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26"/>
  </p:notesMasterIdLst>
  <p:sldIdLst>
    <p:sldId id="256" r:id="rId5"/>
    <p:sldId id="257"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0" r:id="rId20"/>
    <p:sldId id="301" r:id="rId21"/>
    <p:sldId id="302" r:id="rId22"/>
    <p:sldId id="304" r:id="rId23"/>
    <p:sldId id="303" r:id="rId24"/>
    <p:sldId id="286" r:id="rId25"/>
  </p:sldIdLst>
  <p:sldSz cx="12192000" cy="6858000"/>
  <p:notesSz cx="7315200" cy="9601200"/>
  <p:embeddedFontLst>
    <p:embeddedFont>
      <p:font typeface="Montserrat" panose="00000500000000000000" pitchFamily="2" charset="0"/>
      <p:regular r:id="rId27"/>
      <p:bold r:id="rId28"/>
      <p:italic r:id="rId29"/>
      <p:boldItalic r:id="rId30"/>
    </p:embeddedFont>
    <p:embeddedFont>
      <p:font typeface="Roboto Condensed" panose="02000000000000000000" pitchFamily="2" charset="0"/>
      <p:regular r:id="rId31"/>
      <p:bold r:id="rId32"/>
      <p:italic r:id="rId33"/>
      <p:boldItalic r:id="rId3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7" roundtripDataSignature="AMtx7miol8yGAJ/KTqPQQ3C5yujpYF9+xg=="/>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nny Kang" initials="" lastIdx="5" clrIdx="0"/>
  <p:cmAuthor id="1" name="Thomas Walters" initials="" lastIdx="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CD948EC-1313-4189-9F6D-DD71D48867AA}">
  <a:tblStyle styleId="{7CD948EC-1313-4189-9F6D-DD71D48867AA}"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6E7E9"/>
          </a:solidFill>
        </a:fill>
      </a:tcStyle>
    </a:wholeTbl>
    <a:band1H>
      <a:tcTxStyle/>
      <a:tcStyle>
        <a:tcBdr/>
        <a:fill>
          <a:solidFill>
            <a:srgbClr val="CACBD0"/>
          </a:solidFill>
        </a:fill>
      </a:tcStyle>
    </a:band1H>
    <a:band2H>
      <a:tcTxStyle/>
      <a:tcStyle>
        <a:tcBdr/>
      </a:tcStyle>
    </a:band2H>
    <a:band1V>
      <a:tcTxStyle/>
      <a:tcStyle>
        <a:tcBdr/>
        <a:fill>
          <a:solidFill>
            <a:srgbClr val="CACBD0"/>
          </a:solidFill>
        </a:fill>
      </a:tcStyle>
    </a:band1V>
    <a:band2V>
      <a:tcTxStyle/>
      <a:tcStyle>
        <a:tcBdr/>
      </a:tcStyle>
    </a:band2V>
    <a:lastCol>
      <a:tcTxStyle b="on" i="off">
        <a:font>
          <a:latin typeface="Arial"/>
          <a:ea typeface="Arial"/>
          <a:cs typeface="Arial"/>
        </a:font>
        <a:schemeClr val="lt1"/>
      </a:tcTxStyle>
      <a:tcStyle>
        <a:tcBdr/>
        <a:fill>
          <a:solidFill>
            <a:schemeClr val="dk1"/>
          </a:solidFill>
        </a:fill>
      </a:tcStyle>
    </a:lastCol>
    <a:firstCol>
      <a:tcTxStyle b="on" i="off">
        <a:font>
          <a:latin typeface="Arial"/>
          <a:ea typeface="Arial"/>
          <a:cs typeface="Arial"/>
        </a:font>
        <a:schemeClr val="lt1"/>
      </a:tcTxStyle>
      <a:tcStyle>
        <a:tcBdr/>
        <a:fill>
          <a:solidFill>
            <a:schemeClr val="dk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dk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dk1"/>
          </a:solidFill>
        </a:fill>
      </a:tcStyle>
    </a:firstRow>
    <a:neCell>
      <a:tcTxStyle/>
      <a:tcStyle>
        <a:tcBdr/>
      </a:tcStyle>
    </a:neCell>
    <a:nwCell>
      <a:tcTxStyle/>
      <a:tcStyle>
        <a:tcBdr/>
      </a:tcStyle>
    </a:nwCell>
  </a:tblStyle>
  <a:tblStyle styleId="{E0C5D5EE-C173-4E4C-9E15-1F14E10D6BBF}"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732" autoAdjust="0"/>
  </p:normalViewPr>
  <p:slideViewPr>
    <p:cSldViewPr snapToGrid="0">
      <p:cViewPr varScale="1">
        <p:scale>
          <a:sx n="40" d="100"/>
          <a:sy n="40" d="100"/>
        </p:scale>
        <p:origin x="1312" y="2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51"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font" Target="fonts/font8.fntdata"/><Relationship Id="rId47" Type="http://customschemas.google.com/relationships/presentationmetadata" Target="metadata"/><Relationship Id="rId50"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font" Target="fonts/font7.fntdata"/><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3.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font" Target="fonts/font6.fnt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font" Target="fonts/font2.fntdata"/><Relationship Id="rId49"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font" Target="fonts/font5.fntdata"/><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font" Target="fonts/font1.fntdata"/><Relationship Id="rId30" Type="http://schemas.openxmlformats.org/officeDocument/2006/relationships/font" Target="fonts/font4.fntdata"/><Relationship Id="rId48"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169920" cy="481727"/>
          </a:xfrm>
          <a:prstGeom prst="rect">
            <a:avLst/>
          </a:prstGeom>
          <a:noFill/>
          <a:ln>
            <a:noFill/>
          </a:ln>
        </p:spPr>
        <p:txBody>
          <a:bodyPr spcFirstLastPara="1" wrap="square" lIns="96650" tIns="48325" rIns="96650" bIns="48325" anchor="t" anchorCtr="0">
            <a:noAutofit/>
          </a:bodyPr>
          <a:lstStyle>
            <a:lvl1pPr marR="0" lvl="0" algn="l">
              <a:spcBef>
                <a:spcPts val="0"/>
              </a:spcBef>
              <a:spcAft>
                <a:spcPts val="0"/>
              </a:spcAft>
              <a:buSzPts val="1400"/>
              <a:buNone/>
              <a:defRPr sz="1300" b="0" i="0" u="none" strike="noStrike" cap="none">
                <a:solidFill>
                  <a:schemeClr val="dk1"/>
                </a:solidFill>
                <a:latin typeface="Calibri"/>
                <a:ea typeface="Calibri"/>
                <a:cs typeface="Calibri"/>
                <a:sym typeface="Calibri"/>
              </a:defRPr>
            </a:lvl1pPr>
            <a:lvl2pPr marR="0" lvl="1" algn="l">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4143587" y="0"/>
            <a:ext cx="3169920" cy="481727"/>
          </a:xfrm>
          <a:prstGeom prst="rect">
            <a:avLst/>
          </a:prstGeom>
          <a:noFill/>
          <a:ln>
            <a:noFill/>
          </a:ln>
        </p:spPr>
        <p:txBody>
          <a:bodyPr spcFirstLastPara="1" wrap="square" lIns="96650" tIns="48325" rIns="96650" bIns="48325" anchor="t" anchorCtr="0">
            <a:noAutofit/>
          </a:bodyPr>
          <a:lstStyle>
            <a:lvl1pPr marR="0" lvl="0" algn="r">
              <a:spcBef>
                <a:spcPts val="0"/>
              </a:spcBef>
              <a:spcAft>
                <a:spcPts val="0"/>
              </a:spcAft>
              <a:buSzPts val="1400"/>
              <a:buNone/>
              <a:defRPr sz="1300" b="0" i="0" u="none" strike="noStrike" cap="none">
                <a:solidFill>
                  <a:schemeClr val="dk1"/>
                </a:solidFill>
                <a:latin typeface="Calibri"/>
                <a:ea typeface="Calibri"/>
                <a:cs typeface="Calibri"/>
                <a:sym typeface="Calibri"/>
              </a:defRPr>
            </a:lvl1pPr>
            <a:lvl2pPr marR="0" lvl="1" algn="l">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lvl1pPr marL="457200" marR="0" lvl="0" indent="-228600" algn="l">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119474"/>
            <a:ext cx="3169920" cy="481726"/>
          </a:xfrm>
          <a:prstGeom prst="rect">
            <a:avLst/>
          </a:prstGeom>
          <a:noFill/>
          <a:ln>
            <a:noFill/>
          </a:ln>
        </p:spPr>
        <p:txBody>
          <a:bodyPr spcFirstLastPara="1" wrap="square" lIns="96650" tIns="48325" rIns="96650" bIns="48325" anchor="b" anchorCtr="0">
            <a:noAutofit/>
          </a:bodyPr>
          <a:lstStyle>
            <a:lvl1pPr marR="0" lvl="0" algn="l">
              <a:spcBef>
                <a:spcPts val="0"/>
              </a:spcBef>
              <a:spcAft>
                <a:spcPts val="0"/>
              </a:spcAft>
              <a:buSzPts val="1400"/>
              <a:buNone/>
              <a:defRPr sz="1300" b="0" i="0" u="none" strike="noStrike" cap="none">
                <a:solidFill>
                  <a:schemeClr val="dk1"/>
                </a:solidFill>
                <a:latin typeface="Calibri"/>
                <a:ea typeface="Calibri"/>
                <a:cs typeface="Calibri"/>
                <a:sym typeface="Calibri"/>
              </a:defRPr>
            </a:lvl1pPr>
            <a:lvl2pPr marR="0" lvl="1" algn="l">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4143587" y="9119474"/>
            <a:ext cx="3169920" cy="481726"/>
          </a:xfrm>
          <a:prstGeom prst="rect">
            <a:avLst/>
          </a:prstGeom>
          <a:noFill/>
          <a:ln>
            <a:noFill/>
          </a:ln>
        </p:spPr>
        <p:txBody>
          <a:bodyPr spcFirstLastPara="1" wrap="square" lIns="96650" tIns="48325" rIns="96650" bIns="48325" anchor="b" anchorCtr="0">
            <a:noAutofit/>
          </a:bodyPr>
          <a:lstStyle/>
          <a:p>
            <a:pPr marL="0" marR="0" lvl="0" indent="0" algn="r" rtl="0">
              <a:spcBef>
                <a:spcPts val="0"/>
              </a:spcBef>
              <a:spcAft>
                <a:spcPts val="0"/>
              </a:spcAft>
              <a:buNone/>
            </a:pPr>
            <a:fld id="{00000000-1234-1234-1234-123412341234}" type="slidenum">
              <a:rPr lang="en-US" sz="1300" b="0" i="0" u="none" strike="noStrike" cap="none">
                <a:solidFill>
                  <a:schemeClr val="dk1"/>
                </a:solidFill>
                <a:latin typeface="Calibri"/>
                <a:ea typeface="Calibri"/>
                <a:cs typeface="Calibri"/>
                <a:sym typeface="Calibri"/>
              </a:rPr>
              <a:t>‹#›</a:t>
            </a:fld>
            <a:endParaRPr sz="13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
        <p:cNvGrpSpPr/>
        <p:nvPr/>
      </p:nvGrpSpPr>
      <p:grpSpPr>
        <a:xfrm>
          <a:off x="0" y="0"/>
          <a:ext cx="0" cy="0"/>
          <a:chOff x="0" y="0"/>
          <a:chExt cx="0" cy="0"/>
        </a:xfrm>
      </p:grpSpPr>
      <p:sp>
        <p:nvSpPr>
          <p:cNvPr id="34" name="Google Shape;34;p1: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35" name="Google Shape;35;p1:notes"/>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The goal of pharmaceutical care is to provide the right drug, in the right dosage, to the right patient, at the right time and by the right route and then to watch for the desired healthcare outcome.</a:t>
            </a:r>
          </a:p>
          <a:p>
            <a:endParaRPr lang="en-US" altLang="en-US" dirty="0"/>
          </a:p>
          <a:p>
            <a:r>
              <a:rPr lang="en-US" altLang="en-US" dirty="0"/>
              <a:t>With the patient at the center of medical care, information is critical to a number of providers and stakeholders to make sure that happens.</a:t>
            </a:r>
          </a:p>
          <a:p>
            <a:endParaRPr lang="en-US" altLang="en-US" dirty="0"/>
          </a:p>
          <a:p>
            <a:r>
              <a:rPr lang="en-US" altLang="en-US" dirty="0"/>
              <a:t>Management information systems store all of the data transmitted among the players in pharmacy dispensing and payment in databases that are accessible to end users.</a:t>
            </a:r>
          </a:p>
          <a:p>
            <a:endParaRPr lang="en-US" altLang="en-US" dirty="0"/>
          </a:p>
          <a:p>
            <a:r>
              <a:rPr lang="en-US" altLang="en-US" dirty="0"/>
              <a:t>Data is used to generate reports that put it into context, producing usable information, which can be used to facilitate decision making.</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t>10</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172901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The information is available from a variety of separate sources.  MIT integrates the data and makes information available.</a:t>
            </a:r>
          </a:p>
          <a:p>
            <a:endParaRPr lang="en-US" altLang="en-US" dirty="0"/>
          </a:p>
          <a:p>
            <a:endParaRPr lang="en-US" altLang="en-US" dirty="0"/>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t>11</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1479406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altLang="en-US" dirty="0"/>
              <a:t>These are some additional sources of medical data that are important for good patient care.</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t>12</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907146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a:t>Data stored in databases is accessible for end users to query and generate reports.</a:t>
            </a:r>
          </a:p>
          <a:p>
            <a:pPr eaLnBrk="1" hangingPunct="1"/>
            <a:r>
              <a:rPr lang="en-US" altLang="en-US" dirty="0"/>
              <a:t>Analysis of data and reports aids decision makers.  By monitoring trends in drug utilization, cost, prescribing patterns, patient compliance, among others, caregivers and health plans can design interventions to target specific population based problems.  One example might be a large number of asthma patients who are not being managed with controller medications.</a:t>
            </a:r>
          </a:p>
          <a:p>
            <a:pPr eaLnBrk="1" hangingPunct="1"/>
            <a:endParaRPr lang="en-US" altLang="en-US" dirty="0"/>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t>13</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2159453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Prescription data can be used alone for these interventions, or can be enhanced with medical and lab data.  These interventions allow benefit managers to have an impact on prescription trend and member behavior.</a:t>
            </a:r>
          </a:p>
          <a:p>
            <a:endParaRPr lang="en-US" altLang="en-US" dirty="0"/>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t>14</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2176719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solidFill>
                  <a:srgbClr val="FFFFFF"/>
                </a:solidFill>
                <a:latin typeface="CIDFont+F1"/>
              </a:rPr>
              <a:t>[R1] Can Artificial Intelligence Help Managed</a:t>
            </a:r>
          </a:p>
          <a:p>
            <a:pPr algn="l"/>
            <a:r>
              <a:rPr lang="en-US" sz="1800" b="0" i="0" u="none" strike="noStrike" baseline="0" dirty="0">
                <a:solidFill>
                  <a:srgbClr val="FFFFFF"/>
                </a:solidFill>
                <a:latin typeface="CIDFont+F1"/>
              </a:rPr>
              <a:t>Care Plans Make More Sense of Their</a:t>
            </a:r>
          </a:p>
          <a:p>
            <a:pPr algn="l"/>
            <a:r>
              <a:rPr lang="en-US" sz="1800" b="0" i="0" u="none" strike="noStrike" baseline="0" dirty="0">
                <a:solidFill>
                  <a:srgbClr val="FFFFFF"/>
                </a:solidFill>
                <a:latin typeface="CIDFont+F1"/>
              </a:rPr>
              <a:t>Pharmacy Data?</a:t>
            </a:r>
          </a:p>
          <a:p>
            <a:pPr algn="l"/>
            <a:endParaRPr lang="en-US" sz="1800" b="0" i="0" u="none" strike="noStrike" baseline="0" dirty="0">
              <a:solidFill>
                <a:srgbClr val="FFFFFF"/>
              </a:solidFill>
              <a:latin typeface="CIDFont+F1"/>
            </a:endParaRPr>
          </a:p>
          <a:p>
            <a:pPr algn="l"/>
            <a:r>
              <a:rPr lang="en-US" sz="1800" b="0" i="0" u="none" strike="noStrike" baseline="0" dirty="0">
                <a:solidFill>
                  <a:srgbClr val="FFFFFF"/>
                </a:solidFill>
                <a:latin typeface="CIDFont+F1"/>
              </a:rPr>
              <a:t>AI in Healthcare: From Cutting-Edge</a:t>
            </a:r>
          </a:p>
          <a:p>
            <a:pPr algn="l"/>
            <a:r>
              <a:rPr lang="en-US" sz="1800" b="0" i="0" u="none" strike="noStrike" baseline="0" dirty="0">
                <a:solidFill>
                  <a:srgbClr val="FFFFFF"/>
                </a:solidFill>
                <a:latin typeface="CIDFont+F1"/>
              </a:rPr>
              <a:t>Innovations to Practical Applications in</a:t>
            </a:r>
          </a:p>
          <a:p>
            <a:pPr algn="l"/>
            <a:r>
              <a:rPr lang="en-US" sz="1800" b="0" i="0" u="none" strike="noStrike" baseline="0" dirty="0">
                <a:solidFill>
                  <a:srgbClr val="FFFFFF"/>
                </a:solidFill>
                <a:latin typeface="CIDFont+F1"/>
              </a:rPr>
              <a:t>Formulary Decision Making</a:t>
            </a:r>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t>17</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711512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b="0" i="0" u="none" strike="noStrike" baseline="0" dirty="0">
                <a:solidFill>
                  <a:srgbClr val="FFFFFF"/>
                </a:solidFill>
                <a:latin typeface="CIDFont+F1"/>
              </a:rPr>
              <a:t>[R1] Can Artificial Intelligence Help Managed</a:t>
            </a:r>
          </a:p>
          <a:p>
            <a:pPr algn="l"/>
            <a:r>
              <a:rPr lang="en-US" sz="1200" b="0" i="0" u="none" strike="noStrike" baseline="0" dirty="0">
                <a:solidFill>
                  <a:srgbClr val="FFFFFF"/>
                </a:solidFill>
                <a:latin typeface="CIDFont+F1"/>
              </a:rPr>
              <a:t>Care Plans Make More Sense of Their</a:t>
            </a:r>
          </a:p>
          <a:p>
            <a:pPr algn="l"/>
            <a:r>
              <a:rPr lang="en-US" sz="1200" b="0" i="0" u="none" strike="noStrike" baseline="0" dirty="0">
                <a:solidFill>
                  <a:srgbClr val="FFFFFF"/>
                </a:solidFill>
                <a:latin typeface="CIDFont+F1"/>
              </a:rPr>
              <a:t>Pharmacy Data?</a:t>
            </a:r>
          </a:p>
          <a:p>
            <a:pPr algn="l"/>
            <a:endParaRPr lang="en-US" sz="1200" b="0" i="0" u="none" strike="noStrike" baseline="0" dirty="0">
              <a:solidFill>
                <a:srgbClr val="FFFFFF"/>
              </a:solidFill>
              <a:latin typeface="CIDFont+F1"/>
            </a:endParaRPr>
          </a:p>
          <a:p>
            <a:pPr algn="l"/>
            <a:r>
              <a:rPr lang="en-US" sz="1200" b="0" i="0" u="none" strike="noStrike" baseline="0" dirty="0">
                <a:solidFill>
                  <a:srgbClr val="FFFFFF"/>
                </a:solidFill>
                <a:latin typeface="CIDFont+F1"/>
              </a:rPr>
              <a:t>AI in Healthcare: From Cutting-Edge</a:t>
            </a:r>
          </a:p>
          <a:p>
            <a:pPr algn="l"/>
            <a:r>
              <a:rPr lang="en-US" sz="1200" b="0" i="0" u="none" strike="noStrike" baseline="0" dirty="0">
                <a:solidFill>
                  <a:srgbClr val="FFFFFF"/>
                </a:solidFill>
                <a:latin typeface="CIDFont+F1"/>
              </a:rPr>
              <a:t>Innovations to Practical Applications in</a:t>
            </a:r>
          </a:p>
          <a:p>
            <a:pPr algn="l"/>
            <a:r>
              <a:rPr lang="en-US" sz="1200" b="0" i="0" u="none" strike="noStrike" baseline="0" dirty="0">
                <a:solidFill>
                  <a:srgbClr val="FFFFFF"/>
                </a:solidFill>
                <a:latin typeface="CIDFont+F1"/>
              </a:rPr>
              <a:t>Formulary Decision Making</a:t>
            </a:r>
            <a:endParaRPr lang="en-US" dirty="0"/>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t>18</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407690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A92471-0417-1667-4142-874D060824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CF6F74-2275-B96E-8ADF-D01543BA32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6B33BE-6995-555B-4BD9-9A120683CE2F}"/>
              </a:ext>
            </a:extLst>
          </p:cNvPr>
          <p:cNvSpPr>
            <a:spLocks noGrp="1"/>
          </p:cNvSpPr>
          <p:nvPr>
            <p:ph type="body" idx="1"/>
          </p:nvPr>
        </p:nvSpPr>
        <p:spPr/>
        <p:txBody>
          <a:bodyPr/>
          <a:lstStyle/>
          <a:p>
            <a:pPr algn="l"/>
            <a:r>
              <a:rPr lang="en-US" sz="1200" b="0" i="0" u="none" strike="noStrike" baseline="0" dirty="0">
                <a:solidFill>
                  <a:srgbClr val="FFFFFF"/>
                </a:solidFill>
                <a:latin typeface="CIDFont+F1"/>
              </a:rPr>
              <a:t>[R1] Can Artificial Intelligence Help Managed</a:t>
            </a:r>
          </a:p>
          <a:p>
            <a:pPr algn="l"/>
            <a:r>
              <a:rPr lang="en-US" sz="1200" b="0" i="0" u="none" strike="noStrike" baseline="0" dirty="0">
                <a:solidFill>
                  <a:srgbClr val="FFFFFF"/>
                </a:solidFill>
                <a:latin typeface="CIDFont+F1"/>
              </a:rPr>
              <a:t>Care Plans Make More Sense of Their</a:t>
            </a:r>
          </a:p>
          <a:p>
            <a:pPr algn="l"/>
            <a:r>
              <a:rPr lang="en-US" sz="1200" b="0" i="0" u="none" strike="noStrike" baseline="0" dirty="0">
                <a:solidFill>
                  <a:srgbClr val="FFFFFF"/>
                </a:solidFill>
                <a:latin typeface="CIDFont+F1"/>
              </a:rPr>
              <a:t>Pharmacy Data?</a:t>
            </a:r>
          </a:p>
          <a:p>
            <a:pPr algn="l"/>
            <a:endParaRPr lang="en-US" sz="1200" b="0" i="0" u="none" strike="noStrike" baseline="0" dirty="0">
              <a:solidFill>
                <a:srgbClr val="FFFFFF"/>
              </a:solidFill>
              <a:latin typeface="CIDFont+F1"/>
            </a:endParaRPr>
          </a:p>
          <a:p>
            <a:pPr algn="l"/>
            <a:r>
              <a:rPr lang="en-US" sz="1200" b="0" i="0" u="none" strike="noStrike" baseline="0" dirty="0">
                <a:solidFill>
                  <a:srgbClr val="FFFFFF"/>
                </a:solidFill>
                <a:latin typeface="CIDFont+F1"/>
              </a:rPr>
              <a:t>AI in Healthcare: From Cutting-Edge</a:t>
            </a:r>
          </a:p>
          <a:p>
            <a:pPr algn="l"/>
            <a:r>
              <a:rPr lang="en-US" sz="1200" b="0" i="0" u="none" strike="noStrike" baseline="0" dirty="0">
                <a:solidFill>
                  <a:srgbClr val="FFFFFF"/>
                </a:solidFill>
                <a:latin typeface="CIDFont+F1"/>
              </a:rPr>
              <a:t>Innovations to Practical Applications in</a:t>
            </a:r>
          </a:p>
          <a:p>
            <a:pPr algn="l"/>
            <a:r>
              <a:rPr lang="en-US" sz="1200" b="0" i="0" u="none" strike="noStrike" baseline="0" dirty="0">
                <a:solidFill>
                  <a:srgbClr val="FFFFFF"/>
                </a:solidFill>
                <a:latin typeface="CIDFont+F1"/>
              </a:rPr>
              <a:t>Formulary Decision Making</a:t>
            </a:r>
            <a:endParaRPr lang="en-US" dirty="0"/>
          </a:p>
          <a:p>
            <a:endParaRPr lang="en-US" dirty="0"/>
          </a:p>
        </p:txBody>
      </p:sp>
      <p:sp>
        <p:nvSpPr>
          <p:cNvPr id="4" name="Slide Number Placeholder 3">
            <a:extLst>
              <a:ext uri="{FF2B5EF4-FFF2-40B4-BE49-F238E27FC236}">
                <a16:creationId xmlns:a16="http://schemas.microsoft.com/office/drawing/2014/main" id="{035FA8A9-634F-7243-AA0F-ADDFF9A94FC1}"/>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t>19</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738273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460AE3-3193-A3FE-5485-D93AF41C8A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28E366-AE2C-7A69-CF12-067DEFE5D9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720E16-7C31-481B-0AE5-4C7232AC0A51}"/>
              </a:ext>
            </a:extLst>
          </p:cNvPr>
          <p:cNvSpPr>
            <a:spLocks noGrp="1"/>
          </p:cNvSpPr>
          <p:nvPr>
            <p:ph type="body" idx="1"/>
          </p:nvPr>
        </p:nvSpPr>
        <p:spPr/>
        <p:txBody>
          <a:bodyPr/>
          <a:lstStyle/>
          <a:p>
            <a:pPr algn="l"/>
            <a:r>
              <a:rPr lang="en-US" sz="1200" b="0" i="0" u="none" strike="noStrike" baseline="0" dirty="0">
                <a:solidFill>
                  <a:srgbClr val="FFFFFF"/>
                </a:solidFill>
                <a:latin typeface="CIDFont+F1"/>
              </a:rPr>
              <a:t>[R1] Can Artificial Intelligence Help Managed</a:t>
            </a:r>
          </a:p>
          <a:p>
            <a:pPr algn="l"/>
            <a:r>
              <a:rPr lang="en-US" sz="1200" b="0" i="0" u="none" strike="noStrike" baseline="0" dirty="0">
                <a:solidFill>
                  <a:srgbClr val="FFFFFF"/>
                </a:solidFill>
                <a:latin typeface="CIDFont+F1"/>
              </a:rPr>
              <a:t>Care Plans Make More Sense of Their</a:t>
            </a:r>
          </a:p>
          <a:p>
            <a:pPr algn="l"/>
            <a:r>
              <a:rPr lang="en-US" sz="1200" b="0" i="0" u="none" strike="noStrike" baseline="0" dirty="0">
                <a:solidFill>
                  <a:srgbClr val="FFFFFF"/>
                </a:solidFill>
                <a:latin typeface="CIDFont+F1"/>
              </a:rPr>
              <a:t>Pharmacy Data?</a:t>
            </a:r>
          </a:p>
          <a:p>
            <a:pPr algn="l"/>
            <a:endParaRPr lang="en-US" sz="1200" b="0" i="0" u="none" strike="noStrike" baseline="0" dirty="0">
              <a:solidFill>
                <a:srgbClr val="FFFFFF"/>
              </a:solidFill>
              <a:latin typeface="CIDFont+F1"/>
            </a:endParaRPr>
          </a:p>
          <a:p>
            <a:pPr algn="l"/>
            <a:r>
              <a:rPr lang="en-US" sz="1200" b="0" i="0" u="none" strike="noStrike" baseline="0" dirty="0">
                <a:solidFill>
                  <a:srgbClr val="FFFFFF"/>
                </a:solidFill>
                <a:latin typeface="CIDFont+F1"/>
              </a:rPr>
              <a:t>AI in Healthcare: From Cutting-Edge</a:t>
            </a:r>
          </a:p>
          <a:p>
            <a:pPr algn="l"/>
            <a:r>
              <a:rPr lang="en-US" sz="1200" b="0" i="0" u="none" strike="noStrike" baseline="0" dirty="0">
                <a:solidFill>
                  <a:srgbClr val="FFFFFF"/>
                </a:solidFill>
                <a:latin typeface="CIDFont+F1"/>
              </a:rPr>
              <a:t>Innovations to Practical Applications in</a:t>
            </a:r>
          </a:p>
          <a:p>
            <a:pPr algn="l"/>
            <a:r>
              <a:rPr lang="en-US" sz="1200" b="0" i="0" u="none" strike="noStrike" baseline="0" dirty="0">
                <a:solidFill>
                  <a:srgbClr val="FFFFFF"/>
                </a:solidFill>
                <a:latin typeface="CIDFont+F1"/>
              </a:rPr>
              <a:t>Formulary Decision Making</a:t>
            </a:r>
          </a:p>
          <a:p>
            <a:pPr algn="l"/>
            <a:endParaRPr lang="en-US" sz="1200" b="0" i="0" u="none" strike="noStrike" baseline="0" dirty="0">
              <a:solidFill>
                <a:srgbClr val="FFFFFF"/>
              </a:solidFill>
              <a:latin typeface="CIDFont+F1"/>
            </a:endParaRPr>
          </a:p>
          <a:p>
            <a:pPr algn="l"/>
            <a:br>
              <a:rPr lang="en-US" dirty="0"/>
            </a:br>
            <a:r>
              <a:rPr lang="en-US" b="1" i="0" dirty="0">
                <a:solidFill>
                  <a:srgbClr val="FFFFFF"/>
                </a:solidFill>
                <a:effectLst/>
                <a:latin typeface="Roboto Condensed" panose="02000000000000000000" pitchFamily="2" charset="0"/>
              </a:rPr>
              <a:t>HHS Artificial Intelligence Strategic Plan</a:t>
            </a:r>
            <a:r>
              <a:rPr lang="en-US" sz="1200" b="0" i="0" u="none" strike="noStrike" baseline="0" dirty="0">
                <a:solidFill>
                  <a:srgbClr val="FFFFFF"/>
                </a:solidFill>
                <a:effectLst/>
                <a:latin typeface="CIDFont+F1"/>
              </a:rPr>
              <a:t>; https://www.healthit.gov/topic/hhs-ai-strategic-plan</a:t>
            </a:r>
            <a:endParaRPr lang="en-US" dirty="0"/>
          </a:p>
          <a:p>
            <a:endParaRPr lang="en-US" dirty="0"/>
          </a:p>
        </p:txBody>
      </p:sp>
      <p:sp>
        <p:nvSpPr>
          <p:cNvPr id="4" name="Slide Number Placeholder 3">
            <a:extLst>
              <a:ext uri="{FF2B5EF4-FFF2-40B4-BE49-F238E27FC236}">
                <a16:creationId xmlns:a16="http://schemas.microsoft.com/office/drawing/2014/main" id="{2F40C459-8A58-4062-7509-71BD51C99259}"/>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t>20</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660918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p25: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9" name="Google Shape;239;p25:notes"/>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240" name="Google Shape;240;p25:notes"/>
          <p:cNvSpPr txBox="1">
            <a:spLocks noGrp="1"/>
          </p:cNvSpPr>
          <p:nvPr>
            <p:ph type="sldNum" idx="12"/>
          </p:nvPr>
        </p:nvSpPr>
        <p:spPr>
          <a:xfrm>
            <a:off x="4143587" y="9119474"/>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21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
        <p:cNvGrpSpPr/>
        <p:nvPr/>
      </p:nvGrpSpPr>
      <p:grpSpPr>
        <a:xfrm>
          <a:off x="0" y="0"/>
          <a:ext cx="0" cy="0"/>
          <a:chOff x="0" y="0"/>
          <a:chExt cx="0" cy="0"/>
        </a:xfrm>
      </p:grpSpPr>
      <p:sp>
        <p:nvSpPr>
          <p:cNvPr id="40" name="Google Shape;40;p2:notes"/>
          <p:cNvSpPr txBox="1">
            <a:spLocks noGrp="1"/>
          </p:cNvSpPr>
          <p:nvPr>
            <p:ph type="body" idx="1"/>
          </p:nvPr>
        </p:nvSpPr>
        <p:spPr>
          <a:xfrm>
            <a:off x="731520" y="4620577"/>
            <a:ext cx="5852160" cy="3780473"/>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41" name="Google Shape;41;p2: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Prescription drug information flows in all directions among a large number of participants in the pharmaceutical care process.</a:t>
            </a:r>
          </a:p>
          <a:p>
            <a:r>
              <a:rPr lang="en-US" altLang="en-US" dirty="0"/>
              <a:t>How to make sense of all of this?</a:t>
            </a:r>
          </a:p>
          <a:p>
            <a:r>
              <a:rPr lang="en-US" altLang="en-US" dirty="0"/>
              <a:t>Telecommunication standards facilitate the flow of information </a:t>
            </a:r>
          </a:p>
          <a:p>
            <a:r>
              <a:rPr lang="en-US" altLang="en-US" dirty="0"/>
              <a:t>Information systems harness the information needed by each of the players so that they can play their part in patient care with the desired outcome being a happy, healthy patient!</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t>3</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1879249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a:t>NCPDP is a nonprofit organization and industry leader in defining the standards for the communication of prescription drug claim information.  </a:t>
            </a:r>
          </a:p>
          <a:p>
            <a:pPr eaLnBrk="1" hangingPunct="1"/>
            <a:endParaRPr lang="en-US" altLang="en-US" dirty="0"/>
          </a:p>
          <a:p>
            <a:pPr eaLnBrk="1" hangingPunct="1"/>
            <a:endParaRPr lang="en-US" altLang="en-US" dirty="0"/>
          </a:p>
          <a:p>
            <a:pPr eaLnBrk="1" hangingPunct="1"/>
            <a:endParaRPr lang="en-US" altLang="en-US" dirty="0"/>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t>4</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6335787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The new standard allows users to communicate additional details that are useful </a:t>
            </a:r>
          </a:p>
          <a:p>
            <a:r>
              <a:rPr lang="en-US" altLang="en-US" dirty="0"/>
              <a:t>For example, coverage and payment for Medicare Part D claims can vary based on the type of pharmacy dispensing the prescription</a:t>
            </a:r>
          </a:p>
          <a:p>
            <a:r>
              <a:rPr lang="en-US" altLang="en-US" dirty="0"/>
              <a:t>Additionally, pharmacies can provide more details about compounded prescriptions so that payment is more accurate </a:t>
            </a:r>
          </a:p>
          <a:p>
            <a:endParaRPr lang="en-US" altLang="en-US" dirty="0"/>
          </a:p>
          <a:p>
            <a:endParaRPr lang="en-US" altLang="en-US" dirty="0"/>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t>5</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075880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t>6</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6781957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Real Time Point-Of-Service processing removes uncertainty for patients, pharmacies and payers.</a:t>
            </a:r>
          </a:p>
          <a:p>
            <a:r>
              <a:rPr lang="en-US" altLang="en-US" dirty="0"/>
              <a:t>It assures pharmacies that they will be paid and how much.</a:t>
            </a:r>
          </a:p>
          <a:p>
            <a:r>
              <a:rPr lang="en-US" altLang="en-US" dirty="0"/>
              <a:t>It assures payers, plan sponsors and prescription benefit managers that their benefit design, formulary dispensing rules, and utilization management rules are followed.</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t>7</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010729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Real Time Point-Of-Service claims processing also assures patients that before the drug is actually dispensed, the plan has agreed to pay for it.  It also assures patients that they are paying the correct copay and that a number of drug safety checks have been performed such as drug interactions, appropriate dosing, and so on.</a:t>
            </a:r>
          </a:p>
          <a:p>
            <a:endParaRPr lang="en-US" altLang="en-US" dirty="0"/>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t>8</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905762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a:t>CMS and Health Care Reform are driving the use of electronic transmission of prescriptions.  Providers who do NOT adopt a </a:t>
            </a:r>
            <a:r>
              <a:rPr lang="en-US" altLang="en-US" dirty="0" err="1"/>
              <a:t>ePrescribing</a:t>
            </a:r>
            <a:r>
              <a:rPr lang="en-US" altLang="en-US" dirty="0"/>
              <a:t> ability by 2014 will be penalized by CMS in regards to their reimbursement of Medicare-covered services (specifically, Part B reimbursement).</a:t>
            </a:r>
          </a:p>
          <a:p>
            <a:pPr eaLnBrk="1" hangingPunct="1"/>
            <a:endParaRPr lang="en-US" altLang="en-US" dirty="0"/>
          </a:p>
          <a:p>
            <a:pPr eaLnBrk="1" hangingPunct="1"/>
            <a:r>
              <a:rPr lang="en-US" altLang="en-US" dirty="0"/>
              <a:t>Qualifications for </a:t>
            </a:r>
            <a:r>
              <a:rPr lang="en-US" altLang="en-US" dirty="0" err="1"/>
              <a:t>ePrescribing</a:t>
            </a:r>
            <a:r>
              <a:rPr lang="en-US" altLang="en-US" dirty="0"/>
              <a:t> systems revolve mainly around the ability to keep the information secure.</a:t>
            </a:r>
          </a:p>
          <a:p>
            <a:pPr eaLnBrk="1" hangingPunct="1"/>
            <a:endParaRPr lang="en-US" altLang="en-US" dirty="0"/>
          </a:p>
          <a:p>
            <a:pPr eaLnBrk="1" hangingPunct="1"/>
            <a:r>
              <a:rPr lang="en-US" altLang="en-US" dirty="0"/>
              <a:t>These systems allow more fluid exchange of information from all related parties in regards to a pharmacy prescription.  PBM’s can send real-time information back to the prescriber to indicate formulary alternatives, PA requirements, etc.  The prescriber can also fill out any necessary information and send it back to the Payor and the pharmacy, thus things like Prior Authorization can be started as the prescriber is filling out the prescription rather than a back and forth between the pharmacy, provider, and Payor.</a:t>
            </a:r>
          </a:p>
          <a:p>
            <a:pPr eaLnBrk="1" hangingPunct="1"/>
            <a:endParaRPr lang="ru-RU" altLang="en-US" dirty="0"/>
          </a:p>
          <a:p>
            <a:endParaRPr lang="en-US" altLang="en-US" dirty="0"/>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300" b="0" i="0" u="none" strike="noStrike" cap="none" smtClean="0">
                <a:solidFill>
                  <a:schemeClr val="dk1"/>
                </a:solidFill>
                <a:latin typeface="Calibri"/>
                <a:ea typeface="Calibri"/>
                <a:cs typeface="Calibri"/>
                <a:sym typeface="Calibri"/>
              </a:rPr>
              <a:t>9</a:t>
            </a:fld>
            <a:endParaRPr lang="en-US"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6623877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1_Title Slide">
  <p:cSld name="1_Title Slide">
    <p:spTree>
      <p:nvGrpSpPr>
        <p:cNvPr id="1" name="Shape 10"/>
        <p:cNvGrpSpPr/>
        <p:nvPr/>
      </p:nvGrpSpPr>
      <p:grpSpPr>
        <a:xfrm>
          <a:off x="0" y="0"/>
          <a:ext cx="0" cy="0"/>
          <a:chOff x="0" y="0"/>
          <a:chExt cx="0" cy="0"/>
        </a:xfrm>
      </p:grpSpPr>
      <p:sp>
        <p:nvSpPr>
          <p:cNvPr id="11" name="Google Shape;11;p27"/>
          <p:cNvSpPr/>
          <p:nvPr/>
        </p:nvSpPr>
        <p:spPr>
          <a:xfrm>
            <a:off x="0" y="0"/>
            <a:ext cx="12725399" cy="6972300"/>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2" name="Google Shape;12;p27"/>
          <p:cNvSpPr txBox="1">
            <a:spLocks noGrp="1"/>
          </p:cNvSpPr>
          <p:nvPr>
            <p:ph type="title"/>
          </p:nvPr>
        </p:nvSpPr>
        <p:spPr>
          <a:xfrm>
            <a:off x="3436851" y="1098753"/>
            <a:ext cx="8840949" cy="2169367"/>
          </a:xfrm>
          <a:prstGeom prst="rect">
            <a:avLst/>
          </a:prstGeom>
          <a:noFill/>
          <a:ln>
            <a:noFill/>
          </a:ln>
        </p:spPr>
        <p:txBody>
          <a:bodyPr spcFirstLastPara="1" wrap="square" lIns="0" tIns="0" rIns="0" bIns="0" anchor="t" anchorCtr="0">
            <a:noAutofit/>
          </a:bodyPr>
          <a:lstStyle>
            <a:lvl1pPr marR="0" lvl="0" algn="r">
              <a:lnSpc>
                <a:spcPct val="90000"/>
              </a:lnSpc>
              <a:spcBef>
                <a:spcPts val="0"/>
              </a:spcBef>
              <a:spcAft>
                <a:spcPts val="0"/>
              </a:spcAft>
              <a:buClr>
                <a:srgbClr val="00205B"/>
              </a:buClr>
              <a:buSzPts val="7200"/>
              <a:buFont typeface="Arial"/>
              <a:buNone/>
              <a:defRPr sz="7200" b="1" i="0" u="none" strike="noStrike" cap="none">
                <a:solidFill>
                  <a:srgbClr val="00205B"/>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13" name="Google Shape;13;p27"/>
          <p:cNvSpPr/>
          <p:nvPr/>
        </p:nvSpPr>
        <p:spPr>
          <a:xfrm>
            <a:off x="5679741" y="3149322"/>
            <a:ext cx="6288066" cy="1744778"/>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endParaRPr sz="3200" b="0" i="0" u="none" strike="noStrike" cap="none">
              <a:solidFill>
                <a:schemeClr val="lt1"/>
              </a:solidFill>
              <a:latin typeface="Arial"/>
              <a:ea typeface="Arial"/>
              <a:cs typeface="Arial"/>
              <a:sym typeface="Arial"/>
            </a:endParaRPr>
          </a:p>
        </p:txBody>
      </p:sp>
      <p:pic>
        <p:nvPicPr>
          <p:cNvPr id="14" name="Google Shape;14;p27"/>
          <p:cNvPicPr preferRelativeResize="0"/>
          <p:nvPr/>
        </p:nvPicPr>
        <p:blipFill rotWithShape="1">
          <a:blip r:embed="rId2">
            <a:alphaModFix/>
          </a:blip>
          <a:srcRect/>
          <a:stretch/>
        </p:blipFill>
        <p:spPr>
          <a:xfrm>
            <a:off x="-1780033" y="1931772"/>
            <a:ext cx="6858000" cy="68580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5_Content Slide">
  <p:cSld name="5_Content Slide">
    <p:spTree>
      <p:nvGrpSpPr>
        <p:cNvPr id="1" name="Shape 15"/>
        <p:cNvGrpSpPr/>
        <p:nvPr/>
      </p:nvGrpSpPr>
      <p:grpSpPr>
        <a:xfrm>
          <a:off x="0" y="0"/>
          <a:ext cx="0" cy="0"/>
          <a:chOff x="0" y="0"/>
          <a:chExt cx="0" cy="0"/>
        </a:xfrm>
      </p:grpSpPr>
      <p:sp>
        <p:nvSpPr>
          <p:cNvPr id="16" name="Google Shape;16;p28"/>
          <p:cNvSpPr/>
          <p:nvPr/>
        </p:nvSpPr>
        <p:spPr>
          <a:xfrm>
            <a:off x="-101600" y="5878512"/>
            <a:ext cx="12725399" cy="1093788"/>
          </a:xfrm>
          <a:prstGeom prst="rect">
            <a:avLst/>
          </a:prstGeom>
          <a:solidFill>
            <a:srgbClr val="F8F8F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7" name="Google Shape;17;p2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a:lnSpc>
                <a:spcPct val="90000"/>
              </a:lnSpc>
              <a:spcBef>
                <a:spcPts val="0"/>
              </a:spcBef>
              <a:spcAft>
                <a:spcPts val="0"/>
              </a:spcAft>
              <a:buClr>
                <a:srgbClr val="00205B"/>
              </a:buClr>
              <a:buSzPts val="4400"/>
              <a:buFont typeface="Arial"/>
              <a:buNone/>
              <a:defRPr sz="4400" b="1" i="0" u="none" strike="noStrike" cap="none">
                <a:solidFill>
                  <a:srgbClr val="00205B"/>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8" name="Google Shape;18;p28"/>
          <p:cNvSpPr txBox="1">
            <a:spLocks noGrp="1"/>
          </p:cNvSpPr>
          <p:nvPr>
            <p:ph type="body" idx="1"/>
          </p:nvPr>
        </p:nvSpPr>
        <p:spPr>
          <a:xfrm>
            <a:off x="838200" y="1825625"/>
            <a:ext cx="10515600" cy="3903663"/>
          </a:xfrm>
          <a:prstGeom prst="rect">
            <a:avLst/>
          </a:prstGeom>
          <a:noFill/>
          <a:ln>
            <a:noFill/>
          </a:ln>
        </p:spPr>
        <p:txBody>
          <a:bodyPr spcFirstLastPara="1" wrap="square" lIns="91425" tIns="45700" rIns="91425" bIns="45700" anchor="t" anchorCtr="0">
            <a:normAutofit/>
          </a:bodyPr>
          <a:lstStyle>
            <a:lvl1pPr marL="457200" marR="0" lvl="0" indent="-406400" algn="l">
              <a:lnSpc>
                <a:spcPct val="100000"/>
              </a:lnSpc>
              <a:spcBef>
                <a:spcPts val="600"/>
              </a:spcBef>
              <a:spcAft>
                <a:spcPts val="0"/>
              </a:spcAft>
              <a:buClr>
                <a:srgbClr val="00205B"/>
              </a:buClr>
              <a:buSzPts val="2800"/>
              <a:buFont typeface="Arial"/>
              <a:buChar char="•"/>
              <a:defRPr sz="2800" b="0" i="0" u="none" strike="noStrike" cap="none">
                <a:solidFill>
                  <a:srgbClr val="00205B"/>
                </a:solidFill>
                <a:latin typeface="Arial"/>
                <a:ea typeface="Arial"/>
                <a:cs typeface="Arial"/>
                <a:sym typeface="Arial"/>
              </a:defRPr>
            </a:lvl1pPr>
            <a:lvl2pPr marL="914400" marR="0" lvl="1" indent="-381000" algn="l">
              <a:lnSpc>
                <a:spcPct val="90000"/>
              </a:lnSpc>
              <a:spcBef>
                <a:spcPts val="500"/>
              </a:spcBef>
              <a:spcAft>
                <a:spcPts val="0"/>
              </a:spcAft>
              <a:buClr>
                <a:schemeClr val="accent1"/>
              </a:buClr>
              <a:buSzPts val="2400"/>
              <a:buFont typeface="Noto Sans Symbols"/>
              <a:buChar char="▪"/>
              <a:defRPr sz="2400" b="0" i="0" u="none" strike="noStrike" cap="none">
                <a:solidFill>
                  <a:srgbClr val="00205B"/>
                </a:solidFill>
                <a:latin typeface="Arial"/>
                <a:ea typeface="Arial"/>
                <a:cs typeface="Arial"/>
                <a:sym typeface="Arial"/>
              </a:defRPr>
            </a:lvl2pPr>
            <a:lvl3pPr marL="1371600" marR="0" lvl="2" indent="-355600" algn="l">
              <a:lnSpc>
                <a:spcPct val="90000"/>
              </a:lnSpc>
              <a:spcBef>
                <a:spcPts val="500"/>
              </a:spcBef>
              <a:spcAft>
                <a:spcPts val="0"/>
              </a:spcAft>
              <a:buClr>
                <a:schemeClr val="lt2"/>
              </a:buClr>
              <a:buSzPts val="2000"/>
              <a:buFont typeface="Courier New"/>
              <a:buChar char="o"/>
              <a:defRPr sz="2000" b="0" i="0" u="none" strike="noStrike" cap="none">
                <a:solidFill>
                  <a:srgbClr val="00205B"/>
                </a:solidFill>
                <a:latin typeface="Arial"/>
                <a:ea typeface="Arial"/>
                <a:cs typeface="Arial"/>
                <a:sym typeface="Arial"/>
              </a:defRPr>
            </a:lvl3pPr>
            <a:lvl4pPr marL="1828800" marR="0" lvl="3"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Montserrat"/>
                <a:ea typeface="Montserrat"/>
                <a:cs typeface="Montserrat"/>
                <a:sym typeface="Montserrat"/>
              </a:defRPr>
            </a:lvl4pPr>
            <a:lvl5pPr marL="2286000" marR="0" lvl="4"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Montserrat"/>
                <a:ea typeface="Montserrat"/>
                <a:cs typeface="Montserrat"/>
                <a:sym typeface="Montserrat"/>
              </a:defRPr>
            </a:lvl5pPr>
            <a:lvl6pPr marL="2743200" marR="0" lvl="5"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dirty="0"/>
          </a:p>
        </p:txBody>
      </p:sp>
      <p:sp>
        <p:nvSpPr>
          <p:cNvPr id="19" name="Google Shape;19;p28"/>
          <p:cNvSpPr/>
          <p:nvPr/>
        </p:nvSpPr>
        <p:spPr>
          <a:xfrm>
            <a:off x="0" y="5891349"/>
            <a:ext cx="12192000" cy="1084217"/>
          </a:xfrm>
          <a:prstGeom prst="rect">
            <a:avLst/>
          </a:prstGeom>
          <a:solidFill>
            <a:srgbClr val="00205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pic>
        <p:nvPicPr>
          <p:cNvPr id="20" name="Google Shape;20;p28" descr="A close up of a logo&#10;&#10;Description automatically generated"/>
          <p:cNvPicPr preferRelativeResize="0"/>
          <p:nvPr/>
        </p:nvPicPr>
        <p:blipFill rotWithShape="1">
          <a:blip r:embed="rId2">
            <a:alphaModFix/>
          </a:blip>
          <a:srcRect/>
          <a:stretch/>
        </p:blipFill>
        <p:spPr>
          <a:xfrm>
            <a:off x="-1461633" y="4065786"/>
            <a:ext cx="6414633" cy="4956762"/>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6_Custom Layout">
  <p:cSld name="6_Custom Layout">
    <p:spTree>
      <p:nvGrpSpPr>
        <p:cNvPr id="1" name="Shape 21"/>
        <p:cNvGrpSpPr/>
        <p:nvPr/>
      </p:nvGrpSpPr>
      <p:grpSpPr>
        <a:xfrm>
          <a:off x="0" y="0"/>
          <a:ext cx="0" cy="0"/>
          <a:chOff x="0" y="0"/>
          <a:chExt cx="0" cy="0"/>
        </a:xfrm>
      </p:grpSpPr>
      <p:sp>
        <p:nvSpPr>
          <p:cNvPr id="22" name="Google Shape;22;p29"/>
          <p:cNvSpPr/>
          <p:nvPr/>
        </p:nvSpPr>
        <p:spPr>
          <a:xfrm>
            <a:off x="0" y="0"/>
            <a:ext cx="12725399" cy="6972300"/>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7_Custom Layout">
  <p:cSld name="7_Custom Layout">
    <p:spTree>
      <p:nvGrpSpPr>
        <p:cNvPr id="1" name="Shape 23"/>
        <p:cNvGrpSpPr/>
        <p:nvPr/>
      </p:nvGrpSpPr>
      <p:grpSpPr>
        <a:xfrm>
          <a:off x="0" y="0"/>
          <a:ext cx="0" cy="0"/>
          <a:chOff x="0" y="0"/>
          <a:chExt cx="0" cy="0"/>
        </a:xfrm>
      </p:grpSpPr>
      <p:sp>
        <p:nvSpPr>
          <p:cNvPr id="24" name="Google Shape;24;p30"/>
          <p:cNvSpPr/>
          <p:nvPr/>
        </p:nvSpPr>
        <p:spPr>
          <a:xfrm>
            <a:off x="-101600" y="0"/>
            <a:ext cx="12725399" cy="6972300"/>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25" name="Google Shape;25;p30"/>
          <p:cNvPicPr preferRelativeResize="0"/>
          <p:nvPr/>
        </p:nvPicPr>
        <p:blipFill rotWithShape="1">
          <a:blip r:embed="rId2">
            <a:alphaModFix/>
          </a:blip>
          <a:srcRect/>
          <a:stretch/>
        </p:blipFill>
        <p:spPr>
          <a:xfrm>
            <a:off x="-1793488" y="2007219"/>
            <a:ext cx="6858000" cy="6858000"/>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8_Custom Layout">
  <p:cSld name="8_Custom Layout">
    <p:spTree>
      <p:nvGrpSpPr>
        <p:cNvPr id="1" name="Shape 26"/>
        <p:cNvGrpSpPr/>
        <p:nvPr/>
      </p:nvGrpSpPr>
      <p:grpSpPr>
        <a:xfrm>
          <a:off x="0" y="0"/>
          <a:ext cx="0" cy="0"/>
          <a:chOff x="0" y="0"/>
          <a:chExt cx="0" cy="0"/>
        </a:xfrm>
      </p:grpSpPr>
      <p:sp>
        <p:nvSpPr>
          <p:cNvPr id="27" name="Google Shape;27;p31"/>
          <p:cNvSpPr/>
          <p:nvPr/>
        </p:nvSpPr>
        <p:spPr>
          <a:xfrm>
            <a:off x="-101600" y="0"/>
            <a:ext cx="12725399" cy="6972300"/>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28" name="Google Shape;28;p31"/>
          <p:cNvPicPr preferRelativeResize="0"/>
          <p:nvPr/>
        </p:nvPicPr>
        <p:blipFill rotWithShape="1">
          <a:blip r:embed="rId2">
            <a:alphaModFix/>
          </a:blip>
          <a:srcRect r="16356" b="42778"/>
          <a:stretch/>
        </p:blipFill>
        <p:spPr>
          <a:xfrm>
            <a:off x="5983664" y="-1422399"/>
            <a:ext cx="7427536" cy="6184232"/>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3_Quote Slide">
  <p:cSld name="3_Quote Slide">
    <p:spTree>
      <p:nvGrpSpPr>
        <p:cNvPr id="1" name="Shape 29"/>
        <p:cNvGrpSpPr/>
        <p:nvPr/>
      </p:nvGrpSpPr>
      <p:grpSpPr>
        <a:xfrm>
          <a:off x="0" y="0"/>
          <a:ext cx="0" cy="0"/>
          <a:chOff x="0" y="0"/>
          <a:chExt cx="0" cy="0"/>
        </a:xfrm>
      </p:grpSpPr>
      <p:sp>
        <p:nvSpPr>
          <p:cNvPr id="30" name="Google Shape;30;p32"/>
          <p:cNvSpPr/>
          <p:nvPr/>
        </p:nvSpPr>
        <p:spPr>
          <a:xfrm>
            <a:off x="0" y="0"/>
            <a:ext cx="12188952" cy="6858000"/>
          </a:xfrm>
          <a:prstGeom prst="rect">
            <a:avLst/>
          </a:prstGeom>
          <a:solidFill>
            <a:schemeClr val="lt2"/>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31" name="Google Shape;31;p32"/>
          <p:cNvPicPr preferRelativeResize="0"/>
          <p:nvPr/>
        </p:nvPicPr>
        <p:blipFill rotWithShape="1">
          <a:blip r:embed="rId2">
            <a:alphaModFix/>
          </a:blip>
          <a:srcRect r="16356" b="42778"/>
          <a:stretch/>
        </p:blipFill>
        <p:spPr>
          <a:xfrm>
            <a:off x="5831633" y="-1540568"/>
            <a:ext cx="7427536" cy="6184232"/>
          </a:xfrm>
          <a:prstGeom prst="rect">
            <a:avLst/>
          </a:prstGeom>
          <a:noFill/>
          <a:ln>
            <a:noFill/>
          </a:ln>
        </p:spPr>
      </p:pic>
      <p:sp>
        <p:nvSpPr>
          <p:cNvPr id="32" name="Google Shape;32;p32"/>
          <p:cNvSpPr txBox="1">
            <a:spLocks noGrp="1"/>
          </p:cNvSpPr>
          <p:nvPr>
            <p:ph type="title"/>
          </p:nvPr>
        </p:nvSpPr>
        <p:spPr>
          <a:xfrm>
            <a:off x="167951" y="4257443"/>
            <a:ext cx="10515600" cy="2245994"/>
          </a:xfrm>
          <a:prstGeom prst="rect">
            <a:avLst/>
          </a:prstGeom>
          <a:noFill/>
          <a:ln>
            <a:noFill/>
          </a:ln>
        </p:spPr>
        <p:txBody>
          <a:bodyPr spcFirstLastPara="1" wrap="square" lIns="91425" tIns="45700" rIns="91425" bIns="45700" anchor="t" anchorCtr="0">
            <a:noAutofit/>
          </a:bodyPr>
          <a:lstStyle>
            <a:lvl1pPr marR="0" lvl="0" algn="l">
              <a:lnSpc>
                <a:spcPct val="90000"/>
              </a:lnSpc>
              <a:spcBef>
                <a:spcPts val="0"/>
              </a:spcBef>
              <a:spcAft>
                <a:spcPts val="0"/>
              </a:spcAft>
              <a:buClr>
                <a:schemeClr val="lt1"/>
              </a:buClr>
              <a:buSzPts val="7200"/>
              <a:buFont typeface="Arial"/>
              <a:buNone/>
              <a:defRPr sz="72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healthit.gov/topic/hhs-ai-strategic-plan"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png"/><Relationship Id="rId7" Type="http://schemas.openxmlformats.org/officeDocument/2006/relationships/image" Target="../media/image8.w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wmf"/><Relationship Id="rId5" Type="http://schemas.openxmlformats.org/officeDocument/2006/relationships/image" Target="../media/image6.png"/><Relationship Id="rId10" Type="http://schemas.openxmlformats.org/officeDocument/2006/relationships/image" Target="../media/image11.wmf"/><Relationship Id="rId4" Type="http://schemas.openxmlformats.org/officeDocument/2006/relationships/image" Target="../media/image5.png"/><Relationship Id="rId9" Type="http://schemas.openxmlformats.org/officeDocument/2006/relationships/image" Target="../media/image10.w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6"/>
        <p:cNvGrpSpPr/>
        <p:nvPr/>
      </p:nvGrpSpPr>
      <p:grpSpPr>
        <a:xfrm>
          <a:off x="0" y="0"/>
          <a:ext cx="0" cy="0"/>
          <a:chOff x="0" y="0"/>
          <a:chExt cx="0" cy="0"/>
        </a:xfrm>
      </p:grpSpPr>
      <p:sp>
        <p:nvSpPr>
          <p:cNvPr id="37" name="Google Shape;37;p1"/>
          <p:cNvSpPr txBox="1">
            <a:spLocks noGrp="1"/>
          </p:cNvSpPr>
          <p:nvPr>
            <p:ph type="title"/>
          </p:nvPr>
        </p:nvSpPr>
        <p:spPr>
          <a:xfrm>
            <a:off x="2178770" y="1675269"/>
            <a:ext cx="10013230" cy="2169367"/>
          </a:xfrm>
          <a:prstGeom prst="rect">
            <a:avLst/>
          </a:prstGeom>
          <a:noFill/>
          <a:ln>
            <a:noFill/>
          </a:ln>
        </p:spPr>
        <p:txBody>
          <a:bodyPr spcFirstLastPara="1" wrap="square" lIns="0" tIns="0" rIns="0" bIns="0" anchor="t" anchorCtr="0">
            <a:noAutofit/>
          </a:bodyPr>
          <a:lstStyle/>
          <a:p>
            <a:pPr marL="0" lvl="0" indent="0" algn="r" rtl="0">
              <a:lnSpc>
                <a:spcPct val="90000"/>
              </a:lnSpc>
              <a:spcBef>
                <a:spcPts val="0"/>
              </a:spcBef>
              <a:spcAft>
                <a:spcPts val="0"/>
              </a:spcAft>
              <a:buClr>
                <a:schemeClr val="lt1"/>
              </a:buClr>
              <a:buSzPts val="6000"/>
              <a:buFont typeface="Arial"/>
              <a:buNone/>
            </a:pPr>
            <a:r>
              <a:rPr lang="en-US" sz="4800" dirty="0">
                <a:solidFill>
                  <a:schemeClr val="lt1"/>
                </a:solidFill>
              </a:rPr>
              <a:t>Technology, Information Systems and Reporting in Pharmacy Benefit Management</a:t>
            </a:r>
            <a:endParaRPr sz="4800" b="1" dirty="0">
              <a:solidFill>
                <a:schemeClr val="lt1"/>
              </a:solidFill>
            </a:endParaRPr>
          </a:p>
        </p:txBody>
      </p:sp>
      <p:sp>
        <p:nvSpPr>
          <p:cNvPr id="38" name="Google Shape;38;p1"/>
          <p:cNvSpPr txBox="1">
            <a:spLocks noGrp="1"/>
          </p:cNvSpPr>
          <p:nvPr>
            <p:ph type="subTitle" idx="1"/>
          </p:nvPr>
        </p:nvSpPr>
        <p:spPr>
          <a:xfrm>
            <a:off x="5791200" y="4305300"/>
            <a:ext cx="6400800" cy="1752600"/>
          </a:xfrm>
          <a:prstGeom prst="rect">
            <a:avLst/>
          </a:prstGeom>
          <a:noFill/>
          <a:ln>
            <a:noFill/>
          </a:ln>
        </p:spPr>
        <p:txBody>
          <a:bodyPr spcFirstLastPara="1" wrap="square" lIns="91425" tIns="45700" rIns="91425" bIns="45700" anchor="t" anchorCtr="0">
            <a:noAutofit/>
          </a:bodyPr>
          <a:lstStyle/>
          <a:p>
            <a:pPr marL="0" marR="0" lvl="0" indent="0" algn="r" rtl="0">
              <a:lnSpc>
                <a:spcPct val="90000"/>
              </a:lnSpc>
              <a:spcBef>
                <a:spcPts val="0"/>
              </a:spcBef>
              <a:spcAft>
                <a:spcPts val="0"/>
              </a:spcAft>
              <a:buClr>
                <a:schemeClr val="lt1"/>
              </a:buClr>
              <a:buSzPts val="2800"/>
              <a:buFont typeface="Arial"/>
              <a:buNone/>
            </a:pPr>
            <a:r>
              <a:rPr lang="en-US" sz="2800" b="0" i="0" u="none" strike="noStrike" cap="none" dirty="0">
                <a:solidFill>
                  <a:schemeClr val="lt1"/>
                </a:solidFill>
                <a:latin typeface="Arial"/>
                <a:ea typeface="Arial"/>
                <a:cs typeface="Arial"/>
                <a:sym typeface="Arial"/>
              </a:rPr>
              <a:t>Created by the School of Pharmacy Relations Committee for AMCP</a:t>
            </a:r>
            <a:endParaRPr dirty="0"/>
          </a:p>
          <a:p>
            <a:pPr marL="0" marR="0" lvl="0" indent="0" algn="r" rtl="0">
              <a:lnSpc>
                <a:spcPct val="90000"/>
              </a:lnSpc>
              <a:spcBef>
                <a:spcPts val="1000"/>
              </a:spcBef>
              <a:spcAft>
                <a:spcPts val="0"/>
              </a:spcAft>
              <a:buClr>
                <a:schemeClr val="lt1"/>
              </a:buClr>
              <a:buSzPts val="2800"/>
              <a:buFont typeface="Arial"/>
              <a:buNone/>
            </a:pPr>
            <a:r>
              <a:rPr lang="en-US" sz="2800" b="0" i="0" u="none" strike="noStrike" cap="none" dirty="0">
                <a:solidFill>
                  <a:schemeClr val="lt1"/>
                </a:solidFill>
                <a:latin typeface="Arial"/>
                <a:ea typeface="Arial"/>
                <a:cs typeface="Arial"/>
                <a:sym typeface="Arial"/>
              </a:rPr>
              <a:t>Updated: </a:t>
            </a:r>
            <a:r>
              <a:rPr lang="en-US" sz="2800" dirty="0">
                <a:solidFill>
                  <a:schemeClr val="lt1"/>
                </a:solidFill>
              </a:rPr>
              <a:t>March 2026</a:t>
            </a:r>
            <a:endParaRPr dirty="0"/>
          </a:p>
          <a:p>
            <a:pPr marL="228600" marR="0" lvl="0" indent="-50800" algn="l" rtl="0">
              <a:lnSpc>
                <a:spcPct val="90000"/>
              </a:lnSpc>
              <a:spcBef>
                <a:spcPts val="1000"/>
              </a:spcBef>
              <a:spcAft>
                <a:spcPts val="0"/>
              </a:spcAft>
              <a:buClr>
                <a:schemeClr val="dk1"/>
              </a:buClr>
              <a:buSzPts val="2800"/>
              <a:buFont typeface="Arial"/>
              <a:buNone/>
            </a:pPr>
            <a:endParaRPr sz="2800" b="0" i="0" u="none" strike="noStrike" cap="none" dirty="0">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E2BA56-AA22-4149-AB57-623ABBD2EDBA}"/>
              </a:ext>
            </a:extLst>
          </p:cNvPr>
          <p:cNvSpPr>
            <a:spLocks noGrp="1"/>
          </p:cNvSpPr>
          <p:nvPr>
            <p:ph type="title"/>
          </p:nvPr>
        </p:nvSpPr>
        <p:spPr/>
        <p:txBody>
          <a:bodyPr/>
          <a:lstStyle/>
          <a:p>
            <a:r>
              <a:rPr lang="en-US" dirty="0"/>
              <a:t>Management Information Systems</a:t>
            </a:r>
          </a:p>
        </p:txBody>
      </p:sp>
      <p:sp>
        <p:nvSpPr>
          <p:cNvPr id="3" name="Text Placeholder 2">
            <a:extLst>
              <a:ext uri="{FF2B5EF4-FFF2-40B4-BE49-F238E27FC236}">
                <a16:creationId xmlns:a16="http://schemas.microsoft.com/office/drawing/2014/main" id="{6D870866-C62C-4CED-8B6B-0BB83CD877B9}"/>
              </a:ext>
            </a:extLst>
          </p:cNvPr>
          <p:cNvSpPr>
            <a:spLocks noGrp="1"/>
          </p:cNvSpPr>
          <p:nvPr>
            <p:ph type="body" idx="1"/>
          </p:nvPr>
        </p:nvSpPr>
        <p:spPr/>
        <p:txBody>
          <a:bodyPr/>
          <a:lstStyle/>
          <a:p>
            <a:pPr marL="400050" indent="-400050">
              <a:buFont typeface="Arial" charset="0"/>
              <a:buChar char="•"/>
              <a:defRPr/>
            </a:pPr>
            <a:r>
              <a:rPr lang="en-US" dirty="0"/>
              <a:t>What is a Management Information System (MIS)?</a:t>
            </a:r>
          </a:p>
          <a:p>
            <a:pPr marL="857250" lvl="1" indent="-457200">
              <a:lnSpc>
                <a:spcPct val="100000"/>
              </a:lnSpc>
              <a:spcBef>
                <a:spcPts val="600"/>
              </a:spcBef>
              <a:buFont typeface="Arial" panose="020B0604020202020204" pitchFamily="34" charset="0"/>
              <a:buChar char="•"/>
              <a:defRPr/>
            </a:pPr>
            <a:r>
              <a:rPr lang="en-US" dirty="0"/>
              <a:t>A system that uses people and technology to store, analyze and present data</a:t>
            </a:r>
          </a:p>
          <a:p>
            <a:pPr marL="857250" lvl="1" indent="-457200">
              <a:lnSpc>
                <a:spcPct val="100000"/>
              </a:lnSpc>
              <a:spcBef>
                <a:spcPts val="600"/>
              </a:spcBef>
              <a:buFont typeface="Arial" panose="020B0604020202020204" pitchFamily="34" charset="0"/>
              <a:buChar char="•"/>
              <a:defRPr/>
            </a:pPr>
            <a:r>
              <a:rPr lang="en-US" dirty="0"/>
              <a:t>Facilitates placing data into a context (information)</a:t>
            </a:r>
          </a:p>
          <a:p>
            <a:pPr marL="857250" lvl="1" indent="-457200">
              <a:lnSpc>
                <a:spcPct val="100000"/>
              </a:lnSpc>
              <a:spcBef>
                <a:spcPts val="600"/>
              </a:spcBef>
              <a:buFont typeface="Arial" panose="020B0604020202020204" pitchFamily="34" charset="0"/>
              <a:buChar char="•"/>
              <a:defRPr/>
            </a:pPr>
            <a:r>
              <a:rPr lang="en-US" dirty="0"/>
              <a:t>Information facilitates strategic planning and operational decision making</a:t>
            </a:r>
          </a:p>
          <a:p>
            <a:pPr marL="0" indent="0">
              <a:buFont typeface="Arial" charset="0"/>
              <a:buNone/>
              <a:defRPr/>
            </a:pPr>
            <a:endParaRPr lang="en-US" dirty="0"/>
          </a:p>
          <a:p>
            <a:endParaRPr lang="en-US" dirty="0"/>
          </a:p>
        </p:txBody>
      </p:sp>
      <p:sp>
        <p:nvSpPr>
          <p:cNvPr id="4" name="TextBox 3">
            <a:extLst>
              <a:ext uri="{FF2B5EF4-FFF2-40B4-BE49-F238E27FC236}">
                <a16:creationId xmlns:a16="http://schemas.microsoft.com/office/drawing/2014/main" id="{F5CB77CD-AB88-4B4F-A050-36AC2F6BD000}"/>
              </a:ext>
            </a:extLst>
          </p:cNvPr>
          <p:cNvSpPr txBox="1"/>
          <p:nvPr/>
        </p:nvSpPr>
        <p:spPr>
          <a:xfrm>
            <a:off x="3692236" y="4777802"/>
            <a:ext cx="7661564" cy="646331"/>
          </a:xfrm>
          <a:prstGeom prst="rect">
            <a:avLst/>
          </a:prstGeom>
          <a:solidFill>
            <a:schemeClr val="tx1"/>
          </a:solidFill>
        </p:spPr>
        <p:txBody>
          <a:bodyPr wrap="square">
            <a:spAutoFit/>
          </a:bodyPr>
          <a:lstStyle/>
          <a:p>
            <a:pPr algn="ctr" eaLnBrk="1" hangingPunct="1">
              <a:defRPr/>
            </a:pPr>
            <a:r>
              <a:rPr lang="en-US" sz="1800" dirty="0">
                <a:solidFill>
                  <a:schemeClr val="bg1"/>
                </a:solidFill>
                <a:latin typeface="Arial" charset="0"/>
                <a:cs typeface="Arial" charset="0"/>
              </a:rPr>
              <a:t>Management Information Systems make it possible for decision makers to capture and make use of all the data that moves back and forth.</a:t>
            </a:r>
            <a:endParaRPr lang="en-US" sz="1800" dirty="0">
              <a:latin typeface="Arial" charset="0"/>
              <a:cs typeface="Arial" charset="0"/>
            </a:endParaRPr>
          </a:p>
        </p:txBody>
      </p:sp>
    </p:spTree>
    <p:extLst>
      <p:ext uri="{BB962C8B-B14F-4D97-AF65-F5344CB8AC3E}">
        <p14:creationId xmlns:p14="http://schemas.microsoft.com/office/powerpoint/2010/main" val="4249551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29F41-668B-454C-818D-CFD3C26DEA1F}"/>
              </a:ext>
            </a:extLst>
          </p:cNvPr>
          <p:cNvSpPr>
            <a:spLocks noGrp="1"/>
          </p:cNvSpPr>
          <p:nvPr>
            <p:ph type="title"/>
          </p:nvPr>
        </p:nvSpPr>
        <p:spPr/>
        <p:txBody>
          <a:bodyPr/>
          <a:lstStyle/>
          <a:p>
            <a:r>
              <a:rPr lang="en-US" dirty="0"/>
              <a:t>Sources of Pharmacy Data</a:t>
            </a:r>
          </a:p>
        </p:txBody>
      </p:sp>
      <p:sp>
        <p:nvSpPr>
          <p:cNvPr id="3" name="Text Placeholder 2">
            <a:extLst>
              <a:ext uri="{FF2B5EF4-FFF2-40B4-BE49-F238E27FC236}">
                <a16:creationId xmlns:a16="http://schemas.microsoft.com/office/drawing/2014/main" id="{79490560-72B2-4490-8B16-67F46CD888C4}"/>
              </a:ext>
            </a:extLst>
          </p:cNvPr>
          <p:cNvSpPr>
            <a:spLocks noGrp="1"/>
          </p:cNvSpPr>
          <p:nvPr>
            <p:ph type="body" idx="1"/>
          </p:nvPr>
        </p:nvSpPr>
        <p:spPr/>
        <p:txBody>
          <a:bodyPr>
            <a:normAutofit lnSpcReduction="10000"/>
          </a:bodyPr>
          <a:lstStyle/>
          <a:p>
            <a:pPr indent="-457200">
              <a:buFont typeface="Arial" panose="020B0604020202020204" pitchFamily="34" charset="0"/>
              <a:buChar char="•"/>
            </a:pPr>
            <a:r>
              <a:rPr lang="en-US" altLang="en-US" dirty="0"/>
              <a:t>Gather and analyze data from multiple sources</a:t>
            </a:r>
          </a:p>
          <a:p>
            <a:pPr marL="914400" lvl="1" indent="-457200">
              <a:lnSpc>
                <a:spcPct val="100000"/>
              </a:lnSpc>
              <a:spcBef>
                <a:spcPts val="600"/>
              </a:spcBef>
            </a:pPr>
            <a:endParaRPr lang="en-US" altLang="en-US" sz="800" dirty="0"/>
          </a:p>
          <a:p>
            <a:pPr marL="1314450" lvl="2" indent="-457200">
              <a:lnSpc>
                <a:spcPct val="100000"/>
              </a:lnSpc>
              <a:spcBef>
                <a:spcPts val="600"/>
              </a:spcBef>
            </a:pPr>
            <a:r>
              <a:rPr lang="en-US" altLang="en-US" sz="2400" dirty="0">
                <a:latin typeface="+mj-lt"/>
              </a:rPr>
              <a:t>Patient </a:t>
            </a:r>
          </a:p>
          <a:p>
            <a:pPr marL="1771650" lvl="3" indent="-457200">
              <a:lnSpc>
                <a:spcPct val="100000"/>
              </a:lnSpc>
              <a:spcBef>
                <a:spcPts val="600"/>
              </a:spcBef>
            </a:pPr>
            <a:r>
              <a:rPr lang="en-US" altLang="en-US" sz="2000" dirty="0">
                <a:latin typeface="+mj-lt"/>
              </a:rPr>
              <a:t>name, date of birth, allergies, family placement, address, etc.</a:t>
            </a:r>
          </a:p>
          <a:p>
            <a:pPr marL="1314450" lvl="2" indent="-457200">
              <a:lnSpc>
                <a:spcPct val="100000"/>
              </a:lnSpc>
              <a:spcBef>
                <a:spcPts val="600"/>
              </a:spcBef>
            </a:pPr>
            <a:r>
              <a:rPr lang="en-US" altLang="en-US" sz="2400" dirty="0">
                <a:latin typeface="+mj-lt"/>
              </a:rPr>
              <a:t>Healthcare Provider</a:t>
            </a:r>
          </a:p>
          <a:p>
            <a:pPr marL="1771650" lvl="3" indent="-457200">
              <a:lnSpc>
                <a:spcPct val="100000"/>
              </a:lnSpc>
              <a:spcBef>
                <a:spcPts val="600"/>
              </a:spcBef>
            </a:pPr>
            <a:r>
              <a:rPr lang="en-US" altLang="en-US" sz="2000" dirty="0">
                <a:latin typeface="+mj-lt"/>
              </a:rPr>
              <a:t>medical data to supplement prescription drug data in clinical decision making</a:t>
            </a:r>
          </a:p>
          <a:p>
            <a:pPr marL="1314450" lvl="2" indent="-457200">
              <a:lnSpc>
                <a:spcPct val="100000"/>
              </a:lnSpc>
              <a:spcBef>
                <a:spcPts val="600"/>
              </a:spcBef>
            </a:pPr>
            <a:r>
              <a:rPr lang="en-US" altLang="en-US" sz="2400" dirty="0">
                <a:latin typeface="+mj-lt"/>
              </a:rPr>
              <a:t>Plan Sponsor (employer, CMS, etc.)</a:t>
            </a:r>
          </a:p>
          <a:p>
            <a:pPr marL="1771650" lvl="3" indent="-457200">
              <a:lnSpc>
                <a:spcPct val="100000"/>
              </a:lnSpc>
              <a:spcBef>
                <a:spcPts val="600"/>
              </a:spcBef>
            </a:pPr>
            <a:r>
              <a:rPr lang="en-US" altLang="en-US" sz="2000" dirty="0">
                <a:latin typeface="+mj-lt"/>
              </a:rPr>
              <a:t>enrollment date, termination date, group information, etc.</a:t>
            </a:r>
          </a:p>
          <a:p>
            <a:pPr marL="1771650" lvl="3" indent="-457200">
              <a:lnSpc>
                <a:spcPct val="100000"/>
              </a:lnSpc>
              <a:spcBef>
                <a:spcPts val="600"/>
              </a:spcBef>
            </a:pPr>
            <a:r>
              <a:rPr lang="en-US" altLang="en-US" sz="2000" dirty="0">
                <a:latin typeface="+mj-lt"/>
              </a:rPr>
              <a:t>formulary tier placement, prior authorization, daily dose, etc.</a:t>
            </a:r>
          </a:p>
          <a:p>
            <a:pPr marL="914400" lvl="1" indent="-457200">
              <a:lnSpc>
                <a:spcPct val="100000"/>
              </a:lnSpc>
              <a:spcBef>
                <a:spcPts val="600"/>
              </a:spcBef>
            </a:pPr>
            <a:endParaRPr lang="en-US" altLang="en-US" sz="800" dirty="0"/>
          </a:p>
          <a:p>
            <a:pPr marL="0" indent="0">
              <a:buFont typeface="Arial" panose="020B0604020202020204" pitchFamily="34" charset="0"/>
              <a:buNone/>
            </a:pPr>
            <a:endParaRPr lang="en-US" altLang="en-US" dirty="0"/>
          </a:p>
          <a:p>
            <a:endParaRPr lang="en-US" dirty="0"/>
          </a:p>
        </p:txBody>
      </p:sp>
    </p:spTree>
    <p:extLst>
      <p:ext uri="{BB962C8B-B14F-4D97-AF65-F5344CB8AC3E}">
        <p14:creationId xmlns:p14="http://schemas.microsoft.com/office/powerpoint/2010/main" val="4009077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239D5-9C30-4AD3-9CFB-B501B7B0336F}"/>
              </a:ext>
            </a:extLst>
          </p:cNvPr>
          <p:cNvSpPr>
            <a:spLocks noGrp="1"/>
          </p:cNvSpPr>
          <p:nvPr>
            <p:ph type="title"/>
          </p:nvPr>
        </p:nvSpPr>
        <p:spPr/>
        <p:txBody>
          <a:bodyPr/>
          <a:lstStyle/>
          <a:p>
            <a:r>
              <a:rPr lang="en-US" dirty="0"/>
              <a:t>Sources of Pharmacy Data</a:t>
            </a:r>
          </a:p>
        </p:txBody>
      </p:sp>
      <p:sp>
        <p:nvSpPr>
          <p:cNvPr id="3" name="Text Placeholder 2">
            <a:extLst>
              <a:ext uri="{FF2B5EF4-FFF2-40B4-BE49-F238E27FC236}">
                <a16:creationId xmlns:a16="http://schemas.microsoft.com/office/drawing/2014/main" id="{648ED200-13DA-490B-AE62-5B0BA879AF31}"/>
              </a:ext>
            </a:extLst>
          </p:cNvPr>
          <p:cNvSpPr>
            <a:spLocks noGrp="1"/>
          </p:cNvSpPr>
          <p:nvPr>
            <p:ph type="body" idx="1"/>
          </p:nvPr>
        </p:nvSpPr>
        <p:spPr/>
        <p:txBody>
          <a:bodyPr/>
          <a:lstStyle/>
          <a:p>
            <a:pPr marL="342900" lvl="1" indent="-342900">
              <a:lnSpc>
                <a:spcPct val="100000"/>
              </a:lnSpc>
              <a:spcBef>
                <a:spcPts val="600"/>
              </a:spcBef>
              <a:buFont typeface="Arial" charset="0"/>
              <a:buChar char="•"/>
              <a:defRPr/>
            </a:pPr>
            <a:r>
              <a:rPr lang="en-US" dirty="0">
                <a:latin typeface="+mj-lt"/>
              </a:rPr>
              <a:t>Gather and analyze data from multiple sources, cont’d</a:t>
            </a:r>
          </a:p>
          <a:p>
            <a:pPr marL="1314450" lvl="2" indent="-457200">
              <a:lnSpc>
                <a:spcPct val="100000"/>
              </a:lnSpc>
              <a:spcBef>
                <a:spcPts val="600"/>
              </a:spcBef>
              <a:buFont typeface="Arial" charset="0"/>
              <a:buChar char="•"/>
              <a:defRPr/>
            </a:pPr>
            <a:r>
              <a:rPr lang="en-US" dirty="0">
                <a:latin typeface="+mj-lt"/>
              </a:rPr>
              <a:t>Pharmacies </a:t>
            </a:r>
          </a:p>
          <a:p>
            <a:pPr marL="1771650" lvl="3" indent="-457200">
              <a:lnSpc>
                <a:spcPct val="100000"/>
              </a:lnSpc>
              <a:spcBef>
                <a:spcPts val="600"/>
              </a:spcBef>
              <a:buFont typeface="Arial" charset="0"/>
              <a:buChar char="–"/>
              <a:defRPr/>
            </a:pPr>
            <a:r>
              <a:rPr lang="en-US" dirty="0">
                <a:latin typeface="+mj-lt"/>
              </a:rPr>
              <a:t>Claim information (patient, drug, dose, day supply, fill date, etc.)</a:t>
            </a:r>
          </a:p>
          <a:p>
            <a:pPr marL="1314450" lvl="2" indent="-457200">
              <a:lnSpc>
                <a:spcPct val="100000"/>
              </a:lnSpc>
              <a:spcBef>
                <a:spcPts val="600"/>
              </a:spcBef>
              <a:buFont typeface="Arial" charset="0"/>
              <a:buChar char="•"/>
              <a:defRPr/>
            </a:pPr>
            <a:r>
              <a:rPr lang="en-US" dirty="0">
                <a:latin typeface="+mj-lt"/>
              </a:rPr>
              <a:t>Claims processor (PBM or administrative services firm)</a:t>
            </a:r>
          </a:p>
          <a:p>
            <a:pPr marL="1771650" lvl="3" indent="-457200">
              <a:lnSpc>
                <a:spcPct val="100000"/>
              </a:lnSpc>
              <a:spcBef>
                <a:spcPts val="600"/>
              </a:spcBef>
              <a:buFont typeface="Arial" charset="0"/>
              <a:buChar char="–"/>
              <a:defRPr/>
            </a:pPr>
            <a:r>
              <a:rPr lang="en-US" dirty="0">
                <a:latin typeface="+mj-lt"/>
              </a:rPr>
              <a:t>Information regarding paid, denied, and reversed claims (patient, drug, dose, day supply, fill date, etc.)</a:t>
            </a:r>
          </a:p>
          <a:p>
            <a:pPr marL="1314450" lvl="2" indent="-457200">
              <a:lnSpc>
                <a:spcPct val="100000"/>
              </a:lnSpc>
              <a:spcBef>
                <a:spcPts val="600"/>
              </a:spcBef>
              <a:buFont typeface="Arial" charset="0"/>
              <a:buChar char="•"/>
              <a:defRPr/>
            </a:pPr>
            <a:r>
              <a:rPr lang="en-US" dirty="0">
                <a:latin typeface="+mj-lt"/>
              </a:rPr>
              <a:t>First Data Bank, </a:t>
            </a:r>
            <a:r>
              <a:rPr lang="en-US" dirty="0" err="1">
                <a:latin typeface="+mj-lt"/>
              </a:rPr>
              <a:t>Medispan</a:t>
            </a:r>
            <a:r>
              <a:rPr lang="en-US" dirty="0">
                <a:latin typeface="+mj-lt"/>
              </a:rPr>
              <a:t> </a:t>
            </a:r>
          </a:p>
          <a:p>
            <a:pPr marL="1771650" lvl="3" indent="-457200">
              <a:lnSpc>
                <a:spcPct val="100000"/>
              </a:lnSpc>
              <a:spcBef>
                <a:spcPts val="600"/>
              </a:spcBef>
              <a:buFont typeface="Arial" charset="0"/>
              <a:buChar char="–"/>
              <a:defRPr/>
            </a:pPr>
            <a:r>
              <a:rPr lang="en-US" dirty="0">
                <a:latin typeface="+mj-lt"/>
              </a:rPr>
              <a:t>Drug name, strength, dosage form, therapeutic class, price, etc.</a:t>
            </a:r>
          </a:p>
          <a:p>
            <a:pPr marL="1314450" lvl="3" indent="0">
              <a:buFont typeface="Arial" charset="0"/>
              <a:buNone/>
              <a:defRPr/>
            </a:pPr>
            <a:endParaRPr lang="en-US" dirty="0">
              <a:latin typeface="+mj-lt"/>
            </a:endParaRPr>
          </a:p>
          <a:p>
            <a:pPr>
              <a:buFont typeface="Arial" charset="0"/>
              <a:buChar char="•"/>
              <a:defRPr/>
            </a:pPr>
            <a:endParaRPr lang="en-US" dirty="0"/>
          </a:p>
          <a:p>
            <a:endParaRPr lang="en-US" dirty="0"/>
          </a:p>
        </p:txBody>
      </p:sp>
    </p:spTree>
    <p:extLst>
      <p:ext uri="{BB962C8B-B14F-4D97-AF65-F5344CB8AC3E}">
        <p14:creationId xmlns:p14="http://schemas.microsoft.com/office/powerpoint/2010/main" val="2452876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865BD-F77C-43A1-8412-75B22D75355E}"/>
              </a:ext>
            </a:extLst>
          </p:cNvPr>
          <p:cNvSpPr>
            <a:spLocks noGrp="1"/>
          </p:cNvSpPr>
          <p:nvPr>
            <p:ph type="title"/>
          </p:nvPr>
        </p:nvSpPr>
        <p:spPr/>
        <p:txBody>
          <a:bodyPr/>
          <a:lstStyle/>
          <a:p>
            <a:r>
              <a:rPr lang="en-US" dirty="0"/>
              <a:t>Reporting</a:t>
            </a:r>
          </a:p>
        </p:txBody>
      </p:sp>
      <p:sp>
        <p:nvSpPr>
          <p:cNvPr id="3" name="Text Placeholder 2">
            <a:extLst>
              <a:ext uri="{FF2B5EF4-FFF2-40B4-BE49-F238E27FC236}">
                <a16:creationId xmlns:a16="http://schemas.microsoft.com/office/drawing/2014/main" id="{ABE856D5-1011-449B-8BCB-C8D44CB4F133}"/>
              </a:ext>
            </a:extLst>
          </p:cNvPr>
          <p:cNvSpPr>
            <a:spLocks noGrp="1"/>
          </p:cNvSpPr>
          <p:nvPr>
            <p:ph type="body" idx="1"/>
          </p:nvPr>
        </p:nvSpPr>
        <p:spPr/>
        <p:txBody>
          <a:bodyPr>
            <a:normAutofit fontScale="85000" lnSpcReduction="10000"/>
          </a:bodyPr>
          <a:lstStyle/>
          <a:p>
            <a:pPr marL="457200" indent="-457200">
              <a:lnSpc>
                <a:spcPct val="110000"/>
              </a:lnSpc>
            </a:pPr>
            <a:r>
              <a:rPr lang="en-US" altLang="en-US" dirty="0"/>
              <a:t>The data from all sources are mapped into databases, which are a key component of information systems</a:t>
            </a:r>
          </a:p>
          <a:p>
            <a:pPr marL="457200" indent="-457200">
              <a:lnSpc>
                <a:spcPct val="110000"/>
              </a:lnSpc>
            </a:pPr>
            <a:r>
              <a:rPr lang="en-US" altLang="en-US" dirty="0"/>
              <a:t>Information systems facilitate report generation and decision making</a:t>
            </a:r>
          </a:p>
          <a:p>
            <a:pPr marL="457200" indent="-457200">
              <a:lnSpc>
                <a:spcPct val="110000"/>
              </a:lnSpc>
            </a:pPr>
            <a:r>
              <a:rPr lang="en-US" altLang="en-US" dirty="0"/>
              <a:t>Benefits</a:t>
            </a:r>
            <a:endParaRPr lang="en-US" altLang="en-US" sz="800" dirty="0"/>
          </a:p>
          <a:p>
            <a:pPr marL="914400" lvl="1" indent="-457200">
              <a:lnSpc>
                <a:spcPct val="110000"/>
              </a:lnSpc>
              <a:spcBef>
                <a:spcPts val="600"/>
              </a:spcBef>
              <a:buFont typeface="Arial" panose="020B0604020202020204" pitchFamily="34" charset="0"/>
              <a:buChar char="•"/>
            </a:pPr>
            <a:r>
              <a:rPr lang="en-US" altLang="en-US" sz="2400" dirty="0"/>
              <a:t>Trend analysis</a:t>
            </a:r>
          </a:p>
          <a:p>
            <a:pPr marL="914400" lvl="1" indent="-457200">
              <a:lnSpc>
                <a:spcPct val="110000"/>
              </a:lnSpc>
              <a:spcBef>
                <a:spcPts val="600"/>
              </a:spcBef>
              <a:buFont typeface="Arial" panose="020B0604020202020204" pitchFamily="34" charset="0"/>
              <a:buChar char="•"/>
            </a:pPr>
            <a:r>
              <a:rPr lang="en-US" altLang="en-US" sz="2400" dirty="0"/>
              <a:t>Assessment of drug utilization and associated costs</a:t>
            </a:r>
          </a:p>
          <a:p>
            <a:pPr marL="914400" lvl="1" indent="-457200">
              <a:lnSpc>
                <a:spcPct val="110000"/>
              </a:lnSpc>
              <a:spcBef>
                <a:spcPts val="600"/>
              </a:spcBef>
              <a:buFont typeface="Arial" panose="020B0604020202020204" pitchFamily="34" charset="0"/>
              <a:buChar char="•"/>
            </a:pPr>
            <a:r>
              <a:rPr lang="en-US" altLang="en-US" sz="2400" dirty="0"/>
              <a:t>Evaluation of prescribing and/or use patterns</a:t>
            </a:r>
          </a:p>
          <a:p>
            <a:pPr marL="914400" lvl="1" indent="-457200">
              <a:lnSpc>
                <a:spcPct val="110000"/>
              </a:lnSpc>
              <a:spcBef>
                <a:spcPts val="600"/>
              </a:spcBef>
              <a:buFont typeface="Arial" panose="020B0604020202020204" pitchFamily="34" charset="0"/>
              <a:buChar char="•"/>
            </a:pPr>
            <a:r>
              <a:rPr lang="en-US" altLang="en-US" sz="2400" dirty="0"/>
              <a:t>Evaluation of intervention programs</a:t>
            </a:r>
          </a:p>
          <a:p>
            <a:pPr marL="914400" lvl="1" indent="-457200">
              <a:lnSpc>
                <a:spcPct val="110000"/>
              </a:lnSpc>
              <a:spcBef>
                <a:spcPts val="600"/>
              </a:spcBef>
              <a:buFont typeface="Arial" panose="020B0604020202020204" pitchFamily="34" charset="0"/>
              <a:buChar char="•"/>
            </a:pPr>
            <a:r>
              <a:rPr lang="en-US" altLang="en-US" sz="2400" dirty="0"/>
              <a:t>Assessment of patient compliance</a:t>
            </a:r>
          </a:p>
          <a:p>
            <a:endParaRPr lang="en-US" dirty="0"/>
          </a:p>
        </p:txBody>
      </p:sp>
    </p:spTree>
    <p:extLst>
      <p:ext uri="{BB962C8B-B14F-4D97-AF65-F5344CB8AC3E}">
        <p14:creationId xmlns:p14="http://schemas.microsoft.com/office/powerpoint/2010/main" val="39743440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315CD-1EAC-43D4-A1FF-AF21A37D42DA}"/>
              </a:ext>
            </a:extLst>
          </p:cNvPr>
          <p:cNvSpPr>
            <a:spLocks noGrp="1"/>
          </p:cNvSpPr>
          <p:nvPr>
            <p:ph type="title"/>
          </p:nvPr>
        </p:nvSpPr>
        <p:spPr/>
        <p:txBody>
          <a:bodyPr/>
          <a:lstStyle/>
          <a:p>
            <a:r>
              <a:rPr lang="en-US" dirty="0"/>
              <a:t>Quality Assurance</a:t>
            </a:r>
          </a:p>
        </p:txBody>
      </p:sp>
      <p:sp>
        <p:nvSpPr>
          <p:cNvPr id="3" name="Text Placeholder 2">
            <a:extLst>
              <a:ext uri="{FF2B5EF4-FFF2-40B4-BE49-F238E27FC236}">
                <a16:creationId xmlns:a16="http://schemas.microsoft.com/office/drawing/2014/main" id="{68A2F2E5-AEEA-435C-B602-5EA69EE007DF}"/>
              </a:ext>
            </a:extLst>
          </p:cNvPr>
          <p:cNvSpPr>
            <a:spLocks noGrp="1"/>
          </p:cNvSpPr>
          <p:nvPr>
            <p:ph type="body" idx="1"/>
          </p:nvPr>
        </p:nvSpPr>
        <p:spPr/>
        <p:txBody>
          <a:bodyPr/>
          <a:lstStyle/>
          <a:p>
            <a:pPr marL="457200" indent="-457200"/>
            <a:r>
              <a:rPr lang="en-US" altLang="en-US" dirty="0"/>
              <a:t>Information systems and reports can also assist benefit managers to proactively or retrospectively intervene on prescription claims</a:t>
            </a:r>
          </a:p>
          <a:p>
            <a:pPr lvl="1" indent="-457200">
              <a:lnSpc>
                <a:spcPct val="100000"/>
              </a:lnSpc>
              <a:spcBef>
                <a:spcPts val="600"/>
              </a:spcBef>
            </a:pPr>
            <a:r>
              <a:rPr lang="en-US" altLang="en-US" dirty="0"/>
              <a:t>Drug utilization review</a:t>
            </a:r>
            <a:endParaRPr lang="en-US" altLang="en-US" sz="800" dirty="0"/>
          </a:p>
          <a:p>
            <a:pPr marL="914400" lvl="1" indent="-457200">
              <a:lnSpc>
                <a:spcPct val="100000"/>
              </a:lnSpc>
              <a:spcBef>
                <a:spcPts val="600"/>
              </a:spcBef>
              <a:buFont typeface="Arial" panose="020B0604020202020204" pitchFamily="34" charset="0"/>
              <a:buChar char="•"/>
            </a:pPr>
            <a:r>
              <a:rPr lang="en-US" altLang="en-US" dirty="0"/>
              <a:t>Formulary and coverage management</a:t>
            </a:r>
            <a:endParaRPr lang="en-US" altLang="en-US" sz="800" dirty="0"/>
          </a:p>
          <a:p>
            <a:pPr marL="914400" lvl="1" indent="-457200">
              <a:lnSpc>
                <a:spcPct val="100000"/>
              </a:lnSpc>
              <a:spcBef>
                <a:spcPts val="600"/>
              </a:spcBef>
              <a:buFont typeface="Arial" panose="020B0604020202020204" pitchFamily="34" charset="0"/>
              <a:buChar char="•"/>
            </a:pPr>
            <a:r>
              <a:rPr lang="en-US" altLang="en-US" dirty="0"/>
              <a:t>Evidence-based medicine protocols</a:t>
            </a:r>
          </a:p>
          <a:p>
            <a:pPr marL="0" indent="0">
              <a:buNone/>
            </a:pPr>
            <a:endParaRPr lang="en-US" altLang="en-US" dirty="0"/>
          </a:p>
          <a:p>
            <a:endParaRPr lang="en-US" dirty="0"/>
          </a:p>
        </p:txBody>
      </p:sp>
    </p:spTree>
    <p:extLst>
      <p:ext uri="{BB962C8B-B14F-4D97-AF65-F5344CB8AC3E}">
        <p14:creationId xmlns:p14="http://schemas.microsoft.com/office/powerpoint/2010/main" val="15457966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E03E-65EC-4BFB-BC1F-F9AED9C52A62}"/>
              </a:ext>
            </a:extLst>
          </p:cNvPr>
          <p:cNvSpPr>
            <a:spLocks noGrp="1"/>
          </p:cNvSpPr>
          <p:nvPr>
            <p:ph type="title"/>
          </p:nvPr>
        </p:nvSpPr>
        <p:spPr/>
        <p:txBody>
          <a:bodyPr/>
          <a:lstStyle/>
          <a:p>
            <a:r>
              <a:rPr lang="en-US" dirty="0"/>
              <a:t>Conclusion</a:t>
            </a:r>
          </a:p>
        </p:txBody>
      </p:sp>
      <p:sp>
        <p:nvSpPr>
          <p:cNvPr id="3" name="Text Placeholder 2">
            <a:extLst>
              <a:ext uri="{FF2B5EF4-FFF2-40B4-BE49-F238E27FC236}">
                <a16:creationId xmlns:a16="http://schemas.microsoft.com/office/drawing/2014/main" id="{05475921-706A-47C0-B36C-AB9F94D843A1}"/>
              </a:ext>
            </a:extLst>
          </p:cNvPr>
          <p:cNvSpPr>
            <a:spLocks noGrp="1"/>
          </p:cNvSpPr>
          <p:nvPr>
            <p:ph type="body" idx="1"/>
          </p:nvPr>
        </p:nvSpPr>
        <p:spPr/>
        <p:txBody>
          <a:bodyPr>
            <a:normAutofit fontScale="25000" lnSpcReduction="20000"/>
          </a:bodyPr>
          <a:lstStyle/>
          <a:p>
            <a:pPr marL="457200" indent="-457200">
              <a:buFont typeface="Arial" charset="0"/>
              <a:buChar char="•"/>
              <a:defRPr/>
            </a:pPr>
            <a:r>
              <a:rPr lang="en-US" sz="10400" dirty="0"/>
              <a:t>Electronic point-of-service claims processing technology streamlines the claims processing process and provides valuable data to a variety of end users.</a:t>
            </a:r>
          </a:p>
          <a:p>
            <a:pPr marL="457200" indent="-457200">
              <a:buFont typeface="Arial" charset="0"/>
              <a:buChar char="•"/>
              <a:defRPr/>
            </a:pPr>
            <a:r>
              <a:rPr lang="en-US" sz="10400" dirty="0"/>
              <a:t>E-Prescribing is an important technological development to streamline prescribing and improve patient safety.</a:t>
            </a:r>
          </a:p>
          <a:p>
            <a:pPr marL="457200" indent="-457200">
              <a:buFont typeface="Arial" charset="0"/>
              <a:buChar char="•"/>
              <a:defRPr/>
            </a:pPr>
            <a:r>
              <a:rPr lang="en-US" sz="10400" dirty="0"/>
              <a:t>Information systems store data in a way that is retrievable by end users and useful in decision making.</a:t>
            </a:r>
          </a:p>
          <a:p>
            <a:pPr eaLnBrk="1" hangingPunct="1">
              <a:buFont typeface="Arial" charset="0"/>
              <a:buNone/>
              <a:defRPr/>
            </a:pPr>
            <a:endParaRPr lang="en-US" dirty="0"/>
          </a:p>
          <a:p>
            <a:endParaRPr lang="en-US" dirty="0"/>
          </a:p>
        </p:txBody>
      </p:sp>
    </p:spTree>
    <p:extLst>
      <p:ext uri="{BB962C8B-B14F-4D97-AF65-F5344CB8AC3E}">
        <p14:creationId xmlns:p14="http://schemas.microsoft.com/office/powerpoint/2010/main" val="9248334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D65C8-641E-438E-9A76-274811819B87}"/>
              </a:ext>
            </a:extLst>
          </p:cNvPr>
          <p:cNvSpPr>
            <a:spLocks noGrp="1"/>
          </p:cNvSpPr>
          <p:nvPr>
            <p:ph type="title"/>
          </p:nvPr>
        </p:nvSpPr>
        <p:spPr/>
        <p:txBody>
          <a:bodyPr/>
          <a:lstStyle/>
          <a:p>
            <a:r>
              <a:rPr lang="en-US" dirty="0"/>
              <a:t>Recent and Future Developments</a:t>
            </a:r>
          </a:p>
        </p:txBody>
      </p:sp>
      <p:sp>
        <p:nvSpPr>
          <p:cNvPr id="3" name="Text Placeholder 2">
            <a:extLst>
              <a:ext uri="{FF2B5EF4-FFF2-40B4-BE49-F238E27FC236}">
                <a16:creationId xmlns:a16="http://schemas.microsoft.com/office/drawing/2014/main" id="{AC8770C1-022D-4970-97DF-CCE4C2515027}"/>
              </a:ext>
            </a:extLst>
          </p:cNvPr>
          <p:cNvSpPr>
            <a:spLocks noGrp="1"/>
          </p:cNvSpPr>
          <p:nvPr>
            <p:ph type="body" idx="1"/>
          </p:nvPr>
        </p:nvSpPr>
        <p:spPr/>
        <p:txBody>
          <a:bodyPr>
            <a:normAutofit lnSpcReduction="10000"/>
          </a:bodyPr>
          <a:lstStyle/>
          <a:p>
            <a:r>
              <a:rPr lang="en-US" altLang="en-US" dirty="0"/>
              <a:t>NCPDP recently adopted standards for electronic prior authorization (</a:t>
            </a:r>
            <a:r>
              <a:rPr lang="en-US" altLang="en-US" dirty="0" err="1"/>
              <a:t>ePA</a:t>
            </a:r>
            <a:r>
              <a:rPr lang="en-US" altLang="en-US" dirty="0"/>
              <a:t>)</a:t>
            </a:r>
          </a:p>
          <a:p>
            <a:r>
              <a:rPr lang="en-US" altLang="en-US" dirty="0"/>
              <a:t>Claims processors, plans and other entities are working to develop </a:t>
            </a:r>
            <a:r>
              <a:rPr lang="en-US" altLang="en-US" dirty="0" err="1"/>
              <a:t>ePA</a:t>
            </a:r>
            <a:r>
              <a:rPr lang="en-US" altLang="en-US" dirty="0"/>
              <a:t> capabilities</a:t>
            </a:r>
          </a:p>
          <a:p>
            <a:pPr lvl="1">
              <a:lnSpc>
                <a:spcPct val="100000"/>
              </a:lnSpc>
              <a:spcBef>
                <a:spcPts val="600"/>
              </a:spcBef>
            </a:pPr>
            <a:r>
              <a:rPr lang="en-US" altLang="en-US" dirty="0"/>
              <a:t>Prescribers will know PA requirements before a prescription is written</a:t>
            </a:r>
          </a:p>
          <a:p>
            <a:pPr lvl="1">
              <a:lnSpc>
                <a:spcPct val="100000"/>
              </a:lnSpc>
              <a:spcBef>
                <a:spcPts val="600"/>
              </a:spcBef>
            </a:pPr>
            <a:r>
              <a:rPr lang="en-US" altLang="en-US" dirty="0"/>
              <a:t>PA may be approved before the prescription is transmitted to the pharmacy</a:t>
            </a:r>
          </a:p>
          <a:p>
            <a:pPr lvl="1">
              <a:lnSpc>
                <a:spcPct val="100000"/>
              </a:lnSpc>
              <a:spcBef>
                <a:spcPts val="600"/>
              </a:spcBef>
            </a:pPr>
            <a:r>
              <a:rPr lang="en-US" altLang="en-US" dirty="0"/>
              <a:t>Will streamline the PA process, making it more efficient for patients, prescribers, and payors.</a:t>
            </a:r>
          </a:p>
          <a:p>
            <a:endParaRPr lang="en-US" dirty="0"/>
          </a:p>
        </p:txBody>
      </p:sp>
    </p:spTree>
    <p:extLst>
      <p:ext uri="{BB962C8B-B14F-4D97-AF65-F5344CB8AC3E}">
        <p14:creationId xmlns:p14="http://schemas.microsoft.com/office/powerpoint/2010/main" val="37194923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D65C8-641E-438E-9A76-274811819B87}"/>
              </a:ext>
            </a:extLst>
          </p:cNvPr>
          <p:cNvSpPr>
            <a:spLocks noGrp="1"/>
          </p:cNvSpPr>
          <p:nvPr>
            <p:ph type="title"/>
          </p:nvPr>
        </p:nvSpPr>
        <p:spPr>
          <a:xfrm>
            <a:off x="298174" y="365125"/>
            <a:ext cx="11748052" cy="1325563"/>
          </a:xfrm>
        </p:spPr>
        <p:txBody>
          <a:bodyPr/>
          <a:lstStyle/>
          <a:p>
            <a:r>
              <a:rPr lang="en-US" dirty="0"/>
              <a:t>Artificial Intelligence (AI) in Managed Care</a:t>
            </a:r>
          </a:p>
        </p:txBody>
      </p:sp>
      <p:sp>
        <p:nvSpPr>
          <p:cNvPr id="3" name="Text Placeholder 2">
            <a:extLst>
              <a:ext uri="{FF2B5EF4-FFF2-40B4-BE49-F238E27FC236}">
                <a16:creationId xmlns:a16="http://schemas.microsoft.com/office/drawing/2014/main" id="{AC8770C1-022D-4970-97DF-CCE4C2515027}"/>
              </a:ext>
            </a:extLst>
          </p:cNvPr>
          <p:cNvSpPr>
            <a:spLocks noGrp="1"/>
          </p:cNvSpPr>
          <p:nvPr>
            <p:ph type="body" idx="1"/>
          </p:nvPr>
        </p:nvSpPr>
        <p:spPr/>
        <p:txBody>
          <a:bodyPr>
            <a:normAutofit/>
          </a:bodyPr>
          <a:lstStyle/>
          <a:p>
            <a:r>
              <a:rPr lang="en-US" dirty="0"/>
              <a:t>What is AI? – at a high level – computers/machines perform functions that need elements of reasoning and typically would require human intelligence </a:t>
            </a:r>
          </a:p>
          <a:p>
            <a:r>
              <a:rPr lang="en-US" dirty="0"/>
              <a:t>AI is now generative – allows content and analysis to be generated based on data and information available</a:t>
            </a:r>
          </a:p>
          <a:p>
            <a:r>
              <a:rPr lang="en-US" dirty="0"/>
              <a:t>AI has several potential applications in managed care </a:t>
            </a:r>
          </a:p>
        </p:txBody>
      </p:sp>
    </p:spTree>
    <p:extLst>
      <p:ext uri="{BB962C8B-B14F-4D97-AF65-F5344CB8AC3E}">
        <p14:creationId xmlns:p14="http://schemas.microsoft.com/office/powerpoint/2010/main" val="4420287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D65C8-641E-438E-9A76-274811819B87}"/>
              </a:ext>
            </a:extLst>
          </p:cNvPr>
          <p:cNvSpPr>
            <a:spLocks noGrp="1"/>
          </p:cNvSpPr>
          <p:nvPr>
            <p:ph type="title"/>
          </p:nvPr>
        </p:nvSpPr>
        <p:spPr>
          <a:xfrm>
            <a:off x="298174" y="365125"/>
            <a:ext cx="11748052" cy="1325563"/>
          </a:xfrm>
        </p:spPr>
        <p:txBody>
          <a:bodyPr/>
          <a:lstStyle/>
          <a:p>
            <a:r>
              <a:rPr lang="en-US" dirty="0"/>
              <a:t>Artificial Intelligence (AI) in Managed Care</a:t>
            </a:r>
          </a:p>
        </p:txBody>
      </p:sp>
      <p:sp>
        <p:nvSpPr>
          <p:cNvPr id="3" name="Text Placeholder 2">
            <a:extLst>
              <a:ext uri="{FF2B5EF4-FFF2-40B4-BE49-F238E27FC236}">
                <a16:creationId xmlns:a16="http://schemas.microsoft.com/office/drawing/2014/main" id="{AC8770C1-022D-4970-97DF-CCE4C2515027}"/>
              </a:ext>
            </a:extLst>
          </p:cNvPr>
          <p:cNvSpPr>
            <a:spLocks noGrp="1"/>
          </p:cNvSpPr>
          <p:nvPr>
            <p:ph type="body" idx="1"/>
          </p:nvPr>
        </p:nvSpPr>
        <p:spPr/>
        <p:txBody>
          <a:bodyPr>
            <a:normAutofit/>
          </a:bodyPr>
          <a:lstStyle/>
          <a:p>
            <a:r>
              <a:rPr lang="en-US" dirty="0"/>
              <a:t>Potential AI functions in managed care (examples)</a:t>
            </a:r>
          </a:p>
          <a:p>
            <a:pPr lvl="1">
              <a:buFont typeface="Arial" panose="020B0604020202020204" pitchFamily="34" charset="0"/>
              <a:buChar char="•"/>
            </a:pPr>
            <a:r>
              <a:rPr lang="en-US" dirty="0"/>
              <a:t>Contract reviews</a:t>
            </a:r>
          </a:p>
          <a:p>
            <a:pPr lvl="1">
              <a:buFont typeface="Arial" panose="020B0604020202020204" pitchFamily="34" charset="0"/>
              <a:buChar char="•"/>
            </a:pPr>
            <a:r>
              <a:rPr lang="en-US" dirty="0"/>
              <a:t>Claims Monitoring</a:t>
            </a:r>
          </a:p>
          <a:p>
            <a:pPr lvl="1">
              <a:buFont typeface="Arial" panose="020B0604020202020204" pitchFamily="34" charset="0"/>
              <a:buChar char="•"/>
            </a:pPr>
            <a:r>
              <a:rPr lang="en-US" dirty="0"/>
              <a:t>Customer Service</a:t>
            </a:r>
          </a:p>
          <a:p>
            <a:pPr lvl="1">
              <a:buFont typeface="Arial" panose="020B0604020202020204" pitchFamily="34" charset="0"/>
              <a:buChar char="•"/>
            </a:pPr>
            <a:r>
              <a:rPr lang="en-US" dirty="0"/>
              <a:t>Outreach Targeting</a:t>
            </a:r>
          </a:p>
          <a:p>
            <a:pPr lvl="1">
              <a:buFont typeface="Arial" panose="020B0604020202020204" pitchFamily="34" charset="0"/>
              <a:buChar char="•"/>
            </a:pPr>
            <a:r>
              <a:rPr lang="en-US" dirty="0"/>
              <a:t>Formulary Design based on population</a:t>
            </a:r>
          </a:p>
          <a:p>
            <a:pPr lvl="1">
              <a:buFont typeface="Arial" panose="020B0604020202020204" pitchFamily="34" charset="0"/>
              <a:buChar char="•"/>
            </a:pPr>
            <a:r>
              <a:rPr lang="en-US" dirty="0"/>
              <a:t>P&amp;T and monograph review/prep</a:t>
            </a:r>
          </a:p>
          <a:p>
            <a:pPr lvl="1">
              <a:buFont typeface="Arial" panose="020B0604020202020204" pitchFamily="34" charset="0"/>
              <a:buChar char="•"/>
            </a:pPr>
            <a:endParaRPr lang="en-US" dirty="0"/>
          </a:p>
          <a:p>
            <a:pPr lvl="1"/>
            <a:endParaRPr lang="en-US" dirty="0"/>
          </a:p>
        </p:txBody>
      </p:sp>
    </p:spTree>
    <p:extLst>
      <p:ext uri="{BB962C8B-B14F-4D97-AF65-F5344CB8AC3E}">
        <p14:creationId xmlns:p14="http://schemas.microsoft.com/office/powerpoint/2010/main" val="1454692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457A4E-9A14-614A-9BF9-3CF9992D45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666DA1-9409-0876-0DF3-821BE559D8C9}"/>
              </a:ext>
            </a:extLst>
          </p:cNvPr>
          <p:cNvSpPr>
            <a:spLocks noGrp="1"/>
          </p:cNvSpPr>
          <p:nvPr>
            <p:ph type="title"/>
          </p:nvPr>
        </p:nvSpPr>
        <p:spPr>
          <a:xfrm>
            <a:off x="298174" y="365125"/>
            <a:ext cx="11748052" cy="1325563"/>
          </a:xfrm>
        </p:spPr>
        <p:txBody>
          <a:bodyPr/>
          <a:lstStyle/>
          <a:p>
            <a:r>
              <a:rPr lang="en-US" dirty="0"/>
              <a:t>Artificial Intelligence (AI) in Managed Care</a:t>
            </a:r>
          </a:p>
        </p:txBody>
      </p:sp>
      <p:sp>
        <p:nvSpPr>
          <p:cNvPr id="3" name="Text Placeholder 2">
            <a:extLst>
              <a:ext uri="{FF2B5EF4-FFF2-40B4-BE49-F238E27FC236}">
                <a16:creationId xmlns:a16="http://schemas.microsoft.com/office/drawing/2014/main" id="{406D4233-8B10-4231-0F0D-30E19CCDC0F9}"/>
              </a:ext>
            </a:extLst>
          </p:cNvPr>
          <p:cNvSpPr>
            <a:spLocks noGrp="1"/>
          </p:cNvSpPr>
          <p:nvPr>
            <p:ph type="body" idx="1"/>
          </p:nvPr>
        </p:nvSpPr>
        <p:spPr>
          <a:xfrm>
            <a:off x="838200" y="1518557"/>
            <a:ext cx="10515600" cy="4539343"/>
          </a:xfrm>
        </p:spPr>
        <p:txBody>
          <a:bodyPr>
            <a:normAutofit/>
          </a:bodyPr>
          <a:lstStyle/>
          <a:p>
            <a:r>
              <a:rPr lang="en-US" dirty="0"/>
              <a:t>Challenges, Risks, Limitations </a:t>
            </a:r>
          </a:p>
          <a:p>
            <a:pPr lvl="1"/>
            <a:r>
              <a:rPr lang="en-US" dirty="0"/>
              <a:t>Accuracy of information generated</a:t>
            </a:r>
          </a:p>
          <a:p>
            <a:pPr lvl="1"/>
            <a:r>
              <a:rPr lang="en-US" dirty="0"/>
              <a:t>Data privacy</a:t>
            </a:r>
          </a:p>
          <a:p>
            <a:pPr lvl="1"/>
            <a:r>
              <a:rPr lang="en-US" dirty="0"/>
              <a:t>Bias within AI</a:t>
            </a:r>
          </a:p>
          <a:p>
            <a:pPr lvl="1"/>
            <a:r>
              <a:rPr lang="en-US" dirty="0"/>
              <a:t>Cost-effectiveness of using AI</a:t>
            </a:r>
          </a:p>
          <a:p>
            <a:r>
              <a:rPr lang="en-US" dirty="0"/>
              <a:t>Organizations must have mitigation strategy and processes</a:t>
            </a:r>
          </a:p>
          <a:p>
            <a:pPr lvl="1"/>
            <a:r>
              <a:rPr lang="en-US" dirty="0"/>
              <a:t>May leverage third party for support</a:t>
            </a:r>
          </a:p>
          <a:p>
            <a:pPr lvl="1"/>
            <a:r>
              <a:rPr lang="en-US" dirty="0"/>
              <a:t>Implement governance processes </a:t>
            </a:r>
          </a:p>
          <a:p>
            <a:pPr lvl="1"/>
            <a:r>
              <a:rPr lang="en-US" dirty="0"/>
              <a:t>Training and vendor management; responsible use</a:t>
            </a:r>
          </a:p>
          <a:p>
            <a:pPr lvl="1"/>
            <a:r>
              <a:rPr lang="en-US" dirty="0"/>
              <a:t>Leadership level PHI/PII review </a:t>
            </a:r>
          </a:p>
          <a:p>
            <a:pPr lvl="1"/>
            <a:endParaRPr lang="en-US" dirty="0"/>
          </a:p>
          <a:p>
            <a:pPr lvl="1"/>
            <a:endParaRPr lang="en-US" dirty="0"/>
          </a:p>
          <a:p>
            <a:pPr lvl="1"/>
            <a:endParaRPr lang="en-US" dirty="0"/>
          </a:p>
          <a:p>
            <a:pPr lvl="1">
              <a:buFont typeface="Arial" panose="020B0604020202020204" pitchFamily="34" charset="0"/>
              <a:buChar char="•"/>
            </a:pPr>
            <a:endParaRPr lang="en-US" dirty="0"/>
          </a:p>
          <a:p>
            <a:pPr lvl="1"/>
            <a:endParaRPr lang="en-US" dirty="0"/>
          </a:p>
        </p:txBody>
      </p:sp>
    </p:spTree>
    <p:extLst>
      <p:ext uri="{BB962C8B-B14F-4D97-AF65-F5344CB8AC3E}">
        <p14:creationId xmlns:p14="http://schemas.microsoft.com/office/powerpoint/2010/main" val="2468949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2"/>
        <p:cNvGrpSpPr/>
        <p:nvPr/>
      </p:nvGrpSpPr>
      <p:grpSpPr>
        <a:xfrm>
          <a:off x="0" y="0"/>
          <a:ext cx="0" cy="0"/>
          <a:chOff x="0" y="0"/>
          <a:chExt cx="0" cy="0"/>
        </a:xfrm>
      </p:grpSpPr>
      <p:sp>
        <p:nvSpPr>
          <p:cNvPr id="43" name="Google Shape;43;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solidFill>
                  <a:schemeClr val="dk1"/>
                </a:solidFill>
              </a:rPr>
              <a:t>Overview</a:t>
            </a:r>
            <a:endParaRPr/>
          </a:p>
        </p:txBody>
      </p:sp>
      <p:sp>
        <p:nvSpPr>
          <p:cNvPr id="44" name="Google Shape;44;p2"/>
          <p:cNvSpPr txBox="1">
            <a:spLocks noGrp="1"/>
          </p:cNvSpPr>
          <p:nvPr>
            <p:ph type="body" idx="1"/>
          </p:nvPr>
        </p:nvSpPr>
        <p:spPr>
          <a:xfrm>
            <a:off x="838200" y="1825625"/>
            <a:ext cx="10515600" cy="3760166"/>
          </a:xfrm>
          <a:prstGeom prst="rect">
            <a:avLst/>
          </a:prstGeom>
          <a:noFill/>
          <a:ln>
            <a:noFill/>
          </a:ln>
        </p:spPr>
        <p:txBody>
          <a:bodyPr spcFirstLastPara="1" wrap="square" lIns="91425" tIns="45700" rIns="91425" bIns="45700" anchor="t" anchorCtr="0">
            <a:normAutofit fontScale="92500" lnSpcReduction="10000"/>
          </a:bodyPr>
          <a:lstStyle/>
          <a:p>
            <a:pPr marL="461963" indent="-288925">
              <a:lnSpc>
                <a:spcPct val="110000"/>
              </a:lnSpc>
              <a:spcBef>
                <a:spcPts val="600"/>
              </a:spcBef>
              <a:buFont typeface="Arial" charset="0"/>
              <a:buChar char="•"/>
              <a:defRPr/>
            </a:pPr>
            <a:r>
              <a:rPr lang="en-US" dirty="0"/>
              <a:t>Understand how technology facilitates communication and streamlines processes in managed care pharmacy</a:t>
            </a:r>
          </a:p>
          <a:p>
            <a:pPr marL="461963" indent="-288925">
              <a:lnSpc>
                <a:spcPct val="110000"/>
              </a:lnSpc>
              <a:spcBef>
                <a:spcPts val="600"/>
              </a:spcBef>
              <a:buFont typeface="Arial" charset="0"/>
              <a:buChar char="•"/>
              <a:defRPr/>
            </a:pPr>
            <a:r>
              <a:rPr lang="en-US" dirty="0"/>
              <a:t>Understand the benefits of information systems in managed care pharmacy</a:t>
            </a:r>
          </a:p>
          <a:p>
            <a:pPr marL="461963" indent="-288925">
              <a:lnSpc>
                <a:spcPct val="110000"/>
              </a:lnSpc>
              <a:spcBef>
                <a:spcPts val="600"/>
              </a:spcBef>
              <a:buFont typeface="Arial" charset="0"/>
              <a:buChar char="•"/>
              <a:defRPr/>
            </a:pPr>
            <a:r>
              <a:rPr lang="en-US" dirty="0"/>
              <a:t>Understand how data and information support decision making in managed care pharmacy</a:t>
            </a:r>
          </a:p>
          <a:p>
            <a:pPr marL="461963" indent="-288925">
              <a:lnSpc>
                <a:spcPct val="110000"/>
              </a:lnSpc>
              <a:spcBef>
                <a:spcPts val="600"/>
              </a:spcBef>
              <a:buFont typeface="Arial" charset="0"/>
              <a:buChar char="•"/>
              <a:defRPr/>
            </a:pPr>
            <a:r>
              <a:rPr lang="en-US" dirty="0"/>
              <a:t>Consider current and future roles of artificial intelligence (AI) within managed care pharmacy</a:t>
            </a:r>
          </a:p>
          <a:p>
            <a:pPr eaLnBrk="1" hangingPunct="1">
              <a:buFont typeface="Arial" charset="0"/>
              <a:buNone/>
              <a:defRPr/>
            </a:pPr>
            <a:endParaRPr lang="en-US" dirty="0"/>
          </a:p>
          <a:p>
            <a:pPr marL="228600" lvl="0" indent="-228600" algn="l" rtl="0">
              <a:lnSpc>
                <a:spcPct val="110000"/>
              </a:lnSpc>
              <a:spcBef>
                <a:spcPts val="1000"/>
              </a:spcBef>
              <a:spcAft>
                <a:spcPts val="0"/>
              </a:spcAft>
              <a:buClr>
                <a:srgbClr val="00205B"/>
              </a:buClr>
              <a:buSzPct val="100000"/>
              <a:buFont typeface="Arial"/>
              <a:buNone/>
            </a:pP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ACD0EE-7101-54C7-1F77-7A90F8D848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3C93B8-0C68-831E-7877-C9246E3FEBE0}"/>
              </a:ext>
            </a:extLst>
          </p:cNvPr>
          <p:cNvSpPr>
            <a:spLocks noGrp="1"/>
          </p:cNvSpPr>
          <p:nvPr>
            <p:ph type="title"/>
          </p:nvPr>
        </p:nvSpPr>
        <p:spPr>
          <a:xfrm>
            <a:off x="298174" y="365125"/>
            <a:ext cx="11748052" cy="1325563"/>
          </a:xfrm>
        </p:spPr>
        <p:txBody>
          <a:bodyPr/>
          <a:lstStyle/>
          <a:p>
            <a:r>
              <a:rPr lang="en-US" dirty="0"/>
              <a:t>Artificial Intelligence (AI) in Managed Care</a:t>
            </a:r>
          </a:p>
        </p:txBody>
      </p:sp>
      <p:sp>
        <p:nvSpPr>
          <p:cNvPr id="3" name="Text Placeholder 2">
            <a:extLst>
              <a:ext uri="{FF2B5EF4-FFF2-40B4-BE49-F238E27FC236}">
                <a16:creationId xmlns:a16="http://schemas.microsoft.com/office/drawing/2014/main" id="{832437CB-BB58-8833-C66C-22AE04ED87FE}"/>
              </a:ext>
            </a:extLst>
          </p:cNvPr>
          <p:cNvSpPr>
            <a:spLocks noGrp="1"/>
          </p:cNvSpPr>
          <p:nvPr>
            <p:ph type="body" idx="1"/>
          </p:nvPr>
        </p:nvSpPr>
        <p:spPr>
          <a:xfrm>
            <a:off x="838200" y="1845129"/>
            <a:ext cx="10515600" cy="3884159"/>
          </a:xfrm>
        </p:spPr>
        <p:txBody>
          <a:bodyPr>
            <a:normAutofit/>
          </a:bodyPr>
          <a:lstStyle/>
          <a:p>
            <a:r>
              <a:rPr lang="en-US" dirty="0"/>
              <a:t>HHS announced AI strategic plan in Jan 2025</a:t>
            </a:r>
          </a:p>
          <a:p>
            <a:pPr lvl="1"/>
            <a:r>
              <a:rPr lang="en-US" dirty="0"/>
              <a:t>Link: </a:t>
            </a:r>
            <a:r>
              <a:rPr lang="en-US" dirty="0">
                <a:hlinkClick r:id="rId3"/>
              </a:rPr>
              <a:t>https://www.healthit.gov/topic/hhs-ai-strategic-plan</a:t>
            </a:r>
            <a:endParaRPr lang="en-US" dirty="0"/>
          </a:p>
          <a:p>
            <a:pPr lvl="1"/>
            <a:r>
              <a:rPr lang="en-US" dirty="0"/>
              <a:t>Several divisions impacted, not limited to: </a:t>
            </a:r>
          </a:p>
          <a:p>
            <a:pPr lvl="2"/>
            <a:r>
              <a:rPr lang="en-US" sz="2200" dirty="0"/>
              <a:t>CMS: responsible use of AI regarding payment and regulatory policy</a:t>
            </a:r>
          </a:p>
          <a:p>
            <a:pPr lvl="2"/>
            <a:r>
              <a:rPr lang="en-US" sz="2200" dirty="0"/>
              <a:t>FDA: Oversight – industry guidance, AI in medical product development, AI-based medical products, international regulatory collaboration</a:t>
            </a:r>
          </a:p>
          <a:p>
            <a:pPr lvl="2"/>
            <a:r>
              <a:rPr lang="en-US" sz="2200" dirty="0"/>
              <a:t>HRSA: AI equitable use – underserved/healthcare professional education</a:t>
            </a:r>
          </a:p>
          <a:p>
            <a:pPr lvl="1"/>
            <a:endParaRPr lang="en-US" dirty="0"/>
          </a:p>
          <a:p>
            <a:pPr lvl="1">
              <a:buFont typeface="Arial" panose="020B0604020202020204" pitchFamily="34" charset="0"/>
              <a:buChar char="•"/>
            </a:pPr>
            <a:endParaRPr lang="en-US" dirty="0"/>
          </a:p>
          <a:p>
            <a:pPr lvl="1"/>
            <a:endParaRPr lang="en-US" dirty="0"/>
          </a:p>
        </p:txBody>
      </p:sp>
    </p:spTree>
    <p:extLst>
      <p:ext uri="{BB962C8B-B14F-4D97-AF65-F5344CB8AC3E}">
        <p14:creationId xmlns:p14="http://schemas.microsoft.com/office/powerpoint/2010/main" val="23747687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pic>
        <p:nvPicPr>
          <p:cNvPr id="242" name="Google Shape;242;p25"/>
          <p:cNvPicPr preferRelativeResize="0"/>
          <p:nvPr/>
        </p:nvPicPr>
        <p:blipFill rotWithShape="1">
          <a:blip r:embed="rId3">
            <a:alphaModFix/>
          </a:blip>
          <a:srcRect/>
          <a:stretch/>
        </p:blipFill>
        <p:spPr>
          <a:xfrm>
            <a:off x="1190887" y="2348696"/>
            <a:ext cx="3450854" cy="1389003"/>
          </a:xfrm>
          <a:prstGeom prst="rect">
            <a:avLst/>
          </a:prstGeom>
          <a:noFill/>
          <a:ln>
            <a:noFill/>
          </a:ln>
        </p:spPr>
      </p:pic>
      <p:sp>
        <p:nvSpPr>
          <p:cNvPr id="243" name="Google Shape;243;p25"/>
          <p:cNvSpPr/>
          <p:nvPr/>
        </p:nvSpPr>
        <p:spPr>
          <a:xfrm>
            <a:off x="5308167" y="2556051"/>
            <a:ext cx="6659105" cy="206210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0" i="0" u="none" strike="noStrike" cap="none">
                <a:solidFill>
                  <a:schemeClr val="lt1"/>
                </a:solidFill>
                <a:latin typeface="Arial"/>
                <a:ea typeface="Arial"/>
                <a:cs typeface="Arial"/>
                <a:sym typeface="Arial"/>
              </a:rPr>
              <a:t>To improve patient health by ensuring access to </a:t>
            </a:r>
            <a:endParaRPr/>
          </a:p>
          <a:p>
            <a:pPr marL="0" marR="0" lvl="0" indent="0" algn="l" rtl="0">
              <a:spcBef>
                <a:spcPts val="0"/>
              </a:spcBef>
              <a:spcAft>
                <a:spcPts val="0"/>
              </a:spcAft>
              <a:buNone/>
            </a:pPr>
            <a:r>
              <a:rPr lang="en-US" sz="3200">
                <a:solidFill>
                  <a:schemeClr val="lt1"/>
                </a:solidFill>
                <a:latin typeface="Arial"/>
                <a:ea typeface="Arial"/>
                <a:cs typeface="Arial"/>
                <a:sym typeface="Arial"/>
              </a:rPr>
              <a:t>high-quality, cost-effective medications and other therapies. </a:t>
            </a:r>
            <a:endParaRPr/>
          </a:p>
        </p:txBody>
      </p:sp>
      <p:sp>
        <p:nvSpPr>
          <p:cNvPr id="244" name="Google Shape;244;p25"/>
          <p:cNvSpPr/>
          <p:nvPr/>
        </p:nvSpPr>
        <p:spPr>
          <a:xfrm>
            <a:off x="5308167" y="2025530"/>
            <a:ext cx="6963904"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91C84C"/>
                </a:solidFill>
                <a:latin typeface="Arial"/>
                <a:ea typeface="Arial"/>
                <a:cs typeface="Arial"/>
                <a:sym typeface="Arial"/>
              </a:rPr>
              <a:t>Mission &amp; Vision</a:t>
            </a:r>
            <a:endParaRPr/>
          </a:p>
        </p:txBody>
      </p:sp>
      <p:cxnSp>
        <p:nvCxnSpPr>
          <p:cNvPr id="245" name="Google Shape;245;p25"/>
          <p:cNvCxnSpPr/>
          <p:nvPr/>
        </p:nvCxnSpPr>
        <p:spPr>
          <a:xfrm>
            <a:off x="4974954" y="1875295"/>
            <a:ext cx="0" cy="2743200"/>
          </a:xfrm>
          <a:prstGeom prst="straightConnector1">
            <a:avLst/>
          </a:prstGeom>
          <a:noFill/>
          <a:ln w="9525" cap="flat" cmpd="sng">
            <a:solidFill>
              <a:schemeClr val="accent1"/>
            </a:solidFill>
            <a:prstDash val="solid"/>
            <a:miter lim="800000"/>
            <a:headEnd type="none" w="sm" len="sm"/>
            <a:tailEnd type="none" w="sm" len="sm"/>
          </a:ln>
        </p:spPr>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C1CB2-6CEA-4EC8-A50D-5882F640E234}"/>
              </a:ext>
            </a:extLst>
          </p:cNvPr>
          <p:cNvSpPr>
            <a:spLocks noGrp="1"/>
          </p:cNvSpPr>
          <p:nvPr>
            <p:ph type="title"/>
          </p:nvPr>
        </p:nvSpPr>
        <p:spPr>
          <a:xfrm>
            <a:off x="363959" y="88899"/>
            <a:ext cx="8724900" cy="895351"/>
          </a:xfrm>
        </p:spPr>
        <p:txBody>
          <a:bodyPr>
            <a:normAutofit/>
          </a:bodyPr>
          <a:lstStyle/>
          <a:p>
            <a:r>
              <a:rPr lang="en-US" sz="4800" dirty="0"/>
              <a:t>Prescription Data Flow</a:t>
            </a:r>
            <a:endParaRPr lang="en-US" dirty="0"/>
          </a:p>
        </p:txBody>
      </p:sp>
      <p:pic>
        <p:nvPicPr>
          <p:cNvPr id="4" name="Picture 2">
            <a:extLst>
              <a:ext uri="{FF2B5EF4-FFF2-40B4-BE49-F238E27FC236}">
                <a16:creationId xmlns:a16="http://schemas.microsoft.com/office/drawing/2014/main" id="{C716FC66-9B12-474A-8E80-459946413E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08872" y="2946400"/>
            <a:ext cx="8001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a:extLst>
              <a:ext uri="{FF2B5EF4-FFF2-40B4-BE49-F238E27FC236}">
                <a16:creationId xmlns:a16="http://schemas.microsoft.com/office/drawing/2014/main" id="{91552A2C-98AD-41F3-BDAD-6667DC2100A1}"/>
              </a:ext>
            </a:extLst>
          </p:cNvPr>
          <p:cNvPicPr>
            <a:picLocks noChangeAspect="1" noChangeArrowheads="1"/>
          </p:cNvPicPr>
          <p:nvPr/>
        </p:nvPicPr>
        <p:blipFill>
          <a:blip r:embed="rId4">
            <a:duotone>
              <a:schemeClr val="accent3">
                <a:shade val="45000"/>
                <a:satMod val="135000"/>
              </a:schemeClr>
              <a:prstClr val="white"/>
            </a:duotone>
          </a:blip>
          <a:srcRect/>
          <a:stretch>
            <a:fillRect/>
          </a:stretch>
        </p:blipFill>
        <p:spPr bwMode="auto">
          <a:xfrm>
            <a:off x="2043533" y="2718795"/>
            <a:ext cx="1279707" cy="1929405"/>
          </a:xfrm>
          <a:prstGeom prst="rect">
            <a:avLst/>
          </a:prstGeom>
          <a:noFill/>
          <a:ln>
            <a:noFill/>
          </a:ln>
          <a:effectLst/>
        </p:spPr>
      </p:pic>
      <p:pic>
        <p:nvPicPr>
          <p:cNvPr id="6" name="Picture 4">
            <a:extLst>
              <a:ext uri="{FF2B5EF4-FFF2-40B4-BE49-F238E27FC236}">
                <a16:creationId xmlns:a16="http://schemas.microsoft.com/office/drawing/2014/main" id="{8D41B562-20CE-4F1E-9D6F-D11D8993603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64397" y="1447800"/>
            <a:ext cx="847725" cy="84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7" descr="C:\Users\ckaltz\AppData\Local\Microsoft\Windows\Temporary Internet Files\Content.IE5\ZM01GJTS\MC900254256[1].wmf">
            <a:extLst>
              <a:ext uri="{FF2B5EF4-FFF2-40B4-BE49-F238E27FC236}">
                <a16:creationId xmlns:a16="http://schemas.microsoft.com/office/drawing/2014/main" id="{05A07C9C-351A-4943-929F-46AF4702E7F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0072" y="2974975"/>
            <a:ext cx="693737" cy="6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5" descr="C:\Users\ckaltz\AppData\Local\Microsoft\Windows\Temporary Internet Files\Content.IE5\1DRISAKQ\MC900334026[1].wmf">
            <a:extLst>
              <a:ext uri="{FF2B5EF4-FFF2-40B4-BE49-F238E27FC236}">
                <a16:creationId xmlns:a16="http://schemas.microsoft.com/office/drawing/2014/main" id="{6A5B30AF-B2EE-4EF1-9127-3238E8E5358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85047" y="5013325"/>
            <a:ext cx="635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Arrow Connector 8">
            <a:extLst>
              <a:ext uri="{FF2B5EF4-FFF2-40B4-BE49-F238E27FC236}">
                <a16:creationId xmlns:a16="http://schemas.microsoft.com/office/drawing/2014/main" id="{FA824EEA-8B9F-4D85-A513-E54F92153368}"/>
              </a:ext>
            </a:extLst>
          </p:cNvPr>
          <p:cNvCxnSpPr/>
          <p:nvPr/>
        </p:nvCxnSpPr>
        <p:spPr>
          <a:xfrm flipV="1">
            <a:off x="3989809" y="2395538"/>
            <a:ext cx="0" cy="2252662"/>
          </a:xfrm>
          <a:prstGeom prst="straightConnector1">
            <a:avLst/>
          </a:prstGeom>
          <a:ln w="12700">
            <a:tailEnd type="arrow"/>
          </a:ln>
        </p:spPr>
        <p:style>
          <a:lnRef idx="1">
            <a:schemeClr val="accent4"/>
          </a:lnRef>
          <a:fillRef idx="0">
            <a:schemeClr val="accent4"/>
          </a:fillRef>
          <a:effectRef idx="0">
            <a:schemeClr val="accent4"/>
          </a:effectRef>
          <a:fontRef idx="minor">
            <a:schemeClr val="tx1"/>
          </a:fontRef>
        </p:style>
      </p:cxnSp>
      <p:sp>
        <p:nvSpPr>
          <p:cNvPr id="10" name="Right Brace 9">
            <a:extLst>
              <a:ext uri="{FF2B5EF4-FFF2-40B4-BE49-F238E27FC236}">
                <a16:creationId xmlns:a16="http://schemas.microsoft.com/office/drawing/2014/main" id="{EFC6112F-0B25-42D5-A3F0-2B5EF4617071}"/>
              </a:ext>
            </a:extLst>
          </p:cNvPr>
          <p:cNvSpPr/>
          <p:nvPr/>
        </p:nvSpPr>
        <p:spPr>
          <a:xfrm flipH="1">
            <a:off x="3415134" y="939800"/>
            <a:ext cx="685800" cy="4908550"/>
          </a:xfrm>
          <a:prstGeom prst="rightBrace">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dirty="0"/>
          </a:p>
        </p:txBody>
      </p:sp>
      <p:pic>
        <p:nvPicPr>
          <p:cNvPr id="11" name="Picture 16" descr="C:\Users\ckaltz\AppData\Local\Microsoft\Windows\Temporary Internet Files\Content.IE5\S63ILZPF\MC900348781[1].wmf">
            <a:extLst>
              <a:ext uri="{FF2B5EF4-FFF2-40B4-BE49-F238E27FC236}">
                <a16:creationId xmlns:a16="http://schemas.microsoft.com/office/drawing/2014/main" id="{DFBC03BF-1DF9-4AF1-978F-B47930BFCD5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49072" y="2867025"/>
            <a:ext cx="62071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Arrow Connector 11">
            <a:extLst>
              <a:ext uri="{FF2B5EF4-FFF2-40B4-BE49-F238E27FC236}">
                <a16:creationId xmlns:a16="http://schemas.microsoft.com/office/drawing/2014/main" id="{8BBFEFA1-E840-4170-898D-E823790A14E9}"/>
              </a:ext>
            </a:extLst>
          </p:cNvPr>
          <p:cNvCxnSpPr/>
          <p:nvPr/>
        </p:nvCxnSpPr>
        <p:spPr>
          <a:xfrm flipH="1">
            <a:off x="6417097" y="3735388"/>
            <a:ext cx="0" cy="558800"/>
          </a:xfrm>
          <a:prstGeom prst="straightConnector1">
            <a:avLst/>
          </a:prstGeom>
          <a:ln w="12700">
            <a:tailEnd type="arrow"/>
          </a:ln>
        </p:spPr>
        <p:style>
          <a:lnRef idx="1">
            <a:schemeClr val="accent3"/>
          </a:lnRef>
          <a:fillRef idx="0">
            <a:schemeClr val="accent3"/>
          </a:fillRef>
          <a:effectRef idx="0">
            <a:schemeClr val="accent3"/>
          </a:effectRef>
          <a:fontRef idx="minor">
            <a:schemeClr val="tx1"/>
          </a:fontRef>
        </p:style>
      </p:cxnSp>
      <p:sp>
        <p:nvSpPr>
          <p:cNvPr id="13" name="TextBox 45">
            <a:extLst>
              <a:ext uri="{FF2B5EF4-FFF2-40B4-BE49-F238E27FC236}">
                <a16:creationId xmlns:a16="http://schemas.microsoft.com/office/drawing/2014/main" id="{50FF7FAA-CADF-449E-A8EC-805C1A69998E}"/>
              </a:ext>
            </a:extLst>
          </p:cNvPr>
          <p:cNvSpPr txBox="1">
            <a:spLocks noChangeArrowheads="1"/>
          </p:cNvSpPr>
          <p:nvPr/>
        </p:nvSpPr>
        <p:spPr bwMode="auto">
          <a:xfrm>
            <a:off x="3761209" y="1046163"/>
            <a:ext cx="9509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200">
                <a:latin typeface="Arial" panose="020B0604020202020204" pitchFamily="34" charset="0"/>
              </a:rPr>
              <a:t>Pharmacy </a:t>
            </a:r>
          </a:p>
        </p:txBody>
      </p:sp>
      <p:sp>
        <p:nvSpPr>
          <p:cNvPr id="14" name="TextBox 97">
            <a:extLst>
              <a:ext uri="{FF2B5EF4-FFF2-40B4-BE49-F238E27FC236}">
                <a16:creationId xmlns:a16="http://schemas.microsoft.com/office/drawing/2014/main" id="{42D5BC74-57D8-4063-AAFA-6A4A9EF4C349}"/>
              </a:ext>
            </a:extLst>
          </p:cNvPr>
          <p:cNvSpPr txBox="1">
            <a:spLocks noChangeArrowheads="1"/>
          </p:cNvSpPr>
          <p:nvPr/>
        </p:nvSpPr>
        <p:spPr bwMode="auto">
          <a:xfrm>
            <a:off x="4642272" y="3048000"/>
            <a:ext cx="9509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200">
                <a:latin typeface="Arial" panose="020B0604020202020204" pitchFamily="34" charset="0"/>
              </a:rPr>
              <a:t>Patient</a:t>
            </a:r>
          </a:p>
        </p:txBody>
      </p:sp>
      <p:sp>
        <p:nvSpPr>
          <p:cNvPr id="15" name="TextBox 98">
            <a:extLst>
              <a:ext uri="{FF2B5EF4-FFF2-40B4-BE49-F238E27FC236}">
                <a16:creationId xmlns:a16="http://schemas.microsoft.com/office/drawing/2014/main" id="{1C0C2392-D4EB-4E65-B347-3DEFF0C4A340}"/>
              </a:ext>
            </a:extLst>
          </p:cNvPr>
          <p:cNvSpPr txBox="1">
            <a:spLocks noChangeArrowheads="1"/>
          </p:cNvSpPr>
          <p:nvPr/>
        </p:nvSpPr>
        <p:spPr bwMode="auto">
          <a:xfrm>
            <a:off x="4489872" y="4873625"/>
            <a:ext cx="164465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200" dirty="0">
                <a:latin typeface="Arial" panose="020B0604020202020204" pitchFamily="34" charset="0"/>
              </a:rPr>
              <a:t>Health care provider</a:t>
            </a:r>
          </a:p>
        </p:txBody>
      </p:sp>
      <p:sp>
        <p:nvSpPr>
          <p:cNvPr id="16" name="TextBox 99">
            <a:extLst>
              <a:ext uri="{FF2B5EF4-FFF2-40B4-BE49-F238E27FC236}">
                <a16:creationId xmlns:a16="http://schemas.microsoft.com/office/drawing/2014/main" id="{A89E943E-5A9F-49C2-8FAD-B8E7FCF1BE05}"/>
              </a:ext>
            </a:extLst>
          </p:cNvPr>
          <p:cNvSpPr txBox="1">
            <a:spLocks noChangeArrowheads="1"/>
          </p:cNvSpPr>
          <p:nvPr/>
        </p:nvSpPr>
        <p:spPr bwMode="auto">
          <a:xfrm>
            <a:off x="6731422" y="5486400"/>
            <a:ext cx="9509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200">
                <a:latin typeface="Arial" panose="020B0604020202020204" pitchFamily="34" charset="0"/>
              </a:rPr>
              <a:t>Payor</a:t>
            </a:r>
          </a:p>
        </p:txBody>
      </p:sp>
      <p:sp>
        <p:nvSpPr>
          <p:cNvPr id="17" name="TextBox 100">
            <a:extLst>
              <a:ext uri="{FF2B5EF4-FFF2-40B4-BE49-F238E27FC236}">
                <a16:creationId xmlns:a16="http://schemas.microsoft.com/office/drawing/2014/main" id="{A705C0B4-003F-43CD-9A23-0AD685A87B7A}"/>
              </a:ext>
            </a:extLst>
          </p:cNvPr>
          <p:cNvSpPr txBox="1">
            <a:spLocks noChangeArrowheads="1"/>
          </p:cNvSpPr>
          <p:nvPr/>
        </p:nvSpPr>
        <p:spPr bwMode="auto">
          <a:xfrm>
            <a:off x="6623472" y="2743200"/>
            <a:ext cx="95091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200">
                <a:latin typeface="Arial" panose="020B0604020202020204" pitchFamily="34" charset="0"/>
              </a:rPr>
              <a:t>Employer</a:t>
            </a:r>
          </a:p>
        </p:txBody>
      </p:sp>
      <p:sp>
        <p:nvSpPr>
          <p:cNvPr id="18" name="TextBox 101">
            <a:extLst>
              <a:ext uri="{FF2B5EF4-FFF2-40B4-BE49-F238E27FC236}">
                <a16:creationId xmlns:a16="http://schemas.microsoft.com/office/drawing/2014/main" id="{5491A00E-5A50-458F-96AD-7E052E373F08}"/>
              </a:ext>
            </a:extLst>
          </p:cNvPr>
          <p:cNvSpPr txBox="1">
            <a:spLocks noChangeArrowheads="1"/>
          </p:cNvSpPr>
          <p:nvPr/>
        </p:nvSpPr>
        <p:spPr bwMode="auto">
          <a:xfrm>
            <a:off x="1662534" y="4687888"/>
            <a:ext cx="2095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b="1">
                <a:latin typeface="Arial" panose="020B0604020202020204" pitchFamily="34" charset="0"/>
              </a:rPr>
              <a:t>Happy, healthy patient</a:t>
            </a:r>
          </a:p>
        </p:txBody>
      </p:sp>
      <p:cxnSp>
        <p:nvCxnSpPr>
          <p:cNvPr id="19" name="Straight Arrow Connector 18">
            <a:extLst>
              <a:ext uri="{FF2B5EF4-FFF2-40B4-BE49-F238E27FC236}">
                <a16:creationId xmlns:a16="http://schemas.microsoft.com/office/drawing/2014/main" id="{DC6585FF-8228-49E5-948E-B031D1F6026D}"/>
              </a:ext>
            </a:extLst>
          </p:cNvPr>
          <p:cNvCxnSpPr/>
          <p:nvPr/>
        </p:nvCxnSpPr>
        <p:spPr>
          <a:xfrm>
            <a:off x="1818109" y="1323975"/>
            <a:ext cx="377825" cy="0"/>
          </a:xfrm>
          <a:prstGeom prst="straightConnector1">
            <a:avLst/>
          </a:prstGeom>
          <a:ln>
            <a:tailEnd type="arrow"/>
          </a:ln>
        </p:spPr>
        <p:style>
          <a:lnRef idx="1">
            <a:schemeClr val="accent4"/>
          </a:lnRef>
          <a:fillRef idx="0">
            <a:schemeClr val="accent4"/>
          </a:fillRef>
          <a:effectRef idx="0">
            <a:schemeClr val="accent4"/>
          </a:effectRef>
          <a:fontRef idx="minor">
            <a:schemeClr val="tx1"/>
          </a:fontRef>
        </p:style>
      </p:cxnSp>
      <p:sp>
        <p:nvSpPr>
          <p:cNvPr id="20" name="TextBox 105">
            <a:extLst>
              <a:ext uri="{FF2B5EF4-FFF2-40B4-BE49-F238E27FC236}">
                <a16:creationId xmlns:a16="http://schemas.microsoft.com/office/drawing/2014/main" id="{B72DEBBC-56E9-4B7C-B584-C042B97814D0}"/>
              </a:ext>
            </a:extLst>
          </p:cNvPr>
          <p:cNvSpPr txBox="1">
            <a:spLocks noChangeArrowheads="1"/>
          </p:cNvSpPr>
          <p:nvPr/>
        </p:nvSpPr>
        <p:spPr bwMode="auto">
          <a:xfrm>
            <a:off x="1762547" y="936625"/>
            <a:ext cx="66198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200" b="1" u="sng">
                <a:latin typeface="Arial" panose="020B0604020202020204" pitchFamily="34" charset="0"/>
              </a:rPr>
              <a:t>Key:</a:t>
            </a:r>
          </a:p>
        </p:txBody>
      </p:sp>
      <p:cxnSp>
        <p:nvCxnSpPr>
          <p:cNvPr id="21" name="Straight Arrow Connector 20">
            <a:extLst>
              <a:ext uri="{FF2B5EF4-FFF2-40B4-BE49-F238E27FC236}">
                <a16:creationId xmlns:a16="http://schemas.microsoft.com/office/drawing/2014/main" id="{48EDCC58-D14C-4736-A4A5-23DD1B5BB875}"/>
              </a:ext>
            </a:extLst>
          </p:cNvPr>
          <p:cNvCxnSpPr/>
          <p:nvPr/>
        </p:nvCxnSpPr>
        <p:spPr>
          <a:xfrm>
            <a:off x="1818109" y="1611313"/>
            <a:ext cx="37782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1EC4B200-3E4A-495A-BAAA-52092CCC787A}"/>
              </a:ext>
            </a:extLst>
          </p:cNvPr>
          <p:cNvCxnSpPr/>
          <p:nvPr/>
        </p:nvCxnSpPr>
        <p:spPr>
          <a:xfrm>
            <a:off x="1818109" y="1839913"/>
            <a:ext cx="377825" cy="0"/>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cxnSp>
        <p:nvCxnSpPr>
          <p:cNvPr id="23" name="Straight Arrow Connector 22">
            <a:extLst>
              <a:ext uri="{FF2B5EF4-FFF2-40B4-BE49-F238E27FC236}">
                <a16:creationId xmlns:a16="http://schemas.microsoft.com/office/drawing/2014/main" id="{F6173658-BF76-43D3-A769-E93FB790AD6B}"/>
              </a:ext>
            </a:extLst>
          </p:cNvPr>
          <p:cNvCxnSpPr/>
          <p:nvPr/>
        </p:nvCxnSpPr>
        <p:spPr>
          <a:xfrm>
            <a:off x="1818109" y="2144713"/>
            <a:ext cx="377825" cy="0"/>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cxnSp>
        <p:nvCxnSpPr>
          <p:cNvPr id="24" name="Straight Arrow Connector 23">
            <a:extLst>
              <a:ext uri="{FF2B5EF4-FFF2-40B4-BE49-F238E27FC236}">
                <a16:creationId xmlns:a16="http://schemas.microsoft.com/office/drawing/2014/main" id="{12F798E4-1C66-4024-B19C-9DCC3A34D757}"/>
              </a:ext>
            </a:extLst>
          </p:cNvPr>
          <p:cNvCxnSpPr/>
          <p:nvPr/>
        </p:nvCxnSpPr>
        <p:spPr>
          <a:xfrm>
            <a:off x="1818109" y="2373313"/>
            <a:ext cx="377825" cy="0"/>
          </a:xfrm>
          <a:prstGeom prst="straightConnector1">
            <a:avLst/>
          </a:prstGeom>
          <a:ln>
            <a:tailEnd type="arrow"/>
          </a:ln>
        </p:spPr>
        <p:style>
          <a:lnRef idx="1">
            <a:schemeClr val="accent6"/>
          </a:lnRef>
          <a:fillRef idx="0">
            <a:schemeClr val="accent6"/>
          </a:fillRef>
          <a:effectRef idx="0">
            <a:schemeClr val="accent6"/>
          </a:effectRef>
          <a:fontRef idx="minor">
            <a:schemeClr val="tx1"/>
          </a:fontRef>
        </p:style>
      </p:cxnSp>
      <p:sp>
        <p:nvSpPr>
          <p:cNvPr id="25" name="TextBox 24">
            <a:extLst>
              <a:ext uri="{FF2B5EF4-FFF2-40B4-BE49-F238E27FC236}">
                <a16:creationId xmlns:a16="http://schemas.microsoft.com/office/drawing/2014/main" id="{A54085D5-6CB2-47DE-B03F-D65611850023}"/>
              </a:ext>
            </a:extLst>
          </p:cNvPr>
          <p:cNvSpPr txBox="1"/>
          <p:nvPr/>
        </p:nvSpPr>
        <p:spPr>
          <a:xfrm>
            <a:off x="2183234" y="1227138"/>
            <a:ext cx="1612900" cy="1270000"/>
          </a:xfrm>
          <a:prstGeom prst="rect">
            <a:avLst/>
          </a:prstGeom>
          <a:noFill/>
        </p:spPr>
        <p:txBody>
          <a:bodyPr>
            <a:spAutoFit/>
          </a:bodyPr>
          <a:lstStyle/>
          <a:p>
            <a:pPr eaLnBrk="1" hangingPunct="1">
              <a:defRPr/>
            </a:pPr>
            <a:r>
              <a:rPr lang="en-US" sz="850" dirty="0">
                <a:latin typeface="Arial" charset="0"/>
                <a:cs typeface="Arial" charset="0"/>
              </a:rPr>
              <a:t>Electronic data transfer</a:t>
            </a:r>
          </a:p>
          <a:p>
            <a:pPr eaLnBrk="1" hangingPunct="1">
              <a:defRPr/>
            </a:pPr>
            <a:endParaRPr lang="en-US" sz="850" dirty="0">
              <a:latin typeface="Arial" charset="0"/>
              <a:cs typeface="Arial" charset="0"/>
            </a:endParaRPr>
          </a:p>
          <a:p>
            <a:pPr eaLnBrk="1" hangingPunct="1">
              <a:defRPr/>
            </a:pPr>
            <a:r>
              <a:rPr lang="en-US" sz="850" dirty="0">
                <a:latin typeface="Arial" charset="0"/>
                <a:cs typeface="Arial" charset="0"/>
              </a:rPr>
              <a:t>Verbal/written communication</a:t>
            </a:r>
          </a:p>
          <a:p>
            <a:pPr eaLnBrk="1" hangingPunct="1">
              <a:defRPr/>
            </a:pPr>
            <a:endParaRPr lang="en-US" sz="850" dirty="0">
              <a:latin typeface="Arial" charset="0"/>
              <a:cs typeface="Arial" charset="0"/>
            </a:endParaRPr>
          </a:p>
          <a:p>
            <a:pPr eaLnBrk="1" hangingPunct="1">
              <a:defRPr/>
            </a:pPr>
            <a:r>
              <a:rPr lang="en-US" sz="850" dirty="0">
                <a:latin typeface="Arial" charset="0"/>
                <a:cs typeface="Arial" charset="0"/>
              </a:rPr>
              <a:t>Money transfer</a:t>
            </a:r>
          </a:p>
          <a:p>
            <a:pPr eaLnBrk="1" hangingPunct="1">
              <a:defRPr/>
            </a:pPr>
            <a:endParaRPr lang="en-US" sz="850" dirty="0">
              <a:latin typeface="Arial" charset="0"/>
              <a:cs typeface="Arial" charset="0"/>
            </a:endParaRPr>
          </a:p>
          <a:p>
            <a:pPr eaLnBrk="1" hangingPunct="1">
              <a:defRPr/>
            </a:pPr>
            <a:r>
              <a:rPr lang="en-US" sz="850" dirty="0">
                <a:latin typeface="Arial" charset="0"/>
                <a:cs typeface="Arial" charset="0"/>
              </a:rPr>
              <a:t>Prescription dispensed</a:t>
            </a:r>
          </a:p>
          <a:p>
            <a:pPr eaLnBrk="1" hangingPunct="1">
              <a:defRPr/>
            </a:pPr>
            <a:endParaRPr lang="en-US" sz="850" dirty="0">
              <a:latin typeface="Arial" charset="0"/>
              <a:cs typeface="Arial" charset="0"/>
            </a:endParaRPr>
          </a:p>
          <a:p>
            <a:pPr eaLnBrk="1" hangingPunct="1">
              <a:defRPr/>
            </a:pPr>
            <a:r>
              <a:rPr lang="en-US" sz="850" dirty="0">
                <a:latin typeface="Arial" charset="0"/>
                <a:cs typeface="Arial" charset="0"/>
              </a:rPr>
              <a:t>Data storage and retrieval</a:t>
            </a:r>
          </a:p>
        </p:txBody>
      </p:sp>
      <p:sp>
        <p:nvSpPr>
          <p:cNvPr id="26" name="Rectangle 25">
            <a:extLst>
              <a:ext uri="{FF2B5EF4-FFF2-40B4-BE49-F238E27FC236}">
                <a16:creationId xmlns:a16="http://schemas.microsoft.com/office/drawing/2014/main" id="{C1F9C067-CB7E-4A99-AE91-E91C87ABB5D6}"/>
              </a:ext>
            </a:extLst>
          </p:cNvPr>
          <p:cNvSpPr/>
          <p:nvPr/>
        </p:nvSpPr>
        <p:spPr>
          <a:xfrm>
            <a:off x="1738734" y="914400"/>
            <a:ext cx="1981200" cy="168751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27" name="TextBox 177">
            <a:extLst>
              <a:ext uri="{FF2B5EF4-FFF2-40B4-BE49-F238E27FC236}">
                <a16:creationId xmlns:a16="http://schemas.microsoft.com/office/drawing/2014/main" id="{578428D0-91DE-450E-B2CB-C2260685E365}"/>
              </a:ext>
            </a:extLst>
          </p:cNvPr>
          <p:cNvSpPr txBox="1">
            <a:spLocks noChangeArrowheads="1"/>
          </p:cNvSpPr>
          <p:nvPr/>
        </p:nvSpPr>
        <p:spPr bwMode="auto">
          <a:xfrm>
            <a:off x="8942809" y="787400"/>
            <a:ext cx="11287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200">
                <a:latin typeface="Arial" panose="020B0604020202020204" pitchFamily="34" charset="0"/>
              </a:rPr>
              <a:t>National Drug </a:t>
            </a:r>
          </a:p>
          <a:p>
            <a:pPr eaLnBrk="1" hangingPunct="1">
              <a:spcBef>
                <a:spcPct val="0"/>
              </a:spcBef>
              <a:buFontTx/>
              <a:buNone/>
            </a:pPr>
            <a:r>
              <a:rPr lang="en-US" altLang="en-US" sz="1200">
                <a:latin typeface="Arial" panose="020B0604020202020204" pitchFamily="34" charset="0"/>
              </a:rPr>
              <a:t>Database</a:t>
            </a:r>
          </a:p>
        </p:txBody>
      </p:sp>
      <p:pic>
        <p:nvPicPr>
          <p:cNvPr id="28" name="Picture 16" descr="C:\Users\ckaltz\AppData\Local\Microsoft\Windows\Temporary Internet Files\Content.IE5\S63ILZPF\MC900348781[1].wmf">
            <a:extLst>
              <a:ext uri="{FF2B5EF4-FFF2-40B4-BE49-F238E27FC236}">
                <a16:creationId xmlns:a16="http://schemas.microsoft.com/office/drawing/2014/main" id="{900B4A88-2431-4983-A115-59A6099F331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49072" y="1692275"/>
            <a:ext cx="62071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16" descr="C:\Users\ckaltz\AppData\Local\Microsoft\Windows\Temporary Internet Files\Content.IE5\S63ILZPF\MC900348781[1].wmf">
            <a:extLst>
              <a:ext uri="{FF2B5EF4-FFF2-40B4-BE49-F238E27FC236}">
                <a16:creationId xmlns:a16="http://schemas.microsoft.com/office/drawing/2014/main" id="{EA93FAC3-707F-46DF-949C-619A68D10E7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49072" y="4314825"/>
            <a:ext cx="62071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Picture 16" descr="C:\Users\ckaltz\AppData\Local\Microsoft\Windows\Temporary Internet Files\Content.IE5\S63ILZPF\MC900348781[1].wmf">
            <a:extLst>
              <a:ext uri="{FF2B5EF4-FFF2-40B4-BE49-F238E27FC236}">
                <a16:creationId xmlns:a16="http://schemas.microsoft.com/office/drawing/2014/main" id="{E4357F1B-6196-435A-8F31-E20B6A7A1CA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49072" y="5229225"/>
            <a:ext cx="62071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18" descr="C:\Users\ckaltz\AppData\Local\Microsoft\Windows\Temporary Internet Files\Content.IE5\S63ILZPF\MC900197433[1].wmf">
            <a:extLst>
              <a:ext uri="{FF2B5EF4-FFF2-40B4-BE49-F238E27FC236}">
                <a16:creationId xmlns:a16="http://schemas.microsoft.com/office/drawing/2014/main" id="{99C4806D-0B4F-4987-8C74-7541D348C4D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412709" y="2582863"/>
            <a:ext cx="1173163" cy="207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2" name="Elbow Connector 193">
            <a:extLst>
              <a:ext uri="{FF2B5EF4-FFF2-40B4-BE49-F238E27FC236}">
                <a16:creationId xmlns:a16="http://schemas.microsoft.com/office/drawing/2014/main" id="{D19B59E1-D76B-467D-94FD-75F099D110D9}"/>
              </a:ext>
            </a:extLst>
          </p:cNvPr>
          <p:cNvCxnSpPr/>
          <p:nvPr/>
        </p:nvCxnSpPr>
        <p:spPr>
          <a:xfrm rot="10800000" flipV="1">
            <a:off x="4870872" y="1206500"/>
            <a:ext cx="3352800" cy="546100"/>
          </a:xfrm>
          <a:prstGeom prst="bentConnector3">
            <a:avLst/>
          </a:prstGeom>
          <a:ln w="12700">
            <a:tailEnd type="arrow"/>
          </a:ln>
        </p:spPr>
        <p:style>
          <a:lnRef idx="1">
            <a:schemeClr val="accent4"/>
          </a:lnRef>
          <a:fillRef idx="0">
            <a:schemeClr val="accent4"/>
          </a:fillRef>
          <a:effectRef idx="0">
            <a:schemeClr val="accent4"/>
          </a:effectRef>
          <a:fontRef idx="minor">
            <a:schemeClr val="tx1"/>
          </a:fontRef>
        </p:style>
      </p:cxnSp>
      <p:cxnSp>
        <p:nvCxnSpPr>
          <p:cNvPr id="33" name="Straight Arrow Connector 32">
            <a:extLst>
              <a:ext uri="{FF2B5EF4-FFF2-40B4-BE49-F238E27FC236}">
                <a16:creationId xmlns:a16="http://schemas.microsoft.com/office/drawing/2014/main" id="{0B4B99D0-C1EF-4986-8B6E-158C8D6098DD}"/>
              </a:ext>
            </a:extLst>
          </p:cNvPr>
          <p:cNvCxnSpPr/>
          <p:nvPr/>
        </p:nvCxnSpPr>
        <p:spPr>
          <a:xfrm flipH="1">
            <a:off x="6852072" y="1206500"/>
            <a:ext cx="1371600" cy="3275013"/>
          </a:xfrm>
          <a:prstGeom prst="straightConnector1">
            <a:avLst/>
          </a:prstGeom>
          <a:ln w="12700">
            <a:tailEnd type="arrow"/>
          </a:ln>
        </p:spPr>
        <p:style>
          <a:lnRef idx="1">
            <a:schemeClr val="accent4"/>
          </a:lnRef>
          <a:fillRef idx="0">
            <a:schemeClr val="accent4"/>
          </a:fillRef>
          <a:effectRef idx="0">
            <a:schemeClr val="accent4"/>
          </a:effectRef>
          <a:fontRef idx="minor">
            <a:schemeClr val="tx1"/>
          </a:fontRef>
        </p:style>
      </p:cxnSp>
      <p:cxnSp>
        <p:nvCxnSpPr>
          <p:cNvPr id="34" name="Straight Arrow Connector 33">
            <a:extLst>
              <a:ext uri="{FF2B5EF4-FFF2-40B4-BE49-F238E27FC236}">
                <a16:creationId xmlns:a16="http://schemas.microsoft.com/office/drawing/2014/main" id="{AA140F94-F446-423E-ACE1-745BBB924F2C}"/>
              </a:ext>
            </a:extLst>
          </p:cNvPr>
          <p:cNvCxnSpPr/>
          <p:nvPr/>
        </p:nvCxnSpPr>
        <p:spPr>
          <a:xfrm>
            <a:off x="4908972" y="2049463"/>
            <a:ext cx="3238500" cy="0"/>
          </a:xfrm>
          <a:prstGeom prst="straightConnector1">
            <a:avLst/>
          </a:prstGeom>
          <a:ln w="12700">
            <a:headEnd type="arrow"/>
            <a:tailEnd type="arrow"/>
          </a:ln>
        </p:spPr>
        <p:style>
          <a:lnRef idx="1">
            <a:schemeClr val="accent6"/>
          </a:lnRef>
          <a:fillRef idx="0">
            <a:schemeClr val="accent6"/>
          </a:fillRef>
          <a:effectRef idx="0">
            <a:schemeClr val="accent6"/>
          </a:effectRef>
          <a:fontRef idx="minor">
            <a:schemeClr val="tx1"/>
          </a:fontRef>
        </p:style>
      </p:cxnSp>
      <p:cxnSp>
        <p:nvCxnSpPr>
          <p:cNvPr id="35" name="Straight Arrow Connector 34">
            <a:extLst>
              <a:ext uri="{FF2B5EF4-FFF2-40B4-BE49-F238E27FC236}">
                <a16:creationId xmlns:a16="http://schemas.microsoft.com/office/drawing/2014/main" id="{60472E8B-6A35-4666-B18F-988C801E0199}"/>
              </a:ext>
            </a:extLst>
          </p:cNvPr>
          <p:cNvCxnSpPr/>
          <p:nvPr/>
        </p:nvCxnSpPr>
        <p:spPr>
          <a:xfrm>
            <a:off x="6783809" y="3276600"/>
            <a:ext cx="1135063" cy="0"/>
          </a:xfrm>
          <a:prstGeom prst="straightConnector1">
            <a:avLst/>
          </a:prstGeom>
          <a:ln w="12700">
            <a:headEnd type="arrow"/>
            <a:tailEnd type="arrow"/>
          </a:ln>
        </p:spPr>
        <p:style>
          <a:lnRef idx="1">
            <a:schemeClr val="accent6"/>
          </a:lnRef>
          <a:fillRef idx="0">
            <a:schemeClr val="accent6"/>
          </a:fillRef>
          <a:effectRef idx="0">
            <a:schemeClr val="accent6"/>
          </a:effectRef>
          <a:fontRef idx="minor">
            <a:schemeClr val="tx1"/>
          </a:fontRef>
        </p:style>
      </p:cxnSp>
      <p:cxnSp>
        <p:nvCxnSpPr>
          <p:cNvPr id="36" name="Straight Arrow Connector 35">
            <a:extLst>
              <a:ext uri="{FF2B5EF4-FFF2-40B4-BE49-F238E27FC236}">
                <a16:creationId xmlns:a16="http://schemas.microsoft.com/office/drawing/2014/main" id="{23401014-C175-40A9-8E1A-FCDF6F8192E9}"/>
              </a:ext>
            </a:extLst>
          </p:cNvPr>
          <p:cNvCxnSpPr/>
          <p:nvPr/>
        </p:nvCxnSpPr>
        <p:spPr>
          <a:xfrm>
            <a:off x="4712122" y="5791200"/>
            <a:ext cx="3435350" cy="0"/>
          </a:xfrm>
          <a:prstGeom prst="straightConnector1">
            <a:avLst/>
          </a:prstGeom>
          <a:ln w="12700">
            <a:headEnd type="arrow"/>
            <a:tailEnd type="arrow"/>
          </a:ln>
        </p:spPr>
        <p:style>
          <a:lnRef idx="1">
            <a:schemeClr val="accent6"/>
          </a:lnRef>
          <a:fillRef idx="0">
            <a:schemeClr val="accent6"/>
          </a:fillRef>
          <a:effectRef idx="0">
            <a:schemeClr val="accent6"/>
          </a:effectRef>
          <a:fontRef idx="minor">
            <a:schemeClr val="tx1"/>
          </a:fontRef>
        </p:style>
      </p:cxnSp>
      <p:cxnSp>
        <p:nvCxnSpPr>
          <p:cNvPr id="37" name="Straight Arrow Connector 36">
            <a:extLst>
              <a:ext uri="{FF2B5EF4-FFF2-40B4-BE49-F238E27FC236}">
                <a16:creationId xmlns:a16="http://schemas.microsoft.com/office/drawing/2014/main" id="{CDBAA871-812C-40F9-A3BA-4F8407D4EBE9}"/>
              </a:ext>
            </a:extLst>
          </p:cNvPr>
          <p:cNvCxnSpPr/>
          <p:nvPr/>
        </p:nvCxnSpPr>
        <p:spPr>
          <a:xfrm>
            <a:off x="4726409" y="5268913"/>
            <a:ext cx="1135063" cy="0"/>
          </a:xfrm>
          <a:prstGeom prst="straightConnector1">
            <a:avLst/>
          </a:prstGeom>
          <a:ln w="12700">
            <a:headEnd type="arrow"/>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ED4BDC6B-9646-4375-A2B4-3FB5195703B7}"/>
              </a:ext>
            </a:extLst>
          </p:cNvPr>
          <p:cNvCxnSpPr/>
          <p:nvPr/>
        </p:nvCxnSpPr>
        <p:spPr>
          <a:xfrm>
            <a:off x="4718472" y="5334000"/>
            <a:ext cx="1136650" cy="0"/>
          </a:xfrm>
          <a:prstGeom prst="straightConnector1">
            <a:avLst/>
          </a:prstGeom>
          <a:ln w="12700">
            <a:headEnd type="arrow"/>
            <a:tailEnd type="arrow"/>
          </a:ln>
        </p:spPr>
        <p:style>
          <a:lnRef idx="1">
            <a:schemeClr val="accent4"/>
          </a:lnRef>
          <a:fillRef idx="0">
            <a:schemeClr val="accent4"/>
          </a:fillRef>
          <a:effectRef idx="0">
            <a:schemeClr val="accent4"/>
          </a:effectRef>
          <a:fontRef idx="minor">
            <a:schemeClr val="tx1"/>
          </a:fontRef>
        </p:style>
      </p:cxnSp>
      <p:cxnSp>
        <p:nvCxnSpPr>
          <p:cNvPr id="39" name="Straight Arrow Connector 38">
            <a:extLst>
              <a:ext uri="{FF2B5EF4-FFF2-40B4-BE49-F238E27FC236}">
                <a16:creationId xmlns:a16="http://schemas.microsoft.com/office/drawing/2014/main" id="{E783D5F3-D39C-4113-BC5C-486C775ECCA8}"/>
              </a:ext>
            </a:extLst>
          </p:cNvPr>
          <p:cNvCxnSpPr/>
          <p:nvPr/>
        </p:nvCxnSpPr>
        <p:spPr>
          <a:xfrm>
            <a:off x="4718472" y="5867400"/>
            <a:ext cx="3436937" cy="0"/>
          </a:xfrm>
          <a:prstGeom prst="straightConnector1">
            <a:avLst/>
          </a:prstGeom>
          <a:ln w="12700">
            <a:headEnd type="arrow"/>
            <a:tailEnd type="arrow"/>
          </a:ln>
        </p:spPr>
        <p:style>
          <a:lnRef idx="1">
            <a:schemeClr val="accent4"/>
          </a:lnRef>
          <a:fillRef idx="0">
            <a:schemeClr val="accent4"/>
          </a:fillRef>
          <a:effectRef idx="0">
            <a:schemeClr val="accent4"/>
          </a:effectRef>
          <a:fontRef idx="minor">
            <a:schemeClr val="tx1"/>
          </a:fontRef>
        </p:style>
      </p:cxnSp>
      <p:cxnSp>
        <p:nvCxnSpPr>
          <p:cNvPr id="40" name="Straight Arrow Connector 39">
            <a:extLst>
              <a:ext uri="{FF2B5EF4-FFF2-40B4-BE49-F238E27FC236}">
                <a16:creationId xmlns:a16="http://schemas.microsoft.com/office/drawing/2014/main" id="{A01910A1-3976-459F-BB7B-B4C1242194EB}"/>
              </a:ext>
            </a:extLst>
          </p:cNvPr>
          <p:cNvCxnSpPr/>
          <p:nvPr/>
        </p:nvCxnSpPr>
        <p:spPr>
          <a:xfrm>
            <a:off x="6775872" y="3352800"/>
            <a:ext cx="1136650" cy="0"/>
          </a:xfrm>
          <a:prstGeom prst="straightConnector1">
            <a:avLst/>
          </a:prstGeom>
          <a:ln w="12700">
            <a:headEnd type="arrow"/>
            <a:tailEnd type="arrow"/>
          </a:ln>
        </p:spPr>
        <p:style>
          <a:lnRef idx="1">
            <a:schemeClr val="accent4"/>
          </a:lnRef>
          <a:fillRef idx="0">
            <a:schemeClr val="accent4"/>
          </a:fillRef>
          <a:effectRef idx="0">
            <a:schemeClr val="accent4"/>
          </a:effectRef>
          <a:fontRef idx="minor">
            <a:schemeClr val="tx1"/>
          </a:fontRef>
        </p:style>
      </p:cxnSp>
      <p:cxnSp>
        <p:nvCxnSpPr>
          <p:cNvPr id="41" name="Straight Arrow Connector 40">
            <a:extLst>
              <a:ext uri="{FF2B5EF4-FFF2-40B4-BE49-F238E27FC236}">
                <a16:creationId xmlns:a16="http://schemas.microsoft.com/office/drawing/2014/main" id="{9EA30AA5-A6CF-4714-8F81-7076287B6252}"/>
              </a:ext>
            </a:extLst>
          </p:cNvPr>
          <p:cNvCxnSpPr/>
          <p:nvPr/>
        </p:nvCxnSpPr>
        <p:spPr>
          <a:xfrm flipV="1">
            <a:off x="5118522" y="3490913"/>
            <a:ext cx="736600" cy="1587"/>
          </a:xfrm>
          <a:prstGeom prst="straightConnector1">
            <a:avLst/>
          </a:prstGeom>
          <a:ln w="12700">
            <a:headEnd type="arrow"/>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C5692AC9-0A20-4261-94D0-1F586F2C4F78}"/>
              </a:ext>
            </a:extLst>
          </p:cNvPr>
          <p:cNvCxnSpPr/>
          <p:nvPr/>
        </p:nvCxnSpPr>
        <p:spPr>
          <a:xfrm flipH="1" flipV="1">
            <a:off x="4489872" y="2362200"/>
            <a:ext cx="11112" cy="557213"/>
          </a:xfrm>
          <a:prstGeom prst="straightConnector1">
            <a:avLst/>
          </a:prstGeom>
          <a:ln w="12700">
            <a:tailEnd type="arrow"/>
          </a:ln>
        </p:spPr>
        <p:style>
          <a:lnRef idx="1">
            <a:schemeClr val="accent3"/>
          </a:lnRef>
          <a:fillRef idx="0">
            <a:schemeClr val="accent3"/>
          </a:fillRef>
          <a:effectRef idx="0">
            <a:schemeClr val="accent3"/>
          </a:effectRef>
          <a:fontRef idx="minor">
            <a:schemeClr val="tx1"/>
          </a:fontRef>
        </p:style>
      </p:cxnSp>
      <p:cxnSp>
        <p:nvCxnSpPr>
          <p:cNvPr id="43" name="Straight Arrow Connector 42">
            <a:extLst>
              <a:ext uri="{FF2B5EF4-FFF2-40B4-BE49-F238E27FC236}">
                <a16:creationId xmlns:a16="http://schemas.microsoft.com/office/drawing/2014/main" id="{F0B8F9F5-E5A2-41E1-811A-10C9305AC743}"/>
              </a:ext>
            </a:extLst>
          </p:cNvPr>
          <p:cNvCxnSpPr/>
          <p:nvPr/>
        </p:nvCxnSpPr>
        <p:spPr>
          <a:xfrm rot="10800000" flipH="1" flipV="1">
            <a:off x="4566072" y="2362200"/>
            <a:ext cx="11112" cy="557213"/>
          </a:xfrm>
          <a:prstGeom prst="straightConnector1">
            <a:avLst/>
          </a:prstGeom>
          <a:ln w="12700">
            <a:tailEnd type="arrow"/>
          </a:ln>
        </p:spPr>
        <p:style>
          <a:lnRef idx="1">
            <a:schemeClr val="accent2"/>
          </a:lnRef>
          <a:fillRef idx="0">
            <a:schemeClr val="accent2"/>
          </a:fillRef>
          <a:effectRef idx="0">
            <a:schemeClr val="accent2"/>
          </a:effectRef>
          <a:fontRef idx="minor">
            <a:schemeClr val="tx1"/>
          </a:fontRef>
        </p:style>
      </p:cxnSp>
      <p:cxnSp>
        <p:nvCxnSpPr>
          <p:cNvPr id="44" name="Straight Arrow Connector 43">
            <a:extLst>
              <a:ext uri="{FF2B5EF4-FFF2-40B4-BE49-F238E27FC236}">
                <a16:creationId xmlns:a16="http://schemas.microsoft.com/office/drawing/2014/main" id="{335C9FBB-CB37-4E25-BC59-16924171FB50}"/>
              </a:ext>
            </a:extLst>
          </p:cNvPr>
          <p:cNvCxnSpPr/>
          <p:nvPr/>
        </p:nvCxnSpPr>
        <p:spPr>
          <a:xfrm flipH="1" flipV="1">
            <a:off x="4924847" y="2406650"/>
            <a:ext cx="1393825" cy="2112963"/>
          </a:xfrm>
          <a:prstGeom prst="straightConnector1">
            <a:avLst/>
          </a:prstGeom>
          <a:ln w="12700">
            <a:tailEnd type="arrow"/>
          </a:ln>
        </p:spPr>
        <p:style>
          <a:lnRef idx="1">
            <a:schemeClr val="accent3"/>
          </a:lnRef>
          <a:fillRef idx="0">
            <a:schemeClr val="accent3"/>
          </a:fillRef>
          <a:effectRef idx="0">
            <a:schemeClr val="accent3"/>
          </a:effectRef>
          <a:fontRef idx="minor">
            <a:schemeClr val="tx1"/>
          </a:fontRef>
        </p:style>
      </p:cxnSp>
      <p:cxnSp>
        <p:nvCxnSpPr>
          <p:cNvPr id="45" name="Straight Arrow Connector 44">
            <a:extLst>
              <a:ext uri="{FF2B5EF4-FFF2-40B4-BE49-F238E27FC236}">
                <a16:creationId xmlns:a16="http://schemas.microsoft.com/office/drawing/2014/main" id="{E2B2A1C9-5F47-4300-95E6-FAF72D6ABFD0}"/>
              </a:ext>
            </a:extLst>
          </p:cNvPr>
          <p:cNvCxnSpPr/>
          <p:nvPr/>
        </p:nvCxnSpPr>
        <p:spPr>
          <a:xfrm>
            <a:off x="6471072" y="3733800"/>
            <a:ext cx="19050" cy="557213"/>
          </a:xfrm>
          <a:prstGeom prst="straightConnector1">
            <a:avLst/>
          </a:prstGeom>
          <a:ln w="12700">
            <a:headEnd type="arrow"/>
            <a:tailEnd type="arrow"/>
          </a:ln>
        </p:spPr>
        <p:style>
          <a:lnRef idx="1">
            <a:schemeClr val="accent4"/>
          </a:lnRef>
          <a:fillRef idx="0">
            <a:schemeClr val="accent4"/>
          </a:fillRef>
          <a:effectRef idx="0">
            <a:schemeClr val="accent4"/>
          </a:effectRef>
          <a:fontRef idx="minor">
            <a:schemeClr val="tx1"/>
          </a:fontRef>
        </p:style>
      </p:cxnSp>
      <p:cxnSp>
        <p:nvCxnSpPr>
          <p:cNvPr id="46" name="Straight Arrow Connector 45">
            <a:extLst>
              <a:ext uri="{FF2B5EF4-FFF2-40B4-BE49-F238E27FC236}">
                <a16:creationId xmlns:a16="http://schemas.microsoft.com/office/drawing/2014/main" id="{53C59D05-8902-4209-B56B-DE0B96E14F2D}"/>
              </a:ext>
            </a:extLst>
          </p:cNvPr>
          <p:cNvCxnSpPr/>
          <p:nvPr/>
        </p:nvCxnSpPr>
        <p:spPr>
          <a:xfrm>
            <a:off x="7236247" y="4752975"/>
            <a:ext cx="1055687" cy="0"/>
          </a:xfrm>
          <a:prstGeom prst="straightConnector1">
            <a:avLst/>
          </a:prstGeom>
          <a:ln w="12700">
            <a:headEnd type="arrow"/>
            <a:tailEnd type="arrow"/>
          </a:ln>
        </p:spPr>
        <p:style>
          <a:lnRef idx="1">
            <a:schemeClr val="accent6"/>
          </a:lnRef>
          <a:fillRef idx="0">
            <a:schemeClr val="accent6"/>
          </a:fillRef>
          <a:effectRef idx="0">
            <a:schemeClr val="accent6"/>
          </a:effectRef>
          <a:fontRef idx="minor">
            <a:schemeClr val="tx1"/>
          </a:fontRef>
        </p:style>
      </p:cxnSp>
      <p:cxnSp>
        <p:nvCxnSpPr>
          <p:cNvPr id="47" name="Straight Arrow Connector 46">
            <a:extLst>
              <a:ext uri="{FF2B5EF4-FFF2-40B4-BE49-F238E27FC236}">
                <a16:creationId xmlns:a16="http://schemas.microsoft.com/office/drawing/2014/main" id="{54C105F2-4498-4826-B338-0E92203A16EB}"/>
              </a:ext>
            </a:extLst>
          </p:cNvPr>
          <p:cNvCxnSpPr/>
          <p:nvPr/>
        </p:nvCxnSpPr>
        <p:spPr>
          <a:xfrm flipV="1">
            <a:off x="8958684" y="4876800"/>
            <a:ext cx="369888" cy="427038"/>
          </a:xfrm>
          <a:prstGeom prst="straightConnector1">
            <a:avLst/>
          </a:prstGeom>
          <a:ln w="12700">
            <a:headEnd type="arrow"/>
            <a:tailEnd type="arrow"/>
          </a:ln>
        </p:spPr>
        <p:style>
          <a:lnRef idx="1">
            <a:schemeClr val="accent6"/>
          </a:lnRef>
          <a:fillRef idx="0">
            <a:schemeClr val="accent6"/>
          </a:fillRef>
          <a:effectRef idx="0">
            <a:schemeClr val="accent6"/>
          </a:effectRef>
          <a:fontRef idx="minor">
            <a:schemeClr val="tx1"/>
          </a:fontRef>
        </p:style>
      </p:cxnSp>
      <p:cxnSp>
        <p:nvCxnSpPr>
          <p:cNvPr id="48" name="Straight Arrow Connector 47">
            <a:extLst>
              <a:ext uri="{FF2B5EF4-FFF2-40B4-BE49-F238E27FC236}">
                <a16:creationId xmlns:a16="http://schemas.microsoft.com/office/drawing/2014/main" id="{8619C349-5DEE-49AA-9716-3FA57B8A0F26}"/>
              </a:ext>
            </a:extLst>
          </p:cNvPr>
          <p:cNvCxnSpPr/>
          <p:nvPr/>
        </p:nvCxnSpPr>
        <p:spPr>
          <a:xfrm flipV="1">
            <a:off x="8958684" y="4013200"/>
            <a:ext cx="369888" cy="425450"/>
          </a:xfrm>
          <a:prstGeom prst="straightConnector1">
            <a:avLst/>
          </a:prstGeom>
          <a:ln w="12700">
            <a:headEnd type="arrow"/>
            <a:tailEnd type="arrow"/>
          </a:ln>
        </p:spPr>
        <p:style>
          <a:lnRef idx="1">
            <a:schemeClr val="accent6"/>
          </a:lnRef>
          <a:fillRef idx="0">
            <a:schemeClr val="accent6"/>
          </a:fillRef>
          <a:effectRef idx="0">
            <a:schemeClr val="accent6"/>
          </a:effectRef>
          <a:fontRef idx="minor">
            <a:schemeClr val="tx1"/>
          </a:fontRef>
        </p:style>
      </p:cxnSp>
      <p:cxnSp>
        <p:nvCxnSpPr>
          <p:cNvPr id="49" name="Straight Arrow Connector 48">
            <a:extLst>
              <a:ext uri="{FF2B5EF4-FFF2-40B4-BE49-F238E27FC236}">
                <a16:creationId xmlns:a16="http://schemas.microsoft.com/office/drawing/2014/main" id="{BD0E678E-84CF-4D1B-865A-CB48BD3C82FF}"/>
              </a:ext>
            </a:extLst>
          </p:cNvPr>
          <p:cNvCxnSpPr/>
          <p:nvPr/>
        </p:nvCxnSpPr>
        <p:spPr>
          <a:xfrm rot="16200000" flipV="1">
            <a:off x="8958684" y="3095625"/>
            <a:ext cx="369888" cy="427038"/>
          </a:xfrm>
          <a:prstGeom prst="straightConnector1">
            <a:avLst/>
          </a:prstGeom>
          <a:ln w="12700">
            <a:headEnd type="arrow"/>
            <a:tailEnd type="arrow"/>
          </a:ln>
        </p:spPr>
        <p:style>
          <a:lnRef idx="1">
            <a:schemeClr val="accent6"/>
          </a:lnRef>
          <a:fillRef idx="0">
            <a:schemeClr val="accent6"/>
          </a:fillRef>
          <a:effectRef idx="0">
            <a:schemeClr val="accent6"/>
          </a:effectRef>
          <a:fontRef idx="minor">
            <a:schemeClr val="tx1"/>
          </a:fontRef>
        </p:style>
      </p:cxnSp>
      <p:cxnSp>
        <p:nvCxnSpPr>
          <p:cNvPr id="50" name="Straight Arrow Connector 49">
            <a:extLst>
              <a:ext uri="{FF2B5EF4-FFF2-40B4-BE49-F238E27FC236}">
                <a16:creationId xmlns:a16="http://schemas.microsoft.com/office/drawing/2014/main" id="{A54270A4-F14A-4BB4-8ED3-6298D2B0DF65}"/>
              </a:ext>
            </a:extLst>
          </p:cNvPr>
          <p:cNvCxnSpPr/>
          <p:nvPr/>
        </p:nvCxnSpPr>
        <p:spPr>
          <a:xfrm rot="16200000" flipV="1">
            <a:off x="8958684" y="2181225"/>
            <a:ext cx="369888" cy="427038"/>
          </a:xfrm>
          <a:prstGeom prst="straightConnector1">
            <a:avLst/>
          </a:prstGeom>
          <a:ln w="12700">
            <a:headEnd type="arrow"/>
            <a:tailEnd type="arrow"/>
          </a:ln>
        </p:spPr>
        <p:style>
          <a:lnRef idx="1">
            <a:schemeClr val="accent6"/>
          </a:lnRef>
          <a:fillRef idx="0">
            <a:schemeClr val="accent6"/>
          </a:fillRef>
          <a:effectRef idx="0">
            <a:schemeClr val="accent6"/>
          </a:effectRef>
          <a:fontRef idx="minor">
            <a:schemeClr val="tx1"/>
          </a:fontRef>
        </p:style>
      </p:cxnSp>
      <p:cxnSp>
        <p:nvCxnSpPr>
          <p:cNvPr id="51" name="Straight Arrow Connector 50">
            <a:extLst>
              <a:ext uri="{FF2B5EF4-FFF2-40B4-BE49-F238E27FC236}">
                <a16:creationId xmlns:a16="http://schemas.microsoft.com/office/drawing/2014/main" id="{A46852BD-F82E-4C96-B5A5-278F983147EC}"/>
              </a:ext>
            </a:extLst>
          </p:cNvPr>
          <p:cNvCxnSpPr/>
          <p:nvPr/>
        </p:nvCxnSpPr>
        <p:spPr>
          <a:xfrm>
            <a:off x="4870872" y="2209800"/>
            <a:ext cx="1546225" cy="2309813"/>
          </a:xfrm>
          <a:prstGeom prst="straightConnector1">
            <a:avLst/>
          </a:prstGeom>
          <a:ln w="12700">
            <a:headEnd type="arrow"/>
            <a:tailEnd type="arrow"/>
          </a:ln>
        </p:spPr>
        <p:style>
          <a:lnRef idx="1">
            <a:schemeClr val="accent4"/>
          </a:lnRef>
          <a:fillRef idx="0">
            <a:schemeClr val="accent4"/>
          </a:fillRef>
          <a:effectRef idx="0">
            <a:schemeClr val="accent4"/>
          </a:effectRef>
          <a:fontRef idx="minor">
            <a:schemeClr val="tx1"/>
          </a:fontRef>
        </p:style>
      </p:cxnSp>
      <p:cxnSp>
        <p:nvCxnSpPr>
          <p:cNvPr id="52" name="Straight Arrow Connector 51">
            <a:extLst>
              <a:ext uri="{FF2B5EF4-FFF2-40B4-BE49-F238E27FC236}">
                <a16:creationId xmlns:a16="http://schemas.microsoft.com/office/drawing/2014/main" id="{94C23C02-90FC-4883-A5A0-2EBE360A6A63}"/>
              </a:ext>
            </a:extLst>
          </p:cNvPr>
          <p:cNvCxnSpPr/>
          <p:nvPr/>
        </p:nvCxnSpPr>
        <p:spPr>
          <a:xfrm>
            <a:off x="4337472" y="2414588"/>
            <a:ext cx="0" cy="56038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787C88A2-23BA-4B52-B694-F75DED3B9807}"/>
              </a:ext>
            </a:extLst>
          </p:cNvPr>
          <p:cNvCxnSpPr/>
          <p:nvPr/>
        </p:nvCxnSpPr>
        <p:spPr>
          <a:xfrm>
            <a:off x="4337472" y="3946525"/>
            <a:ext cx="0" cy="5588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pic>
        <p:nvPicPr>
          <p:cNvPr id="54" name="Picture 23" descr="C:\Users\ckaltz\AppData\Local\Microsoft\Windows\Temporary Internet Files\Content.IE5\ZM01GJTS\MC900355463[1].wmf">
            <a:extLst>
              <a:ext uri="{FF2B5EF4-FFF2-40B4-BE49-F238E27FC236}">
                <a16:creationId xmlns:a16="http://schemas.microsoft.com/office/drawing/2014/main" id="{D0CB5D1A-B8A3-4866-9D26-A79301864C3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82134" y="4572000"/>
            <a:ext cx="10160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 name="TextBox 319">
            <a:extLst>
              <a:ext uri="{FF2B5EF4-FFF2-40B4-BE49-F238E27FC236}">
                <a16:creationId xmlns:a16="http://schemas.microsoft.com/office/drawing/2014/main" id="{B55786FE-3F45-4A0D-9E0F-B4BDDCBD63FF}"/>
              </a:ext>
            </a:extLst>
          </p:cNvPr>
          <p:cNvSpPr txBox="1">
            <a:spLocks noChangeArrowheads="1"/>
          </p:cNvSpPr>
          <p:nvPr/>
        </p:nvSpPr>
        <p:spPr bwMode="auto">
          <a:xfrm>
            <a:off x="9542884" y="4752975"/>
            <a:ext cx="11303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200">
                <a:latin typeface="Arial" panose="020B0604020202020204" pitchFamily="34" charset="0"/>
              </a:rPr>
              <a:t>Future data repository</a:t>
            </a:r>
          </a:p>
        </p:txBody>
      </p:sp>
      <p:pic>
        <p:nvPicPr>
          <p:cNvPr id="56" name="Picture 16" descr="C:\Users\ckaltz\AppData\Local\Microsoft\Windows\Temporary Internet Files\Content.IE5\S63ILZPF\MC900348781[1].wmf">
            <a:extLst>
              <a:ext uri="{FF2B5EF4-FFF2-40B4-BE49-F238E27FC236}">
                <a16:creationId xmlns:a16="http://schemas.microsoft.com/office/drawing/2014/main" id="{389F4416-A87F-4869-A760-8662879E80C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49072" y="735013"/>
            <a:ext cx="620712"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92655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CF6F4-7416-4430-BE50-CE2D0F33BD8E}"/>
              </a:ext>
            </a:extLst>
          </p:cNvPr>
          <p:cNvSpPr>
            <a:spLocks noGrp="1"/>
          </p:cNvSpPr>
          <p:nvPr>
            <p:ph type="title"/>
          </p:nvPr>
        </p:nvSpPr>
        <p:spPr>
          <a:xfrm>
            <a:off x="617798" y="98123"/>
            <a:ext cx="10956403" cy="1325563"/>
          </a:xfrm>
        </p:spPr>
        <p:txBody>
          <a:bodyPr/>
          <a:lstStyle/>
          <a:p>
            <a:r>
              <a:rPr lang="en-US" altLang="en-US" sz="4400" dirty="0">
                <a:solidFill>
                  <a:schemeClr val="tx1"/>
                </a:solidFill>
              </a:rPr>
              <a:t>How Do We all Understand Each Other?</a:t>
            </a:r>
            <a:endParaRPr lang="en-US" dirty="0">
              <a:solidFill>
                <a:schemeClr val="tx1"/>
              </a:solidFill>
            </a:endParaRPr>
          </a:p>
        </p:txBody>
      </p:sp>
      <p:sp>
        <p:nvSpPr>
          <p:cNvPr id="3" name="Text Placeholder 2">
            <a:extLst>
              <a:ext uri="{FF2B5EF4-FFF2-40B4-BE49-F238E27FC236}">
                <a16:creationId xmlns:a16="http://schemas.microsoft.com/office/drawing/2014/main" id="{BDFD69F6-519C-483C-A94B-B7368012B986}"/>
              </a:ext>
            </a:extLst>
          </p:cNvPr>
          <p:cNvSpPr>
            <a:spLocks noGrp="1"/>
          </p:cNvSpPr>
          <p:nvPr>
            <p:ph type="body" idx="1"/>
          </p:nvPr>
        </p:nvSpPr>
        <p:spPr>
          <a:xfrm>
            <a:off x="838200" y="1215342"/>
            <a:ext cx="10515600" cy="4606723"/>
          </a:xfrm>
        </p:spPr>
        <p:txBody>
          <a:bodyPr>
            <a:normAutofit fontScale="77500" lnSpcReduction="20000"/>
          </a:bodyPr>
          <a:lstStyle/>
          <a:p>
            <a:pPr marL="0" indent="0">
              <a:buNone/>
              <a:defRPr/>
            </a:pPr>
            <a:r>
              <a:rPr lang="en-US" b="1" dirty="0"/>
              <a:t>National Council on Prescription Drug Programs (NCPDP)</a:t>
            </a:r>
          </a:p>
          <a:p>
            <a:pPr marL="0" indent="0">
              <a:buNone/>
              <a:defRPr/>
            </a:pPr>
            <a:endParaRPr lang="en-US" b="1" dirty="0"/>
          </a:p>
          <a:p>
            <a:pPr marL="285750" indent="-342900">
              <a:buFont typeface="Arial" panose="020B0604020202020204" pitchFamily="34" charset="0"/>
              <a:buChar char="•"/>
              <a:defRPr/>
            </a:pPr>
            <a:r>
              <a:rPr lang="en-US" dirty="0">
                <a:solidFill>
                  <a:schemeClr val="tx1"/>
                </a:solidFill>
              </a:rPr>
              <a:t>Sets standards for pharmacy and supplier transaction </a:t>
            </a:r>
          </a:p>
          <a:p>
            <a:pPr marL="628650" lvl="1" indent="-285750">
              <a:lnSpc>
                <a:spcPct val="100000"/>
              </a:lnSpc>
              <a:spcBef>
                <a:spcPts val="600"/>
              </a:spcBef>
              <a:buFont typeface="Arial" panose="020B0604020202020204" pitchFamily="34" charset="0"/>
              <a:buChar char="•"/>
              <a:defRPr/>
            </a:pPr>
            <a:r>
              <a:rPr lang="en-US" sz="2200" dirty="0">
                <a:solidFill>
                  <a:schemeClr val="tx1"/>
                </a:solidFill>
              </a:rPr>
              <a:t>Telecommunication of prescription claims data</a:t>
            </a:r>
          </a:p>
          <a:p>
            <a:pPr marL="285750" indent="-342900">
              <a:buFont typeface="Arial" panose="020B0604020202020204" pitchFamily="34" charset="0"/>
              <a:buChar char="•"/>
              <a:defRPr/>
            </a:pPr>
            <a:r>
              <a:rPr lang="en-US" dirty="0">
                <a:solidFill>
                  <a:schemeClr val="tx1"/>
                </a:solidFill>
              </a:rPr>
              <a:t>Allows various stakeholders and software programs to communicate and understand each other</a:t>
            </a:r>
          </a:p>
          <a:p>
            <a:pPr marL="285750" indent="-342900">
              <a:buFont typeface="Arial" panose="020B0604020202020204" pitchFamily="34" charset="0"/>
              <a:buChar char="•"/>
              <a:defRPr/>
            </a:pPr>
            <a:r>
              <a:rPr lang="en-US" dirty="0">
                <a:solidFill>
                  <a:schemeClr val="tx1"/>
                </a:solidFill>
              </a:rPr>
              <a:t>Standards established by industry leaders and stakeholders and revised continuously</a:t>
            </a:r>
          </a:p>
          <a:p>
            <a:pPr marL="285750" indent="-342900">
              <a:buFont typeface="Arial" panose="020B0604020202020204" pitchFamily="34" charset="0"/>
              <a:buChar char="•"/>
              <a:defRPr/>
            </a:pPr>
            <a:r>
              <a:rPr lang="en-US" dirty="0">
                <a:solidFill>
                  <a:schemeClr val="tx1"/>
                </a:solidFill>
              </a:rPr>
              <a:t>Standard format used by multiple organizations</a:t>
            </a:r>
            <a:endParaRPr lang="en-US" sz="900" dirty="0">
              <a:solidFill>
                <a:schemeClr val="tx1"/>
              </a:solidFill>
            </a:endParaRPr>
          </a:p>
          <a:p>
            <a:pPr marL="857250" lvl="1" indent="-457200">
              <a:lnSpc>
                <a:spcPct val="100000"/>
              </a:lnSpc>
              <a:spcBef>
                <a:spcPts val="600"/>
              </a:spcBef>
              <a:buFont typeface="Arial" charset="0"/>
              <a:buChar char="•"/>
              <a:defRPr/>
            </a:pPr>
            <a:r>
              <a:rPr lang="en-US" sz="2200" dirty="0"/>
              <a:t>Pharmacy benefit managers</a:t>
            </a:r>
          </a:p>
          <a:p>
            <a:pPr marL="857250" lvl="1" indent="-457200">
              <a:lnSpc>
                <a:spcPct val="100000"/>
              </a:lnSpc>
              <a:spcBef>
                <a:spcPts val="600"/>
              </a:spcBef>
              <a:buFont typeface="Arial" charset="0"/>
              <a:buChar char="•"/>
              <a:defRPr/>
            </a:pPr>
            <a:r>
              <a:rPr lang="en-US" sz="2200" dirty="0"/>
              <a:t>Insurance companies</a:t>
            </a:r>
          </a:p>
          <a:p>
            <a:pPr marL="857250" lvl="1" indent="-457200">
              <a:lnSpc>
                <a:spcPct val="100000"/>
              </a:lnSpc>
              <a:spcBef>
                <a:spcPts val="600"/>
              </a:spcBef>
              <a:buFont typeface="Arial" charset="0"/>
              <a:buChar char="•"/>
              <a:defRPr/>
            </a:pPr>
            <a:r>
              <a:rPr lang="en-US" sz="2200" dirty="0"/>
              <a:t>Managed care organizations</a:t>
            </a:r>
          </a:p>
          <a:p>
            <a:pPr marL="857250" lvl="1" indent="-457200">
              <a:lnSpc>
                <a:spcPct val="100000"/>
              </a:lnSpc>
              <a:spcBef>
                <a:spcPts val="600"/>
              </a:spcBef>
              <a:buFont typeface="Arial" charset="0"/>
              <a:buChar char="•"/>
              <a:defRPr/>
            </a:pPr>
            <a:r>
              <a:rPr lang="en-US" sz="2200" dirty="0"/>
              <a:t>Pharmacies</a:t>
            </a:r>
          </a:p>
          <a:p>
            <a:pPr marL="857250" lvl="1" indent="-457200">
              <a:lnSpc>
                <a:spcPct val="100000"/>
              </a:lnSpc>
              <a:spcBef>
                <a:spcPts val="600"/>
              </a:spcBef>
              <a:buFont typeface="Arial" charset="0"/>
              <a:buChar char="•"/>
              <a:defRPr/>
            </a:pPr>
            <a:r>
              <a:rPr lang="en-US" sz="2200" dirty="0"/>
              <a:t>Regional Heath Information Organizations (RHIO)</a:t>
            </a:r>
          </a:p>
          <a:p>
            <a:pPr marL="914400" lvl="1" indent="-457200">
              <a:lnSpc>
                <a:spcPct val="90000"/>
              </a:lnSpc>
              <a:buFont typeface="Arial" charset="0"/>
              <a:buChar char="–"/>
              <a:defRPr/>
            </a:pPr>
            <a:endParaRPr lang="en-US" sz="2800" dirty="0"/>
          </a:p>
          <a:p>
            <a:endParaRPr lang="en-US" sz="3200" dirty="0"/>
          </a:p>
        </p:txBody>
      </p:sp>
    </p:spTree>
    <p:extLst>
      <p:ext uri="{BB962C8B-B14F-4D97-AF65-F5344CB8AC3E}">
        <p14:creationId xmlns:p14="http://schemas.microsoft.com/office/powerpoint/2010/main" val="26503023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CCCDA-B4E9-466F-BEFC-9937D9F89B61}"/>
              </a:ext>
            </a:extLst>
          </p:cNvPr>
          <p:cNvSpPr>
            <a:spLocks noGrp="1"/>
          </p:cNvSpPr>
          <p:nvPr>
            <p:ph type="title"/>
          </p:nvPr>
        </p:nvSpPr>
        <p:spPr>
          <a:xfrm>
            <a:off x="838200" y="0"/>
            <a:ext cx="10515600" cy="1325563"/>
          </a:xfrm>
        </p:spPr>
        <p:txBody>
          <a:bodyPr/>
          <a:lstStyle/>
          <a:p>
            <a:r>
              <a:rPr lang="en-US" dirty="0"/>
              <a:t>Current NCPDP Standard</a:t>
            </a:r>
          </a:p>
        </p:txBody>
      </p:sp>
      <p:sp>
        <p:nvSpPr>
          <p:cNvPr id="3" name="Text Placeholder 2">
            <a:extLst>
              <a:ext uri="{FF2B5EF4-FFF2-40B4-BE49-F238E27FC236}">
                <a16:creationId xmlns:a16="http://schemas.microsoft.com/office/drawing/2014/main" id="{C21BF24C-CD84-423D-9F7E-5A7057B62E94}"/>
              </a:ext>
            </a:extLst>
          </p:cNvPr>
          <p:cNvSpPr>
            <a:spLocks noGrp="1"/>
          </p:cNvSpPr>
          <p:nvPr>
            <p:ph type="body" idx="1"/>
          </p:nvPr>
        </p:nvSpPr>
        <p:spPr>
          <a:xfrm>
            <a:off x="838200" y="980228"/>
            <a:ext cx="10515600" cy="4210583"/>
          </a:xfrm>
        </p:spPr>
        <p:txBody>
          <a:bodyPr>
            <a:normAutofit/>
          </a:bodyPr>
          <a:lstStyle/>
          <a:p>
            <a:pPr marL="457200" indent="-457200">
              <a:buFont typeface="Arial" charset="0"/>
              <a:buChar char="•"/>
              <a:defRPr/>
            </a:pPr>
            <a:r>
              <a:rPr lang="en-US" sz="2400" dirty="0"/>
              <a:t>NCPDP Version D.0 is the current telecommunication standard (effective January 2012)</a:t>
            </a:r>
          </a:p>
          <a:p>
            <a:pPr marL="914400" lvl="1" indent="-457200">
              <a:lnSpc>
                <a:spcPct val="100000"/>
              </a:lnSpc>
              <a:spcBef>
                <a:spcPts val="600"/>
              </a:spcBef>
              <a:buFont typeface="Arial" charset="0"/>
              <a:buChar char="•"/>
              <a:defRPr/>
            </a:pPr>
            <a:r>
              <a:rPr lang="en-US" sz="2000" dirty="0"/>
              <a:t>Identifies the source of the prescription: e-prescribing, telephone, written or mail</a:t>
            </a:r>
          </a:p>
          <a:p>
            <a:pPr marL="914400" lvl="1" indent="-457200">
              <a:lnSpc>
                <a:spcPct val="100000"/>
              </a:lnSpc>
              <a:spcBef>
                <a:spcPts val="600"/>
              </a:spcBef>
              <a:buFont typeface="Arial" charset="0"/>
              <a:buChar char="•"/>
              <a:defRPr/>
            </a:pPr>
            <a:r>
              <a:rPr lang="en-US" sz="2000" dirty="0"/>
              <a:t>Allows payers to identify what type of pharmacy is submitting a claim (retail, long term care, mail, etc.)</a:t>
            </a:r>
          </a:p>
          <a:p>
            <a:pPr marL="914400" lvl="1" indent="-457200">
              <a:lnSpc>
                <a:spcPct val="100000"/>
              </a:lnSpc>
              <a:spcBef>
                <a:spcPts val="600"/>
              </a:spcBef>
              <a:buFont typeface="Arial" charset="0"/>
              <a:buChar char="•"/>
              <a:defRPr/>
            </a:pPr>
            <a:r>
              <a:rPr lang="en-US" sz="2000" dirty="0"/>
              <a:t>Allows pharmacies to submit all ingredients in a compound so that payers can process claims more accurately</a:t>
            </a:r>
          </a:p>
          <a:p>
            <a:pPr marL="914400" lvl="1" indent="-457200">
              <a:lnSpc>
                <a:spcPct val="100000"/>
              </a:lnSpc>
              <a:spcBef>
                <a:spcPts val="600"/>
              </a:spcBef>
              <a:buFont typeface="Arial" charset="0"/>
              <a:buChar char="•"/>
              <a:defRPr/>
            </a:pPr>
            <a:r>
              <a:rPr lang="en-US" sz="2000" dirty="0"/>
              <a:t>Provides additional fields to explain payments more succinctly.</a:t>
            </a:r>
          </a:p>
          <a:p>
            <a:pPr marL="514350" indent="-457200">
              <a:buFont typeface="Arial" charset="0"/>
              <a:buChar char="•"/>
              <a:defRPr/>
            </a:pPr>
            <a:r>
              <a:rPr lang="en-US" sz="2400" dirty="0"/>
              <a:t>Standards are continuously revised to meet new market and clinical management needs</a:t>
            </a:r>
          </a:p>
          <a:p>
            <a:pPr marL="971550" lvl="1" indent="-457200">
              <a:buFont typeface="Arial" charset="0"/>
              <a:buChar char="•"/>
              <a:defRPr/>
            </a:pPr>
            <a:r>
              <a:rPr lang="en-US" sz="2000" dirty="0"/>
              <a:t>F6 Standard will replace D.0 in 2028</a:t>
            </a:r>
          </a:p>
          <a:p>
            <a:pPr>
              <a:buFont typeface="Arial" charset="0"/>
              <a:buChar char="•"/>
              <a:defRPr/>
            </a:pPr>
            <a:endParaRPr lang="en-US" dirty="0"/>
          </a:p>
          <a:p>
            <a:endParaRPr lang="en-US" dirty="0"/>
          </a:p>
        </p:txBody>
      </p:sp>
      <p:sp>
        <p:nvSpPr>
          <p:cNvPr id="4" name="TextBox 3">
            <a:extLst>
              <a:ext uri="{FF2B5EF4-FFF2-40B4-BE49-F238E27FC236}">
                <a16:creationId xmlns:a16="http://schemas.microsoft.com/office/drawing/2014/main" id="{9846BDD7-D4D5-46B3-852B-6832AC2A0103}"/>
              </a:ext>
            </a:extLst>
          </p:cNvPr>
          <p:cNvSpPr txBox="1"/>
          <p:nvPr/>
        </p:nvSpPr>
        <p:spPr>
          <a:xfrm>
            <a:off x="5057172" y="5190812"/>
            <a:ext cx="6400800" cy="584775"/>
          </a:xfrm>
          <a:prstGeom prst="rect">
            <a:avLst/>
          </a:prstGeom>
          <a:solidFill>
            <a:schemeClr val="tx1"/>
          </a:solidFill>
        </p:spPr>
        <p:txBody>
          <a:bodyPr>
            <a:spAutoFit/>
          </a:bodyPr>
          <a:lstStyle/>
          <a:p>
            <a:pPr algn="ctr" eaLnBrk="1" hangingPunct="1">
              <a:defRPr/>
            </a:pPr>
            <a:r>
              <a:rPr lang="en-US" sz="1600" dirty="0">
                <a:solidFill>
                  <a:schemeClr val="bg1"/>
                </a:solidFill>
                <a:latin typeface="Arial" charset="0"/>
                <a:cs typeface="Arial" charset="0"/>
              </a:rPr>
              <a:t>The NCPDP standard enables real time point-of-service communication between pharmacies and claims processors.</a:t>
            </a:r>
            <a:endParaRPr lang="en-US" sz="1600" dirty="0">
              <a:latin typeface="Arial" charset="0"/>
              <a:cs typeface="Arial" charset="0"/>
            </a:endParaRPr>
          </a:p>
        </p:txBody>
      </p:sp>
    </p:spTree>
    <p:extLst>
      <p:ext uri="{BB962C8B-B14F-4D97-AF65-F5344CB8AC3E}">
        <p14:creationId xmlns:p14="http://schemas.microsoft.com/office/powerpoint/2010/main" val="3619143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03550-0BFE-4B3F-84F9-788DB90332EA}"/>
              </a:ext>
            </a:extLst>
          </p:cNvPr>
          <p:cNvSpPr>
            <a:spLocks noGrp="1"/>
          </p:cNvSpPr>
          <p:nvPr>
            <p:ph type="title"/>
          </p:nvPr>
        </p:nvSpPr>
        <p:spPr/>
        <p:txBody>
          <a:bodyPr/>
          <a:lstStyle/>
          <a:p>
            <a:r>
              <a:rPr lang="en-US" dirty="0"/>
              <a:t>Functions of Point-of-Service Systems</a:t>
            </a:r>
          </a:p>
        </p:txBody>
      </p:sp>
      <p:sp>
        <p:nvSpPr>
          <p:cNvPr id="3" name="Text Placeholder 2">
            <a:extLst>
              <a:ext uri="{FF2B5EF4-FFF2-40B4-BE49-F238E27FC236}">
                <a16:creationId xmlns:a16="http://schemas.microsoft.com/office/drawing/2014/main" id="{EEA005E6-242D-4F78-ABA8-26F13C0C6A7A}"/>
              </a:ext>
            </a:extLst>
          </p:cNvPr>
          <p:cNvSpPr>
            <a:spLocks noGrp="1"/>
          </p:cNvSpPr>
          <p:nvPr>
            <p:ph type="body" idx="1"/>
          </p:nvPr>
        </p:nvSpPr>
        <p:spPr/>
        <p:txBody>
          <a:bodyPr>
            <a:normAutofit/>
          </a:bodyPr>
          <a:lstStyle/>
          <a:p>
            <a:pPr marL="457200" indent="-457200">
              <a:lnSpc>
                <a:spcPct val="110000"/>
              </a:lnSpc>
              <a:buFont typeface="Arial" charset="0"/>
              <a:buChar char="•"/>
              <a:defRPr/>
            </a:pPr>
            <a:r>
              <a:rPr lang="en-US" sz="2600" dirty="0"/>
              <a:t>Information are provided by employers, third party payers, and health plans:</a:t>
            </a:r>
          </a:p>
          <a:p>
            <a:pPr lvl="1" indent="-457200">
              <a:lnSpc>
                <a:spcPct val="110000"/>
              </a:lnSpc>
              <a:spcBef>
                <a:spcPts val="600"/>
              </a:spcBef>
              <a:buFont typeface="Arial" charset="0"/>
              <a:buChar char="•"/>
              <a:defRPr/>
            </a:pPr>
            <a:r>
              <a:rPr lang="en-US" dirty="0"/>
              <a:t>Eligibility verification</a:t>
            </a:r>
          </a:p>
          <a:p>
            <a:pPr lvl="1" indent="-457200">
              <a:lnSpc>
                <a:spcPct val="110000"/>
              </a:lnSpc>
              <a:spcBef>
                <a:spcPts val="600"/>
              </a:spcBef>
              <a:buFont typeface="Arial" charset="0"/>
              <a:buChar char="•"/>
              <a:defRPr/>
            </a:pPr>
            <a:r>
              <a:rPr lang="en-US" dirty="0"/>
              <a:t>Copayment determination</a:t>
            </a:r>
          </a:p>
          <a:p>
            <a:pPr lvl="1" indent="-457200">
              <a:lnSpc>
                <a:spcPct val="110000"/>
              </a:lnSpc>
              <a:spcBef>
                <a:spcPts val="600"/>
              </a:spcBef>
              <a:buFont typeface="Arial" charset="0"/>
              <a:buChar char="•"/>
              <a:defRPr/>
            </a:pPr>
            <a:r>
              <a:rPr lang="en-US" dirty="0"/>
              <a:t>Evaluation of formulary compliance, drug therapy restrictions, preauthorization requirements</a:t>
            </a:r>
          </a:p>
          <a:p>
            <a:pPr indent="-457200">
              <a:lnSpc>
                <a:spcPct val="110000"/>
              </a:lnSpc>
              <a:buFont typeface="Arial" charset="0"/>
              <a:buChar char="•"/>
              <a:defRPr/>
            </a:pPr>
            <a:r>
              <a:rPr lang="en-US" sz="2600" dirty="0"/>
              <a:t>The information is stored in the claim’s processor’s databases and used to process prescription drug claims</a:t>
            </a:r>
          </a:p>
          <a:p>
            <a:pPr marL="457200" indent="-457200">
              <a:lnSpc>
                <a:spcPct val="90000"/>
              </a:lnSpc>
              <a:buFont typeface="Arial" charset="0"/>
              <a:buChar char="•"/>
              <a:defRPr/>
            </a:pPr>
            <a:endParaRPr lang="en-US" sz="2800" dirty="0"/>
          </a:p>
          <a:p>
            <a:pPr eaLnBrk="1" hangingPunct="1">
              <a:lnSpc>
                <a:spcPct val="90000"/>
              </a:lnSpc>
              <a:buFont typeface="Arial" charset="0"/>
              <a:buNone/>
              <a:defRPr/>
            </a:pPr>
            <a:endParaRPr lang="en-US" sz="1400" dirty="0"/>
          </a:p>
          <a:p>
            <a:endParaRPr lang="en-US" dirty="0"/>
          </a:p>
        </p:txBody>
      </p:sp>
    </p:spTree>
    <p:extLst>
      <p:ext uri="{BB962C8B-B14F-4D97-AF65-F5344CB8AC3E}">
        <p14:creationId xmlns:p14="http://schemas.microsoft.com/office/powerpoint/2010/main" val="1846080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C367E-5691-45FB-B9A7-04F8607BCD50}"/>
              </a:ext>
            </a:extLst>
          </p:cNvPr>
          <p:cNvSpPr>
            <a:spLocks noGrp="1"/>
          </p:cNvSpPr>
          <p:nvPr>
            <p:ph type="title"/>
          </p:nvPr>
        </p:nvSpPr>
        <p:spPr>
          <a:xfrm>
            <a:off x="838200" y="225446"/>
            <a:ext cx="10515600" cy="1325563"/>
          </a:xfrm>
        </p:spPr>
        <p:txBody>
          <a:bodyPr/>
          <a:lstStyle/>
          <a:p>
            <a:r>
              <a:rPr lang="en-US" dirty="0"/>
              <a:t>Who Benefits from Real Time Claims Processing?</a:t>
            </a:r>
          </a:p>
        </p:txBody>
      </p:sp>
      <p:sp>
        <p:nvSpPr>
          <p:cNvPr id="3" name="Text Placeholder 2">
            <a:extLst>
              <a:ext uri="{FF2B5EF4-FFF2-40B4-BE49-F238E27FC236}">
                <a16:creationId xmlns:a16="http://schemas.microsoft.com/office/drawing/2014/main" id="{6471458F-A929-42EE-A65A-C764B5554257}"/>
              </a:ext>
            </a:extLst>
          </p:cNvPr>
          <p:cNvSpPr>
            <a:spLocks noGrp="1"/>
          </p:cNvSpPr>
          <p:nvPr>
            <p:ph type="body" idx="1"/>
          </p:nvPr>
        </p:nvSpPr>
        <p:spPr>
          <a:xfrm>
            <a:off x="838200" y="1551008"/>
            <a:ext cx="10515600" cy="4618297"/>
          </a:xfrm>
        </p:spPr>
        <p:txBody>
          <a:bodyPr>
            <a:normAutofit fontScale="55000" lnSpcReduction="20000"/>
          </a:bodyPr>
          <a:lstStyle/>
          <a:p>
            <a:pPr>
              <a:lnSpc>
                <a:spcPct val="120000"/>
              </a:lnSpc>
            </a:pPr>
            <a:r>
              <a:rPr lang="en-US" altLang="en-US" sz="3300" dirty="0"/>
              <a:t>Pharmacies</a:t>
            </a:r>
          </a:p>
          <a:p>
            <a:pPr lvl="1">
              <a:lnSpc>
                <a:spcPct val="120000"/>
              </a:lnSpc>
              <a:spcBef>
                <a:spcPts val="600"/>
              </a:spcBef>
            </a:pPr>
            <a:r>
              <a:rPr lang="en-US" altLang="en-US" sz="3300" dirty="0"/>
              <a:t>Paid or denied claim response within seconds</a:t>
            </a:r>
          </a:p>
          <a:p>
            <a:pPr lvl="2">
              <a:lnSpc>
                <a:spcPct val="120000"/>
              </a:lnSpc>
              <a:spcBef>
                <a:spcPts val="600"/>
              </a:spcBef>
            </a:pPr>
            <a:r>
              <a:rPr lang="en-US" altLang="en-US" sz="2500" dirty="0"/>
              <a:t>Is the drug covered?</a:t>
            </a:r>
          </a:p>
          <a:p>
            <a:pPr lvl="2">
              <a:lnSpc>
                <a:spcPct val="120000"/>
              </a:lnSpc>
              <a:spcBef>
                <a:spcPts val="600"/>
              </a:spcBef>
            </a:pPr>
            <a:r>
              <a:rPr lang="en-US" altLang="en-US" sz="2500" dirty="0"/>
              <a:t>How much will I be paid?</a:t>
            </a:r>
          </a:p>
          <a:p>
            <a:pPr lvl="2">
              <a:lnSpc>
                <a:spcPct val="120000"/>
              </a:lnSpc>
              <a:spcBef>
                <a:spcPts val="600"/>
              </a:spcBef>
            </a:pPr>
            <a:r>
              <a:rPr lang="en-US" altLang="en-US" sz="2500" dirty="0"/>
              <a:t>What is the copay?</a:t>
            </a:r>
          </a:p>
          <a:p>
            <a:pPr lvl="2">
              <a:lnSpc>
                <a:spcPct val="120000"/>
              </a:lnSpc>
              <a:spcBef>
                <a:spcPts val="600"/>
              </a:spcBef>
            </a:pPr>
            <a:r>
              <a:rPr lang="en-US" altLang="en-US" sz="2500" dirty="0"/>
              <a:t>Are there drug interactions or other potential clinical concerns?</a:t>
            </a:r>
          </a:p>
          <a:p>
            <a:pPr>
              <a:lnSpc>
                <a:spcPct val="120000"/>
              </a:lnSpc>
            </a:pPr>
            <a:r>
              <a:rPr lang="en-US" altLang="en-US" sz="3300" dirty="0"/>
              <a:t>Payers, Plan Sponsors and Prescription Benefit Managers (PBMs)</a:t>
            </a:r>
          </a:p>
          <a:p>
            <a:pPr lvl="2">
              <a:lnSpc>
                <a:spcPct val="120000"/>
              </a:lnSpc>
              <a:spcBef>
                <a:spcPts val="600"/>
              </a:spcBef>
            </a:pPr>
            <a:r>
              <a:rPr lang="en-US" altLang="en-US" sz="2900" dirty="0"/>
              <a:t>Is payment appropriate?</a:t>
            </a:r>
          </a:p>
          <a:p>
            <a:pPr lvl="2">
              <a:lnSpc>
                <a:spcPct val="120000"/>
              </a:lnSpc>
              <a:spcBef>
                <a:spcPts val="600"/>
              </a:spcBef>
            </a:pPr>
            <a:r>
              <a:rPr lang="en-US" altLang="en-US" sz="2900" dirty="0"/>
              <a:t>How much do I owe the pharmacies?</a:t>
            </a:r>
          </a:p>
          <a:p>
            <a:pPr lvl="2">
              <a:lnSpc>
                <a:spcPct val="120000"/>
              </a:lnSpc>
              <a:spcBef>
                <a:spcPts val="600"/>
              </a:spcBef>
            </a:pPr>
            <a:r>
              <a:rPr lang="en-US" altLang="en-US" sz="2900" dirty="0"/>
              <a:t>Did the patient pay the correct copay?</a:t>
            </a:r>
          </a:p>
          <a:p>
            <a:pPr lvl="2">
              <a:lnSpc>
                <a:spcPct val="120000"/>
              </a:lnSpc>
              <a:spcBef>
                <a:spcPts val="600"/>
              </a:spcBef>
            </a:pPr>
            <a:r>
              <a:rPr lang="en-US" altLang="en-US" sz="2900" dirty="0"/>
              <a:t>Is the dispensed drug appropriate drug for patient’s diagnosis?</a:t>
            </a:r>
          </a:p>
          <a:p>
            <a:pPr lvl="2">
              <a:lnSpc>
                <a:spcPct val="120000"/>
              </a:lnSpc>
              <a:spcBef>
                <a:spcPts val="600"/>
              </a:spcBef>
            </a:pPr>
            <a:r>
              <a:rPr lang="en-US" altLang="en-US" sz="2900" dirty="0"/>
              <a:t>Is the dosage appropriate?</a:t>
            </a:r>
          </a:p>
          <a:p>
            <a:pPr lvl="2">
              <a:lnSpc>
                <a:spcPct val="120000"/>
              </a:lnSpc>
              <a:spcBef>
                <a:spcPts val="600"/>
              </a:spcBef>
            </a:pPr>
            <a:r>
              <a:rPr lang="en-US" altLang="en-US" sz="2900" dirty="0"/>
              <a:t>Have potential safety concerns been considered?</a:t>
            </a:r>
          </a:p>
          <a:p>
            <a:endParaRPr lang="en-US" dirty="0"/>
          </a:p>
        </p:txBody>
      </p:sp>
    </p:spTree>
    <p:extLst>
      <p:ext uri="{BB962C8B-B14F-4D97-AF65-F5344CB8AC3E}">
        <p14:creationId xmlns:p14="http://schemas.microsoft.com/office/powerpoint/2010/main" val="3191067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61FFA-8982-42E2-8903-F9B6B11C2A8E}"/>
              </a:ext>
            </a:extLst>
          </p:cNvPr>
          <p:cNvSpPr>
            <a:spLocks noGrp="1"/>
          </p:cNvSpPr>
          <p:nvPr>
            <p:ph type="title"/>
          </p:nvPr>
        </p:nvSpPr>
        <p:spPr/>
        <p:txBody>
          <a:bodyPr>
            <a:normAutofit/>
          </a:bodyPr>
          <a:lstStyle/>
          <a:p>
            <a:r>
              <a:rPr lang="en-US" dirty="0"/>
              <a:t>Who Benefits from Real Time Claims Processing? Cont’d</a:t>
            </a:r>
          </a:p>
        </p:txBody>
      </p:sp>
      <p:sp>
        <p:nvSpPr>
          <p:cNvPr id="3" name="Text Placeholder 2">
            <a:extLst>
              <a:ext uri="{FF2B5EF4-FFF2-40B4-BE49-F238E27FC236}">
                <a16:creationId xmlns:a16="http://schemas.microsoft.com/office/drawing/2014/main" id="{BED29BB2-5679-4BD7-9B5C-33BD504CCB41}"/>
              </a:ext>
            </a:extLst>
          </p:cNvPr>
          <p:cNvSpPr>
            <a:spLocks noGrp="1"/>
          </p:cNvSpPr>
          <p:nvPr>
            <p:ph type="body" idx="1"/>
          </p:nvPr>
        </p:nvSpPr>
        <p:spPr/>
        <p:txBody>
          <a:bodyPr/>
          <a:lstStyle/>
          <a:p>
            <a:r>
              <a:rPr lang="en-US" altLang="en-US" sz="2800" dirty="0"/>
              <a:t>Patients</a:t>
            </a:r>
          </a:p>
          <a:p>
            <a:pPr lvl="1">
              <a:lnSpc>
                <a:spcPct val="100000"/>
              </a:lnSpc>
              <a:spcBef>
                <a:spcPts val="600"/>
              </a:spcBef>
            </a:pPr>
            <a:r>
              <a:rPr lang="en-US" altLang="en-US" sz="2400" dirty="0"/>
              <a:t>Quick response</a:t>
            </a:r>
          </a:p>
          <a:p>
            <a:pPr lvl="2">
              <a:lnSpc>
                <a:spcPct val="100000"/>
              </a:lnSpc>
              <a:spcBef>
                <a:spcPts val="600"/>
              </a:spcBef>
            </a:pPr>
            <a:r>
              <a:rPr lang="en-US" altLang="en-US" sz="2000" dirty="0"/>
              <a:t>Is drug covered?</a:t>
            </a:r>
          </a:p>
          <a:p>
            <a:pPr lvl="2">
              <a:lnSpc>
                <a:spcPct val="100000"/>
              </a:lnSpc>
              <a:spcBef>
                <a:spcPts val="600"/>
              </a:spcBef>
            </a:pPr>
            <a:r>
              <a:rPr lang="en-US" altLang="en-US" sz="2000" dirty="0"/>
              <a:t>What is the copay and/or deductible?</a:t>
            </a:r>
          </a:p>
          <a:p>
            <a:pPr lvl="2">
              <a:lnSpc>
                <a:spcPct val="100000"/>
              </a:lnSpc>
              <a:spcBef>
                <a:spcPts val="600"/>
              </a:spcBef>
            </a:pPr>
            <a:r>
              <a:rPr lang="en-US" altLang="en-US" sz="2000" dirty="0"/>
              <a:t>Are there any potential safety issues such as drug interactions, duplicate therapy, etc.?</a:t>
            </a:r>
          </a:p>
          <a:p>
            <a:pPr lvl="2">
              <a:lnSpc>
                <a:spcPct val="100000"/>
              </a:lnSpc>
              <a:spcBef>
                <a:spcPts val="600"/>
              </a:spcBef>
            </a:pPr>
            <a:r>
              <a:rPr lang="en-US" altLang="en-US" sz="2000" dirty="0"/>
              <a:t>Excluded drugs are denied prior to dispensing</a:t>
            </a:r>
          </a:p>
          <a:p>
            <a:pPr lvl="2">
              <a:lnSpc>
                <a:spcPct val="100000"/>
              </a:lnSpc>
              <a:spcBef>
                <a:spcPts val="600"/>
              </a:spcBef>
            </a:pPr>
            <a:r>
              <a:rPr lang="en-US" altLang="en-US" sz="2000" dirty="0"/>
              <a:t>Real time processing eliminates the need for patients to pay up front and send in receipts for reimbursement.</a:t>
            </a:r>
          </a:p>
          <a:p>
            <a:endParaRPr lang="en-US" dirty="0"/>
          </a:p>
        </p:txBody>
      </p:sp>
    </p:spTree>
    <p:extLst>
      <p:ext uri="{BB962C8B-B14F-4D97-AF65-F5344CB8AC3E}">
        <p14:creationId xmlns:p14="http://schemas.microsoft.com/office/powerpoint/2010/main" val="1650264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CC9E7-85F1-46BB-B7B9-07A49552C2A5}"/>
              </a:ext>
            </a:extLst>
          </p:cNvPr>
          <p:cNvSpPr>
            <a:spLocks noGrp="1"/>
          </p:cNvSpPr>
          <p:nvPr>
            <p:ph type="title"/>
          </p:nvPr>
        </p:nvSpPr>
        <p:spPr/>
        <p:txBody>
          <a:bodyPr/>
          <a:lstStyle/>
          <a:p>
            <a:r>
              <a:rPr lang="en-US" dirty="0"/>
              <a:t>E-Prescribing</a:t>
            </a:r>
          </a:p>
        </p:txBody>
      </p:sp>
      <p:sp>
        <p:nvSpPr>
          <p:cNvPr id="3" name="Text Placeholder 2">
            <a:extLst>
              <a:ext uri="{FF2B5EF4-FFF2-40B4-BE49-F238E27FC236}">
                <a16:creationId xmlns:a16="http://schemas.microsoft.com/office/drawing/2014/main" id="{43D7199F-0B42-4286-A917-C54BC4B3908E}"/>
              </a:ext>
            </a:extLst>
          </p:cNvPr>
          <p:cNvSpPr>
            <a:spLocks noGrp="1"/>
          </p:cNvSpPr>
          <p:nvPr>
            <p:ph type="body" idx="1"/>
          </p:nvPr>
        </p:nvSpPr>
        <p:spPr/>
        <p:txBody>
          <a:bodyPr>
            <a:normAutofit/>
          </a:bodyPr>
          <a:lstStyle/>
          <a:p>
            <a:pPr marL="457200" indent="-457200">
              <a:buFont typeface="Arial" charset="0"/>
              <a:buChar char="•"/>
              <a:defRPr/>
            </a:pPr>
            <a:r>
              <a:rPr lang="en-US" sz="2400" dirty="0"/>
              <a:t>NCPDP Standards also facilitate electronic communication </a:t>
            </a:r>
          </a:p>
          <a:p>
            <a:pPr marL="857250" lvl="1" indent="-457200">
              <a:lnSpc>
                <a:spcPct val="100000"/>
              </a:lnSpc>
              <a:spcBef>
                <a:spcPts val="600"/>
              </a:spcBef>
              <a:buFont typeface="Arial" charset="0"/>
              <a:buChar char="–"/>
              <a:defRPr/>
            </a:pPr>
            <a:r>
              <a:rPr lang="en-US" sz="2000" dirty="0"/>
              <a:t>Prescribers can check eligibility and formulary status</a:t>
            </a:r>
          </a:p>
          <a:p>
            <a:pPr marL="857250" lvl="1" indent="-457200">
              <a:lnSpc>
                <a:spcPct val="100000"/>
              </a:lnSpc>
              <a:spcBef>
                <a:spcPts val="600"/>
              </a:spcBef>
              <a:buFont typeface="Arial" charset="0"/>
              <a:buChar char="–"/>
              <a:defRPr/>
            </a:pPr>
            <a:r>
              <a:rPr lang="en-US" sz="2000" dirty="0"/>
              <a:t>Prescribers can send electronic prescriptions directly to pharmacies</a:t>
            </a:r>
          </a:p>
          <a:p>
            <a:pPr marL="857250" lvl="1" indent="-457200">
              <a:lnSpc>
                <a:spcPct val="100000"/>
              </a:lnSpc>
              <a:spcBef>
                <a:spcPts val="600"/>
              </a:spcBef>
              <a:buFont typeface="Arial" charset="0"/>
              <a:buChar char="–"/>
              <a:defRPr/>
            </a:pPr>
            <a:r>
              <a:rPr lang="en-US" sz="2000" dirty="0"/>
              <a:t>E-Prescribing provides a legible script with the potential to reduce errors</a:t>
            </a:r>
          </a:p>
          <a:p>
            <a:pPr marL="457200" indent="-457200">
              <a:buFont typeface="Arial" charset="0"/>
              <a:buChar char="•"/>
              <a:defRPr/>
            </a:pPr>
            <a:r>
              <a:rPr lang="en-US" sz="2400" dirty="0"/>
              <a:t>CMS (Center for Medicare and Medicaid Services) required all physician providers to implement e-Prescribing by 2014</a:t>
            </a:r>
          </a:p>
          <a:p>
            <a:pPr marL="914400" lvl="1" indent="-457200">
              <a:lnSpc>
                <a:spcPct val="100000"/>
              </a:lnSpc>
              <a:spcBef>
                <a:spcPts val="600"/>
              </a:spcBef>
              <a:buFont typeface="Arial" charset="0"/>
              <a:buChar char="•"/>
              <a:defRPr/>
            </a:pPr>
            <a:r>
              <a:rPr lang="en-US" sz="2000" dirty="0"/>
              <a:t>There are many e-Prescribing systems on the market today, they need to be qualified by the state boards of pharmacy if they are to be used by a provider in the state.</a:t>
            </a:r>
          </a:p>
          <a:p>
            <a:pPr eaLnBrk="1" hangingPunct="1">
              <a:buFont typeface="Arial" charset="0"/>
              <a:buNone/>
              <a:defRPr/>
            </a:pPr>
            <a:endParaRPr lang="en-US" dirty="0"/>
          </a:p>
          <a:p>
            <a:endParaRPr lang="en-US" dirty="0"/>
          </a:p>
        </p:txBody>
      </p:sp>
    </p:spTree>
    <p:extLst>
      <p:ext uri="{BB962C8B-B14F-4D97-AF65-F5344CB8AC3E}">
        <p14:creationId xmlns:p14="http://schemas.microsoft.com/office/powerpoint/2010/main" val="419300585"/>
      </p:ext>
    </p:extLst>
  </p:cSld>
  <p:clrMapOvr>
    <a:masterClrMapping/>
  </p:clrMapOvr>
</p:sld>
</file>

<file path=ppt/theme/theme1.xml><?xml version="1.0" encoding="utf-8"?>
<a:theme xmlns:a="http://schemas.openxmlformats.org/drawingml/2006/main" name="Office Theme">
  <a:themeElements>
    <a:clrScheme name="Custom 7">
      <a:dk1>
        <a:srgbClr val="00205B"/>
      </a:dk1>
      <a:lt1>
        <a:srgbClr val="FFFFFF"/>
      </a:lt1>
      <a:dk2>
        <a:srgbClr val="00205B"/>
      </a:dk2>
      <a:lt2>
        <a:srgbClr val="00205B"/>
      </a:lt2>
      <a:accent1>
        <a:srgbClr val="FFFFFF"/>
      </a:accent1>
      <a:accent2>
        <a:srgbClr val="CB350F"/>
      </a:accent2>
      <a:accent3>
        <a:srgbClr val="97999B"/>
      </a:accent3>
      <a:accent4>
        <a:srgbClr val="F3D03E"/>
      </a:accent4>
      <a:accent5>
        <a:srgbClr val="34D0C1"/>
      </a:accent5>
      <a:accent6>
        <a:srgbClr val="93C90E"/>
      </a:accent6>
      <a:hlink>
        <a:srgbClr val="0076CF"/>
      </a:hlink>
      <a:folHlink>
        <a:srgbClr val="0076C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24e01ff-47af-4f69-b6b1-8bd7b642ad80">
      <Terms xmlns="http://schemas.microsoft.com/office/infopath/2007/PartnerControls"/>
    </lcf76f155ced4ddcb4097134ff3c332f>
    <TaxCatchAll xmlns="f2c48f60-54de-499d-bd5e-1a2c34db13a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689C8E0D0780E44B9FB385B5EEC703D" ma:contentTypeVersion="17" ma:contentTypeDescription="Create a new document." ma:contentTypeScope="" ma:versionID="254ddccdaed675e89a9354d4f98db8ec">
  <xsd:schema xmlns:xsd="http://www.w3.org/2001/XMLSchema" xmlns:xs="http://www.w3.org/2001/XMLSchema" xmlns:p="http://schemas.microsoft.com/office/2006/metadata/properties" xmlns:ns2="124e01ff-47af-4f69-b6b1-8bd7b642ad80" xmlns:ns3="f2c48f60-54de-499d-bd5e-1a2c34db13ad" targetNamespace="http://schemas.microsoft.com/office/2006/metadata/properties" ma:root="true" ma:fieldsID="8dd0d27db7019c5072df4993cc210f22" ns2:_="" ns3:_="">
    <xsd:import namespace="124e01ff-47af-4f69-b6b1-8bd7b642ad80"/>
    <xsd:import namespace="f2c48f60-54de-499d-bd5e-1a2c34db13a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GenerationTime" minOccurs="0"/>
                <xsd:element ref="ns2:MediaServiceEventHashCode" minOccurs="0"/>
                <xsd:element ref="ns2:lcf76f155ced4ddcb4097134ff3c332f" minOccurs="0"/>
                <xsd:element ref="ns3:TaxCatchAll" minOccurs="0"/>
                <xsd:element ref="ns2:MediaServiceAutoKeyPoints" minOccurs="0"/>
                <xsd:element ref="ns2:MediaServiceKeyPoints" minOccurs="0"/>
                <xsd:element ref="ns3:SharedWithUsers" minOccurs="0"/>
                <xsd:element ref="ns3:SharedWithDetails"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4e01ff-47af-4f69-b6b1-8bd7b642ad8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b542fbb9-1fc8-4dc7-bfa7-55c7b00c0383" ma:termSetId="09814cd3-568e-fe90-9814-8d621ff8fb84" ma:anchorId="fba54fb3-c3e1-fe81-a776-ca4b69148c4d" ma:open="true" ma:isKeyword="false">
      <xsd:complexType>
        <xsd:sequence>
          <xsd:element ref="pc:Terms" minOccurs="0" maxOccurs="1"/>
        </xsd:sequence>
      </xsd:complex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2c48f60-54de-499d-bd5e-1a2c34db13ad"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b9962944-c2fb-4adb-8a69-7a81247e5e31}" ma:internalName="TaxCatchAll" ma:showField="CatchAllData" ma:web="f2c48f60-54de-499d-bd5e-1a2c34db13a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19AEEF9-3A0C-49D0-80C7-3E9F84AE2012}">
  <ds:schemaRefs>
    <ds:schemaRef ds:uri="http://schemas.microsoft.com/office/2006/metadata/properties"/>
    <ds:schemaRef ds:uri="http://schemas.microsoft.com/office/infopath/2007/PartnerControls"/>
    <ds:schemaRef ds:uri="124e01ff-47af-4f69-b6b1-8bd7b642ad80"/>
    <ds:schemaRef ds:uri="f2c48f60-54de-499d-bd5e-1a2c34db13ad"/>
  </ds:schemaRefs>
</ds:datastoreItem>
</file>

<file path=customXml/itemProps2.xml><?xml version="1.0" encoding="utf-8"?>
<ds:datastoreItem xmlns:ds="http://schemas.openxmlformats.org/officeDocument/2006/customXml" ds:itemID="{CC3C1241-1A70-448A-BFFF-9B31B4B671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4e01ff-47af-4f69-b6b1-8bd7b642ad80"/>
    <ds:schemaRef ds:uri="f2c48f60-54de-499d-bd5e-1a2c34db13a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CEDB282-84DE-41B6-A514-D6F708847FC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205</TotalTime>
  <Words>2101</Words>
  <Application>Microsoft Office PowerPoint</Application>
  <PresentationFormat>Widescreen</PresentationFormat>
  <Paragraphs>254</Paragraphs>
  <Slides>21</Slides>
  <Notes>19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Noto Sans Symbols</vt:lpstr>
      <vt:lpstr>Roboto Condensed</vt:lpstr>
      <vt:lpstr>Montserrat</vt:lpstr>
      <vt:lpstr>Calibri</vt:lpstr>
      <vt:lpstr>Courier New</vt:lpstr>
      <vt:lpstr>CIDFont+F1</vt:lpstr>
      <vt:lpstr>Office Theme</vt:lpstr>
      <vt:lpstr>Technology, Information Systems and Reporting in Pharmacy Benefit Management</vt:lpstr>
      <vt:lpstr>Overview</vt:lpstr>
      <vt:lpstr>Prescription Data Flow</vt:lpstr>
      <vt:lpstr>How Do We all Understand Each Other?</vt:lpstr>
      <vt:lpstr>Current NCPDP Standard</vt:lpstr>
      <vt:lpstr>Functions of Point-of-Service Systems</vt:lpstr>
      <vt:lpstr>Who Benefits from Real Time Claims Processing?</vt:lpstr>
      <vt:lpstr>Who Benefits from Real Time Claims Processing? Cont’d</vt:lpstr>
      <vt:lpstr>E-Prescribing</vt:lpstr>
      <vt:lpstr>Management Information Systems</vt:lpstr>
      <vt:lpstr>Sources of Pharmacy Data</vt:lpstr>
      <vt:lpstr>Sources of Pharmacy Data</vt:lpstr>
      <vt:lpstr>Reporting</vt:lpstr>
      <vt:lpstr>Quality Assurance</vt:lpstr>
      <vt:lpstr>Conclusion</vt:lpstr>
      <vt:lpstr>Recent and Future Developments</vt:lpstr>
      <vt:lpstr>Artificial Intelligence (AI) in Managed Care</vt:lpstr>
      <vt:lpstr>Artificial Intelligence (AI) in Managed Care</vt:lpstr>
      <vt:lpstr>Artificial Intelligence (AI) in Managed Care</vt:lpstr>
      <vt:lpstr>Artificial Intelligence (AI) in Managed Care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Budget Impact Analysis</dc:title>
  <dc:creator>Mara K. Braunger</dc:creator>
  <cp:lastModifiedBy>Stevens, Brad</cp:lastModifiedBy>
  <cp:revision>12</cp:revision>
  <dcterms:created xsi:type="dcterms:W3CDTF">2019-05-03T17:39:49Z</dcterms:created>
  <dcterms:modified xsi:type="dcterms:W3CDTF">2026-04-06T03:03:40Z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0x0101006689C8E0D0780E44B9FB385B5EEC703D</vt:lpwstr>
  </property>
  <property fmtid="{D5CDD505-2E9C-101B-9397-08002B2CF9AE}" pid="3" name="MSIP_Label_1ecdf243-b9b0-4f63-8694-76742e4201b7_Enabled">
    <vt:lpwstr>true</vt:lpwstr>
  </property>
  <property fmtid="{D5CDD505-2E9C-101B-9397-08002B2CF9AE}" pid="4" name="MSIP_Label_1ecdf243-b9b0-4f63-8694-76742e4201b7_SetDate">
    <vt:lpwstr>2025-01-16T05:10:10Z</vt:lpwstr>
  </property>
  <property fmtid="{D5CDD505-2E9C-101B-9397-08002B2CF9AE}" pid="5" name="MSIP_Label_1ecdf243-b9b0-4f63-8694-76742e4201b7_Method">
    <vt:lpwstr>Standard</vt:lpwstr>
  </property>
  <property fmtid="{D5CDD505-2E9C-101B-9397-08002B2CF9AE}" pid="6" name="MSIP_Label_1ecdf243-b9b0-4f63-8694-76742e4201b7_Name">
    <vt:lpwstr>Proprietary general</vt:lpwstr>
  </property>
  <property fmtid="{D5CDD505-2E9C-101B-9397-08002B2CF9AE}" pid="7" name="MSIP_Label_1ecdf243-b9b0-4f63-8694-76742e4201b7_SiteId">
    <vt:lpwstr>fabb61b8-3afe-4e75-b934-a47f782b8cd7</vt:lpwstr>
  </property>
  <property fmtid="{D5CDD505-2E9C-101B-9397-08002B2CF9AE}" pid="8" name="MSIP_Label_1ecdf243-b9b0-4f63-8694-76742e4201b7_ActionId">
    <vt:lpwstr>563fa73e-77d0-46f9-a1dc-a08d9c4bc01c</vt:lpwstr>
  </property>
  <property fmtid="{D5CDD505-2E9C-101B-9397-08002B2CF9AE}" pid="9" name="MSIP_Label_1ecdf243-b9b0-4f63-8694-76742e4201b7_ContentBits">
    <vt:lpwstr>0</vt:lpwstr>
  </property>
</Properties>
</file>