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notesMasterIdLst>
    <p:notesMasterId r:id="rId33"/>
  </p:notesMasterIdLst>
  <p:sldIdLst>
    <p:sldId id="280" r:id="rId5"/>
    <p:sldId id="295" r:id="rId6"/>
    <p:sldId id="296" r:id="rId7"/>
    <p:sldId id="315" r:id="rId8"/>
    <p:sldId id="297" r:id="rId9"/>
    <p:sldId id="299" r:id="rId10"/>
    <p:sldId id="298" r:id="rId11"/>
    <p:sldId id="321" r:id="rId12"/>
    <p:sldId id="338" r:id="rId13"/>
    <p:sldId id="322" r:id="rId14"/>
    <p:sldId id="326" r:id="rId15"/>
    <p:sldId id="327" r:id="rId16"/>
    <p:sldId id="316" r:id="rId17"/>
    <p:sldId id="328" r:id="rId18"/>
    <p:sldId id="418" r:id="rId19"/>
    <p:sldId id="419" r:id="rId20"/>
    <p:sldId id="319" r:id="rId21"/>
    <p:sldId id="337" r:id="rId22"/>
    <p:sldId id="332" r:id="rId23"/>
    <p:sldId id="330" r:id="rId24"/>
    <p:sldId id="329" r:id="rId25"/>
    <p:sldId id="420" r:id="rId26"/>
    <p:sldId id="334" r:id="rId27"/>
    <p:sldId id="335" r:id="rId28"/>
    <p:sldId id="294" r:id="rId29"/>
    <p:sldId id="293" r:id="rId30"/>
    <p:sldId id="292" r:id="rId31"/>
    <p:sldId id="414" r:id="rId3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3DDDC9-49C1-17D6-D976-B88F5048C931}" name="Sophia Miller" initials="SM" userId="S::Sophia.Miller@bcbsnc.com::7e254d79-cfe6-44a7-b875-2351b6afca8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5E27A"/>
    <a:srgbClr val="00205B"/>
    <a:srgbClr val="FFFFFF"/>
    <a:srgbClr val="FFE762"/>
    <a:srgbClr val="F4D33D"/>
    <a:srgbClr val="91C84C"/>
    <a:srgbClr val="93C90E"/>
    <a:srgbClr val="83498C"/>
    <a:srgbClr val="F0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536BBE-2131-4D4E-B200-961219CB04A8}" v="22" dt="2024-03-27T17:28:01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5" autoAdjust="0"/>
    <p:restoredTop sz="88938" autoAdjust="0"/>
  </p:normalViewPr>
  <p:slideViewPr>
    <p:cSldViewPr snapToGrid="0" snapToObjects="1">
      <p:cViewPr varScale="1">
        <p:scale>
          <a:sx n="76" d="100"/>
          <a:sy n="76" d="100"/>
        </p:scale>
        <p:origin x="894" y="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38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49772-7CF9-4E11-8694-B5E07B882FF2}" type="doc">
      <dgm:prSet loTypeId="urn:microsoft.com/office/officeart/2005/8/layout/process3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F00BB11C-774A-423D-A5D3-6D5A447C8EAD}">
      <dgm:prSet phldrT="[Text]"/>
      <dgm:spPr/>
      <dgm:t>
        <a:bodyPr/>
        <a:lstStyle/>
        <a:p>
          <a:r>
            <a:rPr lang="en-US" dirty="0"/>
            <a:t>Primary and secondary research is reflected in guidelines</a:t>
          </a:r>
        </a:p>
      </dgm:t>
    </dgm:pt>
    <dgm:pt modelId="{D944F62E-DBAD-4AE9-999E-E616C9BA8731}" type="parTrans" cxnId="{A9D39114-7E93-46C9-8754-E2B6A8C81112}">
      <dgm:prSet/>
      <dgm:spPr/>
      <dgm:t>
        <a:bodyPr/>
        <a:lstStyle/>
        <a:p>
          <a:endParaRPr lang="en-US"/>
        </a:p>
      </dgm:t>
    </dgm:pt>
    <dgm:pt modelId="{155190BD-F137-452F-8F46-271594ADEFDD}" type="sibTrans" cxnId="{A9D39114-7E93-46C9-8754-E2B6A8C81112}">
      <dgm:prSet/>
      <dgm:spPr/>
      <dgm:t>
        <a:bodyPr/>
        <a:lstStyle/>
        <a:p>
          <a:endParaRPr lang="en-US"/>
        </a:p>
      </dgm:t>
    </dgm:pt>
    <dgm:pt modelId="{027A4C0C-5981-45EB-BB4D-E472B9708BEB}">
      <dgm:prSet phldrT="[Text]"/>
      <dgm:spPr/>
      <dgm:t>
        <a:bodyPr/>
        <a:lstStyle/>
        <a:p>
          <a:r>
            <a:rPr lang="en-US" dirty="0"/>
            <a:t>Agency for Healthcare Research and Quality (AHRQ)</a:t>
          </a:r>
        </a:p>
      </dgm:t>
    </dgm:pt>
    <dgm:pt modelId="{DDF54A11-4466-4B85-A583-517B090305FD}" type="parTrans" cxnId="{BD543A75-B639-4DB6-A98E-306B2DB5248F}">
      <dgm:prSet/>
      <dgm:spPr/>
      <dgm:t>
        <a:bodyPr/>
        <a:lstStyle/>
        <a:p>
          <a:endParaRPr lang="en-US"/>
        </a:p>
      </dgm:t>
    </dgm:pt>
    <dgm:pt modelId="{678FC249-3849-45D6-BF3E-A47A89E09747}" type="sibTrans" cxnId="{BD543A75-B639-4DB6-A98E-306B2DB5248F}">
      <dgm:prSet/>
      <dgm:spPr/>
      <dgm:t>
        <a:bodyPr/>
        <a:lstStyle/>
        <a:p>
          <a:endParaRPr lang="en-US"/>
        </a:p>
      </dgm:t>
    </dgm:pt>
    <dgm:pt modelId="{D453EE39-A81B-4C84-8F3B-F80788297228}">
      <dgm:prSet phldrT="[Text]"/>
      <dgm:spPr/>
      <dgm:t>
        <a:bodyPr/>
        <a:lstStyle/>
        <a:p>
          <a:r>
            <a:rPr lang="en-US" dirty="0"/>
            <a:t>Measures are developed from guideline recommendations</a:t>
          </a:r>
        </a:p>
      </dgm:t>
    </dgm:pt>
    <dgm:pt modelId="{596CC89F-6386-464E-A937-1E08E5FF1A67}" type="parTrans" cxnId="{C49653F3-A848-4512-B1D4-81D3986B0AF2}">
      <dgm:prSet/>
      <dgm:spPr/>
      <dgm:t>
        <a:bodyPr/>
        <a:lstStyle/>
        <a:p>
          <a:endParaRPr lang="en-US"/>
        </a:p>
      </dgm:t>
    </dgm:pt>
    <dgm:pt modelId="{32F027A6-ACCA-4C8D-B7DE-E5A6A4F4C7B8}" type="sibTrans" cxnId="{C49653F3-A848-4512-B1D4-81D3986B0AF2}">
      <dgm:prSet/>
      <dgm:spPr/>
      <dgm:t>
        <a:bodyPr/>
        <a:lstStyle/>
        <a:p>
          <a:endParaRPr lang="en-US"/>
        </a:p>
      </dgm:t>
    </dgm:pt>
    <dgm:pt modelId="{24ACE5E5-8667-4626-832E-DA0D4B152DB5}">
      <dgm:prSet phldrT="[Text]"/>
      <dgm:spPr/>
      <dgm:t>
        <a:bodyPr/>
        <a:lstStyle/>
        <a:p>
          <a:r>
            <a:rPr lang="en-US" dirty="0"/>
            <a:t>Professional societies</a:t>
          </a:r>
        </a:p>
      </dgm:t>
    </dgm:pt>
    <dgm:pt modelId="{31BCA44F-036B-4630-A9ED-6E5814917042}" type="parTrans" cxnId="{8DFABD8D-0556-4986-BF11-55C08DAAA4C2}">
      <dgm:prSet/>
      <dgm:spPr/>
      <dgm:t>
        <a:bodyPr/>
        <a:lstStyle/>
        <a:p>
          <a:endParaRPr lang="en-US"/>
        </a:p>
      </dgm:t>
    </dgm:pt>
    <dgm:pt modelId="{C4C98355-64FC-46AE-863D-3F2F70C2B406}" type="sibTrans" cxnId="{8DFABD8D-0556-4986-BF11-55C08DAAA4C2}">
      <dgm:prSet/>
      <dgm:spPr/>
      <dgm:t>
        <a:bodyPr/>
        <a:lstStyle/>
        <a:p>
          <a:endParaRPr lang="en-US"/>
        </a:p>
      </dgm:t>
    </dgm:pt>
    <dgm:pt modelId="{16BE2BAF-3BCC-4972-8002-555CF93DABFD}">
      <dgm:prSet phldrT="[Text]"/>
      <dgm:spPr/>
      <dgm:t>
        <a:bodyPr/>
        <a:lstStyle/>
        <a:p>
          <a:r>
            <a:rPr lang="en-US" dirty="0"/>
            <a:t>Measures are field tested, and potentially endorsed if appropriate</a:t>
          </a:r>
        </a:p>
      </dgm:t>
    </dgm:pt>
    <dgm:pt modelId="{B7CA071A-BE44-47F4-B832-DB2A045150E5}" type="parTrans" cxnId="{4EE3063A-84AE-4927-A41D-9EF03AC1A5E4}">
      <dgm:prSet/>
      <dgm:spPr/>
      <dgm:t>
        <a:bodyPr/>
        <a:lstStyle/>
        <a:p>
          <a:endParaRPr lang="en-US"/>
        </a:p>
      </dgm:t>
    </dgm:pt>
    <dgm:pt modelId="{3514A5B0-5224-41FC-8A40-086D948B4CC7}" type="sibTrans" cxnId="{4EE3063A-84AE-4927-A41D-9EF03AC1A5E4}">
      <dgm:prSet/>
      <dgm:spPr/>
      <dgm:t>
        <a:bodyPr/>
        <a:lstStyle/>
        <a:p>
          <a:endParaRPr lang="en-US"/>
        </a:p>
      </dgm:t>
    </dgm:pt>
    <dgm:pt modelId="{D7D51248-E34D-442D-AE5A-42BD206DFD8C}">
      <dgm:prSet phldrT="[Text]"/>
      <dgm:spPr/>
      <dgm:t>
        <a:bodyPr/>
        <a:lstStyle/>
        <a:p>
          <a:r>
            <a:rPr lang="en-US" dirty="0"/>
            <a:t>National Quality Forum (NQF)</a:t>
          </a:r>
        </a:p>
      </dgm:t>
    </dgm:pt>
    <dgm:pt modelId="{A7CCAE8A-4D39-45E1-9196-810C8AD59AF1}" type="parTrans" cxnId="{EFE5BFCD-46D8-4797-B9C6-B8100B1DA397}">
      <dgm:prSet/>
      <dgm:spPr/>
      <dgm:t>
        <a:bodyPr/>
        <a:lstStyle/>
        <a:p>
          <a:endParaRPr lang="en-US"/>
        </a:p>
      </dgm:t>
    </dgm:pt>
    <dgm:pt modelId="{7D568567-A4E1-46C7-A89D-BBC2689CCB24}" type="sibTrans" cxnId="{EFE5BFCD-46D8-4797-B9C6-B8100B1DA397}">
      <dgm:prSet/>
      <dgm:spPr/>
      <dgm:t>
        <a:bodyPr/>
        <a:lstStyle/>
        <a:p>
          <a:endParaRPr lang="en-US"/>
        </a:p>
      </dgm:t>
    </dgm:pt>
    <dgm:pt modelId="{629B862E-78DA-4F75-9259-77DF46A1D57F}">
      <dgm:prSet phldrT="[Text]"/>
      <dgm:spPr/>
      <dgm:t>
        <a:bodyPr/>
        <a:lstStyle/>
        <a:p>
          <a:r>
            <a:rPr lang="en-US" dirty="0"/>
            <a:t>National Institutes of Health (NIH)</a:t>
          </a:r>
        </a:p>
      </dgm:t>
    </dgm:pt>
    <dgm:pt modelId="{1CC0C384-75CC-4804-B05B-98CCF4B9EC74}" type="parTrans" cxnId="{C2236152-ECEC-4A7C-BB78-8021DC5E4B42}">
      <dgm:prSet/>
      <dgm:spPr/>
      <dgm:t>
        <a:bodyPr/>
        <a:lstStyle/>
        <a:p>
          <a:endParaRPr lang="en-US"/>
        </a:p>
      </dgm:t>
    </dgm:pt>
    <dgm:pt modelId="{0DDE5C77-A761-4E1B-872B-9AF258E2B415}" type="sibTrans" cxnId="{C2236152-ECEC-4A7C-BB78-8021DC5E4B42}">
      <dgm:prSet/>
      <dgm:spPr/>
      <dgm:t>
        <a:bodyPr/>
        <a:lstStyle/>
        <a:p>
          <a:endParaRPr lang="en-US"/>
        </a:p>
      </dgm:t>
    </dgm:pt>
    <dgm:pt modelId="{FFE7562D-BC49-4FEB-A0B4-057B902DC4A4}">
      <dgm:prSet phldrT="[Text]"/>
      <dgm:spPr/>
      <dgm:t>
        <a:bodyPr/>
        <a:lstStyle/>
        <a:p>
          <a:r>
            <a:rPr lang="en-US" dirty="0"/>
            <a:t>Industry</a:t>
          </a:r>
        </a:p>
      </dgm:t>
    </dgm:pt>
    <dgm:pt modelId="{97DBB866-2F46-40E9-A163-F9D0D98AF54C}" type="parTrans" cxnId="{4CD9202B-2508-405F-8A9F-3D919219523B}">
      <dgm:prSet/>
      <dgm:spPr/>
      <dgm:t>
        <a:bodyPr/>
        <a:lstStyle/>
        <a:p>
          <a:endParaRPr lang="en-US"/>
        </a:p>
      </dgm:t>
    </dgm:pt>
    <dgm:pt modelId="{DA3F9913-9F8F-417F-A1D0-532F22F4C438}" type="sibTrans" cxnId="{4CD9202B-2508-405F-8A9F-3D919219523B}">
      <dgm:prSet/>
      <dgm:spPr/>
      <dgm:t>
        <a:bodyPr/>
        <a:lstStyle/>
        <a:p>
          <a:endParaRPr lang="en-US"/>
        </a:p>
      </dgm:t>
    </dgm:pt>
    <dgm:pt modelId="{0C66CCBC-05F9-41D5-B95F-4B33A7D6B96D}">
      <dgm:prSet phldrT="[Text]"/>
      <dgm:spPr/>
      <dgm:t>
        <a:bodyPr/>
        <a:lstStyle/>
        <a:p>
          <a:r>
            <a:rPr lang="en-US" dirty="0"/>
            <a:t>Professional societies</a:t>
          </a:r>
        </a:p>
      </dgm:t>
    </dgm:pt>
    <dgm:pt modelId="{7BFF00E9-5E25-4EBB-8CE4-3CF96F959CB1}" type="parTrans" cxnId="{253DAF0C-7E5E-4F88-A6EF-3F151961DE05}">
      <dgm:prSet/>
      <dgm:spPr/>
      <dgm:t>
        <a:bodyPr/>
        <a:lstStyle/>
        <a:p>
          <a:endParaRPr lang="en-US"/>
        </a:p>
      </dgm:t>
    </dgm:pt>
    <dgm:pt modelId="{39284960-3E8F-4AC5-8DA3-D400057891C0}" type="sibTrans" cxnId="{253DAF0C-7E5E-4F88-A6EF-3F151961DE05}">
      <dgm:prSet/>
      <dgm:spPr/>
      <dgm:t>
        <a:bodyPr/>
        <a:lstStyle/>
        <a:p>
          <a:endParaRPr lang="en-US"/>
        </a:p>
      </dgm:t>
    </dgm:pt>
    <dgm:pt modelId="{8769B4C2-E689-4A35-B721-DCAD2583C7AF}">
      <dgm:prSet phldrT="[Text]"/>
      <dgm:spPr/>
      <dgm:t>
        <a:bodyPr/>
        <a:lstStyle/>
        <a:p>
          <a:r>
            <a:rPr lang="en-US" dirty="0"/>
            <a:t>National Committee for Quality Assurance (</a:t>
          </a:r>
          <a:r>
            <a:rPr lang="en-US" dirty="0">
              <a:solidFill>
                <a:schemeClr val="tx1"/>
              </a:solidFill>
            </a:rPr>
            <a:t>NCQA)</a:t>
          </a:r>
        </a:p>
      </dgm:t>
    </dgm:pt>
    <dgm:pt modelId="{8F488994-13BC-4A4F-AF75-855B0C539ADA}" type="parTrans" cxnId="{9237D01E-315A-47F4-9E06-7E16207BE890}">
      <dgm:prSet/>
      <dgm:spPr/>
      <dgm:t>
        <a:bodyPr/>
        <a:lstStyle/>
        <a:p>
          <a:endParaRPr lang="en-US"/>
        </a:p>
      </dgm:t>
    </dgm:pt>
    <dgm:pt modelId="{DDFE02B3-C52F-4797-998A-0B7FA5E2690E}" type="sibTrans" cxnId="{9237D01E-315A-47F4-9E06-7E16207BE890}">
      <dgm:prSet/>
      <dgm:spPr/>
      <dgm:t>
        <a:bodyPr/>
        <a:lstStyle/>
        <a:p>
          <a:endParaRPr lang="en-US"/>
        </a:p>
      </dgm:t>
    </dgm:pt>
    <dgm:pt modelId="{21304024-8B31-4CE1-B97B-21854C95DFEB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Centers for Medicare and Medicaid Services (CMS)</a:t>
          </a:r>
        </a:p>
      </dgm:t>
    </dgm:pt>
    <dgm:pt modelId="{A9D0ADAF-5B4B-4159-AA82-008CF0D49A74}" type="parTrans" cxnId="{CEE06DD8-FEDF-4D1B-82BE-D855311B39B4}">
      <dgm:prSet/>
      <dgm:spPr/>
      <dgm:t>
        <a:bodyPr/>
        <a:lstStyle/>
        <a:p>
          <a:endParaRPr lang="en-US"/>
        </a:p>
      </dgm:t>
    </dgm:pt>
    <dgm:pt modelId="{5A3C910D-EF67-4D36-8630-14E185B7AB11}" type="sibTrans" cxnId="{CEE06DD8-FEDF-4D1B-82BE-D855311B39B4}">
      <dgm:prSet/>
      <dgm:spPr/>
      <dgm:t>
        <a:bodyPr/>
        <a:lstStyle/>
        <a:p>
          <a:endParaRPr lang="en-US"/>
        </a:p>
      </dgm:t>
    </dgm:pt>
    <dgm:pt modelId="{314D834A-29F9-4336-BAC8-653C7F51FB64}">
      <dgm:prSet phldrT="[Text]"/>
      <dgm:spPr/>
      <dgm:t>
        <a:bodyPr/>
        <a:lstStyle/>
        <a:p>
          <a:r>
            <a:rPr lang="en-US" b="0" i="0" dirty="0">
              <a:solidFill>
                <a:schemeClr val="tx1"/>
              </a:solidFill>
            </a:rPr>
            <a:t>Utilization Review Accreditation Commission (</a:t>
          </a:r>
          <a:r>
            <a:rPr lang="en-US" dirty="0">
              <a:solidFill>
                <a:schemeClr val="tx1"/>
              </a:solidFill>
            </a:rPr>
            <a:t>URAC)</a:t>
          </a:r>
        </a:p>
      </dgm:t>
    </dgm:pt>
    <dgm:pt modelId="{DE699C72-EE7F-4B8D-AABD-4A4D73CB5871}" type="parTrans" cxnId="{21F18032-B183-4510-95BE-08D9952D17B4}">
      <dgm:prSet/>
      <dgm:spPr/>
      <dgm:t>
        <a:bodyPr/>
        <a:lstStyle/>
        <a:p>
          <a:endParaRPr lang="en-US"/>
        </a:p>
      </dgm:t>
    </dgm:pt>
    <dgm:pt modelId="{B23E72D7-0E66-4DCC-B418-48F3D41D7D4C}" type="sibTrans" cxnId="{21F18032-B183-4510-95BE-08D9952D17B4}">
      <dgm:prSet/>
      <dgm:spPr/>
      <dgm:t>
        <a:bodyPr/>
        <a:lstStyle/>
        <a:p>
          <a:endParaRPr lang="en-US"/>
        </a:p>
      </dgm:t>
    </dgm:pt>
    <dgm:pt modelId="{F88C50CE-FE32-467A-BE1F-40C43EE7FFBC}">
      <dgm:prSet phldrT="[Text]"/>
      <dgm:spPr/>
      <dgm:t>
        <a:bodyPr/>
        <a:lstStyle/>
        <a:p>
          <a:r>
            <a:rPr lang="en-US" dirty="0"/>
            <a:t>Pharmacy Quality Alliance (PQA)</a:t>
          </a:r>
        </a:p>
      </dgm:t>
    </dgm:pt>
    <dgm:pt modelId="{7BAA5ACF-86FD-4C67-8111-568E27C01299}" type="parTrans" cxnId="{C66C0308-315E-4E54-A2D7-733EF86469ED}">
      <dgm:prSet/>
      <dgm:spPr/>
      <dgm:t>
        <a:bodyPr/>
        <a:lstStyle/>
        <a:p>
          <a:endParaRPr lang="en-US"/>
        </a:p>
      </dgm:t>
    </dgm:pt>
    <dgm:pt modelId="{FBA4B2AC-3141-4398-996C-C0FF6512CE1C}" type="sibTrans" cxnId="{C66C0308-315E-4E54-A2D7-733EF86469ED}">
      <dgm:prSet/>
      <dgm:spPr/>
      <dgm:t>
        <a:bodyPr/>
        <a:lstStyle/>
        <a:p>
          <a:endParaRPr lang="en-US"/>
        </a:p>
      </dgm:t>
    </dgm:pt>
    <dgm:pt modelId="{AC81AC72-F9C8-4A15-87E1-8580CF483D61}" type="pres">
      <dgm:prSet presAssocID="{41A49772-7CF9-4E11-8694-B5E07B882FF2}" presName="linearFlow" presStyleCnt="0">
        <dgm:presLayoutVars>
          <dgm:dir/>
          <dgm:animLvl val="lvl"/>
          <dgm:resizeHandles val="exact"/>
        </dgm:presLayoutVars>
      </dgm:prSet>
      <dgm:spPr/>
    </dgm:pt>
    <dgm:pt modelId="{C09A8618-6046-44AF-BF4E-5E6688F8673C}" type="pres">
      <dgm:prSet presAssocID="{F00BB11C-774A-423D-A5D3-6D5A447C8EAD}" presName="composite" presStyleCnt="0"/>
      <dgm:spPr/>
    </dgm:pt>
    <dgm:pt modelId="{FF6C9B41-590A-4BA5-9CF9-4B86ED24C110}" type="pres">
      <dgm:prSet presAssocID="{F00BB11C-774A-423D-A5D3-6D5A447C8EAD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C31A570-7AC2-4895-AEFC-FF23DC08F03B}" type="pres">
      <dgm:prSet presAssocID="{F00BB11C-774A-423D-A5D3-6D5A447C8EAD}" presName="parSh" presStyleLbl="node1" presStyleIdx="0" presStyleCnt="3"/>
      <dgm:spPr/>
    </dgm:pt>
    <dgm:pt modelId="{9EFBA917-D378-4322-9DAD-FB02BF2B149F}" type="pres">
      <dgm:prSet presAssocID="{F00BB11C-774A-423D-A5D3-6D5A447C8EAD}" presName="desTx" presStyleLbl="fgAcc1" presStyleIdx="0" presStyleCnt="3">
        <dgm:presLayoutVars>
          <dgm:bulletEnabled val="1"/>
        </dgm:presLayoutVars>
      </dgm:prSet>
      <dgm:spPr/>
    </dgm:pt>
    <dgm:pt modelId="{6FF44C10-1D22-4297-B55A-51C4D2093307}" type="pres">
      <dgm:prSet presAssocID="{155190BD-F137-452F-8F46-271594ADEFDD}" presName="sibTrans" presStyleLbl="sibTrans2D1" presStyleIdx="0" presStyleCnt="2"/>
      <dgm:spPr/>
    </dgm:pt>
    <dgm:pt modelId="{A1F2D6E1-05E8-44BF-A43F-4BDE043815A0}" type="pres">
      <dgm:prSet presAssocID="{155190BD-F137-452F-8F46-271594ADEFDD}" presName="connTx" presStyleLbl="sibTrans2D1" presStyleIdx="0" presStyleCnt="2"/>
      <dgm:spPr/>
    </dgm:pt>
    <dgm:pt modelId="{CA105C9A-EC85-4D70-AB2F-DEF0E55AE985}" type="pres">
      <dgm:prSet presAssocID="{D453EE39-A81B-4C84-8F3B-F80788297228}" presName="composite" presStyleCnt="0"/>
      <dgm:spPr/>
    </dgm:pt>
    <dgm:pt modelId="{CDEE8739-1A64-4642-8FDD-44B9C722B6D2}" type="pres">
      <dgm:prSet presAssocID="{D453EE39-A81B-4C84-8F3B-F80788297228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7587AD78-05B2-46B0-BBE3-7183A7B85D88}" type="pres">
      <dgm:prSet presAssocID="{D453EE39-A81B-4C84-8F3B-F80788297228}" presName="parSh" presStyleLbl="node1" presStyleIdx="1" presStyleCnt="3"/>
      <dgm:spPr/>
    </dgm:pt>
    <dgm:pt modelId="{0C9F94AD-C747-48E9-AEED-7D4FE2AD4EF4}" type="pres">
      <dgm:prSet presAssocID="{D453EE39-A81B-4C84-8F3B-F80788297228}" presName="desTx" presStyleLbl="fgAcc1" presStyleIdx="1" presStyleCnt="3">
        <dgm:presLayoutVars>
          <dgm:bulletEnabled val="1"/>
        </dgm:presLayoutVars>
      </dgm:prSet>
      <dgm:spPr/>
    </dgm:pt>
    <dgm:pt modelId="{1E2C47E7-B5AD-4B90-9C1E-CAEED1836822}" type="pres">
      <dgm:prSet presAssocID="{32F027A6-ACCA-4C8D-B7DE-E5A6A4F4C7B8}" presName="sibTrans" presStyleLbl="sibTrans2D1" presStyleIdx="1" presStyleCnt="2"/>
      <dgm:spPr/>
    </dgm:pt>
    <dgm:pt modelId="{738C2558-6400-40B3-8294-D3B8F2887F08}" type="pres">
      <dgm:prSet presAssocID="{32F027A6-ACCA-4C8D-B7DE-E5A6A4F4C7B8}" presName="connTx" presStyleLbl="sibTrans2D1" presStyleIdx="1" presStyleCnt="2"/>
      <dgm:spPr/>
    </dgm:pt>
    <dgm:pt modelId="{53C4B530-DC16-4EA6-B519-AB512AE51E0E}" type="pres">
      <dgm:prSet presAssocID="{16BE2BAF-3BCC-4972-8002-555CF93DABFD}" presName="composite" presStyleCnt="0"/>
      <dgm:spPr/>
    </dgm:pt>
    <dgm:pt modelId="{1F1E68D6-A175-48A1-B693-93947932A503}" type="pres">
      <dgm:prSet presAssocID="{16BE2BAF-3BCC-4972-8002-555CF93DABFD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E994DF8-D339-4D50-A823-6FDA06271112}" type="pres">
      <dgm:prSet presAssocID="{16BE2BAF-3BCC-4972-8002-555CF93DABFD}" presName="parSh" presStyleLbl="node1" presStyleIdx="2" presStyleCnt="3"/>
      <dgm:spPr/>
    </dgm:pt>
    <dgm:pt modelId="{8A8733C7-20A3-4AFD-9B1F-1B5C5FB5D2EE}" type="pres">
      <dgm:prSet presAssocID="{16BE2BAF-3BCC-4972-8002-555CF93DABFD}" presName="desTx" presStyleLbl="fgAcc1" presStyleIdx="2" presStyleCnt="3">
        <dgm:presLayoutVars>
          <dgm:bulletEnabled val="1"/>
        </dgm:presLayoutVars>
      </dgm:prSet>
      <dgm:spPr/>
    </dgm:pt>
  </dgm:ptLst>
  <dgm:cxnLst>
    <dgm:cxn modelId="{C66C0308-315E-4E54-A2D7-733EF86469ED}" srcId="{16BE2BAF-3BCC-4972-8002-555CF93DABFD}" destId="{F88C50CE-FE32-467A-BE1F-40C43EE7FFBC}" srcOrd="1" destOrd="0" parTransId="{7BAA5ACF-86FD-4C67-8111-568E27C01299}" sibTransId="{FBA4B2AC-3141-4398-996C-C0FF6512CE1C}"/>
    <dgm:cxn modelId="{253DAF0C-7E5E-4F88-A6EF-3F151961DE05}" srcId="{F00BB11C-774A-423D-A5D3-6D5A447C8EAD}" destId="{0C66CCBC-05F9-41D5-B95F-4B33A7D6B96D}" srcOrd="3" destOrd="0" parTransId="{7BFF00E9-5E25-4EBB-8CE4-3CF96F959CB1}" sibTransId="{39284960-3E8F-4AC5-8DA3-D400057891C0}"/>
    <dgm:cxn modelId="{A9D39114-7E93-46C9-8754-E2B6A8C81112}" srcId="{41A49772-7CF9-4E11-8694-B5E07B882FF2}" destId="{F00BB11C-774A-423D-A5D3-6D5A447C8EAD}" srcOrd="0" destOrd="0" parTransId="{D944F62E-DBAD-4AE9-999E-E616C9BA8731}" sibTransId="{155190BD-F137-452F-8F46-271594ADEFDD}"/>
    <dgm:cxn modelId="{9237D01E-315A-47F4-9E06-7E16207BE890}" srcId="{D453EE39-A81B-4C84-8F3B-F80788297228}" destId="{8769B4C2-E689-4A35-B721-DCAD2583C7AF}" srcOrd="1" destOrd="0" parTransId="{8F488994-13BC-4A4F-AF75-855B0C539ADA}" sibTransId="{DDFE02B3-C52F-4797-998A-0B7FA5E2690E}"/>
    <dgm:cxn modelId="{27C9B526-2966-43EE-B6A7-B1EFFF5CCE35}" type="presOf" srcId="{155190BD-F137-452F-8F46-271594ADEFDD}" destId="{A1F2D6E1-05E8-44BF-A43F-4BDE043815A0}" srcOrd="1" destOrd="0" presId="urn:microsoft.com/office/officeart/2005/8/layout/process3"/>
    <dgm:cxn modelId="{FDD8C227-9439-4C58-B9C1-3090A6E53FC5}" type="presOf" srcId="{D453EE39-A81B-4C84-8F3B-F80788297228}" destId="{CDEE8739-1A64-4642-8FDD-44B9C722B6D2}" srcOrd="0" destOrd="0" presId="urn:microsoft.com/office/officeart/2005/8/layout/process3"/>
    <dgm:cxn modelId="{4CD9202B-2508-405F-8A9F-3D919219523B}" srcId="{F00BB11C-774A-423D-A5D3-6D5A447C8EAD}" destId="{FFE7562D-BC49-4FEB-A0B4-057B902DC4A4}" srcOrd="2" destOrd="0" parTransId="{97DBB866-2F46-40E9-A163-F9D0D98AF54C}" sibTransId="{DA3F9913-9F8F-417F-A1D0-532F22F4C438}"/>
    <dgm:cxn modelId="{21F18032-B183-4510-95BE-08D9952D17B4}" srcId="{D453EE39-A81B-4C84-8F3B-F80788297228}" destId="{314D834A-29F9-4336-BAC8-653C7F51FB64}" srcOrd="3" destOrd="0" parTransId="{DE699C72-EE7F-4B8D-AABD-4A4D73CB5871}" sibTransId="{B23E72D7-0E66-4DCC-B418-48F3D41D7D4C}"/>
    <dgm:cxn modelId="{4EE3063A-84AE-4927-A41D-9EF03AC1A5E4}" srcId="{41A49772-7CF9-4E11-8694-B5E07B882FF2}" destId="{16BE2BAF-3BCC-4972-8002-555CF93DABFD}" srcOrd="2" destOrd="0" parTransId="{B7CA071A-BE44-47F4-B832-DB2A045150E5}" sibTransId="{3514A5B0-5224-41FC-8A40-086D948B4CC7}"/>
    <dgm:cxn modelId="{1085FA60-F92C-4FF8-B35A-4BAE830FC4A6}" type="presOf" srcId="{41A49772-7CF9-4E11-8694-B5E07B882FF2}" destId="{AC81AC72-F9C8-4A15-87E1-8580CF483D61}" srcOrd="0" destOrd="0" presId="urn:microsoft.com/office/officeart/2005/8/layout/process3"/>
    <dgm:cxn modelId="{3B763B62-1A86-4B13-9F5B-932BCCA000C0}" type="presOf" srcId="{16BE2BAF-3BCC-4972-8002-555CF93DABFD}" destId="{1F1E68D6-A175-48A1-B693-93947932A503}" srcOrd="0" destOrd="0" presId="urn:microsoft.com/office/officeart/2005/8/layout/process3"/>
    <dgm:cxn modelId="{54BF8649-A533-47DB-BA2E-AFA4D145957F}" type="presOf" srcId="{314D834A-29F9-4336-BAC8-653C7F51FB64}" destId="{0C9F94AD-C747-48E9-AEED-7D4FE2AD4EF4}" srcOrd="0" destOrd="3" presId="urn:microsoft.com/office/officeart/2005/8/layout/process3"/>
    <dgm:cxn modelId="{12D9DC4A-EBAB-43D9-8D8E-55FCB5EE9193}" type="presOf" srcId="{F88C50CE-FE32-467A-BE1F-40C43EE7FFBC}" destId="{8A8733C7-20A3-4AFD-9B1F-1B5C5FB5D2EE}" srcOrd="0" destOrd="1" presId="urn:microsoft.com/office/officeart/2005/8/layout/process3"/>
    <dgm:cxn modelId="{29F65A71-DD24-4DEF-B346-97CDE1BBE85A}" type="presOf" srcId="{F00BB11C-774A-423D-A5D3-6D5A447C8EAD}" destId="{FF6C9B41-590A-4BA5-9CF9-4B86ED24C110}" srcOrd="0" destOrd="0" presId="urn:microsoft.com/office/officeart/2005/8/layout/process3"/>
    <dgm:cxn modelId="{C2236152-ECEC-4A7C-BB78-8021DC5E4B42}" srcId="{F00BB11C-774A-423D-A5D3-6D5A447C8EAD}" destId="{629B862E-78DA-4F75-9259-77DF46A1D57F}" srcOrd="1" destOrd="0" parTransId="{1CC0C384-75CC-4804-B05B-98CCF4B9EC74}" sibTransId="{0DDE5C77-A761-4E1B-872B-9AF258E2B415}"/>
    <dgm:cxn modelId="{BD543A75-B639-4DB6-A98E-306B2DB5248F}" srcId="{F00BB11C-774A-423D-A5D3-6D5A447C8EAD}" destId="{027A4C0C-5981-45EB-BB4D-E472B9708BEB}" srcOrd="0" destOrd="0" parTransId="{DDF54A11-4466-4B85-A583-517B090305FD}" sibTransId="{678FC249-3849-45D6-BF3E-A47A89E09747}"/>
    <dgm:cxn modelId="{1951017D-32EB-4032-9082-42B14E8DAD36}" type="presOf" srcId="{FFE7562D-BC49-4FEB-A0B4-057B902DC4A4}" destId="{9EFBA917-D378-4322-9DAD-FB02BF2B149F}" srcOrd="0" destOrd="2" presId="urn:microsoft.com/office/officeart/2005/8/layout/process3"/>
    <dgm:cxn modelId="{6BF0717E-0FB0-436B-8507-2889AF50672A}" type="presOf" srcId="{32F027A6-ACCA-4C8D-B7DE-E5A6A4F4C7B8}" destId="{1E2C47E7-B5AD-4B90-9C1E-CAEED1836822}" srcOrd="0" destOrd="0" presId="urn:microsoft.com/office/officeart/2005/8/layout/process3"/>
    <dgm:cxn modelId="{C5E8A782-2840-4D82-9193-8A5E3585EF70}" type="presOf" srcId="{24ACE5E5-8667-4626-832E-DA0D4B152DB5}" destId="{0C9F94AD-C747-48E9-AEED-7D4FE2AD4EF4}" srcOrd="0" destOrd="0" presId="urn:microsoft.com/office/officeart/2005/8/layout/process3"/>
    <dgm:cxn modelId="{C274A28D-E9A9-4D90-8EAC-BF829384FED0}" type="presOf" srcId="{16BE2BAF-3BCC-4972-8002-555CF93DABFD}" destId="{3E994DF8-D339-4D50-A823-6FDA06271112}" srcOrd="1" destOrd="0" presId="urn:microsoft.com/office/officeart/2005/8/layout/process3"/>
    <dgm:cxn modelId="{8DFABD8D-0556-4986-BF11-55C08DAAA4C2}" srcId="{D453EE39-A81B-4C84-8F3B-F80788297228}" destId="{24ACE5E5-8667-4626-832E-DA0D4B152DB5}" srcOrd="0" destOrd="0" parTransId="{31BCA44F-036B-4630-A9ED-6E5814917042}" sibTransId="{C4C98355-64FC-46AE-863D-3F2F70C2B406}"/>
    <dgm:cxn modelId="{92B4B48F-6BF9-4678-B643-33DF198FBBC5}" type="presOf" srcId="{0C66CCBC-05F9-41D5-B95F-4B33A7D6B96D}" destId="{9EFBA917-D378-4322-9DAD-FB02BF2B149F}" srcOrd="0" destOrd="3" presId="urn:microsoft.com/office/officeart/2005/8/layout/process3"/>
    <dgm:cxn modelId="{A72EFA9A-F3BC-41B9-A0AE-7675C2C98E99}" type="presOf" srcId="{027A4C0C-5981-45EB-BB4D-E472B9708BEB}" destId="{9EFBA917-D378-4322-9DAD-FB02BF2B149F}" srcOrd="0" destOrd="0" presId="urn:microsoft.com/office/officeart/2005/8/layout/process3"/>
    <dgm:cxn modelId="{6AE334A7-15F1-48E4-A7AE-C56C933430F8}" type="presOf" srcId="{155190BD-F137-452F-8F46-271594ADEFDD}" destId="{6FF44C10-1D22-4297-B55A-51C4D2093307}" srcOrd="0" destOrd="0" presId="urn:microsoft.com/office/officeart/2005/8/layout/process3"/>
    <dgm:cxn modelId="{0900D5A9-E7BA-488E-B01B-5E4335EB466F}" type="presOf" srcId="{F00BB11C-774A-423D-A5D3-6D5A447C8EAD}" destId="{4C31A570-7AC2-4895-AEFC-FF23DC08F03B}" srcOrd="1" destOrd="0" presId="urn:microsoft.com/office/officeart/2005/8/layout/process3"/>
    <dgm:cxn modelId="{6F09B4B2-A7ED-4AB7-8067-104CB7422FA6}" type="presOf" srcId="{D453EE39-A81B-4C84-8F3B-F80788297228}" destId="{7587AD78-05B2-46B0-BBE3-7183A7B85D88}" srcOrd="1" destOrd="0" presId="urn:microsoft.com/office/officeart/2005/8/layout/process3"/>
    <dgm:cxn modelId="{D6CF0DB3-50C2-4845-88B0-41D3CB4AF80E}" type="presOf" srcId="{32F027A6-ACCA-4C8D-B7DE-E5A6A4F4C7B8}" destId="{738C2558-6400-40B3-8294-D3B8F2887F08}" srcOrd="1" destOrd="0" presId="urn:microsoft.com/office/officeart/2005/8/layout/process3"/>
    <dgm:cxn modelId="{EFE5BFCD-46D8-4797-B9C6-B8100B1DA397}" srcId="{16BE2BAF-3BCC-4972-8002-555CF93DABFD}" destId="{D7D51248-E34D-442D-AE5A-42BD206DFD8C}" srcOrd="0" destOrd="0" parTransId="{A7CCAE8A-4D39-45E1-9196-810C8AD59AF1}" sibTransId="{7D568567-A4E1-46C7-A89D-BBC2689CCB24}"/>
    <dgm:cxn modelId="{539253D2-C416-4D96-AC85-7145B2C35250}" type="presOf" srcId="{D7D51248-E34D-442D-AE5A-42BD206DFD8C}" destId="{8A8733C7-20A3-4AFD-9B1F-1B5C5FB5D2EE}" srcOrd="0" destOrd="0" presId="urn:microsoft.com/office/officeart/2005/8/layout/process3"/>
    <dgm:cxn modelId="{CEE06DD8-FEDF-4D1B-82BE-D855311B39B4}" srcId="{D453EE39-A81B-4C84-8F3B-F80788297228}" destId="{21304024-8B31-4CE1-B97B-21854C95DFEB}" srcOrd="2" destOrd="0" parTransId="{A9D0ADAF-5B4B-4159-AA82-008CF0D49A74}" sibTransId="{5A3C910D-EF67-4D36-8630-14E185B7AB11}"/>
    <dgm:cxn modelId="{4360B8DF-4872-4E8D-ADD8-10DD94BB5500}" type="presOf" srcId="{21304024-8B31-4CE1-B97B-21854C95DFEB}" destId="{0C9F94AD-C747-48E9-AEED-7D4FE2AD4EF4}" srcOrd="0" destOrd="2" presId="urn:microsoft.com/office/officeart/2005/8/layout/process3"/>
    <dgm:cxn modelId="{C49653F3-A848-4512-B1D4-81D3986B0AF2}" srcId="{41A49772-7CF9-4E11-8694-B5E07B882FF2}" destId="{D453EE39-A81B-4C84-8F3B-F80788297228}" srcOrd="1" destOrd="0" parTransId="{596CC89F-6386-464E-A937-1E08E5FF1A67}" sibTransId="{32F027A6-ACCA-4C8D-B7DE-E5A6A4F4C7B8}"/>
    <dgm:cxn modelId="{16E61CF4-C177-4A5B-8E67-460F0EEBD6C6}" type="presOf" srcId="{629B862E-78DA-4F75-9259-77DF46A1D57F}" destId="{9EFBA917-D378-4322-9DAD-FB02BF2B149F}" srcOrd="0" destOrd="1" presId="urn:microsoft.com/office/officeart/2005/8/layout/process3"/>
    <dgm:cxn modelId="{7C5C53F8-19BC-40AF-8C25-1F2D9E6B6E4B}" type="presOf" srcId="{8769B4C2-E689-4A35-B721-DCAD2583C7AF}" destId="{0C9F94AD-C747-48E9-AEED-7D4FE2AD4EF4}" srcOrd="0" destOrd="1" presId="urn:microsoft.com/office/officeart/2005/8/layout/process3"/>
    <dgm:cxn modelId="{16F268C1-AD79-4575-94B4-14001DD3E650}" type="presParOf" srcId="{AC81AC72-F9C8-4A15-87E1-8580CF483D61}" destId="{C09A8618-6046-44AF-BF4E-5E6688F8673C}" srcOrd="0" destOrd="0" presId="urn:microsoft.com/office/officeart/2005/8/layout/process3"/>
    <dgm:cxn modelId="{60ED70D6-5691-4488-ADA9-66B6BBF6AB1C}" type="presParOf" srcId="{C09A8618-6046-44AF-BF4E-5E6688F8673C}" destId="{FF6C9B41-590A-4BA5-9CF9-4B86ED24C110}" srcOrd="0" destOrd="0" presId="urn:microsoft.com/office/officeart/2005/8/layout/process3"/>
    <dgm:cxn modelId="{34D3E57C-68E0-4619-A78F-CAAF619594A1}" type="presParOf" srcId="{C09A8618-6046-44AF-BF4E-5E6688F8673C}" destId="{4C31A570-7AC2-4895-AEFC-FF23DC08F03B}" srcOrd="1" destOrd="0" presId="urn:microsoft.com/office/officeart/2005/8/layout/process3"/>
    <dgm:cxn modelId="{BA0B4D95-BCDD-456F-9816-3FEF3B882B67}" type="presParOf" srcId="{C09A8618-6046-44AF-BF4E-5E6688F8673C}" destId="{9EFBA917-D378-4322-9DAD-FB02BF2B149F}" srcOrd="2" destOrd="0" presId="urn:microsoft.com/office/officeart/2005/8/layout/process3"/>
    <dgm:cxn modelId="{26128019-5E60-4832-9F92-5D8CEF8C171D}" type="presParOf" srcId="{AC81AC72-F9C8-4A15-87E1-8580CF483D61}" destId="{6FF44C10-1D22-4297-B55A-51C4D2093307}" srcOrd="1" destOrd="0" presId="urn:microsoft.com/office/officeart/2005/8/layout/process3"/>
    <dgm:cxn modelId="{BE73C254-AA11-4A5E-AFDE-E7A21255C788}" type="presParOf" srcId="{6FF44C10-1D22-4297-B55A-51C4D2093307}" destId="{A1F2D6E1-05E8-44BF-A43F-4BDE043815A0}" srcOrd="0" destOrd="0" presId="urn:microsoft.com/office/officeart/2005/8/layout/process3"/>
    <dgm:cxn modelId="{6CA6AED8-7618-4A4A-963B-7A71E1B5D607}" type="presParOf" srcId="{AC81AC72-F9C8-4A15-87E1-8580CF483D61}" destId="{CA105C9A-EC85-4D70-AB2F-DEF0E55AE985}" srcOrd="2" destOrd="0" presId="urn:microsoft.com/office/officeart/2005/8/layout/process3"/>
    <dgm:cxn modelId="{64CA7F13-DCC0-4896-9B3A-C34A7AA35DCA}" type="presParOf" srcId="{CA105C9A-EC85-4D70-AB2F-DEF0E55AE985}" destId="{CDEE8739-1A64-4642-8FDD-44B9C722B6D2}" srcOrd="0" destOrd="0" presId="urn:microsoft.com/office/officeart/2005/8/layout/process3"/>
    <dgm:cxn modelId="{16D4AF38-6376-4007-AB8F-4204D15E3187}" type="presParOf" srcId="{CA105C9A-EC85-4D70-AB2F-DEF0E55AE985}" destId="{7587AD78-05B2-46B0-BBE3-7183A7B85D88}" srcOrd="1" destOrd="0" presId="urn:microsoft.com/office/officeart/2005/8/layout/process3"/>
    <dgm:cxn modelId="{33A8CE78-548E-46BA-85CA-F2C75F49D2B4}" type="presParOf" srcId="{CA105C9A-EC85-4D70-AB2F-DEF0E55AE985}" destId="{0C9F94AD-C747-48E9-AEED-7D4FE2AD4EF4}" srcOrd="2" destOrd="0" presId="urn:microsoft.com/office/officeart/2005/8/layout/process3"/>
    <dgm:cxn modelId="{09F4FA0D-F2AA-42F9-9CDA-6EE809DD0723}" type="presParOf" srcId="{AC81AC72-F9C8-4A15-87E1-8580CF483D61}" destId="{1E2C47E7-B5AD-4B90-9C1E-CAEED1836822}" srcOrd="3" destOrd="0" presId="urn:microsoft.com/office/officeart/2005/8/layout/process3"/>
    <dgm:cxn modelId="{101FEA92-F67A-4B94-A426-F9BD74AFC845}" type="presParOf" srcId="{1E2C47E7-B5AD-4B90-9C1E-CAEED1836822}" destId="{738C2558-6400-40B3-8294-D3B8F2887F08}" srcOrd="0" destOrd="0" presId="urn:microsoft.com/office/officeart/2005/8/layout/process3"/>
    <dgm:cxn modelId="{4143C917-24F1-4DE1-B99B-1854408C9983}" type="presParOf" srcId="{AC81AC72-F9C8-4A15-87E1-8580CF483D61}" destId="{53C4B530-DC16-4EA6-B519-AB512AE51E0E}" srcOrd="4" destOrd="0" presId="urn:microsoft.com/office/officeart/2005/8/layout/process3"/>
    <dgm:cxn modelId="{2A049A59-8157-48BC-92B0-5BE54B8E9737}" type="presParOf" srcId="{53C4B530-DC16-4EA6-B519-AB512AE51E0E}" destId="{1F1E68D6-A175-48A1-B693-93947932A503}" srcOrd="0" destOrd="0" presId="urn:microsoft.com/office/officeart/2005/8/layout/process3"/>
    <dgm:cxn modelId="{D2E40B68-1FC9-4756-BC00-CBD4BE03F5BA}" type="presParOf" srcId="{53C4B530-DC16-4EA6-B519-AB512AE51E0E}" destId="{3E994DF8-D339-4D50-A823-6FDA06271112}" srcOrd="1" destOrd="0" presId="urn:microsoft.com/office/officeart/2005/8/layout/process3"/>
    <dgm:cxn modelId="{534BEF4C-7374-4B9C-9AE6-481870EB649B}" type="presParOf" srcId="{53C4B530-DC16-4EA6-B519-AB512AE51E0E}" destId="{8A8733C7-20A3-4AFD-9B1F-1B5C5FB5D2E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1A570-7AC2-4895-AEFC-FF23DC08F03B}">
      <dsp:nvSpPr>
        <dsp:cNvPr id="0" name=""/>
        <dsp:cNvSpPr/>
      </dsp:nvSpPr>
      <dsp:spPr>
        <a:xfrm>
          <a:off x="5230" y="340015"/>
          <a:ext cx="2378024" cy="113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Primary and secondary research is reflected in guidelines</a:t>
          </a:r>
        </a:p>
      </dsp:txBody>
      <dsp:txXfrm>
        <a:off x="5230" y="340015"/>
        <a:ext cx="2378024" cy="756506"/>
      </dsp:txXfrm>
    </dsp:sp>
    <dsp:sp modelId="{9EFBA917-D378-4322-9DAD-FB02BF2B149F}">
      <dsp:nvSpPr>
        <dsp:cNvPr id="0" name=""/>
        <dsp:cNvSpPr/>
      </dsp:nvSpPr>
      <dsp:spPr>
        <a:xfrm>
          <a:off x="492295" y="1096522"/>
          <a:ext cx="2378024" cy="2467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Agency for Healthcare Research and Quality (AHRQ)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National Institutes of Health (NIH)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Industry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Professional societies</a:t>
          </a:r>
        </a:p>
      </dsp:txBody>
      <dsp:txXfrm>
        <a:off x="561945" y="1166172"/>
        <a:ext cx="2238724" cy="2327825"/>
      </dsp:txXfrm>
    </dsp:sp>
    <dsp:sp modelId="{6FF44C10-1D22-4297-B55A-51C4D2093307}">
      <dsp:nvSpPr>
        <dsp:cNvPr id="0" name=""/>
        <dsp:cNvSpPr/>
      </dsp:nvSpPr>
      <dsp:spPr>
        <a:xfrm>
          <a:off x="2743754" y="422239"/>
          <a:ext cx="764259" cy="5920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2743754" y="540651"/>
        <a:ext cx="586641" cy="355235"/>
      </dsp:txXfrm>
    </dsp:sp>
    <dsp:sp modelId="{7587AD78-05B2-46B0-BBE3-7183A7B85D88}">
      <dsp:nvSpPr>
        <dsp:cNvPr id="0" name=""/>
        <dsp:cNvSpPr/>
      </dsp:nvSpPr>
      <dsp:spPr>
        <a:xfrm>
          <a:off x="3825254" y="340015"/>
          <a:ext cx="2378024" cy="113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Measures are developed from guideline recommendations</a:t>
          </a:r>
        </a:p>
      </dsp:txBody>
      <dsp:txXfrm>
        <a:off x="3825254" y="340015"/>
        <a:ext cx="2378024" cy="756506"/>
      </dsp:txXfrm>
    </dsp:sp>
    <dsp:sp modelId="{0C9F94AD-C747-48E9-AEED-7D4FE2AD4EF4}">
      <dsp:nvSpPr>
        <dsp:cNvPr id="0" name=""/>
        <dsp:cNvSpPr/>
      </dsp:nvSpPr>
      <dsp:spPr>
        <a:xfrm>
          <a:off x="4312320" y="1096522"/>
          <a:ext cx="2378024" cy="2467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Professional societies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National Committee for Quality Assurance (</a:t>
          </a:r>
          <a:r>
            <a:rPr lang="en-US" sz="1500" kern="1200" dirty="0">
              <a:solidFill>
                <a:schemeClr val="tx1"/>
              </a:solidFill>
            </a:rPr>
            <a:t>NCQA)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chemeClr val="tx1"/>
              </a:solidFill>
            </a:rPr>
            <a:t>Centers for Medicare and Medicaid Services (CMS)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i="0" kern="1200" dirty="0">
              <a:solidFill>
                <a:schemeClr val="tx1"/>
              </a:solidFill>
            </a:rPr>
            <a:t>Utilization Review Accreditation Commission (</a:t>
          </a:r>
          <a:r>
            <a:rPr lang="en-US" sz="1500" kern="1200" dirty="0">
              <a:solidFill>
                <a:schemeClr val="tx1"/>
              </a:solidFill>
            </a:rPr>
            <a:t>URAC)</a:t>
          </a:r>
        </a:p>
      </dsp:txBody>
      <dsp:txXfrm>
        <a:off x="4381970" y="1166172"/>
        <a:ext cx="2238724" cy="2327825"/>
      </dsp:txXfrm>
    </dsp:sp>
    <dsp:sp modelId="{1E2C47E7-B5AD-4B90-9C1E-CAEED1836822}">
      <dsp:nvSpPr>
        <dsp:cNvPr id="0" name=""/>
        <dsp:cNvSpPr/>
      </dsp:nvSpPr>
      <dsp:spPr>
        <a:xfrm>
          <a:off x="6563779" y="422239"/>
          <a:ext cx="764259" cy="5920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6563779" y="540651"/>
        <a:ext cx="586641" cy="355235"/>
      </dsp:txXfrm>
    </dsp:sp>
    <dsp:sp modelId="{3E994DF8-D339-4D50-A823-6FDA06271112}">
      <dsp:nvSpPr>
        <dsp:cNvPr id="0" name=""/>
        <dsp:cNvSpPr/>
      </dsp:nvSpPr>
      <dsp:spPr>
        <a:xfrm>
          <a:off x="7645279" y="340015"/>
          <a:ext cx="2378024" cy="113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Measures are field tested, and potentially endorsed if appropriate</a:t>
          </a:r>
        </a:p>
      </dsp:txBody>
      <dsp:txXfrm>
        <a:off x="7645279" y="340015"/>
        <a:ext cx="2378024" cy="756506"/>
      </dsp:txXfrm>
    </dsp:sp>
    <dsp:sp modelId="{8A8733C7-20A3-4AFD-9B1F-1B5C5FB5D2EE}">
      <dsp:nvSpPr>
        <dsp:cNvPr id="0" name=""/>
        <dsp:cNvSpPr/>
      </dsp:nvSpPr>
      <dsp:spPr>
        <a:xfrm>
          <a:off x="8132345" y="1096522"/>
          <a:ext cx="2378024" cy="2467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National Quality Forum (NQF)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Pharmacy Quality Alliance (PQA)</a:t>
          </a:r>
        </a:p>
      </dsp:txBody>
      <dsp:txXfrm>
        <a:off x="8201995" y="1166172"/>
        <a:ext cx="2238724" cy="2327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D28B05A-7177-4218-A104-D8CD43271F5E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E9CBD27-D6FE-4E25-8944-C777FE3B93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4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rac.org/programs/health-plan-accreditation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qaalliance.org/assets/Membership/PQA_Member_Organizations.pdf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areinteractive.org/get-answers/medicare-health-coverage-options/changing-medicare-coverage/how-to-compare-plans-using-the-medicare-star-rating-system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cms.gov/files/document/2024-star-ratings-technical-notes.pdf" TargetMode="Externa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files/document/2024-star-ratings-technical-notes.pdf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areinteractive.org/get-answers/medicare-health-coverage-options/changing-medicare-coverage/how-to-compare-plans-using-the-medicare-star-rating-system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rac.org/programs/health-plan-accreditation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hrq.gov/cahps/about-cahps/index.html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cahps.ahrq.gov/surveys-guidance/hp/about/NCQAs-CAHPS-HP-Survey.html" TargetMode="External"/><Relationship Id="rId4" Type="http://schemas.openxmlformats.org/officeDocument/2006/relationships/hyperlink" Target="https://www.ahrq.gov/cahps/surveys-guidance/hp/about/survey-measures.html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rac.org/accreditations-certifications/programs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URAC. Performance Measurement Process and Reporting. Available at </a:t>
            </a:r>
            <a:r>
              <a:rPr lang="en-US" sz="120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https://www.urac.org/outcomes-measures/measurement-process-and-reporting/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URAC. About Measures. Available at </a:t>
            </a:r>
            <a:r>
              <a:rPr lang="en-US" sz="1200" u="sng" dirty="0">
                <a:solidFill>
                  <a:prstClr val="black"/>
                </a:solidFill>
                <a:latin typeface="Arial" charset="0"/>
                <a:cs typeface="Arial" charset="0"/>
              </a:rPr>
              <a:t>https://www.urac.org/outcomes-measures/about-measures/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URAC.  Health Plan Quality Measures.  Available at 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hlinkClick r:id="rId3"/>
              </a:rPr>
              <a:t>https://www.urac.org/programs/health-plan-accreditation</a:t>
            </a:r>
            <a:endParaRPr lang="en-US" sz="1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lang="en-US" dirty="0">
              <a:hlinkClick r:id="rId3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A86891-DC5F-48E7-9673-707234FBC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PQA. About PQA. Accessed from </a:t>
            </a:r>
            <a:r>
              <a:rPr lang="en-US" u="sng" dirty="0"/>
              <a:t>https://www.pqaalliance.org/our-story</a:t>
            </a:r>
          </a:p>
          <a:p>
            <a:endParaRPr lang="en-US" u="sng" dirty="0"/>
          </a:p>
          <a:p>
            <a:endParaRPr lang="en-US" u="sng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independent, non-profit organization with 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175 diverse members across healthcare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PQA was initially established in 2006 as a public-private partnership with the Centers for Medicare and Medicaid Services shortly after the implementation of the Medicare Part D Prescription Drug Benefit. PQA was created because prescription drug programs were a major area of health care where there was no organization or national program focused on quality improvement. </a:t>
            </a:r>
          </a:p>
          <a:p>
            <a:endParaRPr lang="en-US" dirty="0"/>
          </a:p>
          <a:p>
            <a:r>
              <a:rPr lang="en-US" dirty="0"/>
              <a:t>PQA. Member Organizations. Accessed from </a:t>
            </a:r>
            <a:r>
              <a:rPr lang="en-US" u="sng" dirty="0"/>
              <a:t>https://www.pqaalliance.org/assets/Membership/PQA_Member_Organizations.pdf</a:t>
            </a:r>
          </a:p>
          <a:p>
            <a:endParaRPr lang="en-US" u="sng" dirty="0"/>
          </a:p>
          <a:p>
            <a:r>
              <a:rPr lang="en-US" u="none" dirty="0"/>
              <a:t>“</a:t>
            </a:r>
            <a:r>
              <a:rPr lang="en-US" b="0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PQA members include pharmacies, health plans, health care providers, pharmacy benefit managers, biopharmaceutical companies, technology vendors, government agencies, associations, health information technology organizations, researchers, accrediting organizations and academia</a:t>
            </a:r>
            <a:r>
              <a:rPr lang="en-US" b="0" i="0" u="none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.”</a:t>
            </a:r>
            <a:endParaRPr lang="en-US" u="none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B78477-B052-4D4F-8618-7FB500525E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7565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PQA. PQA Quality Measures. Accessed from </a:t>
            </a:r>
            <a:r>
              <a:rPr lang="en-US" u="sng" dirty="0"/>
              <a:t>https://www.pqaalliance.org/pqa-measures</a:t>
            </a:r>
          </a:p>
          <a:p>
            <a:endParaRPr lang="en-US" dirty="0"/>
          </a:p>
          <a:p>
            <a:r>
              <a:rPr lang="en-US" dirty="0"/>
              <a:t>PQA. Developing Measures that Matter. Accessed from </a:t>
            </a:r>
            <a:r>
              <a:rPr lang="en-US" u="sng" dirty="0"/>
              <a:t>https://www.pqaalliance.org/measure-development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B78477-B052-4D4F-8618-7FB500525E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7687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4F4F17-BF8A-4B1A-9AAB-F296BEE1D7F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u="none" dirty="0">
                <a:solidFill>
                  <a:srgbClr val="000000"/>
                </a:solidFill>
                <a:effectLst/>
                <a:latin typeface="GeometriaExtraBold"/>
              </a:rPr>
              <a:t>CMS. 2024 Medicare Advantage and Part D Star Ratings. Published October 13, 2023. Accessed from: </a:t>
            </a:r>
            <a:r>
              <a:rPr lang="en-US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https://www.cms.gov/newsroom/fact-sheets/2024-medicare-advantage-and-part-d-star-ratings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CMS. Medicare 2024 Part C &amp; D Star Ratings Technical Notes. </a:t>
            </a:r>
            <a:r>
              <a:rPr lang="en-US" dirty="0">
                <a:hlinkClick r:id="rId4"/>
              </a:rPr>
              <a:t>Medicare 2024 Part C &amp; D Star Ratings Technical Notes (cms.gov)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u="none" dirty="0">
                <a:solidFill>
                  <a:srgbClr val="333333"/>
                </a:solidFill>
                <a:effectLst/>
                <a:latin typeface="Whitney SSm A"/>
              </a:rPr>
              <a:t>Medicare Interactive. How </a:t>
            </a:r>
            <a:r>
              <a:rPr lang="en-US" b="0" i="0" dirty="0">
                <a:solidFill>
                  <a:srgbClr val="333333"/>
                </a:solidFill>
                <a:effectLst/>
                <a:latin typeface="Whitney SSm A"/>
              </a:rPr>
              <a:t>to compare plans using the Medicare Star Rating System. Accessed from </a:t>
            </a:r>
            <a:r>
              <a:rPr lang="en-US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https://www.medicareinteractive.org/get-answers/medicare-health-coverage-options/changing-medicare-coverage/how-to-compare-plans-using-the-medicare-star-rating-system</a:t>
            </a:r>
            <a:endParaRPr lang="en-US" altLang="en-US" dirty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62" indent="-285716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65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11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157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03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448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594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741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3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BDFB9E-13F6-47AE-AB8B-86C19DD46E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34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CMS. Medicare 2024 Part C &amp; D Star Ratings Technical Notes. </a:t>
            </a:r>
            <a:r>
              <a:rPr lang="en-US" dirty="0">
                <a:hlinkClick r:id="rId3"/>
              </a:rPr>
              <a:t>Medicare 2024 Part C &amp; D Star Ratings Technical Notes (cms.gov)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62" indent="-285716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65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11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157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03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448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594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741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3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BDFB9E-13F6-47AE-AB8B-86C19DD46E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34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3680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u="none" dirty="0">
                <a:solidFill>
                  <a:srgbClr val="000000"/>
                </a:solidFill>
                <a:effectLst/>
                <a:latin typeface="GeometriaExtraBold"/>
              </a:rPr>
              <a:t>CMS. 2024 Medicare Advantage and Part D Star Ratings. Published October 13, 2023. Accessed from: </a:t>
            </a:r>
            <a:r>
              <a:rPr lang="en-US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https://www.cms.gov/newsroom/fact-sheets/2024-medicare-advantage-and-part-d-star-ratings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u="none" dirty="0">
                <a:solidFill>
                  <a:srgbClr val="333333"/>
                </a:solidFill>
                <a:effectLst/>
                <a:latin typeface="Whitney SSm A"/>
              </a:rPr>
              <a:t>Medicare Interactive. How </a:t>
            </a:r>
            <a:r>
              <a:rPr lang="en-US" b="0" i="0" dirty="0">
                <a:solidFill>
                  <a:srgbClr val="333333"/>
                </a:solidFill>
                <a:effectLst/>
                <a:latin typeface="Whitney SSm A"/>
              </a:rPr>
              <a:t>to compare plans using the Medicare Star Rating System. Accessed from </a:t>
            </a:r>
            <a:r>
              <a:rPr lang="en-US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https://www.medicareinteractive.org/get-answers/medicare-health-coverage-options/changing-medicare-coverage/how-to-compare-plans-using-the-medicare-star-rating-system</a:t>
            </a:r>
            <a:endParaRPr lang="en-US" altLang="en-US" dirty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62" indent="-285716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65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11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157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03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448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594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741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3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BDFB9E-13F6-47AE-AB8B-86C19DD46E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34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2473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CMS. Medicare 2026 Part C &amp; D Star Ratings Technical Notes. Page 118. https://www.cms.gov/files/document/2026-star-ratings-technical-notes.pdf 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D8AC25-414A-416F-B7D2-664C909C2AB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Star rating</a:t>
            </a:r>
            <a:r>
              <a:rPr lang="en-US" altLang="en-US" baseline="0" dirty="0"/>
              <a:t> cut points and thresholds change from year to year.</a:t>
            </a:r>
          </a:p>
          <a:p>
            <a:endParaRPr lang="en-US" altLang="en-US" baseline="0" dirty="0"/>
          </a:p>
          <a:p>
            <a:r>
              <a:rPr lang="en-US" altLang="en-US" baseline="0" dirty="0"/>
              <a:t>CMS Medicare 2026 Part C &amp; D Star Rating Technical Notes. Available at: https://www.cms.gov/files/document/2026-star-ratings-technical-notes.pdf </a:t>
            </a:r>
          </a:p>
          <a:p>
            <a:endParaRPr lang="en-US" altLang="en-US" baseline="0" dirty="0"/>
          </a:p>
          <a:p>
            <a:endParaRPr lang="en-US" altLang="en-US" baseline="0" dirty="0"/>
          </a:p>
          <a:p>
            <a:endParaRPr lang="en-US" altLang="en-US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62" indent="-285716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65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11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157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03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448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594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741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3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0744FD-9EBE-4045-9333-DD7A8B4C88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34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CMS. Medicare 2026 Part C &amp; D Star Ratings Technical Notes. Page 111-112. https://www.cms.gov/files/document/2026-star-ratings-technical-notes.pdf 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62" indent="-285716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65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11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157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03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448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594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741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3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4F4D55-4BA0-488C-873A-0457F33271C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34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44EE24-A4A7-4CB4-B35C-686908C2159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Medicare Interactive. How to compare plans using the Medicare Star Rating System – Changing Medicare Coverage. Accessed from:  https://www.medicareinteractive.org/get-answers/medicare-health-coverage-options/changing-medicare-coverage/how-to-compare-plans-using-the-medicare-star-rating-system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CMS. Medicare 2026 Part C &amp; D Star Ratings Technical Notes. Page 24. https://www.cms.gov/files/document/2026-star-ratings-technical-notes.pdf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B78477-B052-4D4F-8618-7FB500525E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5391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CMS.  Medicare 2026 Part C &amp; D Star Rating Technical Notes. Available at: https://www.cms.gov/files/document/2026-star-ratings-technical-notes.pdf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CMS.  Medicare 2025 Part C &amp; D Star Rating Technical Notes. Available at: https://www.cms.gov/files/document/2025-star-ratings-technical-notes.pdf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B78477-B052-4D4F-8618-7FB500525E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599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CMS. Fact Sheet – 2026 Medicare Advantage and Part D Star Ratings. Published November 18, 2025. Accessed January 20, 2026. https://www.cms.gov/files/document/2026-star-ratings-fact-sheet.pdf </a:t>
            </a:r>
          </a:p>
          <a:p>
            <a:pPr defTabSz="93323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01254C-A183-412B-A28E-AE19FB5CCCA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7106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CMS. </a:t>
            </a:r>
            <a:r>
              <a:rPr lang="en-US" dirty="0"/>
              <a:t>Advance Notice of Methodological Changes for Calendar Year (CY) 2026 for Medicare Advantage (MA) Capitation Rates and Part C and Part D Payment Policies 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. Accessed  from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https://www.cms.gov/files/document/2026-advance-notice.pdf</a:t>
            </a:r>
            <a:endParaRPr lang="en-US" dirty="0"/>
          </a:p>
          <a:p>
            <a:pPr defTabSz="914292">
              <a:defRPr/>
            </a:pPr>
            <a:endParaRPr lang="en-US" altLang="en-US" dirty="0"/>
          </a:p>
          <a:p>
            <a:pPr defTabSz="914292">
              <a:defRPr/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62" indent="-285716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65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11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157" indent="-228573" defTabSz="93334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03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448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594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741" indent="-228573" defTabSz="93334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34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069137-F4C1-45F2-B2DE-417CF5894E0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34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CMS. Fact Sheet – 2026 Medicare Advantage and Part D Star Ratings. Published November 18, 2025. Accessed January 20, 2026. https://www.cms.gov/files/document/2026-star-ratings-fact-sheet.pdf</a:t>
            </a:r>
            <a:endParaRPr lang="en-US" sz="1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B78477-B052-4D4F-8618-7FB500525E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3752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BF7A6B-35C6-49B7-AC04-DBAFA50E2F2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CAE6A5-EEAC-4423-A53C-AA3F9DCBBC2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31BC1D7-1D8C-4CE6-B6D0-3235B80A0C2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CBD27-D6FE-4E25-8944-C777FE3B93DA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04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17A942-EAFE-4567-945A-821A2D262F5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09DB1F-3942-4FC7-9FC9-62ED0C170F6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NCQA offers accreditation to health plans, accountable care organizations (ACOs), patient centered medical homes (PCMH), wellness and health promotion, and disease management programs. </a:t>
            </a:r>
          </a:p>
          <a:p>
            <a:endParaRPr lang="en-US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NCQA Health Plan Accreditation includes two major components on which a plan’s performance is scored: standards, an evaluation of the plan’s structure and processes to maintain and improve quality in five core areas; and </a:t>
            </a:r>
            <a:r>
              <a:rPr lang="en-US" dirty="0">
                <a:hlinkClick r:id="rId3"/>
              </a:rPr>
              <a:t>https://www.urac.org/programs/health-plan-accreditation</a:t>
            </a:r>
            <a:endParaRPr lang="en-US" dirty="0"/>
          </a:p>
          <a:p>
            <a:r>
              <a:rPr lang="en-US" altLang="en-US" dirty="0"/>
              <a:t> (HEDIS®), an evaluation of the plan’s performance on process and outcomes in clinical care and member experience of care.</a:t>
            </a:r>
          </a:p>
          <a:p>
            <a:endParaRPr lang="en-US" altLang="en-US" dirty="0"/>
          </a:p>
          <a:p>
            <a:r>
              <a:rPr lang="en-US" altLang="en-US" dirty="0"/>
              <a:t>CAHPS, or Consumer Assessment of Healthcare Providers and Systems, was developed by AHRQ (Agency for Healthcare Research and Quality) to support and promote the assessment of consumers' experiences with health care.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4EB012-1777-4070-898D-E933FA0386C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HEDIS measures health plan performance on several aspects of health care and managed care pharmacy including asthma medication use, controlling high blood pressure, antidepressant medication management and medication management.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5026B7-46A2-46BD-B3EA-E37101864E2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accent1">
                    <a:lumMod val="65000"/>
                  </a:schemeClr>
                </a:solidFill>
                <a:latin typeface="Arial" charset="0"/>
                <a:cs typeface="Arial" charset="0"/>
              </a:rPr>
              <a:t>AHRQ.  CAHPS Health Plan Surveys.  Available at 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hlinkClick r:id="rId3"/>
              </a:rPr>
              <a:t>https://www.ahrq.gov/cahps/about-cahps/index.html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accent1">
                    <a:lumMod val="65000"/>
                  </a:schemeClr>
                </a:solidFill>
                <a:latin typeface="Arial" charset="0"/>
                <a:cs typeface="Arial" charset="0"/>
              </a:rPr>
              <a:t>AHRQ. CAHPS Health Plan Survey 5.0 Measures. Available at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hlinkClick r:id="rId4"/>
              </a:rPr>
              <a:t>CAHPS Health Plan Survey 5.0 Measures | Agency for Healthcare Research and Quality (ahrq.gov)</a:t>
            </a:r>
            <a:endParaRPr lang="en-US" sz="1200" dirty="0">
              <a:solidFill>
                <a:schemeClr val="accent1">
                  <a:lumMod val="65000"/>
                </a:schemeClr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accent1">
                    <a:lumMod val="65000"/>
                  </a:schemeClr>
                </a:solidFill>
                <a:latin typeface="Arial" charset="0"/>
                <a:cs typeface="Arial" charset="0"/>
              </a:rPr>
              <a:t>AHRQ. NCQA's version of the Health Plan Survey.  Available at:  </a:t>
            </a:r>
            <a:r>
              <a:rPr lang="en-US" altLang="en-US" sz="1200" dirty="0">
                <a:solidFill>
                  <a:prstClr val="black"/>
                </a:solidFill>
                <a:latin typeface="Arial" charset="0"/>
                <a:cs typeface="Arial" charset="0"/>
                <a:hlinkClick r:id="rId5"/>
              </a:rPr>
              <a:t>https://cahps.ahrq.gov/surveys-guidance/hp/about/NCQAs-CAHPS-HP-Survey.html</a:t>
            </a:r>
            <a:endParaRPr lang="en-US" alt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F7A17B-47D1-42B5-A057-0CDCA19F023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9CDD6E-5D10-4B9C-AE74-4C3BE00D6BF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URAC. Accreditation Services &amp; Certification Programs. Available at </a:t>
            </a:r>
            <a:r>
              <a:rPr lang="en-US" dirty="0">
                <a:hlinkClick r:id="rId3"/>
              </a:rPr>
              <a:t>Accreditation Services &amp; Certification Programs - URAC</a:t>
            </a: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9CDD6E-5D10-4B9C-AE74-4C3BE00D6BF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090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6C8EC6E-9E55-7246-89D9-7FF10A01A7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903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rgbClr val="00205B"/>
                </a:solidFill>
                <a:latin typeface="+mj-lt"/>
              </a:defRPr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rgbClr val="00205B"/>
                </a:solidFill>
                <a:latin typeface="+mn-lt"/>
              </a:defRPr>
            </a:lvl2pPr>
            <a:lvl3pPr marL="1200150" indent="-285750">
              <a:buClr>
                <a:schemeClr val="bg2"/>
              </a:buClr>
              <a:buFont typeface="Courier New" panose="02070309020205020404" pitchFamily="49" charset="0"/>
              <a:buChar char="o"/>
              <a:defRPr>
                <a:solidFill>
                  <a:srgbClr val="00205B"/>
                </a:solidFill>
                <a:latin typeface="+mn-lt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latin typeface="Montserrat" panose="02000505000000020004" pitchFamily="2" charset="77"/>
              </a:defRPr>
            </a:lvl4pPr>
            <a:lvl5pPr>
              <a:defRPr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3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-5715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8745B42-C894-454C-91A1-91582D36D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685800"/>
            <a:ext cx="8840949" cy="21693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7200"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Slide Title (Paragraph)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11457A-C405-4EB0-B7DE-C089F75AFEEB}"/>
              </a:ext>
            </a:extLst>
          </p:cNvPr>
          <p:cNvSpPr/>
          <p:nvPr userDrawn="1"/>
        </p:nvSpPr>
        <p:spPr>
          <a:xfrm>
            <a:off x="5679741" y="3149322"/>
            <a:ext cx="6288066" cy="1744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endParaRPr lang="en-US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67F522-2F42-C444-BC13-881D739BC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80033" y="1931772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1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3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EC5190-DB6C-504A-A431-681490C9C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488" y="2007219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9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983664" y="-1422399"/>
            <a:ext cx="7427536" cy="618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1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831633" y="-1540568"/>
            <a:ext cx="7427536" cy="618423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5313341-5859-415D-BE52-55C586B2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1" y="4257443"/>
            <a:ext cx="10515600" cy="2245994"/>
          </a:xfrm>
          <a:prstGeom prst="rect">
            <a:avLst/>
          </a:prstGeom>
        </p:spPr>
        <p:txBody>
          <a:bodyPr/>
          <a:lstStyle>
            <a:lvl1pPr>
              <a:defRPr sz="7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0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52B1DA35-F07B-4E46-B4EE-553AF1912B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685800"/>
            <a:ext cx="8840949" cy="213222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7200"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Slide Title (Paragraph)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DEA535-A6B2-314B-A2A3-D33299E4F7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860987" y="1820186"/>
            <a:ext cx="6949440" cy="694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83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624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5" r:id="rId2"/>
    <p:sldLayoutId id="2147483663" r:id="rId3"/>
    <p:sldLayoutId id="2147483655" r:id="rId4"/>
    <p:sldLayoutId id="2147483650" r:id="rId5"/>
    <p:sldLayoutId id="2147483670" r:id="rId6"/>
    <p:sldLayoutId id="2147483682" r:id="rId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are.gov/find-a-plan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mcp.org/disease-state-resources/terms/star-ratings" TargetMode="External"/><Relationship Id="rId3" Type="http://schemas.openxmlformats.org/officeDocument/2006/relationships/hyperlink" Target="http://www.ncqa.org/HomePage.aspx" TargetMode="External"/><Relationship Id="rId7" Type="http://schemas.openxmlformats.org/officeDocument/2006/relationships/hyperlink" Target="https://www.cms.gov/medicare/health-drug-plans/part-c-d-performance-data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ms.gov/" TargetMode="External"/><Relationship Id="rId5" Type="http://schemas.openxmlformats.org/officeDocument/2006/relationships/hyperlink" Target="http://www.pqaalliance.org/" TargetMode="External"/><Relationship Id="rId4" Type="http://schemas.openxmlformats.org/officeDocument/2006/relationships/hyperlink" Target="https://www.urac.org/" TargetMode="External"/><Relationship Id="rId9" Type="http://schemas.openxmlformats.org/officeDocument/2006/relationships/hyperlink" Target="https://www.amcp.org/resource/amcp-pharmacy-pay-performance-principles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245140" y="817024"/>
            <a:ext cx="10626183" cy="2169367"/>
          </a:xfrm>
        </p:spPr>
        <p:txBody>
          <a:bodyPr/>
          <a:lstStyle/>
          <a:p>
            <a:pPr algn="r" eaLnBrk="1" hangingPunct="1"/>
            <a:r>
              <a:rPr lang="en-US" altLang="en-US" sz="6000" dirty="0">
                <a:solidFill>
                  <a:schemeClr val="bg1"/>
                </a:solidFill>
              </a:rPr>
              <a:t>Pharmacy Quality Measures</a:t>
            </a:r>
            <a:endParaRPr lang="en-US" altLang="en-US" sz="6000" b="1" dirty="0">
              <a:solidFill>
                <a:schemeClr val="bg1"/>
              </a:solidFill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4294967295"/>
          </p:nvPr>
        </p:nvSpPr>
        <p:spPr>
          <a:xfrm>
            <a:off x="5791200" y="4305300"/>
            <a:ext cx="6400800" cy="17526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Created by the School of Pharmacy Relations Committee for AMCP</a:t>
            </a: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Updated: January 2026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URAC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06002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Quality Measures for accreditation align closely with national health care quality and delivery improvement 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Performance measures allow organizations accredited by URAC to: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Annually monitor their quality &amp; ensure that cost saving measures have not impacted the quality of care delivered to patients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Rearrange resources to areas most in need of improvement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Achieve benchmarks that can then be compared across other organizations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Pharmacy Quality Alliance (PQA)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Established in 2006</a:t>
            </a:r>
          </a:p>
          <a:p>
            <a:r>
              <a:rPr lang="en-US" dirty="0">
                <a:solidFill>
                  <a:schemeClr val="tx1"/>
                </a:solidFill>
              </a:rPr>
              <a:t>Non-profit alliance with 175 member organizations</a:t>
            </a:r>
          </a:p>
          <a:p>
            <a:r>
              <a:rPr lang="en-US" dirty="0">
                <a:solidFill>
                  <a:schemeClr val="tx1"/>
                </a:solidFill>
              </a:rPr>
              <a:t>Mission: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Optimizing Health by Advancing the Quality of Medication Use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68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PQA &amp; Measure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Develops medication-use measures in areas of Adherence, Appropriate Medication Use, Medication Safety, and Medication Therapy Management </a:t>
            </a:r>
          </a:p>
          <a:p>
            <a:r>
              <a:rPr lang="en-US" dirty="0">
                <a:solidFill>
                  <a:schemeClr val="tx1"/>
                </a:solidFill>
              </a:rPr>
              <a:t>Identifies high-priority areas for health care and gaps in existing performance measure sets</a:t>
            </a:r>
          </a:p>
          <a:p>
            <a:r>
              <a:rPr lang="en-US" dirty="0">
                <a:solidFill>
                  <a:schemeClr val="tx1"/>
                </a:solidFill>
              </a:rPr>
              <a:t>Consensus process used to conceptualize, specify, test, endorse, implement, and maintain measures</a:t>
            </a:r>
            <a:endParaRPr lang="en-US" strike="sngStrik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0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519" y="995774"/>
            <a:ext cx="8840949" cy="2132227"/>
          </a:xfrm>
        </p:spPr>
        <p:txBody>
          <a:bodyPr/>
          <a:lstStyle/>
          <a:p>
            <a:pPr algn="r">
              <a:defRPr/>
            </a:pPr>
            <a:r>
              <a:rPr lang="en-US" sz="6000" dirty="0">
                <a:solidFill>
                  <a:schemeClr val="tx1"/>
                </a:solidFill>
              </a:rPr>
              <a:t>Centers for </a:t>
            </a: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dirty="0">
                <a:solidFill>
                  <a:schemeClr val="tx1"/>
                </a:solidFill>
              </a:rPr>
              <a:t>Medicare &amp; Medicaid Services (CMS) </a:t>
            </a: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dirty="0">
                <a:solidFill>
                  <a:schemeClr val="tx1"/>
                </a:solidFill>
              </a:rPr>
              <a:t>Star Ratings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CMS Star Ratings - Overview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199" y="1443789"/>
            <a:ext cx="10647947" cy="4285499"/>
          </a:xfrm>
        </p:spPr>
        <p:txBody>
          <a:bodyPr>
            <a:noAutofit/>
          </a:bodyPr>
          <a:lstStyle/>
          <a:p>
            <a:pPr marL="228600" lvl="1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dirty="0"/>
              <a:t>CMS rates the quality of Medicare Advantage and Medicare Prescription drug plans (Part C and/or Part D) by using a scale of 1 (Poor) to 5 stars (Excellent)</a:t>
            </a:r>
          </a:p>
          <a:p>
            <a:pPr marL="228600" lvl="1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dirty="0"/>
              <a:t>Since 2012, Medicare Advantage plan payments and rebate amounts are tied to quality ratings</a:t>
            </a:r>
          </a:p>
          <a:p>
            <a:pPr marL="228600" lvl="1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dirty="0"/>
              <a:t>Star Ratings Program aligns with “Meaningful Measures” framework (person-centered care, equity, safety, affordability and efficiency, chronic conditions, wellness and prevention, seamless care coordination, and behavioral health)</a:t>
            </a:r>
          </a:p>
        </p:txBody>
      </p:sp>
    </p:spTree>
    <p:extLst>
      <p:ext uri="{BB962C8B-B14F-4D97-AF65-F5344CB8AC3E}">
        <p14:creationId xmlns:p14="http://schemas.microsoft.com/office/powerpoint/2010/main" val="328325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CMS Star Ratings - Overview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77110" y="1325160"/>
            <a:ext cx="10980420" cy="4285499"/>
          </a:xfrm>
        </p:spPr>
        <p:txBody>
          <a:bodyPr>
            <a:noAutofit/>
          </a:bodyPr>
          <a:lstStyle/>
          <a:p>
            <a:pPr marL="0" lvl="1" indent="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Arial (heading)"/>
              </a:rPr>
              <a:t>Star Ratings include measures that fall into the following five broad categories:</a:t>
            </a:r>
          </a:p>
          <a:p>
            <a:pPr marL="685800" lvl="3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(Reflects improvements in beneficiary’s health, Ex. Better health status for beneficiaries with diabetes) </a:t>
            </a:r>
          </a:p>
          <a:p>
            <a:pPr marL="685800" lvl="3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Intermediate Outcomes </a:t>
            </a: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(Ex. Blood Sugar Controlled)</a:t>
            </a:r>
          </a:p>
          <a:p>
            <a:pPr marL="685800" lvl="3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Patient Experience </a:t>
            </a: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(Reflects their view on the care they received) </a:t>
            </a:r>
          </a:p>
          <a:p>
            <a:pPr marL="685800" lvl="3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Access</a:t>
            </a: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(Identifies barriers to getting required care, Ex. Makes Timely Decisions about Appeals) </a:t>
            </a:r>
          </a:p>
          <a:p>
            <a:pPr marL="685800" lvl="3" indent="-228600" defTabSz="622300"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</a:pPr>
            <a:r>
              <a:rPr lang="en-US" alt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(Identifies the provided services that help maintain, monitor, and/or improve the health of the beneficiaries)</a:t>
            </a:r>
          </a:p>
        </p:txBody>
      </p:sp>
    </p:spTree>
    <p:extLst>
      <p:ext uri="{BB962C8B-B14F-4D97-AF65-F5344CB8AC3E}">
        <p14:creationId xmlns:p14="http://schemas.microsoft.com/office/powerpoint/2010/main" val="168515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CMS Star Ratings - Overview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77110" y="1417972"/>
            <a:ext cx="10515600" cy="545432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en-US" altLang="en-US" b="1" dirty="0"/>
              <a:t>Star Ratings are separated into nine domains, four of which apply directly to drug plans: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0F261E-5351-6148-F45E-439E04EF4FAF}"/>
              </a:ext>
            </a:extLst>
          </p:cNvPr>
          <p:cNvSpPr txBox="1"/>
          <p:nvPr/>
        </p:nvSpPr>
        <p:spPr>
          <a:xfrm>
            <a:off x="877110" y="2321486"/>
            <a:ext cx="10515600" cy="3308598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0" lvl="1" defTabSz="622300">
              <a:spcBef>
                <a:spcPts val="600"/>
              </a:spcBef>
              <a:buClr>
                <a:schemeClr val="tx1"/>
              </a:buClr>
            </a:pPr>
            <a:r>
              <a:rPr lang="en-US" altLang="en-US" sz="2400" b="1" dirty="0">
                <a:latin typeface="+mj-lt"/>
              </a:rPr>
              <a:t>Health Plan (Part C) Domains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sz="2000" dirty="0">
                <a:latin typeface="+mj-lt"/>
              </a:rPr>
              <a:t>Staying Healthy: Screenings, Tests and Vaccines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sz="2000" dirty="0">
                <a:latin typeface="+mj-lt"/>
              </a:rPr>
              <a:t>Managing Chronic (Long Term)  	 Conditions 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altLang="en-US" sz="2000" dirty="0">
                <a:latin typeface="+mj-lt"/>
              </a:rPr>
              <a:t>Member Experience with Health Plan 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sz="2000" dirty="0">
                <a:latin typeface="+mj-lt"/>
              </a:rPr>
              <a:t>Member Complaints and Changes in the Health Plan's Performance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sz="2000" dirty="0">
                <a:latin typeface="+mj-lt"/>
              </a:rPr>
              <a:t>Health Plan Customer Service</a:t>
            </a:r>
          </a:p>
          <a:p>
            <a:pPr marL="0" lvl="1" defTabSz="622300">
              <a:spcBef>
                <a:spcPts val="600"/>
              </a:spcBef>
              <a:buClr>
                <a:schemeClr val="tx1"/>
              </a:buClr>
            </a:pPr>
            <a:r>
              <a:rPr lang="en-US" altLang="en-US" sz="2400" b="1" dirty="0">
                <a:latin typeface="+mj-lt"/>
              </a:rPr>
              <a:t>Drug Plan (Part D) Domains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altLang="en-US" sz="2000" dirty="0">
                <a:latin typeface="+mj-lt"/>
              </a:rPr>
              <a:t>Drug Plan Customer Service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sz="2000" dirty="0">
                <a:latin typeface="+mj-lt"/>
              </a:rPr>
              <a:t>Member Complaints and Changes in the Drug Plan’s Performance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sz="2000" dirty="0">
                <a:latin typeface="+mj-lt"/>
              </a:rPr>
              <a:t>Member Experience with the Drug Plan </a:t>
            </a:r>
          </a:p>
          <a:p>
            <a:pPr marL="742950" lvl="2" indent="-342900" defTabSz="622300">
              <a:spcBef>
                <a:spcPts val="600"/>
              </a:spcBef>
              <a:buFont typeface="+mj-lt"/>
              <a:buAutoNum type="arabicPeriod"/>
            </a:pPr>
            <a:r>
              <a:rPr lang="en-US" sz="2000" dirty="0">
                <a:latin typeface="+mj-lt"/>
              </a:rPr>
              <a:t>Drug Safety and Accuracy of Drug Pricing</a:t>
            </a:r>
          </a:p>
        </p:txBody>
      </p:sp>
    </p:spTree>
    <p:extLst>
      <p:ext uri="{BB962C8B-B14F-4D97-AF65-F5344CB8AC3E}">
        <p14:creationId xmlns:p14="http://schemas.microsoft.com/office/powerpoint/2010/main" val="7280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140536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dirty="0"/>
              <a:t>CMS PDP Measures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A25A340-B2C1-9273-D093-5544567B81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104052"/>
              </p:ext>
            </p:extLst>
          </p:nvPr>
        </p:nvGraphicFramePr>
        <p:xfrm>
          <a:off x="264695" y="1219200"/>
          <a:ext cx="11662610" cy="4419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831305">
                  <a:extLst>
                    <a:ext uri="{9D8B030D-6E8A-4147-A177-3AD203B41FA5}">
                      <a16:colId xmlns:a16="http://schemas.microsoft.com/office/drawing/2014/main" val="3083305605"/>
                    </a:ext>
                  </a:extLst>
                </a:gridCol>
                <a:gridCol w="5831305">
                  <a:extLst>
                    <a:ext uri="{9D8B030D-6E8A-4147-A177-3AD203B41FA5}">
                      <a16:colId xmlns:a16="http://schemas.microsoft.com/office/drawing/2014/main" val="190169846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2026 Drug Plan (Part D) Domain &amp; Measure Details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423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b="1" dirty="0"/>
                        <a:t>Drug Plan Customer Service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b="1" dirty="0"/>
                        <a:t>Member Complaints and Changes in the Drug Plan's Performance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796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Measure 1: 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Call Center - Foreign Language Interpreter and TTY Availability</a:t>
                      </a:r>
                      <a:endParaRPr lang="en-US" sz="1600" dirty="0"/>
                    </a:p>
                    <a:p>
                      <a:pPr marL="742950" lvl="1" indent="-285750" algn="l">
                        <a:buFont typeface="Arial" panose="020B0604020202020204" pitchFamily="34" charset="0"/>
                        <a:buChar char="•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Measures 2-4: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Complaints about the Drug Plan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Members Choosing to Leave the Plan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Drug Plan Quality Improvement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496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b="1" dirty="0"/>
                        <a:t>Member Experience with the Drug Plan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b="1" dirty="0"/>
                        <a:t>Drug Safety and Accuracy of Drug Pricing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5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Measures 5-6: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Members’ Rating of Drug Plan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Getting Needed Prescription Drugs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altLang="en-US" sz="1600" b="1" dirty="0"/>
                        <a:t>Measures 7-12: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MPF Price Accuracy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Medication Adherence for Diabetes Medications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Medication Adherence for Hypertension (RAS antagonists)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Medication Adherence for Cholesterol (Statins)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MTM Program Completion Rate for CMR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dirty="0"/>
                        <a:t>Statin Use in Persons with Diabetes (SUPD)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635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CMS Star Ratings - Example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5145505" cy="3903663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Part C Rating: “Statin Therapy for Patients with Cardiovascular Disease”</a:t>
            </a:r>
          </a:p>
          <a:p>
            <a:r>
              <a:rPr lang="en-US" altLang="en-US" sz="2400" dirty="0"/>
              <a:t>Shows the percent of plan members with heart-disease who get the right cholesterol lowering medication</a:t>
            </a:r>
          </a:p>
          <a:p>
            <a:r>
              <a:rPr lang="en-US" altLang="en-US" sz="2400" dirty="0"/>
              <a:t>All ratings within a domain are then averaged to calculate the domain’s star rating </a:t>
            </a:r>
          </a:p>
          <a:p>
            <a:pPr>
              <a:buFont typeface="Arial" charset="0"/>
              <a:buNone/>
            </a:pPr>
            <a:endParaRPr lang="en-US" alt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7907164-C4FB-4663-9A00-B24F2AEC6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936158"/>
              </p:ext>
            </p:extLst>
          </p:nvPr>
        </p:nvGraphicFramePr>
        <p:xfrm>
          <a:off x="6930187" y="1863370"/>
          <a:ext cx="4154908" cy="341703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2077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74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1" dirty="0">
                          <a:solidFill>
                            <a:schemeClr val="bg1"/>
                          </a:solidFill>
                        </a:rPr>
                        <a:t>2026 Star Rating</a:t>
                      </a:r>
                      <a:endParaRPr lang="en-US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7" marB="45717" anchor="ctr"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195716"/>
                  </a:ext>
                </a:extLst>
              </a:tr>
              <a:tr h="3453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Measure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Star Rating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6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u="sng" dirty="0">
                          <a:solidFill>
                            <a:schemeClr val="tx1"/>
                          </a:solidFill>
                        </a:rPr>
                        <a:t>&gt;</a:t>
                      </a:r>
                      <a:r>
                        <a:rPr lang="en-US" sz="2000" b="1" u="none" dirty="0">
                          <a:solidFill>
                            <a:schemeClr val="tx1"/>
                          </a:solidFill>
                        </a:rPr>
                        <a:t> 91%</a:t>
                      </a:r>
                      <a:endParaRPr lang="en-US" sz="2000" b="1" u="sng" dirty="0">
                        <a:solidFill>
                          <a:schemeClr val="tx1"/>
                        </a:solidFill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 stars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6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u="sng" dirty="0">
                          <a:solidFill>
                            <a:schemeClr val="tx1"/>
                          </a:solidFill>
                        </a:rPr>
                        <a:t>&gt;</a:t>
                      </a:r>
                      <a:r>
                        <a:rPr lang="en-US" sz="2000" b="1" u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88% to &lt; 91%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 stars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6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u="sng" dirty="0">
                          <a:solidFill>
                            <a:schemeClr val="tx1"/>
                          </a:solidFill>
                        </a:rPr>
                        <a:t>&gt;</a:t>
                      </a:r>
                      <a:r>
                        <a:rPr lang="en-US" sz="2000" b="1" u="none" dirty="0">
                          <a:solidFill>
                            <a:schemeClr val="tx1"/>
                          </a:solidFill>
                        </a:rPr>
                        <a:t> 85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% to &lt; 88%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 stars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6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u="sng" dirty="0">
                          <a:solidFill>
                            <a:schemeClr val="tx1"/>
                          </a:solidFill>
                        </a:rPr>
                        <a:t>&gt;</a:t>
                      </a:r>
                      <a:r>
                        <a:rPr lang="en-US" sz="2000" b="1" u="none" dirty="0">
                          <a:solidFill>
                            <a:schemeClr val="tx1"/>
                          </a:solidFill>
                        </a:rPr>
                        <a:t> 81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%  to &lt; 85%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 stars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26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&lt; 81%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 star</a:t>
                      </a: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13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CMS Star Ratings - Overview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0" y="2569570"/>
            <a:ext cx="10644146" cy="8130856"/>
          </a:xfrm>
        </p:spPr>
        <p:txBody>
          <a:bodyPr numCol="2">
            <a:normAutofit/>
          </a:bodyPr>
          <a:lstStyle/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Healthcare Effectiveness Data and Information Set (HEDIS)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Consumer Assessment of Healthcare Providers and Systems (CAHPS)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Health Outcomes Survey (HOS)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Complaints Tracking Module (CTM)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Part C &amp; Part D Plan Reporting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Previous Star Ratings (used to evaluate improvement (if any))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Medicare Beneficiary Database Suite of Systems (MBDSS)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Independent Review Entity (IRE)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Call Center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Primary Drug Event (PDE) data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Medicare Plan Finder (MPF) Pricing Files</a:t>
            </a:r>
          </a:p>
          <a:p>
            <a:pPr lvl="1">
              <a:buFont typeface="Calibri" pitchFamily="34" charset="0"/>
              <a:buChar char="–"/>
            </a:pPr>
            <a:endParaRPr lang="en-US" altLang="en-US" sz="2400" dirty="0"/>
          </a:p>
          <a:p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CA1F9F-536D-EFDA-5ACD-0DDECD0B3152}"/>
              </a:ext>
            </a:extLst>
          </p:cNvPr>
          <p:cNvSpPr txBox="1"/>
          <p:nvPr/>
        </p:nvSpPr>
        <p:spPr>
          <a:xfrm>
            <a:off x="838200" y="1573211"/>
            <a:ext cx="1064414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sz="2800" b="1" dirty="0"/>
              <a:t>Star Ratings measures use collected data from the following primary data sources: </a:t>
            </a:r>
          </a:p>
        </p:txBody>
      </p:sp>
    </p:spTree>
    <p:extLst>
      <p:ext uri="{BB962C8B-B14F-4D97-AF65-F5344CB8AC3E}">
        <p14:creationId xmlns:p14="http://schemas.microsoft.com/office/powerpoint/2010/main" val="114175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Purpose of Quality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036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Quality measures are a mechanism to help quantify the quality of care provided</a:t>
            </a:r>
          </a:p>
          <a:p>
            <a:pPr>
              <a:defRPr/>
            </a:pPr>
            <a:r>
              <a:rPr lang="en-US" dirty="0"/>
              <a:t>Quality measures address aspects of care such as:</a:t>
            </a:r>
          </a:p>
          <a:p>
            <a:pPr lvl="1">
              <a:defRPr/>
            </a:pPr>
            <a:r>
              <a:rPr lang="en-US" dirty="0"/>
              <a:t>Utilization of evidence-based medicine</a:t>
            </a:r>
          </a:p>
          <a:p>
            <a:pPr lvl="1">
              <a:defRPr/>
            </a:pPr>
            <a:r>
              <a:rPr lang="en-US" dirty="0"/>
              <a:t>Efficiency and effectiveness</a:t>
            </a:r>
          </a:p>
          <a:p>
            <a:pPr lvl="1">
              <a:defRPr/>
            </a:pPr>
            <a:r>
              <a:rPr lang="en-US" dirty="0"/>
              <a:t>Quality of Life</a:t>
            </a:r>
          </a:p>
          <a:p>
            <a:pPr lvl="1">
              <a:defRPr/>
            </a:pPr>
            <a:r>
              <a:rPr lang="en-US" dirty="0"/>
              <a:t>Patient Satisfaction</a:t>
            </a:r>
          </a:p>
          <a:p>
            <a:pPr>
              <a:defRPr/>
            </a:pPr>
            <a:r>
              <a:rPr lang="en-US" dirty="0"/>
              <a:t>Useful in pay-for-performance and value-based purchasing reimbursement programs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CMS Star Ratings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9923"/>
            <a:ext cx="10515600" cy="3903663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Plan Ratings - </a:t>
            </a:r>
            <a:r>
              <a:rPr lang="en-US" altLang="en-US" dirty="0">
                <a:solidFill>
                  <a:srgbClr val="0076C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www.medicare.gov/find-a-plan</a:t>
            </a:r>
            <a:r>
              <a:rPr lang="en-US" alt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Medicare members may switch to a 5-star plan only once during the special enrollment period between December 8 and November 30 the following year</a:t>
            </a:r>
          </a:p>
          <a:p>
            <a:pPr lvl="1"/>
            <a:endParaRPr lang="en-US" altLang="en-US" dirty="0">
              <a:solidFill>
                <a:schemeClr val="tx1"/>
              </a:solidFill>
            </a:endParaRPr>
          </a:p>
          <a:p>
            <a:pPr lvl="1"/>
            <a:r>
              <a:rPr lang="en-US" altLang="en-US" dirty="0">
                <a:solidFill>
                  <a:schemeClr val="tx1"/>
                </a:solidFill>
              </a:rPr>
              <a:t>Symbol – </a:t>
            </a:r>
          </a:p>
          <a:p>
            <a:pPr lvl="1"/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sz="2800" dirty="0">
                <a:solidFill>
                  <a:schemeClr val="tx1"/>
                </a:solidFill>
              </a:rPr>
              <a:t>Plans with Part C or D rating of 2.5 or lower for at least 3 years receive a low performing icon on the Medicare plan finder website and </a:t>
            </a:r>
            <a:r>
              <a:rPr lang="en-US" altLang="en-US" dirty="0">
                <a:solidFill>
                  <a:schemeClr val="tx1"/>
                </a:solidFill>
              </a:rPr>
              <a:t>are disabled from online enrollment</a:t>
            </a:r>
          </a:p>
          <a:p>
            <a:pPr lvl="1"/>
            <a:endParaRPr lang="en-US" altLang="en-US" dirty="0">
              <a:solidFill>
                <a:schemeClr val="tx1"/>
              </a:solidFill>
            </a:endParaRPr>
          </a:p>
          <a:p>
            <a:pPr lvl="1"/>
            <a:r>
              <a:rPr lang="en-US" altLang="en-US" dirty="0">
                <a:solidFill>
                  <a:schemeClr val="tx1"/>
                </a:solidFill>
              </a:rPr>
              <a:t>Symbol --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915" y="3150465"/>
            <a:ext cx="7056119" cy="4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2CA602-4132-E9E2-EF4E-6FD33FA539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3915" y="5003888"/>
            <a:ext cx="679495" cy="49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840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CMS Star Ratings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036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Timeframes</a:t>
            </a:r>
          </a:p>
          <a:p>
            <a:r>
              <a:rPr lang="en-US" dirty="0"/>
              <a:t>2026 Star Ratings </a:t>
            </a:r>
          </a:p>
          <a:p>
            <a:pPr lvl="1"/>
            <a:r>
              <a:rPr lang="en-US" dirty="0"/>
              <a:t>Primarily based on 2024 data</a:t>
            </a:r>
          </a:p>
          <a:p>
            <a:pPr lvl="1"/>
            <a:r>
              <a:rPr lang="en-US" dirty="0"/>
              <a:t>Utilizes CAHPS Survey data 03/2025 - 05/2025</a:t>
            </a:r>
          </a:p>
          <a:p>
            <a:r>
              <a:rPr lang="en-US" dirty="0"/>
              <a:t>2025 Star Ratings </a:t>
            </a:r>
          </a:p>
          <a:p>
            <a:pPr lvl="1"/>
            <a:r>
              <a:rPr lang="en-US" dirty="0"/>
              <a:t>Primarily based on 2023 data</a:t>
            </a:r>
          </a:p>
          <a:p>
            <a:pPr lvl="1"/>
            <a:r>
              <a:rPr lang="en-US" dirty="0"/>
              <a:t>Utilizes CAHPS Survey data 03/2024 – 06/2024</a:t>
            </a:r>
          </a:p>
        </p:txBody>
      </p:sp>
    </p:spTree>
    <p:extLst>
      <p:ext uri="{BB962C8B-B14F-4D97-AF65-F5344CB8AC3E}">
        <p14:creationId xmlns:p14="http://schemas.microsoft.com/office/powerpoint/2010/main" val="341114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CMS Star Ratings - 2026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6EBDA-782A-82B8-91E6-9D9749B50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036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Medicare Advantage with Prescription drug coverage (MA-PD)</a:t>
            </a:r>
          </a:p>
          <a:p>
            <a:r>
              <a:rPr lang="en-US" dirty="0">
                <a:solidFill>
                  <a:schemeClr val="tx1"/>
                </a:solidFill>
              </a:rPr>
              <a:t>207 contracts offered (40%) have an overall rating of 4 stars or higher. </a:t>
            </a:r>
          </a:p>
          <a:p>
            <a:r>
              <a:rPr lang="en-US" dirty="0">
                <a:solidFill>
                  <a:schemeClr val="tx1"/>
                </a:solidFill>
              </a:rPr>
              <a:t>When weighted by enrollment, roughly 64% of MA-PD enrollees have a contract plan rating of  </a:t>
            </a:r>
            <a:r>
              <a:rPr lang="en-US" u="sng" dirty="0">
                <a:solidFill>
                  <a:schemeClr val="tx1"/>
                </a:solidFill>
              </a:rPr>
              <a:t>&gt;</a:t>
            </a:r>
            <a:r>
              <a:rPr lang="en-US" dirty="0">
                <a:solidFill>
                  <a:schemeClr val="tx1"/>
                </a:solidFill>
              </a:rPr>
              <a:t> 4 stars. 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Part D Plans (PDPs)</a:t>
            </a:r>
          </a:p>
          <a:p>
            <a:r>
              <a:rPr lang="en-US" dirty="0">
                <a:solidFill>
                  <a:schemeClr val="tx1"/>
                </a:solidFill>
              </a:rPr>
              <a:t>9 contracts offered (23%) have an overall rating of 4 stars or higher. </a:t>
            </a:r>
          </a:p>
          <a:p>
            <a:r>
              <a:rPr lang="en-US" dirty="0">
                <a:solidFill>
                  <a:schemeClr val="tx1"/>
                </a:solidFill>
              </a:rPr>
              <a:t>When weighted by enrollment, roughly 2% of PDP enrollees have a contract plan rating of </a:t>
            </a:r>
            <a:r>
              <a:rPr lang="en-US" u="sng" dirty="0">
                <a:solidFill>
                  <a:schemeClr val="tx1"/>
                </a:solidFill>
              </a:rPr>
              <a:t>&gt;</a:t>
            </a:r>
            <a:r>
              <a:rPr lang="en-US" dirty="0">
                <a:solidFill>
                  <a:schemeClr val="tx1"/>
                </a:solidFill>
              </a:rPr>
              <a:t> 4 stars.</a:t>
            </a:r>
          </a:p>
        </p:txBody>
      </p:sp>
    </p:spTree>
    <p:extLst>
      <p:ext uri="{BB962C8B-B14F-4D97-AF65-F5344CB8AC3E}">
        <p14:creationId xmlns:p14="http://schemas.microsoft.com/office/powerpoint/2010/main" val="358112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654406"/>
            <a:ext cx="10515600" cy="1325563"/>
          </a:xfrm>
        </p:spPr>
        <p:txBody>
          <a:bodyPr/>
          <a:lstStyle/>
          <a:p>
            <a:r>
              <a:rPr lang="en-US" altLang="en-US" dirty="0"/>
              <a:t>CMS Star Ratings – 2026 Quality Bonus Payments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5418148"/>
            <a:ext cx="830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952A384-5E50-E34C-AAD7-773FF41D8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810712"/>
              </p:ext>
            </p:extLst>
          </p:nvPr>
        </p:nvGraphicFramePr>
        <p:xfrm>
          <a:off x="838200" y="2822758"/>
          <a:ext cx="4904262" cy="175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17430">
                  <a:extLst>
                    <a:ext uri="{9D8B030D-6E8A-4147-A177-3AD203B41FA5}">
                      <a16:colId xmlns:a16="http://schemas.microsoft.com/office/drawing/2014/main" val="3526459219"/>
                    </a:ext>
                  </a:extLst>
                </a:gridCol>
                <a:gridCol w="2986832">
                  <a:extLst>
                    <a:ext uri="{9D8B030D-6E8A-4147-A177-3AD203B41FA5}">
                      <a16:colId xmlns:a16="http://schemas.microsoft.com/office/drawing/2014/main" val="243414069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2025 Quality Bonus Payments for Plans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116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Star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Quality Bonus Payment Percentage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2895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 – 5 Stars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739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 4 Stars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18852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0D79DB-229D-B817-E0BD-BA5E736A2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039226"/>
              </p:ext>
            </p:extLst>
          </p:nvPr>
        </p:nvGraphicFramePr>
        <p:xfrm>
          <a:off x="6449540" y="2618116"/>
          <a:ext cx="4979462" cy="212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92630">
                  <a:extLst>
                    <a:ext uri="{9D8B030D-6E8A-4147-A177-3AD203B41FA5}">
                      <a16:colId xmlns:a16="http://schemas.microsoft.com/office/drawing/2014/main" val="3526459219"/>
                    </a:ext>
                  </a:extLst>
                </a:gridCol>
                <a:gridCol w="2986832">
                  <a:extLst>
                    <a:ext uri="{9D8B030D-6E8A-4147-A177-3AD203B41FA5}">
                      <a16:colId xmlns:a16="http://schemas.microsoft.com/office/drawing/2014/main" val="243414069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2025 MA Plan Beneficiary Rebate Amounts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116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Star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Rebate </a:t>
                      </a:r>
                    </a:p>
                    <a:p>
                      <a:pPr algn="ctr"/>
                      <a:r>
                        <a:rPr lang="en-US" b="1" dirty="0"/>
                        <a:t>Percentage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2895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u="sng" dirty="0"/>
                        <a:t>&gt;</a:t>
                      </a:r>
                      <a:r>
                        <a:rPr lang="en-US" dirty="0"/>
                        <a:t> 4.5 Stars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739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3.5 to &lt; 4.5 Stars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354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 3.5 Stars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188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863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CMS Star Ratings - 2026 Changes in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690688"/>
            <a:ext cx="10757171" cy="4667250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Updates to number of quality and performance measures for contracts: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MA = 33 measures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MAP-PD = 43 measures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PDP = 12 measures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Updates to certain measures: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New measure: Kidney Health Evaluation for Patients with Diabetes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Substantive Specification Changes</a:t>
            </a:r>
          </a:p>
          <a:p>
            <a:pPr lvl="2">
              <a:buClr>
                <a:schemeClr val="tx1"/>
              </a:buClr>
            </a:pPr>
            <a:r>
              <a:rPr lang="en-US" sz="1600" dirty="0">
                <a:solidFill>
                  <a:schemeClr val="tx1"/>
                </a:solidFill>
              </a:rPr>
              <a:t>Improving or Maintaining Physical Health </a:t>
            </a:r>
          </a:p>
          <a:p>
            <a:pPr lvl="2">
              <a:buClr>
                <a:schemeClr val="tx1"/>
              </a:buClr>
            </a:pPr>
            <a:r>
              <a:rPr lang="en-US" sz="1600" dirty="0">
                <a:solidFill>
                  <a:schemeClr val="tx1"/>
                </a:solidFill>
              </a:rPr>
              <a:t>Improving or Maintaining Mental Health 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Patient experience, complaint, and access measures receive weight of 2 (vs. 4)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chemeClr val="tx1"/>
                </a:solidFill>
              </a:rPr>
              <a:t>Keep numeric values for contracts with 60%+ enrollees in FEMA individual assistance areas for non-CAHPS measures </a:t>
            </a:r>
          </a:p>
          <a:p>
            <a:pPr marL="457200" lvl="1" indent="0">
              <a:buNone/>
            </a:pPr>
            <a:endParaRPr lang="en-US" sz="2600" dirty="0">
              <a:solidFill>
                <a:schemeClr val="tx1"/>
              </a:solidFill>
            </a:endParaRPr>
          </a:p>
          <a:p>
            <a:pPr lvl="1"/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9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Strategies for Adhering to Quality Measures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Stimulate accountability within the healthcare organization by educating employees and providers on the significance of quality measurement</a:t>
            </a:r>
          </a:p>
          <a:p>
            <a:r>
              <a:rPr lang="en-US" altLang="en-US"/>
              <a:t>Encourage advancements in technology to help integrate patient and provider data</a:t>
            </a:r>
          </a:p>
          <a:p>
            <a:r>
              <a:rPr lang="en-US" altLang="en-US"/>
              <a:t>Promote the appropriate use of medical and pharmaceutical services through frequent utilization reviews</a:t>
            </a:r>
          </a:p>
          <a:p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838200" y="468597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xfrm>
            <a:off x="838200" y="1669670"/>
            <a:ext cx="10515600" cy="3903663"/>
          </a:xfrm>
        </p:spPr>
        <p:txBody>
          <a:bodyPr>
            <a:normAutofit lnSpcReduction="10000"/>
          </a:bodyPr>
          <a:lstStyle/>
          <a:p>
            <a:r>
              <a:rPr lang="en-US" altLang="en-US" sz="2800" dirty="0"/>
              <a:t>Quality organizations and programs, such NCQA, URAC, and CMS Star Ratings, contribute to the development and endorsement of quality measures impacting pharmacy quality programs in all managed care settings</a:t>
            </a:r>
          </a:p>
          <a:p>
            <a:r>
              <a:rPr lang="en-US" altLang="en-US" sz="2800" dirty="0"/>
              <a:t>Pharmacists contribute to quality-focused programs through initiation and advancement of medication management programs including:</a:t>
            </a:r>
          </a:p>
          <a:p>
            <a:pPr lvl="1"/>
            <a:r>
              <a:rPr lang="en-US" altLang="en-US" sz="2400" dirty="0"/>
              <a:t>Retrospective and concurrent DUR programs </a:t>
            </a:r>
          </a:p>
          <a:p>
            <a:pPr lvl="1"/>
            <a:r>
              <a:rPr lang="en-US" altLang="en-US" sz="2400" dirty="0"/>
              <a:t>Benefit design recommendations</a:t>
            </a:r>
          </a:p>
          <a:p>
            <a:pPr lvl="1"/>
            <a:r>
              <a:rPr lang="en-US" altLang="en-US" sz="2400" dirty="0"/>
              <a:t>Comprehensive and Targeted Medication Reviews (MTM)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838200" y="45214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Helpful Resources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052386"/>
          </a:xfrm>
        </p:spPr>
        <p:txBody>
          <a:bodyPr>
            <a:normAutofit fontScale="32500" lnSpcReduction="20000"/>
          </a:bodyPr>
          <a:lstStyle/>
          <a:p>
            <a:pPr>
              <a:defRPr/>
            </a:pPr>
            <a:r>
              <a:rPr lang="en-US" sz="5500" dirty="0"/>
              <a:t>NCQA – </a:t>
            </a:r>
            <a:r>
              <a:rPr lang="en-US" sz="5500" dirty="0">
                <a:hlinkClick r:id="rId3"/>
              </a:rPr>
              <a:t>http://www.ncqa.org/HomePage.aspx</a:t>
            </a:r>
            <a:endParaRPr lang="en-US" sz="5500" dirty="0"/>
          </a:p>
          <a:p>
            <a:pPr>
              <a:defRPr/>
            </a:pPr>
            <a:r>
              <a:rPr lang="en-US" sz="5500" dirty="0"/>
              <a:t>URAC – </a:t>
            </a:r>
            <a:r>
              <a:rPr lang="en-US" sz="5500" dirty="0">
                <a:hlinkClick r:id="rId4"/>
              </a:rPr>
              <a:t>https://www.urac.org/</a:t>
            </a:r>
            <a:endParaRPr lang="en-US" sz="5500" dirty="0"/>
          </a:p>
          <a:p>
            <a:pPr>
              <a:defRPr/>
            </a:pPr>
            <a:r>
              <a:rPr lang="en-US" sz="5500" dirty="0"/>
              <a:t>PQA - </a:t>
            </a:r>
            <a:r>
              <a:rPr lang="en-US" sz="5500" dirty="0">
                <a:hlinkClick r:id="rId5"/>
              </a:rPr>
              <a:t>http://www.pqaalliance.org/</a:t>
            </a:r>
            <a:endParaRPr lang="en-US" sz="5500" dirty="0"/>
          </a:p>
          <a:p>
            <a:pPr>
              <a:defRPr/>
            </a:pPr>
            <a:r>
              <a:rPr lang="en-US" sz="5500" dirty="0"/>
              <a:t>CMS - </a:t>
            </a:r>
            <a:r>
              <a:rPr lang="en-US" sz="5500" dirty="0">
                <a:hlinkClick r:id="rId6"/>
              </a:rPr>
              <a:t>https://www.cms.gov/</a:t>
            </a:r>
            <a:endParaRPr lang="en-US" sz="5500" dirty="0"/>
          </a:p>
          <a:p>
            <a:pPr>
              <a:defRPr/>
            </a:pPr>
            <a:r>
              <a:rPr lang="en-US" sz="5500" dirty="0"/>
              <a:t>CMS Part C and D Performance Data - </a:t>
            </a:r>
            <a:r>
              <a:rPr lang="en-US" sz="5500" dirty="0">
                <a:hlinkClick r:id="rId7"/>
              </a:rPr>
              <a:t>https://www.cms.gov/medicare/health-drug-plans/part-c-d-performance-data</a:t>
            </a:r>
            <a:endParaRPr lang="en-US" sz="5500" dirty="0"/>
          </a:p>
          <a:p>
            <a:pPr>
              <a:defRPr/>
            </a:pPr>
            <a:r>
              <a:rPr lang="en-US" sz="5500" dirty="0"/>
              <a:t>AMCP Resources for Medicare Plan Star Ratings:</a:t>
            </a:r>
          </a:p>
          <a:p>
            <a:pPr lvl="1">
              <a:defRPr/>
            </a:pPr>
            <a:r>
              <a:rPr lang="en-US" sz="5500" dirty="0"/>
              <a:t>Star Ratings:  </a:t>
            </a:r>
            <a:r>
              <a:rPr lang="en-US" sz="5500" dirty="0">
                <a:hlinkClick r:id="rId8"/>
              </a:rPr>
              <a:t>https://www.amcp.org/disease-state-resources/terms/star-ratings</a:t>
            </a:r>
            <a:endParaRPr lang="en-US" sz="5500" dirty="0"/>
          </a:p>
          <a:p>
            <a:pPr lvl="1">
              <a:defRPr/>
            </a:pPr>
            <a:r>
              <a:rPr lang="en-US" sz="5500" dirty="0"/>
              <a:t>Pharmacy Pay-for-Performance Principles: </a:t>
            </a:r>
            <a:r>
              <a:rPr lang="en-US" sz="5500" dirty="0">
                <a:hlinkClick r:id="rId9"/>
              </a:rPr>
              <a:t>https://www.amcp.org/resource/amcp-pharmacy-pay-performance-principles</a:t>
            </a:r>
            <a:r>
              <a:rPr lang="en-US" sz="5500" dirty="0"/>
              <a:t> </a:t>
            </a:r>
          </a:p>
          <a:p>
            <a:pPr>
              <a:defRPr/>
            </a:pPr>
            <a:r>
              <a:rPr lang="en-US" sz="5500" dirty="0"/>
              <a:t>Navarro RP, et al. Managed Care Pharmacy Practice. 2</a:t>
            </a:r>
            <a:r>
              <a:rPr lang="en-US" sz="5500" baseline="30000" dirty="0"/>
              <a:t>nd</a:t>
            </a:r>
            <a:r>
              <a:rPr lang="en-US" sz="5500" dirty="0"/>
              <a:t> edition. Jones and Bartlett Publishers: Sudbury, MA; 2009. </a:t>
            </a:r>
          </a:p>
          <a:p>
            <a:pPr>
              <a:defRPr/>
            </a:pPr>
            <a:r>
              <a:rPr lang="en-US" sz="5500" dirty="0"/>
              <a:t>Ransom ER, et al. The Healthcare Quality Book. 2</a:t>
            </a:r>
            <a:r>
              <a:rPr lang="en-US" sz="5500" baseline="30000" dirty="0"/>
              <a:t>nd</a:t>
            </a:r>
            <a:r>
              <a:rPr lang="en-US" sz="5500" dirty="0"/>
              <a:t> Edition. Health Administration Press: Chicago, IL; 2012.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E0C20D-0A6F-47EA-ADAC-B35404471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887" y="2348696"/>
            <a:ext cx="3450854" cy="138900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DAB0C8-53A2-462C-B5D5-BCC2ED53A0BC}"/>
              </a:ext>
            </a:extLst>
          </p:cNvPr>
          <p:cNvSpPr/>
          <p:nvPr/>
        </p:nvSpPr>
        <p:spPr>
          <a:xfrm>
            <a:off x="5308167" y="2556051"/>
            <a:ext cx="66591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 improve patient health by ensuring access to </a:t>
            </a:r>
          </a:p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high-quality, cost-effective medications and other therapies.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51A40B-6AD4-4D7E-8AF1-2D13450D8AFA}"/>
              </a:ext>
            </a:extLst>
          </p:cNvPr>
          <p:cNvSpPr/>
          <p:nvPr/>
        </p:nvSpPr>
        <p:spPr>
          <a:xfrm>
            <a:off x="5308167" y="2025530"/>
            <a:ext cx="6963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91C84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Mission &amp; Vision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AEEE17-B4BC-1C4E-96F4-D184FE37B69A}"/>
              </a:ext>
            </a:extLst>
          </p:cNvPr>
          <p:cNvCxnSpPr/>
          <p:nvPr/>
        </p:nvCxnSpPr>
        <p:spPr>
          <a:xfrm>
            <a:off x="4974954" y="1875295"/>
            <a:ext cx="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41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Development of a Quality Measure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498288"/>
              </p:ext>
            </p:extLst>
          </p:nvPr>
        </p:nvGraphicFramePr>
        <p:xfrm>
          <a:off x="838200" y="1690688"/>
          <a:ext cx="10515600" cy="390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ight Brace 6"/>
          <p:cNvSpPr/>
          <p:nvPr/>
        </p:nvSpPr>
        <p:spPr>
          <a:xfrm>
            <a:off x="2667001" y="3429000"/>
            <a:ext cx="374301" cy="2133600"/>
          </a:xfrm>
          <a:prstGeom prst="rightBrace">
            <a:avLst/>
          </a:prstGeom>
          <a:noFill/>
          <a:ln w="19050"/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9074500" y="3352800"/>
            <a:ext cx="374301" cy="2362200"/>
          </a:xfrm>
          <a:prstGeom prst="rightBrace">
            <a:avLst/>
          </a:prstGeom>
          <a:noFill/>
          <a:ln w="19050"/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367" name="TextBox 10"/>
          <p:cNvSpPr txBox="1">
            <a:spLocks noChangeArrowheads="1"/>
          </p:cNvSpPr>
          <p:nvPr/>
        </p:nvSpPr>
        <p:spPr bwMode="auto">
          <a:xfrm>
            <a:off x="1078691" y="1620864"/>
            <a:ext cx="17754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Multiple years</a:t>
            </a:r>
          </a:p>
        </p:txBody>
      </p:sp>
      <p:sp>
        <p:nvSpPr>
          <p:cNvPr id="15368" name="TextBox 11"/>
          <p:cNvSpPr txBox="1">
            <a:spLocks noChangeArrowheads="1"/>
          </p:cNvSpPr>
          <p:nvPr/>
        </p:nvSpPr>
        <p:spPr bwMode="auto">
          <a:xfrm>
            <a:off x="4953001" y="1620308"/>
            <a:ext cx="167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4-12 months</a:t>
            </a:r>
          </a:p>
        </p:txBody>
      </p:sp>
      <p:sp>
        <p:nvSpPr>
          <p:cNvPr id="15369" name="TextBox 12"/>
          <p:cNvSpPr txBox="1">
            <a:spLocks noChangeArrowheads="1"/>
          </p:cNvSpPr>
          <p:nvPr/>
        </p:nvSpPr>
        <p:spPr bwMode="auto">
          <a:xfrm>
            <a:off x="8728251" y="1620308"/>
            <a:ext cx="167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9-24 months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81784" y="1063310"/>
            <a:ext cx="10085150" cy="2132227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Quality Organizations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National Committee for Quality Assurance (NCQA)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0366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NCQA is a private, non-profit organization dedicated to improving healthcare quality through: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Accreditation of health plans, ACOs, PCMHs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Development of quality measures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Design of providers recognition programs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Health plans seeking accreditation assess performance through administration and submission of the Healthcare Effectiveness Data and Information Set (HEDIS) measures, developed by NCQA, and </a:t>
            </a:r>
            <a:r>
              <a:rPr lang="en-US" altLang="en-US" dirty="0"/>
              <a:t>Consumer Assessment of Health Plan Survey (</a:t>
            </a:r>
            <a:r>
              <a:rPr lang="en-US" dirty="0">
                <a:solidFill>
                  <a:schemeClr val="tx1"/>
                </a:solidFill>
              </a:rPr>
              <a:t>CAHPS) surveys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199" y="520765"/>
            <a:ext cx="10920663" cy="1325563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Healthcare Effectiveness Data and Information Set (HEDIS)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65"/>
            <a:ext cx="10515600" cy="39036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b="1" dirty="0"/>
              <a:t>Data categories for HEDIS measures evaluate </a:t>
            </a:r>
            <a:r>
              <a:rPr lang="en-US" b="1" dirty="0">
                <a:solidFill>
                  <a:schemeClr val="tx1"/>
                </a:solidFill>
              </a:rPr>
              <a:t>six</a:t>
            </a:r>
            <a:r>
              <a:rPr lang="en-US" b="1" dirty="0"/>
              <a:t> care domains: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/>
              <a:t>Effectiveness of Care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/>
              <a:t>Access/availability of Care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/>
              <a:t>Experience of Care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>
                <a:solidFill>
                  <a:schemeClr val="tx1"/>
                </a:solidFill>
              </a:rPr>
              <a:t>Utilization and Risk Adjusted Utilization</a:t>
            </a:r>
            <a:endParaRPr lang="en-US" strike="sngStrike" dirty="0">
              <a:solidFill>
                <a:schemeClr val="tx1"/>
              </a:solidFill>
            </a:endParaRP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/>
              <a:t>Health plan descriptive data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/>
              <a:t>Measures Reported Using Electronic Clinical Data Systems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566379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dirty="0"/>
              <a:t>Consumer Assessment of Health Plan Survey (CAHPS)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7546"/>
            <a:ext cx="10515600" cy="39036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CAHPS survey evaluates member satisfaction measures </a:t>
            </a:r>
            <a:r>
              <a:rPr lang="en-US" dirty="0">
                <a:solidFill>
                  <a:schemeClr val="tx1"/>
                </a:solidFill>
              </a:rPr>
              <a:t>including: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Getting needed care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Getting care quickly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How well doctors communicate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Health plan customer service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How people rated their health plan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NCQA uses the CAHPS survey as part of </a:t>
            </a:r>
            <a:r>
              <a:rPr lang="en-US" dirty="0"/>
              <a:t>the Satisfaction With Experience of Care domain of HEDIS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838200" y="656008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Utilization Review Accreditation Commission (URAC)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838200" y="2157613"/>
            <a:ext cx="10515600" cy="39036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/>
              <a:t>URAC is an independent, non-profit organization that promotes health care quality through accreditation, education, and measurement programs</a:t>
            </a:r>
          </a:p>
          <a:p>
            <a:pPr lvl="2">
              <a:defRPr/>
            </a:pPr>
            <a:endParaRPr lang="en-US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1600" dirty="0"/>
          </a:p>
          <a:p>
            <a:pPr eaLnBrk="1" hangingPunct="1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URAC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838200" y="1655429"/>
            <a:ext cx="10515600" cy="3903663"/>
          </a:xfrm>
        </p:spPr>
        <p:txBody>
          <a:bodyPr>
            <a:normAutofit fontScale="92500"/>
          </a:bodyPr>
          <a:lstStyle/>
          <a:p>
            <a:pPr marL="0" lvl="1" indent="0">
              <a:spcBef>
                <a:spcPts val="1000"/>
              </a:spcBef>
              <a:buClr>
                <a:schemeClr val="tx1"/>
              </a:buClr>
              <a:buNone/>
              <a:defRPr/>
            </a:pPr>
            <a:r>
              <a:rPr lang="en-US" sz="2800" b="1" dirty="0">
                <a:latin typeface="+mj-lt"/>
              </a:rPr>
              <a:t>Accreditation types include:</a:t>
            </a:r>
          </a:p>
          <a:p>
            <a:pPr marL="685800" lvl="3" indent="-228600">
              <a:spcBef>
                <a:spcPts val="1000"/>
              </a:spcBef>
              <a:defRPr/>
            </a:pPr>
            <a:r>
              <a:rPr lang="en-US" sz="2400" dirty="0">
                <a:latin typeface="+mj-lt"/>
              </a:rPr>
              <a:t>Pharmacy Programs (ex. Pharmacy Benefit</a:t>
            </a:r>
            <a:r>
              <a:rPr lang="en-US" sz="2400" strike="sngStrike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Management</a:t>
            </a:r>
            <a:r>
              <a:rPr lang="en-US" sz="2400" strike="sngStrike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Accreditation)</a:t>
            </a:r>
          </a:p>
          <a:p>
            <a:pPr marL="685800" lvl="3" indent="-228600">
              <a:spcBef>
                <a:spcPts val="1000"/>
              </a:spcBef>
              <a:defRPr/>
            </a:pPr>
            <a:r>
              <a:rPr lang="en-US" sz="2400" dirty="0">
                <a:latin typeface="+mj-lt"/>
              </a:rPr>
              <a:t>Patient Care Management Programs (ex. Disease Management Accreditation)</a:t>
            </a:r>
          </a:p>
          <a:p>
            <a:pPr marL="685800" lvl="3" indent="-228600">
              <a:spcBef>
                <a:spcPts val="1000"/>
              </a:spcBef>
              <a:defRPr/>
            </a:pPr>
            <a:r>
              <a:rPr lang="en-US" sz="2400" dirty="0">
                <a:latin typeface="+mj-lt"/>
              </a:rPr>
              <a:t>Administrative Management Programs (ex. Health Network Accreditation)</a:t>
            </a:r>
          </a:p>
          <a:p>
            <a:pPr marL="685800" lvl="3" indent="-228600">
              <a:spcBef>
                <a:spcPts val="1000"/>
              </a:spcBef>
              <a:defRPr/>
            </a:pPr>
            <a:r>
              <a:rPr lang="en-US" sz="2400" dirty="0">
                <a:latin typeface="+mj-lt"/>
              </a:rPr>
              <a:t>Digital Health and Telehealth Programs (ex. Telehealth Accreditation)</a:t>
            </a:r>
          </a:p>
          <a:p>
            <a:pPr marL="685800" lvl="3" indent="-228600">
              <a:spcBef>
                <a:spcPts val="1000"/>
              </a:spcBef>
              <a:defRPr/>
            </a:pPr>
            <a:r>
              <a:rPr lang="en-US" sz="2400" dirty="0">
                <a:latin typeface="+mj-lt"/>
              </a:rPr>
              <a:t>Health Plan Programs (ex. Medicare Advantage Organization Accreditation)</a:t>
            </a:r>
          </a:p>
          <a:p>
            <a:pPr marL="685800" lvl="3" indent="-228600">
              <a:spcBef>
                <a:spcPts val="1000"/>
              </a:spcBef>
              <a:defRPr/>
            </a:pPr>
            <a:r>
              <a:rPr lang="en-US" sz="2400" dirty="0">
                <a:latin typeface="+mj-lt"/>
              </a:rPr>
              <a:t>Mental Health and Substance Use Disorder Parity Programs (ex. Health Equity Accreditation)</a:t>
            </a:r>
            <a:endParaRPr lang="en-US" sz="2400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1600" dirty="0"/>
          </a:p>
          <a:p>
            <a:pPr eaLnBrk="1" hangingPunct="1">
              <a:buFont typeface="Arial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6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7">
      <a:dk1>
        <a:srgbClr val="00205B"/>
      </a:dk1>
      <a:lt1>
        <a:sysClr val="window" lastClr="FFFFFF"/>
      </a:lt1>
      <a:dk2>
        <a:srgbClr val="00205B"/>
      </a:dk2>
      <a:lt2>
        <a:srgbClr val="00205B"/>
      </a:lt2>
      <a:accent1>
        <a:srgbClr val="FFFFFF"/>
      </a:accent1>
      <a:accent2>
        <a:srgbClr val="CB350F"/>
      </a:accent2>
      <a:accent3>
        <a:srgbClr val="97999B"/>
      </a:accent3>
      <a:accent4>
        <a:srgbClr val="F3D03E"/>
      </a:accent4>
      <a:accent5>
        <a:srgbClr val="34D0C1"/>
      </a:accent5>
      <a:accent6>
        <a:srgbClr val="93C90E"/>
      </a:accent6>
      <a:hlink>
        <a:srgbClr val="0076CF"/>
      </a:hlink>
      <a:folHlink>
        <a:srgbClr val="0076C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630E4ABE432F44B6071E0374BA3AD0" ma:contentTypeVersion="13" ma:contentTypeDescription="Create a new document." ma:contentTypeScope="" ma:versionID="c2a4af7d977a0a4612efa62746cdba00">
  <xsd:schema xmlns:xsd="http://www.w3.org/2001/XMLSchema" xmlns:xs="http://www.w3.org/2001/XMLSchema" xmlns:p="http://schemas.microsoft.com/office/2006/metadata/properties" xmlns:ns3="875918e8-6976-4b4f-aace-74094fd1364a" xmlns:ns4="a48dff03-4399-4d22-87ec-f9fbe221725d" targetNamespace="http://schemas.microsoft.com/office/2006/metadata/properties" ma:root="true" ma:fieldsID="5652066789ff0bd760ac52e92cf86385" ns3:_="" ns4:_="">
    <xsd:import namespace="875918e8-6976-4b4f-aace-74094fd1364a"/>
    <xsd:import namespace="a48dff03-4399-4d22-87ec-f9fbe221725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5918e8-6976-4b4f-aace-74094fd136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dff03-4399-4d22-87ec-f9fbe22172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85CE41-D92F-4309-BFB2-734E2F2FC8EC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875918e8-6976-4b4f-aace-74094fd1364a"/>
    <ds:schemaRef ds:uri="http://www.w3.org/XML/1998/namespace"/>
    <ds:schemaRef ds:uri="a48dff03-4399-4d22-87ec-f9fbe221725d"/>
    <ds:schemaRef ds:uri="http://purl.org/dc/elements/1.1/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DE64481-C567-46C3-860D-E8D5F9C131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D8D841-3E46-482B-B977-F2F3E04C2C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5918e8-6976-4b4f-aace-74094fd1364a"/>
    <ds:schemaRef ds:uri="a48dff03-4399-4d22-87ec-f9fbe22172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15554</TotalTime>
  <Words>2925</Words>
  <Application>Microsoft Office PowerPoint</Application>
  <PresentationFormat>Widescreen</PresentationFormat>
  <Paragraphs>330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Arial (heading)</vt:lpstr>
      <vt:lpstr>Calibri</vt:lpstr>
      <vt:lpstr>Courier New</vt:lpstr>
      <vt:lpstr>GeometriaExtraBold</vt:lpstr>
      <vt:lpstr>Montserrat</vt:lpstr>
      <vt:lpstr>Roboto</vt:lpstr>
      <vt:lpstr>Whitney SSm A</vt:lpstr>
      <vt:lpstr>Wingdings</vt:lpstr>
      <vt:lpstr>Office Theme</vt:lpstr>
      <vt:lpstr>Pharmacy Quality Measures</vt:lpstr>
      <vt:lpstr>Purpose of Quality Measures</vt:lpstr>
      <vt:lpstr>Development of a Quality Measure</vt:lpstr>
      <vt:lpstr>Quality Organizations</vt:lpstr>
      <vt:lpstr>National Committee for Quality Assurance (NCQA)</vt:lpstr>
      <vt:lpstr>Healthcare Effectiveness Data and Information Set (HEDIS)</vt:lpstr>
      <vt:lpstr>Consumer Assessment of Health Plan Survey (CAHPS)</vt:lpstr>
      <vt:lpstr>Utilization Review Accreditation Commission (URAC)</vt:lpstr>
      <vt:lpstr>URAC</vt:lpstr>
      <vt:lpstr>URAC</vt:lpstr>
      <vt:lpstr>Pharmacy Quality Alliance (PQA)</vt:lpstr>
      <vt:lpstr>PQA &amp; Measure Development</vt:lpstr>
      <vt:lpstr>Centers for  Medicare &amp; Medicaid Services (CMS)  Star Ratings</vt:lpstr>
      <vt:lpstr>CMS Star Ratings - Overview</vt:lpstr>
      <vt:lpstr>CMS Star Ratings - Overview </vt:lpstr>
      <vt:lpstr>CMS Star Ratings - Overview </vt:lpstr>
      <vt:lpstr>CMS PDP Measures</vt:lpstr>
      <vt:lpstr>CMS Star Ratings - Example</vt:lpstr>
      <vt:lpstr>CMS Star Ratings - Overview</vt:lpstr>
      <vt:lpstr>CMS Star Ratings - Overview</vt:lpstr>
      <vt:lpstr>CMS Star Ratings - Overview</vt:lpstr>
      <vt:lpstr>CMS Star Ratings - 2026 Statistics</vt:lpstr>
      <vt:lpstr>CMS Star Ratings – 2026 Quality Bonus Payments</vt:lpstr>
      <vt:lpstr>CMS Star Ratings - 2026 Changes in Methodology</vt:lpstr>
      <vt:lpstr>Strategies for Adhering to Quality Measures</vt:lpstr>
      <vt:lpstr>Conclusion</vt:lpstr>
      <vt:lpstr>Helpful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 K. Braunger</dc:creator>
  <cp:lastModifiedBy>Stevens, Brad</cp:lastModifiedBy>
  <cp:revision>212</cp:revision>
  <cp:lastPrinted>2019-10-28T17:05:04Z</cp:lastPrinted>
  <dcterms:created xsi:type="dcterms:W3CDTF">2019-05-03T17:39:49Z</dcterms:created>
  <dcterms:modified xsi:type="dcterms:W3CDTF">2026-01-21T04:03:02Z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0x010100FD630E4ABE432F44B6071E0374BA3AD0</vt:lpwstr>
  </property>
  <property fmtid="{D5CDD505-2E9C-101B-9397-08002B2CF9AE}" pid="3" name="MSIP_Label_1ecdf243-b9b0-4f63-8694-76742e4201b7_Enabled">
    <vt:lpwstr>true</vt:lpwstr>
  </property>
  <property fmtid="{D5CDD505-2E9C-101B-9397-08002B2CF9AE}" pid="4" name="MSIP_Label_1ecdf243-b9b0-4f63-8694-76742e4201b7_SetDate">
    <vt:lpwstr>2026-01-20T04:51:01Z</vt:lpwstr>
  </property>
  <property fmtid="{D5CDD505-2E9C-101B-9397-08002B2CF9AE}" pid="5" name="MSIP_Label_1ecdf243-b9b0-4f63-8694-76742e4201b7_Method">
    <vt:lpwstr>Standard</vt:lpwstr>
  </property>
  <property fmtid="{D5CDD505-2E9C-101B-9397-08002B2CF9AE}" pid="6" name="MSIP_Label_1ecdf243-b9b0-4f63-8694-76742e4201b7_Name">
    <vt:lpwstr>Proprietary general</vt:lpwstr>
  </property>
  <property fmtid="{D5CDD505-2E9C-101B-9397-08002B2CF9AE}" pid="7" name="MSIP_Label_1ecdf243-b9b0-4f63-8694-76742e4201b7_SiteId">
    <vt:lpwstr>fabb61b8-3afe-4e75-b934-a47f782b8cd7</vt:lpwstr>
  </property>
  <property fmtid="{D5CDD505-2E9C-101B-9397-08002B2CF9AE}" pid="8" name="MSIP_Label_1ecdf243-b9b0-4f63-8694-76742e4201b7_ActionId">
    <vt:lpwstr>ace95e9f-b269-409b-9fbf-f89db72885aa</vt:lpwstr>
  </property>
  <property fmtid="{D5CDD505-2E9C-101B-9397-08002B2CF9AE}" pid="9" name="MSIP_Label_1ecdf243-b9b0-4f63-8694-76742e4201b7_ContentBits">
    <vt:lpwstr>0</vt:lpwstr>
  </property>
  <property fmtid="{D5CDD505-2E9C-101B-9397-08002B2CF9AE}" pid="10" name="MSIP_Label_1ecdf243-b9b0-4f63-8694-76742e4201b7_Tag">
    <vt:lpwstr>10, 3, 0, 1</vt:lpwstr>
  </property>
</Properties>
</file>