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4"/>
  </p:sldMasterIdLst>
  <p:notesMasterIdLst>
    <p:notesMasterId r:id="rId18"/>
  </p:notesMasterIdLst>
  <p:sldIdLst>
    <p:sldId id="298" r:id="rId5"/>
    <p:sldId id="259" r:id="rId6"/>
    <p:sldId id="282" r:id="rId7"/>
    <p:sldId id="283" r:id="rId8"/>
    <p:sldId id="284" r:id="rId9"/>
    <p:sldId id="285" r:id="rId10"/>
    <p:sldId id="294" r:id="rId11"/>
    <p:sldId id="417" r:id="rId12"/>
    <p:sldId id="416" r:id="rId13"/>
    <p:sldId id="295" r:id="rId14"/>
    <p:sldId id="296" r:id="rId15"/>
    <p:sldId id="297" r:id="rId16"/>
    <p:sldId id="415"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05B"/>
    <a:srgbClr val="91C84C"/>
    <a:srgbClr val="FFFFFF"/>
    <a:srgbClr val="F5E27A"/>
    <a:srgbClr val="FFE762"/>
    <a:srgbClr val="F4D33D"/>
    <a:srgbClr val="93C90E"/>
    <a:srgbClr val="83498C"/>
    <a:srgbClr val="F0D966"/>
    <a:srgbClr val="286AA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E57BB3A-8DD5-4AEA-9AB0-6A2590393B2C}" v="8" dt="2023-04-11T20:59:45.79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400" autoAdjust="0"/>
    <p:restoredTop sz="68182" autoAdjust="0"/>
  </p:normalViewPr>
  <p:slideViewPr>
    <p:cSldViewPr snapToGrid="0" snapToObjects="1">
      <p:cViewPr varScale="1">
        <p:scale>
          <a:sx n="42" d="100"/>
          <a:sy n="42" d="100"/>
        </p:scale>
        <p:origin x="960" y="30"/>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28B05A-7177-4218-A104-D8CD43271F5E}" type="datetimeFigureOut">
              <a:rPr lang="en-US" smtClean="0"/>
              <a:t>10/15/2025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E9CBD27-D6FE-4E25-8944-C777FE3B93DA}" type="slidenum">
              <a:rPr lang="en-US" smtClean="0"/>
              <a:t>‹#›</a:t>
            </a:fld>
            <a:endParaRPr lang="en-US" dirty="0"/>
          </a:p>
        </p:txBody>
      </p:sp>
    </p:spTree>
    <p:extLst>
      <p:ext uri="{BB962C8B-B14F-4D97-AF65-F5344CB8AC3E}">
        <p14:creationId xmlns:p14="http://schemas.microsoft.com/office/powerpoint/2010/main" val="36184466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a:extLst>
              <a:ext uri="{FF2B5EF4-FFF2-40B4-BE49-F238E27FC236}">
                <a16:creationId xmlns:a16="http://schemas.microsoft.com/office/drawing/2014/main" id="{776F959A-8900-4B4A-9DA7-A70D99501C56}"/>
              </a:ext>
            </a:extLst>
          </p:cNvPr>
          <p:cNvSpPr>
            <a:spLocks noGrp="1" noRot="1" noChangeAspect="1" noChangeArrowheads="1" noTextEdit="1"/>
          </p:cNvSpPr>
          <p:nvPr>
            <p:ph type="sldImg"/>
          </p:nvPr>
        </p:nvSpPr>
        <p:spPr>
          <a:ln/>
        </p:spPr>
      </p:sp>
      <p:sp>
        <p:nvSpPr>
          <p:cNvPr id="43011" name="Notes Placeholder 2">
            <a:extLst>
              <a:ext uri="{FF2B5EF4-FFF2-40B4-BE49-F238E27FC236}">
                <a16:creationId xmlns:a16="http://schemas.microsoft.com/office/drawing/2014/main" id="{85217AA1-50B0-48DB-A1C7-A3F5E5D57FE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70000"/>
              </a:lnSpc>
            </a:pPr>
            <a:r>
              <a:rPr lang="en-US" altLang="en-US" dirty="0"/>
              <a:t>Pharmacists perform multiple roles within the corporate setting of a PBM:</a:t>
            </a:r>
          </a:p>
          <a:p>
            <a:pPr>
              <a:lnSpc>
                <a:spcPct val="70000"/>
              </a:lnSpc>
            </a:pPr>
            <a:r>
              <a:rPr lang="en-US" altLang="en-US" dirty="0"/>
              <a:t>Acct </a:t>
            </a:r>
            <a:r>
              <a:rPr lang="en-US" altLang="en-US" dirty="0" err="1"/>
              <a:t>Mgmt</a:t>
            </a:r>
            <a:endParaRPr lang="en-US" altLang="en-US" dirty="0"/>
          </a:p>
          <a:p>
            <a:pPr>
              <a:lnSpc>
                <a:spcPct val="70000"/>
              </a:lnSpc>
            </a:pPr>
            <a:r>
              <a:rPr lang="en-US" altLang="en-US" dirty="0"/>
              <a:t>	Clients often have many questions (i.e., large clients with 10,000+mbrs/EE).  </a:t>
            </a:r>
          </a:p>
          <a:p>
            <a:pPr>
              <a:lnSpc>
                <a:spcPct val="70000"/>
              </a:lnSpc>
            </a:pPr>
            <a:r>
              <a:rPr lang="en-US" altLang="en-US" dirty="0"/>
              <a:t>	Client retention is key - build a relationship with the client</a:t>
            </a:r>
          </a:p>
          <a:p>
            <a:pPr>
              <a:lnSpc>
                <a:spcPct val="70000"/>
              </a:lnSpc>
            </a:pPr>
            <a:r>
              <a:rPr lang="en-US" altLang="en-US" dirty="0"/>
              <a:t>	Often these account managers are pharmacists who are familiar with the benefits and services that the PBM provides</a:t>
            </a:r>
          </a:p>
          <a:p>
            <a:pPr>
              <a:lnSpc>
                <a:spcPct val="70000"/>
              </a:lnSpc>
            </a:pPr>
            <a:r>
              <a:rPr lang="en-US" altLang="en-US" dirty="0"/>
              <a:t>Clinical Program Development</a:t>
            </a:r>
          </a:p>
          <a:p>
            <a:pPr>
              <a:lnSpc>
                <a:spcPct val="70000"/>
              </a:lnSpc>
            </a:pPr>
            <a:r>
              <a:rPr lang="en-US" altLang="en-US" dirty="0"/>
              <a:t>	Pharmacists are often asked to control costs while maintaining clinical needs of the member</a:t>
            </a:r>
          </a:p>
          <a:p>
            <a:pPr>
              <a:lnSpc>
                <a:spcPct val="70000"/>
              </a:lnSpc>
            </a:pPr>
            <a:r>
              <a:rPr lang="en-US" altLang="en-US" dirty="0"/>
              <a:t>	Drug Information</a:t>
            </a:r>
          </a:p>
          <a:p>
            <a:pPr>
              <a:lnSpc>
                <a:spcPct val="70000"/>
              </a:lnSpc>
            </a:pPr>
            <a:r>
              <a:rPr lang="en-US" altLang="en-US" dirty="0"/>
              <a:t>Rebate Management</a:t>
            </a:r>
          </a:p>
          <a:p>
            <a:pPr>
              <a:lnSpc>
                <a:spcPct val="70000"/>
              </a:lnSpc>
            </a:pPr>
            <a:r>
              <a:rPr lang="en-US" altLang="en-US" dirty="0"/>
              <a:t>	Pharmaceutical manufacturers contract with PBMs to prefer their drugs over similar drugs on the market – and  pharmacists are often at the forefront of these decisions and they negotiate and evaluate the contracts to bring down the overall cost of healthcare</a:t>
            </a:r>
          </a:p>
          <a:p>
            <a:pPr>
              <a:lnSpc>
                <a:spcPct val="70000"/>
              </a:lnSpc>
            </a:pPr>
            <a:r>
              <a:rPr lang="en-US" altLang="en-US" dirty="0"/>
              <a:t>Network Management</a:t>
            </a:r>
          </a:p>
          <a:p>
            <a:pPr>
              <a:lnSpc>
                <a:spcPct val="70000"/>
              </a:lnSpc>
            </a:pPr>
            <a:r>
              <a:rPr lang="en-US" altLang="en-US" dirty="0"/>
              <a:t>	Pharmacists also spearhead the contracting of pharmacies.</a:t>
            </a:r>
          </a:p>
          <a:p>
            <a:pPr>
              <a:lnSpc>
                <a:spcPct val="70000"/>
              </a:lnSpc>
            </a:pPr>
            <a:r>
              <a:rPr lang="en-US" altLang="en-US" dirty="0"/>
              <a:t>	Responsibilities include negotiating rates with pharmacy providers and ensuring proper implementation of a contract. </a:t>
            </a:r>
          </a:p>
          <a:p>
            <a:pPr eaLnBrk="1" hangingPunct="1">
              <a:lnSpc>
                <a:spcPct val="90000"/>
              </a:lnSpc>
            </a:pPr>
            <a:r>
              <a:rPr lang="en-US" altLang="en-US" dirty="0"/>
              <a:t>	Many PBMs either own their own audit teams or contract out auditors to make sure their pharmacies are not causing fraud, waste, or abuse</a:t>
            </a:r>
          </a:p>
          <a:p>
            <a:pPr eaLnBrk="1" hangingPunct="1">
              <a:lnSpc>
                <a:spcPct val="90000"/>
              </a:lnSpc>
            </a:pPr>
            <a:endParaRPr lang="ru-RU" altLang="en-US" dirty="0"/>
          </a:p>
          <a:p>
            <a:pPr>
              <a:lnSpc>
                <a:spcPct val="90000"/>
              </a:lnSpc>
            </a:pPr>
            <a:endParaRPr lang="en-US" altLang="en-US" dirty="0"/>
          </a:p>
        </p:txBody>
      </p:sp>
      <p:sp>
        <p:nvSpPr>
          <p:cNvPr id="43012" name="Slide Number Placeholder 3">
            <a:extLst>
              <a:ext uri="{FF2B5EF4-FFF2-40B4-BE49-F238E27FC236}">
                <a16:creationId xmlns:a16="http://schemas.microsoft.com/office/drawing/2014/main" id="{0299FAB5-9D7B-4A9F-907C-8FE152B24742}"/>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Calibri" panose="020F0502020204030204" pitchFamily="34" charset="0"/>
              </a:defRPr>
            </a:lvl1pPr>
            <a:lvl2pPr marL="742950" indent="-285750" defTabSz="933450">
              <a:spcBef>
                <a:spcPct val="30000"/>
              </a:spcBef>
              <a:defRPr sz="1200">
                <a:solidFill>
                  <a:schemeClr val="tx1"/>
                </a:solidFill>
                <a:latin typeface="Calibri" panose="020F0502020204030204" pitchFamily="34" charset="0"/>
              </a:defRPr>
            </a:lvl2pPr>
            <a:lvl3pPr marL="1143000" indent="-228600" defTabSz="933450">
              <a:spcBef>
                <a:spcPct val="30000"/>
              </a:spcBef>
              <a:defRPr sz="1200">
                <a:solidFill>
                  <a:schemeClr val="tx1"/>
                </a:solidFill>
                <a:latin typeface="Calibri" panose="020F0502020204030204" pitchFamily="34" charset="0"/>
              </a:defRPr>
            </a:lvl3pPr>
            <a:lvl4pPr marL="1600200" indent="-228600" defTabSz="933450">
              <a:spcBef>
                <a:spcPct val="30000"/>
              </a:spcBef>
              <a:defRPr sz="1200">
                <a:solidFill>
                  <a:schemeClr val="tx1"/>
                </a:solidFill>
                <a:latin typeface="Calibri" panose="020F0502020204030204" pitchFamily="34" charset="0"/>
              </a:defRPr>
            </a:lvl4pPr>
            <a:lvl5pPr marL="2057400" indent="-228600" defTabSz="933450">
              <a:spcBef>
                <a:spcPct val="30000"/>
              </a:spcBef>
              <a:defRPr sz="1200">
                <a:solidFill>
                  <a:schemeClr val="tx1"/>
                </a:solidFill>
                <a:latin typeface="Calibri" panose="020F0502020204030204" pitchFamily="34" charset="0"/>
              </a:defRPr>
            </a:lvl5pPr>
            <a:lvl6pPr marL="2514600" indent="-228600" defTabSz="93345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345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345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345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5864526-F084-4094-9E03-21CD62218AA1}" type="slidenum">
              <a:rPr lang="en-US" altLang="en-US" smtClean="0"/>
              <a:pPr>
                <a:spcBef>
                  <a:spcPct val="0"/>
                </a:spcBef>
              </a:pPr>
              <a:t>10</a:t>
            </a:fld>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a:extLst>
              <a:ext uri="{FF2B5EF4-FFF2-40B4-BE49-F238E27FC236}">
                <a16:creationId xmlns:a16="http://schemas.microsoft.com/office/drawing/2014/main" id="{35BB23BA-F974-421D-A055-C95DDED94563}"/>
              </a:ext>
            </a:extLst>
          </p:cNvPr>
          <p:cNvSpPr>
            <a:spLocks noGrp="1" noRot="1" noChangeAspect="1" noChangeArrowheads="1" noTextEdit="1"/>
          </p:cNvSpPr>
          <p:nvPr>
            <p:ph type="sldImg"/>
          </p:nvPr>
        </p:nvSpPr>
        <p:spPr>
          <a:ln/>
        </p:spPr>
      </p:sp>
      <p:sp>
        <p:nvSpPr>
          <p:cNvPr id="45059" name="Notes Placeholder 2">
            <a:extLst>
              <a:ext uri="{FF2B5EF4-FFF2-40B4-BE49-F238E27FC236}">
                <a16:creationId xmlns:a16="http://schemas.microsoft.com/office/drawing/2014/main" id="{CEFAA0B7-6038-4067-AACC-D7C12F44D50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60000"/>
              </a:lnSpc>
            </a:pPr>
            <a:r>
              <a:rPr lang="en-US" altLang="en-US" sz="1000" dirty="0"/>
              <a:t>Specialty Products</a:t>
            </a:r>
          </a:p>
          <a:p>
            <a:pPr marL="635000" lvl="1" indent="-177800">
              <a:lnSpc>
                <a:spcPct val="60000"/>
              </a:lnSpc>
              <a:buFontTx/>
              <a:buChar char="•"/>
            </a:pPr>
            <a:r>
              <a:rPr lang="en-US" altLang="en-US" sz="1000" dirty="0"/>
              <a:t>Since these drugs are very high cost, they must be managed properly.  However, since they often require a great deal of clinical management, pharmacists are often involved with the creation of strategies to manage these products.</a:t>
            </a:r>
          </a:p>
          <a:p>
            <a:pPr marL="635000" lvl="1" indent="-177800">
              <a:lnSpc>
                <a:spcPct val="60000"/>
              </a:lnSpc>
              <a:buFontTx/>
              <a:buChar char="•"/>
            </a:pPr>
            <a:r>
              <a:rPr lang="en-US" altLang="en-US" sz="1000" dirty="0"/>
              <a:t>Great amounts of member education are necessary for these products, much of which is provided by pharmacists </a:t>
            </a:r>
          </a:p>
          <a:p>
            <a:pPr marL="635000" lvl="1" indent="-177800">
              <a:lnSpc>
                <a:spcPct val="60000"/>
              </a:lnSpc>
              <a:buFontTx/>
              <a:buChar char="•"/>
            </a:pPr>
            <a:r>
              <a:rPr lang="en-US" altLang="en-US" sz="1000" dirty="0"/>
              <a:t>These drugs are also heavily regulated by the FDA as well as the manufacturing companies (e.g., Orphan drug status).  </a:t>
            </a:r>
          </a:p>
          <a:p>
            <a:pPr marL="635000" lvl="1" indent="-177800">
              <a:lnSpc>
                <a:spcPct val="60000"/>
              </a:lnSpc>
              <a:buFontTx/>
              <a:buChar char="•"/>
            </a:pPr>
            <a:r>
              <a:rPr lang="en-US" altLang="en-US" sz="1000" dirty="0"/>
              <a:t>This requires special attention and different approaches to roles like rebate contracting, Clinical management, etc.</a:t>
            </a:r>
          </a:p>
          <a:p>
            <a:pPr marL="635000" lvl="1" indent="-177800">
              <a:lnSpc>
                <a:spcPct val="60000"/>
              </a:lnSpc>
            </a:pPr>
            <a:r>
              <a:rPr lang="en-US" altLang="en-US" sz="1000" dirty="0"/>
              <a:t>Informatics</a:t>
            </a:r>
          </a:p>
          <a:p>
            <a:pPr marL="635000" lvl="1" indent="-177800">
              <a:lnSpc>
                <a:spcPct val="60000"/>
              </a:lnSpc>
              <a:buFontTx/>
              <a:buChar char="•"/>
            </a:pPr>
            <a:r>
              <a:rPr lang="en-US" altLang="en-US" sz="1000" dirty="0"/>
              <a:t>The large amount of data that a PBM has is very valuable in terms of predicting drug utilization, trends, and costs</a:t>
            </a:r>
          </a:p>
          <a:p>
            <a:pPr marL="635000" lvl="1" indent="-177800">
              <a:lnSpc>
                <a:spcPct val="60000"/>
              </a:lnSpc>
              <a:buFontTx/>
              <a:buChar char="•"/>
            </a:pPr>
            <a:r>
              <a:rPr lang="en-US" altLang="en-US" sz="1000" dirty="0"/>
              <a:t>	Pharmacists are a key component as they provide the clinical background in analysis of the data</a:t>
            </a:r>
          </a:p>
          <a:p>
            <a:pPr>
              <a:lnSpc>
                <a:spcPct val="60000"/>
              </a:lnSpc>
            </a:pPr>
            <a:r>
              <a:rPr lang="en-US" altLang="en-US" sz="1000" dirty="0"/>
              <a:t>Analytics</a:t>
            </a:r>
            <a:r>
              <a:rPr lang="en-US" altLang="en-US" sz="1000" baseline="0" dirty="0"/>
              <a:t> and </a:t>
            </a:r>
            <a:r>
              <a:rPr lang="en-US" altLang="en-US" sz="1000" dirty="0"/>
              <a:t>Outcomes</a:t>
            </a:r>
          </a:p>
          <a:p>
            <a:pPr marL="635000" lvl="1" indent="-177800">
              <a:lnSpc>
                <a:spcPct val="60000"/>
              </a:lnSpc>
              <a:buFontTx/>
              <a:buChar char="•"/>
            </a:pPr>
            <a:r>
              <a:rPr lang="en-US" altLang="en-US" sz="1000" dirty="0"/>
              <a:t>Some PBMs have their own Outcomes teams that perform studies for third party clients</a:t>
            </a:r>
          </a:p>
          <a:p>
            <a:pPr marL="635000" lvl="1" indent="-177800">
              <a:lnSpc>
                <a:spcPct val="60000"/>
              </a:lnSpc>
              <a:buFontTx/>
              <a:buChar char="•"/>
            </a:pPr>
            <a:r>
              <a:rPr lang="en-US" altLang="en-US" sz="1000" dirty="0"/>
              <a:t>Pharmacists are heavily involved in organizing the data and performing retrospective studies for companies with specific questions about their products</a:t>
            </a:r>
          </a:p>
          <a:p>
            <a:pPr>
              <a:lnSpc>
                <a:spcPct val="60000"/>
              </a:lnSpc>
            </a:pPr>
            <a:r>
              <a:rPr lang="en-US" altLang="en-US" sz="1000" dirty="0"/>
              <a:t>Regulatory/ Compliance</a:t>
            </a:r>
          </a:p>
          <a:p>
            <a:pPr marL="635000" lvl="1" indent="-177800">
              <a:lnSpc>
                <a:spcPct val="60000"/>
              </a:lnSpc>
              <a:buFontTx/>
              <a:buChar char="•"/>
            </a:pPr>
            <a:r>
              <a:rPr lang="en-US" altLang="en-US" sz="1000" dirty="0"/>
              <a:t>PBMs usually have a team that address </a:t>
            </a:r>
            <a:r>
              <a:rPr lang="en-US" altLang="en-US" sz="1000" dirty="0" err="1"/>
              <a:t>pbm</a:t>
            </a:r>
            <a:r>
              <a:rPr lang="en-US" altLang="en-US" sz="1000" dirty="0"/>
              <a:t> compliance to Federal and State regulations.  This team assures that policies and procedures are in place and kept current.  This team also focuses heavily on Medicare Part D compliance to CMS guidance and assures that the PBM complies with those regulations as a downstream entity of the Plan Sponsors.</a:t>
            </a:r>
          </a:p>
          <a:p>
            <a:pPr>
              <a:lnSpc>
                <a:spcPct val="60000"/>
              </a:lnSpc>
            </a:pPr>
            <a:r>
              <a:rPr lang="en-US" altLang="en-US" sz="1000" dirty="0">
                <a:solidFill>
                  <a:srgbClr val="FF0000"/>
                </a:solidFill>
              </a:rPr>
              <a:t>	</a:t>
            </a:r>
          </a:p>
          <a:p>
            <a:pPr eaLnBrk="1" hangingPunct="1">
              <a:lnSpc>
                <a:spcPct val="80000"/>
              </a:lnSpc>
            </a:pPr>
            <a:endParaRPr lang="ru-RU" altLang="en-US" sz="1000" dirty="0"/>
          </a:p>
          <a:p>
            <a:pPr>
              <a:lnSpc>
                <a:spcPct val="80000"/>
              </a:lnSpc>
            </a:pPr>
            <a:endParaRPr lang="en-US" altLang="en-US" sz="1000" dirty="0"/>
          </a:p>
        </p:txBody>
      </p:sp>
      <p:sp>
        <p:nvSpPr>
          <p:cNvPr id="45060" name="Slide Number Placeholder 3">
            <a:extLst>
              <a:ext uri="{FF2B5EF4-FFF2-40B4-BE49-F238E27FC236}">
                <a16:creationId xmlns:a16="http://schemas.microsoft.com/office/drawing/2014/main" id="{D5BDA57F-554D-4F61-97E8-C4620860348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Calibri" panose="020F0502020204030204" pitchFamily="34" charset="0"/>
              </a:defRPr>
            </a:lvl1pPr>
            <a:lvl2pPr marL="742950" indent="-285750" defTabSz="933450">
              <a:spcBef>
                <a:spcPct val="30000"/>
              </a:spcBef>
              <a:defRPr sz="1200">
                <a:solidFill>
                  <a:schemeClr val="tx1"/>
                </a:solidFill>
                <a:latin typeface="Calibri" panose="020F0502020204030204" pitchFamily="34" charset="0"/>
              </a:defRPr>
            </a:lvl2pPr>
            <a:lvl3pPr marL="1143000" indent="-228600" defTabSz="933450">
              <a:spcBef>
                <a:spcPct val="30000"/>
              </a:spcBef>
              <a:defRPr sz="1200">
                <a:solidFill>
                  <a:schemeClr val="tx1"/>
                </a:solidFill>
                <a:latin typeface="Calibri" panose="020F0502020204030204" pitchFamily="34" charset="0"/>
              </a:defRPr>
            </a:lvl3pPr>
            <a:lvl4pPr marL="1600200" indent="-228600" defTabSz="933450">
              <a:spcBef>
                <a:spcPct val="30000"/>
              </a:spcBef>
              <a:defRPr sz="1200">
                <a:solidFill>
                  <a:schemeClr val="tx1"/>
                </a:solidFill>
                <a:latin typeface="Calibri" panose="020F0502020204030204" pitchFamily="34" charset="0"/>
              </a:defRPr>
            </a:lvl4pPr>
            <a:lvl5pPr marL="2057400" indent="-228600" defTabSz="933450">
              <a:spcBef>
                <a:spcPct val="30000"/>
              </a:spcBef>
              <a:defRPr sz="1200">
                <a:solidFill>
                  <a:schemeClr val="tx1"/>
                </a:solidFill>
                <a:latin typeface="Calibri" panose="020F0502020204030204" pitchFamily="34" charset="0"/>
              </a:defRPr>
            </a:lvl5pPr>
            <a:lvl6pPr marL="2514600" indent="-228600" defTabSz="93345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345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345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345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044DB5B-F904-409F-8FF5-484966046AF1}" type="slidenum">
              <a:rPr lang="en-US" altLang="en-US" smtClean="0"/>
              <a:pPr>
                <a:spcBef>
                  <a:spcPct val="0"/>
                </a:spcBef>
              </a:pPr>
              <a:t>11</a:t>
            </a:fld>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a:extLst>
              <a:ext uri="{FF2B5EF4-FFF2-40B4-BE49-F238E27FC236}">
                <a16:creationId xmlns:a16="http://schemas.microsoft.com/office/drawing/2014/main" id="{DA8F20E3-B46C-4ECA-B81A-2DF51D0C7A08}"/>
              </a:ext>
            </a:extLst>
          </p:cNvPr>
          <p:cNvSpPr>
            <a:spLocks noGrp="1" noRot="1" noChangeAspect="1" noChangeArrowheads="1" noTextEdit="1"/>
          </p:cNvSpPr>
          <p:nvPr>
            <p:ph type="sldImg"/>
          </p:nvPr>
        </p:nvSpPr>
        <p:spPr>
          <a:ln/>
        </p:spPr>
      </p:sp>
      <p:sp>
        <p:nvSpPr>
          <p:cNvPr id="47107" name="Notes Placeholder 2">
            <a:extLst>
              <a:ext uri="{FF2B5EF4-FFF2-40B4-BE49-F238E27FC236}">
                <a16:creationId xmlns:a16="http://schemas.microsoft.com/office/drawing/2014/main" id="{9F589B83-C6A5-4A99-ACB4-138ADF8D7C5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47108" name="Slide Number Placeholder 3">
            <a:extLst>
              <a:ext uri="{FF2B5EF4-FFF2-40B4-BE49-F238E27FC236}">
                <a16:creationId xmlns:a16="http://schemas.microsoft.com/office/drawing/2014/main" id="{99F8898E-B8D3-44ED-B030-639542EEF78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a:solidFill>
                  <a:schemeClr val="tx1"/>
                </a:solidFill>
                <a:latin typeface="Arial" panose="020B0604020202020204" pitchFamily="34" charset="0"/>
                <a:cs typeface="Arial" panose="020B0604020202020204" pitchFamily="34" charset="0"/>
              </a:defRPr>
            </a:lvl1pPr>
            <a:lvl2pPr marL="742950" indent="-285750" defTabSz="933450">
              <a:defRPr>
                <a:solidFill>
                  <a:schemeClr val="tx1"/>
                </a:solidFill>
                <a:latin typeface="Arial" panose="020B0604020202020204" pitchFamily="34" charset="0"/>
                <a:cs typeface="Arial" panose="020B0604020202020204" pitchFamily="34" charset="0"/>
              </a:defRPr>
            </a:lvl2pPr>
            <a:lvl3pPr marL="1143000" indent="-228600" defTabSz="933450">
              <a:defRPr>
                <a:solidFill>
                  <a:schemeClr val="tx1"/>
                </a:solidFill>
                <a:latin typeface="Arial" panose="020B0604020202020204" pitchFamily="34" charset="0"/>
                <a:cs typeface="Arial" panose="020B0604020202020204" pitchFamily="34" charset="0"/>
              </a:defRPr>
            </a:lvl3pPr>
            <a:lvl4pPr marL="1600200" indent="-228600" defTabSz="933450">
              <a:defRPr>
                <a:solidFill>
                  <a:schemeClr val="tx1"/>
                </a:solidFill>
                <a:latin typeface="Arial" panose="020B0604020202020204" pitchFamily="34" charset="0"/>
                <a:cs typeface="Arial" panose="020B0604020202020204" pitchFamily="34" charset="0"/>
              </a:defRPr>
            </a:lvl4pPr>
            <a:lvl5pPr marL="2057400" indent="-228600" defTabSz="933450">
              <a:defRPr>
                <a:solidFill>
                  <a:schemeClr val="tx1"/>
                </a:solidFill>
                <a:latin typeface="Arial" panose="020B0604020202020204" pitchFamily="34" charset="0"/>
                <a:cs typeface="Arial" panose="020B0604020202020204" pitchFamily="34" charset="0"/>
              </a:defRPr>
            </a:lvl5pPr>
            <a:lvl6pPr marL="2514600" indent="-228600" defTabSz="93345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3345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3345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3345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DD8757B-E69D-4BA4-9CCA-AFF360F354D3}" type="slidenum">
              <a:rPr lang="en-US" altLang="en-US" smtClean="0">
                <a:latin typeface="Calibri" panose="020F0502020204030204" pitchFamily="34" charset="0"/>
              </a:rPr>
              <a:pPr/>
              <a:t>12</a:t>
            </a:fld>
            <a:endParaRPr lang="en-US" altLang="en-US">
              <a:latin typeface="Calibri" panose="020F050202020403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E9CBD27-D6FE-4E25-8944-C777FE3B93DA}"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ＭＳ Ｐゴシック" panose="020B0600070205080204" pitchFamily="34"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30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34" charset="-128"/>
              <a:cs typeface="+mn-cs"/>
            </a:endParaRPr>
          </a:p>
        </p:txBody>
      </p:sp>
    </p:spTree>
    <p:extLst>
      <p:ext uri="{BB962C8B-B14F-4D97-AF65-F5344CB8AC3E}">
        <p14:creationId xmlns:p14="http://schemas.microsoft.com/office/powerpoint/2010/main" val="9393049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7DBB1E80-C219-48E7-8ECF-5DA8D639D122}"/>
              </a:ext>
            </a:extLst>
          </p:cNvPr>
          <p:cNvSpPr>
            <a:spLocks noGrp="1" noRot="1" noChangeAspect="1" noChangeArrowheads="1" noTextEdit="1"/>
          </p:cNvSpPr>
          <p:nvPr>
            <p:ph type="sldImg"/>
          </p:nvPr>
        </p:nvSpPr>
        <p:spPr>
          <a:ln/>
        </p:spPr>
      </p:sp>
      <p:sp>
        <p:nvSpPr>
          <p:cNvPr id="16387" name="Notes Placeholder 2">
            <a:extLst>
              <a:ext uri="{FF2B5EF4-FFF2-40B4-BE49-F238E27FC236}">
                <a16:creationId xmlns:a16="http://schemas.microsoft.com/office/drawing/2014/main" id="{6116DDBF-32C2-4499-B699-4B71464056A2}"/>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As well as providing drug coverage for plan sponsors, PBMs provide more value by the bullet points listed</a:t>
            </a:r>
          </a:p>
          <a:p>
            <a:endParaRPr lang="en-US" altLang="en-US"/>
          </a:p>
          <a:p>
            <a:r>
              <a:rPr lang="en-US" altLang="en-US"/>
              <a:t>Benefits and plan designs are often very customizable or sponsor can select standard or template plan design.</a:t>
            </a:r>
          </a:p>
          <a:p>
            <a:r>
              <a:rPr lang="en-US" altLang="en-US"/>
              <a:t>Pharmacy Network is a group of pharmacies that supply services for covered members.</a:t>
            </a:r>
          </a:p>
          <a:p>
            <a:r>
              <a:rPr lang="en-US" altLang="en-US"/>
              <a:t>Many PBMs own their own mail service and/or specialty pharmacy</a:t>
            </a:r>
          </a:p>
          <a:p>
            <a:r>
              <a:rPr lang="en-US" altLang="en-US"/>
              <a:t>Most PBMs also manage their own Clinical Review Units – where a Prior Auth request goes to be reviewed.</a:t>
            </a:r>
          </a:p>
          <a:p>
            <a:pPr eaLnBrk="1" hangingPunct="1"/>
            <a:endParaRPr lang="ru-RU" altLang="en-US"/>
          </a:p>
          <a:p>
            <a:endParaRPr lang="en-US" altLang="en-US"/>
          </a:p>
        </p:txBody>
      </p:sp>
      <p:sp>
        <p:nvSpPr>
          <p:cNvPr id="16388" name="Slide Number Placeholder 3">
            <a:extLst>
              <a:ext uri="{FF2B5EF4-FFF2-40B4-BE49-F238E27FC236}">
                <a16:creationId xmlns:a16="http://schemas.microsoft.com/office/drawing/2014/main" id="{B6AE38CD-E951-4D95-B0B7-2D51B070650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Calibri" panose="020F0502020204030204" pitchFamily="34" charset="0"/>
              </a:defRPr>
            </a:lvl1pPr>
            <a:lvl2pPr marL="742950" indent="-285750" defTabSz="933450">
              <a:spcBef>
                <a:spcPct val="30000"/>
              </a:spcBef>
              <a:defRPr sz="1200">
                <a:solidFill>
                  <a:schemeClr val="tx1"/>
                </a:solidFill>
                <a:latin typeface="Calibri" panose="020F0502020204030204" pitchFamily="34" charset="0"/>
              </a:defRPr>
            </a:lvl2pPr>
            <a:lvl3pPr marL="1143000" indent="-228600" defTabSz="933450">
              <a:spcBef>
                <a:spcPct val="30000"/>
              </a:spcBef>
              <a:defRPr sz="1200">
                <a:solidFill>
                  <a:schemeClr val="tx1"/>
                </a:solidFill>
                <a:latin typeface="Calibri" panose="020F0502020204030204" pitchFamily="34" charset="0"/>
              </a:defRPr>
            </a:lvl3pPr>
            <a:lvl4pPr marL="1600200" indent="-228600" defTabSz="933450">
              <a:spcBef>
                <a:spcPct val="30000"/>
              </a:spcBef>
              <a:defRPr sz="1200">
                <a:solidFill>
                  <a:schemeClr val="tx1"/>
                </a:solidFill>
                <a:latin typeface="Calibri" panose="020F0502020204030204" pitchFamily="34" charset="0"/>
              </a:defRPr>
            </a:lvl4pPr>
            <a:lvl5pPr marL="2057400" indent="-228600" defTabSz="933450">
              <a:spcBef>
                <a:spcPct val="30000"/>
              </a:spcBef>
              <a:defRPr sz="1200">
                <a:solidFill>
                  <a:schemeClr val="tx1"/>
                </a:solidFill>
                <a:latin typeface="Calibri" panose="020F0502020204030204" pitchFamily="34" charset="0"/>
              </a:defRPr>
            </a:lvl5pPr>
            <a:lvl6pPr marL="2514600" indent="-228600" defTabSz="93345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345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345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345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C67B189-2C11-4139-A22F-3343F24AF526}" type="slidenum">
              <a:rPr lang="en-US" altLang="en-US" smtClean="0"/>
              <a:pPr>
                <a:spcBef>
                  <a:spcPct val="0"/>
                </a:spcBef>
              </a:pPr>
              <a:t>2</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id="{08BF2695-08DC-4568-9E22-A2D4F14D9003}"/>
              </a:ext>
            </a:extLst>
          </p:cNvPr>
          <p:cNvSpPr>
            <a:spLocks noGrp="1" noRot="1" noChangeAspect="1" noChangeArrowheads="1" noTextEdit="1"/>
          </p:cNvSpPr>
          <p:nvPr>
            <p:ph type="sldImg"/>
          </p:nvPr>
        </p:nvSpPr>
        <p:spPr>
          <a:ln/>
        </p:spPr>
      </p:sp>
      <p:sp>
        <p:nvSpPr>
          <p:cNvPr id="18435" name="Notes Placeholder 2">
            <a:extLst>
              <a:ext uri="{FF2B5EF4-FFF2-40B4-BE49-F238E27FC236}">
                <a16:creationId xmlns:a16="http://schemas.microsoft.com/office/drawing/2014/main" id="{F95CADEA-AEB7-46EC-8B15-D2C07A32816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Will discuss aspects of formulary management later in the presentation</a:t>
            </a:r>
          </a:p>
          <a:p>
            <a:r>
              <a:rPr lang="en-US" altLang="en-US"/>
              <a:t>Contracting with drug manufacturers is an important part of revenue</a:t>
            </a:r>
          </a:p>
          <a:p>
            <a:r>
              <a:rPr lang="en-US" altLang="en-US"/>
              <a:t>Health and wellness programs are popular ways to bring more value to plan sponsors</a:t>
            </a:r>
          </a:p>
          <a:p>
            <a:r>
              <a:rPr lang="en-US" altLang="en-US"/>
              <a:t>	- These programs are often sub-contracted to other companies, but some PBMs create them in-house</a:t>
            </a:r>
          </a:p>
          <a:p>
            <a:pPr eaLnBrk="1" hangingPunct="1"/>
            <a:endParaRPr lang="ru-RU" altLang="en-US"/>
          </a:p>
          <a:p>
            <a:endParaRPr lang="en-US" altLang="en-US"/>
          </a:p>
        </p:txBody>
      </p:sp>
      <p:sp>
        <p:nvSpPr>
          <p:cNvPr id="18436" name="Slide Number Placeholder 3">
            <a:extLst>
              <a:ext uri="{FF2B5EF4-FFF2-40B4-BE49-F238E27FC236}">
                <a16:creationId xmlns:a16="http://schemas.microsoft.com/office/drawing/2014/main" id="{6B24609E-C0C8-4DAA-BD16-C65ECEC6465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Calibri" panose="020F0502020204030204" pitchFamily="34" charset="0"/>
              </a:defRPr>
            </a:lvl1pPr>
            <a:lvl2pPr marL="742950" indent="-285750" defTabSz="933450">
              <a:spcBef>
                <a:spcPct val="30000"/>
              </a:spcBef>
              <a:defRPr sz="1200">
                <a:solidFill>
                  <a:schemeClr val="tx1"/>
                </a:solidFill>
                <a:latin typeface="Calibri" panose="020F0502020204030204" pitchFamily="34" charset="0"/>
              </a:defRPr>
            </a:lvl2pPr>
            <a:lvl3pPr marL="1143000" indent="-228600" defTabSz="933450">
              <a:spcBef>
                <a:spcPct val="30000"/>
              </a:spcBef>
              <a:defRPr sz="1200">
                <a:solidFill>
                  <a:schemeClr val="tx1"/>
                </a:solidFill>
                <a:latin typeface="Calibri" panose="020F0502020204030204" pitchFamily="34" charset="0"/>
              </a:defRPr>
            </a:lvl3pPr>
            <a:lvl4pPr marL="1600200" indent="-228600" defTabSz="933450">
              <a:spcBef>
                <a:spcPct val="30000"/>
              </a:spcBef>
              <a:defRPr sz="1200">
                <a:solidFill>
                  <a:schemeClr val="tx1"/>
                </a:solidFill>
                <a:latin typeface="Calibri" panose="020F0502020204030204" pitchFamily="34" charset="0"/>
              </a:defRPr>
            </a:lvl4pPr>
            <a:lvl5pPr marL="2057400" indent="-228600" defTabSz="933450">
              <a:spcBef>
                <a:spcPct val="30000"/>
              </a:spcBef>
              <a:defRPr sz="1200">
                <a:solidFill>
                  <a:schemeClr val="tx1"/>
                </a:solidFill>
                <a:latin typeface="Calibri" panose="020F0502020204030204" pitchFamily="34" charset="0"/>
              </a:defRPr>
            </a:lvl5pPr>
            <a:lvl6pPr marL="2514600" indent="-228600" defTabSz="93345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345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345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345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26670BC-7ECB-4004-8D6E-D148E3E471A8}" type="slidenum">
              <a:rPr lang="en-US" altLang="en-US" smtClean="0"/>
              <a:pPr>
                <a:spcBef>
                  <a:spcPct val="0"/>
                </a:spcBef>
              </a:pPr>
              <a:t>3</a:t>
            </a:fld>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B70EC50F-2240-465E-90EC-C149512A2999}"/>
              </a:ext>
            </a:extLst>
          </p:cNvPr>
          <p:cNvSpPr>
            <a:spLocks noGrp="1" noRot="1" noChangeAspect="1" noChangeArrowheads="1" noTextEdit="1"/>
          </p:cNvSpPr>
          <p:nvPr>
            <p:ph type="sldImg"/>
          </p:nvPr>
        </p:nvSpPr>
        <p:spPr>
          <a:ln/>
        </p:spPr>
      </p:sp>
      <p:sp>
        <p:nvSpPr>
          <p:cNvPr id="20483" name="Notes Placeholder 2">
            <a:extLst>
              <a:ext uri="{FF2B5EF4-FFF2-40B4-BE49-F238E27FC236}">
                <a16:creationId xmlns:a16="http://schemas.microsoft.com/office/drawing/2014/main" id="{DAF836AA-5EE5-4CA5-9C5F-31B6CD440F7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Behind each of these groups, plans, organizations is a member that the PBM serves.</a:t>
            </a:r>
          </a:p>
          <a:p>
            <a:pPr eaLnBrk="1" hangingPunct="1"/>
            <a:endParaRPr lang="ru-RU" altLang="en-US"/>
          </a:p>
        </p:txBody>
      </p:sp>
      <p:sp>
        <p:nvSpPr>
          <p:cNvPr id="20484" name="Slide Number Placeholder 3">
            <a:extLst>
              <a:ext uri="{FF2B5EF4-FFF2-40B4-BE49-F238E27FC236}">
                <a16:creationId xmlns:a16="http://schemas.microsoft.com/office/drawing/2014/main" id="{0B64D226-EA55-430B-8D3C-05DD5C8D740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Calibri" panose="020F0502020204030204" pitchFamily="34" charset="0"/>
              </a:defRPr>
            </a:lvl1pPr>
            <a:lvl2pPr marL="742950" indent="-285750" defTabSz="933450">
              <a:spcBef>
                <a:spcPct val="30000"/>
              </a:spcBef>
              <a:defRPr sz="1200">
                <a:solidFill>
                  <a:schemeClr val="tx1"/>
                </a:solidFill>
                <a:latin typeface="Calibri" panose="020F0502020204030204" pitchFamily="34" charset="0"/>
              </a:defRPr>
            </a:lvl2pPr>
            <a:lvl3pPr marL="1143000" indent="-228600" defTabSz="933450">
              <a:spcBef>
                <a:spcPct val="30000"/>
              </a:spcBef>
              <a:defRPr sz="1200">
                <a:solidFill>
                  <a:schemeClr val="tx1"/>
                </a:solidFill>
                <a:latin typeface="Calibri" panose="020F0502020204030204" pitchFamily="34" charset="0"/>
              </a:defRPr>
            </a:lvl3pPr>
            <a:lvl4pPr marL="1600200" indent="-228600" defTabSz="933450">
              <a:spcBef>
                <a:spcPct val="30000"/>
              </a:spcBef>
              <a:defRPr sz="1200">
                <a:solidFill>
                  <a:schemeClr val="tx1"/>
                </a:solidFill>
                <a:latin typeface="Calibri" panose="020F0502020204030204" pitchFamily="34" charset="0"/>
              </a:defRPr>
            </a:lvl4pPr>
            <a:lvl5pPr marL="2057400" indent="-228600" defTabSz="933450">
              <a:spcBef>
                <a:spcPct val="30000"/>
              </a:spcBef>
              <a:defRPr sz="1200">
                <a:solidFill>
                  <a:schemeClr val="tx1"/>
                </a:solidFill>
                <a:latin typeface="Calibri" panose="020F0502020204030204" pitchFamily="34" charset="0"/>
              </a:defRPr>
            </a:lvl5pPr>
            <a:lvl6pPr marL="2514600" indent="-228600" defTabSz="93345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345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345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345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24430D9-973F-4E09-9423-9FB4CAE71C19}" type="slidenum">
              <a:rPr lang="en-US" altLang="en-US" smtClean="0"/>
              <a:pPr>
                <a:spcBef>
                  <a:spcPct val="0"/>
                </a:spcBef>
              </a:pPr>
              <a:t>4</a:t>
            </a:fld>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a:extLst>
              <a:ext uri="{FF2B5EF4-FFF2-40B4-BE49-F238E27FC236}">
                <a16:creationId xmlns:a16="http://schemas.microsoft.com/office/drawing/2014/main" id="{BB06103D-E0C8-43B2-BC3D-F3C540DE736B}"/>
              </a:ext>
            </a:extLst>
          </p:cNvPr>
          <p:cNvSpPr>
            <a:spLocks noGrp="1" noRot="1" noChangeAspect="1" noChangeArrowheads="1" noTextEdit="1"/>
          </p:cNvSpPr>
          <p:nvPr>
            <p:ph type="sldImg"/>
          </p:nvPr>
        </p:nvSpPr>
        <p:spPr>
          <a:ln/>
        </p:spPr>
      </p:sp>
      <p:sp>
        <p:nvSpPr>
          <p:cNvPr id="22531" name="Notes Placeholder 2">
            <a:extLst>
              <a:ext uri="{FF2B5EF4-FFF2-40B4-BE49-F238E27FC236}">
                <a16:creationId xmlns:a16="http://schemas.microsoft.com/office/drawing/2014/main" id="{69DFEC1F-0568-4195-818E-9A3B3DB30A0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Residencies are a great way to see the scope of managed care.</a:t>
            </a:r>
          </a:p>
          <a:p>
            <a:r>
              <a:rPr lang="en-US" altLang="en-US" dirty="0"/>
              <a:t>Often, the residency program offers an opportunity to rotate through various roles available in managed care (covered in rest of presentation) Just as in hospital residencies, it is often the best way to “get your foot in the door” for a managed care career.</a:t>
            </a:r>
          </a:p>
          <a:p>
            <a:endParaRPr lang="en-US" altLang="en-US" dirty="0"/>
          </a:p>
          <a:p>
            <a:r>
              <a:rPr lang="en-US" altLang="en-US" dirty="0"/>
              <a:t>https://www.amcp.org/resource-center/group-resources/residents-fellows </a:t>
            </a:r>
          </a:p>
          <a:p>
            <a:endParaRPr lang="en-US" altLang="en-US" dirty="0"/>
          </a:p>
        </p:txBody>
      </p:sp>
      <p:sp>
        <p:nvSpPr>
          <p:cNvPr id="22532" name="Slide Number Placeholder 3">
            <a:extLst>
              <a:ext uri="{FF2B5EF4-FFF2-40B4-BE49-F238E27FC236}">
                <a16:creationId xmlns:a16="http://schemas.microsoft.com/office/drawing/2014/main" id="{70EF7EAF-7DA5-460C-AB64-7F62B17D726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Calibri" panose="020F0502020204030204" pitchFamily="34" charset="0"/>
              </a:defRPr>
            </a:lvl1pPr>
            <a:lvl2pPr marL="742950" indent="-285750" defTabSz="933450">
              <a:spcBef>
                <a:spcPct val="30000"/>
              </a:spcBef>
              <a:defRPr sz="1200">
                <a:solidFill>
                  <a:schemeClr val="tx1"/>
                </a:solidFill>
                <a:latin typeface="Calibri" panose="020F0502020204030204" pitchFamily="34" charset="0"/>
              </a:defRPr>
            </a:lvl2pPr>
            <a:lvl3pPr marL="1143000" indent="-228600" defTabSz="933450">
              <a:spcBef>
                <a:spcPct val="30000"/>
              </a:spcBef>
              <a:defRPr sz="1200">
                <a:solidFill>
                  <a:schemeClr val="tx1"/>
                </a:solidFill>
                <a:latin typeface="Calibri" panose="020F0502020204030204" pitchFamily="34" charset="0"/>
              </a:defRPr>
            </a:lvl3pPr>
            <a:lvl4pPr marL="1600200" indent="-228600" defTabSz="933450">
              <a:spcBef>
                <a:spcPct val="30000"/>
              </a:spcBef>
              <a:defRPr sz="1200">
                <a:solidFill>
                  <a:schemeClr val="tx1"/>
                </a:solidFill>
                <a:latin typeface="Calibri" panose="020F0502020204030204" pitchFamily="34" charset="0"/>
              </a:defRPr>
            </a:lvl4pPr>
            <a:lvl5pPr marL="2057400" indent="-228600" defTabSz="933450">
              <a:spcBef>
                <a:spcPct val="30000"/>
              </a:spcBef>
              <a:defRPr sz="1200">
                <a:solidFill>
                  <a:schemeClr val="tx1"/>
                </a:solidFill>
                <a:latin typeface="Calibri" panose="020F0502020204030204" pitchFamily="34" charset="0"/>
              </a:defRPr>
            </a:lvl5pPr>
            <a:lvl6pPr marL="2514600" indent="-228600" defTabSz="93345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345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345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345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8451A01-89A9-4952-B242-160CC031684D}" type="slidenum">
              <a:rPr lang="en-US" altLang="en-US" smtClean="0"/>
              <a:pPr>
                <a:spcBef>
                  <a:spcPct val="0"/>
                </a:spcBef>
              </a:pPr>
              <a:t>5</a:t>
            </a:fld>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a:extLst>
              <a:ext uri="{FF2B5EF4-FFF2-40B4-BE49-F238E27FC236}">
                <a16:creationId xmlns:a16="http://schemas.microsoft.com/office/drawing/2014/main" id="{8FDF1AD0-ABE9-46D7-BFDA-F41B04E074B4}"/>
              </a:ext>
            </a:extLst>
          </p:cNvPr>
          <p:cNvSpPr>
            <a:spLocks noGrp="1" noRot="1" noChangeAspect="1" noChangeArrowheads="1" noTextEdit="1"/>
          </p:cNvSpPr>
          <p:nvPr>
            <p:ph type="sldImg"/>
          </p:nvPr>
        </p:nvSpPr>
        <p:spPr>
          <a:ln/>
        </p:spPr>
      </p:sp>
      <p:sp>
        <p:nvSpPr>
          <p:cNvPr id="24579" name="Notes Placeholder 2">
            <a:extLst>
              <a:ext uri="{FF2B5EF4-FFF2-40B4-BE49-F238E27FC236}">
                <a16:creationId xmlns:a16="http://schemas.microsoft.com/office/drawing/2014/main" id="{26CECF77-DF08-4D60-830A-DF0DBC3D70F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a:p>
            <a:endParaRPr lang="en-US" altLang="en-US"/>
          </a:p>
        </p:txBody>
      </p:sp>
      <p:sp>
        <p:nvSpPr>
          <p:cNvPr id="24580" name="Slide Number Placeholder 3">
            <a:extLst>
              <a:ext uri="{FF2B5EF4-FFF2-40B4-BE49-F238E27FC236}">
                <a16:creationId xmlns:a16="http://schemas.microsoft.com/office/drawing/2014/main" id="{3028A4EC-51F6-48B5-A016-8A91C7F5A9C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a:solidFill>
                  <a:schemeClr val="tx1"/>
                </a:solidFill>
                <a:latin typeface="Arial" panose="020B0604020202020204" pitchFamily="34" charset="0"/>
                <a:cs typeface="Arial" panose="020B0604020202020204" pitchFamily="34" charset="0"/>
              </a:defRPr>
            </a:lvl1pPr>
            <a:lvl2pPr marL="742950" indent="-285750" defTabSz="933450">
              <a:defRPr>
                <a:solidFill>
                  <a:schemeClr val="tx1"/>
                </a:solidFill>
                <a:latin typeface="Arial" panose="020B0604020202020204" pitchFamily="34" charset="0"/>
                <a:cs typeface="Arial" panose="020B0604020202020204" pitchFamily="34" charset="0"/>
              </a:defRPr>
            </a:lvl2pPr>
            <a:lvl3pPr marL="1143000" indent="-228600" defTabSz="933450">
              <a:defRPr>
                <a:solidFill>
                  <a:schemeClr val="tx1"/>
                </a:solidFill>
                <a:latin typeface="Arial" panose="020B0604020202020204" pitchFamily="34" charset="0"/>
                <a:cs typeface="Arial" panose="020B0604020202020204" pitchFamily="34" charset="0"/>
              </a:defRPr>
            </a:lvl3pPr>
            <a:lvl4pPr marL="1600200" indent="-228600" defTabSz="933450">
              <a:defRPr>
                <a:solidFill>
                  <a:schemeClr val="tx1"/>
                </a:solidFill>
                <a:latin typeface="Arial" panose="020B0604020202020204" pitchFamily="34" charset="0"/>
                <a:cs typeface="Arial" panose="020B0604020202020204" pitchFamily="34" charset="0"/>
              </a:defRPr>
            </a:lvl4pPr>
            <a:lvl5pPr marL="2057400" indent="-228600" defTabSz="933450">
              <a:defRPr>
                <a:solidFill>
                  <a:schemeClr val="tx1"/>
                </a:solidFill>
                <a:latin typeface="Arial" panose="020B0604020202020204" pitchFamily="34" charset="0"/>
                <a:cs typeface="Arial" panose="020B0604020202020204" pitchFamily="34" charset="0"/>
              </a:defRPr>
            </a:lvl5pPr>
            <a:lvl6pPr marL="2514600" indent="-228600" defTabSz="93345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3345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3345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3345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407B497-729B-47D7-9A86-6A02260F4987}" type="slidenum">
              <a:rPr lang="en-US" altLang="en-US" smtClean="0">
                <a:latin typeface="Calibri" panose="020F0502020204030204" pitchFamily="34" charset="0"/>
              </a:rPr>
              <a:pPr/>
              <a:t>6</a:t>
            </a:fld>
            <a:endParaRPr lang="en-US" altLang="en-US">
              <a:latin typeface="Calibri" panose="020F0502020204030204" pitchFamily="34" charset="0"/>
            </a:endParaRPr>
          </a:p>
        </p:txBody>
      </p:sp>
      <p:sp>
        <p:nvSpPr>
          <p:cNvPr id="24581" name="Notes Placeholder 2">
            <a:extLst>
              <a:ext uri="{FF2B5EF4-FFF2-40B4-BE49-F238E27FC236}">
                <a16:creationId xmlns:a16="http://schemas.microsoft.com/office/drawing/2014/main" id="{CB480463-0135-478F-B590-A892FFB7FE91}"/>
              </a:ext>
            </a:extLst>
          </p:cNvPr>
          <p:cNvSpPr txBox="1">
            <a:spLocks/>
          </p:cNvSpPr>
          <p:nvPr/>
        </p:nvSpPr>
        <p:spPr bwMode="auto">
          <a:xfrm>
            <a:off x="701675" y="4537075"/>
            <a:ext cx="5619750" cy="4189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324" tIns="46662" rIns="93324" bIns="46662"/>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r>
              <a:rPr lang="en-US" altLang="en-US"/>
              <a:t>Opportunities can be bucketed into three main areas….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a:extLst>
              <a:ext uri="{FF2B5EF4-FFF2-40B4-BE49-F238E27FC236}">
                <a16:creationId xmlns:a16="http://schemas.microsoft.com/office/drawing/2014/main" id="{BD2FB130-9A16-4097-BEF5-944DC12B52C0}"/>
              </a:ext>
            </a:extLst>
          </p:cNvPr>
          <p:cNvSpPr>
            <a:spLocks noGrp="1" noRot="1" noChangeAspect="1" noChangeArrowheads="1" noTextEdit="1"/>
          </p:cNvSpPr>
          <p:nvPr>
            <p:ph type="sldImg"/>
          </p:nvPr>
        </p:nvSpPr>
        <p:spPr>
          <a:ln/>
        </p:spPr>
      </p:sp>
      <p:sp>
        <p:nvSpPr>
          <p:cNvPr id="40963" name="Notes Placeholder 2">
            <a:extLst>
              <a:ext uri="{FF2B5EF4-FFF2-40B4-BE49-F238E27FC236}">
                <a16:creationId xmlns:a16="http://schemas.microsoft.com/office/drawing/2014/main" id="{82080367-4CC2-4C22-8197-98FB07D9541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90000"/>
              </a:lnSpc>
            </a:pPr>
            <a:r>
              <a:rPr lang="en-US" altLang="en-US" dirty="0"/>
              <a:t>Operations has to do with the actual service of a pharmacy</a:t>
            </a:r>
          </a:p>
          <a:p>
            <a:pPr>
              <a:lnSpc>
                <a:spcPct val="90000"/>
              </a:lnSpc>
            </a:pPr>
            <a:endParaRPr lang="en-US" altLang="en-US" dirty="0"/>
          </a:p>
          <a:p>
            <a:pPr>
              <a:lnSpc>
                <a:spcPct val="90000"/>
              </a:lnSpc>
            </a:pPr>
            <a:r>
              <a:rPr lang="en-US" altLang="en-US" dirty="0"/>
              <a:t>Most PBMs own their own call center and/or mail service</a:t>
            </a:r>
          </a:p>
          <a:p>
            <a:pPr>
              <a:lnSpc>
                <a:spcPct val="90000"/>
              </a:lnSpc>
              <a:buFontTx/>
              <a:buChar char="•"/>
            </a:pPr>
            <a:r>
              <a:rPr lang="en-US" altLang="en-US" dirty="0"/>
              <a:t>Opportunities for pharmacists to have direct contact to members from a PBM perspective</a:t>
            </a:r>
          </a:p>
          <a:p>
            <a:pPr>
              <a:lnSpc>
                <a:spcPct val="90000"/>
              </a:lnSpc>
            </a:pPr>
            <a:r>
              <a:rPr lang="en-US" altLang="en-US" dirty="0"/>
              <a:t>Call Centers</a:t>
            </a:r>
          </a:p>
          <a:p>
            <a:pPr>
              <a:lnSpc>
                <a:spcPct val="90000"/>
              </a:lnSpc>
              <a:buFontTx/>
              <a:buChar char="•"/>
            </a:pPr>
            <a:r>
              <a:rPr lang="en-US" altLang="en-US" dirty="0"/>
              <a:t>Pharmacists can help explain benefits to members/providers as well as formulary questions</a:t>
            </a:r>
          </a:p>
          <a:p>
            <a:pPr>
              <a:lnSpc>
                <a:spcPct val="90000"/>
              </a:lnSpc>
              <a:buFontTx/>
              <a:buChar char="•"/>
            </a:pPr>
            <a:r>
              <a:rPr lang="en-US" altLang="en-US" dirty="0"/>
              <a:t>Discuss reasons for UM and why a drug needs to be monitored or controlled</a:t>
            </a:r>
          </a:p>
          <a:p>
            <a:pPr>
              <a:lnSpc>
                <a:spcPct val="90000"/>
              </a:lnSpc>
              <a:buFontTx/>
              <a:buChar char="•"/>
            </a:pPr>
            <a:r>
              <a:rPr lang="en-US" altLang="en-US" dirty="0"/>
              <a:t>Drug Information questions that come from various employer groups/clients</a:t>
            </a:r>
          </a:p>
          <a:p>
            <a:pPr>
              <a:lnSpc>
                <a:spcPct val="90000"/>
              </a:lnSpc>
            </a:pPr>
            <a:r>
              <a:rPr lang="en-US" altLang="en-US" dirty="0"/>
              <a:t>Mail Order</a:t>
            </a:r>
          </a:p>
          <a:p>
            <a:pPr>
              <a:lnSpc>
                <a:spcPct val="90000"/>
              </a:lnSpc>
              <a:buFontTx/>
              <a:buChar char="•"/>
            </a:pPr>
            <a:r>
              <a:rPr lang="en-US" altLang="en-US" dirty="0"/>
              <a:t>PBMs need pharmacists to dispense drugs within their mail order pharmacies and also contribute to process improvements</a:t>
            </a:r>
          </a:p>
          <a:p>
            <a:pPr>
              <a:lnSpc>
                <a:spcPct val="90000"/>
              </a:lnSpc>
              <a:buFontTx/>
              <a:buChar char="•"/>
            </a:pPr>
            <a:r>
              <a:rPr lang="en-US" altLang="en-US" dirty="0"/>
              <a:t>Mail Order pharmacies dispense significant volume (i.e., up to 10,000 Rx’s) per day and process improvement/efficiency is a key part of profitability for the mail order pharmacy</a:t>
            </a:r>
          </a:p>
          <a:p>
            <a:pPr eaLnBrk="1" hangingPunct="1"/>
            <a:endParaRPr lang="ru-RU" altLang="en-US" dirty="0"/>
          </a:p>
          <a:p>
            <a:endParaRPr lang="en-US" altLang="en-US" dirty="0"/>
          </a:p>
        </p:txBody>
      </p:sp>
      <p:sp>
        <p:nvSpPr>
          <p:cNvPr id="40964" name="Slide Number Placeholder 3">
            <a:extLst>
              <a:ext uri="{FF2B5EF4-FFF2-40B4-BE49-F238E27FC236}">
                <a16:creationId xmlns:a16="http://schemas.microsoft.com/office/drawing/2014/main" id="{7E7AEED7-0FB8-49DB-8571-AFA32BC1038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Calibri" panose="020F0502020204030204" pitchFamily="34" charset="0"/>
              </a:defRPr>
            </a:lvl1pPr>
            <a:lvl2pPr marL="742950" indent="-285750" defTabSz="933450">
              <a:spcBef>
                <a:spcPct val="30000"/>
              </a:spcBef>
              <a:defRPr sz="1200">
                <a:solidFill>
                  <a:schemeClr val="tx1"/>
                </a:solidFill>
                <a:latin typeface="Calibri" panose="020F0502020204030204" pitchFamily="34" charset="0"/>
              </a:defRPr>
            </a:lvl2pPr>
            <a:lvl3pPr marL="1143000" indent="-228600" defTabSz="933450">
              <a:spcBef>
                <a:spcPct val="30000"/>
              </a:spcBef>
              <a:defRPr sz="1200">
                <a:solidFill>
                  <a:schemeClr val="tx1"/>
                </a:solidFill>
                <a:latin typeface="Calibri" panose="020F0502020204030204" pitchFamily="34" charset="0"/>
              </a:defRPr>
            </a:lvl3pPr>
            <a:lvl4pPr marL="1600200" indent="-228600" defTabSz="933450">
              <a:spcBef>
                <a:spcPct val="30000"/>
              </a:spcBef>
              <a:defRPr sz="1200">
                <a:solidFill>
                  <a:schemeClr val="tx1"/>
                </a:solidFill>
                <a:latin typeface="Calibri" panose="020F0502020204030204" pitchFamily="34" charset="0"/>
              </a:defRPr>
            </a:lvl4pPr>
            <a:lvl5pPr marL="2057400" indent="-228600" defTabSz="933450">
              <a:spcBef>
                <a:spcPct val="30000"/>
              </a:spcBef>
              <a:defRPr sz="1200">
                <a:solidFill>
                  <a:schemeClr val="tx1"/>
                </a:solidFill>
                <a:latin typeface="Calibri" panose="020F0502020204030204" pitchFamily="34" charset="0"/>
              </a:defRPr>
            </a:lvl5pPr>
            <a:lvl6pPr marL="2514600" indent="-228600" defTabSz="93345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345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345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345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3E3094C-52C5-491B-901F-7435E8D29324}" type="slidenum">
              <a:rPr lang="en-US" altLang="en-US" smtClean="0"/>
              <a:pPr>
                <a:spcBef>
                  <a:spcPct val="0"/>
                </a:spcBef>
              </a:pPr>
              <a:t>7</a:t>
            </a:fld>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a:extLst>
              <a:ext uri="{FF2B5EF4-FFF2-40B4-BE49-F238E27FC236}">
                <a16:creationId xmlns:a16="http://schemas.microsoft.com/office/drawing/2014/main" id="{BD2FB130-9A16-4097-BEF5-944DC12B52C0}"/>
              </a:ext>
            </a:extLst>
          </p:cNvPr>
          <p:cNvSpPr>
            <a:spLocks noGrp="1" noRot="1" noChangeAspect="1" noChangeArrowheads="1" noTextEdit="1"/>
          </p:cNvSpPr>
          <p:nvPr>
            <p:ph type="sldImg"/>
          </p:nvPr>
        </p:nvSpPr>
        <p:spPr>
          <a:ln/>
        </p:spPr>
      </p:sp>
      <p:sp>
        <p:nvSpPr>
          <p:cNvPr id="40963" name="Notes Placeholder 2">
            <a:extLst>
              <a:ext uri="{FF2B5EF4-FFF2-40B4-BE49-F238E27FC236}">
                <a16:creationId xmlns:a16="http://schemas.microsoft.com/office/drawing/2014/main" id="{82080367-4CC2-4C22-8197-98FB07D9541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40964" name="Slide Number Placeholder 3">
            <a:extLst>
              <a:ext uri="{FF2B5EF4-FFF2-40B4-BE49-F238E27FC236}">
                <a16:creationId xmlns:a16="http://schemas.microsoft.com/office/drawing/2014/main" id="{7E7AEED7-0FB8-49DB-8571-AFA32BC1038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Calibri" panose="020F0502020204030204" pitchFamily="34" charset="0"/>
              </a:defRPr>
            </a:lvl1pPr>
            <a:lvl2pPr marL="742950" indent="-285750" defTabSz="933450">
              <a:spcBef>
                <a:spcPct val="30000"/>
              </a:spcBef>
              <a:defRPr sz="1200">
                <a:solidFill>
                  <a:schemeClr val="tx1"/>
                </a:solidFill>
                <a:latin typeface="Calibri" panose="020F0502020204030204" pitchFamily="34" charset="0"/>
              </a:defRPr>
            </a:lvl2pPr>
            <a:lvl3pPr marL="1143000" indent="-228600" defTabSz="933450">
              <a:spcBef>
                <a:spcPct val="30000"/>
              </a:spcBef>
              <a:defRPr sz="1200">
                <a:solidFill>
                  <a:schemeClr val="tx1"/>
                </a:solidFill>
                <a:latin typeface="Calibri" panose="020F0502020204030204" pitchFamily="34" charset="0"/>
              </a:defRPr>
            </a:lvl3pPr>
            <a:lvl4pPr marL="1600200" indent="-228600" defTabSz="933450">
              <a:spcBef>
                <a:spcPct val="30000"/>
              </a:spcBef>
              <a:defRPr sz="1200">
                <a:solidFill>
                  <a:schemeClr val="tx1"/>
                </a:solidFill>
                <a:latin typeface="Calibri" panose="020F0502020204030204" pitchFamily="34" charset="0"/>
              </a:defRPr>
            </a:lvl4pPr>
            <a:lvl5pPr marL="2057400" indent="-228600" defTabSz="933450">
              <a:spcBef>
                <a:spcPct val="30000"/>
              </a:spcBef>
              <a:defRPr sz="1200">
                <a:solidFill>
                  <a:schemeClr val="tx1"/>
                </a:solidFill>
                <a:latin typeface="Calibri" panose="020F0502020204030204" pitchFamily="34" charset="0"/>
              </a:defRPr>
            </a:lvl5pPr>
            <a:lvl6pPr marL="2514600" indent="-228600" defTabSz="93345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345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345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345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3E3094C-52C5-491B-901F-7435E8D29324}" type="slidenum">
              <a:rPr lang="en-US" altLang="en-US" smtClean="0"/>
              <a:pPr>
                <a:spcBef>
                  <a:spcPct val="0"/>
                </a:spcBef>
              </a:pPr>
              <a:t>8</a:t>
            </a:fld>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a:extLst>
              <a:ext uri="{FF2B5EF4-FFF2-40B4-BE49-F238E27FC236}">
                <a16:creationId xmlns:a16="http://schemas.microsoft.com/office/drawing/2014/main" id="{BD2FB130-9A16-4097-BEF5-944DC12B52C0}"/>
              </a:ext>
            </a:extLst>
          </p:cNvPr>
          <p:cNvSpPr>
            <a:spLocks noGrp="1" noRot="1" noChangeAspect="1" noChangeArrowheads="1" noTextEdit="1"/>
          </p:cNvSpPr>
          <p:nvPr>
            <p:ph type="sldImg"/>
          </p:nvPr>
        </p:nvSpPr>
        <p:spPr>
          <a:ln/>
        </p:spPr>
      </p:sp>
      <p:sp>
        <p:nvSpPr>
          <p:cNvPr id="40963" name="Notes Placeholder 2">
            <a:extLst>
              <a:ext uri="{FF2B5EF4-FFF2-40B4-BE49-F238E27FC236}">
                <a16:creationId xmlns:a16="http://schemas.microsoft.com/office/drawing/2014/main" id="{82080367-4CC2-4C22-8197-98FB07D9541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40964" name="Slide Number Placeholder 3">
            <a:extLst>
              <a:ext uri="{FF2B5EF4-FFF2-40B4-BE49-F238E27FC236}">
                <a16:creationId xmlns:a16="http://schemas.microsoft.com/office/drawing/2014/main" id="{7E7AEED7-0FB8-49DB-8571-AFA32BC1038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Calibri" panose="020F0502020204030204" pitchFamily="34" charset="0"/>
              </a:defRPr>
            </a:lvl1pPr>
            <a:lvl2pPr marL="742950" indent="-285750" defTabSz="933450">
              <a:spcBef>
                <a:spcPct val="30000"/>
              </a:spcBef>
              <a:defRPr sz="1200">
                <a:solidFill>
                  <a:schemeClr val="tx1"/>
                </a:solidFill>
                <a:latin typeface="Calibri" panose="020F0502020204030204" pitchFamily="34" charset="0"/>
              </a:defRPr>
            </a:lvl2pPr>
            <a:lvl3pPr marL="1143000" indent="-228600" defTabSz="933450">
              <a:spcBef>
                <a:spcPct val="30000"/>
              </a:spcBef>
              <a:defRPr sz="1200">
                <a:solidFill>
                  <a:schemeClr val="tx1"/>
                </a:solidFill>
                <a:latin typeface="Calibri" panose="020F0502020204030204" pitchFamily="34" charset="0"/>
              </a:defRPr>
            </a:lvl3pPr>
            <a:lvl4pPr marL="1600200" indent="-228600" defTabSz="933450">
              <a:spcBef>
                <a:spcPct val="30000"/>
              </a:spcBef>
              <a:defRPr sz="1200">
                <a:solidFill>
                  <a:schemeClr val="tx1"/>
                </a:solidFill>
                <a:latin typeface="Calibri" panose="020F0502020204030204" pitchFamily="34" charset="0"/>
              </a:defRPr>
            </a:lvl4pPr>
            <a:lvl5pPr marL="2057400" indent="-228600" defTabSz="933450">
              <a:spcBef>
                <a:spcPct val="30000"/>
              </a:spcBef>
              <a:defRPr sz="1200">
                <a:solidFill>
                  <a:schemeClr val="tx1"/>
                </a:solidFill>
                <a:latin typeface="Calibri" panose="020F0502020204030204" pitchFamily="34" charset="0"/>
              </a:defRPr>
            </a:lvl5pPr>
            <a:lvl6pPr marL="2514600" indent="-228600" defTabSz="93345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345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345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345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3E3094C-52C5-491B-901F-7435E8D29324}" type="slidenum">
              <a:rPr lang="en-US" altLang="en-US" smtClean="0"/>
              <a:pPr>
                <a:spcBef>
                  <a:spcPct val="0"/>
                </a:spcBef>
              </a:pPr>
              <a:t>9</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EDDE648C-5CE3-334D-A11A-A3AC931205CB}"/>
              </a:ext>
            </a:extLst>
          </p:cNvPr>
          <p:cNvSpPr/>
          <p:nvPr userDrawn="1"/>
        </p:nvSpPr>
        <p:spPr>
          <a:xfrm>
            <a:off x="-101600" y="-57150"/>
            <a:ext cx="12725400" cy="69723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5" name="Title Placeholder 1">
            <a:extLst>
              <a:ext uri="{FF2B5EF4-FFF2-40B4-BE49-F238E27FC236}">
                <a16:creationId xmlns:a16="http://schemas.microsoft.com/office/drawing/2014/main" id="{28745B42-C894-454C-91A1-91582D36D1C8}"/>
              </a:ext>
            </a:extLst>
          </p:cNvPr>
          <p:cNvSpPr>
            <a:spLocks noGrp="1"/>
          </p:cNvSpPr>
          <p:nvPr>
            <p:ph type="title" hasCustomPrompt="1"/>
          </p:nvPr>
        </p:nvSpPr>
        <p:spPr>
          <a:xfrm>
            <a:off x="822960" y="685802"/>
            <a:ext cx="8840949" cy="2169367"/>
          </a:xfrm>
          <a:prstGeom prst="rect">
            <a:avLst/>
          </a:prstGeom>
        </p:spPr>
        <p:txBody>
          <a:bodyPr vert="horz" lIns="0" tIns="0" rIns="0" bIns="0" rtlCol="0" anchor="t" anchorCtr="0">
            <a:noAutofit/>
          </a:bodyPr>
          <a:lstStyle>
            <a:lvl1pPr algn="ctr">
              <a:defRPr sz="5400" b="1">
                <a:solidFill>
                  <a:srgbClr val="00205B"/>
                </a:solidFill>
                <a:latin typeface="+mj-lt"/>
              </a:defRPr>
            </a:lvl1pPr>
          </a:lstStyle>
          <a:p>
            <a:r>
              <a:rPr lang="en-US" dirty="0">
                <a:solidFill>
                  <a:schemeClr val="bg1"/>
                </a:solidFill>
              </a:rPr>
              <a:t>Slide Title (Paragraph)</a:t>
            </a:r>
            <a:endParaRPr lang="en-US" dirty="0"/>
          </a:p>
        </p:txBody>
      </p:sp>
      <p:sp>
        <p:nvSpPr>
          <p:cNvPr id="7" name="Rectangle 6">
            <a:extLst>
              <a:ext uri="{FF2B5EF4-FFF2-40B4-BE49-F238E27FC236}">
                <a16:creationId xmlns:a16="http://schemas.microsoft.com/office/drawing/2014/main" id="{7511457A-C405-4EB0-B7DE-C089F75AFEEB}"/>
              </a:ext>
            </a:extLst>
          </p:cNvPr>
          <p:cNvSpPr/>
          <p:nvPr userDrawn="1"/>
        </p:nvSpPr>
        <p:spPr>
          <a:xfrm>
            <a:off x="5679741" y="3149322"/>
            <a:ext cx="6288067" cy="17447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r"/>
            <a:endParaRPr lang="en-US" sz="2400" dirty="0"/>
          </a:p>
        </p:txBody>
      </p:sp>
      <p:pic>
        <p:nvPicPr>
          <p:cNvPr id="8" name="Picture 7">
            <a:extLst>
              <a:ext uri="{FF2B5EF4-FFF2-40B4-BE49-F238E27FC236}">
                <a16:creationId xmlns:a16="http://schemas.microsoft.com/office/drawing/2014/main" id="{B867F522-2F42-C444-BC13-881D739BCE36}"/>
              </a:ext>
            </a:extLst>
          </p:cNvPr>
          <p:cNvPicPr>
            <a:picLocks noChangeAspect="1"/>
          </p:cNvPicPr>
          <p:nvPr userDrawn="1"/>
        </p:nvPicPr>
        <p:blipFill>
          <a:blip r:embed="rId2"/>
          <a:stretch>
            <a:fillRect/>
          </a:stretch>
        </p:blipFill>
        <p:spPr>
          <a:xfrm>
            <a:off x="-1780033" y="1931772"/>
            <a:ext cx="6858000" cy="6858000"/>
          </a:xfrm>
          <a:prstGeom prst="rect">
            <a:avLst/>
          </a:prstGeom>
        </p:spPr>
      </p:pic>
    </p:spTree>
    <p:extLst>
      <p:ext uri="{BB962C8B-B14F-4D97-AF65-F5344CB8AC3E}">
        <p14:creationId xmlns:p14="http://schemas.microsoft.com/office/powerpoint/2010/main" val="340870344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6_Custom Layou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EDDE648C-5CE3-334D-A11A-A3AC931205CB}"/>
              </a:ext>
            </a:extLst>
          </p:cNvPr>
          <p:cNvSpPr/>
          <p:nvPr userDrawn="1"/>
        </p:nvSpPr>
        <p:spPr>
          <a:xfrm>
            <a:off x="0" y="0"/>
            <a:ext cx="12725400" cy="69723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234878934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7_Custom Layou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EDDE648C-5CE3-334D-A11A-A3AC931205CB}"/>
              </a:ext>
            </a:extLst>
          </p:cNvPr>
          <p:cNvSpPr/>
          <p:nvPr userDrawn="1"/>
        </p:nvSpPr>
        <p:spPr>
          <a:xfrm>
            <a:off x="-101600" y="0"/>
            <a:ext cx="12725400" cy="69723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pic>
        <p:nvPicPr>
          <p:cNvPr id="5" name="Picture 4">
            <a:extLst>
              <a:ext uri="{FF2B5EF4-FFF2-40B4-BE49-F238E27FC236}">
                <a16:creationId xmlns:a16="http://schemas.microsoft.com/office/drawing/2014/main" id="{BCEC5190-DB6C-504A-A431-681490C9CFFA}"/>
              </a:ext>
            </a:extLst>
          </p:cNvPr>
          <p:cNvPicPr>
            <a:picLocks noChangeAspect="1"/>
          </p:cNvPicPr>
          <p:nvPr userDrawn="1"/>
        </p:nvPicPr>
        <p:blipFill>
          <a:blip r:embed="rId2"/>
          <a:stretch>
            <a:fillRect/>
          </a:stretch>
        </p:blipFill>
        <p:spPr>
          <a:xfrm>
            <a:off x="-1793488" y="2007219"/>
            <a:ext cx="6858000" cy="6858000"/>
          </a:xfrm>
          <a:prstGeom prst="rect">
            <a:avLst/>
          </a:prstGeom>
        </p:spPr>
      </p:pic>
    </p:spTree>
    <p:extLst>
      <p:ext uri="{BB962C8B-B14F-4D97-AF65-F5344CB8AC3E}">
        <p14:creationId xmlns:p14="http://schemas.microsoft.com/office/powerpoint/2010/main" val="151147904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8_Custom Layou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03B933F-AC31-354F-82CE-ECFCD649E389}"/>
              </a:ext>
            </a:extLst>
          </p:cNvPr>
          <p:cNvSpPr/>
          <p:nvPr userDrawn="1"/>
        </p:nvSpPr>
        <p:spPr>
          <a:xfrm>
            <a:off x="-101600" y="0"/>
            <a:ext cx="12725400" cy="69723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pic>
        <p:nvPicPr>
          <p:cNvPr id="5" name="Picture 4">
            <a:extLst>
              <a:ext uri="{FF2B5EF4-FFF2-40B4-BE49-F238E27FC236}">
                <a16:creationId xmlns:a16="http://schemas.microsoft.com/office/drawing/2014/main" id="{84ED2222-9B49-4F44-80C4-7F0FFDD2BCA8}"/>
              </a:ext>
            </a:extLst>
          </p:cNvPr>
          <p:cNvPicPr>
            <a:picLocks noChangeAspect="1"/>
          </p:cNvPicPr>
          <p:nvPr userDrawn="1"/>
        </p:nvPicPr>
        <p:blipFill rotWithShape="1">
          <a:blip r:embed="rId2"/>
          <a:srcRect r="16356" b="42778"/>
          <a:stretch/>
        </p:blipFill>
        <p:spPr>
          <a:xfrm>
            <a:off x="5983664" y="-1422399"/>
            <a:ext cx="7427536" cy="6184232"/>
          </a:xfrm>
          <a:prstGeom prst="rect">
            <a:avLst/>
          </a:prstGeom>
        </p:spPr>
      </p:pic>
    </p:spTree>
    <p:extLst>
      <p:ext uri="{BB962C8B-B14F-4D97-AF65-F5344CB8AC3E}">
        <p14:creationId xmlns:p14="http://schemas.microsoft.com/office/powerpoint/2010/main" val="339860238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3_Quot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03B933F-AC31-354F-82CE-ECFCD649E389}"/>
              </a:ext>
            </a:extLst>
          </p:cNvPr>
          <p:cNvSpPr/>
          <p:nvPr userDrawn="1"/>
        </p:nvSpPr>
        <p:spPr>
          <a:xfrm>
            <a:off x="0" y="0"/>
            <a:ext cx="12188952"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1800" dirty="0"/>
          </a:p>
        </p:txBody>
      </p:sp>
      <p:pic>
        <p:nvPicPr>
          <p:cNvPr id="5" name="Picture 4">
            <a:extLst>
              <a:ext uri="{FF2B5EF4-FFF2-40B4-BE49-F238E27FC236}">
                <a16:creationId xmlns:a16="http://schemas.microsoft.com/office/drawing/2014/main" id="{84ED2222-9B49-4F44-80C4-7F0FFDD2BCA8}"/>
              </a:ext>
            </a:extLst>
          </p:cNvPr>
          <p:cNvPicPr>
            <a:picLocks noChangeAspect="1"/>
          </p:cNvPicPr>
          <p:nvPr userDrawn="1"/>
        </p:nvPicPr>
        <p:blipFill rotWithShape="1">
          <a:blip r:embed="rId2"/>
          <a:srcRect r="16356" b="42778"/>
          <a:stretch/>
        </p:blipFill>
        <p:spPr>
          <a:xfrm>
            <a:off x="5831633" y="-1540568"/>
            <a:ext cx="7427536" cy="6184232"/>
          </a:xfrm>
          <a:prstGeom prst="rect">
            <a:avLst/>
          </a:prstGeom>
        </p:spPr>
      </p:pic>
      <p:sp>
        <p:nvSpPr>
          <p:cNvPr id="9" name="Title 1">
            <a:extLst>
              <a:ext uri="{FF2B5EF4-FFF2-40B4-BE49-F238E27FC236}">
                <a16:creationId xmlns:a16="http://schemas.microsoft.com/office/drawing/2014/main" id="{E5313341-5859-415D-BE52-55C586B2850C}"/>
              </a:ext>
            </a:extLst>
          </p:cNvPr>
          <p:cNvSpPr>
            <a:spLocks noGrp="1"/>
          </p:cNvSpPr>
          <p:nvPr>
            <p:ph type="title"/>
          </p:nvPr>
        </p:nvSpPr>
        <p:spPr>
          <a:xfrm>
            <a:off x="167951" y="4257443"/>
            <a:ext cx="10515600" cy="2245994"/>
          </a:xfrm>
          <a:prstGeom prst="rect">
            <a:avLst/>
          </a:prstGeom>
        </p:spPr>
        <p:txBody>
          <a:bodyPr/>
          <a:lstStyle>
            <a:lvl1pPr>
              <a:defRPr sz="5400" b="1">
                <a:solidFill>
                  <a:schemeClr val="bg1"/>
                </a:solidFill>
              </a:defRPr>
            </a:lvl1pPr>
          </a:lstStyle>
          <a:p>
            <a:r>
              <a:rPr lang="en-US" dirty="0"/>
              <a:t>Click to edit Master title style</a:t>
            </a:r>
          </a:p>
        </p:txBody>
      </p:sp>
    </p:spTree>
    <p:extLst>
      <p:ext uri="{BB962C8B-B14F-4D97-AF65-F5344CB8AC3E}">
        <p14:creationId xmlns:p14="http://schemas.microsoft.com/office/powerpoint/2010/main" val="15029148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5_Content Slide">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04C13C6-0F69-B640-B435-8A21A1E347B0}"/>
              </a:ext>
            </a:extLst>
          </p:cNvPr>
          <p:cNvSpPr/>
          <p:nvPr userDrawn="1"/>
        </p:nvSpPr>
        <p:spPr>
          <a:xfrm>
            <a:off x="-101600" y="5878512"/>
            <a:ext cx="12725400" cy="1093788"/>
          </a:xfrm>
          <a:prstGeom prst="rect">
            <a:avLst/>
          </a:prstGeom>
          <a:solidFill>
            <a:srgbClr val="F8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4" name="Title Placeholder 1">
            <a:extLst>
              <a:ext uri="{FF2B5EF4-FFF2-40B4-BE49-F238E27FC236}">
                <a16:creationId xmlns:a16="http://schemas.microsoft.com/office/drawing/2014/main" id="{8B8ADC0C-F1F3-AC47-9C82-3B914F926559}"/>
              </a:ext>
            </a:extLst>
          </p:cNvPr>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lvl1pPr>
              <a:defRPr b="1">
                <a:solidFill>
                  <a:srgbClr val="00205B"/>
                </a:solidFill>
                <a:latin typeface="+mj-lt"/>
              </a:defRPr>
            </a:lvl1pPr>
          </a:lstStyle>
          <a:p>
            <a:r>
              <a:rPr lang="en-US" dirty="0"/>
              <a:t>Click to edit Master title style</a:t>
            </a:r>
          </a:p>
        </p:txBody>
      </p:sp>
      <p:sp>
        <p:nvSpPr>
          <p:cNvPr id="5" name="Text Placeholder 2">
            <a:extLst>
              <a:ext uri="{FF2B5EF4-FFF2-40B4-BE49-F238E27FC236}">
                <a16:creationId xmlns:a16="http://schemas.microsoft.com/office/drawing/2014/main" id="{56C8EC6E-9E55-7246-89D9-7FF10A01A7E5}"/>
              </a:ext>
            </a:extLst>
          </p:cNvPr>
          <p:cNvSpPr>
            <a:spLocks noGrp="1"/>
          </p:cNvSpPr>
          <p:nvPr>
            <p:ph idx="1" hasCustomPrompt="1"/>
          </p:nvPr>
        </p:nvSpPr>
        <p:spPr>
          <a:xfrm>
            <a:off x="838200" y="1825625"/>
            <a:ext cx="10515600" cy="3903663"/>
          </a:xfrm>
          <a:prstGeom prst="rect">
            <a:avLst/>
          </a:prstGeom>
        </p:spPr>
        <p:txBody>
          <a:bodyPr vert="horz" lIns="91440" tIns="45720" rIns="91440" bIns="45720" rtlCol="0">
            <a:normAutofit/>
          </a:bodyPr>
          <a:lstStyle>
            <a:lvl1pPr>
              <a:defRPr>
                <a:solidFill>
                  <a:srgbClr val="00205B"/>
                </a:solidFill>
                <a:latin typeface="+mj-lt"/>
              </a:defRPr>
            </a:lvl1pPr>
            <a:lvl2pPr marL="557213" indent="-214313">
              <a:buClr>
                <a:schemeClr val="accent1"/>
              </a:buClr>
              <a:buFont typeface="Wingdings" pitchFamily="2" charset="2"/>
              <a:buChar char="§"/>
              <a:defRPr>
                <a:solidFill>
                  <a:srgbClr val="00205B"/>
                </a:solidFill>
                <a:latin typeface="+mn-lt"/>
              </a:defRPr>
            </a:lvl2pPr>
            <a:lvl3pPr marL="900113" indent="-214313">
              <a:buClr>
                <a:schemeClr val="bg2"/>
              </a:buClr>
              <a:buFont typeface="Courier New" panose="02070309020205020404" pitchFamily="49" charset="0"/>
              <a:buChar char="o"/>
              <a:defRPr>
                <a:solidFill>
                  <a:srgbClr val="00205B"/>
                </a:solidFill>
                <a:latin typeface="+mn-lt"/>
              </a:defRPr>
            </a:lvl3pPr>
            <a:lvl4pPr marL="1243013" indent="-214313">
              <a:buFont typeface="Arial" panose="020B0604020202020204" pitchFamily="34" charset="0"/>
              <a:buChar char="•"/>
              <a:defRPr>
                <a:latin typeface="Montserrat" panose="02000505000000020004" pitchFamily="2" charset="77"/>
              </a:defRPr>
            </a:lvl4pPr>
            <a:lvl5pPr>
              <a:defRPr>
                <a:latin typeface="Montserrat" panose="02000505000000020004" pitchFamily="2" charset="77"/>
              </a:defRPr>
            </a:lvl5pPr>
          </a:lstStyle>
          <a:p>
            <a:pPr lvl="0"/>
            <a:r>
              <a:rPr lang="en-US" dirty="0"/>
              <a:t>Click to edit Master text styles</a:t>
            </a:r>
          </a:p>
          <a:p>
            <a:pPr lvl="1"/>
            <a:r>
              <a:rPr lang="en-US" dirty="0"/>
              <a:t>Second level</a:t>
            </a:r>
          </a:p>
          <a:p>
            <a:pPr lvl="2"/>
            <a:r>
              <a:rPr lang="en-US" dirty="0"/>
              <a:t>Third level</a:t>
            </a:r>
          </a:p>
        </p:txBody>
      </p:sp>
      <p:sp>
        <p:nvSpPr>
          <p:cNvPr id="8" name="Rectangle 7">
            <a:extLst>
              <a:ext uri="{FF2B5EF4-FFF2-40B4-BE49-F238E27FC236}">
                <a16:creationId xmlns:a16="http://schemas.microsoft.com/office/drawing/2014/main" id="{914081D7-87F3-4652-948E-4D0A715D903A}"/>
              </a:ext>
            </a:extLst>
          </p:cNvPr>
          <p:cNvSpPr/>
          <p:nvPr userDrawn="1"/>
        </p:nvSpPr>
        <p:spPr>
          <a:xfrm>
            <a:off x="0" y="5891351"/>
            <a:ext cx="12192000" cy="1084217"/>
          </a:xfrm>
          <a:prstGeom prst="rect">
            <a:avLst/>
          </a:prstGeom>
          <a:solidFill>
            <a:srgbClr val="0020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pic>
        <p:nvPicPr>
          <p:cNvPr id="9" name="Content Placeholder 17" descr="A close up of a logo&#10;&#10;Description automatically generated">
            <a:extLst>
              <a:ext uri="{FF2B5EF4-FFF2-40B4-BE49-F238E27FC236}">
                <a16:creationId xmlns:a16="http://schemas.microsoft.com/office/drawing/2014/main" id="{48E4E665-35B8-4277-876A-8CFBF3722FFC}"/>
              </a:ext>
            </a:extLst>
          </p:cNvPr>
          <p:cNvPicPr>
            <a:picLocks noChangeAspect="1"/>
          </p:cNvPicPr>
          <p:nvPr userDrawn="1"/>
        </p:nvPicPr>
        <p:blipFill>
          <a:blip r:embed="rId2"/>
          <a:stretch>
            <a:fillRect/>
          </a:stretch>
        </p:blipFill>
        <p:spPr>
          <a:xfrm>
            <a:off x="-1461633" y="4065786"/>
            <a:ext cx="6414633" cy="4956762"/>
          </a:xfrm>
          <a:prstGeom prst="rect">
            <a:avLst/>
          </a:prstGeom>
        </p:spPr>
      </p:pic>
    </p:spTree>
    <p:extLst>
      <p:ext uri="{BB962C8B-B14F-4D97-AF65-F5344CB8AC3E}">
        <p14:creationId xmlns:p14="http://schemas.microsoft.com/office/powerpoint/2010/main" val="379474147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01582012"/>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Lst>
  <mc:AlternateContent xmlns:mc="http://schemas.openxmlformats.org/markup-compatibility/2006" xmlns:p14="http://schemas.microsoft.com/office/powerpoint/2010/main">
    <mc:Choice Requires="p14">
      <p:transition p14:dur="10"/>
    </mc:Choice>
    <mc:Fallback xmlns="">
      <p:transition/>
    </mc:Fallback>
  </mc:AlternateConten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2688516" y="643813"/>
            <a:ext cx="8915400" cy="1627025"/>
          </a:xfrm>
        </p:spPr>
        <p:txBody>
          <a:bodyPr/>
          <a:lstStyle/>
          <a:p>
            <a:pPr algn="r"/>
            <a:r>
              <a:rPr lang="en-US" altLang="en-US" dirty="0">
                <a:solidFill>
                  <a:schemeClr val="bg1"/>
                </a:solidFill>
              </a:rPr>
              <a:t>Pharmacist Opportunities Within a Pharmacy Benefit Manager</a:t>
            </a:r>
          </a:p>
        </p:txBody>
      </p:sp>
      <p:sp>
        <p:nvSpPr>
          <p:cNvPr id="12291" name="Subtitle 2"/>
          <p:cNvSpPr>
            <a:spLocks noGrp="1"/>
          </p:cNvSpPr>
          <p:nvPr>
            <p:ph type="subTitle" idx="4294967295"/>
          </p:nvPr>
        </p:nvSpPr>
        <p:spPr>
          <a:xfrm>
            <a:off x="5688555" y="4283337"/>
            <a:ext cx="5915361" cy="1314450"/>
          </a:xfrm>
          <a:prstGeom prst="rect">
            <a:avLst/>
          </a:prstGeom>
        </p:spPr>
        <p:txBody>
          <a:bodyPr/>
          <a:lstStyle/>
          <a:p>
            <a:pPr marL="0" indent="0">
              <a:buNone/>
            </a:pPr>
            <a:r>
              <a:rPr lang="en-US" altLang="en-US" sz="2800" dirty="0">
                <a:solidFill>
                  <a:schemeClr val="bg1"/>
                </a:solidFill>
              </a:rPr>
              <a:t>Created by the School of Pharmacy Relations Committee for AMCP</a:t>
            </a:r>
          </a:p>
          <a:p>
            <a:pPr marL="0" indent="0">
              <a:buNone/>
            </a:pPr>
            <a:r>
              <a:rPr lang="en-US" altLang="en-US" sz="2800" dirty="0">
                <a:solidFill>
                  <a:schemeClr val="bg1"/>
                </a:solidFill>
              </a:rPr>
              <a:t>Updated: October 2025</a:t>
            </a:r>
          </a:p>
          <a:p>
            <a:pPr eaLnBrk="1" hangingPunct="1"/>
            <a:endParaRPr lang="en-US" altLang="en-US"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F8B695B1-4ADA-4113-B54B-6AFF8E6EEC1A}"/>
              </a:ext>
            </a:extLst>
          </p:cNvPr>
          <p:cNvSpPr>
            <a:spLocks noGrp="1"/>
          </p:cNvSpPr>
          <p:nvPr>
            <p:ph type="title"/>
          </p:nvPr>
        </p:nvSpPr>
        <p:spPr/>
        <p:txBody>
          <a:bodyPr/>
          <a:lstStyle/>
          <a:p>
            <a:pPr eaLnBrk="1" hangingPunct="1"/>
            <a:r>
              <a:rPr lang="en-US" altLang="en-US" dirty="0">
                <a:solidFill>
                  <a:srgbClr val="002060"/>
                </a:solidFill>
              </a:rPr>
              <a:t>Pharmacist Opportunities: Corporate</a:t>
            </a:r>
          </a:p>
        </p:txBody>
      </p:sp>
      <p:sp>
        <p:nvSpPr>
          <p:cNvPr id="41987" name="Rectangle 3">
            <a:extLst>
              <a:ext uri="{FF2B5EF4-FFF2-40B4-BE49-F238E27FC236}">
                <a16:creationId xmlns:a16="http://schemas.microsoft.com/office/drawing/2014/main" id="{1565D7BD-4F40-488C-BBC5-8F1E9999709E}"/>
              </a:ext>
            </a:extLst>
          </p:cNvPr>
          <p:cNvSpPr>
            <a:spLocks noGrp="1"/>
          </p:cNvSpPr>
          <p:nvPr>
            <p:ph idx="1"/>
          </p:nvPr>
        </p:nvSpPr>
        <p:spPr>
          <a:xfrm>
            <a:off x="838200" y="1371600"/>
            <a:ext cx="10515600" cy="4222753"/>
          </a:xfrm>
        </p:spPr>
        <p:txBody>
          <a:bodyPr>
            <a:normAutofit/>
          </a:bodyPr>
          <a:lstStyle/>
          <a:p>
            <a:pPr>
              <a:lnSpc>
                <a:spcPct val="100000"/>
              </a:lnSpc>
            </a:pPr>
            <a:r>
              <a:rPr lang="en-US" altLang="en-US" sz="2400" dirty="0"/>
              <a:t>Account management</a:t>
            </a:r>
          </a:p>
          <a:p>
            <a:pPr lvl="1">
              <a:lnSpc>
                <a:spcPct val="100000"/>
              </a:lnSpc>
            </a:pPr>
            <a:r>
              <a:rPr lang="en-US" altLang="en-US" dirty="0"/>
              <a:t>Consultative, day-to-day management of clinical offerings to client base</a:t>
            </a:r>
          </a:p>
          <a:p>
            <a:pPr lvl="1">
              <a:lnSpc>
                <a:spcPct val="100000"/>
              </a:lnSpc>
            </a:pPr>
            <a:r>
              <a:rPr lang="en-US" altLang="en-US" dirty="0"/>
              <a:t>Sales and strategic initiatives (for new/prospective business and existing business) </a:t>
            </a:r>
          </a:p>
          <a:p>
            <a:pPr>
              <a:lnSpc>
                <a:spcPct val="100000"/>
              </a:lnSpc>
            </a:pPr>
            <a:r>
              <a:rPr lang="en-US" altLang="en-US" sz="2400" dirty="0"/>
              <a:t>Clinical program development/product development</a:t>
            </a:r>
          </a:p>
          <a:p>
            <a:pPr lvl="1">
              <a:lnSpc>
                <a:spcPct val="100000"/>
              </a:lnSpc>
            </a:pPr>
            <a:r>
              <a:rPr lang="en-US" altLang="en-US" dirty="0"/>
              <a:t>Design of new clinical programs – such as cost savings or quality improvement initiatives</a:t>
            </a:r>
          </a:p>
          <a:p>
            <a:pPr lvl="1">
              <a:lnSpc>
                <a:spcPct val="100000"/>
              </a:lnSpc>
            </a:pPr>
            <a:r>
              <a:rPr lang="en-US" altLang="en-US" dirty="0"/>
              <a:t>Support maintenance and sales of these clinical programs</a:t>
            </a:r>
          </a:p>
          <a:p>
            <a:pPr>
              <a:lnSpc>
                <a:spcPct val="100000"/>
              </a:lnSpc>
            </a:pPr>
            <a:r>
              <a:rPr lang="en-US" altLang="en-US" sz="2400" dirty="0"/>
              <a:t>Trade Relations/Rebate Management</a:t>
            </a:r>
          </a:p>
          <a:p>
            <a:pPr lvl="1">
              <a:lnSpc>
                <a:spcPct val="100000"/>
              </a:lnSpc>
            </a:pPr>
            <a:r>
              <a:rPr lang="en-US" altLang="en-US" dirty="0"/>
              <a:t>Contracting with manufacturers</a:t>
            </a:r>
          </a:p>
          <a:p>
            <a:pPr lvl="1">
              <a:lnSpc>
                <a:spcPct val="100000"/>
              </a:lnSpc>
            </a:pPr>
            <a:r>
              <a:rPr lang="en-US" altLang="en-US" dirty="0"/>
              <a:t>Supporting clients with rebate-related recommendations</a:t>
            </a:r>
          </a:p>
          <a:p>
            <a:pPr>
              <a:lnSpc>
                <a:spcPct val="100000"/>
              </a:lnSpc>
            </a:pPr>
            <a:r>
              <a:rPr lang="en-US" altLang="en-US" sz="2400" dirty="0"/>
              <a:t>Network Management</a:t>
            </a:r>
          </a:p>
          <a:p>
            <a:pPr lvl="1">
              <a:lnSpc>
                <a:spcPct val="100000"/>
              </a:lnSpc>
            </a:pPr>
            <a:r>
              <a:rPr lang="en-US" altLang="en-US" dirty="0"/>
              <a:t>Support network design and contracting, FWA prevention and review</a:t>
            </a:r>
          </a:p>
          <a:p>
            <a:pPr eaLnBrk="1" hangingPunct="1">
              <a:buFont typeface="Arial" panose="020B0604020202020204" pitchFamily="34" charset="0"/>
              <a:buNone/>
            </a:pPr>
            <a:endParaRPr lang="en-US" altLang="en-US"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49E3924D-50DE-433C-A40B-A9464BC70374}"/>
              </a:ext>
            </a:extLst>
          </p:cNvPr>
          <p:cNvSpPr>
            <a:spLocks noGrp="1"/>
          </p:cNvSpPr>
          <p:nvPr>
            <p:ph type="title"/>
          </p:nvPr>
        </p:nvSpPr>
        <p:spPr>
          <a:xfrm>
            <a:off x="838200" y="365127"/>
            <a:ext cx="10758544" cy="1325563"/>
          </a:xfrm>
        </p:spPr>
        <p:txBody>
          <a:bodyPr/>
          <a:lstStyle/>
          <a:p>
            <a:pPr eaLnBrk="1" hangingPunct="1"/>
            <a:r>
              <a:rPr lang="en-US" altLang="en-US" dirty="0">
                <a:solidFill>
                  <a:srgbClr val="002060"/>
                </a:solidFill>
              </a:rPr>
              <a:t>Pharmacist Opportunities:  Corporate/Administrative</a:t>
            </a:r>
          </a:p>
        </p:txBody>
      </p:sp>
      <p:sp>
        <p:nvSpPr>
          <p:cNvPr id="44035" name="Rectangle 3">
            <a:extLst>
              <a:ext uri="{FF2B5EF4-FFF2-40B4-BE49-F238E27FC236}">
                <a16:creationId xmlns:a16="http://schemas.microsoft.com/office/drawing/2014/main" id="{C3AEAB57-0F1B-4D03-9A9A-76442DB562C9}"/>
              </a:ext>
            </a:extLst>
          </p:cNvPr>
          <p:cNvSpPr>
            <a:spLocks noGrp="1"/>
          </p:cNvSpPr>
          <p:nvPr>
            <p:ph idx="1"/>
          </p:nvPr>
        </p:nvSpPr>
        <p:spPr>
          <a:xfrm>
            <a:off x="838200" y="1262743"/>
            <a:ext cx="10515600" cy="4466545"/>
          </a:xfrm>
        </p:spPr>
        <p:txBody>
          <a:bodyPr>
            <a:normAutofit lnSpcReduction="10000"/>
          </a:bodyPr>
          <a:lstStyle/>
          <a:p>
            <a:pPr>
              <a:lnSpc>
                <a:spcPct val="100000"/>
              </a:lnSpc>
            </a:pPr>
            <a:r>
              <a:rPr lang="en-US" altLang="en-US" sz="2400" dirty="0"/>
              <a:t>Specialty Products</a:t>
            </a:r>
          </a:p>
          <a:p>
            <a:pPr lvl="1">
              <a:lnSpc>
                <a:spcPct val="100000"/>
              </a:lnSpc>
            </a:pPr>
            <a:r>
              <a:rPr lang="en-US" altLang="en-US" dirty="0"/>
              <a:t>Management of high-cost, high-touch product offering</a:t>
            </a:r>
          </a:p>
          <a:p>
            <a:pPr lvl="1">
              <a:lnSpc>
                <a:spcPct val="100000"/>
              </a:lnSpc>
            </a:pPr>
            <a:r>
              <a:rPr lang="en-US" altLang="en-US" dirty="0"/>
              <a:t>Clinical programs, pipeline, cost-savings recommendations</a:t>
            </a:r>
          </a:p>
          <a:p>
            <a:pPr>
              <a:lnSpc>
                <a:spcPct val="100000"/>
              </a:lnSpc>
            </a:pPr>
            <a:r>
              <a:rPr lang="en-US" altLang="en-US" sz="2400" dirty="0"/>
              <a:t>Informatics</a:t>
            </a:r>
          </a:p>
          <a:p>
            <a:pPr lvl="1">
              <a:lnSpc>
                <a:spcPct val="100000"/>
              </a:lnSpc>
            </a:pPr>
            <a:r>
              <a:rPr lang="en-US" altLang="en-US" dirty="0"/>
              <a:t>Support client reporting and complex database analysis</a:t>
            </a:r>
          </a:p>
          <a:p>
            <a:pPr>
              <a:lnSpc>
                <a:spcPct val="100000"/>
              </a:lnSpc>
            </a:pPr>
            <a:r>
              <a:rPr lang="en-US" altLang="en-US" sz="2400" dirty="0"/>
              <a:t>Marketing</a:t>
            </a:r>
          </a:p>
          <a:p>
            <a:pPr lvl="1">
              <a:lnSpc>
                <a:spcPct val="100000"/>
              </a:lnSpc>
            </a:pPr>
            <a:r>
              <a:rPr lang="en-US" altLang="en-US" dirty="0"/>
              <a:t>Support corporate initiatives to promote the organization</a:t>
            </a:r>
          </a:p>
          <a:p>
            <a:pPr>
              <a:lnSpc>
                <a:spcPct val="100000"/>
              </a:lnSpc>
            </a:pPr>
            <a:r>
              <a:rPr lang="en-US" altLang="en-US" sz="2400" dirty="0"/>
              <a:t>Analytics and Outcomes</a:t>
            </a:r>
          </a:p>
          <a:p>
            <a:pPr lvl="1">
              <a:lnSpc>
                <a:spcPct val="100000"/>
              </a:lnSpc>
            </a:pPr>
            <a:r>
              <a:rPr lang="en-US" altLang="en-US" dirty="0" err="1"/>
              <a:t>Pharmacoeconomic</a:t>
            </a:r>
            <a:r>
              <a:rPr lang="en-US" altLang="en-US" dirty="0"/>
              <a:t> analyses </a:t>
            </a:r>
          </a:p>
          <a:p>
            <a:pPr lvl="1">
              <a:lnSpc>
                <a:spcPct val="100000"/>
              </a:lnSpc>
            </a:pPr>
            <a:r>
              <a:rPr lang="en-US" altLang="en-US" dirty="0"/>
              <a:t>Client-specific analyses</a:t>
            </a:r>
          </a:p>
          <a:p>
            <a:pPr>
              <a:lnSpc>
                <a:spcPct val="100000"/>
              </a:lnSpc>
            </a:pPr>
            <a:r>
              <a:rPr lang="en-US" altLang="en-US" sz="2400" dirty="0"/>
              <a:t>Regulatory/Compliance</a:t>
            </a:r>
          </a:p>
          <a:p>
            <a:pPr lvl="1">
              <a:lnSpc>
                <a:spcPct val="100000"/>
              </a:lnSpc>
            </a:pPr>
            <a:r>
              <a:rPr lang="en-US" altLang="en-US" dirty="0"/>
              <a:t>Support PBM in regulatory/compliance functions</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F438A0BC-0A08-4520-8765-4AD9A240C34D}"/>
              </a:ext>
            </a:extLst>
          </p:cNvPr>
          <p:cNvSpPr>
            <a:spLocks noGrp="1"/>
          </p:cNvSpPr>
          <p:nvPr>
            <p:ph type="title"/>
          </p:nvPr>
        </p:nvSpPr>
        <p:spPr>
          <a:xfrm>
            <a:off x="829459" y="365127"/>
            <a:ext cx="7886700" cy="817562"/>
          </a:xfrm>
        </p:spPr>
        <p:txBody>
          <a:bodyPr/>
          <a:lstStyle/>
          <a:p>
            <a:pPr eaLnBrk="1" hangingPunct="1"/>
            <a:r>
              <a:rPr lang="en-US" altLang="en-US" dirty="0">
                <a:solidFill>
                  <a:srgbClr val="002060"/>
                </a:solidFill>
              </a:rPr>
              <a:t>Advancement Opportunities</a:t>
            </a:r>
          </a:p>
        </p:txBody>
      </p:sp>
      <p:sp>
        <p:nvSpPr>
          <p:cNvPr id="4" name="Rectangle 3">
            <a:extLst>
              <a:ext uri="{FF2B5EF4-FFF2-40B4-BE49-F238E27FC236}">
                <a16:creationId xmlns:a16="http://schemas.microsoft.com/office/drawing/2014/main" id="{855CEABE-1B43-4DA4-A826-9723CF32085A}"/>
              </a:ext>
            </a:extLst>
          </p:cNvPr>
          <p:cNvSpPr txBox="1">
            <a:spLocks noChangeArrowheads="1"/>
          </p:cNvSpPr>
          <p:nvPr/>
        </p:nvSpPr>
        <p:spPr>
          <a:xfrm>
            <a:off x="1979612" y="1335743"/>
            <a:ext cx="3492500" cy="3236913"/>
          </a:xfrm>
          <a:prstGeom prst="rect">
            <a:avLst/>
          </a:prstGeom>
        </p:spPr>
        <p:txBody>
          <a:bodyPr/>
          <a:lstStyle/>
          <a:p>
            <a:pPr marL="342900" indent="-342900">
              <a:spcBef>
                <a:spcPct val="20000"/>
              </a:spcBef>
              <a:defRPr/>
            </a:pPr>
            <a:r>
              <a:rPr lang="en-US" sz="2700" dirty="0">
                <a:cs typeface="Arial" charset="0"/>
              </a:rPr>
              <a:t>Opportunities</a:t>
            </a:r>
          </a:p>
          <a:p>
            <a:pPr marL="342900" indent="-342900">
              <a:spcBef>
                <a:spcPct val="20000"/>
              </a:spcBef>
              <a:buFont typeface="Arial" pitchFamily="34" charset="0"/>
              <a:buChar char="•"/>
              <a:defRPr/>
            </a:pPr>
            <a:r>
              <a:rPr lang="en-US" sz="2400" dirty="0">
                <a:cs typeface="Arial" charset="0"/>
              </a:rPr>
              <a:t>Supervisor</a:t>
            </a:r>
          </a:p>
          <a:p>
            <a:pPr marL="342900" indent="-342900">
              <a:spcBef>
                <a:spcPct val="20000"/>
              </a:spcBef>
              <a:buFont typeface="Arial" pitchFamily="34" charset="0"/>
              <a:buChar char="•"/>
              <a:defRPr/>
            </a:pPr>
            <a:r>
              <a:rPr lang="en-US" sz="2400" dirty="0">
                <a:cs typeface="Arial" charset="0"/>
              </a:rPr>
              <a:t>Manager</a:t>
            </a:r>
          </a:p>
          <a:p>
            <a:pPr marL="342900" indent="-342900">
              <a:spcBef>
                <a:spcPct val="20000"/>
              </a:spcBef>
              <a:buFont typeface="Arial" pitchFamily="34" charset="0"/>
              <a:buChar char="•"/>
              <a:defRPr/>
            </a:pPr>
            <a:r>
              <a:rPr lang="en-US" sz="2400" dirty="0">
                <a:cs typeface="Arial" charset="0"/>
              </a:rPr>
              <a:t>Director</a:t>
            </a:r>
          </a:p>
          <a:p>
            <a:pPr marL="342900" indent="-342900">
              <a:spcBef>
                <a:spcPct val="20000"/>
              </a:spcBef>
              <a:buFont typeface="Arial" pitchFamily="34" charset="0"/>
              <a:buChar char="•"/>
              <a:defRPr/>
            </a:pPr>
            <a:r>
              <a:rPr lang="en-US" sz="2400" dirty="0">
                <a:cs typeface="Arial" charset="0"/>
              </a:rPr>
              <a:t>Vice President</a:t>
            </a:r>
          </a:p>
          <a:p>
            <a:pPr marL="342900" indent="-342900">
              <a:spcBef>
                <a:spcPct val="20000"/>
              </a:spcBef>
              <a:buFont typeface="Arial" pitchFamily="34" charset="0"/>
              <a:buChar char="•"/>
              <a:defRPr/>
            </a:pPr>
            <a:r>
              <a:rPr lang="en-US" sz="2400" dirty="0">
                <a:cs typeface="Arial" charset="0"/>
              </a:rPr>
              <a:t>President</a:t>
            </a:r>
          </a:p>
          <a:p>
            <a:pPr marL="342900" indent="-342900">
              <a:spcBef>
                <a:spcPct val="20000"/>
              </a:spcBef>
              <a:buFont typeface="Arial" charset="0"/>
              <a:buChar char="•"/>
              <a:defRPr/>
            </a:pPr>
            <a:endParaRPr lang="en-US" sz="2700" dirty="0">
              <a:cs typeface="Arial" charset="0"/>
            </a:endParaRPr>
          </a:p>
        </p:txBody>
      </p:sp>
      <p:sp>
        <p:nvSpPr>
          <p:cNvPr id="5" name="Rectangle 4">
            <a:extLst>
              <a:ext uri="{FF2B5EF4-FFF2-40B4-BE49-F238E27FC236}">
                <a16:creationId xmlns:a16="http://schemas.microsoft.com/office/drawing/2014/main" id="{EDC81D4B-C949-4B55-A7FD-7240A66CAA1A}"/>
              </a:ext>
            </a:extLst>
          </p:cNvPr>
          <p:cNvSpPr>
            <a:spLocks noChangeArrowheads="1"/>
          </p:cNvSpPr>
          <p:nvPr/>
        </p:nvSpPr>
        <p:spPr bwMode="auto">
          <a:xfrm>
            <a:off x="5984838" y="1329467"/>
            <a:ext cx="4421188" cy="4684712"/>
          </a:xfrm>
          <a:prstGeom prst="rect">
            <a:avLst/>
          </a:prstGeom>
          <a:noFill/>
          <a:ln w="9525">
            <a:noFill/>
            <a:miter lim="800000"/>
            <a:headEnd/>
            <a:tailEnd/>
          </a:ln>
        </p:spPr>
        <p:txBody>
          <a:bodyPr/>
          <a:lstStyle/>
          <a:p>
            <a:pPr marL="342900" indent="-342900">
              <a:spcBef>
                <a:spcPct val="20000"/>
              </a:spcBef>
              <a:buClr>
                <a:schemeClr val="tx2"/>
              </a:buClr>
              <a:buSzPct val="70000"/>
              <a:defRPr/>
            </a:pPr>
            <a:r>
              <a:rPr lang="en-US" sz="2700" dirty="0">
                <a:latin typeface="+mj-lt"/>
                <a:cs typeface="Arial" charset="0"/>
              </a:rPr>
              <a:t>Areas of the PBM</a:t>
            </a:r>
          </a:p>
          <a:p>
            <a:pPr marL="342900" indent="-342900">
              <a:spcBef>
                <a:spcPct val="20000"/>
              </a:spcBef>
              <a:buFont typeface="Arial" pitchFamily="34" charset="0"/>
              <a:buChar char="•"/>
              <a:defRPr/>
            </a:pPr>
            <a:r>
              <a:rPr lang="en-US" sz="2400" dirty="0">
                <a:latin typeface="+mj-lt"/>
                <a:cs typeface="Arial" charset="0"/>
              </a:rPr>
              <a:t>Retail Services</a:t>
            </a:r>
          </a:p>
          <a:p>
            <a:pPr marL="342900" indent="-342900">
              <a:spcBef>
                <a:spcPct val="20000"/>
              </a:spcBef>
              <a:buFont typeface="Arial" pitchFamily="34" charset="0"/>
              <a:buChar char="•"/>
              <a:defRPr/>
            </a:pPr>
            <a:r>
              <a:rPr lang="en-US" sz="2400" dirty="0">
                <a:latin typeface="+mj-lt"/>
                <a:cs typeface="Arial" charset="0"/>
              </a:rPr>
              <a:t>Specialty Pharmacy</a:t>
            </a:r>
          </a:p>
          <a:p>
            <a:pPr marL="342900" indent="-342900">
              <a:spcBef>
                <a:spcPct val="20000"/>
              </a:spcBef>
              <a:buFont typeface="Arial" pitchFamily="34" charset="0"/>
              <a:buChar char="•"/>
              <a:defRPr/>
            </a:pPr>
            <a:r>
              <a:rPr lang="en-US" sz="2400" dirty="0">
                <a:latin typeface="+mj-lt"/>
                <a:cs typeface="Arial" charset="0"/>
              </a:rPr>
              <a:t>Mail Pharmacy</a:t>
            </a:r>
          </a:p>
          <a:p>
            <a:pPr marL="342900" indent="-342900">
              <a:spcBef>
                <a:spcPct val="20000"/>
              </a:spcBef>
              <a:buFont typeface="Arial" pitchFamily="34" charset="0"/>
              <a:buChar char="•"/>
              <a:defRPr/>
            </a:pPr>
            <a:r>
              <a:rPr lang="en-US" sz="2400" dirty="0">
                <a:latin typeface="+mj-lt"/>
                <a:cs typeface="Arial" charset="0"/>
              </a:rPr>
              <a:t>Therapy/Disease Management</a:t>
            </a:r>
          </a:p>
          <a:p>
            <a:pPr marL="342900" indent="-342900">
              <a:spcBef>
                <a:spcPct val="20000"/>
              </a:spcBef>
              <a:buFont typeface="Arial" pitchFamily="34" charset="0"/>
              <a:buChar char="•"/>
              <a:defRPr/>
            </a:pPr>
            <a:r>
              <a:rPr lang="en-US" sz="2400" dirty="0">
                <a:latin typeface="+mj-lt"/>
                <a:cs typeface="Arial" charset="0"/>
              </a:rPr>
              <a:t>Marketing</a:t>
            </a:r>
          </a:p>
          <a:p>
            <a:pPr marL="342900" indent="-342900">
              <a:spcBef>
                <a:spcPct val="20000"/>
              </a:spcBef>
              <a:buFont typeface="Arial" pitchFamily="34" charset="0"/>
              <a:buChar char="•"/>
              <a:defRPr/>
            </a:pPr>
            <a:r>
              <a:rPr lang="en-US" sz="2400" dirty="0">
                <a:latin typeface="+mj-lt"/>
                <a:cs typeface="Arial" charset="0"/>
              </a:rPr>
              <a:t>Client Management</a:t>
            </a:r>
          </a:p>
          <a:p>
            <a:pPr marL="342900" indent="-342900">
              <a:spcBef>
                <a:spcPct val="20000"/>
              </a:spcBef>
              <a:buFont typeface="Arial" pitchFamily="34" charset="0"/>
              <a:buChar char="•"/>
              <a:defRPr/>
            </a:pPr>
            <a:r>
              <a:rPr lang="en-US" sz="2400" dirty="0">
                <a:latin typeface="+mj-lt"/>
                <a:cs typeface="Arial" charset="0"/>
              </a:rPr>
              <a:t>Utilization Management</a:t>
            </a:r>
          </a:p>
          <a:p>
            <a:pPr marL="342900" indent="-342900">
              <a:spcBef>
                <a:spcPct val="20000"/>
              </a:spcBef>
              <a:buFont typeface="Arial" pitchFamily="34" charset="0"/>
              <a:buChar char="•"/>
              <a:defRPr/>
            </a:pPr>
            <a:r>
              <a:rPr lang="en-US" sz="2400" dirty="0">
                <a:latin typeface="+mj-lt"/>
                <a:cs typeface="Arial" charset="0"/>
              </a:rPr>
              <a:t>Regulatory/ Compliance</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7E0C20D-0A6F-47EA-ADAC-B3540447199F}"/>
              </a:ext>
            </a:extLst>
          </p:cNvPr>
          <p:cNvPicPr>
            <a:picLocks noChangeAspect="1"/>
          </p:cNvPicPr>
          <p:nvPr/>
        </p:nvPicPr>
        <p:blipFill>
          <a:blip r:embed="rId3"/>
          <a:stretch>
            <a:fillRect/>
          </a:stretch>
        </p:blipFill>
        <p:spPr>
          <a:xfrm>
            <a:off x="2417166" y="2618773"/>
            <a:ext cx="2588141" cy="1041752"/>
          </a:xfrm>
          <a:prstGeom prst="rect">
            <a:avLst/>
          </a:prstGeom>
        </p:spPr>
      </p:pic>
      <p:sp>
        <p:nvSpPr>
          <p:cNvPr id="5" name="Rectangle 4">
            <a:extLst>
              <a:ext uri="{FF2B5EF4-FFF2-40B4-BE49-F238E27FC236}">
                <a16:creationId xmlns:a16="http://schemas.microsoft.com/office/drawing/2014/main" id="{A8DAB0C8-53A2-462C-B5D5-BCC2ED53A0BC}"/>
              </a:ext>
            </a:extLst>
          </p:cNvPr>
          <p:cNvSpPr/>
          <p:nvPr/>
        </p:nvSpPr>
        <p:spPr>
          <a:xfrm>
            <a:off x="5505127" y="2774289"/>
            <a:ext cx="4994329" cy="1569660"/>
          </a:xfrm>
          <a:prstGeom prst="rect">
            <a:avLst/>
          </a:prstGeom>
        </p:spPr>
        <p:txBody>
          <a:bodyPr wrap="square">
            <a:spAutoFit/>
          </a:bodyPr>
          <a:lstStyle/>
          <a:p>
            <a:pPr defTabSz="685800">
              <a:defRPr/>
            </a:pPr>
            <a:r>
              <a:rPr lang="en-US" sz="2400" dirty="0">
                <a:solidFill>
                  <a:prstClr val="white"/>
                </a:solidFill>
                <a:latin typeface="Arial" panose="020B0604020202020204"/>
                <a:ea typeface="Calibri" panose="020F0502020204030204" pitchFamily="34" charset="0"/>
                <a:cs typeface="Times New Roman" panose="02020603050405020304" pitchFamily="18" charset="0"/>
              </a:rPr>
              <a:t>To improve patient health by ensuring access to </a:t>
            </a:r>
          </a:p>
          <a:p>
            <a:pPr defTabSz="685800">
              <a:defRPr/>
            </a:pPr>
            <a:r>
              <a:rPr lang="en-US" sz="2400" dirty="0">
                <a:solidFill>
                  <a:prstClr val="white"/>
                </a:solidFill>
                <a:latin typeface="Arial" panose="020B0604020202020204"/>
                <a:ea typeface="Calibri" panose="020F0502020204030204" pitchFamily="34" charset="0"/>
                <a:cs typeface="Times New Roman" panose="02020603050405020304" pitchFamily="18" charset="0"/>
              </a:rPr>
              <a:t>high-quality, cost-effective medications and other therapies. </a:t>
            </a:r>
          </a:p>
        </p:txBody>
      </p:sp>
      <p:sp>
        <p:nvSpPr>
          <p:cNvPr id="8" name="Rectangle 7">
            <a:extLst>
              <a:ext uri="{FF2B5EF4-FFF2-40B4-BE49-F238E27FC236}">
                <a16:creationId xmlns:a16="http://schemas.microsoft.com/office/drawing/2014/main" id="{EA51A40B-6AD4-4D7E-8AF1-2D13450D8AFA}"/>
              </a:ext>
            </a:extLst>
          </p:cNvPr>
          <p:cNvSpPr/>
          <p:nvPr/>
        </p:nvSpPr>
        <p:spPr>
          <a:xfrm>
            <a:off x="5505125" y="2376399"/>
            <a:ext cx="5222928" cy="507831"/>
          </a:xfrm>
          <a:prstGeom prst="rect">
            <a:avLst/>
          </a:prstGeom>
        </p:spPr>
        <p:txBody>
          <a:bodyPr wrap="square">
            <a:spAutoFit/>
          </a:bodyPr>
          <a:lstStyle/>
          <a:p>
            <a:pPr defTabSz="685800">
              <a:defRPr/>
            </a:pPr>
            <a:r>
              <a:rPr lang="en-US" sz="2700" b="1" dirty="0">
                <a:solidFill>
                  <a:srgbClr val="91C84C"/>
                </a:solidFill>
                <a:latin typeface="Arial" panose="020B0604020202020204"/>
                <a:ea typeface="Calibri" panose="020F0502020204030204" pitchFamily="34" charset="0"/>
                <a:cs typeface="Times New Roman" panose="02020603050405020304" pitchFamily="18" charset="0"/>
              </a:rPr>
              <a:t>Mission &amp; Vision</a:t>
            </a:r>
          </a:p>
        </p:txBody>
      </p:sp>
      <p:cxnSp>
        <p:nvCxnSpPr>
          <p:cNvPr id="3" name="Straight Connector 2">
            <a:extLst>
              <a:ext uri="{FF2B5EF4-FFF2-40B4-BE49-F238E27FC236}">
                <a16:creationId xmlns:a16="http://schemas.microsoft.com/office/drawing/2014/main" id="{AFAEEE17-B4BC-1C4E-96F4-D184FE37B69A}"/>
              </a:ext>
            </a:extLst>
          </p:cNvPr>
          <p:cNvCxnSpPr/>
          <p:nvPr/>
        </p:nvCxnSpPr>
        <p:spPr>
          <a:xfrm>
            <a:off x="5255216" y="2263721"/>
            <a:ext cx="0" cy="205740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9925003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187A0CEE-6AB1-4BFE-B72C-7E1B71928A01}"/>
              </a:ext>
            </a:extLst>
          </p:cNvPr>
          <p:cNvSpPr>
            <a:spLocks noGrp="1"/>
          </p:cNvSpPr>
          <p:nvPr>
            <p:ph type="title"/>
          </p:nvPr>
        </p:nvSpPr>
        <p:spPr/>
        <p:txBody>
          <a:bodyPr/>
          <a:lstStyle/>
          <a:p>
            <a:pPr eaLnBrk="1" hangingPunct="1"/>
            <a:r>
              <a:rPr lang="en-US" altLang="en-US" dirty="0">
                <a:solidFill>
                  <a:srgbClr val="002060"/>
                </a:solidFill>
              </a:rPr>
              <a:t>What PBMs do for Plan Sponsors</a:t>
            </a:r>
          </a:p>
        </p:txBody>
      </p:sp>
      <p:sp>
        <p:nvSpPr>
          <p:cNvPr id="15363" name="Rectangle 3">
            <a:extLst>
              <a:ext uri="{FF2B5EF4-FFF2-40B4-BE49-F238E27FC236}">
                <a16:creationId xmlns:a16="http://schemas.microsoft.com/office/drawing/2014/main" id="{05DD60DF-6E46-4230-BCA4-484DE8444931}"/>
              </a:ext>
            </a:extLst>
          </p:cNvPr>
          <p:cNvSpPr>
            <a:spLocks noGrp="1"/>
          </p:cNvSpPr>
          <p:nvPr>
            <p:ph idx="1"/>
          </p:nvPr>
        </p:nvSpPr>
        <p:spPr/>
        <p:txBody>
          <a:bodyPr>
            <a:normAutofit/>
          </a:bodyPr>
          <a:lstStyle/>
          <a:p>
            <a:pPr>
              <a:buSzPct val="70000"/>
              <a:buFont typeface="Wingdings" panose="05000000000000000000" pitchFamily="2" charset="2"/>
              <a:buChar char="§"/>
            </a:pPr>
            <a:r>
              <a:rPr lang="en-US" altLang="en-US" sz="2400"/>
              <a:t>Administer pharmacy benefit and plan design</a:t>
            </a:r>
          </a:p>
          <a:p>
            <a:pPr marL="692150" lvl="1" indent="-347663">
              <a:buSzPct val="70000"/>
            </a:pPr>
            <a:r>
              <a:rPr lang="en-US" altLang="en-US"/>
              <a:t>Retail, mail, specialty</a:t>
            </a:r>
          </a:p>
          <a:p>
            <a:pPr>
              <a:buSzPct val="70000"/>
              <a:buFont typeface="Wingdings" panose="05000000000000000000" pitchFamily="2" charset="2"/>
              <a:buChar char="§"/>
            </a:pPr>
            <a:r>
              <a:rPr lang="en-US" altLang="en-US" sz="2400"/>
              <a:t>Develop, contract and administer various pharmacy networks such as retail, long term care and home infusion (payment, reporting, auditing), mail order and/or specialty</a:t>
            </a:r>
          </a:p>
          <a:p>
            <a:pPr>
              <a:buSzPct val="70000"/>
              <a:buFont typeface="Wingdings" panose="05000000000000000000" pitchFamily="2" charset="2"/>
              <a:buChar char="§"/>
            </a:pPr>
            <a:r>
              <a:rPr lang="en-US" altLang="en-US" sz="2400"/>
              <a:t>PBMS own/operate mail service and specialty pharmacies</a:t>
            </a:r>
          </a:p>
          <a:p>
            <a:pPr>
              <a:buSzPct val="70000"/>
              <a:buFont typeface="Wingdings" panose="05000000000000000000" pitchFamily="2" charset="2"/>
              <a:buChar char="§"/>
            </a:pPr>
            <a:r>
              <a:rPr lang="en-US" altLang="en-US" sz="2400"/>
              <a:t>Provide decision support for prescribing and utilization</a:t>
            </a:r>
          </a:p>
          <a:p>
            <a:pPr marL="692150" lvl="1" indent="-347663">
              <a:buSzPct val="70000"/>
            </a:pPr>
            <a:r>
              <a:rPr lang="en-US" altLang="en-US"/>
              <a:t>Prior authorization</a:t>
            </a:r>
          </a:p>
          <a:p>
            <a:pPr marL="692150" lvl="1" indent="-347663">
              <a:buSzPct val="70000"/>
            </a:pPr>
            <a:r>
              <a:rPr lang="en-US" altLang="en-US"/>
              <a:t>Quantity limits</a:t>
            </a:r>
          </a:p>
          <a:p>
            <a:pPr marL="692150" lvl="1" indent="-347663">
              <a:buSzPct val="70000"/>
            </a:pPr>
            <a:r>
              <a:rPr lang="en-US" altLang="en-US"/>
              <a:t>Step Therapy</a:t>
            </a:r>
          </a:p>
          <a:p>
            <a:pPr eaLnBrk="1" hangingPunct="1">
              <a:buFont typeface="Arial" panose="020B0604020202020204" pitchFamily="34" charset="0"/>
              <a:buNone/>
            </a:pPr>
            <a:endParaRPr lang="en-US"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22276E6F-69DF-454B-96D2-20A962358E5C}"/>
              </a:ext>
            </a:extLst>
          </p:cNvPr>
          <p:cNvSpPr>
            <a:spLocks noGrp="1"/>
          </p:cNvSpPr>
          <p:nvPr>
            <p:ph type="title"/>
          </p:nvPr>
        </p:nvSpPr>
        <p:spPr/>
        <p:txBody>
          <a:bodyPr/>
          <a:lstStyle/>
          <a:p>
            <a:pPr eaLnBrk="1" hangingPunct="1"/>
            <a:r>
              <a:rPr lang="en-US" altLang="en-US" dirty="0">
                <a:solidFill>
                  <a:srgbClr val="002060"/>
                </a:solidFill>
              </a:rPr>
              <a:t>What PBMs do for Plan Sponsors</a:t>
            </a:r>
          </a:p>
        </p:txBody>
      </p:sp>
      <p:sp>
        <p:nvSpPr>
          <p:cNvPr id="17411" name="Rectangle 3">
            <a:extLst>
              <a:ext uri="{FF2B5EF4-FFF2-40B4-BE49-F238E27FC236}">
                <a16:creationId xmlns:a16="http://schemas.microsoft.com/office/drawing/2014/main" id="{ABF89CAB-F172-470C-83D7-D78D7C0A3A36}"/>
              </a:ext>
            </a:extLst>
          </p:cNvPr>
          <p:cNvSpPr>
            <a:spLocks noGrp="1"/>
          </p:cNvSpPr>
          <p:nvPr>
            <p:ph idx="1"/>
          </p:nvPr>
        </p:nvSpPr>
        <p:spPr/>
        <p:txBody>
          <a:bodyPr/>
          <a:lstStyle/>
          <a:p>
            <a:r>
              <a:rPr lang="en-US" altLang="en-US" sz="2400"/>
              <a:t>Manage formularies</a:t>
            </a:r>
          </a:p>
          <a:p>
            <a:r>
              <a:rPr lang="en-US" altLang="en-US" sz="2400"/>
              <a:t>Contract with pharmaceutical manufacturers</a:t>
            </a:r>
          </a:p>
          <a:p>
            <a:r>
              <a:rPr lang="en-US" altLang="en-US" sz="2400"/>
              <a:t>Offer Medication Therapy Management (MTM) </a:t>
            </a:r>
          </a:p>
          <a:p>
            <a:r>
              <a:rPr lang="en-US" altLang="en-US" sz="2400"/>
              <a:t>Offer health and wellness programs</a:t>
            </a:r>
          </a:p>
          <a:p>
            <a:pPr lvl="1"/>
            <a:r>
              <a:rPr lang="en-US" altLang="en-US" sz="2400"/>
              <a:t>Disease management</a:t>
            </a:r>
          </a:p>
          <a:p>
            <a:pPr lvl="1"/>
            <a:r>
              <a:rPr lang="en-US" altLang="en-US" sz="2400"/>
              <a:t>Health risk assessments</a:t>
            </a:r>
          </a:p>
          <a:p>
            <a:pPr lvl="1"/>
            <a:r>
              <a:rPr lang="en-US" altLang="en-US" sz="2400"/>
              <a:t>Smoking cessation</a:t>
            </a:r>
          </a:p>
          <a:p>
            <a:r>
              <a:rPr lang="en-US" altLang="en-US" sz="2400"/>
              <a:t>Design and offer other unique clinical programs (i.e., Adherence, Oncology Management, Specialty) </a:t>
            </a:r>
          </a:p>
          <a:p>
            <a:pPr eaLnBrk="1" hangingPunct="1">
              <a:buFont typeface="Arial" panose="020B0604020202020204" pitchFamily="34" charset="0"/>
              <a:buNone/>
            </a:pPr>
            <a:endParaRPr lang="en-US"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7E57EE09-F500-41DF-ACF6-2A07B1D51BAB}"/>
              </a:ext>
            </a:extLst>
          </p:cNvPr>
          <p:cNvSpPr>
            <a:spLocks noGrp="1"/>
          </p:cNvSpPr>
          <p:nvPr>
            <p:ph type="title"/>
          </p:nvPr>
        </p:nvSpPr>
        <p:spPr/>
        <p:txBody>
          <a:bodyPr/>
          <a:lstStyle/>
          <a:p>
            <a:pPr eaLnBrk="1" hangingPunct="1"/>
            <a:r>
              <a:rPr lang="en-US" altLang="en-US" dirty="0">
                <a:solidFill>
                  <a:srgbClr val="002060"/>
                </a:solidFill>
              </a:rPr>
              <a:t>Who PBMs Serve</a:t>
            </a:r>
          </a:p>
        </p:txBody>
      </p:sp>
      <p:sp>
        <p:nvSpPr>
          <p:cNvPr id="19459" name="Rectangle 3">
            <a:extLst>
              <a:ext uri="{FF2B5EF4-FFF2-40B4-BE49-F238E27FC236}">
                <a16:creationId xmlns:a16="http://schemas.microsoft.com/office/drawing/2014/main" id="{F694F689-088E-4A02-9698-65D2F014EAC5}"/>
              </a:ext>
            </a:extLst>
          </p:cNvPr>
          <p:cNvSpPr>
            <a:spLocks noGrp="1"/>
          </p:cNvSpPr>
          <p:nvPr>
            <p:ph idx="1"/>
          </p:nvPr>
        </p:nvSpPr>
        <p:spPr>
          <a:xfrm>
            <a:off x="838200" y="1435123"/>
            <a:ext cx="10515600" cy="4380461"/>
          </a:xfrm>
        </p:spPr>
        <p:txBody>
          <a:bodyPr>
            <a:normAutofit fontScale="92500" lnSpcReduction="20000"/>
          </a:bodyPr>
          <a:lstStyle/>
          <a:p>
            <a:r>
              <a:rPr lang="en-US" altLang="en-US" sz="2800" dirty="0"/>
              <a:t>Corporate health plans</a:t>
            </a:r>
          </a:p>
          <a:p>
            <a:r>
              <a:rPr lang="en-US" altLang="en-US" sz="2800" dirty="0"/>
              <a:t>Health plan organizations</a:t>
            </a:r>
          </a:p>
          <a:p>
            <a:r>
              <a:rPr lang="en-US" altLang="en-US" sz="2800" dirty="0"/>
              <a:t>Insurance groups</a:t>
            </a:r>
          </a:p>
          <a:p>
            <a:r>
              <a:rPr lang="en-US" altLang="en-US" sz="2800" dirty="0"/>
              <a:t>Blue Cross Blue Shield plans</a:t>
            </a:r>
          </a:p>
          <a:p>
            <a:r>
              <a:rPr lang="en-US" altLang="en-US" sz="2800" dirty="0"/>
              <a:t>Government entities (federal, state, local)</a:t>
            </a:r>
          </a:p>
          <a:p>
            <a:r>
              <a:rPr lang="en-US" altLang="en-US" sz="2800" dirty="0"/>
              <a:t>Taft Hartley/unions</a:t>
            </a:r>
          </a:p>
          <a:p>
            <a:r>
              <a:rPr lang="en-US" altLang="en-US" sz="2800" dirty="0"/>
              <a:t>Third-party administrators</a:t>
            </a:r>
          </a:p>
          <a:p>
            <a:r>
              <a:rPr lang="en-US" altLang="en-US" sz="2800" dirty="0"/>
              <a:t>Discount card/cash card programs</a:t>
            </a:r>
          </a:p>
          <a:p>
            <a:r>
              <a:rPr lang="en-US" altLang="en-US" sz="2800" dirty="0"/>
              <a:t>Medicare Part D individuals</a:t>
            </a:r>
          </a:p>
          <a:p>
            <a:r>
              <a:rPr lang="en-US" altLang="en-US" sz="2800" dirty="0"/>
              <a:t>Medicaid</a:t>
            </a:r>
          </a:p>
          <a:p>
            <a:r>
              <a:rPr lang="en-US" altLang="en-US" sz="2800" dirty="0"/>
              <a:t>Exchanges (federal or state)</a:t>
            </a:r>
          </a:p>
          <a:p>
            <a:pPr eaLnBrk="1" hangingPunct="1">
              <a:buFont typeface="Arial" panose="020B0604020202020204" pitchFamily="34" charset="0"/>
              <a:buNone/>
            </a:pPr>
            <a:endParaRPr lang="en-US" altLang="en-US"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AEBB6E96-4B5C-4400-A071-E99A580034BF}"/>
              </a:ext>
            </a:extLst>
          </p:cNvPr>
          <p:cNvSpPr>
            <a:spLocks noGrp="1"/>
          </p:cNvSpPr>
          <p:nvPr>
            <p:ph type="title"/>
          </p:nvPr>
        </p:nvSpPr>
        <p:spPr/>
        <p:txBody>
          <a:bodyPr/>
          <a:lstStyle/>
          <a:p>
            <a:pPr eaLnBrk="1" hangingPunct="1"/>
            <a:r>
              <a:rPr lang="en-US" altLang="en-US" dirty="0">
                <a:solidFill>
                  <a:srgbClr val="002060"/>
                </a:solidFill>
              </a:rPr>
              <a:t>Pharmacy Student Opportunities</a:t>
            </a:r>
          </a:p>
        </p:txBody>
      </p:sp>
      <p:sp>
        <p:nvSpPr>
          <p:cNvPr id="21507" name="Rectangle 3">
            <a:extLst>
              <a:ext uri="{FF2B5EF4-FFF2-40B4-BE49-F238E27FC236}">
                <a16:creationId xmlns:a16="http://schemas.microsoft.com/office/drawing/2014/main" id="{D7307727-F233-458D-9702-1538D24B1DC8}"/>
              </a:ext>
            </a:extLst>
          </p:cNvPr>
          <p:cNvSpPr>
            <a:spLocks noGrp="1"/>
          </p:cNvSpPr>
          <p:nvPr>
            <p:ph idx="1"/>
          </p:nvPr>
        </p:nvSpPr>
        <p:spPr>
          <a:xfrm>
            <a:off x="838200" y="1459865"/>
            <a:ext cx="10515600" cy="3903663"/>
          </a:xfrm>
        </p:spPr>
        <p:txBody>
          <a:bodyPr/>
          <a:lstStyle/>
          <a:p>
            <a:r>
              <a:rPr lang="en-US" altLang="en-US" sz="2600" dirty="0"/>
              <a:t>Internships</a:t>
            </a:r>
          </a:p>
          <a:p>
            <a:pPr lvl="1"/>
            <a:r>
              <a:rPr lang="en-US" altLang="en-US" sz="2000" dirty="0"/>
              <a:t>Pre-graduation</a:t>
            </a:r>
          </a:p>
          <a:p>
            <a:pPr lvl="1"/>
            <a:r>
              <a:rPr lang="en-US" altLang="en-US" sz="2000" dirty="0"/>
              <a:t>Project-based summer positions</a:t>
            </a:r>
          </a:p>
          <a:p>
            <a:pPr lvl="1"/>
            <a:r>
              <a:rPr lang="en-US" altLang="en-US" sz="2000" dirty="0"/>
              <a:t>Varying length and locations</a:t>
            </a:r>
          </a:p>
          <a:p>
            <a:r>
              <a:rPr lang="en-US" altLang="en-US" sz="2600" dirty="0"/>
              <a:t>Residencies</a:t>
            </a:r>
          </a:p>
          <a:p>
            <a:pPr lvl="1"/>
            <a:r>
              <a:rPr lang="en-US" altLang="en-US" sz="2000" dirty="0"/>
              <a:t>One-year postgraduate training</a:t>
            </a:r>
          </a:p>
          <a:p>
            <a:pPr lvl="1"/>
            <a:r>
              <a:rPr lang="en-US" altLang="en-US" sz="2000" dirty="0"/>
              <a:t>Development of advanced knowledge and skills distinct to the PBM environment</a:t>
            </a:r>
          </a:p>
          <a:p>
            <a:pPr lvl="1"/>
            <a:r>
              <a:rPr lang="en-US" altLang="en-US" sz="2000" dirty="0"/>
              <a:t>Varying locations</a:t>
            </a:r>
          </a:p>
          <a:p>
            <a:pPr lvl="1"/>
            <a:r>
              <a:rPr lang="en-US" altLang="en-US" sz="2000" dirty="0"/>
              <a:t>Multiple residencies across the country listed at www.AMCP.org</a:t>
            </a:r>
          </a:p>
          <a:p>
            <a:pPr eaLnBrk="1" hangingPunct="1">
              <a:buFont typeface="Arial" panose="020B0604020202020204" pitchFamily="34" charset="0"/>
              <a:buNone/>
            </a:pPr>
            <a:endParaRPr lang="en-US" altLang="en-US"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670B4B2A-E792-4C5B-BA13-DFB3A5896CC5}"/>
              </a:ext>
            </a:extLst>
          </p:cNvPr>
          <p:cNvSpPr>
            <a:spLocks noGrp="1"/>
          </p:cNvSpPr>
          <p:nvPr>
            <p:ph type="title"/>
          </p:nvPr>
        </p:nvSpPr>
        <p:spPr/>
        <p:txBody>
          <a:bodyPr/>
          <a:lstStyle/>
          <a:p>
            <a:pPr eaLnBrk="1" hangingPunct="1"/>
            <a:r>
              <a:rPr lang="en-US" altLang="en-US" dirty="0">
                <a:solidFill>
                  <a:srgbClr val="002060"/>
                </a:solidFill>
              </a:rPr>
              <a:t>Pharmacist Opportunities</a:t>
            </a:r>
          </a:p>
        </p:txBody>
      </p:sp>
      <p:sp>
        <p:nvSpPr>
          <p:cNvPr id="23555" name="Rectangle 3">
            <a:extLst>
              <a:ext uri="{FF2B5EF4-FFF2-40B4-BE49-F238E27FC236}">
                <a16:creationId xmlns:a16="http://schemas.microsoft.com/office/drawing/2014/main" id="{0ED886BB-DE8A-45E0-9956-D931B2197C03}"/>
              </a:ext>
            </a:extLst>
          </p:cNvPr>
          <p:cNvSpPr>
            <a:spLocks noGrp="1"/>
          </p:cNvSpPr>
          <p:nvPr>
            <p:ph idx="1"/>
          </p:nvPr>
        </p:nvSpPr>
        <p:spPr/>
        <p:txBody>
          <a:bodyPr>
            <a:normAutofit/>
          </a:bodyPr>
          <a:lstStyle/>
          <a:p>
            <a:r>
              <a:rPr lang="en-US" altLang="en-US" sz="2800" dirty="0"/>
              <a:t> Operations </a:t>
            </a:r>
          </a:p>
          <a:p>
            <a:r>
              <a:rPr lang="en-US" altLang="en-US" sz="2800" dirty="0"/>
              <a:t> Clinical/Medical Affairs </a:t>
            </a:r>
          </a:p>
          <a:p>
            <a:r>
              <a:rPr lang="en-US" altLang="en-US" sz="2800" dirty="0"/>
              <a:t> Administration/Corporate</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F1474D42-0353-490E-8793-8DBE561F4EB6}"/>
              </a:ext>
            </a:extLst>
          </p:cNvPr>
          <p:cNvSpPr>
            <a:spLocks noGrp="1"/>
          </p:cNvSpPr>
          <p:nvPr>
            <p:ph type="title"/>
          </p:nvPr>
        </p:nvSpPr>
        <p:spPr/>
        <p:txBody>
          <a:bodyPr/>
          <a:lstStyle/>
          <a:p>
            <a:pPr eaLnBrk="1" hangingPunct="1"/>
            <a:r>
              <a:rPr lang="en-US" altLang="en-US" dirty="0">
                <a:solidFill>
                  <a:srgbClr val="002060"/>
                </a:solidFill>
              </a:rPr>
              <a:t>Pharmacist Opportunities:  Operations</a:t>
            </a:r>
          </a:p>
        </p:txBody>
      </p:sp>
      <p:sp>
        <p:nvSpPr>
          <p:cNvPr id="39939" name="Rectangle 3">
            <a:extLst>
              <a:ext uri="{FF2B5EF4-FFF2-40B4-BE49-F238E27FC236}">
                <a16:creationId xmlns:a16="http://schemas.microsoft.com/office/drawing/2014/main" id="{64A4B159-BCF8-44C7-9935-E9BBEB244169}"/>
              </a:ext>
            </a:extLst>
          </p:cNvPr>
          <p:cNvSpPr>
            <a:spLocks noGrp="1"/>
          </p:cNvSpPr>
          <p:nvPr>
            <p:ph idx="1"/>
          </p:nvPr>
        </p:nvSpPr>
        <p:spPr>
          <a:xfrm>
            <a:off x="838200" y="1690691"/>
            <a:ext cx="10515600" cy="4038598"/>
          </a:xfrm>
        </p:spPr>
        <p:txBody>
          <a:bodyPr>
            <a:normAutofit/>
          </a:bodyPr>
          <a:lstStyle/>
          <a:p>
            <a:r>
              <a:rPr lang="en-US" altLang="en-US" sz="2600" dirty="0"/>
              <a:t>Call center pharmacists and Management</a:t>
            </a:r>
          </a:p>
          <a:p>
            <a:pPr lvl="1"/>
            <a:r>
              <a:rPr lang="en-US" altLang="en-US" sz="2400" dirty="0"/>
              <a:t>Respond to member, provider, and pharmacy questions/concerns regarding drug therapy</a:t>
            </a:r>
          </a:p>
          <a:p>
            <a:r>
              <a:rPr lang="en-US" altLang="en-US" sz="2600" dirty="0"/>
              <a:t>Mail service pharmacists and Management</a:t>
            </a:r>
          </a:p>
          <a:p>
            <a:pPr lvl="1"/>
            <a:r>
              <a:rPr lang="en-US" altLang="en-US" sz="2400" dirty="0"/>
              <a:t>Process prescriptions mailed in by plan participants</a:t>
            </a:r>
          </a:p>
          <a:p>
            <a:pPr lvl="1"/>
            <a:r>
              <a:rPr lang="en-US" altLang="en-US" sz="2400" dirty="0"/>
              <a:t>Perform DUR and other utilization management programs</a:t>
            </a:r>
          </a:p>
          <a:p>
            <a:pPr lvl="1"/>
            <a:r>
              <a:rPr lang="en-US" altLang="en-US" sz="2400" dirty="0"/>
              <a:t>Fill prescriptions</a:t>
            </a:r>
          </a:p>
          <a:p>
            <a:pPr lvl="1"/>
            <a:r>
              <a:rPr lang="en-US" altLang="en-US" sz="2400" dirty="0"/>
              <a:t>Logistics/operations</a:t>
            </a:r>
          </a:p>
          <a:p>
            <a:pPr lvl="1"/>
            <a:r>
              <a:rPr lang="en-US" altLang="en-US" sz="2400" dirty="0"/>
              <a:t>Workflow, inventory, and personnel management</a:t>
            </a:r>
          </a:p>
          <a:p>
            <a:pPr eaLnBrk="1" hangingPunct="1">
              <a:buFont typeface="Arial" panose="020B0604020202020204" pitchFamily="34" charset="0"/>
              <a:buNone/>
            </a:pPr>
            <a:endParaRPr lang="en-US" altLang="en-US"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F1474D42-0353-490E-8793-8DBE561F4EB6}"/>
              </a:ext>
            </a:extLst>
          </p:cNvPr>
          <p:cNvSpPr>
            <a:spLocks noGrp="1"/>
          </p:cNvSpPr>
          <p:nvPr>
            <p:ph type="title"/>
          </p:nvPr>
        </p:nvSpPr>
        <p:spPr/>
        <p:txBody>
          <a:bodyPr/>
          <a:lstStyle/>
          <a:p>
            <a:pPr eaLnBrk="1" hangingPunct="1"/>
            <a:r>
              <a:rPr lang="en-US" altLang="en-US" dirty="0">
                <a:solidFill>
                  <a:srgbClr val="002060"/>
                </a:solidFill>
              </a:rPr>
              <a:t>Pharmacist Opportunities:  Operations</a:t>
            </a:r>
          </a:p>
        </p:txBody>
      </p:sp>
      <p:sp>
        <p:nvSpPr>
          <p:cNvPr id="39939" name="Rectangle 3">
            <a:extLst>
              <a:ext uri="{FF2B5EF4-FFF2-40B4-BE49-F238E27FC236}">
                <a16:creationId xmlns:a16="http://schemas.microsoft.com/office/drawing/2014/main" id="{64A4B159-BCF8-44C7-9935-E9BBEB244169}"/>
              </a:ext>
            </a:extLst>
          </p:cNvPr>
          <p:cNvSpPr>
            <a:spLocks noGrp="1"/>
          </p:cNvSpPr>
          <p:nvPr>
            <p:ph idx="1"/>
          </p:nvPr>
        </p:nvSpPr>
        <p:spPr>
          <a:xfrm>
            <a:off x="838200" y="1690691"/>
            <a:ext cx="10515600" cy="4038598"/>
          </a:xfrm>
        </p:spPr>
        <p:txBody>
          <a:bodyPr>
            <a:normAutofit/>
          </a:bodyPr>
          <a:lstStyle/>
          <a:p>
            <a:r>
              <a:rPr lang="en-US" altLang="en-US" sz="2600" dirty="0"/>
              <a:t>Prior Authorization (PA)/Appeals</a:t>
            </a:r>
          </a:p>
          <a:p>
            <a:pPr lvl="1"/>
            <a:r>
              <a:rPr lang="en-US" altLang="en-US" sz="2300" dirty="0"/>
              <a:t>Review PA requests and determine approval/denial based on evidence </a:t>
            </a:r>
          </a:p>
          <a:p>
            <a:r>
              <a:rPr lang="en-US" altLang="en-US" sz="2600" dirty="0"/>
              <a:t>Drug Utilization Review</a:t>
            </a:r>
          </a:p>
          <a:p>
            <a:pPr lvl="1"/>
            <a:r>
              <a:rPr lang="en-US" altLang="en-US" sz="2300" dirty="0"/>
              <a:t>Review drug-drug interactions and other edits for potential follow-up with prescribers and pharmacies</a:t>
            </a:r>
          </a:p>
          <a:p>
            <a:r>
              <a:rPr lang="en-US" altLang="en-US" sz="2600" dirty="0"/>
              <a:t>Medication Therapy Management (MTM)</a:t>
            </a:r>
          </a:p>
          <a:p>
            <a:pPr lvl="1"/>
            <a:r>
              <a:rPr lang="en-US" altLang="en-US" sz="2300" dirty="0"/>
              <a:t>Complete medication reviews and counseling for patients</a:t>
            </a:r>
          </a:p>
          <a:p>
            <a:r>
              <a:rPr lang="en-US" altLang="en-US" sz="2600" dirty="0"/>
              <a:t>Counseling and/or consultative clinical services </a:t>
            </a:r>
          </a:p>
          <a:p>
            <a:pPr lvl="1"/>
            <a:r>
              <a:rPr lang="en-US" altLang="en-US" sz="2300" dirty="0"/>
              <a:t>Counseling on medication adherence and other medication related opportunities</a:t>
            </a:r>
          </a:p>
          <a:p>
            <a:endParaRPr lang="en-US" altLang="en-US" sz="2400" dirty="0"/>
          </a:p>
          <a:p>
            <a:pPr eaLnBrk="1" hangingPunct="1">
              <a:buFont typeface="Arial" panose="020B0604020202020204" pitchFamily="34" charset="0"/>
              <a:buNone/>
            </a:pPr>
            <a:endParaRPr lang="en-US" altLang="en-US" dirty="0"/>
          </a:p>
        </p:txBody>
      </p:sp>
    </p:spTree>
    <p:extLst>
      <p:ext uri="{BB962C8B-B14F-4D97-AF65-F5344CB8AC3E}">
        <p14:creationId xmlns:p14="http://schemas.microsoft.com/office/powerpoint/2010/main" val="373171696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F1474D42-0353-490E-8793-8DBE561F4EB6}"/>
              </a:ext>
            </a:extLst>
          </p:cNvPr>
          <p:cNvSpPr>
            <a:spLocks noGrp="1"/>
          </p:cNvSpPr>
          <p:nvPr>
            <p:ph type="title"/>
          </p:nvPr>
        </p:nvSpPr>
        <p:spPr/>
        <p:txBody>
          <a:bodyPr/>
          <a:lstStyle/>
          <a:p>
            <a:pPr eaLnBrk="1" hangingPunct="1"/>
            <a:r>
              <a:rPr lang="en-US" altLang="en-US" dirty="0">
                <a:solidFill>
                  <a:srgbClr val="002060"/>
                </a:solidFill>
              </a:rPr>
              <a:t>Pharmacist Opportunities:  Clinical/Medical Affairs</a:t>
            </a:r>
          </a:p>
        </p:txBody>
      </p:sp>
      <p:sp>
        <p:nvSpPr>
          <p:cNvPr id="39939" name="Rectangle 3">
            <a:extLst>
              <a:ext uri="{FF2B5EF4-FFF2-40B4-BE49-F238E27FC236}">
                <a16:creationId xmlns:a16="http://schemas.microsoft.com/office/drawing/2014/main" id="{64A4B159-BCF8-44C7-9935-E9BBEB244169}"/>
              </a:ext>
            </a:extLst>
          </p:cNvPr>
          <p:cNvSpPr>
            <a:spLocks noGrp="1"/>
          </p:cNvSpPr>
          <p:nvPr>
            <p:ph idx="1"/>
          </p:nvPr>
        </p:nvSpPr>
        <p:spPr>
          <a:xfrm>
            <a:off x="838200" y="1690691"/>
            <a:ext cx="10515600" cy="4038598"/>
          </a:xfrm>
        </p:spPr>
        <p:txBody>
          <a:bodyPr>
            <a:normAutofit/>
          </a:bodyPr>
          <a:lstStyle/>
          <a:p>
            <a:r>
              <a:rPr lang="en-US" altLang="en-US" sz="2600" dirty="0"/>
              <a:t>Prior Authorization (PA) Criteria Development</a:t>
            </a:r>
          </a:p>
          <a:p>
            <a:pPr lvl="1"/>
            <a:r>
              <a:rPr lang="en-US" altLang="en-US" sz="2300" dirty="0"/>
              <a:t>Development and review of PA, step therapy, quantity limits; evidence based reviews</a:t>
            </a:r>
          </a:p>
          <a:p>
            <a:r>
              <a:rPr lang="en-US" altLang="en-US" sz="2600" dirty="0"/>
              <a:t>Formulary design/development</a:t>
            </a:r>
          </a:p>
          <a:p>
            <a:pPr lvl="1"/>
            <a:r>
              <a:rPr lang="en-US" altLang="en-US" sz="2300" dirty="0"/>
              <a:t>Support evidence based clinical formulary design and development </a:t>
            </a:r>
          </a:p>
          <a:p>
            <a:r>
              <a:rPr lang="en-US" altLang="en-US" sz="2600" dirty="0"/>
              <a:t>P&amp;T and Drug Information Support</a:t>
            </a:r>
          </a:p>
          <a:p>
            <a:pPr lvl="1"/>
            <a:r>
              <a:rPr lang="en-US" altLang="en-US" sz="2300" dirty="0"/>
              <a:t>Development of monographs, drug information documents/comparisons </a:t>
            </a:r>
          </a:p>
          <a:p>
            <a:r>
              <a:rPr lang="en-US" altLang="en-US" sz="2600" dirty="0"/>
              <a:t>Clinical Program Development </a:t>
            </a:r>
          </a:p>
          <a:p>
            <a:pPr lvl="1"/>
            <a:r>
              <a:rPr lang="en-US" altLang="en-US" sz="2300" dirty="0"/>
              <a:t>Provide clinical background and rationale for program development</a:t>
            </a:r>
          </a:p>
          <a:p>
            <a:pPr eaLnBrk="1" hangingPunct="1">
              <a:buFont typeface="Arial" panose="020B0604020202020204" pitchFamily="34" charset="0"/>
              <a:buNone/>
            </a:pPr>
            <a:endParaRPr lang="en-US" altLang="en-US" dirty="0"/>
          </a:p>
        </p:txBody>
      </p:sp>
    </p:spTree>
    <p:extLst>
      <p:ext uri="{BB962C8B-B14F-4D97-AF65-F5344CB8AC3E}">
        <p14:creationId xmlns:p14="http://schemas.microsoft.com/office/powerpoint/2010/main" val="110384220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heme/theme1.xml><?xml version="1.0" encoding="utf-8"?>
<a:theme xmlns:a="http://schemas.openxmlformats.org/drawingml/2006/main" name="1_Office Theme">
  <a:themeElements>
    <a:clrScheme name="Custom 7">
      <a:dk1>
        <a:srgbClr val="00205B"/>
      </a:dk1>
      <a:lt1>
        <a:sysClr val="window" lastClr="FFFFFF"/>
      </a:lt1>
      <a:dk2>
        <a:srgbClr val="00205B"/>
      </a:dk2>
      <a:lt2>
        <a:srgbClr val="00205B"/>
      </a:lt2>
      <a:accent1>
        <a:srgbClr val="FFFFFF"/>
      </a:accent1>
      <a:accent2>
        <a:srgbClr val="CB350F"/>
      </a:accent2>
      <a:accent3>
        <a:srgbClr val="97999B"/>
      </a:accent3>
      <a:accent4>
        <a:srgbClr val="F3D03E"/>
      </a:accent4>
      <a:accent5>
        <a:srgbClr val="34D0C1"/>
      </a:accent5>
      <a:accent6>
        <a:srgbClr val="93C90E"/>
      </a:accent6>
      <a:hlink>
        <a:srgbClr val="0076CF"/>
      </a:hlink>
      <a:folHlink>
        <a:srgbClr val="0076C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124e01ff-47af-4f69-b6b1-8bd7b642ad80">
      <Terms xmlns="http://schemas.microsoft.com/office/infopath/2007/PartnerControls"/>
    </lcf76f155ced4ddcb4097134ff3c332f>
    <TaxCatchAll xmlns="f2c48f60-54de-499d-bd5e-1a2c34db13ad"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689C8E0D0780E44B9FB385B5EEC703D" ma:contentTypeVersion="17" ma:contentTypeDescription="Create a new document." ma:contentTypeScope="" ma:versionID="254ddccdaed675e89a9354d4f98db8ec">
  <xsd:schema xmlns:xsd="http://www.w3.org/2001/XMLSchema" xmlns:xs="http://www.w3.org/2001/XMLSchema" xmlns:p="http://schemas.microsoft.com/office/2006/metadata/properties" xmlns:ns2="124e01ff-47af-4f69-b6b1-8bd7b642ad80" xmlns:ns3="f2c48f60-54de-499d-bd5e-1a2c34db13ad" targetNamespace="http://schemas.microsoft.com/office/2006/metadata/properties" ma:root="true" ma:fieldsID="8dd0d27db7019c5072df4993cc210f22" ns2:_="" ns3:_="">
    <xsd:import namespace="124e01ff-47af-4f69-b6b1-8bd7b642ad80"/>
    <xsd:import namespace="f2c48f60-54de-499d-bd5e-1a2c34db13ad"/>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GenerationTime" minOccurs="0"/>
                <xsd:element ref="ns2:MediaServiceEventHashCode" minOccurs="0"/>
                <xsd:element ref="ns2:lcf76f155ced4ddcb4097134ff3c332f" minOccurs="0"/>
                <xsd:element ref="ns3:TaxCatchAll" minOccurs="0"/>
                <xsd:element ref="ns2:MediaServiceAutoKeyPoints" minOccurs="0"/>
                <xsd:element ref="ns2:MediaServiceKeyPoints" minOccurs="0"/>
                <xsd:element ref="ns3:SharedWithUsers" minOccurs="0"/>
                <xsd:element ref="ns3:SharedWithDetails" minOccurs="0"/>
                <xsd:element ref="ns2:MediaServiceOCR"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24e01ff-47af-4f69-b6b1-8bd7b642ad8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b542fbb9-1fc8-4dc7-bfa7-55c7b00c0383" ma:termSetId="09814cd3-568e-fe90-9814-8d621ff8fb84" ma:anchorId="fba54fb3-c3e1-fe81-a776-ca4b69148c4d" ma:open="true" ma:isKeyword="false">
      <xsd:complexType>
        <xsd:sequence>
          <xsd:element ref="pc:Terms" minOccurs="0" maxOccurs="1"/>
        </xsd:sequence>
      </xsd:complex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Location" ma:index="22" nillable="true" ma:displayName="Location" ma:internalName="MediaServiceLocation"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2c48f60-54de-499d-bd5e-1a2c34db13ad" elementFormDefault="qualified">
    <xsd:import namespace="http://schemas.microsoft.com/office/2006/documentManagement/types"/>
    <xsd:import namespace="http://schemas.microsoft.com/office/infopath/2007/PartnerControls"/>
    <xsd:element name="TaxCatchAll" ma:index="16" nillable="true" ma:displayName="Taxonomy Catch All Column" ma:hidden="true" ma:list="{b9962944-c2fb-4adb-8a69-7a81247e5e31}" ma:internalName="TaxCatchAll" ma:showField="CatchAllData" ma:web="f2c48f60-54de-499d-bd5e-1a2c34db13ad">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579A434-A172-4A31-8874-2E5E01FE45A4}">
  <ds:schemaRefs>
    <ds:schemaRef ds:uri="http://schemas.microsoft.com/sharepoint/v3/contenttype/forms"/>
  </ds:schemaRefs>
</ds:datastoreItem>
</file>

<file path=customXml/itemProps2.xml><?xml version="1.0" encoding="utf-8"?>
<ds:datastoreItem xmlns:ds="http://schemas.openxmlformats.org/officeDocument/2006/customXml" ds:itemID="{EFE9AAE0-5FD4-4103-97DF-E8725229B9AE}">
  <ds:schemaRefs>
    <ds:schemaRef ds:uri="http://schemas.microsoft.com/office/2006/metadata/properties"/>
    <ds:schemaRef ds:uri="http://schemas.microsoft.com/office/infopath/2007/PartnerControls"/>
    <ds:schemaRef ds:uri="124e01ff-47af-4f69-b6b1-8bd7b642ad80"/>
    <ds:schemaRef ds:uri="f2c48f60-54de-499d-bd5e-1a2c34db13ad"/>
  </ds:schemaRefs>
</ds:datastoreItem>
</file>

<file path=customXml/itemProps3.xml><?xml version="1.0" encoding="utf-8"?>
<ds:datastoreItem xmlns:ds="http://schemas.openxmlformats.org/officeDocument/2006/customXml" ds:itemID="{5294FE68-FB57-4E5E-AB4D-7D5B82AF1AD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24e01ff-47af-4f69-b6b1-8bd7b642ad80"/>
    <ds:schemaRef ds:uri="f2c48f60-54de-499d-bd5e-1a2c34db13a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1118</TotalTime>
  <Words>1427</Words>
  <Application>Microsoft Office PowerPoint</Application>
  <PresentationFormat>Widescreen</PresentationFormat>
  <Paragraphs>185</Paragraphs>
  <Slides>13</Slides>
  <Notes>13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Courier New</vt:lpstr>
      <vt:lpstr>Montserrat</vt:lpstr>
      <vt:lpstr>Wingdings</vt:lpstr>
      <vt:lpstr>1_Office Theme</vt:lpstr>
      <vt:lpstr>Pharmacist Opportunities Within a Pharmacy Benefit Manager</vt:lpstr>
      <vt:lpstr>What PBMs do for Plan Sponsors</vt:lpstr>
      <vt:lpstr>What PBMs do for Plan Sponsors</vt:lpstr>
      <vt:lpstr>Who PBMs Serve</vt:lpstr>
      <vt:lpstr>Pharmacy Student Opportunities</vt:lpstr>
      <vt:lpstr>Pharmacist Opportunities</vt:lpstr>
      <vt:lpstr>Pharmacist Opportunities:  Operations</vt:lpstr>
      <vt:lpstr>Pharmacist Opportunities:  Operations</vt:lpstr>
      <vt:lpstr>Pharmacist Opportunities:  Clinical/Medical Affairs</vt:lpstr>
      <vt:lpstr>Pharmacist Opportunities: Corporate</vt:lpstr>
      <vt:lpstr>Pharmacist Opportunities:  Corporate/Administrative</vt:lpstr>
      <vt:lpstr>Advancement Opportunities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Mara K. Braunger</dc:creator>
  <cp:lastModifiedBy>Brad Stevens</cp:lastModifiedBy>
  <cp:revision>170</cp:revision>
  <dcterms:created xsi:type="dcterms:W3CDTF">2019-05-03T17:39:49Z</dcterms:created>
  <dcterms:modified xsi:type="dcterms:W3CDTF">2025-10-15T05:24:44Z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0x0101006689C8E0D0780E44B9FB385B5EEC703D</vt:lpwstr>
  </property>
</Properties>
</file>