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</p:sldMasterIdLst>
  <p:notesMasterIdLst>
    <p:notesMasterId r:id="rId23"/>
  </p:notesMasterIdLst>
  <p:sldIdLst>
    <p:sldId id="418" r:id="rId5"/>
    <p:sldId id="419" r:id="rId6"/>
    <p:sldId id="420" r:id="rId7"/>
    <p:sldId id="422" r:id="rId8"/>
    <p:sldId id="423" r:id="rId9"/>
    <p:sldId id="421" r:id="rId10"/>
    <p:sldId id="424" r:id="rId11"/>
    <p:sldId id="425" r:id="rId12"/>
    <p:sldId id="426" r:id="rId13"/>
    <p:sldId id="435" r:id="rId14"/>
    <p:sldId id="436" r:id="rId15"/>
    <p:sldId id="437" r:id="rId16"/>
    <p:sldId id="438" r:id="rId17"/>
    <p:sldId id="430" r:id="rId18"/>
    <p:sldId id="431" r:id="rId19"/>
    <p:sldId id="432" r:id="rId20"/>
    <p:sldId id="433" r:id="rId21"/>
    <p:sldId id="434" r:id="rId2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phanie E. Forbes" initials="SEF" lastIdx="7" clrIdx="0"/>
  <p:cmAuthor id="2" name="Sital Patel" initials="SP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5E27A"/>
    <a:srgbClr val="00205B"/>
    <a:srgbClr val="FFFFFF"/>
    <a:srgbClr val="FFE762"/>
    <a:srgbClr val="F4D33D"/>
    <a:srgbClr val="91C84C"/>
    <a:srgbClr val="93C90E"/>
    <a:srgbClr val="83498C"/>
    <a:srgbClr val="F0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00" autoAdjust="0"/>
    <p:restoredTop sz="92511" autoAdjust="0"/>
  </p:normalViewPr>
  <p:slideViewPr>
    <p:cSldViewPr snapToGrid="0" snapToObjects="1">
      <p:cViewPr varScale="1">
        <p:scale>
          <a:sx n="65" d="100"/>
          <a:sy n="65" d="100"/>
        </p:scale>
        <p:origin x="774" y="2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8F5B60-6708-42A9-B4EC-2988BC29F92D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21E4EA0-2786-4795-8D57-3ACE8ACD929A}">
      <dgm:prSet/>
      <dgm:spPr/>
      <dgm:t>
        <a:bodyPr/>
        <a:lstStyle/>
        <a:p>
          <a:r>
            <a:rPr lang="en-US" dirty="0"/>
            <a:t>Under 423.153(d), a Part D sponsor must have an established MTM program that:</a:t>
          </a:r>
        </a:p>
      </dgm:t>
    </dgm:pt>
    <dgm:pt modelId="{73A9D683-1F39-451B-992C-A5BB9322BB16}" type="parTrans" cxnId="{9124BEA7-A619-4089-9A99-DB5A3B28C0D3}">
      <dgm:prSet/>
      <dgm:spPr/>
      <dgm:t>
        <a:bodyPr/>
        <a:lstStyle/>
        <a:p>
          <a:endParaRPr lang="en-US"/>
        </a:p>
      </dgm:t>
    </dgm:pt>
    <dgm:pt modelId="{D82D782A-C78A-4028-BBF8-0FAE78F5CAD4}" type="sibTrans" cxnId="{9124BEA7-A619-4089-9A99-DB5A3B28C0D3}">
      <dgm:prSet/>
      <dgm:spPr/>
      <dgm:t>
        <a:bodyPr/>
        <a:lstStyle/>
        <a:p>
          <a:endParaRPr lang="en-US"/>
        </a:p>
      </dgm:t>
    </dgm:pt>
    <dgm:pt modelId="{B964293D-091E-4951-8547-3CE0671E7DBC}">
      <dgm:prSet/>
      <dgm:spPr/>
      <dgm:t>
        <a:bodyPr/>
        <a:lstStyle/>
        <a:p>
          <a:r>
            <a:rPr lang="en-US" dirty="0"/>
            <a:t>Ensures optimal therapeutic outcomes for targeted beneficiaries through improved medication use</a:t>
          </a:r>
        </a:p>
      </dgm:t>
    </dgm:pt>
    <dgm:pt modelId="{7CC6FD7D-CC35-4C9B-812E-4D014058255D}" type="parTrans" cxnId="{130F280B-B47A-4540-9190-2C2309B1ADB1}">
      <dgm:prSet/>
      <dgm:spPr/>
      <dgm:t>
        <a:bodyPr/>
        <a:lstStyle/>
        <a:p>
          <a:endParaRPr lang="en-US"/>
        </a:p>
      </dgm:t>
    </dgm:pt>
    <dgm:pt modelId="{BA420D02-9AAE-4521-BC63-54025475C7B1}" type="sibTrans" cxnId="{130F280B-B47A-4540-9190-2C2309B1ADB1}">
      <dgm:prSet/>
      <dgm:spPr/>
      <dgm:t>
        <a:bodyPr/>
        <a:lstStyle/>
        <a:p>
          <a:endParaRPr lang="en-US"/>
        </a:p>
      </dgm:t>
    </dgm:pt>
    <dgm:pt modelId="{5BC7B77C-053D-4F4E-833C-0DBF0E0F6EE1}">
      <dgm:prSet/>
      <dgm:spPr/>
      <dgm:t>
        <a:bodyPr/>
        <a:lstStyle/>
        <a:p>
          <a:r>
            <a:rPr lang="en-US" dirty="0"/>
            <a:t>Reduces the risk of adverse events</a:t>
          </a:r>
        </a:p>
      </dgm:t>
    </dgm:pt>
    <dgm:pt modelId="{3CE02DA1-5A8D-47E9-A851-B91416D8729A}" type="parTrans" cxnId="{A56FF982-6DEE-47C4-95B8-00B9E43C49D4}">
      <dgm:prSet/>
      <dgm:spPr/>
      <dgm:t>
        <a:bodyPr/>
        <a:lstStyle/>
        <a:p>
          <a:endParaRPr lang="en-US"/>
        </a:p>
      </dgm:t>
    </dgm:pt>
    <dgm:pt modelId="{7B25DDC1-FBA5-4EE9-BA99-F445A9C944C6}" type="sibTrans" cxnId="{A56FF982-6DEE-47C4-95B8-00B9E43C49D4}">
      <dgm:prSet/>
      <dgm:spPr/>
      <dgm:t>
        <a:bodyPr/>
        <a:lstStyle/>
        <a:p>
          <a:endParaRPr lang="en-US"/>
        </a:p>
      </dgm:t>
    </dgm:pt>
    <dgm:pt modelId="{112095E9-0182-4A07-A221-43FB68ACED42}">
      <dgm:prSet/>
      <dgm:spPr/>
      <dgm:t>
        <a:bodyPr/>
        <a:lstStyle/>
        <a:p>
          <a:r>
            <a:rPr lang="en-US" dirty="0"/>
            <a:t>Is developed in cooperation with licensed and practicing pharmacists and physicians</a:t>
          </a:r>
        </a:p>
      </dgm:t>
    </dgm:pt>
    <dgm:pt modelId="{55EA0C63-4F90-4240-80AD-5E8FD89F3BB7}" type="parTrans" cxnId="{0BF24CCD-759F-4CD1-B35C-DC6FDB069255}">
      <dgm:prSet/>
      <dgm:spPr/>
      <dgm:t>
        <a:bodyPr/>
        <a:lstStyle/>
        <a:p>
          <a:endParaRPr lang="en-US"/>
        </a:p>
      </dgm:t>
    </dgm:pt>
    <dgm:pt modelId="{C17DB146-C088-4DED-88FC-F72A14708036}" type="sibTrans" cxnId="{0BF24CCD-759F-4CD1-B35C-DC6FDB069255}">
      <dgm:prSet/>
      <dgm:spPr/>
      <dgm:t>
        <a:bodyPr/>
        <a:lstStyle/>
        <a:p>
          <a:endParaRPr lang="en-US"/>
        </a:p>
      </dgm:t>
    </dgm:pt>
    <dgm:pt modelId="{3E83E7AB-89DA-460C-BC11-A370EAE79EF6}">
      <dgm:prSet/>
      <dgm:spPr/>
      <dgm:t>
        <a:bodyPr/>
        <a:lstStyle/>
        <a:p>
          <a:r>
            <a:rPr lang="en-US" dirty="0"/>
            <a:t>Describes the resources and time required to implement the program if using outside personnel and establishes the fees for pharmacists or others</a:t>
          </a:r>
        </a:p>
      </dgm:t>
    </dgm:pt>
    <dgm:pt modelId="{11ADE194-8C56-47F5-81EA-CB801610D4E6}" type="parTrans" cxnId="{7AA55010-5037-4BBC-80B3-389F132AB4F6}">
      <dgm:prSet/>
      <dgm:spPr/>
      <dgm:t>
        <a:bodyPr/>
        <a:lstStyle/>
        <a:p>
          <a:endParaRPr lang="en-US"/>
        </a:p>
      </dgm:t>
    </dgm:pt>
    <dgm:pt modelId="{F2AE4BC9-FE88-440B-A9C8-08123985248B}" type="sibTrans" cxnId="{7AA55010-5037-4BBC-80B3-389F132AB4F6}">
      <dgm:prSet/>
      <dgm:spPr/>
      <dgm:t>
        <a:bodyPr/>
        <a:lstStyle/>
        <a:p>
          <a:endParaRPr lang="en-US"/>
        </a:p>
      </dgm:t>
    </dgm:pt>
    <dgm:pt modelId="{336ECF2D-4205-46BE-8724-3DB01FB17513}">
      <dgm:prSet/>
      <dgm:spPr/>
      <dgm:t>
        <a:bodyPr/>
        <a:lstStyle/>
        <a:p>
          <a:r>
            <a:rPr lang="en-US" dirty="0"/>
            <a:t>May be furnished by pharmacists or other healthcare providers</a:t>
          </a:r>
        </a:p>
      </dgm:t>
    </dgm:pt>
    <dgm:pt modelId="{7CCCC57B-20D7-40DB-8390-8507A8BAFD4D}" type="parTrans" cxnId="{F5B84152-7356-4104-817C-56BB42BEF6A5}">
      <dgm:prSet/>
      <dgm:spPr/>
      <dgm:t>
        <a:bodyPr/>
        <a:lstStyle/>
        <a:p>
          <a:endParaRPr lang="en-US"/>
        </a:p>
      </dgm:t>
    </dgm:pt>
    <dgm:pt modelId="{3B9BE5DB-70A7-45B7-B7CE-CDFDE03764AB}" type="sibTrans" cxnId="{F5B84152-7356-4104-817C-56BB42BEF6A5}">
      <dgm:prSet/>
      <dgm:spPr/>
      <dgm:t>
        <a:bodyPr/>
        <a:lstStyle/>
        <a:p>
          <a:endParaRPr lang="en-US"/>
        </a:p>
      </dgm:t>
    </dgm:pt>
    <dgm:pt modelId="{00ED7BE1-85EE-4B0E-98DD-9304049ACD22}">
      <dgm:prSet/>
      <dgm:spPr/>
      <dgm:t>
        <a:bodyPr/>
        <a:lstStyle/>
        <a:p>
          <a:r>
            <a:rPr lang="en-US" dirty="0"/>
            <a:t>May distinguish between services in ambulatory and institutional settings</a:t>
          </a:r>
        </a:p>
      </dgm:t>
    </dgm:pt>
    <dgm:pt modelId="{3D2D3E75-CC69-4F32-BC6B-2BAAA62D7792}" type="parTrans" cxnId="{04F16479-C8C2-49F2-9B46-4830C371529D}">
      <dgm:prSet/>
      <dgm:spPr/>
      <dgm:t>
        <a:bodyPr/>
        <a:lstStyle/>
        <a:p>
          <a:endParaRPr lang="en-US"/>
        </a:p>
      </dgm:t>
    </dgm:pt>
    <dgm:pt modelId="{6B15E099-D59A-4D07-B44E-9186B3EA6494}" type="sibTrans" cxnId="{04F16479-C8C2-49F2-9B46-4830C371529D}">
      <dgm:prSet/>
      <dgm:spPr/>
      <dgm:t>
        <a:bodyPr/>
        <a:lstStyle/>
        <a:p>
          <a:endParaRPr lang="en-US"/>
        </a:p>
      </dgm:t>
    </dgm:pt>
    <dgm:pt modelId="{4493F4E2-1AE8-4CE6-9BDD-50797BEDD221}">
      <dgm:prSet/>
      <dgm:spPr/>
      <dgm:t>
        <a:bodyPr/>
        <a:lstStyle/>
        <a:p>
          <a:r>
            <a:rPr lang="en-US" dirty="0"/>
            <a:t>Is coordinated with any care management plan established for a targeted individual under a chronic care improvement program (CCIPP)</a:t>
          </a:r>
        </a:p>
      </dgm:t>
    </dgm:pt>
    <dgm:pt modelId="{1341B07C-11B5-4D06-B300-90CFFD239240}" type="parTrans" cxnId="{6824264F-AF12-448B-B236-300625AF4F96}">
      <dgm:prSet/>
      <dgm:spPr/>
      <dgm:t>
        <a:bodyPr/>
        <a:lstStyle/>
        <a:p>
          <a:endParaRPr lang="en-US"/>
        </a:p>
      </dgm:t>
    </dgm:pt>
    <dgm:pt modelId="{8E86E7F1-350C-4B89-A018-B4FD6922BB97}" type="sibTrans" cxnId="{6824264F-AF12-448B-B236-300625AF4F96}">
      <dgm:prSet/>
      <dgm:spPr/>
      <dgm:t>
        <a:bodyPr/>
        <a:lstStyle/>
        <a:p>
          <a:endParaRPr lang="en-US"/>
        </a:p>
      </dgm:t>
    </dgm:pt>
    <dgm:pt modelId="{D360064C-4FE2-4F29-BAAF-26B50B527E94}" type="pres">
      <dgm:prSet presAssocID="{708F5B60-6708-42A9-B4EC-2988BC29F92D}" presName="linear" presStyleCnt="0">
        <dgm:presLayoutVars>
          <dgm:animLvl val="lvl"/>
          <dgm:resizeHandles val="exact"/>
        </dgm:presLayoutVars>
      </dgm:prSet>
      <dgm:spPr/>
    </dgm:pt>
    <dgm:pt modelId="{26885394-ADF9-4A7B-8026-2F4C266BBAB0}" type="pres">
      <dgm:prSet presAssocID="{B21E4EA0-2786-4795-8D57-3ACE8ACD929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080EAF2E-AC5C-4E8C-8CF2-3081BB479A24}" type="pres">
      <dgm:prSet presAssocID="{B21E4EA0-2786-4795-8D57-3ACE8ACD929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DCFF200-0BD7-42E0-9694-A952E906FC5F}" type="presOf" srcId="{B964293D-091E-4951-8547-3CE0671E7DBC}" destId="{080EAF2E-AC5C-4E8C-8CF2-3081BB479A24}" srcOrd="0" destOrd="0" presId="urn:microsoft.com/office/officeart/2005/8/layout/vList2"/>
    <dgm:cxn modelId="{130F280B-B47A-4540-9190-2C2309B1ADB1}" srcId="{B21E4EA0-2786-4795-8D57-3ACE8ACD929A}" destId="{B964293D-091E-4951-8547-3CE0671E7DBC}" srcOrd="0" destOrd="0" parTransId="{7CC6FD7D-CC35-4C9B-812E-4D014058255D}" sibTransId="{BA420D02-9AAE-4521-BC63-54025475C7B1}"/>
    <dgm:cxn modelId="{A8490710-02AC-4DBA-838A-9983225862CD}" type="presOf" srcId="{B21E4EA0-2786-4795-8D57-3ACE8ACD929A}" destId="{26885394-ADF9-4A7B-8026-2F4C266BBAB0}" srcOrd="0" destOrd="0" presId="urn:microsoft.com/office/officeart/2005/8/layout/vList2"/>
    <dgm:cxn modelId="{7AA55010-5037-4BBC-80B3-389F132AB4F6}" srcId="{B21E4EA0-2786-4795-8D57-3ACE8ACD929A}" destId="{3E83E7AB-89DA-460C-BC11-A370EAE79EF6}" srcOrd="3" destOrd="0" parTransId="{11ADE194-8C56-47F5-81EA-CB801610D4E6}" sibTransId="{F2AE4BC9-FE88-440B-A9C8-08123985248B}"/>
    <dgm:cxn modelId="{AAA7321D-546E-4002-8815-087652E1B118}" type="presOf" srcId="{00ED7BE1-85EE-4B0E-98DD-9304049ACD22}" destId="{080EAF2E-AC5C-4E8C-8CF2-3081BB479A24}" srcOrd="0" destOrd="5" presId="urn:microsoft.com/office/officeart/2005/8/layout/vList2"/>
    <dgm:cxn modelId="{CA62F11E-FFB8-4DFA-A1AF-EDA5AC96B306}" type="presOf" srcId="{3E83E7AB-89DA-460C-BC11-A370EAE79EF6}" destId="{080EAF2E-AC5C-4E8C-8CF2-3081BB479A24}" srcOrd="0" destOrd="3" presId="urn:microsoft.com/office/officeart/2005/8/layout/vList2"/>
    <dgm:cxn modelId="{EC33154B-AB9E-4B09-900B-AC5918AB6F80}" type="presOf" srcId="{5BC7B77C-053D-4F4E-833C-0DBF0E0F6EE1}" destId="{080EAF2E-AC5C-4E8C-8CF2-3081BB479A24}" srcOrd="0" destOrd="1" presId="urn:microsoft.com/office/officeart/2005/8/layout/vList2"/>
    <dgm:cxn modelId="{6824264F-AF12-448B-B236-300625AF4F96}" srcId="{B21E4EA0-2786-4795-8D57-3ACE8ACD929A}" destId="{4493F4E2-1AE8-4CE6-9BDD-50797BEDD221}" srcOrd="6" destOrd="0" parTransId="{1341B07C-11B5-4D06-B300-90CFFD239240}" sibTransId="{8E86E7F1-350C-4B89-A018-B4FD6922BB97}"/>
    <dgm:cxn modelId="{FDBC986F-D5CB-41E5-AAB7-A86075E4919E}" type="presOf" srcId="{112095E9-0182-4A07-A221-43FB68ACED42}" destId="{080EAF2E-AC5C-4E8C-8CF2-3081BB479A24}" srcOrd="0" destOrd="2" presId="urn:microsoft.com/office/officeart/2005/8/layout/vList2"/>
    <dgm:cxn modelId="{F5B84152-7356-4104-817C-56BB42BEF6A5}" srcId="{B21E4EA0-2786-4795-8D57-3ACE8ACD929A}" destId="{336ECF2D-4205-46BE-8724-3DB01FB17513}" srcOrd="4" destOrd="0" parTransId="{7CCCC57B-20D7-40DB-8390-8507A8BAFD4D}" sibTransId="{3B9BE5DB-70A7-45B7-B7CE-CDFDE03764AB}"/>
    <dgm:cxn modelId="{04F16479-C8C2-49F2-9B46-4830C371529D}" srcId="{B21E4EA0-2786-4795-8D57-3ACE8ACD929A}" destId="{00ED7BE1-85EE-4B0E-98DD-9304049ACD22}" srcOrd="5" destOrd="0" parTransId="{3D2D3E75-CC69-4F32-BC6B-2BAAA62D7792}" sibTransId="{6B15E099-D59A-4D07-B44E-9186B3EA6494}"/>
    <dgm:cxn modelId="{A56FF982-6DEE-47C4-95B8-00B9E43C49D4}" srcId="{B21E4EA0-2786-4795-8D57-3ACE8ACD929A}" destId="{5BC7B77C-053D-4F4E-833C-0DBF0E0F6EE1}" srcOrd="1" destOrd="0" parTransId="{3CE02DA1-5A8D-47E9-A851-B91416D8729A}" sibTransId="{7B25DDC1-FBA5-4EE9-BA99-F445A9C944C6}"/>
    <dgm:cxn modelId="{FC2C6985-91B1-4CB1-9692-37CC04544F9D}" type="presOf" srcId="{708F5B60-6708-42A9-B4EC-2988BC29F92D}" destId="{D360064C-4FE2-4F29-BAAF-26B50B527E94}" srcOrd="0" destOrd="0" presId="urn:microsoft.com/office/officeart/2005/8/layout/vList2"/>
    <dgm:cxn modelId="{2068FB92-B6B5-41EB-95BC-62372DC205BC}" type="presOf" srcId="{336ECF2D-4205-46BE-8724-3DB01FB17513}" destId="{080EAF2E-AC5C-4E8C-8CF2-3081BB479A24}" srcOrd="0" destOrd="4" presId="urn:microsoft.com/office/officeart/2005/8/layout/vList2"/>
    <dgm:cxn modelId="{9124BEA7-A619-4089-9A99-DB5A3B28C0D3}" srcId="{708F5B60-6708-42A9-B4EC-2988BC29F92D}" destId="{B21E4EA0-2786-4795-8D57-3ACE8ACD929A}" srcOrd="0" destOrd="0" parTransId="{73A9D683-1F39-451B-992C-A5BB9322BB16}" sibTransId="{D82D782A-C78A-4028-BBF8-0FAE78F5CAD4}"/>
    <dgm:cxn modelId="{0BF24CCD-759F-4CD1-B35C-DC6FDB069255}" srcId="{B21E4EA0-2786-4795-8D57-3ACE8ACD929A}" destId="{112095E9-0182-4A07-A221-43FB68ACED42}" srcOrd="2" destOrd="0" parTransId="{55EA0C63-4F90-4240-80AD-5E8FD89F3BB7}" sibTransId="{C17DB146-C088-4DED-88FC-F72A14708036}"/>
    <dgm:cxn modelId="{231559EA-1E5E-4633-BC27-99DEFDF8EE58}" type="presOf" srcId="{4493F4E2-1AE8-4CE6-9BDD-50797BEDD221}" destId="{080EAF2E-AC5C-4E8C-8CF2-3081BB479A24}" srcOrd="0" destOrd="6" presId="urn:microsoft.com/office/officeart/2005/8/layout/vList2"/>
    <dgm:cxn modelId="{9F111CD0-E9A9-4E77-9E52-768CD3E1288B}" type="presParOf" srcId="{D360064C-4FE2-4F29-BAAF-26B50B527E94}" destId="{26885394-ADF9-4A7B-8026-2F4C266BBAB0}" srcOrd="0" destOrd="0" presId="urn:microsoft.com/office/officeart/2005/8/layout/vList2"/>
    <dgm:cxn modelId="{8F52D7F3-37F6-4F7B-97EC-0C18F40F194C}" type="presParOf" srcId="{D360064C-4FE2-4F29-BAAF-26B50B527E94}" destId="{080EAF2E-AC5C-4E8C-8CF2-3081BB479A2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85394-ADF9-4A7B-8026-2F4C266BBAB0}">
      <dsp:nvSpPr>
        <dsp:cNvPr id="0" name=""/>
        <dsp:cNvSpPr/>
      </dsp:nvSpPr>
      <dsp:spPr>
        <a:xfrm>
          <a:off x="0" y="22951"/>
          <a:ext cx="10515600" cy="92663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Under 423.153(d), a Part D sponsor must have an established MTM program that:</a:t>
          </a:r>
        </a:p>
      </dsp:txBody>
      <dsp:txXfrm>
        <a:off x="45235" y="68186"/>
        <a:ext cx="10425130" cy="836169"/>
      </dsp:txXfrm>
    </dsp:sp>
    <dsp:sp modelId="{080EAF2E-AC5C-4E8C-8CF2-3081BB479A24}">
      <dsp:nvSpPr>
        <dsp:cNvPr id="0" name=""/>
        <dsp:cNvSpPr/>
      </dsp:nvSpPr>
      <dsp:spPr>
        <a:xfrm>
          <a:off x="0" y="949591"/>
          <a:ext cx="10515600" cy="293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Ensures optimal therapeutic outcomes for targeted beneficiaries through improved medication use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Reduces the risk of adverse events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Is developed in cooperation with licensed and practicing pharmacists and physicians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Describes the resources and time required to implement the program if using outside personnel and establishes the fees for pharmacists or others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May be furnished by pharmacists or other healthcare providers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May distinguish between services in ambulatory and institutional settings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900" kern="1200" dirty="0"/>
            <a:t>Is coordinated with any care management plan established for a targeted individual under a chronic care improvement program (CCIPP)</a:t>
          </a:r>
        </a:p>
      </dsp:txBody>
      <dsp:txXfrm>
        <a:off x="0" y="949591"/>
        <a:ext cx="10515600" cy="293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D28B05A-7177-4218-A104-D8CD43271F5E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E9CBD27-D6FE-4E25-8944-C777FE3B93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446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3341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0D9CDE42-1938-4BF1-9B2C-541CBBB3C1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176800F9-42B4-48C7-9EBF-28C63562D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Programs have to accommodate for beneficiaries in ambulatory and institutional settings (LTC)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7D2D0850-9E2A-48C7-9224-F472BB5B9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D26BD03-5820-424A-A804-11EB49F8B4E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141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35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349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65B216EA-0E46-4B1D-AD9D-36EED89362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E094BF63-F4AC-49B5-A875-1C6AE305A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If interested, can pull up the most recent HPMS MTM program Submission Template. Not including due to regular updates and will become outdated quickly. </a:t>
            </a: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843FF46-D7F5-4D60-8A85-14D19A0230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47EAB7-A074-4D12-A1EB-C17C5708C208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4565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0B609ADE-A3AE-4AD8-B0C0-D3F6FD8693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3F3CC5D6-DA2D-4F21-A4FE-D0A9E354B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https://www.cms.gov/medicare/prescription-drug-coverage/prescriptiondrugcovcontra/downloads/dwnlds/chapter7pdf</a:t>
            </a:r>
          </a:p>
          <a:p>
            <a:endParaRPr lang="en-US" altLang="en-US" dirty="0"/>
          </a:p>
          <a:p>
            <a:r>
              <a:rPr lang="en-US" altLang="en-US" dirty="0"/>
              <a:t>Download here: https://www.cms.gov/medicare/coverage/prescription-drug-coverage-contracting/prescription-drug-benefit-manual</a:t>
            </a:r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39D0AB0F-A4C3-4BD7-8DED-C4C170CCB3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D34B000-D1BF-4D52-A644-6A3677CF0E7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3735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https://www.cms.gov/medicare/coverage/prescription-drug-coverage-contracting/medication-therapy-management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9CBD27-D6FE-4E25-8944-C777FE3B93D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04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D541EAE2-2C1B-40C8-B0EC-32F3325C66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E4FBA404-C2E8-4C92-8707-CC62DA2D12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lvl="0" indent="0">
              <a:buNone/>
            </a:pPr>
            <a:r>
              <a:rPr lang="en-US" altLang="en-US" dirty="0">
                <a:solidFill>
                  <a:srgbClr val="FF0000"/>
                </a:solidFill>
              </a:rPr>
              <a:t>CY2025: https://www.cms.gov/files/document/memo-contract-year-2025-medication-therapy-management-mtm-program-submission-v050624.pdf</a:t>
            </a:r>
          </a:p>
          <a:p>
            <a:pPr marL="0" lvl="0" indent="0">
              <a:buNone/>
            </a:pPr>
            <a:endParaRPr lang="en-US" altLang="en-US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solidFill>
                  <a:srgbClr val="FF0000"/>
                </a:solidFill>
              </a:rPr>
              <a:t>Please check CMS.gov for latest information: https://www.cms.gov/medicare/coverage/prescription-drug-coverage-contracting/medication-therapy-management</a:t>
            </a:r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EE5A89B1-951E-4620-8272-C9EF231A93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28D5DA-5614-47EF-9A7E-0752F70E89E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9924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E3202A6-FCC1-424F-AE13-AD366B96D4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23DA999-52A6-4DF6-A847-338F010334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0055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1ED8552F-0FB9-4F60-B8EE-F530B49F71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16A3EA31-15D5-495E-9434-C46082C9D3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Opt out means that members can tell the plan they do not want to be in the program, but if they don</a:t>
            </a:r>
            <a:r>
              <a:rPr lang="ja-JP" altLang="en-US" dirty="0"/>
              <a:t>’</a:t>
            </a:r>
            <a:r>
              <a:rPr lang="en-US" altLang="ja-JP" dirty="0"/>
              <a:t>t opt out they are included and will be provided the MTM services.</a:t>
            </a:r>
          </a:p>
          <a:p>
            <a:endParaRPr lang="en-US" altLang="ja-JP" dirty="0"/>
          </a:p>
          <a:p>
            <a:r>
              <a:rPr lang="en-US" altLang="ja-JP" dirty="0"/>
              <a:t>Can enroll those who meet targeted criteria, can also expand eligibility to those who meet specified targeting criteria per CMS requirements and who meet other plan specific targeting criteria </a:t>
            </a:r>
          </a:p>
          <a:p>
            <a:endParaRPr lang="en-US" altLang="en-US" dirty="0"/>
          </a:p>
          <a:p>
            <a:r>
              <a:rPr lang="en-US" altLang="en-US" dirty="0"/>
              <a:t>https://www.cms.gov/medicare/prescription-drug-coverage/prescriptiondrugcovcontra/downloads/dwnlds/chapter7pdf</a:t>
            </a:r>
          </a:p>
          <a:p>
            <a:endParaRPr lang="en-US" altLang="en-US" dirty="0"/>
          </a:p>
          <a:p>
            <a:r>
              <a:rPr lang="en-US" altLang="en-US" dirty="0"/>
              <a:t>Download here: https://www.cms.gov/medicare/coverage/prescription-drug-coverage-contracting/prescription-drug-benefit-manual</a:t>
            </a:r>
          </a:p>
          <a:p>
            <a:endParaRPr lang="en-US" altLang="en-US" dirty="0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4B9E6314-F17D-4F85-A7B8-CADEF4D0B5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9173CF5-EA85-4066-8B97-150073483CBF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9133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52D5D308-2B9D-4644-8EE5-D9FC9B81DA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C597F352-6CF1-4A3B-9F17-43D5FCD90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E530041E-26D4-4297-BBDD-00013D22C2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34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B9EC8A-B9FD-414C-BDF9-6731E13ADF9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34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7108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C04C13C6-0F69-B640-B435-8A21A1E347B0}"/>
              </a:ext>
            </a:extLst>
          </p:cNvPr>
          <p:cNvSpPr/>
          <p:nvPr userDrawn="1"/>
        </p:nvSpPr>
        <p:spPr>
          <a:xfrm>
            <a:off x="-101600" y="5878512"/>
            <a:ext cx="12725400" cy="109378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8B8ADC0C-F1F3-AC47-9C82-3B914F92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6C8EC6E-9E55-7246-89D9-7FF10A01A7E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3903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rgbClr val="00205B"/>
                </a:solidFill>
                <a:latin typeface="+mj-lt"/>
              </a:defRPr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>
                <a:solidFill>
                  <a:srgbClr val="00205B"/>
                </a:solidFill>
                <a:latin typeface="+mn-lt"/>
              </a:defRPr>
            </a:lvl2pPr>
            <a:lvl3pPr marL="1200150" indent="-285750">
              <a:buClr>
                <a:schemeClr val="bg2"/>
              </a:buClr>
              <a:buFont typeface="Courier New" panose="02070309020205020404" pitchFamily="49" charset="0"/>
              <a:buChar char="o"/>
              <a:defRPr>
                <a:solidFill>
                  <a:srgbClr val="00205B"/>
                </a:solidFill>
                <a:latin typeface="+mn-lt"/>
              </a:defRPr>
            </a:lvl3pPr>
            <a:lvl4pPr marL="1657350" indent="-285750">
              <a:buFont typeface="Arial" panose="020B0604020202020204" pitchFamily="34" charset="0"/>
              <a:buChar char="•"/>
              <a:defRPr>
                <a:latin typeface="Montserrat" panose="02000505000000020004" pitchFamily="2" charset="77"/>
              </a:defRPr>
            </a:lvl4pPr>
            <a:lvl5pPr>
              <a:defRPr>
                <a:latin typeface="Montserrat" panose="02000505000000020004" pitchFamily="2" charset="77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4081D7-87F3-4652-948E-4D0A715D903A}"/>
              </a:ext>
            </a:extLst>
          </p:cNvPr>
          <p:cNvSpPr/>
          <p:nvPr userDrawn="1"/>
        </p:nvSpPr>
        <p:spPr>
          <a:xfrm>
            <a:off x="0" y="5891349"/>
            <a:ext cx="12192000" cy="1084217"/>
          </a:xfrm>
          <a:prstGeom prst="rect">
            <a:avLst/>
          </a:prstGeom>
          <a:solidFill>
            <a:srgbClr val="0020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Content Placeholder 17" descr="A close up of a logo&#10;&#10;Description automatically generated">
            <a:extLst>
              <a:ext uri="{FF2B5EF4-FFF2-40B4-BE49-F238E27FC236}">
                <a16:creationId xmlns:a16="http://schemas.microsoft.com/office/drawing/2014/main" id="{48E4E665-35B8-4277-876A-8CFBF3722FF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61633" y="4065786"/>
            <a:ext cx="6414633" cy="495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3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-5715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8745B42-C894-454C-91A1-91582D36D1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2960" y="685800"/>
            <a:ext cx="8840949" cy="216936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7200" b="1">
                <a:solidFill>
                  <a:srgbClr val="00205B"/>
                </a:solidFill>
                <a:latin typeface="+mj-lt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Slide Title (Paragraph)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11457A-C405-4EB0-B7DE-C089F75AFEEB}"/>
              </a:ext>
            </a:extLst>
          </p:cNvPr>
          <p:cNvSpPr/>
          <p:nvPr userDrawn="1"/>
        </p:nvSpPr>
        <p:spPr>
          <a:xfrm>
            <a:off x="5679741" y="3149322"/>
            <a:ext cx="6288066" cy="1744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/>
            <a:endParaRPr lang="en-US" sz="3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67F522-2F42-C444-BC13-881D739BCE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80033" y="1931772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1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73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DDE648C-5CE3-334D-A11A-A3AC931205CB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EC5190-DB6C-504A-A431-681490C9CF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488" y="2007219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9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-101600" y="0"/>
            <a:ext cx="12725400" cy="69723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983664" y="-1422399"/>
            <a:ext cx="7427536" cy="618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1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3B933F-AC31-354F-82CE-ECFCD649E389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ED2222-9B49-4F44-80C4-7F0FFDD2BC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6356" b="42778"/>
          <a:stretch/>
        </p:blipFill>
        <p:spPr>
          <a:xfrm>
            <a:off x="5831633" y="-1540568"/>
            <a:ext cx="7427536" cy="6184232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5313341-5859-415D-BE52-55C586B2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1" y="4257443"/>
            <a:ext cx="10515600" cy="2245994"/>
          </a:xfrm>
          <a:prstGeom prst="rect">
            <a:avLst/>
          </a:prstGeom>
        </p:spPr>
        <p:txBody>
          <a:bodyPr/>
          <a:lstStyle>
            <a:lvl1pPr>
              <a:defRPr sz="7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04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624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5" r:id="rId2"/>
    <p:sldLayoutId id="2147483663" r:id="rId3"/>
    <p:sldLayoutId id="2147483655" r:id="rId4"/>
    <p:sldLayoutId id="2147483650" r:id="rId5"/>
    <p:sldLayoutId id="2147483670" r:id="rId6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medicare/coverage/prescription-drug-coverage-contracting/part-d-reporting-requirements" TargetMode="External"/><Relationship Id="rId2" Type="http://schemas.openxmlformats.org/officeDocument/2006/relationships/hyperlink" Target="https://www.cms.gov/medicare/coverage/prescription-drug-coverage-contracting/medication-therapy-management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ms.gov/files/document/memo-contract-year-2025-medication-therapy-management-mtm-program-submission-v050624.pdf" TargetMode="External"/><Relationship Id="rId4" Type="http://schemas.openxmlformats.org/officeDocument/2006/relationships/hyperlink" Target="https://www.cms.gov/medicare/coverage/prescription-drug-coverage-contracting/prescription-drug-benefit-manua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498836" y="1023327"/>
            <a:ext cx="10013230" cy="2169367"/>
          </a:xfrm>
        </p:spPr>
        <p:txBody>
          <a:bodyPr/>
          <a:lstStyle/>
          <a:p>
            <a:pPr algn="r" eaLnBrk="1" hangingPunct="1"/>
            <a:r>
              <a:rPr lang="en-US" altLang="en-US" sz="5400" dirty="0">
                <a:solidFill>
                  <a:schemeClr val="bg1"/>
                </a:solidFill>
              </a:rPr>
              <a:t>Medicare Part D: Medication Therapy Management (MTM) Program</a:t>
            </a:r>
            <a:endParaRPr lang="en-US" altLang="en-US" sz="5400" b="1" dirty="0">
              <a:solidFill>
                <a:schemeClr val="bg1"/>
              </a:solidFill>
            </a:endParaRPr>
          </a:p>
        </p:txBody>
      </p:sp>
      <p:sp>
        <p:nvSpPr>
          <p:cNvPr id="12291" name="Subtitle 2"/>
          <p:cNvSpPr>
            <a:spLocks noGrp="1"/>
          </p:cNvSpPr>
          <p:nvPr>
            <p:ph type="subTitle" idx="4294967295"/>
          </p:nvPr>
        </p:nvSpPr>
        <p:spPr>
          <a:xfrm>
            <a:off x="5111266" y="4103049"/>
            <a:ext cx="6400800" cy="1752600"/>
          </a:xfrm>
          <a:prstGeom prst="rect">
            <a:avLst/>
          </a:prstGeom>
        </p:spPr>
        <p:txBody>
          <a:bodyPr/>
          <a:lstStyle/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Created by the Schools of Pharmacy Relations Committee for AMCP</a:t>
            </a:r>
          </a:p>
          <a:p>
            <a:pPr marL="0" indent="0" algn="r" eaLnBrk="1" hangingPunct="1"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 marL="0" indent="0" algn="r" eaLnBrk="1" hangingPunct="1">
              <a:buNone/>
            </a:pPr>
            <a:endParaRPr lang="en-US" altLang="en-US" dirty="0">
              <a:solidFill>
                <a:schemeClr val="bg1"/>
              </a:solidFill>
            </a:endParaRPr>
          </a:p>
          <a:p>
            <a:pPr marL="0" indent="0" algn="r" eaLnBrk="1" hangingPunct="1">
              <a:buNone/>
            </a:pPr>
            <a:r>
              <a:rPr lang="en-US" altLang="en-US" dirty="0">
                <a:solidFill>
                  <a:schemeClr val="bg1"/>
                </a:solidFill>
              </a:rPr>
              <a:t>Revised: March 2026</a:t>
            </a:r>
          </a:p>
          <a:p>
            <a:pPr algn="r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386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A478947-C1E4-A218-FD39-8290BEE0F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MTM Services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5320C-D88C-5968-2699-58473A9B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91160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Interventions for both beneficiaries and prescribers. </a:t>
            </a:r>
          </a:p>
          <a:p>
            <a:pPr marL="514350" indent="-514350">
              <a:buAutoNum type="arabicPeriod"/>
            </a:pPr>
            <a:r>
              <a:rPr lang="en-US" dirty="0"/>
              <a:t>An annual comprehensive medication review (CMR) with written summaries in CMS’ Standardized Format under </a:t>
            </a:r>
          </a:p>
          <a:p>
            <a:pPr marL="514350" indent="-514350">
              <a:buAutoNum type="arabicPeriod"/>
            </a:pPr>
            <a:r>
              <a:rPr lang="en-US" dirty="0"/>
              <a:t>Quarterly targeted medication reviews (TMRs) with follow-up interventions when necessary</a:t>
            </a:r>
          </a:p>
          <a:p>
            <a:pPr marL="514350" indent="-514350">
              <a:buAutoNum type="arabicPeriod"/>
            </a:pPr>
            <a:r>
              <a:rPr lang="en-US" dirty="0"/>
              <a:t>Information about safe disposal of prescription drugs that are controlled substances, drug take back programs, in-home disposal and cost-effective means to safely dispose of such drugs.</a:t>
            </a:r>
          </a:p>
        </p:txBody>
      </p:sp>
    </p:spTree>
    <p:extLst>
      <p:ext uri="{BB962C8B-B14F-4D97-AF65-F5344CB8AC3E}">
        <p14:creationId xmlns:p14="http://schemas.microsoft.com/office/powerpoint/2010/main" val="241849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F122240-99CA-2371-3C77-86D18EEFD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comprehensive medication review (CMR)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212F5-6599-BB81-95E7-15053C3A6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beneficiary’s CMR must include an interactive consultation, performed by a pharmacist or other qualified provider, that is either in person or performed via synchronous telehealth; and may result in a recommended medication action plan.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a beneficiary is offered the annual CMR and is unable to accept the offer to participate due to cognitive impairment, the pharmacist or other qualified 6 provider may perform the CMR with the beneficiary’s prescriber, caregiver, or other authorized individual. </a:t>
            </a:r>
          </a:p>
        </p:txBody>
      </p:sp>
    </p:spTree>
    <p:extLst>
      <p:ext uri="{BB962C8B-B14F-4D97-AF65-F5344CB8AC3E}">
        <p14:creationId xmlns:p14="http://schemas.microsoft.com/office/powerpoint/2010/main" val="86965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512DE-0732-B982-152D-75A80B801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F4DFD4-C473-6C86-4B66-0ECC7F887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comprehensive medication review (CMR)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8247A-274C-CBE5-5BDA-3203B5B12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individualized, written summary in CMS’ Standardized Format must be provided following each CMR and should be provided within 14 calendar days. </a:t>
            </a:r>
          </a:p>
          <a:p>
            <a:pPr marL="0" indent="0">
              <a:buNone/>
            </a:pPr>
            <a:r>
              <a:rPr lang="en-US" b="1" dirty="0"/>
              <a:t>Standardized Format </a:t>
            </a:r>
            <a:r>
              <a:rPr lang="en-US" dirty="0"/>
              <a:t>contains:</a:t>
            </a:r>
          </a:p>
          <a:p>
            <a:r>
              <a:rPr lang="en-US" dirty="0"/>
              <a:t>Cover letter</a:t>
            </a:r>
          </a:p>
          <a:p>
            <a:r>
              <a:rPr lang="en-US" dirty="0"/>
              <a:t>Recommended to-do list</a:t>
            </a:r>
          </a:p>
          <a:p>
            <a:r>
              <a:rPr lang="en-US" dirty="0"/>
              <a:t>How to safety dispose of unused prescription medications</a:t>
            </a:r>
          </a:p>
          <a:p>
            <a:r>
              <a:rPr lang="en-US" dirty="0"/>
              <a:t>Medication list</a:t>
            </a:r>
          </a:p>
        </p:txBody>
      </p:sp>
    </p:spTree>
    <p:extLst>
      <p:ext uri="{BB962C8B-B14F-4D97-AF65-F5344CB8AC3E}">
        <p14:creationId xmlns:p14="http://schemas.microsoft.com/office/powerpoint/2010/main" val="252365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0F4B-5843-BC15-E0FA-A0C59CFA9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5653F2-1906-9586-94B2-D1E5F0009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Targeted medication review (TMR)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E9147A-0BA7-E4B5-7A57-66A215433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ongoing monitoring, sponsors are required to perform TMRs at least quarterly with follow-up interventions when necessary. </a:t>
            </a:r>
          </a:p>
          <a:p>
            <a:pPr marL="0" indent="0">
              <a:buNone/>
            </a:pPr>
            <a:r>
              <a:rPr lang="en-US" dirty="0"/>
              <a:t>TMRs may be performed to:</a:t>
            </a:r>
          </a:p>
          <a:p>
            <a:r>
              <a:rPr lang="en-US" dirty="0"/>
              <a:t>Assess medication use</a:t>
            </a:r>
          </a:p>
          <a:p>
            <a:r>
              <a:rPr lang="en-US" dirty="0"/>
              <a:t>Monitor whether any unresolved issues need attention</a:t>
            </a:r>
          </a:p>
          <a:p>
            <a:r>
              <a:rPr lang="en-US" dirty="0"/>
              <a:t>Determine if new drug therapy problems have arisen, or </a:t>
            </a:r>
          </a:p>
          <a:p>
            <a:r>
              <a:rPr lang="en-US" dirty="0"/>
              <a:t>Assess if the beneficiary has experienced a transition in care. </a:t>
            </a:r>
          </a:p>
        </p:txBody>
      </p:sp>
    </p:spTree>
    <p:extLst>
      <p:ext uri="{BB962C8B-B14F-4D97-AF65-F5344CB8AC3E}">
        <p14:creationId xmlns:p14="http://schemas.microsoft.com/office/powerpoint/2010/main" val="1524276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9201166-DB81-4A41-8002-15C49FC97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Measuring Outcomes of the MTM Program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6858850C-2A43-4EDE-8BC5-E671930B7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dirty="0"/>
              <a:t>Sponsors are expected to have a process in place to:</a:t>
            </a:r>
          </a:p>
          <a:p>
            <a:pPr>
              <a:lnSpc>
                <a:spcPct val="80000"/>
              </a:lnSpc>
            </a:pPr>
            <a:r>
              <a:rPr lang="en-US" dirty="0"/>
              <a:t>Measure, analyze, and report the outcomes of their MTM programs</a:t>
            </a:r>
          </a:p>
          <a:p>
            <a:pPr>
              <a:lnSpc>
                <a:spcPct val="80000"/>
              </a:lnSpc>
            </a:pPr>
            <a:r>
              <a:rPr lang="en-US" dirty="0"/>
              <a:t>Determine whether or not goals of therapy have been reached;</a:t>
            </a:r>
          </a:p>
          <a:p>
            <a:pPr>
              <a:lnSpc>
                <a:spcPct val="80000"/>
              </a:lnSpc>
            </a:pPr>
            <a:r>
              <a:rPr lang="en-US" dirty="0"/>
              <a:t>Capture medication therapy recommendations and resolutions made as a result of the MTM recommendations</a:t>
            </a:r>
          </a:p>
          <a:p>
            <a:pPr>
              <a:lnSpc>
                <a:spcPct val="80000"/>
              </a:lnSpc>
            </a:pPr>
            <a:r>
              <a:rPr lang="en-US" dirty="0"/>
              <a:t>Capture beneficiary satisfaction with MTM services, providers, and outcomes.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215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FD637DB-A9C7-4F70-8BFA-0E334DDC7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MTM Providers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2CDF3EEB-BB75-4E33-BF6E-15B4AB80D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MTM services are commonly provided by a PBM or health plan, MTM vendor, and/or community pharmacists contracted with the sponsor or MTM vendor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May be done by pharmacists or other qualified providers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Sponsors must outline the program to CMS if using outside personnel and establish the fees for pharmacists or others providing the services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dirty="0"/>
              <a:t>Including specific fees, billing methods such as per minute or per service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391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1428C73-65D6-41A4-B6E8-F58C81FB8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96A3DFA3-99E0-4EE3-80C0-5C6E09C81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MTM program requirements are outlined by CMS and may change annually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Part D sponsors are required to meet the minimum level of MTM services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MTM providers can be pharmacists and other health care professionals</a:t>
            </a:r>
          </a:p>
        </p:txBody>
      </p:sp>
    </p:spTree>
    <p:extLst>
      <p:ext uri="{BB962C8B-B14F-4D97-AF65-F5344CB8AC3E}">
        <p14:creationId xmlns:p14="http://schemas.microsoft.com/office/powerpoint/2010/main" val="333528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28112CF-4659-4E86-AEA2-CD514A610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812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8DD33328-7085-4207-A6A5-D019DE199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8400"/>
            <a:ext cx="10515600" cy="4403725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Medicare Modernization Act of 2003 (MMA) under title 42 CFR Part 423, Subpart D </a:t>
            </a:r>
            <a:r>
              <a:rPr lang="pt-BR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§422.4 (a)(3)</a:t>
            </a:r>
          </a:p>
          <a:p>
            <a:r>
              <a:rPr lang="pt-BR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CMS Part D MTM, </a:t>
            </a:r>
            <a:r>
              <a:rPr lang="en-US" altLang="en-US" sz="2400" dirty="0">
                <a:solidFill>
                  <a:srgbClr val="0076CF"/>
                </a:solidFill>
                <a:hlinkClick r:id="rId2"/>
              </a:rPr>
              <a:t>https://www.cms.gov/medicare/coverage/prescription-drug-coverage-contracting/medication-therapy-management</a:t>
            </a:r>
            <a:endParaRPr lang="en-US" altLang="en-US" sz="2400" dirty="0">
              <a:solidFill>
                <a:srgbClr val="0076CF"/>
              </a:solidFill>
            </a:endParaRPr>
          </a:p>
          <a:p>
            <a:r>
              <a:rPr lang="pt-BR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CMS Part D Reporting Requirements </a:t>
            </a:r>
            <a:r>
              <a:rPr lang="en-US" altLang="en-US" sz="2400" dirty="0">
                <a:solidFill>
                  <a:srgbClr val="0076CF"/>
                </a:solidFill>
                <a:hlinkClick r:id="rId3"/>
              </a:rPr>
              <a:t>https://www.cms.gov/medicare/coverage/prescription-drug-coverage-contracting/part-d-reporting-requirements</a:t>
            </a:r>
            <a:endParaRPr lang="en-US" altLang="en-US" sz="2400" dirty="0">
              <a:solidFill>
                <a:srgbClr val="0076CF"/>
              </a:solidFill>
            </a:endParaRPr>
          </a:p>
          <a:p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Prescription Drug Benefit Manual: 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https://www.cms.gov/medicare/coverage/prescription-drug-coverage-contracting/prescription-drug-benefit-manual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CMS 2025 MTM Memo (Also applicable in 2026):</a:t>
            </a:r>
          </a:p>
          <a:p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  <a:hlinkClick r:id="rId5"/>
              </a:rPr>
              <a:t>https://www.cms.gov/files/document/memo-contract-year-2025-medication-therapy-management-mtm-program-submission-v050624.pdf</a:t>
            </a:r>
            <a:r>
              <a:rPr lang="en-US" altLang="en-US" sz="24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31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E0C20D-0A6F-47EA-ADAC-B35404471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0887" y="2348696"/>
            <a:ext cx="3450854" cy="138900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8DAB0C8-53A2-462C-B5D5-BCC2ED53A0BC}"/>
              </a:ext>
            </a:extLst>
          </p:cNvPr>
          <p:cNvSpPr/>
          <p:nvPr/>
        </p:nvSpPr>
        <p:spPr>
          <a:xfrm>
            <a:off x="5308167" y="2556051"/>
            <a:ext cx="665910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To improve patient health by ensuring access to </a:t>
            </a:r>
          </a:p>
          <a:p>
            <a:r>
              <a:rPr lang="en-US" sz="32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high-quality, cost-effective medications and other therapies.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1A40B-6AD4-4D7E-8AF1-2D13450D8AFA}"/>
              </a:ext>
            </a:extLst>
          </p:cNvPr>
          <p:cNvSpPr/>
          <p:nvPr/>
        </p:nvSpPr>
        <p:spPr>
          <a:xfrm>
            <a:off x="5308167" y="2025530"/>
            <a:ext cx="6963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91C84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Mission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FAEEE17-B4BC-1C4E-96F4-D184FE37B69A}"/>
              </a:ext>
            </a:extLst>
          </p:cNvPr>
          <p:cNvCxnSpPr/>
          <p:nvPr/>
        </p:nvCxnSpPr>
        <p:spPr>
          <a:xfrm>
            <a:off x="4974954" y="1875295"/>
            <a:ext cx="0" cy="2743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79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93CF5825-7A4F-42B3-A749-A1D6D5BAA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CD8CB4D-B820-4450-B1E2-99C2FE13B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State the goals of the Medicare Part D Medication Therapy Management (MTM) Program</a:t>
            </a:r>
          </a:p>
          <a:p>
            <a:r>
              <a:rPr lang="en-US" altLang="en-US" dirty="0"/>
              <a:t>Discuss MTM Program requirements including targeting criteria</a:t>
            </a:r>
          </a:p>
          <a:p>
            <a:r>
              <a:rPr lang="en-US" altLang="en-US" dirty="0"/>
              <a:t>Describe the required MTM services including frequency of each service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279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1ED7FC5-EE64-43AC-9314-FB346A99A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Medicare Modernization Act of 2003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253C128-7FAC-4864-8C68-E8269BCC19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Each Part D sponsor is required to have a </a:t>
            </a:r>
            <a:r>
              <a:rPr lang="en-US" dirty="0"/>
              <a:t>M</a:t>
            </a:r>
            <a:r>
              <a:rPr lang="en-US" dirty="0">
                <a:ea typeface="+mn-ea"/>
              </a:rPr>
              <a:t>edication </a:t>
            </a:r>
            <a:r>
              <a:rPr lang="en-US" dirty="0"/>
              <a:t>T</a:t>
            </a:r>
            <a:r>
              <a:rPr lang="en-US" dirty="0">
                <a:ea typeface="+mn-ea"/>
              </a:rPr>
              <a:t>herapy </a:t>
            </a:r>
            <a:r>
              <a:rPr lang="en-US" dirty="0"/>
              <a:t>M</a:t>
            </a:r>
            <a:r>
              <a:rPr lang="en-US" dirty="0">
                <a:ea typeface="+mn-ea"/>
              </a:rPr>
              <a:t>anagement (MTM) Program in their benefit for Part D Medicare beneficiaries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Title 42 CFR Part 423 , Subpart D establishes requirements for Medicare Part D Medication Therapy Management (MTM) Programs for Part D sponsors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CMS Part D MTM program requirements are associated with cost control and quality improvement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974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A1A32975-CC6E-414C-8329-BFBB5FED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400" dirty="0"/>
              <a:t>Sponsors of Part D MTM Programs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FDBF9E00-5934-4688-9FA8-82BD41776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ea typeface="+mn-ea"/>
              </a:rPr>
              <a:t>Annually, each sponsor submits their program description to CMS for review and approval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>
                <a:ea typeface="+mn-ea"/>
              </a:rPr>
              <a:t>Sponsors must meet the MTM program requirements outlined by CMS guidance that can change each year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3200" dirty="0"/>
              <a:t>A CMS approved MTM Program is one of several required elements in the development of a Sponsor’s bid for the upcoming contract year</a:t>
            </a:r>
          </a:p>
        </p:txBody>
      </p:sp>
    </p:spTree>
    <p:extLst>
      <p:ext uri="{BB962C8B-B14F-4D97-AF65-F5344CB8AC3E}">
        <p14:creationId xmlns:p14="http://schemas.microsoft.com/office/powerpoint/2010/main" val="393400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1A58CB4-DBC3-439E-8555-9CF9A1BDF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Goals of the MTM Program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468E3AC-4F4E-42C4-A2A7-9A5891C33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800" dirty="0">
                <a:ea typeface="+mn-ea"/>
              </a:rPr>
              <a:t>Ensure that medications and supplements are utilized appropriately by targeted beneficiaries to optimize therapeutic outcomes through improved medication use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800" dirty="0">
                <a:ea typeface="+mn-ea"/>
              </a:rPr>
              <a:t>Reduce the risk of adverse events, including adverse drug interactions, for targeted beneficiaries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800" dirty="0">
                <a:ea typeface="+mn-ea"/>
              </a:rPr>
              <a:t>Minimize polypharmacy, duplication of medicines and unnecessary prescribing</a:t>
            </a:r>
          </a:p>
          <a:p>
            <a:pPr marL="533400" indent="-533400">
              <a:lnSpc>
                <a:spcPct val="90000"/>
              </a:lnSpc>
              <a:buFont typeface="Arial" charset="0"/>
              <a:buChar char="•"/>
              <a:defRPr/>
            </a:pPr>
            <a:r>
              <a:rPr lang="en-US" sz="2800" dirty="0">
                <a:ea typeface="+mn-ea"/>
              </a:rPr>
              <a:t>Promote collaboration with the patient, physician and other healthcare team members to develop and achieve optimal goals of medication therapy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27509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C58F4EA8-2684-4DB4-AB77-972B52FB0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MTM Program</a:t>
            </a: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5D44EFD0-1CCD-2868-13F0-B057C3040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967698"/>
              </p:ext>
            </p:extLst>
          </p:nvPr>
        </p:nvGraphicFramePr>
        <p:xfrm>
          <a:off x="838200" y="1675790"/>
          <a:ext cx="10515600" cy="3903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80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F1E6AAC-70C6-401B-9646-FDF59317D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MTM Program Requirements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147D7D3-1C57-488D-BCC4-B6756E51E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06100" cy="3903663"/>
          </a:xfrm>
        </p:spPr>
        <p:txBody>
          <a:bodyPr/>
          <a:lstStyle/>
          <a:p>
            <a:r>
              <a:rPr lang="en-US" altLang="en-US" dirty="0"/>
              <a:t>Program must target beneficiaries who are enrollees in the sponsor</a:t>
            </a:r>
            <a:r>
              <a:rPr lang="ja-JP" altLang="en-US" dirty="0"/>
              <a:t>’</a:t>
            </a:r>
            <a:r>
              <a:rPr lang="en-US" altLang="ja-JP" dirty="0"/>
              <a:t> Part D plan and who are :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altLang="en-US" dirty="0"/>
              <a:t>(1) at risk beneficiaries </a:t>
            </a:r>
            <a:r>
              <a:rPr lang="en-US" altLang="en-US" i="1" dirty="0"/>
              <a:t>OR</a:t>
            </a:r>
          </a:p>
          <a:p>
            <a:pPr marL="457200" lvl="1" indent="0">
              <a:buClr>
                <a:schemeClr val="bg2"/>
              </a:buClr>
              <a:buNone/>
            </a:pPr>
            <a:r>
              <a:rPr lang="en-US" altLang="en-US" i="1" dirty="0"/>
              <a:t>(2) </a:t>
            </a:r>
            <a:r>
              <a:rPr lang="en-US" altLang="en-US" dirty="0"/>
              <a:t>Meet these three criteria: </a:t>
            </a:r>
          </a:p>
          <a:p>
            <a:pPr lvl="1">
              <a:buClr>
                <a:schemeClr val="bg2"/>
              </a:buClr>
            </a:pPr>
            <a:r>
              <a:rPr lang="en-US" altLang="en-US" dirty="0"/>
              <a:t>Have multiple chronic diseases (with CMS-set highest minimum number), </a:t>
            </a:r>
            <a:r>
              <a:rPr lang="en-US" altLang="en-US" i="1" dirty="0"/>
              <a:t>AND</a:t>
            </a:r>
          </a:p>
          <a:p>
            <a:pPr lvl="1">
              <a:buClr>
                <a:schemeClr val="bg2"/>
              </a:buClr>
            </a:pPr>
            <a:r>
              <a:rPr lang="en-US" altLang="en-US" dirty="0"/>
              <a:t>Are taking multiple Part D drugs (with CMS-set highest minimum number of drugs), </a:t>
            </a:r>
            <a:r>
              <a:rPr lang="en-US" altLang="en-US" i="1" dirty="0"/>
              <a:t>AND</a:t>
            </a:r>
            <a:r>
              <a:rPr lang="en-US" altLang="en-US" dirty="0"/>
              <a:t> </a:t>
            </a:r>
          </a:p>
          <a:p>
            <a:pPr lvl="1">
              <a:buClr>
                <a:schemeClr val="bg2"/>
              </a:buClr>
            </a:pPr>
            <a:r>
              <a:rPr lang="en-US" altLang="en-US" dirty="0"/>
              <a:t>Are likely to incur annual costs for covered Part D drugs that exceed a predetermined </a:t>
            </a:r>
            <a:r>
              <a:rPr lang="en-US" altLang="en-US" sz="2400" dirty="0"/>
              <a:t>level specified by the Secretary</a:t>
            </a:r>
          </a:p>
          <a:p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3691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2E4411F-91B8-4B28-B6B1-6F89CEBD8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000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Chronic diseases: 10 core diseases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9B9C391-4966-E359-E095-490E5FBA2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815" y="1382594"/>
            <a:ext cx="5228493" cy="4455498"/>
          </a:xfrm>
        </p:spPr>
        <p:txBody>
          <a:bodyPr>
            <a:normAutofit fontScale="92500"/>
          </a:bodyPr>
          <a:lstStyle/>
          <a:p>
            <a:r>
              <a:rPr lang="en-US" dirty="0"/>
              <a:t>Alzheimer’s disease</a:t>
            </a:r>
          </a:p>
          <a:p>
            <a:r>
              <a:rPr lang="en-US" dirty="0"/>
              <a:t>Bone disease-arthritis (including osteoporosis, osteoarthritis, and rheumatoid arthritis)</a:t>
            </a:r>
          </a:p>
          <a:p>
            <a:r>
              <a:rPr lang="en-US" dirty="0"/>
              <a:t>Chronic congestive heart failure (CHF)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Dyslipidemia</a:t>
            </a:r>
          </a:p>
          <a:p>
            <a:r>
              <a:rPr lang="en-US" dirty="0"/>
              <a:t>End-stage renal disease (ESRD).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7082AD53-285F-3B85-E89D-34A8332F1F60}"/>
              </a:ext>
            </a:extLst>
          </p:cNvPr>
          <p:cNvSpPr txBox="1">
            <a:spLocks/>
          </p:cNvSpPr>
          <p:nvPr/>
        </p:nvSpPr>
        <p:spPr>
          <a:xfrm>
            <a:off x="5744308" y="1382594"/>
            <a:ext cx="6213230" cy="445549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0205B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itchFamily="2" charset="2"/>
              <a:buChar char="§"/>
              <a:defRPr sz="2400" kern="1200">
                <a:solidFill>
                  <a:srgbClr val="00205B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bg2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0205B"/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2000505000000020004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anose="02000505000000020004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Human immunodeficiency virus /acquired immunodeficiency syndrome (HIV/AIDS)</a:t>
            </a:r>
          </a:p>
          <a:p>
            <a:r>
              <a:rPr lang="en-US" dirty="0"/>
              <a:t>Hypertension</a:t>
            </a:r>
          </a:p>
          <a:p>
            <a:r>
              <a:rPr lang="en-US" dirty="0"/>
              <a:t>Mental health (including depression, schizophrenia, bipolar disorder, and chronic/disabling mental health conditions)</a:t>
            </a:r>
          </a:p>
          <a:p>
            <a:r>
              <a:rPr lang="en-US" dirty="0"/>
              <a:t>Respiratory disease (including asthma, chronic obstructive pulmonary disease (COPD), and chronic lung disorders).</a:t>
            </a:r>
          </a:p>
        </p:txBody>
      </p:sp>
    </p:spTree>
    <p:extLst>
      <p:ext uri="{BB962C8B-B14F-4D97-AF65-F5344CB8AC3E}">
        <p14:creationId xmlns:p14="http://schemas.microsoft.com/office/powerpoint/2010/main" val="259203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A5420F01-B225-4493-9F25-14130E1EF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tx1"/>
                </a:solidFill>
              </a:rPr>
              <a:t>MTM Program Enrollment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7A7B5DE5-4CB9-4296-83DF-7C57F97BB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Sponsors must enroll targeted beneficiaries using only an opt-out method of enrollment</a:t>
            </a:r>
          </a:p>
          <a:p>
            <a:r>
              <a:rPr lang="en-US" altLang="en-US" dirty="0"/>
              <a:t>Therefore, the beneficiary is auto-enrolled and must decline the service or opt out of the program</a:t>
            </a:r>
          </a:p>
          <a:p>
            <a:r>
              <a:rPr lang="en-US" altLang="en-US" dirty="0"/>
              <a:t>Beneficiaries are targeted for enrollment at least quarterly during each year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3374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7">
      <a:dk1>
        <a:srgbClr val="00205B"/>
      </a:dk1>
      <a:lt1>
        <a:sysClr val="window" lastClr="FFFFFF"/>
      </a:lt1>
      <a:dk2>
        <a:srgbClr val="00205B"/>
      </a:dk2>
      <a:lt2>
        <a:srgbClr val="00205B"/>
      </a:lt2>
      <a:accent1>
        <a:srgbClr val="FFFFFF"/>
      </a:accent1>
      <a:accent2>
        <a:srgbClr val="CB350F"/>
      </a:accent2>
      <a:accent3>
        <a:srgbClr val="97999B"/>
      </a:accent3>
      <a:accent4>
        <a:srgbClr val="F3D03E"/>
      </a:accent4>
      <a:accent5>
        <a:srgbClr val="34D0C1"/>
      </a:accent5>
      <a:accent6>
        <a:srgbClr val="93C90E"/>
      </a:accent6>
      <a:hlink>
        <a:srgbClr val="0076CF"/>
      </a:hlink>
      <a:folHlink>
        <a:srgbClr val="0076C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630E4ABE432F44B6071E0374BA3AD0" ma:contentTypeVersion="13" ma:contentTypeDescription="Create a new document." ma:contentTypeScope="" ma:versionID="c2a4af7d977a0a4612efa62746cdba00">
  <xsd:schema xmlns:xsd="http://www.w3.org/2001/XMLSchema" xmlns:xs="http://www.w3.org/2001/XMLSchema" xmlns:p="http://schemas.microsoft.com/office/2006/metadata/properties" xmlns:ns3="875918e8-6976-4b4f-aace-74094fd1364a" xmlns:ns4="a48dff03-4399-4d22-87ec-f9fbe221725d" targetNamespace="http://schemas.microsoft.com/office/2006/metadata/properties" ma:root="true" ma:fieldsID="5652066789ff0bd760ac52e92cf86385" ns3:_="" ns4:_="">
    <xsd:import namespace="875918e8-6976-4b4f-aace-74094fd1364a"/>
    <xsd:import namespace="a48dff03-4399-4d22-87ec-f9fbe221725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918e8-6976-4b4f-aace-74094fd136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dff03-4399-4d22-87ec-f9fbe22172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D8D841-3E46-482B-B977-F2F3E04C2C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5918e8-6976-4b4f-aace-74094fd1364a"/>
    <ds:schemaRef ds:uri="a48dff03-4399-4d22-87ec-f9fbe22172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85CE41-D92F-4309-BFB2-734E2F2FC8EC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a48dff03-4399-4d22-87ec-f9fbe221725d"/>
    <ds:schemaRef ds:uri="875918e8-6976-4b4f-aace-74094fd136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E64481-C567-46C3-860D-E8D5F9C131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1394</Words>
  <Application>Microsoft Office PowerPoint</Application>
  <PresentationFormat>Widescreen</PresentationFormat>
  <Paragraphs>126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Montserrat</vt:lpstr>
      <vt:lpstr>Wingdings</vt:lpstr>
      <vt:lpstr>Office Theme</vt:lpstr>
      <vt:lpstr>Medicare Part D: Medication Therapy Management (MTM) Program</vt:lpstr>
      <vt:lpstr>Objectives</vt:lpstr>
      <vt:lpstr>Medicare Modernization Act of 2003</vt:lpstr>
      <vt:lpstr>Sponsors of Part D MTM Programs</vt:lpstr>
      <vt:lpstr>Goals of the MTM Program</vt:lpstr>
      <vt:lpstr>MTM Program</vt:lpstr>
      <vt:lpstr>MTM Program Requirements</vt:lpstr>
      <vt:lpstr>Chronic diseases: 10 core diseases</vt:lpstr>
      <vt:lpstr>MTM Program Enrollment</vt:lpstr>
      <vt:lpstr>MTM Services</vt:lpstr>
      <vt:lpstr>Annual comprehensive medication review (CMR)</vt:lpstr>
      <vt:lpstr>Annual comprehensive medication review (CMR)</vt:lpstr>
      <vt:lpstr>Targeted medication review (TMR)</vt:lpstr>
      <vt:lpstr>Measuring Outcomes of the MTM Program</vt:lpstr>
      <vt:lpstr>MTM Providers</vt:lpstr>
      <vt:lpstr>Summary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K. Braunger</dc:creator>
  <cp:lastModifiedBy>Stevens, Brad</cp:lastModifiedBy>
  <cp:revision>236</cp:revision>
  <cp:lastPrinted>2019-10-28T17:05:04Z</cp:lastPrinted>
  <dcterms:created xsi:type="dcterms:W3CDTF">2019-05-03T17:39:49Z</dcterms:created>
  <dcterms:modified xsi:type="dcterms:W3CDTF">2026-03-25T02:38:19Z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0x010100FD630E4ABE432F44B6071E0374BA3AD0</vt:lpwstr>
  </property>
  <property fmtid="{D5CDD505-2E9C-101B-9397-08002B2CF9AE}" pid="3" name="MSIP_Label_1ecdf243-b9b0-4f63-8694-76742e4201b7_Enabled">
    <vt:lpwstr>true</vt:lpwstr>
  </property>
  <property fmtid="{D5CDD505-2E9C-101B-9397-08002B2CF9AE}" pid="4" name="MSIP_Label_1ecdf243-b9b0-4f63-8694-76742e4201b7_SetDate">
    <vt:lpwstr>2026-03-25T02:38:19Z</vt:lpwstr>
  </property>
  <property fmtid="{D5CDD505-2E9C-101B-9397-08002B2CF9AE}" pid="5" name="MSIP_Label_1ecdf243-b9b0-4f63-8694-76742e4201b7_Method">
    <vt:lpwstr>Standard</vt:lpwstr>
  </property>
  <property fmtid="{D5CDD505-2E9C-101B-9397-08002B2CF9AE}" pid="6" name="MSIP_Label_1ecdf243-b9b0-4f63-8694-76742e4201b7_Name">
    <vt:lpwstr>Proprietary general</vt:lpwstr>
  </property>
  <property fmtid="{D5CDD505-2E9C-101B-9397-08002B2CF9AE}" pid="7" name="MSIP_Label_1ecdf243-b9b0-4f63-8694-76742e4201b7_SiteId">
    <vt:lpwstr>fabb61b8-3afe-4e75-b934-a47f782b8cd7</vt:lpwstr>
  </property>
  <property fmtid="{D5CDD505-2E9C-101B-9397-08002B2CF9AE}" pid="8" name="MSIP_Label_1ecdf243-b9b0-4f63-8694-76742e4201b7_ActionId">
    <vt:lpwstr>12c49338-9b8c-45c1-80c9-1805a6f47481</vt:lpwstr>
  </property>
  <property fmtid="{D5CDD505-2E9C-101B-9397-08002B2CF9AE}" pid="9" name="MSIP_Label_1ecdf243-b9b0-4f63-8694-76742e4201b7_ContentBits">
    <vt:lpwstr>0</vt:lpwstr>
  </property>
  <property fmtid="{D5CDD505-2E9C-101B-9397-08002B2CF9AE}" pid="10" name="MSIP_Label_1ecdf243-b9b0-4f63-8694-76742e4201b7_Tag">
    <vt:lpwstr>10, 3, 0, 1</vt:lpwstr>
  </property>
</Properties>
</file>