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4"/>
  </p:sldMasterIdLst>
  <p:notesMasterIdLst>
    <p:notesMasterId r:id="rId21"/>
  </p:notesMasterIdLst>
  <p:sldIdLst>
    <p:sldId id="280" r:id="rId5"/>
    <p:sldId id="417" r:id="rId6"/>
    <p:sldId id="257" r:id="rId7"/>
    <p:sldId id="418" r:id="rId8"/>
    <p:sldId id="419" r:id="rId9"/>
    <p:sldId id="420" r:id="rId10"/>
    <p:sldId id="421" r:id="rId11"/>
    <p:sldId id="260" r:id="rId12"/>
    <p:sldId id="422" r:id="rId13"/>
    <p:sldId id="274" r:id="rId14"/>
    <p:sldId id="423" r:id="rId15"/>
    <p:sldId id="424" r:id="rId16"/>
    <p:sldId id="425" r:id="rId17"/>
    <p:sldId id="426" r:id="rId18"/>
    <p:sldId id="283" r:id="rId19"/>
    <p:sldId id="414" r:id="rId20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phanie E. Forbes" initials="SEF" lastIdx="7" clrIdx="0"/>
  <p:cmAuthor id="2" name="Sital Patel" initials="SP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5E27A"/>
    <a:srgbClr val="00205B"/>
    <a:srgbClr val="FFFFFF"/>
    <a:srgbClr val="FFE762"/>
    <a:srgbClr val="F4D33D"/>
    <a:srgbClr val="91C84C"/>
    <a:srgbClr val="93C90E"/>
    <a:srgbClr val="83498C"/>
    <a:srgbClr val="F0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00" autoAdjust="0"/>
    <p:restoredTop sz="71154" autoAdjust="0"/>
  </p:normalViewPr>
  <p:slideViewPr>
    <p:cSldViewPr snapToGrid="0" snapToObjects="1">
      <p:cViewPr>
        <p:scale>
          <a:sx n="58" d="100"/>
          <a:sy n="58" d="100"/>
        </p:scale>
        <p:origin x="516" y="-3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5D28B05A-7177-4218-A104-D8CD43271F5E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E9CBD27-D6FE-4E25-8944-C777FE3B93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446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ms.gov/Medicare/Prescription-Drug-Coverage/PrescriptionDrugCovContra/downloads/FormularyGuidance.pdf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CCA8EC63-9670-4D3F-9B39-4695EF31B6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CD9257-84A6-444E-B502-86EBEE0CD5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pPr marL="362480" indent="-36248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000" dirty="0"/>
              <a:t>Formularies may include extra tiers to drive higher member contributions for targeted drug classes/categories</a:t>
            </a:r>
          </a:p>
          <a:p>
            <a:pPr marL="785372" lvl="1" indent="-302066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100" b="1" dirty="0"/>
              <a:t>Examples:</a:t>
            </a:r>
          </a:p>
          <a:p>
            <a:pPr marL="1208265" lvl="2" indent="-24165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700" b="1" dirty="0"/>
              <a:t>Specialty Injectables</a:t>
            </a:r>
            <a:r>
              <a:rPr lang="en-US" sz="1700" dirty="0"/>
              <a:t> – may carry a 4</a:t>
            </a:r>
            <a:r>
              <a:rPr lang="en-US" sz="1700" baseline="30000" dirty="0"/>
              <a:t>th</a:t>
            </a:r>
            <a:r>
              <a:rPr lang="en-US" sz="1700" dirty="0"/>
              <a:t> tier copayment due to the high cost of these medications</a:t>
            </a:r>
          </a:p>
          <a:p>
            <a:pPr marL="1691571" lvl="3" indent="-241653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dirty="0"/>
              <a:t>i.e. $5 copayment for generics, $20 copayment for formulary brands, $50 copayment for non-formulary brands, 25% co-insurance for specialty injectables</a:t>
            </a:r>
          </a:p>
          <a:p>
            <a:pPr marL="1208265" lvl="2" indent="-24165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700" b="1" dirty="0"/>
              <a:t>Lifestyle Medications</a:t>
            </a:r>
            <a:r>
              <a:rPr lang="en-US" sz="1700" dirty="0"/>
              <a:t>– smoking cessation or weight loss medications may carry a 4</a:t>
            </a:r>
            <a:r>
              <a:rPr lang="en-US" sz="1700" baseline="30000" dirty="0"/>
              <a:t>th</a:t>
            </a:r>
            <a:r>
              <a:rPr lang="en-US" sz="1700" dirty="0"/>
              <a:t> tier copayment if plans do not consider them medically necessary</a:t>
            </a:r>
          </a:p>
          <a:p>
            <a:pPr marL="1691571" lvl="3" indent="-241653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dirty="0"/>
              <a:t>i.e. $5 copayment for generics, $20 copayment for formulary brands, $50 copayment for non-formulary brands,  50% copayment for smoking cessation  medications</a:t>
            </a:r>
          </a:p>
          <a:p>
            <a:pPr marL="1208265" lvl="2" indent="-24165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700" b="1" dirty="0"/>
              <a:t>Value Based Copay-</a:t>
            </a:r>
            <a:r>
              <a:rPr lang="en-US" sz="1700" dirty="0"/>
              <a:t>In recent years some plans have offered lower copays based on the value of drug therapy.  For example, if a lower copay helps a patient manage diabetes by using medications correctly, the plan saves in the long run due to lower incidence of diabetes related complications</a:t>
            </a:r>
          </a:p>
          <a:p>
            <a:pPr marL="1208265" lvl="2" indent="-24165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700" b="1" dirty="0"/>
              <a:t>High Cost Generic Tiers</a:t>
            </a:r>
            <a:r>
              <a:rPr lang="en-US" sz="1700" dirty="0"/>
              <a:t>-Some recently introduced generics are higher priced than older ones.  Some plans have used formularies to create a separate tier for higher cost generics</a:t>
            </a:r>
          </a:p>
          <a:p>
            <a:pPr marL="1208265" lvl="2" indent="-24165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700" b="1" dirty="0"/>
              <a:t>Percentage copays</a:t>
            </a:r>
            <a:r>
              <a:rPr lang="en-US" sz="1700" dirty="0"/>
              <a:t>- can provide an incentive for patients to seek effective low cost options.  Without a copay max, they can cost patients significant amounts out of pocket.</a:t>
            </a:r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DA1370BF-98E8-4AA7-8EB0-39BAFEFAA1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2AE333F-1B42-46D1-A515-81A0A86A88A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80423C05-EE37-4107-B822-1034CAA5E6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E1F94F02-51A6-4B36-B99D-124BE77A92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362480" indent="-362480">
              <a:spcBef>
                <a:spcPct val="20000"/>
              </a:spcBef>
              <a:buFontTx/>
              <a:buChar char="•"/>
              <a:defRPr/>
            </a:pPr>
            <a:r>
              <a:rPr lang="en-US" dirty="0"/>
              <a:t>Usually comprised of physicians, specialists, and pharmacists from both the plan and the community</a:t>
            </a:r>
          </a:p>
          <a:p>
            <a:pPr marL="362480" indent="-362480">
              <a:spcBef>
                <a:spcPct val="20000"/>
              </a:spcBef>
              <a:buFontTx/>
              <a:buChar char="•"/>
              <a:defRPr/>
            </a:pPr>
            <a:r>
              <a:rPr lang="en-US" dirty="0"/>
              <a:t>The P&amp;T Committee meets regularly to review newly available drug therapies and treatment options </a:t>
            </a:r>
          </a:p>
          <a:p>
            <a:pPr marL="362480" indent="-362480">
              <a:spcBef>
                <a:spcPct val="20000"/>
              </a:spcBef>
              <a:buFontTx/>
              <a:buChar char="•"/>
              <a:defRPr/>
            </a:pPr>
            <a:r>
              <a:rPr lang="en-US" dirty="0"/>
              <a:t>Responsible for developing, managing, updating and administrating the formulary</a:t>
            </a:r>
          </a:p>
          <a:p>
            <a:pPr marL="362480" indent="-362480">
              <a:spcBef>
                <a:spcPct val="20000"/>
              </a:spcBef>
              <a:buFontTx/>
              <a:buChar char="•"/>
              <a:defRPr/>
            </a:pPr>
            <a:r>
              <a:rPr lang="en-US" dirty="0"/>
              <a:t>Also involved with:</a:t>
            </a:r>
          </a:p>
          <a:p>
            <a:pPr lvl="1">
              <a:spcBef>
                <a:spcPct val="50000"/>
              </a:spcBef>
              <a:buFontTx/>
              <a:buChar char="-"/>
              <a:defRPr/>
            </a:pPr>
            <a:r>
              <a:rPr lang="en-US" dirty="0"/>
              <a:t>Therapeutic Substitution Programs    - Pharmacy Education Programs	  </a:t>
            </a:r>
          </a:p>
          <a:p>
            <a:pPr lvl="1">
              <a:spcBef>
                <a:spcPct val="50000"/>
              </a:spcBef>
              <a:defRPr/>
            </a:pPr>
            <a:r>
              <a:rPr lang="en-US" dirty="0"/>
              <a:t>- Drug Utilization Reviews	            - Pharmacy Quality Assurance</a:t>
            </a:r>
          </a:p>
          <a:p>
            <a:pPr eaLnBrk="1" hangingPunct="1">
              <a:defRPr/>
            </a:pPr>
            <a:endParaRPr lang="ru-RU" dirty="0">
              <a:latin typeface="Arial" pitchFamily="34" charset="0"/>
            </a:endParaRP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5EDC0880-4D8C-4315-A04A-661F2AB5C7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5DDA03-6AD4-4C94-8B7A-C8FE19970C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62480" indent="-36248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/>
              <a:t>A formulary is evaluated at a therapy class level and must be clinically complete and up-to-date</a:t>
            </a:r>
          </a:p>
          <a:p>
            <a:pPr marL="362480" indent="-36248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/>
              <a:t>Drug selection is first based on efficacy and safety </a:t>
            </a:r>
          </a:p>
          <a:p>
            <a:pPr marL="362480" indent="-36248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/>
              <a:t>Also influenced by current therapy guidelines </a:t>
            </a:r>
          </a:p>
          <a:p>
            <a:pPr marL="362480" indent="-36248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/>
              <a:t>With all things being equal, selection will consider the cost of the drug and the rebate offer from the manufacturer</a:t>
            </a:r>
          </a:p>
          <a:p>
            <a:pPr marL="362480" indent="-36248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/>
              <a:t>Pharmacoecomonic models may be incorporated into the review process to determine overall cost-effectiveness</a:t>
            </a:r>
          </a:p>
          <a:p>
            <a:pPr eaLnBrk="1" hangingPunct="1">
              <a:defRPr/>
            </a:pPr>
            <a:endParaRPr lang="ru-RU" dirty="0">
              <a:latin typeface="Arial" pitchFamily="34" charset="0"/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A9B65334-4D37-4934-8CBA-AAD413D03F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C232AE6-19B5-4C8F-AA86-2437BF3F99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456B2A44-265A-41ED-B91D-238FBC6EA1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E2A093-98F5-4ECA-949D-6CDA241E80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62480" indent="-36248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/>
              <a:t>Pharmacogenomics and biopharmaceuticals will present a challenge for formulary managers in the future as they become more prevalent</a:t>
            </a:r>
          </a:p>
          <a:p>
            <a:pPr marL="362480" indent="-36248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/>
              <a:t>Outcomes Studies may be considered in formulary decision making.</a:t>
            </a:r>
          </a:p>
          <a:p>
            <a:pPr marL="362480" indent="-36248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/>
              <a:t>Lifestyle Drugs</a:t>
            </a:r>
          </a:p>
          <a:p>
            <a:pPr marL="362480" indent="-36248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/>
              <a:t>Higher Tiers/Multiple Tiers</a:t>
            </a:r>
          </a:p>
          <a:p>
            <a:pPr marL="362480" indent="-36248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/>
              <a:t>Co-Insurance</a:t>
            </a:r>
          </a:p>
          <a:p>
            <a:pPr marL="362480" indent="-36248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/>
              <a:t>Health Savings Accounts</a:t>
            </a:r>
          </a:p>
          <a:p>
            <a:pPr marL="362480" indent="-36248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/>
              <a:t>Prescription Digital Therapeutics – organizations vary</a:t>
            </a:r>
            <a:r>
              <a:rPr lang="en-US" baseline="0" dirty="0"/>
              <a:t> as to how these are categorized; could potentially be grouped </a:t>
            </a:r>
            <a:r>
              <a:rPr lang="en-US" baseline="0"/>
              <a:t>in with formulary design</a:t>
            </a:r>
            <a:endParaRPr lang="en-US" dirty="0"/>
          </a:p>
          <a:p>
            <a:pPr eaLnBrk="1" hangingPunct="1">
              <a:defRPr/>
            </a:pPr>
            <a:endParaRPr lang="ru-RU" dirty="0">
              <a:latin typeface="Arial" pitchFamily="34" charset="0"/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671EA711-13A1-4BFC-9645-7B851F2FD6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A6CC208-EA49-418E-81ED-EEA91E1A6B4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9CBD27-D6FE-4E25-8944-C777FE3B93DA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304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D6443356-2F80-4452-82D4-28D3A696BA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CE4B97-32D9-4913-A567-97B782F2AD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362480" indent="-36248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000" dirty="0"/>
              <a:t>Formulary</a:t>
            </a:r>
          </a:p>
          <a:p>
            <a:pPr marL="845786" lvl="1" indent="-36248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000" dirty="0"/>
              <a:t>A list of drugs approved for use in a given setting</a:t>
            </a:r>
          </a:p>
          <a:p>
            <a:pPr marL="1268679" lvl="2" indent="-302066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100" dirty="0"/>
              <a:t>Hospitals and Health Systems</a:t>
            </a:r>
          </a:p>
          <a:p>
            <a:pPr marL="1268679" lvl="2" indent="-302066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100" dirty="0"/>
              <a:t>Employer Groups</a:t>
            </a:r>
          </a:p>
          <a:p>
            <a:pPr marL="1268679" lvl="2" indent="-302066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100" dirty="0"/>
              <a:t>Managed Care Organizations (MCO)</a:t>
            </a:r>
          </a:p>
          <a:p>
            <a:pPr marL="1268679" lvl="2" indent="-302066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100" dirty="0"/>
              <a:t>Pharmacy Benefit Managers (PBM)</a:t>
            </a:r>
          </a:p>
          <a:p>
            <a:pPr marL="1268679" lvl="2" indent="-302066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100" dirty="0"/>
              <a:t>Government agencies (Medicaid, VA system)</a:t>
            </a:r>
          </a:p>
          <a:p>
            <a:pPr marL="362480" indent="-36248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000" dirty="0"/>
              <a:t>The formulary dictates which prescription drugs/classes will be covered and/or the level of coverage (i.e. patient copayment)</a:t>
            </a:r>
          </a:p>
          <a:p>
            <a:pPr>
              <a:defRPr/>
            </a:pPr>
            <a:endParaRPr lang="en-US" dirty="0"/>
          </a:p>
          <a:p>
            <a:pPr eaLnBrk="1" hangingPunct="1">
              <a:defRPr/>
            </a:pPr>
            <a:endParaRPr lang="ru-RU" dirty="0">
              <a:latin typeface="Arial" pitchFamily="34" charset="0"/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95D3CC43-8799-4E4A-82CF-2457DC7DE6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7159706-2C52-40B8-A1E0-060A3D43595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60A24C53-2962-416A-A6BE-C754BD2DDF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5D5D62-5C47-4D92-BE17-BB6919361B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362480" indent="-36248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000" dirty="0"/>
              <a:t>Originally used in the early 20th century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/>
              <a:t>as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/>
              <a:t>a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/>
              <a:t>method to manage and control inventory</a:t>
            </a:r>
          </a:p>
          <a:p>
            <a:pPr marL="785372" lvl="1" indent="-302066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100" dirty="0"/>
              <a:t>Fewer drugs on the shelves for the same indication</a:t>
            </a:r>
          </a:p>
          <a:p>
            <a:pPr marL="362480" indent="-36248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000" dirty="0"/>
              <a:t>Later it was used as a negotiating tool with drug manufacturers</a:t>
            </a:r>
          </a:p>
          <a:p>
            <a:pPr marL="785372" lvl="1" indent="-302066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100" dirty="0"/>
              <a:t>Drugs not on the formulary would either not be available or would be available at a higher copayment, thus encouraging higher market share for the formulary drugs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0D1CF492-45B6-47C0-BE11-03B83F8522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3175262-E6C9-46A7-91D4-12B2C1447EE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E1C91C59-FB4C-4989-8510-321741BA35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6D907F-68F5-46EA-AB63-CD2538CBB1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3306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dirty="0">
                <a:latin typeface="Trebuchet MS" pitchFamily="34" charset="0"/>
              </a:rPr>
              <a:t>Formularies also serve as an excellent tool to assure quality pharmaceutical care and value.  </a:t>
            </a:r>
          </a:p>
          <a:p>
            <a:pPr marL="483306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dirty="0">
                <a:latin typeface="Trebuchet MS" pitchFamily="34" charset="0"/>
              </a:rPr>
              <a:t>Several entities including NCQA, CMS, AMCP, JCAHO, and others have standards for the drug review and formulary process</a:t>
            </a:r>
          </a:p>
          <a:p>
            <a:pPr marL="483306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dirty="0">
                <a:latin typeface="Trebuchet MS" pitchFamily="34" charset="0"/>
              </a:rPr>
              <a:t>Most managed care plans use the formulary and P&amp;T processes to set guidelines for safe and appropriate medication use</a:t>
            </a:r>
          </a:p>
          <a:p>
            <a:pPr eaLnBrk="1" hangingPunct="1">
              <a:defRPr/>
            </a:pPr>
            <a:endParaRPr lang="ru-RU" dirty="0">
              <a:latin typeface="Arial" pitchFamily="34" charset="0"/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D1AF39BA-B0C2-4D55-8357-781E7021FB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0843611-7E72-492F-8DB0-5C51BF0017E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573AAFDD-F5C6-464B-B3AC-56D7EA21D4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5AA6302F-A33B-45F6-8FC6-3A87B46C01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In return for rebate dollars spent, manufacturers want an increase in market share due to decreased competition at a “preferred” price point.</a:t>
            </a:r>
          </a:p>
          <a:p>
            <a:pPr eaLnBrk="1" hangingPunct="1"/>
            <a:r>
              <a:rPr lang="en-US" altLang="en-US"/>
              <a:t>Clinical safety and efficacy come first.</a:t>
            </a:r>
          </a:p>
          <a:p>
            <a:pPr eaLnBrk="1" hangingPunct="1"/>
            <a:endParaRPr lang="ru-RU" altLang="en-US"/>
          </a:p>
          <a:p>
            <a:endParaRPr lang="en-US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A098E112-96DF-45C0-A75F-8BE2728DFC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814504B-FB73-4634-9496-CD816B8ABE0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01119149-2FB6-4507-B8A0-8991ABB8C7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6D907F-68F5-46EA-AB63-CD2538CBB1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3306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dirty="0">
                <a:latin typeface="Trebuchet MS" pitchFamily="34" charset="0"/>
              </a:rPr>
              <a:t>Formularies also serve as an excellent tool to assure quality pharmaceutical care and value.  </a:t>
            </a:r>
          </a:p>
          <a:p>
            <a:pPr marL="483306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dirty="0">
                <a:latin typeface="Trebuchet MS" pitchFamily="34" charset="0"/>
              </a:rPr>
              <a:t>Several entities including NCQA, CMS, AMCP, JCAHO, and others have standards for the drug review and formulary process</a:t>
            </a:r>
          </a:p>
          <a:p>
            <a:pPr marL="483306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dirty="0">
                <a:latin typeface="Trebuchet MS" pitchFamily="34" charset="0"/>
              </a:rPr>
              <a:t>Most managed care plans use the formulary and P&amp;T processes to set guidelines for safe and appropriate medication use</a:t>
            </a:r>
          </a:p>
          <a:p>
            <a:pPr eaLnBrk="1" hangingPunct="1">
              <a:defRPr/>
            </a:pPr>
            <a:endParaRPr lang="ru-RU" dirty="0">
              <a:latin typeface="Arial" pitchFamily="34" charset="0"/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4AF7E01C-D73C-407C-88B8-C5B24C0FCB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D6285A2-661A-42D3-AC76-9A006C47323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F5AC3E01-D047-4915-93DB-50AF1AD09F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318FB63A-E7F9-4E96-9C6C-0E6C2BB05D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362480" indent="-36248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400" dirty="0"/>
              <a:t>Formularies are distinguished by product availability</a:t>
            </a:r>
          </a:p>
          <a:p>
            <a:pPr marL="785372" lvl="1" indent="-302066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500" b="1" dirty="0"/>
              <a:t>Closed</a:t>
            </a:r>
            <a:r>
              <a:rPr lang="en-US" sz="2500" dirty="0"/>
              <a:t> – Non-formulary drugs are not covered under the plan</a:t>
            </a:r>
          </a:p>
          <a:p>
            <a:pPr marL="785372" lvl="1" indent="-302066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500" b="1" dirty="0"/>
              <a:t>Open</a:t>
            </a:r>
            <a:r>
              <a:rPr lang="en-US" sz="2500" dirty="0"/>
              <a:t> – Non-formulary drugs are covered under the plan but are reimbursed at a higher copayment tier</a:t>
            </a:r>
          </a:p>
          <a:p>
            <a:pPr marL="328172" indent="-302066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500" dirty="0"/>
              <a:t>Plans with very tight budgets tend to have tightly closed formularies with limited covered drugs. In</a:t>
            </a:r>
            <a:r>
              <a:rPr lang="en-US" sz="2500" baseline="0" dirty="0"/>
              <a:t> general, closed formularies are common for Medicaid, Medicare, and Exchange plans. They are also fairly common for Commercial/Employer plans, though more of these plans use open design compared to other lines of business</a:t>
            </a:r>
            <a:endParaRPr lang="en-US" sz="2500" dirty="0"/>
          </a:p>
          <a:p>
            <a:pPr marL="26106">
              <a:spcBef>
                <a:spcPct val="20000"/>
              </a:spcBef>
              <a:buFont typeface="Arial" charset="0"/>
              <a:buNone/>
              <a:defRPr/>
            </a:pPr>
            <a:endParaRPr lang="en-US" sz="2500" dirty="0"/>
          </a:p>
          <a:p>
            <a:pPr eaLnBrk="1" hangingPunct="1">
              <a:defRPr/>
            </a:pPr>
            <a:endParaRPr lang="ru-RU" dirty="0">
              <a:latin typeface="Arial" pitchFamily="34" charset="0"/>
            </a:endParaRP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CC0CF67D-A3D6-4145-B544-45B51FFD9C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1499B9E3-28E3-42DD-A574-4BAB8A09A0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hlinkClick r:id="rId3"/>
              </a:rPr>
              <a:t>https://www.cms.gov/Medicare/Prescription-Drug-Coverage/PrescriptionDrugCovContra/downloads/FormularyGuidance.pdf</a:t>
            </a:r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827F9887-B9A9-416C-8F3B-625BBF3390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E4BD78-68F7-48DB-90A0-024CC97ECF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362480" indent="-36248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/>
              <a:t>Open formularies use copayment tiers to drive product selection</a:t>
            </a:r>
          </a:p>
          <a:p>
            <a:pPr marL="785372" lvl="1" indent="-302066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700" b="1" dirty="0"/>
              <a:t>2-tier</a:t>
            </a:r>
            <a:r>
              <a:rPr lang="en-US" sz="1700" dirty="0"/>
              <a:t> </a:t>
            </a:r>
          </a:p>
          <a:p>
            <a:pPr marL="1268679" lvl="2" indent="-302066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700" dirty="0"/>
              <a:t>generics are on the lower copayment tier, brands are on the higher copayment tier</a:t>
            </a:r>
          </a:p>
          <a:p>
            <a:pPr marL="1268679" lvl="2" indent="-302066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700" dirty="0"/>
              <a:t>i.e. $5 copayment for generics, $20 copayment for brands</a:t>
            </a:r>
          </a:p>
          <a:p>
            <a:pPr marL="785372" lvl="1" indent="-302066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700" b="1" dirty="0"/>
              <a:t>3-tier</a:t>
            </a:r>
            <a:r>
              <a:rPr lang="en-US" sz="1700" dirty="0"/>
              <a:t> </a:t>
            </a:r>
          </a:p>
          <a:p>
            <a:pPr marL="1268679" lvl="2" indent="-302066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700" dirty="0"/>
              <a:t>generics are on the lowest copayment tier, formulary brands are on the middle copayment tier, and non-formulary brands are on the highest copayment tier</a:t>
            </a:r>
          </a:p>
          <a:p>
            <a:pPr marL="1268679" lvl="2" indent="-302066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700" dirty="0"/>
              <a:t>i.e. $5 copayment for generics, $20 copayment for formulary brands, $50 copayment for non-formulary brands</a:t>
            </a:r>
          </a:p>
          <a:p>
            <a:pPr marL="724959" lvl="1" indent="-24165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700" b="1" dirty="0"/>
              <a:t>4-tier</a:t>
            </a:r>
          </a:p>
          <a:p>
            <a:pPr marL="1208265" lvl="2" indent="-24165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700" dirty="0"/>
              <a:t>generics are on the lower copayment tier, preferred brands are on the 2</a:t>
            </a:r>
            <a:r>
              <a:rPr lang="en-US" sz="1700" baseline="30000" dirty="0"/>
              <a:t>nd</a:t>
            </a:r>
            <a:r>
              <a:rPr lang="en-US" sz="1700" dirty="0"/>
              <a:t> copayment tier with non-preferred brands on the 3</a:t>
            </a:r>
            <a:r>
              <a:rPr lang="en-US" sz="1700" baseline="30000" dirty="0"/>
              <a:t>rd</a:t>
            </a:r>
            <a:r>
              <a:rPr lang="en-US" sz="1700" dirty="0"/>
              <a:t> copayment tier</a:t>
            </a:r>
          </a:p>
          <a:p>
            <a:pPr marL="1208265" lvl="2" indent="-24165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700" dirty="0"/>
              <a:t>High cost or specialty products are available at the 4</a:t>
            </a:r>
            <a:r>
              <a:rPr lang="en-US" sz="1700" baseline="30000" dirty="0"/>
              <a:t>th</a:t>
            </a:r>
            <a:r>
              <a:rPr lang="en-US" sz="1700" dirty="0"/>
              <a:t> tier at a co-insurance</a:t>
            </a:r>
          </a:p>
          <a:p>
            <a:pPr marL="1208265" lvl="2" indent="-24165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700" dirty="0"/>
              <a:t>i.e. $5 copayment for generics, $20 copayment for preferred formulary brands, $50 copayment for non-preferred brands, and 25% co-insurance for high cost specialty products</a:t>
            </a:r>
          </a:p>
          <a:p>
            <a:pPr eaLnBrk="1" hangingPunct="1">
              <a:defRPr/>
            </a:pPr>
            <a:r>
              <a:rPr lang="en-US" dirty="0">
                <a:latin typeface="+mn-lt"/>
              </a:rPr>
              <a:t>	5</a:t>
            </a:r>
            <a:r>
              <a:rPr lang="en-US" baseline="0" dirty="0">
                <a:latin typeface="+mn-lt"/>
              </a:rPr>
              <a:t> and 6 Tier formulary examples</a:t>
            </a:r>
          </a:p>
          <a:p>
            <a:pPr marL="1543050" lvl="3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en-US" baseline="0" dirty="0">
                <a:latin typeface="+mn-lt"/>
              </a:rPr>
              <a:t>	There is quite a bit of variability in these plan designs – some plans may have a preventive/$0 cost share on Tier 1; specialty definitions may vary significantly and may not always include only traditional “specialty” drugs (for example, they may include all drugs exceeding a specific cost threshold)</a:t>
            </a:r>
            <a:endParaRPr lang="ru-RU" dirty="0">
              <a:latin typeface="Arial" pitchFamily="34" charset="0"/>
            </a:endParaRPr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B317ED6F-22FD-4CCF-9232-5B2B1408F0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9F1864-069F-4E92-8973-48FBE00774C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04C13C6-0F69-B640-B435-8A21A1E347B0}"/>
              </a:ext>
            </a:extLst>
          </p:cNvPr>
          <p:cNvSpPr/>
          <p:nvPr userDrawn="1"/>
        </p:nvSpPr>
        <p:spPr>
          <a:xfrm>
            <a:off x="-101600" y="5878512"/>
            <a:ext cx="12725400" cy="1093788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8B8ADC0C-F1F3-AC47-9C82-3B914F926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00205B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6C8EC6E-9E55-7246-89D9-7FF10A01A7E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3903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rgbClr val="00205B"/>
                </a:solidFill>
                <a:latin typeface="+mj-lt"/>
              </a:defRPr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>
                <a:solidFill>
                  <a:srgbClr val="00205B"/>
                </a:solidFill>
                <a:latin typeface="+mn-lt"/>
              </a:defRPr>
            </a:lvl2pPr>
            <a:lvl3pPr marL="1200150" indent="-285750">
              <a:buClr>
                <a:schemeClr val="bg2"/>
              </a:buClr>
              <a:buFont typeface="Courier New" panose="02070309020205020404" pitchFamily="49" charset="0"/>
              <a:buChar char="o"/>
              <a:defRPr>
                <a:solidFill>
                  <a:srgbClr val="00205B"/>
                </a:solidFill>
                <a:latin typeface="+mn-lt"/>
              </a:defRPr>
            </a:lvl3pPr>
            <a:lvl4pPr marL="1657350" indent="-285750">
              <a:buFont typeface="Arial" panose="020B0604020202020204" pitchFamily="34" charset="0"/>
              <a:buChar char="•"/>
              <a:defRPr>
                <a:latin typeface="Montserrat" panose="02000505000000020004" pitchFamily="2" charset="77"/>
              </a:defRPr>
            </a:lvl4pPr>
            <a:lvl5pPr>
              <a:defRPr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4081D7-87F3-4652-948E-4D0A715D903A}"/>
              </a:ext>
            </a:extLst>
          </p:cNvPr>
          <p:cNvSpPr/>
          <p:nvPr userDrawn="1"/>
        </p:nvSpPr>
        <p:spPr>
          <a:xfrm>
            <a:off x="0" y="5891349"/>
            <a:ext cx="12192000" cy="1084217"/>
          </a:xfrm>
          <a:prstGeom prst="rect">
            <a:avLst/>
          </a:prstGeom>
          <a:solidFill>
            <a:srgbClr val="0020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Content Placeholder 17" descr="A close up of a logo&#10;&#10;Description automatically generated">
            <a:extLst>
              <a:ext uri="{FF2B5EF4-FFF2-40B4-BE49-F238E27FC236}">
                <a16:creationId xmlns:a16="http://schemas.microsoft.com/office/drawing/2014/main" id="{48E4E665-35B8-4277-876A-8CFBF3722FF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461633" y="4065786"/>
            <a:ext cx="6414633" cy="4956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534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DE648C-5CE3-334D-A11A-A3AC931205CB}"/>
              </a:ext>
            </a:extLst>
          </p:cNvPr>
          <p:cNvSpPr/>
          <p:nvPr userDrawn="1"/>
        </p:nvSpPr>
        <p:spPr>
          <a:xfrm>
            <a:off x="-101600" y="-5715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28745B42-C894-454C-91A1-91582D36D1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2960" y="685800"/>
            <a:ext cx="8840949" cy="216936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7200" b="1">
                <a:solidFill>
                  <a:srgbClr val="00205B"/>
                </a:solidFill>
                <a:latin typeface="+mj-lt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Slide Title (Paragraph)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11457A-C405-4EB0-B7DE-C089F75AFEEB}"/>
              </a:ext>
            </a:extLst>
          </p:cNvPr>
          <p:cNvSpPr/>
          <p:nvPr userDrawn="1"/>
        </p:nvSpPr>
        <p:spPr>
          <a:xfrm>
            <a:off x="5679741" y="3149322"/>
            <a:ext cx="6288066" cy="1744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/>
            <a:endParaRPr lang="en-US" sz="32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867F522-2F42-C444-BC13-881D739BCE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80033" y="1931772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311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DE648C-5CE3-334D-A11A-A3AC931205CB}"/>
              </a:ext>
            </a:extLst>
          </p:cNvPr>
          <p:cNvSpPr/>
          <p:nvPr userDrawn="1"/>
        </p:nvSpPr>
        <p:spPr>
          <a:xfrm>
            <a:off x="0" y="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733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DE648C-5CE3-334D-A11A-A3AC931205CB}"/>
              </a:ext>
            </a:extLst>
          </p:cNvPr>
          <p:cNvSpPr/>
          <p:nvPr userDrawn="1"/>
        </p:nvSpPr>
        <p:spPr>
          <a:xfrm>
            <a:off x="-101600" y="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EC5190-DB6C-504A-A431-681490C9CF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93488" y="2007219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291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03B933F-AC31-354F-82CE-ECFCD649E389}"/>
              </a:ext>
            </a:extLst>
          </p:cNvPr>
          <p:cNvSpPr/>
          <p:nvPr userDrawn="1"/>
        </p:nvSpPr>
        <p:spPr>
          <a:xfrm>
            <a:off x="-101600" y="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ED2222-9B49-4F44-80C4-7F0FFDD2BC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6356" b="42778"/>
          <a:stretch/>
        </p:blipFill>
        <p:spPr>
          <a:xfrm>
            <a:off x="5983664" y="-1422399"/>
            <a:ext cx="7427536" cy="6184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118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03B933F-AC31-354F-82CE-ECFCD649E389}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ED2222-9B49-4F44-80C4-7F0FFDD2BC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6356" b="42778"/>
          <a:stretch/>
        </p:blipFill>
        <p:spPr>
          <a:xfrm>
            <a:off x="5831633" y="-1540568"/>
            <a:ext cx="7427536" cy="6184232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5313341-5859-415D-BE52-55C586B28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1" y="4257443"/>
            <a:ext cx="10515600" cy="2245994"/>
          </a:xfrm>
          <a:prstGeom prst="rect">
            <a:avLst/>
          </a:prstGeom>
        </p:spPr>
        <p:txBody>
          <a:bodyPr/>
          <a:lstStyle>
            <a:lvl1pPr>
              <a:defRPr sz="72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1504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624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5" r:id="rId2"/>
    <p:sldLayoutId id="2147483663" r:id="rId3"/>
    <p:sldLayoutId id="2147483655" r:id="rId4"/>
    <p:sldLayoutId id="2147483650" r:id="rId5"/>
    <p:sldLayoutId id="2147483670" r:id="rId6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ms.gov/Medicare/Prescription-Drug-Coverage/PrescriptionDrugCovContra/downloads/FormularyGuidance.pdf" TargetMode="External"/><Relationship Id="rId2" Type="http://schemas.openxmlformats.org/officeDocument/2006/relationships/hyperlink" Target="https://www.amcp.org/sites/default/files/2024-04/AMCP-Format-5.0-JMCP-web_0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cms.gov/marketplace/resources/data/essential-health-benefits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013736" y="1259633"/>
            <a:ext cx="10013230" cy="2169367"/>
          </a:xfrm>
        </p:spPr>
        <p:txBody>
          <a:bodyPr/>
          <a:lstStyle/>
          <a:p>
            <a:pPr algn="r"/>
            <a:r>
              <a:rPr lang="en-US" altLang="en-US" sz="5400" dirty="0">
                <a:solidFill>
                  <a:schemeClr val="bg1"/>
                </a:solidFill>
              </a:rPr>
              <a:t>Drug Formulary </a:t>
            </a:r>
            <a:br>
              <a:rPr lang="en-US" altLang="en-US" sz="5400" dirty="0">
                <a:solidFill>
                  <a:schemeClr val="bg1"/>
                </a:solidFill>
              </a:rPr>
            </a:br>
            <a:r>
              <a:rPr lang="en-US" altLang="en-US" sz="5400" dirty="0">
                <a:solidFill>
                  <a:schemeClr val="bg1"/>
                </a:solidFill>
              </a:rPr>
              <a:t>Development &amp; Management</a:t>
            </a:r>
            <a:endParaRPr lang="en-US" altLang="en-US" sz="5400" b="1" dirty="0">
              <a:solidFill>
                <a:schemeClr val="bg1"/>
              </a:solidFill>
            </a:endParaRPr>
          </a:p>
        </p:txBody>
      </p:sp>
      <p:sp>
        <p:nvSpPr>
          <p:cNvPr id="12291" name="Subtitle 2"/>
          <p:cNvSpPr>
            <a:spLocks noGrp="1"/>
          </p:cNvSpPr>
          <p:nvPr>
            <p:ph type="subTitle" idx="4294967295"/>
          </p:nvPr>
        </p:nvSpPr>
        <p:spPr>
          <a:xfrm>
            <a:off x="5791200" y="4305300"/>
            <a:ext cx="6400800" cy="1752600"/>
          </a:xfrm>
          <a:prstGeom prst="rect">
            <a:avLst/>
          </a:prstGeom>
        </p:spPr>
        <p:txBody>
          <a:bodyPr/>
          <a:lstStyle/>
          <a:p>
            <a:pPr marL="0" indent="0" algn="r" eaLnBrk="1" hangingPunct="1">
              <a:buNone/>
            </a:pPr>
            <a:r>
              <a:rPr lang="en-US" altLang="en-US" dirty="0">
                <a:solidFill>
                  <a:schemeClr val="bg1"/>
                </a:solidFill>
              </a:rPr>
              <a:t>Created by the School of Pharmacy Relations Committee for AMCP</a:t>
            </a:r>
          </a:p>
          <a:p>
            <a:pPr marL="0" indent="0" algn="r" eaLnBrk="1" hangingPunct="1">
              <a:buNone/>
            </a:pPr>
            <a:r>
              <a:rPr lang="en-US" altLang="en-US" dirty="0">
                <a:solidFill>
                  <a:schemeClr val="bg1"/>
                </a:solidFill>
              </a:rPr>
              <a:t>Updated: November 2025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7548AAE8-77F5-48E4-8235-C383FD0C1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00706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sz="4000" dirty="0">
                <a:solidFill>
                  <a:schemeClr val="tx1"/>
                </a:solidFill>
              </a:rPr>
              <a:t>Formulary Benefit Design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2B2B5773-6B4D-4861-80B8-770D4F275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5846"/>
            <a:ext cx="10515600" cy="5083631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en-US" sz="3600" dirty="0"/>
              <a:t>Formularies are often designed with multiple tiers with different cost shares:</a:t>
            </a:r>
          </a:p>
          <a:p>
            <a:pPr lvl="1" eaLnBrk="1" hangingPunct="1"/>
            <a:r>
              <a:rPr lang="en-US" altLang="en-US" sz="3200" dirty="0"/>
              <a:t>Two tier formularies</a:t>
            </a:r>
          </a:p>
          <a:p>
            <a:pPr lvl="2" eaLnBrk="1" hangingPunct="1"/>
            <a:r>
              <a:rPr lang="en-US" altLang="en-US" sz="2000" dirty="0"/>
              <a:t>Example: Tier 1 (low copay) = generics and/or preferred drugs, Tier 2 (high copay) = brands and/or non-preferred drugs</a:t>
            </a:r>
          </a:p>
          <a:p>
            <a:pPr lvl="1" eaLnBrk="1" hangingPunct="1"/>
            <a:r>
              <a:rPr lang="en-US" altLang="en-US" sz="3200" dirty="0"/>
              <a:t>Three tier formularies</a:t>
            </a:r>
          </a:p>
          <a:p>
            <a:pPr lvl="2" eaLnBrk="1" hangingPunct="1"/>
            <a:r>
              <a:rPr lang="en-US" altLang="en-US" sz="2000" dirty="0"/>
              <a:t>Example: Tier 1 (low copay) = generics, Tier 2 (medium copay) = preferred brands, Tier 3 (highest copay) = non-preferred brands</a:t>
            </a:r>
          </a:p>
          <a:p>
            <a:pPr lvl="1" eaLnBrk="1" hangingPunct="1"/>
            <a:r>
              <a:rPr lang="en-US" altLang="en-US" sz="3200" dirty="0"/>
              <a:t>Four tier formularies</a:t>
            </a:r>
          </a:p>
          <a:p>
            <a:pPr lvl="2" eaLnBrk="1" hangingPunct="1"/>
            <a:r>
              <a:rPr lang="en-US" altLang="en-US" sz="2000" dirty="0"/>
              <a:t>Example: Tier 1 = generics, Tier 2 = preferred brand, Tier 3 = non-preferred brands, Tier 4 = specialty cost tier</a:t>
            </a:r>
          </a:p>
          <a:p>
            <a:pPr lvl="1"/>
            <a:r>
              <a:rPr lang="en-US" altLang="en-US" sz="3200" dirty="0"/>
              <a:t>Five tier formularies</a:t>
            </a:r>
          </a:p>
          <a:p>
            <a:pPr lvl="2"/>
            <a:r>
              <a:rPr lang="en-US" altLang="en-US" dirty="0"/>
              <a:t>Example: Tier 1 = preferred generics, Tier 2 = non-preferred generics and preferred brands, Tier 3 = non-preferred brands, Tier 4 = preferred specialty, Tier 5 = non-preferred specialty/high cost</a:t>
            </a:r>
          </a:p>
          <a:p>
            <a:pPr lvl="1"/>
            <a:r>
              <a:rPr lang="en-US" altLang="en-US" sz="3200" dirty="0"/>
              <a:t>Six tier formularies</a:t>
            </a:r>
          </a:p>
          <a:p>
            <a:pPr lvl="2"/>
            <a:r>
              <a:rPr lang="en-US" altLang="en-US" dirty="0"/>
              <a:t>Example: Tier 1 = preferred generics, Tier 2 = non-preferred generics, Tier 3 = preferred brands, Tier 4 = non-preferred brands, Tier 5 = preferred specialty, Tier 6 = non-preferred specialty</a:t>
            </a:r>
          </a:p>
          <a:p>
            <a:pPr lvl="2" eaLnBrk="1" hangingPunct="1"/>
            <a:endParaRPr lang="en-US" altLang="en-US" sz="1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FD4C0B4-ABA7-4B24-96B0-E6E522E3B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Formulary Benefit Design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9F61614E-BA49-4D0F-B06D-39D3EEDC1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0312"/>
            <a:ext cx="10515600" cy="3903663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sz="2600" dirty="0"/>
              <a:t>Formularies may include extra tiers to drive certain outcomes such as higher member contributions for targeted drug classes/categories or higher adherence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/>
              <a:t>Examples:</a:t>
            </a:r>
          </a:p>
          <a:p>
            <a:pPr lvl="2" eaLnBrk="1" hangingPunct="1">
              <a:buFont typeface="Arial" charset="0"/>
              <a:buChar char="•"/>
              <a:defRPr/>
            </a:pPr>
            <a:r>
              <a:rPr lang="en-US" sz="2400" dirty="0"/>
              <a:t>Zero-copay medications</a:t>
            </a:r>
          </a:p>
          <a:p>
            <a:pPr lvl="2" eaLnBrk="1" hangingPunct="1">
              <a:buFont typeface="Arial" charset="0"/>
              <a:buChar char="•"/>
              <a:defRPr/>
            </a:pPr>
            <a:r>
              <a:rPr lang="en-US" sz="2400" dirty="0"/>
              <a:t>Specialty medications</a:t>
            </a:r>
          </a:p>
          <a:p>
            <a:pPr lvl="2" eaLnBrk="1" hangingPunct="1">
              <a:buFont typeface="Arial" charset="0"/>
              <a:buChar char="•"/>
              <a:defRPr/>
            </a:pPr>
            <a:r>
              <a:rPr lang="en-US" sz="2400" dirty="0"/>
              <a:t>Lifestyle medications</a:t>
            </a:r>
          </a:p>
          <a:p>
            <a:pPr lvl="2" eaLnBrk="1" hangingPunct="1">
              <a:buFont typeface="Arial" charset="0"/>
              <a:buChar char="•"/>
              <a:defRPr/>
            </a:pPr>
            <a:r>
              <a:rPr lang="en-US" sz="2400" dirty="0"/>
              <a:t>Value-based copay structures</a:t>
            </a:r>
          </a:p>
          <a:p>
            <a:pPr lvl="2" eaLnBrk="1" hangingPunct="1">
              <a:buFont typeface="Arial" charset="0"/>
              <a:buChar char="•"/>
              <a:defRPr/>
            </a:pPr>
            <a:r>
              <a:rPr lang="en-US" sz="2400" dirty="0"/>
              <a:t>High-cost generics</a:t>
            </a:r>
          </a:p>
          <a:p>
            <a:pPr lvl="2" eaLnBrk="1" hangingPunct="1">
              <a:buFont typeface="Arial" charset="0"/>
              <a:buChar char="•"/>
              <a:defRPr/>
            </a:pPr>
            <a:r>
              <a:rPr lang="en-US" sz="2400" dirty="0"/>
              <a:t>Percentage copays (i.e., coinsurance)</a:t>
            </a:r>
          </a:p>
          <a:p>
            <a:pPr marL="914400" lvl="2" indent="0" eaLnBrk="1" hangingPunct="1">
              <a:buNone/>
              <a:defRPr/>
            </a:pPr>
            <a:endParaRPr lang="en-US" sz="2800" dirty="0">
              <a:latin typeface="Trebuchet MS" pitchFamily="34" charset="0"/>
            </a:endParaRPr>
          </a:p>
          <a:p>
            <a:pPr eaLnBrk="1" hangingPunct="1">
              <a:buFont typeface="Arial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05580724-3C50-4434-8E4D-CFDF4EFEA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tx1"/>
                </a:solidFill>
              </a:rPr>
              <a:t>Formulary Development and Maintenance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C4A6256D-B14B-4A0C-960C-63B42037F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600" dirty="0"/>
              <a:t>A Pharmacy &amp; Therapeutics (P&amp;T) Committee typically contribute to the development, management, updating and maintenance of the formulary</a:t>
            </a:r>
          </a:p>
          <a:p>
            <a:pPr eaLnBrk="1" hangingPunct="1"/>
            <a:r>
              <a:rPr lang="en-US" altLang="en-US" sz="2600" dirty="0"/>
              <a:t>Committee is commonly comprised of physicians, specialists, and pharmacists, and general population members</a:t>
            </a:r>
          </a:p>
          <a:p>
            <a:pPr eaLnBrk="1" hangingPunct="1"/>
            <a:r>
              <a:rPr lang="en-US" altLang="en-US" sz="2600" dirty="0"/>
              <a:t>Meets regularly to review newly available drug therapies, treatment options, and drug classes</a:t>
            </a:r>
          </a:p>
          <a:p>
            <a:pPr eaLnBrk="1" hangingPunct="1"/>
            <a:r>
              <a:rPr lang="en-US" altLang="en-US" sz="2600" dirty="0"/>
              <a:t>May also be involved in quality/cost initiatives such as Medication Use Evaluation (MUE) programs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46A3F388-D631-468F-AC84-4C94B904B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tx1"/>
                </a:solidFill>
              </a:rPr>
              <a:t>Formulary Development and Maintenance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CE34A00A-B2F1-4AD6-818C-39CD80DDA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Formulary - generally evaluated at a therapeutic class level; review includes new clinical evidence, if available, for all drugs in a therapeutic class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Drug selection – Based primarily on clinical efficacy and safety given current evidence and standards of care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All things equal, net cost is considered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Pharmacoecomonic models are often used</a:t>
            </a:r>
            <a:endParaRPr lang="en-US" altLang="en-US">
              <a:latin typeface="Trebuchet MS" panose="020B0603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40EE087B-9F05-4B1B-BF3C-4F98863EA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Additional Considerations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F2EEB43B-565C-4FD4-851B-D8430909A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2755"/>
            <a:ext cx="10515600" cy="4176533"/>
          </a:xfrm>
        </p:spPr>
        <p:txBody>
          <a:bodyPr/>
          <a:lstStyle/>
          <a:p>
            <a:pPr eaLnBrk="1" hangingPunct="1"/>
            <a:r>
              <a:rPr lang="en-US" altLang="en-US" dirty="0"/>
              <a:t>Outcomes-Based Agreements/Contracts</a:t>
            </a:r>
          </a:p>
          <a:p>
            <a:pPr eaLnBrk="1" hangingPunct="1"/>
            <a:r>
              <a:rPr lang="en-US" altLang="en-US" dirty="0"/>
              <a:t>Pharmacogenomics and Biopharmaceuticals</a:t>
            </a:r>
          </a:p>
          <a:p>
            <a:pPr eaLnBrk="1" hangingPunct="1"/>
            <a:r>
              <a:rPr lang="en-US" altLang="en-US" dirty="0" err="1"/>
              <a:t>Biosimilars</a:t>
            </a:r>
            <a:endParaRPr lang="en-US" altLang="en-US" dirty="0"/>
          </a:p>
          <a:p>
            <a:pPr eaLnBrk="1" hangingPunct="1"/>
            <a:r>
              <a:rPr lang="en-US" altLang="en-US" dirty="0"/>
              <a:t>Lifestyle Drugs</a:t>
            </a:r>
          </a:p>
          <a:p>
            <a:pPr eaLnBrk="1" hangingPunct="1"/>
            <a:r>
              <a:rPr lang="en-US" altLang="en-US" dirty="0"/>
              <a:t>Higher Tiers/Multiple Tiers</a:t>
            </a:r>
          </a:p>
          <a:p>
            <a:pPr eaLnBrk="1" hangingPunct="1"/>
            <a:r>
              <a:rPr lang="en-US" altLang="en-US" dirty="0"/>
              <a:t>Co-Insurance</a:t>
            </a:r>
          </a:p>
          <a:p>
            <a:pPr eaLnBrk="1" hangingPunct="1"/>
            <a:r>
              <a:rPr lang="en-US" altLang="en-US" dirty="0"/>
              <a:t>Health Savings Accounts</a:t>
            </a:r>
          </a:p>
          <a:p>
            <a:pPr eaLnBrk="1" hangingPunct="1"/>
            <a:r>
              <a:rPr lang="en-US" altLang="en-US" dirty="0"/>
              <a:t>Prescription Digital Therapeutics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8817C6D2-C206-48B6-A0AD-656BDF82C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Reference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C0B5FC5D-7779-4FCA-8B39-12C8866D6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1400" dirty="0"/>
              <a:t>Navarro, R.  1999.  Managed Care Pharmacy Practice.  2</a:t>
            </a:r>
            <a:r>
              <a:rPr lang="en-US" altLang="en-US" sz="1400" baseline="30000" dirty="0"/>
              <a:t>nd</a:t>
            </a:r>
            <a:r>
              <a:rPr lang="en-US" altLang="en-US" sz="1400" dirty="0"/>
              <a:t> edition. Gaithersburg, MD:  Aspen Publications.</a:t>
            </a:r>
          </a:p>
          <a:p>
            <a:pPr eaLnBrk="1" hangingPunct="1">
              <a:defRPr/>
            </a:pPr>
            <a:r>
              <a:rPr lang="en-US" altLang="en-US" sz="1400" dirty="0" err="1"/>
              <a:t>Kongstvedt</a:t>
            </a:r>
            <a:r>
              <a:rPr lang="en-US" altLang="en-US" sz="1400" dirty="0"/>
              <a:t>, P.  2001.  Essentials of Managed Health Care.  4</a:t>
            </a:r>
            <a:r>
              <a:rPr lang="en-US" altLang="en-US" sz="1400" baseline="30000" dirty="0"/>
              <a:t>th</a:t>
            </a:r>
            <a:r>
              <a:rPr lang="en-US" altLang="en-US" sz="1400" dirty="0"/>
              <a:t> edition.  Gaithersburg, MD:  Aspen Publications.</a:t>
            </a:r>
          </a:p>
          <a:p>
            <a:pPr eaLnBrk="1" hangingPunct="1">
              <a:defRPr/>
            </a:pPr>
            <a:r>
              <a:rPr lang="en-US" altLang="en-US" sz="1400" dirty="0"/>
              <a:t>Academy of Managed Care Pharmacy. </a:t>
            </a:r>
            <a:r>
              <a:rPr lang="en-US" altLang="en-US" sz="1400" i="1" dirty="0"/>
              <a:t>AMCP Format for Formulary Submissions. Version 5.0. Guidance on Submission of Pre-Approval and Post-approval Clinical and Economic Information and Evidence.</a:t>
            </a:r>
            <a:r>
              <a:rPr lang="en-US" altLang="en-US" sz="1400" dirty="0"/>
              <a:t> Alexandria, VA: Academy of Managed Care Pharmacy; April 2024. Available at </a:t>
            </a:r>
            <a:r>
              <a:rPr lang="en-US" altLang="en-US" sz="1400" dirty="0">
                <a:hlinkClick r:id="rId2"/>
              </a:rPr>
              <a:t>https://www.amcp.org/sites/default/files/2024-04/AMCP-Format-5.0-JMCP-web_0.pdf</a:t>
            </a:r>
            <a:endParaRPr lang="en-US" altLang="en-US" sz="1400" dirty="0"/>
          </a:p>
          <a:p>
            <a:pPr eaLnBrk="1" hangingPunct="1">
              <a:defRPr/>
            </a:pPr>
            <a:r>
              <a:rPr lang="en-US" sz="1400" dirty="0"/>
              <a:t>Centers for Medicare &amp; Medicaid Services (U.S.). (2016). Centers for Medicare &amp; Medicaid Services - Formulary Guidance. Available at </a:t>
            </a:r>
            <a:r>
              <a:rPr lang="en-US" altLang="en-US" sz="1400" dirty="0">
                <a:hlinkClick r:id="rId3"/>
              </a:rPr>
              <a:t>https://www.cms.gov/Medicare/Prescription-Drug-Coverage/PrescriptionDrugCovContra/downloads/FormularyGuidance.pdf</a:t>
            </a:r>
            <a:endParaRPr lang="en-US" altLang="en-US" sz="1400" dirty="0"/>
          </a:p>
          <a:p>
            <a:pPr eaLnBrk="1" hangingPunct="1">
              <a:defRPr/>
            </a:pPr>
            <a:r>
              <a:rPr lang="en-US" altLang="en-US" sz="1400" dirty="0"/>
              <a:t>Centers for Medicare &amp; Medicaid Services (U.S.). (2025). Information on Essential Health Benefits (EHB) Benchmark Plans. </a:t>
            </a:r>
            <a:r>
              <a:rPr lang="en-US" altLang="en-US" sz="1400"/>
              <a:t>Available at </a:t>
            </a:r>
            <a:r>
              <a:rPr lang="en-US" altLang="en-US" sz="1400">
                <a:hlinkClick r:id="rId4"/>
              </a:rPr>
              <a:t>https://www.cms.gov/marketplace/resources/data/essential-health-benefits</a:t>
            </a:r>
            <a:r>
              <a:rPr lang="en-US" altLang="en-US" sz="1400"/>
              <a:t>.</a:t>
            </a:r>
          </a:p>
          <a:p>
            <a:pPr marL="0" indent="0" eaLnBrk="1" hangingPunct="1">
              <a:buNone/>
              <a:defRPr/>
            </a:pPr>
            <a:endParaRPr lang="en-US" altLang="en-US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7E0C20D-0A6F-47EA-ADAC-B354044719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887" y="2348696"/>
            <a:ext cx="3450854" cy="138900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8DAB0C8-53A2-462C-B5D5-BCC2ED53A0BC}"/>
              </a:ext>
            </a:extLst>
          </p:cNvPr>
          <p:cNvSpPr/>
          <p:nvPr/>
        </p:nvSpPr>
        <p:spPr>
          <a:xfrm>
            <a:off x="5308167" y="2556051"/>
            <a:ext cx="665910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To improve patient health by ensuring access to </a:t>
            </a:r>
          </a:p>
          <a:p>
            <a:r>
              <a:rPr lang="en-US" sz="3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high-quality, cost-effective medications and other therapies.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51A40B-6AD4-4D7E-8AF1-2D13450D8AFA}"/>
              </a:ext>
            </a:extLst>
          </p:cNvPr>
          <p:cNvSpPr/>
          <p:nvPr/>
        </p:nvSpPr>
        <p:spPr>
          <a:xfrm>
            <a:off x="5308167" y="2025530"/>
            <a:ext cx="6963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91C84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Mission &amp; Vision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FAEEE17-B4BC-1C4E-96F4-D184FE37B69A}"/>
              </a:ext>
            </a:extLst>
          </p:cNvPr>
          <p:cNvCxnSpPr/>
          <p:nvPr/>
        </p:nvCxnSpPr>
        <p:spPr>
          <a:xfrm>
            <a:off x="4974954" y="1875295"/>
            <a:ext cx="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2414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253C424-B89D-4BA2-A269-DE1DC2C66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Objectives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6174EEEC-C221-4CD4-AF7E-61E00EEBB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Upon review of this module, the student will be able to:</a:t>
            </a:r>
          </a:p>
          <a:p>
            <a:pPr lvl="1" eaLnBrk="1" hangingPunct="1"/>
            <a:r>
              <a:rPr lang="en-US" altLang="en-US"/>
              <a:t>Define the concept of a formulary</a:t>
            </a:r>
          </a:p>
          <a:p>
            <a:pPr lvl="1" eaLnBrk="1" hangingPunct="1"/>
            <a:r>
              <a:rPr lang="en-US" altLang="en-US"/>
              <a:t>Generalize common formulary designs</a:t>
            </a:r>
          </a:p>
          <a:p>
            <a:pPr lvl="1" eaLnBrk="1" hangingPunct="1"/>
            <a:r>
              <a:rPr lang="en-US" altLang="en-US"/>
              <a:t>Explain principles of formulary development and maintenance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EF91986C-8AD6-4405-817D-0E9884F4B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/>
              <a:t>Definition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D44F369F-6B19-4B02-A364-A7D452AA3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A formulary is a list of drugs approved for use in a given setting, such as within:</a:t>
            </a:r>
          </a:p>
          <a:p>
            <a:pPr lvl="1" eaLnBrk="1" hangingPunct="1"/>
            <a:r>
              <a:rPr lang="en-US" altLang="en-US" sz="2000"/>
              <a:t>Hospitals and Health Systems</a:t>
            </a:r>
          </a:p>
          <a:p>
            <a:pPr lvl="1" eaLnBrk="1" hangingPunct="1"/>
            <a:r>
              <a:rPr lang="en-US" altLang="en-US" sz="2000"/>
              <a:t>Employer Groups</a:t>
            </a:r>
          </a:p>
          <a:p>
            <a:pPr lvl="1" eaLnBrk="1" hangingPunct="1"/>
            <a:r>
              <a:rPr lang="en-US" altLang="en-US" sz="2000"/>
              <a:t>Managed Care Organizations (MCO)</a:t>
            </a:r>
          </a:p>
          <a:p>
            <a:pPr lvl="1" eaLnBrk="1" hangingPunct="1"/>
            <a:r>
              <a:rPr lang="en-US" altLang="en-US" sz="2000"/>
              <a:t>Pharmacy Benefit Managers (PBM)</a:t>
            </a:r>
          </a:p>
          <a:p>
            <a:pPr lvl="1" eaLnBrk="1" hangingPunct="1"/>
            <a:r>
              <a:rPr lang="en-US" altLang="en-US" sz="2000"/>
              <a:t>Government agencies (Medicaid, VA system)</a:t>
            </a:r>
          </a:p>
          <a:p>
            <a:pPr lvl="1" eaLnBrk="1" hangingPunct="1"/>
            <a:endParaRPr lang="en-US" altLang="en-US" sz="2000"/>
          </a:p>
          <a:p>
            <a:pPr eaLnBrk="1" hangingPunct="1"/>
            <a:r>
              <a:rPr lang="en-US" altLang="en-US" sz="2800"/>
              <a:t>Dictates prescription drug/class coverage and/or the level of coverage (i.e. patient copayment)</a:t>
            </a:r>
          </a:p>
          <a:p>
            <a:pPr eaLnBrk="1" hangingPunct="1">
              <a:lnSpc>
                <a:spcPct val="80000"/>
              </a:lnSpc>
            </a:pPr>
            <a:endParaRPr lang="en-US" altLang="en-US" sz="1600"/>
          </a:p>
          <a:p>
            <a:pPr eaLnBrk="1" hangingPunct="1"/>
            <a:endParaRPr lang="en-US" altLang="en-US" sz="36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D90B1E56-1788-4857-8339-BAABF0321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Development of the Formulary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4F549BE3-9089-4465-B0B9-5450DE260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The formulary generally:</a:t>
            </a:r>
          </a:p>
          <a:p>
            <a:pPr lvl="1" eaLnBrk="1" hangingPunct="1"/>
            <a:r>
              <a:rPr lang="en-US" altLang="en-US" dirty="0"/>
              <a:t>Offers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one or more therapeutic options per disease category</a:t>
            </a:r>
          </a:p>
          <a:p>
            <a:pPr lvl="1" eaLnBrk="1" hangingPunct="1"/>
            <a:r>
              <a:rPr lang="en-US" altLang="en-US" dirty="0"/>
              <a:t>Facilitates purchasing and prescribing</a:t>
            </a:r>
          </a:p>
          <a:p>
            <a:pPr lvl="1" eaLnBrk="1" hangingPunct="1"/>
            <a:r>
              <a:rPr lang="en-US" altLang="en-US" dirty="0"/>
              <a:t>Helps manage cost by reducing duplication and limiting coverage for “</a:t>
            </a:r>
            <a:r>
              <a:rPr lang="en-US" altLang="en-US" dirty="0" err="1"/>
              <a:t>hyperinflated</a:t>
            </a:r>
            <a:r>
              <a:rPr lang="en-US" altLang="en-US" dirty="0"/>
              <a:t>” or high-cost/ “me too” drugs</a:t>
            </a:r>
          </a:p>
          <a:p>
            <a:pPr eaLnBrk="1" hangingPunct="1"/>
            <a:r>
              <a:rPr lang="en-US" altLang="en-US" dirty="0"/>
              <a:t>Formularies are often used as a negotiating tool with drug manufacturers</a:t>
            </a:r>
          </a:p>
          <a:p>
            <a:pPr lvl="1" eaLnBrk="1" hangingPunct="1"/>
            <a:r>
              <a:rPr lang="en-US" altLang="en-US" sz="2400" dirty="0"/>
              <a:t>Drug manufacturers may offer discounts (i.e. rebates) for drugs that are placed on the formulary</a:t>
            </a:r>
            <a:endParaRPr lang="en-US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7544641E-10C5-4FC1-99E4-C2B677351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Development of the Formulary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7D5D7D18-CA7C-4775-8464-36B5E8CC6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Several organizations provide guidance, standards, and tools related to formulary development and management:</a:t>
            </a:r>
          </a:p>
          <a:p>
            <a:pPr lvl="2" eaLnBrk="1" hangingPunct="1"/>
            <a:r>
              <a:rPr lang="en-US" altLang="en-US"/>
              <a:t>National Committee for Quality Assurance (NCQA)</a:t>
            </a:r>
          </a:p>
          <a:p>
            <a:pPr lvl="2" eaLnBrk="1" hangingPunct="1"/>
            <a:r>
              <a:rPr lang="en-US" altLang="en-US"/>
              <a:t>Utilization Review Accreditation Commission (URAC)</a:t>
            </a:r>
          </a:p>
          <a:p>
            <a:pPr lvl="2" eaLnBrk="1" hangingPunct="1"/>
            <a:r>
              <a:rPr lang="en-US" altLang="en-US"/>
              <a:t>Centers for Medicare &amp; Medicaid Services (CMS)</a:t>
            </a:r>
          </a:p>
          <a:p>
            <a:pPr lvl="2" eaLnBrk="1" hangingPunct="1"/>
            <a:r>
              <a:rPr lang="en-US" altLang="en-US"/>
              <a:t>Academy of Managed Care Pharmacy (AMCP)</a:t>
            </a:r>
          </a:p>
          <a:p>
            <a:pPr lvl="2" eaLnBrk="1" hangingPunct="1"/>
            <a:r>
              <a:rPr lang="en-US" altLang="en-US"/>
              <a:t>Joint Commission on Accreditation of Healthcare Organizations (JCAHO)</a:t>
            </a:r>
          </a:p>
          <a:p>
            <a:pPr lvl="2" eaLnBrk="1" hangingPunct="1"/>
            <a:r>
              <a:rPr lang="en-US" altLang="en-US"/>
              <a:t>Institute for Clinical and Economic Review (ICER)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4D76DA11-047A-42D9-B76D-0B63AC4E0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>
                <a:solidFill>
                  <a:schemeClr val="tx1"/>
                </a:solidFill>
              </a:rPr>
              <a:t>Formulary Benefit Design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14AF3DE3-4193-4433-AB8C-E527ADA912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sz="2600" dirty="0"/>
              <a:t>Drug review and formulary placement decisions are typically based first on clinical evidence supporting both safety and efficacy, by indication(s)</a:t>
            </a:r>
          </a:p>
          <a:p>
            <a:pPr eaLnBrk="1" hangingPunct="1"/>
            <a:r>
              <a:rPr lang="en-US" altLang="en-US" sz="2600" dirty="0"/>
              <a:t>Once safety and efficacy are evaluated and determined to be similar between multiple drugs within a drug class, costs may then be considered</a:t>
            </a:r>
          </a:p>
          <a:p>
            <a:pPr eaLnBrk="1" hangingPunct="1"/>
            <a:r>
              <a:rPr lang="en-US" altLang="en-US" sz="2600" dirty="0"/>
              <a:t>Formularies direct to the preferred drugs using various methods:</a:t>
            </a:r>
          </a:p>
          <a:p>
            <a:pPr lvl="1" eaLnBrk="1" hangingPunct="1"/>
            <a:r>
              <a:rPr lang="en-US" altLang="en-US" sz="2200" dirty="0"/>
              <a:t>Different copay tiers (e.g., copays, co-insurance)</a:t>
            </a:r>
          </a:p>
          <a:p>
            <a:pPr lvl="1" eaLnBrk="1" hangingPunct="1"/>
            <a:r>
              <a:rPr lang="en-US" altLang="en-US" sz="2200" dirty="0"/>
              <a:t>Utilization management strategies (e.g., prior authorizations, step therapies)</a:t>
            </a:r>
          </a:p>
          <a:p>
            <a:pPr lvl="1" eaLnBrk="1" hangingPunct="1"/>
            <a:r>
              <a:rPr lang="en-US" altLang="en-US" sz="2200" dirty="0"/>
              <a:t>Prescriber incentives</a:t>
            </a:r>
          </a:p>
          <a:p>
            <a:pPr lvl="1" eaLnBrk="1" hangingPunct="1"/>
            <a:r>
              <a:rPr lang="en-US" altLang="en-US" sz="2200" dirty="0"/>
              <a:t>Preferred/Non-Preferred without cost share differential (e.g. Medicaid PDLs)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E40B8D8F-FA4B-48AB-B921-B34511437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Formulary Benefit Design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87022C4F-FE55-4902-9A4F-000B4EA11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Common utilization management strategies:</a:t>
            </a:r>
          </a:p>
          <a:p>
            <a:pPr lvl="1" eaLnBrk="1" hangingPunct="1"/>
            <a:r>
              <a:rPr lang="en-US" altLang="en-US" sz="2400" dirty="0"/>
              <a:t>Prior authorization: Allows clinical review ensuring appropriate use</a:t>
            </a:r>
          </a:p>
          <a:p>
            <a:pPr lvl="1" eaLnBrk="1" hangingPunct="1"/>
            <a:r>
              <a:rPr lang="en-US" altLang="en-US" sz="2400" dirty="0"/>
              <a:t>Step therapies: Requires lower-cost, first-line therapies</a:t>
            </a:r>
          </a:p>
          <a:p>
            <a:pPr lvl="1" eaLnBrk="1" hangingPunct="1"/>
            <a:r>
              <a:rPr lang="en-US" altLang="en-US" sz="2400" dirty="0"/>
              <a:t>Quantity limits: Assures appropriate dosing</a:t>
            </a:r>
          </a:p>
          <a:p>
            <a:pPr lvl="1" eaLnBrk="1" hangingPunct="1"/>
            <a:r>
              <a:rPr lang="en-US" altLang="en-US" sz="2400" dirty="0"/>
              <a:t>Duration limits: Limits how long a therapy can be used</a:t>
            </a:r>
          </a:p>
          <a:p>
            <a:pPr lvl="1" eaLnBrk="1" hangingPunct="1"/>
            <a:r>
              <a:rPr lang="en-US" altLang="en-US" sz="2400" dirty="0"/>
              <a:t>Channel management: Limit to specific pharmacies (e.g. specialty only) or providers</a:t>
            </a:r>
            <a:endParaRPr lang="en-US" alt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2CBCBBD7-DDB7-40D5-876B-9E2FF971B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Formulary Benefit Design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DF19D6D2-155B-42CD-876B-4CD091A00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Formularies are typically distinguished as open or closed:</a:t>
            </a:r>
          </a:p>
          <a:p>
            <a:pPr lvl="1" eaLnBrk="1" hangingPunct="1"/>
            <a:r>
              <a:rPr lang="en-US" altLang="en-US" b="1"/>
              <a:t>Closed: </a:t>
            </a:r>
            <a:r>
              <a:rPr lang="en-US" altLang="en-US"/>
              <a:t>limited drug selection, lower cost to patients and payers (e.g., insurers, health systems)</a:t>
            </a:r>
          </a:p>
          <a:p>
            <a:pPr lvl="1" eaLnBrk="1" hangingPunct="1"/>
            <a:r>
              <a:rPr lang="en-US" altLang="en-US" b="1"/>
              <a:t>Open:  </a:t>
            </a:r>
            <a:r>
              <a:rPr lang="en-US" altLang="en-US"/>
              <a:t>broader drug selection, higher cost to patients and payers</a:t>
            </a:r>
          </a:p>
          <a:p>
            <a:pPr eaLnBrk="1" hangingPunct="1"/>
            <a:r>
              <a:rPr lang="en-US" altLang="en-US"/>
              <a:t>Most managed care organizations have closed (i.e., restricted) formularies</a:t>
            </a:r>
            <a:endParaRPr lang="en-US" altLang="en-US" b="1">
              <a:latin typeface="Arial" panose="020B0604020202020204" pitchFamily="34" charset="0"/>
            </a:endParaRP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FDA3B33C-EC8B-4D79-BCAD-D8C61C385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Formulary Benefit Design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F85FE9E9-BDE3-4254-872D-237205FC4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Managed care organizations often have various regulations and rules around formulary design, for example:</a:t>
            </a:r>
          </a:p>
          <a:p>
            <a:pPr lvl="1"/>
            <a:r>
              <a:rPr lang="en-US" altLang="en-US" dirty="0"/>
              <a:t>Medicare Part D plan formularies must offer two distinct products per disease category and class</a:t>
            </a:r>
          </a:p>
          <a:p>
            <a:pPr lvl="2" eaLnBrk="1" hangingPunct="1"/>
            <a:r>
              <a:rPr lang="en-US" altLang="en-US" dirty="0"/>
              <a:t>Medicare Part D formularies must be approved by CMS prior to use</a:t>
            </a:r>
          </a:p>
          <a:p>
            <a:pPr lvl="1" eaLnBrk="1" hangingPunct="1"/>
            <a:r>
              <a:rPr lang="en-US" altLang="en-US" dirty="0"/>
              <a:t>Plans compliant with the Affordable Care Act must offer certain preventative care products</a:t>
            </a:r>
          </a:p>
          <a:p>
            <a:pPr lvl="1" eaLnBrk="1" hangingPunct="1"/>
            <a:r>
              <a:rPr lang="en-US" altLang="en-US" dirty="0"/>
              <a:t>Exchange formularies must meet category/class counts for benchmark plan in the state where the plan is offered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Custom 7">
      <a:dk1>
        <a:srgbClr val="00205B"/>
      </a:dk1>
      <a:lt1>
        <a:sysClr val="window" lastClr="FFFFFF"/>
      </a:lt1>
      <a:dk2>
        <a:srgbClr val="00205B"/>
      </a:dk2>
      <a:lt2>
        <a:srgbClr val="00205B"/>
      </a:lt2>
      <a:accent1>
        <a:srgbClr val="FFFFFF"/>
      </a:accent1>
      <a:accent2>
        <a:srgbClr val="CB350F"/>
      </a:accent2>
      <a:accent3>
        <a:srgbClr val="97999B"/>
      </a:accent3>
      <a:accent4>
        <a:srgbClr val="F3D03E"/>
      </a:accent4>
      <a:accent5>
        <a:srgbClr val="34D0C1"/>
      </a:accent5>
      <a:accent6>
        <a:srgbClr val="93C90E"/>
      </a:accent6>
      <a:hlink>
        <a:srgbClr val="0076CF"/>
      </a:hlink>
      <a:folHlink>
        <a:srgbClr val="0076C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89C8E0D0780E44B9FB385B5EEC703D" ma:contentTypeVersion="17" ma:contentTypeDescription="Create a new document." ma:contentTypeScope="" ma:versionID="254ddccdaed675e89a9354d4f98db8ec">
  <xsd:schema xmlns:xsd="http://www.w3.org/2001/XMLSchema" xmlns:xs="http://www.w3.org/2001/XMLSchema" xmlns:p="http://schemas.microsoft.com/office/2006/metadata/properties" xmlns:ns2="124e01ff-47af-4f69-b6b1-8bd7b642ad80" xmlns:ns3="f2c48f60-54de-499d-bd5e-1a2c34db13ad" targetNamespace="http://schemas.microsoft.com/office/2006/metadata/properties" ma:root="true" ma:fieldsID="8dd0d27db7019c5072df4993cc210f22" ns2:_="" ns3:_="">
    <xsd:import namespace="124e01ff-47af-4f69-b6b1-8bd7b642ad80"/>
    <xsd:import namespace="f2c48f60-54de-499d-bd5e-1a2c34db13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4e01ff-47af-4f69-b6b1-8bd7b642ad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b542fbb9-1fc8-4dc7-bfa7-55c7b00c03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c48f60-54de-499d-bd5e-1a2c34db13ad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b9962944-c2fb-4adb-8a69-7a81247e5e31}" ma:internalName="TaxCatchAll" ma:showField="CatchAllData" ma:web="f2c48f60-54de-499d-bd5e-1a2c34db13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4e01ff-47af-4f69-b6b1-8bd7b642ad80">
      <Terms xmlns="http://schemas.microsoft.com/office/infopath/2007/PartnerControls"/>
    </lcf76f155ced4ddcb4097134ff3c332f>
    <TaxCatchAll xmlns="f2c48f60-54de-499d-bd5e-1a2c34db13a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0A153B3-7074-4AB0-B102-C86C3998F5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4e01ff-47af-4f69-b6b1-8bd7b642ad80"/>
    <ds:schemaRef ds:uri="f2c48f60-54de-499d-bd5e-1a2c34db13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785CE41-D92F-4309-BFB2-734E2F2FC8EC}">
  <ds:schemaRefs>
    <ds:schemaRef ds:uri="http://purl.org/dc/elements/1.1/"/>
    <ds:schemaRef ds:uri="http://schemas.microsoft.com/office/2006/metadata/properties"/>
    <ds:schemaRef ds:uri="875918e8-6976-4b4f-aace-74094fd1364a"/>
    <ds:schemaRef ds:uri="http://purl.org/dc/terms/"/>
    <ds:schemaRef ds:uri="http://schemas.openxmlformats.org/package/2006/metadata/core-properties"/>
    <ds:schemaRef ds:uri="a48dff03-4399-4d22-87ec-f9fbe221725d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  <ds:schemaRef ds:uri="124e01ff-47af-4f69-b6b1-8bd7b642ad80"/>
    <ds:schemaRef ds:uri="f2c48f60-54de-499d-bd5e-1a2c34db13ad"/>
  </ds:schemaRefs>
</ds:datastoreItem>
</file>

<file path=customXml/itemProps3.xml><?xml version="1.0" encoding="utf-8"?>
<ds:datastoreItem xmlns:ds="http://schemas.openxmlformats.org/officeDocument/2006/customXml" ds:itemID="{9DE64481-C567-46C3-860D-E8D5F9C131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1255</TotalTime>
  <Words>2218</Words>
  <Application>Microsoft Office PowerPoint</Application>
  <PresentationFormat>Widescreen</PresentationFormat>
  <Paragraphs>184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Courier New</vt:lpstr>
      <vt:lpstr>Montserrat</vt:lpstr>
      <vt:lpstr>Trebuchet MS</vt:lpstr>
      <vt:lpstr>Wingdings</vt:lpstr>
      <vt:lpstr>Office Theme</vt:lpstr>
      <vt:lpstr>Drug Formulary  Development &amp; Management</vt:lpstr>
      <vt:lpstr>Objectives</vt:lpstr>
      <vt:lpstr>Definition</vt:lpstr>
      <vt:lpstr>Development of the Formulary</vt:lpstr>
      <vt:lpstr>Development of the Formulary</vt:lpstr>
      <vt:lpstr>Formulary Benefit Design</vt:lpstr>
      <vt:lpstr>Formulary Benefit Design</vt:lpstr>
      <vt:lpstr>Formulary Benefit Design</vt:lpstr>
      <vt:lpstr>Formulary Benefit Design</vt:lpstr>
      <vt:lpstr>Formulary Benefit Design</vt:lpstr>
      <vt:lpstr>Formulary Benefit Design</vt:lpstr>
      <vt:lpstr>Formulary Development and Maintenance</vt:lpstr>
      <vt:lpstr>Formulary Development and Maintenance</vt:lpstr>
      <vt:lpstr>Additional Considerations</vt:lpstr>
      <vt:lpstr>Reference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Mara K. Braunger</dc:creator>
  <cp:lastModifiedBy>Brad Stevens</cp:lastModifiedBy>
  <cp:revision>217</cp:revision>
  <cp:lastPrinted>2019-10-28T17:05:04Z</cp:lastPrinted>
  <dcterms:created xsi:type="dcterms:W3CDTF">2019-05-03T17:39:49Z</dcterms:created>
  <dcterms:modified xsi:type="dcterms:W3CDTF">2025-10-15T05:15:04Z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0x0101006689C8E0D0780E44B9FB385B5EEC703D</vt:lpwstr>
  </property>
  <property fmtid="{D5CDD505-2E9C-101B-9397-08002B2CF9AE}" pid="3" name="Order">
    <vt:r8>100</vt:r8>
  </property>
  <property fmtid="{D5CDD505-2E9C-101B-9397-08002B2CF9AE}" pid="4" name="MediaServiceImageTags">
    <vt:lpwstr/>
  </property>
</Properties>
</file>