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3" r:id="rId7"/>
    <p:sldId id="272" r:id="rId8"/>
    <p:sldId id="264" r:id="rId9"/>
    <p:sldId id="265" r:id="rId10"/>
    <p:sldId id="266" r:id="rId11"/>
    <p:sldId id="273" r:id="rId12"/>
    <p:sldId id="267" r:id="rId13"/>
    <p:sldId id="274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+NR8MS4jveXzrDqZZrrzi6aX9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Cooke" initials="" lastIdx="2" clrIdx="0"/>
  <p:cmAuthor id="1" name="Janetta Bekman" initials="" lastIdx="1" clrIdx="1"/>
  <p:cmAuthor id="2" name="Anonymous" initials="" lastIdx="2" clrIdx="2"/>
  <p:cmAuthor id="3" name="Alexandra Lin" initials="" lastIdx="1" clrIdx="3"/>
  <p:cmAuthor id="4" name="Stevens, Brad" initials="BS" lastIdx="4" clrIdx="4">
    <p:extLst>
      <p:ext uri="{19B8F6BF-5375-455C-9EA6-DF929625EA0E}">
        <p15:presenceInfo xmlns:p15="http://schemas.microsoft.com/office/powerpoint/2012/main" userId="S::Brad.Stevens@CVSHealth.com::c0191202-cdf4-4af8-b902-1d3b78f6bb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31" autoAdjust="0"/>
  </p:normalViewPr>
  <p:slideViewPr>
    <p:cSldViewPr snapToGrid="0">
      <p:cViewPr varScale="1">
        <p:scale>
          <a:sx n="74" d="100"/>
          <a:sy n="74" d="100"/>
        </p:scale>
        <p:origin x="1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12-10T12:47:03.280" idx="1">
    <p:pos x="6000" y="0"/>
    <p:text>Recommend adding a Resources slides with links to CMS, etc.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aCrE6I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policy-watch/the-facts-about-the-35-insulin-copay-cap-in-medicar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1c959f2d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21c959f2dd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321c959f2dd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1E61A6E2-AEEF-9D07-FB72-ED86D523F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1c959f2dd_0_3:notes">
            <a:extLst>
              <a:ext uri="{FF2B5EF4-FFF2-40B4-BE49-F238E27FC236}">
                <a16:creationId xmlns:a16="http://schemas.microsoft.com/office/drawing/2014/main" id="{97B3AE19-F86C-C7E8-F9A8-F85CC894AA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21c959f2dd_0_3:notes">
            <a:extLst>
              <a:ext uri="{FF2B5EF4-FFF2-40B4-BE49-F238E27FC236}">
                <a16:creationId xmlns:a16="http://schemas.microsoft.com/office/drawing/2014/main" id="{FD9D31CB-F15A-5F3C-E574-B1177E217A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321c959f2dd_0_3:notes">
            <a:extLst>
              <a:ext uri="{FF2B5EF4-FFF2-40B4-BE49-F238E27FC236}">
                <a16:creationId xmlns:a16="http://schemas.microsoft.com/office/drawing/2014/main" id="{88620237-0080-8270-AA4D-B189E6D9F2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67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df13d37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df13d37d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33df13d37d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11D5E5A-65E4-E57E-8DB0-B167E558B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7d0d1199a_0_14:notes">
            <a:extLst>
              <a:ext uri="{FF2B5EF4-FFF2-40B4-BE49-F238E27FC236}">
                <a16:creationId xmlns:a16="http://schemas.microsoft.com/office/drawing/2014/main" id="{4973A8ED-9B56-5DB9-B6A0-10D7030F6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7d0d1199a_0_14:notes">
            <a:extLst>
              <a:ext uri="{FF2B5EF4-FFF2-40B4-BE49-F238E27FC236}">
                <a16:creationId xmlns:a16="http://schemas.microsoft.com/office/drawing/2014/main" id="{59D3C69A-CDE2-EFDE-F8B6-6C5A9973D6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g337d0d1199a_0_14:notes">
            <a:extLst>
              <a:ext uri="{FF2B5EF4-FFF2-40B4-BE49-F238E27FC236}">
                <a16:creationId xmlns:a16="http://schemas.microsoft.com/office/drawing/2014/main" id="{AAC543C3-5C5B-F190-118F-805EA9A3C9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38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9746010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97460100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33974601004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7d0d119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37d0d1199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g337d0d1199a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OOP threshold will be $7,400 in 2023 and is projected to be $7,750 in 2024 and $8,100 in 2025, including what beneficiaries pay directly out of pocket and the value of the manufacturer discount on brand-name drugs in the coverage gap phase. These amounts translate to OOP spending of ~$3,100, $3,250, and $3,400 (based on brand-name drug use only).</a:t>
            </a:r>
            <a:endParaRPr dirty="0"/>
          </a:p>
        </p:txBody>
      </p:sp>
      <p:sp>
        <p:nvSpPr>
          <p:cNvPr id="61" name="Google Shape;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97460100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97460100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https://www.kff.org/policy-watch/the-facts-about-the-35-insulin-copay-cap-in-medicare/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70" name="Google Shape;70;g33974601004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7d0d119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7d0d1199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g337d0d1199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BCAD54FF-3D68-A6C3-70EC-FFF9A34B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7d0d1199a_0_14:notes">
            <a:extLst>
              <a:ext uri="{FF2B5EF4-FFF2-40B4-BE49-F238E27FC236}">
                <a16:creationId xmlns:a16="http://schemas.microsoft.com/office/drawing/2014/main" id="{14F6B866-2E2F-39F5-EC04-DE7264C8F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7d0d1199a_0_14:notes">
            <a:extLst>
              <a:ext uri="{FF2B5EF4-FFF2-40B4-BE49-F238E27FC236}">
                <a16:creationId xmlns:a16="http://schemas.microsoft.com/office/drawing/2014/main" id="{48998902-3897-90D9-F5C9-745864439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g337d0d1199a_0_14:notes">
            <a:extLst>
              <a:ext uri="{FF2B5EF4-FFF2-40B4-BE49-F238E27FC236}">
                <a16:creationId xmlns:a16="http://schemas.microsoft.com/office/drawing/2014/main" id="{16DB7A71-6F25-1D5B-FAAE-8E7C6D6B92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0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7d0d1199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7d0d1199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337d0d1199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5353d99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5353d991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https://www.kff.org/medicare/issue-brief/faqs-about-the-inflation-reduction-acts-medicare-drug-price-negotiation-program/</a:t>
            </a:r>
            <a:endParaRPr dirty="0"/>
          </a:p>
        </p:txBody>
      </p:sp>
      <p:sp>
        <p:nvSpPr>
          <p:cNvPr id="99" name="Google Shape;99;g335353d991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/>
          <p:nvPr/>
        </p:nvSpPr>
        <p:spPr>
          <a:xfrm>
            <a:off x="-101600" y="-5715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22960" y="685802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5679741" y="3149322"/>
            <a:ext cx="6288067" cy="174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0033" y="1931772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Slide">
  <p:cSld name="5_Conten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5B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/>
          <p:nvPr/>
        </p:nvSpPr>
        <p:spPr>
          <a:xfrm>
            <a:off x="0" y="5891351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633" y="4065786"/>
            <a:ext cx="6414633" cy="495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93488" y="2007219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">
  <p:cSld name="3_Quot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8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831633" y="-1540568"/>
            <a:ext cx="7427536" cy="618423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167951" y="4257443"/>
            <a:ext cx="10515600" cy="22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files/document/fact-sheet-negotiated-prices-initial-price-applicability-year-2026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cms.gov/files/document/factsheet-medicare-negotiation-selected-drug-list-ipay-2027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cms.gov/files/document/factsheet-medicare-negotiation-selected-drug-list-ipay-2027.pdf" TargetMode="External"/><Relationship Id="rId4" Type="http://schemas.openxmlformats.org/officeDocument/2006/relationships/hyperlink" Target="https://www.cms.gov/files/document/fact-sheet-negotiated-prices-initial-price-applicability-year-2026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s://www.cms.gov/inflation-reduction-act-and-medicare" TargetMode="External"/><Relationship Id="rId7" Type="http://schemas.openxmlformats.org/officeDocument/2006/relationships/hyperlink" Target="https://www.kff.org/policy-watch/the-facts-about-the-35-insulin-copay-cap-in-medicar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hs.gov/sites/default/files/ira-postcard-drug-law-english.pdf" TargetMode="External"/><Relationship Id="rId5" Type="http://schemas.openxmlformats.org/officeDocument/2006/relationships/hyperlink" Target="https://www.hhs.com/org" TargetMode="External"/><Relationship Id="rId4" Type="http://schemas.openxmlformats.org/officeDocument/2006/relationships/hyperlink" Target="https://www.kff.org/medicare/issue-brief/explaining-the-prescription-drug-provisions-in-the-inflation-reduction-ac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medicare/issue-brief/faqs-about-the-inflation-reduction-acts-medicare-drug-price-negotiation-progra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3693460" y="609600"/>
            <a:ext cx="8334425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</a:pPr>
            <a:r>
              <a:rPr lang="en-US" sz="4950" dirty="0">
                <a:solidFill>
                  <a:schemeClr val="lt1"/>
                </a:solidFill>
              </a:rPr>
              <a:t>Health Care Provisions of the Inflation Reduction Act (IRA)</a:t>
            </a:r>
            <a:endParaRPr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5867400" y="4086225"/>
            <a:ext cx="595525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Created by the School of Pharmacy Relations Committee for AMCP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</a:rPr>
              <a:t>Last </a:t>
            </a:r>
            <a:r>
              <a:rPr lang="en-US" sz="2400">
                <a:solidFill>
                  <a:schemeClr val="lt1"/>
                </a:solidFill>
              </a:rPr>
              <a:t>Updated March </a:t>
            </a:r>
            <a:r>
              <a:rPr lang="en-US" sz="2400" dirty="0">
                <a:solidFill>
                  <a:schemeClr val="lt1"/>
                </a:solidFill>
              </a:rPr>
              <a:t>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1c959f2dd_0_3"/>
          <p:cNvSpPr txBox="1">
            <a:spLocks noGrp="1"/>
          </p:cNvSpPr>
          <p:nvPr>
            <p:ph type="title"/>
          </p:nvPr>
        </p:nvSpPr>
        <p:spPr>
          <a:xfrm>
            <a:off x="125025" y="1274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MDPN Program Selected Drugs </a:t>
            </a:r>
            <a:endParaRPr dirty="0"/>
          </a:p>
        </p:txBody>
      </p:sp>
      <p:sp>
        <p:nvSpPr>
          <p:cNvPr id="157" name="Google Shape;157;g321c959f2dd_0_3"/>
          <p:cNvSpPr txBox="1"/>
          <p:nvPr/>
        </p:nvSpPr>
        <p:spPr>
          <a:xfrm>
            <a:off x="3158350" y="6121250"/>
            <a:ext cx="8718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https://www.cms.gov/files/document/fact-sheet-negotiated-prices-initial-price-applicability-year-2026.pdf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4"/>
              </a:rPr>
              <a:t>https://www.cms.gov/files/document/factsheet-medicare-negotiation-selected-drug-list-ipay-2027.pdf</a:t>
            </a:r>
            <a:r>
              <a:rPr lang="en-US" sz="1100" dirty="0"/>
              <a:t> </a:t>
            </a:r>
            <a:endParaRPr sz="1100" dirty="0"/>
          </a:p>
        </p:txBody>
      </p:sp>
      <p:sp>
        <p:nvSpPr>
          <p:cNvPr id="160" name="Google Shape;160;g321c959f2dd_0_3"/>
          <p:cNvSpPr txBox="1"/>
          <p:nvPr/>
        </p:nvSpPr>
        <p:spPr>
          <a:xfrm>
            <a:off x="209900" y="644855"/>
            <a:ext cx="4109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IPAY 2026</a:t>
            </a:r>
            <a:endParaRPr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11C170-9D87-6E42-F9C8-505F5E589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00" y="1112855"/>
            <a:ext cx="5814797" cy="41553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D93B4F23-ED3D-2C03-196F-34261500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1c959f2dd_0_3">
            <a:extLst>
              <a:ext uri="{FF2B5EF4-FFF2-40B4-BE49-F238E27FC236}">
                <a16:creationId xmlns:a16="http://schemas.microsoft.com/office/drawing/2014/main" id="{76C36AB6-517C-E085-C7EC-5ADE85630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025" y="1274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MDPN Program Selected Drugs </a:t>
            </a:r>
            <a:endParaRPr dirty="0"/>
          </a:p>
        </p:txBody>
      </p:sp>
      <p:pic>
        <p:nvPicPr>
          <p:cNvPr id="156" name="Google Shape;156;g321c959f2dd_0_3">
            <a:extLst>
              <a:ext uri="{FF2B5EF4-FFF2-40B4-BE49-F238E27FC236}">
                <a16:creationId xmlns:a16="http://schemas.microsoft.com/office/drawing/2014/main" id="{5DBC43E6-106F-1F7C-F19C-B761801C32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25" y="878545"/>
            <a:ext cx="6188477" cy="48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21c959f2dd_0_3">
            <a:extLst>
              <a:ext uri="{FF2B5EF4-FFF2-40B4-BE49-F238E27FC236}">
                <a16:creationId xmlns:a16="http://schemas.microsoft.com/office/drawing/2014/main" id="{1CD7C1FC-F644-39A6-447D-3A5D704AD4EC}"/>
              </a:ext>
            </a:extLst>
          </p:cNvPr>
          <p:cNvSpPr txBox="1"/>
          <p:nvPr/>
        </p:nvSpPr>
        <p:spPr>
          <a:xfrm>
            <a:off x="3158350" y="6121250"/>
            <a:ext cx="8718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https://www.cms.gov/files/document/fact-sheet-negotiated-prices-initial-price-applicability-year-2026.pdf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5"/>
              </a:rPr>
              <a:t>https://www.cms.gov/files/document/factsheet-medicare-negotiation-selected-drug-list-ipay-2027.pdf</a:t>
            </a:r>
            <a:r>
              <a:rPr lang="en-US" sz="1100" dirty="0"/>
              <a:t> </a:t>
            </a:r>
            <a:endParaRPr sz="1100" dirty="0"/>
          </a:p>
        </p:txBody>
      </p:sp>
      <p:sp>
        <p:nvSpPr>
          <p:cNvPr id="160" name="Google Shape;160;g321c959f2dd_0_3">
            <a:extLst>
              <a:ext uri="{FF2B5EF4-FFF2-40B4-BE49-F238E27FC236}">
                <a16:creationId xmlns:a16="http://schemas.microsoft.com/office/drawing/2014/main" id="{12C174AE-082D-C883-6E33-852D0AC15B60}"/>
              </a:ext>
            </a:extLst>
          </p:cNvPr>
          <p:cNvSpPr txBox="1"/>
          <p:nvPr/>
        </p:nvSpPr>
        <p:spPr>
          <a:xfrm>
            <a:off x="209900" y="644855"/>
            <a:ext cx="4109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IPAY 2027</a:t>
            </a:r>
            <a:endParaRPr b="1" dirty="0"/>
          </a:p>
        </p:txBody>
      </p:sp>
      <p:sp>
        <p:nvSpPr>
          <p:cNvPr id="2" name="Google Shape;160;g321c959f2dd_0_3">
            <a:extLst>
              <a:ext uri="{FF2B5EF4-FFF2-40B4-BE49-F238E27FC236}">
                <a16:creationId xmlns:a16="http://schemas.microsoft.com/office/drawing/2014/main" id="{B350BE8D-0D7A-6255-9037-1A2010767941}"/>
              </a:ext>
            </a:extLst>
          </p:cNvPr>
          <p:cNvSpPr txBox="1"/>
          <p:nvPr/>
        </p:nvSpPr>
        <p:spPr>
          <a:xfrm>
            <a:off x="6531225" y="644545"/>
            <a:ext cx="4109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IPAY 2028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B17B8-632E-4D0A-CF81-32DE531A6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456" y="964476"/>
            <a:ext cx="5687544" cy="39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df13d37d3_0_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MDPN Value Assessment Process </a:t>
            </a:r>
            <a:endParaRPr dirty="0"/>
          </a:p>
        </p:txBody>
      </p:sp>
      <p:sp>
        <p:nvSpPr>
          <p:cNvPr id="167" name="Google Shape;167;g33df13d37d3_0_10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4891200" cy="412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957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AutoNum type="arabicPeriod"/>
            </a:pPr>
            <a:r>
              <a:rPr lang="en-US" sz="2220" dirty="0">
                <a:solidFill>
                  <a:schemeClr val="dk1"/>
                </a:solidFill>
              </a:rPr>
              <a:t>Reference pricing against therapeutic alternatives</a:t>
            </a:r>
            <a:endParaRPr sz="2220" dirty="0">
              <a:solidFill>
                <a:schemeClr val="dk1"/>
              </a:solidFill>
            </a:endParaRPr>
          </a:p>
          <a:p>
            <a:pPr marL="457200" lvl="0" indent="-36957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AutoNum type="arabicPeriod"/>
            </a:pPr>
            <a:r>
              <a:rPr lang="en-US" sz="2220" dirty="0">
                <a:solidFill>
                  <a:schemeClr val="dk1"/>
                </a:solidFill>
              </a:rPr>
              <a:t>Comparative evaluation vs therapeutic alternatives</a:t>
            </a:r>
            <a:endParaRPr sz="2220" dirty="0">
              <a:solidFill>
                <a:schemeClr val="dk1"/>
              </a:solidFill>
            </a:endParaRPr>
          </a:p>
          <a:p>
            <a:pPr marL="914400" marR="0" lvl="1" indent="-356869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20"/>
              <a:buAutoNum type="alphaLcPeriod"/>
            </a:pPr>
            <a:r>
              <a:rPr lang="en-US" sz="2020" dirty="0">
                <a:solidFill>
                  <a:schemeClr val="dk1"/>
                </a:solidFill>
              </a:rPr>
              <a:t>Manufacturers can submit a dossier of evidence (Section I)</a:t>
            </a:r>
            <a:endParaRPr sz="2020" dirty="0">
              <a:solidFill>
                <a:schemeClr val="dk1"/>
              </a:solidFill>
            </a:endParaRPr>
          </a:p>
          <a:p>
            <a:pPr marL="914400" marR="0" lvl="1" indent="-356869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20"/>
              <a:buAutoNum type="alphaLcPeriod"/>
            </a:pPr>
            <a:r>
              <a:rPr lang="en-US" sz="2020" dirty="0">
                <a:solidFill>
                  <a:schemeClr val="dk1"/>
                </a:solidFill>
              </a:rPr>
              <a:t>Public provides input and can submit relevant evidence </a:t>
            </a:r>
            <a:endParaRPr sz="2020" dirty="0">
              <a:solidFill>
                <a:schemeClr val="dk1"/>
              </a:solidFill>
            </a:endParaRPr>
          </a:p>
          <a:p>
            <a:pPr marL="914400" marR="0" lvl="1" indent="-356869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20"/>
              <a:buAutoNum type="alphaLcPeriod"/>
            </a:pPr>
            <a:r>
              <a:rPr lang="en-US" sz="2020" dirty="0">
                <a:solidFill>
                  <a:schemeClr val="dk1"/>
                </a:solidFill>
              </a:rPr>
              <a:t>CMS performs their own evaluation </a:t>
            </a:r>
            <a:endParaRPr sz="2020" dirty="0">
              <a:solidFill>
                <a:schemeClr val="dk1"/>
              </a:solidFill>
            </a:endParaRPr>
          </a:p>
          <a:p>
            <a:pPr marL="457200" lvl="0" indent="-36957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AutoNum type="arabicPeriod"/>
            </a:pPr>
            <a:r>
              <a:rPr lang="en-US" sz="2220" dirty="0">
                <a:solidFill>
                  <a:schemeClr val="dk1"/>
                </a:solidFill>
              </a:rPr>
              <a:t>Potential price adjustments based on manufacturer financial data</a:t>
            </a:r>
            <a:endParaRPr sz="1942" dirty="0">
              <a:solidFill>
                <a:schemeClr val="dk1"/>
              </a:solidFill>
            </a:endParaRPr>
          </a:p>
        </p:txBody>
      </p:sp>
      <p:sp>
        <p:nvSpPr>
          <p:cNvPr id="168" name="Google Shape;168;g33df13d37d3_0_10"/>
          <p:cNvSpPr txBox="1"/>
          <p:nvPr/>
        </p:nvSpPr>
        <p:spPr>
          <a:xfrm>
            <a:off x="6371700" y="1883725"/>
            <a:ext cx="4891200" cy="1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dk1"/>
                </a:solidFill>
              </a:rPr>
              <a:t>Outcomes assessed </a:t>
            </a:r>
            <a:endParaRPr sz="2000" b="1" u="sng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Efficacy/effectiveness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Safety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Patient-reported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Economic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Subgroup data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69" name="Google Shape;169;g33df13d37d3_0_10"/>
          <p:cNvSpPr txBox="1"/>
          <p:nvPr/>
        </p:nvSpPr>
        <p:spPr>
          <a:xfrm>
            <a:off x="6371700" y="3655225"/>
            <a:ext cx="48912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dk1"/>
                </a:solidFill>
              </a:rPr>
              <a:t>Evidence types considered</a:t>
            </a:r>
            <a:endParaRPr sz="2000" b="1" u="sng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Clinical trials (naive comparisons)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ITCs/NMAs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RWE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Economic studies (excluding QALYs)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824F357-6877-6379-11CD-E2AD77825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d0d1199a_0_14">
            <a:extLst>
              <a:ext uri="{FF2B5EF4-FFF2-40B4-BE49-F238E27FC236}">
                <a16:creationId xmlns:a16="http://schemas.microsoft.com/office/drawing/2014/main" id="{4D8AC5A0-2FD6-4C08-B384-BC2C257E63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4325"/>
            <a:ext cx="10515600" cy="6628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Additional Notes and Considerations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7" name="Google Shape;87;g337d0d1199a_0_14">
            <a:extLst>
              <a:ext uri="{FF2B5EF4-FFF2-40B4-BE49-F238E27FC236}">
                <a16:creationId xmlns:a16="http://schemas.microsoft.com/office/drawing/2014/main" id="{D36494A8-EEC5-385C-D6C1-CF64DE4BA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892334"/>
            <a:ext cx="10515600" cy="48516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Medicare Part B</a:t>
            </a:r>
          </a:p>
          <a:p>
            <a:r>
              <a:rPr lang="en-US" dirty="0"/>
              <a:t>IRA inflationary rebates and negotiation program both apply to physician-administered drugs under Part B</a:t>
            </a:r>
          </a:p>
          <a:p>
            <a:pPr lvl="1"/>
            <a:r>
              <a:rPr lang="en-US" dirty="0"/>
              <a:t>Affects specialty pharmacy contracting, buy-and-bill, and competitive dynamics between Part B and Part D pathways for biologics</a:t>
            </a:r>
          </a:p>
          <a:p>
            <a:pPr lvl="1"/>
            <a:endParaRPr lang="en-US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Biosimilars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A drug loses negotiation eligibility once a biosimilar enters; manufacturers have an incentive to either delay biosimilar entry or price-protect ahead of it</a:t>
            </a:r>
            <a:br>
              <a:rPr lang="en-US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974601004_0_15"/>
          <p:cNvSpPr txBox="1">
            <a:spLocks noGrp="1"/>
          </p:cNvSpPr>
          <p:nvPr>
            <p:ph type="title"/>
          </p:nvPr>
        </p:nvSpPr>
        <p:spPr>
          <a:xfrm>
            <a:off x="838200" y="30082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Challenges </a:t>
            </a:r>
            <a:r>
              <a:rPr lang="en-US" dirty="0">
                <a:solidFill>
                  <a:schemeClr val="dk1"/>
                </a:solidFill>
              </a:rPr>
              <a:t>and Implications for Managed Care Pharmacy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76" name="Google Shape;176;g33974601004_0_15"/>
          <p:cNvSpPr txBox="1">
            <a:spLocks noGrp="1"/>
          </p:cNvSpPr>
          <p:nvPr>
            <p:ph type="body" idx="1"/>
          </p:nvPr>
        </p:nvSpPr>
        <p:spPr>
          <a:xfrm>
            <a:off x="838200" y="1550325"/>
            <a:ext cx="10515600" cy="421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solidFill>
                  <a:schemeClr val="dk1"/>
                </a:solidFill>
              </a:rPr>
              <a:t>Higher cost burden for health plans and manufacturers may lead to cost-containment pressures such as increased premiums, more restrictive formularies, and changes in manufacturer pricing and patient support programs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solidFill>
                  <a:schemeClr val="dk1"/>
                </a:solidFill>
              </a:rPr>
              <a:t>Emphasis on comparative clinical and economic value may encourage broader adoption of value-based pricing strategies by health plans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solidFill>
                  <a:schemeClr val="dk1"/>
                </a:solidFill>
              </a:rPr>
              <a:t>Health plans will need to plan for drugs undergoing negotiations and revise their formularies and management strategies to adapt to the agreed-upon prices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solidFill>
                  <a:schemeClr val="dk1"/>
                </a:solidFill>
              </a:rPr>
              <a:t>Negotiated prices are publicly available and may influence the contracting and pricing strategies of commercial health plans for both negotiated drugs and therapeutic alternatives  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>
                <a:solidFill>
                  <a:schemeClr val="dk1"/>
                </a:solidFill>
              </a:rPr>
              <a:t>Negotiations may discourage drug innovation and the development of novel medications by shortening the period during which a drug can generate revenue/recoup R&amp;D costs, as the eligibility period is shorter than the typical patent lifespan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3300"/>
              <a:buFont typeface="Arial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https://www.cms.gov/inflation-reduction-act-and-medicare</a:t>
            </a:r>
            <a:endParaRPr sz="2000" dirty="0"/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endParaRPr sz="2000" dirty="0"/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https://www.kff.org/medicare/issue-brief/explaining-the-prescription-drug-provisions-in-the-inflation-reduction-act/</a:t>
            </a:r>
            <a:endParaRPr sz="2000" dirty="0"/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endParaRPr sz="2000" dirty="0"/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r>
              <a:rPr lang="en-US" sz="2000" u="sng" dirty="0">
                <a:solidFill>
                  <a:schemeClr val="hlink"/>
                </a:solidFill>
                <a:hlinkClick r:id="rId5"/>
              </a:rPr>
              <a:t>https://www.HHS.com/org</a:t>
            </a:r>
            <a:r>
              <a:rPr lang="en-US" sz="2000" dirty="0"/>
              <a:t> </a:t>
            </a:r>
            <a:endParaRPr sz="2000" dirty="0"/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endParaRPr sz="2000" dirty="0"/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r>
              <a:rPr lang="en-US" sz="2000" u="sng" dirty="0">
                <a:solidFill>
                  <a:schemeClr val="hlink"/>
                </a:solidFill>
                <a:hlinkClick r:id="rId6"/>
              </a:rPr>
              <a:t>https://www.hhs.gov/sites/default/files/ira-postcard-drug-law-english.pdf</a:t>
            </a:r>
            <a:endParaRPr sz="2000" dirty="0"/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endParaRPr sz="2000" dirty="0"/>
          </a:p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2100"/>
              <a:buNone/>
            </a:pPr>
            <a:r>
              <a:rPr lang="en-US" sz="2000" u="sng" dirty="0">
                <a:solidFill>
                  <a:schemeClr val="hlink"/>
                </a:solidFill>
                <a:hlinkClick r:id="rId7"/>
              </a:rPr>
              <a:t>https://www.kff.org/policy-watch/the-facts-about-the-35-insulin-copay-cap-in-medicare/</a:t>
            </a:r>
            <a:r>
              <a:rPr lang="en-US" sz="2000" dirty="0"/>
              <a:t> 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7166" y="2618773"/>
            <a:ext cx="2588141" cy="104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/>
          <p:nvPr/>
        </p:nvSpPr>
        <p:spPr>
          <a:xfrm>
            <a:off x="5505127" y="2774289"/>
            <a:ext cx="49943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improve patient health by ensuring access to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high-quality, cost-effective medications and other therapies.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5505125" y="2376399"/>
            <a:ext cx="522292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91C84C"/>
                </a:solidFill>
                <a:latin typeface="Arial"/>
                <a:ea typeface="Arial"/>
                <a:cs typeface="Arial"/>
                <a:sym typeface="Arial"/>
              </a:rPr>
              <a:t>Mission &amp; Vision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11"/>
          <p:cNvCxnSpPr/>
          <p:nvPr/>
        </p:nvCxnSpPr>
        <p:spPr>
          <a:xfrm>
            <a:off x="5255216" y="2263721"/>
            <a:ext cx="0" cy="205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3300"/>
              <a:buFont typeface="Arial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838200" y="1477168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Identify health care provisions of the Inflation Reduction Act (IRA)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Recognize details of Medicare Part D redesign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Define insulin price cap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Describe inflationary rebate penalties and implications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Explain concepts of the Medicare Drug Price Negotiation Program (MDPN) including eligibility, exemption criteria, timeline for implementation, drugs, and value assessment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Assess challenges and implications for managed care pharmacy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7d0d1199a_0_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Health Care Provisions of the Inflation Reduction Act (IRA)</a:t>
            </a:r>
            <a:endParaRPr dirty="0"/>
          </a:p>
        </p:txBody>
      </p:sp>
      <p:sp>
        <p:nvSpPr>
          <p:cNvPr id="58" name="Google Shape;58;g337d0d1199a_0_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Goal: </a:t>
            </a:r>
            <a:r>
              <a:rPr lang="en-US" sz="2300" dirty="0">
                <a:solidFill>
                  <a:schemeClr val="dk1"/>
                </a:solidFill>
              </a:rPr>
              <a:t>To make improvements to Medicare (the largest public health insurer in the US) that will expand healthcare benefits and lower drug costs</a:t>
            </a:r>
            <a:endParaRPr sz="2300" dirty="0">
              <a:solidFill>
                <a:schemeClr val="dk1"/>
              </a:solidFill>
            </a:endParaRPr>
          </a:p>
          <a:p>
            <a:pPr marL="914400" lvl="0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 dirty="0">
                <a:solidFill>
                  <a:schemeClr val="dk1"/>
                </a:solidFill>
              </a:rPr>
              <a:t>Signed into law by the US government in August 2022 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Key provisions:  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US" sz="2300" dirty="0">
                <a:solidFill>
                  <a:schemeClr val="dk1"/>
                </a:solidFill>
              </a:rPr>
              <a:t>Medicare Part D redesign 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US" sz="2300" dirty="0">
                <a:solidFill>
                  <a:schemeClr val="dk1"/>
                </a:solidFill>
              </a:rPr>
              <a:t>Insulin price cap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US" sz="2300" dirty="0">
                <a:solidFill>
                  <a:schemeClr val="dk1"/>
                </a:solidFill>
              </a:rPr>
              <a:t>Inflationary rebate penalties </a:t>
            </a: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300"/>
              <a:buAutoNum type="arabicPeriod"/>
            </a:pPr>
            <a:r>
              <a:rPr lang="en-US" sz="2300" dirty="0">
                <a:solidFill>
                  <a:schemeClr val="dk1"/>
                </a:solidFill>
              </a:rPr>
              <a:t>Medicare Drug Price Negotiation Program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178600" y="2113"/>
            <a:ext cx="11175300" cy="80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3300"/>
              <a:buFont typeface="Arial"/>
              <a:buNone/>
            </a:pPr>
            <a:r>
              <a:rPr lang="en-US" dirty="0"/>
              <a:t>Medicare Part D Redesign</a:t>
            </a:r>
            <a:endParaRPr dirty="0"/>
          </a:p>
        </p:txBody>
      </p:sp>
      <p:pic>
        <p:nvPicPr>
          <p:cNvPr id="64" name="Google Shape;64;p19" descr="Explaining the Prescription Drug Provisions in the Inflation Reduction ..."/>
          <p:cNvPicPr preferRelativeResize="0"/>
          <p:nvPr/>
        </p:nvPicPr>
        <p:blipFill rotWithShape="1">
          <a:blip r:embed="rId3">
            <a:alphaModFix/>
          </a:blip>
          <a:srcRect t="15318" r="2676" b="12012"/>
          <a:stretch/>
        </p:blipFill>
        <p:spPr>
          <a:xfrm>
            <a:off x="3710656" y="1482550"/>
            <a:ext cx="8390202" cy="352382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9"/>
          <p:cNvSpPr txBox="1"/>
          <p:nvPr/>
        </p:nvSpPr>
        <p:spPr>
          <a:xfrm>
            <a:off x="-295975" y="585418"/>
            <a:ext cx="4236910" cy="574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➢"/>
            </a:pPr>
            <a:r>
              <a:rPr lang="en-US" sz="1700" dirty="0">
                <a:solidFill>
                  <a:schemeClr val="dk1"/>
                </a:solidFill>
              </a:rPr>
              <a:t>Shifts cost burden for brand-name drugs from beneficiaries to health plans and drug manufacturers</a:t>
            </a:r>
            <a:endParaRPr sz="1700" dirty="0">
              <a:solidFill>
                <a:schemeClr val="dk1"/>
              </a:solidFill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➢"/>
            </a:pPr>
            <a:r>
              <a:rPr lang="en-US" sz="1700" dirty="0">
                <a:solidFill>
                  <a:schemeClr val="dk1"/>
                </a:solidFill>
              </a:rPr>
              <a:t>Limits out-of-pocket (OOP) spending on drugs for Medicare beneficiaries to $2,000 per year (increased to $2,100 in 2026)</a:t>
            </a:r>
            <a:endParaRPr sz="1700" dirty="0">
              <a:solidFill>
                <a:schemeClr val="dk1"/>
              </a:solidFill>
            </a:endParaRPr>
          </a:p>
          <a:p>
            <a:pPr marL="914400" marR="0" lvl="1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➢"/>
            </a:pPr>
            <a:r>
              <a:rPr lang="en-US" sz="1700" dirty="0">
                <a:solidFill>
                  <a:schemeClr val="dk1"/>
                </a:solidFill>
              </a:rPr>
              <a:t>Manufacturer discount program replaces the coverage gap (donut hole)</a:t>
            </a:r>
            <a:endParaRPr sz="1700" dirty="0">
              <a:solidFill>
                <a:schemeClr val="dk1"/>
              </a:solidFill>
            </a:endParaRPr>
          </a:p>
          <a:p>
            <a:pPr marL="914400" marR="0" lvl="1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➢"/>
            </a:pPr>
            <a:r>
              <a:rPr lang="en-US" sz="1700" dirty="0">
                <a:solidFill>
                  <a:schemeClr val="dk1"/>
                </a:solidFill>
              </a:rPr>
              <a:t>Introduces a "smoothing" mechanism allowing beneficiaries to spread out their OOP costs over the course of the year</a:t>
            </a:r>
            <a:endParaRPr sz="1700" dirty="0">
              <a:solidFill>
                <a:schemeClr val="dk1"/>
              </a:solidFill>
            </a:endParaRPr>
          </a:p>
          <a:p>
            <a:pPr marL="914400" marR="0" lvl="1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➢"/>
            </a:pPr>
            <a:r>
              <a:rPr lang="en-US" sz="1700" dirty="0">
                <a:solidFill>
                  <a:schemeClr val="dk1"/>
                </a:solidFill>
              </a:rPr>
              <a:t>Removes coinsurance for beneficiaries during the catastrophic phase (catastrophic 20% manufacturer discount + 60% plan liability)</a:t>
            </a:r>
          </a:p>
          <a:p>
            <a:pPr marL="914400" lvl="5" indent="-33655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700"/>
              <a:buFont typeface="Noto Sans Symbols"/>
              <a:buChar char="➢"/>
            </a:pP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66" name="Google Shape;66;p19"/>
          <p:cNvSpPr txBox="1"/>
          <p:nvPr/>
        </p:nvSpPr>
        <p:spPr>
          <a:xfrm>
            <a:off x="8634825" y="4986050"/>
            <a:ext cx="3363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/>
              <a:t>Figure from the Kaiser Family Foundation</a:t>
            </a:r>
            <a:endParaRPr sz="1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974601004_0_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Insulin Price Cap and Inflationary Rebate Penalties </a:t>
            </a:r>
            <a:endParaRPr dirty="0"/>
          </a:p>
        </p:txBody>
      </p:sp>
      <p:sp>
        <p:nvSpPr>
          <p:cNvPr id="73" name="Google Shape;73;g33974601004_0_3"/>
          <p:cNvSpPr txBox="1">
            <a:spLocks noGrp="1"/>
          </p:cNvSpPr>
          <p:nvPr>
            <p:ph type="body" idx="1"/>
          </p:nvPr>
        </p:nvSpPr>
        <p:spPr>
          <a:xfrm>
            <a:off x="838200" y="1133341"/>
            <a:ext cx="10515600" cy="44560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b="1" dirty="0"/>
              <a:t>Insulin Price Cap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The Inflation Reduction Act (IRA) requires that all Medicare Plans charge no more than $35 per month for all covered insulins </a:t>
            </a:r>
            <a:endParaRPr dirty="0"/>
          </a:p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●"/>
            </a:pPr>
            <a:r>
              <a:rPr lang="en-US" dirty="0"/>
              <a:t>Insulins covered under Part D went into effect on January 1, 2023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dirty="0"/>
              <a:t>Insulins covered under Part B went into effect on July 1, 2023 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endParaRPr lang="en-US" dirty="0"/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dk1"/>
                </a:solidFill>
              </a:rPr>
              <a:t>Inflationary Rebate Penalties</a:t>
            </a: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Under the Inflation Reduction Act, drug prices that rise faster than the rate of inflation are subject to penalties</a:t>
            </a:r>
          </a:p>
          <a:p>
            <a:pPr marL="0" indent="0"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</a:rPr>
              <a:t>Inflationary rebates are calculated based on price increases above Consumer Price Index for Urban Consumers (CPI-U) since drug’s base date; rebate is paid by manufacturers to CMS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d0d1199a_0_14"/>
          <p:cNvSpPr txBox="1">
            <a:spLocks noGrp="1"/>
          </p:cNvSpPr>
          <p:nvPr>
            <p:ph type="title"/>
          </p:nvPr>
        </p:nvSpPr>
        <p:spPr>
          <a:xfrm>
            <a:off x="838200" y="94325"/>
            <a:ext cx="10515600" cy="6628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Medicare Drug Price Negotiation (MDPN) Program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7" name="Google Shape;87;g337d0d1199a_0_14"/>
          <p:cNvSpPr txBox="1">
            <a:spLocks noGrp="1"/>
          </p:cNvSpPr>
          <p:nvPr>
            <p:ph type="body" idx="1"/>
          </p:nvPr>
        </p:nvSpPr>
        <p:spPr>
          <a:xfrm>
            <a:off x="838200" y="892334"/>
            <a:ext cx="10515600" cy="4632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Centers for Medicare &amp; Medicaid Services (CMS) has the authority to directly negotiate the price of certain high-cost drugs with manufacturers to establish a maximum fair price (MFP) for Medicare beneficiaries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Negotiations will occur annually in a phased approach, starting with a small number of drugs and gradually expanding over time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Selected drugs will focus on the most expensive and widely used medications within Medicare. Priority will be given to those that lack generic or biosimilar competition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5814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MFP is based on reference pricing and comparative clinical/economic value assessment relative to therapeutic alternatives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Medicare is required to cover negotiated drugs at the agreed-upon price but may apply formulary management strategies (i.e., step-therapy, prior authorization)</a:t>
            </a:r>
            <a:br>
              <a:rPr lang="en-US" sz="2400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D13100CF-198B-8041-731E-61860409B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d0d1199a_0_14">
            <a:extLst>
              <a:ext uri="{FF2B5EF4-FFF2-40B4-BE49-F238E27FC236}">
                <a16:creationId xmlns:a16="http://schemas.microsoft.com/office/drawing/2014/main" id="{BF8965CB-2338-0D65-C8AA-DAFA52BD9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4325"/>
            <a:ext cx="10515600" cy="6628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Medicare Drug Price Negotiation (MDPN) Program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7" name="Google Shape;87;g337d0d1199a_0_14">
            <a:extLst>
              <a:ext uri="{FF2B5EF4-FFF2-40B4-BE49-F238E27FC236}">
                <a16:creationId xmlns:a16="http://schemas.microsoft.com/office/drawing/2014/main" id="{3FD3A74D-A624-B43C-AF11-B24BE2A4F1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892334"/>
            <a:ext cx="10515600" cy="48516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Changes to orphan drug identification and timeline for selection after One Big Beautiful Bill Act (OBBBA) changes</a:t>
            </a:r>
          </a:p>
          <a:p>
            <a:pPr marL="457200" lvl="0" indent="-35814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For IPAY 2028 and after - orphan drugs designated as a drug for one or more rare diseases or conditions will be excluded from the definition of qualifying single source drug  (QSSD)</a:t>
            </a:r>
          </a:p>
          <a:p>
            <a:pPr lvl="1" indent="-35814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•"/>
            </a:pPr>
            <a:r>
              <a:rPr lang="en-US" sz="2100" dirty="0">
                <a:solidFill>
                  <a:schemeClr val="dk1"/>
                </a:solidFill>
              </a:rPr>
              <a:t>Previous exemption was limited to orphan drugs designated as a drug for only a single rare disease or condition</a:t>
            </a:r>
          </a:p>
          <a:p>
            <a:pPr indent="-35814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</a:rPr>
              <a:t>IPAY 2028 and after, the time for measuring a former orphan drug's eligibility to be a QSSD will be calculated from the first day after the date of the drug's approval for which the drug does not have orphan drug designation</a:t>
            </a:r>
          </a:p>
          <a:p>
            <a:pPr lvl="1" indent="-35814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2100" dirty="0">
                <a:solidFill>
                  <a:schemeClr val="dk1"/>
                </a:solidFill>
              </a:rPr>
              <a:t>Increases the time for orphan drugs to be exempt from eligibility for selection</a:t>
            </a:r>
            <a:br>
              <a:rPr lang="en-US" sz="2100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8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7d0d1199a_0_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MDPN Program </a:t>
            </a:r>
            <a:r>
              <a:rPr lang="en-US" dirty="0">
                <a:solidFill>
                  <a:schemeClr val="dk1"/>
                </a:solidFill>
              </a:rPr>
              <a:t>Eligibility and Exemption Criteria </a:t>
            </a:r>
            <a:endParaRPr dirty="0"/>
          </a:p>
        </p:txBody>
      </p:sp>
      <p:sp>
        <p:nvSpPr>
          <p:cNvPr id="94" name="Google Shape;94;g337d0d1199a_0_29"/>
          <p:cNvSpPr txBox="1">
            <a:spLocks noGrp="1"/>
          </p:cNvSpPr>
          <p:nvPr>
            <p:ph type="body" idx="1"/>
          </p:nvPr>
        </p:nvSpPr>
        <p:spPr>
          <a:xfrm>
            <a:off x="925300" y="1560200"/>
            <a:ext cx="5119500" cy="39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dk1"/>
                </a:solidFill>
              </a:rPr>
              <a:t>Eligible</a:t>
            </a:r>
            <a:endParaRPr sz="2400" b="1" u="sng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Brand-name drugs or biologics without generic or biosimilar competitors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▪"/>
            </a:pPr>
            <a:r>
              <a:rPr lang="en-US" sz="2100" dirty="0">
                <a:solidFill>
                  <a:schemeClr val="dk1"/>
                </a:solidFill>
              </a:rPr>
              <a:t>Small molecules: 7 years post-approval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▪"/>
            </a:pPr>
            <a:r>
              <a:rPr lang="en-US" sz="2100" dirty="0">
                <a:solidFill>
                  <a:schemeClr val="dk1"/>
                </a:solidFill>
              </a:rPr>
              <a:t>Biologics: 11 years post-approval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Physician-administered and prescription drugs covered by Medicare </a:t>
            </a:r>
          </a:p>
        </p:txBody>
      </p:sp>
      <p:sp>
        <p:nvSpPr>
          <p:cNvPr id="95" name="Google Shape;95;g337d0d1199a_0_29"/>
          <p:cNvSpPr txBox="1">
            <a:spLocks noGrp="1"/>
          </p:cNvSpPr>
          <p:nvPr>
            <p:ph type="body" idx="1"/>
          </p:nvPr>
        </p:nvSpPr>
        <p:spPr>
          <a:xfrm>
            <a:off x="6234300" y="1560200"/>
            <a:ext cx="51195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SzPts val="1018"/>
              <a:buNone/>
            </a:pPr>
            <a:r>
              <a:rPr lang="en-US" sz="2400" b="1" u="sng" dirty="0">
                <a:solidFill>
                  <a:schemeClr val="dk1"/>
                </a:solidFill>
              </a:rPr>
              <a:t>Exempt</a:t>
            </a:r>
            <a:endParaRPr sz="2400" b="1" u="sng" dirty="0">
              <a:solidFill>
                <a:schemeClr val="dk1"/>
              </a:solidFill>
            </a:endParaRPr>
          </a:p>
          <a:p>
            <a:pPr marL="457200" lvl="0" indent="-373508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82"/>
              <a:buChar char="•"/>
            </a:pPr>
            <a:r>
              <a:rPr lang="en-US" sz="2282" dirty="0">
                <a:solidFill>
                  <a:schemeClr val="dk1"/>
                </a:solidFill>
              </a:rPr>
              <a:t>Drugs with a single orphan indication</a:t>
            </a:r>
            <a:endParaRPr sz="2282" dirty="0">
              <a:solidFill>
                <a:schemeClr val="dk1"/>
              </a:solidFill>
            </a:endParaRPr>
          </a:p>
          <a:p>
            <a:pPr marL="457200" lvl="0" indent="-373508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82"/>
              <a:buChar char="•"/>
            </a:pPr>
            <a:r>
              <a:rPr lang="en-US" sz="2282" dirty="0">
                <a:solidFill>
                  <a:schemeClr val="dk1"/>
                </a:solidFill>
              </a:rPr>
              <a:t>Less than $200M in Medicare expenditure</a:t>
            </a:r>
            <a:endParaRPr sz="2282" dirty="0">
              <a:solidFill>
                <a:schemeClr val="dk1"/>
              </a:solidFill>
            </a:endParaRPr>
          </a:p>
          <a:p>
            <a:pPr marL="457200" lvl="0" indent="-373508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82"/>
              <a:buChar char="•"/>
            </a:pPr>
            <a:r>
              <a:rPr lang="en-US" sz="2282" dirty="0">
                <a:solidFill>
                  <a:schemeClr val="dk1"/>
                </a:solidFill>
              </a:rPr>
              <a:t>Plasma-derived products</a:t>
            </a:r>
            <a:endParaRPr sz="2282" dirty="0">
              <a:solidFill>
                <a:schemeClr val="dk1"/>
              </a:solidFill>
            </a:endParaRPr>
          </a:p>
          <a:p>
            <a:pPr marL="457200" lvl="0" indent="-373508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82"/>
              <a:buChar char="•"/>
            </a:pPr>
            <a:r>
              <a:rPr lang="en-US" sz="2282" dirty="0">
                <a:solidFill>
                  <a:schemeClr val="dk1"/>
                </a:solidFill>
              </a:rPr>
              <a:t>Small biotech drugs (&lt;1% of Medicare expenditure and ≥80% of the total Medicare expenditures for all the manufacturer’s drugs)</a:t>
            </a:r>
            <a:endParaRPr sz="2282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None/>
            </a:pPr>
            <a:endParaRPr sz="2222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5353d991b_0_6"/>
          <p:cNvSpPr txBox="1">
            <a:spLocks noGrp="1"/>
          </p:cNvSpPr>
          <p:nvPr>
            <p:ph type="title"/>
          </p:nvPr>
        </p:nvSpPr>
        <p:spPr>
          <a:xfrm>
            <a:off x="1490775" y="122050"/>
            <a:ext cx="9044700" cy="74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Key Events for Price Applicability Year 2027 </a:t>
            </a:r>
            <a:endParaRPr sz="3200" dirty="0"/>
          </a:p>
        </p:txBody>
      </p:sp>
      <p:sp>
        <p:nvSpPr>
          <p:cNvPr id="104" name="Google Shape;104;g335353d991b_0_6"/>
          <p:cNvSpPr/>
          <p:nvPr/>
        </p:nvSpPr>
        <p:spPr>
          <a:xfrm>
            <a:off x="289550" y="2797075"/>
            <a:ext cx="11758500" cy="424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335353d991b_0_6"/>
          <p:cNvSpPr txBox="1"/>
          <p:nvPr/>
        </p:nvSpPr>
        <p:spPr>
          <a:xfrm>
            <a:off x="10939650" y="2082150"/>
            <a:ext cx="1252500" cy="604800"/>
          </a:xfrm>
          <a:prstGeom prst="rect">
            <a:avLst/>
          </a:prstGeom>
          <a:solidFill>
            <a:srgbClr val="00205B">
              <a:alpha val="158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January 1, 2027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Application of MFP for selected drugs </a:t>
            </a:r>
            <a:endParaRPr sz="1000" dirty="0"/>
          </a:p>
        </p:txBody>
      </p:sp>
      <p:sp>
        <p:nvSpPr>
          <p:cNvPr id="106" name="Google Shape;106;g335353d991b_0_6"/>
          <p:cNvSpPr txBox="1"/>
          <p:nvPr/>
        </p:nvSpPr>
        <p:spPr>
          <a:xfrm>
            <a:off x="228600" y="1154354"/>
            <a:ext cx="1569600" cy="7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January 17,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CMS published list of 15 Part D drugs selected for negotiation in 2027</a:t>
            </a:r>
            <a:endParaRPr sz="1000" dirty="0"/>
          </a:p>
        </p:txBody>
      </p:sp>
      <p:sp>
        <p:nvSpPr>
          <p:cNvPr id="107" name="Google Shape;107;g335353d991b_0_6"/>
          <p:cNvSpPr txBox="1"/>
          <p:nvPr/>
        </p:nvSpPr>
        <p:spPr>
          <a:xfrm>
            <a:off x="590650" y="3335475"/>
            <a:ext cx="1834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February 28,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to sign voluntary agreement to negotiate MFP</a:t>
            </a:r>
            <a:endParaRPr sz="1000" dirty="0"/>
          </a:p>
        </p:txBody>
      </p:sp>
      <p:sp>
        <p:nvSpPr>
          <p:cNvPr id="108" name="Google Shape;108;g335353d991b_0_6"/>
          <p:cNvSpPr txBox="1"/>
          <p:nvPr/>
        </p:nvSpPr>
        <p:spPr>
          <a:xfrm>
            <a:off x="1396475" y="1864725"/>
            <a:ext cx="1748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March 1,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manufacturers to submit economic and market data to CMS</a:t>
            </a:r>
            <a:endParaRPr sz="1000" dirty="0"/>
          </a:p>
        </p:txBody>
      </p:sp>
      <p:sp>
        <p:nvSpPr>
          <p:cNvPr id="109" name="Google Shape;109;g335353d991b_0_6"/>
          <p:cNvSpPr txBox="1"/>
          <p:nvPr/>
        </p:nvSpPr>
        <p:spPr>
          <a:xfrm>
            <a:off x="2227375" y="3987875"/>
            <a:ext cx="2059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Spring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CMS hosts patient-focused round-table events with patients, consumer groups, and clinicians </a:t>
            </a:r>
            <a:endParaRPr sz="1000" dirty="0"/>
          </a:p>
        </p:txBody>
      </p:sp>
      <p:sp>
        <p:nvSpPr>
          <p:cNvPr id="110" name="Google Shape;110;g335353d991b_0_6"/>
          <p:cNvSpPr txBox="1"/>
          <p:nvPr/>
        </p:nvSpPr>
        <p:spPr>
          <a:xfrm>
            <a:off x="2955238" y="1154338"/>
            <a:ext cx="1724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June 1,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CMS to submit to manufacturers proposed offer for the MFP</a:t>
            </a:r>
            <a:endParaRPr sz="1000" dirty="0"/>
          </a:p>
        </p:txBody>
      </p:sp>
      <p:sp>
        <p:nvSpPr>
          <p:cNvPr id="111" name="Google Shape;111;g335353d991b_0_6"/>
          <p:cNvSpPr txBox="1"/>
          <p:nvPr/>
        </p:nvSpPr>
        <p:spPr>
          <a:xfrm>
            <a:off x="3445300" y="3335463"/>
            <a:ext cx="2206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June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Optional negotiation meeting between CMS and manufacturers</a:t>
            </a:r>
            <a:endParaRPr sz="1000" dirty="0"/>
          </a:p>
        </p:txBody>
      </p:sp>
      <p:sp>
        <p:nvSpPr>
          <p:cNvPr id="112" name="Google Shape;112;g335353d991b_0_6"/>
          <p:cNvSpPr txBox="1"/>
          <p:nvPr/>
        </p:nvSpPr>
        <p:spPr>
          <a:xfrm>
            <a:off x="4327125" y="1864725"/>
            <a:ext cx="234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July 1,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manufacturers to respond to CMS’ proposed MFP offer and accept or submit counteroffer</a:t>
            </a:r>
            <a:endParaRPr sz="1000" dirty="0"/>
          </a:p>
        </p:txBody>
      </p:sp>
      <p:sp>
        <p:nvSpPr>
          <p:cNvPr id="113" name="Google Shape;113;g335353d991b_0_6"/>
          <p:cNvSpPr txBox="1"/>
          <p:nvPr/>
        </p:nvSpPr>
        <p:spPr>
          <a:xfrm>
            <a:off x="5331300" y="4617050"/>
            <a:ext cx="2206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If CMS rejects the counteroffer, up to 2 additional meetings between CMS and the manufacturer may occur to negotiate counteroffers</a:t>
            </a:r>
            <a:endParaRPr sz="1000" dirty="0"/>
          </a:p>
        </p:txBody>
      </p:sp>
      <p:sp>
        <p:nvSpPr>
          <p:cNvPr id="114" name="Google Shape;114;g335353d991b_0_6"/>
          <p:cNvSpPr txBox="1"/>
          <p:nvPr/>
        </p:nvSpPr>
        <p:spPr>
          <a:xfrm>
            <a:off x="6361625" y="1154350"/>
            <a:ext cx="156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September 30,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completion of up to 2 additional negotiation meetings </a:t>
            </a:r>
            <a:endParaRPr sz="1000" dirty="0"/>
          </a:p>
        </p:txBody>
      </p:sp>
      <p:sp>
        <p:nvSpPr>
          <p:cNvPr id="115" name="Google Shape;115;g335353d991b_0_6"/>
          <p:cNvSpPr txBox="1"/>
          <p:nvPr/>
        </p:nvSpPr>
        <p:spPr>
          <a:xfrm>
            <a:off x="7282100" y="3312638"/>
            <a:ext cx="1834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October 15,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CMS to make a final written MFP offer to manufacturers</a:t>
            </a:r>
            <a:endParaRPr sz="1000" dirty="0"/>
          </a:p>
        </p:txBody>
      </p:sp>
      <p:sp>
        <p:nvSpPr>
          <p:cNvPr id="116" name="Google Shape;116;g335353d991b_0_6"/>
          <p:cNvSpPr txBox="1"/>
          <p:nvPr/>
        </p:nvSpPr>
        <p:spPr>
          <a:xfrm>
            <a:off x="7701475" y="1864713"/>
            <a:ext cx="1834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October 31,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manufacturers to accept or reject final offer </a:t>
            </a:r>
            <a:endParaRPr sz="1000" dirty="0"/>
          </a:p>
        </p:txBody>
      </p:sp>
      <p:sp>
        <p:nvSpPr>
          <p:cNvPr id="117" name="Google Shape;117;g335353d991b_0_6"/>
          <p:cNvSpPr txBox="1"/>
          <p:nvPr/>
        </p:nvSpPr>
        <p:spPr>
          <a:xfrm>
            <a:off x="8876750" y="4027550"/>
            <a:ext cx="156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November 1,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completion of price negotiation process</a:t>
            </a:r>
            <a:endParaRPr sz="1000" dirty="0"/>
          </a:p>
        </p:txBody>
      </p:sp>
      <p:sp>
        <p:nvSpPr>
          <p:cNvPr id="118" name="Google Shape;118;g335353d991b_0_6"/>
          <p:cNvSpPr txBox="1"/>
          <p:nvPr/>
        </p:nvSpPr>
        <p:spPr>
          <a:xfrm>
            <a:off x="9613500" y="1285063"/>
            <a:ext cx="156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November 30,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Publication of negotiated MFP </a:t>
            </a:r>
            <a:endParaRPr sz="1000" dirty="0"/>
          </a:p>
        </p:txBody>
      </p:sp>
      <p:sp>
        <p:nvSpPr>
          <p:cNvPr id="119" name="Google Shape;119;g335353d991b_0_6"/>
          <p:cNvSpPr txBox="1"/>
          <p:nvPr/>
        </p:nvSpPr>
        <p:spPr>
          <a:xfrm>
            <a:off x="10254975" y="3331988"/>
            <a:ext cx="1908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March 1,  2026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CMS to publish the public explanation for the negotiated MFP</a:t>
            </a:r>
            <a:endParaRPr sz="1000" dirty="0"/>
          </a:p>
        </p:txBody>
      </p:sp>
      <p:sp>
        <p:nvSpPr>
          <p:cNvPr id="120" name="Google Shape;120;g335353d991b_0_6"/>
          <p:cNvSpPr txBox="1"/>
          <p:nvPr/>
        </p:nvSpPr>
        <p:spPr>
          <a:xfrm>
            <a:off x="289550" y="5378925"/>
            <a:ext cx="117585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Key: CMS, Centers for Medicare &amp; Medicaid Services; MFP, maximum fair price. </a:t>
            </a:r>
            <a:endParaRPr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FAQs about the Inflation Reduction Act’s Medicare Drug Price Negotiation Program. Kaiser Family Foundation. Published January 23, 2025. </a:t>
            </a:r>
            <a:r>
              <a:rPr lang="en-US" sz="900" u="sng" dirty="0">
                <a:solidFill>
                  <a:schemeClr val="hlink"/>
                </a:solidFill>
                <a:hlinkClick r:id="rId3"/>
              </a:rPr>
              <a:t>https://www.kff.org/medicare/issue-brief/faqs-about-the-inflation-reduction-acts-medicare-drug-price-negotiation-program/</a:t>
            </a:r>
            <a:r>
              <a:rPr lang="en-US" sz="900" dirty="0"/>
              <a:t> </a:t>
            </a:r>
            <a:endParaRPr sz="900" dirty="0"/>
          </a:p>
        </p:txBody>
      </p:sp>
      <p:sp>
        <p:nvSpPr>
          <p:cNvPr id="121" name="Google Shape;121;g335353d991b_0_6"/>
          <p:cNvSpPr txBox="1"/>
          <p:nvPr/>
        </p:nvSpPr>
        <p:spPr>
          <a:xfrm>
            <a:off x="5331300" y="4031000"/>
            <a:ext cx="2206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July 31,  2025</a:t>
            </a:r>
            <a:endParaRPr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Deadline for CMS to respond to manufacturers MFP counteroffer</a:t>
            </a:r>
            <a:endParaRPr sz="1000" dirty="0"/>
          </a:p>
        </p:txBody>
      </p:sp>
      <p:sp>
        <p:nvSpPr>
          <p:cNvPr id="122" name="Google Shape;122;g335353d991b_0_6"/>
          <p:cNvSpPr/>
          <p:nvPr/>
        </p:nvSpPr>
        <p:spPr>
          <a:xfrm>
            <a:off x="414375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3" name="Google Shape;123;g335353d991b_0_6"/>
          <p:cNvCxnSpPr>
            <a:stCxn id="122" idx="0"/>
          </p:cNvCxnSpPr>
          <p:nvPr/>
        </p:nvCxnSpPr>
        <p:spPr>
          <a:xfrm rot="10800000" flipH="1">
            <a:off x="502425" y="1914163"/>
            <a:ext cx="5100" cy="10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g335353d991b_0_6"/>
          <p:cNvSpPr/>
          <p:nvPr/>
        </p:nvSpPr>
        <p:spPr>
          <a:xfrm>
            <a:off x="337420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5" name="Google Shape;125;g335353d991b_0_6"/>
          <p:cNvCxnSpPr>
            <a:stCxn id="124" idx="0"/>
          </p:cNvCxnSpPr>
          <p:nvPr/>
        </p:nvCxnSpPr>
        <p:spPr>
          <a:xfrm rot="10800000" flipH="1">
            <a:off x="3462250" y="1914163"/>
            <a:ext cx="5100" cy="10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g335353d991b_0_6"/>
          <p:cNvSpPr/>
          <p:nvPr/>
        </p:nvSpPr>
        <p:spPr>
          <a:xfrm>
            <a:off x="687275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7" name="Google Shape;127;g335353d991b_0_6"/>
          <p:cNvCxnSpPr>
            <a:stCxn id="126" idx="0"/>
          </p:cNvCxnSpPr>
          <p:nvPr/>
        </p:nvCxnSpPr>
        <p:spPr>
          <a:xfrm rot="10800000" flipH="1">
            <a:off x="6960800" y="1914163"/>
            <a:ext cx="5100" cy="10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g335353d991b_0_6"/>
          <p:cNvSpPr/>
          <p:nvPr/>
        </p:nvSpPr>
        <p:spPr>
          <a:xfrm>
            <a:off x="9697875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9" name="Google Shape;129;g335353d991b_0_6"/>
          <p:cNvCxnSpPr>
            <a:stCxn id="128" idx="0"/>
          </p:cNvCxnSpPr>
          <p:nvPr/>
        </p:nvCxnSpPr>
        <p:spPr>
          <a:xfrm rot="10800000" flipH="1">
            <a:off x="9785925" y="1914163"/>
            <a:ext cx="5100" cy="10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g335353d991b_0_6"/>
          <p:cNvSpPr/>
          <p:nvPr/>
        </p:nvSpPr>
        <p:spPr>
          <a:xfrm>
            <a:off x="1490798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1" name="Google Shape;131;g335353d991b_0_6"/>
          <p:cNvCxnSpPr>
            <a:stCxn id="130" idx="0"/>
          </p:cNvCxnSpPr>
          <p:nvPr/>
        </p:nvCxnSpPr>
        <p:spPr>
          <a:xfrm rot="10800000">
            <a:off x="1574648" y="2611363"/>
            <a:ext cx="4200" cy="30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g335353d991b_0_6"/>
          <p:cNvSpPr/>
          <p:nvPr/>
        </p:nvSpPr>
        <p:spPr>
          <a:xfrm>
            <a:off x="446065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3" name="Google Shape;133;g335353d991b_0_6"/>
          <p:cNvCxnSpPr>
            <a:stCxn id="132" idx="0"/>
          </p:cNvCxnSpPr>
          <p:nvPr/>
        </p:nvCxnSpPr>
        <p:spPr>
          <a:xfrm rot="10800000">
            <a:off x="4544500" y="2611363"/>
            <a:ext cx="4200" cy="30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g335353d991b_0_6"/>
          <p:cNvSpPr/>
          <p:nvPr/>
        </p:nvSpPr>
        <p:spPr>
          <a:xfrm>
            <a:off x="785560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5" name="Google Shape;135;g335353d991b_0_6"/>
          <p:cNvCxnSpPr>
            <a:stCxn id="134" idx="0"/>
          </p:cNvCxnSpPr>
          <p:nvPr/>
        </p:nvCxnSpPr>
        <p:spPr>
          <a:xfrm rot="10800000" flipH="1">
            <a:off x="7943650" y="2440063"/>
            <a:ext cx="2100" cy="47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g335353d991b_0_6"/>
          <p:cNvSpPr/>
          <p:nvPr/>
        </p:nvSpPr>
        <p:spPr>
          <a:xfrm rot="10800000">
            <a:off x="690123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7" name="Google Shape;137;g335353d991b_0_6"/>
          <p:cNvCxnSpPr>
            <a:stCxn id="136" idx="0"/>
          </p:cNvCxnSpPr>
          <p:nvPr/>
        </p:nvCxnSpPr>
        <p:spPr>
          <a:xfrm>
            <a:off x="778173" y="3095263"/>
            <a:ext cx="4200" cy="30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g335353d991b_0_6"/>
          <p:cNvSpPr/>
          <p:nvPr/>
        </p:nvSpPr>
        <p:spPr>
          <a:xfrm rot="10800000">
            <a:off x="2379523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9" name="Google Shape;139;g335353d991b_0_6"/>
          <p:cNvCxnSpPr>
            <a:stCxn id="138" idx="0"/>
          </p:cNvCxnSpPr>
          <p:nvPr/>
        </p:nvCxnSpPr>
        <p:spPr>
          <a:xfrm flipH="1">
            <a:off x="2455273" y="3095263"/>
            <a:ext cx="12300" cy="10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g335353d991b_0_6"/>
          <p:cNvSpPr/>
          <p:nvPr/>
        </p:nvSpPr>
        <p:spPr>
          <a:xfrm rot="10800000">
            <a:off x="548546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1" name="Google Shape;141;g335353d991b_0_6"/>
          <p:cNvCxnSpPr>
            <a:stCxn id="140" idx="0"/>
          </p:cNvCxnSpPr>
          <p:nvPr/>
        </p:nvCxnSpPr>
        <p:spPr>
          <a:xfrm flipH="1">
            <a:off x="5561210" y="3095263"/>
            <a:ext cx="12300" cy="10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g335353d991b_0_6"/>
          <p:cNvSpPr/>
          <p:nvPr/>
        </p:nvSpPr>
        <p:spPr>
          <a:xfrm rot="10800000">
            <a:off x="9004685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3" name="Google Shape;143;g335353d991b_0_6"/>
          <p:cNvCxnSpPr>
            <a:stCxn id="142" idx="0"/>
          </p:cNvCxnSpPr>
          <p:nvPr/>
        </p:nvCxnSpPr>
        <p:spPr>
          <a:xfrm flipH="1">
            <a:off x="9080435" y="3095263"/>
            <a:ext cx="12300" cy="100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g335353d991b_0_6"/>
          <p:cNvSpPr/>
          <p:nvPr/>
        </p:nvSpPr>
        <p:spPr>
          <a:xfrm rot="10800000">
            <a:off x="743051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5" name="Google Shape;145;g335353d991b_0_6"/>
          <p:cNvCxnSpPr>
            <a:stCxn id="144" idx="0"/>
          </p:cNvCxnSpPr>
          <p:nvPr/>
        </p:nvCxnSpPr>
        <p:spPr>
          <a:xfrm>
            <a:off x="7518560" y="3095263"/>
            <a:ext cx="2400" cy="28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g335353d991b_0_6"/>
          <p:cNvSpPr/>
          <p:nvPr/>
        </p:nvSpPr>
        <p:spPr>
          <a:xfrm rot="10800000">
            <a:off x="1044105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7" name="Google Shape;147;g335353d991b_0_6"/>
          <p:cNvCxnSpPr>
            <a:stCxn id="146" idx="0"/>
          </p:cNvCxnSpPr>
          <p:nvPr/>
        </p:nvCxnSpPr>
        <p:spPr>
          <a:xfrm>
            <a:off x="10529100" y="3095263"/>
            <a:ext cx="2400" cy="28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g335353d991b_0_6"/>
          <p:cNvSpPr/>
          <p:nvPr/>
        </p:nvSpPr>
        <p:spPr>
          <a:xfrm>
            <a:off x="11058800" y="2919163"/>
            <a:ext cx="176100" cy="176100"/>
          </a:xfrm>
          <a:prstGeom prst="ellipse">
            <a:avLst/>
          </a:prstGeom>
          <a:solidFill>
            <a:srgbClr val="91C84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49" name="Google Shape;149;g335353d991b_0_6"/>
          <p:cNvCxnSpPr>
            <a:stCxn id="148" idx="0"/>
          </p:cNvCxnSpPr>
          <p:nvPr/>
        </p:nvCxnSpPr>
        <p:spPr>
          <a:xfrm rot="10800000">
            <a:off x="11146850" y="2698963"/>
            <a:ext cx="0" cy="22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1550</Words>
  <Application>Microsoft Office PowerPoint</Application>
  <PresentationFormat>Widescreen</PresentationFormat>
  <Paragraphs>171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Noto Sans Symbols</vt:lpstr>
      <vt:lpstr>Montserrat</vt:lpstr>
      <vt:lpstr>Calibri</vt:lpstr>
      <vt:lpstr>Courier New</vt:lpstr>
      <vt:lpstr>1_Office Theme</vt:lpstr>
      <vt:lpstr>Health Care Provisions of the Inflation Reduction Act (IRA)</vt:lpstr>
      <vt:lpstr>Objectives</vt:lpstr>
      <vt:lpstr>Health Care Provisions of the Inflation Reduction Act (IRA)</vt:lpstr>
      <vt:lpstr>Medicare Part D Redesign</vt:lpstr>
      <vt:lpstr>Insulin Price Cap and Inflationary Rebate Penalties </vt:lpstr>
      <vt:lpstr> Medicare Drug Price Negotiation (MDPN) Program </vt:lpstr>
      <vt:lpstr> Medicare Drug Price Negotiation (MDPN) Program </vt:lpstr>
      <vt:lpstr>MDPN Program Eligibility and Exemption Criteria </vt:lpstr>
      <vt:lpstr>Key Events for Price Applicability Year 2027 </vt:lpstr>
      <vt:lpstr>MDPN Program Selected Drugs </vt:lpstr>
      <vt:lpstr>MDPN Program Selected Drugs </vt:lpstr>
      <vt:lpstr>MDPN Value Assessment Process </vt:lpstr>
      <vt:lpstr> Additional Notes and Considerations</vt:lpstr>
      <vt:lpstr>Challenges and Implications for Managed Care Pharmacy 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Breyanne Bannister (PharmD, MS)</dc:creator>
  <cp:lastModifiedBy>Stevens, Brad</cp:lastModifiedBy>
  <cp:revision>9</cp:revision>
  <dcterms:created xsi:type="dcterms:W3CDTF">2024-11-02T16:55:30Z</dcterms:created>
  <dcterms:modified xsi:type="dcterms:W3CDTF">2026-04-07T03:27:12Z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cdf243-b9b0-4f63-8694-76742e4201b7_Enabled">
    <vt:lpwstr>true</vt:lpwstr>
  </property>
  <property fmtid="{D5CDD505-2E9C-101B-9397-08002B2CF9AE}" pid="3" name="MSIP_Label_1ecdf243-b9b0-4f63-8694-76742e4201b7_SetDate">
    <vt:lpwstr>2026-02-24T16:00:10Z</vt:lpwstr>
  </property>
  <property fmtid="{D5CDD505-2E9C-101B-9397-08002B2CF9AE}" pid="4" name="MSIP_Label_1ecdf243-b9b0-4f63-8694-76742e4201b7_Method">
    <vt:lpwstr>Standard</vt:lpwstr>
  </property>
  <property fmtid="{D5CDD505-2E9C-101B-9397-08002B2CF9AE}" pid="5" name="MSIP_Label_1ecdf243-b9b0-4f63-8694-76742e4201b7_Name">
    <vt:lpwstr>Proprietary general</vt:lpwstr>
  </property>
  <property fmtid="{D5CDD505-2E9C-101B-9397-08002B2CF9AE}" pid="6" name="MSIP_Label_1ecdf243-b9b0-4f63-8694-76742e4201b7_SiteId">
    <vt:lpwstr>fabb61b8-3afe-4e75-b934-a47f782b8cd7</vt:lpwstr>
  </property>
  <property fmtid="{D5CDD505-2E9C-101B-9397-08002B2CF9AE}" pid="7" name="MSIP_Label_1ecdf243-b9b0-4f63-8694-76742e4201b7_ActionId">
    <vt:lpwstr>914dafb3-8f29-4904-a4c9-175fd16fc632</vt:lpwstr>
  </property>
  <property fmtid="{D5CDD505-2E9C-101B-9397-08002B2CF9AE}" pid="8" name="MSIP_Label_1ecdf243-b9b0-4f63-8694-76742e4201b7_ContentBits">
    <vt:lpwstr>0</vt:lpwstr>
  </property>
  <property fmtid="{D5CDD505-2E9C-101B-9397-08002B2CF9AE}" pid="9" name="MSIP_Label_1ecdf243-b9b0-4f63-8694-76742e4201b7_Tag">
    <vt:lpwstr>10, 3, 0, 1</vt:lpwstr>
  </property>
</Properties>
</file>