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3" r:id="rId2"/>
  </p:sldMasterIdLst>
  <p:notesMasterIdLst>
    <p:notesMasterId r:id="rId19"/>
  </p:notesMasterIdLst>
  <p:sldIdLst>
    <p:sldId id="279" r:id="rId3"/>
    <p:sldId id="441" r:id="rId4"/>
    <p:sldId id="450" r:id="rId5"/>
    <p:sldId id="442" r:id="rId6"/>
    <p:sldId id="452" r:id="rId7"/>
    <p:sldId id="454" r:id="rId8"/>
    <p:sldId id="455" r:id="rId9"/>
    <p:sldId id="453" r:id="rId10"/>
    <p:sldId id="457" r:id="rId11"/>
    <p:sldId id="449" r:id="rId12"/>
    <p:sldId id="463" r:id="rId13"/>
    <p:sldId id="462" r:id="rId14"/>
    <p:sldId id="465" r:id="rId15"/>
    <p:sldId id="466" r:id="rId16"/>
    <p:sldId id="461" r:id="rId17"/>
    <p:sldId id="41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5B"/>
    <a:srgbClr val="000000"/>
    <a:srgbClr val="91C84C"/>
    <a:srgbClr val="FFFFFF"/>
    <a:srgbClr val="F5E27A"/>
    <a:srgbClr val="FFE762"/>
    <a:srgbClr val="F4D33D"/>
    <a:srgbClr val="93C90E"/>
    <a:srgbClr val="83498C"/>
    <a:srgbClr val="F0D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0" autoAdjust="0"/>
    <p:restoredTop sz="83449" autoAdjust="0"/>
  </p:normalViewPr>
  <p:slideViewPr>
    <p:cSldViewPr snapToGrid="0" snapToObjects="1">
      <p:cViewPr varScale="1">
        <p:scale>
          <a:sx n="72" d="100"/>
          <a:sy n="72" d="100"/>
        </p:scale>
        <p:origin x="1170" y="150"/>
      </p:cViewPr>
      <p:guideLst>
        <p:guide orient="horz" pos="2160"/>
        <p:guide pos="384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DDD53A-AA9E-497C-BF96-97A36F65EC4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C1DB0319-430E-4A21-9E75-05CDBDFCE5D6}">
      <dgm:prSet phldrT="[Text]"/>
      <dgm:spPr/>
      <dgm:t>
        <a:bodyPr/>
        <a:lstStyle/>
        <a:p>
          <a:r>
            <a:rPr lang="en-US" dirty="0"/>
            <a:t>Accountable Care Organizations </a:t>
          </a:r>
        </a:p>
      </dgm:t>
    </dgm:pt>
    <dgm:pt modelId="{16B37CC0-5FEF-4A70-8366-81DD12F62D49}" type="parTrans" cxnId="{C43E4EC1-2A5F-4DC0-AD0A-992F9253C0F0}">
      <dgm:prSet/>
      <dgm:spPr/>
      <dgm:t>
        <a:bodyPr/>
        <a:lstStyle/>
        <a:p>
          <a:endParaRPr lang="en-US"/>
        </a:p>
      </dgm:t>
    </dgm:pt>
    <dgm:pt modelId="{B836D7F6-7D3E-4773-99AE-85311138BBAD}" type="sibTrans" cxnId="{C43E4EC1-2A5F-4DC0-AD0A-992F9253C0F0}">
      <dgm:prSet/>
      <dgm:spPr/>
      <dgm:t>
        <a:bodyPr/>
        <a:lstStyle/>
        <a:p>
          <a:endParaRPr lang="en-US"/>
        </a:p>
      </dgm:t>
    </dgm:pt>
    <dgm:pt modelId="{47E1B442-4453-4393-9964-3C17C617DAA0}">
      <dgm:prSet phldrT="[Text]"/>
      <dgm:spPr/>
      <dgm:t>
        <a:bodyPr/>
        <a:lstStyle/>
        <a:p>
          <a:r>
            <a:rPr lang="en-US" dirty="0"/>
            <a:t>Patient-Centered Medical Homes </a:t>
          </a:r>
        </a:p>
      </dgm:t>
    </dgm:pt>
    <dgm:pt modelId="{2E92BCC1-5598-4A3F-B75D-79B5EDC4EE2B}" type="parTrans" cxnId="{8587228D-F19F-4C30-87A6-DAAF156C21D0}">
      <dgm:prSet/>
      <dgm:spPr/>
      <dgm:t>
        <a:bodyPr/>
        <a:lstStyle/>
        <a:p>
          <a:endParaRPr lang="en-US"/>
        </a:p>
      </dgm:t>
    </dgm:pt>
    <dgm:pt modelId="{427BB2C6-0CF0-4F47-AFA0-06C98CDA49BB}" type="sibTrans" cxnId="{8587228D-F19F-4C30-87A6-DAAF156C21D0}">
      <dgm:prSet/>
      <dgm:spPr/>
      <dgm:t>
        <a:bodyPr/>
        <a:lstStyle/>
        <a:p>
          <a:endParaRPr lang="en-US"/>
        </a:p>
      </dgm:t>
    </dgm:pt>
    <dgm:pt modelId="{33D72522-BB88-4B87-B531-B5DC763758BD}" type="pres">
      <dgm:prSet presAssocID="{D1DDD53A-AA9E-497C-BF96-97A36F65EC4D}" presName="Name0" presStyleCnt="0">
        <dgm:presLayoutVars>
          <dgm:chMax val="7"/>
          <dgm:chPref val="7"/>
          <dgm:dir/>
        </dgm:presLayoutVars>
      </dgm:prSet>
      <dgm:spPr/>
    </dgm:pt>
    <dgm:pt modelId="{725968B1-EBD5-44AB-86F1-FD0EE73C8BB5}" type="pres">
      <dgm:prSet presAssocID="{D1DDD53A-AA9E-497C-BF96-97A36F65EC4D}" presName="Name1" presStyleCnt="0"/>
      <dgm:spPr/>
    </dgm:pt>
    <dgm:pt modelId="{09C32456-4170-4755-85C7-0A556A42E152}" type="pres">
      <dgm:prSet presAssocID="{D1DDD53A-AA9E-497C-BF96-97A36F65EC4D}" presName="cycle" presStyleCnt="0"/>
      <dgm:spPr/>
    </dgm:pt>
    <dgm:pt modelId="{8F59BACD-2E81-4893-BC7C-A50DAA51FE42}" type="pres">
      <dgm:prSet presAssocID="{D1DDD53A-AA9E-497C-BF96-97A36F65EC4D}" presName="srcNode" presStyleLbl="node1" presStyleIdx="0" presStyleCnt="2"/>
      <dgm:spPr/>
    </dgm:pt>
    <dgm:pt modelId="{8CCFD39C-E5F1-4621-9543-E5C6561EBE7E}" type="pres">
      <dgm:prSet presAssocID="{D1DDD53A-AA9E-497C-BF96-97A36F65EC4D}" presName="conn" presStyleLbl="parChTrans1D2" presStyleIdx="0" presStyleCnt="1"/>
      <dgm:spPr/>
    </dgm:pt>
    <dgm:pt modelId="{52A40D09-F39B-4253-AF5C-03817EC31B59}" type="pres">
      <dgm:prSet presAssocID="{D1DDD53A-AA9E-497C-BF96-97A36F65EC4D}" presName="extraNode" presStyleLbl="node1" presStyleIdx="0" presStyleCnt="2"/>
      <dgm:spPr/>
    </dgm:pt>
    <dgm:pt modelId="{BF11E41F-3A95-4523-BBB5-4AF34EF8E0C7}" type="pres">
      <dgm:prSet presAssocID="{D1DDD53A-AA9E-497C-BF96-97A36F65EC4D}" presName="dstNode" presStyleLbl="node1" presStyleIdx="0" presStyleCnt="2"/>
      <dgm:spPr/>
    </dgm:pt>
    <dgm:pt modelId="{BC1CF0B4-036C-4D38-8073-FBD7517F8008}" type="pres">
      <dgm:prSet presAssocID="{C1DB0319-430E-4A21-9E75-05CDBDFCE5D6}" presName="text_1" presStyleLbl="node1" presStyleIdx="0" presStyleCnt="2">
        <dgm:presLayoutVars>
          <dgm:bulletEnabled val="1"/>
        </dgm:presLayoutVars>
      </dgm:prSet>
      <dgm:spPr/>
    </dgm:pt>
    <dgm:pt modelId="{D5D48E15-A3AE-4E98-89DA-4F12A75A9FF7}" type="pres">
      <dgm:prSet presAssocID="{C1DB0319-430E-4A21-9E75-05CDBDFCE5D6}" presName="accent_1" presStyleCnt="0"/>
      <dgm:spPr/>
    </dgm:pt>
    <dgm:pt modelId="{986754D5-8C3F-48A3-9E5E-A508C6847A51}" type="pres">
      <dgm:prSet presAssocID="{C1DB0319-430E-4A21-9E75-05CDBDFCE5D6}" presName="accentRepeatNode" presStyleLbl="solidFgAcc1" presStyleIdx="0" presStyleCnt="2"/>
      <dgm:spPr/>
    </dgm:pt>
    <dgm:pt modelId="{B6C80DD8-1ED1-47D4-B978-930847348AA9}" type="pres">
      <dgm:prSet presAssocID="{47E1B442-4453-4393-9964-3C17C617DAA0}" presName="text_2" presStyleLbl="node1" presStyleIdx="1" presStyleCnt="2">
        <dgm:presLayoutVars>
          <dgm:bulletEnabled val="1"/>
        </dgm:presLayoutVars>
      </dgm:prSet>
      <dgm:spPr/>
    </dgm:pt>
    <dgm:pt modelId="{FE64F86E-6E7C-4260-A4A2-3E35C671AFA1}" type="pres">
      <dgm:prSet presAssocID="{47E1B442-4453-4393-9964-3C17C617DAA0}" presName="accent_2" presStyleCnt="0"/>
      <dgm:spPr/>
    </dgm:pt>
    <dgm:pt modelId="{6E5A67EF-C82C-41C4-8263-C30BE50D105E}" type="pres">
      <dgm:prSet presAssocID="{47E1B442-4453-4393-9964-3C17C617DAA0}" presName="accentRepeatNode" presStyleLbl="solidFgAcc1" presStyleIdx="1" presStyleCnt="2"/>
      <dgm:spPr/>
    </dgm:pt>
  </dgm:ptLst>
  <dgm:cxnLst>
    <dgm:cxn modelId="{5CEBBB4B-C287-4E76-A735-DE30B00E41BD}" type="presOf" srcId="{D1DDD53A-AA9E-497C-BF96-97A36F65EC4D}" destId="{33D72522-BB88-4B87-B531-B5DC763758BD}" srcOrd="0" destOrd="0" presId="urn:microsoft.com/office/officeart/2008/layout/VerticalCurvedList"/>
    <dgm:cxn modelId="{8587228D-F19F-4C30-87A6-DAAF156C21D0}" srcId="{D1DDD53A-AA9E-497C-BF96-97A36F65EC4D}" destId="{47E1B442-4453-4393-9964-3C17C617DAA0}" srcOrd="1" destOrd="0" parTransId="{2E92BCC1-5598-4A3F-B75D-79B5EDC4EE2B}" sibTransId="{427BB2C6-0CF0-4F47-AFA0-06C98CDA49BB}"/>
    <dgm:cxn modelId="{90FD879D-5B8E-40CB-B931-8D6B867A3CED}" type="presOf" srcId="{C1DB0319-430E-4A21-9E75-05CDBDFCE5D6}" destId="{BC1CF0B4-036C-4D38-8073-FBD7517F8008}" srcOrd="0" destOrd="0" presId="urn:microsoft.com/office/officeart/2008/layout/VerticalCurvedList"/>
    <dgm:cxn modelId="{C43E4EC1-2A5F-4DC0-AD0A-992F9253C0F0}" srcId="{D1DDD53A-AA9E-497C-BF96-97A36F65EC4D}" destId="{C1DB0319-430E-4A21-9E75-05CDBDFCE5D6}" srcOrd="0" destOrd="0" parTransId="{16B37CC0-5FEF-4A70-8366-81DD12F62D49}" sibTransId="{B836D7F6-7D3E-4773-99AE-85311138BBAD}"/>
    <dgm:cxn modelId="{274677C3-3707-46AD-92F2-B9EE7900B443}" type="presOf" srcId="{B836D7F6-7D3E-4773-99AE-85311138BBAD}" destId="{8CCFD39C-E5F1-4621-9543-E5C6561EBE7E}" srcOrd="0" destOrd="0" presId="urn:microsoft.com/office/officeart/2008/layout/VerticalCurvedList"/>
    <dgm:cxn modelId="{8919D7E9-C8A4-42FB-AA04-570DC297B967}" type="presOf" srcId="{47E1B442-4453-4393-9964-3C17C617DAA0}" destId="{B6C80DD8-1ED1-47D4-B978-930847348AA9}" srcOrd="0" destOrd="0" presId="urn:microsoft.com/office/officeart/2008/layout/VerticalCurvedList"/>
    <dgm:cxn modelId="{04549754-F335-49A3-998E-C3FD56DD20BF}" type="presParOf" srcId="{33D72522-BB88-4B87-B531-B5DC763758BD}" destId="{725968B1-EBD5-44AB-86F1-FD0EE73C8BB5}" srcOrd="0" destOrd="0" presId="urn:microsoft.com/office/officeart/2008/layout/VerticalCurvedList"/>
    <dgm:cxn modelId="{BA4D8E97-B893-4C0C-8FE0-63BF940A1F01}" type="presParOf" srcId="{725968B1-EBD5-44AB-86F1-FD0EE73C8BB5}" destId="{09C32456-4170-4755-85C7-0A556A42E152}" srcOrd="0" destOrd="0" presId="urn:microsoft.com/office/officeart/2008/layout/VerticalCurvedList"/>
    <dgm:cxn modelId="{7F4F1BC5-B749-4D6C-8316-C9C9998EBE29}" type="presParOf" srcId="{09C32456-4170-4755-85C7-0A556A42E152}" destId="{8F59BACD-2E81-4893-BC7C-A50DAA51FE42}" srcOrd="0" destOrd="0" presId="urn:microsoft.com/office/officeart/2008/layout/VerticalCurvedList"/>
    <dgm:cxn modelId="{3C322121-4F3B-4C01-BB6C-49ED1A7B328C}" type="presParOf" srcId="{09C32456-4170-4755-85C7-0A556A42E152}" destId="{8CCFD39C-E5F1-4621-9543-E5C6561EBE7E}" srcOrd="1" destOrd="0" presId="urn:microsoft.com/office/officeart/2008/layout/VerticalCurvedList"/>
    <dgm:cxn modelId="{7AE9F380-1A43-4547-9848-BAC0C70BEE25}" type="presParOf" srcId="{09C32456-4170-4755-85C7-0A556A42E152}" destId="{52A40D09-F39B-4253-AF5C-03817EC31B59}" srcOrd="2" destOrd="0" presId="urn:microsoft.com/office/officeart/2008/layout/VerticalCurvedList"/>
    <dgm:cxn modelId="{98D12EB4-F50E-4DFE-A2F4-7A95BDB4147B}" type="presParOf" srcId="{09C32456-4170-4755-85C7-0A556A42E152}" destId="{BF11E41F-3A95-4523-BBB5-4AF34EF8E0C7}" srcOrd="3" destOrd="0" presId="urn:microsoft.com/office/officeart/2008/layout/VerticalCurvedList"/>
    <dgm:cxn modelId="{7BD6134E-41B9-47AF-84D6-6BAEF6647B05}" type="presParOf" srcId="{725968B1-EBD5-44AB-86F1-FD0EE73C8BB5}" destId="{BC1CF0B4-036C-4D38-8073-FBD7517F8008}" srcOrd="1" destOrd="0" presId="urn:microsoft.com/office/officeart/2008/layout/VerticalCurvedList"/>
    <dgm:cxn modelId="{BEA2F7EC-2C8F-483A-8077-B89BAEC203C6}" type="presParOf" srcId="{725968B1-EBD5-44AB-86F1-FD0EE73C8BB5}" destId="{D5D48E15-A3AE-4E98-89DA-4F12A75A9FF7}" srcOrd="2" destOrd="0" presId="urn:microsoft.com/office/officeart/2008/layout/VerticalCurvedList"/>
    <dgm:cxn modelId="{6FDD5794-7A62-4FAC-A772-0BEBFBF2E42E}" type="presParOf" srcId="{D5D48E15-A3AE-4E98-89DA-4F12A75A9FF7}" destId="{986754D5-8C3F-48A3-9E5E-A508C6847A51}" srcOrd="0" destOrd="0" presId="urn:microsoft.com/office/officeart/2008/layout/VerticalCurvedList"/>
    <dgm:cxn modelId="{59BDB680-AE78-4248-9DFF-ECD074662F4D}" type="presParOf" srcId="{725968B1-EBD5-44AB-86F1-FD0EE73C8BB5}" destId="{B6C80DD8-1ED1-47D4-B978-930847348AA9}" srcOrd="3" destOrd="0" presId="urn:microsoft.com/office/officeart/2008/layout/VerticalCurvedList"/>
    <dgm:cxn modelId="{B1E1DE94-757F-40A2-8240-1F37B2CFF275}" type="presParOf" srcId="{725968B1-EBD5-44AB-86F1-FD0EE73C8BB5}" destId="{FE64F86E-6E7C-4260-A4A2-3E35C671AFA1}" srcOrd="4" destOrd="0" presId="urn:microsoft.com/office/officeart/2008/layout/VerticalCurvedList"/>
    <dgm:cxn modelId="{83B87F75-F174-4B6D-9553-1C19D30ADE03}" type="presParOf" srcId="{FE64F86E-6E7C-4260-A4A2-3E35C671AFA1}" destId="{6E5A67EF-C82C-41C4-8263-C30BE50D105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4BC071-B463-4EF6-9369-382A84774176}"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C008A325-6756-480E-862E-3DB9DE5A40EA}">
      <dgm:prSet phldrT="[Text]"/>
      <dgm:spPr/>
      <dgm:t>
        <a:bodyPr/>
        <a:lstStyle/>
        <a:p>
          <a:r>
            <a:rPr lang="en-US" dirty="0"/>
            <a:t>5 Core Functions</a:t>
          </a:r>
        </a:p>
      </dgm:t>
    </dgm:pt>
    <dgm:pt modelId="{CEB4B9C8-657C-40DB-952D-C5103D5251A4}" type="parTrans" cxnId="{D242B024-02C0-4C62-B2FE-3A0665F1335B}">
      <dgm:prSet/>
      <dgm:spPr/>
      <dgm:t>
        <a:bodyPr/>
        <a:lstStyle/>
        <a:p>
          <a:endParaRPr lang="en-US"/>
        </a:p>
      </dgm:t>
    </dgm:pt>
    <dgm:pt modelId="{4F41D602-6B0D-4DA0-8C2D-5835224A2322}" type="sibTrans" cxnId="{D242B024-02C0-4C62-B2FE-3A0665F1335B}">
      <dgm:prSet/>
      <dgm:spPr/>
      <dgm:t>
        <a:bodyPr/>
        <a:lstStyle/>
        <a:p>
          <a:endParaRPr lang="en-US"/>
        </a:p>
      </dgm:t>
    </dgm:pt>
    <dgm:pt modelId="{66DF532B-3789-4B3E-AE43-2645D58A6CC1}">
      <dgm:prSet phldrT="[Text]"/>
      <dgm:spPr/>
      <dgm:t>
        <a:bodyPr/>
        <a:lstStyle/>
        <a:p>
          <a:r>
            <a:rPr lang="en-US" dirty="0"/>
            <a:t>Comprehensive Care</a:t>
          </a:r>
        </a:p>
      </dgm:t>
    </dgm:pt>
    <dgm:pt modelId="{F2ABC1AB-B29E-40C0-81E9-6E062FC3111B}" type="parTrans" cxnId="{095BF6A4-726A-4E38-967E-D1C0ABD44728}">
      <dgm:prSet/>
      <dgm:spPr/>
      <dgm:t>
        <a:bodyPr/>
        <a:lstStyle/>
        <a:p>
          <a:endParaRPr lang="en-US"/>
        </a:p>
      </dgm:t>
    </dgm:pt>
    <dgm:pt modelId="{11511BA3-C2D0-4B90-BE1D-97A7E41892E5}" type="sibTrans" cxnId="{095BF6A4-726A-4E38-967E-D1C0ABD44728}">
      <dgm:prSet/>
      <dgm:spPr/>
      <dgm:t>
        <a:bodyPr/>
        <a:lstStyle/>
        <a:p>
          <a:endParaRPr lang="en-US"/>
        </a:p>
      </dgm:t>
    </dgm:pt>
    <dgm:pt modelId="{9EB73C1C-FF12-4BD5-80FE-DEA3738BFC6D}">
      <dgm:prSet phldrT="[Text]"/>
      <dgm:spPr/>
      <dgm:t>
        <a:bodyPr/>
        <a:lstStyle/>
        <a:p>
          <a:r>
            <a:rPr lang="en-US" dirty="0"/>
            <a:t>Quality and Safety</a:t>
          </a:r>
        </a:p>
      </dgm:t>
    </dgm:pt>
    <dgm:pt modelId="{433D1BEF-2746-42EB-84FB-924416D24FB1}" type="parTrans" cxnId="{911D2FF6-26BD-45D2-9484-61157BA46112}">
      <dgm:prSet/>
      <dgm:spPr/>
      <dgm:t>
        <a:bodyPr/>
        <a:lstStyle/>
        <a:p>
          <a:endParaRPr lang="en-US"/>
        </a:p>
      </dgm:t>
    </dgm:pt>
    <dgm:pt modelId="{4C377A96-5ADD-44ED-A7C5-3ACE7B24F1C7}" type="sibTrans" cxnId="{911D2FF6-26BD-45D2-9484-61157BA46112}">
      <dgm:prSet/>
      <dgm:spPr/>
      <dgm:t>
        <a:bodyPr/>
        <a:lstStyle/>
        <a:p>
          <a:endParaRPr lang="en-US"/>
        </a:p>
      </dgm:t>
    </dgm:pt>
    <dgm:pt modelId="{DA434D8C-D1DE-459E-9B0F-6570A80DEB2A}">
      <dgm:prSet phldrT="[Text]"/>
      <dgm:spPr/>
      <dgm:t>
        <a:bodyPr/>
        <a:lstStyle/>
        <a:p>
          <a:r>
            <a:rPr lang="en-US" dirty="0"/>
            <a:t>Coordinated Care</a:t>
          </a:r>
        </a:p>
      </dgm:t>
    </dgm:pt>
    <dgm:pt modelId="{091AF291-68DF-4839-A4A4-DF2A0F08167C}" type="parTrans" cxnId="{C5392763-97E9-4AA7-9D35-AD1221010ED3}">
      <dgm:prSet/>
      <dgm:spPr/>
      <dgm:t>
        <a:bodyPr/>
        <a:lstStyle/>
        <a:p>
          <a:endParaRPr lang="en-US"/>
        </a:p>
      </dgm:t>
    </dgm:pt>
    <dgm:pt modelId="{0C222E74-7659-410A-9A8E-4912E0986725}" type="sibTrans" cxnId="{C5392763-97E9-4AA7-9D35-AD1221010ED3}">
      <dgm:prSet/>
      <dgm:spPr/>
      <dgm:t>
        <a:bodyPr/>
        <a:lstStyle/>
        <a:p>
          <a:endParaRPr lang="en-US"/>
        </a:p>
      </dgm:t>
    </dgm:pt>
    <dgm:pt modelId="{8DD91B2D-C334-44C1-BDDF-20969689BCCC}">
      <dgm:prSet phldrT="[Text]"/>
      <dgm:spPr/>
      <dgm:t>
        <a:bodyPr/>
        <a:lstStyle/>
        <a:p>
          <a:r>
            <a:rPr lang="en-US" dirty="0"/>
            <a:t>Patient-Centered Care</a:t>
          </a:r>
        </a:p>
      </dgm:t>
    </dgm:pt>
    <dgm:pt modelId="{1B00D57A-662A-4ADD-893C-D0657640CB51}" type="parTrans" cxnId="{6F136462-F75D-4D98-8697-A9FD10693D46}">
      <dgm:prSet/>
      <dgm:spPr/>
      <dgm:t>
        <a:bodyPr/>
        <a:lstStyle/>
        <a:p>
          <a:endParaRPr lang="en-US"/>
        </a:p>
      </dgm:t>
    </dgm:pt>
    <dgm:pt modelId="{D54944B4-C3F0-4E64-AB71-C630FE398E3C}" type="sibTrans" cxnId="{6F136462-F75D-4D98-8697-A9FD10693D46}">
      <dgm:prSet/>
      <dgm:spPr/>
      <dgm:t>
        <a:bodyPr/>
        <a:lstStyle/>
        <a:p>
          <a:endParaRPr lang="en-US"/>
        </a:p>
      </dgm:t>
    </dgm:pt>
    <dgm:pt modelId="{5A7AB7D1-A0E2-4A5B-910D-5233C0202666}">
      <dgm:prSet phldrT="[Text]"/>
      <dgm:spPr/>
      <dgm:t>
        <a:bodyPr/>
        <a:lstStyle/>
        <a:p>
          <a:r>
            <a:rPr lang="en-US" dirty="0"/>
            <a:t>Accessible Services</a:t>
          </a:r>
        </a:p>
      </dgm:t>
    </dgm:pt>
    <dgm:pt modelId="{AD377692-8DF6-4C8E-AE00-F19F5AE61261}" type="parTrans" cxnId="{64C13902-E27C-4765-81EF-B5217CBFC05E}">
      <dgm:prSet/>
      <dgm:spPr/>
      <dgm:t>
        <a:bodyPr/>
        <a:lstStyle/>
        <a:p>
          <a:endParaRPr lang="en-US"/>
        </a:p>
      </dgm:t>
    </dgm:pt>
    <dgm:pt modelId="{F8FB916E-6DE1-4649-9F0F-2D640B557E86}" type="sibTrans" cxnId="{64C13902-E27C-4765-81EF-B5217CBFC05E}">
      <dgm:prSet/>
      <dgm:spPr/>
      <dgm:t>
        <a:bodyPr/>
        <a:lstStyle/>
        <a:p>
          <a:endParaRPr lang="en-US"/>
        </a:p>
      </dgm:t>
    </dgm:pt>
    <dgm:pt modelId="{3159EA3B-8752-4330-B3CF-762E695400F5}" type="pres">
      <dgm:prSet presAssocID="{ED4BC071-B463-4EF6-9369-382A84774176}" presName="composite" presStyleCnt="0">
        <dgm:presLayoutVars>
          <dgm:chMax val="1"/>
          <dgm:dir/>
          <dgm:resizeHandles val="exact"/>
        </dgm:presLayoutVars>
      </dgm:prSet>
      <dgm:spPr/>
    </dgm:pt>
    <dgm:pt modelId="{5B044888-2B92-4A65-A9A1-33520940F355}" type="pres">
      <dgm:prSet presAssocID="{ED4BC071-B463-4EF6-9369-382A84774176}" presName="radial" presStyleCnt="0">
        <dgm:presLayoutVars>
          <dgm:animLvl val="ctr"/>
        </dgm:presLayoutVars>
      </dgm:prSet>
      <dgm:spPr/>
    </dgm:pt>
    <dgm:pt modelId="{C1DE6224-ECD8-4E80-9ECB-6F5010780AD6}" type="pres">
      <dgm:prSet presAssocID="{C008A325-6756-480E-862E-3DB9DE5A40EA}" presName="centerShape" presStyleLbl="vennNode1" presStyleIdx="0" presStyleCnt="6"/>
      <dgm:spPr/>
    </dgm:pt>
    <dgm:pt modelId="{65AF7B30-137A-467A-9F1D-BC0260A88EC7}" type="pres">
      <dgm:prSet presAssocID="{66DF532B-3789-4B3E-AE43-2645D58A6CC1}" presName="node" presStyleLbl="vennNode1" presStyleIdx="1" presStyleCnt="6">
        <dgm:presLayoutVars>
          <dgm:bulletEnabled val="1"/>
        </dgm:presLayoutVars>
      </dgm:prSet>
      <dgm:spPr/>
    </dgm:pt>
    <dgm:pt modelId="{E667E87A-3A72-4273-AB3D-B1B78C214D3B}" type="pres">
      <dgm:prSet presAssocID="{9EB73C1C-FF12-4BD5-80FE-DEA3738BFC6D}" presName="node" presStyleLbl="vennNode1" presStyleIdx="2" presStyleCnt="6">
        <dgm:presLayoutVars>
          <dgm:bulletEnabled val="1"/>
        </dgm:presLayoutVars>
      </dgm:prSet>
      <dgm:spPr/>
    </dgm:pt>
    <dgm:pt modelId="{329CB6EB-306B-4515-A9EE-3FBEE9D69D18}" type="pres">
      <dgm:prSet presAssocID="{DA434D8C-D1DE-459E-9B0F-6570A80DEB2A}" presName="node" presStyleLbl="vennNode1" presStyleIdx="3" presStyleCnt="6">
        <dgm:presLayoutVars>
          <dgm:bulletEnabled val="1"/>
        </dgm:presLayoutVars>
      </dgm:prSet>
      <dgm:spPr/>
    </dgm:pt>
    <dgm:pt modelId="{71F63ECB-D5BD-4952-AFA0-1F5B916541A8}" type="pres">
      <dgm:prSet presAssocID="{8DD91B2D-C334-44C1-BDDF-20969689BCCC}" presName="node" presStyleLbl="vennNode1" presStyleIdx="4" presStyleCnt="6">
        <dgm:presLayoutVars>
          <dgm:bulletEnabled val="1"/>
        </dgm:presLayoutVars>
      </dgm:prSet>
      <dgm:spPr/>
    </dgm:pt>
    <dgm:pt modelId="{8E9230A4-73FA-432C-9BCD-784F67132909}" type="pres">
      <dgm:prSet presAssocID="{5A7AB7D1-A0E2-4A5B-910D-5233C0202666}" presName="node" presStyleLbl="vennNode1" presStyleIdx="5" presStyleCnt="6">
        <dgm:presLayoutVars>
          <dgm:bulletEnabled val="1"/>
        </dgm:presLayoutVars>
      </dgm:prSet>
      <dgm:spPr/>
    </dgm:pt>
  </dgm:ptLst>
  <dgm:cxnLst>
    <dgm:cxn modelId="{64C13902-E27C-4765-81EF-B5217CBFC05E}" srcId="{C008A325-6756-480E-862E-3DB9DE5A40EA}" destId="{5A7AB7D1-A0E2-4A5B-910D-5233C0202666}" srcOrd="4" destOrd="0" parTransId="{AD377692-8DF6-4C8E-AE00-F19F5AE61261}" sibTransId="{F8FB916E-6DE1-4649-9F0F-2D640B557E86}"/>
    <dgm:cxn modelId="{D242B024-02C0-4C62-B2FE-3A0665F1335B}" srcId="{ED4BC071-B463-4EF6-9369-382A84774176}" destId="{C008A325-6756-480E-862E-3DB9DE5A40EA}" srcOrd="0" destOrd="0" parTransId="{CEB4B9C8-657C-40DB-952D-C5103D5251A4}" sibTransId="{4F41D602-6B0D-4DA0-8C2D-5835224A2322}"/>
    <dgm:cxn modelId="{0FF1F335-C5ED-4A4E-8BDB-F72405604150}" type="presOf" srcId="{9EB73C1C-FF12-4BD5-80FE-DEA3738BFC6D}" destId="{E667E87A-3A72-4273-AB3D-B1B78C214D3B}" srcOrd="0" destOrd="0" presId="urn:microsoft.com/office/officeart/2005/8/layout/radial3"/>
    <dgm:cxn modelId="{344D453B-03D1-414D-93D8-B093917FA136}" type="presOf" srcId="{ED4BC071-B463-4EF6-9369-382A84774176}" destId="{3159EA3B-8752-4330-B3CF-762E695400F5}" srcOrd="0" destOrd="0" presId="urn:microsoft.com/office/officeart/2005/8/layout/radial3"/>
    <dgm:cxn modelId="{6F136462-F75D-4D98-8697-A9FD10693D46}" srcId="{C008A325-6756-480E-862E-3DB9DE5A40EA}" destId="{8DD91B2D-C334-44C1-BDDF-20969689BCCC}" srcOrd="3" destOrd="0" parTransId="{1B00D57A-662A-4ADD-893C-D0657640CB51}" sibTransId="{D54944B4-C3F0-4E64-AB71-C630FE398E3C}"/>
    <dgm:cxn modelId="{0EE21D43-DD62-4D24-B305-20A50AEFE35F}" type="presOf" srcId="{C008A325-6756-480E-862E-3DB9DE5A40EA}" destId="{C1DE6224-ECD8-4E80-9ECB-6F5010780AD6}" srcOrd="0" destOrd="0" presId="urn:microsoft.com/office/officeart/2005/8/layout/radial3"/>
    <dgm:cxn modelId="{C5392763-97E9-4AA7-9D35-AD1221010ED3}" srcId="{C008A325-6756-480E-862E-3DB9DE5A40EA}" destId="{DA434D8C-D1DE-459E-9B0F-6570A80DEB2A}" srcOrd="2" destOrd="0" parTransId="{091AF291-68DF-4839-A4A4-DF2A0F08167C}" sibTransId="{0C222E74-7659-410A-9A8E-4912E0986725}"/>
    <dgm:cxn modelId="{D4656E65-7626-4D0C-AC1F-8A2B4B61B66E}" type="presOf" srcId="{8DD91B2D-C334-44C1-BDDF-20969689BCCC}" destId="{71F63ECB-D5BD-4952-AFA0-1F5B916541A8}" srcOrd="0" destOrd="0" presId="urn:microsoft.com/office/officeart/2005/8/layout/radial3"/>
    <dgm:cxn modelId="{07BA4569-9E31-41FA-88B4-D820F2801406}" type="presOf" srcId="{66DF532B-3789-4B3E-AE43-2645D58A6CC1}" destId="{65AF7B30-137A-467A-9F1D-BC0260A88EC7}" srcOrd="0" destOrd="0" presId="urn:microsoft.com/office/officeart/2005/8/layout/radial3"/>
    <dgm:cxn modelId="{2EF9826C-7166-4CB4-99FD-6F59B24351FB}" type="presOf" srcId="{DA434D8C-D1DE-459E-9B0F-6570A80DEB2A}" destId="{329CB6EB-306B-4515-A9EE-3FBEE9D69D18}" srcOrd="0" destOrd="0" presId="urn:microsoft.com/office/officeart/2005/8/layout/radial3"/>
    <dgm:cxn modelId="{095BF6A4-726A-4E38-967E-D1C0ABD44728}" srcId="{C008A325-6756-480E-862E-3DB9DE5A40EA}" destId="{66DF532B-3789-4B3E-AE43-2645D58A6CC1}" srcOrd="0" destOrd="0" parTransId="{F2ABC1AB-B29E-40C0-81E9-6E062FC3111B}" sibTransId="{11511BA3-C2D0-4B90-BE1D-97A7E41892E5}"/>
    <dgm:cxn modelId="{0A9665EE-7BC6-4BB0-B53E-4A1A3EAB60F8}" type="presOf" srcId="{5A7AB7D1-A0E2-4A5B-910D-5233C0202666}" destId="{8E9230A4-73FA-432C-9BCD-784F67132909}" srcOrd="0" destOrd="0" presId="urn:microsoft.com/office/officeart/2005/8/layout/radial3"/>
    <dgm:cxn modelId="{911D2FF6-26BD-45D2-9484-61157BA46112}" srcId="{C008A325-6756-480E-862E-3DB9DE5A40EA}" destId="{9EB73C1C-FF12-4BD5-80FE-DEA3738BFC6D}" srcOrd="1" destOrd="0" parTransId="{433D1BEF-2746-42EB-84FB-924416D24FB1}" sibTransId="{4C377A96-5ADD-44ED-A7C5-3ACE7B24F1C7}"/>
    <dgm:cxn modelId="{00606C6F-BA5A-47AA-B6A3-AD8F8795D6F0}" type="presParOf" srcId="{3159EA3B-8752-4330-B3CF-762E695400F5}" destId="{5B044888-2B92-4A65-A9A1-33520940F355}" srcOrd="0" destOrd="0" presId="urn:microsoft.com/office/officeart/2005/8/layout/radial3"/>
    <dgm:cxn modelId="{76E3CAC2-7FA3-4501-A898-AFCF3DC1BD11}" type="presParOf" srcId="{5B044888-2B92-4A65-A9A1-33520940F355}" destId="{C1DE6224-ECD8-4E80-9ECB-6F5010780AD6}" srcOrd="0" destOrd="0" presId="urn:microsoft.com/office/officeart/2005/8/layout/radial3"/>
    <dgm:cxn modelId="{4C7E5F35-23AB-421D-8D7B-ACD8BD0E349C}" type="presParOf" srcId="{5B044888-2B92-4A65-A9A1-33520940F355}" destId="{65AF7B30-137A-467A-9F1D-BC0260A88EC7}" srcOrd="1" destOrd="0" presId="urn:microsoft.com/office/officeart/2005/8/layout/radial3"/>
    <dgm:cxn modelId="{3EF14C72-4DBD-4720-B229-9BAE97DD36A6}" type="presParOf" srcId="{5B044888-2B92-4A65-A9A1-33520940F355}" destId="{E667E87A-3A72-4273-AB3D-B1B78C214D3B}" srcOrd="2" destOrd="0" presId="urn:microsoft.com/office/officeart/2005/8/layout/radial3"/>
    <dgm:cxn modelId="{B8863549-7BC0-4C68-B05B-0CD341F45665}" type="presParOf" srcId="{5B044888-2B92-4A65-A9A1-33520940F355}" destId="{329CB6EB-306B-4515-A9EE-3FBEE9D69D18}" srcOrd="3" destOrd="0" presId="urn:microsoft.com/office/officeart/2005/8/layout/radial3"/>
    <dgm:cxn modelId="{8F957320-AA96-4B14-A3FD-6393ED81814A}" type="presParOf" srcId="{5B044888-2B92-4A65-A9A1-33520940F355}" destId="{71F63ECB-D5BD-4952-AFA0-1F5B916541A8}" srcOrd="4" destOrd="0" presId="urn:microsoft.com/office/officeart/2005/8/layout/radial3"/>
    <dgm:cxn modelId="{05364F17-B93D-45FB-866C-81F6221929AC}" type="presParOf" srcId="{5B044888-2B92-4A65-A9A1-33520940F355}" destId="{8E9230A4-73FA-432C-9BCD-784F67132909}" srcOrd="5"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662E4C-4608-45E8-862B-7BEEC136308D}"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2110FC78-2391-42BC-98F9-9075AAF5E427}">
      <dgm:prSet phldrT="[Text]"/>
      <dgm:spPr/>
      <dgm:t>
        <a:bodyPr/>
        <a:lstStyle/>
        <a:p>
          <a:r>
            <a:rPr lang="en-US" dirty="0"/>
            <a:t>ACO</a:t>
          </a:r>
        </a:p>
      </dgm:t>
    </dgm:pt>
    <dgm:pt modelId="{B6BA2CB4-CC0B-468F-8A35-5CA991722D73}" type="parTrans" cxnId="{B56E5BC6-F681-4B61-BDD1-CFA805F20C6C}">
      <dgm:prSet/>
      <dgm:spPr/>
      <dgm:t>
        <a:bodyPr/>
        <a:lstStyle/>
        <a:p>
          <a:endParaRPr lang="en-US"/>
        </a:p>
      </dgm:t>
    </dgm:pt>
    <dgm:pt modelId="{E5491572-BDBA-4679-BF93-52495E7B271B}" type="sibTrans" cxnId="{B56E5BC6-F681-4B61-BDD1-CFA805F20C6C}">
      <dgm:prSet/>
      <dgm:spPr/>
      <dgm:t>
        <a:bodyPr/>
        <a:lstStyle/>
        <a:p>
          <a:endParaRPr lang="en-US"/>
        </a:p>
      </dgm:t>
    </dgm:pt>
    <dgm:pt modelId="{F5FE327D-F186-4C57-9065-52CDCEF1D511}">
      <dgm:prSet phldrT="[Text]" custT="1"/>
      <dgm:spPr/>
      <dgm:t>
        <a:bodyPr/>
        <a:lstStyle/>
        <a:p>
          <a:pPr algn="l"/>
          <a:r>
            <a:rPr lang="en-US" sz="1100" dirty="0"/>
            <a:t>Care delivery frameworks NOT mandated</a:t>
          </a:r>
        </a:p>
      </dgm:t>
    </dgm:pt>
    <dgm:pt modelId="{497DDDB3-BE36-47FB-9D5F-6C9493B47DEC}" type="parTrans" cxnId="{84FB0543-5BE4-412A-A95E-DA4071710E2D}">
      <dgm:prSet/>
      <dgm:spPr/>
      <dgm:t>
        <a:bodyPr/>
        <a:lstStyle/>
        <a:p>
          <a:endParaRPr lang="en-US"/>
        </a:p>
      </dgm:t>
    </dgm:pt>
    <dgm:pt modelId="{B7A87AE0-5306-4B26-B573-0EE8A7D86138}" type="sibTrans" cxnId="{84FB0543-5BE4-412A-A95E-DA4071710E2D}">
      <dgm:prSet/>
      <dgm:spPr/>
      <dgm:t>
        <a:bodyPr/>
        <a:lstStyle/>
        <a:p>
          <a:endParaRPr lang="en-US"/>
        </a:p>
      </dgm:t>
    </dgm:pt>
    <dgm:pt modelId="{80F9D05D-CBFA-4C29-BF87-672BC46D7244}">
      <dgm:prSet phldrT="[Text]"/>
      <dgm:spPr/>
      <dgm:t>
        <a:bodyPr/>
        <a:lstStyle/>
        <a:p>
          <a:pPr algn="l"/>
          <a:r>
            <a:rPr lang="en-US" dirty="0"/>
            <a:t>Financial incentives tied to outcomes </a:t>
          </a:r>
        </a:p>
      </dgm:t>
    </dgm:pt>
    <dgm:pt modelId="{934D264F-EEB2-45A9-BE5F-5CE0DFFE3B7F}" type="parTrans" cxnId="{84562029-1978-471D-8286-08D6CD09B5BD}">
      <dgm:prSet/>
      <dgm:spPr/>
      <dgm:t>
        <a:bodyPr/>
        <a:lstStyle/>
        <a:p>
          <a:endParaRPr lang="en-US"/>
        </a:p>
      </dgm:t>
    </dgm:pt>
    <dgm:pt modelId="{39AB348B-BB4E-4ED3-9A8E-CAC77AB69C19}" type="sibTrans" cxnId="{84562029-1978-471D-8286-08D6CD09B5BD}">
      <dgm:prSet/>
      <dgm:spPr/>
      <dgm:t>
        <a:bodyPr/>
        <a:lstStyle/>
        <a:p>
          <a:endParaRPr lang="en-US"/>
        </a:p>
      </dgm:t>
    </dgm:pt>
    <dgm:pt modelId="{F33E2CC8-DCDA-40D9-ACFA-C7B2A5AF5245}">
      <dgm:prSet phldrT="[Text]"/>
      <dgm:spPr/>
      <dgm:t>
        <a:bodyPr/>
        <a:lstStyle/>
        <a:p>
          <a:r>
            <a:rPr lang="en-US" dirty="0"/>
            <a:t>PCMH</a:t>
          </a:r>
        </a:p>
      </dgm:t>
    </dgm:pt>
    <dgm:pt modelId="{4A19C083-DCD3-44C4-821F-D64B0169EF07}" type="parTrans" cxnId="{47A064DC-2616-498F-AEE7-54AEA6D15584}">
      <dgm:prSet/>
      <dgm:spPr/>
      <dgm:t>
        <a:bodyPr/>
        <a:lstStyle/>
        <a:p>
          <a:endParaRPr lang="en-US"/>
        </a:p>
      </dgm:t>
    </dgm:pt>
    <dgm:pt modelId="{EBEDA063-2816-4E8C-B6BA-07854E1A3508}" type="sibTrans" cxnId="{47A064DC-2616-498F-AEE7-54AEA6D15584}">
      <dgm:prSet/>
      <dgm:spPr/>
      <dgm:t>
        <a:bodyPr/>
        <a:lstStyle/>
        <a:p>
          <a:endParaRPr lang="en-US"/>
        </a:p>
      </dgm:t>
    </dgm:pt>
    <dgm:pt modelId="{6EE90728-9236-49C5-B7D2-D54C3969F57E}">
      <dgm:prSet phldrT="[Text]"/>
      <dgm:spPr/>
      <dgm:t>
        <a:bodyPr/>
        <a:lstStyle/>
        <a:p>
          <a:pPr algn="l"/>
          <a:r>
            <a:rPr lang="en-US" dirty="0"/>
            <a:t>Care delivery frameworks necessary for accreditation</a:t>
          </a:r>
        </a:p>
      </dgm:t>
    </dgm:pt>
    <dgm:pt modelId="{A38FAA29-0A76-434C-BC4E-4A95FC398EA9}" type="parTrans" cxnId="{CD4D1960-ACAD-4486-9AA8-4EB5073410C2}">
      <dgm:prSet/>
      <dgm:spPr/>
      <dgm:t>
        <a:bodyPr/>
        <a:lstStyle/>
        <a:p>
          <a:endParaRPr lang="en-US"/>
        </a:p>
      </dgm:t>
    </dgm:pt>
    <dgm:pt modelId="{57C38ACF-CA1C-41EB-B1A6-9E65F8C0D27E}" type="sibTrans" cxnId="{CD4D1960-ACAD-4486-9AA8-4EB5073410C2}">
      <dgm:prSet/>
      <dgm:spPr/>
      <dgm:t>
        <a:bodyPr/>
        <a:lstStyle/>
        <a:p>
          <a:endParaRPr lang="en-US"/>
        </a:p>
      </dgm:t>
    </dgm:pt>
    <dgm:pt modelId="{2DA250A9-8632-4BF0-8665-9EA89AFFC576}">
      <dgm:prSet phldrT="[Text]"/>
      <dgm:spPr/>
      <dgm:t>
        <a:bodyPr/>
        <a:lstStyle/>
        <a:p>
          <a:pPr algn="l"/>
          <a:r>
            <a:rPr lang="en-US" dirty="0"/>
            <a:t>NO financial incentives as part of the care delivery framework</a:t>
          </a:r>
        </a:p>
      </dgm:t>
    </dgm:pt>
    <dgm:pt modelId="{A6FD25AE-77FB-4975-9449-540B66C001BA}" type="parTrans" cxnId="{44082E57-CB73-4DFF-8E85-39EC37FD3BD8}">
      <dgm:prSet/>
      <dgm:spPr/>
      <dgm:t>
        <a:bodyPr/>
        <a:lstStyle/>
        <a:p>
          <a:endParaRPr lang="en-US"/>
        </a:p>
      </dgm:t>
    </dgm:pt>
    <dgm:pt modelId="{497201FA-E9B8-4AE2-9FB0-67A35044B31D}" type="sibTrans" cxnId="{44082E57-CB73-4DFF-8E85-39EC37FD3BD8}">
      <dgm:prSet/>
      <dgm:spPr/>
      <dgm:t>
        <a:bodyPr/>
        <a:lstStyle/>
        <a:p>
          <a:endParaRPr lang="en-US"/>
        </a:p>
      </dgm:t>
    </dgm:pt>
    <dgm:pt modelId="{6928971B-52AC-4842-A169-150B669DDA63}">
      <dgm:prSet phldrT="[Text]"/>
      <dgm:spPr>
        <a:solidFill>
          <a:schemeClr val="accent1">
            <a:alpha val="90000"/>
          </a:schemeClr>
        </a:solidFill>
        <a:ln>
          <a:solidFill>
            <a:schemeClr val="accent1"/>
          </a:solidFill>
        </a:ln>
      </dgm:spPr>
      <dgm:t>
        <a:bodyPr/>
        <a:lstStyle/>
        <a:p>
          <a:r>
            <a:rPr lang="en-US" dirty="0">
              <a:solidFill>
                <a:schemeClr val="bg1"/>
              </a:solidFill>
            </a:rPr>
            <a:t>Value-based reimbursement model</a:t>
          </a:r>
        </a:p>
      </dgm:t>
    </dgm:pt>
    <dgm:pt modelId="{B0CFD4BE-B351-43D3-9CD3-6B15B0F5D0D7}" type="parTrans" cxnId="{C7D88309-959C-48BF-B90F-FC10044AC48A}">
      <dgm:prSet/>
      <dgm:spPr/>
      <dgm:t>
        <a:bodyPr/>
        <a:lstStyle/>
        <a:p>
          <a:endParaRPr lang="en-US"/>
        </a:p>
      </dgm:t>
    </dgm:pt>
    <dgm:pt modelId="{3CA848DB-35EA-4F71-9F4F-67FC3D8A187D}" type="sibTrans" cxnId="{C7D88309-959C-48BF-B90F-FC10044AC48A}">
      <dgm:prSet/>
      <dgm:spPr/>
      <dgm:t>
        <a:bodyPr/>
        <a:lstStyle/>
        <a:p>
          <a:endParaRPr lang="en-US"/>
        </a:p>
      </dgm:t>
    </dgm:pt>
    <dgm:pt modelId="{AA0A5EC1-E35E-40F3-99FF-5368C2F243C3}">
      <dgm:prSet phldrT="[Text]"/>
      <dgm:spPr>
        <a:solidFill>
          <a:schemeClr val="accent1">
            <a:alpha val="90000"/>
          </a:schemeClr>
        </a:solidFill>
      </dgm:spPr>
      <dgm:t>
        <a:bodyPr/>
        <a:lstStyle/>
        <a:p>
          <a:r>
            <a:rPr lang="en-US" dirty="0">
              <a:solidFill>
                <a:schemeClr val="bg1"/>
              </a:solidFill>
            </a:rPr>
            <a:t>Care-delivery model </a:t>
          </a:r>
        </a:p>
      </dgm:t>
    </dgm:pt>
    <dgm:pt modelId="{D4A079C7-4D70-45E4-AC9F-0654A3984285}" type="parTrans" cxnId="{A70A93D2-EB22-46FF-9322-C1A88ABCB151}">
      <dgm:prSet/>
      <dgm:spPr/>
      <dgm:t>
        <a:bodyPr/>
        <a:lstStyle/>
        <a:p>
          <a:endParaRPr lang="en-US"/>
        </a:p>
      </dgm:t>
    </dgm:pt>
    <dgm:pt modelId="{D3E41B33-577A-46F2-82FB-2E0F00AD4E4E}" type="sibTrans" cxnId="{A70A93D2-EB22-46FF-9322-C1A88ABCB151}">
      <dgm:prSet/>
      <dgm:spPr/>
      <dgm:t>
        <a:bodyPr/>
        <a:lstStyle/>
        <a:p>
          <a:endParaRPr lang="en-US"/>
        </a:p>
      </dgm:t>
    </dgm:pt>
    <dgm:pt modelId="{9D43B292-9917-4A7C-8590-E25C87A12141}">
      <dgm:prSet phldrT="[Text]"/>
      <dgm:spPr/>
      <dgm:t>
        <a:bodyPr/>
        <a:lstStyle/>
        <a:p>
          <a:pPr algn="l"/>
          <a:r>
            <a:rPr lang="en-US" dirty="0"/>
            <a:t>Accreditation/Certification Process </a:t>
          </a:r>
        </a:p>
      </dgm:t>
    </dgm:pt>
    <dgm:pt modelId="{A9CEB6F5-54A0-4321-B288-10063A10952D}" type="parTrans" cxnId="{5DE8B176-F1DA-4989-9CA0-BEB3999F7D6B}">
      <dgm:prSet/>
      <dgm:spPr/>
      <dgm:t>
        <a:bodyPr/>
        <a:lstStyle/>
        <a:p>
          <a:endParaRPr lang="en-US"/>
        </a:p>
      </dgm:t>
    </dgm:pt>
    <dgm:pt modelId="{45B3F02D-3E87-4FD0-BC80-BC6AE7C9900E}" type="sibTrans" cxnId="{5DE8B176-F1DA-4989-9CA0-BEB3999F7D6B}">
      <dgm:prSet/>
      <dgm:spPr/>
      <dgm:t>
        <a:bodyPr/>
        <a:lstStyle/>
        <a:p>
          <a:endParaRPr lang="en-US"/>
        </a:p>
      </dgm:t>
    </dgm:pt>
    <dgm:pt modelId="{A95B8678-4EA0-41D0-A7FC-6078C0AD4F86}">
      <dgm:prSet phldrT="[Text]"/>
      <dgm:spPr/>
      <dgm:t>
        <a:bodyPr/>
        <a:lstStyle/>
        <a:p>
          <a:pPr algn="l"/>
          <a:r>
            <a:rPr lang="en-US" dirty="0"/>
            <a:t>Contractual Agreement</a:t>
          </a:r>
        </a:p>
      </dgm:t>
    </dgm:pt>
    <dgm:pt modelId="{83EB46EB-8203-46B4-B587-63F8A5E43753}" type="parTrans" cxnId="{F93E47DE-FB2A-4129-B2D7-6EE55F9DCDC7}">
      <dgm:prSet/>
      <dgm:spPr/>
      <dgm:t>
        <a:bodyPr/>
        <a:lstStyle/>
        <a:p>
          <a:endParaRPr lang="en-US"/>
        </a:p>
      </dgm:t>
    </dgm:pt>
    <dgm:pt modelId="{A5EAE172-3DB8-4B50-BC02-443ABCC1DBFA}" type="sibTrans" cxnId="{F93E47DE-FB2A-4129-B2D7-6EE55F9DCDC7}">
      <dgm:prSet/>
      <dgm:spPr/>
      <dgm:t>
        <a:bodyPr/>
        <a:lstStyle/>
        <a:p>
          <a:endParaRPr lang="en-US"/>
        </a:p>
      </dgm:t>
    </dgm:pt>
    <dgm:pt modelId="{AB8C3985-C57A-4C24-89F3-A81A56629720}" type="pres">
      <dgm:prSet presAssocID="{6B662E4C-4608-45E8-862B-7BEEC136308D}" presName="diagram" presStyleCnt="0">
        <dgm:presLayoutVars>
          <dgm:chPref val="1"/>
          <dgm:dir/>
          <dgm:animOne val="branch"/>
          <dgm:animLvl val="lvl"/>
          <dgm:resizeHandles/>
        </dgm:presLayoutVars>
      </dgm:prSet>
      <dgm:spPr/>
    </dgm:pt>
    <dgm:pt modelId="{AF905B57-E703-48CE-A2E4-F10E82DA9C02}" type="pres">
      <dgm:prSet presAssocID="{2110FC78-2391-42BC-98F9-9075AAF5E427}" presName="root" presStyleCnt="0"/>
      <dgm:spPr/>
    </dgm:pt>
    <dgm:pt modelId="{0BD3D31F-E354-4D62-82AF-D35F8FCB0A06}" type="pres">
      <dgm:prSet presAssocID="{2110FC78-2391-42BC-98F9-9075AAF5E427}" presName="rootComposite" presStyleCnt="0"/>
      <dgm:spPr/>
    </dgm:pt>
    <dgm:pt modelId="{365D7BB1-B92E-41E5-8DAB-66CF867013D5}" type="pres">
      <dgm:prSet presAssocID="{2110FC78-2391-42BC-98F9-9075AAF5E427}" presName="rootText" presStyleLbl="node1" presStyleIdx="0" presStyleCnt="2" custScaleX="114750"/>
      <dgm:spPr/>
    </dgm:pt>
    <dgm:pt modelId="{592D376A-06ED-41BA-B089-2B76B1283B78}" type="pres">
      <dgm:prSet presAssocID="{2110FC78-2391-42BC-98F9-9075AAF5E427}" presName="rootConnector" presStyleLbl="node1" presStyleIdx="0" presStyleCnt="2"/>
      <dgm:spPr/>
    </dgm:pt>
    <dgm:pt modelId="{9A75B29A-CCC4-40FF-A6FB-B95E7B30B164}" type="pres">
      <dgm:prSet presAssocID="{2110FC78-2391-42BC-98F9-9075AAF5E427}" presName="childShape" presStyleCnt="0"/>
      <dgm:spPr/>
    </dgm:pt>
    <dgm:pt modelId="{395EBF1A-5DE3-4EE1-AD2F-6F05E634857C}" type="pres">
      <dgm:prSet presAssocID="{497DDDB3-BE36-47FB-9D5F-6C9493B47DEC}" presName="Name13" presStyleLbl="parChTrans1D2" presStyleIdx="0" presStyleCnt="8"/>
      <dgm:spPr/>
    </dgm:pt>
    <dgm:pt modelId="{E8E4786D-8713-44C8-B870-B8ABE91A5533}" type="pres">
      <dgm:prSet presAssocID="{F5FE327D-F186-4C57-9065-52CDCEF1D511}" presName="childText" presStyleLbl="bgAcc1" presStyleIdx="0" presStyleCnt="8" custScaleX="143222">
        <dgm:presLayoutVars>
          <dgm:bulletEnabled val="1"/>
        </dgm:presLayoutVars>
      </dgm:prSet>
      <dgm:spPr/>
    </dgm:pt>
    <dgm:pt modelId="{C14D41F1-4D90-427A-8200-258C7E60F340}" type="pres">
      <dgm:prSet presAssocID="{934D264F-EEB2-45A9-BE5F-5CE0DFFE3B7F}" presName="Name13" presStyleLbl="parChTrans1D2" presStyleIdx="1" presStyleCnt="8"/>
      <dgm:spPr/>
    </dgm:pt>
    <dgm:pt modelId="{C5458BDB-0A70-4B3A-9CB3-B1813A4BAA6E}" type="pres">
      <dgm:prSet presAssocID="{80F9D05D-CBFA-4C29-BF87-672BC46D7244}" presName="childText" presStyleLbl="bgAcc1" presStyleIdx="1" presStyleCnt="8" custScaleX="143438">
        <dgm:presLayoutVars>
          <dgm:bulletEnabled val="1"/>
        </dgm:presLayoutVars>
      </dgm:prSet>
      <dgm:spPr/>
    </dgm:pt>
    <dgm:pt modelId="{A4181983-027A-4E52-9060-E328CEC10AAC}" type="pres">
      <dgm:prSet presAssocID="{83EB46EB-8203-46B4-B587-63F8A5E43753}" presName="Name13" presStyleLbl="parChTrans1D2" presStyleIdx="2" presStyleCnt="8"/>
      <dgm:spPr/>
    </dgm:pt>
    <dgm:pt modelId="{0DAA11B6-8083-481B-85BC-84BB860FE4FB}" type="pres">
      <dgm:prSet presAssocID="{A95B8678-4EA0-41D0-A7FC-6078C0AD4F86}" presName="childText" presStyleLbl="bgAcc1" presStyleIdx="2" presStyleCnt="8" custScaleX="143357">
        <dgm:presLayoutVars>
          <dgm:bulletEnabled val="1"/>
        </dgm:presLayoutVars>
      </dgm:prSet>
      <dgm:spPr/>
    </dgm:pt>
    <dgm:pt modelId="{2F268C7D-7C96-4C3B-898F-6289B0169187}" type="pres">
      <dgm:prSet presAssocID="{B0CFD4BE-B351-43D3-9CD3-6B15B0F5D0D7}" presName="Name13" presStyleLbl="parChTrans1D2" presStyleIdx="3" presStyleCnt="8"/>
      <dgm:spPr/>
    </dgm:pt>
    <dgm:pt modelId="{04398D3A-A37B-4324-AD90-0EBB8B0F6872}" type="pres">
      <dgm:prSet presAssocID="{6928971B-52AC-4842-A169-150B669DDA63}" presName="childText" presStyleLbl="bgAcc1" presStyleIdx="3" presStyleCnt="8" custScaleX="143725">
        <dgm:presLayoutVars>
          <dgm:bulletEnabled val="1"/>
        </dgm:presLayoutVars>
      </dgm:prSet>
      <dgm:spPr/>
    </dgm:pt>
    <dgm:pt modelId="{3F748C0D-9C19-4FDE-8C60-C8DFD9023F6C}" type="pres">
      <dgm:prSet presAssocID="{F33E2CC8-DCDA-40D9-ACFA-C7B2A5AF5245}" presName="root" presStyleCnt="0"/>
      <dgm:spPr/>
    </dgm:pt>
    <dgm:pt modelId="{30F2E1AB-D805-4B52-9B2B-7D2109484EEF}" type="pres">
      <dgm:prSet presAssocID="{F33E2CC8-DCDA-40D9-ACFA-C7B2A5AF5245}" presName="rootComposite" presStyleCnt="0"/>
      <dgm:spPr/>
    </dgm:pt>
    <dgm:pt modelId="{9281F1CD-3FF8-459A-9538-CC5BA6EA985C}" type="pres">
      <dgm:prSet presAssocID="{F33E2CC8-DCDA-40D9-ACFA-C7B2A5AF5245}" presName="rootText" presStyleLbl="node1" presStyleIdx="1" presStyleCnt="2" custScaleX="114750"/>
      <dgm:spPr/>
    </dgm:pt>
    <dgm:pt modelId="{A9F8471A-0234-4F4B-A9B5-B4253BA2DFB6}" type="pres">
      <dgm:prSet presAssocID="{F33E2CC8-DCDA-40D9-ACFA-C7B2A5AF5245}" presName="rootConnector" presStyleLbl="node1" presStyleIdx="1" presStyleCnt="2"/>
      <dgm:spPr/>
    </dgm:pt>
    <dgm:pt modelId="{F09B1AEC-A88F-4FBC-9487-05F22D56A786}" type="pres">
      <dgm:prSet presAssocID="{F33E2CC8-DCDA-40D9-ACFA-C7B2A5AF5245}" presName="childShape" presStyleCnt="0"/>
      <dgm:spPr/>
    </dgm:pt>
    <dgm:pt modelId="{53731EE6-A1C9-4A68-8006-97CFFB6D1707}" type="pres">
      <dgm:prSet presAssocID="{A38FAA29-0A76-434C-BC4E-4A95FC398EA9}" presName="Name13" presStyleLbl="parChTrans1D2" presStyleIdx="4" presStyleCnt="8"/>
      <dgm:spPr/>
    </dgm:pt>
    <dgm:pt modelId="{7BF31C3C-9B94-4B7E-B8B5-180F9C3DF30E}" type="pres">
      <dgm:prSet presAssocID="{6EE90728-9236-49C5-B7D2-D54C3969F57E}" presName="childText" presStyleLbl="bgAcc1" presStyleIdx="4" presStyleCnt="8" custScaleX="143438">
        <dgm:presLayoutVars>
          <dgm:bulletEnabled val="1"/>
        </dgm:presLayoutVars>
      </dgm:prSet>
      <dgm:spPr/>
    </dgm:pt>
    <dgm:pt modelId="{79787BEF-E72C-4D79-9C82-029CE31550DD}" type="pres">
      <dgm:prSet presAssocID="{A6FD25AE-77FB-4975-9449-540B66C001BA}" presName="Name13" presStyleLbl="parChTrans1D2" presStyleIdx="5" presStyleCnt="8"/>
      <dgm:spPr/>
    </dgm:pt>
    <dgm:pt modelId="{42FA6CC6-F94F-435C-939E-07C4EFBB76B9}" type="pres">
      <dgm:prSet presAssocID="{2DA250A9-8632-4BF0-8665-9EA89AFFC576}" presName="childText" presStyleLbl="bgAcc1" presStyleIdx="5" presStyleCnt="8" custScaleX="143438">
        <dgm:presLayoutVars>
          <dgm:bulletEnabled val="1"/>
        </dgm:presLayoutVars>
      </dgm:prSet>
      <dgm:spPr/>
    </dgm:pt>
    <dgm:pt modelId="{354E2A7A-A314-4469-9D47-9EA587272833}" type="pres">
      <dgm:prSet presAssocID="{A9CEB6F5-54A0-4321-B288-10063A10952D}" presName="Name13" presStyleLbl="parChTrans1D2" presStyleIdx="6" presStyleCnt="8"/>
      <dgm:spPr/>
    </dgm:pt>
    <dgm:pt modelId="{D32226F7-57AD-4615-ACAF-16A7D7EFA4C5}" type="pres">
      <dgm:prSet presAssocID="{9D43B292-9917-4A7C-8590-E25C87A12141}" presName="childText" presStyleLbl="bgAcc1" presStyleIdx="6" presStyleCnt="8" custScaleX="143357">
        <dgm:presLayoutVars>
          <dgm:bulletEnabled val="1"/>
        </dgm:presLayoutVars>
      </dgm:prSet>
      <dgm:spPr/>
    </dgm:pt>
    <dgm:pt modelId="{FC1087C5-3B4C-424B-99D1-704C1F3F1FA4}" type="pres">
      <dgm:prSet presAssocID="{D4A079C7-4D70-45E4-AC9F-0654A3984285}" presName="Name13" presStyleLbl="parChTrans1D2" presStyleIdx="7" presStyleCnt="8"/>
      <dgm:spPr/>
    </dgm:pt>
    <dgm:pt modelId="{7F73F41A-C777-4ABE-9F1D-C1A36E9F564C}" type="pres">
      <dgm:prSet presAssocID="{AA0A5EC1-E35E-40F3-99FF-5368C2F243C3}" presName="childText" presStyleLbl="bgAcc1" presStyleIdx="7" presStyleCnt="8" custScaleX="143725">
        <dgm:presLayoutVars>
          <dgm:bulletEnabled val="1"/>
        </dgm:presLayoutVars>
      </dgm:prSet>
      <dgm:spPr/>
    </dgm:pt>
  </dgm:ptLst>
  <dgm:cxnLst>
    <dgm:cxn modelId="{025D2200-6DC6-4E75-98CC-E84EB9AABC3A}" type="presOf" srcId="{A38FAA29-0A76-434C-BC4E-4A95FC398EA9}" destId="{53731EE6-A1C9-4A68-8006-97CFFB6D1707}" srcOrd="0" destOrd="0" presId="urn:microsoft.com/office/officeart/2005/8/layout/hierarchy3"/>
    <dgm:cxn modelId="{C7D88309-959C-48BF-B90F-FC10044AC48A}" srcId="{2110FC78-2391-42BC-98F9-9075AAF5E427}" destId="{6928971B-52AC-4842-A169-150B669DDA63}" srcOrd="3" destOrd="0" parTransId="{B0CFD4BE-B351-43D3-9CD3-6B15B0F5D0D7}" sibTransId="{3CA848DB-35EA-4F71-9F4F-67FC3D8A187D}"/>
    <dgm:cxn modelId="{28C3431B-C31E-4142-AB94-FEEF444A093E}" type="presOf" srcId="{D4A079C7-4D70-45E4-AC9F-0654A3984285}" destId="{FC1087C5-3B4C-424B-99D1-704C1F3F1FA4}" srcOrd="0" destOrd="0" presId="urn:microsoft.com/office/officeart/2005/8/layout/hierarchy3"/>
    <dgm:cxn modelId="{84562029-1978-471D-8286-08D6CD09B5BD}" srcId="{2110FC78-2391-42BC-98F9-9075AAF5E427}" destId="{80F9D05D-CBFA-4C29-BF87-672BC46D7244}" srcOrd="1" destOrd="0" parTransId="{934D264F-EEB2-45A9-BE5F-5CE0DFFE3B7F}" sibTransId="{39AB348B-BB4E-4ED3-9A8E-CAC77AB69C19}"/>
    <dgm:cxn modelId="{E778552C-CED0-4FAF-ACA3-507C9DED0A9E}" type="presOf" srcId="{F33E2CC8-DCDA-40D9-ACFA-C7B2A5AF5245}" destId="{9281F1CD-3FF8-459A-9538-CC5BA6EA985C}" srcOrd="0" destOrd="0" presId="urn:microsoft.com/office/officeart/2005/8/layout/hierarchy3"/>
    <dgm:cxn modelId="{9431563D-280D-4537-8625-1A4F92EB7FF4}" type="presOf" srcId="{6EE90728-9236-49C5-B7D2-D54C3969F57E}" destId="{7BF31C3C-9B94-4B7E-B8B5-180F9C3DF30E}" srcOrd="0" destOrd="0" presId="urn:microsoft.com/office/officeart/2005/8/layout/hierarchy3"/>
    <dgm:cxn modelId="{1E50993D-F0AF-4C12-BCC2-285F240545A9}" type="presOf" srcId="{497DDDB3-BE36-47FB-9D5F-6C9493B47DEC}" destId="{395EBF1A-5DE3-4EE1-AD2F-6F05E634857C}" srcOrd="0" destOrd="0" presId="urn:microsoft.com/office/officeart/2005/8/layout/hierarchy3"/>
    <dgm:cxn modelId="{CD4D1960-ACAD-4486-9AA8-4EB5073410C2}" srcId="{F33E2CC8-DCDA-40D9-ACFA-C7B2A5AF5245}" destId="{6EE90728-9236-49C5-B7D2-D54C3969F57E}" srcOrd="0" destOrd="0" parTransId="{A38FAA29-0A76-434C-BC4E-4A95FC398EA9}" sibTransId="{57C38ACF-CA1C-41EB-B1A6-9E65F8C0D27E}"/>
    <dgm:cxn modelId="{6EC3F260-2ECB-4A8F-AE90-7A519C951387}" type="presOf" srcId="{9D43B292-9917-4A7C-8590-E25C87A12141}" destId="{D32226F7-57AD-4615-ACAF-16A7D7EFA4C5}" srcOrd="0" destOrd="0" presId="urn:microsoft.com/office/officeart/2005/8/layout/hierarchy3"/>
    <dgm:cxn modelId="{84FB0543-5BE4-412A-A95E-DA4071710E2D}" srcId="{2110FC78-2391-42BC-98F9-9075AAF5E427}" destId="{F5FE327D-F186-4C57-9065-52CDCEF1D511}" srcOrd="0" destOrd="0" parTransId="{497DDDB3-BE36-47FB-9D5F-6C9493B47DEC}" sibTransId="{B7A87AE0-5306-4B26-B573-0EE8A7D86138}"/>
    <dgm:cxn modelId="{B6BC8445-6C2C-46ED-945F-FBF4DF5FF41C}" type="presOf" srcId="{F5FE327D-F186-4C57-9065-52CDCEF1D511}" destId="{E8E4786D-8713-44C8-B870-B8ABE91A5533}" srcOrd="0" destOrd="0" presId="urn:microsoft.com/office/officeart/2005/8/layout/hierarchy3"/>
    <dgm:cxn modelId="{AEC6984F-5963-44EB-A70B-B743A33395B0}" type="presOf" srcId="{F33E2CC8-DCDA-40D9-ACFA-C7B2A5AF5245}" destId="{A9F8471A-0234-4F4B-A9B5-B4253BA2DFB6}" srcOrd="1" destOrd="0" presId="urn:microsoft.com/office/officeart/2005/8/layout/hierarchy3"/>
    <dgm:cxn modelId="{A1201553-4232-4DA2-9A1A-8C124ED69652}" type="presOf" srcId="{83EB46EB-8203-46B4-B587-63F8A5E43753}" destId="{A4181983-027A-4E52-9060-E328CEC10AAC}" srcOrd="0" destOrd="0" presId="urn:microsoft.com/office/officeart/2005/8/layout/hierarchy3"/>
    <dgm:cxn modelId="{5DE8B176-F1DA-4989-9CA0-BEB3999F7D6B}" srcId="{F33E2CC8-DCDA-40D9-ACFA-C7B2A5AF5245}" destId="{9D43B292-9917-4A7C-8590-E25C87A12141}" srcOrd="2" destOrd="0" parTransId="{A9CEB6F5-54A0-4321-B288-10063A10952D}" sibTransId="{45B3F02D-3E87-4FD0-BC80-BC6AE7C9900E}"/>
    <dgm:cxn modelId="{44082E57-CB73-4DFF-8E85-39EC37FD3BD8}" srcId="{F33E2CC8-DCDA-40D9-ACFA-C7B2A5AF5245}" destId="{2DA250A9-8632-4BF0-8665-9EA89AFFC576}" srcOrd="1" destOrd="0" parTransId="{A6FD25AE-77FB-4975-9449-540B66C001BA}" sibTransId="{497201FA-E9B8-4AE2-9FB0-67A35044B31D}"/>
    <dgm:cxn modelId="{427B6991-AB81-4843-B8F7-2A894137A705}" type="presOf" srcId="{80F9D05D-CBFA-4C29-BF87-672BC46D7244}" destId="{C5458BDB-0A70-4B3A-9CB3-B1813A4BAA6E}" srcOrd="0" destOrd="0" presId="urn:microsoft.com/office/officeart/2005/8/layout/hierarchy3"/>
    <dgm:cxn modelId="{4F39379B-A66E-4616-B9CA-03C5B63DF8CB}" type="presOf" srcId="{A9CEB6F5-54A0-4321-B288-10063A10952D}" destId="{354E2A7A-A314-4469-9D47-9EA587272833}" srcOrd="0" destOrd="0" presId="urn:microsoft.com/office/officeart/2005/8/layout/hierarchy3"/>
    <dgm:cxn modelId="{BDE9EEAB-0528-4C0C-8710-00AA662CB00E}" type="presOf" srcId="{2110FC78-2391-42BC-98F9-9075AAF5E427}" destId="{592D376A-06ED-41BA-B089-2B76B1283B78}" srcOrd="1" destOrd="0" presId="urn:microsoft.com/office/officeart/2005/8/layout/hierarchy3"/>
    <dgm:cxn modelId="{1E2632AF-A3CB-40E2-8DA5-43FAA160D5AE}" type="presOf" srcId="{2DA250A9-8632-4BF0-8665-9EA89AFFC576}" destId="{42FA6CC6-F94F-435C-939E-07C4EFBB76B9}" srcOrd="0" destOrd="0" presId="urn:microsoft.com/office/officeart/2005/8/layout/hierarchy3"/>
    <dgm:cxn modelId="{B0C5E0C1-0430-43E0-ACB3-865D63E81051}" type="presOf" srcId="{AA0A5EC1-E35E-40F3-99FF-5368C2F243C3}" destId="{7F73F41A-C777-4ABE-9F1D-C1A36E9F564C}" srcOrd="0" destOrd="0" presId="urn:microsoft.com/office/officeart/2005/8/layout/hierarchy3"/>
    <dgm:cxn modelId="{B56E5BC6-F681-4B61-BDD1-CFA805F20C6C}" srcId="{6B662E4C-4608-45E8-862B-7BEEC136308D}" destId="{2110FC78-2391-42BC-98F9-9075AAF5E427}" srcOrd="0" destOrd="0" parTransId="{B6BA2CB4-CC0B-468F-8A35-5CA991722D73}" sibTransId="{E5491572-BDBA-4679-BF93-52495E7B271B}"/>
    <dgm:cxn modelId="{1BCC03CD-023C-4128-B130-7AC01ABCDEF6}" type="presOf" srcId="{A6FD25AE-77FB-4975-9449-540B66C001BA}" destId="{79787BEF-E72C-4D79-9C82-029CE31550DD}" srcOrd="0" destOrd="0" presId="urn:microsoft.com/office/officeart/2005/8/layout/hierarchy3"/>
    <dgm:cxn modelId="{A70A93D2-EB22-46FF-9322-C1A88ABCB151}" srcId="{F33E2CC8-DCDA-40D9-ACFA-C7B2A5AF5245}" destId="{AA0A5EC1-E35E-40F3-99FF-5368C2F243C3}" srcOrd="3" destOrd="0" parTransId="{D4A079C7-4D70-45E4-AC9F-0654A3984285}" sibTransId="{D3E41B33-577A-46F2-82FB-2E0F00AD4E4E}"/>
    <dgm:cxn modelId="{7F4476D6-BF35-46DE-B784-1A21D9FB2727}" type="presOf" srcId="{6B662E4C-4608-45E8-862B-7BEEC136308D}" destId="{AB8C3985-C57A-4C24-89F3-A81A56629720}" srcOrd="0" destOrd="0" presId="urn:microsoft.com/office/officeart/2005/8/layout/hierarchy3"/>
    <dgm:cxn modelId="{47A064DC-2616-498F-AEE7-54AEA6D15584}" srcId="{6B662E4C-4608-45E8-862B-7BEEC136308D}" destId="{F33E2CC8-DCDA-40D9-ACFA-C7B2A5AF5245}" srcOrd="1" destOrd="0" parTransId="{4A19C083-DCD3-44C4-821F-D64B0169EF07}" sibTransId="{EBEDA063-2816-4E8C-B6BA-07854E1A3508}"/>
    <dgm:cxn modelId="{F93E47DE-FB2A-4129-B2D7-6EE55F9DCDC7}" srcId="{2110FC78-2391-42BC-98F9-9075AAF5E427}" destId="{A95B8678-4EA0-41D0-A7FC-6078C0AD4F86}" srcOrd="2" destOrd="0" parTransId="{83EB46EB-8203-46B4-B587-63F8A5E43753}" sibTransId="{A5EAE172-3DB8-4B50-BC02-443ABCC1DBFA}"/>
    <dgm:cxn modelId="{B34B58E5-79B9-452A-ADBF-FA052CBA0988}" type="presOf" srcId="{A95B8678-4EA0-41D0-A7FC-6078C0AD4F86}" destId="{0DAA11B6-8083-481B-85BC-84BB860FE4FB}" srcOrd="0" destOrd="0" presId="urn:microsoft.com/office/officeart/2005/8/layout/hierarchy3"/>
    <dgm:cxn modelId="{441675E9-7398-46E9-A611-45F4E15A9278}" type="presOf" srcId="{6928971B-52AC-4842-A169-150B669DDA63}" destId="{04398D3A-A37B-4324-AD90-0EBB8B0F6872}" srcOrd="0" destOrd="0" presId="urn:microsoft.com/office/officeart/2005/8/layout/hierarchy3"/>
    <dgm:cxn modelId="{3971DCEB-C66D-4A9A-8A3E-E5D5BCAFD892}" type="presOf" srcId="{934D264F-EEB2-45A9-BE5F-5CE0DFFE3B7F}" destId="{C14D41F1-4D90-427A-8200-258C7E60F340}" srcOrd="0" destOrd="0" presId="urn:microsoft.com/office/officeart/2005/8/layout/hierarchy3"/>
    <dgm:cxn modelId="{D34A25F7-7814-4319-98C0-F40EF4104F44}" type="presOf" srcId="{2110FC78-2391-42BC-98F9-9075AAF5E427}" destId="{365D7BB1-B92E-41E5-8DAB-66CF867013D5}" srcOrd="0" destOrd="0" presId="urn:microsoft.com/office/officeart/2005/8/layout/hierarchy3"/>
    <dgm:cxn modelId="{E54515F8-926A-4DB7-ABE3-5F8777717318}" type="presOf" srcId="{B0CFD4BE-B351-43D3-9CD3-6B15B0F5D0D7}" destId="{2F268C7D-7C96-4C3B-898F-6289B0169187}" srcOrd="0" destOrd="0" presId="urn:microsoft.com/office/officeart/2005/8/layout/hierarchy3"/>
    <dgm:cxn modelId="{A724D4E8-7EBE-4645-86FE-1A7973D93962}" type="presParOf" srcId="{AB8C3985-C57A-4C24-89F3-A81A56629720}" destId="{AF905B57-E703-48CE-A2E4-F10E82DA9C02}" srcOrd="0" destOrd="0" presId="urn:microsoft.com/office/officeart/2005/8/layout/hierarchy3"/>
    <dgm:cxn modelId="{3B7E3809-457E-49A0-A3C2-F6D8971D1A6E}" type="presParOf" srcId="{AF905B57-E703-48CE-A2E4-F10E82DA9C02}" destId="{0BD3D31F-E354-4D62-82AF-D35F8FCB0A06}" srcOrd="0" destOrd="0" presId="urn:microsoft.com/office/officeart/2005/8/layout/hierarchy3"/>
    <dgm:cxn modelId="{A1ADD202-5E75-4C77-9E16-300D2C84E2F1}" type="presParOf" srcId="{0BD3D31F-E354-4D62-82AF-D35F8FCB0A06}" destId="{365D7BB1-B92E-41E5-8DAB-66CF867013D5}" srcOrd="0" destOrd="0" presId="urn:microsoft.com/office/officeart/2005/8/layout/hierarchy3"/>
    <dgm:cxn modelId="{B38EE117-744A-495B-B137-3C4D673D254B}" type="presParOf" srcId="{0BD3D31F-E354-4D62-82AF-D35F8FCB0A06}" destId="{592D376A-06ED-41BA-B089-2B76B1283B78}" srcOrd="1" destOrd="0" presId="urn:microsoft.com/office/officeart/2005/8/layout/hierarchy3"/>
    <dgm:cxn modelId="{6D2F35FE-E06A-400D-B684-1D80E02B2275}" type="presParOf" srcId="{AF905B57-E703-48CE-A2E4-F10E82DA9C02}" destId="{9A75B29A-CCC4-40FF-A6FB-B95E7B30B164}" srcOrd="1" destOrd="0" presId="urn:microsoft.com/office/officeart/2005/8/layout/hierarchy3"/>
    <dgm:cxn modelId="{CDF2E0AF-A9E0-4919-85F8-412EC2CCF270}" type="presParOf" srcId="{9A75B29A-CCC4-40FF-A6FB-B95E7B30B164}" destId="{395EBF1A-5DE3-4EE1-AD2F-6F05E634857C}" srcOrd="0" destOrd="0" presId="urn:microsoft.com/office/officeart/2005/8/layout/hierarchy3"/>
    <dgm:cxn modelId="{A46EC76F-8AA3-49C2-B127-0C25BCB0AC0F}" type="presParOf" srcId="{9A75B29A-CCC4-40FF-A6FB-B95E7B30B164}" destId="{E8E4786D-8713-44C8-B870-B8ABE91A5533}" srcOrd="1" destOrd="0" presId="urn:microsoft.com/office/officeart/2005/8/layout/hierarchy3"/>
    <dgm:cxn modelId="{B7EB1F99-5DAA-4DBF-BF88-D54F0FF5E1B6}" type="presParOf" srcId="{9A75B29A-CCC4-40FF-A6FB-B95E7B30B164}" destId="{C14D41F1-4D90-427A-8200-258C7E60F340}" srcOrd="2" destOrd="0" presId="urn:microsoft.com/office/officeart/2005/8/layout/hierarchy3"/>
    <dgm:cxn modelId="{C0415FBE-467A-44C5-A7B1-BB78F5D1AF33}" type="presParOf" srcId="{9A75B29A-CCC4-40FF-A6FB-B95E7B30B164}" destId="{C5458BDB-0A70-4B3A-9CB3-B1813A4BAA6E}" srcOrd="3" destOrd="0" presId="urn:microsoft.com/office/officeart/2005/8/layout/hierarchy3"/>
    <dgm:cxn modelId="{6540B43D-7331-4369-A584-B9EFBCB21BC7}" type="presParOf" srcId="{9A75B29A-CCC4-40FF-A6FB-B95E7B30B164}" destId="{A4181983-027A-4E52-9060-E328CEC10AAC}" srcOrd="4" destOrd="0" presId="urn:microsoft.com/office/officeart/2005/8/layout/hierarchy3"/>
    <dgm:cxn modelId="{5820368F-35BF-4BD2-979C-4ED0DD99119F}" type="presParOf" srcId="{9A75B29A-CCC4-40FF-A6FB-B95E7B30B164}" destId="{0DAA11B6-8083-481B-85BC-84BB860FE4FB}" srcOrd="5" destOrd="0" presId="urn:microsoft.com/office/officeart/2005/8/layout/hierarchy3"/>
    <dgm:cxn modelId="{37CD93E3-A57E-4588-9C24-2DA0D98E2074}" type="presParOf" srcId="{9A75B29A-CCC4-40FF-A6FB-B95E7B30B164}" destId="{2F268C7D-7C96-4C3B-898F-6289B0169187}" srcOrd="6" destOrd="0" presId="urn:microsoft.com/office/officeart/2005/8/layout/hierarchy3"/>
    <dgm:cxn modelId="{B20DBE0C-5305-4690-B25A-51BF16A041CB}" type="presParOf" srcId="{9A75B29A-CCC4-40FF-A6FB-B95E7B30B164}" destId="{04398D3A-A37B-4324-AD90-0EBB8B0F6872}" srcOrd="7" destOrd="0" presId="urn:microsoft.com/office/officeart/2005/8/layout/hierarchy3"/>
    <dgm:cxn modelId="{330F4F25-D396-4DF6-9674-32D4E60794C7}" type="presParOf" srcId="{AB8C3985-C57A-4C24-89F3-A81A56629720}" destId="{3F748C0D-9C19-4FDE-8C60-C8DFD9023F6C}" srcOrd="1" destOrd="0" presId="urn:microsoft.com/office/officeart/2005/8/layout/hierarchy3"/>
    <dgm:cxn modelId="{7819BADF-0C5A-4427-BF0F-3438C31D9722}" type="presParOf" srcId="{3F748C0D-9C19-4FDE-8C60-C8DFD9023F6C}" destId="{30F2E1AB-D805-4B52-9B2B-7D2109484EEF}" srcOrd="0" destOrd="0" presId="urn:microsoft.com/office/officeart/2005/8/layout/hierarchy3"/>
    <dgm:cxn modelId="{A7C43F66-38AD-497A-A512-2866E9EFE69E}" type="presParOf" srcId="{30F2E1AB-D805-4B52-9B2B-7D2109484EEF}" destId="{9281F1CD-3FF8-459A-9538-CC5BA6EA985C}" srcOrd="0" destOrd="0" presId="urn:microsoft.com/office/officeart/2005/8/layout/hierarchy3"/>
    <dgm:cxn modelId="{7F74C819-0452-49CC-B2EB-AC7BE0A1AD05}" type="presParOf" srcId="{30F2E1AB-D805-4B52-9B2B-7D2109484EEF}" destId="{A9F8471A-0234-4F4B-A9B5-B4253BA2DFB6}" srcOrd="1" destOrd="0" presId="urn:microsoft.com/office/officeart/2005/8/layout/hierarchy3"/>
    <dgm:cxn modelId="{CE5762FC-28D6-4F37-9C1B-38C448AA1CAB}" type="presParOf" srcId="{3F748C0D-9C19-4FDE-8C60-C8DFD9023F6C}" destId="{F09B1AEC-A88F-4FBC-9487-05F22D56A786}" srcOrd="1" destOrd="0" presId="urn:microsoft.com/office/officeart/2005/8/layout/hierarchy3"/>
    <dgm:cxn modelId="{AC14E3CA-2133-46B6-B253-719AB9B99A34}" type="presParOf" srcId="{F09B1AEC-A88F-4FBC-9487-05F22D56A786}" destId="{53731EE6-A1C9-4A68-8006-97CFFB6D1707}" srcOrd="0" destOrd="0" presId="urn:microsoft.com/office/officeart/2005/8/layout/hierarchy3"/>
    <dgm:cxn modelId="{0C1050DF-B809-4CF2-988C-B65B4AB1558C}" type="presParOf" srcId="{F09B1AEC-A88F-4FBC-9487-05F22D56A786}" destId="{7BF31C3C-9B94-4B7E-B8B5-180F9C3DF30E}" srcOrd="1" destOrd="0" presId="urn:microsoft.com/office/officeart/2005/8/layout/hierarchy3"/>
    <dgm:cxn modelId="{9E943D08-4C05-43A8-A4DA-AC8D3B92DE01}" type="presParOf" srcId="{F09B1AEC-A88F-4FBC-9487-05F22D56A786}" destId="{79787BEF-E72C-4D79-9C82-029CE31550DD}" srcOrd="2" destOrd="0" presId="urn:microsoft.com/office/officeart/2005/8/layout/hierarchy3"/>
    <dgm:cxn modelId="{5A3B1E42-D6FC-4DD8-93AF-CF3A9860458D}" type="presParOf" srcId="{F09B1AEC-A88F-4FBC-9487-05F22D56A786}" destId="{42FA6CC6-F94F-435C-939E-07C4EFBB76B9}" srcOrd="3" destOrd="0" presId="urn:microsoft.com/office/officeart/2005/8/layout/hierarchy3"/>
    <dgm:cxn modelId="{296FF6ED-923F-4AFF-A363-D682BE67E38B}" type="presParOf" srcId="{F09B1AEC-A88F-4FBC-9487-05F22D56A786}" destId="{354E2A7A-A314-4469-9D47-9EA587272833}" srcOrd="4" destOrd="0" presId="urn:microsoft.com/office/officeart/2005/8/layout/hierarchy3"/>
    <dgm:cxn modelId="{201A585A-B11A-424F-AB3A-F095AAD74FCA}" type="presParOf" srcId="{F09B1AEC-A88F-4FBC-9487-05F22D56A786}" destId="{D32226F7-57AD-4615-ACAF-16A7D7EFA4C5}" srcOrd="5" destOrd="0" presId="urn:microsoft.com/office/officeart/2005/8/layout/hierarchy3"/>
    <dgm:cxn modelId="{243795FE-FDB1-4381-AA03-5F397DD08B93}" type="presParOf" srcId="{F09B1AEC-A88F-4FBC-9487-05F22D56A786}" destId="{FC1087C5-3B4C-424B-99D1-704C1F3F1FA4}" srcOrd="6" destOrd="0" presId="urn:microsoft.com/office/officeart/2005/8/layout/hierarchy3"/>
    <dgm:cxn modelId="{0A20212B-0691-442B-BD97-670619AE7227}" type="presParOf" srcId="{F09B1AEC-A88F-4FBC-9487-05F22D56A786}" destId="{7F73F41A-C777-4ABE-9F1D-C1A36E9F564C}"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CFD39C-E5F1-4621-9543-E5C6561EBE7E}">
      <dsp:nvSpPr>
        <dsp:cNvPr id="0" name=""/>
        <dsp:cNvSpPr/>
      </dsp:nvSpPr>
      <dsp:spPr>
        <a:xfrm>
          <a:off x="-4807006" y="-742221"/>
          <a:ext cx="5768291" cy="5768291"/>
        </a:xfrm>
        <a:prstGeom prst="blockArc">
          <a:avLst>
            <a:gd name="adj1" fmla="val 18900000"/>
            <a:gd name="adj2" fmla="val 2700000"/>
            <a:gd name="adj3" fmla="val 374"/>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1CF0B4-036C-4D38-8073-FBD7517F8008}">
      <dsp:nvSpPr>
        <dsp:cNvPr id="0" name=""/>
        <dsp:cNvSpPr/>
      </dsp:nvSpPr>
      <dsp:spPr>
        <a:xfrm>
          <a:off x="787478" y="611990"/>
          <a:ext cx="6425215" cy="12238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1399" tIns="99060" rIns="99060" bIns="99060" numCol="1" spcCol="1270" anchor="ctr" anchorCtr="0">
          <a:noAutofit/>
        </a:bodyPr>
        <a:lstStyle/>
        <a:p>
          <a:pPr marL="0" lvl="0" indent="0" algn="l" defTabSz="1733550">
            <a:lnSpc>
              <a:spcPct val="90000"/>
            </a:lnSpc>
            <a:spcBef>
              <a:spcPct val="0"/>
            </a:spcBef>
            <a:spcAft>
              <a:spcPct val="35000"/>
            </a:spcAft>
            <a:buNone/>
          </a:pPr>
          <a:r>
            <a:rPr lang="en-US" sz="3900" kern="1200" dirty="0"/>
            <a:t>Accountable Care Organizations </a:t>
          </a:r>
        </a:p>
      </dsp:txBody>
      <dsp:txXfrm>
        <a:off x="787478" y="611990"/>
        <a:ext cx="6425215" cy="1223809"/>
      </dsp:txXfrm>
    </dsp:sp>
    <dsp:sp modelId="{986754D5-8C3F-48A3-9E5E-A508C6847A51}">
      <dsp:nvSpPr>
        <dsp:cNvPr id="0" name=""/>
        <dsp:cNvSpPr/>
      </dsp:nvSpPr>
      <dsp:spPr>
        <a:xfrm>
          <a:off x="22597" y="459014"/>
          <a:ext cx="1529762" cy="152976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C80DD8-1ED1-47D4-B978-930847348AA9}">
      <dsp:nvSpPr>
        <dsp:cNvPr id="0" name=""/>
        <dsp:cNvSpPr/>
      </dsp:nvSpPr>
      <dsp:spPr>
        <a:xfrm>
          <a:off x="787478" y="2448047"/>
          <a:ext cx="6425215" cy="12238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1399" tIns="99060" rIns="99060" bIns="99060" numCol="1" spcCol="1270" anchor="ctr" anchorCtr="0">
          <a:noAutofit/>
        </a:bodyPr>
        <a:lstStyle/>
        <a:p>
          <a:pPr marL="0" lvl="0" indent="0" algn="l" defTabSz="1733550">
            <a:lnSpc>
              <a:spcPct val="90000"/>
            </a:lnSpc>
            <a:spcBef>
              <a:spcPct val="0"/>
            </a:spcBef>
            <a:spcAft>
              <a:spcPct val="35000"/>
            </a:spcAft>
            <a:buNone/>
          </a:pPr>
          <a:r>
            <a:rPr lang="en-US" sz="3900" kern="1200" dirty="0"/>
            <a:t>Patient-Centered Medical Homes </a:t>
          </a:r>
        </a:p>
      </dsp:txBody>
      <dsp:txXfrm>
        <a:off x="787478" y="2448047"/>
        <a:ext cx="6425215" cy="1223809"/>
      </dsp:txXfrm>
    </dsp:sp>
    <dsp:sp modelId="{6E5A67EF-C82C-41C4-8263-C30BE50D105E}">
      <dsp:nvSpPr>
        <dsp:cNvPr id="0" name=""/>
        <dsp:cNvSpPr/>
      </dsp:nvSpPr>
      <dsp:spPr>
        <a:xfrm>
          <a:off x="22597" y="2295071"/>
          <a:ext cx="1529762" cy="152976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DE6224-ECD8-4E80-9ECB-6F5010780AD6}">
      <dsp:nvSpPr>
        <dsp:cNvPr id="0" name=""/>
        <dsp:cNvSpPr/>
      </dsp:nvSpPr>
      <dsp:spPr>
        <a:xfrm>
          <a:off x="2505604" y="1344555"/>
          <a:ext cx="3116791" cy="311679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en-US" sz="3800" kern="1200" dirty="0"/>
            <a:t>5 Core Functions</a:t>
          </a:r>
        </a:p>
      </dsp:txBody>
      <dsp:txXfrm>
        <a:off x="2962047" y="1800998"/>
        <a:ext cx="2203905" cy="2203905"/>
      </dsp:txXfrm>
    </dsp:sp>
    <dsp:sp modelId="{65AF7B30-137A-467A-9F1D-BC0260A88EC7}">
      <dsp:nvSpPr>
        <dsp:cNvPr id="0" name=""/>
        <dsp:cNvSpPr/>
      </dsp:nvSpPr>
      <dsp:spPr>
        <a:xfrm>
          <a:off x="3284802" y="96160"/>
          <a:ext cx="1558395" cy="155839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Comprehensive Care</a:t>
          </a:r>
        </a:p>
      </dsp:txBody>
      <dsp:txXfrm>
        <a:off x="3513024" y="324382"/>
        <a:ext cx="1101951" cy="1101951"/>
      </dsp:txXfrm>
    </dsp:sp>
    <dsp:sp modelId="{E667E87A-3A72-4273-AB3D-B1B78C214D3B}">
      <dsp:nvSpPr>
        <dsp:cNvPr id="0" name=""/>
        <dsp:cNvSpPr/>
      </dsp:nvSpPr>
      <dsp:spPr>
        <a:xfrm>
          <a:off x="5213157" y="1497192"/>
          <a:ext cx="1558395" cy="155839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Quality and Safety</a:t>
          </a:r>
        </a:p>
      </dsp:txBody>
      <dsp:txXfrm>
        <a:off x="5441379" y="1725414"/>
        <a:ext cx="1101951" cy="1101951"/>
      </dsp:txXfrm>
    </dsp:sp>
    <dsp:sp modelId="{329CB6EB-306B-4515-A9EE-3FBEE9D69D18}">
      <dsp:nvSpPr>
        <dsp:cNvPr id="0" name=""/>
        <dsp:cNvSpPr/>
      </dsp:nvSpPr>
      <dsp:spPr>
        <a:xfrm>
          <a:off x="4476591" y="3764110"/>
          <a:ext cx="1558395" cy="155839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Coordinated Care</a:t>
          </a:r>
        </a:p>
      </dsp:txBody>
      <dsp:txXfrm>
        <a:off x="4704813" y="3992332"/>
        <a:ext cx="1101951" cy="1101951"/>
      </dsp:txXfrm>
    </dsp:sp>
    <dsp:sp modelId="{71F63ECB-D5BD-4952-AFA0-1F5B916541A8}">
      <dsp:nvSpPr>
        <dsp:cNvPr id="0" name=""/>
        <dsp:cNvSpPr/>
      </dsp:nvSpPr>
      <dsp:spPr>
        <a:xfrm>
          <a:off x="2093012" y="3764110"/>
          <a:ext cx="1558395" cy="155839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Patient-Centered Care</a:t>
          </a:r>
        </a:p>
      </dsp:txBody>
      <dsp:txXfrm>
        <a:off x="2321234" y="3992332"/>
        <a:ext cx="1101951" cy="1101951"/>
      </dsp:txXfrm>
    </dsp:sp>
    <dsp:sp modelId="{8E9230A4-73FA-432C-9BCD-784F67132909}">
      <dsp:nvSpPr>
        <dsp:cNvPr id="0" name=""/>
        <dsp:cNvSpPr/>
      </dsp:nvSpPr>
      <dsp:spPr>
        <a:xfrm>
          <a:off x="1356446" y="1497192"/>
          <a:ext cx="1558395" cy="155839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Accessible Services</a:t>
          </a:r>
        </a:p>
      </dsp:txBody>
      <dsp:txXfrm>
        <a:off x="1584668" y="1725414"/>
        <a:ext cx="1101951" cy="11019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5D7BB1-B92E-41E5-8DAB-66CF867013D5}">
      <dsp:nvSpPr>
        <dsp:cNvPr id="0" name=""/>
        <dsp:cNvSpPr/>
      </dsp:nvSpPr>
      <dsp:spPr>
        <a:xfrm>
          <a:off x="3566916" y="2868"/>
          <a:ext cx="1683445" cy="73352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n-US" sz="3900" kern="1200" dirty="0"/>
            <a:t>ACO</a:t>
          </a:r>
        </a:p>
      </dsp:txBody>
      <dsp:txXfrm>
        <a:off x="3588400" y="24352"/>
        <a:ext cx="1640477" cy="690559"/>
      </dsp:txXfrm>
    </dsp:sp>
    <dsp:sp modelId="{395EBF1A-5DE3-4EE1-AD2F-6F05E634857C}">
      <dsp:nvSpPr>
        <dsp:cNvPr id="0" name=""/>
        <dsp:cNvSpPr/>
      </dsp:nvSpPr>
      <dsp:spPr>
        <a:xfrm>
          <a:off x="3735261" y="736395"/>
          <a:ext cx="168344" cy="550145"/>
        </a:xfrm>
        <a:custGeom>
          <a:avLst/>
          <a:gdLst/>
          <a:ahLst/>
          <a:cxnLst/>
          <a:rect l="0" t="0" r="0" b="0"/>
          <a:pathLst>
            <a:path>
              <a:moveTo>
                <a:pt x="0" y="0"/>
              </a:moveTo>
              <a:lnTo>
                <a:pt x="0" y="550145"/>
              </a:lnTo>
              <a:lnTo>
                <a:pt x="168344" y="5501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E4786D-8713-44C8-B870-B8ABE91A5533}">
      <dsp:nvSpPr>
        <dsp:cNvPr id="0" name=""/>
        <dsp:cNvSpPr/>
      </dsp:nvSpPr>
      <dsp:spPr>
        <a:xfrm>
          <a:off x="3903605" y="919777"/>
          <a:ext cx="1680915" cy="73352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l" defTabSz="488950">
            <a:lnSpc>
              <a:spcPct val="90000"/>
            </a:lnSpc>
            <a:spcBef>
              <a:spcPct val="0"/>
            </a:spcBef>
            <a:spcAft>
              <a:spcPct val="35000"/>
            </a:spcAft>
            <a:buNone/>
          </a:pPr>
          <a:r>
            <a:rPr lang="en-US" sz="1100" kern="1200" dirty="0"/>
            <a:t>Care delivery frameworks NOT mandated</a:t>
          </a:r>
        </a:p>
      </dsp:txBody>
      <dsp:txXfrm>
        <a:off x="3925089" y="941261"/>
        <a:ext cx="1637947" cy="690559"/>
      </dsp:txXfrm>
    </dsp:sp>
    <dsp:sp modelId="{C14D41F1-4D90-427A-8200-258C7E60F340}">
      <dsp:nvSpPr>
        <dsp:cNvPr id="0" name=""/>
        <dsp:cNvSpPr/>
      </dsp:nvSpPr>
      <dsp:spPr>
        <a:xfrm>
          <a:off x="3735261" y="736395"/>
          <a:ext cx="168344" cy="1467054"/>
        </a:xfrm>
        <a:custGeom>
          <a:avLst/>
          <a:gdLst/>
          <a:ahLst/>
          <a:cxnLst/>
          <a:rect l="0" t="0" r="0" b="0"/>
          <a:pathLst>
            <a:path>
              <a:moveTo>
                <a:pt x="0" y="0"/>
              </a:moveTo>
              <a:lnTo>
                <a:pt x="0" y="1467054"/>
              </a:lnTo>
              <a:lnTo>
                <a:pt x="168344" y="14670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458BDB-0A70-4B3A-9CB3-B1813A4BAA6E}">
      <dsp:nvSpPr>
        <dsp:cNvPr id="0" name=""/>
        <dsp:cNvSpPr/>
      </dsp:nvSpPr>
      <dsp:spPr>
        <a:xfrm>
          <a:off x="3903605" y="1836686"/>
          <a:ext cx="1683451" cy="73352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l" defTabSz="488950">
            <a:lnSpc>
              <a:spcPct val="90000"/>
            </a:lnSpc>
            <a:spcBef>
              <a:spcPct val="0"/>
            </a:spcBef>
            <a:spcAft>
              <a:spcPct val="35000"/>
            </a:spcAft>
            <a:buNone/>
          </a:pPr>
          <a:r>
            <a:rPr lang="en-US" sz="1100" kern="1200" dirty="0"/>
            <a:t>Financial incentives tied to outcomes </a:t>
          </a:r>
        </a:p>
      </dsp:txBody>
      <dsp:txXfrm>
        <a:off x="3925089" y="1858170"/>
        <a:ext cx="1640483" cy="690559"/>
      </dsp:txXfrm>
    </dsp:sp>
    <dsp:sp modelId="{A4181983-027A-4E52-9060-E328CEC10AAC}">
      <dsp:nvSpPr>
        <dsp:cNvPr id="0" name=""/>
        <dsp:cNvSpPr/>
      </dsp:nvSpPr>
      <dsp:spPr>
        <a:xfrm>
          <a:off x="3735261" y="736395"/>
          <a:ext cx="168344" cy="2383963"/>
        </a:xfrm>
        <a:custGeom>
          <a:avLst/>
          <a:gdLst/>
          <a:ahLst/>
          <a:cxnLst/>
          <a:rect l="0" t="0" r="0" b="0"/>
          <a:pathLst>
            <a:path>
              <a:moveTo>
                <a:pt x="0" y="0"/>
              </a:moveTo>
              <a:lnTo>
                <a:pt x="0" y="2383963"/>
              </a:lnTo>
              <a:lnTo>
                <a:pt x="168344" y="238396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AA11B6-8083-481B-85BC-84BB860FE4FB}">
      <dsp:nvSpPr>
        <dsp:cNvPr id="0" name=""/>
        <dsp:cNvSpPr/>
      </dsp:nvSpPr>
      <dsp:spPr>
        <a:xfrm>
          <a:off x="3903605" y="2753595"/>
          <a:ext cx="1682500" cy="73352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l" defTabSz="488950">
            <a:lnSpc>
              <a:spcPct val="90000"/>
            </a:lnSpc>
            <a:spcBef>
              <a:spcPct val="0"/>
            </a:spcBef>
            <a:spcAft>
              <a:spcPct val="35000"/>
            </a:spcAft>
            <a:buNone/>
          </a:pPr>
          <a:r>
            <a:rPr lang="en-US" sz="1100" kern="1200" dirty="0"/>
            <a:t>Contractual Agreement</a:t>
          </a:r>
        </a:p>
      </dsp:txBody>
      <dsp:txXfrm>
        <a:off x="3925089" y="2775079"/>
        <a:ext cx="1639532" cy="690559"/>
      </dsp:txXfrm>
    </dsp:sp>
    <dsp:sp modelId="{2F268C7D-7C96-4C3B-898F-6289B0169187}">
      <dsp:nvSpPr>
        <dsp:cNvPr id="0" name=""/>
        <dsp:cNvSpPr/>
      </dsp:nvSpPr>
      <dsp:spPr>
        <a:xfrm>
          <a:off x="3735261" y="736395"/>
          <a:ext cx="168344" cy="3300872"/>
        </a:xfrm>
        <a:custGeom>
          <a:avLst/>
          <a:gdLst/>
          <a:ahLst/>
          <a:cxnLst/>
          <a:rect l="0" t="0" r="0" b="0"/>
          <a:pathLst>
            <a:path>
              <a:moveTo>
                <a:pt x="0" y="0"/>
              </a:moveTo>
              <a:lnTo>
                <a:pt x="0" y="3300872"/>
              </a:lnTo>
              <a:lnTo>
                <a:pt x="168344" y="330087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398D3A-A37B-4324-AD90-0EBB8B0F6872}">
      <dsp:nvSpPr>
        <dsp:cNvPr id="0" name=""/>
        <dsp:cNvSpPr/>
      </dsp:nvSpPr>
      <dsp:spPr>
        <a:xfrm>
          <a:off x="3903605" y="3670504"/>
          <a:ext cx="1686819" cy="733527"/>
        </a:xfrm>
        <a:prstGeom prst="roundRect">
          <a:avLst>
            <a:gd name="adj" fmla="val 10000"/>
          </a:avLst>
        </a:prstGeom>
        <a:solidFill>
          <a:schemeClr val="accent1">
            <a:alpha val="90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Value-based reimbursement model</a:t>
          </a:r>
        </a:p>
      </dsp:txBody>
      <dsp:txXfrm>
        <a:off x="3925089" y="3691988"/>
        <a:ext cx="1643851" cy="690559"/>
      </dsp:txXfrm>
    </dsp:sp>
    <dsp:sp modelId="{9281F1CD-3FF8-459A-9538-CC5BA6EA985C}">
      <dsp:nvSpPr>
        <dsp:cNvPr id="0" name=""/>
        <dsp:cNvSpPr/>
      </dsp:nvSpPr>
      <dsp:spPr>
        <a:xfrm>
          <a:off x="5620499" y="2868"/>
          <a:ext cx="1683445" cy="73352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n-US" sz="3900" kern="1200" dirty="0"/>
            <a:t>PCMH</a:t>
          </a:r>
        </a:p>
      </dsp:txBody>
      <dsp:txXfrm>
        <a:off x="5641983" y="24352"/>
        <a:ext cx="1640477" cy="690559"/>
      </dsp:txXfrm>
    </dsp:sp>
    <dsp:sp modelId="{53731EE6-A1C9-4A68-8006-97CFFB6D1707}">
      <dsp:nvSpPr>
        <dsp:cNvPr id="0" name=""/>
        <dsp:cNvSpPr/>
      </dsp:nvSpPr>
      <dsp:spPr>
        <a:xfrm>
          <a:off x="5788844" y="736395"/>
          <a:ext cx="168344" cy="550145"/>
        </a:xfrm>
        <a:custGeom>
          <a:avLst/>
          <a:gdLst/>
          <a:ahLst/>
          <a:cxnLst/>
          <a:rect l="0" t="0" r="0" b="0"/>
          <a:pathLst>
            <a:path>
              <a:moveTo>
                <a:pt x="0" y="0"/>
              </a:moveTo>
              <a:lnTo>
                <a:pt x="0" y="550145"/>
              </a:lnTo>
              <a:lnTo>
                <a:pt x="168344" y="5501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F31C3C-9B94-4B7E-B8B5-180F9C3DF30E}">
      <dsp:nvSpPr>
        <dsp:cNvPr id="0" name=""/>
        <dsp:cNvSpPr/>
      </dsp:nvSpPr>
      <dsp:spPr>
        <a:xfrm>
          <a:off x="5957188" y="919777"/>
          <a:ext cx="1683451" cy="73352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l" defTabSz="488950">
            <a:lnSpc>
              <a:spcPct val="90000"/>
            </a:lnSpc>
            <a:spcBef>
              <a:spcPct val="0"/>
            </a:spcBef>
            <a:spcAft>
              <a:spcPct val="35000"/>
            </a:spcAft>
            <a:buNone/>
          </a:pPr>
          <a:r>
            <a:rPr lang="en-US" sz="1100" kern="1200" dirty="0"/>
            <a:t>Care delivery frameworks necessary for accreditation</a:t>
          </a:r>
        </a:p>
      </dsp:txBody>
      <dsp:txXfrm>
        <a:off x="5978672" y="941261"/>
        <a:ext cx="1640483" cy="690559"/>
      </dsp:txXfrm>
    </dsp:sp>
    <dsp:sp modelId="{79787BEF-E72C-4D79-9C82-029CE31550DD}">
      <dsp:nvSpPr>
        <dsp:cNvPr id="0" name=""/>
        <dsp:cNvSpPr/>
      </dsp:nvSpPr>
      <dsp:spPr>
        <a:xfrm>
          <a:off x="5788844" y="736395"/>
          <a:ext cx="168344" cy="1467054"/>
        </a:xfrm>
        <a:custGeom>
          <a:avLst/>
          <a:gdLst/>
          <a:ahLst/>
          <a:cxnLst/>
          <a:rect l="0" t="0" r="0" b="0"/>
          <a:pathLst>
            <a:path>
              <a:moveTo>
                <a:pt x="0" y="0"/>
              </a:moveTo>
              <a:lnTo>
                <a:pt x="0" y="1467054"/>
              </a:lnTo>
              <a:lnTo>
                <a:pt x="168344" y="14670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2FA6CC6-F94F-435C-939E-07C4EFBB76B9}">
      <dsp:nvSpPr>
        <dsp:cNvPr id="0" name=""/>
        <dsp:cNvSpPr/>
      </dsp:nvSpPr>
      <dsp:spPr>
        <a:xfrm>
          <a:off x="5957188" y="1836686"/>
          <a:ext cx="1683451" cy="73352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l" defTabSz="488950">
            <a:lnSpc>
              <a:spcPct val="90000"/>
            </a:lnSpc>
            <a:spcBef>
              <a:spcPct val="0"/>
            </a:spcBef>
            <a:spcAft>
              <a:spcPct val="35000"/>
            </a:spcAft>
            <a:buNone/>
          </a:pPr>
          <a:r>
            <a:rPr lang="en-US" sz="1100" kern="1200" dirty="0"/>
            <a:t>NO financial incentives as part of the care delivery framework</a:t>
          </a:r>
        </a:p>
      </dsp:txBody>
      <dsp:txXfrm>
        <a:off x="5978672" y="1858170"/>
        <a:ext cx="1640483" cy="690559"/>
      </dsp:txXfrm>
    </dsp:sp>
    <dsp:sp modelId="{354E2A7A-A314-4469-9D47-9EA587272833}">
      <dsp:nvSpPr>
        <dsp:cNvPr id="0" name=""/>
        <dsp:cNvSpPr/>
      </dsp:nvSpPr>
      <dsp:spPr>
        <a:xfrm>
          <a:off x="5788844" y="736395"/>
          <a:ext cx="168344" cy="2383963"/>
        </a:xfrm>
        <a:custGeom>
          <a:avLst/>
          <a:gdLst/>
          <a:ahLst/>
          <a:cxnLst/>
          <a:rect l="0" t="0" r="0" b="0"/>
          <a:pathLst>
            <a:path>
              <a:moveTo>
                <a:pt x="0" y="0"/>
              </a:moveTo>
              <a:lnTo>
                <a:pt x="0" y="2383963"/>
              </a:lnTo>
              <a:lnTo>
                <a:pt x="168344" y="238396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2226F7-57AD-4615-ACAF-16A7D7EFA4C5}">
      <dsp:nvSpPr>
        <dsp:cNvPr id="0" name=""/>
        <dsp:cNvSpPr/>
      </dsp:nvSpPr>
      <dsp:spPr>
        <a:xfrm>
          <a:off x="5957188" y="2753595"/>
          <a:ext cx="1682500" cy="73352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l" defTabSz="488950">
            <a:lnSpc>
              <a:spcPct val="90000"/>
            </a:lnSpc>
            <a:spcBef>
              <a:spcPct val="0"/>
            </a:spcBef>
            <a:spcAft>
              <a:spcPct val="35000"/>
            </a:spcAft>
            <a:buNone/>
          </a:pPr>
          <a:r>
            <a:rPr lang="en-US" sz="1100" kern="1200" dirty="0"/>
            <a:t>Accreditation/Certification Process </a:t>
          </a:r>
        </a:p>
      </dsp:txBody>
      <dsp:txXfrm>
        <a:off x="5978672" y="2775079"/>
        <a:ext cx="1639532" cy="690559"/>
      </dsp:txXfrm>
    </dsp:sp>
    <dsp:sp modelId="{FC1087C5-3B4C-424B-99D1-704C1F3F1FA4}">
      <dsp:nvSpPr>
        <dsp:cNvPr id="0" name=""/>
        <dsp:cNvSpPr/>
      </dsp:nvSpPr>
      <dsp:spPr>
        <a:xfrm>
          <a:off x="5788844" y="736395"/>
          <a:ext cx="168344" cy="3300872"/>
        </a:xfrm>
        <a:custGeom>
          <a:avLst/>
          <a:gdLst/>
          <a:ahLst/>
          <a:cxnLst/>
          <a:rect l="0" t="0" r="0" b="0"/>
          <a:pathLst>
            <a:path>
              <a:moveTo>
                <a:pt x="0" y="0"/>
              </a:moveTo>
              <a:lnTo>
                <a:pt x="0" y="3300872"/>
              </a:lnTo>
              <a:lnTo>
                <a:pt x="168344" y="330087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73F41A-C777-4ABE-9F1D-C1A36E9F564C}">
      <dsp:nvSpPr>
        <dsp:cNvPr id="0" name=""/>
        <dsp:cNvSpPr/>
      </dsp:nvSpPr>
      <dsp:spPr>
        <a:xfrm>
          <a:off x="5957188" y="3670504"/>
          <a:ext cx="1686819" cy="733527"/>
        </a:xfrm>
        <a:prstGeom prst="roundRect">
          <a:avLst>
            <a:gd name="adj" fmla="val 10000"/>
          </a:avLst>
        </a:prstGeom>
        <a:solidFill>
          <a:schemeClr val="accent1">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Care-delivery model </a:t>
          </a:r>
        </a:p>
      </dsp:txBody>
      <dsp:txXfrm>
        <a:off x="5978672" y="3691988"/>
        <a:ext cx="1643851" cy="69055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28B05A-7177-4218-A104-D8CD43271F5E}" type="datetimeFigureOut">
              <a:rPr lang="en-US" smtClean="0"/>
              <a:t>1/20/2026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9CBD27-D6FE-4E25-8944-C777FE3B93DA}" type="slidenum">
              <a:rPr lang="en-US" smtClean="0"/>
              <a:t>‹#›</a:t>
            </a:fld>
            <a:endParaRPr lang="en-US"/>
          </a:p>
        </p:txBody>
      </p:sp>
    </p:spTree>
    <p:extLst>
      <p:ext uri="{BB962C8B-B14F-4D97-AF65-F5344CB8AC3E}">
        <p14:creationId xmlns:p14="http://schemas.microsoft.com/office/powerpoint/2010/main" val="3618446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CBD27-D6FE-4E25-8944-C777FE3B93DA}"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3608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NCQA = </a:t>
            </a:r>
            <a:r>
              <a:rPr lang="en-US" b="0" i="0" dirty="0">
                <a:solidFill>
                  <a:srgbClr val="4D5156"/>
                </a:solidFill>
                <a:effectLst/>
                <a:latin typeface="Roboto" panose="02000000000000000000" pitchFamily="2" charset="0"/>
              </a:rPr>
              <a:t>National Committee for Quality Assurance </a:t>
            </a:r>
          </a:p>
          <a:p>
            <a:r>
              <a:rPr lang="en-US" dirty="0"/>
              <a:t>URAC= </a:t>
            </a:r>
            <a:r>
              <a:rPr lang="en-US" b="0" i="0" dirty="0">
                <a:solidFill>
                  <a:srgbClr val="4D5156"/>
                </a:solidFill>
                <a:effectLst/>
                <a:latin typeface="Roboto" panose="02000000000000000000" pitchFamily="2" charset="0"/>
              </a:rPr>
              <a:t>Utilization Review Accreditation Commission </a:t>
            </a:r>
            <a:endParaRPr lang="en-US" dirty="0"/>
          </a:p>
        </p:txBody>
      </p:sp>
      <p:sp>
        <p:nvSpPr>
          <p:cNvPr id="4" name="Slide Number Placeholder 3"/>
          <p:cNvSpPr>
            <a:spLocks noGrp="1"/>
          </p:cNvSpPr>
          <p:nvPr>
            <p:ph type="sldNum" sz="quarter" idx="5"/>
          </p:nvPr>
        </p:nvSpPr>
        <p:spPr/>
        <p:txBody>
          <a:bodyPr/>
          <a:lstStyle/>
          <a:p>
            <a:fld id="{BE9CBD27-D6FE-4E25-8944-C777FE3B93DA}" type="slidenum">
              <a:rPr lang="en-US" smtClean="0"/>
              <a:t>11</a:t>
            </a:fld>
            <a:endParaRPr lang="en-US"/>
          </a:p>
        </p:txBody>
      </p:sp>
    </p:spTree>
    <p:extLst>
      <p:ext uri="{BB962C8B-B14F-4D97-AF65-F5344CB8AC3E}">
        <p14:creationId xmlns:p14="http://schemas.microsoft.com/office/powerpoint/2010/main" val="2677897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NCQA = </a:t>
            </a:r>
            <a:r>
              <a:rPr lang="en-US" b="0" i="0" dirty="0">
                <a:solidFill>
                  <a:srgbClr val="4D5156"/>
                </a:solidFill>
                <a:effectLst/>
                <a:latin typeface="Roboto" panose="02000000000000000000" pitchFamily="2" charset="0"/>
              </a:rPr>
              <a:t>National Committee for Quality Assurance </a:t>
            </a:r>
          </a:p>
          <a:p>
            <a:r>
              <a:rPr lang="en-US" dirty="0"/>
              <a:t>URAC= </a:t>
            </a:r>
            <a:r>
              <a:rPr lang="en-US" b="0" i="0" dirty="0">
                <a:solidFill>
                  <a:srgbClr val="4D5156"/>
                </a:solidFill>
                <a:effectLst/>
                <a:latin typeface="Roboto" panose="02000000000000000000" pitchFamily="2" charset="0"/>
              </a:rPr>
              <a:t>Utilization Review Accreditation Commission </a:t>
            </a:r>
            <a:endParaRPr lang="en-US" dirty="0"/>
          </a:p>
        </p:txBody>
      </p:sp>
      <p:sp>
        <p:nvSpPr>
          <p:cNvPr id="4" name="Slide Number Placeholder 3"/>
          <p:cNvSpPr>
            <a:spLocks noGrp="1"/>
          </p:cNvSpPr>
          <p:nvPr>
            <p:ph type="sldNum" sz="quarter" idx="5"/>
          </p:nvPr>
        </p:nvSpPr>
        <p:spPr/>
        <p:txBody>
          <a:bodyPr/>
          <a:lstStyle/>
          <a:p>
            <a:fld id="{BE9CBD27-D6FE-4E25-8944-C777FE3B93DA}" type="slidenum">
              <a:rPr lang="en-US" smtClean="0"/>
              <a:t>13</a:t>
            </a:fld>
            <a:endParaRPr lang="en-US"/>
          </a:p>
        </p:txBody>
      </p:sp>
    </p:spTree>
    <p:extLst>
      <p:ext uri="{BB962C8B-B14F-4D97-AF65-F5344CB8AC3E}">
        <p14:creationId xmlns:p14="http://schemas.microsoft.com/office/powerpoint/2010/main" val="1819955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NCQA = </a:t>
            </a:r>
            <a:r>
              <a:rPr lang="en-US" b="0" i="0" dirty="0">
                <a:solidFill>
                  <a:srgbClr val="4D5156"/>
                </a:solidFill>
                <a:effectLst/>
                <a:latin typeface="Roboto" panose="02000000000000000000" pitchFamily="2" charset="0"/>
              </a:rPr>
              <a:t>National Committee for Quality Assurance </a:t>
            </a:r>
          </a:p>
          <a:p>
            <a:r>
              <a:rPr lang="en-US" dirty="0"/>
              <a:t>URAC= </a:t>
            </a:r>
            <a:r>
              <a:rPr lang="en-US" b="0" i="0" dirty="0">
                <a:solidFill>
                  <a:srgbClr val="4D5156"/>
                </a:solidFill>
                <a:effectLst/>
                <a:latin typeface="Roboto" panose="02000000000000000000" pitchFamily="2" charset="0"/>
              </a:rPr>
              <a:t>Utilization Review Accreditation Commission </a:t>
            </a:r>
            <a:endParaRPr lang="en-US" dirty="0"/>
          </a:p>
        </p:txBody>
      </p:sp>
      <p:sp>
        <p:nvSpPr>
          <p:cNvPr id="4" name="Slide Number Placeholder 3"/>
          <p:cNvSpPr>
            <a:spLocks noGrp="1"/>
          </p:cNvSpPr>
          <p:nvPr>
            <p:ph type="sldNum" sz="quarter" idx="5"/>
          </p:nvPr>
        </p:nvSpPr>
        <p:spPr/>
        <p:txBody>
          <a:bodyPr/>
          <a:lstStyle/>
          <a:p>
            <a:fld id="{BE9CBD27-D6FE-4E25-8944-C777FE3B93DA}" type="slidenum">
              <a:rPr lang="en-US" smtClean="0"/>
              <a:t>14</a:t>
            </a:fld>
            <a:endParaRPr lang="en-US"/>
          </a:p>
        </p:txBody>
      </p:sp>
    </p:spTree>
    <p:extLst>
      <p:ext uri="{BB962C8B-B14F-4D97-AF65-F5344CB8AC3E}">
        <p14:creationId xmlns:p14="http://schemas.microsoft.com/office/powerpoint/2010/main" val="4028070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Last reviewed and updated by: Thomas Nguyen (November 2024)</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CBD27-D6FE-4E25-8944-C777FE3B93DA}"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9304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a:t>
            </a:r>
            <a:r>
              <a:rPr lang="en-US" baseline="0" dirty="0"/>
              <a:t> healthcare system is a complex, intricate matrix of different stakeholders. With the myriad of stakeholders involved, providing and paying for care becomes complex as well. As a result, our healthcare system is one of the worse performing system among the developed countries. </a:t>
            </a:r>
            <a:endParaRPr lang="en-US" dirty="0"/>
          </a:p>
        </p:txBody>
      </p:sp>
      <p:sp>
        <p:nvSpPr>
          <p:cNvPr id="4" name="Slide Number Placeholder 3"/>
          <p:cNvSpPr>
            <a:spLocks noGrp="1"/>
          </p:cNvSpPr>
          <p:nvPr>
            <p:ph type="sldNum" sz="quarter" idx="10"/>
          </p:nvPr>
        </p:nvSpPr>
        <p:spPr/>
        <p:txBody>
          <a:bodyPr/>
          <a:lstStyle/>
          <a:p>
            <a:fld id="{BE9CBD27-D6FE-4E25-8944-C777FE3B93DA}" type="slidenum">
              <a:rPr lang="en-US" smtClean="0"/>
              <a:t>3</a:t>
            </a:fld>
            <a:endParaRPr lang="en-US"/>
          </a:p>
        </p:txBody>
      </p:sp>
    </p:spTree>
    <p:extLst>
      <p:ext uri="{BB962C8B-B14F-4D97-AF65-F5344CB8AC3E}">
        <p14:creationId xmlns:p14="http://schemas.microsoft.com/office/powerpoint/2010/main" val="1976829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 spends almost 2x the avg of the OECD countries per-capita </a:t>
            </a:r>
          </a:p>
          <a:p>
            <a:endParaRPr lang="en-US" dirty="0"/>
          </a:p>
          <a:p>
            <a:r>
              <a:rPr lang="en-US" dirty="0"/>
              <a:t>But performs</a:t>
            </a:r>
            <a:r>
              <a:rPr lang="en-US" baseline="0" dirty="0"/>
              <a:t> below </a:t>
            </a:r>
            <a:r>
              <a:rPr lang="en-US" baseline="0" dirty="0" err="1"/>
              <a:t>avg</a:t>
            </a:r>
            <a:r>
              <a:rPr lang="en-US" baseline="0" dirty="0"/>
              <a:t> on many measures. In this slide, we see that US life expectancy is less than the OECD avg. In fact, it is less than the life expectancy of countries like Chile. </a:t>
            </a:r>
          </a:p>
          <a:p>
            <a:endParaRPr lang="en-US" baseline="0" dirty="0"/>
          </a:p>
          <a:p>
            <a:r>
              <a:rPr lang="en-US" baseline="0" dirty="0"/>
              <a:t>There are many reasons for this disconnect between how much we spend for healthcare and what we get in return. One reason is the complexity of the US healthcare system. </a:t>
            </a:r>
            <a:endParaRPr lang="en-US" dirty="0"/>
          </a:p>
        </p:txBody>
      </p:sp>
      <p:sp>
        <p:nvSpPr>
          <p:cNvPr id="4" name="Slide Number Placeholder 3"/>
          <p:cNvSpPr>
            <a:spLocks noGrp="1"/>
          </p:cNvSpPr>
          <p:nvPr>
            <p:ph type="sldNum" sz="quarter" idx="10"/>
          </p:nvPr>
        </p:nvSpPr>
        <p:spPr/>
        <p:txBody>
          <a:bodyPr/>
          <a:lstStyle/>
          <a:p>
            <a:fld id="{BE9CBD27-D6FE-4E25-8944-C777FE3B93DA}" type="slidenum">
              <a:rPr lang="en-US" smtClean="0"/>
              <a:t>4</a:t>
            </a:fld>
            <a:endParaRPr lang="en-US"/>
          </a:p>
        </p:txBody>
      </p:sp>
    </p:spTree>
    <p:extLst>
      <p:ext uri="{BB962C8B-B14F-4D97-AF65-F5344CB8AC3E}">
        <p14:creationId xmlns:p14="http://schemas.microsoft.com/office/powerpoint/2010/main" val="1375446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fee-for-service model often leads to Increased utilization and not necessarily improved outcomes. This is a result of misaligned incentives. </a:t>
            </a:r>
          </a:p>
          <a:p>
            <a:endParaRPr lang="en-US" baseline="0" dirty="0"/>
          </a:p>
          <a:p>
            <a:r>
              <a:rPr lang="en-US" baseline="0" dirty="0"/>
              <a:t>Fragmented care delivery </a:t>
            </a:r>
          </a:p>
          <a:p>
            <a:r>
              <a:rPr lang="en-US" baseline="0" dirty="0"/>
              <a:t>Often it happens that a patient is referred to a specialist by his/her primary care physician. However, seamless transfer of information doesn’t happen. The primary care physician does not know what the specialist is doing and the specialist does not know what the PCP is doing. The patient who often has poor levels of health literacy doesn’t know what the healthcare providers are doing. The care navigation is often a challenge. </a:t>
            </a:r>
          </a:p>
          <a:p>
            <a:endParaRPr lang="en-US" baseline="0" dirty="0"/>
          </a:p>
          <a:p>
            <a:r>
              <a:rPr lang="en-US" baseline="0" dirty="0"/>
              <a:t>We see that there are issues related to the way we pay for and deliver healthcare. Changes in the way we deliver and pay for care are necessary </a:t>
            </a:r>
          </a:p>
        </p:txBody>
      </p:sp>
      <p:sp>
        <p:nvSpPr>
          <p:cNvPr id="4" name="Slide Number Placeholder 3"/>
          <p:cNvSpPr>
            <a:spLocks noGrp="1"/>
          </p:cNvSpPr>
          <p:nvPr>
            <p:ph type="sldNum" sz="quarter" idx="10"/>
          </p:nvPr>
        </p:nvSpPr>
        <p:spPr/>
        <p:txBody>
          <a:bodyPr/>
          <a:lstStyle/>
          <a:p>
            <a:fld id="{BE9CBD27-D6FE-4E25-8944-C777FE3B93DA}" type="slidenum">
              <a:rPr lang="en-US" smtClean="0"/>
              <a:t>5</a:t>
            </a:fld>
            <a:endParaRPr lang="en-US"/>
          </a:p>
        </p:txBody>
      </p:sp>
    </p:spTree>
    <p:extLst>
      <p:ext uri="{BB962C8B-B14F-4D97-AF65-F5344CB8AC3E}">
        <p14:creationId xmlns:p14="http://schemas.microsoft.com/office/powerpoint/2010/main" val="3225603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2 models</a:t>
            </a:r>
            <a:r>
              <a:rPr lang="en-US" baseline="0" dirty="0"/>
              <a:t> change way we pay for and deliver care. These models often exist together; however, there are differences between these two models. </a:t>
            </a:r>
            <a:endParaRPr lang="en-US" dirty="0"/>
          </a:p>
        </p:txBody>
      </p:sp>
      <p:sp>
        <p:nvSpPr>
          <p:cNvPr id="4" name="Slide Number Placeholder 3"/>
          <p:cNvSpPr>
            <a:spLocks noGrp="1"/>
          </p:cNvSpPr>
          <p:nvPr>
            <p:ph type="sldNum" sz="quarter" idx="10"/>
          </p:nvPr>
        </p:nvSpPr>
        <p:spPr/>
        <p:txBody>
          <a:bodyPr/>
          <a:lstStyle/>
          <a:p>
            <a:fld id="{BE9CBD27-D6FE-4E25-8944-C777FE3B93DA}" type="slidenum">
              <a:rPr lang="en-US" smtClean="0"/>
              <a:t>6</a:t>
            </a:fld>
            <a:endParaRPr lang="en-US"/>
          </a:p>
        </p:txBody>
      </p:sp>
    </p:spTree>
    <p:extLst>
      <p:ext uri="{BB962C8B-B14F-4D97-AF65-F5344CB8AC3E}">
        <p14:creationId xmlns:p14="http://schemas.microsoft.com/office/powerpoint/2010/main" val="2059083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CMS defines ACO as the following: </a:t>
            </a:r>
            <a:r>
              <a:rPr lang="en-US" b="0" i="0" dirty="0">
                <a:solidFill>
                  <a:srgbClr val="262626"/>
                </a:solidFill>
                <a:effectLst/>
                <a:latin typeface="public_sans"/>
              </a:rPr>
              <a:t>Accountable Care Organizations (ACOs) are groups of doctors, hospitals, and other health care providers, who come together voluntarily to give coordinated high quality care to the Medicare patients they serve. Coordinated care helps ensure that patients, especially the chronically ill, get the right care at the right time, with the goal of avoiding unnecessary duplication of services and preventing medical errors. When an ACO succeeds in both delivering high-quality care and spending health care dollars more wisely, it will share in the savings it achieves for the Medicare program.</a:t>
            </a:r>
          </a:p>
          <a:p>
            <a:endParaRPr lang="en-US" b="0" i="0" baseline="0" dirty="0">
              <a:solidFill>
                <a:srgbClr val="262626"/>
              </a:solidFill>
              <a:effectLst/>
              <a:latin typeface="public_sans"/>
            </a:endParaRPr>
          </a:p>
          <a:p>
            <a:r>
              <a:rPr lang="en-US" baseline="0" dirty="0"/>
              <a:t>However, this definition fails to recognize the most important feature of an ACO – value-based reimbursement. </a:t>
            </a:r>
          </a:p>
          <a:p>
            <a:r>
              <a:rPr lang="en-US" baseline="0" dirty="0"/>
              <a:t>In this model, financial incentives/penalties are tied to the outcomes of the patients. In other words, if patients/population meet certain benchmarks, the participating provider/health system get a bonus. If the patients/population do not meet the benchmarks, the participating provider/health system get penalized. </a:t>
            </a:r>
          </a:p>
        </p:txBody>
      </p:sp>
      <p:sp>
        <p:nvSpPr>
          <p:cNvPr id="4" name="Slide Number Placeholder 3"/>
          <p:cNvSpPr>
            <a:spLocks noGrp="1"/>
          </p:cNvSpPr>
          <p:nvPr>
            <p:ph type="sldNum" sz="quarter" idx="10"/>
          </p:nvPr>
        </p:nvSpPr>
        <p:spPr/>
        <p:txBody>
          <a:bodyPr/>
          <a:lstStyle/>
          <a:p>
            <a:fld id="{BE9CBD27-D6FE-4E25-8944-C777FE3B93DA}" type="slidenum">
              <a:rPr lang="en-US" smtClean="0"/>
              <a:t>7</a:t>
            </a:fld>
            <a:endParaRPr lang="en-US"/>
          </a:p>
        </p:txBody>
      </p:sp>
    </p:spTree>
    <p:extLst>
      <p:ext uri="{BB962C8B-B14F-4D97-AF65-F5344CB8AC3E}">
        <p14:creationId xmlns:p14="http://schemas.microsoft.com/office/powerpoint/2010/main" val="335297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https://www.cms.gov/priorities/innovation/models?cat=Accountable+Care+Models</a:t>
            </a:r>
          </a:p>
          <a:p>
            <a:endParaRPr lang="en-US" dirty="0"/>
          </a:p>
          <a:p>
            <a:r>
              <a:rPr lang="en-US" dirty="0"/>
              <a:t>There are many</a:t>
            </a:r>
            <a:r>
              <a:rPr lang="en-US" baseline="0" dirty="0"/>
              <a:t> ACO models – govt sponsored and Commercial. These models are value-based reimbursement models where the participating providers/health systems are provided a bonus/penalized based on how the population performs. </a:t>
            </a:r>
          </a:p>
          <a:p>
            <a:endParaRPr lang="en-US" baseline="0" dirty="0"/>
          </a:p>
          <a:p>
            <a:r>
              <a:rPr lang="en-US" baseline="0" dirty="0"/>
              <a:t>They differ based on </a:t>
            </a:r>
          </a:p>
          <a:p>
            <a:pPr marL="228600" indent="-228600">
              <a:buAutoNum type="arabicPeriod"/>
            </a:pPr>
            <a:r>
              <a:rPr lang="en-US" baseline="0" dirty="0"/>
              <a:t>Upside vs downside risk – some models like the Medicare Shared Savings Program have little to no downside risk. This means that if the population does not perform well, the provider/health system is not penalized. However, if the population is achieving healthier outcomes, the participating provider/health system has an opportunity to get a share of the savings. In other models like the Next Generation ACO model, there is both upside and downside risk (both rewards and penalties) </a:t>
            </a:r>
          </a:p>
          <a:p>
            <a:pPr marL="228600" indent="-228600">
              <a:buAutoNum type="arabicPeriod"/>
            </a:pPr>
            <a:r>
              <a:rPr lang="en-US" baseline="0" dirty="0"/>
              <a:t>Access to capital upfront – to improve access in rural areas, health systems are provided capital upfront to set up ACOs in areas of unmet need  </a:t>
            </a:r>
          </a:p>
          <a:p>
            <a:pPr marL="228600" indent="-228600">
              <a:buAutoNum type="arabicPeriod"/>
            </a:pPr>
            <a:r>
              <a:rPr lang="en-US" baseline="0" dirty="0"/>
              <a:t>Percentage – risk/earnings sharing: There is a lot of variation on the percentage of savings that are shared between the payers and the participating health system </a:t>
            </a:r>
          </a:p>
        </p:txBody>
      </p:sp>
      <p:sp>
        <p:nvSpPr>
          <p:cNvPr id="4" name="Slide Number Placeholder 3"/>
          <p:cNvSpPr>
            <a:spLocks noGrp="1"/>
          </p:cNvSpPr>
          <p:nvPr>
            <p:ph type="sldNum" sz="quarter" idx="10"/>
          </p:nvPr>
        </p:nvSpPr>
        <p:spPr/>
        <p:txBody>
          <a:bodyPr/>
          <a:lstStyle/>
          <a:p>
            <a:fld id="{BE9CBD27-D6FE-4E25-8944-C777FE3B93DA}" type="slidenum">
              <a:rPr lang="en-US" smtClean="0"/>
              <a:t>8</a:t>
            </a:fld>
            <a:endParaRPr lang="en-US"/>
          </a:p>
        </p:txBody>
      </p:sp>
    </p:spTree>
    <p:extLst>
      <p:ext uri="{BB962C8B-B14F-4D97-AF65-F5344CB8AC3E}">
        <p14:creationId xmlns:p14="http://schemas.microsoft.com/office/powerpoint/2010/main" val="1354701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ACO address</a:t>
            </a:r>
            <a:r>
              <a:rPr lang="en-US" baseline="0" dirty="0"/>
              <a:t>es the way we pay for care for the most part, PCMH changes the way we deliver care. Systems and processes are put in place to make sure that the patient receives holistic care. Additionally, these systems are required to ensure seamless transfer of information, increased access  (extended hours)… The next slide discusses the core components of the PCMH model.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BE9CBD27-D6FE-4E25-8944-C777FE3B93DA}" type="slidenum">
              <a:rPr lang="en-US" smtClean="0"/>
              <a:t>9</a:t>
            </a:fld>
            <a:endParaRPr lang="en-US"/>
          </a:p>
        </p:txBody>
      </p:sp>
    </p:spTree>
    <p:extLst>
      <p:ext uri="{BB962C8B-B14F-4D97-AF65-F5344CB8AC3E}">
        <p14:creationId xmlns:p14="http://schemas.microsoft.com/office/powerpoint/2010/main" val="1055646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a:t>
            </a:r>
            <a:r>
              <a:rPr lang="en-US" baseline="0" dirty="0"/>
              <a:t> are the core functions that are necessary for the practice to get PCMH-certified. </a:t>
            </a:r>
          </a:p>
          <a:p>
            <a:endParaRPr lang="en-US" baseline="0" dirty="0"/>
          </a:p>
          <a:p>
            <a:r>
              <a:rPr lang="en-US" b="1" dirty="0"/>
              <a:t>Comprehensive care</a:t>
            </a:r>
            <a:r>
              <a:rPr lang="en-US" dirty="0"/>
              <a:t>-</a:t>
            </a:r>
            <a:r>
              <a:rPr lang="en-US" baseline="0" dirty="0"/>
              <a:t> </a:t>
            </a:r>
            <a:r>
              <a:rPr lang="en-US" dirty="0"/>
              <a:t> The PCMH is oriented toward the “whole person” and is responsible for addressing all the patient’s physical and mental acute, chronic, and preventive health care needs. This involves the direct provision of the appropriate care when possible or arranging for other qualified professionals (such as specialists) to provide care when necessary. Care within the primary care setting is delivered by a team rather than a single clinician, so professionals with different skill sets are available to meet the patient’s needs. </a:t>
            </a:r>
          </a:p>
          <a:p>
            <a:r>
              <a:rPr lang="en-US" b="1" dirty="0"/>
              <a:t>Patient-centered approach-</a:t>
            </a:r>
            <a:r>
              <a:rPr lang="en-US" dirty="0"/>
              <a:t> The PCMH provides care that is relationship based and tailored to best meet each patient’s needs, values, culture, and preferences. Each patient has the opportunity to build ongoing, trusting relationships with a team of health care professionals. Clinicians seek to engage patients in their health care; provide the support, education, and information they need to make informed health care decisions; and recognize them as important members of the care team. PCMH clinicians and health care professionals use their cultural competence to treat patients with dignity, respect, and compassion, and they seek to meet patients where they are so that care is delivered in the way that best suits the patient’s needs. </a:t>
            </a:r>
          </a:p>
          <a:p>
            <a:r>
              <a:rPr lang="en-US" b="1" dirty="0"/>
              <a:t>Coordinated care-</a:t>
            </a:r>
            <a:r>
              <a:rPr lang="en-US" dirty="0"/>
              <a:t> All of a patient’s health care is coordinated by the PCMH, including care received in hospitals, from specialists (including mental and behavioral health specialists), and through community or home-based services and supports. Coordination of care may be facilitated by patient registries, use of health information technology (such as electronic health records), and other methods. To ensure that care is properly coordinated, the PCMH strives to build strong communication with patients and among all members of a patient’s care team. The goal of coordination is greater efficiency through avoidance of duplication of services, synchronization of services so that they have a maximum impact, and ensuring connection of patients to needed services. </a:t>
            </a:r>
          </a:p>
          <a:p>
            <a:r>
              <a:rPr lang="en-US" b="1" dirty="0"/>
              <a:t>Accessibility of services-</a:t>
            </a:r>
            <a:r>
              <a:rPr lang="en-US" dirty="0"/>
              <a:t> To ensure that patients are able to access care when they need it, the PCMH offers short wait times for urgent care, enhanced hours, and around-</a:t>
            </a:r>
            <a:r>
              <a:rPr lang="en-US" dirty="0" err="1"/>
              <a:t>theclock</a:t>
            </a:r>
            <a:r>
              <a:rPr lang="en-US" dirty="0"/>
              <a:t> access to the care team via telephone or electronic methods (email, patient portal, etc.). Care teams also seek out and respond to patient preferences regarding access and communication (e.g., whether patients prefer to communicate via email or telephone, and what language they prefer to use when getting care). </a:t>
            </a:r>
          </a:p>
          <a:p>
            <a:r>
              <a:rPr lang="en-US" b="1" dirty="0"/>
              <a:t>Quality and safety-</a:t>
            </a:r>
            <a:r>
              <a:rPr lang="en-US" dirty="0"/>
              <a:t> To achieve optimal patient health outcomes and the highest quality of care, the PCMH is committed to quality improvement (QI), performance improvement, patient satisfaction, and population health management. Practices use evidence-based medicine and decision support tools to guide shared </a:t>
            </a:r>
            <a:r>
              <a:rPr lang="en-US" dirty="0" err="1"/>
              <a:t>decisionmaking</a:t>
            </a:r>
            <a:r>
              <a:rPr lang="en-US" dirty="0"/>
              <a:t> and use patient registries to track the health status of their entire patient panel. Practices use data-driven QI methodologies to continuously monitor performance in a variety of care areas. Patients are engaged in QI processes and involved in practice </a:t>
            </a:r>
            <a:r>
              <a:rPr lang="en-US" dirty="0" err="1"/>
              <a:t>decisionmaking</a:t>
            </a:r>
            <a:r>
              <a:rPr lang="en-US" dirty="0"/>
              <a:t> to ensure that care is provided in accordance with patient wants and needs. </a:t>
            </a:r>
          </a:p>
        </p:txBody>
      </p:sp>
      <p:sp>
        <p:nvSpPr>
          <p:cNvPr id="4" name="Slide Number Placeholder 3"/>
          <p:cNvSpPr>
            <a:spLocks noGrp="1"/>
          </p:cNvSpPr>
          <p:nvPr>
            <p:ph type="sldNum" sz="quarter" idx="10"/>
          </p:nvPr>
        </p:nvSpPr>
        <p:spPr/>
        <p:txBody>
          <a:bodyPr/>
          <a:lstStyle/>
          <a:p>
            <a:fld id="{BE9CBD27-D6FE-4E25-8944-C777FE3B93DA}" type="slidenum">
              <a:rPr lang="en-US" smtClean="0"/>
              <a:t>10</a:t>
            </a:fld>
            <a:endParaRPr lang="en-US"/>
          </a:p>
        </p:txBody>
      </p:sp>
    </p:spTree>
    <p:extLst>
      <p:ext uri="{BB962C8B-B14F-4D97-AF65-F5344CB8AC3E}">
        <p14:creationId xmlns:p14="http://schemas.microsoft.com/office/powerpoint/2010/main" val="22154972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DE648C-5CE3-334D-A11A-A3AC931205CB}"/>
              </a:ext>
            </a:extLst>
          </p:cNvPr>
          <p:cNvSpPr/>
          <p:nvPr userDrawn="1"/>
        </p:nvSpPr>
        <p:spPr>
          <a:xfrm>
            <a:off x="-85725" y="-114300"/>
            <a:ext cx="12725400" cy="6972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7511457A-C405-4EB0-B7DE-C089F75AFEEB}"/>
              </a:ext>
            </a:extLst>
          </p:cNvPr>
          <p:cNvSpPr/>
          <p:nvPr userDrawn="1"/>
        </p:nvSpPr>
        <p:spPr>
          <a:xfrm>
            <a:off x="5679741" y="3149322"/>
            <a:ext cx="6288066" cy="17447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endParaRPr lang="en-US" sz="3200" dirty="0"/>
          </a:p>
        </p:txBody>
      </p:sp>
      <p:sp>
        <p:nvSpPr>
          <p:cNvPr id="4" name="Text Placeholder 3">
            <a:extLst>
              <a:ext uri="{FF2B5EF4-FFF2-40B4-BE49-F238E27FC236}">
                <a16:creationId xmlns:a16="http://schemas.microsoft.com/office/drawing/2014/main" id="{AE73F007-6D06-4E99-9552-A76F112AEF5C}"/>
              </a:ext>
            </a:extLst>
          </p:cNvPr>
          <p:cNvSpPr>
            <a:spLocks noGrp="1"/>
          </p:cNvSpPr>
          <p:nvPr>
            <p:ph type="body" sz="quarter" idx="10" hasCustomPrompt="1"/>
          </p:nvPr>
        </p:nvSpPr>
        <p:spPr>
          <a:xfrm>
            <a:off x="885825" y="2355638"/>
            <a:ext cx="10953750" cy="1057275"/>
          </a:xfrm>
          <a:prstGeom prst="rect">
            <a:avLst/>
          </a:prstGeom>
        </p:spPr>
        <p:txBody>
          <a:bodyPr/>
          <a:lstStyle>
            <a:lvl1pPr marL="0" indent="0" algn="ctr">
              <a:buNone/>
              <a:defRPr sz="7200" b="1">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Presentation Title</a:t>
            </a:r>
          </a:p>
        </p:txBody>
      </p:sp>
      <p:pic>
        <p:nvPicPr>
          <p:cNvPr id="11" name="Picture 10">
            <a:extLst>
              <a:ext uri="{FF2B5EF4-FFF2-40B4-BE49-F238E27FC236}">
                <a16:creationId xmlns:a16="http://schemas.microsoft.com/office/drawing/2014/main" id="{890B8528-6C47-4416-8950-C3A31C5D854E}"/>
              </a:ext>
            </a:extLst>
          </p:cNvPr>
          <p:cNvPicPr>
            <a:picLocks noChangeAspect="1"/>
          </p:cNvPicPr>
          <p:nvPr userDrawn="1"/>
        </p:nvPicPr>
        <p:blipFill>
          <a:blip r:embed="rId2"/>
          <a:stretch>
            <a:fillRect/>
          </a:stretch>
        </p:blipFill>
        <p:spPr>
          <a:xfrm>
            <a:off x="809625" y="5072631"/>
            <a:ext cx="3157734" cy="1271019"/>
          </a:xfrm>
          <a:prstGeom prst="rect">
            <a:avLst/>
          </a:prstGeom>
        </p:spPr>
      </p:pic>
      <p:sp>
        <p:nvSpPr>
          <p:cNvPr id="13" name="Text Placeholder 12">
            <a:extLst>
              <a:ext uri="{FF2B5EF4-FFF2-40B4-BE49-F238E27FC236}">
                <a16:creationId xmlns:a16="http://schemas.microsoft.com/office/drawing/2014/main" id="{6C86D695-5ADB-4525-B695-DC2712BC29F6}"/>
              </a:ext>
            </a:extLst>
          </p:cNvPr>
          <p:cNvSpPr>
            <a:spLocks noGrp="1"/>
          </p:cNvSpPr>
          <p:nvPr>
            <p:ph type="body" sz="quarter" idx="11" hasCustomPrompt="1"/>
          </p:nvPr>
        </p:nvSpPr>
        <p:spPr>
          <a:xfrm>
            <a:off x="885825" y="3594974"/>
            <a:ext cx="10953750" cy="1396125"/>
          </a:xfrm>
          <a:prstGeom prst="rect">
            <a:avLst/>
          </a:prstGeom>
        </p:spPr>
        <p:txBody>
          <a:bodyPr/>
          <a:lstStyle>
            <a:lvl1pPr marL="0" indent="0" algn="r">
              <a:lnSpc>
                <a:spcPct val="100000"/>
              </a:lnSpc>
              <a:spcBef>
                <a:spcPts val="600"/>
              </a:spcBef>
              <a:spcAft>
                <a:spcPts val="600"/>
              </a:spcAft>
              <a:buNone/>
              <a:defRPr>
                <a:solidFill>
                  <a:schemeClr val="bg1"/>
                </a:solidFill>
              </a:defRPr>
            </a:lvl1pPr>
          </a:lstStyle>
          <a:p>
            <a:pPr lvl="0"/>
            <a:r>
              <a:rPr lang="en-US" dirty="0"/>
              <a:t>Date</a:t>
            </a:r>
          </a:p>
          <a:p>
            <a:pPr lvl="0"/>
            <a:r>
              <a:rPr lang="en-US" dirty="0"/>
              <a:t>Location</a:t>
            </a:r>
          </a:p>
        </p:txBody>
      </p:sp>
    </p:spTree>
    <p:extLst>
      <p:ext uri="{BB962C8B-B14F-4D97-AF65-F5344CB8AC3E}">
        <p14:creationId xmlns:p14="http://schemas.microsoft.com/office/powerpoint/2010/main" val="9753110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nect With Us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DE648C-5CE3-334D-A11A-A3AC931205CB}"/>
              </a:ext>
            </a:extLst>
          </p:cNvPr>
          <p:cNvSpPr/>
          <p:nvPr userDrawn="1"/>
        </p:nvSpPr>
        <p:spPr>
          <a:xfrm>
            <a:off x="0" y="-57150"/>
            <a:ext cx="12725400" cy="6972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Text Placeholder 3">
            <a:extLst>
              <a:ext uri="{FF2B5EF4-FFF2-40B4-BE49-F238E27FC236}">
                <a16:creationId xmlns:a16="http://schemas.microsoft.com/office/drawing/2014/main" id="{C60433E6-CA8E-45EA-98C5-2475199D52EC}"/>
              </a:ext>
            </a:extLst>
          </p:cNvPr>
          <p:cNvSpPr>
            <a:spLocks noGrp="1"/>
          </p:cNvSpPr>
          <p:nvPr>
            <p:ph type="body" sz="quarter" idx="10" hasCustomPrompt="1"/>
          </p:nvPr>
        </p:nvSpPr>
        <p:spPr>
          <a:xfrm>
            <a:off x="700087" y="2132593"/>
            <a:ext cx="10791825" cy="1047750"/>
          </a:xfrm>
          <a:prstGeom prst="rect">
            <a:avLst/>
          </a:prstGeom>
        </p:spPr>
        <p:txBody>
          <a:bodyPr/>
          <a:lstStyle>
            <a:lvl1pPr marL="0" indent="0" algn="ctr">
              <a:buNone/>
              <a:defRPr sz="6600" b="1">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Connect with Us</a:t>
            </a:r>
          </a:p>
        </p:txBody>
      </p:sp>
      <p:sp>
        <p:nvSpPr>
          <p:cNvPr id="6" name="Text Placeholder 5">
            <a:extLst>
              <a:ext uri="{FF2B5EF4-FFF2-40B4-BE49-F238E27FC236}">
                <a16:creationId xmlns:a16="http://schemas.microsoft.com/office/drawing/2014/main" id="{D8B018AB-C8D6-4EA4-A146-7CDCB8ADD56C}"/>
              </a:ext>
            </a:extLst>
          </p:cNvPr>
          <p:cNvSpPr>
            <a:spLocks noGrp="1"/>
          </p:cNvSpPr>
          <p:nvPr>
            <p:ph type="body" sz="quarter" idx="11" hasCustomPrompt="1"/>
          </p:nvPr>
        </p:nvSpPr>
        <p:spPr>
          <a:xfrm>
            <a:off x="700088" y="3391372"/>
            <a:ext cx="10791825" cy="1047751"/>
          </a:xfrm>
          <a:prstGeom prst="rect">
            <a:avLst/>
          </a:prstGeom>
        </p:spPr>
        <p:txBody>
          <a:bodyPr/>
          <a:lstStyle>
            <a:lvl1pPr marL="0" indent="0" algn="ctr">
              <a:buNone/>
              <a:defRPr sz="6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www.amcp.org  @</a:t>
            </a:r>
            <a:r>
              <a:rPr lang="en-US" dirty="0" err="1"/>
              <a:t>amcporg</a:t>
            </a:r>
            <a:endParaRPr lang="en-US" dirty="0"/>
          </a:p>
        </p:txBody>
      </p:sp>
      <p:sp>
        <p:nvSpPr>
          <p:cNvPr id="5" name="Oval 4">
            <a:extLst>
              <a:ext uri="{FF2B5EF4-FFF2-40B4-BE49-F238E27FC236}">
                <a16:creationId xmlns:a16="http://schemas.microsoft.com/office/drawing/2014/main" id="{DB365F6E-2ABD-447F-9E54-3012657526A8}"/>
              </a:ext>
            </a:extLst>
          </p:cNvPr>
          <p:cNvSpPr/>
          <p:nvPr userDrawn="1"/>
        </p:nvSpPr>
        <p:spPr>
          <a:xfrm>
            <a:off x="6709577" y="3813430"/>
            <a:ext cx="199695" cy="203637"/>
          </a:xfrm>
          <a:prstGeom prst="ellipse">
            <a:avLst/>
          </a:prstGeom>
          <a:solidFill>
            <a:srgbClr val="91C84C"/>
          </a:solidFill>
          <a:ln>
            <a:solidFill>
              <a:srgbClr val="91C8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42621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Green Caragon ">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DE648C-5CE3-334D-A11A-A3AC931205CB}"/>
              </a:ext>
            </a:extLst>
          </p:cNvPr>
          <p:cNvSpPr/>
          <p:nvPr userDrawn="1"/>
        </p:nvSpPr>
        <p:spPr>
          <a:xfrm>
            <a:off x="-101600" y="0"/>
            <a:ext cx="12725400" cy="6972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CEC5190-DB6C-504A-A431-681490C9CFFA}"/>
              </a:ext>
            </a:extLst>
          </p:cNvPr>
          <p:cNvPicPr>
            <a:picLocks noChangeAspect="1"/>
          </p:cNvPicPr>
          <p:nvPr userDrawn="1"/>
        </p:nvPicPr>
        <p:blipFill>
          <a:blip r:embed="rId2"/>
          <a:stretch>
            <a:fillRect/>
          </a:stretch>
        </p:blipFill>
        <p:spPr>
          <a:xfrm>
            <a:off x="-1793488" y="2007219"/>
            <a:ext cx="6858000" cy="6858000"/>
          </a:xfrm>
          <a:prstGeom prst="rect">
            <a:avLst/>
          </a:prstGeom>
        </p:spPr>
      </p:pic>
    </p:spTree>
    <p:extLst>
      <p:ext uri="{BB962C8B-B14F-4D97-AF65-F5344CB8AC3E}">
        <p14:creationId xmlns:p14="http://schemas.microsoft.com/office/powerpoint/2010/main" val="28582911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White Carag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03B933F-AC31-354F-82CE-ECFCD649E389}"/>
              </a:ext>
            </a:extLst>
          </p:cNvPr>
          <p:cNvSpPr/>
          <p:nvPr userDrawn="1"/>
        </p:nvSpPr>
        <p:spPr>
          <a:xfrm>
            <a:off x="-101600" y="0"/>
            <a:ext cx="12725400" cy="6972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4ED2222-9B49-4F44-80C4-7F0FFDD2BCA8}"/>
              </a:ext>
            </a:extLst>
          </p:cNvPr>
          <p:cNvPicPr>
            <a:picLocks noChangeAspect="1"/>
          </p:cNvPicPr>
          <p:nvPr userDrawn="1"/>
        </p:nvPicPr>
        <p:blipFill rotWithShape="1">
          <a:blip r:embed="rId2"/>
          <a:srcRect r="16356" b="42778"/>
          <a:stretch/>
        </p:blipFill>
        <p:spPr>
          <a:xfrm>
            <a:off x="5983664" y="-1422399"/>
            <a:ext cx="7427536" cy="6184232"/>
          </a:xfrm>
          <a:prstGeom prst="rect">
            <a:avLst/>
          </a:prstGeom>
        </p:spPr>
      </p:pic>
    </p:spTree>
    <p:extLst>
      <p:ext uri="{BB962C8B-B14F-4D97-AF65-F5344CB8AC3E}">
        <p14:creationId xmlns:p14="http://schemas.microsoft.com/office/powerpoint/2010/main" val="20371181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Content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04C13C6-0F69-B640-B435-8A21A1E347B0}"/>
              </a:ext>
            </a:extLst>
          </p:cNvPr>
          <p:cNvSpPr/>
          <p:nvPr userDrawn="1"/>
        </p:nvSpPr>
        <p:spPr>
          <a:xfrm>
            <a:off x="-101600" y="5878512"/>
            <a:ext cx="12725400" cy="109378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Placeholder 1">
            <a:extLst>
              <a:ext uri="{FF2B5EF4-FFF2-40B4-BE49-F238E27FC236}">
                <a16:creationId xmlns:a16="http://schemas.microsoft.com/office/drawing/2014/main" id="{8B8ADC0C-F1F3-AC47-9C82-3B914F9265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b="1">
                <a:solidFill>
                  <a:srgbClr val="00205B"/>
                </a:solidFill>
                <a:latin typeface="+mj-lt"/>
              </a:defRPr>
            </a:lvl1pPr>
          </a:lstStyle>
          <a:p>
            <a:r>
              <a:rPr lang="en-US" dirty="0"/>
              <a:t>Click to edit Master title style</a:t>
            </a:r>
          </a:p>
        </p:txBody>
      </p:sp>
      <p:sp>
        <p:nvSpPr>
          <p:cNvPr id="5" name="Text Placeholder 2">
            <a:extLst>
              <a:ext uri="{FF2B5EF4-FFF2-40B4-BE49-F238E27FC236}">
                <a16:creationId xmlns:a16="http://schemas.microsoft.com/office/drawing/2014/main" id="{56C8EC6E-9E55-7246-89D9-7FF10A01A7E5}"/>
              </a:ext>
            </a:extLst>
          </p:cNvPr>
          <p:cNvSpPr>
            <a:spLocks noGrp="1"/>
          </p:cNvSpPr>
          <p:nvPr>
            <p:ph idx="1" hasCustomPrompt="1"/>
          </p:nvPr>
        </p:nvSpPr>
        <p:spPr>
          <a:xfrm>
            <a:off x="838200" y="1825625"/>
            <a:ext cx="10515600" cy="3903663"/>
          </a:xfrm>
          <a:prstGeom prst="rect">
            <a:avLst/>
          </a:prstGeom>
        </p:spPr>
        <p:txBody>
          <a:bodyPr vert="horz" lIns="91440" tIns="45720" rIns="91440" bIns="45720" rtlCol="0">
            <a:normAutofit/>
          </a:bodyPr>
          <a:lstStyle>
            <a:lvl1pPr>
              <a:defRPr>
                <a:solidFill>
                  <a:srgbClr val="00205B"/>
                </a:solidFill>
                <a:latin typeface="+mj-lt"/>
              </a:defRPr>
            </a:lvl1pPr>
            <a:lvl2pPr marL="742950" indent="-285750">
              <a:buClr>
                <a:schemeClr val="accent1"/>
              </a:buClr>
              <a:buFont typeface="Wingdings" pitchFamily="2" charset="2"/>
              <a:buChar char="§"/>
              <a:defRPr>
                <a:solidFill>
                  <a:srgbClr val="00205B"/>
                </a:solidFill>
                <a:latin typeface="+mn-lt"/>
              </a:defRPr>
            </a:lvl2pPr>
            <a:lvl3pPr marL="1200150" indent="-285750">
              <a:buClr>
                <a:schemeClr val="bg2"/>
              </a:buClr>
              <a:buFont typeface="Courier New" panose="02070309020205020404" pitchFamily="49" charset="0"/>
              <a:buChar char="o"/>
              <a:defRPr>
                <a:solidFill>
                  <a:srgbClr val="00205B"/>
                </a:solidFill>
                <a:latin typeface="+mn-lt"/>
              </a:defRPr>
            </a:lvl3pPr>
            <a:lvl4pPr marL="1657350" indent="-285750">
              <a:buFont typeface="Arial" panose="020B0604020202020204" pitchFamily="34" charset="0"/>
              <a:buChar char="•"/>
              <a:defRPr>
                <a:latin typeface="Montserrat" panose="02000505000000020004" pitchFamily="2" charset="77"/>
              </a:defRPr>
            </a:lvl4pPr>
            <a:lvl5pPr>
              <a:defRPr>
                <a:latin typeface="Montserrat" panose="02000505000000020004" pitchFamily="2" charset="77"/>
              </a:defRPr>
            </a:lvl5pPr>
          </a:lstStyle>
          <a:p>
            <a:pPr lvl="0"/>
            <a:r>
              <a:rPr lang="en-US" dirty="0"/>
              <a:t>Click to edit Master text styles</a:t>
            </a:r>
          </a:p>
          <a:p>
            <a:pPr lvl="1"/>
            <a:r>
              <a:rPr lang="en-US" dirty="0"/>
              <a:t>Second level</a:t>
            </a:r>
          </a:p>
          <a:p>
            <a:pPr lvl="2"/>
            <a:r>
              <a:rPr lang="en-US" dirty="0"/>
              <a:t>Third level</a:t>
            </a:r>
          </a:p>
        </p:txBody>
      </p:sp>
      <p:sp>
        <p:nvSpPr>
          <p:cNvPr id="8" name="Rectangle 7">
            <a:extLst>
              <a:ext uri="{FF2B5EF4-FFF2-40B4-BE49-F238E27FC236}">
                <a16:creationId xmlns:a16="http://schemas.microsoft.com/office/drawing/2014/main" id="{914081D7-87F3-4652-948E-4D0A715D903A}"/>
              </a:ext>
            </a:extLst>
          </p:cNvPr>
          <p:cNvSpPr/>
          <p:nvPr userDrawn="1"/>
        </p:nvSpPr>
        <p:spPr>
          <a:xfrm>
            <a:off x="0" y="5891349"/>
            <a:ext cx="12192000" cy="1084217"/>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Content Placeholder 17" descr="A close up of a logo&#10;&#10;Description automatically generated">
            <a:extLst>
              <a:ext uri="{FF2B5EF4-FFF2-40B4-BE49-F238E27FC236}">
                <a16:creationId xmlns:a16="http://schemas.microsoft.com/office/drawing/2014/main" id="{48E4E665-35B8-4277-876A-8CFBF3722FFC}"/>
              </a:ext>
            </a:extLst>
          </p:cNvPr>
          <p:cNvPicPr>
            <a:picLocks noChangeAspect="1"/>
          </p:cNvPicPr>
          <p:nvPr userDrawn="1"/>
        </p:nvPicPr>
        <p:blipFill>
          <a:blip r:embed="rId2"/>
          <a:stretch>
            <a:fillRect/>
          </a:stretch>
        </p:blipFill>
        <p:spPr>
          <a:xfrm>
            <a:off x="-1461633" y="4065786"/>
            <a:ext cx="6414633" cy="4956762"/>
          </a:xfrm>
          <a:prstGeom prst="rect">
            <a:avLst/>
          </a:prstGeom>
        </p:spPr>
      </p:pic>
    </p:spTree>
    <p:extLst>
      <p:ext uri="{BB962C8B-B14F-4D97-AF65-F5344CB8AC3E}">
        <p14:creationId xmlns:p14="http://schemas.microsoft.com/office/powerpoint/2010/main" val="30447748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Agenda Slid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52B1DA35-F07B-4E46-B4EE-553AF1912B27}"/>
              </a:ext>
            </a:extLst>
          </p:cNvPr>
          <p:cNvSpPr>
            <a:spLocks noGrp="1"/>
          </p:cNvSpPr>
          <p:nvPr>
            <p:ph type="title" hasCustomPrompt="1"/>
          </p:nvPr>
        </p:nvSpPr>
        <p:spPr>
          <a:xfrm>
            <a:off x="822960" y="685800"/>
            <a:ext cx="8840949" cy="2132227"/>
          </a:xfrm>
          <a:prstGeom prst="rect">
            <a:avLst/>
          </a:prstGeom>
        </p:spPr>
        <p:txBody>
          <a:bodyPr vert="horz" lIns="0" tIns="0" rIns="0" bIns="0" rtlCol="0" anchor="t" anchorCtr="0">
            <a:noAutofit/>
          </a:bodyPr>
          <a:lstStyle>
            <a:lvl1pPr algn="ctr">
              <a:defRPr sz="7200" b="1">
                <a:solidFill>
                  <a:srgbClr val="00205B"/>
                </a:solidFill>
                <a:latin typeface="+mj-lt"/>
              </a:defRPr>
            </a:lvl1pPr>
          </a:lstStyle>
          <a:p>
            <a:r>
              <a:rPr lang="en-US" dirty="0"/>
              <a:t>Slide Title (Paragraph)</a:t>
            </a:r>
          </a:p>
        </p:txBody>
      </p:sp>
      <p:pic>
        <p:nvPicPr>
          <p:cNvPr id="8" name="Picture 7">
            <a:extLst>
              <a:ext uri="{FF2B5EF4-FFF2-40B4-BE49-F238E27FC236}">
                <a16:creationId xmlns:a16="http://schemas.microsoft.com/office/drawing/2014/main" id="{10DEA535-A6B2-314B-A2A3-D33299E4F7B1}"/>
              </a:ext>
            </a:extLst>
          </p:cNvPr>
          <p:cNvPicPr>
            <a:picLocks noChangeAspect="1"/>
          </p:cNvPicPr>
          <p:nvPr userDrawn="1"/>
        </p:nvPicPr>
        <p:blipFill>
          <a:blip r:embed="rId2"/>
          <a:stretch>
            <a:fillRect/>
          </a:stretch>
        </p:blipFill>
        <p:spPr>
          <a:xfrm>
            <a:off x="-1860987" y="1820186"/>
            <a:ext cx="6949440" cy="6949440"/>
          </a:xfrm>
          <a:prstGeom prst="rect">
            <a:avLst/>
          </a:prstGeom>
        </p:spPr>
      </p:pic>
    </p:spTree>
    <p:extLst>
      <p:ext uri="{BB962C8B-B14F-4D97-AF65-F5344CB8AC3E}">
        <p14:creationId xmlns:p14="http://schemas.microsoft.com/office/powerpoint/2010/main" val="1755766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DE648C-5CE3-334D-A11A-A3AC931205CB}"/>
              </a:ext>
            </a:extLst>
          </p:cNvPr>
          <p:cNvSpPr/>
          <p:nvPr userDrawn="1"/>
        </p:nvSpPr>
        <p:spPr>
          <a:xfrm>
            <a:off x="-101600" y="-57150"/>
            <a:ext cx="12725400" cy="6972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Placeholder 1">
            <a:extLst>
              <a:ext uri="{FF2B5EF4-FFF2-40B4-BE49-F238E27FC236}">
                <a16:creationId xmlns:a16="http://schemas.microsoft.com/office/drawing/2014/main" id="{28745B42-C894-454C-91A1-91582D36D1C8}"/>
              </a:ext>
            </a:extLst>
          </p:cNvPr>
          <p:cNvSpPr>
            <a:spLocks noGrp="1"/>
          </p:cNvSpPr>
          <p:nvPr>
            <p:ph type="title" hasCustomPrompt="1"/>
          </p:nvPr>
        </p:nvSpPr>
        <p:spPr>
          <a:xfrm>
            <a:off x="822960" y="685800"/>
            <a:ext cx="8840949" cy="2169367"/>
          </a:xfrm>
          <a:prstGeom prst="rect">
            <a:avLst/>
          </a:prstGeom>
        </p:spPr>
        <p:txBody>
          <a:bodyPr vert="horz" lIns="0" tIns="0" rIns="0" bIns="0" rtlCol="0" anchor="t" anchorCtr="0">
            <a:noAutofit/>
          </a:bodyPr>
          <a:lstStyle>
            <a:lvl1pPr algn="ctr">
              <a:defRPr sz="7200" b="1">
                <a:solidFill>
                  <a:srgbClr val="00205B"/>
                </a:solidFill>
                <a:latin typeface="+mj-lt"/>
              </a:defRPr>
            </a:lvl1pPr>
          </a:lstStyle>
          <a:p>
            <a:r>
              <a:rPr lang="en-US" dirty="0">
                <a:solidFill>
                  <a:schemeClr val="bg1"/>
                </a:solidFill>
              </a:rPr>
              <a:t>Slide Title (Paragraph)</a:t>
            </a:r>
            <a:endParaRPr lang="en-US" dirty="0"/>
          </a:p>
        </p:txBody>
      </p:sp>
      <p:sp>
        <p:nvSpPr>
          <p:cNvPr id="7" name="Rectangle 6">
            <a:extLst>
              <a:ext uri="{FF2B5EF4-FFF2-40B4-BE49-F238E27FC236}">
                <a16:creationId xmlns:a16="http://schemas.microsoft.com/office/drawing/2014/main" id="{7511457A-C405-4EB0-B7DE-C089F75AFEEB}"/>
              </a:ext>
            </a:extLst>
          </p:cNvPr>
          <p:cNvSpPr/>
          <p:nvPr userDrawn="1"/>
        </p:nvSpPr>
        <p:spPr>
          <a:xfrm>
            <a:off x="5679741" y="3149322"/>
            <a:ext cx="6288066" cy="17447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endParaRPr lang="en-US" sz="3200" dirty="0"/>
          </a:p>
        </p:txBody>
      </p:sp>
      <p:pic>
        <p:nvPicPr>
          <p:cNvPr id="8" name="Picture 7">
            <a:extLst>
              <a:ext uri="{FF2B5EF4-FFF2-40B4-BE49-F238E27FC236}">
                <a16:creationId xmlns:a16="http://schemas.microsoft.com/office/drawing/2014/main" id="{B867F522-2F42-C444-BC13-881D739BCE36}"/>
              </a:ext>
            </a:extLst>
          </p:cNvPr>
          <p:cNvPicPr>
            <a:picLocks noChangeAspect="1"/>
          </p:cNvPicPr>
          <p:nvPr userDrawn="1"/>
        </p:nvPicPr>
        <p:blipFill>
          <a:blip r:embed="rId2"/>
          <a:stretch>
            <a:fillRect/>
          </a:stretch>
        </p:blipFill>
        <p:spPr>
          <a:xfrm>
            <a:off x="-1780033" y="1931772"/>
            <a:ext cx="6858000" cy="6858000"/>
          </a:xfrm>
          <a:prstGeom prst="rect">
            <a:avLst/>
          </a:prstGeom>
        </p:spPr>
      </p:pic>
    </p:spTree>
    <p:extLst>
      <p:ext uri="{BB962C8B-B14F-4D97-AF65-F5344CB8AC3E}">
        <p14:creationId xmlns:p14="http://schemas.microsoft.com/office/powerpoint/2010/main" val="18415778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DE648C-5CE3-334D-A11A-A3AC931205CB}"/>
              </a:ext>
            </a:extLst>
          </p:cNvPr>
          <p:cNvSpPr/>
          <p:nvPr userDrawn="1"/>
        </p:nvSpPr>
        <p:spPr>
          <a:xfrm>
            <a:off x="0" y="0"/>
            <a:ext cx="12725400" cy="6972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432418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DE648C-5CE3-334D-A11A-A3AC931205CB}"/>
              </a:ext>
            </a:extLst>
          </p:cNvPr>
          <p:cNvSpPr/>
          <p:nvPr userDrawn="1"/>
        </p:nvSpPr>
        <p:spPr>
          <a:xfrm>
            <a:off x="-101600" y="0"/>
            <a:ext cx="12725400" cy="6972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BCEC5190-DB6C-504A-A431-681490C9CFFA}"/>
              </a:ext>
            </a:extLst>
          </p:cNvPr>
          <p:cNvPicPr>
            <a:picLocks noChangeAspect="1"/>
          </p:cNvPicPr>
          <p:nvPr userDrawn="1"/>
        </p:nvPicPr>
        <p:blipFill>
          <a:blip r:embed="rId2"/>
          <a:stretch>
            <a:fillRect/>
          </a:stretch>
        </p:blipFill>
        <p:spPr>
          <a:xfrm>
            <a:off x="-1793488" y="2007219"/>
            <a:ext cx="6858000" cy="6858000"/>
          </a:xfrm>
          <a:prstGeom prst="rect">
            <a:avLst/>
          </a:prstGeom>
        </p:spPr>
      </p:pic>
    </p:spTree>
    <p:extLst>
      <p:ext uri="{BB962C8B-B14F-4D97-AF65-F5344CB8AC3E}">
        <p14:creationId xmlns:p14="http://schemas.microsoft.com/office/powerpoint/2010/main" val="18203780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03B933F-AC31-354F-82CE-ECFCD649E389}"/>
              </a:ext>
            </a:extLst>
          </p:cNvPr>
          <p:cNvSpPr/>
          <p:nvPr userDrawn="1"/>
        </p:nvSpPr>
        <p:spPr>
          <a:xfrm>
            <a:off x="-101600" y="0"/>
            <a:ext cx="12725400" cy="6972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84ED2222-9B49-4F44-80C4-7F0FFDD2BCA8}"/>
              </a:ext>
            </a:extLst>
          </p:cNvPr>
          <p:cNvPicPr>
            <a:picLocks noChangeAspect="1"/>
          </p:cNvPicPr>
          <p:nvPr userDrawn="1"/>
        </p:nvPicPr>
        <p:blipFill rotWithShape="1">
          <a:blip r:embed="rId2"/>
          <a:srcRect r="16356" b="42778"/>
          <a:stretch/>
        </p:blipFill>
        <p:spPr>
          <a:xfrm>
            <a:off x="5983664" y="-1422399"/>
            <a:ext cx="7427536" cy="6184232"/>
          </a:xfrm>
          <a:prstGeom prst="rect">
            <a:avLst/>
          </a:prstGeom>
        </p:spPr>
      </p:pic>
    </p:spTree>
    <p:extLst>
      <p:ext uri="{BB962C8B-B14F-4D97-AF65-F5344CB8AC3E}">
        <p14:creationId xmlns:p14="http://schemas.microsoft.com/office/powerpoint/2010/main" val="25491555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Quot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03B933F-AC31-354F-82CE-ECFCD649E389}"/>
              </a:ext>
            </a:extLst>
          </p:cNvPr>
          <p:cNvSpPr/>
          <p:nvPr userDrawn="1"/>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pic>
        <p:nvPicPr>
          <p:cNvPr id="5" name="Picture 4">
            <a:extLst>
              <a:ext uri="{FF2B5EF4-FFF2-40B4-BE49-F238E27FC236}">
                <a16:creationId xmlns:a16="http://schemas.microsoft.com/office/drawing/2014/main" id="{84ED2222-9B49-4F44-80C4-7F0FFDD2BCA8}"/>
              </a:ext>
            </a:extLst>
          </p:cNvPr>
          <p:cNvPicPr>
            <a:picLocks noChangeAspect="1"/>
          </p:cNvPicPr>
          <p:nvPr userDrawn="1"/>
        </p:nvPicPr>
        <p:blipFill rotWithShape="1">
          <a:blip r:embed="rId2"/>
          <a:srcRect r="16356" b="42778"/>
          <a:stretch/>
        </p:blipFill>
        <p:spPr>
          <a:xfrm>
            <a:off x="5831633" y="-1540568"/>
            <a:ext cx="7427536" cy="6184232"/>
          </a:xfrm>
          <a:prstGeom prst="rect">
            <a:avLst/>
          </a:prstGeom>
        </p:spPr>
      </p:pic>
      <p:sp>
        <p:nvSpPr>
          <p:cNvPr id="9" name="Title 1">
            <a:extLst>
              <a:ext uri="{FF2B5EF4-FFF2-40B4-BE49-F238E27FC236}">
                <a16:creationId xmlns:a16="http://schemas.microsoft.com/office/drawing/2014/main" id="{E5313341-5859-415D-BE52-55C586B2850C}"/>
              </a:ext>
            </a:extLst>
          </p:cNvPr>
          <p:cNvSpPr>
            <a:spLocks noGrp="1"/>
          </p:cNvSpPr>
          <p:nvPr>
            <p:ph type="title"/>
          </p:nvPr>
        </p:nvSpPr>
        <p:spPr>
          <a:xfrm>
            <a:off x="167951" y="4257443"/>
            <a:ext cx="10515600" cy="2245994"/>
          </a:xfrm>
          <a:prstGeom prst="rect">
            <a:avLst/>
          </a:prstGeom>
        </p:spPr>
        <p:txBody>
          <a:bodyPr/>
          <a:lstStyle>
            <a:lvl1pPr>
              <a:defRPr sz="72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375264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ue Two-column Content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DE648C-5CE3-334D-A11A-A3AC931205CB}"/>
              </a:ext>
            </a:extLst>
          </p:cNvPr>
          <p:cNvSpPr/>
          <p:nvPr userDrawn="1"/>
        </p:nvSpPr>
        <p:spPr>
          <a:xfrm>
            <a:off x="-266700" y="0"/>
            <a:ext cx="12725400" cy="6972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Placeholder 1">
            <a:extLst>
              <a:ext uri="{FF2B5EF4-FFF2-40B4-BE49-F238E27FC236}">
                <a16:creationId xmlns:a16="http://schemas.microsoft.com/office/drawing/2014/main" id="{232DE315-40CE-FB43-A72D-EB6DB94171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b="1">
                <a:solidFill>
                  <a:schemeClr val="bg1"/>
                </a:solidFill>
                <a:latin typeface="+mj-lt"/>
              </a:defRPr>
            </a:lvl1pPr>
          </a:lstStyle>
          <a:p>
            <a:r>
              <a:rPr lang="en-US"/>
              <a:t>Click to edit Master title style</a:t>
            </a:r>
            <a:endParaRPr lang="en-US" dirty="0"/>
          </a:p>
        </p:txBody>
      </p:sp>
      <p:sp>
        <p:nvSpPr>
          <p:cNvPr id="2" name="Rectangle 1">
            <a:extLst>
              <a:ext uri="{FF2B5EF4-FFF2-40B4-BE49-F238E27FC236}">
                <a16:creationId xmlns:a16="http://schemas.microsoft.com/office/drawing/2014/main" id="{6E495D26-E35E-F741-968D-86841912DB32}"/>
              </a:ext>
            </a:extLst>
          </p:cNvPr>
          <p:cNvSpPr/>
          <p:nvPr userDrawn="1"/>
        </p:nvSpPr>
        <p:spPr>
          <a:xfrm>
            <a:off x="-100016" y="5878512"/>
            <a:ext cx="12725400" cy="1093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B602466-2543-1B45-A2B9-5BAE1E8C0E56}"/>
              </a:ext>
            </a:extLst>
          </p:cNvPr>
          <p:cNvPicPr>
            <a:picLocks noChangeAspect="1"/>
          </p:cNvPicPr>
          <p:nvPr userDrawn="1"/>
        </p:nvPicPr>
        <p:blipFill>
          <a:blip r:embed="rId2"/>
          <a:stretch>
            <a:fillRect/>
          </a:stretch>
        </p:blipFill>
        <p:spPr>
          <a:xfrm>
            <a:off x="820713" y="6112174"/>
            <a:ext cx="2123123" cy="656636"/>
          </a:xfrm>
          <a:prstGeom prst="rect">
            <a:avLst/>
          </a:prstGeom>
        </p:spPr>
      </p:pic>
      <p:sp>
        <p:nvSpPr>
          <p:cNvPr id="8" name="Text Placeholder 7">
            <a:extLst>
              <a:ext uri="{FF2B5EF4-FFF2-40B4-BE49-F238E27FC236}">
                <a16:creationId xmlns:a16="http://schemas.microsoft.com/office/drawing/2014/main" id="{954FC435-E5AA-4BE8-A749-DDB03060B7D4}"/>
              </a:ext>
            </a:extLst>
          </p:cNvPr>
          <p:cNvSpPr>
            <a:spLocks noGrp="1"/>
          </p:cNvSpPr>
          <p:nvPr>
            <p:ph type="body" sz="quarter" idx="10"/>
          </p:nvPr>
        </p:nvSpPr>
        <p:spPr>
          <a:xfrm>
            <a:off x="820738" y="1847850"/>
            <a:ext cx="4827587" cy="3943350"/>
          </a:xfrm>
          <a:prstGeom prst="rect">
            <a:avLst/>
          </a:prstGeom>
        </p:spPr>
        <p:txBody>
          <a:bodyPr/>
          <a:lstStyle>
            <a:lvl1pPr>
              <a:lnSpc>
                <a:spcPct val="100000"/>
              </a:lnSpc>
              <a:spcBef>
                <a:spcPts val="600"/>
              </a:spcBef>
              <a:spcAft>
                <a:spcPts val="600"/>
              </a:spcAft>
              <a:defRPr>
                <a:solidFill>
                  <a:schemeClr val="bg1"/>
                </a:solidFill>
              </a:defRPr>
            </a:lvl1pPr>
            <a:lvl2pPr>
              <a:lnSpc>
                <a:spcPct val="100000"/>
              </a:lnSpc>
              <a:spcBef>
                <a:spcPts val="600"/>
              </a:spcBef>
              <a:spcAft>
                <a:spcPts val="600"/>
              </a:spcAft>
              <a:defRPr>
                <a:solidFill>
                  <a:schemeClr val="bg1"/>
                </a:solidFill>
              </a:defRPr>
            </a:lvl2pPr>
            <a:lvl3pPr>
              <a:lnSpc>
                <a:spcPct val="100000"/>
              </a:lnSpc>
              <a:spcBef>
                <a:spcPts val="600"/>
              </a:spcBef>
              <a:spcAft>
                <a:spcPts val="600"/>
              </a:spcAft>
              <a:defRPr>
                <a:solidFill>
                  <a:schemeClr val="bg1"/>
                </a:solidFill>
              </a:defRPr>
            </a:lvl3pPr>
            <a:lvl4pPr>
              <a:lnSpc>
                <a:spcPct val="100000"/>
              </a:lnSpc>
              <a:spcBef>
                <a:spcPts val="600"/>
              </a:spcBef>
              <a:spcAft>
                <a:spcPts val="600"/>
              </a:spcAft>
              <a:defRPr>
                <a:solidFill>
                  <a:schemeClr val="bg1"/>
                </a:solidFill>
              </a:defRPr>
            </a:lvl4pPr>
            <a:lvl5pPr>
              <a:lnSpc>
                <a:spcPct val="100000"/>
              </a:lnSpc>
              <a:spcBef>
                <a:spcPts val="600"/>
              </a:spcBef>
              <a:spcAft>
                <a:spcPts val="600"/>
              </a:spcAf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7">
            <a:extLst>
              <a:ext uri="{FF2B5EF4-FFF2-40B4-BE49-F238E27FC236}">
                <a16:creationId xmlns:a16="http://schemas.microsoft.com/office/drawing/2014/main" id="{72E1F1CE-607B-47E6-BAF0-EE3A69520665}"/>
              </a:ext>
            </a:extLst>
          </p:cNvPr>
          <p:cNvSpPr>
            <a:spLocks noGrp="1"/>
          </p:cNvSpPr>
          <p:nvPr>
            <p:ph type="body" sz="quarter" idx="11"/>
          </p:nvPr>
        </p:nvSpPr>
        <p:spPr>
          <a:xfrm>
            <a:off x="6526213" y="1847850"/>
            <a:ext cx="4827587" cy="3943350"/>
          </a:xfrm>
          <a:prstGeom prst="rect">
            <a:avLst/>
          </a:prstGeom>
        </p:spPr>
        <p:txBody>
          <a:bodyPr/>
          <a:lstStyle>
            <a:lvl1pPr>
              <a:lnSpc>
                <a:spcPct val="100000"/>
              </a:lnSpc>
              <a:spcBef>
                <a:spcPts val="600"/>
              </a:spcBef>
              <a:spcAft>
                <a:spcPts val="600"/>
              </a:spcAft>
              <a:defRPr>
                <a:solidFill>
                  <a:schemeClr val="bg1"/>
                </a:solidFill>
              </a:defRPr>
            </a:lvl1pPr>
            <a:lvl2pPr>
              <a:lnSpc>
                <a:spcPct val="100000"/>
              </a:lnSpc>
              <a:spcBef>
                <a:spcPts val="600"/>
              </a:spcBef>
              <a:spcAft>
                <a:spcPts val="600"/>
              </a:spcAft>
              <a:defRPr>
                <a:solidFill>
                  <a:schemeClr val="bg1"/>
                </a:solidFill>
              </a:defRPr>
            </a:lvl2pPr>
            <a:lvl3pPr>
              <a:lnSpc>
                <a:spcPct val="100000"/>
              </a:lnSpc>
              <a:spcBef>
                <a:spcPts val="600"/>
              </a:spcBef>
              <a:spcAft>
                <a:spcPts val="600"/>
              </a:spcAft>
              <a:defRPr>
                <a:solidFill>
                  <a:schemeClr val="bg1"/>
                </a:solidFill>
              </a:defRPr>
            </a:lvl3pPr>
            <a:lvl4pPr>
              <a:lnSpc>
                <a:spcPct val="100000"/>
              </a:lnSpc>
              <a:spcBef>
                <a:spcPts val="600"/>
              </a:spcBef>
              <a:spcAft>
                <a:spcPts val="600"/>
              </a:spcAft>
              <a:defRPr>
                <a:solidFill>
                  <a:schemeClr val="bg1"/>
                </a:solidFill>
              </a:defRPr>
            </a:lvl4pPr>
            <a:lvl5pPr>
              <a:lnSpc>
                <a:spcPct val="100000"/>
              </a:lnSpc>
              <a:spcBef>
                <a:spcPts val="600"/>
              </a:spcBef>
              <a:spcAft>
                <a:spcPts val="600"/>
              </a:spcAf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2595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White One-column Content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04C13C6-0F69-B640-B435-8A21A1E347B0}"/>
              </a:ext>
            </a:extLst>
          </p:cNvPr>
          <p:cNvSpPr/>
          <p:nvPr userDrawn="1"/>
        </p:nvSpPr>
        <p:spPr>
          <a:xfrm>
            <a:off x="-101600" y="5878512"/>
            <a:ext cx="12725400" cy="109378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Placeholder 1">
            <a:extLst>
              <a:ext uri="{FF2B5EF4-FFF2-40B4-BE49-F238E27FC236}">
                <a16:creationId xmlns:a16="http://schemas.microsoft.com/office/drawing/2014/main" id="{8B8ADC0C-F1F3-AC47-9C82-3B914F9265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b="1">
                <a:solidFill>
                  <a:srgbClr val="00205B"/>
                </a:solidFill>
                <a:latin typeface="+mj-lt"/>
              </a:defRPr>
            </a:lvl1pPr>
          </a:lstStyle>
          <a:p>
            <a:r>
              <a:rPr lang="en-US"/>
              <a:t>Click to edit Master title style</a:t>
            </a:r>
            <a:endParaRPr lang="en-US" dirty="0"/>
          </a:p>
        </p:txBody>
      </p:sp>
      <p:sp>
        <p:nvSpPr>
          <p:cNvPr id="8" name="Rectangle 7">
            <a:extLst>
              <a:ext uri="{FF2B5EF4-FFF2-40B4-BE49-F238E27FC236}">
                <a16:creationId xmlns:a16="http://schemas.microsoft.com/office/drawing/2014/main" id="{914081D7-87F3-4652-948E-4D0A715D903A}"/>
              </a:ext>
            </a:extLst>
          </p:cNvPr>
          <p:cNvSpPr/>
          <p:nvPr userDrawn="1"/>
        </p:nvSpPr>
        <p:spPr>
          <a:xfrm>
            <a:off x="0" y="5891349"/>
            <a:ext cx="12192000" cy="1084217"/>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17" descr="A close up of a logo&#10;&#10;Description automatically generated">
            <a:extLst>
              <a:ext uri="{FF2B5EF4-FFF2-40B4-BE49-F238E27FC236}">
                <a16:creationId xmlns:a16="http://schemas.microsoft.com/office/drawing/2014/main" id="{48E4E665-35B8-4277-876A-8CFBF3722FFC}"/>
              </a:ext>
            </a:extLst>
          </p:cNvPr>
          <p:cNvPicPr>
            <a:picLocks noChangeAspect="1"/>
          </p:cNvPicPr>
          <p:nvPr userDrawn="1"/>
        </p:nvPicPr>
        <p:blipFill>
          <a:blip r:embed="rId2"/>
          <a:stretch>
            <a:fillRect/>
          </a:stretch>
        </p:blipFill>
        <p:spPr>
          <a:xfrm>
            <a:off x="-1461633" y="4065786"/>
            <a:ext cx="6414633" cy="4956762"/>
          </a:xfrm>
          <a:prstGeom prst="rect">
            <a:avLst/>
          </a:prstGeom>
        </p:spPr>
      </p:pic>
      <p:sp>
        <p:nvSpPr>
          <p:cNvPr id="3" name="Text Placeholder 2">
            <a:extLst>
              <a:ext uri="{FF2B5EF4-FFF2-40B4-BE49-F238E27FC236}">
                <a16:creationId xmlns:a16="http://schemas.microsoft.com/office/drawing/2014/main" id="{BF48625F-087B-4665-9E27-EDB8FB7A4413}"/>
              </a:ext>
            </a:extLst>
          </p:cNvPr>
          <p:cNvSpPr>
            <a:spLocks noGrp="1"/>
          </p:cNvSpPr>
          <p:nvPr>
            <p:ph type="body" sz="quarter" idx="10"/>
          </p:nvPr>
        </p:nvSpPr>
        <p:spPr>
          <a:xfrm>
            <a:off x="838200" y="1895475"/>
            <a:ext cx="10448925" cy="3857625"/>
          </a:xfrm>
          <a:prstGeom prst="rect">
            <a:avLst/>
          </a:prstGeom>
        </p:spPr>
        <p:txBody>
          <a:bodyPr/>
          <a:lstStyle>
            <a:lvl1pPr>
              <a:lnSpc>
                <a:spcPct val="150000"/>
              </a:lnSpc>
              <a:spcBef>
                <a:spcPts val="0"/>
              </a:spcBef>
              <a:defRPr/>
            </a:lvl1pPr>
            <a:lvl2pPr>
              <a:lnSpc>
                <a:spcPct val="150000"/>
              </a:lnSpc>
              <a:spcBef>
                <a:spcPts val="0"/>
              </a:spcBef>
              <a:defRPr/>
            </a:lvl2pPr>
            <a:lvl3pPr>
              <a:lnSpc>
                <a:spcPct val="150000"/>
              </a:lnSpc>
              <a:spcBef>
                <a:spcPts val="0"/>
              </a:spcBef>
              <a:defRPr/>
            </a:lvl3pPr>
            <a:lvl4pPr>
              <a:lnSpc>
                <a:spcPct val="150000"/>
              </a:lnSpc>
              <a:spcBef>
                <a:spcPts val="0"/>
              </a:spcBef>
              <a:defRPr/>
            </a:lvl4pPr>
            <a:lvl5pPr>
              <a:lnSpc>
                <a:spcPct val="100000"/>
              </a:lnSpc>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293444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White Two-column Content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04C13C6-0F69-B640-B435-8A21A1E347B0}"/>
              </a:ext>
            </a:extLst>
          </p:cNvPr>
          <p:cNvSpPr/>
          <p:nvPr userDrawn="1"/>
        </p:nvSpPr>
        <p:spPr>
          <a:xfrm>
            <a:off x="-101600" y="5878512"/>
            <a:ext cx="12725400" cy="109378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Placeholder 1">
            <a:extLst>
              <a:ext uri="{FF2B5EF4-FFF2-40B4-BE49-F238E27FC236}">
                <a16:creationId xmlns:a16="http://schemas.microsoft.com/office/drawing/2014/main" id="{8B8ADC0C-F1F3-AC47-9C82-3B914F9265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b="1">
                <a:solidFill>
                  <a:srgbClr val="00205B"/>
                </a:solidFill>
                <a:latin typeface="+mj-lt"/>
              </a:defRPr>
            </a:lvl1pPr>
          </a:lstStyle>
          <a:p>
            <a:r>
              <a:rPr lang="en-US"/>
              <a:t>Click to edit Master title style</a:t>
            </a:r>
            <a:endParaRPr lang="en-US" dirty="0"/>
          </a:p>
        </p:txBody>
      </p:sp>
      <p:sp>
        <p:nvSpPr>
          <p:cNvPr id="8" name="Rectangle 7">
            <a:extLst>
              <a:ext uri="{FF2B5EF4-FFF2-40B4-BE49-F238E27FC236}">
                <a16:creationId xmlns:a16="http://schemas.microsoft.com/office/drawing/2014/main" id="{914081D7-87F3-4652-948E-4D0A715D903A}"/>
              </a:ext>
            </a:extLst>
          </p:cNvPr>
          <p:cNvSpPr/>
          <p:nvPr userDrawn="1"/>
        </p:nvSpPr>
        <p:spPr>
          <a:xfrm>
            <a:off x="0" y="5891349"/>
            <a:ext cx="12192000" cy="1084217"/>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17" descr="A close up of a logo&#10;&#10;Description automatically generated">
            <a:extLst>
              <a:ext uri="{FF2B5EF4-FFF2-40B4-BE49-F238E27FC236}">
                <a16:creationId xmlns:a16="http://schemas.microsoft.com/office/drawing/2014/main" id="{48E4E665-35B8-4277-876A-8CFBF3722FFC}"/>
              </a:ext>
            </a:extLst>
          </p:cNvPr>
          <p:cNvPicPr>
            <a:picLocks noChangeAspect="1"/>
          </p:cNvPicPr>
          <p:nvPr userDrawn="1"/>
        </p:nvPicPr>
        <p:blipFill>
          <a:blip r:embed="rId2"/>
          <a:stretch>
            <a:fillRect/>
          </a:stretch>
        </p:blipFill>
        <p:spPr>
          <a:xfrm>
            <a:off x="-1461633" y="4065786"/>
            <a:ext cx="6414633" cy="4956762"/>
          </a:xfrm>
          <a:prstGeom prst="rect">
            <a:avLst/>
          </a:prstGeom>
        </p:spPr>
      </p:pic>
      <p:sp>
        <p:nvSpPr>
          <p:cNvPr id="3" name="Text Placeholder 2">
            <a:extLst>
              <a:ext uri="{FF2B5EF4-FFF2-40B4-BE49-F238E27FC236}">
                <a16:creationId xmlns:a16="http://schemas.microsoft.com/office/drawing/2014/main" id="{BF48625F-087B-4665-9E27-EDB8FB7A4413}"/>
              </a:ext>
            </a:extLst>
          </p:cNvPr>
          <p:cNvSpPr>
            <a:spLocks noGrp="1"/>
          </p:cNvSpPr>
          <p:nvPr>
            <p:ph type="body" sz="quarter" idx="10"/>
          </p:nvPr>
        </p:nvSpPr>
        <p:spPr>
          <a:xfrm>
            <a:off x="838200" y="1895475"/>
            <a:ext cx="4810125" cy="3857625"/>
          </a:xfrm>
          <a:prstGeom prst="rect">
            <a:avLst/>
          </a:prstGeom>
        </p:spPr>
        <p:txBody>
          <a:bodyPr/>
          <a:lstStyle>
            <a:lvl1pPr>
              <a:lnSpc>
                <a:spcPct val="100000"/>
              </a:lnSpc>
              <a:spcBef>
                <a:spcPts val="600"/>
              </a:spcBef>
              <a:spcAft>
                <a:spcPts val="600"/>
              </a:spcAft>
              <a:defRPr/>
            </a:lvl1pPr>
            <a:lvl2pPr>
              <a:lnSpc>
                <a:spcPct val="150000"/>
              </a:lnSpc>
              <a:spcBef>
                <a:spcPts val="0"/>
              </a:spcBef>
              <a:defRPr/>
            </a:lvl2pPr>
            <a:lvl3pPr>
              <a:lnSpc>
                <a:spcPct val="150000"/>
              </a:lnSpc>
              <a:spcBef>
                <a:spcPts val="0"/>
              </a:spcBef>
              <a:defRPr/>
            </a:lvl3pPr>
            <a:lvl4pPr>
              <a:lnSpc>
                <a:spcPct val="150000"/>
              </a:lnSpc>
              <a:spcBef>
                <a:spcPts val="0"/>
              </a:spcBef>
              <a:defRPr/>
            </a:lvl4pPr>
            <a:lvl5pPr>
              <a:lnSpc>
                <a:spcPct val="15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a:extLst>
              <a:ext uri="{FF2B5EF4-FFF2-40B4-BE49-F238E27FC236}">
                <a16:creationId xmlns:a16="http://schemas.microsoft.com/office/drawing/2014/main" id="{269546A1-B136-46E9-BB62-B98BDC00BBB9}"/>
              </a:ext>
            </a:extLst>
          </p:cNvPr>
          <p:cNvSpPr>
            <a:spLocks noGrp="1"/>
          </p:cNvSpPr>
          <p:nvPr>
            <p:ph type="body" sz="quarter" idx="11"/>
          </p:nvPr>
        </p:nvSpPr>
        <p:spPr>
          <a:xfrm>
            <a:off x="6543675" y="1915554"/>
            <a:ext cx="4810125" cy="3857625"/>
          </a:xfrm>
          <a:prstGeom prst="rect">
            <a:avLst/>
          </a:prstGeom>
        </p:spPr>
        <p:txBody>
          <a:bodyPr/>
          <a:lstStyle>
            <a:lvl1pPr>
              <a:lnSpc>
                <a:spcPct val="100000"/>
              </a:lnSpc>
              <a:spcBef>
                <a:spcPts val="600"/>
              </a:spcBef>
              <a:spcAft>
                <a:spcPts val="600"/>
              </a:spcAft>
              <a:defRPr/>
            </a:lvl1pPr>
            <a:lvl2pPr>
              <a:lnSpc>
                <a:spcPct val="100000"/>
              </a:lnSpc>
              <a:spcBef>
                <a:spcPts val="600"/>
              </a:spcBef>
              <a:spcAft>
                <a:spcPts val="600"/>
              </a:spcAft>
              <a:defRPr/>
            </a:lvl2pPr>
            <a:lvl3pPr>
              <a:lnSpc>
                <a:spcPct val="100000"/>
              </a:lnSpc>
              <a:spcBef>
                <a:spcPts val="600"/>
              </a:spcBef>
              <a:spcAft>
                <a:spcPts val="600"/>
              </a:spcAft>
              <a:defRPr/>
            </a:lvl3pPr>
            <a:lvl4pPr>
              <a:lnSpc>
                <a:spcPct val="100000"/>
              </a:lnSpc>
              <a:spcBef>
                <a:spcPts val="600"/>
              </a:spcBef>
              <a:spcAft>
                <a:spcPts val="600"/>
              </a:spcAft>
              <a:defRPr/>
            </a:lvl4pPr>
            <a:lvl5pPr>
              <a:lnSpc>
                <a:spcPct val="100000"/>
              </a:lnSpc>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55443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itati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D101B-2267-4A0B-8A8F-860ED5ED2361}"/>
              </a:ext>
            </a:extLst>
          </p:cNvPr>
          <p:cNvSpPr>
            <a:spLocks noGrp="1"/>
          </p:cNvSpPr>
          <p:nvPr>
            <p:ph type="title"/>
          </p:nvPr>
        </p:nvSpPr>
        <p:spPr>
          <a:xfrm>
            <a:off x="838200" y="365125"/>
            <a:ext cx="10515600" cy="1325563"/>
          </a:xfrm>
          <a:prstGeom prst="rect">
            <a:avLst/>
          </a:prstGeom>
        </p:spPr>
        <p:txBody>
          <a:bodyPr anchor="ctr"/>
          <a:lstStyle>
            <a:lvl1pPr>
              <a:defRPr b="1" i="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EA5BF5A4-9E51-4AE5-A62C-53057FF8749A}"/>
              </a:ext>
            </a:extLst>
          </p:cNvPr>
          <p:cNvSpPr>
            <a:spLocks noGrp="1"/>
          </p:cNvSpPr>
          <p:nvPr>
            <p:ph type="body" sz="quarter" idx="10" hasCustomPrompt="1"/>
          </p:nvPr>
        </p:nvSpPr>
        <p:spPr>
          <a:xfrm>
            <a:off x="838200" y="1971676"/>
            <a:ext cx="10515600" cy="2838450"/>
          </a:xfrm>
          <a:prstGeom prst="rect">
            <a:avLst/>
          </a:prstGeom>
        </p:spPr>
        <p:txBody>
          <a:bodyPr/>
          <a:lstStyle>
            <a:lvl1pPr>
              <a:lnSpc>
                <a:spcPct val="100000"/>
              </a:lnSpc>
              <a:spcBef>
                <a:spcPts val="600"/>
              </a:spcBef>
              <a:spcAft>
                <a:spcPts val="600"/>
              </a:spcAft>
              <a:defRPr/>
            </a:lvl1pPr>
          </a:lstStyle>
          <a:p>
            <a:pPr lvl="0"/>
            <a:r>
              <a:rPr lang="en-US" dirty="0"/>
              <a:t>Text</a:t>
            </a:r>
          </a:p>
          <a:p>
            <a:pPr lvl="0"/>
            <a:r>
              <a:rPr lang="en-US" dirty="0"/>
              <a:t>Text</a:t>
            </a:r>
          </a:p>
          <a:p>
            <a:pPr lvl="0"/>
            <a:r>
              <a:rPr lang="en-US" dirty="0"/>
              <a:t>Text</a:t>
            </a:r>
          </a:p>
          <a:p>
            <a:pPr lvl="0"/>
            <a:r>
              <a:rPr lang="en-US" dirty="0"/>
              <a:t>Text</a:t>
            </a:r>
          </a:p>
          <a:p>
            <a:pPr lvl="0"/>
            <a:r>
              <a:rPr lang="en-US" dirty="0"/>
              <a:t>Text</a:t>
            </a:r>
          </a:p>
        </p:txBody>
      </p:sp>
      <p:sp>
        <p:nvSpPr>
          <p:cNvPr id="8" name="Text Placeholder 7">
            <a:extLst>
              <a:ext uri="{FF2B5EF4-FFF2-40B4-BE49-F238E27FC236}">
                <a16:creationId xmlns:a16="http://schemas.microsoft.com/office/drawing/2014/main" id="{81074551-AD63-4043-8FEB-1C18488D60ED}"/>
              </a:ext>
            </a:extLst>
          </p:cNvPr>
          <p:cNvSpPr>
            <a:spLocks noGrp="1"/>
          </p:cNvSpPr>
          <p:nvPr>
            <p:ph type="body" sz="quarter" idx="11" hasCustomPrompt="1"/>
          </p:nvPr>
        </p:nvSpPr>
        <p:spPr>
          <a:xfrm>
            <a:off x="838200" y="4991100"/>
            <a:ext cx="10515600" cy="1733550"/>
          </a:xfrm>
          <a:prstGeom prst="rect">
            <a:avLst/>
          </a:prstGeom>
        </p:spPr>
        <p:txBody>
          <a:bodyPr/>
          <a:lstStyle>
            <a:lvl1pPr marL="0" indent="0">
              <a:lnSpc>
                <a:spcPct val="100000"/>
              </a:lnSpc>
              <a:spcBef>
                <a:spcPts val="600"/>
              </a:spcBef>
              <a:spcAft>
                <a:spcPts val="600"/>
              </a:spcAft>
              <a:buNone/>
              <a:defRPr sz="1200"/>
            </a:lvl1pPr>
          </a:lstStyle>
          <a:p>
            <a:pPr lvl="0"/>
            <a:r>
              <a:rPr lang="en-US" dirty="0"/>
              <a:t>1 Citation </a:t>
            </a:r>
          </a:p>
          <a:p>
            <a:pPr lvl="0"/>
            <a:r>
              <a:rPr lang="en-US" dirty="0"/>
              <a:t>2 Citation </a:t>
            </a:r>
          </a:p>
          <a:p>
            <a:pPr lvl="0"/>
            <a:r>
              <a:rPr lang="en-US" dirty="0"/>
              <a:t>3 Citation</a:t>
            </a:r>
          </a:p>
          <a:p>
            <a:pPr lvl="0"/>
            <a:r>
              <a:rPr lang="en-US" dirty="0"/>
              <a:t>4 Citation </a:t>
            </a:r>
          </a:p>
          <a:p>
            <a:pPr lvl="0"/>
            <a:r>
              <a:rPr lang="en-US" dirty="0"/>
              <a:t>5 Citation</a:t>
            </a:r>
          </a:p>
        </p:txBody>
      </p:sp>
    </p:spTree>
    <p:extLst>
      <p:ext uri="{BB962C8B-B14F-4D97-AF65-F5344CB8AC3E}">
        <p14:creationId xmlns:p14="http://schemas.microsoft.com/office/powerpoint/2010/main" val="42530431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nnect With Us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DE648C-5CE3-334D-A11A-A3AC931205CB}"/>
              </a:ext>
            </a:extLst>
          </p:cNvPr>
          <p:cNvSpPr/>
          <p:nvPr userDrawn="1"/>
        </p:nvSpPr>
        <p:spPr>
          <a:xfrm>
            <a:off x="0" y="-57150"/>
            <a:ext cx="12725400" cy="6972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Text Placeholder 3">
            <a:extLst>
              <a:ext uri="{FF2B5EF4-FFF2-40B4-BE49-F238E27FC236}">
                <a16:creationId xmlns:a16="http://schemas.microsoft.com/office/drawing/2014/main" id="{C60433E6-CA8E-45EA-98C5-2475199D52EC}"/>
              </a:ext>
            </a:extLst>
          </p:cNvPr>
          <p:cNvSpPr>
            <a:spLocks noGrp="1"/>
          </p:cNvSpPr>
          <p:nvPr>
            <p:ph type="body" sz="quarter" idx="10" hasCustomPrompt="1"/>
          </p:nvPr>
        </p:nvSpPr>
        <p:spPr>
          <a:xfrm>
            <a:off x="700087" y="2132593"/>
            <a:ext cx="10791825" cy="1047750"/>
          </a:xfrm>
          <a:prstGeom prst="rect">
            <a:avLst/>
          </a:prstGeom>
        </p:spPr>
        <p:txBody>
          <a:bodyPr/>
          <a:lstStyle>
            <a:lvl1pPr marL="0" indent="0" algn="ctr">
              <a:buNone/>
              <a:defRPr sz="6600" b="1">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Connect with Us</a:t>
            </a:r>
          </a:p>
        </p:txBody>
      </p:sp>
      <p:sp>
        <p:nvSpPr>
          <p:cNvPr id="6" name="Text Placeholder 5">
            <a:extLst>
              <a:ext uri="{FF2B5EF4-FFF2-40B4-BE49-F238E27FC236}">
                <a16:creationId xmlns:a16="http://schemas.microsoft.com/office/drawing/2014/main" id="{D8B018AB-C8D6-4EA4-A146-7CDCB8ADD56C}"/>
              </a:ext>
            </a:extLst>
          </p:cNvPr>
          <p:cNvSpPr>
            <a:spLocks noGrp="1"/>
          </p:cNvSpPr>
          <p:nvPr>
            <p:ph type="body" sz="quarter" idx="11" hasCustomPrompt="1"/>
          </p:nvPr>
        </p:nvSpPr>
        <p:spPr>
          <a:xfrm>
            <a:off x="700088" y="3391372"/>
            <a:ext cx="10791825" cy="1047751"/>
          </a:xfrm>
          <a:prstGeom prst="rect">
            <a:avLst/>
          </a:prstGeom>
        </p:spPr>
        <p:txBody>
          <a:bodyPr/>
          <a:lstStyle>
            <a:lvl1pPr marL="0" indent="0" algn="ctr">
              <a:buNone/>
              <a:defRPr sz="6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www.amcp.org  @</a:t>
            </a:r>
            <a:r>
              <a:rPr lang="en-US" dirty="0" err="1"/>
              <a:t>amcporg</a:t>
            </a:r>
            <a:endParaRPr lang="en-US" dirty="0"/>
          </a:p>
        </p:txBody>
      </p:sp>
      <p:sp>
        <p:nvSpPr>
          <p:cNvPr id="5" name="Oval 4">
            <a:extLst>
              <a:ext uri="{FF2B5EF4-FFF2-40B4-BE49-F238E27FC236}">
                <a16:creationId xmlns:a16="http://schemas.microsoft.com/office/drawing/2014/main" id="{DB365F6E-2ABD-447F-9E54-3012657526A8}"/>
              </a:ext>
            </a:extLst>
          </p:cNvPr>
          <p:cNvSpPr/>
          <p:nvPr userDrawn="1"/>
        </p:nvSpPr>
        <p:spPr>
          <a:xfrm>
            <a:off x="6709577" y="3813430"/>
            <a:ext cx="199695" cy="203637"/>
          </a:xfrm>
          <a:prstGeom prst="ellipse">
            <a:avLst/>
          </a:prstGeom>
          <a:solidFill>
            <a:srgbClr val="91C84C"/>
          </a:solidFill>
          <a:ln>
            <a:solidFill>
              <a:srgbClr val="91C8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19358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White One-column Content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04C13C6-0F69-B640-B435-8A21A1E347B0}"/>
              </a:ext>
            </a:extLst>
          </p:cNvPr>
          <p:cNvSpPr/>
          <p:nvPr userDrawn="1"/>
        </p:nvSpPr>
        <p:spPr>
          <a:xfrm>
            <a:off x="-101600" y="5878512"/>
            <a:ext cx="12725400" cy="109378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Placeholder 1">
            <a:extLst>
              <a:ext uri="{FF2B5EF4-FFF2-40B4-BE49-F238E27FC236}">
                <a16:creationId xmlns:a16="http://schemas.microsoft.com/office/drawing/2014/main" id="{8B8ADC0C-F1F3-AC47-9C82-3B914F9265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b="1">
                <a:solidFill>
                  <a:srgbClr val="00205B"/>
                </a:solidFill>
                <a:latin typeface="+mj-lt"/>
              </a:defRPr>
            </a:lvl1pPr>
          </a:lstStyle>
          <a:p>
            <a:r>
              <a:rPr lang="en-US"/>
              <a:t>Click to edit Master title style</a:t>
            </a:r>
            <a:endParaRPr lang="en-US" dirty="0"/>
          </a:p>
        </p:txBody>
      </p:sp>
      <p:sp>
        <p:nvSpPr>
          <p:cNvPr id="8" name="Rectangle 7">
            <a:extLst>
              <a:ext uri="{FF2B5EF4-FFF2-40B4-BE49-F238E27FC236}">
                <a16:creationId xmlns:a16="http://schemas.microsoft.com/office/drawing/2014/main" id="{914081D7-87F3-4652-948E-4D0A715D903A}"/>
              </a:ext>
            </a:extLst>
          </p:cNvPr>
          <p:cNvSpPr/>
          <p:nvPr userDrawn="1"/>
        </p:nvSpPr>
        <p:spPr>
          <a:xfrm>
            <a:off x="0" y="5891349"/>
            <a:ext cx="12192000" cy="1084217"/>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17" descr="A close up of a logo&#10;&#10;Description automatically generated">
            <a:extLst>
              <a:ext uri="{FF2B5EF4-FFF2-40B4-BE49-F238E27FC236}">
                <a16:creationId xmlns:a16="http://schemas.microsoft.com/office/drawing/2014/main" id="{48E4E665-35B8-4277-876A-8CFBF3722FFC}"/>
              </a:ext>
            </a:extLst>
          </p:cNvPr>
          <p:cNvPicPr>
            <a:picLocks noChangeAspect="1"/>
          </p:cNvPicPr>
          <p:nvPr userDrawn="1"/>
        </p:nvPicPr>
        <p:blipFill>
          <a:blip r:embed="rId2"/>
          <a:stretch>
            <a:fillRect/>
          </a:stretch>
        </p:blipFill>
        <p:spPr>
          <a:xfrm>
            <a:off x="-1461633" y="4065786"/>
            <a:ext cx="6414633" cy="4956762"/>
          </a:xfrm>
          <a:prstGeom prst="rect">
            <a:avLst/>
          </a:prstGeom>
        </p:spPr>
      </p:pic>
      <p:sp>
        <p:nvSpPr>
          <p:cNvPr id="3" name="Text Placeholder 2">
            <a:extLst>
              <a:ext uri="{FF2B5EF4-FFF2-40B4-BE49-F238E27FC236}">
                <a16:creationId xmlns:a16="http://schemas.microsoft.com/office/drawing/2014/main" id="{BF48625F-087B-4665-9E27-EDB8FB7A4413}"/>
              </a:ext>
            </a:extLst>
          </p:cNvPr>
          <p:cNvSpPr>
            <a:spLocks noGrp="1"/>
          </p:cNvSpPr>
          <p:nvPr>
            <p:ph type="body" sz="quarter" idx="10"/>
          </p:nvPr>
        </p:nvSpPr>
        <p:spPr>
          <a:xfrm>
            <a:off x="838200" y="1895475"/>
            <a:ext cx="10448925" cy="3857625"/>
          </a:xfrm>
          <a:prstGeom prst="rect">
            <a:avLst/>
          </a:prstGeom>
        </p:spPr>
        <p:txBody>
          <a:bodyPr/>
          <a:lstStyle>
            <a:lvl1pPr>
              <a:lnSpc>
                <a:spcPct val="150000"/>
              </a:lnSpc>
              <a:spcBef>
                <a:spcPts val="0"/>
              </a:spcBef>
              <a:defRPr/>
            </a:lvl1pPr>
            <a:lvl2pPr>
              <a:lnSpc>
                <a:spcPct val="150000"/>
              </a:lnSpc>
              <a:spcBef>
                <a:spcPts val="0"/>
              </a:spcBef>
              <a:defRPr/>
            </a:lvl2pPr>
            <a:lvl3pPr>
              <a:lnSpc>
                <a:spcPct val="150000"/>
              </a:lnSpc>
              <a:spcBef>
                <a:spcPts val="0"/>
              </a:spcBef>
              <a:defRPr/>
            </a:lvl3pPr>
            <a:lvl4pPr>
              <a:lnSpc>
                <a:spcPct val="150000"/>
              </a:lnSpc>
              <a:spcBef>
                <a:spcPts val="0"/>
              </a:spcBef>
              <a:defRPr/>
            </a:lvl4pPr>
            <a:lvl5pPr>
              <a:lnSpc>
                <a:spcPct val="100000"/>
              </a:lnSpc>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945342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ite Two-column Content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04C13C6-0F69-B640-B435-8A21A1E347B0}"/>
              </a:ext>
            </a:extLst>
          </p:cNvPr>
          <p:cNvSpPr/>
          <p:nvPr userDrawn="1"/>
        </p:nvSpPr>
        <p:spPr>
          <a:xfrm>
            <a:off x="-101600" y="5878512"/>
            <a:ext cx="12725400" cy="109378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Placeholder 1">
            <a:extLst>
              <a:ext uri="{FF2B5EF4-FFF2-40B4-BE49-F238E27FC236}">
                <a16:creationId xmlns:a16="http://schemas.microsoft.com/office/drawing/2014/main" id="{8B8ADC0C-F1F3-AC47-9C82-3B914F9265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b="1">
                <a:solidFill>
                  <a:srgbClr val="00205B"/>
                </a:solidFill>
                <a:latin typeface="+mj-lt"/>
              </a:defRPr>
            </a:lvl1pPr>
          </a:lstStyle>
          <a:p>
            <a:r>
              <a:rPr lang="en-US"/>
              <a:t>Click to edit Master title style</a:t>
            </a:r>
            <a:endParaRPr lang="en-US" dirty="0"/>
          </a:p>
        </p:txBody>
      </p:sp>
      <p:sp>
        <p:nvSpPr>
          <p:cNvPr id="8" name="Rectangle 7">
            <a:extLst>
              <a:ext uri="{FF2B5EF4-FFF2-40B4-BE49-F238E27FC236}">
                <a16:creationId xmlns:a16="http://schemas.microsoft.com/office/drawing/2014/main" id="{914081D7-87F3-4652-948E-4D0A715D903A}"/>
              </a:ext>
            </a:extLst>
          </p:cNvPr>
          <p:cNvSpPr/>
          <p:nvPr userDrawn="1"/>
        </p:nvSpPr>
        <p:spPr>
          <a:xfrm>
            <a:off x="0" y="5891349"/>
            <a:ext cx="12192000" cy="1084217"/>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17" descr="A close up of a logo&#10;&#10;Description automatically generated">
            <a:extLst>
              <a:ext uri="{FF2B5EF4-FFF2-40B4-BE49-F238E27FC236}">
                <a16:creationId xmlns:a16="http://schemas.microsoft.com/office/drawing/2014/main" id="{48E4E665-35B8-4277-876A-8CFBF3722FFC}"/>
              </a:ext>
            </a:extLst>
          </p:cNvPr>
          <p:cNvPicPr>
            <a:picLocks noChangeAspect="1"/>
          </p:cNvPicPr>
          <p:nvPr userDrawn="1"/>
        </p:nvPicPr>
        <p:blipFill>
          <a:blip r:embed="rId2"/>
          <a:stretch>
            <a:fillRect/>
          </a:stretch>
        </p:blipFill>
        <p:spPr>
          <a:xfrm>
            <a:off x="-1461633" y="4065786"/>
            <a:ext cx="6414633" cy="4956762"/>
          </a:xfrm>
          <a:prstGeom prst="rect">
            <a:avLst/>
          </a:prstGeom>
        </p:spPr>
      </p:pic>
      <p:sp>
        <p:nvSpPr>
          <p:cNvPr id="3" name="Text Placeholder 2">
            <a:extLst>
              <a:ext uri="{FF2B5EF4-FFF2-40B4-BE49-F238E27FC236}">
                <a16:creationId xmlns:a16="http://schemas.microsoft.com/office/drawing/2014/main" id="{BF48625F-087B-4665-9E27-EDB8FB7A4413}"/>
              </a:ext>
            </a:extLst>
          </p:cNvPr>
          <p:cNvSpPr>
            <a:spLocks noGrp="1"/>
          </p:cNvSpPr>
          <p:nvPr>
            <p:ph type="body" sz="quarter" idx="10"/>
          </p:nvPr>
        </p:nvSpPr>
        <p:spPr>
          <a:xfrm>
            <a:off x="838200" y="1895475"/>
            <a:ext cx="4810125" cy="3857625"/>
          </a:xfrm>
          <a:prstGeom prst="rect">
            <a:avLst/>
          </a:prstGeom>
        </p:spPr>
        <p:txBody>
          <a:bodyPr/>
          <a:lstStyle>
            <a:lvl1pPr>
              <a:lnSpc>
                <a:spcPct val="100000"/>
              </a:lnSpc>
              <a:spcBef>
                <a:spcPts val="600"/>
              </a:spcBef>
              <a:spcAft>
                <a:spcPts val="600"/>
              </a:spcAft>
              <a:defRPr/>
            </a:lvl1pPr>
            <a:lvl2pPr>
              <a:lnSpc>
                <a:spcPct val="150000"/>
              </a:lnSpc>
              <a:spcBef>
                <a:spcPts val="0"/>
              </a:spcBef>
              <a:defRPr/>
            </a:lvl2pPr>
            <a:lvl3pPr>
              <a:lnSpc>
                <a:spcPct val="150000"/>
              </a:lnSpc>
              <a:spcBef>
                <a:spcPts val="0"/>
              </a:spcBef>
              <a:defRPr/>
            </a:lvl3pPr>
            <a:lvl4pPr>
              <a:lnSpc>
                <a:spcPct val="150000"/>
              </a:lnSpc>
              <a:spcBef>
                <a:spcPts val="0"/>
              </a:spcBef>
              <a:defRPr/>
            </a:lvl4pPr>
            <a:lvl5pPr>
              <a:lnSpc>
                <a:spcPct val="15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a:extLst>
              <a:ext uri="{FF2B5EF4-FFF2-40B4-BE49-F238E27FC236}">
                <a16:creationId xmlns:a16="http://schemas.microsoft.com/office/drawing/2014/main" id="{269546A1-B136-46E9-BB62-B98BDC00BBB9}"/>
              </a:ext>
            </a:extLst>
          </p:cNvPr>
          <p:cNvSpPr>
            <a:spLocks noGrp="1"/>
          </p:cNvSpPr>
          <p:nvPr>
            <p:ph type="body" sz="quarter" idx="11"/>
          </p:nvPr>
        </p:nvSpPr>
        <p:spPr>
          <a:xfrm>
            <a:off x="6543675" y="1915554"/>
            <a:ext cx="4810125" cy="3857625"/>
          </a:xfrm>
          <a:prstGeom prst="rect">
            <a:avLst/>
          </a:prstGeom>
        </p:spPr>
        <p:txBody>
          <a:bodyPr/>
          <a:lstStyle>
            <a:lvl1pPr>
              <a:lnSpc>
                <a:spcPct val="100000"/>
              </a:lnSpc>
              <a:spcBef>
                <a:spcPts val="600"/>
              </a:spcBef>
              <a:spcAft>
                <a:spcPts val="600"/>
              </a:spcAft>
              <a:defRPr/>
            </a:lvl1pPr>
            <a:lvl2pPr>
              <a:lnSpc>
                <a:spcPct val="100000"/>
              </a:lnSpc>
              <a:spcBef>
                <a:spcPts val="600"/>
              </a:spcBef>
              <a:spcAft>
                <a:spcPts val="600"/>
              </a:spcAft>
              <a:defRPr/>
            </a:lvl2pPr>
            <a:lvl3pPr>
              <a:lnSpc>
                <a:spcPct val="100000"/>
              </a:lnSpc>
              <a:spcBef>
                <a:spcPts val="600"/>
              </a:spcBef>
              <a:spcAft>
                <a:spcPts val="600"/>
              </a:spcAft>
              <a:defRPr/>
            </a:lvl3pPr>
            <a:lvl4pPr>
              <a:lnSpc>
                <a:spcPct val="100000"/>
              </a:lnSpc>
              <a:spcBef>
                <a:spcPts val="600"/>
              </a:spcBef>
              <a:spcAft>
                <a:spcPts val="600"/>
              </a:spcAft>
              <a:defRPr/>
            </a:lvl4pPr>
            <a:lvl5pPr>
              <a:lnSpc>
                <a:spcPct val="100000"/>
              </a:lnSpc>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822103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itati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D101B-2267-4A0B-8A8F-860ED5ED2361}"/>
              </a:ext>
            </a:extLst>
          </p:cNvPr>
          <p:cNvSpPr>
            <a:spLocks noGrp="1"/>
          </p:cNvSpPr>
          <p:nvPr>
            <p:ph type="title"/>
          </p:nvPr>
        </p:nvSpPr>
        <p:spPr>
          <a:xfrm>
            <a:off x="838200" y="365125"/>
            <a:ext cx="10515600" cy="1325563"/>
          </a:xfrm>
          <a:prstGeom prst="rect">
            <a:avLst/>
          </a:prstGeom>
        </p:spPr>
        <p:txBody>
          <a:bodyPr anchor="ctr"/>
          <a:lstStyle>
            <a:lvl1pPr>
              <a:defRPr b="1" i="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EA5BF5A4-9E51-4AE5-A62C-53057FF8749A}"/>
              </a:ext>
            </a:extLst>
          </p:cNvPr>
          <p:cNvSpPr>
            <a:spLocks noGrp="1"/>
          </p:cNvSpPr>
          <p:nvPr>
            <p:ph type="body" sz="quarter" idx="10" hasCustomPrompt="1"/>
          </p:nvPr>
        </p:nvSpPr>
        <p:spPr>
          <a:xfrm>
            <a:off x="838200" y="1971676"/>
            <a:ext cx="10515600" cy="2838450"/>
          </a:xfrm>
          <a:prstGeom prst="rect">
            <a:avLst/>
          </a:prstGeom>
        </p:spPr>
        <p:txBody>
          <a:bodyPr/>
          <a:lstStyle>
            <a:lvl1pPr>
              <a:lnSpc>
                <a:spcPct val="100000"/>
              </a:lnSpc>
              <a:spcBef>
                <a:spcPts val="600"/>
              </a:spcBef>
              <a:spcAft>
                <a:spcPts val="600"/>
              </a:spcAft>
              <a:defRPr/>
            </a:lvl1pPr>
          </a:lstStyle>
          <a:p>
            <a:pPr lvl="0"/>
            <a:r>
              <a:rPr lang="en-US" dirty="0"/>
              <a:t>Text</a:t>
            </a:r>
          </a:p>
          <a:p>
            <a:pPr lvl="0"/>
            <a:r>
              <a:rPr lang="en-US" dirty="0"/>
              <a:t>Text</a:t>
            </a:r>
          </a:p>
          <a:p>
            <a:pPr lvl="0"/>
            <a:r>
              <a:rPr lang="en-US" dirty="0"/>
              <a:t>Text</a:t>
            </a:r>
          </a:p>
          <a:p>
            <a:pPr lvl="0"/>
            <a:r>
              <a:rPr lang="en-US" dirty="0"/>
              <a:t>Text</a:t>
            </a:r>
          </a:p>
          <a:p>
            <a:pPr lvl="0"/>
            <a:r>
              <a:rPr lang="en-US" dirty="0"/>
              <a:t>Text</a:t>
            </a:r>
          </a:p>
        </p:txBody>
      </p:sp>
      <p:sp>
        <p:nvSpPr>
          <p:cNvPr id="8" name="Text Placeholder 7">
            <a:extLst>
              <a:ext uri="{FF2B5EF4-FFF2-40B4-BE49-F238E27FC236}">
                <a16:creationId xmlns:a16="http://schemas.microsoft.com/office/drawing/2014/main" id="{81074551-AD63-4043-8FEB-1C18488D60ED}"/>
              </a:ext>
            </a:extLst>
          </p:cNvPr>
          <p:cNvSpPr>
            <a:spLocks noGrp="1"/>
          </p:cNvSpPr>
          <p:nvPr>
            <p:ph type="body" sz="quarter" idx="11" hasCustomPrompt="1"/>
          </p:nvPr>
        </p:nvSpPr>
        <p:spPr>
          <a:xfrm>
            <a:off x="838200" y="4991100"/>
            <a:ext cx="10515600" cy="1733550"/>
          </a:xfrm>
          <a:prstGeom prst="rect">
            <a:avLst/>
          </a:prstGeom>
        </p:spPr>
        <p:txBody>
          <a:bodyPr/>
          <a:lstStyle>
            <a:lvl1pPr marL="0" indent="0">
              <a:lnSpc>
                <a:spcPct val="100000"/>
              </a:lnSpc>
              <a:spcBef>
                <a:spcPts val="600"/>
              </a:spcBef>
              <a:spcAft>
                <a:spcPts val="600"/>
              </a:spcAft>
              <a:buNone/>
              <a:defRPr sz="1200"/>
            </a:lvl1pPr>
          </a:lstStyle>
          <a:p>
            <a:pPr lvl="0"/>
            <a:r>
              <a:rPr lang="en-US" dirty="0"/>
              <a:t>1 Citation </a:t>
            </a:r>
          </a:p>
          <a:p>
            <a:pPr lvl="0"/>
            <a:r>
              <a:rPr lang="en-US" dirty="0"/>
              <a:t>2 Citation </a:t>
            </a:r>
          </a:p>
          <a:p>
            <a:pPr lvl="0"/>
            <a:r>
              <a:rPr lang="en-US" dirty="0"/>
              <a:t>3 Citation</a:t>
            </a:r>
          </a:p>
          <a:p>
            <a:pPr lvl="0"/>
            <a:r>
              <a:rPr lang="en-US" dirty="0"/>
              <a:t>4 Citation </a:t>
            </a:r>
          </a:p>
          <a:p>
            <a:pPr lvl="0"/>
            <a:r>
              <a:rPr lang="en-US" dirty="0"/>
              <a:t>5 Citation</a:t>
            </a:r>
          </a:p>
        </p:txBody>
      </p:sp>
    </p:spTree>
    <p:extLst>
      <p:ext uri="{BB962C8B-B14F-4D97-AF65-F5344CB8AC3E}">
        <p14:creationId xmlns:p14="http://schemas.microsoft.com/office/powerpoint/2010/main" val="33444976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04C13C6-0F69-B640-B435-8A21A1E347B0}"/>
              </a:ext>
            </a:extLst>
          </p:cNvPr>
          <p:cNvSpPr/>
          <p:nvPr userDrawn="1"/>
        </p:nvSpPr>
        <p:spPr>
          <a:xfrm>
            <a:off x="-101600" y="5878512"/>
            <a:ext cx="12725400" cy="109378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14081D7-87F3-4652-948E-4D0A715D903A}"/>
              </a:ext>
            </a:extLst>
          </p:cNvPr>
          <p:cNvSpPr/>
          <p:nvPr userDrawn="1"/>
        </p:nvSpPr>
        <p:spPr>
          <a:xfrm>
            <a:off x="0" y="5891349"/>
            <a:ext cx="12192000" cy="1084217"/>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17" descr="A close up of a logo&#10;&#10;Description automatically generated">
            <a:extLst>
              <a:ext uri="{FF2B5EF4-FFF2-40B4-BE49-F238E27FC236}">
                <a16:creationId xmlns:a16="http://schemas.microsoft.com/office/drawing/2014/main" id="{48E4E665-35B8-4277-876A-8CFBF3722FFC}"/>
              </a:ext>
            </a:extLst>
          </p:cNvPr>
          <p:cNvPicPr>
            <a:picLocks noChangeAspect="1"/>
          </p:cNvPicPr>
          <p:nvPr userDrawn="1"/>
        </p:nvPicPr>
        <p:blipFill>
          <a:blip r:embed="rId2"/>
          <a:stretch>
            <a:fillRect/>
          </a:stretch>
        </p:blipFill>
        <p:spPr>
          <a:xfrm>
            <a:off x="-1461633" y="4065786"/>
            <a:ext cx="6414633" cy="4956762"/>
          </a:xfrm>
          <a:prstGeom prst="rect">
            <a:avLst/>
          </a:prstGeom>
        </p:spPr>
      </p:pic>
      <p:sp>
        <p:nvSpPr>
          <p:cNvPr id="5" name="Chart Placeholder 4">
            <a:extLst>
              <a:ext uri="{FF2B5EF4-FFF2-40B4-BE49-F238E27FC236}">
                <a16:creationId xmlns:a16="http://schemas.microsoft.com/office/drawing/2014/main" id="{62687F7F-C3CE-4A5E-BBE6-8D9B7AD3D21B}"/>
              </a:ext>
            </a:extLst>
          </p:cNvPr>
          <p:cNvSpPr>
            <a:spLocks noGrp="1"/>
          </p:cNvSpPr>
          <p:nvPr>
            <p:ph type="chart" sz="quarter" idx="10"/>
          </p:nvPr>
        </p:nvSpPr>
        <p:spPr>
          <a:xfrm>
            <a:off x="838200" y="266700"/>
            <a:ext cx="10515600" cy="5495925"/>
          </a:xfrm>
          <a:prstGeom prst="rect">
            <a:avLst/>
          </a:prstGeom>
        </p:spPr>
        <p:txBody>
          <a:bodyPr/>
          <a:lstStyle/>
          <a:p>
            <a:r>
              <a:rPr lang="en-US"/>
              <a:t>Click icon to add chart</a:t>
            </a:r>
          </a:p>
        </p:txBody>
      </p:sp>
    </p:spTree>
    <p:extLst>
      <p:ext uri="{BB962C8B-B14F-4D97-AF65-F5344CB8AC3E}">
        <p14:creationId xmlns:p14="http://schemas.microsoft.com/office/powerpoint/2010/main" val="7863577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04C13C6-0F69-B640-B435-8A21A1E347B0}"/>
              </a:ext>
            </a:extLst>
          </p:cNvPr>
          <p:cNvSpPr/>
          <p:nvPr userDrawn="1"/>
        </p:nvSpPr>
        <p:spPr>
          <a:xfrm>
            <a:off x="-101600" y="5878512"/>
            <a:ext cx="12725400" cy="109378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Placeholder 1">
            <a:extLst>
              <a:ext uri="{FF2B5EF4-FFF2-40B4-BE49-F238E27FC236}">
                <a16:creationId xmlns:a16="http://schemas.microsoft.com/office/drawing/2014/main" id="{8B8ADC0C-F1F3-AC47-9C82-3B914F9265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b="1">
                <a:solidFill>
                  <a:srgbClr val="00205B"/>
                </a:solidFill>
                <a:latin typeface="+mj-lt"/>
              </a:defRPr>
            </a:lvl1pPr>
          </a:lstStyle>
          <a:p>
            <a:r>
              <a:rPr lang="en-US"/>
              <a:t>Click to edit Master title style</a:t>
            </a:r>
            <a:endParaRPr lang="en-US" dirty="0"/>
          </a:p>
        </p:txBody>
      </p:sp>
      <p:sp>
        <p:nvSpPr>
          <p:cNvPr id="8" name="Rectangle 7">
            <a:extLst>
              <a:ext uri="{FF2B5EF4-FFF2-40B4-BE49-F238E27FC236}">
                <a16:creationId xmlns:a16="http://schemas.microsoft.com/office/drawing/2014/main" id="{914081D7-87F3-4652-948E-4D0A715D903A}"/>
              </a:ext>
            </a:extLst>
          </p:cNvPr>
          <p:cNvSpPr/>
          <p:nvPr userDrawn="1"/>
        </p:nvSpPr>
        <p:spPr>
          <a:xfrm>
            <a:off x="0" y="5891349"/>
            <a:ext cx="12192000" cy="1084217"/>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17" descr="A close up of a logo&#10;&#10;Description automatically generated">
            <a:extLst>
              <a:ext uri="{FF2B5EF4-FFF2-40B4-BE49-F238E27FC236}">
                <a16:creationId xmlns:a16="http://schemas.microsoft.com/office/drawing/2014/main" id="{48E4E665-35B8-4277-876A-8CFBF3722FFC}"/>
              </a:ext>
            </a:extLst>
          </p:cNvPr>
          <p:cNvPicPr>
            <a:picLocks noChangeAspect="1"/>
          </p:cNvPicPr>
          <p:nvPr userDrawn="1"/>
        </p:nvPicPr>
        <p:blipFill>
          <a:blip r:embed="rId2"/>
          <a:stretch>
            <a:fillRect/>
          </a:stretch>
        </p:blipFill>
        <p:spPr>
          <a:xfrm>
            <a:off x="-1461633" y="4065786"/>
            <a:ext cx="6414633" cy="4956762"/>
          </a:xfrm>
          <a:prstGeom prst="rect">
            <a:avLst/>
          </a:prstGeom>
        </p:spPr>
      </p:pic>
      <p:sp>
        <p:nvSpPr>
          <p:cNvPr id="3" name="Table Placeholder 2">
            <a:extLst>
              <a:ext uri="{FF2B5EF4-FFF2-40B4-BE49-F238E27FC236}">
                <a16:creationId xmlns:a16="http://schemas.microsoft.com/office/drawing/2014/main" id="{5633E215-EE1B-41F4-B594-66FE60D098EA}"/>
              </a:ext>
            </a:extLst>
          </p:cNvPr>
          <p:cNvSpPr>
            <a:spLocks noGrp="1"/>
          </p:cNvSpPr>
          <p:nvPr>
            <p:ph type="tbl" sz="quarter" idx="10"/>
          </p:nvPr>
        </p:nvSpPr>
        <p:spPr>
          <a:xfrm>
            <a:off x="838200" y="1847850"/>
            <a:ext cx="10515600" cy="3914775"/>
          </a:xfrm>
          <a:prstGeom prst="rect">
            <a:avLst/>
          </a:prstGeom>
        </p:spPr>
        <p:txBody>
          <a:bodyPr/>
          <a:lstStyle/>
          <a:p>
            <a:r>
              <a:rPr lang="en-US"/>
              <a:t>Click icon to add table</a:t>
            </a:r>
          </a:p>
        </p:txBody>
      </p:sp>
    </p:spTree>
    <p:extLst>
      <p:ext uri="{BB962C8B-B14F-4D97-AF65-F5344CB8AC3E}">
        <p14:creationId xmlns:p14="http://schemas.microsoft.com/office/powerpoint/2010/main" val="31931233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rtArt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04C13C6-0F69-B640-B435-8A21A1E347B0}"/>
              </a:ext>
            </a:extLst>
          </p:cNvPr>
          <p:cNvSpPr/>
          <p:nvPr userDrawn="1"/>
        </p:nvSpPr>
        <p:spPr>
          <a:xfrm>
            <a:off x="-101600" y="5878512"/>
            <a:ext cx="12725400" cy="109378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Placeholder 1">
            <a:extLst>
              <a:ext uri="{FF2B5EF4-FFF2-40B4-BE49-F238E27FC236}">
                <a16:creationId xmlns:a16="http://schemas.microsoft.com/office/drawing/2014/main" id="{8B8ADC0C-F1F3-AC47-9C82-3B914F9265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b="1">
                <a:solidFill>
                  <a:srgbClr val="00205B"/>
                </a:solidFill>
                <a:latin typeface="+mj-lt"/>
              </a:defRPr>
            </a:lvl1pPr>
          </a:lstStyle>
          <a:p>
            <a:r>
              <a:rPr lang="en-US"/>
              <a:t>Click to edit Master title style</a:t>
            </a:r>
            <a:endParaRPr lang="en-US" dirty="0"/>
          </a:p>
        </p:txBody>
      </p:sp>
      <p:sp>
        <p:nvSpPr>
          <p:cNvPr id="8" name="Rectangle 7">
            <a:extLst>
              <a:ext uri="{FF2B5EF4-FFF2-40B4-BE49-F238E27FC236}">
                <a16:creationId xmlns:a16="http://schemas.microsoft.com/office/drawing/2014/main" id="{914081D7-87F3-4652-948E-4D0A715D903A}"/>
              </a:ext>
            </a:extLst>
          </p:cNvPr>
          <p:cNvSpPr/>
          <p:nvPr userDrawn="1"/>
        </p:nvSpPr>
        <p:spPr>
          <a:xfrm>
            <a:off x="0" y="5891349"/>
            <a:ext cx="12192000" cy="1084217"/>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17" descr="A close up of a logo&#10;&#10;Description automatically generated">
            <a:extLst>
              <a:ext uri="{FF2B5EF4-FFF2-40B4-BE49-F238E27FC236}">
                <a16:creationId xmlns:a16="http://schemas.microsoft.com/office/drawing/2014/main" id="{48E4E665-35B8-4277-876A-8CFBF3722FFC}"/>
              </a:ext>
            </a:extLst>
          </p:cNvPr>
          <p:cNvPicPr>
            <a:picLocks noChangeAspect="1"/>
          </p:cNvPicPr>
          <p:nvPr userDrawn="1"/>
        </p:nvPicPr>
        <p:blipFill>
          <a:blip r:embed="rId2"/>
          <a:stretch>
            <a:fillRect/>
          </a:stretch>
        </p:blipFill>
        <p:spPr>
          <a:xfrm>
            <a:off x="-1461633" y="4065786"/>
            <a:ext cx="6414633" cy="4956762"/>
          </a:xfrm>
          <a:prstGeom prst="rect">
            <a:avLst/>
          </a:prstGeom>
        </p:spPr>
      </p:pic>
      <p:sp>
        <p:nvSpPr>
          <p:cNvPr id="5" name="SmartArt Placeholder 4">
            <a:extLst>
              <a:ext uri="{FF2B5EF4-FFF2-40B4-BE49-F238E27FC236}">
                <a16:creationId xmlns:a16="http://schemas.microsoft.com/office/drawing/2014/main" id="{29401669-CD69-43DE-8607-B4B829F4AFEA}"/>
              </a:ext>
            </a:extLst>
          </p:cNvPr>
          <p:cNvSpPr>
            <a:spLocks noGrp="1"/>
          </p:cNvSpPr>
          <p:nvPr>
            <p:ph type="dgm" sz="quarter" idx="10"/>
          </p:nvPr>
        </p:nvSpPr>
        <p:spPr>
          <a:xfrm>
            <a:off x="838201" y="1870212"/>
            <a:ext cx="10515600" cy="3933825"/>
          </a:xfrm>
          <a:prstGeom prst="rect">
            <a:avLst/>
          </a:prstGeom>
        </p:spPr>
        <p:txBody>
          <a:bodyPr/>
          <a:lstStyle/>
          <a:p>
            <a:r>
              <a:rPr lang="en-US"/>
              <a:t>Click icon to add SmartArt graphic</a:t>
            </a:r>
          </a:p>
        </p:txBody>
      </p:sp>
    </p:spTree>
    <p:extLst>
      <p:ext uri="{BB962C8B-B14F-4D97-AF65-F5344CB8AC3E}">
        <p14:creationId xmlns:p14="http://schemas.microsoft.com/office/powerpoint/2010/main" val="5138236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DE648C-5CE3-334D-A11A-A3AC931205CB}"/>
              </a:ext>
            </a:extLst>
          </p:cNvPr>
          <p:cNvSpPr/>
          <p:nvPr userDrawn="1"/>
        </p:nvSpPr>
        <p:spPr>
          <a:xfrm>
            <a:off x="0" y="0"/>
            <a:ext cx="12725400" cy="6972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17338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624614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0" r:id="rId3"/>
    <p:sldLayoutId id="2147483667" r:id="rId4"/>
    <p:sldLayoutId id="2147483672" r:id="rId5"/>
    <p:sldLayoutId id="2147483669" r:id="rId6"/>
    <p:sldLayoutId id="2147483670" r:id="rId7"/>
    <p:sldLayoutId id="2147483671" r:id="rId8"/>
    <p:sldLayoutId id="2147483663" r:id="rId9"/>
    <p:sldLayoutId id="2147483668" r:id="rId10"/>
    <p:sldLayoutId id="2147483655" r:id="rId11"/>
    <p:sldLayoutId id="2147483650"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639097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4AC79459-74EA-314A-886C-E1B55FCF49AD}"/>
              </a:ext>
            </a:extLst>
          </p:cNvPr>
          <p:cNvSpPr txBox="1"/>
          <p:nvPr/>
        </p:nvSpPr>
        <p:spPr>
          <a:xfrm>
            <a:off x="7384" y="640900"/>
            <a:ext cx="12177231" cy="340458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Arial" panose="020B0604020202020204"/>
                <a:ea typeface="+mn-ea"/>
                <a:cs typeface="+mn-cs"/>
              </a:rPr>
              <a:t>Accountable Care Organizations and Patient-Centered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Arial" panose="020B0604020202020204"/>
                <a:ea typeface="+mn-ea"/>
                <a:cs typeface="+mn-cs"/>
              </a:rPr>
              <a:t>Medical Homes</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uLnTx/>
              <a:uFillTx/>
              <a:latin typeface="Montserrat" pitchFamily="2" charset="77"/>
              <a:ea typeface="+mn-ea"/>
              <a:cs typeface="+mn-cs"/>
            </a:endParaRPr>
          </a:p>
        </p:txBody>
      </p:sp>
      <p:sp>
        <p:nvSpPr>
          <p:cNvPr id="2" name="Rectangle 1">
            <a:extLst>
              <a:ext uri="{FF2B5EF4-FFF2-40B4-BE49-F238E27FC236}">
                <a16:creationId xmlns:a16="http://schemas.microsoft.com/office/drawing/2014/main" id="{1507C938-4412-4FB6-AA53-E477274083EA}"/>
              </a:ext>
            </a:extLst>
          </p:cNvPr>
          <p:cNvSpPr/>
          <p:nvPr/>
        </p:nvSpPr>
        <p:spPr>
          <a:xfrm>
            <a:off x="7181850" y="4295233"/>
            <a:ext cx="5222684" cy="20592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spcBef>
                <a:spcPts val="0"/>
              </a:spcBef>
              <a:spcAft>
                <a:spcPts val="0"/>
              </a:spcAft>
              <a:buClrTx/>
              <a:buSzTx/>
              <a:buFontTx/>
              <a:buNone/>
              <a:tabLst/>
              <a:defRPr/>
            </a:pPr>
            <a:r>
              <a:rPr lang="en-US" sz="2400" dirty="0">
                <a:solidFill>
                  <a:prstClr val="white"/>
                </a:solidFill>
                <a:latin typeface="Arial" panose="020B0604020202020204"/>
              </a:rPr>
              <a:t>Created by the School of Pharmacy Relations Committee for AMCP</a:t>
            </a:r>
            <a:br>
              <a:rPr lang="en-US" sz="2400" dirty="0">
                <a:solidFill>
                  <a:prstClr val="white"/>
                </a:solidFill>
                <a:latin typeface="Arial" panose="020B0604020202020204"/>
              </a:rPr>
            </a:br>
            <a:endParaRPr lang="en-US" sz="2400" dirty="0">
              <a:solidFill>
                <a:prstClr val="white"/>
              </a:solidFill>
              <a:latin typeface="Arial" panose="020B0604020202020204"/>
            </a:endParaRPr>
          </a:p>
          <a:p>
            <a:pPr marL="0" marR="0" lvl="0" indent="0" algn="r" defTabSz="914400" rtl="0" eaLnBrk="1" fontAlgn="auto" latinLnBrk="0" hangingPunct="1">
              <a:spcBef>
                <a:spcPts val="0"/>
              </a:spcBef>
              <a:spcAft>
                <a:spcPts val="0"/>
              </a:spcAft>
              <a:buClrTx/>
              <a:buSzTx/>
              <a:buFontTx/>
              <a:buNone/>
              <a:tabLst/>
              <a:defRPr/>
            </a:pPr>
            <a:r>
              <a:rPr lang="en-US" sz="2400" dirty="0">
                <a:solidFill>
                  <a:prstClr val="white"/>
                </a:solidFill>
                <a:latin typeface="Arial" panose="020B0604020202020204"/>
              </a:rPr>
              <a:t>Updated: January 2026</a:t>
            </a:r>
            <a:endPar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33655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E574E-7BCB-4EF2-8B3C-B68C0CD2F8A0}"/>
              </a:ext>
            </a:extLst>
          </p:cNvPr>
          <p:cNvSpPr>
            <a:spLocks noGrp="1"/>
          </p:cNvSpPr>
          <p:nvPr>
            <p:ph type="title"/>
          </p:nvPr>
        </p:nvSpPr>
        <p:spPr>
          <a:xfrm>
            <a:off x="375863" y="252344"/>
            <a:ext cx="10515600" cy="631468"/>
          </a:xfrm>
        </p:spPr>
        <p:txBody>
          <a:bodyPr/>
          <a:lstStyle/>
          <a:p>
            <a:r>
              <a:rPr lang="en-US" dirty="0">
                <a:solidFill>
                  <a:srgbClr val="00205B"/>
                </a:solidFill>
              </a:rPr>
              <a:t>Patient-Centered Medical Home</a:t>
            </a:r>
            <a:endParaRPr lang="en-US" b="1" dirty="0">
              <a:solidFill>
                <a:srgbClr val="00205B"/>
              </a:solidFill>
            </a:endParaRPr>
          </a:p>
        </p:txBody>
      </p:sp>
      <p:graphicFrame>
        <p:nvGraphicFramePr>
          <p:cNvPr id="5" name="Diagram 4"/>
          <p:cNvGraphicFramePr/>
          <p:nvPr>
            <p:extLst>
              <p:ext uri="{D42A27DB-BD31-4B8C-83A1-F6EECF244321}">
                <p14:modId xmlns:p14="http://schemas.microsoft.com/office/powerpoint/2010/main" val="33106430"/>
              </p:ext>
            </p:extLst>
          </p:nvPr>
        </p:nvGraphicFramePr>
        <p:xfrm>
          <a:off x="1569663" y="883812"/>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4920868" y="6405601"/>
            <a:ext cx="7271132" cy="400110"/>
          </a:xfrm>
          <a:prstGeom prst="rect">
            <a:avLst/>
          </a:prstGeom>
        </p:spPr>
        <p:txBody>
          <a:bodyPr wrap="square">
            <a:spAutoFit/>
          </a:bodyPr>
          <a:lstStyle/>
          <a:p>
            <a:pPr algn="r"/>
            <a:r>
              <a:rPr lang="en-US" sz="1000" dirty="0">
                <a:solidFill>
                  <a:srgbClr val="000000"/>
                </a:solidFill>
              </a:rPr>
              <a:t>NCQA (2024). "Patient-Centered Medical Home (PCMH)." Retrieved November 3, 2024, from https://www.ncqa.org/programs/health-care-providers-practices/patient-centered-medical-home-pcmh/</a:t>
            </a:r>
          </a:p>
        </p:txBody>
      </p:sp>
    </p:spTree>
    <p:extLst>
      <p:ext uri="{BB962C8B-B14F-4D97-AF65-F5344CB8AC3E}">
        <p14:creationId xmlns:p14="http://schemas.microsoft.com/office/powerpoint/2010/main" val="12547826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t>Patient-Centered Medical Home</a:t>
            </a:r>
          </a:p>
        </p:txBody>
      </p:sp>
      <p:sp>
        <p:nvSpPr>
          <p:cNvPr id="3" name="Text Placeholder 2"/>
          <p:cNvSpPr>
            <a:spLocks noGrp="1"/>
          </p:cNvSpPr>
          <p:nvPr>
            <p:ph type="body" sz="quarter" idx="10"/>
          </p:nvPr>
        </p:nvSpPr>
        <p:spPr>
          <a:xfrm>
            <a:off x="904875" y="1194830"/>
            <a:ext cx="10448925" cy="3857625"/>
          </a:xfrm>
        </p:spPr>
        <p:txBody>
          <a:bodyPr/>
          <a:lstStyle/>
          <a:p>
            <a:r>
              <a:rPr lang="en-US" dirty="0"/>
              <a:t>PCMH-certification done by agencies like </a:t>
            </a:r>
          </a:p>
          <a:p>
            <a:pPr lvl="1"/>
            <a:r>
              <a:rPr lang="en-US" dirty="0"/>
              <a:t>NCQA</a:t>
            </a:r>
          </a:p>
          <a:p>
            <a:pPr lvl="1"/>
            <a:r>
              <a:rPr lang="en-US" dirty="0"/>
              <a:t>URAC </a:t>
            </a:r>
          </a:p>
          <a:p>
            <a:pPr lvl="1"/>
            <a:r>
              <a:rPr lang="en-US" dirty="0"/>
              <a:t>Joint Commission </a:t>
            </a:r>
          </a:p>
          <a:p>
            <a:r>
              <a:rPr lang="en-US" dirty="0"/>
              <a:t>Currently, </a:t>
            </a:r>
          </a:p>
          <a:p>
            <a:pPr lvl="1"/>
            <a:r>
              <a:rPr lang="en-US" dirty="0"/>
              <a:t>More than 10,000 practices housing 50,000 clinicians are recognized by NCQA</a:t>
            </a:r>
          </a:p>
          <a:p>
            <a:endParaRPr lang="en-US" dirty="0"/>
          </a:p>
        </p:txBody>
      </p:sp>
      <p:sp>
        <p:nvSpPr>
          <p:cNvPr id="4" name="Rectangle 3">
            <a:extLst>
              <a:ext uri="{FF2B5EF4-FFF2-40B4-BE49-F238E27FC236}">
                <a16:creationId xmlns:a16="http://schemas.microsoft.com/office/drawing/2014/main" id="{8FF9EC39-0357-FE1A-37C5-860634AC6C11}"/>
              </a:ext>
            </a:extLst>
          </p:cNvPr>
          <p:cNvSpPr/>
          <p:nvPr/>
        </p:nvSpPr>
        <p:spPr>
          <a:xfrm>
            <a:off x="4920868" y="5447726"/>
            <a:ext cx="7271132" cy="400110"/>
          </a:xfrm>
          <a:prstGeom prst="rect">
            <a:avLst/>
          </a:prstGeom>
        </p:spPr>
        <p:txBody>
          <a:bodyPr wrap="square">
            <a:spAutoFit/>
          </a:bodyPr>
          <a:lstStyle/>
          <a:p>
            <a:pPr algn="r"/>
            <a:r>
              <a:rPr lang="en-US" sz="1000" dirty="0">
                <a:solidFill>
                  <a:srgbClr val="000000"/>
                </a:solidFill>
              </a:rPr>
              <a:t>NCQA (2026). "Patient-Centered Medical Home (PCMH)." Retrieved January 20, 2026, from https://www.ncqa.org/programs/health-care-providers-practices/patient-centered-medical-home-pcmh/</a:t>
            </a:r>
          </a:p>
        </p:txBody>
      </p:sp>
    </p:spTree>
    <p:extLst>
      <p:ext uri="{BB962C8B-B14F-4D97-AF65-F5344CB8AC3E}">
        <p14:creationId xmlns:p14="http://schemas.microsoft.com/office/powerpoint/2010/main" val="32404404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862" y="0"/>
            <a:ext cx="10515600" cy="1325563"/>
          </a:xfrm>
        </p:spPr>
        <p:txBody>
          <a:bodyPr/>
          <a:lstStyle/>
          <a:p>
            <a:r>
              <a:rPr lang="en-US" dirty="0"/>
              <a:t>ACO vs PCMH</a:t>
            </a:r>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2346039289"/>
              </p:ext>
            </p:extLst>
          </p:nvPr>
        </p:nvGraphicFramePr>
        <p:xfrm>
          <a:off x="109537" y="1325563"/>
          <a:ext cx="11210925" cy="4406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50456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t>Growth of ACO Contracts</a:t>
            </a:r>
          </a:p>
        </p:txBody>
      </p:sp>
      <p:sp>
        <p:nvSpPr>
          <p:cNvPr id="4" name="Rectangle 3">
            <a:extLst>
              <a:ext uri="{FF2B5EF4-FFF2-40B4-BE49-F238E27FC236}">
                <a16:creationId xmlns:a16="http://schemas.microsoft.com/office/drawing/2014/main" id="{8FF9EC39-0357-FE1A-37C5-860634AC6C11}"/>
              </a:ext>
            </a:extLst>
          </p:cNvPr>
          <p:cNvSpPr/>
          <p:nvPr/>
        </p:nvSpPr>
        <p:spPr>
          <a:xfrm>
            <a:off x="4897561" y="5456677"/>
            <a:ext cx="7271132" cy="400110"/>
          </a:xfrm>
          <a:prstGeom prst="rect">
            <a:avLst/>
          </a:prstGeom>
        </p:spPr>
        <p:txBody>
          <a:bodyPr wrap="square">
            <a:spAutoFit/>
          </a:bodyPr>
          <a:lstStyle/>
          <a:p>
            <a:pPr algn="r"/>
            <a:r>
              <a:rPr lang="en-US" sz="1000" dirty="0">
                <a:solidFill>
                  <a:srgbClr val="000000"/>
                </a:solidFill>
              </a:rPr>
              <a:t>Health Affairs. Recent Progress In the Value Journey: Growth of ACOs and Value-Based Payment Models in 2018. https://www.healthaffairs.org/do/10.1377/hblog20180810.481968/full/. Accessed November 3, 2024.</a:t>
            </a:r>
          </a:p>
        </p:txBody>
      </p:sp>
      <p:pic>
        <p:nvPicPr>
          <p:cNvPr id="8" name="Picture 7">
            <a:extLst>
              <a:ext uri="{FF2B5EF4-FFF2-40B4-BE49-F238E27FC236}">
                <a16:creationId xmlns:a16="http://schemas.microsoft.com/office/drawing/2014/main" id="{47B20D81-9D33-4589-7D5B-0466D51216A7}"/>
              </a:ext>
            </a:extLst>
          </p:cNvPr>
          <p:cNvPicPr>
            <a:picLocks noChangeAspect="1"/>
          </p:cNvPicPr>
          <p:nvPr/>
        </p:nvPicPr>
        <p:blipFill>
          <a:blip r:embed="rId3"/>
          <a:stretch>
            <a:fillRect/>
          </a:stretch>
        </p:blipFill>
        <p:spPr>
          <a:xfrm>
            <a:off x="225459" y="1220288"/>
            <a:ext cx="5615493" cy="4154431"/>
          </a:xfrm>
          <a:prstGeom prst="rect">
            <a:avLst/>
          </a:prstGeom>
        </p:spPr>
      </p:pic>
      <p:pic>
        <p:nvPicPr>
          <p:cNvPr id="10" name="Picture 9">
            <a:extLst>
              <a:ext uri="{FF2B5EF4-FFF2-40B4-BE49-F238E27FC236}">
                <a16:creationId xmlns:a16="http://schemas.microsoft.com/office/drawing/2014/main" id="{75D5DAED-F4D4-9603-53C9-43C734E8F61C}"/>
              </a:ext>
            </a:extLst>
          </p:cNvPr>
          <p:cNvPicPr>
            <a:picLocks noChangeAspect="1"/>
          </p:cNvPicPr>
          <p:nvPr/>
        </p:nvPicPr>
        <p:blipFill>
          <a:blip r:embed="rId4"/>
          <a:stretch>
            <a:fillRect/>
          </a:stretch>
        </p:blipFill>
        <p:spPr>
          <a:xfrm>
            <a:off x="5840952" y="1220288"/>
            <a:ext cx="6227223" cy="3592949"/>
          </a:xfrm>
          <a:prstGeom prst="rect">
            <a:avLst/>
          </a:prstGeom>
        </p:spPr>
      </p:pic>
    </p:spTree>
    <p:extLst>
      <p:ext uri="{BB962C8B-B14F-4D97-AF65-F5344CB8AC3E}">
        <p14:creationId xmlns:p14="http://schemas.microsoft.com/office/powerpoint/2010/main" val="12914222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r>
              <a:rPr lang="en-US" sz="4000" dirty="0"/>
              <a:t>Challenges to Alternative Payment Models</a:t>
            </a:r>
          </a:p>
        </p:txBody>
      </p:sp>
      <p:sp>
        <p:nvSpPr>
          <p:cNvPr id="3" name="Text Placeholder 2"/>
          <p:cNvSpPr>
            <a:spLocks noGrp="1"/>
          </p:cNvSpPr>
          <p:nvPr>
            <p:ph type="body" sz="quarter" idx="10"/>
          </p:nvPr>
        </p:nvSpPr>
        <p:spPr>
          <a:xfrm>
            <a:off x="871537" y="1253068"/>
            <a:ext cx="10448925" cy="3857625"/>
          </a:xfrm>
        </p:spPr>
        <p:txBody>
          <a:bodyPr/>
          <a:lstStyle/>
          <a:p>
            <a:r>
              <a:rPr lang="en-US" sz="2000" dirty="0"/>
              <a:t>Only a small portion of providers are signed up for an alternative payment model</a:t>
            </a:r>
          </a:p>
          <a:p>
            <a:r>
              <a:rPr lang="en-US" sz="2000" dirty="0"/>
              <a:t>Financial risk to providers of changing from their current fee-for-service payment model, having a better understanding on how much incentive they have with a value based payment model</a:t>
            </a:r>
          </a:p>
          <a:p>
            <a:r>
              <a:rPr lang="en-US" sz="2000" dirty="0"/>
              <a:t>Lack of standardization of systems across providers to make flow of patient data easily obtained to identify gaps in care or coordinate care</a:t>
            </a:r>
          </a:p>
          <a:p>
            <a:r>
              <a:rPr lang="en-US" sz="2000" dirty="0"/>
              <a:t>Provider lack of knowledge for costs of medical services and medications</a:t>
            </a:r>
          </a:p>
          <a:p>
            <a:endParaRPr lang="en-US" sz="2000" dirty="0"/>
          </a:p>
          <a:p>
            <a:endParaRPr lang="en-US" sz="2000" dirty="0"/>
          </a:p>
          <a:p>
            <a:endParaRPr lang="en-US" sz="2000" dirty="0"/>
          </a:p>
          <a:p>
            <a:endParaRPr lang="en-US" sz="2000" dirty="0"/>
          </a:p>
          <a:p>
            <a:endParaRPr lang="en-US" dirty="0"/>
          </a:p>
        </p:txBody>
      </p:sp>
      <p:sp>
        <p:nvSpPr>
          <p:cNvPr id="4" name="Rectangle 3">
            <a:extLst>
              <a:ext uri="{FF2B5EF4-FFF2-40B4-BE49-F238E27FC236}">
                <a16:creationId xmlns:a16="http://schemas.microsoft.com/office/drawing/2014/main" id="{8FF9EC39-0357-FE1A-37C5-860634AC6C11}"/>
              </a:ext>
            </a:extLst>
          </p:cNvPr>
          <p:cNvSpPr/>
          <p:nvPr/>
        </p:nvSpPr>
        <p:spPr>
          <a:xfrm>
            <a:off x="4343400" y="5191353"/>
            <a:ext cx="7753350" cy="677108"/>
          </a:xfrm>
          <a:prstGeom prst="rect">
            <a:avLst/>
          </a:prstGeom>
        </p:spPr>
        <p:txBody>
          <a:bodyPr wrap="square">
            <a:spAutoFit/>
          </a:bodyPr>
          <a:lstStyle/>
          <a:p>
            <a:pPr algn="r"/>
            <a:r>
              <a:rPr lang="en-US" sz="950" dirty="0">
                <a:solidFill>
                  <a:srgbClr val="000000"/>
                </a:solidFill>
              </a:rPr>
              <a:t>Health Affairs. Recent Progress In the Value Journey: Growth of ACOs and Value-Based Payment Models in 2018. https://www.healthaffairs.org/do/10.1377/hblog20180810.481968/full/. Accessed on November 3, 2024.</a:t>
            </a:r>
          </a:p>
          <a:p>
            <a:pPr algn="r"/>
            <a:r>
              <a:rPr lang="en-US" sz="950" dirty="0">
                <a:solidFill>
                  <a:srgbClr val="000000"/>
                </a:solidFill>
              </a:rPr>
              <a:t>American Journal of Accountable Care. The Future Success of ACOs Depends on Fixing Current Challenges. https://www.ajmc.com/view/the-future-success-of-acos-depends-on-fixing-current-challenges. Accessed on November 3, 2024.</a:t>
            </a:r>
          </a:p>
        </p:txBody>
      </p:sp>
    </p:spTree>
    <p:extLst>
      <p:ext uri="{BB962C8B-B14F-4D97-AF65-F5344CB8AC3E}">
        <p14:creationId xmlns:p14="http://schemas.microsoft.com/office/powerpoint/2010/main" val="2246520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a:t>
            </a:r>
          </a:p>
        </p:txBody>
      </p:sp>
      <p:sp>
        <p:nvSpPr>
          <p:cNvPr id="3" name="Text Placeholder 2"/>
          <p:cNvSpPr>
            <a:spLocks noGrp="1"/>
          </p:cNvSpPr>
          <p:nvPr>
            <p:ph type="body" sz="quarter" idx="10"/>
          </p:nvPr>
        </p:nvSpPr>
        <p:spPr>
          <a:xfrm>
            <a:off x="838200" y="1500187"/>
            <a:ext cx="10515600" cy="4233863"/>
          </a:xfrm>
        </p:spPr>
        <p:txBody>
          <a:bodyPr/>
          <a:lstStyle/>
          <a:p>
            <a:r>
              <a:rPr lang="en-US" sz="1500" dirty="0">
                <a:solidFill>
                  <a:srgbClr val="000000"/>
                </a:solidFill>
              </a:rPr>
              <a:t>Health Affairs. Recent Progress In the Value Journey: Growth of ACOs and Value-Based Payment Models in 2018. https://www.healthaffairs.org/do/10.1377/hblog20180810.481968/full/ </a:t>
            </a:r>
          </a:p>
          <a:p>
            <a:r>
              <a:rPr lang="en-US" sz="1500" dirty="0">
                <a:solidFill>
                  <a:srgbClr val="000000"/>
                </a:solidFill>
              </a:rPr>
              <a:t>https://www.ncqa.org/programs/health-care-providers-practices/patient-centered-medical-home-pcmh/</a:t>
            </a:r>
          </a:p>
          <a:p>
            <a:r>
              <a:rPr lang="en-US" sz="1500" dirty="0">
                <a:solidFill>
                  <a:srgbClr val="000000"/>
                </a:solidFill>
              </a:rPr>
              <a:t>CMS. Accountable Care Organizations (ACOs): General Information. https://www.cms.gov/priorities/innovation/innovation-models/aco</a:t>
            </a:r>
          </a:p>
          <a:p>
            <a:r>
              <a:rPr lang="en-US" sz="1500" dirty="0">
                <a:solidFill>
                  <a:srgbClr val="000000"/>
                </a:solidFill>
              </a:rPr>
              <a:t>https://pcmh.ahrq.gov/page/defining-pcmh</a:t>
            </a:r>
          </a:p>
          <a:p>
            <a:r>
              <a:rPr lang="en-US" sz="1500" dirty="0">
                <a:solidFill>
                  <a:srgbClr val="000000"/>
                </a:solidFill>
              </a:rPr>
              <a:t>OECD (2025), Health at a Glance 2025: OECD Indicators, OECD Publishing, Paris, </a:t>
            </a:r>
            <a:r>
              <a:rPr lang="en-US" sz="1600" dirty="0">
                <a:solidFill>
                  <a:srgbClr val="000000"/>
                </a:solidFill>
              </a:rPr>
              <a:t>https://doi.org/10.1787/8f9e3f98-en</a:t>
            </a:r>
            <a:r>
              <a:rPr lang="en-US" sz="1500" dirty="0">
                <a:solidFill>
                  <a:srgbClr val="000000"/>
                </a:solidFill>
              </a:rPr>
              <a:t>. </a:t>
            </a:r>
          </a:p>
          <a:p>
            <a:r>
              <a:rPr lang="en-US" sz="1500" dirty="0">
                <a:solidFill>
                  <a:srgbClr val="000000"/>
                </a:solidFill>
              </a:rPr>
              <a:t>University of California San Francisco. A Team-Based Approach to Primary Care. https://www.ucsf.edu/news/2014/08/116856/team-based-approach-primary-care.</a:t>
            </a:r>
          </a:p>
          <a:p>
            <a:r>
              <a:rPr lang="en-US" sz="1500" dirty="0">
                <a:solidFill>
                  <a:srgbClr val="000000"/>
                </a:solidFill>
              </a:rPr>
              <a:t>American Journal of Accountable Care. December 10, 2020. The Future Success of ACOs Depends on Fixing Current Challenges. https://www.ajmc.com/view/the-future-success-of-acos-depends-on-fixing-current-challenges.</a:t>
            </a:r>
          </a:p>
          <a:p>
            <a:endParaRPr lang="en-US" sz="1500" dirty="0">
              <a:solidFill>
                <a:srgbClr val="000000"/>
              </a:solidFill>
            </a:endParaRPr>
          </a:p>
          <a:p>
            <a:endParaRPr lang="en-US" sz="1500" dirty="0">
              <a:solidFill>
                <a:srgbClr val="000000"/>
              </a:solidFill>
            </a:endParaRPr>
          </a:p>
          <a:p>
            <a:pPr marL="0" indent="0">
              <a:buNone/>
            </a:pPr>
            <a:endParaRPr lang="en-US" sz="1500" dirty="0">
              <a:solidFill>
                <a:srgbClr val="000000"/>
              </a:solidFill>
            </a:endParaRPr>
          </a:p>
          <a:p>
            <a:pPr marL="0" indent="0">
              <a:buNone/>
            </a:pPr>
            <a:endParaRPr lang="en-US" sz="2400" dirty="0">
              <a:solidFill>
                <a:srgbClr val="000000"/>
              </a:solidFill>
            </a:endParaRPr>
          </a:p>
          <a:p>
            <a:endParaRPr lang="en-US" dirty="0"/>
          </a:p>
          <a:p>
            <a:endParaRPr lang="en-US" dirty="0"/>
          </a:p>
        </p:txBody>
      </p:sp>
    </p:spTree>
    <p:extLst>
      <p:ext uri="{BB962C8B-B14F-4D97-AF65-F5344CB8AC3E}">
        <p14:creationId xmlns:p14="http://schemas.microsoft.com/office/powerpoint/2010/main" val="20306831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E0C20D-0A6F-47EA-ADAC-B3540447199F}"/>
              </a:ext>
            </a:extLst>
          </p:cNvPr>
          <p:cNvPicPr>
            <a:picLocks noChangeAspect="1"/>
          </p:cNvPicPr>
          <p:nvPr/>
        </p:nvPicPr>
        <p:blipFill>
          <a:blip r:embed="rId3"/>
          <a:stretch>
            <a:fillRect/>
          </a:stretch>
        </p:blipFill>
        <p:spPr>
          <a:xfrm>
            <a:off x="1190887" y="2348696"/>
            <a:ext cx="3450854" cy="1389003"/>
          </a:xfrm>
          <a:prstGeom prst="rect">
            <a:avLst/>
          </a:prstGeom>
        </p:spPr>
      </p:pic>
      <p:sp>
        <p:nvSpPr>
          <p:cNvPr id="5" name="Rectangle 4">
            <a:extLst>
              <a:ext uri="{FF2B5EF4-FFF2-40B4-BE49-F238E27FC236}">
                <a16:creationId xmlns:a16="http://schemas.microsoft.com/office/drawing/2014/main" id="{A8DAB0C8-53A2-462C-B5D5-BCC2ED53A0BC}"/>
              </a:ext>
            </a:extLst>
          </p:cNvPr>
          <p:cNvSpPr/>
          <p:nvPr/>
        </p:nvSpPr>
        <p:spPr>
          <a:xfrm>
            <a:off x="5308167" y="2556051"/>
            <a:ext cx="6659105" cy="206210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panose="020B0604020202020204"/>
                <a:ea typeface="Calibri" panose="020F0502020204030204" pitchFamily="34" charset="0"/>
                <a:cs typeface="Times New Roman" panose="02020603050405020304" pitchFamily="18" charset="0"/>
              </a:rPr>
              <a:t>To improve patient health by ensuring access to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panose="020B0604020202020204"/>
                <a:ea typeface="Calibri" panose="020F0502020204030204" pitchFamily="34" charset="0"/>
                <a:cs typeface="Times New Roman" panose="02020603050405020304" pitchFamily="18" charset="0"/>
              </a:rPr>
              <a:t>high-quality, cost-effective medications and other therapies. </a:t>
            </a:r>
          </a:p>
        </p:txBody>
      </p:sp>
      <p:sp>
        <p:nvSpPr>
          <p:cNvPr id="8" name="Rectangle 7">
            <a:extLst>
              <a:ext uri="{FF2B5EF4-FFF2-40B4-BE49-F238E27FC236}">
                <a16:creationId xmlns:a16="http://schemas.microsoft.com/office/drawing/2014/main" id="{EA51A40B-6AD4-4D7E-8AF1-2D13450D8AFA}"/>
              </a:ext>
            </a:extLst>
          </p:cNvPr>
          <p:cNvSpPr/>
          <p:nvPr/>
        </p:nvSpPr>
        <p:spPr>
          <a:xfrm>
            <a:off x="5308167" y="2025530"/>
            <a:ext cx="696390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91C84C"/>
                </a:solidFill>
                <a:effectLst/>
                <a:uLnTx/>
                <a:uFillTx/>
                <a:latin typeface="Arial" panose="020B0604020202020204"/>
                <a:ea typeface="Calibri" panose="020F0502020204030204" pitchFamily="34" charset="0"/>
                <a:cs typeface="Times New Roman" panose="02020603050405020304" pitchFamily="18" charset="0"/>
              </a:rPr>
              <a:t>Mission &amp; Vision</a:t>
            </a:r>
          </a:p>
        </p:txBody>
      </p:sp>
      <p:cxnSp>
        <p:nvCxnSpPr>
          <p:cNvPr id="3" name="Straight Connector 2">
            <a:extLst>
              <a:ext uri="{FF2B5EF4-FFF2-40B4-BE49-F238E27FC236}">
                <a16:creationId xmlns:a16="http://schemas.microsoft.com/office/drawing/2014/main" id="{AFAEEE17-B4BC-1C4E-96F4-D184FE37B69A}"/>
              </a:ext>
            </a:extLst>
          </p:cNvPr>
          <p:cNvCxnSpPr/>
          <p:nvPr/>
        </p:nvCxnSpPr>
        <p:spPr>
          <a:xfrm>
            <a:off x="4974954" y="1875295"/>
            <a:ext cx="0" cy="27432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24143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5A4D0-F134-4A05-9238-8D5F0B29DA19}"/>
              </a:ext>
            </a:extLst>
          </p:cNvPr>
          <p:cNvSpPr>
            <a:spLocks noGrp="1"/>
          </p:cNvSpPr>
          <p:nvPr>
            <p:ph type="title"/>
          </p:nvPr>
        </p:nvSpPr>
        <p:spPr/>
        <p:txBody>
          <a:bodyPr>
            <a:normAutofit/>
          </a:bodyPr>
          <a:lstStyle/>
          <a:p>
            <a:r>
              <a:rPr lang="en-US" dirty="0"/>
              <a:t>Objectives</a:t>
            </a:r>
          </a:p>
        </p:txBody>
      </p:sp>
      <p:sp>
        <p:nvSpPr>
          <p:cNvPr id="3" name="Text Placeholder 2">
            <a:extLst>
              <a:ext uri="{FF2B5EF4-FFF2-40B4-BE49-F238E27FC236}">
                <a16:creationId xmlns:a16="http://schemas.microsoft.com/office/drawing/2014/main" id="{A9FE88E8-6DED-4362-B903-E3A0CC56DB29}"/>
              </a:ext>
            </a:extLst>
          </p:cNvPr>
          <p:cNvSpPr>
            <a:spLocks noGrp="1"/>
          </p:cNvSpPr>
          <p:nvPr>
            <p:ph type="body" sz="quarter" idx="10"/>
          </p:nvPr>
        </p:nvSpPr>
        <p:spPr/>
        <p:txBody>
          <a:bodyPr/>
          <a:lstStyle/>
          <a:p>
            <a:pPr>
              <a:lnSpc>
                <a:spcPct val="100000"/>
              </a:lnSpc>
              <a:spcBef>
                <a:spcPts val="600"/>
              </a:spcBef>
              <a:spcAft>
                <a:spcPts val="600"/>
              </a:spcAft>
            </a:pPr>
            <a:r>
              <a:rPr lang="en-US" dirty="0"/>
              <a:t>Describe some issues regarding delivery and payment of healthcare services in United States </a:t>
            </a:r>
          </a:p>
          <a:p>
            <a:pPr>
              <a:lnSpc>
                <a:spcPct val="100000"/>
              </a:lnSpc>
              <a:spcBef>
                <a:spcPts val="600"/>
              </a:spcBef>
              <a:spcAft>
                <a:spcPts val="600"/>
              </a:spcAft>
            </a:pPr>
            <a:r>
              <a:rPr lang="en-US" dirty="0"/>
              <a:t>Describe Accountable Care Organizations (ACO)</a:t>
            </a:r>
          </a:p>
          <a:p>
            <a:pPr>
              <a:lnSpc>
                <a:spcPct val="100000"/>
              </a:lnSpc>
              <a:spcBef>
                <a:spcPts val="600"/>
              </a:spcBef>
              <a:spcAft>
                <a:spcPts val="600"/>
              </a:spcAft>
            </a:pPr>
            <a:r>
              <a:rPr lang="en-US" dirty="0"/>
              <a:t>Describe Patient-Centered Medical Homes (PCMH)</a:t>
            </a:r>
          </a:p>
          <a:p>
            <a:pPr>
              <a:lnSpc>
                <a:spcPct val="100000"/>
              </a:lnSpc>
              <a:spcBef>
                <a:spcPts val="600"/>
              </a:spcBef>
              <a:spcAft>
                <a:spcPts val="600"/>
              </a:spcAft>
            </a:pPr>
            <a:r>
              <a:rPr lang="en-US" dirty="0"/>
              <a:t>List the differences between ACO and PCMH</a:t>
            </a:r>
          </a:p>
        </p:txBody>
      </p:sp>
    </p:spTree>
    <p:extLst>
      <p:ext uri="{BB962C8B-B14F-4D97-AF65-F5344CB8AC3E}">
        <p14:creationId xmlns:p14="http://schemas.microsoft.com/office/powerpoint/2010/main" val="39198116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405" y="1932363"/>
            <a:ext cx="3888606" cy="1325563"/>
          </a:xfrm>
        </p:spPr>
        <p:txBody>
          <a:bodyPr>
            <a:normAutofit fontScale="90000"/>
          </a:bodyPr>
          <a:lstStyle/>
          <a:p>
            <a:r>
              <a:rPr lang="en-US" dirty="0"/>
              <a:t>US Healthcare System</a:t>
            </a:r>
            <a:endParaRPr lang="en-US" baseline="30000" dirty="0"/>
          </a:p>
        </p:txBody>
      </p:sp>
      <p:pic>
        <p:nvPicPr>
          <p:cNvPr id="5" name="Picture 4"/>
          <p:cNvPicPr>
            <a:picLocks noChangeAspect="1"/>
          </p:cNvPicPr>
          <p:nvPr/>
        </p:nvPicPr>
        <p:blipFill>
          <a:blip r:embed="rId3"/>
          <a:stretch>
            <a:fillRect/>
          </a:stretch>
        </p:blipFill>
        <p:spPr>
          <a:xfrm>
            <a:off x="4381916" y="0"/>
            <a:ext cx="7553409" cy="5834909"/>
          </a:xfrm>
          <a:prstGeom prst="rect">
            <a:avLst/>
          </a:prstGeom>
        </p:spPr>
      </p:pic>
      <p:sp>
        <p:nvSpPr>
          <p:cNvPr id="9" name="TextBox 8"/>
          <p:cNvSpPr txBox="1"/>
          <p:nvPr/>
        </p:nvSpPr>
        <p:spPr>
          <a:xfrm>
            <a:off x="0" y="5176200"/>
            <a:ext cx="3368842" cy="707886"/>
          </a:xfrm>
          <a:prstGeom prst="rect">
            <a:avLst/>
          </a:prstGeom>
          <a:noFill/>
        </p:spPr>
        <p:txBody>
          <a:bodyPr wrap="square" rtlCol="0">
            <a:spAutoFit/>
          </a:bodyPr>
          <a:lstStyle/>
          <a:p>
            <a:r>
              <a:rPr lang="en-US" sz="1000" dirty="0">
                <a:solidFill>
                  <a:srgbClr val="000000"/>
                </a:solidFill>
              </a:rPr>
              <a:t>Healthcare Chart. Joint Economic Committee </a:t>
            </a:r>
          </a:p>
          <a:p>
            <a:r>
              <a:rPr lang="en-US" sz="1000" dirty="0">
                <a:solidFill>
                  <a:srgbClr val="000000"/>
                </a:solidFill>
              </a:rPr>
              <a:t>https://www.jec.senate.gov/public/index.cfm/republicans/2010/8/america-s-new-health-care-system-revealed  </a:t>
            </a:r>
          </a:p>
          <a:p>
            <a:r>
              <a:rPr lang="en-US" sz="1000" dirty="0">
                <a:solidFill>
                  <a:srgbClr val="000000"/>
                </a:solidFill>
              </a:rPr>
              <a:t>Accessed November 3, 2024 </a:t>
            </a:r>
          </a:p>
        </p:txBody>
      </p:sp>
    </p:spTree>
    <p:extLst>
      <p:ext uri="{BB962C8B-B14F-4D97-AF65-F5344CB8AC3E}">
        <p14:creationId xmlns:p14="http://schemas.microsoft.com/office/powerpoint/2010/main" val="8543664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ED3CA-0BA4-4550-8573-CF83FF09597D}"/>
              </a:ext>
            </a:extLst>
          </p:cNvPr>
          <p:cNvSpPr>
            <a:spLocks noGrp="1"/>
          </p:cNvSpPr>
          <p:nvPr>
            <p:ph type="title"/>
          </p:nvPr>
        </p:nvSpPr>
        <p:spPr/>
        <p:txBody>
          <a:bodyPr/>
          <a:lstStyle/>
          <a:p>
            <a:r>
              <a:rPr lang="en-US" dirty="0"/>
              <a:t>US Healthcare System – Outcomes </a:t>
            </a:r>
          </a:p>
        </p:txBody>
      </p:sp>
      <p:sp>
        <p:nvSpPr>
          <p:cNvPr id="8" name="TextBox 7"/>
          <p:cNvSpPr txBox="1"/>
          <p:nvPr/>
        </p:nvSpPr>
        <p:spPr>
          <a:xfrm>
            <a:off x="7170821" y="2377441"/>
            <a:ext cx="673768" cy="184666"/>
          </a:xfrm>
          <a:prstGeom prst="rect">
            <a:avLst/>
          </a:prstGeom>
          <a:solidFill>
            <a:schemeClr val="bg1"/>
          </a:solidFill>
        </p:spPr>
        <p:txBody>
          <a:bodyPr wrap="square" rtlCol="0">
            <a:spAutoFit/>
          </a:bodyPr>
          <a:lstStyle/>
          <a:p>
            <a:endParaRPr lang="en-US" sz="600" dirty="0"/>
          </a:p>
        </p:txBody>
      </p:sp>
      <p:sp>
        <p:nvSpPr>
          <p:cNvPr id="12" name="TextBox 11"/>
          <p:cNvSpPr txBox="1"/>
          <p:nvPr/>
        </p:nvSpPr>
        <p:spPr>
          <a:xfrm>
            <a:off x="6850881" y="5472095"/>
            <a:ext cx="5255394" cy="400110"/>
          </a:xfrm>
          <a:prstGeom prst="rect">
            <a:avLst/>
          </a:prstGeom>
          <a:noFill/>
        </p:spPr>
        <p:txBody>
          <a:bodyPr wrap="square" rtlCol="0">
            <a:spAutoFit/>
          </a:bodyPr>
          <a:lstStyle/>
          <a:p>
            <a:pPr algn="r"/>
            <a:r>
              <a:rPr lang="en-US" sz="1000" dirty="0">
                <a:solidFill>
                  <a:srgbClr val="000000"/>
                </a:solidFill>
              </a:rPr>
              <a:t>OECD (2025), Health at a Glance 2025: OECD Indicators, OECD Publishing, Paris, https://doi.org/10.1787/8f9e3f98-en. Accessed January 20, 2026.</a:t>
            </a:r>
          </a:p>
        </p:txBody>
      </p:sp>
      <p:pic>
        <p:nvPicPr>
          <p:cNvPr id="4" name="Picture 3">
            <a:extLst>
              <a:ext uri="{FF2B5EF4-FFF2-40B4-BE49-F238E27FC236}">
                <a16:creationId xmlns:a16="http://schemas.microsoft.com/office/drawing/2014/main" id="{66EE9799-A92F-3CDD-6541-D354B5036EC8}"/>
              </a:ext>
            </a:extLst>
          </p:cNvPr>
          <p:cNvPicPr>
            <a:picLocks noChangeAspect="1"/>
          </p:cNvPicPr>
          <p:nvPr/>
        </p:nvPicPr>
        <p:blipFill>
          <a:blip r:embed="rId3"/>
          <a:stretch>
            <a:fillRect/>
          </a:stretch>
        </p:blipFill>
        <p:spPr>
          <a:xfrm>
            <a:off x="-1" y="2562107"/>
            <a:ext cx="5994447" cy="2093179"/>
          </a:xfrm>
          <a:prstGeom prst="rect">
            <a:avLst/>
          </a:prstGeom>
        </p:spPr>
      </p:pic>
      <p:pic>
        <p:nvPicPr>
          <p:cNvPr id="6" name="Picture 5">
            <a:extLst>
              <a:ext uri="{FF2B5EF4-FFF2-40B4-BE49-F238E27FC236}">
                <a16:creationId xmlns:a16="http://schemas.microsoft.com/office/drawing/2014/main" id="{C196D972-7D08-7092-5786-879E849D0272}"/>
              </a:ext>
            </a:extLst>
          </p:cNvPr>
          <p:cNvPicPr>
            <a:picLocks noChangeAspect="1"/>
          </p:cNvPicPr>
          <p:nvPr/>
        </p:nvPicPr>
        <p:blipFill>
          <a:blip r:embed="rId4"/>
          <a:stretch>
            <a:fillRect/>
          </a:stretch>
        </p:blipFill>
        <p:spPr>
          <a:xfrm>
            <a:off x="6197554" y="2150851"/>
            <a:ext cx="5813154" cy="2556297"/>
          </a:xfrm>
          <a:prstGeom prst="rect">
            <a:avLst/>
          </a:prstGeom>
        </p:spPr>
      </p:pic>
    </p:spTree>
    <p:extLst>
      <p:ext uri="{BB962C8B-B14F-4D97-AF65-F5344CB8AC3E}">
        <p14:creationId xmlns:p14="http://schemas.microsoft.com/office/powerpoint/2010/main" val="38871416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ED3CA-0BA4-4550-8573-CF83FF09597D}"/>
              </a:ext>
            </a:extLst>
          </p:cNvPr>
          <p:cNvSpPr>
            <a:spLocks noGrp="1"/>
          </p:cNvSpPr>
          <p:nvPr>
            <p:ph type="title"/>
          </p:nvPr>
        </p:nvSpPr>
        <p:spPr/>
        <p:txBody>
          <a:bodyPr/>
          <a:lstStyle/>
          <a:p>
            <a:r>
              <a:rPr lang="en-US" dirty="0"/>
              <a:t>US Healthcare System – Issues </a:t>
            </a:r>
          </a:p>
        </p:txBody>
      </p:sp>
      <p:sp>
        <p:nvSpPr>
          <p:cNvPr id="3" name="Text Placeholder 2">
            <a:extLst>
              <a:ext uri="{FF2B5EF4-FFF2-40B4-BE49-F238E27FC236}">
                <a16:creationId xmlns:a16="http://schemas.microsoft.com/office/drawing/2014/main" id="{91A8B384-F341-46EF-9FF7-3C13C323AF88}"/>
              </a:ext>
            </a:extLst>
          </p:cNvPr>
          <p:cNvSpPr>
            <a:spLocks noGrp="1"/>
          </p:cNvSpPr>
          <p:nvPr>
            <p:ph type="body" sz="quarter" idx="10"/>
          </p:nvPr>
        </p:nvSpPr>
        <p:spPr>
          <a:xfrm>
            <a:off x="838200" y="1616343"/>
            <a:ext cx="4810125" cy="3857625"/>
          </a:xfrm>
        </p:spPr>
        <p:txBody>
          <a:bodyPr/>
          <a:lstStyle/>
          <a:p>
            <a:pPr marL="0" indent="0" algn="ctr">
              <a:buNone/>
            </a:pPr>
            <a:r>
              <a:rPr lang="en-US" u="sng" dirty="0"/>
              <a:t>Fee-for-Service Model </a:t>
            </a:r>
          </a:p>
          <a:p>
            <a:r>
              <a:rPr lang="en-US" sz="2400" dirty="0"/>
              <a:t>Providers until recently were paid based on the quantity and complexity of services provided </a:t>
            </a:r>
          </a:p>
          <a:p>
            <a:r>
              <a:rPr lang="en-US" sz="2400" dirty="0"/>
              <a:t>Payment was not linked to outcomes </a:t>
            </a:r>
          </a:p>
          <a:p>
            <a:r>
              <a:rPr lang="en-US" sz="2400" dirty="0"/>
              <a:t>No incentive for provider associated with patient outcomes</a:t>
            </a:r>
            <a:endParaRPr lang="en-US" dirty="0"/>
          </a:p>
        </p:txBody>
      </p:sp>
      <p:sp>
        <p:nvSpPr>
          <p:cNvPr id="4" name="Text Placeholder 3">
            <a:extLst>
              <a:ext uri="{FF2B5EF4-FFF2-40B4-BE49-F238E27FC236}">
                <a16:creationId xmlns:a16="http://schemas.microsoft.com/office/drawing/2014/main" id="{10C5D32B-B105-43AB-8F73-04B1EB10B989}"/>
              </a:ext>
            </a:extLst>
          </p:cNvPr>
          <p:cNvSpPr>
            <a:spLocks noGrp="1"/>
          </p:cNvSpPr>
          <p:nvPr>
            <p:ph type="body" sz="quarter" idx="11"/>
          </p:nvPr>
        </p:nvSpPr>
        <p:spPr>
          <a:xfrm>
            <a:off x="6543675" y="1690815"/>
            <a:ext cx="4810125" cy="3857625"/>
          </a:xfrm>
        </p:spPr>
        <p:txBody>
          <a:bodyPr/>
          <a:lstStyle/>
          <a:p>
            <a:pPr marL="0" indent="0" algn="ctr">
              <a:buNone/>
            </a:pPr>
            <a:r>
              <a:rPr lang="en-US" u="sng" dirty="0"/>
              <a:t>Fragmented Care Delivery</a:t>
            </a:r>
          </a:p>
          <a:p>
            <a:r>
              <a:rPr lang="en-US" sz="2400" dirty="0"/>
              <a:t>Seamless transfer of patient information is lacking </a:t>
            </a:r>
          </a:p>
          <a:p>
            <a:r>
              <a:rPr lang="en-US" sz="2400" dirty="0"/>
              <a:t>Care navigation in the complex healthcare system is challenging for the patient </a:t>
            </a:r>
          </a:p>
          <a:p>
            <a:r>
              <a:rPr lang="en-US" sz="2400" dirty="0"/>
              <a:t>Inefficient delivery of care and unnecessary services </a:t>
            </a:r>
          </a:p>
          <a:p>
            <a:pPr marL="0" indent="0">
              <a:buNone/>
            </a:pPr>
            <a:endParaRPr lang="en-US" sz="2400" dirty="0"/>
          </a:p>
          <a:p>
            <a:endParaRPr lang="en-US" sz="2400" dirty="0"/>
          </a:p>
        </p:txBody>
      </p:sp>
    </p:spTree>
    <p:extLst>
      <p:ext uri="{BB962C8B-B14F-4D97-AF65-F5344CB8AC3E}">
        <p14:creationId xmlns:p14="http://schemas.microsoft.com/office/powerpoint/2010/main" val="35966303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ED3CA-0BA4-4550-8573-CF83FF09597D}"/>
              </a:ext>
            </a:extLst>
          </p:cNvPr>
          <p:cNvSpPr>
            <a:spLocks noGrp="1"/>
          </p:cNvSpPr>
          <p:nvPr>
            <p:ph type="title"/>
          </p:nvPr>
        </p:nvSpPr>
        <p:spPr/>
        <p:txBody>
          <a:bodyPr/>
          <a:lstStyle/>
          <a:p>
            <a:r>
              <a:rPr lang="en-US" dirty="0"/>
              <a:t>Innovative Models</a:t>
            </a:r>
          </a:p>
        </p:txBody>
      </p:sp>
      <p:graphicFrame>
        <p:nvGraphicFramePr>
          <p:cNvPr id="5" name="Diagram 4"/>
          <p:cNvGraphicFramePr/>
          <p:nvPr>
            <p:extLst>
              <p:ext uri="{D42A27DB-BD31-4B8C-83A1-F6EECF244321}">
                <p14:modId xmlns:p14="http://schemas.microsoft.com/office/powerpoint/2010/main" val="3897226012"/>
              </p:ext>
            </p:extLst>
          </p:nvPr>
        </p:nvGraphicFramePr>
        <p:xfrm>
          <a:off x="3008044" y="1366940"/>
          <a:ext cx="7235291" cy="42838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586947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Accountable Care Organizations </a:t>
            </a:r>
          </a:p>
        </p:txBody>
      </p:sp>
      <p:sp>
        <p:nvSpPr>
          <p:cNvPr id="4" name="Text Placeholder 3"/>
          <p:cNvSpPr txBox="1">
            <a:spLocks noGrp="1"/>
          </p:cNvSpPr>
          <p:nvPr>
            <p:ph type="body" sz="quarter" idx="10"/>
          </p:nvPr>
        </p:nvSpPr>
        <p:spPr>
          <a:xfrm>
            <a:off x="1696278" y="1803007"/>
            <a:ext cx="8428383" cy="3244158"/>
          </a:xfrm>
          <a:prstGeom prst="rect">
            <a:avLst/>
          </a:prstGeom>
          <a:noFill/>
        </p:spPr>
        <p:txBody>
          <a:bodyPr wrap="square" rtlCol="0">
            <a:spAutoFit/>
          </a:bodyPr>
          <a:lstStyle/>
          <a:p>
            <a:pPr marL="0" indent="0" algn="ctr">
              <a:buNone/>
            </a:pPr>
            <a:r>
              <a:rPr lang="en-US" dirty="0"/>
              <a:t>“Groups of doctors, hospitals, and other health care professionals that work together to give patients high-quality, coordinated service and health care, improve health outcomes, and manage costs.” </a:t>
            </a:r>
          </a:p>
          <a:p>
            <a:pPr marL="0" indent="0" algn="ctr">
              <a:buNone/>
            </a:pPr>
            <a:r>
              <a:rPr lang="en-US" dirty="0"/>
              <a:t>- CMS</a:t>
            </a:r>
          </a:p>
        </p:txBody>
      </p:sp>
      <p:sp>
        <p:nvSpPr>
          <p:cNvPr id="6" name="Rectangle 5"/>
          <p:cNvSpPr/>
          <p:nvPr/>
        </p:nvSpPr>
        <p:spPr>
          <a:xfrm>
            <a:off x="5168349" y="5439794"/>
            <a:ext cx="7023652" cy="400110"/>
          </a:xfrm>
          <a:prstGeom prst="rect">
            <a:avLst/>
          </a:prstGeom>
        </p:spPr>
        <p:txBody>
          <a:bodyPr wrap="square">
            <a:spAutoFit/>
          </a:bodyPr>
          <a:lstStyle/>
          <a:p>
            <a:pPr algn="r"/>
            <a:r>
              <a:rPr lang="en-US" sz="1000" dirty="0">
                <a:solidFill>
                  <a:srgbClr val="000000"/>
                </a:solidFill>
              </a:rPr>
              <a:t>CMS. Accountable Care Organizations (ACOs): General Information. https://www.cms.gov/priorities/innovation/key-concepts/accountable-care-and-accountable-care-organizations. Accessed on January 20, 2026.</a:t>
            </a:r>
          </a:p>
        </p:txBody>
      </p:sp>
    </p:spTree>
    <p:extLst>
      <p:ext uri="{BB962C8B-B14F-4D97-AF65-F5344CB8AC3E}">
        <p14:creationId xmlns:p14="http://schemas.microsoft.com/office/powerpoint/2010/main" val="36162488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Accountable Care Organizations </a:t>
            </a:r>
          </a:p>
        </p:txBody>
      </p:sp>
      <p:sp>
        <p:nvSpPr>
          <p:cNvPr id="3" name="Text Placeholder 2"/>
          <p:cNvSpPr>
            <a:spLocks noGrp="1"/>
          </p:cNvSpPr>
          <p:nvPr>
            <p:ph type="body" sz="quarter" idx="10"/>
          </p:nvPr>
        </p:nvSpPr>
        <p:spPr/>
        <p:txBody>
          <a:bodyPr/>
          <a:lstStyle/>
          <a:p>
            <a:r>
              <a:rPr lang="en-US" sz="2100" dirty="0"/>
              <a:t>Long-term Enhanced ACO Design (LEAD) Model</a:t>
            </a:r>
          </a:p>
          <a:p>
            <a:r>
              <a:rPr lang="en-US" sz="2100" dirty="0"/>
              <a:t>ACO Primary Care Flex Model</a:t>
            </a:r>
          </a:p>
          <a:p>
            <a:r>
              <a:rPr lang="en-US" sz="2100" dirty="0"/>
              <a:t>ACO REACH</a:t>
            </a:r>
          </a:p>
          <a:p>
            <a:r>
              <a:rPr lang="en-US" sz="2100" dirty="0"/>
              <a:t>EOM (Enhancing Oncology) Model</a:t>
            </a:r>
          </a:p>
          <a:p>
            <a:r>
              <a:rPr lang="en-US" sz="2100" dirty="0"/>
              <a:t>KCC (Kidney Care Choices) Model</a:t>
            </a:r>
          </a:p>
          <a:p>
            <a:r>
              <a:rPr lang="en-US" sz="2100" dirty="0"/>
              <a:t>Primary Care First Model Options</a:t>
            </a:r>
          </a:p>
          <a:p>
            <a:r>
              <a:rPr lang="en-US" sz="2100" dirty="0"/>
              <a:t>Vermont All-Payer ACO Model</a:t>
            </a:r>
          </a:p>
        </p:txBody>
      </p:sp>
      <p:sp>
        <p:nvSpPr>
          <p:cNvPr id="4" name="Text Placeholder 3"/>
          <p:cNvSpPr>
            <a:spLocks noGrp="1"/>
          </p:cNvSpPr>
          <p:nvPr>
            <p:ph type="body" sz="quarter" idx="11"/>
          </p:nvPr>
        </p:nvSpPr>
        <p:spPr/>
        <p:txBody>
          <a:bodyPr/>
          <a:lstStyle/>
          <a:p>
            <a:pPr marL="0" indent="0" algn="ctr">
              <a:buNone/>
            </a:pPr>
            <a:r>
              <a:rPr lang="en-US" u="sng" dirty="0"/>
              <a:t>Features</a:t>
            </a:r>
          </a:p>
          <a:p>
            <a:r>
              <a:rPr lang="en-US" dirty="0"/>
              <a:t>Upside vs downside risk </a:t>
            </a:r>
          </a:p>
          <a:p>
            <a:r>
              <a:rPr lang="en-US" dirty="0"/>
              <a:t>Access to capital upfront </a:t>
            </a:r>
          </a:p>
          <a:p>
            <a:r>
              <a:rPr lang="en-US" dirty="0"/>
              <a:t>Percentage – risk/earnings sharing </a:t>
            </a:r>
          </a:p>
          <a:p>
            <a:pPr marL="0" indent="0">
              <a:buNone/>
            </a:pPr>
            <a:endParaRPr lang="en-US" dirty="0"/>
          </a:p>
        </p:txBody>
      </p:sp>
    </p:spTree>
    <p:extLst>
      <p:ext uri="{BB962C8B-B14F-4D97-AF65-F5344CB8AC3E}">
        <p14:creationId xmlns:p14="http://schemas.microsoft.com/office/powerpoint/2010/main" val="24911455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courses.washington.edu/clininfo/wordpress/wp-content/uploads/2017/05/pasted-image-0.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65347" y="1100514"/>
            <a:ext cx="9080205" cy="4406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33425" y="167421"/>
            <a:ext cx="12192000" cy="1242388"/>
          </a:xfrm>
        </p:spPr>
        <p:txBody>
          <a:bodyPr>
            <a:normAutofit/>
          </a:bodyPr>
          <a:lstStyle/>
          <a:p>
            <a:r>
              <a:rPr lang="en-US" dirty="0"/>
              <a:t>Patient-Centered Medical Home</a:t>
            </a:r>
          </a:p>
        </p:txBody>
      </p:sp>
      <p:sp>
        <p:nvSpPr>
          <p:cNvPr id="12" name="Rectangle 11"/>
          <p:cNvSpPr/>
          <p:nvPr/>
        </p:nvSpPr>
        <p:spPr>
          <a:xfrm>
            <a:off x="5505450" y="5507414"/>
            <a:ext cx="6686550" cy="400110"/>
          </a:xfrm>
          <a:prstGeom prst="rect">
            <a:avLst/>
          </a:prstGeom>
        </p:spPr>
        <p:txBody>
          <a:bodyPr wrap="square">
            <a:spAutoFit/>
          </a:bodyPr>
          <a:lstStyle/>
          <a:p>
            <a:pPr algn="r"/>
            <a:r>
              <a:rPr lang="en-US" sz="1000" dirty="0">
                <a:solidFill>
                  <a:srgbClr val="000000"/>
                </a:solidFill>
              </a:rPr>
              <a:t>University of California San Francisco. A Team-Based Approach to Primary Care. https://www.ucsf.edu/news/2014/08/116856/team-based-approach-primary-care. Accessed on November 3, 2024.</a:t>
            </a:r>
          </a:p>
        </p:txBody>
      </p:sp>
    </p:spTree>
    <p:extLst>
      <p:ext uri="{BB962C8B-B14F-4D97-AF65-F5344CB8AC3E}">
        <p14:creationId xmlns:p14="http://schemas.microsoft.com/office/powerpoint/2010/main" val="42934265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General AMCP">
      <a:dk1>
        <a:srgbClr val="00205B"/>
      </a:dk1>
      <a:lt1>
        <a:srgbClr val="FFFFFF"/>
      </a:lt1>
      <a:dk2>
        <a:srgbClr val="00205B"/>
      </a:dk2>
      <a:lt2>
        <a:srgbClr val="00205B"/>
      </a:lt2>
      <a:accent1>
        <a:srgbClr val="00205B"/>
      </a:accent1>
      <a:accent2>
        <a:srgbClr val="720062"/>
      </a:accent2>
      <a:accent3>
        <a:srgbClr val="D1350F"/>
      </a:accent3>
      <a:accent4>
        <a:srgbClr val="348BAC"/>
      </a:accent4>
      <a:accent5>
        <a:srgbClr val="F1B300"/>
      </a:accent5>
      <a:accent6>
        <a:srgbClr val="93C90E"/>
      </a:accent6>
      <a:hlink>
        <a:srgbClr val="FFFFFF"/>
      </a:hlink>
      <a:folHlink>
        <a:srgbClr val="63666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MCP PPT Template 2019-08-28" id="{EF03A596-2F93-43E9-9321-3884BA5C9EFA}" vid="{84C5869D-938C-46C4-A651-D5663B173988}"/>
    </a:ext>
  </a:extLst>
</a:theme>
</file>

<file path=ppt/theme/theme2.xml><?xml version="1.0" encoding="utf-8"?>
<a:theme xmlns:a="http://schemas.openxmlformats.org/drawingml/2006/main" name="1_Office Theme">
  <a:themeElements>
    <a:clrScheme name="Custom 7">
      <a:dk1>
        <a:srgbClr val="00205B"/>
      </a:dk1>
      <a:lt1>
        <a:sysClr val="window" lastClr="FFFFFF"/>
      </a:lt1>
      <a:dk2>
        <a:srgbClr val="00205B"/>
      </a:dk2>
      <a:lt2>
        <a:srgbClr val="00205B"/>
      </a:lt2>
      <a:accent1>
        <a:srgbClr val="FFFFFF"/>
      </a:accent1>
      <a:accent2>
        <a:srgbClr val="CB350F"/>
      </a:accent2>
      <a:accent3>
        <a:srgbClr val="97999B"/>
      </a:accent3>
      <a:accent4>
        <a:srgbClr val="F3D03E"/>
      </a:accent4>
      <a:accent5>
        <a:srgbClr val="34D0C1"/>
      </a:accent5>
      <a:accent6>
        <a:srgbClr val="93C90E"/>
      </a:accent6>
      <a:hlink>
        <a:srgbClr val="0076CF"/>
      </a:hlink>
      <a:folHlink>
        <a:srgbClr val="0076C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AMCP PPT Template 2019-08-28</Template>
  <TotalTime>311</TotalTime>
  <Words>2292</Words>
  <Application>Microsoft Office PowerPoint</Application>
  <PresentationFormat>Widescreen</PresentationFormat>
  <Paragraphs>152</Paragraphs>
  <Slides>16</Slides>
  <Notes>13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Arial</vt:lpstr>
      <vt:lpstr>Calibri</vt:lpstr>
      <vt:lpstr>Courier New</vt:lpstr>
      <vt:lpstr>Montserrat</vt:lpstr>
      <vt:lpstr>public_sans</vt:lpstr>
      <vt:lpstr>Roboto</vt:lpstr>
      <vt:lpstr>Wingdings</vt:lpstr>
      <vt:lpstr>Office Theme</vt:lpstr>
      <vt:lpstr>1_Office Theme</vt:lpstr>
      <vt:lpstr>PowerPoint Presentation</vt:lpstr>
      <vt:lpstr>Objectives</vt:lpstr>
      <vt:lpstr>US Healthcare System</vt:lpstr>
      <vt:lpstr>US Healthcare System – Outcomes </vt:lpstr>
      <vt:lpstr>US Healthcare System – Issues </vt:lpstr>
      <vt:lpstr>Innovative Models</vt:lpstr>
      <vt:lpstr>Accountable Care Organizations </vt:lpstr>
      <vt:lpstr>Accountable Care Organizations </vt:lpstr>
      <vt:lpstr>Patient-Centered Medical Home</vt:lpstr>
      <vt:lpstr>Patient-Centered Medical Home</vt:lpstr>
      <vt:lpstr>Patient-Centered Medical Home</vt:lpstr>
      <vt:lpstr>ACO vs PCMH</vt:lpstr>
      <vt:lpstr>Growth of ACO Contracts</vt:lpstr>
      <vt:lpstr>Challenges to Alternative Payment Models</vt:lpstr>
      <vt:lpstr>Resources </vt:lpstr>
      <vt:lpstr>PowerPoint Presentation</vt:lpstr>
    </vt:vector>
  </TitlesOfParts>
  <Company>CVS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Patel, Pranav M</dc:creator>
  <cp:lastModifiedBy>Stevens, Brad</cp:lastModifiedBy>
  <cp:revision>32</cp:revision>
  <dcterms:created xsi:type="dcterms:W3CDTF">2020-02-22T03:03:48Z</dcterms:created>
  <dcterms:modified xsi:type="dcterms:W3CDTF">2026-01-21T04:43:12Z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a776955-85f6-4fec-9553-96dd3e0373c4_Enabled">
    <vt:lpwstr>true</vt:lpwstr>
  </property>
  <property fmtid="{D5CDD505-2E9C-101B-9397-08002B2CF9AE}" pid="3" name="MSIP_Label_5a776955-85f6-4fec-9553-96dd3e0373c4_SetDate">
    <vt:lpwstr>2024-03-14T22:11:42Z</vt:lpwstr>
  </property>
  <property fmtid="{D5CDD505-2E9C-101B-9397-08002B2CF9AE}" pid="4" name="MSIP_Label_5a776955-85f6-4fec-9553-96dd3e0373c4_Method">
    <vt:lpwstr>Standard</vt:lpwstr>
  </property>
  <property fmtid="{D5CDD505-2E9C-101B-9397-08002B2CF9AE}" pid="5" name="MSIP_Label_5a776955-85f6-4fec-9553-96dd3e0373c4_Name">
    <vt:lpwstr>Confidential</vt:lpwstr>
  </property>
  <property fmtid="{D5CDD505-2E9C-101B-9397-08002B2CF9AE}" pid="6" name="MSIP_Label_5a776955-85f6-4fec-9553-96dd3e0373c4_SiteId">
    <vt:lpwstr>f45ccc07-e57e-4d15-bf6f-f6cbccd2d395</vt:lpwstr>
  </property>
  <property fmtid="{D5CDD505-2E9C-101B-9397-08002B2CF9AE}" pid="7" name="MSIP_Label_5a776955-85f6-4fec-9553-96dd3e0373c4_ActionId">
    <vt:lpwstr>f262795e-2c09-41e6-ba9a-a710b70db9b2</vt:lpwstr>
  </property>
  <property fmtid="{D5CDD505-2E9C-101B-9397-08002B2CF9AE}" pid="8" name="MSIP_Label_5a776955-85f6-4fec-9553-96dd3e0373c4_ContentBits">
    <vt:lpwstr>0</vt:lpwstr>
  </property>
  <property fmtid="{D5CDD505-2E9C-101B-9397-08002B2CF9AE}" pid="9" name="MSIP_Label_1ecdf243-b9b0-4f63-8694-76742e4201b7_Enabled">
    <vt:lpwstr>true</vt:lpwstr>
  </property>
  <property fmtid="{D5CDD505-2E9C-101B-9397-08002B2CF9AE}" pid="10" name="MSIP_Label_1ecdf243-b9b0-4f63-8694-76742e4201b7_SetDate">
    <vt:lpwstr>2026-01-21T04:04:12Z</vt:lpwstr>
  </property>
  <property fmtid="{D5CDD505-2E9C-101B-9397-08002B2CF9AE}" pid="11" name="MSIP_Label_1ecdf243-b9b0-4f63-8694-76742e4201b7_Method">
    <vt:lpwstr>Standard</vt:lpwstr>
  </property>
  <property fmtid="{D5CDD505-2E9C-101B-9397-08002B2CF9AE}" pid="12" name="MSIP_Label_1ecdf243-b9b0-4f63-8694-76742e4201b7_Name">
    <vt:lpwstr>Proprietary general</vt:lpwstr>
  </property>
  <property fmtid="{D5CDD505-2E9C-101B-9397-08002B2CF9AE}" pid="13" name="MSIP_Label_1ecdf243-b9b0-4f63-8694-76742e4201b7_SiteId">
    <vt:lpwstr>fabb61b8-3afe-4e75-b934-a47f782b8cd7</vt:lpwstr>
  </property>
  <property fmtid="{D5CDD505-2E9C-101B-9397-08002B2CF9AE}" pid="14" name="MSIP_Label_1ecdf243-b9b0-4f63-8694-76742e4201b7_ActionId">
    <vt:lpwstr>247a7805-cc74-4005-af9b-bbda150b5b34</vt:lpwstr>
  </property>
  <property fmtid="{D5CDD505-2E9C-101B-9397-08002B2CF9AE}" pid="15" name="MSIP_Label_1ecdf243-b9b0-4f63-8694-76742e4201b7_ContentBits">
    <vt:lpwstr>0</vt:lpwstr>
  </property>
  <property fmtid="{D5CDD505-2E9C-101B-9397-08002B2CF9AE}" pid="16" name="MSIP_Label_1ecdf243-b9b0-4f63-8694-76742e4201b7_Tag">
    <vt:lpwstr>10, 3, 0, 1</vt:lpwstr>
  </property>
</Properties>
</file>