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6"/>
  </p:notesMasterIdLst>
  <p:sldIdLst>
    <p:sldId id="2145707696" r:id="rId5"/>
    <p:sldId id="682" r:id="rId6"/>
    <p:sldId id="2145707676" r:id="rId7"/>
    <p:sldId id="2145707677" r:id="rId8"/>
    <p:sldId id="2145707678" r:id="rId9"/>
    <p:sldId id="2145707689" r:id="rId10"/>
    <p:sldId id="303" r:id="rId11"/>
    <p:sldId id="2145707672" r:id="rId12"/>
    <p:sldId id="2145707673" r:id="rId13"/>
    <p:sldId id="2145707674" r:id="rId14"/>
    <p:sldId id="2145707679" r:id="rId15"/>
    <p:sldId id="2145707680" r:id="rId16"/>
    <p:sldId id="2145707681" r:id="rId17"/>
    <p:sldId id="2145707694" r:id="rId18"/>
    <p:sldId id="2145707695" r:id="rId19"/>
    <p:sldId id="2145707684" r:id="rId20"/>
    <p:sldId id="2145707686" r:id="rId21"/>
    <p:sldId id="2145707693" r:id="rId22"/>
    <p:sldId id="2145707685" r:id="rId23"/>
    <p:sldId id="2145707691" r:id="rId24"/>
    <p:sldId id="307" r:id="rId25"/>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C84D"/>
    <a:srgbClr val="15367C"/>
    <a:srgbClr val="1E26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3B9F85-6271-4124-9B1B-2AF5691BBCF3}" v="1" dt="2026-02-03T18:33:53.62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074" y="30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yler Thorne" userId="6f8db2f5-b945-41dd-a568-c464a93287ff" providerId="ADAL" clId="{01D79778-EC7F-4714-90DD-FAF07330A7AE}"/>
    <pc:docChg chg="undo custSel addSld delSld modSld">
      <pc:chgData name="Tyler Thorne" userId="6f8db2f5-b945-41dd-a568-c464a93287ff" providerId="ADAL" clId="{01D79778-EC7F-4714-90DD-FAF07330A7AE}" dt="2026-01-26T19:15:54.709" v="8415" actId="20577"/>
      <pc:docMkLst>
        <pc:docMk/>
      </pc:docMkLst>
      <pc:sldChg chg="addSp delSp modSp mod">
        <pc:chgData name="Tyler Thorne" userId="6f8db2f5-b945-41dd-a568-c464a93287ff" providerId="ADAL" clId="{01D79778-EC7F-4714-90DD-FAF07330A7AE}" dt="2026-01-26T16:34:34.098" v="5660" actId="20577"/>
        <pc:sldMkLst>
          <pc:docMk/>
          <pc:sldMk cId="2279197294" sldId="303"/>
        </pc:sldMkLst>
        <pc:spChg chg="mod">
          <ac:chgData name="Tyler Thorne" userId="6f8db2f5-b945-41dd-a568-c464a93287ff" providerId="ADAL" clId="{01D79778-EC7F-4714-90DD-FAF07330A7AE}" dt="2026-01-26T16:34:34.098" v="5660" actId="20577"/>
          <ac:spMkLst>
            <pc:docMk/>
            <pc:sldMk cId="2279197294" sldId="303"/>
            <ac:spMk id="2" creationId="{DD159ACA-28E3-77AC-2FFE-35999F33EF72}"/>
          </ac:spMkLst>
        </pc:spChg>
        <pc:spChg chg="add mod">
          <ac:chgData name="Tyler Thorne" userId="6f8db2f5-b945-41dd-a568-c464a93287ff" providerId="ADAL" clId="{01D79778-EC7F-4714-90DD-FAF07330A7AE}" dt="2026-01-26T16:24:43.036" v="5111" actId="20577"/>
          <ac:spMkLst>
            <pc:docMk/>
            <pc:sldMk cId="2279197294" sldId="303"/>
            <ac:spMk id="5" creationId="{273B8F90-9F22-FA9E-79A3-1C3DADA9B9CA}"/>
          </ac:spMkLst>
        </pc:spChg>
      </pc:sldChg>
      <pc:sldChg chg="modSp mod">
        <pc:chgData name="Tyler Thorne" userId="6f8db2f5-b945-41dd-a568-c464a93287ff" providerId="ADAL" clId="{01D79778-EC7F-4714-90DD-FAF07330A7AE}" dt="2026-01-09T18:18:20.105" v="14" actId="20577"/>
        <pc:sldMkLst>
          <pc:docMk/>
          <pc:sldMk cId="2028564000" sldId="2145707676"/>
        </pc:sldMkLst>
        <pc:spChg chg="mod">
          <ac:chgData name="Tyler Thorne" userId="6f8db2f5-b945-41dd-a568-c464a93287ff" providerId="ADAL" clId="{01D79778-EC7F-4714-90DD-FAF07330A7AE}" dt="2026-01-09T18:18:20.105" v="14" actId="20577"/>
          <ac:spMkLst>
            <pc:docMk/>
            <pc:sldMk cId="2028564000" sldId="2145707676"/>
            <ac:spMk id="3" creationId="{DEE9DAF7-BA30-65FD-0505-4FAADE832EA1}"/>
          </ac:spMkLst>
        </pc:spChg>
      </pc:sldChg>
      <pc:sldChg chg="modSp mod">
        <pc:chgData name="Tyler Thorne" userId="6f8db2f5-b945-41dd-a568-c464a93287ff" providerId="ADAL" clId="{01D79778-EC7F-4714-90DD-FAF07330A7AE}" dt="2026-01-26T19:15:54.709" v="8415" actId="20577"/>
        <pc:sldMkLst>
          <pc:docMk/>
          <pc:sldMk cId="1506193998" sldId="2145707678"/>
        </pc:sldMkLst>
        <pc:spChg chg="mod">
          <ac:chgData name="Tyler Thorne" userId="6f8db2f5-b945-41dd-a568-c464a93287ff" providerId="ADAL" clId="{01D79778-EC7F-4714-90DD-FAF07330A7AE}" dt="2026-01-26T17:04:38.193" v="6751" actId="20577"/>
          <ac:spMkLst>
            <pc:docMk/>
            <pc:sldMk cId="1506193998" sldId="2145707678"/>
            <ac:spMk id="2" creationId="{8FE23050-D488-14FE-7720-3BCF63097449}"/>
          </ac:spMkLst>
        </pc:spChg>
        <pc:spChg chg="mod">
          <ac:chgData name="Tyler Thorne" userId="6f8db2f5-b945-41dd-a568-c464a93287ff" providerId="ADAL" clId="{01D79778-EC7F-4714-90DD-FAF07330A7AE}" dt="2026-01-26T19:15:54.709" v="8415" actId="20577"/>
          <ac:spMkLst>
            <pc:docMk/>
            <pc:sldMk cId="1506193998" sldId="2145707678"/>
            <ac:spMk id="3" creationId="{DF636587-BAAF-D5D2-797D-F60AAD43A91C}"/>
          </ac:spMkLst>
        </pc:spChg>
      </pc:sldChg>
      <pc:sldChg chg="modSp new mod">
        <pc:chgData name="Tyler Thorne" userId="6f8db2f5-b945-41dd-a568-c464a93287ff" providerId="ADAL" clId="{01D79778-EC7F-4714-90DD-FAF07330A7AE}" dt="2026-01-09T21:03:10.619" v="4820" actId="20577"/>
        <pc:sldMkLst>
          <pc:docMk/>
          <pc:sldMk cId="2643564366" sldId="2145707684"/>
        </pc:sldMkLst>
        <pc:spChg chg="mod">
          <ac:chgData name="Tyler Thorne" userId="6f8db2f5-b945-41dd-a568-c464a93287ff" providerId="ADAL" clId="{01D79778-EC7F-4714-90DD-FAF07330A7AE}" dt="2026-01-09T18:53:27.956" v="925" actId="403"/>
          <ac:spMkLst>
            <pc:docMk/>
            <pc:sldMk cId="2643564366" sldId="2145707684"/>
            <ac:spMk id="2" creationId="{6E8D9717-7C26-C61E-5B6E-AE07FE9181F4}"/>
          </ac:spMkLst>
        </pc:spChg>
        <pc:spChg chg="mod">
          <ac:chgData name="Tyler Thorne" userId="6f8db2f5-b945-41dd-a568-c464a93287ff" providerId="ADAL" clId="{01D79778-EC7F-4714-90DD-FAF07330A7AE}" dt="2026-01-09T21:03:10.619" v="4820" actId="20577"/>
          <ac:spMkLst>
            <pc:docMk/>
            <pc:sldMk cId="2643564366" sldId="2145707684"/>
            <ac:spMk id="3" creationId="{8573F4DE-66CF-E81F-2099-18308DA88373}"/>
          </ac:spMkLst>
        </pc:spChg>
      </pc:sldChg>
      <pc:sldChg chg="modSp new mod">
        <pc:chgData name="Tyler Thorne" userId="6f8db2f5-b945-41dd-a568-c464a93287ff" providerId="ADAL" clId="{01D79778-EC7F-4714-90DD-FAF07330A7AE}" dt="2026-01-09T20:04:02.711" v="3362" actId="403"/>
        <pc:sldMkLst>
          <pc:docMk/>
          <pc:sldMk cId="2787399597" sldId="2145707685"/>
        </pc:sldMkLst>
        <pc:spChg chg="mod">
          <ac:chgData name="Tyler Thorne" userId="6f8db2f5-b945-41dd-a568-c464a93287ff" providerId="ADAL" clId="{01D79778-EC7F-4714-90DD-FAF07330A7AE}" dt="2026-01-09T19:11:42.477" v="1183" actId="20577"/>
          <ac:spMkLst>
            <pc:docMk/>
            <pc:sldMk cId="2787399597" sldId="2145707685"/>
            <ac:spMk id="2" creationId="{91D4A0EF-00FC-9D10-A5BA-DF50630E8AAE}"/>
          </ac:spMkLst>
        </pc:spChg>
        <pc:spChg chg="mod">
          <ac:chgData name="Tyler Thorne" userId="6f8db2f5-b945-41dd-a568-c464a93287ff" providerId="ADAL" clId="{01D79778-EC7F-4714-90DD-FAF07330A7AE}" dt="2026-01-09T20:04:02.711" v="3362" actId="403"/>
          <ac:spMkLst>
            <pc:docMk/>
            <pc:sldMk cId="2787399597" sldId="2145707685"/>
            <ac:spMk id="3" creationId="{E762D29A-3A30-34C5-1BA0-36475CDA352E}"/>
          </ac:spMkLst>
        </pc:spChg>
      </pc:sldChg>
      <pc:sldChg chg="modSp new mod">
        <pc:chgData name="Tyler Thorne" userId="6f8db2f5-b945-41dd-a568-c464a93287ff" providerId="ADAL" clId="{01D79778-EC7F-4714-90DD-FAF07330A7AE}" dt="2026-01-09T20:33:02.968" v="4000" actId="313"/>
        <pc:sldMkLst>
          <pc:docMk/>
          <pc:sldMk cId="1225701702" sldId="2145707686"/>
        </pc:sldMkLst>
        <pc:spChg chg="mod">
          <ac:chgData name="Tyler Thorne" userId="6f8db2f5-b945-41dd-a568-c464a93287ff" providerId="ADAL" clId="{01D79778-EC7F-4714-90DD-FAF07330A7AE}" dt="2026-01-09T19:57:24.731" v="3082" actId="404"/>
          <ac:spMkLst>
            <pc:docMk/>
            <pc:sldMk cId="1225701702" sldId="2145707686"/>
            <ac:spMk id="2" creationId="{B67E1849-E882-A060-0761-393D44EC677F}"/>
          </ac:spMkLst>
        </pc:spChg>
        <pc:spChg chg="mod">
          <ac:chgData name="Tyler Thorne" userId="6f8db2f5-b945-41dd-a568-c464a93287ff" providerId="ADAL" clId="{01D79778-EC7F-4714-90DD-FAF07330A7AE}" dt="2026-01-09T20:33:02.968" v="4000" actId="313"/>
          <ac:spMkLst>
            <pc:docMk/>
            <pc:sldMk cId="1225701702" sldId="2145707686"/>
            <ac:spMk id="3" creationId="{8D1AE019-D535-9A12-1FA5-7EFDA6DAA066}"/>
          </ac:spMkLst>
        </pc:spChg>
      </pc:sldChg>
      <pc:sldChg chg="modSp new mod">
        <pc:chgData name="Tyler Thorne" userId="6f8db2f5-b945-41dd-a568-c464a93287ff" providerId="ADAL" clId="{01D79778-EC7F-4714-90DD-FAF07330A7AE}" dt="2026-01-26T17:18:27.966" v="7430" actId="255"/>
        <pc:sldMkLst>
          <pc:docMk/>
          <pc:sldMk cId="2242645127" sldId="2145707689"/>
        </pc:sldMkLst>
        <pc:spChg chg="mod">
          <ac:chgData name="Tyler Thorne" userId="6f8db2f5-b945-41dd-a568-c464a93287ff" providerId="ADAL" clId="{01D79778-EC7F-4714-90DD-FAF07330A7AE}" dt="2026-01-26T17:04:44.009" v="6764" actId="20577"/>
          <ac:spMkLst>
            <pc:docMk/>
            <pc:sldMk cId="2242645127" sldId="2145707689"/>
            <ac:spMk id="2" creationId="{50C79936-502E-0862-1A91-AF925006F08E}"/>
          </ac:spMkLst>
        </pc:spChg>
        <pc:spChg chg="mod">
          <ac:chgData name="Tyler Thorne" userId="6f8db2f5-b945-41dd-a568-c464a93287ff" providerId="ADAL" clId="{01D79778-EC7F-4714-90DD-FAF07330A7AE}" dt="2026-01-26T17:18:27.966" v="7430" actId="255"/>
          <ac:spMkLst>
            <pc:docMk/>
            <pc:sldMk cId="2242645127" sldId="2145707689"/>
            <ac:spMk id="3" creationId="{C552565F-38D1-64DA-0BF9-1679B3CD6F5C}"/>
          </ac:spMkLst>
        </pc:spChg>
      </pc:sldChg>
      <pc:sldChg chg="modSp new">
        <pc:chgData name="Tyler Thorne" userId="6f8db2f5-b945-41dd-a568-c464a93287ff" providerId="ADAL" clId="{01D79778-EC7F-4714-90DD-FAF07330A7AE}" dt="2026-01-26T18:42:22.705" v="8387"/>
        <pc:sldMkLst>
          <pc:docMk/>
          <pc:sldMk cId="3137297797" sldId="2145707691"/>
        </pc:sldMkLst>
        <pc:spChg chg="mod">
          <ac:chgData name="Tyler Thorne" userId="6f8db2f5-b945-41dd-a568-c464a93287ff" providerId="ADAL" clId="{01D79778-EC7F-4714-90DD-FAF07330A7AE}" dt="2026-01-26T18:42:18.075" v="8386"/>
          <ac:spMkLst>
            <pc:docMk/>
            <pc:sldMk cId="3137297797" sldId="2145707691"/>
            <ac:spMk id="2" creationId="{CCDCB502-EB52-692D-5585-D0276FD4D131}"/>
          </ac:spMkLst>
        </pc:spChg>
        <pc:spChg chg="mod">
          <ac:chgData name="Tyler Thorne" userId="6f8db2f5-b945-41dd-a568-c464a93287ff" providerId="ADAL" clId="{01D79778-EC7F-4714-90DD-FAF07330A7AE}" dt="2026-01-26T18:42:22.705" v="8387"/>
          <ac:spMkLst>
            <pc:docMk/>
            <pc:sldMk cId="3137297797" sldId="2145707691"/>
            <ac:spMk id="3" creationId="{7B1B39E2-22EC-9FFC-ADDB-02A3EA70FC05}"/>
          </ac:spMkLst>
        </pc:spChg>
      </pc:sldChg>
      <pc:sldChg chg="modSp new">
        <pc:chgData name="Tyler Thorne" userId="6f8db2f5-b945-41dd-a568-c464a93287ff" providerId="ADAL" clId="{01D79778-EC7F-4714-90DD-FAF07330A7AE}" dt="2026-01-26T18:43:04.237" v="8396"/>
        <pc:sldMkLst>
          <pc:docMk/>
          <pc:sldMk cId="1521331913" sldId="2145707693"/>
        </pc:sldMkLst>
        <pc:spChg chg="mod">
          <ac:chgData name="Tyler Thorne" userId="6f8db2f5-b945-41dd-a568-c464a93287ff" providerId="ADAL" clId="{01D79778-EC7F-4714-90DD-FAF07330A7AE}" dt="2026-01-26T18:42:59.189" v="8395"/>
          <ac:spMkLst>
            <pc:docMk/>
            <pc:sldMk cId="1521331913" sldId="2145707693"/>
            <ac:spMk id="2" creationId="{AF3011F4-B4CB-73B2-0DBC-40ABB52A33DA}"/>
          </ac:spMkLst>
        </pc:spChg>
        <pc:spChg chg="mod">
          <ac:chgData name="Tyler Thorne" userId="6f8db2f5-b945-41dd-a568-c464a93287ff" providerId="ADAL" clId="{01D79778-EC7F-4714-90DD-FAF07330A7AE}" dt="2026-01-26T18:43:04.237" v="8396"/>
          <ac:spMkLst>
            <pc:docMk/>
            <pc:sldMk cId="1521331913" sldId="2145707693"/>
            <ac:spMk id="3" creationId="{B5ED915B-74B4-A6F0-2E3F-2701A1DAB11D}"/>
          </ac:spMkLst>
        </pc:spChg>
      </pc:sldChg>
      <pc:sldChg chg="modSp new">
        <pc:chgData name="Tyler Thorne" userId="6f8db2f5-b945-41dd-a568-c464a93287ff" providerId="ADAL" clId="{01D79778-EC7F-4714-90DD-FAF07330A7AE}" dt="2026-01-26T18:43:42.556" v="8404"/>
        <pc:sldMkLst>
          <pc:docMk/>
          <pc:sldMk cId="881046818" sldId="2145707694"/>
        </pc:sldMkLst>
        <pc:spChg chg="mod">
          <ac:chgData name="Tyler Thorne" userId="6f8db2f5-b945-41dd-a568-c464a93287ff" providerId="ADAL" clId="{01D79778-EC7F-4714-90DD-FAF07330A7AE}" dt="2026-01-26T18:43:38.069" v="8403"/>
          <ac:spMkLst>
            <pc:docMk/>
            <pc:sldMk cId="881046818" sldId="2145707694"/>
            <ac:spMk id="2" creationId="{A6878767-847D-2E30-204B-E5DDE9FBCF8B}"/>
          </ac:spMkLst>
        </pc:spChg>
        <pc:spChg chg="mod">
          <ac:chgData name="Tyler Thorne" userId="6f8db2f5-b945-41dd-a568-c464a93287ff" providerId="ADAL" clId="{01D79778-EC7F-4714-90DD-FAF07330A7AE}" dt="2026-01-26T18:43:42.556" v="8404"/>
          <ac:spMkLst>
            <pc:docMk/>
            <pc:sldMk cId="881046818" sldId="2145707694"/>
            <ac:spMk id="3" creationId="{5CD72A04-2662-F109-8316-719D5E454379}"/>
          </ac:spMkLst>
        </pc:spChg>
      </pc:sldChg>
      <pc:sldChg chg="modSp new">
        <pc:chgData name="Tyler Thorne" userId="6f8db2f5-b945-41dd-a568-c464a93287ff" providerId="ADAL" clId="{01D79778-EC7F-4714-90DD-FAF07330A7AE}" dt="2026-01-26T18:43:30.074" v="8401"/>
        <pc:sldMkLst>
          <pc:docMk/>
          <pc:sldMk cId="2811162271" sldId="2145707695"/>
        </pc:sldMkLst>
        <pc:spChg chg="mod">
          <ac:chgData name="Tyler Thorne" userId="6f8db2f5-b945-41dd-a568-c464a93287ff" providerId="ADAL" clId="{01D79778-EC7F-4714-90DD-FAF07330A7AE}" dt="2026-01-26T18:43:23.804" v="8400"/>
          <ac:spMkLst>
            <pc:docMk/>
            <pc:sldMk cId="2811162271" sldId="2145707695"/>
            <ac:spMk id="2" creationId="{E6A94A6C-2DDB-5724-CC31-234B94F6727D}"/>
          </ac:spMkLst>
        </pc:spChg>
        <pc:spChg chg="mod">
          <ac:chgData name="Tyler Thorne" userId="6f8db2f5-b945-41dd-a568-c464a93287ff" providerId="ADAL" clId="{01D79778-EC7F-4714-90DD-FAF07330A7AE}" dt="2026-01-26T18:43:30.074" v="8401"/>
          <ac:spMkLst>
            <pc:docMk/>
            <pc:sldMk cId="2811162271" sldId="2145707695"/>
            <ac:spMk id="3" creationId="{58613555-8FA8-8411-3359-DDAFEFE98CAF}"/>
          </ac:spMkLst>
        </pc:spChg>
      </pc:sldChg>
    </pc:docChg>
  </pc:docChgLst>
  <pc:docChgLst>
    <pc:chgData name="Adam Colborn" userId="S::acolborn@amcp.org::b91faad0-2778-4c57-876c-61ee7736f501" providerId="AD" clId="Web-{740BB6C5-DB25-44BE-9AC5-CB93CD45AD96}"/>
    <pc:docChg chg="addSld delSld modSld">
      <pc:chgData name="Adam Colborn" userId="S::acolborn@amcp.org::b91faad0-2778-4c57-876c-61ee7736f501" providerId="AD" clId="Web-{740BB6C5-DB25-44BE-9AC5-CB93CD45AD96}" dt="2026-01-27T15:10:11.374" v="4"/>
      <pc:docMkLst>
        <pc:docMk/>
      </pc:docMkLst>
      <pc:sldChg chg="add">
        <pc:chgData name="Adam Colborn" userId="S::acolborn@amcp.org::b91faad0-2778-4c57-876c-61ee7736f501" providerId="AD" clId="Web-{740BB6C5-DB25-44BE-9AC5-CB93CD45AD96}" dt="2026-01-27T15:10:07.842" v="3"/>
        <pc:sldMkLst>
          <pc:docMk/>
          <pc:sldMk cId="407108359" sldId="682"/>
        </pc:sldMkLst>
      </pc:sldChg>
      <pc:sldChg chg="add">
        <pc:chgData name="Adam Colborn" userId="S::acolborn@amcp.org::b91faad0-2778-4c57-876c-61ee7736f501" providerId="AD" clId="Web-{740BB6C5-DB25-44BE-9AC5-CB93CD45AD96}" dt="2026-01-27T15:10:07.702" v="2"/>
        <pc:sldMkLst>
          <pc:docMk/>
          <pc:sldMk cId="993394558" sldId="2145707696"/>
        </pc:sldMkLst>
      </pc:sldChg>
      <pc:sldMasterChg chg="addSldLayout">
        <pc:chgData name="Adam Colborn" userId="S::acolborn@amcp.org::b91faad0-2778-4c57-876c-61ee7736f501" providerId="AD" clId="Web-{740BB6C5-DB25-44BE-9AC5-CB93CD45AD96}" dt="2026-01-27T15:10:07.842" v="3"/>
        <pc:sldMasterMkLst>
          <pc:docMk/>
          <pc:sldMasterMk cId="0" sldId="2147483648"/>
        </pc:sldMasterMkLst>
        <pc:sldLayoutChg chg="add">
          <pc:chgData name="Adam Colborn" userId="S::acolborn@amcp.org::b91faad0-2778-4c57-876c-61ee7736f501" providerId="AD" clId="Web-{740BB6C5-DB25-44BE-9AC5-CB93CD45AD96}" dt="2026-01-27T15:10:07.842" v="3"/>
          <pc:sldLayoutMkLst>
            <pc:docMk/>
            <pc:sldMasterMk cId="0" sldId="2147483648"/>
            <pc:sldLayoutMk cId="1742694470" sldId="2147483668"/>
          </pc:sldLayoutMkLst>
        </pc:sldLayoutChg>
      </pc:sldMasterChg>
    </pc:docChg>
  </pc:docChgLst>
  <pc:docChgLst>
    <pc:chgData name="Adam Colborn" userId="S::acolborn@amcp.org::b91faad0-2778-4c57-876c-61ee7736f501" providerId="AD" clId="Web-{A4AA4CF6-48D7-4037-809C-2F26FB9BB115}"/>
    <pc:docChg chg="modSld">
      <pc:chgData name="Adam Colborn" userId="S::acolborn@amcp.org::b91faad0-2778-4c57-876c-61ee7736f501" providerId="AD" clId="Web-{A4AA4CF6-48D7-4037-809C-2F26FB9BB115}" dt="2026-01-27T17:02:51.752" v="35" actId="14100"/>
      <pc:docMkLst>
        <pc:docMk/>
      </pc:docMkLst>
      <pc:sldChg chg="modSp">
        <pc:chgData name="Adam Colborn" userId="S::acolborn@amcp.org::b91faad0-2778-4c57-876c-61ee7736f501" providerId="AD" clId="Web-{A4AA4CF6-48D7-4037-809C-2F26FB9BB115}" dt="2026-01-27T17:01:13.404" v="25" actId="20577"/>
        <pc:sldMkLst>
          <pc:docMk/>
          <pc:sldMk cId="2920130577" sldId="2145707674"/>
        </pc:sldMkLst>
        <pc:spChg chg="mod">
          <ac:chgData name="Adam Colborn" userId="S::acolborn@amcp.org::b91faad0-2778-4c57-876c-61ee7736f501" providerId="AD" clId="Web-{A4AA4CF6-48D7-4037-809C-2F26FB9BB115}" dt="2026-01-27T17:01:13.404" v="25" actId="20577"/>
          <ac:spMkLst>
            <pc:docMk/>
            <pc:sldMk cId="2920130577" sldId="2145707674"/>
            <ac:spMk id="3" creationId="{2DED1801-36CD-B27B-D665-D5E2AD411495}"/>
          </ac:spMkLst>
        </pc:spChg>
      </pc:sldChg>
      <pc:sldChg chg="modSp">
        <pc:chgData name="Adam Colborn" userId="S::acolborn@amcp.org::b91faad0-2778-4c57-876c-61ee7736f501" providerId="AD" clId="Web-{A4AA4CF6-48D7-4037-809C-2F26FB9BB115}" dt="2026-01-27T17:02:05.139" v="32" actId="20577"/>
        <pc:sldMkLst>
          <pc:docMk/>
          <pc:sldMk cId="2787399597" sldId="2145707685"/>
        </pc:sldMkLst>
        <pc:spChg chg="mod">
          <ac:chgData name="Adam Colborn" userId="S::acolborn@amcp.org::b91faad0-2778-4c57-876c-61ee7736f501" providerId="AD" clId="Web-{A4AA4CF6-48D7-4037-809C-2F26FB9BB115}" dt="2026-01-27T17:02:05.139" v="32" actId="20577"/>
          <ac:spMkLst>
            <pc:docMk/>
            <pc:sldMk cId="2787399597" sldId="2145707685"/>
            <ac:spMk id="3" creationId="{E762D29A-3A30-34C5-1BA0-36475CDA352E}"/>
          </ac:spMkLst>
        </pc:spChg>
      </pc:sldChg>
      <pc:sldChg chg="modSp">
        <pc:chgData name="Adam Colborn" userId="S::acolborn@amcp.org::b91faad0-2778-4c57-876c-61ee7736f501" providerId="AD" clId="Web-{A4AA4CF6-48D7-4037-809C-2F26FB9BB115}" dt="2026-01-27T17:02:18.499" v="34" actId="20577"/>
        <pc:sldMkLst>
          <pc:docMk/>
          <pc:sldMk cId="1225701702" sldId="2145707686"/>
        </pc:sldMkLst>
        <pc:spChg chg="mod">
          <ac:chgData name="Adam Colborn" userId="S::acolborn@amcp.org::b91faad0-2778-4c57-876c-61ee7736f501" providerId="AD" clId="Web-{A4AA4CF6-48D7-4037-809C-2F26FB9BB115}" dt="2026-01-27T17:02:18.499" v="34" actId="20577"/>
          <ac:spMkLst>
            <pc:docMk/>
            <pc:sldMk cId="1225701702" sldId="2145707686"/>
            <ac:spMk id="3" creationId="{8D1AE019-D535-9A12-1FA5-7EFDA6DAA066}"/>
          </ac:spMkLst>
        </pc:spChg>
      </pc:sldChg>
      <pc:sldChg chg="modSp">
        <pc:chgData name="Adam Colborn" userId="S::acolborn@amcp.org::b91faad0-2778-4c57-876c-61ee7736f501" providerId="AD" clId="Web-{A4AA4CF6-48D7-4037-809C-2F26FB9BB115}" dt="2026-01-27T17:02:51.752" v="35" actId="14100"/>
        <pc:sldMkLst>
          <pc:docMk/>
          <pc:sldMk cId="3137297797" sldId="2145707691"/>
        </pc:sldMkLst>
        <pc:spChg chg="mod">
          <ac:chgData name="Adam Colborn" userId="S::acolborn@amcp.org::b91faad0-2778-4c57-876c-61ee7736f501" providerId="AD" clId="Web-{A4AA4CF6-48D7-4037-809C-2F26FB9BB115}" dt="2026-01-27T17:02:51.752" v="35" actId="14100"/>
          <ac:spMkLst>
            <pc:docMk/>
            <pc:sldMk cId="3137297797" sldId="2145707691"/>
            <ac:spMk id="3" creationId="{7B1B39E2-22EC-9FFC-ADDB-02A3EA70FC05}"/>
          </ac:spMkLst>
        </pc:spChg>
      </pc:sldChg>
    </pc:docChg>
  </pc:docChgLst>
  <pc:docChgLst>
    <pc:chgData name="Adam Colborn" userId="b91faad0-2778-4c57-876c-61ee7736f501" providerId="ADAL" clId="{EBAD2E6D-6AB5-45A8-9F36-F8EC23905918}"/>
    <pc:docChg chg="modSld">
      <pc:chgData name="Adam Colborn" userId="b91faad0-2778-4c57-876c-61ee7736f501" providerId="ADAL" clId="{EBAD2E6D-6AB5-45A8-9F36-F8EC23905918}" dt="2026-02-03T18:34:09.633" v="31" actId="1036"/>
      <pc:docMkLst>
        <pc:docMk/>
      </pc:docMkLst>
      <pc:sldChg chg="modSp mod">
        <pc:chgData name="Adam Colborn" userId="b91faad0-2778-4c57-876c-61ee7736f501" providerId="ADAL" clId="{EBAD2E6D-6AB5-45A8-9F36-F8EC23905918}" dt="2026-02-03T18:34:09.633" v="31" actId="1036"/>
        <pc:sldMkLst>
          <pc:docMk/>
          <pc:sldMk cId="2242645127" sldId="2145707689"/>
        </pc:sldMkLst>
        <pc:spChg chg="mod">
          <ac:chgData name="Adam Colborn" userId="b91faad0-2778-4c57-876c-61ee7736f501" providerId="ADAL" clId="{EBAD2E6D-6AB5-45A8-9F36-F8EC23905918}" dt="2026-02-03T18:34:09.633" v="31" actId="1036"/>
          <ac:spMkLst>
            <pc:docMk/>
            <pc:sldMk cId="2242645127" sldId="2145707689"/>
            <ac:spMk id="2" creationId="{50C79936-502E-0862-1A91-AF925006F08E}"/>
          </ac:spMkLst>
        </pc:spChg>
        <pc:spChg chg="mod">
          <ac:chgData name="Adam Colborn" userId="b91faad0-2778-4c57-876c-61ee7736f501" providerId="ADAL" clId="{EBAD2E6D-6AB5-45A8-9F36-F8EC23905918}" dt="2026-02-03T18:34:09.633" v="31" actId="1036"/>
          <ac:spMkLst>
            <pc:docMk/>
            <pc:sldMk cId="2242645127" sldId="2145707689"/>
            <ac:spMk id="3" creationId="{C552565F-38D1-64DA-0BF9-1679B3CD6F5C}"/>
          </ac:spMkLst>
        </pc:spChg>
      </pc:sldChg>
    </pc:docChg>
  </pc:docChgLst>
  <pc:docChgLst>
    <pc:chgData name="Tom Casey" userId="6b59058f-d067-484d-bc03-3b3733fc06d1" providerId="ADAL" clId="{C21AC162-08E0-4211-9500-24EF657B6EA0}"/>
    <pc:docChg chg="undo custSel delSld modSld sldOrd">
      <pc:chgData name="Tom Casey" userId="6b59058f-d067-484d-bc03-3b3733fc06d1" providerId="ADAL" clId="{C21AC162-08E0-4211-9500-24EF657B6EA0}" dt="2026-01-27T17:13:18.299" v="6081" actId="20577"/>
      <pc:docMkLst>
        <pc:docMk/>
      </pc:docMkLst>
      <pc:sldChg chg="modSp mod">
        <pc:chgData name="Tom Casey" userId="6b59058f-d067-484d-bc03-3b3733fc06d1" providerId="ADAL" clId="{C21AC162-08E0-4211-9500-24EF657B6EA0}" dt="2026-01-27T16:46:07.037" v="4277" actId="20577"/>
        <pc:sldMkLst>
          <pc:docMk/>
          <pc:sldMk cId="300483634" sldId="2145707672"/>
        </pc:sldMkLst>
        <pc:spChg chg="mod">
          <ac:chgData name="Tom Casey" userId="6b59058f-d067-484d-bc03-3b3733fc06d1" providerId="ADAL" clId="{C21AC162-08E0-4211-9500-24EF657B6EA0}" dt="2026-01-27T16:46:07.037" v="4277" actId="20577"/>
          <ac:spMkLst>
            <pc:docMk/>
            <pc:sldMk cId="300483634" sldId="2145707672"/>
            <ac:spMk id="3" creationId="{EF6465C6-9D54-D343-EA02-B0412F9A1374}"/>
          </ac:spMkLst>
        </pc:spChg>
      </pc:sldChg>
      <pc:sldChg chg="modSp mod">
        <pc:chgData name="Tom Casey" userId="6b59058f-d067-484d-bc03-3b3733fc06d1" providerId="ADAL" clId="{C21AC162-08E0-4211-9500-24EF657B6EA0}" dt="2026-01-27T17:13:18.299" v="6081" actId="20577"/>
        <pc:sldMkLst>
          <pc:docMk/>
          <pc:sldMk cId="2837386560" sldId="2145707673"/>
        </pc:sldMkLst>
        <pc:spChg chg="mod">
          <ac:chgData name="Tom Casey" userId="6b59058f-d067-484d-bc03-3b3733fc06d1" providerId="ADAL" clId="{C21AC162-08E0-4211-9500-24EF657B6EA0}" dt="2026-01-27T17:13:18.299" v="6081" actId="20577"/>
          <ac:spMkLst>
            <pc:docMk/>
            <pc:sldMk cId="2837386560" sldId="2145707673"/>
            <ac:spMk id="3" creationId="{E11F5047-8359-34F0-B238-D2E55D2934C2}"/>
          </ac:spMkLst>
        </pc:spChg>
      </pc:sldChg>
      <pc:sldChg chg="modSp mod">
        <pc:chgData name="Tom Casey" userId="6b59058f-d067-484d-bc03-3b3733fc06d1" providerId="ADAL" clId="{C21AC162-08E0-4211-9500-24EF657B6EA0}" dt="2026-01-27T15:28:07.761" v="1281" actId="20577"/>
        <pc:sldMkLst>
          <pc:docMk/>
          <pc:sldMk cId="2920130577" sldId="2145707674"/>
        </pc:sldMkLst>
        <pc:spChg chg="mod">
          <ac:chgData name="Tom Casey" userId="6b59058f-d067-484d-bc03-3b3733fc06d1" providerId="ADAL" clId="{C21AC162-08E0-4211-9500-24EF657B6EA0}" dt="2026-01-27T15:28:07.761" v="1281" actId="20577"/>
          <ac:spMkLst>
            <pc:docMk/>
            <pc:sldMk cId="2920130577" sldId="2145707674"/>
            <ac:spMk id="3" creationId="{2DED1801-36CD-B27B-D665-D5E2AD411495}"/>
          </ac:spMkLst>
        </pc:spChg>
      </pc:sldChg>
      <pc:sldChg chg="ord">
        <pc:chgData name="Tom Casey" userId="6b59058f-d067-484d-bc03-3b3733fc06d1" providerId="ADAL" clId="{C21AC162-08E0-4211-9500-24EF657B6EA0}" dt="2026-01-27T15:09:44.795" v="1"/>
        <pc:sldMkLst>
          <pc:docMk/>
          <pc:sldMk cId="1506193998" sldId="2145707678"/>
        </pc:sldMkLst>
      </pc:sldChg>
    </pc:docChg>
  </pc:docChgLst>
  <pc:docChgLst>
    <pc:chgData name="Adam Colborn" userId="S::acolborn@amcp.org::b91faad0-2778-4c57-876c-61ee7736f501" providerId="AD" clId="Web-{A5BA3549-E740-4BEE-9A5E-85FC2D67452C}"/>
    <pc:docChg chg="modSld">
      <pc:chgData name="Adam Colborn" userId="S::acolborn@amcp.org::b91faad0-2778-4c57-876c-61ee7736f501" providerId="AD" clId="Web-{A5BA3549-E740-4BEE-9A5E-85FC2D67452C}" dt="2026-01-09T18:47:59.629" v="15" actId="1076"/>
      <pc:docMkLst>
        <pc:docMk/>
      </pc:docMkLst>
      <pc:sldChg chg="modSp">
        <pc:chgData name="Adam Colborn" userId="S::acolborn@amcp.org::b91faad0-2778-4c57-876c-61ee7736f501" providerId="AD" clId="Web-{A5BA3549-E740-4BEE-9A5E-85FC2D67452C}" dt="2026-01-09T18:47:59.629" v="15" actId="1076"/>
        <pc:sldMkLst>
          <pc:docMk/>
          <pc:sldMk cId="2279197294" sldId="303"/>
        </pc:sldMkLst>
        <pc:spChg chg="mod">
          <ac:chgData name="Adam Colborn" userId="S::acolborn@amcp.org::b91faad0-2778-4c57-876c-61ee7736f501" providerId="AD" clId="Web-{A5BA3549-E740-4BEE-9A5E-85FC2D67452C}" dt="2026-01-09T18:47:59.629" v="15" actId="1076"/>
          <ac:spMkLst>
            <pc:docMk/>
            <pc:sldMk cId="2279197294" sldId="303"/>
            <ac:spMk id="2" creationId="{DD159ACA-28E3-77AC-2FFE-35999F33EF72}"/>
          </ac:spMkLst>
        </pc:spChg>
      </pc:sldChg>
    </pc:docChg>
  </pc:docChgLst>
  <pc:docChgLst>
    <pc:chgData name="Adam Colborn" userId="S::acolborn@amcp.org::b91faad0-2778-4c57-876c-61ee7736f501" providerId="AD" clId="Web-{7715ACA9-9F00-433E-A07A-BDA071096B7E}"/>
    <pc:docChg chg="modSld">
      <pc:chgData name="Adam Colborn" userId="S::acolborn@amcp.org::b91faad0-2778-4c57-876c-61ee7736f501" providerId="AD" clId="Web-{7715ACA9-9F00-433E-A07A-BDA071096B7E}" dt="2026-01-27T14:31:06.763" v="32" actId="20577"/>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4A2BC2CA-E83E-EA42-AE3A-650F0C831531}" type="datetimeFigureOut">
              <a:rPr lang="en-US" smtClean="0"/>
              <a:t>2/3/2026</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FDCAFF47-61DF-D142-A372-EAED8945F519}" type="slidenum">
              <a:rPr lang="en-US" smtClean="0"/>
              <a:t>‹#›</a:t>
            </a:fld>
            <a:endParaRPr lang="en-US"/>
          </a:p>
        </p:txBody>
      </p:sp>
    </p:spTree>
    <p:extLst>
      <p:ext uri="{BB962C8B-B14F-4D97-AF65-F5344CB8AC3E}">
        <p14:creationId xmlns:p14="http://schemas.microsoft.com/office/powerpoint/2010/main" val="2554449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5074AE-70CD-48ED-945E-A0E11A1BC6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67829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DAE73CB-94D1-8AA8-6CF3-0C2EB6C4CC7F}"/>
              </a:ext>
            </a:extLst>
          </p:cNvPr>
          <p:cNvSpPr/>
          <p:nvPr userDrawn="1"/>
        </p:nvSpPr>
        <p:spPr>
          <a:xfrm>
            <a:off x="0" y="0"/>
            <a:ext cx="12192000" cy="7087385"/>
          </a:xfrm>
          <a:prstGeom prst="rect">
            <a:avLst/>
          </a:prstGeom>
          <a:solidFill>
            <a:srgbClr val="15367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5C21A1FC-8E6D-5C8A-A25B-673F07DEF566}"/>
              </a:ext>
            </a:extLst>
          </p:cNvPr>
          <p:cNvGrpSpPr/>
          <p:nvPr userDrawn="1"/>
        </p:nvGrpSpPr>
        <p:grpSpPr>
          <a:xfrm>
            <a:off x="604862" y="762000"/>
            <a:ext cx="6676326" cy="4967634"/>
            <a:chOff x="2306566" y="843183"/>
            <a:chExt cx="7191335" cy="5350835"/>
          </a:xfrm>
        </p:grpSpPr>
        <p:sp>
          <p:nvSpPr>
            <p:cNvPr id="11" name="Freeform 10">
              <a:extLst>
                <a:ext uri="{FF2B5EF4-FFF2-40B4-BE49-F238E27FC236}">
                  <a16:creationId xmlns:a16="http://schemas.microsoft.com/office/drawing/2014/main" id="{EDB9C919-D9C6-DAE6-45CA-050DE8BF68CA}"/>
                </a:ext>
              </a:extLst>
            </p:cNvPr>
            <p:cNvSpPr/>
            <p:nvPr/>
          </p:nvSpPr>
          <p:spPr>
            <a:xfrm rot="3600000">
              <a:off x="3544209" y="452827"/>
              <a:ext cx="5350835" cy="6131548"/>
            </a:xfrm>
            <a:custGeom>
              <a:avLst/>
              <a:gdLst>
                <a:gd name="connsiteX0" fmla="*/ 2116348 w 7265712"/>
                <a:gd name="connsiteY0" fmla="*/ 5150910 h 8325815"/>
                <a:gd name="connsiteX1" fmla="*/ 2813124 w 7265712"/>
                <a:gd name="connsiteY1" fmla="*/ 5847686 h 8325815"/>
                <a:gd name="connsiteX2" fmla="*/ 2813124 w 7265712"/>
                <a:gd name="connsiteY2" fmla="*/ 6740134 h 8325815"/>
                <a:gd name="connsiteX3" fmla="*/ 2116348 w 7265712"/>
                <a:gd name="connsiteY3" fmla="*/ 7436910 h 8325815"/>
                <a:gd name="connsiteX4" fmla="*/ 1419572 w 7265712"/>
                <a:gd name="connsiteY4" fmla="*/ 6740134 h 8325815"/>
                <a:gd name="connsiteX5" fmla="*/ 1419572 w 7265712"/>
                <a:gd name="connsiteY5" fmla="*/ 5847686 h 8325815"/>
                <a:gd name="connsiteX6" fmla="*/ 2116348 w 7265712"/>
                <a:gd name="connsiteY6" fmla="*/ 5150910 h 8325815"/>
                <a:gd name="connsiteX7" fmla="*/ 5084740 w 7265712"/>
                <a:gd name="connsiteY7" fmla="*/ 4768256 h 8325815"/>
                <a:gd name="connsiteX8" fmla="*/ 5781516 w 7265712"/>
                <a:gd name="connsiteY8" fmla="*/ 5465032 h 8325815"/>
                <a:gd name="connsiteX9" fmla="*/ 5781516 w 7265712"/>
                <a:gd name="connsiteY9" fmla="*/ 6814680 h 8325815"/>
                <a:gd name="connsiteX10" fmla="*/ 5084740 w 7265712"/>
                <a:gd name="connsiteY10" fmla="*/ 7511456 h 8325815"/>
                <a:gd name="connsiteX11" fmla="*/ 4387964 w 7265712"/>
                <a:gd name="connsiteY11" fmla="*/ 6814680 h 8325815"/>
                <a:gd name="connsiteX12" fmla="*/ 4387964 w 7265712"/>
                <a:gd name="connsiteY12" fmla="*/ 5465032 h 8325815"/>
                <a:gd name="connsiteX13" fmla="*/ 5084740 w 7265712"/>
                <a:gd name="connsiteY13" fmla="*/ 4768256 h 8325815"/>
                <a:gd name="connsiteX14" fmla="*/ 3600544 w 7265712"/>
                <a:gd name="connsiteY14" fmla="*/ 2930855 h 8325815"/>
                <a:gd name="connsiteX15" fmla="*/ 4297320 w 7265712"/>
                <a:gd name="connsiteY15" fmla="*/ 3627631 h 8325815"/>
                <a:gd name="connsiteX16" fmla="*/ 4297320 w 7265712"/>
                <a:gd name="connsiteY16" fmla="*/ 7629039 h 8325815"/>
                <a:gd name="connsiteX17" fmla="*/ 3600544 w 7265712"/>
                <a:gd name="connsiteY17" fmla="*/ 8325815 h 8325815"/>
                <a:gd name="connsiteX18" fmla="*/ 2903768 w 7265712"/>
                <a:gd name="connsiteY18" fmla="*/ 7629039 h 8325815"/>
                <a:gd name="connsiteX19" fmla="*/ 2903768 w 7265712"/>
                <a:gd name="connsiteY19" fmla="*/ 3627631 h 8325815"/>
                <a:gd name="connsiteX20" fmla="*/ 3600544 w 7265712"/>
                <a:gd name="connsiteY20" fmla="*/ 2930855 h 8325815"/>
                <a:gd name="connsiteX21" fmla="*/ 6568936 w 7265712"/>
                <a:gd name="connsiteY21" fmla="*/ 1811844 h 8325815"/>
                <a:gd name="connsiteX22" fmla="*/ 7265712 w 7265712"/>
                <a:gd name="connsiteY22" fmla="*/ 2508620 h 8325815"/>
                <a:gd name="connsiteX23" fmla="*/ 7265712 w 7265712"/>
                <a:gd name="connsiteY23" fmla="*/ 5961388 h 8325815"/>
                <a:gd name="connsiteX24" fmla="*/ 6568936 w 7265712"/>
                <a:gd name="connsiteY24" fmla="*/ 6658164 h 8325815"/>
                <a:gd name="connsiteX25" fmla="*/ 5872160 w 7265712"/>
                <a:gd name="connsiteY25" fmla="*/ 5961388 h 8325815"/>
                <a:gd name="connsiteX26" fmla="*/ 5872160 w 7265712"/>
                <a:gd name="connsiteY26" fmla="*/ 2508620 h 8325815"/>
                <a:gd name="connsiteX27" fmla="*/ 6568936 w 7265712"/>
                <a:gd name="connsiteY27" fmla="*/ 1811844 h 8325815"/>
                <a:gd name="connsiteX28" fmla="*/ 664464 w 7265712"/>
                <a:gd name="connsiteY28" fmla="*/ 1678428 h 8325815"/>
                <a:gd name="connsiteX29" fmla="*/ 1328928 w 7265712"/>
                <a:gd name="connsiteY29" fmla="*/ 2342892 h 8325815"/>
                <a:gd name="connsiteX30" fmla="*/ 1328928 w 7265712"/>
                <a:gd name="connsiteY30" fmla="*/ 5890764 h 8325815"/>
                <a:gd name="connsiteX31" fmla="*/ 664464 w 7265712"/>
                <a:gd name="connsiteY31" fmla="*/ 6555228 h 8325815"/>
                <a:gd name="connsiteX32" fmla="*/ 0 w 7265712"/>
                <a:gd name="connsiteY32" fmla="*/ 5890764 h 8325815"/>
                <a:gd name="connsiteX33" fmla="*/ 0 w 7265712"/>
                <a:gd name="connsiteY33" fmla="*/ 2342892 h 8325815"/>
                <a:gd name="connsiteX34" fmla="*/ 664464 w 7265712"/>
                <a:gd name="connsiteY34" fmla="*/ 1678428 h 8325815"/>
                <a:gd name="connsiteX35" fmla="*/ 5084740 w 7265712"/>
                <a:gd name="connsiteY35" fmla="*/ 927202 h 8325815"/>
                <a:gd name="connsiteX36" fmla="*/ 5781516 w 7265712"/>
                <a:gd name="connsiteY36" fmla="*/ 1623977 h 8325815"/>
                <a:gd name="connsiteX37" fmla="*/ 5781516 w 7265712"/>
                <a:gd name="connsiteY37" fmla="*/ 3979465 h 8325815"/>
                <a:gd name="connsiteX38" fmla="*/ 5084740 w 7265712"/>
                <a:gd name="connsiteY38" fmla="*/ 4676241 h 8325815"/>
                <a:gd name="connsiteX39" fmla="*/ 4387964 w 7265712"/>
                <a:gd name="connsiteY39" fmla="*/ 3979465 h 8325815"/>
                <a:gd name="connsiteX40" fmla="*/ 4387964 w 7265712"/>
                <a:gd name="connsiteY40" fmla="*/ 1623977 h 8325815"/>
                <a:gd name="connsiteX41" fmla="*/ 5084740 w 7265712"/>
                <a:gd name="connsiteY41" fmla="*/ 927202 h 8325815"/>
                <a:gd name="connsiteX42" fmla="*/ 2116348 w 7265712"/>
                <a:gd name="connsiteY42" fmla="*/ 856312 h 8325815"/>
                <a:gd name="connsiteX43" fmla="*/ 2813124 w 7265712"/>
                <a:gd name="connsiteY43" fmla="*/ 1553087 h 8325815"/>
                <a:gd name="connsiteX44" fmla="*/ 2813124 w 7265712"/>
                <a:gd name="connsiteY44" fmla="*/ 4365775 h 8325815"/>
                <a:gd name="connsiteX45" fmla="*/ 2116348 w 7265712"/>
                <a:gd name="connsiteY45" fmla="*/ 5062551 h 8325815"/>
                <a:gd name="connsiteX46" fmla="*/ 1419572 w 7265712"/>
                <a:gd name="connsiteY46" fmla="*/ 4365775 h 8325815"/>
                <a:gd name="connsiteX47" fmla="*/ 1419572 w 7265712"/>
                <a:gd name="connsiteY47" fmla="*/ 1553087 h 8325815"/>
                <a:gd name="connsiteX48" fmla="*/ 2116348 w 7265712"/>
                <a:gd name="connsiteY48" fmla="*/ 856312 h 8325815"/>
                <a:gd name="connsiteX49" fmla="*/ 3600544 w 7265712"/>
                <a:gd name="connsiteY49" fmla="*/ 0 h 8325815"/>
                <a:gd name="connsiteX50" fmla="*/ 4297320 w 7265712"/>
                <a:gd name="connsiteY50" fmla="*/ 696777 h 8325815"/>
                <a:gd name="connsiteX51" fmla="*/ 4297320 w 7265712"/>
                <a:gd name="connsiteY51" fmla="*/ 2137864 h 8325815"/>
                <a:gd name="connsiteX52" fmla="*/ 3600544 w 7265712"/>
                <a:gd name="connsiteY52" fmla="*/ 2834640 h 8325815"/>
                <a:gd name="connsiteX53" fmla="*/ 2903768 w 7265712"/>
                <a:gd name="connsiteY53" fmla="*/ 2137864 h 8325815"/>
                <a:gd name="connsiteX54" fmla="*/ 2903768 w 7265712"/>
                <a:gd name="connsiteY54" fmla="*/ 696777 h 8325815"/>
                <a:gd name="connsiteX55" fmla="*/ 3600544 w 7265712"/>
                <a:gd name="connsiteY55" fmla="*/ 0 h 832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265712" h="8325815">
                  <a:moveTo>
                    <a:pt x="2116348" y="5150910"/>
                  </a:moveTo>
                  <a:cubicBezTo>
                    <a:pt x="2501168" y="5150910"/>
                    <a:pt x="2813124" y="5462867"/>
                    <a:pt x="2813124" y="5847686"/>
                  </a:cubicBezTo>
                  <a:lnTo>
                    <a:pt x="2813124" y="6740134"/>
                  </a:lnTo>
                  <a:cubicBezTo>
                    <a:pt x="2813124" y="7124953"/>
                    <a:pt x="2501168" y="7436910"/>
                    <a:pt x="2116348" y="7436910"/>
                  </a:cubicBezTo>
                  <a:cubicBezTo>
                    <a:pt x="1731528" y="7436910"/>
                    <a:pt x="1419572" y="7124953"/>
                    <a:pt x="1419572" y="6740134"/>
                  </a:cubicBezTo>
                  <a:lnTo>
                    <a:pt x="1419572" y="5847686"/>
                  </a:lnTo>
                  <a:cubicBezTo>
                    <a:pt x="1419572" y="5462867"/>
                    <a:pt x="1731528" y="5150910"/>
                    <a:pt x="2116348" y="5150910"/>
                  </a:cubicBezTo>
                  <a:close/>
                  <a:moveTo>
                    <a:pt x="5084740" y="4768256"/>
                  </a:moveTo>
                  <a:cubicBezTo>
                    <a:pt x="5469560" y="4768256"/>
                    <a:pt x="5781516" y="5080213"/>
                    <a:pt x="5781516" y="5465032"/>
                  </a:cubicBezTo>
                  <a:lnTo>
                    <a:pt x="5781516" y="6814680"/>
                  </a:lnTo>
                  <a:cubicBezTo>
                    <a:pt x="5781516" y="7199499"/>
                    <a:pt x="5469560" y="7511456"/>
                    <a:pt x="5084740" y="7511456"/>
                  </a:cubicBezTo>
                  <a:cubicBezTo>
                    <a:pt x="4699920" y="7511456"/>
                    <a:pt x="4387964" y="7199499"/>
                    <a:pt x="4387964" y="6814680"/>
                  </a:cubicBezTo>
                  <a:lnTo>
                    <a:pt x="4387964" y="5465032"/>
                  </a:lnTo>
                  <a:cubicBezTo>
                    <a:pt x="4387964" y="5080213"/>
                    <a:pt x="4699920" y="4768256"/>
                    <a:pt x="5084740" y="4768256"/>
                  </a:cubicBezTo>
                  <a:close/>
                  <a:moveTo>
                    <a:pt x="3600544" y="2930855"/>
                  </a:moveTo>
                  <a:cubicBezTo>
                    <a:pt x="3985364" y="2930855"/>
                    <a:pt x="4297320" y="3242812"/>
                    <a:pt x="4297320" y="3627631"/>
                  </a:cubicBezTo>
                  <a:lnTo>
                    <a:pt x="4297320" y="7629039"/>
                  </a:lnTo>
                  <a:cubicBezTo>
                    <a:pt x="4297320" y="8013858"/>
                    <a:pt x="3985364" y="8325815"/>
                    <a:pt x="3600544" y="8325815"/>
                  </a:cubicBezTo>
                  <a:cubicBezTo>
                    <a:pt x="3215724" y="8325815"/>
                    <a:pt x="2903768" y="8013858"/>
                    <a:pt x="2903768" y="7629039"/>
                  </a:cubicBezTo>
                  <a:lnTo>
                    <a:pt x="2903768" y="3627631"/>
                  </a:lnTo>
                  <a:cubicBezTo>
                    <a:pt x="2903768" y="3242812"/>
                    <a:pt x="3215724" y="2930855"/>
                    <a:pt x="3600544" y="2930855"/>
                  </a:cubicBezTo>
                  <a:close/>
                  <a:moveTo>
                    <a:pt x="6568936" y="1811844"/>
                  </a:moveTo>
                  <a:cubicBezTo>
                    <a:pt x="6953756" y="1811844"/>
                    <a:pt x="7265712" y="2123801"/>
                    <a:pt x="7265712" y="2508620"/>
                  </a:cubicBezTo>
                  <a:lnTo>
                    <a:pt x="7265712" y="5961388"/>
                  </a:lnTo>
                  <a:cubicBezTo>
                    <a:pt x="7265712" y="6346207"/>
                    <a:pt x="6953756" y="6658164"/>
                    <a:pt x="6568936" y="6658164"/>
                  </a:cubicBezTo>
                  <a:cubicBezTo>
                    <a:pt x="6184118" y="6658164"/>
                    <a:pt x="5872160" y="6346207"/>
                    <a:pt x="5872160" y="5961388"/>
                  </a:cubicBezTo>
                  <a:lnTo>
                    <a:pt x="5872160" y="2508620"/>
                  </a:lnTo>
                  <a:cubicBezTo>
                    <a:pt x="5872160" y="2123801"/>
                    <a:pt x="6184118" y="1811844"/>
                    <a:pt x="6568936" y="1811844"/>
                  </a:cubicBezTo>
                  <a:close/>
                  <a:moveTo>
                    <a:pt x="664464" y="1678428"/>
                  </a:moveTo>
                  <a:cubicBezTo>
                    <a:pt x="1031436" y="1678428"/>
                    <a:pt x="1328928" y="1975919"/>
                    <a:pt x="1328928" y="2342892"/>
                  </a:cubicBezTo>
                  <a:lnTo>
                    <a:pt x="1328928" y="5890764"/>
                  </a:lnTo>
                  <a:cubicBezTo>
                    <a:pt x="1328928" y="6257737"/>
                    <a:pt x="1031436" y="6555228"/>
                    <a:pt x="664464" y="6555228"/>
                  </a:cubicBezTo>
                  <a:cubicBezTo>
                    <a:pt x="297492" y="6555228"/>
                    <a:pt x="0" y="6257737"/>
                    <a:pt x="0" y="5890764"/>
                  </a:cubicBezTo>
                  <a:lnTo>
                    <a:pt x="0" y="2342892"/>
                  </a:lnTo>
                  <a:cubicBezTo>
                    <a:pt x="0" y="1975919"/>
                    <a:pt x="297492" y="1678428"/>
                    <a:pt x="664464" y="1678428"/>
                  </a:cubicBezTo>
                  <a:close/>
                  <a:moveTo>
                    <a:pt x="5084740" y="927202"/>
                  </a:moveTo>
                  <a:cubicBezTo>
                    <a:pt x="5469560" y="927202"/>
                    <a:pt x="5781516" y="1239159"/>
                    <a:pt x="5781516" y="1623977"/>
                  </a:cubicBezTo>
                  <a:lnTo>
                    <a:pt x="5781516" y="3979465"/>
                  </a:lnTo>
                  <a:cubicBezTo>
                    <a:pt x="5781516" y="4364284"/>
                    <a:pt x="5469560" y="4676241"/>
                    <a:pt x="5084740" y="4676241"/>
                  </a:cubicBezTo>
                  <a:cubicBezTo>
                    <a:pt x="4699920" y="4676241"/>
                    <a:pt x="4387964" y="4364284"/>
                    <a:pt x="4387964" y="3979465"/>
                  </a:cubicBezTo>
                  <a:lnTo>
                    <a:pt x="4387964" y="1623977"/>
                  </a:lnTo>
                  <a:cubicBezTo>
                    <a:pt x="4387964" y="1239159"/>
                    <a:pt x="4699920" y="927202"/>
                    <a:pt x="5084740" y="927202"/>
                  </a:cubicBezTo>
                  <a:close/>
                  <a:moveTo>
                    <a:pt x="2116348" y="856312"/>
                  </a:moveTo>
                  <a:cubicBezTo>
                    <a:pt x="2501168" y="856312"/>
                    <a:pt x="2813124" y="1168269"/>
                    <a:pt x="2813124" y="1553087"/>
                  </a:cubicBezTo>
                  <a:lnTo>
                    <a:pt x="2813124" y="4365775"/>
                  </a:lnTo>
                  <a:cubicBezTo>
                    <a:pt x="2813124" y="4750594"/>
                    <a:pt x="2501168" y="5062551"/>
                    <a:pt x="2116348" y="5062551"/>
                  </a:cubicBezTo>
                  <a:cubicBezTo>
                    <a:pt x="1731528" y="5062551"/>
                    <a:pt x="1419572" y="4750594"/>
                    <a:pt x="1419572" y="4365775"/>
                  </a:cubicBezTo>
                  <a:lnTo>
                    <a:pt x="1419572" y="1553087"/>
                  </a:lnTo>
                  <a:cubicBezTo>
                    <a:pt x="1419572" y="1168269"/>
                    <a:pt x="1731528" y="856312"/>
                    <a:pt x="2116348" y="856312"/>
                  </a:cubicBezTo>
                  <a:close/>
                  <a:moveTo>
                    <a:pt x="3600544" y="0"/>
                  </a:moveTo>
                  <a:cubicBezTo>
                    <a:pt x="3985364" y="0"/>
                    <a:pt x="4297320" y="311958"/>
                    <a:pt x="4297320" y="696777"/>
                  </a:cubicBezTo>
                  <a:lnTo>
                    <a:pt x="4297320" y="2137864"/>
                  </a:lnTo>
                  <a:cubicBezTo>
                    <a:pt x="4297320" y="2522683"/>
                    <a:pt x="3985364" y="2834640"/>
                    <a:pt x="3600544" y="2834640"/>
                  </a:cubicBezTo>
                  <a:cubicBezTo>
                    <a:pt x="3215724" y="2834640"/>
                    <a:pt x="2903768" y="2522683"/>
                    <a:pt x="2903768" y="2137864"/>
                  </a:cubicBezTo>
                  <a:lnTo>
                    <a:pt x="2903768" y="696777"/>
                  </a:lnTo>
                  <a:cubicBezTo>
                    <a:pt x="2903768" y="311958"/>
                    <a:pt x="3215724" y="0"/>
                    <a:pt x="3600544" y="0"/>
                  </a:cubicBezTo>
                  <a:close/>
                </a:path>
              </a:pathLst>
            </a:custGeom>
            <a:blipFill dpi="0" rotWithShape="0">
              <a:blip r:embed="rId2" cstate="print">
                <a:extLst>
                  <a:ext uri="{28A0092B-C50C-407E-A947-70E740481C1C}">
                    <a14:useLocalDpi xmlns:a14="http://schemas.microsoft.com/office/drawing/2010/main" val="0"/>
                  </a:ext>
                </a:extLst>
              </a:blip>
              <a:srcRect/>
              <a:stretch>
                <a:fillRect l="-69952" t="-22272" r="-56243" b="-12380"/>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12" name="Picture 11" descr="A white letters on a black background&#10;&#10;Description automatically generated">
              <a:extLst>
                <a:ext uri="{FF2B5EF4-FFF2-40B4-BE49-F238E27FC236}">
                  <a16:creationId xmlns:a16="http://schemas.microsoft.com/office/drawing/2014/main" id="{66A4EF60-9C04-B862-F20F-494D528E9D58}"/>
                </a:ext>
              </a:extLst>
            </p:cNvPr>
            <p:cNvPicPr>
              <a:picLocks noChangeAspect="1"/>
            </p:cNvPicPr>
            <p:nvPr/>
          </p:nvPicPr>
          <p:blipFill>
            <a:blip r:embed="rId3">
              <a:extLst>
                <a:ext uri="{28A0092B-C50C-407E-A947-70E740481C1C}">
                  <a14:useLocalDpi xmlns:a14="http://schemas.microsoft.com/office/drawing/2010/main" val="0"/>
                </a:ext>
              </a:extLst>
            </a:blip>
            <a:srcRect l="29999"/>
            <a:stretch>
              <a:fillRect/>
            </a:stretch>
          </p:blipFill>
          <p:spPr>
            <a:xfrm>
              <a:off x="2306566" y="2003216"/>
              <a:ext cx="7191335" cy="3101795"/>
            </a:xfrm>
            <a:prstGeom prst="rect">
              <a:avLst/>
            </a:prstGeom>
          </p:spPr>
        </p:pic>
      </p:grpSp>
      <p:pic>
        <p:nvPicPr>
          <p:cNvPr id="13" name="Picture 12" descr="A white letters on a black background&#10;&#10;Description automatically generated">
            <a:extLst>
              <a:ext uri="{FF2B5EF4-FFF2-40B4-BE49-F238E27FC236}">
                <a16:creationId xmlns:a16="http://schemas.microsoft.com/office/drawing/2014/main" id="{CDEB858A-AD7B-AB2A-4472-041C1A04F3D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3064" r="-1"/>
          <a:stretch>
            <a:fillRect/>
          </a:stretch>
        </p:blipFill>
        <p:spPr>
          <a:xfrm>
            <a:off x="355458" y="6085380"/>
            <a:ext cx="1854342" cy="543235"/>
          </a:xfrm>
          <a:prstGeom prst="rect">
            <a:avLst/>
          </a:prstGeom>
        </p:spPr>
      </p:pic>
      <p:sp>
        <p:nvSpPr>
          <p:cNvPr id="14" name="object 22">
            <a:extLst>
              <a:ext uri="{FF2B5EF4-FFF2-40B4-BE49-F238E27FC236}">
                <a16:creationId xmlns:a16="http://schemas.microsoft.com/office/drawing/2014/main" id="{D4B37C02-FE17-4863-53A0-2B306770F5A1}"/>
              </a:ext>
            </a:extLst>
          </p:cNvPr>
          <p:cNvSpPr/>
          <p:nvPr userDrawn="1"/>
        </p:nvSpPr>
        <p:spPr>
          <a:xfrm>
            <a:off x="-264265" y="5935793"/>
            <a:ext cx="2859356" cy="720090"/>
          </a:xfrm>
          <a:custGeom>
            <a:avLst/>
            <a:gdLst/>
            <a:ahLst/>
            <a:cxnLst/>
            <a:rect l="l" t="t" r="r" b="b"/>
            <a:pathLst>
              <a:path w="2766060" h="696595">
                <a:moveTo>
                  <a:pt x="0" y="0"/>
                </a:moveTo>
                <a:lnTo>
                  <a:pt x="2383066" y="0"/>
                </a:lnTo>
                <a:lnTo>
                  <a:pt x="2427730" y="2802"/>
                </a:lnTo>
                <a:lnTo>
                  <a:pt x="2470882" y="11001"/>
                </a:lnTo>
                <a:lnTo>
                  <a:pt x="2512232" y="24284"/>
                </a:lnTo>
                <a:lnTo>
                  <a:pt x="2551495" y="42339"/>
                </a:lnTo>
                <a:lnTo>
                  <a:pt x="2588383" y="64853"/>
                </a:lnTo>
                <a:lnTo>
                  <a:pt x="2622607" y="91514"/>
                </a:lnTo>
                <a:lnTo>
                  <a:pt x="2653882" y="122008"/>
                </a:lnTo>
                <a:lnTo>
                  <a:pt x="2681919" y="156025"/>
                </a:lnTo>
                <a:lnTo>
                  <a:pt x="2706431" y="193250"/>
                </a:lnTo>
                <a:lnTo>
                  <a:pt x="2727131" y="233371"/>
                </a:lnTo>
                <a:lnTo>
                  <a:pt x="2743731" y="276077"/>
                </a:lnTo>
                <a:lnTo>
                  <a:pt x="2755944" y="321054"/>
                </a:lnTo>
                <a:lnTo>
                  <a:pt x="2763483" y="367990"/>
                </a:lnTo>
                <a:lnTo>
                  <a:pt x="2766060" y="416572"/>
                </a:lnTo>
                <a:lnTo>
                  <a:pt x="2766060" y="696099"/>
                </a:lnTo>
              </a:path>
            </a:pathLst>
          </a:custGeom>
          <a:ln w="12700">
            <a:solidFill>
              <a:srgbClr val="91C84C"/>
            </a:solidFill>
          </a:ln>
        </p:spPr>
        <p:txBody>
          <a:bodyPr wrap="square" lIns="0" tIns="0" rIns="0" bIns="0" rtlCol="0"/>
          <a:lstStyle/>
          <a:p>
            <a:endParaRPr/>
          </a:p>
        </p:txBody>
      </p:sp>
      <p:sp>
        <p:nvSpPr>
          <p:cNvPr id="2" name="Title 1">
            <a:extLst>
              <a:ext uri="{FF2B5EF4-FFF2-40B4-BE49-F238E27FC236}">
                <a16:creationId xmlns:a16="http://schemas.microsoft.com/office/drawing/2014/main" id="{A16D22BD-5D69-CE38-D693-4E34D2E34471}"/>
              </a:ext>
            </a:extLst>
          </p:cNvPr>
          <p:cNvSpPr>
            <a:spLocks noGrp="1"/>
          </p:cNvSpPr>
          <p:nvPr>
            <p:ph type="ctrTitle"/>
          </p:nvPr>
        </p:nvSpPr>
        <p:spPr>
          <a:xfrm>
            <a:off x="7281188" y="2899886"/>
            <a:ext cx="4738220" cy="984885"/>
          </a:xfrm>
        </p:spPr>
        <p:txBody>
          <a:bodyPr anchor="b"/>
          <a:lstStyle>
            <a:lvl1pPr algn="ctr">
              <a:defRPr sz="3200" b="1">
                <a:solidFill>
                  <a:schemeClr val="bg1"/>
                </a:solidFill>
                <a:latin typeface="Montserrat" pitchFamily="2" charset="77"/>
              </a:defRPr>
            </a:lvl1pPr>
          </a:lstStyle>
          <a:p>
            <a:r>
              <a:rPr lang="en-US"/>
              <a:t>Click to edit Master title style</a:t>
            </a:r>
          </a:p>
        </p:txBody>
      </p:sp>
      <p:sp>
        <p:nvSpPr>
          <p:cNvPr id="3" name="Subtitle 2">
            <a:extLst>
              <a:ext uri="{FF2B5EF4-FFF2-40B4-BE49-F238E27FC236}">
                <a16:creationId xmlns:a16="http://schemas.microsoft.com/office/drawing/2014/main" id="{EF39D0CF-41CC-69BF-6D3C-F1AA48492C62}"/>
              </a:ext>
            </a:extLst>
          </p:cNvPr>
          <p:cNvSpPr>
            <a:spLocks noGrp="1"/>
          </p:cNvSpPr>
          <p:nvPr>
            <p:ph type="subTitle" idx="1"/>
          </p:nvPr>
        </p:nvSpPr>
        <p:spPr>
          <a:xfrm>
            <a:off x="7478598" y="3957913"/>
            <a:ext cx="4343400" cy="276999"/>
          </a:xfrm>
        </p:spPr>
        <p:txBody>
          <a:bodyPr/>
          <a:lstStyle>
            <a:lvl1pPr marL="0" indent="0" algn="ctr">
              <a:buNone/>
              <a:defRPr sz="1800">
                <a:solidFill>
                  <a:schemeClr val="bg1"/>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189DA2-ABAB-76F5-752B-1455793F2346}"/>
              </a:ext>
            </a:extLst>
          </p:cNvPr>
          <p:cNvSpPr>
            <a:spLocks noGrp="1"/>
          </p:cNvSpPr>
          <p:nvPr>
            <p:ph type="dt" sz="half" idx="10"/>
          </p:nvPr>
        </p:nvSpPr>
        <p:spPr>
          <a:xfrm>
            <a:off x="10670146" y="6355710"/>
            <a:ext cx="1143000" cy="184666"/>
          </a:xfrm>
        </p:spPr>
        <p:txBody>
          <a:bodyPr/>
          <a:lstStyle>
            <a:lvl1pPr>
              <a:defRPr sz="1200">
                <a:solidFill>
                  <a:schemeClr val="bg1"/>
                </a:solidFill>
                <a:latin typeface="Montserrat" pitchFamily="2" charset="77"/>
                <a:ea typeface="Open Sans" panose="020B0606030504020204" pitchFamily="34" charset="0"/>
                <a:cs typeface="Open Sans" panose="020B0606030504020204" pitchFamily="34" charset="0"/>
              </a:defRPr>
            </a:lvl1pPr>
          </a:lstStyle>
          <a:p>
            <a:fld id="{E57C3B93-5F40-284B-831A-68A72DCF5642}" type="datetimeFigureOut">
              <a:rPr lang="en-US" smtClean="0"/>
              <a:pPr/>
              <a:t>2/3/2026</a:t>
            </a:fld>
            <a:endParaRPr lang="en-US">
              <a:latin typeface="Montserrat" pitchFamily="2" charset="77"/>
            </a:endParaRPr>
          </a:p>
        </p:txBody>
      </p:sp>
      <p:sp>
        <p:nvSpPr>
          <p:cNvPr id="6" name="object 5">
            <a:extLst>
              <a:ext uri="{FF2B5EF4-FFF2-40B4-BE49-F238E27FC236}">
                <a16:creationId xmlns:a16="http://schemas.microsoft.com/office/drawing/2014/main" id="{6D2C1E87-0B94-FAB1-D9FD-EDC023E65C64}"/>
              </a:ext>
            </a:extLst>
          </p:cNvPr>
          <p:cNvSpPr txBox="1"/>
          <p:nvPr userDrawn="1"/>
        </p:nvSpPr>
        <p:spPr>
          <a:xfrm>
            <a:off x="6464238" y="6355710"/>
            <a:ext cx="2915920" cy="197490"/>
          </a:xfrm>
          <a:prstGeom prst="rect">
            <a:avLst/>
          </a:prstGeom>
        </p:spPr>
        <p:txBody>
          <a:bodyPr vert="horz" wrap="square" lIns="0" tIns="12700" rIns="0" bIns="0" rtlCol="0">
            <a:spAutoFit/>
          </a:bodyPr>
          <a:lstStyle/>
          <a:p>
            <a:pPr marL="12700" algn="r">
              <a:lnSpc>
                <a:spcPct val="100000"/>
              </a:lnSpc>
              <a:spcBef>
                <a:spcPts val="100"/>
              </a:spcBef>
            </a:pPr>
            <a:r>
              <a:rPr sz="1200" b="1" spc="100">
                <a:solidFill>
                  <a:schemeClr val="bg1"/>
                </a:solidFill>
                <a:latin typeface="Open Sans Bold"/>
                <a:cs typeface="Open Sans Bold"/>
              </a:rPr>
              <a:t>PRESENTATION</a:t>
            </a:r>
            <a:r>
              <a:rPr sz="1200" b="1" spc="250">
                <a:solidFill>
                  <a:schemeClr val="bg1"/>
                </a:solidFill>
                <a:latin typeface="Open Sans Bold"/>
                <a:cs typeface="Open Sans Bold"/>
              </a:rPr>
              <a:t> </a:t>
            </a:r>
            <a:r>
              <a:rPr sz="1200" spc="65">
                <a:solidFill>
                  <a:schemeClr val="bg1"/>
                </a:solidFill>
                <a:latin typeface="Arial"/>
                <a:cs typeface="Arial"/>
              </a:rPr>
              <a:t>NAME</a:t>
            </a:r>
            <a:r>
              <a:rPr sz="1200" spc="240">
                <a:solidFill>
                  <a:schemeClr val="bg1"/>
                </a:solidFill>
                <a:latin typeface="Arial"/>
                <a:cs typeface="Arial"/>
              </a:rPr>
              <a:t> </a:t>
            </a:r>
            <a:r>
              <a:rPr sz="1200">
                <a:solidFill>
                  <a:schemeClr val="bg1"/>
                </a:solidFill>
                <a:latin typeface="Arial"/>
                <a:cs typeface="Arial"/>
              </a:rPr>
              <a:t>GOES</a:t>
            </a:r>
            <a:r>
              <a:rPr sz="1200" spc="240">
                <a:solidFill>
                  <a:schemeClr val="bg1"/>
                </a:solidFill>
                <a:latin typeface="Arial"/>
                <a:cs typeface="Arial"/>
              </a:rPr>
              <a:t> </a:t>
            </a:r>
            <a:r>
              <a:rPr sz="1200" spc="-20">
                <a:solidFill>
                  <a:schemeClr val="bg1"/>
                </a:solidFill>
                <a:latin typeface="Arial"/>
                <a:cs typeface="Arial"/>
              </a:rPr>
              <a:t>HERE </a:t>
            </a:r>
            <a:endParaRPr sz="1200">
              <a:solidFill>
                <a:schemeClr val="bg1"/>
              </a:solidFill>
              <a:latin typeface="Arial"/>
              <a:cs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6" name="object 2">
            <a:extLst>
              <a:ext uri="{FF2B5EF4-FFF2-40B4-BE49-F238E27FC236}">
                <a16:creationId xmlns:a16="http://schemas.microsoft.com/office/drawing/2014/main" id="{B6595B3E-FE43-0764-CB56-9128E714C3B4}"/>
              </a:ext>
            </a:extLst>
          </p:cNvPr>
          <p:cNvGrpSpPr/>
          <p:nvPr userDrawn="1"/>
        </p:nvGrpSpPr>
        <p:grpSpPr>
          <a:xfrm>
            <a:off x="477774" y="5365349"/>
            <a:ext cx="11738610" cy="1492885"/>
            <a:chOff x="450850" y="5365349"/>
            <a:chExt cx="11738610" cy="1492885"/>
          </a:xfrm>
        </p:grpSpPr>
        <p:sp>
          <p:nvSpPr>
            <p:cNvPr id="7" name="object 3">
              <a:extLst>
                <a:ext uri="{FF2B5EF4-FFF2-40B4-BE49-F238E27FC236}">
                  <a16:creationId xmlns:a16="http://schemas.microsoft.com/office/drawing/2014/main" id="{5E1D073E-8DA5-0C76-5389-6B7ECB5FC16C}"/>
                </a:ext>
              </a:extLst>
            </p:cNvPr>
            <p:cNvSpPr/>
            <p:nvPr/>
          </p:nvSpPr>
          <p:spPr>
            <a:xfrm>
              <a:off x="457200" y="6021956"/>
              <a:ext cx="9532620" cy="696595"/>
            </a:xfrm>
            <a:custGeom>
              <a:avLst/>
              <a:gdLst/>
              <a:ahLst/>
              <a:cxnLst/>
              <a:rect l="l" t="t" r="r" b="b"/>
              <a:pathLst>
                <a:path w="9532620" h="696595">
                  <a:moveTo>
                    <a:pt x="9532620" y="0"/>
                  </a:moveTo>
                  <a:lnTo>
                    <a:pt x="382993" y="0"/>
                  </a:lnTo>
                  <a:lnTo>
                    <a:pt x="338329" y="2802"/>
                  </a:lnTo>
                  <a:lnTo>
                    <a:pt x="295177" y="11001"/>
                  </a:lnTo>
                  <a:lnTo>
                    <a:pt x="253827" y="24284"/>
                  </a:lnTo>
                  <a:lnTo>
                    <a:pt x="214564" y="42339"/>
                  </a:lnTo>
                  <a:lnTo>
                    <a:pt x="177676" y="64853"/>
                  </a:lnTo>
                  <a:lnTo>
                    <a:pt x="143452" y="91514"/>
                  </a:lnTo>
                  <a:lnTo>
                    <a:pt x="112177" y="122008"/>
                  </a:lnTo>
                  <a:lnTo>
                    <a:pt x="84140" y="156025"/>
                  </a:lnTo>
                  <a:lnTo>
                    <a:pt x="59628" y="193250"/>
                  </a:lnTo>
                  <a:lnTo>
                    <a:pt x="38928" y="233371"/>
                  </a:lnTo>
                  <a:lnTo>
                    <a:pt x="22328" y="276077"/>
                  </a:lnTo>
                  <a:lnTo>
                    <a:pt x="10115" y="321054"/>
                  </a:lnTo>
                  <a:lnTo>
                    <a:pt x="2576" y="367990"/>
                  </a:lnTo>
                  <a:lnTo>
                    <a:pt x="0" y="416572"/>
                  </a:lnTo>
                  <a:lnTo>
                    <a:pt x="0" y="696099"/>
                  </a:lnTo>
                </a:path>
              </a:pathLst>
            </a:custGeom>
            <a:ln w="12699">
              <a:solidFill>
                <a:srgbClr val="91C84C"/>
              </a:solidFill>
            </a:ln>
          </p:spPr>
          <p:txBody>
            <a:bodyPr wrap="square" lIns="0" tIns="0" rIns="0" bIns="0" rtlCol="0"/>
            <a:lstStyle/>
            <a:p>
              <a:endParaRPr/>
            </a:p>
          </p:txBody>
        </p:sp>
        <p:sp>
          <p:nvSpPr>
            <p:cNvPr id="8" name="object 4">
              <a:extLst>
                <a:ext uri="{FF2B5EF4-FFF2-40B4-BE49-F238E27FC236}">
                  <a16:creationId xmlns:a16="http://schemas.microsoft.com/office/drawing/2014/main" id="{7265DC7A-3FAA-03AA-0955-ED7397478173}"/>
                </a:ext>
              </a:extLst>
            </p:cNvPr>
            <p:cNvSpPr/>
            <p:nvPr/>
          </p:nvSpPr>
          <p:spPr>
            <a:xfrm>
              <a:off x="8992446" y="5365349"/>
              <a:ext cx="3196590" cy="1492885"/>
            </a:xfrm>
            <a:custGeom>
              <a:avLst/>
              <a:gdLst/>
              <a:ahLst/>
              <a:cxnLst/>
              <a:rect l="l" t="t" r="r" b="b"/>
              <a:pathLst>
                <a:path w="3196590" h="1492884">
                  <a:moveTo>
                    <a:pt x="2794797" y="0"/>
                  </a:moveTo>
                  <a:lnTo>
                    <a:pt x="2749362" y="1177"/>
                  </a:lnTo>
                  <a:lnTo>
                    <a:pt x="2703900" y="4502"/>
                  </a:lnTo>
                  <a:lnTo>
                    <a:pt x="2658485" y="9993"/>
                  </a:lnTo>
                  <a:lnTo>
                    <a:pt x="2613195" y="17672"/>
                  </a:lnTo>
                  <a:lnTo>
                    <a:pt x="2568104" y="27557"/>
                  </a:lnTo>
                  <a:lnTo>
                    <a:pt x="2523290" y="39667"/>
                  </a:lnTo>
                  <a:lnTo>
                    <a:pt x="2478828" y="54024"/>
                  </a:lnTo>
                  <a:lnTo>
                    <a:pt x="2434795" y="70646"/>
                  </a:lnTo>
                  <a:lnTo>
                    <a:pt x="2391265" y="89553"/>
                  </a:lnTo>
                  <a:lnTo>
                    <a:pt x="2348317" y="110765"/>
                  </a:lnTo>
                  <a:lnTo>
                    <a:pt x="2306024" y="134301"/>
                  </a:lnTo>
                  <a:lnTo>
                    <a:pt x="0" y="1492650"/>
                  </a:lnTo>
                  <a:lnTo>
                    <a:pt x="3196505" y="1492650"/>
                  </a:lnTo>
                  <a:lnTo>
                    <a:pt x="3196505" y="85886"/>
                  </a:lnTo>
                  <a:lnTo>
                    <a:pt x="3189902" y="82790"/>
                  </a:lnTo>
                  <a:lnTo>
                    <a:pt x="3148141" y="65526"/>
                  </a:lnTo>
                  <a:lnTo>
                    <a:pt x="3105668" y="50232"/>
                  </a:lnTo>
                  <a:lnTo>
                    <a:pt x="3062559" y="36929"/>
                  </a:lnTo>
                  <a:lnTo>
                    <a:pt x="3018889" y="25635"/>
                  </a:lnTo>
                  <a:lnTo>
                    <a:pt x="2974735" y="16370"/>
                  </a:lnTo>
                  <a:lnTo>
                    <a:pt x="2930172" y="9155"/>
                  </a:lnTo>
                  <a:lnTo>
                    <a:pt x="2885278" y="4008"/>
                  </a:lnTo>
                  <a:lnTo>
                    <a:pt x="2840127" y="950"/>
                  </a:lnTo>
                  <a:lnTo>
                    <a:pt x="2794797" y="0"/>
                  </a:lnTo>
                  <a:close/>
                </a:path>
              </a:pathLst>
            </a:custGeom>
            <a:solidFill>
              <a:srgbClr val="14377D"/>
            </a:solidFill>
          </p:spPr>
          <p:txBody>
            <a:bodyPr wrap="square" lIns="0" tIns="0" rIns="0" bIns="0" rtlCol="0"/>
            <a:lstStyle/>
            <a:p>
              <a:endParaRPr/>
            </a:p>
          </p:txBody>
        </p:sp>
      </p:grpSp>
      <p:grpSp>
        <p:nvGrpSpPr>
          <p:cNvPr id="9" name="Group 8">
            <a:extLst>
              <a:ext uri="{FF2B5EF4-FFF2-40B4-BE49-F238E27FC236}">
                <a16:creationId xmlns:a16="http://schemas.microsoft.com/office/drawing/2014/main" id="{83F7366A-C163-CDBE-FFC7-09C3E9686A31}"/>
              </a:ext>
            </a:extLst>
          </p:cNvPr>
          <p:cNvGrpSpPr/>
          <p:nvPr userDrawn="1"/>
        </p:nvGrpSpPr>
        <p:grpSpPr>
          <a:xfrm>
            <a:off x="10723740" y="4364608"/>
            <a:ext cx="1492389" cy="2001888"/>
            <a:chOff x="10696816" y="4364608"/>
            <a:chExt cx="1492389" cy="2001888"/>
          </a:xfrm>
        </p:grpSpPr>
        <p:sp>
          <p:nvSpPr>
            <p:cNvPr id="10" name="object 5">
              <a:extLst>
                <a:ext uri="{FF2B5EF4-FFF2-40B4-BE49-F238E27FC236}">
                  <a16:creationId xmlns:a16="http://schemas.microsoft.com/office/drawing/2014/main" id="{462F888E-06A9-DB1A-22FA-558BFF03E2CF}"/>
                </a:ext>
              </a:extLst>
            </p:cNvPr>
            <p:cNvSpPr/>
            <p:nvPr/>
          </p:nvSpPr>
          <p:spPr>
            <a:xfrm>
              <a:off x="11302111" y="4588802"/>
              <a:ext cx="887094" cy="977265"/>
            </a:xfrm>
            <a:custGeom>
              <a:avLst/>
              <a:gdLst/>
              <a:ahLst/>
              <a:cxnLst/>
              <a:rect l="l" t="t" r="r" b="b"/>
              <a:pathLst>
                <a:path w="887095" h="977264">
                  <a:moveTo>
                    <a:pt x="769924" y="84366"/>
                  </a:moveTo>
                  <a:lnTo>
                    <a:pt x="757720" y="47815"/>
                  </a:lnTo>
                  <a:lnTo>
                    <a:pt x="732370" y="18897"/>
                  </a:lnTo>
                  <a:lnTo>
                    <a:pt x="699122" y="2578"/>
                  </a:lnTo>
                  <a:lnTo>
                    <a:pt x="662228" y="0"/>
                  </a:lnTo>
                  <a:lnTo>
                    <a:pt x="625919" y="12280"/>
                  </a:lnTo>
                  <a:lnTo>
                    <a:pt x="270611" y="218706"/>
                  </a:lnTo>
                  <a:lnTo>
                    <a:pt x="241871" y="244208"/>
                  </a:lnTo>
                  <a:lnTo>
                    <a:pt x="225653" y="277660"/>
                  </a:lnTo>
                  <a:lnTo>
                    <a:pt x="223075" y="314794"/>
                  </a:lnTo>
                  <a:lnTo>
                    <a:pt x="235292" y="351332"/>
                  </a:lnTo>
                  <a:lnTo>
                    <a:pt x="260629" y="380250"/>
                  </a:lnTo>
                  <a:lnTo>
                    <a:pt x="293878" y="396570"/>
                  </a:lnTo>
                  <a:lnTo>
                    <a:pt x="330771" y="399161"/>
                  </a:lnTo>
                  <a:lnTo>
                    <a:pt x="367093" y="386867"/>
                  </a:lnTo>
                  <a:lnTo>
                    <a:pt x="722401" y="180441"/>
                  </a:lnTo>
                  <a:lnTo>
                    <a:pt x="751128" y="154940"/>
                  </a:lnTo>
                  <a:lnTo>
                    <a:pt x="767346" y="121488"/>
                  </a:lnTo>
                  <a:lnTo>
                    <a:pt x="769924" y="84366"/>
                  </a:lnTo>
                  <a:close/>
                </a:path>
                <a:path w="887095" h="977264">
                  <a:moveTo>
                    <a:pt x="886828" y="309130"/>
                  </a:moveTo>
                  <a:lnTo>
                    <a:pt x="47536" y="796747"/>
                  </a:lnTo>
                  <a:lnTo>
                    <a:pt x="18808" y="822248"/>
                  </a:lnTo>
                  <a:lnTo>
                    <a:pt x="2578" y="855700"/>
                  </a:lnTo>
                  <a:lnTo>
                    <a:pt x="0" y="892822"/>
                  </a:lnTo>
                  <a:lnTo>
                    <a:pt x="12217" y="929373"/>
                  </a:lnTo>
                  <a:lnTo>
                    <a:pt x="37566" y="958291"/>
                  </a:lnTo>
                  <a:lnTo>
                    <a:pt x="70802" y="974610"/>
                  </a:lnTo>
                  <a:lnTo>
                    <a:pt x="107708" y="977188"/>
                  </a:lnTo>
                  <a:lnTo>
                    <a:pt x="144018" y="964907"/>
                  </a:lnTo>
                  <a:lnTo>
                    <a:pt x="886828" y="533336"/>
                  </a:lnTo>
                  <a:lnTo>
                    <a:pt x="886828" y="309130"/>
                  </a:lnTo>
                  <a:close/>
                </a:path>
              </a:pathLst>
            </a:custGeom>
            <a:solidFill>
              <a:srgbClr val="94C93D"/>
            </a:solidFill>
          </p:spPr>
          <p:txBody>
            <a:bodyPr wrap="square" lIns="0" tIns="0" rIns="0" bIns="0" rtlCol="0"/>
            <a:lstStyle/>
            <a:p>
              <a:endParaRPr/>
            </a:p>
          </p:txBody>
        </p:sp>
        <p:sp>
          <p:nvSpPr>
            <p:cNvPr id="11" name="object 6">
              <a:extLst>
                <a:ext uri="{FF2B5EF4-FFF2-40B4-BE49-F238E27FC236}">
                  <a16:creationId xmlns:a16="http://schemas.microsoft.com/office/drawing/2014/main" id="{F0EB2369-9623-CDB1-C1C1-39316A5F1603}"/>
                </a:ext>
              </a:extLst>
            </p:cNvPr>
            <p:cNvSpPr/>
            <p:nvPr/>
          </p:nvSpPr>
          <p:spPr>
            <a:xfrm>
              <a:off x="11082770" y="5539727"/>
              <a:ext cx="1106170" cy="826769"/>
            </a:xfrm>
            <a:custGeom>
              <a:avLst/>
              <a:gdLst/>
              <a:ahLst/>
              <a:cxnLst/>
              <a:rect l="l" t="t" r="r" b="b"/>
              <a:pathLst>
                <a:path w="1106170" h="826770">
                  <a:moveTo>
                    <a:pt x="896226" y="84366"/>
                  </a:moveTo>
                  <a:lnTo>
                    <a:pt x="884008" y="47828"/>
                  </a:lnTo>
                  <a:lnTo>
                    <a:pt x="858659" y="18910"/>
                  </a:lnTo>
                  <a:lnTo>
                    <a:pt x="825411" y="2590"/>
                  </a:lnTo>
                  <a:lnTo>
                    <a:pt x="788517" y="0"/>
                  </a:lnTo>
                  <a:lnTo>
                    <a:pt x="752208" y="12293"/>
                  </a:lnTo>
                  <a:lnTo>
                    <a:pt x="47510" y="421703"/>
                  </a:lnTo>
                  <a:lnTo>
                    <a:pt x="18783" y="447205"/>
                  </a:lnTo>
                  <a:lnTo>
                    <a:pt x="2565" y="480644"/>
                  </a:lnTo>
                  <a:lnTo>
                    <a:pt x="0" y="517779"/>
                  </a:lnTo>
                  <a:lnTo>
                    <a:pt x="12204" y="554329"/>
                  </a:lnTo>
                  <a:lnTo>
                    <a:pt x="37553" y="583234"/>
                  </a:lnTo>
                  <a:lnTo>
                    <a:pt x="70789" y="599567"/>
                  </a:lnTo>
                  <a:lnTo>
                    <a:pt x="107696" y="602145"/>
                  </a:lnTo>
                  <a:lnTo>
                    <a:pt x="144005" y="589864"/>
                  </a:lnTo>
                  <a:lnTo>
                    <a:pt x="848690" y="180454"/>
                  </a:lnTo>
                  <a:lnTo>
                    <a:pt x="877417" y="154952"/>
                  </a:lnTo>
                  <a:lnTo>
                    <a:pt x="893648" y="121500"/>
                  </a:lnTo>
                  <a:lnTo>
                    <a:pt x="896226" y="84366"/>
                  </a:lnTo>
                  <a:close/>
                </a:path>
                <a:path w="1106170" h="826770">
                  <a:moveTo>
                    <a:pt x="1106170" y="255066"/>
                  </a:moveTo>
                  <a:lnTo>
                    <a:pt x="433425" y="645922"/>
                  </a:lnTo>
                  <a:lnTo>
                    <a:pt x="404698" y="671423"/>
                  </a:lnTo>
                  <a:lnTo>
                    <a:pt x="388480" y="704875"/>
                  </a:lnTo>
                  <a:lnTo>
                    <a:pt x="385902" y="741997"/>
                  </a:lnTo>
                  <a:lnTo>
                    <a:pt x="398106" y="778548"/>
                  </a:lnTo>
                  <a:lnTo>
                    <a:pt x="423456" y="807466"/>
                  </a:lnTo>
                  <a:lnTo>
                    <a:pt x="456704" y="823785"/>
                  </a:lnTo>
                  <a:lnTo>
                    <a:pt x="493598" y="826376"/>
                  </a:lnTo>
                  <a:lnTo>
                    <a:pt x="529907" y="814082"/>
                  </a:lnTo>
                  <a:lnTo>
                    <a:pt x="1106170" y="479285"/>
                  </a:lnTo>
                  <a:lnTo>
                    <a:pt x="1106170" y="255066"/>
                  </a:lnTo>
                  <a:close/>
                </a:path>
              </a:pathLst>
            </a:custGeom>
            <a:solidFill>
              <a:srgbClr val="94C93D"/>
            </a:solidFill>
          </p:spPr>
          <p:txBody>
            <a:bodyPr wrap="square" lIns="0" tIns="0" rIns="0" bIns="0" rtlCol="0"/>
            <a:lstStyle/>
            <a:p>
              <a:endParaRPr/>
            </a:p>
          </p:txBody>
        </p:sp>
        <p:sp>
          <p:nvSpPr>
            <p:cNvPr id="12" name="object 7">
              <a:extLst>
                <a:ext uri="{FF2B5EF4-FFF2-40B4-BE49-F238E27FC236}">
                  <a16:creationId xmlns:a16="http://schemas.microsoft.com/office/drawing/2014/main" id="{00FC9D57-4DEA-BE95-3C07-AF4CA74E2A5F}"/>
                </a:ext>
              </a:extLst>
            </p:cNvPr>
            <p:cNvSpPr/>
            <p:nvPr/>
          </p:nvSpPr>
          <p:spPr>
            <a:xfrm>
              <a:off x="10696816" y="4364608"/>
              <a:ext cx="989330" cy="1104900"/>
            </a:xfrm>
            <a:custGeom>
              <a:avLst/>
              <a:gdLst/>
              <a:ahLst/>
              <a:cxnLst/>
              <a:rect l="l" t="t" r="r" b="b"/>
              <a:pathLst>
                <a:path w="989329" h="1104900">
                  <a:moveTo>
                    <a:pt x="769302" y="660590"/>
                  </a:moveTo>
                  <a:lnTo>
                    <a:pt x="757085" y="624039"/>
                  </a:lnTo>
                  <a:lnTo>
                    <a:pt x="731748" y="595122"/>
                  </a:lnTo>
                  <a:lnTo>
                    <a:pt x="698500" y="578802"/>
                  </a:lnTo>
                  <a:lnTo>
                    <a:pt x="661606" y="576211"/>
                  </a:lnTo>
                  <a:lnTo>
                    <a:pt x="625284" y="588505"/>
                  </a:lnTo>
                  <a:lnTo>
                    <a:pt x="47536" y="924166"/>
                  </a:lnTo>
                  <a:lnTo>
                    <a:pt x="18808" y="949667"/>
                  </a:lnTo>
                  <a:lnTo>
                    <a:pt x="2590" y="983119"/>
                  </a:lnTo>
                  <a:lnTo>
                    <a:pt x="25" y="1020241"/>
                  </a:lnTo>
                  <a:lnTo>
                    <a:pt x="12230" y="1056792"/>
                  </a:lnTo>
                  <a:lnTo>
                    <a:pt x="37579" y="1085710"/>
                  </a:lnTo>
                  <a:lnTo>
                    <a:pt x="70815" y="1102029"/>
                  </a:lnTo>
                  <a:lnTo>
                    <a:pt x="107708" y="1104620"/>
                  </a:lnTo>
                  <a:lnTo>
                    <a:pt x="144018" y="1092327"/>
                  </a:lnTo>
                  <a:lnTo>
                    <a:pt x="721766" y="756666"/>
                  </a:lnTo>
                  <a:lnTo>
                    <a:pt x="750506" y="731164"/>
                  </a:lnTo>
                  <a:lnTo>
                    <a:pt x="766724" y="697712"/>
                  </a:lnTo>
                  <a:lnTo>
                    <a:pt x="769302" y="660590"/>
                  </a:lnTo>
                  <a:close/>
                </a:path>
                <a:path w="989329" h="1104900">
                  <a:moveTo>
                    <a:pt x="989241" y="84366"/>
                  </a:moveTo>
                  <a:lnTo>
                    <a:pt x="977036" y="47815"/>
                  </a:lnTo>
                  <a:lnTo>
                    <a:pt x="951687" y="18897"/>
                  </a:lnTo>
                  <a:lnTo>
                    <a:pt x="918438" y="2578"/>
                  </a:lnTo>
                  <a:lnTo>
                    <a:pt x="881545" y="0"/>
                  </a:lnTo>
                  <a:lnTo>
                    <a:pt x="845235" y="12280"/>
                  </a:lnTo>
                  <a:lnTo>
                    <a:pt x="47523" y="475742"/>
                  </a:lnTo>
                  <a:lnTo>
                    <a:pt x="18796" y="501243"/>
                  </a:lnTo>
                  <a:lnTo>
                    <a:pt x="2565" y="534695"/>
                  </a:lnTo>
                  <a:lnTo>
                    <a:pt x="0" y="571830"/>
                  </a:lnTo>
                  <a:lnTo>
                    <a:pt x="12204" y="608368"/>
                  </a:lnTo>
                  <a:lnTo>
                    <a:pt x="37553" y="637286"/>
                  </a:lnTo>
                  <a:lnTo>
                    <a:pt x="70789" y="653605"/>
                  </a:lnTo>
                  <a:lnTo>
                    <a:pt x="107696" y="656196"/>
                  </a:lnTo>
                  <a:lnTo>
                    <a:pt x="144005" y="643902"/>
                  </a:lnTo>
                  <a:lnTo>
                    <a:pt x="941717" y="180441"/>
                  </a:lnTo>
                  <a:lnTo>
                    <a:pt x="970445" y="154940"/>
                  </a:lnTo>
                  <a:lnTo>
                    <a:pt x="986675" y="121500"/>
                  </a:lnTo>
                  <a:lnTo>
                    <a:pt x="989241" y="84366"/>
                  </a:lnTo>
                  <a:close/>
                </a:path>
              </a:pathLst>
            </a:custGeom>
            <a:solidFill>
              <a:srgbClr val="94C93D"/>
            </a:solidFill>
          </p:spPr>
          <p:txBody>
            <a:bodyPr wrap="square" lIns="0" tIns="0" rIns="0" bIns="0" rtlCol="0"/>
            <a:lstStyle/>
            <a:p>
              <a:endParaRPr/>
            </a:p>
          </p:txBody>
        </p:sp>
        <p:pic>
          <p:nvPicPr>
            <p:cNvPr id="13" name="object 8">
              <a:extLst>
                <a:ext uri="{FF2B5EF4-FFF2-40B4-BE49-F238E27FC236}">
                  <a16:creationId xmlns:a16="http://schemas.microsoft.com/office/drawing/2014/main" id="{2FC61077-4373-3398-25D7-83F0E4639700}"/>
                </a:ext>
              </a:extLst>
            </p:cNvPr>
            <p:cNvPicPr/>
            <p:nvPr/>
          </p:nvPicPr>
          <p:blipFill>
            <a:blip r:embed="rId2" cstate="print"/>
            <a:stretch>
              <a:fillRect/>
            </a:stretch>
          </p:blipFill>
          <p:spPr>
            <a:xfrm>
              <a:off x="12038047" y="5346359"/>
              <a:ext cx="150905" cy="240509"/>
            </a:xfrm>
            <a:prstGeom prst="rect">
              <a:avLst/>
            </a:prstGeom>
          </p:spPr>
        </p:pic>
        <p:sp>
          <p:nvSpPr>
            <p:cNvPr id="14" name="object 9">
              <a:extLst>
                <a:ext uri="{FF2B5EF4-FFF2-40B4-BE49-F238E27FC236}">
                  <a16:creationId xmlns:a16="http://schemas.microsoft.com/office/drawing/2014/main" id="{EE13F025-B6F3-3566-E8D2-A485C2128D49}"/>
                </a:ext>
              </a:extLst>
            </p:cNvPr>
            <p:cNvSpPr/>
            <p:nvPr/>
          </p:nvSpPr>
          <p:spPr>
            <a:xfrm>
              <a:off x="10696832" y="5519141"/>
              <a:ext cx="546100" cy="398780"/>
            </a:xfrm>
            <a:custGeom>
              <a:avLst/>
              <a:gdLst/>
              <a:ahLst/>
              <a:cxnLst/>
              <a:rect l="l" t="t" r="r" b="b"/>
              <a:pathLst>
                <a:path w="546100" h="398779">
                  <a:moveTo>
                    <a:pt x="438020" y="0"/>
                  </a:moveTo>
                  <a:lnTo>
                    <a:pt x="401708" y="12289"/>
                  </a:lnTo>
                  <a:lnTo>
                    <a:pt x="47518" y="218067"/>
                  </a:lnTo>
                  <a:lnTo>
                    <a:pt x="18790" y="243569"/>
                  </a:lnTo>
                  <a:lnTo>
                    <a:pt x="0" y="314147"/>
                  </a:lnTo>
                  <a:lnTo>
                    <a:pt x="12212" y="350693"/>
                  </a:lnTo>
                  <a:lnTo>
                    <a:pt x="37556" y="379609"/>
                  </a:lnTo>
                  <a:lnTo>
                    <a:pt x="70795" y="395930"/>
                  </a:lnTo>
                  <a:lnTo>
                    <a:pt x="107690" y="398517"/>
                  </a:lnTo>
                  <a:lnTo>
                    <a:pt x="144000" y="386228"/>
                  </a:lnTo>
                  <a:lnTo>
                    <a:pt x="498190" y="180449"/>
                  </a:lnTo>
                  <a:lnTo>
                    <a:pt x="526926" y="154947"/>
                  </a:lnTo>
                  <a:lnTo>
                    <a:pt x="543148" y="121499"/>
                  </a:lnTo>
                  <a:lnTo>
                    <a:pt x="545721" y="84370"/>
                  </a:lnTo>
                  <a:lnTo>
                    <a:pt x="533509" y="47823"/>
                  </a:lnTo>
                  <a:lnTo>
                    <a:pt x="508163" y="18907"/>
                  </a:lnTo>
                  <a:lnTo>
                    <a:pt x="474919" y="2586"/>
                  </a:lnTo>
                  <a:lnTo>
                    <a:pt x="438020" y="0"/>
                  </a:lnTo>
                  <a:close/>
                </a:path>
              </a:pathLst>
            </a:custGeom>
            <a:solidFill>
              <a:srgbClr val="94C93D"/>
            </a:solidFill>
          </p:spPr>
          <p:txBody>
            <a:bodyPr wrap="square" lIns="0" tIns="0" rIns="0" bIns="0" rtlCol="0"/>
            <a:lstStyle/>
            <a:p>
              <a:endParaRPr/>
            </a:p>
          </p:txBody>
        </p:sp>
      </p:grpSp>
      <p:pic>
        <p:nvPicPr>
          <p:cNvPr id="15" name="Picture 14" descr="A black and white logo&#10;&#10;AI-generated content may be incorrect.">
            <a:extLst>
              <a:ext uri="{FF2B5EF4-FFF2-40B4-BE49-F238E27FC236}">
                <a16:creationId xmlns:a16="http://schemas.microsoft.com/office/drawing/2014/main" id="{B2E1F177-D40D-CCC6-D8FB-1A6B77BAA1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1570" y="6184091"/>
            <a:ext cx="1771017" cy="536180"/>
          </a:xfrm>
          <a:prstGeom prst="rect">
            <a:avLst/>
          </a:prstGeom>
        </p:spPr>
      </p:pic>
      <p:sp>
        <p:nvSpPr>
          <p:cNvPr id="2" name="Date Placeholder 3">
            <a:extLst>
              <a:ext uri="{FF2B5EF4-FFF2-40B4-BE49-F238E27FC236}">
                <a16:creationId xmlns:a16="http://schemas.microsoft.com/office/drawing/2014/main" id="{F4EF962F-1E3E-D6CF-DD04-7C1555BEA728}"/>
              </a:ext>
            </a:extLst>
          </p:cNvPr>
          <p:cNvSpPr>
            <a:spLocks noGrp="1"/>
          </p:cNvSpPr>
          <p:nvPr>
            <p:ph type="dt" sz="half" idx="10"/>
          </p:nvPr>
        </p:nvSpPr>
        <p:spPr>
          <a:xfrm>
            <a:off x="10670146" y="6355710"/>
            <a:ext cx="1143000" cy="184666"/>
          </a:xfrm>
        </p:spPr>
        <p:txBody>
          <a:bodyPr/>
          <a:lstStyle>
            <a:lvl1pPr>
              <a:defRPr sz="1200">
                <a:solidFill>
                  <a:schemeClr val="bg1"/>
                </a:solidFill>
                <a:latin typeface="Montserrat" pitchFamily="2" charset="77"/>
                <a:ea typeface="Open Sans" panose="020B0606030504020204" pitchFamily="34" charset="0"/>
                <a:cs typeface="Open Sans" panose="020B0606030504020204" pitchFamily="34" charset="0"/>
              </a:defRPr>
            </a:lvl1pPr>
          </a:lstStyle>
          <a:p>
            <a:fld id="{E57C3B93-5F40-284B-831A-68A72DCF5642}" type="datetimeFigureOut">
              <a:rPr lang="en-US" smtClean="0"/>
              <a:pPr/>
              <a:t>2/3/2026</a:t>
            </a:fld>
            <a:endParaRPr lang="en-US">
              <a:latin typeface="Montserrat" pitchFamily="2" charset="77"/>
            </a:endParaRPr>
          </a:p>
        </p:txBody>
      </p:sp>
      <p:sp>
        <p:nvSpPr>
          <p:cNvPr id="3" name="object 5">
            <a:extLst>
              <a:ext uri="{FF2B5EF4-FFF2-40B4-BE49-F238E27FC236}">
                <a16:creationId xmlns:a16="http://schemas.microsoft.com/office/drawing/2014/main" id="{E82F28D4-020E-6864-3EBC-738298D1F412}"/>
              </a:ext>
            </a:extLst>
          </p:cNvPr>
          <p:cNvSpPr txBox="1"/>
          <p:nvPr userDrawn="1"/>
        </p:nvSpPr>
        <p:spPr>
          <a:xfrm>
            <a:off x="6464238" y="6355710"/>
            <a:ext cx="2915920" cy="197490"/>
          </a:xfrm>
          <a:prstGeom prst="rect">
            <a:avLst/>
          </a:prstGeom>
        </p:spPr>
        <p:txBody>
          <a:bodyPr vert="horz" wrap="square" lIns="0" tIns="12700" rIns="0" bIns="0" rtlCol="0">
            <a:spAutoFit/>
          </a:bodyPr>
          <a:lstStyle/>
          <a:p>
            <a:pPr marL="12700" algn="r">
              <a:lnSpc>
                <a:spcPct val="100000"/>
              </a:lnSpc>
              <a:spcBef>
                <a:spcPts val="100"/>
              </a:spcBef>
            </a:pPr>
            <a:r>
              <a:rPr lang="en-US" sz="1200" b="1" spc="100">
                <a:solidFill>
                  <a:srgbClr val="15367C"/>
                </a:solidFill>
                <a:latin typeface="Open Sans Bold"/>
                <a:cs typeface="Open Sans Bold"/>
              </a:rPr>
              <a:t>Policy Outlook 2026</a:t>
            </a:r>
            <a:endParaRPr sz="1200">
              <a:solidFill>
                <a:srgbClr val="15367C"/>
              </a:solidFill>
              <a:latin typeface="Arial"/>
              <a:cs typeface="Arial"/>
            </a:endParaRPr>
          </a:p>
        </p:txBody>
      </p:sp>
      <p:sp>
        <p:nvSpPr>
          <p:cNvPr id="4" name="Title 1">
            <a:extLst>
              <a:ext uri="{FF2B5EF4-FFF2-40B4-BE49-F238E27FC236}">
                <a16:creationId xmlns:a16="http://schemas.microsoft.com/office/drawing/2014/main" id="{D2B3AE29-8C4E-3BE1-0A75-41046CC3D9B3}"/>
              </a:ext>
            </a:extLst>
          </p:cNvPr>
          <p:cNvSpPr>
            <a:spLocks noGrp="1"/>
          </p:cNvSpPr>
          <p:nvPr>
            <p:ph type="title"/>
          </p:nvPr>
        </p:nvSpPr>
        <p:spPr>
          <a:xfrm>
            <a:off x="838200" y="830659"/>
            <a:ext cx="10515600" cy="677108"/>
          </a:xfrm>
        </p:spPr>
        <p:txBody>
          <a:bodyPr/>
          <a:lstStyle>
            <a:lvl1pPr>
              <a:defRPr sz="4400">
                <a:solidFill>
                  <a:srgbClr val="15367C"/>
                </a:solidFill>
                <a:latin typeface="Montserrat" pitchFamily="2" charset="77"/>
              </a:defRPr>
            </a:lvl1pPr>
          </a:lstStyle>
          <a:p>
            <a:r>
              <a:rPr lang="en-US"/>
              <a:t>Click to edit Master title style</a:t>
            </a:r>
          </a:p>
        </p:txBody>
      </p:sp>
      <p:sp>
        <p:nvSpPr>
          <p:cNvPr id="5" name="Content Placeholder 2">
            <a:extLst>
              <a:ext uri="{FF2B5EF4-FFF2-40B4-BE49-F238E27FC236}">
                <a16:creationId xmlns:a16="http://schemas.microsoft.com/office/drawing/2014/main" id="{3DDD5AD1-B03F-FF64-D046-7F70D3262741}"/>
              </a:ext>
            </a:extLst>
          </p:cNvPr>
          <p:cNvSpPr>
            <a:spLocks noGrp="1"/>
          </p:cNvSpPr>
          <p:nvPr>
            <p:ph idx="1"/>
          </p:nvPr>
        </p:nvSpPr>
        <p:spPr>
          <a:xfrm>
            <a:off x="838200" y="1825625"/>
            <a:ext cx="10515600" cy="1384995"/>
          </a:xfrm>
        </p:spPr>
        <p:txBody>
          <a:bodyPr/>
          <a:lstStyle>
            <a:lvl1pPr>
              <a:defRPr>
                <a:solidFill>
                  <a:srgbClr val="15367C"/>
                </a:solidFill>
                <a:latin typeface="Open Sans" panose="020B0606030504020204" pitchFamily="34" charset="0"/>
                <a:ea typeface="Open Sans" panose="020B0606030504020204" pitchFamily="34" charset="0"/>
                <a:cs typeface="Open Sans" panose="020B0606030504020204" pitchFamily="34" charset="0"/>
              </a:defRPr>
            </a:lvl1pPr>
            <a:lvl2pPr>
              <a:defRPr>
                <a:solidFill>
                  <a:srgbClr val="15367C"/>
                </a:solidFill>
                <a:latin typeface="Open Sans" panose="020B0606030504020204" pitchFamily="34" charset="0"/>
                <a:ea typeface="Open Sans" panose="020B0606030504020204" pitchFamily="34" charset="0"/>
                <a:cs typeface="Open Sans" panose="020B0606030504020204" pitchFamily="34" charset="0"/>
              </a:defRPr>
            </a:lvl2pPr>
            <a:lvl3pPr>
              <a:defRPr>
                <a:solidFill>
                  <a:srgbClr val="15367C"/>
                </a:solidFill>
                <a:latin typeface="Open Sans" panose="020B0606030504020204" pitchFamily="34" charset="0"/>
                <a:ea typeface="Open Sans" panose="020B0606030504020204" pitchFamily="34" charset="0"/>
                <a:cs typeface="Open Sans" panose="020B0606030504020204" pitchFamily="34" charset="0"/>
              </a:defRPr>
            </a:lvl3pPr>
            <a:lvl4pPr>
              <a:defRPr>
                <a:solidFill>
                  <a:srgbClr val="15367C"/>
                </a:solidFill>
                <a:latin typeface="Open Sans" panose="020B0606030504020204" pitchFamily="34" charset="0"/>
                <a:ea typeface="Open Sans" panose="020B0606030504020204" pitchFamily="34" charset="0"/>
                <a:cs typeface="Open Sans" panose="020B0606030504020204" pitchFamily="34" charset="0"/>
              </a:defRPr>
            </a:lvl4pPr>
            <a:lvl5pPr>
              <a:defRPr>
                <a:solidFill>
                  <a:srgbClr val="15367C"/>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116D7FF4-1965-07C8-4EC2-4A68E8C9F383}"/>
              </a:ext>
            </a:extLst>
          </p:cNvPr>
          <p:cNvSpPr/>
          <p:nvPr userDrawn="1"/>
        </p:nvSpPr>
        <p:spPr>
          <a:xfrm>
            <a:off x="0" y="0"/>
            <a:ext cx="12192000" cy="6858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solidFill>
            <a:srgbClr val="14377D"/>
          </a:solidFill>
        </p:spPr>
        <p:txBody>
          <a:bodyPr wrap="square" lIns="0" tIns="0" rIns="0" bIns="0" rtlCol="0"/>
          <a:lstStyle/>
          <a:p>
            <a:endParaRPr/>
          </a:p>
        </p:txBody>
      </p:sp>
      <p:sp>
        <p:nvSpPr>
          <p:cNvPr id="9" name="object 3">
            <a:extLst>
              <a:ext uri="{FF2B5EF4-FFF2-40B4-BE49-F238E27FC236}">
                <a16:creationId xmlns:a16="http://schemas.microsoft.com/office/drawing/2014/main" id="{6CB7C23F-D923-A649-07EE-25A77B71FF60}"/>
              </a:ext>
            </a:extLst>
          </p:cNvPr>
          <p:cNvSpPr/>
          <p:nvPr userDrawn="1"/>
        </p:nvSpPr>
        <p:spPr>
          <a:xfrm>
            <a:off x="8998279" y="5365349"/>
            <a:ext cx="3196590" cy="1492885"/>
          </a:xfrm>
          <a:custGeom>
            <a:avLst/>
            <a:gdLst/>
            <a:ahLst/>
            <a:cxnLst/>
            <a:rect l="l" t="t" r="r" b="b"/>
            <a:pathLst>
              <a:path w="3196590" h="1492884">
                <a:moveTo>
                  <a:pt x="2794797" y="0"/>
                </a:moveTo>
                <a:lnTo>
                  <a:pt x="2749362" y="1177"/>
                </a:lnTo>
                <a:lnTo>
                  <a:pt x="2703900" y="4502"/>
                </a:lnTo>
                <a:lnTo>
                  <a:pt x="2658485" y="9993"/>
                </a:lnTo>
                <a:lnTo>
                  <a:pt x="2613195" y="17672"/>
                </a:lnTo>
                <a:lnTo>
                  <a:pt x="2568104" y="27557"/>
                </a:lnTo>
                <a:lnTo>
                  <a:pt x="2523290" y="39667"/>
                </a:lnTo>
                <a:lnTo>
                  <a:pt x="2478828" y="54024"/>
                </a:lnTo>
                <a:lnTo>
                  <a:pt x="2434795" y="70646"/>
                </a:lnTo>
                <a:lnTo>
                  <a:pt x="2391265" y="89553"/>
                </a:lnTo>
                <a:lnTo>
                  <a:pt x="2348317" y="110765"/>
                </a:lnTo>
                <a:lnTo>
                  <a:pt x="2306024" y="134301"/>
                </a:lnTo>
                <a:lnTo>
                  <a:pt x="0" y="1492650"/>
                </a:lnTo>
                <a:lnTo>
                  <a:pt x="3196505" y="1492650"/>
                </a:lnTo>
                <a:lnTo>
                  <a:pt x="3196505" y="85886"/>
                </a:lnTo>
                <a:lnTo>
                  <a:pt x="3189902" y="82790"/>
                </a:lnTo>
                <a:lnTo>
                  <a:pt x="3148141" y="65526"/>
                </a:lnTo>
                <a:lnTo>
                  <a:pt x="3105668" y="50232"/>
                </a:lnTo>
                <a:lnTo>
                  <a:pt x="3062559" y="36929"/>
                </a:lnTo>
                <a:lnTo>
                  <a:pt x="3018889" y="25635"/>
                </a:lnTo>
                <a:lnTo>
                  <a:pt x="2974735" y="16370"/>
                </a:lnTo>
                <a:lnTo>
                  <a:pt x="2930172" y="9155"/>
                </a:lnTo>
                <a:lnTo>
                  <a:pt x="2885278" y="4008"/>
                </a:lnTo>
                <a:lnTo>
                  <a:pt x="2840127" y="950"/>
                </a:lnTo>
                <a:lnTo>
                  <a:pt x="2794797" y="0"/>
                </a:lnTo>
                <a:close/>
              </a:path>
            </a:pathLst>
          </a:custGeom>
          <a:solidFill>
            <a:srgbClr val="94C93D"/>
          </a:solidFill>
        </p:spPr>
        <p:txBody>
          <a:bodyPr wrap="square" lIns="0" tIns="0" rIns="0" bIns="0" rtlCol="0"/>
          <a:lstStyle/>
          <a:p>
            <a:endParaRPr/>
          </a:p>
        </p:txBody>
      </p:sp>
      <p:grpSp>
        <p:nvGrpSpPr>
          <p:cNvPr id="10" name="Group 9">
            <a:extLst>
              <a:ext uri="{FF2B5EF4-FFF2-40B4-BE49-F238E27FC236}">
                <a16:creationId xmlns:a16="http://schemas.microsoft.com/office/drawing/2014/main" id="{05E7CFD6-5616-13F3-1CD2-4EF8D82AEDC4}"/>
              </a:ext>
            </a:extLst>
          </p:cNvPr>
          <p:cNvGrpSpPr/>
          <p:nvPr userDrawn="1"/>
        </p:nvGrpSpPr>
        <p:grpSpPr>
          <a:xfrm>
            <a:off x="10702649" y="4364608"/>
            <a:ext cx="1492399" cy="2001888"/>
            <a:chOff x="10696816" y="4364608"/>
            <a:chExt cx="1492399" cy="2001888"/>
          </a:xfrm>
        </p:grpSpPr>
        <p:grpSp>
          <p:nvGrpSpPr>
            <p:cNvPr id="11" name="object 4">
              <a:extLst>
                <a:ext uri="{FF2B5EF4-FFF2-40B4-BE49-F238E27FC236}">
                  <a16:creationId xmlns:a16="http://schemas.microsoft.com/office/drawing/2014/main" id="{D250BD11-3643-5EED-E8A8-3FE298C106E0}"/>
                </a:ext>
              </a:extLst>
            </p:cNvPr>
            <p:cNvGrpSpPr/>
            <p:nvPr/>
          </p:nvGrpSpPr>
          <p:grpSpPr>
            <a:xfrm>
              <a:off x="11302121" y="4588790"/>
              <a:ext cx="887094" cy="977265"/>
              <a:chOff x="11302121" y="4588790"/>
              <a:chExt cx="887094" cy="977265"/>
            </a:xfrm>
          </p:grpSpPr>
          <p:sp>
            <p:nvSpPr>
              <p:cNvPr id="16" name="object 5">
                <a:extLst>
                  <a:ext uri="{FF2B5EF4-FFF2-40B4-BE49-F238E27FC236}">
                    <a16:creationId xmlns:a16="http://schemas.microsoft.com/office/drawing/2014/main" id="{404E97F6-7D7A-C7BE-2113-E24A9AE38943}"/>
                  </a:ext>
                </a:extLst>
              </p:cNvPr>
              <p:cNvSpPr/>
              <p:nvPr/>
            </p:nvSpPr>
            <p:spPr>
              <a:xfrm>
                <a:off x="11525193" y="4588790"/>
                <a:ext cx="547370" cy="399415"/>
              </a:xfrm>
              <a:custGeom>
                <a:avLst/>
                <a:gdLst/>
                <a:ahLst/>
                <a:cxnLst/>
                <a:rect l="l" t="t" r="r" b="b"/>
                <a:pathLst>
                  <a:path w="547370" h="399414">
                    <a:moveTo>
                      <a:pt x="439150" y="0"/>
                    </a:moveTo>
                    <a:lnTo>
                      <a:pt x="402838" y="12289"/>
                    </a:lnTo>
                    <a:lnTo>
                      <a:pt x="47530" y="218715"/>
                    </a:lnTo>
                    <a:lnTo>
                      <a:pt x="18795" y="244218"/>
                    </a:lnTo>
                    <a:lnTo>
                      <a:pt x="0" y="314800"/>
                    </a:lnTo>
                    <a:lnTo>
                      <a:pt x="12212" y="351341"/>
                    </a:lnTo>
                    <a:lnTo>
                      <a:pt x="37556" y="380257"/>
                    </a:lnTo>
                    <a:lnTo>
                      <a:pt x="70797" y="396578"/>
                    </a:lnTo>
                    <a:lnTo>
                      <a:pt x="107695" y="399164"/>
                    </a:lnTo>
                    <a:lnTo>
                      <a:pt x="144012" y="386875"/>
                    </a:lnTo>
                    <a:lnTo>
                      <a:pt x="499320" y="180449"/>
                    </a:lnTo>
                    <a:lnTo>
                      <a:pt x="528051" y="154947"/>
                    </a:lnTo>
                    <a:lnTo>
                      <a:pt x="544273" y="121499"/>
                    </a:lnTo>
                    <a:lnTo>
                      <a:pt x="546849" y="84370"/>
                    </a:lnTo>
                    <a:lnTo>
                      <a:pt x="534639" y="47823"/>
                    </a:lnTo>
                    <a:lnTo>
                      <a:pt x="509293" y="18907"/>
                    </a:lnTo>
                    <a:lnTo>
                      <a:pt x="476049" y="2586"/>
                    </a:lnTo>
                    <a:lnTo>
                      <a:pt x="439150" y="0"/>
                    </a:lnTo>
                    <a:close/>
                  </a:path>
                </a:pathLst>
              </a:custGeom>
              <a:solidFill>
                <a:srgbClr val="91C84C"/>
              </a:solidFill>
            </p:spPr>
            <p:txBody>
              <a:bodyPr wrap="square" lIns="0" tIns="0" rIns="0" bIns="0" rtlCol="0"/>
              <a:lstStyle/>
              <a:p>
                <a:endParaRPr/>
              </a:p>
            </p:txBody>
          </p:sp>
          <p:sp>
            <p:nvSpPr>
              <p:cNvPr id="17" name="object 6">
                <a:extLst>
                  <a:ext uri="{FF2B5EF4-FFF2-40B4-BE49-F238E27FC236}">
                    <a16:creationId xmlns:a16="http://schemas.microsoft.com/office/drawing/2014/main" id="{5EFB0956-C28C-6E81-FB96-DFE4B60F23F6}"/>
                  </a:ext>
                </a:extLst>
              </p:cNvPr>
              <p:cNvSpPr/>
              <p:nvPr/>
            </p:nvSpPr>
            <p:spPr>
              <a:xfrm>
                <a:off x="11302121" y="4897924"/>
                <a:ext cx="887094" cy="668655"/>
              </a:xfrm>
              <a:custGeom>
                <a:avLst/>
                <a:gdLst/>
                <a:ahLst/>
                <a:cxnLst/>
                <a:rect l="l" t="t" r="r" b="b"/>
                <a:pathLst>
                  <a:path w="887095" h="668654">
                    <a:moveTo>
                      <a:pt x="886830" y="0"/>
                    </a:moveTo>
                    <a:lnTo>
                      <a:pt x="47529" y="487616"/>
                    </a:lnTo>
                    <a:lnTo>
                      <a:pt x="18798" y="513118"/>
                    </a:lnTo>
                    <a:lnTo>
                      <a:pt x="2575" y="546566"/>
                    </a:lnTo>
                    <a:lnTo>
                      <a:pt x="0" y="583696"/>
                    </a:lnTo>
                    <a:lnTo>
                      <a:pt x="12210" y="620242"/>
                    </a:lnTo>
                    <a:lnTo>
                      <a:pt x="37556" y="649158"/>
                    </a:lnTo>
                    <a:lnTo>
                      <a:pt x="70800" y="665479"/>
                    </a:lnTo>
                    <a:lnTo>
                      <a:pt x="107699" y="668066"/>
                    </a:lnTo>
                    <a:lnTo>
                      <a:pt x="144011" y="655777"/>
                    </a:lnTo>
                    <a:lnTo>
                      <a:pt x="886830" y="224214"/>
                    </a:lnTo>
                    <a:lnTo>
                      <a:pt x="886830" y="0"/>
                    </a:lnTo>
                    <a:close/>
                  </a:path>
                </a:pathLst>
              </a:custGeom>
              <a:solidFill>
                <a:srgbClr val="FFFFFF"/>
              </a:solidFill>
            </p:spPr>
            <p:txBody>
              <a:bodyPr wrap="square" lIns="0" tIns="0" rIns="0" bIns="0" rtlCol="0"/>
              <a:lstStyle/>
              <a:p>
                <a:endParaRPr/>
              </a:p>
            </p:txBody>
          </p:sp>
        </p:grpSp>
        <p:sp>
          <p:nvSpPr>
            <p:cNvPr id="12" name="object 7">
              <a:extLst>
                <a:ext uri="{FF2B5EF4-FFF2-40B4-BE49-F238E27FC236}">
                  <a16:creationId xmlns:a16="http://schemas.microsoft.com/office/drawing/2014/main" id="{BCA804F2-BC78-D566-28B1-F273329F6721}"/>
                </a:ext>
              </a:extLst>
            </p:cNvPr>
            <p:cNvSpPr/>
            <p:nvPr/>
          </p:nvSpPr>
          <p:spPr>
            <a:xfrm>
              <a:off x="11082770" y="5539727"/>
              <a:ext cx="1106170" cy="826769"/>
            </a:xfrm>
            <a:custGeom>
              <a:avLst/>
              <a:gdLst/>
              <a:ahLst/>
              <a:cxnLst/>
              <a:rect l="l" t="t" r="r" b="b"/>
              <a:pathLst>
                <a:path w="1106170" h="826770">
                  <a:moveTo>
                    <a:pt x="896226" y="84366"/>
                  </a:moveTo>
                  <a:lnTo>
                    <a:pt x="884008" y="47828"/>
                  </a:lnTo>
                  <a:lnTo>
                    <a:pt x="858659" y="18910"/>
                  </a:lnTo>
                  <a:lnTo>
                    <a:pt x="825411" y="2590"/>
                  </a:lnTo>
                  <a:lnTo>
                    <a:pt x="788517" y="0"/>
                  </a:lnTo>
                  <a:lnTo>
                    <a:pt x="752208" y="12293"/>
                  </a:lnTo>
                  <a:lnTo>
                    <a:pt x="47510" y="421703"/>
                  </a:lnTo>
                  <a:lnTo>
                    <a:pt x="18783" y="447205"/>
                  </a:lnTo>
                  <a:lnTo>
                    <a:pt x="2565" y="480644"/>
                  </a:lnTo>
                  <a:lnTo>
                    <a:pt x="0" y="517779"/>
                  </a:lnTo>
                  <a:lnTo>
                    <a:pt x="12204" y="554329"/>
                  </a:lnTo>
                  <a:lnTo>
                    <a:pt x="37553" y="583234"/>
                  </a:lnTo>
                  <a:lnTo>
                    <a:pt x="70789" y="599567"/>
                  </a:lnTo>
                  <a:lnTo>
                    <a:pt x="107696" y="602145"/>
                  </a:lnTo>
                  <a:lnTo>
                    <a:pt x="144005" y="589864"/>
                  </a:lnTo>
                  <a:lnTo>
                    <a:pt x="848690" y="180454"/>
                  </a:lnTo>
                  <a:lnTo>
                    <a:pt x="877417" y="154952"/>
                  </a:lnTo>
                  <a:lnTo>
                    <a:pt x="893648" y="121500"/>
                  </a:lnTo>
                  <a:lnTo>
                    <a:pt x="896226" y="84366"/>
                  </a:lnTo>
                  <a:close/>
                </a:path>
                <a:path w="1106170" h="826770">
                  <a:moveTo>
                    <a:pt x="1106170" y="255066"/>
                  </a:moveTo>
                  <a:lnTo>
                    <a:pt x="433425" y="645922"/>
                  </a:lnTo>
                  <a:lnTo>
                    <a:pt x="404698" y="671423"/>
                  </a:lnTo>
                  <a:lnTo>
                    <a:pt x="388480" y="704875"/>
                  </a:lnTo>
                  <a:lnTo>
                    <a:pt x="385902" y="741997"/>
                  </a:lnTo>
                  <a:lnTo>
                    <a:pt x="398106" y="778548"/>
                  </a:lnTo>
                  <a:lnTo>
                    <a:pt x="423456" y="807466"/>
                  </a:lnTo>
                  <a:lnTo>
                    <a:pt x="456704" y="823785"/>
                  </a:lnTo>
                  <a:lnTo>
                    <a:pt x="493598" y="826376"/>
                  </a:lnTo>
                  <a:lnTo>
                    <a:pt x="529907" y="814082"/>
                  </a:lnTo>
                  <a:lnTo>
                    <a:pt x="1106170" y="479285"/>
                  </a:lnTo>
                  <a:lnTo>
                    <a:pt x="1106170" y="255066"/>
                  </a:lnTo>
                  <a:close/>
                </a:path>
              </a:pathLst>
            </a:custGeom>
            <a:solidFill>
              <a:srgbClr val="FFFFFF"/>
            </a:solidFill>
          </p:spPr>
          <p:txBody>
            <a:bodyPr wrap="square" lIns="0" tIns="0" rIns="0" bIns="0" rtlCol="0"/>
            <a:lstStyle/>
            <a:p>
              <a:endParaRPr/>
            </a:p>
          </p:txBody>
        </p:sp>
        <p:sp>
          <p:nvSpPr>
            <p:cNvPr id="13" name="object 8">
              <a:extLst>
                <a:ext uri="{FF2B5EF4-FFF2-40B4-BE49-F238E27FC236}">
                  <a16:creationId xmlns:a16="http://schemas.microsoft.com/office/drawing/2014/main" id="{3C2B6426-65CA-C97C-8B46-62B4B73FBAB8}"/>
                </a:ext>
              </a:extLst>
            </p:cNvPr>
            <p:cNvSpPr/>
            <p:nvPr/>
          </p:nvSpPr>
          <p:spPr>
            <a:xfrm>
              <a:off x="10696816" y="4364608"/>
              <a:ext cx="989330" cy="1104900"/>
            </a:xfrm>
            <a:custGeom>
              <a:avLst/>
              <a:gdLst/>
              <a:ahLst/>
              <a:cxnLst/>
              <a:rect l="l" t="t" r="r" b="b"/>
              <a:pathLst>
                <a:path w="989329" h="1104900">
                  <a:moveTo>
                    <a:pt x="769302" y="660590"/>
                  </a:moveTo>
                  <a:lnTo>
                    <a:pt x="757085" y="624039"/>
                  </a:lnTo>
                  <a:lnTo>
                    <a:pt x="731748" y="595122"/>
                  </a:lnTo>
                  <a:lnTo>
                    <a:pt x="698500" y="578802"/>
                  </a:lnTo>
                  <a:lnTo>
                    <a:pt x="661606" y="576211"/>
                  </a:lnTo>
                  <a:lnTo>
                    <a:pt x="625284" y="588505"/>
                  </a:lnTo>
                  <a:lnTo>
                    <a:pt x="47536" y="924166"/>
                  </a:lnTo>
                  <a:lnTo>
                    <a:pt x="18808" y="949667"/>
                  </a:lnTo>
                  <a:lnTo>
                    <a:pt x="2590" y="983119"/>
                  </a:lnTo>
                  <a:lnTo>
                    <a:pt x="25" y="1020241"/>
                  </a:lnTo>
                  <a:lnTo>
                    <a:pt x="12230" y="1056792"/>
                  </a:lnTo>
                  <a:lnTo>
                    <a:pt x="37579" y="1085710"/>
                  </a:lnTo>
                  <a:lnTo>
                    <a:pt x="70815" y="1102029"/>
                  </a:lnTo>
                  <a:lnTo>
                    <a:pt x="107708" y="1104620"/>
                  </a:lnTo>
                  <a:lnTo>
                    <a:pt x="144018" y="1092327"/>
                  </a:lnTo>
                  <a:lnTo>
                    <a:pt x="721766" y="756666"/>
                  </a:lnTo>
                  <a:lnTo>
                    <a:pt x="750506" y="731164"/>
                  </a:lnTo>
                  <a:lnTo>
                    <a:pt x="766724" y="697712"/>
                  </a:lnTo>
                  <a:lnTo>
                    <a:pt x="769302" y="660590"/>
                  </a:lnTo>
                  <a:close/>
                </a:path>
                <a:path w="989329" h="1104900">
                  <a:moveTo>
                    <a:pt x="989241" y="84366"/>
                  </a:moveTo>
                  <a:lnTo>
                    <a:pt x="977036" y="47815"/>
                  </a:lnTo>
                  <a:lnTo>
                    <a:pt x="951687" y="18897"/>
                  </a:lnTo>
                  <a:lnTo>
                    <a:pt x="918438" y="2578"/>
                  </a:lnTo>
                  <a:lnTo>
                    <a:pt x="881545" y="0"/>
                  </a:lnTo>
                  <a:lnTo>
                    <a:pt x="845235" y="12280"/>
                  </a:lnTo>
                  <a:lnTo>
                    <a:pt x="47523" y="475742"/>
                  </a:lnTo>
                  <a:lnTo>
                    <a:pt x="18796" y="501243"/>
                  </a:lnTo>
                  <a:lnTo>
                    <a:pt x="2565" y="534695"/>
                  </a:lnTo>
                  <a:lnTo>
                    <a:pt x="0" y="571830"/>
                  </a:lnTo>
                  <a:lnTo>
                    <a:pt x="12204" y="608368"/>
                  </a:lnTo>
                  <a:lnTo>
                    <a:pt x="37553" y="637286"/>
                  </a:lnTo>
                  <a:lnTo>
                    <a:pt x="70789" y="653605"/>
                  </a:lnTo>
                  <a:lnTo>
                    <a:pt x="107696" y="656196"/>
                  </a:lnTo>
                  <a:lnTo>
                    <a:pt x="144005" y="643902"/>
                  </a:lnTo>
                  <a:lnTo>
                    <a:pt x="941717" y="180441"/>
                  </a:lnTo>
                  <a:lnTo>
                    <a:pt x="970445" y="154940"/>
                  </a:lnTo>
                  <a:lnTo>
                    <a:pt x="986675" y="121500"/>
                  </a:lnTo>
                  <a:lnTo>
                    <a:pt x="989241" y="84366"/>
                  </a:lnTo>
                  <a:close/>
                </a:path>
              </a:pathLst>
            </a:custGeom>
            <a:solidFill>
              <a:srgbClr val="FFFFFF"/>
            </a:solidFill>
          </p:spPr>
          <p:txBody>
            <a:bodyPr wrap="square" lIns="0" tIns="0" rIns="0" bIns="0" rtlCol="0"/>
            <a:lstStyle/>
            <a:p>
              <a:endParaRPr/>
            </a:p>
          </p:txBody>
        </p:sp>
        <p:pic>
          <p:nvPicPr>
            <p:cNvPr id="14" name="object 9">
              <a:extLst>
                <a:ext uri="{FF2B5EF4-FFF2-40B4-BE49-F238E27FC236}">
                  <a16:creationId xmlns:a16="http://schemas.microsoft.com/office/drawing/2014/main" id="{90A7DA58-F201-3F8E-B169-EB3660968D88}"/>
                </a:ext>
              </a:extLst>
            </p:cNvPr>
            <p:cNvPicPr/>
            <p:nvPr/>
          </p:nvPicPr>
          <p:blipFill>
            <a:blip r:embed="rId2" cstate="print"/>
            <a:stretch>
              <a:fillRect/>
            </a:stretch>
          </p:blipFill>
          <p:spPr>
            <a:xfrm>
              <a:off x="12038047" y="5346359"/>
              <a:ext cx="150905" cy="240509"/>
            </a:xfrm>
            <a:prstGeom prst="rect">
              <a:avLst/>
            </a:prstGeom>
          </p:spPr>
        </p:pic>
        <p:sp>
          <p:nvSpPr>
            <p:cNvPr id="15" name="object 10">
              <a:extLst>
                <a:ext uri="{FF2B5EF4-FFF2-40B4-BE49-F238E27FC236}">
                  <a16:creationId xmlns:a16="http://schemas.microsoft.com/office/drawing/2014/main" id="{1CDDF157-D154-7356-388B-DA69BBC36387}"/>
                </a:ext>
              </a:extLst>
            </p:cNvPr>
            <p:cNvSpPr/>
            <p:nvPr/>
          </p:nvSpPr>
          <p:spPr>
            <a:xfrm>
              <a:off x="10696832" y="5519141"/>
              <a:ext cx="546100" cy="398780"/>
            </a:xfrm>
            <a:custGeom>
              <a:avLst/>
              <a:gdLst/>
              <a:ahLst/>
              <a:cxnLst/>
              <a:rect l="l" t="t" r="r" b="b"/>
              <a:pathLst>
                <a:path w="546100" h="398779">
                  <a:moveTo>
                    <a:pt x="438020" y="0"/>
                  </a:moveTo>
                  <a:lnTo>
                    <a:pt x="401708" y="12289"/>
                  </a:lnTo>
                  <a:lnTo>
                    <a:pt x="47518" y="218067"/>
                  </a:lnTo>
                  <a:lnTo>
                    <a:pt x="18790" y="243569"/>
                  </a:lnTo>
                  <a:lnTo>
                    <a:pt x="0" y="314147"/>
                  </a:lnTo>
                  <a:lnTo>
                    <a:pt x="12212" y="350693"/>
                  </a:lnTo>
                  <a:lnTo>
                    <a:pt x="37556" y="379609"/>
                  </a:lnTo>
                  <a:lnTo>
                    <a:pt x="70795" y="395930"/>
                  </a:lnTo>
                  <a:lnTo>
                    <a:pt x="107690" y="398517"/>
                  </a:lnTo>
                  <a:lnTo>
                    <a:pt x="144000" y="386228"/>
                  </a:lnTo>
                  <a:lnTo>
                    <a:pt x="498190" y="180449"/>
                  </a:lnTo>
                  <a:lnTo>
                    <a:pt x="526926" y="154947"/>
                  </a:lnTo>
                  <a:lnTo>
                    <a:pt x="543148" y="121499"/>
                  </a:lnTo>
                  <a:lnTo>
                    <a:pt x="545721" y="84370"/>
                  </a:lnTo>
                  <a:lnTo>
                    <a:pt x="533509" y="47823"/>
                  </a:lnTo>
                  <a:lnTo>
                    <a:pt x="508163" y="18907"/>
                  </a:lnTo>
                  <a:lnTo>
                    <a:pt x="474919" y="2586"/>
                  </a:lnTo>
                  <a:lnTo>
                    <a:pt x="438020" y="0"/>
                  </a:lnTo>
                  <a:close/>
                </a:path>
              </a:pathLst>
            </a:custGeom>
            <a:solidFill>
              <a:srgbClr val="FFFFFF"/>
            </a:solidFill>
          </p:spPr>
          <p:txBody>
            <a:bodyPr wrap="square" lIns="0" tIns="0" rIns="0" bIns="0" rtlCol="0"/>
            <a:lstStyle/>
            <a:p>
              <a:endParaRPr/>
            </a:p>
          </p:txBody>
        </p:sp>
      </p:grpSp>
      <p:sp>
        <p:nvSpPr>
          <p:cNvPr id="18" name="object 11">
            <a:extLst>
              <a:ext uri="{FF2B5EF4-FFF2-40B4-BE49-F238E27FC236}">
                <a16:creationId xmlns:a16="http://schemas.microsoft.com/office/drawing/2014/main" id="{4E06FE45-3F12-54CE-CE6B-3A8D6CC4964E}"/>
              </a:ext>
            </a:extLst>
          </p:cNvPr>
          <p:cNvSpPr/>
          <p:nvPr userDrawn="1"/>
        </p:nvSpPr>
        <p:spPr>
          <a:xfrm>
            <a:off x="457200" y="6021956"/>
            <a:ext cx="9532620" cy="696595"/>
          </a:xfrm>
          <a:custGeom>
            <a:avLst/>
            <a:gdLst/>
            <a:ahLst/>
            <a:cxnLst/>
            <a:rect l="l" t="t" r="r" b="b"/>
            <a:pathLst>
              <a:path w="9532620" h="696595">
                <a:moveTo>
                  <a:pt x="9532620" y="0"/>
                </a:moveTo>
                <a:lnTo>
                  <a:pt x="382993" y="0"/>
                </a:lnTo>
                <a:lnTo>
                  <a:pt x="338329" y="2802"/>
                </a:lnTo>
                <a:lnTo>
                  <a:pt x="295177" y="11001"/>
                </a:lnTo>
                <a:lnTo>
                  <a:pt x="253827" y="24284"/>
                </a:lnTo>
                <a:lnTo>
                  <a:pt x="214564" y="42339"/>
                </a:lnTo>
                <a:lnTo>
                  <a:pt x="177676" y="64853"/>
                </a:lnTo>
                <a:lnTo>
                  <a:pt x="143452" y="91514"/>
                </a:lnTo>
                <a:lnTo>
                  <a:pt x="112177" y="122008"/>
                </a:lnTo>
                <a:lnTo>
                  <a:pt x="84140" y="156025"/>
                </a:lnTo>
                <a:lnTo>
                  <a:pt x="59628" y="193250"/>
                </a:lnTo>
                <a:lnTo>
                  <a:pt x="38928" y="233371"/>
                </a:lnTo>
                <a:lnTo>
                  <a:pt x="22328" y="276077"/>
                </a:lnTo>
                <a:lnTo>
                  <a:pt x="10115" y="321054"/>
                </a:lnTo>
                <a:lnTo>
                  <a:pt x="2576" y="367990"/>
                </a:lnTo>
                <a:lnTo>
                  <a:pt x="0" y="416572"/>
                </a:lnTo>
                <a:lnTo>
                  <a:pt x="0" y="696099"/>
                </a:lnTo>
              </a:path>
            </a:pathLst>
          </a:custGeom>
          <a:ln w="12699">
            <a:solidFill>
              <a:srgbClr val="91C84C"/>
            </a:solidFill>
          </a:ln>
        </p:spPr>
        <p:txBody>
          <a:bodyPr wrap="square" lIns="0" tIns="0" rIns="0" bIns="0" rtlCol="0"/>
          <a:lstStyle/>
          <a:p>
            <a:endParaRPr/>
          </a:p>
        </p:txBody>
      </p:sp>
      <p:pic>
        <p:nvPicPr>
          <p:cNvPr id="19" name="Picture 18" descr="A white letters on a black background&#10;&#10;Description automatically generated">
            <a:extLst>
              <a:ext uri="{FF2B5EF4-FFF2-40B4-BE49-F238E27FC236}">
                <a16:creationId xmlns:a16="http://schemas.microsoft.com/office/drawing/2014/main" id="{486CE749-8637-E454-C7C9-9F15D92B246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3064" r="-1"/>
          <a:stretch>
            <a:fillRect/>
          </a:stretch>
        </p:blipFill>
        <p:spPr>
          <a:xfrm>
            <a:off x="812658" y="6185344"/>
            <a:ext cx="1854342" cy="543235"/>
          </a:xfrm>
          <a:prstGeom prst="rect">
            <a:avLst/>
          </a:prstGeom>
        </p:spPr>
      </p:pic>
      <p:sp>
        <p:nvSpPr>
          <p:cNvPr id="2" name="Date Placeholder 3">
            <a:extLst>
              <a:ext uri="{FF2B5EF4-FFF2-40B4-BE49-F238E27FC236}">
                <a16:creationId xmlns:a16="http://schemas.microsoft.com/office/drawing/2014/main" id="{63D6FB1F-B269-621D-2E4F-371CB76D94C2}"/>
              </a:ext>
            </a:extLst>
          </p:cNvPr>
          <p:cNvSpPr>
            <a:spLocks noGrp="1"/>
          </p:cNvSpPr>
          <p:nvPr>
            <p:ph type="dt" sz="half" idx="10"/>
          </p:nvPr>
        </p:nvSpPr>
        <p:spPr>
          <a:xfrm>
            <a:off x="10670146" y="6355710"/>
            <a:ext cx="1143000" cy="184666"/>
          </a:xfrm>
        </p:spPr>
        <p:txBody>
          <a:bodyPr/>
          <a:lstStyle>
            <a:lvl1pPr>
              <a:defRPr sz="1200">
                <a:solidFill>
                  <a:schemeClr val="bg1"/>
                </a:solidFill>
                <a:latin typeface="Montserrat" pitchFamily="2" charset="77"/>
                <a:ea typeface="Open Sans" panose="020B0606030504020204" pitchFamily="34" charset="0"/>
                <a:cs typeface="Open Sans" panose="020B0606030504020204" pitchFamily="34" charset="0"/>
              </a:defRPr>
            </a:lvl1pPr>
          </a:lstStyle>
          <a:p>
            <a:fld id="{E57C3B93-5F40-284B-831A-68A72DCF5642}" type="datetimeFigureOut">
              <a:rPr lang="en-US" smtClean="0"/>
              <a:pPr/>
              <a:t>2/3/2026</a:t>
            </a:fld>
            <a:endParaRPr lang="en-US">
              <a:latin typeface="Montserrat" pitchFamily="2" charset="77"/>
            </a:endParaRPr>
          </a:p>
        </p:txBody>
      </p:sp>
      <p:sp>
        <p:nvSpPr>
          <p:cNvPr id="3" name="object 5">
            <a:extLst>
              <a:ext uri="{FF2B5EF4-FFF2-40B4-BE49-F238E27FC236}">
                <a16:creationId xmlns:a16="http://schemas.microsoft.com/office/drawing/2014/main" id="{9249B936-C105-2C4A-F6A8-CBB9ACE07412}"/>
              </a:ext>
            </a:extLst>
          </p:cNvPr>
          <p:cNvSpPr txBox="1"/>
          <p:nvPr userDrawn="1"/>
        </p:nvSpPr>
        <p:spPr>
          <a:xfrm>
            <a:off x="6464238" y="6355710"/>
            <a:ext cx="2915920" cy="197490"/>
          </a:xfrm>
          <a:prstGeom prst="rect">
            <a:avLst/>
          </a:prstGeom>
        </p:spPr>
        <p:txBody>
          <a:bodyPr vert="horz" wrap="square" lIns="0" tIns="12700" rIns="0" bIns="0" rtlCol="0">
            <a:spAutoFit/>
          </a:bodyPr>
          <a:lstStyle/>
          <a:p>
            <a:pPr marL="12700" algn="r">
              <a:lnSpc>
                <a:spcPct val="100000"/>
              </a:lnSpc>
              <a:spcBef>
                <a:spcPts val="100"/>
              </a:spcBef>
            </a:pPr>
            <a:r>
              <a:rPr lang="en-US" sz="1200" b="1" spc="100">
                <a:solidFill>
                  <a:schemeClr val="bg1"/>
                </a:solidFill>
                <a:latin typeface="Open Sans Bold"/>
                <a:cs typeface="Open Sans Bold"/>
              </a:rPr>
              <a:t>Policy Outlook 2026</a:t>
            </a:r>
            <a:endParaRPr sz="1200">
              <a:solidFill>
                <a:schemeClr val="bg1"/>
              </a:solidFill>
              <a:latin typeface="Arial"/>
              <a:cs typeface="Arial"/>
            </a:endParaRPr>
          </a:p>
        </p:txBody>
      </p:sp>
      <p:sp>
        <p:nvSpPr>
          <p:cNvPr id="4" name="Title 1">
            <a:extLst>
              <a:ext uri="{FF2B5EF4-FFF2-40B4-BE49-F238E27FC236}">
                <a16:creationId xmlns:a16="http://schemas.microsoft.com/office/drawing/2014/main" id="{80C9231F-A8FE-B43D-A567-4F04E4BB48C2}"/>
              </a:ext>
            </a:extLst>
          </p:cNvPr>
          <p:cNvSpPr>
            <a:spLocks noGrp="1"/>
          </p:cNvSpPr>
          <p:nvPr>
            <p:ph type="title"/>
          </p:nvPr>
        </p:nvSpPr>
        <p:spPr>
          <a:xfrm>
            <a:off x="838200" y="830659"/>
            <a:ext cx="10515600" cy="677108"/>
          </a:xfrm>
        </p:spPr>
        <p:txBody>
          <a:bodyPr/>
          <a:lstStyle>
            <a:lvl1pPr>
              <a:defRPr sz="4400">
                <a:solidFill>
                  <a:schemeClr val="bg1"/>
                </a:solidFill>
                <a:latin typeface="Montserrat" pitchFamily="2" charset="77"/>
              </a:defRPr>
            </a:lvl1pPr>
          </a:lstStyle>
          <a:p>
            <a:r>
              <a:rPr lang="en-US"/>
              <a:t>Click to edit Master title style</a:t>
            </a:r>
          </a:p>
        </p:txBody>
      </p:sp>
      <p:sp>
        <p:nvSpPr>
          <p:cNvPr id="5" name="Content Placeholder 2">
            <a:extLst>
              <a:ext uri="{FF2B5EF4-FFF2-40B4-BE49-F238E27FC236}">
                <a16:creationId xmlns:a16="http://schemas.microsoft.com/office/drawing/2014/main" id="{2A37BFB9-1486-EFAC-573A-648C2EE68B07}"/>
              </a:ext>
            </a:extLst>
          </p:cNvPr>
          <p:cNvSpPr>
            <a:spLocks noGrp="1"/>
          </p:cNvSpPr>
          <p:nvPr>
            <p:ph idx="1"/>
          </p:nvPr>
        </p:nvSpPr>
        <p:spPr>
          <a:xfrm>
            <a:off x="838200" y="1825625"/>
            <a:ext cx="10515600" cy="1384995"/>
          </a:xfrm>
        </p:spPr>
        <p:txBody>
          <a:bodyPr/>
          <a:lstStyle>
            <a:lvl1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object 13">
            <a:extLst>
              <a:ext uri="{FF2B5EF4-FFF2-40B4-BE49-F238E27FC236}">
                <a16:creationId xmlns:a16="http://schemas.microsoft.com/office/drawing/2014/main" id="{950E77EE-0B41-AC0D-EB3B-4802A391A0D6}"/>
              </a:ext>
            </a:extLst>
          </p:cNvPr>
          <p:cNvSpPr/>
          <p:nvPr userDrawn="1"/>
        </p:nvSpPr>
        <p:spPr>
          <a:xfrm>
            <a:off x="457200" y="6021956"/>
            <a:ext cx="11732260" cy="696595"/>
          </a:xfrm>
          <a:custGeom>
            <a:avLst/>
            <a:gdLst/>
            <a:ahLst/>
            <a:cxnLst/>
            <a:rect l="l" t="t" r="r" b="b"/>
            <a:pathLst>
              <a:path w="11732260" h="696595">
                <a:moveTo>
                  <a:pt x="11731752" y="0"/>
                </a:moveTo>
                <a:lnTo>
                  <a:pt x="382993" y="0"/>
                </a:lnTo>
                <a:lnTo>
                  <a:pt x="338329" y="2802"/>
                </a:lnTo>
                <a:lnTo>
                  <a:pt x="295177" y="11001"/>
                </a:lnTo>
                <a:lnTo>
                  <a:pt x="253827" y="24284"/>
                </a:lnTo>
                <a:lnTo>
                  <a:pt x="214564" y="42339"/>
                </a:lnTo>
                <a:lnTo>
                  <a:pt x="177676" y="64853"/>
                </a:lnTo>
                <a:lnTo>
                  <a:pt x="143452" y="91514"/>
                </a:lnTo>
                <a:lnTo>
                  <a:pt x="112177" y="122008"/>
                </a:lnTo>
                <a:lnTo>
                  <a:pt x="84140" y="156025"/>
                </a:lnTo>
                <a:lnTo>
                  <a:pt x="59628" y="193250"/>
                </a:lnTo>
                <a:lnTo>
                  <a:pt x="38928" y="233371"/>
                </a:lnTo>
                <a:lnTo>
                  <a:pt x="22328" y="276077"/>
                </a:lnTo>
                <a:lnTo>
                  <a:pt x="10115" y="321054"/>
                </a:lnTo>
                <a:lnTo>
                  <a:pt x="2576" y="367990"/>
                </a:lnTo>
                <a:lnTo>
                  <a:pt x="0" y="416572"/>
                </a:lnTo>
                <a:lnTo>
                  <a:pt x="0" y="696099"/>
                </a:lnTo>
              </a:path>
            </a:pathLst>
          </a:custGeom>
          <a:ln w="12699">
            <a:solidFill>
              <a:srgbClr val="91C84C"/>
            </a:solidFill>
          </a:ln>
        </p:spPr>
        <p:txBody>
          <a:bodyPr wrap="square" lIns="0" tIns="0" rIns="0" bIns="0" rtlCol="0"/>
          <a:lstStyle/>
          <a:p>
            <a:endParaRPr/>
          </a:p>
        </p:txBody>
      </p:sp>
      <p:grpSp>
        <p:nvGrpSpPr>
          <p:cNvPr id="8" name="Group 7">
            <a:extLst>
              <a:ext uri="{FF2B5EF4-FFF2-40B4-BE49-F238E27FC236}">
                <a16:creationId xmlns:a16="http://schemas.microsoft.com/office/drawing/2014/main" id="{AE491822-897D-9916-C410-D9171A0F8F5E}"/>
              </a:ext>
            </a:extLst>
          </p:cNvPr>
          <p:cNvGrpSpPr/>
          <p:nvPr userDrawn="1"/>
        </p:nvGrpSpPr>
        <p:grpSpPr>
          <a:xfrm>
            <a:off x="7778598" y="999418"/>
            <a:ext cx="4410791" cy="5033010"/>
            <a:chOff x="7778598" y="982878"/>
            <a:chExt cx="4410791" cy="5033010"/>
          </a:xfrm>
        </p:grpSpPr>
        <p:sp>
          <p:nvSpPr>
            <p:cNvPr id="9" name="object 14">
              <a:extLst>
                <a:ext uri="{FF2B5EF4-FFF2-40B4-BE49-F238E27FC236}">
                  <a16:creationId xmlns:a16="http://schemas.microsoft.com/office/drawing/2014/main" id="{248EEE04-B49C-5A0E-E26C-F7EE94AF3747}"/>
                </a:ext>
              </a:extLst>
            </p:cNvPr>
            <p:cNvSpPr/>
            <p:nvPr/>
          </p:nvSpPr>
          <p:spPr>
            <a:xfrm>
              <a:off x="10560614" y="1735798"/>
              <a:ext cx="1628775" cy="1344930"/>
            </a:xfrm>
            <a:custGeom>
              <a:avLst/>
              <a:gdLst/>
              <a:ahLst/>
              <a:cxnLst/>
              <a:rect l="l" t="t" r="r" b="b"/>
              <a:pathLst>
                <a:path w="1628775" h="1344930">
                  <a:moveTo>
                    <a:pt x="1533794" y="0"/>
                  </a:moveTo>
                  <a:lnTo>
                    <a:pt x="1488253" y="796"/>
                  </a:lnTo>
                  <a:lnTo>
                    <a:pt x="1442801" y="8152"/>
                  </a:lnTo>
                  <a:lnTo>
                    <a:pt x="1398122" y="22252"/>
                  </a:lnTo>
                  <a:lnTo>
                    <a:pt x="1354901" y="43280"/>
                  </a:lnTo>
                  <a:lnTo>
                    <a:pt x="161609" y="736560"/>
                  </a:lnTo>
                  <a:lnTo>
                    <a:pt x="121901" y="763711"/>
                  </a:lnTo>
                  <a:lnTo>
                    <a:pt x="87428" y="795596"/>
                  </a:lnTo>
                  <a:lnTo>
                    <a:pt x="58371" y="831528"/>
                  </a:lnTo>
                  <a:lnTo>
                    <a:pt x="34917" y="870816"/>
                  </a:lnTo>
                  <a:lnTo>
                    <a:pt x="17247" y="912772"/>
                  </a:lnTo>
                  <a:lnTo>
                    <a:pt x="5547" y="956708"/>
                  </a:lnTo>
                  <a:lnTo>
                    <a:pt x="0" y="1001935"/>
                  </a:lnTo>
                  <a:lnTo>
                    <a:pt x="789" y="1047764"/>
                  </a:lnTo>
                  <a:lnTo>
                    <a:pt x="8099" y="1093506"/>
                  </a:lnTo>
                  <a:lnTo>
                    <a:pt x="22114" y="1138473"/>
                  </a:lnTo>
                  <a:lnTo>
                    <a:pt x="43016" y="1181975"/>
                  </a:lnTo>
                  <a:lnTo>
                    <a:pt x="70002" y="1221938"/>
                  </a:lnTo>
                  <a:lnTo>
                    <a:pt x="101692" y="1256631"/>
                  </a:lnTo>
                  <a:lnTo>
                    <a:pt x="137402" y="1285870"/>
                  </a:lnTo>
                  <a:lnTo>
                    <a:pt x="176447" y="1309470"/>
                  </a:lnTo>
                  <a:lnTo>
                    <a:pt x="218143" y="1327248"/>
                  </a:lnTo>
                  <a:lnTo>
                    <a:pt x="261805" y="1339018"/>
                  </a:lnTo>
                  <a:lnTo>
                    <a:pt x="306748" y="1344597"/>
                  </a:lnTo>
                  <a:lnTo>
                    <a:pt x="352287" y="1343801"/>
                  </a:lnTo>
                  <a:lnTo>
                    <a:pt x="397738" y="1336445"/>
                  </a:lnTo>
                  <a:lnTo>
                    <a:pt x="442416" y="1322345"/>
                  </a:lnTo>
                  <a:lnTo>
                    <a:pt x="485637" y="1301317"/>
                  </a:lnTo>
                  <a:lnTo>
                    <a:pt x="1628337" y="637429"/>
                  </a:lnTo>
                  <a:lnTo>
                    <a:pt x="1628337" y="19880"/>
                  </a:lnTo>
                  <a:lnTo>
                    <a:pt x="1622402" y="17349"/>
                  </a:lnTo>
                  <a:lnTo>
                    <a:pt x="1578738" y="5579"/>
                  </a:lnTo>
                  <a:lnTo>
                    <a:pt x="1533794" y="0"/>
                  </a:lnTo>
                  <a:close/>
                </a:path>
              </a:pathLst>
            </a:custGeom>
            <a:solidFill>
              <a:srgbClr val="C7C9C8">
                <a:alpha val="16000"/>
              </a:srgbClr>
            </a:solidFill>
          </p:spPr>
          <p:txBody>
            <a:bodyPr wrap="square" lIns="0" tIns="0" rIns="0" bIns="0" rtlCol="0"/>
            <a:lstStyle/>
            <a:p>
              <a:endParaRPr/>
            </a:p>
          </p:txBody>
        </p:sp>
        <p:sp>
          <p:nvSpPr>
            <p:cNvPr id="10" name="object 15">
              <a:extLst>
                <a:ext uri="{FF2B5EF4-FFF2-40B4-BE49-F238E27FC236}">
                  <a16:creationId xmlns:a16="http://schemas.microsoft.com/office/drawing/2014/main" id="{CDAF16AA-D3D8-FA0A-BB52-EB3CA64C31C4}"/>
                </a:ext>
              </a:extLst>
            </p:cNvPr>
            <p:cNvSpPr/>
            <p:nvPr/>
          </p:nvSpPr>
          <p:spPr>
            <a:xfrm>
              <a:off x="7778598" y="982878"/>
              <a:ext cx="4410710" cy="5033010"/>
            </a:xfrm>
            <a:custGeom>
              <a:avLst/>
              <a:gdLst/>
              <a:ahLst/>
              <a:cxnLst/>
              <a:rect l="l" t="t" r="r" b="b"/>
              <a:pathLst>
                <a:path w="4410709" h="5033010">
                  <a:moveTo>
                    <a:pt x="1836788" y="4220095"/>
                  </a:moveTo>
                  <a:lnTo>
                    <a:pt x="1836000" y="4174261"/>
                  </a:lnTo>
                  <a:lnTo>
                    <a:pt x="1828685" y="4128516"/>
                  </a:lnTo>
                  <a:lnTo>
                    <a:pt x="1814677" y="4083558"/>
                  </a:lnTo>
                  <a:lnTo>
                    <a:pt x="1793773" y="4040047"/>
                  </a:lnTo>
                  <a:lnTo>
                    <a:pt x="1766785" y="4000093"/>
                  </a:lnTo>
                  <a:lnTo>
                    <a:pt x="1735099" y="3965397"/>
                  </a:lnTo>
                  <a:lnTo>
                    <a:pt x="1699387" y="3936161"/>
                  </a:lnTo>
                  <a:lnTo>
                    <a:pt x="1660334" y="3912552"/>
                  </a:lnTo>
                  <a:lnTo>
                    <a:pt x="1618640" y="3894785"/>
                  </a:lnTo>
                  <a:lnTo>
                    <a:pt x="1574977" y="3883012"/>
                  </a:lnTo>
                  <a:lnTo>
                    <a:pt x="1530032" y="3877424"/>
                  </a:lnTo>
                  <a:lnTo>
                    <a:pt x="1484490" y="3878224"/>
                  </a:lnTo>
                  <a:lnTo>
                    <a:pt x="1439049" y="3885577"/>
                  </a:lnTo>
                  <a:lnTo>
                    <a:pt x="1394371" y="3899687"/>
                  </a:lnTo>
                  <a:lnTo>
                    <a:pt x="1351140" y="3920706"/>
                  </a:lnTo>
                  <a:lnTo>
                    <a:pt x="161632" y="4611789"/>
                  </a:lnTo>
                  <a:lnTo>
                    <a:pt x="121932" y="4638941"/>
                  </a:lnTo>
                  <a:lnTo>
                    <a:pt x="87452" y="4670831"/>
                  </a:lnTo>
                  <a:lnTo>
                    <a:pt x="58394" y="4706759"/>
                  </a:lnTo>
                  <a:lnTo>
                    <a:pt x="34950" y="4746053"/>
                  </a:lnTo>
                  <a:lnTo>
                    <a:pt x="17272" y="4788001"/>
                  </a:lnTo>
                  <a:lnTo>
                    <a:pt x="5575" y="4831943"/>
                  </a:lnTo>
                  <a:lnTo>
                    <a:pt x="25" y="4877168"/>
                  </a:lnTo>
                  <a:lnTo>
                    <a:pt x="812" y="4923002"/>
                  </a:lnTo>
                  <a:lnTo>
                    <a:pt x="8115" y="4968735"/>
                  </a:lnTo>
                  <a:lnTo>
                    <a:pt x="22136" y="5013706"/>
                  </a:lnTo>
                  <a:lnTo>
                    <a:pt x="31280" y="5032730"/>
                  </a:lnTo>
                  <a:lnTo>
                    <a:pt x="733196" y="5032730"/>
                  </a:lnTo>
                  <a:lnTo>
                    <a:pt x="1675168" y="4485462"/>
                  </a:lnTo>
                  <a:lnTo>
                    <a:pt x="1714881" y="4458322"/>
                  </a:lnTo>
                  <a:lnTo>
                    <a:pt x="1749348" y="4426432"/>
                  </a:lnTo>
                  <a:lnTo>
                    <a:pt x="1778406" y="4390504"/>
                  </a:lnTo>
                  <a:lnTo>
                    <a:pt x="1801863" y="4351210"/>
                  </a:lnTo>
                  <a:lnTo>
                    <a:pt x="1819541" y="4309249"/>
                  </a:lnTo>
                  <a:lnTo>
                    <a:pt x="1831238" y="4265320"/>
                  </a:lnTo>
                  <a:lnTo>
                    <a:pt x="1836788" y="4220095"/>
                  </a:lnTo>
                  <a:close/>
                </a:path>
                <a:path w="4410709" h="5033010">
                  <a:moveTo>
                    <a:pt x="2587625" y="2277846"/>
                  </a:moveTo>
                  <a:lnTo>
                    <a:pt x="2586837" y="2232012"/>
                  </a:lnTo>
                  <a:lnTo>
                    <a:pt x="2579522" y="2186267"/>
                  </a:lnTo>
                  <a:lnTo>
                    <a:pt x="2565514" y="2141309"/>
                  </a:lnTo>
                  <a:lnTo>
                    <a:pt x="2544622" y="2097798"/>
                  </a:lnTo>
                  <a:lnTo>
                    <a:pt x="2517622" y="2057844"/>
                  </a:lnTo>
                  <a:lnTo>
                    <a:pt x="2485936" y="2023148"/>
                  </a:lnTo>
                  <a:lnTo>
                    <a:pt x="2450223" y="1993912"/>
                  </a:lnTo>
                  <a:lnTo>
                    <a:pt x="2411171" y="1970303"/>
                  </a:lnTo>
                  <a:lnTo>
                    <a:pt x="2369477" y="1952523"/>
                  </a:lnTo>
                  <a:lnTo>
                    <a:pt x="2325814" y="1940763"/>
                  </a:lnTo>
                  <a:lnTo>
                    <a:pt x="2280869" y="1935175"/>
                  </a:lnTo>
                  <a:lnTo>
                    <a:pt x="2235327" y="1935975"/>
                  </a:lnTo>
                  <a:lnTo>
                    <a:pt x="2189886" y="1943328"/>
                  </a:lnTo>
                  <a:lnTo>
                    <a:pt x="2145207" y="1957438"/>
                  </a:lnTo>
                  <a:lnTo>
                    <a:pt x="2101989" y="1978456"/>
                  </a:lnTo>
                  <a:lnTo>
                    <a:pt x="161671" y="3105747"/>
                  </a:lnTo>
                  <a:lnTo>
                    <a:pt x="121958" y="3132899"/>
                  </a:lnTo>
                  <a:lnTo>
                    <a:pt x="87477" y="3164789"/>
                  </a:lnTo>
                  <a:lnTo>
                    <a:pt x="58432" y="3200717"/>
                  </a:lnTo>
                  <a:lnTo>
                    <a:pt x="34975" y="3240011"/>
                  </a:lnTo>
                  <a:lnTo>
                    <a:pt x="17297" y="3281959"/>
                  </a:lnTo>
                  <a:lnTo>
                    <a:pt x="5600" y="3325901"/>
                  </a:lnTo>
                  <a:lnTo>
                    <a:pt x="50" y="3371126"/>
                  </a:lnTo>
                  <a:lnTo>
                    <a:pt x="850" y="3416947"/>
                  </a:lnTo>
                  <a:lnTo>
                    <a:pt x="8153" y="3462693"/>
                  </a:lnTo>
                  <a:lnTo>
                    <a:pt x="22174" y="3507651"/>
                  </a:lnTo>
                  <a:lnTo>
                    <a:pt x="43078" y="3551148"/>
                  </a:lnTo>
                  <a:lnTo>
                    <a:pt x="70053" y="3591115"/>
                  </a:lnTo>
                  <a:lnTo>
                    <a:pt x="101752" y="3625812"/>
                  </a:lnTo>
                  <a:lnTo>
                    <a:pt x="137452" y="3655060"/>
                  </a:lnTo>
                  <a:lnTo>
                    <a:pt x="176504" y="3678656"/>
                  </a:lnTo>
                  <a:lnTo>
                    <a:pt x="218198" y="3696436"/>
                  </a:lnTo>
                  <a:lnTo>
                    <a:pt x="261861" y="3708209"/>
                  </a:lnTo>
                  <a:lnTo>
                    <a:pt x="306806" y="3713784"/>
                  </a:lnTo>
                  <a:lnTo>
                    <a:pt x="352348" y="3712997"/>
                  </a:lnTo>
                  <a:lnTo>
                    <a:pt x="397789" y="3705631"/>
                  </a:lnTo>
                  <a:lnTo>
                    <a:pt x="442468" y="3691534"/>
                  </a:lnTo>
                  <a:lnTo>
                    <a:pt x="485698" y="3670503"/>
                  </a:lnTo>
                  <a:lnTo>
                    <a:pt x="2426017" y="2543213"/>
                  </a:lnTo>
                  <a:lnTo>
                    <a:pt x="2465717" y="2516060"/>
                  </a:lnTo>
                  <a:lnTo>
                    <a:pt x="2500198" y="2484183"/>
                  </a:lnTo>
                  <a:lnTo>
                    <a:pt x="2529243" y="2448255"/>
                  </a:lnTo>
                  <a:lnTo>
                    <a:pt x="2552700" y="2408961"/>
                  </a:lnTo>
                  <a:lnTo>
                    <a:pt x="2570378" y="2367000"/>
                  </a:lnTo>
                  <a:lnTo>
                    <a:pt x="2582075" y="2323071"/>
                  </a:lnTo>
                  <a:lnTo>
                    <a:pt x="2587625" y="2277846"/>
                  </a:lnTo>
                  <a:close/>
                </a:path>
                <a:path w="4410709" h="5033010">
                  <a:moveTo>
                    <a:pt x="3326295" y="342658"/>
                  </a:moveTo>
                  <a:lnTo>
                    <a:pt x="3325507" y="296837"/>
                  </a:lnTo>
                  <a:lnTo>
                    <a:pt x="3318192" y="251091"/>
                  </a:lnTo>
                  <a:lnTo>
                    <a:pt x="3304184" y="206121"/>
                  </a:lnTo>
                  <a:lnTo>
                    <a:pt x="3283293" y="162623"/>
                  </a:lnTo>
                  <a:lnTo>
                    <a:pt x="3256292" y="122656"/>
                  </a:lnTo>
                  <a:lnTo>
                    <a:pt x="3224606" y="87960"/>
                  </a:lnTo>
                  <a:lnTo>
                    <a:pt x="3188893" y="58724"/>
                  </a:lnTo>
                  <a:lnTo>
                    <a:pt x="3149841" y="35128"/>
                  </a:lnTo>
                  <a:lnTo>
                    <a:pt x="3108147" y="17348"/>
                  </a:lnTo>
                  <a:lnTo>
                    <a:pt x="3064484" y="5575"/>
                  </a:lnTo>
                  <a:lnTo>
                    <a:pt x="3019539" y="0"/>
                  </a:lnTo>
                  <a:lnTo>
                    <a:pt x="2973997" y="800"/>
                  </a:lnTo>
                  <a:lnTo>
                    <a:pt x="2928556" y="8153"/>
                  </a:lnTo>
                  <a:lnTo>
                    <a:pt x="2883878" y="22250"/>
                  </a:lnTo>
                  <a:lnTo>
                    <a:pt x="2840659" y="43281"/>
                  </a:lnTo>
                  <a:lnTo>
                    <a:pt x="161620" y="1599755"/>
                  </a:lnTo>
                  <a:lnTo>
                    <a:pt x="121907" y="1626908"/>
                  </a:lnTo>
                  <a:lnTo>
                    <a:pt x="87426" y="1658785"/>
                  </a:lnTo>
                  <a:lnTo>
                    <a:pt x="58369" y="1694726"/>
                  </a:lnTo>
                  <a:lnTo>
                    <a:pt x="34912" y="1734007"/>
                  </a:lnTo>
                  <a:lnTo>
                    <a:pt x="17246" y="1775968"/>
                  </a:lnTo>
                  <a:lnTo>
                    <a:pt x="5549" y="1819897"/>
                  </a:lnTo>
                  <a:lnTo>
                    <a:pt x="0" y="1865134"/>
                  </a:lnTo>
                  <a:lnTo>
                    <a:pt x="787" y="1910956"/>
                  </a:lnTo>
                  <a:lnTo>
                    <a:pt x="8089" y="1956701"/>
                  </a:lnTo>
                  <a:lnTo>
                    <a:pt x="22110" y="2001672"/>
                  </a:lnTo>
                  <a:lnTo>
                    <a:pt x="43014" y="2045169"/>
                  </a:lnTo>
                  <a:lnTo>
                    <a:pt x="69989" y="2085136"/>
                  </a:lnTo>
                  <a:lnTo>
                    <a:pt x="101688" y="2119820"/>
                  </a:lnTo>
                  <a:lnTo>
                    <a:pt x="137388" y="2149068"/>
                  </a:lnTo>
                  <a:lnTo>
                    <a:pt x="176441" y="2172665"/>
                  </a:lnTo>
                  <a:lnTo>
                    <a:pt x="218135" y="2190445"/>
                  </a:lnTo>
                  <a:lnTo>
                    <a:pt x="261797" y="2202218"/>
                  </a:lnTo>
                  <a:lnTo>
                    <a:pt x="306743" y="2207793"/>
                  </a:lnTo>
                  <a:lnTo>
                    <a:pt x="352285" y="2206993"/>
                  </a:lnTo>
                  <a:lnTo>
                    <a:pt x="397725" y="2199640"/>
                  </a:lnTo>
                  <a:lnTo>
                    <a:pt x="442404" y="2185543"/>
                  </a:lnTo>
                  <a:lnTo>
                    <a:pt x="485635" y="2164511"/>
                  </a:lnTo>
                  <a:lnTo>
                    <a:pt x="3164687" y="608037"/>
                  </a:lnTo>
                  <a:lnTo>
                    <a:pt x="3204387" y="580885"/>
                  </a:lnTo>
                  <a:lnTo>
                    <a:pt x="3238868" y="548995"/>
                  </a:lnTo>
                  <a:lnTo>
                    <a:pt x="3267913" y="513067"/>
                  </a:lnTo>
                  <a:lnTo>
                    <a:pt x="3291370" y="473786"/>
                  </a:lnTo>
                  <a:lnTo>
                    <a:pt x="3309048" y="431825"/>
                  </a:lnTo>
                  <a:lnTo>
                    <a:pt x="3320745" y="387883"/>
                  </a:lnTo>
                  <a:lnTo>
                    <a:pt x="3326295" y="342658"/>
                  </a:lnTo>
                  <a:close/>
                </a:path>
                <a:path w="4410709" h="5033010">
                  <a:moveTo>
                    <a:pt x="4310062" y="4289196"/>
                  </a:moveTo>
                  <a:lnTo>
                    <a:pt x="4309275" y="4243362"/>
                  </a:lnTo>
                  <a:lnTo>
                    <a:pt x="4301972" y="4197629"/>
                  </a:lnTo>
                  <a:lnTo>
                    <a:pt x="4287952" y="4152658"/>
                  </a:lnTo>
                  <a:lnTo>
                    <a:pt x="4267060" y="4109161"/>
                  </a:lnTo>
                  <a:lnTo>
                    <a:pt x="4240073" y="4069194"/>
                  </a:lnTo>
                  <a:lnTo>
                    <a:pt x="4208373" y="4034498"/>
                  </a:lnTo>
                  <a:lnTo>
                    <a:pt x="4172661" y="4005262"/>
                  </a:lnTo>
                  <a:lnTo>
                    <a:pt x="4133621" y="3981666"/>
                  </a:lnTo>
                  <a:lnTo>
                    <a:pt x="4091927" y="3963886"/>
                  </a:lnTo>
                  <a:lnTo>
                    <a:pt x="4048264" y="3952113"/>
                  </a:lnTo>
                  <a:lnTo>
                    <a:pt x="4003319" y="3946537"/>
                  </a:lnTo>
                  <a:lnTo>
                    <a:pt x="3957777" y="3947325"/>
                  </a:lnTo>
                  <a:lnTo>
                    <a:pt x="3912324" y="3954691"/>
                  </a:lnTo>
                  <a:lnTo>
                    <a:pt x="3867645" y="3968788"/>
                  </a:lnTo>
                  <a:lnTo>
                    <a:pt x="3824427" y="3989819"/>
                  </a:lnTo>
                  <a:lnTo>
                    <a:pt x="2029307" y="5032730"/>
                  </a:lnTo>
                  <a:lnTo>
                    <a:pt x="3325418" y="5032730"/>
                  </a:lnTo>
                  <a:lnTo>
                    <a:pt x="4148455" y="4554575"/>
                  </a:lnTo>
                  <a:lnTo>
                    <a:pt x="4188155" y="4527423"/>
                  </a:lnTo>
                  <a:lnTo>
                    <a:pt x="4222635" y="4495533"/>
                  </a:lnTo>
                  <a:lnTo>
                    <a:pt x="4251693" y="4459605"/>
                  </a:lnTo>
                  <a:lnTo>
                    <a:pt x="4275137" y="4420311"/>
                  </a:lnTo>
                  <a:lnTo>
                    <a:pt x="4292816" y="4378363"/>
                  </a:lnTo>
                  <a:lnTo>
                    <a:pt x="4304512" y="4334421"/>
                  </a:lnTo>
                  <a:lnTo>
                    <a:pt x="4310062" y="4289196"/>
                  </a:lnTo>
                  <a:close/>
                </a:path>
                <a:path w="4410709" h="5033010">
                  <a:moveTo>
                    <a:pt x="4410354" y="2143379"/>
                  </a:moveTo>
                  <a:lnTo>
                    <a:pt x="2194471" y="3430752"/>
                  </a:lnTo>
                  <a:lnTo>
                    <a:pt x="2154758" y="3457905"/>
                  </a:lnTo>
                  <a:lnTo>
                    <a:pt x="2120290" y="3489782"/>
                  </a:lnTo>
                  <a:lnTo>
                    <a:pt x="2091232" y="3525723"/>
                  </a:lnTo>
                  <a:lnTo>
                    <a:pt x="2067775" y="3565004"/>
                  </a:lnTo>
                  <a:lnTo>
                    <a:pt x="2050110" y="3606965"/>
                  </a:lnTo>
                  <a:lnTo>
                    <a:pt x="2038400" y="3650907"/>
                  </a:lnTo>
                  <a:lnTo>
                    <a:pt x="2032863" y="3696131"/>
                  </a:lnTo>
                  <a:lnTo>
                    <a:pt x="2033651" y="3741966"/>
                  </a:lnTo>
                  <a:lnTo>
                    <a:pt x="2040953" y="3787698"/>
                  </a:lnTo>
                  <a:lnTo>
                    <a:pt x="2054974" y="3832669"/>
                  </a:lnTo>
                  <a:lnTo>
                    <a:pt x="2075865" y="3876167"/>
                  </a:lnTo>
                  <a:lnTo>
                    <a:pt x="2102853" y="3916134"/>
                  </a:lnTo>
                  <a:lnTo>
                    <a:pt x="2134539" y="3950817"/>
                  </a:lnTo>
                  <a:lnTo>
                    <a:pt x="2170252" y="3980065"/>
                  </a:lnTo>
                  <a:lnTo>
                    <a:pt x="2209304" y="4003662"/>
                  </a:lnTo>
                  <a:lnTo>
                    <a:pt x="2250998" y="4021442"/>
                  </a:lnTo>
                  <a:lnTo>
                    <a:pt x="2294661" y="4033215"/>
                  </a:lnTo>
                  <a:lnTo>
                    <a:pt x="2339606" y="4038803"/>
                  </a:lnTo>
                  <a:lnTo>
                    <a:pt x="2385149" y="4038003"/>
                  </a:lnTo>
                  <a:lnTo>
                    <a:pt x="2430602" y="4030649"/>
                  </a:lnTo>
                  <a:lnTo>
                    <a:pt x="2475280" y="4016552"/>
                  </a:lnTo>
                  <a:lnTo>
                    <a:pt x="2518499" y="3995521"/>
                  </a:lnTo>
                  <a:lnTo>
                    <a:pt x="4410354" y="2896387"/>
                  </a:lnTo>
                  <a:lnTo>
                    <a:pt x="4410354" y="2143379"/>
                  </a:lnTo>
                  <a:close/>
                </a:path>
              </a:pathLst>
            </a:custGeom>
            <a:solidFill>
              <a:srgbClr val="C7C9C8">
                <a:alpha val="16000"/>
              </a:srgbClr>
            </a:solidFill>
          </p:spPr>
          <p:txBody>
            <a:bodyPr wrap="square" lIns="0" tIns="0" rIns="0" bIns="0" rtlCol="0"/>
            <a:lstStyle/>
            <a:p>
              <a:endParaRPr/>
            </a:p>
          </p:txBody>
        </p:sp>
      </p:grpSp>
      <p:pic>
        <p:nvPicPr>
          <p:cNvPr id="11" name="Picture 10" descr="A black and white logo&#10;&#10;AI-generated content may be incorrect.">
            <a:extLst>
              <a:ext uri="{FF2B5EF4-FFF2-40B4-BE49-F238E27FC236}">
                <a16:creationId xmlns:a16="http://schemas.microsoft.com/office/drawing/2014/main" id="{6621F2D5-46F4-829E-7448-24B217CDBE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1570" y="6184091"/>
            <a:ext cx="1771017" cy="536180"/>
          </a:xfrm>
          <a:prstGeom prst="rect">
            <a:avLst/>
          </a:prstGeom>
        </p:spPr>
      </p:pic>
      <p:sp>
        <p:nvSpPr>
          <p:cNvPr id="2" name="Date Placeholder 3">
            <a:extLst>
              <a:ext uri="{FF2B5EF4-FFF2-40B4-BE49-F238E27FC236}">
                <a16:creationId xmlns:a16="http://schemas.microsoft.com/office/drawing/2014/main" id="{1B8FFD30-52DF-5A08-883D-4B6CC81904FF}"/>
              </a:ext>
            </a:extLst>
          </p:cNvPr>
          <p:cNvSpPr>
            <a:spLocks noGrp="1"/>
          </p:cNvSpPr>
          <p:nvPr>
            <p:ph type="dt" sz="half" idx="10"/>
          </p:nvPr>
        </p:nvSpPr>
        <p:spPr>
          <a:xfrm>
            <a:off x="10670146" y="6355710"/>
            <a:ext cx="1143000" cy="184666"/>
          </a:xfrm>
        </p:spPr>
        <p:txBody>
          <a:bodyPr/>
          <a:lstStyle>
            <a:lvl1pPr>
              <a:defRPr sz="1200">
                <a:solidFill>
                  <a:srgbClr val="15367C"/>
                </a:solidFill>
                <a:latin typeface="Montserrat" pitchFamily="2" charset="77"/>
                <a:ea typeface="Open Sans" panose="020B0606030504020204" pitchFamily="34" charset="0"/>
                <a:cs typeface="Open Sans" panose="020B0606030504020204" pitchFamily="34" charset="0"/>
              </a:defRPr>
            </a:lvl1pPr>
          </a:lstStyle>
          <a:p>
            <a:fld id="{E57C3B93-5F40-284B-831A-68A72DCF5642}" type="datetimeFigureOut">
              <a:rPr lang="en-US" smtClean="0"/>
              <a:pPr/>
              <a:t>2/3/2026</a:t>
            </a:fld>
            <a:endParaRPr lang="en-US">
              <a:latin typeface="Montserrat" pitchFamily="2" charset="77"/>
            </a:endParaRPr>
          </a:p>
        </p:txBody>
      </p:sp>
      <p:sp>
        <p:nvSpPr>
          <p:cNvPr id="3" name="object 5">
            <a:extLst>
              <a:ext uri="{FF2B5EF4-FFF2-40B4-BE49-F238E27FC236}">
                <a16:creationId xmlns:a16="http://schemas.microsoft.com/office/drawing/2014/main" id="{FEF7A184-A0A5-9BCD-AD92-1A7E3AA56AC3}"/>
              </a:ext>
            </a:extLst>
          </p:cNvPr>
          <p:cNvSpPr txBox="1"/>
          <p:nvPr userDrawn="1"/>
        </p:nvSpPr>
        <p:spPr>
          <a:xfrm>
            <a:off x="6464238" y="6355710"/>
            <a:ext cx="2915920" cy="197490"/>
          </a:xfrm>
          <a:prstGeom prst="rect">
            <a:avLst/>
          </a:prstGeom>
        </p:spPr>
        <p:txBody>
          <a:bodyPr vert="horz" wrap="square" lIns="0" tIns="12700" rIns="0" bIns="0" rtlCol="0">
            <a:spAutoFit/>
          </a:bodyPr>
          <a:lstStyle/>
          <a:p>
            <a:pPr marL="12700" algn="r">
              <a:lnSpc>
                <a:spcPct val="100000"/>
              </a:lnSpc>
              <a:spcBef>
                <a:spcPts val="100"/>
              </a:spcBef>
            </a:pPr>
            <a:r>
              <a:rPr lang="en-US" sz="1200" b="1" spc="100">
                <a:solidFill>
                  <a:srgbClr val="15367C"/>
                </a:solidFill>
                <a:latin typeface="Open Sans Bold"/>
                <a:cs typeface="Open Sans Bold"/>
              </a:rPr>
              <a:t>Policy Outlook 2026</a:t>
            </a:r>
          </a:p>
        </p:txBody>
      </p:sp>
      <p:sp>
        <p:nvSpPr>
          <p:cNvPr id="4" name="Title 1">
            <a:extLst>
              <a:ext uri="{FF2B5EF4-FFF2-40B4-BE49-F238E27FC236}">
                <a16:creationId xmlns:a16="http://schemas.microsoft.com/office/drawing/2014/main" id="{5CB730D8-BB9B-F49A-81B0-5AAFDF3AFCB8}"/>
              </a:ext>
            </a:extLst>
          </p:cNvPr>
          <p:cNvSpPr>
            <a:spLocks noGrp="1"/>
          </p:cNvSpPr>
          <p:nvPr>
            <p:ph type="title"/>
          </p:nvPr>
        </p:nvSpPr>
        <p:spPr>
          <a:xfrm>
            <a:off x="838200" y="830659"/>
            <a:ext cx="10515600" cy="677108"/>
          </a:xfrm>
        </p:spPr>
        <p:txBody>
          <a:bodyPr/>
          <a:lstStyle>
            <a:lvl1pPr>
              <a:defRPr sz="4400">
                <a:solidFill>
                  <a:srgbClr val="15367C"/>
                </a:solidFill>
                <a:latin typeface="Montserrat" pitchFamily="2" charset="77"/>
              </a:defRPr>
            </a:lvl1pPr>
          </a:lstStyle>
          <a:p>
            <a:r>
              <a:rPr lang="en-US"/>
              <a:t>Click to edit Master title style</a:t>
            </a:r>
          </a:p>
        </p:txBody>
      </p:sp>
      <p:sp>
        <p:nvSpPr>
          <p:cNvPr id="5" name="Content Placeholder 2">
            <a:extLst>
              <a:ext uri="{FF2B5EF4-FFF2-40B4-BE49-F238E27FC236}">
                <a16:creationId xmlns:a16="http://schemas.microsoft.com/office/drawing/2014/main" id="{470287C6-9AB6-B307-525A-0B20CA0F5F26}"/>
              </a:ext>
            </a:extLst>
          </p:cNvPr>
          <p:cNvSpPr>
            <a:spLocks noGrp="1"/>
          </p:cNvSpPr>
          <p:nvPr>
            <p:ph idx="1"/>
          </p:nvPr>
        </p:nvSpPr>
        <p:spPr>
          <a:xfrm>
            <a:off x="838200" y="1825625"/>
            <a:ext cx="10515600" cy="1384995"/>
          </a:xfrm>
        </p:spPr>
        <p:txBody>
          <a:bodyPr/>
          <a:lstStyle>
            <a:lvl1pPr>
              <a:defRPr>
                <a:solidFill>
                  <a:srgbClr val="15367C"/>
                </a:solidFill>
                <a:latin typeface="Open Sans" panose="020B0606030504020204" pitchFamily="34" charset="0"/>
                <a:ea typeface="Open Sans" panose="020B0606030504020204" pitchFamily="34" charset="0"/>
                <a:cs typeface="Open Sans" panose="020B0606030504020204" pitchFamily="34" charset="0"/>
              </a:defRPr>
            </a:lvl1pPr>
            <a:lvl2pPr>
              <a:defRPr>
                <a:solidFill>
                  <a:srgbClr val="15367C"/>
                </a:solidFill>
                <a:latin typeface="Open Sans" panose="020B0606030504020204" pitchFamily="34" charset="0"/>
                <a:ea typeface="Open Sans" panose="020B0606030504020204" pitchFamily="34" charset="0"/>
                <a:cs typeface="Open Sans" panose="020B0606030504020204" pitchFamily="34" charset="0"/>
              </a:defRPr>
            </a:lvl2pPr>
            <a:lvl3pPr>
              <a:defRPr>
                <a:solidFill>
                  <a:srgbClr val="15367C"/>
                </a:solidFill>
                <a:latin typeface="Open Sans" panose="020B0606030504020204" pitchFamily="34" charset="0"/>
                <a:ea typeface="Open Sans" panose="020B0606030504020204" pitchFamily="34" charset="0"/>
                <a:cs typeface="Open Sans" panose="020B0606030504020204" pitchFamily="34" charset="0"/>
              </a:defRPr>
            </a:lvl3pPr>
            <a:lvl4pPr>
              <a:defRPr>
                <a:solidFill>
                  <a:srgbClr val="15367C"/>
                </a:solidFill>
                <a:latin typeface="Open Sans" panose="020B0606030504020204" pitchFamily="34" charset="0"/>
                <a:ea typeface="Open Sans" panose="020B0606030504020204" pitchFamily="34" charset="0"/>
                <a:cs typeface="Open Sans" panose="020B0606030504020204" pitchFamily="34" charset="0"/>
              </a:defRPr>
            </a:lvl4pPr>
            <a:lvl5pPr>
              <a:defRPr>
                <a:solidFill>
                  <a:srgbClr val="15367C"/>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descr="A blue and white logo&#10;&#10;AI-generated content may be incorrect.">
            <a:extLst>
              <a:ext uri="{FF2B5EF4-FFF2-40B4-BE49-F238E27FC236}">
                <a16:creationId xmlns:a16="http://schemas.microsoft.com/office/drawing/2014/main" id="{096A8287-7979-6DE8-EAAB-C96A61EFD2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pic>
        <p:nvPicPr>
          <p:cNvPr id="16" name="Picture 15" descr="A white letters on a black background&#10;&#10;Description automatically generated">
            <a:extLst>
              <a:ext uri="{FF2B5EF4-FFF2-40B4-BE49-F238E27FC236}">
                <a16:creationId xmlns:a16="http://schemas.microsoft.com/office/drawing/2014/main" id="{C0F7573B-180E-E6AC-8045-F40C87C4C63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3064" r="-1"/>
          <a:stretch>
            <a:fillRect/>
          </a:stretch>
        </p:blipFill>
        <p:spPr>
          <a:xfrm>
            <a:off x="9956658" y="6085380"/>
            <a:ext cx="1854342" cy="543235"/>
          </a:xfrm>
          <a:prstGeom prst="rect">
            <a:avLst/>
          </a:prstGeom>
        </p:spPr>
      </p:pic>
      <p:sp>
        <p:nvSpPr>
          <p:cNvPr id="17" name="object 22">
            <a:extLst>
              <a:ext uri="{FF2B5EF4-FFF2-40B4-BE49-F238E27FC236}">
                <a16:creationId xmlns:a16="http://schemas.microsoft.com/office/drawing/2014/main" id="{B41392CB-DA3C-51D5-9F18-DE6167CB17AA}"/>
              </a:ext>
            </a:extLst>
          </p:cNvPr>
          <p:cNvSpPr/>
          <p:nvPr userDrawn="1"/>
        </p:nvSpPr>
        <p:spPr>
          <a:xfrm flipH="1">
            <a:off x="9561244" y="5935793"/>
            <a:ext cx="2859356" cy="720090"/>
          </a:xfrm>
          <a:custGeom>
            <a:avLst/>
            <a:gdLst/>
            <a:ahLst/>
            <a:cxnLst/>
            <a:rect l="l" t="t" r="r" b="b"/>
            <a:pathLst>
              <a:path w="2766060" h="696595">
                <a:moveTo>
                  <a:pt x="0" y="0"/>
                </a:moveTo>
                <a:lnTo>
                  <a:pt x="2383066" y="0"/>
                </a:lnTo>
                <a:lnTo>
                  <a:pt x="2427730" y="2802"/>
                </a:lnTo>
                <a:lnTo>
                  <a:pt x="2470882" y="11001"/>
                </a:lnTo>
                <a:lnTo>
                  <a:pt x="2512232" y="24284"/>
                </a:lnTo>
                <a:lnTo>
                  <a:pt x="2551495" y="42339"/>
                </a:lnTo>
                <a:lnTo>
                  <a:pt x="2588383" y="64853"/>
                </a:lnTo>
                <a:lnTo>
                  <a:pt x="2622607" y="91514"/>
                </a:lnTo>
                <a:lnTo>
                  <a:pt x="2653882" y="122008"/>
                </a:lnTo>
                <a:lnTo>
                  <a:pt x="2681919" y="156025"/>
                </a:lnTo>
                <a:lnTo>
                  <a:pt x="2706431" y="193250"/>
                </a:lnTo>
                <a:lnTo>
                  <a:pt x="2727131" y="233371"/>
                </a:lnTo>
                <a:lnTo>
                  <a:pt x="2743731" y="276077"/>
                </a:lnTo>
                <a:lnTo>
                  <a:pt x="2755944" y="321054"/>
                </a:lnTo>
                <a:lnTo>
                  <a:pt x="2763483" y="367990"/>
                </a:lnTo>
                <a:lnTo>
                  <a:pt x="2766060" y="416572"/>
                </a:lnTo>
                <a:lnTo>
                  <a:pt x="2766060" y="696099"/>
                </a:lnTo>
              </a:path>
            </a:pathLst>
          </a:custGeom>
          <a:ln w="12700">
            <a:solidFill>
              <a:srgbClr val="91C84C"/>
            </a:solidFill>
          </a:ln>
        </p:spPr>
        <p:txBody>
          <a:bodyPr wrap="square" lIns="0" tIns="0" rIns="0" bIns="0" rtlCol="0"/>
          <a:lstStyle/>
          <a:p>
            <a:endParaRPr/>
          </a:p>
        </p:txBody>
      </p:sp>
      <p:sp>
        <p:nvSpPr>
          <p:cNvPr id="5" name="object 5">
            <a:extLst>
              <a:ext uri="{FF2B5EF4-FFF2-40B4-BE49-F238E27FC236}">
                <a16:creationId xmlns:a16="http://schemas.microsoft.com/office/drawing/2014/main" id="{43B2EB7B-0C44-D0D9-FF45-33DECD26551A}"/>
              </a:ext>
            </a:extLst>
          </p:cNvPr>
          <p:cNvSpPr txBox="1"/>
          <p:nvPr userDrawn="1"/>
        </p:nvSpPr>
        <p:spPr>
          <a:xfrm>
            <a:off x="6464238" y="6355710"/>
            <a:ext cx="2915920" cy="197490"/>
          </a:xfrm>
          <a:prstGeom prst="rect">
            <a:avLst/>
          </a:prstGeom>
        </p:spPr>
        <p:txBody>
          <a:bodyPr vert="horz" wrap="square" lIns="0" tIns="12700" rIns="0" bIns="0" rtlCol="0">
            <a:spAutoFit/>
          </a:bodyPr>
          <a:lstStyle/>
          <a:p>
            <a:pPr marL="12700" algn="r">
              <a:lnSpc>
                <a:spcPct val="100000"/>
              </a:lnSpc>
              <a:spcBef>
                <a:spcPts val="100"/>
              </a:spcBef>
            </a:pPr>
            <a:r>
              <a:rPr lang="en-US" sz="1200" b="1" spc="100">
                <a:solidFill>
                  <a:schemeClr val="bg1"/>
                </a:solidFill>
                <a:latin typeface="Open Sans Bold"/>
                <a:cs typeface="Open Sans Bold"/>
              </a:rPr>
              <a:t>Policy Outlook 2026</a:t>
            </a:r>
            <a:endParaRPr sz="1200">
              <a:solidFill>
                <a:schemeClr val="bg1"/>
              </a:solidFill>
              <a:latin typeface="Arial"/>
              <a:cs typeface="Arial"/>
            </a:endParaRPr>
          </a:p>
        </p:txBody>
      </p:sp>
      <p:sp>
        <p:nvSpPr>
          <p:cNvPr id="6" name="Title 1">
            <a:extLst>
              <a:ext uri="{FF2B5EF4-FFF2-40B4-BE49-F238E27FC236}">
                <a16:creationId xmlns:a16="http://schemas.microsoft.com/office/drawing/2014/main" id="{85E302ED-3C35-85B1-E7CA-2EF79BFE55F7}"/>
              </a:ext>
            </a:extLst>
          </p:cNvPr>
          <p:cNvSpPr>
            <a:spLocks noGrp="1"/>
          </p:cNvSpPr>
          <p:nvPr>
            <p:ph type="title"/>
          </p:nvPr>
        </p:nvSpPr>
        <p:spPr>
          <a:xfrm>
            <a:off x="838200" y="830659"/>
            <a:ext cx="10515600" cy="677108"/>
          </a:xfrm>
        </p:spPr>
        <p:txBody>
          <a:bodyPr/>
          <a:lstStyle>
            <a:lvl1pPr>
              <a:defRPr sz="4400">
                <a:solidFill>
                  <a:schemeClr val="bg1"/>
                </a:solidFill>
                <a:latin typeface="Montserrat" pitchFamily="2" charset="77"/>
              </a:defRPr>
            </a:lvl1pPr>
          </a:lstStyle>
          <a:p>
            <a:r>
              <a:rPr lang="en-US"/>
              <a:t>Click to edit Master title style</a:t>
            </a:r>
          </a:p>
        </p:txBody>
      </p:sp>
      <p:sp>
        <p:nvSpPr>
          <p:cNvPr id="7" name="Content Placeholder 2">
            <a:extLst>
              <a:ext uri="{FF2B5EF4-FFF2-40B4-BE49-F238E27FC236}">
                <a16:creationId xmlns:a16="http://schemas.microsoft.com/office/drawing/2014/main" id="{6B959679-2484-1CBF-3B91-88CECBC3A3A8}"/>
              </a:ext>
            </a:extLst>
          </p:cNvPr>
          <p:cNvSpPr>
            <a:spLocks noGrp="1"/>
          </p:cNvSpPr>
          <p:nvPr>
            <p:ph idx="1"/>
          </p:nvPr>
        </p:nvSpPr>
        <p:spPr>
          <a:xfrm>
            <a:off x="838200" y="1825625"/>
            <a:ext cx="10515600" cy="1384995"/>
          </a:xfrm>
        </p:spPr>
        <p:txBody>
          <a:bodyPr/>
          <a:lstStyle>
            <a:lvl1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C1EC9546-82CA-82DB-8A79-9643C113B725}"/>
              </a:ext>
            </a:extLst>
          </p:cNvPr>
          <p:cNvSpPr/>
          <p:nvPr userDrawn="1"/>
        </p:nvSpPr>
        <p:spPr>
          <a:xfrm>
            <a:off x="0" y="0"/>
            <a:ext cx="12192000" cy="6858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solidFill>
            <a:srgbClr val="1E2759"/>
          </a:solidFill>
        </p:spPr>
        <p:txBody>
          <a:bodyPr wrap="square" lIns="0" tIns="0" rIns="0" bIns="0" rtlCol="0"/>
          <a:lstStyle/>
          <a:p>
            <a:endParaRPr/>
          </a:p>
        </p:txBody>
      </p:sp>
      <p:sp>
        <p:nvSpPr>
          <p:cNvPr id="8" name="object 3">
            <a:extLst>
              <a:ext uri="{FF2B5EF4-FFF2-40B4-BE49-F238E27FC236}">
                <a16:creationId xmlns:a16="http://schemas.microsoft.com/office/drawing/2014/main" id="{B30A510D-DA09-C836-6D9C-0F3A7103F16C}"/>
              </a:ext>
            </a:extLst>
          </p:cNvPr>
          <p:cNvSpPr/>
          <p:nvPr userDrawn="1"/>
        </p:nvSpPr>
        <p:spPr>
          <a:xfrm>
            <a:off x="9742665" y="1900948"/>
            <a:ext cx="2446655" cy="2646045"/>
          </a:xfrm>
          <a:custGeom>
            <a:avLst/>
            <a:gdLst/>
            <a:ahLst/>
            <a:cxnLst/>
            <a:rect l="l" t="t" r="r" b="b"/>
            <a:pathLst>
              <a:path w="2446654" h="2646045">
                <a:moveTo>
                  <a:pt x="2085428" y="263944"/>
                </a:moveTo>
                <a:lnTo>
                  <a:pt x="2081809" y="218821"/>
                </a:lnTo>
                <a:lnTo>
                  <a:pt x="2070239" y="174256"/>
                </a:lnTo>
                <a:lnTo>
                  <a:pt x="2050427" y="131279"/>
                </a:lnTo>
                <a:lnTo>
                  <a:pt x="2023351" y="92532"/>
                </a:lnTo>
                <a:lnTo>
                  <a:pt x="1990788" y="60172"/>
                </a:lnTo>
                <a:lnTo>
                  <a:pt x="1953768" y="34467"/>
                </a:lnTo>
                <a:lnTo>
                  <a:pt x="1913280" y="15684"/>
                </a:lnTo>
                <a:lnTo>
                  <a:pt x="1870329" y="4114"/>
                </a:lnTo>
                <a:lnTo>
                  <a:pt x="1825942" y="0"/>
                </a:lnTo>
                <a:lnTo>
                  <a:pt x="1781098" y="3632"/>
                </a:lnTo>
                <a:lnTo>
                  <a:pt x="1736826" y="15278"/>
                </a:lnTo>
                <a:lnTo>
                  <a:pt x="1694116" y="35204"/>
                </a:lnTo>
                <a:lnTo>
                  <a:pt x="733513" y="593293"/>
                </a:lnTo>
                <a:lnTo>
                  <a:pt x="695020" y="620547"/>
                </a:lnTo>
                <a:lnTo>
                  <a:pt x="662863" y="653313"/>
                </a:lnTo>
                <a:lnTo>
                  <a:pt x="637324" y="690562"/>
                </a:lnTo>
                <a:lnTo>
                  <a:pt x="618655" y="731304"/>
                </a:lnTo>
                <a:lnTo>
                  <a:pt x="607148" y="774522"/>
                </a:lnTo>
                <a:lnTo>
                  <a:pt x="603072" y="819200"/>
                </a:lnTo>
                <a:lnTo>
                  <a:pt x="606679" y="864323"/>
                </a:lnTo>
                <a:lnTo>
                  <a:pt x="618248" y="908875"/>
                </a:lnTo>
                <a:lnTo>
                  <a:pt x="638048" y="951852"/>
                </a:lnTo>
                <a:lnTo>
                  <a:pt x="665137" y="990600"/>
                </a:lnTo>
                <a:lnTo>
                  <a:pt x="697699" y="1022972"/>
                </a:lnTo>
                <a:lnTo>
                  <a:pt x="734720" y="1048677"/>
                </a:lnTo>
                <a:lnTo>
                  <a:pt x="775208" y="1067447"/>
                </a:lnTo>
                <a:lnTo>
                  <a:pt x="818159" y="1079030"/>
                </a:lnTo>
                <a:lnTo>
                  <a:pt x="862545" y="1083132"/>
                </a:lnTo>
                <a:lnTo>
                  <a:pt x="907389" y="1079500"/>
                </a:lnTo>
                <a:lnTo>
                  <a:pt x="951661" y="1067854"/>
                </a:lnTo>
                <a:lnTo>
                  <a:pt x="994359" y="1047927"/>
                </a:lnTo>
                <a:lnTo>
                  <a:pt x="1954961" y="489839"/>
                </a:lnTo>
                <a:lnTo>
                  <a:pt x="1993468" y="462584"/>
                </a:lnTo>
                <a:lnTo>
                  <a:pt x="2025624" y="429831"/>
                </a:lnTo>
                <a:lnTo>
                  <a:pt x="2051177" y="392569"/>
                </a:lnTo>
                <a:lnTo>
                  <a:pt x="2069833" y="351828"/>
                </a:lnTo>
                <a:lnTo>
                  <a:pt x="2081339" y="308610"/>
                </a:lnTo>
                <a:lnTo>
                  <a:pt x="2085428" y="263944"/>
                </a:lnTo>
                <a:close/>
              </a:path>
              <a:path w="2446654" h="2646045">
                <a:moveTo>
                  <a:pt x="2446274" y="810564"/>
                </a:moveTo>
                <a:lnTo>
                  <a:pt x="130454" y="2156015"/>
                </a:lnTo>
                <a:lnTo>
                  <a:pt x="91960" y="2183269"/>
                </a:lnTo>
                <a:lnTo>
                  <a:pt x="59791" y="2216023"/>
                </a:lnTo>
                <a:lnTo>
                  <a:pt x="34251" y="2253284"/>
                </a:lnTo>
                <a:lnTo>
                  <a:pt x="15582" y="2294026"/>
                </a:lnTo>
                <a:lnTo>
                  <a:pt x="4076" y="2337244"/>
                </a:lnTo>
                <a:lnTo>
                  <a:pt x="0" y="2381923"/>
                </a:lnTo>
                <a:lnTo>
                  <a:pt x="3606" y="2427046"/>
                </a:lnTo>
                <a:lnTo>
                  <a:pt x="15176" y="2471597"/>
                </a:lnTo>
                <a:lnTo>
                  <a:pt x="34975" y="2514574"/>
                </a:lnTo>
                <a:lnTo>
                  <a:pt x="62064" y="2553322"/>
                </a:lnTo>
                <a:lnTo>
                  <a:pt x="94627" y="2585682"/>
                </a:lnTo>
                <a:lnTo>
                  <a:pt x="131648" y="2611386"/>
                </a:lnTo>
                <a:lnTo>
                  <a:pt x="172148" y="2630170"/>
                </a:lnTo>
                <a:lnTo>
                  <a:pt x="215087" y="2641752"/>
                </a:lnTo>
                <a:lnTo>
                  <a:pt x="259486" y="2645854"/>
                </a:lnTo>
                <a:lnTo>
                  <a:pt x="304317" y="2642222"/>
                </a:lnTo>
                <a:lnTo>
                  <a:pt x="348602" y="2630576"/>
                </a:lnTo>
                <a:lnTo>
                  <a:pt x="391299" y="2610650"/>
                </a:lnTo>
                <a:lnTo>
                  <a:pt x="2446274" y="1416748"/>
                </a:lnTo>
                <a:lnTo>
                  <a:pt x="2446274" y="810564"/>
                </a:lnTo>
                <a:close/>
              </a:path>
            </a:pathLst>
          </a:custGeom>
          <a:solidFill>
            <a:srgbClr val="25408F">
              <a:alpha val="25999"/>
            </a:srgbClr>
          </a:solidFill>
        </p:spPr>
        <p:txBody>
          <a:bodyPr wrap="square" lIns="0" tIns="0" rIns="0" bIns="0" rtlCol="0"/>
          <a:lstStyle/>
          <a:p>
            <a:endParaRPr/>
          </a:p>
        </p:txBody>
      </p:sp>
      <p:sp>
        <p:nvSpPr>
          <p:cNvPr id="9" name="object 4">
            <a:extLst>
              <a:ext uri="{FF2B5EF4-FFF2-40B4-BE49-F238E27FC236}">
                <a16:creationId xmlns:a16="http://schemas.microsoft.com/office/drawing/2014/main" id="{983EB64C-B87F-A7D1-1A25-89F541ABB3C5}"/>
              </a:ext>
            </a:extLst>
          </p:cNvPr>
          <p:cNvSpPr/>
          <p:nvPr userDrawn="1"/>
        </p:nvSpPr>
        <p:spPr>
          <a:xfrm>
            <a:off x="9149626" y="4471796"/>
            <a:ext cx="3039745" cy="1544320"/>
          </a:xfrm>
          <a:custGeom>
            <a:avLst/>
            <a:gdLst/>
            <a:ahLst/>
            <a:cxnLst/>
            <a:rect l="l" t="t" r="r" b="b"/>
            <a:pathLst>
              <a:path w="3039745" h="1544320">
                <a:moveTo>
                  <a:pt x="2426906" y="263944"/>
                </a:moveTo>
                <a:lnTo>
                  <a:pt x="2423299" y="218821"/>
                </a:lnTo>
                <a:lnTo>
                  <a:pt x="2411730" y="174269"/>
                </a:lnTo>
                <a:lnTo>
                  <a:pt x="2391930" y="131279"/>
                </a:lnTo>
                <a:lnTo>
                  <a:pt x="2364841" y="92532"/>
                </a:lnTo>
                <a:lnTo>
                  <a:pt x="2332278" y="60172"/>
                </a:lnTo>
                <a:lnTo>
                  <a:pt x="2295258" y="34467"/>
                </a:lnTo>
                <a:lnTo>
                  <a:pt x="2254758" y="15697"/>
                </a:lnTo>
                <a:lnTo>
                  <a:pt x="2211819" y="4114"/>
                </a:lnTo>
                <a:lnTo>
                  <a:pt x="2167420" y="0"/>
                </a:lnTo>
                <a:lnTo>
                  <a:pt x="2122576" y="3632"/>
                </a:lnTo>
                <a:lnTo>
                  <a:pt x="2078304" y="15278"/>
                </a:lnTo>
                <a:lnTo>
                  <a:pt x="2035606" y="35204"/>
                </a:lnTo>
                <a:lnTo>
                  <a:pt x="130467" y="1142060"/>
                </a:lnTo>
                <a:lnTo>
                  <a:pt x="91960" y="1169314"/>
                </a:lnTo>
                <a:lnTo>
                  <a:pt x="59804" y="1202080"/>
                </a:lnTo>
                <a:lnTo>
                  <a:pt x="34251" y="1239329"/>
                </a:lnTo>
                <a:lnTo>
                  <a:pt x="15595" y="1280071"/>
                </a:lnTo>
                <a:lnTo>
                  <a:pt x="4089" y="1323289"/>
                </a:lnTo>
                <a:lnTo>
                  <a:pt x="0" y="1367967"/>
                </a:lnTo>
                <a:lnTo>
                  <a:pt x="3606" y="1413090"/>
                </a:lnTo>
                <a:lnTo>
                  <a:pt x="15176" y="1457642"/>
                </a:lnTo>
                <a:lnTo>
                  <a:pt x="34988" y="1500619"/>
                </a:lnTo>
                <a:lnTo>
                  <a:pt x="62064" y="1539367"/>
                </a:lnTo>
                <a:lnTo>
                  <a:pt x="66535" y="1543812"/>
                </a:lnTo>
                <a:lnTo>
                  <a:pt x="482333" y="1543812"/>
                </a:lnTo>
                <a:lnTo>
                  <a:pt x="2296452" y="489839"/>
                </a:lnTo>
                <a:lnTo>
                  <a:pt x="2334945" y="462597"/>
                </a:lnTo>
                <a:lnTo>
                  <a:pt x="2367102" y="429831"/>
                </a:lnTo>
                <a:lnTo>
                  <a:pt x="2392654" y="392569"/>
                </a:lnTo>
                <a:lnTo>
                  <a:pt x="2411311" y="351828"/>
                </a:lnTo>
                <a:lnTo>
                  <a:pt x="2422829" y="308622"/>
                </a:lnTo>
                <a:lnTo>
                  <a:pt x="2426906" y="263944"/>
                </a:lnTo>
                <a:close/>
              </a:path>
              <a:path w="3039745" h="1544320">
                <a:moveTo>
                  <a:pt x="3039313" y="664425"/>
                </a:moveTo>
                <a:lnTo>
                  <a:pt x="1525676" y="1543824"/>
                </a:lnTo>
                <a:lnTo>
                  <a:pt x="2569057" y="1543824"/>
                </a:lnTo>
                <a:lnTo>
                  <a:pt x="3039313" y="1270596"/>
                </a:lnTo>
                <a:lnTo>
                  <a:pt x="3039313" y="664425"/>
                </a:lnTo>
                <a:close/>
              </a:path>
            </a:pathLst>
          </a:custGeom>
          <a:solidFill>
            <a:srgbClr val="25408F">
              <a:alpha val="25999"/>
            </a:srgbClr>
          </a:solidFill>
        </p:spPr>
        <p:txBody>
          <a:bodyPr wrap="square" lIns="0" tIns="0" rIns="0" bIns="0" rtlCol="0"/>
          <a:lstStyle/>
          <a:p>
            <a:endParaRPr/>
          </a:p>
        </p:txBody>
      </p:sp>
      <p:sp>
        <p:nvSpPr>
          <p:cNvPr id="10" name="object 5">
            <a:extLst>
              <a:ext uri="{FF2B5EF4-FFF2-40B4-BE49-F238E27FC236}">
                <a16:creationId xmlns:a16="http://schemas.microsoft.com/office/drawing/2014/main" id="{A039CD4C-19ED-1018-556C-A4DC0CB91D89}"/>
              </a:ext>
            </a:extLst>
          </p:cNvPr>
          <p:cNvSpPr/>
          <p:nvPr userDrawn="1"/>
        </p:nvSpPr>
        <p:spPr>
          <a:xfrm>
            <a:off x="8106207" y="1294840"/>
            <a:ext cx="2678430" cy="2990850"/>
          </a:xfrm>
          <a:custGeom>
            <a:avLst/>
            <a:gdLst/>
            <a:ahLst/>
            <a:cxnLst/>
            <a:rect l="l" t="t" r="r" b="b"/>
            <a:pathLst>
              <a:path w="2678429" h="2990850">
                <a:moveTo>
                  <a:pt x="2083765" y="1821764"/>
                </a:moveTo>
                <a:lnTo>
                  <a:pt x="2080158" y="1776641"/>
                </a:lnTo>
                <a:lnTo>
                  <a:pt x="2068588" y="1732076"/>
                </a:lnTo>
                <a:lnTo>
                  <a:pt x="2048789" y="1689100"/>
                </a:lnTo>
                <a:lnTo>
                  <a:pt x="2021700" y="1650352"/>
                </a:lnTo>
                <a:lnTo>
                  <a:pt x="1989137" y="1617992"/>
                </a:lnTo>
                <a:lnTo>
                  <a:pt x="1952104" y="1592287"/>
                </a:lnTo>
                <a:lnTo>
                  <a:pt x="1911616" y="1573504"/>
                </a:lnTo>
                <a:lnTo>
                  <a:pt x="1868665" y="1561934"/>
                </a:lnTo>
                <a:lnTo>
                  <a:pt x="1824278" y="1557820"/>
                </a:lnTo>
                <a:lnTo>
                  <a:pt x="1779435" y="1561452"/>
                </a:lnTo>
                <a:lnTo>
                  <a:pt x="1735162" y="1573098"/>
                </a:lnTo>
                <a:lnTo>
                  <a:pt x="1692465" y="1593024"/>
                </a:lnTo>
                <a:lnTo>
                  <a:pt x="130517" y="2500490"/>
                </a:lnTo>
                <a:lnTo>
                  <a:pt x="92011" y="2527744"/>
                </a:lnTo>
                <a:lnTo>
                  <a:pt x="59855" y="2560510"/>
                </a:lnTo>
                <a:lnTo>
                  <a:pt x="34302" y="2597759"/>
                </a:lnTo>
                <a:lnTo>
                  <a:pt x="15646" y="2638501"/>
                </a:lnTo>
                <a:lnTo>
                  <a:pt x="4140" y="2681719"/>
                </a:lnTo>
                <a:lnTo>
                  <a:pt x="50" y="2726398"/>
                </a:lnTo>
                <a:lnTo>
                  <a:pt x="3657" y="2771521"/>
                </a:lnTo>
                <a:lnTo>
                  <a:pt x="15227" y="2816072"/>
                </a:lnTo>
                <a:lnTo>
                  <a:pt x="35039" y="2859049"/>
                </a:lnTo>
                <a:lnTo>
                  <a:pt x="62115" y="2897797"/>
                </a:lnTo>
                <a:lnTo>
                  <a:pt x="94678" y="2930169"/>
                </a:lnTo>
                <a:lnTo>
                  <a:pt x="131711" y="2955874"/>
                </a:lnTo>
                <a:lnTo>
                  <a:pt x="172199" y="2974644"/>
                </a:lnTo>
                <a:lnTo>
                  <a:pt x="215138" y="2986227"/>
                </a:lnTo>
                <a:lnTo>
                  <a:pt x="259537" y="2990329"/>
                </a:lnTo>
                <a:lnTo>
                  <a:pt x="304368" y="2986697"/>
                </a:lnTo>
                <a:lnTo>
                  <a:pt x="348640" y="2975051"/>
                </a:lnTo>
                <a:lnTo>
                  <a:pt x="391350" y="2955125"/>
                </a:lnTo>
                <a:lnTo>
                  <a:pt x="1953310" y="2047659"/>
                </a:lnTo>
                <a:lnTo>
                  <a:pt x="1991804" y="2020404"/>
                </a:lnTo>
                <a:lnTo>
                  <a:pt x="2023973" y="1987651"/>
                </a:lnTo>
                <a:lnTo>
                  <a:pt x="2049513" y="1950389"/>
                </a:lnTo>
                <a:lnTo>
                  <a:pt x="2068169" y="1909648"/>
                </a:lnTo>
                <a:lnTo>
                  <a:pt x="2079688" y="1866430"/>
                </a:lnTo>
                <a:lnTo>
                  <a:pt x="2083765" y="1821764"/>
                </a:lnTo>
                <a:close/>
              </a:path>
              <a:path w="2678429" h="2990850">
                <a:moveTo>
                  <a:pt x="2678392" y="263944"/>
                </a:moveTo>
                <a:lnTo>
                  <a:pt x="2674785" y="218821"/>
                </a:lnTo>
                <a:lnTo>
                  <a:pt x="2663215" y="174256"/>
                </a:lnTo>
                <a:lnTo>
                  <a:pt x="2643403" y="131279"/>
                </a:lnTo>
                <a:lnTo>
                  <a:pt x="2616314" y="92532"/>
                </a:lnTo>
                <a:lnTo>
                  <a:pt x="2583764" y="60172"/>
                </a:lnTo>
                <a:lnTo>
                  <a:pt x="2546731" y="34467"/>
                </a:lnTo>
                <a:lnTo>
                  <a:pt x="2506243" y="15684"/>
                </a:lnTo>
                <a:lnTo>
                  <a:pt x="2463304" y="4114"/>
                </a:lnTo>
                <a:lnTo>
                  <a:pt x="2418905" y="0"/>
                </a:lnTo>
                <a:lnTo>
                  <a:pt x="2374074" y="3632"/>
                </a:lnTo>
                <a:lnTo>
                  <a:pt x="2329802" y="15278"/>
                </a:lnTo>
                <a:lnTo>
                  <a:pt x="2287092" y="35204"/>
                </a:lnTo>
                <a:lnTo>
                  <a:pt x="130467" y="1288161"/>
                </a:lnTo>
                <a:lnTo>
                  <a:pt x="91960" y="1315415"/>
                </a:lnTo>
                <a:lnTo>
                  <a:pt x="59804" y="1348181"/>
                </a:lnTo>
                <a:lnTo>
                  <a:pt x="34264" y="1385443"/>
                </a:lnTo>
                <a:lnTo>
                  <a:pt x="15595" y="1426184"/>
                </a:lnTo>
                <a:lnTo>
                  <a:pt x="4089" y="1469390"/>
                </a:lnTo>
                <a:lnTo>
                  <a:pt x="0" y="1514068"/>
                </a:lnTo>
                <a:lnTo>
                  <a:pt x="3606" y="1559191"/>
                </a:lnTo>
                <a:lnTo>
                  <a:pt x="15189" y="1603743"/>
                </a:lnTo>
                <a:lnTo>
                  <a:pt x="34988" y="1646720"/>
                </a:lnTo>
                <a:lnTo>
                  <a:pt x="62077" y="1685467"/>
                </a:lnTo>
                <a:lnTo>
                  <a:pt x="94627" y="1717840"/>
                </a:lnTo>
                <a:lnTo>
                  <a:pt x="131660" y="1743544"/>
                </a:lnTo>
                <a:lnTo>
                  <a:pt x="172148" y="1762315"/>
                </a:lnTo>
                <a:lnTo>
                  <a:pt x="215087" y="1773897"/>
                </a:lnTo>
                <a:lnTo>
                  <a:pt x="259486" y="1778000"/>
                </a:lnTo>
                <a:lnTo>
                  <a:pt x="304317" y="1774367"/>
                </a:lnTo>
                <a:lnTo>
                  <a:pt x="348589" y="1762721"/>
                </a:lnTo>
                <a:lnTo>
                  <a:pt x="391299" y="1742795"/>
                </a:lnTo>
                <a:lnTo>
                  <a:pt x="2547937" y="489839"/>
                </a:lnTo>
                <a:lnTo>
                  <a:pt x="2586444" y="462584"/>
                </a:lnTo>
                <a:lnTo>
                  <a:pt x="2618600" y="429831"/>
                </a:lnTo>
                <a:lnTo>
                  <a:pt x="2644140" y="392569"/>
                </a:lnTo>
                <a:lnTo>
                  <a:pt x="2662809" y="351828"/>
                </a:lnTo>
                <a:lnTo>
                  <a:pt x="2674315" y="308610"/>
                </a:lnTo>
                <a:lnTo>
                  <a:pt x="2678392" y="263944"/>
                </a:lnTo>
                <a:close/>
              </a:path>
            </a:pathLst>
          </a:custGeom>
          <a:solidFill>
            <a:srgbClr val="25408F">
              <a:alpha val="25999"/>
            </a:srgbClr>
          </a:solidFill>
        </p:spPr>
        <p:txBody>
          <a:bodyPr wrap="square" lIns="0" tIns="0" rIns="0" bIns="0" rtlCol="0"/>
          <a:lstStyle/>
          <a:p>
            <a:endParaRPr/>
          </a:p>
        </p:txBody>
      </p:sp>
      <p:sp>
        <p:nvSpPr>
          <p:cNvPr id="11" name="object 6">
            <a:extLst>
              <a:ext uri="{FF2B5EF4-FFF2-40B4-BE49-F238E27FC236}">
                <a16:creationId xmlns:a16="http://schemas.microsoft.com/office/drawing/2014/main" id="{F72F8758-510A-315C-64F2-D80C3445697F}"/>
              </a:ext>
            </a:extLst>
          </p:cNvPr>
          <p:cNvSpPr/>
          <p:nvPr userDrawn="1"/>
        </p:nvSpPr>
        <p:spPr>
          <a:xfrm>
            <a:off x="11732260" y="3923863"/>
            <a:ext cx="457200" cy="679450"/>
          </a:xfrm>
          <a:custGeom>
            <a:avLst/>
            <a:gdLst/>
            <a:ahLst/>
            <a:cxnLst/>
            <a:rect l="l" t="t" r="r" b="b"/>
            <a:pathLst>
              <a:path w="457200" h="679450">
                <a:moveTo>
                  <a:pt x="456690" y="0"/>
                </a:moveTo>
                <a:lnTo>
                  <a:pt x="130450" y="189538"/>
                </a:lnTo>
                <a:lnTo>
                  <a:pt x="91952" y="216790"/>
                </a:lnTo>
                <a:lnTo>
                  <a:pt x="59796" y="249550"/>
                </a:lnTo>
                <a:lnTo>
                  <a:pt x="34252" y="286807"/>
                </a:lnTo>
                <a:lnTo>
                  <a:pt x="15592" y="327549"/>
                </a:lnTo>
                <a:lnTo>
                  <a:pt x="4084" y="370763"/>
                </a:lnTo>
                <a:lnTo>
                  <a:pt x="0" y="415437"/>
                </a:lnTo>
                <a:lnTo>
                  <a:pt x="3608" y="460559"/>
                </a:lnTo>
                <a:lnTo>
                  <a:pt x="15179" y="505116"/>
                </a:lnTo>
                <a:lnTo>
                  <a:pt x="34984" y="548097"/>
                </a:lnTo>
                <a:lnTo>
                  <a:pt x="62068" y="586845"/>
                </a:lnTo>
                <a:lnTo>
                  <a:pt x="94627" y="619208"/>
                </a:lnTo>
                <a:lnTo>
                  <a:pt x="131654" y="644913"/>
                </a:lnTo>
                <a:lnTo>
                  <a:pt x="172143" y="663690"/>
                </a:lnTo>
                <a:lnTo>
                  <a:pt x="215087" y="675269"/>
                </a:lnTo>
                <a:lnTo>
                  <a:pt x="259481" y="679377"/>
                </a:lnTo>
                <a:lnTo>
                  <a:pt x="304318" y="675745"/>
                </a:lnTo>
                <a:lnTo>
                  <a:pt x="348591" y="664100"/>
                </a:lnTo>
                <a:lnTo>
                  <a:pt x="391295" y="644173"/>
                </a:lnTo>
                <a:lnTo>
                  <a:pt x="456690" y="606180"/>
                </a:lnTo>
                <a:lnTo>
                  <a:pt x="456690" y="0"/>
                </a:lnTo>
                <a:close/>
              </a:path>
            </a:pathLst>
          </a:custGeom>
          <a:solidFill>
            <a:srgbClr val="25408F">
              <a:alpha val="25999"/>
            </a:srgbClr>
          </a:solidFill>
        </p:spPr>
        <p:txBody>
          <a:bodyPr wrap="square" lIns="0" tIns="0" rIns="0" bIns="0" rtlCol="0"/>
          <a:lstStyle/>
          <a:p>
            <a:endParaRPr/>
          </a:p>
        </p:txBody>
      </p:sp>
      <p:sp>
        <p:nvSpPr>
          <p:cNvPr id="12" name="object 7">
            <a:extLst>
              <a:ext uri="{FF2B5EF4-FFF2-40B4-BE49-F238E27FC236}">
                <a16:creationId xmlns:a16="http://schemas.microsoft.com/office/drawing/2014/main" id="{A6CA0794-DBDA-6EB0-B140-056EB2E6FF69}"/>
              </a:ext>
            </a:extLst>
          </p:cNvPr>
          <p:cNvSpPr/>
          <p:nvPr userDrawn="1"/>
        </p:nvSpPr>
        <p:spPr>
          <a:xfrm>
            <a:off x="8106232" y="4416170"/>
            <a:ext cx="1479550" cy="1081405"/>
          </a:xfrm>
          <a:custGeom>
            <a:avLst/>
            <a:gdLst/>
            <a:ahLst/>
            <a:cxnLst/>
            <a:rect l="l" t="t" r="r" b="b"/>
            <a:pathLst>
              <a:path w="1479550" h="1081404">
                <a:moveTo>
                  <a:pt x="1219832" y="0"/>
                </a:moveTo>
                <a:lnTo>
                  <a:pt x="1174995" y="3632"/>
                </a:lnTo>
                <a:lnTo>
                  <a:pt x="1130721" y="15277"/>
                </a:lnTo>
                <a:lnTo>
                  <a:pt x="1088017" y="35204"/>
                </a:lnTo>
                <a:lnTo>
                  <a:pt x="130462" y="591528"/>
                </a:lnTo>
                <a:lnTo>
                  <a:pt x="91960" y="618779"/>
                </a:lnTo>
                <a:lnTo>
                  <a:pt x="59801" y="651540"/>
                </a:lnTo>
                <a:lnTo>
                  <a:pt x="34256" y="688797"/>
                </a:lnTo>
                <a:lnTo>
                  <a:pt x="15594" y="729539"/>
                </a:lnTo>
                <a:lnTo>
                  <a:pt x="4085" y="772753"/>
                </a:lnTo>
                <a:lnTo>
                  <a:pt x="0" y="817427"/>
                </a:lnTo>
                <a:lnTo>
                  <a:pt x="3608" y="862549"/>
                </a:lnTo>
                <a:lnTo>
                  <a:pt x="15179" y="907106"/>
                </a:lnTo>
                <a:lnTo>
                  <a:pt x="34984" y="950087"/>
                </a:lnTo>
                <a:lnTo>
                  <a:pt x="62072" y="988835"/>
                </a:lnTo>
                <a:lnTo>
                  <a:pt x="94633" y="1021196"/>
                </a:lnTo>
                <a:lnTo>
                  <a:pt x="131662" y="1046900"/>
                </a:lnTo>
                <a:lnTo>
                  <a:pt x="172153" y="1065676"/>
                </a:lnTo>
                <a:lnTo>
                  <a:pt x="215098" y="1077254"/>
                </a:lnTo>
                <a:lnTo>
                  <a:pt x="259492" y="1081362"/>
                </a:lnTo>
                <a:lnTo>
                  <a:pt x="304330" y="1077730"/>
                </a:lnTo>
                <a:lnTo>
                  <a:pt x="348603" y="1066087"/>
                </a:lnTo>
                <a:lnTo>
                  <a:pt x="391308" y="1046162"/>
                </a:lnTo>
                <a:lnTo>
                  <a:pt x="1348862" y="489839"/>
                </a:lnTo>
                <a:lnTo>
                  <a:pt x="1387365" y="462587"/>
                </a:lnTo>
                <a:lnTo>
                  <a:pt x="1419523" y="429825"/>
                </a:lnTo>
                <a:lnTo>
                  <a:pt x="1445069" y="392567"/>
                </a:lnTo>
                <a:lnTo>
                  <a:pt x="1463730" y="351824"/>
                </a:lnTo>
                <a:lnTo>
                  <a:pt x="1475238" y="308609"/>
                </a:lnTo>
                <a:lnTo>
                  <a:pt x="1479321" y="263934"/>
                </a:lnTo>
                <a:lnTo>
                  <a:pt x="1475711" y="218813"/>
                </a:lnTo>
                <a:lnTo>
                  <a:pt x="1464137" y="174257"/>
                </a:lnTo>
                <a:lnTo>
                  <a:pt x="1444328" y="131280"/>
                </a:lnTo>
                <a:lnTo>
                  <a:pt x="1417244" y="92532"/>
                </a:lnTo>
                <a:lnTo>
                  <a:pt x="1384685" y="60169"/>
                </a:lnTo>
                <a:lnTo>
                  <a:pt x="1347659" y="34464"/>
                </a:lnTo>
                <a:lnTo>
                  <a:pt x="1307170" y="15687"/>
                </a:lnTo>
                <a:lnTo>
                  <a:pt x="1264225" y="4108"/>
                </a:lnTo>
                <a:lnTo>
                  <a:pt x="1219832" y="0"/>
                </a:lnTo>
                <a:close/>
              </a:path>
            </a:pathLst>
          </a:custGeom>
          <a:solidFill>
            <a:srgbClr val="25408F">
              <a:alpha val="25999"/>
            </a:srgbClr>
          </a:solidFill>
        </p:spPr>
        <p:txBody>
          <a:bodyPr wrap="square" lIns="0" tIns="0" rIns="0" bIns="0" rtlCol="0"/>
          <a:lstStyle/>
          <a:p>
            <a:endParaRPr/>
          </a:p>
        </p:txBody>
      </p:sp>
      <p:sp>
        <p:nvSpPr>
          <p:cNvPr id="13" name="object 13">
            <a:extLst>
              <a:ext uri="{FF2B5EF4-FFF2-40B4-BE49-F238E27FC236}">
                <a16:creationId xmlns:a16="http://schemas.microsoft.com/office/drawing/2014/main" id="{79144CE0-0B70-E17E-2FBD-CB21B29A55C6}"/>
              </a:ext>
            </a:extLst>
          </p:cNvPr>
          <p:cNvSpPr/>
          <p:nvPr userDrawn="1"/>
        </p:nvSpPr>
        <p:spPr>
          <a:xfrm>
            <a:off x="457200" y="6021956"/>
            <a:ext cx="11732260" cy="696595"/>
          </a:xfrm>
          <a:custGeom>
            <a:avLst/>
            <a:gdLst/>
            <a:ahLst/>
            <a:cxnLst/>
            <a:rect l="l" t="t" r="r" b="b"/>
            <a:pathLst>
              <a:path w="11732260" h="696595">
                <a:moveTo>
                  <a:pt x="11731752" y="0"/>
                </a:moveTo>
                <a:lnTo>
                  <a:pt x="382993" y="0"/>
                </a:lnTo>
                <a:lnTo>
                  <a:pt x="338329" y="2802"/>
                </a:lnTo>
                <a:lnTo>
                  <a:pt x="295177" y="11001"/>
                </a:lnTo>
                <a:lnTo>
                  <a:pt x="253827" y="24284"/>
                </a:lnTo>
                <a:lnTo>
                  <a:pt x="214564" y="42339"/>
                </a:lnTo>
                <a:lnTo>
                  <a:pt x="177676" y="64853"/>
                </a:lnTo>
                <a:lnTo>
                  <a:pt x="143452" y="91514"/>
                </a:lnTo>
                <a:lnTo>
                  <a:pt x="112177" y="122008"/>
                </a:lnTo>
                <a:lnTo>
                  <a:pt x="84140" y="156025"/>
                </a:lnTo>
                <a:lnTo>
                  <a:pt x="59628" y="193250"/>
                </a:lnTo>
                <a:lnTo>
                  <a:pt x="38928" y="233371"/>
                </a:lnTo>
                <a:lnTo>
                  <a:pt x="22328" y="276077"/>
                </a:lnTo>
                <a:lnTo>
                  <a:pt x="10115" y="321054"/>
                </a:lnTo>
                <a:lnTo>
                  <a:pt x="2576" y="367990"/>
                </a:lnTo>
                <a:lnTo>
                  <a:pt x="0" y="416572"/>
                </a:lnTo>
                <a:lnTo>
                  <a:pt x="0" y="696099"/>
                </a:lnTo>
              </a:path>
            </a:pathLst>
          </a:custGeom>
          <a:ln w="12699">
            <a:solidFill>
              <a:srgbClr val="91C84C"/>
            </a:solidFill>
          </a:ln>
        </p:spPr>
        <p:txBody>
          <a:bodyPr wrap="square" lIns="0" tIns="0" rIns="0" bIns="0" rtlCol="0"/>
          <a:lstStyle/>
          <a:p>
            <a:endParaRPr/>
          </a:p>
        </p:txBody>
      </p:sp>
      <p:pic>
        <p:nvPicPr>
          <p:cNvPr id="14" name="Picture 13" descr="A white letters on a black background&#10;&#10;Description automatically generated">
            <a:extLst>
              <a:ext uri="{FF2B5EF4-FFF2-40B4-BE49-F238E27FC236}">
                <a16:creationId xmlns:a16="http://schemas.microsoft.com/office/drawing/2014/main" id="{63515604-8AC7-860E-B0F4-FC4A3316BA4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3064" r="-1"/>
          <a:stretch>
            <a:fillRect/>
          </a:stretch>
        </p:blipFill>
        <p:spPr>
          <a:xfrm>
            <a:off x="812658" y="6185344"/>
            <a:ext cx="1854342" cy="543235"/>
          </a:xfrm>
          <a:prstGeom prst="rect">
            <a:avLst/>
          </a:prstGeom>
        </p:spPr>
      </p:pic>
      <p:sp>
        <p:nvSpPr>
          <p:cNvPr id="2" name="Date Placeholder 3">
            <a:extLst>
              <a:ext uri="{FF2B5EF4-FFF2-40B4-BE49-F238E27FC236}">
                <a16:creationId xmlns:a16="http://schemas.microsoft.com/office/drawing/2014/main" id="{40864CB5-484B-5291-6AE7-81F35CE0C6AF}"/>
              </a:ext>
            </a:extLst>
          </p:cNvPr>
          <p:cNvSpPr>
            <a:spLocks noGrp="1"/>
          </p:cNvSpPr>
          <p:nvPr>
            <p:ph type="dt" sz="half" idx="10"/>
          </p:nvPr>
        </p:nvSpPr>
        <p:spPr>
          <a:xfrm>
            <a:off x="10670146" y="6355710"/>
            <a:ext cx="1143000" cy="184666"/>
          </a:xfrm>
        </p:spPr>
        <p:txBody>
          <a:bodyPr/>
          <a:lstStyle>
            <a:lvl1pPr>
              <a:defRPr sz="1200">
                <a:solidFill>
                  <a:schemeClr val="bg1"/>
                </a:solidFill>
                <a:latin typeface="Montserrat" pitchFamily="2" charset="77"/>
                <a:ea typeface="Open Sans" panose="020B0606030504020204" pitchFamily="34" charset="0"/>
                <a:cs typeface="Open Sans" panose="020B0606030504020204" pitchFamily="34" charset="0"/>
              </a:defRPr>
            </a:lvl1pPr>
          </a:lstStyle>
          <a:p>
            <a:fld id="{E57C3B93-5F40-284B-831A-68A72DCF5642}" type="datetimeFigureOut">
              <a:rPr lang="en-US" smtClean="0"/>
              <a:pPr/>
              <a:t>2/3/2026</a:t>
            </a:fld>
            <a:endParaRPr lang="en-US">
              <a:latin typeface="Montserrat" pitchFamily="2" charset="77"/>
            </a:endParaRPr>
          </a:p>
        </p:txBody>
      </p:sp>
      <p:sp>
        <p:nvSpPr>
          <p:cNvPr id="3" name="object 5">
            <a:extLst>
              <a:ext uri="{FF2B5EF4-FFF2-40B4-BE49-F238E27FC236}">
                <a16:creationId xmlns:a16="http://schemas.microsoft.com/office/drawing/2014/main" id="{777DA5DD-2041-86E4-38F0-2B901A736A11}"/>
              </a:ext>
            </a:extLst>
          </p:cNvPr>
          <p:cNvSpPr txBox="1"/>
          <p:nvPr userDrawn="1"/>
        </p:nvSpPr>
        <p:spPr>
          <a:xfrm>
            <a:off x="6464238" y="6355710"/>
            <a:ext cx="2915920" cy="197490"/>
          </a:xfrm>
          <a:prstGeom prst="rect">
            <a:avLst/>
          </a:prstGeom>
        </p:spPr>
        <p:txBody>
          <a:bodyPr vert="horz" wrap="square" lIns="0" tIns="12700" rIns="0" bIns="0" rtlCol="0">
            <a:spAutoFit/>
          </a:bodyPr>
          <a:lstStyle/>
          <a:p>
            <a:pPr marL="12700" algn="r">
              <a:lnSpc>
                <a:spcPct val="100000"/>
              </a:lnSpc>
              <a:spcBef>
                <a:spcPts val="100"/>
              </a:spcBef>
            </a:pPr>
            <a:r>
              <a:rPr lang="en-US" sz="1200" b="1" spc="100">
                <a:solidFill>
                  <a:schemeClr val="bg1"/>
                </a:solidFill>
                <a:latin typeface="Open Sans Bold"/>
                <a:cs typeface="Open Sans Bold"/>
              </a:rPr>
              <a:t>Policy Outlook 2026</a:t>
            </a:r>
            <a:endParaRPr sz="1200">
              <a:solidFill>
                <a:schemeClr val="bg1"/>
              </a:solidFill>
              <a:latin typeface="Arial"/>
              <a:cs typeface="Arial"/>
            </a:endParaRPr>
          </a:p>
        </p:txBody>
      </p:sp>
      <p:sp>
        <p:nvSpPr>
          <p:cNvPr id="4" name="Title 1">
            <a:extLst>
              <a:ext uri="{FF2B5EF4-FFF2-40B4-BE49-F238E27FC236}">
                <a16:creationId xmlns:a16="http://schemas.microsoft.com/office/drawing/2014/main" id="{D2E684C0-399D-532A-7677-E89D14CFE7C1}"/>
              </a:ext>
            </a:extLst>
          </p:cNvPr>
          <p:cNvSpPr>
            <a:spLocks noGrp="1"/>
          </p:cNvSpPr>
          <p:nvPr>
            <p:ph type="title"/>
          </p:nvPr>
        </p:nvSpPr>
        <p:spPr>
          <a:xfrm>
            <a:off x="838200" y="830659"/>
            <a:ext cx="10515600" cy="677108"/>
          </a:xfrm>
        </p:spPr>
        <p:txBody>
          <a:bodyPr/>
          <a:lstStyle>
            <a:lvl1pPr>
              <a:defRPr sz="4400">
                <a:solidFill>
                  <a:schemeClr val="bg1"/>
                </a:solidFill>
                <a:latin typeface="Montserrat" pitchFamily="2" charset="77"/>
              </a:defRPr>
            </a:lvl1pPr>
          </a:lstStyle>
          <a:p>
            <a:r>
              <a:rPr lang="en-US"/>
              <a:t>Click to edit Master title style</a:t>
            </a:r>
          </a:p>
        </p:txBody>
      </p:sp>
      <p:sp>
        <p:nvSpPr>
          <p:cNvPr id="5" name="Content Placeholder 2">
            <a:extLst>
              <a:ext uri="{FF2B5EF4-FFF2-40B4-BE49-F238E27FC236}">
                <a16:creationId xmlns:a16="http://schemas.microsoft.com/office/drawing/2014/main" id="{BF6A91B4-C95E-5989-540F-0D86492A4407}"/>
              </a:ext>
            </a:extLst>
          </p:cNvPr>
          <p:cNvSpPr>
            <a:spLocks noGrp="1"/>
          </p:cNvSpPr>
          <p:nvPr>
            <p:ph idx="1"/>
          </p:nvPr>
        </p:nvSpPr>
        <p:spPr>
          <a:xfrm>
            <a:off x="838200" y="1825625"/>
            <a:ext cx="10515600" cy="1384995"/>
          </a:xfrm>
        </p:spPr>
        <p:txBody>
          <a:bodyPr/>
          <a:lstStyle>
            <a:lvl1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2673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6AA45C-8546-4621-8062-3F596A04E55F}"/>
              </a:ext>
            </a:extLst>
          </p:cNvPr>
          <p:cNvSpPr>
            <a:spLocks noChangeAspect="1"/>
          </p:cNvSpPr>
          <p:nvPr userDrawn="1"/>
        </p:nvSpPr>
        <p:spPr>
          <a:xfrm>
            <a:off x="0" y="0"/>
            <a:ext cx="12188952" cy="6858000"/>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pic>
        <p:nvPicPr>
          <p:cNvPr id="3" name="Picture 2">
            <a:extLst>
              <a:ext uri="{FF2B5EF4-FFF2-40B4-BE49-F238E27FC236}">
                <a16:creationId xmlns:a16="http://schemas.microsoft.com/office/drawing/2014/main" id="{8F667A19-2FB3-45D6-9D5C-BA101B9A5B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98480" y="274320"/>
            <a:ext cx="1213582" cy="365760"/>
          </a:xfrm>
          <a:prstGeom prst="rect">
            <a:avLst/>
          </a:prstGeom>
        </p:spPr>
      </p:pic>
    </p:spTree>
    <p:extLst>
      <p:ext uri="{BB962C8B-B14F-4D97-AF65-F5344CB8AC3E}">
        <p14:creationId xmlns:p14="http://schemas.microsoft.com/office/powerpoint/2010/main" val="401672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Faculty 2 wPhoto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F749AB-039A-9348-9B5F-EB7BC1B9ABC1}"/>
              </a:ext>
            </a:extLst>
          </p:cNvPr>
          <p:cNvSpPr/>
          <p:nvPr userDrawn="1"/>
        </p:nvSpPr>
        <p:spPr>
          <a:xfrm>
            <a:off x="0" y="1590805"/>
            <a:ext cx="12192000" cy="5267195"/>
          </a:xfrm>
          <a:prstGeom prst="rect">
            <a:avLst/>
          </a:prstGeom>
          <a:solidFill>
            <a:srgbClr val="00205B"/>
          </a:solidFill>
          <a:ln>
            <a:solidFill>
              <a:srgbClr val="002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2F9528F7-C03B-4028-85E0-07CB8FCBBEE5}"/>
              </a:ext>
            </a:extLst>
          </p:cNvPr>
          <p:cNvSpPr>
            <a:spLocks noGrp="1"/>
          </p:cNvSpPr>
          <p:nvPr>
            <p:ph type="body" sz="quarter" idx="10" hasCustomPrompt="1"/>
          </p:nvPr>
        </p:nvSpPr>
        <p:spPr>
          <a:xfrm>
            <a:off x="2470601" y="4850231"/>
            <a:ext cx="2715217" cy="573655"/>
          </a:xfrm>
          <a:prstGeom prst="rect">
            <a:avLst/>
          </a:prstGeom>
        </p:spPr>
        <p:txBody>
          <a:bodyPr anchor="t" anchorCtr="1"/>
          <a:lstStyle>
            <a:lvl1pPr marL="0" indent="0" algn="ctr">
              <a:buNone/>
              <a:defRPr sz="1800" b="1" baseline="0">
                <a:solidFill>
                  <a:srgbClr val="9AD03F"/>
                </a:solidFill>
              </a:defRPr>
            </a:lvl1pPr>
          </a:lstStyle>
          <a:p>
            <a:pPr lvl="0"/>
            <a:r>
              <a:rPr lang="en-US"/>
              <a:t>Name, Credentials </a:t>
            </a:r>
          </a:p>
        </p:txBody>
      </p:sp>
      <p:sp>
        <p:nvSpPr>
          <p:cNvPr id="11" name="Text Placeholder 4">
            <a:extLst>
              <a:ext uri="{FF2B5EF4-FFF2-40B4-BE49-F238E27FC236}">
                <a16:creationId xmlns:a16="http://schemas.microsoft.com/office/drawing/2014/main" id="{B6E53C02-7FF9-4F5A-ADD0-6D195837F216}"/>
              </a:ext>
            </a:extLst>
          </p:cNvPr>
          <p:cNvSpPr>
            <a:spLocks noGrp="1"/>
          </p:cNvSpPr>
          <p:nvPr>
            <p:ph type="body" sz="quarter" idx="11" hasCustomPrompt="1"/>
          </p:nvPr>
        </p:nvSpPr>
        <p:spPr>
          <a:xfrm>
            <a:off x="2470601" y="5531371"/>
            <a:ext cx="2715217" cy="905144"/>
          </a:xfrm>
          <a:prstGeom prst="rect">
            <a:avLst/>
          </a:prstGeom>
        </p:spPr>
        <p:txBody>
          <a:bodyPr anchor="t" anchorCtr="1"/>
          <a:lstStyle>
            <a:lvl1pPr marL="0" indent="0" algn="ctr">
              <a:lnSpc>
                <a:spcPct val="100000"/>
              </a:lnSpc>
              <a:spcBef>
                <a:spcPts val="0"/>
              </a:spcBef>
              <a:buNone/>
              <a:defRPr sz="1600" baseline="0">
                <a:solidFill>
                  <a:schemeClr val="bg1"/>
                </a:solidFill>
              </a:defRPr>
            </a:lvl1pPr>
          </a:lstStyle>
          <a:p>
            <a:pPr lvl="0"/>
            <a:r>
              <a:rPr lang="en-US"/>
              <a:t>Title</a:t>
            </a:r>
          </a:p>
          <a:p>
            <a:pPr lvl="0"/>
            <a:r>
              <a:rPr lang="en-US"/>
              <a:t>Organization</a:t>
            </a:r>
          </a:p>
        </p:txBody>
      </p:sp>
      <p:sp>
        <p:nvSpPr>
          <p:cNvPr id="3" name="Picture Placeholder 2">
            <a:extLst>
              <a:ext uri="{FF2B5EF4-FFF2-40B4-BE49-F238E27FC236}">
                <a16:creationId xmlns:a16="http://schemas.microsoft.com/office/drawing/2014/main" id="{FCFA78CF-75C9-40A3-B5C5-3785D89547B5}"/>
              </a:ext>
            </a:extLst>
          </p:cNvPr>
          <p:cNvSpPr>
            <a:spLocks noGrp="1"/>
          </p:cNvSpPr>
          <p:nvPr>
            <p:ph type="pic" sz="quarter" idx="12"/>
          </p:nvPr>
        </p:nvSpPr>
        <p:spPr>
          <a:xfrm>
            <a:off x="2463255" y="1926506"/>
            <a:ext cx="2722563" cy="2720975"/>
          </a:xfrm>
          <a:prstGeom prst="rect">
            <a:avLst/>
          </a:prstGeom>
        </p:spPr>
        <p:txBody>
          <a:bodyPr/>
          <a:lstStyle>
            <a:lvl1pPr>
              <a:defRPr>
                <a:solidFill>
                  <a:schemeClr val="bg1"/>
                </a:solidFill>
              </a:defRPr>
            </a:lvl1pPr>
          </a:lstStyle>
          <a:p>
            <a:endParaRPr lang="en-US"/>
          </a:p>
        </p:txBody>
      </p:sp>
      <p:sp>
        <p:nvSpPr>
          <p:cNvPr id="13" name="Picture Placeholder 2">
            <a:extLst>
              <a:ext uri="{FF2B5EF4-FFF2-40B4-BE49-F238E27FC236}">
                <a16:creationId xmlns:a16="http://schemas.microsoft.com/office/drawing/2014/main" id="{6B9EBC77-77FF-BF4C-A0CD-B497B836069D}"/>
              </a:ext>
            </a:extLst>
          </p:cNvPr>
          <p:cNvSpPr>
            <a:spLocks noGrp="1"/>
          </p:cNvSpPr>
          <p:nvPr>
            <p:ph type="pic" sz="quarter" idx="15"/>
          </p:nvPr>
        </p:nvSpPr>
        <p:spPr>
          <a:xfrm>
            <a:off x="6784487" y="1920410"/>
            <a:ext cx="2722563" cy="2720975"/>
          </a:xfrm>
          <a:prstGeom prst="rect">
            <a:avLst/>
          </a:prstGeom>
        </p:spPr>
        <p:txBody>
          <a:bodyPr/>
          <a:lstStyle>
            <a:lvl1pPr>
              <a:defRPr>
                <a:solidFill>
                  <a:schemeClr val="bg1"/>
                </a:solidFill>
              </a:defRPr>
            </a:lvl1pPr>
          </a:lstStyle>
          <a:p>
            <a:endParaRPr lang="en-US"/>
          </a:p>
        </p:txBody>
      </p:sp>
      <p:sp>
        <p:nvSpPr>
          <p:cNvPr id="4" name="Title Placeholder 1">
            <a:extLst>
              <a:ext uri="{FF2B5EF4-FFF2-40B4-BE49-F238E27FC236}">
                <a16:creationId xmlns:a16="http://schemas.microsoft.com/office/drawing/2014/main" id="{232DE315-40CE-FB43-A72D-EB6DB941714F}"/>
              </a:ext>
            </a:extLst>
          </p:cNvPr>
          <p:cNvSpPr>
            <a:spLocks noGrp="1"/>
          </p:cNvSpPr>
          <p:nvPr>
            <p:ph type="title" hasCustomPrompt="1"/>
          </p:nvPr>
        </p:nvSpPr>
        <p:spPr>
          <a:xfrm>
            <a:off x="641805" y="708336"/>
            <a:ext cx="8840949" cy="581698"/>
          </a:xfrm>
          <a:prstGeom prst="rect">
            <a:avLst/>
          </a:prstGeom>
        </p:spPr>
        <p:txBody>
          <a:bodyPr vert="horz" lIns="0" tIns="0" rIns="0" bIns="0" rtlCol="0" anchor="t" anchorCtr="0">
            <a:noAutofit/>
          </a:bodyPr>
          <a:lstStyle>
            <a:lvl1pPr>
              <a:defRPr sz="4200" b="1">
                <a:solidFill>
                  <a:srgbClr val="00205B"/>
                </a:solidFill>
                <a:latin typeface="+mj-lt"/>
              </a:defRPr>
            </a:lvl1pPr>
          </a:lstStyle>
          <a:p>
            <a:r>
              <a:rPr lang="en-US"/>
              <a:t>Faculty</a:t>
            </a:r>
          </a:p>
        </p:txBody>
      </p:sp>
      <p:sp>
        <p:nvSpPr>
          <p:cNvPr id="12" name="Text Placeholder 2">
            <a:extLst>
              <a:ext uri="{FF2B5EF4-FFF2-40B4-BE49-F238E27FC236}">
                <a16:creationId xmlns:a16="http://schemas.microsoft.com/office/drawing/2014/main" id="{1E8AC607-786E-B243-ACB6-20B3B9733D23}"/>
              </a:ext>
            </a:extLst>
          </p:cNvPr>
          <p:cNvSpPr>
            <a:spLocks noGrp="1"/>
          </p:cNvSpPr>
          <p:nvPr>
            <p:ph type="body" sz="quarter" idx="17" hasCustomPrompt="1"/>
          </p:nvPr>
        </p:nvSpPr>
        <p:spPr>
          <a:xfrm>
            <a:off x="6784487" y="4850231"/>
            <a:ext cx="2715217" cy="573655"/>
          </a:xfrm>
          <a:prstGeom prst="rect">
            <a:avLst/>
          </a:prstGeom>
        </p:spPr>
        <p:txBody>
          <a:bodyPr anchor="t" anchorCtr="1"/>
          <a:lstStyle>
            <a:lvl1pPr marL="0" indent="0" algn="ctr">
              <a:buNone/>
              <a:defRPr sz="1800" b="1" baseline="0">
                <a:solidFill>
                  <a:srgbClr val="9AD03F"/>
                </a:solidFill>
              </a:defRPr>
            </a:lvl1pPr>
          </a:lstStyle>
          <a:p>
            <a:pPr lvl="0"/>
            <a:r>
              <a:rPr lang="en-US"/>
              <a:t>Name, Credentials </a:t>
            </a:r>
          </a:p>
        </p:txBody>
      </p:sp>
      <p:sp>
        <p:nvSpPr>
          <p:cNvPr id="16" name="Text Placeholder 4">
            <a:extLst>
              <a:ext uri="{FF2B5EF4-FFF2-40B4-BE49-F238E27FC236}">
                <a16:creationId xmlns:a16="http://schemas.microsoft.com/office/drawing/2014/main" id="{09AE3D15-494E-344A-B625-65565295142E}"/>
              </a:ext>
            </a:extLst>
          </p:cNvPr>
          <p:cNvSpPr>
            <a:spLocks noGrp="1"/>
          </p:cNvSpPr>
          <p:nvPr>
            <p:ph type="body" sz="quarter" idx="18" hasCustomPrompt="1"/>
          </p:nvPr>
        </p:nvSpPr>
        <p:spPr>
          <a:xfrm>
            <a:off x="6784487" y="5531371"/>
            <a:ext cx="2715217" cy="905144"/>
          </a:xfrm>
          <a:prstGeom prst="rect">
            <a:avLst/>
          </a:prstGeom>
        </p:spPr>
        <p:txBody>
          <a:bodyPr anchor="t" anchorCtr="1"/>
          <a:lstStyle>
            <a:lvl1pPr marL="0" indent="0" algn="ctr">
              <a:lnSpc>
                <a:spcPct val="100000"/>
              </a:lnSpc>
              <a:spcBef>
                <a:spcPts val="0"/>
              </a:spcBef>
              <a:buNone/>
              <a:defRPr sz="1600" baseline="0">
                <a:solidFill>
                  <a:schemeClr val="bg1"/>
                </a:solidFill>
              </a:defRPr>
            </a:lvl1pPr>
          </a:lstStyle>
          <a:p>
            <a:pPr lvl="0"/>
            <a:r>
              <a:rPr lang="en-US"/>
              <a:t>Title</a:t>
            </a:r>
          </a:p>
          <a:p>
            <a:pPr lvl="0"/>
            <a:r>
              <a:rPr lang="en-US"/>
              <a:t>Organization</a:t>
            </a:r>
          </a:p>
        </p:txBody>
      </p:sp>
      <p:pic>
        <p:nvPicPr>
          <p:cNvPr id="14" name="Picture 13">
            <a:extLst>
              <a:ext uri="{FF2B5EF4-FFF2-40B4-BE49-F238E27FC236}">
                <a16:creationId xmlns:a16="http://schemas.microsoft.com/office/drawing/2014/main" id="{3F8542FD-E658-4C62-9E35-676E803571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98480" y="274320"/>
            <a:ext cx="1213578" cy="365760"/>
          </a:xfrm>
          <a:prstGeom prst="rect">
            <a:avLst/>
          </a:prstGeom>
        </p:spPr>
      </p:pic>
    </p:spTree>
    <p:extLst>
      <p:ext uri="{BB962C8B-B14F-4D97-AF65-F5344CB8AC3E}">
        <p14:creationId xmlns:p14="http://schemas.microsoft.com/office/powerpoint/2010/main" val="1742694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09600" y="274320"/>
            <a:ext cx="10972800" cy="10972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2/3/2026</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5" r:id="rId1"/>
    <p:sldLayoutId id="2147483664" r:id="rId2"/>
    <p:sldLayoutId id="2147483663" r:id="rId3"/>
    <p:sldLayoutId id="2147483662" r:id="rId4"/>
    <p:sldLayoutId id="2147483661" r:id="rId5"/>
    <p:sldLayoutId id="2147483666" r:id="rId6"/>
    <p:sldLayoutId id="2147483667" r:id="rId7"/>
    <p:sldLayoutId id="2147483668" r:id="rId8"/>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s://www.amcp.org/letters-statements-analysis/federal-update-senate-introduces-comprehensive-pbm-reform-legislation"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s://ncpa.org/newsroom/news-releases/2025/09/04/ncpa-cms-pharmacists-may-bail-medicare-drug-price-negotiation"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s://www.fda.gov/drugs/news-events-human-drugs/meetings-conferences-workshops-drugs"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1EFB3332-E14E-F444-A3C7-09152B6C8C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4" y="-2718"/>
            <a:ext cx="12477332" cy="7025818"/>
          </a:xfrm>
          <a:prstGeom prst="rect">
            <a:avLst/>
          </a:prstGeom>
        </p:spPr>
      </p:pic>
      <p:sp>
        <p:nvSpPr>
          <p:cNvPr id="4" name="Text Placeholder 1">
            <a:extLst>
              <a:ext uri="{FF2B5EF4-FFF2-40B4-BE49-F238E27FC236}">
                <a16:creationId xmlns:a16="http://schemas.microsoft.com/office/drawing/2014/main" id="{8A2B5B26-98D9-534C-959D-1ABD911AAF6C}"/>
              </a:ext>
            </a:extLst>
          </p:cNvPr>
          <p:cNvSpPr txBox="1">
            <a:spLocks/>
          </p:cNvSpPr>
          <p:nvPr/>
        </p:nvSpPr>
        <p:spPr>
          <a:xfrm>
            <a:off x="6105159" y="1255149"/>
            <a:ext cx="8020898" cy="996402"/>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72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1800"/>
              </a:spcAft>
              <a:buClrTx/>
              <a:buSzTx/>
              <a:buFont typeface="Arial" panose="020B0604020202020204" pitchFamily="34" charset="0"/>
              <a:buNone/>
              <a:tabLst/>
              <a:defRPr/>
            </a:pPr>
            <a:endParaRPr kumimoji="0" lang="en-US" sz="2000" b="0" i="0" u="none" strike="noStrike" kern="1200" cap="none" spc="300" normalizeH="0" baseline="0" noProof="0">
              <a:ln>
                <a:noFill/>
              </a:ln>
              <a:solidFill>
                <a:srgbClr val="FFFFFF"/>
              </a:solidFill>
              <a:effectLst/>
              <a:uLnTx/>
              <a:uFillTx/>
              <a:latin typeface="Arial" panose="020B0604020202020204"/>
              <a:ea typeface="+mn-ea"/>
              <a:cs typeface="+mn-cs"/>
            </a:endParaRPr>
          </a:p>
        </p:txBody>
      </p:sp>
      <p:sp>
        <p:nvSpPr>
          <p:cNvPr id="5" name="Text Placeholder 1">
            <a:extLst>
              <a:ext uri="{FF2B5EF4-FFF2-40B4-BE49-F238E27FC236}">
                <a16:creationId xmlns:a16="http://schemas.microsoft.com/office/drawing/2014/main" id="{9D57508B-30BB-3046-A764-893CAF11565B}"/>
              </a:ext>
            </a:extLst>
          </p:cNvPr>
          <p:cNvSpPr txBox="1">
            <a:spLocks/>
          </p:cNvSpPr>
          <p:nvPr/>
        </p:nvSpPr>
        <p:spPr>
          <a:xfrm>
            <a:off x="6688899" y="6207148"/>
            <a:ext cx="5503101" cy="525508"/>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72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1800"/>
              </a:spcAft>
              <a:buClrTx/>
              <a:buSzTx/>
              <a:buFont typeface="Arial" panose="020B0604020202020204" pitchFamily="34" charset="0"/>
              <a:buNone/>
              <a:tabLst/>
              <a:defRPr/>
            </a:pPr>
            <a:r>
              <a:rPr lang="en-US" sz="2400">
                <a:solidFill>
                  <a:srgbClr val="FFFFFF"/>
                </a:solidFill>
                <a:latin typeface="Arial" panose="020B0604020202020204"/>
              </a:rPr>
              <a:t>January 27, 2026</a:t>
            </a:r>
            <a:endParaRPr kumimoji="0" lang="en-US" sz="240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BABC3797-43BB-48B7-86EA-34B1319AF53F}"/>
              </a:ext>
            </a:extLst>
          </p:cNvPr>
          <p:cNvSpPr txBox="1"/>
          <p:nvPr/>
        </p:nvSpPr>
        <p:spPr>
          <a:xfrm>
            <a:off x="4544203" y="1890272"/>
            <a:ext cx="7647797" cy="2062103"/>
          </a:xfrm>
          <a:prstGeom prst="rect">
            <a:avLst/>
          </a:prstGeom>
          <a:noFill/>
        </p:spPr>
        <p:txBody>
          <a:bodyPr wrap="square" rtlCol="0">
            <a:spAutoFit/>
          </a:bodyPr>
          <a:lstStyle/>
          <a:p>
            <a:pPr algn="r"/>
            <a:endParaRPr lang="en-US" sz="4000" b="1">
              <a:solidFill>
                <a:prstClr val="white"/>
              </a:solidFill>
              <a:latin typeface="+mj-lt"/>
            </a:endParaRPr>
          </a:p>
          <a:p>
            <a:pPr algn="r"/>
            <a:r>
              <a:rPr lang="en-US" sz="4800" b="1">
                <a:solidFill>
                  <a:prstClr val="white"/>
                </a:solidFill>
                <a:latin typeface="+mj-lt"/>
              </a:rPr>
              <a:t>Policy Outlook:</a:t>
            </a:r>
          </a:p>
          <a:p>
            <a:pPr algn="r"/>
            <a:r>
              <a:rPr lang="en-US" sz="4000" b="1">
                <a:solidFill>
                  <a:prstClr val="white"/>
                </a:solidFill>
                <a:latin typeface="+mj-lt"/>
              </a:rPr>
              <a:t>What’s Ahead in 2026</a:t>
            </a:r>
            <a:endParaRPr lang="en-US" sz="1400"/>
          </a:p>
        </p:txBody>
      </p:sp>
      <p:sp>
        <p:nvSpPr>
          <p:cNvPr id="6" name="Rectangle 5">
            <a:extLst>
              <a:ext uri="{FF2B5EF4-FFF2-40B4-BE49-F238E27FC236}">
                <a16:creationId xmlns:a16="http://schemas.microsoft.com/office/drawing/2014/main" id="{82D5C3F0-2E7D-8B83-50C1-829D060416F6}"/>
              </a:ext>
            </a:extLst>
          </p:cNvPr>
          <p:cNvSpPr/>
          <p:nvPr/>
        </p:nvSpPr>
        <p:spPr>
          <a:xfrm>
            <a:off x="6656770" y="4040828"/>
            <a:ext cx="5535230" cy="23659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defRPr/>
            </a:pPr>
            <a:r>
              <a:rPr lang="en-US" sz="2800" b="1">
                <a:solidFill>
                  <a:srgbClr val="95C93D"/>
                </a:solidFill>
                <a:latin typeface="Arial"/>
              </a:rPr>
              <a:t>Tom Casey, MPP</a:t>
            </a:r>
            <a:endParaRPr lang="en-US">
              <a:ea typeface="+mn-ea"/>
              <a:cs typeface="+mn-cs"/>
            </a:endParaRPr>
          </a:p>
          <a:p>
            <a:pPr algn="r">
              <a:spcAft>
                <a:spcPts val="1200"/>
              </a:spcAft>
              <a:defRPr/>
            </a:pPr>
            <a:r>
              <a:rPr lang="en-US">
                <a:solidFill>
                  <a:srgbClr val="FFFFFF"/>
                </a:solidFill>
                <a:latin typeface="Arial"/>
              </a:rPr>
              <a:t>Associate Director, Government Affairs,</a:t>
            </a:r>
            <a:br>
              <a:rPr lang="en-US">
                <a:solidFill>
                  <a:srgbClr val="FFFFFF"/>
                </a:solidFill>
                <a:latin typeface="Arial"/>
              </a:rPr>
            </a:br>
            <a:r>
              <a:rPr lang="en-US">
                <a:cs typeface="Arial"/>
              </a:rPr>
              <a:t>AMCP</a:t>
            </a:r>
            <a:endParaRPr lang="en-US"/>
          </a:p>
          <a:p>
            <a:pPr algn="r">
              <a:defRPr/>
            </a:pPr>
            <a:r>
              <a:rPr lang="en-US" sz="2800" b="1">
                <a:solidFill>
                  <a:srgbClr val="95C93D"/>
                </a:solidFill>
              </a:rPr>
              <a:t>Adam Colborn, JD</a:t>
            </a:r>
            <a:endParaRPr lang="en-US" sz="2800" b="1">
              <a:solidFill>
                <a:srgbClr val="95C93D"/>
              </a:solidFill>
              <a:cs typeface="Arial"/>
            </a:endParaRPr>
          </a:p>
          <a:p>
            <a:pPr algn="r">
              <a:spcAft>
                <a:spcPts val="1200"/>
              </a:spcAft>
              <a:defRPr/>
            </a:pPr>
            <a:r>
              <a:rPr lang="en-US">
                <a:solidFill>
                  <a:srgbClr val="FFFFFF"/>
                </a:solidFill>
              </a:rPr>
              <a:t>Associate VP, Congressional Affairs,</a:t>
            </a:r>
            <a:br>
              <a:rPr lang="en-US">
                <a:solidFill>
                  <a:srgbClr val="FFFFFF"/>
                </a:solidFill>
                <a:cs typeface="Arial"/>
              </a:rPr>
            </a:br>
            <a:r>
              <a:rPr lang="en-US">
                <a:solidFill>
                  <a:srgbClr val="FFFFFF"/>
                </a:solidFill>
              </a:rPr>
              <a:t>AMCP</a:t>
            </a:r>
          </a:p>
          <a:p>
            <a:pPr lvl="0" algn="r">
              <a:spcAft>
                <a:spcPts val="1200"/>
              </a:spcAft>
              <a:defRPr/>
            </a:pPr>
            <a:endParaRPr lang="en-US">
              <a:solidFill>
                <a:srgbClr val="FFFFFF"/>
              </a:solidFill>
            </a:endParaRPr>
          </a:p>
        </p:txBody>
      </p:sp>
    </p:spTree>
    <p:extLst>
      <p:ext uri="{BB962C8B-B14F-4D97-AF65-F5344CB8AC3E}">
        <p14:creationId xmlns:p14="http://schemas.microsoft.com/office/powerpoint/2010/main" val="993394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2BF8F-13AD-B554-E532-0978771947D5}"/>
              </a:ext>
            </a:extLst>
          </p:cNvPr>
          <p:cNvSpPr>
            <a:spLocks noGrp="1"/>
          </p:cNvSpPr>
          <p:nvPr>
            <p:ph type="title"/>
          </p:nvPr>
        </p:nvSpPr>
        <p:spPr/>
        <p:txBody>
          <a:bodyPr/>
          <a:lstStyle/>
          <a:p>
            <a:r>
              <a:rPr lang="en-US"/>
              <a:t>PBM Reform</a:t>
            </a:r>
          </a:p>
        </p:txBody>
      </p:sp>
      <p:sp>
        <p:nvSpPr>
          <p:cNvPr id="3" name="Content Placeholder 2">
            <a:extLst>
              <a:ext uri="{FF2B5EF4-FFF2-40B4-BE49-F238E27FC236}">
                <a16:creationId xmlns:a16="http://schemas.microsoft.com/office/drawing/2014/main" id="{2DED1801-36CD-B27B-D665-D5E2AD411495}"/>
              </a:ext>
            </a:extLst>
          </p:cNvPr>
          <p:cNvSpPr>
            <a:spLocks noGrp="1"/>
          </p:cNvSpPr>
          <p:nvPr>
            <p:ph idx="1"/>
          </p:nvPr>
        </p:nvSpPr>
        <p:spPr>
          <a:xfrm>
            <a:off x="838200" y="1825625"/>
            <a:ext cx="10515600" cy="3877985"/>
          </a:xfrm>
        </p:spPr>
        <p:txBody>
          <a:bodyPr wrap="square" lIns="0" tIns="0" rIns="0" bIns="0" anchor="t">
            <a:spAutoFit/>
          </a:bodyPr>
          <a:lstStyle/>
          <a:p>
            <a:r>
              <a:rPr lang="en-US" b="1">
                <a:latin typeface="Open Sans"/>
                <a:ea typeface="Open Sans"/>
                <a:cs typeface="Open Sans"/>
              </a:rPr>
              <a:t>Big question: How much appetite is there for more PBM reform after the funding bill? </a:t>
            </a:r>
            <a:endParaRPr lang="en-US" b="1"/>
          </a:p>
          <a:p>
            <a:pPr marL="285750" indent="-285750">
              <a:buFont typeface="Arial" panose="020B0604020202020204" pitchFamily="34" charset="0"/>
              <a:buChar char="•"/>
            </a:pPr>
            <a:r>
              <a:rPr lang="en-US">
                <a:latin typeface="Open Sans"/>
                <a:ea typeface="Open Sans"/>
                <a:cs typeface="Open Sans"/>
              </a:rPr>
              <a:t>Before funding bill, top priority for both parties. Senate Finance Committee Chair Mike Crapo (R-ND) and Ranking Member Ron Wyden (D-OR) introduced the bipartisan </a:t>
            </a:r>
            <a:r>
              <a:rPr lang="en-US">
                <a:solidFill>
                  <a:srgbClr val="91C84D"/>
                </a:solidFill>
                <a:latin typeface="Open Sans"/>
                <a:ea typeface="Open Sans"/>
                <a:cs typeface="Open Sans"/>
                <a:hlinkClick r:id="rId2">
                  <a:extLst>
                    <a:ext uri="{A12FA001-AC4F-418D-AE19-62706E023703}">
                      <ahyp:hlinkClr xmlns:ahyp="http://schemas.microsoft.com/office/drawing/2018/hyperlinkcolor" val="tx"/>
                    </a:ext>
                  </a:extLst>
                </a:hlinkClick>
              </a:rPr>
              <a:t>PBM Price Transparency and Accountability Act</a:t>
            </a:r>
            <a:r>
              <a:rPr lang="en-US">
                <a:solidFill>
                  <a:srgbClr val="91C84D"/>
                </a:solidFill>
                <a:latin typeface="Open Sans"/>
                <a:ea typeface="Open Sans"/>
                <a:cs typeface="Open Sans"/>
              </a:rPr>
              <a:t> </a:t>
            </a:r>
            <a:r>
              <a:rPr lang="en-US">
                <a:latin typeface="Open Sans"/>
                <a:ea typeface="Open Sans"/>
                <a:cs typeface="Open Sans"/>
              </a:rPr>
              <a:t>in December 2025.</a:t>
            </a:r>
          </a:p>
          <a:p>
            <a:pPr marL="742950" lvl="1" indent="-285750">
              <a:buFont typeface="Arial" panose="020B0604020202020204" pitchFamily="34" charset="0"/>
              <a:buChar char="•"/>
            </a:pPr>
            <a:r>
              <a:rPr lang="en-US"/>
              <a:t>In addition to provisions in the gov’t funding package, this bill would ban spread pricing in Medicaid and require all retail, mail order, and specialty pharmacies to participate in the NADAC survey</a:t>
            </a:r>
          </a:p>
          <a:p>
            <a:pPr marL="285750" indent="-285750">
              <a:buFont typeface="Arial" panose="020B0604020202020204" pitchFamily="34" charset="0"/>
              <a:buChar char="•"/>
            </a:pPr>
            <a:r>
              <a:rPr lang="en-US"/>
              <a:t>House Energy &amp; Commerce and Ways &amp; Means Committees held joint hearings examining the practices of the largest health insurance companies on January 22. Chairs Guthrie and Smith stated future hearings would feature CEOs of other pharmaceutical supply chain entities. </a:t>
            </a:r>
          </a:p>
          <a:p>
            <a:pPr marL="742950" lvl="1" indent="-285750">
              <a:buFont typeface="Arial" panose="020B0604020202020204" pitchFamily="34" charset="0"/>
              <a:buChar char="•"/>
            </a:pPr>
            <a:r>
              <a:rPr lang="en-US"/>
              <a:t>Competition and vertical integration were the main topics. Members of both parties scrutinized insurers’ pharmacy, PBM, and GPO affiliates. </a:t>
            </a:r>
          </a:p>
          <a:p>
            <a:pPr marL="742950" lvl="1" indent="-285750">
              <a:buFont typeface="Arial" panose="020B0604020202020204" pitchFamily="34" charset="0"/>
              <a:buChar char="•"/>
            </a:pPr>
            <a:r>
              <a:rPr lang="en-US"/>
              <a:t>Utilization management practices were also targeted. </a:t>
            </a:r>
            <a:br>
              <a:rPr lang="en-US"/>
            </a:br>
            <a:endParaRPr lang="en-US"/>
          </a:p>
        </p:txBody>
      </p:sp>
    </p:spTree>
    <p:extLst>
      <p:ext uri="{BB962C8B-B14F-4D97-AF65-F5344CB8AC3E}">
        <p14:creationId xmlns:p14="http://schemas.microsoft.com/office/powerpoint/2010/main" val="2920130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CA8DCA-AA2B-93EB-7267-76BF3351721B}"/>
              </a:ext>
            </a:extLst>
          </p:cNvPr>
          <p:cNvSpPr>
            <a:spLocks noGrp="1"/>
          </p:cNvSpPr>
          <p:nvPr>
            <p:ph type="title"/>
          </p:nvPr>
        </p:nvSpPr>
        <p:spPr/>
        <p:txBody>
          <a:bodyPr/>
          <a:lstStyle/>
          <a:p>
            <a:r>
              <a:rPr lang="en-US"/>
              <a:t>Direct-to-Consumer</a:t>
            </a:r>
          </a:p>
        </p:txBody>
      </p:sp>
      <p:sp>
        <p:nvSpPr>
          <p:cNvPr id="5" name="Content Placeholder 4">
            <a:extLst>
              <a:ext uri="{FF2B5EF4-FFF2-40B4-BE49-F238E27FC236}">
                <a16:creationId xmlns:a16="http://schemas.microsoft.com/office/drawing/2014/main" id="{B98EFF70-2906-AC30-B1C9-52A7B3676564}"/>
              </a:ext>
            </a:extLst>
          </p:cNvPr>
          <p:cNvSpPr>
            <a:spLocks noGrp="1"/>
          </p:cNvSpPr>
          <p:nvPr>
            <p:ph idx="1"/>
          </p:nvPr>
        </p:nvSpPr>
        <p:spPr>
          <a:xfrm>
            <a:off x="838200" y="1825625"/>
            <a:ext cx="10515600" cy="2492990"/>
          </a:xfrm>
        </p:spPr>
        <p:txBody>
          <a:bodyPr/>
          <a:lstStyle/>
          <a:p>
            <a:pPr marL="285750" indent="-285750">
              <a:buFont typeface="Arial" panose="020B0604020202020204" pitchFamily="34" charset="0"/>
              <a:buChar char="•"/>
            </a:pPr>
            <a:r>
              <a:rPr lang="en-US" err="1"/>
              <a:t>TrumpRx</a:t>
            </a:r>
            <a:r>
              <a:rPr lang="en-US"/>
              <a:t> planned to fully launch in January 2026 (as of Jan. 8, site is live but no options to search for or purchase drugs).</a:t>
            </a:r>
            <a:br>
              <a:rPr lang="en-US"/>
            </a:br>
            <a:endParaRPr lang="en-US"/>
          </a:p>
          <a:p>
            <a:pPr marL="285750" indent="-285750">
              <a:buFont typeface="Arial" panose="020B0604020202020204" pitchFamily="34" charset="0"/>
              <a:buChar char="•"/>
            </a:pPr>
            <a:r>
              <a:rPr lang="en-US"/>
              <a:t>MFN deals include reduced rate for cash patients purchasing through </a:t>
            </a:r>
            <a:r>
              <a:rPr lang="en-US" err="1"/>
              <a:t>TrumpRx</a:t>
            </a:r>
            <a:r>
              <a:rPr lang="en-US"/>
              <a:t> in exchange for exemption from tariffs and possibly GLOBE + GUARD models.</a:t>
            </a:r>
          </a:p>
          <a:p>
            <a:pPr marL="742950" lvl="1" indent="-285750">
              <a:buFont typeface="Arial" panose="020B0604020202020204" pitchFamily="34" charset="0"/>
              <a:buChar char="•"/>
            </a:pPr>
            <a:r>
              <a:rPr lang="en-US"/>
              <a:t>White House has received some criticism for lack of transparency in </a:t>
            </a:r>
            <a:r>
              <a:rPr lang="en-US" err="1"/>
              <a:t>TrumpRx</a:t>
            </a:r>
            <a:r>
              <a:rPr lang="en-US"/>
              <a:t> deals.</a:t>
            </a:r>
            <a:br>
              <a:rPr lang="en-US"/>
            </a:br>
            <a:endParaRPr lang="en-US"/>
          </a:p>
          <a:p>
            <a:pPr marL="285750" indent="-285750">
              <a:buFont typeface="Arial" panose="020B0604020202020204" pitchFamily="34" charset="0"/>
              <a:buChar char="•"/>
            </a:pPr>
            <a:r>
              <a:rPr lang="en-US" err="1"/>
              <a:t>TrumpRx</a:t>
            </a:r>
            <a:r>
              <a:rPr lang="en-US"/>
              <a:t> is not expected to be a true vendor. It will likely be a portal that shows results from true DTC vendors like Lilly Direct, Cost Plus, </a:t>
            </a:r>
            <a:r>
              <a:rPr lang="en-US" err="1"/>
              <a:t>BlinkRx</a:t>
            </a:r>
            <a:r>
              <a:rPr lang="en-US"/>
              <a:t>.</a:t>
            </a:r>
          </a:p>
        </p:txBody>
      </p:sp>
      <p:sp>
        <p:nvSpPr>
          <p:cNvPr id="6" name="TextBox 5">
            <a:extLst>
              <a:ext uri="{FF2B5EF4-FFF2-40B4-BE49-F238E27FC236}">
                <a16:creationId xmlns:a16="http://schemas.microsoft.com/office/drawing/2014/main" id="{29B17A13-51D2-BCE2-C780-F8EA4E87A453}"/>
              </a:ext>
            </a:extLst>
          </p:cNvPr>
          <p:cNvSpPr txBox="1"/>
          <p:nvPr/>
        </p:nvSpPr>
        <p:spPr>
          <a:xfrm>
            <a:off x="762000" y="4459069"/>
            <a:ext cx="9677400" cy="1477328"/>
          </a:xfrm>
          <a:prstGeom prst="rect">
            <a:avLst/>
          </a:prstGeom>
          <a:noFill/>
        </p:spPr>
        <p:txBody>
          <a:bodyPr wrap="square" rtlCol="0">
            <a:spAutoFit/>
          </a:bodyPr>
          <a:lstStyle/>
          <a:p>
            <a:pPr marL="285750" indent="-285750">
              <a:buFont typeface="Arial" panose="020B0604020202020204" pitchFamily="34" charset="0"/>
              <a:buChar char="•"/>
            </a:pPr>
            <a:r>
              <a:rPr kumimoji="0" lang="en-US" sz="1800" b="0"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New DTC prices may serve as benchmarks for negotiations between payers and manufacturers.</a:t>
            </a:r>
            <a:br>
              <a:rPr kumimoji="0" lang="en-US" sz="1800" b="0"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br>
            <a:endParaRPr kumimoji="0" lang="en-US" sz="1800" b="0"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a:solidFill>
                  <a:prstClr val="white"/>
                </a:solidFill>
                <a:latin typeface="Open Sans" panose="020B0606030504020204" pitchFamily="34" charset="0"/>
                <a:ea typeface="Open Sans" panose="020B0606030504020204" pitchFamily="34" charset="0"/>
                <a:cs typeface="Open Sans" panose="020B0606030504020204" pitchFamily="34" charset="0"/>
              </a:rPr>
              <a:t>DTC prices are still hundreds to thousands of dollars, which may limit utility for cash patients.</a:t>
            </a:r>
            <a:endParaRPr lang="en-US"/>
          </a:p>
        </p:txBody>
      </p:sp>
    </p:spTree>
    <p:extLst>
      <p:ext uri="{BB962C8B-B14F-4D97-AF65-F5344CB8AC3E}">
        <p14:creationId xmlns:p14="http://schemas.microsoft.com/office/powerpoint/2010/main" val="2979081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F17ED-3781-5F82-AF8D-0B58F3685FE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CA5724D-F016-EEA2-208C-05E2113C9B8D}"/>
              </a:ext>
            </a:extLst>
          </p:cNvPr>
          <p:cNvSpPr>
            <a:spLocks noGrp="1"/>
          </p:cNvSpPr>
          <p:nvPr>
            <p:ph type="title"/>
          </p:nvPr>
        </p:nvSpPr>
        <p:spPr/>
        <p:txBody>
          <a:bodyPr/>
          <a:lstStyle/>
          <a:p>
            <a:r>
              <a:rPr lang="en-US"/>
              <a:t>Direct-to-Consumer</a:t>
            </a:r>
          </a:p>
        </p:txBody>
      </p:sp>
      <p:sp>
        <p:nvSpPr>
          <p:cNvPr id="5" name="Content Placeholder 4">
            <a:extLst>
              <a:ext uri="{FF2B5EF4-FFF2-40B4-BE49-F238E27FC236}">
                <a16:creationId xmlns:a16="http://schemas.microsoft.com/office/drawing/2014/main" id="{9444DAEA-0CD3-4519-4F00-93AAC43A1D28}"/>
              </a:ext>
            </a:extLst>
          </p:cNvPr>
          <p:cNvSpPr>
            <a:spLocks noGrp="1"/>
          </p:cNvSpPr>
          <p:nvPr>
            <p:ph idx="1"/>
          </p:nvPr>
        </p:nvSpPr>
        <p:spPr>
          <a:xfrm>
            <a:off x="838200" y="1825625"/>
            <a:ext cx="10515600" cy="2215991"/>
          </a:xfrm>
        </p:spPr>
        <p:txBody>
          <a:bodyPr/>
          <a:lstStyle/>
          <a:p>
            <a:pPr marL="285750" indent="-285750">
              <a:buFont typeface="Arial" panose="020B0604020202020204" pitchFamily="34" charset="0"/>
              <a:buChar char="•"/>
            </a:pPr>
            <a:r>
              <a:rPr lang="en-US"/>
              <a:t>CVS and </a:t>
            </a:r>
            <a:r>
              <a:rPr lang="en-US" err="1"/>
              <a:t>ExpressScripts</a:t>
            </a:r>
            <a:r>
              <a:rPr lang="en-US"/>
              <a:t> have signed contracts with the administration to fulfill </a:t>
            </a:r>
            <a:r>
              <a:rPr lang="en-US" err="1"/>
              <a:t>TrumpRx</a:t>
            </a:r>
            <a:r>
              <a:rPr lang="en-US"/>
              <a:t>-facilitated sales of EMD Serono’s fertility treatments.</a:t>
            </a:r>
          </a:p>
          <a:p>
            <a:pPr marL="742950" lvl="1" indent="-285750">
              <a:buFont typeface="Arial" panose="020B0604020202020204" pitchFamily="34" charset="0"/>
              <a:buChar char="•"/>
            </a:pPr>
            <a:r>
              <a:rPr lang="en-US"/>
              <a:t>Has potential implications for Medicaid best price calculations if CVS or </a:t>
            </a:r>
            <a:r>
              <a:rPr lang="en-US" err="1"/>
              <a:t>ExpressScripts</a:t>
            </a:r>
            <a:r>
              <a:rPr lang="en-US"/>
              <a:t> ever take title to the drug inventory.</a:t>
            </a:r>
            <a:br>
              <a:rPr lang="en-US"/>
            </a:br>
            <a:endParaRPr lang="en-US"/>
          </a:p>
          <a:p>
            <a:pPr marL="285750" indent="-285750">
              <a:buFont typeface="Arial" panose="020B0604020202020204" pitchFamily="34" charset="0"/>
              <a:buChar char="•"/>
            </a:pPr>
            <a:r>
              <a:rPr lang="en-US"/>
              <a:t>Remains to be seen how payers and PBMs will engage with growing popularity of DTC. </a:t>
            </a:r>
          </a:p>
          <a:p>
            <a:pPr marL="742950" lvl="1" indent="-285750">
              <a:buFont typeface="Arial" panose="020B0604020202020204" pitchFamily="34" charset="0"/>
              <a:buChar char="•"/>
            </a:pPr>
            <a:r>
              <a:rPr lang="en-US"/>
              <a:t>Upfront discounts on drug prices (as opposed to retrospective rebates) may make it easier to cover DTC drugs through a patient’s pharmacy benefit, but legal obstacles exist.</a:t>
            </a:r>
          </a:p>
        </p:txBody>
      </p:sp>
    </p:spTree>
    <p:extLst>
      <p:ext uri="{BB962C8B-B14F-4D97-AF65-F5344CB8AC3E}">
        <p14:creationId xmlns:p14="http://schemas.microsoft.com/office/powerpoint/2010/main" val="1344391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6239C-D4DE-DE85-298B-FB8AF126BE7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C6194EC-BCB9-80AF-2CFD-7DB90B37C02B}"/>
              </a:ext>
            </a:extLst>
          </p:cNvPr>
          <p:cNvSpPr>
            <a:spLocks noGrp="1"/>
          </p:cNvSpPr>
          <p:nvPr>
            <p:ph type="title"/>
          </p:nvPr>
        </p:nvSpPr>
        <p:spPr/>
        <p:txBody>
          <a:bodyPr/>
          <a:lstStyle/>
          <a:p>
            <a:r>
              <a:rPr lang="en-US"/>
              <a:t>340B Drug Pricing Program</a:t>
            </a:r>
          </a:p>
        </p:txBody>
      </p:sp>
      <p:sp>
        <p:nvSpPr>
          <p:cNvPr id="5" name="Content Placeholder 4">
            <a:extLst>
              <a:ext uri="{FF2B5EF4-FFF2-40B4-BE49-F238E27FC236}">
                <a16:creationId xmlns:a16="http://schemas.microsoft.com/office/drawing/2014/main" id="{09410DA0-4291-9C99-D83C-E78145093056}"/>
              </a:ext>
            </a:extLst>
          </p:cNvPr>
          <p:cNvSpPr>
            <a:spLocks noGrp="1"/>
          </p:cNvSpPr>
          <p:nvPr>
            <p:ph idx="1"/>
          </p:nvPr>
        </p:nvSpPr>
        <p:spPr>
          <a:xfrm>
            <a:off x="838200" y="1825625"/>
            <a:ext cx="10515600" cy="3877985"/>
          </a:xfrm>
        </p:spPr>
        <p:txBody>
          <a:bodyPr/>
          <a:lstStyle/>
          <a:p>
            <a:pPr marL="285750" indent="-285750">
              <a:buFont typeface="Arial" panose="020B0604020202020204" pitchFamily="34" charset="0"/>
              <a:buChar char="•"/>
            </a:pPr>
            <a:r>
              <a:rPr lang="en-US"/>
              <a:t>Legislative action unlikely in 2026, but Congress may still hold hearings and examine the possibility of reform. Litigation and administrative action will likely be the more notable sources of 340B action this year.</a:t>
            </a:r>
            <a:br>
              <a:rPr lang="en-US"/>
            </a:br>
            <a:endParaRPr lang="en-US"/>
          </a:p>
          <a:p>
            <a:pPr marL="285750" indent="-285750">
              <a:buFont typeface="Arial" panose="020B0604020202020204" pitchFamily="34" charset="0"/>
              <a:buChar char="•"/>
            </a:pPr>
            <a:r>
              <a:rPr lang="en-US"/>
              <a:t>HRSA’s rebate model is on indefinite pause following an injunction issued by a US District Court due to issues in the rulemaking process related to requirements under the Administrative Procedures Act.</a:t>
            </a:r>
          </a:p>
          <a:p>
            <a:pPr marL="742950" lvl="1" indent="-285750">
              <a:buFont typeface="Arial" panose="020B0604020202020204" pitchFamily="34" charset="0"/>
              <a:buChar char="•"/>
            </a:pPr>
            <a:r>
              <a:rPr lang="en-US"/>
              <a:t>HRSA’s request to stay the injunction was denied by the First Circuit Court of Appeals. The appeal is ongoing, but the model will remain paused.</a:t>
            </a:r>
          </a:p>
          <a:p>
            <a:pPr marL="742950" lvl="1" indent="-285750">
              <a:buFont typeface="Arial" panose="020B0604020202020204" pitchFamily="34" charset="0"/>
              <a:buChar char="•"/>
            </a:pPr>
            <a:r>
              <a:rPr lang="en-US"/>
              <a:t>The District Court noted that HRSA has the statutory authority to implement a rebate model. This means that curing the problems in the rulemaking process would likely lead to a successful implementation of the model.</a:t>
            </a:r>
          </a:p>
          <a:p>
            <a:pPr marL="742950" lvl="1" indent="-285750">
              <a:buFont typeface="Arial" panose="020B0604020202020204" pitchFamily="34" charset="0"/>
              <a:buChar char="•"/>
            </a:pPr>
            <a:r>
              <a:rPr lang="en-US"/>
              <a:t>A typical notice and comment process takes about six months. Depending on how quickly they move, HRSA could re-finalize the model in 2026.</a:t>
            </a:r>
          </a:p>
        </p:txBody>
      </p:sp>
    </p:spTree>
    <p:extLst>
      <p:ext uri="{BB962C8B-B14F-4D97-AF65-F5344CB8AC3E}">
        <p14:creationId xmlns:p14="http://schemas.microsoft.com/office/powerpoint/2010/main" val="220825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78767-847D-2E30-204B-E5DDE9FBCF8B}"/>
              </a:ext>
            </a:extLst>
          </p:cNvPr>
          <p:cNvSpPr>
            <a:spLocks noGrp="1"/>
          </p:cNvSpPr>
          <p:nvPr>
            <p:ph type="title"/>
          </p:nvPr>
        </p:nvSpPr>
        <p:spPr/>
        <p:txBody>
          <a:bodyPr/>
          <a:lstStyle/>
          <a:p>
            <a:r>
              <a:rPr lang="en-US"/>
              <a:t>Vaccinations</a:t>
            </a:r>
          </a:p>
        </p:txBody>
      </p:sp>
      <p:sp>
        <p:nvSpPr>
          <p:cNvPr id="3" name="Content Placeholder 2">
            <a:extLst>
              <a:ext uri="{FF2B5EF4-FFF2-40B4-BE49-F238E27FC236}">
                <a16:creationId xmlns:a16="http://schemas.microsoft.com/office/drawing/2014/main" id="{5CD72A04-2662-F109-8316-719D5E454379}"/>
              </a:ext>
            </a:extLst>
          </p:cNvPr>
          <p:cNvSpPr>
            <a:spLocks noGrp="1"/>
          </p:cNvSpPr>
          <p:nvPr>
            <p:ph idx="1"/>
          </p:nvPr>
        </p:nvSpPr>
        <p:spPr>
          <a:xfrm>
            <a:off x="838200" y="1825625"/>
            <a:ext cx="10515600" cy="4370427"/>
          </a:xfrm>
        </p:spPr>
        <p:txBody>
          <a:bodyPr/>
          <a:lstStyle/>
          <a:p>
            <a:pPr marL="285750" indent="-285750">
              <a:buFont typeface="Arial" panose="020B0604020202020204" pitchFamily="34" charset="0"/>
              <a:buChar char="•"/>
            </a:pPr>
            <a:r>
              <a:rPr lang="en-US" sz="2000"/>
              <a:t>On Jan. 5, the Department of Health and Human Services (HHS) announced an overhaul of the federal childhood vaccine schedule for children.</a:t>
            </a:r>
          </a:p>
          <a:p>
            <a:pPr marL="742950" lvl="1" indent="-285750">
              <a:buFont typeface="Arial" panose="020B0604020202020204" pitchFamily="34" charset="0"/>
              <a:buChar char="•"/>
            </a:pPr>
            <a:r>
              <a:rPr lang="en-US"/>
              <a:t>Removes universal recommendation for rotavirus, meningococcal disease, hepatitis A, and influenza vaccines, in favor of shared clinical decision-making.</a:t>
            </a:r>
          </a:p>
          <a:p>
            <a:pPr marL="742950" lvl="1" indent="-285750">
              <a:buFont typeface="Arial" panose="020B0604020202020204" pitchFamily="34" charset="0"/>
              <a:buChar char="•"/>
            </a:pPr>
            <a:r>
              <a:rPr lang="en-US"/>
              <a:t>Reduces total number of recommended vaccines from 17 to 11.</a:t>
            </a:r>
          </a:p>
          <a:p>
            <a:pPr marL="742950" lvl="1" indent="-285750">
              <a:buFont typeface="Arial" panose="020B0604020202020204" pitchFamily="34" charset="0"/>
              <a:buChar char="•"/>
            </a:pPr>
            <a:endParaRPr lang="en-US"/>
          </a:p>
          <a:p>
            <a:pPr marL="285750" indent="-285750">
              <a:buFont typeface="Arial" panose="020B0604020202020204" pitchFamily="34" charset="0"/>
              <a:buChar char="•"/>
            </a:pPr>
            <a:r>
              <a:rPr lang="en-US" sz="2000"/>
              <a:t>HHS’ announcement does not change federal coverage requirements, but additional, unforeseen changes may impact coverage later in 2026. </a:t>
            </a:r>
          </a:p>
          <a:p>
            <a:pPr marL="742950" lvl="1" indent="-285750">
              <a:buFont typeface="Arial" panose="020B0604020202020204" pitchFamily="34" charset="0"/>
              <a:buChar char="•"/>
            </a:pPr>
            <a:endParaRPr lang="en-US" sz="2000"/>
          </a:p>
          <a:p>
            <a:pPr marL="285750" indent="-285750">
              <a:buFont typeface="Arial" panose="020B0604020202020204" pitchFamily="34" charset="0"/>
              <a:buChar char="•"/>
            </a:pPr>
            <a:r>
              <a:rPr lang="en-US" sz="2000"/>
              <a:t>The CDC’s Advisory Committee on Immunization Practices (ACIP) has three publicly scheduled meetings for 2026:</a:t>
            </a:r>
          </a:p>
          <a:p>
            <a:pPr marL="742950" lvl="1" indent="-285750">
              <a:buFont typeface="Arial" panose="020B0604020202020204" pitchFamily="34" charset="0"/>
              <a:buChar char="•"/>
            </a:pPr>
            <a:r>
              <a:rPr lang="en-US"/>
              <a:t>Feb. 25-26,</a:t>
            </a:r>
          </a:p>
          <a:p>
            <a:pPr marL="742950" lvl="1" indent="-285750">
              <a:buFont typeface="Arial" panose="020B0604020202020204" pitchFamily="34" charset="0"/>
              <a:buChar char="•"/>
            </a:pPr>
            <a:r>
              <a:rPr lang="en-US"/>
              <a:t>June 24-25,</a:t>
            </a:r>
          </a:p>
          <a:p>
            <a:pPr marL="742950" lvl="1" indent="-285750">
              <a:buFont typeface="Arial" panose="020B0604020202020204" pitchFamily="34" charset="0"/>
              <a:buChar char="•"/>
            </a:pPr>
            <a:r>
              <a:rPr lang="en-US"/>
              <a:t>Oct. 21-22.</a:t>
            </a:r>
          </a:p>
          <a:p>
            <a:endParaRPr lang="en-US"/>
          </a:p>
        </p:txBody>
      </p:sp>
    </p:spTree>
    <p:extLst>
      <p:ext uri="{BB962C8B-B14F-4D97-AF65-F5344CB8AC3E}">
        <p14:creationId xmlns:p14="http://schemas.microsoft.com/office/powerpoint/2010/main" val="881046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94A6C-2DDB-5724-CC31-234B94F6727D}"/>
              </a:ext>
            </a:extLst>
          </p:cNvPr>
          <p:cNvSpPr>
            <a:spLocks noGrp="1"/>
          </p:cNvSpPr>
          <p:nvPr>
            <p:ph type="title"/>
          </p:nvPr>
        </p:nvSpPr>
        <p:spPr/>
        <p:txBody>
          <a:bodyPr/>
          <a:lstStyle/>
          <a:p>
            <a:r>
              <a:rPr lang="en-US"/>
              <a:t>Weight Loss Drugs – CMS Coverage</a:t>
            </a:r>
          </a:p>
        </p:txBody>
      </p:sp>
      <p:sp>
        <p:nvSpPr>
          <p:cNvPr id="3" name="Content Placeholder 2">
            <a:extLst>
              <a:ext uri="{FF2B5EF4-FFF2-40B4-BE49-F238E27FC236}">
                <a16:creationId xmlns:a16="http://schemas.microsoft.com/office/drawing/2014/main" id="{58613555-8FA8-8411-3359-DDAFEFE98CAF}"/>
              </a:ext>
            </a:extLst>
          </p:cNvPr>
          <p:cNvSpPr>
            <a:spLocks noGrp="1"/>
          </p:cNvSpPr>
          <p:nvPr>
            <p:ph idx="1"/>
          </p:nvPr>
        </p:nvSpPr>
        <p:spPr>
          <a:xfrm>
            <a:off x="838200" y="1825625"/>
            <a:ext cx="10515600" cy="4431983"/>
          </a:xfrm>
        </p:spPr>
        <p:txBody>
          <a:bodyPr/>
          <a:lstStyle/>
          <a:p>
            <a:pPr marL="285750" indent="-285750">
              <a:buFont typeface="Arial" panose="020B0604020202020204" pitchFamily="34" charset="0"/>
              <a:buChar char="•"/>
            </a:pPr>
            <a:r>
              <a:rPr lang="en-US"/>
              <a:t>GLP-1 agonists indicated for weight loss are not currently covered by Medicare or Medicaid, but CMS pilot program beginning in 2026 will test coverage expansions.</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Last Dec., CMS unveiled the voluntary Better Approaches to Lifestyle and Nutrition for Comprehensive </a:t>
            </a:r>
            <a:r>
              <a:rPr lang="en-US" err="1"/>
              <a:t>hEalth</a:t>
            </a:r>
            <a:r>
              <a:rPr lang="en-US"/>
              <a:t> (BALANCE) model.</a:t>
            </a:r>
          </a:p>
          <a:p>
            <a:pPr marL="742950" lvl="1" indent="-285750">
              <a:buFont typeface="Arial" panose="020B0604020202020204" pitchFamily="34" charset="0"/>
              <a:buChar char="•"/>
            </a:pPr>
            <a:r>
              <a:rPr lang="en-US"/>
              <a:t>CMS will negotiate Participation Agreements and Supplemental Rebate Agreements for Medicaid with participating manufactures by Feb. 2026; may also include manufacturer support for lifestyle interventions.</a:t>
            </a:r>
          </a:p>
          <a:p>
            <a:pPr marL="742950" lvl="1" indent="-285750">
              <a:buFont typeface="Arial" panose="020B0604020202020204" pitchFamily="34" charset="0"/>
              <a:buChar char="•"/>
            </a:pPr>
            <a:r>
              <a:rPr lang="en-US"/>
              <a:t>Medicaid coverage begins May 2026; Medicare Part D coverage begins Jan. 2027.</a:t>
            </a:r>
          </a:p>
          <a:p>
            <a:pPr marL="742950" lvl="1" indent="-285750">
              <a:buFont typeface="Arial" panose="020B0604020202020204" pitchFamily="34" charset="0"/>
              <a:buChar char="•"/>
            </a:pPr>
            <a:endParaRPr lang="en-US"/>
          </a:p>
          <a:p>
            <a:pPr marL="285750" indent="-285750">
              <a:buFont typeface="Arial" panose="020B0604020202020204" pitchFamily="34" charset="0"/>
              <a:buChar char="•"/>
            </a:pPr>
            <a:r>
              <a:rPr lang="en-US"/>
              <a:t>By July 2026, CMS also intends to implement a short-term demonstration to provide Medicare access to GLP-1s for weight loss.</a:t>
            </a:r>
          </a:p>
          <a:p>
            <a:pPr marL="742950" lvl="1" indent="-285750">
              <a:buFont typeface="Arial" panose="020B0604020202020204" pitchFamily="34" charset="0"/>
              <a:buChar char="•"/>
            </a:pPr>
            <a:r>
              <a:rPr lang="en-US"/>
              <a:t>Will operate outside Medicare Part D coverage and payment flow.</a:t>
            </a:r>
          </a:p>
          <a:p>
            <a:pPr marL="742950" lvl="1" indent="-285750">
              <a:buFont typeface="Arial" panose="020B0604020202020204" pitchFamily="34" charset="0"/>
              <a:buChar char="•"/>
            </a:pPr>
            <a:r>
              <a:rPr lang="en-US"/>
              <a:t>Part D plan sponsors will not carry risk for eligible products.</a:t>
            </a:r>
          </a:p>
          <a:p>
            <a:pPr marL="742950" lvl="1" indent="-285750">
              <a:buFont typeface="Arial" panose="020B0604020202020204" pitchFamily="34" charset="0"/>
              <a:buChar char="•"/>
            </a:pPr>
            <a:r>
              <a:rPr lang="en-US"/>
              <a:t>Eligible beneficiaries will pay $50 per month for GLP-1s.</a:t>
            </a:r>
          </a:p>
          <a:p>
            <a:endParaRPr lang="en-US"/>
          </a:p>
        </p:txBody>
      </p:sp>
    </p:spTree>
    <p:extLst>
      <p:ext uri="{BB962C8B-B14F-4D97-AF65-F5344CB8AC3E}">
        <p14:creationId xmlns:p14="http://schemas.microsoft.com/office/powerpoint/2010/main" val="2811162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D9717-7C26-C61E-5B6E-AE07FE9181F4}"/>
              </a:ext>
            </a:extLst>
          </p:cNvPr>
          <p:cNvSpPr>
            <a:spLocks noGrp="1"/>
          </p:cNvSpPr>
          <p:nvPr>
            <p:ph type="title"/>
          </p:nvPr>
        </p:nvSpPr>
        <p:spPr>
          <a:xfrm>
            <a:off x="838200" y="830659"/>
            <a:ext cx="10515600" cy="1661993"/>
          </a:xfrm>
        </p:spPr>
        <p:txBody>
          <a:bodyPr/>
          <a:lstStyle/>
          <a:p>
            <a:r>
              <a:rPr lang="en-US" sz="3200" b="1">
                <a:latin typeface="Open Sans" panose="020B0606030504020204" pitchFamily="34" charset="0"/>
                <a:ea typeface="Open Sans" panose="020B0606030504020204" pitchFamily="34" charset="0"/>
                <a:cs typeface="Open Sans" panose="020B0606030504020204" pitchFamily="34" charset="0"/>
                <a:sym typeface="Open Sans Light" charset="0"/>
              </a:rPr>
              <a:t>Medicare Drug Price Negotiation Program impacts – total cost of care, pharmacy inventory</a:t>
            </a:r>
            <a:br>
              <a:rPr lang="en-US">
                <a:latin typeface="Open Sans" panose="020B0606030504020204" pitchFamily="34" charset="0"/>
                <a:ea typeface="Open Sans" panose="020B0606030504020204" pitchFamily="34" charset="0"/>
                <a:cs typeface="Open Sans" panose="020B0606030504020204" pitchFamily="34" charset="0"/>
                <a:sym typeface="Open Sans Light" charset="0"/>
              </a:rPr>
            </a:br>
            <a:endParaRPr lang="en-US"/>
          </a:p>
        </p:txBody>
      </p:sp>
      <p:sp>
        <p:nvSpPr>
          <p:cNvPr id="3" name="Content Placeholder 2">
            <a:extLst>
              <a:ext uri="{FF2B5EF4-FFF2-40B4-BE49-F238E27FC236}">
                <a16:creationId xmlns:a16="http://schemas.microsoft.com/office/drawing/2014/main" id="{8573F4DE-66CF-E81F-2099-18308DA88373}"/>
              </a:ext>
            </a:extLst>
          </p:cNvPr>
          <p:cNvSpPr>
            <a:spLocks noGrp="1"/>
          </p:cNvSpPr>
          <p:nvPr>
            <p:ph idx="1"/>
          </p:nvPr>
        </p:nvSpPr>
        <p:spPr>
          <a:xfrm>
            <a:off x="838200" y="1825625"/>
            <a:ext cx="10668000" cy="4431983"/>
          </a:xfrm>
        </p:spPr>
        <p:txBody>
          <a:bodyPr/>
          <a:lstStyle/>
          <a:p>
            <a:pPr marL="285750" indent="-285750">
              <a:buFont typeface="Arial" panose="020B0604020202020204" pitchFamily="34" charset="0"/>
              <a:buChar char="•"/>
            </a:pPr>
            <a:r>
              <a:rPr lang="en-US" sz="2000"/>
              <a:t>Negotiated prices for first 10 selected Part D drugs effective Jan. 1, 2026, Maximum Fair Prices (MFPs) must be made available to beneficiaries at the pharmacy counter/other dispensing outlets</a:t>
            </a:r>
          </a:p>
          <a:p>
            <a:pPr marL="742950" lvl="1" indent="-285750">
              <a:buFont typeface="Arial" panose="020B0604020202020204" pitchFamily="34" charset="0"/>
              <a:buChar char="•"/>
            </a:pPr>
            <a:r>
              <a:rPr lang="en-US"/>
              <a:t>Pharmacies may purchase the drug from wholesalers at MFP.</a:t>
            </a:r>
          </a:p>
          <a:p>
            <a:pPr marL="742950" lvl="1" indent="-285750">
              <a:buFont typeface="Arial" panose="020B0604020202020204" pitchFamily="34" charset="0"/>
              <a:buChar char="•"/>
            </a:pPr>
            <a:r>
              <a:rPr lang="en-US"/>
              <a:t>Pharmacies may also purchase drugs at regular price and receive retrospective MFP refunds from manufacturers. </a:t>
            </a:r>
          </a:p>
          <a:p>
            <a:pPr marL="742950" lvl="1" indent="-285750">
              <a:buFont typeface="Arial" panose="020B0604020202020204" pitchFamily="34" charset="0"/>
              <a:buChar char="•"/>
            </a:pPr>
            <a:endParaRPr lang="en-US" sz="2000"/>
          </a:p>
          <a:p>
            <a:pPr marL="285750" indent="-285750">
              <a:buFont typeface="Arial" panose="020B0604020202020204" pitchFamily="34" charset="0"/>
              <a:buChar char="•"/>
            </a:pPr>
            <a:r>
              <a:rPr lang="en-US" sz="2000"/>
              <a:t>CMS contracted with a Medicare Transaction Facilitator (MTF) to handle MFP claims and payments.</a:t>
            </a:r>
          </a:p>
          <a:p>
            <a:pPr marL="742950" lvl="1" indent="-285750">
              <a:buFont typeface="Arial" panose="020B0604020202020204" pitchFamily="34" charset="0"/>
              <a:buChar char="•"/>
            </a:pPr>
            <a:r>
              <a:rPr lang="en-US"/>
              <a:t>Pharmacy submits a claim to the Part D sponsors; plan has up to seven days to submit claims to the DDPS.</a:t>
            </a:r>
          </a:p>
          <a:p>
            <a:pPr marL="742950" lvl="1" indent="-285750">
              <a:buFont typeface="Arial" panose="020B0604020202020204" pitchFamily="34" charset="0"/>
              <a:buChar char="•"/>
            </a:pPr>
            <a:r>
              <a:rPr lang="en-US"/>
              <a:t>Manufacturers must transmit retrospective payments within 14 days of the MTF verifying MFP eligibility.</a:t>
            </a:r>
          </a:p>
          <a:p>
            <a:pPr marL="742950" lvl="1" indent="-285750">
              <a:buFont typeface="Arial" panose="020B0604020202020204" pitchFamily="34" charset="0"/>
              <a:buChar char="•"/>
            </a:pPr>
            <a:r>
              <a:rPr lang="en-US"/>
              <a:t>The MTF Data Module (MTF-DM) and MTF Payment Module (MTF-PM) were unveiled on Jan. 1.</a:t>
            </a:r>
          </a:p>
          <a:p>
            <a:endParaRPr lang="en-US" sz="2400"/>
          </a:p>
        </p:txBody>
      </p:sp>
    </p:spTree>
    <p:extLst>
      <p:ext uri="{BB962C8B-B14F-4D97-AF65-F5344CB8AC3E}">
        <p14:creationId xmlns:p14="http://schemas.microsoft.com/office/powerpoint/2010/main" val="2643564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E1849-E882-A060-0761-393D44EC677F}"/>
              </a:ext>
            </a:extLst>
          </p:cNvPr>
          <p:cNvSpPr>
            <a:spLocks noGrp="1"/>
          </p:cNvSpPr>
          <p:nvPr>
            <p:ph type="title"/>
          </p:nvPr>
        </p:nvSpPr>
        <p:spPr>
          <a:xfrm>
            <a:off x="838200" y="830659"/>
            <a:ext cx="10515600" cy="984885"/>
          </a:xfrm>
        </p:spPr>
        <p:txBody>
          <a:bodyPr/>
          <a:lstStyle/>
          <a:p>
            <a:r>
              <a:rPr lang="en-US" sz="3200" b="1">
                <a:latin typeface="Open Sans" panose="020B0606030504020204" pitchFamily="34" charset="0"/>
                <a:ea typeface="Open Sans" panose="020B0606030504020204" pitchFamily="34" charset="0"/>
                <a:cs typeface="Open Sans" panose="020B0606030504020204" pitchFamily="34" charset="0"/>
                <a:sym typeface="Open Sans Light" charset="0"/>
              </a:rPr>
              <a:t>Medicare Drug Price Negotiation Program impacts – total cost of care, pharmacy inventory</a:t>
            </a:r>
            <a:endParaRPr lang="en-US" sz="3200"/>
          </a:p>
        </p:txBody>
      </p:sp>
      <p:sp>
        <p:nvSpPr>
          <p:cNvPr id="3" name="Content Placeholder 2">
            <a:extLst>
              <a:ext uri="{FF2B5EF4-FFF2-40B4-BE49-F238E27FC236}">
                <a16:creationId xmlns:a16="http://schemas.microsoft.com/office/drawing/2014/main" id="{8D1AE019-D535-9A12-1FA5-7EFDA6DAA066}"/>
              </a:ext>
            </a:extLst>
          </p:cNvPr>
          <p:cNvSpPr>
            <a:spLocks noGrp="1"/>
          </p:cNvSpPr>
          <p:nvPr>
            <p:ph idx="1"/>
          </p:nvPr>
        </p:nvSpPr>
        <p:spPr>
          <a:xfrm>
            <a:off x="838200" y="1825625"/>
            <a:ext cx="10515600" cy="4154984"/>
          </a:xfrm>
        </p:spPr>
        <p:txBody>
          <a:bodyPr wrap="square" lIns="0" tIns="0" rIns="0" bIns="0" anchor="t">
            <a:spAutoFit/>
          </a:bodyPr>
          <a:lstStyle/>
          <a:p>
            <a:pPr marL="285750" indent="-285750">
              <a:buFont typeface="Arial" panose="020B0604020202020204" pitchFamily="34" charset="0"/>
              <a:buChar char="•"/>
            </a:pPr>
            <a:r>
              <a:rPr lang="en-US" sz="2400">
                <a:latin typeface="Open Sans"/>
                <a:ea typeface="Open Sans"/>
                <a:cs typeface="Open Sans"/>
              </a:rPr>
              <a:t>Impact on Total Cost of Care: </a:t>
            </a:r>
          </a:p>
          <a:p>
            <a:pPr marL="742950" lvl="1" indent="-285750">
              <a:buFont typeface="Arial" panose="020B0604020202020204" pitchFamily="34" charset="0"/>
              <a:buChar char="•"/>
            </a:pPr>
            <a:r>
              <a:rPr lang="en-US" sz="2000">
                <a:latin typeface="Open Sans"/>
                <a:ea typeface="Open Sans"/>
                <a:cs typeface="Open Sans"/>
              </a:rPr>
              <a:t>Statutorily required MFPs may exceed the net prices negotiated by plans pre-IRA, thus increasing plan costs.</a:t>
            </a:r>
          </a:p>
          <a:p>
            <a:pPr marL="742950" lvl="1" indent="-285750">
              <a:buFont typeface="Arial" panose="020B0604020202020204" pitchFamily="34" charset="0"/>
              <a:buChar char="•"/>
            </a:pPr>
            <a:r>
              <a:rPr lang="en-US" sz="2000">
                <a:latin typeface="Open Sans"/>
                <a:ea typeface="Open Sans"/>
                <a:cs typeface="Open Sans"/>
              </a:rPr>
              <a:t>Plans may pass on increased costs to patients via higher premiums.</a:t>
            </a:r>
          </a:p>
          <a:p>
            <a:pPr marL="742950" lvl="1" indent="-285750">
              <a:buFont typeface="Arial" panose="020B0604020202020204" pitchFamily="34" charset="0"/>
              <a:buChar char="•"/>
            </a:pPr>
            <a:r>
              <a:rPr lang="en-US" sz="2000">
                <a:latin typeface="Open Sans"/>
                <a:ea typeface="Open Sans"/>
                <a:cs typeface="Open Sans"/>
              </a:rPr>
              <a:t>Plans also expected to increase utilization management requirements to negotiated drugs. </a:t>
            </a:r>
          </a:p>
          <a:p>
            <a:endParaRPr lang="en-US" sz="2400"/>
          </a:p>
          <a:p>
            <a:pPr marL="285750" indent="-285750">
              <a:buFont typeface="Arial" panose="020B0604020202020204" pitchFamily="34" charset="0"/>
              <a:buChar char="•"/>
            </a:pPr>
            <a:r>
              <a:rPr lang="en-US" sz="2400">
                <a:latin typeface="Open Sans"/>
                <a:ea typeface="Open Sans"/>
                <a:cs typeface="Open Sans"/>
              </a:rPr>
              <a:t>Impact on pharmacy inventory: </a:t>
            </a:r>
          </a:p>
          <a:p>
            <a:pPr marL="742950" lvl="1" indent="-285750">
              <a:buFont typeface="Arial" panose="020B0604020202020204" pitchFamily="34" charset="0"/>
              <a:buChar char="•"/>
            </a:pPr>
            <a:r>
              <a:rPr lang="en-US" sz="2000">
                <a:latin typeface="Open Sans"/>
                <a:ea typeface="Open Sans"/>
                <a:cs typeface="Open Sans"/>
              </a:rPr>
              <a:t>It can take up to 21 days for pharmacies to receive retrospective payments from manufacturers. </a:t>
            </a:r>
          </a:p>
          <a:p>
            <a:pPr marL="742950" lvl="1" indent="-285750">
              <a:buFont typeface="Arial" panose="020B0604020202020204" pitchFamily="34" charset="0"/>
              <a:buChar char="•"/>
            </a:pPr>
            <a:r>
              <a:rPr lang="en-US" sz="2000">
                <a:latin typeface="Open Sans"/>
                <a:ea typeface="Open Sans"/>
                <a:cs typeface="Open Sans"/>
              </a:rPr>
              <a:t>Small and independent pharmacies already experiencing cash-flow challenges will or may not stock the first 10 selected drugs (</a:t>
            </a:r>
            <a:r>
              <a:rPr lang="en-US" sz="2000">
                <a:solidFill>
                  <a:srgbClr val="91C84D"/>
                </a:solidFill>
                <a:latin typeface="Open Sans"/>
                <a:ea typeface="Open Sans"/>
                <a:cs typeface="Open Sans"/>
                <a:hlinkClick r:id="rId2">
                  <a:extLst>
                    <a:ext uri="{A12FA001-AC4F-418D-AE19-62706E023703}">
                      <ahyp:hlinkClr xmlns:ahyp="http://schemas.microsoft.com/office/drawing/2018/hyperlinkcolor" val="tx"/>
                    </a:ext>
                  </a:extLst>
                </a:hlinkClick>
              </a:rPr>
              <a:t>NCPA Survey</a:t>
            </a:r>
            <a:r>
              <a:rPr lang="en-US" sz="2000">
                <a:latin typeface="Open Sans"/>
                <a:ea typeface="Open Sans"/>
                <a:cs typeface="Open Sans"/>
              </a:rPr>
              <a:t>).</a:t>
            </a:r>
          </a:p>
          <a:p>
            <a:endParaRPr lang="en-US"/>
          </a:p>
        </p:txBody>
      </p:sp>
    </p:spTree>
    <p:extLst>
      <p:ext uri="{BB962C8B-B14F-4D97-AF65-F5344CB8AC3E}">
        <p14:creationId xmlns:p14="http://schemas.microsoft.com/office/powerpoint/2010/main" val="1225701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011F4-B4CB-73B2-0DBC-40ABB52A33DA}"/>
              </a:ext>
            </a:extLst>
          </p:cNvPr>
          <p:cNvSpPr>
            <a:spLocks noGrp="1"/>
          </p:cNvSpPr>
          <p:nvPr>
            <p:ph type="title"/>
          </p:nvPr>
        </p:nvSpPr>
        <p:spPr/>
        <p:txBody>
          <a:bodyPr/>
          <a:lstStyle/>
          <a:p>
            <a:r>
              <a:rPr lang="en-US"/>
              <a:t>Great Health Plan</a:t>
            </a:r>
          </a:p>
        </p:txBody>
      </p:sp>
      <p:sp>
        <p:nvSpPr>
          <p:cNvPr id="3" name="Content Placeholder 2">
            <a:extLst>
              <a:ext uri="{FF2B5EF4-FFF2-40B4-BE49-F238E27FC236}">
                <a16:creationId xmlns:a16="http://schemas.microsoft.com/office/drawing/2014/main" id="{B5ED915B-74B4-A6F0-2E3F-2701A1DAB11D}"/>
              </a:ext>
            </a:extLst>
          </p:cNvPr>
          <p:cNvSpPr>
            <a:spLocks noGrp="1"/>
          </p:cNvSpPr>
          <p:nvPr>
            <p:ph idx="1"/>
          </p:nvPr>
        </p:nvSpPr>
        <p:spPr>
          <a:xfrm>
            <a:off x="838200" y="1825625"/>
            <a:ext cx="10515600" cy="4585871"/>
          </a:xfrm>
        </p:spPr>
        <p:txBody>
          <a:bodyPr/>
          <a:lstStyle/>
          <a:p>
            <a:pPr marL="285750" indent="-285750">
              <a:buFont typeface="Arial" panose="020B0604020202020204" pitchFamily="34" charset="0"/>
              <a:buChar char="•"/>
            </a:pPr>
            <a:r>
              <a:rPr lang="en-US" sz="2000"/>
              <a:t>On Jan 15, President Trump called on Congress to pass his “Great Healthcare Plan” to lower health care costs.</a:t>
            </a:r>
          </a:p>
          <a:p>
            <a:pPr marL="285750" indent="-285750">
              <a:buFont typeface="Arial" panose="020B0604020202020204" pitchFamily="34" charset="0"/>
              <a:buChar char="•"/>
            </a:pPr>
            <a:r>
              <a:rPr lang="en-US" sz="2000"/>
              <a:t>Plan calls for legislation to:</a:t>
            </a:r>
          </a:p>
          <a:p>
            <a:pPr marL="742950" lvl="1" indent="-285750">
              <a:buFont typeface="Arial" panose="020B0604020202020204" pitchFamily="34" charset="0"/>
              <a:buChar char="•"/>
            </a:pPr>
            <a:r>
              <a:rPr lang="en-US"/>
              <a:t>Codify existing Most-Favored-Nation drug pricing arrangements with manufacturers, </a:t>
            </a:r>
          </a:p>
          <a:p>
            <a:pPr marL="742950" lvl="1" indent="-285750">
              <a:buFont typeface="Arial" panose="020B0604020202020204" pitchFamily="34" charset="0"/>
              <a:buChar char="•"/>
            </a:pPr>
            <a:r>
              <a:rPr lang="en-US"/>
              <a:t>Redirect ACA premium subsidies into direct Health Savings Account contributions, </a:t>
            </a:r>
          </a:p>
          <a:p>
            <a:pPr marL="742950" lvl="1" indent="-285750">
              <a:buFont typeface="Arial" panose="020B0604020202020204" pitchFamily="34" charset="0"/>
              <a:buChar char="•"/>
            </a:pPr>
            <a:r>
              <a:rPr lang="en-US"/>
              <a:t>Appropriate funds for ACA cost-sharing reduction program,</a:t>
            </a:r>
          </a:p>
          <a:p>
            <a:pPr marL="742950" lvl="1" indent="-285750">
              <a:buFont typeface="Arial" panose="020B0604020202020204" pitchFamily="34" charset="0"/>
              <a:buChar char="•"/>
            </a:pPr>
            <a:r>
              <a:rPr lang="en-US"/>
              <a:t>Prohibit PBMs from paying fees to insurance brokers. </a:t>
            </a:r>
          </a:p>
          <a:p>
            <a:pPr lvl="1"/>
            <a:endParaRPr lang="en-US"/>
          </a:p>
          <a:p>
            <a:pPr marL="285750" indent="-285750">
              <a:buFont typeface="Arial" panose="020B0604020202020204" pitchFamily="34" charset="0"/>
              <a:buChar char="•"/>
            </a:pPr>
            <a:r>
              <a:rPr lang="en-US" sz="2000"/>
              <a:t> Would also require insurers to:</a:t>
            </a:r>
          </a:p>
          <a:p>
            <a:pPr marL="742950" lvl="1" indent="-285750">
              <a:buFont typeface="Arial" panose="020B0604020202020204" pitchFamily="34" charset="0"/>
              <a:buChar char="•"/>
            </a:pPr>
            <a:r>
              <a:rPr lang="en-US"/>
              <a:t>Publish rate and coverage comparisons in plain English,</a:t>
            </a:r>
          </a:p>
          <a:p>
            <a:pPr marL="742950" lvl="1" indent="-285750">
              <a:buFont typeface="Arial" panose="020B0604020202020204" pitchFamily="34" charset="0"/>
              <a:buChar char="•"/>
            </a:pPr>
            <a:r>
              <a:rPr lang="en-US"/>
              <a:t>Publish percentage of revenue directed to claims vs overhead costs,</a:t>
            </a:r>
          </a:p>
          <a:p>
            <a:pPr marL="742950" lvl="1" indent="-285750">
              <a:buFont typeface="Arial" panose="020B0604020202020204" pitchFamily="34" charset="0"/>
              <a:buChar char="•"/>
            </a:pPr>
            <a:r>
              <a:rPr lang="en-US"/>
              <a:t>Display claim denial rates </a:t>
            </a:r>
          </a:p>
          <a:p>
            <a:pPr lvl="1"/>
            <a:endParaRPr lang="en-US"/>
          </a:p>
          <a:p>
            <a:pPr marL="285750" indent="-285750">
              <a:buFont typeface="Arial" panose="020B0604020202020204" pitchFamily="34" charset="0"/>
              <a:buChar char="•"/>
            </a:pPr>
            <a:r>
              <a:rPr lang="en-US" sz="2000"/>
              <a:t>And require Medicare and Medicaid providers to:</a:t>
            </a:r>
          </a:p>
          <a:p>
            <a:pPr marL="742950" lvl="1" indent="-285750">
              <a:buFont typeface="Arial" panose="020B0604020202020204" pitchFamily="34" charset="0"/>
              <a:buChar char="•"/>
            </a:pPr>
            <a:r>
              <a:rPr lang="en-US"/>
              <a:t>Prominently publish pricing and fees</a:t>
            </a:r>
          </a:p>
          <a:p>
            <a:endParaRPr lang="en-US"/>
          </a:p>
        </p:txBody>
      </p:sp>
    </p:spTree>
    <p:extLst>
      <p:ext uri="{BB962C8B-B14F-4D97-AF65-F5344CB8AC3E}">
        <p14:creationId xmlns:p14="http://schemas.microsoft.com/office/powerpoint/2010/main" val="1521331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4A0EF-00FC-9D10-A5BA-DF50630E8AAE}"/>
              </a:ext>
            </a:extLst>
          </p:cNvPr>
          <p:cNvSpPr>
            <a:spLocks noGrp="1"/>
          </p:cNvSpPr>
          <p:nvPr>
            <p:ph type="title"/>
          </p:nvPr>
        </p:nvSpPr>
        <p:spPr/>
        <p:txBody>
          <a:bodyPr/>
          <a:lstStyle/>
          <a:p>
            <a:r>
              <a:rPr lang="en-US"/>
              <a:t>FDA User Fee Reauthorizations</a:t>
            </a:r>
          </a:p>
        </p:txBody>
      </p:sp>
      <p:sp>
        <p:nvSpPr>
          <p:cNvPr id="3" name="Content Placeholder 2">
            <a:extLst>
              <a:ext uri="{FF2B5EF4-FFF2-40B4-BE49-F238E27FC236}">
                <a16:creationId xmlns:a16="http://schemas.microsoft.com/office/drawing/2014/main" id="{E762D29A-3A30-34C5-1BA0-36475CDA352E}"/>
              </a:ext>
            </a:extLst>
          </p:cNvPr>
          <p:cNvSpPr>
            <a:spLocks noGrp="1"/>
          </p:cNvSpPr>
          <p:nvPr>
            <p:ph idx="1"/>
          </p:nvPr>
        </p:nvSpPr>
        <p:spPr>
          <a:xfrm>
            <a:off x="838200" y="1825625"/>
            <a:ext cx="10515600" cy="4062651"/>
          </a:xfrm>
        </p:spPr>
        <p:txBody>
          <a:bodyPr wrap="square" lIns="0" tIns="0" rIns="0" bIns="0" anchor="t">
            <a:spAutoFit/>
          </a:bodyPr>
          <a:lstStyle/>
          <a:p>
            <a:pPr marL="285750" indent="-285750">
              <a:buFont typeface="Arial" panose="020B0604020202020204" pitchFamily="34" charset="0"/>
              <a:buChar char="•"/>
            </a:pPr>
            <a:r>
              <a:rPr lang="en-US" sz="2000">
                <a:latin typeface="Open Sans"/>
                <a:ea typeface="Open Sans"/>
                <a:cs typeface="Open Sans"/>
              </a:rPr>
              <a:t>Expiring Sept. 30, 2027, must be reauthorized by statute:</a:t>
            </a:r>
          </a:p>
          <a:p>
            <a:pPr marL="742950" lvl="1" indent="-285750">
              <a:buFont typeface="Arial" panose="020B0604020202020204" pitchFamily="34" charset="0"/>
              <a:buChar char="•"/>
            </a:pPr>
            <a:r>
              <a:rPr lang="en-US">
                <a:latin typeface="Open Sans"/>
                <a:ea typeface="Open Sans"/>
                <a:cs typeface="Open Sans"/>
              </a:rPr>
              <a:t>Prescription Drug User Fee Amendments (PDUFA VII) </a:t>
            </a:r>
          </a:p>
          <a:p>
            <a:pPr marL="742950" lvl="1" indent="-285750">
              <a:buFont typeface="Arial" panose="020B0604020202020204" pitchFamily="34" charset="0"/>
              <a:buChar char="•"/>
            </a:pPr>
            <a:r>
              <a:rPr lang="en-US">
                <a:latin typeface="Open Sans"/>
                <a:ea typeface="Open Sans"/>
                <a:cs typeface="Open Sans"/>
              </a:rPr>
              <a:t>Biosimilars User Fee Amendments (</a:t>
            </a:r>
            <a:r>
              <a:rPr lang="en-US" err="1">
                <a:latin typeface="Open Sans"/>
                <a:ea typeface="Open Sans"/>
                <a:cs typeface="Open Sans"/>
              </a:rPr>
              <a:t>BsUFA</a:t>
            </a:r>
            <a:r>
              <a:rPr lang="en-US">
                <a:latin typeface="Open Sans"/>
                <a:ea typeface="Open Sans"/>
                <a:cs typeface="Open Sans"/>
              </a:rPr>
              <a:t> III)</a:t>
            </a:r>
          </a:p>
          <a:p>
            <a:pPr marL="742950" lvl="1" indent="-285750">
              <a:buFont typeface="Arial" panose="020B0604020202020204" pitchFamily="34" charset="0"/>
              <a:buChar char="•"/>
            </a:pPr>
            <a:r>
              <a:rPr lang="en-US">
                <a:latin typeface="Open Sans"/>
                <a:ea typeface="Open Sans"/>
                <a:cs typeface="Open Sans"/>
              </a:rPr>
              <a:t>Generic Drug User Fee Amendments (GDUFA III)</a:t>
            </a:r>
          </a:p>
          <a:p>
            <a:pPr marL="742950" lvl="1" indent="-285750">
              <a:buFont typeface="Arial" panose="020B0604020202020204" pitchFamily="34" charset="0"/>
              <a:buChar char="•"/>
            </a:pPr>
            <a:r>
              <a:rPr lang="en-US">
                <a:latin typeface="Open Sans"/>
                <a:ea typeface="Open Sans"/>
                <a:cs typeface="Open Sans"/>
              </a:rPr>
              <a:t>Medical Device User Fee Amendments (MDUFA V)</a:t>
            </a:r>
          </a:p>
          <a:p>
            <a:pPr marL="742950" lvl="1" indent="-285750">
              <a:buFont typeface="Arial" panose="020B0604020202020204" pitchFamily="34" charset="0"/>
              <a:buChar char="•"/>
            </a:pPr>
            <a:endParaRPr lang="en-US"/>
          </a:p>
          <a:p>
            <a:pPr marL="285750" indent="-285750">
              <a:buFont typeface="Arial" panose="020B0604020202020204" pitchFamily="34" charset="0"/>
              <a:buChar char="•"/>
            </a:pPr>
            <a:r>
              <a:rPr lang="en-US" sz="2000">
                <a:latin typeface="Open Sans"/>
                <a:ea typeface="Open Sans"/>
                <a:cs typeface="Open Sans"/>
              </a:rPr>
              <a:t>While these user fee programs do not expire until the end of FY 2027, the FDA, Congress, and external stakeholders are already conducting user fee negotiations for upcoming reauthorizations.</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sz="2000">
                <a:latin typeface="Open Sans"/>
                <a:ea typeface="Open Sans"/>
                <a:cs typeface="Open Sans"/>
              </a:rPr>
              <a:t>FDA will post notices of upcoming public meetings and stakeholder discussions </a:t>
            </a:r>
            <a:r>
              <a:rPr lang="en-US" sz="2000">
                <a:solidFill>
                  <a:srgbClr val="91C84D"/>
                </a:solidFill>
                <a:latin typeface="Open Sans"/>
                <a:ea typeface="Open Sans"/>
                <a:cs typeface="Open Sans"/>
                <a:hlinkClick r:id="rId2">
                  <a:extLst>
                    <a:ext uri="{A12FA001-AC4F-418D-AE19-62706E023703}">
                      <ahyp:hlinkClr xmlns:ahyp="http://schemas.microsoft.com/office/drawing/2018/hyperlinkcolor" val="tx"/>
                    </a:ext>
                  </a:extLst>
                </a:hlinkClick>
              </a:rPr>
              <a:t>on its website</a:t>
            </a:r>
          </a:p>
          <a:p>
            <a:pPr marL="742950" lvl="1" indent="-285750">
              <a:buFont typeface="Arial" panose="020B0604020202020204" pitchFamily="34" charset="0"/>
              <a:buChar char="•"/>
            </a:pPr>
            <a:endParaRPr lang="en-US"/>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2787399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71D38D-9AB9-4BE0-A4C0-9CE9EF3E0F74}"/>
              </a:ext>
            </a:extLst>
          </p:cNvPr>
          <p:cNvSpPr>
            <a:spLocks noGrp="1"/>
          </p:cNvSpPr>
          <p:nvPr>
            <p:ph type="body" sz="quarter" idx="10"/>
          </p:nvPr>
        </p:nvSpPr>
        <p:spPr>
          <a:xfrm>
            <a:off x="2470601" y="4850231"/>
            <a:ext cx="2715217" cy="369332"/>
          </a:xfrm>
        </p:spPr>
        <p:txBody>
          <a:bodyPr lIns="91440" tIns="45720" rIns="91440" bIns="45720" anchor="t" anchorCtr="1"/>
          <a:lstStyle/>
          <a:p>
            <a:r>
              <a:rPr lang="en-US">
                <a:cs typeface="Arial"/>
              </a:rPr>
              <a:t>Tom Casey, MPP</a:t>
            </a:r>
            <a:endParaRPr lang="en-US"/>
          </a:p>
        </p:txBody>
      </p:sp>
      <p:sp>
        <p:nvSpPr>
          <p:cNvPr id="3" name="Text Placeholder 2">
            <a:extLst>
              <a:ext uri="{FF2B5EF4-FFF2-40B4-BE49-F238E27FC236}">
                <a16:creationId xmlns:a16="http://schemas.microsoft.com/office/drawing/2014/main" id="{B45FA07A-D062-4FFB-9A86-0962770110A6}"/>
              </a:ext>
            </a:extLst>
          </p:cNvPr>
          <p:cNvSpPr>
            <a:spLocks noGrp="1"/>
          </p:cNvSpPr>
          <p:nvPr>
            <p:ph type="body" sz="quarter" idx="11"/>
          </p:nvPr>
        </p:nvSpPr>
        <p:spPr>
          <a:xfrm>
            <a:off x="2470601" y="5531371"/>
            <a:ext cx="2715217" cy="830997"/>
          </a:xfrm>
        </p:spPr>
        <p:txBody>
          <a:bodyPr lIns="91440" tIns="45720" rIns="91440" bIns="45720" anchor="t" anchorCtr="1"/>
          <a:lstStyle/>
          <a:p>
            <a:r>
              <a:rPr lang="en-US">
                <a:cs typeface="Arial"/>
              </a:rPr>
              <a:t>Associate Director, Government Affairs</a:t>
            </a:r>
            <a:br>
              <a:rPr lang="en-US">
                <a:cs typeface="Arial"/>
              </a:rPr>
            </a:br>
            <a:r>
              <a:rPr lang="en-US">
                <a:cs typeface="Arial"/>
              </a:rPr>
              <a:t>AMCP</a:t>
            </a:r>
            <a:endParaRPr lang="en-US"/>
          </a:p>
        </p:txBody>
      </p:sp>
      <p:pic>
        <p:nvPicPr>
          <p:cNvPr id="9" name="Picture 9">
            <a:extLst>
              <a:ext uri="{FF2B5EF4-FFF2-40B4-BE49-F238E27FC236}">
                <a16:creationId xmlns:a16="http://schemas.microsoft.com/office/drawing/2014/main" id="{691A566A-FF19-8853-243A-764505206289}"/>
              </a:ext>
            </a:extLst>
          </p:cNvPr>
          <p:cNvPicPr>
            <a:picLocks noGrp="1" noChangeAspect="1"/>
          </p:cNvPicPr>
          <p:nvPr>
            <p:ph type="pic" sz="quarter" idx="12"/>
          </p:nvPr>
        </p:nvPicPr>
        <p:blipFill rotWithShape="1">
          <a:blip r:embed="rId2"/>
          <a:srcRect l="-319" t="3053" b="16794"/>
          <a:stretch/>
        </p:blipFill>
        <p:spPr>
          <a:xfrm>
            <a:off x="2463255" y="1926506"/>
            <a:ext cx="2731234" cy="2727740"/>
          </a:xfrm>
        </p:spPr>
      </p:pic>
      <p:pic>
        <p:nvPicPr>
          <p:cNvPr id="10" name="Picture 10">
            <a:extLst>
              <a:ext uri="{FF2B5EF4-FFF2-40B4-BE49-F238E27FC236}">
                <a16:creationId xmlns:a16="http://schemas.microsoft.com/office/drawing/2014/main" id="{54B33F22-6FDC-D078-3C5B-F833FB778A61}"/>
              </a:ext>
            </a:extLst>
          </p:cNvPr>
          <p:cNvPicPr>
            <a:picLocks noGrp="1" noChangeAspect="1"/>
          </p:cNvPicPr>
          <p:nvPr>
            <p:ph type="pic" sz="quarter" idx="15"/>
          </p:nvPr>
        </p:nvPicPr>
        <p:blipFill rotWithShape="1">
          <a:blip r:embed="rId3"/>
          <a:srcRect l="5218" t="2387" r="3773" b="25444"/>
          <a:stretch>
            <a:fillRect/>
          </a:stretch>
        </p:blipFill>
        <p:spPr>
          <a:xfrm>
            <a:off x="6784487" y="1926506"/>
            <a:ext cx="2751788" cy="2727740"/>
          </a:xfrm>
        </p:spPr>
      </p:pic>
      <p:sp>
        <p:nvSpPr>
          <p:cNvPr id="6" name="Title 5">
            <a:extLst>
              <a:ext uri="{FF2B5EF4-FFF2-40B4-BE49-F238E27FC236}">
                <a16:creationId xmlns:a16="http://schemas.microsoft.com/office/drawing/2014/main" id="{CEC3A5BD-1CFD-4663-BB62-F0E34E5C64B3}"/>
              </a:ext>
            </a:extLst>
          </p:cNvPr>
          <p:cNvSpPr>
            <a:spLocks noGrp="1"/>
          </p:cNvSpPr>
          <p:nvPr>
            <p:ph type="title"/>
          </p:nvPr>
        </p:nvSpPr>
        <p:spPr/>
        <p:txBody>
          <a:bodyPr/>
          <a:lstStyle/>
          <a:p>
            <a:r>
              <a:rPr lang="en-US">
                <a:latin typeface="Arial"/>
                <a:cs typeface="Arial"/>
              </a:rPr>
              <a:t>Faculty</a:t>
            </a:r>
          </a:p>
        </p:txBody>
      </p:sp>
      <p:sp>
        <p:nvSpPr>
          <p:cNvPr id="7" name="Text Placeholder 6">
            <a:extLst>
              <a:ext uri="{FF2B5EF4-FFF2-40B4-BE49-F238E27FC236}">
                <a16:creationId xmlns:a16="http://schemas.microsoft.com/office/drawing/2014/main" id="{A8FC2E98-48BD-462B-A45D-52C8058F5C22}"/>
              </a:ext>
            </a:extLst>
          </p:cNvPr>
          <p:cNvSpPr>
            <a:spLocks noGrp="1"/>
          </p:cNvSpPr>
          <p:nvPr>
            <p:ph type="body" sz="quarter" idx="17"/>
          </p:nvPr>
        </p:nvSpPr>
        <p:spPr/>
        <p:txBody>
          <a:bodyPr lIns="91440" tIns="45720" rIns="91440" bIns="45720" anchor="t" anchorCtr="1"/>
          <a:lstStyle/>
          <a:p>
            <a:r>
              <a:rPr lang="en-US">
                <a:cs typeface="Arial"/>
              </a:rPr>
              <a:t>Adam Colborn, JD</a:t>
            </a:r>
            <a:endParaRPr lang="en-US"/>
          </a:p>
        </p:txBody>
      </p:sp>
      <p:sp>
        <p:nvSpPr>
          <p:cNvPr id="8" name="Text Placeholder 7">
            <a:extLst>
              <a:ext uri="{FF2B5EF4-FFF2-40B4-BE49-F238E27FC236}">
                <a16:creationId xmlns:a16="http://schemas.microsoft.com/office/drawing/2014/main" id="{055C48B1-6269-4FB4-9FB5-A3F88E8AFC3A}"/>
              </a:ext>
            </a:extLst>
          </p:cNvPr>
          <p:cNvSpPr>
            <a:spLocks noGrp="1"/>
          </p:cNvSpPr>
          <p:nvPr>
            <p:ph type="body" sz="quarter" idx="18"/>
          </p:nvPr>
        </p:nvSpPr>
        <p:spPr>
          <a:xfrm>
            <a:off x="6602647" y="5531371"/>
            <a:ext cx="3044261" cy="830997"/>
          </a:xfrm>
        </p:spPr>
        <p:txBody>
          <a:bodyPr lIns="91440" tIns="45720" rIns="91440" bIns="45720" anchor="t" anchorCtr="1"/>
          <a:lstStyle/>
          <a:p>
            <a:r>
              <a:rPr lang="en-US">
                <a:cs typeface="Arial"/>
              </a:rPr>
              <a:t>Associate Vice President,</a:t>
            </a:r>
            <a:br>
              <a:rPr lang="en-US">
                <a:cs typeface="Arial"/>
              </a:rPr>
            </a:br>
            <a:r>
              <a:rPr lang="en-US">
                <a:cs typeface="Arial"/>
              </a:rPr>
              <a:t>Congressional Affairs</a:t>
            </a:r>
            <a:br>
              <a:rPr lang="en-US">
                <a:cs typeface="Arial"/>
              </a:rPr>
            </a:br>
            <a:r>
              <a:rPr lang="en-US">
                <a:cs typeface="Arial"/>
              </a:rPr>
              <a:t>AMCP</a:t>
            </a:r>
            <a:endParaRPr lang="en-US"/>
          </a:p>
        </p:txBody>
      </p:sp>
    </p:spTree>
    <p:extLst>
      <p:ext uri="{BB962C8B-B14F-4D97-AF65-F5344CB8AC3E}">
        <p14:creationId xmlns:p14="http://schemas.microsoft.com/office/powerpoint/2010/main" val="407108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CB502-EB52-692D-5585-D0276FD4D131}"/>
              </a:ext>
            </a:extLst>
          </p:cNvPr>
          <p:cNvSpPr>
            <a:spLocks noGrp="1"/>
          </p:cNvSpPr>
          <p:nvPr>
            <p:ph type="title"/>
          </p:nvPr>
        </p:nvSpPr>
        <p:spPr/>
        <p:txBody>
          <a:bodyPr/>
          <a:lstStyle/>
          <a:p>
            <a:r>
              <a:rPr lang="en-US"/>
              <a:t>H.R. 1 Implementation Milestones</a:t>
            </a:r>
          </a:p>
        </p:txBody>
      </p:sp>
      <p:sp>
        <p:nvSpPr>
          <p:cNvPr id="3" name="Content Placeholder 2">
            <a:extLst>
              <a:ext uri="{FF2B5EF4-FFF2-40B4-BE49-F238E27FC236}">
                <a16:creationId xmlns:a16="http://schemas.microsoft.com/office/drawing/2014/main" id="{7B1B39E2-22EC-9FFC-ADDB-02A3EA70FC05}"/>
              </a:ext>
            </a:extLst>
          </p:cNvPr>
          <p:cNvSpPr>
            <a:spLocks noGrp="1"/>
          </p:cNvSpPr>
          <p:nvPr>
            <p:ph idx="1"/>
          </p:nvPr>
        </p:nvSpPr>
        <p:spPr>
          <a:xfrm>
            <a:off x="838200" y="1825625"/>
            <a:ext cx="9913526" cy="4001095"/>
          </a:xfrm>
        </p:spPr>
        <p:txBody>
          <a:bodyPr/>
          <a:lstStyle/>
          <a:p>
            <a:pPr marL="285750" indent="-285750">
              <a:buFont typeface="Arial" panose="020B0604020202020204" pitchFamily="34" charset="0"/>
              <a:buChar char="•"/>
            </a:pPr>
            <a:r>
              <a:rPr lang="en-US" sz="2000"/>
              <a:t>GOP reconciliation package signed into law on July 4, 2025.</a:t>
            </a:r>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r>
              <a:rPr lang="en-US" sz="2000"/>
              <a:t>Implementation to be carried out over a multi-year period, with milestones occurring in 2026 including:</a:t>
            </a:r>
          </a:p>
          <a:p>
            <a:pPr marL="742950" lvl="1" indent="-285750">
              <a:buFont typeface="Arial" panose="020B0604020202020204" pitchFamily="34" charset="0"/>
              <a:buChar char="•"/>
            </a:pPr>
            <a:r>
              <a:rPr lang="en-US"/>
              <a:t>Sunset of 5% Federal Medical Assistance Percentage (FMAP) for new Medicaid expansion states (Jan. 1, 2026).</a:t>
            </a:r>
          </a:p>
          <a:p>
            <a:pPr marL="742950" lvl="1" indent="-285750">
              <a:buFont typeface="Arial" panose="020B0604020202020204" pitchFamily="34" charset="0"/>
              <a:buChar char="•"/>
            </a:pPr>
            <a:r>
              <a:rPr lang="en-US"/>
              <a:t>Inflation Reduction Act orphan drug exemption expanded to include drugs designated with </a:t>
            </a:r>
            <a:r>
              <a:rPr lang="en-US" i="1"/>
              <a:t>one or more</a:t>
            </a:r>
            <a:r>
              <a:rPr lang="en-US"/>
              <a:t> rare diseases or conditions (Feb. 2, 2026).</a:t>
            </a:r>
          </a:p>
          <a:p>
            <a:pPr marL="742950" lvl="1" indent="-285750">
              <a:buFont typeface="Arial" panose="020B0604020202020204" pitchFamily="34" charset="0"/>
              <a:buChar char="•"/>
            </a:pPr>
            <a:r>
              <a:rPr lang="en-US"/>
              <a:t>HHS to disseminate final rule on Medicaid community engagement requirements (June 6, 2026).</a:t>
            </a:r>
          </a:p>
          <a:p>
            <a:pPr marL="742950" lvl="1" indent="-285750">
              <a:buFont typeface="Arial" panose="020B0604020202020204" pitchFamily="34" charset="0"/>
              <a:buChar char="•"/>
            </a:pPr>
            <a:r>
              <a:rPr lang="en-US"/>
              <a:t>Narrowed definition of qualified immigrants eligible for Medicaid takes effect (Oct. 1, 2026).</a:t>
            </a:r>
          </a:p>
          <a:p>
            <a:pPr marL="742950" lvl="1" indent="-285750">
              <a:buFont typeface="Arial" panose="020B0604020202020204" pitchFamily="34" charset="0"/>
              <a:buChar char="•"/>
            </a:pPr>
            <a:r>
              <a:rPr lang="en-US"/>
              <a:t>Deadline for states to implement Medicaid community engagement requirements (Jan. 1, 2027).</a:t>
            </a:r>
          </a:p>
          <a:p>
            <a:endParaRPr lang="en-US"/>
          </a:p>
        </p:txBody>
      </p:sp>
    </p:spTree>
    <p:extLst>
      <p:ext uri="{BB962C8B-B14F-4D97-AF65-F5344CB8AC3E}">
        <p14:creationId xmlns:p14="http://schemas.microsoft.com/office/powerpoint/2010/main" val="3137297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0524950-64FF-6509-2453-132ECE349999}"/>
              </a:ext>
            </a:extLst>
          </p:cNvPr>
          <p:cNvGrpSpPr/>
          <p:nvPr/>
        </p:nvGrpSpPr>
        <p:grpSpPr>
          <a:xfrm>
            <a:off x="5715000" y="2297646"/>
            <a:ext cx="11180440" cy="2378243"/>
            <a:chOff x="478160" y="1524000"/>
            <a:chExt cx="11180440" cy="2378243"/>
          </a:xfrm>
        </p:grpSpPr>
        <p:sp>
          <p:nvSpPr>
            <p:cNvPr id="3" name="Editable smart column chart">
              <a:extLst>
                <a:ext uri="{FF2B5EF4-FFF2-40B4-BE49-F238E27FC236}">
                  <a16:creationId xmlns:a16="http://schemas.microsoft.com/office/drawing/2014/main" id="{214B46B1-8D74-A91B-ED61-E52BCDEF4512}"/>
                </a:ext>
              </a:extLst>
            </p:cNvPr>
            <p:cNvSpPr txBox="1"/>
            <p:nvPr/>
          </p:nvSpPr>
          <p:spPr>
            <a:xfrm>
              <a:off x="478160" y="1524000"/>
              <a:ext cx="8919546" cy="7673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90000"/>
                </a:lnSpc>
                <a:defRPr sz="6500" spc="0">
                  <a:latin typeface="+mn-lt"/>
                  <a:ea typeface="+mn-ea"/>
                  <a:cs typeface="+mn-cs"/>
                  <a:sym typeface="Montserrat Bold"/>
                </a:defRPr>
              </a:lvl1pPr>
            </a:lstStyle>
            <a:p>
              <a:r>
                <a:rPr lang="en-US" sz="4800" b="1">
                  <a:solidFill>
                    <a:schemeClr val="bg1"/>
                  </a:solidFill>
                  <a:latin typeface="Montserrat" pitchFamily="2" charset="77"/>
                </a:rPr>
                <a:t>Connect with Us</a:t>
              </a:r>
              <a:endParaRPr sz="4800" b="1">
                <a:solidFill>
                  <a:schemeClr val="bg1"/>
                </a:solidFill>
                <a:latin typeface="Montserrat" pitchFamily="2" charset="77"/>
              </a:endParaRPr>
            </a:p>
          </p:txBody>
        </p:sp>
        <p:sp>
          <p:nvSpPr>
            <p:cNvPr id="4" name="Shape">
              <a:extLst>
                <a:ext uri="{FF2B5EF4-FFF2-40B4-BE49-F238E27FC236}">
                  <a16:creationId xmlns:a16="http://schemas.microsoft.com/office/drawing/2014/main" id="{33E78E45-35D8-C4F8-BF58-DB9AE208287D}"/>
                </a:ext>
              </a:extLst>
            </p:cNvPr>
            <p:cNvSpPr/>
            <p:nvPr/>
          </p:nvSpPr>
          <p:spPr>
            <a:xfrm flipV="1">
              <a:off x="658328" y="2416949"/>
              <a:ext cx="560872" cy="605650"/>
            </a:xfrm>
            <a:custGeom>
              <a:avLst/>
              <a:gdLst/>
              <a:ahLst/>
              <a:cxnLst>
                <a:cxn ang="0">
                  <a:pos x="wd2" y="hd2"/>
                </a:cxn>
                <a:cxn ang="5400000">
                  <a:pos x="wd2" y="hd2"/>
                </a:cxn>
                <a:cxn ang="10800000">
                  <a:pos x="wd2" y="hd2"/>
                </a:cxn>
                <a:cxn ang="16200000">
                  <a:pos x="wd2" y="hd2"/>
                </a:cxn>
              </a:cxnLst>
              <a:rect l="0" t="0" r="r" b="b"/>
              <a:pathLst>
                <a:path w="21543" h="21546" extrusionOk="0">
                  <a:moveTo>
                    <a:pt x="9913" y="0"/>
                  </a:moveTo>
                  <a:cubicBezTo>
                    <a:pt x="9651" y="-2"/>
                    <a:pt x="9395" y="44"/>
                    <a:pt x="9153" y="148"/>
                  </a:cubicBezTo>
                  <a:cubicBezTo>
                    <a:pt x="8961" y="231"/>
                    <a:pt x="8789" y="346"/>
                    <a:pt x="8639" y="485"/>
                  </a:cubicBezTo>
                  <a:cubicBezTo>
                    <a:pt x="8491" y="624"/>
                    <a:pt x="8365" y="794"/>
                    <a:pt x="8276" y="971"/>
                  </a:cubicBezTo>
                  <a:cubicBezTo>
                    <a:pt x="8050" y="1420"/>
                    <a:pt x="8050" y="1930"/>
                    <a:pt x="8276" y="2378"/>
                  </a:cubicBezTo>
                  <a:cubicBezTo>
                    <a:pt x="8348" y="2517"/>
                    <a:pt x="8469" y="2666"/>
                    <a:pt x="8640" y="2844"/>
                  </a:cubicBezTo>
                  <a:cubicBezTo>
                    <a:pt x="8812" y="3023"/>
                    <a:pt x="9035" y="3231"/>
                    <a:pt x="9314" y="3488"/>
                  </a:cubicBezTo>
                  <a:lnTo>
                    <a:pt x="15360" y="9098"/>
                  </a:lnTo>
                  <a:lnTo>
                    <a:pt x="2761" y="9098"/>
                  </a:lnTo>
                  <a:cubicBezTo>
                    <a:pt x="2367" y="9098"/>
                    <a:pt x="2053" y="9098"/>
                    <a:pt x="1797" y="9110"/>
                  </a:cubicBezTo>
                  <a:cubicBezTo>
                    <a:pt x="1542" y="9122"/>
                    <a:pt x="1345" y="9147"/>
                    <a:pt x="1188" y="9197"/>
                  </a:cubicBezTo>
                  <a:cubicBezTo>
                    <a:pt x="685" y="9365"/>
                    <a:pt x="289" y="9732"/>
                    <a:pt x="107" y="10198"/>
                  </a:cubicBezTo>
                  <a:cubicBezTo>
                    <a:pt x="35" y="10383"/>
                    <a:pt x="0" y="10577"/>
                    <a:pt x="0" y="10773"/>
                  </a:cubicBezTo>
                  <a:cubicBezTo>
                    <a:pt x="0" y="10969"/>
                    <a:pt x="35" y="11164"/>
                    <a:pt x="107" y="11348"/>
                  </a:cubicBezTo>
                  <a:cubicBezTo>
                    <a:pt x="290" y="11813"/>
                    <a:pt x="686" y="12170"/>
                    <a:pt x="1188" y="12339"/>
                  </a:cubicBezTo>
                  <a:cubicBezTo>
                    <a:pt x="1345" y="12390"/>
                    <a:pt x="1542" y="12417"/>
                    <a:pt x="1797" y="12432"/>
                  </a:cubicBezTo>
                  <a:cubicBezTo>
                    <a:pt x="2053" y="12446"/>
                    <a:pt x="2367" y="12448"/>
                    <a:pt x="2761" y="12448"/>
                  </a:cubicBezTo>
                  <a:lnTo>
                    <a:pt x="15371" y="12448"/>
                  </a:lnTo>
                  <a:lnTo>
                    <a:pt x="9314" y="18058"/>
                  </a:lnTo>
                  <a:cubicBezTo>
                    <a:pt x="9035" y="18316"/>
                    <a:pt x="8810" y="18521"/>
                    <a:pt x="8635" y="18697"/>
                  </a:cubicBezTo>
                  <a:cubicBezTo>
                    <a:pt x="8461" y="18873"/>
                    <a:pt x="8338" y="19019"/>
                    <a:pt x="8265" y="19158"/>
                  </a:cubicBezTo>
                  <a:cubicBezTo>
                    <a:pt x="8039" y="19607"/>
                    <a:pt x="8049" y="20127"/>
                    <a:pt x="8276" y="20576"/>
                  </a:cubicBezTo>
                  <a:cubicBezTo>
                    <a:pt x="8365" y="20753"/>
                    <a:pt x="8490" y="20913"/>
                    <a:pt x="8639" y="21051"/>
                  </a:cubicBezTo>
                  <a:cubicBezTo>
                    <a:pt x="8789" y="21190"/>
                    <a:pt x="8962" y="21305"/>
                    <a:pt x="9153" y="21388"/>
                  </a:cubicBezTo>
                  <a:cubicBezTo>
                    <a:pt x="9637" y="21598"/>
                    <a:pt x="10199" y="21597"/>
                    <a:pt x="10683" y="21388"/>
                  </a:cubicBezTo>
                  <a:cubicBezTo>
                    <a:pt x="10833" y="21321"/>
                    <a:pt x="10991" y="21209"/>
                    <a:pt x="11181" y="21050"/>
                  </a:cubicBezTo>
                  <a:cubicBezTo>
                    <a:pt x="11371" y="20891"/>
                    <a:pt x="11593" y="20685"/>
                    <a:pt x="11871" y="20427"/>
                  </a:cubicBezTo>
                  <a:lnTo>
                    <a:pt x="20336" y="12587"/>
                  </a:lnTo>
                  <a:cubicBezTo>
                    <a:pt x="20469" y="12464"/>
                    <a:pt x="20590" y="12353"/>
                    <a:pt x="20699" y="12252"/>
                  </a:cubicBezTo>
                  <a:cubicBezTo>
                    <a:pt x="20808" y="12150"/>
                    <a:pt x="20905" y="12058"/>
                    <a:pt x="20989" y="11972"/>
                  </a:cubicBezTo>
                  <a:cubicBezTo>
                    <a:pt x="20998" y="11964"/>
                    <a:pt x="21012" y="11961"/>
                    <a:pt x="21021" y="11953"/>
                  </a:cubicBezTo>
                  <a:cubicBezTo>
                    <a:pt x="21170" y="11815"/>
                    <a:pt x="21285" y="11654"/>
                    <a:pt x="21374" y="11477"/>
                  </a:cubicBezTo>
                  <a:cubicBezTo>
                    <a:pt x="21600" y="11028"/>
                    <a:pt x="21600" y="10518"/>
                    <a:pt x="21374" y="10069"/>
                  </a:cubicBezTo>
                  <a:cubicBezTo>
                    <a:pt x="21285" y="9892"/>
                    <a:pt x="21170" y="9722"/>
                    <a:pt x="21021" y="9584"/>
                  </a:cubicBezTo>
                  <a:cubicBezTo>
                    <a:pt x="21003" y="9568"/>
                    <a:pt x="20975" y="9570"/>
                    <a:pt x="20957" y="9554"/>
                  </a:cubicBezTo>
                  <a:cubicBezTo>
                    <a:pt x="20874" y="9471"/>
                    <a:pt x="20783" y="9384"/>
                    <a:pt x="20680" y="9288"/>
                  </a:cubicBezTo>
                  <a:cubicBezTo>
                    <a:pt x="20578" y="9192"/>
                    <a:pt x="20464" y="9087"/>
                    <a:pt x="20336" y="8969"/>
                  </a:cubicBezTo>
                  <a:lnTo>
                    <a:pt x="11871" y="1120"/>
                  </a:lnTo>
                  <a:cubicBezTo>
                    <a:pt x="11593" y="862"/>
                    <a:pt x="11371" y="655"/>
                    <a:pt x="11181" y="496"/>
                  </a:cubicBezTo>
                  <a:cubicBezTo>
                    <a:pt x="10991" y="337"/>
                    <a:pt x="10833" y="226"/>
                    <a:pt x="10683" y="158"/>
                  </a:cubicBezTo>
                  <a:cubicBezTo>
                    <a:pt x="10441" y="54"/>
                    <a:pt x="10174" y="1"/>
                    <a:pt x="9913" y="0"/>
                  </a:cubicBezTo>
                  <a:close/>
                </a:path>
              </a:pathLst>
            </a:custGeom>
            <a:solidFill>
              <a:srgbClr val="93C93E"/>
            </a:solidFill>
            <a:ln w="12700">
              <a:miter lim="400000"/>
            </a:ln>
          </p:spPr>
          <p:txBody>
            <a:bodyPr lIns="38100" tIns="38100" rIns="38100" bIns="38100" anchor="ctr"/>
            <a:lstStyle/>
            <a:p>
              <a:pPr algn="ctr">
                <a:lnSpc>
                  <a:spcPct val="100000"/>
                </a:lnSpc>
                <a:defRPr sz="3200" spc="0">
                  <a:latin typeface="Helvetica Neue Medium"/>
                  <a:ea typeface="Helvetica Neue Medium"/>
                  <a:cs typeface="Helvetica Neue Medium"/>
                  <a:sym typeface="Helvetica Neue Medium"/>
                </a:defRPr>
              </a:pPr>
              <a:endParaRPr/>
            </a:p>
          </p:txBody>
        </p:sp>
        <p:sp>
          <p:nvSpPr>
            <p:cNvPr id="5" name="Shape">
              <a:extLst>
                <a:ext uri="{FF2B5EF4-FFF2-40B4-BE49-F238E27FC236}">
                  <a16:creationId xmlns:a16="http://schemas.microsoft.com/office/drawing/2014/main" id="{73D1D53B-4DEF-9F45-9A2D-C939A9E9BD3C}"/>
                </a:ext>
              </a:extLst>
            </p:cNvPr>
            <p:cNvSpPr/>
            <p:nvPr/>
          </p:nvSpPr>
          <p:spPr>
            <a:xfrm flipV="1">
              <a:off x="658328" y="3292643"/>
              <a:ext cx="560872" cy="605650"/>
            </a:xfrm>
            <a:custGeom>
              <a:avLst/>
              <a:gdLst/>
              <a:ahLst/>
              <a:cxnLst>
                <a:cxn ang="0">
                  <a:pos x="wd2" y="hd2"/>
                </a:cxn>
                <a:cxn ang="5400000">
                  <a:pos x="wd2" y="hd2"/>
                </a:cxn>
                <a:cxn ang="10800000">
                  <a:pos x="wd2" y="hd2"/>
                </a:cxn>
                <a:cxn ang="16200000">
                  <a:pos x="wd2" y="hd2"/>
                </a:cxn>
              </a:cxnLst>
              <a:rect l="0" t="0" r="r" b="b"/>
              <a:pathLst>
                <a:path w="21543" h="21546" extrusionOk="0">
                  <a:moveTo>
                    <a:pt x="9913" y="0"/>
                  </a:moveTo>
                  <a:cubicBezTo>
                    <a:pt x="9651" y="-2"/>
                    <a:pt x="9395" y="44"/>
                    <a:pt x="9153" y="148"/>
                  </a:cubicBezTo>
                  <a:cubicBezTo>
                    <a:pt x="8961" y="231"/>
                    <a:pt x="8789" y="346"/>
                    <a:pt x="8639" y="485"/>
                  </a:cubicBezTo>
                  <a:cubicBezTo>
                    <a:pt x="8491" y="624"/>
                    <a:pt x="8365" y="794"/>
                    <a:pt x="8276" y="971"/>
                  </a:cubicBezTo>
                  <a:cubicBezTo>
                    <a:pt x="8050" y="1420"/>
                    <a:pt x="8050" y="1930"/>
                    <a:pt x="8276" y="2378"/>
                  </a:cubicBezTo>
                  <a:cubicBezTo>
                    <a:pt x="8348" y="2517"/>
                    <a:pt x="8469" y="2666"/>
                    <a:pt x="8640" y="2844"/>
                  </a:cubicBezTo>
                  <a:cubicBezTo>
                    <a:pt x="8812" y="3023"/>
                    <a:pt x="9035" y="3231"/>
                    <a:pt x="9314" y="3488"/>
                  </a:cubicBezTo>
                  <a:lnTo>
                    <a:pt x="15360" y="9098"/>
                  </a:lnTo>
                  <a:lnTo>
                    <a:pt x="2761" y="9098"/>
                  </a:lnTo>
                  <a:cubicBezTo>
                    <a:pt x="2367" y="9098"/>
                    <a:pt x="2053" y="9098"/>
                    <a:pt x="1797" y="9110"/>
                  </a:cubicBezTo>
                  <a:cubicBezTo>
                    <a:pt x="1542" y="9122"/>
                    <a:pt x="1345" y="9147"/>
                    <a:pt x="1188" y="9197"/>
                  </a:cubicBezTo>
                  <a:cubicBezTo>
                    <a:pt x="685" y="9365"/>
                    <a:pt x="289" y="9732"/>
                    <a:pt x="107" y="10198"/>
                  </a:cubicBezTo>
                  <a:cubicBezTo>
                    <a:pt x="35" y="10383"/>
                    <a:pt x="0" y="10577"/>
                    <a:pt x="0" y="10773"/>
                  </a:cubicBezTo>
                  <a:cubicBezTo>
                    <a:pt x="0" y="10969"/>
                    <a:pt x="35" y="11164"/>
                    <a:pt x="107" y="11348"/>
                  </a:cubicBezTo>
                  <a:cubicBezTo>
                    <a:pt x="290" y="11813"/>
                    <a:pt x="686" y="12170"/>
                    <a:pt x="1188" y="12339"/>
                  </a:cubicBezTo>
                  <a:cubicBezTo>
                    <a:pt x="1345" y="12390"/>
                    <a:pt x="1542" y="12417"/>
                    <a:pt x="1797" y="12432"/>
                  </a:cubicBezTo>
                  <a:cubicBezTo>
                    <a:pt x="2053" y="12446"/>
                    <a:pt x="2367" y="12448"/>
                    <a:pt x="2761" y="12448"/>
                  </a:cubicBezTo>
                  <a:lnTo>
                    <a:pt x="15371" y="12448"/>
                  </a:lnTo>
                  <a:lnTo>
                    <a:pt x="9314" y="18058"/>
                  </a:lnTo>
                  <a:cubicBezTo>
                    <a:pt x="9035" y="18316"/>
                    <a:pt x="8810" y="18521"/>
                    <a:pt x="8635" y="18697"/>
                  </a:cubicBezTo>
                  <a:cubicBezTo>
                    <a:pt x="8461" y="18873"/>
                    <a:pt x="8338" y="19019"/>
                    <a:pt x="8265" y="19158"/>
                  </a:cubicBezTo>
                  <a:cubicBezTo>
                    <a:pt x="8039" y="19607"/>
                    <a:pt x="8049" y="20127"/>
                    <a:pt x="8276" y="20576"/>
                  </a:cubicBezTo>
                  <a:cubicBezTo>
                    <a:pt x="8365" y="20753"/>
                    <a:pt x="8490" y="20913"/>
                    <a:pt x="8639" y="21051"/>
                  </a:cubicBezTo>
                  <a:cubicBezTo>
                    <a:pt x="8789" y="21190"/>
                    <a:pt x="8962" y="21305"/>
                    <a:pt x="9153" y="21388"/>
                  </a:cubicBezTo>
                  <a:cubicBezTo>
                    <a:pt x="9637" y="21598"/>
                    <a:pt x="10199" y="21597"/>
                    <a:pt x="10683" y="21388"/>
                  </a:cubicBezTo>
                  <a:cubicBezTo>
                    <a:pt x="10833" y="21321"/>
                    <a:pt x="10991" y="21209"/>
                    <a:pt x="11181" y="21050"/>
                  </a:cubicBezTo>
                  <a:cubicBezTo>
                    <a:pt x="11371" y="20891"/>
                    <a:pt x="11593" y="20685"/>
                    <a:pt x="11871" y="20427"/>
                  </a:cubicBezTo>
                  <a:lnTo>
                    <a:pt x="20336" y="12587"/>
                  </a:lnTo>
                  <a:cubicBezTo>
                    <a:pt x="20469" y="12464"/>
                    <a:pt x="20590" y="12353"/>
                    <a:pt x="20699" y="12252"/>
                  </a:cubicBezTo>
                  <a:cubicBezTo>
                    <a:pt x="20808" y="12150"/>
                    <a:pt x="20905" y="12058"/>
                    <a:pt x="20989" y="11972"/>
                  </a:cubicBezTo>
                  <a:cubicBezTo>
                    <a:pt x="20998" y="11964"/>
                    <a:pt x="21012" y="11961"/>
                    <a:pt x="21021" y="11953"/>
                  </a:cubicBezTo>
                  <a:cubicBezTo>
                    <a:pt x="21170" y="11815"/>
                    <a:pt x="21285" y="11654"/>
                    <a:pt x="21374" y="11477"/>
                  </a:cubicBezTo>
                  <a:cubicBezTo>
                    <a:pt x="21600" y="11028"/>
                    <a:pt x="21600" y="10518"/>
                    <a:pt x="21374" y="10069"/>
                  </a:cubicBezTo>
                  <a:cubicBezTo>
                    <a:pt x="21285" y="9892"/>
                    <a:pt x="21170" y="9722"/>
                    <a:pt x="21021" y="9584"/>
                  </a:cubicBezTo>
                  <a:cubicBezTo>
                    <a:pt x="21003" y="9568"/>
                    <a:pt x="20975" y="9570"/>
                    <a:pt x="20957" y="9554"/>
                  </a:cubicBezTo>
                  <a:cubicBezTo>
                    <a:pt x="20874" y="9471"/>
                    <a:pt x="20783" y="9384"/>
                    <a:pt x="20680" y="9288"/>
                  </a:cubicBezTo>
                  <a:cubicBezTo>
                    <a:pt x="20578" y="9192"/>
                    <a:pt x="20464" y="9087"/>
                    <a:pt x="20336" y="8969"/>
                  </a:cubicBezTo>
                  <a:lnTo>
                    <a:pt x="11871" y="1120"/>
                  </a:lnTo>
                  <a:cubicBezTo>
                    <a:pt x="11593" y="862"/>
                    <a:pt x="11371" y="655"/>
                    <a:pt x="11181" y="496"/>
                  </a:cubicBezTo>
                  <a:cubicBezTo>
                    <a:pt x="10991" y="337"/>
                    <a:pt x="10833" y="226"/>
                    <a:pt x="10683" y="158"/>
                  </a:cubicBezTo>
                  <a:cubicBezTo>
                    <a:pt x="10441" y="54"/>
                    <a:pt x="10174" y="1"/>
                    <a:pt x="9913" y="0"/>
                  </a:cubicBezTo>
                  <a:close/>
                </a:path>
              </a:pathLst>
            </a:custGeom>
            <a:solidFill>
              <a:srgbClr val="93C93E"/>
            </a:solidFill>
            <a:ln w="12700">
              <a:miter lim="400000"/>
            </a:ln>
          </p:spPr>
          <p:txBody>
            <a:bodyPr lIns="38100" tIns="38100" rIns="38100" bIns="38100" anchor="ctr"/>
            <a:lstStyle/>
            <a:p>
              <a:pPr algn="ctr">
                <a:lnSpc>
                  <a:spcPct val="100000"/>
                </a:lnSpc>
                <a:defRPr sz="3200" spc="0">
                  <a:latin typeface="Helvetica Neue Medium"/>
                  <a:ea typeface="Helvetica Neue Medium"/>
                  <a:cs typeface="Helvetica Neue Medium"/>
                  <a:sym typeface="Helvetica Neue Medium"/>
                </a:defRPr>
              </a:pPr>
              <a:endParaRPr/>
            </a:p>
          </p:txBody>
        </p:sp>
        <p:sp>
          <p:nvSpPr>
            <p:cNvPr id="6" name="Lorem ipsum dolor sit elit, consect loreretur adipiscing nisi aute. ipsum sit elit, Lorem ipsum dolor sit elit, Lorem ipsum dolor sit elit, consect Lorem ipsum dolor sit elit, consect loreretur adipiscing nisi aute. ipsum sit elit, Lorem ipsum dolor sit ">
              <a:extLst>
                <a:ext uri="{FF2B5EF4-FFF2-40B4-BE49-F238E27FC236}">
                  <a16:creationId xmlns:a16="http://schemas.microsoft.com/office/drawing/2014/main" id="{E6FA14E7-F0E8-1445-034D-F56F793A12EE}"/>
                </a:ext>
              </a:extLst>
            </p:cNvPr>
            <p:cNvSpPr txBox="1"/>
            <p:nvPr/>
          </p:nvSpPr>
          <p:spPr>
            <a:xfrm>
              <a:off x="1336399" y="2525245"/>
              <a:ext cx="10322201"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r>
                <a:rPr lang="en-US" sz="26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amcp.org/advocacy</a:t>
              </a:r>
              <a:endParaRPr sz="26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7" name="Lorem ipsum dolor sit elit, consect loreretur adipiscing nisi aute. ipsum sit elit, Lorem ipsum dolor sit elit, Lorem ipsum dolor sit elit, consect Lorem ipsum dolor sit elit, consect loreretur adipiscing nisi aute. ipsum sit elit, Lorem ipsum dolor sit ">
              <a:extLst>
                <a:ext uri="{FF2B5EF4-FFF2-40B4-BE49-F238E27FC236}">
                  <a16:creationId xmlns:a16="http://schemas.microsoft.com/office/drawing/2014/main" id="{7A76AA8F-2C01-A164-14C0-F0ED5F8504D9}"/>
                </a:ext>
              </a:extLst>
            </p:cNvPr>
            <p:cNvSpPr txBox="1"/>
            <p:nvPr/>
          </p:nvSpPr>
          <p:spPr>
            <a:xfrm>
              <a:off x="1336399" y="3399541"/>
              <a:ext cx="10322201"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r>
                <a:rPr lang="en-US" sz="26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advocacy@amcp.org</a:t>
              </a:r>
              <a:endParaRPr sz="26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spTree>
    <p:extLst>
      <p:ext uri="{BB962C8B-B14F-4D97-AF65-F5344CB8AC3E}">
        <p14:creationId xmlns:p14="http://schemas.microsoft.com/office/powerpoint/2010/main" val="762603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AACE4-72BD-63FD-1D2B-681904B83E2E}"/>
              </a:ext>
            </a:extLst>
          </p:cNvPr>
          <p:cNvSpPr>
            <a:spLocks noGrp="1"/>
          </p:cNvSpPr>
          <p:nvPr>
            <p:ph type="title"/>
          </p:nvPr>
        </p:nvSpPr>
        <p:spPr>
          <a:xfrm>
            <a:off x="838200" y="572254"/>
            <a:ext cx="10515600" cy="677108"/>
          </a:xfrm>
        </p:spPr>
        <p:txBody>
          <a:bodyPr/>
          <a:lstStyle/>
          <a:p>
            <a:r>
              <a:rPr lang="en-US"/>
              <a:t>Congressional Leadership</a:t>
            </a:r>
          </a:p>
        </p:txBody>
      </p:sp>
      <p:sp>
        <p:nvSpPr>
          <p:cNvPr id="3" name="Content Placeholder 2">
            <a:extLst>
              <a:ext uri="{FF2B5EF4-FFF2-40B4-BE49-F238E27FC236}">
                <a16:creationId xmlns:a16="http://schemas.microsoft.com/office/drawing/2014/main" id="{DEE9DAF7-BA30-65FD-0505-4FAADE832EA1}"/>
              </a:ext>
            </a:extLst>
          </p:cNvPr>
          <p:cNvSpPr>
            <a:spLocks noGrp="1"/>
          </p:cNvSpPr>
          <p:nvPr>
            <p:ph idx="1"/>
          </p:nvPr>
        </p:nvSpPr>
        <p:spPr>
          <a:xfrm>
            <a:off x="838200" y="1567220"/>
            <a:ext cx="9982200" cy="4985980"/>
          </a:xfrm>
        </p:spPr>
        <p:txBody>
          <a:bodyPr/>
          <a:lstStyle/>
          <a:p>
            <a:pPr marL="285750" indent="-285750">
              <a:buFont typeface="Arial" panose="020B0604020202020204" pitchFamily="34" charset="0"/>
              <a:buChar char="•"/>
            </a:pPr>
            <a:r>
              <a:rPr lang="en-US" sz="1790"/>
              <a:t>Senate Majority Leader John Thune (R-SD) and Minority Leader Chuck Schumer (D-NY)</a:t>
            </a:r>
          </a:p>
          <a:p>
            <a:pPr marL="742950" lvl="1" indent="-285750">
              <a:buFont typeface="Arial" panose="020B0604020202020204" pitchFamily="34" charset="0"/>
              <a:buChar char="•"/>
            </a:pPr>
            <a:r>
              <a:rPr lang="en-US" sz="1790"/>
              <a:t>Senate Finance Committee Chair Mike Crapo (R-ID) and Ranking Member Ron Wyden (D-OR)</a:t>
            </a:r>
          </a:p>
          <a:p>
            <a:pPr marL="742950" lvl="1" indent="-285750">
              <a:buFont typeface="Arial" panose="020B0604020202020204" pitchFamily="34" charset="0"/>
              <a:buChar char="•"/>
            </a:pPr>
            <a:r>
              <a:rPr lang="en-US" sz="1790"/>
              <a:t>Senate Health, Education, Labor &amp; Pensions (HELP) Committee Chair Bill Cassidy (R-LA) and Ranking Member Bernie Sanders (I-VT, caucuses with Democrats)</a:t>
            </a:r>
          </a:p>
          <a:p>
            <a:pPr marL="742950" lvl="1" indent="-285750">
              <a:buFont typeface="Arial" panose="020B0604020202020204" pitchFamily="34" charset="0"/>
              <a:buChar char="•"/>
            </a:pPr>
            <a:r>
              <a:rPr lang="en-US" sz="1790"/>
              <a:t>Senate Appropriations Committee Chair Susan Collins (R-ME) and Ranking Member Patty Murray (D-WA)</a:t>
            </a:r>
          </a:p>
          <a:p>
            <a:pPr marL="285750" indent="-285750">
              <a:buFont typeface="Arial" panose="020B0604020202020204" pitchFamily="34" charset="0"/>
              <a:buChar char="•"/>
            </a:pPr>
            <a:r>
              <a:rPr lang="en-US" sz="1790"/>
              <a:t>Speaker of the House of Representatives Mike Johnson (R-LA), House Majority Leader Steve Scalise (R-LA), and Minority Leader Hakeem Jeffries (D-NY)</a:t>
            </a:r>
          </a:p>
          <a:p>
            <a:pPr marL="742950" lvl="1" indent="-285750">
              <a:buFont typeface="Arial" panose="020B0604020202020204" pitchFamily="34" charset="0"/>
              <a:buChar char="•"/>
            </a:pPr>
            <a:r>
              <a:rPr lang="en-US" sz="1790"/>
              <a:t>House Energy &amp; Commerce Committee Chair Brett Guthrie (R-KY) and Ranking Member Frank Pallone (D-NJ)</a:t>
            </a:r>
          </a:p>
          <a:p>
            <a:pPr marL="1200150" lvl="2" indent="-285750">
              <a:buFont typeface="Arial" panose="020B0604020202020204" pitchFamily="34" charset="0"/>
              <a:buChar char="•"/>
            </a:pPr>
            <a:r>
              <a:rPr lang="en-US" sz="1790"/>
              <a:t>Health sub Chair Morgan Griffith (R-VA) and Ranking Member Diana DeGette (D-CO)</a:t>
            </a:r>
          </a:p>
          <a:p>
            <a:pPr marL="742950" lvl="1" indent="-285750">
              <a:buFont typeface="Arial" panose="020B0604020202020204" pitchFamily="34" charset="0"/>
              <a:buChar char="•"/>
            </a:pPr>
            <a:r>
              <a:rPr lang="en-US" sz="1790"/>
              <a:t>House Ways &amp; Means Committee Chair Jason Smith (R-MO) and Ranking Member Richard Neal (D-MA)</a:t>
            </a:r>
          </a:p>
          <a:p>
            <a:pPr marL="1200150" lvl="2" indent="-285750">
              <a:buFont typeface="Arial" panose="020B0604020202020204" pitchFamily="34" charset="0"/>
              <a:buChar char="•"/>
            </a:pPr>
            <a:r>
              <a:rPr lang="en-US" sz="1790"/>
              <a:t>Health sub Chair Vern Buchanan (R-FL) and Ranking Member Lloyd Doggett (D-TX)</a:t>
            </a:r>
          </a:p>
          <a:p>
            <a:pPr marL="1200150" lvl="2" indent="-285750">
              <a:buFont typeface="Arial" panose="020B0604020202020204" pitchFamily="34" charset="0"/>
              <a:buChar char="•"/>
            </a:pPr>
            <a:endParaRPr lang="en-US"/>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2028564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CD37F-9B18-F5B8-81F8-2E2847284DCA}"/>
              </a:ext>
            </a:extLst>
          </p:cNvPr>
          <p:cNvSpPr>
            <a:spLocks noGrp="1"/>
          </p:cNvSpPr>
          <p:nvPr>
            <p:ph type="title"/>
          </p:nvPr>
        </p:nvSpPr>
        <p:spPr>
          <a:xfrm>
            <a:off x="838200" y="565050"/>
            <a:ext cx="10515600" cy="677108"/>
          </a:xfrm>
        </p:spPr>
        <p:txBody>
          <a:bodyPr/>
          <a:lstStyle/>
          <a:p>
            <a:r>
              <a:rPr lang="en-US"/>
              <a:t>2026 Midterms</a:t>
            </a:r>
          </a:p>
        </p:txBody>
      </p:sp>
      <p:sp>
        <p:nvSpPr>
          <p:cNvPr id="3" name="Content Placeholder 2">
            <a:extLst>
              <a:ext uri="{FF2B5EF4-FFF2-40B4-BE49-F238E27FC236}">
                <a16:creationId xmlns:a16="http://schemas.microsoft.com/office/drawing/2014/main" id="{D1A1D0BF-F13D-92A2-06BE-342F824B99B0}"/>
              </a:ext>
            </a:extLst>
          </p:cNvPr>
          <p:cNvSpPr>
            <a:spLocks noGrp="1"/>
          </p:cNvSpPr>
          <p:nvPr>
            <p:ph idx="1"/>
          </p:nvPr>
        </p:nvSpPr>
        <p:spPr>
          <a:xfrm>
            <a:off x="838200" y="1560016"/>
            <a:ext cx="9906000" cy="4431983"/>
          </a:xfrm>
        </p:spPr>
        <p:txBody>
          <a:bodyPr/>
          <a:lstStyle/>
          <a:p>
            <a:pPr marL="285750" indent="-285750">
              <a:buFont typeface="Arial" panose="020B0604020202020204" pitchFamily="34" charset="0"/>
              <a:buChar char="•"/>
            </a:pPr>
            <a:r>
              <a:rPr lang="en-US"/>
              <a:t>35 Senate seats up for reelection, including 33 regular elections and 2 special elections to fill seats vacated by Vice President JD Vance and Secretary of State Marco Rubio</a:t>
            </a:r>
            <a:br>
              <a:rPr lang="en-US"/>
            </a:br>
            <a:endParaRPr lang="en-US"/>
          </a:p>
          <a:p>
            <a:pPr marL="285750" indent="-285750">
              <a:buFont typeface="Arial" panose="020B0604020202020204" pitchFamily="34" charset="0"/>
              <a:buChar char="•"/>
            </a:pPr>
            <a:r>
              <a:rPr lang="en-US"/>
              <a:t>All 435 voting seats and 4 non-voting seats in House of Representatives up for reelection</a:t>
            </a:r>
            <a:br>
              <a:rPr lang="en-US"/>
            </a:br>
            <a:endParaRPr lang="en-US"/>
          </a:p>
          <a:p>
            <a:pPr marL="285750" indent="-285750">
              <a:buFont typeface="Arial" panose="020B0604020202020204" pitchFamily="34" charset="0"/>
              <a:buChar char="•"/>
            </a:pPr>
            <a:r>
              <a:rPr lang="en-US"/>
              <a:t>Republicans have narrow majorities in both chambers, early predictions indicate a very competitive election year</a:t>
            </a:r>
          </a:p>
          <a:p>
            <a:pPr marL="742950" lvl="1" indent="-285750">
              <a:buFont typeface="Arial" panose="020B0604020202020204" pitchFamily="34" charset="0"/>
              <a:buChar char="•"/>
            </a:pPr>
            <a:r>
              <a:rPr lang="en-US"/>
              <a:t>Republicans slightly favored to hold the Senate, Democrats slightly favored to take the House but still a toss-up</a:t>
            </a:r>
            <a:br>
              <a:rPr lang="en-US"/>
            </a:br>
            <a:endParaRPr lang="en-US"/>
          </a:p>
          <a:p>
            <a:pPr marL="285750" indent="-285750">
              <a:buFont typeface="Arial" panose="020B0604020202020204" pitchFamily="34" charset="0"/>
              <a:buChar char="•"/>
            </a:pPr>
            <a:r>
              <a:rPr lang="en-US"/>
              <a:t>Health care likely to be major focus of campaign season, with parties highlighting the expiration of ACA subsidies, increasing costs, IRA negotiation, and direct-to-consumer drug sales</a:t>
            </a:r>
            <a:br>
              <a:rPr lang="en-US"/>
            </a:br>
            <a:endParaRPr lang="en-US"/>
          </a:p>
          <a:p>
            <a:pPr marL="285750" indent="-285750">
              <a:buFont typeface="Arial" panose="020B0604020202020204" pitchFamily="34" charset="0"/>
              <a:buChar char="•"/>
            </a:pPr>
            <a:r>
              <a:rPr lang="en-US"/>
              <a:t>Several states pursuing unusual mid-decade redistricting to create partisan advantages, most notably Texas and California</a:t>
            </a:r>
          </a:p>
        </p:txBody>
      </p:sp>
    </p:spTree>
    <p:extLst>
      <p:ext uri="{BB962C8B-B14F-4D97-AF65-F5344CB8AC3E}">
        <p14:creationId xmlns:p14="http://schemas.microsoft.com/office/powerpoint/2010/main" val="917300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23050-D488-14FE-7720-3BCF63097449}"/>
              </a:ext>
            </a:extLst>
          </p:cNvPr>
          <p:cNvSpPr>
            <a:spLocks noGrp="1"/>
          </p:cNvSpPr>
          <p:nvPr>
            <p:ph type="title"/>
          </p:nvPr>
        </p:nvSpPr>
        <p:spPr/>
        <p:txBody>
          <a:bodyPr/>
          <a:lstStyle/>
          <a:p>
            <a:r>
              <a:rPr lang="en-US"/>
              <a:t>Government Funding + PBM Reform</a:t>
            </a:r>
          </a:p>
        </p:txBody>
      </p:sp>
      <p:sp>
        <p:nvSpPr>
          <p:cNvPr id="3" name="Content Placeholder 2">
            <a:extLst>
              <a:ext uri="{FF2B5EF4-FFF2-40B4-BE49-F238E27FC236}">
                <a16:creationId xmlns:a16="http://schemas.microsoft.com/office/drawing/2014/main" id="{DF636587-BAAF-D5D2-797D-F60AAD43A91C}"/>
              </a:ext>
            </a:extLst>
          </p:cNvPr>
          <p:cNvSpPr>
            <a:spLocks noGrp="1"/>
          </p:cNvSpPr>
          <p:nvPr>
            <p:ph idx="1"/>
          </p:nvPr>
        </p:nvSpPr>
        <p:spPr>
          <a:xfrm>
            <a:off x="838200" y="1825625"/>
            <a:ext cx="10515600" cy="4216539"/>
          </a:xfrm>
        </p:spPr>
        <p:txBody>
          <a:bodyPr/>
          <a:lstStyle/>
          <a:p>
            <a:pPr marL="285750" indent="-285750">
              <a:buFont typeface="Arial" panose="020B0604020202020204" pitchFamily="34" charset="0"/>
              <a:buChar char="•"/>
            </a:pPr>
            <a:r>
              <a:rPr lang="en-US" sz="2000"/>
              <a:t>House-passed minibus package on 1/22 including Labor-HHS appropriations:</a:t>
            </a:r>
          </a:p>
          <a:p>
            <a:pPr marL="742950" lvl="1" indent="-285750">
              <a:buFont typeface="Arial" panose="020B0604020202020204" pitchFamily="34" charset="0"/>
              <a:buChar char="•"/>
            </a:pPr>
            <a:r>
              <a:rPr lang="en-US"/>
              <a:t>$116.8 billion in discretionary FY 2026 funding for HHS</a:t>
            </a:r>
          </a:p>
          <a:p>
            <a:pPr marL="742950" lvl="1" indent="-285750">
              <a:buFont typeface="Arial" panose="020B0604020202020204" pitchFamily="34" charset="0"/>
              <a:buChar char="•"/>
            </a:pPr>
            <a:r>
              <a:rPr lang="en-US"/>
              <a:t>Increased funding for CDC, NIH, HRSA, and SAMHSA </a:t>
            </a:r>
          </a:p>
          <a:p>
            <a:pPr lvl="1"/>
            <a:endParaRPr lang="en-US" sz="1600"/>
          </a:p>
          <a:p>
            <a:pPr marL="285750" indent="-285750">
              <a:buFont typeface="Arial" panose="020B0604020202020204" pitchFamily="34" charset="0"/>
              <a:buChar char="•"/>
            </a:pPr>
            <a:r>
              <a:rPr lang="en-US" sz="2000"/>
              <a:t>Long-term health program extensions +reauthorizations:</a:t>
            </a:r>
          </a:p>
          <a:p>
            <a:pPr marL="742950" lvl="1" indent="-285750">
              <a:buFont typeface="Arial" panose="020B0604020202020204" pitchFamily="34" charset="0"/>
              <a:buChar char="•"/>
            </a:pPr>
            <a:r>
              <a:rPr lang="en-US"/>
              <a:t>Medicare-Dependent Hospital program (through FY 2026), </a:t>
            </a:r>
          </a:p>
          <a:p>
            <a:pPr marL="742950" lvl="1" indent="-285750">
              <a:buFont typeface="Arial" panose="020B0604020202020204" pitchFamily="34" charset="0"/>
              <a:buChar char="•"/>
            </a:pPr>
            <a:r>
              <a:rPr lang="en-US"/>
              <a:t>Temporary Assistance for Needy Families extension (through FY 2026)</a:t>
            </a:r>
          </a:p>
          <a:p>
            <a:pPr marL="742950" lvl="1" indent="-285750">
              <a:buFont typeface="Arial" panose="020B0604020202020204" pitchFamily="34" charset="0"/>
              <a:buChar char="•"/>
            </a:pPr>
            <a:r>
              <a:rPr lang="en-US"/>
              <a:t>COVID-19-era Medicare telehealth flexibilities (through FY 2027)</a:t>
            </a:r>
          </a:p>
          <a:p>
            <a:pPr marL="742950" lvl="1" indent="-285750">
              <a:buFont typeface="Arial" panose="020B0604020202020204" pitchFamily="34" charset="0"/>
              <a:buChar char="•"/>
            </a:pPr>
            <a:r>
              <a:rPr lang="en-US"/>
              <a:t>Community Health Centers, National Health Service Corps, and Teaching Health Centers (through FY 2029)</a:t>
            </a:r>
          </a:p>
          <a:p>
            <a:pPr marL="742950" lvl="1" indent="-285750">
              <a:buFont typeface="Arial" panose="020B0604020202020204" pitchFamily="34" charset="0"/>
              <a:buChar char="•"/>
            </a:pPr>
            <a:r>
              <a:rPr lang="en-US"/>
              <a:t>FDA Priority Review Voucher program for pediatric drugs extensions (through FY 2029)</a:t>
            </a:r>
          </a:p>
          <a:p>
            <a:pPr marL="742950" lvl="1" indent="-285750">
              <a:buFont typeface="Arial" panose="020B0604020202020204" pitchFamily="34" charset="0"/>
              <a:buChar char="•"/>
            </a:pPr>
            <a:r>
              <a:rPr lang="en-US"/>
              <a:t>2% Medicare sequestration (through FY 2033) </a:t>
            </a:r>
          </a:p>
          <a:p>
            <a:pPr lvl="1"/>
            <a:endParaRPr lang="en-US"/>
          </a:p>
          <a:p>
            <a:pPr marL="285750" indent="-285750">
              <a:buFont typeface="Arial" panose="020B0604020202020204" pitchFamily="34" charset="0"/>
              <a:buChar char="•"/>
            </a:pPr>
            <a:r>
              <a:rPr lang="en-US"/>
              <a:t>Also includes PBM reform proposals for Medicare and commercial markets.</a:t>
            </a:r>
          </a:p>
          <a:p>
            <a:pPr marL="285750" indent="-285750">
              <a:buFont typeface="Arial" panose="020B0604020202020204" pitchFamily="34" charset="0"/>
              <a:buChar char="•"/>
            </a:pPr>
            <a:endParaRPr lang="en-US" sz="2000"/>
          </a:p>
        </p:txBody>
      </p:sp>
    </p:spTree>
    <p:extLst>
      <p:ext uri="{BB962C8B-B14F-4D97-AF65-F5344CB8AC3E}">
        <p14:creationId xmlns:p14="http://schemas.microsoft.com/office/powerpoint/2010/main" val="1506193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79936-502E-0862-1A91-AF925006F08E}"/>
              </a:ext>
            </a:extLst>
          </p:cNvPr>
          <p:cNvSpPr>
            <a:spLocks noGrp="1"/>
          </p:cNvSpPr>
          <p:nvPr>
            <p:ph type="title"/>
          </p:nvPr>
        </p:nvSpPr>
        <p:spPr>
          <a:xfrm>
            <a:off x="381000" y="181729"/>
            <a:ext cx="10515600" cy="677108"/>
          </a:xfrm>
        </p:spPr>
        <p:txBody>
          <a:bodyPr/>
          <a:lstStyle/>
          <a:p>
            <a:r>
              <a:rPr lang="en-US" dirty="0"/>
              <a:t>Government Funding + PBM reform</a:t>
            </a:r>
          </a:p>
        </p:txBody>
      </p:sp>
      <p:sp>
        <p:nvSpPr>
          <p:cNvPr id="3" name="Content Placeholder 2">
            <a:extLst>
              <a:ext uri="{FF2B5EF4-FFF2-40B4-BE49-F238E27FC236}">
                <a16:creationId xmlns:a16="http://schemas.microsoft.com/office/drawing/2014/main" id="{C552565F-38D1-64DA-0BF9-1679B3CD6F5C}"/>
              </a:ext>
            </a:extLst>
          </p:cNvPr>
          <p:cNvSpPr>
            <a:spLocks noGrp="1"/>
          </p:cNvSpPr>
          <p:nvPr>
            <p:ph idx="1"/>
          </p:nvPr>
        </p:nvSpPr>
        <p:spPr>
          <a:xfrm>
            <a:off x="381000" y="970934"/>
            <a:ext cx="10820400" cy="4970591"/>
          </a:xfrm>
        </p:spPr>
        <p:txBody>
          <a:bodyPr/>
          <a:lstStyle/>
          <a:p>
            <a:pPr marL="285750" indent="-285750">
              <a:buFont typeface="Arial" panose="020B0604020202020204" pitchFamily="34" charset="0"/>
              <a:buChar char="•"/>
            </a:pPr>
            <a:r>
              <a:rPr lang="en-US" sz="1900" dirty="0"/>
              <a:t>MA-PD Any-Willing-Pharmacy contract terms: </a:t>
            </a:r>
          </a:p>
          <a:p>
            <a:pPr marL="742950" lvl="1" indent="-285750">
              <a:buFont typeface="Arial" panose="020B0604020202020204" pitchFamily="34" charset="0"/>
              <a:buChar char="•"/>
            </a:pPr>
            <a:r>
              <a:rPr lang="en-US" sz="1900" dirty="0"/>
              <a:t>Codifies any-willing-pharmacy provisions of 2019 Part D Final Rule</a:t>
            </a:r>
          </a:p>
          <a:p>
            <a:pPr marL="742950" lvl="1" indent="-285750">
              <a:buFont typeface="Arial" panose="020B0604020202020204" pitchFamily="34" charset="0"/>
              <a:buChar char="•"/>
            </a:pPr>
            <a:r>
              <a:rPr lang="en-US" sz="1900" dirty="0"/>
              <a:t>HHS to publish standards for “reasonable and relevant” PBM contract terms </a:t>
            </a:r>
          </a:p>
          <a:p>
            <a:pPr marL="742950" lvl="1" indent="-285750">
              <a:buFont typeface="Arial" panose="020B0604020202020204" pitchFamily="34" charset="0"/>
              <a:buChar char="•"/>
            </a:pPr>
            <a:r>
              <a:rPr lang="en-US" sz="1900" dirty="0"/>
              <a:t>Creates definition of “essential retail pharmacies” – no requirement for network inclusion; HHS required to publish biennial reports on dispensing, network participation, reimbursement</a:t>
            </a:r>
          </a:p>
          <a:p>
            <a:pPr marL="285750" indent="-285750">
              <a:buFont typeface="Arial" panose="020B0604020202020204" pitchFamily="34" charset="0"/>
              <a:buChar char="•"/>
            </a:pPr>
            <a:r>
              <a:rPr lang="en-US" sz="1900" dirty="0"/>
              <a:t>PBM revenue:</a:t>
            </a:r>
          </a:p>
          <a:p>
            <a:pPr marL="742950" lvl="1" indent="-285750">
              <a:buFont typeface="Arial" panose="020B0604020202020204" pitchFamily="34" charset="0"/>
              <a:buChar char="•"/>
            </a:pPr>
            <a:r>
              <a:rPr lang="en-US" sz="1900" b="1" u="sng" dirty="0"/>
              <a:t>Delinking</a:t>
            </a:r>
            <a:r>
              <a:rPr lang="en-US" sz="1900" dirty="0"/>
              <a:t>: PBM income limited to flat-dollar “bona-fide service fees” for </a:t>
            </a:r>
            <a:r>
              <a:rPr lang="en-US" sz="1900" u="sng" dirty="0"/>
              <a:t>Part D, MA-PD</a:t>
            </a:r>
            <a:r>
              <a:rPr lang="en-US" sz="1900" dirty="0"/>
              <a:t> but no restrictions on what constitutes a legitimate fee</a:t>
            </a:r>
          </a:p>
          <a:p>
            <a:pPr marL="742950" lvl="1" indent="-285750">
              <a:buFont typeface="Arial" panose="020B0604020202020204" pitchFamily="34" charset="0"/>
              <a:buChar char="•"/>
            </a:pPr>
            <a:r>
              <a:rPr lang="en-US" sz="1900" b="1" u="sng" dirty="0"/>
              <a:t>Rebates</a:t>
            </a:r>
            <a:r>
              <a:rPr lang="en-US" sz="1900" dirty="0"/>
              <a:t>: PBMs contracted with </a:t>
            </a:r>
            <a:r>
              <a:rPr lang="en-US" sz="1900" u="sng" dirty="0"/>
              <a:t>ERISA plans</a:t>
            </a:r>
            <a:r>
              <a:rPr lang="en-US" sz="1900" dirty="0"/>
              <a:t> must pass 100% of rebates and discounts to health plan</a:t>
            </a:r>
          </a:p>
          <a:p>
            <a:pPr marL="285750" indent="-285750">
              <a:buFont typeface="Arial" panose="020B0604020202020204" pitchFamily="34" charset="0"/>
              <a:buChar char="•"/>
            </a:pPr>
            <a:r>
              <a:rPr lang="en-US" sz="1900" dirty="0"/>
              <a:t>Reporting and transparency requirements: </a:t>
            </a:r>
          </a:p>
          <a:p>
            <a:pPr marL="742950" lvl="1" indent="-285750">
              <a:buFont typeface="Arial" panose="020B0604020202020204" pitchFamily="34" charset="0"/>
              <a:buChar char="•"/>
            </a:pPr>
            <a:r>
              <a:rPr lang="en-US" sz="1900" dirty="0"/>
              <a:t>Must submit annual cost/dispensing reports to </a:t>
            </a:r>
            <a:r>
              <a:rPr lang="en-US" sz="1900" u="sng" dirty="0"/>
              <a:t>Part D/MA-PD</a:t>
            </a:r>
            <a:r>
              <a:rPr lang="en-US" sz="1900" dirty="0"/>
              <a:t> plans and HHS</a:t>
            </a:r>
          </a:p>
          <a:p>
            <a:pPr marL="742950" lvl="1" indent="-285750">
              <a:buFont typeface="Arial" panose="020B0604020202020204" pitchFamily="34" charset="0"/>
              <a:buChar char="•"/>
            </a:pPr>
            <a:r>
              <a:rPr lang="en-US" sz="1900" dirty="0"/>
              <a:t>Biannual reports to plans required for PBMs contracted with </a:t>
            </a:r>
            <a:r>
              <a:rPr lang="en-US" sz="1900" u="sng" dirty="0"/>
              <a:t>ERISA plans</a:t>
            </a:r>
          </a:p>
          <a:p>
            <a:pPr marL="742950" lvl="1" indent="-285750">
              <a:buFont typeface="Arial" panose="020B0604020202020204" pitchFamily="34" charset="0"/>
              <a:buChar char="•"/>
            </a:pPr>
            <a:r>
              <a:rPr lang="en-US" sz="1900" dirty="0"/>
              <a:t>Required to compile summary documents upon request by plans or beneficiaries</a:t>
            </a:r>
          </a:p>
          <a:p>
            <a:pPr marL="742950" lvl="1" indent="-285750">
              <a:buFont typeface="Arial" panose="020B0604020202020204" pitchFamily="34" charset="0"/>
              <a:buChar char="•"/>
            </a:pPr>
            <a:r>
              <a:rPr lang="en-US" sz="1900" dirty="0"/>
              <a:t>Enhanced auditing capabilities, confidential reporting mechanisms for plan sponsors</a:t>
            </a:r>
          </a:p>
          <a:p>
            <a:pPr marL="285750" indent="-285750">
              <a:buFont typeface="Arial" panose="020B0604020202020204" pitchFamily="34" charset="0"/>
              <a:buChar char="•"/>
            </a:pPr>
            <a:r>
              <a:rPr lang="en-US" sz="1900" dirty="0"/>
              <a:t>Does </a:t>
            </a:r>
            <a:r>
              <a:rPr lang="en-US" sz="1900" b="1" dirty="0"/>
              <a:t>NOT</a:t>
            </a:r>
            <a:r>
              <a:rPr lang="en-US" sz="1900" dirty="0"/>
              <a:t> include spread pricing ban in Medicaid or mandatory NADAC survey</a:t>
            </a:r>
          </a:p>
        </p:txBody>
      </p:sp>
    </p:spTree>
    <p:extLst>
      <p:ext uri="{BB962C8B-B14F-4D97-AF65-F5344CB8AC3E}">
        <p14:creationId xmlns:p14="http://schemas.microsoft.com/office/powerpoint/2010/main" val="2242645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159ACA-28E3-77AC-2FFE-35999F33EF72}"/>
              </a:ext>
            </a:extLst>
          </p:cNvPr>
          <p:cNvSpPr>
            <a:spLocks/>
          </p:cNvSpPr>
          <p:nvPr/>
        </p:nvSpPr>
        <p:spPr bwMode="auto">
          <a:xfrm>
            <a:off x="915194" y="1744538"/>
            <a:ext cx="4114006" cy="38079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marL="285750" indent="-285750" algn="l">
              <a:lnSpc>
                <a:spcPct val="150000"/>
              </a:lnSpc>
              <a:buFont typeface="Arial" panose="020B0604020202020204" pitchFamily="34" charset="0"/>
              <a:buChar char="•"/>
            </a:pPr>
            <a:r>
              <a:rPr lang="en-US">
                <a:solidFill>
                  <a:srgbClr val="15367C"/>
                </a:solidFill>
                <a:latin typeface="Open Sans" panose="020B0606030504020204" pitchFamily="34" charset="0"/>
                <a:ea typeface="Open Sans" panose="020B0606030504020204" pitchFamily="34" charset="0"/>
                <a:cs typeface="Open Sans" panose="020B0606030504020204" pitchFamily="34" charset="0"/>
                <a:sym typeface="Open Sans Light" charset="0"/>
              </a:rPr>
              <a:t>Most-favored-nation pricing – GENEROUS, GLOBE, GUARD models</a:t>
            </a:r>
          </a:p>
          <a:p>
            <a:pPr marL="285750" lvl="7" indent="-285750" algn="l">
              <a:lnSpc>
                <a:spcPct val="150000"/>
              </a:lnSpc>
              <a:buFont typeface="Arial" panose="020B0604020202020204" pitchFamily="34" charset="0"/>
              <a:buChar char="•"/>
            </a:pPr>
            <a:r>
              <a:rPr lang="en-US">
                <a:solidFill>
                  <a:srgbClr val="15367C"/>
                </a:solidFill>
                <a:latin typeface="Open Sans" panose="020B0606030504020204" pitchFamily="34" charset="0"/>
                <a:ea typeface="Open Sans" panose="020B0606030504020204" pitchFamily="34" charset="0"/>
                <a:cs typeface="Open Sans" panose="020B0606030504020204" pitchFamily="34" charset="0"/>
                <a:sym typeface="Open Sans Light" charset="0"/>
              </a:rPr>
              <a:t>Pharmacy benefit manager reform</a:t>
            </a:r>
          </a:p>
          <a:p>
            <a:pPr marL="285750" lvl="5" indent="-285750" algn="l">
              <a:lnSpc>
                <a:spcPct val="150000"/>
              </a:lnSpc>
              <a:buFont typeface="Arial" panose="020B0604020202020204" pitchFamily="34" charset="0"/>
              <a:buChar char="•"/>
            </a:pPr>
            <a:r>
              <a:rPr lang="en-US">
                <a:solidFill>
                  <a:srgbClr val="15367C"/>
                </a:solidFill>
                <a:latin typeface="Open Sans" panose="020B0606030504020204" pitchFamily="34" charset="0"/>
                <a:ea typeface="Open Sans" panose="020B0606030504020204" pitchFamily="34" charset="0"/>
                <a:cs typeface="Open Sans" panose="020B0606030504020204" pitchFamily="34" charset="0"/>
                <a:sym typeface="Open Sans Light" charset="0"/>
              </a:rPr>
              <a:t>Direct-to-consumer sales – TrumpRx, </a:t>
            </a:r>
            <a:r>
              <a:rPr lang="en-US" err="1">
                <a:solidFill>
                  <a:srgbClr val="15367C"/>
                </a:solidFill>
                <a:latin typeface="Open Sans" panose="020B0606030504020204" pitchFamily="34" charset="0"/>
                <a:ea typeface="Open Sans" panose="020B0606030504020204" pitchFamily="34" charset="0"/>
                <a:cs typeface="Open Sans" panose="020B0606030504020204" pitchFamily="34" charset="0"/>
                <a:sym typeface="Open Sans Light" charset="0"/>
              </a:rPr>
              <a:t>GoodRx</a:t>
            </a:r>
            <a:r>
              <a:rPr lang="en-US">
                <a:solidFill>
                  <a:srgbClr val="15367C"/>
                </a:solidFill>
                <a:latin typeface="Open Sans" panose="020B0606030504020204" pitchFamily="34" charset="0"/>
                <a:ea typeface="Open Sans" panose="020B0606030504020204" pitchFamily="34" charset="0"/>
                <a:cs typeface="Open Sans" panose="020B0606030504020204" pitchFamily="34" charset="0"/>
                <a:sym typeface="Open Sans Light" charset="0"/>
              </a:rPr>
              <a:t>, </a:t>
            </a:r>
            <a:r>
              <a:rPr lang="en-US" err="1">
                <a:solidFill>
                  <a:srgbClr val="15367C"/>
                </a:solidFill>
                <a:latin typeface="Open Sans" panose="020B0606030504020204" pitchFamily="34" charset="0"/>
                <a:ea typeface="Open Sans" panose="020B0606030504020204" pitchFamily="34" charset="0"/>
                <a:cs typeface="Open Sans" panose="020B0606030504020204" pitchFamily="34" charset="0"/>
                <a:sym typeface="Open Sans Light" charset="0"/>
              </a:rPr>
              <a:t>CostPlus</a:t>
            </a:r>
            <a:r>
              <a:rPr lang="en-US">
                <a:solidFill>
                  <a:srgbClr val="15367C"/>
                </a:solidFill>
                <a:latin typeface="Open Sans" panose="020B0606030504020204" pitchFamily="34" charset="0"/>
                <a:ea typeface="Open Sans" panose="020B0606030504020204" pitchFamily="34" charset="0"/>
                <a:cs typeface="Open Sans" panose="020B0606030504020204" pitchFamily="34" charset="0"/>
                <a:sym typeface="Open Sans Light" charset="0"/>
              </a:rPr>
              <a:t>, </a:t>
            </a:r>
            <a:r>
              <a:rPr lang="en-US" err="1">
                <a:solidFill>
                  <a:srgbClr val="15367C"/>
                </a:solidFill>
                <a:latin typeface="Open Sans" panose="020B0606030504020204" pitchFamily="34" charset="0"/>
                <a:ea typeface="Open Sans" panose="020B0606030504020204" pitchFamily="34" charset="0"/>
                <a:cs typeface="Open Sans" panose="020B0606030504020204" pitchFamily="34" charset="0"/>
                <a:sym typeface="Open Sans Light" charset="0"/>
              </a:rPr>
              <a:t>BlinkRx</a:t>
            </a:r>
            <a:endParaRPr lang="en-US">
              <a:solidFill>
                <a:srgbClr val="15367C"/>
              </a:solidFill>
              <a:latin typeface="Open Sans" panose="020B0606030504020204" pitchFamily="34" charset="0"/>
              <a:ea typeface="Open Sans" panose="020B0606030504020204" pitchFamily="34" charset="0"/>
              <a:cs typeface="Open Sans" panose="020B0606030504020204" pitchFamily="34" charset="0"/>
              <a:sym typeface="Open Sans Light" charset="0"/>
            </a:endParaRPr>
          </a:p>
          <a:p>
            <a:pPr marL="285750" lvl="5" indent="-285750" algn="l">
              <a:lnSpc>
                <a:spcPct val="150000"/>
              </a:lnSpc>
              <a:buFont typeface="Arial" panose="020B0604020202020204" pitchFamily="34" charset="0"/>
              <a:buChar char="•"/>
            </a:pPr>
            <a:r>
              <a:rPr lang="en-US">
                <a:solidFill>
                  <a:srgbClr val="15367C"/>
                </a:solidFill>
                <a:latin typeface="Open Sans" panose="020B0606030504020204" pitchFamily="34" charset="0"/>
                <a:ea typeface="Open Sans" panose="020B0606030504020204" pitchFamily="34" charset="0"/>
                <a:cs typeface="Open Sans" panose="020B0606030504020204" pitchFamily="34" charset="0"/>
                <a:sym typeface="Open Sans Light" charset="0"/>
              </a:rPr>
              <a:t>340B Drug Pricing Program</a:t>
            </a:r>
          </a:p>
          <a:p>
            <a:pPr marL="285750" lvl="5" indent="-285750" algn="l">
              <a:lnSpc>
                <a:spcPct val="150000"/>
              </a:lnSpc>
              <a:buFont typeface="Arial" panose="020B0604020202020204" pitchFamily="34" charset="0"/>
              <a:buChar char="•"/>
            </a:pPr>
            <a:r>
              <a:rPr lang="en-US">
                <a:solidFill>
                  <a:srgbClr val="15367C"/>
                </a:solidFill>
                <a:latin typeface="Open Sans" panose="020B0606030504020204" pitchFamily="34" charset="0"/>
                <a:ea typeface="Open Sans" panose="020B0606030504020204" pitchFamily="34" charset="0"/>
                <a:cs typeface="Open Sans" panose="020B0606030504020204" pitchFamily="34" charset="0"/>
                <a:sym typeface="Open Sans Light" charset="0"/>
              </a:rPr>
              <a:t>Vaccinations</a:t>
            </a:r>
          </a:p>
        </p:txBody>
      </p:sp>
      <p:sp>
        <p:nvSpPr>
          <p:cNvPr id="3" name="Rectangle 7">
            <a:extLst>
              <a:ext uri="{FF2B5EF4-FFF2-40B4-BE49-F238E27FC236}">
                <a16:creationId xmlns:a16="http://schemas.microsoft.com/office/drawing/2014/main" id="{BEB8EBE3-DFC4-ED13-514F-7018F1D3E7E6}"/>
              </a:ext>
            </a:extLst>
          </p:cNvPr>
          <p:cNvSpPr>
            <a:spLocks/>
          </p:cNvSpPr>
          <p:nvPr/>
        </p:nvSpPr>
        <p:spPr bwMode="auto">
          <a:xfrm>
            <a:off x="914400" y="914400"/>
            <a:ext cx="8839200" cy="8379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90000"/>
              </a:lnSpc>
            </a:pPr>
            <a:r>
              <a:rPr lang="en-US" sz="2800" b="1">
                <a:solidFill>
                  <a:srgbClr val="15367C"/>
                </a:solidFill>
                <a:latin typeface="Montserrat" pitchFamily="2" charset="77"/>
                <a:ea typeface="ＭＳ Ｐゴシック" charset="0"/>
                <a:cs typeface="Open Sans Light" charset="0"/>
                <a:sym typeface="Open Sans Light" charset="0"/>
              </a:rPr>
              <a:t>Top Issues to Watch in 2026</a:t>
            </a:r>
          </a:p>
        </p:txBody>
      </p:sp>
      <p:sp>
        <p:nvSpPr>
          <p:cNvPr id="5" name="Rectangle 4">
            <a:extLst>
              <a:ext uri="{FF2B5EF4-FFF2-40B4-BE49-F238E27FC236}">
                <a16:creationId xmlns:a16="http://schemas.microsoft.com/office/drawing/2014/main" id="{273B8F90-9F22-FA9E-79A3-1C3DADA9B9CA}"/>
              </a:ext>
            </a:extLst>
          </p:cNvPr>
          <p:cNvSpPr>
            <a:spLocks/>
          </p:cNvSpPr>
          <p:nvPr/>
        </p:nvSpPr>
        <p:spPr bwMode="auto">
          <a:xfrm>
            <a:off x="5791200" y="1752382"/>
            <a:ext cx="4114006" cy="38079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marL="285750" lvl="5" indent="-285750" algn="l">
              <a:lnSpc>
                <a:spcPct val="150000"/>
              </a:lnSpc>
              <a:buFont typeface="Arial" panose="020B0604020202020204" pitchFamily="34" charset="0"/>
              <a:buChar char="•"/>
            </a:pPr>
            <a:r>
              <a:rPr lang="en-US">
                <a:solidFill>
                  <a:srgbClr val="15367C"/>
                </a:solidFill>
                <a:latin typeface="Open Sans" panose="020B0606030504020204" pitchFamily="34" charset="0"/>
                <a:ea typeface="Open Sans" panose="020B0606030504020204" pitchFamily="34" charset="0"/>
                <a:cs typeface="Open Sans" panose="020B0606030504020204" pitchFamily="34" charset="0"/>
                <a:sym typeface="Open Sans Light" charset="0"/>
              </a:rPr>
              <a:t>Weight loss drugs – CMS coverage</a:t>
            </a:r>
          </a:p>
          <a:p>
            <a:pPr marL="285750" lvl="5" indent="-285750" algn="l">
              <a:lnSpc>
                <a:spcPct val="150000"/>
              </a:lnSpc>
              <a:buFont typeface="Arial" panose="020B0604020202020204" pitchFamily="34" charset="0"/>
              <a:buChar char="•"/>
            </a:pPr>
            <a:r>
              <a:rPr lang="en-US">
                <a:solidFill>
                  <a:srgbClr val="15367C"/>
                </a:solidFill>
                <a:latin typeface="Open Sans" panose="020B0606030504020204" pitchFamily="34" charset="0"/>
                <a:ea typeface="Open Sans" panose="020B0606030504020204" pitchFamily="34" charset="0"/>
                <a:cs typeface="Open Sans" panose="020B0606030504020204" pitchFamily="34" charset="0"/>
                <a:sym typeface="Open Sans Light" charset="0"/>
              </a:rPr>
              <a:t>Medicare Drug Price Negotiation Program impacts – total cost of care, pharmacy inventory</a:t>
            </a:r>
          </a:p>
          <a:p>
            <a:pPr marL="285750" lvl="5" indent="-285750" algn="l">
              <a:lnSpc>
                <a:spcPct val="150000"/>
              </a:lnSpc>
              <a:buFont typeface="Arial" panose="020B0604020202020204" pitchFamily="34" charset="0"/>
              <a:buChar char="•"/>
            </a:pPr>
            <a:r>
              <a:rPr lang="en-US">
                <a:solidFill>
                  <a:srgbClr val="15367C"/>
                </a:solidFill>
                <a:latin typeface="Open Sans" panose="020B0606030504020204" pitchFamily="34" charset="0"/>
                <a:ea typeface="Open Sans" panose="020B0606030504020204" pitchFamily="34" charset="0"/>
                <a:cs typeface="Open Sans" panose="020B0606030504020204" pitchFamily="34" charset="0"/>
                <a:sym typeface="Open Sans Light" charset="0"/>
              </a:rPr>
              <a:t>Great Healthcare Plan</a:t>
            </a:r>
          </a:p>
          <a:p>
            <a:pPr marL="285750" lvl="5" indent="-285750" algn="l">
              <a:lnSpc>
                <a:spcPct val="150000"/>
              </a:lnSpc>
              <a:buFont typeface="Arial" panose="020B0604020202020204" pitchFamily="34" charset="0"/>
              <a:buChar char="•"/>
            </a:pPr>
            <a:r>
              <a:rPr lang="en-US">
                <a:solidFill>
                  <a:srgbClr val="15367C"/>
                </a:solidFill>
                <a:latin typeface="Open Sans"/>
                <a:ea typeface="Open Sans"/>
                <a:cs typeface="Open Sans"/>
              </a:rPr>
              <a:t>User Fee Reauthorizations</a:t>
            </a:r>
            <a:endParaRPr lang="en-US">
              <a:solidFill>
                <a:srgbClr val="15367C"/>
              </a:solidFill>
              <a:latin typeface="Open Sans"/>
              <a:ea typeface="Open Sans"/>
              <a:cs typeface="Open Sans"/>
              <a:sym typeface="Open Sans Light" charset="0"/>
            </a:endParaRPr>
          </a:p>
          <a:p>
            <a:pPr marL="285750" lvl="5" indent="-285750" algn="l">
              <a:lnSpc>
                <a:spcPct val="150000"/>
              </a:lnSpc>
              <a:buFont typeface="Arial" panose="020B0604020202020204" pitchFamily="34" charset="0"/>
              <a:buChar char="•"/>
            </a:pPr>
            <a:r>
              <a:rPr lang="en-US">
                <a:solidFill>
                  <a:srgbClr val="15367C"/>
                </a:solidFill>
                <a:latin typeface="Open Sans" panose="020B0606030504020204" pitchFamily="34" charset="0"/>
                <a:ea typeface="Open Sans" panose="020B0606030504020204" pitchFamily="34" charset="0"/>
                <a:cs typeface="Open Sans" panose="020B0606030504020204" pitchFamily="34" charset="0"/>
                <a:sym typeface="Open Sans Light" charset="0"/>
              </a:rPr>
              <a:t>H.R. 1 implementation milestones</a:t>
            </a:r>
          </a:p>
        </p:txBody>
      </p:sp>
    </p:spTree>
    <p:extLst>
      <p:ext uri="{BB962C8B-B14F-4D97-AF65-F5344CB8AC3E}">
        <p14:creationId xmlns:p14="http://schemas.microsoft.com/office/powerpoint/2010/main" val="2279197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8B0E8-5EEB-2701-66CB-E4784664AE02}"/>
              </a:ext>
            </a:extLst>
          </p:cNvPr>
          <p:cNvSpPr>
            <a:spLocks noGrp="1"/>
          </p:cNvSpPr>
          <p:nvPr>
            <p:ph type="title"/>
          </p:nvPr>
        </p:nvSpPr>
        <p:spPr/>
        <p:txBody>
          <a:bodyPr/>
          <a:lstStyle/>
          <a:p>
            <a:r>
              <a:rPr lang="en-US"/>
              <a:t>Most-favored-nation pricing</a:t>
            </a:r>
          </a:p>
        </p:txBody>
      </p:sp>
      <p:sp>
        <p:nvSpPr>
          <p:cNvPr id="3" name="Content Placeholder 2">
            <a:extLst>
              <a:ext uri="{FF2B5EF4-FFF2-40B4-BE49-F238E27FC236}">
                <a16:creationId xmlns:a16="http://schemas.microsoft.com/office/drawing/2014/main" id="{EF6465C6-9D54-D343-EA02-B0412F9A1374}"/>
              </a:ext>
            </a:extLst>
          </p:cNvPr>
          <p:cNvSpPr>
            <a:spLocks noGrp="1"/>
          </p:cNvSpPr>
          <p:nvPr>
            <p:ph idx="1"/>
          </p:nvPr>
        </p:nvSpPr>
        <p:spPr>
          <a:xfrm>
            <a:off x="838200" y="1642745"/>
            <a:ext cx="9906000" cy="4616648"/>
          </a:xfrm>
        </p:spPr>
        <p:txBody>
          <a:bodyPr/>
          <a:lstStyle/>
          <a:p>
            <a:pPr marL="285750" indent="-285750">
              <a:buFont typeface="Arial" panose="020B0604020202020204" pitchFamily="34" charset="0"/>
              <a:buChar char="•"/>
            </a:pPr>
            <a:r>
              <a:rPr lang="en-US" sz="2000"/>
              <a:t>In December 2025, CMS released information about three MFN models:</a:t>
            </a:r>
          </a:p>
          <a:p>
            <a:pPr marL="742950" lvl="1" indent="-285750">
              <a:buFont typeface="Arial" panose="020B0604020202020204" pitchFamily="34" charset="0"/>
              <a:buChar char="•"/>
            </a:pPr>
            <a:r>
              <a:rPr lang="en-US" sz="2000"/>
              <a:t>GENEROUS (Medicaid, voluntary)</a:t>
            </a:r>
          </a:p>
          <a:p>
            <a:pPr marL="742950" lvl="1" indent="-285750">
              <a:buFont typeface="Arial" panose="020B0604020202020204" pitchFamily="34" charset="0"/>
              <a:buChar char="•"/>
            </a:pPr>
            <a:r>
              <a:rPr lang="en-US" sz="2000"/>
              <a:t>GLOBE (Part B, mandatory) and GUARD (Part D, mandatory)</a:t>
            </a:r>
          </a:p>
          <a:p>
            <a:pPr marL="285750" indent="-285750">
              <a:buFont typeface="Arial" panose="020B0604020202020204" pitchFamily="34" charset="0"/>
              <a:buChar char="•"/>
            </a:pPr>
            <a:r>
              <a:rPr lang="en-US" sz="2000"/>
              <a:t>How will the reference prices be calculated?</a:t>
            </a:r>
          </a:p>
          <a:p>
            <a:pPr marL="742950" lvl="1" indent="-285750">
              <a:buFont typeface="Arial" panose="020B0604020202020204" pitchFamily="34" charset="0"/>
              <a:buChar char="•"/>
            </a:pPr>
            <a:r>
              <a:rPr lang="en-US" sz="2000">
                <a:solidFill>
                  <a:srgbClr val="91C84D"/>
                </a:solidFill>
              </a:rPr>
              <a:t>Medicare: </a:t>
            </a:r>
            <a:r>
              <a:rPr lang="en-US" sz="2000"/>
              <a:t>The </a:t>
            </a:r>
            <a:r>
              <a:rPr lang="en-US" sz="2000" i="1"/>
              <a:t>greater </a:t>
            </a:r>
            <a:r>
              <a:rPr lang="en-US" sz="2000"/>
              <a:t>of the lowest list price or the average manufacturer-reported net price across a basket of 19 countries, adjusted for PPP</a:t>
            </a:r>
          </a:p>
          <a:p>
            <a:pPr marL="742950" lvl="1" indent="-285750">
              <a:buFont typeface="Arial" panose="020B0604020202020204" pitchFamily="34" charset="0"/>
              <a:buChar char="•"/>
            </a:pPr>
            <a:r>
              <a:rPr lang="en-US" sz="2000">
                <a:solidFill>
                  <a:srgbClr val="91C84D"/>
                </a:solidFill>
              </a:rPr>
              <a:t>Medicaid: </a:t>
            </a:r>
            <a:r>
              <a:rPr lang="en-US" sz="2000"/>
              <a:t>Second-lowest manufacturer-reported, adjusted net price across a basket of 8 countries</a:t>
            </a:r>
          </a:p>
          <a:p>
            <a:pPr marL="285750" indent="-285750">
              <a:buFont typeface="Arial" panose="020B0604020202020204" pitchFamily="34" charset="0"/>
              <a:buChar char="•"/>
            </a:pPr>
            <a:r>
              <a:rPr lang="en-US" sz="2000"/>
              <a:t>How will MFN prices be translated in each program?</a:t>
            </a:r>
          </a:p>
          <a:p>
            <a:pPr marL="742950" lvl="1" indent="-285750">
              <a:buFont typeface="Arial" panose="020B0604020202020204" pitchFamily="34" charset="0"/>
              <a:buChar char="•"/>
            </a:pPr>
            <a:r>
              <a:rPr lang="en-US" sz="2000">
                <a:solidFill>
                  <a:srgbClr val="91C84D"/>
                </a:solidFill>
              </a:rPr>
              <a:t>Medicare: </a:t>
            </a:r>
            <a:r>
              <a:rPr lang="en-US" sz="2000"/>
              <a:t>GLOBE and GUARD would change how the Medicare inflation rebate is calculated for about 25% of Part B and Part D beneficiaries. </a:t>
            </a:r>
            <a:r>
              <a:rPr lang="en-US" sz="2000">
                <a:solidFill>
                  <a:srgbClr val="91C84D"/>
                </a:solidFill>
              </a:rPr>
              <a:t>Medicaid: </a:t>
            </a:r>
            <a:r>
              <a:rPr lang="en-US" sz="2000"/>
              <a:t>Manufacturers pay a supplemental rebate;  participating states agree to uniform coverage terms and not pursue supplemental rebates of their own</a:t>
            </a:r>
          </a:p>
          <a:p>
            <a:pPr marL="285750" indent="-285750">
              <a:buFont typeface="Arial" panose="020B0604020202020204" pitchFamily="34" charset="0"/>
              <a:buChar char="•"/>
            </a:pPr>
            <a:endParaRPr lang="en-US" sz="2000"/>
          </a:p>
        </p:txBody>
      </p:sp>
    </p:spTree>
    <p:extLst>
      <p:ext uri="{BB962C8B-B14F-4D97-AF65-F5344CB8AC3E}">
        <p14:creationId xmlns:p14="http://schemas.microsoft.com/office/powerpoint/2010/main" val="300483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729E4-E6F8-8BFA-0184-3F2D8840B3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0B3B01-8CA4-5D13-FDF5-9050BC0B72AD}"/>
              </a:ext>
            </a:extLst>
          </p:cNvPr>
          <p:cNvSpPr>
            <a:spLocks noGrp="1"/>
          </p:cNvSpPr>
          <p:nvPr>
            <p:ph type="title"/>
          </p:nvPr>
        </p:nvSpPr>
        <p:spPr/>
        <p:txBody>
          <a:bodyPr/>
          <a:lstStyle/>
          <a:p>
            <a:r>
              <a:rPr lang="en-US"/>
              <a:t>Most-favored-nation pricing</a:t>
            </a:r>
          </a:p>
        </p:txBody>
      </p:sp>
      <p:sp>
        <p:nvSpPr>
          <p:cNvPr id="3" name="Content Placeholder 2">
            <a:extLst>
              <a:ext uri="{FF2B5EF4-FFF2-40B4-BE49-F238E27FC236}">
                <a16:creationId xmlns:a16="http://schemas.microsoft.com/office/drawing/2014/main" id="{E11F5047-8359-34F0-B238-D2E55D2934C2}"/>
              </a:ext>
            </a:extLst>
          </p:cNvPr>
          <p:cNvSpPr>
            <a:spLocks noGrp="1"/>
          </p:cNvSpPr>
          <p:nvPr>
            <p:ph idx="1"/>
          </p:nvPr>
        </p:nvSpPr>
        <p:spPr>
          <a:xfrm>
            <a:off x="838200" y="1825625"/>
            <a:ext cx="9906000" cy="3693319"/>
          </a:xfrm>
        </p:spPr>
        <p:txBody>
          <a:bodyPr/>
          <a:lstStyle/>
          <a:p>
            <a:pPr marL="285750" indent="-285750">
              <a:buFont typeface="Arial" panose="020B0604020202020204" pitchFamily="34" charset="0"/>
              <a:buChar char="•"/>
            </a:pPr>
            <a:r>
              <a:rPr lang="en-US" sz="2000"/>
              <a:t>What do we know about the negotiations between the White House and major pharma companies?</a:t>
            </a:r>
          </a:p>
          <a:p>
            <a:pPr marL="742950" lvl="1" indent="-285750">
              <a:buFont typeface="Arial" panose="020B0604020202020204" pitchFamily="34" charset="0"/>
              <a:buChar char="•"/>
            </a:pPr>
            <a:r>
              <a:rPr lang="en-US" sz="2000"/>
              <a:t>Press releases did not disclose prices for all products offered by manufacturers that have MFN deals </a:t>
            </a:r>
          </a:p>
          <a:p>
            <a:pPr marL="742950" lvl="1" indent="-285750">
              <a:buFont typeface="Arial" panose="020B0604020202020204" pitchFamily="34" charset="0"/>
              <a:buChar char="•"/>
            </a:pPr>
            <a:r>
              <a:rPr lang="en-US" sz="2000"/>
              <a:t>MFN benchmark prices rely, at least in part, on manufacturer-reported net prices that will remain confidential</a:t>
            </a:r>
          </a:p>
          <a:p>
            <a:pPr marL="285750" indent="-285750">
              <a:buFont typeface="Arial" panose="020B0604020202020204" pitchFamily="34" charset="0"/>
              <a:buChar char="•"/>
            </a:pPr>
            <a:r>
              <a:rPr lang="en-US" sz="2000"/>
              <a:t>How will patients benefit from the MFN models?</a:t>
            </a:r>
          </a:p>
          <a:p>
            <a:pPr marL="742950" lvl="1" indent="-285750">
              <a:buFont typeface="Arial" panose="020B0604020202020204" pitchFamily="34" charset="0"/>
              <a:buChar char="•"/>
            </a:pPr>
            <a:r>
              <a:rPr lang="en-US" sz="2000"/>
              <a:t>The GLOBE model has a direct impact on beneficiary cost-sharing; coinsurance will be 20% of the lower of the GLOBE benchmark or the inflation-adjusted amount</a:t>
            </a:r>
          </a:p>
          <a:p>
            <a:pPr marL="742950" lvl="1" indent="-285750">
              <a:buFont typeface="Arial" panose="020B0604020202020204" pitchFamily="34" charset="0"/>
              <a:buChar char="•"/>
            </a:pPr>
            <a:r>
              <a:rPr lang="en-US" sz="2000"/>
              <a:t>GUARD and GENEROUS will steer savings to the Medicare Trust Fund and participating states</a:t>
            </a:r>
          </a:p>
        </p:txBody>
      </p:sp>
    </p:spTree>
    <p:extLst>
      <p:ext uri="{BB962C8B-B14F-4D97-AF65-F5344CB8AC3E}">
        <p14:creationId xmlns:p14="http://schemas.microsoft.com/office/powerpoint/2010/main" val="2837386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4ddbb44-1113-4dfd-82a0-2cc02cfe4c3c">
      <Terms xmlns="http://schemas.microsoft.com/office/infopath/2007/PartnerControls"/>
    </lcf76f155ced4ddcb4097134ff3c332f>
    <TaxCatchAll xmlns="f2c48f60-54de-499d-bd5e-1a2c34db13a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CC083D3E6806C4E94EB803BB7880101" ma:contentTypeVersion="17" ma:contentTypeDescription="Create a new document." ma:contentTypeScope="" ma:versionID="fa239cdcb148e3c68f899b18eba4f7bf">
  <xsd:schema xmlns:xsd="http://www.w3.org/2001/XMLSchema" xmlns:xs="http://www.w3.org/2001/XMLSchema" xmlns:p="http://schemas.microsoft.com/office/2006/metadata/properties" xmlns:ns2="94ddbb44-1113-4dfd-82a0-2cc02cfe4c3c" xmlns:ns3="f2c48f60-54de-499d-bd5e-1a2c34db13ad" targetNamespace="http://schemas.microsoft.com/office/2006/metadata/properties" ma:root="true" ma:fieldsID="b44157a8e620b0a7866d1d40688eebb8" ns2:_="" ns3:_="">
    <xsd:import namespace="94ddbb44-1113-4dfd-82a0-2cc02cfe4c3c"/>
    <xsd:import namespace="f2c48f60-54de-499d-bd5e-1a2c34db13a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AutoKeyPoints" minOccurs="0"/>
                <xsd:element ref="ns2:MediaServiceKeyPoints" minOccurs="0"/>
                <xsd:element ref="ns2:MediaServiceSearchProperties" minOccurs="0"/>
                <xsd:element ref="ns2:MediaServiceObjectDetectorVersion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ddbb44-1113-4dfd-82a0-2cc02cfe4c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b542fbb9-1fc8-4dc7-bfa7-55c7b00c0383" ma:termSetId="09814cd3-568e-fe90-9814-8d621ff8fb84" ma:anchorId="fba54fb3-c3e1-fe81-a776-ca4b69148c4d" ma:open="true" ma:isKeyword="false">
      <xsd:complexType>
        <xsd:sequence>
          <xsd:element ref="pc:Terms" minOccurs="0" maxOccurs="1"/>
        </xsd:sequence>
      </xsd:complex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Location" ma:index="22" nillable="true" ma:displayName="Location" ma:descrip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c48f60-54de-499d-bd5e-1a2c34db13ad"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e3bc38d3-02ef-4a1e-96a1-efbe40723e08}" ma:internalName="TaxCatchAll" ma:showField="CatchAllData" ma:web="f2c48f60-54de-499d-bd5e-1a2c34db13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C910D7-170F-4D15-807F-6DFCDE93C0BD}">
  <ds:schemaRefs>
    <ds:schemaRef ds:uri="94ddbb44-1113-4dfd-82a0-2cc02cfe4c3c"/>
    <ds:schemaRef ds:uri="f2c48f60-54de-499d-bd5e-1a2c34db13a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32CB8AA-90D6-41FF-B1DF-9239EBD9E1A9}">
  <ds:schemaRefs>
    <ds:schemaRef ds:uri="http://schemas.microsoft.com/sharepoint/v3/contenttype/forms"/>
  </ds:schemaRefs>
</ds:datastoreItem>
</file>

<file path=customXml/itemProps3.xml><?xml version="1.0" encoding="utf-8"?>
<ds:datastoreItem xmlns:ds="http://schemas.openxmlformats.org/officeDocument/2006/customXml" ds:itemID="{86739E4E-3E09-4CC3-8E49-BD9F3924F44A}">
  <ds:schemaRefs>
    <ds:schemaRef ds:uri="94ddbb44-1113-4dfd-82a0-2cc02cfe4c3c"/>
    <ds:schemaRef ds:uri="f2c48f60-54de-499d-bd5e-1a2c34db13a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2413</Words>
  <Application>Microsoft Office PowerPoint</Application>
  <PresentationFormat>Widescreen</PresentationFormat>
  <Paragraphs>188</Paragraphs>
  <Slides>21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Aptos</vt:lpstr>
      <vt:lpstr>Arial</vt:lpstr>
      <vt:lpstr>Calibri</vt:lpstr>
      <vt:lpstr>Helvetica Neue Medium</vt:lpstr>
      <vt:lpstr>Montserrat</vt:lpstr>
      <vt:lpstr>Open Sans</vt:lpstr>
      <vt:lpstr>Open Sans Bold</vt:lpstr>
      <vt:lpstr>Open Sans Semibold</vt:lpstr>
      <vt:lpstr>Office Theme</vt:lpstr>
      <vt:lpstr>PowerPoint Presentation</vt:lpstr>
      <vt:lpstr>Faculty</vt:lpstr>
      <vt:lpstr>Congressional Leadership</vt:lpstr>
      <vt:lpstr>2026 Midterms</vt:lpstr>
      <vt:lpstr>Government Funding + PBM Reform</vt:lpstr>
      <vt:lpstr>Government Funding + PBM reform</vt:lpstr>
      <vt:lpstr>PowerPoint Presentation</vt:lpstr>
      <vt:lpstr>Most-favored-nation pricing</vt:lpstr>
      <vt:lpstr>Most-favored-nation pricing</vt:lpstr>
      <vt:lpstr>PBM Reform</vt:lpstr>
      <vt:lpstr>Direct-to-Consumer</vt:lpstr>
      <vt:lpstr>Direct-to-Consumer</vt:lpstr>
      <vt:lpstr>340B Drug Pricing Program</vt:lpstr>
      <vt:lpstr>Vaccinations</vt:lpstr>
      <vt:lpstr>Weight Loss Drugs – CMS Coverage</vt:lpstr>
      <vt:lpstr>Medicare Drug Price Negotiation Program impacts – total cost of care, pharmacy inventory </vt:lpstr>
      <vt:lpstr>Medicare Drug Price Negotiation Program impacts – total cost of care, pharmacy inventory</vt:lpstr>
      <vt:lpstr>Great Health Plan</vt:lpstr>
      <vt:lpstr>FDA User Fee Reauthorizations</vt:lpstr>
      <vt:lpstr>H.R. 1 Implementation Milestones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Adam Colborn</cp:lastModifiedBy>
  <cp:revision>1</cp:revision>
  <dcterms:created xsi:type="dcterms:W3CDTF">2025-11-04T19:37:20Z</dcterms:created>
  <dcterms:modified xsi:type="dcterms:W3CDTF">2026-02-03T18:34:11Z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2025-11-04T00:00:00Z</vt:filetime>
  </property>
  <property fmtid="{D5CDD505-2E9C-101B-9397-08002B2CF9AE}" pid="3" name="Creator">
    <vt:lpwstr>Adobe InDesign 21.0 (Macintosh)</vt:lpwstr>
  </property>
  <property fmtid="{D5CDD505-2E9C-101B-9397-08002B2CF9AE}" pid="4" name="LastSaved">
    <vt:filetime>2025-11-04T00:00:00Z</vt:filetime>
  </property>
  <property fmtid="{D5CDD505-2E9C-101B-9397-08002B2CF9AE}" pid="5" name="Producer">
    <vt:lpwstr>Adobe PDF Library 18.0</vt:lpwstr>
  </property>
  <property fmtid="{D5CDD505-2E9C-101B-9397-08002B2CF9AE}" pid="6" name="ContentTypeId">
    <vt:lpwstr>0x0101009CC083D3E6806C4E94EB803BB7880101</vt:lpwstr>
  </property>
  <property fmtid="{D5CDD505-2E9C-101B-9397-08002B2CF9AE}" pid="7" name="Order">
    <vt:r8>378900</vt:r8>
  </property>
  <property fmtid="{D5CDD505-2E9C-101B-9397-08002B2CF9AE}" pid="8" name="xd_Signature">
    <vt:bool>false</vt:bool>
  </property>
  <property fmtid="{D5CDD505-2E9C-101B-9397-08002B2CF9AE}" pid="9" name="xd_ProgID">
    <vt:lpwstr/>
  </property>
  <property fmtid="{D5CDD505-2E9C-101B-9397-08002B2CF9AE}" pid="10" name="ComplianceAssetId">
    <vt:lpwstr/>
  </property>
  <property fmtid="{D5CDD505-2E9C-101B-9397-08002B2CF9AE}" pid="11" name="TemplateUrl">
    <vt:lpwstr/>
  </property>
  <property fmtid="{D5CDD505-2E9C-101B-9397-08002B2CF9AE}" pid="12" name="_ExtendedDescription">
    <vt:lpwstr/>
  </property>
  <property fmtid="{D5CDD505-2E9C-101B-9397-08002B2CF9AE}" pid="13" name="TriggerFlowInfo">
    <vt:lpwstr/>
  </property>
  <property fmtid="{D5CDD505-2E9C-101B-9397-08002B2CF9AE}" pid="14" name="MediaServiceImageTags">
    <vt:lpwstr/>
  </property>
</Properties>
</file>