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145707671" r:id="rId5"/>
    <p:sldId id="2145707676" r:id="rId6"/>
    <p:sldId id="2145707677" r:id="rId7"/>
    <p:sldId id="2145707678" r:id="rId8"/>
    <p:sldId id="303" r:id="rId9"/>
    <p:sldId id="2145707672" r:id="rId10"/>
    <p:sldId id="2145707673" r:id="rId11"/>
    <p:sldId id="2145707674" r:id="rId12"/>
    <p:sldId id="2145707675" r:id="rId13"/>
    <p:sldId id="2145707679" r:id="rId14"/>
    <p:sldId id="2145707680" r:id="rId15"/>
    <p:sldId id="2145707681" r:id="rId16"/>
    <p:sldId id="2145707687" r:id="rId17"/>
    <p:sldId id="2145707683" r:id="rId18"/>
    <p:sldId id="2145707684" r:id="rId19"/>
    <p:sldId id="2145707686" r:id="rId20"/>
    <p:sldId id="2145707685" r:id="rId21"/>
    <p:sldId id="2145707682" r:id="rId22"/>
    <p:sldId id="307" r:id="rId2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84D"/>
    <a:srgbClr val="15367C"/>
    <a:srgbClr val="1E26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BB5F4F-2C38-4AA5-80FB-EF33E305C938}" v="1147" dt="2026-01-09T21:10:30.883"/>
    <p1510:client id="{A5BA3549-E740-4BEE-9A5E-85FC2D67452C}" v="17" dt="2026-01-09T18:47:59.62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34"/>
    <p:restoredTop sz="94672"/>
  </p:normalViewPr>
  <p:slideViewPr>
    <p:cSldViewPr>
      <p:cViewPr varScale="1">
        <p:scale>
          <a:sx n="58" d="100"/>
          <a:sy n="58" d="100"/>
        </p:scale>
        <p:origin x="672" y="2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ler Thorne" userId="6f8db2f5-b945-41dd-a568-c464a93287ff" providerId="ADAL" clId="{01D79778-EC7F-4714-90DD-FAF07330A7AE}"/>
    <pc:docChg chg="addSld delSld modSld">
      <pc:chgData name="Tyler Thorne" userId="6f8db2f5-b945-41dd-a568-c464a93287ff" providerId="ADAL" clId="{01D79778-EC7F-4714-90DD-FAF07330A7AE}" dt="2026-01-09T21:19:36.072" v="9" actId="2696"/>
      <pc:docMkLst>
        <pc:docMk/>
      </pc:docMkLst>
      <pc:sldChg chg="modSp mod">
        <pc:chgData name="Tyler Thorne" userId="6f8db2f5-b945-41dd-a568-c464a93287ff" providerId="ADAL" clId="{01D79778-EC7F-4714-90DD-FAF07330A7AE}" dt="2026-01-09T21:18:31.162" v="2" actId="2"/>
        <pc:sldMkLst>
          <pc:docMk/>
          <pc:sldMk cId="2279197294" sldId="303"/>
        </pc:sldMkLst>
        <pc:spChg chg="mod">
          <ac:chgData name="Tyler Thorne" userId="6f8db2f5-b945-41dd-a568-c464a93287ff" providerId="ADAL" clId="{01D79778-EC7F-4714-90DD-FAF07330A7AE}" dt="2026-01-09T21:18:31.162" v="2" actId="2"/>
          <ac:spMkLst>
            <pc:docMk/>
            <pc:sldMk cId="2279197294" sldId="303"/>
            <ac:spMk id="2" creationId="{DD159ACA-28E3-77AC-2FFE-35999F33EF72}"/>
          </ac:spMkLst>
        </pc:spChg>
      </pc:sldChg>
      <pc:sldChg chg="modSp mod">
        <pc:chgData name="Tyler Thorne" userId="6f8db2f5-b945-41dd-a568-c464a93287ff" providerId="ADAL" clId="{01D79778-EC7F-4714-90DD-FAF07330A7AE}" dt="2026-01-09T21:18:32.539" v="3" actId="2"/>
        <pc:sldMkLst>
          <pc:docMk/>
          <pc:sldMk cId="2979081409" sldId="2145707679"/>
        </pc:sldMkLst>
        <pc:spChg chg="mod">
          <ac:chgData name="Tyler Thorne" userId="6f8db2f5-b945-41dd-a568-c464a93287ff" providerId="ADAL" clId="{01D79778-EC7F-4714-90DD-FAF07330A7AE}" dt="2026-01-09T21:18:32.539" v="3" actId="2"/>
          <ac:spMkLst>
            <pc:docMk/>
            <pc:sldMk cId="2979081409" sldId="2145707679"/>
            <ac:spMk id="5" creationId="{B98EFF70-2906-AC30-B1C9-52A7B3676564}"/>
          </ac:spMkLst>
        </pc:spChg>
      </pc:sldChg>
      <pc:sldChg chg="modSp mod">
        <pc:chgData name="Tyler Thorne" userId="6f8db2f5-b945-41dd-a568-c464a93287ff" providerId="ADAL" clId="{01D79778-EC7F-4714-90DD-FAF07330A7AE}" dt="2026-01-09T21:18:34.730" v="5" actId="2"/>
        <pc:sldMkLst>
          <pc:docMk/>
          <pc:sldMk cId="1344391534" sldId="2145707680"/>
        </pc:sldMkLst>
        <pc:spChg chg="mod">
          <ac:chgData name="Tyler Thorne" userId="6f8db2f5-b945-41dd-a568-c464a93287ff" providerId="ADAL" clId="{01D79778-EC7F-4714-90DD-FAF07330A7AE}" dt="2026-01-09T21:18:34.730" v="5" actId="2"/>
          <ac:spMkLst>
            <pc:docMk/>
            <pc:sldMk cId="1344391534" sldId="2145707680"/>
            <ac:spMk id="5" creationId="{9444DAEA-0CD3-4519-4F00-93AAC43A1D28}"/>
          </ac:spMkLst>
        </pc:spChg>
      </pc:sldChg>
      <pc:sldChg chg="modSp mod">
        <pc:chgData name="Tyler Thorne" userId="6f8db2f5-b945-41dd-a568-c464a93287ff" providerId="ADAL" clId="{01D79778-EC7F-4714-90DD-FAF07330A7AE}" dt="2026-01-09T21:18:35.858" v="6" actId="2"/>
        <pc:sldMkLst>
          <pc:docMk/>
          <pc:sldMk cId="3530892970" sldId="2145707683"/>
        </pc:sldMkLst>
        <pc:spChg chg="mod">
          <ac:chgData name="Tyler Thorne" userId="6f8db2f5-b945-41dd-a568-c464a93287ff" providerId="ADAL" clId="{01D79778-EC7F-4714-90DD-FAF07330A7AE}" dt="2026-01-09T21:18:35.858" v="6" actId="2"/>
          <ac:spMkLst>
            <pc:docMk/>
            <pc:sldMk cId="3530892970" sldId="2145707683"/>
            <ac:spMk id="3" creationId="{AFB13FBF-F8DB-853C-5297-5BCC04415BCC}"/>
          </ac:spMkLst>
        </pc:spChg>
      </pc:sldChg>
      <pc:sldChg chg="modSp mod">
        <pc:chgData name="Tyler Thorne" userId="6f8db2f5-b945-41dd-a568-c464a93287ff" providerId="ADAL" clId="{01D79778-EC7F-4714-90DD-FAF07330A7AE}" dt="2026-01-09T21:18:37.298" v="7" actId="2"/>
        <pc:sldMkLst>
          <pc:docMk/>
          <pc:sldMk cId="2787399597" sldId="2145707685"/>
        </pc:sldMkLst>
        <pc:spChg chg="mod">
          <ac:chgData name="Tyler Thorne" userId="6f8db2f5-b945-41dd-a568-c464a93287ff" providerId="ADAL" clId="{01D79778-EC7F-4714-90DD-FAF07330A7AE}" dt="2026-01-09T21:18:37.298" v="7" actId="2"/>
          <ac:spMkLst>
            <pc:docMk/>
            <pc:sldMk cId="2787399597" sldId="2145707685"/>
            <ac:spMk id="3" creationId="{E762D29A-3A30-34C5-1BA0-36475CDA352E}"/>
          </ac:spMkLst>
        </pc:spChg>
      </pc:sldChg>
      <pc:sldChg chg="new del">
        <pc:chgData name="Tyler Thorne" userId="6f8db2f5-b945-41dd-a568-c464a93287ff" providerId="ADAL" clId="{01D79778-EC7F-4714-90DD-FAF07330A7AE}" dt="2026-01-09T21:19:36.072" v="9" actId="2696"/>
        <pc:sldMkLst>
          <pc:docMk/>
          <pc:sldMk cId="2493749660" sldId="21457076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A2BC2CA-E83E-EA42-AE3A-650F0C831531}" type="datetimeFigureOut">
              <a:rPr lang="en-US" smtClean="0"/>
              <a:t>1/9/2026</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CAFF47-61DF-D142-A372-EAED8945F519}" type="slidenum">
              <a:rPr lang="en-US" smtClean="0"/>
              <a:t>‹#›</a:t>
            </a:fld>
            <a:endParaRPr lang="en-US" dirty="0"/>
          </a:p>
        </p:txBody>
      </p:sp>
    </p:spTree>
    <p:extLst>
      <p:ext uri="{BB962C8B-B14F-4D97-AF65-F5344CB8AC3E}">
        <p14:creationId xmlns:p14="http://schemas.microsoft.com/office/powerpoint/2010/main" val="255444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5074AE-70CD-48ED-945E-A0E11A1BC6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782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AE73CB-94D1-8AA8-6CF3-0C2EB6C4CC7F}"/>
              </a:ext>
            </a:extLst>
          </p:cNvPr>
          <p:cNvSpPr/>
          <p:nvPr userDrawn="1"/>
        </p:nvSpPr>
        <p:spPr>
          <a:xfrm>
            <a:off x="0" y="0"/>
            <a:ext cx="12192000" cy="7087385"/>
          </a:xfrm>
          <a:prstGeom prst="rect">
            <a:avLst/>
          </a:prstGeom>
          <a:solidFill>
            <a:srgbClr val="1536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5C21A1FC-8E6D-5C8A-A25B-673F07DEF566}"/>
              </a:ext>
            </a:extLst>
          </p:cNvPr>
          <p:cNvGrpSpPr/>
          <p:nvPr userDrawn="1"/>
        </p:nvGrpSpPr>
        <p:grpSpPr>
          <a:xfrm>
            <a:off x="604862" y="762000"/>
            <a:ext cx="6676326" cy="4967634"/>
            <a:chOff x="2306566" y="843183"/>
            <a:chExt cx="7191335" cy="5350835"/>
          </a:xfrm>
        </p:grpSpPr>
        <p:sp>
          <p:nvSpPr>
            <p:cNvPr id="11" name="Freeform 10">
              <a:extLst>
                <a:ext uri="{FF2B5EF4-FFF2-40B4-BE49-F238E27FC236}">
                  <a16:creationId xmlns:a16="http://schemas.microsoft.com/office/drawing/2014/main" id="{EDB9C919-D9C6-DAE6-45CA-050DE8BF68CA}"/>
                </a:ext>
              </a:extLst>
            </p:cNvPr>
            <p:cNvSpPr/>
            <p:nvPr/>
          </p:nvSpPr>
          <p:spPr>
            <a:xfrm rot="3600000">
              <a:off x="3544209" y="452827"/>
              <a:ext cx="5350835" cy="6131548"/>
            </a:xfrm>
            <a:custGeom>
              <a:avLst/>
              <a:gdLst>
                <a:gd name="connsiteX0" fmla="*/ 2116348 w 7265712"/>
                <a:gd name="connsiteY0" fmla="*/ 5150910 h 8325815"/>
                <a:gd name="connsiteX1" fmla="*/ 2813124 w 7265712"/>
                <a:gd name="connsiteY1" fmla="*/ 5847686 h 8325815"/>
                <a:gd name="connsiteX2" fmla="*/ 2813124 w 7265712"/>
                <a:gd name="connsiteY2" fmla="*/ 6740134 h 8325815"/>
                <a:gd name="connsiteX3" fmla="*/ 2116348 w 7265712"/>
                <a:gd name="connsiteY3" fmla="*/ 7436910 h 8325815"/>
                <a:gd name="connsiteX4" fmla="*/ 1419572 w 7265712"/>
                <a:gd name="connsiteY4" fmla="*/ 6740134 h 8325815"/>
                <a:gd name="connsiteX5" fmla="*/ 1419572 w 7265712"/>
                <a:gd name="connsiteY5" fmla="*/ 5847686 h 8325815"/>
                <a:gd name="connsiteX6" fmla="*/ 2116348 w 7265712"/>
                <a:gd name="connsiteY6" fmla="*/ 5150910 h 8325815"/>
                <a:gd name="connsiteX7" fmla="*/ 5084740 w 7265712"/>
                <a:gd name="connsiteY7" fmla="*/ 4768256 h 8325815"/>
                <a:gd name="connsiteX8" fmla="*/ 5781516 w 7265712"/>
                <a:gd name="connsiteY8" fmla="*/ 5465032 h 8325815"/>
                <a:gd name="connsiteX9" fmla="*/ 5781516 w 7265712"/>
                <a:gd name="connsiteY9" fmla="*/ 6814680 h 8325815"/>
                <a:gd name="connsiteX10" fmla="*/ 5084740 w 7265712"/>
                <a:gd name="connsiteY10" fmla="*/ 7511456 h 8325815"/>
                <a:gd name="connsiteX11" fmla="*/ 4387964 w 7265712"/>
                <a:gd name="connsiteY11" fmla="*/ 6814680 h 8325815"/>
                <a:gd name="connsiteX12" fmla="*/ 4387964 w 7265712"/>
                <a:gd name="connsiteY12" fmla="*/ 5465032 h 8325815"/>
                <a:gd name="connsiteX13" fmla="*/ 5084740 w 7265712"/>
                <a:gd name="connsiteY13" fmla="*/ 4768256 h 8325815"/>
                <a:gd name="connsiteX14" fmla="*/ 3600544 w 7265712"/>
                <a:gd name="connsiteY14" fmla="*/ 2930855 h 8325815"/>
                <a:gd name="connsiteX15" fmla="*/ 4297320 w 7265712"/>
                <a:gd name="connsiteY15" fmla="*/ 3627631 h 8325815"/>
                <a:gd name="connsiteX16" fmla="*/ 4297320 w 7265712"/>
                <a:gd name="connsiteY16" fmla="*/ 7629039 h 8325815"/>
                <a:gd name="connsiteX17" fmla="*/ 3600544 w 7265712"/>
                <a:gd name="connsiteY17" fmla="*/ 8325815 h 8325815"/>
                <a:gd name="connsiteX18" fmla="*/ 2903768 w 7265712"/>
                <a:gd name="connsiteY18" fmla="*/ 7629039 h 8325815"/>
                <a:gd name="connsiteX19" fmla="*/ 2903768 w 7265712"/>
                <a:gd name="connsiteY19" fmla="*/ 3627631 h 8325815"/>
                <a:gd name="connsiteX20" fmla="*/ 3600544 w 7265712"/>
                <a:gd name="connsiteY20" fmla="*/ 2930855 h 8325815"/>
                <a:gd name="connsiteX21" fmla="*/ 6568936 w 7265712"/>
                <a:gd name="connsiteY21" fmla="*/ 1811844 h 8325815"/>
                <a:gd name="connsiteX22" fmla="*/ 7265712 w 7265712"/>
                <a:gd name="connsiteY22" fmla="*/ 2508620 h 8325815"/>
                <a:gd name="connsiteX23" fmla="*/ 7265712 w 7265712"/>
                <a:gd name="connsiteY23" fmla="*/ 5961388 h 8325815"/>
                <a:gd name="connsiteX24" fmla="*/ 6568936 w 7265712"/>
                <a:gd name="connsiteY24" fmla="*/ 6658164 h 8325815"/>
                <a:gd name="connsiteX25" fmla="*/ 5872160 w 7265712"/>
                <a:gd name="connsiteY25" fmla="*/ 5961388 h 8325815"/>
                <a:gd name="connsiteX26" fmla="*/ 5872160 w 7265712"/>
                <a:gd name="connsiteY26" fmla="*/ 2508620 h 8325815"/>
                <a:gd name="connsiteX27" fmla="*/ 6568936 w 7265712"/>
                <a:gd name="connsiteY27" fmla="*/ 1811844 h 8325815"/>
                <a:gd name="connsiteX28" fmla="*/ 664464 w 7265712"/>
                <a:gd name="connsiteY28" fmla="*/ 1678428 h 8325815"/>
                <a:gd name="connsiteX29" fmla="*/ 1328928 w 7265712"/>
                <a:gd name="connsiteY29" fmla="*/ 2342892 h 8325815"/>
                <a:gd name="connsiteX30" fmla="*/ 1328928 w 7265712"/>
                <a:gd name="connsiteY30" fmla="*/ 5890764 h 8325815"/>
                <a:gd name="connsiteX31" fmla="*/ 664464 w 7265712"/>
                <a:gd name="connsiteY31" fmla="*/ 6555228 h 8325815"/>
                <a:gd name="connsiteX32" fmla="*/ 0 w 7265712"/>
                <a:gd name="connsiteY32" fmla="*/ 5890764 h 8325815"/>
                <a:gd name="connsiteX33" fmla="*/ 0 w 7265712"/>
                <a:gd name="connsiteY33" fmla="*/ 2342892 h 8325815"/>
                <a:gd name="connsiteX34" fmla="*/ 664464 w 7265712"/>
                <a:gd name="connsiteY34" fmla="*/ 1678428 h 8325815"/>
                <a:gd name="connsiteX35" fmla="*/ 5084740 w 7265712"/>
                <a:gd name="connsiteY35" fmla="*/ 927202 h 8325815"/>
                <a:gd name="connsiteX36" fmla="*/ 5781516 w 7265712"/>
                <a:gd name="connsiteY36" fmla="*/ 1623977 h 8325815"/>
                <a:gd name="connsiteX37" fmla="*/ 5781516 w 7265712"/>
                <a:gd name="connsiteY37" fmla="*/ 3979465 h 8325815"/>
                <a:gd name="connsiteX38" fmla="*/ 5084740 w 7265712"/>
                <a:gd name="connsiteY38" fmla="*/ 4676241 h 8325815"/>
                <a:gd name="connsiteX39" fmla="*/ 4387964 w 7265712"/>
                <a:gd name="connsiteY39" fmla="*/ 3979465 h 8325815"/>
                <a:gd name="connsiteX40" fmla="*/ 4387964 w 7265712"/>
                <a:gd name="connsiteY40" fmla="*/ 1623977 h 8325815"/>
                <a:gd name="connsiteX41" fmla="*/ 5084740 w 7265712"/>
                <a:gd name="connsiteY41" fmla="*/ 927202 h 8325815"/>
                <a:gd name="connsiteX42" fmla="*/ 2116348 w 7265712"/>
                <a:gd name="connsiteY42" fmla="*/ 856312 h 8325815"/>
                <a:gd name="connsiteX43" fmla="*/ 2813124 w 7265712"/>
                <a:gd name="connsiteY43" fmla="*/ 1553087 h 8325815"/>
                <a:gd name="connsiteX44" fmla="*/ 2813124 w 7265712"/>
                <a:gd name="connsiteY44" fmla="*/ 4365775 h 8325815"/>
                <a:gd name="connsiteX45" fmla="*/ 2116348 w 7265712"/>
                <a:gd name="connsiteY45" fmla="*/ 5062551 h 8325815"/>
                <a:gd name="connsiteX46" fmla="*/ 1419572 w 7265712"/>
                <a:gd name="connsiteY46" fmla="*/ 4365775 h 8325815"/>
                <a:gd name="connsiteX47" fmla="*/ 1419572 w 7265712"/>
                <a:gd name="connsiteY47" fmla="*/ 1553087 h 8325815"/>
                <a:gd name="connsiteX48" fmla="*/ 2116348 w 7265712"/>
                <a:gd name="connsiteY48" fmla="*/ 856312 h 8325815"/>
                <a:gd name="connsiteX49" fmla="*/ 3600544 w 7265712"/>
                <a:gd name="connsiteY49" fmla="*/ 0 h 8325815"/>
                <a:gd name="connsiteX50" fmla="*/ 4297320 w 7265712"/>
                <a:gd name="connsiteY50" fmla="*/ 696777 h 8325815"/>
                <a:gd name="connsiteX51" fmla="*/ 4297320 w 7265712"/>
                <a:gd name="connsiteY51" fmla="*/ 2137864 h 8325815"/>
                <a:gd name="connsiteX52" fmla="*/ 3600544 w 7265712"/>
                <a:gd name="connsiteY52" fmla="*/ 2834640 h 8325815"/>
                <a:gd name="connsiteX53" fmla="*/ 2903768 w 7265712"/>
                <a:gd name="connsiteY53" fmla="*/ 2137864 h 8325815"/>
                <a:gd name="connsiteX54" fmla="*/ 2903768 w 7265712"/>
                <a:gd name="connsiteY54" fmla="*/ 696777 h 8325815"/>
                <a:gd name="connsiteX55" fmla="*/ 3600544 w 7265712"/>
                <a:gd name="connsiteY55" fmla="*/ 0 h 8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265712" h="8325815">
                  <a:moveTo>
                    <a:pt x="2116348" y="5150910"/>
                  </a:moveTo>
                  <a:cubicBezTo>
                    <a:pt x="2501168" y="5150910"/>
                    <a:pt x="2813124" y="5462867"/>
                    <a:pt x="2813124" y="5847686"/>
                  </a:cubicBezTo>
                  <a:lnTo>
                    <a:pt x="2813124" y="6740134"/>
                  </a:lnTo>
                  <a:cubicBezTo>
                    <a:pt x="2813124" y="7124953"/>
                    <a:pt x="2501168" y="7436910"/>
                    <a:pt x="2116348" y="7436910"/>
                  </a:cubicBezTo>
                  <a:cubicBezTo>
                    <a:pt x="1731528" y="7436910"/>
                    <a:pt x="1419572" y="7124953"/>
                    <a:pt x="1419572" y="6740134"/>
                  </a:cubicBezTo>
                  <a:lnTo>
                    <a:pt x="1419572" y="5847686"/>
                  </a:lnTo>
                  <a:cubicBezTo>
                    <a:pt x="1419572" y="5462867"/>
                    <a:pt x="1731528" y="5150910"/>
                    <a:pt x="2116348" y="5150910"/>
                  </a:cubicBezTo>
                  <a:close/>
                  <a:moveTo>
                    <a:pt x="5084740" y="4768256"/>
                  </a:moveTo>
                  <a:cubicBezTo>
                    <a:pt x="5469560" y="4768256"/>
                    <a:pt x="5781516" y="5080213"/>
                    <a:pt x="5781516" y="5465032"/>
                  </a:cubicBezTo>
                  <a:lnTo>
                    <a:pt x="5781516" y="6814680"/>
                  </a:lnTo>
                  <a:cubicBezTo>
                    <a:pt x="5781516" y="7199499"/>
                    <a:pt x="5469560" y="7511456"/>
                    <a:pt x="5084740" y="7511456"/>
                  </a:cubicBezTo>
                  <a:cubicBezTo>
                    <a:pt x="4699920" y="7511456"/>
                    <a:pt x="4387964" y="7199499"/>
                    <a:pt x="4387964" y="6814680"/>
                  </a:cubicBezTo>
                  <a:lnTo>
                    <a:pt x="4387964" y="5465032"/>
                  </a:lnTo>
                  <a:cubicBezTo>
                    <a:pt x="4387964" y="5080213"/>
                    <a:pt x="4699920" y="4768256"/>
                    <a:pt x="5084740" y="4768256"/>
                  </a:cubicBezTo>
                  <a:close/>
                  <a:moveTo>
                    <a:pt x="3600544" y="2930855"/>
                  </a:moveTo>
                  <a:cubicBezTo>
                    <a:pt x="3985364" y="2930855"/>
                    <a:pt x="4297320" y="3242812"/>
                    <a:pt x="4297320" y="3627631"/>
                  </a:cubicBezTo>
                  <a:lnTo>
                    <a:pt x="4297320" y="7629039"/>
                  </a:lnTo>
                  <a:cubicBezTo>
                    <a:pt x="4297320" y="8013858"/>
                    <a:pt x="3985364" y="8325815"/>
                    <a:pt x="3600544" y="8325815"/>
                  </a:cubicBezTo>
                  <a:cubicBezTo>
                    <a:pt x="3215724" y="8325815"/>
                    <a:pt x="2903768" y="8013858"/>
                    <a:pt x="2903768" y="7629039"/>
                  </a:cubicBezTo>
                  <a:lnTo>
                    <a:pt x="2903768" y="3627631"/>
                  </a:lnTo>
                  <a:cubicBezTo>
                    <a:pt x="2903768" y="3242812"/>
                    <a:pt x="3215724" y="2930855"/>
                    <a:pt x="3600544" y="2930855"/>
                  </a:cubicBezTo>
                  <a:close/>
                  <a:moveTo>
                    <a:pt x="6568936" y="1811844"/>
                  </a:moveTo>
                  <a:cubicBezTo>
                    <a:pt x="6953756" y="1811844"/>
                    <a:pt x="7265712" y="2123801"/>
                    <a:pt x="7265712" y="2508620"/>
                  </a:cubicBezTo>
                  <a:lnTo>
                    <a:pt x="7265712" y="5961388"/>
                  </a:lnTo>
                  <a:cubicBezTo>
                    <a:pt x="7265712" y="6346207"/>
                    <a:pt x="6953756" y="6658164"/>
                    <a:pt x="6568936" y="6658164"/>
                  </a:cubicBezTo>
                  <a:cubicBezTo>
                    <a:pt x="6184118" y="6658164"/>
                    <a:pt x="5872160" y="6346207"/>
                    <a:pt x="5872160" y="5961388"/>
                  </a:cubicBezTo>
                  <a:lnTo>
                    <a:pt x="5872160" y="2508620"/>
                  </a:lnTo>
                  <a:cubicBezTo>
                    <a:pt x="5872160" y="2123801"/>
                    <a:pt x="6184118" y="1811844"/>
                    <a:pt x="6568936" y="1811844"/>
                  </a:cubicBezTo>
                  <a:close/>
                  <a:moveTo>
                    <a:pt x="664464" y="1678428"/>
                  </a:moveTo>
                  <a:cubicBezTo>
                    <a:pt x="1031436" y="1678428"/>
                    <a:pt x="1328928" y="1975919"/>
                    <a:pt x="1328928" y="2342892"/>
                  </a:cubicBezTo>
                  <a:lnTo>
                    <a:pt x="1328928" y="5890764"/>
                  </a:lnTo>
                  <a:cubicBezTo>
                    <a:pt x="1328928" y="6257737"/>
                    <a:pt x="1031436" y="6555228"/>
                    <a:pt x="664464" y="6555228"/>
                  </a:cubicBezTo>
                  <a:cubicBezTo>
                    <a:pt x="297492" y="6555228"/>
                    <a:pt x="0" y="6257737"/>
                    <a:pt x="0" y="5890764"/>
                  </a:cubicBezTo>
                  <a:lnTo>
                    <a:pt x="0" y="2342892"/>
                  </a:lnTo>
                  <a:cubicBezTo>
                    <a:pt x="0" y="1975919"/>
                    <a:pt x="297492" y="1678428"/>
                    <a:pt x="664464" y="1678428"/>
                  </a:cubicBezTo>
                  <a:close/>
                  <a:moveTo>
                    <a:pt x="5084740" y="927202"/>
                  </a:moveTo>
                  <a:cubicBezTo>
                    <a:pt x="5469560" y="927202"/>
                    <a:pt x="5781516" y="1239159"/>
                    <a:pt x="5781516" y="1623977"/>
                  </a:cubicBezTo>
                  <a:lnTo>
                    <a:pt x="5781516" y="3979465"/>
                  </a:lnTo>
                  <a:cubicBezTo>
                    <a:pt x="5781516" y="4364284"/>
                    <a:pt x="5469560" y="4676241"/>
                    <a:pt x="5084740" y="4676241"/>
                  </a:cubicBezTo>
                  <a:cubicBezTo>
                    <a:pt x="4699920" y="4676241"/>
                    <a:pt x="4387964" y="4364284"/>
                    <a:pt x="4387964" y="3979465"/>
                  </a:cubicBezTo>
                  <a:lnTo>
                    <a:pt x="4387964" y="1623977"/>
                  </a:lnTo>
                  <a:cubicBezTo>
                    <a:pt x="4387964" y="1239159"/>
                    <a:pt x="4699920" y="927202"/>
                    <a:pt x="5084740" y="927202"/>
                  </a:cubicBezTo>
                  <a:close/>
                  <a:moveTo>
                    <a:pt x="2116348" y="856312"/>
                  </a:moveTo>
                  <a:cubicBezTo>
                    <a:pt x="2501168" y="856312"/>
                    <a:pt x="2813124" y="1168269"/>
                    <a:pt x="2813124" y="1553087"/>
                  </a:cubicBezTo>
                  <a:lnTo>
                    <a:pt x="2813124" y="4365775"/>
                  </a:lnTo>
                  <a:cubicBezTo>
                    <a:pt x="2813124" y="4750594"/>
                    <a:pt x="2501168" y="5062551"/>
                    <a:pt x="2116348" y="5062551"/>
                  </a:cubicBezTo>
                  <a:cubicBezTo>
                    <a:pt x="1731528" y="5062551"/>
                    <a:pt x="1419572" y="4750594"/>
                    <a:pt x="1419572" y="4365775"/>
                  </a:cubicBezTo>
                  <a:lnTo>
                    <a:pt x="1419572" y="1553087"/>
                  </a:lnTo>
                  <a:cubicBezTo>
                    <a:pt x="1419572" y="1168269"/>
                    <a:pt x="1731528" y="856312"/>
                    <a:pt x="2116348" y="856312"/>
                  </a:cubicBezTo>
                  <a:close/>
                  <a:moveTo>
                    <a:pt x="3600544" y="0"/>
                  </a:moveTo>
                  <a:cubicBezTo>
                    <a:pt x="3985364" y="0"/>
                    <a:pt x="4297320" y="311958"/>
                    <a:pt x="4297320" y="696777"/>
                  </a:cubicBezTo>
                  <a:lnTo>
                    <a:pt x="4297320" y="2137864"/>
                  </a:lnTo>
                  <a:cubicBezTo>
                    <a:pt x="4297320" y="2522683"/>
                    <a:pt x="3985364" y="2834640"/>
                    <a:pt x="3600544" y="2834640"/>
                  </a:cubicBezTo>
                  <a:cubicBezTo>
                    <a:pt x="3215724" y="2834640"/>
                    <a:pt x="2903768" y="2522683"/>
                    <a:pt x="2903768" y="2137864"/>
                  </a:cubicBezTo>
                  <a:lnTo>
                    <a:pt x="2903768" y="696777"/>
                  </a:lnTo>
                  <a:cubicBezTo>
                    <a:pt x="2903768" y="311958"/>
                    <a:pt x="3215724" y="0"/>
                    <a:pt x="3600544" y="0"/>
                  </a:cubicBezTo>
                  <a:close/>
                </a:path>
              </a:pathLst>
            </a:custGeom>
            <a:blipFill dpi="0" rotWithShape="0">
              <a:blip r:embed="rId2" cstate="print">
                <a:extLst>
                  <a:ext uri="{28A0092B-C50C-407E-A947-70E740481C1C}">
                    <a14:useLocalDpi xmlns:a14="http://schemas.microsoft.com/office/drawing/2010/main" val="0"/>
                  </a:ext>
                </a:extLst>
              </a:blip>
              <a:srcRect/>
              <a:stretch>
                <a:fillRect l="-69952" t="-22272" r="-56243" b="-12380"/>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12" name="Picture 11" descr="A white letters on a black background&#10;&#10;Description automatically generated">
              <a:extLst>
                <a:ext uri="{FF2B5EF4-FFF2-40B4-BE49-F238E27FC236}">
                  <a16:creationId xmlns:a16="http://schemas.microsoft.com/office/drawing/2014/main" id="{66A4EF60-9C04-B862-F20F-494D528E9D58}"/>
                </a:ext>
              </a:extLst>
            </p:cNvPr>
            <p:cNvPicPr>
              <a:picLocks noChangeAspect="1"/>
            </p:cNvPicPr>
            <p:nvPr/>
          </p:nvPicPr>
          <p:blipFill>
            <a:blip r:embed="rId3">
              <a:extLst>
                <a:ext uri="{28A0092B-C50C-407E-A947-70E740481C1C}">
                  <a14:useLocalDpi xmlns:a14="http://schemas.microsoft.com/office/drawing/2010/main" val="0"/>
                </a:ext>
              </a:extLst>
            </a:blip>
            <a:srcRect l="29999"/>
            <a:stretch>
              <a:fillRect/>
            </a:stretch>
          </p:blipFill>
          <p:spPr>
            <a:xfrm>
              <a:off x="2306566" y="2003216"/>
              <a:ext cx="7191335" cy="3101795"/>
            </a:xfrm>
            <a:prstGeom prst="rect">
              <a:avLst/>
            </a:prstGeom>
          </p:spPr>
        </p:pic>
      </p:grpSp>
      <p:pic>
        <p:nvPicPr>
          <p:cNvPr id="13" name="Picture 12" descr="A white letters on a black background&#10;&#10;Description automatically generated">
            <a:extLst>
              <a:ext uri="{FF2B5EF4-FFF2-40B4-BE49-F238E27FC236}">
                <a16:creationId xmlns:a16="http://schemas.microsoft.com/office/drawing/2014/main" id="{CDEB858A-AD7B-AB2A-4472-041C1A04F3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3064" r="-1"/>
          <a:stretch>
            <a:fillRect/>
          </a:stretch>
        </p:blipFill>
        <p:spPr>
          <a:xfrm>
            <a:off x="355458" y="6085380"/>
            <a:ext cx="1854342" cy="543235"/>
          </a:xfrm>
          <a:prstGeom prst="rect">
            <a:avLst/>
          </a:prstGeom>
        </p:spPr>
      </p:pic>
      <p:sp>
        <p:nvSpPr>
          <p:cNvPr id="14" name="object 22">
            <a:extLst>
              <a:ext uri="{FF2B5EF4-FFF2-40B4-BE49-F238E27FC236}">
                <a16:creationId xmlns:a16="http://schemas.microsoft.com/office/drawing/2014/main" id="{D4B37C02-FE17-4863-53A0-2B306770F5A1}"/>
              </a:ext>
            </a:extLst>
          </p:cNvPr>
          <p:cNvSpPr/>
          <p:nvPr userDrawn="1"/>
        </p:nvSpPr>
        <p:spPr>
          <a:xfrm>
            <a:off x="-264265" y="5935793"/>
            <a:ext cx="2859356" cy="720090"/>
          </a:xfrm>
          <a:custGeom>
            <a:avLst/>
            <a:gdLst/>
            <a:ahLst/>
            <a:cxnLst/>
            <a:rect l="l" t="t" r="r" b="b"/>
            <a:pathLst>
              <a:path w="2766060" h="696595">
                <a:moveTo>
                  <a:pt x="0" y="0"/>
                </a:moveTo>
                <a:lnTo>
                  <a:pt x="2383066" y="0"/>
                </a:lnTo>
                <a:lnTo>
                  <a:pt x="2427730" y="2802"/>
                </a:lnTo>
                <a:lnTo>
                  <a:pt x="2470882" y="11001"/>
                </a:lnTo>
                <a:lnTo>
                  <a:pt x="2512232" y="24284"/>
                </a:lnTo>
                <a:lnTo>
                  <a:pt x="2551495" y="42339"/>
                </a:lnTo>
                <a:lnTo>
                  <a:pt x="2588383" y="64853"/>
                </a:lnTo>
                <a:lnTo>
                  <a:pt x="2622607" y="91514"/>
                </a:lnTo>
                <a:lnTo>
                  <a:pt x="2653882" y="122008"/>
                </a:lnTo>
                <a:lnTo>
                  <a:pt x="2681919" y="156025"/>
                </a:lnTo>
                <a:lnTo>
                  <a:pt x="2706431" y="193250"/>
                </a:lnTo>
                <a:lnTo>
                  <a:pt x="2727131" y="233371"/>
                </a:lnTo>
                <a:lnTo>
                  <a:pt x="2743731" y="276077"/>
                </a:lnTo>
                <a:lnTo>
                  <a:pt x="2755944" y="321054"/>
                </a:lnTo>
                <a:lnTo>
                  <a:pt x="2763483" y="367990"/>
                </a:lnTo>
                <a:lnTo>
                  <a:pt x="2766060" y="416572"/>
                </a:lnTo>
                <a:lnTo>
                  <a:pt x="2766060" y="696099"/>
                </a:lnTo>
              </a:path>
            </a:pathLst>
          </a:custGeom>
          <a:ln w="12700">
            <a:solidFill>
              <a:srgbClr val="91C84C"/>
            </a:solidFill>
          </a:ln>
        </p:spPr>
        <p:txBody>
          <a:bodyPr wrap="square" lIns="0" tIns="0" rIns="0" bIns="0" rtlCol="0"/>
          <a:lstStyle/>
          <a:p>
            <a:endParaRPr dirty="0"/>
          </a:p>
        </p:txBody>
      </p:sp>
      <p:sp>
        <p:nvSpPr>
          <p:cNvPr id="2" name="Title 1">
            <a:extLst>
              <a:ext uri="{FF2B5EF4-FFF2-40B4-BE49-F238E27FC236}">
                <a16:creationId xmlns:a16="http://schemas.microsoft.com/office/drawing/2014/main" id="{A16D22BD-5D69-CE38-D693-4E34D2E34471}"/>
              </a:ext>
            </a:extLst>
          </p:cNvPr>
          <p:cNvSpPr>
            <a:spLocks noGrp="1"/>
          </p:cNvSpPr>
          <p:nvPr>
            <p:ph type="ctrTitle"/>
          </p:nvPr>
        </p:nvSpPr>
        <p:spPr>
          <a:xfrm>
            <a:off x="7281188" y="2899886"/>
            <a:ext cx="4738220" cy="984885"/>
          </a:xfrm>
        </p:spPr>
        <p:txBody>
          <a:bodyPr anchor="b"/>
          <a:lstStyle>
            <a:lvl1pPr algn="ctr">
              <a:defRPr sz="3200" b="1">
                <a:solidFill>
                  <a:schemeClr val="bg1"/>
                </a:solidFill>
                <a:latin typeface="Montserrat"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EF39D0CF-41CC-69BF-6D3C-F1AA48492C62}"/>
              </a:ext>
            </a:extLst>
          </p:cNvPr>
          <p:cNvSpPr>
            <a:spLocks noGrp="1"/>
          </p:cNvSpPr>
          <p:nvPr>
            <p:ph type="subTitle" idx="1"/>
          </p:nvPr>
        </p:nvSpPr>
        <p:spPr>
          <a:xfrm>
            <a:off x="7478598" y="3957913"/>
            <a:ext cx="4343400" cy="276999"/>
          </a:xfrm>
        </p:spPr>
        <p:txBody>
          <a:bodyPr/>
          <a:lstStyle>
            <a:lvl1pPr marL="0" indent="0" algn="ctr">
              <a:buNone/>
              <a:defRPr sz="180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9189DA2-ABAB-76F5-752B-1455793F2346}"/>
              </a:ext>
            </a:extLst>
          </p:cNvPr>
          <p:cNvSpPr>
            <a:spLocks noGrp="1"/>
          </p:cNvSpPr>
          <p:nvPr>
            <p:ph type="dt" sz="half" idx="10"/>
          </p:nvPr>
        </p:nvSpPr>
        <p:spPr>
          <a:xfrm>
            <a:off x="10670146" y="6355710"/>
            <a:ext cx="1143000" cy="184666"/>
          </a:xfrm>
        </p:spPr>
        <p:txBody>
          <a:bodyPr/>
          <a:lstStyle>
            <a:lvl1pPr>
              <a:defRPr sz="1200">
                <a:solidFill>
                  <a:schemeClr val="bg1"/>
                </a:solidFill>
                <a:latin typeface="Montserrat" pitchFamily="2" charset="77"/>
                <a:ea typeface="Open Sans" panose="020B0606030504020204" pitchFamily="34" charset="0"/>
                <a:cs typeface="Open Sans" panose="020B0606030504020204" pitchFamily="34" charset="0"/>
              </a:defRPr>
            </a:lvl1pPr>
          </a:lstStyle>
          <a:p>
            <a:fld id="{E57C3B93-5F40-284B-831A-68A72DCF5642}" type="datetimeFigureOut">
              <a:rPr lang="en-US" smtClean="0"/>
              <a:pPr/>
              <a:t>1/9/2026</a:t>
            </a:fld>
            <a:endParaRPr lang="en-US" dirty="0">
              <a:latin typeface="Montserrat" pitchFamily="2" charset="77"/>
            </a:endParaRPr>
          </a:p>
        </p:txBody>
      </p:sp>
      <p:sp>
        <p:nvSpPr>
          <p:cNvPr id="6" name="object 5">
            <a:extLst>
              <a:ext uri="{FF2B5EF4-FFF2-40B4-BE49-F238E27FC236}">
                <a16:creationId xmlns:a16="http://schemas.microsoft.com/office/drawing/2014/main" id="{6D2C1E87-0B94-FAB1-D9FD-EDC023E65C64}"/>
              </a:ext>
            </a:extLst>
          </p:cNvPr>
          <p:cNvSpPr txBox="1"/>
          <p:nvPr userDrawn="1"/>
        </p:nvSpPr>
        <p:spPr>
          <a:xfrm>
            <a:off x="6464238" y="6355710"/>
            <a:ext cx="2915920" cy="197490"/>
          </a:xfrm>
          <a:prstGeom prst="rect">
            <a:avLst/>
          </a:prstGeom>
        </p:spPr>
        <p:txBody>
          <a:bodyPr vert="horz" wrap="square" lIns="0" tIns="12700" rIns="0" bIns="0" rtlCol="0">
            <a:spAutoFit/>
          </a:bodyPr>
          <a:lstStyle/>
          <a:p>
            <a:pPr marL="12700" algn="r">
              <a:lnSpc>
                <a:spcPct val="100000"/>
              </a:lnSpc>
              <a:spcBef>
                <a:spcPts val="100"/>
              </a:spcBef>
            </a:pPr>
            <a:r>
              <a:rPr sz="1200" b="1" spc="100" dirty="0">
                <a:solidFill>
                  <a:schemeClr val="bg1"/>
                </a:solidFill>
                <a:latin typeface="Open Sans Bold"/>
                <a:cs typeface="Open Sans Bold"/>
              </a:rPr>
              <a:t>PRESENTATION</a:t>
            </a:r>
            <a:r>
              <a:rPr sz="1200" b="1" spc="250" dirty="0">
                <a:solidFill>
                  <a:schemeClr val="bg1"/>
                </a:solidFill>
                <a:latin typeface="Open Sans Bold"/>
                <a:cs typeface="Open Sans Bold"/>
              </a:rPr>
              <a:t> </a:t>
            </a:r>
            <a:r>
              <a:rPr sz="1200" spc="65" dirty="0">
                <a:solidFill>
                  <a:schemeClr val="bg1"/>
                </a:solidFill>
                <a:latin typeface="Arial"/>
                <a:cs typeface="Arial"/>
              </a:rPr>
              <a:t>NAME</a:t>
            </a:r>
            <a:r>
              <a:rPr sz="1200" spc="240" dirty="0">
                <a:solidFill>
                  <a:schemeClr val="bg1"/>
                </a:solidFill>
                <a:latin typeface="Arial"/>
                <a:cs typeface="Arial"/>
              </a:rPr>
              <a:t> </a:t>
            </a:r>
            <a:r>
              <a:rPr sz="1200" dirty="0">
                <a:solidFill>
                  <a:schemeClr val="bg1"/>
                </a:solidFill>
                <a:latin typeface="Arial"/>
                <a:cs typeface="Arial"/>
              </a:rPr>
              <a:t>GOES</a:t>
            </a:r>
            <a:r>
              <a:rPr sz="1200" spc="240" dirty="0">
                <a:solidFill>
                  <a:schemeClr val="bg1"/>
                </a:solidFill>
                <a:latin typeface="Arial"/>
                <a:cs typeface="Arial"/>
              </a:rPr>
              <a:t> </a:t>
            </a:r>
            <a:r>
              <a:rPr sz="1200" spc="-20" dirty="0">
                <a:solidFill>
                  <a:schemeClr val="bg1"/>
                </a:solidFill>
                <a:latin typeface="Arial"/>
                <a:cs typeface="Arial"/>
              </a:rPr>
              <a:t>HERE </a:t>
            </a:r>
            <a:endParaRPr sz="1200" dirty="0">
              <a:solidFill>
                <a:schemeClr val="bg1"/>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B6595B3E-FE43-0764-CB56-9128E714C3B4}"/>
              </a:ext>
            </a:extLst>
          </p:cNvPr>
          <p:cNvGrpSpPr/>
          <p:nvPr userDrawn="1"/>
        </p:nvGrpSpPr>
        <p:grpSpPr>
          <a:xfrm>
            <a:off x="477774" y="5365349"/>
            <a:ext cx="11738610" cy="1492885"/>
            <a:chOff x="450850" y="5365349"/>
            <a:chExt cx="11738610" cy="1492885"/>
          </a:xfrm>
        </p:grpSpPr>
        <p:sp>
          <p:nvSpPr>
            <p:cNvPr id="7" name="object 3">
              <a:extLst>
                <a:ext uri="{FF2B5EF4-FFF2-40B4-BE49-F238E27FC236}">
                  <a16:creationId xmlns:a16="http://schemas.microsoft.com/office/drawing/2014/main" id="{5E1D073E-8DA5-0C76-5389-6B7ECB5FC16C}"/>
                </a:ext>
              </a:extLst>
            </p:cNvPr>
            <p:cNvSpPr/>
            <p:nvPr/>
          </p:nvSpPr>
          <p:spPr>
            <a:xfrm>
              <a:off x="457200" y="6021956"/>
              <a:ext cx="9532620" cy="696595"/>
            </a:xfrm>
            <a:custGeom>
              <a:avLst/>
              <a:gdLst/>
              <a:ahLst/>
              <a:cxnLst/>
              <a:rect l="l" t="t" r="r" b="b"/>
              <a:pathLst>
                <a:path w="9532620" h="696595">
                  <a:moveTo>
                    <a:pt x="9532620" y="0"/>
                  </a:moveTo>
                  <a:lnTo>
                    <a:pt x="382993" y="0"/>
                  </a:lnTo>
                  <a:lnTo>
                    <a:pt x="338329" y="2802"/>
                  </a:lnTo>
                  <a:lnTo>
                    <a:pt x="295177" y="11001"/>
                  </a:lnTo>
                  <a:lnTo>
                    <a:pt x="253827" y="24284"/>
                  </a:lnTo>
                  <a:lnTo>
                    <a:pt x="214564" y="42339"/>
                  </a:lnTo>
                  <a:lnTo>
                    <a:pt x="177676" y="64853"/>
                  </a:lnTo>
                  <a:lnTo>
                    <a:pt x="143452" y="91514"/>
                  </a:lnTo>
                  <a:lnTo>
                    <a:pt x="112177" y="122008"/>
                  </a:lnTo>
                  <a:lnTo>
                    <a:pt x="84140" y="156025"/>
                  </a:lnTo>
                  <a:lnTo>
                    <a:pt x="59628" y="193250"/>
                  </a:lnTo>
                  <a:lnTo>
                    <a:pt x="38928" y="233371"/>
                  </a:lnTo>
                  <a:lnTo>
                    <a:pt x="22328" y="276077"/>
                  </a:lnTo>
                  <a:lnTo>
                    <a:pt x="10115" y="321054"/>
                  </a:lnTo>
                  <a:lnTo>
                    <a:pt x="2576" y="367990"/>
                  </a:lnTo>
                  <a:lnTo>
                    <a:pt x="0" y="416572"/>
                  </a:lnTo>
                  <a:lnTo>
                    <a:pt x="0" y="696099"/>
                  </a:lnTo>
                </a:path>
              </a:pathLst>
            </a:custGeom>
            <a:ln w="12699">
              <a:solidFill>
                <a:srgbClr val="91C84C"/>
              </a:solidFill>
            </a:ln>
          </p:spPr>
          <p:txBody>
            <a:bodyPr wrap="square" lIns="0" tIns="0" rIns="0" bIns="0" rtlCol="0"/>
            <a:lstStyle/>
            <a:p>
              <a:endParaRPr dirty="0"/>
            </a:p>
          </p:txBody>
        </p:sp>
        <p:sp>
          <p:nvSpPr>
            <p:cNvPr id="8" name="object 4">
              <a:extLst>
                <a:ext uri="{FF2B5EF4-FFF2-40B4-BE49-F238E27FC236}">
                  <a16:creationId xmlns:a16="http://schemas.microsoft.com/office/drawing/2014/main" id="{7265DC7A-3FAA-03AA-0955-ED7397478173}"/>
                </a:ext>
              </a:extLst>
            </p:cNvPr>
            <p:cNvSpPr/>
            <p:nvPr/>
          </p:nvSpPr>
          <p:spPr>
            <a:xfrm>
              <a:off x="8992446" y="5365349"/>
              <a:ext cx="3196590" cy="1492885"/>
            </a:xfrm>
            <a:custGeom>
              <a:avLst/>
              <a:gdLst/>
              <a:ahLst/>
              <a:cxnLst/>
              <a:rect l="l" t="t" r="r" b="b"/>
              <a:pathLst>
                <a:path w="3196590" h="1492884">
                  <a:moveTo>
                    <a:pt x="2794797" y="0"/>
                  </a:moveTo>
                  <a:lnTo>
                    <a:pt x="2749362" y="1177"/>
                  </a:lnTo>
                  <a:lnTo>
                    <a:pt x="2703900" y="4502"/>
                  </a:lnTo>
                  <a:lnTo>
                    <a:pt x="2658485" y="9993"/>
                  </a:lnTo>
                  <a:lnTo>
                    <a:pt x="2613195" y="17672"/>
                  </a:lnTo>
                  <a:lnTo>
                    <a:pt x="2568104" y="27557"/>
                  </a:lnTo>
                  <a:lnTo>
                    <a:pt x="2523290" y="39667"/>
                  </a:lnTo>
                  <a:lnTo>
                    <a:pt x="2478828" y="54024"/>
                  </a:lnTo>
                  <a:lnTo>
                    <a:pt x="2434795" y="70646"/>
                  </a:lnTo>
                  <a:lnTo>
                    <a:pt x="2391265" y="89553"/>
                  </a:lnTo>
                  <a:lnTo>
                    <a:pt x="2348317" y="110765"/>
                  </a:lnTo>
                  <a:lnTo>
                    <a:pt x="2306024" y="134301"/>
                  </a:lnTo>
                  <a:lnTo>
                    <a:pt x="0" y="1492650"/>
                  </a:lnTo>
                  <a:lnTo>
                    <a:pt x="3196505" y="1492650"/>
                  </a:lnTo>
                  <a:lnTo>
                    <a:pt x="3196505" y="85886"/>
                  </a:lnTo>
                  <a:lnTo>
                    <a:pt x="3189902" y="82790"/>
                  </a:lnTo>
                  <a:lnTo>
                    <a:pt x="3148141" y="65526"/>
                  </a:lnTo>
                  <a:lnTo>
                    <a:pt x="3105668" y="50232"/>
                  </a:lnTo>
                  <a:lnTo>
                    <a:pt x="3062559" y="36929"/>
                  </a:lnTo>
                  <a:lnTo>
                    <a:pt x="3018889" y="25635"/>
                  </a:lnTo>
                  <a:lnTo>
                    <a:pt x="2974735" y="16370"/>
                  </a:lnTo>
                  <a:lnTo>
                    <a:pt x="2930172" y="9155"/>
                  </a:lnTo>
                  <a:lnTo>
                    <a:pt x="2885278" y="4008"/>
                  </a:lnTo>
                  <a:lnTo>
                    <a:pt x="2840127" y="950"/>
                  </a:lnTo>
                  <a:lnTo>
                    <a:pt x="2794797" y="0"/>
                  </a:lnTo>
                  <a:close/>
                </a:path>
              </a:pathLst>
            </a:custGeom>
            <a:solidFill>
              <a:srgbClr val="14377D"/>
            </a:solidFill>
          </p:spPr>
          <p:txBody>
            <a:bodyPr wrap="square" lIns="0" tIns="0" rIns="0" bIns="0" rtlCol="0"/>
            <a:lstStyle/>
            <a:p>
              <a:endParaRPr dirty="0"/>
            </a:p>
          </p:txBody>
        </p:sp>
      </p:grpSp>
      <p:grpSp>
        <p:nvGrpSpPr>
          <p:cNvPr id="9" name="Group 8">
            <a:extLst>
              <a:ext uri="{FF2B5EF4-FFF2-40B4-BE49-F238E27FC236}">
                <a16:creationId xmlns:a16="http://schemas.microsoft.com/office/drawing/2014/main" id="{83F7366A-C163-CDBE-FFC7-09C3E9686A31}"/>
              </a:ext>
            </a:extLst>
          </p:cNvPr>
          <p:cNvGrpSpPr/>
          <p:nvPr userDrawn="1"/>
        </p:nvGrpSpPr>
        <p:grpSpPr>
          <a:xfrm>
            <a:off x="10723740" y="4364608"/>
            <a:ext cx="1492389" cy="2001888"/>
            <a:chOff x="10696816" y="4364608"/>
            <a:chExt cx="1492389" cy="2001888"/>
          </a:xfrm>
        </p:grpSpPr>
        <p:sp>
          <p:nvSpPr>
            <p:cNvPr id="10" name="object 5">
              <a:extLst>
                <a:ext uri="{FF2B5EF4-FFF2-40B4-BE49-F238E27FC236}">
                  <a16:creationId xmlns:a16="http://schemas.microsoft.com/office/drawing/2014/main" id="{462F888E-06A9-DB1A-22FA-558BFF03E2CF}"/>
                </a:ext>
              </a:extLst>
            </p:cNvPr>
            <p:cNvSpPr/>
            <p:nvPr/>
          </p:nvSpPr>
          <p:spPr>
            <a:xfrm>
              <a:off x="11302111" y="4588802"/>
              <a:ext cx="887094" cy="977265"/>
            </a:xfrm>
            <a:custGeom>
              <a:avLst/>
              <a:gdLst/>
              <a:ahLst/>
              <a:cxnLst/>
              <a:rect l="l" t="t" r="r" b="b"/>
              <a:pathLst>
                <a:path w="887095" h="977264">
                  <a:moveTo>
                    <a:pt x="769924" y="84366"/>
                  </a:moveTo>
                  <a:lnTo>
                    <a:pt x="757720" y="47815"/>
                  </a:lnTo>
                  <a:lnTo>
                    <a:pt x="732370" y="18897"/>
                  </a:lnTo>
                  <a:lnTo>
                    <a:pt x="699122" y="2578"/>
                  </a:lnTo>
                  <a:lnTo>
                    <a:pt x="662228" y="0"/>
                  </a:lnTo>
                  <a:lnTo>
                    <a:pt x="625919" y="12280"/>
                  </a:lnTo>
                  <a:lnTo>
                    <a:pt x="270611" y="218706"/>
                  </a:lnTo>
                  <a:lnTo>
                    <a:pt x="241871" y="244208"/>
                  </a:lnTo>
                  <a:lnTo>
                    <a:pt x="225653" y="277660"/>
                  </a:lnTo>
                  <a:lnTo>
                    <a:pt x="223075" y="314794"/>
                  </a:lnTo>
                  <a:lnTo>
                    <a:pt x="235292" y="351332"/>
                  </a:lnTo>
                  <a:lnTo>
                    <a:pt x="260629" y="380250"/>
                  </a:lnTo>
                  <a:lnTo>
                    <a:pt x="293878" y="396570"/>
                  </a:lnTo>
                  <a:lnTo>
                    <a:pt x="330771" y="399161"/>
                  </a:lnTo>
                  <a:lnTo>
                    <a:pt x="367093" y="386867"/>
                  </a:lnTo>
                  <a:lnTo>
                    <a:pt x="722401" y="180441"/>
                  </a:lnTo>
                  <a:lnTo>
                    <a:pt x="751128" y="154940"/>
                  </a:lnTo>
                  <a:lnTo>
                    <a:pt x="767346" y="121488"/>
                  </a:lnTo>
                  <a:lnTo>
                    <a:pt x="769924" y="84366"/>
                  </a:lnTo>
                  <a:close/>
                </a:path>
                <a:path w="887095" h="977264">
                  <a:moveTo>
                    <a:pt x="886828" y="309130"/>
                  </a:moveTo>
                  <a:lnTo>
                    <a:pt x="47536" y="796747"/>
                  </a:lnTo>
                  <a:lnTo>
                    <a:pt x="18808" y="822248"/>
                  </a:lnTo>
                  <a:lnTo>
                    <a:pt x="2578" y="855700"/>
                  </a:lnTo>
                  <a:lnTo>
                    <a:pt x="0" y="892822"/>
                  </a:lnTo>
                  <a:lnTo>
                    <a:pt x="12217" y="929373"/>
                  </a:lnTo>
                  <a:lnTo>
                    <a:pt x="37566" y="958291"/>
                  </a:lnTo>
                  <a:lnTo>
                    <a:pt x="70802" y="974610"/>
                  </a:lnTo>
                  <a:lnTo>
                    <a:pt x="107708" y="977188"/>
                  </a:lnTo>
                  <a:lnTo>
                    <a:pt x="144018" y="964907"/>
                  </a:lnTo>
                  <a:lnTo>
                    <a:pt x="886828" y="533336"/>
                  </a:lnTo>
                  <a:lnTo>
                    <a:pt x="886828" y="309130"/>
                  </a:lnTo>
                  <a:close/>
                </a:path>
              </a:pathLst>
            </a:custGeom>
            <a:solidFill>
              <a:srgbClr val="94C93D"/>
            </a:solidFill>
          </p:spPr>
          <p:txBody>
            <a:bodyPr wrap="square" lIns="0" tIns="0" rIns="0" bIns="0" rtlCol="0"/>
            <a:lstStyle/>
            <a:p>
              <a:endParaRPr dirty="0"/>
            </a:p>
          </p:txBody>
        </p:sp>
        <p:sp>
          <p:nvSpPr>
            <p:cNvPr id="11" name="object 6">
              <a:extLst>
                <a:ext uri="{FF2B5EF4-FFF2-40B4-BE49-F238E27FC236}">
                  <a16:creationId xmlns:a16="http://schemas.microsoft.com/office/drawing/2014/main" id="{F0EB2369-9623-CDB1-C1C1-39316A5F1603}"/>
                </a:ext>
              </a:extLst>
            </p:cNvPr>
            <p:cNvSpPr/>
            <p:nvPr/>
          </p:nvSpPr>
          <p:spPr>
            <a:xfrm>
              <a:off x="11082770" y="5539727"/>
              <a:ext cx="1106170" cy="826769"/>
            </a:xfrm>
            <a:custGeom>
              <a:avLst/>
              <a:gdLst/>
              <a:ahLst/>
              <a:cxnLst/>
              <a:rect l="l" t="t" r="r" b="b"/>
              <a:pathLst>
                <a:path w="1106170" h="826770">
                  <a:moveTo>
                    <a:pt x="896226" y="84366"/>
                  </a:moveTo>
                  <a:lnTo>
                    <a:pt x="884008" y="47828"/>
                  </a:lnTo>
                  <a:lnTo>
                    <a:pt x="858659" y="18910"/>
                  </a:lnTo>
                  <a:lnTo>
                    <a:pt x="825411" y="2590"/>
                  </a:lnTo>
                  <a:lnTo>
                    <a:pt x="788517" y="0"/>
                  </a:lnTo>
                  <a:lnTo>
                    <a:pt x="752208" y="12293"/>
                  </a:lnTo>
                  <a:lnTo>
                    <a:pt x="47510" y="421703"/>
                  </a:lnTo>
                  <a:lnTo>
                    <a:pt x="18783" y="447205"/>
                  </a:lnTo>
                  <a:lnTo>
                    <a:pt x="2565" y="480644"/>
                  </a:lnTo>
                  <a:lnTo>
                    <a:pt x="0" y="517779"/>
                  </a:lnTo>
                  <a:lnTo>
                    <a:pt x="12204" y="554329"/>
                  </a:lnTo>
                  <a:lnTo>
                    <a:pt x="37553" y="583234"/>
                  </a:lnTo>
                  <a:lnTo>
                    <a:pt x="70789" y="599567"/>
                  </a:lnTo>
                  <a:lnTo>
                    <a:pt x="107696" y="602145"/>
                  </a:lnTo>
                  <a:lnTo>
                    <a:pt x="144005" y="589864"/>
                  </a:lnTo>
                  <a:lnTo>
                    <a:pt x="848690" y="180454"/>
                  </a:lnTo>
                  <a:lnTo>
                    <a:pt x="877417" y="154952"/>
                  </a:lnTo>
                  <a:lnTo>
                    <a:pt x="893648" y="121500"/>
                  </a:lnTo>
                  <a:lnTo>
                    <a:pt x="896226" y="84366"/>
                  </a:lnTo>
                  <a:close/>
                </a:path>
                <a:path w="1106170" h="826770">
                  <a:moveTo>
                    <a:pt x="1106170" y="255066"/>
                  </a:moveTo>
                  <a:lnTo>
                    <a:pt x="433425" y="645922"/>
                  </a:lnTo>
                  <a:lnTo>
                    <a:pt x="404698" y="671423"/>
                  </a:lnTo>
                  <a:lnTo>
                    <a:pt x="388480" y="704875"/>
                  </a:lnTo>
                  <a:lnTo>
                    <a:pt x="385902" y="741997"/>
                  </a:lnTo>
                  <a:lnTo>
                    <a:pt x="398106" y="778548"/>
                  </a:lnTo>
                  <a:lnTo>
                    <a:pt x="423456" y="807466"/>
                  </a:lnTo>
                  <a:lnTo>
                    <a:pt x="456704" y="823785"/>
                  </a:lnTo>
                  <a:lnTo>
                    <a:pt x="493598" y="826376"/>
                  </a:lnTo>
                  <a:lnTo>
                    <a:pt x="529907" y="814082"/>
                  </a:lnTo>
                  <a:lnTo>
                    <a:pt x="1106170" y="479285"/>
                  </a:lnTo>
                  <a:lnTo>
                    <a:pt x="1106170" y="255066"/>
                  </a:lnTo>
                  <a:close/>
                </a:path>
              </a:pathLst>
            </a:custGeom>
            <a:solidFill>
              <a:srgbClr val="94C93D"/>
            </a:solidFill>
          </p:spPr>
          <p:txBody>
            <a:bodyPr wrap="square" lIns="0" tIns="0" rIns="0" bIns="0" rtlCol="0"/>
            <a:lstStyle/>
            <a:p>
              <a:endParaRPr dirty="0"/>
            </a:p>
          </p:txBody>
        </p:sp>
        <p:sp>
          <p:nvSpPr>
            <p:cNvPr id="12" name="object 7">
              <a:extLst>
                <a:ext uri="{FF2B5EF4-FFF2-40B4-BE49-F238E27FC236}">
                  <a16:creationId xmlns:a16="http://schemas.microsoft.com/office/drawing/2014/main" id="{00FC9D57-4DEA-BE95-3C07-AF4CA74E2A5F}"/>
                </a:ext>
              </a:extLst>
            </p:cNvPr>
            <p:cNvSpPr/>
            <p:nvPr/>
          </p:nvSpPr>
          <p:spPr>
            <a:xfrm>
              <a:off x="10696816" y="4364608"/>
              <a:ext cx="989330" cy="1104900"/>
            </a:xfrm>
            <a:custGeom>
              <a:avLst/>
              <a:gdLst/>
              <a:ahLst/>
              <a:cxnLst/>
              <a:rect l="l" t="t" r="r" b="b"/>
              <a:pathLst>
                <a:path w="989329" h="1104900">
                  <a:moveTo>
                    <a:pt x="769302" y="660590"/>
                  </a:moveTo>
                  <a:lnTo>
                    <a:pt x="757085" y="624039"/>
                  </a:lnTo>
                  <a:lnTo>
                    <a:pt x="731748" y="595122"/>
                  </a:lnTo>
                  <a:lnTo>
                    <a:pt x="698500" y="578802"/>
                  </a:lnTo>
                  <a:lnTo>
                    <a:pt x="661606" y="576211"/>
                  </a:lnTo>
                  <a:lnTo>
                    <a:pt x="625284" y="588505"/>
                  </a:lnTo>
                  <a:lnTo>
                    <a:pt x="47536" y="924166"/>
                  </a:lnTo>
                  <a:lnTo>
                    <a:pt x="18808" y="949667"/>
                  </a:lnTo>
                  <a:lnTo>
                    <a:pt x="2590" y="983119"/>
                  </a:lnTo>
                  <a:lnTo>
                    <a:pt x="25" y="1020241"/>
                  </a:lnTo>
                  <a:lnTo>
                    <a:pt x="12230" y="1056792"/>
                  </a:lnTo>
                  <a:lnTo>
                    <a:pt x="37579" y="1085710"/>
                  </a:lnTo>
                  <a:lnTo>
                    <a:pt x="70815" y="1102029"/>
                  </a:lnTo>
                  <a:lnTo>
                    <a:pt x="107708" y="1104620"/>
                  </a:lnTo>
                  <a:lnTo>
                    <a:pt x="144018" y="1092327"/>
                  </a:lnTo>
                  <a:lnTo>
                    <a:pt x="721766" y="756666"/>
                  </a:lnTo>
                  <a:lnTo>
                    <a:pt x="750506" y="731164"/>
                  </a:lnTo>
                  <a:lnTo>
                    <a:pt x="766724" y="697712"/>
                  </a:lnTo>
                  <a:lnTo>
                    <a:pt x="769302" y="660590"/>
                  </a:lnTo>
                  <a:close/>
                </a:path>
                <a:path w="989329" h="1104900">
                  <a:moveTo>
                    <a:pt x="989241" y="84366"/>
                  </a:moveTo>
                  <a:lnTo>
                    <a:pt x="977036" y="47815"/>
                  </a:lnTo>
                  <a:lnTo>
                    <a:pt x="951687" y="18897"/>
                  </a:lnTo>
                  <a:lnTo>
                    <a:pt x="918438" y="2578"/>
                  </a:lnTo>
                  <a:lnTo>
                    <a:pt x="881545" y="0"/>
                  </a:lnTo>
                  <a:lnTo>
                    <a:pt x="845235" y="12280"/>
                  </a:lnTo>
                  <a:lnTo>
                    <a:pt x="47523" y="475742"/>
                  </a:lnTo>
                  <a:lnTo>
                    <a:pt x="18796" y="501243"/>
                  </a:lnTo>
                  <a:lnTo>
                    <a:pt x="2565" y="534695"/>
                  </a:lnTo>
                  <a:lnTo>
                    <a:pt x="0" y="571830"/>
                  </a:lnTo>
                  <a:lnTo>
                    <a:pt x="12204" y="608368"/>
                  </a:lnTo>
                  <a:lnTo>
                    <a:pt x="37553" y="637286"/>
                  </a:lnTo>
                  <a:lnTo>
                    <a:pt x="70789" y="653605"/>
                  </a:lnTo>
                  <a:lnTo>
                    <a:pt x="107696" y="656196"/>
                  </a:lnTo>
                  <a:lnTo>
                    <a:pt x="144005" y="643902"/>
                  </a:lnTo>
                  <a:lnTo>
                    <a:pt x="941717" y="180441"/>
                  </a:lnTo>
                  <a:lnTo>
                    <a:pt x="970445" y="154940"/>
                  </a:lnTo>
                  <a:lnTo>
                    <a:pt x="986675" y="121500"/>
                  </a:lnTo>
                  <a:lnTo>
                    <a:pt x="989241" y="84366"/>
                  </a:lnTo>
                  <a:close/>
                </a:path>
              </a:pathLst>
            </a:custGeom>
            <a:solidFill>
              <a:srgbClr val="94C93D"/>
            </a:solidFill>
          </p:spPr>
          <p:txBody>
            <a:bodyPr wrap="square" lIns="0" tIns="0" rIns="0" bIns="0" rtlCol="0"/>
            <a:lstStyle/>
            <a:p>
              <a:endParaRPr dirty="0"/>
            </a:p>
          </p:txBody>
        </p:sp>
        <p:pic>
          <p:nvPicPr>
            <p:cNvPr id="13" name="object 8">
              <a:extLst>
                <a:ext uri="{FF2B5EF4-FFF2-40B4-BE49-F238E27FC236}">
                  <a16:creationId xmlns:a16="http://schemas.microsoft.com/office/drawing/2014/main" id="{2FC61077-4373-3398-25D7-83F0E4639700}"/>
                </a:ext>
              </a:extLst>
            </p:cNvPr>
            <p:cNvPicPr/>
            <p:nvPr/>
          </p:nvPicPr>
          <p:blipFill>
            <a:blip r:embed="rId2" cstate="print"/>
            <a:stretch>
              <a:fillRect/>
            </a:stretch>
          </p:blipFill>
          <p:spPr>
            <a:xfrm>
              <a:off x="12038047" y="5346359"/>
              <a:ext cx="150905" cy="240509"/>
            </a:xfrm>
            <a:prstGeom prst="rect">
              <a:avLst/>
            </a:prstGeom>
          </p:spPr>
        </p:pic>
        <p:sp>
          <p:nvSpPr>
            <p:cNvPr id="14" name="object 9">
              <a:extLst>
                <a:ext uri="{FF2B5EF4-FFF2-40B4-BE49-F238E27FC236}">
                  <a16:creationId xmlns:a16="http://schemas.microsoft.com/office/drawing/2014/main" id="{EE13F025-B6F3-3566-E8D2-A485C2128D49}"/>
                </a:ext>
              </a:extLst>
            </p:cNvPr>
            <p:cNvSpPr/>
            <p:nvPr/>
          </p:nvSpPr>
          <p:spPr>
            <a:xfrm>
              <a:off x="10696832" y="5519141"/>
              <a:ext cx="546100" cy="398780"/>
            </a:xfrm>
            <a:custGeom>
              <a:avLst/>
              <a:gdLst/>
              <a:ahLst/>
              <a:cxnLst/>
              <a:rect l="l" t="t" r="r" b="b"/>
              <a:pathLst>
                <a:path w="546100" h="398779">
                  <a:moveTo>
                    <a:pt x="438020" y="0"/>
                  </a:moveTo>
                  <a:lnTo>
                    <a:pt x="401708" y="12289"/>
                  </a:lnTo>
                  <a:lnTo>
                    <a:pt x="47518" y="218067"/>
                  </a:lnTo>
                  <a:lnTo>
                    <a:pt x="18790" y="243569"/>
                  </a:lnTo>
                  <a:lnTo>
                    <a:pt x="0" y="314147"/>
                  </a:lnTo>
                  <a:lnTo>
                    <a:pt x="12212" y="350693"/>
                  </a:lnTo>
                  <a:lnTo>
                    <a:pt x="37556" y="379609"/>
                  </a:lnTo>
                  <a:lnTo>
                    <a:pt x="70795" y="395930"/>
                  </a:lnTo>
                  <a:lnTo>
                    <a:pt x="107690" y="398517"/>
                  </a:lnTo>
                  <a:lnTo>
                    <a:pt x="144000" y="386228"/>
                  </a:lnTo>
                  <a:lnTo>
                    <a:pt x="498190" y="180449"/>
                  </a:lnTo>
                  <a:lnTo>
                    <a:pt x="526926" y="154947"/>
                  </a:lnTo>
                  <a:lnTo>
                    <a:pt x="543148" y="121499"/>
                  </a:lnTo>
                  <a:lnTo>
                    <a:pt x="545721" y="84370"/>
                  </a:lnTo>
                  <a:lnTo>
                    <a:pt x="533509" y="47823"/>
                  </a:lnTo>
                  <a:lnTo>
                    <a:pt x="508163" y="18907"/>
                  </a:lnTo>
                  <a:lnTo>
                    <a:pt x="474919" y="2586"/>
                  </a:lnTo>
                  <a:lnTo>
                    <a:pt x="438020" y="0"/>
                  </a:lnTo>
                  <a:close/>
                </a:path>
              </a:pathLst>
            </a:custGeom>
            <a:solidFill>
              <a:srgbClr val="94C93D"/>
            </a:solidFill>
          </p:spPr>
          <p:txBody>
            <a:bodyPr wrap="square" lIns="0" tIns="0" rIns="0" bIns="0" rtlCol="0"/>
            <a:lstStyle/>
            <a:p>
              <a:endParaRPr dirty="0"/>
            </a:p>
          </p:txBody>
        </p:sp>
      </p:grpSp>
      <p:pic>
        <p:nvPicPr>
          <p:cNvPr id="15" name="Picture 14" descr="A black and white logo&#10;&#10;AI-generated content may be incorrect.">
            <a:extLst>
              <a:ext uri="{FF2B5EF4-FFF2-40B4-BE49-F238E27FC236}">
                <a16:creationId xmlns:a16="http://schemas.microsoft.com/office/drawing/2014/main" id="{B2E1F177-D40D-CCC6-D8FB-1A6B77BAA1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1570" y="6184091"/>
            <a:ext cx="1771017" cy="536180"/>
          </a:xfrm>
          <a:prstGeom prst="rect">
            <a:avLst/>
          </a:prstGeom>
        </p:spPr>
      </p:pic>
      <p:sp>
        <p:nvSpPr>
          <p:cNvPr id="2" name="Date Placeholder 3">
            <a:extLst>
              <a:ext uri="{FF2B5EF4-FFF2-40B4-BE49-F238E27FC236}">
                <a16:creationId xmlns:a16="http://schemas.microsoft.com/office/drawing/2014/main" id="{F4EF962F-1E3E-D6CF-DD04-7C1555BEA728}"/>
              </a:ext>
            </a:extLst>
          </p:cNvPr>
          <p:cNvSpPr>
            <a:spLocks noGrp="1"/>
          </p:cNvSpPr>
          <p:nvPr>
            <p:ph type="dt" sz="half" idx="10"/>
          </p:nvPr>
        </p:nvSpPr>
        <p:spPr>
          <a:xfrm>
            <a:off x="10670146" y="6355710"/>
            <a:ext cx="1143000" cy="184666"/>
          </a:xfrm>
        </p:spPr>
        <p:txBody>
          <a:bodyPr/>
          <a:lstStyle>
            <a:lvl1pPr>
              <a:defRPr sz="1200">
                <a:solidFill>
                  <a:schemeClr val="bg1"/>
                </a:solidFill>
                <a:latin typeface="Montserrat" pitchFamily="2" charset="77"/>
                <a:ea typeface="Open Sans" panose="020B0606030504020204" pitchFamily="34" charset="0"/>
                <a:cs typeface="Open Sans" panose="020B0606030504020204" pitchFamily="34" charset="0"/>
              </a:defRPr>
            </a:lvl1pPr>
          </a:lstStyle>
          <a:p>
            <a:fld id="{E57C3B93-5F40-284B-831A-68A72DCF5642}" type="datetimeFigureOut">
              <a:rPr lang="en-US" smtClean="0"/>
              <a:pPr/>
              <a:t>1/9/2026</a:t>
            </a:fld>
            <a:endParaRPr lang="en-US" dirty="0">
              <a:latin typeface="Montserrat" pitchFamily="2" charset="77"/>
            </a:endParaRPr>
          </a:p>
        </p:txBody>
      </p:sp>
      <p:sp>
        <p:nvSpPr>
          <p:cNvPr id="3" name="object 5">
            <a:extLst>
              <a:ext uri="{FF2B5EF4-FFF2-40B4-BE49-F238E27FC236}">
                <a16:creationId xmlns:a16="http://schemas.microsoft.com/office/drawing/2014/main" id="{E82F28D4-020E-6864-3EBC-738298D1F412}"/>
              </a:ext>
            </a:extLst>
          </p:cNvPr>
          <p:cNvSpPr txBox="1"/>
          <p:nvPr userDrawn="1"/>
        </p:nvSpPr>
        <p:spPr>
          <a:xfrm>
            <a:off x="6464238" y="6355710"/>
            <a:ext cx="2915920" cy="197490"/>
          </a:xfrm>
          <a:prstGeom prst="rect">
            <a:avLst/>
          </a:prstGeom>
        </p:spPr>
        <p:txBody>
          <a:bodyPr vert="horz" wrap="square" lIns="0" tIns="12700" rIns="0" bIns="0" rtlCol="0">
            <a:spAutoFit/>
          </a:bodyPr>
          <a:lstStyle/>
          <a:p>
            <a:pPr marL="12700" algn="r">
              <a:lnSpc>
                <a:spcPct val="100000"/>
              </a:lnSpc>
              <a:spcBef>
                <a:spcPts val="100"/>
              </a:spcBef>
            </a:pPr>
            <a:r>
              <a:rPr lang="en-US" sz="1200" b="1" spc="100" dirty="0">
                <a:solidFill>
                  <a:srgbClr val="15367C"/>
                </a:solidFill>
                <a:latin typeface="Open Sans Bold"/>
                <a:cs typeface="Open Sans Bold"/>
              </a:rPr>
              <a:t>Policy Outlook 2026</a:t>
            </a:r>
            <a:endParaRPr sz="1200" dirty="0">
              <a:solidFill>
                <a:srgbClr val="15367C"/>
              </a:solidFill>
              <a:latin typeface="Arial"/>
              <a:cs typeface="Arial"/>
            </a:endParaRPr>
          </a:p>
        </p:txBody>
      </p:sp>
      <p:sp>
        <p:nvSpPr>
          <p:cNvPr id="4" name="Title 1">
            <a:extLst>
              <a:ext uri="{FF2B5EF4-FFF2-40B4-BE49-F238E27FC236}">
                <a16:creationId xmlns:a16="http://schemas.microsoft.com/office/drawing/2014/main" id="{D2B3AE29-8C4E-3BE1-0A75-41046CC3D9B3}"/>
              </a:ext>
            </a:extLst>
          </p:cNvPr>
          <p:cNvSpPr>
            <a:spLocks noGrp="1"/>
          </p:cNvSpPr>
          <p:nvPr>
            <p:ph type="title"/>
          </p:nvPr>
        </p:nvSpPr>
        <p:spPr>
          <a:xfrm>
            <a:off x="838200" y="830659"/>
            <a:ext cx="10515600" cy="677108"/>
          </a:xfrm>
        </p:spPr>
        <p:txBody>
          <a:bodyPr/>
          <a:lstStyle>
            <a:lvl1pPr>
              <a:defRPr sz="4400">
                <a:solidFill>
                  <a:srgbClr val="15367C"/>
                </a:solidFill>
                <a:latin typeface="Montserrat" pitchFamily="2" charset="77"/>
              </a:defRPr>
            </a:lvl1pPr>
          </a:lstStyle>
          <a:p>
            <a:r>
              <a:rPr lang="en-US" dirty="0"/>
              <a:t>Click to edit Master title style</a:t>
            </a:r>
          </a:p>
        </p:txBody>
      </p:sp>
      <p:sp>
        <p:nvSpPr>
          <p:cNvPr id="5" name="Content Placeholder 2">
            <a:extLst>
              <a:ext uri="{FF2B5EF4-FFF2-40B4-BE49-F238E27FC236}">
                <a16:creationId xmlns:a16="http://schemas.microsoft.com/office/drawing/2014/main" id="{3DDD5AD1-B03F-FF64-D046-7F70D3262741}"/>
              </a:ext>
            </a:extLst>
          </p:cNvPr>
          <p:cNvSpPr>
            <a:spLocks noGrp="1"/>
          </p:cNvSpPr>
          <p:nvPr>
            <p:ph idx="1"/>
          </p:nvPr>
        </p:nvSpPr>
        <p:spPr>
          <a:xfrm>
            <a:off x="838200" y="1825625"/>
            <a:ext cx="10515600" cy="1384995"/>
          </a:xfrm>
        </p:spPr>
        <p:txBody>
          <a:bodyPr/>
          <a:lstStyle>
            <a:lvl1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116D7FF4-1965-07C8-4EC2-4A68E8C9F383}"/>
              </a:ext>
            </a:extLst>
          </p:cNvPr>
          <p:cNvSpPr/>
          <p:nvPr userDrawn="1"/>
        </p:nvSpPr>
        <p:spPr>
          <a:xfrm>
            <a:off x="0" y="0"/>
            <a:ext cx="1219200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14377D"/>
          </a:solidFill>
        </p:spPr>
        <p:txBody>
          <a:bodyPr wrap="square" lIns="0" tIns="0" rIns="0" bIns="0" rtlCol="0"/>
          <a:lstStyle/>
          <a:p>
            <a:endParaRPr dirty="0"/>
          </a:p>
        </p:txBody>
      </p:sp>
      <p:sp>
        <p:nvSpPr>
          <p:cNvPr id="9" name="object 3">
            <a:extLst>
              <a:ext uri="{FF2B5EF4-FFF2-40B4-BE49-F238E27FC236}">
                <a16:creationId xmlns:a16="http://schemas.microsoft.com/office/drawing/2014/main" id="{6CB7C23F-D923-A649-07EE-25A77B71FF60}"/>
              </a:ext>
            </a:extLst>
          </p:cNvPr>
          <p:cNvSpPr/>
          <p:nvPr userDrawn="1"/>
        </p:nvSpPr>
        <p:spPr>
          <a:xfrm>
            <a:off x="8998279" y="5365349"/>
            <a:ext cx="3196590" cy="1492885"/>
          </a:xfrm>
          <a:custGeom>
            <a:avLst/>
            <a:gdLst/>
            <a:ahLst/>
            <a:cxnLst/>
            <a:rect l="l" t="t" r="r" b="b"/>
            <a:pathLst>
              <a:path w="3196590" h="1492884">
                <a:moveTo>
                  <a:pt x="2794797" y="0"/>
                </a:moveTo>
                <a:lnTo>
                  <a:pt x="2749362" y="1177"/>
                </a:lnTo>
                <a:lnTo>
                  <a:pt x="2703900" y="4502"/>
                </a:lnTo>
                <a:lnTo>
                  <a:pt x="2658485" y="9993"/>
                </a:lnTo>
                <a:lnTo>
                  <a:pt x="2613195" y="17672"/>
                </a:lnTo>
                <a:lnTo>
                  <a:pt x="2568104" y="27557"/>
                </a:lnTo>
                <a:lnTo>
                  <a:pt x="2523290" y="39667"/>
                </a:lnTo>
                <a:lnTo>
                  <a:pt x="2478828" y="54024"/>
                </a:lnTo>
                <a:lnTo>
                  <a:pt x="2434795" y="70646"/>
                </a:lnTo>
                <a:lnTo>
                  <a:pt x="2391265" y="89553"/>
                </a:lnTo>
                <a:lnTo>
                  <a:pt x="2348317" y="110765"/>
                </a:lnTo>
                <a:lnTo>
                  <a:pt x="2306024" y="134301"/>
                </a:lnTo>
                <a:lnTo>
                  <a:pt x="0" y="1492650"/>
                </a:lnTo>
                <a:lnTo>
                  <a:pt x="3196505" y="1492650"/>
                </a:lnTo>
                <a:lnTo>
                  <a:pt x="3196505" y="85886"/>
                </a:lnTo>
                <a:lnTo>
                  <a:pt x="3189902" y="82790"/>
                </a:lnTo>
                <a:lnTo>
                  <a:pt x="3148141" y="65526"/>
                </a:lnTo>
                <a:lnTo>
                  <a:pt x="3105668" y="50232"/>
                </a:lnTo>
                <a:lnTo>
                  <a:pt x="3062559" y="36929"/>
                </a:lnTo>
                <a:lnTo>
                  <a:pt x="3018889" y="25635"/>
                </a:lnTo>
                <a:lnTo>
                  <a:pt x="2974735" y="16370"/>
                </a:lnTo>
                <a:lnTo>
                  <a:pt x="2930172" y="9155"/>
                </a:lnTo>
                <a:lnTo>
                  <a:pt x="2885278" y="4008"/>
                </a:lnTo>
                <a:lnTo>
                  <a:pt x="2840127" y="950"/>
                </a:lnTo>
                <a:lnTo>
                  <a:pt x="2794797" y="0"/>
                </a:lnTo>
                <a:close/>
              </a:path>
            </a:pathLst>
          </a:custGeom>
          <a:solidFill>
            <a:srgbClr val="94C93D"/>
          </a:solidFill>
        </p:spPr>
        <p:txBody>
          <a:bodyPr wrap="square" lIns="0" tIns="0" rIns="0" bIns="0" rtlCol="0"/>
          <a:lstStyle/>
          <a:p>
            <a:endParaRPr dirty="0"/>
          </a:p>
        </p:txBody>
      </p:sp>
      <p:grpSp>
        <p:nvGrpSpPr>
          <p:cNvPr id="10" name="Group 9">
            <a:extLst>
              <a:ext uri="{FF2B5EF4-FFF2-40B4-BE49-F238E27FC236}">
                <a16:creationId xmlns:a16="http://schemas.microsoft.com/office/drawing/2014/main" id="{05E7CFD6-5616-13F3-1CD2-4EF8D82AEDC4}"/>
              </a:ext>
            </a:extLst>
          </p:cNvPr>
          <p:cNvGrpSpPr/>
          <p:nvPr userDrawn="1"/>
        </p:nvGrpSpPr>
        <p:grpSpPr>
          <a:xfrm>
            <a:off x="10702649" y="4364608"/>
            <a:ext cx="1492399" cy="2001888"/>
            <a:chOff x="10696816" y="4364608"/>
            <a:chExt cx="1492399" cy="2001888"/>
          </a:xfrm>
        </p:grpSpPr>
        <p:grpSp>
          <p:nvGrpSpPr>
            <p:cNvPr id="11" name="object 4">
              <a:extLst>
                <a:ext uri="{FF2B5EF4-FFF2-40B4-BE49-F238E27FC236}">
                  <a16:creationId xmlns:a16="http://schemas.microsoft.com/office/drawing/2014/main" id="{D250BD11-3643-5EED-E8A8-3FE298C106E0}"/>
                </a:ext>
              </a:extLst>
            </p:cNvPr>
            <p:cNvGrpSpPr/>
            <p:nvPr/>
          </p:nvGrpSpPr>
          <p:grpSpPr>
            <a:xfrm>
              <a:off x="11302121" y="4588790"/>
              <a:ext cx="887094" cy="977265"/>
              <a:chOff x="11302121" y="4588790"/>
              <a:chExt cx="887094" cy="977265"/>
            </a:xfrm>
          </p:grpSpPr>
          <p:sp>
            <p:nvSpPr>
              <p:cNvPr id="16" name="object 5">
                <a:extLst>
                  <a:ext uri="{FF2B5EF4-FFF2-40B4-BE49-F238E27FC236}">
                    <a16:creationId xmlns:a16="http://schemas.microsoft.com/office/drawing/2014/main" id="{404E97F6-7D7A-C7BE-2113-E24A9AE38943}"/>
                  </a:ext>
                </a:extLst>
              </p:cNvPr>
              <p:cNvSpPr/>
              <p:nvPr/>
            </p:nvSpPr>
            <p:spPr>
              <a:xfrm>
                <a:off x="11525193" y="4588790"/>
                <a:ext cx="547370" cy="399415"/>
              </a:xfrm>
              <a:custGeom>
                <a:avLst/>
                <a:gdLst/>
                <a:ahLst/>
                <a:cxnLst/>
                <a:rect l="l" t="t" r="r" b="b"/>
                <a:pathLst>
                  <a:path w="547370" h="399414">
                    <a:moveTo>
                      <a:pt x="439150" y="0"/>
                    </a:moveTo>
                    <a:lnTo>
                      <a:pt x="402838" y="12289"/>
                    </a:lnTo>
                    <a:lnTo>
                      <a:pt x="47530" y="218715"/>
                    </a:lnTo>
                    <a:lnTo>
                      <a:pt x="18795" y="244218"/>
                    </a:lnTo>
                    <a:lnTo>
                      <a:pt x="0" y="314800"/>
                    </a:lnTo>
                    <a:lnTo>
                      <a:pt x="12212" y="351341"/>
                    </a:lnTo>
                    <a:lnTo>
                      <a:pt x="37556" y="380257"/>
                    </a:lnTo>
                    <a:lnTo>
                      <a:pt x="70797" y="396578"/>
                    </a:lnTo>
                    <a:lnTo>
                      <a:pt x="107695" y="399164"/>
                    </a:lnTo>
                    <a:lnTo>
                      <a:pt x="144012" y="386875"/>
                    </a:lnTo>
                    <a:lnTo>
                      <a:pt x="499320" y="180449"/>
                    </a:lnTo>
                    <a:lnTo>
                      <a:pt x="528051" y="154947"/>
                    </a:lnTo>
                    <a:lnTo>
                      <a:pt x="544273" y="121499"/>
                    </a:lnTo>
                    <a:lnTo>
                      <a:pt x="546849" y="84370"/>
                    </a:lnTo>
                    <a:lnTo>
                      <a:pt x="534639" y="47823"/>
                    </a:lnTo>
                    <a:lnTo>
                      <a:pt x="509293" y="18907"/>
                    </a:lnTo>
                    <a:lnTo>
                      <a:pt x="476049" y="2586"/>
                    </a:lnTo>
                    <a:lnTo>
                      <a:pt x="439150" y="0"/>
                    </a:lnTo>
                    <a:close/>
                  </a:path>
                </a:pathLst>
              </a:custGeom>
              <a:solidFill>
                <a:srgbClr val="91C84C"/>
              </a:solidFill>
            </p:spPr>
            <p:txBody>
              <a:bodyPr wrap="square" lIns="0" tIns="0" rIns="0" bIns="0" rtlCol="0"/>
              <a:lstStyle/>
              <a:p>
                <a:endParaRPr dirty="0"/>
              </a:p>
            </p:txBody>
          </p:sp>
          <p:sp>
            <p:nvSpPr>
              <p:cNvPr id="17" name="object 6">
                <a:extLst>
                  <a:ext uri="{FF2B5EF4-FFF2-40B4-BE49-F238E27FC236}">
                    <a16:creationId xmlns:a16="http://schemas.microsoft.com/office/drawing/2014/main" id="{5EFB0956-C28C-6E81-FB96-DFE4B60F23F6}"/>
                  </a:ext>
                </a:extLst>
              </p:cNvPr>
              <p:cNvSpPr/>
              <p:nvPr/>
            </p:nvSpPr>
            <p:spPr>
              <a:xfrm>
                <a:off x="11302121" y="4897924"/>
                <a:ext cx="887094" cy="668655"/>
              </a:xfrm>
              <a:custGeom>
                <a:avLst/>
                <a:gdLst/>
                <a:ahLst/>
                <a:cxnLst/>
                <a:rect l="l" t="t" r="r" b="b"/>
                <a:pathLst>
                  <a:path w="887095" h="668654">
                    <a:moveTo>
                      <a:pt x="886830" y="0"/>
                    </a:moveTo>
                    <a:lnTo>
                      <a:pt x="47529" y="487616"/>
                    </a:lnTo>
                    <a:lnTo>
                      <a:pt x="18798" y="513118"/>
                    </a:lnTo>
                    <a:lnTo>
                      <a:pt x="2575" y="546566"/>
                    </a:lnTo>
                    <a:lnTo>
                      <a:pt x="0" y="583696"/>
                    </a:lnTo>
                    <a:lnTo>
                      <a:pt x="12210" y="620242"/>
                    </a:lnTo>
                    <a:lnTo>
                      <a:pt x="37556" y="649158"/>
                    </a:lnTo>
                    <a:lnTo>
                      <a:pt x="70800" y="665479"/>
                    </a:lnTo>
                    <a:lnTo>
                      <a:pt x="107699" y="668066"/>
                    </a:lnTo>
                    <a:lnTo>
                      <a:pt x="144011" y="655777"/>
                    </a:lnTo>
                    <a:lnTo>
                      <a:pt x="886830" y="224214"/>
                    </a:lnTo>
                    <a:lnTo>
                      <a:pt x="886830" y="0"/>
                    </a:lnTo>
                    <a:close/>
                  </a:path>
                </a:pathLst>
              </a:custGeom>
              <a:solidFill>
                <a:srgbClr val="FFFFFF"/>
              </a:solidFill>
            </p:spPr>
            <p:txBody>
              <a:bodyPr wrap="square" lIns="0" tIns="0" rIns="0" bIns="0" rtlCol="0"/>
              <a:lstStyle/>
              <a:p>
                <a:endParaRPr dirty="0"/>
              </a:p>
            </p:txBody>
          </p:sp>
        </p:grpSp>
        <p:sp>
          <p:nvSpPr>
            <p:cNvPr id="12" name="object 7">
              <a:extLst>
                <a:ext uri="{FF2B5EF4-FFF2-40B4-BE49-F238E27FC236}">
                  <a16:creationId xmlns:a16="http://schemas.microsoft.com/office/drawing/2014/main" id="{BCA804F2-BC78-D566-28B1-F273329F6721}"/>
                </a:ext>
              </a:extLst>
            </p:cNvPr>
            <p:cNvSpPr/>
            <p:nvPr/>
          </p:nvSpPr>
          <p:spPr>
            <a:xfrm>
              <a:off x="11082770" y="5539727"/>
              <a:ext cx="1106170" cy="826769"/>
            </a:xfrm>
            <a:custGeom>
              <a:avLst/>
              <a:gdLst/>
              <a:ahLst/>
              <a:cxnLst/>
              <a:rect l="l" t="t" r="r" b="b"/>
              <a:pathLst>
                <a:path w="1106170" h="826770">
                  <a:moveTo>
                    <a:pt x="896226" y="84366"/>
                  </a:moveTo>
                  <a:lnTo>
                    <a:pt x="884008" y="47828"/>
                  </a:lnTo>
                  <a:lnTo>
                    <a:pt x="858659" y="18910"/>
                  </a:lnTo>
                  <a:lnTo>
                    <a:pt x="825411" y="2590"/>
                  </a:lnTo>
                  <a:lnTo>
                    <a:pt x="788517" y="0"/>
                  </a:lnTo>
                  <a:lnTo>
                    <a:pt x="752208" y="12293"/>
                  </a:lnTo>
                  <a:lnTo>
                    <a:pt x="47510" y="421703"/>
                  </a:lnTo>
                  <a:lnTo>
                    <a:pt x="18783" y="447205"/>
                  </a:lnTo>
                  <a:lnTo>
                    <a:pt x="2565" y="480644"/>
                  </a:lnTo>
                  <a:lnTo>
                    <a:pt x="0" y="517779"/>
                  </a:lnTo>
                  <a:lnTo>
                    <a:pt x="12204" y="554329"/>
                  </a:lnTo>
                  <a:lnTo>
                    <a:pt x="37553" y="583234"/>
                  </a:lnTo>
                  <a:lnTo>
                    <a:pt x="70789" y="599567"/>
                  </a:lnTo>
                  <a:lnTo>
                    <a:pt x="107696" y="602145"/>
                  </a:lnTo>
                  <a:lnTo>
                    <a:pt x="144005" y="589864"/>
                  </a:lnTo>
                  <a:lnTo>
                    <a:pt x="848690" y="180454"/>
                  </a:lnTo>
                  <a:lnTo>
                    <a:pt x="877417" y="154952"/>
                  </a:lnTo>
                  <a:lnTo>
                    <a:pt x="893648" y="121500"/>
                  </a:lnTo>
                  <a:lnTo>
                    <a:pt x="896226" y="84366"/>
                  </a:lnTo>
                  <a:close/>
                </a:path>
                <a:path w="1106170" h="826770">
                  <a:moveTo>
                    <a:pt x="1106170" y="255066"/>
                  </a:moveTo>
                  <a:lnTo>
                    <a:pt x="433425" y="645922"/>
                  </a:lnTo>
                  <a:lnTo>
                    <a:pt x="404698" y="671423"/>
                  </a:lnTo>
                  <a:lnTo>
                    <a:pt x="388480" y="704875"/>
                  </a:lnTo>
                  <a:lnTo>
                    <a:pt x="385902" y="741997"/>
                  </a:lnTo>
                  <a:lnTo>
                    <a:pt x="398106" y="778548"/>
                  </a:lnTo>
                  <a:lnTo>
                    <a:pt x="423456" y="807466"/>
                  </a:lnTo>
                  <a:lnTo>
                    <a:pt x="456704" y="823785"/>
                  </a:lnTo>
                  <a:lnTo>
                    <a:pt x="493598" y="826376"/>
                  </a:lnTo>
                  <a:lnTo>
                    <a:pt x="529907" y="814082"/>
                  </a:lnTo>
                  <a:lnTo>
                    <a:pt x="1106170" y="479285"/>
                  </a:lnTo>
                  <a:lnTo>
                    <a:pt x="1106170" y="255066"/>
                  </a:lnTo>
                  <a:close/>
                </a:path>
              </a:pathLst>
            </a:custGeom>
            <a:solidFill>
              <a:srgbClr val="FFFFFF"/>
            </a:solidFill>
          </p:spPr>
          <p:txBody>
            <a:bodyPr wrap="square" lIns="0" tIns="0" rIns="0" bIns="0" rtlCol="0"/>
            <a:lstStyle/>
            <a:p>
              <a:endParaRPr dirty="0"/>
            </a:p>
          </p:txBody>
        </p:sp>
        <p:sp>
          <p:nvSpPr>
            <p:cNvPr id="13" name="object 8">
              <a:extLst>
                <a:ext uri="{FF2B5EF4-FFF2-40B4-BE49-F238E27FC236}">
                  <a16:creationId xmlns:a16="http://schemas.microsoft.com/office/drawing/2014/main" id="{3C2B6426-65CA-C97C-8B46-62B4B73FBAB8}"/>
                </a:ext>
              </a:extLst>
            </p:cNvPr>
            <p:cNvSpPr/>
            <p:nvPr/>
          </p:nvSpPr>
          <p:spPr>
            <a:xfrm>
              <a:off x="10696816" y="4364608"/>
              <a:ext cx="989330" cy="1104900"/>
            </a:xfrm>
            <a:custGeom>
              <a:avLst/>
              <a:gdLst/>
              <a:ahLst/>
              <a:cxnLst/>
              <a:rect l="l" t="t" r="r" b="b"/>
              <a:pathLst>
                <a:path w="989329" h="1104900">
                  <a:moveTo>
                    <a:pt x="769302" y="660590"/>
                  </a:moveTo>
                  <a:lnTo>
                    <a:pt x="757085" y="624039"/>
                  </a:lnTo>
                  <a:lnTo>
                    <a:pt x="731748" y="595122"/>
                  </a:lnTo>
                  <a:lnTo>
                    <a:pt x="698500" y="578802"/>
                  </a:lnTo>
                  <a:lnTo>
                    <a:pt x="661606" y="576211"/>
                  </a:lnTo>
                  <a:lnTo>
                    <a:pt x="625284" y="588505"/>
                  </a:lnTo>
                  <a:lnTo>
                    <a:pt x="47536" y="924166"/>
                  </a:lnTo>
                  <a:lnTo>
                    <a:pt x="18808" y="949667"/>
                  </a:lnTo>
                  <a:lnTo>
                    <a:pt x="2590" y="983119"/>
                  </a:lnTo>
                  <a:lnTo>
                    <a:pt x="25" y="1020241"/>
                  </a:lnTo>
                  <a:lnTo>
                    <a:pt x="12230" y="1056792"/>
                  </a:lnTo>
                  <a:lnTo>
                    <a:pt x="37579" y="1085710"/>
                  </a:lnTo>
                  <a:lnTo>
                    <a:pt x="70815" y="1102029"/>
                  </a:lnTo>
                  <a:lnTo>
                    <a:pt x="107708" y="1104620"/>
                  </a:lnTo>
                  <a:lnTo>
                    <a:pt x="144018" y="1092327"/>
                  </a:lnTo>
                  <a:lnTo>
                    <a:pt x="721766" y="756666"/>
                  </a:lnTo>
                  <a:lnTo>
                    <a:pt x="750506" y="731164"/>
                  </a:lnTo>
                  <a:lnTo>
                    <a:pt x="766724" y="697712"/>
                  </a:lnTo>
                  <a:lnTo>
                    <a:pt x="769302" y="660590"/>
                  </a:lnTo>
                  <a:close/>
                </a:path>
                <a:path w="989329" h="1104900">
                  <a:moveTo>
                    <a:pt x="989241" y="84366"/>
                  </a:moveTo>
                  <a:lnTo>
                    <a:pt x="977036" y="47815"/>
                  </a:lnTo>
                  <a:lnTo>
                    <a:pt x="951687" y="18897"/>
                  </a:lnTo>
                  <a:lnTo>
                    <a:pt x="918438" y="2578"/>
                  </a:lnTo>
                  <a:lnTo>
                    <a:pt x="881545" y="0"/>
                  </a:lnTo>
                  <a:lnTo>
                    <a:pt x="845235" y="12280"/>
                  </a:lnTo>
                  <a:lnTo>
                    <a:pt x="47523" y="475742"/>
                  </a:lnTo>
                  <a:lnTo>
                    <a:pt x="18796" y="501243"/>
                  </a:lnTo>
                  <a:lnTo>
                    <a:pt x="2565" y="534695"/>
                  </a:lnTo>
                  <a:lnTo>
                    <a:pt x="0" y="571830"/>
                  </a:lnTo>
                  <a:lnTo>
                    <a:pt x="12204" y="608368"/>
                  </a:lnTo>
                  <a:lnTo>
                    <a:pt x="37553" y="637286"/>
                  </a:lnTo>
                  <a:lnTo>
                    <a:pt x="70789" y="653605"/>
                  </a:lnTo>
                  <a:lnTo>
                    <a:pt x="107696" y="656196"/>
                  </a:lnTo>
                  <a:lnTo>
                    <a:pt x="144005" y="643902"/>
                  </a:lnTo>
                  <a:lnTo>
                    <a:pt x="941717" y="180441"/>
                  </a:lnTo>
                  <a:lnTo>
                    <a:pt x="970445" y="154940"/>
                  </a:lnTo>
                  <a:lnTo>
                    <a:pt x="986675" y="121500"/>
                  </a:lnTo>
                  <a:lnTo>
                    <a:pt x="989241" y="84366"/>
                  </a:lnTo>
                  <a:close/>
                </a:path>
              </a:pathLst>
            </a:custGeom>
            <a:solidFill>
              <a:srgbClr val="FFFFFF"/>
            </a:solidFill>
          </p:spPr>
          <p:txBody>
            <a:bodyPr wrap="square" lIns="0" tIns="0" rIns="0" bIns="0" rtlCol="0"/>
            <a:lstStyle/>
            <a:p>
              <a:endParaRPr dirty="0"/>
            </a:p>
          </p:txBody>
        </p:sp>
        <p:pic>
          <p:nvPicPr>
            <p:cNvPr id="14" name="object 9">
              <a:extLst>
                <a:ext uri="{FF2B5EF4-FFF2-40B4-BE49-F238E27FC236}">
                  <a16:creationId xmlns:a16="http://schemas.microsoft.com/office/drawing/2014/main" id="{90A7DA58-F201-3F8E-B169-EB3660968D88}"/>
                </a:ext>
              </a:extLst>
            </p:cNvPr>
            <p:cNvPicPr/>
            <p:nvPr/>
          </p:nvPicPr>
          <p:blipFill>
            <a:blip r:embed="rId2" cstate="print"/>
            <a:stretch>
              <a:fillRect/>
            </a:stretch>
          </p:blipFill>
          <p:spPr>
            <a:xfrm>
              <a:off x="12038047" y="5346359"/>
              <a:ext cx="150905" cy="240509"/>
            </a:xfrm>
            <a:prstGeom prst="rect">
              <a:avLst/>
            </a:prstGeom>
          </p:spPr>
        </p:pic>
        <p:sp>
          <p:nvSpPr>
            <p:cNvPr id="15" name="object 10">
              <a:extLst>
                <a:ext uri="{FF2B5EF4-FFF2-40B4-BE49-F238E27FC236}">
                  <a16:creationId xmlns:a16="http://schemas.microsoft.com/office/drawing/2014/main" id="{1CDDF157-D154-7356-388B-DA69BBC36387}"/>
                </a:ext>
              </a:extLst>
            </p:cNvPr>
            <p:cNvSpPr/>
            <p:nvPr/>
          </p:nvSpPr>
          <p:spPr>
            <a:xfrm>
              <a:off x="10696832" y="5519141"/>
              <a:ext cx="546100" cy="398780"/>
            </a:xfrm>
            <a:custGeom>
              <a:avLst/>
              <a:gdLst/>
              <a:ahLst/>
              <a:cxnLst/>
              <a:rect l="l" t="t" r="r" b="b"/>
              <a:pathLst>
                <a:path w="546100" h="398779">
                  <a:moveTo>
                    <a:pt x="438020" y="0"/>
                  </a:moveTo>
                  <a:lnTo>
                    <a:pt x="401708" y="12289"/>
                  </a:lnTo>
                  <a:lnTo>
                    <a:pt x="47518" y="218067"/>
                  </a:lnTo>
                  <a:lnTo>
                    <a:pt x="18790" y="243569"/>
                  </a:lnTo>
                  <a:lnTo>
                    <a:pt x="0" y="314147"/>
                  </a:lnTo>
                  <a:lnTo>
                    <a:pt x="12212" y="350693"/>
                  </a:lnTo>
                  <a:lnTo>
                    <a:pt x="37556" y="379609"/>
                  </a:lnTo>
                  <a:lnTo>
                    <a:pt x="70795" y="395930"/>
                  </a:lnTo>
                  <a:lnTo>
                    <a:pt x="107690" y="398517"/>
                  </a:lnTo>
                  <a:lnTo>
                    <a:pt x="144000" y="386228"/>
                  </a:lnTo>
                  <a:lnTo>
                    <a:pt x="498190" y="180449"/>
                  </a:lnTo>
                  <a:lnTo>
                    <a:pt x="526926" y="154947"/>
                  </a:lnTo>
                  <a:lnTo>
                    <a:pt x="543148" y="121499"/>
                  </a:lnTo>
                  <a:lnTo>
                    <a:pt x="545721" y="84370"/>
                  </a:lnTo>
                  <a:lnTo>
                    <a:pt x="533509" y="47823"/>
                  </a:lnTo>
                  <a:lnTo>
                    <a:pt x="508163" y="18907"/>
                  </a:lnTo>
                  <a:lnTo>
                    <a:pt x="474919" y="2586"/>
                  </a:lnTo>
                  <a:lnTo>
                    <a:pt x="438020" y="0"/>
                  </a:lnTo>
                  <a:close/>
                </a:path>
              </a:pathLst>
            </a:custGeom>
            <a:solidFill>
              <a:srgbClr val="FFFFFF"/>
            </a:solidFill>
          </p:spPr>
          <p:txBody>
            <a:bodyPr wrap="square" lIns="0" tIns="0" rIns="0" bIns="0" rtlCol="0"/>
            <a:lstStyle/>
            <a:p>
              <a:endParaRPr dirty="0"/>
            </a:p>
          </p:txBody>
        </p:sp>
      </p:grpSp>
      <p:sp>
        <p:nvSpPr>
          <p:cNvPr id="18" name="object 11">
            <a:extLst>
              <a:ext uri="{FF2B5EF4-FFF2-40B4-BE49-F238E27FC236}">
                <a16:creationId xmlns:a16="http://schemas.microsoft.com/office/drawing/2014/main" id="{4E06FE45-3F12-54CE-CE6B-3A8D6CC4964E}"/>
              </a:ext>
            </a:extLst>
          </p:cNvPr>
          <p:cNvSpPr/>
          <p:nvPr userDrawn="1"/>
        </p:nvSpPr>
        <p:spPr>
          <a:xfrm>
            <a:off x="457200" y="6021956"/>
            <a:ext cx="9532620" cy="696595"/>
          </a:xfrm>
          <a:custGeom>
            <a:avLst/>
            <a:gdLst/>
            <a:ahLst/>
            <a:cxnLst/>
            <a:rect l="l" t="t" r="r" b="b"/>
            <a:pathLst>
              <a:path w="9532620" h="696595">
                <a:moveTo>
                  <a:pt x="9532620" y="0"/>
                </a:moveTo>
                <a:lnTo>
                  <a:pt x="382993" y="0"/>
                </a:lnTo>
                <a:lnTo>
                  <a:pt x="338329" y="2802"/>
                </a:lnTo>
                <a:lnTo>
                  <a:pt x="295177" y="11001"/>
                </a:lnTo>
                <a:lnTo>
                  <a:pt x="253827" y="24284"/>
                </a:lnTo>
                <a:lnTo>
                  <a:pt x="214564" y="42339"/>
                </a:lnTo>
                <a:lnTo>
                  <a:pt x="177676" y="64853"/>
                </a:lnTo>
                <a:lnTo>
                  <a:pt x="143452" y="91514"/>
                </a:lnTo>
                <a:lnTo>
                  <a:pt x="112177" y="122008"/>
                </a:lnTo>
                <a:lnTo>
                  <a:pt x="84140" y="156025"/>
                </a:lnTo>
                <a:lnTo>
                  <a:pt x="59628" y="193250"/>
                </a:lnTo>
                <a:lnTo>
                  <a:pt x="38928" y="233371"/>
                </a:lnTo>
                <a:lnTo>
                  <a:pt x="22328" y="276077"/>
                </a:lnTo>
                <a:lnTo>
                  <a:pt x="10115" y="321054"/>
                </a:lnTo>
                <a:lnTo>
                  <a:pt x="2576" y="367990"/>
                </a:lnTo>
                <a:lnTo>
                  <a:pt x="0" y="416572"/>
                </a:lnTo>
                <a:lnTo>
                  <a:pt x="0" y="696099"/>
                </a:lnTo>
              </a:path>
            </a:pathLst>
          </a:custGeom>
          <a:ln w="12699">
            <a:solidFill>
              <a:srgbClr val="91C84C"/>
            </a:solidFill>
          </a:ln>
        </p:spPr>
        <p:txBody>
          <a:bodyPr wrap="square" lIns="0" tIns="0" rIns="0" bIns="0" rtlCol="0"/>
          <a:lstStyle/>
          <a:p>
            <a:endParaRPr dirty="0"/>
          </a:p>
        </p:txBody>
      </p:sp>
      <p:pic>
        <p:nvPicPr>
          <p:cNvPr id="19" name="Picture 18" descr="A white letters on a black background&#10;&#10;Description automatically generated">
            <a:extLst>
              <a:ext uri="{FF2B5EF4-FFF2-40B4-BE49-F238E27FC236}">
                <a16:creationId xmlns:a16="http://schemas.microsoft.com/office/drawing/2014/main" id="{486CE749-8637-E454-C7C9-9F15D92B24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3064" r="-1"/>
          <a:stretch>
            <a:fillRect/>
          </a:stretch>
        </p:blipFill>
        <p:spPr>
          <a:xfrm>
            <a:off x="812658" y="6185344"/>
            <a:ext cx="1854342" cy="543235"/>
          </a:xfrm>
          <a:prstGeom prst="rect">
            <a:avLst/>
          </a:prstGeom>
        </p:spPr>
      </p:pic>
      <p:sp>
        <p:nvSpPr>
          <p:cNvPr id="2" name="Date Placeholder 3">
            <a:extLst>
              <a:ext uri="{FF2B5EF4-FFF2-40B4-BE49-F238E27FC236}">
                <a16:creationId xmlns:a16="http://schemas.microsoft.com/office/drawing/2014/main" id="{63D6FB1F-B269-621D-2E4F-371CB76D94C2}"/>
              </a:ext>
            </a:extLst>
          </p:cNvPr>
          <p:cNvSpPr>
            <a:spLocks noGrp="1"/>
          </p:cNvSpPr>
          <p:nvPr>
            <p:ph type="dt" sz="half" idx="10"/>
          </p:nvPr>
        </p:nvSpPr>
        <p:spPr>
          <a:xfrm>
            <a:off x="10670146" y="6355710"/>
            <a:ext cx="1143000" cy="184666"/>
          </a:xfrm>
        </p:spPr>
        <p:txBody>
          <a:bodyPr/>
          <a:lstStyle>
            <a:lvl1pPr>
              <a:defRPr sz="1200">
                <a:solidFill>
                  <a:schemeClr val="bg1"/>
                </a:solidFill>
                <a:latin typeface="Montserrat" pitchFamily="2" charset="77"/>
                <a:ea typeface="Open Sans" panose="020B0606030504020204" pitchFamily="34" charset="0"/>
                <a:cs typeface="Open Sans" panose="020B0606030504020204" pitchFamily="34" charset="0"/>
              </a:defRPr>
            </a:lvl1pPr>
          </a:lstStyle>
          <a:p>
            <a:fld id="{E57C3B93-5F40-284B-831A-68A72DCF5642}" type="datetimeFigureOut">
              <a:rPr lang="en-US" smtClean="0"/>
              <a:pPr/>
              <a:t>1/9/2026</a:t>
            </a:fld>
            <a:endParaRPr lang="en-US" dirty="0">
              <a:latin typeface="Montserrat" pitchFamily="2" charset="77"/>
            </a:endParaRPr>
          </a:p>
        </p:txBody>
      </p:sp>
      <p:sp>
        <p:nvSpPr>
          <p:cNvPr id="3" name="object 5">
            <a:extLst>
              <a:ext uri="{FF2B5EF4-FFF2-40B4-BE49-F238E27FC236}">
                <a16:creationId xmlns:a16="http://schemas.microsoft.com/office/drawing/2014/main" id="{9249B936-C105-2C4A-F6A8-CBB9ACE07412}"/>
              </a:ext>
            </a:extLst>
          </p:cNvPr>
          <p:cNvSpPr txBox="1"/>
          <p:nvPr userDrawn="1"/>
        </p:nvSpPr>
        <p:spPr>
          <a:xfrm>
            <a:off x="6464238" y="6355710"/>
            <a:ext cx="2915920" cy="197490"/>
          </a:xfrm>
          <a:prstGeom prst="rect">
            <a:avLst/>
          </a:prstGeom>
        </p:spPr>
        <p:txBody>
          <a:bodyPr vert="horz" wrap="square" lIns="0" tIns="12700" rIns="0" bIns="0" rtlCol="0">
            <a:spAutoFit/>
          </a:bodyPr>
          <a:lstStyle/>
          <a:p>
            <a:pPr marL="12700" algn="r">
              <a:lnSpc>
                <a:spcPct val="100000"/>
              </a:lnSpc>
              <a:spcBef>
                <a:spcPts val="100"/>
              </a:spcBef>
            </a:pPr>
            <a:r>
              <a:rPr lang="en-US" sz="1200" b="1" spc="100" dirty="0">
                <a:solidFill>
                  <a:schemeClr val="bg1"/>
                </a:solidFill>
                <a:latin typeface="Open Sans Bold"/>
                <a:cs typeface="Open Sans Bold"/>
              </a:rPr>
              <a:t>Policy Outlook 2026</a:t>
            </a:r>
            <a:endParaRPr sz="1200" dirty="0">
              <a:solidFill>
                <a:schemeClr val="bg1"/>
              </a:solidFill>
              <a:latin typeface="Arial"/>
              <a:cs typeface="Arial"/>
            </a:endParaRPr>
          </a:p>
        </p:txBody>
      </p:sp>
      <p:sp>
        <p:nvSpPr>
          <p:cNvPr id="4" name="Title 1">
            <a:extLst>
              <a:ext uri="{FF2B5EF4-FFF2-40B4-BE49-F238E27FC236}">
                <a16:creationId xmlns:a16="http://schemas.microsoft.com/office/drawing/2014/main" id="{80C9231F-A8FE-B43D-A567-4F04E4BB48C2}"/>
              </a:ext>
            </a:extLst>
          </p:cNvPr>
          <p:cNvSpPr>
            <a:spLocks noGrp="1"/>
          </p:cNvSpPr>
          <p:nvPr>
            <p:ph type="title"/>
          </p:nvPr>
        </p:nvSpPr>
        <p:spPr>
          <a:xfrm>
            <a:off x="838200" y="830659"/>
            <a:ext cx="10515600" cy="677108"/>
          </a:xfrm>
        </p:spPr>
        <p:txBody>
          <a:bodyPr/>
          <a:lstStyle>
            <a:lvl1pPr>
              <a:defRPr sz="4400">
                <a:solidFill>
                  <a:schemeClr val="bg1"/>
                </a:solidFill>
                <a:latin typeface="Montserrat" pitchFamily="2" charset="77"/>
              </a:defRPr>
            </a:lvl1pPr>
          </a:lstStyle>
          <a:p>
            <a:r>
              <a:rPr lang="en-US" dirty="0"/>
              <a:t>Click to edit Master title style</a:t>
            </a:r>
          </a:p>
        </p:txBody>
      </p:sp>
      <p:sp>
        <p:nvSpPr>
          <p:cNvPr id="5" name="Content Placeholder 2">
            <a:extLst>
              <a:ext uri="{FF2B5EF4-FFF2-40B4-BE49-F238E27FC236}">
                <a16:creationId xmlns:a16="http://schemas.microsoft.com/office/drawing/2014/main" id="{2A37BFB9-1486-EFAC-573A-648C2EE68B07}"/>
              </a:ext>
            </a:extLst>
          </p:cNvPr>
          <p:cNvSpPr>
            <a:spLocks noGrp="1"/>
          </p:cNvSpPr>
          <p:nvPr>
            <p:ph idx="1"/>
          </p:nvPr>
        </p:nvSpPr>
        <p:spPr>
          <a:xfrm>
            <a:off x="838200" y="1825625"/>
            <a:ext cx="10515600" cy="1384995"/>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object 13">
            <a:extLst>
              <a:ext uri="{FF2B5EF4-FFF2-40B4-BE49-F238E27FC236}">
                <a16:creationId xmlns:a16="http://schemas.microsoft.com/office/drawing/2014/main" id="{950E77EE-0B41-AC0D-EB3B-4802A391A0D6}"/>
              </a:ext>
            </a:extLst>
          </p:cNvPr>
          <p:cNvSpPr/>
          <p:nvPr userDrawn="1"/>
        </p:nvSpPr>
        <p:spPr>
          <a:xfrm>
            <a:off x="457200" y="6021956"/>
            <a:ext cx="11732260" cy="696595"/>
          </a:xfrm>
          <a:custGeom>
            <a:avLst/>
            <a:gdLst/>
            <a:ahLst/>
            <a:cxnLst/>
            <a:rect l="l" t="t" r="r" b="b"/>
            <a:pathLst>
              <a:path w="11732260" h="696595">
                <a:moveTo>
                  <a:pt x="11731752" y="0"/>
                </a:moveTo>
                <a:lnTo>
                  <a:pt x="382993" y="0"/>
                </a:lnTo>
                <a:lnTo>
                  <a:pt x="338329" y="2802"/>
                </a:lnTo>
                <a:lnTo>
                  <a:pt x="295177" y="11001"/>
                </a:lnTo>
                <a:lnTo>
                  <a:pt x="253827" y="24284"/>
                </a:lnTo>
                <a:lnTo>
                  <a:pt x="214564" y="42339"/>
                </a:lnTo>
                <a:lnTo>
                  <a:pt x="177676" y="64853"/>
                </a:lnTo>
                <a:lnTo>
                  <a:pt x="143452" y="91514"/>
                </a:lnTo>
                <a:lnTo>
                  <a:pt x="112177" y="122008"/>
                </a:lnTo>
                <a:lnTo>
                  <a:pt x="84140" y="156025"/>
                </a:lnTo>
                <a:lnTo>
                  <a:pt x="59628" y="193250"/>
                </a:lnTo>
                <a:lnTo>
                  <a:pt x="38928" y="233371"/>
                </a:lnTo>
                <a:lnTo>
                  <a:pt x="22328" y="276077"/>
                </a:lnTo>
                <a:lnTo>
                  <a:pt x="10115" y="321054"/>
                </a:lnTo>
                <a:lnTo>
                  <a:pt x="2576" y="367990"/>
                </a:lnTo>
                <a:lnTo>
                  <a:pt x="0" y="416572"/>
                </a:lnTo>
                <a:lnTo>
                  <a:pt x="0" y="696099"/>
                </a:lnTo>
              </a:path>
            </a:pathLst>
          </a:custGeom>
          <a:ln w="12699">
            <a:solidFill>
              <a:srgbClr val="91C84C"/>
            </a:solidFill>
          </a:ln>
        </p:spPr>
        <p:txBody>
          <a:bodyPr wrap="square" lIns="0" tIns="0" rIns="0" bIns="0" rtlCol="0"/>
          <a:lstStyle/>
          <a:p>
            <a:endParaRPr dirty="0"/>
          </a:p>
        </p:txBody>
      </p:sp>
      <p:grpSp>
        <p:nvGrpSpPr>
          <p:cNvPr id="8" name="Group 7">
            <a:extLst>
              <a:ext uri="{FF2B5EF4-FFF2-40B4-BE49-F238E27FC236}">
                <a16:creationId xmlns:a16="http://schemas.microsoft.com/office/drawing/2014/main" id="{AE491822-897D-9916-C410-D9171A0F8F5E}"/>
              </a:ext>
            </a:extLst>
          </p:cNvPr>
          <p:cNvGrpSpPr/>
          <p:nvPr userDrawn="1"/>
        </p:nvGrpSpPr>
        <p:grpSpPr>
          <a:xfrm>
            <a:off x="7778598" y="999418"/>
            <a:ext cx="4410791" cy="5033010"/>
            <a:chOff x="7778598" y="982878"/>
            <a:chExt cx="4410791" cy="5033010"/>
          </a:xfrm>
        </p:grpSpPr>
        <p:sp>
          <p:nvSpPr>
            <p:cNvPr id="9" name="object 14">
              <a:extLst>
                <a:ext uri="{FF2B5EF4-FFF2-40B4-BE49-F238E27FC236}">
                  <a16:creationId xmlns:a16="http://schemas.microsoft.com/office/drawing/2014/main" id="{248EEE04-B49C-5A0E-E26C-F7EE94AF3747}"/>
                </a:ext>
              </a:extLst>
            </p:cNvPr>
            <p:cNvSpPr/>
            <p:nvPr/>
          </p:nvSpPr>
          <p:spPr>
            <a:xfrm>
              <a:off x="10560614" y="1735798"/>
              <a:ext cx="1628775" cy="1344930"/>
            </a:xfrm>
            <a:custGeom>
              <a:avLst/>
              <a:gdLst/>
              <a:ahLst/>
              <a:cxnLst/>
              <a:rect l="l" t="t" r="r" b="b"/>
              <a:pathLst>
                <a:path w="1628775" h="1344930">
                  <a:moveTo>
                    <a:pt x="1533794" y="0"/>
                  </a:moveTo>
                  <a:lnTo>
                    <a:pt x="1488253" y="796"/>
                  </a:lnTo>
                  <a:lnTo>
                    <a:pt x="1442801" y="8152"/>
                  </a:lnTo>
                  <a:lnTo>
                    <a:pt x="1398122" y="22252"/>
                  </a:lnTo>
                  <a:lnTo>
                    <a:pt x="1354901" y="43280"/>
                  </a:lnTo>
                  <a:lnTo>
                    <a:pt x="161609" y="736560"/>
                  </a:lnTo>
                  <a:lnTo>
                    <a:pt x="121901" y="763711"/>
                  </a:lnTo>
                  <a:lnTo>
                    <a:pt x="87428" y="795596"/>
                  </a:lnTo>
                  <a:lnTo>
                    <a:pt x="58371" y="831528"/>
                  </a:lnTo>
                  <a:lnTo>
                    <a:pt x="34917" y="870816"/>
                  </a:lnTo>
                  <a:lnTo>
                    <a:pt x="17247" y="912772"/>
                  </a:lnTo>
                  <a:lnTo>
                    <a:pt x="5547" y="956708"/>
                  </a:lnTo>
                  <a:lnTo>
                    <a:pt x="0" y="1001935"/>
                  </a:lnTo>
                  <a:lnTo>
                    <a:pt x="789" y="1047764"/>
                  </a:lnTo>
                  <a:lnTo>
                    <a:pt x="8099" y="1093506"/>
                  </a:lnTo>
                  <a:lnTo>
                    <a:pt x="22114" y="1138473"/>
                  </a:lnTo>
                  <a:lnTo>
                    <a:pt x="43016" y="1181975"/>
                  </a:lnTo>
                  <a:lnTo>
                    <a:pt x="70002" y="1221938"/>
                  </a:lnTo>
                  <a:lnTo>
                    <a:pt x="101692" y="1256631"/>
                  </a:lnTo>
                  <a:lnTo>
                    <a:pt x="137402" y="1285870"/>
                  </a:lnTo>
                  <a:lnTo>
                    <a:pt x="176447" y="1309470"/>
                  </a:lnTo>
                  <a:lnTo>
                    <a:pt x="218143" y="1327248"/>
                  </a:lnTo>
                  <a:lnTo>
                    <a:pt x="261805" y="1339018"/>
                  </a:lnTo>
                  <a:lnTo>
                    <a:pt x="306748" y="1344597"/>
                  </a:lnTo>
                  <a:lnTo>
                    <a:pt x="352287" y="1343801"/>
                  </a:lnTo>
                  <a:lnTo>
                    <a:pt x="397738" y="1336445"/>
                  </a:lnTo>
                  <a:lnTo>
                    <a:pt x="442416" y="1322345"/>
                  </a:lnTo>
                  <a:lnTo>
                    <a:pt x="485637" y="1301317"/>
                  </a:lnTo>
                  <a:lnTo>
                    <a:pt x="1628337" y="637429"/>
                  </a:lnTo>
                  <a:lnTo>
                    <a:pt x="1628337" y="19880"/>
                  </a:lnTo>
                  <a:lnTo>
                    <a:pt x="1622402" y="17349"/>
                  </a:lnTo>
                  <a:lnTo>
                    <a:pt x="1578738" y="5579"/>
                  </a:lnTo>
                  <a:lnTo>
                    <a:pt x="1533794" y="0"/>
                  </a:lnTo>
                  <a:close/>
                </a:path>
              </a:pathLst>
            </a:custGeom>
            <a:solidFill>
              <a:srgbClr val="C7C9C8">
                <a:alpha val="16000"/>
              </a:srgbClr>
            </a:solidFill>
          </p:spPr>
          <p:txBody>
            <a:bodyPr wrap="square" lIns="0" tIns="0" rIns="0" bIns="0" rtlCol="0"/>
            <a:lstStyle/>
            <a:p>
              <a:endParaRPr dirty="0"/>
            </a:p>
          </p:txBody>
        </p:sp>
        <p:sp>
          <p:nvSpPr>
            <p:cNvPr id="10" name="object 15">
              <a:extLst>
                <a:ext uri="{FF2B5EF4-FFF2-40B4-BE49-F238E27FC236}">
                  <a16:creationId xmlns:a16="http://schemas.microsoft.com/office/drawing/2014/main" id="{CDAF16AA-D3D8-FA0A-BB52-EB3CA64C31C4}"/>
                </a:ext>
              </a:extLst>
            </p:cNvPr>
            <p:cNvSpPr/>
            <p:nvPr/>
          </p:nvSpPr>
          <p:spPr>
            <a:xfrm>
              <a:off x="7778598" y="982878"/>
              <a:ext cx="4410710" cy="5033010"/>
            </a:xfrm>
            <a:custGeom>
              <a:avLst/>
              <a:gdLst/>
              <a:ahLst/>
              <a:cxnLst/>
              <a:rect l="l" t="t" r="r" b="b"/>
              <a:pathLst>
                <a:path w="4410709" h="5033010">
                  <a:moveTo>
                    <a:pt x="1836788" y="4220095"/>
                  </a:moveTo>
                  <a:lnTo>
                    <a:pt x="1836000" y="4174261"/>
                  </a:lnTo>
                  <a:lnTo>
                    <a:pt x="1828685" y="4128516"/>
                  </a:lnTo>
                  <a:lnTo>
                    <a:pt x="1814677" y="4083558"/>
                  </a:lnTo>
                  <a:lnTo>
                    <a:pt x="1793773" y="4040047"/>
                  </a:lnTo>
                  <a:lnTo>
                    <a:pt x="1766785" y="4000093"/>
                  </a:lnTo>
                  <a:lnTo>
                    <a:pt x="1735099" y="3965397"/>
                  </a:lnTo>
                  <a:lnTo>
                    <a:pt x="1699387" y="3936161"/>
                  </a:lnTo>
                  <a:lnTo>
                    <a:pt x="1660334" y="3912552"/>
                  </a:lnTo>
                  <a:lnTo>
                    <a:pt x="1618640" y="3894785"/>
                  </a:lnTo>
                  <a:lnTo>
                    <a:pt x="1574977" y="3883012"/>
                  </a:lnTo>
                  <a:lnTo>
                    <a:pt x="1530032" y="3877424"/>
                  </a:lnTo>
                  <a:lnTo>
                    <a:pt x="1484490" y="3878224"/>
                  </a:lnTo>
                  <a:lnTo>
                    <a:pt x="1439049" y="3885577"/>
                  </a:lnTo>
                  <a:lnTo>
                    <a:pt x="1394371" y="3899687"/>
                  </a:lnTo>
                  <a:lnTo>
                    <a:pt x="1351140" y="3920706"/>
                  </a:lnTo>
                  <a:lnTo>
                    <a:pt x="161632" y="4611789"/>
                  </a:lnTo>
                  <a:lnTo>
                    <a:pt x="121932" y="4638941"/>
                  </a:lnTo>
                  <a:lnTo>
                    <a:pt x="87452" y="4670831"/>
                  </a:lnTo>
                  <a:lnTo>
                    <a:pt x="58394" y="4706759"/>
                  </a:lnTo>
                  <a:lnTo>
                    <a:pt x="34950" y="4746053"/>
                  </a:lnTo>
                  <a:lnTo>
                    <a:pt x="17272" y="4788001"/>
                  </a:lnTo>
                  <a:lnTo>
                    <a:pt x="5575" y="4831943"/>
                  </a:lnTo>
                  <a:lnTo>
                    <a:pt x="25" y="4877168"/>
                  </a:lnTo>
                  <a:lnTo>
                    <a:pt x="812" y="4923002"/>
                  </a:lnTo>
                  <a:lnTo>
                    <a:pt x="8115" y="4968735"/>
                  </a:lnTo>
                  <a:lnTo>
                    <a:pt x="22136" y="5013706"/>
                  </a:lnTo>
                  <a:lnTo>
                    <a:pt x="31280" y="5032730"/>
                  </a:lnTo>
                  <a:lnTo>
                    <a:pt x="733196" y="5032730"/>
                  </a:lnTo>
                  <a:lnTo>
                    <a:pt x="1675168" y="4485462"/>
                  </a:lnTo>
                  <a:lnTo>
                    <a:pt x="1714881" y="4458322"/>
                  </a:lnTo>
                  <a:lnTo>
                    <a:pt x="1749348" y="4426432"/>
                  </a:lnTo>
                  <a:lnTo>
                    <a:pt x="1778406" y="4390504"/>
                  </a:lnTo>
                  <a:lnTo>
                    <a:pt x="1801863" y="4351210"/>
                  </a:lnTo>
                  <a:lnTo>
                    <a:pt x="1819541" y="4309249"/>
                  </a:lnTo>
                  <a:lnTo>
                    <a:pt x="1831238" y="4265320"/>
                  </a:lnTo>
                  <a:lnTo>
                    <a:pt x="1836788" y="4220095"/>
                  </a:lnTo>
                  <a:close/>
                </a:path>
                <a:path w="4410709" h="5033010">
                  <a:moveTo>
                    <a:pt x="2587625" y="2277846"/>
                  </a:moveTo>
                  <a:lnTo>
                    <a:pt x="2586837" y="2232012"/>
                  </a:lnTo>
                  <a:lnTo>
                    <a:pt x="2579522" y="2186267"/>
                  </a:lnTo>
                  <a:lnTo>
                    <a:pt x="2565514" y="2141309"/>
                  </a:lnTo>
                  <a:lnTo>
                    <a:pt x="2544622" y="2097798"/>
                  </a:lnTo>
                  <a:lnTo>
                    <a:pt x="2517622" y="2057844"/>
                  </a:lnTo>
                  <a:lnTo>
                    <a:pt x="2485936" y="2023148"/>
                  </a:lnTo>
                  <a:lnTo>
                    <a:pt x="2450223" y="1993912"/>
                  </a:lnTo>
                  <a:lnTo>
                    <a:pt x="2411171" y="1970303"/>
                  </a:lnTo>
                  <a:lnTo>
                    <a:pt x="2369477" y="1952523"/>
                  </a:lnTo>
                  <a:lnTo>
                    <a:pt x="2325814" y="1940763"/>
                  </a:lnTo>
                  <a:lnTo>
                    <a:pt x="2280869" y="1935175"/>
                  </a:lnTo>
                  <a:lnTo>
                    <a:pt x="2235327" y="1935975"/>
                  </a:lnTo>
                  <a:lnTo>
                    <a:pt x="2189886" y="1943328"/>
                  </a:lnTo>
                  <a:lnTo>
                    <a:pt x="2145207" y="1957438"/>
                  </a:lnTo>
                  <a:lnTo>
                    <a:pt x="2101989" y="1978456"/>
                  </a:lnTo>
                  <a:lnTo>
                    <a:pt x="161671" y="3105747"/>
                  </a:lnTo>
                  <a:lnTo>
                    <a:pt x="121958" y="3132899"/>
                  </a:lnTo>
                  <a:lnTo>
                    <a:pt x="87477" y="3164789"/>
                  </a:lnTo>
                  <a:lnTo>
                    <a:pt x="58432" y="3200717"/>
                  </a:lnTo>
                  <a:lnTo>
                    <a:pt x="34975" y="3240011"/>
                  </a:lnTo>
                  <a:lnTo>
                    <a:pt x="17297" y="3281959"/>
                  </a:lnTo>
                  <a:lnTo>
                    <a:pt x="5600" y="3325901"/>
                  </a:lnTo>
                  <a:lnTo>
                    <a:pt x="50" y="3371126"/>
                  </a:lnTo>
                  <a:lnTo>
                    <a:pt x="850" y="3416947"/>
                  </a:lnTo>
                  <a:lnTo>
                    <a:pt x="8153" y="3462693"/>
                  </a:lnTo>
                  <a:lnTo>
                    <a:pt x="22174" y="3507651"/>
                  </a:lnTo>
                  <a:lnTo>
                    <a:pt x="43078" y="3551148"/>
                  </a:lnTo>
                  <a:lnTo>
                    <a:pt x="70053" y="3591115"/>
                  </a:lnTo>
                  <a:lnTo>
                    <a:pt x="101752" y="3625812"/>
                  </a:lnTo>
                  <a:lnTo>
                    <a:pt x="137452" y="3655060"/>
                  </a:lnTo>
                  <a:lnTo>
                    <a:pt x="176504" y="3678656"/>
                  </a:lnTo>
                  <a:lnTo>
                    <a:pt x="218198" y="3696436"/>
                  </a:lnTo>
                  <a:lnTo>
                    <a:pt x="261861" y="3708209"/>
                  </a:lnTo>
                  <a:lnTo>
                    <a:pt x="306806" y="3713784"/>
                  </a:lnTo>
                  <a:lnTo>
                    <a:pt x="352348" y="3712997"/>
                  </a:lnTo>
                  <a:lnTo>
                    <a:pt x="397789" y="3705631"/>
                  </a:lnTo>
                  <a:lnTo>
                    <a:pt x="442468" y="3691534"/>
                  </a:lnTo>
                  <a:lnTo>
                    <a:pt x="485698" y="3670503"/>
                  </a:lnTo>
                  <a:lnTo>
                    <a:pt x="2426017" y="2543213"/>
                  </a:lnTo>
                  <a:lnTo>
                    <a:pt x="2465717" y="2516060"/>
                  </a:lnTo>
                  <a:lnTo>
                    <a:pt x="2500198" y="2484183"/>
                  </a:lnTo>
                  <a:lnTo>
                    <a:pt x="2529243" y="2448255"/>
                  </a:lnTo>
                  <a:lnTo>
                    <a:pt x="2552700" y="2408961"/>
                  </a:lnTo>
                  <a:lnTo>
                    <a:pt x="2570378" y="2367000"/>
                  </a:lnTo>
                  <a:lnTo>
                    <a:pt x="2582075" y="2323071"/>
                  </a:lnTo>
                  <a:lnTo>
                    <a:pt x="2587625" y="2277846"/>
                  </a:lnTo>
                  <a:close/>
                </a:path>
                <a:path w="4410709" h="5033010">
                  <a:moveTo>
                    <a:pt x="3326295" y="342658"/>
                  </a:moveTo>
                  <a:lnTo>
                    <a:pt x="3325507" y="296837"/>
                  </a:lnTo>
                  <a:lnTo>
                    <a:pt x="3318192" y="251091"/>
                  </a:lnTo>
                  <a:lnTo>
                    <a:pt x="3304184" y="206121"/>
                  </a:lnTo>
                  <a:lnTo>
                    <a:pt x="3283293" y="162623"/>
                  </a:lnTo>
                  <a:lnTo>
                    <a:pt x="3256292" y="122656"/>
                  </a:lnTo>
                  <a:lnTo>
                    <a:pt x="3224606" y="87960"/>
                  </a:lnTo>
                  <a:lnTo>
                    <a:pt x="3188893" y="58724"/>
                  </a:lnTo>
                  <a:lnTo>
                    <a:pt x="3149841" y="35128"/>
                  </a:lnTo>
                  <a:lnTo>
                    <a:pt x="3108147" y="17348"/>
                  </a:lnTo>
                  <a:lnTo>
                    <a:pt x="3064484" y="5575"/>
                  </a:lnTo>
                  <a:lnTo>
                    <a:pt x="3019539" y="0"/>
                  </a:lnTo>
                  <a:lnTo>
                    <a:pt x="2973997" y="800"/>
                  </a:lnTo>
                  <a:lnTo>
                    <a:pt x="2928556" y="8153"/>
                  </a:lnTo>
                  <a:lnTo>
                    <a:pt x="2883878" y="22250"/>
                  </a:lnTo>
                  <a:lnTo>
                    <a:pt x="2840659" y="43281"/>
                  </a:lnTo>
                  <a:lnTo>
                    <a:pt x="161620" y="1599755"/>
                  </a:lnTo>
                  <a:lnTo>
                    <a:pt x="121907" y="1626908"/>
                  </a:lnTo>
                  <a:lnTo>
                    <a:pt x="87426" y="1658785"/>
                  </a:lnTo>
                  <a:lnTo>
                    <a:pt x="58369" y="1694726"/>
                  </a:lnTo>
                  <a:lnTo>
                    <a:pt x="34912" y="1734007"/>
                  </a:lnTo>
                  <a:lnTo>
                    <a:pt x="17246" y="1775968"/>
                  </a:lnTo>
                  <a:lnTo>
                    <a:pt x="5549" y="1819897"/>
                  </a:lnTo>
                  <a:lnTo>
                    <a:pt x="0" y="1865134"/>
                  </a:lnTo>
                  <a:lnTo>
                    <a:pt x="787" y="1910956"/>
                  </a:lnTo>
                  <a:lnTo>
                    <a:pt x="8089" y="1956701"/>
                  </a:lnTo>
                  <a:lnTo>
                    <a:pt x="22110" y="2001672"/>
                  </a:lnTo>
                  <a:lnTo>
                    <a:pt x="43014" y="2045169"/>
                  </a:lnTo>
                  <a:lnTo>
                    <a:pt x="69989" y="2085136"/>
                  </a:lnTo>
                  <a:lnTo>
                    <a:pt x="101688" y="2119820"/>
                  </a:lnTo>
                  <a:lnTo>
                    <a:pt x="137388" y="2149068"/>
                  </a:lnTo>
                  <a:lnTo>
                    <a:pt x="176441" y="2172665"/>
                  </a:lnTo>
                  <a:lnTo>
                    <a:pt x="218135" y="2190445"/>
                  </a:lnTo>
                  <a:lnTo>
                    <a:pt x="261797" y="2202218"/>
                  </a:lnTo>
                  <a:lnTo>
                    <a:pt x="306743" y="2207793"/>
                  </a:lnTo>
                  <a:lnTo>
                    <a:pt x="352285" y="2206993"/>
                  </a:lnTo>
                  <a:lnTo>
                    <a:pt x="397725" y="2199640"/>
                  </a:lnTo>
                  <a:lnTo>
                    <a:pt x="442404" y="2185543"/>
                  </a:lnTo>
                  <a:lnTo>
                    <a:pt x="485635" y="2164511"/>
                  </a:lnTo>
                  <a:lnTo>
                    <a:pt x="3164687" y="608037"/>
                  </a:lnTo>
                  <a:lnTo>
                    <a:pt x="3204387" y="580885"/>
                  </a:lnTo>
                  <a:lnTo>
                    <a:pt x="3238868" y="548995"/>
                  </a:lnTo>
                  <a:lnTo>
                    <a:pt x="3267913" y="513067"/>
                  </a:lnTo>
                  <a:lnTo>
                    <a:pt x="3291370" y="473786"/>
                  </a:lnTo>
                  <a:lnTo>
                    <a:pt x="3309048" y="431825"/>
                  </a:lnTo>
                  <a:lnTo>
                    <a:pt x="3320745" y="387883"/>
                  </a:lnTo>
                  <a:lnTo>
                    <a:pt x="3326295" y="342658"/>
                  </a:lnTo>
                  <a:close/>
                </a:path>
                <a:path w="4410709" h="5033010">
                  <a:moveTo>
                    <a:pt x="4310062" y="4289196"/>
                  </a:moveTo>
                  <a:lnTo>
                    <a:pt x="4309275" y="4243362"/>
                  </a:lnTo>
                  <a:lnTo>
                    <a:pt x="4301972" y="4197629"/>
                  </a:lnTo>
                  <a:lnTo>
                    <a:pt x="4287952" y="4152658"/>
                  </a:lnTo>
                  <a:lnTo>
                    <a:pt x="4267060" y="4109161"/>
                  </a:lnTo>
                  <a:lnTo>
                    <a:pt x="4240073" y="4069194"/>
                  </a:lnTo>
                  <a:lnTo>
                    <a:pt x="4208373" y="4034498"/>
                  </a:lnTo>
                  <a:lnTo>
                    <a:pt x="4172661" y="4005262"/>
                  </a:lnTo>
                  <a:lnTo>
                    <a:pt x="4133621" y="3981666"/>
                  </a:lnTo>
                  <a:lnTo>
                    <a:pt x="4091927" y="3963886"/>
                  </a:lnTo>
                  <a:lnTo>
                    <a:pt x="4048264" y="3952113"/>
                  </a:lnTo>
                  <a:lnTo>
                    <a:pt x="4003319" y="3946537"/>
                  </a:lnTo>
                  <a:lnTo>
                    <a:pt x="3957777" y="3947325"/>
                  </a:lnTo>
                  <a:lnTo>
                    <a:pt x="3912324" y="3954691"/>
                  </a:lnTo>
                  <a:lnTo>
                    <a:pt x="3867645" y="3968788"/>
                  </a:lnTo>
                  <a:lnTo>
                    <a:pt x="3824427" y="3989819"/>
                  </a:lnTo>
                  <a:lnTo>
                    <a:pt x="2029307" y="5032730"/>
                  </a:lnTo>
                  <a:lnTo>
                    <a:pt x="3325418" y="5032730"/>
                  </a:lnTo>
                  <a:lnTo>
                    <a:pt x="4148455" y="4554575"/>
                  </a:lnTo>
                  <a:lnTo>
                    <a:pt x="4188155" y="4527423"/>
                  </a:lnTo>
                  <a:lnTo>
                    <a:pt x="4222635" y="4495533"/>
                  </a:lnTo>
                  <a:lnTo>
                    <a:pt x="4251693" y="4459605"/>
                  </a:lnTo>
                  <a:lnTo>
                    <a:pt x="4275137" y="4420311"/>
                  </a:lnTo>
                  <a:lnTo>
                    <a:pt x="4292816" y="4378363"/>
                  </a:lnTo>
                  <a:lnTo>
                    <a:pt x="4304512" y="4334421"/>
                  </a:lnTo>
                  <a:lnTo>
                    <a:pt x="4310062" y="4289196"/>
                  </a:lnTo>
                  <a:close/>
                </a:path>
                <a:path w="4410709" h="5033010">
                  <a:moveTo>
                    <a:pt x="4410354" y="2143379"/>
                  </a:moveTo>
                  <a:lnTo>
                    <a:pt x="2194471" y="3430752"/>
                  </a:lnTo>
                  <a:lnTo>
                    <a:pt x="2154758" y="3457905"/>
                  </a:lnTo>
                  <a:lnTo>
                    <a:pt x="2120290" y="3489782"/>
                  </a:lnTo>
                  <a:lnTo>
                    <a:pt x="2091232" y="3525723"/>
                  </a:lnTo>
                  <a:lnTo>
                    <a:pt x="2067775" y="3565004"/>
                  </a:lnTo>
                  <a:lnTo>
                    <a:pt x="2050110" y="3606965"/>
                  </a:lnTo>
                  <a:lnTo>
                    <a:pt x="2038400" y="3650907"/>
                  </a:lnTo>
                  <a:lnTo>
                    <a:pt x="2032863" y="3696131"/>
                  </a:lnTo>
                  <a:lnTo>
                    <a:pt x="2033651" y="3741966"/>
                  </a:lnTo>
                  <a:lnTo>
                    <a:pt x="2040953" y="3787698"/>
                  </a:lnTo>
                  <a:lnTo>
                    <a:pt x="2054974" y="3832669"/>
                  </a:lnTo>
                  <a:lnTo>
                    <a:pt x="2075865" y="3876167"/>
                  </a:lnTo>
                  <a:lnTo>
                    <a:pt x="2102853" y="3916134"/>
                  </a:lnTo>
                  <a:lnTo>
                    <a:pt x="2134539" y="3950817"/>
                  </a:lnTo>
                  <a:lnTo>
                    <a:pt x="2170252" y="3980065"/>
                  </a:lnTo>
                  <a:lnTo>
                    <a:pt x="2209304" y="4003662"/>
                  </a:lnTo>
                  <a:lnTo>
                    <a:pt x="2250998" y="4021442"/>
                  </a:lnTo>
                  <a:lnTo>
                    <a:pt x="2294661" y="4033215"/>
                  </a:lnTo>
                  <a:lnTo>
                    <a:pt x="2339606" y="4038803"/>
                  </a:lnTo>
                  <a:lnTo>
                    <a:pt x="2385149" y="4038003"/>
                  </a:lnTo>
                  <a:lnTo>
                    <a:pt x="2430602" y="4030649"/>
                  </a:lnTo>
                  <a:lnTo>
                    <a:pt x="2475280" y="4016552"/>
                  </a:lnTo>
                  <a:lnTo>
                    <a:pt x="2518499" y="3995521"/>
                  </a:lnTo>
                  <a:lnTo>
                    <a:pt x="4410354" y="2896387"/>
                  </a:lnTo>
                  <a:lnTo>
                    <a:pt x="4410354" y="2143379"/>
                  </a:lnTo>
                  <a:close/>
                </a:path>
              </a:pathLst>
            </a:custGeom>
            <a:solidFill>
              <a:srgbClr val="C7C9C8">
                <a:alpha val="16000"/>
              </a:srgbClr>
            </a:solidFill>
          </p:spPr>
          <p:txBody>
            <a:bodyPr wrap="square" lIns="0" tIns="0" rIns="0" bIns="0" rtlCol="0"/>
            <a:lstStyle/>
            <a:p>
              <a:endParaRPr dirty="0"/>
            </a:p>
          </p:txBody>
        </p:sp>
      </p:grpSp>
      <p:pic>
        <p:nvPicPr>
          <p:cNvPr id="11" name="Picture 10" descr="A black and white logo&#10;&#10;AI-generated content may be incorrect.">
            <a:extLst>
              <a:ext uri="{FF2B5EF4-FFF2-40B4-BE49-F238E27FC236}">
                <a16:creationId xmlns:a16="http://schemas.microsoft.com/office/drawing/2014/main" id="{6621F2D5-46F4-829E-7448-24B217CDB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1570" y="6184091"/>
            <a:ext cx="1771017" cy="536180"/>
          </a:xfrm>
          <a:prstGeom prst="rect">
            <a:avLst/>
          </a:prstGeom>
        </p:spPr>
      </p:pic>
      <p:sp>
        <p:nvSpPr>
          <p:cNvPr id="2" name="Date Placeholder 3">
            <a:extLst>
              <a:ext uri="{FF2B5EF4-FFF2-40B4-BE49-F238E27FC236}">
                <a16:creationId xmlns:a16="http://schemas.microsoft.com/office/drawing/2014/main" id="{1B8FFD30-52DF-5A08-883D-4B6CC81904FF}"/>
              </a:ext>
            </a:extLst>
          </p:cNvPr>
          <p:cNvSpPr>
            <a:spLocks noGrp="1"/>
          </p:cNvSpPr>
          <p:nvPr>
            <p:ph type="dt" sz="half" idx="10"/>
          </p:nvPr>
        </p:nvSpPr>
        <p:spPr>
          <a:xfrm>
            <a:off x="10670146" y="6355710"/>
            <a:ext cx="1143000" cy="184666"/>
          </a:xfrm>
        </p:spPr>
        <p:txBody>
          <a:bodyPr/>
          <a:lstStyle>
            <a:lvl1pPr>
              <a:defRPr sz="1200">
                <a:solidFill>
                  <a:srgbClr val="15367C"/>
                </a:solidFill>
                <a:latin typeface="Montserrat" pitchFamily="2" charset="77"/>
                <a:ea typeface="Open Sans" panose="020B0606030504020204" pitchFamily="34" charset="0"/>
                <a:cs typeface="Open Sans" panose="020B0606030504020204" pitchFamily="34" charset="0"/>
              </a:defRPr>
            </a:lvl1pPr>
          </a:lstStyle>
          <a:p>
            <a:fld id="{E57C3B93-5F40-284B-831A-68A72DCF5642}" type="datetimeFigureOut">
              <a:rPr lang="en-US" smtClean="0"/>
              <a:pPr/>
              <a:t>1/9/2026</a:t>
            </a:fld>
            <a:endParaRPr lang="en-US" dirty="0">
              <a:latin typeface="Montserrat" pitchFamily="2" charset="77"/>
            </a:endParaRPr>
          </a:p>
        </p:txBody>
      </p:sp>
      <p:sp>
        <p:nvSpPr>
          <p:cNvPr id="3" name="object 5">
            <a:extLst>
              <a:ext uri="{FF2B5EF4-FFF2-40B4-BE49-F238E27FC236}">
                <a16:creationId xmlns:a16="http://schemas.microsoft.com/office/drawing/2014/main" id="{FEF7A184-A0A5-9BCD-AD92-1A7E3AA56AC3}"/>
              </a:ext>
            </a:extLst>
          </p:cNvPr>
          <p:cNvSpPr txBox="1"/>
          <p:nvPr userDrawn="1"/>
        </p:nvSpPr>
        <p:spPr>
          <a:xfrm>
            <a:off x="6464238" y="6355710"/>
            <a:ext cx="2915920" cy="197490"/>
          </a:xfrm>
          <a:prstGeom prst="rect">
            <a:avLst/>
          </a:prstGeom>
        </p:spPr>
        <p:txBody>
          <a:bodyPr vert="horz" wrap="square" lIns="0" tIns="12700" rIns="0" bIns="0" rtlCol="0">
            <a:spAutoFit/>
          </a:bodyPr>
          <a:lstStyle/>
          <a:p>
            <a:pPr marL="12700" algn="r">
              <a:lnSpc>
                <a:spcPct val="100000"/>
              </a:lnSpc>
              <a:spcBef>
                <a:spcPts val="100"/>
              </a:spcBef>
            </a:pPr>
            <a:r>
              <a:rPr lang="en-US" sz="1200" b="1" spc="100" dirty="0">
                <a:solidFill>
                  <a:srgbClr val="15367C"/>
                </a:solidFill>
                <a:latin typeface="Open Sans Bold"/>
                <a:cs typeface="Open Sans Bold"/>
              </a:rPr>
              <a:t>Policy Outlook 2026</a:t>
            </a:r>
          </a:p>
        </p:txBody>
      </p:sp>
      <p:sp>
        <p:nvSpPr>
          <p:cNvPr id="4" name="Title 1">
            <a:extLst>
              <a:ext uri="{FF2B5EF4-FFF2-40B4-BE49-F238E27FC236}">
                <a16:creationId xmlns:a16="http://schemas.microsoft.com/office/drawing/2014/main" id="{5CB730D8-BB9B-F49A-81B0-5AAFDF3AFCB8}"/>
              </a:ext>
            </a:extLst>
          </p:cNvPr>
          <p:cNvSpPr>
            <a:spLocks noGrp="1"/>
          </p:cNvSpPr>
          <p:nvPr>
            <p:ph type="title"/>
          </p:nvPr>
        </p:nvSpPr>
        <p:spPr>
          <a:xfrm>
            <a:off x="838200" y="830659"/>
            <a:ext cx="10515600" cy="677108"/>
          </a:xfrm>
        </p:spPr>
        <p:txBody>
          <a:bodyPr/>
          <a:lstStyle>
            <a:lvl1pPr>
              <a:defRPr sz="4400">
                <a:solidFill>
                  <a:srgbClr val="15367C"/>
                </a:solidFill>
                <a:latin typeface="Montserrat" pitchFamily="2" charset="77"/>
              </a:defRPr>
            </a:lvl1pPr>
          </a:lstStyle>
          <a:p>
            <a:r>
              <a:rPr lang="en-US" dirty="0"/>
              <a:t>Click to edit Master title style</a:t>
            </a:r>
          </a:p>
        </p:txBody>
      </p:sp>
      <p:sp>
        <p:nvSpPr>
          <p:cNvPr id="5" name="Content Placeholder 2">
            <a:extLst>
              <a:ext uri="{FF2B5EF4-FFF2-40B4-BE49-F238E27FC236}">
                <a16:creationId xmlns:a16="http://schemas.microsoft.com/office/drawing/2014/main" id="{470287C6-9AB6-B307-525A-0B20CA0F5F26}"/>
              </a:ext>
            </a:extLst>
          </p:cNvPr>
          <p:cNvSpPr>
            <a:spLocks noGrp="1"/>
          </p:cNvSpPr>
          <p:nvPr>
            <p:ph idx="1"/>
          </p:nvPr>
        </p:nvSpPr>
        <p:spPr>
          <a:xfrm>
            <a:off x="838200" y="1825625"/>
            <a:ext cx="10515600" cy="1384995"/>
          </a:xfrm>
        </p:spPr>
        <p:txBody>
          <a:bodyPr/>
          <a:lstStyle>
            <a:lvl1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15367C"/>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A blue and white logo&#10;&#10;AI-generated content may be incorrect.">
            <a:extLst>
              <a:ext uri="{FF2B5EF4-FFF2-40B4-BE49-F238E27FC236}">
                <a16:creationId xmlns:a16="http://schemas.microsoft.com/office/drawing/2014/main" id="{096A8287-7979-6DE8-EAAB-C96A61EFD2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pic>
        <p:nvPicPr>
          <p:cNvPr id="16" name="Picture 15" descr="A white letters on a black background&#10;&#10;Description automatically generated">
            <a:extLst>
              <a:ext uri="{FF2B5EF4-FFF2-40B4-BE49-F238E27FC236}">
                <a16:creationId xmlns:a16="http://schemas.microsoft.com/office/drawing/2014/main" id="{C0F7573B-180E-E6AC-8045-F40C87C4C63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3064" r="-1"/>
          <a:stretch>
            <a:fillRect/>
          </a:stretch>
        </p:blipFill>
        <p:spPr>
          <a:xfrm>
            <a:off x="9956658" y="6085380"/>
            <a:ext cx="1854342" cy="543235"/>
          </a:xfrm>
          <a:prstGeom prst="rect">
            <a:avLst/>
          </a:prstGeom>
        </p:spPr>
      </p:pic>
      <p:sp>
        <p:nvSpPr>
          <p:cNvPr id="17" name="object 22">
            <a:extLst>
              <a:ext uri="{FF2B5EF4-FFF2-40B4-BE49-F238E27FC236}">
                <a16:creationId xmlns:a16="http://schemas.microsoft.com/office/drawing/2014/main" id="{B41392CB-DA3C-51D5-9F18-DE6167CB17AA}"/>
              </a:ext>
            </a:extLst>
          </p:cNvPr>
          <p:cNvSpPr/>
          <p:nvPr userDrawn="1"/>
        </p:nvSpPr>
        <p:spPr>
          <a:xfrm flipH="1">
            <a:off x="9561244" y="5935793"/>
            <a:ext cx="2859356" cy="720090"/>
          </a:xfrm>
          <a:custGeom>
            <a:avLst/>
            <a:gdLst/>
            <a:ahLst/>
            <a:cxnLst/>
            <a:rect l="l" t="t" r="r" b="b"/>
            <a:pathLst>
              <a:path w="2766060" h="696595">
                <a:moveTo>
                  <a:pt x="0" y="0"/>
                </a:moveTo>
                <a:lnTo>
                  <a:pt x="2383066" y="0"/>
                </a:lnTo>
                <a:lnTo>
                  <a:pt x="2427730" y="2802"/>
                </a:lnTo>
                <a:lnTo>
                  <a:pt x="2470882" y="11001"/>
                </a:lnTo>
                <a:lnTo>
                  <a:pt x="2512232" y="24284"/>
                </a:lnTo>
                <a:lnTo>
                  <a:pt x="2551495" y="42339"/>
                </a:lnTo>
                <a:lnTo>
                  <a:pt x="2588383" y="64853"/>
                </a:lnTo>
                <a:lnTo>
                  <a:pt x="2622607" y="91514"/>
                </a:lnTo>
                <a:lnTo>
                  <a:pt x="2653882" y="122008"/>
                </a:lnTo>
                <a:lnTo>
                  <a:pt x="2681919" y="156025"/>
                </a:lnTo>
                <a:lnTo>
                  <a:pt x="2706431" y="193250"/>
                </a:lnTo>
                <a:lnTo>
                  <a:pt x="2727131" y="233371"/>
                </a:lnTo>
                <a:lnTo>
                  <a:pt x="2743731" y="276077"/>
                </a:lnTo>
                <a:lnTo>
                  <a:pt x="2755944" y="321054"/>
                </a:lnTo>
                <a:lnTo>
                  <a:pt x="2763483" y="367990"/>
                </a:lnTo>
                <a:lnTo>
                  <a:pt x="2766060" y="416572"/>
                </a:lnTo>
                <a:lnTo>
                  <a:pt x="2766060" y="696099"/>
                </a:lnTo>
              </a:path>
            </a:pathLst>
          </a:custGeom>
          <a:ln w="12700">
            <a:solidFill>
              <a:srgbClr val="91C84C"/>
            </a:solidFill>
          </a:ln>
        </p:spPr>
        <p:txBody>
          <a:bodyPr wrap="square" lIns="0" tIns="0" rIns="0" bIns="0" rtlCol="0"/>
          <a:lstStyle/>
          <a:p>
            <a:endParaRPr dirty="0"/>
          </a:p>
        </p:txBody>
      </p:sp>
      <p:sp>
        <p:nvSpPr>
          <p:cNvPr id="5" name="object 5">
            <a:extLst>
              <a:ext uri="{FF2B5EF4-FFF2-40B4-BE49-F238E27FC236}">
                <a16:creationId xmlns:a16="http://schemas.microsoft.com/office/drawing/2014/main" id="{43B2EB7B-0C44-D0D9-FF45-33DECD26551A}"/>
              </a:ext>
            </a:extLst>
          </p:cNvPr>
          <p:cNvSpPr txBox="1"/>
          <p:nvPr userDrawn="1"/>
        </p:nvSpPr>
        <p:spPr>
          <a:xfrm>
            <a:off x="6464238" y="6355710"/>
            <a:ext cx="2915920" cy="197490"/>
          </a:xfrm>
          <a:prstGeom prst="rect">
            <a:avLst/>
          </a:prstGeom>
        </p:spPr>
        <p:txBody>
          <a:bodyPr vert="horz" wrap="square" lIns="0" tIns="12700" rIns="0" bIns="0" rtlCol="0">
            <a:spAutoFit/>
          </a:bodyPr>
          <a:lstStyle/>
          <a:p>
            <a:pPr marL="12700" algn="r">
              <a:lnSpc>
                <a:spcPct val="100000"/>
              </a:lnSpc>
              <a:spcBef>
                <a:spcPts val="100"/>
              </a:spcBef>
            </a:pPr>
            <a:r>
              <a:rPr lang="en-US" sz="1200" b="1" spc="100" dirty="0">
                <a:solidFill>
                  <a:schemeClr val="bg1"/>
                </a:solidFill>
                <a:latin typeface="Open Sans Bold"/>
                <a:cs typeface="Open Sans Bold"/>
              </a:rPr>
              <a:t>Policy Outlook 2026</a:t>
            </a:r>
            <a:endParaRPr sz="1200" dirty="0">
              <a:solidFill>
                <a:schemeClr val="bg1"/>
              </a:solidFill>
              <a:latin typeface="Arial"/>
              <a:cs typeface="Arial"/>
            </a:endParaRPr>
          </a:p>
        </p:txBody>
      </p:sp>
      <p:sp>
        <p:nvSpPr>
          <p:cNvPr id="6" name="Title 1">
            <a:extLst>
              <a:ext uri="{FF2B5EF4-FFF2-40B4-BE49-F238E27FC236}">
                <a16:creationId xmlns:a16="http://schemas.microsoft.com/office/drawing/2014/main" id="{85E302ED-3C35-85B1-E7CA-2EF79BFE55F7}"/>
              </a:ext>
            </a:extLst>
          </p:cNvPr>
          <p:cNvSpPr>
            <a:spLocks noGrp="1"/>
          </p:cNvSpPr>
          <p:nvPr>
            <p:ph type="title"/>
          </p:nvPr>
        </p:nvSpPr>
        <p:spPr>
          <a:xfrm>
            <a:off x="838200" y="830659"/>
            <a:ext cx="10515600" cy="677108"/>
          </a:xfrm>
        </p:spPr>
        <p:txBody>
          <a:bodyPr/>
          <a:lstStyle>
            <a:lvl1pPr>
              <a:defRPr sz="4400">
                <a:solidFill>
                  <a:schemeClr val="bg1"/>
                </a:solidFill>
                <a:latin typeface="Montserrat" pitchFamily="2" charset="77"/>
              </a:defRPr>
            </a:lvl1pPr>
          </a:lstStyle>
          <a:p>
            <a:r>
              <a:rPr lang="en-US" dirty="0"/>
              <a:t>Click to edit Master title style</a:t>
            </a:r>
          </a:p>
        </p:txBody>
      </p:sp>
      <p:sp>
        <p:nvSpPr>
          <p:cNvPr id="7" name="Content Placeholder 2">
            <a:extLst>
              <a:ext uri="{FF2B5EF4-FFF2-40B4-BE49-F238E27FC236}">
                <a16:creationId xmlns:a16="http://schemas.microsoft.com/office/drawing/2014/main" id="{6B959679-2484-1CBF-3B91-88CECBC3A3A8}"/>
              </a:ext>
            </a:extLst>
          </p:cNvPr>
          <p:cNvSpPr>
            <a:spLocks noGrp="1"/>
          </p:cNvSpPr>
          <p:nvPr>
            <p:ph idx="1"/>
          </p:nvPr>
        </p:nvSpPr>
        <p:spPr>
          <a:xfrm>
            <a:off x="838200" y="1825625"/>
            <a:ext cx="10515600" cy="1384995"/>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C1EC9546-82CA-82DB-8A79-9643C113B725}"/>
              </a:ext>
            </a:extLst>
          </p:cNvPr>
          <p:cNvSpPr/>
          <p:nvPr userDrawn="1"/>
        </p:nvSpPr>
        <p:spPr>
          <a:xfrm>
            <a:off x="0" y="0"/>
            <a:ext cx="1219200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1E2759"/>
          </a:solidFill>
        </p:spPr>
        <p:txBody>
          <a:bodyPr wrap="square" lIns="0" tIns="0" rIns="0" bIns="0" rtlCol="0"/>
          <a:lstStyle/>
          <a:p>
            <a:endParaRPr dirty="0"/>
          </a:p>
        </p:txBody>
      </p:sp>
      <p:sp>
        <p:nvSpPr>
          <p:cNvPr id="8" name="object 3">
            <a:extLst>
              <a:ext uri="{FF2B5EF4-FFF2-40B4-BE49-F238E27FC236}">
                <a16:creationId xmlns:a16="http://schemas.microsoft.com/office/drawing/2014/main" id="{B30A510D-DA09-C836-6D9C-0F3A7103F16C}"/>
              </a:ext>
            </a:extLst>
          </p:cNvPr>
          <p:cNvSpPr/>
          <p:nvPr userDrawn="1"/>
        </p:nvSpPr>
        <p:spPr>
          <a:xfrm>
            <a:off x="9742665" y="1900948"/>
            <a:ext cx="2446655" cy="2646045"/>
          </a:xfrm>
          <a:custGeom>
            <a:avLst/>
            <a:gdLst/>
            <a:ahLst/>
            <a:cxnLst/>
            <a:rect l="l" t="t" r="r" b="b"/>
            <a:pathLst>
              <a:path w="2446654" h="2646045">
                <a:moveTo>
                  <a:pt x="2085428" y="263944"/>
                </a:moveTo>
                <a:lnTo>
                  <a:pt x="2081809" y="218821"/>
                </a:lnTo>
                <a:lnTo>
                  <a:pt x="2070239" y="174256"/>
                </a:lnTo>
                <a:lnTo>
                  <a:pt x="2050427" y="131279"/>
                </a:lnTo>
                <a:lnTo>
                  <a:pt x="2023351" y="92532"/>
                </a:lnTo>
                <a:lnTo>
                  <a:pt x="1990788" y="60172"/>
                </a:lnTo>
                <a:lnTo>
                  <a:pt x="1953768" y="34467"/>
                </a:lnTo>
                <a:lnTo>
                  <a:pt x="1913280" y="15684"/>
                </a:lnTo>
                <a:lnTo>
                  <a:pt x="1870329" y="4114"/>
                </a:lnTo>
                <a:lnTo>
                  <a:pt x="1825942" y="0"/>
                </a:lnTo>
                <a:lnTo>
                  <a:pt x="1781098" y="3632"/>
                </a:lnTo>
                <a:lnTo>
                  <a:pt x="1736826" y="15278"/>
                </a:lnTo>
                <a:lnTo>
                  <a:pt x="1694116" y="35204"/>
                </a:lnTo>
                <a:lnTo>
                  <a:pt x="733513" y="593293"/>
                </a:lnTo>
                <a:lnTo>
                  <a:pt x="695020" y="620547"/>
                </a:lnTo>
                <a:lnTo>
                  <a:pt x="662863" y="653313"/>
                </a:lnTo>
                <a:lnTo>
                  <a:pt x="637324" y="690562"/>
                </a:lnTo>
                <a:lnTo>
                  <a:pt x="618655" y="731304"/>
                </a:lnTo>
                <a:lnTo>
                  <a:pt x="607148" y="774522"/>
                </a:lnTo>
                <a:lnTo>
                  <a:pt x="603072" y="819200"/>
                </a:lnTo>
                <a:lnTo>
                  <a:pt x="606679" y="864323"/>
                </a:lnTo>
                <a:lnTo>
                  <a:pt x="618248" y="908875"/>
                </a:lnTo>
                <a:lnTo>
                  <a:pt x="638048" y="951852"/>
                </a:lnTo>
                <a:lnTo>
                  <a:pt x="665137" y="990600"/>
                </a:lnTo>
                <a:lnTo>
                  <a:pt x="697699" y="1022972"/>
                </a:lnTo>
                <a:lnTo>
                  <a:pt x="734720" y="1048677"/>
                </a:lnTo>
                <a:lnTo>
                  <a:pt x="775208" y="1067447"/>
                </a:lnTo>
                <a:lnTo>
                  <a:pt x="818159" y="1079030"/>
                </a:lnTo>
                <a:lnTo>
                  <a:pt x="862545" y="1083132"/>
                </a:lnTo>
                <a:lnTo>
                  <a:pt x="907389" y="1079500"/>
                </a:lnTo>
                <a:lnTo>
                  <a:pt x="951661" y="1067854"/>
                </a:lnTo>
                <a:lnTo>
                  <a:pt x="994359" y="1047927"/>
                </a:lnTo>
                <a:lnTo>
                  <a:pt x="1954961" y="489839"/>
                </a:lnTo>
                <a:lnTo>
                  <a:pt x="1993468" y="462584"/>
                </a:lnTo>
                <a:lnTo>
                  <a:pt x="2025624" y="429831"/>
                </a:lnTo>
                <a:lnTo>
                  <a:pt x="2051177" y="392569"/>
                </a:lnTo>
                <a:lnTo>
                  <a:pt x="2069833" y="351828"/>
                </a:lnTo>
                <a:lnTo>
                  <a:pt x="2081339" y="308610"/>
                </a:lnTo>
                <a:lnTo>
                  <a:pt x="2085428" y="263944"/>
                </a:lnTo>
                <a:close/>
              </a:path>
              <a:path w="2446654" h="2646045">
                <a:moveTo>
                  <a:pt x="2446274" y="810564"/>
                </a:moveTo>
                <a:lnTo>
                  <a:pt x="130454" y="2156015"/>
                </a:lnTo>
                <a:lnTo>
                  <a:pt x="91960" y="2183269"/>
                </a:lnTo>
                <a:lnTo>
                  <a:pt x="59791" y="2216023"/>
                </a:lnTo>
                <a:lnTo>
                  <a:pt x="34251" y="2253284"/>
                </a:lnTo>
                <a:lnTo>
                  <a:pt x="15582" y="2294026"/>
                </a:lnTo>
                <a:lnTo>
                  <a:pt x="4076" y="2337244"/>
                </a:lnTo>
                <a:lnTo>
                  <a:pt x="0" y="2381923"/>
                </a:lnTo>
                <a:lnTo>
                  <a:pt x="3606" y="2427046"/>
                </a:lnTo>
                <a:lnTo>
                  <a:pt x="15176" y="2471597"/>
                </a:lnTo>
                <a:lnTo>
                  <a:pt x="34975" y="2514574"/>
                </a:lnTo>
                <a:lnTo>
                  <a:pt x="62064" y="2553322"/>
                </a:lnTo>
                <a:lnTo>
                  <a:pt x="94627" y="2585682"/>
                </a:lnTo>
                <a:lnTo>
                  <a:pt x="131648" y="2611386"/>
                </a:lnTo>
                <a:lnTo>
                  <a:pt x="172148" y="2630170"/>
                </a:lnTo>
                <a:lnTo>
                  <a:pt x="215087" y="2641752"/>
                </a:lnTo>
                <a:lnTo>
                  <a:pt x="259486" y="2645854"/>
                </a:lnTo>
                <a:lnTo>
                  <a:pt x="304317" y="2642222"/>
                </a:lnTo>
                <a:lnTo>
                  <a:pt x="348602" y="2630576"/>
                </a:lnTo>
                <a:lnTo>
                  <a:pt x="391299" y="2610650"/>
                </a:lnTo>
                <a:lnTo>
                  <a:pt x="2446274" y="1416748"/>
                </a:lnTo>
                <a:lnTo>
                  <a:pt x="2446274" y="810564"/>
                </a:lnTo>
                <a:close/>
              </a:path>
            </a:pathLst>
          </a:custGeom>
          <a:solidFill>
            <a:srgbClr val="25408F">
              <a:alpha val="25999"/>
            </a:srgbClr>
          </a:solidFill>
        </p:spPr>
        <p:txBody>
          <a:bodyPr wrap="square" lIns="0" tIns="0" rIns="0" bIns="0" rtlCol="0"/>
          <a:lstStyle/>
          <a:p>
            <a:endParaRPr dirty="0"/>
          </a:p>
        </p:txBody>
      </p:sp>
      <p:sp>
        <p:nvSpPr>
          <p:cNvPr id="9" name="object 4">
            <a:extLst>
              <a:ext uri="{FF2B5EF4-FFF2-40B4-BE49-F238E27FC236}">
                <a16:creationId xmlns:a16="http://schemas.microsoft.com/office/drawing/2014/main" id="{983EB64C-B87F-A7D1-1A25-89F541ABB3C5}"/>
              </a:ext>
            </a:extLst>
          </p:cNvPr>
          <p:cNvSpPr/>
          <p:nvPr userDrawn="1"/>
        </p:nvSpPr>
        <p:spPr>
          <a:xfrm>
            <a:off x="9149626" y="4471796"/>
            <a:ext cx="3039745" cy="1544320"/>
          </a:xfrm>
          <a:custGeom>
            <a:avLst/>
            <a:gdLst/>
            <a:ahLst/>
            <a:cxnLst/>
            <a:rect l="l" t="t" r="r" b="b"/>
            <a:pathLst>
              <a:path w="3039745" h="1544320">
                <a:moveTo>
                  <a:pt x="2426906" y="263944"/>
                </a:moveTo>
                <a:lnTo>
                  <a:pt x="2423299" y="218821"/>
                </a:lnTo>
                <a:lnTo>
                  <a:pt x="2411730" y="174269"/>
                </a:lnTo>
                <a:lnTo>
                  <a:pt x="2391930" y="131279"/>
                </a:lnTo>
                <a:lnTo>
                  <a:pt x="2364841" y="92532"/>
                </a:lnTo>
                <a:lnTo>
                  <a:pt x="2332278" y="60172"/>
                </a:lnTo>
                <a:lnTo>
                  <a:pt x="2295258" y="34467"/>
                </a:lnTo>
                <a:lnTo>
                  <a:pt x="2254758" y="15697"/>
                </a:lnTo>
                <a:lnTo>
                  <a:pt x="2211819" y="4114"/>
                </a:lnTo>
                <a:lnTo>
                  <a:pt x="2167420" y="0"/>
                </a:lnTo>
                <a:lnTo>
                  <a:pt x="2122576" y="3632"/>
                </a:lnTo>
                <a:lnTo>
                  <a:pt x="2078304" y="15278"/>
                </a:lnTo>
                <a:lnTo>
                  <a:pt x="2035606" y="35204"/>
                </a:lnTo>
                <a:lnTo>
                  <a:pt x="130467" y="1142060"/>
                </a:lnTo>
                <a:lnTo>
                  <a:pt x="91960" y="1169314"/>
                </a:lnTo>
                <a:lnTo>
                  <a:pt x="59804" y="1202080"/>
                </a:lnTo>
                <a:lnTo>
                  <a:pt x="34251" y="1239329"/>
                </a:lnTo>
                <a:lnTo>
                  <a:pt x="15595" y="1280071"/>
                </a:lnTo>
                <a:lnTo>
                  <a:pt x="4089" y="1323289"/>
                </a:lnTo>
                <a:lnTo>
                  <a:pt x="0" y="1367967"/>
                </a:lnTo>
                <a:lnTo>
                  <a:pt x="3606" y="1413090"/>
                </a:lnTo>
                <a:lnTo>
                  <a:pt x="15176" y="1457642"/>
                </a:lnTo>
                <a:lnTo>
                  <a:pt x="34988" y="1500619"/>
                </a:lnTo>
                <a:lnTo>
                  <a:pt x="62064" y="1539367"/>
                </a:lnTo>
                <a:lnTo>
                  <a:pt x="66535" y="1543812"/>
                </a:lnTo>
                <a:lnTo>
                  <a:pt x="482333" y="1543812"/>
                </a:lnTo>
                <a:lnTo>
                  <a:pt x="2296452" y="489839"/>
                </a:lnTo>
                <a:lnTo>
                  <a:pt x="2334945" y="462597"/>
                </a:lnTo>
                <a:lnTo>
                  <a:pt x="2367102" y="429831"/>
                </a:lnTo>
                <a:lnTo>
                  <a:pt x="2392654" y="392569"/>
                </a:lnTo>
                <a:lnTo>
                  <a:pt x="2411311" y="351828"/>
                </a:lnTo>
                <a:lnTo>
                  <a:pt x="2422829" y="308622"/>
                </a:lnTo>
                <a:lnTo>
                  <a:pt x="2426906" y="263944"/>
                </a:lnTo>
                <a:close/>
              </a:path>
              <a:path w="3039745" h="1544320">
                <a:moveTo>
                  <a:pt x="3039313" y="664425"/>
                </a:moveTo>
                <a:lnTo>
                  <a:pt x="1525676" y="1543824"/>
                </a:lnTo>
                <a:lnTo>
                  <a:pt x="2569057" y="1543824"/>
                </a:lnTo>
                <a:lnTo>
                  <a:pt x="3039313" y="1270596"/>
                </a:lnTo>
                <a:lnTo>
                  <a:pt x="3039313" y="664425"/>
                </a:lnTo>
                <a:close/>
              </a:path>
            </a:pathLst>
          </a:custGeom>
          <a:solidFill>
            <a:srgbClr val="25408F">
              <a:alpha val="25999"/>
            </a:srgbClr>
          </a:solidFill>
        </p:spPr>
        <p:txBody>
          <a:bodyPr wrap="square" lIns="0" tIns="0" rIns="0" bIns="0" rtlCol="0"/>
          <a:lstStyle/>
          <a:p>
            <a:endParaRPr dirty="0"/>
          </a:p>
        </p:txBody>
      </p:sp>
      <p:sp>
        <p:nvSpPr>
          <p:cNvPr id="10" name="object 5">
            <a:extLst>
              <a:ext uri="{FF2B5EF4-FFF2-40B4-BE49-F238E27FC236}">
                <a16:creationId xmlns:a16="http://schemas.microsoft.com/office/drawing/2014/main" id="{A039CD4C-19ED-1018-556C-A4DC0CB91D89}"/>
              </a:ext>
            </a:extLst>
          </p:cNvPr>
          <p:cNvSpPr/>
          <p:nvPr userDrawn="1"/>
        </p:nvSpPr>
        <p:spPr>
          <a:xfrm>
            <a:off x="8106207" y="1294840"/>
            <a:ext cx="2678430" cy="2990850"/>
          </a:xfrm>
          <a:custGeom>
            <a:avLst/>
            <a:gdLst/>
            <a:ahLst/>
            <a:cxnLst/>
            <a:rect l="l" t="t" r="r" b="b"/>
            <a:pathLst>
              <a:path w="2678429" h="2990850">
                <a:moveTo>
                  <a:pt x="2083765" y="1821764"/>
                </a:moveTo>
                <a:lnTo>
                  <a:pt x="2080158" y="1776641"/>
                </a:lnTo>
                <a:lnTo>
                  <a:pt x="2068588" y="1732076"/>
                </a:lnTo>
                <a:lnTo>
                  <a:pt x="2048789" y="1689100"/>
                </a:lnTo>
                <a:lnTo>
                  <a:pt x="2021700" y="1650352"/>
                </a:lnTo>
                <a:lnTo>
                  <a:pt x="1989137" y="1617992"/>
                </a:lnTo>
                <a:lnTo>
                  <a:pt x="1952104" y="1592287"/>
                </a:lnTo>
                <a:lnTo>
                  <a:pt x="1911616" y="1573504"/>
                </a:lnTo>
                <a:lnTo>
                  <a:pt x="1868665" y="1561934"/>
                </a:lnTo>
                <a:lnTo>
                  <a:pt x="1824278" y="1557820"/>
                </a:lnTo>
                <a:lnTo>
                  <a:pt x="1779435" y="1561452"/>
                </a:lnTo>
                <a:lnTo>
                  <a:pt x="1735162" y="1573098"/>
                </a:lnTo>
                <a:lnTo>
                  <a:pt x="1692465" y="1593024"/>
                </a:lnTo>
                <a:lnTo>
                  <a:pt x="130517" y="2500490"/>
                </a:lnTo>
                <a:lnTo>
                  <a:pt x="92011" y="2527744"/>
                </a:lnTo>
                <a:lnTo>
                  <a:pt x="59855" y="2560510"/>
                </a:lnTo>
                <a:lnTo>
                  <a:pt x="34302" y="2597759"/>
                </a:lnTo>
                <a:lnTo>
                  <a:pt x="15646" y="2638501"/>
                </a:lnTo>
                <a:lnTo>
                  <a:pt x="4140" y="2681719"/>
                </a:lnTo>
                <a:lnTo>
                  <a:pt x="50" y="2726398"/>
                </a:lnTo>
                <a:lnTo>
                  <a:pt x="3657" y="2771521"/>
                </a:lnTo>
                <a:lnTo>
                  <a:pt x="15227" y="2816072"/>
                </a:lnTo>
                <a:lnTo>
                  <a:pt x="35039" y="2859049"/>
                </a:lnTo>
                <a:lnTo>
                  <a:pt x="62115" y="2897797"/>
                </a:lnTo>
                <a:lnTo>
                  <a:pt x="94678" y="2930169"/>
                </a:lnTo>
                <a:lnTo>
                  <a:pt x="131711" y="2955874"/>
                </a:lnTo>
                <a:lnTo>
                  <a:pt x="172199" y="2974644"/>
                </a:lnTo>
                <a:lnTo>
                  <a:pt x="215138" y="2986227"/>
                </a:lnTo>
                <a:lnTo>
                  <a:pt x="259537" y="2990329"/>
                </a:lnTo>
                <a:lnTo>
                  <a:pt x="304368" y="2986697"/>
                </a:lnTo>
                <a:lnTo>
                  <a:pt x="348640" y="2975051"/>
                </a:lnTo>
                <a:lnTo>
                  <a:pt x="391350" y="2955125"/>
                </a:lnTo>
                <a:lnTo>
                  <a:pt x="1953310" y="2047659"/>
                </a:lnTo>
                <a:lnTo>
                  <a:pt x="1991804" y="2020404"/>
                </a:lnTo>
                <a:lnTo>
                  <a:pt x="2023973" y="1987651"/>
                </a:lnTo>
                <a:lnTo>
                  <a:pt x="2049513" y="1950389"/>
                </a:lnTo>
                <a:lnTo>
                  <a:pt x="2068169" y="1909648"/>
                </a:lnTo>
                <a:lnTo>
                  <a:pt x="2079688" y="1866430"/>
                </a:lnTo>
                <a:lnTo>
                  <a:pt x="2083765" y="1821764"/>
                </a:lnTo>
                <a:close/>
              </a:path>
              <a:path w="2678429" h="2990850">
                <a:moveTo>
                  <a:pt x="2678392" y="263944"/>
                </a:moveTo>
                <a:lnTo>
                  <a:pt x="2674785" y="218821"/>
                </a:lnTo>
                <a:lnTo>
                  <a:pt x="2663215" y="174256"/>
                </a:lnTo>
                <a:lnTo>
                  <a:pt x="2643403" y="131279"/>
                </a:lnTo>
                <a:lnTo>
                  <a:pt x="2616314" y="92532"/>
                </a:lnTo>
                <a:lnTo>
                  <a:pt x="2583764" y="60172"/>
                </a:lnTo>
                <a:lnTo>
                  <a:pt x="2546731" y="34467"/>
                </a:lnTo>
                <a:lnTo>
                  <a:pt x="2506243" y="15684"/>
                </a:lnTo>
                <a:lnTo>
                  <a:pt x="2463304" y="4114"/>
                </a:lnTo>
                <a:lnTo>
                  <a:pt x="2418905" y="0"/>
                </a:lnTo>
                <a:lnTo>
                  <a:pt x="2374074" y="3632"/>
                </a:lnTo>
                <a:lnTo>
                  <a:pt x="2329802" y="15278"/>
                </a:lnTo>
                <a:lnTo>
                  <a:pt x="2287092" y="35204"/>
                </a:lnTo>
                <a:lnTo>
                  <a:pt x="130467" y="1288161"/>
                </a:lnTo>
                <a:lnTo>
                  <a:pt x="91960" y="1315415"/>
                </a:lnTo>
                <a:lnTo>
                  <a:pt x="59804" y="1348181"/>
                </a:lnTo>
                <a:lnTo>
                  <a:pt x="34264" y="1385443"/>
                </a:lnTo>
                <a:lnTo>
                  <a:pt x="15595" y="1426184"/>
                </a:lnTo>
                <a:lnTo>
                  <a:pt x="4089" y="1469390"/>
                </a:lnTo>
                <a:lnTo>
                  <a:pt x="0" y="1514068"/>
                </a:lnTo>
                <a:lnTo>
                  <a:pt x="3606" y="1559191"/>
                </a:lnTo>
                <a:lnTo>
                  <a:pt x="15189" y="1603743"/>
                </a:lnTo>
                <a:lnTo>
                  <a:pt x="34988" y="1646720"/>
                </a:lnTo>
                <a:lnTo>
                  <a:pt x="62077" y="1685467"/>
                </a:lnTo>
                <a:lnTo>
                  <a:pt x="94627" y="1717840"/>
                </a:lnTo>
                <a:lnTo>
                  <a:pt x="131660" y="1743544"/>
                </a:lnTo>
                <a:lnTo>
                  <a:pt x="172148" y="1762315"/>
                </a:lnTo>
                <a:lnTo>
                  <a:pt x="215087" y="1773897"/>
                </a:lnTo>
                <a:lnTo>
                  <a:pt x="259486" y="1778000"/>
                </a:lnTo>
                <a:lnTo>
                  <a:pt x="304317" y="1774367"/>
                </a:lnTo>
                <a:lnTo>
                  <a:pt x="348589" y="1762721"/>
                </a:lnTo>
                <a:lnTo>
                  <a:pt x="391299" y="1742795"/>
                </a:lnTo>
                <a:lnTo>
                  <a:pt x="2547937" y="489839"/>
                </a:lnTo>
                <a:lnTo>
                  <a:pt x="2586444" y="462584"/>
                </a:lnTo>
                <a:lnTo>
                  <a:pt x="2618600" y="429831"/>
                </a:lnTo>
                <a:lnTo>
                  <a:pt x="2644140" y="392569"/>
                </a:lnTo>
                <a:lnTo>
                  <a:pt x="2662809" y="351828"/>
                </a:lnTo>
                <a:lnTo>
                  <a:pt x="2674315" y="308610"/>
                </a:lnTo>
                <a:lnTo>
                  <a:pt x="2678392" y="263944"/>
                </a:lnTo>
                <a:close/>
              </a:path>
            </a:pathLst>
          </a:custGeom>
          <a:solidFill>
            <a:srgbClr val="25408F">
              <a:alpha val="25999"/>
            </a:srgbClr>
          </a:solidFill>
        </p:spPr>
        <p:txBody>
          <a:bodyPr wrap="square" lIns="0" tIns="0" rIns="0" bIns="0" rtlCol="0"/>
          <a:lstStyle/>
          <a:p>
            <a:endParaRPr dirty="0"/>
          </a:p>
        </p:txBody>
      </p:sp>
      <p:sp>
        <p:nvSpPr>
          <p:cNvPr id="11" name="object 6">
            <a:extLst>
              <a:ext uri="{FF2B5EF4-FFF2-40B4-BE49-F238E27FC236}">
                <a16:creationId xmlns:a16="http://schemas.microsoft.com/office/drawing/2014/main" id="{F72F8758-510A-315C-64F2-D80C3445697F}"/>
              </a:ext>
            </a:extLst>
          </p:cNvPr>
          <p:cNvSpPr/>
          <p:nvPr userDrawn="1"/>
        </p:nvSpPr>
        <p:spPr>
          <a:xfrm>
            <a:off x="11732260" y="3923863"/>
            <a:ext cx="457200" cy="679450"/>
          </a:xfrm>
          <a:custGeom>
            <a:avLst/>
            <a:gdLst/>
            <a:ahLst/>
            <a:cxnLst/>
            <a:rect l="l" t="t" r="r" b="b"/>
            <a:pathLst>
              <a:path w="457200" h="679450">
                <a:moveTo>
                  <a:pt x="456690" y="0"/>
                </a:moveTo>
                <a:lnTo>
                  <a:pt x="130450" y="189538"/>
                </a:lnTo>
                <a:lnTo>
                  <a:pt x="91952" y="216790"/>
                </a:lnTo>
                <a:lnTo>
                  <a:pt x="59796" y="249550"/>
                </a:lnTo>
                <a:lnTo>
                  <a:pt x="34252" y="286807"/>
                </a:lnTo>
                <a:lnTo>
                  <a:pt x="15592" y="327549"/>
                </a:lnTo>
                <a:lnTo>
                  <a:pt x="4084" y="370763"/>
                </a:lnTo>
                <a:lnTo>
                  <a:pt x="0" y="415437"/>
                </a:lnTo>
                <a:lnTo>
                  <a:pt x="3608" y="460559"/>
                </a:lnTo>
                <a:lnTo>
                  <a:pt x="15179" y="505116"/>
                </a:lnTo>
                <a:lnTo>
                  <a:pt x="34984" y="548097"/>
                </a:lnTo>
                <a:lnTo>
                  <a:pt x="62068" y="586845"/>
                </a:lnTo>
                <a:lnTo>
                  <a:pt x="94627" y="619208"/>
                </a:lnTo>
                <a:lnTo>
                  <a:pt x="131654" y="644913"/>
                </a:lnTo>
                <a:lnTo>
                  <a:pt x="172143" y="663690"/>
                </a:lnTo>
                <a:lnTo>
                  <a:pt x="215087" y="675269"/>
                </a:lnTo>
                <a:lnTo>
                  <a:pt x="259481" y="679377"/>
                </a:lnTo>
                <a:lnTo>
                  <a:pt x="304318" y="675745"/>
                </a:lnTo>
                <a:lnTo>
                  <a:pt x="348591" y="664100"/>
                </a:lnTo>
                <a:lnTo>
                  <a:pt x="391295" y="644173"/>
                </a:lnTo>
                <a:lnTo>
                  <a:pt x="456690" y="606180"/>
                </a:lnTo>
                <a:lnTo>
                  <a:pt x="456690" y="0"/>
                </a:lnTo>
                <a:close/>
              </a:path>
            </a:pathLst>
          </a:custGeom>
          <a:solidFill>
            <a:srgbClr val="25408F">
              <a:alpha val="25999"/>
            </a:srgbClr>
          </a:solidFill>
        </p:spPr>
        <p:txBody>
          <a:bodyPr wrap="square" lIns="0" tIns="0" rIns="0" bIns="0" rtlCol="0"/>
          <a:lstStyle/>
          <a:p>
            <a:endParaRPr dirty="0"/>
          </a:p>
        </p:txBody>
      </p:sp>
      <p:sp>
        <p:nvSpPr>
          <p:cNvPr id="12" name="object 7">
            <a:extLst>
              <a:ext uri="{FF2B5EF4-FFF2-40B4-BE49-F238E27FC236}">
                <a16:creationId xmlns:a16="http://schemas.microsoft.com/office/drawing/2014/main" id="{A6CA0794-DBDA-6EB0-B140-056EB2E6FF69}"/>
              </a:ext>
            </a:extLst>
          </p:cNvPr>
          <p:cNvSpPr/>
          <p:nvPr userDrawn="1"/>
        </p:nvSpPr>
        <p:spPr>
          <a:xfrm>
            <a:off x="8106232" y="4416170"/>
            <a:ext cx="1479550" cy="1081405"/>
          </a:xfrm>
          <a:custGeom>
            <a:avLst/>
            <a:gdLst/>
            <a:ahLst/>
            <a:cxnLst/>
            <a:rect l="l" t="t" r="r" b="b"/>
            <a:pathLst>
              <a:path w="1479550" h="1081404">
                <a:moveTo>
                  <a:pt x="1219832" y="0"/>
                </a:moveTo>
                <a:lnTo>
                  <a:pt x="1174995" y="3632"/>
                </a:lnTo>
                <a:lnTo>
                  <a:pt x="1130721" y="15277"/>
                </a:lnTo>
                <a:lnTo>
                  <a:pt x="1088017" y="35204"/>
                </a:lnTo>
                <a:lnTo>
                  <a:pt x="130462" y="591528"/>
                </a:lnTo>
                <a:lnTo>
                  <a:pt x="91960" y="618779"/>
                </a:lnTo>
                <a:lnTo>
                  <a:pt x="59801" y="651540"/>
                </a:lnTo>
                <a:lnTo>
                  <a:pt x="34256" y="688797"/>
                </a:lnTo>
                <a:lnTo>
                  <a:pt x="15594" y="729539"/>
                </a:lnTo>
                <a:lnTo>
                  <a:pt x="4085" y="772753"/>
                </a:lnTo>
                <a:lnTo>
                  <a:pt x="0" y="817427"/>
                </a:lnTo>
                <a:lnTo>
                  <a:pt x="3608" y="862549"/>
                </a:lnTo>
                <a:lnTo>
                  <a:pt x="15179" y="907106"/>
                </a:lnTo>
                <a:lnTo>
                  <a:pt x="34984" y="950087"/>
                </a:lnTo>
                <a:lnTo>
                  <a:pt x="62072" y="988835"/>
                </a:lnTo>
                <a:lnTo>
                  <a:pt x="94633" y="1021196"/>
                </a:lnTo>
                <a:lnTo>
                  <a:pt x="131662" y="1046900"/>
                </a:lnTo>
                <a:lnTo>
                  <a:pt x="172153" y="1065676"/>
                </a:lnTo>
                <a:lnTo>
                  <a:pt x="215098" y="1077254"/>
                </a:lnTo>
                <a:lnTo>
                  <a:pt x="259492" y="1081362"/>
                </a:lnTo>
                <a:lnTo>
                  <a:pt x="304330" y="1077730"/>
                </a:lnTo>
                <a:lnTo>
                  <a:pt x="348603" y="1066087"/>
                </a:lnTo>
                <a:lnTo>
                  <a:pt x="391308" y="1046162"/>
                </a:lnTo>
                <a:lnTo>
                  <a:pt x="1348862" y="489839"/>
                </a:lnTo>
                <a:lnTo>
                  <a:pt x="1387365" y="462587"/>
                </a:lnTo>
                <a:lnTo>
                  <a:pt x="1419523" y="429825"/>
                </a:lnTo>
                <a:lnTo>
                  <a:pt x="1445069" y="392567"/>
                </a:lnTo>
                <a:lnTo>
                  <a:pt x="1463730" y="351824"/>
                </a:lnTo>
                <a:lnTo>
                  <a:pt x="1475238" y="308609"/>
                </a:lnTo>
                <a:lnTo>
                  <a:pt x="1479321" y="263934"/>
                </a:lnTo>
                <a:lnTo>
                  <a:pt x="1475711" y="218813"/>
                </a:lnTo>
                <a:lnTo>
                  <a:pt x="1464137" y="174257"/>
                </a:lnTo>
                <a:lnTo>
                  <a:pt x="1444328" y="131280"/>
                </a:lnTo>
                <a:lnTo>
                  <a:pt x="1417244" y="92532"/>
                </a:lnTo>
                <a:lnTo>
                  <a:pt x="1384685" y="60169"/>
                </a:lnTo>
                <a:lnTo>
                  <a:pt x="1347659" y="34464"/>
                </a:lnTo>
                <a:lnTo>
                  <a:pt x="1307170" y="15687"/>
                </a:lnTo>
                <a:lnTo>
                  <a:pt x="1264225" y="4108"/>
                </a:lnTo>
                <a:lnTo>
                  <a:pt x="1219832" y="0"/>
                </a:lnTo>
                <a:close/>
              </a:path>
            </a:pathLst>
          </a:custGeom>
          <a:solidFill>
            <a:srgbClr val="25408F">
              <a:alpha val="25999"/>
            </a:srgbClr>
          </a:solidFill>
        </p:spPr>
        <p:txBody>
          <a:bodyPr wrap="square" lIns="0" tIns="0" rIns="0" bIns="0" rtlCol="0"/>
          <a:lstStyle/>
          <a:p>
            <a:endParaRPr dirty="0"/>
          </a:p>
        </p:txBody>
      </p:sp>
      <p:sp>
        <p:nvSpPr>
          <p:cNvPr id="13" name="object 13">
            <a:extLst>
              <a:ext uri="{FF2B5EF4-FFF2-40B4-BE49-F238E27FC236}">
                <a16:creationId xmlns:a16="http://schemas.microsoft.com/office/drawing/2014/main" id="{79144CE0-0B70-E17E-2FBD-CB21B29A55C6}"/>
              </a:ext>
            </a:extLst>
          </p:cNvPr>
          <p:cNvSpPr/>
          <p:nvPr userDrawn="1"/>
        </p:nvSpPr>
        <p:spPr>
          <a:xfrm>
            <a:off x="457200" y="6021956"/>
            <a:ext cx="11732260" cy="696595"/>
          </a:xfrm>
          <a:custGeom>
            <a:avLst/>
            <a:gdLst/>
            <a:ahLst/>
            <a:cxnLst/>
            <a:rect l="l" t="t" r="r" b="b"/>
            <a:pathLst>
              <a:path w="11732260" h="696595">
                <a:moveTo>
                  <a:pt x="11731752" y="0"/>
                </a:moveTo>
                <a:lnTo>
                  <a:pt x="382993" y="0"/>
                </a:lnTo>
                <a:lnTo>
                  <a:pt x="338329" y="2802"/>
                </a:lnTo>
                <a:lnTo>
                  <a:pt x="295177" y="11001"/>
                </a:lnTo>
                <a:lnTo>
                  <a:pt x="253827" y="24284"/>
                </a:lnTo>
                <a:lnTo>
                  <a:pt x="214564" y="42339"/>
                </a:lnTo>
                <a:lnTo>
                  <a:pt x="177676" y="64853"/>
                </a:lnTo>
                <a:lnTo>
                  <a:pt x="143452" y="91514"/>
                </a:lnTo>
                <a:lnTo>
                  <a:pt x="112177" y="122008"/>
                </a:lnTo>
                <a:lnTo>
                  <a:pt x="84140" y="156025"/>
                </a:lnTo>
                <a:lnTo>
                  <a:pt x="59628" y="193250"/>
                </a:lnTo>
                <a:lnTo>
                  <a:pt x="38928" y="233371"/>
                </a:lnTo>
                <a:lnTo>
                  <a:pt x="22328" y="276077"/>
                </a:lnTo>
                <a:lnTo>
                  <a:pt x="10115" y="321054"/>
                </a:lnTo>
                <a:lnTo>
                  <a:pt x="2576" y="367990"/>
                </a:lnTo>
                <a:lnTo>
                  <a:pt x="0" y="416572"/>
                </a:lnTo>
                <a:lnTo>
                  <a:pt x="0" y="696099"/>
                </a:lnTo>
              </a:path>
            </a:pathLst>
          </a:custGeom>
          <a:ln w="12699">
            <a:solidFill>
              <a:srgbClr val="91C84C"/>
            </a:solidFill>
          </a:ln>
        </p:spPr>
        <p:txBody>
          <a:bodyPr wrap="square" lIns="0" tIns="0" rIns="0" bIns="0" rtlCol="0"/>
          <a:lstStyle/>
          <a:p>
            <a:endParaRPr dirty="0"/>
          </a:p>
        </p:txBody>
      </p:sp>
      <p:pic>
        <p:nvPicPr>
          <p:cNvPr id="14" name="Picture 13" descr="A white letters on a black background&#10;&#10;Description automatically generated">
            <a:extLst>
              <a:ext uri="{FF2B5EF4-FFF2-40B4-BE49-F238E27FC236}">
                <a16:creationId xmlns:a16="http://schemas.microsoft.com/office/drawing/2014/main" id="{63515604-8AC7-860E-B0F4-FC4A3316BA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064" r="-1"/>
          <a:stretch>
            <a:fillRect/>
          </a:stretch>
        </p:blipFill>
        <p:spPr>
          <a:xfrm>
            <a:off x="812658" y="6185344"/>
            <a:ext cx="1854342" cy="543235"/>
          </a:xfrm>
          <a:prstGeom prst="rect">
            <a:avLst/>
          </a:prstGeom>
        </p:spPr>
      </p:pic>
      <p:sp>
        <p:nvSpPr>
          <p:cNvPr id="2" name="Date Placeholder 3">
            <a:extLst>
              <a:ext uri="{FF2B5EF4-FFF2-40B4-BE49-F238E27FC236}">
                <a16:creationId xmlns:a16="http://schemas.microsoft.com/office/drawing/2014/main" id="{40864CB5-484B-5291-6AE7-81F35CE0C6AF}"/>
              </a:ext>
            </a:extLst>
          </p:cNvPr>
          <p:cNvSpPr>
            <a:spLocks noGrp="1"/>
          </p:cNvSpPr>
          <p:nvPr>
            <p:ph type="dt" sz="half" idx="10"/>
          </p:nvPr>
        </p:nvSpPr>
        <p:spPr>
          <a:xfrm>
            <a:off x="10670146" y="6355710"/>
            <a:ext cx="1143000" cy="184666"/>
          </a:xfrm>
        </p:spPr>
        <p:txBody>
          <a:bodyPr/>
          <a:lstStyle>
            <a:lvl1pPr>
              <a:defRPr sz="1200">
                <a:solidFill>
                  <a:schemeClr val="bg1"/>
                </a:solidFill>
                <a:latin typeface="Montserrat" pitchFamily="2" charset="77"/>
                <a:ea typeface="Open Sans" panose="020B0606030504020204" pitchFamily="34" charset="0"/>
                <a:cs typeface="Open Sans" panose="020B0606030504020204" pitchFamily="34" charset="0"/>
              </a:defRPr>
            </a:lvl1pPr>
          </a:lstStyle>
          <a:p>
            <a:fld id="{E57C3B93-5F40-284B-831A-68A72DCF5642}" type="datetimeFigureOut">
              <a:rPr lang="en-US" smtClean="0"/>
              <a:pPr/>
              <a:t>1/9/2026</a:t>
            </a:fld>
            <a:endParaRPr lang="en-US" dirty="0">
              <a:latin typeface="Montserrat" pitchFamily="2" charset="77"/>
            </a:endParaRPr>
          </a:p>
        </p:txBody>
      </p:sp>
      <p:sp>
        <p:nvSpPr>
          <p:cNvPr id="3" name="object 5">
            <a:extLst>
              <a:ext uri="{FF2B5EF4-FFF2-40B4-BE49-F238E27FC236}">
                <a16:creationId xmlns:a16="http://schemas.microsoft.com/office/drawing/2014/main" id="{777DA5DD-2041-86E4-38F0-2B901A736A11}"/>
              </a:ext>
            </a:extLst>
          </p:cNvPr>
          <p:cNvSpPr txBox="1"/>
          <p:nvPr userDrawn="1"/>
        </p:nvSpPr>
        <p:spPr>
          <a:xfrm>
            <a:off x="6464238" y="6355710"/>
            <a:ext cx="2915920" cy="197490"/>
          </a:xfrm>
          <a:prstGeom prst="rect">
            <a:avLst/>
          </a:prstGeom>
        </p:spPr>
        <p:txBody>
          <a:bodyPr vert="horz" wrap="square" lIns="0" tIns="12700" rIns="0" bIns="0" rtlCol="0">
            <a:spAutoFit/>
          </a:bodyPr>
          <a:lstStyle/>
          <a:p>
            <a:pPr marL="12700" algn="r">
              <a:lnSpc>
                <a:spcPct val="100000"/>
              </a:lnSpc>
              <a:spcBef>
                <a:spcPts val="100"/>
              </a:spcBef>
            </a:pPr>
            <a:r>
              <a:rPr lang="en-US" sz="1200" b="1" spc="100" dirty="0">
                <a:solidFill>
                  <a:schemeClr val="bg1"/>
                </a:solidFill>
                <a:latin typeface="Open Sans Bold"/>
                <a:cs typeface="Open Sans Bold"/>
              </a:rPr>
              <a:t>Policy Outlook 2026</a:t>
            </a:r>
            <a:endParaRPr sz="1200" dirty="0">
              <a:solidFill>
                <a:schemeClr val="bg1"/>
              </a:solidFill>
              <a:latin typeface="Arial"/>
              <a:cs typeface="Arial"/>
            </a:endParaRPr>
          </a:p>
        </p:txBody>
      </p:sp>
      <p:sp>
        <p:nvSpPr>
          <p:cNvPr id="4" name="Title 1">
            <a:extLst>
              <a:ext uri="{FF2B5EF4-FFF2-40B4-BE49-F238E27FC236}">
                <a16:creationId xmlns:a16="http://schemas.microsoft.com/office/drawing/2014/main" id="{D2E684C0-399D-532A-7677-E89D14CFE7C1}"/>
              </a:ext>
            </a:extLst>
          </p:cNvPr>
          <p:cNvSpPr>
            <a:spLocks noGrp="1"/>
          </p:cNvSpPr>
          <p:nvPr>
            <p:ph type="title"/>
          </p:nvPr>
        </p:nvSpPr>
        <p:spPr>
          <a:xfrm>
            <a:off x="838200" y="830659"/>
            <a:ext cx="10515600" cy="677108"/>
          </a:xfrm>
        </p:spPr>
        <p:txBody>
          <a:bodyPr/>
          <a:lstStyle>
            <a:lvl1pPr>
              <a:defRPr sz="4400">
                <a:solidFill>
                  <a:schemeClr val="bg1"/>
                </a:solidFill>
                <a:latin typeface="Montserrat" pitchFamily="2" charset="77"/>
              </a:defRPr>
            </a:lvl1pPr>
          </a:lstStyle>
          <a:p>
            <a:r>
              <a:rPr lang="en-US" dirty="0"/>
              <a:t>Click to edit Master title style</a:t>
            </a:r>
          </a:p>
        </p:txBody>
      </p:sp>
      <p:sp>
        <p:nvSpPr>
          <p:cNvPr id="5" name="Content Placeholder 2">
            <a:extLst>
              <a:ext uri="{FF2B5EF4-FFF2-40B4-BE49-F238E27FC236}">
                <a16:creationId xmlns:a16="http://schemas.microsoft.com/office/drawing/2014/main" id="{BF6A91B4-C95E-5989-540F-0D86492A4407}"/>
              </a:ext>
            </a:extLst>
          </p:cNvPr>
          <p:cNvSpPr>
            <a:spLocks noGrp="1"/>
          </p:cNvSpPr>
          <p:nvPr>
            <p:ph idx="1"/>
          </p:nvPr>
        </p:nvSpPr>
        <p:spPr>
          <a:xfrm>
            <a:off x="838200" y="1825625"/>
            <a:ext cx="10515600" cy="1384995"/>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267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6AA45C-8546-4621-8062-3F596A04E55F}"/>
              </a:ext>
            </a:extLst>
          </p:cNvPr>
          <p:cNvSpPr>
            <a:spLocks noChangeAspect="1"/>
          </p:cNvSpPr>
          <p:nvPr userDrawn="1"/>
        </p:nvSpPr>
        <p:spPr>
          <a:xfrm>
            <a:off x="0" y="0"/>
            <a:ext cx="12188952" cy="6858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3" name="Picture 2">
            <a:extLst>
              <a:ext uri="{FF2B5EF4-FFF2-40B4-BE49-F238E27FC236}">
                <a16:creationId xmlns:a16="http://schemas.microsoft.com/office/drawing/2014/main" id="{8F667A19-2FB3-45D6-9D5C-BA101B9A5B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480" y="274320"/>
            <a:ext cx="1213582" cy="365760"/>
          </a:xfrm>
          <a:prstGeom prst="rect">
            <a:avLst/>
          </a:prstGeom>
        </p:spPr>
      </p:pic>
    </p:spTree>
    <p:extLst>
      <p:ext uri="{BB962C8B-B14F-4D97-AF65-F5344CB8AC3E}">
        <p14:creationId xmlns:p14="http://schemas.microsoft.com/office/powerpoint/2010/main" val="40167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1/9/2026</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ncpa.org/newsroom/news-releases/2025/09/04/ncpa-cms-pharmacists-may-bail-medicare-drug-price-negotiation"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fda.gov/drugs/news-events-human-drugs/meetings-conferences-workshops-drug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amcp.org/letters-statements-analysis/federal-update-senate-introduces-comprehensive-pbm-reform-legislation"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EFB3332-E14E-F444-A3C7-09152B6C8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4" y="-2718"/>
            <a:ext cx="12477332" cy="7025818"/>
          </a:xfrm>
          <a:prstGeom prst="rect">
            <a:avLst/>
          </a:prstGeom>
        </p:spPr>
      </p:pic>
      <p:sp>
        <p:nvSpPr>
          <p:cNvPr id="4" name="Text Placeholder 1">
            <a:extLst>
              <a:ext uri="{FF2B5EF4-FFF2-40B4-BE49-F238E27FC236}">
                <a16:creationId xmlns:a16="http://schemas.microsoft.com/office/drawing/2014/main" id="{8A2B5B26-98D9-534C-959D-1ABD911AAF6C}"/>
              </a:ext>
            </a:extLst>
          </p:cNvPr>
          <p:cNvSpPr txBox="1">
            <a:spLocks/>
          </p:cNvSpPr>
          <p:nvPr/>
        </p:nvSpPr>
        <p:spPr>
          <a:xfrm>
            <a:off x="6105159" y="1255149"/>
            <a:ext cx="8020898" cy="99640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72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800"/>
              </a:spcAft>
              <a:buClrTx/>
              <a:buSzTx/>
              <a:buFont typeface="Arial" panose="020B0604020202020204" pitchFamily="34" charset="0"/>
              <a:buNone/>
              <a:tabLst/>
              <a:defRPr/>
            </a:pPr>
            <a:endParaRPr kumimoji="0" lang="en-US" sz="2000" b="0" i="0" u="none" strike="noStrike" kern="1200" cap="none" spc="300" normalizeH="0" baseline="0" noProof="0" dirty="0">
              <a:ln>
                <a:noFill/>
              </a:ln>
              <a:solidFill>
                <a:srgbClr val="FFFFFF"/>
              </a:solidFill>
              <a:effectLst/>
              <a:uLnTx/>
              <a:uFillTx/>
              <a:latin typeface="Arial" panose="020B0604020202020204"/>
              <a:ea typeface="+mn-ea"/>
              <a:cs typeface="+mn-cs"/>
            </a:endParaRPr>
          </a:p>
        </p:txBody>
      </p:sp>
      <p:sp>
        <p:nvSpPr>
          <p:cNvPr id="5" name="Text Placeholder 1">
            <a:extLst>
              <a:ext uri="{FF2B5EF4-FFF2-40B4-BE49-F238E27FC236}">
                <a16:creationId xmlns:a16="http://schemas.microsoft.com/office/drawing/2014/main" id="{9D57508B-30BB-3046-A764-893CAF11565B}"/>
              </a:ext>
            </a:extLst>
          </p:cNvPr>
          <p:cNvSpPr txBox="1">
            <a:spLocks/>
          </p:cNvSpPr>
          <p:nvPr/>
        </p:nvSpPr>
        <p:spPr>
          <a:xfrm>
            <a:off x="6688899" y="6207148"/>
            <a:ext cx="5503101" cy="525508"/>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72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1800"/>
              </a:spcAft>
              <a:buClrTx/>
              <a:buSzTx/>
              <a:buFont typeface="Arial" panose="020B0604020202020204" pitchFamily="34" charset="0"/>
              <a:buNone/>
              <a:tabLst/>
              <a:defRPr/>
            </a:pPr>
            <a:r>
              <a:rPr lang="en-US" sz="2400" dirty="0">
                <a:solidFill>
                  <a:srgbClr val="FFFFFF"/>
                </a:solidFill>
                <a:latin typeface="Arial" panose="020B0604020202020204"/>
              </a:rPr>
              <a:t>January XX, 2026</a:t>
            </a:r>
            <a:endParaRPr kumimoji="0" lang="en-US" sz="240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BABC3797-43BB-48B7-86EA-34B1319AF53F}"/>
              </a:ext>
            </a:extLst>
          </p:cNvPr>
          <p:cNvSpPr txBox="1"/>
          <p:nvPr/>
        </p:nvSpPr>
        <p:spPr>
          <a:xfrm>
            <a:off x="4544203" y="1890272"/>
            <a:ext cx="7647797" cy="2062103"/>
          </a:xfrm>
          <a:prstGeom prst="rect">
            <a:avLst/>
          </a:prstGeom>
          <a:noFill/>
        </p:spPr>
        <p:txBody>
          <a:bodyPr wrap="square" rtlCol="0">
            <a:spAutoFit/>
          </a:bodyPr>
          <a:lstStyle/>
          <a:p>
            <a:pPr algn="r"/>
            <a:endParaRPr lang="en-US" sz="4000" b="1" dirty="0">
              <a:solidFill>
                <a:prstClr val="white"/>
              </a:solidFill>
              <a:latin typeface="+mj-lt"/>
            </a:endParaRPr>
          </a:p>
          <a:p>
            <a:pPr algn="r"/>
            <a:r>
              <a:rPr lang="en-US" sz="4800" b="1" dirty="0">
                <a:solidFill>
                  <a:prstClr val="white"/>
                </a:solidFill>
                <a:latin typeface="+mj-lt"/>
              </a:rPr>
              <a:t>Policy Outlook:</a:t>
            </a:r>
          </a:p>
          <a:p>
            <a:pPr algn="r"/>
            <a:r>
              <a:rPr lang="en-US" sz="4000" b="1" dirty="0">
                <a:solidFill>
                  <a:prstClr val="white"/>
                </a:solidFill>
                <a:latin typeface="+mj-lt"/>
              </a:rPr>
              <a:t>What’s Ahead in 2026</a:t>
            </a:r>
            <a:endParaRPr lang="en-US" sz="1400" dirty="0"/>
          </a:p>
        </p:txBody>
      </p:sp>
    </p:spTree>
    <p:extLst>
      <p:ext uri="{BB962C8B-B14F-4D97-AF65-F5344CB8AC3E}">
        <p14:creationId xmlns:p14="http://schemas.microsoft.com/office/powerpoint/2010/main" val="95540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CA8DCA-AA2B-93EB-7267-76BF3351721B}"/>
              </a:ext>
            </a:extLst>
          </p:cNvPr>
          <p:cNvSpPr>
            <a:spLocks noGrp="1"/>
          </p:cNvSpPr>
          <p:nvPr>
            <p:ph type="title"/>
          </p:nvPr>
        </p:nvSpPr>
        <p:spPr/>
        <p:txBody>
          <a:bodyPr/>
          <a:lstStyle/>
          <a:p>
            <a:r>
              <a:rPr lang="en-US" dirty="0"/>
              <a:t>Direct-to-Consumer</a:t>
            </a:r>
          </a:p>
        </p:txBody>
      </p:sp>
      <p:sp>
        <p:nvSpPr>
          <p:cNvPr id="5" name="Content Placeholder 4">
            <a:extLst>
              <a:ext uri="{FF2B5EF4-FFF2-40B4-BE49-F238E27FC236}">
                <a16:creationId xmlns:a16="http://schemas.microsoft.com/office/drawing/2014/main" id="{B98EFF70-2906-AC30-B1C9-52A7B3676564}"/>
              </a:ext>
            </a:extLst>
          </p:cNvPr>
          <p:cNvSpPr>
            <a:spLocks noGrp="1"/>
          </p:cNvSpPr>
          <p:nvPr>
            <p:ph idx="1"/>
          </p:nvPr>
        </p:nvSpPr>
        <p:spPr>
          <a:xfrm>
            <a:off x="838200" y="1825625"/>
            <a:ext cx="10515600" cy="2492990"/>
          </a:xfrm>
        </p:spPr>
        <p:txBody>
          <a:bodyPr/>
          <a:lstStyle/>
          <a:p>
            <a:pPr marL="285750" indent="-285750">
              <a:buFont typeface="Arial" panose="020B0604020202020204" pitchFamily="34" charset="0"/>
              <a:buChar char="•"/>
            </a:pPr>
            <a:r>
              <a:rPr lang="en-US" dirty="0"/>
              <a:t>TrumpRx planned to fully launch in January 2026 (as of Jan. 8, site is live but no options to search for or purchase drugs).</a:t>
            </a:r>
            <a:br>
              <a:rPr lang="en-US" dirty="0"/>
            </a:br>
            <a:endParaRPr lang="en-US" dirty="0"/>
          </a:p>
          <a:p>
            <a:pPr marL="285750" indent="-285750">
              <a:buFont typeface="Arial" panose="020B0604020202020204" pitchFamily="34" charset="0"/>
              <a:buChar char="•"/>
            </a:pPr>
            <a:r>
              <a:rPr lang="en-US" dirty="0"/>
              <a:t>MFN deals include reduced rate for cash patients purchasing through TrumpRx in exchange for exemption from tariffs and possibly GLOBE + GUARD models.</a:t>
            </a:r>
          </a:p>
          <a:p>
            <a:pPr marL="742950" lvl="1" indent="-285750">
              <a:buFont typeface="Arial" panose="020B0604020202020204" pitchFamily="34" charset="0"/>
              <a:buChar char="•"/>
            </a:pPr>
            <a:r>
              <a:rPr lang="en-US" dirty="0"/>
              <a:t>White House has received some criticism for lack of transparency in TrumpRx deals.</a:t>
            </a:r>
            <a:br>
              <a:rPr lang="en-US" dirty="0"/>
            </a:br>
            <a:endParaRPr lang="en-US" dirty="0"/>
          </a:p>
          <a:p>
            <a:pPr marL="285750" indent="-285750">
              <a:buFont typeface="Arial" panose="020B0604020202020204" pitchFamily="34" charset="0"/>
              <a:buChar char="•"/>
            </a:pPr>
            <a:r>
              <a:rPr lang="en-US" dirty="0"/>
              <a:t>TrumpRx is not expected to be a true vendor. It will likely be a portal that shows results from true DTC vendors like Lilly Direct, Cost Plus, BlinkRx.</a:t>
            </a:r>
          </a:p>
        </p:txBody>
      </p:sp>
      <p:sp>
        <p:nvSpPr>
          <p:cNvPr id="6" name="TextBox 5">
            <a:extLst>
              <a:ext uri="{FF2B5EF4-FFF2-40B4-BE49-F238E27FC236}">
                <a16:creationId xmlns:a16="http://schemas.microsoft.com/office/drawing/2014/main" id="{29B17A13-51D2-BCE2-C780-F8EA4E87A453}"/>
              </a:ext>
            </a:extLst>
          </p:cNvPr>
          <p:cNvSpPr txBox="1"/>
          <p:nvPr/>
        </p:nvSpPr>
        <p:spPr>
          <a:xfrm>
            <a:off x="762000" y="4459069"/>
            <a:ext cx="9677400" cy="1477328"/>
          </a:xfrm>
          <a:prstGeom prst="rect">
            <a:avLst/>
          </a:prstGeom>
          <a:noFill/>
        </p:spPr>
        <p:txBody>
          <a:bodyPr wrap="square" rtlCol="0">
            <a:spAutoFit/>
          </a:bodyPr>
          <a:lstStyle/>
          <a:p>
            <a:pPr marL="285750" indent="-285750">
              <a:buFont typeface="Arial" panose="020B0604020202020204" pitchFamily="34" charset="0"/>
              <a:buChar char="•"/>
            </a:pPr>
            <a:r>
              <a:rPr kumimoji="0" lang="en-US"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New DTC prices may serve as benchmarks for negotiations between payers and manufacturers.</a:t>
            </a:r>
            <a:br>
              <a:rPr kumimoji="0" lang="en-US"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solidFill>
                  <a:prstClr val="white"/>
                </a:solidFill>
                <a:latin typeface="Open Sans" panose="020B0606030504020204" pitchFamily="34" charset="0"/>
                <a:ea typeface="Open Sans" panose="020B0606030504020204" pitchFamily="34" charset="0"/>
                <a:cs typeface="Open Sans" panose="020B0606030504020204" pitchFamily="34" charset="0"/>
              </a:rPr>
              <a:t>DTC prices are still hundreds to thousands of dollars, which may limit utility for cash patients.</a:t>
            </a:r>
            <a:endParaRPr lang="en-US" dirty="0"/>
          </a:p>
        </p:txBody>
      </p:sp>
    </p:spTree>
    <p:extLst>
      <p:ext uri="{BB962C8B-B14F-4D97-AF65-F5344CB8AC3E}">
        <p14:creationId xmlns:p14="http://schemas.microsoft.com/office/powerpoint/2010/main" val="297908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F17ED-3781-5F82-AF8D-0B58F3685F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A5724D-F016-EEA2-208C-05E2113C9B8D}"/>
              </a:ext>
            </a:extLst>
          </p:cNvPr>
          <p:cNvSpPr>
            <a:spLocks noGrp="1"/>
          </p:cNvSpPr>
          <p:nvPr>
            <p:ph type="title"/>
          </p:nvPr>
        </p:nvSpPr>
        <p:spPr/>
        <p:txBody>
          <a:bodyPr/>
          <a:lstStyle/>
          <a:p>
            <a:r>
              <a:rPr lang="en-US" dirty="0"/>
              <a:t>Direct-to-Consumer</a:t>
            </a:r>
          </a:p>
        </p:txBody>
      </p:sp>
      <p:sp>
        <p:nvSpPr>
          <p:cNvPr id="5" name="Content Placeholder 4">
            <a:extLst>
              <a:ext uri="{FF2B5EF4-FFF2-40B4-BE49-F238E27FC236}">
                <a16:creationId xmlns:a16="http://schemas.microsoft.com/office/drawing/2014/main" id="{9444DAEA-0CD3-4519-4F00-93AAC43A1D28}"/>
              </a:ext>
            </a:extLst>
          </p:cNvPr>
          <p:cNvSpPr>
            <a:spLocks noGrp="1"/>
          </p:cNvSpPr>
          <p:nvPr>
            <p:ph idx="1"/>
          </p:nvPr>
        </p:nvSpPr>
        <p:spPr>
          <a:xfrm>
            <a:off x="838200" y="1825625"/>
            <a:ext cx="10515600" cy="2215991"/>
          </a:xfrm>
        </p:spPr>
        <p:txBody>
          <a:bodyPr/>
          <a:lstStyle/>
          <a:p>
            <a:pPr marL="285750" indent="-285750">
              <a:buFont typeface="Arial" panose="020B0604020202020204" pitchFamily="34" charset="0"/>
              <a:buChar char="•"/>
            </a:pPr>
            <a:r>
              <a:rPr lang="en-US" dirty="0"/>
              <a:t>CVS and ExpressScripts have signed contracts with the administration to fulfill TrumpRx-facilitated sales of EMD Serono’s fertility treatments.</a:t>
            </a:r>
          </a:p>
          <a:p>
            <a:pPr marL="742950" lvl="1" indent="-285750">
              <a:buFont typeface="Arial" panose="020B0604020202020204" pitchFamily="34" charset="0"/>
              <a:buChar char="•"/>
            </a:pPr>
            <a:r>
              <a:rPr lang="en-US" dirty="0"/>
              <a:t>Has potential implications for Medicaid best price calculations if CVS or ExpressScripts ever take title to the drug inventory.</a:t>
            </a:r>
            <a:br>
              <a:rPr lang="en-US" dirty="0"/>
            </a:br>
            <a:endParaRPr lang="en-US" dirty="0"/>
          </a:p>
          <a:p>
            <a:pPr marL="285750" indent="-285750">
              <a:buFont typeface="Arial" panose="020B0604020202020204" pitchFamily="34" charset="0"/>
              <a:buChar char="•"/>
            </a:pPr>
            <a:r>
              <a:rPr lang="en-US" dirty="0"/>
              <a:t>Remains to be seen how payers and PBMs will engage with growing popularity of DTC. </a:t>
            </a:r>
          </a:p>
          <a:p>
            <a:pPr marL="742950" lvl="1" indent="-285750">
              <a:buFont typeface="Arial" panose="020B0604020202020204" pitchFamily="34" charset="0"/>
              <a:buChar char="•"/>
            </a:pPr>
            <a:r>
              <a:rPr lang="en-US" dirty="0"/>
              <a:t>Upfront discounts on drug prices (as opposed to retrospective rebates) may make it easier to cover DTC drugs through a patient’s pharmacy benefit, but legal obstacles exist.</a:t>
            </a:r>
          </a:p>
        </p:txBody>
      </p:sp>
    </p:spTree>
    <p:extLst>
      <p:ext uri="{BB962C8B-B14F-4D97-AF65-F5344CB8AC3E}">
        <p14:creationId xmlns:p14="http://schemas.microsoft.com/office/powerpoint/2010/main" val="134439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6239C-D4DE-DE85-298B-FB8AF126BE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6194EC-BCB9-80AF-2CFD-7DB90B37C02B}"/>
              </a:ext>
            </a:extLst>
          </p:cNvPr>
          <p:cNvSpPr>
            <a:spLocks noGrp="1"/>
          </p:cNvSpPr>
          <p:nvPr>
            <p:ph type="title"/>
          </p:nvPr>
        </p:nvSpPr>
        <p:spPr/>
        <p:txBody>
          <a:bodyPr/>
          <a:lstStyle/>
          <a:p>
            <a:r>
              <a:rPr lang="en-US" dirty="0"/>
              <a:t>340B Drug Pricing Program</a:t>
            </a:r>
          </a:p>
        </p:txBody>
      </p:sp>
      <p:sp>
        <p:nvSpPr>
          <p:cNvPr id="5" name="Content Placeholder 4">
            <a:extLst>
              <a:ext uri="{FF2B5EF4-FFF2-40B4-BE49-F238E27FC236}">
                <a16:creationId xmlns:a16="http://schemas.microsoft.com/office/drawing/2014/main" id="{09410DA0-4291-9C99-D83C-E78145093056}"/>
              </a:ext>
            </a:extLst>
          </p:cNvPr>
          <p:cNvSpPr>
            <a:spLocks noGrp="1"/>
          </p:cNvSpPr>
          <p:nvPr>
            <p:ph idx="1"/>
          </p:nvPr>
        </p:nvSpPr>
        <p:spPr>
          <a:xfrm>
            <a:off x="838200" y="1825625"/>
            <a:ext cx="10515600" cy="3877985"/>
          </a:xfrm>
        </p:spPr>
        <p:txBody>
          <a:bodyPr/>
          <a:lstStyle/>
          <a:p>
            <a:pPr marL="285750" indent="-285750">
              <a:buFont typeface="Arial" panose="020B0604020202020204" pitchFamily="34" charset="0"/>
              <a:buChar char="•"/>
            </a:pPr>
            <a:r>
              <a:rPr lang="en-US" dirty="0"/>
              <a:t>Legislative action unlikely in 2026, but Congress may still hold hearings and examine the possibility of reform. Litigation and administrative action will likely be the more notable sources of 340B action this year.</a:t>
            </a:r>
            <a:br>
              <a:rPr lang="en-US" dirty="0"/>
            </a:br>
            <a:endParaRPr lang="en-US" dirty="0"/>
          </a:p>
          <a:p>
            <a:pPr marL="285750" indent="-285750">
              <a:buFont typeface="Arial" panose="020B0604020202020204" pitchFamily="34" charset="0"/>
              <a:buChar char="•"/>
            </a:pPr>
            <a:r>
              <a:rPr lang="en-US" dirty="0"/>
              <a:t>HRSA’s rebate model is on indefinite pause following an injunction issued by a US District Court due to issues in the rulemaking process related to requirements under the Administrative Procedures Act.</a:t>
            </a:r>
          </a:p>
          <a:p>
            <a:pPr marL="742950" lvl="1" indent="-285750">
              <a:buFont typeface="Arial" panose="020B0604020202020204" pitchFamily="34" charset="0"/>
              <a:buChar char="•"/>
            </a:pPr>
            <a:r>
              <a:rPr lang="en-US" dirty="0"/>
              <a:t>HRSA’s request to stay the injunction was denied by the First Circuit Court of Appeals. The appeal is ongoing, but the model will remain paused.</a:t>
            </a:r>
          </a:p>
          <a:p>
            <a:pPr marL="742950" lvl="1" indent="-285750">
              <a:buFont typeface="Arial" panose="020B0604020202020204" pitchFamily="34" charset="0"/>
              <a:buChar char="•"/>
            </a:pPr>
            <a:r>
              <a:rPr lang="en-US" dirty="0"/>
              <a:t>The District Court noted that HRSA has the statutory authority to implement a rebate model. This means that curing the problems in the rulemaking process would likely lead to a successful implementation of the model.</a:t>
            </a:r>
          </a:p>
          <a:p>
            <a:pPr marL="742950" lvl="1" indent="-285750">
              <a:buFont typeface="Arial" panose="020B0604020202020204" pitchFamily="34" charset="0"/>
              <a:buChar char="•"/>
            </a:pPr>
            <a:r>
              <a:rPr lang="en-US" dirty="0"/>
              <a:t>A typical notice and comment process takes about six months. Depending on how quickly they move, HRSA could re-finalize the model in 2026.</a:t>
            </a:r>
          </a:p>
        </p:txBody>
      </p:sp>
    </p:spTree>
    <p:extLst>
      <p:ext uri="{BB962C8B-B14F-4D97-AF65-F5344CB8AC3E}">
        <p14:creationId xmlns:p14="http://schemas.microsoft.com/office/powerpoint/2010/main" val="220825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142B-867F-9C6A-2D6C-6A9558094893}"/>
              </a:ext>
            </a:extLst>
          </p:cNvPr>
          <p:cNvSpPr>
            <a:spLocks noGrp="1"/>
          </p:cNvSpPr>
          <p:nvPr>
            <p:ph type="title"/>
          </p:nvPr>
        </p:nvSpPr>
        <p:spPr/>
        <p:txBody>
          <a:bodyPr/>
          <a:lstStyle/>
          <a:p>
            <a:r>
              <a:rPr lang="en-US" dirty="0"/>
              <a:t>Vaccinations</a:t>
            </a:r>
          </a:p>
        </p:txBody>
      </p:sp>
      <p:sp>
        <p:nvSpPr>
          <p:cNvPr id="3" name="Content Placeholder 2">
            <a:extLst>
              <a:ext uri="{FF2B5EF4-FFF2-40B4-BE49-F238E27FC236}">
                <a16:creationId xmlns:a16="http://schemas.microsoft.com/office/drawing/2014/main" id="{1ACA0E41-C3E7-F73F-B04A-89ECFD74B594}"/>
              </a:ext>
            </a:extLst>
          </p:cNvPr>
          <p:cNvSpPr>
            <a:spLocks noGrp="1"/>
          </p:cNvSpPr>
          <p:nvPr>
            <p:ph idx="1"/>
          </p:nvPr>
        </p:nvSpPr>
        <p:spPr>
          <a:xfrm>
            <a:off x="838200" y="1825625"/>
            <a:ext cx="10515600" cy="4093428"/>
          </a:xfrm>
        </p:spPr>
        <p:txBody>
          <a:bodyPr/>
          <a:lstStyle/>
          <a:p>
            <a:pPr marL="285750" indent="-285750">
              <a:buFont typeface="Arial" panose="020B0604020202020204" pitchFamily="34" charset="0"/>
              <a:buChar char="•"/>
            </a:pPr>
            <a:r>
              <a:rPr lang="en-US" sz="2000" dirty="0"/>
              <a:t>On Jan. 5, the Department of Health and Human Services (HHS) announced an overhaul of the federal childhood vaccine schedule for children.</a:t>
            </a:r>
          </a:p>
          <a:p>
            <a:pPr marL="742950" lvl="1" indent="-285750">
              <a:buFont typeface="Arial" panose="020B0604020202020204" pitchFamily="34" charset="0"/>
              <a:buChar char="•"/>
            </a:pPr>
            <a:r>
              <a:rPr lang="en-US" dirty="0"/>
              <a:t>Removes universal recommendation for rotavirus, meningococcal disease, hepatitis A, and influenza vaccines, in favor of shared clinical decision-making.</a:t>
            </a:r>
          </a:p>
          <a:p>
            <a:pPr marL="742950" lvl="1" indent="-285750">
              <a:buFont typeface="Arial" panose="020B0604020202020204" pitchFamily="34" charset="0"/>
              <a:buChar char="•"/>
            </a:pPr>
            <a:r>
              <a:rPr lang="en-US" dirty="0"/>
              <a:t>Reduces total number of recommended vaccines from 17 to 11.</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HHS’ announcement does not change federal coverage requirements, but additional, unforeseen changes may impact coverage later in 2026. </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CDC’s Advisory Committee on Immunization Practices (ACIP) has three publicly scheduled meetings for 2026:</a:t>
            </a:r>
          </a:p>
          <a:p>
            <a:pPr marL="742950" lvl="1" indent="-285750">
              <a:buFont typeface="Arial" panose="020B0604020202020204" pitchFamily="34" charset="0"/>
              <a:buChar char="•"/>
            </a:pPr>
            <a:r>
              <a:rPr lang="en-US" dirty="0"/>
              <a:t>Feb. 25-26,</a:t>
            </a:r>
          </a:p>
          <a:p>
            <a:pPr marL="742950" lvl="1" indent="-285750">
              <a:buFont typeface="Arial" panose="020B0604020202020204" pitchFamily="34" charset="0"/>
              <a:buChar char="•"/>
            </a:pPr>
            <a:r>
              <a:rPr lang="en-US" dirty="0"/>
              <a:t>June 24-25,</a:t>
            </a:r>
          </a:p>
          <a:p>
            <a:pPr marL="742950" lvl="1" indent="-285750">
              <a:buFont typeface="Arial" panose="020B0604020202020204" pitchFamily="34" charset="0"/>
              <a:buChar char="•"/>
            </a:pPr>
            <a:r>
              <a:rPr lang="en-US" dirty="0"/>
              <a:t>Oct. 21-22.</a:t>
            </a:r>
          </a:p>
        </p:txBody>
      </p:sp>
    </p:spTree>
    <p:extLst>
      <p:ext uri="{BB962C8B-B14F-4D97-AF65-F5344CB8AC3E}">
        <p14:creationId xmlns:p14="http://schemas.microsoft.com/office/powerpoint/2010/main" val="132758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2488-2CAC-17C0-B270-25B342DABE6E}"/>
              </a:ext>
            </a:extLst>
          </p:cNvPr>
          <p:cNvSpPr>
            <a:spLocks noGrp="1"/>
          </p:cNvSpPr>
          <p:nvPr>
            <p:ph type="title"/>
          </p:nvPr>
        </p:nvSpPr>
        <p:spPr>
          <a:xfrm>
            <a:off x="814316" y="838200"/>
            <a:ext cx="11049000" cy="677108"/>
          </a:xfrm>
        </p:spPr>
        <p:txBody>
          <a:bodyPr/>
          <a:lstStyle/>
          <a:p>
            <a:r>
              <a:rPr lang="en-US" dirty="0"/>
              <a:t>Weight Loss Drugs – CMS Coverage</a:t>
            </a:r>
          </a:p>
        </p:txBody>
      </p:sp>
      <p:sp>
        <p:nvSpPr>
          <p:cNvPr id="3" name="Content Placeholder 2">
            <a:extLst>
              <a:ext uri="{FF2B5EF4-FFF2-40B4-BE49-F238E27FC236}">
                <a16:creationId xmlns:a16="http://schemas.microsoft.com/office/drawing/2014/main" id="{AFB13FBF-F8DB-853C-5297-5BCC04415BCC}"/>
              </a:ext>
            </a:extLst>
          </p:cNvPr>
          <p:cNvSpPr>
            <a:spLocks noGrp="1"/>
          </p:cNvSpPr>
          <p:nvPr>
            <p:ph idx="1"/>
          </p:nvPr>
        </p:nvSpPr>
        <p:spPr>
          <a:xfrm>
            <a:off x="838200" y="1825625"/>
            <a:ext cx="10515600" cy="4154984"/>
          </a:xfrm>
        </p:spPr>
        <p:txBody>
          <a:bodyPr/>
          <a:lstStyle/>
          <a:p>
            <a:pPr marL="285750" indent="-285750">
              <a:buFont typeface="Arial" panose="020B0604020202020204" pitchFamily="34" charset="0"/>
              <a:buChar char="•"/>
            </a:pPr>
            <a:r>
              <a:rPr lang="en-US" dirty="0"/>
              <a:t>GLP-1 agonists indicated for weight loss are not currently covered by Medicare or Medicaid, but CMS pilot program beginning in 2026 will test coverage expansions.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Last Dec., CMS unveiled the voluntary Better Approaches to Lifestyle and Nutrition for Comprehensive hEalth (BALANCE) model.</a:t>
            </a:r>
          </a:p>
          <a:p>
            <a:pPr marL="742950" lvl="1" indent="-285750">
              <a:buFont typeface="Arial" panose="020B0604020202020204" pitchFamily="34" charset="0"/>
              <a:buChar char="•"/>
            </a:pPr>
            <a:r>
              <a:rPr lang="en-US" dirty="0"/>
              <a:t>CMS will negotiate Participation Agreements and Supplemental Rebate Agreements for Medicaid with participating manufactures by Feb. 2026; may also include manufacturer support for lifestyle interventions.</a:t>
            </a:r>
          </a:p>
          <a:p>
            <a:pPr marL="742950" lvl="1" indent="-285750">
              <a:buFont typeface="Arial" panose="020B0604020202020204" pitchFamily="34" charset="0"/>
              <a:buChar char="•"/>
            </a:pPr>
            <a:r>
              <a:rPr lang="en-US" dirty="0"/>
              <a:t>Medicaid coverage begins May 2026; Medicare Part D coverage begins Jan. 2027.</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By July 2026, CMS also intends to implement a short-term demonstration to provide Medicare access to GLP-1s for weight loss.</a:t>
            </a:r>
          </a:p>
          <a:p>
            <a:pPr marL="742950" lvl="1" indent="-285750">
              <a:buFont typeface="Arial" panose="020B0604020202020204" pitchFamily="34" charset="0"/>
              <a:buChar char="•"/>
            </a:pPr>
            <a:r>
              <a:rPr lang="en-US" dirty="0"/>
              <a:t>Will operate outside Medicare Part D coverage and payment flow.</a:t>
            </a:r>
          </a:p>
          <a:p>
            <a:pPr marL="742950" lvl="1" indent="-285750">
              <a:buFont typeface="Arial" panose="020B0604020202020204" pitchFamily="34" charset="0"/>
              <a:buChar char="•"/>
            </a:pPr>
            <a:r>
              <a:rPr lang="en-US" dirty="0"/>
              <a:t>Part D plan sponsors will not carry risk for eligible products.</a:t>
            </a:r>
          </a:p>
          <a:p>
            <a:pPr marL="742950" lvl="1" indent="-285750">
              <a:buFont typeface="Arial" panose="020B0604020202020204" pitchFamily="34" charset="0"/>
              <a:buChar char="•"/>
            </a:pPr>
            <a:r>
              <a:rPr lang="en-US" dirty="0"/>
              <a:t>Eligible beneficiaries will pay $50 per month for GLP-1s.</a:t>
            </a:r>
          </a:p>
        </p:txBody>
      </p:sp>
    </p:spTree>
    <p:extLst>
      <p:ext uri="{BB962C8B-B14F-4D97-AF65-F5344CB8AC3E}">
        <p14:creationId xmlns:p14="http://schemas.microsoft.com/office/powerpoint/2010/main" val="353089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9717-7C26-C61E-5B6E-AE07FE9181F4}"/>
              </a:ext>
            </a:extLst>
          </p:cNvPr>
          <p:cNvSpPr>
            <a:spLocks noGrp="1"/>
          </p:cNvSpPr>
          <p:nvPr>
            <p:ph type="title"/>
          </p:nvPr>
        </p:nvSpPr>
        <p:spPr>
          <a:xfrm>
            <a:off x="838200" y="830659"/>
            <a:ext cx="10515600" cy="1661993"/>
          </a:xfrm>
        </p:spPr>
        <p:txBody>
          <a:bodyPr/>
          <a:lstStyle/>
          <a:p>
            <a:r>
              <a:rPr lang="en-US" sz="3200" b="1" dirty="0">
                <a:latin typeface="Open Sans" panose="020B0606030504020204" pitchFamily="34" charset="0"/>
                <a:ea typeface="Open Sans" panose="020B0606030504020204" pitchFamily="34" charset="0"/>
                <a:cs typeface="Open Sans" panose="020B0606030504020204" pitchFamily="34" charset="0"/>
                <a:sym typeface="Open Sans Light" charset="0"/>
              </a:rPr>
              <a:t>Medicare Drug Price Negotiation Program impacts – total cost of care, pharmacy inventory</a:t>
            </a:r>
            <a:br>
              <a:rPr lang="en-US" dirty="0">
                <a:latin typeface="Open Sans" panose="020B0606030504020204" pitchFamily="34" charset="0"/>
                <a:ea typeface="Open Sans" panose="020B0606030504020204" pitchFamily="34" charset="0"/>
                <a:cs typeface="Open Sans" panose="020B0606030504020204" pitchFamily="34" charset="0"/>
                <a:sym typeface="Open Sans Light" charset="0"/>
              </a:rPr>
            </a:br>
            <a:endParaRPr lang="en-US" dirty="0"/>
          </a:p>
        </p:txBody>
      </p:sp>
      <p:sp>
        <p:nvSpPr>
          <p:cNvPr id="3" name="Content Placeholder 2">
            <a:extLst>
              <a:ext uri="{FF2B5EF4-FFF2-40B4-BE49-F238E27FC236}">
                <a16:creationId xmlns:a16="http://schemas.microsoft.com/office/drawing/2014/main" id="{8573F4DE-66CF-E81F-2099-18308DA88373}"/>
              </a:ext>
            </a:extLst>
          </p:cNvPr>
          <p:cNvSpPr>
            <a:spLocks noGrp="1"/>
          </p:cNvSpPr>
          <p:nvPr>
            <p:ph idx="1"/>
          </p:nvPr>
        </p:nvSpPr>
        <p:spPr>
          <a:xfrm>
            <a:off x="838200" y="1825625"/>
            <a:ext cx="10668000" cy="4431983"/>
          </a:xfrm>
        </p:spPr>
        <p:txBody>
          <a:bodyPr/>
          <a:lstStyle/>
          <a:p>
            <a:pPr marL="285750" indent="-285750">
              <a:buFont typeface="Arial" panose="020B0604020202020204" pitchFamily="34" charset="0"/>
              <a:buChar char="•"/>
            </a:pPr>
            <a:r>
              <a:rPr lang="en-US" sz="2000" dirty="0"/>
              <a:t>Negotiated prices for first 10 selected Part D drugs effective Jan. 1, 2026, Maximum Fair Prices (MFPs) must be made available to beneficiaries at the pharmacy counter/other dispensing outlets</a:t>
            </a:r>
          </a:p>
          <a:p>
            <a:pPr marL="742950" lvl="1" indent="-285750">
              <a:buFont typeface="Arial" panose="020B0604020202020204" pitchFamily="34" charset="0"/>
              <a:buChar char="•"/>
            </a:pPr>
            <a:r>
              <a:rPr lang="en-US" dirty="0"/>
              <a:t>Pharmacies may purchase the drug from wholesalers at MFP.</a:t>
            </a:r>
          </a:p>
          <a:p>
            <a:pPr marL="742950" lvl="1" indent="-285750">
              <a:buFont typeface="Arial" panose="020B0604020202020204" pitchFamily="34" charset="0"/>
              <a:buChar char="•"/>
            </a:pPr>
            <a:r>
              <a:rPr lang="en-US" dirty="0"/>
              <a:t>Pharmacies may also purchase drugs at regular price and receive retrospective MFP refunds from manufacturers. </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CMS contracted with a Medicare Transaction Facilitator (MTF) to handle MFP claims and payments.</a:t>
            </a:r>
          </a:p>
          <a:p>
            <a:pPr marL="742950" lvl="1" indent="-285750">
              <a:buFont typeface="Arial" panose="020B0604020202020204" pitchFamily="34" charset="0"/>
              <a:buChar char="•"/>
            </a:pPr>
            <a:r>
              <a:rPr lang="en-US" dirty="0"/>
              <a:t>Pharmacy submits a claim to the Part D sponsors; plan has up to seven days to submit claims to the DDPS.</a:t>
            </a:r>
          </a:p>
          <a:p>
            <a:pPr marL="742950" lvl="1" indent="-285750">
              <a:buFont typeface="Arial" panose="020B0604020202020204" pitchFamily="34" charset="0"/>
              <a:buChar char="•"/>
            </a:pPr>
            <a:r>
              <a:rPr lang="en-US" dirty="0"/>
              <a:t>Manufacturers must transmit retrospective payments within 14 days of the MTF verifying MFP eligibility.</a:t>
            </a:r>
          </a:p>
          <a:p>
            <a:pPr marL="742950" lvl="1" indent="-285750">
              <a:buFont typeface="Arial" panose="020B0604020202020204" pitchFamily="34" charset="0"/>
              <a:buChar char="•"/>
            </a:pPr>
            <a:r>
              <a:rPr lang="en-US" dirty="0"/>
              <a:t>The MTF Data Module (MTF-DM) and MTF Payment Module (MTF-PM) were unveiled on Jan. 1.</a:t>
            </a:r>
          </a:p>
          <a:p>
            <a:endParaRPr lang="en-US" sz="2400" dirty="0"/>
          </a:p>
        </p:txBody>
      </p:sp>
    </p:spTree>
    <p:extLst>
      <p:ext uri="{BB962C8B-B14F-4D97-AF65-F5344CB8AC3E}">
        <p14:creationId xmlns:p14="http://schemas.microsoft.com/office/powerpoint/2010/main" val="264356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1849-E882-A060-0761-393D44EC677F}"/>
              </a:ext>
            </a:extLst>
          </p:cNvPr>
          <p:cNvSpPr>
            <a:spLocks noGrp="1"/>
          </p:cNvSpPr>
          <p:nvPr>
            <p:ph type="title"/>
          </p:nvPr>
        </p:nvSpPr>
        <p:spPr>
          <a:xfrm>
            <a:off x="838200" y="830659"/>
            <a:ext cx="10515600" cy="984885"/>
          </a:xfrm>
        </p:spPr>
        <p:txBody>
          <a:bodyPr/>
          <a:lstStyle/>
          <a:p>
            <a:r>
              <a:rPr lang="en-US" sz="3200" b="1" dirty="0">
                <a:latin typeface="Open Sans" panose="020B0606030504020204" pitchFamily="34" charset="0"/>
                <a:ea typeface="Open Sans" panose="020B0606030504020204" pitchFamily="34" charset="0"/>
                <a:cs typeface="Open Sans" panose="020B0606030504020204" pitchFamily="34" charset="0"/>
                <a:sym typeface="Open Sans Light" charset="0"/>
              </a:rPr>
              <a:t>Medicare Drug Price Negotiation Program impacts – total cost of care, pharmacy inventory</a:t>
            </a:r>
            <a:endParaRPr lang="en-US" sz="3200" dirty="0"/>
          </a:p>
        </p:txBody>
      </p:sp>
      <p:sp>
        <p:nvSpPr>
          <p:cNvPr id="3" name="Content Placeholder 2">
            <a:extLst>
              <a:ext uri="{FF2B5EF4-FFF2-40B4-BE49-F238E27FC236}">
                <a16:creationId xmlns:a16="http://schemas.microsoft.com/office/drawing/2014/main" id="{8D1AE019-D535-9A12-1FA5-7EFDA6DAA066}"/>
              </a:ext>
            </a:extLst>
          </p:cNvPr>
          <p:cNvSpPr>
            <a:spLocks noGrp="1"/>
          </p:cNvSpPr>
          <p:nvPr>
            <p:ph idx="1"/>
          </p:nvPr>
        </p:nvSpPr>
        <p:spPr>
          <a:xfrm>
            <a:off x="838200" y="1825625"/>
            <a:ext cx="10515600" cy="4154984"/>
          </a:xfrm>
        </p:spPr>
        <p:txBody>
          <a:bodyPr/>
          <a:lstStyle/>
          <a:p>
            <a:pPr marL="285750" indent="-285750">
              <a:buFont typeface="Arial" panose="020B0604020202020204" pitchFamily="34" charset="0"/>
              <a:buChar char="•"/>
            </a:pPr>
            <a:r>
              <a:rPr lang="en-US" sz="2400" dirty="0"/>
              <a:t>Impact on Total Cost of Care: </a:t>
            </a:r>
          </a:p>
          <a:p>
            <a:pPr marL="742950" lvl="1" indent="-285750">
              <a:buFont typeface="Arial" panose="020B0604020202020204" pitchFamily="34" charset="0"/>
              <a:buChar char="•"/>
            </a:pPr>
            <a:r>
              <a:rPr lang="en-US" sz="2000" dirty="0"/>
              <a:t>Statutorily required MFPs may exceed the net prices negotiated by plans pre-IRA, thus increasing plan costs.</a:t>
            </a:r>
          </a:p>
          <a:p>
            <a:pPr marL="742950" lvl="1" indent="-285750">
              <a:buFont typeface="Arial" panose="020B0604020202020204" pitchFamily="34" charset="0"/>
              <a:buChar char="•"/>
            </a:pPr>
            <a:r>
              <a:rPr lang="en-US" sz="2000" dirty="0"/>
              <a:t>Plans may pass on increased costs to patients via higher premiums.</a:t>
            </a:r>
          </a:p>
          <a:p>
            <a:pPr marL="742950" lvl="1" indent="-285750">
              <a:buFont typeface="Arial" panose="020B0604020202020204" pitchFamily="34" charset="0"/>
              <a:buChar char="•"/>
            </a:pPr>
            <a:r>
              <a:rPr lang="en-US" sz="2000" dirty="0"/>
              <a:t>Plans also expected to increase utilization management requirements to negotiated drugs. </a:t>
            </a:r>
          </a:p>
          <a:p>
            <a:endParaRPr lang="en-US" sz="2400" dirty="0"/>
          </a:p>
          <a:p>
            <a:pPr marL="285750" indent="-285750">
              <a:buFont typeface="Arial" panose="020B0604020202020204" pitchFamily="34" charset="0"/>
              <a:buChar char="•"/>
            </a:pPr>
            <a:r>
              <a:rPr lang="en-US" sz="2400" dirty="0"/>
              <a:t>Impact on pharmacy inventory: </a:t>
            </a:r>
          </a:p>
          <a:p>
            <a:pPr marL="742950" lvl="1" indent="-285750">
              <a:buFont typeface="Arial" panose="020B0604020202020204" pitchFamily="34" charset="0"/>
              <a:buChar char="•"/>
            </a:pPr>
            <a:r>
              <a:rPr lang="en-US" sz="2000" dirty="0"/>
              <a:t>It can take up to 21 days for pharmacies to receive retrospective payments from manufacturers. </a:t>
            </a:r>
          </a:p>
          <a:p>
            <a:pPr marL="742950" lvl="1" indent="-285750">
              <a:buFont typeface="Arial" panose="020B0604020202020204" pitchFamily="34" charset="0"/>
              <a:buChar char="•"/>
            </a:pPr>
            <a:r>
              <a:rPr lang="en-US" sz="2000" dirty="0"/>
              <a:t>Small and independent pharmacies already experiencing cash-flow challenges will or may not stock the first 10 selected drugs (</a:t>
            </a:r>
            <a:r>
              <a:rPr lang="en-US" sz="2000" dirty="0">
                <a:hlinkClick r:id="rId2"/>
              </a:rPr>
              <a:t>NCPA Survey</a:t>
            </a:r>
            <a:r>
              <a:rPr lang="en-US" sz="2000" dirty="0"/>
              <a:t>).</a:t>
            </a:r>
          </a:p>
          <a:p>
            <a:endParaRPr lang="en-US" dirty="0"/>
          </a:p>
        </p:txBody>
      </p:sp>
    </p:spTree>
    <p:extLst>
      <p:ext uri="{BB962C8B-B14F-4D97-AF65-F5344CB8AC3E}">
        <p14:creationId xmlns:p14="http://schemas.microsoft.com/office/powerpoint/2010/main" val="122570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4A0EF-00FC-9D10-A5BA-DF50630E8AAE}"/>
              </a:ext>
            </a:extLst>
          </p:cNvPr>
          <p:cNvSpPr>
            <a:spLocks noGrp="1"/>
          </p:cNvSpPr>
          <p:nvPr>
            <p:ph type="title"/>
          </p:nvPr>
        </p:nvSpPr>
        <p:spPr/>
        <p:txBody>
          <a:bodyPr/>
          <a:lstStyle/>
          <a:p>
            <a:r>
              <a:rPr lang="en-US" dirty="0"/>
              <a:t>FDA User Fee Reauthorizations</a:t>
            </a:r>
          </a:p>
        </p:txBody>
      </p:sp>
      <p:sp>
        <p:nvSpPr>
          <p:cNvPr id="3" name="Content Placeholder 2">
            <a:extLst>
              <a:ext uri="{FF2B5EF4-FFF2-40B4-BE49-F238E27FC236}">
                <a16:creationId xmlns:a16="http://schemas.microsoft.com/office/drawing/2014/main" id="{E762D29A-3A30-34C5-1BA0-36475CDA352E}"/>
              </a:ext>
            </a:extLst>
          </p:cNvPr>
          <p:cNvSpPr>
            <a:spLocks noGrp="1"/>
          </p:cNvSpPr>
          <p:nvPr>
            <p:ph idx="1"/>
          </p:nvPr>
        </p:nvSpPr>
        <p:spPr>
          <a:xfrm>
            <a:off x="838200" y="1825625"/>
            <a:ext cx="10515600" cy="4062651"/>
          </a:xfrm>
        </p:spPr>
        <p:txBody>
          <a:bodyPr/>
          <a:lstStyle/>
          <a:p>
            <a:pPr marL="285750" indent="-285750">
              <a:buFont typeface="Arial" panose="020B0604020202020204" pitchFamily="34" charset="0"/>
              <a:buChar char="•"/>
            </a:pPr>
            <a:r>
              <a:rPr lang="en-US" sz="2000" dirty="0"/>
              <a:t>Expiring Sept. 30, 2027, must be reauthorized by statute:</a:t>
            </a:r>
          </a:p>
          <a:p>
            <a:pPr marL="742950" lvl="1" indent="-285750">
              <a:buFont typeface="Arial" panose="020B0604020202020204" pitchFamily="34" charset="0"/>
              <a:buChar char="•"/>
            </a:pPr>
            <a:r>
              <a:rPr lang="en-US" dirty="0"/>
              <a:t>Prescription Drug User Fee Amendments (PDUFA VII) </a:t>
            </a:r>
          </a:p>
          <a:p>
            <a:pPr marL="742950" lvl="1" indent="-285750">
              <a:buFont typeface="Arial" panose="020B0604020202020204" pitchFamily="34" charset="0"/>
              <a:buChar char="•"/>
            </a:pPr>
            <a:r>
              <a:rPr lang="en-US" dirty="0"/>
              <a:t>Biosimilars User Fee Amendments (BsUFA III)</a:t>
            </a:r>
          </a:p>
          <a:p>
            <a:pPr marL="742950" lvl="1" indent="-285750">
              <a:buFont typeface="Arial" panose="020B0604020202020204" pitchFamily="34" charset="0"/>
              <a:buChar char="•"/>
            </a:pPr>
            <a:r>
              <a:rPr lang="en-US" dirty="0"/>
              <a:t>Generic Drug User Fee Amendments (GDUFA III)</a:t>
            </a:r>
          </a:p>
          <a:p>
            <a:pPr marL="742950" lvl="1" indent="-285750">
              <a:buFont typeface="Arial" panose="020B0604020202020204" pitchFamily="34" charset="0"/>
              <a:buChar char="•"/>
            </a:pPr>
            <a:r>
              <a:rPr lang="en-US" dirty="0"/>
              <a:t>Medical Device User Fee Amendments (MDUFA V)</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While these user fee programs do not expire until the end of FY 2027, the FDA, Congress, and external stakeholders are already conducting user fee negotiations for upcoming reauthorizations.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FDA will post notices of upcoming public meetings and stakeholder discussions </a:t>
            </a:r>
            <a:r>
              <a:rPr lang="en-US" sz="2000" dirty="0">
                <a:hlinkClick r:id="rId2"/>
              </a:rPr>
              <a:t>on its website   </a:t>
            </a:r>
            <a:endParaRPr lang="en-US" sz="2000"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87399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9C17-6DD0-130B-BDC5-E56921C58789}"/>
              </a:ext>
            </a:extLst>
          </p:cNvPr>
          <p:cNvSpPr>
            <a:spLocks noGrp="1"/>
          </p:cNvSpPr>
          <p:nvPr>
            <p:ph type="title"/>
          </p:nvPr>
        </p:nvSpPr>
        <p:spPr/>
        <p:txBody>
          <a:bodyPr/>
          <a:lstStyle/>
          <a:p>
            <a:r>
              <a:rPr lang="en-US" dirty="0"/>
              <a:t>H.R. 1 Implementation Milestones</a:t>
            </a:r>
          </a:p>
        </p:txBody>
      </p:sp>
      <p:sp>
        <p:nvSpPr>
          <p:cNvPr id="3" name="Content Placeholder 2">
            <a:extLst>
              <a:ext uri="{FF2B5EF4-FFF2-40B4-BE49-F238E27FC236}">
                <a16:creationId xmlns:a16="http://schemas.microsoft.com/office/drawing/2014/main" id="{3093196D-BB5E-3412-2D95-6A9C4B07E5BA}"/>
              </a:ext>
            </a:extLst>
          </p:cNvPr>
          <p:cNvSpPr>
            <a:spLocks noGrp="1"/>
          </p:cNvSpPr>
          <p:nvPr>
            <p:ph idx="1"/>
          </p:nvPr>
        </p:nvSpPr>
        <p:spPr>
          <a:xfrm>
            <a:off x="838200" y="1825625"/>
            <a:ext cx="10515600" cy="4001095"/>
          </a:xfrm>
        </p:spPr>
        <p:txBody>
          <a:bodyPr/>
          <a:lstStyle/>
          <a:p>
            <a:pPr marL="285750" indent="-285750">
              <a:buFont typeface="Arial" panose="020B0604020202020204" pitchFamily="34" charset="0"/>
              <a:buChar char="•"/>
            </a:pPr>
            <a:r>
              <a:rPr lang="en-US" sz="2000" dirty="0"/>
              <a:t>GOP reconciliation package signed into law on July 4, 2025.</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Implementation to be carried out over a multi-year period, with milestones occurring in 2026 including:</a:t>
            </a:r>
          </a:p>
          <a:p>
            <a:pPr marL="742950" lvl="1" indent="-285750">
              <a:buFont typeface="Arial" panose="020B0604020202020204" pitchFamily="34" charset="0"/>
              <a:buChar char="•"/>
            </a:pPr>
            <a:r>
              <a:rPr lang="en-US" dirty="0"/>
              <a:t>Sunset of 5% Federal Medical Assistance Percentage (FMAP) for new Medicaid expansion states (Jan. 1, 2026).</a:t>
            </a:r>
          </a:p>
          <a:p>
            <a:pPr marL="742950" lvl="1" indent="-285750">
              <a:buFont typeface="Arial" panose="020B0604020202020204" pitchFamily="34" charset="0"/>
              <a:buChar char="•"/>
            </a:pPr>
            <a:r>
              <a:rPr lang="en-US" dirty="0"/>
              <a:t>Inflation Reduction Act orphan drug exemption expanded to include drugs designated with </a:t>
            </a:r>
            <a:r>
              <a:rPr lang="en-US" i="1" dirty="0"/>
              <a:t>one or more</a:t>
            </a:r>
            <a:r>
              <a:rPr lang="en-US" dirty="0"/>
              <a:t> rare diseases or conditions (Feb. 2, 2026).</a:t>
            </a:r>
          </a:p>
          <a:p>
            <a:pPr marL="742950" lvl="1" indent="-285750">
              <a:buFont typeface="Arial" panose="020B0604020202020204" pitchFamily="34" charset="0"/>
              <a:buChar char="•"/>
            </a:pPr>
            <a:r>
              <a:rPr lang="en-US" dirty="0"/>
              <a:t>HHS to disseminate final rule on Medicaid community engagement requirements (June 6, 2026).</a:t>
            </a:r>
          </a:p>
          <a:p>
            <a:pPr marL="742950" lvl="1" indent="-285750">
              <a:buFont typeface="Arial" panose="020B0604020202020204" pitchFamily="34" charset="0"/>
              <a:buChar char="•"/>
            </a:pPr>
            <a:r>
              <a:rPr lang="en-US" dirty="0"/>
              <a:t>Narrowed definition of qualified immigrants eligible for Medicaid takes effect (Oct. 1, 2026).</a:t>
            </a:r>
          </a:p>
          <a:p>
            <a:pPr marL="742950" lvl="1" indent="-285750">
              <a:buFont typeface="Arial" panose="020B0604020202020204" pitchFamily="34" charset="0"/>
              <a:buChar char="•"/>
            </a:pPr>
            <a:r>
              <a:rPr lang="en-US" dirty="0"/>
              <a:t>Deadline for states to implement Medicaid community engagement requirements (Jan. 1, 2027).</a:t>
            </a:r>
          </a:p>
          <a:p>
            <a:pPr lvl="1"/>
            <a:endParaRPr lang="en-US" dirty="0"/>
          </a:p>
        </p:txBody>
      </p:sp>
    </p:spTree>
    <p:extLst>
      <p:ext uri="{BB962C8B-B14F-4D97-AF65-F5344CB8AC3E}">
        <p14:creationId xmlns:p14="http://schemas.microsoft.com/office/powerpoint/2010/main" val="50824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524950-64FF-6509-2453-132ECE349999}"/>
              </a:ext>
            </a:extLst>
          </p:cNvPr>
          <p:cNvGrpSpPr/>
          <p:nvPr/>
        </p:nvGrpSpPr>
        <p:grpSpPr>
          <a:xfrm>
            <a:off x="5715000" y="2297646"/>
            <a:ext cx="11180440" cy="2378243"/>
            <a:chOff x="478160" y="1524000"/>
            <a:chExt cx="11180440" cy="2378243"/>
          </a:xfrm>
        </p:grpSpPr>
        <p:sp>
          <p:nvSpPr>
            <p:cNvPr id="3" name="Editable smart column chart">
              <a:extLst>
                <a:ext uri="{FF2B5EF4-FFF2-40B4-BE49-F238E27FC236}">
                  <a16:creationId xmlns:a16="http://schemas.microsoft.com/office/drawing/2014/main" id="{214B46B1-8D74-A91B-ED61-E52BCDEF4512}"/>
                </a:ext>
              </a:extLst>
            </p:cNvPr>
            <p:cNvSpPr txBox="1"/>
            <p:nvPr/>
          </p:nvSpPr>
          <p:spPr>
            <a:xfrm>
              <a:off x="478160" y="1524000"/>
              <a:ext cx="8919546" cy="76739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spAutoFit/>
            </a:bodyPr>
            <a:lstStyle>
              <a:lvl1pPr>
                <a:lnSpc>
                  <a:spcPct val="90000"/>
                </a:lnSpc>
                <a:defRPr sz="6500" spc="0">
                  <a:latin typeface="+mn-lt"/>
                  <a:ea typeface="+mn-ea"/>
                  <a:cs typeface="+mn-cs"/>
                  <a:sym typeface="Montserrat Bold"/>
                </a:defRPr>
              </a:lvl1pPr>
            </a:lstStyle>
            <a:p>
              <a:r>
                <a:rPr lang="en-US" sz="4800" b="1" dirty="0">
                  <a:solidFill>
                    <a:schemeClr val="bg1"/>
                  </a:solidFill>
                  <a:latin typeface="Montserrat" pitchFamily="2" charset="77"/>
                </a:rPr>
                <a:t>Connect with Us</a:t>
              </a:r>
              <a:endParaRPr sz="4800" b="1" dirty="0">
                <a:solidFill>
                  <a:schemeClr val="bg1"/>
                </a:solidFill>
                <a:latin typeface="Montserrat" pitchFamily="2" charset="77"/>
              </a:endParaRPr>
            </a:p>
          </p:txBody>
        </p:sp>
        <p:sp>
          <p:nvSpPr>
            <p:cNvPr id="4" name="Shape">
              <a:extLst>
                <a:ext uri="{FF2B5EF4-FFF2-40B4-BE49-F238E27FC236}">
                  <a16:creationId xmlns:a16="http://schemas.microsoft.com/office/drawing/2014/main" id="{33E78E45-35D8-C4F8-BF58-DB9AE208287D}"/>
                </a:ext>
              </a:extLst>
            </p:cNvPr>
            <p:cNvSpPr/>
            <p:nvPr/>
          </p:nvSpPr>
          <p:spPr>
            <a:xfrm flipV="1">
              <a:off x="658328" y="2416949"/>
              <a:ext cx="560872" cy="605650"/>
            </a:xfrm>
            <a:custGeom>
              <a:avLst/>
              <a:gdLst/>
              <a:ahLst/>
              <a:cxnLst>
                <a:cxn ang="0">
                  <a:pos x="wd2" y="hd2"/>
                </a:cxn>
                <a:cxn ang="5400000">
                  <a:pos x="wd2" y="hd2"/>
                </a:cxn>
                <a:cxn ang="10800000">
                  <a:pos x="wd2" y="hd2"/>
                </a:cxn>
                <a:cxn ang="16200000">
                  <a:pos x="wd2" y="hd2"/>
                </a:cxn>
              </a:cxnLst>
              <a:rect l="0" t="0" r="r" b="b"/>
              <a:pathLst>
                <a:path w="21543" h="21546" extrusionOk="0">
                  <a:moveTo>
                    <a:pt x="9913" y="0"/>
                  </a:moveTo>
                  <a:cubicBezTo>
                    <a:pt x="9651" y="-2"/>
                    <a:pt x="9395" y="44"/>
                    <a:pt x="9153" y="148"/>
                  </a:cubicBezTo>
                  <a:cubicBezTo>
                    <a:pt x="8961" y="231"/>
                    <a:pt x="8789" y="346"/>
                    <a:pt x="8639" y="485"/>
                  </a:cubicBezTo>
                  <a:cubicBezTo>
                    <a:pt x="8491" y="624"/>
                    <a:pt x="8365" y="794"/>
                    <a:pt x="8276" y="971"/>
                  </a:cubicBezTo>
                  <a:cubicBezTo>
                    <a:pt x="8050" y="1420"/>
                    <a:pt x="8050" y="1930"/>
                    <a:pt x="8276" y="2378"/>
                  </a:cubicBezTo>
                  <a:cubicBezTo>
                    <a:pt x="8348" y="2517"/>
                    <a:pt x="8469" y="2666"/>
                    <a:pt x="8640" y="2844"/>
                  </a:cubicBezTo>
                  <a:cubicBezTo>
                    <a:pt x="8812" y="3023"/>
                    <a:pt x="9035" y="3231"/>
                    <a:pt x="9314" y="3488"/>
                  </a:cubicBezTo>
                  <a:lnTo>
                    <a:pt x="15360" y="9098"/>
                  </a:lnTo>
                  <a:lnTo>
                    <a:pt x="2761" y="9098"/>
                  </a:lnTo>
                  <a:cubicBezTo>
                    <a:pt x="2367" y="9098"/>
                    <a:pt x="2053" y="9098"/>
                    <a:pt x="1797" y="9110"/>
                  </a:cubicBezTo>
                  <a:cubicBezTo>
                    <a:pt x="1542" y="9122"/>
                    <a:pt x="1345" y="9147"/>
                    <a:pt x="1188" y="9197"/>
                  </a:cubicBezTo>
                  <a:cubicBezTo>
                    <a:pt x="685" y="9365"/>
                    <a:pt x="289" y="9732"/>
                    <a:pt x="107" y="10198"/>
                  </a:cubicBezTo>
                  <a:cubicBezTo>
                    <a:pt x="35" y="10383"/>
                    <a:pt x="0" y="10577"/>
                    <a:pt x="0" y="10773"/>
                  </a:cubicBezTo>
                  <a:cubicBezTo>
                    <a:pt x="0" y="10969"/>
                    <a:pt x="35" y="11164"/>
                    <a:pt x="107" y="11348"/>
                  </a:cubicBezTo>
                  <a:cubicBezTo>
                    <a:pt x="290" y="11813"/>
                    <a:pt x="686" y="12170"/>
                    <a:pt x="1188" y="12339"/>
                  </a:cubicBezTo>
                  <a:cubicBezTo>
                    <a:pt x="1345" y="12390"/>
                    <a:pt x="1542" y="12417"/>
                    <a:pt x="1797" y="12432"/>
                  </a:cubicBezTo>
                  <a:cubicBezTo>
                    <a:pt x="2053" y="12446"/>
                    <a:pt x="2367" y="12448"/>
                    <a:pt x="2761" y="12448"/>
                  </a:cubicBezTo>
                  <a:lnTo>
                    <a:pt x="15371" y="12448"/>
                  </a:lnTo>
                  <a:lnTo>
                    <a:pt x="9314" y="18058"/>
                  </a:lnTo>
                  <a:cubicBezTo>
                    <a:pt x="9035" y="18316"/>
                    <a:pt x="8810" y="18521"/>
                    <a:pt x="8635" y="18697"/>
                  </a:cubicBezTo>
                  <a:cubicBezTo>
                    <a:pt x="8461" y="18873"/>
                    <a:pt x="8338" y="19019"/>
                    <a:pt x="8265" y="19158"/>
                  </a:cubicBezTo>
                  <a:cubicBezTo>
                    <a:pt x="8039" y="19607"/>
                    <a:pt x="8049" y="20127"/>
                    <a:pt x="8276" y="20576"/>
                  </a:cubicBezTo>
                  <a:cubicBezTo>
                    <a:pt x="8365" y="20753"/>
                    <a:pt x="8490" y="20913"/>
                    <a:pt x="8639" y="21051"/>
                  </a:cubicBezTo>
                  <a:cubicBezTo>
                    <a:pt x="8789" y="21190"/>
                    <a:pt x="8962" y="21305"/>
                    <a:pt x="9153" y="21388"/>
                  </a:cubicBezTo>
                  <a:cubicBezTo>
                    <a:pt x="9637" y="21598"/>
                    <a:pt x="10199" y="21597"/>
                    <a:pt x="10683" y="21388"/>
                  </a:cubicBezTo>
                  <a:cubicBezTo>
                    <a:pt x="10833" y="21321"/>
                    <a:pt x="10991" y="21209"/>
                    <a:pt x="11181" y="21050"/>
                  </a:cubicBezTo>
                  <a:cubicBezTo>
                    <a:pt x="11371" y="20891"/>
                    <a:pt x="11593" y="20685"/>
                    <a:pt x="11871" y="20427"/>
                  </a:cubicBezTo>
                  <a:lnTo>
                    <a:pt x="20336" y="12587"/>
                  </a:lnTo>
                  <a:cubicBezTo>
                    <a:pt x="20469" y="12464"/>
                    <a:pt x="20590" y="12353"/>
                    <a:pt x="20699" y="12252"/>
                  </a:cubicBezTo>
                  <a:cubicBezTo>
                    <a:pt x="20808" y="12150"/>
                    <a:pt x="20905" y="12058"/>
                    <a:pt x="20989" y="11972"/>
                  </a:cubicBezTo>
                  <a:cubicBezTo>
                    <a:pt x="20998" y="11964"/>
                    <a:pt x="21012" y="11961"/>
                    <a:pt x="21021" y="11953"/>
                  </a:cubicBezTo>
                  <a:cubicBezTo>
                    <a:pt x="21170" y="11815"/>
                    <a:pt x="21285" y="11654"/>
                    <a:pt x="21374" y="11477"/>
                  </a:cubicBezTo>
                  <a:cubicBezTo>
                    <a:pt x="21600" y="11028"/>
                    <a:pt x="21600" y="10518"/>
                    <a:pt x="21374" y="10069"/>
                  </a:cubicBezTo>
                  <a:cubicBezTo>
                    <a:pt x="21285" y="9892"/>
                    <a:pt x="21170" y="9722"/>
                    <a:pt x="21021" y="9584"/>
                  </a:cubicBezTo>
                  <a:cubicBezTo>
                    <a:pt x="21003" y="9568"/>
                    <a:pt x="20975" y="9570"/>
                    <a:pt x="20957" y="9554"/>
                  </a:cubicBezTo>
                  <a:cubicBezTo>
                    <a:pt x="20874" y="9471"/>
                    <a:pt x="20783" y="9384"/>
                    <a:pt x="20680" y="9288"/>
                  </a:cubicBezTo>
                  <a:cubicBezTo>
                    <a:pt x="20578" y="9192"/>
                    <a:pt x="20464" y="9087"/>
                    <a:pt x="20336" y="8969"/>
                  </a:cubicBezTo>
                  <a:lnTo>
                    <a:pt x="11871" y="1120"/>
                  </a:lnTo>
                  <a:cubicBezTo>
                    <a:pt x="11593" y="862"/>
                    <a:pt x="11371" y="655"/>
                    <a:pt x="11181" y="496"/>
                  </a:cubicBezTo>
                  <a:cubicBezTo>
                    <a:pt x="10991" y="337"/>
                    <a:pt x="10833" y="226"/>
                    <a:pt x="10683" y="158"/>
                  </a:cubicBezTo>
                  <a:cubicBezTo>
                    <a:pt x="10441" y="54"/>
                    <a:pt x="10174" y="1"/>
                    <a:pt x="9913" y="0"/>
                  </a:cubicBezTo>
                  <a:close/>
                </a:path>
              </a:pathLst>
            </a:custGeom>
            <a:solidFill>
              <a:srgbClr val="93C93E"/>
            </a:solidFill>
            <a:ln w="12700">
              <a:miter lim="400000"/>
            </a:ln>
          </p:spPr>
          <p:txBody>
            <a:bodyPr lIns="38100" tIns="38100" rIns="38100" bIns="38100" anchor="ctr"/>
            <a:lstStyle/>
            <a:p>
              <a:pPr algn="ctr">
                <a:lnSpc>
                  <a:spcPct val="100000"/>
                </a:lnSpc>
                <a:defRPr sz="3200" spc="0">
                  <a:latin typeface="Helvetica Neue Medium"/>
                  <a:ea typeface="Helvetica Neue Medium"/>
                  <a:cs typeface="Helvetica Neue Medium"/>
                  <a:sym typeface="Helvetica Neue Medium"/>
                </a:defRPr>
              </a:pPr>
              <a:endParaRPr dirty="0"/>
            </a:p>
          </p:txBody>
        </p:sp>
        <p:sp>
          <p:nvSpPr>
            <p:cNvPr id="5" name="Shape">
              <a:extLst>
                <a:ext uri="{FF2B5EF4-FFF2-40B4-BE49-F238E27FC236}">
                  <a16:creationId xmlns:a16="http://schemas.microsoft.com/office/drawing/2014/main" id="{73D1D53B-4DEF-9F45-9A2D-C939A9E9BD3C}"/>
                </a:ext>
              </a:extLst>
            </p:cNvPr>
            <p:cNvSpPr/>
            <p:nvPr/>
          </p:nvSpPr>
          <p:spPr>
            <a:xfrm flipV="1">
              <a:off x="658328" y="3292643"/>
              <a:ext cx="560872" cy="605650"/>
            </a:xfrm>
            <a:custGeom>
              <a:avLst/>
              <a:gdLst/>
              <a:ahLst/>
              <a:cxnLst>
                <a:cxn ang="0">
                  <a:pos x="wd2" y="hd2"/>
                </a:cxn>
                <a:cxn ang="5400000">
                  <a:pos x="wd2" y="hd2"/>
                </a:cxn>
                <a:cxn ang="10800000">
                  <a:pos x="wd2" y="hd2"/>
                </a:cxn>
                <a:cxn ang="16200000">
                  <a:pos x="wd2" y="hd2"/>
                </a:cxn>
              </a:cxnLst>
              <a:rect l="0" t="0" r="r" b="b"/>
              <a:pathLst>
                <a:path w="21543" h="21546" extrusionOk="0">
                  <a:moveTo>
                    <a:pt x="9913" y="0"/>
                  </a:moveTo>
                  <a:cubicBezTo>
                    <a:pt x="9651" y="-2"/>
                    <a:pt x="9395" y="44"/>
                    <a:pt x="9153" y="148"/>
                  </a:cubicBezTo>
                  <a:cubicBezTo>
                    <a:pt x="8961" y="231"/>
                    <a:pt x="8789" y="346"/>
                    <a:pt x="8639" y="485"/>
                  </a:cubicBezTo>
                  <a:cubicBezTo>
                    <a:pt x="8491" y="624"/>
                    <a:pt x="8365" y="794"/>
                    <a:pt x="8276" y="971"/>
                  </a:cubicBezTo>
                  <a:cubicBezTo>
                    <a:pt x="8050" y="1420"/>
                    <a:pt x="8050" y="1930"/>
                    <a:pt x="8276" y="2378"/>
                  </a:cubicBezTo>
                  <a:cubicBezTo>
                    <a:pt x="8348" y="2517"/>
                    <a:pt x="8469" y="2666"/>
                    <a:pt x="8640" y="2844"/>
                  </a:cubicBezTo>
                  <a:cubicBezTo>
                    <a:pt x="8812" y="3023"/>
                    <a:pt x="9035" y="3231"/>
                    <a:pt x="9314" y="3488"/>
                  </a:cubicBezTo>
                  <a:lnTo>
                    <a:pt x="15360" y="9098"/>
                  </a:lnTo>
                  <a:lnTo>
                    <a:pt x="2761" y="9098"/>
                  </a:lnTo>
                  <a:cubicBezTo>
                    <a:pt x="2367" y="9098"/>
                    <a:pt x="2053" y="9098"/>
                    <a:pt x="1797" y="9110"/>
                  </a:cubicBezTo>
                  <a:cubicBezTo>
                    <a:pt x="1542" y="9122"/>
                    <a:pt x="1345" y="9147"/>
                    <a:pt x="1188" y="9197"/>
                  </a:cubicBezTo>
                  <a:cubicBezTo>
                    <a:pt x="685" y="9365"/>
                    <a:pt x="289" y="9732"/>
                    <a:pt x="107" y="10198"/>
                  </a:cubicBezTo>
                  <a:cubicBezTo>
                    <a:pt x="35" y="10383"/>
                    <a:pt x="0" y="10577"/>
                    <a:pt x="0" y="10773"/>
                  </a:cubicBezTo>
                  <a:cubicBezTo>
                    <a:pt x="0" y="10969"/>
                    <a:pt x="35" y="11164"/>
                    <a:pt x="107" y="11348"/>
                  </a:cubicBezTo>
                  <a:cubicBezTo>
                    <a:pt x="290" y="11813"/>
                    <a:pt x="686" y="12170"/>
                    <a:pt x="1188" y="12339"/>
                  </a:cubicBezTo>
                  <a:cubicBezTo>
                    <a:pt x="1345" y="12390"/>
                    <a:pt x="1542" y="12417"/>
                    <a:pt x="1797" y="12432"/>
                  </a:cubicBezTo>
                  <a:cubicBezTo>
                    <a:pt x="2053" y="12446"/>
                    <a:pt x="2367" y="12448"/>
                    <a:pt x="2761" y="12448"/>
                  </a:cubicBezTo>
                  <a:lnTo>
                    <a:pt x="15371" y="12448"/>
                  </a:lnTo>
                  <a:lnTo>
                    <a:pt x="9314" y="18058"/>
                  </a:lnTo>
                  <a:cubicBezTo>
                    <a:pt x="9035" y="18316"/>
                    <a:pt x="8810" y="18521"/>
                    <a:pt x="8635" y="18697"/>
                  </a:cubicBezTo>
                  <a:cubicBezTo>
                    <a:pt x="8461" y="18873"/>
                    <a:pt x="8338" y="19019"/>
                    <a:pt x="8265" y="19158"/>
                  </a:cubicBezTo>
                  <a:cubicBezTo>
                    <a:pt x="8039" y="19607"/>
                    <a:pt x="8049" y="20127"/>
                    <a:pt x="8276" y="20576"/>
                  </a:cubicBezTo>
                  <a:cubicBezTo>
                    <a:pt x="8365" y="20753"/>
                    <a:pt x="8490" y="20913"/>
                    <a:pt x="8639" y="21051"/>
                  </a:cubicBezTo>
                  <a:cubicBezTo>
                    <a:pt x="8789" y="21190"/>
                    <a:pt x="8962" y="21305"/>
                    <a:pt x="9153" y="21388"/>
                  </a:cubicBezTo>
                  <a:cubicBezTo>
                    <a:pt x="9637" y="21598"/>
                    <a:pt x="10199" y="21597"/>
                    <a:pt x="10683" y="21388"/>
                  </a:cubicBezTo>
                  <a:cubicBezTo>
                    <a:pt x="10833" y="21321"/>
                    <a:pt x="10991" y="21209"/>
                    <a:pt x="11181" y="21050"/>
                  </a:cubicBezTo>
                  <a:cubicBezTo>
                    <a:pt x="11371" y="20891"/>
                    <a:pt x="11593" y="20685"/>
                    <a:pt x="11871" y="20427"/>
                  </a:cubicBezTo>
                  <a:lnTo>
                    <a:pt x="20336" y="12587"/>
                  </a:lnTo>
                  <a:cubicBezTo>
                    <a:pt x="20469" y="12464"/>
                    <a:pt x="20590" y="12353"/>
                    <a:pt x="20699" y="12252"/>
                  </a:cubicBezTo>
                  <a:cubicBezTo>
                    <a:pt x="20808" y="12150"/>
                    <a:pt x="20905" y="12058"/>
                    <a:pt x="20989" y="11972"/>
                  </a:cubicBezTo>
                  <a:cubicBezTo>
                    <a:pt x="20998" y="11964"/>
                    <a:pt x="21012" y="11961"/>
                    <a:pt x="21021" y="11953"/>
                  </a:cubicBezTo>
                  <a:cubicBezTo>
                    <a:pt x="21170" y="11815"/>
                    <a:pt x="21285" y="11654"/>
                    <a:pt x="21374" y="11477"/>
                  </a:cubicBezTo>
                  <a:cubicBezTo>
                    <a:pt x="21600" y="11028"/>
                    <a:pt x="21600" y="10518"/>
                    <a:pt x="21374" y="10069"/>
                  </a:cubicBezTo>
                  <a:cubicBezTo>
                    <a:pt x="21285" y="9892"/>
                    <a:pt x="21170" y="9722"/>
                    <a:pt x="21021" y="9584"/>
                  </a:cubicBezTo>
                  <a:cubicBezTo>
                    <a:pt x="21003" y="9568"/>
                    <a:pt x="20975" y="9570"/>
                    <a:pt x="20957" y="9554"/>
                  </a:cubicBezTo>
                  <a:cubicBezTo>
                    <a:pt x="20874" y="9471"/>
                    <a:pt x="20783" y="9384"/>
                    <a:pt x="20680" y="9288"/>
                  </a:cubicBezTo>
                  <a:cubicBezTo>
                    <a:pt x="20578" y="9192"/>
                    <a:pt x="20464" y="9087"/>
                    <a:pt x="20336" y="8969"/>
                  </a:cubicBezTo>
                  <a:lnTo>
                    <a:pt x="11871" y="1120"/>
                  </a:lnTo>
                  <a:cubicBezTo>
                    <a:pt x="11593" y="862"/>
                    <a:pt x="11371" y="655"/>
                    <a:pt x="11181" y="496"/>
                  </a:cubicBezTo>
                  <a:cubicBezTo>
                    <a:pt x="10991" y="337"/>
                    <a:pt x="10833" y="226"/>
                    <a:pt x="10683" y="158"/>
                  </a:cubicBezTo>
                  <a:cubicBezTo>
                    <a:pt x="10441" y="54"/>
                    <a:pt x="10174" y="1"/>
                    <a:pt x="9913" y="0"/>
                  </a:cubicBezTo>
                  <a:close/>
                </a:path>
              </a:pathLst>
            </a:custGeom>
            <a:solidFill>
              <a:srgbClr val="93C93E"/>
            </a:solidFill>
            <a:ln w="12700">
              <a:miter lim="400000"/>
            </a:ln>
          </p:spPr>
          <p:txBody>
            <a:bodyPr lIns="38100" tIns="38100" rIns="38100" bIns="38100" anchor="ctr"/>
            <a:lstStyle/>
            <a:p>
              <a:pPr algn="ctr">
                <a:lnSpc>
                  <a:spcPct val="100000"/>
                </a:lnSpc>
                <a:defRPr sz="3200" spc="0">
                  <a:latin typeface="Helvetica Neue Medium"/>
                  <a:ea typeface="Helvetica Neue Medium"/>
                  <a:cs typeface="Helvetica Neue Medium"/>
                  <a:sym typeface="Helvetica Neue Medium"/>
                </a:defRPr>
              </a:pPr>
              <a:endParaRPr dirty="0"/>
            </a:p>
          </p:txBody>
        </p:sp>
        <p:sp>
          <p:nvSpPr>
            <p:cNvPr id="6" name="Lorem ipsum dolor sit elit, consect loreretur adipiscing nisi aute. ipsum sit elit, Lorem ipsum dolor sit elit, Lorem ipsum dolor sit elit, consect Lorem ipsum dolor sit elit, consect loreretur adipiscing nisi aute. ipsum sit elit, Lorem ipsum dolor sit ">
              <a:extLst>
                <a:ext uri="{FF2B5EF4-FFF2-40B4-BE49-F238E27FC236}">
                  <a16:creationId xmlns:a16="http://schemas.microsoft.com/office/drawing/2014/main" id="{E6FA14E7-F0E8-1445-034D-F56F793A12EE}"/>
                </a:ext>
              </a:extLst>
            </p:cNvPr>
            <p:cNvSpPr txBox="1"/>
            <p:nvPr/>
          </p:nvSpPr>
          <p:spPr>
            <a:xfrm>
              <a:off x="1336399" y="2525245"/>
              <a:ext cx="10322201" cy="5027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spAutoFit/>
            </a:bodyPr>
            <a:lstStyle/>
            <a:p>
              <a:r>
                <a:rPr lang="en-US" sz="2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amcp.org/advocacy</a:t>
              </a:r>
              <a:endParaRPr sz="2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7" name="Lorem ipsum dolor sit elit, consect loreretur adipiscing nisi aute. ipsum sit elit, Lorem ipsum dolor sit elit, Lorem ipsum dolor sit elit, consect Lorem ipsum dolor sit elit, consect loreretur adipiscing nisi aute. ipsum sit elit, Lorem ipsum dolor sit ">
              <a:extLst>
                <a:ext uri="{FF2B5EF4-FFF2-40B4-BE49-F238E27FC236}">
                  <a16:creationId xmlns:a16="http://schemas.microsoft.com/office/drawing/2014/main" id="{7A76AA8F-2C01-A164-14C0-F0ED5F8504D9}"/>
                </a:ext>
              </a:extLst>
            </p:cNvPr>
            <p:cNvSpPr txBox="1"/>
            <p:nvPr/>
          </p:nvSpPr>
          <p:spPr>
            <a:xfrm>
              <a:off x="1336399" y="3399541"/>
              <a:ext cx="10322201" cy="5027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spAutoFit/>
            </a:bodyPr>
            <a:lstStyle/>
            <a:p>
              <a:r>
                <a:rPr lang="en-US" sz="2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advocacy@amcp.org</a:t>
              </a:r>
              <a:endParaRPr sz="2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Tree>
    <p:extLst>
      <p:ext uri="{BB962C8B-B14F-4D97-AF65-F5344CB8AC3E}">
        <p14:creationId xmlns:p14="http://schemas.microsoft.com/office/powerpoint/2010/main" val="76260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ACE4-72BD-63FD-1D2B-681904B83E2E}"/>
              </a:ext>
            </a:extLst>
          </p:cNvPr>
          <p:cNvSpPr>
            <a:spLocks noGrp="1"/>
          </p:cNvSpPr>
          <p:nvPr>
            <p:ph type="title"/>
          </p:nvPr>
        </p:nvSpPr>
        <p:spPr>
          <a:xfrm>
            <a:off x="838200" y="572254"/>
            <a:ext cx="10515600" cy="677108"/>
          </a:xfrm>
        </p:spPr>
        <p:txBody>
          <a:bodyPr/>
          <a:lstStyle/>
          <a:p>
            <a:r>
              <a:rPr lang="en-US" dirty="0"/>
              <a:t>Congressional Leadership</a:t>
            </a:r>
          </a:p>
        </p:txBody>
      </p:sp>
      <p:sp>
        <p:nvSpPr>
          <p:cNvPr id="3" name="Content Placeholder 2">
            <a:extLst>
              <a:ext uri="{FF2B5EF4-FFF2-40B4-BE49-F238E27FC236}">
                <a16:creationId xmlns:a16="http://schemas.microsoft.com/office/drawing/2014/main" id="{DEE9DAF7-BA30-65FD-0505-4FAADE832EA1}"/>
              </a:ext>
            </a:extLst>
          </p:cNvPr>
          <p:cNvSpPr>
            <a:spLocks noGrp="1"/>
          </p:cNvSpPr>
          <p:nvPr>
            <p:ph idx="1"/>
          </p:nvPr>
        </p:nvSpPr>
        <p:spPr>
          <a:xfrm>
            <a:off x="838200" y="1567220"/>
            <a:ext cx="9982200" cy="4985980"/>
          </a:xfrm>
        </p:spPr>
        <p:txBody>
          <a:bodyPr/>
          <a:lstStyle/>
          <a:p>
            <a:pPr marL="285750" indent="-285750">
              <a:buFont typeface="Arial" panose="020B0604020202020204" pitchFamily="34" charset="0"/>
              <a:buChar char="•"/>
            </a:pPr>
            <a:r>
              <a:rPr lang="en-US" sz="1790" dirty="0"/>
              <a:t>Senate Majority Leader John Thune (R-SD) and Minority Leader Chuck Schumer (D-NY)</a:t>
            </a:r>
          </a:p>
          <a:p>
            <a:pPr marL="742950" lvl="1" indent="-285750">
              <a:buFont typeface="Arial" panose="020B0604020202020204" pitchFamily="34" charset="0"/>
              <a:buChar char="•"/>
            </a:pPr>
            <a:r>
              <a:rPr lang="en-US" sz="1790" dirty="0"/>
              <a:t>Senate Finance Committee Chair Mike Crapo (R-ID) and Ranking Member Ron Wyden (D-OR)</a:t>
            </a:r>
          </a:p>
          <a:p>
            <a:pPr marL="742950" lvl="1" indent="-285750">
              <a:buFont typeface="Arial" panose="020B0604020202020204" pitchFamily="34" charset="0"/>
              <a:buChar char="•"/>
            </a:pPr>
            <a:r>
              <a:rPr lang="en-US" sz="1790" dirty="0"/>
              <a:t>Senate Health, Education, Labor &amp; Pensions (HELP) Committee Chair Bill Cassidy (R-LA) and Ranking Member Bernie Sanders (I-VT, caucuses with Democrats)</a:t>
            </a:r>
          </a:p>
          <a:p>
            <a:pPr marL="742950" lvl="1" indent="-285750">
              <a:buFont typeface="Arial" panose="020B0604020202020204" pitchFamily="34" charset="0"/>
              <a:buChar char="•"/>
            </a:pPr>
            <a:r>
              <a:rPr lang="en-US" sz="1790" dirty="0"/>
              <a:t>Senate Appropriations Committee Chair Susan Collins (R-ME) and Ranking Member Patty Murray (D-WA)</a:t>
            </a:r>
          </a:p>
          <a:p>
            <a:pPr marL="285750" indent="-285750">
              <a:buFont typeface="Arial" panose="020B0604020202020204" pitchFamily="34" charset="0"/>
              <a:buChar char="•"/>
            </a:pPr>
            <a:r>
              <a:rPr lang="en-US" sz="1790" dirty="0"/>
              <a:t>Speaker of the House of Representatives Mike Johnson (R-LA), House Majority Leader Steve Scalise (R-LA), and Minority Leader Hakeem Jeffries (D-NY)</a:t>
            </a:r>
          </a:p>
          <a:p>
            <a:pPr marL="742950" lvl="1" indent="-285750">
              <a:buFont typeface="Arial" panose="020B0604020202020204" pitchFamily="34" charset="0"/>
              <a:buChar char="•"/>
            </a:pPr>
            <a:r>
              <a:rPr lang="en-US" sz="1790" dirty="0"/>
              <a:t>House Energy &amp; Commerce Committee Chair Brett Guthrie (R-KY) and Ranking Member Frank Pallone (D-NJ)</a:t>
            </a:r>
          </a:p>
          <a:p>
            <a:pPr marL="1200150" lvl="2" indent="-285750">
              <a:buFont typeface="Arial" panose="020B0604020202020204" pitchFamily="34" charset="0"/>
              <a:buChar char="•"/>
            </a:pPr>
            <a:r>
              <a:rPr lang="en-US" sz="1790" dirty="0"/>
              <a:t>Health sub Chair Morgan Griffith (R-VA) and Ranking Member Diana DeGette (D-CO)</a:t>
            </a:r>
          </a:p>
          <a:p>
            <a:pPr marL="742950" lvl="1" indent="-285750">
              <a:buFont typeface="Arial" panose="020B0604020202020204" pitchFamily="34" charset="0"/>
              <a:buChar char="•"/>
            </a:pPr>
            <a:r>
              <a:rPr lang="en-US" sz="1790" dirty="0"/>
              <a:t>House Ways &amp; Means Committee Chair Jason Smith (R-MO) and Ranking Member Richard Neal (D-MA)</a:t>
            </a:r>
          </a:p>
          <a:p>
            <a:pPr marL="1200150" lvl="2" indent="-285750">
              <a:buFont typeface="Arial" panose="020B0604020202020204" pitchFamily="34" charset="0"/>
              <a:buChar char="•"/>
            </a:pPr>
            <a:r>
              <a:rPr lang="en-US" sz="1790" dirty="0"/>
              <a:t>Health sub Chair Vern Buchanan (R-FL) and Ranking Member Lloyd Doggett (D-TX)</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2856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D37F-9B18-F5B8-81F8-2E2847284DCA}"/>
              </a:ext>
            </a:extLst>
          </p:cNvPr>
          <p:cNvSpPr>
            <a:spLocks noGrp="1"/>
          </p:cNvSpPr>
          <p:nvPr>
            <p:ph type="title"/>
          </p:nvPr>
        </p:nvSpPr>
        <p:spPr>
          <a:xfrm>
            <a:off x="838200" y="565050"/>
            <a:ext cx="10515600" cy="677108"/>
          </a:xfrm>
        </p:spPr>
        <p:txBody>
          <a:bodyPr/>
          <a:lstStyle/>
          <a:p>
            <a:r>
              <a:rPr lang="en-US" dirty="0"/>
              <a:t>2026 Midterms</a:t>
            </a:r>
          </a:p>
        </p:txBody>
      </p:sp>
      <p:sp>
        <p:nvSpPr>
          <p:cNvPr id="3" name="Content Placeholder 2">
            <a:extLst>
              <a:ext uri="{FF2B5EF4-FFF2-40B4-BE49-F238E27FC236}">
                <a16:creationId xmlns:a16="http://schemas.microsoft.com/office/drawing/2014/main" id="{D1A1D0BF-F13D-92A2-06BE-342F824B99B0}"/>
              </a:ext>
            </a:extLst>
          </p:cNvPr>
          <p:cNvSpPr>
            <a:spLocks noGrp="1"/>
          </p:cNvSpPr>
          <p:nvPr>
            <p:ph idx="1"/>
          </p:nvPr>
        </p:nvSpPr>
        <p:spPr>
          <a:xfrm>
            <a:off x="838200" y="1560016"/>
            <a:ext cx="9906000" cy="4431983"/>
          </a:xfrm>
        </p:spPr>
        <p:txBody>
          <a:bodyPr/>
          <a:lstStyle/>
          <a:p>
            <a:pPr marL="285750" indent="-285750">
              <a:buFont typeface="Arial" panose="020B0604020202020204" pitchFamily="34" charset="0"/>
              <a:buChar char="•"/>
            </a:pPr>
            <a:r>
              <a:rPr lang="en-US" dirty="0"/>
              <a:t>35 Senate seats up for reelection, including 33 regular elections and 2 special elections to fill seats vacated by Vice President JD Vance and Secretary of State Marco Rubio</a:t>
            </a:r>
            <a:br>
              <a:rPr lang="en-US" dirty="0"/>
            </a:br>
            <a:endParaRPr lang="en-US" dirty="0"/>
          </a:p>
          <a:p>
            <a:pPr marL="285750" indent="-285750">
              <a:buFont typeface="Arial" panose="020B0604020202020204" pitchFamily="34" charset="0"/>
              <a:buChar char="•"/>
            </a:pPr>
            <a:r>
              <a:rPr lang="en-US" dirty="0"/>
              <a:t>All 435 voting seats and 4 non-voting seats in House of Representatives up for reelection</a:t>
            </a:r>
            <a:br>
              <a:rPr lang="en-US" dirty="0"/>
            </a:br>
            <a:endParaRPr lang="en-US" dirty="0"/>
          </a:p>
          <a:p>
            <a:pPr marL="285750" indent="-285750">
              <a:buFont typeface="Arial" panose="020B0604020202020204" pitchFamily="34" charset="0"/>
              <a:buChar char="•"/>
            </a:pPr>
            <a:r>
              <a:rPr lang="en-US" dirty="0"/>
              <a:t>Republicans have narrow majorities in both chambers, early predictions indicate a very competitive election year</a:t>
            </a:r>
          </a:p>
          <a:p>
            <a:pPr marL="742950" lvl="1" indent="-285750">
              <a:buFont typeface="Arial" panose="020B0604020202020204" pitchFamily="34" charset="0"/>
              <a:buChar char="•"/>
            </a:pPr>
            <a:r>
              <a:rPr lang="en-US" dirty="0"/>
              <a:t>Republicans slightly favored to hold the Senate, Democrats slightly favored to take the House but still a toss-up</a:t>
            </a:r>
            <a:br>
              <a:rPr lang="en-US" dirty="0"/>
            </a:br>
            <a:endParaRPr lang="en-US" dirty="0"/>
          </a:p>
          <a:p>
            <a:pPr marL="285750" indent="-285750">
              <a:buFont typeface="Arial" panose="020B0604020202020204" pitchFamily="34" charset="0"/>
              <a:buChar char="•"/>
            </a:pPr>
            <a:r>
              <a:rPr lang="en-US" dirty="0"/>
              <a:t>Health care likely to be major focus of campaign season, with parties highlighting the expiration of ACA subsidies, increasing costs, IRA negotiation, and direct-to-consumer drug sales</a:t>
            </a:r>
            <a:br>
              <a:rPr lang="en-US" dirty="0"/>
            </a:br>
            <a:endParaRPr lang="en-US" dirty="0"/>
          </a:p>
          <a:p>
            <a:pPr marL="285750" indent="-285750">
              <a:buFont typeface="Arial" panose="020B0604020202020204" pitchFamily="34" charset="0"/>
              <a:buChar char="•"/>
            </a:pPr>
            <a:r>
              <a:rPr lang="en-US" dirty="0"/>
              <a:t>Several states pursuing unusual mid-decade redistricting to create partisan advantages, most notably Texas and California</a:t>
            </a:r>
          </a:p>
        </p:txBody>
      </p:sp>
    </p:spTree>
    <p:extLst>
      <p:ext uri="{BB962C8B-B14F-4D97-AF65-F5344CB8AC3E}">
        <p14:creationId xmlns:p14="http://schemas.microsoft.com/office/powerpoint/2010/main" val="91730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3050-D488-14FE-7720-3BCF63097449}"/>
              </a:ext>
            </a:extLst>
          </p:cNvPr>
          <p:cNvSpPr>
            <a:spLocks noGrp="1"/>
          </p:cNvSpPr>
          <p:nvPr>
            <p:ph type="title"/>
          </p:nvPr>
        </p:nvSpPr>
        <p:spPr/>
        <p:txBody>
          <a:bodyPr/>
          <a:lstStyle/>
          <a:p>
            <a:r>
              <a:rPr lang="en-US" dirty="0"/>
              <a:t>Government Funding</a:t>
            </a:r>
          </a:p>
        </p:txBody>
      </p:sp>
      <p:sp>
        <p:nvSpPr>
          <p:cNvPr id="3" name="Content Placeholder 2">
            <a:extLst>
              <a:ext uri="{FF2B5EF4-FFF2-40B4-BE49-F238E27FC236}">
                <a16:creationId xmlns:a16="http://schemas.microsoft.com/office/drawing/2014/main" id="{DF636587-BAAF-D5D2-797D-F60AAD43A91C}"/>
              </a:ext>
            </a:extLst>
          </p:cNvPr>
          <p:cNvSpPr>
            <a:spLocks noGrp="1"/>
          </p:cNvSpPr>
          <p:nvPr>
            <p:ph idx="1"/>
          </p:nvPr>
        </p:nvSpPr>
        <p:spPr>
          <a:xfrm>
            <a:off x="838200" y="1825625"/>
            <a:ext cx="10515600" cy="1938992"/>
          </a:xfrm>
        </p:spPr>
        <p:txBody>
          <a:bodyPr/>
          <a:lstStyle/>
          <a:p>
            <a:pPr marL="285750" indent="-285750">
              <a:buFont typeface="Arial" panose="020B0604020202020204" pitchFamily="34" charset="0"/>
              <a:buChar char="•"/>
            </a:pPr>
            <a:r>
              <a:rPr lang="en-US" dirty="0"/>
              <a:t>Government funding set to expire on January 30, 2026. Congressional negotiators are eyeing another 7-month Continuing Resolution to fund the government through the end of the fiscal year on September 30, like what was done in 2025.</a:t>
            </a:r>
            <a:br>
              <a:rPr lang="en-US" dirty="0"/>
            </a:br>
            <a:endParaRPr lang="en-US" dirty="0"/>
          </a:p>
          <a:p>
            <a:pPr marL="285750" indent="-285750">
              <a:buFont typeface="Arial" panose="020B0604020202020204" pitchFamily="34" charset="0"/>
              <a:buChar char="•"/>
            </a:pPr>
            <a:r>
              <a:rPr lang="en-US" dirty="0"/>
              <a:t>Possibility for some health bills to be included in a funding deal, but large health package seems unlikely. Focus will probably be on certain extenders including telehealth, DSH cut delays, and the Hospital at Home program.</a:t>
            </a:r>
          </a:p>
        </p:txBody>
      </p:sp>
    </p:spTree>
    <p:extLst>
      <p:ext uri="{BB962C8B-B14F-4D97-AF65-F5344CB8AC3E}">
        <p14:creationId xmlns:p14="http://schemas.microsoft.com/office/powerpoint/2010/main" val="150619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159ACA-28E3-77AC-2FFE-35999F33EF72}"/>
              </a:ext>
            </a:extLst>
          </p:cNvPr>
          <p:cNvSpPr>
            <a:spLocks/>
          </p:cNvSpPr>
          <p:nvPr/>
        </p:nvSpPr>
        <p:spPr bwMode="auto">
          <a:xfrm>
            <a:off x="915194" y="1744538"/>
            <a:ext cx="4114006" cy="3807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t"/>
          <a:lstStyle/>
          <a:p>
            <a:pPr marL="285750" indent="-285750" algn="l">
              <a:lnSpc>
                <a:spcPct val="150000"/>
              </a:lnSpc>
              <a:buFont typeface="Arial" panose="020B0604020202020204" pitchFamily="34" charset="0"/>
              <a:buChar char="•"/>
            </a:pPr>
            <a:r>
              <a:rPr lang="en-US" dirty="0">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Most-favored-nation pricing – GENEROUS, GLOBE, GUARD models</a:t>
            </a:r>
          </a:p>
          <a:p>
            <a:pPr marL="285750" lvl="7" indent="-285750" algn="l">
              <a:lnSpc>
                <a:spcPct val="150000"/>
              </a:lnSpc>
              <a:buFont typeface="Arial" panose="020B0604020202020204" pitchFamily="34" charset="0"/>
              <a:buChar char="•"/>
            </a:pPr>
            <a:r>
              <a:rPr lang="en-US" dirty="0">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Pharmacy benefit manager reform</a:t>
            </a:r>
          </a:p>
          <a:p>
            <a:pPr marL="285750" lvl="5" indent="-285750" algn="l">
              <a:lnSpc>
                <a:spcPct val="150000"/>
              </a:lnSpc>
              <a:buFont typeface="Arial" panose="020B0604020202020204" pitchFamily="34" charset="0"/>
              <a:buChar char="•"/>
            </a:pPr>
            <a:r>
              <a:rPr lang="en-US" dirty="0">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Direct-to-consumer sales – TrumpRx, GoodRx, CostPlus, BlinkRx</a:t>
            </a:r>
          </a:p>
          <a:p>
            <a:pPr marL="285750" lvl="5" indent="-285750" algn="l">
              <a:lnSpc>
                <a:spcPct val="150000"/>
              </a:lnSpc>
              <a:buFont typeface="Arial" panose="020B0604020202020204" pitchFamily="34" charset="0"/>
              <a:buChar char="•"/>
            </a:pPr>
            <a:r>
              <a:rPr lang="en-US" dirty="0">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340B Drug Pricing Program</a:t>
            </a:r>
          </a:p>
          <a:p>
            <a:pPr marL="285750" lvl="5" indent="-285750" algn="l">
              <a:lnSpc>
                <a:spcPct val="150000"/>
              </a:lnSpc>
              <a:buFont typeface="Arial" panose="020B0604020202020204" pitchFamily="34" charset="0"/>
              <a:buChar char="•"/>
            </a:pPr>
            <a:r>
              <a:rPr lang="en-US" dirty="0">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Vaccinations</a:t>
            </a:r>
          </a:p>
        </p:txBody>
      </p:sp>
      <p:sp>
        <p:nvSpPr>
          <p:cNvPr id="3" name="Rectangle 7">
            <a:extLst>
              <a:ext uri="{FF2B5EF4-FFF2-40B4-BE49-F238E27FC236}">
                <a16:creationId xmlns:a16="http://schemas.microsoft.com/office/drawing/2014/main" id="{BEB8EBE3-DFC4-ED13-514F-7018F1D3E7E6}"/>
              </a:ext>
            </a:extLst>
          </p:cNvPr>
          <p:cNvSpPr>
            <a:spLocks/>
          </p:cNvSpPr>
          <p:nvPr/>
        </p:nvSpPr>
        <p:spPr bwMode="auto">
          <a:xfrm>
            <a:off x="914400" y="914400"/>
            <a:ext cx="8839200" cy="837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lnSpc>
                <a:spcPct val="90000"/>
              </a:lnSpc>
            </a:pPr>
            <a:r>
              <a:rPr lang="en-US" sz="2800" b="1" dirty="0">
                <a:solidFill>
                  <a:srgbClr val="15367C"/>
                </a:solidFill>
                <a:latin typeface="Montserrat" pitchFamily="2" charset="77"/>
                <a:ea typeface="ＭＳ Ｐゴシック" charset="0"/>
                <a:cs typeface="Open Sans Light" charset="0"/>
                <a:sym typeface="Open Sans Light" charset="0"/>
              </a:rPr>
              <a:t>Top Issues to Watch in 2026</a:t>
            </a:r>
          </a:p>
        </p:txBody>
      </p:sp>
      <p:sp>
        <p:nvSpPr>
          <p:cNvPr id="5" name="Rectangle 4">
            <a:extLst>
              <a:ext uri="{FF2B5EF4-FFF2-40B4-BE49-F238E27FC236}">
                <a16:creationId xmlns:a16="http://schemas.microsoft.com/office/drawing/2014/main" id="{273B8F90-9F22-FA9E-79A3-1C3DADA9B9CA}"/>
              </a:ext>
            </a:extLst>
          </p:cNvPr>
          <p:cNvSpPr>
            <a:spLocks/>
          </p:cNvSpPr>
          <p:nvPr/>
        </p:nvSpPr>
        <p:spPr bwMode="auto">
          <a:xfrm>
            <a:off x="5791200" y="1752382"/>
            <a:ext cx="4114006" cy="3807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t"/>
          <a:lstStyle/>
          <a:p>
            <a:pPr marL="285750" lvl="5" indent="-285750" algn="l">
              <a:lnSpc>
                <a:spcPct val="150000"/>
              </a:lnSpc>
              <a:buFont typeface="Arial" panose="020B0604020202020204" pitchFamily="34" charset="0"/>
              <a:buChar char="•"/>
            </a:pPr>
            <a:r>
              <a:rPr lang="en-US" dirty="0">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Weight loss drugs – CMS coverage</a:t>
            </a:r>
          </a:p>
          <a:p>
            <a:pPr marL="285750" lvl="5" indent="-285750" algn="l">
              <a:lnSpc>
                <a:spcPct val="150000"/>
              </a:lnSpc>
              <a:buFont typeface="Arial" panose="020B0604020202020204" pitchFamily="34" charset="0"/>
              <a:buChar char="•"/>
            </a:pPr>
            <a:r>
              <a:rPr lang="en-US" dirty="0">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Medicare Drug Price Negotiation Program impacts – total cost of care, pharmacy inventory</a:t>
            </a:r>
          </a:p>
          <a:p>
            <a:pPr marL="285750" lvl="5" indent="-285750" algn="l">
              <a:lnSpc>
                <a:spcPct val="150000"/>
              </a:lnSpc>
              <a:buFont typeface="Arial" panose="020B0604020202020204" pitchFamily="34" charset="0"/>
              <a:buChar char="•"/>
            </a:pPr>
            <a:r>
              <a:rPr lang="en-US" dirty="0">
                <a:solidFill>
                  <a:srgbClr val="15367C"/>
                </a:solidFill>
                <a:latin typeface="Open Sans"/>
                <a:ea typeface="Open Sans"/>
                <a:cs typeface="Open Sans"/>
              </a:rPr>
              <a:t>User Fee Reauthorizations</a:t>
            </a:r>
            <a:endParaRPr lang="en-US" dirty="0">
              <a:solidFill>
                <a:srgbClr val="15367C"/>
              </a:solidFill>
              <a:latin typeface="Open Sans"/>
              <a:ea typeface="Open Sans"/>
              <a:cs typeface="Open Sans"/>
              <a:sym typeface="Open Sans Light" charset="0"/>
            </a:endParaRPr>
          </a:p>
          <a:p>
            <a:pPr marL="285750" lvl="5" indent="-285750" algn="l">
              <a:lnSpc>
                <a:spcPct val="150000"/>
              </a:lnSpc>
              <a:buFont typeface="Arial" panose="020B0604020202020204" pitchFamily="34" charset="0"/>
              <a:buChar char="•"/>
            </a:pPr>
            <a:r>
              <a:rPr lang="en-US" dirty="0">
                <a:solidFill>
                  <a:srgbClr val="15367C"/>
                </a:solidFill>
                <a:latin typeface="Open Sans" panose="020B0606030504020204" pitchFamily="34" charset="0"/>
                <a:ea typeface="Open Sans" panose="020B0606030504020204" pitchFamily="34" charset="0"/>
                <a:cs typeface="Open Sans" panose="020B0606030504020204" pitchFamily="34" charset="0"/>
                <a:sym typeface="Open Sans Light" charset="0"/>
              </a:rPr>
              <a:t>H.R. 1 implementation milestones</a:t>
            </a:r>
          </a:p>
        </p:txBody>
      </p:sp>
    </p:spTree>
    <p:extLst>
      <p:ext uri="{BB962C8B-B14F-4D97-AF65-F5344CB8AC3E}">
        <p14:creationId xmlns:p14="http://schemas.microsoft.com/office/powerpoint/2010/main" val="227919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B0E8-5EEB-2701-66CB-E4784664AE02}"/>
              </a:ext>
            </a:extLst>
          </p:cNvPr>
          <p:cNvSpPr>
            <a:spLocks noGrp="1"/>
          </p:cNvSpPr>
          <p:nvPr>
            <p:ph type="title"/>
          </p:nvPr>
        </p:nvSpPr>
        <p:spPr/>
        <p:txBody>
          <a:bodyPr/>
          <a:lstStyle/>
          <a:p>
            <a:r>
              <a:rPr lang="en-US" dirty="0"/>
              <a:t>Most-favored-nation pricing</a:t>
            </a:r>
          </a:p>
        </p:txBody>
      </p:sp>
      <p:sp>
        <p:nvSpPr>
          <p:cNvPr id="3" name="Content Placeholder 2">
            <a:extLst>
              <a:ext uri="{FF2B5EF4-FFF2-40B4-BE49-F238E27FC236}">
                <a16:creationId xmlns:a16="http://schemas.microsoft.com/office/drawing/2014/main" id="{EF6465C6-9D54-D343-EA02-B0412F9A1374}"/>
              </a:ext>
            </a:extLst>
          </p:cNvPr>
          <p:cNvSpPr>
            <a:spLocks noGrp="1"/>
          </p:cNvSpPr>
          <p:nvPr>
            <p:ph idx="1"/>
          </p:nvPr>
        </p:nvSpPr>
        <p:spPr>
          <a:xfrm>
            <a:off x="838200" y="1825625"/>
            <a:ext cx="9906000" cy="3693319"/>
          </a:xfrm>
        </p:spPr>
        <p:txBody>
          <a:bodyPr/>
          <a:lstStyle/>
          <a:p>
            <a:pPr marL="285750" indent="-285750">
              <a:buFont typeface="Arial" panose="020B0604020202020204" pitchFamily="34" charset="0"/>
              <a:buChar char="•"/>
            </a:pPr>
            <a:r>
              <a:rPr lang="en-US" sz="2000" dirty="0"/>
              <a:t>The Trump administration unveiled several models intended to index U.S. drug prices to those paid in other countries. These models are:</a:t>
            </a:r>
          </a:p>
          <a:p>
            <a:pPr marL="742950" lvl="1" indent="-285750">
              <a:buFont typeface="Arial" panose="020B0604020202020204" pitchFamily="34" charset="0"/>
              <a:buChar char="•"/>
            </a:pPr>
            <a:r>
              <a:rPr lang="en-US" sz="2000" dirty="0"/>
              <a:t>GENEROUS (Medicaid, voluntary)</a:t>
            </a:r>
          </a:p>
          <a:p>
            <a:pPr marL="742950" lvl="1" indent="-285750">
              <a:buFont typeface="Arial" panose="020B0604020202020204" pitchFamily="34" charset="0"/>
              <a:buChar char="•"/>
            </a:pPr>
            <a:r>
              <a:rPr lang="en-US" sz="2000" dirty="0"/>
              <a:t>GLOBE (Part B, mandatory)</a:t>
            </a:r>
          </a:p>
          <a:p>
            <a:pPr marL="742950" lvl="1" indent="-285750">
              <a:buFont typeface="Arial" panose="020B0604020202020204" pitchFamily="34" charset="0"/>
              <a:buChar char="•"/>
            </a:pPr>
            <a:r>
              <a:rPr lang="en-US" sz="2000" dirty="0"/>
              <a:t>GUARD (Part D, mandatory)</a:t>
            </a:r>
            <a:br>
              <a:rPr lang="en-US" sz="2000" dirty="0"/>
            </a:br>
            <a:endParaRPr lang="en-US" sz="2000" dirty="0"/>
          </a:p>
          <a:p>
            <a:pPr marL="285750" indent="-285750">
              <a:buFont typeface="Arial" panose="020B0604020202020204" pitchFamily="34" charset="0"/>
              <a:buChar char="•"/>
            </a:pPr>
            <a:r>
              <a:rPr lang="en-US" sz="2000" dirty="0"/>
              <a:t>Reference price for all three is a price equal to the lowest price paid in any OECD country with at least 60% of the U.S.’s purchasing power parity-adjusted gross domestic product. </a:t>
            </a:r>
            <a:br>
              <a:rPr lang="en-US" sz="2000" dirty="0"/>
            </a:br>
            <a:endParaRPr lang="en-US" sz="2000" dirty="0"/>
          </a:p>
          <a:p>
            <a:pPr marL="285750" indent="-285750">
              <a:buFont typeface="Arial" panose="020B0604020202020204" pitchFamily="34" charset="0"/>
              <a:buChar char="•"/>
            </a:pPr>
            <a:r>
              <a:rPr lang="en-US" sz="2000" dirty="0"/>
              <a:t>Manufacturers participating in GENEROUS are exempted from GLOBE and GUARD participation.</a:t>
            </a:r>
          </a:p>
        </p:txBody>
      </p:sp>
    </p:spTree>
    <p:extLst>
      <p:ext uri="{BB962C8B-B14F-4D97-AF65-F5344CB8AC3E}">
        <p14:creationId xmlns:p14="http://schemas.microsoft.com/office/powerpoint/2010/main" val="30048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729E4-E6F8-8BFA-0184-3F2D8840B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B3B01-8CA4-5D13-FDF5-9050BC0B72AD}"/>
              </a:ext>
            </a:extLst>
          </p:cNvPr>
          <p:cNvSpPr>
            <a:spLocks noGrp="1"/>
          </p:cNvSpPr>
          <p:nvPr>
            <p:ph type="title"/>
          </p:nvPr>
        </p:nvSpPr>
        <p:spPr/>
        <p:txBody>
          <a:bodyPr/>
          <a:lstStyle/>
          <a:p>
            <a:r>
              <a:rPr lang="en-US" dirty="0"/>
              <a:t>Most-favored-nation pricing</a:t>
            </a:r>
          </a:p>
        </p:txBody>
      </p:sp>
      <p:sp>
        <p:nvSpPr>
          <p:cNvPr id="3" name="Content Placeholder 2">
            <a:extLst>
              <a:ext uri="{FF2B5EF4-FFF2-40B4-BE49-F238E27FC236}">
                <a16:creationId xmlns:a16="http://schemas.microsoft.com/office/drawing/2014/main" id="{E11F5047-8359-34F0-B238-D2E55D2934C2}"/>
              </a:ext>
            </a:extLst>
          </p:cNvPr>
          <p:cNvSpPr>
            <a:spLocks noGrp="1"/>
          </p:cNvSpPr>
          <p:nvPr>
            <p:ph idx="1"/>
          </p:nvPr>
        </p:nvSpPr>
        <p:spPr>
          <a:xfrm>
            <a:off x="838200" y="1825625"/>
            <a:ext cx="9906000" cy="923330"/>
          </a:xfrm>
        </p:spPr>
        <p:txBody>
          <a:bodyPr/>
          <a:lstStyle/>
          <a:p>
            <a:pPr marL="285750" indent="-285750">
              <a:buFont typeface="Arial" panose="020B0604020202020204" pitchFamily="34" charset="0"/>
              <a:buChar char="•"/>
            </a:pPr>
            <a:r>
              <a:rPr lang="en-US" sz="2000" dirty="0"/>
              <a:t>Democrats published a memo on 1/6/26 criticizing the lack of transparency in drug pricing deals between manufacturers and White House and expressing skepticism about impact on patient costs.</a:t>
            </a:r>
          </a:p>
        </p:txBody>
      </p:sp>
    </p:spTree>
    <p:extLst>
      <p:ext uri="{BB962C8B-B14F-4D97-AF65-F5344CB8AC3E}">
        <p14:creationId xmlns:p14="http://schemas.microsoft.com/office/powerpoint/2010/main" val="283738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BF8F-13AD-B554-E532-0978771947D5}"/>
              </a:ext>
            </a:extLst>
          </p:cNvPr>
          <p:cNvSpPr>
            <a:spLocks noGrp="1"/>
          </p:cNvSpPr>
          <p:nvPr>
            <p:ph type="title"/>
          </p:nvPr>
        </p:nvSpPr>
        <p:spPr/>
        <p:txBody>
          <a:bodyPr/>
          <a:lstStyle/>
          <a:p>
            <a:r>
              <a:rPr lang="en-US" dirty="0"/>
              <a:t>PBM Reform</a:t>
            </a:r>
          </a:p>
        </p:txBody>
      </p:sp>
      <p:sp>
        <p:nvSpPr>
          <p:cNvPr id="3" name="Content Placeholder 2">
            <a:extLst>
              <a:ext uri="{FF2B5EF4-FFF2-40B4-BE49-F238E27FC236}">
                <a16:creationId xmlns:a16="http://schemas.microsoft.com/office/drawing/2014/main" id="{2DED1801-36CD-B27B-D665-D5E2AD411495}"/>
              </a:ext>
            </a:extLst>
          </p:cNvPr>
          <p:cNvSpPr>
            <a:spLocks noGrp="1"/>
          </p:cNvSpPr>
          <p:nvPr>
            <p:ph idx="1"/>
          </p:nvPr>
        </p:nvSpPr>
        <p:spPr>
          <a:xfrm>
            <a:off x="838200" y="1825625"/>
            <a:ext cx="10515600" cy="3323987"/>
          </a:xfrm>
        </p:spPr>
        <p:txBody>
          <a:bodyPr/>
          <a:lstStyle/>
          <a:p>
            <a:pPr marL="285750" indent="-285750">
              <a:buFont typeface="Arial" panose="020B0604020202020204" pitchFamily="34" charset="0"/>
              <a:buChar char="•"/>
            </a:pPr>
            <a:r>
              <a:rPr lang="en-US" dirty="0"/>
              <a:t>PBM reform remains a top priority for both parties. Senate Finance Committee Chair Mike Crapo (R-ND) and Ranking Member Ron Wyden (D-OR) introduced the bipartisan </a:t>
            </a:r>
            <a:r>
              <a:rPr lang="en-US" dirty="0">
                <a:solidFill>
                  <a:srgbClr val="91C84D"/>
                </a:solidFill>
                <a:hlinkClick r:id="rId2">
                  <a:extLst>
                    <a:ext uri="{A12FA001-AC4F-418D-AE19-62706E023703}">
                      <ahyp:hlinkClr xmlns:ahyp="http://schemas.microsoft.com/office/drawing/2018/hyperlinkcolor" val="tx"/>
                    </a:ext>
                  </a:extLst>
                </a:hlinkClick>
              </a:rPr>
              <a:t>PBM Price Transparency and Accountability Act</a:t>
            </a:r>
            <a:r>
              <a:rPr lang="en-US" dirty="0">
                <a:solidFill>
                  <a:srgbClr val="91C84D"/>
                </a:solidFill>
              </a:rPr>
              <a:t> </a:t>
            </a:r>
            <a:r>
              <a:rPr lang="en-US" dirty="0"/>
              <a:t>in December 2025.</a:t>
            </a:r>
          </a:p>
          <a:p>
            <a:pPr marL="742950" lvl="1" indent="-285750">
              <a:buFont typeface="Arial" panose="020B0604020202020204" pitchFamily="34" charset="0"/>
              <a:buChar char="•"/>
            </a:pPr>
            <a:r>
              <a:rPr lang="en-US" dirty="0"/>
              <a:t>The bill would ban spread pricing in Medicaid, require all retail pharmacies to participate in the NADAC survey, implement any willing pharmacy requirements, delink PBM payments in Medicare contracts, and impose additional transparency and reporting requirements. </a:t>
            </a:r>
            <a:br>
              <a:rPr lang="en-US" dirty="0"/>
            </a:br>
            <a:endParaRPr lang="en-US" dirty="0"/>
          </a:p>
          <a:p>
            <a:pPr marL="285750" indent="-285750">
              <a:buFont typeface="Arial" panose="020B0604020202020204" pitchFamily="34" charset="0"/>
              <a:buChar char="•"/>
            </a:pPr>
            <a:r>
              <a:rPr lang="en-US" dirty="0"/>
              <a:t>In December, Congressman Buddy Carter (R-GA) said that House leadership was committed to PBM reform.</a:t>
            </a:r>
            <a:br>
              <a:rPr lang="en-US" dirty="0"/>
            </a:br>
            <a:endParaRPr lang="en-US" dirty="0"/>
          </a:p>
          <a:p>
            <a:pPr marL="285750" indent="-285750">
              <a:buFont typeface="Arial" panose="020B0604020202020204" pitchFamily="34" charset="0"/>
              <a:buChar char="•"/>
            </a:pPr>
            <a:r>
              <a:rPr lang="en-US" dirty="0"/>
              <a:t>A coalition including NACDS, NCPA, and APhA, among others, sent a letter to Congressional leaders in December urging action on PBM reform. </a:t>
            </a:r>
          </a:p>
        </p:txBody>
      </p:sp>
    </p:spTree>
    <p:extLst>
      <p:ext uri="{BB962C8B-B14F-4D97-AF65-F5344CB8AC3E}">
        <p14:creationId xmlns:p14="http://schemas.microsoft.com/office/powerpoint/2010/main" val="2920130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62AD8-0F72-E752-FEC4-A0AEB825D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D6EAD-30E0-9FFD-45D3-1DBE3B9BCAF2}"/>
              </a:ext>
            </a:extLst>
          </p:cNvPr>
          <p:cNvSpPr>
            <a:spLocks noGrp="1"/>
          </p:cNvSpPr>
          <p:nvPr>
            <p:ph type="title"/>
          </p:nvPr>
        </p:nvSpPr>
        <p:spPr/>
        <p:txBody>
          <a:bodyPr/>
          <a:lstStyle/>
          <a:p>
            <a:r>
              <a:rPr lang="en-US" dirty="0"/>
              <a:t>PBM Reform</a:t>
            </a:r>
          </a:p>
        </p:txBody>
      </p:sp>
      <p:sp>
        <p:nvSpPr>
          <p:cNvPr id="3" name="Content Placeholder 2">
            <a:extLst>
              <a:ext uri="{FF2B5EF4-FFF2-40B4-BE49-F238E27FC236}">
                <a16:creationId xmlns:a16="http://schemas.microsoft.com/office/drawing/2014/main" id="{8076C270-B944-B1EC-8DD4-FE00979E2321}"/>
              </a:ext>
            </a:extLst>
          </p:cNvPr>
          <p:cNvSpPr>
            <a:spLocks noGrp="1"/>
          </p:cNvSpPr>
          <p:nvPr>
            <p:ph idx="1"/>
          </p:nvPr>
        </p:nvSpPr>
        <p:spPr>
          <a:xfrm>
            <a:off x="838200" y="1825625"/>
            <a:ext cx="10515600" cy="1661993"/>
          </a:xfrm>
        </p:spPr>
        <p:txBody>
          <a:bodyPr/>
          <a:lstStyle/>
          <a:p>
            <a:pPr marL="285750" indent="-285750">
              <a:buFont typeface="Arial" panose="020B0604020202020204" pitchFamily="34" charset="0"/>
              <a:buChar char="•"/>
            </a:pPr>
            <a:r>
              <a:rPr lang="en-US" dirty="0"/>
              <a:t>Common provisions include:</a:t>
            </a:r>
          </a:p>
          <a:p>
            <a:pPr marL="742950" lvl="1" indent="-285750">
              <a:buFont typeface="Arial" panose="020B0604020202020204" pitchFamily="34" charset="0"/>
              <a:buChar char="•"/>
            </a:pPr>
            <a:r>
              <a:rPr lang="en-US" dirty="0"/>
              <a:t>Delinking</a:t>
            </a:r>
          </a:p>
          <a:p>
            <a:pPr marL="742950" lvl="1" indent="-285750">
              <a:buFont typeface="Arial" panose="020B0604020202020204" pitchFamily="34" charset="0"/>
              <a:buChar char="•"/>
            </a:pPr>
            <a:r>
              <a:rPr lang="en-US" dirty="0"/>
              <a:t>Spread pricing bans</a:t>
            </a:r>
          </a:p>
          <a:p>
            <a:pPr marL="742950" lvl="1" indent="-285750">
              <a:buFont typeface="Arial" panose="020B0604020202020204" pitchFamily="34" charset="0"/>
              <a:buChar char="•"/>
            </a:pPr>
            <a:r>
              <a:rPr lang="en-US" dirty="0"/>
              <a:t>Utilization management restrictions</a:t>
            </a:r>
          </a:p>
          <a:p>
            <a:pPr marL="742950" lvl="1" indent="-285750">
              <a:buFont typeface="Arial" panose="020B0604020202020204" pitchFamily="34" charset="0"/>
              <a:buChar char="•"/>
            </a:pPr>
            <a:r>
              <a:rPr lang="en-US" dirty="0"/>
              <a:t>Transparency to patients, sponsors, or government</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18570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ddbb44-1113-4dfd-82a0-2cc02cfe4c3c">
      <Terms xmlns="http://schemas.microsoft.com/office/infopath/2007/PartnerControls"/>
    </lcf76f155ced4ddcb4097134ff3c332f>
    <TaxCatchAll xmlns="f2c48f60-54de-499d-bd5e-1a2c34db13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C083D3E6806C4E94EB803BB7880101" ma:contentTypeVersion="17" ma:contentTypeDescription="Create a new document." ma:contentTypeScope="" ma:versionID="fa239cdcb148e3c68f899b18eba4f7bf">
  <xsd:schema xmlns:xsd="http://www.w3.org/2001/XMLSchema" xmlns:xs="http://www.w3.org/2001/XMLSchema" xmlns:p="http://schemas.microsoft.com/office/2006/metadata/properties" xmlns:ns2="94ddbb44-1113-4dfd-82a0-2cc02cfe4c3c" xmlns:ns3="f2c48f60-54de-499d-bd5e-1a2c34db13ad" targetNamespace="http://schemas.microsoft.com/office/2006/metadata/properties" ma:root="true" ma:fieldsID="b44157a8e620b0a7866d1d40688eebb8" ns2:_="" ns3:_="">
    <xsd:import namespace="94ddbb44-1113-4dfd-82a0-2cc02cfe4c3c"/>
    <xsd:import namespace="f2c48f60-54de-499d-bd5e-1a2c34db13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AutoKeyPoints" minOccurs="0"/>
                <xsd:element ref="ns2:MediaServiceKeyPoints" minOccurs="0"/>
                <xsd:element ref="ns2:MediaServiceSearchPropertie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ddbb44-1113-4dfd-82a0-2cc02cfe4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542fbb9-1fc8-4dc7-bfa7-55c7b00c0383" ma:termSetId="09814cd3-568e-fe90-9814-8d621ff8fb84" ma:anchorId="fba54fb3-c3e1-fe81-a776-ca4b69148c4d" ma:open="true" ma:isKeyword="false">
      <xsd:complexType>
        <xsd:sequence>
          <xsd:element ref="pc:Terms" minOccurs="0" maxOccurs="1"/>
        </xsd:sequence>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c48f60-54de-499d-bd5e-1a2c34db13a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3bc38d3-02ef-4a1e-96a1-efbe40723e08}" ma:internalName="TaxCatchAll" ma:showField="CatchAllData" ma:web="f2c48f60-54de-499d-bd5e-1a2c34db13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C910D7-170F-4D15-807F-6DFCDE93C0BD}">
  <ds:schemaRefs>
    <ds:schemaRef ds:uri="http://purl.org/dc/elements/1.1/"/>
    <ds:schemaRef ds:uri="http://purl.org/dc/terms/"/>
    <ds:schemaRef ds:uri="http://www.w3.org/XML/1998/namespace"/>
    <ds:schemaRef ds:uri="94ddbb44-1113-4dfd-82a0-2cc02cfe4c3c"/>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f2c48f60-54de-499d-bd5e-1a2c34db13ad"/>
    <ds:schemaRef ds:uri="http://schemas.microsoft.com/office/2006/metadata/properties"/>
  </ds:schemaRefs>
</ds:datastoreItem>
</file>

<file path=customXml/itemProps2.xml><?xml version="1.0" encoding="utf-8"?>
<ds:datastoreItem xmlns:ds="http://schemas.openxmlformats.org/officeDocument/2006/customXml" ds:itemID="{132CB8AA-90D6-41FF-B1DF-9239EBD9E1A9}">
  <ds:schemaRefs>
    <ds:schemaRef ds:uri="http://schemas.microsoft.com/sharepoint/v3/contenttype/forms"/>
  </ds:schemaRefs>
</ds:datastoreItem>
</file>

<file path=customXml/itemProps3.xml><?xml version="1.0" encoding="utf-8"?>
<ds:datastoreItem xmlns:ds="http://schemas.openxmlformats.org/officeDocument/2006/customXml" ds:itemID="{86739E4E-3E09-4CC3-8E49-BD9F3924F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ddbb44-1113-4dfd-82a0-2cc02cfe4c3c"/>
    <ds:schemaRef ds:uri="f2c48f60-54de-499d-bd5e-1a2c34db1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4694</TotalTime>
  <Words>1911</Words>
  <Application>Microsoft Office PowerPoint</Application>
  <PresentationFormat>Widescreen</PresentationFormat>
  <Paragraphs>135</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Arial</vt:lpstr>
      <vt:lpstr>Calibri</vt:lpstr>
      <vt:lpstr>Helvetica Neue Medium</vt:lpstr>
      <vt:lpstr>Montserrat</vt:lpstr>
      <vt:lpstr>Open Sans</vt:lpstr>
      <vt:lpstr>Open Sans Bold</vt:lpstr>
      <vt:lpstr>Open Sans Semibold</vt:lpstr>
      <vt:lpstr>Office Theme</vt:lpstr>
      <vt:lpstr>PowerPoint Presentation</vt:lpstr>
      <vt:lpstr>Congressional Leadership</vt:lpstr>
      <vt:lpstr>2026 Midterms</vt:lpstr>
      <vt:lpstr>Government Funding</vt:lpstr>
      <vt:lpstr>PowerPoint Presentation</vt:lpstr>
      <vt:lpstr>Most-favored-nation pricing</vt:lpstr>
      <vt:lpstr>Most-favored-nation pricing</vt:lpstr>
      <vt:lpstr>PBM Reform</vt:lpstr>
      <vt:lpstr>PBM Reform</vt:lpstr>
      <vt:lpstr>Direct-to-Consumer</vt:lpstr>
      <vt:lpstr>Direct-to-Consumer</vt:lpstr>
      <vt:lpstr>340B Drug Pricing Program</vt:lpstr>
      <vt:lpstr>Vaccinations</vt:lpstr>
      <vt:lpstr>Weight Loss Drugs – CMS Coverage</vt:lpstr>
      <vt:lpstr>Medicare Drug Price Negotiation Program impacts – total cost of care, pharmacy inventory </vt:lpstr>
      <vt:lpstr>Medicare Drug Price Negotiation Program impacts – total cost of care, pharmacy inventory</vt:lpstr>
      <vt:lpstr>FDA User Fee Reauthorizations</vt:lpstr>
      <vt:lpstr>H.R. 1 Implementation Milestones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Tyler Thorne</cp:lastModifiedBy>
  <cp:revision>33</cp:revision>
  <dcterms:created xsi:type="dcterms:W3CDTF">2025-11-04T19:37:20Z</dcterms:created>
  <dcterms:modified xsi:type="dcterms:W3CDTF">2026-01-09T21:19:42Z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2025-11-04T00:00:00Z</vt:filetime>
  </property>
  <property fmtid="{D5CDD505-2E9C-101B-9397-08002B2CF9AE}" pid="3" name="Creator">
    <vt:lpwstr>Adobe InDesign 21.0 (Macintosh)</vt:lpwstr>
  </property>
  <property fmtid="{D5CDD505-2E9C-101B-9397-08002B2CF9AE}" pid="4" name="LastSaved">
    <vt:filetime>2025-11-04T00:00:00Z</vt:filetime>
  </property>
  <property fmtid="{D5CDD505-2E9C-101B-9397-08002B2CF9AE}" pid="5" name="Producer">
    <vt:lpwstr>Adobe PDF Library 18.0</vt:lpwstr>
  </property>
  <property fmtid="{D5CDD505-2E9C-101B-9397-08002B2CF9AE}" pid="6" name="ContentTypeId">
    <vt:lpwstr>0x0101009CC083D3E6806C4E94EB803BB7880101</vt:lpwstr>
  </property>
  <property fmtid="{D5CDD505-2E9C-101B-9397-08002B2CF9AE}" pid="7" name="Order">
    <vt:r8>378900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MediaServiceImageTags">
    <vt:lpwstr/>
  </property>
</Properties>
</file>