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415" r:id="rId2"/>
    <p:sldId id="416" r:id="rId3"/>
    <p:sldId id="417" r:id="rId4"/>
    <p:sldId id="418" r:id="rId5"/>
    <p:sldId id="419" r:id="rId6"/>
    <p:sldId id="421" r:id="rId7"/>
    <p:sldId id="422" r:id="rId8"/>
    <p:sldId id="423" r:id="rId9"/>
    <p:sldId id="424" r:id="rId10"/>
    <p:sldId id="425" r:id="rId11"/>
    <p:sldId id="426" r:id="rId12"/>
    <p:sldId id="427" r:id="rId13"/>
    <p:sldId id="428" r:id="rId14"/>
    <p:sldId id="429" r:id="rId15"/>
    <p:sldId id="436" r:id="rId16"/>
    <p:sldId id="437" r:id="rId17"/>
    <p:sldId id="431" r:id="rId18"/>
    <p:sldId id="435" r:id="rId19"/>
    <p:sldId id="432" r:id="rId20"/>
    <p:sldId id="433" r:id="rId21"/>
    <p:sldId id="43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ACAF94C-CB72-B7D7-10BD-C151E484B2A5}" name="Spenser Smith" initials="SS" userId="S::Spenser.Smith@bcbsnc.com::87d99bb3-2d4d-4f5e-9b0c-05647adf110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205B"/>
    <a:srgbClr val="91C84C"/>
    <a:srgbClr val="F5E27A"/>
    <a:srgbClr val="FFE762"/>
    <a:srgbClr val="F4D33D"/>
    <a:srgbClr val="93C90E"/>
    <a:srgbClr val="83498C"/>
    <a:srgbClr val="F0D966"/>
    <a:srgbClr val="286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7CCEC8-0BDA-4AA7-BF3C-C9EFA57F6470}" v="29" dt="2024-02-06T14:25:52.5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00" autoAdjust="0"/>
    <p:restoredTop sz="82970" autoAdjust="0"/>
  </p:normalViewPr>
  <p:slideViewPr>
    <p:cSldViewPr snapToGrid="0" snapToObjects="1">
      <p:cViewPr varScale="1">
        <p:scale>
          <a:sx n="54" d="100"/>
          <a:sy n="54" d="100"/>
        </p:scale>
        <p:origin x="750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3737F5-E384-40F9-B360-0F747B47E257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BDAA19C2-4079-4521-97CB-ADF3B80EBD79}">
      <dgm:prSet/>
      <dgm:spPr/>
      <dgm:t>
        <a:bodyPr/>
        <a:lstStyle/>
        <a:p>
          <a:r>
            <a:rPr lang="en-US"/>
            <a:t>The prescription drug provisions included in the Inflation Reduction Act will:</a:t>
          </a:r>
        </a:p>
      </dgm:t>
    </dgm:pt>
    <dgm:pt modelId="{3AF66052-0CEF-479B-9772-FD888025A0A9}" type="parTrans" cxnId="{608C4FA9-0C96-4242-8742-67E8938CB9F9}">
      <dgm:prSet/>
      <dgm:spPr/>
      <dgm:t>
        <a:bodyPr/>
        <a:lstStyle/>
        <a:p>
          <a:endParaRPr lang="en-US"/>
        </a:p>
      </dgm:t>
    </dgm:pt>
    <dgm:pt modelId="{B8B305D7-2B99-4A3F-BC45-E3DE6B95DABF}" type="sibTrans" cxnId="{608C4FA9-0C96-4242-8742-67E8938CB9F9}">
      <dgm:prSet/>
      <dgm:spPr/>
      <dgm:t>
        <a:bodyPr/>
        <a:lstStyle/>
        <a:p>
          <a:endParaRPr lang="en-US"/>
        </a:p>
      </dgm:t>
    </dgm:pt>
    <dgm:pt modelId="{F3B82B46-4C96-4DF0-86FF-DF89F9257C6D}">
      <dgm:prSet/>
      <dgm:spPr/>
      <dgm:t>
        <a:bodyPr/>
        <a:lstStyle/>
        <a:p>
          <a:r>
            <a:rPr lang="en-US"/>
            <a:t>Require the federal government to negotiate prices for some drugs covered under Medicare Part B and Part D with the highest total spending, beginning in 2026</a:t>
          </a:r>
        </a:p>
      </dgm:t>
    </dgm:pt>
    <dgm:pt modelId="{E7B21DF1-C9E4-4736-B1EC-18C65A3088D9}" type="parTrans" cxnId="{E20A2A7F-AA08-4203-AEA5-A779F9DBBCDB}">
      <dgm:prSet/>
      <dgm:spPr/>
      <dgm:t>
        <a:bodyPr/>
        <a:lstStyle/>
        <a:p>
          <a:endParaRPr lang="en-US"/>
        </a:p>
      </dgm:t>
    </dgm:pt>
    <dgm:pt modelId="{AACF50F6-4598-49D5-9612-5CB97C32606B}" type="sibTrans" cxnId="{E20A2A7F-AA08-4203-AEA5-A779F9DBBCDB}">
      <dgm:prSet/>
      <dgm:spPr/>
      <dgm:t>
        <a:bodyPr/>
        <a:lstStyle/>
        <a:p>
          <a:endParaRPr lang="en-US"/>
        </a:p>
      </dgm:t>
    </dgm:pt>
    <dgm:pt modelId="{7611670B-1C52-4943-8E36-2B13454ABC64}">
      <dgm:prSet/>
      <dgm:spPr/>
      <dgm:t>
        <a:bodyPr/>
        <a:lstStyle/>
        <a:p>
          <a:r>
            <a:rPr lang="en-US"/>
            <a:t>Require drug companies to pay rebates to Medicare if prices rise faster than inflation for drugs used by Medicare beneficiaries, beginning in 2023</a:t>
          </a:r>
        </a:p>
      </dgm:t>
    </dgm:pt>
    <dgm:pt modelId="{FF012743-4951-4A41-8814-373ED9E0B2F4}" type="parTrans" cxnId="{54884061-545B-4C73-B3C7-224003B40120}">
      <dgm:prSet/>
      <dgm:spPr/>
      <dgm:t>
        <a:bodyPr/>
        <a:lstStyle/>
        <a:p>
          <a:endParaRPr lang="en-US"/>
        </a:p>
      </dgm:t>
    </dgm:pt>
    <dgm:pt modelId="{4BEE601A-CF24-4D88-9F3D-424FA3F65E11}" type="sibTrans" cxnId="{54884061-545B-4C73-B3C7-224003B40120}">
      <dgm:prSet/>
      <dgm:spPr/>
      <dgm:t>
        <a:bodyPr/>
        <a:lstStyle/>
        <a:p>
          <a:endParaRPr lang="en-US"/>
        </a:p>
      </dgm:t>
    </dgm:pt>
    <dgm:pt modelId="{53660651-E239-4298-BEF5-6D80ADC80944}">
      <dgm:prSet/>
      <dgm:spPr/>
      <dgm:t>
        <a:bodyPr/>
        <a:lstStyle/>
        <a:p>
          <a:r>
            <a:rPr lang="en-US"/>
            <a:t>Cap out-of-pocket spending for Medicare Part D enrollees and make other Part D benefit design changes, beginning in 2024</a:t>
          </a:r>
        </a:p>
      </dgm:t>
    </dgm:pt>
    <dgm:pt modelId="{7D71905A-44E1-4475-89B5-79A430104714}" type="parTrans" cxnId="{8B03C2BB-9840-457E-A1F5-A8BA6F5A2290}">
      <dgm:prSet/>
      <dgm:spPr/>
      <dgm:t>
        <a:bodyPr/>
        <a:lstStyle/>
        <a:p>
          <a:endParaRPr lang="en-US"/>
        </a:p>
      </dgm:t>
    </dgm:pt>
    <dgm:pt modelId="{BC5B6D54-AFF4-4010-AE81-0C729C3177D9}" type="sibTrans" cxnId="{8B03C2BB-9840-457E-A1F5-A8BA6F5A2290}">
      <dgm:prSet/>
      <dgm:spPr/>
      <dgm:t>
        <a:bodyPr/>
        <a:lstStyle/>
        <a:p>
          <a:endParaRPr lang="en-US"/>
        </a:p>
      </dgm:t>
    </dgm:pt>
    <dgm:pt modelId="{5D3727FD-C979-4973-8BE2-AE057FCB6458}">
      <dgm:prSet/>
      <dgm:spPr/>
      <dgm:t>
        <a:bodyPr/>
        <a:lstStyle/>
        <a:p>
          <a:r>
            <a:rPr lang="en-US"/>
            <a:t>Limit monthly cost sharing for insulin to $35 for people with Medicare, beginning in 2023</a:t>
          </a:r>
        </a:p>
      </dgm:t>
    </dgm:pt>
    <dgm:pt modelId="{ADCEE5E3-6388-41DA-92B1-8FFF3408A05D}" type="parTrans" cxnId="{5626E6F4-2107-421D-AE92-931FC7C14C40}">
      <dgm:prSet/>
      <dgm:spPr/>
      <dgm:t>
        <a:bodyPr/>
        <a:lstStyle/>
        <a:p>
          <a:endParaRPr lang="en-US"/>
        </a:p>
      </dgm:t>
    </dgm:pt>
    <dgm:pt modelId="{6E78CD77-8CEC-4A05-B66F-653D3274935E}" type="sibTrans" cxnId="{5626E6F4-2107-421D-AE92-931FC7C14C40}">
      <dgm:prSet/>
      <dgm:spPr/>
      <dgm:t>
        <a:bodyPr/>
        <a:lstStyle/>
        <a:p>
          <a:endParaRPr lang="en-US"/>
        </a:p>
      </dgm:t>
    </dgm:pt>
    <dgm:pt modelId="{41295D3A-7394-4BE4-A66C-E9C4C7D8D24F}">
      <dgm:prSet/>
      <dgm:spPr/>
      <dgm:t>
        <a:bodyPr/>
        <a:lstStyle/>
        <a:p>
          <a:r>
            <a:rPr lang="en-US"/>
            <a:t>Eliminate cost sharing for adult vaccines covered under Medicare Part D and improve access to adult vaccines in Medicaid and CHIP, beginning in 2023</a:t>
          </a:r>
        </a:p>
      </dgm:t>
    </dgm:pt>
    <dgm:pt modelId="{5B4926B2-07D2-4EB3-8582-763D1702AB65}" type="parTrans" cxnId="{1CF63DB9-DC30-43E4-B9A9-4E8DBC4F2B4E}">
      <dgm:prSet/>
      <dgm:spPr/>
      <dgm:t>
        <a:bodyPr/>
        <a:lstStyle/>
        <a:p>
          <a:endParaRPr lang="en-US"/>
        </a:p>
      </dgm:t>
    </dgm:pt>
    <dgm:pt modelId="{49EC1BEB-2575-496B-BFD9-D4D2FE338A56}" type="sibTrans" cxnId="{1CF63DB9-DC30-43E4-B9A9-4E8DBC4F2B4E}">
      <dgm:prSet/>
      <dgm:spPr/>
      <dgm:t>
        <a:bodyPr/>
        <a:lstStyle/>
        <a:p>
          <a:endParaRPr lang="en-US"/>
        </a:p>
      </dgm:t>
    </dgm:pt>
    <dgm:pt modelId="{64793D0F-B52A-462F-BF99-C84A7A88B0DA}">
      <dgm:prSet/>
      <dgm:spPr/>
      <dgm:t>
        <a:bodyPr/>
        <a:lstStyle/>
        <a:p>
          <a:r>
            <a:rPr lang="en-US" dirty="0"/>
            <a:t>Expand eligibility for full benefits under the Medicare Part D Low-Income Subsidy Program, beginning in 2024</a:t>
          </a:r>
        </a:p>
      </dgm:t>
    </dgm:pt>
    <dgm:pt modelId="{6AE92C71-77B7-4836-B449-37ACF9DBBE2C}" type="parTrans" cxnId="{AB31248B-B5E3-48D3-8D89-63DF37F3D1FB}">
      <dgm:prSet/>
      <dgm:spPr/>
      <dgm:t>
        <a:bodyPr/>
        <a:lstStyle/>
        <a:p>
          <a:endParaRPr lang="en-US"/>
        </a:p>
      </dgm:t>
    </dgm:pt>
    <dgm:pt modelId="{EC6D5F3A-82D6-4AF9-9A77-D6E707416739}" type="sibTrans" cxnId="{AB31248B-B5E3-48D3-8D89-63DF37F3D1FB}">
      <dgm:prSet/>
      <dgm:spPr/>
      <dgm:t>
        <a:bodyPr/>
        <a:lstStyle/>
        <a:p>
          <a:endParaRPr lang="en-US"/>
        </a:p>
      </dgm:t>
    </dgm:pt>
    <dgm:pt modelId="{14D3923F-F146-4978-B446-74CD08915A3E}">
      <dgm:prSet/>
      <dgm:spPr/>
      <dgm:t>
        <a:bodyPr/>
        <a:lstStyle/>
        <a:p>
          <a:r>
            <a:rPr lang="en-US" dirty="0"/>
            <a:t>Further delay implementation of the Trump Administration’s drug rebate rule, beginning in 2027</a:t>
          </a:r>
        </a:p>
      </dgm:t>
    </dgm:pt>
    <dgm:pt modelId="{C77FF483-CACE-4A8A-9F82-444462811733}" type="parTrans" cxnId="{E9DD5BA7-11AC-40AE-89C6-9F3F4DAD504D}">
      <dgm:prSet/>
      <dgm:spPr/>
      <dgm:t>
        <a:bodyPr/>
        <a:lstStyle/>
        <a:p>
          <a:endParaRPr lang="en-US"/>
        </a:p>
      </dgm:t>
    </dgm:pt>
    <dgm:pt modelId="{CF8F6885-780D-4B0C-8041-E28599E69AF5}" type="sibTrans" cxnId="{E9DD5BA7-11AC-40AE-89C6-9F3F4DAD504D}">
      <dgm:prSet/>
      <dgm:spPr/>
      <dgm:t>
        <a:bodyPr/>
        <a:lstStyle/>
        <a:p>
          <a:endParaRPr lang="en-US"/>
        </a:p>
      </dgm:t>
    </dgm:pt>
    <dgm:pt modelId="{5EEB599D-8163-4845-A330-87C6D8D4B9DF}" type="pres">
      <dgm:prSet presAssocID="{773737F5-E384-40F9-B360-0F747B47E257}" presName="linear" presStyleCnt="0">
        <dgm:presLayoutVars>
          <dgm:animLvl val="lvl"/>
          <dgm:resizeHandles val="exact"/>
        </dgm:presLayoutVars>
      </dgm:prSet>
      <dgm:spPr/>
    </dgm:pt>
    <dgm:pt modelId="{CF542C11-55C5-4C52-A4BF-403D4C8C6B0B}" type="pres">
      <dgm:prSet presAssocID="{BDAA19C2-4079-4521-97CB-ADF3B80EBD79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76EE8D43-008B-40EF-9E35-8B357A381019}" type="pres">
      <dgm:prSet presAssocID="{BDAA19C2-4079-4521-97CB-ADF3B80EBD79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2D32DA34-2E4C-4697-9C92-393AFBC08E46}" type="presOf" srcId="{64793D0F-B52A-462F-BF99-C84A7A88B0DA}" destId="{76EE8D43-008B-40EF-9E35-8B357A381019}" srcOrd="0" destOrd="5" presId="urn:microsoft.com/office/officeart/2005/8/layout/vList2"/>
    <dgm:cxn modelId="{54884061-545B-4C73-B3C7-224003B40120}" srcId="{BDAA19C2-4079-4521-97CB-ADF3B80EBD79}" destId="{7611670B-1C52-4943-8E36-2B13454ABC64}" srcOrd="1" destOrd="0" parTransId="{FF012743-4951-4A41-8814-373ED9E0B2F4}" sibTransId="{4BEE601A-CF24-4D88-9F3D-424FA3F65E11}"/>
    <dgm:cxn modelId="{91CAE764-6CBC-4B20-8E63-CC98BFF7EC01}" type="presOf" srcId="{F3B82B46-4C96-4DF0-86FF-DF89F9257C6D}" destId="{76EE8D43-008B-40EF-9E35-8B357A381019}" srcOrd="0" destOrd="0" presId="urn:microsoft.com/office/officeart/2005/8/layout/vList2"/>
    <dgm:cxn modelId="{8AC85970-1DA3-450F-AA75-9BAE40FD0E1A}" type="presOf" srcId="{41295D3A-7394-4BE4-A66C-E9C4C7D8D24F}" destId="{76EE8D43-008B-40EF-9E35-8B357A381019}" srcOrd="0" destOrd="4" presId="urn:microsoft.com/office/officeart/2005/8/layout/vList2"/>
    <dgm:cxn modelId="{0A430B5A-3704-4CC5-9019-0DD6D2F1376F}" type="presOf" srcId="{14D3923F-F146-4978-B446-74CD08915A3E}" destId="{76EE8D43-008B-40EF-9E35-8B357A381019}" srcOrd="0" destOrd="6" presId="urn:microsoft.com/office/officeart/2005/8/layout/vList2"/>
    <dgm:cxn modelId="{C6B3F37E-9A0B-4469-98E9-19EB504AC587}" type="presOf" srcId="{7611670B-1C52-4943-8E36-2B13454ABC64}" destId="{76EE8D43-008B-40EF-9E35-8B357A381019}" srcOrd="0" destOrd="1" presId="urn:microsoft.com/office/officeart/2005/8/layout/vList2"/>
    <dgm:cxn modelId="{E20A2A7F-AA08-4203-AEA5-A779F9DBBCDB}" srcId="{BDAA19C2-4079-4521-97CB-ADF3B80EBD79}" destId="{F3B82B46-4C96-4DF0-86FF-DF89F9257C6D}" srcOrd="0" destOrd="0" parTransId="{E7B21DF1-C9E4-4736-B1EC-18C65A3088D9}" sibTransId="{AACF50F6-4598-49D5-9612-5CB97C32606B}"/>
    <dgm:cxn modelId="{AB31248B-B5E3-48D3-8D89-63DF37F3D1FB}" srcId="{BDAA19C2-4079-4521-97CB-ADF3B80EBD79}" destId="{64793D0F-B52A-462F-BF99-C84A7A88B0DA}" srcOrd="5" destOrd="0" parTransId="{6AE92C71-77B7-4836-B449-37ACF9DBBE2C}" sibTransId="{EC6D5F3A-82D6-4AF9-9A77-D6E707416739}"/>
    <dgm:cxn modelId="{E9DD5BA7-11AC-40AE-89C6-9F3F4DAD504D}" srcId="{BDAA19C2-4079-4521-97CB-ADF3B80EBD79}" destId="{14D3923F-F146-4978-B446-74CD08915A3E}" srcOrd="6" destOrd="0" parTransId="{C77FF483-CACE-4A8A-9F82-444462811733}" sibTransId="{CF8F6885-780D-4B0C-8041-E28599E69AF5}"/>
    <dgm:cxn modelId="{608C4FA9-0C96-4242-8742-67E8938CB9F9}" srcId="{773737F5-E384-40F9-B360-0F747B47E257}" destId="{BDAA19C2-4079-4521-97CB-ADF3B80EBD79}" srcOrd="0" destOrd="0" parTransId="{3AF66052-0CEF-479B-9772-FD888025A0A9}" sibTransId="{B8B305D7-2B99-4A3F-BC45-E3DE6B95DABF}"/>
    <dgm:cxn modelId="{98921AB2-441D-49B6-8463-35B3F9866162}" type="presOf" srcId="{53660651-E239-4298-BEF5-6D80ADC80944}" destId="{76EE8D43-008B-40EF-9E35-8B357A381019}" srcOrd="0" destOrd="2" presId="urn:microsoft.com/office/officeart/2005/8/layout/vList2"/>
    <dgm:cxn modelId="{75665AB3-24E0-4891-AD67-A75355EACC80}" type="presOf" srcId="{BDAA19C2-4079-4521-97CB-ADF3B80EBD79}" destId="{CF542C11-55C5-4C52-A4BF-403D4C8C6B0B}" srcOrd="0" destOrd="0" presId="urn:microsoft.com/office/officeart/2005/8/layout/vList2"/>
    <dgm:cxn modelId="{1CF63DB9-DC30-43E4-B9A9-4E8DBC4F2B4E}" srcId="{BDAA19C2-4079-4521-97CB-ADF3B80EBD79}" destId="{41295D3A-7394-4BE4-A66C-E9C4C7D8D24F}" srcOrd="4" destOrd="0" parTransId="{5B4926B2-07D2-4EB3-8582-763D1702AB65}" sibTransId="{49EC1BEB-2575-496B-BFD9-D4D2FE338A56}"/>
    <dgm:cxn modelId="{8B03C2BB-9840-457E-A1F5-A8BA6F5A2290}" srcId="{BDAA19C2-4079-4521-97CB-ADF3B80EBD79}" destId="{53660651-E239-4298-BEF5-6D80ADC80944}" srcOrd="2" destOrd="0" parTransId="{7D71905A-44E1-4475-89B5-79A430104714}" sibTransId="{BC5B6D54-AFF4-4010-AE81-0C729C3177D9}"/>
    <dgm:cxn modelId="{A9DD98D5-BFD5-4BDA-9B29-1896527CD889}" type="presOf" srcId="{773737F5-E384-40F9-B360-0F747B47E257}" destId="{5EEB599D-8163-4845-A330-87C6D8D4B9DF}" srcOrd="0" destOrd="0" presId="urn:microsoft.com/office/officeart/2005/8/layout/vList2"/>
    <dgm:cxn modelId="{F927BEEA-CFA2-4B3F-BE61-A5EB136A935C}" type="presOf" srcId="{5D3727FD-C979-4973-8BE2-AE057FCB6458}" destId="{76EE8D43-008B-40EF-9E35-8B357A381019}" srcOrd="0" destOrd="3" presId="urn:microsoft.com/office/officeart/2005/8/layout/vList2"/>
    <dgm:cxn modelId="{5626E6F4-2107-421D-AE92-931FC7C14C40}" srcId="{BDAA19C2-4079-4521-97CB-ADF3B80EBD79}" destId="{5D3727FD-C979-4973-8BE2-AE057FCB6458}" srcOrd="3" destOrd="0" parTransId="{ADCEE5E3-6388-41DA-92B1-8FFF3408A05D}" sibTransId="{6E78CD77-8CEC-4A05-B66F-653D3274935E}"/>
    <dgm:cxn modelId="{34260BF9-98F0-470F-B9C7-7175D8E818A2}" type="presParOf" srcId="{5EEB599D-8163-4845-A330-87C6D8D4B9DF}" destId="{CF542C11-55C5-4C52-A4BF-403D4C8C6B0B}" srcOrd="0" destOrd="0" presId="urn:microsoft.com/office/officeart/2005/8/layout/vList2"/>
    <dgm:cxn modelId="{C13FA8C8-FDBC-4920-9D41-2CE2819428E6}" type="presParOf" srcId="{5EEB599D-8163-4845-A330-87C6D8D4B9DF}" destId="{76EE8D43-008B-40EF-9E35-8B357A38101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542C11-55C5-4C52-A4BF-403D4C8C6B0B}">
      <dsp:nvSpPr>
        <dsp:cNvPr id="0" name=""/>
        <dsp:cNvSpPr/>
      </dsp:nvSpPr>
      <dsp:spPr>
        <a:xfrm>
          <a:off x="0" y="168729"/>
          <a:ext cx="10515600" cy="5382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The prescription drug provisions included in the Inflation Reduction Act will:</a:t>
          </a:r>
        </a:p>
      </dsp:txBody>
      <dsp:txXfrm>
        <a:off x="26273" y="195002"/>
        <a:ext cx="10463054" cy="485654"/>
      </dsp:txXfrm>
    </dsp:sp>
    <dsp:sp modelId="{76EE8D43-008B-40EF-9E35-8B357A381019}">
      <dsp:nvSpPr>
        <dsp:cNvPr id="0" name=""/>
        <dsp:cNvSpPr/>
      </dsp:nvSpPr>
      <dsp:spPr>
        <a:xfrm>
          <a:off x="0" y="706929"/>
          <a:ext cx="10515600" cy="3237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Require the federal government to negotiate prices for some drugs covered under Medicare Part B and Part D with the highest total spending, beginning in 2026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Require drug companies to pay rebates to Medicare if prices rise faster than inflation for drugs used by Medicare beneficiaries, beginning in 2023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Cap out-of-pocket spending for Medicare Part D enrollees and make other Part D benefit design changes, beginning in 2024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Limit monthly cost sharing for insulin to $35 for people with Medicare, beginning in 2023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Eliminate cost sharing for adult vaccines covered under Medicare Part D and improve access to adult vaccines in Medicaid and CHIP, beginning in 2023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Expand eligibility for full benefits under the Medicare Part D Low-Income Subsidy Program, beginning in 2024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Further delay implementation of the Trump Administration’s drug rebate rule, beginning in 2027</a:t>
          </a:r>
        </a:p>
      </dsp:txBody>
      <dsp:txXfrm>
        <a:off x="0" y="706929"/>
        <a:ext cx="10515600" cy="3237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8B05A-7177-4218-A104-D8CD43271F5E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CBD27-D6FE-4E25-8944-C777FE3B93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446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ff.org/medicare/issue-brief/faqs-about-the-inflation-reduction-acts-medicare-drug-price-negotiation-program/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E089409-BD5A-4724-B7AE-A932E3514C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D51BD81-27E0-4496-B322-9F266398D0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95040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58A5BEAF-F216-48CF-9750-95D4B6C7D7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53ECA4FC-1147-4A72-A884-999161665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https://www.medicare.gov/drug-coverage-part-d/costs-for-medicare-drug-coverage/part-d-late-enrollment-penalty</a:t>
            </a: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5B981CE9-6C3F-4CBF-9B03-7EB326E6C9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6C12485-327B-47FC-8D7D-654E65DDD99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83588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D0B306FF-BFD5-4A9B-8954-8CF140B340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32A74FBC-835E-4C47-953E-31617116EC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https://www.cms.gov/Medicare/Prescription-Drug-Coverage/PrescriptionDrugCovContra/Downloads/Part-D-Benefits-Manual-Chapter-6.pdf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Most up-to-date version can always be found here: https://www.cms.gov/medicare/coverage/prescription-drug-coverage-contracting/prescription-drug-benefit-manual</a:t>
            </a:r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FDCC2B9E-DAF3-4267-8FAF-D6FEDE6EB7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0FD1C1-0069-4D02-9588-DDE5F70B143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4340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B6E97E10-359B-41AF-A347-4FD4AC9377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7D1064DA-697F-4EC5-88A1-79BA6050AB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https://www.cms.gov/Medicare/Prescription-Drug-Coverage/PrescriptionDrugCovContra/Downloads/Part-D-Benefits-Manual-Chapter-6.pdf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Most up-to-date version can always be found here: https://www.cms.gov/medicare/coverage/prescription-drug-coverage-contracting/prescription-drug-benefit-manual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22909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205C6C2B-C06E-4EF2-AF09-3A92D71E49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19148133-816B-40DE-9D21-EA5F4FA29D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https://www.cms.gov/Medicare/Prescription-Drug-Coverage/PrescriptionDrugCovContra/Downloads/Part-D-Benefits-Manual-Chapter-6.pdf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Most up-to-date version can always be found here: https://www.cms.gov/medicare/coverage/prescription-drug-coverage-contracting/prescription-drug-benefit-manual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22CF05F7-1FDA-472B-8760-AE34B530B7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2E0FE6-0620-4BAB-91C0-6F3F4EE2788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79574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F7BAD35D-7B18-4A74-9DFB-A6B0D98ABA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F97B97C5-46D0-4574-8897-A3D31D1CB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ea typeface="ＭＳ Ｐゴシック" panose="020B0600070205080204" pitchFamily="34" charset="-128"/>
              </a:rPr>
              <a:t>https://www.medicare.gov/Pubs/pdf/11109-Your-Guide-to-Medicare-Prescrip-Drug-Cov.pdf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https://www.medicareinteractive.org/get-answers/medicare-prescription-drug-coverage-part-d/medicare-part-d-costs/phases-of-part-d-coverage</a:t>
            </a:r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7873A0F2-4C53-4340-848F-C4FA540497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D21E622-DB8F-4895-91D3-74ACA773A66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13699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DC9DB808-C5AB-4422-B680-E66513D529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CD358DE3-1526-4C5E-B61E-255108A25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https://www.kff.org/medicare/issue-brief/explaining-the-prescription-drug-provisions-in-the-inflation-reduction-act/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dirty="0">
                <a:hlinkClick r:id="rId3"/>
              </a:rPr>
              <a:t>FAQs about the Inflation Reduction Act’s Medicare Drug Price Negotiation Program | KFF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FCFF1A70-6CF0-44B9-A77F-03874908E8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0554A5-CA1C-4D0A-9667-00FF0321FE7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47110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DC9DB808-C5AB-4422-B680-E66513D529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CD358DE3-1526-4C5E-B61E-255108A25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https://www.kff.org/medicare/issue-brief/explaining-the-prescription-drug-provisions-in-the-inflation-reduction-act/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FCFF1A70-6CF0-44B9-A77F-03874908E8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0554A5-CA1C-4D0A-9667-00FF0321FE7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32140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F12D3A13-78BD-4A30-9F3A-0E06458822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83613536-1B71-41EA-9BA5-2BDDA2740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https://www.medicare.gov/medicare-savings-programs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/>
              <a:t>https://www.medicareinteractive.org/get-answers/cost-saving-programs-for-people-with-medicare/the-extra-helplow-income-subsidy-lis-program/extra-help-basics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5A71E601-B01C-46E4-8B3C-9CEB2E8F67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9A25D52-121B-4720-99EE-C1EB2707C7E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56282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F12D3A13-78BD-4A30-9F3A-0E06458822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83613536-1B71-41EA-9BA5-2BDDA2740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https://www.medicare.gov/medicare-savings-programs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/>
              <a:t>https://www.medicareinteractive.org/get-answers/cost-saving-programs-for-people-with-medicare/the-extra-helplow-income-subsidy-lis-program/extra-help-basics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5A71E601-B01C-46E4-8B3C-9CEB2E8F67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9A25D52-121B-4720-99EE-C1EB2707C7E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80308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04CE10EE-AA38-4C08-A428-621632D06E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E562AF78-4297-4C81-B547-BD26753597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https://www.medicareinteractive.org/get-answers/medicare-denials-and-appeals/medicare-advantage-appeals/explanation-of-benefits-eob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https://www.medicare.gov/basics/forms-publications-mailings/mailings/costs-and-coverage/explanation-of-benefits</a:t>
            </a:r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E9210B13-ABC5-4F36-8780-A6F1C95C53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238375-DD25-4042-9BD5-074D8632183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4940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5EFD4CC4-2F9A-41E3-855D-6BBE00E7D3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4D1947-BD4A-44B0-82B5-ED5578722A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https://www.cms.gov/Medicare/Eligibility-and-Enrollment/OrigMedicarePartABEligEnrol</a:t>
            </a: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9C13EB10-9E30-4146-8319-F2D92701B5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C339D71-7293-4C2C-845B-F93732C7EF8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84455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9CBD27-D6FE-4E25-8944-C777FE3B93DA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210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2A6101CC-182C-4855-BF1B-91CD005491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97A02FF7-B30C-4DB7-AE92-E21D693C88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https://www.cms.gov/Medicare/Medicare-General-Information/MedicareGenInfo/index.html</a:t>
            </a: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2558ADE8-A98C-42D4-80BB-294D74561A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FEF0D3F-6251-43A7-BBC4-D997C362C63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0887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290BE738-3C94-479C-988F-380EBA3211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DECD9740-EF33-4A5F-9CA5-F4A47C099A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https://www.cms.gov/Medicare/Medicare-General-Information/MedicareGenInfo/index.html</a:t>
            </a: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9BA5B700-BFF0-4473-96DF-F323D257C7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6F90AA-AE5F-4BBA-B0E2-D378ECD5651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1838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12FC4D99-2542-437E-BA16-15D887A173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B8BC8C5A-66D1-4597-901C-233B7F5F2C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https://www.medicare.gov/coverage/prescription-drugs-outpatient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Usually, Part B covers drugs you wouldn't typically give to yourself, like those you get at a doctor's office or in a hospital outpatient setting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47F25B06-2906-44A9-9065-CF83BDBB72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8A9742-2713-4883-B9FA-6AE2F8DBEDB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1180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5D24B704-0EFD-4641-A93C-9EF829A2D6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9D107457-231D-472C-AFB9-ECDADC9DA4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https://www.cms.gov/Medicare/Health-Plans/Medigap/index</a:t>
            </a:r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74F65DA0-81B7-469B-AA01-62EF5C9FEB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2BADD79-EBC3-48ED-9A0A-05564BFEFF7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425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0A02D180-AAA4-44FE-B9FF-1DAAE50642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63D24A27-973E-4B27-8A52-B8AACA30BC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https://www.medicare.gov/sign-up-change-plans/types-of-medicare-health-plans/medicare-advantage-plans</a:t>
            </a:r>
            <a:r>
              <a:rPr lang="en-US" altLang="en-US">
                <a:ea typeface="ＭＳ Ｐゴシック" panose="020B0600070205080204" pitchFamily="34" charset="-128"/>
              </a:rPr>
              <a:t>/how-do-medicare-advantage-plans-work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Updated reference: https://www.medicare.gov/basics/get-started-with-medicare/medicare-basics/parts-of-medicare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282D60E4-2086-4254-A453-B717DD487D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C08349F-0FCA-44D1-8B51-77B1EA21A9E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81138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133C265-3A40-4DA3-A611-B3B8CDFD2C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07BED65-731C-4E5C-BA24-E1C3D8E373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https://www.ssa.gov/privacy/pia/Medicare%20Modernization%20Act%20(MMA)%20FY07.htm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https://www.kff.org/medicare/fact-sheet/an-overview-of-the-medicare-part-d-prescription-drug-benefit/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19351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2002A1D0-4EAB-41D7-83A3-5A16DA61DD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78E64637-CFAC-40A9-BC86-A6059865FE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https://www.cms.gov/about-cms/what-we-do/medicare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https</a:t>
            </a:r>
            <a:r>
              <a:rPr lang="en-US" altLang="en-US" dirty="0">
                <a:ea typeface="ＭＳ Ｐゴシック" panose="020B0600070205080204" pitchFamily="34" charset="-128"/>
              </a:rPr>
              <a:t>://www.medicare.gov/sign-up-change-plans/joining-a-health-or-drug-plan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https://www.cms.gov/Outreach-and-Education/Reach-Out/Find-tools-to-help-you-help-others</a:t>
            </a:r>
            <a:r>
              <a:rPr lang="en-US" altLang="en-US">
                <a:ea typeface="ＭＳ Ｐゴシック" panose="020B0600070205080204" pitchFamily="34" charset="-128"/>
              </a:rPr>
              <a:t>/Medicare-Open-Enrollment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https://www.kff.org/medicare/fact-sheet/an-overview-of-the-medicare-part-d-prescription-drug-benefit/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B76CDE44-7684-4BE6-97D2-8172A72E04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2F87FC6-AFF1-4DBD-9510-D51A4EE6EBB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83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-85725" y="-11430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 userDrawn="1"/>
        </p:nvSpPr>
        <p:spPr>
          <a:xfrm>
            <a:off x="5679741" y="3149322"/>
            <a:ext cx="6288066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3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73F007-6D06-4E99-9552-A76F112AEF5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85825" y="2355638"/>
            <a:ext cx="1095375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2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90B8528-6C47-4416-8950-C3A31C5D85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9625" y="5072631"/>
            <a:ext cx="3157734" cy="127101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C86D695-5ADB-4525-B695-DC2712BC29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5825" y="3594974"/>
            <a:ext cx="10953750" cy="139612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5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  <a:p>
            <a:pPr lvl="0"/>
            <a:r>
              <a:rPr lang="en-US" dirty="0"/>
              <a:t>Location</a:t>
            </a:r>
          </a:p>
        </p:txBody>
      </p:sp>
    </p:spTree>
    <p:extLst>
      <p:ext uri="{BB962C8B-B14F-4D97-AF65-F5344CB8AC3E}">
        <p14:creationId xmlns:p14="http://schemas.microsoft.com/office/powerpoint/2010/main" val="97531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 userDrawn="1"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11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-10160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8745B42-C894-454C-91A1-91582D36D1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693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Slide Title (Paragraph)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 userDrawn="1"/>
        </p:nvSpPr>
        <p:spPr>
          <a:xfrm>
            <a:off x="5679741" y="3149322"/>
            <a:ext cx="6288067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67F522-2F42-C444-BC13-881D739BCE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80033" y="1931772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469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 userDrawn="1"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6C8EC6E-9E55-7246-89D9-7FF10A01A7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90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205B"/>
                </a:solidFill>
                <a:latin typeface="+mj-lt"/>
              </a:defRPr>
            </a:lvl1pPr>
            <a:lvl2pPr marL="557213" indent="-214313"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rgbClr val="00205B"/>
                </a:solidFill>
                <a:latin typeface="+mn-lt"/>
              </a:defRPr>
            </a:lvl2pPr>
            <a:lvl3pPr marL="900113" indent="-214313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rgbClr val="00205B"/>
                </a:solidFill>
                <a:latin typeface="+mn-lt"/>
              </a:defRPr>
            </a:lvl3pPr>
            <a:lvl4pPr marL="1243013" indent="-214313">
              <a:buFont typeface="Arial" panose="020B0604020202020204" pitchFamily="34" charset="0"/>
              <a:buChar char="•"/>
              <a:defRPr>
                <a:latin typeface="Montserrat" panose="02000505000000020004" pitchFamily="2" charset="77"/>
              </a:defRPr>
            </a:lvl4pPr>
            <a:lvl5pPr>
              <a:defRPr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 userDrawn="1"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485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-2667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32DE315-40CE-FB43-A72D-EB6DB9417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495D26-E35E-F741-968D-86841912DB32}"/>
              </a:ext>
            </a:extLst>
          </p:cNvPr>
          <p:cNvSpPr/>
          <p:nvPr userDrawn="1"/>
        </p:nvSpPr>
        <p:spPr>
          <a:xfrm>
            <a:off x="-100016" y="5878512"/>
            <a:ext cx="12725400" cy="1093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602466-2543-1B45-A2B9-5BAE1E8C0E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0713" y="6112174"/>
            <a:ext cx="2123123" cy="656636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54FC435-E5AA-4BE8-A749-DDB03060B7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0738" y="1847850"/>
            <a:ext cx="4827587" cy="3943350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72E1F1CE-607B-47E6-BAF0-EE3A695206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26213" y="1847850"/>
            <a:ext cx="4827587" cy="3943350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59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 userDrawn="1"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 userDrawn="1"/>
        </p:nvSpPr>
        <p:spPr>
          <a:xfrm>
            <a:off x="0" y="5891349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5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5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69546A1-B136-46E9-BB62-B98BDC00B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5" y="1915554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5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221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 userDrawn="1"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 userDrawn="1"/>
        </p:nvSpPr>
        <p:spPr>
          <a:xfrm>
            <a:off x="0" y="5891349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62687F7F-C3CE-4A5E-BBE6-8D9B7AD3D21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838200" y="266700"/>
            <a:ext cx="10515600" cy="54959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35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 userDrawn="1"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 userDrawn="1"/>
        </p:nvSpPr>
        <p:spPr>
          <a:xfrm>
            <a:off x="0" y="5891349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5633E215-EE1B-41F4-B594-66FE60D098EA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838200" y="1847850"/>
            <a:ext cx="10515600" cy="39147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12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Smart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 userDrawn="1"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 userDrawn="1"/>
        </p:nvSpPr>
        <p:spPr>
          <a:xfrm>
            <a:off x="0" y="5891349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5" name="SmartArt Placeholder 4">
            <a:extLst>
              <a:ext uri="{FF2B5EF4-FFF2-40B4-BE49-F238E27FC236}">
                <a16:creationId xmlns:a16="http://schemas.microsoft.com/office/drawing/2014/main" id="{29401669-CD69-43DE-8607-B4B829F4AFEA}"/>
              </a:ext>
            </a:extLst>
          </p:cNvPr>
          <p:cNvSpPr>
            <a:spLocks noGrp="1"/>
          </p:cNvSpPr>
          <p:nvPr>
            <p:ph type="dgm" sz="quarter" idx="10"/>
          </p:nvPr>
        </p:nvSpPr>
        <p:spPr>
          <a:xfrm>
            <a:off x="838201" y="1870212"/>
            <a:ext cx="10515600" cy="39338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82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3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nect With U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33E6-CA8E-45EA-98C5-2475199D52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7" y="2132593"/>
            <a:ext cx="10791825" cy="1047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6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Connect with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B018AB-C8D6-4EA4-A146-7CDCB8ADD5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088" y="3391372"/>
            <a:ext cx="10791825" cy="1047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6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www.amcp.org  @</a:t>
            </a:r>
            <a:r>
              <a:rPr lang="en-US" dirty="0" err="1"/>
              <a:t>amcporg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B365F6E-2ABD-447F-9E54-3012657526A8}"/>
              </a:ext>
            </a:extLst>
          </p:cNvPr>
          <p:cNvSpPr/>
          <p:nvPr userDrawn="1"/>
        </p:nvSpPr>
        <p:spPr>
          <a:xfrm>
            <a:off x="6709577" y="3813430"/>
            <a:ext cx="199695" cy="203637"/>
          </a:xfrm>
          <a:prstGeom prst="ellipse">
            <a:avLst/>
          </a:prstGeom>
          <a:solidFill>
            <a:srgbClr val="91C84C"/>
          </a:solidFill>
          <a:ln>
            <a:solidFill>
              <a:srgbClr val="91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26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29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624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9" r:id="rId4"/>
    <p:sldLayoutId id="2147483670" r:id="rId5"/>
    <p:sldLayoutId id="2147483671" r:id="rId6"/>
    <p:sldLayoutId id="2147483663" r:id="rId7"/>
    <p:sldLayoutId id="2147483668" r:id="rId8"/>
    <p:sldLayoutId id="2147483655" r:id="rId9"/>
    <p:sldLayoutId id="2147483650" r:id="rId10"/>
    <p:sldLayoutId id="2147483679" r:id="rId11"/>
    <p:sldLayoutId id="2147483680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care.gov/" TargetMode="External"/><Relationship Id="rId2" Type="http://schemas.openxmlformats.org/officeDocument/2006/relationships/hyperlink" Target="http://www.cms.gov/" TargetMode="Externa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are.gov/coverage/monoclonal-antibodies-for-the-treatment-of-early-alzheimers-diseas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medicare.gov/coverage/osteoporosis-drugs" TargetMode="External"/><Relationship Id="rId4" Type="http://schemas.openxmlformats.org/officeDocument/2006/relationships/hyperlink" Target="https://www.medicare.gov/coverage/pre-exposure-prophylaxis-prep-for-hiv-prevention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76E488A2-22D6-481A-92C5-BA2A96637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685802"/>
            <a:ext cx="8991600" cy="2169367"/>
          </a:xfrm>
        </p:spPr>
        <p:txBody>
          <a:bodyPr/>
          <a:lstStyle/>
          <a:p>
            <a:pPr algn="r" eaLnBrk="1" hangingPunct="1"/>
            <a:r>
              <a:rPr lang="en-US" altLang="en-US" sz="4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Medicare Part D Prescription Drug Benefit Overview</a:t>
            </a:r>
            <a:endParaRPr lang="en-US" altLang="en-US" sz="32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3315" name="Subtitle 2">
            <a:extLst>
              <a:ext uri="{FF2B5EF4-FFF2-40B4-BE49-F238E27FC236}">
                <a16:creationId xmlns:a16="http://schemas.microsoft.com/office/drawing/2014/main" id="{41F5C4BD-92DF-44A2-A118-A144D4D0F7C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800600" y="4002833"/>
            <a:ext cx="5867400" cy="1752600"/>
          </a:xfrm>
          <a:prstGeom prst="rect">
            <a:avLst/>
          </a:prstGeom>
        </p:spPr>
        <p:txBody>
          <a:bodyPr/>
          <a:lstStyle/>
          <a:p>
            <a:pPr marL="0" indent="0" algn="r">
              <a:buNone/>
            </a:pPr>
            <a:r>
              <a:rPr lang="en-US" altLang="en-US" sz="2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Created by the School of Pharmacy Relations Committee for AMCP</a:t>
            </a:r>
          </a:p>
          <a:p>
            <a:pPr marL="0" indent="0" algn="r">
              <a:buNone/>
            </a:pPr>
            <a:endParaRPr lang="en-US" altLang="en-US" sz="24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marL="0" indent="0" algn="r">
              <a:buNone/>
            </a:pPr>
            <a:endParaRPr lang="en-US" altLang="en-US" sz="24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marL="0" indent="0" algn="r">
              <a:buNone/>
            </a:pPr>
            <a:r>
              <a:rPr lang="en-US" altLang="en-US" sz="2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Revised: February 2025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860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D6E55534-A7A6-4EB3-8F86-F6AB6D069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Medicare Part D – Late Enrollment Penalty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C1A8F00B-DFC4-4938-AD5F-4BBBD63C9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223" y="1825625"/>
            <a:ext cx="4626935" cy="3903663"/>
          </a:xfrm>
        </p:spPr>
        <p:txBody>
          <a:bodyPr>
            <a:noAutofit/>
          </a:bodyPr>
          <a:lstStyle/>
          <a:p>
            <a:pPr algn="l"/>
            <a:r>
              <a:rPr lang="en-US" sz="2200" b="0" i="0" dirty="0">
                <a:solidFill>
                  <a:schemeClr val="tx1"/>
                </a:solidFill>
                <a:effectLst/>
                <a:cs typeface="Calibri" panose="020F0502020204030204" pitchFamily="34" charset="0"/>
              </a:rPr>
              <a:t>Calculation: multiple 1% x times “national base beneficiary premium” ($36.78 in 2025) x number of full, uncovered months where eligible to join Medicare drug coverage but didn’t (and didn’t have other coverage).</a:t>
            </a:r>
          </a:p>
          <a:p>
            <a:pPr algn="l"/>
            <a:r>
              <a:rPr lang="en-US" sz="2200" b="0" i="0" dirty="0">
                <a:solidFill>
                  <a:schemeClr val="tx1"/>
                </a:solidFill>
                <a:effectLst/>
                <a:cs typeface="Calibri" panose="020F0502020204030204" pitchFamily="34" charset="0"/>
              </a:rPr>
              <a:t>Amount rounded to nearest $.10 and added to monthly premium.</a:t>
            </a:r>
          </a:p>
          <a:p>
            <a:r>
              <a:rPr lang="en-US" altLang="en-US" sz="2200" dirty="0">
                <a:solidFill>
                  <a:schemeClr val="tx1"/>
                </a:solidFill>
                <a:ea typeface="ＭＳ Ｐゴシック" panose="020B0600070205080204" pitchFamily="34" charset="-128"/>
                <a:cs typeface="Calibri" panose="020F0502020204030204" pitchFamily="34" charset="0"/>
              </a:rPr>
              <a:t>Extra Help beneficiaries do not need to pay penalties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292637-5D00-7901-0332-7318102B6E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1505" y="1363476"/>
            <a:ext cx="5911272" cy="4314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30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78592DAC-ADF9-4473-90F1-F6387EF35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400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Medicare Part D – Formulary 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954465FB-C6FE-4206-9675-350FEF1F8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CMS set guidelines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Formularies must cover beneficiaries in both community and long-term care settings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Minimum coverage criteria: 2 drugs per therapeutic category/class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Majority of drugs in 6 protected classes are covered</a:t>
            </a:r>
            <a:r>
              <a:rPr lang="en-US" altLang="en-US" sz="2000">
                <a:ea typeface="ＭＳ Ｐゴシック" panose="020B0600070205080204" pitchFamily="34" charset="-128"/>
              </a:rPr>
              <a:t>: </a:t>
            </a:r>
          </a:p>
          <a:p>
            <a:pPr lvl="2"/>
            <a:r>
              <a:rPr lang="en-US" altLang="en-US" sz="1800">
                <a:ea typeface="ＭＳ Ｐゴシック" panose="020B0600070205080204" pitchFamily="34" charset="-128"/>
              </a:rPr>
              <a:t>antidepressants</a:t>
            </a:r>
            <a:r>
              <a:rPr lang="en-US" altLang="en-US" sz="1800" dirty="0">
                <a:ea typeface="ＭＳ Ｐゴシック" panose="020B0600070205080204" pitchFamily="34" charset="-128"/>
              </a:rPr>
              <a:t>, antipsychotics, anticonvulsants, antiretroviral, immunosuppressant</a:t>
            </a:r>
            <a:r>
              <a:rPr lang="en-US" altLang="en-US" sz="1800">
                <a:ea typeface="ＭＳ Ｐゴシック" panose="020B0600070205080204" pitchFamily="34" charset="-128"/>
              </a:rPr>
              <a:t>, antineoplastics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Exceptions: </a:t>
            </a:r>
          </a:p>
          <a:p>
            <a:pPr lvl="2"/>
            <a:r>
              <a:rPr lang="en-US" sz="1800">
                <a:latin typeface="+mn-lt"/>
              </a:rPr>
              <a:t>multi-source brands of the identical molecular structure</a:t>
            </a:r>
          </a:p>
          <a:p>
            <a:pPr lvl="2"/>
            <a:r>
              <a:rPr lang="en-US" sz="1800">
                <a:latin typeface="+mn-lt"/>
              </a:rPr>
              <a:t>extended release products when the immediate-release product is included </a:t>
            </a:r>
          </a:p>
          <a:p>
            <a:pPr lvl="2"/>
            <a:r>
              <a:rPr lang="en-US" sz="1800">
                <a:latin typeface="+mn-lt"/>
              </a:rPr>
              <a:t>products that have the same active ingredient or moiety</a:t>
            </a:r>
          </a:p>
          <a:p>
            <a:pPr lvl="2"/>
            <a:r>
              <a:rPr lang="en-US" sz="1800">
                <a:latin typeface="+mn-lt"/>
              </a:rPr>
              <a:t>dosage forms that do not provide a unique route of administration (e.g., tablets and capsules versus tablets and transdermals)</a:t>
            </a:r>
            <a:endParaRPr lang="en-US" altLang="en-US" sz="1800" dirty="0">
              <a:latin typeface="+mn-lt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558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B658D5F6-1037-4C7C-8A24-9F9056EC0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400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Medicare Part D – Formulary (cont.)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A5ACE7B-6C30-4A5B-AA68-C631B9BF5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91"/>
            <a:ext cx="10515600" cy="4038598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Per CMS, the following drug classes are excluded from coverage under Part D:</a:t>
            </a:r>
          </a:p>
          <a:p>
            <a:pPr lvl="1"/>
            <a:r>
              <a:rPr lang="en-US" altLang="en-US" sz="2800" dirty="0">
                <a:ea typeface="ＭＳ Ｐゴシック" panose="020B0600070205080204" pitchFamily="34" charset="-128"/>
              </a:rPr>
              <a:t>Over-the-counter drugs</a:t>
            </a:r>
          </a:p>
          <a:p>
            <a:pPr lvl="1"/>
            <a:r>
              <a:rPr lang="en-US" altLang="en-US" sz="2800" dirty="0">
                <a:ea typeface="ＭＳ Ｐゴシック" panose="020B0600070205080204" pitchFamily="34" charset="-128"/>
              </a:rPr>
              <a:t>Part A- or Part B-covered drugs</a:t>
            </a:r>
          </a:p>
          <a:p>
            <a:pPr lvl="1"/>
            <a:r>
              <a:rPr lang="en-US" altLang="en-US" sz="2800" dirty="0">
                <a:ea typeface="ＭＳ Ｐゴシック" panose="020B0600070205080204" pitchFamily="34" charset="-128"/>
              </a:rPr>
              <a:t>Excluded drug categories:</a:t>
            </a:r>
          </a:p>
          <a:p>
            <a:pPr lvl="2"/>
            <a:r>
              <a:rPr lang="en-US" altLang="en-US" sz="2400" dirty="0">
                <a:ea typeface="ＭＳ Ｐゴシック" panose="020B0600070205080204" pitchFamily="34" charset="-128"/>
              </a:rPr>
              <a:t>Anorexia/weight loss/weight gain</a:t>
            </a:r>
          </a:p>
          <a:p>
            <a:pPr lvl="2"/>
            <a:r>
              <a:rPr lang="en-US" altLang="en-US" sz="2400" dirty="0">
                <a:ea typeface="ＭＳ Ｐゴシック" panose="020B0600070205080204" pitchFamily="34" charset="-128"/>
              </a:rPr>
              <a:t>Fertility agents</a:t>
            </a:r>
          </a:p>
          <a:p>
            <a:pPr lvl="2"/>
            <a:r>
              <a:rPr lang="en-US" altLang="en-US" sz="2400" dirty="0">
                <a:ea typeface="ＭＳ Ｐゴシック" panose="020B0600070205080204" pitchFamily="34" charset="-128"/>
              </a:rPr>
              <a:t>Agents for cosmetic purposes or hair growth</a:t>
            </a:r>
          </a:p>
          <a:p>
            <a:pPr lvl="2"/>
            <a:r>
              <a:rPr lang="en-US" altLang="en-US" sz="2400" dirty="0">
                <a:ea typeface="ＭＳ Ｐゴシック" panose="020B0600070205080204" pitchFamily="34" charset="-128"/>
              </a:rPr>
              <a:t>Agents for symptomatic relief of coughs and colds</a:t>
            </a:r>
          </a:p>
          <a:p>
            <a:pPr lvl="2"/>
            <a:r>
              <a:rPr lang="en-US" altLang="en-US" sz="2400" dirty="0">
                <a:ea typeface="ＭＳ Ｐゴシック" panose="020B0600070205080204" pitchFamily="34" charset="-128"/>
              </a:rPr>
              <a:t>Prescription vitamins and minerals (except prenatal and fluoride preparations)</a:t>
            </a:r>
          </a:p>
          <a:p>
            <a:pPr lvl="2"/>
            <a:r>
              <a:rPr lang="en-US" altLang="en-US" sz="2400" dirty="0">
                <a:ea typeface="ＭＳ Ｐゴシック" panose="020B0600070205080204" pitchFamily="34" charset="-128"/>
              </a:rPr>
              <a:t>Erectile dysfunction</a:t>
            </a:r>
          </a:p>
          <a:p>
            <a:pPr eaLnBrk="1" hangingPunct="1">
              <a:lnSpc>
                <a:spcPct val="80000"/>
              </a:lnSpc>
            </a:pPr>
            <a:endParaRPr lang="en-US" altLang="en-US" sz="12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674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86BFAA77-E7BA-4E2A-8632-5D09F4BB5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400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Medicare Part D – Formulary (cont.)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692AE0E7-1E84-48F9-A509-152A9F7DF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Drug formularies are specific to each plan (i.e., coverage will vary from plan to plan)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Copayment or co-insurance vary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Restrictions on coverage can include: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Prior authorization (PA)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Quantity limits (QL)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Step therapy (ST)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Upcoming drug maintenance and </a:t>
            </a:r>
            <a:r>
              <a:rPr lang="en-US" altLang="en-US" sz="2800" u="sng" dirty="0">
                <a:ea typeface="ＭＳ Ｐゴシック" panose="020B0600070205080204" pitchFamily="34" charset="-128"/>
              </a:rPr>
              <a:t>negative</a:t>
            </a:r>
            <a:r>
              <a:rPr lang="en-US" altLang="en-US" sz="2800" dirty="0">
                <a:ea typeface="ＭＳ Ｐゴシック" panose="020B0600070205080204" pitchFamily="34" charset="-128"/>
              </a:rPr>
              <a:t> formulary changes require a 60-day member notification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Includes PA, QL, and ST notifications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8562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773C5F63-65C7-440F-AE92-5E11474BD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339" y="128999"/>
            <a:ext cx="10295068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400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Medicare Part D – 2025* Standard Benefit Limits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42AB2075-E160-46F9-AFC3-6CF68947953A}"/>
              </a:ext>
            </a:extLst>
          </p:cNvPr>
          <p:cNvSpPr txBox="1">
            <a:spLocks/>
          </p:cNvSpPr>
          <p:nvPr/>
        </p:nvSpPr>
        <p:spPr bwMode="auto">
          <a:xfrm>
            <a:off x="505326" y="1524001"/>
            <a:ext cx="5811498" cy="4100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en-US" sz="2800" dirty="0">
                <a:solidFill>
                  <a:srgbClr val="00205B"/>
                </a:solidFill>
                <a:latin typeface="Arial" panose="020B0604020202020204"/>
                <a:ea typeface="ＭＳ Ｐゴシック" panose="020B0600070205080204" pitchFamily="34" charset="-128"/>
              </a:rPr>
              <a:t>Members are responsible for:</a:t>
            </a:r>
          </a:p>
          <a:p>
            <a:pPr marL="457200" lvl="1" indent="0">
              <a:buNone/>
              <a:defRPr/>
            </a:pPr>
            <a:r>
              <a:rPr lang="en-US" altLang="en-US" sz="2400" dirty="0">
                <a:solidFill>
                  <a:srgbClr val="00205B"/>
                </a:solidFill>
                <a:latin typeface="Arial" panose="020B0604020202020204"/>
                <a:ea typeface="ＭＳ Ｐゴシック" panose="020B0600070205080204" pitchFamily="34" charset="-128"/>
              </a:rPr>
              <a:t>Monthly premium (set by the plan) </a:t>
            </a:r>
          </a:p>
          <a:p>
            <a:pPr marL="457200" lvl="1" indent="0">
              <a:buNone/>
              <a:defRPr/>
            </a:pPr>
            <a:endParaRPr lang="en-US" altLang="en-US" sz="2400" dirty="0">
              <a:solidFill>
                <a:srgbClr val="00205B"/>
              </a:solidFill>
              <a:latin typeface="Arial" panose="020B0604020202020204"/>
              <a:ea typeface="ＭＳ Ｐゴシック" panose="020B0600070205080204" pitchFamily="34" charset="-128"/>
            </a:endParaRPr>
          </a:p>
          <a:p>
            <a:pPr marL="457200" lvl="1" indent="0">
              <a:buNone/>
              <a:defRPr/>
            </a:pPr>
            <a:endParaRPr lang="en-US" altLang="en-US" sz="2400" dirty="0">
              <a:solidFill>
                <a:srgbClr val="00205B"/>
              </a:solidFill>
              <a:latin typeface="Arial" panose="020B0604020202020204"/>
              <a:ea typeface="ＭＳ Ｐゴシック" panose="020B0600070205080204" pitchFamily="34" charset="-128"/>
            </a:endParaRPr>
          </a:p>
          <a:p>
            <a:pPr marL="457200" lvl="1" indent="0">
              <a:buNone/>
              <a:defRPr/>
            </a:pPr>
            <a:r>
              <a:rPr lang="en-US" altLang="en-US" sz="2400" dirty="0">
                <a:solidFill>
                  <a:srgbClr val="00205B"/>
                </a:solidFill>
                <a:latin typeface="Arial" panose="020B0604020202020204"/>
                <a:ea typeface="ＭＳ Ｐゴシック" panose="020B0600070205080204" pitchFamily="34" charset="-128"/>
              </a:rPr>
              <a:t>Annual deductible (≤$590 in 2025)</a:t>
            </a:r>
          </a:p>
          <a:p>
            <a:pPr marL="457200" lvl="1" indent="0">
              <a:buFont typeface="Wingdings" panose="05000000000000000000" pitchFamily="2" charset="2"/>
              <a:buChar char="ü"/>
              <a:defRPr/>
            </a:pPr>
            <a:endParaRPr lang="en-US" altLang="en-US" sz="2400" dirty="0">
              <a:solidFill>
                <a:srgbClr val="00205B"/>
              </a:solidFill>
              <a:latin typeface="Arial" panose="020B0604020202020204"/>
              <a:ea typeface="ＭＳ Ｐゴシック" panose="020B0600070205080204" pitchFamily="34" charset="-128"/>
            </a:endParaRPr>
          </a:p>
          <a:p>
            <a:pPr marL="457200" lvl="1" indent="0">
              <a:buNone/>
              <a:defRPr/>
            </a:pPr>
            <a:endParaRPr lang="en-US" altLang="en-US" sz="2400" dirty="0">
              <a:solidFill>
                <a:srgbClr val="00205B"/>
              </a:solidFill>
              <a:latin typeface="Arial" panose="020B0604020202020204"/>
              <a:ea typeface="ＭＳ Ｐゴシック" panose="020B0600070205080204" pitchFamily="34" charset="-128"/>
            </a:endParaRPr>
          </a:p>
          <a:p>
            <a:pPr marL="457200" lvl="1" indent="0">
              <a:buNone/>
              <a:defRPr/>
            </a:pPr>
            <a:r>
              <a:rPr lang="en-US" altLang="en-US" sz="2400" dirty="0">
                <a:solidFill>
                  <a:srgbClr val="00205B"/>
                </a:solidFill>
                <a:latin typeface="Arial" panose="020B0604020202020204"/>
                <a:ea typeface="ＭＳ Ｐゴシック" panose="020B0600070205080204" pitchFamily="34" charset="-128"/>
              </a:rPr>
              <a:t>Health plan drug coverage (copay/coinsurance set by the plan)</a:t>
            </a:r>
          </a:p>
          <a:p>
            <a:pPr eaLnBrk="1" hangingPunct="1">
              <a:buNone/>
              <a:defRPr/>
            </a:pPr>
            <a:endParaRPr lang="en-US" altLang="en-US" dirty="0">
              <a:solidFill>
                <a:srgbClr val="00205B"/>
              </a:solidFill>
              <a:latin typeface="Arial" panose="020B0604020202020204"/>
              <a:ea typeface="ＭＳ Ｐゴシック" panose="020B0600070205080204" pitchFamily="34" charset="-128"/>
            </a:endParaRPr>
          </a:p>
        </p:txBody>
      </p:sp>
      <p:sp>
        <p:nvSpPr>
          <p:cNvPr id="16" name="Down Arrow 3">
            <a:extLst>
              <a:ext uri="{FF2B5EF4-FFF2-40B4-BE49-F238E27FC236}">
                <a16:creationId xmlns:a16="http://schemas.microsoft.com/office/drawing/2014/main" id="{F7043F3E-C86A-4632-8628-7C1D924ED89F}"/>
              </a:ext>
            </a:extLst>
          </p:cNvPr>
          <p:cNvSpPr/>
          <p:nvPr/>
        </p:nvSpPr>
        <p:spPr>
          <a:xfrm>
            <a:off x="2731523" y="2625889"/>
            <a:ext cx="381000" cy="609600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latin typeface="Calibri"/>
              <a:ea typeface="ＭＳ Ｐゴシック" panose="020B0600070205080204" pitchFamily="34" charset="-128"/>
            </a:endParaRPr>
          </a:p>
        </p:txBody>
      </p:sp>
      <p:sp>
        <p:nvSpPr>
          <p:cNvPr id="17" name="Down Arrow 4">
            <a:extLst>
              <a:ext uri="{FF2B5EF4-FFF2-40B4-BE49-F238E27FC236}">
                <a16:creationId xmlns:a16="http://schemas.microsoft.com/office/drawing/2014/main" id="{F67BA92A-CCD6-4B67-8527-B810731C5477}"/>
              </a:ext>
            </a:extLst>
          </p:cNvPr>
          <p:cNvSpPr/>
          <p:nvPr/>
        </p:nvSpPr>
        <p:spPr>
          <a:xfrm>
            <a:off x="2731523" y="3927311"/>
            <a:ext cx="381000" cy="609600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latin typeface="Calibri"/>
              <a:ea typeface="ＭＳ Ｐゴシック" panose="020B0600070205080204" pitchFamily="34" charset="-128"/>
            </a:endParaRPr>
          </a:p>
        </p:txBody>
      </p:sp>
      <p:sp>
        <p:nvSpPr>
          <p:cNvPr id="19" name="TextBox 6">
            <a:extLst>
              <a:ext uri="{FF2B5EF4-FFF2-40B4-BE49-F238E27FC236}">
                <a16:creationId xmlns:a16="http://schemas.microsoft.com/office/drawing/2014/main" id="{E599335C-2408-4C2E-BAD5-92E8F3720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443" y="925676"/>
            <a:ext cx="4511216" cy="485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R="0" lvl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Part D Coverage Phases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Deductible period: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 Pay for covered prescription drugs until deductible met.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Initial coverage period: 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After deductible met, pay copayment or coinsurance until reach $2,000 out-of-pocket costs for 2025.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Catastrophic coverage: 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After $2,000 in out-of-pocket costs for covered drugs, pay $0 for covered drugs.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BAFDB8-2194-BAF5-7BE6-DBEB7F9AA910}"/>
              </a:ext>
            </a:extLst>
          </p:cNvPr>
          <p:cNvSpPr txBox="1"/>
          <p:nvPr/>
        </p:nvSpPr>
        <p:spPr>
          <a:xfrm>
            <a:off x="3207773" y="6178931"/>
            <a:ext cx="878570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FFFFFF"/>
                </a:solidFill>
              </a:rPr>
              <a:t>* Deductibles, initial, and catastrophic amounts/limits can change. Consult updated resources for current numbers: </a:t>
            </a:r>
            <a:r>
              <a:rPr lang="en-US" altLang="en-US" sz="1050" dirty="0">
                <a:solidFill>
                  <a:srgbClr val="FFFFFF"/>
                </a:solidFill>
                <a:ea typeface="ＭＳ Ｐゴシック" panose="020B0600070205080204" pitchFamily="34" charset="-128"/>
              </a:rPr>
              <a:t>https://www.medicareinteractive.org/get-answers/medicare-prescription-drug-coverage-part-d/medicare-part-d-costs/phases-of-part-d-coverage</a:t>
            </a:r>
          </a:p>
          <a:p>
            <a:r>
              <a:rPr lang="en-US" sz="1050" dirty="0">
                <a:solidFill>
                  <a:srgbClr val="FFFFFF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24396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BEC542E9-9FED-4432-AE7C-74DE85AB9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791" y="203762"/>
            <a:ext cx="11629016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400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Medicare Part D </a:t>
            </a:r>
            <a:r>
              <a:rPr lang="en-US" altLang="en-US" sz="4400">
                <a:solidFill>
                  <a:srgbClr val="002060"/>
                </a:solidFill>
                <a:ea typeface="ＭＳ Ｐゴシック" panose="020B0600070205080204" pitchFamily="34" charset="-128"/>
              </a:rPr>
              <a:t>– Inflation Reduction Act</a:t>
            </a:r>
            <a:endParaRPr lang="en-US" altLang="en-US" sz="4400" dirty="0">
              <a:solidFill>
                <a:srgbClr val="002060"/>
              </a:solidFill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BDAFA71-F8FA-BB93-6028-49DAF7D8A2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544182"/>
              </p:ext>
            </p:extLst>
          </p:nvPr>
        </p:nvGraphicFramePr>
        <p:xfrm>
          <a:off x="646814" y="1529325"/>
          <a:ext cx="10515600" cy="41131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59299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BEC542E9-9FED-4432-AE7C-74DE85AB9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791" y="203762"/>
            <a:ext cx="11629016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400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Medicare Part D </a:t>
            </a:r>
            <a:r>
              <a:rPr lang="en-US" altLang="en-US" sz="4400">
                <a:solidFill>
                  <a:srgbClr val="002060"/>
                </a:solidFill>
                <a:ea typeface="ＭＳ Ｐゴシック" panose="020B0600070205080204" pitchFamily="34" charset="-128"/>
              </a:rPr>
              <a:t>– Inflation Reduction Act</a:t>
            </a:r>
            <a:endParaRPr lang="en-US" altLang="en-US" sz="4400" dirty="0">
              <a:solidFill>
                <a:srgbClr val="00206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442325-3AB1-5A38-F4D1-41F6EBB2ADFA}"/>
              </a:ext>
            </a:extLst>
          </p:cNvPr>
          <p:cNvSpPr txBox="1"/>
          <p:nvPr/>
        </p:nvSpPr>
        <p:spPr>
          <a:xfrm>
            <a:off x="3207773" y="6178931"/>
            <a:ext cx="878570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>
                <a:solidFill>
                  <a:srgbClr val="FFFFFF"/>
                </a:solidFill>
              </a:rPr>
              <a:t>* Deductibles, initial, and catastrophic amounts/limits can change. Consult updated resources for current numbers: </a:t>
            </a:r>
            <a:r>
              <a:rPr lang="en-US" altLang="en-US" sz="1050">
                <a:solidFill>
                  <a:srgbClr val="FFFFFF"/>
                </a:solidFill>
                <a:ea typeface="ＭＳ Ｐゴシック" panose="020B0600070205080204" pitchFamily="34" charset="-128"/>
              </a:rPr>
              <a:t>https://www.medicareinteractive.org/get-answers/medicare-prescription-drug-coverage-part-d/medicare-part-d-costs/phases-of-part-d-coverage</a:t>
            </a:r>
          </a:p>
          <a:p>
            <a:r>
              <a:rPr lang="en-US" sz="1050">
                <a:solidFill>
                  <a:srgbClr val="FFFFFF"/>
                </a:solidFill>
              </a:rPr>
              <a:t> 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AE27663-2E4E-386F-E8B2-533F31A7628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876" y="1154020"/>
            <a:ext cx="8387500" cy="4717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ADB098F-47F7-2676-62F9-F12B6756D479}"/>
              </a:ext>
            </a:extLst>
          </p:cNvPr>
          <p:cNvSpPr txBox="1"/>
          <p:nvPr/>
        </p:nvSpPr>
        <p:spPr>
          <a:xfrm>
            <a:off x="408791" y="1529325"/>
            <a:ext cx="279898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2024: Law eliminated the 5% coinsurance requirement above the catastrophic coverage threshold, effectively capping OOP costs at $3,250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2025: adds a hard cap on OOP spending of $2,000 (indexed in future years to rate of increase in per capita Part D costs)</a:t>
            </a:r>
          </a:p>
        </p:txBody>
      </p:sp>
    </p:spTree>
    <p:extLst>
      <p:ext uri="{BB962C8B-B14F-4D97-AF65-F5344CB8AC3E}">
        <p14:creationId xmlns:p14="http://schemas.microsoft.com/office/powerpoint/2010/main" val="102840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6F4CE2FC-7DE7-44C7-994F-4C60A3CF4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Medicare Part D – Low Income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6687D6E5-B0EF-4F60-9DBB-3E4663677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9715"/>
            <a:ext cx="10515600" cy="3903663"/>
          </a:xfrm>
        </p:spPr>
        <p:txBody>
          <a:bodyPr>
            <a:normAutofit lnSpcReduction="10000"/>
          </a:bodyPr>
          <a:lstStyle/>
          <a:p>
            <a:r>
              <a:rPr lang="en-US" altLang="en-US" sz="2800" dirty="0">
                <a:latin typeface="+mn-lt"/>
                <a:ea typeface="ＭＳ Ｐゴシック" panose="020B0600070205080204" pitchFamily="34" charset="-128"/>
              </a:rPr>
              <a:t>Dual eligible: Medicaid beneficiaries eligible for Medicare</a:t>
            </a:r>
          </a:p>
          <a:p>
            <a:pPr lvl="1"/>
            <a:r>
              <a:rPr lang="en-US" altLang="en-US" sz="2800" dirty="0">
                <a:ea typeface="ＭＳ Ｐゴシック" panose="020B0600070205080204" pitchFamily="34" charset="-128"/>
              </a:rPr>
              <a:t>Medicare Savings Program (MSP) categories include:</a:t>
            </a:r>
          </a:p>
          <a:p>
            <a:pPr lvl="2"/>
            <a:r>
              <a:rPr lang="en-US" altLang="en-US" sz="2800" dirty="0">
                <a:ea typeface="ＭＳ Ｐゴシック" panose="020B0600070205080204" pitchFamily="34" charset="-128"/>
              </a:rPr>
              <a:t>Qualified Medicare Beneficiary (QMB) Program</a:t>
            </a:r>
          </a:p>
          <a:p>
            <a:pPr lvl="2"/>
            <a:r>
              <a:rPr lang="en-US" altLang="en-US" sz="2800" dirty="0">
                <a:ea typeface="ＭＳ Ｐゴシック" panose="020B0600070205080204" pitchFamily="34" charset="-128"/>
              </a:rPr>
              <a:t>Specified Low-Income Medicare Beneficiary (SLMB)</a:t>
            </a:r>
          </a:p>
          <a:p>
            <a:pPr lvl="2"/>
            <a:r>
              <a:rPr lang="en-US" altLang="en-US" sz="2800" dirty="0">
                <a:ea typeface="ＭＳ Ｐゴシック" panose="020B0600070205080204" pitchFamily="34" charset="-128"/>
              </a:rPr>
              <a:t>Qualifying Individual (QI) Program</a:t>
            </a:r>
          </a:p>
          <a:p>
            <a:pPr lvl="2"/>
            <a:r>
              <a:rPr lang="en-US" altLang="en-US" sz="2800" dirty="0">
                <a:ea typeface="ＭＳ Ｐゴシック" panose="020B0600070205080204" pitchFamily="34" charset="-128"/>
              </a:rPr>
              <a:t>Qualified Disabled Working Individual (QDWI) Program</a:t>
            </a:r>
          </a:p>
          <a:p>
            <a:r>
              <a:rPr lang="en-US" altLang="en-US" sz="2800">
                <a:latin typeface="+mn-lt"/>
                <a:ea typeface="ＭＳ Ｐゴシック" panose="020B0600070205080204" pitchFamily="34" charset="-128"/>
              </a:rPr>
              <a:t>Extra Help: Federal program that helps pay for some to most of the OOP costs of Part D drugs. Also known as Part D Low-Income Subsidy (LIS)</a:t>
            </a:r>
            <a:endParaRPr lang="en-US" altLang="en-US" sz="2800" dirty="0">
              <a:latin typeface="+mn-lt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4057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6F4CE2FC-7DE7-44C7-994F-4C60A3CF4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Medicare Part D </a:t>
            </a:r>
            <a:r>
              <a:rPr lang="en-US" altLang="en-US" sz="4400">
                <a:ea typeface="ＭＳ Ｐゴシック" panose="020B0600070205080204" pitchFamily="34" charset="-128"/>
              </a:rPr>
              <a:t>– </a:t>
            </a:r>
            <a:r>
              <a:rPr lang="en-US" altLang="en-US">
                <a:ea typeface="ＭＳ Ｐゴシック" panose="020B0600070205080204" pitchFamily="34" charset="-128"/>
              </a:rPr>
              <a:t>Extra Help Example</a:t>
            </a:r>
            <a:endParaRPr lang="en-US" altLang="en-US" sz="4400" dirty="0">
              <a:ea typeface="ＭＳ Ｐゴシック" panose="020B0600070205080204" pitchFamily="34" charset="-128"/>
            </a:endParaRP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6687D6E5-B0EF-4F60-9DBB-3E4663677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9715"/>
            <a:ext cx="10515600" cy="3903663"/>
          </a:xfrm>
        </p:spPr>
        <p:txBody>
          <a:bodyPr numCol="2">
            <a:normAutofit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var(--typography-heading__font-family)"/>
              </a:rPr>
              <a:t>Extra Help in 2025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Rubik"/>
              </a:rPr>
              <a:t>Plan premium: $0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Rubik"/>
              </a:rPr>
              <a:t>Plan deductible: $0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var(--typography-body__font-family)"/>
              </a:rPr>
              <a:t>Prescriptions: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Rubik"/>
              </a:rPr>
              <a:t>Up to $4.90 for each generic drug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Rubik"/>
              </a:rPr>
              <a:t>Up to $12.15 for each brand-name drug</a:t>
            </a:r>
          </a:p>
          <a:p>
            <a:endParaRPr lang="en-US" altLang="en-US" sz="2800" dirty="0">
              <a:latin typeface="+mn-lt"/>
              <a:ea typeface="ＭＳ Ｐゴシック" panose="020B0600070205080204" pitchFamily="34" charset="-128"/>
            </a:endParaRPr>
          </a:p>
          <a:p>
            <a:r>
              <a:rPr lang="en-US" altLang="en-US" dirty="0">
                <a:latin typeface="+mn-lt"/>
                <a:ea typeface="ＭＳ Ｐゴシック" panose="020B0600070205080204" pitchFamily="34" charset="-128"/>
              </a:rPr>
              <a:t>Note: Some plan co-pays may be lower (e.g., $2.00 </a:t>
            </a:r>
            <a:r>
              <a:rPr lang="en-US" altLang="en-US" sz="2800" dirty="0">
                <a:latin typeface="+mn-lt"/>
                <a:ea typeface="ＭＳ Ｐゴシック" panose="020B0600070205080204" pitchFamily="34" charset="-128"/>
              </a:rPr>
              <a:t>copay for generic medication).</a:t>
            </a:r>
          </a:p>
        </p:txBody>
      </p:sp>
    </p:spTree>
    <p:extLst>
      <p:ext uri="{BB962C8B-B14F-4D97-AF65-F5344CB8AC3E}">
        <p14:creationId xmlns:p14="http://schemas.microsoft.com/office/powerpoint/2010/main" val="256934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D8658291-40D5-4B96-8181-CB5AEEB7B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400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Medicare Part D – Explanation of Benefits (EOB)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E0527BF0-1C58-4E3B-AF14-2CB4CA6F2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3717608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Part D members receive an EOB for each month they fill a prescription, which allows members to monitor their </a:t>
            </a:r>
            <a:r>
              <a:rPr lang="en-US" altLang="en-US" sz="2800">
                <a:ea typeface="ＭＳ Ｐゴシック" panose="020B0600070205080204" pitchFamily="34" charset="-128"/>
              </a:rPr>
              <a:t>benefit status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Includes a summary of the services and items you received, how much was paid, and how much is owed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An EOB is not a bill, and not the same as a Medicare Summary Notice</a:t>
            </a:r>
            <a:endParaRPr lang="en-US" altLang="en-US" sz="28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966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3BF1F2D-D845-4499-BC7F-19A696621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400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Medicare – The Basics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5B52668-49B0-4802-98DA-103D22C52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Federal health insurance program administered by the Centers for Medicare &amp; Medicaid Services (CMS)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Program covers individuals:</a:t>
            </a:r>
          </a:p>
          <a:p>
            <a:pPr lvl="1"/>
            <a:r>
              <a:rPr lang="en-US" altLang="en-US" sz="2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≥ </a:t>
            </a:r>
            <a:r>
              <a:rPr lang="en-US" altLang="en-US" sz="2400" dirty="0">
                <a:ea typeface="ＭＳ Ｐゴシック" panose="020B0600070205080204" pitchFamily="34" charset="-128"/>
              </a:rPr>
              <a:t>65 years of age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Under age 65 with qualifying disabilities or end-stage </a:t>
            </a:r>
            <a:r>
              <a:rPr lang="en-US" altLang="en-US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renal disease (ESRD)</a:t>
            </a:r>
          </a:p>
        </p:txBody>
      </p:sp>
    </p:spTree>
    <p:extLst>
      <p:ext uri="{BB962C8B-B14F-4D97-AF65-F5344CB8AC3E}">
        <p14:creationId xmlns:p14="http://schemas.microsoft.com/office/powerpoint/2010/main" val="193166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6F2A8746-0946-4DA2-BEE0-78F7C0B96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400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Medicare Part D – Additional Resources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EDEE2199-133A-4FA1-B55C-6C68DE7C7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Centers for Medicaid &amp; Medicare Services</a:t>
            </a:r>
          </a:p>
          <a:p>
            <a:pPr marL="342900" lvl="1" indent="0">
              <a:buNone/>
            </a:pPr>
            <a:r>
              <a:rPr lang="en-US" altLang="en-US" sz="2800" dirty="0">
                <a:ea typeface="ＭＳ Ｐゴシック" panose="020B0600070205080204" pitchFamily="34" charset="-128"/>
                <a:hlinkClick r:id="rId2"/>
              </a:rPr>
              <a:t>ww.cms.gov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Medicare Plan Finder - Official US government site for Medicare (can compare health and drug plans, https://www.medicare.gov/plan-compare</a:t>
            </a:r>
          </a:p>
          <a:p>
            <a:pPr marL="342900" lvl="1" indent="0">
              <a:buNone/>
            </a:pPr>
            <a:r>
              <a:rPr lang="en-US" altLang="en-US" sz="2800" dirty="0">
                <a:ea typeface="ＭＳ Ｐゴシック" panose="020B0600070205080204" pitchFamily="34" charset="-128"/>
                <a:hlinkClick r:id="rId3"/>
              </a:rPr>
              <a:t>www.medicare.gov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04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E0C20D-0A6F-47EA-ADAC-B354044719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7166" y="2618773"/>
            <a:ext cx="2588141" cy="104175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8DAB0C8-53A2-462C-B5D5-BCC2ED53A0BC}"/>
              </a:ext>
            </a:extLst>
          </p:cNvPr>
          <p:cNvSpPr/>
          <p:nvPr/>
        </p:nvSpPr>
        <p:spPr>
          <a:xfrm>
            <a:off x="5505127" y="2774289"/>
            <a:ext cx="499432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US" sz="2400" dirty="0">
                <a:solidFill>
                  <a:prstClr val="white"/>
                </a:solidFill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To improve patient health by ensuring access to </a:t>
            </a:r>
          </a:p>
          <a:p>
            <a:pPr defTabSz="685800">
              <a:defRPr/>
            </a:pPr>
            <a:r>
              <a:rPr lang="en-US" sz="2400" dirty="0">
                <a:solidFill>
                  <a:prstClr val="white"/>
                </a:solidFill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high-quality, cost-effective medications and other therapies.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51A40B-6AD4-4D7E-8AF1-2D13450D8AFA}"/>
              </a:ext>
            </a:extLst>
          </p:cNvPr>
          <p:cNvSpPr/>
          <p:nvPr/>
        </p:nvSpPr>
        <p:spPr>
          <a:xfrm>
            <a:off x="5505125" y="2376399"/>
            <a:ext cx="522292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US" sz="2700" b="1" dirty="0">
                <a:solidFill>
                  <a:srgbClr val="91C84C"/>
                </a:solidFill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Mission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AEEE17-B4BC-1C4E-96F4-D184FE37B69A}"/>
              </a:ext>
            </a:extLst>
          </p:cNvPr>
          <p:cNvCxnSpPr/>
          <p:nvPr/>
        </p:nvCxnSpPr>
        <p:spPr>
          <a:xfrm>
            <a:off x="5255216" y="2263721"/>
            <a:ext cx="0" cy="2057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13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442C9632-22C1-4B1E-A44F-6A4351B4D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>
                <a:ea typeface="ＭＳ Ｐゴシック" panose="020B0600070205080204" pitchFamily="34" charset="-128"/>
              </a:rPr>
              <a:t>Original Medicare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A73B44C6-3E61-44A0-B68A-7C59EEFA0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Medicare </a:t>
            </a:r>
            <a:r>
              <a:rPr lang="en-US" altLang="en-US" sz="2800">
                <a:ea typeface="ＭＳ Ｐゴシック" panose="020B0600070205080204" pitchFamily="34" charset="-128"/>
              </a:rPr>
              <a:t>Part A (Hospital Insurance):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Free premium for most people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Qualified individuals are automatically enrolled when eligible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Covers inpatient hospital stays, skilled nursing facilities, home health care, and hospice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Limited drug coverage (drugs given during covered stays) </a:t>
            </a:r>
          </a:p>
          <a:p>
            <a:pPr eaLnBrk="1" hangingPunct="1"/>
            <a:endParaRPr lang="en-US" altLang="en-US" sz="36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322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D6C7FAA-5911-49AA-95C1-ED00467BB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400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Original Medicare (cont.)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BFD0470-3162-4E4F-A3E9-3EDE08CF5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Medicare </a:t>
            </a:r>
            <a:r>
              <a:rPr lang="en-US" altLang="en-US" sz="2800">
                <a:ea typeface="ＭＳ Ｐゴシック" panose="020B0600070205080204" pitchFamily="34" charset="-128"/>
              </a:rPr>
              <a:t>Part B (Medical Insurance):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Medicare pays 80% of the Medicare-allowed amount for physician services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Covers physician office visits</a:t>
            </a:r>
            <a:r>
              <a:rPr lang="en-US" altLang="ja-JP" sz="2400" dirty="0">
                <a:ea typeface="ＭＳ Ｐゴシック" panose="020B0600070205080204" pitchFamily="34" charset="-128"/>
              </a:rPr>
              <a:t>, outpatient hospital services, and durable medical equipment (DME)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Provides benefits for some drugs, including certain chemotherapy drugs, certain drug injections given during an office visit or outpatient facility, and drugs that are given at a dialysis facility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617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F1CFC25-C80B-40D1-BC68-228936260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400">
                <a:solidFill>
                  <a:srgbClr val="002060"/>
                </a:solidFill>
                <a:ea typeface="ＭＳ Ｐゴシック" panose="020B0600070205080204" pitchFamily="34" charset="-128"/>
              </a:rPr>
              <a:t>Medicare Part B – Covered Drugs</a:t>
            </a:r>
            <a:endParaRPr lang="en-US" altLang="en-US" sz="4400" dirty="0">
              <a:solidFill>
                <a:srgbClr val="00206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6B27465-0B4E-440D-9A3B-1E23BF62E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4323"/>
            <a:ext cx="10515600" cy="945566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Medicare Part B covers a limited number of outpatient prescription drugs under certain conditions.</a:t>
            </a:r>
            <a:endParaRPr lang="en-US" altLang="en-US" sz="2400" dirty="0">
              <a:ea typeface="ＭＳ Ｐゴシック" panose="020B0600070205080204" pitchFamily="34" charset="-128"/>
            </a:endParaRPr>
          </a:p>
          <a:p>
            <a:pPr marL="0" indent="0" algn="ctr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672C98-F136-F57C-81C7-C39F39CB5B55}"/>
              </a:ext>
            </a:extLst>
          </p:cNvPr>
          <p:cNvSpPr txBox="1"/>
          <p:nvPr/>
        </p:nvSpPr>
        <p:spPr>
          <a:xfrm>
            <a:off x="838200" y="2644860"/>
            <a:ext cx="10515600" cy="4572021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Monoclonal antibodies for the treatment of early Alzheimer’s Disease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Drugs used with an item of durable medical equipment (DME): 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Some antigens: 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HIV prevention drugs.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Injectable osteoporosis drugs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Erythropoiesis-stimulating agents: 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Blood clotting factors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Injectable and infused drugs.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Oral End-Stage Renal Disease (ESRD) drugs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Parenteral and enteral nutrition (intravenous and tube feeding)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Intravenous Immune Globulin (IVIG)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Shots (vaccinations)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Transplant / immunosuppressive drugs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Oral cancer drugs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Oral anti-nausea drugs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Self-administered drugs in hospital outpatient settings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5878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C074DFA-9959-4FD5-96CA-7151F5D84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400">
                <a:solidFill>
                  <a:srgbClr val="002060"/>
                </a:solidFill>
                <a:ea typeface="ＭＳ Ｐゴシック" panose="020B0600070205080204" pitchFamily="34" charset="-128"/>
              </a:rPr>
              <a:t>Medigap</a:t>
            </a:r>
            <a:endParaRPr lang="en-US" altLang="en-US" sz="4400" dirty="0">
              <a:solidFill>
                <a:srgbClr val="00206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D51230C-AF8A-4FAC-A43D-442D52F55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Often referred to as Medicare Supplement Health Insurance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Insurance </a:t>
            </a:r>
            <a:r>
              <a:rPr lang="en-US" altLang="en-US" sz="2800" dirty="0">
                <a:ea typeface="ＭＳ Ｐゴシック" panose="020B0600070205080204" pitchFamily="34" charset="-128"/>
              </a:rPr>
              <a:t>sold to individual members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Generally, one must have Medicare Parts A and B to purchase Medigap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Medigap policies help pay some of the costs </a:t>
            </a:r>
            <a:r>
              <a:rPr lang="en-US" altLang="en-US" sz="2800" dirty="0">
                <a:ea typeface="ＭＳ Ｐゴシック" panose="020B0600070205080204" pitchFamily="34" charset="-128"/>
              </a:rPr>
              <a:t>(i.e., deductibles, coinsurance</a:t>
            </a:r>
            <a:r>
              <a:rPr lang="en-US" altLang="en-US" sz="2800">
                <a:ea typeface="ＭＳ Ｐゴシック" panose="020B0600070205080204" pitchFamily="34" charset="-128"/>
              </a:rPr>
              <a:t>) </a:t>
            </a:r>
            <a:r>
              <a:rPr lang="en-US" altLang="en-US">
                <a:ea typeface="ＭＳ Ｐゴシック" panose="020B0600070205080204" pitchFamily="34" charset="-128"/>
              </a:rPr>
              <a:t>that</a:t>
            </a:r>
            <a:r>
              <a:rPr lang="en-US" altLang="en-US" sz="280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>
                <a:ea typeface="ＭＳ Ｐゴシック" panose="020B0600070205080204" pitchFamily="34" charset="-128"/>
              </a:rPr>
              <a:t>the original </a:t>
            </a:r>
            <a:r>
              <a:rPr lang="en-US" altLang="en-US" sz="2800">
                <a:ea typeface="ＭＳ Ｐゴシック" panose="020B0600070205080204" pitchFamily="34" charset="-128"/>
              </a:rPr>
              <a:t>Medicare plan doesn’t cover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Cannot provide outpatient prescription drug coverage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8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818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705763D6-EB8D-40A2-A69E-9791BCAE0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Medicare Part C (Medicare Advantage)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1EF746D0-1B8A-403B-91E6-68503D6A0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>
                <a:ea typeface="ＭＳ Ｐゴシック" panose="020B0600070205080204" pitchFamily="34" charset="-128"/>
              </a:rPr>
              <a:t>Medicare Advantage is a Medicare-approved plan from a private company that offers an alternative to Original Medicare for your health and drug coverage. These “bundled” plans include Part A, Part B, and usually Part D. 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In most cases, need to use doctors who are in the plan’s network.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Plans may have lower out-of-pocket costs than Original Medicare.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Plans may offer some extra benefits that Original Medicare doesn’t cover — like vision, hearing, and dental services.</a:t>
            </a:r>
            <a:endParaRPr lang="en-US" altLang="en-US" sz="2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880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D68B3D5-855F-4FB8-9B65-C3783F943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400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Medicare Modernization Act of 2003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1F8B957-91AB-40D8-8C87-DF63263A9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Federal legislation signed into law on December 8, 2003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Created a new prescription drug benefit (</a:t>
            </a:r>
            <a:r>
              <a:rPr lang="en-US" altLang="en-US" sz="2800" b="1" dirty="0">
                <a:ea typeface="ＭＳ Ｐゴシック" panose="020B0600070205080204" pitchFamily="34" charset="-128"/>
              </a:rPr>
              <a:t>Medicare Part D</a:t>
            </a:r>
            <a:r>
              <a:rPr lang="en-US" altLang="en-US" sz="2800" dirty="0">
                <a:ea typeface="ＭＳ Ｐゴシック" panose="020B0600070205080204" pitchFamily="34" charset="-128"/>
              </a:rPr>
              <a:t>) beginning in January 2006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Available to those members eligible for Medicare Part A or Part B and elderly Medicaid beneficiaries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Voluntary benefit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Coverage available through private insurance companies and managed care organizations (MCOs)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250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B34516C-CBDE-4801-A245-B1413A470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400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Medicare Part D Overview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19AA15A-C20E-440B-9FE8-19EEEB921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000" dirty="0">
                <a:ea typeface="ＭＳ Ｐゴシック" panose="020B0600070205080204" pitchFamily="34" charset="-128"/>
              </a:rPr>
              <a:t>Medicare prescription drug coverage is available to everyone with Medicare. To get Medicare prescription drug coverage, people must join a plan approved by Medicare that offers Medicare drug coverage. Most people pay a monthly premium for Part D.</a:t>
            </a:r>
          </a:p>
          <a:p>
            <a:r>
              <a:rPr lang="en-US" altLang="en-US" sz="2000" dirty="0">
                <a:ea typeface="ＭＳ Ｐゴシック" panose="020B0600070205080204" pitchFamily="34" charset="-128"/>
              </a:rPr>
              <a:t>Part D plans cover the cost of prescription drugs (including many recommended shots or vaccines). Beneficiaries can either add a Medicare drug plan to Original Medicare (Prescription Drug Plan, PDP), or by joining a Medicare Advantage Plan with drug coverage (MA-PD). </a:t>
            </a:r>
          </a:p>
          <a:p>
            <a:r>
              <a:rPr lang="en-US" altLang="en-US" sz="2000" dirty="0">
                <a:ea typeface="ＭＳ Ｐゴシック" panose="020B0600070205080204" pitchFamily="34" charset="-128"/>
              </a:rPr>
              <a:t>Plans that offer Medicare drug coverage are run by private insurance companies that follow rules set by Medicare.</a:t>
            </a:r>
          </a:p>
          <a:p>
            <a:r>
              <a:rPr lang="en-US" altLang="en-US" sz="2000" dirty="0">
                <a:ea typeface="ＭＳ Ｐゴシック" panose="020B0600070205080204" pitchFamily="34" charset="-128"/>
              </a:rPr>
              <a:t>Members select and enroll in plans annually (open enrollment from October to December)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105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440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General AMCP">
      <a:dk1>
        <a:srgbClr val="00205B"/>
      </a:dk1>
      <a:lt1>
        <a:srgbClr val="FFFFFF"/>
      </a:lt1>
      <a:dk2>
        <a:srgbClr val="00205B"/>
      </a:dk2>
      <a:lt2>
        <a:srgbClr val="00205B"/>
      </a:lt2>
      <a:accent1>
        <a:srgbClr val="C8C9C7"/>
      </a:accent1>
      <a:accent2>
        <a:srgbClr val="F1B300"/>
      </a:accent2>
      <a:accent3>
        <a:srgbClr val="DC8633"/>
      </a:accent3>
      <a:accent4>
        <a:srgbClr val="348BAC"/>
      </a:accent4>
      <a:accent5>
        <a:srgbClr val="720062"/>
      </a:accent5>
      <a:accent6>
        <a:srgbClr val="93C90E"/>
      </a:accent6>
      <a:hlink>
        <a:srgbClr val="FFFFFF"/>
      </a:hlink>
      <a:folHlink>
        <a:srgbClr val="63666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</TotalTime>
  <Words>2148</Words>
  <Application>Microsoft Office PowerPoint</Application>
  <PresentationFormat>Widescreen</PresentationFormat>
  <Paragraphs>225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MS PGothic</vt:lpstr>
      <vt:lpstr>Aptos</vt:lpstr>
      <vt:lpstr>Arial</vt:lpstr>
      <vt:lpstr>Calibri</vt:lpstr>
      <vt:lpstr>Courier New</vt:lpstr>
      <vt:lpstr>Montserrat</vt:lpstr>
      <vt:lpstr>Rubik</vt:lpstr>
      <vt:lpstr>Symbol</vt:lpstr>
      <vt:lpstr>var(--typography-body__font-family)</vt:lpstr>
      <vt:lpstr>var(--typography-heading__font-family)</vt:lpstr>
      <vt:lpstr>Wingdings</vt:lpstr>
      <vt:lpstr>Office Theme</vt:lpstr>
      <vt:lpstr>Medicare Part D Prescription Drug Benefit Overview</vt:lpstr>
      <vt:lpstr>Medicare – The Basics</vt:lpstr>
      <vt:lpstr>Original Medicare</vt:lpstr>
      <vt:lpstr>Original Medicare (cont.)</vt:lpstr>
      <vt:lpstr>Medicare Part B – Covered Drugs</vt:lpstr>
      <vt:lpstr>Medigap</vt:lpstr>
      <vt:lpstr>Medicare Part C (Medicare Advantage)</vt:lpstr>
      <vt:lpstr>Medicare Modernization Act of 2003</vt:lpstr>
      <vt:lpstr>Medicare Part D Overview</vt:lpstr>
      <vt:lpstr>Medicare Part D – Late Enrollment Penalty</vt:lpstr>
      <vt:lpstr>Medicare Part D – Formulary </vt:lpstr>
      <vt:lpstr>Medicare Part D – Formulary (cont.)</vt:lpstr>
      <vt:lpstr>Medicare Part D – Formulary (cont.)</vt:lpstr>
      <vt:lpstr>Medicare Part D – 2025* Standard Benefit Limits</vt:lpstr>
      <vt:lpstr>Medicare Part D – Inflation Reduction Act</vt:lpstr>
      <vt:lpstr>Medicare Part D – Inflation Reduction Act</vt:lpstr>
      <vt:lpstr>Medicare Part D – Low Income</vt:lpstr>
      <vt:lpstr>Medicare Part D – Extra Help Example</vt:lpstr>
      <vt:lpstr>Medicare Part D – Explanation of Benefits (EOB)</vt:lpstr>
      <vt:lpstr>Medicare Part D – Additional Resources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Mara K. Braunger</dc:creator>
  <cp:lastModifiedBy>Cooke, Catherine</cp:lastModifiedBy>
  <cp:revision>179</cp:revision>
  <dcterms:created xsi:type="dcterms:W3CDTF">2019-05-03T17:39:49Z</dcterms:created>
  <dcterms:modified xsi:type="dcterms:W3CDTF">2025-02-04T04:33:50Z</dcterms:modified>
</cp:coreProperties>
</file>