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97" r:id="rId2"/>
    <p:sldId id="259" r:id="rId3"/>
    <p:sldId id="257" r:id="rId4"/>
    <p:sldId id="289" r:id="rId5"/>
    <p:sldId id="286" r:id="rId6"/>
    <p:sldId id="287" r:id="rId7"/>
    <p:sldId id="432" r:id="rId8"/>
    <p:sldId id="293" r:id="rId9"/>
    <p:sldId id="431" r:id="rId10"/>
    <p:sldId id="294" r:id="rId11"/>
    <p:sldId id="260" r:id="rId12"/>
    <p:sldId id="291" r:id="rId13"/>
    <p:sldId id="292" r:id="rId14"/>
    <p:sldId id="430" r:id="rId15"/>
    <p:sldId id="295" r:id="rId16"/>
    <p:sldId id="296" r:id="rId17"/>
    <p:sldId id="433" r:id="rId18"/>
    <p:sldId id="41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37CFE5-E328-4D94-93F0-4B89D47D525C}" v="1" dt="2024-03-20T15:31:12.1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88" d="100"/>
          <a:sy n="88" d="100"/>
        </p:scale>
        <p:origin x="44"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nser Smith" userId="87d99bb3-2d4d-4f5e-9b0c-05647adf110b" providerId="ADAL" clId="{F337CFE5-E328-4D94-93F0-4B89D47D525C}"/>
    <pc:docChg chg="delSld modSld delSection modSection">
      <pc:chgData name="Spenser Smith" userId="87d99bb3-2d4d-4f5e-9b0c-05647adf110b" providerId="ADAL" clId="{F337CFE5-E328-4D94-93F0-4B89D47D525C}" dt="2024-03-28T15:57:29.266" v="339" actId="17853"/>
      <pc:docMkLst>
        <pc:docMk/>
      </pc:docMkLst>
      <pc:sldChg chg="modSp mod">
        <pc:chgData name="Spenser Smith" userId="87d99bb3-2d4d-4f5e-9b0c-05647adf110b" providerId="ADAL" clId="{F337CFE5-E328-4D94-93F0-4B89D47D525C}" dt="2024-03-28T15:56:10.328" v="269" actId="6549"/>
        <pc:sldMkLst>
          <pc:docMk/>
          <pc:sldMk cId="0" sldId="257"/>
        </pc:sldMkLst>
        <pc:spChg chg="mod">
          <ac:chgData name="Spenser Smith" userId="87d99bb3-2d4d-4f5e-9b0c-05647adf110b" providerId="ADAL" clId="{F337CFE5-E328-4D94-93F0-4B89D47D525C}" dt="2024-03-28T15:56:10.328" v="269" actId="6549"/>
          <ac:spMkLst>
            <pc:docMk/>
            <pc:sldMk cId="0" sldId="257"/>
            <ac:spMk id="17410" creationId="{DC5A19AC-0A10-4EA0-98C7-6DB5CF8848A9}"/>
          </ac:spMkLst>
        </pc:spChg>
      </pc:sldChg>
      <pc:sldChg chg="modSp mod modNotesTx">
        <pc:chgData name="Spenser Smith" userId="87d99bb3-2d4d-4f5e-9b0c-05647adf110b" providerId="ADAL" clId="{F337CFE5-E328-4D94-93F0-4B89D47D525C}" dt="2024-03-20T15:34:27.037" v="134" actId="20577"/>
        <pc:sldMkLst>
          <pc:docMk/>
          <pc:sldMk cId="0" sldId="259"/>
        </pc:sldMkLst>
        <pc:spChg chg="mod">
          <ac:chgData name="Spenser Smith" userId="87d99bb3-2d4d-4f5e-9b0c-05647adf110b" providerId="ADAL" clId="{F337CFE5-E328-4D94-93F0-4B89D47D525C}" dt="2024-03-20T15:30:44.473" v="7" actId="20577"/>
          <ac:spMkLst>
            <pc:docMk/>
            <pc:sldMk cId="0" sldId="259"/>
            <ac:spMk id="16387" creationId="{C1D6AF10-584A-4266-BA22-52D3AB1FB1F7}"/>
          </ac:spMkLst>
        </pc:spChg>
      </pc:sldChg>
      <pc:sldChg chg="delSp">
        <pc:chgData name="Spenser Smith" userId="87d99bb3-2d4d-4f5e-9b0c-05647adf110b" providerId="ADAL" clId="{F337CFE5-E328-4D94-93F0-4B89D47D525C}" dt="2024-03-20T15:31:12.139" v="8" actId="478"/>
        <pc:sldMkLst>
          <pc:docMk/>
          <pc:sldMk cId="0" sldId="287"/>
        </pc:sldMkLst>
        <pc:spChg chg="del">
          <ac:chgData name="Spenser Smith" userId="87d99bb3-2d4d-4f5e-9b0c-05647adf110b" providerId="ADAL" clId="{F337CFE5-E328-4D94-93F0-4B89D47D525C}" dt="2024-03-20T15:31:12.139" v="8" actId="478"/>
          <ac:spMkLst>
            <pc:docMk/>
            <pc:sldMk cId="0" sldId="287"/>
            <ac:spMk id="21508" creationId="{09E27569-1508-430E-9F3C-09DB8FF0902B}"/>
          </ac:spMkLst>
        </pc:spChg>
      </pc:sldChg>
      <pc:sldChg chg="del">
        <pc:chgData name="Spenser Smith" userId="87d99bb3-2d4d-4f5e-9b0c-05647adf110b" providerId="ADAL" clId="{F337CFE5-E328-4D94-93F0-4B89D47D525C}" dt="2024-03-20T15:32:12.186" v="9" actId="47"/>
        <pc:sldMkLst>
          <pc:docMk/>
          <pc:sldMk cId="0" sldId="290"/>
        </pc:sldMkLst>
      </pc:sldChg>
      <pc:sldChg chg="modSp mod">
        <pc:chgData name="Spenser Smith" userId="87d99bb3-2d4d-4f5e-9b0c-05647adf110b" providerId="ADAL" clId="{F337CFE5-E328-4D94-93F0-4B89D47D525C}" dt="2024-03-28T15:55:50.344" v="261" actId="20577"/>
        <pc:sldMkLst>
          <pc:docMk/>
          <pc:sldMk cId="0" sldId="297"/>
        </pc:sldMkLst>
        <pc:spChg chg="mod">
          <ac:chgData name="Spenser Smith" userId="87d99bb3-2d4d-4f5e-9b0c-05647adf110b" providerId="ADAL" clId="{F337CFE5-E328-4D94-93F0-4B89D47D525C}" dt="2024-03-28T15:55:50.344" v="261" actId="20577"/>
          <ac:spMkLst>
            <pc:docMk/>
            <pc:sldMk cId="0" sldId="297"/>
            <ac:spMk id="13314" creationId="{76E488A2-22D6-481A-92C5-BA2A966373FB}"/>
          </ac:spMkLst>
        </pc:spChg>
      </pc:sldChg>
      <pc:sldChg chg="del">
        <pc:chgData name="Spenser Smith" userId="87d99bb3-2d4d-4f5e-9b0c-05647adf110b" providerId="ADAL" clId="{F337CFE5-E328-4D94-93F0-4B89D47D525C}" dt="2024-03-28T15:57:10.295" v="324" actId="47"/>
        <pc:sldMkLst>
          <pc:docMk/>
          <pc:sldMk cId="3181231645" sldId="415"/>
        </pc:sldMkLst>
      </pc:sldChg>
      <pc:sldChg chg="del">
        <pc:chgData name="Spenser Smith" userId="87d99bb3-2d4d-4f5e-9b0c-05647adf110b" providerId="ADAL" clId="{F337CFE5-E328-4D94-93F0-4B89D47D525C}" dt="2024-03-28T15:57:10.704" v="325" actId="47"/>
        <pc:sldMkLst>
          <pc:docMk/>
          <pc:sldMk cId="3362305394" sldId="416"/>
        </pc:sldMkLst>
      </pc:sldChg>
      <pc:sldChg chg="del">
        <pc:chgData name="Spenser Smith" userId="87d99bb3-2d4d-4f5e-9b0c-05647adf110b" providerId="ADAL" clId="{F337CFE5-E328-4D94-93F0-4B89D47D525C}" dt="2024-03-28T15:57:17.216" v="326" actId="47"/>
        <pc:sldMkLst>
          <pc:docMk/>
          <pc:sldMk cId="3385997800" sldId="417"/>
        </pc:sldMkLst>
      </pc:sldChg>
      <pc:sldChg chg="del">
        <pc:chgData name="Spenser Smith" userId="87d99bb3-2d4d-4f5e-9b0c-05647adf110b" providerId="ADAL" clId="{F337CFE5-E328-4D94-93F0-4B89D47D525C}" dt="2024-03-28T15:57:18.601" v="327" actId="47"/>
        <pc:sldMkLst>
          <pc:docMk/>
          <pc:sldMk cId="3839936206" sldId="418"/>
        </pc:sldMkLst>
      </pc:sldChg>
      <pc:sldChg chg="del">
        <pc:chgData name="Spenser Smith" userId="87d99bb3-2d4d-4f5e-9b0c-05647adf110b" providerId="ADAL" clId="{F337CFE5-E328-4D94-93F0-4B89D47D525C}" dt="2024-03-28T15:57:19.041" v="328" actId="47"/>
        <pc:sldMkLst>
          <pc:docMk/>
          <pc:sldMk cId="2582445620" sldId="419"/>
        </pc:sldMkLst>
      </pc:sldChg>
      <pc:sldChg chg="del">
        <pc:chgData name="Spenser Smith" userId="87d99bb3-2d4d-4f5e-9b0c-05647adf110b" providerId="ADAL" clId="{F337CFE5-E328-4D94-93F0-4B89D47D525C}" dt="2024-03-28T15:57:19.324" v="329" actId="47"/>
        <pc:sldMkLst>
          <pc:docMk/>
          <pc:sldMk cId="3902857309" sldId="420"/>
        </pc:sldMkLst>
      </pc:sldChg>
      <pc:sldChg chg="del">
        <pc:chgData name="Spenser Smith" userId="87d99bb3-2d4d-4f5e-9b0c-05647adf110b" providerId="ADAL" clId="{F337CFE5-E328-4D94-93F0-4B89D47D525C}" dt="2024-03-28T15:57:19.559" v="330" actId="47"/>
        <pc:sldMkLst>
          <pc:docMk/>
          <pc:sldMk cId="2545586456" sldId="421"/>
        </pc:sldMkLst>
      </pc:sldChg>
      <pc:sldChg chg="del">
        <pc:chgData name="Spenser Smith" userId="87d99bb3-2d4d-4f5e-9b0c-05647adf110b" providerId="ADAL" clId="{F337CFE5-E328-4D94-93F0-4B89D47D525C}" dt="2024-03-28T15:57:19.781" v="331" actId="47"/>
        <pc:sldMkLst>
          <pc:docMk/>
          <pc:sldMk cId="1320037712" sldId="422"/>
        </pc:sldMkLst>
      </pc:sldChg>
      <pc:sldChg chg="del">
        <pc:chgData name="Spenser Smith" userId="87d99bb3-2d4d-4f5e-9b0c-05647adf110b" providerId="ADAL" clId="{F337CFE5-E328-4D94-93F0-4B89D47D525C}" dt="2024-03-28T15:57:20.015" v="332" actId="47"/>
        <pc:sldMkLst>
          <pc:docMk/>
          <pc:sldMk cId="2918396934" sldId="423"/>
        </pc:sldMkLst>
      </pc:sldChg>
      <pc:sldChg chg="del">
        <pc:chgData name="Spenser Smith" userId="87d99bb3-2d4d-4f5e-9b0c-05647adf110b" providerId="ADAL" clId="{F337CFE5-E328-4D94-93F0-4B89D47D525C}" dt="2024-03-28T15:57:20.297" v="333" actId="47"/>
        <pc:sldMkLst>
          <pc:docMk/>
          <pc:sldMk cId="98806452" sldId="424"/>
        </pc:sldMkLst>
      </pc:sldChg>
      <pc:sldChg chg="del">
        <pc:chgData name="Spenser Smith" userId="87d99bb3-2d4d-4f5e-9b0c-05647adf110b" providerId="ADAL" clId="{F337CFE5-E328-4D94-93F0-4B89D47D525C}" dt="2024-03-28T15:57:20.564" v="334" actId="47"/>
        <pc:sldMkLst>
          <pc:docMk/>
          <pc:sldMk cId="3305946075" sldId="425"/>
        </pc:sldMkLst>
      </pc:sldChg>
      <pc:sldChg chg="del">
        <pc:chgData name="Spenser Smith" userId="87d99bb3-2d4d-4f5e-9b0c-05647adf110b" providerId="ADAL" clId="{F337CFE5-E328-4D94-93F0-4B89D47D525C}" dt="2024-03-28T15:57:20.894" v="335" actId="47"/>
        <pc:sldMkLst>
          <pc:docMk/>
          <pc:sldMk cId="3071264164" sldId="426"/>
        </pc:sldMkLst>
      </pc:sldChg>
      <pc:sldChg chg="del">
        <pc:chgData name="Spenser Smith" userId="87d99bb3-2d4d-4f5e-9b0c-05647adf110b" providerId="ADAL" clId="{F337CFE5-E328-4D94-93F0-4B89D47D525C}" dt="2024-03-28T15:57:21.099" v="336" actId="47"/>
        <pc:sldMkLst>
          <pc:docMk/>
          <pc:sldMk cId="497427155" sldId="427"/>
        </pc:sldMkLst>
      </pc:sldChg>
      <pc:sldChg chg="del">
        <pc:chgData name="Spenser Smith" userId="87d99bb3-2d4d-4f5e-9b0c-05647adf110b" providerId="ADAL" clId="{F337CFE5-E328-4D94-93F0-4B89D47D525C}" dt="2024-03-28T15:57:21.288" v="337" actId="47"/>
        <pc:sldMkLst>
          <pc:docMk/>
          <pc:sldMk cId="335606576" sldId="428"/>
        </pc:sldMkLst>
      </pc:sldChg>
      <pc:sldChg chg="del">
        <pc:chgData name="Spenser Smith" userId="87d99bb3-2d4d-4f5e-9b0c-05647adf110b" providerId="ADAL" clId="{F337CFE5-E328-4D94-93F0-4B89D47D525C}" dt="2024-03-28T15:57:21.837" v="338" actId="47"/>
        <pc:sldMkLst>
          <pc:docMk/>
          <pc:sldMk cId="2641224448" sldId="429"/>
        </pc:sldMkLst>
      </pc:sldChg>
      <pc:sldChg chg="modNotesTx">
        <pc:chgData name="Spenser Smith" userId="87d99bb3-2d4d-4f5e-9b0c-05647adf110b" providerId="ADAL" clId="{F337CFE5-E328-4D94-93F0-4B89D47D525C}" dt="2024-03-28T15:56:50.205" v="323" actId="20577"/>
        <pc:sldMkLst>
          <pc:docMk/>
          <pc:sldMk cId="2289208120" sldId="4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E089409-BD5A-4724-B7AE-A932E3514C0F}"/>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8D51BD81-27E0-4496-B322-9F266398D0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Costs for both employers and members have risen over time, leading to many deliberations and decisions on what type of health plan is selected to offer for employees</a:t>
            </a:r>
          </a:p>
          <a:p>
            <a:endParaRPr lang="en-US" dirty="0"/>
          </a:p>
          <a:p>
            <a:r>
              <a:rPr lang="en-US" dirty="0"/>
              <a:t>https://www.kff.org/report-section/ehbs-2024-section-6-worker-and-employer-contributions-for-premiums/</a:t>
            </a:r>
          </a:p>
        </p:txBody>
      </p:sp>
      <p:sp>
        <p:nvSpPr>
          <p:cNvPr id="4" name="Slide Number Placeholder 3"/>
          <p:cNvSpPr>
            <a:spLocks noGrp="1"/>
          </p:cNvSpPr>
          <p:nvPr>
            <p:ph type="sldNum" sz="quarter" idx="5"/>
          </p:nvPr>
        </p:nvSpPr>
        <p:spPr/>
        <p:txBody>
          <a:bodyPr/>
          <a:lstStyle/>
          <a:p>
            <a:fld id="{BE9CBD27-D6FE-4E25-8944-C777FE3B93DA}" type="slidenum">
              <a:rPr lang="en-US" smtClean="0"/>
              <a:t>14</a:t>
            </a:fld>
            <a:endParaRPr lang="en-US"/>
          </a:p>
        </p:txBody>
      </p:sp>
    </p:spTree>
    <p:extLst>
      <p:ext uri="{BB962C8B-B14F-4D97-AF65-F5344CB8AC3E}">
        <p14:creationId xmlns:p14="http://schemas.microsoft.com/office/powerpoint/2010/main" val="696299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532D247A-0F77-4DC0-944D-DF3F56EF2151}"/>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id="{FBAC8856-0C7E-42FB-820E-3E91FC1C92C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With preferred pharmacy networks – there are preferred in-network pharmacies, where patients will pay the lowest cost (e.g., $5 copay); non-preferred in-network pharmacies, where patients will pay a slightly higher copay (e.g., $10), and there are out-of-network pharmacies (where patients have no coverage at all).</a:t>
            </a:r>
          </a:p>
          <a:p>
            <a:endParaRPr lang="en-US" altLang="en-US" dirty="0"/>
          </a:p>
          <a:p>
            <a:r>
              <a:rPr lang="en-US" altLang="en-US" dirty="0"/>
              <a:t>Being out of network means that the pharmacy cannot process claims through that insurance.</a:t>
            </a:r>
          </a:p>
          <a:p>
            <a:endParaRPr lang="en-US" altLang="en-US" dirty="0"/>
          </a:p>
          <a:p>
            <a:r>
              <a:rPr lang="en-US" altLang="en-US" dirty="0"/>
              <a:t>With limited pharmacy networks – there are preferred in-network pharmacies, where patients will have coverage; and there are out-of-network pharmacies, where patients will not.</a:t>
            </a:r>
          </a:p>
          <a:p>
            <a:endParaRPr lang="en-US" altLang="en-US" dirty="0"/>
          </a:p>
          <a:p>
            <a:r>
              <a:rPr lang="en-US" altLang="en-US" dirty="0"/>
              <a:t>With “neither” – many, if not all, pharmacies are in-network</a:t>
            </a:r>
          </a:p>
        </p:txBody>
      </p:sp>
      <p:sp>
        <p:nvSpPr>
          <p:cNvPr id="32772" name="Slide Number Placeholder 3">
            <a:extLst>
              <a:ext uri="{FF2B5EF4-FFF2-40B4-BE49-F238E27FC236}">
                <a16:creationId xmlns:a16="http://schemas.microsoft.com/office/drawing/2014/main" id="{D2BA5553-28EA-466F-81DA-ED33618D9B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350320-711A-4210-A321-15F7EA356A30}"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38B0D91-1F30-4BDE-88DB-CE8DD758EA8E}"/>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CF113463-B4C3-4C5B-A135-DB4D95D8DE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a:extLst>
              <a:ext uri="{FF2B5EF4-FFF2-40B4-BE49-F238E27FC236}">
                <a16:creationId xmlns:a16="http://schemas.microsoft.com/office/drawing/2014/main" id="{8FB99727-107F-436D-A810-9538C35B08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410F81-E86F-4682-971E-6F427AA00476}" type="slidenum">
              <a:rPr lang="en-US" altLang="en-US" smtClean="0">
                <a:latin typeface="Calibri" panose="020F0502020204030204" pitchFamily="34" charset="0"/>
              </a:rPr>
              <a:pPr/>
              <a:t>16</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38B0D91-1F30-4BDE-88DB-CE8DD758EA8E}"/>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CF113463-B4C3-4C5B-A135-DB4D95D8DE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a:extLst>
              <a:ext uri="{FF2B5EF4-FFF2-40B4-BE49-F238E27FC236}">
                <a16:creationId xmlns:a16="http://schemas.microsoft.com/office/drawing/2014/main" id="{8FB99727-107F-436D-A810-9538C35B08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410F81-E86F-4682-971E-6F427AA00476}"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1551312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Reviewed and Updated by Thomas Nguyen (November 2024).</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a deeper dive into this area, the primary resource: Burns LR. The U.S. Healthcare Ecosystem: Payers, Providers, Producers. 1st ed. McGraw Hill Medical; 2021.</a:t>
            </a:r>
          </a:p>
        </p:txBody>
      </p:sp>
      <p:sp>
        <p:nvSpPr>
          <p:cNvPr id="4" name="Slide Number Placeholder 3"/>
          <p:cNvSpPr>
            <a:spLocks noGrp="1"/>
          </p:cNvSpPr>
          <p:nvPr>
            <p:ph type="sldNum" sz="quarter" idx="5"/>
          </p:nvPr>
        </p:nvSpPr>
        <p:spPr/>
        <p:txBody>
          <a:bodyPr/>
          <a:lstStyle/>
          <a:p>
            <a:fld id="{BE9CBD27-D6FE-4E25-8944-C777FE3B93DA}" type="slidenum">
              <a:rPr lang="en-US" smtClean="0"/>
              <a:t>2</a:t>
            </a:fld>
            <a:endParaRPr lang="en-US"/>
          </a:p>
        </p:txBody>
      </p:sp>
    </p:spTree>
    <p:extLst>
      <p:ext uri="{BB962C8B-B14F-4D97-AF65-F5344CB8AC3E}">
        <p14:creationId xmlns:p14="http://schemas.microsoft.com/office/powerpoint/2010/main" val="126658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some years going back to the 1980s, HMO and PPO models were the 2 dominant forms of managed care. They are used in commercial, employer sponsored plans &amp; individual coverage, and also Medicare Advantage, as well as managed Medicaid. </a:t>
            </a:r>
          </a:p>
          <a:p>
            <a:endParaRPr lang="en-US" dirty="0"/>
          </a:p>
          <a:p>
            <a:r>
              <a:rPr lang="en-US" b="0" i="0" dirty="0">
                <a:solidFill>
                  <a:srgbClr val="222121"/>
                </a:solidFill>
                <a:effectLst/>
                <a:latin typeface="Sarabun Regular"/>
              </a:rPr>
              <a:t>Exclusive provider organization (EPO) plans, are like HMO plans in that they have a specific network of providers that members must use, except in the case of an emergency.</a:t>
            </a:r>
            <a:endParaRPr lang="en-US" dirty="0"/>
          </a:p>
          <a:p>
            <a:r>
              <a:rPr lang="en-US" dirty="0"/>
              <a:t>This presentation focuses on the employer sponsored plan coverage types. </a:t>
            </a:r>
          </a:p>
        </p:txBody>
      </p:sp>
      <p:sp>
        <p:nvSpPr>
          <p:cNvPr id="4" name="Slide Number Placeholder 3"/>
          <p:cNvSpPr>
            <a:spLocks noGrp="1"/>
          </p:cNvSpPr>
          <p:nvPr>
            <p:ph type="sldNum" sz="quarter" idx="5"/>
          </p:nvPr>
        </p:nvSpPr>
        <p:spPr/>
        <p:txBody>
          <a:bodyPr/>
          <a:lstStyle/>
          <a:p>
            <a:fld id="{BE9CBD27-D6FE-4E25-8944-C777FE3B93DA}" type="slidenum">
              <a:rPr lang="en-US" smtClean="0"/>
              <a:t>3</a:t>
            </a:fld>
            <a:endParaRPr lang="en-US"/>
          </a:p>
        </p:txBody>
      </p:sp>
    </p:spTree>
    <p:extLst>
      <p:ext uri="{BB962C8B-B14F-4D97-AF65-F5344CB8AC3E}">
        <p14:creationId xmlns:p14="http://schemas.microsoft.com/office/powerpoint/2010/main" val="1514799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492D9FC-55CB-4D5E-BB4F-3762CA62D629}"/>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EE761A2E-CAEF-425E-B433-D41BCF9F2C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https://www.kff.org/report-section/ehbs-2024-section-5-market-shares-of-health-plans/</a:t>
            </a:r>
          </a:p>
        </p:txBody>
      </p:sp>
      <p:sp>
        <p:nvSpPr>
          <p:cNvPr id="19460" name="Slide Number Placeholder 3">
            <a:extLst>
              <a:ext uri="{FF2B5EF4-FFF2-40B4-BE49-F238E27FC236}">
                <a16:creationId xmlns:a16="http://schemas.microsoft.com/office/drawing/2014/main" id="{6A60E2A3-A5DD-4DA6-AD2C-432F590756E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DC24BB-0788-432C-9ABC-ED2CB542DDFB}"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C028951-4DB1-42A4-A15A-482286ABEEF6}"/>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D1B5F792-3A5C-4E6F-A3C8-6A8588611D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Costs of out-of-network services determined by providers (NOT contracted rates with health plans)</a:t>
            </a:r>
          </a:p>
          <a:p>
            <a:pPr eaLnBrk="1" hangingPunct="1"/>
            <a:r>
              <a:rPr lang="en-US" altLang="en-US"/>
              <a:t> - for all other plans through this point, the health plan basically sets the price that they will reimburse the provider based on the agreed upon contracted rate. In this case, out-of-network providers set their own rates and patients are responsible for the difference between what is being charged and what the health plan pays.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D31E26A-9DAA-4B81-85C1-9F3035E9ABAA}"/>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52368398-AC5F-4A70-AAA3-20034B0226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Adapted from Burns, Healthcare ecosystem, figure 17-5</a:t>
            </a:r>
          </a:p>
        </p:txBody>
      </p:sp>
    </p:spTree>
    <p:extLst>
      <p:ext uri="{BB962C8B-B14F-4D97-AF65-F5344CB8AC3E}">
        <p14:creationId xmlns:p14="http://schemas.microsoft.com/office/powerpoint/2010/main" val="179261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D31E26A-9DAA-4B81-85C1-9F3035E9ABAA}"/>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52368398-AC5F-4A70-AAA3-20034B0226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AFFF261-023F-4330-8852-6B28E18DD4F8}"/>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2858C630-07B4-4EAF-93D0-D613BFD6184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2B27CA8-D5F3-4AD4-BCE5-92FB9E11E0C3}"/>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6FD28B27-A498-46D4-8AAF-2C27593665E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Considering all the models of healthcare available, employers must decide on a benefit design for their employees. This involves choosing between offering their employees more choice or lower costs.  There is a balance to be achieved.  The more patient option, the higher the cost of the plan benefit design.   </a:t>
            </a:r>
          </a:p>
          <a:p>
            <a:endParaRPr lang="en-US" altLang="en-US"/>
          </a:p>
        </p:txBody>
      </p:sp>
      <p:sp>
        <p:nvSpPr>
          <p:cNvPr id="29700" name="Slide Number Placeholder 3">
            <a:extLst>
              <a:ext uri="{FF2B5EF4-FFF2-40B4-BE49-F238E27FC236}">
                <a16:creationId xmlns:a16="http://schemas.microsoft.com/office/drawing/2014/main" id="{E1D6C8ED-BE71-4960-9830-6C368CD954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5F7C14-2966-4771-A8B1-215975B148DA}" type="slidenum">
              <a:rPr lang="en-US" altLang="en-US" smtClean="0"/>
              <a:pPr>
                <a:spcBef>
                  <a:spcPct val="0"/>
                </a:spcBef>
              </a:pPr>
              <a:t>12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85725" y="-11430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sp>
        <p:nvSpPr>
          <p:cNvPr id="4" name="Text Placeholder 3">
            <a:extLst>
              <a:ext uri="{FF2B5EF4-FFF2-40B4-BE49-F238E27FC236}">
                <a16:creationId xmlns:a16="http://schemas.microsoft.com/office/drawing/2014/main" id="{AE73F007-6D06-4E99-9552-A76F112AEF5C}"/>
              </a:ext>
            </a:extLst>
          </p:cNvPr>
          <p:cNvSpPr>
            <a:spLocks noGrp="1"/>
          </p:cNvSpPr>
          <p:nvPr>
            <p:ph type="body" sz="quarter" idx="10" hasCustomPrompt="1"/>
          </p:nvPr>
        </p:nvSpPr>
        <p:spPr>
          <a:xfrm>
            <a:off x="885825" y="2355638"/>
            <a:ext cx="10953750" cy="1057275"/>
          </a:xfrm>
          <a:prstGeom prst="rect">
            <a:avLst/>
          </a:prstGeom>
        </p:spPr>
        <p:txBody>
          <a:bodyPr/>
          <a:lstStyle>
            <a:lvl1pPr marL="0" indent="0" algn="ctr">
              <a:buNone/>
              <a:defRPr sz="720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Presentation Title</a:t>
            </a:r>
          </a:p>
        </p:txBody>
      </p:sp>
      <p:pic>
        <p:nvPicPr>
          <p:cNvPr id="11" name="Picture 10">
            <a:extLst>
              <a:ext uri="{FF2B5EF4-FFF2-40B4-BE49-F238E27FC236}">
                <a16:creationId xmlns:a16="http://schemas.microsoft.com/office/drawing/2014/main" id="{890B8528-6C47-4416-8950-C3A31C5D854E}"/>
              </a:ext>
            </a:extLst>
          </p:cNvPr>
          <p:cNvPicPr>
            <a:picLocks noChangeAspect="1"/>
          </p:cNvPicPr>
          <p:nvPr userDrawn="1"/>
        </p:nvPicPr>
        <p:blipFill>
          <a:blip r:embed="rId2"/>
          <a:stretch>
            <a:fillRect/>
          </a:stretch>
        </p:blipFill>
        <p:spPr>
          <a:xfrm>
            <a:off x="809625" y="5072631"/>
            <a:ext cx="3157734" cy="1271019"/>
          </a:xfrm>
          <a:prstGeom prst="rect">
            <a:avLst/>
          </a:prstGeom>
        </p:spPr>
      </p:pic>
      <p:sp>
        <p:nvSpPr>
          <p:cNvPr id="13" name="Text Placeholder 12">
            <a:extLst>
              <a:ext uri="{FF2B5EF4-FFF2-40B4-BE49-F238E27FC236}">
                <a16:creationId xmlns:a16="http://schemas.microsoft.com/office/drawing/2014/main" id="{6C86D695-5ADB-4525-B695-DC2712BC29F6}"/>
              </a:ext>
            </a:extLst>
          </p:cNvPr>
          <p:cNvSpPr>
            <a:spLocks noGrp="1"/>
          </p:cNvSpPr>
          <p:nvPr>
            <p:ph type="body" sz="quarter" idx="11" hasCustomPrompt="1"/>
          </p:nvPr>
        </p:nvSpPr>
        <p:spPr>
          <a:xfrm>
            <a:off x="885825" y="3594974"/>
            <a:ext cx="10953750" cy="1396125"/>
          </a:xfrm>
          <a:prstGeom prst="rect">
            <a:avLst/>
          </a:prstGeom>
        </p:spPr>
        <p:txBody>
          <a:bodyPr/>
          <a:lstStyle>
            <a:lvl1pPr marL="0" indent="0" algn="r">
              <a:lnSpc>
                <a:spcPct val="150000"/>
              </a:lnSpc>
              <a:spcBef>
                <a:spcPts val="0"/>
              </a:spcBef>
              <a:buNone/>
              <a:defRPr>
                <a:solidFill>
                  <a:schemeClr val="bg1"/>
                </a:solidFill>
              </a:defRPr>
            </a:lvl1pPr>
          </a:lstStyle>
          <a:p>
            <a:pPr lvl="0"/>
            <a:r>
              <a:rPr lang="en-US" dirty="0"/>
              <a:t>Date</a:t>
            </a:r>
          </a:p>
          <a:p>
            <a:pPr lvl="0"/>
            <a:r>
              <a:rPr lang="en-US" dirty="0"/>
              <a:t>Location</a:t>
            </a:r>
          </a:p>
        </p:txBody>
      </p:sp>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1434983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2753312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wo-column Content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2667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232DE315-40CE-FB43-A72D-EB6DB94171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chemeClr val="accent1"/>
                </a:solidFill>
                <a:latin typeface="+mj-lt"/>
              </a:defRPr>
            </a:lvl1pPr>
          </a:lstStyle>
          <a:p>
            <a:r>
              <a:rPr lang="en-US" dirty="0"/>
              <a:t>Click to edit Master title style</a:t>
            </a:r>
          </a:p>
        </p:txBody>
      </p:sp>
      <p:sp>
        <p:nvSpPr>
          <p:cNvPr id="2" name="Rectangle 1">
            <a:extLst>
              <a:ext uri="{FF2B5EF4-FFF2-40B4-BE49-F238E27FC236}">
                <a16:creationId xmlns:a16="http://schemas.microsoft.com/office/drawing/2014/main" id="{6E495D26-E35E-F741-968D-86841912DB32}"/>
              </a:ext>
            </a:extLst>
          </p:cNvPr>
          <p:cNvSpPr/>
          <p:nvPr userDrawn="1"/>
        </p:nvSpPr>
        <p:spPr>
          <a:xfrm>
            <a:off x="-100016" y="5878512"/>
            <a:ext cx="12725400" cy="1093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B602466-2543-1B45-A2B9-5BAE1E8C0E56}"/>
              </a:ext>
            </a:extLst>
          </p:cNvPr>
          <p:cNvPicPr>
            <a:picLocks noChangeAspect="1"/>
          </p:cNvPicPr>
          <p:nvPr userDrawn="1"/>
        </p:nvPicPr>
        <p:blipFill>
          <a:blip r:embed="rId2"/>
          <a:stretch>
            <a:fillRect/>
          </a:stretch>
        </p:blipFill>
        <p:spPr>
          <a:xfrm>
            <a:off x="820713" y="6112174"/>
            <a:ext cx="2123123" cy="656636"/>
          </a:xfrm>
          <a:prstGeom prst="rect">
            <a:avLst/>
          </a:prstGeom>
        </p:spPr>
      </p:pic>
      <p:sp>
        <p:nvSpPr>
          <p:cNvPr id="8" name="Text Placeholder 7">
            <a:extLst>
              <a:ext uri="{FF2B5EF4-FFF2-40B4-BE49-F238E27FC236}">
                <a16:creationId xmlns:a16="http://schemas.microsoft.com/office/drawing/2014/main" id="{954FC435-E5AA-4BE8-A749-DDB03060B7D4}"/>
              </a:ext>
            </a:extLst>
          </p:cNvPr>
          <p:cNvSpPr>
            <a:spLocks noGrp="1"/>
          </p:cNvSpPr>
          <p:nvPr>
            <p:ph type="body" sz="quarter" idx="10"/>
          </p:nvPr>
        </p:nvSpPr>
        <p:spPr>
          <a:xfrm>
            <a:off x="820738" y="1847850"/>
            <a:ext cx="4827587" cy="3943350"/>
          </a:xfrm>
          <a:prstGeom prst="rect">
            <a:avLst/>
          </a:prstGeom>
        </p:spPr>
        <p:txBody>
          <a:bodyPr/>
          <a:lstStyle>
            <a:lvl1pPr>
              <a:lnSpc>
                <a:spcPct val="150000"/>
              </a:lnSpc>
              <a:spcBef>
                <a:spcPts val="0"/>
              </a:spcBef>
              <a:defRPr>
                <a:solidFill>
                  <a:schemeClr val="bg1"/>
                </a:solidFill>
              </a:defRPr>
            </a:lvl1pPr>
            <a:lvl2pPr>
              <a:lnSpc>
                <a:spcPct val="150000"/>
              </a:lnSpc>
              <a:spcBef>
                <a:spcPts val="0"/>
              </a:spcBef>
              <a:defRPr>
                <a:solidFill>
                  <a:schemeClr val="bg1"/>
                </a:solidFill>
              </a:defRPr>
            </a:lvl2pPr>
            <a:lvl3pPr>
              <a:lnSpc>
                <a:spcPct val="150000"/>
              </a:lnSpc>
              <a:spcBef>
                <a:spcPts val="0"/>
              </a:spcBef>
              <a:defRPr>
                <a:solidFill>
                  <a:schemeClr val="bg1"/>
                </a:solidFill>
              </a:defRPr>
            </a:lvl3pPr>
            <a:lvl4pPr>
              <a:lnSpc>
                <a:spcPct val="150000"/>
              </a:lnSpc>
              <a:spcBef>
                <a:spcPts val="0"/>
              </a:spcBef>
              <a:defRPr>
                <a:solidFill>
                  <a:schemeClr val="bg1"/>
                </a:solidFill>
              </a:defRPr>
            </a:lvl4pPr>
            <a:lvl5pPr>
              <a:lnSpc>
                <a:spcPct val="150000"/>
              </a:lnSpc>
              <a:spcBef>
                <a:spcPts val="0"/>
              </a:spcBef>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7">
            <a:extLst>
              <a:ext uri="{FF2B5EF4-FFF2-40B4-BE49-F238E27FC236}">
                <a16:creationId xmlns:a16="http://schemas.microsoft.com/office/drawing/2014/main" id="{72E1F1CE-607B-47E6-BAF0-EE3A69520665}"/>
              </a:ext>
            </a:extLst>
          </p:cNvPr>
          <p:cNvSpPr>
            <a:spLocks noGrp="1"/>
          </p:cNvSpPr>
          <p:nvPr>
            <p:ph type="body" sz="quarter" idx="11"/>
          </p:nvPr>
        </p:nvSpPr>
        <p:spPr>
          <a:xfrm>
            <a:off x="6526213" y="1847850"/>
            <a:ext cx="4827587" cy="3943350"/>
          </a:xfrm>
          <a:prstGeom prst="rect">
            <a:avLst/>
          </a:prstGeom>
        </p:spPr>
        <p:txBody>
          <a:bodyPr/>
          <a:lstStyle>
            <a:lvl1pPr>
              <a:lnSpc>
                <a:spcPct val="150000"/>
              </a:lnSpc>
              <a:spcBef>
                <a:spcPts val="0"/>
              </a:spcBef>
              <a:defRPr>
                <a:solidFill>
                  <a:schemeClr val="bg1"/>
                </a:solidFill>
              </a:defRPr>
            </a:lvl1pPr>
            <a:lvl2pPr>
              <a:lnSpc>
                <a:spcPct val="150000"/>
              </a:lnSpc>
              <a:spcBef>
                <a:spcPts val="0"/>
              </a:spcBef>
              <a:defRPr>
                <a:solidFill>
                  <a:schemeClr val="bg1"/>
                </a:solidFill>
              </a:defRPr>
            </a:lvl2pPr>
            <a:lvl3pPr>
              <a:lnSpc>
                <a:spcPct val="150000"/>
              </a:lnSpc>
              <a:spcBef>
                <a:spcPts val="0"/>
              </a:spcBef>
              <a:defRPr>
                <a:solidFill>
                  <a:schemeClr val="bg1"/>
                </a:solidFill>
              </a:defRPr>
            </a:lvl3pPr>
            <a:lvl4pPr>
              <a:lnSpc>
                <a:spcPct val="150000"/>
              </a:lnSpc>
              <a:spcBef>
                <a:spcPts val="0"/>
              </a:spcBef>
              <a:defRPr>
                <a:solidFill>
                  <a:schemeClr val="bg1"/>
                </a:solidFill>
              </a:defRPr>
            </a:lvl4pPr>
            <a:lvl5pPr>
              <a:lnSpc>
                <a:spcPct val="150000"/>
              </a:lnSpc>
              <a:spcBef>
                <a:spcPts val="0"/>
              </a:spcBef>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595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75"/>
            <a:ext cx="48101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5" y="1915554"/>
            <a:ext cx="48101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82210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h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5" name="Chart Placeholder 4">
            <a:extLst>
              <a:ext uri="{FF2B5EF4-FFF2-40B4-BE49-F238E27FC236}">
                <a16:creationId xmlns:a16="http://schemas.microsoft.com/office/drawing/2014/main" id="{62687F7F-C3CE-4A5E-BBE6-8D9B7AD3D21B}"/>
              </a:ext>
            </a:extLst>
          </p:cNvPr>
          <p:cNvSpPr>
            <a:spLocks noGrp="1"/>
          </p:cNvSpPr>
          <p:nvPr>
            <p:ph type="chart" sz="quarter" idx="10"/>
          </p:nvPr>
        </p:nvSpPr>
        <p:spPr>
          <a:xfrm>
            <a:off x="838200" y="266700"/>
            <a:ext cx="10515600" cy="5495925"/>
          </a:xfrm>
          <a:prstGeom prst="rect">
            <a:avLst/>
          </a:prstGeom>
        </p:spPr>
        <p:txBody>
          <a:bodyPr/>
          <a:lstStyle/>
          <a:p>
            <a:endParaRPr lang="en-US"/>
          </a:p>
        </p:txBody>
      </p:sp>
    </p:spTree>
    <p:extLst>
      <p:ext uri="{BB962C8B-B14F-4D97-AF65-F5344CB8AC3E}">
        <p14:creationId xmlns:p14="http://schemas.microsoft.com/office/powerpoint/2010/main" val="786357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ab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3" name="Table Placeholder 2">
            <a:extLst>
              <a:ext uri="{FF2B5EF4-FFF2-40B4-BE49-F238E27FC236}">
                <a16:creationId xmlns:a16="http://schemas.microsoft.com/office/drawing/2014/main" id="{5633E215-EE1B-41F4-B594-66FE60D098EA}"/>
              </a:ext>
            </a:extLst>
          </p:cNvPr>
          <p:cNvSpPr>
            <a:spLocks noGrp="1"/>
          </p:cNvSpPr>
          <p:nvPr>
            <p:ph type="tbl" sz="quarter" idx="10"/>
          </p:nvPr>
        </p:nvSpPr>
        <p:spPr>
          <a:xfrm>
            <a:off x="838200" y="1847850"/>
            <a:ext cx="10515600" cy="3914775"/>
          </a:xfrm>
          <a:prstGeom prst="rect">
            <a:avLst/>
          </a:prstGeom>
        </p:spPr>
        <p:txBody>
          <a:bodyPr/>
          <a:lstStyle/>
          <a:p>
            <a:endParaRPr lang="en-US"/>
          </a:p>
        </p:txBody>
      </p:sp>
    </p:spTree>
    <p:extLst>
      <p:ext uri="{BB962C8B-B14F-4D97-AF65-F5344CB8AC3E}">
        <p14:creationId xmlns:p14="http://schemas.microsoft.com/office/powerpoint/2010/main" val="3193123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0_Smart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5" name="SmartArt Placeholder 4">
            <a:extLst>
              <a:ext uri="{FF2B5EF4-FFF2-40B4-BE49-F238E27FC236}">
                <a16:creationId xmlns:a16="http://schemas.microsoft.com/office/drawing/2014/main" id="{29401669-CD69-43DE-8607-B4B829F4AFEA}"/>
              </a:ext>
            </a:extLst>
          </p:cNvPr>
          <p:cNvSpPr>
            <a:spLocks noGrp="1"/>
          </p:cNvSpPr>
          <p:nvPr>
            <p:ph type="dgm" sz="quarter" idx="10"/>
          </p:nvPr>
        </p:nvSpPr>
        <p:spPr>
          <a:xfrm>
            <a:off x="838201" y="1870212"/>
            <a:ext cx="10515600" cy="3933825"/>
          </a:xfrm>
          <a:prstGeom prst="rect">
            <a:avLst/>
          </a:prstGeom>
        </p:spPr>
        <p:txBody>
          <a:bodyPr/>
          <a:lstStyle/>
          <a:p>
            <a:endParaRPr lang="en-US"/>
          </a:p>
        </p:txBody>
      </p:sp>
    </p:spTree>
    <p:extLst>
      <p:ext uri="{BB962C8B-B14F-4D97-AF65-F5344CB8AC3E}">
        <p14:creationId xmlns:p14="http://schemas.microsoft.com/office/powerpoint/2010/main" val="5138236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2_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87" y="2132593"/>
            <a:ext cx="10791825" cy="1047750"/>
          </a:xfrm>
          <a:prstGeom prst="rect">
            <a:avLst/>
          </a:prstGeom>
        </p:spPr>
        <p:txBody>
          <a:bodyPr/>
          <a:lstStyle>
            <a:lvl1pPr marL="0" indent="0" algn="ctr">
              <a:buNone/>
              <a:defRPr sz="660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88" y="3391372"/>
            <a:ext cx="10791825" cy="1047751"/>
          </a:xfrm>
          <a:prstGeom prst="rect">
            <a:avLst/>
          </a:prstGeom>
        </p:spPr>
        <p:txBody>
          <a:bodyPr/>
          <a:lstStyle>
            <a:lvl1pPr marL="0" indent="0" algn="ctr">
              <a:buNone/>
              <a:defRPr sz="6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userDrawn="1"/>
        </p:nvSpPr>
        <p:spPr>
          <a:xfrm>
            <a:off x="6709577"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42621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9" r:id="rId4"/>
    <p:sldLayoutId id="2147483670" r:id="rId5"/>
    <p:sldLayoutId id="2147483671" r:id="rId6"/>
    <p:sldLayoutId id="2147483663" r:id="rId7"/>
    <p:sldLayoutId id="2147483668" r:id="rId8"/>
    <p:sldLayoutId id="2147483655" r:id="rId9"/>
    <p:sldLayoutId id="2147483650" r:id="rId10"/>
    <p:sldLayoutId id="2147483672" r:id="rId11"/>
    <p:sldLayoutId id="2147483673"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6E488A2-22D6-481A-92C5-BA2A966373FB}"/>
              </a:ext>
            </a:extLst>
          </p:cNvPr>
          <p:cNvSpPr>
            <a:spLocks noGrp="1"/>
          </p:cNvSpPr>
          <p:nvPr>
            <p:ph type="title"/>
          </p:nvPr>
        </p:nvSpPr>
        <p:spPr>
          <a:xfrm>
            <a:off x="1630680" y="965500"/>
            <a:ext cx="9220200" cy="2169367"/>
          </a:xfrm>
        </p:spPr>
        <p:txBody>
          <a:bodyPr/>
          <a:lstStyle/>
          <a:p>
            <a:pPr algn="r"/>
            <a:r>
              <a:rPr lang="en-US" altLang="en-US" dirty="0">
                <a:solidFill>
                  <a:schemeClr val="bg1"/>
                </a:solidFill>
              </a:rPr>
              <a:t>Managed </a:t>
            </a:r>
            <a:r>
              <a:rPr lang="en-US" altLang="en-US">
                <a:solidFill>
                  <a:schemeClr val="bg1"/>
                </a:solidFill>
              </a:rPr>
              <a:t>Care Models: Types of Health Plans</a:t>
            </a:r>
            <a:endParaRPr lang="en-US" altLang="en-US" sz="3600" dirty="0">
              <a:solidFill>
                <a:schemeClr val="bg1"/>
              </a:solidFill>
              <a:ea typeface="ＭＳ Ｐゴシック" panose="020B0600070205080204" pitchFamily="34" charset="-128"/>
            </a:endParaRPr>
          </a:p>
        </p:txBody>
      </p:sp>
      <p:sp>
        <p:nvSpPr>
          <p:cNvPr id="13315" name="Subtitle 2">
            <a:extLst>
              <a:ext uri="{FF2B5EF4-FFF2-40B4-BE49-F238E27FC236}">
                <a16:creationId xmlns:a16="http://schemas.microsoft.com/office/drawing/2014/main" id="{41F5C4BD-92DF-44A2-A118-A144D4D0F7CB}"/>
              </a:ext>
            </a:extLst>
          </p:cNvPr>
          <p:cNvSpPr>
            <a:spLocks noGrp="1"/>
          </p:cNvSpPr>
          <p:nvPr>
            <p:ph type="subTitle" idx="4294967295"/>
          </p:nvPr>
        </p:nvSpPr>
        <p:spPr>
          <a:xfrm>
            <a:off x="4884057" y="4002833"/>
            <a:ext cx="5783943" cy="1752600"/>
          </a:xfrm>
          <a:prstGeom prst="rect">
            <a:avLst/>
          </a:prstGeom>
        </p:spPr>
        <p:txBody>
          <a:bodyPr/>
          <a:lstStyle/>
          <a:p>
            <a:pPr marL="0" indent="0" algn="r">
              <a:buNone/>
            </a:pPr>
            <a:r>
              <a:rPr lang="en-US" altLang="en-US" dirty="0">
                <a:solidFill>
                  <a:schemeClr val="bg1"/>
                </a:solidFill>
                <a:ea typeface="ＭＳ Ｐゴシック" panose="020B0600070205080204" pitchFamily="34" charset="-128"/>
              </a:rPr>
              <a:t>Created by the School of Pharmacy Relations Committee for AMCP</a:t>
            </a:r>
          </a:p>
          <a:p>
            <a:pPr marL="0" indent="0" algn="r">
              <a:buNone/>
            </a:pPr>
            <a:endParaRPr lang="en-US" altLang="en-US" dirty="0">
              <a:solidFill>
                <a:schemeClr val="bg1"/>
              </a:solidFill>
              <a:ea typeface="ＭＳ Ｐゴシック" panose="020B0600070205080204" pitchFamily="34" charset="-128"/>
            </a:endParaRPr>
          </a:p>
          <a:p>
            <a:pPr marL="0" indent="0" algn="r">
              <a:buNone/>
            </a:pPr>
            <a:r>
              <a:rPr lang="en-US" altLang="en-US" dirty="0">
                <a:solidFill>
                  <a:schemeClr val="bg1"/>
                </a:solidFill>
                <a:ea typeface="ＭＳ Ｐゴシック" panose="020B0600070205080204" pitchFamily="34" charset="-128"/>
              </a:rPr>
              <a:t>Last Reviewed: November 2024</a:t>
            </a:r>
          </a:p>
          <a:p>
            <a:pPr eaLnBrk="1" hangingPunct="1"/>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1">
            <a:extLst>
              <a:ext uri="{FF2B5EF4-FFF2-40B4-BE49-F238E27FC236}">
                <a16:creationId xmlns:a16="http://schemas.microsoft.com/office/drawing/2014/main" id="{A0856A2B-6356-4E9F-AB99-DFE79856864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4968" y="914400"/>
            <a:ext cx="7002065" cy="479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a:extLst>
              <a:ext uri="{FF2B5EF4-FFF2-40B4-BE49-F238E27FC236}">
                <a16:creationId xmlns:a16="http://schemas.microsoft.com/office/drawing/2014/main" id="{58D5F1DE-54AA-4C20-9C4F-0BE8CD68822D}"/>
              </a:ext>
            </a:extLst>
          </p:cNvPr>
          <p:cNvSpPr>
            <a:spLocks noGrp="1"/>
          </p:cNvSpPr>
          <p:nvPr>
            <p:ph type="title"/>
          </p:nvPr>
        </p:nvSpPr>
        <p:spPr>
          <a:xfrm>
            <a:off x="1921670" y="177341"/>
            <a:ext cx="8746331" cy="854074"/>
          </a:xfrm>
        </p:spPr>
        <p:txBody>
          <a:bodyPr>
            <a:normAutofit/>
          </a:bodyPr>
          <a:lstStyle/>
          <a:p>
            <a:pPr eaLnBrk="1" hangingPunct="1"/>
            <a:r>
              <a:rPr lang="en-US" altLang="en-US" dirty="0">
                <a:solidFill>
                  <a:srgbClr val="002060"/>
                </a:solidFill>
              </a:rPr>
              <a:t>Characteristics </a:t>
            </a:r>
            <a:r>
              <a:rPr lang="en-US" altLang="en-US">
                <a:solidFill>
                  <a:srgbClr val="002060"/>
                </a:solidFill>
              </a:rPr>
              <a:t>of Models</a:t>
            </a:r>
            <a:endParaRPr lang="en-US" altLang="en-US" dirty="0">
              <a:solidFill>
                <a:srgbClr val="002060"/>
              </a:solidFill>
            </a:endParaRPr>
          </a:p>
        </p:txBody>
      </p:sp>
      <p:sp>
        <p:nvSpPr>
          <p:cNvPr id="24580" name="Rectangle 2">
            <a:extLst>
              <a:ext uri="{FF2B5EF4-FFF2-40B4-BE49-F238E27FC236}">
                <a16:creationId xmlns:a16="http://schemas.microsoft.com/office/drawing/2014/main" id="{FD2D5D18-CC73-4431-BDB9-FBE9C4F780AB}"/>
              </a:ext>
            </a:extLst>
          </p:cNvPr>
          <p:cNvSpPr>
            <a:spLocks noChangeArrowheads="1"/>
          </p:cNvSpPr>
          <p:nvPr/>
        </p:nvSpPr>
        <p:spPr bwMode="auto">
          <a:xfrm>
            <a:off x="5327651" y="6324601"/>
            <a:ext cx="1935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Table © Steven Kheloussi</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B18F94-468B-49EF-A649-48E69CAD5C93}"/>
              </a:ext>
            </a:extLst>
          </p:cNvPr>
          <p:cNvSpPr>
            <a:spLocks noGrp="1"/>
          </p:cNvSpPr>
          <p:nvPr>
            <p:ph type="title"/>
          </p:nvPr>
        </p:nvSpPr>
        <p:spPr/>
        <p:txBody>
          <a:bodyPr>
            <a:normAutofit/>
          </a:bodyPr>
          <a:lstStyle/>
          <a:p>
            <a:pPr eaLnBrk="1" hangingPunct="1"/>
            <a:r>
              <a:rPr lang="en-US" altLang="en-US" dirty="0">
                <a:solidFill>
                  <a:srgbClr val="002060"/>
                </a:solidFill>
              </a:rPr>
              <a:t>Characteristics of HDHPs</a:t>
            </a:r>
          </a:p>
        </p:txBody>
      </p:sp>
      <p:sp>
        <p:nvSpPr>
          <p:cNvPr id="26627" name="Rectangle 3">
            <a:extLst>
              <a:ext uri="{FF2B5EF4-FFF2-40B4-BE49-F238E27FC236}">
                <a16:creationId xmlns:a16="http://schemas.microsoft.com/office/drawing/2014/main" id="{664E755F-7C04-4DA6-9393-7C09166097F0}"/>
              </a:ext>
            </a:extLst>
          </p:cNvPr>
          <p:cNvSpPr>
            <a:spLocks noGrp="1"/>
          </p:cNvSpPr>
          <p:nvPr>
            <p:ph idx="1"/>
          </p:nvPr>
        </p:nvSpPr>
        <p:spPr/>
        <p:txBody>
          <a:bodyPr/>
          <a:lstStyle/>
          <a:p>
            <a:r>
              <a:rPr lang="en-US" altLang="en-US"/>
              <a:t>High-Deductible Health Plans (HDHPs): </a:t>
            </a:r>
          </a:p>
          <a:p>
            <a:pPr lvl="1"/>
            <a:r>
              <a:rPr lang="en-US" altLang="en-US"/>
              <a:t>Low premiums</a:t>
            </a:r>
          </a:p>
          <a:p>
            <a:pPr lvl="1"/>
            <a:r>
              <a:rPr lang="en-US" altLang="en-US"/>
              <a:t>High deductibles (usually several thousands of $)</a:t>
            </a:r>
          </a:p>
          <a:p>
            <a:pPr lvl="1"/>
            <a:r>
              <a:rPr lang="en-US" altLang="en-US"/>
              <a:t>Preventive services covered at $0 cost share</a:t>
            </a:r>
          </a:p>
          <a:p>
            <a:pPr lvl="1"/>
            <a:r>
              <a:rPr lang="en-US" altLang="en-US"/>
              <a:t>Typically paired with a PPO</a:t>
            </a:r>
          </a:p>
          <a:p>
            <a:pPr lvl="2"/>
            <a:r>
              <a:rPr lang="en-US" altLang="en-US"/>
              <a:t>All PPO features apply, except that the patient is responsible for a larger portion of the cost upfront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D72A835-0325-4E7D-A914-C74A3C958F4D}"/>
              </a:ext>
            </a:extLst>
          </p:cNvPr>
          <p:cNvSpPr>
            <a:spLocks noGrp="1"/>
          </p:cNvSpPr>
          <p:nvPr>
            <p:ph type="title"/>
          </p:nvPr>
        </p:nvSpPr>
        <p:spPr>
          <a:xfrm>
            <a:off x="548640" y="152401"/>
            <a:ext cx="9966960" cy="1325563"/>
          </a:xfrm>
        </p:spPr>
        <p:txBody>
          <a:bodyPr/>
          <a:lstStyle/>
          <a:p>
            <a:pPr eaLnBrk="1" hangingPunct="1"/>
            <a:r>
              <a:rPr lang="en-US" altLang="en-US" sz="3600" dirty="0">
                <a:solidFill>
                  <a:srgbClr val="002060"/>
                </a:solidFill>
                <a:cs typeface="Arial" panose="020B0604020202020204" pitchFamily="34" charset="0"/>
              </a:rPr>
              <a:t>Employer Decision: </a:t>
            </a:r>
            <a:br>
              <a:rPr lang="en-US" altLang="en-US" sz="3600" dirty="0">
                <a:solidFill>
                  <a:srgbClr val="002060"/>
                </a:solidFill>
                <a:cs typeface="Arial" panose="020B0604020202020204" pitchFamily="34" charset="0"/>
              </a:rPr>
            </a:br>
            <a:r>
              <a:rPr lang="en-US" altLang="en-US" sz="3600" dirty="0">
                <a:solidFill>
                  <a:srgbClr val="002060"/>
                </a:solidFill>
                <a:cs typeface="Arial" panose="020B0604020202020204" pitchFamily="34" charset="0"/>
              </a:rPr>
              <a:t>Benefit Controls vs. Cost</a:t>
            </a:r>
            <a:endParaRPr lang="en-US" altLang="en-US" sz="3600" dirty="0">
              <a:solidFill>
                <a:srgbClr val="002060"/>
              </a:solidFill>
            </a:endParaRPr>
          </a:p>
        </p:txBody>
      </p:sp>
      <p:sp>
        <p:nvSpPr>
          <p:cNvPr id="28675" name="Rectangle 3">
            <a:extLst>
              <a:ext uri="{FF2B5EF4-FFF2-40B4-BE49-F238E27FC236}">
                <a16:creationId xmlns:a16="http://schemas.microsoft.com/office/drawing/2014/main" id="{DDC0332E-4EA9-4C8D-B274-0814FE051322}"/>
              </a:ext>
            </a:extLst>
          </p:cNvPr>
          <p:cNvSpPr>
            <a:spLocks noGrp="1"/>
          </p:cNvSpPr>
          <p:nvPr>
            <p:ph idx="1"/>
          </p:nvPr>
        </p:nvSpPr>
        <p:spPr/>
        <p:txBody>
          <a:bodyPr/>
          <a:lstStyle/>
          <a:p>
            <a:pPr algn="ctr">
              <a:spcBef>
                <a:spcPct val="50000"/>
              </a:spcBef>
              <a:buFont typeface="Arial" panose="020B0604020202020204" pitchFamily="34" charset="0"/>
              <a:buNone/>
            </a:pPr>
            <a:r>
              <a:rPr lang="en-US" altLang="en-US" dirty="0"/>
              <a:t>Few Benefit Controls </a:t>
            </a:r>
            <a:r>
              <a:rPr lang="en-US" altLang="en-US" dirty="0">
                <a:sym typeface="Symbol" panose="05050102010706020507" pitchFamily="18" charset="2"/>
              </a:rPr>
              <a:t> </a:t>
            </a:r>
          </a:p>
          <a:p>
            <a:pPr algn="ctr">
              <a:spcBef>
                <a:spcPct val="50000"/>
              </a:spcBef>
              <a:buFont typeface="Arial" panose="020B0604020202020204" pitchFamily="34" charset="0"/>
              <a:buNone/>
            </a:pPr>
            <a:r>
              <a:rPr lang="en-US" altLang="en-US" b="1" dirty="0">
                <a:sym typeface="Symbol" panose="05050102010706020507" pitchFamily="18" charset="2"/>
              </a:rPr>
              <a:t>Higher Cost</a:t>
            </a:r>
          </a:p>
          <a:p>
            <a:pPr algn="ctr">
              <a:spcBef>
                <a:spcPct val="50000"/>
              </a:spcBef>
              <a:buFont typeface="Arial" panose="020B0604020202020204" pitchFamily="34" charset="0"/>
              <a:buNone/>
            </a:pPr>
            <a:endParaRPr lang="en-US" altLang="en-US" b="1" dirty="0">
              <a:sym typeface="Symbol" panose="05050102010706020507" pitchFamily="18" charset="2"/>
            </a:endParaRPr>
          </a:p>
          <a:p>
            <a:pPr algn="ctr">
              <a:spcBef>
                <a:spcPct val="50000"/>
              </a:spcBef>
              <a:buFont typeface="Arial" panose="020B0604020202020204" pitchFamily="34" charset="0"/>
              <a:buNone/>
            </a:pPr>
            <a:endParaRPr lang="en-US" altLang="en-US" b="1" dirty="0">
              <a:sym typeface="Symbol" panose="05050102010706020507" pitchFamily="18" charset="2"/>
            </a:endParaRPr>
          </a:p>
          <a:p>
            <a:pPr algn="ctr">
              <a:spcBef>
                <a:spcPct val="50000"/>
              </a:spcBef>
              <a:buFont typeface="Arial" panose="020B0604020202020204" pitchFamily="34" charset="0"/>
              <a:buNone/>
            </a:pPr>
            <a:r>
              <a:rPr lang="en-US" altLang="en-US" b="1" dirty="0">
                <a:sym typeface="Symbol" panose="05050102010706020507" pitchFamily="18" charset="2"/>
              </a:rPr>
              <a:t>Lower Cost</a:t>
            </a:r>
            <a:r>
              <a:rPr lang="en-US" altLang="en-US" dirty="0">
                <a:sym typeface="Symbol" panose="05050102010706020507" pitchFamily="18" charset="2"/>
              </a:rPr>
              <a:t> </a:t>
            </a:r>
          </a:p>
          <a:p>
            <a:pPr algn="ctr">
              <a:spcBef>
                <a:spcPct val="50000"/>
              </a:spcBef>
              <a:buFont typeface="Arial" panose="020B0604020202020204" pitchFamily="34" charset="0"/>
              <a:buNone/>
            </a:pPr>
            <a:r>
              <a:rPr lang="en-US" altLang="en-US" dirty="0"/>
              <a:t>Highly Controlled Benefits</a:t>
            </a:r>
            <a:endParaRPr lang="en-US" altLang="en-US" dirty="0">
              <a:sym typeface="Symbol" panose="05050102010706020507" pitchFamily="18" charset="2"/>
            </a:endParaRPr>
          </a:p>
          <a:p>
            <a:pPr eaLnBrk="1" hangingPunct="1">
              <a:buFont typeface="Arial" panose="020B0604020202020204" pitchFamily="34" charset="0"/>
              <a:buNone/>
            </a:pPr>
            <a:endParaRPr lang="en-US" altLang="en-US" dirty="0"/>
          </a:p>
        </p:txBody>
      </p:sp>
      <p:sp>
        <p:nvSpPr>
          <p:cNvPr id="4" name="Up-Down Arrow 3">
            <a:extLst>
              <a:ext uri="{FF2B5EF4-FFF2-40B4-BE49-F238E27FC236}">
                <a16:creationId xmlns:a16="http://schemas.microsoft.com/office/drawing/2014/main" id="{3AB559F6-C3E0-4B12-861F-3CAA5AAE449F}"/>
              </a:ext>
            </a:extLst>
          </p:cNvPr>
          <p:cNvSpPr/>
          <p:nvPr/>
        </p:nvSpPr>
        <p:spPr>
          <a:xfrm>
            <a:off x="5715000" y="2921000"/>
            <a:ext cx="762000" cy="1219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BAA28CF-CDD8-4E8B-BB3C-B2D7BFD7A323}"/>
              </a:ext>
            </a:extLst>
          </p:cNvPr>
          <p:cNvSpPr>
            <a:spLocks noGrp="1"/>
          </p:cNvSpPr>
          <p:nvPr>
            <p:ph type="title"/>
          </p:nvPr>
        </p:nvSpPr>
        <p:spPr>
          <a:xfrm>
            <a:off x="666974" y="222251"/>
            <a:ext cx="9380758" cy="884237"/>
          </a:xfrm>
        </p:spPr>
        <p:txBody>
          <a:bodyPr>
            <a:normAutofit/>
          </a:bodyPr>
          <a:lstStyle/>
          <a:p>
            <a:pPr eaLnBrk="1" hangingPunct="1"/>
            <a:r>
              <a:rPr lang="en-US" altLang="en-US" dirty="0">
                <a:solidFill>
                  <a:srgbClr val="002060"/>
                </a:solidFill>
                <a:cs typeface="Arial" panose="020B0604020202020204" pitchFamily="34" charset="0"/>
              </a:rPr>
              <a:t>Benefit Control vs. Cost</a:t>
            </a:r>
            <a:endParaRPr lang="en-US" altLang="en-US" dirty="0">
              <a:solidFill>
                <a:srgbClr val="002060"/>
              </a:solidFill>
            </a:endParaRPr>
          </a:p>
        </p:txBody>
      </p:sp>
      <p:sp>
        <p:nvSpPr>
          <p:cNvPr id="11" name="Left-Right Arrow 10">
            <a:extLst>
              <a:ext uri="{FF2B5EF4-FFF2-40B4-BE49-F238E27FC236}">
                <a16:creationId xmlns:a16="http://schemas.microsoft.com/office/drawing/2014/main" id="{25019940-AA34-4876-B0C4-D2EAEC470D4C}"/>
              </a:ext>
            </a:extLst>
          </p:cNvPr>
          <p:cNvSpPr/>
          <p:nvPr/>
        </p:nvSpPr>
        <p:spPr>
          <a:xfrm>
            <a:off x="1676400" y="1239043"/>
            <a:ext cx="8839200" cy="3733800"/>
          </a:xfrm>
          <a:prstGeom prst="lef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solidFill>
                <a:schemeClr val="bg1"/>
              </a:solidFill>
            </a:endParaRPr>
          </a:p>
        </p:txBody>
      </p:sp>
      <p:sp>
        <p:nvSpPr>
          <p:cNvPr id="30724" name="TextBox 12">
            <a:extLst>
              <a:ext uri="{FF2B5EF4-FFF2-40B4-BE49-F238E27FC236}">
                <a16:creationId xmlns:a16="http://schemas.microsoft.com/office/drawing/2014/main" id="{E1B1FED1-ABE9-4C0C-AEE3-75073EBAB037}"/>
              </a:ext>
            </a:extLst>
          </p:cNvPr>
          <p:cNvSpPr txBox="1">
            <a:spLocks noChangeArrowheads="1"/>
          </p:cNvSpPr>
          <p:nvPr/>
        </p:nvSpPr>
        <p:spPr bwMode="auto">
          <a:xfrm>
            <a:off x="1941431" y="2681967"/>
            <a:ext cx="18288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Managed Indemnity</a:t>
            </a:r>
          </a:p>
        </p:txBody>
      </p:sp>
      <p:sp>
        <p:nvSpPr>
          <p:cNvPr id="30725" name="TextBox 13">
            <a:extLst>
              <a:ext uri="{FF2B5EF4-FFF2-40B4-BE49-F238E27FC236}">
                <a16:creationId xmlns:a16="http://schemas.microsoft.com/office/drawing/2014/main" id="{5910DDC1-D0EA-4CD1-BAE6-815F4AE46BD5}"/>
              </a:ext>
            </a:extLst>
          </p:cNvPr>
          <p:cNvSpPr txBox="1">
            <a:spLocks noChangeArrowheads="1"/>
          </p:cNvSpPr>
          <p:nvPr/>
        </p:nvSpPr>
        <p:spPr bwMode="auto">
          <a:xfrm>
            <a:off x="3885833" y="2713037"/>
            <a:ext cx="12954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Service Plans</a:t>
            </a:r>
          </a:p>
        </p:txBody>
      </p:sp>
      <p:sp>
        <p:nvSpPr>
          <p:cNvPr id="30726" name="TextBox 14">
            <a:extLst>
              <a:ext uri="{FF2B5EF4-FFF2-40B4-BE49-F238E27FC236}">
                <a16:creationId xmlns:a16="http://schemas.microsoft.com/office/drawing/2014/main" id="{152330C7-D9BC-4BED-B697-5B0B7A1DFD58}"/>
              </a:ext>
            </a:extLst>
          </p:cNvPr>
          <p:cNvSpPr txBox="1">
            <a:spLocks noChangeArrowheads="1"/>
          </p:cNvSpPr>
          <p:nvPr/>
        </p:nvSpPr>
        <p:spPr bwMode="auto">
          <a:xfrm>
            <a:off x="5261625" y="2897981"/>
            <a:ext cx="106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dirty="0">
                <a:solidFill>
                  <a:schemeClr val="bg1"/>
                </a:solidFill>
              </a:rPr>
              <a:t>PPOs</a:t>
            </a:r>
          </a:p>
        </p:txBody>
      </p:sp>
      <p:sp>
        <p:nvSpPr>
          <p:cNvPr id="30727" name="TextBox 15">
            <a:extLst>
              <a:ext uri="{FF2B5EF4-FFF2-40B4-BE49-F238E27FC236}">
                <a16:creationId xmlns:a16="http://schemas.microsoft.com/office/drawing/2014/main" id="{B4FFDD9B-DC9C-4480-A197-F30AA9510892}"/>
              </a:ext>
            </a:extLst>
          </p:cNvPr>
          <p:cNvSpPr txBox="1">
            <a:spLocks noChangeArrowheads="1"/>
          </p:cNvSpPr>
          <p:nvPr/>
        </p:nvSpPr>
        <p:spPr bwMode="auto">
          <a:xfrm>
            <a:off x="7532152" y="2884487"/>
            <a:ext cx="1466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POSs</a:t>
            </a:r>
          </a:p>
        </p:txBody>
      </p:sp>
      <p:sp>
        <p:nvSpPr>
          <p:cNvPr id="30728" name="TextBox 16">
            <a:extLst>
              <a:ext uri="{FF2B5EF4-FFF2-40B4-BE49-F238E27FC236}">
                <a16:creationId xmlns:a16="http://schemas.microsoft.com/office/drawing/2014/main" id="{458AF88E-EF42-447F-B0D8-BD0EB143A8AA}"/>
              </a:ext>
            </a:extLst>
          </p:cNvPr>
          <p:cNvSpPr txBox="1">
            <a:spLocks noChangeArrowheads="1"/>
          </p:cNvSpPr>
          <p:nvPr/>
        </p:nvSpPr>
        <p:spPr bwMode="auto">
          <a:xfrm>
            <a:off x="8876611" y="288448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HMOs</a:t>
            </a:r>
          </a:p>
        </p:txBody>
      </p:sp>
      <p:sp>
        <p:nvSpPr>
          <p:cNvPr id="30729" name="TextBox 18">
            <a:extLst>
              <a:ext uri="{FF2B5EF4-FFF2-40B4-BE49-F238E27FC236}">
                <a16:creationId xmlns:a16="http://schemas.microsoft.com/office/drawing/2014/main" id="{E9D841F0-C167-429E-A9F5-93FB67DEB877}"/>
              </a:ext>
            </a:extLst>
          </p:cNvPr>
          <p:cNvSpPr txBox="1">
            <a:spLocks noChangeArrowheads="1"/>
          </p:cNvSpPr>
          <p:nvPr/>
        </p:nvSpPr>
        <p:spPr bwMode="auto">
          <a:xfrm>
            <a:off x="1676400" y="5105401"/>
            <a:ext cx="2933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LESS control of medical cost and quality</a:t>
            </a:r>
          </a:p>
        </p:txBody>
      </p:sp>
      <p:sp>
        <p:nvSpPr>
          <p:cNvPr id="30730" name="TextBox 19">
            <a:extLst>
              <a:ext uri="{FF2B5EF4-FFF2-40B4-BE49-F238E27FC236}">
                <a16:creationId xmlns:a16="http://schemas.microsoft.com/office/drawing/2014/main" id="{727410A7-BB4D-4325-B111-A36A4CAB7B19}"/>
              </a:ext>
            </a:extLst>
          </p:cNvPr>
          <p:cNvSpPr txBox="1">
            <a:spLocks noChangeArrowheads="1"/>
          </p:cNvSpPr>
          <p:nvPr/>
        </p:nvSpPr>
        <p:spPr bwMode="auto">
          <a:xfrm>
            <a:off x="7239000" y="5105401"/>
            <a:ext cx="3162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en-US" altLang="en-US"/>
              <a:t>MORE control of medical cost and quality</a:t>
            </a:r>
          </a:p>
        </p:txBody>
      </p:sp>
      <p:sp>
        <p:nvSpPr>
          <p:cNvPr id="2" name="TextBox 14">
            <a:extLst>
              <a:ext uri="{FF2B5EF4-FFF2-40B4-BE49-F238E27FC236}">
                <a16:creationId xmlns:a16="http://schemas.microsoft.com/office/drawing/2014/main" id="{0F034D79-FA66-7A92-2DC1-36F29AEB880C}"/>
              </a:ext>
            </a:extLst>
          </p:cNvPr>
          <p:cNvSpPr txBox="1">
            <a:spLocks noChangeArrowheads="1"/>
          </p:cNvSpPr>
          <p:nvPr/>
        </p:nvSpPr>
        <p:spPr bwMode="auto">
          <a:xfrm>
            <a:off x="6465352" y="2897981"/>
            <a:ext cx="106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dirty="0">
                <a:solidFill>
                  <a:schemeClr val="bg1"/>
                </a:solidFill>
              </a:rPr>
              <a:t>EPOs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BAA28CF-CDD8-4E8B-BB3C-B2D7BFD7A323}"/>
              </a:ext>
            </a:extLst>
          </p:cNvPr>
          <p:cNvSpPr>
            <a:spLocks noGrp="1"/>
          </p:cNvSpPr>
          <p:nvPr>
            <p:ph type="title"/>
          </p:nvPr>
        </p:nvSpPr>
        <p:spPr>
          <a:xfrm>
            <a:off x="666974" y="222251"/>
            <a:ext cx="9380758" cy="884237"/>
          </a:xfrm>
        </p:spPr>
        <p:txBody>
          <a:bodyPr>
            <a:normAutofit/>
          </a:bodyPr>
          <a:lstStyle/>
          <a:p>
            <a:pPr eaLnBrk="1" hangingPunct="1"/>
            <a:r>
              <a:rPr lang="en-US" altLang="en-US">
                <a:solidFill>
                  <a:srgbClr val="002060"/>
                </a:solidFill>
                <a:cs typeface="Arial" panose="020B0604020202020204" pitchFamily="34" charset="0"/>
              </a:rPr>
              <a:t>Funding: Employer Coverage</a:t>
            </a:r>
            <a:endParaRPr lang="en-US" altLang="en-US" dirty="0">
              <a:solidFill>
                <a:srgbClr val="002060"/>
              </a:solidFill>
            </a:endParaRPr>
          </a:p>
        </p:txBody>
      </p:sp>
      <p:sp>
        <p:nvSpPr>
          <p:cNvPr id="30724" name="TextBox 12">
            <a:extLst>
              <a:ext uri="{FF2B5EF4-FFF2-40B4-BE49-F238E27FC236}">
                <a16:creationId xmlns:a16="http://schemas.microsoft.com/office/drawing/2014/main" id="{E1B1FED1-ABE9-4C0C-AEE3-75073EBAB037}"/>
              </a:ext>
            </a:extLst>
          </p:cNvPr>
          <p:cNvSpPr txBox="1">
            <a:spLocks noChangeArrowheads="1"/>
          </p:cNvSpPr>
          <p:nvPr/>
        </p:nvSpPr>
        <p:spPr bwMode="auto">
          <a:xfrm>
            <a:off x="2151888" y="2690812"/>
            <a:ext cx="18288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a:solidFill>
                  <a:schemeClr val="bg1"/>
                </a:solidFill>
              </a:rPr>
              <a:t>Managed Indemnity</a:t>
            </a:r>
          </a:p>
        </p:txBody>
      </p:sp>
      <p:sp>
        <p:nvSpPr>
          <p:cNvPr id="30725" name="TextBox 13">
            <a:extLst>
              <a:ext uri="{FF2B5EF4-FFF2-40B4-BE49-F238E27FC236}">
                <a16:creationId xmlns:a16="http://schemas.microsoft.com/office/drawing/2014/main" id="{5910DDC1-D0EA-4CD1-BAE6-815F4AE46BD5}"/>
              </a:ext>
            </a:extLst>
          </p:cNvPr>
          <p:cNvSpPr txBox="1">
            <a:spLocks noChangeArrowheads="1"/>
          </p:cNvSpPr>
          <p:nvPr/>
        </p:nvSpPr>
        <p:spPr bwMode="auto">
          <a:xfrm>
            <a:off x="4244213" y="2713037"/>
            <a:ext cx="12954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a:solidFill>
                  <a:schemeClr val="bg1"/>
                </a:solidFill>
              </a:rPr>
              <a:t>Service Plans</a:t>
            </a:r>
          </a:p>
        </p:txBody>
      </p:sp>
      <p:sp>
        <p:nvSpPr>
          <p:cNvPr id="30726" name="TextBox 14">
            <a:extLst>
              <a:ext uri="{FF2B5EF4-FFF2-40B4-BE49-F238E27FC236}">
                <a16:creationId xmlns:a16="http://schemas.microsoft.com/office/drawing/2014/main" id="{152330C7-D9BC-4BED-B697-5B0B7A1DFD58}"/>
              </a:ext>
            </a:extLst>
          </p:cNvPr>
          <p:cNvSpPr txBox="1">
            <a:spLocks noChangeArrowheads="1"/>
          </p:cNvSpPr>
          <p:nvPr/>
        </p:nvSpPr>
        <p:spPr bwMode="auto">
          <a:xfrm>
            <a:off x="5915851" y="2884487"/>
            <a:ext cx="106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a:solidFill>
                  <a:schemeClr val="bg1"/>
                </a:solidFill>
              </a:rPr>
              <a:t>PPOs</a:t>
            </a:r>
          </a:p>
        </p:txBody>
      </p:sp>
      <p:sp>
        <p:nvSpPr>
          <p:cNvPr id="30728" name="TextBox 16">
            <a:extLst>
              <a:ext uri="{FF2B5EF4-FFF2-40B4-BE49-F238E27FC236}">
                <a16:creationId xmlns:a16="http://schemas.microsoft.com/office/drawing/2014/main" id="{458AF88E-EF42-447F-B0D8-BD0EB143A8AA}"/>
              </a:ext>
            </a:extLst>
          </p:cNvPr>
          <p:cNvSpPr txBox="1">
            <a:spLocks noChangeArrowheads="1"/>
          </p:cNvSpPr>
          <p:nvPr/>
        </p:nvSpPr>
        <p:spPr bwMode="auto">
          <a:xfrm>
            <a:off x="8592090" y="288448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HMOs</a:t>
            </a:r>
          </a:p>
        </p:txBody>
      </p:sp>
      <p:pic>
        <p:nvPicPr>
          <p:cNvPr id="3" name="Picture 2" descr="Figure 6.4: Average Annual Worker and Employer Contributions to Premiums and Total Premiums for Single Coverage, 1999-2024">
            <a:extLst>
              <a:ext uri="{FF2B5EF4-FFF2-40B4-BE49-F238E27FC236}">
                <a16:creationId xmlns:a16="http://schemas.microsoft.com/office/drawing/2014/main" id="{D9A2E4E3-29E8-E7E1-FE97-138F671BB5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48326"/>
            <a:ext cx="5798515" cy="43613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igure 6.5: Average Annual Worker and Employer Contributions to Premiums and Total Premiums for Family Coverage, 1999-2024">
            <a:extLst>
              <a:ext uri="{FF2B5EF4-FFF2-40B4-BE49-F238E27FC236}">
                <a16:creationId xmlns:a16="http://schemas.microsoft.com/office/drawing/2014/main" id="{B2C5BDC1-58F9-C8BA-DAC5-5F91E8337A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0600" y="1106488"/>
            <a:ext cx="6072143" cy="4567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2081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8994D49-AFFD-4A0F-97AA-3F4A195770BD}"/>
              </a:ext>
            </a:extLst>
          </p:cNvPr>
          <p:cNvSpPr>
            <a:spLocks noGrp="1"/>
          </p:cNvSpPr>
          <p:nvPr>
            <p:ph type="title"/>
          </p:nvPr>
        </p:nvSpPr>
        <p:spPr/>
        <p:txBody>
          <a:bodyPr>
            <a:normAutofit/>
          </a:bodyPr>
          <a:lstStyle/>
          <a:p>
            <a:pPr eaLnBrk="1" hangingPunct="1"/>
            <a:r>
              <a:rPr lang="en-US" altLang="en-US" dirty="0">
                <a:solidFill>
                  <a:srgbClr val="002060"/>
                </a:solidFill>
              </a:rPr>
              <a:t>Pharmacy Networks</a:t>
            </a:r>
          </a:p>
        </p:txBody>
      </p:sp>
      <p:sp>
        <p:nvSpPr>
          <p:cNvPr id="31747" name="Rectangle 3">
            <a:extLst>
              <a:ext uri="{FF2B5EF4-FFF2-40B4-BE49-F238E27FC236}">
                <a16:creationId xmlns:a16="http://schemas.microsoft.com/office/drawing/2014/main" id="{9A0510BF-49C4-4267-94EF-79E2D650F202}"/>
              </a:ext>
            </a:extLst>
          </p:cNvPr>
          <p:cNvSpPr>
            <a:spLocks noGrp="1"/>
          </p:cNvSpPr>
          <p:nvPr>
            <p:ph idx="1"/>
          </p:nvPr>
        </p:nvSpPr>
        <p:spPr/>
        <p:txBody>
          <a:bodyPr/>
          <a:lstStyle/>
          <a:p>
            <a:pPr>
              <a:lnSpc>
                <a:spcPct val="90000"/>
              </a:lnSpc>
            </a:pPr>
            <a:r>
              <a:rPr lang="en-US" altLang="en-US" dirty="0"/>
              <a:t>Just like with providers, narrow pharmacy networks help control cost</a:t>
            </a:r>
          </a:p>
          <a:p>
            <a:pPr lvl="1">
              <a:lnSpc>
                <a:spcPct val="90000"/>
              </a:lnSpc>
            </a:pPr>
            <a:r>
              <a:rPr lang="en-US" altLang="en-US" dirty="0"/>
              <a:t>Pharmacies reimbursed less in exchange for more business</a:t>
            </a:r>
          </a:p>
          <a:p>
            <a:pPr lvl="2">
              <a:lnSpc>
                <a:spcPct val="90000"/>
              </a:lnSpc>
            </a:pPr>
            <a:r>
              <a:rPr lang="en-US" altLang="en-US" dirty="0"/>
              <a:t>Smaller number of pharmacies for patients to go to</a:t>
            </a:r>
          </a:p>
          <a:p>
            <a:pPr>
              <a:lnSpc>
                <a:spcPct val="90000"/>
              </a:lnSpc>
            </a:pPr>
            <a:r>
              <a:rPr lang="en-US" altLang="en-US" dirty="0"/>
              <a:t>Several types of pharmacy networks</a:t>
            </a:r>
          </a:p>
          <a:p>
            <a:pPr lvl="1">
              <a:lnSpc>
                <a:spcPct val="90000"/>
              </a:lnSpc>
            </a:pPr>
            <a:r>
              <a:rPr lang="en-US" altLang="en-US" dirty="0"/>
              <a:t>Preferred pharmacy networks</a:t>
            </a:r>
          </a:p>
          <a:p>
            <a:pPr lvl="1">
              <a:lnSpc>
                <a:spcPct val="90000"/>
              </a:lnSpc>
            </a:pPr>
            <a:r>
              <a:rPr lang="en-US" altLang="en-US" dirty="0"/>
              <a:t>Limited pharmacy networks</a:t>
            </a:r>
          </a:p>
          <a:p>
            <a:pPr lvl="1">
              <a:lnSpc>
                <a:spcPct val="90000"/>
              </a:lnSpc>
            </a:pPr>
            <a:r>
              <a:rPr lang="en-US" altLang="en-US" dirty="0"/>
              <a:t>Specialty pharmacy networks</a:t>
            </a:r>
          </a:p>
          <a:p>
            <a:pPr lvl="1">
              <a:lnSpc>
                <a:spcPct val="90000"/>
              </a:lnSpc>
            </a:pPr>
            <a:r>
              <a:rPr lang="en-US" altLang="en-US" dirty="0"/>
              <a:t>Neither</a:t>
            </a:r>
          </a:p>
          <a:p>
            <a:pPr lvl="1">
              <a:lnSpc>
                <a:spcPct val="90000"/>
              </a:lnSpc>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F056E11-B199-465E-8187-AFCADC765109}"/>
              </a:ext>
            </a:extLst>
          </p:cNvPr>
          <p:cNvSpPr>
            <a:spLocks noGrp="1"/>
          </p:cNvSpPr>
          <p:nvPr>
            <p:ph type="title"/>
          </p:nvPr>
        </p:nvSpPr>
        <p:spPr/>
        <p:txBody>
          <a:bodyPr>
            <a:normAutofit/>
          </a:bodyPr>
          <a:lstStyle/>
          <a:p>
            <a:pPr eaLnBrk="1" hangingPunct="1"/>
            <a:r>
              <a:rPr lang="en-US" altLang="en-US" dirty="0">
                <a:solidFill>
                  <a:srgbClr val="002060"/>
                </a:solidFill>
              </a:rPr>
              <a:t>Summary</a:t>
            </a:r>
          </a:p>
        </p:txBody>
      </p:sp>
      <p:sp>
        <p:nvSpPr>
          <p:cNvPr id="33795" name="Rectangle 3">
            <a:extLst>
              <a:ext uri="{FF2B5EF4-FFF2-40B4-BE49-F238E27FC236}">
                <a16:creationId xmlns:a16="http://schemas.microsoft.com/office/drawing/2014/main" id="{E2A98840-1115-41A1-A400-5A71C01F9B51}"/>
              </a:ext>
            </a:extLst>
          </p:cNvPr>
          <p:cNvSpPr>
            <a:spLocks noGrp="1"/>
          </p:cNvSpPr>
          <p:nvPr>
            <p:ph idx="1"/>
          </p:nvPr>
        </p:nvSpPr>
        <p:spPr/>
        <p:txBody>
          <a:bodyPr/>
          <a:lstStyle/>
          <a:p>
            <a:pPr>
              <a:lnSpc>
                <a:spcPct val="90000"/>
              </a:lnSpc>
            </a:pPr>
            <a:r>
              <a:rPr lang="en-US" altLang="en-US"/>
              <a:t>There are many different types of managed care models.</a:t>
            </a:r>
          </a:p>
          <a:p>
            <a:pPr>
              <a:lnSpc>
                <a:spcPct val="90000"/>
              </a:lnSpc>
            </a:pPr>
            <a:r>
              <a:rPr lang="en-US" altLang="en-US"/>
              <a:t>Each model offers a choice to employers who buy these services.</a:t>
            </a:r>
          </a:p>
          <a:p>
            <a:pPr>
              <a:lnSpc>
                <a:spcPct val="90000"/>
              </a:lnSpc>
            </a:pPr>
            <a:r>
              <a:rPr lang="en-US" altLang="en-US"/>
              <a:t>Employers must balance employee choice with cost when choosing.</a:t>
            </a:r>
          </a:p>
          <a:p>
            <a:pPr>
              <a:lnSpc>
                <a:spcPct val="90000"/>
              </a:lnSpc>
            </a:pPr>
            <a:r>
              <a:rPr lang="en-US" altLang="en-US"/>
              <a:t>Plan types are just one way of controlling cost.</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F056E11-B199-465E-8187-AFCADC765109}"/>
              </a:ext>
            </a:extLst>
          </p:cNvPr>
          <p:cNvSpPr>
            <a:spLocks noGrp="1"/>
          </p:cNvSpPr>
          <p:nvPr>
            <p:ph type="title"/>
          </p:nvPr>
        </p:nvSpPr>
        <p:spPr/>
        <p:txBody>
          <a:bodyPr>
            <a:normAutofit/>
          </a:bodyPr>
          <a:lstStyle/>
          <a:p>
            <a:pPr eaLnBrk="1" hangingPunct="1"/>
            <a:r>
              <a:rPr lang="en-US" altLang="en-US" dirty="0">
                <a:solidFill>
                  <a:srgbClr val="002060"/>
                </a:solidFill>
              </a:rPr>
              <a:t>References</a:t>
            </a:r>
          </a:p>
        </p:txBody>
      </p:sp>
      <p:sp>
        <p:nvSpPr>
          <p:cNvPr id="33795" name="Rectangle 3">
            <a:extLst>
              <a:ext uri="{FF2B5EF4-FFF2-40B4-BE49-F238E27FC236}">
                <a16:creationId xmlns:a16="http://schemas.microsoft.com/office/drawing/2014/main" id="{E2A98840-1115-41A1-A400-5A71C01F9B51}"/>
              </a:ext>
            </a:extLst>
          </p:cNvPr>
          <p:cNvSpPr>
            <a:spLocks noGrp="1"/>
          </p:cNvSpPr>
          <p:nvPr>
            <p:ph idx="1"/>
          </p:nvPr>
        </p:nvSpPr>
        <p:spPr/>
        <p:txBody>
          <a:bodyPr/>
          <a:lstStyle/>
          <a:p>
            <a:pPr>
              <a:lnSpc>
                <a:spcPct val="90000"/>
              </a:lnSpc>
            </a:pPr>
            <a:r>
              <a:rPr lang="en-US" altLang="en-US" dirty="0"/>
              <a:t>https://www.metlife.com/stories/benefits/epo-vs-ppo/</a:t>
            </a:r>
          </a:p>
          <a:p>
            <a:pPr>
              <a:lnSpc>
                <a:spcPct val="90000"/>
              </a:lnSpc>
            </a:pPr>
            <a:r>
              <a:rPr lang="en-US" altLang="en-US" dirty="0"/>
              <a:t>https://www.coveredca.com/support/before-you-buy/plan-and-network-types/</a:t>
            </a:r>
          </a:p>
          <a:p>
            <a:pPr>
              <a:lnSpc>
                <a:spcPct val="90000"/>
              </a:lnSpc>
            </a:pPr>
            <a:r>
              <a:rPr lang="en-US" altLang="en-US" dirty="0"/>
              <a:t>https://www.kff.org/health-costs/report/2024-employer-health-benefits-survey/ </a:t>
            </a:r>
          </a:p>
        </p:txBody>
      </p:sp>
    </p:spTree>
    <p:extLst>
      <p:ext uri="{BB962C8B-B14F-4D97-AF65-F5344CB8AC3E}">
        <p14:creationId xmlns:p14="http://schemas.microsoft.com/office/powerpoint/2010/main" val="13245327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3CCC310-F23B-421F-BE84-D02E706C867D}"/>
              </a:ext>
            </a:extLst>
          </p:cNvPr>
          <p:cNvSpPr>
            <a:spLocks noGrp="1"/>
          </p:cNvSpPr>
          <p:nvPr>
            <p:ph type="title"/>
          </p:nvPr>
        </p:nvSpPr>
        <p:spPr/>
        <p:txBody>
          <a:bodyPr>
            <a:normAutofit/>
          </a:bodyPr>
          <a:lstStyle/>
          <a:p>
            <a:pPr eaLnBrk="1" hangingPunct="1"/>
            <a:r>
              <a:rPr lang="en-US" altLang="en-US" dirty="0">
                <a:solidFill>
                  <a:srgbClr val="002060"/>
                </a:solidFill>
              </a:rPr>
              <a:t>Objectives</a:t>
            </a:r>
          </a:p>
        </p:txBody>
      </p:sp>
      <p:sp>
        <p:nvSpPr>
          <p:cNvPr id="16387" name="Rectangle 3">
            <a:extLst>
              <a:ext uri="{FF2B5EF4-FFF2-40B4-BE49-F238E27FC236}">
                <a16:creationId xmlns:a16="http://schemas.microsoft.com/office/drawing/2014/main" id="{C1D6AF10-584A-4266-BA22-52D3AB1FB1F7}"/>
              </a:ext>
            </a:extLst>
          </p:cNvPr>
          <p:cNvSpPr>
            <a:spLocks noGrp="1"/>
          </p:cNvSpPr>
          <p:nvPr>
            <p:ph idx="1"/>
          </p:nvPr>
        </p:nvSpPr>
        <p:spPr/>
        <p:txBody>
          <a:bodyPr/>
          <a:lstStyle/>
          <a:p>
            <a:r>
              <a:rPr lang="en-US" altLang="en-US"/>
              <a:t>Identify types </a:t>
            </a:r>
            <a:r>
              <a:rPr lang="en-US" altLang="en-US" dirty="0"/>
              <a:t>of managed </a:t>
            </a:r>
            <a:r>
              <a:rPr lang="en-US" altLang="en-US"/>
              <a:t>care organizations (MCOs)</a:t>
            </a:r>
            <a:endParaRPr lang="en-US" altLang="en-US" dirty="0"/>
          </a:p>
          <a:p>
            <a:r>
              <a:rPr lang="en-US" altLang="en-US" dirty="0"/>
              <a:t>Discuss differences </a:t>
            </a:r>
            <a:r>
              <a:rPr lang="en-US" altLang="en-US"/>
              <a:t>between types of MCO Health Plans</a:t>
            </a:r>
            <a:endParaRPr lang="en-US" altLang="en-US" dirty="0"/>
          </a:p>
          <a:p>
            <a:r>
              <a:rPr lang="en-US" altLang="en-US" dirty="0"/>
              <a:t>Differentiate the level of control and cost per model</a:t>
            </a:r>
          </a:p>
          <a:p>
            <a:r>
              <a:rPr lang="en-US" altLang="en-US" dirty="0"/>
              <a:t>Explain the concept of pharmacy networks</a:t>
            </a:r>
          </a:p>
          <a:p>
            <a:endParaRPr lang="en-US" altLang="en-US" dirty="0"/>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C5A19AC-0A10-4EA0-98C7-6DB5CF8848A9}"/>
              </a:ext>
            </a:extLst>
          </p:cNvPr>
          <p:cNvSpPr>
            <a:spLocks noGrp="1"/>
          </p:cNvSpPr>
          <p:nvPr>
            <p:ph type="title"/>
          </p:nvPr>
        </p:nvSpPr>
        <p:spPr/>
        <p:txBody>
          <a:bodyPr/>
          <a:lstStyle/>
          <a:p>
            <a:pPr eaLnBrk="1" hangingPunct="1"/>
            <a:r>
              <a:rPr lang="en-US" altLang="en-US" dirty="0"/>
              <a:t>Managed </a:t>
            </a:r>
            <a:r>
              <a:rPr lang="en-US" altLang="en-US"/>
              <a:t>Care Models: Types of Health Plans</a:t>
            </a:r>
            <a:endParaRPr lang="en-US" altLang="en-US" dirty="0"/>
          </a:p>
        </p:txBody>
      </p:sp>
      <p:sp>
        <p:nvSpPr>
          <p:cNvPr id="17411" name="Content Placeholder 2">
            <a:extLst>
              <a:ext uri="{FF2B5EF4-FFF2-40B4-BE49-F238E27FC236}">
                <a16:creationId xmlns:a16="http://schemas.microsoft.com/office/drawing/2014/main" id="{7F5CE12C-A941-4D44-ABEB-EBB545E11F43}"/>
              </a:ext>
            </a:extLst>
          </p:cNvPr>
          <p:cNvSpPr>
            <a:spLocks noGrp="1"/>
          </p:cNvSpPr>
          <p:nvPr>
            <p:ph idx="1"/>
          </p:nvPr>
        </p:nvSpPr>
        <p:spPr/>
        <p:txBody>
          <a:bodyPr>
            <a:normAutofit/>
          </a:bodyPr>
          <a:lstStyle/>
          <a:p>
            <a:pPr>
              <a:lnSpc>
                <a:spcPct val="100000"/>
              </a:lnSpc>
            </a:pPr>
            <a:r>
              <a:rPr lang="en-US" altLang="en-US" sz="3200" dirty="0"/>
              <a:t>Health maintenance organization (HMO)</a:t>
            </a:r>
          </a:p>
          <a:p>
            <a:pPr>
              <a:lnSpc>
                <a:spcPct val="100000"/>
              </a:lnSpc>
            </a:pPr>
            <a:r>
              <a:rPr lang="en-US" altLang="en-US" sz="3200" dirty="0"/>
              <a:t>Preferred provider organization (PPO)</a:t>
            </a:r>
          </a:p>
          <a:p>
            <a:pPr>
              <a:lnSpc>
                <a:spcPct val="100000"/>
              </a:lnSpc>
            </a:pPr>
            <a:r>
              <a:rPr lang="en-US" altLang="en-US" sz="3200" dirty="0"/>
              <a:t>Exclusive provider plan (EPO)</a:t>
            </a:r>
          </a:p>
          <a:p>
            <a:pPr>
              <a:lnSpc>
                <a:spcPct val="100000"/>
              </a:lnSpc>
            </a:pPr>
            <a:r>
              <a:rPr lang="en-US" altLang="en-US" sz="3200" dirty="0"/>
              <a:t>Point-of-service plan (POS)</a:t>
            </a:r>
          </a:p>
          <a:p>
            <a:pPr>
              <a:lnSpc>
                <a:spcPct val="100000"/>
              </a:lnSpc>
            </a:pPr>
            <a:r>
              <a:rPr lang="en-US" altLang="en-US" sz="3200" dirty="0"/>
              <a:t>High-deductible Health Plan (HDHP)</a:t>
            </a:r>
          </a:p>
          <a:p>
            <a:endParaRPr lang="en-US" altLang="en-US" dirty="0">
              <a:latin typeface="Trebuchet MS" panose="020B06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gure 5.1: Distribution of Health Plan Enrollment for Covered Workers, by Plan Type, 1988-2024">
            <a:extLst>
              <a:ext uri="{FF2B5EF4-FFF2-40B4-BE49-F238E27FC236}">
                <a16:creationId xmlns:a16="http://schemas.microsoft.com/office/drawing/2014/main" id="{BF8E89D7-8D2E-00CA-B20F-3BCA2D933A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0292" y="57831"/>
            <a:ext cx="7564757" cy="5689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68163A1-7B9A-40A7-B776-30EEF502ACE6}"/>
              </a:ext>
            </a:extLst>
          </p:cNvPr>
          <p:cNvSpPr>
            <a:spLocks noGrp="1"/>
          </p:cNvSpPr>
          <p:nvPr>
            <p:ph type="title"/>
          </p:nvPr>
        </p:nvSpPr>
        <p:spPr/>
        <p:txBody>
          <a:bodyPr>
            <a:normAutofit/>
          </a:bodyPr>
          <a:lstStyle/>
          <a:p>
            <a:r>
              <a:rPr lang="en-US" altLang="en-US" dirty="0"/>
              <a:t>Characteristics of HMOs</a:t>
            </a:r>
          </a:p>
        </p:txBody>
      </p:sp>
      <p:sp>
        <p:nvSpPr>
          <p:cNvPr id="3" name="Content Placeholder 2">
            <a:extLst>
              <a:ext uri="{FF2B5EF4-FFF2-40B4-BE49-F238E27FC236}">
                <a16:creationId xmlns:a16="http://schemas.microsoft.com/office/drawing/2014/main" id="{D4DC68E2-1A89-4FEB-B21C-B13018FD4D76}"/>
              </a:ext>
            </a:extLst>
          </p:cNvPr>
          <p:cNvSpPr>
            <a:spLocks noGrp="1"/>
          </p:cNvSpPr>
          <p:nvPr>
            <p:ph idx="1"/>
          </p:nvPr>
        </p:nvSpPr>
        <p:spPr>
          <a:xfrm>
            <a:off x="838200" y="1690690"/>
            <a:ext cx="10515600" cy="3903663"/>
          </a:xfrm>
        </p:spPr>
        <p:txBody>
          <a:bodyPr>
            <a:normAutofit fontScale="92500" lnSpcReduction="10000"/>
          </a:bodyPr>
          <a:lstStyle/>
          <a:p>
            <a:pPr>
              <a:buFont typeface="Arial" charset="0"/>
              <a:buChar char="•"/>
              <a:defRPr/>
            </a:pPr>
            <a:r>
              <a:rPr lang="en-US" dirty="0"/>
              <a:t>“Gatekeeper” principle</a:t>
            </a:r>
          </a:p>
          <a:p>
            <a:pPr lvl="1">
              <a:buFont typeface="Arial" charset="0"/>
              <a:buChar char="–"/>
              <a:defRPr/>
            </a:pPr>
            <a:r>
              <a:rPr lang="en-US" dirty="0"/>
              <a:t>Primary care provider (PCP) serves as a gatekeeper and must authorize all medical services</a:t>
            </a:r>
          </a:p>
          <a:p>
            <a:pPr lvl="1">
              <a:buFont typeface="Arial" charset="0"/>
              <a:buChar char="–"/>
              <a:defRPr/>
            </a:pPr>
            <a:r>
              <a:rPr lang="en-US" dirty="0"/>
              <a:t>Services not authorized by the PCP usually not covered</a:t>
            </a:r>
          </a:p>
          <a:p>
            <a:pPr lvl="1">
              <a:buFont typeface="Arial" charset="0"/>
              <a:buChar char="–"/>
              <a:defRPr/>
            </a:pPr>
            <a:r>
              <a:rPr lang="en-US" dirty="0"/>
              <a:t>Rationale for gatekeeper is to avoid unnecessary expenses</a:t>
            </a:r>
          </a:p>
          <a:p>
            <a:pPr>
              <a:buFont typeface="Arial" charset="0"/>
              <a:buChar char="•"/>
              <a:defRPr/>
            </a:pPr>
            <a:r>
              <a:rPr lang="en-US" dirty="0"/>
              <a:t>Preferred networks</a:t>
            </a:r>
          </a:p>
          <a:p>
            <a:pPr lvl="1">
              <a:buFont typeface="Arial" charset="0"/>
              <a:buChar char="–"/>
              <a:defRPr/>
            </a:pPr>
            <a:r>
              <a:rPr lang="en-US" dirty="0"/>
              <a:t>Plans will only pay for services provided by healthcare providers that they have contracted with</a:t>
            </a:r>
          </a:p>
          <a:p>
            <a:pPr lvl="2">
              <a:buFont typeface="Arial" charset="0"/>
              <a:buChar char="–"/>
              <a:defRPr/>
            </a:pPr>
            <a:r>
              <a:rPr lang="en-US" dirty="0"/>
              <a:t>“In-Network” providers</a:t>
            </a:r>
          </a:p>
          <a:p>
            <a:pPr lvl="1">
              <a:buFont typeface="Arial" charset="0"/>
              <a:buChar char="–"/>
              <a:defRPr/>
            </a:pPr>
            <a:r>
              <a:rPr lang="en-US" dirty="0"/>
              <a:t>Plans will not pay for “Out-of-Network” providers</a:t>
            </a:r>
          </a:p>
          <a:p>
            <a:pPr>
              <a:buFont typeface="Arial" charset="0"/>
              <a:buChar char="•"/>
              <a:defRPr/>
            </a:pPr>
            <a:r>
              <a:rPr lang="en-US" dirty="0"/>
              <a:t>Less choice, but lower premiums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B3BED0A-16C0-46F9-AAFF-1AE84C2E139E}"/>
              </a:ext>
            </a:extLst>
          </p:cNvPr>
          <p:cNvSpPr>
            <a:spLocks noGrp="1"/>
          </p:cNvSpPr>
          <p:nvPr>
            <p:ph type="title"/>
          </p:nvPr>
        </p:nvSpPr>
        <p:spPr/>
        <p:txBody>
          <a:bodyPr>
            <a:normAutofit/>
          </a:bodyPr>
          <a:lstStyle/>
          <a:p>
            <a:r>
              <a:rPr lang="en-US" altLang="en-US" dirty="0"/>
              <a:t>Characteristics of PPOs </a:t>
            </a:r>
          </a:p>
        </p:txBody>
      </p:sp>
      <p:sp>
        <p:nvSpPr>
          <p:cNvPr id="3" name="Content Placeholder 2">
            <a:extLst>
              <a:ext uri="{FF2B5EF4-FFF2-40B4-BE49-F238E27FC236}">
                <a16:creationId xmlns:a16="http://schemas.microsoft.com/office/drawing/2014/main" id="{CCE56877-67F2-40FD-945C-7C75E6BF7F53}"/>
              </a:ext>
            </a:extLst>
          </p:cNvPr>
          <p:cNvSpPr>
            <a:spLocks noGrp="1"/>
          </p:cNvSpPr>
          <p:nvPr>
            <p:ph idx="1"/>
          </p:nvPr>
        </p:nvSpPr>
        <p:spPr/>
        <p:txBody>
          <a:bodyPr>
            <a:normAutofit/>
          </a:bodyPr>
          <a:lstStyle/>
          <a:p>
            <a:pPr>
              <a:buFont typeface="Arial" charset="0"/>
              <a:buChar char="•"/>
              <a:defRPr/>
            </a:pPr>
            <a:r>
              <a:rPr lang="en-US" dirty="0"/>
              <a:t>No gatekeeper</a:t>
            </a:r>
          </a:p>
          <a:p>
            <a:pPr lvl="1">
              <a:buFont typeface="Arial" charset="0"/>
              <a:buChar char="–"/>
              <a:defRPr/>
            </a:pPr>
            <a:r>
              <a:rPr lang="en-US" dirty="0"/>
              <a:t>Patients can choose their own providers without having to use a designated PCP</a:t>
            </a:r>
          </a:p>
          <a:p>
            <a:pPr>
              <a:buFont typeface="Arial" charset="0"/>
              <a:buChar char="•"/>
              <a:defRPr/>
            </a:pPr>
            <a:r>
              <a:rPr lang="en-US" dirty="0"/>
              <a:t>Preferred networks with some out-of-network coverage</a:t>
            </a:r>
          </a:p>
          <a:p>
            <a:pPr lvl="1">
              <a:buFont typeface="Arial" charset="0"/>
              <a:buChar char="–"/>
              <a:defRPr/>
            </a:pPr>
            <a:r>
              <a:rPr lang="en-US" dirty="0"/>
              <a:t>Patient can see any healthcare practitioner they want, but they are financially incentivized to see in-network providers</a:t>
            </a:r>
          </a:p>
          <a:p>
            <a:pPr lvl="2">
              <a:buFont typeface="Arial" charset="0"/>
              <a:buChar char="•"/>
              <a:defRPr/>
            </a:pPr>
            <a:r>
              <a:rPr lang="en-US" dirty="0"/>
              <a:t>E.g., Patient pays 10% to see in-network vs. 50% to see out-of-network</a:t>
            </a:r>
          </a:p>
          <a:p>
            <a:pPr>
              <a:buFont typeface="Arial" charset="0"/>
              <a:buChar char="•"/>
              <a:defRPr/>
            </a:pPr>
            <a:r>
              <a:rPr lang="en-US" dirty="0"/>
              <a:t>More choice, but higher premiums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B3BED0A-16C0-46F9-AAFF-1AE84C2E139E}"/>
              </a:ext>
            </a:extLst>
          </p:cNvPr>
          <p:cNvSpPr>
            <a:spLocks noGrp="1"/>
          </p:cNvSpPr>
          <p:nvPr>
            <p:ph type="title"/>
          </p:nvPr>
        </p:nvSpPr>
        <p:spPr/>
        <p:txBody>
          <a:bodyPr>
            <a:normAutofit/>
          </a:bodyPr>
          <a:lstStyle/>
          <a:p>
            <a:r>
              <a:rPr lang="en-US" altLang="en-US" dirty="0"/>
              <a:t>Characteristics of EPOs </a:t>
            </a:r>
          </a:p>
        </p:txBody>
      </p:sp>
      <p:sp>
        <p:nvSpPr>
          <p:cNvPr id="3" name="Content Placeholder 2">
            <a:extLst>
              <a:ext uri="{FF2B5EF4-FFF2-40B4-BE49-F238E27FC236}">
                <a16:creationId xmlns:a16="http://schemas.microsoft.com/office/drawing/2014/main" id="{CCE56877-67F2-40FD-945C-7C75E6BF7F53}"/>
              </a:ext>
            </a:extLst>
          </p:cNvPr>
          <p:cNvSpPr>
            <a:spLocks noGrp="1"/>
          </p:cNvSpPr>
          <p:nvPr>
            <p:ph idx="1"/>
          </p:nvPr>
        </p:nvSpPr>
        <p:spPr>
          <a:xfrm>
            <a:off x="838200" y="1825625"/>
            <a:ext cx="10707914" cy="3903663"/>
          </a:xfrm>
        </p:spPr>
        <p:txBody>
          <a:bodyPr>
            <a:normAutofit/>
          </a:bodyPr>
          <a:lstStyle/>
          <a:p>
            <a:pPr>
              <a:buFont typeface="Arial" charset="0"/>
              <a:buChar char="•"/>
              <a:defRPr/>
            </a:pPr>
            <a:r>
              <a:rPr lang="en-US" dirty="0"/>
              <a:t>Hybrid of a PPO and HMO</a:t>
            </a:r>
          </a:p>
          <a:p>
            <a:pPr>
              <a:buFont typeface="Arial" charset="0"/>
              <a:buChar char="•"/>
              <a:defRPr/>
            </a:pPr>
            <a:r>
              <a:rPr lang="en-US" dirty="0"/>
              <a:t>No gatekeeper </a:t>
            </a:r>
          </a:p>
          <a:p>
            <a:pPr lvl="1">
              <a:buFont typeface="Arial" charset="0"/>
              <a:buChar char="–"/>
              <a:defRPr/>
            </a:pPr>
            <a:r>
              <a:rPr lang="en-US" dirty="0"/>
              <a:t>Patients can choose their own providers without having to use a designated PCP</a:t>
            </a:r>
          </a:p>
          <a:p>
            <a:pPr>
              <a:defRPr/>
            </a:pPr>
            <a:r>
              <a:rPr lang="en-US" dirty="0"/>
              <a:t>Must see a healthcare practitioner that is in-network for coverage</a:t>
            </a:r>
          </a:p>
          <a:p>
            <a:pPr lvl="1">
              <a:defRPr/>
            </a:pPr>
            <a:r>
              <a:rPr lang="en-US" dirty="0"/>
              <a:t>Out-of-network (OON) providers are not covered</a:t>
            </a:r>
          </a:p>
          <a:p>
            <a:pPr>
              <a:defRPr/>
            </a:pPr>
            <a:r>
              <a:rPr lang="en-US" dirty="0"/>
              <a:t>Less choice than a PPO, more choice than a HMO</a:t>
            </a:r>
          </a:p>
          <a:p>
            <a:pPr>
              <a:defRPr/>
            </a:pPr>
            <a:r>
              <a:rPr lang="en-US" dirty="0"/>
              <a:t>Lower premium than a PPO, higher premium than a HMO</a:t>
            </a:r>
          </a:p>
        </p:txBody>
      </p:sp>
    </p:spTree>
    <p:extLst>
      <p:ext uri="{BB962C8B-B14F-4D97-AF65-F5344CB8AC3E}">
        <p14:creationId xmlns:p14="http://schemas.microsoft.com/office/powerpoint/2010/main" val="1372197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081A138-4DCC-4738-AF7B-BD2CCABC6049}"/>
              </a:ext>
            </a:extLst>
          </p:cNvPr>
          <p:cNvSpPr>
            <a:spLocks noGrp="1"/>
          </p:cNvSpPr>
          <p:nvPr>
            <p:ph type="title"/>
          </p:nvPr>
        </p:nvSpPr>
        <p:spPr/>
        <p:txBody>
          <a:bodyPr>
            <a:normAutofit/>
          </a:bodyPr>
          <a:lstStyle/>
          <a:p>
            <a:pPr eaLnBrk="1" hangingPunct="1"/>
            <a:r>
              <a:rPr lang="en-US" altLang="en-US" dirty="0">
                <a:solidFill>
                  <a:srgbClr val="002060"/>
                </a:solidFill>
              </a:rPr>
              <a:t>Characteristics of POSs</a:t>
            </a:r>
          </a:p>
        </p:txBody>
      </p:sp>
      <p:sp>
        <p:nvSpPr>
          <p:cNvPr id="22531" name="Rectangle 3">
            <a:extLst>
              <a:ext uri="{FF2B5EF4-FFF2-40B4-BE49-F238E27FC236}">
                <a16:creationId xmlns:a16="http://schemas.microsoft.com/office/drawing/2014/main" id="{40BFB010-1C2E-420C-8D19-3D0647263999}"/>
              </a:ext>
            </a:extLst>
          </p:cNvPr>
          <p:cNvSpPr>
            <a:spLocks noGrp="1"/>
          </p:cNvSpPr>
          <p:nvPr>
            <p:ph idx="1"/>
          </p:nvPr>
        </p:nvSpPr>
        <p:spPr/>
        <p:txBody>
          <a:bodyPr/>
          <a:lstStyle/>
          <a:p>
            <a:r>
              <a:rPr lang="en-US" altLang="en-US"/>
              <a:t>Hybrid of PPO and HMO </a:t>
            </a:r>
          </a:p>
          <a:p>
            <a:r>
              <a:rPr lang="en-US" altLang="en-US"/>
              <a:t>Patients can choose their provider</a:t>
            </a:r>
          </a:p>
          <a:p>
            <a:pPr lvl="1"/>
            <a:r>
              <a:rPr lang="en-US" altLang="en-US"/>
              <a:t>HMO rates for preferred provider (e.g., gatekeeper PCP)</a:t>
            </a:r>
          </a:p>
          <a:p>
            <a:pPr lvl="1"/>
            <a:r>
              <a:rPr lang="en-US" altLang="en-US"/>
              <a:t>Costs of out-of-network services determined by providers (NOT contracted rates with health plans)</a:t>
            </a:r>
          </a:p>
          <a:p>
            <a:pPr lvl="1"/>
            <a:r>
              <a:rPr lang="en-US" altLang="en-US"/>
              <a:t>Providers can collect charges not paid for by the insurance company</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8D5F1DE-54AA-4C20-9C4F-0BE8CD68822D}"/>
              </a:ext>
            </a:extLst>
          </p:cNvPr>
          <p:cNvSpPr>
            <a:spLocks noGrp="1"/>
          </p:cNvSpPr>
          <p:nvPr>
            <p:ph type="title"/>
          </p:nvPr>
        </p:nvSpPr>
        <p:spPr>
          <a:xfrm>
            <a:off x="1921670" y="177341"/>
            <a:ext cx="8746331" cy="854074"/>
          </a:xfrm>
        </p:spPr>
        <p:txBody>
          <a:bodyPr>
            <a:normAutofit/>
          </a:bodyPr>
          <a:lstStyle/>
          <a:p>
            <a:pPr eaLnBrk="1" hangingPunct="1"/>
            <a:r>
              <a:rPr lang="en-US" altLang="en-US" dirty="0">
                <a:solidFill>
                  <a:srgbClr val="002060"/>
                </a:solidFill>
              </a:rPr>
              <a:t>Characteristics </a:t>
            </a:r>
            <a:r>
              <a:rPr lang="en-US" altLang="en-US">
                <a:solidFill>
                  <a:srgbClr val="002060"/>
                </a:solidFill>
              </a:rPr>
              <a:t>of Models</a:t>
            </a:r>
            <a:endParaRPr lang="en-US" altLang="en-US" dirty="0">
              <a:solidFill>
                <a:srgbClr val="002060"/>
              </a:solidFill>
            </a:endParaRPr>
          </a:p>
        </p:txBody>
      </p:sp>
      <p:sp>
        <p:nvSpPr>
          <p:cNvPr id="24580" name="Rectangle 2">
            <a:extLst>
              <a:ext uri="{FF2B5EF4-FFF2-40B4-BE49-F238E27FC236}">
                <a16:creationId xmlns:a16="http://schemas.microsoft.com/office/drawing/2014/main" id="{FD2D5D18-CC73-4431-BDB9-FBE9C4F780AB}"/>
              </a:ext>
            </a:extLst>
          </p:cNvPr>
          <p:cNvSpPr>
            <a:spLocks noChangeArrowheads="1"/>
          </p:cNvSpPr>
          <p:nvPr/>
        </p:nvSpPr>
        <p:spPr bwMode="auto">
          <a:xfrm>
            <a:off x="5327651" y="6324601"/>
            <a:ext cx="1935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Table © Steven Kheloussi</a:t>
            </a:r>
          </a:p>
        </p:txBody>
      </p:sp>
      <p:graphicFrame>
        <p:nvGraphicFramePr>
          <p:cNvPr id="2" name="Table 2">
            <a:extLst>
              <a:ext uri="{FF2B5EF4-FFF2-40B4-BE49-F238E27FC236}">
                <a16:creationId xmlns:a16="http://schemas.microsoft.com/office/drawing/2014/main" id="{5B12DAFE-ADA0-3C32-55FE-0604FC385876}"/>
              </a:ext>
            </a:extLst>
          </p:cNvPr>
          <p:cNvGraphicFramePr>
            <a:graphicFrameLocks noGrp="1"/>
          </p:cNvGraphicFramePr>
          <p:nvPr>
            <p:extLst>
              <p:ext uri="{D42A27DB-BD31-4B8C-83A1-F6EECF244321}">
                <p14:modId xmlns:p14="http://schemas.microsoft.com/office/powerpoint/2010/main" val="3230618433"/>
              </p:ext>
            </p:extLst>
          </p:nvPr>
        </p:nvGraphicFramePr>
        <p:xfrm>
          <a:off x="587829" y="1142441"/>
          <a:ext cx="11047446" cy="4421157"/>
        </p:xfrm>
        <a:graphic>
          <a:graphicData uri="http://schemas.openxmlformats.org/drawingml/2006/table">
            <a:tbl>
              <a:tblPr firstRow="1" bandRow="1">
                <a:tableStyleId>{073A0DAA-6AF3-43AB-8588-CEC1D06C72B9}</a:tableStyleId>
              </a:tblPr>
              <a:tblGrid>
                <a:gridCol w="1679510">
                  <a:extLst>
                    <a:ext uri="{9D8B030D-6E8A-4147-A177-3AD203B41FA5}">
                      <a16:colId xmlns:a16="http://schemas.microsoft.com/office/drawing/2014/main" val="3885241274"/>
                    </a:ext>
                  </a:extLst>
                </a:gridCol>
                <a:gridCol w="4413379">
                  <a:extLst>
                    <a:ext uri="{9D8B030D-6E8A-4147-A177-3AD203B41FA5}">
                      <a16:colId xmlns:a16="http://schemas.microsoft.com/office/drawing/2014/main" val="2408714911"/>
                    </a:ext>
                  </a:extLst>
                </a:gridCol>
                <a:gridCol w="4954557">
                  <a:extLst>
                    <a:ext uri="{9D8B030D-6E8A-4147-A177-3AD203B41FA5}">
                      <a16:colId xmlns:a16="http://schemas.microsoft.com/office/drawing/2014/main" val="4181538294"/>
                    </a:ext>
                  </a:extLst>
                </a:gridCol>
              </a:tblGrid>
              <a:tr h="438511">
                <a:tc>
                  <a:txBody>
                    <a:bodyPr/>
                    <a:lstStyle/>
                    <a:p>
                      <a:endParaRPr lang="en-US"/>
                    </a:p>
                  </a:txBody>
                  <a:tcPr/>
                </a:tc>
                <a:tc>
                  <a:txBody>
                    <a:bodyPr/>
                    <a:lstStyle/>
                    <a:p>
                      <a:pPr algn="ctr"/>
                      <a:r>
                        <a:rPr lang="en-US"/>
                        <a:t>Advantages</a:t>
                      </a:r>
                    </a:p>
                  </a:txBody>
                  <a:tcPr/>
                </a:tc>
                <a:tc>
                  <a:txBody>
                    <a:bodyPr/>
                    <a:lstStyle/>
                    <a:p>
                      <a:pPr algn="ctr"/>
                      <a:r>
                        <a:rPr lang="en-US"/>
                        <a:t>Disadvantages</a:t>
                      </a:r>
                    </a:p>
                  </a:txBody>
                  <a:tcPr/>
                </a:tc>
                <a:extLst>
                  <a:ext uri="{0D108BD9-81ED-4DB2-BD59-A6C34878D82A}">
                    <a16:rowId xmlns:a16="http://schemas.microsoft.com/office/drawing/2014/main" val="2494174614"/>
                  </a:ext>
                </a:extLst>
              </a:tr>
              <a:tr h="625179">
                <a:tc>
                  <a:txBody>
                    <a:bodyPr/>
                    <a:lstStyle/>
                    <a:p>
                      <a:pPr algn="ctr"/>
                      <a:r>
                        <a:rPr lang="en-US"/>
                        <a:t>PPO</a:t>
                      </a:r>
                    </a:p>
                  </a:txBody>
                  <a:tcPr anchor="ctr"/>
                </a:tc>
                <a:tc>
                  <a:txBody>
                    <a:bodyPr/>
                    <a:lstStyle/>
                    <a:p>
                      <a:pPr marL="285750" indent="-285750">
                        <a:buFont typeface="Arial" panose="020B0604020202020204" pitchFamily="34" charset="0"/>
                        <a:buChar char="•"/>
                      </a:pPr>
                      <a:r>
                        <a:rPr lang="en-US" dirty="0"/>
                        <a:t>Most Choice</a:t>
                      </a:r>
                    </a:p>
                    <a:p>
                      <a:pPr marL="285750" indent="-285750">
                        <a:buFont typeface="Arial" panose="020B0604020202020204" pitchFamily="34" charset="0"/>
                        <a:buChar char="•"/>
                      </a:pPr>
                      <a:r>
                        <a:rPr lang="en-US" dirty="0"/>
                        <a:t>No gatekeeper hassles</a:t>
                      </a:r>
                    </a:p>
                    <a:p>
                      <a:pPr marL="285750" indent="-285750">
                        <a:buFont typeface="Arial" panose="020B0604020202020204" pitchFamily="34" charset="0"/>
                        <a:buChar char="•"/>
                      </a:pPr>
                      <a:r>
                        <a:rPr lang="en-US" dirty="0"/>
                        <a:t>Most popular model among members</a:t>
                      </a:r>
                    </a:p>
                  </a:txBody>
                  <a:tcPr/>
                </a:tc>
                <a:tc>
                  <a:txBody>
                    <a:bodyPr/>
                    <a:lstStyle/>
                    <a:p>
                      <a:pPr marL="285750" indent="-285750">
                        <a:buFont typeface="Arial" panose="020B0604020202020204" pitchFamily="34" charset="0"/>
                        <a:buChar char="•"/>
                      </a:pPr>
                      <a:r>
                        <a:rPr lang="en-US" dirty="0"/>
                        <a:t>Least popular model among insurers</a:t>
                      </a:r>
                    </a:p>
                  </a:txBody>
                  <a:tcPr/>
                </a:tc>
                <a:extLst>
                  <a:ext uri="{0D108BD9-81ED-4DB2-BD59-A6C34878D82A}">
                    <a16:rowId xmlns:a16="http://schemas.microsoft.com/office/drawing/2014/main" val="1594991534"/>
                  </a:ext>
                </a:extLst>
              </a:tr>
              <a:tr h="625179">
                <a:tc>
                  <a:txBody>
                    <a:bodyPr/>
                    <a:lstStyle/>
                    <a:p>
                      <a:pPr algn="ctr"/>
                      <a:r>
                        <a:rPr lang="en-US" dirty="0"/>
                        <a:t>EPO</a:t>
                      </a:r>
                    </a:p>
                  </a:txBody>
                  <a:tcPr anchor="ctr"/>
                </a:tc>
                <a:tc>
                  <a:txBody>
                    <a:bodyPr/>
                    <a:lstStyle/>
                    <a:p>
                      <a:pPr marL="285750" indent="-285750">
                        <a:buFont typeface="Arial" panose="020B0604020202020204" pitchFamily="34" charset="0"/>
                        <a:buChar char="•"/>
                      </a:pPr>
                      <a:r>
                        <a:rPr lang="en-US" dirty="0"/>
                        <a:t>Lower cost than a PPO</a:t>
                      </a:r>
                    </a:p>
                    <a:p>
                      <a:pPr marL="285750" indent="-285750">
                        <a:buFont typeface="Arial" panose="020B0604020202020204" pitchFamily="34" charset="0"/>
                        <a:buChar char="•"/>
                      </a:pPr>
                      <a:r>
                        <a:rPr lang="en-US" dirty="0"/>
                        <a:t>No gatekeeper </a:t>
                      </a:r>
                    </a:p>
                  </a:txBody>
                  <a:tcPr/>
                </a:tc>
                <a:tc>
                  <a:txBody>
                    <a:bodyPr/>
                    <a:lstStyle/>
                    <a:p>
                      <a:pPr marL="285750" indent="-285750">
                        <a:buFont typeface="Arial" panose="020B0604020202020204" pitchFamily="34" charset="0"/>
                        <a:buChar char="•"/>
                      </a:pPr>
                      <a:r>
                        <a:rPr lang="en-US" dirty="0"/>
                        <a:t>Lack of out-of-network coverage </a:t>
                      </a:r>
                    </a:p>
                  </a:txBody>
                  <a:tcPr/>
                </a:tc>
                <a:extLst>
                  <a:ext uri="{0D108BD9-81ED-4DB2-BD59-A6C34878D82A}">
                    <a16:rowId xmlns:a16="http://schemas.microsoft.com/office/drawing/2014/main" val="658706859"/>
                  </a:ext>
                </a:extLst>
              </a:tr>
              <a:tr h="756883">
                <a:tc>
                  <a:txBody>
                    <a:bodyPr/>
                    <a:lstStyle/>
                    <a:p>
                      <a:pPr algn="ctr"/>
                      <a:r>
                        <a:rPr lang="en-US"/>
                        <a:t>HMO</a:t>
                      </a:r>
                    </a:p>
                  </a:txBody>
                  <a:tcPr anchor="ctr"/>
                </a:tc>
                <a:tc>
                  <a:txBody>
                    <a:bodyPr/>
                    <a:lstStyle/>
                    <a:p>
                      <a:pPr marL="285750" indent="-285750">
                        <a:buFont typeface="Arial" panose="020B0604020202020204" pitchFamily="34" charset="0"/>
                        <a:buChar char="•"/>
                      </a:pPr>
                      <a:r>
                        <a:rPr lang="en-US"/>
                        <a:t>Low cost</a:t>
                      </a:r>
                    </a:p>
                    <a:p>
                      <a:pPr marL="285750" indent="-285750">
                        <a:buFont typeface="Arial" panose="020B0604020202020204" pitchFamily="34" charset="0"/>
                        <a:buChar char="•"/>
                      </a:pPr>
                      <a:r>
                        <a:rPr lang="en-US"/>
                        <a:t>Greateast control over cost and quality</a:t>
                      </a:r>
                    </a:p>
                  </a:txBody>
                  <a:tcPr/>
                </a:tc>
                <a:tc>
                  <a:txBody>
                    <a:bodyPr/>
                    <a:lstStyle/>
                    <a:p>
                      <a:pPr marL="285750" indent="-285750">
                        <a:buFont typeface="Arial" panose="020B0604020202020204" pitchFamily="34" charset="0"/>
                        <a:buChar char="•"/>
                      </a:pPr>
                      <a:r>
                        <a:rPr lang="en-US"/>
                        <a:t>Least popular among members</a:t>
                      </a:r>
                    </a:p>
                    <a:p>
                      <a:pPr marL="285750" indent="-285750">
                        <a:buFont typeface="Arial" panose="020B0604020202020204" pitchFamily="34" charset="0"/>
                        <a:buChar char="•"/>
                      </a:pPr>
                      <a:r>
                        <a:rPr lang="en-US"/>
                        <a:t>Most restrictive</a:t>
                      </a:r>
                    </a:p>
                  </a:txBody>
                  <a:tcPr/>
                </a:tc>
                <a:extLst>
                  <a:ext uri="{0D108BD9-81ED-4DB2-BD59-A6C34878D82A}">
                    <a16:rowId xmlns:a16="http://schemas.microsoft.com/office/drawing/2014/main" val="3638038577"/>
                  </a:ext>
                </a:extLst>
              </a:tr>
              <a:tr h="810314">
                <a:tc>
                  <a:txBody>
                    <a:bodyPr/>
                    <a:lstStyle/>
                    <a:p>
                      <a:pPr algn="ctr"/>
                      <a:r>
                        <a:rPr lang="en-US"/>
                        <a:t>POS</a:t>
                      </a:r>
                    </a:p>
                  </a:txBody>
                  <a:tcPr anchor="ctr"/>
                </a:tc>
                <a:tc>
                  <a:txBody>
                    <a:bodyPr/>
                    <a:lstStyle/>
                    <a:p>
                      <a:pPr marL="285750" indent="-285750">
                        <a:buFont typeface="Arial" panose="020B0604020202020204" pitchFamily="34" charset="0"/>
                        <a:buChar char="•"/>
                      </a:pPr>
                      <a:r>
                        <a:rPr lang="en-US" dirty="0"/>
                        <a:t>Combines the network contracting characteristics of HMO with the open access of PPO</a:t>
                      </a:r>
                    </a:p>
                  </a:txBody>
                  <a:tcPr/>
                </a:tc>
                <a:tc>
                  <a:txBody>
                    <a:bodyPr/>
                    <a:lstStyle/>
                    <a:p>
                      <a:pPr marL="285750" indent="-285750">
                        <a:buFont typeface="Arial" panose="020B0604020202020204" pitchFamily="34" charset="0"/>
                        <a:buChar char="•"/>
                      </a:pPr>
                      <a:r>
                        <a:rPr lang="en-US"/>
                        <a:t>Administrative complexity</a:t>
                      </a:r>
                    </a:p>
                    <a:p>
                      <a:pPr marL="285750" indent="-285750">
                        <a:buFont typeface="Arial" panose="020B0604020202020204" pitchFamily="34" charset="0"/>
                        <a:buChar char="•"/>
                      </a:pPr>
                      <a:r>
                        <a:rPr lang="en-US"/>
                        <a:t>Less popular than PPO among members</a:t>
                      </a:r>
                    </a:p>
                  </a:txBody>
                  <a:tcPr/>
                </a:tc>
                <a:extLst>
                  <a:ext uri="{0D108BD9-81ED-4DB2-BD59-A6C34878D82A}">
                    <a16:rowId xmlns:a16="http://schemas.microsoft.com/office/drawing/2014/main" val="3566616160"/>
                  </a:ext>
                </a:extLst>
              </a:tr>
              <a:tr h="756883">
                <a:tc>
                  <a:txBody>
                    <a:bodyPr/>
                    <a:lstStyle/>
                    <a:p>
                      <a:pPr algn="ctr"/>
                      <a:r>
                        <a:rPr lang="en-US"/>
                        <a:t>HDHP</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Drives more cost efficiency in the healthcare market</a:t>
                      </a:r>
                    </a:p>
                  </a:txBody>
                  <a:tcPr/>
                </a:tc>
                <a:tc>
                  <a:txBody>
                    <a:bodyPr/>
                    <a:lstStyle/>
                    <a:p>
                      <a:pPr marL="285750" indent="-285750">
                        <a:buFont typeface="Arial" panose="020B0604020202020204" pitchFamily="34" charset="0"/>
                        <a:buChar char="•"/>
                      </a:pPr>
                      <a:r>
                        <a:rPr lang="en-US" dirty="0"/>
                        <a:t>Administrative complexity (</a:t>
                      </a:r>
                      <a:r>
                        <a:rPr lang="en-US" dirty="0" err="1"/>
                        <a:t>eg</a:t>
                      </a:r>
                      <a:r>
                        <a:rPr lang="en-US" dirty="0"/>
                        <a:t>, savings account)</a:t>
                      </a:r>
                    </a:p>
                  </a:txBody>
                  <a:tcPr/>
                </a:tc>
                <a:extLst>
                  <a:ext uri="{0D108BD9-81ED-4DB2-BD59-A6C34878D82A}">
                    <a16:rowId xmlns:a16="http://schemas.microsoft.com/office/drawing/2014/main" val="1818343101"/>
                  </a:ext>
                </a:extLst>
              </a:tr>
            </a:tbl>
          </a:graphicData>
        </a:graphic>
      </p:graphicFrame>
    </p:spTree>
    <p:extLst>
      <p:ext uri="{BB962C8B-B14F-4D97-AF65-F5344CB8AC3E}">
        <p14:creationId xmlns:p14="http://schemas.microsoft.com/office/powerpoint/2010/main" val="23345614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General AMCP">
      <a:dk1>
        <a:srgbClr val="00205B"/>
      </a:dk1>
      <a:lt1>
        <a:srgbClr val="FFFFFF"/>
      </a:lt1>
      <a:dk2>
        <a:srgbClr val="00205B"/>
      </a:dk2>
      <a:lt2>
        <a:srgbClr val="00205B"/>
      </a:lt2>
      <a:accent1>
        <a:srgbClr val="C8C9C7"/>
      </a:accent1>
      <a:accent2>
        <a:srgbClr val="F1B300"/>
      </a:accent2>
      <a:accent3>
        <a:srgbClr val="DC8633"/>
      </a:accent3>
      <a:accent4>
        <a:srgbClr val="348BAC"/>
      </a:accent4>
      <a:accent5>
        <a:srgbClr val="720062"/>
      </a:accent5>
      <a:accent6>
        <a:srgbClr val="93C90E"/>
      </a:accent6>
      <a:hlink>
        <a:srgbClr val="FFFFFF"/>
      </a:hlink>
      <a:folHlink>
        <a:srgbClr val="63666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6819</TotalTime>
  <Words>1165</Words>
  <Application>Microsoft Office PowerPoint</Application>
  <PresentationFormat>Widescreen</PresentationFormat>
  <Paragraphs>152</Paragraphs>
  <Slides>18</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ＭＳ Ｐゴシック</vt:lpstr>
      <vt:lpstr>Arial</vt:lpstr>
      <vt:lpstr>Calibri</vt:lpstr>
      <vt:lpstr>Courier New</vt:lpstr>
      <vt:lpstr>Montserrat</vt:lpstr>
      <vt:lpstr>Sarabun Regular</vt:lpstr>
      <vt:lpstr>Symbol</vt:lpstr>
      <vt:lpstr>Trebuchet MS</vt:lpstr>
      <vt:lpstr>Wingdings</vt:lpstr>
      <vt:lpstr>Office Theme</vt:lpstr>
      <vt:lpstr>Managed Care Models: Types of Health Plans</vt:lpstr>
      <vt:lpstr>Objectives</vt:lpstr>
      <vt:lpstr>Managed Care Models: Types of Health Plans</vt:lpstr>
      <vt:lpstr>PowerPoint Presentation</vt:lpstr>
      <vt:lpstr>Characteristics of HMOs</vt:lpstr>
      <vt:lpstr>Characteristics of PPOs </vt:lpstr>
      <vt:lpstr>Characteristics of EPOs </vt:lpstr>
      <vt:lpstr>Characteristics of POSs</vt:lpstr>
      <vt:lpstr>Characteristics of Models</vt:lpstr>
      <vt:lpstr>Characteristics of Models</vt:lpstr>
      <vt:lpstr>Characteristics of HDHPs</vt:lpstr>
      <vt:lpstr>Employer Decision:  Benefit Controls vs. Cost</vt:lpstr>
      <vt:lpstr>Benefit Control vs. Cost</vt:lpstr>
      <vt:lpstr>Funding: Employer Coverage</vt:lpstr>
      <vt:lpstr>Pharmacy Networks</vt:lpstr>
      <vt:lpstr>Summary</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Thomas T. Nguyen</cp:lastModifiedBy>
  <cp:revision>172</cp:revision>
  <dcterms:created xsi:type="dcterms:W3CDTF">2019-05-03T17:39:49Z</dcterms:created>
  <dcterms:modified xsi:type="dcterms:W3CDTF">2024-11-12T04:41:10Z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b638e0-f50f-48bd-992f-bcb55031a99f_Enabled">
    <vt:lpwstr>true</vt:lpwstr>
  </property>
  <property fmtid="{D5CDD505-2E9C-101B-9397-08002B2CF9AE}" pid="3" name="MSIP_Label_b0b638e0-f50f-48bd-992f-bcb55031a99f_SetDate">
    <vt:lpwstr>2024-11-03T16:11:08Z</vt:lpwstr>
  </property>
  <property fmtid="{D5CDD505-2E9C-101B-9397-08002B2CF9AE}" pid="4" name="MSIP_Label_b0b638e0-f50f-48bd-992f-bcb55031a99f_Method">
    <vt:lpwstr>Standard</vt:lpwstr>
  </property>
  <property fmtid="{D5CDD505-2E9C-101B-9397-08002B2CF9AE}" pid="5" name="MSIP_Label_b0b638e0-f50f-48bd-992f-bcb55031a99f_Name">
    <vt:lpwstr>Confidential Default</vt:lpwstr>
  </property>
  <property fmtid="{D5CDD505-2E9C-101B-9397-08002B2CF9AE}" pid="6" name="MSIP_Label_b0b638e0-f50f-48bd-992f-bcb55031a99f_SiteId">
    <vt:lpwstr>f45ccc07-e57e-4d15-bf6f-f6cbccd2d395</vt:lpwstr>
  </property>
  <property fmtid="{D5CDD505-2E9C-101B-9397-08002B2CF9AE}" pid="7" name="MSIP_Label_b0b638e0-f50f-48bd-992f-bcb55031a99f_ActionId">
    <vt:lpwstr>9742a152-2541-40d8-ac1d-6a2c74114e1a</vt:lpwstr>
  </property>
  <property fmtid="{D5CDD505-2E9C-101B-9397-08002B2CF9AE}" pid="8" name="MSIP_Label_b0b638e0-f50f-48bd-992f-bcb55031a99f_ContentBits">
    <vt:lpwstr>0</vt:lpwstr>
  </property>
</Properties>
</file>