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16"/>
  </p:notesMasterIdLst>
  <p:sldIdLst>
    <p:sldId id="280" r:id="rId5"/>
    <p:sldId id="417" r:id="rId6"/>
    <p:sldId id="419" r:id="rId7"/>
    <p:sldId id="421" r:id="rId8"/>
    <p:sldId id="422" r:id="rId9"/>
    <p:sldId id="423" r:id="rId10"/>
    <p:sldId id="424" r:id="rId11"/>
    <p:sldId id="427" r:id="rId12"/>
    <p:sldId id="431" r:id="rId13"/>
    <p:sldId id="428" r:id="rId14"/>
    <p:sldId id="414" r:id="rId15"/>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CAF94C-CB72-B7D7-10BD-C151E484B2A5}" name="Spenser Smith" initials="SS" userId="S::Spenser.Smith@bcbsnc.com::87d99bb3-2d4d-4f5e-9b0c-05647adf110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tephanie E. Forbes" initials="SEF" lastIdx="7" clrIdx="0"/>
  <p:cmAuthor id="2" name="Sital Patel" initials="SP" lastIdx="5" clrIdx="1"/>
  <p:cmAuthor id="3" name="Spenser Smith"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00" autoAdjust="0"/>
    <p:restoredTop sz="83289" autoAdjust="0"/>
  </p:normalViewPr>
  <p:slideViewPr>
    <p:cSldViewPr snapToGrid="0" snapToObjects="1">
      <p:cViewPr varScale="1">
        <p:scale>
          <a:sx n="52" d="100"/>
          <a:sy n="52" d="100"/>
        </p:scale>
        <p:origin x="306"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246C09-71EE-477F-A2C1-A5F7A68B87C9}" type="doc">
      <dgm:prSet loTypeId="urn:microsoft.com/office/officeart/2005/8/layout/hProcess11" loCatId="process" qsTypeId="urn:microsoft.com/office/officeart/2005/8/quickstyle/simple1" qsCatId="simple" csTypeId="urn:microsoft.com/office/officeart/2005/8/colors/accent0_3" csCatId="mainScheme" phldr="1"/>
      <dgm:spPr/>
    </dgm:pt>
    <dgm:pt modelId="{AFC1D488-A2B4-4B02-8F51-4053E45B1534}">
      <dgm:prSet phldrT="[Text]" custT="1"/>
      <dgm:spPr/>
      <dgm:t>
        <a:bodyPr/>
        <a:lstStyle/>
        <a:p>
          <a:pPr>
            <a:buFontTx/>
            <a:buNone/>
          </a:pPr>
          <a:r>
            <a:rPr lang="en-US" altLang="en-US" sz="1200" b="1"/>
            <a:t>1929</a:t>
          </a:r>
          <a:endParaRPr lang="en-US" sz="1200"/>
        </a:p>
      </dgm:t>
    </dgm:pt>
    <dgm:pt modelId="{F146DDD2-3A67-4DB3-9561-C7CF99F2DA56}" type="parTrans" cxnId="{8958F463-082A-4C81-B031-F027E26DD774}">
      <dgm:prSet/>
      <dgm:spPr/>
      <dgm:t>
        <a:bodyPr/>
        <a:lstStyle/>
        <a:p>
          <a:endParaRPr lang="en-US" sz="1200"/>
        </a:p>
      </dgm:t>
    </dgm:pt>
    <dgm:pt modelId="{A313EF1A-85FD-4D4E-8226-99D442A71EC1}" type="sibTrans" cxnId="{8958F463-082A-4C81-B031-F027E26DD774}">
      <dgm:prSet/>
      <dgm:spPr/>
      <dgm:t>
        <a:bodyPr/>
        <a:lstStyle/>
        <a:p>
          <a:endParaRPr lang="en-US" sz="1200"/>
        </a:p>
      </dgm:t>
    </dgm:pt>
    <dgm:pt modelId="{AB9FA817-168D-4C04-B783-CAA66E594E13}">
      <dgm:prSet custT="1"/>
      <dgm:spPr/>
      <dgm:t>
        <a:bodyPr/>
        <a:lstStyle/>
        <a:p>
          <a:r>
            <a:rPr lang="en-US" altLang="en-US" sz="1200" b="1"/>
            <a:t>1938</a:t>
          </a:r>
          <a:endParaRPr lang="en-US" altLang="en-US" sz="1200" b="1" dirty="0"/>
        </a:p>
      </dgm:t>
    </dgm:pt>
    <dgm:pt modelId="{D7B0C80B-33B8-48CE-9BF2-386565CD65AC}" type="parTrans" cxnId="{6F6A520D-7BD8-4C20-B959-701C9B3BAF0C}">
      <dgm:prSet/>
      <dgm:spPr/>
      <dgm:t>
        <a:bodyPr/>
        <a:lstStyle/>
        <a:p>
          <a:endParaRPr lang="en-US" sz="1200"/>
        </a:p>
      </dgm:t>
    </dgm:pt>
    <dgm:pt modelId="{5E8C997F-7E41-4C4B-931C-44C2D044C136}" type="sibTrans" cxnId="{6F6A520D-7BD8-4C20-B959-701C9B3BAF0C}">
      <dgm:prSet/>
      <dgm:spPr/>
      <dgm:t>
        <a:bodyPr/>
        <a:lstStyle/>
        <a:p>
          <a:endParaRPr lang="en-US" sz="1200"/>
        </a:p>
      </dgm:t>
    </dgm:pt>
    <dgm:pt modelId="{278CB48F-C4DD-48BA-97FD-7A555448ED3B}">
      <dgm:prSet custT="1"/>
      <dgm:spPr/>
      <dgm:t>
        <a:bodyPr/>
        <a:lstStyle/>
        <a:p>
          <a:r>
            <a:rPr lang="en-US" altLang="en-US" sz="1200"/>
            <a:t>Henry J Kaiser recruits Dr. Garfield to establish prepaid clinic and hospital care for his Grand Coulee Dam project in Washington </a:t>
          </a:r>
          <a:endParaRPr lang="en-US" altLang="en-US" sz="1200" dirty="0"/>
        </a:p>
      </dgm:t>
    </dgm:pt>
    <dgm:pt modelId="{43E951CA-D20D-4259-ACA4-7AC6C69050AF}" type="parTrans" cxnId="{CE660D84-D70A-4086-9ADC-8172F79C3BD8}">
      <dgm:prSet/>
      <dgm:spPr/>
      <dgm:t>
        <a:bodyPr/>
        <a:lstStyle/>
        <a:p>
          <a:endParaRPr lang="en-US" sz="1200"/>
        </a:p>
      </dgm:t>
    </dgm:pt>
    <dgm:pt modelId="{BA167812-F257-46D3-AFE6-2138F1A7405F}" type="sibTrans" cxnId="{CE660D84-D70A-4086-9ADC-8172F79C3BD8}">
      <dgm:prSet/>
      <dgm:spPr/>
      <dgm:t>
        <a:bodyPr/>
        <a:lstStyle/>
        <a:p>
          <a:endParaRPr lang="en-US" sz="1200"/>
        </a:p>
      </dgm:t>
    </dgm:pt>
    <dgm:pt modelId="{63B58D9E-D11C-4EE1-8441-CB8EE687EB02}">
      <dgm:prSet custT="1"/>
      <dgm:spPr/>
      <dgm:t>
        <a:bodyPr/>
        <a:lstStyle/>
        <a:p>
          <a:r>
            <a:rPr lang="en-US" altLang="en-US" sz="1200" b="1"/>
            <a:t>1939</a:t>
          </a:r>
          <a:endParaRPr lang="en-US" altLang="en-US" sz="1200" b="1" dirty="0"/>
        </a:p>
      </dgm:t>
    </dgm:pt>
    <dgm:pt modelId="{B49F55E8-2A38-4013-9ED3-17A3611C758D}" type="parTrans" cxnId="{A6C8A48D-DE45-41C3-AFF1-2D4215230ABA}">
      <dgm:prSet/>
      <dgm:spPr/>
      <dgm:t>
        <a:bodyPr/>
        <a:lstStyle/>
        <a:p>
          <a:endParaRPr lang="en-US" sz="1200"/>
        </a:p>
      </dgm:t>
    </dgm:pt>
    <dgm:pt modelId="{AAE0F523-D08F-42D8-A4A3-1616048B331F}" type="sibTrans" cxnId="{A6C8A48D-DE45-41C3-AFF1-2D4215230ABA}">
      <dgm:prSet/>
      <dgm:spPr/>
      <dgm:t>
        <a:bodyPr/>
        <a:lstStyle/>
        <a:p>
          <a:endParaRPr lang="en-US" sz="1200"/>
        </a:p>
      </dgm:t>
    </dgm:pt>
    <dgm:pt modelId="{69E1976E-1A33-438B-B0F7-B441F7D0E2F7}">
      <dgm:prSet custT="1"/>
      <dgm:spPr/>
      <dgm:t>
        <a:bodyPr/>
        <a:lstStyle/>
        <a:p>
          <a:r>
            <a:rPr lang="en-US" altLang="en-US" sz="1200"/>
            <a:t>Blue Shield program adopted for participating prepaid physician plans </a:t>
          </a:r>
          <a:endParaRPr lang="en-US" altLang="en-US" sz="1200" dirty="0"/>
        </a:p>
      </dgm:t>
    </dgm:pt>
    <dgm:pt modelId="{BCCB1027-95C1-4151-B725-EAC54B69C609}" type="parTrans" cxnId="{8B0883BD-8F92-48EA-B09A-BD77FEC6BB49}">
      <dgm:prSet/>
      <dgm:spPr/>
      <dgm:t>
        <a:bodyPr/>
        <a:lstStyle/>
        <a:p>
          <a:endParaRPr lang="en-US" sz="1200"/>
        </a:p>
      </dgm:t>
    </dgm:pt>
    <dgm:pt modelId="{5DDFF14D-FAFE-4122-B06C-493D088DBDE5}" type="sibTrans" cxnId="{8B0883BD-8F92-48EA-B09A-BD77FEC6BB49}">
      <dgm:prSet/>
      <dgm:spPr/>
      <dgm:t>
        <a:bodyPr/>
        <a:lstStyle/>
        <a:p>
          <a:endParaRPr lang="en-US" sz="1200"/>
        </a:p>
      </dgm:t>
    </dgm:pt>
    <dgm:pt modelId="{1961FDF6-04C9-48E0-9A40-42B186D71EF1}">
      <dgm:prSet custT="1"/>
      <dgm:spPr/>
      <dgm:t>
        <a:bodyPr/>
        <a:lstStyle/>
        <a:p>
          <a:r>
            <a:rPr lang="en-US" altLang="en-US" sz="1200" b="1"/>
            <a:t>1945</a:t>
          </a:r>
          <a:endParaRPr lang="en-US" altLang="en-US" sz="1200" b="1" dirty="0"/>
        </a:p>
      </dgm:t>
    </dgm:pt>
    <dgm:pt modelId="{54458334-C689-4423-A7C7-35B4655C2340}" type="parTrans" cxnId="{43B6FCE3-0728-4C9E-B3FD-E1CF6A63806A}">
      <dgm:prSet/>
      <dgm:spPr/>
      <dgm:t>
        <a:bodyPr/>
        <a:lstStyle/>
        <a:p>
          <a:endParaRPr lang="en-US" sz="1200"/>
        </a:p>
      </dgm:t>
    </dgm:pt>
    <dgm:pt modelId="{BCFAFFD5-9505-4A63-BD1B-F078B2082D7D}" type="sibTrans" cxnId="{43B6FCE3-0728-4C9E-B3FD-E1CF6A63806A}">
      <dgm:prSet/>
      <dgm:spPr/>
      <dgm:t>
        <a:bodyPr/>
        <a:lstStyle/>
        <a:p>
          <a:endParaRPr lang="en-US" sz="1200"/>
        </a:p>
      </dgm:t>
    </dgm:pt>
    <dgm:pt modelId="{5ACC2A94-BCE1-4561-B0A2-92636195F69F}">
      <dgm:prSet custT="1"/>
      <dgm:spPr/>
      <dgm:t>
        <a:bodyPr/>
        <a:lstStyle/>
        <a:p>
          <a:r>
            <a:rPr lang="en-US" altLang="en-US" sz="1200"/>
            <a:t>Group Health Cooperative of Puget Sound established in Seattle, WA </a:t>
          </a:r>
          <a:endParaRPr lang="en-US" altLang="en-US" sz="1200" dirty="0"/>
        </a:p>
      </dgm:t>
    </dgm:pt>
    <dgm:pt modelId="{69539221-17D0-454F-A2D1-506AFB6AB649}" type="parTrans" cxnId="{861E3DD8-71B8-4125-8532-3F8BADE01730}">
      <dgm:prSet/>
      <dgm:spPr/>
      <dgm:t>
        <a:bodyPr/>
        <a:lstStyle/>
        <a:p>
          <a:endParaRPr lang="en-US" sz="1200"/>
        </a:p>
      </dgm:t>
    </dgm:pt>
    <dgm:pt modelId="{6877B642-6452-4105-9237-DF448A51FA3F}" type="sibTrans" cxnId="{861E3DD8-71B8-4125-8532-3F8BADE01730}">
      <dgm:prSet/>
      <dgm:spPr/>
      <dgm:t>
        <a:bodyPr/>
        <a:lstStyle/>
        <a:p>
          <a:endParaRPr lang="en-US" sz="1200"/>
        </a:p>
      </dgm:t>
    </dgm:pt>
    <dgm:pt modelId="{54364461-15A6-4BB3-B0FF-EEA40C5A4118}">
      <dgm:prSet custT="1"/>
      <dgm:spPr/>
      <dgm:t>
        <a:bodyPr/>
        <a:lstStyle/>
        <a:p>
          <a:r>
            <a:rPr lang="en-US" altLang="en-US" sz="1200"/>
            <a:t>Permanente Health Plans opens to the public in California, in addition to serving Kaiser employees </a:t>
          </a:r>
          <a:endParaRPr lang="en-US" altLang="en-US" sz="1200" dirty="0"/>
        </a:p>
      </dgm:t>
    </dgm:pt>
    <dgm:pt modelId="{97A70DE4-EE33-4185-B165-670019DD9A40}" type="parTrans" cxnId="{63E0DC71-108C-4AD6-AC60-ABE8E854A9C2}">
      <dgm:prSet/>
      <dgm:spPr/>
      <dgm:t>
        <a:bodyPr/>
        <a:lstStyle/>
        <a:p>
          <a:endParaRPr lang="en-US" sz="1200"/>
        </a:p>
      </dgm:t>
    </dgm:pt>
    <dgm:pt modelId="{338F8295-47A6-48C8-9E5B-EDF05ED1910A}" type="sibTrans" cxnId="{63E0DC71-108C-4AD6-AC60-ABE8E854A9C2}">
      <dgm:prSet/>
      <dgm:spPr/>
      <dgm:t>
        <a:bodyPr/>
        <a:lstStyle/>
        <a:p>
          <a:endParaRPr lang="en-US" sz="1200"/>
        </a:p>
      </dgm:t>
    </dgm:pt>
    <dgm:pt modelId="{28E1FA36-CEC9-4918-B258-2D935A0D4CD5}">
      <dgm:prSet custT="1"/>
      <dgm:spPr/>
      <dgm:t>
        <a:bodyPr/>
        <a:lstStyle/>
        <a:p>
          <a:r>
            <a:rPr lang="en-US" altLang="en-US" sz="1200" b="1"/>
            <a:t>1947</a:t>
          </a:r>
          <a:endParaRPr lang="en-US" altLang="en-US" sz="1200" b="1" dirty="0"/>
        </a:p>
      </dgm:t>
    </dgm:pt>
    <dgm:pt modelId="{5C913EDA-268F-4AFA-A508-A8404FA631CB}" type="parTrans" cxnId="{D82C8877-25A3-4F20-A4CC-F11173E2AB2C}">
      <dgm:prSet/>
      <dgm:spPr/>
      <dgm:t>
        <a:bodyPr/>
        <a:lstStyle/>
        <a:p>
          <a:endParaRPr lang="en-US" sz="1200"/>
        </a:p>
      </dgm:t>
    </dgm:pt>
    <dgm:pt modelId="{C623A69D-9170-4EB4-B8CD-D34C214C4D4E}" type="sibTrans" cxnId="{D82C8877-25A3-4F20-A4CC-F11173E2AB2C}">
      <dgm:prSet/>
      <dgm:spPr/>
      <dgm:t>
        <a:bodyPr/>
        <a:lstStyle/>
        <a:p>
          <a:endParaRPr lang="en-US" sz="1200"/>
        </a:p>
      </dgm:t>
    </dgm:pt>
    <dgm:pt modelId="{537040E0-1CD2-4E7E-B672-1B2E07657D00}">
      <dgm:prSet custT="1"/>
      <dgm:spPr/>
      <dgm:t>
        <a:bodyPr/>
        <a:lstStyle/>
        <a:p>
          <a:r>
            <a:rPr lang="en-US" altLang="en-US" sz="1200"/>
            <a:t>Health Insurance Plan (HIP) of Greater NY established to serve NY city employees</a:t>
          </a:r>
          <a:endParaRPr lang="en-US" altLang="en-US" sz="1200" dirty="0"/>
        </a:p>
      </dgm:t>
    </dgm:pt>
    <dgm:pt modelId="{D803279E-C5CA-470D-84C6-BC808FFF1690}" type="parTrans" cxnId="{D4201BCA-B9B9-4B24-991A-FB868DB4DFD2}">
      <dgm:prSet/>
      <dgm:spPr/>
      <dgm:t>
        <a:bodyPr/>
        <a:lstStyle/>
        <a:p>
          <a:endParaRPr lang="en-US" sz="1200"/>
        </a:p>
      </dgm:t>
    </dgm:pt>
    <dgm:pt modelId="{E4CA80B1-BD70-4CE5-B216-CCE36994C1FE}" type="sibTrans" cxnId="{D4201BCA-B9B9-4B24-991A-FB868DB4DFD2}">
      <dgm:prSet/>
      <dgm:spPr/>
      <dgm:t>
        <a:bodyPr/>
        <a:lstStyle/>
        <a:p>
          <a:endParaRPr lang="en-US" sz="1200"/>
        </a:p>
      </dgm:t>
    </dgm:pt>
    <dgm:pt modelId="{E6D2B1AC-3D58-4120-B3A0-7920F8DA0B9D}">
      <dgm:prSet custT="1"/>
      <dgm:spPr/>
      <dgm:t>
        <a:bodyPr/>
        <a:lstStyle/>
        <a:p>
          <a:r>
            <a:rPr lang="en-US" altLang="en-US" sz="1200" b="1"/>
            <a:t>1952</a:t>
          </a:r>
          <a:endParaRPr lang="en-US" altLang="en-US" sz="1200" b="1" dirty="0"/>
        </a:p>
      </dgm:t>
    </dgm:pt>
    <dgm:pt modelId="{A9F6140C-7067-45C9-946E-0F47E8A18CCE}" type="parTrans" cxnId="{A957DD7F-F259-4443-A53E-8670F5DA4035}">
      <dgm:prSet/>
      <dgm:spPr/>
      <dgm:t>
        <a:bodyPr/>
        <a:lstStyle/>
        <a:p>
          <a:endParaRPr lang="en-US" sz="1200"/>
        </a:p>
      </dgm:t>
    </dgm:pt>
    <dgm:pt modelId="{59952B69-A5E0-4ED2-B5A6-66233C2484D0}" type="sibTrans" cxnId="{A957DD7F-F259-4443-A53E-8670F5DA4035}">
      <dgm:prSet/>
      <dgm:spPr/>
      <dgm:t>
        <a:bodyPr/>
        <a:lstStyle/>
        <a:p>
          <a:endParaRPr lang="en-US" sz="1200"/>
        </a:p>
      </dgm:t>
    </dgm:pt>
    <dgm:pt modelId="{69B9665E-D8F0-462F-89DB-7896BE4AEF69}">
      <dgm:prSet custT="1"/>
      <dgm:spPr/>
      <dgm:t>
        <a:bodyPr/>
        <a:lstStyle/>
        <a:p>
          <a:r>
            <a:rPr lang="en-US" altLang="en-US" sz="1200"/>
            <a:t>Permanente Health Plans changes name to Kaiser, while medical group retains Permanente name. Kaiser membership at 250,000 </a:t>
          </a:r>
          <a:endParaRPr lang="en-US" altLang="en-US" sz="1200" dirty="0"/>
        </a:p>
      </dgm:t>
    </dgm:pt>
    <dgm:pt modelId="{894D913A-A1C7-493E-B0AE-3C81A3495146}" type="parTrans" cxnId="{D6302A8F-A332-44DF-A60F-DE093B6EE389}">
      <dgm:prSet/>
      <dgm:spPr/>
      <dgm:t>
        <a:bodyPr/>
        <a:lstStyle/>
        <a:p>
          <a:endParaRPr lang="en-US" sz="1200"/>
        </a:p>
      </dgm:t>
    </dgm:pt>
    <dgm:pt modelId="{A0253C0B-F124-40BC-99B0-E042FD2852F9}" type="sibTrans" cxnId="{D6302A8F-A332-44DF-A60F-DE093B6EE389}">
      <dgm:prSet/>
      <dgm:spPr/>
      <dgm:t>
        <a:bodyPr/>
        <a:lstStyle/>
        <a:p>
          <a:endParaRPr lang="en-US" sz="1200"/>
        </a:p>
      </dgm:t>
    </dgm:pt>
    <dgm:pt modelId="{D2A5E811-2E5F-44ED-AD80-675ABD94AEF7}">
      <dgm:prSet custT="1"/>
      <dgm:spPr/>
      <dgm:t>
        <a:bodyPr/>
        <a:lstStyle/>
        <a:p>
          <a:r>
            <a:rPr lang="en-US" altLang="en-US" sz="1200"/>
            <a:t>Dr. Justin Ford Kimball at Baylor Hospital in Texas establishes The Baylor Plan, a prepaid hospitalization plan that first uses the Blue Cross logo </a:t>
          </a:r>
          <a:endParaRPr lang="en-US" altLang="en-US" sz="1200" dirty="0"/>
        </a:p>
      </dgm:t>
    </dgm:pt>
    <dgm:pt modelId="{346489DE-D2DC-4E7E-A9AD-647DEB8C5F35}" type="sibTrans" cxnId="{F9E053B9-F6C3-4960-BC4A-DE1DF8C9FC41}">
      <dgm:prSet/>
      <dgm:spPr/>
      <dgm:t>
        <a:bodyPr/>
        <a:lstStyle/>
        <a:p>
          <a:endParaRPr lang="en-US" sz="1200"/>
        </a:p>
      </dgm:t>
    </dgm:pt>
    <dgm:pt modelId="{5626B72F-FD96-4D56-BE64-F2D2084E8AFF}" type="parTrans" cxnId="{F9E053B9-F6C3-4960-BC4A-DE1DF8C9FC41}">
      <dgm:prSet/>
      <dgm:spPr/>
      <dgm:t>
        <a:bodyPr/>
        <a:lstStyle/>
        <a:p>
          <a:endParaRPr lang="en-US" sz="1200"/>
        </a:p>
      </dgm:t>
    </dgm:pt>
    <dgm:pt modelId="{6F3A1C8F-68D6-4392-8DC0-DB278AACB964}" type="pres">
      <dgm:prSet presAssocID="{E8246C09-71EE-477F-A2C1-A5F7A68B87C9}" presName="Name0" presStyleCnt="0">
        <dgm:presLayoutVars>
          <dgm:dir/>
          <dgm:resizeHandles val="exact"/>
        </dgm:presLayoutVars>
      </dgm:prSet>
      <dgm:spPr/>
    </dgm:pt>
    <dgm:pt modelId="{B7EAC7EB-11D3-4633-BDFE-73BE2C73DFE6}" type="pres">
      <dgm:prSet presAssocID="{E8246C09-71EE-477F-A2C1-A5F7A68B87C9}" presName="arrow" presStyleLbl="bgShp" presStyleIdx="0" presStyleCnt="1"/>
      <dgm:spPr/>
    </dgm:pt>
    <dgm:pt modelId="{E3C820EF-18F5-46D8-8EB8-CEB9E98E0BC6}" type="pres">
      <dgm:prSet presAssocID="{E8246C09-71EE-477F-A2C1-A5F7A68B87C9}" presName="points" presStyleCnt="0"/>
      <dgm:spPr/>
    </dgm:pt>
    <dgm:pt modelId="{0A4AB9EA-3B1E-4616-9A31-654FC04508DA}" type="pres">
      <dgm:prSet presAssocID="{AFC1D488-A2B4-4B02-8F51-4053E45B1534}" presName="compositeA" presStyleCnt="0"/>
      <dgm:spPr/>
    </dgm:pt>
    <dgm:pt modelId="{971FC292-2877-41AC-9361-428962E7CB20}" type="pres">
      <dgm:prSet presAssocID="{AFC1D488-A2B4-4B02-8F51-4053E45B1534}" presName="textA" presStyleLbl="revTx" presStyleIdx="0" presStyleCnt="6" custScaleX="191240">
        <dgm:presLayoutVars>
          <dgm:bulletEnabled val="1"/>
        </dgm:presLayoutVars>
      </dgm:prSet>
      <dgm:spPr/>
    </dgm:pt>
    <dgm:pt modelId="{EF32C68A-8A8D-4E70-BB23-CD7C216D38F3}" type="pres">
      <dgm:prSet presAssocID="{AFC1D488-A2B4-4B02-8F51-4053E45B1534}" presName="circleA" presStyleLbl="node1" presStyleIdx="0" presStyleCnt="6"/>
      <dgm:spPr/>
    </dgm:pt>
    <dgm:pt modelId="{354786E2-8F61-4624-A168-BA8FA88477CE}" type="pres">
      <dgm:prSet presAssocID="{AFC1D488-A2B4-4B02-8F51-4053E45B1534}" presName="spaceA" presStyleCnt="0"/>
      <dgm:spPr/>
    </dgm:pt>
    <dgm:pt modelId="{12554681-B792-46A8-A2A1-6FF8125EE2E5}" type="pres">
      <dgm:prSet presAssocID="{A313EF1A-85FD-4D4E-8226-99D442A71EC1}" presName="space" presStyleCnt="0"/>
      <dgm:spPr/>
    </dgm:pt>
    <dgm:pt modelId="{B635EA15-0085-4FE5-BB13-E3ED6820A062}" type="pres">
      <dgm:prSet presAssocID="{AB9FA817-168D-4C04-B783-CAA66E594E13}" presName="compositeB" presStyleCnt="0"/>
      <dgm:spPr/>
    </dgm:pt>
    <dgm:pt modelId="{365748C3-7B3F-4D64-AD45-5BCB71259DC6}" type="pres">
      <dgm:prSet presAssocID="{AB9FA817-168D-4C04-B783-CAA66E594E13}" presName="textB" presStyleLbl="revTx" presStyleIdx="1" presStyleCnt="6" custScaleX="194638">
        <dgm:presLayoutVars>
          <dgm:bulletEnabled val="1"/>
        </dgm:presLayoutVars>
      </dgm:prSet>
      <dgm:spPr/>
    </dgm:pt>
    <dgm:pt modelId="{8A2B5A35-3435-47D8-AF01-578EDE657C7B}" type="pres">
      <dgm:prSet presAssocID="{AB9FA817-168D-4C04-B783-CAA66E594E13}" presName="circleB" presStyleLbl="node1" presStyleIdx="1" presStyleCnt="6"/>
      <dgm:spPr/>
    </dgm:pt>
    <dgm:pt modelId="{16B15D1F-8387-4826-85B7-A54E437B6F84}" type="pres">
      <dgm:prSet presAssocID="{AB9FA817-168D-4C04-B783-CAA66E594E13}" presName="spaceB" presStyleCnt="0"/>
      <dgm:spPr/>
    </dgm:pt>
    <dgm:pt modelId="{85AF67AF-C3B7-4023-A1A9-4BFD3A84A34C}" type="pres">
      <dgm:prSet presAssocID="{5E8C997F-7E41-4C4B-931C-44C2D044C136}" presName="space" presStyleCnt="0"/>
      <dgm:spPr/>
    </dgm:pt>
    <dgm:pt modelId="{3DDEA6C1-2706-44AE-AFAB-6597997209A8}" type="pres">
      <dgm:prSet presAssocID="{63B58D9E-D11C-4EE1-8441-CB8EE687EB02}" presName="compositeA" presStyleCnt="0"/>
      <dgm:spPr/>
    </dgm:pt>
    <dgm:pt modelId="{3EC14E13-980F-46FA-912C-52BD7338EABC}" type="pres">
      <dgm:prSet presAssocID="{63B58D9E-D11C-4EE1-8441-CB8EE687EB02}" presName="textA" presStyleLbl="revTx" presStyleIdx="2" presStyleCnt="6" custScaleX="116081">
        <dgm:presLayoutVars>
          <dgm:bulletEnabled val="1"/>
        </dgm:presLayoutVars>
      </dgm:prSet>
      <dgm:spPr/>
    </dgm:pt>
    <dgm:pt modelId="{F881C26F-62E8-4DA7-A0EB-0C4329F685B0}" type="pres">
      <dgm:prSet presAssocID="{63B58D9E-D11C-4EE1-8441-CB8EE687EB02}" presName="circleA" presStyleLbl="node1" presStyleIdx="2" presStyleCnt="6"/>
      <dgm:spPr/>
    </dgm:pt>
    <dgm:pt modelId="{3D5E6D9C-99AF-49AB-B18D-8215B72DBDB0}" type="pres">
      <dgm:prSet presAssocID="{63B58D9E-D11C-4EE1-8441-CB8EE687EB02}" presName="spaceA" presStyleCnt="0"/>
      <dgm:spPr/>
    </dgm:pt>
    <dgm:pt modelId="{80026125-A1DA-453E-95D7-0D0CEFECF95B}" type="pres">
      <dgm:prSet presAssocID="{AAE0F523-D08F-42D8-A4A3-1616048B331F}" presName="space" presStyleCnt="0"/>
      <dgm:spPr/>
    </dgm:pt>
    <dgm:pt modelId="{B19B1203-3D4E-42EF-B8E0-B4CCBA563C7E}" type="pres">
      <dgm:prSet presAssocID="{1961FDF6-04C9-48E0-9A40-42B186D71EF1}" presName="compositeB" presStyleCnt="0"/>
      <dgm:spPr/>
    </dgm:pt>
    <dgm:pt modelId="{2CF8B074-3700-4737-9D4B-B2E2B7B7138F}" type="pres">
      <dgm:prSet presAssocID="{1961FDF6-04C9-48E0-9A40-42B186D71EF1}" presName="textB" presStyleLbl="revTx" presStyleIdx="3" presStyleCnt="6" custScaleX="208046">
        <dgm:presLayoutVars>
          <dgm:bulletEnabled val="1"/>
        </dgm:presLayoutVars>
      </dgm:prSet>
      <dgm:spPr/>
    </dgm:pt>
    <dgm:pt modelId="{7857C741-E486-4EE6-97C5-B7DA34819068}" type="pres">
      <dgm:prSet presAssocID="{1961FDF6-04C9-48E0-9A40-42B186D71EF1}" presName="circleB" presStyleLbl="node1" presStyleIdx="3" presStyleCnt="6"/>
      <dgm:spPr/>
    </dgm:pt>
    <dgm:pt modelId="{595A2859-5BE7-45D6-8D40-3FA53F14FE4E}" type="pres">
      <dgm:prSet presAssocID="{1961FDF6-04C9-48E0-9A40-42B186D71EF1}" presName="spaceB" presStyleCnt="0"/>
      <dgm:spPr/>
    </dgm:pt>
    <dgm:pt modelId="{56FFAF21-48B8-4A40-A2B8-0E242B725AB6}" type="pres">
      <dgm:prSet presAssocID="{BCFAFFD5-9505-4A63-BD1B-F078B2082D7D}" presName="space" presStyleCnt="0"/>
      <dgm:spPr/>
    </dgm:pt>
    <dgm:pt modelId="{1CC76F59-E435-4B01-86E7-B18232FB51AE}" type="pres">
      <dgm:prSet presAssocID="{28E1FA36-CEC9-4918-B258-2D935A0D4CD5}" presName="compositeA" presStyleCnt="0"/>
      <dgm:spPr/>
    </dgm:pt>
    <dgm:pt modelId="{D9CA229F-C0FD-454B-9886-C8AB5D0D785C}" type="pres">
      <dgm:prSet presAssocID="{28E1FA36-CEC9-4918-B258-2D935A0D4CD5}" presName="textA" presStyleLbl="revTx" presStyleIdx="4" presStyleCnt="6" custScaleX="131252">
        <dgm:presLayoutVars>
          <dgm:bulletEnabled val="1"/>
        </dgm:presLayoutVars>
      </dgm:prSet>
      <dgm:spPr/>
    </dgm:pt>
    <dgm:pt modelId="{FFBFEC90-56D9-4660-AA46-70F44C5CB8FB}" type="pres">
      <dgm:prSet presAssocID="{28E1FA36-CEC9-4918-B258-2D935A0D4CD5}" presName="circleA" presStyleLbl="node1" presStyleIdx="4" presStyleCnt="6"/>
      <dgm:spPr/>
    </dgm:pt>
    <dgm:pt modelId="{48A3A309-7566-4AFD-BBD3-16DDB5C44DBE}" type="pres">
      <dgm:prSet presAssocID="{28E1FA36-CEC9-4918-B258-2D935A0D4CD5}" presName="spaceA" presStyleCnt="0"/>
      <dgm:spPr/>
    </dgm:pt>
    <dgm:pt modelId="{1ABA049A-22C6-4C17-BE94-0F088F514D6D}" type="pres">
      <dgm:prSet presAssocID="{C623A69D-9170-4EB4-B8CD-D34C214C4D4E}" presName="space" presStyleCnt="0"/>
      <dgm:spPr/>
    </dgm:pt>
    <dgm:pt modelId="{739C8524-A36B-41AB-9B7E-0E13482A463D}" type="pres">
      <dgm:prSet presAssocID="{E6D2B1AC-3D58-4120-B3A0-7920F8DA0B9D}" presName="compositeB" presStyleCnt="0"/>
      <dgm:spPr/>
    </dgm:pt>
    <dgm:pt modelId="{66BD743D-B277-4757-A387-1D766382133F}" type="pres">
      <dgm:prSet presAssocID="{E6D2B1AC-3D58-4120-B3A0-7920F8DA0B9D}" presName="textB" presStyleLbl="revTx" presStyleIdx="5" presStyleCnt="6" custScaleX="175597">
        <dgm:presLayoutVars>
          <dgm:bulletEnabled val="1"/>
        </dgm:presLayoutVars>
      </dgm:prSet>
      <dgm:spPr/>
    </dgm:pt>
    <dgm:pt modelId="{98D62F64-F4E4-4843-902F-B1EB17EC305C}" type="pres">
      <dgm:prSet presAssocID="{E6D2B1AC-3D58-4120-B3A0-7920F8DA0B9D}" presName="circleB" presStyleLbl="node1" presStyleIdx="5" presStyleCnt="6"/>
      <dgm:spPr/>
    </dgm:pt>
    <dgm:pt modelId="{4D952C11-FADF-45CB-A246-4D80AEF1C244}" type="pres">
      <dgm:prSet presAssocID="{E6D2B1AC-3D58-4120-B3A0-7920F8DA0B9D}" presName="spaceB" presStyleCnt="0"/>
      <dgm:spPr/>
    </dgm:pt>
  </dgm:ptLst>
  <dgm:cxnLst>
    <dgm:cxn modelId="{634AB905-583A-4292-AE94-C75EFE048D4E}" type="presOf" srcId="{E6D2B1AC-3D58-4120-B3A0-7920F8DA0B9D}" destId="{66BD743D-B277-4757-A387-1D766382133F}" srcOrd="0" destOrd="0" presId="urn:microsoft.com/office/officeart/2005/8/layout/hProcess11"/>
    <dgm:cxn modelId="{459EA108-E16B-4932-8B34-CF2C12FD0B92}" type="presOf" srcId="{63B58D9E-D11C-4EE1-8441-CB8EE687EB02}" destId="{3EC14E13-980F-46FA-912C-52BD7338EABC}" srcOrd="0" destOrd="0" presId="urn:microsoft.com/office/officeart/2005/8/layout/hProcess11"/>
    <dgm:cxn modelId="{6F6A520D-7BD8-4C20-B959-701C9B3BAF0C}" srcId="{E8246C09-71EE-477F-A2C1-A5F7A68B87C9}" destId="{AB9FA817-168D-4C04-B783-CAA66E594E13}" srcOrd="1" destOrd="0" parTransId="{D7B0C80B-33B8-48CE-9BF2-386565CD65AC}" sibTransId="{5E8C997F-7E41-4C4B-931C-44C2D044C136}"/>
    <dgm:cxn modelId="{56DD2619-8687-4E74-925E-41C88BDB49CF}" type="presOf" srcId="{537040E0-1CD2-4E7E-B672-1B2E07657D00}" destId="{D9CA229F-C0FD-454B-9886-C8AB5D0D785C}" srcOrd="0" destOrd="1" presId="urn:microsoft.com/office/officeart/2005/8/layout/hProcess11"/>
    <dgm:cxn modelId="{2C0F933F-A912-46BD-9CD9-2F3F736FE5FC}" type="presOf" srcId="{5ACC2A94-BCE1-4561-B0A2-92636195F69F}" destId="{2CF8B074-3700-4737-9D4B-B2E2B7B7138F}" srcOrd="0" destOrd="1" presId="urn:microsoft.com/office/officeart/2005/8/layout/hProcess11"/>
    <dgm:cxn modelId="{95E91940-46E4-4440-B6E6-388F1EDDA022}" type="presOf" srcId="{AFC1D488-A2B4-4B02-8F51-4053E45B1534}" destId="{971FC292-2877-41AC-9361-428962E7CB20}" srcOrd="0" destOrd="0" presId="urn:microsoft.com/office/officeart/2005/8/layout/hProcess11"/>
    <dgm:cxn modelId="{FB74845B-807D-4640-86C4-154A2E56BAFF}" type="presOf" srcId="{D2A5E811-2E5F-44ED-AD80-675ABD94AEF7}" destId="{971FC292-2877-41AC-9361-428962E7CB20}" srcOrd="0" destOrd="1" presId="urn:microsoft.com/office/officeart/2005/8/layout/hProcess11"/>
    <dgm:cxn modelId="{8958F463-082A-4C81-B031-F027E26DD774}" srcId="{E8246C09-71EE-477F-A2C1-A5F7A68B87C9}" destId="{AFC1D488-A2B4-4B02-8F51-4053E45B1534}" srcOrd="0" destOrd="0" parTransId="{F146DDD2-3A67-4DB3-9561-C7CF99F2DA56}" sibTransId="{A313EF1A-85FD-4D4E-8226-99D442A71EC1}"/>
    <dgm:cxn modelId="{546A4764-8015-4EB7-9B46-2F40042DCCEC}" type="presOf" srcId="{278CB48F-C4DD-48BA-97FD-7A555448ED3B}" destId="{365748C3-7B3F-4D64-AD45-5BCB71259DC6}" srcOrd="0" destOrd="1" presId="urn:microsoft.com/office/officeart/2005/8/layout/hProcess11"/>
    <dgm:cxn modelId="{63E0DC71-108C-4AD6-AC60-ABE8E854A9C2}" srcId="{1961FDF6-04C9-48E0-9A40-42B186D71EF1}" destId="{54364461-15A6-4BB3-B0FF-EEA40C5A4118}" srcOrd="1" destOrd="0" parTransId="{97A70DE4-EE33-4185-B165-670019DD9A40}" sibTransId="{338F8295-47A6-48C8-9E5B-EDF05ED1910A}"/>
    <dgm:cxn modelId="{D82C8877-25A3-4F20-A4CC-F11173E2AB2C}" srcId="{E8246C09-71EE-477F-A2C1-A5F7A68B87C9}" destId="{28E1FA36-CEC9-4918-B258-2D935A0D4CD5}" srcOrd="4" destOrd="0" parTransId="{5C913EDA-268F-4AFA-A508-A8404FA631CB}" sibTransId="{C623A69D-9170-4EB4-B8CD-D34C214C4D4E}"/>
    <dgm:cxn modelId="{6A1CF378-05C6-4FFA-A724-8B9DFF4B8C7A}" type="presOf" srcId="{69E1976E-1A33-438B-B0F7-B441F7D0E2F7}" destId="{3EC14E13-980F-46FA-912C-52BD7338EABC}" srcOrd="0" destOrd="1" presId="urn:microsoft.com/office/officeart/2005/8/layout/hProcess11"/>
    <dgm:cxn modelId="{4E60E85A-AC38-466D-AC7D-58A4833C60C7}" type="presOf" srcId="{E8246C09-71EE-477F-A2C1-A5F7A68B87C9}" destId="{6F3A1C8F-68D6-4392-8DC0-DB278AACB964}" srcOrd="0" destOrd="0" presId="urn:microsoft.com/office/officeart/2005/8/layout/hProcess11"/>
    <dgm:cxn modelId="{A957DD7F-F259-4443-A53E-8670F5DA4035}" srcId="{E8246C09-71EE-477F-A2C1-A5F7A68B87C9}" destId="{E6D2B1AC-3D58-4120-B3A0-7920F8DA0B9D}" srcOrd="5" destOrd="0" parTransId="{A9F6140C-7067-45C9-946E-0F47E8A18CCE}" sibTransId="{59952B69-A5E0-4ED2-B5A6-66233C2484D0}"/>
    <dgm:cxn modelId="{CE660D84-D70A-4086-9ADC-8172F79C3BD8}" srcId="{AB9FA817-168D-4C04-B783-CAA66E594E13}" destId="{278CB48F-C4DD-48BA-97FD-7A555448ED3B}" srcOrd="0" destOrd="0" parTransId="{43E951CA-D20D-4259-ACA4-7AC6C69050AF}" sibTransId="{BA167812-F257-46D3-AFE6-2138F1A7405F}"/>
    <dgm:cxn modelId="{4EED0885-8D0B-46FB-AEEA-34DDFE472B41}" type="presOf" srcId="{54364461-15A6-4BB3-B0FF-EEA40C5A4118}" destId="{2CF8B074-3700-4737-9D4B-B2E2B7B7138F}" srcOrd="0" destOrd="2" presId="urn:microsoft.com/office/officeart/2005/8/layout/hProcess11"/>
    <dgm:cxn modelId="{A6C8A48D-DE45-41C3-AFF1-2D4215230ABA}" srcId="{E8246C09-71EE-477F-A2C1-A5F7A68B87C9}" destId="{63B58D9E-D11C-4EE1-8441-CB8EE687EB02}" srcOrd="2" destOrd="0" parTransId="{B49F55E8-2A38-4013-9ED3-17A3611C758D}" sibTransId="{AAE0F523-D08F-42D8-A4A3-1616048B331F}"/>
    <dgm:cxn modelId="{D6302A8F-A332-44DF-A60F-DE093B6EE389}" srcId="{E6D2B1AC-3D58-4120-B3A0-7920F8DA0B9D}" destId="{69B9665E-D8F0-462F-89DB-7896BE4AEF69}" srcOrd="0" destOrd="0" parTransId="{894D913A-A1C7-493E-B0AE-3C81A3495146}" sibTransId="{A0253C0B-F124-40BC-99B0-E042FD2852F9}"/>
    <dgm:cxn modelId="{B333CE97-2072-48BA-91A2-4454AB79FBA3}" type="presOf" srcId="{28E1FA36-CEC9-4918-B258-2D935A0D4CD5}" destId="{D9CA229F-C0FD-454B-9886-C8AB5D0D785C}" srcOrd="0" destOrd="0" presId="urn:microsoft.com/office/officeart/2005/8/layout/hProcess11"/>
    <dgm:cxn modelId="{2897C69F-1C05-4049-88D6-760F292C9B33}" type="presOf" srcId="{69B9665E-D8F0-462F-89DB-7896BE4AEF69}" destId="{66BD743D-B277-4757-A387-1D766382133F}" srcOrd="0" destOrd="1" presId="urn:microsoft.com/office/officeart/2005/8/layout/hProcess11"/>
    <dgm:cxn modelId="{E3B69EAF-DA73-422E-AC62-A7B9216B4B78}" type="presOf" srcId="{AB9FA817-168D-4C04-B783-CAA66E594E13}" destId="{365748C3-7B3F-4D64-AD45-5BCB71259DC6}" srcOrd="0" destOrd="0" presId="urn:microsoft.com/office/officeart/2005/8/layout/hProcess11"/>
    <dgm:cxn modelId="{EAD786B0-F0FD-4F7C-B7D2-D13E9A8B3840}" type="presOf" srcId="{1961FDF6-04C9-48E0-9A40-42B186D71EF1}" destId="{2CF8B074-3700-4737-9D4B-B2E2B7B7138F}" srcOrd="0" destOrd="0" presId="urn:microsoft.com/office/officeart/2005/8/layout/hProcess11"/>
    <dgm:cxn modelId="{F9E053B9-F6C3-4960-BC4A-DE1DF8C9FC41}" srcId="{AFC1D488-A2B4-4B02-8F51-4053E45B1534}" destId="{D2A5E811-2E5F-44ED-AD80-675ABD94AEF7}" srcOrd="0" destOrd="0" parTransId="{5626B72F-FD96-4D56-BE64-F2D2084E8AFF}" sibTransId="{346489DE-D2DC-4E7E-A9AD-647DEB8C5F35}"/>
    <dgm:cxn modelId="{8B0883BD-8F92-48EA-B09A-BD77FEC6BB49}" srcId="{63B58D9E-D11C-4EE1-8441-CB8EE687EB02}" destId="{69E1976E-1A33-438B-B0F7-B441F7D0E2F7}" srcOrd="0" destOrd="0" parTransId="{BCCB1027-95C1-4151-B725-EAC54B69C609}" sibTransId="{5DDFF14D-FAFE-4122-B06C-493D088DBDE5}"/>
    <dgm:cxn modelId="{D4201BCA-B9B9-4B24-991A-FB868DB4DFD2}" srcId="{28E1FA36-CEC9-4918-B258-2D935A0D4CD5}" destId="{537040E0-1CD2-4E7E-B672-1B2E07657D00}" srcOrd="0" destOrd="0" parTransId="{D803279E-C5CA-470D-84C6-BC808FFF1690}" sibTransId="{E4CA80B1-BD70-4CE5-B216-CCE36994C1FE}"/>
    <dgm:cxn modelId="{861E3DD8-71B8-4125-8532-3F8BADE01730}" srcId="{1961FDF6-04C9-48E0-9A40-42B186D71EF1}" destId="{5ACC2A94-BCE1-4561-B0A2-92636195F69F}" srcOrd="0" destOrd="0" parTransId="{69539221-17D0-454F-A2D1-506AFB6AB649}" sibTransId="{6877B642-6452-4105-9237-DF448A51FA3F}"/>
    <dgm:cxn modelId="{43B6FCE3-0728-4C9E-B3FD-E1CF6A63806A}" srcId="{E8246C09-71EE-477F-A2C1-A5F7A68B87C9}" destId="{1961FDF6-04C9-48E0-9A40-42B186D71EF1}" srcOrd="3" destOrd="0" parTransId="{54458334-C689-4423-A7C7-35B4655C2340}" sibTransId="{BCFAFFD5-9505-4A63-BD1B-F078B2082D7D}"/>
    <dgm:cxn modelId="{C1F3B6B8-031B-44D8-9DFA-CE3A9A17E1BA}" type="presParOf" srcId="{6F3A1C8F-68D6-4392-8DC0-DB278AACB964}" destId="{B7EAC7EB-11D3-4633-BDFE-73BE2C73DFE6}" srcOrd="0" destOrd="0" presId="urn:microsoft.com/office/officeart/2005/8/layout/hProcess11"/>
    <dgm:cxn modelId="{31D42135-CB4C-4526-8A5E-97FD3DFAACE5}" type="presParOf" srcId="{6F3A1C8F-68D6-4392-8DC0-DB278AACB964}" destId="{E3C820EF-18F5-46D8-8EB8-CEB9E98E0BC6}" srcOrd="1" destOrd="0" presId="urn:microsoft.com/office/officeart/2005/8/layout/hProcess11"/>
    <dgm:cxn modelId="{530780E9-4A6B-4DDF-9CCA-E02BAF7F4FA0}" type="presParOf" srcId="{E3C820EF-18F5-46D8-8EB8-CEB9E98E0BC6}" destId="{0A4AB9EA-3B1E-4616-9A31-654FC04508DA}" srcOrd="0" destOrd="0" presId="urn:microsoft.com/office/officeart/2005/8/layout/hProcess11"/>
    <dgm:cxn modelId="{B41D6431-521A-4520-9128-48E5E16C61AA}" type="presParOf" srcId="{0A4AB9EA-3B1E-4616-9A31-654FC04508DA}" destId="{971FC292-2877-41AC-9361-428962E7CB20}" srcOrd="0" destOrd="0" presId="urn:microsoft.com/office/officeart/2005/8/layout/hProcess11"/>
    <dgm:cxn modelId="{934107F2-BB8D-4470-92A0-C7A25CB5DF31}" type="presParOf" srcId="{0A4AB9EA-3B1E-4616-9A31-654FC04508DA}" destId="{EF32C68A-8A8D-4E70-BB23-CD7C216D38F3}" srcOrd="1" destOrd="0" presId="urn:microsoft.com/office/officeart/2005/8/layout/hProcess11"/>
    <dgm:cxn modelId="{EB24D5FF-4687-4D67-9D4E-BD612AB81096}" type="presParOf" srcId="{0A4AB9EA-3B1E-4616-9A31-654FC04508DA}" destId="{354786E2-8F61-4624-A168-BA8FA88477CE}" srcOrd="2" destOrd="0" presId="urn:microsoft.com/office/officeart/2005/8/layout/hProcess11"/>
    <dgm:cxn modelId="{C37C367B-4BD8-4441-B495-4155E66CD570}" type="presParOf" srcId="{E3C820EF-18F5-46D8-8EB8-CEB9E98E0BC6}" destId="{12554681-B792-46A8-A2A1-6FF8125EE2E5}" srcOrd="1" destOrd="0" presId="urn:microsoft.com/office/officeart/2005/8/layout/hProcess11"/>
    <dgm:cxn modelId="{4C070A73-B910-4339-A0BB-7DFB6FA153B0}" type="presParOf" srcId="{E3C820EF-18F5-46D8-8EB8-CEB9E98E0BC6}" destId="{B635EA15-0085-4FE5-BB13-E3ED6820A062}" srcOrd="2" destOrd="0" presId="urn:microsoft.com/office/officeart/2005/8/layout/hProcess11"/>
    <dgm:cxn modelId="{C39F54F4-127C-404F-9FA0-F928927AFF4C}" type="presParOf" srcId="{B635EA15-0085-4FE5-BB13-E3ED6820A062}" destId="{365748C3-7B3F-4D64-AD45-5BCB71259DC6}" srcOrd="0" destOrd="0" presId="urn:microsoft.com/office/officeart/2005/8/layout/hProcess11"/>
    <dgm:cxn modelId="{FF639031-3388-4BB9-9A8C-E001A530B188}" type="presParOf" srcId="{B635EA15-0085-4FE5-BB13-E3ED6820A062}" destId="{8A2B5A35-3435-47D8-AF01-578EDE657C7B}" srcOrd="1" destOrd="0" presId="urn:microsoft.com/office/officeart/2005/8/layout/hProcess11"/>
    <dgm:cxn modelId="{FBFFBE84-0269-4539-9AF8-C819615C5798}" type="presParOf" srcId="{B635EA15-0085-4FE5-BB13-E3ED6820A062}" destId="{16B15D1F-8387-4826-85B7-A54E437B6F84}" srcOrd="2" destOrd="0" presId="urn:microsoft.com/office/officeart/2005/8/layout/hProcess11"/>
    <dgm:cxn modelId="{428BCE0D-3C1B-4BE7-9151-21EAC82E0896}" type="presParOf" srcId="{E3C820EF-18F5-46D8-8EB8-CEB9E98E0BC6}" destId="{85AF67AF-C3B7-4023-A1A9-4BFD3A84A34C}" srcOrd="3" destOrd="0" presId="urn:microsoft.com/office/officeart/2005/8/layout/hProcess11"/>
    <dgm:cxn modelId="{769E56FD-061B-422A-93D6-3657F0F9F094}" type="presParOf" srcId="{E3C820EF-18F5-46D8-8EB8-CEB9E98E0BC6}" destId="{3DDEA6C1-2706-44AE-AFAB-6597997209A8}" srcOrd="4" destOrd="0" presId="urn:microsoft.com/office/officeart/2005/8/layout/hProcess11"/>
    <dgm:cxn modelId="{DD2B715A-92F1-4F59-AB51-59F567527643}" type="presParOf" srcId="{3DDEA6C1-2706-44AE-AFAB-6597997209A8}" destId="{3EC14E13-980F-46FA-912C-52BD7338EABC}" srcOrd="0" destOrd="0" presId="urn:microsoft.com/office/officeart/2005/8/layout/hProcess11"/>
    <dgm:cxn modelId="{724BBEFB-3644-432B-AAF3-39D6C52D08A7}" type="presParOf" srcId="{3DDEA6C1-2706-44AE-AFAB-6597997209A8}" destId="{F881C26F-62E8-4DA7-A0EB-0C4329F685B0}" srcOrd="1" destOrd="0" presId="urn:microsoft.com/office/officeart/2005/8/layout/hProcess11"/>
    <dgm:cxn modelId="{6E0A3556-4305-4E0D-A346-15FA22AE1050}" type="presParOf" srcId="{3DDEA6C1-2706-44AE-AFAB-6597997209A8}" destId="{3D5E6D9C-99AF-49AB-B18D-8215B72DBDB0}" srcOrd="2" destOrd="0" presId="urn:microsoft.com/office/officeart/2005/8/layout/hProcess11"/>
    <dgm:cxn modelId="{6B9868FD-11E5-4C85-91F0-5586F0721AEC}" type="presParOf" srcId="{E3C820EF-18F5-46D8-8EB8-CEB9E98E0BC6}" destId="{80026125-A1DA-453E-95D7-0D0CEFECF95B}" srcOrd="5" destOrd="0" presId="urn:microsoft.com/office/officeart/2005/8/layout/hProcess11"/>
    <dgm:cxn modelId="{B77F80B9-E730-422E-B230-B1445AAF724E}" type="presParOf" srcId="{E3C820EF-18F5-46D8-8EB8-CEB9E98E0BC6}" destId="{B19B1203-3D4E-42EF-B8E0-B4CCBA563C7E}" srcOrd="6" destOrd="0" presId="urn:microsoft.com/office/officeart/2005/8/layout/hProcess11"/>
    <dgm:cxn modelId="{0FAF3CB9-E434-4D29-973F-7DB7B0C04BE7}" type="presParOf" srcId="{B19B1203-3D4E-42EF-B8E0-B4CCBA563C7E}" destId="{2CF8B074-3700-4737-9D4B-B2E2B7B7138F}" srcOrd="0" destOrd="0" presId="urn:microsoft.com/office/officeart/2005/8/layout/hProcess11"/>
    <dgm:cxn modelId="{11A6652F-38E9-4286-B769-E9415589B7BC}" type="presParOf" srcId="{B19B1203-3D4E-42EF-B8E0-B4CCBA563C7E}" destId="{7857C741-E486-4EE6-97C5-B7DA34819068}" srcOrd="1" destOrd="0" presId="urn:microsoft.com/office/officeart/2005/8/layout/hProcess11"/>
    <dgm:cxn modelId="{2EE0715F-452B-4FB1-9A84-739533CAEDB5}" type="presParOf" srcId="{B19B1203-3D4E-42EF-B8E0-B4CCBA563C7E}" destId="{595A2859-5BE7-45D6-8D40-3FA53F14FE4E}" srcOrd="2" destOrd="0" presId="urn:microsoft.com/office/officeart/2005/8/layout/hProcess11"/>
    <dgm:cxn modelId="{56627821-D1EF-4F48-88BB-25CB135C6E60}" type="presParOf" srcId="{E3C820EF-18F5-46D8-8EB8-CEB9E98E0BC6}" destId="{56FFAF21-48B8-4A40-A2B8-0E242B725AB6}" srcOrd="7" destOrd="0" presId="urn:microsoft.com/office/officeart/2005/8/layout/hProcess11"/>
    <dgm:cxn modelId="{0F232F9F-E837-45A2-83A8-771BAA0D4CAB}" type="presParOf" srcId="{E3C820EF-18F5-46D8-8EB8-CEB9E98E0BC6}" destId="{1CC76F59-E435-4B01-86E7-B18232FB51AE}" srcOrd="8" destOrd="0" presId="urn:microsoft.com/office/officeart/2005/8/layout/hProcess11"/>
    <dgm:cxn modelId="{2A14CBF0-CCBF-43DF-80D7-EC34A8778D67}" type="presParOf" srcId="{1CC76F59-E435-4B01-86E7-B18232FB51AE}" destId="{D9CA229F-C0FD-454B-9886-C8AB5D0D785C}" srcOrd="0" destOrd="0" presId="urn:microsoft.com/office/officeart/2005/8/layout/hProcess11"/>
    <dgm:cxn modelId="{C11937FE-5B38-4B55-8A55-63426D629B8E}" type="presParOf" srcId="{1CC76F59-E435-4B01-86E7-B18232FB51AE}" destId="{FFBFEC90-56D9-4660-AA46-70F44C5CB8FB}" srcOrd="1" destOrd="0" presId="urn:microsoft.com/office/officeart/2005/8/layout/hProcess11"/>
    <dgm:cxn modelId="{76A3219B-0A93-498D-9A5A-0B0064BA332A}" type="presParOf" srcId="{1CC76F59-E435-4B01-86E7-B18232FB51AE}" destId="{48A3A309-7566-4AFD-BBD3-16DDB5C44DBE}" srcOrd="2" destOrd="0" presId="urn:microsoft.com/office/officeart/2005/8/layout/hProcess11"/>
    <dgm:cxn modelId="{9DF7FE08-4DBA-4AC9-900D-CBF95606CDB9}" type="presParOf" srcId="{E3C820EF-18F5-46D8-8EB8-CEB9E98E0BC6}" destId="{1ABA049A-22C6-4C17-BE94-0F088F514D6D}" srcOrd="9" destOrd="0" presId="urn:microsoft.com/office/officeart/2005/8/layout/hProcess11"/>
    <dgm:cxn modelId="{B12BFE81-06C2-45B4-804D-6619B5874E5D}" type="presParOf" srcId="{E3C820EF-18F5-46D8-8EB8-CEB9E98E0BC6}" destId="{739C8524-A36B-41AB-9B7E-0E13482A463D}" srcOrd="10" destOrd="0" presId="urn:microsoft.com/office/officeart/2005/8/layout/hProcess11"/>
    <dgm:cxn modelId="{7BEB02DE-5669-42E1-9D43-DDC4D6E38E14}" type="presParOf" srcId="{739C8524-A36B-41AB-9B7E-0E13482A463D}" destId="{66BD743D-B277-4757-A387-1D766382133F}" srcOrd="0" destOrd="0" presId="urn:microsoft.com/office/officeart/2005/8/layout/hProcess11"/>
    <dgm:cxn modelId="{120495AD-DCAB-4104-B29A-93F6631B16A0}" type="presParOf" srcId="{739C8524-A36B-41AB-9B7E-0E13482A463D}" destId="{98D62F64-F4E4-4843-902F-B1EB17EC305C}" srcOrd="1" destOrd="0" presId="urn:microsoft.com/office/officeart/2005/8/layout/hProcess11"/>
    <dgm:cxn modelId="{53060184-4F40-4DEE-8C19-A03B4D84973B}" type="presParOf" srcId="{739C8524-A36B-41AB-9B7E-0E13482A463D}" destId="{4D952C11-FADF-45CB-A246-4D80AEF1C24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DC38BF-8B08-4BE3-AFAD-024239E950AE}" type="doc">
      <dgm:prSet loTypeId="urn:microsoft.com/office/officeart/2005/8/layout/hProcess11" loCatId="process" qsTypeId="urn:microsoft.com/office/officeart/2005/8/quickstyle/simple1" qsCatId="simple" csTypeId="urn:microsoft.com/office/officeart/2005/8/colors/accent0_3" csCatId="mainScheme" phldr="1"/>
      <dgm:spPr/>
      <dgm:t>
        <a:bodyPr/>
        <a:lstStyle/>
        <a:p>
          <a:endParaRPr lang="en-US"/>
        </a:p>
      </dgm:t>
    </dgm:pt>
    <dgm:pt modelId="{1525FFF5-E743-4CE3-8E42-13FD31816802}">
      <dgm:prSet custT="1"/>
      <dgm:spPr/>
      <dgm:t>
        <a:bodyPr/>
        <a:lstStyle/>
        <a:p>
          <a:r>
            <a:rPr lang="en-US" sz="1200" b="1"/>
            <a:t>1973</a:t>
          </a:r>
          <a:endParaRPr lang="en-US" sz="1200"/>
        </a:p>
      </dgm:t>
    </dgm:pt>
    <dgm:pt modelId="{08AC2EF5-B8E5-403D-A6DE-A28E9D496AA8}" type="parTrans" cxnId="{86F1C160-CB30-4644-82A8-58637A8DA93A}">
      <dgm:prSet/>
      <dgm:spPr/>
      <dgm:t>
        <a:bodyPr/>
        <a:lstStyle/>
        <a:p>
          <a:endParaRPr lang="en-US" sz="1200"/>
        </a:p>
      </dgm:t>
    </dgm:pt>
    <dgm:pt modelId="{7FF7493D-F48C-4A4D-8442-526D85F48E64}" type="sibTrans" cxnId="{86F1C160-CB30-4644-82A8-58637A8DA93A}">
      <dgm:prSet/>
      <dgm:spPr/>
      <dgm:t>
        <a:bodyPr/>
        <a:lstStyle/>
        <a:p>
          <a:endParaRPr lang="en-US" sz="1200"/>
        </a:p>
      </dgm:t>
    </dgm:pt>
    <dgm:pt modelId="{45E09482-158A-4883-B05E-63793AC9D2C5}">
      <dgm:prSet custT="1"/>
      <dgm:spPr/>
      <dgm:t>
        <a:bodyPr/>
        <a:lstStyle/>
        <a:p>
          <a:r>
            <a:rPr lang="en-US" sz="1200"/>
            <a:t>Health Maintenance Organization (HMO) Act of 1973 signed into law by President Nixon, using federal funds and policy to promote HMOs </a:t>
          </a:r>
        </a:p>
      </dgm:t>
    </dgm:pt>
    <dgm:pt modelId="{8CA73802-66C1-4166-A42B-DCA7DEFEE882}" type="parTrans" cxnId="{52661C8D-CCCA-4DE3-A903-F4CAD5D03746}">
      <dgm:prSet/>
      <dgm:spPr/>
      <dgm:t>
        <a:bodyPr/>
        <a:lstStyle/>
        <a:p>
          <a:endParaRPr lang="en-US" sz="1200"/>
        </a:p>
      </dgm:t>
    </dgm:pt>
    <dgm:pt modelId="{6073A448-986F-4263-9F14-66F9752D5826}" type="sibTrans" cxnId="{52661C8D-CCCA-4DE3-A903-F4CAD5D03746}">
      <dgm:prSet/>
      <dgm:spPr/>
      <dgm:t>
        <a:bodyPr/>
        <a:lstStyle/>
        <a:p>
          <a:endParaRPr lang="en-US" sz="1200"/>
        </a:p>
      </dgm:t>
    </dgm:pt>
    <dgm:pt modelId="{D9886DEB-0F17-4CF9-A1DA-C97CF9A8CFA8}">
      <dgm:prSet custT="1"/>
      <dgm:spPr/>
      <dgm:t>
        <a:bodyPr/>
        <a:lstStyle/>
        <a:p>
          <a:r>
            <a:rPr lang="en-US" sz="1200" b="1"/>
            <a:t>1982</a:t>
          </a:r>
          <a:endParaRPr lang="en-US" sz="1200"/>
        </a:p>
      </dgm:t>
    </dgm:pt>
    <dgm:pt modelId="{FF8D7244-E322-4C8C-A775-412D1976E7F3}" type="parTrans" cxnId="{AF9558FB-60FB-48EE-97E5-1341750B3D1F}">
      <dgm:prSet/>
      <dgm:spPr/>
      <dgm:t>
        <a:bodyPr/>
        <a:lstStyle/>
        <a:p>
          <a:endParaRPr lang="en-US" sz="1200"/>
        </a:p>
      </dgm:t>
    </dgm:pt>
    <dgm:pt modelId="{C88186FD-7A43-4C3A-8A60-5E0F9F1CE4DB}" type="sibTrans" cxnId="{AF9558FB-60FB-48EE-97E5-1341750B3D1F}">
      <dgm:prSet/>
      <dgm:spPr/>
      <dgm:t>
        <a:bodyPr/>
        <a:lstStyle/>
        <a:p>
          <a:endParaRPr lang="en-US" sz="1200"/>
        </a:p>
      </dgm:t>
    </dgm:pt>
    <dgm:pt modelId="{A7ED71C6-883D-4289-96A3-991F0AAC5DB3}">
      <dgm:prSet custT="1"/>
      <dgm:spPr/>
      <dgm:t>
        <a:bodyPr/>
        <a:lstStyle/>
        <a:p>
          <a:r>
            <a:rPr lang="en-US" sz="1200"/>
            <a:t>California legislation enacted allowing selective contracting for Medicaid and private insurance, paving the way for other states to enact similar laws facilitating Preferred Provider Organizations (PPOs)</a:t>
          </a:r>
        </a:p>
      </dgm:t>
    </dgm:pt>
    <dgm:pt modelId="{4C650DB8-2144-48DD-9130-EFB1C39FDBAD}" type="parTrans" cxnId="{B5B201A4-90C9-43F5-B0B3-94F6859286EA}">
      <dgm:prSet/>
      <dgm:spPr/>
      <dgm:t>
        <a:bodyPr/>
        <a:lstStyle/>
        <a:p>
          <a:endParaRPr lang="en-US" sz="1200"/>
        </a:p>
      </dgm:t>
    </dgm:pt>
    <dgm:pt modelId="{D2908863-CBD0-41CB-9C6B-903A93246124}" type="sibTrans" cxnId="{B5B201A4-90C9-43F5-B0B3-94F6859286EA}">
      <dgm:prSet/>
      <dgm:spPr/>
      <dgm:t>
        <a:bodyPr/>
        <a:lstStyle/>
        <a:p>
          <a:endParaRPr lang="en-US" sz="1200"/>
        </a:p>
      </dgm:t>
    </dgm:pt>
    <dgm:pt modelId="{A5A8B774-1F30-4F57-809C-865AD034BC1A}">
      <dgm:prSet custT="1"/>
      <dgm:spPr/>
      <dgm:t>
        <a:bodyPr/>
        <a:lstStyle/>
        <a:p>
          <a:r>
            <a:rPr lang="en-US" sz="1200" b="1"/>
            <a:t>1990</a:t>
          </a:r>
          <a:endParaRPr lang="en-US" sz="1200"/>
        </a:p>
      </dgm:t>
    </dgm:pt>
    <dgm:pt modelId="{1DD0B09C-3A2E-418C-91E8-26FF8EBEB47A}" type="parTrans" cxnId="{5C23C531-2A28-4910-BFA5-25CD35EEB387}">
      <dgm:prSet/>
      <dgm:spPr/>
      <dgm:t>
        <a:bodyPr/>
        <a:lstStyle/>
        <a:p>
          <a:endParaRPr lang="en-US" sz="1200"/>
        </a:p>
      </dgm:t>
    </dgm:pt>
    <dgm:pt modelId="{A4C80F16-01C9-483D-B4F6-90E7DE601747}" type="sibTrans" cxnId="{5C23C531-2A28-4910-BFA5-25CD35EEB387}">
      <dgm:prSet/>
      <dgm:spPr/>
      <dgm:t>
        <a:bodyPr/>
        <a:lstStyle/>
        <a:p>
          <a:endParaRPr lang="en-US" sz="1200"/>
        </a:p>
      </dgm:t>
    </dgm:pt>
    <dgm:pt modelId="{DB8895C0-3B4B-44EC-9D6E-542653E190AD}">
      <dgm:prSet custT="1"/>
      <dgm:spPr/>
      <dgm:t>
        <a:bodyPr/>
        <a:lstStyle/>
        <a:p>
          <a:r>
            <a:rPr lang="en-US" sz="1200"/>
            <a:t>National total HMO enrollment reaches 33.3 million </a:t>
          </a:r>
        </a:p>
      </dgm:t>
    </dgm:pt>
    <dgm:pt modelId="{A67C109E-8CCF-4B23-BC40-F5FFA54CA466}" type="parTrans" cxnId="{9C205251-7CA2-4BCD-B180-A1A974D96489}">
      <dgm:prSet/>
      <dgm:spPr/>
      <dgm:t>
        <a:bodyPr/>
        <a:lstStyle/>
        <a:p>
          <a:endParaRPr lang="en-US" sz="1200"/>
        </a:p>
      </dgm:t>
    </dgm:pt>
    <dgm:pt modelId="{9F5B27A8-1CC9-4BDF-A6C8-749776926306}" type="sibTrans" cxnId="{9C205251-7CA2-4BCD-B180-A1A974D96489}">
      <dgm:prSet/>
      <dgm:spPr/>
      <dgm:t>
        <a:bodyPr/>
        <a:lstStyle/>
        <a:p>
          <a:endParaRPr lang="en-US" sz="1200"/>
        </a:p>
      </dgm:t>
    </dgm:pt>
    <dgm:pt modelId="{AD2B2DB7-DB95-4990-B895-9A8A5D3A51FF}">
      <dgm:prSet custT="1"/>
      <dgm:spPr/>
      <dgm:t>
        <a:bodyPr/>
        <a:lstStyle/>
        <a:p>
          <a:r>
            <a:rPr lang="en-US" sz="1200"/>
            <a:t>National PPO enrollment surpasses HMO enrollment with 38.1 million members </a:t>
          </a:r>
        </a:p>
      </dgm:t>
    </dgm:pt>
    <dgm:pt modelId="{A209CE39-AF13-4E4C-8FE9-2231A68966DF}" type="parTrans" cxnId="{25DE060F-F4C2-4877-B69B-AC0C8A47282D}">
      <dgm:prSet/>
      <dgm:spPr/>
      <dgm:t>
        <a:bodyPr/>
        <a:lstStyle/>
        <a:p>
          <a:endParaRPr lang="en-US" sz="1200"/>
        </a:p>
      </dgm:t>
    </dgm:pt>
    <dgm:pt modelId="{7385307B-EC3F-438C-A183-A65AE9224910}" type="sibTrans" cxnId="{25DE060F-F4C2-4877-B69B-AC0C8A47282D}">
      <dgm:prSet/>
      <dgm:spPr/>
      <dgm:t>
        <a:bodyPr/>
        <a:lstStyle/>
        <a:p>
          <a:endParaRPr lang="en-US" sz="1200"/>
        </a:p>
      </dgm:t>
    </dgm:pt>
    <dgm:pt modelId="{70C2E054-4A53-43B7-A5F6-2E0EA4B2607C}">
      <dgm:prSet custT="1"/>
      <dgm:spPr/>
      <dgm:t>
        <a:bodyPr/>
        <a:lstStyle/>
        <a:p>
          <a:r>
            <a:rPr lang="en-US" sz="1200"/>
            <a:t>NCQA established </a:t>
          </a:r>
        </a:p>
      </dgm:t>
    </dgm:pt>
    <dgm:pt modelId="{8DAFC029-0CA4-4CD2-BF01-CD7B25282140}" type="parTrans" cxnId="{0E55B386-AF38-4068-9895-C09F7A3A21BF}">
      <dgm:prSet/>
      <dgm:spPr/>
      <dgm:t>
        <a:bodyPr/>
        <a:lstStyle/>
        <a:p>
          <a:endParaRPr lang="en-US" sz="1200"/>
        </a:p>
      </dgm:t>
    </dgm:pt>
    <dgm:pt modelId="{06D49D1E-1B1C-4AF5-8AEC-9979275E635C}" type="sibTrans" cxnId="{0E55B386-AF38-4068-9895-C09F7A3A21BF}">
      <dgm:prSet/>
      <dgm:spPr/>
      <dgm:t>
        <a:bodyPr/>
        <a:lstStyle/>
        <a:p>
          <a:endParaRPr lang="en-US" sz="1200"/>
        </a:p>
      </dgm:t>
    </dgm:pt>
    <dgm:pt modelId="{765EF921-D10D-4DB3-8C45-566264ADB006}">
      <dgm:prSet custT="1"/>
      <dgm:spPr/>
      <dgm:t>
        <a:bodyPr/>
        <a:lstStyle/>
        <a:p>
          <a:r>
            <a:rPr lang="en-US" sz="1200" b="1"/>
            <a:t>1996</a:t>
          </a:r>
          <a:endParaRPr lang="en-US" sz="1200"/>
        </a:p>
      </dgm:t>
    </dgm:pt>
    <dgm:pt modelId="{3C06EA2D-4344-48EC-81B1-6525460F20D5}" type="parTrans" cxnId="{DA1BB84C-5AFD-4335-A003-1F552CE042A8}">
      <dgm:prSet/>
      <dgm:spPr/>
      <dgm:t>
        <a:bodyPr/>
        <a:lstStyle/>
        <a:p>
          <a:endParaRPr lang="en-US" sz="1200"/>
        </a:p>
      </dgm:t>
    </dgm:pt>
    <dgm:pt modelId="{92FAA7D0-F552-46C9-9347-950F1379F2A5}" type="sibTrans" cxnId="{DA1BB84C-5AFD-4335-A003-1F552CE042A8}">
      <dgm:prSet/>
      <dgm:spPr/>
      <dgm:t>
        <a:bodyPr/>
        <a:lstStyle/>
        <a:p>
          <a:endParaRPr lang="en-US" sz="1200"/>
        </a:p>
      </dgm:t>
    </dgm:pt>
    <dgm:pt modelId="{36F61BD3-DF2F-4AF5-9C8D-015F0CDF06D2}">
      <dgm:prSet custT="1"/>
      <dgm:spPr/>
      <dgm:t>
        <a:bodyPr/>
        <a:lstStyle/>
        <a:p>
          <a:r>
            <a:rPr lang="en-US" sz="1200"/>
            <a:t>Health Insurance Portability &amp; Accountability Act of 1996 (HIPAA) includes patient privacy compliance and health plan portability provisions</a:t>
          </a:r>
        </a:p>
      </dgm:t>
    </dgm:pt>
    <dgm:pt modelId="{8A050D3D-27E2-4514-8FB9-A7DB154200D7}" type="parTrans" cxnId="{9B604775-745A-4E59-A399-92E9BB33AC9D}">
      <dgm:prSet/>
      <dgm:spPr/>
      <dgm:t>
        <a:bodyPr/>
        <a:lstStyle/>
        <a:p>
          <a:endParaRPr lang="en-US" sz="1200"/>
        </a:p>
      </dgm:t>
    </dgm:pt>
    <dgm:pt modelId="{8EDBFC04-B1D1-4E62-BCA7-97777813DE61}" type="sibTrans" cxnId="{9B604775-745A-4E59-A399-92E9BB33AC9D}">
      <dgm:prSet/>
      <dgm:spPr/>
      <dgm:t>
        <a:bodyPr/>
        <a:lstStyle/>
        <a:p>
          <a:endParaRPr lang="en-US" sz="1200"/>
        </a:p>
      </dgm:t>
    </dgm:pt>
    <dgm:pt modelId="{20903D06-F159-4A82-A11C-C7F63EE9F9DD}">
      <dgm:prSet custT="1"/>
      <dgm:spPr/>
      <dgm:t>
        <a:bodyPr/>
        <a:lstStyle/>
        <a:p>
          <a:r>
            <a:rPr lang="en-US" sz="1200" b="1"/>
            <a:t>2000</a:t>
          </a:r>
          <a:endParaRPr lang="en-US" sz="1200"/>
        </a:p>
      </dgm:t>
    </dgm:pt>
    <dgm:pt modelId="{385CD44E-7A6B-4064-BBF5-171C6085F142}" type="parTrans" cxnId="{8AFA7A6A-C157-4FAF-8642-FD6B8A9617CB}">
      <dgm:prSet/>
      <dgm:spPr/>
      <dgm:t>
        <a:bodyPr/>
        <a:lstStyle/>
        <a:p>
          <a:endParaRPr lang="en-US" sz="1200"/>
        </a:p>
      </dgm:t>
    </dgm:pt>
    <dgm:pt modelId="{2420E395-A98C-4271-A688-12D3D155DA9A}" type="sibTrans" cxnId="{8AFA7A6A-C157-4FAF-8642-FD6B8A9617CB}">
      <dgm:prSet/>
      <dgm:spPr/>
      <dgm:t>
        <a:bodyPr/>
        <a:lstStyle/>
        <a:p>
          <a:endParaRPr lang="en-US" sz="1200"/>
        </a:p>
      </dgm:t>
    </dgm:pt>
    <dgm:pt modelId="{684B6383-688A-488E-88B6-87F6CDD9AA0B}">
      <dgm:prSet custT="1"/>
      <dgm:spPr/>
      <dgm:t>
        <a:bodyPr/>
        <a:lstStyle/>
        <a:p>
          <a:r>
            <a:rPr lang="en-US" sz="1200"/>
            <a:t>National total HMO enrollment is 80.9 million, declining for the first time from the previous year's level (81.3 million in 1999) </a:t>
          </a:r>
        </a:p>
      </dgm:t>
    </dgm:pt>
    <dgm:pt modelId="{EF749F77-4A98-474D-92E2-B2AEA6B006CA}" type="parTrans" cxnId="{AC8DDF3C-5505-4F39-AE27-CD133160F0E7}">
      <dgm:prSet/>
      <dgm:spPr/>
      <dgm:t>
        <a:bodyPr/>
        <a:lstStyle/>
        <a:p>
          <a:endParaRPr lang="en-US" sz="1200"/>
        </a:p>
      </dgm:t>
    </dgm:pt>
    <dgm:pt modelId="{4728C84F-6A0F-4250-98B5-494D5B52738C}" type="sibTrans" cxnId="{AC8DDF3C-5505-4F39-AE27-CD133160F0E7}">
      <dgm:prSet/>
      <dgm:spPr/>
      <dgm:t>
        <a:bodyPr/>
        <a:lstStyle/>
        <a:p>
          <a:endParaRPr lang="en-US" sz="1200"/>
        </a:p>
      </dgm:t>
    </dgm:pt>
    <dgm:pt modelId="{0DA44FBE-6411-40B2-86DB-30337BD53958}">
      <dgm:prSet custT="1"/>
      <dgm:spPr/>
      <dgm:t>
        <a:bodyPr/>
        <a:lstStyle/>
        <a:p>
          <a:r>
            <a:rPr lang="en-US" sz="1200"/>
            <a:t>1988</a:t>
          </a:r>
        </a:p>
      </dgm:t>
    </dgm:pt>
    <dgm:pt modelId="{344C8572-FD55-49F7-8F0C-CAC1B949FD03}" type="parTrans" cxnId="{4A10E655-D1D0-4D6D-BE3E-5D4ADD20D6CC}">
      <dgm:prSet/>
      <dgm:spPr/>
      <dgm:t>
        <a:bodyPr/>
        <a:lstStyle/>
        <a:p>
          <a:endParaRPr lang="en-US"/>
        </a:p>
      </dgm:t>
    </dgm:pt>
    <dgm:pt modelId="{6E33F67B-AEA2-4E9E-8164-CF113CA067A6}" type="sibTrans" cxnId="{4A10E655-D1D0-4D6D-BE3E-5D4ADD20D6CC}">
      <dgm:prSet/>
      <dgm:spPr/>
      <dgm:t>
        <a:bodyPr/>
        <a:lstStyle/>
        <a:p>
          <a:endParaRPr lang="en-US"/>
        </a:p>
      </dgm:t>
    </dgm:pt>
    <dgm:pt modelId="{07807976-4DEC-4E63-BD88-D477543C4683}">
      <dgm:prSet custT="1"/>
      <dgm:spPr/>
      <dgm:t>
        <a:bodyPr/>
        <a:lstStyle/>
        <a:p>
          <a:r>
            <a:rPr lang="en-US" sz="1200"/>
            <a:t>Academy of Managed Care Pharmacy formed </a:t>
          </a:r>
        </a:p>
      </dgm:t>
    </dgm:pt>
    <dgm:pt modelId="{A7431D95-9DDE-44B8-B370-EBEAC6DBA514}" type="parTrans" cxnId="{5B846598-8E47-4E38-981D-F2BAF6E6291F}">
      <dgm:prSet/>
      <dgm:spPr/>
      <dgm:t>
        <a:bodyPr/>
        <a:lstStyle/>
        <a:p>
          <a:endParaRPr lang="en-US"/>
        </a:p>
      </dgm:t>
    </dgm:pt>
    <dgm:pt modelId="{660A3B9C-A087-4DBA-B647-AD823B166457}" type="sibTrans" cxnId="{5B846598-8E47-4E38-981D-F2BAF6E6291F}">
      <dgm:prSet/>
      <dgm:spPr/>
      <dgm:t>
        <a:bodyPr/>
        <a:lstStyle/>
        <a:p>
          <a:endParaRPr lang="en-US"/>
        </a:p>
      </dgm:t>
    </dgm:pt>
    <dgm:pt modelId="{B7426952-40D7-4C68-9CA9-281650B8E56A}" type="pres">
      <dgm:prSet presAssocID="{F7DC38BF-8B08-4BE3-AFAD-024239E950AE}" presName="Name0" presStyleCnt="0">
        <dgm:presLayoutVars>
          <dgm:dir/>
          <dgm:resizeHandles val="exact"/>
        </dgm:presLayoutVars>
      </dgm:prSet>
      <dgm:spPr/>
    </dgm:pt>
    <dgm:pt modelId="{FE7CB7AD-C12F-43C8-A830-5442AE1A0F00}" type="pres">
      <dgm:prSet presAssocID="{F7DC38BF-8B08-4BE3-AFAD-024239E950AE}" presName="arrow" presStyleLbl="bgShp" presStyleIdx="0" presStyleCnt="1"/>
      <dgm:spPr/>
    </dgm:pt>
    <dgm:pt modelId="{7E804FFC-F8DE-4FDD-8D3D-0AE3F1C711D4}" type="pres">
      <dgm:prSet presAssocID="{F7DC38BF-8B08-4BE3-AFAD-024239E950AE}" presName="points" presStyleCnt="0"/>
      <dgm:spPr/>
    </dgm:pt>
    <dgm:pt modelId="{EEBBC0C2-4381-48B1-82CF-B2FC7141D338}" type="pres">
      <dgm:prSet presAssocID="{1525FFF5-E743-4CE3-8E42-13FD31816802}" presName="compositeA" presStyleCnt="0"/>
      <dgm:spPr/>
    </dgm:pt>
    <dgm:pt modelId="{FC8BE69E-62B4-486C-9FDA-8A682FB8D551}" type="pres">
      <dgm:prSet presAssocID="{1525FFF5-E743-4CE3-8E42-13FD31816802}" presName="textA" presStyleLbl="revTx" presStyleIdx="0" presStyleCnt="6">
        <dgm:presLayoutVars>
          <dgm:bulletEnabled val="1"/>
        </dgm:presLayoutVars>
      </dgm:prSet>
      <dgm:spPr/>
    </dgm:pt>
    <dgm:pt modelId="{B0818B7F-B577-4D22-9B1E-0D0E18E56906}" type="pres">
      <dgm:prSet presAssocID="{1525FFF5-E743-4CE3-8E42-13FD31816802}" presName="circleA" presStyleLbl="node1" presStyleIdx="0" presStyleCnt="6"/>
      <dgm:spPr/>
    </dgm:pt>
    <dgm:pt modelId="{E9C0449B-80E7-4F81-8895-F0FAC21D66AB}" type="pres">
      <dgm:prSet presAssocID="{1525FFF5-E743-4CE3-8E42-13FD31816802}" presName="spaceA" presStyleCnt="0"/>
      <dgm:spPr/>
    </dgm:pt>
    <dgm:pt modelId="{A24DA833-6803-42B7-BA41-1DF481E362F8}" type="pres">
      <dgm:prSet presAssocID="{7FF7493D-F48C-4A4D-8442-526D85F48E64}" presName="space" presStyleCnt="0"/>
      <dgm:spPr/>
    </dgm:pt>
    <dgm:pt modelId="{E8A7AA82-A78F-49AE-981D-3E44B8347AC3}" type="pres">
      <dgm:prSet presAssocID="{D9886DEB-0F17-4CF9-A1DA-C97CF9A8CFA8}" presName="compositeB" presStyleCnt="0"/>
      <dgm:spPr/>
    </dgm:pt>
    <dgm:pt modelId="{8FF5AB3D-5B28-4C79-B250-9224E861D9B8}" type="pres">
      <dgm:prSet presAssocID="{D9886DEB-0F17-4CF9-A1DA-C97CF9A8CFA8}" presName="textB" presStyleLbl="revTx" presStyleIdx="1" presStyleCnt="6" custScaleX="144556">
        <dgm:presLayoutVars>
          <dgm:bulletEnabled val="1"/>
        </dgm:presLayoutVars>
      </dgm:prSet>
      <dgm:spPr/>
    </dgm:pt>
    <dgm:pt modelId="{3B4A54DC-5847-4BAC-9232-D0184704A01C}" type="pres">
      <dgm:prSet presAssocID="{D9886DEB-0F17-4CF9-A1DA-C97CF9A8CFA8}" presName="circleB" presStyleLbl="node1" presStyleIdx="1" presStyleCnt="6"/>
      <dgm:spPr/>
    </dgm:pt>
    <dgm:pt modelId="{F6BD9D21-D24C-4B1B-9332-A94CD8F59247}" type="pres">
      <dgm:prSet presAssocID="{D9886DEB-0F17-4CF9-A1DA-C97CF9A8CFA8}" presName="spaceB" presStyleCnt="0"/>
      <dgm:spPr/>
    </dgm:pt>
    <dgm:pt modelId="{D9E68461-2366-45BA-804D-D60CAD0E9826}" type="pres">
      <dgm:prSet presAssocID="{C88186FD-7A43-4C3A-8A60-5E0F9F1CE4DB}" presName="space" presStyleCnt="0"/>
      <dgm:spPr/>
    </dgm:pt>
    <dgm:pt modelId="{49E90ED3-7148-4B89-984C-01A741AE8742}" type="pres">
      <dgm:prSet presAssocID="{0DA44FBE-6411-40B2-86DB-30337BD53958}" presName="compositeA" presStyleCnt="0"/>
      <dgm:spPr/>
    </dgm:pt>
    <dgm:pt modelId="{8D26A69F-ED80-4606-A5A8-B8322CC0BF8F}" type="pres">
      <dgm:prSet presAssocID="{0DA44FBE-6411-40B2-86DB-30337BD53958}" presName="textA" presStyleLbl="revTx" presStyleIdx="2" presStyleCnt="6">
        <dgm:presLayoutVars>
          <dgm:bulletEnabled val="1"/>
        </dgm:presLayoutVars>
      </dgm:prSet>
      <dgm:spPr/>
    </dgm:pt>
    <dgm:pt modelId="{53E83152-357B-42C6-92D3-61E2D2FBC8F9}" type="pres">
      <dgm:prSet presAssocID="{0DA44FBE-6411-40B2-86DB-30337BD53958}" presName="circleA" presStyleLbl="node1" presStyleIdx="2" presStyleCnt="6"/>
      <dgm:spPr/>
    </dgm:pt>
    <dgm:pt modelId="{510109BA-1BBD-457C-BE60-742D2FE62417}" type="pres">
      <dgm:prSet presAssocID="{0DA44FBE-6411-40B2-86DB-30337BD53958}" presName="spaceA" presStyleCnt="0"/>
      <dgm:spPr/>
    </dgm:pt>
    <dgm:pt modelId="{85A79C9D-2AB4-4633-834C-EDFA5AE95814}" type="pres">
      <dgm:prSet presAssocID="{6E33F67B-AEA2-4E9E-8164-CF113CA067A6}" presName="space" presStyleCnt="0"/>
      <dgm:spPr/>
    </dgm:pt>
    <dgm:pt modelId="{40807A92-35F2-47AE-9A22-CEC1A78C321A}" type="pres">
      <dgm:prSet presAssocID="{A5A8B774-1F30-4F57-809C-865AD034BC1A}" presName="compositeB" presStyleCnt="0"/>
      <dgm:spPr/>
    </dgm:pt>
    <dgm:pt modelId="{C3AE6510-8E2B-4DDF-908E-AD079340961F}" type="pres">
      <dgm:prSet presAssocID="{A5A8B774-1F30-4F57-809C-865AD034BC1A}" presName="textB" presStyleLbl="revTx" presStyleIdx="3" presStyleCnt="6" custScaleX="126614">
        <dgm:presLayoutVars>
          <dgm:bulletEnabled val="1"/>
        </dgm:presLayoutVars>
      </dgm:prSet>
      <dgm:spPr/>
    </dgm:pt>
    <dgm:pt modelId="{8A51CF6A-594F-48E2-AC8E-4455658BA32A}" type="pres">
      <dgm:prSet presAssocID="{A5A8B774-1F30-4F57-809C-865AD034BC1A}" presName="circleB" presStyleLbl="node1" presStyleIdx="3" presStyleCnt="6"/>
      <dgm:spPr/>
    </dgm:pt>
    <dgm:pt modelId="{B00A3F1C-90C1-43F9-9830-488046F9FDE2}" type="pres">
      <dgm:prSet presAssocID="{A5A8B774-1F30-4F57-809C-865AD034BC1A}" presName="spaceB" presStyleCnt="0"/>
      <dgm:spPr/>
    </dgm:pt>
    <dgm:pt modelId="{4DD681AB-0209-46F1-8362-A1026A43AFC7}" type="pres">
      <dgm:prSet presAssocID="{A4C80F16-01C9-483D-B4F6-90E7DE601747}" presName="space" presStyleCnt="0"/>
      <dgm:spPr/>
    </dgm:pt>
    <dgm:pt modelId="{896A30CC-8E9C-4721-8ABA-AB4DF1EDE4E3}" type="pres">
      <dgm:prSet presAssocID="{765EF921-D10D-4DB3-8C45-566264ADB006}" presName="compositeA" presStyleCnt="0"/>
      <dgm:spPr/>
    </dgm:pt>
    <dgm:pt modelId="{EEEC804E-738A-48C8-901B-D7F035C973A7}" type="pres">
      <dgm:prSet presAssocID="{765EF921-D10D-4DB3-8C45-566264ADB006}" presName="textA" presStyleLbl="revTx" presStyleIdx="4" presStyleCnt="6">
        <dgm:presLayoutVars>
          <dgm:bulletEnabled val="1"/>
        </dgm:presLayoutVars>
      </dgm:prSet>
      <dgm:spPr/>
    </dgm:pt>
    <dgm:pt modelId="{A90D205B-2378-4288-A3A2-09EAFE85D3A4}" type="pres">
      <dgm:prSet presAssocID="{765EF921-D10D-4DB3-8C45-566264ADB006}" presName="circleA" presStyleLbl="node1" presStyleIdx="4" presStyleCnt="6"/>
      <dgm:spPr/>
    </dgm:pt>
    <dgm:pt modelId="{D391566C-5E2D-4180-94A7-1C91D30962F0}" type="pres">
      <dgm:prSet presAssocID="{765EF921-D10D-4DB3-8C45-566264ADB006}" presName="spaceA" presStyleCnt="0"/>
      <dgm:spPr/>
    </dgm:pt>
    <dgm:pt modelId="{87193FA5-7427-45C9-B8F9-2B9135D3BA3F}" type="pres">
      <dgm:prSet presAssocID="{92FAA7D0-F552-46C9-9347-950F1379F2A5}" presName="space" presStyleCnt="0"/>
      <dgm:spPr/>
    </dgm:pt>
    <dgm:pt modelId="{CFE359C3-01B9-4A63-8A13-3D1A1A0C07D9}" type="pres">
      <dgm:prSet presAssocID="{20903D06-F159-4A82-A11C-C7F63EE9F9DD}" presName="compositeB" presStyleCnt="0"/>
      <dgm:spPr/>
    </dgm:pt>
    <dgm:pt modelId="{6D5F1705-5D75-43DC-97B0-39EEAF2EB10C}" type="pres">
      <dgm:prSet presAssocID="{20903D06-F159-4A82-A11C-C7F63EE9F9DD}" presName="textB" presStyleLbl="revTx" presStyleIdx="5" presStyleCnt="6">
        <dgm:presLayoutVars>
          <dgm:bulletEnabled val="1"/>
        </dgm:presLayoutVars>
      </dgm:prSet>
      <dgm:spPr/>
    </dgm:pt>
    <dgm:pt modelId="{47D19247-8799-4D67-B73F-A5CFBA8A9656}" type="pres">
      <dgm:prSet presAssocID="{20903D06-F159-4A82-A11C-C7F63EE9F9DD}" presName="circleB" presStyleLbl="node1" presStyleIdx="5" presStyleCnt="6"/>
      <dgm:spPr/>
    </dgm:pt>
    <dgm:pt modelId="{7C6EB26D-A00A-41A7-BA1B-93286BEB3DBC}" type="pres">
      <dgm:prSet presAssocID="{20903D06-F159-4A82-A11C-C7F63EE9F9DD}" presName="spaceB" presStyleCnt="0"/>
      <dgm:spPr/>
    </dgm:pt>
  </dgm:ptLst>
  <dgm:cxnLst>
    <dgm:cxn modelId="{722C8C05-0580-4E9B-9AA1-45B077199CEC}" type="presOf" srcId="{70C2E054-4A53-43B7-A5F6-2E0EA4B2607C}" destId="{C3AE6510-8E2B-4DDF-908E-AD079340961F}" srcOrd="0" destOrd="3" presId="urn:microsoft.com/office/officeart/2005/8/layout/hProcess11"/>
    <dgm:cxn modelId="{25DE060F-F4C2-4877-B69B-AC0C8A47282D}" srcId="{A5A8B774-1F30-4F57-809C-865AD034BC1A}" destId="{AD2B2DB7-DB95-4990-B895-9A8A5D3A51FF}" srcOrd="1" destOrd="0" parTransId="{A209CE39-AF13-4E4C-8FE9-2231A68966DF}" sibTransId="{7385307B-EC3F-438C-A183-A65AE9224910}"/>
    <dgm:cxn modelId="{C7929511-F0F8-48F2-B95D-BCA2618BE705}" type="presOf" srcId="{0DA44FBE-6411-40B2-86DB-30337BD53958}" destId="{8D26A69F-ED80-4606-A5A8-B8322CC0BF8F}" srcOrd="0" destOrd="0" presId="urn:microsoft.com/office/officeart/2005/8/layout/hProcess11"/>
    <dgm:cxn modelId="{5C23C531-2A28-4910-BFA5-25CD35EEB387}" srcId="{F7DC38BF-8B08-4BE3-AFAD-024239E950AE}" destId="{A5A8B774-1F30-4F57-809C-865AD034BC1A}" srcOrd="3" destOrd="0" parTransId="{1DD0B09C-3A2E-418C-91E8-26FF8EBEB47A}" sibTransId="{A4C80F16-01C9-483D-B4F6-90E7DE601747}"/>
    <dgm:cxn modelId="{AC8DDF3C-5505-4F39-AE27-CD133160F0E7}" srcId="{20903D06-F159-4A82-A11C-C7F63EE9F9DD}" destId="{684B6383-688A-488E-88B6-87F6CDD9AA0B}" srcOrd="0" destOrd="0" parTransId="{EF749F77-4A98-474D-92E2-B2AEA6B006CA}" sibTransId="{4728C84F-6A0F-4250-98B5-494D5B52738C}"/>
    <dgm:cxn modelId="{74F70740-E457-4175-A0D4-B418CB408F22}" type="presOf" srcId="{20903D06-F159-4A82-A11C-C7F63EE9F9DD}" destId="{6D5F1705-5D75-43DC-97B0-39EEAF2EB10C}" srcOrd="0" destOrd="0" presId="urn:microsoft.com/office/officeart/2005/8/layout/hProcess11"/>
    <dgm:cxn modelId="{61BCF940-80F3-4338-B732-3155BF8134BA}" type="presOf" srcId="{D9886DEB-0F17-4CF9-A1DA-C97CF9A8CFA8}" destId="{8FF5AB3D-5B28-4C79-B250-9224E861D9B8}" srcOrd="0" destOrd="0" presId="urn:microsoft.com/office/officeart/2005/8/layout/hProcess11"/>
    <dgm:cxn modelId="{47F8135D-ED0B-4812-9268-BA1E0800DD0E}" type="presOf" srcId="{765EF921-D10D-4DB3-8C45-566264ADB006}" destId="{EEEC804E-738A-48C8-901B-D7F035C973A7}" srcOrd="0" destOrd="0" presId="urn:microsoft.com/office/officeart/2005/8/layout/hProcess11"/>
    <dgm:cxn modelId="{86F1C160-CB30-4644-82A8-58637A8DA93A}" srcId="{F7DC38BF-8B08-4BE3-AFAD-024239E950AE}" destId="{1525FFF5-E743-4CE3-8E42-13FD31816802}" srcOrd="0" destOrd="0" parTransId="{08AC2EF5-B8E5-403D-A6DE-A28E9D496AA8}" sibTransId="{7FF7493D-F48C-4A4D-8442-526D85F48E64}"/>
    <dgm:cxn modelId="{BB212443-27D6-4F68-ABBF-38F8F1A73667}" type="presOf" srcId="{A7ED71C6-883D-4289-96A3-991F0AAC5DB3}" destId="{8FF5AB3D-5B28-4C79-B250-9224E861D9B8}" srcOrd="0" destOrd="1" presId="urn:microsoft.com/office/officeart/2005/8/layout/hProcess11"/>
    <dgm:cxn modelId="{A141E466-49B8-4098-8099-A3474F1E916B}" type="presOf" srcId="{45E09482-158A-4883-B05E-63793AC9D2C5}" destId="{FC8BE69E-62B4-486C-9FDA-8A682FB8D551}" srcOrd="0" destOrd="1" presId="urn:microsoft.com/office/officeart/2005/8/layout/hProcess11"/>
    <dgm:cxn modelId="{8AFA7A6A-C157-4FAF-8642-FD6B8A9617CB}" srcId="{F7DC38BF-8B08-4BE3-AFAD-024239E950AE}" destId="{20903D06-F159-4A82-A11C-C7F63EE9F9DD}" srcOrd="5" destOrd="0" parTransId="{385CD44E-7A6B-4064-BBF5-171C6085F142}" sibTransId="{2420E395-A98C-4271-A688-12D3D155DA9A}"/>
    <dgm:cxn modelId="{DA1BB84C-5AFD-4335-A003-1F552CE042A8}" srcId="{F7DC38BF-8B08-4BE3-AFAD-024239E950AE}" destId="{765EF921-D10D-4DB3-8C45-566264ADB006}" srcOrd="4" destOrd="0" parTransId="{3C06EA2D-4344-48EC-81B1-6525460F20D5}" sibTransId="{92FAA7D0-F552-46C9-9347-950F1379F2A5}"/>
    <dgm:cxn modelId="{F156EA50-050A-4040-AA6F-103DA8FA06D3}" type="presOf" srcId="{36F61BD3-DF2F-4AF5-9C8D-015F0CDF06D2}" destId="{EEEC804E-738A-48C8-901B-D7F035C973A7}" srcOrd="0" destOrd="1" presId="urn:microsoft.com/office/officeart/2005/8/layout/hProcess11"/>
    <dgm:cxn modelId="{9C205251-7CA2-4BCD-B180-A1A974D96489}" srcId="{A5A8B774-1F30-4F57-809C-865AD034BC1A}" destId="{DB8895C0-3B4B-44EC-9D6E-542653E190AD}" srcOrd="0" destOrd="0" parTransId="{A67C109E-8CCF-4B23-BC40-F5FFA54CA466}" sibTransId="{9F5B27A8-1CC9-4BDF-A6C8-749776926306}"/>
    <dgm:cxn modelId="{9B604775-745A-4E59-A399-92E9BB33AC9D}" srcId="{765EF921-D10D-4DB3-8C45-566264ADB006}" destId="{36F61BD3-DF2F-4AF5-9C8D-015F0CDF06D2}" srcOrd="0" destOrd="0" parTransId="{8A050D3D-27E2-4514-8FB9-A7DB154200D7}" sibTransId="{8EDBFC04-B1D1-4E62-BCA7-97777813DE61}"/>
    <dgm:cxn modelId="{4A10E655-D1D0-4D6D-BE3E-5D4ADD20D6CC}" srcId="{F7DC38BF-8B08-4BE3-AFAD-024239E950AE}" destId="{0DA44FBE-6411-40B2-86DB-30337BD53958}" srcOrd="2" destOrd="0" parTransId="{344C8572-FD55-49F7-8F0C-CAC1B949FD03}" sibTransId="{6E33F67B-AEA2-4E9E-8164-CF113CA067A6}"/>
    <dgm:cxn modelId="{61533D7C-F2D6-4F22-A758-89940E7B7A88}" type="presOf" srcId="{F7DC38BF-8B08-4BE3-AFAD-024239E950AE}" destId="{B7426952-40D7-4C68-9CA9-281650B8E56A}" srcOrd="0" destOrd="0" presId="urn:microsoft.com/office/officeart/2005/8/layout/hProcess11"/>
    <dgm:cxn modelId="{0E55B386-AF38-4068-9895-C09F7A3A21BF}" srcId="{A5A8B774-1F30-4F57-809C-865AD034BC1A}" destId="{70C2E054-4A53-43B7-A5F6-2E0EA4B2607C}" srcOrd="2" destOrd="0" parTransId="{8DAFC029-0CA4-4CD2-BF01-CD7B25282140}" sibTransId="{06D49D1E-1B1C-4AF5-8AEC-9979275E635C}"/>
    <dgm:cxn modelId="{EABA0189-CC19-4B05-81CD-269B2B43687C}" type="presOf" srcId="{A5A8B774-1F30-4F57-809C-865AD034BC1A}" destId="{C3AE6510-8E2B-4DDF-908E-AD079340961F}" srcOrd="0" destOrd="0" presId="urn:microsoft.com/office/officeart/2005/8/layout/hProcess11"/>
    <dgm:cxn modelId="{52661C8D-CCCA-4DE3-A903-F4CAD5D03746}" srcId="{1525FFF5-E743-4CE3-8E42-13FD31816802}" destId="{45E09482-158A-4883-B05E-63793AC9D2C5}" srcOrd="0" destOrd="0" parTransId="{8CA73802-66C1-4166-A42B-DCA7DEFEE882}" sibTransId="{6073A448-986F-4263-9F14-66F9752D5826}"/>
    <dgm:cxn modelId="{4C583D94-726F-463F-A8B8-956E80BD4381}" type="presOf" srcId="{1525FFF5-E743-4CE3-8E42-13FD31816802}" destId="{FC8BE69E-62B4-486C-9FDA-8A682FB8D551}" srcOrd="0" destOrd="0" presId="urn:microsoft.com/office/officeart/2005/8/layout/hProcess11"/>
    <dgm:cxn modelId="{5B846598-8E47-4E38-981D-F2BAF6E6291F}" srcId="{0DA44FBE-6411-40B2-86DB-30337BD53958}" destId="{07807976-4DEC-4E63-BD88-D477543C4683}" srcOrd="0" destOrd="0" parTransId="{A7431D95-9DDE-44B8-B370-EBEAC6DBA514}" sibTransId="{660A3B9C-A087-4DBA-B647-AD823B166457}"/>
    <dgm:cxn modelId="{45A9C89D-9078-4254-8EC7-613ABA4C8DAB}" type="presOf" srcId="{684B6383-688A-488E-88B6-87F6CDD9AA0B}" destId="{6D5F1705-5D75-43DC-97B0-39EEAF2EB10C}" srcOrd="0" destOrd="1" presId="urn:microsoft.com/office/officeart/2005/8/layout/hProcess11"/>
    <dgm:cxn modelId="{B5B201A4-90C9-43F5-B0B3-94F6859286EA}" srcId="{D9886DEB-0F17-4CF9-A1DA-C97CF9A8CFA8}" destId="{A7ED71C6-883D-4289-96A3-991F0AAC5DB3}" srcOrd="0" destOrd="0" parTransId="{4C650DB8-2144-48DD-9130-EFB1C39FDBAD}" sibTransId="{D2908863-CBD0-41CB-9C6B-903A93246124}"/>
    <dgm:cxn modelId="{8CC519BB-5865-4704-AACE-9D36174F8559}" type="presOf" srcId="{AD2B2DB7-DB95-4990-B895-9A8A5D3A51FF}" destId="{C3AE6510-8E2B-4DDF-908E-AD079340961F}" srcOrd="0" destOrd="2" presId="urn:microsoft.com/office/officeart/2005/8/layout/hProcess11"/>
    <dgm:cxn modelId="{AA78F0DD-23A5-4514-9FF0-7077012FC8C2}" type="presOf" srcId="{DB8895C0-3B4B-44EC-9D6E-542653E190AD}" destId="{C3AE6510-8E2B-4DDF-908E-AD079340961F}" srcOrd="0" destOrd="1" presId="urn:microsoft.com/office/officeart/2005/8/layout/hProcess11"/>
    <dgm:cxn modelId="{AF9558FB-60FB-48EE-97E5-1341750B3D1F}" srcId="{F7DC38BF-8B08-4BE3-AFAD-024239E950AE}" destId="{D9886DEB-0F17-4CF9-A1DA-C97CF9A8CFA8}" srcOrd="1" destOrd="0" parTransId="{FF8D7244-E322-4C8C-A775-412D1976E7F3}" sibTransId="{C88186FD-7A43-4C3A-8A60-5E0F9F1CE4DB}"/>
    <dgm:cxn modelId="{476375FF-4245-4E9D-B88E-C1212D3483FC}" type="presOf" srcId="{07807976-4DEC-4E63-BD88-D477543C4683}" destId="{8D26A69F-ED80-4606-A5A8-B8322CC0BF8F}" srcOrd="0" destOrd="1" presId="urn:microsoft.com/office/officeart/2005/8/layout/hProcess11"/>
    <dgm:cxn modelId="{75CCDF9B-67E3-492D-8D73-6C2923F04D37}" type="presParOf" srcId="{B7426952-40D7-4C68-9CA9-281650B8E56A}" destId="{FE7CB7AD-C12F-43C8-A830-5442AE1A0F00}" srcOrd="0" destOrd="0" presId="urn:microsoft.com/office/officeart/2005/8/layout/hProcess11"/>
    <dgm:cxn modelId="{5A024FD0-349E-4C84-B442-500C62151681}" type="presParOf" srcId="{B7426952-40D7-4C68-9CA9-281650B8E56A}" destId="{7E804FFC-F8DE-4FDD-8D3D-0AE3F1C711D4}" srcOrd="1" destOrd="0" presId="urn:microsoft.com/office/officeart/2005/8/layout/hProcess11"/>
    <dgm:cxn modelId="{7EE9C54C-13E2-461F-8A88-459E4F8D4A9B}" type="presParOf" srcId="{7E804FFC-F8DE-4FDD-8D3D-0AE3F1C711D4}" destId="{EEBBC0C2-4381-48B1-82CF-B2FC7141D338}" srcOrd="0" destOrd="0" presId="urn:microsoft.com/office/officeart/2005/8/layout/hProcess11"/>
    <dgm:cxn modelId="{394AC288-41B3-4EAA-A796-6F70F3D77F25}" type="presParOf" srcId="{EEBBC0C2-4381-48B1-82CF-B2FC7141D338}" destId="{FC8BE69E-62B4-486C-9FDA-8A682FB8D551}" srcOrd="0" destOrd="0" presId="urn:microsoft.com/office/officeart/2005/8/layout/hProcess11"/>
    <dgm:cxn modelId="{A7D8E8A7-73BA-4CB9-892F-D07254DA81A7}" type="presParOf" srcId="{EEBBC0C2-4381-48B1-82CF-B2FC7141D338}" destId="{B0818B7F-B577-4D22-9B1E-0D0E18E56906}" srcOrd="1" destOrd="0" presId="urn:microsoft.com/office/officeart/2005/8/layout/hProcess11"/>
    <dgm:cxn modelId="{CD0D61E0-1A2A-448A-B813-9BC4579D4E4F}" type="presParOf" srcId="{EEBBC0C2-4381-48B1-82CF-B2FC7141D338}" destId="{E9C0449B-80E7-4F81-8895-F0FAC21D66AB}" srcOrd="2" destOrd="0" presId="urn:microsoft.com/office/officeart/2005/8/layout/hProcess11"/>
    <dgm:cxn modelId="{B3963F22-DF21-44C5-99F1-F4ABABB9AEC5}" type="presParOf" srcId="{7E804FFC-F8DE-4FDD-8D3D-0AE3F1C711D4}" destId="{A24DA833-6803-42B7-BA41-1DF481E362F8}" srcOrd="1" destOrd="0" presId="urn:microsoft.com/office/officeart/2005/8/layout/hProcess11"/>
    <dgm:cxn modelId="{7F4B1551-A2B8-4B3A-839D-799C255790EC}" type="presParOf" srcId="{7E804FFC-F8DE-4FDD-8D3D-0AE3F1C711D4}" destId="{E8A7AA82-A78F-49AE-981D-3E44B8347AC3}" srcOrd="2" destOrd="0" presId="urn:microsoft.com/office/officeart/2005/8/layout/hProcess11"/>
    <dgm:cxn modelId="{99B6800A-9465-4858-B0FE-D33ED00C43F8}" type="presParOf" srcId="{E8A7AA82-A78F-49AE-981D-3E44B8347AC3}" destId="{8FF5AB3D-5B28-4C79-B250-9224E861D9B8}" srcOrd="0" destOrd="0" presId="urn:microsoft.com/office/officeart/2005/8/layout/hProcess11"/>
    <dgm:cxn modelId="{A34E8408-A21E-4DA3-92D7-CEE3B36E7169}" type="presParOf" srcId="{E8A7AA82-A78F-49AE-981D-3E44B8347AC3}" destId="{3B4A54DC-5847-4BAC-9232-D0184704A01C}" srcOrd="1" destOrd="0" presId="urn:microsoft.com/office/officeart/2005/8/layout/hProcess11"/>
    <dgm:cxn modelId="{3240EA2E-9C88-465A-9E4E-3FEF9CFE736B}" type="presParOf" srcId="{E8A7AA82-A78F-49AE-981D-3E44B8347AC3}" destId="{F6BD9D21-D24C-4B1B-9332-A94CD8F59247}" srcOrd="2" destOrd="0" presId="urn:microsoft.com/office/officeart/2005/8/layout/hProcess11"/>
    <dgm:cxn modelId="{C6E47F0C-E5E4-4292-AC1D-14CE53E22C60}" type="presParOf" srcId="{7E804FFC-F8DE-4FDD-8D3D-0AE3F1C711D4}" destId="{D9E68461-2366-45BA-804D-D60CAD0E9826}" srcOrd="3" destOrd="0" presId="urn:microsoft.com/office/officeart/2005/8/layout/hProcess11"/>
    <dgm:cxn modelId="{D625A0FC-4857-42C8-9E65-6005EFEC23E9}" type="presParOf" srcId="{7E804FFC-F8DE-4FDD-8D3D-0AE3F1C711D4}" destId="{49E90ED3-7148-4B89-984C-01A741AE8742}" srcOrd="4" destOrd="0" presId="urn:microsoft.com/office/officeart/2005/8/layout/hProcess11"/>
    <dgm:cxn modelId="{11E45F3E-D89A-4071-ABB5-A38D354F2EAC}" type="presParOf" srcId="{49E90ED3-7148-4B89-984C-01A741AE8742}" destId="{8D26A69F-ED80-4606-A5A8-B8322CC0BF8F}" srcOrd="0" destOrd="0" presId="urn:microsoft.com/office/officeart/2005/8/layout/hProcess11"/>
    <dgm:cxn modelId="{36676A12-3A67-41BF-9C36-BB12D83F1CE9}" type="presParOf" srcId="{49E90ED3-7148-4B89-984C-01A741AE8742}" destId="{53E83152-357B-42C6-92D3-61E2D2FBC8F9}" srcOrd="1" destOrd="0" presId="urn:microsoft.com/office/officeart/2005/8/layout/hProcess11"/>
    <dgm:cxn modelId="{EFEA5E6A-2ABA-4ED5-A1DD-2E8D4DD08215}" type="presParOf" srcId="{49E90ED3-7148-4B89-984C-01A741AE8742}" destId="{510109BA-1BBD-457C-BE60-742D2FE62417}" srcOrd="2" destOrd="0" presId="urn:microsoft.com/office/officeart/2005/8/layout/hProcess11"/>
    <dgm:cxn modelId="{EA468600-4737-4F7D-8168-29CE45D41F8D}" type="presParOf" srcId="{7E804FFC-F8DE-4FDD-8D3D-0AE3F1C711D4}" destId="{85A79C9D-2AB4-4633-834C-EDFA5AE95814}" srcOrd="5" destOrd="0" presId="urn:microsoft.com/office/officeart/2005/8/layout/hProcess11"/>
    <dgm:cxn modelId="{91A3DA6E-8287-477B-8478-A78968684151}" type="presParOf" srcId="{7E804FFC-F8DE-4FDD-8D3D-0AE3F1C711D4}" destId="{40807A92-35F2-47AE-9A22-CEC1A78C321A}" srcOrd="6" destOrd="0" presId="urn:microsoft.com/office/officeart/2005/8/layout/hProcess11"/>
    <dgm:cxn modelId="{3D908F2B-9C8D-4D6D-9333-DCEB823D6DC3}" type="presParOf" srcId="{40807A92-35F2-47AE-9A22-CEC1A78C321A}" destId="{C3AE6510-8E2B-4DDF-908E-AD079340961F}" srcOrd="0" destOrd="0" presId="urn:microsoft.com/office/officeart/2005/8/layout/hProcess11"/>
    <dgm:cxn modelId="{4BACC07E-0095-4FD2-8329-2E5CA33EF7B4}" type="presParOf" srcId="{40807A92-35F2-47AE-9A22-CEC1A78C321A}" destId="{8A51CF6A-594F-48E2-AC8E-4455658BA32A}" srcOrd="1" destOrd="0" presId="urn:microsoft.com/office/officeart/2005/8/layout/hProcess11"/>
    <dgm:cxn modelId="{538EEE8A-9609-4B58-A0BB-623D10AEBE21}" type="presParOf" srcId="{40807A92-35F2-47AE-9A22-CEC1A78C321A}" destId="{B00A3F1C-90C1-43F9-9830-488046F9FDE2}" srcOrd="2" destOrd="0" presId="urn:microsoft.com/office/officeart/2005/8/layout/hProcess11"/>
    <dgm:cxn modelId="{AF92309F-ECCF-4807-AC15-95035AAF79E4}" type="presParOf" srcId="{7E804FFC-F8DE-4FDD-8D3D-0AE3F1C711D4}" destId="{4DD681AB-0209-46F1-8362-A1026A43AFC7}" srcOrd="7" destOrd="0" presId="urn:microsoft.com/office/officeart/2005/8/layout/hProcess11"/>
    <dgm:cxn modelId="{BF445977-9F13-421E-920D-E87A888C28F3}" type="presParOf" srcId="{7E804FFC-F8DE-4FDD-8D3D-0AE3F1C711D4}" destId="{896A30CC-8E9C-4721-8ABA-AB4DF1EDE4E3}" srcOrd="8" destOrd="0" presId="urn:microsoft.com/office/officeart/2005/8/layout/hProcess11"/>
    <dgm:cxn modelId="{7CF43049-08EC-4372-8A46-4FBF39399D60}" type="presParOf" srcId="{896A30CC-8E9C-4721-8ABA-AB4DF1EDE4E3}" destId="{EEEC804E-738A-48C8-901B-D7F035C973A7}" srcOrd="0" destOrd="0" presId="urn:microsoft.com/office/officeart/2005/8/layout/hProcess11"/>
    <dgm:cxn modelId="{1B8302AE-C787-4B77-BCC2-14BE326207C2}" type="presParOf" srcId="{896A30CC-8E9C-4721-8ABA-AB4DF1EDE4E3}" destId="{A90D205B-2378-4288-A3A2-09EAFE85D3A4}" srcOrd="1" destOrd="0" presId="urn:microsoft.com/office/officeart/2005/8/layout/hProcess11"/>
    <dgm:cxn modelId="{B7DA0E7D-0854-4ED7-8227-1003A369634A}" type="presParOf" srcId="{896A30CC-8E9C-4721-8ABA-AB4DF1EDE4E3}" destId="{D391566C-5E2D-4180-94A7-1C91D30962F0}" srcOrd="2" destOrd="0" presId="urn:microsoft.com/office/officeart/2005/8/layout/hProcess11"/>
    <dgm:cxn modelId="{DA713573-1E41-4F1E-9D1E-3B111E2833B0}" type="presParOf" srcId="{7E804FFC-F8DE-4FDD-8D3D-0AE3F1C711D4}" destId="{87193FA5-7427-45C9-B8F9-2B9135D3BA3F}" srcOrd="9" destOrd="0" presId="urn:microsoft.com/office/officeart/2005/8/layout/hProcess11"/>
    <dgm:cxn modelId="{FFFFEB14-2BFA-4EC1-A86B-1A9B16566CC7}" type="presParOf" srcId="{7E804FFC-F8DE-4FDD-8D3D-0AE3F1C711D4}" destId="{CFE359C3-01B9-4A63-8A13-3D1A1A0C07D9}" srcOrd="10" destOrd="0" presId="urn:microsoft.com/office/officeart/2005/8/layout/hProcess11"/>
    <dgm:cxn modelId="{AA6AEAF4-D682-4C4C-BCBE-16C3C0A6D334}" type="presParOf" srcId="{CFE359C3-01B9-4A63-8A13-3D1A1A0C07D9}" destId="{6D5F1705-5D75-43DC-97B0-39EEAF2EB10C}" srcOrd="0" destOrd="0" presId="urn:microsoft.com/office/officeart/2005/8/layout/hProcess11"/>
    <dgm:cxn modelId="{662F8D13-EDF1-4386-B787-03F65544B5E2}" type="presParOf" srcId="{CFE359C3-01B9-4A63-8A13-3D1A1A0C07D9}" destId="{47D19247-8799-4D67-B73F-A5CFBA8A9656}" srcOrd="1" destOrd="0" presId="urn:microsoft.com/office/officeart/2005/8/layout/hProcess11"/>
    <dgm:cxn modelId="{81756627-5999-473F-B73C-52A84383CF47}" type="presParOf" srcId="{CFE359C3-01B9-4A63-8A13-3D1A1A0C07D9}" destId="{7C6EB26D-A00A-41A7-BA1B-93286BEB3DBC}"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69FC7F-4A64-4FB5-B8B2-007783EEC82F}" type="doc">
      <dgm:prSet loTypeId="urn:microsoft.com/office/officeart/2005/8/layout/hProcess11" loCatId="process" qsTypeId="urn:microsoft.com/office/officeart/2005/8/quickstyle/simple1" qsCatId="simple" csTypeId="urn:microsoft.com/office/officeart/2005/8/colors/accent0_3" csCatId="mainScheme" phldr="1"/>
      <dgm:spPr/>
      <dgm:t>
        <a:bodyPr/>
        <a:lstStyle/>
        <a:p>
          <a:endParaRPr lang="en-US"/>
        </a:p>
      </dgm:t>
    </dgm:pt>
    <dgm:pt modelId="{D591CC90-6D82-4C0F-87BA-9B2E30EE4F5B}">
      <dgm:prSet custT="1"/>
      <dgm:spPr/>
      <dgm:t>
        <a:bodyPr/>
        <a:lstStyle/>
        <a:p>
          <a:r>
            <a:rPr lang="en-US" sz="1200" b="1"/>
            <a:t>2003</a:t>
          </a:r>
          <a:endParaRPr lang="en-US" sz="1200"/>
        </a:p>
      </dgm:t>
    </dgm:pt>
    <dgm:pt modelId="{46E0D10C-B018-4CA2-A890-F97D9FB51A32}" type="parTrans" cxnId="{CFC70C73-757A-4B21-ABCA-802C47B62F1D}">
      <dgm:prSet/>
      <dgm:spPr/>
      <dgm:t>
        <a:bodyPr/>
        <a:lstStyle/>
        <a:p>
          <a:endParaRPr lang="en-US" sz="1200"/>
        </a:p>
      </dgm:t>
    </dgm:pt>
    <dgm:pt modelId="{D7BAE688-E82F-4883-96EE-46DA988C68C1}" type="sibTrans" cxnId="{CFC70C73-757A-4B21-ABCA-802C47B62F1D}">
      <dgm:prSet/>
      <dgm:spPr/>
      <dgm:t>
        <a:bodyPr/>
        <a:lstStyle/>
        <a:p>
          <a:endParaRPr lang="en-US" sz="1200"/>
        </a:p>
      </dgm:t>
    </dgm:pt>
    <dgm:pt modelId="{2355036F-8F09-4268-8254-EE7422169A01}">
      <dgm:prSet custT="1"/>
      <dgm:spPr/>
      <dgm:t>
        <a:bodyPr/>
        <a:lstStyle/>
        <a:p>
          <a:r>
            <a:rPr lang="en-US" sz="1200"/>
            <a:t>Medicare Modernization Act establishes Part D drug benefit, establishes HSAs, renames Medicare+Choice program to Medicare Advantage and increases payment rates to Medicare Advantage plans </a:t>
          </a:r>
        </a:p>
      </dgm:t>
    </dgm:pt>
    <dgm:pt modelId="{39B9FAFA-9717-43C7-9733-5DDEB9F11616}" type="parTrans" cxnId="{82F89F8E-B55B-4DAB-8468-F651DA370CED}">
      <dgm:prSet/>
      <dgm:spPr/>
      <dgm:t>
        <a:bodyPr/>
        <a:lstStyle/>
        <a:p>
          <a:endParaRPr lang="en-US" sz="1200"/>
        </a:p>
      </dgm:t>
    </dgm:pt>
    <dgm:pt modelId="{FBECA385-7606-4195-83CD-BA75A5B6611A}" type="sibTrans" cxnId="{82F89F8E-B55B-4DAB-8468-F651DA370CED}">
      <dgm:prSet/>
      <dgm:spPr/>
      <dgm:t>
        <a:bodyPr/>
        <a:lstStyle/>
        <a:p>
          <a:endParaRPr lang="en-US" sz="1200"/>
        </a:p>
      </dgm:t>
    </dgm:pt>
    <dgm:pt modelId="{B2220D4C-650A-41BC-BC31-357C6AC1EFAB}">
      <dgm:prSet custT="1"/>
      <dgm:spPr/>
      <dgm:t>
        <a:bodyPr/>
        <a:lstStyle/>
        <a:p>
          <a:r>
            <a:rPr lang="en-US" sz="1200" b="1"/>
            <a:t>2004</a:t>
          </a:r>
          <a:endParaRPr lang="en-US" sz="1200"/>
        </a:p>
      </dgm:t>
    </dgm:pt>
    <dgm:pt modelId="{0EDF1001-DDCD-4B01-AED4-07048845C529}" type="parTrans" cxnId="{1244A107-56EE-4617-9149-AC2A97190C2C}">
      <dgm:prSet/>
      <dgm:spPr/>
      <dgm:t>
        <a:bodyPr/>
        <a:lstStyle/>
        <a:p>
          <a:endParaRPr lang="en-US" sz="1200"/>
        </a:p>
      </dgm:t>
    </dgm:pt>
    <dgm:pt modelId="{7828C697-A565-42FF-A118-C27E5390C04D}" type="sibTrans" cxnId="{1244A107-56EE-4617-9149-AC2A97190C2C}">
      <dgm:prSet/>
      <dgm:spPr/>
      <dgm:t>
        <a:bodyPr/>
        <a:lstStyle/>
        <a:p>
          <a:endParaRPr lang="en-US" sz="1200"/>
        </a:p>
      </dgm:t>
    </dgm:pt>
    <dgm:pt modelId="{C6FEA1A6-8959-4DC7-91B3-D5989E0D5D76}">
      <dgm:prSet custT="1"/>
      <dgm:spPr/>
      <dgm:t>
        <a:bodyPr/>
        <a:lstStyle/>
        <a:p>
          <a:r>
            <a:rPr lang="en-US" sz="1200"/>
            <a:t>National total HMO enrollment is 68.8, and national PPO enrollment is 109 million </a:t>
          </a:r>
        </a:p>
      </dgm:t>
    </dgm:pt>
    <dgm:pt modelId="{E0C034A6-B5C5-49C2-BB41-5B4EDC04CB0F}" type="parTrans" cxnId="{667A781B-F7B1-48AE-82D1-1AC6C22B293B}">
      <dgm:prSet/>
      <dgm:spPr/>
      <dgm:t>
        <a:bodyPr/>
        <a:lstStyle/>
        <a:p>
          <a:endParaRPr lang="en-US" sz="1200"/>
        </a:p>
      </dgm:t>
    </dgm:pt>
    <dgm:pt modelId="{D07F7D0C-59BD-45B0-BCEC-58827D775A3B}" type="sibTrans" cxnId="{667A781B-F7B1-48AE-82D1-1AC6C22B293B}">
      <dgm:prSet/>
      <dgm:spPr/>
      <dgm:t>
        <a:bodyPr/>
        <a:lstStyle/>
        <a:p>
          <a:endParaRPr lang="en-US" sz="1200"/>
        </a:p>
      </dgm:t>
    </dgm:pt>
    <dgm:pt modelId="{E0F24DEE-7CA5-488E-9857-3D8D36E3EA38}">
      <dgm:prSet custT="1"/>
      <dgm:spPr/>
      <dgm:t>
        <a:bodyPr/>
        <a:lstStyle/>
        <a:p>
          <a:r>
            <a:rPr lang="en-US" sz="1200" b="1"/>
            <a:t>2006</a:t>
          </a:r>
          <a:endParaRPr lang="en-US" sz="1200"/>
        </a:p>
      </dgm:t>
    </dgm:pt>
    <dgm:pt modelId="{C64D1EFC-207A-49D6-BD0F-B482669A736D}" type="parTrans" cxnId="{F28C2D1D-464F-478C-B44A-0E06AE8B3112}">
      <dgm:prSet/>
      <dgm:spPr/>
      <dgm:t>
        <a:bodyPr/>
        <a:lstStyle/>
        <a:p>
          <a:endParaRPr lang="en-US" sz="1200"/>
        </a:p>
      </dgm:t>
    </dgm:pt>
    <dgm:pt modelId="{CC77E139-1705-466A-8AEC-29D15187AB90}" type="sibTrans" cxnId="{F28C2D1D-464F-478C-B44A-0E06AE8B3112}">
      <dgm:prSet/>
      <dgm:spPr/>
      <dgm:t>
        <a:bodyPr/>
        <a:lstStyle/>
        <a:p>
          <a:endParaRPr lang="en-US" sz="1200"/>
        </a:p>
      </dgm:t>
    </dgm:pt>
    <dgm:pt modelId="{A6CFE768-9846-46F6-8714-F776DB42B4AD}">
      <dgm:prSet custT="1"/>
      <dgm:spPr/>
      <dgm:t>
        <a:bodyPr/>
        <a:lstStyle/>
        <a:p>
          <a:r>
            <a:rPr lang="en-US" sz="1200"/>
            <a:t>National total HMO enrollment is 67.7, and national PPO enrollment is 108 million  </a:t>
          </a:r>
        </a:p>
      </dgm:t>
    </dgm:pt>
    <dgm:pt modelId="{A54E4F51-6B74-4129-9C5B-065251AFAACE}" type="parTrans" cxnId="{1AEC6562-3580-4976-AE1F-EA8E0B81EBF3}">
      <dgm:prSet/>
      <dgm:spPr/>
      <dgm:t>
        <a:bodyPr/>
        <a:lstStyle/>
        <a:p>
          <a:endParaRPr lang="en-US" sz="1200"/>
        </a:p>
      </dgm:t>
    </dgm:pt>
    <dgm:pt modelId="{B6F2BA69-FAC9-475B-A175-25CFA5EE7D26}" type="sibTrans" cxnId="{1AEC6562-3580-4976-AE1F-EA8E0B81EBF3}">
      <dgm:prSet/>
      <dgm:spPr/>
      <dgm:t>
        <a:bodyPr/>
        <a:lstStyle/>
        <a:p>
          <a:endParaRPr lang="en-US" sz="1200"/>
        </a:p>
      </dgm:t>
    </dgm:pt>
    <dgm:pt modelId="{FCE2997A-F3DF-4E7F-93E9-719C00389B23}">
      <dgm:prSet custT="1"/>
      <dgm:spPr/>
      <dgm:t>
        <a:bodyPr/>
        <a:lstStyle/>
        <a:p>
          <a:r>
            <a:rPr lang="en-US" sz="1200"/>
            <a:t>Medicare Part D prescription benefit becomes effective</a:t>
          </a:r>
        </a:p>
      </dgm:t>
    </dgm:pt>
    <dgm:pt modelId="{2EB50457-EBDC-421F-8558-3FD6CED050DE}" type="parTrans" cxnId="{FCDB2657-6077-4295-BD63-B7CA0769E7FF}">
      <dgm:prSet/>
      <dgm:spPr/>
      <dgm:t>
        <a:bodyPr/>
        <a:lstStyle/>
        <a:p>
          <a:endParaRPr lang="en-US" sz="1200"/>
        </a:p>
      </dgm:t>
    </dgm:pt>
    <dgm:pt modelId="{6EB667F3-536C-45FC-806A-DA3D5BF90C8D}" type="sibTrans" cxnId="{FCDB2657-6077-4295-BD63-B7CA0769E7FF}">
      <dgm:prSet/>
      <dgm:spPr/>
      <dgm:t>
        <a:bodyPr/>
        <a:lstStyle/>
        <a:p>
          <a:endParaRPr lang="en-US" sz="1200"/>
        </a:p>
      </dgm:t>
    </dgm:pt>
    <dgm:pt modelId="{C6A6417C-7FB4-4B07-8D16-34A1056C2192}">
      <dgm:prSet custT="1"/>
      <dgm:spPr/>
      <dgm:t>
        <a:bodyPr/>
        <a:lstStyle/>
        <a:p>
          <a:r>
            <a:rPr lang="en-US" sz="1200" b="1"/>
            <a:t>2010</a:t>
          </a:r>
          <a:endParaRPr lang="en-US" sz="1200"/>
        </a:p>
      </dgm:t>
    </dgm:pt>
    <dgm:pt modelId="{119D5E01-1D15-45E5-A87F-7847A87EC690}" type="parTrans" cxnId="{781BDD29-C8BD-4554-B9F7-C7A5429091DC}">
      <dgm:prSet/>
      <dgm:spPr/>
      <dgm:t>
        <a:bodyPr/>
        <a:lstStyle/>
        <a:p>
          <a:endParaRPr lang="en-US" sz="1200"/>
        </a:p>
      </dgm:t>
    </dgm:pt>
    <dgm:pt modelId="{B8338B54-D30F-4EF7-BDF4-183768D3CCF3}" type="sibTrans" cxnId="{781BDD29-C8BD-4554-B9F7-C7A5429091DC}">
      <dgm:prSet/>
      <dgm:spPr/>
      <dgm:t>
        <a:bodyPr/>
        <a:lstStyle/>
        <a:p>
          <a:endParaRPr lang="en-US" sz="1200"/>
        </a:p>
      </dgm:t>
    </dgm:pt>
    <dgm:pt modelId="{B5A2EA45-D354-4617-AD92-0CAEC77DD66C}">
      <dgm:prSet custT="1"/>
      <dgm:spPr/>
      <dgm:t>
        <a:bodyPr/>
        <a:lstStyle/>
        <a:p>
          <a:r>
            <a:rPr lang="en-US" sz="1200"/>
            <a:t>Affordable Care Act (ACA) is approved by Congress and signed into law, including provisions to allow increased access to healthcare for Americans, creates incentives focused on quality, and changes certain payment systems to reward value</a:t>
          </a:r>
        </a:p>
      </dgm:t>
    </dgm:pt>
    <dgm:pt modelId="{7901B4D4-E36F-4E18-ACAF-A34926F6813E}" type="parTrans" cxnId="{AAC4B121-F5F7-45E2-BEE2-0006507356A4}">
      <dgm:prSet/>
      <dgm:spPr/>
      <dgm:t>
        <a:bodyPr/>
        <a:lstStyle/>
        <a:p>
          <a:endParaRPr lang="en-US" sz="1200"/>
        </a:p>
      </dgm:t>
    </dgm:pt>
    <dgm:pt modelId="{110DCD66-5C7E-46A8-8C3B-11E8464A3522}" type="sibTrans" cxnId="{AAC4B121-F5F7-45E2-BEE2-0006507356A4}">
      <dgm:prSet/>
      <dgm:spPr/>
      <dgm:t>
        <a:bodyPr/>
        <a:lstStyle/>
        <a:p>
          <a:endParaRPr lang="en-US" sz="1200"/>
        </a:p>
      </dgm:t>
    </dgm:pt>
    <dgm:pt modelId="{E401633C-B529-4095-9418-73663DE4AF54}" type="pres">
      <dgm:prSet presAssocID="{2C69FC7F-4A64-4FB5-B8B2-007783EEC82F}" presName="Name0" presStyleCnt="0">
        <dgm:presLayoutVars>
          <dgm:dir/>
          <dgm:resizeHandles val="exact"/>
        </dgm:presLayoutVars>
      </dgm:prSet>
      <dgm:spPr/>
    </dgm:pt>
    <dgm:pt modelId="{7D602B83-B197-4B7D-97D3-DF395D4F704B}" type="pres">
      <dgm:prSet presAssocID="{2C69FC7F-4A64-4FB5-B8B2-007783EEC82F}" presName="arrow" presStyleLbl="bgShp" presStyleIdx="0" presStyleCnt="1"/>
      <dgm:spPr/>
    </dgm:pt>
    <dgm:pt modelId="{58031A44-BA63-4619-9BAD-DEE7049F7B90}" type="pres">
      <dgm:prSet presAssocID="{2C69FC7F-4A64-4FB5-B8B2-007783EEC82F}" presName="points" presStyleCnt="0"/>
      <dgm:spPr/>
    </dgm:pt>
    <dgm:pt modelId="{02AA5F89-E4D5-40B8-954E-6129BE1321F1}" type="pres">
      <dgm:prSet presAssocID="{D591CC90-6D82-4C0F-87BA-9B2E30EE4F5B}" presName="compositeA" presStyleCnt="0"/>
      <dgm:spPr/>
    </dgm:pt>
    <dgm:pt modelId="{B6A729CC-5991-493A-A2E7-B9E182D4DB63}" type="pres">
      <dgm:prSet presAssocID="{D591CC90-6D82-4C0F-87BA-9B2E30EE4F5B}" presName="textA" presStyleLbl="revTx" presStyleIdx="0" presStyleCnt="4" custScaleX="128008">
        <dgm:presLayoutVars>
          <dgm:bulletEnabled val="1"/>
        </dgm:presLayoutVars>
      </dgm:prSet>
      <dgm:spPr/>
    </dgm:pt>
    <dgm:pt modelId="{46021E26-E916-454D-AB9A-8C3FDAC9E175}" type="pres">
      <dgm:prSet presAssocID="{D591CC90-6D82-4C0F-87BA-9B2E30EE4F5B}" presName="circleA" presStyleLbl="node1" presStyleIdx="0" presStyleCnt="4"/>
      <dgm:spPr/>
    </dgm:pt>
    <dgm:pt modelId="{7A0E709C-F5EC-4C62-B06B-5BE2A78B0584}" type="pres">
      <dgm:prSet presAssocID="{D591CC90-6D82-4C0F-87BA-9B2E30EE4F5B}" presName="spaceA" presStyleCnt="0"/>
      <dgm:spPr/>
    </dgm:pt>
    <dgm:pt modelId="{5A4FA72F-13CA-4E64-A5D2-13DDA04E57AC}" type="pres">
      <dgm:prSet presAssocID="{D7BAE688-E82F-4883-96EE-46DA988C68C1}" presName="space" presStyleCnt="0"/>
      <dgm:spPr/>
    </dgm:pt>
    <dgm:pt modelId="{AD1B60A4-B542-44A5-9B74-A6BA3FE584B9}" type="pres">
      <dgm:prSet presAssocID="{B2220D4C-650A-41BC-BC31-357C6AC1EFAB}" presName="compositeB" presStyleCnt="0"/>
      <dgm:spPr/>
    </dgm:pt>
    <dgm:pt modelId="{A5D11389-F5E2-423A-AF0F-A0A77591C440}" type="pres">
      <dgm:prSet presAssocID="{B2220D4C-650A-41BC-BC31-357C6AC1EFAB}" presName="textB" presStyleLbl="revTx" presStyleIdx="1" presStyleCnt="4">
        <dgm:presLayoutVars>
          <dgm:bulletEnabled val="1"/>
        </dgm:presLayoutVars>
      </dgm:prSet>
      <dgm:spPr/>
    </dgm:pt>
    <dgm:pt modelId="{E486450A-8D02-4C62-B3E2-2B876C00AE7B}" type="pres">
      <dgm:prSet presAssocID="{B2220D4C-650A-41BC-BC31-357C6AC1EFAB}" presName="circleB" presStyleLbl="node1" presStyleIdx="1" presStyleCnt="4"/>
      <dgm:spPr/>
    </dgm:pt>
    <dgm:pt modelId="{20C33AF8-B74A-4CE4-BEE3-C54C739D2362}" type="pres">
      <dgm:prSet presAssocID="{B2220D4C-650A-41BC-BC31-357C6AC1EFAB}" presName="spaceB" presStyleCnt="0"/>
      <dgm:spPr/>
    </dgm:pt>
    <dgm:pt modelId="{8B4AB3C3-B374-410B-B636-C63774AAC018}" type="pres">
      <dgm:prSet presAssocID="{7828C697-A565-42FF-A118-C27E5390C04D}" presName="space" presStyleCnt="0"/>
      <dgm:spPr/>
    </dgm:pt>
    <dgm:pt modelId="{47C42D4E-B55E-47AD-94CF-1DD1BCB376D0}" type="pres">
      <dgm:prSet presAssocID="{E0F24DEE-7CA5-488E-9857-3D8D36E3EA38}" presName="compositeA" presStyleCnt="0"/>
      <dgm:spPr/>
    </dgm:pt>
    <dgm:pt modelId="{364A2B50-2727-4CEE-80A9-9CAD7164AED9}" type="pres">
      <dgm:prSet presAssocID="{E0F24DEE-7CA5-488E-9857-3D8D36E3EA38}" presName="textA" presStyleLbl="revTx" presStyleIdx="2" presStyleCnt="4">
        <dgm:presLayoutVars>
          <dgm:bulletEnabled val="1"/>
        </dgm:presLayoutVars>
      </dgm:prSet>
      <dgm:spPr/>
    </dgm:pt>
    <dgm:pt modelId="{3386AEAE-9D72-4E24-94C9-2A010B307809}" type="pres">
      <dgm:prSet presAssocID="{E0F24DEE-7CA5-488E-9857-3D8D36E3EA38}" presName="circleA" presStyleLbl="node1" presStyleIdx="2" presStyleCnt="4"/>
      <dgm:spPr/>
    </dgm:pt>
    <dgm:pt modelId="{DF07FFB2-A6BB-4020-831B-0CACFFEFBC54}" type="pres">
      <dgm:prSet presAssocID="{E0F24DEE-7CA5-488E-9857-3D8D36E3EA38}" presName="spaceA" presStyleCnt="0"/>
      <dgm:spPr/>
    </dgm:pt>
    <dgm:pt modelId="{001449F0-4A80-4B1D-8B69-2C5B54988D12}" type="pres">
      <dgm:prSet presAssocID="{CC77E139-1705-466A-8AEC-29D15187AB90}" presName="space" presStyleCnt="0"/>
      <dgm:spPr/>
    </dgm:pt>
    <dgm:pt modelId="{7E976ACD-8F48-4036-A449-C7B1A12A2ED5}" type="pres">
      <dgm:prSet presAssocID="{C6A6417C-7FB4-4B07-8D16-34A1056C2192}" presName="compositeB" presStyleCnt="0"/>
      <dgm:spPr/>
    </dgm:pt>
    <dgm:pt modelId="{D555B939-BACD-458D-94DF-CF4928C27574}" type="pres">
      <dgm:prSet presAssocID="{C6A6417C-7FB4-4B07-8D16-34A1056C2192}" presName="textB" presStyleLbl="revTx" presStyleIdx="3" presStyleCnt="4" custScaleX="135808">
        <dgm:presLayoutVars>
          <dgm:bulletEnabled val="1"/>
        </dgm:presLayoutVars>
      </dgm:prSet>
      <dgm:spPr/>
    </dgm:pt>
    <dgm:pt modelId="{DBD69E71-B257-4C24-B4E5-5DD4C9182575}" type="pres">
      <dgm:prSet presAssocID="{C6A6417C-7FB4-4B07-8D16-34A1056C2192}" presName="circleB" presStyleLbl="node1" presStyleIdx="3" presStyleCnt="4"/>
      <dgm:spPr/>
    </dgm:pt>
    <dgm:pt modelId="{9E823B60-583C-4790-9A42-2A5480C7DD0A}" type="pres">
      <dgm:prSet presAssocID="{C6A6417C-7FB4-4B07-8D16-34A1056C2192}" presName="spaceB" presStyleCnt="0"/>
      <dgm:spPr/>
    </dgm:pt>
  </dgm:ptLst>
  <dgm:cxnLst>
    <dgm:cxn modelId="{D571E802-FE5D-489B-B8B3-D7ABF4B3B974}" type="presOf" srcId="{D591CC90-6D82-4C0F-87BA-9B2E30EE4F5B}" destId="{B6A729CC-5991-493A-A2E7-B9E182D4DB63}" srcOrd="0" destOrd="0" presId="urn:microsoft.com/office/officeart/2005/8/layout/hProcess11"/>
    <dgm:cxn modelId="{1244A107-56EE-4617-9149-AC2A97190C2C}" srcId="{2C69FC7F-4A64-4FB5-B8B2-007783EEC82F}" destId="{B2220D4C-650A-41BC-BC31-357C6AC1EFAB}" srcOrd="1" destOrd="0" parTransId="{0EDF1001-DDCD-4B01-AED4-07048845C529}" sibTransId="{7828C697-A565-42FF-A118-C27E5390C04D}"/>
    <dgm:cxn modelId="{567A5D18-4102-4AA3-B9B0-B4C730E08EDF}" type="presOf" srcId="{FCE2997A-F3DF-4E7F-93E9-719C00389B23}" destId="{364A2B50-2727-4CEE-80A9-9CAD7164AED9}" srcOrd="0" destOrd="2" presId="urn:microsoft.com/office/officeart/2005/8/layout/hProcess11"/>
    <dgm:cxn modelId="{667A781B-F7B1-48AE-82D1-1AC6C22B293B}" srcId="{B2220D4C-650A-41BC-BC31-357C6AC1EFAB}" destId="{C6FEA1A6-8959-4DC7-91B3-D5989E0D5D76}" srcOrd="0" destOrd="0" parTransId="{E0C034A6-B5C5-49C2-BB41-5B4EDC04CB0F}" sibTransId="{D07F7D0C-59BD-45B0-BCEC-58827D775A3B}"/>
    <dgm:cxn modelId="{F28C2D1D-464F-478C-B44A-0E06AE8B3112}" srcId="{2C69FC7F-4A64-4FB5-B8B2-007783EEC82F}" destId="{E0F24DEE-7CA5-488E-9857-3D8D36E3EA38}" srcOrd="2" destOrd="0" parTransId="{C64D1EFC-207A-49D6-BD0F-B482669A736D}" sibTransId="{CC77E139-1705-466A-8AEC-29D15187AB90}"/>
    <dgm:cxn modelId="{AAC4B121-F5F7-45E2-BEE2-0006507356A4}" srcId="{C6A6417C-7FB4-4B07-8D16-34A1056C2192}" destId="{B5A2EA45-D354-4617-AD92-0CAEC77DD66C}" srcOrd="0" destOrd="0" parTransId="{7901B4D4-E36F-4E18-ACAF-A34926F6813E}" sibTransId="{110DCD66-5C7E-46A8-8C3B-11E8464A3522}"/>
    <dgm:cxn modelId="{781BDD29-C8BD-4554-B9F7-C7A5429091DC}" srcId="{2C69FC7F-4A64-4FB5-B8B2-007783EEC82F}" destId="{C6A6417C-7FB4-4B07-8D16-34A1056C2192}" srcOrd="3" destOrd="0" parTransId="{119D5E01-1D15-45E5-A87F-7847A87EC690}" sibTransId="{B8338B54-D30F-4EF7-BDF4-183768D3CCF3}"/>
    <dgm:cxn modelId="{1AEC6562-3580-4976-AE1F-EA8E0B81EBF3}" srcId="{E0F24DEE-7CA5-488E-9857-3D8D36E3EA38}" destId="{A6CFE768-9846-46F6-8714-F776DB42B4AD}" srcOrd="0" destOrd="0" parTransId="{A54E4F51-6B74-4129-9C5B-065251AFAACE}" sibTransId="{B6F2BA69-FAC9-475B-A175-25CFA5EE7D26}"/>
    <dgm:cxn modelId="{6347E446-BB21-46B5-A237-FCE0A952AC58}" type="presOf" srcId="{E0F24DEE-7CA5-488E-9857-3D8D36E3EA38}" destId="{364A2B50-2727-4CEE-80A9-9CAD7164AED9}" srcOrd="0" destOrd="0" presId="urn:microsoft.com/office/officeart/2005/8/layout/hProcess11"/>
    <dgm:cxn modelId="{A7AB3F67-6003-4B22-94A8-33952EFE849D}" type="presOf" srcId="{C6A6417C-7FB4-4B07-8D16-34A1056C2192}" destId="{D555B939-BACD-458D-94DF-CF4928C27574}" srcOrd="0" destOrd="0" presId="urn:microsoft.com/office/officeart/2005/8/layout/hProcess11"/>
    <dgm:cxn modelId="{CFC70C73-757A-4B21-ABCA-802C47B62F1D}" srcId="{2C69FC7F-4A64-4FB5-B8B2-007783EEC82F}" destId="{D591CC90-6D82-4C0F-87BA-9B2E30EE4F5B}" srcOrd="0" destOrd="0" parTransId="{46E0D10C-B018-4CA2-A890-F97D9FB51A32}" sibTransId="{D7BAE688-E82F-4883-96EE-46DA988C68C1}"/>
    <dgm:cxn modelId="{0458D375-F743-4E4F-8B83-71C574761E63}" type="presOf" srcId="{2355036F-8F09-4268-8254-EE7422169A01}" destId="{B6A729CC-5991-493A-A2E7-B9E182D4DB63}" srcOrd="0" destOrd="1" presId="urn:microsoft.com/office/officeart/2005/8/layout/hProcess11"/>
    <dgm:cxn modelId="{FCDB2657-6077-4295-BD63-B7CA0769E7FF}" srcId="{E0F24DEE-7CA5-488E-9857-3D8D36E3EA38}" destId="{FCE2997A-F3DF-4E7F-93E9-719C00389B23}" srcOrd="1" destOrd="0" parTransId="{2EB50457-EBDC-421F-8558-3FD6CED050DE}" sibTransId="{6EB667F3-536C-45FC-806A-DA3D5BF90C8D}"/>
    <dgm:cxn modelId="{82F89F8E-B55B-4DAB-8468-F651DA370CED}" srcId="{D591CC90-6D82-4C0F-87BA-9B2E30EE4F5B}" destId="{2355036F-8F09-4268-8254-EE7422169A01}" srcOrd="0" destOrd="0" parTransId="{39B9FAFA-9717-43C7-9733-5DDEB9F11616}" sibTransId="{FBECA385-7606-4195-83CD-BA75A5B6611A}"/>
    <dgm:cxn modelId="{8279F5AE-3416-4CCC-9B08-4F55BDDCFC2C}" type="presOf" srcId="{B2220D4C-650A-41BC-BC31-357C6AC1EFAB}" destId="{A5D11389-F5E2-423A-AF0F-A0A77591C440}" srcOrd="0" destOrd="0" presId="urn:microsoft.com/office/officeart/2005/8/layout/hProcess11"/>
    <dgm:cxn modelId="{6810E2D9-F477-494F-BB51-0192F49C28A8}" type="presOf" srcId="{B5A2EA45-D354-4617-AD92-0CAEC77DD66C}" destId="{D555B939-BACD-458D-94DF-CF4928C27574}" srcOrd="0" destOrd="1" presId="urn:microsoft.com/office/officeart/2005/8/layout/hProcess11"/>
    <dgm:cxn modelId="{9C3601E2-3338-4065-9CAE-71B8BF76CC20}" type="presOf" srcId="{2C69FC7F-4A64-4FB5-B8B2-007783EEC82F}" destId="{E401633C-B529-4095-9418-73663DE4AF54}" srcOrd="0" destOrd="0" presId="urn:microsoft.com/office/officeart/2005/8/layout/hProcess11"/>
    <dgm:cxn modelId="{34E229FD-15F7-4A20-B326-929738F47FF3}" type="presOf" srcId="{A6CFE768-9846-46F6-8714-F776DB42B4AD}" destId="{364A2B50-2727-4CEE-80A9-9CAD7164AED9}" srcOrd="0" destOrd="1" presId="urn:microsoft.com/office/officeart/2005/8/layout/hProcess11"/>
    <dgm:cxn modelId="{2DEED7FE-4170-4BD1-8148-B673F03D83D7}" type="presOf" srcId="{C6FEA1A6-8959-4DC7-91B3-D5989E0D5D76}" destId="{A5D11389-F5E2-423A-AF0F-A0A77591C440}" srcOrd="0" destOrd="1" presId="urn:microsoft.com/office/officeart/2005/8/layout/hProcess11"/>
    <dgm:cxn modelId="{DE76FC94-2D53-4750-B1EC-0DC0ABA4BA22}" type="presParOf" srcId="{E401633C-B529-4095-9418-73663DE4AF54}" destId="{7D602B83-B197-4B7D-97D3-DF395D4F704B}" srcOrd="0" destOrd="0" presId="urn:microsoft.com/office/officeart/2005/8/layout/hProcess11"/>
    <dgm:cxn modelId="{60B10B0C-6863-4E78-9876-DC4F00EC9684}" type="presParOf" srcId="{E401633C-B529-4095-9418-73663DE4AF54}" destId="{58031A44-BA63-4619-9BAD-DEE7049F7B90}" srcOrd="1" destOrd="0" presId="urn:microsoft.com/office/officeart/2005/8/layout/hProcess11"/>
    <dgm:cxn modelId="{712A9F1A-047C-4B5B-9D4D-1FB706D6F59C}" type="presParOf" srcId="{58031A44-BA63-4619-9BAD-DEE7049F7B90}" destId="{02AA5F89-E4D5-40B8-954E-6129BE1321F1}" srcOrd="0" destOrd="0" presId="urn:microsoft.com/office/officeart/2005/8/layout/hProcess11"/>
    <dgm:cxn modelId="{0951B090-CDD6-460C-91A5-81AFEC7E7B7A}" type="presParOf" srcId="{02AA5F89-E4D5-40B8-954E-6129BE1321F1}" destId="{B6A729CC-5991-493A-A2E7-B9E182D4DB63}" srcOrd="0" destOrd="0" presId="urn:microsoft.com/office/officeart/2005/8/layout/hProcess11"/>
    <dgm:cxn modelId="{40DBDC1B-6549-4B83-AEF8-BB212D34F5B5}" type="presParOf" srcId="{02AA5F89-E4D5-40B8-954E-6129BE1321F1}" destId="{46021E26-E916-454D-AB9A-8C3FDAC9E175}" srcOrd="1" destOrd="0" presId="urn:microsoft.com/office/officeart/2005/8/layout/hProcess11"/>
    <dgm:cxn modelId="{F70112AA-BC3A-451F-9BFE-5889CCD81572}" type="presParOf" srcId="{02AA5F89-E4D5-40B8-954E-6129BE1321F1}" destId="{7A0E709C-F5EC-4C62-B06B-5BE2A78B0584}" srcOrd="2" destOrd="0" presId="urn:microsoft.com/office/officeart/2005/8/layout/hProcess11"/>
    <dgm:cxn modelId="{C4C10403-A3F7-4B4A-B739-DDEC00ED9199}" type="presParOf" srcId="{58031A44-BA63-4619-9BAD-DEE7049F7B90}" destId="{5A4FA72F-13CA-4E64-A5D2-13DDA04E57AC}" srcOrd="1" destOrd="0" presId="urn:microsoft.com/office/officeart/2005/8/layout/hProcess11"/>
    <dgm:cxn modelId="{A8E6D0F5-5147-4C8A-B13E-96B15733D55F}" type="presParOf" srcId="{58031A44-BA63-4619-9BAD-DEE7049F7B90}" destId="{AD1B60A4-B542-44A5-9B74-A6BA3FE584B9}" srcOrd="2" destOrd="0" presId="urn:microsoft.com/office/officeart/2005/8/layout/hProcess11"/>
    <dgm:cxn modelId="{03CB01FF-7905-41E0-B9D7-4EE36C35346B}" type="presParOf" srcId="{AD1B60A4-B542-44A5-9B74-A6BA3FE584B9}" destId="{A5D11389-F5E2-423A-AF0F-A0A77591C440}" srcOrd="0" destOrd="0" presId="urn:microsoft.com/office/officeart/2005/8/layout/hProcess11"/>
    <dgm:cxn modelId="{45EA2E81-A4AB-4B4C-92A7-7CEAC72A9143}" type="presParOf" srcId="{AD1B60A4-B542-44A5-9B74-A6BA3FE584B9}" destId="{E486450A-8D02-4C62-B3E2-2B876C00AE7B}" srcOrd="1" destOrd="0" presId="urn:microsoft.com/office/officeart/2005/8/layout/hProcess11"/>
    <dgm:cxn modelId="{24D594FE-30A5-4106-8E0B-6D0C3FE62474}" type="presParOf" srcId="{AD1B60A4-B542-44A5-9B74-A6BA3FE584B9}" destId="{20C33AF8-B74A-4CE4-BEE3-C54C739D2362}" srcOrd="2" destOrd="0" presId="urn:microsoft.com/office/officeart/2005/8/layout/hProcess11"/>
    <dgm:cxn modelId="{B11CD562-6171-4E25-AC3C-6484BA8225AB}" type="presParOf" srcId="{58031A44-BA63-4619-9BAD-DEE7049F7B90}" destId="{8B4AB3C3-B374-410B-B636-C63774AAC018}" srcOrd="3" destOrd="0" presId="urn:microsoft.com/office/officeart/2005/8/layout/hProcess11"/>
    <dgm:cxn modelId="{C34D1271-0CF0-482B-A624-AD86BB2AB968}" type="presParOf" srcId="{58031A44-BA63-4619-9BAD-DEE7049F7B90}" destId="{47C42D4E-B55E-47AD-94CF-1DD1BCB376D0}" srcOrd="4" destOrd="0" presId="urn:microsoft.com/office/officeart/2005/8/layout/hProcess11"/>
    <dgm:cxn modelId="{2775149C-50AA-4F96-BA1B-D74132E62927}" type="presParOf" srcId="{47C42D4E-B55E-47AD-94CF-1DD1BCB376D0}" destId="{364A2B50-2727-4CEE-80A9-9CAD7164AED9}" srcOrd="0" destOrd="0" presId="urn:microsoft.com/office/officeart/2005/8/layout/hProcess11"/>
    <dgm:cxn modelId="{C3EB7DFE-735B-4093-8C72-9B36A8CB8FA7}" type="presParOf" srcId="{47C42D4E-B55E-47AD-94CF-1DD1BCB376D0}" destId="{3386AEAE-9D72-4E24-94C9-2A010B307809}" srcOrd="1" destOrd="0" presId="urn:microsoft.com/office/officeart/2005/8/layout/hProcess11"/>
    <dgm:cxn modelId="{9452E0A2-8FA9-44DF-9893-21A89D568679}" type="presParOf" srcId="{47C42D4E-B55E-47AD-94CF-1DD1BCB376D0}" destId="{DF07FFB2-A6BB-4020-831B-0CACFFEFBC54}" srcOrd="2" destOrd="0" presId="urn:microsoft.com/office/officeart/2005/8/layout/hProcess11"/>
    <dgm:cxn modelId="{BC95A97D-7BC3-4EB9-9225-8821B0B5F1A6}" type="presParOf" srcId="{58031A44-BA63-4619-9BAD-DEE7049F7B90}" destId="{001449F0-4A80-4B1D-8B69-2C5B54988D12}" srcOrd="5" destOrd="0" presId="urn:microsoft.com/office/officeart/2005/8/layout/hProcess11"/>
    <dgm:cxn modelId="{92B99AB0-C85A-457F-BB94-6DC456BD8D98}" type="presParOf" srcId="{58031A44-BA63-4619-9BAD-DEE7049F7B90}" destId="{7E976ACD-8F48-4036-A449-C7B1A12A2ED5}" srcOrd="6" destOrd="0" presId="urn:microsoft.com/office/officeart/2005/8/layout/hProcess11"/>
    <dgm:cxn modelId="{3AC1F029-EA69-4AD1-AB75-217412A6199E}" type="presParOf" srcId="{7E976ACD-8F48-4036-A449-C7B1A12A2ED5}" destId="{D555B939-BACD-458D-94DF-CF4928C27574}" srcOrd="0" destOrd="0" presId="urn:microsoft.com/office/officeart/2005/8/layout/hProcess11"/>
    <dgm:cxn modelId="{A545CBDD-9ECC-45EF-8EF3-925EC60E1D40}" type="presParOf" srcId="{7E976ACD-8F48-4036-A449-C7B1A12A2ED5}" destId="{DBD69E71-B257-4C24-B4E5-5DD4C9182575}" srcOrd="1" destOrd="0" presId="urn:microsoft.com/office/officeart/2005/8/layout/hProcess11"/>
    <dgm:cxn modelId="{9E4BEAAC-49BF-49F2-A772-B87A263148F4}" type="presParOf" srcId="{7E976ACD-8F48-4036-A449-C7B1A12A2ED5}" destId="{9E823B60-583C-4790-9A42-2A5480C7DD0A}"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CD45EA-F83C-49F5-97ED-D149928970FD}" type="doc">
      <dgm:prSet loTypeId="urn:microsoft.com/office/officeart/2005/8/layout/hProcess11" loCatId="process" qsTypeId="urn:microsoft.com/office/officeart/2005/8/quickstyle/simple1" qsCatId="simple" csTypeId="urn:microsoft.com/office/officeart/2005/8/colors/accent0_3" csCatId="mainScheme" phldr="1"/>
      <dgm:spPr/>
      <dgm:t>
        <a:bodyPr/>
        <a:lstStyle/>
        <a:p>
          <a:endParaRPr lang="en-US"/>
        </a:p>
      </dgm:t>
    </dgm:pt>
    <dgm:pt modelId="{F09B73AF-8CC8-43B5-A01B-9D154EBAFC1A}">
      <dgm:prSet custT="1"/>
      <dgm:spPr/>
      <dgm:t>
        <a:bodyPr/>
        <a:lstStyle/>
        <a:p>
          <a:r>
            <a:rPr lang="en-US" sz="1200" b="1"/>
            <a:t>2011</a:t>
          </a:r>
          <a:endParaRPr lang="en-US" sz="1200"/>
        </a:p>
      </dgm:t>
    </dgm:pt>
    <dgm:pt modelId="{116127D2-9D62-427C-8501-CE43041A5940}" type="parTrans" cxnId="{67ECDD86-685A-458C-A595-83C5EF5F710E}">
      <dgm:prSet/>
      <dgm:spPr/>
      <dgm:t>
        <a:bodyPr/>
        <a:lstStyle/>
        <a:p>
          <a:endParaRPr lang="en-US" sz="1200"/>
        </a:p>
      </dgm:t>
    </dgm:pt>
    <dgm:pt modelId="{857E2551-EA82-49A1-8735-55ADC2903D5C}" type="sibTrans" cxnId="{67ECDD86-685A-458C-A595-83C5EF5F710E}">
      <dgm:prSet/>
      <dgm:spPr/>
      <dgm:t>
        <a:bodyPr/>
        <a:lstStyle/>
        <a:p>
          <a:endParaRPr lang="en-US" sz="1200"/>
        </a:p>
      </dgm:t>
    </dgm:pt>
    <dgm:pt modelId="{1F6C580F-0AF5-4E56-9AF8-D62817AC1444}">
      <dgm:prSet custT="1"/>
      <dgm:spPr/>
      <dgm:t>
        <a:bodyPr/>
        <a:lstStyle/>
        <a:p>
          <a:r>
            <a:rPr lang="en-US" sz="1200"/>
            <a:t>Final rule for Accountable Care Organizations (ACOs) released by CMS to create incentives for health care providers to better coordinate care </a:t>
          </a:r>
        </a:p>
      </dgm:t>
    </dgm:pt>
    <dgm:pt modelId="{EFFD0C5D-A6AB-41C4-AED0-33F0AD749D72}" type="parTrans" cxnId="{E1B329C0-001F-45F2-B89E-C99FBB246037}">
      <dgm:prSet/>
      <dgm:spPr/>
      <dgm:t>
        <a:bodyPr/>
        <a:lstStyle/>
        <a:p>
          <a:endParaRPr lang="en-US" sz="1200"/>
        </a:p>
      </dgm:t>
    </dgm:pt>
    <dgm:pt modelId="{34D8A3B8-6489-4EF7-8690-C02540531435}" type="sibTrans" cxnId="{E1B329C0-001F-45F2-B89E-C99FBB246037}">
      <dgm:prSet/>
      <dgm:spPr/>
      <dgm:t>
        <a:bodyPr/>
        <a:lstStyle/>
        <a:p>
          <a:endParaRPr lang="en-US" sz="1200"/>
        </a:p>
      </dgm:t>
    </dgm:pt>
    <dgm:pt modelId="{C2FE29DA-F171-4B35-8369-76DCE4978586}">
      <dgm:prSet custT="1"/>
      <dgm:spPr/>
      <dgm:t>
        <a:bodyPr/>
        <a:lstStyle/>
        <a:p>
          <a:r>
            <a:rPr lang="en-US" sz="1200"/>
            <a:t>CMS established the Shared Savings Program to reward ACOs who lower growth of health care costs while meeting quality of care standards</a:t>
          </a:r>
        </a:p>
      </dgm:t>
    </dgm:pt>
    <dgm:pt modelId="{8ECEC915-05DA-4A0E-9DD0-43410E374BA4}" type="parTrans" cxnId="{BDB3E911-0BCE-40BD-AFF7-1F41144EAB3C}">
      <dgm:prSet/>
      <dgm:spPr/>
      <dgm:t>
        <a:bodyPr/>
        <a:lstStyle/>
        <a:p>
          <a:endParaRPr lang="en-US" sz="1200"/>
        </a:p>
      </dgm:t>
    </dgm:pt>
    <dgm:pt modelId="{A93162F4-F17D-45DC-A02E-0F8636E01D84}" type="sibTrans" cxnId="{BDB3E911-0BCE-40BD-AFF7-1F41144EAB3C}">
      <dgm:prSet/>
      <dgm:spPr/>
      <dgm:t>
        <a:bodyPr/>
        <a:lstStyle/>
        <a:p>
          <a:endParaRPr lang="en-US" sz="1200"/>
        </a:p>
      </dgm:t>
    </dgm:pt>
    <dgm:pt modelId="{D0FCB1F4-CC45-43B3-B121-6D8F508D6F57}">
      <dgm:prSet custT="1"/>
      <dgm:spPr/>
      <dgm:t>
        <a:bodyPr/>
        <a:lstStyle/>
        <a:p>
          <a:r>
            <a:rPr lang="en-US" sz="1200" b="1"/>
            <a:t>2012</a:t>
          </a:r>
          <a:endParaRPr lang="en-US" sz="1200"/>
        </a:p>
      </dgm:t>
    </dgm:pt>
    <dgm:pt modelId="{3BF66497-FFA4-4844-83B5-078E2B1212F5}" type="parTrans" cxnId="{6981E0B8-3B52-4D23-857F-A4E12B8A80A7}">
      <dgm:prSet/>
      <dgm:spPr/>
      <dgm:t>
        <a:bodyPr/>
        <a:lstStyle/>
        <a:p>
          <a:endParaRPr lang="en-US" sz="1200"/>
        </a:p>
      </dgm:t>
    </dgm:pt>
    <dgm:pt modelId="{84ABE667-3F3E-44A7-ABDC-4B12D358FC10}" type="sibTrans" cxnId="{6981E0B8-3B52-4D23-857F-A4E12B8A80A7}">
      <dgm:prSet/>
      <dgm:spPr/>
      <dgm:t>
        <a:bodyPr/>
        <a:lstStyle/>
        <a:p>
          <a:endParaRPr lang="en-US" sz="1200"/>
        </a:p>
      </dgm:t>
    </dgm:pt>
    <dgm:pt modelId="{16BA4DB7-A79C-40A1-9508-06A69E7968F3}">
      <dgm:prSet custT="1"/>
      <dgm:spPr/>
      <dgm:t>
        <a:bodyPr/>
        <a:lstStyle/>
        <a:p>
          <a:r>
            <a:rPr lang="en-US" sz="1200"/>
            <a:t>ACA upheld by Supreme Court</a:t>
          </a:r>
        </a:p>
      </dgm:t>
    </dgm:pt>
    <dgm:pt modelId="{FE7662A0-D2AE-4B13-9491-E16A4856AFEB}" type="parTrans" cxnId="{75849F6B-783D-4595-A8A8-F90F25C8FD8C}">
      <dgm:prSet/>
      <dgm:spPr/>
      <dgm:t>
        <a:bodyPr/>
        <a:lstStyle/>
        <a:p>
          <a:endParaRPr lang="en-US" sz="1200"/>
        </a:p>
      </dgm:t>
    </dgm:pt>
    <dgm:pt modelId="{32EF8D9A-587C-43DD-8DEC-3D7BAB2F600C}" type="sibTrans" cxnId="{75849F6B-783D-4595-A8A8-F90F25C8FD8C}">
      <dgm:prSet/>
      <dgm:spPr/>
      <dgm:t>
        <a:bodyPr/>
        <a:lstStyle/>
        <a:p>
          <a:endParaRPr lang="en-US" sz="1200"/>
        </a:p>
      </dgm:t>
    </dgm:pt>
    <dgm:pt modelId="{A82035B8-3FDB-46D3-B316-28019D912C1F}">
      <dgm:prSet custT="1"/>
      <dgm:spPr/>
      <dgm:t>
        <a:bodyPr/>
        <a:lstStyle/>
        <a:p>
          <a:r>
            <a:rPr lang="en-US" sz="1200" b="1"/>
            <a:t>2013</a:t>
          </a:r>
          <a:endParaRPr lang="en-US" sz="1200"/>
        </a:p>
      </dgm:t>
    </dgm:pt>
    <dgm:pt modelId="{98A6DFE3-296C-4070-BC3F-19314BEF69AB}" type="parTrans" cxnId="{3B90566D-AABC-4672-B142-71A8FF1813D1}">
      <dgm:prSet/>
      <dgm:spPr/>
      <dgm:t>
        <a:bodyPr/>
        <a:lstStyle/>
        <a:p>
          <a:endParaRPr lang="en-US" sz="1200"/>
        </a:p>
      </dgm:t>
    </dgm:pt>
    <dgm:pt modelId="{DCE6E2F1-7501-4567-BC1C-065D02FFD694}" type="sibTrans" cxnId="{3B90566D-AABC-4672-B142-71A8FF1813D1}">
      <dgm:prSet/>
      <dgm:spPr/>
      <dgm:t>
        <a:bodyPr/>
        <a:lstStyle/>
        <a:p>
          <a:endParaRPr lang="en-US" sz="1200"/>
        </a:p>
      </dgm:t>
    </dgm:pt>
    <dgm:pt modelId="{C61E67BC-ADE0-4B8E-AF59-BCD7EB184AF2}">
      <dgm:prSet custT="1"/>
      <dgm:spPr/>
      <dgm:t>
        <a:bodyPr/>
        <a:lstStyle/>
        <a:p>
          <a:r>
            <a:rPr lang="en-US" sz="1200"/>
            <a:t>Medicare ACOs in 49 states</a:t>
          </a:r>
        </a:p>
      </dgm:t>
    </dgm:pt>
    <dgm:pt modelId="{404AAC23-56C1-4666-AC2E-17E2CAA4BD34}" type="parTrans" cxnId="{6D48D40C-136D-4C37-A0A9-756650914414}">
      <dgm:prSet/>
      <dgm:spPr/>
      <dgm:t>
        <a:bodyPr/>
        <a:lstStyle/>
        <a:p>
          <a:endParaRPr lang="en-US" sz="1200"/>
        </a:p>
      </dgm:t>
    </dgm:pt>
    <dgm:pt modelId="{41E0A51D-2531-4E90-A160-5AC3F6788610}" type="sibTrans" cxnId="{6D48D40C-136D-4C37-A0A9-756650914414}">
      <dgm:prSet/>
      <dgm:spPr/>
      <dgm:t>
        <a:bodyPr/>
        <a:lstStyle/>
        <a:p>
          <a:endParaRPr lang="en-US" sz="1200"/>
        </a:p>
      </dgm:t>
    </dgm:pt>
    <dgm:pt modelId="{CE56AE9A-D0DD-4FB3-9ADD-FA133C144AC2}">
      <dgm:prSet custT="1"/>
      <dgm:spPr/>
      <dgm:t>
        <a:bodyPr/>
        <a:lstStyle/>
        <a:p>
          <a:r>
            <a:rPr lang="en-US" sz="1200"/>
            <a:t>Open enrollment in the Health Insurance Marketplace begins</a:t>
          </a:r>
        </a:p>
      </dgm:t>
    </dgm:pt>
    <dgm:pt modelId="{B4986C9C-20DE-467E-8CD8-AAF6005AACD6}" type="parTrans" cxnId="{D8A8FC04-3B98-4751-8C97-B8E002C22D7B}">
      <dgm:prSet/>
      <dgm:spPr/>
      <dgm:t>
        <a:bodyPr/>
        <a:lstStyle/>
        <a:p>
          <a:endParaRPr lang="en-US" sz="1200"/>
        </a:p>
      </dgm:t>
    </dgm:pt>
    <dgm:pt modelId="{E48B2B23-C2F9-47D8-AAE8-CF776A7EB260}" type="sibTrans" cxnId="{D8A8FC04-3B98-4751-8C97-B8E002C22D7B}">
      <dgm:prSet/>
      <dgm:spPr/>
      <dgm:t>
        <a:bodyPr/>
        <a:lstStyle/>
        <a:p>
          <a:endParaRPr lang="en-US" sz="1200"/>
        </a:p>
      </dgm:t>
    </dgm:pt>
    <dgm:pt modelId="{2684AEFE-4B54-40F6-84B7-DFF78983F1C0}">
      <dgm:prSet custT="1"/>
      <dgm:spPr/>
      <dgm:t>
        <a:bodyPr/>
        <a:lstStyle/>
        <a:p>
          <a:r>
            <a:rPr lang="en-US" sz="1200" b="1"/>
            <a:t>2014</a:t>
          </a:r>
          <a:endParaRPr lang="en-US" sz="1200"/>
        </a:p>
      </dgm:t>
    </dgm:pt>
    <dgm:pt modelId="{1542AC4E-0302-4C9C-BEF7-C36EEAF86B3C}" type="parTrans" cxnId="{E08D0FD4-75DD-4921-ACF0-83E814E47A20}">
      <dgm:prSet/>
      <dgm:spPr/>
      <dgm:t>
        <a:bodyPr/>
        <a:lstStyle/>
        <a:p>
          <a:endParaRPr lang="en-US" sz="1200"/>
        </a:p>
      </dgm:t>
    </dgm:pt>
    <dgm:pt modelId="{8A461080-5ADD-458E-92F7-4B283DEF4B79}" type="sibTrans" cxnId="{E08D0FD4-75DD-4921-ACF0-83E814E47A20}">
      <dgm:prSet/>
      <dgm:spPr/>
      <dgm:t>
        <a:bodyPr/>
        <a:lstStyle/>
        <a:p>
          <a:endParaRPr lang="en-US" sz="1200"/>
        </a:p>
      </dgm:t>
    </dgm:pt>
    <dgm:pt modelId="{167E97EB-10C5-4F49-931A-CB52B01C127B}">
      <dgm:prSet custT="1"/>
      <dgm:spPr/>
      <dgm:t>
        <a:bodyPr/>
        <a:lstStyle/>
        <a:p>
          <a:r>
            <a:rPr lang="en-US" sz="1200"/>
            <a:t>Coverage begins under plans purchased in the Health Insurance Marketplace.</a:t>
          </a:r>
        </a:p>
      </dgm:t>
    </dgm:pt>
    <dgm:pt modelId="{973FDDCA-46BC-426A-A6B6-1E10455C319C}" type="parTrans" cxnId="{CD343DC2-6B39-4123-856C-A75AB8C9D97E}">
      <dgm:prSet/>
      <dgm:spPr/>
      <dgm:t>
        <a:bodyPr/>
        <a:lstStyle/>
        <a:p>
          <a:endParaRPr lang="en-US" sz="1200"/>
        </a:p>
      </dgm:t>
    </dgm:pt>
    <dgm:pt modelId="{D3EEA332-1043-42A3-A1E0-A60667210478}" type="sibTrans" cxnId="{CD343DC2-6B39-4123-856C-A75AB8C9D97E}">
      <dgm:prSet/>
      <dgm:spPr/>
      <dgm:t>
        <a:bodyPr/>
        <a:lstStyle/>
        <a:p>
          <a:endParaRPr lang="en-US" sz="1200"/>
        </a:p>
      </dgm:t>
    </dgm:pt>
    <dgm:pt modelId="{92ABF343-4C6F-4FDF-A1D1-2F98E9E0E1EE}">
      <dgm:prSet custT="1"/>
      <dgm:spPr/>
      <dgm:t>
        <a:bodyPr/>
        <a:lstStyle/>
        <a:p>
          <a:r>
            <a:rPr lang="en-US" sz="1200" b="1"/>
            <a:t>2015</a:t>
          </a:r>
          <a:endParaRPr lang="en-US" sz="1200"/>
        </a:p>
      </dgm:t>
    </dgm:pt>
    <dgm:pt modelId="{BFC108EF-F004-4677-AF9D-BA5EAA9C4F1A}" type="parTrans" cxnId="{F15026ED-AFFA-4049-86EE-334FB348DEFF}">
      <dgm:prSet/>
      <dgm:spPr/>
      <dgm:t>
        <a:bodyPr/>
        <a:lstStyle/>
        <a:p>
          <a:endParaRPr lang="en-US" sz="1200"/>
        </a:p>
      </dgm:t>
    </dgm:pt>
    <dgm:pt modelId="{D9728CD3-A50B-4807-9407-E69E5522F01F}" type="sibTrans" cxnId="{F15026ED-AFFA-4049-86EE-334FB348DEFF}">
      <dgm:prSet/>
      <dgm:spPr/>
      <dgm:t>
        <a:bodyPr/>
        <a:lstStyle/>
        <a:p>
          <a:endParaRPr lang="en-US" sz="1200"/>
        </a:p>
      </dgm:t>
    </dgm:pt>
    <dgm:pt modelId="{E62339F5-9C90-49D9-BD64-F3AC73A116B2}">
      <dgm:prSet custT="1"/>
      <dgm:spPr/>
      <dgm:t>
        <a:bodyPr/>
        <a:lstStyle/>
        <a:p>
          <a:r>
            <a:rPr lang="en-US" sz="1200"/>
            <a:t>Medicare Access and CHIP Reauthorization Act of 2015 becomes law to revise physician payment to focus on quality and outcomes</a:t>
          </a:r>
        </a:p>
      </dgm:t>
    </dgm:pt>
    <dgm:pt modelId="{9B11F011-55F6-4CC0-82C1-00475CACE2F2}" type="parTrans" cxnId="{E1341594-1F59-4DE5-9A2C-A3CEF5CAED6C}">
      <dgm:prSet/>
      <dgm:spPr/>
      <dgm:t>
        <a:bodyPr/>
        <a:lstStyle/>
        <a:p>
          <a:endParaRPr lang="en-US" sz="1200"/>
        </a:p>
      </dgm:t>
    </dgm:pt>
    <dgm:pt modelId="{D3DB6674-39A3-481F-93EB-94CE81728990}" type="sibTrans" cxnId="{E1341594-1F59-4DE5-9A2C-A3CEF5CAED6C}">
      <dgm:prSet/>
      <dgm:spPr/>
      <dgm:t>
        <a:bodyPr/>
        <a:lstStyle/>
        <a:p>
          <a:endParaRPr lang="en-US" sz="1200"/>
        </a:p>
      </dgm:t>
    </dgm:pt>
    <dgm:pt modelId="{800C9E0D-0A94-4CEB-BCB0-9EC90AE204A5}">
      <dgm:prSet custT="1"/>
      <dgm:spPr/>
      <dgm:t>
        <a:bodyPr/>
        <a:lstStyle/>
        <a:p>
          <a:r>
            <a:rPr lang="en-US" sz="1200" b="1"/>
            <a:t>2022</a:t>
          </a:r>
          <a:endParaRPr lang="en-US" sz="1200"/>
        </a:p>
      </dgm:t>
    </dgm:pt>
    <dgm:pt modelId="{C696C64D-0C6A-403F-88DD-459C84EC2776}" type="parTrans" cxnId="{39EB5D94-3A78-42B4-9635-779CF33B2866}">
      <dgm:prSet/>
      <dgm:spPr/>
      <dgm:t>
        <a:bodyPr/>
        <a:lstStyle/>
        <a:p>
          <a:endParaRPr lang="en-US" sz="1200"/>
        </a:p>
      </dgm:t>
    </dgm:pt>
    <dgm:pt modelId="{22DC41E2-3015-4F76-83C0-2E6060F81648}" type="sibTrans" cxnId="{39EB5D94-3A78-42B4-9635-779CF33B2866}">
      <dgm:prSet/>
      <dgm:spPr/>
      <dgm:t>
        <a:bodyPr/>
        <a:lstStyle/>
        <a:p>
          <a:endParaRPr lang="en-US" sz="1200"/>
        </a:p>
      </dgm:t>
    </dgm:pt>
    <dgm:pt modelId="{645562F1-3915-446E-B330-58E64C045FC4}">
      <dgm:prSet custT="1"/>
      <dgm:spPr/>
      <dgm:t>
        <a:bodyPr/>
        <a:lstStyle/>
        <a:p>
          <a:r>
            <a:rPr lang="en-US" sz="1200"/>
            <a:t>Inflation Reduction Act signed into law, making changes including Medicare price negotiations and Part D redesign</a:t>
          </a:r>
        </a:p>
      </dgm:t>
    </dgm:pt>
    <dgm:pt modelId="{13B09AC2-C071-4197-A140-6F49FCC21FB2}" type="parTrans" cxnId="{7DD8AFFA-D1D2-47C6-826F-047E7A1A0483}">
      <dgm:prSet/>
      <dgm:spPr/>
      <dgm:t>
        <a:bodyPr/>
        <a:lstStyle/>
        <a:p>
          <a:endParaRPr lang="en-US" sz="1200"/>
        </a:p>
      </dgm:t>
    </dgm:pt>
    <dgm:pt modelId="{6B16636E-4CD3-49E1-AAAF-7623CA99772F}" type="sibTrans" cxnId="{7DD8AFFA-D1D2-47C6-826F-047E7A1A0483}">
      <dgm:prSet/>
      <dgm:spPr/>
      <dgm:t>
        <a:bodyPr/>
        <a:lstStyle/>
        <a:p>
          <a:endParaRPr lang="en-US" sz="1200"/>
        </a:p>
      </dgm:t>
    </dgm:pt>
    <dgm:pt modelId="{25BA4DC5-3689-449D-BF86-B61EBF38DEB8}" type="pres">
      <dgm:prSet presAssocID="{7ACD45EA-F83C-49F5-97ED-D149928970FD}" presName="Name0" presStyleCnt="0">
        <dgm:presLayoutVars>
          <dgm:dir/>
          <dgm:resizeHandles val="exact"/>
        </dgm:presLayoutVars>
      </dgm:prSet>
      <dgm:spPr/>
    </dgm:pt>
    <dgm:pt modelId="{E6E2816B-8B9C-42AA-85AF-96CD56364C99}" type="pres">
      <dgm:prSet presAssocID="{7ACD45EA-F83C-49F5-97ED-D149928970FD}" presName="arrow" presStyleLbl="bgShp" presStyleIdx="0" presStyleCnt="1"/>
      <dgm:spPr/>
    </dgm:pt>
    <dgm:pt modelId="{C3DF064E-D0E9-45FA-B748-316DF268AE2B}" type="pres">
      <dgm:prSet presAssocID="{7ACD45EA-F83C-49F5-97ED-D149928970FD}" presName="points" presStyleCnt="0"/>
      <dgm:spPr/>
    </dgm:pt>
    <dgm:pt modelId="{F1923463-13D8-46A8-8861-F2FC63BA83DA}" type="pres">
      <dgm:prSet presAssocID="{F09B73AF-8CC8-43B5-A01B-9D154EBAFC1A}" presName="compositeA" presStyleCnt="0"/>
      <dgm:spPr/>
    </dgm:pt>
    <dgm:pt modelId="{E4BDECE1-BDA2-4D60-BF51-86332475EB3A}" type="pres">
      <dgm:prSet presAssocID="{F09B73AF-8CC8-43B5-A01B-9D154EBAFC1A}" presName="textA" presStyleLbl="revTx" presStyleIdx="0" presStyleCnt="6" custScaleX="201603">
        <dgm:presLayoutVars>
          <dgm:bulletEnabled val="1"/>
        </dgm:presLayoutVars>
      </dgm:prSet>
      <dgm:spPr/>
    </dgm:pt>
    <dgm:pt modelId="{E0374D48-F988-44EE-B039-0E320BCE68D6}" type="pres">
      <dgm:prSet presAssocID="{F09B73AF-8CC8-43B5-A01B-9D154EBAFC1A}" presName="circleA" presStyleLbl="node1" presStyleIdx="0" presStyleCnt="6"/>
      <dgm:spPr/>
    </dgm:pt>
    <dgm:pt modelId="{C1B21EB4-3274-46F4-B0A1-A2B5E3E0DEF4}" type="pres">
      <dgm:prSet presAssocID="{F09B73AF-8CC8-43B5-A01B-9D154EBAFC1A}" presName="spaceA" presStyleCnt="0"/>
      <dgm:spPr/>
    </dgm:pt>
    <dgm:pt modelId="{4F554667-1215-468A-8C4F-FBA0460DCD4A}" type="pres">
      <dgm:prSet presAssocID="{857E2551-EA82-49A1-8735-55ADC2903D5C}" presName="space" presStyleCnt="0"/>
      <dgm:spPr/>
    </dgm:pt>
    <dgm:pt modelId="{97BB5946-849D-46F4-9E97-1BF88A36F18C}" type="pres">
      <dgm:prSet presAssocID="{D0FCB1F4-CC45-43B3-B121-6D8F508D6F57}" presName="compositeB" presStyleCnt="0"/>
      <dgm:spPr/>
    </dgm:pt>
    <dgm:pt modelId="{076C49D2-D96A-4FFA-9260-8D84A3EC9EE5}" type="pres">
      <dgm:prSet presAssocID="{D0FCB1F4-CC45-43B3-B121-6D8F508D6F57}" presName="textB" presStyleLbl="revTx" presStyleIdx="1" presStyleCnt="6">
        <dgm:presLayoutVars>
          <dgm:bulletEnabled val="1"/>
        </dgm:presLayoutVars>
      </dgm:prSet>
      <dgm:spPr/>
    </dgm:pt>
    <dgm:pt modelId="{E6A224F0-1DC8-480D-901F-11C88A98D416}" type="pres">
      <dgm:prSet presAssocID="{D0FCB1F4-CC45-43B3-B121-6D8F508D6F57}" presName="circleB" presStyleLbl="node1" presStyleIdx="1" presStyleCnt="6"/>
      <dgm:spPr/>
    </dgm:pt>
    <dgm:pt modelId="{680B3AC2-280B-43E6-B9B8-E67D237D8D15}" type="pres">
      <dgm:prSet presAssocID="{D0FCB1F4-CC45-43B3-B121-6D8F508D6F57}" presName="spaceB" presStyleCnt="0"/>
      <dgm:spPr/>
    </dgm:pt>
    <dgm:pt modelId="{ADA5F5A2-68D9-432C-ACE2-AE2F58CDFEFC}" type="pres">
      <dgm:prSet presAssocID="{84ABE667-3F3E-44A7-ABDC-4B12D358FC10}" presName="space" presStyleCnt="0"/>
      <dgm:spPr/>
    </dgm:pt>
    <dgm:pt modelId="{CD49D163-3047-41D1-A55D-4369EA967E32}" type="pres">
      <dgm:prSet presAssocID="{A82035B8-3FDB-46D3-B316-28019D912C1F}" presName="compositeA" presStyleCnt="0"/>
      <dgm:spPr/>
    </dgm:pt>
    <dgm:pt modelId="{11219702-60EF-44D4-8A9E-56DEDB06DC7A}" type="pres">
      <dgm:prSet presAssocID="{A82035B8-3FDB-46D3-B316-28019D912C1F}" presName="textA" presStyleLbl="revTx" presStyleIdx="2" presStyleCnt="6">
        <dgm:presLayoutVars>
          <dgm:bulletEnabled val="1"/>
        </dgm:presLayoutVars>
      </dgm:prSet>
      <dgm:spPr/>
    </dgm:pt>
    <dgm:pt modelId="{4A2F411C-87E7-4D1B-9672-ED47765BB432}" type="pres">
      <dgm:prSet presAssocID="{A82035B8-3FDB-46D3-B316-28019D912C1F}" presName="circleA" presStyleLbl="node1" presStyleIdx="2" presStyleCnt="6"/>
      <dgm:spPr/>
    </dgm:pt>
    <dgm:pt modelId="{AD3C4897-5509-4DE1-862E-DE4E2C0EA5A7}" type="pres">
      <dgm:prSet presAssocID="{A82035B8-3FDB-46D3-B316-28019D912C1F}" presName="spaceA" presStyleCnt="0"/>
      <dgm:spPr/>
    </dgm:pt>
    <dgm:pt modelId="{8F23FAF4-FF17-44C1-A994-6B5384EC0C5E}" type="pres">
      <dgm:prSet presAssocID="{DCE6E2F1-7501-4567-BC1C-065D02FFD694}" presName="space" presStyleCnt="0"/>
      <dgm:spPr/>
    </dgm:pt>
    <dgm:pt modelId="{31B38362-A802-4990-8273-CF7C4544A561}" type="pres">
      <dgm:prSet presAssocID="{2684AEFE-4B54-40F6-84B7-DFF78983F1C0}" presName="compositeB" presStyleCnt="0"/>
      <dgm:spPr/>
    </dgm:pt>
    <dgm:pt modelId="{F9226C1A-AF39-4757-BB4C-F99C611ED0D5}" type="pres">
      <dgm:prSet presAssocID="{2684AEFE-4B54-40F6-84B7-DFF78983F1C0}" presName="textB" presStyleLbl="revTx" presStyleIdx="3" presStyleCnt="6">
        <dgm:presLayoutVars>
          <dgm:bulletEnabled val="1"/>
        </dgm:presLayoutVars>
      </dgm:prSet>
      <dgm:spPr/>
    </dgm:pt>
    <dgm:pt modelId="{DD637393-9B05-490D-A399-39C7D481FB9A}" type="pres">
      <dgm:prSet presAssocID="{2684AEFE-4B54-40F6-84B7-DFF78983F1C0}" presName="circleB" presStyleLbl="node1" presStyleIdx="3" presStyleCnt="6"/>
      <dgm:spPr/>
    </dgm:pt>
    <dgm:pt modelId="{C1FDCCBF-5587-4760-9866-7E1965B75280}" type="pres">
      <dgm:prSet presAssocID="{2684AEFE-4B54-40F6-84B7-DFF78983F1C0}" presName="spaceB" presStyleCnt="0"/>
      <dgm:spPr/>
    </dgm:pt>
    <dgm:pt modelId="{B23F33D7-C281-4A40-B398-77C74980224D}" type="pres">
      <dgm:prSet presAssocID="{8A461080-5ADD-458E-92F7-4B283DEF4B79}" presName="space" presStyleCnt="0"/>
      <dgm:spPr/>
    </dgm:pt>
    <dgm:pt modelId="{55192059-B01B-461A-B90F-212F285278B8}" type="pres">
      <dgm:prSet presAssocID="{92ABF343-4C6F-4FDF-A1D1-2F98E9E0E1EE}" presName="compositeA" presStyleCnt="0"/>
      <dgm:spPr/>
    </dgm:pt>
    <dgm:pt modelId="{42F06B13-9C26-4755-9261-F61E54EFCC2D}" type="pres">
      <dgm:prSet presAssocID="{92ABF343-4C6F-4FDF-A1D1-2F98E9E0E1EE}" presName="textA" presStyleLbl="revTx" presStyleIdx="4" presStyleCnt="6">
        <dgm:presLayoutVars>
          <dgm:bulletEnabled val="1"/>
        </dgm:presLayoutVars>
      </dgm:prSet>
      <dgm:spPr/>
    </dgm:pt>
    <dgm:pt modelId="{86DAE3A4-40B7-4752-B29A-DA361A5BCCE1}" type="pres">
      <dgm:prSet presAssocID="{92ABF343-4C6F-4FDF-A1D1-2F98E9E0E1EE}" presName="circleA" presStyleLbl="node1" presStyleIdx="4" presStyleCnt="6"/>
      <dgm:spPr/>
    </dgm:pt>
    <dgm:pt modelId="{00484EF5-48E7-4B3F-A3D4-BF3DFA859EA2}" type="pres">
      <dgm:prSet presAssocID="{92ABF343-4C6F-4FDF-A1D1-2F98E9E0E1EE}" presName="spaceA" presStyleCnt="0"/>
      <dgm:spPr/>
    </dgm:pt>
    <dgm:pt modelId="{53A89D69-EDDE-4143-B678-2BC33181B444}" type="pres">
      <dgm:prSet presAssocID="{D9728CD3-A50B-4807-9407-E69E5522F01F}" presName="space" presStyleCnt="0"/>
      <dgm:spPr/>
    </dgm:pt>
    <dgm:pt modelId="{7C422B57-AD27-4831-81D9-094EA1F0B78D}" type="pres">
      <dgm:prSet presAssocID="{800C9E0D-0A94-4CEB-BCB0-9EC90AE204A5}" presName="compositeB" presStyleCnt="0"/>
      <dgm:spPr/>
    </dgm:pt>
    <dgm:pt modelId="{8A542EF1-14BC-4C99-BB9B-203BBE4D271A}" type="pres">
      <dgm:prSet presAssocID="{800C9E0D-0A94-4CEB-BCB0-9EC90AE204A5}" presName="textB" presStyleLbl="revTx" presStyleIdx="5" presStyleCnt="6">
        <dgm:presLayoutVars>
          <dgm:bulletEnabled val="1"/>
        </dgm:presLayoutVars>
      </dgm:prSet>
      <dgm:spPr/>
    </dgm:pt>
    <dgm:pt modelId="{BFA23056-7B92-41FD-A4DF-A36A7613A974}" type="pres">
      <dgm:prSet presAssocID="{800C9E0D-0A94-4CEB-BCB0-9EC90AE204A5}" presName="circleB" presStyleLbl="node1" presStyleIdx="5" presStyleCnt="6"/>
      <dgm:spPr/>
    </dgm:pt>
    <dgm:pt modelId="{C3D24D10-083B-45C8-ABE2-B07607BD2D3C}" type="pres">
      <dgm:prSet presAssocID="{800C9E0D-0A94-4CEB-BCB0-9EC90AE204A5}" presName="spaceB" presStyleCnt="0"/>
      <dgm:spPr/>
    </dgm:pt>
  </dgm:ptLst>
  <dgm:cxnLst>
    <dgm:cxn modelId="{5AEED100-35CA-4448-8148-28AB7EBED5CD}" type="presOf" srcId="{C61E67BC-ADE0-4B8E-AF59-BCD7EB184AF2}" destId="{11219702-60EF-44D4-8A9E-56DEDB06DC7A}" srcOrd="0" destOrd="1" presId="urn:microsoft.com/office/officeart/2005/8/layout/hProcess11"/>
    <dgm:cxn modelId="{D8A8FC04-3B98-4751-8C97-B8E002C22D7B}" srcId="{A82035B8-3FDB-46D3-B316-28019D912C1F}" destId="{CE56AE9A-D0DD-4FB3-9ADD-FA133C144AC2}" srcOrd="1" destOrd="0" parTransId="{B4986C9C-20DE-467E-8CD8-AAF6005AACD6}" sibTransId="{E48B2B23-C2F9-47D8-AAE8-CF776A7EB260}"/>
    <dgm:cxn modelId="{3F7A7106-5CBF-4A5E-A87A-1A3CF7A93579}" type="presOf" srcId="{E62339F5-9C90-49D9-BD64-F3AC73A116B2}" destId="{42F06B13-9C26-4755-9261-F61E54EFCC2D}" srcOrd="0" destOrd="1" presId="urn:microsoft.com/office/officeart/2005/8/layout/hProcess11"/>
    <dgm:cxn modelId="{4809D80A-4298-4425-B51E-1ADBCC898BFD}" type="presOf" srcId="{A82035B8-3FDB-46D3-B316-28019D912C1F}" destId="{11219702-60EF-44D4-8A9E-56DEDB06DC7A}" srcOrd="0" destOrd="0" presId="urn:microsoft.com/office/officeart/2005/8/layout/hProcess11"/>
    <dgm:cxn modelId="{6D48D40C-136D-4C37-A0A9-756650914414}" srcId="{A82035B8-3FDB-46D3-B316-28019D912C1F}" destId="{C61E67BC-ADE0-4B8E-AF59-BCD7EB184AF2}" srcOrd="0" destOrd="0" parTransId="{404AAC23-56C1-4666-AC2E-17E2CAA4BD34}" sibTransId="{41E0A51D-2531-4E90-A160-5AC3F6788610}"/>
    <dgm:cxn modelId="{BDB3E911-0BCE-40BD-AFF7-1F41144EAB3C}" srcId="{F09B73AF-8CC8-43B5-A01B-9D154EBAFC1A}" destId="{C2FE29DA-F171-4B35-8369-76DCE4978586}" srcOrd="1" destOrd="0" parTransId="{8ECEC915-05DA-4A0E-9DD0-43410E374BA4}" sibTransId="{A93162F4-F17D-45DC-A02E-0F8636E01D84}"/>
    <dgm:cxn modelId="{E9B30B18-AF1A-4C76-A7F2-3AB5F4477891}" type="presOf" srcId="{645562F1-3915-446E-B330-58E64C045FC4}" destId="{8A542EF1-14BC-4C99-BB9B-203BBE4D271A}" srcOrd="0" destOrd="1" presId="urn:microsoft.com/office/officeart/2005/8/layout/hProcess11"/>
    <dgm:cxn modelId="{6695871E-3FC5-4CE2-A07F-8403523BFBA7}" type="presOf" srcId="{167E97EB-10C5-4F49-931A-CB52B01C127B}" destId="{F9226C1A-AF39-4757-BB4C-F99C611ED0D5}" srcOrd="0" destOrd="1" presId="urn:microsoft.com/office/officeart/2005/8/layout/hProcess11"/>
    <dgm:cxn modelId="{6FA70D3F-0813-4741-AF6E-E47F46D809C2}" type="presOf" srcId="{7ACD45EA-F83C-49F5-97ED-D149928970FD}" destId="{25BA4DC5-3689-449D-BF86-B61EBF38DEB8}" srcOrd="0" destOrd="0" presId="urn:microsoft.com/office/officeart/2005/8/layout/hProcess11"/>
    <dgm:cxn modelId="{61CC5743-671B-4EFD-B524-12856A0E21F7}" type="presOf" srcId="{D0FCB1F4-CC45-43B3-B121-6D8F508D6F57}" destId="{076C49D2-D96A-4FFA-9260-8D84A3EC9EE5}" srcOrd="0" destOrd="0" presId="urn:microsoft.com/office/officeart/2005/8/layout/hProcess11"/>
    <dgm:cxn modelId="{A1AFAB63-A1C2-4CDE-BEE0-B90D49789C08}" type="presOf" srcId="{2684AEFE-4B54-40F6-84B7-DFF78983F1C0}" destId="{F9226C1A-AF39-4757-BB4C-F99C611ED0D5}" srcOrd="0" destOrd="0" presId="urn:microsoft.com/office/officeart/2005/8/layout/hProcess11"/>
    <dgm:cxn modelId="{F5D74F48-2B9C-4A19-A6E6-EC77A9EA1F4E}" type="presOf" srcId="{CE56AE9A-D0DD-4FB3-9ADD-FA133C144AC2}" destId="{11219702-60EF-44D4-8A9E-56DEDB06DC7A}" srcOrd="0" destOrd="2" presId="urn:microsoft.com/office/officeart/2005/8/layout/hProcess11"/>
    <dgm:cxn modelId="{75849F6B-783D-4595-A8A8-F90F25C8FD8C}" srcId="{D0FCB1F4-CC45-43B3-B121-6D8F508D6F57}" destId="{16BA4DB7-A79C-40A1-9508-06A69E7968F3}" srcOrd="0" destOrd="0" parTransId="{FE7662A0-D2AE-4B13-9491-E16A4856AFEB}" sibTransId="{32EF8D9A-587C-43DD-8DEC-3D7BAB2F600C}"/>
    <dgm:cxn modelId="{3B90566D-AABC-4672-B142-71A8FF1813D1}" srcId="{7ACD45EA-F83C-49F5-97ED-D149928970FD}" destId="{A82035B8-3FDB-46D3-B316-28019D912C1F}" srcOrd="2" destOrd="0" parTransId="{98A6DFE3-296C-4070-BC3F-19314BEF69AB}" sibTransId="{DCE6E2F1-7501-4567-BC1C-065D02FFD694}"/>
    <dgm:cxn modelId="{769D2F57-49ED-4F91-B089-F59A71410ADD}" type="presOf" srcId="{F09B73AF-8CC8-43B5-A01B-9D154EBAFC1A}" destId="{E4BDECE1-BDA2-4D60-BF51-86332475EB3A}" srcOrd="0" destOrd="0" presId="urn:microsoft.com/office/officeart/2005/8/layout/hProcess11"/>
    <dgm:cxn modelId="{73537F86-698D-488D-8D2E-8885BC8282CE}" type="presOf" srcId="{92ABF343-4C6F-4FDF-A1D1-2F98E9E0E1EE}" destId="{42F06B13-9C26-4755-9261-F61E54EFCC2D}" srcOrd="0" destOrd="0" presId="urn:microsoft.com/office/officeart/2005/8/layout/hProcess11"/>
    <dgm:cxn modelId="{67ECDD86-685A-458C-A595-83C5EF5F710E}" srcId="{7ACD45EA-F83C-49F5-97ED-D149928970FD}" destId="{F09B73AF-8CC8-43B5-A01B-9D154EBAFC1A}" srcOrd="0" destOrd="0" parTransId="{116127D2-9D62-427C-8501-CE43041A5940}" sibTransId="{857E2551-EA82-49A1-8735-55ADC2903D5C}"/>
    <dgm:cxn modelId="{6EFA3A8E-0E44-486D-A08E-A35A3E001C1E}" type="presOf" srcId="{16BA4DB7-A79C-40A1-9508-06A69E7968F3}" destId="{076C49D2-D96A-4FFA-9260-8D84A3EC9EE5}" srcOrd="0" destOrd="1" presId="urn:microsoft.com/office/officeart/2005/8/layout/hProcess11"/>
    <dgm:cxn modelId="{E1341594-1F59-4DE5-9A2C-A3CEF5CAED6C}" srcId="{92ABF343-4C6F-4FDF-A1D1-2F98E9E0E1EE}" destId="{E62339F5-9C90-49D9-BD64-F3AC73A116B2}" srcOrd="0" destOrd="0" parTransId="{9B11F011-55F6-4CC0-82C1-00475CACE2F2}" sibTransId="{D3DB6674-39A3-481F-93EB-94CE81728990}"/>
    <dgm:cxn modelId="{39EB5D94-3A78-42B4-9635-779CF33B2866}" srcId="{7ACD45EA-F83C-49F5-97ED-D149928970FD}" destId="{800C9E0D-0A94-4CEB-BCB0-9EC90AE204A5}" srcOrd="5" destOrd="0" parTransId="{C696C64D-0C6A-403F-88DD-459C84EC2776}" sibTransId="{22DC41E2-3015-4F76-83C0-2E6060F81648}"/>
    <dgm:cxn modelId="{CA0B88AD-003E-4C78-BD97-7219955D165E}" type="presOf" srcId="{800C9E0D-0A94-4CEB-BCB0-9EC90AE204A5}" destId="{8A542EF1-14BC-4C99-BB9B-203BBE4D271A}" srcOrd="0" destOrd="0" presId="urn:microsoft.com/office/officeart/2005/8/layout/hProcess11"/>
    <dgm:cxn modelId="{6981E0B8-3B52-4D23-857F-A4E12B8A80A7}" srcId="{7ACD45EA-F83C-49F5-97ED-D149928970FD}" destId="{D0FCB1F4-CC45-43B3-B121-6D8F508D6F57}" srcOrd="1" destOrd="0" parTransId="{3BF66497-FFA4-4844-83B5-078E2B1212F5}" sibTransId="{84ABE667-3F3E-44A7-ABDC-4B12D358FC10}"/>
    <dgm:cxn modelId="{AB0924BE-2B46-4307-918E-25AA7A887667}" type="presOf" srcId="{1F6C580F-0AF5-4E56-9AF8-D62817AC1444}" destId="{E4BDECE1-BDA2-4D60-BF51-86332475EB3A}" srcOrd="0" destOrd="1" presId="urn:microsoft.com/office/officeart/2005/8/layout/hProcess11"/>
    <dgm:cxn modelId="{E1B329C0-001F-45F2-B89E-C99FBB246037}" srcId="{F09B73AF-8CC8-43B5-A01B-9D154EBAFC1A}" destId="{1F6C580F-0AF5-4E56-9AF8-D62817AC1444}" srcOrd="0" destOrd="0" parTransId="{EFFD0C5D-A6AB-41C4-AED0-33F0AD749D72}" sibTransId="{34D8A3B8-6489-4EF7-8690-C02540531435}"/>
    <dgm:cxn modelId="{CD343DC2-6B39-4123-856C-A75AB8C9D97E}" srcId="{2684AEFE-4B54-40F6-84B7-DFF78983F1C0}" destId="{167E97EB-10C5-4F49-931A-CB52B01C127B}" srcOrd="0" destOrd="0" parTransId="{973FDDCA-46BC-426A-A6B6-1E10455C319C}" sibTransId="{D3EEA332-1043-42A3-A1E0-A60667210478}"/>
    <dgm:cxn modelId="{E08D0FD4-75DD-4921-ACF0-83E814E47A20}" srcId="{7ACD45EA-F83C-49F5-97ED-D149928970FD}" destId="{2684AEFE-4B54-40F6-84B7-DFF78983F1C0}" srcOrd="3" destOrd="0" parTransId="{1542AC4E-0302-4C9C-BEF7-C36EEAF86B3C}" sibTransId="{8A461080-5ADD-458E-92F7-4B283DEF4B79}"/>
    <dgm:cxn modelId="{F15026ED-AFFA-4049-86EE-334FB348DEFF}" srcId="{7ACD45EA-F83C-49F5-97ED-D149928970FD}" destId="{92ABF343-4C6F-4FDF-A1D1-2F98E9E0E1EE}" srcOrd="4" destOrd="0" parTransId="{BFC108EF-F004-4677-AF9D-BA5EAA9C4F1A}" sibTransId="{D9728CD3-A50B-4807-9407-E69E5522F01F}"/>
    <dgm:cxn modelId="{7DD8AFFA-D1D2-47C6-826F-047E7A1A0483}" srcId="{800C9E0D-0A94-4CEB-BCB0-9EC90AE204A5}" destId="{645562F1-3915-446E-B330-58E64C045FC4}" srcOrd="0" destOrd="0" parTransId="{13B09AC2-C071-4197-A140-6F49FCC21FB2}" sibTransId="{6B16636E-4CD3-49E1-AAAF-7623CA99772F}"/>
    <dgm:cxn modelId="{E62D16FC-35AA-4D48-8DFD-E1BA2D774EEA}" type="presOf" srcId="{C2FE29DA-F171-4B35-8369-76DCE4978586}" destId="{E4BDECE1-BDA2-4D60-BF51-86332475EB3A}" srcOrd="0" destOrd="2" presId="urn:microsoft.com/office/officeart/2005/8/layout/hProcess11"/>
    <dgm:cxn modelId="{82775961-84F4-45EB-9118-C935D217EC53}" type="presParOf" srcId="{25BA4DC5-3689-449D-BF86-B61EBF38DEB8}" destId="{E6E2816B-8B9C-42AA-85AF-96CD56364C99}" srcOrd="0" destOrd="0" presId="urn:microsoft.com/office/officeart/2005/8/layout/hProcess11"/>
    <dgm:cxn modelId="{EC3582B7-B000-45B2-A332-0CF6ACA73B5D}" type="presParOf" srcId="{25BA4DC5-3689-449D-BF86-B61EBF38DEB8}" destId="{C3DF064E-D0E9-45FA-B748-316DF268AE2B}" srcOrd="1" destOrd="0" presId="urn:microsoft.com/office/officeart/2005/8/layout/hProcess11"/>
    <dgm:cxn modelId="{88831EFF-F95E-4DF7-982E-97D0BF314835}" type="presParOf" srcId="{C3DF064E-D0E9-45FA-B748-316DF268AE2B}" destId="{F1923463-13D8-46A8-8861-F2FC63BA83DA}" srcOrd="0" destOrd="0" presId="urn:microsoft.com/office/officeart/2005/8/layout/hProcess11"/>
    <dgm:cxn modelId="{04C8CF71-EF95-4EC3-A67E-4766520206F0}" type="presParOf" srcId="{F1923463-13D8-46A8-8861-F2FC63BA83DA}" destId="{E4BDECE1-BDA2-4D60-BF51-86332475EB3A}" srcOrd="0" destOrd="0" presId="urn:microsoft.com/office/officeart/2005/8/layout/hProcess11"/>
    <dgm:cxn modelId="{FDE822F3-F9CE-449F-A59A-3D6AAD3C5014}" type="presParOf" srcId="{F1923463-13D8-46A8-8861-F2FC63BA83DA}" destId="{E0374D48-F988-44EE-B039-0E320BCE68D6}" srcOrd="1" destOrd="0" presId="urn:microsoft.com/office/officeart/2005/8/layout/hProcess11"/>
    <dgm:cxn modelId="{30887F92-BFAE-4AF3-9511-4601DC9B346F}" type="presParOf" srcId="{F1923463-13D8-46A8-8861-F2FC63BA83DA}" destId="{C1B21EB4-3274-46F4-B0A1-A2B5E3E0DEF4}" srcOrd="2" destOrd="0" presId="urn:microsoft.com/office/officeart/2005/8/layout/hProcess11"/>
    <dgm:cxn modelId="{8BCAE4EB-44F1-48F8-A9DC-48712630D83C}" type="presParOf" srcId="{C3DF064E-D0E9-45FA-B748-316DF268AE2B}" destId="{4F554667-1215-468A-8C4F-FBA0460DCD4A}" srcOrd="1" destOrd="0" presId="urn:microsoft.com/office/officeart/2005/8/layout/hProcess11"/>
    <dgm:cxn modelId="{5473077A-5946-45C9-847D-85F1F4D0B1A2}" type="presParOf" srcId="{C3DF064E-D0E9-45FA-B748-316DF268AE2B}" destId="{97BB5946-849D-46F4-9E97-1BF88A36F18C}" srcOrd="2" destOrd="0" presId="urn:microsoft.com/office/officeart/2005/8/layout/hProcess11"/>
    <dgm:cxn modelId="{5BAD7BB8-797B-4A30-8C7E-E19B27907294}" type="presParOf" srcId="{97BB5946-849D-46F4-9E97-1BF88A36F18C}" destId="{076C49D2-D96A-4FFA-9260-8D84A3EC9EE5}" srcOrd="0" destOrd="0" presId="urn:microsoft.com/office/officeart/2005/8/layout/hProcess11"/>
    <dgm:cxn modelId="{1E3EC01F-F856-48AB-BDBB-F99955FE6D65}" type="presParOf" srcId="{97BB5946-849D-46F4-9E97-1BF88A36F18C}" destId="{E6A224F0-1DC8-480D-901F-11C88A98D416}" srcOrd="1" destOrd="0" presId="urn:microsoft.com/office/officeart/2005/8/layout/hProcess11"/>
    <dgm:cxn modelId="{722EDD4A-82AD-45E2-836F-540B3042B175}" type="presParOf" srcId="{97BB5946-849D-46F4-9E97-1BF88A36F18C}" destId="{680B3AC2-280B-43E6-B9B8-E67D237D8D15}" srcOrd="2" destOrd="0" presId="urn:microsoft.com/office/officeart/2005/8/layout/hProcess11"/>
    <dgm:cxn modelId="{C62F15D9-12FA-4EC9-B0F4-291D55A872C1}" type="presParOf" srcId="{C3DF064E-D0E9-45FA-B748-316DF268AE2B}" destId="{ADA5F5A2-68D9-432C-ACE2-AE2F58CDFEFC}" srcOrd="3" destOrd="0" presId="urn:microsoft.com/office/officeart/2005/8/layout/hProcess11"/>
    <dgm:cxn modelId="{C597AD6C-D742-48C4-B493-58B1B600D8D2}" type="presParOf" srcId="{C3DF064E-D0E9-45FA-B748-316DF268AE2B}" destId="{CD49D163-3047-41D1-A55D-4369EA967E32}" srcOrd="4" destOrd="0" presId="urn:microsoft.com/office/officeart/2005/8/layout/hProcess11"/>
    <dgm:cxn modelId="{A88B23CD-DD57-4688-BF4F-6C2D96505039}" type="presParOf" srcId="{CD49D163-3047-41D1-A55D-4369EA967E32}" destId="{11219702-60EF-44D4-8A9E-56DEDB06DC7A}" srcOrd="0" destOrd="0" presId="urn:microsoft.com/office/officeart/2005/8/layout/hProcess11"/>
    <dgm:cxn modelId="{25FC0C3B-CD76-4D24-A47D-C2F9B3317144}" type="presParOf" srcId="{CD49D163-3047-41D1-A55D-4369EA967E32}" destId="{4A2F411C-87E7-4D1B-9672-ED47765BB432}" srcOrd="1" destOrd="0" presId="urn:microsoft.com/office/officeart/2005/8/layout/hProcess11"/>
    <dgm:cxn modelId="{AE14515A-526C-498F-87E3-454DB240A59F}" type="presParOf" srcId="{CD49D163-3047-41D1-A55D-4369EA967E32}" destId="{AD3C4897-5509-4DE1-862E-DE4E2C0EA5A7}" srcOrd="2" destOrd="0" presId="urn:microsoft.com/office/officeart/2005/8/layout/hProcess11"/>
    <dgm:cxn modelId="{C222A9FB-C117-4E4E-96FC-587781A7DE87}" type="presParOf" srcId="{C3DF064E-D0E9-45FA-B748-316DF268AE2B}" destId="{8F23FAF4-FF17-44C1-A994-6B5384EC0C5E}" srcOrd="5" destOrd="0" presId="urn:microsoft.com/office/officeart/2005/8/layout/hProcess11"/>
    <dgm:cxn modelId="{FE4C6A9B-CDDF-4DCC-A664-4A5046317480}" type="presParOf" srcId="{C3DF064E-D0E9-45FA-B748-316DF268AE2B}" destId="{31B38362-A802-4990-8273-CF7C4544A561}" srcOrd="6" destOrd="0" presId="urn:microsoft.com/office/officeart/2005/8/layout/hProcess11"/>
    <dgm:cxn modelId="{C75941EC-E3D1-44A8-8E95-E2BF4F0B2FF0}" type="presParOf" srcId="{31B38362-A802-4990-8273-CF7C4544A561}" destId="{F9226C1A-AF39-4757-BB4C-F99C611ED0D5}" srcOrd="0" destOrd="0" presId="urn:microsoft.com/office/officeart/2005/8/layout/hProcess11"/>
    <dgm:cxn modelId="{E91A2198-D299-4CF0-B3A1-C14AE72207C8}" type="presParOf" srcId="{31B38362-A802-4990-8273-CF7C4544A561}" destId="{DD637393-9B05-490D-A399-39C7D481FB9A}" srcOrd="1" destOrd="0" presId="urn:microsoft.com/office/officeart/2005/8/layout/hProcess11"/>
    <dgm:cxn modelId="{0CE5E541-4FF4-4BC0-9585-F32E96115C1D}" type="presParOf" srcId="{31B38362-A802-4990-8273-CF7C4544A561}" destId="{C1FDCCBF-5587-4760-9866-7E1965B75280}" srcOrd="2" destOrd="0" presId="urn:microsoft.com/office/officeart/2005/8/layout/hProcess11"/>
    <dgm:cxn modelId="{D85CCEBD-A27D-43F4-BC74-1C5BEAF5E924}" type="presParOf" srcId="{C3DF064E-D0E9-45FA-B748-316DF268AE2B}" destId="{B23F33D7-C281-4A40-B398-77C74980224D}" srcOrd="7" destOrd="0" presId="urn:microsoft.com/office/officeart/2005/8/layout/hProcess11"/>
    <dgm:cxn modelId="{5403558B-6243-4AC1-BB7B-EADCF6B7CDD9}" type="presParOf" srcId="{C3DF064E-D0E9-45FA-B748-316DF268AE2B}" destId="{55192059-B01B-461A-B90F-212F285278B8}" srcOrd="8" destOrd="0" presId="urn:microsoft.com/office/officeart/2005/8/layout/hProcess11"/>
    <dgm:cxn modelId="{83FF2FA0-18DD-4030-B632-A75048A9E695}" type="presParOf" srcId="{55192059-B01B-461A-B90F-212F285278B8}" destId="{42F06B13-9C26-4755-9261-F61E54EFCC2D}" srcOrd="0" destOrd="0" presId="urn:microsoft.com/office/officeart/2005/8/layout/hProcess11"/>
    <dgm:cxn modelId="{763101D5-637B-413D-96CE-DA8B5BECD196}" type="presParOf" srcId="{55192059-B01B-461A-B90F-212F285278B8}" destId="{86DAE3A4-40B7-4752-B29A-DA361A5BCCE1}" srcOrd="1" destOrd="0" presId="urn:microsoft.com/office/officeart/2005/8/layout/hProcess11"/>
    <dgm:cxn modelId="{7C9205F9-5B4E-499D-A8EA-82A2FE6D8D6C}" type="presParOf" srcId="{55192059-B01B-461A-B90F-212F285278B8}" destId="{00484EF5-48E7-4B3F-A3D4-BF3DFA859EA2}" srcOrd="2" destOrd="0" presId="urn:microsoft.com/office/officeart/2005/8/layout/hProcess11"/>
    <dgm:cxn modelId="{5EE127D0-8BFF-4880-BFE5-4DE302EB2A70}" type="presParOf" srcId="{C3DF064E-D0E9-45FA-B748-316DF268AE2B}" destId="{53A89D69-EDDE-4143-B678-2BC33181B444}" srcOrd="9" destOrd="0" presId="urn:microsoft.com/office/officeart/2005/8/layout/hProcess11"/>
    <dgm:cxn modelId="{A17DDF8F-2FC2-4CB4-95CB-C790F3D6BB86}" type="presParOf" srcId="{C3DF064E-D0E9-45FA-B748-316DF268AE2B}" destId="{7C422B57-AD27-4831-81D9-094EA1F0B78D}" srcOrd="10" destOrd="0" presId="urn:microsoft.com/office/officeart/2005/8/layout/hProcess11"/>
    <dgm:cxn modelId="{33F72113-B3B9-49FB-9E22-247E369ADC51}" type="presParOf" srcId="{7C422B57-AD27-4831-81D9-094EA1F0B78D}" destId="{8A542EF1-14BC-4C99-BB9B-203BBE4D271A}" srcOrd="0" destOrd="0" presId="urn:microsoft.com/office/officeart/2005/8/layout/hProcess11"/>
    <dgm:cxn modelId="{5BD785DF-C9DF-4197-BC2B-202BE39FC23D}" type="presParOf" srcId="{7C422B57-AD27-4831-81D9-094EA1F0B78D}" destId="{BFA23056-7B92-41FD-A4DF-A36A7613A974}" srcOrd="1" destOrd="0" presId="urn:microsoft.com/office/officeart/2005/8/layout/hProcess11"/>
    <dgm:cxn modelId="{A64E5EC7-307A-4568-B100-44236A38FBE6}" type="presParOf" srcId="{7C422B57-AD27-4831-81D9-094EA1F0B78D}" destId="{C3D24D10-083B-45C8-ABE2-B07607BD2D3C}"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EAC7EB-11D3-4633-BDFE-73BE2C73DFE6}">
      <dsp:nvSpPr>
        <dsp:cNvPr id="0" name=""/>
        <dsp:cNvSpPr/>
      </dsp:nvSpPr>
      <dsp:spPr>
        <a:xfrm>
          <a:off x="0" y="1250899"/>
          <a:ext cx="11850624" cy="1667865"/>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1FC292-2877-41AC-9361-428962E7CB20}">
      <dsp:nvSpPr>
        <dsp:cNvPr id="0" name=""/>
        <dsp:cNvSpPr/>
      </dsp:nvSpPr>
      <dsp:spPr>
        <a:xfrm>
          <a:off x="1970" y="0"/>
          <a:ext cx="1957019"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FontTx/>
            <a:buNone/>
          </a:pPr>
          <a:r>
            <a:rPr lang="en-US" altLang="en-US" sz="1200" b="1" kern="1200"/>
            <a:t>1929</a:t>
          </a:r>
          <a:endParaRPr lang="en-US" sz="1200" kern="1200"/>
        </a:p>
        <a:p>
          <a:pPr marL="114300" lvl="1" indent="-114300" algn="l" defTabSz="533400">
            <a:lnSpc>
              <a:spcPct val="90000"/>
            </a:lnSpc>
            <a:spcBef>
              <a:spcPct val="0"/>
            </a:spcBef>
            <a:spcAft>
              <a:spcPct val="15000"/>
            </a:spcAft>
            <a:buChar char="•"/>
          </a:pPr>
          <a:r>
            <a:rPr lang="en-US" altLang="en-US" sz="1200" kern="1200"/>
            <a:t>Dr. Justin Ford Kimball at Baylor Hospital in Texas establishes The Baylor Plan, a prepaid hospitalization plan that first uses the Blue Cross logo </a:t>
          </a:r>
          <a:endParaRPr lang="en-US" altLang="en-US" sz="1200" kern="1200" dirty="0"/>
        </a:p>
      </dsp:txBody>
      <dsp:txXfrm>
        <a:off x="1970" y="0"/>
        <a:ext cx="1957019" cy="1667865"/>
      </dsp:txXfrm>
    </dsp:sp>
    <dsp:sp modelId="{EF32C68A-8A8D-4E70-BB23-CD7C216D38F3}">
      <dsp:nvSpPr>
        <dsp:cNvPr id="0" name=""/>
        <dsp:cNvSpPr/>
      </dsp:nvSpPr>
      <dsp:spPr>
        <a:xfrm>
          <a:off x="771997"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5748C3-7B3F-4D64-AD45-5BCB71259DC6}">
      <dsp:nvSpPr>
        <dsp:cNvPr id="0" name=""/>
        <dsp:cNvSpPr/>
      </dsp:nvSpPr>
      <dsp:spPr>
        <a:xfrm>
          <a:off x="2010156" y="2501798"/>
          <a:ext cx="1991791"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altLang="en-US" sz="1200" b="1" kern="1200"/>
            <a:t>1938</a:t>
          </a:r>
          <a:endParaRPr lang="en-US" altLang="en-US" sz="1200" b="1" kern="1200" dirty="0"/>
        </a:p>
        <a:p>
          <a:pPr marL="114300" lvl="1" indent="-114300" algn="l" defTabSz="533400">
            <a:lnSpc>
              <a:spcPct val="90000"/>
            </a:lnSpc>
            <a:spcBef>
              <a:spcPct val="0"/>
            </a:spcBef>
            <a:spcAft>
              <a:spcPct val="15000"/>
            </a:spcAft>
            <a:buChar char="•"/>
          </a:pPr>
          <a:r>
            <a:rPr lang="en-US" altLang="en-US" sz="1200" kern="1200"/>
            <a:t>Henry J Kaiser recruits Dr. Garfield to establish prepaid clinic and hospital care for his Grand Coulee Dam project in Washington </a:t>
          </a:r>
          <a:endParaRPr lang="en-US" altLang="en-US" sz="1200" kern="1200" dirty="0"/>
        </a:p>
      </dsp:txBody>
      <dsp:txXfrm>
        <a:off x="2010156" y="2501798"/>
        <a:ext cx="1991791" cy="1667865"/>
      </dsp:txXfrm>
    </dsp:sp>
    <dsp:sp modelId="{8A2B5A35-3435-47D8-AF01-578EDE657C7B}">
      <dsp:nvSpPr>
        <dsp:cNvPr id="0" name=""/>
        <dsp:cNvSpPr/>
      </dsp:nvSpPr>
      <dsp:spPr>
        <a:xfrm>
          <a:off x="2797569"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C14E13-980F-46FA-912C-52BD7338EABC}">
      <dsp:nvSpPr>
        <dsp:cNvPr id="0" name=""/>
        <dsp:cNvSpPr/>
      </dsp:nvSpPr>
      <dsp:spPr>
        <a:xfrm>
          <a:off x="4053115" y="0"/>
          <a:ext cx="11878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altLang="en-US" sz="1200" b="1" kern="1200"/>
            <a:t>1939</a:t>
          </a:r>
          <a:endParaRPr lang="en-US" altLang="en-US" sz="1200" b="1" kern="1200" dirty="0"/>
        </a:p>
        <a:p>
          <a:pPr marL="114300" lvl="1" indent="-114300" algn="l" defTabSz="533400">
            <a:lnSpc>
              <a:spcPct val="90000"/>
            </a:lnSpc>
            <a:spcBef>
              <a:spcPct val="0"/>
            </a:spcBef>
            <a:spcAft>
              <a:spcPct val="15000"/>
            </a:spcAft>
            <a:buChar char="•"/>
          </a:pPr>
          <a:r>
            <a:rPr lang="en-US" altLang="en-US" sz="1200" kern="1200"/>
            <a:t>Blue Shield program adopted for participating prepaid physician plans </a:t>
          </a:r>
          <a:endParaRPr lang="en-US" altLang="en-US" sz="1200" kern="1200" dirty="0"/>
        </a:p>
      </dsp:txBody>
      <dsp:txXfrm>
        <a:off x="4053115" y="0"/>
        <a:ext cx="1187893" cy="1667865"/>
      </dsp:txXfrm>
    </dsp:sp>
    <dsp:sp modelId="{F881C26F-62E8-4DA7-A0EB-0C4329F685B0}">
      <dsp:nvSpPr>
        <dsp:cNvPr id="0" name=""/>
        <dsp:cNvSpPr/>
      </dsp:nvSpPr>
      <dsp:spPr>
        <a:xfrm>
          <a:off x="4438578"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F8B074-3700-4737-9D4B-B2E2B7B7138F}">
      <dsp:nvSpPr>
        <dsp:cNvPr id="0" name=""/>
        <dsp:cNvSpPr/>
      </dsp:nvSpPr>
      <dsp:spPr>
        <a:xfrm>
          <a:off x="5292175" y="2501798"/>
          <a:ext cx="2129000"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altLang="en-US" sz="1200" b="1" kern="1200"/>
            <a:t>1945</a:t>
          </a:r>
          <a:endParaRPr lang="en-US" altLang="en-US" sz="1200" b="1" kern="1200" dirty="0"/>
        </a:p>
        <a:p>
          <a:pPr marL="114300" lvl="1" indent="-114300" algn="l" defTabSz="533400">
            <a:lnSpc>
              <a:spcPct val="90000"/>
            </a:lnSpc>
            <a:spcBef>
              <a:spcPct val="0"/>
            </a:spcBef>
            <a:spcAft>
              <a:spcPct val="15000"/>
            </a:spcAft>
            <a:buChar char="•"/>
          </a:pPr>
          <a:r>
            <a:rPr lang="en-US" altLang="en-US" sz="1200" kern="1200"/>
            <a:t>Group Health Cooperative of Puget Sound established in Seattle, WA </a:t>
          </a:r>
          <a:endParaRPr lang="en-US" altLang="en-US" sz="1200" kern="1200" dirty="0"/>
        </a:p>
        <a:p>
          <a:pPr marL="114300" lvl="1" indent="-114300" algn="l" defTabSz="533400">
            <a:lnSpc>
              <a:spcPct val="90000"/>
            </a:lnSpc>
            <a:spcBef>
              <a:spcPct val="0"/>
            </a:spcBef>
            <a:spcAft>
              <a:spcPct val="15000"/>
            </a:spcAft>
            <a:buChar char="•"/>
          </a:pPr>
          <a:r>
            <a:rPr lang="en-US" altLang="en-US" sz="1200" kern="1200"/>
            <a:t>Permanente Health Plans opens to the public in California, in addition to serving Kaiser employees </a:t>
          </a:r>
          <a:endParaRPr lang="en-US" altLang="en-US" sz="1200" kern="1200" dirty="0"/>
        </a:p>
      </dsp:txBody>
      <dsp:txXfrm>
        <a:off x="5292175" y="2501798"/>
        <a:ext cx="2129000" cy="1667865"/>
      </dsp:txXfrm>
    </dsp:sp>
    <dsp:sp modelId="{7857C741-E486-4EE6-97C5-B7DA34819068}">
      <dsp:nvSpPr>
        <dsp:cNvPr id="0" name=""/>
        <dsp:cNvSpPr/>
      </dsp:nvSpPr>
      <dsp:spPr>
        <a:xfrm>
          <a:off x="6148191"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CA229F-C0FD-454B-9886-C8AB5D0D785C}">
      <dsp:nvSpPr>
        <dsp:cNvPr id="0" name=""/>
        <dsp:cNvSpPr/>
      </dsp:nvSpPr>
      <dsp:spPr>
        <a:xfrm>
          <a:off x="7472341" y="0"/>
          <a:ext cx="134314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altLang="en-US" sz="1200" b="1" kern="1200"/>
            <a:t>1947</a:t>
          </a:r>
          <a:endParaRPr lang="en-US" altLang="en-US" sz="1200" b="1" kern="1200" dirty="0"/>
        </a:p>
        <a:p>
          <a:pPr marL="114300" lvl="1" indent="-114300" algn="l" defTabSz="533400">
            <a:lnSpc>
              <a:spcPct val="90000"/>
            </a:lnSpc>
            <a:spcBef>
              <a:spcPct val="0"/>
            </a:spcBef>
            <a:spcAft>
              <a:spcPct val="15000"/>
            </a:spcAft>
            <a:buChar char="•"/>
          </a:pPr>
          <a:r>
            <a:rPr lang="en-US" altLang="en-US" sz="1200" kern="1200"/>
            <a:t>Health Insurance Plan (HIP) of Greater NY established to serve NY city employees</a:t>
          </a:r>
          <a:endParaRPr lang="en-US" altLang="en-US" sz="1200" kern="1200" dirty="0"/>
        </a:p>
      </dsp:txBody>
      <dsp:txXfrm>
        <a:off x="7472341" y="0"/>
        <a:ext cx="1343143" cy="1667865"/>
      </dsp:txXfrm>
    </dsp:sp>
    <dsp:sp modelId="{FFBFEC90-56D9-4660-AA46-70F44C5CB8FB}">
      <dsp:nvSpPr>
        <dsp:cNvPr id="0" name=""/>
        <dsp:cNvSpPr/>
      </dsp:nvSpPr>
      <dsp:spPr>
        <a:xfrm>
          <a:off x="7935430"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BD743D-B277-4757-A387-1D766382133F}">
      <dsp:nvSpPr>
        <dsp:cNvPr id="0" name=""/>
        <dsp:cNvSpPr/>
      </dsp:nvSpPr>
      <dsp:spPr>
        <a:xfrm>
          <a:off x="8866651" y="2501798"/>
          <a:ext cx="1796939"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altLang="en-US" sz="1200" b="1" kern="1200"/>
            <a:t>1952</a:t>
          </a:r>
          <a:endParaRPr lang="en-US" altLang="en-US" sz="1200" b="1" kern="1200" dirty="0"/>
        </a:p>
        <a:p>
          <a:pPr marL="114300" lvl="1" indent="-114300" algn="l" defTabSz="533400">
            <a:lnSpc>
              <a:spcPct val="90000"/>
            </a:lnSpc>
            <a:spcBef>
              <a:spcPct val="0"/>
            </a:spcBef>
            <a:spcAft>
              <a:spcPct val="15000"/>
            </a:spcAft>
            <a:buChar char="•"/>
          </a:pPr>
          <a:r>
            <a:rPr lang="en-US" altLang="en-US" sz="1200" kern="1200"/>
            <a:t>Permanente Health Plans changes name to Kaiser, while medical group retains Permanente name. Kaiser membership at 250,000 </a:t>
          </a:r>
          <a:endParaRPr lang="en-US" altLang="en-US" sz="1200" kern="1200" dirty="0"/>
        </a:p>
      </dsp:txBody>
      <dsp:txXfrm>
        <a:off x="8866651" y="2501798"/>
        <a:ext cx="1796939" cy="1667865"/>
      </dsp:txXfrm>
    </dsp:sp>
    <dsp:sp modelId="{98D62F64-F4E4-4843-902F-B1EB17EC305C}">
      <dsp:nvSpPr>
        <dsp:cNvPr id="0" name=""/>
        <dsp:cNvSpPr/>
      </dsp:nvSpPr>
      <dsp:spPr>
        <a:xfrm>
          <a:off x="9556637"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CB7AD-C12F-43C8-A830-5442AE1A0F00}">
      <dsp:nvSpPr>
        <dsp:cNvPr id="0" name=""/>
        <dsp:cNvSpPr/>
      </dsp:nvSpPr>
      <dsp:spPr>
        <a:xfrm>
          <a:off x="0" y="1250284"/>
          <a:ext cx="11846104" cy="1667046"/>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8BE69E-62B4-486C-9FDA-8A682FB8D551}">
      <dsp:nvSpPr>
        <dsp:cNvPr id="0" name=""/>
        <dsp:cNvSpPr/>
      </dsp:nvSpPr>
      <dsp:spPr>
        <a:xfrm>
          <a:off x="3280" y="0"/>
          <a:ext cx="1530507"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1973</a:t>
          </a:r>
          <a:endParaRPr lang="en-US" sz="1200" kern="1200"/>
        </a:p>
        <a:p>
          <a:pPr marL="114300" lvl="1" indent="-114300" algn="l" defTabSz="533400">
            <a:lnSpc>
              <a:spcPct val="90000"/>
            </a:lnSpc>
            <a:spcBef>
              <a:spcPct val="0"/>
            </a:spcBef>
            <a:spcAft>
              <a:spcPct val="15000"/>
            </a:spcAft>
            <a:buChar char="•"/>
          </a:pPr>
          <a:r>
            <a:rPr lang="en-US" sz="1200" kern="1200"/>
            <a:t>Health Maintenance Organization (HMO) Act of 1973 signed into law by President Nixon, using federal funds and policy to promote HMOs </a:t>
          </a:r>
        </a:p>
      </dsp:txBody>
      <dsp:txXfrm>
        <a:off x="3280" y="0"/>
        <a:ext cx="1530507" cy="1667046"/>
      </dsp:txXfrm>
    </dsp:sp>
    <dsp:sp modelId="{B0818B7F-B577-4D22-9B1E-0D0E18E56906}">
      <dsp:nvSpPr>
        <dsp:cNvPr id="0" name=""/>
        <dsp:cNvSpPr/>
      </dsp:nvSpPr>
      <dsp:spPr>
        <a:xfrm>
          <a:off x="560153"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5AB3D-5B28-4C79-B250-9224E861D9B8}">
      <dsp:nvSpPr>
        <dsp:cNvPr id="0" name=""/>
        <dsp:cNvSpPr/>
      </dsp:nvSpPr>
      <dsp:spPr>
        <a:xfrm>
          <a:off x="1610312" y="2500569"/>
          <a:ext cx="2212440"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1982</a:t>
          </a:r>
          <a:endParaRPr lang="en-US" sz="1200" kern="1200"/>
        </a:p>
        <a:p>
          <a:pPr marL="114300" lvl="1" indent="-114300" algn="l" defTabSz="533400">
            <a:lnSpc>
              <a:spcPct val="90000"/>
            </a:lnSpc>
            <a:spcBef>
              <a:spcPct val="0"/>
            </a:spcBef>
            <a:spcAft>
              <a:spcPct val="15000"/>
            </a:spcAft>
            <a:buChar char="•"/>
          </a:pPr>
          <a:r>
            <a:rPr lang="en-US" sz="1200" kern="1200"/>
            <a:t>California legislation enacted allowing selective contracting for Medicaid and private insurance, paving the way for other states to enact similar laws facilitating Preferred Provider Organizations (PPOs)</a:t>
          </a:r>
        </a:p>
      </dsp:txBody>
      <dsp:txXfrm>
        <a:off x="1610312" y="2500569"/>
        <a:ext cx="2212440" cy="1667046"/>
      </dsp:txXfrm>
    </dsp:sp>
    <dsp:sp modelId="{3B4A54DC-5847-4BAC-9232-D0184704A01C}">
      <dsp:nvSpPr>
        <dsp:cNvPr id="0" name=""/>
        <dsp:cNvSpPr/>
      </dsp:nvSpPr>
      <dsp:spPr>
        <a:xfrm>
          <a:off x="2508152"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26A69F-ED80-4606-A5A8-B8322CC0BF8F}">
      <dsp:nvSpPr>
        <dsp:cNvPr id="0" name=""/>
        <dsp:cNvSpPr/>
      </dsp:nvSpPr>
      <dsp:spPr>
        <a:xfrm>
          <a:off x="3899278" y="0"/>
          <a:ext cx="1530507"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kern="1200"/>
            <a:t>1988</a:t>
          </a:r>
        </a:p>
        <a:p>
          <a:pPr marL="114300" lvl="1" indent="-114300" algn="l" defTabSz="533400">
            <a:lnSpc>
              <a:spcPct val="90000"/>
            </a:lnSpc>
            <a:spcBef>
              <a:spcPct val="0"/>
            </a:spcBef>
            <a:spcAft>
              <a:spcPct val="15000"/>
            </a:spcAft>
            <a:buChar char="•"/>
          </a:pPr>
          <a:r>
            <a:rPr lang="en-US" sz="1200" kern="1200"/>
            <a:t>Academy of Managed Care Pharmacy formed </a:t>
          </a:r>
        </a:p>
      </dsp:txBody>
      <dsp:txXfrm>
        <a:off x="3899278" y="0"/>
        <a:ext cx="1530507" cy="1667046"/>
      </dsp:txXfrm>
    </dsp:sp>
    <dsp:sp modelId="{53E83152-357B-42C6-92D3-61E2D2FBC8F9}">
      <dsp:nvSpPr>
        <dsp:cNvPr id="0" name=""/>
        <dsp:cNvSpPr/>
      </dsp:nvSpPr>
      <dsp:spPr>
        <a:xfrm>
          <a:off x="4456151"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AE6510-8E2B-4DDF-908E-AD079340961F}">
      <dsp:nvSpPr>
        <dsp:cNvPr id="0" name=""/>
        <dsp:cNvSpPr/>
      </dsp:nvSpPr>
      <dsp:spPr>
        <a:xfrm>
          <a:off x="5506311" y="2500569"/>
          <a:ext cx="1937836"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1990</a:t>
          </a:r>
          <a:endParaRPr lang="en-US" sz="1200" kern="1200"/>
        </a:p>
        <a:p>
          <a:pPr marL="114300" lvl="1" indent="-114300" algn="l" defTabSz="533400">
            <a:lnSpc>
              <a:spcPct val="90000"/>
            </a:lnSpc>
            <a:spcBef>
              <a:spcPct val="0"/>
            </a:spcBef>
            <a:spcAft>
              <a:spcPct val="15000"/>
            </a:spcAft>
            <a:buChar char="•"/>
          </a:pPr>
          <a:r>
            <a:rPr lang="en-US" sz="1200" kern="1200"/>
            <a:t>National total HMO enrollment reaches 33.3 million </a:t>
          </a:r>
        </a:p>
        <a:p>
          <a:pPr marL="114300" lvl="1" indent="-114300" algn="l" defTabSz="533400">
            <a:lnSpc>
              <a:spcPct val="90000"/>
            </a:lnSpc>
            <a:spcBef>
              <a:spcPct val="0"/>
            </a:spcBef>
            <a:spcAft>
              <a:spcPct val="15000"/>
            </a:spcAft>
            <a:buChar char="•"/>
          </a:pPr>
          <a:r>
            <a:rPr lang="en-US" sz="1200" kern="1200"/>
            <a:t>National PPO enrollment surpasses HMO enrollment with 38.1 million members </a:t>
          </a:r>
        </a:p>
        <a:p>
          <a:pPr marL="114300" lvl="1" indent="-114300" algn="l" defTabSz="533400">
            <a:lnSpc>
              <a:spcPct val="90000"/>
            </a:lnSpc>
            <a:spcBef>
              <a:spcPct val="0"/>
            </a:spcBef>
            <a:spcAft>
              <a:spcPct val="15000"/>
            </a:spcAft>
            <a:buChar char="•"/>
          </a:pPr>
          <a:r>
            <a:rPr lang="en-US" sz="1200" kern="1200"/>
            <a:t>NCQA established </a:t>
          </a:r>
        </a:p>
      </dsp:txBody>
      <dsp:txXfrm>
        <a:off x="5506311" y="2500569"/>
        <a:ext cx="1937836" cy="1667046"/>
      </dsp:txXfrm>
    </dsp:sp>
    <dsp:sp modelId="{8A51CF6A-594F-48E2-AC8E-4455658BA32A}">
      <dsp:nvSpPr>
        <dsp:cNvPr id="0" name=""/>
        <dsp:cNvSpPr/>
      </dsp:nvSpPr>
      <dsp:spPr>
        <a:xfrm>
          <a:off x="6266848"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EC804E-738A-48C8-901B-D7F035C973A7}">
      <dsp:nvSpPr>
        <dsp:cNvPr id="0" name=""/>
        <dsp:cNvSpPr/>
      </dsp:nvSpPr>
      <dsp:spPr>
        <a:xfrm>
          <a:off x="7520673" y="0"/>
          <a:ext cx="1530507"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1996</a:t>
          </a:r>
          <a:endParaRPr lang="en-US" sz="1200" kern="1200"/>
        </a:p>
        <a:p>
          <a:pPr marL="114300" lvl="1" indent="-114300" algn="l" defTabSz="533400">
            <a:lnSpc>
              <a:spcPct val="90000"/>
            </a:lnSpc>
            <a:spcBef>
              <a:spcPct val="0"/>
            </a:spcBef>
            <a:spcAft>
              <a:spcPct val="15000"/>
            </a:spcAft>
            <a:buChar char="•"/>
          </a:pPr>
          <a:r>
            <a:rPr lang="en-US" sz="1200" kern="1200"/>
            <a:t>Health Insurance Portability &amp; Accountability Act of 1996 (HIPAA) includes patient privacy compliance and health plan portability provisions</a:t>
          </a:r>
        </a:p>
      </dsp:txBody>
      <dsp:txXfrm>
        <a:off x="7520673" y="0"/>
        <a:ext cx="1530507" cy="1667046"/>
      </dsp:txXfrm>
    </dsp:sp>
    <dsp:sp modelId="{A90D205B-2378-4288-A3A2-09EAFE85D3A4}">
      <dsp:nvSpPr>
        <dsp:cNvPr id="0" name=""/>
        <dsp:cNvSpPr/>
      </dsp:nvSpPr>
      <dsp:spPr>
        <a:xfrm>
          <a:off x="8077546"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5F1705-5D75-43DC-97B0-39EEAF2EB10C}">
      <dsp:nvSpPr>
        <dsp:cNvPr id="0" name=""/>
        <dsp:cNvSpPr/>
      </dsp:nvSpPr>
      <dsp:spPr>
        <a:xfrm>
          <a:off x="9127706" y="2500569"/>
          <a:ext cx="1530507" cy="1667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2000</a:t>
          </a:r>
          <a:endParaRPr lang="en-US" sz="1200" kern="1200"/>
        </a:p>
        <a:p>
          <a:pPr marL="114300" lvl="1" indent="-114300" algn="l" defTabSz="533400">
            <a:lnSpc>
              <a:spcPct val="90000"/>
            </a:lnSpc>
            <a:spcBef>
              <a:spcPct val="0"/>
            </a:spcBef>
            <a:spcAft>
              <a:spcPct val="15000"/>
            </a:spcAft>
            <a:buChar char="•"/>
          </a:pPr>
          <a:r>
            <a:rPr lang="en-US" sz="1200" kern="1200"/>
            <a:t>National total HMO enrollment is 80.9 million, declining for the first time from the previous year's level (81.3 million in 1999) </a:t>
          </a:r>
        </a:p>
      </dsp:txBody>
      <dsp:txXfrm>
        <a:off x="9127706" y="2500569"/>
        <a:ext cx="1530507" cy="1667046"/>
      </dsp:txXfrm>
    </dsp:sp>
    <dsp:sp modelId="{47D19247-8799-4D67-B73F-A5CFBA8A9656}">
      <dsp:nvSpPr>
        <dsp:cNvPr id="0" name=""/>
        <dsp:cNvSpPr/>
      </dsp:nvSpPr>
      <dsp:spPr>
        <a:xfrm>
          <a:off x="9684578" y="1875427"/>
          <a:ext cx="416761" cy="416761"/>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602B83-B197-4B7D-97D3-DF395D4F704B}">
      <dsp:nvSpPr>
        <dsp:cNvPr id="0" name=""/>
        <dsp:cNvSpPr/>
      </dsp:nvSpPr>
      <dsp:spPr>
        <a:xfrm>
          <a:off x="0" y="1250899"/>
          <a:ext cx="11850624" cy="1667865"/>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A729CC-5991-493A-A2E7-B9E182D4DB63}">
      <dsp:nvSpPr>
        <dsp:cNvPr id="0" name=""/>
        <dsp:cNvSpPr/>
      </dsp:nvSpPr>
      <dsp:spPr>
        <a:xfrm>
          <a:off x="2764" y="0"/>
          <a:ext cx="2849882"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2003</a:t>
          </a:r>
          <a:endParaRPr lang="en-US" sz="1200" kern="1200"/>
        </a:p>
        <a:p>
          <a:pPr marL="114300" lvl="1" indent="-114300" algn="l" defTabSz="533400">
            <a:lnSpc>
              <a:spcPct val="90000"/>
            </a:lnSpc>
            <a:spcBef>
              <a:spcPct val="0"/>
            </a:spcBef>
            <a:spcAft>
              <a:spcPct val="15000"/>
            </a:spcAft>
            <a:buChar char="•"/>
          </a:pPr>
          <a:r>
            <a:rPr lang="en-US" sz="1200" kern="1200"/>
            <a:t>Medicare Modernization Act establishes Part D drug benefit, establishes HSAs, renames Medicare+Choice program to Medicare Advantage and increases payment rates to Medicare Advantage plans </a:t>
          </a:r>
        </a:p>
      </dsp:txBody>
      <dsp:txXfrm>
        <a:off x="2764" y="0"/>
        <a:ext cx="2849882" cy="1667865"/>
      </dsp:txXfrm>
    </dsp:sp>
    <dsp:sp modelId="{46021E26-E916-454D-AB9A-8C3FDAC9E175}">
      <dsp:nvSpPr>
        <dsp:cNvPr id="0" name=""/>
        <dsp:cNvSpPr/>
      </dsp:nvSpPr>
      <dsp:spPr>
        <a:xfrm>
          <a:off x="1219222"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D11389-F5E2-423A-AF0F-A0A77591C440}">
      <dsp:nvSpPr>
        <dsp:cNvPr id="0" name=""/>
        <dsp:cNvSpPr/>
      </dsp:nvSpPr>
      <dsp:spPr>
        <a:xfrm>
          <a:off x="2963963" y="2501798"/>
          <a:ext cx="2226331"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2004</a:t>
          </a:r>
          <a:endParaRPr lang="en-US" sz="1200" kern="1200"/>
        </a:p>
        <a:p>
          <a:pPr marL="114300" lvl="1" indent="-114300" algn="l" defTabSz="533400">
            <a:lnSpc>
              <a:spcPct val="90000"/>
            </a:lnSpc>
            <a:spcBef>
              <a:spcPct val="0"/>
            </a:spcBef>
            <a:spcAft>
              <a:spcPct val="15000"/>
            </a:spcAft>
            <a:buChar char="•"/>
          </a:pPr>
          <a:r>
            <a:rPr lang="en-US" sz="1200" kern="1200"/>
            <a:t>National total HMO enrollment is 68.8, and national PPO enrollment is 109 million </a:t>
          </a:r>
        </a:p>
      </dsp:txBody>
      <dsp:txXfrm>
        <a:off x="2963963" y="2501798"/>
        <a:ext cx="2226331" cy="1667865"/>
      </dsp:txXfrm>
    </dsp:sp>
    <dsp:sp modelId="{E486450A-8D02-4C62-B3E2-2B876C00AE7B}">
      <dsp:nvSpPr>
        <dsp:cNvPr id="0" name=""/>
        <dsp:cNvSpPr/>
      </dsp:nvSpPr>
      <dsp:spPr>
        <a:xfrm>
          <a:off x="3868646"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4A2B50-2727-4CEE-80A9-9CAD7164AED9}">
      <dsp:nvSpPr>
        <dsp:cNvPr id="0" name=""/>
        <dsp:cNvSpPr/>
      </dsp:nvSpPr>
      <dsp:spPr>
        <a:xfrm>
          <a:off x="5301612" y="0"/>
          <a:ext cx="2226331"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2006</a:t>
          </a:r>
          <a:endParaRPr lang="en-US" sz="1200" kern="1200"/>
        </a:p>
        <a:p>
          <a:pPr marL="114300" lvl="1" indent="-114300" algn="l" defTabSz="533400">
            <a:lnSpc>
              <a:spcPct val="90000"/>
            </a:lnSpc>
            <a:spcBef>
              <a:spcPct val="0"/>
            </a:spcBef>
            <a:spcAft>
              <a:spcPct val="15000"/>
            </a:spcAft>
            <a:buChar char="•"/>
          </a:pPr>
          <a:r>
            <a:rPr lang="en-US" sz="1200" kern="1200"/>
            <a:t>National total HMO enrollment is 67.7, and national PPO enrollment is 108 million  </a:t>
          </a:r>
        </a:p>
        <a:p>
          <a:pPr marL="114300" lvl="1" indent="-114300" algn="l" defTabSz="533400">
            <a:lnSpc>
              <a:spcPct val="90000"/>
            </a:lnSpc>
            <a:spcBef>
              <a:spcPct val="0"/>
            </a:spcBef>
            <a:spcAft>
              <a:spcPct val="15000"/>
            </a:spcAft>
            <a:buChar char="•"/>
          </a:pPr>
          <a:r>
            <a:rPr lang="en-US" sz="1200" kern="1200"/>
            <a:t>Medicare Part D prescription benefit becomes effective</a:t>
          </a:r>
        </a:p>
      </dsp:txBody>
      <dsp:txXfrm>
        <a:off x="5301612" y="0"/>
        <a:ext cx="2226331" cy="1667865"/>
      </dsp:txXfrm>
    </dsp:sp>
    <dsp:sp modelId="{3386AEAE-9D72-4E24-94C9-2A010B307809}">
      <dsp:nvSpPr>
        <dsp:cNvPr id="0" name=""/>
        <dsp:cNvSpPr/>
      </dsp:nvSpPr>
      <dsp:spPr>
        <a:xfrm>
          <a:off x="6206294"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55B939-BACD-458D-94DF-CF4928C27574}">
      <dsp:nvSpPr>
        <dsp:cNvPr id="0" name=""/>
        <dsp:cNvSpPr/>
      </dsp:nvSpPr>
      <dsp:spPr>
        <a:xfrm>
          <a:off x="7639260" y="2501798"/>
          <a:ext cx="3023536"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2010</a:t>
          </a:r>
          <a:endParaRPr lang="en-US" sz="1200" kern="1200"/>
        </a:p>
        <a:p>
          <a:pPr marL="114300" lvl="1" indent="-114300" algn="l" defTabSz="533400">
            <a:lnSpc>
              <a:spcPct val="90000"/>
            </a:lnSpc>
            <a:spcBef>
              <a:spcPct val="0"/>
            </a:spcBef>
            <a:spcAft>
              <a:spcPct val="15000"/>
            </a:spcAft>
            <a:buChar char="•"/>
          </a:pPr>
          <a:r>
            <a:rPr lang="en-US" sz="1200" kern="1200"/>
            <a:t>Affordable Care Act (ACA) is approved by Congress and signed into law, including provisions to allow increased access to healthcare for Americans, creates incentives focused on quality, and changes certain payment systems to reward value</a:t>
          </a:r>
        </a:p>
      </dsp:txBody>
      <dsp:txXfrm>
        <a:off x="7639260" y="2501798"/>
        <a:ext cx="3023536" cy="1667865"/>
      </dsp:txXfrm>
    </dsp:sp>
    <dsp:sp modelId="{DBD69E71-B257-4C24-B4E5-5DD4C9182575}">
      <dsp:nvSpPr>
        <dsp:cNvPr id="0" name=""/>
        <dsp:cNvSpPr/>
      </dsp:nvSpPr>
      <dsp:spPr>
        <a:xfrm>
          <a:off x="8942545"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E2816B-8B9C-42AA-85AF-96CD56364C99}">
      <dsp:nvSpPr>
        <dsp:cNvPr id="0" name=""/>
        <dsp:cNvSpPr/>
      </dsp:nvSpPr>
      <dsp:spPr>
        <a:xfrm>
          <a:off x="0" y="1250899"/>
          <a:ext cx="11850624" cy="1667865"/>
        </a:xfrm>
        <a:prstGeom prst="notched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BDECE1-BDA2-4D60-BF51-86332475EB3A}">
      <dsp:nvSpPr>
        <dsp:cNvPr id="0" name=""/>
        <dsp:cNvSpPr/>
      </dsp:nvSpPr>
      <dsp:spPr>
        <a:xfrm>
          <a:off x="6802" y="0"/>
          <a:ext cx="2955487"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2011</a:t>
          </a:r>
          <a:endParaRPr lang="en-US" sz="1200" kern="1200"/>
        </a:p>
        <a:p>
          <a:pPr marL="114300" lvl="1" indent="-114300" algn="l" defTabSz="533400">
            <a:lnSpc>
              <a:spcPct val="90000"/>
            </a:lnSpc>
            <a:spcBef>
              <a:spcPct val="0"/>
            </a:spcBef>
            <a:spcAft>
              <a:spcPct val="15000"/>
            </a:spcAft>
            <a:buChar char="•"/>
          </a:pPr>
          <a:r>
            <a:rPr lang="en-US" sz="1200" kern="1200"/>
            <a:t>Final rule for Accountable Care Organizations (ACOs) released by CMS to create incentives for health care providers to better coordinate care </a:t>
          </a:r>
        </a:p>
        <a:p>
          <a:pPr marL="114300" lvl="1" indent="-114300" algn="l" defTabSz="533400">
            <a:lnSpc>
              <a:spcPct val="90000"/>
            </a:lnSpc>
            <a:spcBef>
              <a:spcPct val="0"/>
            </a:spcBef>
            <a:spcAft>
              <a:spcPct val="15000"/>
            </a:spcAft>
            <a:buChar char="•"/>
          </a:pPr>
          <a:r>
            <a:rPr lang="en-US" sz="1200" kern="1200"/>
            <a:t>CMS established the Shared Savings Program to reward ACOs who lower growth of health care costs while meeting quality of care standards</a:t>
          </a:r>
        </a:p>
      </dsp:txBody>
      <dsp:txXfrm>
        <a:off x="6802" y="0"/>
        <a:ext cx="2955487" cy="1667865"/>
      </dsp:txXfrm>
    </dsp:sp>
    <dsp:sp modelId="{E0374D48-F988-44EE-B039-0E320BCE68D6}">
      <dsp:nvSpPr>
        <dsp:cNvPr id="0" name=""/>
        <dsp:cNvSpPr/>
      </dsp:nvSpPr>
      <dsp:spPr>
        <a:xfrm>
          <a:off x="1276063"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6C49D2-D96A-4FFA-9260-8D84A3EC9EE5}">
      <dsp:nvSpPr>
        <dsp:cNvPr id="0" name=""/>
        <dsp:cNvSpPr/>
      </dsp:nvSpPr>
      <dsp:spPr>
        <a:xfrm>
          <a:off x="3035590" y="2501798"/>
          <a:ext cx="14659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2012</a:t>
          </a:r>
          <a:endParaRPr lang="en-US" sz="1200" kern="1200"/>
        </a:p>
        <a:p>
          <a:pPr marL="114300" lvl="1" indent="-114300" algn="l" defTabSz="533400">
            <a:lnSpc>
              <a:spcPct val="90000"/>
            </a:lnSpc>
            <a:spcBef>
              <a:spcPct val="0"/>
            </a:spcBef>
            <a:spcAft>
              <a:spcPct val="15000"/>
            </a:spcAft>
            <a:buChar char="•"/>
          </a:pPr>
          <a:r>
            <a:rPr lang="en-US" sz="1200" kern="1200"/>
            <a:t>ACA upheld by Supreme Court</a:t>
          </a:r>
        </a:p>
      </dsp:txBody>
      <dsp:txXfrm>
        <a:off x="3035590" y="2501798"/>
        <a:ext cx="1465993" cy="1667865"/>
      </dsp:txXfrm>
    </dsp:sp>
    <dsp:sp modelId="{E6A224F0-1DC8-480D-901F-11C88A98D416}">
      <dsp:nvSpPr>
        <dsp:cNvPr id="0" name=""/>
        <dsp:cNvSpPr/>
      </dsp:nvSpPr>
      <dsp:spPr>
        <a:xfrm>
          <a:off x="3560104"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219702-60EF-44D4-8A9E-56DEDB06DC7A}">
      <dsp:nvSpPr>
        <dsp:cNvPr id="0" name=""/>
        <dsp:cNvSpPr/>
      </dsp:nvSpPr>
      <dsp:spPr>
        <a:xfrm>
          <a:off x="4574883" y="0"/>
          <a:ext cx="14659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2013</a:t>
          </a:r>
          <a:endParaRPr lang="en-US" sz="1200" kern="1200"/>
        </a:p>
        <a:p>
          <a:pPr marL="114300" lvl="1" indent="-114300" algn="l" defTabSz="533400">
            <a:lnSpc>
              <a:spcPct val="90000"/>
            </a:lnSpc>
            <a:spcBef>
              <a:spcPct val="0"/>
            </a:spcBef>
            <a:spcAft>
              <a:spcPct val="15000"/>
            </a:spcAft>
            <a:buChar char="•"/>
          </a:pPr>
          <a:r>
            <a:rPr lang="en-US" sz="1200" kern="1200"/>
            <a:t>Medicare ACOs in 49 states</a:t>
          </a:r>
        </a:p>
        <a:p>
          <a:pPr marL="114300" lvl="1" indent="-114300" algn="l" defTabSz="533400">
            <a:lnSpc>
              <a:spcPct val="90000"/>
            </a:lnSpc>
            <a:spcBef>
              <a:spcPct val="0"/>
            </a:spcBef>
            <a:spcAft>
              <a:spcPct val="15000"/>
            </a:spcAft>
            <a:buChar char="•"/>
          </a:pPr>
          <a:r>
            <a:rPr lang="en-US" sz="1200" kern="1200"/>
            <a:t>Open enrollment in the Health Insurance Marketplace begins</a:t>
          </a:r>
        </a:p>
      </dsp:txBody>
      <dsp:txXfrm>
        <a:off x="4574883" y="0"/>
        <a:ext cx="1465993" cy="1667865"/>
      </dsp:txXfrm>
    </dsp:sp>
    <dsp:sp modelId="{4A2F411C-87E7-4D1B-9672-ED47765BB432}">
      <dsp:nvSpPr>
        <dsp:cNvPr id="0" name=""/>
        <dsp:cNvSpPr/>
      </dsp:nvSpPr>
      <dsp:spPr>
        <a:xfrm>
          <a:off x="5099397"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226C1A-AF39-4757-BB4C-F99C611ED0D5}">
      <dsp:nvSpPr>
        <dsp:cNvPr id="0" name=""/>
        <dsp:cNvSpPr/>
      </dsp:nvSpPr>
      <dsp:spPr>
        <a:xfrm>
          <a:off x="6114177" y="2501798"/>
          <a:ext cx="14659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2014</a:t>
          </a:r>
          <a:endParaRPr lang="en-US" sz="1200" kern="1200"/>
        </a:p>
        <a:p>
          <a:pPr marL="114300" lvl="1" indent="-114300" algn="l" defTabSz="533400">
            <a:lnSpc>
              <a:spcPct val="90000"/>
            </a:lnSpc>
            <a:spcBef>
              <a:spcPct val="0"/>
            </a:spcBef>
            <a:spcAft>
              <a:spcPct val="15000"/>
            </a:spcAft>
            <a:buChar char="•"/>
          </a:pPr>
          <a:r>
            <a:rPr lang="en-US" sz="1200" kern="1200"/>
            <a:t>Coverage begins under plans purchased in the Health Insurance Marketplace.</a:t>
          </a:r>
        </a:p>
      </dsp:txBody>
      <dsp:txXfrm>
        <a:off x="6114177" y="2501798"/>
        <a:ext cx="1465993" cy="1667865"/>
      </dsp:txXfrm>
    </dsp:sp>
    <dsp:sp modelId="{DD637393-9B05-490D-A399-39C7D481FB9A}">
      <dsp:nvSpPr>
        <dsp:cNvPr id="0" name=""/>
        <dsp:cNvSpPr/>
      </dsp:nvSpPr>
      <dsp:spPr>
        <a:xfrm>
          <a:off x="6638691"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F06B13-9C26-4755-9261-F61E54EFCC2D}">
      <dsp:nvSpPr>
        <dsp:cNvPr id="0" name=""/>
        <dsp:cNvSpPr/>
      </dsp:nvSpPr>
      <dsp:spPr>
        <a:xfrm>
          <a:off x="7653471" y="0"/>
          <a:ext cx="14659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1">
          <a:noAutofit/>
        </a:bodyPr>
        <a:lstStyle/>
        <a:p>
          <a:pPr marL="0" lvl="0" indent="0" algn="l" defTabSz="533400">
            <a:lnSpc>
              <a:spcPct val="90000"/>
            </a:lnSpc>
            <a:spcBef>
              <a:spcPct val="0"/>
            </a:spcBef>
            <a:spcAft>
              <a:spcPct val="35000"/>
            </a:spcAft>
            <a:buNone/>
          </a:pPr>
          <a:r>
            <a:rPr lang="en-US" sz="1200" b="1" kern="1200"/>
            <a:t>2015</a:t>
          </a:r>
          <a:endParaRPr lang="en-US" sz="1200" kern="1200"/>
        </a:p>
        <a:p>
          <a:pPr marL="114300" lvl="1" indent="-114300" algn="l" defTabSz="533400">
            <a:lnSpc>
              <a:spcPct val="90000"/>
            </a:lnSpc>
            <a:spcBef>
              <a:spcPct val="0"/>
            </a:spcBef>
            <a:spcAft>
              <a:spcPct val="15000"/>
            </a:spcAft>
            <a:buChar char="•"/>
          </a:pPr>
          <a:r>
            <a:rPr lang="en-US" sz="1200" kern="1200"/>
            <a:t>Medicare Access and CHIP Reauthorization Act of 2015 becomes law to revise physician payment to focus on quality and outcomes</a:t>
          </a:r>
        </a:p>
      </dsp:txBody>
      <dsp:txXfrm>
        <a:off x="7653471" y="0"/>
        <a:ext cx="1465993" cy="1667865"/>
      </dsp:txXfrm>
    </dsp:sp>
    <dsp:sp modelId="{86DAE3A4-40B7-4752-B29A-DA361A5BCCE1}">
      <dsp:nvSpPr>
        <dsp:cNvPr id="0" name=""/>
        <dsp:cNvSpPr/>
      </dsp:nvSpPr>
      <dsp:spPr>
        <a:xfrm>
          <a:off x="8177984"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542EF1-14BC-4C99-BB9B-203BBE4D271A}">
      <dsp:nvSpPr>
        <dsp:cNvPr id="0" name=""/>
        <dsp:cNvSpPr/>
      </dsp:nvSpPr>
      <dsp:spPr>
        <a:xfrm>
          <a:off x="9192764" y="2501798"/>
          <a:ext cx="1465993" cy="16678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marL="0" lvl="0" indent="0" algn="l" defTabSz="533400">
            <a:lnSpc>
              <a:spcPct val="90000"/>
            </a:lnSpc>
            <a:spcBef>
              <a:spcPct val="0"/>
            </a:spcBef>
            <a:spcAft>
              <a:spcPct val="35000"/>
            </a:spcAft>
            <a:buNone/>
          </a:pPr>
          <a:r>
            <a:rPr lang="en-US" sz="1200" b="1" kern="1200"/>
            <a:t>2022</a:t>
          </a:r>
          <a:endParaRPr lang="en-US" sz="1200" kern="1200"/>
        </a:p>
        <a:p>
          <a:pPr marL="114300" lvl="1" indent="-114300" algn="l" defTabSz="533400">
            <a:lnSpc>
              <a:spcPct val="90000"/>
            </a:lnSpc>
            <a:spcBef>
              <a:spcPct val="0"/>
            </a:spcBef>
            <a:spcAft>
              <a:spcPct val="15000"/>
            </a:spcAft>
            <a:buChar char="•"/>
          </a:pPr>
          <a:r>
            <a:rPr lang="en-US" sz="1200" kern="1200"/>
            <a:t>Inflation Reduction Act signed into law, making changes including Medicare price negotiations and Part D redesign</a:t>
          </a:r>
        </a:p>
      </dsp:txBody>
      <dsp:txXfrm>
        <a:off x="9192764" y="2501798"/>
        <a:ext cx="1465993" cy="1667865"/>
      </dsp:txXfrm>
    </dsp:sp>
    <dsp:sp modelId="{BFA23056-7B92-41FD-A4DF-A36A7613A974}">
      <dsp:nvSpPr>
        <dsp:cNvPr id="0" name=""/>
        <dsp:cNvSpPr/>
      </dsp:nvSpPr>
      <dsp:spPr>
        <a:xfrm>
          <a:off x="9717278" y="1876348"/>
          <a:ext cx="416966" cy="41696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2/3/2025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CBD27-D6FE-4E25-8944-C777FE3B93DA}" type="slidenum">
              <a:rPr lang="en-US" smtClean="0"/>
              <a:t>3</a:t>
            </a:fld>
            <a:endParaRPr lang="en-US" dirty="0"/>
          </a:p>
        </p:txBody>
      </p:sp>
    </p:spTree>
    <p:extLst>
      <p:ext uri="{BB962C8B-B14F-4D97-AF65-F5344CB8AC3E}">
        <p14:creationId xmlns:p14="http://schemas.microsoft.com/office/powerpoint/2010/main" val="353588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The webinar on AMCP “what is managed care pharmacy” has a history section, but they have no reference listed. </a:t>
            </a:r>
            <a:endParaRPr lang="en-US" dirty="0"/>
          </a:p>
        </p:txBody>
      </p:sp>
      <p:sp>
        <p:nvSpPr>
          <p:cNvPr id="4" name="Slide Number Placeholder 3"/>
          <p:cNvSpPr>
            <a:spLocks noGrp="1"/>
          </p:cNvSpPr>
          <p:nvPr>
            <p:ph type="sldNum" sz="quarter" idx="5"/>
          </p:nvPr>
        </p:nvSpPr>
        <p:spPr/>
        <p:txBody>
          <a:bodyPr/>
          <a:lstStyle/>
          <a:p>
            <a:fld id="{BE9CBD27-D6FE-4E25-8944-C777FE3B93DA}" type="slidenum">
              <a:rPr lang="en-US" smtClean="0"/>
              <a:t>4</a:t>
            </a:fld>
            <a:endParaRPr lang="en-US" dirty="0"/>
          </a:p>
        </p:txBody>
      </p:sp>
    </p:spTree>
    <p:extLst>
      <p:ext uri="{BB962C8B-B14F-4D97-AF65-F5344CB8AC3E}">
        <p14:creationId xmlns:p14="http://schemas.microsoft.com/office/powerpoint/2010/main" val="240121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5</a:t>
            </a:fld>
            <a:endParaRPr lang="en-US" dirty="0"/>
          </a:p>
        </p:txBody>
      </p:sp>
    </p:spTree>
    <p:extLst>
      <p:ext uri="{BB962C8B-B14F-4D97-AF65-F5344CB8AC3E}">
        <p14:creationId xmlns:p14="http://schemas.microsoft.com/office/powerpoint/2010/main" val="2833841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3044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859620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26954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92444-7265-CA8F-DC64-E4ADE002BD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62FB32-4501-FD39-020C-93E49EA286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8BC6A8-2BF1-5B73-1B6B-6FF213D0B1A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B98852D-F60D-49C6-C271-38220C8ED48D}"/>
              </a:ext>
            </a:extLst>
          </p:cNvPr>
          <p:cNvSpPr>
            <a:spLocks noGrp="1"/>
          </p:cNvSpPr>
          <p:nvPr>
            <p:ph type="sldNum" sz="quarter" idx="5"/>
          </p:nvPr>
        </p:nvSpPr>
        <p:spPr/>
        <p:txBody>
          <a:bodyPr/>
          <a:lstStyle/>
          <a:p>
            <a:fld id="{BE9CBD27-D6FE-4E25-8944-C777FE3B93DA}" type="slidenum">
              <a:rPr lang="en-US" smtClean="0"/>
              <a:t>9</a:t>
            </a:fld>
            <a:endParaRPr lang="en-US" dirty="0"/>
          </a:p>
        </p:txBody>
      </p:sp>
    </p:spTree>
    <p:extLst>
      <p:ext uri="{BB962C8B-B14F-4D97-AF65-F5344CB8AC3E}">
        <p14:creationId xmlns:p14="http://schemas.microsoft.com/office/powerpoint/2010/main" val="3614849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11</a:t>
            </a:fld>
            <a:endParaRPr lang="en-US" dirty="0"/>
          </a:p>
        </p:txBody>
      </p:sp>
    </p:spTree>
    <p:extLst>
      <p:ext uri="{BB962C8B-B14F-4D97-AF65-F5344CB8AC3E}">
        <p14:creationId xmlns:p14="http://schemas.microsoft.com/office/powerpoint/2010/main" val="31299584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hhs.gov/healthcare/about-the-aca/index.html" TargetMode="External"/><Relationship Id="rId2" Type="http://schemas.openxmlformats.org/officeDocument/2006/relationships/hyperlink" Target="https://doi.org/10.18553/jmcp.2023.29.12.137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8553/jmcp.2023.29.12.1371"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doi.org/10.18553/jmcp.2023.29.12.137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54595" y="787022"/>
            <a:ext cx="11295281" cy="2169367"/>
          </a:xfrm>
        </p:spPr>
        <p:txBody>
          <a:bodyPr/>
          <a:lstStyle/>
          <a:p>
            <a:pPr eaLnBrk="1" hangingPunct="1"/>
            <a:r>
              <a:rPr lang="en-US" altLang="en-US" sz="5400" dirty="0">
                <a:solidFill>
                  <a:schemeClr val="bg1"/>
                </a:solidFill>
              </a:rPr>
              <a:t>The History of Managed Care in the United States</a:t>
            </a:r>
            <a:endParaRPr lang="en-US" altLang="en-US" sz="5400" b="1" dirty="0">
              <a:solidFill>
                <a:schemeClr val="bg1"/>
              </a:solidFill>
            </a:endParaRPr>
          </a:p>
        </p:txBody>
      </p:sp>
      <p:sp>
        <p:nvSpPr>
          <p:cNvPr id="12291" name="Subtitle 2"/>
          <p:cNvSpPr>
            <a:spLocks noGrp="1"/>
          </p:cNvSpPr>
          <p:nvPr>
            <p:ph type="subTitle" idx="4294967295"/>
          </p:nvPr>
        </p:nvSpPr>
        <p:spPr>
          <a:xfrm>
            <a:off x="5473963" y="4103049"/>
            <a:ext cx="6400800" cy="1752600"/>
          </a:xfrm>
          <a:prstGeom prst="rect">
            <a:avLst/>
          </a:prstGeom>
        </p:spPr>
        <p:txBody>
          <a:bodyPr/>
          <a:lstStyle/>
          <a:p>
            <a:pPr marL="0" indent="0" algn="r" eaLnBrk="1" hangingPunct="1">
              <a:buNone/>
            </a:pPr>
            <a:r>
              <a:rPr lang="en-US" altLang="en-US" dirty="0">
                <a:solidFill>
                  <a:schemeClr val="bg1"/>
                </a:solidFill>
              </a:rPr>
              <a:t>Created by the Schools of Pharmacy Relations Committee for AMCP</a:t>
            </a:r>
          </a:p>
          <a:p>
            <a:pPr marL="0" indent="0" algn="r" eaLnBrk="1" hangingPunct="1">
              <a:buNone/>
            </a:pPr>
            <a:endParaRPr lang="en-US" altLang="en-US" dirty="0">
              <a:solidFill>
                <a:schemeClr val="bg1"/>
              </a:solidFill>
            </a:endParaRPr>
          </a:p>
          <a:p>
            <a:pPr marL="0" indent="0" algn="r" eaLnBrk="1" hangingPunct="1">
              <a:buNone/>
            </a:pPr>
            <a:endParaRPr lang="en-US" altLang="en-US" dirty="0">
              <a:solidFill>
                <a:schemeClr val="bg1"/>
              </a:solidFill>
            </a:endParaRPr>
          </a:p>
          <a:p>
            <a:pPr marL="0" indent="0" algn="r" eaLnBrk="1" hangingPunct="1">
              <a:buNone/>
            </a:pPr>
            <a:r>
              <a:rPr lang="en-US" altLang="en-US" dirty="0">
                <a:solidFill>
                  <a:schemeClr val="bg1"/>
                </a:solidFill>
              </a:rPr>
              <a:t>Revised: February 2025</a:t>
            </a:r>
          </a:p>
          <a:p>
            <a:pPr algn="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US" altLang="en-US" dirty="0">
                <a:solidFill>
                  <a:schemeClr val="tx1"/>
                </a:solidFill>
              </a:rPr>
              <a:t>References</a:t>
            </a:r>
          </a:p>
        </p:txBody>
      </p:sp>
      <p:sp>
        <p:nvSpPr>
          <p:cNvPr id="21507" name="Rectangle 3"/>
          <p:cNvSpPr>
            <a:spLocks noGrp="1"/>
          </p:cNvSpPr>
          <p:nvPr>
            <p:ph idx="1"/>
          </p:nvPr>
        </p:nvSpPr>
        <p:spPr>
          <a:xfrm>
            <a:off x="838200" y="1589319"/>
            <a:ext cx="10515600" cy="3903663"/>
          </a:xfrm>
        </p:spPr>
        <p:txBody>
          <a:bodyPr/>
          <a:lstStyle/>
          <a:p>
            <a:pPr marL="457200" indent="-457200">
              <a:lnSpc>
                <a:spcPct val="80000"/>
              </a:lnSpc>
              <a:buFontTx/>
              <a:buAutoNum type="arabicPeriod"/>
              <a:defRPr/>
            </a:pPr>
            <a:r>
              <a:rPr lang="en-US" sz="2600" dirty="0">
                <a:effectLst/>
              </a:rPr>
              <a:t>Happe LE, Edgar BS. A primer on managed care pharmacy. </a:t>
            </a:r>
            <a:r>
              <a:rPr lang="en-US" sz="2600" i="1" dirty="0">
                <a:effectLst/>
              </a:rPr>
              <a:t>JMCP</a:t>
            </a:r>
            <a:r>
              <a:rPr lang="en-US" sz="2600" dirty="0">
                <a:effectLst/>
              </a:rPr>
              <a:t>. 2023;29(12):1371-1376. doi:</a:t>
            </a:r>
            <a:r>
              <a:rPr lang="en-US" sz="2600" dirty="0">
                <a:effectLst/>
                <a:hlinkClick r:id="rId2"/>
              </a:rPr>
              <a:t>10.18553/jmcp.2023.29.12.1371</a:t>
            </a:r>
            <a:endParaRPr lang="en-US" sz="2600" dirty="0">
              <a:effectLst/>
            </a:endParaRPr>
          </a:p>
          <a:p>
            <a:pPr marL="457200" indent="-457200">
              <a:lnSpc>
                <a:spcPct val="80000"/>
              </a:lnSpc>
              <a:buFontTx/>
              <a:buAutoNum type="arabicPeriod"/>
              <a:defRPr/>
            </a:pPr>
            <a:r>
              <a:rPr lang="en-US" sz="2600" dirty="0"/>
              <a:t>Burns LR. The U.S. Healthcare Ecosystem: Payers, Providers, Producers. 1st ed. McGraw Hill Medical; 2021.</a:t>
            </a:r>
          </a:p>
          <a:p>
            <a:pPr marL="457200" indent="-457200">
              <a:lnSpc>
                <a:spcPct val="80000"/>
              </a:lnSpc>
              <a:buFontTx/>
              <a:buAutoNum type="arabicPeriod"/>
              <a:defRPr/>
            </a:pPr>
            <a:r>
              <a:rPr lang="en-US" sz="2600" dirty="0"/>
              <a:t>Navarro, Robert P.  </a:t>
            </a:r>
            <a:r>
              <a:rPr lang="en-US" sz="2600" i="1" dirty="0"/>
              <a:t>Managed Care Pharmacy Practice</a:t>
            </a:r>
            <a:r>
              <a:rPr lang="en-US" sz="2600" dirty="0"/>
              <a:t>. 2</a:t>
            </a:r>
            <a:r>
              <a:rPr lang="en-US" sz="2600" baseline="30000" dirty="0"/>
              <a:t>nd</a:t>
            </a:r>
            <a:r>
              <a:rPr lang="en-US" sz="2600" dirty="0"/>
              <a:t> ed.  Sudbury, MA: Jones and Bartlett, 2009.</a:t>
            </a:r>
          </a:p>
          <a:p>
            <a:pPr marL="457200" indent="-457200">
              <a:lnSpc>
                <a:spcPct val="80000"/>
              </a:lnSpc>
              <a:buFontTx/>
              <a:buAutoNum type="arabicPeriod"/>
              <a:defRPr/>
            </a:pPr>
            <a:r>
              <a:rPr lang="en-US" sz="2600" dirty="0"/>
              <a:t>U.S. Department of Health and Human Services. About the ACA. Accessed on: February 5, 2025. </a:t>
            </a:r>
            <a:r>
              <a:rPr lang="en-US" sz="2600" dirty="0">
                <a:hlinkClick r:id="rId3"/>
              </a:rPr>
              <a:t>https://www.hhs.gov/healthcare/about-the-aca/index.html</a:t>
            </a:r>
            <a:r>
              <a:rPr lang="en-US" sz="2600" dirty="0"/>
              <a:t>.</a:t>
            </a:r>
          </a:p>
          <a:p>
            <a:pPr marL="457200" indent="-457200">
              <a:lnSpc>
                <a:spcPct val="80000"/>
              </a:lnSpc>
              <a:buFontTx/>
              <a:buAutoNum type="arabicPeriod"/>
              <a:defRPr/>
            </a:pPr>
            <a:endParaRPr lang="en-US" sz="2600" dirty="0"/>
          </a:p>
          <a:p>
            <a:pPr marL="457200" indent="-457200">
              <a:lnSpc>
                <a:spcPct val="80000"/>
              </a:lnSpc>
              <a:buFontTx/>
              <a:buAutoNum type="arabicPeriod"/>
              <a:defRPr/>
            </a:pPr>
            <a:endParaRPr lang="en-US" sz="2600" dirty="0"/>
          </a:p>
          <a:p>
            <a:pPr marL="457200" indent="-457200">
              <a:lnSpc>
                <a:spcPct val="80000"/>
              </a:lnSpc>
              <a:buNone/>
              <a:defRPr/>
            </a:pPr>
            <a:endParaRPr lang="en-US" sz="2000" dirty="0">
              <a:latin typeface="Trebuchet MS" pitchFamily="34" charset="0"/>
            </a:endParaRPr>
          </a:p>
          <a:p>
            <a:pPr eaLnBrk="1" hangingPunct="1">
              <a:buFont typeface="Arial" charset="0"/>
              <a:buNone/>
              <a:defRPr/>
            </a:pPr>
            <a:endParaRPr lang="en-US" dirty="0"/>
          </a:p>
        </p:txBody>
      </p:sp>
    </p:spTree>
    <p:extLst>
      <p:ext uri="{BB962C8B-B14F-4D97-AF65-F5344CB8AC3E}">
        <p14:creationId xmlns:p14="http://schemas.microsoft.com/office/powerpoint/2010/main" val="41180697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58294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en-US" altLang="en-US" dirty="0">
                <a:solidFill>
                  <a:schemeClr val="tx1"/>
                </a:solidFill>
              </a:rPr>
              <a:t>Topics Covered</a:t>
            </a:r>
          </a:p>
        </p:txBody>
      </p:sp>
      <p:sp>
        <p:nvSpPr>
          <p:cNvPr id="13315" name="Rectangle 3"/>
          <p:cNvSpPr>
            <a:spLocks noGrp="1"/>
          </p:cNvSpPr>
          <p:nvPr>
            <p:ph idx="1"/>
          </p:nvPr>
        </p:nvSpPr>
        <p:spPr/>
        <p:txBody>
          <a:bodyPr/>
          <a:lstStyle/>
          <a:p>
            <a:r>
              <a:rPr lang="en-US" altLang="en-US" dirty="0"/>
              <a:t>Introduction to Managed Care and Managed Care Organizations</a:t>
            </a:r>
            <a:endParaRPr lang="en-US" altLang="en-US" dirty="0">
              <a:latin typeface="Trebuchet MS" pitchFamily="34" charset="0"/>
            </a:endParaRPr>
          </a:p>
          <a:p>
            <a:r>
              <a:rPr lang="en-US" altLang="en-US" dirty="0"/>
              <a:t>Key Events in the Evolution of Managed Care in the United States</a:t>
            </a:r>
          </a:p>
        </p:txBody>
      </p:sp>
    </p:spTree>
    <p:extLst>
      <p:ext uri="{BB962C8B-B14F-4D97-AF65-F5344CB8AC3E}">
        <p14:creationId xmlns:p14="http://schemas.microsoft.com/office/powerpoint/2010/main" val="41146354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z="4400" dirty="0"/>
              <a:t>What is Managed Care?</a:t>
            </a:r>
          </a:p>
        </p:txBody>
      </p:sp>
      <p:sp>
        <p:nvSpPr>
          <p:cNvPr id="14339" name="Content Placeholder 2"/>
          <p:cNvSpPr>
            <a:spLocks noGrp="1"/>
          </p:cNvSpPr>
          <p:nvPr>
            <p:ph idx="1"/>
          </p:nvPr>
        </p:nvSpPr>
        <p:spPr/>
        <p:txBody>
          <a:bodyPr numCol="1">
            <a:normAutofit/>
          </a:bodyPr>
          <a:lstStyle/>
          <a:p>
            <a:pPr marL="0" indent="0">
              <a:buNone/>
            </a:pPr>
            <a:r>
              <a:rPr lang="en-US" altLang="en-US" sz="2400" b="1" dirty="0"/>
              <a:t>What is Managed Care?</a:t>
            </a:r>
            <a:endParaRPr lang="en-US" sz="2400" b="1" i="0" dirty="0">
              <a:solidFill>
                <a:schemeClr val="bg2"/>
              </a:solidFill>
              <a:effectLst/>
            </a:endParaRPr>
          </a:p>
          <a:p>
            <a:r>
              <a:rPr lang="en-US" sz="2400" i="0" dirty="0">
                <a:solidFill>
                  <a:schemeClr val="bg2"/>
                </a:solidFill>
                <a:effectLst/>
              </a:rPr>
              <a:t>Managed care is a structured approach to financing and delivering covered health care benefits that optimizes cost, utilization, and quality.</a:t>
            </a:r>
            <a:r>
              <a:rPr lang="en-US" sz="2400" i="0" baseline="30000" dirty="0">
                <a:solidFill>
                  <a:schemeClr val="bg2"/>
                </a:solidFill>
                <a:effectLst/>
              </a:rPr>
              <a:t>1</a:t>
            </a:r>
          </a:p>
          <a:p>
            <a:pPr marL="0" indent="0">
              <a:buNone/>
            </a:pPr>
            <a:endParaRPr lang="en-US" altLang="en-US" sz="2400" dirty="0">
              <a:solidFill>
                <a:schemeClr val="tx1"/>
              </a:solidFill>
              <a:cs typeface="Arial" charset="0"/>
            </a:endParaRPr>
          </a:p>
          <a:p>
            <a:pPr marL="0" indent="0">
              <a:buNone/>
            </a:pPr>
            <a:r>
              <a:rPr lang="en-US" altLang="en-US" sz="2400" b="1" dirty="0">
                <a:solidFill>
                  <a:schemeClr val="tx1"/>
                </a:solidFill>
                <a:cs typeface="Arial" charset="0"/>
              </a:rPr>
              <a:t>What is a Managed Care Organization (MCO)?</a:t>
            </a:r>
            <a:endParaRPr lang="en-US" altLang="en-US" sz="2400" b="1" baseline="30000" dirty="0">
              <a:solidFill>
                <a:schemeClr val="bg2"/>
              </a:solidFill>
            </a:endParaRPr>
          </a:p>
          <a:p>
            <a:r>
              <a:rPr lang="en-US" altLang="en-US" sz="2400" dirty="0"/>
              <a:t>Many use the terms MCO and health plan interchangeably to describe a managed care delivery system</a:t>
            </a:r>
          </a:p>
          <a:p>
            <a:endParaRPr lang="en-US" altLang="en-US" sz="2400" baseline="30000" dirty="0">
              <a:solidFill>
                <a:schemeClr val="bg2"/>
              </a:solidFill>
            </a:endParaRPr>
          </a:p>
        </p:txBody>
      </p:sp>
      <p:sp>
        <p:nvSpPr>
          <p:cNvPr id="2" name="TextBox 1">
            <a:extLst>
              <a:ext uri="{FF2B5EF4-FFF2-40B4-BE49-F238E27FC236}">
                <a16:creationId xmlns:a16="http://schemas.microsoft.com/office/drawing/2014/main" id="{F87C1883-C821-E2BF-3691-057B94C1A7E2}"/>
              </a:ext>
            </a:extLst>
          </p:cNvPr>
          <p:cNvSpPr txBox="1"/>
          <p:nvPr/>
        </p:nvSpPr>
        <p:spPr>
          <a:xfrm>
            <a:off x="3679370" y="6327743"/>
            <a:ext cx="7674430" cy="215444"/>
          </a:xfrm>
          <a:prstGeom prst="rect">
            <a:avLst/>
          </a:prstGeom>
          <a:noFill/>
        </p:spPr>
        <p:txBody>
          <a:bodyPr wrap="square">
            <a:spAutoFit/>
          </a:bodyPr>
          <a:lstStyle/>
          <a:p>
            <a:pPr>
              <a:lnSpc>
                <a:spcPct val="80000"/>
              </a:lnSpc>
              <a:defRPr/>
            </a:pPr>
            <a:r>
              <a:rPr lang="en-US" sz="1000" dirty="0">
                <a:solidFill>
                  <a:schemeClr val="bg1"/>
                </a:solidFill>
                <a:effectLst/>
              </a:rPr>
              <a:t>1-Happe LE, Edgar BS. A primer on managed care pharmacy. </a:t>
            </a:r>
            <a:r>
              <a:rPr lang="en-US" sz="1000" i="1" dirty="0">
                <a:solidFill>
                  <a:schemeClr val="bg1"/>
                </a:solidFill>
                <a:effectLst/>
              </a:rPr>
              <a:t>JMCP</a:t>
            </a:r>
            <a:r>
              <a:rPr lang="en-US" sz="1000" dirty="0">
                <a:solidFill>
                  <a:schemeClr val="bg1"/>
                </a:solidFill>
                <a:effectLst/>
              </a:rPr>
              <a:t>. 2023;29(12):1371-1376. doi:</a:t>
            </a:r>
            <a:r>
              <a:rPr lang="en-US" sz="1000" dirty="0">
                <a:solidFill>
                  <a:schemeClr val="bg1"/>
                </a:solidFill>
                <a:effectLst/>
                <a:hlinkClick r:id="rId3">
                  <a:extLst>
                    <a:ext uri="{A12FA001-AC4F-418D-AE19-62706E023703}">
                      <ahyp:hlinkClr xmlns:ahyp="http://schemas.microsoft.com/office/drawing/2018/hyperlinkcolor" val="tx"/>
                    </a:ext>
                  </a:extLst>
                </a:hlinkClick>
              </a:rPr>
              <a:t>10.18553/jmcp.2023.29.12.1371</a:t>
            </a:r>
            <a:endParaRPr lang="en-US" sz="1000" dirty="0">
              <a:solidFill>
                <a:schemeClr val="bg1"/>
              </a:solidFill>
              <a:effectLst/>
            </a:endParaRPr>
          </a:p>
        </p:txBody>
      </p:sp>
    </p:spTree>
    <p:extLst>
      <p:ext uri="{BB962C8B-B14F-4D97-AF65-F5344CB8AC3E}">
        <p14:creationId xmlns:p14="http://schemas.microsoft.com/office/powerpoint/2010/main" val="137627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US" altLang="en-US" sz="4400" dirty="0">
                <a:solidFill>
                  <a:schemeClr val="tx1"/>
                </a:solidFill>
              </a:rPr>
              <a:t>Key events </a:t>
            </a:r>
            <a:r>
              <a:rPr lang="en-US" altLang="en-US" dirty="0">
                <a:solidFill>
                  <a:schemeClr val="tx1"/>
                </a:solidFill>
              </a:rPr>
              <a:t>in managed care </a:t>
            </a:r>
            <a:r>
              <a:rPr lang="en-US" altLang="en-US" sz="4400" dirty="0">
                <a:solidFill>
                  <a:schemeClr val="tx1"/>
                </a:solidFill>
              </a:rPr>
              <a:t>in the US</a:t>
            </a:r>
            <a:endParaRPr lang="en-US" altLang="en-US" dirty="0">
              <a:solidFill>
                <a:schemeClr val="tx1"/>
              </a:solidFill>
            </a:endParaRPr>
          </a:p>
        </p:txBody>
      </p:sp>
      <p:sp>
        <p:nvSpPr>
          <p:cNvPr id="3" name="TextBox 2">
            <a:extLst>
              <a:ext uri="{FF2B5EF4-FFF2-40B4-BE49-F238E27FC236}">
                <a16:creationId xmlns:a16="http://schemas.microsoft.com/office/drawing/2014/main" id="{5344A274-D1F0-46D6-ABD6-DD0B60F0674D}"/>
              </a:ext>
            </a:extLst>
          </p:cNvPr>
          <p:cNvSpPr txBox="1"/>
          <p:nvPr/>
        </p:nvSpPr>
        <p:spPr>
          <a:xfrm>
            <a:off x="3149461" y="6274455"/>
            <a:ext cx="8874545" cy="307777"/>
          </a:xfrm>
          <a:prstGeom prst="rect">
            <a:avLst/>
          </a:prstGeom>
          <a:noFill/>
        </p:spPr>
        <p:txBody>
          <a:bodyPr wrap="none" rtlCol="0">
            <a:spAutoFit/>
          </a:bodyPr>
          <a:lstStyle/>
          <a:p>
            <a:pPr>
              <a:spcBef>
                <a:spcPts val="0"/>
              </a:spcBef>
              <a:spcAft>
                <a:spcPts val="0"/>
              </a:spcAft>
            </a:pPr>
            <a:r>
              <a:rPr lang="en-US" sz="1400">
                <a:solidFill>
                  <a:schemeClr val="bg1"/>
                </a:solidFill>
                <a:effectLst/>
              </a:rPr>
              <a:t>Burns LR. </a:t>
            </a:r>
            <a:r>
              <a:rPr lang="en-US" sz="1400" i="1">
                <a:solidFill>
                  <a:schemeClr val="bg1"/>
                </a:solidFill>
                <a:effectLst/>
              </a:rPr>
              <a:t>The U.S. Healthcare Ecosystem: Payers, Providers, Producers</a:t>
            </a:r>
            <a:r>
              <a:rPr lang="en-US" sz="1400">
                <a:solidFill>
                  <a:schemeClr val="bg1"/>
                </a:solidFill>
                <a:effectLst/>
              </a:rPr>
              <a:t>. 1st ed. McGraw Hill Medical; 2021.</a:t>
            </a:r>
          </a:p>
        </p:txBody>
      </p:sp>
      <p:graphicFrame>
        <p:nvGraphicFramePr>
          <p:cNvPr id="2" name="Diagram 1">
            <a:extLst>
              <a:ext uri="{FF2B5EF4-FFF2-40B4-BE49-F238E27FC236}">
                <a16:creationId xmlns:a16="http://schemas.microsoft.com/office/drawing/2014/main" id="{51C328FB-0BDE-B580-479E-29BB79E4B256}"/>
              </a:ext>
            </a:extLst>
          </p:cNvPr>
          <p:cNvGraphicFramePr/>
          <p:nvPr>
            <p:extLst>
              <p:ext uri="{D42A27DB-BD31-4B8C-83A1-F6EECF244321}">
                <p14:modId xmlns:p14="http://schemas.microsoft.com/office/powerpoint/2010/main" val="1983577531"/>
              </p:ext>
            </p:extLst>
          </p:nvPr>
        </p:nvGraphicFramePr>
        <p:xfrm>
          <a:off x="286326" y="1496568"/>
          <a:ext cx="11850624"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3333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838200" y="241835"/>
            <a:ext cx="10515600" cy="1325563"/>
          </a:xfrm>
        </p:spPr>
        <p:txBody>
          <a:bodyPr>
            <a:normAutofit/>
          </a:bodyPr>
          <a:lstStyle/>
          <a:p>
            <a:pPr eaLnBrk="1" hangingPunct="1"/>
            <a:r>
              <a:rPr lang="en-US" altLang="en-US" sz="4000" dirty="0">
                <a:solidFill>
                  <a:schemeClr val="tx1"/>
                </a:solidFill>
              </a:rPr>
              <a:t>Key events in managed care (cont.)</a:t>
            </a:r>
          </a:p>
        </p:txBody>
      </p:sp>
      <p:graphicFrame>
        <p:nvGraphicFramePr>
          <p:cNvPr id="2" name="Content Placeholder 1">
            <a:extLst>
              <a:ext uri="{FF2B5EF4-FFF2-40B4-BE49-F238E27FC236}">
                <a16:creationId xmlns:a16="http://schemas.microsoft.com/office/drawing/2014/main" id="{AB90D186-FDD2-0592-A29A-D4F11311C7A2}"/>
              </a:ext>
            </a:extLst>
          </p:cNvPr>
          <p:cNvGraphicFramePr>
            <a:graphicFrameLocks noGrp="1"/>
          </p:cNvGraphicFramePr>
          <p:nvPr>
            <p:ph idx="1"/>
            <p:extLst>
              <p:ext uri="{D42A27DB-BD31-4B8C-83A1-F6EECF244321}">
                <p14:modId xmlns:p14="http://schemas.microsoft.com/office/powerpoint/2010/main" val="3857184430"/>
              </p:ext>
            </p:extLst>
          </p:nvPr>
        </p:nvGraphicFramePr>
        <p:xfrm>
          <a:off x="205483" y="1345916"/>
          <a:ext cx="11846104" cy="4167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B12D83F6-D113-69CB-F9F5-C8CADABC76F7}"/>
              </a:ext>
            </a:extLst>
          </p:cNvPr>
          <p:cNvSpPr txBox="1"/>
          <p:nvPr/>
        </p:nvSpPr>
        <p:spPr>
          <a:xfrm>
            <a:off x="3149461" y="6274455"/>
            <a:ext cx="8874545" cy="307777"/>
          </a:xfrm>
          <a:prstGeom prst="rect">
            <a:avLst/>
          </a:prstGeom>
          <a:noFill/>
        </p:spPr>
        <p:txBody>
          <a:bodyPr wrap="none" rtlCol="0">
            <a:spAutoFit/>
          </a:bodyPr>
          <a:lstStyle/>
          <a:p>
            <a:pPr>
              <a:spcBef>
                <a:spcPts val="0"/>
              </a:spcBef>
              <a:spcAft>
                <a:spcPts val="0"/>
              </a:spcAft>
            </a:pPr>
            <a:r>
              <a:rPr lang="en-US" sz="1400" dirty="0">
                <a:solidFill>
                  <a:schemeClr val="bg1"/>
                </a:solidFill>
                <a:effectLst/>
              </a:rPr>
              <a:t>Burns LR. </a:t>
            </a:r>
            <a:r>
              <a:rPr lang="en-US" sz="1400" i="1" dirty="0">
                <a:solidFill>
                  <a:schemeClr val="bg1"/>
                </a:solidFill>
                <a:effectLst/>
              </a:rPr>
              <a:t>The U.S. Healthcare Ecosystem: Payers, Providers, Producers</a:t>
            </a:r>
            <a:r>
              <a:rPr lang="en-US" sz="1400" dirty="0">
                <a:solidFill>
                  <a:schemeClr val="bg1"/>
                </a:solidFill>
                <a:effectLst/>
              </a:rPr>
              <a:t>. 1st ed. McGraw Hill Medical; 2021.</a:t>
            </a:r>
          </a:p>
        </p:txBody>
      </p:sp>
    </p:spTree>
    <p:extLst>
      <p:ext uri="{BB962C8B-B14F-4D97-AF65-F5344CB8AC3E}">
        <p14:creationId xmlns:p14="http://schemas.microsoft.com/office/powerpoint/2010/main" val="4498125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838200" y="365126"/>
            <a:ext cx="10515600" cy="980790"/>
          </a:xfrm>
        </p:spPr>
        <p:txBody>
          <a:bodyPr>
            <a:normAutofit/>
          </a:bodyPr>
          <a:lstStyle/>
          <a:p>
            <a:pPr eaLnBrk="1" hangingPunct="1"/>
            <a:r>
              <a:rPr lang="en-US" altLang="en-US" sz="4000" dirty="0">
                <a:solidFill>
                  <a:schemeClr val="tx1"/>
                </a:solidFill>
              </a:rPr>
              <a:t>Key events in managed care (cont.)</a:t>
            </a:r>
          </a:p>
        </p:txBody>
      </p:sp>
      <p:graphicFrame>
        <p:nvGraphicFramePr>
          <p:cNvPr id="2" name="Content Placeholder 1">
            <a:extLst>
              <a:ext uri="{FF2B5EF4-FFF2-40B4-BE49-F238E27FC236}">
                <a16:creationId xmlns:a16="http://schemas.microsoft.com/office/drawing/2014/main" id="{19F47F8F-FFA5-8654-7033-4FC01596B6B6}"/>
              </a:ext>
            </a:extLst>
          </p:cNvPr>
          <p:cNvGraphicFramePr>
            <a:graphicFrameLocks noGrp="1"/>
          </p:cNvGraphicFramePr>
          <p:nvPr>
            <p:ph idx="1"/>
            <p:extLst>
              <p:ext uri="{D42A27DB-BD31-4B8C-83A1-F6EECF244321}">
                <p14:modId xmlns:p14="http://schemas.microsoft.com/office/powerpoint/2010/main" val="3860975842"/>
              </p:ext>
            </p:extLst>
          </p:nvPr>
        </p:nvGraphicFramePr>
        <p:xfrm>
          <a:off x="170688" y="1269840"/>
          <a:ext cx="11850624"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95DC18F7-70CB-5E5F-A3FE-AB55C698B2C8}"/>
              </a:ext>
            </a:extLst>
          </p:cNvPr>
          <p:cNvSpPr txBox="1"/>
          <p:nvPr/>
        </p:nvSpPr>
        <p:spPr>
          <a:xfrm>
            <a:off x="3149461" y="6274455"/>
            <a:ext cx="8874545" cy="307777"/>
          </a:xfrm>
          <a:prstGeom prst="rect">
            <a:avLst/>
          </a:prstGeom>
          <a:noFill/>
        </p:spPr>
        <p:txBody>
          <a:bodyPr wrap="none" rtlCol="0">
            <a:spAutoFit/>
          </a:bodyPr>
          <a:lstStyle/>
          <a:p>
            <a:pPr>
              <a:spcBef>
                <a:spcPts val="0"/>
              </a:spcBef>
              <a:spcAft>
                <a:spcPts val="0"/>
              </a:spcAft>
            </a:pPr>
            <a:r>
              <a:rPr lang="en-US" sz="1400">
                <a:solidFill>
                  <a:schemeClr val="bg1"/>
                </a:solidFill>
                <a:effectLst/>
              </a:rPr>
              <a:t>Burns LR. </a:t>
            </a:r>
            <a:r>
              <a:rPr lang="en-US" sz="1400" i="1">
                <a:solidFill>
                  <a:schemeClr val="bg1"/>
                </a:solidFill>
                <a:effectLst/>
              </a:rPr>
              <a:t>The U.S. Healthcare Ecosystem: Payers, Providers, Producers</a:t>
            </a:r>
            <a:r>
              <a:rPr lang="en-US" sz="1400">
                <a:solidFill>
                  <a:schemeClr val="bg1"/>
                </a:solidFill>
                <a:effectLst/>
              </a:rPr>
              <a:t>. 1st ed. McGraw Hill Medical; 2021.</a:t>
            </a:r>
          </a:p>
        </p:txBody>
      </p:sp>
    </p:spTree>
    <p:extLst>
      <p:ext uri="{BB962C8B-B14F-4D97-AF65-F5344CB8AC3E}">
        <p14:creationId xmlns:p14="http://schemas.microsoft.com/office/powerpoint/2010/main" val="23466734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a:xfrm>
            <a:off x="838200" y="365125"/>
            <a:ext cx="10515600" cy="902059"/>
          </a:xfrm>
        </p:spPr>
        <p:txBody>
          <a:bodyPr/>
          <a:lstStyle/>
          <a:p>
            <a:pPr eaLnBrk="1" hangingPunct="1"/>
            <a:r>
              <a:rPr lang="en-US" altLang="en-US" sz="4000" dirty="0">
                <a:solidFill>
                  <a:schemeClr val="tx1"/>
                </a:solidFill>
              </a:rPr>
              <a:t>Key events in managed care (cont.)</a:t>
            </a:r>
          </a:p>
        </p:txBody>
      </p:sp>
      <p:graphicFrame>
        <p:nvGraphicFramePr>
          <p:cNvPr id="2" name="Content Placeholder 1">
            <a:extLst>
              <a:ext uri="{FF2B5EF4-FFF2-40B4-BE49-F238E27FC236}">
                <a16:creationId xmlns:a16="http://schemas.microsoft.com/office/drawing/2014/main" id="{737416B9-2E75-6033-E71D-B8DD22FE3571}"/>
              </a:ext>
            </a:extLst>
          </p:cNvPr>
          <p:cNvGraphicFramePr>
            <a:graphicFrameLocks noGrp="1"/>
          </p:cNvGraphicFramePr>
          <p:nvPr>
            <p:ph idx="1"/>
            <p:extLst>
              <p:ext uri="{D42A27DB-BD31-4B8C-83A1-F6EECF244321}">
                <p14:modId xmlns:p14="http://schemas.microsoft.com/office/powerpoint/2010/main" val="264476499"/>
              </p:ext>
            </p:extLst>
          </p:nvPr>
        </p:nvGraphicFramePr>
        <p:xfrm>
          <a:off x="259702" y="1284557"/>
          <a:ext cx="11850624"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EBB4905E-7628-74BE-BB03-83613DF945B7}"/>
              </a:ext>
            </a:extLst>
          </p:cNvPr>
          <p:cNvSpPr txBox="1"/>
          <p:nvPr/>
        </p:nvSpPr>
        <p:spPr>
          <a:xfrm>
            <a:off x="3149461" y="6274455"/>
            <a:ext cx="8874545" cy="307777"/>
          </a:xfrm>
          <a:prstGeom prst="rect">
            <a:avLst/>
          </a:prstGeom>
          <a:noFill/>
        </p:spPr>
        <p:txBody>
          <a:bodyPr wrap="none" rtlCol="0">
            <a:spAutoFit/>
          </a:bodyPr>
          <a:lstStyle/>
          <a:p>
            <a:pPr>
              <a:spcBef>
                <a:spcPts val="0"/>
              </a:spcBef>
              <a:spcAft>
                <a:spcPts val="0"/>
              </a:spcAft>
            </a:pPr>
            <a:r>
              <a:rPr lang="en-US" sz="1400">
                <a:solidFill>
                  <a:schemeClr val="bg1"/>
                </a:solidFill>
                <a:effectLst/>
              </a:rPr>
              <a:t>Burns LR. </a:t>
            </a:r>
            <a:r>
              <a:rPr lang="en-US" sz="1400" i="1">
                <a:solidFill>
                  <a:schemeClr val="bg1"/>
                </a:solidFill>
                <a:effectLst/>
              </a:rPr>
              <a:t>The U.S. Healthcare Ecosystem: Payers, Providers, Producers</a:t>
            </a:r>
            <a:r>
              <a:rPr lang="en-US" sz="1400">
                <a:solidFill>
                  <a:schemeClr val="bg1"/>
                </a:solidFill>
                <a:effectLst/>
              </a:rPr>
              <a:t>. 1st ed. McGraw Hill Medical; 2021.</a:t>
            </a:r>
          </a:p>
        </p:txBody>
      </p:sp>
    </p:spTree>
    <p:extLst>
      <p:ext uri="{BB962C8B-B14F-4D97-AF65-F5344CB8AC3E}">
        <p14:creationId xmlns:p14="http://schemas.microsoft.com/office/powerpoint/2010/main" val="20459854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altLang="en-US" dirty="0">
                <a:solidFill>
                  <a:schemeClr val="tx1"/>
                </a:solidFill>
                <a:cs typeface="Times New Roman" pitchFamily="18" charset="0"/>
              </a:rPr>
              <a:t>Covered Pharmacy Benefit </a:t>
            </a:r>
            <a:endParaRPr lang="en-US" altLang="en-US" dirty="0">
              <a:solidFill>
                <a:schemeClr val="tx1"/>
              </a:solidFill>
            </a:endParaRPr>
          </a:p>
        </p:txBody>
      </p:sp>
      <p:sp>
        <p:nvSpPr>
          <p:cNvPr id="21507" name="Rectangle 3"/>
          <p:cNvSpPr>
            <a:spLocks noGrp="1"/>
          </p:cNvSpPr>
          <p:nvPr>
            <p:ph idx="1"/>
          </p:nvPr>
        </p:nvSpPr>
        <p:spPr/>
        <p:txBody>
          <a:bodyPr>
            <a:normAutofit/>
          </a:bodyPr>
          <a:lstStyle/>
          <a:p>
            <a:pPr>
              <a:lnSpc>
                <a:spcPct val="90000"/>
              </a:lnSpc>
            </a:pPr>
            <a:r>
              <a:rPr lang="en-US" altLang="en-US" sz="2000" dirty="0"/>
              <a:t>Many MCOs offer a prescription drug plan</a:t>
            </a:r>
          </a:p>
          <a:p>
            <a:pPr>
              <a:lnSpc>
                <a:spcPct val="90000"/>
              </a:lnSpc>
            </a:pPr>
            <a:r>
              <a:rPr lang="en-US" altLang="en-US" sz="2000" dirty="0"/>
              <a:t>Prescription medications and other therapies are essential in preventing and treating a wide variety of acute and chronic conditions</a:t>
            </a:r>
          </a:p>
          <a:p>
            <a:pPr>
              <a:lnSpc>
                <a:spcPct val="90000"/>
              </a:lnSpc>
            </a:pPr>
            <a:r>
              <a:rPr lang="en-US" altLang="en-US" sz="2000" dirty="0"/>
              <a:t>A range of professionals are involved in managing the pharmacy benefit such as pharmacists, nurses, physicians, financial and business professionals, and research scientists.</a:t>
            </a:r>
          </a:p>
        </p:txBody>
      </p:sp>
    </p:spTree>
    <p:extLst>
      <p:ext uri="{BB962C8B-B14F-4D97-AF65-F5344CB8AC3E}">
        <p14:creationId xmlns:p14="http://schemas.microsoft.com/office/powerpoint/2010/main" val="2578745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95FCC-DE83-2D7C-A2DC-46F0322D4BE9}"/>
            </a:ext>
          </a:extLst>
        </p:cNvPr>
        <p:cNvGrpSpPr/>
        <p:nvPr/>
      </p:nvGrpSpPr>
      <p:grpSpPr>
        <a:xfrm>
          <a:off x="0" y="0"/>
          <a:ext cx="0" cy="0"/>
          <a:chOff x="0" y="0"/>
          <a:chExt cx="0" cy="0"/>
        </a:xfrm>
      </p:grpSpPr>
      <p:sp>
        <p:nvSpPr>
          <p:cNvPr id="14338" name="Title 1">
            <a:extLst>
              <a:ext uri="{FF2B5EF4-FFF2-40B4-BE49-F238E27FC236}">
                <a16:creationId xmlns:a16="http://schemas.microsoft.com/office/drawing/2014/main" id="{9A265329-192C-A24A-B925-8DDEA382CE3D}"/>
              </a:ext>
            </a:extLst>
          </p:cNvPr>
          <p:cNvSpPr>
            <a:spLocks noGrp="1"/>
          </p:cNvSpPr>
          <p:nvPr>
            <p:ph type="title"/>
          </p:nvPr>
        </p:nvSpPr>
        <p:spPr/>
        <p:txBody>
          <a:bodyPr/>
          <a:lstStyle/>
          <a:p>
            <a:pPr eaLnBrk="1" hangingPunct="1"/>
            <a:r>
              <a:rPr lang="en-US" altLang="en-US" sz="4400" dirty="0"/>
              <a:t>What is Managed Care Pharmacy?</a:t>
            </a:r>
          </a:p>
        </p:txBody>
      </p:sp>
      <p:sp>
        <p:nvSpPr>
          <p:cNvPr id="14339" name="Content Placeholder 2">
            <a:extLst>
              <a:ext uri="{FF2B5EF4-FFF2-40B4-BE49-F238E27FC236}">
                <a16:creationId xmlns:a16="http://schemas.microsoft.com/office/drawing/2014/main" id="{81890C2D-07F0-05C5-2386-6E5E846A262C}"/>
              </a:ext>
            </a:extLst>
          </p:cNvPr>
          <p:cNvSpPr>
            <a:spLocks noGrp="1"/>
          </p:cNvSpPr>
          <p:nvPr>
            <p:ph idx="1"/>
          </p:nvPr>
        </p:nvSpPr>
        <p:spPr>
          <a:xfrm>
            <a:off x="389962" y="1696218"/>
            <a:ext cx="5206449" cy="4267285"/>
          </a:xfrm>
        </p:spPr>
        <p:txBody>
          <a:bodyPr numCol="1">
            <a:normAutofit lnSpcReduction="10000"/>
          </a:bodyPr>
          <a:lstStyle/>
          <a:p>
            <a:r>
              <a:rPr lang="en-US" altLang="en-US" sz="2400" dirty="0">
                <a:solidFill>
                  <a:schemeClr val="bg2"/>
                </a:solidFill>
              </a:rPr>
              <a:t>Managed care pharmacy is the practice of applying clinical and scientific evidence to support the appropriate use of medications to enhance patient and population health outcomes while optimizing use of limited health care resources.  </a:t>
            </a:r>
          </a:p>
          <a:p>
            <a:r>
              <a:rPr lang="en-US" sz="2400" i="0" dirty="0">
                <a:solidFill>
                  <a:schemeClr val="bg2"/>
                </a:solidFill>
                <a:effectLst/>
              </a:rPr>
              <a:t>Managed care pharmacy professionals develop strategies for patients, health plans, and providers across five key competencies.</a:t>
            </a:r>
          </a:p>
        </p:txBody>
      </p:sp>
      <p:pic>
        <p:nvPicPr>
          <p:cNvPr id="2" name="Picture 1">
            <a:extLst>
              <a:ext uri="{FF2B5EF4-FFF2-40B4-BE49-F238E27FC236}">
                <a16:creationId xmlns:a16="http://schemas.microsoft.com/office/drawing/2014/main" id="{BD44A08E-7E5C-730E-2F93-FB41689E67B4}"/>
              </a:ext>
            </a:extLst>
          </p:cNvPr>
          <p:cNvPicPr>
            <a:picLocks noChangeAspect="1"/>
          </p:cNvPicPr>
          <p:nvPr/>
        </p:nvPicPr>
        <p:blipFill rotWithShape="1">
          <a:blip r:embed="rId3"/>
          <a:srcRect l="6702" r="4549"/>
          <a:stretch/>
        </p:blipFill>
        <p:spPr>
          <a:xfrm>
            <a:off x="5596411" y="1516928"/>
            <a:ext cx="6350977" cy="4267285"/>
          </a:xfrm>
          <a:prstGeom prst="rect">
            <a:avLst/>
          </a:prstGeom>
        </p:spPr>
      </p:pic>
      <p:sp>
        <p:nvSpPr>
          <p:cNvPr id="3" name="TextBox 2">
            <a:extLst>
              <a:ext uri="{FF2B5EF4-FFF2-40B4-BE49-F238E27FC236}">
                <a16:creationId xmlns:a16="http://schemas.microsoft.com/office/drawing/2014/main" id="{A1F4DE7F-BFEC-483B-BF10-7697C79B3037}"/>
              </a:ext>
            </a:extLst>
          </p:cNvPr>
          <p:cNvSpPr txBox="1"/>
          <p:nvPr/>
        </p:nvSpPr>
        <p:spPr>
          <a:xfrm>
            <a:off x="3679370" y="6327743"/>
            <a:ext cx="7674430" cy="215444"/>
          </a:xfrm>
          <a:prstGeom prst="rect">
            <a:avLst/>
          </a:prstGeom>
          <a:noFill/>
        </p:spPr>
        <p:txBody>
          <a:bodyPr wrap="square">
            <a:spAutoFit/>
          </a:bodyPr>
          <a:lstStyle/>
          <a:p>
            <a:pPr>
              <a:lnSpc>
                <a:spcPct val="80000"/>
              </a:lnSpc>
              <a:defRPr/>
            </a:pPr>
            <a:r>
              <a:rPr lang="en-US" sz="1000" dirty="0">
                <a:solidFill>
                  <a:schemeClr val="bg1"/>
                </a:solidFill>
                <a:effectLst/>
              </a:rPr>
              <a:t>Happe LE, Edgar BS. A primer on managed care pharmacy. </a:t>
            </a:r>
            <a:r>
              <a:rPr lang="en-US" sz="1000" i="1" dirty="0">
                <a:solidFill>
                  <a:schemeClr val="bg1"/>
                </a:solidFill>
                <a:effectLst/>
              </a:rPr>
              <a:t>JMCP</a:t>
            </a:r>
            <a:r>
              <a:rPr lang="en-US" sz="1000" dirty="0">
                <a:solidFill>
                  <a:schemeClr val="bg1"/>
                </a:solidFill>
                <a:effectLst/>
              </a:rPr>
              <a:t>. 2023;29(12):1371-1376. doi:</a:t>
            </a:r>
            <a:r>
              <a:rPr lang="en-US" sz="1000" dirty="0">
                <a:solidFill>
                  <a:schemeClr val="bg1"/>
                </a:solidFill>
                <a:effectLst/>
                <a:hlinkClick r:id="rId4">
                  <a:extLst>
                    <a:ext uri="{A12FA001-AC4F-418D-AE19-62706E023703}">
                      <ahyp:hlinkClr xmlns:ahyp="http://schemas.microsoft.com/office/drawing/2018/hyperlinkcolor" val="tx"/>
                    </a:ext>
                  </a:extLst>
                </a:hlinkClick>
              </a:rPr>
              <a:t>10.18553/jmcp.2023.29.12.1371</a:t>
            </a:r>
            <a:endParaRPr lang="en-US" sz="1000" dirty="0">
              <a:solidFill>
                <a:schemeClr val="bg1"/>
              </a:solidFill>
              <a:effectLst/>
            </a:endParaRPr>
          </a:p>
        </p:txBody>
      </p:sp>
    </p:spTree>
    <p:extLst>
      <p:ext uri="{BB962C8B-B14F-4D97-AF65-F5344CB8AC3E}">
        <p14:creationId xmlns:p14="http://schemas.microsoft.com/office/powerpoint/2010/main" val="1308518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E64481-C567-46C3-860D-E8D5F9C13123}">
  <ds:schemaRefs>
    <ds:schemaRef ds:uri="http://schemas.microsoft.com/sharepoint/v3/contenttype/forms"/>
  </ds:schemaRefs>
</ds:datastoreItem>
</file>

<file path=customXml/itemProps2.xml><?xml version="1.0" encoding="utf-8"?>
<ds:datastoreItem xmlns:ds="http://schemas.openxmlformats.org/officeDocument/2006/customXml" ds:itemID="{3785CE41-D92F-4309-BFB2-734E2F2FC8EC}">
  <ds:schemaRefs>
    <ds:schemaRef ds:uri="http://schemas.microsoft.com/office/2006/metadata/properties"/>
    <ds:schemaRef ds:uri="875918e8-6976-4b4f-aace-74094fd1364a"/>
    <ds:schemaRef ds:uri="http://schemas.microsoft.com/office/2006/documentManagement/types"/>
    <ds:schemaRef ds:uri="http://purl.org/dc/terms/"/>
    <ds:schemaRef ds:uri="http://purl.org/dc/dcmitype/"/>
    <ds:schemaRef ds:uri="http://schemas.microsoft.com/office/infopath/2007/PartnerControls"/>
    <ds:schemaRef ds:uri="http://purl.org/dc/elements/1.1/"/>
    <ds:schemaRef ds:uri="http://schemas.openxmlformats.org/package/2006/metadata/core-properties"/>
    <ds:schemaRef ds:uri="a48dff03-4399-4d22-87ec-f9fbe221725d"/>
    <ds:schemaRef ds:uri="http://www.w3.org/XML/1998/namespace"/>
  </ds:schemaRefs>
</ds:datastoreItem>
</file>

<file path=customXml/itemProps3.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2548</TotalTime>
  <Words>1045</Words>
  <Application>Microsoft Office PowerPoint</Application>
  <PresentationFormat>Widescreen</PresentationFormat>
  <Paragraphs>98</Paragraphs>
  <Slides>11</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ＭＳ Ｐゴシック</vt:lpstr>
      <vt:lpstr>Arial</vt:lpstr>
      <vt:lpstr>Calibri</vt:lpstr>
      <vt:lpstr>Courier New</vt:lpstr>
      <vt:lpstr>Montserrat</vt:lpstr>
      <vt:lpstr>Times New Roman</vt:lpstr>
      <vt:lpstr>Trebuchet MS</vt:lpstr>
      <vt:lpstr>Wingdings</vt:lpstr>
      <vt:lpstr>Office Theme</vt:lpstr>
      <vt:lpstr>The History of Managed Care in the United States</vt:lpstr>
      <vt:lpstr>Topics Covered</vt:lpstr>
      <vt:lpstr>What is Managed Care?</vt:lpstr>
      <vt:lpstr>Key events in managed care in the US</vt:lpstr>
      <vt:lpstr>Key events in managed care (cont.)</vt:lpstr>
      <vt:lpstr>Key events in managed care (cont.)</vt:lpstr>
      <vt:lpstr>Key events in managed care (cont.)</vt:lpstr>
      <vt:lpstr>Covered Pharmacy Benefit </vt:lpstr>
      <vt:lpstr>What is Managed Care Pharmacy?</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Cooke, Catherine</cp:lastModifiedBy>
  <cp:revision>232</cp:revision>
  <cp:lastPrinted>2019-10-28T17:05:04Z</cp:lastPrinted>
  <dcterms:created xsi:type="dcterms:W3CDTF">2019-05-03T17:39:49Z</dcterms:created>
  <dcterms:modified xsi:type="dcterms:W3CDTF">2025-02-04T02:47:09Z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