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29"/>
  </p:notesMasterIdLst>
  <p:sldIdLst>
    <p:sldId id="280" r:id="rId6"/>
    <p:sldId id="257" r:id="rId7"/>
    <p:sldId id="259" r:id="rId8"/>
    <p:sldId id="274" r:id="rId9"/>
    <p:sldId id="277" r:id="rId10"/>
    <p:sldId id="272" r:id="rId11"/>
    <p:sldId id="275" r:id="rId12"/>
    <p:sldId id="287" r:id="rId13"/>
    <p:sldId id="288" r:id="rId14"/>
    <p:sldId id="283" r:id="rId15"/>
    <p:sldId id="289" r:id="rId16"/>
    <p:sldId id="290" r:id="rId17"/>
    <p:sldId id="284" r:id="rId18"/>
    <p:sldId id="285" r:id="rId19"/>
    <p:sldId id="286" r:id="rId20"/>
    <p:sldId id="296" r:id="rId21"/>
    <p:sldId id="415" r:id="rId22"/>
    <p:sldId id="291" r:id="rId23"/>
    <p:sldId id="292" r:id="rId24"/>
    <p:sldId id="293" r:id="rId25"/>
    <p:sldId id="294" r:id="rId26"/>
    <p:sldId id="295" r:id="rId27"/>
    <p:sldId id="414" r:id="rId2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158C48-B442-4E88-8382-5E7352BB9480}" v="1" dt="2024-02-07T16:07:50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240" autoAdjust="0"/>
  </p:normalViewPr>
  <p:slideViewPr>
    <p:cSldViewPr>
      <p:cViewPr varScale="1">
        <p:scale>
          <a:sx n="105" d="100"/>
          <a:sy n="105" d="100"/>
        </p:scale>
        <p:origin x="5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Lin" userId="5fcab3e6-319a-4704-99de-222ae5845fda" providerId="ADAL" clId="{A8158C48-B442-4E88-8382-5E7352BB9480}"/>
    <pc:docChg chg="undo redo custSel addSld modSld">
      <pc:chgData name="Alexandra Lin" userId="5fcab3e6-319a-4704-99de-222ae5845fda" providerId="ADAL" clId="{A8158C48-B442-4E88-8382-5E7352BB9480}" dt="2024-02-07T16:11:01.602" v="331" actId="1076"/>
      <pc:docMkLst>
        <pc:docMk/>
      </pc:docMkLst>
      <pc:sldChg chg="modSp mod">
        <pc:chgData name="Alexandra Lin" userId="5fcab3e6-319a-4704-99de-222ae5845fda" providerId="ADAL" clId="{A8158C48-B442-4E88-8382-5E7352BB9480}" dt="2024-02-07T15:57:12.052" v="27" actId="20577"/>
        <pc:sldMkLst>
          <pc:docMk/>
          <pc:sldMk cId="0" sldId="275"/>
        </pc:sldMkLst>
        <pc:spChg chg="mod">
          <ac:chgData name="Alexandra Lin" userId="5fcab3e6-319a-4704-99de-222ae5845fda" providerId="ADAL" clId="{A8158C48-B442-4E88-8382-5E7352BB9480}" dt="2024-02-07T15:57:12.052" v="27" actId="20577"/>
          <ac:spMkLst>
            <pc:docMk/>
            <pc:sldMk cId="0" sldId="275"/>
            <ac:spMk id="19459" creationId="{481FD8F7-93F0-416D-AB82-3AD8BB9DA8CE}"/>
          </ac:spMkLst>
        </pc:spChg>
      </pc:sldChg>
      <pc:sldChg chg="modSp mod">
        <pc:chgData name="Alexandra Lin" userId="5fcab3e6-319a-4704-99de-222ae5845fda" providerId="ADAL" clId="{A8158C48-B442-4E88-8382-5E7352BB9480}" dt="2024-02-07T15:58:33.063" v="95" actId="20577"/>
        <pc:sldMkLst>
          <pc:docMk/>
          <pc:sldMk cId="0" sldId="284"/>
        </pc:sldMkLst>
        <pc:spChg chg="mod">
          <ac:chgData name="Alexandra Lin" userId="5fcab3e6-319a-4704-99de-222ae5845fda" providerId="ADAL" clId="{A8158C48-B442-4E88-8382-5E7352BB9480}" dt="2024-02-07T15:58:33.063" v="95" actId="20577"/>
          <ac:spMkLst>
            <pc:docMk/>
            <pc:sldMk cId="0" sldId="284"/>
            <ac:spMk id="28675" creationId="{016B6AA1-A6F5-42F1-A1DF-D6E1A7926A54}"/>
          </ac:spMkLst>
        </pc:spChg>
      </pc:sldChg>
      <pc:sldChg chg="modSp mod">
        <pc:chgData name="Alexandra Lin" userId="5fcab3e6-319a-4704-99de-222ae5845fda" providerId="ADAL" clId="{A8158C48-B442-4E88-8382-5E7352BB9480}" dt="2024-02-07T15:57:49.147" v="41" actId="20577"/>
        <pc:sldMkLst>
          <pc:docMk/>
          <pc:sldMk cId="0" sldId="287"/>
        </pc:sldMkLst>
        <pc:spChg chg="mod">
          <ac:chgData name="Alexandra Lin" userId="5fcab3e6-319a-4704-99de-222ae5845fda" providerId="ADAL" clId="{A8158C48-B442-4E88-8382-5E7352BB9480}" dt="2024-02-07T15:57:49.147" v="41" actId="20577"/>
          <ac:spMkLst>
            <pc:docMk/>
            <pc:sldMk cId="0" sldId="287"/>
            <ac:spMk id="23555" creationId="{684437DB-8EA8-4EDC-8554-877C101358CA}"/>
          </ac:spMkLst>
        </pc:spChg>
      </pc:sldChg>
      <pc:sldChg chg="modSp mod">
        <pc:chgData name="Alexandra Lin" userId="5fcab3e6-319a-4704-99de-222ae5845fda" providerId="ADAL" clId="{A8158C48-B442-4E88-8382-5E7352BB9480}" dt="2024-02-07T15:58:04.301" v="55" actId="20577"/>
        <pc:sldMkLst>
          <pc:docMk/>
          <pc:sldMk cId="0" sldId="288"/>
        </pc:sldMkLst>
        <pc:spChg chg="mod">
          <ac:chgData name="Alexandra Lin" userId="5fcab3e6-319a-4704-99de-222ae5845fda" providerId="ADAL" clId="{A8158C48-B442-4E88-8382-5E7352BB9480}" dt="2024-02-07T15:58:04.301" v="55" actId="20577"/>
          <ac:spMkLst>
            <pc:docMk/>
            <pc:sldMk cId="0" sldId="288"/>
            <ac:spMk id="25604" creationId="{1A8186A1-37C3-4D71-BEEE-E606AFBD8789}"/>
          </ac:spMkLst>
        </pc:spChg>
      </pc:sldChg>
      <pc:sldChg chg="modSp mod">
        <pc:chgData name="Alexandra Lin" userId="5fcab3e6-319a-4704-99de-222ae5845fda" providerId="ADAL" clId="{A8158C48-B442-4E88-8382-5E7352BB9480}" dt="2024-02-07T15:58:23.546" v="87" actId="20577"/>
        <pc:sldMkLst>
          <pc:docMk/>
          <pc:sldMk cId="0" sldId="290"/>
        </pc:sldMkLst>
        <pc:spChg chg="mod">
          <ac:chgData name="Alexandra Lin" userId="5fcab3e6-319a-4704-99de-222ae5845fda" providerId="ADAL" clId="{A8158C48-B442-4E88-8382-5E7352BB9480}" dt="2024-02-07T15:58:23.546" v="87" actId="20577"/>
          <ac:spMkLst>
            <pc:docMk/>
            <pc:sldMk cId="0" sldId="290"/>
            <ac:spMk id="27652" creationId="{94142E25-6911-4F4E-8FCD-E3F62E9C4FDC}"/>
          </ac:spMkLst>
        </pc:spChg>
      </pc:sldChg>
      <pc:sldChg chg="modSp mod">
        <pc:chgData name="Alexandra Lin" userId="5fcab3e6-319a-4704-99de-222ae5845fda" providerId="ADAL" clId="{A8158C48-B442-4E88-8382-5E7352BB9480}" dt="2024-02-07T16:01:13.847" v="191" actId="20577"/>
        <pc:sldMkLst>
          <pc:docMk/>
          <pc:sldMk cId="0" sldId="296"/>
        </pc:sldMkLst>
        <pc:spChg chg="mod">
          <ac:chgData name="Alexandra Lin" userId="5fcab3e6-319a-4704-99de-222ae5845fda" providerId="ADAL" clId="{A8158C48-B442-4E88-8382-5E7352BB9480}" dt="2024-02-07T16:01:13.847" v="191" actId="20577"/>
          <ac:spMkLst>
            <pc:docMk/>
            <pc:sldMk cId="0" sldId="296"/>
            <ac:spMk id="31747" creationId="{80442420-73D0-45C7-96E4-5B6C7A3E69A8}"/>
          </ac:spMkLst>
        </pc:spChg>
      </pc:sldChg>
      <pc:sldChg chg="addSp delSp modSp add mod">
        <pc:chgData name="Alexandra Lin" userId="5fcab3e6-319a-4704-99de-222ae5845fda" providerId="ADAL" clId="{A8158C48-B442-4E88-8382-5E7352BB9480}" dt="2024-02-07T16:11:01.602" v="331" actId="1076"/>
        <pc:sldMkLst>
          <pc:docMk/>
          <pc:sldMk cId="3498517993" sldId="415"/>
        </pc:sldMkLst>
        <pc:spChg chg="add del">
          <ac:chgData name="Alexandra Lin" userId="5fcab3e6-319a-4704-99de-222ae5845fda" providerId="ADAL" clId="{A8158C48-B442-4E88-8382-5E7352BB9480}" dt="2024-02-07T16:07:46.607" v="300" actId="478"/>
          <ac:spMkLst>
            <pc:docMk/>
            <pc:sldMk cId="3498517993" sldId="415"/>
            <ac:spMk id="3" creationId="{A352EA6C-B5FA-E2AF-D674-EF86F7C84EF7}"/>
          </ac:spMkLst>
        </pc:spChg>
        <pc:spChg chg="add mod">
          <ac:chgData name="Alexandra Lin" userId="5fcab3e6-319a-4704-99de-222ae5845fda" providerId="ADAL" clId="{A8158C48-B442-4E88-8382-5E7352BB9480}" dt="2024-02-07T16:10:44.392" v="324" actId="20577"/>
          <ac:spMkLst>
            <pc:docMk/>
            <pc:sldMk cId="3498517993" sldId="415"/>
            <ac:spMk id="4" creationId="{F810107B-D16E-09FB-E42E-7AF76359AEAE}"/>
          </ac:spMkLst>
        </pc:spChg>
        <pc:spChg chg="add mod">
          <ac:chgData name="Alexandra Lin" userId="5fcab3e6-319a-4704-99de-222ae5845fda" providerId="ADAL" clId="{A8158C48-B442-4E88-8382-5E7352BB9480}" dt="2024-02-07T16:11:01.602" v="331" actId="1076"/>
          <ac:spMkLst>
            <pc:docMk/>
            <pc:sldMk cId="3498517993" sldId="415"/>
            <ac:spMk id="6" creationId="{EC2C88AA-A0F9-572D-32DB-AD7E2C184D69}"/>
          </ac:spMkLst>
        </pc:spChg>
        <pc:spChg chg="mod">
          <ac:chgData name="Alexandra Lin" userId="5fcab3e6-319a-4704-99de-222ae5845fda" providerId="ADAL" clId="{A8158C48-B442-4E88-8382-5E7352BB9480}" dt="2024-02-07T16:02:13.216" v="217" actId="20577"/>
          <ac:spMkLst>
            <pc:docMk/>
            <pc:sldMk cId="3498517993" sldId="415"/>
            <ac:spMk id="31746" creationId="{42A1E3F6-9A65-4812-AE22-3C32B0A8214C}"/>
          </ac:spMkLst>
        </pc:spChg>
        <pc:spChg chg="del mod">
          <ac:chgData name="Alexandra Lin" userId="5fcab3e6-319a-4704-99de-222ae5845fda" providerId="ADAL" clId="{A8158C48-B442-4E88-8382-5E7352BB9480}" dt="2024-02-07T16:07:34.030" v="298" actId="478"/>
          <ac:spMkLst>
            <pc:docMk/>
            <pc:sldMk cId="3498517993" sldId="415"/>
            <ac:spMk id="31747" creationId="{80442420-73D0-45C7-96E4-5B6C7A3E69A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938A5-F790-4C33-907D-C7C2AAD91E43}" type="doc">
      <dgm:prSet loTypeId="urn:microsoft.com/office/officeart/2011/layout/Circle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49420D8-F615-46E3-942D-EAD583F2982E}">
      <dgm:prSet phldrT="[Text]"/>
      <dgm:spPr/>
      <dgm:t>
        <a:bodyPr/>
        <a:lstStyle/>
        <a:p>
          <a:r>
            <a:rPr lang="en-US" dirty="0"/>
            <a:t>Safety</a:t>
          </a:r>
        </a:p>
      </dgm:t>
    </dgm:pt>
    <dgm:pt modelId="{FEB47940-F09F-473D-BD39-99F89DEE5B7C}" type="parTrans" cxnId="{17573786-3DD6-404D-9822-F75E78D480D2}">
      <dgm:prSet/>
      <dgm:spPr/>
      <dgm:t>
        <a:bodyPr/>
        <a:lstStyle/>
        <a:p>
          <a:endParaRPr lang="en-US"/>
        </a:p>
      </dgm:t>
    </dgm:pt>
    <dgm:pt modelId="{00EA270D-A397-4F6D-B292-D7F9F61D5D8E}" type="sibTrans" cxnId="{17573786-3DD6-404D-9822-F75E78D480D2}">
      <dgm:prSet/>
      <dgm:spPr/>
      <dgm:t>
        <a:bodyPr/>
        <a:lstStyle/>
        <a:p>
          <a:endParaRPr lang="en-US"/>
        </a:p>
      </dgm:t>
    </dgm:pt>
    <dgm:pt modelId="{3102ED30-B6CF-42DD-BE61-3CC4E0CF37B9}">
      <dgm:prSet phldrT="[Text]"/>
      <dgm:spPr/>
      <dgm:t>
        <a:bodyPr/>
        <a:lstStyle/>
        <a:p>
          <a:r>
            <a:rPr lang="en-US" dirty="0"/>
            <a:t>Efficacy</a:t>
          </a:r>
        </a:p>
      </dgm:t>
    </dgm:pt>
    <dgm:pt modelId="{9DF1AB3E-D694-4EB5-B1B1-58C14774AA72}" type="parTrans" cxnId="{E7DE6AEB-EB35-4476-9D05-A9AA4B0B8D2C}">
      <dgm:prSet/>
      <dgm:spPr/>
      <dgm:t>
        <a:bodyPr/>
        <a:lstStyle/>
        <a:p>
          <a:endParaRPr lang="en-US"/>
        </a:p>
      </dgm:t>
    </dgm:pt>
    <dgm:pt modelId="{EEB1079A-53C5-4FE4-8AD0-E2DDDC0DD757}" type="sibTrans" cxnId="{E7DE6AEB-EB35-4476-9D05-A9AA4B0B8D2C}">
      <dgm:prSet/>
      <dgm:spPr/>
      <dgm:t>
        <a:bodyPr/>
        <a:lstStyle/>
        <a:p>
          <a:endParaRPr lang="en-US"/>
        </a:p>
      </dgm:t>
    </dgm:pt>
    <dgm:pt modelId="{110A6E27-5F11-417C-8306-AFC81B306224}">
      <dgm:prSet phldrT="[Text]"/>
      <dgm:spPr/>
      <dgm:t>
        <a:bodyPr/>
        <a:lstStyle/>
        <a:p>
          <a:r>
            <a:rPr lang="en-US" dirty="0"/>
            <a:t>Unmet Need</a:t>
          </a:r>
        </a:p>
      </dgm:t>
    </dgm:pt>
    <dgm:pt modelId="{5BFC4E54-7C52-4CDB-8039-8F949B4D559D}" type="parTrans" cxnId="{00E8CEEB-2CCA-46C2-85ED-BAE25BF47F28}">
      <dgm:prSet/>
      <dgm:spPr/>
      <dgm:t>
        <a:bodyPr/>
        <a:lstStyle/>
        <a:p>
          <a:endParaRPr lang="en-US"/>
        </a:p>
      </dgm:t>
    </dgm:pt>
    <dgm:pt modelId="{7FF1E556-8389-479C-B270-38808768899D}" type="sibTrans" cxnId="{00E8CEEB-2CCA-46C2-85ED-BAE25BF47F28}">
      <dgm:prSet/>
      <dgm:spPr/>
      <dgm:t>
        <a:bodyPr/>
        <a:lstStyle/>
        <a:p>
          <a:endParaRPr lang="en-US"/>
        </a:p>
      </dgm:t>
    </dgm:pt>
    <dgm:pt modelId="{5C1F1DB3-6327-48CB-8575-A49148BDD8BA}">
      <dgm:prSet phldrT="[Text]"/>
      <dgm:spPr/>
      <dgm:t>
        <a:bodyPr/>
        <a:lstStyle/>
        <a:p>
          <a:r>
            <a:rPr lang="en-US" dirty="0"/>
            <a:t>Cost</a:t>
          </a:r>
        </a:p>
      </dgm:t>
    </dgm:pt>
    <dgm:pt modelId="{BA721DE4-C78A-4288-9117-B64182245DEF}" type="parTrans" cxnId="{87346763-B972-4FA6-A496-7F4F4CD3A986}">
      <dgm:prSet/>
      <dgm:spPr/>
      <dgm:t>
        <a:bodyPr/>
        <a:lstStyle/>
        <a:p>
          <a:endParaRPr lang="en-US"/>
        </a:p>
      </dgm:t>
    </dgm:pt>
    <dgm:pt modelId="{20921F1D-590A-4A5D-9660-E4829EA83445}" type="sibTrans" cxnId="{87346763-B972-4FA6-A496-7F4F4CD3A986}">
      <dgm:prSet/>
      <dgm:spPr/>
      <dgm:t>
        <a:bodyPr/>
        <a:lstStyle/>
        <a:p>
          <a:endParaRPr lang="en-US"/>
        </a:p>
      </dgm:t>
    </dgm:pt>
    <dgm:pt modelId="{3488AF17-7245-4DA9-8E91-986A74D07DAE}" type="pres">
      <dgm:prSet presAssocID="{277938A5-F790-4C33-907D-C7C2AAD91E43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DE3E68FB-92DF-4DE2-9123-3FAF10889A87}" type="pres">
      <dgm:prSet presAssocID="{5C1F1DB3-6327-48CB-8575-A49148BDD8BA}" presName="Accent4" presStyleCnt="0"/>
      <dgm:spPr/>
    </dgm:pt>
    <dgm:pt modelId="{D82DE35D-11AC-47C8-8102-B2C3B4100F38}" type="pres">
      <dgm:prSet presAssocID="{5C1F1DB3-6327-48CB-8575-A49148BDD8BA}" presName="Accent" presStyleLbl="node1" presStyleIdx="0" presStyleCnt="4"/>
      <dgm:spPr/>
    </dgm:pt>
    <dgm:pt modelId="{A697C77E-49BA-4404-8F1C-5ECB26B9685C}" type="pres">
      <dgm:prSet presAssocID="{5C1F1DB3-6327-48CB-8575-A49148BDD8BA}" presName="ParentBackground4" presStyleCnt="0"/>
      <dgm:spPr/>
    </dgm:pt>
    <dgm:pt modelId="{BFAC8363-1D4A-433B-A672-A08C79CE7B81}" type="pres">
      <dgm:prSet presAssocID="{5C1F1DB3-6327-48CB-8575-A49148BDD8BA}" presName="ParentBackground" presStyleLbl="fgAcc1" presStyleIdx="0" presStyleCnt="4"/>
      <dgm:spPr/>
    </dgm:pt>
    <dgm:pt modelId="{85C72576-5CF6-44B9-AB19-9ACC3F73D72C}" type="pres">
      <dgm:prSet presAssocID="{5C1F1DB3-6327-48CB-8575-A49148BDD8B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065BE72-1AE1-4C36-A594-27C1D57BEE0F}" type="pres">
      <dgm:prSet presAssocID="{110A6E27-5F11-417C-8306-AFC81B306224}" presName="Accent3" presStyleCnt="0"/>
      <dgm:spPr/>
    </dgm:pt>
    <dgm:pt modelId="{85F9EA94-DA42-474B-9378-3EDC740C4420}" type="pres">
      <dgm:prSet presAssocID="{110A6E27-5F11-417C-8306-AFC81B306224}" presName="Accent" presStyleLbl="node1" presStyleIdx="1" presStyleCnt="4"/>
      <dgm:spPr/>
    </dgm:pt>
    <dgm:pt modelId="{4CAC9119-3953-4031-85D5-FB267078AA16}" type="pres">
      <dgm:prSet presAssocID="{110A6E27-5F11-417C-8306-AFC81B306224}" presName="ParentBackground3" presStyleCnt="0"/>
      <dgm:spPr/>
    </dgm:pt>
    <dgm:pt modelId="{045AC424-EDD0-4E1E-BE2B-BE28EE3DAE68}" type="pres">
      <dgm:prSet presAssocID="{110A6E27-5F11-417C-8306-AFC81B306224}" presName="ParentBackground" presStyleLbl="fgAcc1" presStyleIdx="1" presStyleCnt="4"/>
      <dgm:spPr/>
    </dgm:pt>
    <dgm:pt modelId="{E4F22008-AF20-436D-8E87-1F908760C7E7}" type="pres">
      <dgm:prSet presAssocID="{110A6E27-5F11-417C-8306-AFC81B30622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ADE0D7B-6845-4744-B3BD-7C2852534903}" type="pres">
      <dgm:prSet presAssocID="{3102ED30-B6CF-42DD-BE61-3CC4E0CF37B9}" presName="Accent2" presStyleCnt="0"/>
      <dgm:spPr/>
    </dgm:pt>
    <dgm:pt modelId="{D6F30E94-ABA6-443B-B627-F27966098E86}" type="pres">
      <dgm:prSet presAssocID="{3102ED30-B6CF-42DD-BE61-3CC4E0CF37B9}" presName="Accent" presStyleLbl="node1" presStyleIdx="2" presStyleCnt="4"/>
      <dgm:spPr/>
    </dgm:pt>
    <dgm:pt modelId="{1EC367A6-5184-4CD7-BF4B-77BFFC8015B9}" type="pres">
      <dgm:prSet presAssocID="{3102ED30-B6CF-42DD-BE61-3CC4E0CF37B9}" presName="ParentBackground2" presStyleCnt="0"/>
      <dgm:spPr/>
    </dgm:pt>
    <dgm:pt modelId="{2533DC58-2050-4324-B13A-7CE4DB795F84}" type="pres">
      <dgm:prSet presAssocID="{3102ED30-B6CF-42DD-BE61-3CC4E0CF37B9}" presName="ParentBackground" presStyleLbl="fgAcc1" presStyleIdx="2" presStyleCnt="4"/>
      <dgm:spPr/>
    </dgm:pt>
    <dgm:pt modelId="{952848B4-3F86-4352-A768-3315D48238C5}" type="pres">
      <dgm:prSet presAssocID="{3102ED30-B6CF-42DD-BE61-3CC4E0CF37B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3CB0CA1-9AAD-42F4-8006-80A18B33916A}" type="pres">
      <dgm:prSet presAssocID="{749420D8-F615-46E3-942D-EAD583F2982E}" presName="Accent1" presStyleCnt="0"/>
      <dgm:spPr/>
    </dgm:pt>
    <dgm:pt modelId="{ECDD4610-BC5B-4DCC-89C2-0F52AAFBFEF7}" type="pres">
      <dgm:prSet presAssocID="{749420D8-F615-46E3-942D-EAD583F2982E}" presName="Accent" presStyleLbl="node1" presStyleIdx="3" presStyleCnt="4"/>
      <dgm:spPr/>
    </dgm:pt>
    <dgm:pt modelId="{390CA364-9B41-444D-8814-C8D30C193CF2}" type="pres">
      <dgm:prSet presAssocID="{749420D8-F615-46E3-942D-EAD583F2982E}" presName="ParentBackground1" presStyleCnt="0"/>
      <dgm:spPr/>
    </dgm:pt>
    <dgm:pt modelId="{2F82D80E-68D0-48AA-B0C2-0E197563D134}" type="pres">
      <dgm:prSet presAssocID="{749420D8-F615-46E3-942D-EAD583F2982E}" presName="ParentBackground" presStyleLbl="fgAcc1" presStyleIdx="3" presStyleCnt="4"/>
      <dgm:spPr/>
    </dgm:pt>
    <dgm:pt modelId="{8C9060C7-F94B-4281-8C60-8C3F3A3B8DE9}" type="pres">
      <dgm:prSet presAssocID="{749420D8-F615-46E3-942D-EAD583F2982E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E2ECFA12-54A2-4A1E-9813-8C3CEE39DF5E}" type="presOf" srcId="{5C1F1DB3-6327-48CB-8575-A49148BDD8BA}" destId="{BFAC8363-1D4A-433B-A672-A08C79CE7B81}" srcOrd="0" destOrd="0" presId="urn:microsoft.com/office/officeart/2011/layout/CircleProcess"/>
    <dgm:cxn modelId="{AB48021B-CD9C-4D03-8D5D-37DE789C04F8}" type="presOf" srcId="{3102ED30-B6CF-42DD-BE61-3CC4E0CF37B9}" destId="{2533DC58-2050-4324-B13A-7CE4DB795F84}" srcOrd="0" destOrd="0" presId="urn:microsoft.com/office/officeart/2011/layout/CircleProcess"/>
    <dgm:cxn modelId="{2883E53F-9CBC-4216-9450-29B96439B478}" type="presOf" srcId="{277938A5-F790-4C33-907D-C7C2AAD91E43}" destId="{3488AF17-7245-4DA9-8E91-986A74D07DAE}" srcOrd="0" destOrd="0" presId="urn:microsoft.com/office/officeart/2011/layout/CircleProcess"/>
    <dgm:cxn modelId="{87346763-B972-4FA6-A496-7F4F4CD3A986}" srcId="{277938A5-F790-4C33-907D-C7C2AAD91E43}" destId="{5C1F1DB3-6327-48CB-8575-A49148BDD8BA}" srcOrd="3" destOrd="0" parTransId="{BA721DE4-C78A-4288-9117-B64182245DEF}" sibTransId="{20921F1D-590A-4A5D-9660-E4829EA83445}"/>
    <dgm:cxn modelId="{E966B14A-E961-494C-BAE2-047E15141BA7}" type="presOf" srcId="{5C1F1DB3-6327-48CB-8575-A49148BDD8BA}" destId="{85C72576-5CF6-44B9-AB19-9ACC3F73D72C}" srcOrd="1" destOrd="0" presId="urn:microsoft.com/office/officeart/2011/layout/CircleProcess"/>
    <dgm:cxn modelId="{6D777072-F2A7-4BBD-AA8D-1F40C2EBEF60}" type="presOf" srcId="{110A6E27-5F11-417C-8306-AFC81B306224}" destId="{045AC424-EDD0-4E1E-BE2B-BE28EE3DAE68}" srcOrd="0" destOrd="0" presId="urn:microsoft.com/office/officeart/2011/layout/CircleProcess"/>
    <dgm:cxn modelId="{4F419E80-41A8-4DC3-91F4-20A13CA8F39E}" type="presOf" srcId="{749420D8-F615-46E3-942D-EAD583F2982E}" destId="{2F82D80E-68D0-48AA-B0C2-0E197563D134}" srcOrd="0" destOrd="0" presId="urn:microsoft.com/office/officeart/2011/layout/CircleProcess"/>
    <dgm:cxn modelId="{17573786-3DD6-404D-9822-F75E78D480D2}" srcId="{277938A5-F790-4C33-907D-C7C2AAD91E43}" destId="{749420D8-F615-46E3-942D-EAD583F2982E}" srcOrd="0" destOrd="0" parTransId="{FEB47940-F09F-473D-BD39-99F89DEE5B7C}" sibTransId="{00EA270D-A397-4F6D-B292-D7F9F61D5D8E}"/>
    <dgm:cxn modelId="{4C16A1A3-6393-43B9-B237-A62299C33B5A}" type="presOf" srcId="{110A6E27-5F11-417C-8306-AFC81B306224}" destId="{E4F22008-AF20-436D-8E87-1F908760C7E7}" srcOrd="1" destOrd="0" presId="urn:microsoft.com/office/officeart/2011/layout/CircleProcess"/>
    <dgm:cxn modelId="{52D697D8-22AA-47D2-AF15-05116A17BDFD}" type="presOf" srcId="{749420D8-F615-46E3-942D-EAD583F2982E}" destId="{8C9060C7-F94B-4281-8C60-8C3F3A3B8DE9}" srcOrd="1" destOrd="0" presId="urn:microsoft.com/office/officeart/2011/layout/CircleProcess"/>
    <dgm:cxn modelId="{E7DE6AEB-EB35-4476-9D05-A9AA4B0B8D2C}" srcId="{277938A5-F790-4C33-907D-C7C2AAD91E43}" destId="{3102ED30-B6CF-42DD-BE61-3CC4E0CF37B9}" srcOrd="1" destOrd="0" parTransId="{9DF1AB3E-D694-4EB5-B1B1-58C14774AA72}" sibTransId="{EEB1079A-53C5-4FE4-8AD0-E2DDDC0DD757}"/>
    <dgm:cxn modelId="{00E8CEEB-2CCA-46C2-85ED-BAE25BF47F28}" srcId="{277938A5-F790-4C33-907D-C7C2AAD91E43}" destId="{110A6E27-5F11-417C-8306-AFC81B306224}" srcOrd="2" destOrd="0" parTransId="{5BFC4E54-7C52-4CDB-8039-8F949B4D559D}" sibTransId="{7FF1E556-8389-479C-B270-38808768899D}"/>
    <dgm:cxn modelId="{7FFF0AFC-4144-4348-B831-D32E4538219D}" type="presOf" srcId="{3102ED30-B6CF-42DD-BE61-3CC4E0CF37B9}" destId="{952848B4-3F86-4352-A768-3315D48238C5}" srcOrd="1" destOrd="0" presId="urn:microsoft.com/office/officeart/2011/layout/CircleProcess"/>
    <dgm:cxn modelId="{A5977D62-341B-42C2-B83A-F00F5102DB23}" type="presParOf" srcId="{3488AF17-7245-4DA9-8E91-986A74D07DAE}" destId="{DE3E68FB-92DF-4DE2-9123-3FAF10889A87}" srcOrd="0" destOrd="0" presId="urn:microsoft.com/office/officeart/2011/layout/CircleProcess"/>
    <dgm:cxn modelId="{77D17F7A-705B-4512-82F0-0D135E78A9CC}" type="presParOf" srcId="{DE3E68FB-92DF-4DE2-9123-3FAF10889A87}" destId="{D82DE35D-11AC-47C8-8102-B2C3B4100F38}" srcOrd="0" destOrd="0" presId="urn:microsoft.com/office/officeart/2011/layout/CircleProcess"/>
    <dgm:cxn modelId="{C12066B8-277F-4BAC-93C7-52CFF45D2955}" type="presParOf" srcId="{3488AF17-7245-4DA9-8E91-986A74D07DAE}" destId="{A697C77E-49BA-4404-8F1C-5ECB26B9685C}" srcOrd="1" destOrd="0" presId="urn:microsoft.com/office/officeart/2011/layout/CircleProcess"/>
    <dgm:cxn modelId="{0AD85657-DC71-4A3B-9CCB-35F56C1578D4}" type="presParOf" srcId="{A697C77E-49BA-4404-8F1C-5ECB26B9685C}" destId="{BFAC8363-1D4A-433B-A672-A08C79CE7B81}" srcOrd="0" destOrd="0" presId="urn:microsoft.com/office/officeart/2011/layout/CircleProcess"/>
    <dgm:cxn modelId="{C49C676F-0546-478F-8934-3D1A366FB098}" type="presParOf" srcId="{3488AF17-7245-4DA9-8E91-986A74D07DAE}" destId="{85C72576-5CF6-44B9-AB19-9ACC3F73D72C}" srcOrd="2" destOrd="0" presId="urn:microsoft.com/office/officeart/2011/layout/CircleProcess"/>
    <dgm:cxn modelId="{5F0919CA-4C04-4BFC-AB68-8DC4D58AFD35}" type="presParOf" srcId="{3488AF17-7245-4DA9-8E91-986A74D07DAE}" destId="{9065BE72-1AE1-4C36-A594-27C1D57BEE0F}" srcOrd="3" destOrd="0" presId="urn:microsoft.com/office/officeart/2011/layout/CircleProcess"/>
    <dgm:cxn modelId="{88320700-8774-472D-AA0F-9844141658E3}" type="presParOf" srcId="{9065BE72-1AE1-4C36-A594-27C1D57BEE0F}" destId="{85F9EA94-DA42-474B-9378-3EDC740C4420}" srcOrd="0" destOrd="0" presId="urn:microsoft.com/office/officeart/2011/layout/CircleProcess"/>
    <dgm:cxn modelId="{374D76F1-EE33-488D-9A41-F8C73DB2C999}" type="presParOf" srcId="{3488AF17-7245-4DA9-8E91-986A74D07DAE}" destId="{4CAC9119-3953-4031-85D5-FB267078AA16}" srcOrd="4" destOrd="0" presId="urn:microsoft.com/office/officeart/2011/layout/CircleProcess"/>
    <dgm:cxn modelId="{37A32C12-5CE9-4BE5-B712-976ADD7644C4}" type="presParOf" srcId="{4CAC9119-3953-4031-85D5-FB267078AA16}" destId="{045AC424-EDD0-4E1E-BE2B-BE28EE3DAE68}" srcOrd="0" destOrd="0" presId="urn:microsoft.com/office/officeart/2011/layout/CircleProcess"/>
    <dgm:cxn modelId="{9747121A-121E-4AE6-800C-69C6B07D21E7}" type="presParOf" srcId="{3488AF17-7245-4DA9-8E91-986A74D07DAE}" destId="{E4F22008-AF20-436D-8E87-1F908760C7E7}" srcOrd="5" destOrd="0" presId="urn:microsoft.com/office/officeart/2011/layout/CircleProcess"/>
    <dgm:cxn modelId="{D29212BA-A8D3-45FC-99EC-7621EB49D8CC}" type="presParOf" srcId="{3488AF17-7245-4DA9-8E91-986A74D07DAE}" destId="{5ADE0D7B-6845-4744-B3BD-7C2852534903}" srcOrd="6" destOrd="0" presId="urn:microsoft.com/office/officeart/2011/layout/CircleProcess"/>
    <dgm:cxn modelId="{53290224-9484-4D4C-A48C-4C9F8FB1F915}" type="presParOf" srcId="{5ADE0D7B-6845-4744-B3BD-7C2852534903}" destId="{D6F30E94-ABA6-443B-B627-F27966098E86}" srcOrd="0" destOrd="0" presId="urn:microsoft.com/office/officeart/2011/layout/CircleProcess"/>
    <dgm:cxn modelId="{3CB9542B-7AA7-4B1E-B68D-29E5A1F9FA83}" type="presParOf" srcId="{3488AF17-7245-4DA9-8E91-986A74D07DAE}" destId="{1EC367A6-5184-4CD7-BF4B-77BFFC8015B9}" srcOrd="7" destOrd="0" presId="urn:microsoft.com/office/officeart/2011/layout/CircleProcess"/>
    <dgm:cxn modelId="{AAC5F617-5DD7-4A41-86E4-799B6E9BA226}" type="presParOf" srcId="{1EC367A6-5184-4CD7-BF4B-77BFFC8015B9}" destId="{2533DC58-2050-4324-B13A-7CE4DB795F84}" srcOrd="0" destOrd="0" presId="urn:microsoft.com/office/officeart/2011/layout/CircleProcess"/>
    <dgm:cxn modelId="{E0208CC5-903D-4151-998E-E62225A0BABB}" type="presParOf" srcId="{3488AF17-7245-4DA9-8E91-986A74D07DAE}" destId="{952848B4-3F86-4352-A768-3315D48238C5}" srcOrd="8" destOrd="0" presId="urn:microsoft.com/office/officeart/2011/layout/CircleProcess"/>
    <dgm:cxn modelId="{CAAF0B6A-EC7B-4795-9D74-2F24B345EEE6}" type="presParOf" srcId="{3488AF17-7245-4DA9-8E91-986A74D07DAE}" destId="{D3CB0CA1-9AAD-42F4-8006-80A18B33916A}" srcOrd="9" destOrd="0" presId="urn:microsoft.com/office/officeart/2011/layout/CircleProcess"/>
    <dgm:cxn modelId="{0B518055-B5DF-4E86-83D3-D8C4F33C9906}" type="presParOf" srcId="{D3CB0CA1-9AAD-42F4-8006-80A18B33916A}" destId="{ECDD4610-BC5B-4DCC-89C2-0F52AAFBFEF7}" srcOrd="0" destOrd="0" presId="urn:microsoft.com/office/officeart/2011/layout/CircleProcess"/>
    <dgm:cxn modelId="{80A53EC2-D7D9-452E-A70F-2000A78C4DCF}" type="presParOf" srcId="{3488AF17-7245-4DA9-8E91-986A74D07DAE}" destId="{390CA364-9B41-444D-8814-C8D30C193CF2}" srcOrd="10" destOrd="0" presId="urn:microsoft.com/office/officeart/2011/layout/CircleProcess"/>
    <dgm:cxn modelId="{A18B7687-B6B4-4837-ADE0-0B8FED25F520}" type="presParOf" srcId="{390CA364-9B41-444D-8814-C8D30C193CF2}" destId="{2F82D80E-68D0-48AA-B0C2-0E197563D134}" srcOrd="0" destOrd="0" presId="urn:microsoft.com/office/officeart/2011/layout/CircleProcess"/>
    <dgm:cxn modelId="{54DE1DF0-B3AE-400A-8982-3CD33CB0667C}" type="presParOf" srcId="{3488AF17-7245-4DA9-8E91-986A74D07DAE}" destId="{8C9060C7-F94B-4281-8C60-8C3F3A3B8DE9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27D219-A9DB-4253-8479-2C6A2E9CD43D}" type="doc">
      <dgm:prSet loTypeId="urn:microsoft.com/office/officeart/2005/8/layout/arrow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A4B35BB-30F6-45CF-8DF1-694D966A62BA}">
      <dgm:prSet phldrT="[Text]"/>
      <dgm:spPr/>
      <dgm:t>
        <a:bodyPr/>
        <a:lstStyle/>
        <a:p>
          <a:r>
            <a:rPr lang="en-US" dirty="0"/>
            <a:t>Health Outcomes</a:t>
          </a:r>
        </a:p>
      </dgm:t>
    </dgm:pt>
    <dgm:pt modelId="{74714285-9341-47B2-B3CA-59D953D12C63}" type="parTrans" cxnId="{FAD06DE6-F2D3-4794-9677-A9EB583F871D}">
      <dgm:prSet/>
      <dgm:spPr/>
      <dgm:t>
        <a:bodyPr/>
        <a:lstStyle/>
        <a:p>
          <a:endParaRPr lang="en-US"/>
        </a:p>
      </dgm:t>
    </dgm:pt>
    <dgm:pt modelId="{B168F5DC-250C-4BAE-B533-6E4B7265494F}" type="sibTrans" cxnId="{FAD06DE6-F2D3-4794-9677-A9EB583F871D}">
      <dgm:prSet/>
      <dgm:spPr/>
      <dgm:t>
        <a:bodyPr/>
        <a:lstStyle/>
        <a:p>
          <a:endParaRPr lang="en-US"/>
        </a:p>
      </dgm:t>
    </dgm:pt>
    <dgm:pt modelId="{0B5EBD53-AEE6-4A6A-9847-7540A7116F25}">
      <dgm:prSet phldrT="[Text]"/>
      <dgm:spPr/>
      <dgm:t>
        <a:bodyPr/>
        <a:lstStyle/>
        <a:p>
          <a:r>
            <a:rPr lang="en-US" dirty="0"/>
            <a:t>Cost</a:t>
          </a:r>
        </a:p>
      </dgm:t>
    </dgm:pt>
    <dgm:pt modelId="{341EF530-EDA2-4919-8DB6-3EA1A503EEAB}" type="parTrans" cxnId="{FBB5624F-9C81-455D-9584-F15F000EAA7E}">
      <dgm:prSet/>
      <dgm:spPr/>
      <dgm:t>
        <a:bodyPr/>
        <a:lstStyle/>
        <a:p>
          <a:endParaRPr lang="en-US"/>
        </a:p>
      </dgm:t>
    </dgm:pt>
    <dgm:pt modelId="{101FD7C2-2B77-4080-98FD-CE8CE43FEFD8}" type="sibTrans" cxnId="{FBB5624F-9C81-455D-9584-F15F000EAA7E}">
      <dgm:prSet/>
      <dgm:spPr/>
      <dgm:t>
        <a:bodyPr/>
        <a:lstStyle/>
        <a:p>
          <a:endParaRPr lang="en-US"/>
        </a:p>
      </dgm:t>
    </dgm:pt>
    <dgm:pt modelId="{F390B693-A48C-4387-84F1-70A7929D2F55}" type="pres">
      <dgm:prSet presAssocID="{A827D219-A9DB-4253-8479-2C6A2E9CD43D}" presName="compositeShape" presStyleCnt="0">
        <dgm:presLayoutVars>
          <dgm:chMax val="2"/>
          <dgm:dir/>
          <dgm:resizeHandles val="exact"/>
        </dgm:presLayoutVars>
      </dgm:prSet>
      <dgm:spPr/>
    </dgm:pt>
    <dgm:pt modelId="{2A7FEBE5-DB8E-4281-A292-B4DFF2E87E00}" type="pres">
      <dgm:prSet presAssocID="{A827D219-A9DB-4253-8479-2C6A2E9CD43D}" presName="divider" presStyleLbl="fgShp" presStyleIdx="0" presStyleCnt="1" custAng="20957427"/>
      <dgm:spPr/>
    </dgm:pt>
    <dgm:pt modelId="{A9F2E6E2-61A0-44DE-AE1B-7E92626D0DE4}" type="pres">
      <dgm:prSet presAssocID="{FA4B35BB-30F6-45CF-8DF1-694D966A62BA}" presName="downArrow" presStyleLbl="node1" presStyleIdx="0" presStyleCnt="2"/>
      <dgm:spPr/>
    </dgm:pt>
    <dgm:pt modelId="{7E278410-1B25-44E3-8DF6-4A409B85633B}" type="pres">
      <dgm:prSet presAssocID="{FA4B35BB-30F6-45CF-8DF1-694D966A62BA}" presName="downArrowText" presStyleLbl="revTx" presStyleIdx="0" presStyleCnt="2">
        <dgm:presLayoutVars>
          <dgm:bulletEnabled val="1"/>
        </dgm:presLayoutVars>
      </dgm:prSet>
      <dgm:spPr/>
    </dgm:pt>
    <dgm:pt modelId="{5D0B58BC-5202-4C8E-AA80-64232C2EC34A}" type="pres">
      <dgm:prSet presAssocID="{0B5EBD53-AEE6-4A6A-9847-7540A7116F25}" presName="upArrow" presStyleLbl="node1" presStyleIdx="1" presStyleCnt="2"/>
      <dgm:spPr/>
    </dgm:pt>
    <dgm:pt modelId="{BDAA913A-6A3A-41A9-8226-EDB23F4A0965}" type="pres">
      <dgm:prSet presAssocID="{0B5EBD53-AEE6-4A6A-9847-7540A7116F25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B9A964A-23C3-403C-A6E1-5FF7B377B959}" type="presOf" srcId="{0B5EBD53-AEE6-4A6A-9847-7540A7116F25}" destId="{BDAA913A-6A3A-41A9-8226-EDB23F4A0965}" srcOrd="0" destOrd="0" presId="urn:microsoft.com/office/officeart/2005/8/layout/arrow3"/>
    <dgm:cxn modelId="{FBB5624F-9C81-455D-9584-F15F000EAA7E}" srcId="{A827D219-A9DB-4253-8479-2C6A2E9CD43D}" destId="{0B5EBD53-AEE6-4A6A-9847-7540A7116F25}" srcOrd="1" destOrd="0" parTransId="{341EF530-EDA2-4919-8DB6-3EA1A503EEAB}" sibTransId="{101FD7C2-2B77-4080-98FD-CE8CE43FEFD8}"/>
    <dgm:cxn modelId="{B33261BD-494E-41D5-ACA9-87233CFB517B}" type="presOf" srcId="{A827D219-A9DB-4253-8479-2C6A2E9CD43D}" destId="{F390B693-A48C-4387-84F1-70A7929D2F55}" srcOrd="0" destOrd="0" presId="urn:microsoft.com/office/officeart/2005/8/layout/arrow3"/>
    <dgm:cxn modelId="{C943E4E1-6A3C-46A0-B0FB-1B29E30DC8E2}" type="presOf" srcId="{FA4B35BB-30F6-45CF-8DF1-694D966A62BA}" destId="{7E278410-1B25-44E3-8DF6-4A409B85633B}" srcOrd="0" destOrd="0" presId="urn:microsoft.com/office/officeart/2005/8/layout/arrow3"/>
    <dgm:cxn modelId="{FAD06DE6-F2D3-4794-9677-A9EB583F871D}" srcId="{A827D219-A9DB-4253-8479-2C6A2E9CD43D}" destId="{FA4B35BB-30F6-45CF-8DF1-694D966A62BA}" srcOrd="0" destOrd="0" parTransId="{74714285-9341-47B2-B3CA-59D953D12C63}" sibTransId="{B168F5DC-250C-4BAE-B533-6E4B7265494F}"/>
    <dgm:cxn modelId="{F0925C2E-9FE7-465D-851C-722F4E6592D6}" type="presParOf" srcId="{F390B693-A48C-4387-84F1-70A7929D2F55}" destId="{2A7FEBE5-DB8E-4281-A292-B4DFF2E87E00}" srcOrd="0" destOrd="0" presId="urn:microsoft.com/office/officeart/2005/8/layout/arrow3"/>
    <dgm:cxn modelId="{6339053C-B6A7-4C31-99B8-0CA4718C51F9}" type="presParOf" srcId="{F390B693-A48C-4387-84F1-70A7929D2F55}" destId="{A9F2E6E2-61A0-44DE-AE1B-7E92626D0DE4}" srcOrd="1" destOrd="0" presId="urn:microsoft.com/office/officeart/2005/8/layout/arrow3"/>
    <dgm:cxn modelId="{0916FD9B-250C-4C85-AABB-3DB197CCAD14}" type="presParOf" srcId="{F390B693-A48C-4387-84F1-70A7929D2F55}" destId="{7E278410-1B25-44E3-8DF6-4A409B85633B}" srcOrd="2" destOrd="0" presId="urn:microsoft.com/office/officeart/2005/8/layout/arrow3"/>
    <dgm:cxn modelId="{D75771F8-33B1-416E-A41D-702BA05D1AAF}" type="presParOf" srcId="{F390B693-A48C-4387-84F1-70A7929D2F55}" destId="{5D0B58BC-5202-4C8E-AA80-64232C2EC34A}" srcOrd="3" destOrd="0" presId="urn:microsoft.com/office/officeart/2005/8/layout/arrow3"/>
    <dgm:cxn modelId="{19ACFCFD-4718-4C8B-9DC2-D5A62EE9AC78}" type="presParOf" srcId="{F390B693-A48C-4387-84F1-70A7929D2F55}" destId="{BDAA913A-6A3A-41A9-8226-EDB23F4A096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DE35D-11AC-47C8-8102-B2C3B4100F38}">
      <dsp:nvSpPr>
        <dsp:cNvPr id="0" name=""/>
        <dsp:cNvSpPr/>
      </dsp:nvSpPr>
      <dsp:spPr>
        <a:xfrm>
          <a:off x="6207291" y="1780596"/>
          <a:ext cx="1857705" cy="1857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C8363-1D4A-433B-A672-A08C79CE7B81}">
      <dsp:nvSpPr>
        <dsp:cNvPr id="0" name=""/>
        <dsp:cNvSpPr/>
      </dsp:nvSpPr>
      <dsp:spPr>
        <a:xfrm>
          <a:off x="6269427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Cost</a:t>
          </a:r>
        </a:p>
      </dsp:txBody>
      <dsp:txXfrm>
        <a:off x="6517174" y="2090284"/>
        <a:ext cx="1238735" cy="1238424"/>
      </dsp:txXfrm>
    </dsp:sp>
    <dsp:sp modelId="{85F9EA94-DA42-474B-9378-3EDC740C4420}">
      <dsp:nvSpPr>
        <dsp:cNvPr id="0" name=""/>
        <dsp:cNvSpPr/>
      </dsp:nvSpPr>
      <dsp:spPr>
        <a:xfrm rot="2700000">
          <a:off x="4279469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AC424-EDD0-4E1E-BE2B-BE28EE3DAE68}">
      <dsp:nvSpPr>
        <dsp:cNvPr id="0" name=""/>
        <dsp:cNvSpPr/>
      </dsp:nvSpPr>
      <dsp:spPr>
        <a:xfrm>
          <a:off x="4349586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Unmet Need</a:t>
          </a:r>
        </a:p>
      </dsp:txBody>
      <dsp:txXfrm>
        <a:off x="4597333" y="2090284"/>
        <a:ext cx="1238735" cy="1238424"/>
      </dsp:txXfrm>
    </dsp:sp>
    <dsp:sp modelId="{D6F30E94-ABA6-443B-B627-F27966098E86}">
      <dsp:nvSpPr>
        <dsp:cNvPr id="0" name=""/>
        <dsp:cNvSpPr/>
      </dsp:nvSpPr>
      <dsp:spPr>
        <a:xfrm rot="2700000">
          <a:off x="2367593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3DC58-2050-4324-B13A-7CE4DB795F84}">
      <dsp:nvSpPr>
        <dsp:cNvPr id="0" name=""/>
        <dsp:cNvSpPr/>
      </dsp:nvSpPr>
      <dsp:spPr>
        <a:xfrm>
          <a:off x="2429745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Efficacy</a:t>
          </a:r>
        </a:p>
      </dsp:txBody>
      <dsp:txXfrm>
        <a:off x="2677492" y="2090284"/>
        <a:ext cx="1238735" cy="1238424"/>
      </dsp:txXfrm>
    </dsp:sp>
    <dsp:sp modelId="{ECDD4610-BC5B-4DCC-89C2-0F52AAFBFEF7}">
      <dsp:nvSpPr>
        <dsp:cNvPr id="0" name=""/>
        <dsp:cNvSpPr/>
      </dsp:nvSpPr>
      <dsp:spPr>
        <a:xfrm rot="2700000">
          <a:off x="447752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D80E-68D0-48AA-B0C2-0E197563D134}">
      <dsp:nvSpPr>
        <dsp:cNvPr id="0" name=""/>
        <dsp:cNvSpPr/>
      </dsp:nvSpPr>
      <dsp:spPr>
        <a:xfrm>
          <a:off x="509903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Safety</a:t>
          </a:r>
        </a:p>
      </dsp:txBody>
      <dsp:txXfrm>
        <a:off x="757650" y="2090284"/>
        <a:ext cx="1238735" cy="1238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FEBE5-DB8E-4281-A292-B4DFF2E87E00}">
      <dsp:nvSpPr>
        <dsp:cNvPr id="0" name=""/>
        <dsp:cNvSpPr/>
      </dsp:nvSpPr>
      <dsp:spPr>
        <a:xfrm rot="20657427">
          <a:off x="15589" y="1303971"/>
          <a:ext cx="5048819" cy="578166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2E6E2-61A0-44DE-AE1B-7E92626D0DE4}">
      <dsp:nvSpPr>
        <dsp:cNvPr id="0" name=""/>
        <dsp:cNvSpPr/>
      </dsp:nvSpPr>
      <dsp:spPr>
        <a:xfrm>
          <a:off x="609599" y="159305"/>
          <a:ext cx="1523999" cy="1274444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78410-1B25-44E3-8DF6-4A409B85633B}">
      <dsp:nvSpPr>
        <dsp:cNvPr id="0" name=""/>
        <dsp:cNvSpPr/>
      </dsp:nvSpPr>
      <dsp:spPr>
        <a:xfrm>
          <a:off x="2692398" y="0"/>
          <a:ext cx="1625599" cy="1338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Health Outcomes</a:t>
          </a:r>
        </a:p>
      </dsp:txBody>
      <dsp:txXfrm>
        <a:off x="2692398" y="0"/>
        <a:ext cx="1625599" cy="1338166"/>
      </dsp:txXfrm>
    </dsp:sp>
    <dsp:sp modelId="{5D0B58BC-5202-4C8E-AA80-64232C2EC34A}">
      <dsp:nvSpPr>
        <dsp:cNvPr id="0" name=""/>
        <dsp:cNvSpPr/>
      </dsp:nvSpPr>
      <dsp:spPr>
        <a:xfrm>
          <a:off x="2946398" y="1752360"/>
          <a:ext cx="1523999" cy="1274444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A913A-6A3A-41A9-8226-EDB23F4A0965}">
      <dsp:nvSpPr>
        <dsp:cNvPr id="0" name=""/>
        <dsp:cNvSpPr/>
      </dsp:nvSpPr>
      <dsp:spPr>
        <a:xfrm>
          <a:off x="761999" y="1847943"/>
          <a:ext cx="1625599" cy="1338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Cost</a:t>
          </a:r>
        </a:p>
      </dsp:txBody>
      <dsp:txXfrm>
        <a:off x="761999" y="1847943"/>
        <a:ext cx="1625599" cy="133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Last reviewed and updated: Thomas Nguyen (November 2024)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11/11/2024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mcp.org/doi/epdf/10.18553/jmcp.2019.25.2.156" TargetMode="Externa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051" y="1259633"/>
            <a:ext cx="8840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Formulary Manufacturer Contracting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0" y="4800600"/>
            <a:ext cx="5791200" cy="1447800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Create by the AMCP School of Pharmacy Relations Committee</a:t>
            </a: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Last Reviewed: November 2024</a:t>
            </a: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727D657-E4B5-4F3B-A7A3-BBB1C796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26936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27D5C8EF-FF1B-4905-8210-1CC4C062AF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6286" y="1823854"/>
            <a:ext cx="4810125" cy="3857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b="1" dirty="0"/>
              <a:t>Payer</a:t>
            </a:r>
          </a:p>
          <a:p>
            <a:pPr eaLnBrk="1" hangingPunct="1"/>
            <a:r>
              <a:rPr lang="en-US" altLang="en-US" sz="2000" dirty="0"/>
              <a:t>Bulk Buying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/>
              <a:t>More covered plans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/>
              <a:t>More covered lives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/>
              <a:t>More pivotal in market share battle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622908-9FF2-4F26-81C0-3E9E9EE1A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1762" y="1843933"/>
            <a:ext cx="4810125" cy="3857625"/>
          </a:xfrm>
        </p:spPr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Pharmaceutical Manufacturer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/>
              <a:t>Larger organization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More products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Larger market share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Market Basket contracting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Pipeline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98541D5-58E3-48CE-8BF0-51AEA166C944}"/>
              </a:ext>
            </a:extLst>
          </p:cNvPr>
          <p:cNvSpPr txBox="1">
            <a:spLocks/>
          </p:cNvSpPr>
          <p:nvPr/>
        </p:nvSpPr>
        <p:spPr>
          <a:xfrm>
            <a:off x="61722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FAA2C9-B9E6-4AE8-8B77-E725F29049BE}"/>
              </a:ext>
            </a:extLst>
          </p:cNvPr>
          <p:cNvSpPr txBox="1"/>
          <p:nvPr/>
        </p:nvSpPr>
        <p:spPr>
          <a:xfrm>
            <a:off x="2347911" y="883169"/>
            <a:ext cx="647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Organization Size and Scale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5DE74A-03AA-4839-94D5-B6EBF602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88106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6628" name="Content Placeholder 2">
            <a:extLst>
              <a:ext uri="{FF2B5EF4-FFF2-40B4-BE49-F238E27FC236}">
                <a16:creationId xmlns:a16="http://schemas.microsoft.com/office/drawing/2014/main" id="{D55429C5-D9AD-4ACD-8254-5467D7137B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600" u="sng" dirty="0"/>
              <a:t>Positive data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  </a:t>
            </a:r>
            <a:r>
              <a:rPr lang="en-US" altLang="en-US" sz="2000" b="1" dirty="0"/>
              <a:t>Advantage: Manufacturer</a:t>
            </a:r>
          </a:p>
          <a:p>
            <a:pPr lvl="1" eaLnBrk="1" hangingPunct="1"/>
            <a:r>
              <a:rPr lang="en-US" altLang="en-US" sz="2000" dirty="0"/>
              <a:t>First line agent</a:t>
            </a:r>
          </a:p>
          <a:p>
            <a:pPr lvl="1" eaLnBrk="1" hangingPunct="1"/>
            <a:r>
              <a:rPr lang="en-US" altLang="en-US" sz="2000" dirty="0"/>
              <a:t>Unmet medical need</a:t>
            </a:r>
          </a:p>
          <a:p>
            <a:pPr lvl="1" eaLnBrk="1" hangingPunct="1"/>
            <a:r>
              <a:rPr lang="en-US" altLang="en-US" sz="2000" dirty="0"/>
              <a:t>Improved member health outcomes</a:t>
            </a:r>
          </a:p>
          <a:p>
            <a:pPr lvl="1" eaLnBrk="1" hangingPunct="1"/>
            <a:r>
              <a:rPr lang="en-US" altLang="en-US" sz="2000" dirty="0"/>
              <a:t>Safety improvements</a:t>
            </a:r>
          </a:p>
          <a:p>
            <a:pPr lvl="1" eaLnBrk="1" hangingPunct="1"/>
            <a:r>
              <a:rPr lang="en-US" altLang="en-US" sz="2000" dirty="0"/>
              <a:t>Prescriber demand</a:t>
            </a:r>
          </a:p>
          <a:p>
            <a:pPr lvl="1" eaLnBrk="1" hangingPunct="1"/>
            <a:r>
              <a:rPr lang="en-US" altLang="en-US" sz="2000" dirty="0"/>
              <a:t>Flexible dosing</a:t>
            </a:r>
          </a:p>
          <a:p>
            <a:pPr eaLnBrk="1" hangingPunct="1"/>
            <a:endParaRPr lang="en-US" altLang="en-US" sz="24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0F8DEC-8084-458F-9287-756EBCD519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600" u="sng" dirty="0"/>
              <a:t>Negative data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Advantage: Payer 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Market share declines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More restrictions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Other therapies more favorable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Less prescriber demand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Increased price concessions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2A897F-45F3-4908-B2B5-FF722964F2DF}"/>
              </a:ext>
            </a:extLst>
          </p:cNvPr>
          <p:cNvSpPr txBox="1"/>
          <p:nvPr/>
        </p:nvSpPr>
        <p:spPr>
          <a:xfrm>
            <a:off x="3505200" y="914401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Clinical Landscape Shift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D32F84D-D452-4FE0-AE49-86E1EAD999AA}"/>
              </a:ext>
            </a:extLst>
          </p:cNvPr>
          <p:cNvSpPr txBox="1">
            <a:spLocks/>
          </p:cNvSpPr>
          <p:nvPr/>
        </p:nvSpPr>
        <p:spPr>
          <a:xfrm>
            <a:off x="62484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728D93F-1B87-4A79-8346-C66600D8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88106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7652" name="Content Placeholder 2">
            <a:extLst>
              <a:ext uri="{FF2B5EF4-FFF2-40B4-BE49-F238E27FC236}">
                <a16:creationId xmlns:a16="http://schemas.microsoft.com/office/drawing/2014/main" id="{94142E25-6911-4F4E-8FCD-E3F62E9C4F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200" u="sng" dirty="0"/>
              <a:t>Open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b="1" dirty="0"/>
              <a:t>Advantage: Manufacturer</a:t>
            </a:r>
          </a:p>
          <a:p>
            <a:pPr lvl="1" eaLnBrk="1" hangingPunct="1"/>
            <a:r>
              <a:rPr lang="en-US" altLang="en-US" sz="2200" dirty="0"/>
              <a:t>Drugs managed via utilization management edits (PA, ST)</a:t>
            </a:r>
          </a:p>
          <a:p>
            <a:pPr lvl="1" eaLnBrk="1" hangingPunct="1"/>
            <a:r>
              <a:rPr lang="en-US" altLang="en-US" sz="2200" dirty="0"/>
              <a:t>Drug Tiering critical</a:t>
            </a:r>
          </a:p>
          <a:p>
            <a:pPr lvl="1" eaLnBrk="1" hangingPunct="1"/>
            <a:r>
              <a:rPr lang="en-US" altLang="en-US" sz="2200" dirty="0"/>
              <a:t>Limited New to Market blocks</a:t>
            </a:r>
          </a:p>
          <a:p>
            <a:pPr eaLnBrk="1" hangingPunct="1"/>
            <a:endParaRPr lang="en-US" altLang="en-US" sz="2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8B5F13-5264-4BEA-86F4-39AB9D4B68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200" u="sng" dirty="0"/>
              <a:t>Closed</a:t>
            </a:r>
          </a:p>
          <a:p>
            <a:pPr marL="0" indent="0" algn="ctr">
              <a:buNone/>
            </a:pPr>
            <a:r>
              <a:rPr lang="en-US" sz="2000" b="1" dirty="0"/>
              <a:t>Advantage: Payer</a:t>
            </a:r>
          </a:p>
          <a:p>
            <a:r>
              <a:rPr lang="en-US" sz="2200" dirty="0"/>
              <a:t>Non-formulary = no access</a:t>
            </a:r>
          </a:p>
          <a:p>
            <a:r>
              <a:rPr lang="en-US" sz="2200" dirty="0"/>
              <a:t>Limit agents in class to maximize value</a:t>
            </a:r>
          </a:p>
          <a:p>
            <a:r>
              <a:rPr lang="en-US" sz="2200" dirty="0"/>
              <a:t>New to Market products immediately blocked</a:t>
            </a:r>
          </a:p>
          <a:p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5E098-211C-4B6E-AADA-EC24CBF06DC6}"/>
              </a:ext>
            </a:extLst>
          </p:cNvPr>
          <p:cNvSpPr txBox="1"/>
          <p:nvPr/>
        </p:nvSpPr>
        <p:spPr>
          <a:xfrm>
            <a:off x="3390901" y="954088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Formulary Strategy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18D3464-2B86-48E2-B8CE-DC69719F8BA6}"/>
              </a:ext>
            </a:extLst>
          </p:cNvPr>
          <p:cNvSpPr txBox="1">
            <a:spLocks/>
          </p:cNvSpPr>
          <p:nvPr/>
        </p:nvSpPr>
        <p:spPr>
          <a:xfrm>
            <a:off x="62484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Other Considerations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dirty="0"/>
              <a:t>Contract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Price Protection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Portfolio Agreement (“Bundling”)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Utilization management restrictions</a:t>
            </a:r>
          </a:p>
          <a:p>
            <a:pPr eaLnBrk="1" hangingPunct="1"/>
            <a:r>
              <a:rPr lang="en-US" altLang="en-US" sz="2000" dirty="0"/>
              <a:t>Interdepartmental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Clinical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Finance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Actuary</a:t>
            </a:r>
          </a:p>
          <a:p>
            <a:pPr eaLnBrk="1" hangingPunct="1"/>
            <a:r>
              <a:rPr lang="en-US" altLang="en-US" sz="2000" dirty="0"/>
              <a:t>Payment Terms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Monthly vs. Quarterly rebate settlements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8670BA3-C19B-4E02-B263-4D1BAA80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Formulary Restrictions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A0360D7-8F9E-4DB9-8B27-7644EB38D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Utilization Management Restrictions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200" dirty="0"/>
              <a:t>Not Covered is the most restrictive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200" dirty="0"/>
              <a:t>Drug covered with PA/ST less restrictive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Restrictiveness in relation to competitors can be beneficial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200" dirty="0"/>
              <a:t>Example: 3 plans-one metropolitan area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1800" dirty="0"/>
              <a:t>Plan A: most restrictive formulary; 1M members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1800" dirty="0"/>
              <a:t>Plan B: similar to A but less controls; 3M members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1800" dirty="0"/>
              <a:t>Plan C: similar to B but with even less control; 5M members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200" dirty="0"/>
              <a:t>Which formulary is most influential?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CA1B4FB-A793-4010-84A7-6461255C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Bundle Contracts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C5ED350-7649-48BB-9DB4-E51B2116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Greater discounts if all drugs on formulary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Example: drugs A, B, and C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for each on formulary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000" dirty="0"/>
              <a:t>A-$20; B-$10; C-$25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for all on formulary (must all be on)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000" dirty="0"/>
              <a:t>A-$23; B-$12; C-$30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Why might this be a problem?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2A1E3F6-9A65-4812-AE22-3C32B0A8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Value Based Contracting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0442420-73D0-45C7-96E4-5B6C7A3E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Definition: Leveraging the amount of rebates based on a clinical outcome.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Example: A manufacturer claims that a new diabetes medication will help more members achieve A1c less than 7% compared to the market basket. If this does not occur after one year, the manufacturer will have to provide the payer a higher rebate amount.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2A1E3F6-9A65-4812-AE22-3C32B0A8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Innovative Payment Models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10107B-D16E-09FB-E42E-7AF76359AEAE}"/>
              </a:ext>
            </a:extLst>
          </p:cNvPr>
          <p:cNvSpPr txBox="1"/>
          <p:nvPr/>
        </p:nvSpPr>
        <p:spPr>
          <a:xfrm>
            <a:off x="914400" y="1600200"/>
            <a:ext cx="10896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Annuity payment</a:t>
            </a:r>
            <a:r>
              <a:rPr lang="en-US" sz="2200" dirty="0"/>
              <a:t>: Allow payers to make installment payments over an extended period. Viable financing model for short-term high-investment curative or durable  therapies.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Reinsurance market</a:t>
            </a:r>
            <a:r>
              <a:rPr lang="en-US" sz="2200" dirty="0"/>
              <a:t>: Payers are insured by a third party to protect against high-cost claims. Because they pool risk, reinsurance products are generally most useful for smaller payers and self-insured employers who have a need to share risks and costs, whereas larger plans are more able to predict the size of their risk pool and factor costs into their plan premiums.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Milestone-based contract</a:t>
            </a:r>
            <a:r>
              <a:rPr lang="en-US" sz="2200" dirty="0"/>
              <a:t>: Payment is based on achievement of specific events  such as initial therapy administration and therapeutic response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2C88AA-A0F9-572D-32DB-AD7E2C184D69}"/>
              </a:ext>
            </a:extLst>
          </p:cNvPr>
          <p:cNvSpPr txBox="1"/>
          <p:nvPr/>
        </p:nvSpPr>
        <p:spPr>
          <a:xfrm>
            <a:off x="152400" y="5486400"/>
            <a:ext cx="9372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AMCP Partnership Forum: Designing Benefits and Payment Models for Innovative High-Investment Medications (jmcp.org)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85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0E2E9-9570-4953-B6B4-75848A81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22860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Final Recommendations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632472A-70A5-4D7E-958F-1106BDB3A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39036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Internal review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Involve other departments (Ex. Clinical, Finance)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Prepare recommendation (includes financial, clinical, and member impacts)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Recommendation/Decision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Pull-through efforts for member transition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Complete contract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Review with Legal departments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Sign and Execute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Load financial terms into invoice system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EB5E8D1-C1D5-4570-B7E3-5A1A542E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Questions?</a:t>
            </a:r>
          </a:p>
        </p:txBody>
      </p:sp>
      <p:pic>
        <p:nvPicPr>
          <p:cNvPr id="33795" name="Content Placeholder 3" descr="MPj03155980000[1]">
            <a:extLst>
              <a:ext uri="{FF2B5EF4-FFF2-40B4-BE49-F238E27FC236}">
                <a16:creationId xmlns:a16="http://schemas.microsoft.com/office/drawing/2014/main" id="{5CAA7FED-1A23-4F2A-9D8A-2D6846075B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472912"/>
            <a:ext cx="3657600" cy="260908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What is a Rebate?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16163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A rebate is a payment provided by the pharmaceutical manufacturer to the insurer as part of a formulary status agreement.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Rebates may be: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Flat rate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Market share driven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Outcome based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Rebate revenues are shared by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Health Plan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Pharmacy Benefit Manager (PBM)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Employer groups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B3D853E-149D-4E62-82F5-4EC73718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743833-9E1E-4B2C-B093-FF22F23D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altLang="en-US" sz="2800" dirty="0"/>
              <a:t>Scenario #1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A new drug, </a:t>
            </a:r>
            <a:r>
              <a:rPr lang="en-US" altLang="en-US" sz="2800" dirty="0" err="1"/>
              <a:t>Eyedrator</a:t>
            </a:r>
            <a:r>
              <a:rPr lang="en-US" altLang="en-US" sz="2800" dirty="0"/>
              <a:t>, is being released for the treatment of dry eyes. The AWP for one month of </a:t>
            </a:r>
            <a:r>
              <a:rPr lang="en-US" altLang="en-US" sz="2800" dirty="0" err="1"/>
              <a:t>Eyedrator</a:t>
            </a:r>
            <a:r>
              <a:rPr lang="en-US" altLang="en-US" sz="2800" dirty="0"/>
              <a:t> is $158. Two competitive products, </a:t>
            </a:r>
            <a:r>
              <a:rPr lang="en-US" altLang="en-US" sz="2800" dirty="0" err="1"/>
              <a:t>Aquaretina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Moistinator</a:t>
            </a:r>
            <a:r>
              <a:rPr lang="en-US" altLang="en-US" sz="2800" dirty="0"/>
              <a:t> are priced at $123 and $115 respectively. A rebate in the amount of $10 per script is being offered by the manufacturer. Your clinical team says all three products are interchangeable. The member plan has a copay differential of $20.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Should you add this agent?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BB8A47E-1CA3-4340-84F1-7483353D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F4EB65F-F9AE-4586-92BE-764B6D9F0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412908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altLang="en-US" sz="2800" dirty="0"/>
              <a:t>Scenario #2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A new drug, </a:t>
            </a:r>
            <a:r>
              <a:rPr lang="en-US" altLang="en-US" sz="2800" dirty="0" err="1"/>
              <a:t>Slo-gut,is</a:t>
            </a:r>
            <a:r>
              <a:rPr lang="en-US" altLang="en-US" sz="2800" dirty="0"/>
              <a:t> being marketed for the treatment of chemotherapy induced diarrhea.  The cost of one course of therapy for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is $84.  Another drug in the same class,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, has a cost per course of $128.  Your clinical team says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and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 are interchangeable.  The manufacturer of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is not offering rebates at this time. 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 currently has a rebate of $30 per prescription.  The copay differential is $18.  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Should you add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954859B-D75F-4801-A56C-8A7FF5EB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29611FF-912F-4D86-B2C7-696B497D2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altLang="en-US" sz="2800" dirty="0"/>
              <a:t>Scenario #3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A new benzodiazepine,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, is being released by a new manufacturer. The cost of one month of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for the treatment of generalized anxiety is $40. The manufacturer is offering a rebate of $15 per script. The copay differential is $10.  Your clinical team says that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is similar to other benzodiazepines in terms of efficacy and safety. 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/>
              <a:t>Should you add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to the formulary?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Formulary Contracting Process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Three prime components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Clinical 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Financial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Quality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Preliminary Planning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4810125" cy="3857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Member plans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Gauge interest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Member population</a:t>
            </a:r>
          </a:p>
          <a:p>
            <a:pPr eaLnBrk="1" hangingPunct="1"/>
            <a:r>
              <a:rPr lang="en-US" altLang="en-US" dirty="0"/>
              <a:t>Clinical viewpoint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Pre-approval Information Exchange (PIE)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Review of AMCP Dossier and Budget Impact Model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E1955B-8DE9-4FC0-A8E4-575BF3AD0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500187"/>
            <a:ext cx="4810125" cy="3857625"/>
          </a:xfrm>
        </p:spPr>
        <p:txBody>
          <a:bodyPr/>
          <a:lstStyle/>
          <a:p>
            <a:pPr eaLnBrk="1" hangingPunct="1"/>
            <a:r>
              <a:rPr lang="en-US" altLang="en-US" dirty="0"/>
              <a:t>Product viability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Class comparison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Size of market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Maturity of class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Unmet Need</a:t>
            </a:r>
          </a:p>
          <a:p>
            <a:pPr eaLnBrk="1" hangingPunct="1"/>
            <a:r>
              <a:rPr lang="en-US" altLang="en-US" dirty="0"/>
              <a:t>Rebate potential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Minimum threshold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5E89DE2-BA2D-457B-81C9-3F67F164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58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Rebate Offer Review Process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384644E9-92D1-4F26-96B6-2789C80C548F}"/>
              </a:ext>
            </a:extLst>
          </p:cNvPr>
          <p:cNvSpPr/>
          <p:nvPr/>
        </p:nvSpPr>
        <p:spPr>
          <a:xfrm rot="16200000">
            <a:off x="5257800" y="152400"/>
            <a:ext cx="685800" cy="4038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946F34D-CFF9-46B7-800D-3D4026318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524064"/>
              </p:ext>
            </p:extLst>
          </p:nvPr>
        </p:nvGraphicFramePr>
        <p:xfrm>
          <a:off x="17526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29DF46D-4D14-4A1E-864F-C0C69AE481ED}"/>
              </a:ext>
            </a:extLst>
          </p:cNvPr>
          <p:cNvSpPr/>
          <p:nvPr/>
        </p:nvSpPr>
        <p:spPr>
          <a:xfrm rot="5400000">
            <a:off x="4809067" y="-206376"/>
            <a:ext cx="472017" cy="475615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4C0A0A9-C47D-45DD-9E0B-E5F43BB1D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350964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Clinical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/>
              <a:t>Formulary Development: Financial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4810125" cy="3857625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Financial objectives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200" dirty="0"/>
              <a:t>Identify rebate potential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200" dirty="0"/>
              <a:t>Pursue rebate opportunities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200" dirty="0"/>
              <a:t>Financially model different strategies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200" dirty="0"/>
              <a:t>Make recommendations based on financial benefit</a:t>
            </a:r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FABB12-9692-4468-BD4D-8E0AC7FB9E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6675" y="1500187"/>
            <a:ext cx="4810125" cy="385762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u="sng" dirty="0"/>
              <a:t>Process Initiation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Pharmaceutical Benefit Manager (PBM)/Managed Care Organization (MCO) send out requests for rebate offers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Manufacturer submit offer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Meetings set to review offers and clinical information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Clinical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Trade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D51D489-8D02-471E-B4DC-E0DDCA27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Payer Considerations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1FD8F7-93F0-416D-AB82-3AD8BB9DA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500187"/>
            <a:ext cx="4810125" cy="4062413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US" altLang="en-US" sz="1800" dirty="0"/>
              <a:t>Product price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1400" dirty="0"/>
              <a:t>Average Wholesale Price (AWP)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1400" dirty="0"/>
              <a:t>Wholesale Acquisition Cost (WAC)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1400" dirty="0"/>
              <a:t>Average Sales Price (ASP)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Member Cost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1400" dirty="0"/>
              <a:t>Formulary Tiering (Preferred, Non-preferred, Specialty)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Current market share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Rebate offer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Potential Utilization Management Restrictions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1400" dirty="0"/>
              <a:t>Step-edits, prior authorizations, etc.</a:t>
            </a:r>
          </a:p>
          <a:p>
            <a:pPr eaLnBrk="1" hangingPunct="1"/>
            <a:endParaRPr lang="en-US" altLang="en-US" sz="18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31AC9B-C3B1-4EB0-A038-EA64B359E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500187"/>
            <a:ext cx="4810125" cy="4138613"/>
          </a:xfrm>
        </p:spPr>
        <p:txBody>
          <a:bodyPr/>
          <a:lstStyle/>
          <a:p>
            <a:pPr eaLnBrk="1" hangingPunct="1"/>
            <a:r>
              <a:rPr lang="en-US" altLang="en-US" sz="1800" dirty="0"/>
              <a:t>Cost considerations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600" dirty="0"/>
              <a:t>Pricing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/>
              <a:t>Product price alone (before rebates)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/>
              <a:t>Product compared to other agents in class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600" dirty="0"/>
              <a:t>Ability to move share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/>
              <a:t>Class and disease state dynamics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/>
              <a:t>Line of Business (Commercial, Medicaid, Medicare Part D)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600" dirty="0"/>
              <a:t>Formulary Strategy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altLang="en-US" sz="1400" dirty="0"/>
              <a:t>More expensive product vs. less expensive product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/>
              <a:t>Cost after rebate relative to others in class (net cost)</a:t>
            </a:r>
          </a:p>
          <a:p>
            <a:pPr eaLnBrk="1" hangingPunct="1"/>
            <a:endParaRPr lang="en-US" altLang="en-US" sz="1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400" dirty="0"/>
          </a:p>
          <a:p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90"/>
            <a:ext cx="5105400" cy="39036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Leverage opportunities for Payers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Drug differentiators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Organization size and scale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Clinical landscape shift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Generic or biosimilar availability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Formulary strategy</a:t>
            </a:r>
          </a:p>
          <a:p>
            <a:pPr lvl="2">
              <a:buClr>
                <a:schemeClr val="tx2"/>
              </a:buClr>
            </a:pPr>
            <a:r>
              <a:rPr lang="en-US" altLang="en-US" sz="1800" dirty="0"/>
              <a:t>Open</a:t>
            </a:r>
          </a:p>
          <a:p>
            <a:pPr lvl="2">
              <a:buClr>
                <a:schemeClr val="tx2"/>
              </a:buClr>
            </a:pPr>
            <a:r>
              <a:rPr lang="en-US" altLang="en-US" sz="1800" dirty="0"/>
              <a:t>Closed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Working relationship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Existing Product portfolio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BBB3A3-7BBD-4A23-8953-80FAA354C9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5754235"/>
              </p:ext>
            </p:extLst>
          </p:nvPr>
        </p:nvGraphicFramePr>
        <p:xfrm>
          <a:off x="6273802" y="1690690"/>
          <a:ext cx="5079998" cy="3186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C27C297-D47F-4AD6-A6AC-6E53F390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2569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5604" name="Content Placeholder 2">
            <a:extLst>
              <a:ext uri="{FF2B5EF4-FFF2-40B4-BE49-F238E27FC236}">
                <a16:creationId xmlns:a16="http://schemas.microsoft.com/office/drawing/2014/main" id="{1A8186A1-37C3-4D71-BEEE-E606AFBD87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52600"/>
            <a:ext cx="4810125" cy="402058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u="sng" dirty="0"/>
              <a:t>Novel agent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b="1" dirty="0"/>
              <a:t>Advantage: Manufacturer</a:t>
            </a:r>
          </a:p>
          <a:p>
            <a:pPr lvl="1" eaLnBrk="1" hangingPunct="1"/>
            <a:r>
              <a:rPr lang="en-US" altLang="en-US" sz="2000" dirty="0"/>
              <a:t>No therapeutic alternatives</a:t>
            </a:r>
          </a:p>
          <a:p>
            <a:pPr lvl="1" eaLnBrk="1" hangingPunct="1"/>
            <a:r>
              <a:rPr lang="en-US" altLang="en-US" sz="2000" dirty="0"/>
              <a:t>No generic or biosimilar horizon</a:t>
            </a:r>
          </a:p>
          <a:p>
            <a:pPr lvl="1" eaLnBrk="1" hangingPunct="1"/>
            <a:r>
              <a:rPr lang="en-US" altLang="en-US" sz="2000" dirty="0"/>
              <a:t>Limited Utilization Management (UM) or other management</a:t>
            </a:r>
          </a:p>
          <a:p>
            <a:pPr lvl="1" eaLnBrk="1" hangingPunct="1"/>
            <a:r>
              <a:rPr lang="en-US" altLang="en-US" sz="2000" dirty="0"/>
              <a:t>Priced at a premium</a:t>
            </a:r>
          </a:p>
          <a:p>
            <a:pPr lvl="2"/>
            <a:r>
              <a:rPr lang="en-US" altLang="en-US" sz="1700" dirty="0"/>
              <a:t>Offset future medical costs</a:t>
            </a:r>
          </a:p>
          <a:p>
            <a:pPr lvl="2"/>
            <a:r>
              <a:rPr lang="en-US" altLang="en-US" sz="1700" dirty="0"/>
              <a:t>Limited competition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BC27B8-A65A-41F9-A2E9-871BC8A3E8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7" y="1752600"/>
            <a:ext cx="4810125" cy="3857625"/>
          </a:xfrm>
        </p:spPr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800" u="sng" dirty="0"/>
              <a:t>One of many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Advantage: Payer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May not be first line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Can prefer competitors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Shift market share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Garner additional rebates for Brand medications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FAB66-3928-40AD-827B-A38F2AA339FB}"/>
              </a:ext>
            </a:extLst>
          </p:cNvPr>
          <p:cNvSpPr txBox="1"/>
          <p:nvPr/>
        </p:nvSpPr>
        <p:spPr>
          <a:xfrm>
            <a:off x="3505200" y="914401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Drug Differentiators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78B7CBC-015E-4CD8-B932-4B6BD51FF194}"/>
              </a:ext>
            </a:extLst>
          </p:cNvPr>
          <p:cNvSpPr txBox="1">
            <a:spLocks/>
          </p:cNvSpPr>
          <p:nvPr/>
        </p:nvSpPr>
        <p:spPr>
          <a:xfrm>
            <a:off x="6248400" y="1981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F46F2E-51F0-4094-94EC-80792DEF9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93B602-3058-4A68-9320-1C2B3B887E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1187</TotalTime>
  <Words>1241</Words>
  <Application>Microsoft Office PowerPoint</Application>
  <PresentationFormat>Widescreen</PresentationFormat>
  <Paragraphs>217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Montserrat</vt:lpstr>
      <vt:lpstr>Wingdings</vt:lpstr>
      <vt:lpstr>AMCP Theme</vt:lpstr>
      <vt:lpstr>1_Office Theme</vt:lpstr>
      <vt:lpstr>2_Office Theme</vt:lpstr>
      <vt:lpstr>Formulary Manufacturer Contracting </vt:lpstr>
      <vt:lpstr>What is a Rebate?</vt:lpstr>
      <vt:lpstr>Formulary Contracting Process</vt:lpstr>
      <vt:lpstr>Preliminary Planning</vt:lpstr>
      <vt:lpstr>Rebate Offer Review Process</vt:lpstr>
      <vt:lpstr>Formulary Development: Financial</vt:lpstr>
      <vt:lpstr>Financial: Payer Considerations</vt:lpstr>
      <vt:lpstr>Financial: Negotiation</vt:lpstr>
      <vt:lpstr>Financial: Negotiation</vt:lpstr>
      <vt:lpstr>Financial: Negotiation</vt:lpstr>
      <vt:lpstr>Financial: Negotiation</vt:lpstr>
      <vt:lpstr>Financial: Negotiation</vt:lpstr>
      <vt:lpstr>Other Considerations</vt:lpstr>
      <vt:lpstr>Formulary Restrictions</vt:lpstr>
      <vt:lpstr>Financial: Bundle Contracts</vt:lpstr>
      <vt:lpstr>Value Based Contracting</vt:lpstr>
      <vt:lpstr>Innovative Payment Models</vt:lpstr>
      <vt:lpstr>Final Recommendations</vt:lpstr>
      <vt:lpstr>Questions?</vt:lpstr>
      <vt:lpstr>Financial: Analysis Case Study</vt:lpstr>
      <vt:lpstr>Financial: Analysis Case Study</vt:lpstr>
      <vt:lpstr>Financial: Analysis Case Study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Thomas T. Nguyen</cp:lastModifiedBy>
  <cp:revision>7</cp:revision>
  <dcterms:created xsi:type="dcterms:W3CDTF">2011-11-21T20:45:11Z</dcterms:created>
  <dcterms:modified xsi:type="dcterms:W3CDTF">2024-11-12T04:42:05Z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  <property fmtid="{D5CDD505-2E9C-101B-9397-08002B2CF9AE}" pid="25" name="MSIP_Label_b0b638e0-f50f-48bd-992f-bcb55031a99f_Enabled">
    <vt:lpwstr>true</vt:lpwstr>
  </property>
  <property fmtid="{D5CDD505-2E9C-101B-9397-08002B2CF9AE}" pid="26" name="MSIP_Label_b0b638e0-f50f-48bd-992f-bcb55031a99f_SetDate">
    <vt:lpwstr>2024-11-03T16:30:37Z</vt:lpwstr>
  </property>
  <property fmtid="{D5CDD505-2E9C-101B-9397-08002B2CF9AE}" pid="27" name="MSIP_Label_b0b638e0-f50f-48bd-992f-bcb55031a99f_Method">
    <vt:lpwstr>Standard</vt:lpwstr>
  </property>
  <property fmtid="{D5CDD505-2E9C-101B-9397-08002B2CF9AE}" pid="28" name="MSIP_Label_b0b638e0-f50f-48bd-992f-bcb55031a99f_Name">
    <vt:lpwstr>Confidential Default</vt:lpwstr>
  </property>
  <property fmtid="{D5CDD505-2E9C-101B-9397-08002B2CF9AE}" pid="29" name="MSIP_Label_b0b638e0-f50f-48bd-992f-bcb55031a99f_SiteId">
    <vt:lpwstr>f45ccc07-e57e-4d15-bf6f-f6cbccd2d395</vt:lpwstr>
  </property>
  <property fmtid="{D5CDD505-2E9C-101B-9397-08002B2CF9AE}" pid="30" name="MSIP_Label_b0b638e0-f50f-48bd-992f-bcb55031a99f_ActionId">
    <vt:lpwstr>45511cef-5771-4752-b7dd-00a60471443b</vt:lpwstr>
  </property>
  <property fmtid="{D5CDD505-2E9C-101B-9397-08002B2CF9AE}" pid="31" name="MSIP_Label_b0b638e0-f50f-48bd-992f-bcb55031a99f_ContentBits">
    <vt:lpwstr>0</vt:lpwstr>
  </property>
</Properties>
</file>