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28"/>
  </p:notesMasterIdLst>
  <p:sldIdLst>
    <p:sldId id="299" r:id="rId5"/>
    <p:sldId id="259" r:id="rId6"/>
    <p:sldId id="257" r:id="rId7"/>
    <p:sldId id="277" r:id="rId8"/>
    <p:sldId id="260" r:id="rId9"/>
    <p:sldId id="274" r:id="rId10"/>
    <p:sldId id="275" r:id="rId11"/>
    <p:sldId id="276" r:id="rId12"/>
    <p:sldId id="272" r:id="rId13"/>
    <p:sldId id="273" r:id="rId14"/>
    <p:sldId id="295" r:id="rId15"/>
    <p:sldId id="286" r:id="rId16"/>
    <p:sldId id="287" r:id="rId17"/>
    <p:sldId id="296" r:id="rId18"/>
    <p:sldId id="297" r:id="rId19"/>
    <p:sldId id="288" r:id="rId20"/>
    <p:sldId id="289" r:id="rId21"/>
    <p:sldId id="291" r:id="rId22"/>
    <p:sldId id="292" r:id="rId23"/>
    <p:sldId id="415" r:id="rId24"/>
    <p:sldId id="298" r:id="rId25"/>
    <p:sldId id="293" r:id="rId26"/>
    <p:sldId id="41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7BB3A-8DD5-4AEA-9AB0-6A2590393B2C}" v="68" dt="2023-04-12T13:34:08.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91017" autoAdjust="0"/>
  </p:normalViewPr>
  <p:slideViewPr>
    <p:cSldViewPr snapToGrid="0" snapToObjects="1">
      <p:cViewPr varScale="1">
        <p:scale>
          <a:sx n="90" d="100"/>
          <a:sy n="90" d="100"/>
        </p:scale>
        <p:origin x="44"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4AC9106-B8C5-4FAD-9615-09C7FE0BF189}"/>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42648DE7-8847-4740-BA17-03DF667CA0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Simplistic depiction of the process – (i.e., manufacturers could sell directly to pharmacies especially large mail order and Specialty pharmacies)</a:t>
            </a:r>
          </a:p>
          <a:p>
            <a:endParaRPr lang="en-US" altLang="en-US" dirty="0"/>
          </a:p>
          <a:p>
            <a:r>
              <a:rPr lang="en-US" altLang="en-US" dirty="0"/>
              <a:t>Drugs pass through various hands (either directly or indirectly) from the point of manufacturing to the ultimate consumer, the patient.  Each of these parties has a say in what price is ultimately charged in the end.  </a:t>
            </a:r>
          </a:p>
          <a:p>
            <a:endParaRPr lang="en-US" altLang="en-US" dirty="0"/>
          </a:p>
          <a:p>
            <a:endParaRPr lang="en-US" altLang="en-US" dirty="0"/>
          </a:p>
          <a:p>
            <a:endParaRPr lang="en-US" altLang="en-US" dirty="0"/>
          </a:p>
        </p:txBody>
      </p:sp>
      <p:sp>
        <p:nvSpPr>
          <p:cNvPr id="35844" name="Slide Number Placeholder 3">
            <a:extLst>
              <a:ext uri="{FF2B5EF4-FFF2-40B4-BE49-F238E27FC236}">
                <a16:creationId xmlns:a16="http://schemas.microsoft.com/office/drawing/2014/main" id="{9F27AACC-40B0-40B0-8215-348C46CD72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C61811-9C5F-4741-8EE9-2C0DE296404A}" type="slidenum">
              <a:rPr lang="en-US" altLang="en-US" smtClean="0"/>
              <a:pPr>
                <a:spcBef>
                  <a:spcPct val="0"/>
                </a:spcBef>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3320DEBC-8F3F-400A-9CA3-BC645F49AA2D}"/>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BFE6805A-47F1-4EA7-89DF-241504885B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Consider a standard pharmacy transaction.  Most patients that come to a pharmacy are “covered” by a payer (Medicaid, Medicare, Humana, Aetna, Cigna, Anthem, PBMs, large self-funded Employer groups etc.)  The payer has a relationship with the pharmacy the patient is going to and a contract exists between the payer and the insurance company.  </a:t>
            </a:r>
          </a:p>
          <a:p>
            <a:pPr eaLnBrk="1" hangingPunct="1"/>
            <a:endParaRPr lang="en-US" altLang="en-US" dirty="0"/>
          </a:p>
          <a:p>
            <a:pPr eaLnBrk="1" hangingPunct="1"/>
            <a:r>
              <a:rPr lang="en-US" altLang="en-US" dirty="0"/>
              <a:t>If the payer does not have a contract with the pharmacy, the claim is usually considered “non-par” or non-participating and the patient will have to submit a paper claim and usually pay a penalty if they wish to use that pharmacy.</a:t>
            </a:r>
          </a:p>
          <a:p>
            <a:pPr eaLnBrk="1" hangingPunct="1"/>
            <a:endParaRPr lang="ru-RU" altLang="en-US" dirty="0"/>
          </a:p>
          <a:p>
            <a:endParaRPr lang="en-US" altLang="en-US" dirty="0"/>
          </a:p>
        </p:txBody>
      </p:sp>
      <p:sp>
        <p:nvSpPr>
          <p:cNvPr id="37892" name="Slide Number Placeholder 3">
            <a:extLst>
              <a:ext uri="{FF2B5EF4-FFF2-40B4-BE49-F238E27FC236}">
                <a16:creationId xmlns:a16="http://schemas.microsoft.com/office/drawing/2014/main" id="{0D80F052-28E8-40A0-9E96-8351B11F32E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89F120-FE71-42CC-A4FC-232272D80A84}" type="slidenum">
              <a:rPr lang="en-US" altLang="en-US" smtClean="0"/>
              <a:pPr>
                <a:spcBef>
                  <a:spcPct val="0"/>
                </a:spcBef>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31D0AAA-6A5D-47BB-A2F3-6D2E5740870D}"/>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7E758D0A-00BA-485B-A564-CD8A82AFF8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These contracts define the relationship between the payer and the pharmacy.  </a:t>
            </a:r>
            <a:endParaRPr lang="ru-RU" altLang="en-US"/>
          </a:p>
          <a:p>
            <a:endParaRPr lang="en-US" altLang="en-US"/>
          </a:p>
        </p:txBody>
      </p:sp>
      <p:sp>
        <p:nvSpPr>
          <p:cNvPr id="39940" name="Slide Number Placeholder 3">
            <a:extLst>
              <a:ext uri="{FF2B5EF4-FFF2-40B4-BE49-F238E27FC236}">
                <a16:creationId xmlns:a16="http://schemas.microsoft.com/office/drawing/2014/main" id="{607E8F05-32DE-45D2-BC5F-4BD1EE37E1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3F7385-819B-46E6-8F50-2B806F17F968}" type="slidenum">
              <a:rPr lang="en-US" altLang="en-US" smtClean="0"/>
              <a:pPr>
                <a:spcBef>
                  <a:spcPct val="0"/>
                </a:spcBef>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6977DF8-D617-46E4-8203-8A9D35DC095E}"/>
              </a:ext>
            </a:extLst>
          </p:cNvPr>
          <p:cNvSpPr>
            <a:spLocks noGrp="1" noRot="1" noChangeAspect="1" noChangeArrowheads="1" noTextEdit="1"/>
          </p:cNvSpPr>
          <p:nvPr>
            <p:ph type="sldImg"/>
          </p:nvPr>
        </p:nvSpPr>
        <p:spPr>
          <a:ln/>
        </p:spPr>
      </p:sp>
      <p:sp>
        <p:nvSpPr>
          <p:cNvPr id="41987" name="Notes Placeholder 2">
            <a:extLst>
              <a:ext uri="{FF2B5EF4-FFF2-40B4-BE49-F238E27FC236}">
                <a16:creationId xmlns:a16="http://schemas.microsoft.com/office/drawing/2014/main" id="{52D91F8F-E66F-4628-99A4-146001B22D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en-US"/>
          </a:p>
          <a:p>
            <a:endParaRPr lang="en-US" altLang="en-US"/>
          </a:p>
        </p:txBody>
      </p:sp>
      <p:sp>
        <p:nvSpPr>
          <p:cNvPr id="41988" name="Slide Number Placeholder 3">
            <a:extLst>
              <a:ext uri="{FF2B5EF4-FFF2-40B4-BE49-F238E27FC236}">
                <a16:creationId xmlns:a16="http://schemas.microsoft.com/office/drawing/2014/main" id="{7422D059-D757-48A4-8D53-76EFB528F5E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C17BEF-835C-4F9B-BA93-C867C2D6D0B6}" type="slidenum">
              <a:rPr lang="en-US" altLang="en-US" smtClean="0"/>
              <a:pPr>
                <a:spcBef>
                  <a:spcPct val="0"/>
                </a:spcBef>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1B39899-F9DC-44EA-8314-1DE38FADF602}"/>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420F3B31-200E-4DCE-83A8-E63FF2E5EF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MAC reimbursement method encourages Joe’s pharmacy to buy the generic from the least expensive manufacturer (and to not dispense the brand Zocor). The less expensive the cost for the generic, the more the pharmacy can make on the prescription. </a:t>
            </a:r>
            <a:endParaRPr lang="ru-RU" altLang="en-US"/>
          </a:p>
          <a:p>
            <a:endParaRPr lang="en-US" altLang="en-US"/>
          </a:p>
        </p:txBody>
      </p:sp>
      <p:sp>
        <p:nvSpPr>
          <p:cNvPr id="44036" name="Slide Number Placeholder 3">
            <a:extLst>
              <a:ext uri="{FF2B5EF4-FFF2-40B4-BE49-F238E27FC236}">
                <a16:creationId xmlns:a16="http://schemas.microsoft.com/office/drawing/2014/main" id="{0CD50A74-C2F0-479E-BBF9-0AC03982A2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B804B1-8ECF-49EE-B7FF-41A79D17A8E5}" type="slidenum">
              <a:rPr lang="en-US" altLang="en-US" smtClean="0"/>
              <a:pPr>
                <a:spcBef>
                  <a:spcPct val="0"/>
                </a:spcBef>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BB0C1DB-2297-4A4F-938C-1914586B82C7}"/>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EF4A4564-CCE2-48D8-B6BB-242F12C669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Different payers have different contracts with a pharmacy.  Thus, the same claim by two different patients with two different payers can be paid differently.  </a:t>
            </a:r>
            <a:r>
              <a:rPr lang="en-US" altLang="en-US" b="1" i="1" u="sng"/>
              <a:t>30 Jardiance 25mg tablets </a:t>
            </a:r>
            <a:r>
              <a:rPr lang="en-US" altLang="en-US"/>
              <a:t>will be reimbursed to the pharmacy differently by ABC Health vs. Pitt Street Health.  </a:t>
            </a:r>
          </a:p>
          <a:p>
            <a:endParaRPr lang="en-US" altLang="en-US"/>
          </a:p>
          <a:p>
            <a:pPr eaLnBrk="1" hangingPunct="1"/>
            <a:endParaRPr lang="ru-RU" altLang="en-US"/>
          </a:p>
          <a:p>
            <a:endParaRPr lang="en-US" altLang="en-US"/>
          </a:p>
        </p:txBody>
      </p:sp>
      <p:sp>
        <p:nvSpPr>
          <p:cNvPr id="46084" name="Slide Number Placeholder 3">
            <a:extLst>
              <a:ext uri="{FF2B5EF4-FFF2-40B4-BE49-F238E27FC236}">
                <a16:creationId xmlns:a16="http://schemas.microsoft.com/office/drawing/2014/main" id="{9FF00D7C-3AC2-4BA1-AA66-46DB7F31BB3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789F1F-81F2-44FF-B0A9-A0742C00FF82}" type="slidenum">
              <a:rPr lang="en-US" altLang="en-US" smtClean="0"/>
              <a:pPr>
                <a:spcBef>
                  <a:spcPct val="0"/>
                </a:spcBef>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A3C88B04-81A6-4465-9F09-46CE1D406E4F}"/>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0E798F1C-2EC5-4609-ABC2-14F2946BAE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member facing portion of this transaction is based on the member’s plan type and their formulary.  The plan and formulary determine the member’s cost share while the pharmacy’s contract with the payer determines the total amount paid to the pharmacy.</a:t>
            </a:r>
          </a:p>
          <a:p>
            <a:pPr eaLnBrk="1" hangingPunct="1"/>
            <a:endParaRPr lang="ru-RU" altLang="en-US"/>
          </a:p>
          <a:p>
            <a:endParaRPr lang="en-US" altLang="en-US"/>
          </a:p>
        </p:txBody>
      </p:sp>
      <p:sp>
        <p:nvSpPr>
          <p:cNvPr id="48132" name="Slide Number Placeholder 3">
            <a:extLst>
              <a:ext uri="{FF2B5EF4-FFF2-40B4-BE49-F238E27FC236}">
                <a16:creationId xmlns:a16="http://schemas.microsoft.com/office/drawing/2014/main" id="{86202F40-DB49-4056-ABCA-8963FA28900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8C7238-0704-4C36-8399-C2DCFC9FAF28}" type="slidenum">
              <a:rPr lang="en-US" altLang="en-US" smtClean="0"/>
              <a:pPr>
                <a:spcBef>
                  <a:spcPct val="0"/>
                </a:spcBef>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486F987-FB47-42E0-9BF2-D543923C46FD}"/>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72F25BC6-95C3-4591-AD04-605979E7B2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0180" name="Slide Number Placeholder 3">
            <a:extLst>
              <a:ext uri="{FF2B5EF4-FFF2-40B4-BE49-F238E27FC236}">
                <a16:creationId xmlns:a16="http://schemas.microsoft.com/office/drawing/2014/main" id="{8F0FB475-0C89-4416-9DBB-FEBB0C9E55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2F7B8A-7D8B-4DEB-A9A6-CAC8BC137BE1}" type="slidenum">
              <a:rPr lang="en-US" altLang="en-US" smtClean="0"/>
              <a:pPr>
                <a:spcBef>
                  <a:spcPct val="0"/>
                </a:spcBef>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C226BC9C-743F-494D-A89E-5B30CD64034A}"/>
              </a:ext>
            </a:extLst>
          </p:cNvPr>
          <p:cNvSpPr>
            <a:spLocks noGrp="1" noRot="1" noChangeAspect="1" noChangeArrowheads="1" noTextEdit="1"/>
          </p:cNvSpPr>
          <p:nvPr>
            <p:ph type="sldImg"/>
          </p:nvPr>
        </p:nvSpPr>
        <p:spPr>
          <a:ln/>
        </p:spPr>
      </p:sp>
      <p:sp>
        <p:nvSpPr>
          <p:cNvPr id="52227" name="Notes Placeholder 2">
            <a:extLst>
              <a:ext uri="{FF2B5EF4-FFF2-40B4-BE49-F238E27FC236}">
                <a16:creationId xmlns:a16="http://schemas.microsoft.com/office/drawing/2014/main" id="{D5357110-5CF5-4EA5-B6E7-A82BD38E9E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u="sng"/>
              <a:t>Pharmaceutical pricing has become a recent political issue. Several issues have come to the forefront of debate including the price of new hepatitis c medications, new cancer medications, and drastic price increases on older generic medications. Several politicians have developed various plans but none of them seem imminent. </a:t>
            </a:r>
          </a:p>
        </p:txBody>
      </p:sp>
      <p:sp>
        <p:nvSpPr>
          <p:cNvPr id="52228" name="Slide Number Placeholder 3">
            <a:extLst>
              <a:ext uri="{FF2B5EF4-FFF2-40B4-BE49-F238E27FC236}">
                <a16:creationId xmlns:a16="http://schemas.microsoft.com/office/drawing/2014/main" id="{9FBB078C-5F52-4FED-AB1C-61DDE4B470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D5638D-4554-4274-AFFA-0A76DB528B0E}"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9CDC4D4-57C7-4265-A9C7-B32DF60696A6}"/>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FF84F84F-36E8-47D0-A84C-D85D53DD0C14}"/>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charset="0"/>
              <a:buChar char="•"/>
              <a:defRPr/>
            </a:pPr>
            <a:r>
              <a:rPr lang="en-US" dirty="0"/>
              <a:t>Complex pricing process that involves multiple players – </a:t>
            </a:r>
          </a:p>
          <a:p>
            <a:pPr marL="628650" lvl="1" indent="-171450">
              <a:buFont typeface="Arial" charset="0"/>
              <a:buChar char="•"/>
              <a:defRPr/>
            </a:pPr>
            <a:r>
              <a:rPr lang="en-US" dirty="0"/>
              <a:t>https://www.340bhealth.org/members/340b-program/overview/ </a:t>
            </a:r>
          </a:p>
          <a:p>
            <a:pPr marL="628650" lvl="1" indent="-171450">
              <a:buFont typeface="Arial" charset="0"/>
              <a:buChar char="•"/>
              <a:defRPr/>
            </a:pPr>
            <a:r>
              <a:rPr lang="en-US" dirty="0"/>
              <a:t>https://www.hhs.gov/opa/grants-and-funding/340b-drug-pricing-program/index.html </a:t>
            </a:r>
          </a:p>
          <a:p>
            <a:pPr marL="628650" lvl="1" indent="-171450">
              <a:buFont typeface="Arial" charset="0"/>
              <a:buChar char="•"/>
              <a:defRPr/>
            </a:pPr>
            <a:r>
              <a:rPr lang="en-US" dirty="0"/>
              <a:t>http://medpac.gov/docs/default-source/reports/may-2015-report-to-the-congress-overview-of-the-340b-drug-pricing-program.pdf?sfvrsn=0 </a:t>
            </a:r>
          </a:p>
          <a:p>
            <a:pPr marL="628650" lvl="1" indent="-171450">
              <a:buFont typeface="Arial" charset="0"/>
              <a:buChar char="•"/>
              <a:defRPr/>
            </a:pPr>
            <a:r>
              <a:rPr lang="en-US"/>
              <a:t>https://www.phrma.org/Graphic/340B-Then-and-Now </a:t>
            </a:r>
            <a:endParaRPr lang="en-US" dirty="0"/>
          </a:p>
          <a:p>
            <a:pPr>
              <a:defRPr/>
            </a:pPr>
            <a:endParaRPr lang="en-US" dirty="0"/>
          </a:p>
        </p:txBody>
      </p:sp>
      <p:sp>
        <p:nvSpPr>
          <p:cNvPr id="29700" name="Slide Number Placeholder 3">
            <a:extLst>
              <a:ext uri="{FF2B5EF4-FFF2-40B4-BE49-F238E27FC236}">
                <a16:creationId xmlns:a16="http://schemas.microsoft.com/office/drawing/2014/main" id="{CB54995A-2BB4-4477-BFF0-7E081FCEC27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79DE64-77ED-4B01-8EEC-CD27E06B829A}" type="slidenum">
              <a:rPr lang="en-US" altLang="en-US" smtClean="0"/>
              <a:pPr>
                <a:spcBef>
                  <a:spcPct val="0"/>
                </a:spcBef>
              </a:pPr>
              <a:t>21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5C63A97-018D-456E-8A3D-3D81298D1169}"/>
              </a:ext>
            </a:extLst>
          </p:cNvPr>
          <p:cNvSpPr>
            <a:spLocks noGrp="1" noRot="1" noChangeAspect="1" noTextEdit="1"/>
          </p:cNvSpPr>
          <p:nvPr>
            <p:ph type="sldImg"/>
          </p:nvPr>
        </p:nvSpPr>
        <p:spPr>
          <a:ln/>
        </p:spPr>
      </p:sp>
      <p:sp>
        <p:nvSpPr>
          <p:cNvPr id="16387" name="Notes Placeholder 2">
            <a:extLst>
              <a:ext uri="{FF2B5EF4-FFF2-40B4-BE49-F238E27FC236}">
                <a16:creationId xmlns:a16="http://schemas.microsoft.com/office/drawing/2014/main" id="{064D3087-B1EE-4048-8BD6-4E0EAD273C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C06B9496-1DA0-4A7D-9A61-4775E3DB55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836330-F2BC-41F4-A0E8-CAEA1F093184}"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Last reviewed and updated: Thomas Nguyen (November 2024)</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D281BBD-2F19-4E67-9CDE-7CFBC4DE56CB}"/>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0344277F-9ECD-4631-9907-490328A8E4D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When you finally negotiate the price you purchase the car at, it is likely somewhere between the Sticker Price and the Invoice Price.  If you are a good negotiator, you may even be able to get a purchase price below the invoice price.  </a:t>
            </a:r>
          </a:p>
          <a:p>
            <a:endParaRPr lang="en-US" altLang="en-US"/>
          </a:p>
          <a:p>
            <a:r>
              <a:rPr lang="en-US" altLang="en-US"/>
              <a:t>The final price of the vehicle is based off of a standardization of a price of the vehicle.  The Manufacturer’s Suggested Retail Price is a universal price of the vehicle, but any good car buyer knows not to pay that price.  However, it gives a benchmark for where negotiations should start.  </a:t>
            </a:r>
          </a:p>
          <a:p>
            <a:endParaRPr lang="en-US" altLang="en-US"/>
          </a:p>
          <a:p>
            <a:r>
              <a:rPr lang="en-US" altLang="en-US"/>
              <a:t>The invoice price is how much the dealer paid the manufacturer to get that car on the lot.  Many times, the dealer will at least expect to recoup the money they paid for the vehicle so they will likely not go below that price (although there are other factors that may incentivize the dealer to drop below this price such as manufacturer rebating).  This price is usually NOT public knowledge…</a:t>
            </a:r>
          </a:p>
          <a:p>
            <a:pPr eaLnBrk="1" hangingPunct="1"/>
            <a:endParaRPr lang="ru-RU" altLang="en-US"/>
          </a:p>
          <a:p>
            <a:endParaRPr lang="en-US" altLang="en-US"/>
          </a:p>
        </p:txBody>
      </p:sp>
      <p:sp>
        <p:nvSpPr>
          <p:cNvPr id="18436" name="Slide Number Placeholder 3">
            <a:extLst>
              <a:ext uri="{FF2B5EF4-FFF2-40B4-BE49-F238E27FC236}">
                <a16:creationId xmlns:a16="http://schemas.microsoft.com/office/drawing/2014/main" id="{EBB302A4-2973-4BED-9084-EDD670A4092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EB1558-0498-4449-BB86-38685B529C1C}"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9965499-6293-4FEF-B862-BD0E9559AE3A}"/>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022850C9-6350-4D66-9677-8756406EA5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an extremely common benchmark for which pharmacies purchase their brand drugs against.  Almost every pharmacy purchases their brand drugs from a “Wholesaler”.  Consider a large pharmaceutical manufacturer such as Lilly.  Lilly will sell </a:t>
            </a:r>
            <a:r>
              <a:rPr lang="en-US" altLang="en-US" b="1" i="1" u="sng">
                <a:solidFill>
                  <a:srgbClr val="FF0000"/>
                </a:solidFill>
              </a:rPr>
              <a:t>Jardiance</a:t>
            </a:r>
            <a:r>
              <a:rPr lang="en-US" altLang="en-US"/>
              <a:t> tablets to pharmacies via a wholesaler, the wholesaler stocks and delivers </a:t>
            </a:r>
            <a:r>
              <a:rPr lang="en-US" altLang="en-US" b="1" i="1" u="sng"/>
              <a:t>Jardiance</a:t>
            </a:r>
            <a:r>
              <a:rPr lang="en-US" altLang="en-US"/>
              <a:t> to its pharmacy customers.  The Wholesaler acquires </a:t>
            </a:r>
            <a:r>
              <a:rPr lang="en-US" altLang="en-US" b="1" i="1" u="sng">
                <a:solidFill>
                  <a:srgbClr val="FF0000"/>
                </a:solidFill>
              </a:rPr>
              <a:t>Jardiance</a:t>
            </a:r>
            <a:r>
              <a:rPr lang="en-US" altLang="en-US"/>
              <a:t> tablets from Lilly at a certain price (usually based on WAC) and then re-sells them to pharmacies for around the same price (based on WAC).  The WAC price is the standard for which these transactions take place, similar to an invoice price on a car.  The car dealer will purchase a Camry from Toyota at a specific price and sell to their customers at that price plus a mark-up.  </a:t>
            </a:r>
          </a:p>
          <a:p>
            <a:pPr eaLnBrk="1" hangingPunct="1"/>
            <a:endParaRPr lang="en-US" altLang="en-US"/>
          </a:p>
          <a:p>
            <a:pPr eaLnBrk="1" hangingPunct="1"/>
            <a:r>
              <a:rPr lang="en-US" altLang="en-US"/>
              <a:t>Although WAC is often used when Pharmacies purchase the drug, it is not often used pharmacy claims reimbursement (what a pharmacy receives in payment upon dispensing of the prescription).</a:t>
            </a:r>
            <a:endParaRPr lang="ru-RU" altLang="en-US"/>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3DC5B11-9FC6-4BAC-B840-7920A5C75591}"/>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464943D8-730B-4390-989B-568419DED230}"/>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charset="0"/>
              <a:buChar char="•"/>
              <a:defRPr/>
            </a:pPr>
            <a:r>
              <a:rPr lang="en-US" dirty="0"/>
              <a:t>This is a government defined price which is building more and more reputation.  One of the main reasons everyone uses AWP is because it is a public price that most everyone sees.  AMP is not very popular as a benchmark because it is proprietary and is not very publicly known.  </a:t>
            </a:r>
          </a:p>
          <a:p>
            <a:pPr marL="171450" indent="-171450" eaLnBrk="1" hangingPunct="1">
              <a:buFont typeface="Arial" charset="0"/>
              <a:buChar char="•"/>
              <a:defRPr/>
            </a:pPr>
            <a:r>
              <a:rPr lang="en-US" dirty="0"/>
              <a:t>AMP is unlikely to be overstated because (a) it is the basis of calculation of the amount of rebate owed to the Medicaid program by the pharmaceutical manufacturer and (b) the chief executive officer of each drug manufacturer must attest to its authenticity. </a:t>
            </a:r>
          </a:p>
          <a:p>
            <a:pPr eaLnBrk="1" hangingPunct="1">
              <a:defRPr/>
            </a:pPr>
            <a:endParaRPr lang="ru-RU" dirty="0"/>
          </a:p>
          <a:p>
            <a:pPr>
              <a:defRPr/>
            </a:pPr>
            <a:endParaRPr lang="en-US" dirty="0"/>
          </a:p>
        </p:txBody>
      </p:sp>
      <p:sp>
        <p:nvSpPr>
          <p:cNvPr id="23556" name="Slide Number Placeholder 3">
            <a:extLst>
              <a:ext uri="{FF2B5EF4-FFF2-40B4-BE49-F238E27FC236}">
                <a16:creationId xmlns:a16="http://schemas.microsoft.com/office/drawing/2014/main" id="{44350346-AABD-4EDC-B39B-2B10FE30EA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938DD9-E131-4F00-82C9-14A3BFDFCAC2}"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5C657B3-6626-4288-974A-668B967E3DF7}"/>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95DE2F28-EB96-4231-B605-236211A9F2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an extremely secretive price that is usually only known to the manufacturer and the government.  It is basically, the drop-dead price of a drug that only the government can pay.  No private entity (such as a public PBM) is able to get this price for a drug.  Manufacturers must be careful to never sell their drug for less than this price to any entity.</a:t>
            </a:r>
          </a:p>
          <a:p>
            <a:pPr eaLnBrk="1" hangingPunct="1"/>
            <a:endParaRPr lang="ru-RU" altLang="en-US"/>
          </a:p>
          <a:p>
            <a:r>
              <a:rPr lang="en-US" altLang="en-US"/>
              <a:t>This is more of a calculated price (benchmark) and it is not used pharmacy claims reimbursement (what a pharmacy receives in payment upon dispensing of the prescription).</a:t>
            </a:r>
            <a:endParaRPr lang="ru-RU" altLang="en-US"/>
          </a:p>
          <a:p>
            <a:endParaRPr lang="en-US" altLang="en-US"/>
          </a:p>
        </p:txBody>
      </p:sp>
      <p:sp>
        <p:nvSpPr>
          <p:cNvPr id="25604" name="Slide Number Placeholder 3">
            <a:extLst>
              <a:ext uri="{FF2B5EF4-FFF2-40B4-BE49-F238E27FC236}">
                <a16:creationId xmlns:a16="http://schemas.microsoft.com/office/drawing/2014/main" id="{D15C4404-BF5E-41C2-AE00-3D24146BD2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314EF3-5ED3-4A13-9153-2FA77E6DBAEE}"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21EC39E-B60E-4FEF-80A3-FAB780E0C44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99FE10A1-A481-4726-9F7B-E61A394435D7}"/>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charset="0"/>
              <a:buChar char="•"/>
              <a:defRPr/>
            </a:pPr>
            <a:r>
              <a:rPr lang="en-US" dirty="0"/>
              <a:t>This is a retrospectively calculated price that takes some time to become public.  This is basically the most a Medicaid plan will reimburse on a drug based on the fact that federal government programs won’t give Medicaid any more than this price for a drug.</a:t>
            </a:r>
          </a:p>
          <a:p>
            <a:pPr marL="171450" indent="-171450">
              <a:buFont typeface="Arial" charset="0"/>
              <a:buChar char="•"/>
              <a:defRPr/>
            </a:pPr>
            <a:r>
              <a:rPr lang="en-US" dirty="0"/>
              <a:t>Also referred to as Federal MAC, FED MAC, HCFA MAC or CMS MAC</a:t>
            </a:r>
          </a:p>
          <a:p>
            <a:pPr>
              <a:defRPr/>
            </a:pPr>
            <a:endParaRPr lang="en-US" dirty="0"/>
          </a:p>
        </p:txBody>
      </p:sp>
      <p:sp>
        <p:nvSpPr>
          <p:cNvPr id="27652" name="Slide Number Placeholder 3">
            <a:extLst>
              <a:ext uri="{FF2B5EF4-FFF2-40B4-BE49-F238E27FC236}">
                <a16:creationId xmlns:a16="http://schemas.microsoft.com/office/drawing/2014/main" id="{42FE123A-A5AE-4D8A-A922-20C337EABC6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CEA4E9-BAC5-46F9-9B95-62A370124C1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B3CEE72-9243-44E4-9F33-E8AE02EAF582}"/>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7F15D48E-9C16-40F1-B253-C473B01C52B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AWP has been the gold standard in pharmacy reimbursement for many years.  Pharmacy reimbursement refers to the amount in which a third-party payer (such as a Medicare Part D plan, a PBM, etc.) will give a pharmacy for dispensing a drug to their member.  </a:t>
            </a:r>
          </a:p>
          <a:p>
            <a:endParaRPr lang="en-US" altLang="en-US" dirty="0"/>
          </a:p>
          <a:p>
            <a:r>
              <a:rPr lang="en-US" altLang="en-US" dirty="0"/>
              <a:t>Most pharmacy operating systems have a regular feed of AWP in their systems, it is often used as the “cash” price for patients who walk in without any pharmacy benefit insurance and wish to pay cash for their prescription.  This “cash” price is also submitted on a claim to third-party payers and is called the U&amp;C (Usual and Customary) price.  </a:t>
            </a:r>
          </a:p>
          <a:p>
            <a:pPr eaLnBrk="1" hangingPunct="1"/>
            <a:endParaRPr lang="en-US" altLang="en-US" dirty="0"/>
          </a:p>
          <a:p>
            <a:pPr eaLnBrk="1" hangingPunct="1"/>
            <a:r>
              <a:rPr lang="en-US" altLang="en-US" dirty="0"/>
              <a:t>PBMs typically have logic that is called -“lesser than”.  Meaning, that if the submitted price is lower the calculated price (off AWP), the pharmacy will be paid the “lower” price.  MAC Pricing on the next page also plays into this “lesser than” logic.  </a:t>
            </a:r>
            <a:endParaRPr lang="ru-RU" altLang="en-US" dirty="0"/>
          </a:p>
          <a:p>
            <a:endParaRPr lang="en-US" altLang="en-US" dirty="0"/>
          </a:p>
        </p:txBody>
      </p:sp>
      <p:sp>
        <p:nvSpPr>
          <p:cNvPr id="31748" name="Slide Number Placeholder 3">
            <a:extLst>
              <a:ext uri="{FF2B5EF4-FFF2-40B4-BE49-F238E27FC236}">
                <a16:creationId xmlns:a16="http://schemas.microsoft.com/office/drawing/2014/main" id="{2B0B071B-37BF-442D-8AEC-4FC26C5B2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552FE1-0D30-414D-857F-10C7EE8C6F0F}" type="slidenum">
              <a:rPr lang="en-US" altLang="en-US" smtClean="0"/>
              <a:pPr>
                <a:spcBef>
                  <a:spcPct val="0"/>
                </a:spcBef>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E5EC7EF-C977-452B-987D-BCBB8480E860}"/>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3C4A7568-8EB0-4F89-A3C7-53AFFE60DD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From a payer standpoint, this basically states that the payer will pay this price for this drug entity no matter who the manufacturer is, no matter what the listed benchmark price is.  This stabilizes generic drug prices and forces the pharmacy to just find the least expensive manufacturer because the less the pharmacy pays for the drug, the more money they can make since the payer will pay the same amount no matter who the manufacturer is.</a:t>
            </a:r>
          </a:p>
          <a:p>
            <a:pPr eaLnBrk="1" hangingPunct="1"/>
            <a:endParaRPr lang="ru-RU" altLang="en-US" dirty="0"/>
          </a:p>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9149078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14426" y="1343017"/>
            <a:ext cx="9095874" cy="1627025"/>
          </a:xfrm>
        </p:spPr>
        <p:txBody>
          <a:bodyPr/>
          <a:lstStyle/>
          <a:p>
            <a:pPr algn="r"/>
            <a:r>
              <a:rPr lang="en-US" altLang="en-US" sz="4950" dirty="0">
                <a:solidFill>
                  <a:schemeClr val="bg1"/>
                </a:solidFill>
              </a:rPr>
              <a:t>Drug Payment Methodologies</a:t>
            </a:r>
          </a:p>
        </p:txBody>
      </p:sp>
      <p:sp>
        <p:nvSpPr>
          <p:cNvPr id="12291" name="Subtitle 2"/>
          <p:cNvSpPr>
            <a:spLocks noGrp="1"/>
          </p:cNvSpPr>
          <p:nvPr>
            <p:ph type="subTitle" idx="4294967295"/>
          </p:nvPr>
        </p:nvSpPr>
        <p:spPr>
          <a:xfrm>
            <a:off x="6355364" y="4209610"/>
            <a:ext cx="5654936" cy="1314450"/>
          </a:xfrm>
          <a:prstGeom prst="rect">
            <a:avLst/>
          </a:prstGeom>
        </p:spPr>
        <p:txBody>
          <a:bodyPr/>
          <a:lstStyle/>
          <a:p>
            <a:pPr marL="0" indent="0">
              <a:buNone/>
            </a:pPr>
            <a:r>
              <a:rPr lang="en-US" altLang="en-US" sz="2400" dirty="0">
                <a:solidFill>
                  <a:schemeClr val="bg1"/>
                </a:solidFill>
              </a:rPr>
              <a:t>Created by the School of Pharmacy Relations Committee for AMCP</a:t>
            </a:r>
          </a:p>
          <a:p>
            <a:pPr marL="0" indent="0">
              <a:buNone/>
            </a:pPr>
            <a:endParaRPr lang="en-US" altLang="en-US" sz="2400" dirty="0">
              <a:solidFill>
                <a:schemeClr val="bg1"/>
              </a:solidFill>
            </a:endParaRPr>
          </a:p>
          <a:p>
            <a:pPr marL="0" indent="0">
              <a:buNone/>
            </a:pPr>
            <a:r>
              <a:rPr lang="en-US" altLang="en-US" sz="2400" dirty="0">
                <a:solidFill>
                  <a:schemeClr val="bg1"/>
                </a:solidFill>
              </a:rPr>
              <a:t>Updated: November 2024</a:t>
            </a:r>
          </a:p>
          <a:p>
            <a:pPr marL="0" indent="0" eaLnBrk="1" hangingPunct="1">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843F297-776E-42EB-86A2-E98EDD8A61B7}"/>
              </a:ext>
            </a:extLst>
          </p:cNvPr>
          <p:cNvSpPr>
            <a:spLocks noGrp="1"/>
          </p:cNvSpPr>
          <p:nvPr>
            <p:ph type="title"/>
          </p:nvPr>
        </p:nvSpPr>
        <p:spPr/>
        <p:txBody>
          <a:bodyPr>
            <a:normAutofit/>
          </a:bodyPr>
          <a:lstStyle/>
          <a:p>
            <a:pPr eaLnBrk="1" hangingPunct="1"/>
            <a:r>
              <a:rPr lang="en-US" altLang="en-US" sz="3600" dirty="0">
                <a:solidFill>
                  <a:srgbClr val="002060"/>
                </a:solidFill>
              </a:rPr>
              <a:t>MAC (Maximum Allowable Cost)</a:t>
            </a:r>
          </a:p>
        </p:txBody>
      </p:sp>
      <p:sp>
        <p:nvSpPr>
          <p:cNvPr id="20483" name="Rectangle 3">
            <a:extLst>
              <a:ext uri="{FF2B5EF4-FFF2-40B4-BE49-F238E27FC236}">
                <a16:creationId xmlns:a16="http://schemas.microsoft.com/office/drawing/2014/main" id="{FB734B6B-8159-4EF5-AFE6-48A7308053DB}"/>
              </a:ext>
            </a:extLst>
          </p:cNvPr>
          <p:cNvSpPr>
            <a:spLocks noGrp="1"/>
          </p:cNvSpPr>
          <p:nvPr>
            <p:ph idx="1"/>
          </p:nvPr>
        </p:nvSpPr>
        <p:spPr>
          <a:xfrm>
            <a:off x="838200" y="1263350"/>
            <a:ext cx="10515600" cy="4813599"/>
          </a:xfrm>
        </p:spPr>
        <p:txBody>
          <a:bodyPr>
            <a:normAutofit fontScale="92500" lnSpcReduction="10000"/>
          </a:bodyPr>
          <a:lstStyle/>
          <a:p>
            <a:pPr marL="533400" indent="-533400">
              <a:lnSpc>
                <a:spcPct val="110000"/>
              </a:lnSpc>
              <a:buFont typeface="Arial" charset="0"/>
              <a:buChar char="•"/>
              <a:defRPr/>
            </a:pPr>
            <a:r>
              <a:rPr lang="en-US" sz="2600" dirty="0">
                <a:cs typeface="Arial" charset="0"/>
              </a:rPr>
              <a:t>Applies to many multi-source (branded/generic) drugs</a:t>
            </a:r>
          </a:p>
          <a:p>
            <a:pPr marL="533400" indent="-533400">
              <a:lnSpc>
                <a:spcPct val="110000"/>
              </a:lnSpc>
              <a:buFont typeface="Arial" charset="0"/>
              <a:buChar char="•"/>
              <a:defRPr/>
            </a:pPr>
            <a:r>
              <a:rPr lang="en-US" sz="2600" dirty="0">
                <a:cs typeface="Arial" charset="0"/>
              </a:rPr>
              <a:t>Consider that for some drugs, multiple manufacturers exist, and they have different published prices</a:t>
            </a:r>
          </a:p>
          <a:p>
            <a:pPr lvl="2">
              <a:lnSpc>
                <a:spcPct val="110000"/>
              </a:lnSpc>
              <a:buFont typeface="Wingdings" panose="05000000000000000000" pitchFamily="2" charset="2"/>
              <a:buChar char="§"/>
              <a:defRPr/>
            </a:pPr>
            <a:r>
              <a:rPr lang="en-US" sz="1900" dirty="0">
                <a:cs typeface="Arial" charset="0"/>
              </a:rPr>
              <a:t>Payers do not want pharmacies purposely choosing the most expensive source on the market</a:t>
            </a:r>
          </a:p>
          <a:p>
            <a:pPr marL="533400" indent="-533400">
              <a:lnSpc>
                <a:spcPct val="110000"/>
              </a:lnSpc>
              <a:buFont typeface="Arial" charset="0"/>
              <a:buChar char="•"/>
              <a:defRPr/>
            </a:pPr>
            <a:r>
              <a:rPr lang="en-US" sz="2600" dirty="0">
                <a:cs typeface="Arial" charset="0"/>
              </a:rPr>
              <a:t>Allows payers to pay the same price for a drug- no matter the manufacturer or brand/generic status</a:t>
            </a:r>
          </a:p>
          <a:p>
            <a:pPr marL="533400" indent="-533400">
              <a:lnSpc>
                <a:spcPct val="110000"/>
              </a:lnSpc>
              <a:buFont typeface="Arial" charset="0"/>
              <a:buChar char="•"/>
              <a:defRPr/>
            </a:pPr>
            <a:r>
              <a:rPr lang="en-US" sz="2600" dirty="0">
                <a:cs typeface="Arial" charset="0"/>
              </a:rPr>
              <a:t>This is a payer or PBM-determined price </a:t>
            </a:r>
          </a:p>
          <a:p>
            <a:pPr lvl="2">
              <a:lnSpc>
                <a:spcPct val="110000"/>
              </a:lnSpc>
              <a:buFont typeface="Wingdings" panose="05000000000000000000" pitchFamily="2" charset="2"/>
              <a:buChar char="§"/>
              <a:defRPr/>
            </a:pPr>
            <a:r>
              <a:rPr lang="en-US" sz="1900" dirty="0">
                <a:cs typeface="Arial" charset="0"/>
              </a:rPr>
              <a:t>Often, this price is proprietary to the specific payer</a:t>
            </a:r>
          </a:p>
          <a:p>
            <a:pPr lvl="2">
              <a:lnSpc>
                <a:spcPct val="110000"/>
              </a:lnSpc>
              <a:buFont typeface="Wingdings" panose="05000000000000000000" pitchFamily="2" charset="2"/>
              <a:buChar char="§"/>
              <a:defRPr/>
            </a:pPr>
            <a:r>
              <a:rPr lang="en-US" sz="1900" dirty="0">
                <a:cs typeface="Arial" charset="0"/>
              </a:rPr>
              <a:t>MAC lists are frequently maintained and updated</a:t>
            </a:r>
          </a:p>
          <a:p>
            <a:pPr lvl="2">
              <a:lnSpc>
                <a:spcPct val="110000"/>
              </a:lnSpc>
              <a:buFont typeface="Wingdings" panose="05000000000000000000" pitchFamily="2" charset="2"/>
              <a:buChar char="§"/>
              <a:defRPr/>
            </a:pPr>
            <a:r>
              <a:rPr lang="en-US" sz="1900" dirty="0">
                <a:cs typeface="Arial" charset="0"/>
              </a:rPr>
              <a:t>Some State Legislatures are considering and passing legislation to make MAC prices public and require regular updates to the pricing  </a:t>
            </a:r>
          </a:p>
          <a:p>
            <a:pPr marL="533400" indent="-533400">
              <a:buFont typeface="Arial" charset="0"/>
              <a:buChar char="•"/>
              <a:defRPr/>
            </a:pPr>
            <a:endParaRPr lang="en-US" sz="2400" dirty="0">
              <a:cs typeface="Arial" charset="0"/>
            </a:endParaRPr>
          </a:p>
          <a:p>
            <a:pPr eaLnBrk="1" hangingPunct="1">
              <a:lnSpc>
                <a:spcPct val="80000"/>
              </a:lnSpc>
              <a:buFont typeface="Arial" charset="0"/>
              <a:buChar char="•"/>
              <a:defRPr/>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6456995-8D23-41E8-88FD-E8FCEF22F8E2}"/>
              </a:ext>
            </a:extLst>
          </p:cNvPr>
          <p:cNvSpPr>
            <a:spLocks noGrp="1"/>
          </p:cNvSpPr>
          <p:nvPr>
            <p:ph type="title"/>
          </p:nvPr>
        </p:nvSpPr>
        <p:spPr/>
        <p:txBody>
          <a:bodyPr>
            <a:normAutofit/>
          </a:bodyPr>
          <a:lstStyle/>
          <a:p>
            <a:pPr eaLnBrk="1" hangingPunct="1"/>
            <a:r>
              <a:rPr lang="en-US" altLang="en-US" sz="3600" dirty="0">
                <a:solidFill>
                  <a:srgbClr val="002060"/>
                </a:solidFill>
              </a:rPr>
              <a:t>Supply Chain</a:t>
            </a:r>
          </a:p>
        </p:txBody>
      </p:sp>
      <p:sp>
        <p:nvSpPr>
          <p:cNvPr id="21507" name="Rectangle 3">
            <a:extLst>
              <a:ext uri="{FF2B5EF4-FFF2-40B4-BE49-F238E27FC236}">
                <a16:creationId xmlns:a16="http://schemas.microsoft.com/office/drawing/2014/main" id="{58C3C171-3531-40AE-818D-0480F158C05F}"/>
              </a:ext>
            </a:extLst>
          </p:cNvPr>
          <p:cNvSpPr>
            <a:spLocks noGrp="1"/>
          </p:cNvSpPr>
          <p:nvPr>
            <p:ph idx="1"/>
          </p:nvPr>
        </p:nvSpPr>
        <p:spPr>
          <a:xfrm>
            <a:off x="613186" y="1529557"/>
            <a:ext cx="10515600" cy="3903663"/>
          </a:xfrm>
        </p:spPr>
        <p:txBody>
          <a:bodyPr/>
          <a:lstStyle/>
          <a:p>
            <a:pPr marL="533400" indent="-533400">
              <a:buFont typeface="Arial" charset="0"/>
              <a:buChar char="•"/>
              <a:defRPr/>
            </a:pPr>
            <a:r>
              <a:rPr lang="en-US" sz="2800" dirty="0">
                <a:cs typeface="Arial" charset="0"/>
              </a:rPr>
              <a:t>Consider the many parties involved before a prescription drug  is reimbursed and finally reaches the patient:</a:t>
            </a:r>
          </a:p>
          <a:p>
            <a:pPr marL="533400" indent="-533400">
              <a:buNone/>
              <a:defRPr/>
            </a:pPr>
            <a:endParaRPr lang="en-US" sz="2800" dirty="0">
              <a:cs typeface="Arial" charset="0"/>
            </a:endParaRPr>
          </a:p>
          <a:p>
            <a:pPr eaLnBrk="1" hangingPunct="1">
              <a:buFont typeface="Arial" charset="0"/>
              <a:buNone/>
              <a:defRPr/>
            </a:pPr>
            <a:r>
              <a:rPr lang="en-US" b="1" dirty="0"/>
              <a:t>Drug</a:t>
            </a:r>
          </a:p>
          <a:p>
            <a:pPr eaLnBrk="1" hangingPunct="1">
              <a:buFont typeface="Arial" charset="0"/>
              <a:buNone/>
              <a:defRPr/>
            </a:pPr>
            <a:endParaRPr lang="en-US" dirty="0"/>
          </a:p>
          <a:p>
            <a:pPr eaLnBrk="1" hangingPunct="1">
              <a:buFont typeface="Arial" charset="0"/>
              <a:buNone/>
              <a:defRPr/>
            </a:pPr>
            <a:endParaRPr lang="en-US" dirty="0"/>
          </a:p>
          <a:p>
            <a:pPr eaLnBrk="1" hangingPunct="1">
              <a:buFont typeface="Arial" charset="0"/>
              <a:buNone/>
              <a:defRPr/>
            </a:pPr>
            <a:r>
              <a:rPr lang="en-US" b="1" dirty="0"/>
              <a:t>Rx</a:t>
            </a:r>
            <a:r>
              <a:rPr lang="en-US" dirty="0"/>
              <a:t>      </a:t>
            </a:r>
          </a:p>
        </p:txBody>
      </p:sp>
      <p:sp>
        <p:nvSpPr>
          <p:cNvPr id="5" name="Flowchart: Process 4">
            <a:extLst>
              <a:ext uri="{FF2B5EF4-FFF2-40B4-BE49-F238E27FC236}">
                <a16:creationId xmlns:a16="http://schemas.microsoft.com/office/drawing/2014/main" id="{4ED4CE8D-6CC9-4F5E-A5F7-25B9791B40A6}"/>
              </a:ext>
            </a:extLst>
          </p:cNvPr>
          <p:cNvSpPr/>
          <p:nvPr/>
        </p:nvSpPr>
        <p:spPr>
          <a:xfrm>
            <a:off x="4849019" y="2868615"/>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Wholesaler</a:t>
            </a:r>
          </a:p>
        </p:txBody>
      </p:sp>
      <p:grpSp>
        <p:nvGrpSpPr>
          <p:cNvPr id="3" name="Group 2">
            <a:extLst>
              <a:ext uri="{FF2B5EF4-FFF2-40B4-BE49-F238E27FC236}">
                <a16:creationId xmlns:a16="http://schemas.microsoft.com/office/drawing/2014/main" id="{E7B673D5-FC44-E95E-F096-E7C5BEE4EEAC}"/>
              </a:ext>
            </a:extLst>
          </p:cNvPr>
          <p:cNvGrpSpPr/>
          <p:nvPr/>
        </p:nvGrpSpPr>
        <p:grpSpPr>
          <a:xfrm>
            <a:off x="2912269" y="2876551"/>
            <a:ext cx="7177088" cy="1587500"/>
            <a:chOff x="2971800" y="3213100"/>
            <a:chExt cx="7177088" cy="1587500"/>
          </a:xfrm>
        </p:grpSpPr>
        <p:sp>
          <p:nvSpPr>
            <p:cNvPr id="2" name="Flowchart: Process 1">
              <a:extLst>
                <a:ext uri="{FF2B5EF4-FFF2-40B4-BE49-F238E27FC236}">
                  <a16:creationId xmlns:a16="http://schemas.microsoft.com/office/drawing/2014/main" id="{AD9C18B3-2466-4188-966E-ED14E56A8029}"/>
                </a:ext>
              </a:extLst>
            </p:cNvPr>
            <p:cNvSpPr/>
            <p:nvPr/>
          </p:nvSpPr>
          <p:spPr>
            <a:xfrm>
              <a:off x="2971800" y="32131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sz="1600" dirty="0">
                  <a:cs typeface="Arial" charset="0"/>
                </a:rPr>
                <a:t>Manufacturer</a:t>
              </a:r>
            </a:p>
          </p:txBody>
        </p:sp>
        <p:sp>
          <p:nvSpPr>
            <p:cNvPr id="6" name="Flowchart: Process 5">
              <a:extLst>
                <a:ext uri="{FF2B5EF4-FFF2-40B4-BE49-F238E27FC236}">
                  <a16:creationId xmlns:a16="http://schemas.microsoft.com/office/drawing/2014/main" id="{55D9C4C3-8B31-4B0E-806F-363CD46588C4}"/>
                </a:ext>
              </a:extLst>
            </p:cNvPr>
            <p:cNvSpPr/>
            <p:nvPr/>
          </p:nvSpPr>
          <p:spPr>
            <a:xfrm>
              <a:off x="6721475" y="3798888"/>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Pharmacy</a:t>
              </a:r>
            </a:p>
          </p:txBody>
        </p:sp>
        <p:sp>
          <p:nvSpPr>
            <p:cNvPr id="11" name="Flowchart: Process 10">
              <a:extLst>
                <a:ext uri="{FF2B5EF4-FFF2-40B4-BE49-F238E27FC236}">
                  <a16:creationId xmlns:a16="http://schemas.microsoft.com/office/drawing/2014/main" id="{DCB29DAE-56FF-4558-913B-FD8CC38C2789}"/>
                </a:ext>
              </a:extLst>
            </p:cNvPr>
            <p:cNvSpPr/>
            <p:nvPr/>
          </p:nvSpPr>
          <p:spPr>
            <a:xfrm>
              <a:off x="2971800" y="44196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Prescriber</a:t>
              </a:r>
            </a:p>
          </p:txBody>
        </p:sp>
        <p:sp>
          <p:nvSpPr>
            <p:cNvPr id="12" name="Flowchart: Process 11">
              <a:extLst>
                <a:ext uri="{FF2B5EF4-FFF2-40B4-BE49-F238E27FC236}">
                  <a16:creationId xmlns:a16="http://schemas.microsoft.com/office/drawing/2014/main" id="{B2DAB775-6FB4-4A9F-8597-52BDF28B97A4}"/>
                </a:ext>
              </a:extLst>
            </p:cNvPr>
            <p:cNvSpPr/>
            <p:nvPr/>
          </p:nvSpPr>
          <p:spPr>
            <a:xfrm>
              <a:off x="4892675" y="44196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Payer</a:t>
              </a:r>
            </a:p>
          </p:txBody>
        </p:sp>
        <p:sp>
          <p:nvSpPr>
            <p:cNvPr id="14" name="Flowchart: Process 13">
              <a:extLst>
                <a:ext uri="{FF2B5EF4-FFF2-40B4-BE49-F238E27FC236}">
                  <a16:creationId xmlns:a16="http://schemas.microsoft.com/office/drawing/2014/main" id="{197518E8-A192-40B5-B23A-86C1AED05021}"/>
                </a:ext>
              </a:extLst>
            </p:cNvPr>
            <p:cNvSpPr/>
            <p:nvPr/>
          </p:nvSpPr>
          <p:spPr>
            <a:xfrm>
              <a:off x="8624888" y="3798888"/>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Patient</a:t>
              </a:r>
            </a:p>
          </p:txBody>
        </p:sp>
        <p:sp>
          <p:nvSpPr>
            <p:cNvPr id="15" name="Right Arrow 14">
              <a:extLst>
                <a:ext uri="{FF2B5EF4-FFF2-40B4-BE49-F238E27FC236}">
                  <a16:creationId xmlns:a16="http://schemas.microsoft.com/office/drawing/2014/main" id="{0C82A543-F872-487B-BB39-4B17AFE84AFD}"/>
                </a:ext>
              </a:extLst>
            </p:cNvPr>
            <p:cNvSpPr/>
            <p:nvPr/>
          </p:nvSpPr>
          <p:spPr>
            <a:xfrm>
              <a:off x="4587875" y="3403600"/>
              <a:ext cx="228600" cy="4603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8" name="Right Arrow 17">
              <a:extLst>
                <a:ext uri="{FF2B5EF4-FFF2-40B4-BE49-F238E27FC236}">
                  <a16:creationId xmlns:a16="http://schemas.microsoft.com/office/drawing/2014/main" id="{E0568D05-D7D6-4214-BD20-FA6A14275BFE}"/>
                </a:ext>
              </a:extLst>
            </p:cNvPr>
            <p:cNvSpPr/>
            <p:nvPr/>
          </p:nvSpPr>
          <p:spPr>
            <a:xfrm>
              <a:off x="4579938" y="4610100"/>
              <a:ext cx="228600" cy="4603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6" name="Bent-Up Arrow 15">
              <a:extLst>
                <a:ext uri="{FF2B5EF4-FFF2-40B4-BE49-F238E27FC236}">
                  <a16:creationId xmlns:a16="http://schemas.microsoft.com/office/drawing/2014/main" id="{CDB8C8EE-75CA-4AEF-A4D3-DC3DE47EFB4D}"/>
                </a:ext>
              </a:extLst>
            </p:cNvPr>
            <p:cNvSpPr/>
            <p:nvPr/>
          </p:nvSpPr>
          <p:spPr>
            <a:xfrm>
              <a:off x="6500813" y="4408488"/>
              <a:ext cx="850900" cy="303212"/>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0" name="Right Arrow 19">
              <a:extLst>
                <a:ext uri="{FF2B5EF4-FFF2-40B4-BE49-F238E27FC236}">
                  <a16:creationId xmlns:a16="http://schemas.microsoft.com/office/drawing/2014/main" id="{D5F4E6BA-E454-4422-A6B0-97169A2AAAF4}"/>
                </a:ext>
              </a:extLst>
            </p:cNvPr>
            <p:cNvSpPr/>
            <p:nvPr/>
          </p:nvSpPr>
          <p:spPr>
            <a:xfrm>
              <a:off x="8321675" y="3989389"/>
              <a:ext cx="228600" cy="4603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1" name="Bent-Up Arrow 20">
              <a:extLst>
                <a:ext uri="{FF2B5EF4-FFF2-40B4-BE49-F238E27FC236}">
                  <a16:creationId xmlns:a16="http://schemas.microsoft.com/office/drawing/2014/main" id="{B8363DCD-34AF-4D99-A308-CE84170CFCFE}"/>
                </a:ext>
              </a:extLst>
            </p:cNvPr>
            <p:cNvSpPr/>
            <p:nvPr/>
          </p:nvSpPr>
          <p:spPr>
            <a:xfrm flipV="1">
              <a:off x="6546851" y="3395664"/>
              <a:ext cx="804863" cy="274637"/>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5790D18-4024-4DB0-A7CA-44AEDE38DCD7}"/>
              </a:ext>
            </a:extLst>
          </p:cNvPr>
          <p:cNvSpPr>
            <a:spLocks noGrp="1"/>
          </p:cNvSpPr>
          <p:nvPr>
            <p:ph type="title"/>
          </p:nvPr>
        </p:nvSpPr>
        <p:spPr/>
        <p:txBody>
          <a:bodyPr>
            <a:normAutofit/>
          </a:bodyPr>
          <a:lstStyle/>
          <a:p>
            <a:pPr eaLnBrk="1" hangingPunct="1"/>
            <a:r>
              <a:rPr lang="en-US" altLang="en-US" sz="3600" dirty="0">
                <a:solidFill>
                  <a:srgbClr val="002060"/>
                </a:solidFill>
              </a:rPr>
              <a:t>Pharmacy Reimbursement</a:t>
            </a:r>
          </a:p>
        </p:txBody>
      </p:sp>
      <p:sp>
        <p:nvSpPr>
          <p:cNvPr id="21507" name="Rectangle 3">
            <a:extLst>
              <a:ext uri="{FF2B5EF4-FFF2-40B4-BE49-F238E27FC236}">
                <a16:creationId xmlns:a16="http://schemas.microsoft.com/office/drawing/2014/main" id="{6D345ADE-645E-4E08-A876-C0BA3436708D}"/>
              </a:ext>
            </a:extLst>
          </p:cNvPr>
          <p:cNvSpPr>
            <a:spLocks noGrp="1"/>
          </p:cNvSpPr>
          <p:nvPr>
            <p:ph idx="1"/>
          </p:nvPr>
        </p:nvSpPr>
        <p:spPr/>
        <p:txBody>
          <a:bodyPr>
            <a:normAutofit/>
          </a:bodyPr>
          <a:lstStyle/>
          <a:p>
            <a:pPr marL="533400" indent="-533400">
              <a:lnSpc>
                <a:spcPct val="100000"/>
              </a:lnSpc>
              <a:buFont typeface="Arial" charset="0"/>
              <a:buChar char="•"/>
              <a:defRPr/>
            </a:pPr>
            <a:r>
              <a:rPr lang="en-US" sz="2800" dirty="0">
                <a:cs typeface="Arial" charset="0"/>
              </a:rPr>
              <a:t>The transaction that most pharmacists are familiar with:</a:t>
            </a:r>
          </a:p>
          <a:p>
            <a:pPr marL="990600" lvl="1" indent="-533400">
              <a:lnSpc>
                <a:spcPct val="100000"/>
              </a:lnSpc>
              <a:buClr>
                <a:schemeClr val="tx1"/>
              </a:buClr>
              <a:defRPr/>
            </a:pPr>
            <a:r>
              <a:rPr lang="en-US" sz="2400" dirty="0">
                <a:cs typeface="Arial" charset="0"/>
              </a:rPr>
              <a:t>Community pharmacy dispensing a drug to a patient who is covered by a third-party payer</a:t>
            </a:r>
          </a:p>
          <a:p>
            <a:pPr marL="533400" indent="-533400">
              <a:lnSpc>
                <a:spcPct val="100000"/>
              </a:lnSpc>
              <a:buFont typeface="Arial" charset="0"/>
              <a:buChar char="•"/>
              <a:defRPr/>
            </a:pPr>
            <a:r>
              <a:rPr lang="en-US" sz="2800" dirty="0">
                <a:cs typeface="Arial" charset="0"/>
              </a:rPr>
              <a:t>Every payer has a contract with a pharmacy to be a provider in their network</a:t>
            </a:r>
          </a:p>
          <a:p>
            <a:pPr marL="990600" lvl="1" indent="-533400">
              <a:lnSpc>
                <a:spcPct val="100000"/>
              </a:lnSpc>
              <a:buClr>
                <a:schemeClr val="tx1"/>
              </a:buClr>
              <a:defRPr/>
            </a:pPr>
            <a:r>
              <a:rPr lang="en-US" sz="2400" dirty="0">
                <a:cs typeface="Arial" charset="0"/>
              </a:rPr>
              <a:t>e.g., if you are a member of Pitt Street Health Plan and you wish to go to Joe’s Pharmacy to get your drug; Pitt Street Health will have a contract set up with Joe’s Pharmacy to pay them a certain amount for the drug and the services they render to you as a member</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0356B45-24B4-43EC-B8E1-04007BE664B9}"/>
              </a:ext>
            </a:extLst>
          </p:cNvPr>
          <p:cNvSpPr>
            <a:spLocks noGrp="1"/>
          </p:cNvSpPr>
          <p:nvPr>
            <p:ph type="title"/>
          </p:nvPr>
        </p:nvSpPr>
        <p:spPr>
          <a:xfrm>
            <a:off x="838200" y="365127"/>
            <a:ext cx="9829800" cy="1325563"/>
          </a:xfrm>
        </p:spPr>
        <p:txBody>
          <a:bodyPr>
            <a:normAutofit/>
          </a:bodyPr>
          <a:lstStyle/>
          <a:p>
            <a:pPr eaLnBrk="1" hangingPunct="1"/>
            <a:r>
              <a:rPr lang="en-US" altLang="en-US" sz="3200" dirty="0">
                <a:solidFill>
                  <a:srgbClr val="002060"/>
                </a:solidFill>
              </a:rPr>
              <a:t>Pharmacy Reimbursement (example, cont.)</a:t>
            </a:r>
          </a:p>
        </p:txBody>
      </p:sp>
      <p:sp>
        <p:nvSpPr>
          <p:cNvPr id="41987" name="Rectangle 3">
            <a:extLst>
              <a:ext uri="{FF2B5EF4-FFF2-40B4-BE49-F238E27FC236}">
                <a16:creationId xmlns:a16="http://schemas.microsoft.com/office/drawing/2014/main" id="{9B68925E-9226-43EA-AC9C-EB12C40970AE}"/>
              </a:ext>
            </a:extLst>
          </p:cNvPr>
          <p:cNvSpPr>
            <a:spLocks noGrp="1"/>
          </p:cNvSpPr>
          <p:nvPr>
            <p:ph idx="1"/>
          </p:nvPr>
        </p:nvSpPr>
        <p:spPr>
          <a:xfrm>
            <a:off x="838200" y="1825625"/>
            <a:ext cx="10515600" cy="4260215"/>
          </a:xfrm>
        </p:spPr>
        <p:txBody>
          <a:bodyPr>
            <a:normAutofit fontScale="92500" lnSpcReduction="20000"/>
          </a:bodyPr>
          <a:lstStyle/>
          <a:p>
            <a:pPr marL="533400" indent="-533400">
              <a:lnSpc>
                <a:spcPct val="110000"/>
              </a:lnSpc>
              <a:defRPr/>
            </a:pPr>
            <a:r>
              <a:rPr lang="en-US" altLang="en-US" sz="2800" dirty="0">
                <a:cs typeface="Arial" panose="020B0604020202020204" pitchFamily="34" charset="0"/>
              </a:rPr>
              <a:t>Pitt Street Health will have a “rate” that they reimburse Joe’s Pharmacy for certain drugs</a:t>
            </a:r>
          </a:p>
          <a:p>
            <a:pPr marL="990600" lvl="1" indent="-533400">
              <a:lnSpc>
                <a:spcPct val="110000"/>
              </a:lnSpc>
              <a:buClr>
                <a:schemeClr val="tx1"/>
              </a:buClr>
              <a:defRPr/>
            </a:pPr>
            <a:r>
              <a:rPr lang="en-US" altLang="en-US" sz="2400" dirty="0">
                <a:cs typeface="Arial" panose="020B0604020202020204" pitchFamily="34" charset="0"/>
              </a:rPr>
              <a:t>Standard contracts before roll-back reimburse about AWP -16% for brand drugs*</a:t>
            </a:r>
          </a:p>
          <a:p>
            <a:pPr marL="533400" indent="-533400">
              <a:lnSpc>
                <a:spcPct val="110000"/>
              </a:lnSpc>
              <a:defRPr/>
            </a:pPr>
            <a:r>
              <a:rPr lang="en-US" altLang="en-US" sz="2800" dirty="0">
                <a:cs typeface="Arial" panose="020B0604020202020204" pitchFamily="34" charset="0"/>
              </a:rPr>
              <a:t>So if you go to Joe’s Pharmacy and obtain a brand drug, you will be told a copay amount or a coinsurance to pay, the rest (up to AWP -16%) will be paid by Pitt Street Health</a:t>
            </a:r>
          </a:p>
          <a:p>
            <a:pPr marL="533400" indent="-533400">
              <a:lnSpc>
                <a:spcPct val="110000"/>
              </a:lnSpc>
              <a:defRPr/>
            </a:pPr>
            <a:r>
              <a:rPr lang="en-US" altLang="en-US" sz="2800" dirty="0">
                <a:cs typeface="Arial" panose="020B0604020202020204" pitchFamily="34" charset="0"/>
              </a:rPr>
              <a:t>So if AWP changes, then the amount Pitt Street Health pays the pharmacy also changes…</a:t>
            </a:r>
          </a:p>
          <a:p>
            <a:pPr marL="533400" indent="-533400">
              <a:defRPr/>
            </a:pPr>
            <a:endParaRPr lang="en-US" altLang="en-US" sz="2800" dirty="0">
              <a:cs typeface="Arial" panose="020B0604020202020204" pitchFamily="34" charset="0"/>
            </a:endParaRPr>
          </a:p>
          <a:p>
            <a:pPr marL="0" indent="0">
              <a:buNone/>
              <a:defRPr/>
            </a:pPr>
            <a:r>
              <a:rPr lang="en-US" altLang="en-US" sz="1400" dirty="0">
                <a:cs typeface="Arial" panose="020B0604020202020204" pitchFamily="34" charset="0"/>
              </a:rPr>
              <a:t>* Illustrative contract rate</a:t>
            </a:r>
            <a:endParaRPr lang="en-US" altLang="en-US" sz="14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C6246FC-84FC-4F64-83C4-156FF70A76F5}"/>
              </a:ext>
            </a:extLst>
          </p:cNvPr>
          <p:cNvSpPr>
            <a:spLocks noGrp="1"/>
          </p:cNvSpPr>
          <p:nvPr>
            <p:ph type="title"/>
          </p:nvPr>
        </p:nvSpPr>
        <p:spPr>
          <a:xfrm>
            <a:off x="838200" y="365127"/>
            <a:ext cx="9829800" cy="1325563"/>
          </a:xfrm>
        </p:spPr>
        <p:txBody>
          <a:bodyPr>
            <a:normAutofit/>
          </a:bodyPr>
          <a:lstStyle/>
          <a:p>
            <a:pPr eaLnBrk="1" hangingPunct="1"/>
            <a:r>
              <a:rPr lang="en-US" altLang="en-US" sz="3200" dirty="0">
                <a:solidFill>
                  <a:srgbClr val="002060"/>
                </a:solidFill>
              </a:rPr>
              <a:t>Pharmacy Reimbursement (example, cont.)</a:t>
            </a:r>
          </a:p>
        </p:txBody>
      </p:sp>
      <p:sp>
        <p:nvSpPr>
          <p:cNvPr id="44035" name="Rectangle 3">
            <a:extLst>
              <a:ext uri="{FF2B5EF4-FFF2-40B4-BE49-F238E27FC236}">
                <a16:creationId xmlns:a16="http://schemas.microsoft.com/office/drawing/2014/main" id="{54673543-D6CC-43E3-A65E-D299290454C3}"/>
              </a:ext>
            </a:extLst>
          </p:cNvPr>
          <p:cNvSpPr>
            <a:spLocks noGrp="1"/>
          </p:cNvSpPr>
          <p:nvPr>
            <p:ph idx="1"/>
          </p:nvPr>
        </p:nvSpPr>
        <p:spPr>
          <a:xfrm>
            <a:off x="838200" y="1584960"/>
            <a:ext cx="10515600" cy="4378959"/>
          </a:xfrm>
        </p:spPr>
        <p:txBody>
          <a:bodyPr>
            <a:normAutofit fontScale="92500" lnSpcReduction="20000"/>
          </a:bodyPr>
          <a:lstStyle/>
          <a:p>
            <a:pPr marL="0" indent="0">
              <a:lnSpc>
                <a:spcPct val="110000"/>
              </a:lnSpc>
              <a:buNone/>
              <a:defRPr/>
            </a:pPr>
            <a:r>
              <a:rPr lang="en-US" altLang="en-US" sz="2600" dirty="0">
                <a:cs typeface="Arial" panose="020B0604020202020204" pitchFamily="34" charset="0"/>
              </a:rPr>
              <a:t>Contracted Rate</a:t>
            </a:r>
          </a:p>
          <a:p>
            <a:pPr marL="533400" indent="-533400">
              <a:lnSpc>
                <a:spcPct val="110000"/>
              </a:lnSpc>
              <a:defRPr/>
            </a:pPr>
            <a:r>
              <a:rPr lang="en-US" altLang="en-US" sz="2400" dirty="0">
                <a:cs typeface="Arial" panose="020B0604020202020204" pitchFamily="34" charset="0"/>
              </a:rPr>
              <a:t>A prescription is brought to Joe’s Pharmacy for Pharmastatin 20mg #30 (single source brand drug)</a:t>
            </a:r>
          </a:p>
          <a:p>
            <a:pPr marL="990600" lvl="1" indent="-533400">
              <a:lnSpc>
                <a:spcPct val="110000"/>
              </a:lnSpc>
              <a:buClr>
                <a:schemeClr val="tx1"/>
              </a:buClr>
              <a:defRPr/>
            </a:pPr>
            <a:r>
              <a:rPr lang="en-US" altLang="en-US" sz="2000" dirty="0">
                <a:cs typeface="Arial" panose="020B0604020202020204" pitchFamily="34" charset="0"/>
              </a:rPr>
              <a:t>WAC = $2.40 per capsule</a:t>
            </a:r>
          </a:p>
          <a:p>
            <a:pPr marL="990600" lvl="1" indent="-533400">
              <a:lnSpc>
                <a:spcPct val="110000"/>
              </a:lnSpc>
              <a:buClr>
                <a:schemeClr val="tx1"/>
              </a:buClr>
              <a:defRPr/>
            </a:pPr>
            <a:r>
              <a:rPr lang="en-US" altLang="en-US" sz="2000" dirty="0">
                <a:cs typeface="Arial" panose="020B0604020202020204" pitchFamily="34" charset="0"/>
              </a:rPr>
              <a:t>AWP = $3.00 per capsule </a:t>
            </a:r>
          </a:p>
          <a:p>
            <a:pPr marL="990600" lvl="1" indent="-533400">
              <a:lnSpc>
                <a:spcPct val="110000"/>
              </a:lnSpc>
              <a:buClr>
                <a:schemeClr val="tx1"/>
              </a:buClr>
              <a:defRPr/>
            </a:pPr>
            <a:r>
              <a:rPr lang="en-US" altLang="en-US" sz="2000" dirty="0">
                <a:cs typeface="Arial" panose="020B0604020202020204" pitchFamily="34" charset="0"/>
              </a:rPr>
              <a:t>AWP - 16% = $2.52 per capsule</a:t>
            </a:r>
          </a:p>
          <a:p>
            <a:pPr marL="590550" indent="-533400">
              <a:lnSpc>
                <a:spcPct val="110000"/>
              </a:lnSpc>
              <a:defRPr/>
            </a:pPr>
            <a:r>
              <a:rPr lang="en-US" altLang="en-US" sz="2400" dirty="0">
                <a:cs typeface="Arial" panose="020B0604020202020204" pitchFamily="34" charset="0"/>
              </a:rPr>
              <a:t>Joe’s Pharmacy buys 30 capsules for $72 </a:t>
            </a:r>
          </a:p>
          <a:p>
            <a:pPr marL="990600" lvl="1" indent="-533400">
              <a:lnSpc>
                <a:spcPct val="110000"/>
              </a:lnSpc>
              <a:buClr>
                <a:schemeClr val="tx1"/>
              </a:buClr>
              <a:defRPr/>
            </a:pPr>
            <a:r>
              <a:rPr lang="en-US" altLang="en-US" sz="2000" dirty="0">
                <a:cs typeface="Arial" panose="020B0604020202020204" pitchFamily="34" charset="0"/>
              </a:rPr>
              <a:t>$2.40 (WAC) x 30 capsules = $72</a:t>
            </a:r>
          </a:p>
          <a:p>
            <a:pPr marL="590550" indent="-533400">
              <a:lnSpc>
                <a:spcPct val="110000"/>
              </a:lnSpc>
              <a:defRPr/>
            </a:pPr>
            <a:r>
              <a:rPr lang="en-US" altLang="en-US" sz="2400" dirty="0">
                <a:cs typeface="Arial" panose="020B0604020202020204" pitchFamily="34" charset="0"/>
              </a:rPr>
              <a:t>Joe’s Pharmacy is reimbursed $78.60 </a:t>
            </a:r>
          </a:p>
          <a:p>
            <a:pPr marL="990600" lvl="1" indent="-533400">
              <a:lnSpc>
                <a:spcPct val="110000"/>
              </a:lnSpc>
              <a:buClr>
                <a:schemeClr val="tx1"/>
              </a:buClr>
              <a:defRPr/>
            </a:pPr>
            <a:r>
              <a:rPr lang="en-US" altLang="en-US" sz="2000" dirty="0">
                <a:cs typeface="Arial" panose="020B0604020202020204" pitchFamily="34" charset="0"/>
              </a:rPr>
              <a:t>$2.52 (AWP -16%) x 30 capsules = $75.60</a:t>
            </a:r>
          </a:p>
          <a:p>
            <a:pPr marL="990600" lvl="1" indent="-533400">
              <a:lnSpc>
                <a:spcPct val="110000"/>
              </a:lnSpc>
              <a:buClr>
                <a:schemeClr val="tx1"/>
              </a:buClr>
              <a:defRPr/>
            </a:pPr>
            <a:r>
              <a:rPr lang="en-US" altLang="en-US" sz="2000" dirty="0">
                <a:cs typeface="Arial" panose="020B0604020202020204" pitchFamily="34" charset="0"/>
              </a:rPr>
              <a:t>Dispensing fee = $3.00</a:t>
            </a:r>
          </a:p>
          <a:p>
            <a:pPr marL="590550" indent="-533400">
              <a:lnSpc>
                <a:spcPct val="110000"/>
              </a:lnSpc>
              <a:defRPr/>
            </a:pPr>
            <a:r>
              <a:rPr lang="en-US" altLang="en-US" sz="2400" dirty="0">
                <a:cs typeface="Arial" panose="020B0604020202020204" pitchFamily="34" charset="0"/>
              </a:rPr>
              <a:t>Joe’s Pharmacy makes $6.60 on the Rx</a:t>
            </a:r>
          </a:p>
          <a:p>
            <a:pPr marL="990600" lvl="1" indent="-533400">
              <a:buFont typeface="Arial" panose="020B0604020202020204" pitchFamily="34" charset="0"/>
              <a:buChar char="•"/>
              <a:defRPr/>
            </a:pPr>
            <a:endParaRPr lang="en-US" altLang="en-US" sz="2400" dirty="0">
              <a:cs typeface="Arial" panose="020B0604020202020204" pitchFamily="34" charset="0"/>
            </a:endParaRPr>
          </a:p>
          <a:p>
            <a:pPr marL="590550" indent="-533400">
              <a:defRPr/>
            </a:pPr>
            <a:endParaRPr lang="en-US" altLang="en-US" dirty="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F49F176-80E3-4BA2-BFD6-36C6037FAD5A}"/>
              </a:ext>
            </a:extLst>
          </p:cNvPr>
          <p:cNvSpPr>
            <a:spLocks noGrp="1"/>
          </p:cNvSpPr>
          <p:nvPr>
            <p:ph type="title"/>
          </p:nvPr>
        </p:nvSpPr>
        <p:spPr>
          <a:xfrm>
            <a:off x="838200" y="365127"/>
            <a:ext cx="9829800" cy="1325563"/>
          </a:xfrm>
        </p:spPr>
        <p:txBody>
          <a:bodyPr>
            <a:normAutofit/>
          </a:bodyPr>
          <a:lstStyle/>
          <a:p>
            <a:pPr eaLnBrk="1" hangingPunct="1"/>
            <a:r>
              <a:rPr lang="en-US" altLang="en-US" sz="3200" dirty="0">
                <a:solidFill>
                  <a:srgbClr val="002060"/>
                </a:solidFill>
              </a:rPr>
              <a:t>Pharmacy Reimbursement (example, cont.)</a:t>
            </a:r>
          </a:p>
        </p:txBody>
      </p:sp>
      <p:sp>
        <p:nvSpPr>
          <p:cNvPr id="44035" name="Rectangle 3">
            <a:extLst>
              <a:ext uri="{FF2B5EF4-FFF2-40B4-BE49-F238E27FC236}">
                <a16:creationId xmlns:a16="http://schemas.microsoft.com/office/drawing/2014/main" id="{CC81359E-4CF4-4BA1-9698-2A8EB759CE98}"/>
              </a:ext>
            </a:extLst>
          </p:cNvPr>
          <p:cNvSpPr>
            <a:spLocks noGrp="1"/>
          </p:cNvSpPr>
          <p:nvPr>
            <p:ph idx="1"/>
          </p:nvPr>
        </p:nvSpPr>
        <p:spPr>
          <a:xfrm>
            <a:off x="838200" y="1270001"/>
            <a:ext cx="10515600" cy="4704080"/>
          </a:xfrm>
        </p:spPr>
        <p:txBody>
          <a:bodyPr>
            <a:normAutofit fontScale="77500" lnSpcReduction="20000"/>
          </a:bodyPr>
          <a:lstStyle/>
          <a:p>
            <a:pPr marL="0" indent="0">
              <a:lnSpc>
                <a:spcPct val="120000"/>
              </a:lnSpc>
              <a:buNone/>
              <a:defRPr/>
            </a:pPr>
            <a:r>
              <a:rPr lang="en-US" altLang="en-US" sz="2600" dirty="0">
                <a:cs typeface="Arial" panose="020B0604020202020204" pitchFamily="34" charset="0"/>
              </a:rPr>
              <a:t>MAC</a:t>
            </a:r>
          </a:p>
          <a:p>
            <a:pPr marL="533400" indent="-533400">
              <a:lnSpc>
                <a:spcPct val="120000"/>
              </a:lnSpc>
              <a:defRPr/>
            </a:pPr>
            <a:r>
              <a:rPr lang="en-US" altLang="en-US" sz="2400" dirty="0">
                <a:cs typeface="Arial" panose="020B0604020202020204" pitchFamily="34" charset="0"/>
              </a:rPr>
              <a:t>A prescription is brought to Joe’s Pharmacy for simvastatin 10mg #30 (multi source product)</a:t>
            </a:r>
          </a:p>
          <a:p>
            <a:pPr marL="990600" lvl="1" indent="-533400">
              <a:lnSpc>
                <a:spcPct val="120000"/>
              </a:lnSpc>
              <a:buClr>
                <a:schemeClr val="tx1"/>
              </a:buClr>
              <a:defRPr/>
            </a:pPr>
            <a:r>
              <a:rPr lang="en-US" altLang="en-US" sz="2000" dirty="0">
                <a:cs typeface="Arial" panose="020B0604020202020204" pitchFamily="34" charset="0"/>
              </a:rPr>
              <a:t>Brand Zocor = $3.75 per capsule</a:t>
            </a:r>
          </a:p>
          <a:p>
            <a:pPr marL="990600" lvl="1" indent="-533400">
              <a:lnSpc>
                <a:spcPct val="120000"/>
              </a:lnSpc>
              <a:buClr>
                <a:schemeClr val="tx1"/>
              </a:buClr>
              <a:defRPr/>
            </a:pPr>
            <a:r>
              <a:rPr lang="en-US" altLang="en-US" sz="2000" dirty="0">
                <a:cs typeface="Arial" panose="020B0604020202020204" pitchFamily="34" charset="0"/>
              </a:rPr>
              <a:t>Generic manufacturer #1 = $1.25 per capsule</a:t>
            </a:r>
          </a:p>
          <a:p>
            <a:pPr marL="990600" lvl="1" indent="-533400">
              <a:lnSpc>
                <a:spcPct val="120000"/>
              </a:lnSpc>
              <a:buClr>
                <a:schemeClr val="tx1"/>
              </a:buClr>
              <a:defRPr/>
            </a:pPr>
            <a:r>
              <a:rPr lang="en-US" altLang="en-US" sz="2000" dirty="0">
                <a:cs typeface="Arial" panose="020B0604020202020204" pitchFamily="34" charset="0"/>
              </a:rPr>
              <a:t>Generic manufacturer #2 = $1.15 per capsule</a:t>
            </a:r>
          </a:p>
          <a:p>
            <a:pPr marL="990600" lvl="1" indent="-533400">
              <a:lnSpc>
                <a:spcPct val="120000"/>
              </a:lnSpc>
              <a:buClr>
                <a:schemeClr val="tx1"/>
              </a:buClr>
              <a:defRPr/>
            </a:pPr>
            <a:r>
              <a:rPr lang="en-US" altLang="en-US" sz="2000" dirty="0">
                <a:cs typeface="Arial" panose="020B0604020202020204" pitchFamily="34" charset="0"/>
              </a:rPr>
              <a:t>Generic manufacturer #3 = $1.10 per capsule</a:t>
            </a:r>
          </a:p>
          <a:p>
            <a:pPr marL="990600" lvl="1" indent="-533400">
              <a:lnSpc>
                <a:spcPct val="120000"/>
              </a:lnSpc>
              <a:buClr>
                <a:schemeClr val="tx1"/>
              </a:buClr>
              <a:defRPr/>
            </a:pPr>
            <a:r>
              <a:rPr lang="en-US" altLang="en-US" sz="2000" dirty="0">
                <a:cs typeface="Arial" panose="020B0604020202020204" pitchFamily="34" charset="0"/>
              </a:rPr>
              <a:t>PBM MAC reimbursement rate = $1.20 per capsule</a:t>
            </a:r>
          </a:p>
          <a:p>
            <a:pPr marL="590550" indent="-533400">
              <a:lnSpc>
                <a:spcPct val="120000"/>
              </a:lnSpc>
              <a:defRPr/>
            </a:pPr>
            <a:r>
              <a:rPr lang="en-US" altLang="en-US" sz="2400" dirty="0">
                <a:cs typeface="Arial" panose="020B0604020202020204" pitchFamily="34" charset="0"/>
              </a:rPr>
              <a:t>Joe’s Pharmacy buys 30 capsules for $33 </a:t>
            </a:r>
          </a:p>
          <a:p>
            <a:pPr marL="990600" lvl="1" indent="-533400">
              <a:lnSpc>
                <a:spcPct val="120000"/>
              </a:lnSpc>
              <a:buClr>
                <a:schemeClr val="tx1"/>
              </a:buClr>
              <a:defRPr/>
            </a:pPr>
            <a:r>
              <a:rPr lang="en-US" altLang="en-US" sz="2000" dirty="0">
                <a:cs typeface="Arial" panose="020B0604020202020204" pitchFamily="34" charset="0"/>
              </a:rPr>
              <a:t>$1.10 (Generic manufacturer #3) x 30 capsules = $33</a:t>
            </a:r>
          </a:p>
          <a:p>
            <a:pPr marL="590550" indent="-533400">
              <a:lnSpc>
                <a:spcPct val="120000"/>
              </a:lnSpc>
              <a:defRPr/>
            </a:pPr>
            <a:r>
              <a:rPr lang="en-US" altLang="en-US" sz="2400" dirty="0">
                <a:cs typeface="Arial" panose="020B0604020202020204" pitchFamily="34" charset="0"/>
              </a:rPr>
              <a:t>Joe’s Pharmacy is reimbursed $39 </a:t>
            </a:r>
          </a:p>
          <a:p>
            <a:pPr marL="990600" lvl="1" indent="-533400">
              <a:lnSpc>
                <a:spcPct val="120000"/>
              </a:lnSpc>
              <a:buClr>
                <a:schemeClr val="tx1"/>
              </a:buClr>
              <a:defRPr/>
            </a:pPr>
            <a:r>
              <a:rPr lang="en-US" altLang="en-US" sz="2000" dirty="0">
                <a:cs typeface="Arial" panose="020B0604020202020204" pitchFamily="34" charset="0"/>
              </a:rPr>
              <a:t>$1.20 (PBM MAC) x 30 capsules = $36</a:t>
            </a:r>
          </a:p>
          <a:p>
            <a:pPr marL="990600" lvl="1" indent="-533400">
              <a:lnSpc>
                <a:spcPct val="120000"/>
              </a:lnSpc>
              <a:buClr>
                <a:schemeClr val="tx1"/>
              </a:buClr>
              <a:defRPr/>
            </a:pPr>
            <a:r>
              <a:rPr lang="en-US" altLang="en-US" sz="2000" dirty="0">
                <a:cs typeface="Arial" panose="020B0604020202020204" pitchFamily="34" charset="0"/>
              </a:rPr>
              <a:t>Dispensing fee = $3.00</a:t>
            </a:r>
          </a:p>
          <a:p>
            <a:pPr marL="590550" indent="-533400">
              <a:lnSpc>
                <a:spcPct val="120000"/>
              </a:lnSpc>
              <a:defRPr/>
            </a:pPr>
            <a:r>
              <a:rPr lang="en-US" altLang="en-US" sz="2400" dirty="0">
                <a:cs typeface="Arial" panose="020B0604020202020204" pitchFamily="34" charset="0"/>
              </a:rPr>
              <a:t>Joe’s Pharmacy makes $6.00 on the Rx</a:t>
            </a:r>
          </a:p>
          <a:p>
            <a:pPr marL="590550" indent="-533400">
              <a:defRPr/>
            </a:pPr>
            <a:endParaRPr lang="en-US" altLang="en-US" dirty="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A52517AA-87C2-4EDE-94E0-CCA8625466FB}"/>
              </a:ext>
            </a:extLst>
          </p:cNvPr>
          <p:cNvSpPr>
            <a:spLocks noGrp="1"/>
          </p:cNvSpPr>
          <p:nvPr>
            <p:ph type="title"/>
          </p:nvPr>
        </p:nvSpPr>
        <p:spPr>
          <a:xfrm>
            <a:off x="731520" y="365127"/>
            <a:ext cx="9936480" cy="1325563"/>
          </a:xfrm>
        </p:spPr>
        <p:txBody>
          <a:bodyPr>
            <a:normAutofit/>
          </a:bodyPr>
          <a:lstStyle/>
          <a:p>
            <a:pPr eaLnBrk="1" hangingPunct="1"/>
            <a:r>
              <a:rPr lang="en-US" altLang="en-US" sz="3200" dirty="0">
                <a:solidFill>
                  <a:srgbClr val="002060"/>
                </a:solidFill>
              </a:rPr>
              <a:t>Pharmacy Reimbursement (example, cont.)*</a:t>
            </a:r>
          </a:p>
        </p:txBody>
      </p:sp>
      <p:sp>
        <p:nvSpPr>
          <p:cNvPr id="21507" name="Rectangle 3">
            <a:extLst>
              <a:ext uri="{FF2B5EF4-FFF2-40B4-BE49-F238E27FC236}">
                <a16:creationId xmlns:a16="http://schemas.microsoft.com/office/drawing/2014/main" id="{FD01C68D-C7E7-4AB8-BE78-B775D4782CB0}"/>
              </a:ext>
            </a:extLst>
          </p:cNvPr>
          <p:cNvSpPr>
            <a:spLocks noGrp="1"/>
          </p:cNvSpPr>
          <p:nvPr>
            <p:ph idx="1"/>
          </p:nvPr>
        </p:nvSpPr>
        <p:spPr>
          <a:xfrm>
            <a:off x="838200" y="1825625"/>
            <a:ext cx="10515600" cy="3985895"/>
          </a:xfrm>
        </p:spPr>
        <p:txBody>
          <a:bodyPr>
            <a:normAutofit/>
          </a:bodyPr>
          <a:lstStyle/>
          <a:p>
            <a:pPr marL="533400" indent="-533400">
              <a:lnSpc>
                <a:spcPct val="100000"/>
              </a:lnSpc>
              <a:buFont typeface="Arial" charset="0"/>
              <a:buChar char="•"/>
              <a:defRPr/>
            </a:pPr>
            <a:r>
              <a:rPr lang="en-US" sz="2600" dirty="0">
                <a:cs typeface="Arial" charset="0"/>
              </a:rPr>
              <a:t>Joe’s Pharmacy has a contract with Pitt Street Health for AWP -16% on brand drugs, but let’s say you belong to a different plan…</a:t>
            </a:r>
          </a:p>
          <a:p>
            <a:pPr marL="990600" lvl="1" indent="-533400">
              <a:lnSpc>
                <a:spcPct val="100000"/>
              </a:lnSpc>
              <a:buClr>
                <a:schemeClr val="tx1"/>
              </a:buClr>
              <a:defRPr/>
            </a:pPr>
            <a:r>
              <a:rPr lang="en-US" sz="2000" dirty="0">
                <a:cs typeface="Arial" charset="0"/>
              </a:rPr>
              <a:t>For example, you are with ABC Health instead.  ABC Health may pay Joe’s Pharmacy AWP -13% on brand drugs per their contract</a:t>
            </a:r>
          </a:p>
          <a:p>
            <a:pPr marL="990600" lvl="1" indent="-533400">
              <a:lnSpc>
                <a:spcPct val="100000"/>
              </a:lnSpc>
              <a:buClr>
                <a:schemeClr val="tx1"/>
              </a:buClr>
              <a:defRPr/>
            </a:pPr>
            <a:r>
              <a:rPr lang="en-US" sz="2000" dirty="0">
                <a:cs typeface="Arial" charset="0"/>
              </a:rPr>
              <a:t>Another plan could have a different benchmark, for example, if you are with XYZ Health instead, their contract with Joe’s Pharmacy could be WAC +5%</a:t>
            </a:r>
          </a:p>
          <a:p>
            <a:pPr marL="533400" indent="-533400">
              <a:lnSpc>
                <a:spcPct val="100000"/>
              </a:lnSpc>
              <a:buFont typeface="Arial" charset="0"/>
              <a:buChar char="•"/>
              <a:defRPr/>
            </a:pPr>
            <a:r>
              <a:rPr lang="en-US" sz="2400" dirty="0">
                <a:cs typeface="Arial" charset="0"/>
              </a:rPr>
              <a:t>Pharmacies are reimbursed differently based on the plan and the rates they negotiate with the payer</a:t>
            </a:r>
          </a:p>
          <a:p>
            <a:pPr eaLnBrk="1" hangingPunct="1">
              <a:buFont typeface="Arial" charset="0"/>
              <a:buNone/>
              <a:defRPr/>
            </a:pPr>
            <a:endParaRPr lang="en-US" sz="1400" dirty="0"/>
          </a:p>
          <a:p>
            <a:pPr eaLnBrk="1" hangingPunct="1">
              <a:buFont typeface="Arial" charset="0"/>
              <a:buNone/>
              <a:defRPr/>
            </a:pPr>
            <a:r>
              <a:rPr lang="en-US" sz="1400" dirty="0"/>
              <a:t>* Illustrative contract rates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a:extLst>
              <a:ext uri="{FF2B5EF4-FFF2-40B4-BE49-F238E27FC236}">
                <a16:creationId xmlns:a16="http://schemas.microsoft.com/office/drawing/2014/main" id="{8F378B9E-9B3E-4231-804F-3552731A3939}"/>
              </a:ext>
            </a:extLst>
          </p:cNvPr>
          <p:cNvSpPr>
            <a:spLocks noGrp="1"/>
          </p:cNvSpPr>
          <p:nvPr>
            <p:ph type="title"/>
          </p:nvPr>
        </p:nvSpPr>
        <p:spPr>
          <a:xfrm>
            <a:off x="838200" y="212727"/>
            <a:ext cx="10652760" cy="1325563"/>
          </a:xfrm>
        </p:spPr>
        <p:txBody>
          <a:bodyPr>
            <a:normAutofit/>
          </a:bodyPr>
          <a:lstStyle/>
          <a:p>
            <a:pPr eaLnBrk="1" hangingPunct="1"/>
            <a:r>
              <a:rPr lang="en-US" altLang="en-US" sz="3200" dirty="0">
                <a:solidFill>
                  <a:srgbClr val="002060"/>
                </a:solidFill>
              </a:rPr>
              <a:t>Pharmacy Reimbursement (example, cont.)</a:t>
            </a:r>
          </a:p>
        </p:txBody>
      </p:sp>
      <p:sp>
        <p:nvSpPr>
          <p:cNvPr id="21507" name="Rectangle 3">
            <a:extLst>
              <a:ext uri="{FF2B5EF4-FFF2-40B4-BE49-F238E27FC236}">
                <a16:creationId xmlns:a16="http://schemas.microsoft.com/office/drawing/2014/main" id="{367623CA-AFEE-4E83-8C67-6A4CF493610E}"/>
              </a:ext>
            </a:extLst>
          </p:cNvPr>
          <p:cNvSpPr>
            <a:spLocks noGrp="1"/>
          </p:cNvSpPr>
          <p:nvPr>
            <p:ph idx="1"/>
          </p:nvPr>
        </p:nvSpPr>
        <p:spPr>
          <a:xfrm>
            <a:off x="838200" y="1180785"/>
            <a:ext cx="10515600" cy="4877115"/>
          </a:xfrm>
        </p:spPr>
        <p:txBody>
          <a:bodyPr>
            <a:normAutofit fontScale="92500" lnSpcReduction="20000"/>
          </a:bodyPr>
          <a:lstStyle/>
          <a:p>
            <a:pPr marL="533400" indent="-533400">
              <a:lnSpc>
                <a:spcPct val="110000"/>
              </a:lnSpc>
              <a:buFont typeface="Arial" charset="0"/>
              <a:buChar char="•"/>
              <a:defRPr/>
            </a:pPr>
            <a:r>
              <a:rPr lang="en-US" sz="2600" dirty="0">
                <a:cs typeface="Arial" charset="0"/>
              </a:rPr>
              <a:t>The patient-facing portion of this transaction is determined by the patient’s coverage (benefit design).</a:t>
            </a:r>
          </a:p>
          <a:p>
            <a:pPr marL="933450" lvl="1" indent="-533400">
              <a:lnSpc>
                <a:spcPct val="110000"/>
              </a:lnSpc>
              <a:buClr>
                <a:schemeClr val="tx1"/>
              </a:buClr>
              <a:defRPr/>
            </a:pPr>
            <a:r>
              <a:rPr lang="en-US" sz="2200" dirty="0">
                <a:cs typeface="Arial" charset="0"/>
              </a:rPr>
              <a:t>If the member is on a copay type plan, their copay is independent of the total reimbursement to the pharmacy</a:t>
            </a:r>
          </a:p>
          <a:p>
            <a:pPr marL="1333500" lvl="2" indent="-533400">
              <a:lnSpc>
                <a:spcPct val="110000"/>
              </a:lnSpc>
              <a:defRPr/>
            </a:pPr>
            <a:r>
              <a:rPr lang="en-US" sz="1800" dirty="0">
                <a:cs typeface="Arial" charset="0"/>
              </a:rPr>
              <a:t>A Tier 3 brand drug with a $50 copay will be $50 to the member no matter which pharmacy the member utilizes as long as it is part of the payer’s pharmacy network.  The pharmacy will collect the rest of their contracted amount (AWP –xx%) from the payer.</a:t>
            </a:r>
          </a:p>
          <a:p>
            <a:pPr marL="933450" lvl="1" indent="-533400">
              <a:lnSpc>
                <a:spcPct val="110000"/>
              </a:lnSpc>
              <a:buClr>
                <a:schemeClr val="tx1"/>
              </a:buClr>
              <a:defRPr/>
            </a:pPr>
            <a:r>
              <a:rPr lang="en-US" sz="2200" dirty="0">
                <a:cs typeface="Arial" charset="0"/>
              </a:rPr>
              <a:t>If the member is on a coinsurance type plan, their coinsurance is determined by the reimbursement to the pharmacy</a:t>
            </a:r>
          </a:p>
          <a:p>
            <a:pPr marL="1333500" lvl="2" indent="-533400">
              <a:lnSpc>
                <a:spcPct val="110000"/>
              </a:lnSpc>
              <a:defRPr/>
            </a:pPr>
            <a:r>
              <a:rPr lang="en-US" sz="1800" dirty="0">
                <a:cs typeface="Arial" charset="0"/>
              </a:rPr>
              <a:t>A Tier 4 specialty drug with a 25% coinsurance would have a variable cost to the member, as the 25% is usually calculated as 25% of the total cost of the prescription.  It behooves the patient to go to a pharmacy with a low reimbursement contract with the payer.</a:t>
            </a:r>
          </a:p>
          <a:p>
            <a:pPr marL="1333500" lvl="2" indent="-533400">
              <a:lnSpc>
                <a:spcPct val="110000"/>
              </a:lnSpc>
              <a:defRPr/>
            </a:pPr>
            <a:r>
              <a:rPr lang="en-US" sz="1800" dirty="0">
                <a:cs typeface="Arial" charset="0"/>
              </a:rPr>
              <a:t>The possibility of variability in member cost share exists in coinsurance-based plans.</a:t>
            </a:r>
          </a:p>
          <a:p>
            <a:pPr marL="933450" lvl="1" indent="-533400">
              <a:lnSpc>
                <a:spcPct val="110000"/>
              </a:lnSpc>
              <a:buClr>
                <a:schemeClr val="tx1"/>
              </a:buClr>
              <a:defRPr/>
            </a:pPr>
            <a:r>
              <a:rPr lang="en-US" sz="2200" dirty="0">
                <a:cs typeface="Arial" charset="0"/>
              </a:rPr>
              <a:t>Note – these scenarios do not take into account the possibility of full pass through point-of-sale rebates to the patient/member (that are sometimes incorporated into plan designs)</a:t>
            </a:r>
          </a:p>
          <a:p>
            <a:pPr marL="1333500" lvl="2" indent="-533400">
              <a:lnSpc>
                <a:spcPct val="110000"/>
              </a:lnSpc>
              <a:buFont typeface="Arial" charset="0"/>
              <a:buChar char="•"/>
              <a:defRPr/>
            </a:pPr>
            <a:endParaRPr lang="en-US" sz="1800" dirty="0">
              <a:cs typeface="Arial" charset="0"/>
            </a:endParaRPr>
          </a:p>
          <a:p>
            <a:pPr marL="800100" lvl="2" indent="0">
              <a:lnSpc>
                <a:spcPct val="110000"/>
              </a:lnSpc>
              <a:buNone/>
              <a:defRPr/>
            </a:pPr>
            <a:endParaRPr lang="en-US" sz="1800" dirty="0">
              <a:cs typeface="Arial" charset="0"/>
            </a:endParaRPr>
          </a:p>
          <a:p>
            <a:pPr marL="71437" indent="0">
              <a:lnSpc>
                <a:spcPct val="110000"/>
              </a:lnSpc>
              <a:buNone/>
              <a:defRPr/>
            </a:pPr>
            <a:endParaRPr lang="en-US" sz="2400" dirty="0">
              <a:cs typeface="Arial" charset="0"/>
            </a:endParaRP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3FEF460-0665-45C8-9B52-37B40AAB1AA0}"/>
              </a:ext>
            </a:extLst>
          </p:cNvPr>
          <p:cNvSpPr>
            <a:spLocks noGrp="1"/>
          </p:cNvSpPr>
          <p:nvPr>
            <p:ph type="title"/>
          </p:nvPr>
        </p:nvSpPr>
        <p:spPr>
          <a:xfrm>
            <a:off x="838200" y="365127"/>
            <a:ext cx="9829800" cy="1325563"/>
          </a:xfrm>
        </p:spPr>
        <p:txBody>
          <a:bodyPr>
            <a:normAutofit/>
          </a:bodyPr>
          <a:lstStyle/>
          <a:p>
            <a:pPr eaLnBrk="1" hangingPunct="1"/>
            <a:r>
              <a:rPr lang="en-US" altLang="en-US" sz="3600" dirty="0">
                <a:solidFill>
                  <a:srgbClr val="002060"/>
                </a:solidFill>
              </a:rPr>
              <a:t>Pharmacy Reimbursement Summary</a:t>
            </a:r>
          </a:p>
        </p:txBody>
      </p:sp>
      <p:sp>
        <p:nvSpPr>
          <p:cNvPr id="21507" name="Rectangle 3">
            <a:extLst>
              <a:ext uri="{FF2B5EF4-FFF2-40B4-BE49-F238E27FC236}">
                <a16:creationId xmlns:a16="http://schemas.microsoft.com/office/drawing/2014/main" id="{09ECC7D4-EE2A-4630-A5BF-F8CF7C613791}"/>
              </a:ext>
            </a:extLst>
          </p:cNvPr>
          <p:cNvSpPr>
            <a:spLocks noGrp="1"/>
          </p:cNvSpPr>
          <p:nvPr>
            <p:ph idx="1"/>
          </p:nvPr>
        </p:nvSpPr>
        <p:spPr/>
        <p:txBody>
          <a:bodyPr>
            <a:normAutofit/>
          </a:bodyPr>
          <a:lstStyle/>
          <a:p>
            <a:pPr marL="533400" indent="-533400">
              <a:lnSpc>
                <a:spcPct val="100000"/>
              </a:lnSpc>
              <a:buFont typeface="Arial" charset="0"/>
              <a:buChar char="•"/>
              <a:defRPr/>
            </a:pPr>
            <a:r>
              <a:rPr lang="en-US" sz="2400" dirty="0">
                <a:cs typeface="Arial" charset="0"/>
              </a:rPr>
              <a:t>The most common payment benchmark is AWP</a:t>
            </a:r>
          </a:p>
          <a:p>
            <a:pPr marL="533400" indent="-533400">
              <a:lnSpc>
                <a:spcPct val="100000"/>
              </a:lnSpc>
              <a:buFont typeface="Arial" charset="0"/>
              <a:buChar char="•"/>
              <a:defRPr/>
            </a:pPr>
            <a:r>
              <a:rPr lang="en-US" sz="2400" dirty="0">
                <a:cs typeface="Arial" charset="0"/>
              </a:rPr>
              <a:t>Although it is a relatively new benchmark, ASP is becoming the gold standard for drug reimbursement for office-administered drugs…</a:t>
            </a:r>
          </a:p>
          <a:p>
            <a:pPr marL="533400" indent="-533400">
              <a:lnSpc>
                <a:spcPct val="100000"/>
              </a:lnSpc>
              <a:buFont typeface="Arial" charset="0"/>
              <a:buChar char="•"/>
              <a:defRPr/>
            </a:pPr>
            <a:r>
              <a:rPr lang="en-US" sz="2400" dirty="0">
                <a:cs typeface="Arial" charset="0"/>
              </a:rPr>
              <a:t>There are different benchmarks are being considered by many Medicaid programs and may become the new Medicaid standard benchmark…</a:t>
            </a:r>
          </a:p>
          <a:p>
            <a:pPr marL="533400" indent="-533400">
              <a:lnSpc>
                <a:spcPct val="100000"/>
              </a:lnSpc>
              <a:buFont typeface="Arial" charset="0"/>
              <a:buChar char="•"/>
              <a:defRPr/>
            </a:pPr>
            <a:r>
              <a:rPr lang="en-US" sz="2400" dirty="0">
                <a:cs typeface="Arial" charset="0"/>
              </a:rPr>
              <a:t>In addition to new pricing benchmarks, particularly for Medicaid, legislation is impacting other areas of pharmacy reimbursement such as dispensing fee…</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27BE212-844F-4C9B-BFE3-BDF9E091119F}"/>
              </a:ext>
            </a:extLst>
          </p:cNvPr>
          <p:cNvSpPr>
            <a:spLocks noGrp="1"/>
          </p:cNvSpPr>
          <p:nvPr>
            <p:ph type="title"/>
          </p:nvPr>
        </p:nvSpPr>
        <p:spPr/>
        <p:txBody>
          <a:bodyPr>
            <a:normAutofit/>
          </a:bodyPr>
          <a:lstStyle/>
          <a:p>
            <a:pPr eaLnBrk="1" hangingPunct="1"/>
            <a:r>
              <a:rPr lang="en-US" altLang="en-US" sz="3600" dirty="0">
                <a:solidFill>
                  <a:srgbClr val="002060"/>
                </a:solidFill>
              </a:rPr>
              <a:t>Conclusions</a:t>
            </a:r>
          </a:p>
        </p:txBody>
      </p:sp>
      <p:sp>
        <p:nvSpPr>
          <p:cNvPr id="51203" name="Rectangle 3">
            <a:extLst>
              <a:ext uri="{FF2B5EF4-FFF2-40B4-BE49-F238E27FC236}">
                <a16:creationId xmlns:a16="http://schemas.microsoft.com/office/drawing/2014/main" id="{01B2D479-2C1A-4468-A988-A411FF847F2F}"/>
              </a:ext>
            </a:extLst>
          </p:cNvPr>
          <p:cNvSpPr>
            <a:spLocks noGrp="1"/>
          </p:cNvSpPr>
          <p:nvPr>
            <p:ph idx="1"/>
          </p:nvPr>
        </p:nvSpPr>
        <p:spPr>
          <a:xfrm>
            <a:off x="838200" y="1635125"/>
            <a:ext cx="10515600" cy="3903663"/>
          </a:xfrm>
        </p:spPr>
        <p:txBody>
          <a:bodyPr>
            <a:normAutofit fontScale="92500"/>
          </a:bodyPr>
          <a:lstStyle/>
          <a:p>
            <a:pPr marL="533400" indent="-533400">
              <a:lnSpc>
                <a:spcPct val="110000"/>
              </a:lnSpc>
            </a:pPr>
            <a:r>
              <a:rPr lang="en-US" altLang="en-US" sz="2800" dirty="0">
                <a:cs typeface="Arial" panose="020B0604020202020204" pitchFamily="34" charset="0"/>
              </a:rPr>
              <a:t>Drug pricing is variable based on the type of transaction</a:t>
            </a:r>
          </a:p>
          <a:p>
            <a:pPr marL="990600" lvl="1" indent="-533400">
              <a:lnSpc>
                <a:spcPct val="110000"/>
              </a:lnSpc>
              <a:buClr>
                <a:schemeClr val="tx1"/>
              </a:buClr>
            </a:pPr>
            <a:r>
              <a:rPr lang="en-US" altLang="en-US" sz="2400" dirty="0">
                <a:cs typeface="Arial" panose="020B0604020202020204" pitchFamily="34" charset="0"/>
              </a:rPr>
              <a:t>Wholesaler to pharmacy</a:t>
            </a:r>
          </a:p>
          <a:p>
            <a:pPr marL="990600" lvl="1" indent="-533400">
              <a:lnSpc>
                <a:spcPct val="110000"/>
              </a:lnSpc>
              <a:buClr>
                <a:schemeClr val="tx1"/>
              </a:buClr>
            </a:pPr>
            <a:r>
              <a:rPr lang="en-US" altLang="en-US" sz="2400" dirty="0">
                <a:cs typeface="Arial" panose="020B0604020202020204" pitchFamily="34" charset="0"/>
              </a:rPr>
              <a:t>Pharmacy to a third-party payer</a:t>
            </a:r>
          </a:p>
          <a:p>
            <a:pPr marL="990600" lvl="1" indent="-533400">
              <a:lnSpc>
                <a:spcPct val="110000"/>
              </a:lnSpc>
              <a:buClr>
                <a:schemeClr val="tx1"/>
              </a:buClr>
            </a:pPr>
            <a:r>
              <a:rPr lang="en-US" altLang="en-US" sz="2400" dirty="0">
                <a:cs typeface="Arial" panose="020B0604020202020204" pitchFamily="34" charset="0"/>
              </a:rPr>
              <a:t>Pharmacy to Medicaid</a:t>
            </a:r>
          </a:p>
          <a:p>
            <a:pPr marL="533400" indent="-533400">
              <a:lnSpc>
                <a:spcPct val="110000"/>
              </a:lnSpc>
            </a:pPr>
            <a:r>
              <a:rPr lang="en-US" altLang="en-US" sz="2800" dirty="0">
                <a:cs typeface="Arial" panose="020B0604020202020204" pitchFamily="34" charset="0"/>
              </a:rPr>
              <a:t>Uniformity in the standards of drug pricing is still being discussed</a:t>
            </a:r>
          </a:p>
          <a:p>
            <a:pPr marL="533400" indent="-533400">
              <a:lnSpc>
                <a:spcPct val="110000"/>
              </a:lnSpc>
            </a:pPr>
            <a:r>
              <a:rPr lang="en-US" altLang="en-US" sz="2800" dirty="0">
                <a:cs typeface="Arial" panose="020B0604020202020204" pitchFamily="34" charset="0"/>
              </a:rPr>
              <a:t>Government and legislation have altered previous standards for drug pricing</a:t>
            </a:r>
            <a:endParaRPr lang="en-US" altLang="en-US" dirty="0"/>
          </a:p>
          <a:p>
            <a:pPr marL="533400" indent="-533400">
              <a:lnSpc>
                <a:spcPct val="110000"/>
              </a:lnSpc>
            </a:pPr>
            <a:r>
              <a:rPr lang="en-US" altLang="en-US" sz="2800" dirty="0">
                <a:cs typeface="Arial" panose="020B0604020202020204" pitchFamily="34" charset="0"/>
              </a:rPr>
              <a:t>Until a standard is agreed upon in the industry, AWP is holding 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46F65C7-6631-4FEC-AE88-0D813B8A6B68}"/>
              </a:ext>
            </a:extLst>
          </p:cNvPr>
          <p:cNvSpPr>
            <a:spLocks noGrp="1"/>
          </p:cNvSpPr>
          <p:nvPr>
            <p:ph type="title"/>
          </p:nvPr>
        </p:nvSpPr>
        <p:spPr/>
        <p:txBody>
          <a:bodyPr>
            <a:normAutofit/>
          </a:bodyPr>
          <a:lstStyle/>
          <a:p>
            <a:pPr eaLnBrk="1" hangingPunct="1"/>
            <a:r>
              <a:rPr lang="en-US" altLang="en-US" sz="3600" dirty="0">
                <a:solidFill>
                  <a:srgbClr val="002060"/>
                </a:solidFill>
              </a:rPr>
              <a:t>Objectives</a:t>
            </a:r>
          </a:p>
        </p:txBody>
      </p:sp>
      <p:sp>
        <p:nvSpPr>
          <p:cNvPr id="15363" name="Rectangle 3">
            <a:extLst>
              <a:ext uri="{FF2B5EF4-FFF2-40B4-BE49-F238E27FC236}">
                <a16:creationId xmlns:a16="http://schemas.microsoft.com/office/drawing/2014/main" id="{6D78AB0F-50A3-42EB-9635-726294CFA3F3}"/>
              </a:ext>
            </a:extLst>
          </p:cNvPr>
          <p:cNvSpPr>
            <a:spLocks noGrp="1"/>
          </p:cNvSpPr>
          <p:nvPr>
            <p:ph idx="1"/>
          </p:nvPr>
        </p:nvSpPr>
        <p:spPr/>
        <p:txBody>
          <a:bodyPr/>
          <a:lstStyle/>
          <a:p>
            <a:pPr marL="227013" indent="-227013"/>
            <a:r>
              <a:rPr lang="en-US" altLang="en-US" sz="2800" dirty="0"/>
              <a:t>Obtain an understanding of pharmacy claims payment methods</a:t>
            </a:r>
          </a:p>
          <a:p>
            <a:pPr marL="227013" indent="-227013"/>
            <a:r>
              <a:rPr lang="en-US" altLang="en-US" sz="2800" dirty="0"/>
              <a:t>Describe common payment benchmarks used by payers for different services</a:t>
            </a:r>
          </a:p>
          <a:p>
            <a:pPr marL="227013" indent="-227013"/>
            <a:r>
              <a:rPr lang="en-US" altLang="en-US" sz="2800" dirty="0"/>
              <a:t>Understand differences between common </a:t>
            </a:r>
            <a:r>
              <a:rPr lang="en-US" altLang="en-US" sz="2800"/>
              <a:t>payment benchmarks</a:t>
            </a:r>
          </a:p>
          <a:p>
            <a:pPr marL="227013" indent="-227013"/>
            <a:r>
              <a:rPr lang="en-US" altLang="en-US" sz="2800"/>
              <a:t>Understand </a:t>
            </a:r>
            <a:r>
              <a:rPr lang="en-US" altLang="en-US" sz="2800" dirty="0"/>
              <a:t>how differences in these payments may affect you in practice</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Tree>
    <p:extLst>
      <p:ext uri="{BB962C8B-B14F-4D97-AF65-F5344CB8AC3E}">
        <p14:creationId xmlns:p14="http://schemas.microsoft.com/office/powerpoint/2010/main" val="2821773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7DEF9EF-2FD1-436B-BEBA-ABF19F40C8B2}"/>
              </a:ext>
            </a:extLst>
          </p:cNvPr>
          <p:cNvSpPr>
            <a:spLocks noGrp="1"/>
          </p:cNvSpPr>
          <p:nvPr>
            <p:ph type="title"/>
          </p:nvPr>
        </p:nvSpPr>
        <p:spPr/>
        <p:txBody>
          <a:bodyPr>
            <a:normAutofit/>
          </a:bodyPr>
          <a:lstStyle/>
          <a:p>
            <a:pPr eaLnBrk="1" hangingPunct="1"/>
            <a:r>
              <a:rPr lang="en-US" altLang="en-US" sz="3600" dirty="0">
                <a:solidFill>
                  <a:srgbClr val="002060"/>
                </a:solidFill>
              </a:rPr>
              <a:t>340B Pricing Program</a:t>
            </a:r>
          </a:p>
        </p:txBody>
      </p:sp>
      <p:sp>
        <p:nvSpPr>
          <p:cNvPr id="21507" name="Rectangle 3">
            <a:extLst>
              <a:ext uri="{FF2B5EF4-FFF2-40B4-BE49-F238E27FC236}">
                <a16:creationId xmlns:a16="http://schemas.microsoft.com/office/drawing/2014/main" id="{BE4E253F-8C94-473F-AC47-85CA57E38BAA}"/>
              </a:ext>
            </a:extLst>
          </p:cNvPr>
          <p:cNvSpPr>
            <a:spLocks noGrp="1"/>
          </p:cNvSpPr>
          <p:nvPr>
            <p:ph idx="1"/>
          </p:nvPr>
        </p:nvSpPr>
        <p:spPr/>
        <p:txBody>
          <a:bodyPr>
            <a:normAutofit lnSpcReduction="10000"/>
          </a:bodyPr>
          <a:lstStyle/>
          <a:p>
            <a:pPr marL="533400" indent="-533400">
              <a:lnSpc>
                <a:spcPct val="100000"/>
              </a:lnSpc>
              <a:buFont typeface="Arial" charset="0"/>
              <a:buChar char="•"/>
              <a:defRPr/>
            </a:pPr>
            <a:r>
              <a:rPr lang="en-US" sz="2800" dirty="0">
                <a:cs typeface="Arial" charset="0"/>
              </a:rPr>
              <a:t>Government program enacted in 1992</a:t>
            </a:r>
          </a:p>
          <a:p>
            <a:pPr marL="533400" indent="-533400">
              <a:lnSpc>
                <a:spcPct val="100000"/>
              </a:lnSpc>
              <a:buFont typeface="Arial" charset="0"/>
              <a:buChar char="•"/>
              <a:defRPr/>
            </a:pPr>
            <a:r>
              <a:rPr lang="en-US" sz="2800" dirty="0">
                <a:cs typeface="Arial" charset="0"/>
              </a:rPr>
              <a:t>Requires pharma manufacturers to enter into a pharmaceutical pricing agreement (PPA) with HHS Secretary – in exchange for having products covered by Medicaid and Medicare Part B</a:t>
            </a:r>
          </a:p>
          <a:p>
            <a:pPr marL="533400" indent="-533400">
              <a:lnSpc>
                <a:spcPct val="100000"/>
              </a:lnSpc>
              <a:buFont typeface="Arial" charset="0"/>
              <a:buChar char="•"/>
              <a:defRPr/>
            </a:pPr>
            <a:r>
              <a:rPr lang="en-US" sz="2800" dirty="0">
                <a:cs typeface="Arial" charset="0"/>
              </a:rPr>
              <a:t>Manufacturer provides front-end discounts on covered outpatient drugs purchased by ‘covered entities’</a:t>
            </a:r>
          </a:p>
          <a:p>
            <a:pPr marL="533400" indent="-533400">
              <a:lnSpc>
                <a:spcPct val="100000"/>
              </a:lnSpc>
              <a:buFont typeface="Arial" charset="0"/>
              <a:buChar char="•"/>
              <a:defRPr/>
            </a:pPr>
            <a:r>
              <a:rPr lang="en-US" sz="2800" dirty="0">
                <a:cs typeface="Arial" charset="0"/>
              </a:rPr>
              <a:t>‘Covered Entities’ serve the nation’s most vulnerable patient populations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43C62CF-8630-431C-A730-A5C50BCDEE7B}"/>
              </a:ext>
            </a:extLst>
          </p:cNvPr>
          <p:cNvSpPr>
            <a:spLocks noGrp="1"/>
          </p:cNvSpPr>
          <p:nvPr>
            <p:ph type="title"/>
          </p:nvPr>
        </p:nvSpPr>
        <p:spPr/>
        <p:txBody>
          <a:bodyPr>
            <a:normAutofit/>
          </a:bodyPr>
          <a:lstStyle/>
          <a:p>
            <a:pPr eaLnBrk="1" hangingPunct="1"/>
            <a:r>
              <a:rPr lang="en-US" altLang="en-US" sz="3600" dirty="0">
                <a:solidFill>
                  <a:srgbClr val="002060"/>
                </a:solidFill>
              </a:rPr>
              <a:t>References</a:t>
            </a:r>
          </a:p>
        </p:txBody>
      </p:sp>
      <p:sp>
        <p:nvSpPr>
          <p:cNvPr id="53251" name="Rectangle 3">
            <a:extLst>
              <a:ext uri="{FF2B5EF4-FFF2-40B4-BE49-F238E27FC236}">
                <a16:creationId xmlns:a16="http://schemas.microsoft.com/office/drawing/2014/main" id="{62600BAD-1E49-4AEB-8458-63D8F51E608F}"/>
              </a:ext>
            </a:extLst>
          </p:cNvPr>
          <p:cNvSpPr>
            <a:spLocks noGrp="1"/>
          </p:cNvSpPr>
          <p:nvPr>
            <p:ph idx="1"/>
          </p:nvPr>
        </p:nvSpPr>
        <p:spPr/>
        <p:txBody>
          <a:bodyPr/>
          <a:lstStyle/>
          <a:p>
            <a:pPr eaLnBrk="1" hangingPunct="1">
              <a:lnSpc>
                <a:spcPct val="100000"/>
              </a:lnSpc>
              <a:buFont typeface="Arial" panose="020B0604020202020204" pitchFamily="34" charset="0"/>
              <a:buNone/>
            </a:pPr>
            <a:r>
              <a:rPr lang="en-US" altLang="en-US" sz="2400" dirty="0"/>
              <a:t>Academy of Managed Care Pharmacy. </a:t>
            </a:r>
            <a:r>
              <a:rPr lang="en-US" altLang="en-US" sz="2400" i="1" dirty="0"/>
              <a:t>AMCP Guide to Pharmaceutical Payment Methods, 2013 Update (Version 3.0)</a:t>
            </a:r>
            <a:r>
              <a:rPr lang="en-US" altLang="en-US" sz="2400" dirty="0"/>
              <a:t>. JMCP Supplement. April 2013. </a:t>
            </a:r>
          </a:p>
          <a:p>
            <a:pPr eaLnBrk="1" hangingPunct="1">
              <a:lnSpc>
                <a:spcPct val="100000"/>
              </a:lnSpc>
              <a:buFont typeface="Arial" panose="020B0604020202020204" pitchFamily="34" charset="0"/>
              <a:buNone/>
            </a:pPr>
            <a:r>
              <a:rPr lang="en-US" altLang="en-US" sz="2400" dirty="0"/>
              <a:t>Academy of Managed Care Pharmacy. </a:t>
            </a:r>
            <a:r>
              <a:rPr lang="en-US" altLang="en-US" sz="2400" i="1" dirty="0"/>
              <a:t>What is the Price Benchmark to Replace Average Wholesale Price (AWP)?</a:t>
            </a:r>
            <a:r>
              <a:rPr lang="en-US" altLang="en-US" sz="2400" dirty="0"/>
              <a:t>. JMCP Supplement.  September 2010. Vol. 16, No. 7</a:t>
            </a:r>
            <a:endParaRPr lang="en-US" altLang="en-US" sz="2400" dirty="0">
              <a:cs typeface="Arial" panose="020B0604020202020204" pitchFamily="34" charset="0"/>
            </a:endParaRP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950C2E8-87F7-4F06-9B2F-FE5896B1B53F}"/>
              </a:ext>
            </a:extLst>
          </p:cNvPr>
          <p:cNvSpPr>
            <a:spLocks noGrp="1"/>
          </p:cNvSpPr>
          <p:nvPr>
            <p:ph type="title"/>
          </p:nvPr>
        </p:nvSpPr>
        <p:spPr/>
        <p:txBody>
          <a:bodyPr>
            <a:normAutofit/>
          </a:bodyPr>
          <a:lstStyle/>
          <a:p>
            <a:pPr eaLnBrk="1" hangingPunct="1"/>
            <a:r>
              <a:rPr lang="en-US" altLang="en-US" sz="3600" dirty="0"/>
              <a:t>Everything Has a Price…</a:t>
            </a:r>
          </a:p>
        </p:txBody>
      </p:sp>
      <p:sp>
        <p:nvSpPr>
          <p:cNvPr id="17411" name="Content Placeholder 2">
            <a:extLst>
              <a:ext uri="{FF2B5EF4-FFF2-40B4-BE49-F238E27FC236}">
                <a16:creationId xmlns:a16="http://schemas.microsoft.com/office/drawing/2014/main" id="{EB6B04A2-86C9-45ED-B354-8959E1E545FE}"/>
              </a:ext>
            </a:extLst>
          </p:cNvPr>
          <p:cNvSpPr>
            <a:spLocks noGrp="1"/>
          </p:cNvSpPr>
          <p:nvPr>
            <p:ph idx="1"/>
          </p:nvPr>
        </p:nvSpPr>
        <p:spPr>
          <a:xfrm>
            <a:off x="741381" y="1464779"/>
            <a:ext cx="10515600" cy="4591776"/>
          </a:xfrm>
        </p:spPr>
        <p:txBody>
          <a:bodyPr>
            <a:normAutofit fontScale="92500" lnSpcReduction="10000"/>
          </a:bodyPr>
          <a:lstStyle/>
          <a:p>
            <a:pPr marL="533400" indent="-533400">
              <a:lnSpc>
                <a:spcPct val="110000"/>
              </a:lnSpc>
            </a:pPr>
            <a:r>
              <a:rPr lang="en-US" altLang="en-US" sz="2800" dirty="0">
                <a:cs typeface="Arial" panose="020B0604020202020204" pitchFamily="34" charset="0"/>
              </a:rPr>
              <a:t>Consider the purchase of a new car…</a:t>
            </a:r>
          </a:p>
          <a:p>
            <a:pPr marL="990600" lvl="1" indent="-533400">
              <a:lnSpc>
                <a:spcPct val="110000"/>
              </a:lnSpc>
              <a:buClr>
                <a:schemeClr val="tx1"/>
              </a:buClr>
            </a:pPr>
            <a:r>
              <a:rPr lang="en-US" altLang="en-US" sz="2400" dirty="0">
                <a:cs typeface="Arial" panose="020B0604020202020204" pitchFamily="34" charset="0"/>
              </a:rPr>
              <a:t>Think about all the different prices for a new car:</a:t>
            </a:r>
          </a:p>
          <a:p>
            <a:pPr marL="1447800" lvl="2" indent="-533400">
              <a:lnSpc>
                <a:spcPct val="110000"/>
              </a:lnSpc>
            </a:pPr>
            <a:r>
              <a:rPr lang="en-US" altLang="en-US" sz="2000" dirty="0">
                <a:cs typeface="Arial" panose="020B0604020202020204" pitchFamily="34" charset="0"/>
              </a:rPr>
              <a:t>Manufacturer’s Suggested Retail Price</a:t>
            </a:r>
          </a:p>
          <a:p>
            <a:pPr marL="1447800" lvl="2" indent="-533400">
              <a:lnSpc>
                <a:spcPct val="110000"/>
              </a:lnSpc>
            </a:pPr>
            <a:r>
              <a:rPr lang="en-US" altLang="en-US" sz="2000" dirty="0">
                <a:cs typeface="Arial" panose="020B0604020202020204" pitchFamily="34" charset="0"/>
              </a:rPr>
              <a:t>Sticker Price</a:t>
            </a:r>
          </a:p>
          <a:p>
            <a:pPr marL="1447800" lvl="2" indent="-533400">
              <a:lnSpc>
                <a:spcPct val="110000"/>
              </a:lnSpc>
            </a:pPr>
            <a:r>
              <a:rPr lang="en-US" altLang="en-US" sz="2000" dirty="0">
                <a:cs typeface="Arial" panose="020B0604020202020204" pitchFamily="34" charset="0"/>
              </a:rPr>
              <a:t>Invoice Price</a:t>
            </a:r>
          </a:p>
          <a:p>
            <a:pPr marL="1447800" lvl="2" indent="-533400">
              <a:lnSpc>
                <a:spcPct val="110000"/>
              </a:lnSpc>
            </a:pPr>
            <a:r>
              <a:rPr lang="en-US" altLang="en-US" sz="2000" dirty="0">
                <a:cs typeface="Arial" panose="020B0604020202020204" pitchFamily="34" charset="0"/>
              </a:rPr>
              <a:t>Negotiated Sales Price (Purchase Price)</a:t>
            </a:r>
          </a:p>
          <a:p>
            <a:pPr marL="990600" lvl="1" indent="-533400">
              <a:lnSpc>
                <a:spcPct val="110000"/>
              </a:lnSpc>
              <a:buClr>
                <a:schemeClr val="tx1"/>
              </a:buClr>
            </a:pPr>
            <a:r>
              <a:rPr lang="en-US" altLang="en-US" sz="2400" dirty="0">
                <a:cs typeface="Arial" panose="020B0604020202020204" pitchFamily="34" charset="0"/>
              </a:rPr>
              <a:t>Depending on which dealer you are at, you will likely see variations in these prices</a:t>
            </a:r>
          </a:p>
          <a:p>
            <a:pPr marL="533400" indent="-533400">
              <a:lnSpc>
                <a:spcPct val="110000"/>
              </a:lnSpc>
            </a:pPr>
            <a:r>
              <a:rPr lang="en-US" altLang="en-US" sz="2800" dirty="0">
                <a:cs typeface="Arial" panose="020B0604020202020204" pitchFamily="34" charset="0"/>
              </a:rPr>
              <a:t>Ultimately, the price you pay is benchmarked off one of these prices</a:t>
            </a:r>
          </a:p>
          <a:p>
            <a:pPr marL="533400" indent="-533400">
              <a:lnSpc>
                <a:spcPct val="110000"/>
              </a:lnSpc>
            </a:pPr>
            <a:r>
              <a:rPr lang="en-US" altLang="en-US" sz="2800" dirty="0">
                <a:cs typeface="Arial" panose="020B0604020202020204" pitchFamily="34" charset="0"/>
              </a:rPr>
              <a:t>Pharmacy claims work in a very similar fashion…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FB274E1-9992-418B-9DBE-EAFB1F8F8DFC}"/>
              </a:ext>
            </a:extLst>
          </p:cNvPr>
          <p:cNvSpPr>
            <a:spLocks noGrp="1"/>
          </p:cNvSpPr>
          <p:nvPr>
            <p:ph type="title"/>
          </p:nvPr>
        </p:nvSpPr>
        <p:spPr/>
        <p:txBody>
          <a:bodyPr>
            <a:normAutofit/>
          </a:bodyPr>
          <a:lstStyle/>
          <a:p>
            <a:pPr eaLnBrk="1" hangingPunct="1"/>
            <a:r>
              <a:rPr lang="en-US" altLang="en-US" sz="3600" dirty="0">
                <a:solidFill>
                  <a:srgbClr val="002060"/>
                </a:solidFill>
              </a:rPr>
              <a:t>Drug Pricing</a:t>
            </a:r>
          </a:p>
        </p:txBody>
      </p:sp>
      <p:sp>
        <p:nvSpPr>
          <p:cNvPr id="15363" name="Rectangle 3">
            <a:extLst>
              <a:ext uri="{FF2B5EF4-FFF2-40B4-BE49-F238E27FC236}">
                <a16:creationId xmlns:a16="http://schemas.microsoft.com/office/drawing/2014/main" id="{564831E8-22E9-4D01-ADCA-BDAB9D7CB06F}"/>
              </a:ext>
            </a:extLst>
          </p:cNvPr>
          <p:cNvSpPr>
            <a:spLocks noGrp="1"/>
          </p:cNvSpPr>
          <p:nvPr>
            <p:ph idx="1"/>
          </p:nvPr>
        </p:nvSpPr>
        <p:spPr/>
        <p:txBody>
          <a:bodyPr>
            <a:normAutofit fontScale="92500" lnSpcReduction="10000"/>
          </a:bodyPr>
          <a:lstStyle/>
          <a:p>
            <a:pPr marL="533400" indent="-533400">
              <a:lnSpc>
                <a:spcPct val="110000"/>
              </a:lnSpc>
              <a:buFont typeface="Arial" charset="0"/>
              <a:buChar char="•"/>
              <a:defRPr/>
            </a:pPr>
            <a:r>
              <a:rPr lang="en-US" sz="2800" dirty="0">
                <a:cs typeface="Arial" charset="0"/>
              </a:rPr>
              <a:t>Drugs are not much different from that new car…</a:t>
            </a:r>
          </a:p>
          <a:p>
            <a:pPr marL="533400" indent="-533400">
              <a:lnSpc>
                <a:spcPct val="110000"/>
              </a:lnSpc>
              <a:buFont typeface="Arial" charset="0"/>
              <a:buChar char="•"/>
              <a:defRPr/>
            </a:pPr>
            <a:r>
              <a:rPr lang="en-US" sz="2800" dirty="0">
                <a:cs typeface="Arial" charset="0"/>
              </a:rPr>
              <a:t>There are many published benchmarks for drug pricing, but the true price is often convoluted…</a:t>
            </a:r>
          </a:p>
          <a:p>
            <a:pPr marL="990600" lvl="1" indent="-533400">
              <a:lnSpc>
                <a:spcPct val="110000"/>
              </a:lnSpc>
              <a:buClr>
                <a:schemeClr val="tx1"/>
              </a:buClr>
              <a:defRPr/>
            </a:pPr>
            <a:r>
              <a:rPr lang="en-US" sz="2400" dirty="0">
                <a:cs typeface="Arial" charset="0"/>
              </a:rPr>
              <a:t>Payers negotiate different pricing with different pharmacies</a:t>
            </a:r>
          </a:p>
          <a:p>
            <a:pPr marL="1447800" lvl="2" indent="-533400">
              <a:lnSpc>
                <a:spcPct val="110000"/>
              </a:lnSpc>
              <a:defRPr/>
            </a:pPr>
            <a:r>
              <a:rPr lang="en-US" sz="2000" dirty="0">
                <a:cs typeface="Arial" charset="0"/>
              </a:rPr>
              <a:t>Often, a payer will pay an independent pharmacy a different price for a prescription than they would pay a chain pharmacy for the same prescription</a:t>
            </a:r>
          </a:p>
          <a:p>
            <a:pPr marL="1447800" lvl="2" indent="-533400">
              <a:lnSpc>
                <a:spcPct val="110000"/>
              </a:lnSpc>
              <a:defRPr/>
            </a:pPr>
            <a:r>
              <a:rPr lang="en-US" sz="2000" dirty="0">
                <a:cs typeface="Arial" charset="0"/>
              </a:rPr>
              <a:t>Pricing also varies depending on service (i.e., home infusion pharmacy will get a different price than a long-term care pharmacy)</a:t>
            </a:r>
          </a:p>
          <a:p>
            <a:pPr marL="990600" lvl="1" indent="-533400">
              <a:lnSpc>
                <a:spcPct val="110000"/>
              </a:lnSpc>
              <a:buClr>
                <a:schemeClr val="tx1"/>
              </a:buClr>
              <a:defRPr/>
            </a:pPr>
            <a:r>
              <a:rPr lang="en-US" sz="2400" dirty="0">
                <a:cs typeface="Arial" charset="0"/>
              </a:rPr>
              <a:t>Although not always by rule, most similar drug dispensing services will use the same benchmark</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08372E-87E1-4514-AA27-115BB5C24286}"/>
              </a:ext>
            </a:extLst>
          </p:cNvPr>
          <p:cNvSpPr>
            <a:spLocks noGrp="1"/>
          </p:cNvSpPr>
          <p:nvPr>
            <p:ph type="title"/>
          </p:nvPr>
        </p:nvSpPr>
        <p:spPr/>
        <p:txBody>
          <a:bodyPr>
            <a:normAutofit/>
          </a:bodyPr>
          <a:lstStyle/>
          <a:p>
            <a:pPr eaLnBrk="1" hangingPunct="1"/>
            <a:r>
              <a:rPr lang="en-US" altLang="en-US" sz="3600" dirty="0">
                <a:solidFill>
                  <a:srgbClr val="002060"/>
                </a:solidFill>
              </a:rPr>
              <a:t>WAC (Wholesale Acquisition Cost)</a:t>
            </a:r>
          </a:p>
        </p:txBody>
      </p:sp>
      <p:sp>
        <p:nvSpPr>
          <p:cNvPr id="17411" name="Rectangle 3">
            <a:extLst>
              <a:ext uri="{FF2B5EF4-FFF2-40B4-BE49-F238E27FC236}">
                <a16:creationId xmlns:a16="http://schemas.microsoft.com/office/drawing/2014/main" id="{83A9CAFE-0591-4282-AA13-5E03557EF341}"/>
              </a:ext>
            </a:extLst>
          </p:cNvPr>
          <p:cNvSpPr>
            <a:spLocks noGrp="1"/>
          </p:cNvSpPr>
          <p:nvPr>
            <p:ph idx="1"/>
          </p:nvPr>
        </p:nvSpPr>
        <p:spPr>
          <a:xfrm>
            <a:off x="838200" y="1578199"/>
            <a:ext cx="10515600" cy="3903663"/>
          </a:xfrm>
        </p:spPr>
        <p:txBody>
          <a:bodyPr>
            <a:normAutofit fontScale="92500" lnSpcReduction="20000"/>
          </a:bodyPr>
          <a:lstStyle/>
          <a:p>
            <a:pPr marL="533400" indent="-533400">
              <a:lnSpc>
                <a:spcPct val="110000"/>
              </a:lnSpc>
              <a:buFont typeface="Arial" charset="0"/>
              <a:buChar char="•"/>
              <a:defRPr/>
            </a:pPr>
            <a:r>
              <a:rPr lang="en-US" sz="2600" dirty="0">
                <a:cs typeface="Arial" charset="0"/>
              </a:rPr>
              <a:t>WAC is the most commonly used benchmark in pharmacy purchasing of drugs</a:t>
            </a:r>
          </a:p>
          <a:p>
            <a:pPr marL="533400" indent="-533400">
              <a:lnSpc>
                <a:spcPct val="110000"/>
              </a:lnSpc>
              <a:buFont typeface="Arial" charset="0"/>
              <a:buChar char="•"/>
              <a:defRPr/>
            </a:pPr>
            <a:r>
              <a:rPr lang="en-US" sz="2600" dirty="0">
                <a:cs typeface="Arial" charset="0"/>
              </a:rPr>
              <a:t>Published by the manufacturer for sale via a wholesaler</a:t>
            </a:r>
          </a:p>
          <a:p>
            <a:pPr marL="533400" indent="-533400">
              <a:lnSpc>
                <a:spcPct val="110000"/>
              </a:lnSpc>
              <a:buFont typeface="Arial" charset="0"/>
              <a:buChar char="•"/>
              <a:defRPr/>
            </a:pPr>
            <a:r>
              <a:rPr lang="en-US" sz="2600" dirty="0">
                <a:cs typeface="Arial" charset="0"/>
              </a:rPr>
              <a:t>Many pharmacies buy their drugs from a Wholesaler (AmeriSource Bergen, Cardinal Health, and McKesson are the three largest drug wholesalers)</a:t>
            </a:r>
          </a:p>
          <a:p>
            <a:pPr marL="990600" lvl="1" indent="-533400">
              <a:lnSpc>
                <a:spcPct val="110000"/>
              </a:lnSpc>
              <a:buClr>
                <a:schemeClr val="tx1"/>
              </a:buClr>
              <a:defRPr/>
            </a:pPr>
            <a:r>
              <a:rPr lang="en-US" sz="2200" dirty="0">
                <a:cs typeface="Arial" charset="0"/>
              </a:rPr>
              <a:t>The price the pharmacy pays to acquire drugs for their inventory is usually based on the listed WAC price</a:t>
            </a:r>
          </a:p>
          <a:p>
            <a:pPr marL="533400" indent="-533400">
              <a:lnSpc>
                <a:spcPct val="110000"/>
              </a:lnSpc>
              <a:buFont typeface="Arial" charset="0"/>
              <a:buChar char="•"/>
              <a:defRPr/>
            </a:pPr>
            <a:r>
              <a:rPr lang="en-US" sz="2600" dirty="0">
                <a:cs typeface="Arial" charset="0"/>
              </a:rPr>
              <a:t>WAC pricing does NOT exist for all drugs</a:t>
            </a:r>
          </a:p>
          <a:p>
            <a:pPr marL="990600" lvl="1" indent="-533400">
              <a:lnSpc>
                <a:spcPct val="110000"/>
              </a:lnSpc>
              <a:buClr>
                <a:schemeClr val="tx1"/>
              </a:buClr>
              <a:defRPr/>
            </a:pPr>
            <a:r>
              <a:rPr lang="en-US" sz="2200" dirty="0">
                <a:cs typeface="Arial" charset="0"/>
              </a:rPr>
              <a:t>Since this is generally a “Wholesaler” price, drug manufacturers who only sell their drugs directly to pharmacies sometimes do not publish a WAC</a:t>
            </a:r>
          </a:p>
          <a:p>
            <a:pPr eaLnBrk="1" hangingPunct="1">
              <a:buFont typeface="Arial" charset="0"/>
              <a:buChar char="•"/>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3EA3222-A801-421C-AE07-5A8ED847D4CD}"/>
              </a:ext>
            </a:extLst>
          </p:cNvPr>
          <p:cNvSpPr>
            <a:spLocks noGrp="1"/>
          </p:cNvSpPr>
          <p:nvPr>
            <p:ph type="title"/>
          </p:nvPr>
        </p:nvSpPr>
        <p:spPr/>
        <p:txBody>
          <a:bodyPr>
            <a:normAutofit/>
          </a:bodyPr>
          <a:lstStyle/>
          <a:p>
            <a:pPr eaLnBrk="1" hangingPunct="1"/>
            <a:r>
              <a:rPr lang="en-US" altLang="en-US" sz="3600" dirty="0">
                <a:solidFill>
                  <a:srgbClr val="002060"/>
                </a:solidFill>
              </a:rPr>
              <a:t>AMP (Average Manufacturer Price)</a:t>
            </a:r>
          </a:p>
        </p:txBody>
      </p:sp>
      <p:sp>
        <p:nvSpPr>
          <p:cNvPr id="18435" name="Rectangle 3">
            <a:extLst>
              <a:ext uri="{FF2B5EF4-FFF2-40B4-BE49-F238E27FC236}">
                <a16:creationId xmlns:a16="http://schemas.microsoft.com/office/drawing/2014/main" id="{2039F5DC-5683-4ACC-A94D-C5F321E1023D}"/>
              </a:ext>
            </a:extLst>
          </p:cNvPr>
          <p:cNvSpPr>
            <a:spLocks noGrp="1"/>
          </p:cNvSpPr>
          <p:nvPr>
            <p:ph idx="1"/>
          </p:nvPr>
        </p:nvSpPr>
        <p:spPr>
          <a:xfrm>
            <a:off x="838200" y="1613647"/>
            <a:ext cx="10515600" cy="4281544"/>
          </a:xfrm>
        </p:spPr>
        <p:txBody>
          <a:bodyPr>
            <a:normAutofit fontScale="85000" lnSpcReduction="20000"/>
          </a:bodyPr>
          <a:lstStyle/>
          <a:p>
            <a:pPr marL="533400" indent="-533400">
              <a:lnSpc>
                <a:spcPct val="120000"/>
              </a:lnSpc>
              <a:buFont typeface="Arial" charset="0"/>
              <a:buChar char="•"/>
              <a:defRPr/>
            </a:pPr>
            <a:r>
              <a:rPr lang="en-US" sz="2600" dirty="0">
                <a:cs typeface="Arial" charset="0"/>
              </a:rPr>
              <a:t>Established as a part of OBRA 1990</a:t>
            </a:r>
          </a:p>
          <a:p>
            <a:pPr marL="533400" indent="-533400">
              <a:lnSpc>
                <a:spcPct val="120000"/>
              </a:lnSpc>
              <a:buFont typeface="Arial" charset="0"/>
              <a:buChar char="•"/>
              <a:defRPr/>
            </a:pPr>
            <a:r>
              <a:rPr lang="en-US" sz="2600" dirty="0">
                <a:cs typeface="Arial" charset="0"/>
              </a:rPr>
              <a:t>AMP is “the average price paid to the manufacturer for the drug in the United States by wholesalers for drugs distributed to the retail pharmacy class of trade.” excluding “customary prompt pay discounts extended to wholesalers.”</a:t>
            </a:r>
          </a:p>
          <a:p>
            <a:pPr marL="990600" lvl="1" indent="-533400">
              <a:lnSpc>
                <a:spcPct val="120000"/>
              </a:lnSpc>
              <a:buClr>
                <a:schemeClr val="tx1"/>
              </a:buClr>
              <a:defRPr/>
            </a:pPr>
            <a:r>
              <a:rPr lang="en-US" sz="2200" dirty="0">
                <a:cs typeface="Arial" charset="0"/>
              </a:rPr>
              <a:t>This price helps determine the Federal Upper Limit (FUL) price</a:t>
            </a:r>
          </a:p>
          <a:p>
            <a:pPr marL="533400" indent="-533400">
              <a:lnSpc>
                <a:spcPct val="120000"/>
              </a:lnSpc>
              <a:buFont typeface="Arial" charset="0"/>
              <a:buChar char="•"/>
              <a:defRPr/>
            </a:pPr>
            <a:r>
              <a:rPr lang="en-US" sz="2600" dirty="0">
                <a:cs typeface="Arial" charset="0"/>
              </a:rPr>
              <a:t>Made available to state Medicaid programs monthly </a:t>
            </a:r>
          </a:p>
          <a:p>
            <a:pPr marL="971550" lvl="1" indent="-511175">
              <a:lnSpc>
                <a:spcPct val="120000"/>
              </a:lnSpc>
              <a:buClr>
                <a:schemeClr val="tx1"/>
              </a:buClr>
              <a:defRPr/>
            </a:pPr>
            <a:r>
              <a:rPr lang="en-US" sz="2200" dirty="0">
                <a:cs typeface="Arial" charset="0"/>
              </a:rPr>
              <a:t>Beginning July 2006</a:t>
            </a:r>
          </a:p>
          <a:p>
            <a:pPr marL="533400" indent="-533400">
              <a:lnSpc>
                <a:spcPct val="120000"/>
              </a:lnSpc>
              <a:buFont typeface="Arial" charset="0"/>
              <a:buChar char="•"/>
              <a:defRPr/>
            </a:pPr>
            <a:r>
              <a:rPr lang="en-US" sz="2600" dirty="0">
                <a:cs typeface="Arial" charset="0"/>
              </a:rPr>
              <a:t>Currently, this is a retrospectively calculated price and is held as proprietary information by the government</a:t>
            </a:r>
          </a:p>
          <a:p>
            <a:pPr marL="990600" lvl="1" indent="-533400">
              <a:lnSpc>
                <a:spcPct val="120000"/>
              </a:lnSpc>
              <a:buClr>
                <a:schemeClr val="tx1"/>
              </a:buClr>
              <a:defRPr/>
            </a:pPr>
            <a:r>
              <a:rPr lang="en-US" sz="2200" dirty="0">
                <a:cs typeface="Arial" charset="0"/>
              </a:rPr>
              <a:t>Will need to be public if used as a benchmark</a:t>
            </a:r>
          </a:p>
          <a:p>
            <a:pPr eaLnBrk="1" hangingPunct="1">
              <a:lnSpc>
                <a:spcPct val="90000"/>
              </a:lnSpc>
              <a:buFont typeface="Arial" charset="0"/>
              <a:buNone/>
              <a:defRPr/>
            </a:pPr>
            <a:r>
              <a:rPr lang="en-US" sz="1200" dirty="0"/>
              <a:t>	</a:t>
            </a:r>
          </a:p>
          <a:p>
            <a:pPr eaLnBrk="1" hangingPunct="1">
              <a:lnSpc>
                <a:spcPct val="90000"/>
              </a:lnSpc>
              <a:buFont typeface="Arial" charset="0"/>
              <a:buNone/>
              <a:defRPr/>
            </a:pPr>
            <a:r>
              <a:rPr lang="en-US" sz="1200" dirty="0"/>
              <a:t>	Academy of Managed Care Pharmacy.  </a:t>
            </a:r>
            <a:r>
              <a:rPr lang="en-US" sz="1200" i="1" dirty="0"/>
              <a:t>What is the Price Benchmark to Replace Average Wholesale Price (AWP)? </a:t>
            </a:r>
            <a:r>
              <a:rPr lang="en-US" sz="1200" dirty="0"/>
              <a:t>.  JMCP Supplement.  September 2010.  Vol. 16, No. 7</a:t>
            </a:r>
            <a:endParaRPr lang="en-US" sz="1200" dirty="0">
              <a:cs typeface="Arial" charset="0"/>
            </a:endParaRPr>
          </a:p>
          <a:p>
            <a:pPr eaLnBrk="1" hangingPunct="1">
              <a:lnSpc>
                <a:spcPct val="90000"/>
              </a:lnSpc>
              <a:buFont typeface="Arial" charset="0"/>
              <a:buNone/>
              <a:defRPr/>
            </a:pPr>
            <a:endParaRPr lang="en-US" sz="1200" dirty="0"/>
          </a:p>
          <a:p>
            <a:pPr eaLnBrk="1" hangingPunct="1">
              <a:lnSpc>
                <a:spcPct val="90000"/>
              </a:lnSpc>
              <a:buFont typeface="Arial" charset="0"/>
              <a:buNone/>
              <a:defRPr/>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855D700-063C-4384-8FFC-200190E23AA8}"/>
              </a:ext>
            </a:extLst>
          </p:cNvPr>
          <p:cNvSpPr>
            <a:spLocks noGrp="1"/>
          </p:cNvSpPr>
          <p:nvPr>
            <p:ph type="title"/>
          </p:nvPr>
        </p:nvSpPr>
        <p:spPr/>
        <p:txBody>
          <a:bodyPr>
            <a:normAutofit/>
          </a:bodyPr>
          <a:lstStyle/>
          <a:p>
            <a:pPr eaLnBrk="1" hangingPunct="1"/>
            <a:r>
              <a:rPr lang="en-US" altLang="en-US" sz="3600" dirty="0">
                <a:solidFill>
                  <a:srgbClr val="002060"/>
                </a:solidFill>
              </a:rPr>
              <a:t>Best Price</a:t>
            </a:r>
          </a:p>
        </p:txBody>
      </p:sp>
      <p:sp>
        <p:nvSpPr>
          <p:cNvPr id="19459" name="Rectangle 3">
            <a:extLst>
              <a:ext uri="{FF2B5EF4-FFF2-40B4-BE49-F238E27FC236}">
                <a16:creationId xmlns:a16="http://schemas.microsoft.com/office/drawing/2014/main" id="{0E072886-4A2C-4483-AB8E-7413DD4A3F4C}"/>
              </a:ext>
            </a:extLst>
          </p:cNvPr>
          <p:cNvSpPr>
            <a:spLocks noGrp="1"/>
          </p:cNvSpPr>
          <p:nvPr>
            <p:ph idx="1"/>
          </p:nvPr>
        </p:nvSpPr>
        <p:spPr/>
        <p:txBody>
          <a:bodyPr/>
          <a:lstStyle/>
          <a:p>
            <a:pPr marL="533400" indent="-533400">
              <a:lnSpc>
                <a:spcPct val="100000"/>
              </a:lnSpc>
              <a:buFont typeface="Arial" charset="0"/>
              <a:buChar char="•"/>
              <a:defRPr/>
            </a:pPr>
            <a:r>
              <a:rPr lang="en-US" sz="2800" dirty="0">
                <a:cs typeface="Arial" charset="0"/>
              </a:rPr>
              <a:t>Applies to brand-name drugs </a:t>
            </a:r>
          </a:p>
          <a:p>
            <a:pPr marL="533400" indent="-533400">
              <a:lnSpc>
                <a:spcPct val="100000"/>
              </a:lnSpc>
              <a:buFont typeface="Arial" charset="0"/>
              <a:buChar char="•"/>
              <a:defRPr/>
            </a:pPr>
            <a:r>
              <a:rPr lang="en-US" sz="2800" dirty="0">
                <a:cs typeface="Arial" charset="0"/>
              </a:rPr>
              <a:t>Defined as “lowest price available from the manufacturer during the rebate period to any entity in the US in any pricing structure”</a:t>
            </a:r>
          </a:p>
          <a:p>
            <a:pPr marL="533400" indent="-533400">
              <a:lnSpc>
                <a:spcPct val="100000"/>
              </a:lnSpc>
              <a:buFont typeface="Arial" charset="0"/>
              <a:buChar char="•"/>
              <a:defRPr/>
            </a:pPr>
            <a:r>
              <a:rPr lang="en-US" sz="2800" dirty="0">
                <a:cs typeface="Arial" charset="0"/>
              </a:rPr>
              <a:t>This price is listed to ensure that Medicaid (post-rebate) has the best available price for any given brand drug</a:t>
            </a:r>
          </a:p>
          <a:p>
            <a:pPr marL="533400" indent="-533400">
              <a:lnSpc>
                <a:spcPct val="100000"/>
              </a:lnSpc>
              <a:buFont typeface="Arial" charset="0"/>
              <a:buChar char="•"/>
              <a:defRPr/>
            </a:pPr>
            <a:r>
              <a:rPr lang="en-US" sz="2800" dirty="0">
                <a:cs typeface="Arial" charset="0"/>
              </a:rPr>
              <a:t>Thus, any private payer cannot pay less than what Medicaid pays for a drug</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40AEB21-EB33-4184-985F-FC13B1375E24}"/>
              </a:ext>
            </a:extLst>
          </p:cNvPr>
          <p:cNvSpPr>
            <a:spLocks noGrp="1"/>
          </p:cNvSpPr>
          <p:nvPr>
            <p:ph type="title"/>
          </p:nvPr>
        </p:nvSpPr>
        <p:spPr/>
        <p:txBody>
          <a:bodyPr>
            <a:normAutofit/>
          </a:bodyPr>
          <a:lstStyle/>
          <a:p>
            <a:pPr eaLnBrk="1" hangingPunct="1"/>
            <a:r>
              <a:rPr lang="en-US" altLang="en-US" sz="3600" dirty="0">
                <a:solidFill>
                  <a:srgbClr val="002060"/>
                </a:solidFill>
              </a:rPr>
              <a:t>FUL (Federal Upper Limit)</a:t>
            </a:r>
          </a:p>
        </p:txBody>
      </p:sp>
      <p:sp>
        <p:nvSpPr>
          <p:cNvPr id="21507" name="Rectangle 3">
            <a:extLst>
              <a:ext uri="{FF2B5EF4-FFF2-40B4-BE49-F238E27FC236}">
                <a16:creationId xmlns:a16="http://schemas.microsoft.com/office/drawing/2014/main" id="{F7FE91E7-5FA1-429A-B70B-72259D7F27CF}"/>
              </a:ext>
            </a:extLst>
          </p:cNvPr>
          <p:cNvSpPr>
            <a:spLocks noGrp="1"/>
          </p:cNvSpPr>
          <p:nvPr>
            <p:ph idx="1"/>
          </p:nvPr>
        </p:nvSpPr>
        <p:spPr/>
        <p:txBody>
          <a:bodyPr>
            <a:normAutofit fontScale="92500" lnSpcReduction="20000"/>
          </a:bodyPr>
          <a:lstStyle/>
          <a:p>
            <a:pPr marL="533400" indent="-533400">
              <a:lnSpc>
                <a:spcPct val="110000"/>
              </a:lnSpc>
              <a:buFont typeface="Arial" charset="0"/>
              <a:buChar char="•"/>
              <a:defRPr/>
            </a:pPr>
            <a:r>
              <a:rPr lang="en-US" sz="2800" dirty="0">
                <a:cs typeface="Arial" charset="0"/>
              </a:rPr>
              <a:t>CMS published price specific to a drug entity, strength, and dosage form</a:t>
            </a:r>
          </a:p>
          <a:p>
            <a:pPr marL="533400" indent="-533400">
              <a:lnSpc>
                <a:spcPct val="110000"/>
              </a:lnSpc>
              <a:buFont typeface="Arial" charset="0"/>
              <a:buChar char="•"/>
              <a:defRPr/>
            </a:pPr>
            <a:r>
              <a:rPr lang="en-US" sz="2800" dirty="0">
                <a:cs typeface="Arial" charset="0"/>
              </a:rPr>
              <a:t>Similar to a MAC price for CMS</a:t>
            </a:r>
          </a:p>
          <a:p>
            <a:pPr marL="533400" indent="-533400">
              <a:lnSpc>
                <a:spcPct val="110000"/>
              </a:lnSpc>
              <a:buFont typeface="Arial" charset="0"/>
              <a:buChar char="•"/>
              <a:defRPr/>
            </a:pPr>
            <a:r>
              <a:rPr lang="en-US" sz="2800" dirty="0">
                <a:cs typeface="Arial" charset="0"/>
              </a:rPr>
              <a:t>Federal Medicaid will fund state Medicaid programs up to this limit for multi-source drugs plus a dispensing fee</a:t>
            </a:r>
          </a:p>
          <a:p>
            <a:pPr marL="533400" indent="-533400">
              <a:lnSpc>
                <a:spcPct val="110000"/>
              </a:lnSpc>
              <a:buFont typeface="Arial" charset="0"/>
              <a:buChar char="•"/>
              <a:defRPr/>
            </a:pPr>
            <a:r>
              <a:rPr lang="en-US" sz="2800" dirty="0">
                <a:cs typeface="Arial" charset="0"/>
              </a:rPr>
              <a:t>Like MAC, it prevents a payer from over-reimbursing when a cheaper alternative is available</a:t>
            </a:r>
          </a:p>
          <a:p>
            <a:pPr marL="533400" indent="-533400">
              <a:lnSpc>
                <a:spcPct val="110000"/>
              </a:lnSpc>
              <a:buFont typeface="Arial" charset="0"/>
              <a:buChar char="•"/>
              <a:defRPr/>
            </a:pPr>
            <a:r>
              <a:rPr lang="en-US" sz="2800" dirty="0">
                <a:cs typeface="Arial" charset="0"/>
              </a:rPr>
              <a:t>Generally available for most multi-source brand and generic medications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A508729-E07A-4E56-BDBE-25624A0FB6E4}"/>
              </a:ext>
            </a:extLst>
          </p:cNvPr>
          <p:cNvSpPr>
            <a:spLocks noGrp="1"/>
          </p:cNvSpPr>
          <p:nvPr>
            <p:ph type="title"/>
          </p:nvPr>
        </p:nvSpPr>
        <p:spPr/>
        <p:txBody>
          <a:bodyPr>
            <a:normAutofit/>
          </a:bodyPr>
          <a:lstStyle/>
          <a:p>
            <a:pPr eaLnBrk="1" hangingPunct="1"/>
            <a:r>
              <a:rPr lang="en-US" altLang="en-US" sz="3600" dirty="0">
                <a:solidFill>
                  <a:srgbClr val="002060"/>
                </a:solidFill>
              </a:rPr>
              <a:t>AWP (Average Wholesale Price)</a:t>
            </a:r>
          </a:p>
        </p:txBody>
      </p:sp>
      <p:sp>
        <p:nvSpPr>
          <p:cNvPr id="16387" name="Rectangle 3">
            <a:extLst>
              <a:ext uri="{FF2B5EF4-FFF2-40B4-BE49-F238E27FC236}">
                <a16:creationId xmlns:a16="http://schemas.microsoft.com/office/drawing/2014/main" id="{64095472-49B7-4C8A-BE7A-58365EAED9CD}"/>
              </a:ext>
            </a:extLst>
          </p:cNvPr>
          <p:cNvSpPr>
            <a:spLocks noGrp="1"/>
          </p:cNvSpPr>
          <p:nvPr>
            <p:ph idx="1"/>
          </p:nvPr>
        </p:nvSpPr>
        <p:spPr/>
        <p:txBody>
          <a:bodyPr/>
          <a:lstStyle/>
          <a:p>
            <a:pPr marL="533400" indent="-533400">
              <a:lnSpc>
                <a:spcPct val="100000"/>
              </a:lnSpc>
              <a:buFont typeface="Arial" charset="0"/>
              <a:buChar char="•"/>
              <a:defRPr/>
            </a:pPr>
            <a:r>
              <a:rPr lang="en-US" sz="2800" dirty="0">
                <a:cs typeface="Arial" charset="0"/>
              </a:rPr>
              <a:t>AWP is one of the most commonly used benchmarks in drug pricing</a:t>
            </a:r>
          </a:p>
          <a:p>
            <a:pPr marL="990600" lvl="1" indent="-533400">
              <a:lnSpc>
                <a:spcPct val="100000"/>
              </a:lnSpc>
              <a:buClr>
                <a:schemeClr val="tx1"/>
              </a:buClr>
              <a:defRPr/>
            </a:pPr>
            <a:r>
              <a:rPr lang="en-US" sz="2400" dirty="0">
                <a:cs typeface="Arial" charset="0"/>
              </a:rPr>
              <a:t>Mainly because it is readily available, easily updated, and regularly maintained</a:t>
            </a:r>
          </a:p>
          <a:p>
            <a:pPr marL="990600" lvl="1" indent="-533400">
              <a:lnSpc>
                <a:spcPct val="100000"/>
              </a:lnSpc>
              <a:buClr>
                <a:schemeClr val="tx1"/>
              </a:buClr>
              <a:defRPr/>
            </a:pPr>
            <a:r>
              <a:rPr lang="en-US" sz="2400" dirty="0">
                <a:cs typeface="Arial" charset="0"/>
              </a:rPr>
              <a:t>Many payers base their drug reimbursement to a pharmacy on AWP, specifically for brand drugs</a:t>
            </a:r>
          </a:p>
          <a:p>
            <a:pPr marL="533400" indent="-533400">
              <a:lnSpc>
                <a:spcPct val="100000"/>
              </a:lnSpc>
              <a:buFont typeface="Arial" charset="0"/>
              <a:buChar char="•"/>
              <a:defRPr/>
            </a:pPr>
            <a:r>
              <a:rPr lang="en-US" sz="2800" dirty="0">
                <a:cs typeface="Arial" charset="0"/>
              </a:rPr>
              <a:t>Third-parties publish this price for public knowledge (First DataBank (FDB) and Medi-Span are the most widely used)</a:t>
            </a:r>
          </a:p>
          <a:p>
            <a:pPr eaLnBrk="1" hangingPunct="1">
              <a:lnSpc>
                <a:spcPct val="90000"/>
              </a:lnSpc>
              <a:buFont typeface="Arial" charset="0"/>
              <a:buNone/>
              <a:defRPr/>
            </a:pPr>
            <a:endParaRPr lang="en-US" sz="2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5C7FCB-6062-40CD-A4DA-E3EF979DC527}">
  <ds:schemaRefs>
    <ds:schemaRef ds:uri="http://schemas.microsoft.com/office/2006/metadata/properties"/>
    <ds:schemaRef ds:uri="http://schemas.microsoft.com/office/infopath/2007/PartnerControls"/>
    <ds:schemaRef ds:uri="124e01ff-47af-4f69-b6b1-8bd7b642ad80"/>
    <ds:schemaRef ds:uri="f2c48f60-54de-499d-bd5e-1a2c34db13ad"/>
  </ds:schemaRefs>
</ds:datastoreItem>
</file>

<file path=customXml/itemProps2.xml><?xml version="1.0" encoding="utf-8"?>
<ds:datastoreItem xmlns:ds="http://schemas.openxmlformats.org/officeDocument/2006/customXml" ds:itemID="{4638F59C-19DB-4521-8405-475E4897C1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A4D1BA-6F42-4FF3-9B65-E25CEF1C7C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1187</TotalTime>
  <Words>3179</Words>
  <Application>Microsoft Office PowerPoint</Application>
  <PresentationFormat>Widescreen</PresentationFormat>
  <Paragraphs>218</Paragraphs>
  <Slides>23</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Courier New</vt:lpstr>
      <vt:lpstr>Montserrat</vt:lpstr>
      <vt:lpstr>Wingdings</vt:lpstr>
      <vt:lpstr>1_Office Theme</vt:lpstr>
      <vt:lpstr>Drug Payment Methodologies</vt:lpstr>
      <vt:lpstr>Objectives</vt:lpstr>
      <vt:lpstr>Everything Has a Price…</vt:lpstr>
      <vt:lpstr>Drug Pricing</vt:lpstr>
      <vt:lpstr>WAC (Wholesale Acquisition Cost)</vt:lpstr>
      <vt:lpstr>AMP (Average Manufacturer Price)</vt:lpstr>
      <vt:lpstr>Best Price</vt:lpstr>
      <vt:lpstr>FUL (Federal Upper Limit)</vt:lpstr>
      <vt:lpstr>AWP (Average Wholesale Price)</vt:lpstr>
      <vt:lpstr>MAC (Maximum Allowable Cost)</vt:lpstr>
      <vt:lpstr>Supply Chain</vt:lpstr>
      <vt:lpstr>Pharmacy Reimbursement</vt:lpstr>
      <vt:lpstr>Pharmacy Reimbursement (example, cont.)</vt:lpstr>
      <vt:lpstr>Pharmacy Reimbursement (example, cont.)</vt:lpstr>
      <vt:lpstr>Pharmacy Reimbursement (example, cont.)</vt:lpstr>
      <vt:lpstr>Pharmacy Reimbursement (example, cont.)*</vt:lpstr>
      <vt:lpstr>Pharmacy Reimbursement (example, cont.)</vt:lpstr>
      <vt:lpstr>Pharmacy Reimbursement Summary</vt:lpstr>
      <vt:lpstr>Conclusions</vt:lpstr>
      <vt:lpstr>Appendix</vt:lpstr>
      <vt:lpstr>340B Pricing Program</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Thomas T. Nguyen</cp:lastModifiedBy>
  <cp:revision>172</cp:revision>
  <dcterms:created xsi:type="dcterms:W3CDTF">2019-05-03T17:39:49Z</dcterms:created>
  <dcterms:modified xsi:type="dcterms:W3CDTF">2024-11-12T04:48:20Z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y fmtid="{D5CDD505-2E9C-101B-9397-08002B2CF9AE}" pid="3" name="MSIP_Label_b0b638e0-f50f-48bd-992f-bcb55031a99f_Enabled">
    <vt:lpwstr>true</vt:lpwstr>
  </property>
  <property fmtid="{D5CDD505-2E9C-101B-9397-08002B2CF9AE}" pid="4" name="MSIP_Label_b0b638e0-f50f-48bd-992f-bcb55031a99f_SetDate">
    <vt:lpwstr>2024-11-11T19:27:04Z</vt:lpwstr>
  </property>
  <property fmtid="{D5CDD505-2E9C-101B-9397-08002B2CF9AE}" pid="5" name="MSIP_Label_b0b638e0-f50f-48bd-992f-bcb55031a99f_Method">
    <vt:lpwstr>Standard</vt:lpwstr>
  </property>
  <property fmtid="{D5CDD505-2E9C-101B-9397-08002B2CF9AE}" pid="6" name="MSIP_Label_b0b638e0-f50f-48bd-992f-bcb55031a99f_Name">
    <vt:lpwstr>Confidential Default</vt:lpwstr>
  </property>
  <property fmtid="{D5CDD505-2E9C-101B-9397-08002B2CF9AE}" pid="7" name="MSIP_Label_b0b638e0-f50f-48bd-992f-bcb55031a99f_SiteId">
    <vt:lpwstr>f45ccc07-e57e-4d15-bf6f-f6cbccd2d395</vt:lpwstr>
  </property>
  <property fmtid="{D5CDD505-2E9C-101B-9397-08002B2CF9AE}" pid="8" name="MSIP_Label_b0b638e0-f50f-48bd-992f-bcb55031a99f_ActionId">
    <vt:lpwstr>00d6c0e1-c6ac-4a8b-b98a-2f762c8a814f</vt:lpwstr>
  </property>
  <property fmtid="{D5CDD505-2E9C-101B-9397-08002B2CF9AE}" pid="9" name="MSIP_Label_b0b638e0-f50f-48bd-992f-bcb55031a99f_ContentBits">
    <vt:lpwstr>0</vt:lpwstr>
  </property>
</Properties>
</file>