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21"/>
  </p:notesMasterIdLst>
  <p:sldIdLst>
    <p:sldId id="280" r:id="rId5"/>
    <p:sldId id="417" r:id="rId6"/>
    <p:sldId id="257" r:id="rId7"/>
    <p:sldId id="418" r:id="rId8"/>
    <p:sldId id="419" r:id="rId9"/>
    <p:sldId id="420" r:id="rId10"/>
    <p:sldId id="421" r:id="rId11"/>
    <p:sldId id="260" r:id="rId12"/>
    <p:sldId id="422" r:id="rId13"/>
    <p:sldId id="274" r:id="rId14"/>
    <p:sldId id="423" r:id="rId15"/>
    <p:sldId id="424" r:id="rId16"/>
    <p:sldId id="425" r:id="rId17"/>
    <p:sldId id="426" r:id="rId18"/>
    <p:sldId id="283" r:id="rId19"/>
    <p:sldId id="414" r:id="rId2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E. Forbes" initials="SEF" lastIdx="7" clrIdx="0"/>
  <p:cmAuthor id="2" name="Sital Patel" initials="S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27A"/>
    <a:srgbClr val="00205B"/>
    <a:srgbClr val="FFFFFF"/>
    <a:srgbClr val="FFE762"/>
    <a:srgbClr val="F4D33D"/>
    <a:srgbClr val="91C84C"/>
    <a:srgbClr val="93C90E"/>
    <a:srgbClr val="83498C"/>
    <a:srgbClr val="F0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0" autoAdjust="0"/>
    <p:restoredTop sz="83289" autoAdjust="0"/>
  </p:normalViewPr>
  <p:slideViewPr>
    <p:cSldViewPr snapToGrid="0" snapToObjects="1">
      <p:cViewPr varScale="1">
        <p:scale>
          <a:sx n="57" d="100"/>
          <a:sy n="57" d="100"/>
        </p:scale>
        <p:origin x="71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D28B05A-7177-4218-A104-D8CD43271F5E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Prescription-Drug-Coverage/PrescriptionDrugCovContra/downloads/FormularyGuidance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CCA8EC63-9670-4D3F-9B39-4695EF31B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CD9257-84A6-444E-B502-86EBEE0CD5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Formularies may include extra tiers to drive higher member contributions for targeted drug classes/categories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b="1" dirty="0"/>
              <a:t>Examples: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Specialty Injectables</a:t>
            </a:r>
            <a:r>
              <a:rPr lang="en-US" sz="1700" dirty="0"/>
              <a:t> – may carry a 4</a:t>
            </a:r>
            <a:r>
              <a:rPr lang="en-US" sz="1700" baseline="30000" dirty="0"/>
              <a:t>th</a:t>
            </a:r>
            <a:r>
              <a:rPr lang="en-US" sz="1700" dirty="0"/>
              <a:t> tier copayment due to the high cost of these medications</a:t>
            </a:r>
          </a:p>
          <a:p>
            <a:pPr marL="1691571" lvl="3" indent="-24165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/>
              <a:t>i.e. $5 copayment for generics, $20 copayment for formulary brands, $50 copayment for non-formulary brands, 25% co-insurance for specialty injectables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Lifestyle Medications</a:t>
            </a:r>
            <a:r>
              <a:rPr lang="en-US" sz="1700" dirty="0"/>
              <a:t>– smoking cessation or weight loss medications may carry a 4</a:t>
            </a:r>
            <a:r>
              <a:rPr lang="en-US" sz="1700" baseline="30000" dirty="0"/>
              <a:t>th</a:t>
            </a:r>
            <a:r>
              <a:rPr lang="en-US" sz="1700" dirty="0"/>
              <a:t> tier copayment if plans do not consider them medically necessary</a:t>
            </a:r>
          </a:p>
          <a:p>
            <a:pPr marL="1691571" lvl="3" indent="-24165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/>
              <a:t>i.e. $5 copayment for generics, $20 copayment for formulary brands, $50 copayment for non-formulary brands,  50% copayment for smoking cessation  medications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Value Based Copay-</a:t>
            </a:r>
            <a:r>
              <a:rPr lang="en-US" sz="1700" dirty="0"/>
              <a:t>In recent years some plans have offered lower copays based on the value of drug therapy.  For example, if a lower copay helps a patient manage diabetes by using medications correctly, the plan saves in the long run due to lower incidence of diabetes related complications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High Cost Generic Tiers</a:t>
            </a:r>
            <a:r>
              <a:rPr lang="en-US" sz="1700" dirty="0"/>
              <a:t>-Some recently introduced generics are higher priced than older ones.  Some plans have used formularies to create a separate tier for higher cost generics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Percentage copays</a:t>
            </a:r>
            <a:r>
              <a:rPr lang="en-US" sz="1700" dirty="0"/>
              <a:t>- can provide an incentive for patients to seek effective low cost options.  Without a copay max, they can cost patients significant amounts out of pocket.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A1370BF-98E8-4AA7-8EB0-39BAFEFAA1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AE333F-1B42-46D1-A515-81A0A86A88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0423C05-EE37-4107-B822-1034CAA5E6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1F94F02-51A6-4B36-B99D-124BE77A9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Usually comprised of physicians, specialists, and pharmacists from both the plan and the community</a:t>
            </a:r>
          </a:p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The P&amp;T Committee meets regularly to review newly available drug therapies and treatment options </a:t>
            </a:r>
          </a:p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Responsible for developing, managing, updating and administrating the formulary</a:t>
            </a:r>
          </a:p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Also involved with:</a:t>
            </a:r>
          </a:p>
          <a:p>
            <a:pPr lvl="1">
              <a:spcBef>
                <a:spcPct val="50000"/>
              </a:spcBef>
              <a:buFontTx/>
              <a:buChar char="-"/>
              <a:defRPr/>
            </a:pPr>
            <a:r>
              <a:rPr lang="en-US" dirty="0"/>
              <a:t>Therapeutic Substitution Programs    - Pharmacy Education Programs	  </a:t>
            </a:r>
          </a:p>
          <a:p>
            <a:pPr lvl="1">
              <a:spcBef>
                <a:spcPct val="50000"/>
              </a:spcBef>
              <a:defRPr/>
            </a:pPr>
            <a:r>
              <a:rPr lang="en-US" dirty="0"/>
              <a:t>- Drug Utilization Reviews	            - Pharmacy Quality Assurance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5EDC0880-4D8C-4315-A04A-661F2AB5C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5DDA03-6AD4-4C94-8B7A-C8FE19970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A formulary is evaluated at a therapy class level and must be clinically complete and up-to-date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Drug selection is first based on efficacy and safety 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Also influenced by current therapy guidelines 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With all things being equal, selection will consider the cost of the drug and the rebate offer from the manufacturer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Pharmacoecomonic models may be incorporated into the review process to determine overall cost-effectiveness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A9B65334-4D37-4934-8CBA-AAD413D03F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232AE6-19B5-4C8F-AA86-2437BF3F992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456B2A44-265A-41ED-B91D-238FBC6EA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E2A093-98F5-4ECA-949D-6CDA241E8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Pharmacogenomics and biopharmaceuticals will present a challenge for formulary managers in the future as they become more prevalent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Outcomes Studies may be considered in formulary decision making.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Lifestyle Drugs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Higher Tiers/Multiple Tiers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Co-Insurance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Health Savings Accounts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Prescription Digital Therapeutics – organizations vary</a:t>
            </a:r>
            <a:r>
              <a:rPr lang="en-US" baseline="0" dirty="0"/>
              <a:t> as to how these are categorized; could potentially be grouped </a:t>
            </a:r>
            <a:r>
              <a:rPr lang="en-US" baseline="0"/>
              <a:t>in with formulary design</a:t>
            </a:r>
            <a:endParaRPr lang="en-US" dirty="0"/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671EA711-13A1-4BFC-9645-7B851F2FD6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6CC208-EA49-418E-81ED-EEA91E1A6B4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D6443356-2F80-4452-82D4-28D3A696B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CE4B97-32D9-4913-A567-97B782F2AD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Formulary</a:t>
            </a:r>
          </a:p>
          <a:p>
            <a:pPr marL="845786" lvl="1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A list of drugs approved for use in a given setting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Hospitals and Health Systems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Employer Groups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Managed Care Organizations (MCO)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Pharmacy Benefit Managers (PBM)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Government agencies (Medicaid, VA system)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The formulary dictates which prescription drugs/classes will be covered and/or the level of coverage (i.e. patient copayment)</a:t>
            </a:r>
          </a:p>
          <a:p>
            <a:pPr>
              <a:defRPr/>
            </a:pPr>
            <a:endParaRPr lang="en-US" dirty="0"/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5D3CC43-8799-4E4A-82CF-2457DC7DE6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159706-2C52-40B8-A1E0-060A3D43595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60A24C53-2962-416A-A6BE-C754BD2DDF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5D5D62-5C47-4D92-BE17-BB6919361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Originally used in the early 20th century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as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method to manage and control inventory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Fewer drugs on the shelves for the same indication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Later it was used as a negotiating tool with drug manufacturers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Drugs not on the formulary would either not be available or would be available at a higher copayment, thus encouraging higher market share for the formulary drugs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0D1CF492-45B6-47C0-BE11-03B83F8522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75262-E6C9-46A7-91D4-12B2C1447EE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E1C91C59-FB4C-4989-8510-321741BA3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6D907F-68F5-46EA-AB63-CD2538CBB1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Formularies also serve as an excellent tool to assure quality pharmaceutical care and value.  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Several entities including NCQA, CMS, AMCP, JCAHO, and others have standards for the drug review and formulary process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Most managed care plans use the formulary and P&amp;T processes to set guidelines for safe and appropriate medication use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1AF39BA-B0C2-4D55-8357-781E7021FB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843611-7E72-492F-8DB0-5C51BF0017E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73AAFDD-F5C6-464B-B3AC-56D7EA21D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AA6302F-A33B-45F6-8FC6-3A87B46C0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 return for rebate dollars spent, manufacturers want an increase in market share due to decreased competition at a “preferred” price point.</a:t>
            </a:r>
          </a:p>
          <a:p>
            <a:pPr eaLnBrk="1" hangingPunct="1"/>
            <a:r>
              <a:rPr lang="en-US" altLang="en-US"/>
              <a:t>Clinical safety and efficacy come first.</a:t>
            </a:r>
          </a:p>
          <a:p>
            <a:pPr eaLnBrk="1" hangingPunct="1"/>
            <a:endParaRPr lang="ru-RU" altLang="en-US"/>
          </a:p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098E112-96DF-45C0-A75F-8BE2728DF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14504B-FB73-4634-9496-CD816B8ABE0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1119149-2FB6-4507-B8A0-8991ABB8C7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6D907F-68F5-46EA-AB63-CD2538CBB1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Formularies also serve as an excellent tool to assure quality pharmaceutical care and value.  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Several entities including NCQA, CMS, AMCP, JCAHO, and others have standards for the drug review and formulary process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Most managed care plans use the formulary and P&amp;T processes to set guidelines for safe and appropriate medication use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4AF7E01C-D73C-407C-88B8-C5B24C0FCB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6285A2-661A-42D3-AC76-9A006C47323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5AC3E01-D047-4915-93DB-50AF1AD09F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18FB63A-E7F9-4E96-9C6C-0E6C2BB05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400" dirty="0"/>
              <a:t>Formularies are distinguished by product availability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500" b="1" dirty="0"/>
              <a:t>Closed</a:t>
            </a:r>
            <a:r>
              <a:rPr lang="en-US" sz="2500" dirty="0"/>
              <a:t> – Non-formulary drugs are not covered under the plan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500" b="1" dirty="0"/>
              <a:t>Open</a:t>
            </a:r>
            <a:r>
              <a:rPr lang="en-US" sz="2500" dirty="0"/>
              <a:t> – Non-formulary drugs are covered under the plan but are reimbursed at a higher copayment tier</a:t>
            </a:r>
          </a:p>
          <a:p>
            <a:pPr marL="32817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500" dirty="0"/>
              <a:t>Plans with very tight budgets tend to have tightly closed formularies with limited covered drugs. In</a:t>
            </a:r>
            <a:r>
              <a:rPr lang="en-US" sz="2500" baseline="0" dirty="0"/>
              <a:t> general, closed formularies are common for Medicaid, Medicare, and Exchange plans. They are also fairly common for Commercial/Employer plans, though more of these plans use open design compared to other lines of business</a:t>
            </a:r>
            <a:endParaRPr lang="en-US" sz="2500" dirty="0"/>
          </a:p>
          <a:p>
            <a:pPr marL="26106">
              <a:spcBef>
                <a:spcPct val="20000"/>
              </a:spcBef>
              <a:buFont typeface="Arial" charset="0"/>
              <a:buNone/>
              <a:defRPr/>
            </a:pPr>
            <a:endParaRPr lang="en-US" sz="2500" dirty="0"/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0CF67D-A3D6-4145-B544-45B51FFD9C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499B9E3-28E3-42DD-A574-4BAB8A09A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https://www.cms.gov/Medicare/Prescription-Drug-Coverage/PrescriptionDrugCovContra/downloads/FormularyGuidance.pdf</a:t>
            </a: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827F9887-B9A9-416C-8F3B-625BBF339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E4BD78-68F7-48DB-90A0-024CC97ECF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Open formularies use copayment tiers to drive product selection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b="1" dirty="0"/>
              <a:t>2-tier</a:t>
            </a:r>
            <a:r>
              <a:rPr lang="en-US" sz="1700" dirty="0"/>
              <a:t> 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generics are on the lower copayment tier, brands are on the higher copayment tier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i.e. $5 copayment for generics, $20 copayment for brands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b="1" dirty="0"/>
              <a:t>3-tier</a:t>
            </a:r>
            <a:r>
              <a:rPr lang="en-US" sz="1700" dirty="0"/>
              <a:t> 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generics are on the lowest copayment tier, formulary brands are on the middle copayment tier, and non-formulary brands are on the highest copayment tier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i.e. $5 copayment for generics, $20 copayment for formulary brands, $50 copayment for non-formulary brands</a:t>
            </a:r>
          </a:p>
          <a:p>
            <a:pPr marL="724959" lvl="1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4-tier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dirty="0"/>
              <a:t>generics are on the lower copayment tier, preferred brands are on the 2</a:t>
            </a:r>
            <a:r>
              <a:rPr lang="en-US" sz="1700" baseline="30000" dirty="0"/>
              <a:t>nd</a:t>
            </a:r>
            <a:r>
              <a:rPr lang="en-US" sz="1700" dirty="0"/>
              <a:t> copayment tier with non-preferred brands on the 3</a:t>
            </a:r>
            <a:r>
              <a:rPr lang="en-US" sz="1700" baseline="30000" dirty="0"/>
              <a:t>rd</a:t>
            </a:r>
            <a:r>
              <a:rPr lang="en-US" sz="1700" dirty="0"/>
              <a:t> copayment tier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dirty="0"/>
              <a:t>High cost or specialty products are available at the 4</a:t>
            </a:r>
            <a:r>
              <a:rPr lang="en-US" sz="1700" baseline="30000" dirty="0"/>
              <a:t>th</a:t>
            </a:r>
            <a:r>
              <a:rPr lang="en-US" sz="1700" dirty="0"/>
              <a:t> tier at a co-insurance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dirty="0"/>
              <a:t>i.e. $5 copayment for generics, $20 copayment for preferred formulary brands, $50 copayment for non-preferred brands, and 25% co-insurance for high cost specialty products</a:t>
            </a:r>
          </a:p>
          <a:p>
            <a:pPr eaLnBrk="1" hangingPunct="1">
              <a:defRPr/>
            </a:pPr>
            <a:r>
              <a:rPr lang="en-US" dirty="0">
                <a:latin typeface="+mn-lt"/>
              </a:rPr>
              <a:t>	5</a:t>
            </a:r>
            <a:r>
              <a:rPr lang="en-US" baseline="0" dirty="0">
                <a:latin typeface="+mn-lt"/>
              </a:rPr>
              <a:t> and 6 Tier formulary examples</a:t>
            </a:r>
          </a:p>
          <a:p>
            <a:pPr marL="1543050" lvl="3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baseline="0" dirty="0">
                <a:latin typeface="+mn-lt"/>
              </a:rPr>
              <a:t>	There is quite a bit of variability in these plan designs – some plans may have a preventive/$0 cost share on Tier 1; specialty definitions may vary significantly and may not always include only traditional “specialty” drugs (for example, they may include all drugs exceeding a specific cost threshold)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317ED6F-22FD-4CCF-9232-5B2B1408F0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9F1864-069F-4E92-8973-48FBE00774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1200150" indent="-28575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0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2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3" r:id="rId3"/>
    <p:sldLayoutId id="2147483655" r:id="rId4"/>
    <p:sldLayoutId id="2147483650" r:id="rId5"/>
    <p:sldLayoutId id="214748367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Prescription-Drug-Coverage/PrescriptionDrugCovContra/downloads/FormularyGuidance.pdf" TargetMode="External"/><Relationship Id="rId2" Type="http://schemas.openxmlformats.org/officeDocument/2006/relationships/hyperlink" Target="http://www.fmcpnet.org/data/resource/Format~Version_2_1~Final_Final.pdf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013736" y="1259633"/>
            <a:ext cx="10013230" cy="2169367"/>
          </a:xfrm>
        </p:spPr>
        <p:txBody>
          <a:bodyPr/>
          <a:lstStyle/>
          <a:p>
            <a:pPr algn="r"/>
            <a:r>
              <a:rPr lang="en-US" altLang="en-US" sz="5400" dirty="0">
                <a:solidFill>
                  <a:schemeClr val="bg1"/>
                </a:solidFill>
              </a:rPr>
              <a:t>Drug Formulary </a:t>
            </a:r>
            <a:br>
              <a:rPr lang="en-US" altLang="en-US" sz="5400" dirty="0">
                <a:solidFill>
                  <a:schemeClr val="bg1"/>
                </a:solidFill>
              </a:rPr>
            </a:br>
            <a:r>
              <a:rPr lang="en-US" altLang="en-US" sz="5400" dirty="0">
                <a:solidFill>
                  <a:schemeClr val="bg1"/>
                </a:solidFill>
              </a:rPr>
              <a:t>Development &amp; Management</a:t>
            </a:r>
            <a:endParaRPr lang="en-US" altLang="en-US" sz="5400" b="1" dirty="0">
              <a:solidFill>
                <a:schemeClr val="bg1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4294967295"/>
          </p:nvPr>
        </p:nvSpPr>
        <p:spPr>
          <a:xfrm>
            <a:off x="5791200" y="43053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Created by the School of Pharmacy Relations Committee for AMCP</a:t>
            </a:r>
          </a:p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Updated: December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548AAE8-77F5-48E4-8235-C383FD0C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0706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B2B5773-6B4D-4861-80B8-770D4F27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46"/>
            <a:ext cx="10515600" cy="5083631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3600" dirty="0"/>
              <a:t>Formularies are often designed with multiple tiers with different cost shares:</a:t>
            </a:r>
          </a:p>
          <a:p>
            <a:pPr lvl="1" eaLnBrk="1" hangingPunct="1"/>
            <a:r>
              <a:rPr lang="en-US" altLang="en-US" sz="3200" dirty="0"/>
              <a:t>Two tier formularies</a:t>
            </a:r>
          </a:p>
          <a:p>
            <a:pPr lvl="2" eaLnBrk="1" hangingPunct="1"/>
            <a:r>
              <a:rPr lang="en-US" altLang="en-US" sz="2000" dirty="0"/>
              <a:t>Example: Tier 1 (low copay) = generics and/or preferred drugs, Tier 2 (high copay) = brands and/or non-preferred drugs</a:t>
            </a:r>
          </a:p>
          <a:p>
            <a:pPr lvl="1" eaLnBrk="1" hangingPunct="1"/>
            <a:r>
              <a:rPr lang="en-US" altLang="en-US" sz="3200" dirty="0"/>
              <a:t>Three tier formularies</a:t>
            </a:r>
          </a:p>
          <a:p>
            <a:pPr lvl="2" eaLnBrk="1" hangingPunct="1"/>
            <a:r>
              <a:rPr lang="en-US" altLang="en-US" sz="2000" dirty="0"/>
              <a:t>Example: Tier 1 (low copay) = generics, Tier 2 (medium copay) = preferred brands, Tier 3 (highest copay) = non-preferred brands</a:t>
            </a:r>
          </a:p>
          <a:p>
            <a:pPr lvl="1" eaLnBrk="1" hangingPunct="1"/>
            <a:r>
              <a:rPr lang="en-US" altLang="en-US" sz="3200" dirty="0"/>
              <a:t>Four tier formularies</a:t>
            </a:r>
          </a:p>
          <a:p>
            <a:pPr lvl="2" eaLnBrk="1" hangingPunct="1"/>
            <a:r>
              <a:rPr lang="en-US" altLang="en-US" sz="2000" dirty="0"/>
              <a:t>Example: Tier 1 = generics, Tier 2 = preferred brand, Tier 3 = non-preferred brands, Tier 4 = specialty cost tier</a:t>
            </a:r>
          </a:p>
          <a:p>
            <a:pPr lvl="1"/>
            <a:r>
              <a:rPr lang="en-US" altLang="en-US" sz="3200" dirty="0"/>
              <a:t>Five tier formularies</a:t>
            </a:r>
          </a:p>
          <a:p>
            <a:pPr lvl="2"/>
            <a:r>
              <a:rPr lang="en-US" altLang="en-US" dirty="0"/>
              <a:t>Example: Tier 1 = preferred generics, Tier 2 = non-preferred generics and preferred brands, Tier 3 = non-preferred brands, Tier 4 = preferred specialty, Tier 5 = non-preferred specialty/high cost</a:t>
            </a:r>
          </a:p>
          <a:p>
            <a:pPr lvl="1"/>
            <a:r>
              <a:rPr lang="en-US" altLang="en-US" sz="3200" dirty="0"/>
              <a:t>Six tier formularies</a:t>
            </a:r>
          </a:p>
          <a:p>
            <a:pPr lvl="2"/>
            <a:r>
              <a:rPr lang="en-US" altLang="en-US" dirty="0"/>
              <a:t>Example: Tier 1 = preferred generics, Tier 2 = non-preferred generics, Tier 3 = preferred brands, Tier 4 = non-preferred brands, Tier 5 = preferred specialty, Tier 6 = non-preferred specialty</a:t>
            </a:r>
          </a:p>
          <a:p>
            <a:pPr lvl="2" eaLnBrk="1" hangingPunct="1"/>
            <a:endParaRPr lang="en-US" alt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FD4C0B4-ABA7-4B24-96B0-E6E522E3B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F61614E-BA49-4D0F-B06D-39D3EED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600" dirty="0"/>
              <a:t>Formularies may include extra tiers to drive higher member contributions for targeted drug classes/categories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/>
              <a:t>Examples: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Zero-copay medications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Specialty medications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Lifestyle medications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Value-based copay structures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High-cost generics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Percentage copays (i.e., coinsurance)</a:t>
            </a:r>
          </a:p>
          <a:p>
            <a:pPr marL="914400" lvl="2" indent="0" eaLnBrk="1" hangingPunct="1">
              <a:buNone/>
              <a:defRPr/>
            </a:pPr>
            <a:endParaRPr lang="en-US" sz="2800" dirty="0">
              <a:latin typeface="Trebuchet MS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5580724-3C50-4434-8E4D-CFDF4EF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Formulary Development and Maintenance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4A6256D-B14B-4A0C-960C-63B42037F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A Pharmacy &amp; Therapeutics (P&amp;T) Committee typically contribute to the development, management, updating and maintenance of the formulary</a:t>
            </a:r>
          </a:p>
          <a:p>
            <a:pPr eaLnBrk="1" hangingPunct="1"/>
            <a:r>
              <a:rPr lang="en-US" altLang="en-US" sz="2600" dirty="0"/>
              <a:t>Committee is commonly comprised of physicians, specialists, and pharmacists, and general population members</a:t>
            </a:r>
          </a:p>
          <a:p>
            <a:pPr eaLnBrk="1" hangingPunct="1"/>
            <a:r>
              <a:rPr lang="en-US" altLang="en-US" sz="2600" dirty="0"/>
              <a:t>Meets regularly to review newly available drug therapies, treatment options, and drug classes</a:t>
            </a:r>
          </a:p>
          <a:p>
            <a:pPr eaLnBrk="1" hangingPunct="1"/>
            <a:r>
              <a:rPr lang="en-US" altLang="en-US" sz="2600" dirty="0"/>
              <a:t>May also be involved in quality/cost initiatives such as Medication Use Evaluation (MUE) programs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6A3F388-D631-468F-AC84-4C94B904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Formulary Development and Maintenance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E34A00A-B2F1-4AD6-818C-39CD80DDA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Formulary - generally evaluated at a therapeutic class level; review includes new clinical evidence, if available, for all drugs in a therapeutic class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Drug selection – Based primarily on clinical efficacy and safety given current evidence and standards of care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All things equal, net cost is considered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Pharmacoecomonic models are often used</a:t>
            </a:r>
            <a:endParaRPr lang="en-US" altLang="en-US">
              <a:latin typeface="Trebuchet MS" panose="020B0603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0EE087B-9F05-4B1B-BF3C-4F98863E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Additional Considerations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2EEB43B-565C-4FD4-851B-D8430909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755"/>
            <a:ext cx="10515600" cy="4176533"/>
          </a:xfrm>
        </p:spPr>
        <p:txBody>
          <a:bodyPr/>
          <a:lstStyle/>
          <a:p>
            <a:pPr eaLnBrk="1" hangingPunct="1"/>
            <a:r>
              <a:rPr lang="en-US" altLang="en-US" dirty="0"/>
              <a:t>Outcomes-Based Agreements/Contracts</a:t>
            </a:r>
          </a:p>
          <a:p>
            <a:pPr eaLnBrk="1" hangingPunct="1"/>
            <a:r>
              <a:rPr lang="en-US" altLang="en-US" dirty="0"/>
              <a:t>Pharmacogenomics and Biopharmaceuticals</a:t>
            </a:r>
          </a:p>
          <a:p>
            <a:pPr eaLnBrk="1" hangingPunct="1"/>
            <a:r>
              <a:rPr lang="en-US" altLang="en-US" dirty="0" err="1"/>
              <a:t>Biosimilars</a:t>
            </a:r>
            <a:endParaRPr lang="en-US" altLang="en-US" dirty="0"/>
          </a:p>
          <a:p>
            <a:pPr eaLnBrk="1" hangingPunct="1"/>
            <a:r>
              <a:rPr lang="en-US" altLang="en-US" dirty="0"/>
              <a:t>Lifestyle Drugs</a:t>
            </a:r>
          </a:p>
          <a:p>
            <a:pPr eaLnBrk="1" hangingPunct="1"/>
            <a:r>
              <a:rPr lang="en-US" altLang="en-US" dirty="0"/>
              <a:t>Higher Tiers/Multiple Tiers</a:t>
            </a:r>
          </a:p>
          <a:p>
            <a:pPr eaLnBrk="1" hangingPunct="1"/>
            <a:r>
              <a:rPr lang="en-US" altLang="en-US" dirty="0"/>
              <a:t>Co-Insurance</a:t>
            </a:r>
          </a:p>
          <a:p>
            <a:pPr eaLnBrk="1" hangingPunct="1"/>
            <a:r>
              <a:rPr lang="en-US" altLang="en-US" dirty="0"/>
              <a:t>Health Savings Accounts</a:t>
            </a:r>
          </a:p>
          <a:p>
            <a:pPr eaLnBrk="1" hangingPunct="1"/>
            <a:r>
              <a:rPr lang="en-US" altLang="en-US" dirty="0"/>
              <a:t>Prescription Digital Therapeutics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817C6D2-C206-48B6-A0AD-656BDF82C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0B5FC5D-7779-4FCA-8B39-12C8866D6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1400" dirty="0"/>
              <a:t>Navarro, R.  1999.  Managed Care Pharmacy Practice.  2</a:t>
            </a:r>
            <a:r>
              <a:rPr lang="en-US" altLang="en-US" sz="1400" baseline="30000" dirty="0"/>
              <a:t>nd</a:t>
            </a:r>
            <a:r>
              <a:rPr lang="en-US" altLang="en-US" sz="1400" dirty="0"/>
              <a:t> edition. Gaithersburg, MD:  Aspen Publications.</a:t>
            </a:r>
          </a:p>
          <a:p>
            <a:pPr eaLnBrk="1" hangingPunct="1">
              <a:defRPr/>
            </a:pPr>
            <a:r>
              <a:rPr lang="en-US" altLang="en-US" sz="1400" dirty="0" err="1"/>
              <a:t>Kongstvedt</a:t>
            </a:r>
            <a:r>
              <a:rPr lang="en-US" altLang="en-US" sz="1400" dirty="0"/>
              <a:t>, P.  2001.  Essentials of Managed Health Care.  4</a:t>
            </a:r>
            <a:r>
              <a:rPr lang="en-US" altLang="en-US" sz="1400" baseline="30000" dirty="0"/>
              <a:t>th</a:t>
            </a:r>
            <a:r>
              <a:rPr lang="en-US" altLang="en-US" sz="1400" dirty="0"/>
              <a:t> edition.  Gaithersburg, MD:  Aspen Publications.</a:t>
            </a:r>
          </a:p>
          <a:p>
            <a:pPr eaLnBrk="1" hangingPunct="1">
              <a:defRPr/>
            </a:pPr>
            <a:r>
              <a:rPr lang="en-US" altLang="en-US" sz="1400" dirty="0"/>
              <a:t>Foundation for Managed Care Pharmacy. </a:t>
            </a:r>
            <a:r>
              <a:rPr lang="en-US" altLang="en-US" sz="1400" i="1" dirty="0"/>
              <a:t>The AMCP Format for Formulary Submissions. Version 2.1. A format for support of the formulary consideration by health care systems in the United States.</a:t>
            </a:r>
            <a:r>
              <a:rPr lang="en-US" altLang="en-US" sz="1400" dirty="0"/>
              <a:t> Alexandria, VA: Academy of Managed Care Pharmacy; April 2005. Available at </a:t>
            </a:r>
            <a:r>
              <a:rPr lang="en-US" altLang="en-US" sz="1400" dirty="0">
                <a:hlinkClick r:id="rId2"/>
              </a:rPr>
              <a:t>http://www.fmcpnet.org/data/resource/Format~Version_2_1~Final_Final.pdf</a:t>
            </a:r>
            <a:endParaRPr lang="en-US" altLang="en-US" sz="1400" dirty="0"/>
          </a:p>
          <a:p>
            <a:pPr eaLnBrk="1" hangingPunct="1">
              <a:defRPr/>
            </a:pPr>
            <a:r>
              <a:rPr lang="en-US" sz="1400" dirty="0"/>
              <a:t>Centers for Medicare &amp; Medicaid Services (U.S.),, &amp; United States. (2016). Centers for Medicare &amp; Medicaid Services - Formulary Guidance. Available at </a:t>
            </a:r>
            <a:r>
              <a:rPr lang="en-US" altLang="en-US" sz="1400" dirty="0">
                <a:hlinkClick r:id="rId3"/>
              </a:rPr>
              <a:t>https://www.cms.gov/Medicare/Prescription-Drug-Coverage/PrescriptionDrugCovContra/downloads/FormularyGuidance.pdf</a:t>
            </a:r>
            <a:endParaRPr lang="en-US" alt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253C424-B89D-4BA2-A269-DE1DC2C66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Objectives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174EEEC-C221-4CD4-AF7E-61E00EEB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Upon review of this module, the student will be able to:</a:t>
            </a:r>
          </a:p>
          <a:p>
            <a:pPr lvl="1" eaLnBrk="1" hangingPunct="1"/>
            <a:r>
              <a:rPr lang="en-US" altLang="en-US"/>
              <a:t>Define the concept of a formulary</a:t>
            </a:r>
          </a:p>
          <a:p>
            <a:pPr lvl="1" eaLnBrk="1" hangingPunct="1"/>
            <a:r>
              <a:rPr lang="en-US" altLang="en-US"/>
              <a:t>Generalize common formulary designs</a:t>
            </a:r>
          </a:p>
          <a:p>
            <a:pPr lvl="1" eaLnBrk="1" hangingPunct="1"/>
            <a:r>
              <a:rPr lang="en-US" altLang="en-US"/>
              <a:t>Explain principles of formulary development and maintenance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F91986C-8AD6-4405-817D-0E9884F4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Definition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44F369F-6B19-4B02-A364-A7D452AA3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formulary is a list of drugs approved for use in a given setting, such as within:</a:t>
            </a:r>
          </a:p>
          <a:p>
            <a:pPr lvl="1" eaLnBrk="1" hangingPunct="1"/>
            <a:r>
              <a:rPr lang="en-US" altLang="en-US" sz="2000"/>
              <a:t>Hospitals and Health Systems</a:t>
            </a:r>
          </a:p>
          <a:p>
            <a:pPr lvl="1" eaLnBrk="1" hangingPunct="1"/>
            <a:r>
              <a:rPr lang="en-US" altLang="en-US" sz="2000"/>
              <a:t>Employer Groups</a:t>
            </a:r>
          </a:p>
          <a:p>
            <a:pPr lvl="1" eaLnBrk="1" hangingPunct="1"/>
            <a:r>
              <a:rPr lang="en-US" altLang="en-US" sz="2000"/>
              <a:t>Managed Care Organizations (MCO)</a:t>
            </a:r>
          </a:p>
          <a:p>
            <a:pPr lvl="1" eaLnBrk="1" hangingPunct="1"/>
            <a:r>
              <a:rPr lang="en-US" altLang="en-US" sz="2000"/>
              <a:t>Pharmacy Benefit Managers (PBM)</a:t>
            </a:r>
          </a:p>
          <a:p>
            <a:pPr lvl="1" eaLnBrk="1" hangingPunct="1"/>
            <a:r>
              <a:rPr lang="en-US" altLang="en-US" sz="2000"/>
              <a:t>Government agencies (Medicaid, VA system)</a:t>
            </a:r>
          </a:p>
          <a:p>
            <a:pPr lvl="1" eaLnBrk="1" hangingPunct="1"/>
            <a:endParaRPr lang="en-US" altLang="en-US" sz="2000"/>
          </a:p>
          <a:p>
            <a:pPr eaLnBrk="1" hangingPunct="1"/>
            <a:r>
              <a:rPr lang="en-US" altLang="en-US" sz="2800"/>
              <a:t>Dictates prescription drug/class coverage and/or the level of coverage (i.e. patient copayment)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/>
            <a:endParaRPr lang="en-US" altLang="en-US" sz="3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90B1E56-1788-4857-8339-BAABF032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Development of the Formulary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F549BE3-9089-4465-B0B9-5450DE260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formulary generally:</a:t>
            </a:r>
          </a:p>
          <a:p>
            <a:pPr lvl="1" eaLnBrk="1" hangingPunct="1"/>
            <a:r>
              <a:rPr lang="en-US" altLang="en-US" dirty="0"/>
              <a:t>Offers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one or more therapeutic options per disease category</a:t>
            </a:r>
          </a:p>
          <a:p>
            <a:pPr lvl="1" eaLnBrk="1" hangingPunct="1"/>
            <a:r>
              <a:rPr lang="en-US" altLang="en-US" dirty="0"/>
              <a:t>Facilitates purchasing and prescribing</a:t>
            </a:r>
          </a:p>
          <a:p>
            <a:pPr lvl="1" eaLnBrk="1" hangingPunct="1"/>
            <a:r>
              <a:rPr lang="en-US" altLang="en-US" dirty="0"/>
              <a:t>Helps manage cost by reducing duplication and limiting coverage for “</a:t>
            </a:r>
            <a:r>
              <a:rPr lang="en-US" altLang="en-US" dirty="0" err="1"/>
              <a:t>hyperinflated</a:t>
            </a:r>
            <a:r>
              <a:rPr lang="en-US" altLang="en-US" dirty="0"/>
              <a:t>” or high-cost/ “me too” drugs</a:t>
            </a:r>
          </a:p>
          <a:p>
            <a:pPr eaLnBrk="1" hangingPunct="1"/>
            <a:r>
              <a:rPr lang="en-US" altLang="en-US" dirty="0"/>
              <a:t>Formularies are often used as a negotiating tool with drug manufacturers</a:t>
            </a:r>
          </a:p>
          <a:p>
            <a:pPr lvl="1" eaLnBrk="1" hangingPunct="1"/>
            <a:r>
              <a:rPr lang="en-US" altLang="en-US" sz="2400" dirty="0"/>
              <a:t>Drug manufacturers may offer discounts (i.e. rebates) for drugs that are placed on the formulary</a:t>
            </a: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544641E-10C5-4FC1-99E4-C2B67735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Development of the Formulary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D5D7D18-CA7C-4775-8464-36B5E8CC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Several organizations provide guidance, standards, and tools related to formulary development and management:</a:t>
            </a:r>
          </a:p>
          <a:p>
            <a:pPr lvl="2" eaLnBrk="1" hangingPunct="1"/>
            <a:r>
              <a:rPr lang="en-US" altLang="en-US"/>
              <a:t>National Committee for Quality Assurance (NCQA)</a:t>
            </a:r>
          </a:p>
          <a:p>
            <a:pPr lvl="2" eaLnBrk="1" hangingPunct="1"/>
            <a:r>
              <a:rPr lang="en-US" altLang="en-US"/>
              <a:t>Utilization Review Accreditation Commission (URAC)</a:t>
            </a:r>
          </a:p>
          <a:p>
            <a:pPr lvl="2" eaLnBrk="1" hangingPunct="1"/>
            <a:r>
              <a:rPr lang="en-US" altLang="en-US"/>
              <a:t>Centers for Medicare &amp; Medicaid Services (CMS)</a:t>
            </a:r>
          </a:p>
          <a:p>
            <a:pPr lvl="2" eaLnBrk="1" hangingPunct="1"/>
            <a:r>
              <a:rPr lang="en-US" altLang="en-US"/>
              <a:t>Academy of Managed Care Pharmacy (AMCP)</a:t>
            </a:r>
          </a:p>
          <a:p>
            <a:pPr lvl="2" eaLnBrk="1" hangingPunct="1"/>
            <a:r>
              <a:rPr lang="en-US" altLang="en-US"/>
              <a:t>Joint Commission on Accreditation of Healthcare Organizations (JCAHO)</a:t>
            </a:r>
          </a:p>
          <a:p>
            <a:pPr lvl="2" eaLnBrk="1" hangingPunct="1"/>
            <a:r>
              <a:rPr lang="en-US" altLang="en-US"/>
              <a:t>Institute for Clinical and Economic Review (ICER)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D76DA11-047A-42D9-B76D-0B63AC4E0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4AF3DE3-4193-4433-AB8C-E527ADA91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/>
              <a:t>Drug review and formulary placement decisions are typically based first on clinical evidence supporting both safety and efficacy, by indication(s)</a:t>
            </a:r>
          </a:p>
          <a:p>
            <a:pPr eaLnBrk="1" hangingPunct="1"/>
            <a:r>
              <a:rPr lang="en-US" altLang="en-US" sz="2600"/>
              <a:t>Once safety and efficacy are evaluated and determined to be similar between multiple drugs within a drug class, costs may then be considered</a:t>
            </a:r>
          </a:p>
          <a:p>
            <a:pPr eaLnBrk="1" hangingPunct="1"/>
            <a:r>
              <a:rPr lang="en-US" altLang="en-US" sz="2600"/>
              <a:t>Formularies direct to the preferred drugs using various methods:</a:t>
            </a:r>
          </a:p>
          <a:p>
            <a:pPr lvl="1" eaLnBrk="1" hangingPunct="1"/>
            <a:r>
              <a:rPr lang="en-US" altLang="en-US" sz="2200"/>
              <a:t>Different copay tiers (e.g., copays, co-insurance)</a:t>
            </a:r>
          </a:p>
          <a:p>
            <a:pPr lvl="1" eaLnBrk="1" hangingPunct="1"/>
            <a:r>
              <a:rPr lang="en-US" altLang="en-US" sz="2200"/>
              <a:t>Utilization management strategies (e.g., prior authorizations, step therapies)</a:t>
            </a:r>
          </a:p>
          <a:p>
            <a:pPr lvl="1" eaLnBrk="1" hangingPunct="1"/>
            <a:r>
              <a:rPr lang="en-US" altLang="en-US" sz="2200"/>
              <a:t>Prescriber incentives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40B8D8F-FA4B-48AB-B921-B34511437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Formulary Benefit Design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87022C4F-FE55-4902-9A4F-000B4EA11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Common utilization management strategies:</a:t>
            </a:r>
          </a:p>
          <a:p>
            <a:pPr lvl="1" eaLnBrk="1" hangingPunct="1"/>
            <a:r>
              <a:rPr lang="en-US" altLang="en-US" sz="2400"/>
              <a:t>Prior authorization: Allows clinical review ensuring appropriate use</a:t>
            </a:r>
          </a:p>
          <a:p>
            <a:pPr lvl="1" eaLnBrk="1" hangingPunct="1"/>
            <a:r>
              <a:rPr lang="en-US" altLang="en-US" sz="2400"/>
              <a:t>Step therapies: Requires lower-cost, first-line therapies</a:t>
            </a:r>
          </a:p>
          <a:p>
            <a:pPr lvl="1" eaLnBrk="1" hangingPunct="1"/>
            <a:r>
              <a:rPr lang="en-US" altLang="en-US" sz="2400"/>
              <a:t>Quantity limits: Assures appropriate dosing</a:t>
            </a:r>
          </a:p>
          <a:p>
            <a:pPr lvl="1" eaLnBrk="1" hangingPunct="1"/>
            <a:r>
              <a:rPr lang="en-US" altLang="en-US" sz="2400"/>
              <a:t>Duration limits: Limits how long a therapy can be used</a:t>
            </a:r>
          </a:p>
          <a:p>
            <a:pPr lvl="1" eaLnBrk="1" hangingPunct="1"/>
            <a:r>
              <a:rPr lang="en-US" altLang="en-US" sz="2400"/>
              <a:t>Channel management: Limit to specific pharmacies or providers</a:t>
            </a:r>
            <a:endParaRPr lang="en-US" alt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CBCBBD7-DDB7-40D5-876B-9E2FF971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F19D6D2-155B-42CD-876B-4CD091A00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Formularies are typically distinguished as open or closed:</a:t>
            </a:r>
          </a:p>
          <a:p>
            <a:pPr lvl="1" eaLnBrk="1" hangingPunct="1"/>
            <a:r>
              <a:rPr lang="en-US" altLang="en-US" b="1"/>
              <a:t>Closed: </a:t>
            </a:r>
            <a:r>
              <a:rPr lang="en-US" altLang="en-US"/>
              <a:t>limited drug selection, lower cost to patients and payers (e.g., insurers, health systems)</a:t>
            </a:r>
          </a:p>
          <a:p>
            <a:pPr lvl="1" eaLnBrk="1" hangingPunct="1"/>
            <a:r>
              <a:rPr lang="en-US" altLang="en-US" b="1"/>
              <a:t>Open:  </a:t>
            </a:r>
            <a:r>
              <a:rPr lang="en-US" altLang="en-US"/>
              <a:t>broader drug selection, higher cost to patients and payers</a:t>
            </a:r>
          </a:p>
          <a:p>
            <a:pPr eaLnBrk="1" hangingPunct="1"/>
            <a:r>
              <a:rPr lang="en-US" altLang="en-US"/>
              <a:t>Most managed care organizations have closed (i.e., restricted) formularies</a:t>
            </a:r>
            <a:endParaRPr lang="en-US" altLang="en-US" b="1">
              <a:latin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DA3B33C-EC8B-4D79-BCAD-D8C61C38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85FE9E9-BDE3-4254-872D-237205FC4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Managed care organizations often have various regulations and rules around formulary design, for example:</a:t>
            </a:r>
          </a:p>
          <a:p>
            <a:pPr lvl="1" eaLnBrk="1" hangingPunct="1"/>
            <a:r>
              <a:rPr lang="en-US" altLang="en-US"/>
              <a:t>Medicare Part D plan formularies must offer two distinct products per disease category and class</a:t>
            </a:r>
          </a:p>
          <a:p>
            <a:pPr lvl="2" eaLnBrk="1" hangingPunct="1"/>
            <a:r>
              <a:rPr lang="en-US" altLang="en-US"/>
              <a:t>Medicare Part D formularies must be approved by CMS prior to use</a:t>
            </a:r>
          </a:p>
          <a:p>
            <a:pPr lvl="1" eaLnBrk="1" hangingPunct="1"/>
            <a:r>
              <a:rPr lang="en-US" altLang="en-US"/>
              <a:t>Plans compliant with the Affordable Care Act must offer certain preventative care products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4e01ff-47af-4f69-b6b1-8bd7b642ad80">
      <Terms xmlns="http://schemas.microsoft.com/office/infopath/2007/PartnerControls"/>
    </lcf76f155ced4ddcb4097134ff3c332f>
    <TaxCatchAll xmlns="f2c48f60-54de-499d-bd5e-1a2c34db13a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7" ma:contentTypeDescription="Create a new document." ma:contentTypeScope="" ma:versionID="254ddccdaed675e89a9354d4f98db8e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8dd0d27db7019c5072df4993cc210f22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85CE41-D92F-4309-BFB2-734E2F2FC8EC}">
  <ds:schemaRefs>
    <ds:schemaRef ds:uri="http://purl.org/dc/elements/1.1/"/>
    <ds:schemaRef ds:uri="http://schemas.microsoft.com/office/2006/metadata/properties"/>
    <ds:schemaRef ds:uri="875918e8-6976-4b4f-aace-74094fd1364a"/>
    <ds:schemaRef ds:uri="http://purl.org/dc/terms/"/>
    <ds:schemaRef ds:uri="http://schemas.openxmlformats.org/package/2006/metadata/core-properties"/>
    <ds:schemaRef ds:uri="a48dff03-4399-4d22-87ec-f9fbe221725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124e01ff-47af-4f69-b6b1-8bd7b642ad80"/>
    <ds:schemaRef ds:uri="f2c48f60-54de-499d-bd5e-1a2c34db13ad"/>
  </ds:schemaRefs>
</ds:datastoreItem>
</file>

<file path=customXml/itemProps2.xml><?xml version="1.0" encoding="utf-8"?>
<ds:datastoreItem xmlns:ds="http://schemas.openxmlformats.org/officeDocument/2006/customXml" ds:itemID="{20A153B3-7074-4AB0-B102-C86C3998F5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E64481-C567-46C3-860D-E8D5F9C131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2136</Words>
  <Application>Microsoft Office PowerPoint</Application>
  <PresentationFormat>Widescreen</PresentationFormat>
  <Paragraphs>181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Montserrat</vt:lpstr>
      <vt:lpstr>Trebuchet MS</vt:lpstr>
      <vt:lpstr>Wingdings</vt:lpstr>
      <vt:lpstr>Office Theme</vt:lpstr>
      <vt:lpstr>Drug Formulary  Development &amp; Management</vt:lpstr>
      <vt:lpstr>Objectives</vt:lpstr>
      <vt:lpstr>Definition</vt:lpstr>
      <vt:lpstr>Development of the Formulary</vt:lpstr>
      <vt:lpstr>Development of the Formulary</vt:lpstr>
      <vt:lpstr>Formulary Benefit Design</vt:lpstr>
      <vt:lpstr>Formulary Benefit Design</vt:lpstr>
      <vt:lpstr>Formulary Benefit Design</vt:lpstr>
      <vt:lpstr>Formulary Benefit Design</vt:lpstr>
      <vt:lpstr>Formulary Benefit Design</vt:lpstr>
      <vt:lpstr>Formulary Benefit Design</vt:lpstr>
      <vt:lpstr>Formulary Development and Maintenance</vt:lpstr>
      <vt:lpstr>Formulary Development and Maintenance</vt:lpstr>
      <vt:lpstr>Additional Considerations</vt:lpstr>
      <vt:lpstr>Reference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Brad Stevens</cp:lastModifiedBy>
  <cp:revision>216</cp:revision>
  <cp:lastPrinted>2019-10-28T17:05:04Z</cp:lastPrinted>
  <dcterms:created xsi:type="dcterms:W3CDTF">2019-05-03T17:39:49Z</dcterms:created>
  <dcterms:modified xsi:type="dcterms:W3CDTF">2024-12-24T03:55:07Z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0x0101006689C8E0D0780E44B9FB385B5EEC703D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