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24"/>
  </p:notesMasterIdLst>
  <p:sldIdLst>
    <p:sldId id="416" r:id="rId5"/>
    <p:sldId id="418" r:id="rId6"/>
    <p:sldId id="419" r:id="rId7"/>
    <p:sldId id="257" r:id="rId8"/>
    <p:sldId id="277" r:id="rId9"/>
    <p:sldId id="272" r:id="rId10"/>
    <p:sldId id="260" r:id="rId11"/>
    <p:sldId id="274" r:id="rId12"/>
    <p:sldId id="420" r:id="rId13"/>
    <p:sldId id="275" r:id="rId14"/>
    <p:sldId id="276" r:id="rId15"/>
    <p:sldId id="421" r:id="rId16"/>
    <p:sldId id="422" r:id="rId17"/>
    <p:sldId id="423" r:id="rId18"/>
    <p:sldId id="424" r:id="rId19"/>
    <p:sldId id="425" r:id="rId20"/>
    <p:sldId id="426" r:id="rId21"/>
    <p:sldId id="427" r:id="rId22"/>
    <p:sldId id="41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66" dt="2023-04-11T21:48:31.4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83289" autoAdjust="0"/>
  </p:normalViewPr>
  <p:slideViewPr>
    <p:cSldViewPr snapToGrid="0" snapToObjects="1">
      <p:cViewPr varScale="1">
        <p:scale>
          <a:sx n="88" d="100"/>
          <a:sy n="88" d="100"/>
        </p:scale>
        <p:origin x="68"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0479EA2-A0E5-DF0D-608B-7B245D84C66E}"/>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6C0B82C6-DA40-A861-E446-FBE413790E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DAE9681-4B7D-7555-A03D-4F65FADD509D}"/>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9AC2E4E2-4A02-D09E-2160-D8C2C106076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Low health literacy is an important point here. If large number of patients have difficulty understanding a prescription label, how will they be able to make good decisions about what type of medical services they need.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34E7F207-CC81-FC28-1912-0C1F51F10AD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BA45C58-618F-46A2-943C-035121EE029E}" type="slidenum">
              <a:rPr lang="en-US" altLang="en-US"/>
              <a:pPr>
                <a:spcBef>
                  <a:spcPct val="0"/>
                </a:spcBef>
              </a:pPr>
              <a:t>15</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6CE495D-A3D2-73A0-D903-C429B3A9BA91}"/>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2F0FC0E5-B734-C8AA-F60C-0C0FE8B0B0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a:ea typeface="ＭＳ Ｐゴシック" panose="020B0600070205080204" pitchFamily="34" charset="-128"/>
              </a:rPr>
              <a:t>Some are concerned about whether CDHCs guide health care financing in the proper direction. They warn that CDHCs may adversely affect risk selection and increase out-of-pocket costs for people who are currently insured through traditional insurance. For example, CDHCs may attract a disproportionate share of healthy enrollees with low health spending. This in turn, would leave traditional, comprehensive health plans with a relatively less healthy population who will need to pay more. The potentially high out-of-pocket liability in CDHCs also could deter lower income and chronically ill people from obtaining health services that they need. Furthermore, it is well-documented that a relatively small, disproportionately ill segment of the population accounts for a large share of health care spending. There is little evidence suggesting that this population could reduce expenditures, given their substantial health needs. In fact, individuals with expensive health needs often spend beyond the deductible and out-of-pocket maximum levels. As a result, the incentives in HSA/high deductible health plans may not affect a large share of health care spending. Another area of concern involves how well people can shop for health care services given their health literacy and the state of information technology at this point. Consumer-directed plans presume that people can obtain sufficient information about the price and quality of their health care to make good decisions. However, it is not clear whether the proposed web tools and technologies would be sufficient to help consumers make such complicated decisions. Furthermore, there is little in the way of good information about the costs of different health care services and provider charges.</a:t>
            </a:r>
          </a:p>
          <a:p>
            <a:pPr>
              <a:lnSpc>
                <a:spcPct val="90000"/>
              </a:lnSpc>
            </a:pPr>
            <a:endParaRPr lang="en-US" altLang="en-US">
              <a:ea typeface="ＭＳ Ｐゴシック" panose="020B0600070205080204" pitchFamily="34" charset="-128"/>
            </a:endParaRPr>
          </a:p>
          <a:p>
            <a:pPr>
              <a:lnSpc>
                <a:spcPct val="90000"/>
              </a:lnSpc>
            </a:pPr>
            <a:endParaRPr lang="en-US" altLang="en-US">
              <a:ea typeface="ＭＳ Ｐゴシック" panose="020B0600070205080204" pitchFamily="34" charset="-128"/>
            </a:endParaRPr>
          </a:p>
        </p:txBody>
      </p:sp>
      <p:sp>
        <p:nvSpPr>
          <p:cNvPr id="36868" name="Slide Number Placeholder 3">
            <a:extLst>
              <a:ext uri="{FF2B5EF4-FFF2-40B4-BE49-F238E27FC236}">
                <a16:creationId xmlns:a16="http://schemas.microsoft.com/office/drawing/2014/main" id="{8AD6ED53-953D-FED2-BAAA-83BE9B1D62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595EFAE-432C-4E8D-997A-D1A310D5A890}" type="slidenum">
              <a:rPr lang="en-US" altLang="en-US"/>
              <a:pPr>
                <a:spcBef>
                  <a:spcPct val="0"/>
                </a:spcBef>
              </a:pPr>
              <a:t>16</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7F6552B-0F42-13F7-E7BA-A7AECFA8ADDC}"/>
              </a:ext>
            </a:extLst>
          </p:cNvPr>
          <p:cNvSpPr>
            <a:spLocks noGrp="1" noRot="1" noChangeAspect="1" noChangeArrowheads="1" noTextEdit="1"/>
          </p:cNvSpPr>
          <p:nvPr>
            <p:ph type="sldImg"/>
          </p:nvPr>
        </p:nvSpPr>
        <p:spPr>
          <a:ln/>
        </p:spPr>
      </p:sp>
      <p:sp>
        <p:nvSpPr>
          <p:cNvPr id="38915" name="Notes Placeholder 2">
            <a:extLst>
              <a:ext uri="{FF2B5EF4-FFF2-40B4-BE49-F238E27FC236}">
                <a16:creationId xmlns:a16="http://schemas.microsoft.com/office/drawing/2014/main" id="{2D6C6127-FF78-0A35-4BE0-C458D5F41B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38916" name="Slide Number Placeholder 3">
            <a:extLst>
              <a:ext uri="{FF2B5EF4-FFF2-40B4-BE49-F238E27FC236}">
                <a16:creationId xmlns:a16="http://schemas.microsoft.com/office/drawing/2014/main" id="{1A416879-C7CC-77AD-D1AF-8159522E2C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861CD3D-557D-4DF1-AFF7-FB285C30D963}" type="slidenum">
              <a:rPr lang="en-US" altLang="en-US"/>
              <a:pPr>
                <a:spcBef>
                  <a:spcPct val="0"/>
                </a:spcBef>
              </a:pPr>
              <a:t>17</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reviewed and updated by: Thomas Nguyen (November 2024)</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2D79256-6C3C-5F6F-DB1A-5C0B73D03F7D}"/>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E95F30BB-616E-0F71-8816-BF99B250A55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NOTE: in this slide deck – CDHC, CDHP will be used interchangeably </a:t>
            </a:r>
          </a:p>
          <a:p>
            <a:r>
              <a:rPr lang="en-US" altLang="en-US">
                <a:ea typeface="ＭＳ Ｐゴシック" panose="020B0600070205080204" pitchFamily="34" charset="-128"/>
              </a:rPr>
              <a:t>CDHC – consumer directed health care </a:t>
            </a:r>
          </a:p>
          <a:p>
            <a:r>
              <a:rPr lang="en-US" altLang="en-US">
                <a:ea typeface="ＭＳ Ｐゴシック" panose="020B0600070205080204" pitchFamily="34" charset="-128"/>
              </a:rPr>
              <a:t>CDHP – consumer directed health plan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13316" name="Slide Number Placeholder 3">
            <a:extLst>
              <a:ext uri="{FF2B5EF4-FFF2-40B4-BE49-F238E27FC236}">
                <a16:creationId xmlns:a16="http://schemas.microsoft.com/office/drawing/2014/main" id="{FF004F5F-CECA-AE28-6EC3-9EDF2D996D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FAAE8FE-E76A-4F02-9C4F-F401B68913C2}" type="slidenum">
              <a:rPr lang="en-US" altLang="en-US"/>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F7A2F8E-0214-9AD2-5025-755DC4BE2AB0}"/>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6B4BBB9C-EA1A-886F-4D8B-FA3A72FEB6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Policymakers, employers, and insurers have a growing interest in an insurance approach named </a:t>
            </a:r>
            <a:r>
              <a:rPr lang="ja-JP" altLang="en-US">
                <a:ea typeface="ＭＳ Ｐゴシック" panose="020B0600070205080204" pitchFamily="34" charset="-128"/>
              </a:rPr>
              <a:t>“</a:t>
            </a:r>
            <a:r>
              <a:rPr lang="en-US" altLang="ja-JP">
                <a:ea typeface="ＭＳ Ｐゴシック" panose="020B0600070205080204" pitchFamily="34" charset="-128"/>
              </a:rPr>
              <a:t>consumer-directed health care.</a:t>
            </a:r>
            <a:r>
              <a:rPr lang="ja-JP" altLang="en-US">
                <a:ea typeface="ＭＳ Ｐゴシック" panose="020B0600070205080204" pitchFamily="34" charset="-128"/>
              </a:rPr>
              <a:t>”</a:t>
            </a:r>
            <a:r>
              <a:rPr lang="en-US" altLang="ja-JP">
                <a:ea typeface="ＭＳ Ｐゴシック" panose="020B0600070205080204" pitchFamily="34" charset="-128"/>
              </a:rPr>
              <a:t> This term applies to a broad range of health plan designs such as Health Savings Accounts (HSAs) or Health Reimbursement Accounts (HRAs), but is most commonly used to describe the combination of a high-deductible health insurance plan with a tax-preferred savings account used to pay for routine health care expenses. While HSAs and HRAs are both tax-preferred health accounts, they have different legal requirements and incentives. </a:t>
            </a:r>
          </a:p>
          <a:p>
            <a:pPr eaLnBrk="1" hangingPunct="1">
              <a:lnSpc>
                <a:spcPct val="80000"/>
              </a:lnSpc>
              <a:spcBef>
                <a:spcPct val="20000"/>
              </a:spcBef>
            </a:pPr>
            <a:endParaRPr lang="en-US" altLang="en-US">
              <a:ea typeface="ＭＳ Ｐゴシック" panose="020B0600070205080204" pitchFamily="34" charset="-128"/>
            </a:endParaRPr>
          </a:p>
          <a:p>
            <a:pPr eaLnBrk="1" hangingPunct="1">
              <a:lnSpc>
                <a:spcPct val="80000"/>
              </a:lnSpc>
              <a:spcBef>
                <a:spcPct val="20000"/>
              </a:spcBef>
            </a:pPr>
            <a:r>
              <a:rPr lang="en-US" altLang="en-US">
                <a:ea typeface="ＭＳ Ｐゴシック" panose="020B0600070205080204" pitchFamily="34" charset="-128"/>
              </a:rPr>
              <a:t>https://www.ncbi.nlm.nih.gov/books/NBK44064/</a:t>
            </a:r>
          </a:p>
          <a:p>
            <a:pPr eaLnBrk="1" hangingPunct="1">
              <a:lnSpc>
                <a:spcPct val="80000"/>
              </a:lnSpc>
              <a:spcBef>
                <a:spcPct val="20000"/>
              </a:spcBef>
            </a:pPr>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17412" name="Slide Number Placeholder 3">
            <a:extLst>
              <a:ext uri="{FF2B5EF4-FFF2-40B4-BE49-F238E27FC236}">
                <a16:creationId xmlns:a16="http://schemas.microsoft.com/office/drawing/2014/main" id="{775BB1FB-F2AA-566F-7965-2102FA607D4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593F85F-FAB6-40AD-87D3-54CC49C79351}" type="slidenum">
              <a:rPr lang="en-US" altLang="en-US"/>
              <a:pPr>
                <a:spcBef>
                  <a:spcPct val="0"/>
                </a:spcBef>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591DDB1-F75D-8A1D-9B60-F2CAFB646BA6}"/>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FAE264E0-E1AB-71E0-D63F-7CF2C575E5C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This slide compares traditional health plans vs CDHP (consumer directed health plans) </a:t>
            </a:r>
          </a:p>
          <a:p>
            <a:endParaRPr lang="en-US" altLang="en-US">
              <a:ea typeface="ＭＳ Ｐゴシック" panose="020B0600070205080204" pitchFamily="34" charset="-128"/>
            </a:endParaRPr>
          </a:p>
          <a:p>
            <a:r>
              <a:rPr lang="en-US" altLang="en-US">
                <a:ea typeface="ＭＳ Ｐゴシック" panose="020B0600070205080204" pitchFamily="34" charset="-128"/>
              </a:rPr>
              <a:t>As you can see, the deductibles for CDHP plans are much higher. During this time, the patient may use their HRA or HSA dollars to pay for out-of-pocket expenses. </a:t>
            </a:r>
          </a:p>
          <a:p>
            <a:pPr>
              <a:lnSpc>
                <a:spcPct val="80000"/>
              </a:lnSpc>
            </a:pPr>
            <a:endParaRPr lang="en-US" altLang="en-US">
              <a:ea typeface="ＭＳ Ｐゴシック" panose="020B0600070205080204" pitchFamily="34" charset="-128"/>
            </a:endParaRPr>
          </a:p>
          <a:p>
            <a:pPr>
              <a:lnSpc>
                <a:spcPct val="80000"/>
              </a:lnSpc>
            </a:pPr>
            <a:r>
              <a:rPr lang="en-US" altLang="en-US">
                <a:ea typeface="ＭＳ Ｐゴシック" panose="020B0600070205080204" pitchFamily="34" charset="-128"/>
              </a:rPr>
              <a:t>In CDHC with savings option plans, patients pay for health care services with a tax-advantaged or HRA</a:t>
            </a:r>
          </a:p>
          <a:p>
            <a:pPr>
              <a:lnSpc>
                <a:spcPct val="80000"/>
              </a:lnSpc>
            </a:pPr>
            <a:r>
              <a:rPr lang="en-US" altLang="en-US">
                <a:ea typeface="ＭＳ Ｐゴシック" panose="020B0600070205080204" pitchFamily="34" charset="-128"/>
              </a:rPr>
              <a:t>After the account runs out, the patient pays out of pocket until reaching the deductible and/or out of pocket max</a:t>
            </a:r>
          </a:p>
          <a:p>
            <a:pPr>
              <a:lnSpc>
                <a:spcPct val="80000"/>
              </a:lnSpc>
            </a:pPr>
            <a:r>
              <a:rPr lang="en-US" altLang="en-US">
                <a:ea typeface="ＭＳ Ｐゴシック" panose="020B0600070205080204" pitchFamily="34" charset="-128"/>
              </a:rPr>
              <a:t>Deductibles in these plans are often more than a traditional plan </a:t>
            </a:r>
          </a:p>
          <a:p>
            <a:pPr>
              <a:lnSpc>
                <a:spcPct val="80000"/>
              </a:lnSpc>
            </a:pPr>
            <a:endParaRPr lang="en-US" altLang="en-US">
              <a:ea typeface="ＭＳ Ｐゴシック" panose="020B0600070205080204" pitchFamily="34" charset="-128"/>
            </a:endParaRPr>
          </a:p>
          <a:p>
            <a:pPr>
              <a:lnSpc>
                <a:spcPct val="80000"/>
              </a:lnSpc>
            </a:pPr>
            <a:r>
              <a:rPr lang="en-US" altLang="en-US">
                <a:ea typeface="ＭＳ Ｐゴシック" panose="020B0600070205080204" pitchFamily="34" charset="-128"/>
              </a:rPr>
              <a:t>It must be noted that, most CDHP plans provide preventive care at little to no cost. </a:t>
            </a:r>
          </a:p>
          <a:p>
            <a:endParaRPr lang="en-US" altLang="en-US">
              <a:ea typeface="ＭＳ Ｐゴシック" panose="020B0600070205080204" pitchFamily="34" charset="-128"/>
            </a:endParaRPr>
          </a:p>
        </p:txBody>
      </p:sp>
      <p:sp>
        <p:nvSpPr>
          <p:cNvPr id="19460" name="Slide Number Placeholder 3">
            <a:extLst>
              <a:ext uri="{FF2B5EF4-FFF2-40B4-BE49-F238E27FC236}">
                <a16:creationId xmlns:a16="http://schemas.microsoft.com/office/drawing/2014/main" id="{5DBBF6B1-55FD-16B5-6A9F-B6963E0390A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3FCF934-5557-4BDA-B1F3-ECD4FF57277A}" type="slidenum">
              <a:rPr lang="en-US" altLang="en-US">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5BC3C4D-EAC8-2188-1BFA-38E8E362E1EE}"/>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A9B44EBD-2CE1-1841-7B80-FA44DF8947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Implicit in this concept is the theory that requiring patients to take more fiscal responsibility for their healthcare expenditures will make them better educated and more discerning </a:t>
            </a:r>
            <a:r>
              <a:rPr lang="ja-JP" altLang="en-US">
                <a:ea typeface="ＭＳ Ｐゴシック" panose="020B0600070205080204" pitchFamily="34" charset="-128"/>
              </a:rPr>
              <a:t>“</a:t>
            </a:r>
            <a:r>
              <a:rPr lang="en-US" altLang="ja-JP">
                <a:ea typeface="ＭＳ Ｐゴシック" panose="020B0600070205080204" pitchFamily="34" charset="-128"/>
              </a:rPr>
              <a:t>purchasers</a:t>
            </a:r>
            <a:r>
              <a:rPr lang="ja-JP" altLang="en-US">
                <a:ea typeface="ＭＳ Ｐゴシック" panose="020B0600070205080204" pitchFamily="34" charset="-128"/>
              </a:rPr>
              <a:t>”</a:t>
            </a:r>
            <a:r>
              <a:rPr lang="en-US" altLang="ja-JP">
                <a:ea typeface="ＭＳ Ｐゴシック" panose="020B0600070205080204" pitchFamily="34" charset="-128"/>
              </a:rPr>
              <a:t> of health care. As in other industries, when consumers become better educated about their choices of goods and services, they demand a higher level of quality and lower costs from suppliers. Providers must compete on the basis of both price and quality to win the business of these consumers. Many experts in the healthcare arena consider CDHC one of the critical market-based forces that will lead to more efficient and cost-effective allocation of scarce healthcare resources. </a:t>
            </a:r>
          </a:p>
          <a:p>
            <a:endParaRPr lang="en-US" altLang="ja-JP">
              <a:ea typeface="ＭＳ Ｐゴシック" panose="020B0600070205080204" pitchFamily="34" charset="-128"/>
            </a:endParaRPr>
          </a:p>
          <a:p>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7253F69-2190-877A-049D-EDC961425420}"/>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E4493EF2-2210-D9B4-4555-3C21977716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In order to have an HSA, individuals must have a high deductible health plan. In a typical CDHC model, individuals with an HSA pay for routine health care expenses out of their savings account. After the accounts are depleted, individuals pay directly out-of-pocket until they have reached the relatively high deductible amount in their health plan. Because the plan has a high deductible, monthly premiums are often lower than traditional health insurance. Consumers may keep any unspent dollars in their account, creating an additional incentive to be cost-conscious when purchasing their health services. Employers or individuals can contribute to the HSAs.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23556" name="Slide Number Placeholder 3">
            <a:extLst>
              <a:ext uri="{FF2B5EF4-FFF2-40B4-BE49-F238E27FC236}">
                <a16:creationId xmlns:a16="http://schemas.microsoft.com/office/drawing/2014/main" id="{3012F5B4-D657-E61E-AAB7-E4DE74F74B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81E72AD-638E-4337-AFE1-B4E2BF15EAE0}" type="slidenum">
              <a:rPr lang="en-US" altLang="en-US"/>
              <a:pPr>
                <a:spcBef>
                  <a:spcPct val="0"/>
                </a:spcBef>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B28D0194-9395-D4C6-208C-6962D05A8135}"/>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1F6C2EE0-A648-3E9E-8E8E-59BC0C0013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https://www.kff.org/report-section/ehbs-2024-section-8-high-deductible-health-plans-with-savings-option/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Please review this source for more charts/graphs and trends. </a:t>
            </a:r>
          </a:p>
        </p:txBody>
      </p:sp>
      <p:sp>
        <p:nvSpPr>
          <p:cNvPr id="26628" name="Slide Number Placeholder 3">
            <a:extLst>
              <a:ext uri="{FF2B5EF4-FFF2-40B4-BE49-F238E27FC236}">
                <a16:creationId xmlns:a16="http://schemas.microsoft.com/office/drawing/2014/main" id="{778653D6-457D-BE7E-AE2B-76542C1EDD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5F11787-54D2-42C3-8190-9AF45C3058A2}" type="slidenum">
              <a:rPr lang="en-US" altLang="en-US">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F1F014-2B71-63CB-36FB-C09FBBC885F9}"/>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32F823D-B987-7812-20E8-ADE0ED92E0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1ECF052D-4DF3-0A63-A328-8C023AE8349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9B8F55D-2C53-4B3F-89C2-DA62C2EF07CE}" type="slidenum">
              <a:rPr lang="en-US" altLang="en-US"/>
              <a:pPr>
                <a:spcBef>
                  <a:spcPct val="0"/>
                </a:spcBef>
              </a:pPr>
              <a:t>11</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11643699-9CEC-F925-2E74-36F2232A2BF0}"/>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DCC3986A-1163-9A71-0157-A65DAB483B5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Proponents of CDHCs argue that in the current health care system, insured individuals have little perception of the true cost of services because out-of-pocket costs are primarily limited to a share of insurance premium costs, copayments and other cost sharing. Proponents of CDHCs argue that if consumers pay for services directly with funds from an HSA, they will be more cost-conscious of services, and will take initiative to research and make more informed and prudent choices when they purchase services. This would reduce unnecessary health care spending and thus reduce costs. Proponents also argue that CDHCs will reduce the number of uninsured, because the lower premium costs associated with high deductible health plans will be more affordable for the uninsured to purchase. Proponents also posit that the expansion of CDHCs will be an incentive for providers, insurers, and employers to improve health care quality, promote competition, improve consumer knowledge, and make the health system more transparent. To help equip consumers for purchasing decisions, many insurers have developed web-based tools that provide information about common medical treatments as well as basic information about the relative quality and cost of different treatment options and providers. Additionally, health care professionals would also have more incentive to release reports on quality of care and to make quality improvements to attract consumers. </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32772" name="Slide Number Placeholder 3">
            <a:extLst>
              <a:ext uri="{FF2B5EF4-FFF2-40B4-BE49-F238E27FC236}">
                <a16:creationId xmlns:a16="http://schemas.microsoft.com/office/drawing/2014/main" id="{3FDBF712-02A7-2358-7FC0-1CD87CA9FB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0B624FE-50A7-462A-8095-80C7F8DF894F}" type="slidenum">
              <a:rPr lang="en-US" altLang="en-US"/>
              <a:pPr>
                <a:spcBef>
                  <a:spcPct val="0"/>
                </a:spcBef>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3794741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ff.org/report-section/ehbs-2024-section-8-high-deductible-health-plans-with-savings-option/"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rand.org/pubs/research_briefs/RB9174/index1.html"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rand.org/pubs/research_briefs/RB9174/index1.html"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rand.org/pubs/research_briefs/RB9174/index1.html" TargetMode="External"/><Relationship Id="rId2" Type="http://schemas.openxmlformats.org/officeDocument/2006/relationships/hyperlink" Target="https://www.kff.org/report-section/ehbs-2024-section-8-high-deductible-health-plans-with-savings-option/" TargetMode="External"/><Relationship Id="rId1" Type="http://schemas.openxmlformats.org/officeDocument/2006/relationships/slideLayout" Target="../slideLayouts/slideLayout6.xml"/><Relationship Id="rId5" Type="http://schemas.openxmlformats.org/officeDocument/2006/relationships/hyperlink" Target="https://www.healthcare.gov/high-deductible-health-plan/" TargetMode="External"/><Relationship Id="rId4" Type="http://schemas.openxmlformats.org/officeDocument/2006/relationships/hyperlink" Target="https://www.healthcare.gov/glossary/health-savings-account-hsa/"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healthcare.gov/glossary/health-savings-account-hsa/"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s://www.healthcare.gov/high-deductible-health-pla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forbes.com/advisor/health-insurance/hra-vs-hsa/"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33EF7BE-3EF9-51AB-7208-E4CB425699D2}"/>
              </a:ext>
            </a:extLst>
          </p:cNvPr>
          <p:cNvSpPr>
            <a:spLocks noGrp="1" noChangeArrowheads="1"/>
          </p:cNvSpPr>
          <p:nvPr>
            <p:ph type="title"/>
          </p:nvPr>
        </p:nvSpPr>
        <p:spPr bwMode="auto">
          <a:xfrm>
            <a:off x="2133600" y="685801"/>
            <a:ext cx="8534400" cy="2170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p>
            <a:pPr algn="r" eaLnBrk="1" hangingPunct="1"/>
            <a:r>
              <a:rPr lang="en-US" altLang="en-US" dirty="0">
                <a:solidFill>
                  <a:schemeClr val="bg1"/>
                </a:solidFill>
              </a:rPr>
              <a:t>Consumer-Directed Health Care</a:t>
            </a:r>
            <a:endParaRPr lang="en-US" altLang="en-US" sz="3600"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E3B5EAED-467E-43DA-38C3-F2C6BE7BF315}"/>
              </a:ext>
            </a:extLst>
          </p:cNvPr>
          <p:cNvSpPr>
            <a:spLocks noGrp="1"/>
          </p:cNvSpPr>
          <p:nvPr>
            <p:ph type="subTitle" idx="4294967295"/>
          </p:nvPr>
        </p:nvSpPr>
        <p:spPr>
          <a:xfrm>
            <a:off x="5744584" y="4580845"/>
            <a:ext cx="5152016" cy="1752600"/>
          </a:xfrm>
          <a:prstGeom prst="rect">
            <a:avLst/>
          </a:prstGeom>
        </p:spPr>
        <p:txBody>
          <a:bodyPr/>
          <a:lstStyle/>
          <a:p>
            <a:pPr marL="0" indent="0" algn="r">
              <a:buNone/>
              <a:defRPr/>
            </a:pPr>
            <a:r>
              <a:rPr lang="en-US" altLang="en-US" sz="2400" dirty="0">
                <a:solidFill>
                  <a:schemeClr val="bg1"/>
                </a:solidFill>
                <a:ea typeface="ＭＳ Ｐゴシック" panose="020B0600070205080204" pitchFamily="34" charset="-128"/>
              </a:rPr>
              <a:t>Created by the School of Pharmacy Relations Committee for AMCP</a:t>
            </a:r>
          </a:p>
          <a:p>
            <a:pPr marL="0" indent="0" algn="r">
              <a:buNone/>
              <a:defRPr/>
            </a:pPr>
            <a:endParaRPr lang="en-US" altLang="en-US" sz="2400" dirty="0">
              <a:solidFill>
                <a:schemeClr val="bg1"/>
              </a:solidFill>
              <a:ea typeface="ＭＳ Ｐゴシック" panose="020B0600070205080204" pitchFamily="34" charset="-128"/>
            </a:endParaRPr>
          </a:p>
          <a:p>
            <a:pPr marL="0" indent="0" algn="r">
              <a:buNone/>
              <a:defRPr/>
            </a:pPr>
            <a:r>
              <a:rPr lang="en-US" altLang="en-US" sz="2400" dirty="0">
                <a:solidFill>
                  <a:schemeClr val="bg1"/>
                </a:solidFill>
                <a:ea typeface="ＭＳ Ｐゴシック" panose="020B0600070205080204" pitchFamily="34" charset="-128"/>
              </a:rPr>
              <a:t>Updated: November 2024</a:t>
            </a:r>
          </a:p>
          <a:p>
            <a:pPr>
              <a:defRPr/>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C1AE111-84AD-C61C-68DC-C74549A408CE}"/>
              </a:ext>
            </a:extLst>
          </p:cNvPr>
          <p:cNvSpPr>
            <a:spLocks noGrp="1" noChangeArrowheads="1"/>
          </p:cNvSpPr>
          <p:nvPr>
            <p:ph type="title"/>
          </p:nvPr>
        </p:nvSpPr>
        <p:spPr bwMode="auto">
          <a:xfrm>
            <a:off x="624969" y="225283"/>
            <a:ext cx="9103435" cy="955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HSA/HRA Adoption</a:t>
            </a:r>
          </a:p>
        </p:txBody>
      </p:sp>
      <p:sp>
        <p:nvSpPr>
          <p:cNvPr id="26627" name="Rectangle 3">
            <a:extLst>
              <a:ext uri="{FF2B5EF4-FFF2-40B4-BE49-F238E27FC236}">
                <a16:creationId xmlns:a16="http://schemas.microsoft.com/office/drawing/2014/main" id="{0E15C51A-535D-EE18-C7A9-0ABF5C786125}"/>
              </a:ext>
            </a:extLst>
          </p:cNvPr>
          <p:cNvSpPr>
            <a:spLocks noGrp="1"/>
          </p:cNvSpPr>
          <p:nvPr>
            <p:ph idx="1"/>
          </p:nvPr>
        </p:nvSpPr>
        <p:spPr>
          <a:xfrm>
            <a:off x="767380" y="1065494"/>
            <a:ext cx="10320170" cy="3903662"/>
          </a:xfrm>
        </p:spPr>
        <p:txBody>
          <a:bodyPr/>
          <a:lstStyle/>
          <a:p>
            <a:pPr>
              <a:defRPr/>
            </a:pPr>
            <a:r>
              <a:rPr lang="en-US" altLang="en-US" sz="2400" dirty="0">
                <a:ea typeface="ＭＳ Ｐゴシック" panose="020B0600070205080204" pitchFamily="34" charset="-128"/>
              </a:rPr>
              <a:t>Approximately 30% of employers offer HSA/HRA with their health plan</a:t>
            </a:r>
          </a:p>
          <a:p>
            <a:pPr>
              <a:defRPr/>
            </a:pPr>
            <a:r>
              <a:rPr lang="en-US" altLang="en-US" sz="2400" dirty="0">
                <a:ea typeface="ＭＳ Ｐゴシック" panose="020B0600070205080204" pitchFamily="34" charset="-128"/>
              </a:rPr>
              <a:t>About 21% of workers are enrolled in a CDHP </a:t>
            </a:r>
          </a:p>
          <a:p>
            <a:pPr marL="0" indent="0">
              <a:buNone/>
              <a:defRPr/>
            </a:pPr>
            <a:endParaRPr lang="en-US" altLang="en-US" sz="1200" dirty="0">
              <a:ea typeface="ＭＳ Ｐゴシック" panose="020B0600070205080204" pitchFamily="34" charset="-128"/>
            </a:endParaRPr>
          </a:p>
          <a:p>
            <a:pPr>
              <a:defRPr/>
            </a:pPr>
            <a:endParaRPr lang="en-US" altLang="en-US" sz="1200" dirty="0">
              <a:ea typeface="ＭＳ Ｐゴシック" panose="020B0600070205080204" pitchFamily="34" charset="-128"/>
            </a:endParaRPr>
          </a:p>
          <a:p>
            <a:pPr>
              <a:defRPr/>
            </a:pPr>
            <a:endParaRPr lang="en-US" altLang="en-US" sz="1200" dirty="0">
              <a:ea typeface="ＭＳ Ｐゴシック" panose="020B0600070205080204" pitchFamily="34" charset="-128"/>
            </a:endParaRPr>
          </a:p>
          <a:p>
            <a:pPr>
              <a:defRPr/>
            </a:pPr>
            <a:endParaRPr lang="en-US" altLang="en-US" sz="1200" dirty="0">
              <a:ea typeface="ＭＳ Ｐゴシック" panose="020B0600070205080204" pitchFamily="34" charset="-128"/>
            </a:endParaRPr>
          </a:p>
          <a:p>
            <a:pPr>
              <a:defRPr/>
            </a:pPr>
            <a:endParaRPr lang="en-US" altLang="en-US" sz="1200" dirty="0">
              <a:ea typeface="ＭＳ Ｐゴシック" panose="020B0600070205080204" pitchFamily="34" charset="-128"/>
            </a:endParaRPr>
          </a:p>
          <a:p>
            <a:pPr>
              <a:buNone/>
              <a:defRPr/>
            </a:pPr>
            <a:endParaRPr lang="en-US" altLang="en-US" dirty="0">
              <a:ea typeface="ＭＳ Ｐゴシック" panose="020B0600070205080204" pitchFamily="34" charset="-128"/>
            </a:endParaRPr>
          </a:p>
        </p:txBody>
      </p:sp>
      <p:sp>
        <p:nvSpPr>
          <p:cNvPr id="25606" name="TextBox 1">
            <a:extLst>
              <a:ext uri="{FF2B5EF4-FFF2-40B4-BE49-F238E27FC236}">
                <a16:creationId xmlns:a16="http://schemas.microsoft.com/office/drawing/2014/main" id="{ECC0C45E-9026-EA87-E7FE-48B3D1CC3DB5}"/>
              </a:ext>
            </a:extLst>
          </p:cNvPr>
          <p:cNvSpPr txBox="1">
            <a:spLocks noChangeArrowheads="1"/>
          </p:cNvSpPr>
          <p:nvPr/>
        </p:nvSpPr>
        <p:spPr bwMode="auto">
          <a:xfrm>
            <a:off x="2228788" y="5323099"/>
            <a:ext cx="974642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r>
              <a:rPr lang="en-US" altLang="en-US" sz="1000" dirty="0"/>
              <a:t>2024 Employer Health Benefits Survey. KFF </a:t>
            </a:r>
          </a:p>
          <a:p>
            <a:pPr algn="r"/>
            <a:r>
              <a:rPr lang="en-US" altLang="en-US" sz="1000" dirty="0">
                <a:hlinkClick r:id="rId3"/>
              </a:rPr>
              <a:t>https://www.kff.org/report-section/ehbs-2024-section-8-high-deductible-health-plans-with-savings-option/</a:t>
            </a:r>
            <a:endParaRPr lang="en-US" altLang="en-US" sz="1000" dirty="0"/>
          </a:p>
          <a:p>
            <a:pPr algn="r"/>
            <a:r>
              <a:rPr lang="en-US" altLang="en-US" sz="1000" dirty="0"/>
              <a:t>Accessed November 3, 2024</a:t>
            </a:r>
          </a:p>
          <a:p>
            <a:pPr algn="r"/>
            <a:endParaRPr lang="en-US" altLang="en-US" sz="1000" dirty="0"/>
          </a:p>
        </p:txBody>
      </p:sp>
      <p:pic>
        <p:nvPicPr>
          <p:cNvPr id="1028" name="Picture 4">
            <a:extLst>
              <a:ext uri="{FF2B5EF4-FFF2-40B4-BE49-F238E27FC236}">
                <a16:creationId xmlns:a16="http://schemas.microsoft.com/office/drawing/2014/main" id="{8FBE38CB-ABCD-DD4C-FF5C-E5AC22734B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871" y="1827732"/>
            <a:ext cx="5307403" cy="39951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81194B47-6863-E999-7669-318DC5C1746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9630" y="1802806"/>
            <a:ext cx="4727683" cy="35587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C63FCC7-8389-EEC9-0345-643946E98667}"/>
              </a:ext>
            </a:extLst>
          </p:cNvPr>
          <p:cNvSpPr>
            <a:spLocks noGrp="1" noChangeArrowheads="1"/>
          </p:cNvSpPr>
          <p:nvPr>
            <p:ph type="title"/>
          </p:nvPr>
        </p:nvSpPr>
        <p:spPr bwMode="auto">
          <a:xfrm>
            <a:off x="720762" y="365126"/>
            <a:ext cx="1043491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Other Features of CDHC Plans</a:t>
            </a:r>
          </a:p>
        </p:txBody>
      </p:sp>
      <p:sp>
        <p:nvSpPr>
          <p:cNvPr id="21507" name="Rectangle 3">
            <a:extLst>
              <a:ext uri="{FF2B5EF4-FFF2-40B4-BE49-F238E27FC236}">
                <a16:creationId xmlns:a16="http://schemas.microsoft.com/office/drawing/2014/main" id="{06C4127B-8D94-53CB-FCF1-1AC801F274D7}"/>
              </a:ext>
            </a:extLst>
          </p:cNvPr>
          <p:cNvSpPr>
            <a:spLocks noGrp="1"/>
          </p:cNvSpPr>
          <p:nvPr>
            <p:ph idx="1"/>
          </p:nvPr>
        </p:nvSpPr>
        <p:spPr>
          <a:xfrm>
            <a:off x="838200" y="1335050"/>
            <a:ext cx="10515600" cy="4187900"/>
          </a:xfrm>
        </p:spPr>
        <p:txBody>
          <a:bodyPr>
            <a:normAutofit lnSpcReduction="10000"/>
          </a:bodyPr>
          <a:lstStyle/>
          <a:p>
            <a:pPr>
              <a:lnSpc>
                <a:spcPct val="120000"/>
              </a:lnSpc>
              <a:spcBef>
                <a:spcPts val="600"/>
              </a:spcBef>
              <a:buFont typeface="Arial" charset="0"/>
              <a:buChar char="•"/>
              <a:defRPr/>
            </a:pPr>
            <a:r>
              <a:rPr lang="en-US" sz="2800" dirty="0"/>
              <a:t>Some CDHC plans cover preventive care, routine checkups, lab tests, vaccines, and health screenings</a:t>
            </a:r>
          </a:p>
          <a:p>
            <a:pPr>
              <a:lnSpc>
                <a:spcPct val="120000"/>
              </a:lnSpc>
              <a:spcBef>
                <a:spcPts val="600"/>
              </a:spcBef>
              <a:buFont typeface="Arial" charset="0"/>
              <a:buChar char="•"/>
              <a:defRPr/>
            </a:pPr>
            <a:r>
              <a:rPr lang="en-US" sz="2800" dirty="0"/>
              <a:t>Some have online tools containing medical information for patients (e.g., information on vaccines, hypertension, etc.)</a:t>
            </a:r>
          </a:p>
          <a:p>
            <a:pPr>
              <a:lnSpc>
                <a:spcPct val="120000"/>
              </a:lnSpc>
              <a:spcBef>
                <a:spcPts val="600"/>
              </a:spcBef>
              <a:buFont typeface="Arial" charset="0"/>
              <a:buChar char="•"/>
              <a:defRPr/>
            </a:pPr>
            <a:r>
              <a:rPr lang="en-US" sz="2800" dirty="0"/>
              <a:t>Some offer information on both price and quality of the services and physicians </a:t>
            </a:r>
          </a:p>
          <a:p>
            <a:pPr>
              <a:lnSpc>
                <a:spcPct val="120000"/>
              </a:lnSpc>
              <a:spcBef>
                <a:spcPts val="600"/>
              </a:spcBef>
              <a:buFont typeface="Arial" charset="0"/>
              <a:buChar char="•"/>
              <a:defRPr/>
            </a:pPr>
            <a:r>
              <a:rPr lang="en-US" sz="2800" dirty="0"/>
              <a:t>High-deductible component protects patients against catastrophic medical expenses</a:t>
            </a:r>
          </a:p>
          <a:p>
            <a:pPr>
              <a:buNone/>
              <a:defRPr/>
            </a:pPr>
            <a:endParaRPr lang="en-US" sz="1050" dirty="0"/>
          </a:p>
          <a:p>
            <a:pPr>
              <a:buNone/>
              <a:defRPr/>
            </a:pPr>
            <a:endParaRPr lang="en-US" sz="1050" dirty="0"/>
          </a:p>
          <a:p>
            <a:pPr algn="r">
              <a:buNone/>
              <a:defRPr/>
            </a:pPr>
            <a:endParaRPr lang="en-US" dirty="0"/>
          </a:p>
        </p:txBody>
      </p:sp>
      <p:sp>
        <p:nvSpPr>
          <p:cNvPr id="4" name="TextBox 1">
            <a:extLst>
              <a:ext uri="{FF2B5EF4-FFF2-40B4-BE49-F238E27FC236}">
                <a16:creationId xmlns:a16="http://schemas.microsoft.com/office/drawing/2014/main" id="{26F2521D-03DD-55CD-1BF7-3371CE069376}"/>
              </a:ext>
            </a:extLst>
          </p:cNvPr>
          <p:cNvSpPr txBox="1">
            <a:spLocks noChangeArrowheads="1"/>
          </p:cNvSpPr>
          <p:nvPr/>
        </p:nvSpPr>
        <p:spPr bwMode="auto">
          <a:xfrm>
            <a:off x="4452257" y="5446750"/>
            <a:ext cx="763181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buNone/>
              <a:defRPr/>
            </a:pPr>
            <a:r>
              <a:rPr lang="en-US" sz="1000" dirty="0" err="1"/>
              <a:t>Beeuwkes</a:t>
            </a:r>
            <a:r>
              <a:rPr lang="en-US" sz="1000" dirty="0"/>
              <a:t> Buntin M. et al, Consumer-directed health care: early evidence about effects on cost and quality. </a:t>
            </a:r>
            <a:r>
              <a:rPr lang="en-US" sz="1000" i="1" dirty="0"/>
              <a:t>Health Affairs. </a:t>
            </a:r>
            <a:endParaRPr lang="en-US" sz="1000" dirty="0"/>
          </a:p>
          <a:p>
            <a:pPr algn="r">
              <a:buNone/>
              <a:defRPr/>
            </a:pPr>
            <a:r>
              <a:rPr lang="en-US" sz="1000" dirty="0"/>
              <a:t>	2007;25(6):516-530.</a:t>
            </a:r>
          </a:p>
          <a:p>
            <a:pPr algn="r"/>
            <a:endParaRPr lang="en-US" altLang="en-US" sz="1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42E2698-B013-310D-2EB6-E55BBD58A543}"/>
              </a:ext>
            </a:extLst>
          </p:cNvPr>
          <p:cNvSpPr>
            <a:spLocks noGrp="1" noChangeArrowheads="1"/>
          </p:cNvSpPr>
          <p:nvPr>
            <p:ph type="title"/>
          </p:nvPr>
        </p:nvSpPr>
        <p:spPr bwMode="auto">
          <a:xfrm>
            <a:off x="838200" y="365126"/>
            <a:ext cx="920115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The Health Insurance Experiment</a:t>
            </a:r>
          </a:p>
        </p:txBody>
      </p:sp>
      <p:sp>
        <p:nvSpPr>
          <p:cNvPr id="23555" name="Rectangle 3">
            <a:extLst>
              <a:ext uri="{FF2B5EF4-FFF2-40B4-BE49-F238E27FC236}">
                <a16:creationId xmlns:a16="http://schemas.microsoft.com/office/drawing/2014/main" id="{D7F2B98A-89C3-7AD1-0305-E114F66FC517}"/>
              </a:ext>
            </a:extLst>
          </p:cNvPr>
          <p:cNvSpPr>
            <a:spLocks noGrp="1"/>
          </p:cNvSpPr>
          <p:nvPr>
            <p:ph idx="1"/>
          </p:nvPr>
        </p:nvSpPr>
        <p:spPr/>
        <p:txBody>
          <a:bodyPr>
            <a:normAutofit/>
          </a:bodyPr>
          <a:lstStyle/>
          <a:p>
            <a:pPr marL="0" indent="0">
              <a:lnSpc>
                <a:spcPct val="110000"/>
              </a:lnSpc>
              <a:spcBef>
                <a:spcPts val="600"/>
              </a:spcBef>
              <a:buNone/>
              <a:defRPr/>
            </a:pPr>
            <a:r>
              <a:rPr lang="en-US" sz="2800" dirty="0"/>
              <a:t>The classic, decades-old RAND Health Insurance Experiment confirmed:</a:t>
            </a:r>
          </a:p>
          <a:p>
            <a:pPr>
              <a:lnSpc>
                <a:spcPct val="110000"/>
              </a:lnSpc>
              <a:spcBef>
                <a:spcPts val="600"/>
              </a:spcBef>
              <a:defRPr/>
            </a:pPr>
            <a:r>
              <a:rPr lang="en-US" sz="2400" dirty="0"/>
              <a:t>Patients used fewer services when they paid more for them out of pocket</a:t>
            </a:r>
          </a:p>
          <a:p>
            <a:pPr>
              <a:lnSpc>
                <a:spcPct val="110000"/>
              </a:lnSpc>
              <a:spcBef>
                <a:spcPts val="600"/>
              </a:spcBef>
              <a:defRPr/>
            </a:pPr>
            <a:r>
              <a:rPr lang="en-US" sz="2400" dirty="0"/>
              <a:t>Patients reduced the use of </a:t>
            </a:r>
            <a:r>
              <a:rPr lang="en-US" sz="2400" u="sng" dirty="0"/>
              <a:t>necessary and unnecessary</a:t>
            </a:r>
            <a:r>
              <a:rPr lang="en-US" sz="2400" dirty="0"/>
              <a:t> services at the same rate</a:t>
            </a:r>
          </a:p>
          <a:p>
            <a:pPr marL="457200" lvl="1" indent="0">
              <a:buNone/>
              <a:defRPr/>
            </a:pPr>
            <a:endParaRPr lang="en-US" sz="1100" dirty="0"/>
          </a:p>
          <a:p>
            <a:pPr marL="457200" lvl="1" indent="0">
              <a:buNone/>
              <a:defRPr/>
            </a:pPr>
            <a:endParaRPr lang="en-US" sz="1100" dirty="0"/>
          </a:p>
          <a:p>
            <a:pPr marL="457200" lvl="1" indent="0">
              <a:buNone/>
              <a:defRPr/>
            </a:pPr>
            <a:endParaRPr lang="en-US" sz="1100" dirty="0"/>
          </a:p>
          <a:p>
            <a:pPr marL="457200" lvl="1" indent="0">
              <a:buNone/>
              <a:defRPr/>
            </a:pPr>
            <a:endParaRPr lang="en-US" sz="1100" dirty="0"/>
          </a:p>
          <a:p>
            <a:pPr marL="457200" lvl="1" indent="0">
              <a:buNone/>
              <a:defRPr/>
            </a:pPr>
            <a:endParaRPr lang="en-US" sz="1100" dirty="0"/>
          </a:p>
          <a:p>
            <a:pPr marL="457200" lvl="1" indent="0">
              <a:buNone/>
              <a:defRPr/>
            </a:pPr>
            <a:endParaRPr lang="en-US" sz="1100" dirty="0"/>
          </a:p>
          <a:p>
            <a:pPr marL="457200" lvl="1" indent="0">
              <a:buNone/>
              <a:defRPr/>
            </a:pPr>
            <a:endParaRPr lang="en-US" sz="1100" dirty="0"/>
          </a:p>
          <a:p>
            <a:pPr>
              <a:buNone/>
              <a:defRPr/>
            </a:pPr>
            <a:endParaRPr lang="en-US" dirty="0"/>
          </a:p>
        </p:txBody>
      </p:sp>
      <p:sp>
        <p:nvSpPr>
          <p:cNvPr id="2" name="TextBox 1">
            <a:extLst>
              <a:ext uri="{FF2B5EF4-FFF2-40B4-BE49-F238E27FC236}">
                <a16:creationId xmlns:a16="http://schemas.microsoft.com/office/drawing/2014/main" id="{0C2945FD-EF38-F7A0-1C19-4769A6FD4273}"/>
              </a:ext>
            </a:extLst>
          </p:cNvPr>
          <p:cNvSpPr txBox="1"/>
          <p:nvPr/>
        </p:nvSpPr>
        <p:spPr>
          <a:xfrm>
            <a:off x="5148944" y="5264060"/>
            <a:ext cx="7043056" cy="600164"/>
          </a:xfrm>
          <a:prstGeom prst="rect">
            <a:avLst/>
          </a:prstGeom>
          <a:noFill/>
        </p:spPr>
        <p:txBody>
          <a:bodyPr wrap="square">
            <a:spAutoFit/>
          </a:bodyPr>
          <a:lstStyle/>
          <a:p>
            <a:pPr marL="457200" lvl="1" indent="0" algn="r">
              <a:buNone/>
              <a:defRPr/>
            </a:pPr>
            <a:r>
              <a:rPr lang="en-US" sz="1100" dirty="0"/>
              <a:t>RAND Health. The Health Insurance Experiment: A classic RAND Study Speaks to the Current Reform Debate. Dec 6, 2006. </a:t>
            </a:r>
            <a:r>
              <a:rPr lang="en-US" sz="1100" dirty="0">
                <a:hlinkClick r:id="rId2"/>
              </a:rPr>
              <a:t>www.rand.org/pubs/research_briefs/RB9174/index1.html</a:t>
            </a:r>
            <a:r>
              <a:rPr lang="en-US" sz="1100" dirty="0"/>
              <a:t>  </a:t>
            </a:r>
          </a:p>
          <a:p>
            <a:pPr marL="457200" lvl="1" indent="0" algn="r">
              <a:buNone/>
              <a:defRPr/>
            </a:pPr>
            <a:r>
              <a:rPr lang="en-US" sz="1100" dirty="0"/>
              <a:t>Accessed November 3, 2024.</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B531DF0-2746-161B-423A-3014623C1E34}"/>
              </a:ext>
            </a:extLst>
          </p:cNvPr>
          <p:cNvSpPr>
            <a:spLocks noGrp="1" noChangeArrowheads="1"/>
          </p:cNvSpPr>
          <p:nvPr>
            <p:ph type="title"/>
          </p:nvPr>
        </p:nvSpPr>
        <p:spPr bwMode="auto">
          <a:xfrm>
            <a:off x="623944" y="365126"/>
            <a:ext cx="10044056"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p>
            <a:pPr eaLnBrk="1" hangingPunct="1"/>
            <a:r>
              <a:rPr lang="en-US" altLang="en-US" dirty="0">
                <a:solidFill>
                  <a:srgbClr val="002060"/>
                </a:solidFill>
                <a:ea typeface="ＭＳ Ｐゴシック" panose="020B0600070205080204" pitchFamily="34" charset="-128"/>
              </a:rPr>
              <a:t>The Health Insurance Experiment  </a:t>
            </a:r>
          </a:p>
        </p:txBody>
      </p:sp>
      <p:sp>
        <p:nvSpPr>
          <p:cNvPr id="34819" name="Rectangle 3">
            <a:extLst>
              <a:ext uri="{FF2B5EF4-FFF2-40B4-BE49-F238E27FC236}">
                <a16:creationId xmlns:a16="http://schemas.microsoft.com/office/drawing/2014/main" id="{235CD3EF-7C5B-E2BA-3A27-6804E3CE716A}"/>
              </a:ext>
            </a:extLst>
          </p:cNvPr>
          <p:cNvSpPr>
            <a:spLocks noGrp="1"/>
          </p:cNvSpPr>
          <p:nvPr>
            <p:ph idx="1"/>
          </p:nvPr>
        </p:nvSpPr>
        <p:spPr/>
        <p:txBody>
          <a:bodyPr>
            <a:normAutofit fontScale="85000" lnSpcReduction="20000"/>
          </a:bodyPr>
          <a:lstStyle/>
          <a:p>
            <a:pPr>
              <a:defRPr/>
            </a:pPr>
            <a:r>
              <a:rPr lang="en-US" altLang="en-US" sz="2800" dirty="0">
                <a:ea typeface="ＭＳ Ｐゴシック" panose="020B0600070205080204" pitchFamily="34" charset="-128"/>
              </a:rPr>
              <a:t>Patients with CDHC plans generally spent less on health care and used fewer health care services</a:t>
            </a:r>
          </a:p>
          <a:p>
            <a:pPr>
              <a:defRPr/>
            </a:pPr>
            <a:endParaRPr lang="en-US" altLang="en-US" sz="2800" dirty="0">
              <a:ea typeface="ＭＳ Ｐゴシック" panose="020B0600070205080204" pitchFamily="34" charset="-128"/>
            </a:endParaRPr>
          </a:p>
          <a:p>
            <a:pPr>
              <a:defRPr/>
            </a:pPr>
            <a:r>
              <a:rPr lang="en-US" altLang="en-US" sz="2800" dirty="0">
                <a:ea typeface="ＭＳ Ｐゴシック" panose="020B0600070205080204" pitchFamily="34" charset="-128"/>
              </a:rPr>
              <a:t>CDHC plans had mixed effects on quality of care (Patients used more preventive services but some may have forgone care)</a:t>
            </a:r>
          </a:p>
          <a:p>
            <a:pPr>
              <a:defRPr/>
            </a:pPr>
            <a:endParaRPr lang="en-US" altLang="en-US" sz="2800" dirty="0">
              <a:ea typeface="ＭＳ Ｐゴシック" panose="020B0600070205080204" pitchFamily="34" charset="-128"/>
            </a:endParaRPr>
          </a:p>
          <a:p>
            <a:pPr>
              <a:defRPr/>
            </a:pPr>
            <a:r>
              <a:rPr lang="en-US" altLang="en-US" sz="2800" dirty="0">
                <a:ea typeface="ＭＳ Ｐゴシック" panose="020B0600070205080204" pitchFamily="34" charset="-128"/>
              </a:rPr>
              <a:t>Patients had a lower level of satisfaction</a:t>
            </a:r>
          </a:p>
          <a:p>
            <a:pPr marL="0" indent="0">
              <a:buNone/>
              <a:defRPr/>
            </a:pPr>
            <a:endParaRPr lang="en-US" altLang="en-US" sz="2800" dirty="0">
              <a:ea typeface="ＭＳ Ｐゴシック" panose="020B0600070205080204" pitchFamily="34" charset="-128"/>
            </a:endParaRPr>
          </a:p>
          <a:p>
            <a:pPr>
              <a:defRPr/>
            </a:pPr>
            <a:r>
              <a:rPr lang="en-US" altLang="en-US" sz="2800" dirty="0">
                <a:ea typeface="ＭＳ Ｐゴシック" panose="020B0600070205080204" pitchFamily="34" charset="-128"/>
              </a:rPr>
              <a:t>Patients lacked adequate information to make informed medical care choices</a:t>
            </a:r>
          </a:p>
          <a:p>
            <a:pPr>
              <a:buNone/>
              <a:defRPr/>
            </a:pPr>
            <a:endParaRPr lang="en-US" altLang="en-US" sz="1100" dirty="0">
              <a:ea typeface="ＭＳ Ｐゴシック" panose="020B0600070205080204" pitchFamily="34" charset="-128"/>
            </a:endParaRPr>
          </a:p>
          <a:p>
            <a:pPr>
              <a:buNone/>
              <a:defRPr/>
            </a:pPr>
            <a:endParaRPr lang="en-US" altLang="en-US" sz="1100" dirty="0">
              <a:ea typeface="ＭＳ Ｐゴシック" panose="020B0600070205080204" pitchFamily="34" charset="-128"/>
            </a:endParaRPr>
          </a:p>
          <a:p>
            <a:pPr algn="r">
              <a:buNone/>
              <a:defRPr/>
            </a:pPr>
            <a:r>
              <a:rPr lang="en-US" altLang="en-US" sz="1200" dirty="0">
                <a:ea typeface="ＭＳ Ｐゴシック" panose="020B0600070205080204" pitchFamily="34" charset="-128"/>
              </a:rPr>
              <a:t>.</a:t>
            </a:r>
          </a:p>
          <a:p>
            <a:pPr>
              <a:buNone/>
              <a:defRPr/>
            </a:pPr>
            <a:endParaRPr lang="en-US" altLang="en-US" dirty="0">
              <a:ea typeface="ＭＳ Ｐゴシック" panose="020B0600070205080204" pitchFamily="34" charset="-128"/>
            </a:endParaRPr>
          </a:p>
        </p:txBody>
      </p:sp>
      <p:sp>
        <p:nvSpPr>
          <p:cNvPr id="2" name="TextBox 1">
            <a:extLst>
              <a:ext uri="{FF2B5EF4-FFF2-40B4-BE49-F238E27FC236}">
                <a16:creationId xmlns:a16="http://schemas.microsoft.com/office/drawing/2014/main" id="{75F6E06C-94E4-77CE-3A72-5E9124E44151}"/>
              </a:ext>
            </a:extLst>
          </p:cNvPr>
          <p:cNvSpPr txBox="1"/>
          <p:nvPr/>
        </p:nvSpPr>
        <p:spPr>
          <a:xfrm>
            <a:off x="5148944" y="5264060"/>
            <a:ext cx="7043056" cy="600164"/>
          </a:xfrm>
          <a:prstGeom prst="rect">
            <a:avLst/>
          </a:prstGeom>
          <a:noFill/>
        </p:spPr>
        <p:txBody>
          <a:bodyPr wrap="square">
            <a:spAutoFit/>
          </a:bodyPr>
          <a:lstStyle/>
          <a:p>
            <a:pPr marL="457200" lvl="1" indent="0" algn="r">
              <a:buNone/>
              <a:defRPr/>
            </a:pPr>
            <a:r>
              <a:rPr lang="en-US" sz="1100" dirty="0"/>
              <a:t>RAND Health. The Health Insurance Experiment: A classic RAND Study Speaks to the Current Reform Debate. Dec 6, 2006. </a:t>
            </a:r>
            <a:r>
              <a:rPr lang="en-US" sz="1100" dirty="0">
                <a:hlinkClick r:id="rId2"/>
              </a:rPr>
              <a:t>www.rand.org/pubs/research_briefs/RB9174/index1.html</a:t>
            </a:r>
            <a:r>
              <a:rPr lang="en-US" sz="1100" dirty="0"/>
              <a:t>  </a:t>
            </a:r>
          </a:p>
          <a:p>
            <a:pPr marL="457200" lvl="1" indent="0" algn="r">
              <a:buNone/>
              <a:defRPr/>
            </a:pPr>
            <a:r>
              <a:rPr lang="en-US" sz="1100" dirty="0"/>
              <a:t>Accessed November 3, 2024.</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1A4BB30-B878-D7B5-7243-CC970C41C0A2}"/>
              </a:ext>
            </a:extLst>
          </p:cNvPr>
          <p:cNvSpPr>
            <a:spLocks noGrp="1" noChangeArrowheads="1"/>
          </p:cNvSpPr>
          <p:nvPr>
            <p:ph type="title"/>
          </p:nvPr>
        </p:nvSpPr>
        <p:spPr bwMode="auto">
          <a:xfrm>
            <a:off x="838200" y="365126"/>
            <a:ext cx="920115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Pros of CDHC Plans</a:t>
            </a:r>
          </a:p>
        </p:txBody>
      </p:sp>
      <p:sp>
        <p:nvSpPr>
          <p:cNvPr id="34819" name="Rectangle 3">
            <a:extLst>
              <a:ext uri="{FF2B5EF4-FFF2-40B4-BE49-F238E27FC236}">
                <a16:creationId xmlns:a16="http://schemas.microsoft.com/office/drawing/2014/main" id="{320F1019-004C-B724-CF9D-2217F6DA847A}"/>
              </a:ext>
            </a:extLst>
          </p:cNvPr>
          <p:cNvSpPr>
            <a:spLocks noGrp="1"/>
          </p:cNvSpPr>
          <p:nvPr>
            <p:ph idx="1"/>
          </p:nvPr>
        </p:nvSpPr>
        <p:spPr>
          <a:xfrm>
            <a:off x="838200" y="1825626"/>
            <a:ext cx="10515600" cy="2993118"/>
          </a:xfrm>
        </p:spPr>
        <p:txBody>
          <a:bodyPr>
            <a:normAutofit/>
          </a:bodyPr>
          <a:lstStyle/>
          <a:p>
            <a:pPr>
              <a:lnSpc>
                <a:spcPct val="120000"/>
              </a:lnSpc>
              <a:spcBef>
                <a:spcPts val="600"/>
              </a:spcBef>
              <a:defRPr/>
            </a:pPr>
            <a:r>
              <a:rPr lang="en-US" altLang="en-US" sz="3000" dirty="0">
                <a:ea typeface="ＭＳ Ｐゴシック" panose="020B0600070205080204" pitchFamily="34" charset="-128"/>
              </a:rPr>
              <a:t>May lower health care costs</a:t>
            </a:r>
          </a:p>
          <a:p>
            <a:pPr>
              <a:lnSpc>
                <a:spcPct val="120000"/>
              </a:lnSpc>
              <a:spcBef>
                <a:spcPts val="600"/>
              </a:spcBef>
              <a:defRPr/>
            </a:pPr>
            <a:r>
              <a:rPr lang="en-US" altLang="en-US" sz="3000" dirty="0">
                <a:ea typeface="ＭＳ Ｐゴシック" panose="020B0600070205080204" pitchFamily="34" charset="-128"/>
              </a:rPr>
              <a:t>Lowers costs for employers</a:t>
            </a:r>
          </a:p>
          <a:p>
            <a:pPr>
              <a:lnSpc>
                <a:spcPct val="120000"/>
              </a:lnSpc>
              <a:spcBef>
                <a:spcPts val="600"/>
              </a:spcBef>
              <a:defRPr/>
            </a:pPr>
            <a:r>
              <a:rPr lang="en-US" altLang="en-US" sz="3000" dirty="0">
                <a:ea typeface="ＭＳ Ｐゴシック" panose="020B0600070205080204" pitchFamily="34" charset="-128"/>
              </a:rPr>
              <a:t>Patients play a bigger role in managing their health care</a:t>
            </a:r>
          </a:p>
          <a:p>
            <a:pPr>
              <a:lnSpc>
                <a:spcPct val="120000"/>
              </a:lnSpc>
              <a:spcBef>
                <a:spcPts val="600"/>
              </a:spcBef>
              <a:defRPr/>
            </a:pPr>
            <a:r>
              <a:rPr lang="en-US" altLang="en-US" sz="3000" dirty="0">
                <a:ea typeface="ＭＳ Ｐゴシック" panose="020B0600070205080204" pitchFamily="34" charset="-128"/>
              </a:rPr>
              <a:t>May reduce the use of inappropriate health care services</a:t>
            </a:r>
          </a:p>
          <a:p>
            <a:pPr>
              <a:lnSpc>
                <a:spcPct val="80000"/>
              </a:lnSpc>
              <a:defRPr/>
            </a:pPr>
            <a:endParaRPr lang="en-US" altLang="en-US" sz="2800" dirty="0">
              <a:solidFill>
                <a:srgbClr val="002060"/>
              </a:solidFill>
              <a:ea typeface="ＭＳ Ｐゴシック" panose="020B0600070205080204" pitchFamily="34" charset="-128"/>
            </a:endParaRPr>
          </a:p>
          <a:p>
            <a:pPr>
              <a:lnSpc>
                <a:spcPct val="80000"/>
              </a:lnSpc>
              <a:buNone/>
              <a:defRPr/>
            </a:pPr>
            <a:endParaRPr lang="en-US" altLang="en-US" sz="2800" dirty="0">
              <a:solidFill>
                <a:srgbClr val="002060"/>
              </a:solidFill>
              <a:ea typeface="ＭＳ Ｐゴシック" panose="020B0600070205080204" pitchFamily="34" charset="-128"/>
            </a:endParaRPr>
          </a:p>
          <a:p>
            <a:pPr>
              <a:lnSpc>
                <a:spcPct val="80000"/>
              </a:lnSpc>
              <a:buNone/>
              <a:defRPr/>
            </a:pPr>
            <a:endParaRPr lang="en-US" altLang="en-US" sz="1100" dirty="0">
              <a:solidFill>
                <a:srgbClr val="002060"/>
              </a:solidFill>
              <a:ea typeface="ＭＳ Ｐゴシック" panose="020B0600070205080204" pitchFamily="34" charset="-128"/>
            </a:endParaRPr>
          </a:p>
          <a:p>
            <a:pPr>
              <a:lnSpc>
                <a:spcPct val="80000"/>
              </a:lnSpc>
              <a:buNone/>
              <a:defRPr/>
            </a:pPr>
            <a:endParaRPr lang="en-US" altLang="en-US" sz="1100" dirty="0">
              <a:solidFill>
                <a:srgbClr val="002060"/>
              </a:solidFill>
              <a:ea typeface="ＭＳ Ｐゴシック" panose="020B0600070205080204" pitchFamily="34" charset="-128"/>
            </a:endParaRPr>
          </a:p>
          <a:p>
            <a:pPr>
              <a:lnSpc>
                <a:spcPct val="80000"/>
              </a:lnSpc>
              <a:buNone/>
              <a:defRPr/>
            </a:pPr>
            <a:endParaRPr lang="en-US" altLang="en-US" sz="1100" dirty="0">
              <a:solidFill>
                <a:srgbClr val="002060"/>
              </a:solidFill>
              <a:ea typeface="ＭＳ Ｐゴシック" panose="020B0600070205080204" pitchFamily="34" charset="-128"/>
            </a:endParaRPr>
          </a:p>
          <a:p>
            <a:pPr>
              <a:lnSpc>
                <a:spcPct val="80000"/>
              </a:lnSpc>
              <a:buNone/>
              <a:defRPr/>
            </a:pPr>
            <a:endParaRPr lang="en-US" altLang="en-US" sz="1200" dirty="0">
              <a:ea typeface="ＭＳ Ｐゴシック" panose="020B0600070205080204" pitchFamily="34" charset="-128"/>
            </a:endParaRPr>
          </a:p>
          <a:p>
            <a:pPr algn="r">
              <a:lnSpc>
                <a:spcPct val="80000"/>
              </a:lnSpc>
              <a:buNone/>
              <a:defRPr/>
            </a:pPr>
            <a:endParaRPr lang="en-US" altLang="en-US" sz="1200" dirty="0">
              <a:ea typeface="ＭＳ Ｐゴシック" panose="020B0600070205080204" pitchFamily="34" charset="-128"/>
            </a:endParaRPr>
          </a:p>
          <a:p>
            <a:pPr algn="r">
              <a:lnSpc>
                <a:spcPct val="80000"/>
              </a:lnSpc>
              <a:buNone/>
              <a:defRPr/>
            </a:pPr>
            <a:endParaRPr lang="en-US" altLang="en-US" sz="1400" dirty="0">
              <a:ea typeface="ＭＳ Ｐゴシック" panose="020B0600070205080204" pitchFamily="34" charset="-128"/>
            </a:endParaRPr>
          </a:p>
          <a:p>
            <a:pPr>
              <a:buNone/>
              <a:defRPr/>
            </a:pPr>
            <a:endParaRPr lang="en-US" altLang="en-US" sz="1400" dirty="0">
              <a:ea typeface="ＭＳ Ｐゴシック" panose="020B0600070205080204" pitchFamily="34" charset="-128"/>
            </a:endParaRPr>
          </a:p>
        </p:txBody>
      </p:sp>
      <p:sp>
        <p:nvSpPr>
          <p:cNvPr id="3" name="TextBox 2">
            <a:extLst>
              <a:ext uri="{FF2B5EF4-FFF2-40B4-BE49-F238E27FC236}">
                <a16:creationId xmlns:a16="http://schemas.microsoft.com/office/drawing/2014/main" id="{A7F83A70-2D4B-57E7-3584-D56980F14096}"/>
              </a:ext>
            </a:extLst>
          </p:cNvPr>
          <p:cNvSpPr txBox="1"/>
          <p:nvPr/>
        </p:nvSpPr>
        <p:spPr>
          <a:xfrm>
            <a:off x="5034643" y="5501048"/>
            <a:ext cx="7043056" cy="363176"/>
          </a:xfrm>
          <a:prstGeom prst="rect">
            <a:avLst/>
          </a:prstGeom>
          <a:noFill/>
        </p:spPr>
        <p:txBody>
          <a:bodyPr wrap="square">
            <a:spAutoFit/>
          </a:bodyPr>
          <a:lstStyle/>
          <a:p>
            <a:pPr algn="r">
              <a:lnSpc>
                <a:spcPct val="80000"/>
              </a:lnSpc>
              <a:buNone/>
              <a:defRPr/>
            </a:pPr>
            <a:r>
              <a:rPr lang="en-US" altLang="en-US" sz="1100" dirty="0" err="1">
                <a:ea typeface="ＭＳ Ｐゴシック" panose="020B0600070205080204" pitchFamily="34" charset="-128"/>
              </a:rPr>
              <a:t>Beeuwkes</a:t>
            </a:r>
            <a:r>
              <a:rPr lang="en-US" altLang="en-US" sz="1100" dirty="0">
                <a:ea typeface="ＭＳ Ｐゴシック" panose="020B0600070205080204" pitchFamily="34" charset="-128"/>
              </a:rPr>
              <a:t> Buntin M. et al, Consumer-directed health care: early evidence about effects on cost and quality. </a:t>
            </a:r>
            <a:r>
              <a:rPr lang="en-US" altLang="en-US" sz="1100" i="1" dirty="0">
                <a:ea typeface="ＭＳ Ｐゴシック" panose="020B0600070205080204" pitchFamily="34" charset="-128"/>
              </a:rPr>
              <a:t>Health Affairs. </a:t>
            </a:r>
            <a:r>
              <a:rPr lang="en-US" altLang="en-US" sz="1100" dirty="0">
                <a:ea typeface="ＭＳ Ｐゴシック" panose="020B0600070205080204" pitchFamily="34" charset="-128"/>
              </a:rPr>
              <a:t>2007;25(6):516-530.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0FDB42E-2896-1EA3-F5DA-05764F6A8616}"/>
              </a:ext>
            </a:extLst>
          </p:cNvPr>
          <p:cNvSpPr>
            <a:spLocks noGrp="1" noChangeArrowheads="1"/>
          </p:cNvSpPr>
          <p:nvPr>
            <p:ph type="title"/>
          </p:nvPr>
        </p:nvSpPr>
        <p:spPr bwMode="auto">
          <a:xfrm>
            <a:off x="666974" y="365126"/>
            <a:ext cx="9372376"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Cons of CDHC Plans</a:t>
            </a:r>
          </a:p>
        </p:txBody>
      </p:sp>
      <p:sp>
        <p:nvSpPr>
          <p:cNvPr id="36867" name="Rectangle 3">
            <a:extLst>
              <a:ext uri="{FF2B5EF4-FFF2-40B4-BE49-F238E27FC236}">
                <a16:creationId xmlns:a16="http://schemas.microsoft.com/office/drawing/2014/main" id="{2F1437BF-89DE-1EA5-1CA5-844938BADFF2}"/>
              </a:ext>
            </a:extLst>
          </p:cNvPr>
          <p:cNvSpPr>
            <a:spLocks noGrp="1"/>
          </p:cNvSpPr>
          <p:nvPr>
            <p:ph idx="1"/>
          </p:nvPr>
        </p:nvSpPr>
        <p:spPr/>
        <p:txBody>
          <a:bodyPr/>
          <a:lstStyle/>
          <a:p>
            <a:pPr>
              <a:lnSpc>
                <a:spcPct val="100000"/>
              </a:lnSpc>
              <a:spcBef>
                <a:spcPts val="600"/>
              </a:spcBef>
              <a:defRPr/>
            </a:pPr>
            <a:r>
              <a:rPr lang="en-US" altLang="en-US" sz="2800" dirty="0">
                <a:ea typeface="ＭＳ Ｐゴシック" panose="020B0600070205080204" pitchFamily="34" charset="-128"/>
              </a:rPr>
              <a:t>Lack of information on pricing and quality of services and providers</a:t>
            </a:r>
          </a:p>
          <a:p>
            <a:pPr>
              <a:lnSpc>
                <a:spcPct val="100000"/>
              </a:lnSpc>
              <a:spcBef>
                <a:spcPts val="600"/>
              </a:spcBef>
              <a:defRPr/>
            </a:pPr>
            <a:r>
              <a:rPr lang="en-US" altLang="en-US" sz="2800" dirty="0">
                <a:ea typeface="ＭＳ Ｐゴシック" panose="020B0600070205080204" pitchFamily="34" charset="-128"/>
              </a:rPr>
              <a:t>Overall, low health literacy in US</a:t>
            </a:r>
          </a:p>
          <a:p>
            <a:pPr>
              <a:lnSpc>
                <a:spcPct val="100000"/>
              </a:lnSpc>
              <a:spcBef>
                <a:spcPts val="600"/>
              </a:spcBef>
              <a:defRPr/>
            </a:pPr>
            <a:r>
              <a:rPr lang="en-US" altLang="en-US" sz="2800" dirty="0">
                <a:ea typeface="ＭＳ Ｐゴシック" panose="020B0600070205080204" pitchFamily="34" charset="-128"/>
              </a:rPr>
              <a:t>Sicker patients may need to pay more out of pocket and may not be able to afford it</a:t>
            </a:r>
          </a:p>
          <a:p>
            <a:pPr>
              <a:lnSpc>
                <a:spcPct val="100000"/>
              </a:lnSpc>
              <a:spcBef>
                <a:spcPts val="600"/>
              </a:spcBef>
              <a:defRPr/>
            </a:pPr>
            <a:r>
              <a:rPr lang="en-US" altLang="en-US" sz="2800" dirty="0">
                <a:ea typeface="ＭＳ Ｐゴシック" panose="020B0600070205080204" pitchFamily="34" charset="-128"/>
              </a:rPr>
              <a:t>Potential for patients to skip services/care they need</a:t>
            </a:r>
          </a:p>
          <a:p>
            <a:pPr>
              <a:defRPr/>
            </a:pPr>
            <a:endParaRPr lang="en-US" altLang="en-US" sz="2800" dirty="0">
              <a:ea typeface="ＭＳ Ｐゴシック" panose="020B0600070205080204" pitchFamily="34" charset="-128"/>
            </a:endParaRPr>
          </a:p>
          <a:p>
            <a:pPr>
              <a:defRPr/>
            </a:pPr>
            <a:endParaRPr lang="en-US" altLang="en-US" sz="2800" dirty="0">
              <a:ea typeface="ＭＳ Ｐゴシック" panose="020B0600070205080204" pitchFamily="34" charset="-128"/>
            </a:endParaRPr>
          </a:p>
          <a:p>
            <a:pPr>
              <a:buNone/>
              <a:defRPr/>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B38226D-1069-E98A-BC70-18E3B54B9B4E}"/>
              </a:ext>
            </a:extLst>
          </p:cNvPr>
          <p:cNvSpPr>
            <a:spLocks noGrp="1" noChangeArrowheads="1"/>
          </p:cNvSpPr>
          <p:nvPr>
            <p:ph type="title"/>
          </p:nvPr>
        </p:nvSpPr>
        <p:spPr bwMode="auto">
          <a:xfrm>
            <a:off x="838200" y="365126"/>
            <a:ext cx="920115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Cons of CDHC Plans Continued</a:t>
            </a:r>
          </a:p>
        </p:txBody>
      </p:sp>
      <p:sp>
        <p:nvSpPr>
          <p:cNvPr id="38915" name="Rectangle 3">
            <a:extLst>
              <a:ext uri="{FF2B5EF4-FFF2-40B4-BE49-F238E27FC236}">
                <a16:creationId xmlns:a16="http://schemas.microsoft.com/office/drawing/2014/main" id="{F716BA3C-C51E-41F3-C7CF-5D84D2D158E4}"/>
              </a:ext>
            </a:extLst>
          </p:cNvPr>
          <p:cNvSpPr>
            <a:spLocks noGrp="1"/>
          </p:cNvSpPr>
          <p:nvPr>
            <p:ph idx="1"/>
          </p:nvPr>
        </p:nvSpPr>
        <p:spPr/>
        <p:txBody>
          <a:bodyPr>
            <a:normAutofit/>
          </a:bodyPr>
          <a:lstStyle/>
          <a:p>
            <a:pPr>
              <a:lnSpc>
                <a:spcPct val="120000"/>
              </a:lnSpc>
              <a:spcBef>
                <a:spcPts val="600"/>
              </a:spcBef>
              <a:defRPr/>
            </a:pPr>
            <a:r>
              <a:rPr lang="en-US" altLang="en-US" sz="3000" dirty="0">
                <a:ea typeface="ＭＳ Ｐゴシック" panose="020B0600070205080204" pitchFamily="34" charset="-128"/>
              </a:rPr>
              <a:t>May disproportionately attract healthy patients (since premiums are lower in these plans than in traditional plans)</a:t>
            </a:r>
          </a:p>
          <a:p>
            <a:pPr>
              <a:lnSpc>
                <a:spcPct val="120000"/>
              </a:lnSpc>
              <a:spcBef>
                <a:spcPts val="600"/>
              </a:spcBef>
              <a:defRPr/>
            </a:pPr>
            <a:r>
              <a:rPr lang="en-US" altLang="en-US" sz="3000" dirty="0">
                <a:ea typeface="ＭＳ Ｐゴシック" panose="020B0600070205080204" pitchFamily="34" charset="-128"/>
              </a:rPr>
              <a:t>If healthier patients leave traditional plans, then sicker patients left in these plans may drive up costs</a:t>
            </a:r>
          </a:p>
          <a:p>
            <a:pPr>
              <a:lnSpc>
                <a:spcPct val="120000"/>
              </a:lnSpc>
              <a:spcBef>
                <a:spcPts val="600"/>
              </a:spcBef>
              <a:defRPr/>
            </a:pPr>
            <a:r>
              <a:rPr lang="en-US" altLang="en-US" sz="3000" dirty="0">
                <a:ea typeface="ＭＳ Ｐゴシック" panose="020B0600070205080204" pitchFamily="34" charset="-128"/>
              </a:rPr>
              <a:t>This concept is known as adverse selection </a:t>
            </a:r>
          </a:p>
          <a:p>
            <a:pPr>
              <a:lnSpc>
                <a:spcPct val="80000"/>
              </a:lnSpc>
              <a:buNone/>
              <a:defRPr/>
            </a:pPr>
            <a:endParaRPr lang="en-US" altLang="en-US" sz="2800" dirty="0">
              <a:ea typeface="ＭＳ Ｐゴシック" panose="020B0600070205080204" pitchFamily="34" charset="-128"/>
            </a:endParaRPr>
          </a:p>
          <a:p>
            <a:pPr>
              <a:lnSpc>
                <a:spcPct val="80000"/>
              </a:lnSpc>
              <a:buNone/>
              <a:defRPr/>
            </a:pPr>
            <a:endParaRPr lang="en-US" altLang="en-US" sz="1400" dirty="0">
              <a:ea typeface="ＭＳ Ｐゴシック" panose="020B0600070205080204" pitchFamily="34" charset="-128"/>
            </a:endParaRPr>
          </a:p>
          <a:p>
            <a:pPr algn="r">
              <a:lnSpc>
                <a:spcPct val="80000"/>
              </a:lnSpc>
              <a:buNone/>
              <a:defRPr/>
            </a:pPr>
            <a:endParaRPr lang="en-US" altLang="en-US" sz="1200" dirty="0">
              <a:ea typeface="ＭＳ Ｐゴシック" panose="020B0600070205080204" pitchFamily="34" charset="-128"/>
            </a:endParaRPr>
          </a:p>
          <a:p>
            <a:pPr algn="r">
              <a:lnSpc>
                <a:spcPct val="80000"/>
              </a:lnSpc>
              <a:buNone/>
              <a:defRPr/>
            </a:pPr>
            <a:endParaRPr lang="en-US" altLang="en-US" sz="1200" dirty="0">
              <a:ea typeface="ＭＳ Ｐゴシック" panose="020B0600070205080204" pitchFamily="34" charset="-128"/>
            </a:endParaRPr>
          </a:p>
          <a:p>
            <a:pPr algn="r">
              <a:lnSpc>
                <a:spcPct val="80000"/>
              </a:lnSpc>
              <a:buNone/>
              <a:defRPr/>
            </a:pPr>
            <a:endParaRPr lang="en-US" altLang="en-US" dirty="0">
              <a:ea typeface="ＭＳ Ｐゴシック" panose="020B0600070205080204" pitchFamily="34" charset="-128"/>
            </a:endParaRPr>
          </a:p>
        </p:txBody>
      </p:sp>
      <p:sp>
        <p:nvSpPr>
          <p:cNvPr id="3" name="TextBox 2">
            <a:extLst>
              <a:ext uri="{FF2B5EF4-FFF2-40B4-BE49-F238E27FC236}">
                <a16:creationId xmlns:a16="http://schemas.microsoft.com/office/drawing/2014/main" id="{EE3D08FC-9ACA-49D8-E5E4-CA7A1509F1ED}"/>
              </a:ext>
            </a:extLst>
          </p:cNvPr>
          <p:cNvSpPr txBox="1"/>
          <p:nvPr/>
        </p:nvSpPr>
        <p:spPr>
          <a:xfrm>
            <a:off x="5056415" y="5366112"/>
            <a:ext cx="7043056" cy="363176"/>
          </a:xfrm>
          <a:prstGeom prst="rect">
            <a:avLst/>
          </a:prstGeom>
          <a:noFill/>
        </p:spPr>
        <p:txBody>
          <a:bodyPr wrap="square">
            <a:spAutoFit/>
          </a:bodyPr>
          <a:lstStyle/>
          <a:p>
            <a:pPr algn="r">
              <a:lnSpc>
                <a:spcPct val="80000"/>
              </a:lnSpc>
              <a:buNone/>
              <a:defRPr/>
            </a:pPr>
            <a:r>
              <a:rPr lang="en-US" altLang="en-US" sz="1100" dirty="0" err="1">
                <a:ea typeface="ＭＳ Ｐゴシック" panose="020B0600070205080204" pitchFamily="34" charset="-128"/>
              </a:rPr>
              <a:t>Beeuwkes</a:t>
            </a:r>
            <a:r>
              <a:rPr lang="en-US" altLang="en-US" sz="1100" dirty="0">
                <a:ea typeface="ＭＳ Ｐゴシック" panose="020B0600070205080204" pitchFamily="34" charset="-128"/>
              </a:rPr>
              <a:t> Buntin M. et al, Consumer-directed health care: early evidence about effects on cost and quality. </a:t>
            </a:r>
            <a:r>
              <a:rPr lang="en-US" altLang="en-US" sz="1100" i="1" dirty="0">
                <a:ea typeface="ＭＳ Ｐゴシック" panose="020B0600070205080204" pitchFamily="34" charset="-128"/>
              </a:rPr>
              <a:t>Health Affairs. </a:t>
            </a:r>
            <a:r>
              <a:rPr lang="en-US" altLang="en-US" sz="1100" dirty="0">
                <a:ea typeface="ＭＳ Ｐゴシック" panose="020B0600070205080204" pitchFamily="34" charset="-128"/>
              </a:rPr>
              <a:t>2007;25(6):516-530.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D8B7EA2B-399A-6248-A5C7-9C3630C69341}"/>
              </a:ext>
            </a:extLst>
          </p:cNvPr>
          <p:cNvSpPr>
            <a:spLocks noGrp="1" noChangeArrowheads="1"/>
          </p:cNvSpPr>
          <p:nvPr>
            <p:ph type="title"/>
          </p:nvPr>
        </p:nvSpPr>
        <p:spPr bwMode="auto">
          <a:xfrm>
            <a:off x="591671" y="365126"/>
            <a:ext cx="9447679"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Considerations</a:t>
            </a:r>
          </a:p>
        </p:txBody>
      </p:sp>
      <p:sp>
        <p:nvSpPr>
          <p:cNvPr id="40963" name="Rectangle 3">
            <a:extLst>
              <a:ext uri="{FF2B5EF4-FFF2-40B4-BE49-F238E27FC236}">
                <a16:creationId xmlns:a16="http://schemas.microsoft.com/office/drawing/2014/main" id="{1AB02918-4E00-D2AD-8DC5-414EE33B751D}"/>
              </a:ext>
            </a:extLst>
          </p:cNvPr>
          <p:cNvSpPr>
            <a:spLocks noGrp="1"/>
          </p:cNvSpPr>
          <p:nvPr>
            <p:ph idx="1"/>
          </p:nvPr>
        </p:nvSpPr>
        <p:spPr>
          <a:xfrm>
            <a:off x="591671" y="1328149"/>
            <a:ext cx="10515600" cy="4201702"/>
          </a:xfrm>
        </p:spPr>
        <p:txBody>
          <a:bodyPr>
            <a:normAutofit lnSpcReduction="10000"/>
          </a:bodyPr>
          <a:lstStyle/>
          <a:p>
            <a:pPr>
              <a:lnSpc>
                <a:spcPct val="120000"/>
              </a:lnSpc>
              <a:spcBef>
                <a:spcPts val="600"/>
              </a:spcBef>
              <a:defRPr/>
            </a:pPr>
            <a:r>
              <a:rPr lang="en-US" altLang="en-US" sz="2700" dirty="0">
                <a:ea typeface="ＭＳ Ｐゴシック" panose="020B0600070205080204" pitchFamily="34" charset="-128"/>
              </a:rPr>
              <a:t>The challenge of a CDHC plan design is to promote cost-consciousness and discourage the use of inappropriate services without deterring patients from seeking needed care</a:t>
            </a:r>
          </a:p>
          <a:p>
            <a:pPr>
              <a:lnSpc>
                <a:spcPct val="120000"/>
              </a:lnSpc>
              <a:spcBef>
                <a:spcPts val="600"/>
              </a:spcBef>
              <a:defRPr/>
            </a:pPr>
            <a:endParaRPr lang="en-US" altLang="en-US" sz="2000" dirty="0">
              <a:ea typeface="ＭＳ Ｐゴシック" panose="020B0600070205080204" pitchFamily="34" charset="-128"/>
            </a:endParaRPr>
          </a:p>
          <a:p>
            <a:pPr>
              <a:lnSpc>
                <a:spcPct val="120000"/>
              </a:lnSpc>
              <a:spcBef>
                <a:spcPts val="600"/>
              </a:spcBef>
              <a:defRPr/>
            </a:pPr>
            <a:r>
              <a:rPr lang="en-US" altLang="en-US" sz="2700" dirty="0">
                <a:ea typeface="ＭＳ Ｐゴシック" panose="020B0600070205080204" pitchFamily="34" charset="-128"/>
              </a:rPr>
              <a:t>New evidence suggests that CDHC is associated with </a:t>
            </a:r>
          </a:p>
          <a:p>
            <a:pPr lvl="1">
              <a:lnSpc>
                <a:spcPct val="120000"/>
              </a:lnSpc>
              <a:spcBef>
                <a:spcPts val="600"/>
              </a:spcBef>
              <a:buClr>
                <a:srgbClr val="00205B"/>
              </a:buClr>
              <a:buFont typeface="Courier New" panose="02070309020205020404" pitchFamily="49" charset="0"/>
              <a:buChar char="o"/>
              <a:defRPr/>
            </a:pPr>
            <a:r>
              <a:rPr lang="en-US" altLang="en-US" sz="2400" dirty="0">
                <a:ea typeface="ＭＳ Ｐゴシック" panose="020B0600070205080204" pitchFamily="34" charset="-128"/>
              </a:rPr>
              <a:t>Reduction in both appropriate and inappropriate care</a:t>
            </a:r>
          </a:p>
          <a:p>
            <a:pPr lvl="1">
              <a:lnSpc>
                <a:spcPct val="120000"/>
              </a:lnSpc>
              <a:spcBef>
                <a:spcPts val="600"/>
              </a:spcBef>
              <a:buClr>
                <a:srgbClr val="00205B"/>
              </a:buClr>
              <a:buFont typeface="Courier New" panose="02070309020205020404" pitchFamily="49" charset="0"/>
              <a:buChar char="o"/>
              <a:defRPr/>
            </a:pPr>
            <a:r>
              <a:rPr lang="en-US" altLang="en-US" sz="2400" dirty="0">
                <a:ea typeface="ＭＳ Ｐゴシック" panose="020B0600070205080204" pitchFamily="34" charset="-128"/>
              </a:rPr>
              <a:t>Reduction in health services utilization </a:t>
            </a:r>
          </a:p>
          <a:p>
            <a:pPr lvl="1">
              <a:lnSpc>
                <a:spcPct val="120000"/>
              </a:lnSpc>
              <a:spcBef>
                <a:spcPts val="600"/>
              </a:spcBef>
              <a:buClr>
                <a:srgbClr val="00205B"/>
              </a:buClr>
              <a:buFont typeface="Courier New" panose="02070309020205020404" pitchFamily="49" charset="0"/>
              <a:buChar char="o"/>
              <a:defRPr/>
            </a:pPr>
            <a:r>
              <a:rPr lang="en-US" altLang="en-US" sz="2400" dirty="0">
                <a:ea typeface="ＭＳ Ｐゴシック" panose="020B0600070205080204" pitchFamily="34" charset="-128"/>
              </a:rPr>
              <a:t>Consequently, a reduction in health care costs </a:t>
            </a:r>
          </a:p>
          <a:p>
            <a:pPr algn="r">
              <a:buNone/>
              <a:defRPr/>
            </a:pPr>
            <a:r>
              <a:rPr lang="en-US" altLang="en-US" sz="1100" dirty="0">
                <a:ea typeface="ＭＳ Ｐゴシック" panose="020B0600070205080204" pitchFamily="34" charset="-128"/>
              </a:rPr>
              <a:t>	</a:t>
            </a:r>
            <a:endParaRPr lang="en-US" altLang="en-US" dirty="0">
              <a:ea typeface="ＭＳ Ｐゴシック" panose="020B0600070205080204" pitchFamily="34" charset="-128"/>
            </a:endParaRPr>
          </a:p>
        </p:txBody>
      </p:sp>
      <p:sp>
        <p:nvSpPr>
          <p:cNvPr id="3" name="TextBox 2">
            <a:extLst>
              <a:ext uri="{FF2B5EF4-FFF2-40B4-BE49-F238E27FC236}">
                <a16:creationId xmlns:a16="http://schemas.microsoft.com/office/drawing/2014/main" id="{DD309249-2DF3-C94D-1B8C-78F33AB6AE4F}"/>
              </a:ext>
            </a:extLst>
          </p:cNvPr>
          <p:cNvSpPr txBox="1"/>
          <p:nvPr/>
        </p:nvSpPr>
        <p:spPr>
          <a:xfrm>
            <a:off x="3839029" y="5325016"/>
            <a:ext cx="8271328" cy="553998"/>
          </a:xfrm>
          <a:prstGeom prst="rect">
            <a:avLst/>
          </a:prstGeom>
          <a:noFill/>
        </p:spPr>
        <p:txBody>
          <a:bodyPr wrap="square">
            <a:spAutoFit/>
          </a:bodyPr>
          <a:lstStyle/>
          <a:p>
            <a:pPr algn="r">
              <a:buNone/>
              <a:defRPr/>
            </a:pPr>
            <a:r>
              <a:rPr lang="en-US" altLang="en-US" sz="1000" dirty="0" err="1">
                <a:ea typeface="ＭＳ Ｐゴシック" panose="020B0600070205080204" pitchFamily="34" charset="-128"/>
              </a:rPr>
              <a:t>Beeuwkes</a:t>
            </a:r>
            <a:r>
              <a:rPr lang="en-US" altLang="en-US" sz="1000" dirty="0">
                <a:ea typeface="ＭＳ Ｐゴシック" panose="020B0600070205080204" pitchFamily="34" charset="-128"/>
              </a:rPr>
              <a:t> Buntin M. et al, Consumer-directed health care: early evidence about effects on cost and quality. </a:t>
            </a:r>
            <a:r>
              <a:rPr lang="en-US" altLang="en-US" sz="1000" i="1" dirty="0">
                <a:ea typeface="ＭＳ Ｐゴシック" panose="020B0600070205080204" pitchFamily="34" charset="-128"/>
              </a:rPr>
              <a:t>Health Affairs. </a:t>
            </a:r>
            <a:r>
              <a:rPr lang="en-US" altLang="en-US" sz="1000" dirty="0">
                <a:ea typeface="ＭＳ Ｐゴシック" panose="020B0600070205080204" pitchFamily="34" charset="-128"/>
              </a:rPr>
              <a:t>2007;25(6):516-530.</a:t>
            </a:r>
          </a:p>
          <a:p>
            <a:pPr algn="r">
              <a:buNone/>
              <a:defRPr/>
            </a:pPr>
            <a:r>
              <a:rPr lang="en-US" altLang="en-US" sz="1000" dirty="0">
                <a:ea typeface="ＭＳ Ｐゴシック" panose="020B0600070205080204" pitchFamily="34" charset="-128"/>
              </a:rPr>
              <a:t>Agarwal R et al. High-Deductible Health Plans Reduce Health Care Cost and Utilization, Including Us of Needed Preventive Services. </a:t>
            </a:r>
            <a:r>
              <a:rPr lang="en-US" altLang="en-US" sz="1000" i="1" dirty="0">
                <a:ea typeface="ＭＳ Ｐゴシック" panose="020B0600070205080204" pitchFamily="34" charset="-128"/>
              </a:rPr>
              <a:t>Health Affairs</a:t>
            </a:r>
            <a:r>
              <a:rPr lang="en-US" altLang="en-US" sz="1000" dirty="0">
                <a:ea typeface="ＭＳ Ｐゴシック" panose="020B0600070205080204" pitchFamily="34" charset="-128"/>
              </a:rPr>
              <a:t>. 2017; 36(10)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1597861-BBDA-A9A5-62F8-1DB5F2C2ABE0}"/>
              </a:ext>
            </a:extLst>
          </p:cNvPr>
          <p:cNvSpPr>
            <a:spLocks noGrp="1" noChangeArrowheads="1"/>
          </p:cNvSpPr>
          <p:nvPr>
            <p:ph type="title"/>
          </p:nvPr>
        </p:nvSpPr>
        <p:spPr bwMode="auto">
          <a:xfrm>
            <a:off x="688489" y="365126"/>
            <a:ext cx="9350861" cy="854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References</a:t>
            </a:r>
          </a:p>
        </p:txBody>
      </p:sp>
      <p:sp>
        <p:nvSpPr>
          <p:cNvPr id="46083" name="Rectangle 3">
            <a:extLst>
              <a:ext uri="{FF2B5EF4-FFF2-40B4-BE49-F238E27FC236}">
                <a16:creationId xmlns:a16="http://schemas.microsoft.com/office/drawing/2014/main" id="{9F56CE6A-7D36-9BBF-5194-A2B54169A8FB}"/>
              </a:ext>
            </a:extLst>
          </p:cNvPr>
          <p:cNvSpPr>
            <a:spLocks noGrp="1"/>
          </p:cNvSpPr>
          <p:nvPr>
            <p:ph idx="1"/>
          </p:nvPr>
        </p:nvSpPr>
        <p:spPr>
          <a:xfrm>
            <a:off x="774551" y="1219200"/>
            <a:ext cx="10728960" cy="4510088"/>
          </a:xfrm>
        </p:spPr>
        <p:txBody>
          <a:bodyPr>
            <a:normAutofit fontScale="92500" lnSpcReduction="10000"/>
          </a:bodyPr>
          <a:lstStyle/>
          <a:p>
            <a:pPr>
              <a:lnSpc>
                <a:spcPct val="120000"/>
              </a:lnSpc>
              <a:defRPr/>
            </a:pPr>
            <a:r>
              <a:rPr lang="en-US" altLang="en-US" sz="1600" dirty="0" err="1">
                <a:ea typeface="ＭＳ Ｐゴシック" panose="020B0600070205080204" pitchFamily="34" charset="-128"/>
              </a:rPr>
              <a:t>Beeuwkes</a:t>
            </a:r>
            <a:r>
              <a:rPr lang="en-US" altLang="en-US" sz="1600" dirty="0">
                <a:ea typeface="ＭＳ Ｐゴシック" panose="020B0600070205080204" pitchFamily="34" charset="-128"/>
              </a:rPr>
              <a:t> </a:t>
            </a:r>
            <a:r>
              <a:rPr lang="en-US" altLang="en-US" sz="1600" dirty="0" err="1">
                <a:ea typeface="ＭＳ Ｐゴシック" panose="020B0600070205080204" pitchFamily="34" charset="-128"/>
              </a:rPr>
              <a:t>Buntin</a:t>
            </a:r>
            <a:r>
              <a:rPr lang="en-US" altLang="en-US" sz="1600" dirty="0">
                <a:ea typeface="ＭＳ Ｐゴシック" panose="020B0600070205080204" pitchFamily="34" charset="-128"/>
              </a:rPr>
              <a:t> M. et al, Consumer-directed health care: early evidence about effects on cost and quality. </a:t>
            </a:r>
            <a:r>
              <a:rPr lang="en-US" altLang="en-US" sz="1600" i="1" dirty="0">
                <a:ea typeface="ＭＳ Ｐゴシック" panose="020B0600070205080204" pitchFamily="34" charset="-128"/>
              </a:rPr>
              <a:t>Health Affairs. </a:t>
            </a:r>
            <a:r>
              <a:rPr lang="en-US" altLang="en-US" sz="1600" dirty="0">
                <a:ea typeface="ＭＳ Ｐゴシック" panose="020B0600070205080204" pitchFamily="34" charset="-128"/>
              </a:rPr>
              <a:t>2007;25(6):516-530.</a:t>
            </a:r>
          </a:p>
          <a:p>
            <a:pPr>
              <a:lnSpc>
                <a:spcPct val="120000"/>
              </a:lnSpc>
              <a:defRPr/>
            </a:pPr>
            <a:r>
              <a:rPr lang="en-US" altLang="en-US" sz="1600" dirty="0">
                <a:ea typeface="ＭＳ Ｐゴシック" panose="020B0600070205080204" pitchFamily="34" charset="-128"/>
              </a:rPr>
              <a:t>Blumenthal D. Employer-sponsored insurance – riding the health care tiger. </a:t>
            </a:r>
            <a:r>
              <a:rPr lang="en-US" altLang="en-US" sz="1600" i="1" dirty="0">
                <a:ea typeface="ＭＳ Ｐゴシック" panose="020B0600070205080204" pitchFamily="34" charset="-128"/>
              </a:rPr>
              <a:t>NEJM.</a:t>
            </a:r>
            <a:r>
              <a:rPr lang="en-US" altLang="en-US" sz="1600" dirty="0">
                <a:ea typeface="ＭＳ Ｐゴシック" panose="020B0600070205080204" pitchFamily="34" charset="-128"/>
              </a:rPr>
              <a:t> 2006;355(2):195-202.</a:t>
            </a:r>
          </a:p>
          <a:p>
            <a:pPr>
              <a:lnSpc>
                <a:spcPct val="120000"/>
              </a:lnSpc>
              <a:buFont typeface="Arial" charset="0"/>
              <a:buChar char="•"/>
              <a:defRPr/>
            </a:pPr>
            <a:r>
              <a:rPr lang="en-US" sz="1600" dirty="0"/>
              <a:t>2024 Employer Health Benefits Survey. Washington D.C.: Kaiser Family Foundation, Oct 2024. </a:t>
            </a:r>
            <a:r>
              <a:rPr lang="en-US" altLang="en-US" sz="1600" dirty="0">
                <a:ea typeface="ＭＳ Ｐゴシック" panose="020B0600070205080204" pitchFamily="34" charset="-128"/>
                <a:hlinkClick r:id="rId2"/>
              </a:rPr>
              <a:t>https://www.kff.org/report-section/ehbs-2024-section-8-high-deductible-health-plans-with-savings-option/</a:t>
            </a:r>
            <a:r>
              <a:rPr lang="en-US" altLang="en-US" sz="1600" dirty="0">
                <a:ea typeface="ＭＳ Ｐゴシック" panose="020B0600070205080204" pitchFamily="34" charset="-128"/>
              </a:rPr>
              <a:t> </a:t>
            </a:r>
            <a:r>
              <a:rPr lang="en-US" sz="1600" dirty="0"/>
              <a:t>Accessed November 3, 2024.</a:t>
            </a:r>
          </a:p>
          <a:p>
            <a:pPr>
              <a:lnSpc>
                <a:spcPct val="120000"/>
              </a:lnSpc>
              <a:buFont typeface="Arial" charset="0"/>
              <a:buChar char="•"/>
              <a:defRPr/>
            </a:pPr>
            <a:r>
              <a:rPr lang="en-US" sz="1600" dirty="0"/>
              <a:t>RAND Health. The Health Insurance Experiment: A classic RAND Study Speaks to the Current Reform Debate. Dec 6, 2006. </a:t>
            </a:r>
            <a:r>
              <a:rPr lang="en-US" sz="1600" dirty="0">
                <a:hlinkClick r:id="rId3"/>
              </a:rPr>
              <a:t>www.rand.org/pubs/research_briefs/RB9174/index1.html</a:t>
            </a:r>
            <a:r>
              <a:rPr lang="en-US" sz="1600" dirty="0"/>
              <a:t> Accessed November 3, 2024.</a:t>
            </a:r>
          </a:p>
          <a:p>
            <a:pPr>
              <a:lnSpc>
                <a:spcPct val="120000"/>
              </a:lnSpc>
              <a:buFont typeface="Arial" charset="0"/>
              <a:buChar char="•"/>
              <a:defRPr/>
            </a:pPr>
            <a:r>
              <a:rPr lang="en-US" altLang="en-US" sz="1600" dirty="0">
                <a:ea typeface="ＭＳ Ｐゴシック" panose="020B0600070205080204" pitchFamily="34" charset="-128"/>
              </a:rPr>
              <a:t>Haviland A </a:t>
            </a:r>
            <a:r>
              <a:rPr lang="en-US" altLang="en-US" sz="1600" dirty="0" err="1">
                <a:ea typeface="ＭＳ Ｐゴシック" panose="020B0600070205080204" pitchFamily="34" charset="-128"/>
              </a:rPr>
              <a:t>etl</a:t>
            </a:r>
            <a:r>
              <a:rPr lang="en-US" altLang="en-US" sz="1600" dirty="0">
                <a:ea typeface="ＭＳ Ｐゴシック" panose="020B0600070205080204" pitchFamily="34" charset="-128"/>
              </a:rPr>
              <a:t> al. Do “Consumer-Directed” health plans bend the cost curve over time? </a:t>
            </a:r>
            <a:r>
              <a:rPr lang="en-US" altLang="en-US" sz="1600" i="1" dirty="0">
                <a:ea typeface="ＭＳ Ｐゴシック" panose="020B0600070205080204" pitchFamily="34" charset="-128"/>
              </a:rPr>
              <a:t>J Health Econ</a:t>
            </a:r>
            <a:r>
              <a:rPr lang="en-US" altLang="en-US" sz="1600" dirty="0">
                <a:ea typeface="ＭＳ Ｐゴシック" panose="020B0600070205080204" pitchFamily="34" charset="-128"/>
              </a:rPr>
              <a:t>. 2016; 46; 33-51</a:t>
            </a:r>
          </a:p>
          <a:p>
            <a:pPr>
              <a:lnSpc>
                <a:spcPct val="120000"/>
              </a:lnSpc>
              <a:buFont typeface="Arial" charset="0"/>
              <a:buChar char="•"/>
              <a:defRPr/>
            </a:pPr>
            <a:r>
              <a:rPr lang="en-US" altLang="en-US" sz="1600" dirty="0">
                <a:ea typeface="ＭＳ Ｐゴシック" panose="020B0600070205080204" pitchFamily="34" charset="-128"/>
              </a:rPr>
              <a:t>Agarwal R et al. High-Deductible Health Plans Reduce Health Care Cost and Utilization, Including Us of Needed Preventive Services. </a:t>
            </a:r>
            <a:r>
              <a:rPr lang="en-US" altLang="en-US" sz="1600" i="1" dirty="0">
                <a:ea typeface="ＭＳ Ｐゴシック" panose="020B0600070205080204" pitchFamily="34" charset="-128"/>
              </a:rPr>
              <a:t>Health Affairs</a:t>
            </a:r>
            <a:r>
              <a:rPr lang="en-US" altLang="en-US" sz="1600" dirty="0">
                <a:ea typeface="ＭＳ Ｐゴシック" panose="020B0600070205080204" pitchFamily="34" charset="-128"/>
              </a:rPr>
              <a:t>. 2017; 36(10).</a:t>
            </a:r>
          </a:p>
          <a:p>
            <a:pPr>
              <a:lnSpc>
                <a:spcPct val="120000"/>
              </a:lnSpc>
              <a:buFont typeface="Arial" charset="0"/>
              <a:buChar char="•"/>
              <a:defRPr/>
            </a:pPr>
            <a:r>
              <a:rPr lang="en-US" altLang="en-US" sz="1600" dirty="0"/>
              <a:t>Forbes Advisor. HRA vs. HSA: Which is better for you? https://www.forbes.com/advisor/health-insurance/hra-vs-hsa/ Accessed on November 3, 2024.</a:t>
            </a:r>
          </a:p>
          <a:p>
            <a:pPr>
              <a:lnSpc>
                <a:spcPct val="120000"/>
              </a:lnSpc>
              <a:buFont typeface="Arial" charset="0"/>
              <a:buChar char="•"/>
              <a:defRPr/>
            </a:pPr>
            <a:r>
              <a:rPr lang="en-US" altLang="en-US" sz="1600" dirty="0">
                <a:ea typeface="ＭＳ Ｐゴシック" panose="020B0600070205080204" pitchFamily="34" charset="-128"/>
              </a:rPr>
              <a:t>Healthcare.gov (2024) </a:t>
            </a:r>
            <a:r>
              <a:rPr lang="en-US" altLang="en-US" sz="1600" dirty="0">
                <a:ea typeface="ＭＳ Ｐゴシック" panose="020B0600070205080204" pitchFamily="34" charset="-128"/>
                <a:hlinkClick r:id="rId4"/>
              </a:rPr>
              <a:t>https://www.healthcare.gov/glossary/health-savings-account-hsa/</a:t>
            </a:r>
            <a:r>
              <a:rPr lang="en-US" altLang="en-US" sz="1600" dirty="0">
                <a:ea typeface="ＭＳ Ｐゴシック" panose="020B0600070205080204" pitchFamily="34" charset="-128"/>
              </a:rPr>
              <a:t>; Accessed November 3, 2024.</a:t>
            </a:r>
          </a:p>
          <a:p>
            <a:pPr>
              <a:lnSpc>
                <a:spcPct val="120000"/>
              </a:lnSpc>
              <a:buFont typeface="Arial" charset="0"/>
              <a:buChar char="•"/>
              <a:defRPr/>
            </a:pPr>
            <a:r>
              <a:rPr lang="en-US" altLang="en-US" sz="1600" dirty="0">
                <a:ea typeface="ＭＳ Ｐゴシック" panose="020B0600070205080204" pitchFamily="34" charset="-128"/>
              </a:rPr>
              <a:t>Healthcare.gov (2024) </a:t>
            </a:r>
            <a:r>
              <a:rPr lang="en-US" altLang="en-US" sz="1600" dirty="0">
                <a:ea typeface="ＭＳ Ｐゴシック" panose="020B0600070205080204" pitchFamily="34" charset="-128"/>
                <a:hlinkClick r:id="rId5"/>
              </a:rPr>
              <a:t>https://www.healthcare.gov/high-deductible-health-plan/</a:t>
            </a:r>
            <a:r>
              <a:rPr lang="en-US" altLang="en-US" sz="1600" dirty="0">
                <a:ea typeface="ＭＳ Ｐゴシック" panose="020B0600070205080204" pitchFamily="34" charset="-128"/>
              </a:rPr>
              <a:t>; Accessed November 3, 2024.</a:t>
            </a:r>
          </a:p>
          <a:p>
            <a:pPr>
              <a:lnSpc>
                <a:spcPct val="120000"/>
              </a:lnSpc>
              <a:buFont typeface="Arial" charset="0"/>
              <a:buChar char="•"/>
              <a:defRPr/>
            </a:pPr>
            <a:endParaRPr lang="en-US" sz="1600" dirty="0"/>
          </a:p>
          <a:p>
            <a:pPr>
              <a:lnSpc>
                <a:spcPct val="120000"/>
              </a:lnSpc>
              <a:buFont typeface="Arial" charset="0"/>
              <a:buChar char="•"/>
              <a:defRPr/>
            </a:pPr>
            <a:endParaRPr lang="en-US" sz="1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250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A404736-4B4C-A91F-2204-D8ED30561B98}"/>
              </a:ext>
            </a:extLst>
          </p:cNvPr>
          <p:cNvSpPr>
            <a:spLocks noGrp="1" noChangeArrowheads="1"/>
          </p:cNvSpPr>
          <p:nvPr>
            <p:ph type="title"/>
          </p:nvPr>
        </p:nvSpPr>
        <p:spPr bwMode="auto">
          <a:xfrm>
            <a:off x="553123" y="365126"/>
            <a:ext cx="10978477"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sz="3600" dirty="0">
                <a:solidFill>
                  <a:srgbClr val="002060"/>
                </a:solidFill>
                <a:ea typeface="ＭＳ Ｐゴシック" panose="020B0600070205080204" pitchFamily="34" charset="-128"/>
              </a:rPr>
              <a:t>What is Consumer-Directed Health Care (CDHC)?</a:t>
            </a:r>
          </a:p>
        </p:txBody>
      </p:sp>
      <p:sp>
        <p:nvSpPr>
          <p:cNvPr id="13315" name="Rectangle 3">
            <a:extLst>
              <a:ext uri="{FF2B5EF4-FFF2-40B4-BE49-F238E27FC236}">
                <a16:creationId xmlns:a16="http://schemas.microsoft.com/office/drawing/2014/main" id="{31B40221-5901-2E26-6626-EDB7BD59A6CE}"/>
              </a:ext>
            </a:extLst>
          </p:cNvPr>
          <p:cNvSpPr>
            <a:spLocks noGrp="1"/>
          </p:cNvSpPr>
          <p:nvPr>
            <p:ph idx="1"/>
          </p:nvPr>
        </p:nvSpPr>
        <p:spPr>
          <a:xfrm>
            <a:off x="553123" y="1825625"/>
            <a:ext cx="10515600" cy="3903663"/>
          </a:xfrm>
        </p:spPr>
        <p:txBody>
          <a:bodyPr>
            <a:normAutofit/>
          </a:bodyPr>
          <a:lstStyle/>
          <a:p>
            <a:pPr marL="0" indent="0">
              <a:lnSpc>
                <a:spcPct val="80000"/>
              </a:lnSpc>
              <a:buNone/>
              <a:defRPr/>
            </a:pPr>
            <a:r>
              <a:rPr lang="en-US" sz="3600" dirty="0"/>
              <a:t>Patients:</a:t>
            </a:r>
          </a:p>
          <a:p>
            <a:pPr>
              <a:lnSpc>
                <a:spcPct val="80000"/>
              </a:lnSpc>
              <a:buFont typeface="Arial" charset="0"/>
              <a:buChar char="•"/>
              <a:defRPr/>
            </a:pPr>
            <a:endParaRPr lang="en-US" sz="700" dirty="0"/>
          </a:p>
          <a:p>
            <a:pPr>
              <a:lnSpc>
                <a:spcPct val="80000"/>
              </a:lnSpc>
              <a:buFont typeface="Arial" charset="0"/>
              <a:buChar char="•"/>
              <a:defRPr/>
            </a:pPr>
            <a:endParaRPr lang="en-US" sz="700" dirty="0"/>
          </a:p>
          <a:p>
            <a:pPr lvl="2">
              <a:lnSpc>
                <a:spcPct val="80000"/>
              </a:lnSpc>
              <a:buFont typeface="Arial" panose="020B0604020202020204" pitchFamily="34" charset="0"/>
              <a:buChar char="•"/>
              <a:defRPr/>
            </a:pPr>
            <a:r>
              <a:rPr lang="en-US" sz="2800" dirty="0"/>
              <a:t>Control their own health care spending</a:t>
            </a:r>
          </a:p>
          <a:p>
            <a:pPr lvl="2">
              <a:lnSpc>
                <a:spcPct val="80000"/>
              </a:lnSpc>
              <a:buFont typeface="Arial" panose="020B0604020202020204" pitchFamily="34" charset="0"/>
              <a:buChar char="•"/>
              <a:defRPr/>
            </a:pPr>
            <a:endParaRPr lang="en-US" sz="2800" dirty="0"/>
          </a:p>
          <a:p>
            <a:pPr lvl="2">
              <a:lnSpc>
                <a:spcPct val="80000"/>
              </a:lnSpc>
              <a:buFont typeface="Arial" panose="020B0604020202020204" pitchFamily="34" charset="0"/>
              <a:buChar char="•"/>
              <a:defRPr/>
            </a:pPr>
            <a:r>
              <a:rPr lang="en-US" sz="2800" dirty="0"/>
              <a:t>Decide what health plan to join</a:t>
            </a:r>
          </a:p>
          <a:p>
            <a:pPr lvl="2">
              <a:lnSpc>
                <a:spcPct val="80000"/>
              </a:lnSpc>
              <a:buFont typeface="Arial" panose="020B0604020202020204" pitchFamily="34" charset="0"/>
              <a:buChar char="•"/>
              <a:defRPr/>
            </a:pPr>
            <a:endParaRPr lang="en-US" sz="2800" dirty="0"/>
          </a:p>
          <a:p>
            <a:pPr lvl="2">
              <a:lnSpc>
                <a:spcPct val="80000"/>
              </a:lnSpc>
              <a:buFont typeface="Arial" panose="020B0604020202020204" pitchFamily="34" charset="0"/>
              <a:buChar char="•"/>
              <a:defRPr/>
            </a:pPr>
            <a:r>
              <a:rPr lang="en-US" sz="2800" dirty="0"/>
              <a:t>Decide what treatment to receive when</a:t>
            </a:r>
          </a:p>
          <a:p>
            <a:pPr lvl="2">
              <a:lnSpc>
                <a:spcPct val="80000"/>
              </a:lnSpc>
              <a:buFont typeface="Arial" panose="020B0604020202020204" pitchFamily="34" charset="0"/>
              <a:buChar char="•"/>
              <a:defRPr/>
            </a:pPr>
            <a:endParaRPr lang="en-US" sz="2800" dirty="0"/>
          </a:p>
          <a:p>
            <a:pPr lvl="2">
              <a:lnSpc>
                <a:spcPct val="80000"/>
              </a:lnSpc>
              <a:buFont typeface="Arial" panose="020B0604020202020204" pitchFamily="34" charset="0"/>
              <a:buChar char="•"/>
              <a:defRPr/>
            </a:pPr>
            <a:r>
              <a:rPr lang="en-US" sz="2800" dirty="0"/>
              <a:t>Decide on the provider for their treatment</a:t>
            </a:r>
          </a:p>
          <a:p>
            <a:pPr>
              <a:lnSpc>
                <a:spcPct val="80000"/>
              </a:lnSpc>
              <a:buFont typeface="Arial" charset="0"/>
              <a:buChar char="•"/>
              <a:defRPr/>
            </a:pPr>
            <a:endParaRPr lang="en-US" dirty="0"/>
          </a:p>
          <a:p>
            <a:pPr>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46DC9CE-BF86-752D-B33D-F5CF35636911}"/>
              </a:ext>
            </a:extLst>
          </p:cNvPr>
          <p:cNvSpPr>
            <a:spLocks noGrp="1" noChangeArrowheads="1"/>
          </p:cNvSpPr>
          <p:nvPr>
            <p:ph type="title"/>
          </p:nvPr>
        </p:nvSpPr>
        <p:spPr bwMode="auto">
          <a:xfrm>
            <a:off x="838200" y="160731"/>
            <a:ext cx="78867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CDHC Features</a:t>
            </a:r>
          </a:p>
        </p:txBody>
      </p:sp>
      <p:sp>
        <p:nvSpPr>
          <p:cNvPr id="17411" name="Rectangle 3">
            <a:extLst>
              <a:ext uri="{FF2B5EF4-FFF2-40B4-BE49-F238E27FC236}">
                <a16:creationId xmlns:a16="http://schemas.microsoft.com/office/drawing/2014/main" id="{43F61804-683F-27F1-6F63-0B04E0762B85}"/>
              </a:ext>
            </a:extLst>
          </p:cNvPr>
          <p:cNvSpPr>
            <a:spLocks noGrp="1"/>
          </p:cNvSpPr>
          <p:nvPr>
            <p:ph idx="1"/>
          </p:nvPr>
        </p:nvSpPr>
        <p:spPr/>
        <p:txBody>
          <a:bodyPr/>
          <a:lstStyle/>
          <a:p>
            <a:pPr marL="0" indent="0">
              <a:lnSpc>
                <a:spcPct val="80000"/>
              </a:lnSpc>
              <a:buNone/>
              <a:defRPr/>
            </a:pPr>
            <a:r>
              <a:rPr lang="en-US" altLang="en-US" sz="2800" dirty="0">
                <a:ea typeface="ＭＳ Ｐゴシック" panose="020B0600070205080204" pitchFamily="34" charset="-128"/>
              </a:rPr>
              <a:t>CDHC consists of health insurance plans that usually have:</a:t>
            </a:r>
          </a:p>
          <a:p>
            <a:pPr marL="0" indent="0">
              <a:lnSpc>
                <a:spcPct val="80000"/>
              </a:lnSpc>
              <a:buNone/>
              <a:defRPr/>
            </a:pPr>
            <a:endParaRPr lang="en-US" altLang="en-US" sz="2800" dirty="0">
              <a:ea typeface="ＭＳ Ｐゴシック" panose="020B0600070205080204" pitchFamily="34" charset="-128"/>
            </a:endParaRPr>
          </a:p>
          <a:p>
            <a:pPr>
              <a:lnSpc>
                <a:spcPct val="80000"/>
              </a:lnSpc>
              <a:defRPr/>
            </a:pPr>
            <a:r>
              <a:rPr lang="en-US" altLang="en-US" sz="2400" dirty="0">
                <a:ea typeface="ＭＳ Ｐゴシック" panose="020B0600070205080204" pitchFamily="34" charset="-128"/>
              </a:rPr>
              <a:t>A</a:t>
            </a:r>
            <a:r>
              <a:rPr lang="en-US" altLang="en-US" sz="2400" dirty="0">
                <a:latin typeface="+mj-lt"/>
                <a:ea typeface="ＭＳ Ｐゴシック" panose="020B0600070205080204" pitchFamily="34" charset="-128"/>
              </a:rPr>
              <a:t> tax-advantaged health savings account (HSA) or health reimbursement account (HRA)</a:t>
            </a:r>
          </a:p>
          <a:p>
            <a:pPr marL="1257300" lvl="2" indent="-457200">
              <a:lnSpc>
                <a:spcPct val="80000"/>
              </a:lnSpc>
              <a:buFont typeface="Arial" panose="020B0604020202020204" pitchFamily="34" charset="0"/>
              <a:buChar char="•"/>
              <a:defRPr/>
            </a:pPr>
            <a:endParaRPr lang="en-US" altLang="en-US" sz="2400" dirty="0">
              <a:latin typeface="+mj-lt"/>
              <a:ea typeface="ＭＳ Ｐゴシック" panose="020B0600070205080204" pitchFamily="34" charset="-128"/>
            </a:endParaRPr>
          </a:p>
          <a:p>
            <a:pPr>
              <a:lnSpc>
                <a:spcPct val="80000"/>
              </a:lnSpc>
              <a:defRPr/>
            </a:pPr>
            <a:r>
              <a:rPr lang="en-US" altLang="en-US" sz="2400" dirty="0">
                <a:ea typeface="ＭＳ Ｐゴシック" panose="020B0600070205080204" pitchFamily="34" charset="-128"/>
              </a:rPr>
              <a:t>T</a:t>
            </a:r>
            <a:r>
              <a:rPr lang="en-US" altLang="en-US" sz="2400" dirty="0">
                <a:latin typeface="+mj-lt"/>
                <a:ea typeface="ＭＳ Ｐゴシック" panose="020B0600070205080204" pitchFamily="34" charset="-128"/>
              </a:rPr>
              <a:t>ools to help make healthcare decisions</a:t>
            </a:r>
          </a:p>
          <a:p>
            <a:pPr lvl="1">
              <a:lnSpc>
                <a:spcPct val="80000"/>
              </a:lnSpc>
              <a:defRPr/>
            </a:pPr>
            <a:endParaRPr lang="en-US" altLang="en-US" sz="2400" dirty="0">
              <a:ea typeface="ＭＳ Ｐゴシック" panose="020B0600070205080204" pitchFamily="34" charset="-128"/>
            </a:endParaRPr>
          </a:p>
          <a:p>
            <a:pPr lvl="1">
              <a:lnSpc>
                <a:spcPct val="80000"/>
              </a:lnSpc>
              <a:defRPr/>
            </a:pPr>
            <a:endParaRPr lang="en-US" altLang="en-US" sz="2400" dirty="0">
              <a:ea typeface="ＭＳ Ｐゴシック" panose="020B0600070205080204" pitchFamily="34" charset="-128"/>
            </a:endParaRPr>
          </a:p>
          <a:p>
            <a:pPr>
              <a:buNone/>
              <a:defRPr/>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08217C7-64CA-5DCB-E4A3-779C580C8CB1}"/>
              </a:ext>
            </a:extLst>
          </p:cNvPr>
          <p:cNvSpPr>
            <a:spLocks noGrp="1" noChangeArrowheads="1"/>
          </p:cNvSpPr>
          <p:nvPr>
            <p:ph type="title"/>
          </p:nvPr>
        </p:nvSpPr>
        <p:spPr bwMode="auto">
          <a:xfrm>
            <a:off x="731520" y="365126"/>
            <a:ext cx="10359614"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p>
            <a:pPr eaLnBrk="1" hangingPunct="1"/>
            <a:r>
              <a:rPr lang="en-US" altLang="en-US" dirty="0">
                <a:ea typeface="ＭＳ Ｐゴシック" panose="020B0600070205080204" pitchFamily="34" charset="-128"/>
              </a:rPr>
              <a:t>How do CDHC Plans Differ from Traditional Health Plans?</a:t>
            </a:r>
          </a:p>
        </p:txBody>
      </p:sp>
      <p:sp>
        <p:nvSpPr>
          <p:cNvPr id="18435" name="Content Placeholder 2">
            <a:extLst>
              <a:ext uri="{FF2B5EF4-FFF2-40B4-BE49-F238E27FC236}">
                <a16:creationId xmlns:a16="http://schemas.microsoft.com/office/drawing/2014/main" id="{E073A284-4DFB-A9A1-2C61-BBF56561ED13}"/>
              </a:ext>
            </a:extLst>
          </p:cNvPr>
          <p:cNvSpPr>
            <a:spLocks noGrp="1"/>
          </p:cNvSpPr>
          <p:nvPr>
            <p:ph idx="1"/>
          </p:nvPr>
        </p:nvSpPr>
        <p:spPr/>
        <p:txBody>
          <a:bodyPr/>
          <a:lstStyle/>
          <a:p>
            <a:pPr>
              <a:defRPr/>
            </a:pPr>
            <a:r>
              <a:rPr lang="en-US" altLang="en-US" sz="2800" dirty="0">
                <a:ea typeface="ＭＳ Ｐゴシック" panose="020B0600070205080204" pitchFamily="34" charset="-128"/>
              </a:rPr>
              <a:t>Both plans have premiums, but CDHC plans have lower premiums than traditional plans </a:t>
            </a:r>
          </a:p>
          <a:p>
            <a:pPr>
              <a:defRPr/>
            </a:pPr>
            <a:endParaRPr lang="en-US" altLang="en-US" sz="2800" dirty="0">
              <a:ea typeface="ＭＳ Ｐゴシック" panose="020B0600070205080204" pitchFamily="34" charset="-128"/>
            </a:endParaRPr>
          </a:p>
          <a:p>
            <a:pPr>
              <a:defRPr/>
            </a:pPr>
            <a:r>
              <a:rPr lang="en-US" altLang="en-US" sz="2800" dirty="0">
                <a:ea typeface="ＭＳ Ｐゴシック" panose="020B0600070205080204" pitchFamily="34" charset="-128"/>
              </a:rPr>
              <a:t>In CDHC, physicians must work closely with members on evaluating costs as well as risks/benefits</a:t>
            </a:r>
            <a:endParaRPr lang="en-US" altLang="ja-JP" sz="2800" dirty="0"/>
          </a:p>
          <a:p>
            <a:pPr>
              <a:defRPr/>
            </a:pPr>
            <a:endParaRPr lang="en-US" altLang="en-US" sz="3600" dirty="0">
              <a:ea typeface="ＭＳ Ｐゴシック" panose="020B0600070205080204" pitchFamily="34" charset="-128"/>
            </a:endParaRPr>
          </a:p>
          <a:p>
            <a:pPr>
              <a:defRPr/>
            </a:pPr>
            <a:endParaRPr lang="en-US" altLang="en-US" sz="36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45CD55C-B91D-A61E-C9C2-1D8CA1BE0F9C}"/>
              </a:ext>
            </a:extLst>
          </p:cNvPr>
          <p:cNvSpPr>
            <a:spLocks noGrp="1" noChangeArrowheads="1"/>
          </p:cNvSpPr>
          <p:nvPr>
            <p:ph type="title"/>
          </p:nvPr>
        </p:nvSpPr>
        <p:spPr bwMode="auto">
          <a:xfrm>
            <a:off x="838200" y="365126"/>
            <a:ext cx="920115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dirty="0">
                <a:solidFill>
                  <a:srgbClr val="002060"/>
                </a:solidFill>
                <a:ea typeface="ＭＳ Ｐゴシック" panose="020B0600070205080204" pitchFamily="34" charset="-128"/>
              </a:rPr>
              <a:t>Background of CDHC</a:t>
            </a:r>
          </a:p>
        </p:txBody>
      </p:sp>
      <p:sp>
        <p:nvSpPr>
          <p:cNvPr id="19459" name="Rectangle 3">
            <a:extLst>
              <a:ext uri="{FF2B5EF4-FFF2-40B4-BE49-F238E27FC236}">
                <a16:creationId xmlns:a16="http://schemas.microsoft.com/office/drawing/2014/main" id="{EAA6B91C-E6DC-3429-C62E-80E773B8D37A}"/>
              </a:ext>
            </a:extLst>
          </p:cNvPr>
          <p:cNvSpPr>
            <a:spLocks noGrp="1"/>
          </p:cNvSpPr>
          <p:nvPr>
            <p:ph idx="1"/>
          </p:nvPr>
        </p:nvSpPr>
        <p:spPr>
          <a:xfrm>
            <a:off x="838200" y="1524411"/>
            <a:ext cx="10515600" cy="4542902"/>
          </a:xfrm>
        </p:spPr>
        <p:txBody>
          <a:bodyPr>
            <a:normAutofit fontScale="70000" lnSpcReduction="20000"/>
          </a:bodyPr>
          <a:lstStyle/>
          <a:p>
            <a:pPr>
              <a:lnSpc>
                <a:spcPct val="120000"/>
              </a:lnSpc>
              <a:spcBef>
                <a:spcPts val="0"/>
              </a:spcBef>
              <a:defRPr/>
            </a:pPr>
            <a:r>
              <a:rPr lang="en-US" altLang="en-US" sz="3400" dirty="0">
                <a:ea typeface="ＭＳ Ｐゴシック" panose="020B0600070205080204" pitchFamily="34" charset="-128"/>
              </a:rPr>
              <a:t>With health care costs rising faster than inflation, CDHC is being promoted as a way to combat these costs and still provide quality health care</a:t>
            </a:r>
          </a:p>
          <a:p>
            <a:pPr>
              <a:lnSpc>
                <a:spcPct val="120000"/>
              </a:lnSpc>
              <a:spcBef>
                <a:spcPts val="0"/>
              </a:spcBef>
              <a:defRPr/>
            </a:pPr>
            <a:endParaRPr lang="en-US" altLang="en-US" sz="3400" dirty="0">
              <a:ea typeface="ＭＳ Ｐゴシック" panose="020B0600070205080204" pitchFamily="34" charset="-128"/>
            </a:endParaRPr>
          </a:p>
          <a:p>
            <a:pPr>
              <a:lnSpc>
                <a:spcPct val="120000"/>
              </a:lnSpc>
              <a:spcBef>
                <a:spcPts val="0"/>
              </a:spcBef>
              <a:defRPr/>
            </a:pPr>
            <a:r>
              <a:rPr lang="en-US" altLang="en-US" sz="3400" dirty="0">
                <a:ea typeface="ＭＳ Ｐゴシック" panose="020B0600070205080204" pitchFamily="34" charset="-128"/>
              </a:rPr>
              <a:t>Shifting costs to patients may empower them to take charge of their own health care </a:t>
            </a:r>
          </a:p>
          <a:p>
            <a:pPr>
              <a:lnSpc>
                <a:spcPct val="120000"/>
              </a:lnSpc>
              <a:spcBef>
                <a:spcPts val="0"/>
              </a:spcBef>
              <a:defRPr/>
            </a:pPr>
            <a:endParaRPr lang="en-US" altLang="en-US" sz="3400" dirty="0">
              <a:ea typeface="ＭＳ Ｐゴシック" panose="020B0600070205080204" pitchFamily="34" charset="-128"/>
            </a:endParaRPr>
          </a:p>
          <a:p>
            <a:pPr>
              <a:lnSpc>
                <a:spcPct val="120000"/>
              </a:lnSpc>
              <a:spcBef>
                <a:spcPts val="0"/>
              </a:spcBef>
              <a:defRPr/>
            </a:pPr>
            <a:r>
              <a:rPr lang="en-US" altLang="en-US" sz="3400" dirty="0">
                <a:ea typeface="ＭＳ Ｐゴシック" panose="020B0600070205080204" pitchFamily="34" charset="-128"/>
              </a:rPr>
              <a:t>Gives patients incentive to seek out lower-cost providers of care </a:t>
            </a:r>
          </a:p>
          <a:p>
            <a:pPr>
              <a:lnSpc>
                <a:spcPct val="120000"/>
              </a:lnSpc>
              <a:spcBef>
                <a:spcPts val="0"/>
              </a:spcBef>
              <a:defRPr/>
            </a:pPr>
            <a:endParaRPr lang="en-US" altLang="en-US" sz="3400" dirty="0">
              <a:ea typeface="ＭＳ Ｐゴシック" panose="020B0600070205080204" pitchFamily="34" charset="-128"/>
            </a:endParaRPr>
          </a:p>
          <a:p>
            <a:pPr>
              <a:lnSpc>
                <a:spcPct val="120000"/>
              </a:lnSpc>
              <a:spcBef>
                <a:spcPts val="0"/>
              </a:spcBef>
              <a:defRPr/>
            </a:pPr>
            <a:r>
              <a:rPr lang="en-US" altLang="en-US" sz="3400" dirty="0">
                <a:ea typeface="ＭＳ Ｐゴシック" panose="020B0600070205080204" pitchFamily="34" charset="-128"/>
              </a:rPr>
              <a:t>Patients will likely only use services that they need, as they will be paying more out of pocket (e.g., patients will use a retail clinic for a sore throat vs. a trip to the ER)</a:t>
            </a:r>
          </a:p>
          <a:p>
            <a:pPr>
              <a:lnSpc>
                <a:spcPct val="120000"/>
              </a:lnSpc>
              <a:defRPr/>
            </a:pPr>
            <a:endParaRPr lang="en-US" altLang="en-US" sz="600" dirty="0">
              <a:ea typeface="ＭＳ Ｐゴシック" panose="020B0600070205080204" pitchFamily="34" charset="-128"/>
            </a:endParaRPr>
          </a:p>
          <a:p>
            <a:pPr algn="r">
              <a:lnSpc>
                <a:spcPct val="80000"/>
              </a:lnSpc>
              <a:buNone/>
              <a:defRPr/>
            </a:pPr>
            <a:r>
              <a:rPr lang="en-US" altLang="en-US" sz="1400" dirty="0">
                <a:ea typeface="ＭＳ Ｐゴシック" panose="020B0600070205080204" pitchFamily="34" charset="-128"/>
              </a:rPr>
              <a:t>      	</a:t>
            </a:r>
            <a:endParaRPr lang="en-US" altLang="en-US" dirty="0">
              <a:ea typeface="ＭＳ Ｐゴシック" panose="020B0600070205080204" pitchFamily="34" charset="-128"/>
            </a:endParaRPr>
          </a:p>
        </p:txBody>
      </p:sp>
      <p:sp>
        <p:nvSpPr>
          <p:cNvPr id="3" name="TextBox 2">
            <a:extLst>
              <a:ext uri="{FF2B5EF4-FFF2-40B4-BE49-F238E27FC236}">
                <a16:creationId xmlns:a16="http://schemas.microsoft.com/office/drawing/2014/main" id="{8BAF1F5C-B7BD-ADE6-0F32-EA6265FEBA4D}"/>
              </a:ext>
            </a:extLst>
          </p:cNvPr>
          <p:cNvSpPr txBox="1"/>
          <p:nvPr/>
        </p:nvSpPr>
        <p:spPr>
          <a:xfrm>
            <a:off x="5049981" y="5617959"/>
            <a:ext cx="7045036" cy="449354"/>
          </a:xfrm>
          <a:prstGeom prst="rect">
            <a:avLst/>
          </a:prstGeom>
          <a:noFill/>
        </p:spPr>
        <p:txBody>
          <a:bodyPr wrap="square">
            <a:spAutoFit/>
          </a:bodyPr>
          <a:lstStyle/>
          <a:p>
            <a:pPr algn="r">
              <a:lnSpc>
                <a:spcPct val="80000"/>
              </a:lnSpc>
              <a:buNone/>
              <a:defRPr/>
            </a:pPr>
            <a:r>
              <a:rPr lang="en-US" altLang="en-US" sz="1100" dirty="0">
                <a:ea typeface="ＭＳ Ｐゴシック" panose="020B0600070205080204" pitchFamily="34" charset="-128"/>
              </a:rPr>
              <a:t>Blumenthal D. Employer-sponsored insurance – riding the health care tiger. </a:t>
            </a:r>
            <a:r>
              <a:rPr lang="en-US" altLang="en-US" sz="1100" i="1" dirty="0">
                <a:ea typeface="ＭＳ Ｐゴシック" panose="020B0600070205080204" pitchFamily="34" charset="-128"/>
              </a:rPr>
              <a:t>NEJM.</a:t>
            </a:r>
            <a:r>
              <a:rPr lang="en-US" altLang="en-US" sz="1100" dirty="0">
                <a:ea typeface="ＭＳ Ｐゴシック" panose="020B0600070205080204" pitchFamily="34" charset="-128"/>
              </a:rPr>
              <a:t> 2006;355(2):195-202.</a:t>
            </a:r>
          </a:p>
          <a:p>
            <a:pPr>
              <a:lnSpc>
                <a:spcPct val="80000"/>
              </a:lnSpc>
              <a:defRPr/>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9085F4B-D472-C487-9104-D897F97BCE18}"/>
              </a:ext>
            </a:extLst>
          </p:cNvPr>
          <p:cNvSpPr>
            <a:spLocks noGrp="1" noChangeArrowheads="1"/>
          </p:cNvSpPr>
          <p:nvPr>
            <p:ph type="title"/>
          </p:nvPr>
        </p:nvSpPr>
        <p:spPr bwMode="auto">
          <a:xfrm>
            <a:off x="614306" y="251592"/>
            <a:ext cx="78867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sz="4000" dirty="0">
                <a:solidFill>
                  <a:srgbClr val="002060"/>
                </a:solidFill>
                <a:ea typeface="ＭＳ Ｐゴシック" panose="020B0600070205080204" pitchFamily="34" charset="-128"/>
              </a:rPr>
              <a:t>How it works</a:t>
            </a:r>
          </a:p>
        </p:txBody>
      </p:sp>
      <p:pic>
        <p:nvPicPr>
          <p:cNvPr id="18435" name="Picture 7" descr="Figure 1. Healthcare spending.">
            <a:extLst>
              <a:ext uri="{FF2B5EF4-FFF2-40B4-BE49-F238E27FC236}">
                <a16:creationId xmlns:a16="http://schemas.microsoft.com/office/drawing/2014/main" id="{B57CFF62-7EE2-4CFF-06A2-88433B8A2C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1825" y="1340794"/>
            <a:ext cx="5769181" cy="443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Box 1">
            <a:extLst>
              <a:ext uri="{FF2B5EF4-FFF2-40B4-BE49-F238E27FC236}">
                <a16:creationId xmlns:a16="http://schemas.microsoft.com/office/drawing/2014/main" id="{2599D0BD-2FEC-077B-909B-FD278220C911}"/>
              </a:ext>
            </a:extLst>
          </p:cNvPr>
          <p:cNvSpPr txBox="1">
            <a:spLocks noChangeArrowheads="1"/>
          </p:cNvSpPr>
          <p:nvPr/>
        </p:nvSpPr>
        <p:spPr bwMode="auto">
          <a:xfrm>
            <a:off x="6969163" y="4828307"/>
            <a:ext cx="4876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r>
              <a:rPr lang="en-US" altLang="en-US" sz="1400" dirty="0"/>
              <a:t>PHA: Personal Health Account </a:t>
            </a:r>
          </a:p>
          <a:p>
            <a:pPr algn="r"/>
            <a:r>
              <a:rPr lang="en-US" altLang="en-US" sz="1400" dirty="0"/>
              <a:t>OOP: Out-of-pocket</a:t>
            </a:r>
          </a:p>
          <a:p>
            <a:pPr algn="r"/>
            <a:r>
              <a:rPr lang="en-US" altLang="en-US" sz="1400" dirty="0"/>
              <a:t>CDHP: Consumer Directed Health Plan </a:t>
            </a:r>
          </a:p>
          <a:p>
            <a:pPr algn="r"/>
            <a:r>
              <a:rPr lang="en-US" altLang="en-US" sz="1400" dirty="0"/>
              <a:t>PPO: Preferred Provider Organization </a:t>
            </a:r>
          </a:p>
          <a:p>
            <a:pPr algn="r"/>
            <a:endParaRPr lang="en-US" altLang="en-US" sz="700" dirty="0"/>
          </a:p>
          <a:p>
            <a:pPr algn="r"/>
            <a:endParaRPr lang="en-US" altLang="en-US" sz="7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A83B823-A71C-2CF6-5824-D7AA41D09373}"/>
              </a:ext>
            </a:extLst>
          </p:cNvPr>
          <p:cNvSpPr>
            <a:spLocks noGrp="1" noChangeArrowheads="1"/>
          </p:cNvSpPr>
          <p:nvPr>
            <p:ph type="title"/>
          </p:nvPr>
        </p:nvSpPr>
        <p:spPr bwMode="auto">
          <a:xfrm>
            <a:off x="838200" y="365126"/>
            <a:ext cx="1051560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eaLnBrk="1" hangingPunct="1"/>
            <a:r>
              <a:rPr lang="en-US" altLang="en-US" sz="3600" dirty="0">
                <a:solidFill>
                  <a:srgbClr val="002060"/>
                </a:solidFill>
                <a:ea typeface="ＭＳ Ｐゴシック" panose="020B0600070205080204" pitchFamily="34" charset="-128"/>
              </a:rPr>
              <a:t>Goals of CDHC Plans with savings options</a:t>
            </a:r>
          </a:p>
        </p:txBody>
      </p:sp>
      <p:sp>
        <p:nvSpPr>
          <p:cNvPr id="23555" name="Rectangle 3">
            <a:extLst>
              <a:ext uri="{FF2B5EF4-FFF2-40B4-BE49-F238E27FC236}">
                <a16:creationId xmlns:a16="http://schemas.microsoft.com/office/drawing/2014/main" id="{57EB382D-E03A-25BC-F278-5E6EC3DFD714}"/>
              </a:ext>
            </a:extLst>
          </p:cNvPr>
          <p:cNvSpPr>
            <a:spLocks noGrp="1"/>
          </p:cNvSpPr>
          <p:nvPr>
            <p:ph idx="1"/>
          </p:nvPr>
        </p:nvSpPr>
        <p:spPr/>
        <p:txBody>
          <a:bodyPr>
            <a:normAutofit/>
          </a:bodyPr>
          <a:lstStyle/>
          <a:p>
            <a:pPr>
              <a:lnSpc>
                <a:spcPct val="100000"/>
              </a:lnSpc>
              <a:defRPr/>
            </a:pPr>
            <a:r>
              <a:rPr lang="en-US" altLang="en-US" sz="2400" dirty="0">
                <a:ea typeface="ＭＳ Ｐゴシック" panose="020B0600070205080204" pitchFamily="34" charset="-128"/>
              </a:rPr>
              <a:t>Reduce costs by discouraging the use of inappropriate services</a:t>
            </a:r>
          </a:p>
          <a:p>
            <a:pPr>
              <a:lnSpc>
                <a:spcPct val="100000"/>
              </a:lnSpc>
              <a:defRPr/>
            </a:pPr>
            <a:r>
              <a:rPr lang="en-US" altLang="en-US" sz="2400" dirty="0">
                <a:ea typeface="ＭＳ Ｐゴシック" panose="020B0600070205080204" pitchFamily="34" charset="-128"/>
              </a:rPr>
              <a:t>Encourage patients to compare, shop and request information on cost and quality for services and providers</a:t>
            </a:r>
          </a:p>
          <a:p>
            <a:pPr>
              <a:lnSpc>
                <a:spcPct val="100000"/>
              </a:lnSpc>
              <a:defRPr/>
            </a:pPr>
            <a:r>
              <a:rPr lang="en-US" altLang="en-US" sz="2400" dirty="0">
                <a:ea typeface="ＭＳ Ｐゴシック" panose="020B0600070205080204" pitchFamily="34" charset="-128"/>
              </a:rPr>
              <a:t>If patients pay more out of pocket for health care, they may be more prudent in seeking health care services</a:t>
            </a:r>
          </a:p>
          <a:p>
            <a:pPr>
              <a:lnSpc>
                <a:spcPct val="100000"/>
              </a:lnSpc>
              <a:defRPr/>
            </a:pPr>
            <a:r>
              <a:rPr lang="en-US" altLang="en-US" sz="2400" dirty="0">
                <a:ea typeface="ＭＳ Ｐゴシック" panose="020B0600070205080204" pitchFamily="34" charset="-128"/>
              </a:rPr>
              <a:t>Providers must then offer higher quality services at affordable rates in order to compete for business</a:t>
            </a:r>
          </a:p>
          <a:p>
            <a:pPr>
              <a:lnSpc>
                <a:spcPct val="100000"/>
              </a:lnSpc>
              <a:defRPr/>
            </a:pPr>
            <a:r>
              <a:rPr lang="en-US" altLang="en-US" sz="2400" dirty="0">
                <a:ea typeface="ＭＳ Ｐゴシック" panose="020B0600070205080204" pitchFamily="34" charset="-128"/>
              </a:rPr>
              <a:t>In theory, this will eventually decrease health care costs</a:t>
            </a:r>
          </a:p>
          <a:p>
            <a:pPr lvl="1" algn="r">
              <a:lnSpc>
                <a:spcPct val="80000"/>
              </a:lnSpc>
              <a:buNone/>
              <a:defRPr/>
            </a:pPr>
            <a:endParaRPr lang="en-US" altLang="en-US" sz="1200" dirty="0">
              <a:ea typeface="ＭＳ Ｐゴシック" panose="020B0600070205080204" pitchFamily="34" charset="-128"/>
            </a:endParaRPr>
          </a:p>
          <a:p>
            <a:pPr lvl="1" algn="r">
              <a:lnSpc>
                <a:spcPct val="80000"/>
              </a:lnSpc>
              <a:buNone/>
              <a:defRPr/>
            </a:pPr>
            <a:endParaRPr lang="en-US" altLang="en-US" sz="1200" dirty="0">
              <a:ea typeface="ＭＳ Ｐゴシック" panose="020B0600070205080204" pitchFamily="34" charset="-128"/>
            </a:endParaRPr>
          </a:p>
          <a:p>
            <a:pPr>
              <a:lnSpc>
                <a:spcPct val="80000"/>
              </a:lnSpc>
              <a:buNone/>
              <a:defRPr/>
            </a:pPr>
            <a:endParaRPr lang="en-US" altLang="en-US" sz="1000" dirty="0">
              <a:ea typeface="ＭＳ Ｐゴシック" panose="020B0600070205080204" pitchFamily="34" charset="-128"/>
            </a:endParaRPr>
          </a:p>
        </p:txBody>
      </p:sp>
      <p:sp>
        <p:nvSpPr>
          <p:cNvPr id="3" name="TextBox 2">
            <a:extLst>
              <a:ext uri="{FF2B5EF4-FFF2-40B4-BE49-F238E27FC236}">
                <a16:creationId xmlns:a16="http://schemas.microsoft.com/office/drawing/2014/main" id="{13A3A5FF-D4DE-E72C-1ADC-BC91DEC7F016}"/>
              </a:ext>
            </a:extLst>
          </p:cNvPr>
          <p:cNvSpPr txBox="1"/>
          <p:nvPr/>
        </p:nvSpPr>
        <p:spPr>
          <a:xfrm>
            <a:off x="4062846" y="5501048"/>
            <a:ext cx="8032172" cy="363176"/>
          </a:xfrm>
          <a:prstGeom prst="rect">
            <a:avLst/>
          </a:prstGeom>
          <a:noFill/>
        </p:spPr>
        <p:txBody>
          <a:bodyPr wrap="square">
            <a:spAutoFit/>
          </a:bodyPr>
          <a:lstStyle/>
          <a:p>
            <a:pPr lvl="1" algn="r">
              <a:lnSpc>
                <a:spcPct val="80000"/>
              </a:lnSpc>
              <a:buNone/>
              <a:defRPr/>
            </a:pPr>
            <a:r>
              <a:rPr lang="en-US" altLang="en-US" sz="1100" dirty="0">
                <a:ea typeface="ＭＳ Ｐゴシック" panose="020B0600070205080204" pitchFamily="34" charset="-128"/>
              </a:rPr>
              <a:t>Blumenthal D. Employer-sponsored insurance – riding the health care tiger. </a:t>
            </a:r>
            <a:r>
              <a:rPr lang="en-US" altLang="en-US" sz="1100" i="1" dirty="0">
                <a:ea typeface="ＭＳ Ｐゴシック" panose="020B0600070205080204" pitchFamily="34" charset="-128"/>
              </a:rPr>
              <a:t>NEJM.</a:t>
            </a:r>
            <a:r>
              <a:rPr lang="en-US" altLang="en-US" sz="1100" dirty="0">
                <a:ea typeface="ＭＳ Ｐゴシック" panose="020B0600070205080204" pitchFamily="34" charset="-128"/>
              </a:rPr>
              <a:t> 2006;355(2):195-202.</a:t>
            </a:r>
          </a:p>
          <a:p>
            <a:pPr lvl="1" algn="r">
              <a:lnSpc>
                <a:spcPct val="80000"/>
              </a:lnSpc>
              <a:buNone/>
              <a:defRPr/>
            </a:pPr>
            <a:r>
              <a:rPr lang="en-US" altLang="en-US" sz="1100" dirty="0">
                <a:ea typeface="ＭＳ Ｐゴシック" panose="020B0600070205080204" pitchFamily="34" charset="-128"/>
              </a:rPr>
              <a:t>Haviland A </a:t>
            </a:r>
            <a:r>
              <a:rPr lang="en-US" altLang="en-US" sz="1100" dirty="0" err="1">
                <a:ea typeface="ＭＳ Ｐゴシック" panose="020B0600070205080204" pitchFamily="34" charset="-128"/>
              </a:rPr>
              <a:t>etl</a:t>
            </a:r>
            <a:r>
              <a:rPr lang="en-US" altLang="en-US" sz="1100" dirty="0">
                <a:ea typeface="ＭＳ Ｐゴシック" panose="020B0600070205080204" pitchFamily="34" charset="-128"/>
              </a:rPr>
              <a:t> al. Do “Consumer-Directed” health plans bend the cost curve over time?. </a:t>
            </a:r>
            <a:r>
              <a:rPr lang="en-US" altLang="en-US" sz="1100" i="1" dirty="0">
                <a:ea typeface="ＭＳ Ｐゴシック" panose="020B0600070205080204" pitchFamily="34" charset="-128"/>
              </a:rPr>
              <a:t>J Health Econ</a:t>
            </a:r>
            <a:r>
              <a:rPr lang="en-US" altLang="en-US" sz="1100" dirty="0">
                <a:ea typeface="ＭＳ Ｐゴシック" panose="020B0600070205080204" pitchFamily="34" charset="-128"/>
              </a:rPr>
              <a:t>. 2016; 46; 33-51.</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5103300-E8C0-84ED-319E-19E8110995D6}"/>
              </a:ext>
            </a:extLst>
          </p:cNvPr>
          <p:cNvSpPr>
            <a:spLocks noGrp="1" noChangeArrowheads="1"/>
          </p:cNvSpPr>
          <p:nvPr>
            <p:ph type="title"/>
          </p:nvPr>
        </p:nvSpPr>
        <p:spPr bwMode="auto">
          <a:xfrm>
            <a:off x="838200" y="365126"/>
            <a:ext cx="10371268"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p>
            <a:pPr eaLnBrk="1" hangingPunct="1"/>
            <a:r>
              <a:rPr lang="en-US" altLang="en-US" dirty="0">
                <a:solidFill>
                  <a:srgbClr val="002060"/>
                </a:solidFill>
                <a:ea typeface="ＭＳ Ｐゴシック" panose="020B0600070205080204" pitchFamily="34" charset="-128"/>
              </a:rPr>
              <a:t>Health Savings Accounts and Relationship to CDHC plans</a:t>
            </a:r>
          </a:p>
        </p:txBody>
      </p:sp>
      <p:sp>
        <p:nvSpPr>
          <p:cNvPr id="25603" name="Rectangle 3">
            <a:extLst>
              <a:ext uri="{FF2B5EF4-FFF2-40B4-BE49-F238E27FC236}">
                <a16:creationId xmlns:a16="http://schemas.microsoft.com/office/drawing/2014/main" id="{C572AF04-DFD7-5C1B-3C9A-A264C77A7F4D}"/>
              </a:ext>
            </a:extLst>
          </p:cNvPr>
          <p:cNvSpPr>
            <a:spLocks noGrp="1"/>
          </p:cNvSpPr>
          <p:nvPr>
            <p:ph idx="1"/>
          </p:nvPr>
        </p:nvSpPr>
        <p:spPr>
          <a:xfrm>
            <a:off x="838200" y="1690689"/>
            <a:ext cx="10515600" cy="4430411"/>
          </a:xfrm>
        </p:spPr>
        <p:txBody>
          <a:bodyPr>
            <a:normAutofit/>
          </a:bodyPr>
          <a:lstStyle/>
          <a:p>
            <a:pPr>
              <a:lnSpc>
                <a:spcPct val="120000"/>
              </a:lnSpc>
              <a:spcBef>
                <a:spcPts val="600"/>
              </a:spcBef>
              <a:defRPr/>
            </a:pPr>
            <a:r>
              <a:rPr lang="en-US" altLang="en-US" sz="2000" dirty="0">
                <a:ea typeface="ＭＳ Ｐゴシック" panose="020B0600070205080204" pitchFamily="34" charset="-128"/>
              </a:rPr>
              <a:t>Created by the Medicare Modernization Act of 2003</a:t>
            </a:r>
          </a:p>
          <a:p>
            <a:pPr>
              <a:lnSpc>
                <a:spcPct val="120000"/>
              </a:lnSpc>
              <a:spcBef>
                <a:spcPts val="600"/>
              </a:spcBef>
              <a:defRPr/>
            </a:pPr>
            <a:r>
              <a:rPr lang="en-US" altLang="en-US" sz="2000" dirty="0">
                <a:ea typeface="ＭＳ Ｐゴシック" panose="020B0600070205080204" pitchFamily="34" charset="-128"/>
              </a:rPr>
              <a:t>Accounts allow patients enrolled in a HDHP to contribute and withdraw funds tax-free to cover health care costs</a:t>
            </a:r>
          </a:p>
          <a:p>
            <a:pPr>
              <a:lnSpc>
                <a:spcPct val="120000"/>
              </a:lnSpc>
              <a:spcBef>
                <a:spcPts val="600"/>
              </a:spcBef>
              <a:defRPr/>
            </a:pPr>
            <a:r>
              <a:rPr lang="en-US" altLang="en-US" sz="2000" dirty="0">
                <a:ea typeface="ＭＳ Ｐゴシック" panose="020B0600070205080204" pitchFamily="34" charset="-128"/>
              </a:rPr>
              <a:t>Can be contributed by employees and/or employers</a:t>
            </a:r>
          </a:p>
          <a:p>
            <a:pPr>
              <a:lnSpc>
                <a:spcPct val="120000"/>
              </a:lnSpc>
              <a:spcBef>
                <a:spcPts val="600"/>
              </a:spcBef>
              <a:defRPr/>
            </a:pPr>
            <a:r>
              <a:rPr lang="en-US" altLang="en-US" sz="2000" dirty="0">
                <a:ea typeface="ＭＳ Ｐゴシック" panose="020B0600070205080204" pitchFamily="34" charset="-128"/>
              </a:rPr>
              <a:t>Once deposited, the funds belong to the employee, and can travel with them to wherever they work</a:t>
            </a:r>
          </a:p>
          <a:p>
            <a:pPr>
              <a:lnSpc>
                <a:spcPct val="120000"/>
              </a:lnSpc>
              <a:spcBef>
                <a:spcPts val="600"/>
              </a:spcBef>
              <a:defRPr/>
            </a:pPr>
            <a:r>
              <a:rPr lang="en-US" altLang="en-US" sz="2000" dirty="0">
                <a:ea typeface="ＭＳ Ｐゴシック" panose="020B0600070205080204" pitchFamily="34" charset="-128"/>
              </a:rPr>
              <a:t>When the account balance runs out, the patient then pays out of pocket (similar to a regular deductible)</a:t>
            </a:r>
          </a:p>
          <a:p>
            <a:pPr>
              <a:lnSpc>
                <a:spcPct val="120000"/>
              </a:lnSpc>
              <a:spcBef>
                <a:spcPts val="600"/>
              </a:spcBef>
              <a:defRPr/>
            </a:pPr>
            <a:r>
              <a:rPr lang="en-US" altLang="en-US" sz="2000" dirty="0">
                <a:ea typeface="ＭＳ Ｐゴシック" panose="020B0600070205080204" pitchFamily="34" charset="-128"/>
              </a:rPr>
              <a:t>Unused funds can be </a:t>
            </a:r>
            <a:r>
              <a:rPr lang="ja-JP" altLang="en-US" sz="2000" dirty="0"/>
              <a:t>“</a:t>
            </a:r>
            <a:r>
              <a:rPr lang="en-US" altLang="ja-JP" sz="2000" dirty="0"/>
              <a:t>rolled over</a:t>
            </a:r>
            <a:r>
              <a:rPr lang="ja-JP" altLang="en-US" sz="2000" dirty="0"/>
              <a:t>”</a:t>
            </a:r>
            <a:r>
              <a:rPr lang="en-US" altLang="ja-JP" sz="2000" dirty="0"/>
              <a:t> to the next year</a:t>
            </a:r>
            <a:r>
              <a:rPr lang="en-US" altLang="en-US" sz="2000" dirty="0">
                <a:ea typeface="ＭＳ Ｐゴシック" panose="020B0600070205080204" pitchFamily="34" charset="-128"/>
              </a:rPr>
              <a:t>	</a:t>
            </a:r>
          </a:p>
          <a:p>
            <a:pPr>
              <a:lnSpc>
                <a:spcPct val="80000"/>
              </a:lnSpc>
              <a:buNone/>
              <a:defRPr/>
            </a:pPr>
            <a:endParaRPr lang="en-US" altLang="en-US" sz="2000" dirty="0">
              <a:ea typeface="ＭＳ Ｐゴシック" panose="020B0600070205080204" pitchFamily="34" charset="-128"/>
            </a:endParaRPr>
          </a:p>
          <a:p>
            <a:pPr algn="r">
              <a:lnSpc>
                <a:spcPct val="80000"/>
              </a:lnSpc>
              <a:buNone/>
              <a:defRPr/>
            </a:pPr>
            <a:endParaRPr lang="en-US" altLang="en-US" sz="800" dirty="0">
              <a:ea typeface="ＭＳ Ｐゴシック" panose="020B0600070205080204" pitchFamily="34" charset="-128"/>
            </a:endParaRPr>
          </a:p>
        </p:txBody>
      </p:sp>
      <p:sp>
        <p:nvSpPr>
          <p:cNvPr id="3" name="TextBox 2">
            <a:extLst>
              <a:ext uri="{FF2B5EF4-FFF2-40B4-BE49-F238E27FC236}">
                <a16:creationId xmlns:a16="http://schemas.microsoft.com/office/drawing/2014/main" id="{5B34CF8D-29A0-C4E6-5C41-0A8BE0E8E5BB}"/>
              </a:ext>
            </a:extLst>
          </p:cNvPr>
          <p:cNvSpPr txBox="1"/>
          <p:nvPr/>
        </p:nvSpPr>
        <p:spPr>
          <a:xfrm>
            <a:off x="3546764" y="5537363"/>
            <a:ext cx="8645236" cy="363176"/>
          </a:xfrm>
          <a:prstGeom prst="rect">
            <a:avLst/>
          </a:prstGeom>
          <a:noFill/>
        </p:spPr>
        <p:txBody>
          <a:bodyPr wrap="square">
            <a:spAutoFit/>
          </a:bodyPr>
          <a:lstStyle/>
          <a:p>
            <a:pPr algn="r">
              <a:lnSpc>
                <a:spcPct val="80000"/>
              </a:lnSpc>
              <a:buNone/>
              <a:defRPr/>
            </a:pPr>
            <a:r>
              <a:rPr lang="en-US" altLang="en-US" sz="1100" dirty="0">
                <a:ea typeface="ＭＳ Ｐゴシック" panose="020B0600070205080204" pitchFamily="34" charset="-128"/>
              </a:rPr>
              <a:t>Healthcare.gov (2024) </a:t>
            </a:r>
            <a:r>
              <a:rPr lang="en-US" altLang="en-US" sz="1100" dirty="0">
                <a:ea typeface="ＭＳ Ｐゴシック" panose="020B0600070205080204" pitchFamily="34" charset="-128"/>
                <a:hlinkClick r:id="rId3"/>
              </a:rPr>
              <a:t>https://www.healthcare.gov/glossary/health-savings-account-hsa/</a:t>
            </a:r>
            <a:r>
              <a:rPr lang="en-US" altLang="en-US" sz="1100" dirty="0">
                <a:ea typeface="ＭＳ Ｐゴシック" panose="020B0600070205080204" pitchFamily="34" charset="-128"/>
              </a:rPr>
              <a:t>; Accessed November 3, 2024.</a:t>
            </a:r>
          </a:p>
          <a:p>
            <a:pPr algn="r">
              <a:lnSpc>
                <a:spcPct val="80000"/>
              </a:lnSpc>
              <a:buNone/>
              <a:defRPr/>
            </a:pPr>
            <a:r>
              <a:rPr lang="en-US" altLang="en-US" sz="1100" dirty="0">
                <a:ea typeface="ＭＳ Ｐゴシック" panose="020B0600070205080204" pitchFamily="34" charset="-128"/>
              </a:rPr>
              <a:t>Healthcare.gov (2024) </a:t>
            </a:r>
            <a:r>
              <a:rPr lang="en-US" altLang="en-US" sz="1100" dirty="0">
                <a:ea typeface="ＭＳ Ｐゴシック" panose="020B0600070205080204" pitchFamily="34" charset="-128"/>
                <a:hlinkClick r:id="rId4"/>
              </a:rPr>
              <a:t>https://www.healthcare.gov/high-deductible-health-plan/</a:t>
            </a:r>
            <a:r>
              <a:rPr lang="en-US" altLang="en-US" sz="1100" dirty="0">
                <a:ea typeface="ＭＳ Ｐゴシック" panose="020B0600070205080204" pitchFamily="34" charset="-128"/>
              </a:rPr>
              <a:t>; Accessed November 3, 2024.</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Box 3">
            <a:extLst>
              <a:ext uri="{FF2B5EF4-FFF2-40B4-BE49-F238E27FC236}">
                <a16:creationId xmlns:a16="http://schemas.microsoft.com/office/drawing/2014/main" id="{0E89949A-12D3-5342-B9B0-0048F4EE36CD}"/>
              </a:ext>
            </a:extLst>
          </p:cNvPr>
          <p:cNvSpPr txBox="1">
            <a:spLocks noChangeArrowheads="1"/>
          </p:cNvSpPr>
          <p:nvPr/>
        </p:nvSpPr>
        <p:spPr bwMode="auto">
          <a:xfrm>
            <a:off x="9695367" y="4844347"/>
            <a:ext cx="238298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r>
              <a:rPr lang="en-US" altLang="en-US" sz="1100" dirty="0"/>
              <a:t>Forbes Advisor. HRA vs. HSA: Which is better for you? </a:t>
            </a:r>
            <a:r>
              <a:rPr lang="en-US" altLang="en-US" sz="1100" dirty="0">
                <a:hlinkClick r:id="rId2"/>
              </a:rPr>
              <a:t>https://www.forbes.com/advisor/health-insurance/hra-vs-hsa/</a:t>
            </a:r>
            <a:r>
              <a:rPr lang="en-US" altLang="en-US" sz="1100" dirty="0"/>
              <a:t>  Accessed on November 3, 2024</a:t>
            </a:r>
          </a:p>
        </p:txBody>
      </p:sp>
      <p:pic>
        <p:nvPicPr>
          <p:cNvPr id="4" name="Picture 3">
            <a:extLst>
              <a:ext uri="{FF2B5EF4-FFF2-40B4-BE49-F238E27FC236}">
                <a16:creationId xmlns:a16="http://schemas.microsoft.com/office/drawing/2014/main" id="{711AC62B-0522-365C-7B71-A6C93DBED13F}"/>
              </a:ext>
            </a:extLst>
          </p:cNvPr>
          <p:cNvPicPr>
            <a:picLocks noChangeAspect="1"/>
          </p:cNvPicPr>
          <p:nvPr/>
        </p:nvPicPr>
        <p:blipFill>
          <a:blip r:embed="rId3"/>
          <a:stretch>
            <a:fillRect/>
          </a:stretch>
        </p:blipFill>
        <p:spPr>
          <a:xfrm>
            <a:off x="1662545" y="0"/>
            <a:ext cx="8032822" cy="586001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53B8CD-D8EA-42F7-911A-5C9130E267E3}">
  <ds:schemaRefs>
    <ds:schemaRef ds:uri="http://schemas.microsoft.com/office/2006/metadata/properties"/>
    <ds:schemaRef ds:uri="http://schemas.microsoft.com/office/infopath/2007/PartnerControls"/>
    <ds:schemaRef ds:uri="124e01ff-47af-4f69-b6b1-8bd7b642ad80"/>
    <ds:schemaRef ds:uri="f2c48f60-54de-499d-bd5e-1a2c34db13ad"/>
  </ds:schemaRefs>
</ds:datastoreItem>
</file>

<file path=customXml/itemProps2.xml><?xml version="1.0" encoding="utf-8"?>
<ds:datastoreItem xmlns:ds="http://schemas.openxmlformats.org/officeDocument/2006/customXml" ds:itemID="{F12751CF-E75C-4183-9C77-97EC8CD46D92}">
  <ds:schemaRefs>
    <ds:schemaRef ds:uri="http://schemas.microsoft.com/sharepoint/v3/contenttype/forms"/>
  </ds:schemaRefs>
</ds:datastoreItem>
</file>

<file path=customXml/itemProps3.xml><?xml version="1.0" encoding="utf-8"?>
<ds:datastoreItem xmlns:ds="http://schemas.openxmlformats.org/officeDocument/2006/customXml" ds:itemID="{54139DE6-49A4-4FEE-9680-6AAB3A1130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1165</TotalTime>
  <Words>2572</Words>
  <Application>Microsoft Office PowerPoint</Application>
  <PresentationFormat>Widescreen</PresentationFormat>
  <Paragraphs>190</Paragraphs>
  <Slides>19</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Calibri</vt:lpstr>
      <vt:lpstr>Courier New</vt:lpstr>
      <vt:lpstr>Montserrat</vt:lpstr>
      <vt:lpstr>Wingdings</vt:lpstr>
      <vt:lpstr>1_Office Theme</vt:lpstr>
      <vt:lpstr>Consumer-Directed Health Care</vt:lpstr>
      <vt:lpstr>What is Consumer-Directed Health Care (CDHC)?</vt:lpstr>
      <vt:lpstr>CDHC Features</vt:lpstr>
      <vt:lpstr>How do CDHC Plans Differ from Traditional Health Plans?</vt:lpstr>
      <vt:lpstr>Background of CDHC</vt:lpstr>
      <vt:lpstr>How it works</vt:lpstr>
      <vt:lpstr>Goals of CDHC Plans with savings options</vt:lpstr>
      <vt:lpstr>Health Savings Accounts and Relationship to CDHC plans</vt:lpstr>
      <vt:lpstr>PowerPoint Presentation</vt:lpstr>
      <vt:lpstr>HSA/HRA Adoption</vt:lpstr>
      <vt:lpstr>Other Features of CDHC Plans</vt:lpstr>
      <vt:lpstr>The Health Insurance Experiment</vt:lpstr>
      <vt:lpstr>The Health Insurance Experiment  </vt:lpstr>
      <vt:lpstr>Pros of CDHC Plans</vt:lpstr>
      <vt:lpstr>Cons of CDHC Plans</vt:lpstr>
      <vt:lpstr>Cons of CDHC Plans Continued</vt:lpstr>
      <vt:lpstr>Considerations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Thomas T. Nguyen</cp:lastModifiedBy>
  <cp:revision>174</cp:revision>
  <dcterms:created xsi:type="dcterms:W3CDTF">2019-05-03T17:39:49Z</dcterms:created>
  <dcterms:modified xsi:type="dcterms:W3CDTF">2024-11-12T04:51:21Z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y fmtid="{D5CDD505-2E9C-101B-9397-08002B2CF9AE}" pid="3" name="MSIP_Label_5a776955-85f6-4fec-9553-96dd3e0373c4_Enabled">
    <vt:lpwstr>true</vt:lpwstr>
  </property>
  <property fmtid="{D5CDD505-2E9C-101B-9397-08002B2CF9AE}" pid="4" name="MSIP_Label_5a776955-85f6-4fec-9553-96dd3e0373c4_SetDate">
    <vt:lpwstr>2024-03-15T02:16:37Z</vt:lpwstr>
  </property>
  <property fmtid="{D5CDD505-2E9C-101B-9397-08002B2CF9AE}" pid="5" name="MSIP_Label_5a776955-85f6-4fec-9553-96dd3e0373c4_Method">
    <vt:lpwstr>Standard</vt:lpwstr>
  </property>
  <property fmtid="{D5CDD505-2E9C-101B-9397-08002B2CF9AE}" pid="6" name="MSIP_Label_5a776955-85f6-4fec-9553-96dd3e0373c4_Name">
    <vt:lpwstr>Confidential</vt:lpwstr>
  </property>
  <property fmtid="{D5CDD505-2E9C-101B-9397-08002B2CF9AE}" pid="7" name="MSIP_Label_5a776955-85f6-4fec-9553-96dd3e0373c4_SiteId">
    <vt:lpwstr>f45ccc07-e57e-4d15-bf6f-f6cbccd2d395</vt:lpwstr>
  </property>
  <property fmtid="{D5CDD505-2E9C-101B-9397-08002B2CF9AE}" pid="8" name="MSIP_Label_5a776955-85f6-4fec-9553-96dd3e0373c4_ActionId">
    <vt:lpwstr>2e57f7ac-b689-48e0-b858-f04272b72b8e</vt:lpwstr>
  </property>
  <property fmtid="{D5CDD505-2E9C-101B-9397-08002B2CF9AE}" pid="9" name="MSIP_Label_5a776955-85f6-4fec-9553-96dd3e0373c4_ContentBits">
    <vt:lpwstr>0</vt:lpwstr>
  </property>
</Properties>
</file>