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37"/>
  </p:notesMasterIdLst>
  <p:sldIdLst>
    <p:sldId id="279" r:id="rId5"/>
    <p:sldId id="296" r:id="rId6"/>
    <p:sldId id="259" r:id="rId7"/>
    <p:sldId id="257" r:id="rId8"/>
    <p:sldId id="277" r:id="rId9"/>
    <p:sldId id="272" r:id="rId10"/>
    <p:sldId id="260" r:id="rId11"/>
    <p:sldId id="274" r:id="rId12"/>
    <p:sldId id="275" r:id="rId13"/>
    <p:sldId id="273" r:id="rId14"/>
    <p:sldId id="276" r:id="rId15"/>
    <p:sldId id="282" r:id="rId16"/>
    <p:sldId id="283" r:id="rId17"/>
    <p:sldId id="284" r:id="rId18"/>
    <p:sldId id="294" r:id="rId19"/>
    <p:sldId id="286" r:id="rId20"/>
    <p:sldId id="287" r:id="rId21"/>
    <p:sldId id="292" r:id="rId22"/>
    <p:sldId id="295" r:id="rId23"/>
    <p:sldId id="288" r:id="rId24"/>
    <p:sldId id="302" r:id="rId25"/>
    <p:sldId id="298" r:id="rId26"/>
    <p:sldId id="449" r:id="rId27"/>
    <p:sldId id="289" r:id="rId28"/>
    <p:sldId id="290" r:id="rId29"/>
    <p:sldId id="291" r:id="rId30"/>
    <p:sldId id="299" r:id="rId31"/>
    <p:sldId id="300" r:id="rId32"/>
    <p:sldId id="301" r:id="rId33"/>
    <p:sldId id="293" r:id="rId34"/>
    <p:sldId id="297" r:id="rId35"/>
    <p:sldId id="414" r:id="rId3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0" autoAdjust="0"/>
    <p:restoredTop sz="66065" autoAdjust="0"/>
  </p:normalViewPr>
  <p:slideViewPr>
    <p:cSldViewPr snapToGrid="0" snapToObjects="1">
      <p:cViewPr varScale="1">
        <p:scale>
          <a:sx n="55" d="100"/>
          <a:sy n="55" d="100"/>
        </p:scale>
        <p:origin x="1128" y="3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kman, Janetta" userId="e993b167-1e59-4851-9497-4d75d551d655" providerId="ADAL" clId="{40AF293D-E41A-411C-8597-F7816092D770}"/>
    <pc:docChg chg="custSel delSld modSld">
      <pc:chgData name="Bekman, Janetta" userId="e993b167-1e59-4851-9497-4d75d551d655" providerId="ADAL" clId="{40AF293D-E41A-411C-8597-F7816092D770}" dt="2025-02-13T19:42:51.313" v="158" actId="47"/>
      <pc:docMkLst>
        <pc:docMk/>
      </pc:docMkLst>
      <pc:sldChg chg="modSp mod modNotesTx">
        <pc:chgData name="Bekman, Janetta" userId="e993b167-1e59-4851-9497-4d75d551d655" providerId="ADAL" clId="{40AF293D-E41A-411C-8597-F7816092D770}" dt="2025-02-13T19:40:19.010" v="113" actId="20577"/>
        <pc:sldMkLst>
          <pc:docMk/>
          <pc:sldMk cId="0" sldId="277"/>
        </pc:sldMkLst>
        <pc:spChg chg="mod">
          <ac:chgData name="Bekman, Janetta" userId="e993b167-1e59-4851-9497-4d75d551d655" providerId="ADAL" clId="{40AF293D-E41A-411C-8597-F7816092D770}" dt="2025-02-13T19:40:12.306" v="110" actId="27636"/>
          <ac:spMkLst>
            <pc:docMk/>
            <pc:sldMk cId="0" sldId="277"/>
            <ac:spMk id="15363" creationId="{78FC9506-BDC4-4511-A911-D3D6813D54C1}"/>
          </ac:spMkLst>
        </pc:spChg>
      </pc:sldChg>
      <pc:sldChg chg="modSp mod">
        <pc:chgData name="Bekman, Janetta" userId="e993b167-1e59-4851-9497-4d75d551d655" providerId="ADAL" clId="{40AF293D-E41A-411C-8597-F7816092D770}" dt="2025-02-13T19:37:09.039" v="3" actId="20577"/>
        <pc:sldMkLst>
          <pc:docMk/>
          <pc:sldMk cId="1333655430" sldId="279"/>
        </pc:sldMkLst>
        <pc:spChg chg="mod">
          <ac:chgData name="Bekman, Janetta" userId="e993b167-1e59-4851-9497-4d75d551d655" providerId="ADAL" clId="{40AF293D-E41A-411C-8597-F7816092D770}" dt="2025-02-13T19:37:09.039" v="3" actId="20577"/>
          <ac:spMkLst>
            <pc:docMk/>
            <pc:sldMk cId="1333655430" sldId="279"/>
            <ac:spMk id="2" creationId="{1507C938-4412-4FB6-AA53-E477274083EA}"/>
          </ac:spMkLst>
        </pc:spChg>
      </pc:sldChg>
      <pc:sldChg chg="modSp mod">
        <pc:chgData name="Bekman, Janetta" userId="e993b167-1e59-4851-9497-4d75d551d655" providerId="ADAL" clId="{40AF293D-E41A-411C-8597-F7816092D770}" dt="2025-02-13T19:42:46.566" v="157" actId="20577"/>
        <pc:sldMkLst>
          <pc:docMk/>
          <pc:sldMk cId="0" sldId="297"/>
        </pc:sldMkLst>
        <pc:spChg chg="mod">
          <ac:chgData name="Bekman, Janetta" userId="e993b167-1e59-4851-9497-4d75d551d655" providerId="ADAL" clId="{40AF293D-E41A-411C-8597-F7816092D770}" dt="2025-02-13T19:42:46.566" v="157" actId="20577"/>
          <ac:spMkLst>
            <pc:docMk/>
            <pc:sldMk cId="0" sldId="297"/>
            <ac:spMk id="70659" creationId="{02505820-2283-4B56-8D13-883D3677D574}"/>
          </ac:spMkLst>
        </pc:spChg>
      </pc:sldChg>
      <pc:sldChg chg="del">
        <pc:chgData name="Bekman, Janetta" userId="e993b167-1e59-4851-9497-4d75d551d655" providerId="ADAL" clId="{40AF293D-E41A-411C-8597-F7816092D770}" dt="2025-02-13T19:42:51.313" v="158" actId="47"/>
        <pc:sldMkLst>
          <pc:docMk/>
          <pc:sldMk cId="0" sldId="448"/>
        </pc:sldMkLst>
      </pc:sldChg>
    </pc:docChg>
  </pc:docChgLst>
  <pc:docChgLst>
    <pc:chgData name="Bekman, Janetta" userId="e993b167-1e59-4851-9497-4d75d551d655" providerId="ADAL" clId="{95BA4117-D245-4EBA-B455-D7F25093CDE9}"/>
    <pc:docChg chg="undo custSel addSld modSld">
      <pc:chgData name="Bekman, Janetta" userId="e993b167-1e59-4851-9497-4d75d551d655" providerId="ADAL" clId="{95BA4117-D245-4EBA-B455-D7F25093CDE9}" dt="2024-02-03T16:57:55.528" v="147" actId="20577"/>
      <pc:docMkLst>
        <pc:docMk/>
      </pc:docMkLst>
      <pc:sldChg chg="modSp mod modNotesTx">
        <pc:chgData name="Bekman, Janetta" userId="e993b167-1e59-4851-9497-4d75d551d655" providerId="ADAL" clId="{95BA4117-D245-4EBA-B455-D7F25093CDE9}" dt="2024-02-03T16:41:13.918" v="4" actId="20577"/>
        <pc:sldMkLst>
          <pc:docMk/>
          <pc:sldMk cId="0" sldId="257"/>
        </pc:sldMkLst>
      </pc:sldChg>
      <pc:sldChg chg="modSp mod">
        <pc:chgData name="Bekman, Janetta" userId="e993b167-1e59-4851-9497-4d75d551d655" providerId="ADAL" clId="{95BA4117-D245-4EBA-B455-D7F25093CDE9}" dt="2024-02-03T16:44:37.214" v="61" actId="20577"/>
        <pc:sldMkLst>
          <pc:docMk/>
          <pc:sldMk cId="0" sldId="260"/>
        </pc:sldMkLst>
      </pc:sldChg>
      <pc:sldChg chg="modSp mod">
        <pc:chgData name="Bekman, Janetta" userId="e993b167-1e59-4851-9497-4d75d551d655" providerId="ADAL" clId="{95BA4117-D245-4EBA-B455-D7F25093CDE9}" dt="2024-02-03T16:45:04.056" v="64" actId="2710"/>
        <pc:sldMkLst>
          <pc:docMk/>
          <pc:sldMk cId="0" sldId="275"/>
        </pc:sldMkLst>
      </pc:sldChg>
      <pc:sldChg chg="modSp mod modNotesTx">
        <pc:chgData name="Bekman, Janetta" userId="e993b167-1e59-4851-9497-4d75d551d655" providerId="ADAL" clId="{95BA4117-D245-4EBA-B455-D7F25093CDE9}" dt="2024-02-03T16:43:36.364" v="44"/>
        <pc:sldMkLst>
          <pc:docMk/>
          <pc:sldMk cId="0" sldId="277"/>
        </pc:sldMkLst>
      </pc:sldChg>
      <pc:sldChg chg="modSp mod modNotesTx">
        <pc:chgData name="Bekman, Janetta" userId="e993b167-1e59-4851-9497-4d75d551d655" providerId="ADAL" clId="{95BA4117-D245-4EBA-B455-D7F25093CDE9}" dt="2024-02-03T16:48:09.974" v="93" actId="20577"/>
        <pc:sldMkLst>
          <pc:docMk/>
          <pc:sldMk cId="0" sldId="282"/>
        </pc:sldMkLst>
      </pc:sldChg>
      <pc:sldChg chg="modSp mod">
        <pc:chgData name="Bekman, Janetta" userId="e993b167-1e59-4851-9497-4d75d551d655" providerId="ADAL" clId="{95BA4117-D245-4EBA-B455-D7F25093CDE9}" dt="2024-02-03T16:57:46.920" v="146" actId="20577"/>
        <pc:sldMkLst>
          <pc:docMk/>
          <pc:sldMk cId="0" sldId="288"/>
        </pc:sldMkLst>
      </pc:sldChg>
      <pc:sldChg chg="addSp delSp modSp mod modNotesTx">
        <pc:chgData name="Bekman, Janetta" userId="e993b167-1e59-4851-9497-4d75d551d655" providerId="ADAL" clId="{95BA4117-D245-4EBA-B455-D7F25093CDE9}" dt="2024-02-03T16:54:14.965" v="103"/>
        <pc:sldMkLst>
          <pc:docMk/>
          <pc:sldMk cId="0" sldId="292"/>
        </pc:sldMkLst>
      </pc:sldChg>
      <pc:sldChg chg="addSp delSp modSp mod modNotesTx">
        <pc:chgData name="Bekman, Janetta" userId="e993b167-1e59-4851-9497-4d75d551d655" providerId="ADAL" clId="{95BA4117-D245-4EBA-B455-D7F25093CDE9}" dt="2024-02-03T16:57:38.500" v="145"/>
        <pc:sldMkLst>
          <pc:docMk/>
          <pc:sldMk cId="0" sldId="295"/>
        </pc:sldMkLst>
      </pc:sldChg>
      <pc:sldChg chg="modSp mod">
        <pc:chgData name="Bekman, Janetta" userId="e993b167-1e59-4851-9497-4d75d551d655" providerId="ADAL" clId="{95BA4117-D245-4EBA-B455-D7F25093CDE9}" dt="2024-02-03T16:57:55.528" v="147" actId="20577"/>
        <pc:sldMkLst>
          <pc:docMk/>
          <pc:sldMk cId="0" sldId="298"/>
        </pc:sldMkLst>
      </pc:sldChg>
      <pc:sldChg chg="addSp delSp modSp new mod modClrScheme chgLayout modNotesTx">
        <pc:chgData name="Bekman, Janetta" userId="e993b167-1e59-4851-9497-4d75d551d655" providerId="ADAL" clId="{95BA4117-D245-4EBA-B455-D7F25093CDE9}" dt="2024-02-03T16:56:02.430" v="138"/>
        <pc:sldMkLst>
          <pc:docMk/>
          <pc:sldMk cId="1579573334" sldId="44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2/13/2025</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9CBD27-D6FE-4E25-8944-C777FE3B93DA}" type="slidenum">
              <a:rPr lang="en-US" smtClean="0"/>
              <a:t>1</a:t>
            </a:fld>
            <a:endParaRPr lang="en-US" dirty="0"/>
          </a:p>
        </p:txBody>
      </p:sp>
    </p:spTree>
    <p:extLst>
      <p:ext uri="{BB962C8B-B14F-4D97-AF65-F5344CB8AC3E}">
        <p14:creationId xmlns:p14="http://schemas.microsoft.com/office/powerpoint/2010/main" val="1913608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8F9CBCB-1637-4E0D-8485-62E4532408F8}"/>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583C9A82-DDA2-42BD-8979-13CBA0D6AF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-Typically medical claims and pharmacy claims are in separate shops, separate systems and formats, etc.  So a physician office could bill for a drug that the patient also picks up from the pharmacy.  This would result in double billing.</a:t>
            </a:r>
          </a:p>
          <a:p>
            <a:r>
              <a:rPr lang="en-US" altLang="en-US"/>
              <a:t>-Utilization management requires coordination. Sometimes the pharmacy department handles the UM but the criteria includes information from the medical claims system or the criteria being developed has to be implemented on the medical side but previous drugs tried may be in the pharmacy system</a:t>
            </a:r>
          </a:p>
          <a:p>
            <a:r>
              <a:rPr lang="en-US" altLang="en-US"/>
              <a:t>-J codes can be used to represent several NDC numbers for multiple drug products. For example, J7192 represents all recombinant Factor VIII products (Recombinant, Kogenate FS, Bioclate, Helixate) and does not differentiate among the various products.  Determining the cost of the product is also complicated by the lack of reliable values in the quantity field on medical claims for J codes. A quantity of “1” is common for a J code medical claim, not the actual quantity of the drug administered in metric units.</a:t>
            </a:r>
          </a:p>
          <a:p>
            <a:r>
              <a:rPr lang="en-US" altLang="en-US"/>
              <a:t>- Also a J code specific to a drug is assigned anywhere from 6 to 18 months after a drug enters the market. Until a specific J code for a new drug is assigned, a nonspecific code such as J3590 (Unclassified Biologics) or J3490 (Unclassified Drugs) is used for billing, which does not identify</a:t>
            </a:r>
          </a:p>
          <a:p>
            <a:r>
              <a:rPr lang="en-US" altLang="en-US"/>
              <a:t>the drug being billed. Even 12 to 18 months after initial market introduction and assignment of a specific J code, medical offices may continue to use the nonspecific code (e.g., J3490 or J3590) for a drug with a J code because auditing medical claims for accurate and precise use of J codes requires commitment of administrative resources by the payer.</a:t>
            </a:r>
          </a:p>
          <a:p>
            <a:r>
              <a:rPr lang="en-US" altLang="en-US"/>
              <a:t>-Therefore it’s hard to compare one for one an NDC to a Jcode without cross-walking the two</a:t>
            </a:r>
            <a:endParaRPr lang="ru-RU" altLang="en-US"/>
          </a:p>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7D1AE22-CBF4-4DA4-B1C5-EC4F7A301464}"/>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8D8586E4-57F3-4244-A971-FDAD83FF5D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-Can discuss the advantages and disadvantages of migrating from medical benefit to pharmacy benefit, i.e., better, real-time data but increased out of pocket costs</a:t>
            </a:r>
          </a:p>
          <a:p>
            <a:r>
              <a:rPr lang="en-US" altLang="en-US"/>
              <a:t>-Medical benefit discussions have included the current lucrative financial incentives for “buy-and-bill” practices and concerns about ethics in medical practice sites have risen due to this issue; currently physician revenues are tied in large part to specialty pharmacy treatments administered under their care or the care of their practice settings.</a:t>
            </a:r>
          </a:p>
          <a:p>
            <a:r>
              <a:rPr lang="en-US" altLang="en-US"/>
              <a:t>-A specialty formulary allows MCO’s to prefer certain drugs in a class and obtain rebates from the manufacturer; a practice common with non-specialty products</a:t>
            </a:r>
          </a:p>
          <a:p>
            <a:endParaRPr lang="en-US" altLang="en-US"/>
          </a:p>
        </p:txBody>
      </p:sp>
      <p:sp>
        <p:nvSpPr>
          <p:cNvPr id="34820" name="Slide Number Placeholder 3">
            <a:extLst>
              <a:ext uri="{FF2B5EF4-FFF2-40B4-BE49-F238E27FC236}">
                <a16:creationId xmlns:a16="http://schemas.microsoft.com/office/drawing/2014/main" id="{CB4D759D-1393-4BE1-A126-D3203FF8B4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68F1AEBF-AED2-45F9-9AAC-201D6E15318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F107B270-6015-4966-B0B2-C2E2F3108438}"/>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71CAF6DC-60F6-4FB5-BEB0-68404EB801B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-There’s a greater shift of expenditures to members with an added tier that is associated with higher OOP costs</a:t>
            </a:r>
          </a:p>
          <a:p>
            <a:endParaRPr lang="en-US" altLang="en-US" dirty="0"/>
          </a:p>
          <a:p>
            <a:r>
              <a:rPr lang="en-US" altLang="en-US" dirty="0"/>
              <a:t>https://aspe.hhs.gov/sites/default/files/documents/88c547c976e915fc31fe2c6903ac0bc9/sdp-trends-prescription-drug-spending.pdf</a:t>
            </a:r>
          </a:p>
        </p:txBody>
      </p:sp>
      <p:sp>
        <p:nvSpPr>
          <p:cNvPr id="36868" name="Slide Number Placeholder 3">
            <a:extLst>
              <a:ext uri="{FF2B5EF4-FFF2-40B4-BE49-F238E27FC236}">
                <a16:creationId xmlns:a16="http://schemas.microsoft.com/office/drawing/2014/main" id="{D66F67B8-C799-4F67-A48F-AE51B6A789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389F0E1-5AE6-40D6-A1EA-D6769440FAB2}"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2943D0E7-DED9-453C-BFF1-A0FDD98F48B4}"/>
              </a:ext>
            </a:extLst>
          </p:cNvPr>
          <p:cNvSpPr>
            <a:spLocks noGrp="1" noRot="1" noChangeAspect="1" noChangeArrowheads="1" noTextEdit="1"/>
          </p:cNvSpPr>
          <p:nvPr>
            <p:ph type="sldImg"/>
          </p:nvPr>
        </p:nvSpPr>
        <p:spPr>
          <a:ln/>
        </p:spPr>
      </p:sp>
      <p:sp>
        <p:nvSpPr>
          <p:cNvPr id="38915" name="Notes Placeholder 2">
            <a:extLst>
              <a:ext uri="{FF2B5EF4-FFF2-40B4-BE49-F238E27FC236}">
                <a16:creationId xmlns:a16="http://schemas.microsoft.com/office/drawing/2014/main" id="{4C07E4F4-3330-4A7C-A22C-BDB2363B0F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Slide Number Placeholder 3">
            <a:extLst>
              <a:ext uri="{FF2B5EF4-FFF2-40B4-BE49-F238E27FC236}">
                <a16:creationId xmlns:a16="http://schemas.microsoft.com/office/drawing/2014/main" id="{3CD3B912-EED7-463E-B68E-DE54B7671F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0FFB2DDD-DE6F-41D6-9B6C-D476789A031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EB51B36F-8EC0-487E-86B0-5D6C576E314C}"/>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563A7833-9997-4730-8906-B97F1ECA13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Slide Number Placeholder 3">
            <a:extLst>
              <a:ext uri="{FF2B5EF4-FFF2-40B4-BE49-F238E27FC236}">
                <a16:creationId xmlns:a16="http://schemas.microsoft.com/office/drawing/2014/main" id="{C90A6157-7646-4D13-9A1F-4B57E46A631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C1DEC43-F179-4A3B-9191-B73B476F863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1CB9170-88CE-45B7-A0D2-8E1030C0964D}"/>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D7A6C06F-B841-41B8-A129-E3973A8CBE6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2" name="Slide Number Placeholder 3">
            <a:extLst>
              <a:ext uri="{FF2B5EF4-FFF2-40B4-BE49-F238E27FC236}">
                <a16:creationId xmlns:a16="http://schemas.microsoft.com/office/drawing/2014/main" id="{C3F33109-1C84-48A8-BD61-DFCA1F9730B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99F971D1-236B-431B-BC45-E8F2458DD7C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CC8728D9-A697-4F42-99AE-C10FD3FC8D55}"/>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06613152-B3FD-4F7D-8EBE-C7BA64B4C9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0" name="Slide Number Placeholder 3">
            <a:extLst>
              <a:ext uri="{FF2B5EF4-FFF2-40B4-BE49-F238E27FC236}">
                <a16:creationId xmlns:a16="http://schemas.microsoft.com/office/drawing/2014/main" id="{B91B65DF-8890-4084-B925-0C87A761E0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E3C1087-EBB1-4C2F-B521-BF68FE122A8C}"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38116303-822E-44CB-92C4-74CDC6B162D0}"/>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B5F63E5F-C378-4155-BB81-A407DBC707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a:extLst>
              <a:ext uri="{FF2B5EF4-FFF2-40B4-BE49-F238E27FC236}">
                <a16:creationId xmlns:a16="http://schemas.microsoft.com/office/drawing/2014/main" id="{55127E4C-5409-4F73-B556-2AC26E64F6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0C652CB-E2BC-43E4-8019-A8B0C20A280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2847FB36-C0BB-463A-A0FC-ED767D891554}"/>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F1B98F76-DA8D-4E59-A18B-1809B8A61A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https://www.iqvia.com/insights/the-iqvia-institute/reports-and-publications/reports/biosimilars-in-the-united-states-2023-2027</a:t>
            </a:r>
          </a:p>
        </p:txBody>
      </p:sp>
      <p:sp>
        <p:nvSpPr>
          <p:cNvPr id="49156" name="Slide Number Placeholder 3">
            <a:extLst>
              <a:ext uri="{FF2B5EF4-FFF2-40B4-BE49-F238E27FC236}">
                <a16:creationId xmlns:a16="http://schemas.microsoft.com/office/drawing/2014/main" id="{A0918810-A294-4194-8A37-F9B14B18D6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53687BD-0394-4FF6-A2A7-7ED8DFABE39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2D5A352A-ED32-4240-8FF6-09E3E5952256}"/>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B3A280D7-4FFA-423F-9572-08CC461CA32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https://www.dcatvci.org/features/top-10-key-trends-in-new-drug-approvals-small-molecules-biologics/</a:t>
            </a:r>
          </a:p>
        </p:txBody>
      </p:sp>
      <p:sp>
        <p:nvSpPr>
          <p:cNvPr id="51204" name="Slide Number Placeholder 3">
            <a:extLst>
              <a:ext uri="{FF2B5EF4-FFF2-40B4-BE49-F238E27FC236}">
                <a16:creationId xmlns:a16="http://schemas.microsoft.com/office/drawing/2014/main" id="{05E0D030-9DD2-4261-8F50-EC5EB3103E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0C721780-6CA7-46F0-9F2E-60F3449A3CC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2F1FB837-72B3-455F-964D-EB43DE4D7152}"/>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5DC95502-3E3D-4897-9328-EF2F75A2FA5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3C91E636-4853-42F8-A6DC-BBA84256750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0949EAD-625A-4BA5-837A-11515C718FF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A6D1A17-55F8-4122-9415-714820A000B3}"/>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3338E4C0-A30D-4E3C-BFA1-532243C064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a:extLst>
              <a:ext uri="{FF2B5EF4-FFF2-40B4-BE49-F238E27FC236}">
                <a16:creationId xmlns:a16="http://schemas.microsoft.com/office/drawing/2014/main" id="{A1A63E47-4928-41DB-9D55-F3F9C5FF3DF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2F60007-7B9E-4F40-A6BE-A7E61EF0A76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2CF570E1-5B97-4095-8379-0AAF71976055}"/>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EC6DFC24-347F-455A-A106-0D6552D5C8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a:extLst>
              <a:ext uri="{FF2B5EF4-FFF2-40B4-BE49-F238E27FC236}">
                <a16:creationId xmlns:a16="http://schemas.microsoft.com/office/drawing/2014/main" id="{CFFA61D3-B81B-4189-96AE-38080F6C97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EC1D332-D50B-4829-B2E8-11061EFBE614}"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https://biosimilarscouncil.org/wp-content/uploads/2021/09/US-biosimilars-market-2023-08-1.pdf</a:t>
            </a:r>
          </a:p>
        </p:txBody>
      </p:sp>
      <p:sp>
        <p:nvSpPr>
          <p:cNvPr id="4" name="Slide Number Placeholder 3"/>
          <p:cNvSpPr>
            <a:spLocks noGrp="1"/>
          </p:cNvSpPr>
          <p:nvPr>
            <p:ph type="sldNum" sz="quarter" idx="5"/>
          </p:nvPr>
        </p:nvSpPr>
        <p:spPr/>
        <p:txBody>
          <a:bodyPr/>
          <a:lstStyle/>
          <a:p>
            <a:fld id="{BE9CBD27-D6FE-4E25-8944-C777FE3B93DA}" type="slidenum">
              <a:rPr lang="en-US" smtClean="0"/>
              <a:t>23</a:t>
            </a:fld>
            <a:endParaRPr lang="en-US" dirty="0"/>
          </a:p>
        </p:txBody>
      </p:sp>
    </p:spTree>
    <p:extLst>
      <p:ext uri="{BB962C8B-B14F-4D97-AF65-F5344CB8AC3E}">
        <p14:creationId xmlns:p14="http://schemas.microsoft.com/office/powerpoint/2010/main" val="2170535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BA65C009-982C-4C8D-A1D2-02F8BE573D5D}"/>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8C80CB17-6354-49E6-9CD0-A2117C0BC9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8372" name="Slide Number Placeholder 3">
            <a:extLst>
              <a:ext uri="{FF2B5EF4-FFF2-40B4-BE49-F238E27FC236}">
                <a16:creationId xmlns:a16="http://schemas.microsoft.com/office/drawing/2014/main" id="{2AB60507-CACA-4B24-867C-A9DB694D52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8743E18-584B-4732-82F2-61DFAA3EC64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F1516523-4412-486C-BE7D-842071D560C7}"/>
              </a:ext>
            </a:extLst>
          </p:cNvPr>
          <p:cNvSpPr>
            <a:spLocks noGrp="1" noRot="1" noChangeAspect="1" noChangeArrowheads="1" noTextEdit="1"/>
          </p:cNvSpPr>
          <p:nvPr>
            <p:ph type="sldImg"/>
          </p:nvPr>
        </p:nvSpPr>
        <p:spPr>
          <a:ln/>
        </p:spPr>
      </p:sp>
      <p:sp>
        <p:nvSpPr>
          <p:cNvPr id="60419" name="Notes Placeholder 2">
            <a:extLst>
              <a:ext uri="{FF2B5EF4-FFF2-40B4-BE49-F238E27FC236}">
                <a16:creationId xmlns:a16="http://schemas.microsoft.com/office/drawing/2014/main" id="{0F55D07D-07DD-44C1-8B1B-666FB9FD69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0420" name="Slide Number Placeholder 3">
            <a:extLst>
              <a:ext uri="{FF2B5EF4-FFF2-40B4-BE49-F238E27FC236}">
                <a16:creationId xmlns:a16="http://schemas.microsoft.com/office/drawing/2014/main" id="{79019ECE-74FD-413A-9A93-909243E024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C646DD9-D0AC-4CD5-8CC1-D18D715AC9A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F5874D3-171E-4D5F-BAE3-12FEC3C36C3E}"/>
              </a:ext>
            </a:extLst>
          </p:cNvPr>
          <p:cNvSpPr>
            <a:spLocks noGrp="1" noRot="1" noChangeAspect="1" noChangeArrowheads="1" noTextEdit="1"/>
          </p:cNvSpPr>
          <p:nvPr>
            <p:ph type="sldImg"/>
          </p:nvPr>
        </p:nvSpPr>
        <p:spPr>
          <a:ln/>
        </p:spPr>
      </p:sp>
      <p:sp>
        <p:nvSpPr>
          <p:cNvPr id="62467" name="Notes Placeholder 2">
            <a:extLst>
              <a:ext uri="{FF2B5EF4-FFF2-40B4-BE49-F238E27FC236}">
                <a16:creationId xmlns:a16="http://schemas.microsoft.com/office/drawing/2014/main" id="{8FF43626-48AF-466D-A151-94D399B3C0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2468" name="Slide Number Placeholder 3">
            <a:extLst>
              <a:ext uri="{FF2B5EF4-FFF2-40B4-BE49-F238E27FC236}">
                <a16:creationId xmlns:a16="http://schemas.microsoft.com/office/drawing/2014/main" id="{F983DF3C-8CC8-4C7B-AF78-808521A523C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065AA203-6940-4927-979B-974C9EC5CFB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158FAFB4-3249-4256-9DA3-B3A56F098ED6}"/>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3B74FEBC-3F2E-41C6-8A79-8CD06EE9FF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5540" name="Slide Number Placeholder 3">
            <a:extLst>
              <a:ext uri="{FF2B5EF4-FFF2-40B4-BE49-F238E27FC236}">
                <a16:creationId xmlns:a16="http://schemas.microsoft.com/office/drawing/2014/main" id="{21ACB6F9-D59D-4DCC-9DC3-48118E47DD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197DC07-4594-4FCE-800B-FCA6AEF1AF2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45FEE015-456A-454E-AEE8-68D93719EEF3}"/>
              </a:ext>
            </a:extLst>
          </p:cNvPr>
          <p:cNvSpPr>
            <a:spLocks noGrp="1" noRot="1" noChangeAspect="1" noChangeArrowheads="1" noTextEdit="1"/>
          </p:cNvSpPr>
          <p:nvPr>
            <p:ph type="sldImg"/>
          </p:nvPr>
        </p:nvSpPr>
        <p:spPr>
          <a:ln/>
        </p:spPr>
      </p:sp>
      <p:sp>
        <p:nvSpPr>
          <p:cNvPr id="67587" name="Notes Placeholder 2">
            <a:extLst>
              <a:ext uri="{FF2B5EF4-FFF2-40B4-BE49-F238E27FC236}">
                <a16:creationId xmlns:a16="http://schemas.microsoft.com/office/drawing/2014/main" id="{23249D22-7DC0-4C1E-9E49-53B0811AA6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7588" name="Slide Number Placeholder 3">
            <a:extLst>
              <a:ext uri="{FF2B5EF4-FFF2-40B4-BE49-F238E27FC236}">
                <a16:creationId xmlns:a16="http://schemas.microsoft.com/office/drawing/2014/main" id="{54B9A3BA-8044-4D8E-9803-8B70BE21FF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2AFB9B3A-A68C-4BE5-9F5B-DD6365B67F7C}"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2621C508-3C99-440B-8918-2658AA4F2301}"/>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29367F5E-2041-400D-8EB0-11CB3A902F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9636" name="Slide Number Placeholder 3">
            <a:extLst>
              <a:ext uri="{FF2B5EF4-FFF2-40B4-BE49-F238E27FC236}">
                <a16:creationId xmlns:a16="http://schemas.microsoft.com/office/drawing/2014/main" id="{4B16F83A-01AE-4E28-9DBC-170746447B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825488B-FD22-4B28-AE25-A4EA99ED1CE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32</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4F3CA04-95AF-4663-BA56-2ED055B2E351}"/>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AB9655E6-F43D-446E-83D1-C1F08A67B8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54C70694-3D7E-42B8-AE2B-E837E037E80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1ABA6DF0-F861-4629-BF60-7805D9B67DE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145BD9FC-D174-4C2D-A77D-0B3C0220021B}"/>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857ADF4A-5293-4F73-BE0A-EB03156FC0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https://www.hhs.gov/guidance/sites/default/files/hhs-guidance-documents/2021%20mtm%20and%20specialty%20thresholds%20final%20part%20d%20bidding%2005.22.2020_8.pdf</a:t>
            </a:r>
          </a:p>
          <a:p>
            <a:endParaRPr lang="en-US" altLang="en-US" dirty="0"/>
          </a:p>
          <a:p>
            <a:r>
              <a:rPr lang="en-US" altLang="en-US" dirty="0"/>
              <a:t>-URAC’s definition is a “product requiring special handling, administration, unique inventory management, a high level of patient monitoring and more intense support than conventional therapies.”</a:t>
            </a:r>
          </a:p>
          <a:p>
            <a:r>
              <a:rPr lang="en-US" altLang="en-US" dirty="0"/>
              <a:t>-Each channel by which a patient accesses a drug or treatment has different components/criteria, i.e., specialty vendor, clinicians billing med, benefit design determinations, patient advocates discussing the challenges of access</a:t>
            </a:r>
          </a:p>
          <a:p>
            <a:endParaRPr lang="en-US" altLang="en-US" dirty="0"/>
          </a:p>
        </p:txBody>
      </p:sp>
      <p:sp>
        <p:nvSpPr>
          <p:cNvPr id="20484" name="Slide Number Placeholder 3">
            <a:extLst>
              <a:ext uri="{FF2B5EF4-FFF2-40B4-BE49-F238E27FC236}">
                <a16:creationId xmlns:a16="http://schemas.microsoft.com/office/drawing/2014/main" id="{23932CF4-B70B-467F-A0AE-673CA6C326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0097DA7-0EEB-433C-87A7-292399B7FA3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60B0E3C-5502-4866-9C1D-8A0FAAE4B57D}"/>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289582E3-C442-48EE-B515-88C85D02E8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Many of the pipeline drugs are innovative and are aimed to target unique patient populations, new classes of medications allowing for new treatment pathways, or allow for new testing capabilities to ensure more targeted therapies</a:t>
            </a:r>
          </a:p>
          <a:p>
            <a:endParaRPr lang="en-US" altLang="en-US" dirty="0"/>
          </a:p>
          <a:p>
            <a:r>
              <a:rPr lang="en-US" b="0" i="0" dirty="0">
                <a:solidFill>
                  <a:srgbClr val="000000"/>
                </a:solidFill>
                <a:effectLst/>
                <a:latin typeface="Arial" panose="020B0604020202020204" pitchFamily="34" charset="0"/>
              </a:rPr>
              <a:t>1 Pharmaceutical Strategies Group, LLC. (2022). 2022 </a:t>
            </a:r>
            <a:r>
              <a:rPr lang="en-US" b="0" i="0" dirty="0" err="1">
                <a:solidFill>
                  <a:srgbClr val="000000"/>
                </a:solidFill>
                <a:effectLst/>
                <a:latin typeface="Arial" panose="020B0604020202020204" pitchFamily="34" charset="0"/>
              </a:rPr>
              <a:t>Artemetrx</a:t>
            </a:r>
            <a:r>
              <a:rPr lang="en-US" b="0" i="0" dirty="0">
                <a:solidFill>
                  <a:srgbClr val="000000"/>
                </a:solidFill>
                <a:effectLst/>
                <a:latin typeface="Arial" panose="020B0604020202020204" pitchFamily="34" charset="0"/>
              </a:rPr>
              <a:t> state of specialty spend and trend report. https://www.psgconsults.com/specialtyreport2022 </a:t>
            </a:r>
          </a:p>
          <a:p>
            <a:endParaRPr 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2 IQVIA Institute for Human Data Science. (2022, April). The use of medicines in the U.S. 2022. https://www.iqvia.com/insights/the-iqvia-institute/reports/the-use-of-medicines-in-the-us-2022“</a:t>
            </a:r>
          </a:p>
          <a:p>
            <a:endParaRPr lang="en-US" alt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3. https://www.statista.com/statistics/791263/total-r-and-d-pipeline-size-timeline-worldwide/#:~:text=This%20statistic%20shows%20the%20total,the%20pipeline%20in%20January%202023.</a:t>
            </a:r>
            <a:endParaRPr lang="en-US" altLang="en-US" dirty="0"/>
          </a:p>
          <a:p>
            <a:endParaRPr lang="en-US" altLang="en-US" dirty="0"/>
          </a:p>
        </p:txBody>
      </p:sp>
      <p:sp>
        <p:nvSpPr>
          <p:cNvPr id="22532" name="Slide Number Placeholder 3">
            <a:extLst>
              <a:ext uri="{FF2B5EF4-FFF2-40B4-BE49-F238E27FC236}">
                <a16:creationId xmlns:a16="http://schemas.microsoft.com/office/drawing/2014/main" id="{63B0883C-0BA4-40F8-BB92-AA24EADD165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31E275E6-F5C3-4663-9D96-4750A07172D2}"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B43508B-9C4B-4DEF-B3EB-859AFA2A4C2B}"/>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581B1FE6-CEFB-45F3-B685-21ED3674B4E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Slide Number Placeholder 3">
            <a:extLst>
              <a:ext uri="{FF2B5EF4-FFF2-40B4-BE49-F238E27FC236}">
                <a16:creationId xmlns:a16="http://schemas.microsoft.com/office/drawing/2014/main" id="{A8400391-5603-4237-B1B4-158A903355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6DC8BA3-83E6-4A85-911C-D21BD847450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09E44BC-292D-4AFB-B259-48651CF4F950}"/>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33E9470A-F929-44A0-9BC5-496BA3CB29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Specialty pharmacy providers often “specialize” in specialty pharmaceuticals.  Since the cost of these drugs is so high, but the populations they treat are relatively small. Centralizing the dispensing of these medications is a common strategy for payers who wish to manage their specialty pharmacy spend effectively.</a:t>
            </a:r>
          </a:p>
          <a:p>
            <a:endParaRPr lang="en-US" altLang="en-US"/>
          </a:p>
          <a:p>
            <a:r>
              <a:rPr lang="en-US" altLang="en-US"/>
              <a:t>A robust pipeline in specialty pharmaceuticals has caused many payers to enter the specialty pharmacy industry as payers see the potential for specialty pharmacy to be a larger part of their overall pharmacy spend.  </a:t>
            </a:r>
          </a:p>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0977831B-800D-4319-A2BF-FCC84DA30E1E}"/>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50D122F4-6209-4E1A-A051-724A088E56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Specialty pharmacies often offer these components to provide more value to patients and payers.  Payers often look for these services from their specialty pharmacy providers as they help increase the efficacy and access to these expensive drugs.</a:t>
            </a:r>
          </a:p>
          <a:p>
            <a:endParaRPr lang="en-US" altLang="en-US"/>
          </a:p>
        </p:txBody>
      </p:sp>
      <p:sp>
        <p:nvSpPr>
          <p:cNvPr id="28676" name="Slide Number Placeholder 3">
            <a:extLst>
              <a:ext uri="{FF2B5EF4-FFF2-40B4-BE49-F238E27FC236}">
                <a16:creationId xmlns:a16="http://schemas.microsoft.com/office/drawing/2014/main" id="{1D66D037-4603-469C-94C0-21C6815E9FC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DE33006F-1F38-4173-B40C-93C0FC57673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091F1B9-86BC-4511-8692-E69CB06A42DB}"/>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F315E4C5-947B-4E55-B501-ECD6D80115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Slide Number Placeholder 3">
            <a:extLst>
              <a:ext uri="{FF2B5EF4-FFF2-40B4-BE49-F238E27FC236}">
                <a16:creationId xmlns:a16="http://schemas.microsoft.com/office/drawing/2014/main" id="{A6EABC8A-C958-4C01-BBCC-427CA7F141E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8B48B6F-7FDE-4C2B-9A34-0718B9A4862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0"/>
            <a:ext cx="8840949" cy="213222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userDrawn="1"/>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1583326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5" r:id="rId3"/>
    <p:sldLayoutId id="2147483663" r:id="rId4"/>
    <p:sldLayoutId id="2147483655" r:id="rId5"/>
    <p:sldLayoutId id="2147483650" r:id="rId6"/>
    <p:sldLayoutId id="2147483670" r:id="rId7"/>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phrma.org/about/biopharmaceutical_sector"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4AC79459-74EA-314A-886C-E1B55FCF49AD}"/>
              </a:ext>
            </a:extLst>
          </p:cNvPr>
          <p:cNvSpPr txBox="1"/>
          <p:nvPr/>
        </p:nvSpPr>
        <p:spPr>
          <a:xfrm>
            <a:off x="-192060" y="963281"/>
            <a:ext cx="12177231" cy="1938992"/>
          </a:xfrm>
          <a:prstGeom prst="rect">
            <a:avLst/>
          </a:prstGeom>
          <a:noFill/>
        </p:spPr>
        <p:txBody>
          <a:bodyPr wrap="square" rtlCol="0">
            <a:spAutoFit/>
          </a:bodyPr>
          <a:lstStyle/>
          <a:p>
            <a:pPr algn="r"/>
            <a:r>
              <a:rPr lang="en-US" sz="6000" b="1" dirty="0">
                <a:solidFill>
                  <a:schemeClr val="bg1"/>
                </a:solidFill>
                <a:latin typeface="+mj-lt"/>
              </a:rPr>
              <a:t>Specialty Pharmacy</a:t>
            </a:r>
            <a:br>
              <a:rPr lang="en-US" sz="6000" b="1" dirty="0">
                <a:solidFill>
                  <a:schemeClr val="bg1"/>
                </a:solidFill>
                <a:latin typeface="+mj-lt"/>
              </a:rPr>
            </a:br>
            <a:r>
              <a:rPr lang="en-US" sz="6000" b="1" dirty="0">
                <a:solidFill>
                  <a:schemeClr val="bg1"/>
                </a:solidFill>
                <a:latin typeface="+mj-lt"/>
              </a:rPr>
              <a:t>and Biosimilars</a:t>
            </a:r>
            <a:endParaRPr lang="en-US" sz="4000" b="1" dirty="0">
              <a:solidFill>
                <a:schemeClr val="bg1"/>
              </a:solidFill>
              <a:latin typeface="Montserrat" pitchFamily="2" charset="77"/>
            </a:endParaRPr>
          </a:p>
        </p:txBody>
      </p:sp>
      <p:sp>
        <p:nvSpPr>
          <p:cNvPr id="2" name="Rectangle 1">
            <a:extLst>
              <a:ext uri="{FF2B5EF4-FFF2-40B4-BE49-F238E27FC236}">
                <a16:creationId xmlns:a16="http://schemas.microsoft.com/office/drawing/2014/main" id="{1507C938-4412-4FB6-AA53-E477274083EA}"/>
              </a:ext>
            </a:extLst>
          </p:cNvPr>
          <p:cNvSpPr/>
          <p:nvPr/>
        </p:nvSpPr>
        <p:spPr>
          <a:xfrm>
            <a:off x="4613680" y="4353963"/>
            <a:ext cx="7578320" cy="1540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50000"/>
              </a:lnSpc>
            </a:pPr>
            <a:r>
              <a:rPr lang="en-US" sz="3200" dirty="0"/>
              <a:t>Created by the School of Pharmacy Relations Committee for AMCP</a:t>
            </a:r>
          </a:p>
          <a:p>
            <a:pPr algn="r">
              <a:lnSpc>
                <a:spcPct val="150000"/>
              </a:lnSpc>
            </a:pPr>
            <a:r>
              <a:rPr lang="en-US" sz="3200" dirty="0"/>
              <a:t>Updated: February 2025</a:t>
            </a:r>
          </a:p>
        </p:txBody>
      </p:sp>
    </p:spTree>
    <p:extLst>
      <p:ext uri="{BB962C8B-B14F-4D97-AF65-F5344CB8AC3E}">
        <p14:creationId xmlns:p14="http://schemas.microsoft.com/office/powerpoint/2010/main" val="13336554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F5D24A1-1F04-4963-A66D-6EEEC8E48D4E}"/>
              </a:ext>
            </a:extLst>
          </p:cNvPr>
          <p:cNvSpPr>
            <a:spLocks noGrp="1"/>
          </p:cNvSpPr>
          <p:nvPr>
            <p:ph type="title"/>
          </p:nvPr>
        </p:nvSpPr>
        <p:spPr/>
        <p:txBody>
          <a:bodyPr/>
          <a:lstStyle/>
          <a:p>
            <a:pPr eaLnBrk="1" hangingPunct="1"/>
            <a:r>
              <a:rPr lang="en-US" altLang="en-US" dirty="0">
                <a:solidFill>
                  <a:schemeClr val="tx1"/>
                </a:solidFill>
              </a:rPr>
              <a:t>Challenges in MCOs</a:t>
            </a:r>
          </a:p>
        </p:txBody>
      </p:sp>
      <p:sp>
        <p:nvSpPr>
          <p:cNvPr id="31747" name="Rectangle 3">
            <a:extLst>
              <a:ext uri="{FF2B5EF4-FFF2-40B4-BE49-F238E27FC236}">
                <a16:creationId xmlns:a16="http://schemas.microsoft.com/office/drawing/2014/main" id="{A70B7532-C148-4093-B7DB-B63048390DD8}"/>
              </a:ext>
            </a:extLst>
          </p:cNvPr>
          <p:cNvSpPr>
            <a:spLocks noGrp="1"/>
          </p:cNvSpPr>
          <p:nvPr>
            <p:ph idx="1"/>
          </p:nvPr>
        </p:nvSpPr>
        <p:spPr/>
        <p:txBody>
          <a:bodyPr>
            <a:normAutofit lnSpcReduction="10000"/>
          </a:bodyPr>
          <a:lstStyle/>
          <a:p>
            <a:pPr>
              <a:lnSpc>
                <a:spcPct val="80000"/>
              </a:lnSpc>
            </a:pPr>
            <a:r>
              <a:rPr lang="en-US" altLang="en-US"/>
              <a:t>Billing systems- integration of medical and pharmacy claims</a:t>
            </a:r>
          </a:p>
          <a:p>
            <a:pPr>
              <a:lnSpc>
                <a:spcPct val="80000"/>
              </a:lnSpc>
            </a:pPr>
            <a:r>
              <a:rPr lang="en-US" altLang="en-US"/>
              <a:t>Utilization management</a:t>
            </a:r>
          </a:p>
          <a:p>
            <a:pPr>
              <a:lnSpc>
                <a:spcPct val="80000"/>
              </a:lnSpc>
            </a:pPr>
            <a:r>
              <a:rPr lang="en-US" altLang="en-US"/>
              <a:t>Drug coding- NDC vs. J code</a:t>
            </a:r>
          </a:p>
          <a:p>
            <a:pPr>
              <a:lnSpc>
                <a:spcPct val="80000"/>
              </a:lnSpc>
            </a:pPr>
            <a:r>
              <a:rPr lang="en-US" altLang="en-US"/>
              <a:t>Benefit design and patient cost share</a:t>
            </a:r>
          </a:p>
          <a:p>
            <a:pPr>
              <a:lnSpc>
                <a:spcPct val="80000"/>
              </a:lnSpc>
            </a:pPr>
            <a:endParaRPr lang="en-US" altLang="en-US"/>
          </a:p>
          <a:p>
            <a:pPr>
              <a:lnSpc>
                <a:spcPct val="80000"/>
              </a:lnSpc>
            </a:pPr>
            <a:endParaRPr lang="en-US" altLang="en-US"/>
          </a:p>
          <a:p>
            <a:pPr>
              <a:lnSpc>
                <a:spcPct val="80000"/>
              </a:lnSpc>
              <a:buFont typeface="Arial" panose="020B0604020202020204" pitchFamily="34" charset="0"/>
              <a:buNone/>
            </a:pPr>
            <a:endParaRPr lang="en-US" altLang="en-US"/>
          </a:p>
          <a:p>
            <a:pPr>
              <a:buFont typeface="Arial" panose="020B0604020202020204" pitchFamily="34" charset="0"/>
              <a:buNone/>
            </a:pPr>
            <a:r>
              <a:rPr lang="en-US" altLang="en-US" sz="1400"/>
              <a:t>Debbie Stern and Debi Reissman, “Specialty Pharmacy Cost Management Strategies of Private Health Care Payers,” </a:t>
            </a:r>
            <a:r>
              <a:rPr lang="en-US" altLang="en-US" sz="1400" i="1"/>
              <a:t>Journal of Managed Care Pharmacy, November/December 2006. </a:t>
            </a:r>
            <a:r>
              <a:rPr lang="en-US" altLang="en-US" sz="1400"/>
              <a:t>http://www.amcp.org/data/jmcp/Nov-Dec06JMCP1.pdf </a:t>
            </a:r>
          </a:p>
          <a:p>
            <a:pPr>
              <a:buFont typeface="Arial" panose="020B0604020202020204" pitchFamily="34" charset="0"/>
              <a:buNone/>
            </a:pPr>
            <a:r>
              <a:rPr lang="en-US" altLang="en-US" sz="1400"/>
              <a:t>	Accessed February 3, 2010</a:t>
            </a:r>
          </a:p>
          <a:p>
            <a:pPr>
              <a:lnSpc>
                <a:spcPct val="80000"/>
              </a:lnSpc>
              <a:buFont typeface="Arial" panose="020B0604020202020204" pitchFamily="34" charset="0"/>
              <a:buNone/>
            </a:pPr>
            <a:endParaRPr lang="en-US" altLang="en-US"/>
          </a:p>
          <a:p>
            <a:pPr eaLnBrk="1" hangingPunct="1">
              <a:lnSpc>
                <a:spcPct val="80000"/>
              </a:lnSpc>
            </a:pPr>
            <a:endParaRPr lang="en-US" altLang="en-US" sz="12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77FF9A9-3108-4E4B-BC64-F70036B9301F}"/>
              </a:ext>
            </a:extLst>
          </p:cNvPr>
          <p:cNvSpPr>
            <a:spLocks noGrp="1"/>
          </p:cNvSpPr>
          <p:nvPr>
            <p:ph type="title"/>
          </p:nvPr>
        </p:nvSpPr>
        <p:spPr/>
        <p:txBody>
          <a:bodyPr/>
          <a:lstStyle/>
          <a:p>
            <a:pPr eaLnBrk="1" hangingPunct="1"/>
            <a:r>
              <a:rPr lang="en-US" altLang="en-US" dirty="0">
                <a:solidFill>
                  <a:schemeClr val="tx1"/>
                </a:solidFill>
              </a:rPr>
              <a:t>Benefit Designs</a:t>
            </a:r>
          </a:p>
        </p:txBody>
      </p:sp>
      <p:sp>
        <p:nvSpPr>
          <p:cNvPr id="33795" name="Rectangle 3">
            <a:extLst>
              <a:ext uri="{FF2B5EF4-FFF2-40B4-BE49-F238E27FC236}">
                <a16:creationId xmlns:a16="http://schemas.microsoft.com/office/drawing/2014/main" id="{D60598E8-55CA-44B0-BF42-71B8C7B6D470}"/>
              </a:ext>
            </a:extLst>
          </p:cNvPr>
          <p:cNvSpPr>
            <a:spLocks noGrp="1"/>
          </p:cNvSpPr>
          <p:nvPr>
            <p:ph idx="1"/>
          </p:nvPr>
        </p:nvSpPr>
        <p:spPr/>
        <p:txBody>
          <a:bodyPr/>
          <a:lstStyle/>
          <a:p>
            <a:r>
              <a:rPr lang="en-US" altLang="en-US" sz="2800"/>
              <a:t>Cause of much confusion</a:t>
            </a:r>
          </a:p>
          <a:p>
            <a:r>
              <a:rPr lang="en-US" altLang="en-US" sz="2800"/>
              <a:t>Medical benefit vs. pharmacy benefit</a:t>
            </a:r>
          </a:p>
          <a:p>
            <a:pPr lvl="1"/>
            <a:r>
              <a:rPr lang="en-US" altLang="en-US" sz="2400"/>
              <a:t>Each MCO can design and deliver their own product and services</a:t>
            </a:r>
          </a:p>
          <a:p>
            <a:r>
              <a:rPr lang="en-US" altLang="en-US" sz="2800"/>
              <a:t>Has led to additional formulary tiers </a:t>
            </a:r>
          </a:p>
          <a:p>
            <a:pPr lvl="1"/>
            <a:r>
              <a:rPr lang="en-US" altLang="en-US" sz="2400"/>
              <a:t>Tier 4, Tier 5 and Tier 6 for example</a:t>
            </a:r>
          </a:p>
          <a:p>
            <a:r>
              <a:rPr lang="en-US" altLang="en-US" sz="2800"/>
              <a:t>Traditionally associated with higher co-pays or co-insurances</a:t>
            </a:r>
          </a:p>
          <a:p>
            <a:r>
              <a:rPr lang="en-US" altLang="en-US" sz="2800"/>
              <a:t>Many plans are moving towards new benefit designs for specialty drugs and therapies, including a “specialty formulary”</a:t>
            </a:r>
          </a:p>
          <a:p>
            <a:pPr eaLnBrk="1" hangingPunct="1">
              <a:lnSpc>
                <a:spcPct val="80000"/>
              </a:lnSpc>
            </a:pPr>
            <a:endParaRPr lang="en-US" altLang="en-US" sz="2000"/>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4DF3E59-91A5-4E32-9F58-11533AC9E813}"/>
              </a:ext>
            </a:extLst>
          </p:cNvPr>
          <p:cNvSpPr>
            <a:spLocks noGrp="1"/>
          </p:cNvSpPr>
          <p:nvPr>
            <p:ph type="title"/>
          </p:nvPr>
        </p:nvSpPr>
        <p:spPr/>
        <p:txBody>
          <a:bodyPr/>
          <a:lstStyle/>
          <a:p>
            <a:pPr eaLnBrk="1" hangingPunct="1"/>
            <a:r>
              <a:rPr lang="en-US" altLang="en-US" dirty="0">
                <a:solidFill>
                  <a:schemeClr val="tx1"/>
                </a:solidFill>
              </a:rPr>
              <a:t>Impact on Patients</a:t>
            </a:r>
          </a:p>
        </p:txBody>
      </p:sp>
      <p:sp>
        <p:nvSpPr>
          <p:cNvPr id="35843" name="Rectangle 3">
            <a:extLst>
              <a:ext uri="{FF2B5EF4-FFF2-40B4-BE49-F238E27FC236}">
                <a16:creationId xmlns:a16="http://schemas.microsoft.com/office/drawing/2014/main" id="{7E67A843-56BB-4C05-8AE3-BE050CA6EAEF}"/>
              </a:ext>
            </a:extLst>
          </p:cNvPr>
          <p:cNvSpPr>
            <a:spLocks noGrp="1"/>
          </p:cNvSpPr>
          <p:nvPr>
            <p:ph idx="1"/>
          </p:nvPr>
        </p:nvSpPr>
        <p:spPr/>
        <p:txBody>
          <a:bodyPr>
            <a:normAutofit/>
          </a:bodyPr>
          <a:lstStyle/>
          <a:p>
            <a:r>
              <a:rPr lang="en-US" altLang="en-US" sz="2800" dirty="0"/>
              <a:t>The cost of specialty drugs has continued to grow, totaling $301 billion in 2021, an increase of 43% since 2016. </a:t>
            </a:r>
          </a:p>
          <a:p>
            <a:r>
              <a:rPr lang="en-US" altLang="en-US" sz="2800" dirty="0"/>
              <a:t>Potential impact of shifting costs to patients with specialty drugs:</a:t>
            </a:r>
          </a:p>
          <a:p>
            <a:pPr marL="800100" lvl="1" indent="-342900">
              <a:buFont typeface="Arial" panose="020B0604020202020204" pitchFamily="34" charset="0"/>
              <a:buChar char="•"/>
            </a:pPr>
            <a:r>
              <a:rPr lang="en-US" altLang="en-US" sz="2400" dirty="0"/>
              <a:t>Inability or refusal to pay for medications leading to decreased compliance </a:t>
            </a:r>
          </a:p>
          <a:p>
            <a:pPr marL="800100" lvl="1" indent="-342900">
              <a:buFont typeface="Arial" panose="020B0604020202020204" pitchFamily="34" charset="0"/>
              <a:buChar char="•"/>
            </a:pPr>
            <a:r>
              <a:rPr lang="en-US" altLang="en-US" sz="2400" dirty="0"/>
              <a:t>Compliance issues may impact medical expenses and hospital costs</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E296BD4-5D02-4EC4-B134-20375E25D1D9}"/>
              </a:ext>
            </a:extLst>
          </p:cNvPr>
          <p:cNvSpPr>
            <a:spLocks noGrp="1"/>
          </p:cNvSpPr>
          <p:nvPr>
            <p:ph type="title"/>
          </p:nvPr>
        </p:nvSpPr>
        <p:spPr/>
        <p:txBody>
          <a:bodyPr/>
          <a:lstStyle/>
          <a:p>
            <a:pPr eaLnBrk="1" hangingPunct="1"/>
            <a:r>
              <a:rPr lang="en-US" altLang="en-US" dirty="0">
                <a:solidFill>
                  <a:schemeClr val="tx1"/>
                </a:solidFill>
              </a:rPr>
              <a:t>Monitoring for Adverse Reactions</a:t>
            </a:r>
          </a:p>
        </p:txBody>
      </p:sp>
      <p:sp>
        <p:nvSpPr>
          <p:cNvPr id="37891" name="Rectangle 3">
            <a:extLst>
              <a:ext uri="{FF2B5EF4-FFF2-40B4-BE49-F238E27FC236}">
                <a16:creationId xmlns:a16="http://schemas.microsoft.com/office/drawing/2014/main" id="{B393E8D1-59A5-4C27-BEAA-A8EEEF1A8969}"/>
              </a:ext>
            </a:extLst>
          </p:cNvPr>
          <p:cNvSpPr>
            <a:spLocks noGrp="1"/>
          </p:cNvSpPr>
          <p:nvPr>
            <p:ph idx="1"/>
          </p:nvPr>
        </p:nvSpPr>
        <p:spPr/>
        <p:txBody>
          <a:bodyPr/>
          <a:lstStyle/>
          <a:p>
            <a:r>
              <a:rPr lang="en-US" altLang="en-US" sz="2400"/>
              <a:t>Prescription drug safety is key with specialty pharmaceuticals</a:t>
            </a:r>
          </a:p>
          <a:p>
            <a:r>
              <a:rPr lang="en-US" altLang="en-US" sz="2400"/>
              <a:t>Problems arise when a drug offers significant therapeutic benefits but also carries challenging health or safety risks</a:t>
            </a:r>
          </a:p>
          <a:p>
            <a:r>
              <a:rPr lang="en-US" altLang="en-US" sz="2400"/>
              <a:t>FDA Mandated Risk Evaluation and Mitigation Strategy (REMS) </a:t>
            </a:r>
          </a:p>
          <a:p>
            <a:r>
              <a:rPr lang="en-US" altLang="en-US" sz="2400"/>
              <a:t>Many biologics and new therapies are subject to REMS</a:t>
            </a:r>
          </a:p>
          <a:p>
            <a:pPr marL="800100" lvl="1" indent="-342900">
              <a:buFont typeface="Arial" panose="020B0604020202020204" pitchFamily="34" charset="0"/>
              <a:buChar char="•"/>
            </a:pPr>
            <a:r>
              <a:rPr lang="en-US" altLang="en-US" sz="2000"/>
              <a:t>Includes patient registries, ongoing patient monitoring, and certification for prescribers and pharmacies</a:t>
            </a:r>
          </a:p>
          <a:p>
            <a:pPr marL="800100" lvl="1" indent="-342900">
              <a:buFont typeface="Arial" panose="020B0604020202020204" pitchFamily="34" charset="0"/>
              <a:buChar char="•"/>
            </a:pPr>
            <a:r>
              <a:rPr lang="en-US" altLang="en-US" sz="2000"/>
              <a:t>Specialty pharmacies have a high level of patient and physician interaction and specially trained therapy teams to assist with meeting these requirements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1D75A7C2-B21D-44FB-8194-459585107B25}"/>
              </a:ext>
            </a:extLst>
          </p:cNvPr>
          <p:cNvSpPr>
            <a:spLocks noGrp="1"/>
          </p:cNvSpPr>
          <p:nvPr>
            <p:ph type="title"/>
          </p:nvPr>
        </p:nvSpPr>
        <p:spPr/>
        <p:txBody>
          <a:bodyPr/>
          <a:lstStyle/>
          <a:p>
            <a:pPr eaLnBrk="1" hangingPunct="1"/>
            <a:r>
              <a:rPr lang="en-US" altLang="en-US" dirty="0">
                <a:solidFill>
                  <a:schemeClr val="tx1"/>
                </a:solidFill>
              </a:rPr>
              <a:t>Summary</a:t>
            </a:r>
          </a:p>
        </p:txBody>
      </p:sp>
      <p:sp>
        <p:nvSpPr>
          <p:cNvPr id="39939" name="Rectangle 3">
            <a:extLst>
              <a:ext uri="{FF2B5EF4-FFF2-40B4-BE49-F238E27FC236}">
                <a16:creationId xmlns:a16="http://schemas.microsoft.com/office/drawing/2014/main" id="{D021F053-03CE-473C-93A3-5A1B0C25EB92}"/>
              </a:ext>
            </a:extLst>
          </p:cNvPr>
          <p:cNvSpPr>
            <a:spLocks noGrp="1"/>
          </p:cNvSpPr>
          <p:nvPr>
            <p:ph idx="1"/>
          </p:nvPr>
        </p:nvSpPr>
        <p:spPr/>
        <p:txBody>
          <a:bodyPr/>
          <a:lstStyle/>
          <a:p>
            <a:r>
              <a:rPr lang="en-US" altLang="en-US"/>
              <a:t>Specialty pharmacy is a growing part of the pharmacy industry</a:t>
            </a:r>
          </a:p>
          <a:p>
            <a:r>
              <a:rPr lang="en-US" altLang="en-US"/>
              <a:t>Specialty pharmacy providers continue to develop programs and value-added services to better manage patients</a:t>
            </a:r>
          </a:p>
          <a:p>
            <a:r>
              <a:rPr lang="en-US" altLang="en-US"/>
              <a:t>Payers continue to develop new strategies to manage the high costs of these drugs </a:t>
            </a:r>
          </a:p>
          <a:p>
            <a:r>
              <a:rPr lang="en-US" altLang="en-US"/>
              <a:t>Patients are often affected by the variance in coverage and cost shares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ED95613-4072-4293-8727-FD7C729823F8}"/>
              </a:ext>
            </a:extLst>
          </p:cNvPr>
          <p:cNvSpPr>
            <a:spLocks noGrp="1"/>
          </p:cNvSpPr>
          <p:nvPr>
            <p:ph type="title"/>
          </p:nvPr>
        </p:nvSpPr>
        <p:spPr/>
        <p:txBody>
          <a:bodyPr/>
          <a:lstStyle/>
          <a:p>
            <a:pPr eaLnBrk="1" hangingPunct="1"/>
            <a:r>
              <a:rPr lang="en-US" altLang="en-US" dirty="0">
                <a:solidFill>
                  <a:schemeClr val="tx1"/>
                </a:solidFill>
              </a:rPr>
              <a:t>References</a:t>
            </a:r>
          </a:p>
        </p:txBody>
      </p:sp>
      <p:sp>
        <p:nvSpPr>
          <p:cNvPr id="41987" name="Rectangle 3">
            <a:extLst>
              <a:ext uri="{FF2B5EF4-FFF2-40B4-BE49-F238E27FC236}">
                <a16:creationId xmlns:a16="http://schemas.microsoft.com/office/drawing/2014/main" id="{5E6F4F29-C410-4A05-8E3B-C90EB17E5E70}"/>
              </a:ext>
            </a:extLst>
          </p:cNvPr>
          <p:cNvSpPr>
            <a:spLocks noGrp="1"/>
          </p:cNvSpPr>
          <p:nvPr>
            <p:ph idx="1"/>
          </p:nvPr>
        </p:nvSpPr>
        <p:spPr/>
        <p:txBody>
          <a:bodyPr>
            <a:normAutofit lnSpcReduction="10000"/>
          </a:bodyPr>
          <a:lstStyle/>
          <a:p>
            <a:r>
              <a:rPr lang="en-US" altLang="en-US" sz="1800"/>
              <a:t>Prime Therapeutics LLC. 2011 drug trend insights. 8/11. Available at: http://www.primetherapeutics.com/PDF/2011PrimeDrugTrendInsights.pdf. Accessed September 14,2011.</a:t>
            </a:r>
          </a:p>
          <a:p>
            <a:r>
              <a:rPr lang="en-US" altLang="en-US" sz="1800"/>
              <a:t>Debbie Stern and Debi Reissman, “Specialty Pharmacy Cost Management Strategies of Private Health Care Payers,” </a:t>
            </a:r>
            <a:r>
              <a:rPr lang="en-US" altLang="en-US" sz="1800" i="1"/>
              <a:t>Journal of Managed Care Pharmacy, November/December 2006. </a:t>
            </a:r>
            <a:r>
              <a:rPr lang="en-US" altLang="en-US" sz="1800"/>
              <a:t>http://www.amcp.org/data/jmcp/Nov-Dec06JMCP1.pdf.  Accessed February 3, 2010.</a:t>
            </a:r>
          </a:p>
          <a:p>
            <a:r>
              <a:rPr lang="en-US" altLang="en-US" sz="1800"/>
              <a:t>Gleason PP, Starner CI, Gunderson BW, Schafer JA, Sarran HS.  Association of Prescription Abandonment with Cost Share for High-Cost Specialty Pharmacy Medications.  </a:t>
            </a:r>
            <a:r>
              <a:rPr lang="en-US" altLang="en-US" sz="1800" i="1"/>
              <a:t>Journal of Managed Care Pharmacy</a:t>
            </a:r>
            <a:r>
              <a:rPr lang="en-US" altLang="en-US" sz="1800"/>
              <a:t> 2009;15(8)648-58. </a:t>
            </a:r>
            <a:r>
              <a:rPr lang="en-US" altLang="en-US" sz="1800">
                <a:cs typeface="Arial" panose="020B0604020202020204" pitchFamily="34" charset="0"/>
              </a:rPr>
              <a:t>Specialty pharmacy's role in REMS, FDA's new drug safety program.  Formulary. 2009;44:300–308.</a:t>
            </a:r>
          </a:p>
          <a:p>
            <a:r>
              <a:rPr lang="en-US" altLang="en-US" sz="1800">
                <a:cs typeface="Arial" panose="020B0604020202020204" pitchFamily="34" charset="0"/>
              </a:rPr>
              <a:t>FMCP Specialty Pharmacy Initiative: Phase I Discovery &amp; U.S. Environmental Scan.  October 2009. </a:t>
            </a:r>
            <a:r>
              <a:rPr lang="en-US" altLang="en-US" sz="1800"/>
              <a:t>www.fmcpnet.org.  Accessed February 1, 2010.</a:t>
            </a:r>
          </a:p>
          <a:p>
            <a:r>
              <a:rPr lang="en-US" altLang="en-US" sz="1800"/>
              <a:t>The Biopharmaceutical Industry: Creating Research, Progress and Hope. </a:t>
            </a:r>
            <a:r>
              <a:rPr lang="en-US" altLang="en-US" sz="1800">
                <a:solidFill>
                  <a:schemeClr val="accent2"/>
                </a:solidFill>
                <a:hlinkClick r:id="rId3"/>
              </a:rPr>
              <a:t>http://www.phrma.org/about/biopharmaceutical_sector</a:t>
            </a:r>
            <a:r>
              <a:rPr lang="en-US" altLang="en-US" sz="1800"/>
              <a:t>. Accessed February 1, 2015. </a:t>
            </a:r>
            <a:endParaRPr lang="en-US" altLang="en-US" sz="1800">
              <a:cs typeface="Arial" panose="020B0604020202020204" pitchFamily="34" charset="0"/>
            </a:endParaRPr>
          </a:p>
          <a:p>
            <a:pPr eaLnBrk="1" hangingPunct="1"/>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a:extLst>
              <a:ext uri="{FF2B5EF4-FFF2-40B4-BE49-F238E27FC236}">
                <a16:creationId xmlns:a16="http://schemas.microsoft.com/office/drawing/2014/main" id="{F68F1E40-9EA8-4C4E-965F-46F9C730A334}"/>
              </a:ext>
            </a:extLst>
          </p:cNvPr>
          <p:cNvSpPr>
            <a:spLocks noGrp="1"/>
          </p:cNvSpPr>
          <p:nvPr>
            <p:ph type="title"/>
          </p:nvPr>
        </p:nvSpPr>
        <p:spPr>
          <a:xfrm>
            <a:off x="3001082" y="1107040"/>
            <a:ext cx="8840949" cy="2132227"/>
          </a:xfrm>
        </p:spPr>
        <p:txBody>
          <a:bodyPr/>
          <a:lstStyle/>
          <a:p>
            <a:pPr algn="r"/>
            <a:r>
              <a:rPr lang="en-US" altLang="en-US" dirty="0"/>
              <a:t>Part 2:</a:t>
            </a:r>
            <a:br>
              <a:rPr lang="en-US" altLang="en-US" dirty="0"/>
            </a:br>
            <a:r>
              <a:rPr lang="en-US" altLang="en-US" dirty="0"/>
              <a:t>Biosimilars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F24801B-01A0-41AC-85F2-12C9DAC8B679}"/>
              </a:ext>
            </a:extLst>
          </p:cNvPr>
          <p:cNvSpPr>
            <a:spLocks noGrp="1"/>
          </p:cNvSpPr>
          <p:nvPr>
            <p:ph type="title"/>
          </p:nvPr>
        </p:nvSpPr>
        <p:spPr/>
        <p:txBody>
          <a:bodyPr>
            <a:normAutofit/>
          </a:bodyPr>
          <a:lstStyle/>
          <a:p>
            <a:pPr>
              <a:defRPr/>
            </a:pPr>
            <a:r>
              <a:rPr lang="en-US" altLang="en-US" sz="3200" dirty="0"/>
              <a:t>Biologics Price Competition and Innovation Act (BPCIA)</a:t>
            </a:r>
          </a:p>
        </p:txBody>
      </p:sp>
      <p:sp>
        <p:nvSpPr>
          <p:cNvPr id="46083" name="Content Placeholder 2">
            <a:extLst>
              <a:ext uri="{FF2B5EF4-FFF2-40B4-BE49-F238E27FC236}">
                <a16:creationId xmlns:a16="http://schemas.microsoft.com/office/drawing/2014/main" id="{E3F6FA80-B453-462A-A48B-B24D51FC0736}"/>
              </a:ext>
            </a:extLst>
          </p:cNvPr>
          <p:cNvSpPr>
            <a:spLocks noGrp="1"/>
          </p:cNvSpPr>
          <p:nvPr>
            <p:ph idx="1"/>
          </p:nvPr>
        </p:nvSpPr>
        <p:spPr/>
        <p:txBody>
          <a:bodyPr/>
          <a:lstStyle/>
          <a:p>
            <a:pPr algn="ctr">
              <a:buFont typeface="Arial" panose="020B0604020202020204" pitchFamily="34" charset="0"/>
              <a:buNone/>
            </a:pPr>
            <a:r>
              <a:rPr lang="en-US" altLang="en-US" i="1"/>
              <a:t>    Established in 2009 to create an abbreviated licensure pathway for biological products that are demonstrated to be “biosimilar” to or “interchangeable” with an FDA-licensed biological product.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785F34AD-B2A2-4FCB-93F7-46B80EEF0B8D}"/>
              </a:ext>
            </a:extLst>
          </p:cNvPr>
          <p:cNvSpPr>
            <a:spLocks noGrp="1"/>
          </p:cNvSpPr>
          <p:nvPr>
            <p:ph type="title"/>
          </p:nvPr>
        </p:nvSpPr>
        <p:spPr>
          <a:xfrm>
            <a:off x="838200" y="232397"/>
            <a:ext cx="10515600" cy="908871"/>
          </a:xfrm>
        </p:spPr>
        <p:txBody>
          <a:bodyPr/>
          <a:lstStyle/>
          <a:p>
            <a:r>
              <a:rPr lang="en-US" altLang="en-US" dirty="0"/>
              <a:t>Biologic Marketplace</a:t>
            </a:r>
          </a:p>
        </p:txBody>
      </p:sp>
      <p:pic>
        <p:nvPicPr>
          <p:cNvPr id="3" name="Picture 2">
            <a:extLst>
              <a:ext uri="{FF2B5EF4-FFF2-40B4-BE49-F238E27FC236}">
                <a16:creationId xmlns:a16="http://schemas.microsoft.com/office/drawing/2014/main" id="{667D1A85-5705-AC59-68DD-04F4C26C1E05}"/>
              </a:ext>
            </a:extLst>
          </p:cNvPr>
          <p:cNvPicPr>
            <a:picLocks noChangeAspect="1"/>
          </p:cNvPicPr>
          <p:nvPr/>
        </p:nvPicPr>
        <p:blipFill>
          <a:blip r:embed="rId3"/>
          <a:stretch>
            <a:fillRect/>
          </a:stretch>
        </p:blipFill>
        <p:spPr>
          <a:xfrm>
            <a:off x="1711505" y="1214730"/>
            <a:ext cx="8768990" cy="442854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613EAF13-F033-438E-A419-4EF331755331}"/>
              </a:ext>
            </a:extLst>
          </p:cNvPr>
          <p:cNvSpPr>
            <a:spLocks noGrp="1"/>
          </p:cNvSpPr>
          <p:nvPr>
            <p:ph type="title"/>
          </p:nvPr>
        </p:nvSpPr>
        <p:spPr>
          <a:xfrm>
            <a:off x="838200" y="365125"/>
            <a:ext cx="10515600" cy="908871"/>
          </a:xfrm>
        </p:spPr>
        <p:txBody>
          <a:bodyPr/>
          <a:lstStyle/>
          <a:p>
            <a:r>
              <a:rPr lang="en-US" altLang="en-US" dirty="0"/>
              <a:t>Trend Towards Biologics</a:t>
            </a:r>
          </a:p>
        </p:txBody>
      </p:sp>
      <p:pic>
        <p:nvPicPr>
          <p:cNvPr id="3" name="Picture 2">
            <a:extLst>
              <a:ext uri="{FF2B5EF4-FFF2-40B4-BE49-F238E27FC236}">
                <a16:creationId xmlns:a16="http://schemas.microsoft.com/office/drawing/2014/main" id="{2EB6C9D2-E42C-6D62-09A5-3946B6E54989}"/>
              </a:ext>
            </a:extLst>
          </p:cNvPr>
          <p:cNvPicPr>
            <a:picLocks noChangeAspect="1"/>
          </p:cNvPicPr>
          <p:nvPr/>
        </p:nvPicPr>
        <p:blipFill>
          <a:blip r:embed="rId3"/>
          <a:stretch>
            <a:fillRect/>
          </a:stretch>
        </p:blipFill>
        <p:spPr>
          <a:xfrm>
            <a:off x="1779871" y="1315810"/>
            <a:ext cx="8632258" cy="422638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9F2614D9-8BD3-4AFF-BDF7-98BE88EEC3E5}"/>
              </a:ext>
            </a:extLst>
          </p:cNvPr>
          <p:cNvSpPr>
            <a:spLocks noGrp="1"/>
          </p:cNvSpPr>
          <p:nvPr>
            <p:ph type="title"/>
          </p:nvPr>
        </p:nvSpPr>
        <p:spPr>
          <a:xfrm>
            <a:off x="565593" y="1186665"/>
            <a:ext cx="11369040" cy="2132227"/>
          </a:xfrm>
        </p:spPr>
        <p:txBody>
          <a:bodyPr/>
          <a:lstStyle/>
          <a:p>
            <a:pPr algn="r"/>
            <a:r>
              <a:rPr lang="en-US" altLang="en-US" dirty="0"/>
              <a:t>Part 1:</a:t>
            </a:r>
            <a:br>
              <a:rPr lang="en-US" altLang="en-US" dirty="0"/>
            </a:br>
            <a:r>
              <a:rPr lang="en-US" altLang="en-US" dirty="0"/>
              <a:t>Specialty Pharmacy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BB4FEA3D-E72C-4774-93C8-3FECBD8FB6A8}"/>
              </a:ext>
            </a:extLst>
          </p:cNvPr>
          <p:cNvSpPr>
            <a:spLocks noGrp="1"/>
          </p:cNvSpPr>
          <p:nvPr>
            <p:ph type="title"/>
          </p:nvPr>
        </p:nvSpPr>
        <p:spPr/>
        <p:txBody>
          <a:bodyPr/>
          <a:lstStyle/>
          <a:p>
            <a:r>
              <a:rPr lang="en-US" altLang="en-US"/>
              <a:t>Biologic</a:t>
            </a:r>
          </a:p>
        </p:txBody>
      </p:sp>
      <p:sp>
        <p:nvSpPr>
          <p:cNvPr id="52227" name="Content Placeholder 2">
            <a:extLst>
              <a:ext uri="{FF2B5EF4-FFF2-40B4-BE49-F238E27FC236}">
                <a16:creationId xmlns:a16="http://schemas.microsoft.com/office/drawing/2014/main" id="{7BC00A4B-887A-4C1E-8C71-F5C4D48D300D}"/>
              </a:ext>
            </a:extLst>
          </p:cNvPr>
          <p:cNvSpPr>
            <a:spLocks noGrp="1"/>
          </p:cNvSpPr>
          <p:nvPr>
            <p:ph idx="1"/>
          </p:nvPr>
        </p:nvSpPr>
        <p:spPr/>
        <p:txBody>
          <a:bodyPr/>
          <a:lstStyle/>
          <a:p>
            <a:r>
              <a:rPr lang="en-US" altLang="en-US" dirty="0"/>
              <a:t>Biologic: Therapeutic product derived from a biological source</a:t>
            </a:r>
          </a:p>
          <a:p>
            <a:pPr lvl="1"/>
            <a:endParaRPr lang="en-US" altLang="en-US" dirty="0"/>
          </a:p>
          <a:p>
            <a:pPr lvl="1"/>
            <a:r>
              <a:rPr lang="en-US" altLang="en-US" dirty="0"/>
              <a:t>Vaccines</a:t>
            </a:r>
          </a:p>
          <a:p>
            <a:pPr lvl="1"/>
            <a:r>
              <a:rPr lang="en-US" altLang="en-US" dirty="0"/>
              <a:t>Antitoxins</a:t>
            </a:r>
          </a:p>
          <a:p>
            <a:pPr lvl="1"/>
            <a:r>
              <a:rPr lang="en-US" altLang="en-US" dirty="0"/>
              <a:t>Blood products</a:t>
            </a:r>
          </a:p>
          <a:p>
            <a:pPr lvl="1"/>
            <a:r>
              <a:rPr lang="en-US" altLang="en-US" dirty="0"/>
              <a:t>Proteins</a:t>
            </a:r>
          </a:p>
          <a:p>
            <a:pPr lvl="1"/>
            <a:r>
              <a:rPr lang="en-US" altLang="en-US" dirty="0"/>
              <a:t>Monoclonal antibodies</a:t>
            </a:r>
          </a:p>
        </p:txBody>
      </p:sp>
      <p:sp>
        <p:nvSpPr>
          <p:cNvPr id="52228" name="TextBox 4">
            <a:extLst>
              <a:ext uri="{FF2B5EF4-FFF2-40B4-BE49-F238E27FC236}">
                <a16:creationId xmlns:a16="http://schemas.microsoft.com/office/drawing/2014/main" id="{A3E54C84-6C5F-46DE-B3A2-CAF09EF622B9}"/>
              </a:ext>
            </a:extLst>
          </p:cNvPr>
          <p:cNvSpPr txBox="1">
            <a:spLocks noChangeArrowheads="1"/>
          </p:cNvSpPr>
          <p:nvPr/>
        </p:nvSpPr>
        <p:spPr bwMode="auto">
          <a:xfrm>
            <a:off x="2436814" y="5849938"/>
            <a:ext cx="9159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A5C63595-10A6-4EE8-980E-561C5F7F88B0}"/>
              </a:ext>
            </a:extLst>
          </p:cNvPr>
          <p:cNvSpPr>
            <a:spLocks noGrp="1"/>
          </p:cNvSpPr>
          <p:nvPr>
            <p:ph type="title"/>
          </p:nvPr>
        </p:nvSpPr>
        <p:spPr/>
        <p:txBody>
          <a:bodyPr/>
          <a:lstStyle/>
          <a:p>
            <a:r>
              <a:rPr lang="en-US" altLang="en-US"/>
              <a:t>Biologics Vs. Small Molecules </a:t>
            </a:r>
          </a:p>
        </p:txBody>
      </p:sp>
      <p:sp>
        <p:nvSpPr>
          <p:cNvPr id="54275" name="Content Placeholder 2">
            <a:extLst>
              <a:ext uri="{FF2B5EF4-FFF2-40B4-BE49-F238E27FC236}">
                <a16:creationId xmlns:a16="http://schemas.microsoft.com/office/drawing/2014/main" id="{208575DF-DE18-4AE8-BE46-B71EE291DC52}"/>
              </a:ext>
            </a:extLst>
          </p:cNvPr>
          <p:cNvSpPr>
            <a:spLocks noGrp="1"/>
          </p:cNvSpPr>
          <p:nvPr>
            <p:ph idx="1"/>
          </p:nvPr>
        </p:nvSpPr>
        <p:spPr>
          <a:xfrm>
            <a:off x="838200" y="1477168"/>
            <a:ext cx="10515600" cy="3903663"/>
          </a:xfrm>
        </p:spPr>
        <p:txBody>
          <a:bodyPr/>
          <a:lstStyle/>
          <a:p>
            <a:pPr marL="0" indent="0">
              <a:buNone/>
            </a:pPr>
            <a:r>
              <a:rPr lang="en-US" altLang="en-US" sz="2400" dirty="0"/>
              <a:t>Biologics, including biosimilars are much more complex than small molecule drugs</a:t>
            </a:r>
          </a:p>
        </p:txBody>
      </p:sp>
      <p:grpSp>
        <p:nvGrpSpPr>
          <p:cNvPr id="54276" name="Group 4">
            <a:extLst>
              <a:ext uri="{FF2B5EF4-FFF2-40B4-BE49-F238E27FC236}">
                <a16:creationId xmlns:a16="http://schemas.microsoft.com/office/drawing/2014/main" id="{594D0009-2271-4E5D-9EAE-7B6B849B3CD3}"/>
              </a:ext>
            </a:extLst>
          </p:cNvPr>
          <p:cNvGrpSpPr>
            <a:grpSpLocks/>
          </p:cNvGrpSpPr>
          <p:nvPr/>
        </p:nvGrpSpPr>
        <p:grpSpPr bwMode="auto">
          <a:xfrm>
            <a:off x="2028031" y="1259888"/>
            <a:ext cx="8135937" cy="4481513"/>
            <a:chOff x="618947" y="1009595"/>
            <a:chExt cx="8136366" cy="4481930"/>
          </a:xfrm>
        </p:grpSpPr>
        <p:pic>
          <p:nvPicPr>
            <p:cNvPr id="54277" name="Picture 5">
              <a:extLst>
                <a:ext uri="{FF2B5EF4-FFF2-40B4-BE49-F238E27FC236}">
                  <a16:creationId xmlns:a16="http://schemas.microsoft.com/office/drawing/2014/main" id="{2663200A-3328-4790-99C7-879E6DF8C3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127" y="4128378"/>
              <a:ext cx="499208" cy="373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8" name="Picture 6">
              <a:extLst>
                <a:ext uri="{FF2B5EF4-FFF2-40B4-BE49-F238E27FC236}">
                  <a16:creationId xmlns:a16="http://schemas.microsoft.com/office/drawing/2014/main" id="{72E64360-C75B-4DBE-98F2-57E2C6348E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6834" y="3092204"/>
              <a:ext cx="1717479" cy="1717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9" name="Picture 7">
              <a:extLst>
                <a:ext uri="{FF2B5EF4-FFF2-40B4-BE49-F238E27FC236}">
                  <a16:creationId xmlns:a16="http://schemas.microsoft.com/office/drawing/2014/main" id="{9E28E8CC-263F-4C29-BF25-2EFAE83ABB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20908"/>
            <a:stretch>
              <a:fillRect/>
            </a:stretch>
          </p:blipFill>
          <p:spPr bwMode="auto">
            <a:xfrm>
              <a:off x="5282386" y="1009595"/>
              <a:ext cx="3472927" cy="4390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0" name="TextBox 8">
              <a:extLst>
                <a:ext uri="{FF2B5EF4-FFF2-40B4-BE49-F238E27FC236}">
                  <a16:creationId xmlns:a16="http://schemas.microsoft.com/office/drawing/2014/main" id="{D595D501-1C9F-46E1-B49D-DDA72CAD0F2C}"/>
                </a:ext>
              </a:extLst>
            </p:cNvPr>
            <p:cNvSpPr txBox="1">
              <a:spLocks noChangeArrowheads="1"/>
            </p:cNvSpPr>
            <p:nvPr/>
          </p:nvSpPr>
          <p:spPr bwMode="auto">
            <a:xfrm>
              <a:off x="618947" y="3351582"/>
              <a:ext cx="1191192" cy="461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1200">
                  <a:solidFill>
                    <a:srgbClr val="000000"/>
                  </a:solidFill>
                </a:rPr>
                <a:t>Small molecule drug</a:t>
              </a:r>
            </a:p>
          </p:txBody>
        </p:sp>
        <p:sp>
          <p:nvSpPr>
            <p:cNvPr id="54281" name="TextBox 9">
              <a:extLst>
                <a:ext uri="{FF2B5EF4-FFF2-40B4-BE49-F238E27FC236}">
                  <a16:creationId xmlns:a16="http://schemas.microsoft.com/office/drawing/2014/main" id="{FA1EB3C6-6A92-45CC-B9D6-3D6E1338BD1B}"/>
                </a:ext>
              </a:extLst>
            </p:cNvPr>
            <p:cNvSpPr txBox="1">
              <a:spLocks noChangeArrowheads="1"/>
            </p:cNvSpPr>
            <p:nvPr/>
          </p:nvSpPr>
          <p:spPr bwMode="auto">
            <a:xfrm>
              <a:off x="3260787" y="2749374"/>
              <a:ext cx="116683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1600">
                  <a:solidFill>
                    <a:srgbClr val="000000"/>
                  </a:solidFill>
                </a:rPr>
                <a:t>Small biologic</a:t>
              </a:r>
            </a:p>
          </p:txBody>
        </p:sp>
        <p:sp>
          <p:nvSpPr>
            <p:cNvPr id="54282" name="TextBox 10">
              <a:extLst>
                <a:ext uri="{FF2B5EF4-FFF2-40B4-BE49-F238E27FC236}">
                  <a16:creationId xmlns:a16="http://schemas.microsoft.com/office/drawing/2014/main" id="{1B736130-FC5C-4372-982B-3C23BE6AB3D9}"/>
                </a:ext>
              </a:extLst>
            </p:cNvPr>
            <p:cNvSpPr txBox="1">
              <a:spLocks noChangeArrowheads="1"/>
            </p:cNvSpPr>
            <p:nvPr/>
          </p:nvSpPr>
          <p:spPr bwMode="auto">
            <a:xfrm>
              <a:off x="5549554" y="1824898"/>
              <a:ext cx="16235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2400">
                  <a:solidFill>
                    <a:srgbClr val="000000"/>
                  </a:solidFill>
                </a:rPr>
                <a:t>Large biologic</a:t>
              </a:r>
            </a:p>
          </p:txBody>
        </p:sp>
        <p:cxnSp>
          <p:nvCxnSpPr>
            <p:cNvPr id="12" name="Straight Arrow Connector 11">
              <a:extLst>
                <a:ext uri="{FF2B5EF4-FFF2-40B4-BE49-F238E27FC236}">
                  <a16:creationId xmlns:a16="http://schemas.microsoft.com/office/drawing/2014/main" id="{FC8F7E95-B8B3-4383-BB31-7DFADCEFD07F}"/>
                </a:ext>
              </a:extLst>
            </p:cNvPr>
            <p:cNvCxnSpPr/>
            <p:nvPr/>
          </p:nvCxnSpPr>
          <p:spPr>
            <a:xfrm flipV="1">
              <a:off x="709439" y="4632607"/>
              <a:ext cx="7166353" cy="19052"/>
            </a:xfrm>
            <a:prstGeom prst="straightConnector1">
              <a:avLst/>
            </a:prstGeom>
            <a:ln w="76200">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54284" name="TextBox 12">
              <a:extLst>
                <a:ext uri="{FF2B5EF4-FFF2-40B4-BE49-F238E27FC236}">
                  <a16:creationId xmlns:a16="http://schemas.microsoft.com/office/drawing/2014/main" id="{C8A22801-0A7A-41CF-95E7-3A50B3D9A93B}"/>
                </a:ext>
              </a:extLst>
            </p:cNvPr>
            <p:cNvSpPr txBox="1">
              <a:spLocks noChangeArrowheads="1"/>
            </p:cNvSpPr>
            <p:nvPr/>
          </p:nvSpPr>
          <p:spPr bwMode="auto">
            <a:xfrm>
              <a:off x="1810139" y="4968305"/>
              <a:ext cx="5075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pPr>
              <a:r>
                <a:rPr lang="en-US" altLang="en-US" sz="2800" dirty="0"/>
                <a:t>COMPLEXITY</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539792E2-1856-448B-AACF-BBA83061B2E5}"/>
              </a:ext>
            </a:extLst>
          </p:cNvPr>
          <p:cNvSpPr>
            <a:spLocks noGrp="1"/>
          </p:cNvSpPr>
          <p:nvPr>
            <p:ph type="title"/>
          </p:nvPr>
        </p:nvSpPr>
        <p:spPr/>
        <p:txBody>
          <a:bodyPr/>
          <a:lstStyle/>
          <a:p>
            <a:r>
              <a:rPr lang="en-US" altLang="en-US"/>
              <a:t>Biosimilar</a:t>
            </a:r>
          </a:p>
        </p:txBody>
      </p:sp>
      <p:sp>
        <p:nvSpPr>
          <p:cNvPr id="56323" name="Content Placeholder 2">
            <a:extLst>
              <a:ext uri="{FF2B5EF4-FFF2-40B4-BE49-F238E27FC236}">
                <a16:creationId xmlns:a16="http://schemas.microsoft.com/office/drawing/2014/main" id="{4F45A9F7-6E49-44CF-849E-D26F17316C4A}"/>
              </a:ext>
            </a:extLst>
          </p:cNvPr>
          <p:cNvSpPr>
            <a:spLocks noGrp="1"/>
          </p:cNvSpPr>
          <p:nvPr>
            <p:ph idx="1"/>
          </p:nvPr>
        </p:nvSpPr>
        <p:spPr/>
        <p:txBody>
          <a:bodyPr/>
          <a:lstStyle/>
          <a:p>
            <a:r>
              <a:rPr lang="en-US" altLang="en-US" dirty="0"/>
              <a:t>Biosimilar</a:t>
            </a:r>
          </a:p>
          <a:p>
            <a:pPr lvl="1"/>
            <a:endParaRPr lang="en-US" altLang="en-US" i="1" dirty="0"/>
          </a:p>
          <a:p>
            <a:pPr lvl="1"/>
            <a:r>
              <a:rPr lang="en-US" altLang="en-US" i="1" dirty="0"/>
              <a:t>Highly similar </a:t>
            </a:r>
            <a:r>
              <a:rPr lang="en-US" altLang="en-US" dirty="0"/>
              <a:t>to the U.S. licensed reference biological product notwithstanding minor differences in clinically inactive components</a:t>
            </a:r>
          </a:p>
          <a:p>
            <a:pPr lvl="1"/>
            <a:r>
              <a:rPr lang="en-US" altLang="en-US" dirty="0"/>
              <a:t>No clinically meaningful differences from the reverence product in terms of safety, purity, and potency</a:t>
            </a:r>
          </a:p>
        </p:txBody>
      </p:sp>
      <p:sp>
        <p:nvSpPr>
          <p:cNvPr id="56324" name="TextBox 3">
            <a:extLst>
              <a:ext uri="{FF2B5EF4-FFF2-40B4-BE49-F238E27FC236}">
                <a16:creationId xmlns:a16="http://schemas.microsoft.com/office/drawing/2014/main" id="{89C43DA8-60BE-4AAB-9FF3-F742394BF1EA}"/>
              </a:ext>
            </a:extLst>
          </p:cNvPr>
          <p:cNvSpPr txBox="1">
            <a:spLocks noChangeArrowheads="1"/>
          </p:cNvSpPr>
          <p:nvPr/>
        </p:nvSpPr>
        <p:spPr bwMode="auto">
          <a:xfrm>
            <a:off x="2436814" y="5849938"/>
            <a:ext cx="9159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53718CE-08EC-7F60-3FEE-04375A29142D}"/>
              </a:ext>
            </a:extLst>
          </p:cNvPr>
          <p:cNvPicPr>
            <a:picLocks noChangeAspect="1"/>
          </p:cNvPicPr>
          <p:nvPr/>
        </p:nvPicPr>
        <p:blipFill>
          <a:blip r:embed="rId3"/>
          <a:stretch>
            <a:fillRect/>
          </a:stretch>
        </p:blipFill>
        <p:spPr>
          <a:xfrm>
            <a:off x="1028700" y="127817"/>
            <a:ext cx="10511790" cy="5600110"/>
          </a:xfrm>
          <a:prstGeom prst="rect">
            <a:avLst/>
          </a:prstGeom>
        </p:spPr>
      </p:pic>
    </p:spTree>
    <p:extLst>
      <p:ext uri="{BB962C8B-B14F-4D97-AF65-F5344CB8AC3E}">
        <p14:creationId xmlns:p14="http://schemas.microsoft.com/office/powerpoint/2010/main" val="1579573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FB400C5E-82B3-4CDF-B8DB-84DFAC2FBAF0}"/>
              </a:ext>
            </a:extLst>
          </p:cNvPr>
          <p:cNvSpPr>
            <a:spLocks noGrp="1"/>
          </p:cNvSpPr>
          <p:nvPr>
            <p:ph type="title"/>
          </p:nvPr>
        </p:nvSpPr>
        <p:spPr/>
        <p:txBody>
          <a:bodyPr/>
          <a:lstStyle/>
          <a:p>
            <a:r>
              <a:rPr lang="en-US" altLang="en-US"/>
              <a:t>Interchangeable</a:t>
            </a:r>
          </a:p>
        </p:txBody>
      </p:sp>
      <p:sp>
        <p:nvSpPr>
          <p:cNvPr id="57347" name="Content Placeholder 2">
            <a:extLst>
              <a:ext uri="{FF2B5EF4-FFF2-40B4-BE49-F238E27FC236}">
                <a16:creationId xmlns:a16="http://schemas.microsoft.com/office/drawing/2014/main" id="{E70D6BCC-8D2F-43D1-929F-7A17F68AD007}"/>
              </a:ext>
            </a:extLst>
          </p:cNvPr>
          <p:cNvSpPr>
            <a:spLocks noGrp="1"/>
          </p:cNvSpPr>
          <p:nvPr>
            <p:ph idx="1"/>
          </p:nvPr>
        </p:nvSpPr>
        <p:spPr/>
        <p:txBody>
          <a:bodyPr/>
          <a:lstStyle/>
          <a:p>
            <a:r>
              <a:rPr lang="en-US" altLang="en-US"/>
              <a:t>Interchangeable</a:t>
            </a:r>
          </a:p>
          <a:p>
            <a:pPr lvl="1"/>
            <a:r>
              <a:rPr lang="en-US" altLang="en-US" i="1"/>
              <a:t>Biosimilar</a:t>
            </a:r>
            <a:r>
              <a:rPr lang="en-US" altLang="en-US"/>
              <a:t> to the U.S. licensed reference product</a:t>
            </a:r>
          </a:p>
          <a:p>
            <a:pPr lvl="1"/>
            <a:r>
              <a:rPr lang="en-US" altLang="en-US"/>
              <a:t>Expected to produce the same clinical result to the reference product in any given patient</a:t>
            </a:r>
          </a:p>
          <a:p>
            <a:pPr lvl="1"/>
            <a:r>
              <a:rPr lang="en-US" altLang="en-US"/>
              <a:t>If a product is indicated for multiple administrations, then the product must be able to be alternated with the reference product without any loss of efficacy or change in risk of adverse events</a:t>
            </a:r>
          </a:p>
          <a:p>
            <a:pPr lvl="1"/>
            <a:r>
              <a:rPr lang="en-US" altLang="en-US"/>
              <a:t>May be substituted at the pharmacy level without the intervention of a healthcare provider</a:t>
            </a:r>
          </a:p>
        </p:txBody>
      </p:sp>
      <p:sp>
        <p:nvSpPr>
          <p:cNvPr id="57348" name="TextBox 3">
            <a:extLst>
              <a:ext uri="{FF2B5EF4-FFF2-40B4-BE49-F238E27FC236}">
                <a16:creationId xmlns:a16="http://schemas.microsoft.com/office/drawing/2014/main" id="{9BB11C04-2F2A-4E3D-9D54-D738B6FFBB73}"/>
              </a:ext>
            </a:extLst>
          </p:cNvPr>
          <p:cNvSpPr txBox="1">
            <a:spLocks noChangeArrowheads="1"/>
          </p:cNvSpPr>
          <p:nvPr/>
        </p:nvSpPr>
        <p:spPr bwMode="auto">
          <a:xfrm>
            <a:off x="2436814" y="5849938"/>
            <a:ext cx="9159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FFA4F0DA-9D7E-4092-92CE-B509E2716A39}"/>
              </a:ext>
            </a:extLst>
          </p:cNvPr>
          <p:cNvSpPr>
            <a:spLocks noGrp="1"/>
          </p:cNvSpPr>
          <p:nvPr>
            <p:ph type="title"/>
          </p:nvPr>
        </p:nvSpPr>
        <p:spPr/>
        <p:txBody>
          <a:bodyPr/>
          <a:lstStyle/>
          <a:p>
            <a:r>
              <a:rPr lang="en-US" altLang="en-US"/>
              <a:t>Biosimilar 351(k) Application</a:t>
            </a:r>
          </a:p>
        </p:txBody>
      </p:sp>
      <p:sp>
        <p:nvSpPr>
          <p:cNvPr id="59395" name="Content Placeholder 2">
            <a:extLst>
              <a:ext uri="{FF2B5EF4-FFF2-40B4-BE49-F238E27FC236}">
                <a16:creationId xmlns:a16="http://schemas.microsoft.com/office/drawing/2014/main" id="{A47E1D48-6B6B-4C20-872A-C2682D070525}"/>
              </a:ext>
            </a:extLst>
          </p:cNvPr>
          <p:cNvSpPr>
            <a:spLocks noGrp="1"/>
          </p:cNvSpPr>
          <p:nvPr>
            <p:ph idx="1"/>
          </p:nvPr>
        </p:nvSpPr>
        <p:spPr/>
        <p:txBody>
          <a:bodyPr/>
          <a:lstStyle/>
          <a:p>
            <a:r>
              <a:rPr lang="en-US" altLang="en-US" sz="2400"/>
              <a:t>In order to be granted biosimilar status by the FDA, the biological product must show clinical data derived from:</a:t>
            </a:r>
          </a:p>
          <a:p>
            <a:pPr lvl="1"/>
            <a:r>
              <a:rPr lang="en-US" altLang="en-US" sz="2000"/>
              <a:t>Analytical studies that demonstrate that the biological product is highly similar to the reference product notwithstanding minor differences in clinically inactive components; </a:t>
            </a:r>
          </a:p>
          <a:p>
            <a:pPr lvl="1"/>
            <a:r>
              <a:rPr lang="en-US" altLang="en-US" sz="2000"/>
              <a:t>Animal studies (including the assessment of toxicity); and </a:t>
            </a:r>
          </a:p>
          <a:p>
            <a:pPr lvl="1"/>
            <a:r>
              <a:rPr lang="en-US" altLang="en-US" sz="2000"/>
              <a:t>A clinical study or studies (including the assessment of immunogenicity and pharmacokinetics or pharmacodynamics) that are sufficient to demonstrate safety, purity, and potency in one or more appropriate conditions of use for which the reference product is licensed and intended to be used and for which licensure is sought for the biological product. </a:t>
            </a:r>
          </a:p>
        </p:txBody>
      </p:sp>
      <p:sp>
        <p:nvSpPr>
          <p:cNvPr id="59396" name="Rectangle 3">
            <a:extLst>
              <a:ext uri="{FF2B5EF4-FFF2-40B4-BE49-F238E27FC236}">
                <a16:creationId xmlns:a16="http://schemas.microsoft.com/office/drawing/2014/main" id="{6391D086-2FC3-4598-8A10-435A75EF30D5}"/>
              </a:ext>
            </a:extLst>
          </p:cNvPr>
          <p:cNvSpPr>
            <a:spLocks noChangeArrowheads="1"/>
          </p:cNvSpPr>
          <p:nvPr/>
        </p:nvSpPr>
        <p:spPr bwMode="auto">
          <a:xfrm>
            <a:off x="1905000" y="5791201"/>
            <a:ext cx="7391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http://www.fda.gov/downloads/Drugs/GuidanceComplianceRegulatoryInformation/Guidances/UCM291128.pdf</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A8E25F5B-D8A4-4782-8F85-71E57A8250AF}"/>
              </a:ext>
            </a:extLst>
          </p:cNvPr>
          <p:cNvSpPr>
            <a:spLocks noGrp="1"/>
          </p:cNvSpPr>
          <p:nvPr>
            <p:ph type="title"/>
          </p:nvPr>
        </p:nvSpPr>
        <p:spPr/>
        <p:txBody>
          <a:bodyPr/>
          <a:lstStyle/>
          <a:p>
            <a:r>
              <a:rPr lang="en-US" altLang="en-US"/>
              <a:t>Biosimilar 351(k) Application</a:t>
            </a:r>
          </a:p>
        </p:txBody>
      </p:sp>
      <p:sp>
        <p:nvSpPr>
          <p:cNvPr id="61443" name="Content Placeholder 2">
            <a:extLst>
              <a:ext uri="{FF2B5EF4-FFF2-40B4-BE49-F238E27FC236}">
                <a16:creationId xmlns:a16="http://schemas.microsoft.com/office/drawing/2014/main" id="{EF1FE83B-7FD8-47B3-839A-746B461A5373}"/>
              </a:ext>
            </a:extLst>
          </p:cNvPr>
          <p:cNvSpPr>
            <a:spLocks noGrp="1"/>
          </p:cNvSpPr>
          <p:nvPr>
            <p:ph idx="1"/>
          </p:nvPr>
        </p:nvSpPr>
        <p:spPr/>
        <p:txBody>
          <a:bodyPr/>
          <a:lstStyle/>
          <a:p>
            <a:r>
              <a:rPr lang="en-US" altLang="en-US"/>
              <a:t>Stepwise Approach:</a:t>
            </a:r>
          </a:p>
          <a:p>
            <a:pPr lvl="1"/>
            <a:r>
              <a:rPr lang="en-US" altLang="en-US"/>
              <a:t>Extensive structural and functional characterization of both products</a:t>
            </a:r>
          </a:p>
          <a:p>
            <a:pPr lvl="1"/>
            <a:r>
              <a:rPr lang="en-US" altLang="en-US"/>
              <a:t>Animal data if contains pertinent information not able to be obtained from humans (e.g. toxicity)</a:t>
            </a:r>
          </a:p>
          <a:p>
            <a:pPr lvl="1"/>
            <a:r>
              <a:rPr lang="en-US" altLang="en-US"/>
              <a:t>Human Pharmacokinetic studies</a:t>
            </a:r>
          </a:p>
          <a:p>
            <a:pPr lvl="1"/>
            <a:r>
              <a:rPr lang="en-US" altLang="en-US"/>
              <a:t>Human Pharmacodynamic studies</a:t>
            </a:r>
          </a:p>
          <a:p>
            <a:pPr lvl="1"/>
            <a:r>
              <a:rPr lang="en-US" altLang="en-US"/>
              <a:t>Compare clinical immunogenicity</a:t>
            </a:r>
          </a:p>
          <a:p>
            <a:pPr lvl="1"/>
            <a:r>
              <a:rPr lang="en-US" altLang="en-US"/>
              <a:t>If inconsistencies exist, consider clinical trial with appropriate safety and efficacy measures</a:t>
            </a:r>
          </a:p>
        </p:txBody>
      </p:sp>
      <p:sp>
        <p:nvSpPr>
          <p:cNvPr id="61444" name="Rectangle 4">
            <a:extLst>
              <a:ext uri="{FF2B5EF4-FFF2-40B4-BE49-F238E27FC236}">
                <a16:creationId xmlns:a16="http://schemas.microsoft.com/office/drawing/2014/main" id="{2CB31EA0-F76B-4015-BE1D-A8A43D6E87E5}"/>
              </a:ext>
            </a:extLst>
          </p:cNvPr>
          <p:cNvSpPr>
            <a:spLocks noChangeArrowheads="1"/>
          </p:cNvSpPr>
          <p:nvPr/>
        </p:nvSpPr>
        <p:spPr bwMode="auto">
          <a:xfrm>
            <a:off x="1981200" y="5791201"/>
            <a:ext cx="7391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http://www.fda.gov/downloads/Drugs/GuidanceComplianceRegulatoryInformation/Guidances/UCM291128.pdf</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BF5A892A-C116-43C8-8AB8-C8174EC811B8}"/>
              </a:ext>
            </a:extLst>
          </p:cNvPr>
          <p:cNvSpPr>
            <a:spLocks noGrp="1"/>
          </p:cNvSpPr>
          <p:nvPr>
            <p:ph type="title"/>
          </p:nvPr>
        </p:nvSpPr>
        <p:spPr/>
        <p:txBody>
          <a:bodyPr/>
          <a:lstStyle/>
          <a:p>
            <a:r>
              <a:rPr lang="en-US" altLang="en-US"/>
              <a:t>FDA Purple Book</a:t>
            </a:r>
          </a:p>
        </p:txBody>
      </p:sp>
      <p:sp>
        <p:nvSpPr>
          <p:cNvPr id="63491" name="Content Placeholder 2">
            <a:extLst>
              <a:ext uri="{FF2B5EF4-FFF2-40B4-BE49-F238E27FC236}">
                <a16:creationId xmlns:a16="http://schemas.microsoft.com/office/drawing/2014/main" id="{92397ECF-DD72-46AC-AE57-482F5206FE2F}"/>
              </a:ext>
            </a:extLst>
          </p:cNvPr>
          <p:cNvSpPr>
            <a:spLocks noGrp="1"/>
          </p:cNvSpPr>
          <p:nvPr>
            <p:ph idx="1"/>
          </p:nvPr>
        </p:nvSpPr>
        <p:spPr/>
        <p:txBody>
          <a:bodyPr>
            <a:normAutofit lnSpcReduction="10000"/>
          </a:bodyPr>
          <a:lstStyle/>
          <a:p>
            <a:r>
              <a:rPr lang="en-US" altLang="en-US" sz="2400"/>
              <a:t>First published September 9, 2014</a:t>
            </a:r>
          </a:p>
          <a:p>
            <a:r>
              <a:rPr lang="en-US" altLang="en-US" sz="2400"/>
              <a:t>Lists biological products, including any biosimilar and interchangeable biological products licensed by the FDA under the Public Health Service Act (PHS Act)</a:t>
            </a:r>
          </a:p>
          <a:p>
            <a:r>
              <a:rPr lang="en-US" altLang="en-US" sz="2400"/>
              <a:t>Includes the date a biological product was licensed under 351(a) of the PHS Act and whether the FDA evaluated the biological product for reference product exclusivity under section 351(k)(7)</a:t>
            </a:r>
          </a:p>
          <a:p>
            <a:r>
              <a:rPr lang="en-US" altLang="en-US" sz="2400"/>
              <a:t>Shows if the FDA has determined a product to be biosimilar or interchangeable with an already licensed FDA reference biological product</a:t>
            </a:r>
          </a:p>
          <a:p>
            <a:r>
              <a:rPr lang="en-US" altLang="en-US" sz="2400"/>
              <a:t>Biosimilar and interchangeable products are listed under the reference product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9CF5CA00-385B-4FFD-B221-151922C23B92}"/>
              </a:ext>
            </a:extLst>
          </p:cNvPr>
          <p:cNvSpPr>
            <a:spLocks noGrp="1"/>
          </p:cNvSpPr>
          <p:nvPr>
            <p:ph type="title"/>
          </p:nvPr>
        </p:nvSpPr>
        <p:spPr/>
        <p:txBody>
          <a:bodyPr/>
          <a:lstStyle/>
          <a:p>
            <a:r>
              <a:rPr lang="en-US" altLang="en-US"/>
              <a:t>Biosimilar:  Filgrastim</a:t>
            </a:r>
          </a:p>
        </p:txBody>
      </p:sp>
      <p:sp>
        <p:nvSpPr>
          <p:cNvPr id="37891" name="Content Placeholder 2">
            <a:extLst>
              <a:ext uri="{FF2B5EF4-FFF2-40B4-BE49-F238E27FC236}">
                <a16:creationId xmlns:a16="http://schemas.microsoft.com/office/drawing/2014/main" id="{9A031D54-476B-4E94-8320-7DD0BDE0B465}"/>
              </a:ext>
            </a:extLst>
          </p:cNvPr>
          <p:cNvSpPr>
            <a:spLocks noGrp="1"/>
          </p:cNvSpPr>
          <p:nvPr>
            <p:ph idx="1"/>
          </p:nvPr>
        </p:nvSpPr>
        <p:spPr/>
        <p:txBody>
          <a:bodyPr>
            <a:normAutofit lnSpcReduction="10000"/>
          </a:bodyPr>
          <a:lstStyle/>
          <a:p>
            <a:pPr>
              <a:buFont typeface="Arial" charset="0"/>
              <a:buChar char="•"/>
              <a:defRPr/>
            </a:pPr>
            <a:r>
              <a:rPr lang="en-US" altLang="en-US" sz="2400" dirty="0"/>
              <a:t>First application under the new biosimilar pathway brought to an FDA advisory committee</a:t>
            </a:r>
          </a:p>
          <a:p>
            <a:pPr>
              <a:buFont typeface="Arial" charset="0"/>
              <a:buChar char="•"/>
              <a:defRPr/>
            </a:pPr>
            <a:r>
              <a:rPr lang="en-US" altLang="en-US" sz="2400" dirty="0"/>
              <a:t>On January 7</a:t>
            </a:r>
            <a:r>
              <a:rPr lang="en-US" altLang="en-US" sz="2400" baseline="30000" dirty="0"/>
              <a:t>th</a:t>
            </a:r>
            <a:r>
              <a:rPr lang="en-US" altLang="en-US" sz="2400" dirty="0"/>
              <a:t>, 2015, the FDA Oncologic Drugs Advisory Committee unanimously voted that Sandoz’s EP2006 (Zarxio) should be licensed as biosimilar to the reference product, Neupogen</a:t>
            </a:r>
          </a:p>
          <a:p>
            <a:pPr lvl="1">
              <a:buFont typeface="Arial" charset="0"/>
              <a:buChar char="–"/>
              <a:defRPr/>
            </a:pPr>
            <a:r>
              <a:rPr lang="en-US" altLang="en-US" sz="2000" dirty="0"/>
              <a:t>Includes all 5 indications for which Neupogen is approved</a:t>
            </a:r>
          </a:p>
          <a:p>
            <a:pPr marL="342900" lvl="1" indent="-342900">
              <a:buFont typeface="Arial" charset="0"/>
              <a:buChar char="•"/>
              <a:defRPr/>
            </a:pPr>
            <a:r>
              <a:rPr lang="en-US" altLang="en-US" sz="2400" dirty="0"/>
              <a:t>Zarxio (filgrastim-sndz) was approved March 6, 2015 </a:t>
            </a:r>
            <a:br>
              <a:rPr lang="en-US" altLang="en-US" sz="2400" dirty="0"/>
            </a:br>
            <a:r>
              <a:rPr lang="en-US" altLang="en-US" sz="2400" dirty="0"/>
              <a:t>as a biosimilar, not an interchangeable</a:t>
            </a:r>
          </a:p>
          <a:p>
            <a:pPr lvl="1" eaLnBrk="1" hangingPunct="1">
              <a:spcBef>
                <a:spcPts val="800"/>
              </a:spcBef>
              <a:buFont typeface="Arial" charset="0"/>
              <a:buChar char="–"/>
              <a:defRPr/>
            </a:pPr>
            <a:r>
              <a:rPr lang="en-US" altLang="en-US" sz="2000" dirty="0"/>
              <a:t>Route of administration, indications and side effects are the same as Neupogen</a:t>
            </a:r>
          </a:p>
          <a:p>
            <a:pPr lvl="1" eaLnBrk="1" hangingPunct="1">
              <a:spcBef>
                <a:spcPts val="800"/>
              </a:spcBef>
              <a:buFont typeface="Arial" charset="0"/>
              <a:buChar char="–"/>
              <a:defRPr/>
            </a:pPr>
            <a:r>
              <a:rPr lang="en-US" altLang="en-US" sz="2000" dirty="0"/>
              <a:t>Launched September 3, 2015</a:t>
            </a:r>
          </a:p>
          <a:p>
            <a:pPr lvl="1" eaLnBrk="1" hangingPunct="1">
              <a:spcBef>
                <a:spcPts val="800"/>
              </a:spcBef>
              <a:buFont typeface="Arial" charset="0"/>
              <a:buChar char="–"/>
              <a:defRPr/>
            </a:pPr>
            <a:r>
              <a:rPr lang="en-US" altLang="en-US" sz="2000" dirty="0"/>
              <a:t>15 percent wholesale list price discount</a:t>
            </a:r>
          </a:p>
          <a:p>
            <a:pPr marL="742950" lvl="2" indent="-342900">
              <a:buFont typeface="Arial" charset="0"/>
              <a:buChar char="•"/>
              <a:defRPr/>
            </a:pPr>
            <a:endParaRPr lang="en-US" altLang="en-US" dirty="0"/>
          </a:p>
          <a:p>
            <a:pPr>
              <a:buFont typeface="Arial" charset="0"/>
              <a:buChar char="•"/>
              <a:defRPr/>
            </a:pPr>
            <a:endParaRPr lang="en-US" altLang="en-US"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38CDCD35-F870-4D42-8568-F41DDDA1C88A}"/>
              </a:ext>
            </a:extLst>
          </p:cNvPr>
          <p:cNvSpPr>
            <a:spLocks noGrp="1"/>
          </p:cNvSpPr>
          <p:nvPr>
            <p:ph type="title"/>
          </p:nvPr>
        </p:nvSpPr>
        <p:spPr/>
        <p:txBody>
          <a:bodyPr/>
          <a:lstStyle/>
          <a:p>
            <a:r>
              <a:rPr lang="en-US" altLang="en-US" sz="4400"/>
              <a:t>Biosimilar Naming</a:t>
            </a:r>
          </a:p>
        </p:txBody>
      </p:sp>
      <p:sp>
        <p:nvSpPr>
          <p:cNvPr id="64515" name="Content Placeholder 2">
            <a:extLst>
              <a:ext uri="{FF2B5EF4-FFF2-40B4-BE49-F238E27FC236}">
                <a16:creationId xmlns:a16="http://schemas.microsoft.com/office/drawing/2014/main" id="{461BF141-8E71-4D81-975E-CB5D2440266A}"/>
              </a:ext>
            </a:extLst>
          </p:cNvPr>
          <p:cNvSpPr>
            <a:spLocks noGrp="1"/>
          </p:cNvSpPr>
          <p:nvPr>
            <p:ph idx="1"/>
          </p:nvPr>
        </p:nvSpPr>
        <p:spPr>
          <a:xfrm>
            <a:off x="838200" y="1477168"/>
            <a:ext cx="10515600" cy="4194167"/>
          </a:xfrm>
        </p:spPr>
        <p:txBody>
          <a:bodyPr>
            <a:normAutofit fontScale="92500" lnSpcReduction="20000"/>
          </a:bodyPr>
          <a:lstStyle/>
          <a:p>
            <a:pPr marL="285750" indent="-285750">
              <a:buClr>
                <a:schemeClr val="tx1">
                  <a:lumMod val="50000"/>
                </a:schemeClr>
              </a:buClr>
              <a:defRPr/>
            </a:pPr>
            <a:r>
              <a:rPr lang="en-US" sz="1600" dirty="0">
                <a:solidFill>
                  <a:schemeClr val="tx1"/>
                </a:solidFill>
              </a:rPr>
              <a:t>Nonproprietary Naming of Biological Products Guidance finalized January, 2017</a:t>
            </a:r>
          </a:p>
          <a:p>
            <a:pPr marL="285750" indent="-285750">
              <a:buClr>
                <a:schemeClr val="tx1">
                  <a:lumMod val="50000"/>
                </a:schemeClr>
              </a:buClr>
              <a:defRPr/>
            </a:pPr>
            <a:endParaRPr lang="en-IN" sz="1600" dirty="0">
              <a:solidFill>
                <a:schemeClr val="tx1"/>
              </a:solidFill>
            </a:endParaRPr>
          </a:p>
          <a:p>
            <a:pPr marL="285750" indent="-285750">
              <a:buClr>
                <a:schemeClr val="tx1">
                  <a:lumMod val="50000"/>
                </a:schemeClr>
              </a:buClr>
              <a:defRPr/>
            </a:pPr>
            <a:r>
              <a:rPr lang="en-IN" sz="1600" dirty="0">
                <a:solidFill>
                  <a:schemeClr val="tx1"/>
                </a:solidFill>
              </a:rPr>
              <a:t>Per FDA Guidance biosimilars receive a </a:t>
            </a:r>
            <a:r>
              <a:rPr lang="en-IN" sz="1600" dirty="0" err="1">
                <a:solidFill>
                  <a:schemeClr val="tx1"/>
                </a:solidFill>
              </a:rPr>
              <a:t>nonproprietary</a:t>
            </a:r>
            <a:r>
              <a:rPr lang="en-IN" sz="1600" dirty="0">
                <a:solidFill>
                  <a:schemeClr val="tx1"/>
                </a:solidFill>
              </a:rPr>
              <a:t> name consisting of a common core plus a unique FDA-approved suffix </a:t>
            </a:r>
            <a:r>
              <a:rPr lang="en-US" sz="1600" dirty="0">
                <a:solidFill>
                  <a:schemeClr val="tx1"/>
                </a:solidFill>
              </a:rPr>
              <a:t>composed of four lowercase letters</a:t>
            </a:r>
          </a:p>
          <a:p>
            <a:pPr marL="285750" indent="-285750">
              <a:buClr>
                <a:schemeClr val="tx1">
                  <a:lumMod val="50000"/>
                </a:schemeClr>
              </a:buClr>
              <a:defRPr/>
            </a:pPr>
            <a:endParaRPr lang="en-US" sz="1600" dirty="0">
              <a:solidFill>
                <a:schemeClr val="tx1"/>
              </a:solidFill>
            </a:endParaRPr>
          </a:p>
          <a:p>
            <a:pPr marL="285750" indent="-285750">
              <a:buClr>
                <a:schemeClr val="tx1">
                  <a:lumMod val="50000"/>
                </a:schemeClr>
              </a:buClr>
              <a:defRPr/>
            </a:pPr>
            <a:r>
              <a:rPr lang="en-US" sz="1600" dirty="0">
                <a:solidFill>
                  <a:schemeClr val="tx1"/>
                </a:solidFill>
              </a:rPr>
              <a:t>For example, for products sharing the core name </a:t>
            </a:r>
            <a:r>
              <a:rPr lang="en-US" sz="1600" dirty="0" err="1">
                <a:solidFill>
                  <a:schemeClr val="tx1"/>
                </a:solidFill>
              </a:rPr>
              <a:t>replicamab</a:t>
            </a:r>
            <a:r>
              <a:rPr lang="en-US" sz="1600" dirty="0">
                <a:solidFill>
                  <a:schemeClr val="tx1"/>
                </a:solidFill>
              </a:rPr>
              <a:t>, those proper names may be displayed as:</a:t>
            </a:r>
          </a:p>
          <a:p>
            <a:pPr marL="0" indent="0">
              <a:buClr>
                <a:schemeClr val="tx1">
                  <a:lumMod val="50000"/>
                </a:schemeClr>
              </a:buClr>
              <a:buNone/>
              <a:defRPr/>
            </a:pPr>
            <a:r>
              <a:rPr lang="en-US" sz="1600" dirty="0">
                <a:solidFill>
                  <a:schemeClr val="tx1"/>
                </a:solidFill>
              </a:rPr>
              <a:t>	-</a:t>
            </a:r>
            <a:r>
              <a:rPr lang="en-US" sz="1600" dirty="0" err="1">
                <a:solidFill>
                  <a:schemeClr val="tx1"/>
                </a:solidFill>
              </a:rPr>
              <a:t>replicamab-cznm</a:t>
            </a:r>
            <a:r>
              <a:rPr lang="en-US" sz="1600" dirty="0">
                <a:solidFill>
                  <a:schemeClr val="tx1"/>
                </a:solidFill>
              </a:rPr>
              <a:t> </a:t>
            </a:r>
          </a:p>
          <a:p>
            <a:pPr marL="0" indent="0">
              <a:buClr>
                <a:schemeClr val="tx1">
                  <a:lumMod val="50000"/>
                </a:schemeClr>
              </a:buClr>
              <a:buNone/>
              <a:defRPr/>
            </a:pPr>
            <a:r>
              <a:rPr lang="en-US" sz="1600" dirty="0">
                <a:solidFill>
                  <a:schemeClr val="tx1"/>
                </a:solidFill>
              </a:rPr>
              <a:t>	-</a:t>
            </a:r>
            <a:r>
              <a:rPr lang="en-US" sz="1600" dirty="0" err="1">
                <a:solidFill>
                  <a:schemeClr val="tx1"/>
                </a:solidFill>
              </a:rPr>
              <a:t>replicamab-hixf</a:t>
            </a:r>
            <a:endParaRPr lang="en-US" sz="1600" dirty="0">
              <a:solidFill>
                <a:schemeClr val="tx1"/>
              </a:solidFill>
            </a:endParaRPr>
          </a:p>
          <a:p>
            <a:pPr marL="285750" indent="-285750">
              <a:buClr>
                <a:schemeClr val="tx1">
                  <a:lumMod val="50000"/>
                </a:schemeClr>
              </a:buClr>
              <a:defRPr/>
            </a:pPr>
            <a:endParaRPr lang="en-IN" sz="1600" baseline="30000" dirty="0">
              <a:solidFill>
                <a:schemeClr val="tx1"/>
              </a:solidFill>
            </a:endParaRPr>
          </a:p>
          <a:p>
            <a:pPr marL="285750" indent="-285750">
              <a:buClr>
                <a:schemeClr val="tx1">
                  <a:lumMod val="50000"/>
                </a:schemeClr>
              </a:buClr>
              <a:defRPr/>
            </a:pPr>
            <a:r>
              <a:rPr lang="en-US" sz="1600" dirty="0">
                <a:solidFill>
                  <a:schemeClr val="tx1"/>
                </a:solidFill>
              </a:rPr>
              <a:t>The proposed suffix should:</a:t>
            </a:r>
          </a:p>
          <a:p>
            <a:pPr lvl="1">
              <a:buClr>
                <a:schemeClr val="tx1">
                  <a:lumMod val="50000"/>
                </a:schemeClr>
              </a:buClr>
              <a:buFont typeface="Courier New" panose="02070309020205020404" pitchFamily="49" charset="0"/>
              <a:buChar char="o"/>
              <a:defRPr/>
            </a:pPr>
            <a:r>
              <a:rPr lang="en-US" sz="1600" dirty="0">
                <a:solidFill>
                  <a:schemeClr val="tx1"/>
                </a:solidFill>
              </a:rPr>
              <a:t>Be unique</a:t>
            </a:r>
          </a:p>
          <a:p>
            <a:pPr lvl="1">
              <a:buClr>
                <a:schemeClr val="tx1">
                  <a:lumMod val="50000"/>
                </a:schemeClr>
              </a:buClr>
              <a:buFont typeface="Courier New" panose="02070309020205020404" pitchFamily="49" charset="0"/>
              <a:buChar char="o"/>
              <a:defRPr/>
            </a:pPr>
            <a:r>
              <a:rPr lang="en-US" sz="1600" dirty="0">
                <a:solidFill>
                  <a:schemeClr val="tx1"/>
                </a:solidFill>
              </a:rPr>
              <a:t>Be devoid of meaning</a:t>
            </a:r>
          </a:p>
          <a:p>
            <a:pPr lvl="1">
              <a:buClr>
                <a:schemeClr val="tx1">
                  <a:lumMod val="50000"/>
                </a:schemeClr>
              </a:buClr>
              <a:buFont typeface="Courier New" panose="02070309020205020404" pitchFamily="49" charset="0"/>
              <a:buChar char="o"/>
              <a:defRPr/>
            </a:pPr>
            <a:r>
              <a:rPr lang="en-US" sz="1600" dirty="0">
                <a:solidFill>
                  <a:schemeClr val="tx1"/>
                </a:solidFill>
              </a:rPr>
              <a:t>Be four lowercase letters of which at least three are distinct</a:t>
            </a:r>
          </a:p>
          <a:p>
            <a:pPr lvl="1">
              <a:buClr>
                <a:schemeClr val="tx1">
                  <a:lumMod val="50000"/>
                </a:schemeClr>
              </a:buClr>
              <a:buFont typeface="Courier New" panose="02070309020205020404" pitchFamily="49" charset="0"/>
              <a:buChar char="o"/>
              <a:defRPr/>
            </a:pPr>
            <a:r>
              <a:rPr lang="en-US" sz="1600" dirty="0">
                <a:solidFill>
                  <a:schemeClr val="tx1"/>
                </a:solidFill>
              </a:rPr>
              <a:t>Be nonproprietary</a:t>
            </a:r>
          </a:p>
          <a:p>
            <a:pPr lvl="1">
              <a:buClr>
                <a:schemeClr val="tx1">
                  <a:lumMod val="50000"/>
                </a:schemeClr>
              </a:buClr>
              <a:buFont typeface="Courier New" panose="02070309020205020404" pitchFamily="49" charset="0"/>
              <a:buChar char="o"/>
              <a:defRPr/>
            </a:pPr>
            <a:r>
              <a:rPr lang="en-US" sz="1600" dirty="0">
                <a:solidFill>
                  <a:schemeClr val="tx1"/>
                </a:solidFill>
              </a:rPr>
              <a:t>Be attached to the core name with a hyphen</a:t>
            </a:r>
          </a:p>
          <a:p>
            <a:pPr lvl="1">
              <a:buClr>
                <a:schemeClr val="tx1">
                  <a:lumMod val="50000"/>
                </a:schemeClr>
              </a:buClr>
              <a:buFont typeface="Courier New" panose="02070309020205020404" pitchFamily="49" charset="0"/>
              <a:buChar char="o"/>
              <a:defRPr/>
            </a:pPr>
            <a:r>
              <a:rPr lang="en-US" sz="1600" dirty="0">
                <a:solidFill>
                  <a:schemeClr val="tx1"/>
                </a:solidFill>
              </a:rPr>
              <a:t>Be free of legal barriers that would restrict its usage</a:t>
            </a:r>
          </a:p>
          <a:p>
            <a:pPr lvl="1">
              <a:defRPr/>
            </a:pPr>
            <a:endParaRPr lang="en-US" altLang="en-US" sz="2400" dirty="0"/>
          </a:p>
          <a:p>
            <a:pPr>
              <a:defRPr/>
            </a:pPr>
            <a:endParaRPr lang="en-US" altLang="en-US" sz="2400" dirty="0"/>
          </a:p>
        </p:txBody>
      </p:sp>
      <p:sp>
        <p:nvSpPr>
          <p:cNvPr id="66564" name="Rectangle 3">
            <a:extLst>
              <a:ext uri="{FF2B5EF4-FFF2-40B4-BE49-F238E27FC236}">
                <a16:creationId xmlns:a16="http://schemas.microsoft.com/office/drawing/2014/main" id="{69318030-CA15-41E0-96E3-16F87C6395F5}"/>
              </a:ext>
            </a:extLst>
          </p:cNvPr>
          <p:cNvSpPr>
            <a:spLocks noChangeArrowheads="1"/>
          </p:cNvSpPr>
          <p:nvPr/>
        </p:nvSpPr>
        <p:spPr bwMode="auto">
          <a:xfrm>
            <a:off x="1905000" y="5791201"/>
            <a:ext cx="7391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AE9CA7A-3533-45AD-AC92-5C4772D1261D}"/>
              </a:ext>
            </a:extLst>
          </p:cNvPr>
          <p:cNvSpPr>
            <a:spLocks noGrp="1"/>
          </p:cNvSpPr>
          <p:nvPr>
            <p:ph type="title"/>
          </p:nvPr>
        </p:nvSpPr>
        <p:spPr/>
        <p:txBody>
          <a:bodyPr/>
          <a:lstStyle/>
          <a:p>
            <a:pPr eaLnBrk="1" hangingPunct="1"/>
            <a:r>
              <a:rPr lang="en-US" altLang="en-US" dirty="0">
                <a:solidFill>
                  <a:schemeClr val="tx1"/>
                </a:solidFill>
              </a:rPr>
              <a:t>Objectives</a:t>
            </a:r>
          </a:p>
        </p:txBody>
      </p:sp>
      <p:sp>
        <p:nvSpPr>
          <p:cNvPr id="17411" name="Rectangle 3">
            <a:extLst>
              <a:ext uri="{FF2B5EF4-FFF2-40B4-BE49-F238E27FC236}">
                <a16:creationId xmlns:a16="http://schemas.microsoft.com/office/drawing/2014/main" id="{D344527F-7090-44D5-A2C0-53212DC61539}"/>
              </a:ext>
            </a:extLst>
          </p:cNvPr>
          <p:cNvSpPr>
            <a:spLocks noGrp="1"/>
          </p:cNvSpPr>
          <p:nvPr>
            <p:ph idx="1"/>
          </p:nvPr>
        </p:nvSpPr>
        <p:spPr/>
        <p:txBody>
          <a:bodyPr/>
          <a:lstStyle/>
          <a:p>
            <a:r>
              <a:rPr lang="en-US" altLang="en-US"/>
              <a:t>Obtain an understanding of specialty pharmaceuticals</a:t>
            </a:r>
          </a:p>
          <a:p>
            <a:r>
              <a:rPr lang="en-US" altLang="en-US"/>
              <a:t>Understand the challenges of specialty pharmaceuticals for managed care companies</a:t>
            </a:r>
          </a:p>
          <a:p>
            <a:r>
              <a:rPr lang="en-US" altLang="en-US"/>
              <a:t>Describe the value that specialty products bring to the market</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1E283FD1-09D3-4472-B5A3-14B3DCBBA64D}"/>
              </a:ext>
            </a:extLst>
          </p:cNvPr>
          <p:cNvSpPr>
            <a:spLocks noGrp="1"/>
          </p:cNvSpPr>
          <p:nvPr>
            <p:ph type="title"/>
          </p:nvPr>
        </p:nvSpPr>
        <p:spPr/>
        <p:txBody>
          <a:bodyPr/>
          <a:lstStyle/>
          <a:p>
            <a:r>
              <a:rPr lang="en-US" altLang="en-US"/>
              <a:t>Outstanding Questions</a:t>
            </a:r>
          </a:p>
        </p:txBody>
      </p:sp>
      <p:sp>
        <p:nvSpPr>
          <p:cNvPr id="68611" name="Content Placeholder 2">
            <a:extLst>
              <a:ext uri="{FF2B5EF4-FFF2-40B4-BE49-F238E27FC236}">
                <a16:creationId xmlns:a16="http://schemas.microsoft.com/office/drawing/2014/main" id="{0F6E040F-D25A-488D-86E9-8A9009201793}"/>
              </a:ext>
            </a:extLst>
          </p:cNvPr>
          <p:cNvSpPr>
            <a:spLocks noGrp="1"/>
          </p:cNvSpPr>
          <p:nvPr>
            <p:ph idx="1"/>
          </p:nvPr>
        </p:nvSpPr>
        <p:spPr/>
        <p:txBody>
          <a:bodyPr/>
          <a:lstStyle/>
          <a:p>
            <a:r>
              <a:rPr lang="en-US" altLang="en-US"/>
              <a:t>How much will the addition of biosimilars lower costs to the health care system?</a:t>
            </a:r>
          </a:p>
          <a:p>
            <a:r>
              <a:rPr lang="en-US" altLang="en-US"/>
              <a:t>Will increased access to biologics lead to better health outcomes overall?</a:t>
            </a:r>
          </a:p>
          <a:p>
            <a:r>
              <a:rPr lang="en-US" altLang="en-US"/>
              <a:t>How will managed care organizations manage these agents?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5698E195-DB7A-42C3-8E0C-B2F1FA42E8BE}"/>
              </a:ext>
            </a:extLst>
          </p:cNvPr>
          <p:cNvSpPr>
            <a:spLocks noGrp="1"/>
          </p:cNvSpPr>
          <p:nvPr>
            <p:ph type="title"/>
          </p:nvPr>
        </p:nvSpPr>
        <p:spPr/>
        <p:txBody>
          <a:bodyPr/>
          <a:lstStyle/>
          <a:p>
            <a:r>
              <a:rPr lang="en-US" altLang="en-US"/>
              <a:t>References</a:t>
            </a:r>
          </a:p>
        </p:txBody>
      </p:sp>
      <p:sp>
        <p:nvSpPr>
          <p:cNvPr id="70659" name="Content Placeholder 2">
            <a:extLst>
              <a:ext uri="{FF2B5EF4-FFF2-40B4-BE49-F238E27FC236}">
                <a16:creationId xmlns:a16="http://schemas.microsoft.com/office/drawing/2014/main" id="{02505820-2283-4B56-8D13-883D3677D574}"/>
              </a:ext>
            </a:extLst>
          </p:cNvPr>
          <p:cNvSpPr>
            <a:spLocks noGrp="1"/>
          </p:cNvSpPr>
          <p:nvPr>
            <p:ph idx="1"/>
          </p:nvPr>
        </p:nvSpPr>
        <p:spPr>
          <a:xfrm>
            <a:off x="838200" y="1477168"/>
            <a:ext cx="10515600" cy="3903663"/>
          </a:xfrm>
        </p:spPr>
        <p:txBody>
          <a:bodyPr/>
          <a:lstStyle/>
          <a:p>
            <a:r>
              <a:rPr lang="en-US" altLang="en-US" sz="2000" dirty="0"/>
              <a:t>Information for Healthcare Professionals (Biosimilars). https://www.fda.gov/drugs/biosimilars/overview-health-care-professionals. Accessed 13 February 2025.</a:t>
            </a:r>
          </a:p>
          <a:p>
            <a:r>
              <a:rPr lang="en-US" altLang="en-US" sz="2000" dirty="0"/>
              <a:t>"Biosimilars," </a:t>
            </a:r>
            <a:r>
              <a:rPr lang="en-US" altLang="en-US" sz="2000" i="1" dirty="0"/>
              <a:t>Health Affairs</a:t>
            </a:r>
            <a:r>
              <a:rPr lang="en-US" altLang="en-US" sz="2000" dirty="0"/>
              <a:t>, October 10, 2013. Accessed 13 February 2025. </a:t>
            </a:r>
          </a:p>
          <a:p>
            <a:r>
              <a:rPr lang="en-US" altLang="en-US" sz="2000" dirty="0"/>
              <a:t>Purple Book. https://www.fda.gov/drugs/therapeutic-biologics-applications-bla/purple-book-lists-licensed-biological-products-reference-product-exclusivity-and-biosimilarity-or. Accessed 13 February 2025.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BBFC6ED-3FE5-420C-AC99-3D17D6119AB8}"/>
              </a:ext>
            </a:extLst>
          </p:cNvPr>
          <p:cNvSpPr>
            <a:spLocks noGrp="1"/>
          </p:cNvSpPr>
          <p:nvPr>
            <p:ph type="title"/>
          </p:nvPr>
        </p:nvSpPr>
        <p:spPr/>
        <p:txBody>
          <a:bodyPr/>
          <a:lstStyle/>
          <a:p>
            <a:pPr eaLnBrk="1" hangingPunct="1"/>
            <a:r>
              <a:rPr lang="en-US" altLang="en-US" sz="4400"/>
              <a:t>Definition of Specialty Pharmaceuticals</a:t>
            </a:r>
          </a:p>
        </p:txBody>
      </p:sp>
      <p:sp>
        <p:nvSpPr>
          <p:cNvPr id="14339" name="Content Placeholder 2">
            <a:extLst>
              <a:ext uri="{FF2B5EF4-FFF2-40B4-BE49-F238E27FC236}">
                <a16:creationId xmlns:a16="http://schemas.microsoft.com/office/drawing/2014/main" id="{B6A6C7AE-1B31-4EE7-A434-DCAA3659B320}"/>
              </a:ext>
            </a:extLst>
          </p:cNvPr>
          <p:cNvSpPr>
            <a:spLocks noGrp="1"/>
          </p:cNvSpPr>
          <p:nvPr>
            <p:ph idx="1"/>
          </p:nvPr>
        </p:nvSpPr>
        <p:spPr/>
        <p:txBody>
          <a:bodyPr>
            <a:normAutofit fontScale="92500" lnSpcReduction="10000"/>
          </a:bodyPr>
          <a:lstStyle/>
          <a:p>
            <a:pPr marL="533400" indent="-533400">
              <a:lnSpc>
                <a:spcPct val="90000"/>
              </a:lnSpc>
              <a:buFont typeface="Arial" charset="0"/>
              <a:buChar char="•"/>
              <a:defRPr/>
            </a:pPr>
            <a:r>
              <a:rPr lang="en-US" sz="2800" dirty="0"/>
              <a:t>Lack of universal definition</a:t>
            </a:r>
          </a:p>
          <a:p>
            <a:pPr marL="533400" indent="-533400">
              <a:lnSpc>
                <a:spcPct val="90000"/>
              </a:lnSpc>
              <a:buFont typeface="Arial" charset="0"/>
              <a:buChar char="•"/>
              <a:defRPr/>
            </a:pPr>
            <a:r>
              <a:rPr lang="en-US" sz="2800" dirty="0"/>
              <a:t>“Biologic, biological, biopharmaceutical, biotech”</a:t>
            </a:r>
          </a:p>
          <a:p>
            <a:pPr marL="533400" indent="-533400">
              <a:lnSpc>
                <a:spcPct val="90000"/>
              </a:lnSpc>
              <a:buFont typeface="Arial" charset="0"/>
              <a:buChar char="•"/>
              <a:defRPr/>
            </a:pPr>
            <a:r>
              <a:rPr lang="en-US" sz="2800" dirty="0"/>
              <a:t>Can include high cost injectable, infused product, oral agent or inhaled medication</a:t>
            </a:r>
          </a:p>
          <a:p>
            <a:pPr marL="533400" indent="-533400">
              <a:lnSpc>
                <a:spcPct val="90000"/>
              </a:lnSpc>
              <a:buFont typeface="Arial" charset="0"/>
              <a:buChar char="•"/>
              <a:defRPr/>
            </a:pPr>
            <a:r>
              <a:rPr lang="en-US" sz="2800" dirty="0"/>
              <a:t>May require close supervision, monitoring and handling requirements</a:t>
            </a:r>
          </a:p>
          <a:p>
            <a:pPr marL="533400" indent="-533400">
              <a:lnSpc>
                <a:spcPct val="90000"/>
              </a:lnSpc>
              <a:buFont typeface="Arial" charset="0"/>
              <a:buChar char="•"/>
              <a:defRPr/>
            </a:pPr>
            <a:r>
              <a:rPr lang="en-US" sz="2800" dirty="0"/>
              <a:t>Medicare’s Part D definition for specialty: any drug for which the negotiated monthly price is $670 or more</a:t>
            </a:r>
          </a:p>
          <a:p>
            <a:pPr marL="533400" indent="-533400">
              <a:lnSpc>
                <a:spcPct val="90000"/>
              </a:lnSpc>
              <a:buFont typeface="Arial" charset="0"/>
              <a:buChar char="•"/>
              <a:defRPr/>
            </a:pPr>
            <a:r>
              <a:rPr lang="en-US" sz="2800" dirty="0"/>
              <a:t>Can be administered at home, MD office, infusion center or outpatient hospital</a:t>
            </a:r>
          </a:p>
          <a:p>
            <a:pPr eaLnBrk="1" hangingPunct="1">
              <a:buFont typeface="Arial" charset="0"/>
              <a:buChar char="•"/>
              <a:defRPr/>
            </a:pPr>
            <a:endParaRPr lang="en-US" sz="3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B7A67AA-D2A1-4386-85B3-77EDDFB7459E}"/>
              </a:ext>
            </a:extLst>
          </p:cNvPr>
          <p:cNvSpPr>
            <a:spLocks noGrp="1"/>
          </p:cNvSpPr>
          <p:nvPr>
            <p:ph type="title"/>
          </p:nvPr>
        </p:nvSpPr>
        <p:spPr/>
        <p:txBody>
          <a:bodyPr/>
          <a:lstStyle/>
          <a:p>
            <a:pPr eaLnBrk="1" hangingPunct="1"/>
            <a:r>
              <a:rPr lang="en-US" altLang="en-US" dirty="0">
                <a:solidFill>
                  <a:schemeClr val="tx1"/>
                </a:solidFill>
              </a:rPr>
              <a:t>Impact of Specialty Products</a:t>
            </a:r>
          </a:p>
        </p:txBody>
      </p:sp>
      <p:sp>
        <p:nvSpPr>
          <p:cNvPr id="15363" name="Rectangle 3">
            <a:extLst>
              <a:ext uri="{FF2B5EF4-FFF2-40B4-BE49-F238E27FC236}">
                <a16:creationId xmlns:a16="http://schemas.microsoft.com/office/drawing/2014/main" id="{78FC9506-BDC4-4511-A911-D3D6813D54C1}"/>
              </a:ext>
            </a:extLst>
          </p:cNvPr>
          <p:cNvSpPr>
            <a:spLocks noGrp="1"/>
          </p:cNvSpPr>
          <p:nvPr>
            <p:ph idx="1"/>
          </p:nvPr>
        </p:nvSpPr>
        <p:spPr>
          <a:xfrm>
            <a:off x="838200" y="1477168"/>
            <a:ext cx="10515600" cy="3903663"/>
          </a:xfrm>
        </p:spPr>
        <p:txBody>
          <a:bodyPr>
            <a:normAutofit fontScale="92500" lnSpcReduction="10000"/>
          </a:bodyPr>
          <a:lstStyle/>
          <a:p>
            <a:pPr marL="533400" indent="-533400">
              <a:lnSpc>
                <a:spcPct val="120000"/>
              </a:lnSpc>
              <a:buFont typeface="Arial" charset="0"/>
              <a:buChar char="•"/>
              <a:defRPr/>
            </a:pPr>
            <a:r>
              <a:rPr lang="en-US" sz="2800" dirty="0"/>
              <a:t>Specialty drugs have been the fastest growing segment of drug spend under the pharmacy benefit.</a:t>
            </a:r>
          </a:p>
          <a:p>
            <a:pPr marL="533400" indent="-533400">
              <a:lnSpc>
                <a:spcPct val="120000"/>
              </a:lnSpc>
              <a:buFont typeface="Arial" charset="0"/>
              <a:buChar char="•"/>
              <a:defRPr/>
            </a:pPr>
            <a:r>
              <a:rPr lang="en-US" sz="2800" dirty="0"/>
              <a:t>Specialty pharmacy accounts for more than a third of total healthcare costs, with specialty drugs making up 55% of drug spend - and predicted 65% by 2025 due to a pipeline that's two-thirds specialty drugs.</a:t>
            </a:r>
            <a:endParaRPr lang="en-US" sz="2800" baseline="30000" dirty="0"/>
          </a:p>
          <a:p>
            <a:pPr marL="533400" indent="-533400">
              <a:lnSpc>
                <a:spcPct val="120000"/>
              </a:lnSpc>
              <a:buFont typeface="Arial" charset="0"/>
              <a:buChar char="•"/>
              <a:defRPr/>
            </a:pPr>
            <a:r>
              <a:rPr lang="en-US" sz="2800" dirty="0"/>
              <a:t>There were 5,995 drugs in the R&amp;D pipeline</a:t>
            </a:r>
            <a:r>
              <a:rPr lang="en-US" dirty="0"/>
              <a:t> in 2001. In January 2024, there were approximately</a:t>
            </a:r>
            <a:r>
              <a:rPr lang="en-US" sz="2800" dirty="0"/>
              <a:t> 22,825 drugs in the pipeline.</a:t>
            </a:r>
            <a:endParaRPr lang="en-US" sz="1200" baseline="30000" dirty="0"/>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1ED75FF-CFA3-45BE-8151-CDBA7C2B3E61}"/>
              </a:ext>
            </a:extLst>
          </p:cNvPr>
          <p:cNvSpPr>
            <a:spLocks noGrp="1"/>
          </p:cNvSpPr>
          <p:nvPr>
            <p:ph type="title"/>
          </p:nvPr>
        </p:nvSpPr>
        <p:spPr/>
        <p:txBody>
          <a:bodyPr/>
          <a:lstStyle/>
          <a:p>
            <a:pPr eaLnBrk="1" hangingPunct="1"/>
            <a:r>
              <a:rPr lang="en-US" altLang="en-US" dirty="0">
                <a:solidFill>
                  <a:schemeClr val="tx1"/>
                </a:solidFill>
              </a:rPr>
              <a:t>Specialty Pharmacy Programs</a:t>
            </a:r>
          </a:p>
        </p:txBody>
      </p:sp>
      <p:sp>
        <p:nvSpPr>
          <p:cNvPr id="23555" name="Rectangle 3">
            <a:extLst>
              <a:ext uri="{FF2B5EF4-FFF2-40B4-BE49-F238E27FC236}">
                <a16:creationId xmlns:a16="http://schemas.microsoft.com/office/drawing/2014/main" id="{60327156-BCCE-43A5-8A3F-7B59C58AAD02}"/>
              </a:ext>
            </a:extLst>
          </p:cNvPr>
          <p:cNvSpPr>
            <a:spLocks noGrp="1"/>
          </p:cNvSpPr>
          <p:nvPr>
            <p:ph idx="1"/>
          </p:nvPr>
        </p:nvSpPr>
        <p:spPr/>
        <p:txBody>
          <a:bodyPr/>
          <a:lstStyle/>
          <a:p>
            <a:r>
              <a:rPr lang="en-US" altLang="en-US" sz="2800"/>
              <a:t>May include prior authorizations to ensure clinically appropriate and cost-effective use of treatments when certain criteria is met</a:t>
            </a:r>
          </a:p>
          <a:p>
            <a:r>
              <a:rPr lang="en-US" altLang="en-US" sz="2800"/>
              <a:t>Incorporate evidence-based guidelines, dosing and discontinuation guidance, and monitoring</a:t>
            </a:r>
          </a:p>
          <a:p>
            <a:r>
              <a:rPr lang="en-US" altLang="en-US" sz="2800"/>
              <a:t>Many specialty pharmacy providers have disease state management programs specific for conditions that are commonly treated with specialty pharmaceuticals</a:t>
            </a:r>
          </a:p>
          <a:p>
            <a:pPr eaLnBrk="1" hangingPunct="1">
              <a:lnSpc>
                <a:spcPct val="90000"/>
              </a:lnSpc>
              <a:buFont typeface="Arial" panose="020B0604020202020204" pitchFamily="34" charset="0"/>
              <a:buNone/>
            </a:pPr>
            <a:endParaRPr lang="en-US" altLang="en-US" sz="26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4FA307C-6F9A-45DD-9126-5EDEED398AF9}"/>
              </a:ext>
            </a:extLst>
          </p:cNvPr>
          <p:cNvSpPr>
            <a:spLocks noGrp="1"/>
          </p:cNvSpPr>
          <p:nvPr>
            <p:ph type="title"/>
          </p:nvPr>
        </p:nvSpPr>
        <p:spPr/>
        <p:txBody>
          <a:bodyPr/>
          <a:lstStyle/>
          <a:p>
            <a:pPr eaLnBrk="1" hangingPunct="1"/>
            <a:r>
              <a:rPr lang="en-US" altLang="en-US" dirty="0">
                <a:solidFill>
                  <a:schemeClr val="tx1"/>
                </a:solidFill>
              </a:rPr>
              <a:t>Specialty Pharmacy Providers</a:t>
            </a:r>
          </a:p>
        </p:txBody>
      </p:sp>
      <p:sp>
        <p:nvSpPr>
          <p:cNvPr id="25603" name="Rectangle 3">
            <a:extLst>
              <a:ext uri="{FF2B5EF4-FFF2-40B4-BE49-F238E27FC236}">
                <a16:creationId xmlns:a16="http://schemas.microsoft.com/office/drawing/2014/main" id="{3B65D6DA-E564-47A1-899C-1C06409FB389}"/>
              </a:ext>
            </a:extLst>
          </p:cNvPr>
          <p:cNvSpPr>
            <a:spLocks noGrp="1"/>
          </p:cNvSpPr>
          <p:nvPr>
            <p:ph idx="1"/>
          </p:nvPr>
        </p:nvSpPr>
        <p:spPr/>
        <p:txBody>
          <a:bodyPr/>
          <a:lstStyle/>
          <a:p>
            <a:r>
              <a:rPr lang="en-US" altLang="en-US" dirty="0"/>
              <a:t>Specialty pharmacy is often a subset of retail pharmacy in managed care</a:t>
            </a:r>
          </a:p>
          <a:p>
            <a:pPr marL="800100" lvl="1" indent="-342900">
              <a:buFont typeface="Arial" panose="020B0604020202020204" pitchFamily="34" charset="0"/>
              <a:buChar char="•"/>
            </a:pPr>
            <a:r>
              <a:rPr lang="en-US" altLang="en-US" sz="2400" dirty="0"/>
              <a:t>Payers often contract specifically with specialty pharmacies to provide specialty pharmaceutical services to their members</a:t>
            </a:r>
          </a:p>
          <a:p>
            <a:pPr marL="800100" lvl="1" indent="-342900">
              <a:buFont typeface="Arial" panose="020B0604020202020204" pitchFamily="34" charset="0"/>
              <a:buChar char="•"/>
            </a:pPr>
            <a:r>
              <a:rPr lang="en-US" altLang="en-US" sz="2400" dirty="0"/>
              <a:t>Many payers own their own specialty pharmacy</a:t>
            </a:r>
          </a:p>
          <a:p>
            <a:pPr marL="1257300" lvl="2" indent="-342900"/>
            <a:r>
              <a:rPr lang="en-US" altLang="en-US" sz="2000" dirty="0"/>
              <a:t>Cigna / Express Scripts – </a:t>
            </a:r>
            <a:r>
              <a:rPr lang="en-US" altLang="en-US" sz="2000" dirty="0" err="1"/>
              <a:t>Accredo</a:t>
            </a:r>
            <a:endParaRPr lang="en-US" altLang="en-US" sz="2000" dirty="0"/>
          </a:p>
          <a:p>
            <a:pPr marL="1257300" lvl="2" indent="-342900"/>
            <a:r>
              <a:rPr lang="en-US" altLang="en-US" sz="2000" dirty="0"/>
              <a:t>Humana – </a:t>
            </a:r>
            <a:r>
              <a:rPr lang="en-US" altLang="en-US" sz="2000" dirty="0" err="1"/>
              <a:t>CenterWell</a:t>
            </a:r>
            <a:endParaRPr lang="en-US" altLang="en-US" sz="2000" dirty="0"/>
          </a:p>
          <a:p>
            <a:pPr marL="1257300" lvl="2" indent="-342900"/>
            <a:r>
              <a:rPr lang="en-US" altLang="en-US" sz="2000" dirty="0"/>
              <a:t>Caremark / Aetna – CVS Specialty Pharmacy</a:t>
            </a:r>
          </a:p>
          <a:p>
            <a:pPr eaLnBrk="1" hangingPunct="1"/>
            <a:endParaRPr lang="en-US" alt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5900001-C407-45AE-8E0F-BB31A07E90A8}"/>
              </a:ext>
            </a:extLst>
          </p:cNvPr>
          <p:cNvSpPr>
            <a:spLocks noGrp="1"/>
          </p:cNvSpPr>
          <p:nvPr>
            <p:ph type="title"/>
          </p:nvPr>
        </p:nvSpPr>
        <p:spPr/>
        <p:txBody>
          <a:bodyPr/>
          <a:lstStyle/>
          <a:p>
            <a:pPr eaLnBrk="1" hangingPunct="1"/>
            <a:r>
              <a:rPr lang="en-US" altLang="en-US" sz="4000" dirty="0">
                <a:solidFill>
                  <a:schemeClr val="tx1"/>
                </a:solidFill>
              </a:rPr>
              <a:t>Components of Specialty Programs</a:t>
            </a:r>
          </a:p>
        </p:txBody>
      </p:sp>
      <p:sp>
        <p:nvSpPr>
          <p:cNvPr id="27651" name="Rectangle 3">
            <a:extLst>
              <a:ext uri="{FF2B5EF4-FFF2-40B4-BE49-F238E27FC236}">
                <a16:creationId xmlns:a16="http://schemas.microsoft.com/office/drawing/2014/main" id="{A6219C66-7B5D-41D9-BC6F-28D13BBE5D60}"/>
              </a:ext>
            </a:extLst>
          </p:cNvPr>
          <p:cNvSpPr>
            <a:spLocks noGrp="1"/>
          </p:cNvSpPr>
          <p:nvPr>
            <p:ph idx="1"/>
          </p:nvPr>
        </p:nvSpPr>
        <p:spPr/>
        <p:txBody>
          <a:bodyPr>
            <a:normAutofit fontScale="92500" lnSpcReduction="20000"/>
          </a:bodyPr>
          <a:lstStyle/>
          <a:p>
            <a:r>
              <a:rPr lang="en-US" altLang="en-US" sz="2800">
                <a:cs typeface="Arial" panose="020B0604020202020204" pitchFamily="34" charset="0"/>
              </a:rPr>
              <a:t>Refill reminders</a:t>
            </a:r>
          </a:p>
          <a:p>
            <a:r>
              <a:rPr lang="en-US" altLang="en-US" sz="2800">
                <a:cs typeface="Arial" panose="020B0604020202020204" pitchFamily="34" charset="0"/>
              </a:rPr>
              <a:t>Delivery coordination</a:t>
            </a:r>
          </a:p>
          <a:p>
            <a:r>
              <a:rPr lang="en-US" altLang="en-US" sz="2800">
                <a:cs typeface="Arial" panose="020B0604020202020204" pitchFamily="34" charset="0"/>
              </a:rPr>
              <a:t>Insurance verification</a:t>
            </a:r>
          </a:p>
          <a:p>
            <a:r>
              <a:rPr lang="en-US" altLang="en-US" sz="2800">
                <a:cs typeface="Arial" panose="020B0604020202020204" pitchFamily="34" charset="0"/>
              </a:rPr>
              <a:t>Clinical interventions</a:t>
            </a:r>
          </a:p>
          <a:p>
            <a:r>
              <a:rPr lang="en-US" altLang="en-US" sz="2800">
                <a:cs typeface="Arial" panose="020B0604020202020204" pitchFamily="34" charset="0"/>
              </a:rPr>
              <a:t>Patient education</a:t>
            </a:r>
          </a:p>
          <a:p>
            <a:r>
              <a:rPr lang="en-US" altLang="en-US" sz="2800">
                <a:cs typeface="Arial" panose="020B0604020202020204" pitchFamily="34" charset="0"/>
              </a:rPr>
              <a:t>Adherence counseling</a:t>
            </a:r>
          </a:p>
          <a:p>
            <a:r>
              <a:rPr lang="en-US" altLang="en-US" sz="2800">
                <a:cs typeface="Arial" panose="020B0604020202020204" pitchFamily="34" charset="0"/>
              </a:rPr>
              <a:t>Psychosocial assessment</a:t>
            </a:r>
          </a:p>
          <a:p>
            <a:r>
              <a:rPr lang="en-US" altLang="en-US" sz="2800">
                <a:cs typeface="Arial" panose="020B0604020202020204" pitchFamily="34" charset="0"/>
              </a:rPr>
              <a:t>Patient assistance programs</a:t>
            </a:r>
          </a:p>
          <a:p>
            <a:r>
              <a:rPr lang="en-US" altLang="en-US" sz="2800">
                <a:cs typeface="Arial" panose="020B0604020202020204" pitchFamily="34" charset="0"/>
              </a:rPr>
              <a:t>Integrated nursing staff</a:t>
            </a:r>
          </a:p>
          <a:p>
            <a:pPr eaLnBrk="1" hangingPunct="1">
              <a:lnSpc>
                <a:spcPct val="90000"/>
              </a:lnSpc>
              <a:buFont typeface="Arial" panose="020B0604020202020204" pitchFamily="34" charset="0"/>
              <a:buNone/>
            </a:pPr>
            <a:endParaRPr lang="en-US" altLang="en-US" sz="28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4A54805-3AB5-440C-BC51-882EA022B7DE}"/>
              </a:ext>
            </a:extLst>
          </p:cNvPr>
          <p:cNvSpPr>
            <a:spLocks noGrp="1"/>
          </p:cNvSpPr>
          <p:nvPr>
            <p:ph type="title"/>
          </p:nvPr>
        </p:nvSpPr>
        <p:spPr/>
        <p:txBody>
          <a:bodyPr/>
          <a:lstStyle/>
          <a:p>
            <a:pPr eaLnBrk="1" hangingPunct="1"/>
            <a:r>
              <a:rPr lang="en-US" altLang="en-US" dirty="0">
                <a:solidFill>
                  <a:schemeClr val="tx1"/>
                </a:solidFill>
              </a:rPr>
              <a:t>Commonly Targeted Disease States</a:t>
            </a:r>
          </a:p>
        </p:txBody>
      </p:sp>
      <p:sp>
        <p:nvSpPr>
          <p:cNvPr id="29699" name="Rectangle 3">
            <a:extLst>
              <a:ext uri="{FF2B5EF4-FFF2-40B4-BE49-F238E27FC236}">
                <a16:creationId xmlns:a16="http://schemas.microsoft.com/office/drawing/2014/main" id="{A041B0C8-D435-460B-951C-A13A6B06925F}"/>
              </a:ext>
            </a:extLst>
          </p:cNvPr>
          <p:cNvSpPr>
            <a:spLocks noGrp="1"/>
          </p:cNvSpPr>
          <p:nvPr>
            <p:ph idx="1"/>
          </p:nvPr>
        </p:nvSpPr>
        <p:spPr>
          <a:xfrm>
            <a:off x="838200" y="1738884"/>
            <a:ext cx="10515600" cy="3903663"/>
          </a:xfrm>
        </p:spPr>
        <p:txBody>
          <a:bodyPr/>
          <a:lstStyle/>
          <a:p>
            <a:pPr>
              <a:lnSpc>
                <a:spcPct val="100000"/>
              </a:lnSpc>
            </a:pPr>
            <a:r>
              <a:rPr lang="en-US" altLang="en-US" sz="2400" dirty="0">
                <a:solidFill>
                  <a:schemeClr val="tx1"/>
                </a:solidFill>
                <a:cs typeface="Arial" panose="020B0604020202020204" pitchFamily="34" charset="0"/>
              </a:rPr>
              <a:t>Pulmonary arterial hypertension</a:t>
            </a:r>
          </a:p>
          <a:p>
            <a:pPr>
              <a:lnSpc>
                <a:spcPct val="100000"/>
              </a:lnSpc>
            </a:pPr>
            <a:r>
              <a:rPr lang="en-US" altLang="en-US" sz="2400" dirty="0">
                <a:solidFill>
                  <a:schemeClr val="tx1"/>
                </a:solidFill>
                <a:cs typeface="Arial" panose="020B0604020202020204" pitchFamily="34" charset="0"/>
              </a:rPr>
              <a:t>Multiple sclerosis</a:t>
            </a:r>
          </a:p>
          <a:p>
            <a:pPr>
              <a:lnSpc>
                <a:spcPct val="100000"/>
              </a:lnSpc>
            </a:pPr>
            <a:r>
              <a:rPr lang="en-US" altLang="en-US" sz="2400" dirty="0">
                <a:solidFill>
                  <a:schemeClr val="tx1"/>
                </a:solidFill>
                <a:cs typeface="Arial" panose="020B0604020202020204" pitchFamily="34" charset="0"/>
              </a:rPr>
              <a:t>Hepatitis C</a:t>
            </a:r>
          </a:p>
          <a:p>
            <a:pPr>
              <a:lnSpc>
                <a:spcPct val="100000"/>
              </a:lnSpc>
            </a:pPr>
            <a:r>
              <a:rPr lang="en-US" altLang="en-US" sz="2400" dirty="0">
                <a:solidFill>
                  <a:schemeClr val="tx1"/>
                </a:solidFill>
                <a:cs typeface="Arial" panose="020B0604020202020204" pitchFamily="34" charset="0"/>
              </a:rPr>
              <a:t>Rheumatoid arthritis</a:t>
            </a:r>
          </a:p>
          <a:p>
            <a:pPr>
              <a:lnSpc>
                <a:spcPct val="100000"/>
              </a:lnSpc>
            </a:pPr>
            <a:r>
              <a:rPr lang="en-US" altLang="en-US" sz="2400" dirty="0">
                <a:solidFill>
                  <a:schemeClr val="tx1"/>
                </a:solidFill>
                <a:cs typeface="Arial" panose="020B0604020202020204" pitchFamily="34" charset="0"/>
              </a:rPr>
              <a:t>Psoriasis</a:t>
            </a:r>
          </a:p>
          <a:p>
            <a:pPr>
              <a:lnSpc>
                <a:spcPct val="100000"/>
              </a:lnSpc>
            </a:pPr>
            <a:r>
              <a:rPr lang="en-US" altLang="en-US" sz="2400" dirty="0">
                <a:solidFill>
                  <a:schemeClr val="tx1"/>
                </a:solidFill>
                <a:cs typeface="Arial" panose="020B0604020202020204" pitchFamily="34" charset="0"/>
              </a:rPr>
              <a:t>RSV</a:t>
            </a:r>
          </a:p>
          <a:p>
            <a:pPr>
              <a:lnSpc>
                <a:spcPct val="100000"/>
              </a:lnSpc>
            </a:pPr>
            <a:r>
              <a:rPr lang="en-US" altLang="en-US" sz="2400" dirty="0">
                <a:solidFill>
                  <a:schemeClr val="tx1"/>
                </a:solidFill>
                <a:cs typeface="Arial" panose="020B0604020202020204" pitchFamily="34" charset="0"/>
              </a:rPr>
              <a:t>Oncology</a:t>
            </a:r>
          </a:p>
          <a:p>
            <a:pPr eaLnBrk="1" hangingPunct="1">
              <a:buFont typeface="Arial" panose="020B0604020202020204" pitchFamily="34" charset="0"/>
              <a:buNone/>
            </a:pPr>
            <a:endParaRPr lang="en-US" altLang="en-US" dirty="0"/>
          </a:p>
        </p:txBody>
      </p:sp>
      <p:sp>
        <p:nvSpPr>
          <p:cNvPr id="20484" name="Content Placeholder 5">
            <a:extLst>
              <a:ext uri="{FF2B5EF4-FFF2-40B4-BE49-F238E27FC236}">
                <a16:creationId xmlns:a16="http://schemas.microsoft.com/office/drawing/2014/main" id="{63E74D3C-67C0-4FD4-B110-A6212966B610}"/>
              </a:ext>
            </a:extLst>
          </p:cNvPr>
          <p:cNvSpPr txBox="1">
            <a:spLocks/>
          </p:cNvSpPr>
          <p:nvPr/>
        </p:nvSpPr>
        <p:spPr bwMode="auto">
          <a:xfrm>
            <a:off x="6096000" y="1686140"/>
            <a:ext cx="3657600" cy="4343400"/>
          </a:xfrm>
          <a:prstGeom prst="rect">
            <a:avLst/>
          </a:prstGeom>
          <a:noFill/>
          <a:ln w="9525">
            <a:noFill/>
            <a:miter lim="800000"/>
            <a:headEnd/>
            <a:tailEnd/>
          </a:ln>
        </p:spPr>
        <p:txBody>
          <a:bodyPr/>
          <a:lstStyle/>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Blood disorders</a:t>
            </a: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Cystic fibrosis</a:t>
            </a: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Crohn’s disease</a:t>
            </a: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Ulcerative Colitis</a:t>
            </a: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Growth hormone deficiency</a:t>
            </a: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Hemophilia</a:t>
            </a: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HIV/AIDS</a:t>
            </a:r>
            <a:endParaRPr lang="en-US" altLang="en-US" sz="2400" strike="sngStrike" dirty="0">
              <a:latin typeface="+mj-lt"/>
              <a:cs typeface="Arial" charset="0"/>
            </a:endParaRPr>
          </a:p>
          <a:p>
            <a:pPr marL="342900" indent="-342900" eaLnBrk="0" fontAlgn="base" hangingPunct="0">
              <a:spcBef>
                <a:spcPct val="20000"/>
              </a:spcBef>
              <a:spcAft>
                <a:spcPct val="0"/>
              </a:spcAft>
              <a:buFont typeface="Arial" charset="0"/>
              <a:buChar char="•"/>
              <a:defRPr/>
            </a:pPr>
            <a:r>
              <a:rPr lang="en-US" altLang="en-US" sz="2400" dirty="0">
                <a:latin typeface="+mj-lt"/>
                <a:cs typeface="Arial" charset="0"/>
              </a:rPr>
              <a:t>Infertility</a:t>
            </a:r>
          </a:p>
          <a:p>
            <a:pPr marL="342900" indent="-342900" eaLnBrk="0" fontAlgn="base" hangingPunct="0">
              <a:lnSpc>
                <a:spcPct val="80000"/>
              </a:lnSpc>
              <a:spcBef>
                <a:spcPct val="20000"/>
              </a:spcBef>
              <a:spcAft>
                <a:spcPct val="0"/>
              </a:spcAft>
              <a:defRPr/>
            </a:pPr>
            <a:endParaRPr lang="en-US" altLang="en-US" dirty="0">
              <a:solidFill>
                <a:prstClr val="black"/>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85CE41-D92F-4309-BFB2-734E2F2FC8EC}">
  <ds:schemaRefs>
    <ds:schemaRef ds:uri="http://schemas.microsoft.com/office/2006/metadata/properties"/>
    <ds:schemaRef ds:uri="http://purl.org/dc/terms/"/>
    <ds:schemaRef ds:uri="875918e8-6976-4b4f-aace-74094fd1364a"/>
    <ds:schemaRef ds:uri="http://purl.org/dc/dcmitype/"/>
    <ds:schemaRef ds:uri="http://schemas.microsoft.com/office/2006/documentManagement/types"/>
    <ds:schemaRef ds:uri="a48dff03-4399-4d22-87ec-f9fbe221725d"/>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DE64481-C567-46C3-860D-E8D5F9C13123}">
  <ds:schemaRefs>
    <ds:schemaRef ds:uri="http://schemas.microsoft.com/sharepoint/v3/contenttype/forms"/>
  </ds:schemaRefs>
</ds:datastoreItem>
</file>

<file path=customXml/itemProps3.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1119</TotalTime>
  <Words>2708</Words>
  <Application>Microsoft Office PowerPoint</Application>
  <PresentationFormat>Widescreen</PresentationFormat>
  <Paragraphs>244</Paragraphs>
  <Slides>32</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Courier New</vt:lpstr>
      <vt:lpstr>Montserrat</vt:lpstr>
      <vt:lpstr>Wingdings</vt:lpstr>
      <vt:lpstr>Office Theme</vt:lpstr>
      <vt:lpstr>PowerPoint Presentation</vt:lpstr>
      <vt:lpstr>Part 1: Specialty Pharmacy</vt:lpstr>
      <vt:lpstr>Objectives</vt:lpstr>
      <vt:lpstr>Definition of Specialty Pharmaceuticals</vt:lpstr>
      <vt:lpstr>Impact of Specialty Products</vt:lpstr>
      <vt:lpstr>Specialty Pharmacy Programs</vt:lpstr>
      <vt:lpstr>Specialty Pharmacy Providers</vt:lpstr>
      <vt:lpstr>Components of Specialty Programs</vt:lpstr>
      <vt:lpstr>Commonly Targeted Disease States</vt:lpstr>
      <vt:lpstr>Challenges in MCOs</vt:lpstr>
      <vt:lpstr>Benefit Designs</vt:lpstr>
      <vt:lpstr>Impact on Patients</vt:lpstr>
      <vt:lpstr>Monitoring for Adverse Reactions</vt:lpstr>
      <vt:lpstr>Summary</vt:lpstr>
      <vt:lpstr>References</vt:lpstr>
      <vt:lpstr>Part 2: Biosimilars</vt:lpstr>
      <vt:lpstr>Biologics Price Competition and Innovation Act (BPCIA)</vt:lpstr>
      <vt:lpstr>Biologic Marketplace</vt:lpstr>
      <vt:lpstr>Trend Towards Biologics</vt:lpstr>
      <vt:lpstr>Biologic</vt:lpstr>
      <vt:lpstr>Biologics Vs. Small Molecules </vt:lpstr>
      <vt:lpstr>Biosimilar</vt:lpstr>
      <vt:lpstr>PowerPoint Presentation</vt:lpstr>
      <vt:lpstr>Interchangeable</vt:lpstr>
      <vt:lpstr>Biosimilar 351(k) Application</vt:lpstr>
      <vt:lpstr>Biosimilar 351(k) Application</vt:lpstr>
      <vt:lpstr>FDA Purple Book</vt:lpstr>
      <vt:lpstr>Biosimilar:  Filgrastim</vt:lpstr>
      <vt:lpstr>Biosimilar Naming</vt:lpstr>
      <vt:lpstr>Outstanding Questions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Bekman, Janetta</cp:lastModifiedBy>
  <cp:revision>198</cp:revision>
  <cp:lastPrinted>2019-10-28T17:05:04Z</cp:lastPrinted>
  <dcterms:created xsi:type="dcterms:W3CDTF">2019-05-03T17:39:49Z</dcterms:created>
  <dcterms:modified xsi:type="dcterms:W3CDTF">2025-02-13T19:42:55Z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