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23"/>
  </p:notesMasterIdLst>
  <p:sldIdLst>
    <p:sldId id="298" r:id="rId5"/>
    <p:sldId id="415" r:id="rId6"/>
    <p:sldId id="282" r:id="rId7"/>
    <p:sldId id="416" r:id="rId8"/>
    <p:sldId id="417" r:id="rId9"/>
    <p:sldId id="418" r:id="rId10"/>
    <p:sldId id="286" r:id="rId11"/>
    <p:sldId id="297" r:id="rId12"/>
    <p:sldId id="419" r:id="rId13"/>
    <p:sldId id="420" r:id="rId14"/>
    <p:sldId id="421" r:id="rId15"/>
    <p:sldId id="289" r:id="rId16"/>
    <p:sldId id="422" r:id="rId17"/>
    <p:sldId id="423" r:id="rId18"/>
    <p:sldId id="424" r:id="rId19"/>
    <p:sldId id="425" r:id="rId20"/>
    <p:sldId id="426" r:id="rId21"/>
    <p:sldId id="41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A7A997-2D72-43DD-B1D3-7DCD6B2E7C62}" v="1" dt="2025-02-13T19:34:52.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69" d="100"/>
          <a:sy n="69" d="100"/>
        </p:scale>
        <p:origin x="806" y="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kman, Janetta" userId="e993b167-1e59-4851-9497-4d75d551d655" providerId="ADAL" clId="{97A7A997-2D72-43DD-B1D3-7DCD6B2E7C62}"/>
    <pc:docChg chg="modSld">
      <pc:chgData name="Bekman, Janetta" userId="e993b167-1e59-4851-9497-4d75d551d655" providerId="ADAL" clId="{97A7A997-2D72-43DD-B1D3-7DCD6B2E7C62}" dt="2025-02-13T19:35:54.221" v="83" actId="20577"/>
      <pc:docMkLst>
        <pc:docMk/>
      </pc:docMkLst>
      <pc:sldChg chg="modSp mod">
        <pc:chgData name="Bekman, Janetta" userId="e993b167-1e59-4851-9497-4d75d551d655" providerId="ADAL" clId="{97A7A997-2D72-43DD-B1D3-7DCD6B2E7C62}" dt="2025-02-13T19:33:58.359" v="46" actId="14100"/>
        <pc:sldMkLst>
          <pc:docMk/>
          <pc:sldMk cId="0" sldId="297"/>
        </pc:sldMkLst>
        <pc:spChg chg="mod">
          <ac:chgData name="Bekman, Janetta" userId="e993b167-1e59-4851-9497-4d75d551d655" providerId="ADAL" clId="{97A7A997-2D72-43DD-B1D3-7DCD6B2E7C62}" dt="2025-02-13T19:33:58.359" v="46" actId="14100"/>
          <ac:spMkLst>
            <pc:docMk/>
            <pc:sldMk cId="0" sldId="297"/>
            <ac:spMk id="25603" creationId="{3D3C142F-997F-42B9-8D23-56998FB6FA5D}"/>
          </ac:spMkLst>
        </pc:spChg>
      </pc:sldChg>
      <pc:sldChg chg="modSp mod">
        <pc:chgData name="Bekman, Janetta" userId="e993b167-1e59-4851-9497-4d75d551d655" providerId="ADAL" clId="{97A7A997-2D72-43DD-B1D3-7DCD6B2E7C62}" dt="2025-02-13T19:35:54.221" v="83" actId="20577"/>
        <pc:sldMkLst>
          <pc:docMk/>
          <pc:sldMk cId="0" sldId="298"/>
        </pc:sldMkLst>
        <pc:spChg chg="mod">
          <ac:chgData name="Bekman, Janetta" userId="e993b167-1e59-4851-9497-4d75d551d655" providerId="ADAL" clId="{97A7A997-2D72-43DD-B1D3-7DCD6B2E7C62}" dt="2025-02-13T19:35:54.221" v="83" actId="20577"/>
          <ac:spMkLst>
            <pc:docMk/>
            <pc:sldMk cId="0" sldId="298"/>
            <ac:spMk id="12291" creationId="{00000000-0000-0000-0000-000000000000}"/>
          </ac:spMkLst>
        </pc:spChg>
      </pc:sldChg>
      <pc:sldChg chg="addSp delSp modSp mod">
        <pc:chgData name="Bekman, Janetta" userId="e993b167-1e59-4851-9497-4d75d551d655" providerId="ADAL" clId="{97A7A997-2D72-43DD-B1D3-7DCD6B2E7C62}" dt="2025-02-13T19:35:19.328" v="70" actId="1076"/>
        <pc:sldMkLst>
          <pc:docMk/>
          <pc:sldMk cId="0" sldId="419"/>
        </pc:sldMkLst>
        <pc:spChg chg="mod">
          <ac:chgData name="Bekman, Janetta" userId="e993b167-1e59-4851-9497-4d75d551d655" providerId="ADAL" clId="{97A7A997-2D72-43DD-B1D3-7DCD6B2E7C62}" dt="2025-02-13T19:34:54.442" v="48" actId="14100"/>
          <ac:spMkLst>
            <pc:docMk/>
            <pc:sldMk cId="0" sldId="419"/>
            <ac:spMk id="27651" creationId="{961AF693-B56F-437C-ABA2-B7EEC099A4D8}"/>
          </ac:spMkLst>
        </pc:spChg>
        <pc:picChg chg="add mod">
          <ac:chgData name="Bekman, Janetta" userId="e993b167-1e59-4851-9497-4d75d551d655" providerId="ADAL" clId="{97A7A997-2D72-43DD-B1D3-7DCD6B2E7C62}" dt="2025-02-13T19:35:19.328" v="70" actId="1076"/>
          <ac:picMkLst>
            <pc:docMk/>
            <pc:sldMk cId="0" sldId="419"/>
            <ac:picMk id="3" creationId="{093FBB9E-D607-6275-6CF6-F315F4CFD7A3}"/>
          </ac:picMkLst>
        </pc:picChg>
        <pc:picChg chg="del">
          <ac:chgData name="Bekman, Janetta" userId="e993b167-1e59-4851-9497-4d75d551d655" providerId="ADAL" clId="{97A7A997-2D72-43DD-B1D3-7DCD6B2E7C62}" dt="2025-02-13T19:34:52.562" v="47" actId="478"/>
          <ac:picMkLst>
            <pc:docMk/>
            <pc:sldMk cId="0" sldId="419"/>
            <ac:picMk id="27652" creationId="{A98A79F5-2CBA-4324-AD01-F9DF5C08403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2/13/2025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2FBFFFB-5847-4A54-AF33-683663E2A050}"/>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936EF1F6-61E1-43AB-BEF3-4727183A14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Explain other requirements for accredited programs that ensures a quality experience:</a:t>
            </a:r>
          </a:p>
          <a:p>
            <a:pPr>
              <a:buFontTx/>
              <a:buChar char="-"/>
            </a:pPr>
            <a:r>
              <a:rPr lang="en-US" altLang="en-US"/>
              <a:t>Evaluation process</a:t>
            </a:r>
          </a:p>
          <a:p>
            <a:pPr>
              <a:buFontTx/>
              <a:buChar char="-"/>
            </a:pPr>
            <a:r>
              <a:rPr lang="en-US" altLang="en-US"/>
              <a:t>Quality preceptors</a:t>
            </a:r>
          </a:p>
          <a:p>
            <a:pPr>
              <a:buFontTx/>
              <a:buChar char="-"/>
            </a:pPr>
            <a:r>
              <a:rPr lang="en-US" altLang="en-US"/>
              <a:t>Well rounded experience</a:t>
            </a:r>
          </a:p>
          <a:p>
            <a:pPr>
              <a:buFontTx/>
              <a:buChar char="-"/>
            </a:pPr>
            <a:r>
              <a:rPr lang="en-US" altLang="en-US"/>
              <a:t>Comprehensive drug management.</a:t>
            </a:r>
          </a:p>
          <a:p>
            <a:pPr>
              <a:buFontTx/>
              <a:buChar char="-"/>
            </a:pPr>
            <a:r>
              <a:rPr lang="en-US" altLang="en-US"/>
              <a:t>Etc, etc.</a:t>
            </a:r>
          </a:p>
          <a:p>
            <a:pPr>
              <a:buFontTx/>
              <a:buChar char="-"/>
            </a:pPr>
            <a:endParaRPr lang="en-US" altLang="en-US"/>
          </a:p>
          <a:p>
            <a:pPr>
              <a:buFontTx/>
              <a:buChar char="-"/>
            </a:pPr>
            <a:r>
              <a:rPr lang="en-US" altLang="en-US"/>
              <a:t>There are programs that opt for accreditation only through ASHP and not joint AMCP/ASHP accreditation. The standards are slightly different for PGY1 ASHP accreditation and AMCP/ASHP managed care accreditation. </a:t>
            </a:r>
            <a:endParaRPr lang="ru-RU" altLang="en-US"/>
          </a:p>
          <a:p>
            <a:endParaRPr lang="en-US" altLang="en-US"/>
          </a:p>
          <a:p>
            <a:r>
              <a:rPr lang="en-US" altLang="en-US"/>
              <a:t>More information available at: https://www.ashp.org/-/media/assets/professional-development/residencies/docs/pgy1-managedcare-cago-2017.ashx</a:t>
            </a:r>
          </a:p>
        </p:txBody>
      </p:sp>
      <p:sp>
        <p:nvSpPr>
          <p:cNvPr id="34820" name="Slide Number Placeholder 3">
            <a:extLst>
              <a:ext uri="{FF2B5EF4-FFF2-40B4-BE49-F238E27FC236}">
                <a16:creationId xmlns:a16="http://schemas.microsoft.com/office/drawing/2014/main" id="{C183800A-D775-49AD-B71E-422E3F954A7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1B6FD3-A6A0-476C-A2C3-9BD2675F9CB9}" type="slidenum">
              <a:rPr lang="en-US" altLang="en-US" smtClean="0"/>
              <a:pPr>
                <a:spcBef>
                  <a:spcPct val="0"/>
                </a:spcBef>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79755FA-14F4-4623-A2EC-D0B1F2C478CE}"/>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0A732958-FA77-420A-9D56-CD669E9AA8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**See AMCP for more information: </a:t>
            </a:r>
          </a:p>
          <a:p>
            <a:r>
              <a:rPr lang="en-US" altLang="en-US"/>
              <a:t> - http://amcpstg.prod.acquia-sites.com/Resource-Center/tips-residencies-and-fellowships</a:t>
            </a:r>
          </a:p>
          <a:p>
            <a:r>
              <a:rPr lang="en-US" altLang="en-US"/>
              <a:t> - http://amcpstg.prod.acquia-sites.com/Resource-Center/best-practices-applying-residencies-fellowships-and-entry-level-positions-managed</a:t>
            </a:r>
          </a:p>
          <a:p>
            <a:endParaRPr lang="en-US" altLang="en-US"/>
          </a:p>
          <a:p>
            <a:r>
              <a:rPr lang="en-US" altLang="en-US"/>
              <a:t>Be sure to check the specific program since each application may require different documentation. The one thing that applicants often over look is the importance of their recommendations– it is important to assure the individual who will write your recommendation knows you well enough and understands your interests in managed care.  Often a recommender will not understand this aspect of pharmacy and describe your skills that do not tie well with your strengths in managed care. In your letter of intent, mention your recommenders, and do not be afraid to ask for the status of the application when the application deadline nears and you have not heard back from the program confirming receipt of your completed application! Be professional in all your electronic communications and always follow-up with a thank you when possible!</a:t>
            </a:r>
          </a:p>
          <a:p>
            <a:endParaRPr lang="en-US" altLang="en-US"/>
          </a:p>
          <a:p>
            <a:r>
              <a:rPr lang="en-US" altLang="en-US"/>
              <a:t>When applying for an accredited program, applicants go through the PhORCAS system. (https://portal.phorcas.org)</a:t>
            </a:r>
          </a:p>
          <a:p>
            <a:r>
              <a:rPr lang="en-US" altLang="en-US"/>
              <a:t> - PhORCAS is a centralized application service which distributes application information to programs to initiate the application process. </a:t>
            </a:r>
          </a:p>
          <a:p>
            <a:r>
              <a:rPr lang="en-US" altLang="en-US"/>
              <a:t> - The Match is used by applicants and programs to determine the final placement of applicants into positions after the application and evaluation process is completed</a:t>
            </a:r>
          </a:p>
          <a:p>
            <a:endParaRPr lang="en-US" altLang="en-US"/>
          </a:p>
          <a:p>
            <a:endParaRPr lang="en-US" altLang="en-US"/>
          </a:p>
          <a:p>
            <a:r>
              <a:rPr lang="en-US" altLang="en-US"/>
              <a:t>Non-accredited programs will typically make an offer before the match date.</a:t>
            </a:r>
            <a:endParaRPr lang="ru-RU" altLang="en-US"/>
          </a:p>
          <a:p>
            <a:endParaRPr lang="en-US" altLang="en-US"/>
          </a:p>
        </p:txBody>
      </p:sp>
      <p:sp>
        <p:nvSpPr>
          <p:cNvPr id="36868" name="Slide Number Placeholder 3">
            <a:extLst>
              <a:ext uri="{FF2B5EF4-FFF2-40B4-BE49-F238E27FC236}">
                <a16:creationId xmlns:a16="http://schemas.microsoft.com/office/drawing/2014/main" id="{CB10FFB1-14AD-45F8-80F9-CE0D60A844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455D5B-0175-4246-BF8D-B7861A8A9992}" type="slidenum">
              <a:rPr lang="en-US" altLang="en-US" smtClean="0"/>
              <a:pPr>
                <a:spcBef>
                  <a:spcPct val="0"/>
                </a:spcBef>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0FD081EE-C7CE-444C-B10C-36B9DD9C87E1}"/>
              </a:ext>
            </a:extLst>
          </p:cNvPr>
          <p:cNvSpPr>
            <a:spLocks noGrp="1" noRot="1" noChangeAspect="1" noChangeArrowheads="1" noTextEdit="1"/>
          </p:cNvSpPr>
          <p:nvPr>
            <p:ph type="sldImg"/>
          </p:nvPr>
        </p:nvSpPr>
        <p:spPr>
          <a:ln/>
        </p:spPr>
      </p:sp>
      <p:sp>
        <p:nvSpPr>
          <p:cNvPr id="38915" name="Notes Placeholder 2">
            <a:extLst>
              <a:ext uri="{FF2B5EF4-FFF2-40B4-BE49-F238E27FC236}">
                <a16:creationId xmlns:a16="http://schemas.microsoft.com/office/drawing/2014/main" id="{316F1701-C2A0-42C7-B191-EF9FC7B0F2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Common characteristics programs are looking for in a good resident candidate – someone who displays the following:</a:t>
            </a:r>
          </a:p>
          <a:p>
            <a:endParaRPr lang="en-US" altLang="en-US"/>
          </a:p>
          <a:p>
            <a:r>
              <a:rPr lang="en-US" altLang="en-US"/>
              <a:t>The program can identify these characteristics about the applicant through your cover letter, recommendations, college transcript, resume/curriculum vitae, onsite interviews and even through program communication with your previous advanced professional pharmacy experience preceptors!  </a:t>
            </a:r>
          </a:p>
          <a:p>
            <a:endParaRPr lang="en-US" altLang="en-US"/>
          </a:p>
          <a:p>
            <a:r>
              <a:rPr lang="en-US" altLang="en-US"/>
              <a:t>These days, emotional intelligence goes a long way. Sometimes, it does not matter how clinically smart you are, if you do not know how you should interact with others within the profession or portray the affect that you intend, this can work very negatively against you, your career, and the organization. Companies often evaluate emotional intelligence through various behavorial questions through surveys or onsite interviews.</a:t>
            </a:r>
          </a:p>
          <a:p>
            <a:pPr eaLnBrk="1" hangingPunct="1"/>
            <a:endParaRPr lang="ru-RU" altLang="en-US"/>
          </a:p>
          <a:p>
            <a:endParaRPr lang="en-US" altLang="en-US"/>
          </a:p>
        </p:txBody>
      </p:sp>
      <p:sp>
        <p:nvSpPr>
          <p:cNvPr id="38916" name="Slide Number Placeholder 3">
            <a:extLst>
              <a:ext uri="{FF2B5EF4-FFF2-40B4-BE49-F238E27FC236}">
                <a16:creationId xmlns:a16="http://schemas.microsoft.com/office/drawing/2014/main" id="{EC8CC828-C9E4-4767-A580-A6F5C33629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5819D4-821A-4A71-AC66-62255A6D4D35}" type="slidenum">
              <a:rPr lang="en-US" altLang="en-US" smtClean="0"/>
              <a:pPr>
                <a:spcBef>
                  <a:spcPct val="0"/>
                </a:spcBef>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8F885A06-0443-4EF8-BFF3-9E1E861A7DF7}"/>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568FDBE2-7252-4E3F-B0CE-72035CBCCC5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More information: https://www.amcp.org/sites/default/files/2019-08/CareerBrochureJuly2019Final.pdf</a:t>
            </a:r>
          </a:p>
          <a:p>
            <a:r>
              <a:rPr lang="en-US" altLang="en-US"/>
              <a:t>Additional resources: https://www.amcp.org/resource-center/group-resources/student-pharmacist-center/explore-managed-care-pharmacy-careers</a:t>
            </a:r>
          </a:p>
          <a:p>
            <a:endParaRPr lang="en-US" altLang="en-US"/>
          </a:p>
        </p:txBody>
      </p:sp>
      <p:sp>
        <p:nvSpPr>
          <p:cNvPr id="40964" name="Slide Number Placeholder 3">
            <a:extLst>
              <a:ext uri="{FF2B5EF4-FFF2-40B4-BE49-F238E27FC236}">
                <a16:creationId xmlns:a16="http://schemas.microsoft.com/office/drawing/2014/main" id="{55AB1C90-5680-443C-8419-57847387618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EA81F9-DBBE-4A95-86D5-8DDA2FDA4E26}" type="slidenum">
              <a:rPr lang="en-US" altLang="en-US" smtClean="0"/>
              <a:pPr>
                <a:spcBef>
                  <a:spcPct val="0"/>
                </a:spcBef>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76034BB-9E78-4938-9255-C5CD2D610101}"/>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82138D26-7D3B-49E8-B1C5-8DD07762CC0D}"/>
              </a:ext>
            </a:extLst>
          </p:cNvPr>
          <p:cNvSpPr>
            <a:spLocks noGrp="1"/>
          </p:cNvSpPr>
          <p:nvPr>
            <p:ph type="body" idx="1"/>
          </p:nvPr>
        </p:nvSpPr>
        <p:spPr/>
        <p:txBody>
          <a:bodyPr>
            <a:normAutofit fontScale="85000" lnSpcReduction="20000"/>
          </a:bodyPr>
          <a:lstStyle/>
          <a:p>
            <a:pPr>
              <a:defRPr/>
            </a:pPr>
            <a:r>
              <a:rPr lang="en-US" dirty="0"/>
              <a:t>The listed benefits highlight what students who are interested in managed care often associate with managed care pharmacy.  If a student who is unsure about managed care pharmacy is excited about the listed benefits– perhaps this hints at a “good match” for this individual and a managed care residency experience! </a:t>
            </a:r>
          </a:p>
          <a:p>
            <a:pPr>
              <a:defRPr/>
            </a:pPr>
            <a:endParaRPr lang="en-US" dirty="0"/>
          </a:p>
          <a:p>
            <a:pPr>
              <a:defRPr/>
            </a:pPr>
            <a:r>
              <a:rPr lang="en-US" dirty="0"/>
              <a:t>Additional details on each of the bulleted points mentioned on the slide:</a:t>
            </a:r>
          </a:p>
          <a:p>
            <a:pPr>
              <a:defRPr/>
            </a:pPr>
            <a:r>
              <a:rPr lang="en-US" dirty="0"/>
              <a:t>1. Often careers place the pharmacist in a particular career path based on their job experience. With managed care residency, you have training in managed care but managed care experience is an asset for other career paths beyond managed care; previous MC residents have continued into industry, management, institutions, etc</a:t>
            </a:r>
          </a:p>
          <a:p>
            <a:pPr>
              <a:defRPr/>
            </a:pPr>
            <a:r>
              <a:rPr lang="en-US" dirty="0"/>
              <a:t>2. In no other career will you be trained on how to stay on top of new drug developments, as part of your job.  It is a habit that would benefit any pharmacy professional committed to successful life-long learning. A residency will focus on building this skill.</a:t>
            </a:r>
          </a:p>
          <a:p>
            <a:pPr>
              <a:defRPr/>
            </a:pPr>
            <a:r>
              <a:rPr lang="en-US" dirty="0"/>
              <a:t>3. In MC, you get a well-rounded experience, including exposure to “management” for those interested in that career ladder.</a:t>
            </a:r>
          </a:p>
          <a:p>
            <a:pPr>
              <a:defRPr/>
            </a:pPr>
            <a:r>
              <a:rPr lang="en-US" dirty="0"/>
              <a:t>4. There are many different career paths one can take within MC. Individuals who are not ready to commit to a particular specialty within managed care can benefit from the exposure to different aspects of MC over the span of the year. If they love something, many programs will allow their residents to continue work in preferred areas even while continuing other rotations. If they dislike something, at least you’ve seen and experienced it first hand; you can apply what you’ve learned elsewhere, and you know which types of jobs you’d like to avoid in the future. You never know what you’re going to love until you try it out!</a:t>
            </a:r>
          </a:p>
          <a:p>
            <a:pPr>
              <a:defRPr/>
            </a:pPr>
            <a:r>
              <a:rPr lang="en-US" dirty="0"/>
              <a:t>5. See bullet 1 above.</a:t>
            </a:r>
          </a:p>
          <a:p>
            <a:pPr>
              <a:defRPr/>
            </a:pPr>
            <a:r>
              <a:rPr lang="en-US" dirty="0"/>
              <a:t>6. See bullet 3 above and training that would place you in a clinical account manager role that is not available to newly graduated pharmacists without a managed are residency background. You’ll also have the opportunity to take on new challenges/roles and be involved in shaping/assisting in healthcare reform, just by being in managed care pharmacy. Residencies give you 3-5 years of experience in one, which helps you grow your career so much quicker than you otherwise could.</a:t>
            </a:r>
          </a:p>
          <a:p>
            <a:pPr eaLnBrk="1" hangingPunct="1">
              <a:defRPr/>
            </a:pPr>
            <a:endParaRPr lang="ru-RU" dirty="0"/>
          </a:p>
          <a:p>
            <a:pPr>
              <a:defRPr/>
            </a:pPr>
            <a:endParaRPr lang="en-US" dirty="0"/>
          </a:p>
        </p:txBody>
      </p:sp>
      <p:sp>
        <p:nvSpPr>
          <p:cNvPr id="18436" name="Slide Number Placeholder 3">
            <a:extLst>
              <a:ext uri="{FF2B5EF4-FFF2-40B4-BE49-F238E27FC236}">
                <a16:creationId xmlns:a16="http://schemas.microsoft.com/office/drawing/2014/main" id="{C2AF5D7F-A8AB-4354-BE4F-5C0CC5B3E8A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824827-2B91-4E85-90E9-0AEC3899F952}" type="slidenum">
              <a:rPr lang="en-US" altLang="en-US" smtClean="0"/>
              <a:pPr>
                <a:spcBef>
                  <a:spcPct val="0"/>
                </a:spcBef>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ADBA3C9-E318-46D8-BF9A-BB88049BE668}"/>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6CE5CF3F-4E95-4064-8A7F-32E43B8BEA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Keep in mind that new pharmacy graduates may not necessarily be concerned about these factors early in their career; a way to explain the importance of these benefits is to provide a personal story linked to the value of these benefits as you love along in your career!</a:t>
            </a:r>
          </a:p>
          <a:p>
            <a:endParaRPr lang="en-US" altLang="en-US"/>
          </a:p>
          <a:p>
            <a:pPr eaLnBrk="1" hangingPunct="1"/>
            <a:endParaRPr lang="ru-RU" altLang="en-US"/>
          </a:p>
          <a:p>
            <a:endParaRPr lang="en-US" altLang="en-US"/>
          </a:p>
        </p:txBody>
      </p:sp>
      <p:sp>
        <p:nvSpPr>
          <p:cNvPr id="20484" name="Slide Number Placeholder 3">
            <a:extLst>
              <a:ext uri="{FF2B5EF4-FFF2-40B4-BE49-F238E27FC236}">
                <a16:creationId xmlns:a16="http://schemas.microsoft.com/office/drawing/2014/main" id="{D587589B-54D1-4E06-9C7E-66D638CF4D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757EB0-9653-4B7F-904B-101FC2B7D1D0}" type="slidenum">
              <a:rPr lang="en-US" altLang="en-US" smtClean="0"/>
              <a:pPr>
                <a:spcBef>
                  <a:spcPct val="0"/>
                </a:spcBef>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24151AD-3966-473D-B36B-28E0B97630B9}"/>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175C85E7-940B-4578-AA3A-692FC60CF87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Students are often unaware of residencies in managed care pharmacy due to limited exposure during their academic career.  Since these residencies are significantly different compared to institutional and community-based residencies, it is important that the student receives enough education about these training experiences so that they are able to make an informed decision.</a:t>
            </a:r>
          </a:p>
          <a:p>
            <a:endParaRPr lang="en-US" altLang="en-US"/>
          </a:p>
          <a:p>
            <a:r>
              <a:rPr lang="en-US" altLang="en-US"/>
              <a:t>Explanations to the bullets on this slide:</a:t>
            </a:r>
          </a:p>
          <a:p>
            <a:r>
              <a:rPr lang="en-US" altLang="en-US"/>
              <a:t>1. As with any residency training, the salary is about 40-50K for the training year vs 90-110k for a pharmacist position</a:t>
            </a:r>
          </a:p>
          <a:p>
            <a:r>
              <a:rPr lang="en-US" altLang="en-US"/>
              <a:t>2. A MC residency is not ideal for individuals looking for direct patient care; however, MC does involve a direct impact on patient care which is often just a rewarding. Residents and MC pharmacists are often able to continue a part-time/per diem staff pharmacist position concurrently.</a:t>
            </a:r>
          </a:p>
          <a:p>
            <a:r>
              <a:rPr lang="en-US" altLang="en-US"/>
              <a:t>3. MC pharmacists make use of drug literature skills and clinical decision-making skills on a day-to-day basis. Everything is evidence-based.</a:t>
            </a:r>
          </a:p>
          <a:p>
            <a:r>
              <a:rPr lang="en-US" altLang="en-US"/>
              <a:t>4. The number of residency programs continues to expand; however, as with any residency program, they are competitive. </a:t>
            </a:r>
          </a:p>
          <a:p>
            <a:endParaRPr lang="en-US" altLang="en-US"/>
          </a:p>
          <a:p>
            <a:r>
              <a:rPr lang="en-US" altLang="en-US" b="1"/>
              <a:t>Lists of programs:</a:t>
            </a:r>
          </a:p>
          <a:p>
            <a:r>
              <a:rPr lang="en-US" altLang="en-US"/>
              <a:t>https://www.amcp.org/resource-center/group-resources/residents-fellows/accredited-residencies</a:t>
            </a:r>
          </a:p>
          <a:p>
            <a:r>
              <a:rPr lang="en-US" altLang="en-US"/>
              <a:t>https://www.amcp.org/resource-center/group-resources/residents-fellows/non-accredited-residencies</a:t>
            </a:r>
          </a:p>
          <a:p>
            <a:endParaRPr lang="en-US" altLang="en-US"/>
          </a:p>
          <a:p>
            <a:pPr eaLnBrk="1" hangingPunct="1"/>
            <a:endParaRPr lang="ru-RU" altLang="en-US"/>
          </a:p>
          <a:p>
            <a:endParaRPr lang="en-US" altLang="en-US"/>
          </a:p>
        </p:txBody>
      </p:sp>
      <p:sp>
        <p:nvSpPr>
          <p:cNvPr id="22532" name="Slide Number Placeholder 3">
            <a:extLst>
              <a:ext uri="{FF2B5EF4-FFF2-40B4-BE49-F238E27FC236}">
                <a16:creationId xmlns:a16="http://schemas.microsoft.com/office/drawing/2014/main" id="{38EEB7F8-A8BA-47DF-B01A-460104DE0C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232FEE-7941-4832-9952-0E3FD683CCD7}" type="slidenum">
              <a:rPr lang="en-US" altLang="en-US" smtClean="0"/>
              <a:pPr>
                <a:spcBef>
                  <a:spcPct val="0"/>
                </a:spcBef>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CB88ADE-249C-4939-827B-D22761108695}"/>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D047F03D-E257-45F5-BB7A-D2CBDC73AC4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first preparatory action step is to get involved early on. Managed care is something you’ll only learn about by doing it! So make sure you join your local AMCP chapter, and be active! </a:t>
            </a:r>
          </a:p>
          <a:p>
            <a:pPr eaLnBrk="1" hangingPunct="1"/>
            <a:endParaRPr lang="en-US" altLang="en-US"/>
          </a:p>
          <a:p>
            <a:pPr eaLnBrk="1" hangingPunct="1"/>
            <a:r>
              <a:rPr lang="en-US" altLang="en-US"/>
              <a:t>Take any opportunities you can to learn about managed care at your school, such as taking an elective course if your school offers one, or an introductory or advanced pharmacy practice experience (IPPE or APPE) rotation when the time comes.</a:t>
            </a:r>
          </a:p>
          <a:p>
            <a:pPr eaLnBrk="1" hangingPunct="1"/>
            <a:endParaRPr lang="en-US" altLang="en-US"/>
          </a:p>
          <a:p>
            <a:pPr eaLnBrk="1" hangingPunct="1"/>
            <a:r>
              <a:rPr lang="en-US" altLang="en-US"/>
              <a:t>Apply for summer internships! If you land one of these, you will be a very competitive candidate when the time comes for applying to residencies, fellowships, or jobs. And finally, take the opportunity to shadow different pharmacists who are in positions you think you may be interested in. Ask your connections to connect you with someone who can help you see different sides of managed care.</a:t>
            </a:r>
          </a:p>
        </p:txBody>
      </p:sp>
      <p:sp>
        <p:nvSpPr>
          <p:cNvPr id="24580" name="Slide Number Placeholder 3">
            <a:extLst>
              <a:ext uri="{FF2B5EF4-FFF2-40B4-BE49-F238E27FC236}">
                <a16:creationId xmlns:a16="http://schemas.microsoft.com/office/drawing/2014/main" id="{85071FEB-79DD-4F46-97B6-9A2A6FC10CA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75832F-A65A-421F-9FEE-E7717058B653}" type="slidenum">
              <a:rPr lang="en-US" altLang="en-US" smtClean="0"/>
              <a:pPr>
                <a:spcBef>
                  <a:spcPct val="0"/>
                </a:spcBef>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BF212CA0-E1C5-4BF2-AEE5-85D751485E88}"/>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00385DC3-5FD0-44AF-8484-1A19E7CA54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Next, you want to make sure you are visible. If you’re a P1 or P2, network with the older students who are currently involve in AMCP at your school. As you progress through pharmacy school, network more and more with other pharmacy students at different schools. You’ll be amazed at how much you can learn from each other. The best way to do this is by attending national meetings. AMCP hosts two conferences each year – the NEXUS meeting in the fall and the Annual meeting in the spring. At the Nexus meeting, a managed care residency and industry fellowship-specific showcase is a must attend for any students interested in managed care. You’ll get to meet new people, learn about different programs, and see a whole different side of managed care than you can be exposed to in the classroom.</a:t>
            </a:r>
          </a:p>
        </p:txBody>
      </p:sp>
      <p:sp>
        <p:nvSpPr>
          <p:cNvPr id="26628" name="Slide Number Placeholder 3">
            <a:extLst>
              <a:ext uri="{FF2B5EF4-FFF2-40B4-BE49-F238E27FC236}">
                <a16:creationId xmlns:a16="http://schemas.microsoft.com/office/drawing/2014/main" id="{11FFE313-A10B-44C7-BE8F-0EB93A78C1A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A9E825-D980-4BEA-B4B1-8F32DD49A1BC}" type="slidenum">
              <a:rPr lang="en-US" altLang="en-US" smtClean="0"/>
              <a:pPr>
                <a:spcBef>
                  <a:spcPct val="0"/>
                </a:spcBef>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DCF094FB-01B0-4428-B2EA-CCCDAA9A5AD3}"/>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57C86884-2E54-4D87-8FAB-23725240DE3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Finally, make use of the available resources. AMCP has a wealth of information in its student center. In addition, if your school doesn’t offer a managed care elective, the fundamentals of managed care pharmacy certificate program is available for students who want to expand their understanding of the topic. While there is a fee associated with it, you’ll have a good understanding of some complex topics within managed care and a nice certificate you can list on your resume that looks great from a residency or fellowship interviewer.</a:t>
            </a:r>
          </a:p>
          <a:p>
            <a:pPr eaLnBrk="1" hangingPunct="1"/>
            <a:endParaRPr lang="en-US" altLang="en-US"/>
          </a:p>
          <a:p>
            <a:pPr eaLnBrk="1" hangingPunct="1"/>
            <a:endParaRPr lang="en-US" altLang="en-US"/>
          </a:p>
          <a:p>
            <a:pPr eaLnBrk="1" hangingPunct="1"/>
            <a:r>
              <a:rPr lang="en-US" altLang="en-US"/>
              <a:t>https://www.amcp.org/resource-center/group-resources/student-pharmacist-center</a:t>
            </a:r>
            <a:endParaRPr lang="ru-RU" altLang="en-US"/>
          </a:p>
        </p:txBody>
      </p:sp>
      <p:sp>
        <p:nvSpPr>
          <p:cNvPr id="28676" name="Slide Number Placeholder 3">
            <a:extLst>
              <a:ext uri="{FF2B5EF4-FFF2-40B4-BE49-F238E27FC236}">
                <a16:creationId xmlns:a16="http://schemas.microsoft.com/office/drawing/2014/main" id="{CD0D1709-D2C0-4916-AE9A-5F0BFC620A9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164EC16-DFBE-47FD-8885-F7F009DB2256}" type="slidenum">
              <a:rPr lang="en-US" altLang="en-US" smtClean="0"/>
              <a:pPr>
                <a:spcBef>
                  <a:spcPct val="0"/>
                </a:spcBef>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03CC5F2-E805-4B21-AC27-818192C531A0}"/>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345D2F97-1235-4347-8635-3A09093A2959}"/>
              </a:ext>
            </a:extLst>
          </p:cNvPr>
          <p:cNvSpPr>
            <a:spLocks noGrp="1"/>
          </p:cNvSpPr>
          <p:nvPr>
            <p:ph type="body" idx="1"/>
          </p:nvPr>
        </p:nvSpPr>
        <p:spPr/>
        <p:txBody>
          <a:bodyPr>
            <a:normAutofit fontScale="55000" lnSpcReduction="20000"/>
          </a:bodyPr>
          <a:lstStyle/>
          <a:p>
            <a:pPr eaLnBrk="1" hangingPunct="1">
              <a:spcBef>
                <a:spcPct val="0"/>
              </a:spcBef>
              <a:defRPr/>
            </a:pPr>
            <a:r>
              <a:rPr lang="en-US" dirty="0"/>
              <a:t>Some of these may be more important to you than others. So make sure you consider each of these factors as you begin your search.</a:t>
            </a:r>
          </a:p>
          <a:p>
            <a:pPr eaLnBrk="1" hangingPunct="1">
              <a:spcBef>
                <a:spcPct val="0"/>
              </a:spcBef>
              <a:defRPr/>
            </a:pPr>
            <a:endParaRPr lang="en-US" dirty="0"/>
          </a:p>
          <a:p>
            <a:pPr eaLnBrk="1" hangingPunct="1">
              <a:spcBef>
                <a:spcPct val="0"/>
              </a:spcBef>
              <a:defRPr/>
            </a:pPr>
            <a:r>
              <a:rPr lang="en-US" b="1" dirty="0"/>
              <a:t>Location</a:t>
            </a:r>
            <a:r>
              <a:rPr lang="en-US" dirty="0"/>
              <a:t> – think about what you would be able to give up for one year whether it is family/friends or even weather!</a:t>
            </a:r>
          </a:p>
          <a:p>
            <a:pPr eaLnBrk="1" hangingPunct="1">
              <a:spcBef>
                <a:spcPct val="0"/>
              </a:spcBef>
              <a:defRPr/>
            </a:pPr>
            <a:r>
              <a:rPr lang="en-US" b="1" dirty="0"/>
              <a:t>Type of organization</a:t>
            </a:r>
            <a:r>
              <a:rPr lang="en-US" dirty="0"/>
              <a:t> – MC practice occurs in prescription drug plans, integrated health plans, pharmacy benefit managers, ambulatory and hospital setting; which setting do you see yourself in? Consider the environment and team environment you are looking for, or patient interaction</a:t>
            </a:r>
          </a:p>
          <a:p>
            <a:pPr eaLnBrk="1" hangingPunct="1">
              <a:spcBef>
                <a:spcPct val="0"/>
              </a:spcBef>
              <a:defRPr/>
            </a:pPr>
            <a:r>
              <a:rPr lang="en-US" b="1" dirty="0"/>
              <a:t>Pharmacy services</a:t>
            </a:r>
            <a:r>
              <a:rPr lang="en-US" dirty="0"/>
              <a:t> – Companies can outsource any function to third party companies or pharmacy benefit managers. Make sure you identify which services you are most (and least) interested in. Target programs that have the types of services you’re looking for. These may include drug information, program development, outcomes research, trending, contracting, marketing and sales, client relations, teaching, case management, specialty pharmacy, MTM, DSM, retrospective drug utilization review, etc, etc</a:t>
            </a:r>
          </a:p>
          <a:p>
            <a:pPr eaLnBrk="1" hangingPunct="1">
              <a:spcBef>
                <a:spcPct val="0"/>
              </a:spcBef>
              <a:defRPr/>
            </a:pPr>
            <a:r>
              <a:rPr lang="en-US" b="1" dirty="0"/>
              <a:t>Electives Offered </a:t>
            </a:r>
            <a:r>
              <a:rPr lang="en-US" dirty="0"/>
              <a:t>– How flexible is the program to your needs? Accredited programs need to customize their training to meet your needs to some degree– be weary of programs that have a “cookie cutter” program. Ask past residents about what elective rotations they’ve selected, but be sure to ask them what they want to do in the future– see if these two will match up (thus likely indicating a customized program!)!</a:t>
            </a:r>
          </a:p>
          <a:p>
            <a:pPr eaLnBrk="1" hangingPunct="1">
              <a:spcBef>
                <a:spcPct val="0"/>
              </a:spcBef>
              <a:defRPr/>
            </a:pPr>
            <a:r>
              <a:rPr lang="en-US" b="1" dirty="0"/>
              <a:t>Position description </a:t>
            </a:r>
            <a:r>
              <a:rPr lang="en-US" dirty="0"/>
              <a:t>– know what the goals are for the position– what positions does the training prepare you for!</a:t>
            </a:r>
          </a:p>
          <a:p>
            <a:pPr eaLnBrk="1" hangingPunct="1">
              <a:spcBef>
                <a:spcPct val="0"/>
              </a:spcBef>
              <a:defRPr/>
            </a:pPr>
            <a:r>
              <a:rPr lang="en-US" b="1" dirty="0"/>
              <a:t>Research</a:t>
            </a:r>
            <a:r>
              <a:rPr lang="en-US" dirty="0"/>
              <a:t> – knowledge of research conducted at the site will give you an understanding of the type of research you will be involved in for your residency project</a:t>
            </a:r>
          </a:p>
          <a:p>
            <a:pPr eaLnBrk="1" hangingPunct="1">
              <a:spcBef>
                <a:spcPct val="0"/>
              </a:spcBef>
              <a:defRPr/>
            </a:pPr>
            <a:r>
              <a:rPr lang="en-US" b="1" dirty="0"/>
              <a:t>Accreditation status </a:t>
            </a:r>
            <a:r>
              <a:rPr lang="en-US" dirty="0"/>
              <a:t>– will discuss more shortly.</a:t>
            </a:r>
          </a:p>
          <a:p>
            <a:pPr eaLnBrk="1" hangingPunct="1">
              <a:spcBef>
                <a:spcPct val="0"/>
              </a:spcBef>
              <a:defRPr/>
            </a:pPr>
            <a:r>
              <a:rPr lang="en-US" b="1" dirty="0"/>
              <a:t>Co-residents</a:t>
            </a:r>
            <a:r>
              <a:rPr lang="en-US" dirty="0"/>
              <a:t> – Do you enjoy being the only resident or amongst a smaller or larger group of residents; there are challenges associated with both</a:t>
            </a:r>
          </a:p>
          <a:p>
            <a:pPr eaLnBrk="1" hangingPunct="1">
              <a:spcBef>
                <a:spcPct val="0"/>
              </a:spcBef>
              <a:defRPr/>
            </a:pPr>
            <a:r>
              <a:rPr lang="en-US" b="1" dirty="0"/>
              <a:t>Residency team</a:t>
            </a:r>
            <a:r>
              <a:rPr lang="en-US" dirty="0"/>
              <a:t> - consists of the residency director, residency coordinator, primary/secondary preceptors, non-pharmacy co-workers; do the preceptors have experience in teaching? </a:t>
            </a:r>
          </a:p>
          <a:p>
            <a:pPr eaLnBrk="1" hangingPunct="1">
              <a:spcBef>
                <a:spcPct val="0"/>
              </a:spcBef>
              <a:defRPr/>
            </a:pPr>
            <a:r>
              <a:rPr lang="en-US" b="1" dirty="0"/>
              <a:t>Past Residents </a:t>
            </a:r>
            <a:r>
              <a:rPr lang="en-US" dirty="0"/>
              <a:t>– They will usually share with you the value-adds of the program. It is important to hear about the perspectives of the past resident who is likely to be more “honest” with you with why they like the program. What a particular resident likes may not be right for you. Although written testimonials are helpful, programs that offer you an opportunity to speak with their past residents usually have nothing to hide. Be sure to ask for these types of opportunities to chat with a former resident! </a:t>
            </a:r>
          </a:p>
          <a:p>
            <a:pPr eaLnBrk="1" hangingPunct="1">
              <a:spcBef>
                <a:spcPct val="0"/>
              </a:spcBef>
              <a:defRPr/>
            </a:pPr>
            <a:r>
              <a:rPr lang="en-US" b="1" dirty="0"/>
              <a:t>Hiring potential</a:t>
            </a:r>
            <a:r>
              <a:rPr lang="en-US" dirty="0"/>
              <a:t> – It is rare that a company will have a position available to you upon completion of the program, make sure you do your research. </a:t>
            </a:r>
          </a:p>
          <a:p>
            <a:pPr eaLnBrk="1" hangingPunct="1">
              <a:spcBef>
                <a:spcPct val="0"/>
              </a:spcBef>
              <a:defRPr/>
            </a:pPr>
            <a:r>
              <a:rPr lang="en-US" b="1" dirty="0"/>
              <a:t>Career paths </a:t>
            </a:r>
            <a:r>
              <a:rPr lang="en-US" dirty="0"/>
              <a:t>– it is very telling when you ask where previous residents currently practice, this shows what opportunities may be available to you </a:t>
            </a:r>
          </a:p>
          <a:p>
            <a:pPr>
              <a:defRPr/>
            </a:pPr>
            <a:r>
              <a:rPr lang="en-US" b="1" dirty="0"/>
              <a:t>Benefits</a:t>
            </a:r>
            <a:r>
              <a:rPr lang="en-US" dirty="0"/>
              <a:t> – Although you are only there for one year, supporting benefits can make a difference. At the end of the program, you may be looking for a job--- does the program afford you the opportunity to network and build your resume/curriculum vitae to market yourself.  Is it difficult for you to attend professional meetings, build new relationships (institutional barriers)? Are you able to pay for travel costs if your program only supports partial funding?</a:t>
            </a:r>
          </a:p>
          <a:p>
            <a:pPr eaLnBrk="1" hangingPunct="1">
              <a:defRPr/>
            </a:pPr>
            <a:endParaRPr lang="ru-RU" dirty="0"/>
          </a:p>
          <a:p>
            <a:pPr>
              <a:defRPr/>
            </a:pPr>
            <a:endParaRPr lang="en-US" dirty="0"/>
          </a:p>
        </p:txBody>
      </p:sp>
      <p:sp>
        <p:nvSpPr>
          <p:cNvPr id="30724" name="Slide Number Placeholder 3">
            <a:extLst>
              <a:ext uri="{FF2B5EF4-FFF2-40B4-BE49-F238E27FC236}">
                <a16:creationId xmlns:a16="http://schemas.microsoft.com/office/drawing/2014/main" id="{3871B948-C231-4E56-A291-4510B91DC8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1FAD05D-34C0-481D-A6A9-CE62DD4673B7}" type="slidenum">
              <a:rPr lang="en-US" altLang="en-US" smtClean="0"/>
              <a:pPr>
                <a:spcBef>
                  <a:spcPct val="0"/>
                </a:spcBef>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42AB0334-66B8-497B-A34C-BD4454E853B8}"/>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576DA0EF-5B21-49DC-9B3B-B6053EC9E78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**Since there are a number of resources on the provided links, speakers should visit these sites and possibly open a browser during the lecture to walk the audience through the most beneficial areas on the site (as suggested on the slide above). Perhaps a link to those specific useful pages can be provided as a separate handout to the class).**</a:t>
            </a:r>
          </a:p>
          <a:p>
            <a:pPr eaLnBrk="1" hangingPunct="1"/>
            <a:endParaRPr lang="ru-RU" altLang="en-US"/>
          </a:p>
          <a:p>
            <a:endParaRPr lang="en-US" altLang="en-US"/>
          </a:p>
        </p:txBody>
      </p:sp>
      <p:sp>
        <p:nvSpPr>
          <p:cNvPr id="32772" name="Slide Number Placeholder 3">
            <a:extLst>
              <a:ext uri="{FF2B5EF4-FFF2-40B4-BE49-F238E27FC236}">
                <a16:creationId xmlns:a16="http://schemas.microsoft.com/office/drawing/2014/main" id="{B7FAC19F-4D9F-4C33-8C8C-A26393FE143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844D12-5D60-4E47-93CB-BCE6F28F1714}" type="slidenum">
              <a:rPr lang="en-US" altLang="en-US" smtClean="0"/>
              <a:pPr>
                <a:spcBef>
                  <a:spcPct val="0"/>
                </a:spcBef>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4953231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amcp.org/resource-center/group-resources/residents-fellows" TargetMode="External"/><Relationship Id="rId2" Type="http://schemas.openxmlformats.org/officeDocument/2006/relationships/hyperlink" Target="http://www.amcp.org/studentcenter" TargetMode="External"/><Relationship Id="rId1" Type="http://schemas.openxmlformats.org/officeDocument/2006/relationships/slideLayout" Target="../slideLayouts/slideLayout6.xml"/><Relationship Id="rId5" Type="http://schemas.openxmlformats.org/officeDocument/2006/relationships/hyperlink" Target="https://portal.phorcas.org/" TargetMode="External"/><Relationship Id="rId4" Type="http://schemas.openxmlformats.org/officeDocument/2006/relationships/hyperlink" Target="http://www.ashp.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504740" y="835320"/>
            <a:ext cx="8967537" cy="1861139"/>
          </a:xfrm>
        </p:spPr>
        <p:txBody>
          <a:bodyPr/>
          <a:lstStyle/>
          <a:p>
            <a:pPr algn="r"/>
            <a:r>
              <a:rPr lang="en-US" altLang="en-US" sz="4950" dirty="0">
                <a:solidFill>
                  <a:schemeClr val="bg1"/>
                </a:solidFill>
              </a:rPr>
              <a:t>Postgraduate Training Opportunities in Managed Care Pharmacy</a:t>
            </a:r>
          </a:p>
        </p:txBody>
      </p:sp>
      <p:sp>
        <p:nvSpPr>
          <p:cNvPr id="12291" name="Subtitle 2"/>
          <p:cNvSpPr>
            <a:spLocks noGrp="1"/>
          </p:cNvSpPr>
          <p:nvPr>
            <p:ph type="subTitle" idx="4294967295"/>
          </p:nvPr>
        </p:nvSpPr>
        <p:spPr>
          <a:xfrm>
            <a:off x="5867399" y="4086225"/>
            <a:ext cx="5604877" cy="1314450"/>
          </a:xfrm>
          <a:prstGeom prst="rect">
            <a:avLst/>
          </a:prstGeom>
        </p:spPr>
        <p:txBody>
          <a:bodyPr/>
          <a:lstStyle/>
          <a:p>
            <a:pPr marL="0" indent="0">
              <a:buNone/>
            </a:pPr>
            <a:r>
              <a:rPr lang="en-US" altLang="en-US" sz="2400" dirty="0">
                <a:solidFill>
                  <a:schemeClr val="bg1"/>
                </a:solidFill>
              </a:rPr>
              <a:t>Created by the School of Pharmacy Relations Committee for AMCP</a:t>
            </a:r>
          </a:p>
          <a:p>
            <a:pPr marL="0" indent="0">
              <a:buNone/>
            </a:pPr>
            <a:r>
              <a:rPr lang="en-US" altLang="en-US" sz="2400" dirty="0">
                <a:solidFill>
                  <a:schemeClr val="bg1"/>
                </a:solidFill>
              </a:rPr>
              <a:t>Updated</a:t>
            </a:r>
            <a:r>
              <a:rPr lang="en-US" altLang="en-US" sz="2400">
                <a:solidFill>
                  <a:schemeClr val="bg1"/>
                </a:solidFill>
              </a:rPr>
              <a:t>: February 2025</a:t>
            </a:r>
            <a:endParaRPr lang="en-US" altLang="en-US" sz="2400" dirty="0">
              <a:solidFill>
                <a:schemeClr val="bg1"/>
              </a:solidFill>
            </a:endParaRP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219B206-327A-4976-9D32-43F8A1E94C07}"/>
              </a:ext>
            </a:extLst>
          </p:cNvPr>
          <p:cNvSpPr>
            <a:spLocks noGrp="1"/>
          </p:cNvSpPr>
          <p:nvPr>
            <p:ph type="title"/>
          </p:nvPr>
        </p:nvSpPr>
        <p:spPr>
          <a:xfrm>
            <a:off x="957431" y="365127"/>
            <a:ext cx="9081919" cy="930274"/>
          </a:xfrm>
        </p:spPr>
        <p:txBody>
          <a:bodyPr>
            <a:normAutofit/>
          </a:bodyPr>
          <a:lstStyle/>
          <a:p>
            <a:pPr eaLnBrk="1" hangingPunct="1"/>
            <a:r>
              <a:rPr lang="en-US" altLang="en-US" sz="3600" dirty="0">
                <a:solidFill>
                  <a:srgbClr val="002060"/>
                </a:solidFill>
              </a:rPr>
              <a:t>Residency Selection Criteria</a:t>
            </a:r>
          </a:p>
        </p:txBody>
      </p:sp>
      <p:sp>
        <p:nvSpPr>
          <p:cNvPr id="29699" name="Rectangle 3">
            <a:extLst>
              <a:ext uri="{FF2B5EF4-FFF2-40B4-BE49-F238E27FC236}">
                <a16:creationId xmlns:a16="http://schemas.microsoft.com/office/drawing/2014/main" id="{8BC583E9-8CFC-477A-9B48-01AD313BB8B2}"/>
              </a:ext>
            </a:extLst>
          </p:cNvPr>
          <p:cNvSpPr txBox="1">
            <a:spLocks noChangeArrowheads="1"/>
          </p:cNvSpPr>
          <p:nvPr/>
        </p:nvSpPr>
        <p:spPr bwMode="auto">
          <a:xfrm>
            <a:off x="1313553" y="1181100"/>
            <a:ext cx="4038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en-US" sz="2400" dirty="0">
                <a:latin typeface="+mj-lt"/>
                <a:cs typeface="Times New Roman" panose="02020603050405020304" pitchFamily="18" charset="0"/>
              </a:rPr>
              <a:t>Location</a:t>
            </a:r>
          </a:p>
          <a:p>
            <a:r>
              <a:rPr lang="en-US" altLang="en-US" sz="2400" dirty="0">
                <a:latin typeface="+mj-lt"/>
                <a:cs typeface="Times New Roman" panose="02020603050405020304" pitchFamily="18" charset="0"/>
              </a:rPr>
              <a:t>Type of organization</a:t>
            </a:r>
          </a:p>
          <a:p>
            <a:r>
              <a:rPr lang="en-US" altLang="en-US" sz="2400" dirty="0">
                <a:latin typeface="+mj-lt"/>
                <a:cs typeface="Times New Roman" panose="02020603050405020304" pitchFamily="18" charset="0"/>
              </a:rPr>
              <a:t>Type of pharmacy services</a:t>
            </a:r>
          </a:p>
          <a:p>
            <a:r>
              <a:rPr lang="en-US" altLang="en-US" sz="2400" dirty="0">
                <a:latin typeface="+mj-lt"/>
                <a:cs typeface="Times New Roman" panose="02020603050405020304" pitchFamily="18" charset="0"/>
              </a:rPr>
              <a:t>Electives offered</a:t>
            </a:r>
          </a:p>
          <a:p>
            <a:r>
              <a:rPr lang="en-US" altLang="en-US" sz="2400" dirty="0">
                <a:latin typeface="+mj-lt"/>
                <a:cs typeface="Times New Roman" panose="02020603050405020304" pitchFamily="18" charset="0"/>
              </a:rPr>
              <a:t>Position description</a:t>
            </a:r>
          </a:p>
          <a:p>
            <a:r>
              <a:rPr lang="en-US" altLang="en-US" sz="2400" dirty="0">
                <a:latin typeface="+mj-lt"/>
                <a:cs typeface="Times New Roman" panose="02020603050405020304" pitchFamily="18" charset="0"/>
              </a:rPr>
              <a:t>Research conducted</a:t>
            </a:r>
          </a:p>
          <a:p>
            <a:r>
              <a:rPr lang="en-US" altLang="en-US" sz="2400" dirty="0">
                <a:latin typeface="+mj-lt"/>
              </a:rPr>
              <a:t>Accreditation status</a:t>
            </a:r>
          </a:p>
          <a:p>
            <a:r>
              <a:rPr lang="en-US" altLang="en-US" sz="2400" dirty="0">
                <a:latin typeface="+mj-lt"/>
              </a:rPr>
              <a:t>Number of resident positions</a:t>
            </a:r>
          </a:p>
          <a:p>
            <a:r>
              <a:rPr lang="en-US" altLang="en-US" sz="2400" dirty="0">
                <a:latin typeface="+mj-lt"/>
                <a:cs typeface="Times New Roman" panose="02020603050405020304" pitchFamily="18" charset="0"/>
              </a:rPr>
              <a:t>Preceptor credentials</a:t>
            </a:r>
          </a:p>
        </p:txBody>
      </p:sp>
      <p:sp>
        <p:nvSpPr>
          <p:cNvPr id="29700" name="Rectangle 13">
            <a:extLst>
              <a:ext uri="{FF2B5EF4-FFF2-40B4-BE49-F238E27FC236}">
                <a16:creationId xmlns:a16="http://schemas.microsoft.com/office/drawing/2014/main" id="{EC61EA6F-C132-4636-95D5-5D54BAD3C26B}"/>
              </a:ext>
            </a:extLst>
          </p:cNvPr>
          <p:cNvSpPr txBox="1">
            <a:spLocks noChangeArrowheads="1"/>
          </p:cNvSpPr>
          <p:nvPr/>
        </p:nvSpPr>
        <p:spPr bwMode="auto">
          <a:xfrm>
            <a:off x="6096000" y="1295401"/>
            <a:ext cx="451104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altLang="en-US" sz="2400" dirty="0">
                <a:latin typeface="+mj-lt"/>
                <a:cs typeface="Times New Roman" panose="02020603050405020304" pitchFamily="18" charset="0"/>
              </a:rPr>
              <a:t>Past resident testimonials</a:t>
            </a:r>
          </a:p>
          <a:p>
            <a:r>
              <a:rPr lang="en-US" altLang="en-US" sz="2400" dirty="0">
                <a:latin typeface="+mj-lt"/>
                <a:cs typeface="Times New Roman" panose="02020603050405020304" pitchFamily="18" charset="0"/>
              </a:rPr>
              <a:t>Hiring potential</a:t>
            </a:r>
          </a:p>
          <a:p>
            <a:r>
              <a:rPr lang="en-US" altLang="en-US" sz="2400" dirty="0">
                <a:latin typeface="+mj-lt"/>
                <a:cs typeface="Times New Roman" panose="02020603050405020304" pitchFamily="18" charset="0"/>
              </a:rPr>
              <a:t>Career paths of previous residents</a:t>
            </a:r>
          </a:p>
          <a:p>
            <a:r>
              <a:rPr lang="en-US" altLang="en-US" sz="2400" dirty="0">
                <a:latin typeface="+mj-lt"/>
                <a:cs typeface="Times New Roman" panose="02020603050405020304" pitchFamily="18" charset="0"/>
              </a:rPr>
              <a:t>Company benefits: insurance, salary, </a:t>
            </a:r>
          </a:p>
          <a:p>
            <a:r>
              <a:rPr lang="en-US" altLang="en-US" sz="2400" dirty="0">
                <a:latin typeface="+mj-lt"/>
                <a:cs typeface="Times New Roman" panose="02020603050405020304" pitchFamily="18" charset="0"/>
              </a:rPr>
              <a:t>Professional development: professional meetings, teaching certificate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5F2F91E-F8CC-4485-9E2D-BD026A6AD845}"/>
              </a:ext>
            </a:extLst>
          </p:cNvPr>
          <p:cNvSpPr>
            <a:spLocks noGrp="1"/>
          </p:cNvSpPr>
          <p:nvPr>
            <p:ph type="title"/>
          </p:nvPr>
        </p:nvSpPr>
        <p:spPr/>
        <p:txBody>
          <a:bodyPr>
            <a:normAutofit/>
          </a:bodyPr>
          <a:lstStyle/>
          <a:p>
            <a:pPr eaLnBrk="1" hangingPunct="1"/>
            <a:r>
              <a:rPr lang="en-US" altLang="en-US" sz="3600" dirty="0">
                <a:solidFill>
                  <a:srgbClr val="002060"/>
                </a:solidFill>
              </a:rPr>
              <a:t>Resources</a:t>
            </a:r>
          </a:p>
        </p:txBody>
      </p:sp>
      <p:sp>
        <p:nvSpPr>
          <p:cNvPr id="31747" name="Rectangle 3">
            <a:extLst>
              <a:ext uri="{FF2B5EF4-FFF2-40B4-BE49-F238E27FC236}">
                <a16:creationId xmlns:a16="http://schemas.microsoft.com/office/drawing/2014/main" id="{2613DFF7-3CAF-41CB-BCC2-8CE003820103}"/>
              </a:ext>
            </a:extLst>
          </p:cNvPr>
          <p:cNvSpPr>
            <a:spLocks noGrp="1"/>
          </p:cNvSpPr>
          <p:nvPr>
            <p:ph idx="1"/>
          </p:nvPr>
        </p:nvSpPr>
        <p:spPr>
          <a:xfrm>
            <a:off x="838200" y="1602889"/>
            <a:ext cx="10515600" cy="4126399"/>
          </a:xfrm>
        </p:spPr>
        <p:txBody>
          <a:bodyPr>
            <a:normAutofit/>
          </a:bodyPr>
          <a:lstStyle/>
          <a:p>
            <a:pPr>
              <a:lnSpc>
                <a:spcPct val="100000"/>
              </a:lnSpc>
            </a:pPr>
            <a:r>
              <a:rPr lang="en-US" altLang="en-US" sz="2800" dirty="0">
                <a:cs typeface="Times New Roman" panose="02020603050405020304" pitchFamily="18" charset="0"/>
              </a:rPr>
              <a:t>Academy of Managed Care Pharmacy (AMCP)</a:t>
            </a:r>
          </a:p>
          <a:p>
            <a:pPr lvl="1">
              <a:lnSpc>
                <a:spcPct val="100000"/>
              </a:lnSpc>
            </a:pPr>
            <a:r>
              <a:rPr lang="en-US" altLang="en-US" sz="2400" u="sng" dirty="0">
                <a:cs typeface="Times New Roman" panose="02020603050405020304" pitchFamily="18" charset="0"/>
              </a:rPr>
              <a:t>www.amcp.org</a:t>
            </a:r>
          </a:p>
          <a:p>
            <a:pPr lvl="1">
              <a:lnSpc>
                <a:spcPct val="100000"/>
              </a:lnSpc>
            </a:pPr>
            <a:r>
              <a:rPr lang="en-US" altLang="en-US" sz="2400" dirty="0">
                <a:cs typeface="Times New Roman" panose="02020603050405020304" pitchFamily="18" charset="0"/>
              </a:rPr>
              <a:t>Content: Student Center – managed care resources,  Residents &amp; Fellows section, Residency directory</a:t>
            </a:r>
          </a:p>
          <a:p>
            <a:pPr lvl="1">
              <a:lnSpc>
                <a:spcPct val="100000"/>
              </a:lnSpc>
            </a:pPr>
            <a:endParaRPr lang="en-US" altLang="en-US" sz="1000" dirty="0">
              <a:cs typeface="Times New Roman" panose="02020603050405020304" pitchFamily="18" charset="0"/>
            </a:endParaRPr>
          </a:p>
          <a:p>
            <a:pPr>
              <a:lnSpc>
                <a:spcPct val="100000"/>
              </a:lnSpc>
            </a:pPr>
            <a:r>
              <a:rPr lang="en-US" altLang="en-US" sz="2800" dirty="0">
                <a:cs typeface="Times New Roman" panose="02020603050405020304" pitchFamily="18" charset="0"/>
              </a:rPr>
              <a:t>American Society of Health Systems Pharmacists (ASHP)</a:t>
            </a:r>
          </a:p>
          <a:p>
            <a:pPr lvl="1">
              <a:lnSpc>
                <a:spcPct val="100000"/>
              </a:lnSpc>
            </a:pPr>
            <a:r>
              <a:rPr lang="en-US" altLang="en-US" sz="2400" u="sng" dirty="0">
                <a:cs typeface="Times New Roman" panose="02020603050405020304" pitchFamily="18" charset="0"/>
              </a:rPr>
              <a:t>www.ashp.org</a:t>
            </a:r>
          </a:p>
          <a:p>
            <a:pPr lvl="1">
              <a:lnSpc>
                <a:spcPct val="100000"/>
              </a:lnSpc>
            </a:pPr>
            <a:r>
              <a:rPr lang="en-US" altLang="en-US" sz="2400" dirty="0">
                <a:cs typeface="Times New Roman" panose="02020603050405020304" pitchFamily="18" charset="0"/>
              </a:rPr>
              <a:t>Content: residency directory, accreditation standards, educational outcomes/goals/objectives, residency application, National Matching Service rules and requirements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16CC168-077C-4DA7-A393-F8F29310CC29}"/>
              </a:ext>
            </a:extLst>
          </p:cNvPr>
          <p:cNvSpPr>
            <a:spLocks noGrp="1"/>
          </p:cNvSpPr>
          <p:nvPr>
            <p:ph type="title"/>
          </p:nvPr>
        </p:nvSpPr>
        <p:spPr/>
        <p:txBody>
          <a:bodyPr>
            <a:normAutofit/>
          </a:bodyPr>
          <a:lstStyle/>
          <a:p>
            <a:pPr eaLnBrk="1" hangingPunct="1"/>
            <a:r>
              <a:rPr lang="en-US" altLang="en-US" sz="3600" dirty="0">
                <a:solidFill>
                  <a:srgbClr val="002060"/>
                </a:solidFill>
                <a:cs typeface="Times New Roman" panose="02020603050405020304" pitchFamily="18" charset="0"/>
              </a:rPr>
              <a:t>PGY1 MC Residency Standards</a:t>
            </a:r>
            <a:endParaRPr lang="en-US" altLang="en-US" sz="3600" dirty="0">
              <a:solidFill>
                <a:srgbClr val="002060"/>
              </a:solidFill>
            </a:endParaRPr>
          </a:p>
        </p:txBody>
      </p:sp>
      <p:sp>
        <p:nvSpPr>
          <p:cNvPr id="33795" name="Rectangle 3">
            <a:extLst>
              <a:ext uri="{FF2B5EF4-FFF2-40B4-BE49-F238E27FC236}">
                <a16:creationId xmlns:a16="http://schemas.microsoft.com/office/drawing/2014/main" id="{705B0D9C-93BE-480E-A873-B97459A0D457}"/>
              </a:ext>
            </a:extLst>
          </p:cNvPr>
          <p:cNvSpPr>
            <a:spLocks noGrp="1"/>
          </p:cNvSpPr>
          <p:nvPr>
            <p:ph idx="1"/>
          </p:nvPr>
        </p:nvSpPr>
        <p:spPr>
          <a:xfrm>
            <a:off x="838200" y="1690691"/>
            <a:ext cx="10515600" cy="4038598"/>
          </a:xfrm>
        </p:spPr>
        <p:txBody>
          <a:bodyPr>
            <a:normAutofit lnSpcReduction="10000"/>
          </a:bodyPr>
          <a:lstStyle/>
          <a:p>
            <a:pPr>
              <a:lnSpc>
                <a:spcPct val="100000"/>
              </a:lnSpc>
            </a:pPr>
            <a:r>
              <a:rPr lang="en-US" altLang="en-US" sz="2800" dirty="0">
                <a:cs typeface="Times New Roman" panose="02020603050405020304" pitchFamily="18" charset="0"/>
              </a:rPr>
              <a:t>Joint accreditation through AMCP and ASHP</a:t>
            </a:r>
          </a:p>
          <a:p>
            <a:pPr>
              <a:lnSpc>
                <a:spcPct val="100000"/>
              </a:lnSpc>
            </a:pPr>
            <a:r>
              <a:rPr lang="en-US" altLang="en-US" sz="2800" dirty="0">
                <a:cs typeface="Times New Roman" panose="02020603050405020304" pitchFamily="18" charset="0"/>
              </a:rPr>
              <a:t>Ensures the program provides systematic training of residents in meeting required program goals and objectives</a:t>
            </a:r>
          </a:p>
          <a:p>
            <a:pPr>
              <a:lnSpc>
                <a:spcPct val="100000"/>
              </a:lnSpc>
            </a:pPr>
            <a:r>
              <a:rPr lang="en-US" altLang="en-US" sz="2800" dirty="0">
                <a:cs typeface="Times New Roman" panose="02020603050405020304" pitchFamily="18" charset="0"/>
              </a:rPr>
              <a:t>Focuses on four competency areas:</a:t>
            </a:r>
          </a:p>
          <a:p>
            <a:pPr lvl="1">
              <a:lnSpc>
                <a:spcPct val="100000"/>
              </a:lnSpc>
            </a:pPr>
            <a:r>
              <a:rPr lang="en-US" altLang="en-US" sz="2400" dirty="0">
                <a:cs typeface="Times New Roman" panose="02020603050405020304" pitchFamily="18" charset="0"/>
              </a:rPr>
              <a:t>Patient Care</a:t>
            </a:r>
          </a:p>
          <a:p>
            <a:pPr lvl="1">
              <a:lnSpc>
                <a:spcPct val="100000"/>
              </a:lnSpc>
            </a:pPr>
            <a:r>
              <a:rPr lang="en-US" altLang="en-US" sz="2400" dirty="0">
                <a:cs typeface="Times New Roman" panose="02020603050405020304" pitchFamily="18" charset="0"/>
              </a:rPr>
              <a:t>Leadership and Management</a:t>
            </a:r>
          </a:p>
          <a:p>
            <a:pPr lvl="1">
              <a:lnSpc>
                <a:spcPct val="100000"/>
              </a:lnSpc>
            </a:pPr>
            <a:r>
              <a:rPr lang="en-US" altLang="en-US" sz="2400" dirty="0"/>
              <a:t>Advancing Managed Care Practice and Improving Patient Care </a:t>
            </a:r>
          </a:p>
          <a:p>
            <a:pPr lvl="1">
              <a:lnSpc>
                <a:spcPct val="100000"/>
              </a:lnSpc>
            </a:pPr>
            <a:r>
              <a:rPr lang="en-US" altLang="en-US" sz="2400" dirty="0">
                <a:cs typeface="Times New Roman" panose="02020603050405020304" pitchFamily="18" charset="0"/>
              </a:rPr>
              <a:t>Teaching, Education, and Dissemination of Knowledge</a:t>
            </a:r>
          </a:p>
          <a:p>
            <a:pPr>
              <a:lnSpc>
                <a:spcPct val="100000"/>
              </a:lnSpc>
            </a:pPr>
            <a:r>
              <a:rPr lang="en-US" altLang="en-US" sz="2800" dirty="0">
                <a:cs typeface="Times New Roman" panose="02020603050405020304" pitchFamily="18" charset="0"/>
              </a:rPr>
              <a:t>Program accreditation is voluntary</a:t>
            </a:r>
          </a:p>
          <a:p>
            <a:pPr eaLnBrk="1" hangingPunct="1">
              <a:buFont typeface="Arial" panose="020B0604020202020204" pitchFamily="34" charset="0"/>
              <a:buNone/>
            </a:pPr>
            <a:endParaRPr lang="en-US" altLang="en-US"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D30C438-C029-43EF-B629-9905675D558B}"/>
              </a:ext>
            </a:extLst>
          </p:cNvPr>
          <p:cNvSpPr>
            <a:spLocks noGrp="1"/>
          </p:cNvSpPr>
          <p:nvPr>
            <p:ph type="title"/>
          </p:nvPr>
        </p:nvSpPr>
        <p:spPr>
          <a:xfrm>
            <a:off x="570155" y="365127"/>
            <a:ext cx="10097845" cy="1325563"/>
          </a:xfrm>
        </p:spPr>
        <p:txBody>
          <a:bodyPr>
            <a:normAutofit/>
          </a:bodyPr>
          <a:lstStyle/>
          <a:p>
            <a:pPr eaLnBrk="1" hangingPunct="1"/>
            <a:r>
              <a:rPr lang="en-US" altLang="en-US" sz="3600" dirty="0">
                <a:solidFill>
                  <a:srgbClr val="002060"/>
                </a:solidFill>
                <a:cs typeface="Times New Roman" panose="02020603050405020304" pitchFamily="18" charset="0"/>
              </a:rPr>
              <a:t>MC Residency Application Requirements</a:t>
            </a:r>
            <a:endParaRPr lang="en-US" altLang="en-US" sz="3600" dirty="0">
              <a:solidFill>
                <a:srgbClr val="002060"/>
              </a:solidFill>
            </a:endParaRPr>
          </a:p>
        </p:txBody>
      </p:sp>
      <p:sp>
        <p:nvSpPr>
          <p:cNvPr id="35843" name="Rectangle 3">
            <a:extLst>
              <a:ext uri="{FF2B5EF4-FFF2-40B4-BE49-F238E27FC236}">
                <a16:creationId xmlns:a16="http://schemas.microsoft.com/office/drawing/2014/main" id="{24A7B1EC-04B0-4D20-8774-0C61175421B8}"/>
              </a:ext>
            </a:extLst>
          </p:cNvPr>
          <p:cNvSpPr>
            <a:spLocks noGrp="1"/>
          </p:cNvSpPr>
          <p:nvPr>
            <p:ph idx="1"/>
          </p:nvPr>
        </p:nvSpPr>
        <p:spPr/>
        <p:txBody>
          <a:bodyPr>
            <a:normAutofit lnSpcReduction="10000"/>
          </a:bodyPr>
          <a:lstStyle/>
          <a:p>
            <a:pPr>
              <a:lnSpc>
                <a:spcPct val="100000"/>
              </a:lnSpc>
            </a:pPr>
            <a:r>
              <a:rPr lang="en-US" altLang="en-US" sz="2800" dirty="0">
                <a:cs typeface="Times New Roman" panose="02020603050405020304" pitchFamily="18" charset="0"/>
              </a:rPr>
              <a:t>Typical application documents</a:t>
            </a:r>
          </a:p>
          <a:p>
            <a:pPr lvl="1">
              <a:lnSpc>
                <a:spcPct val="100000"/>
              </a:lnSpc>
            </a:pPr>
            <a:r>
              <a:rPr lang="en-US" altLang="en-US" sz="2400" dirty="0">
                <a:cs typeface="Times New Roman" panose="02020603050405020304" pitchFamily="18" charset="0"/>
              </a:rPr>
              <a:t>Curriculum vitae</a:t>
            </a:r>
          </a:p>
          <a:p>
            <a:pPr lvl="1">
              <a:lnSpc>
                <a:spcPct val="100000"/>
              </a:lnSpc>
            </a:pPr>
            <a:r>
              <a:rPr lang="en-US" altLang="en-US" sz="2400" dirty="0">
                <a:cs typeface="Times New Roman" panose="02020603050405020304" pitchFamily="18" charset="0"/>
              </a:rPr>
              <a:t>Letter of intent</a:t>
            </a:r>
          </a:p>
          <a:p>
            <a:pPr lvl="1">
              <a:lnSpc>
                <a:spcPct val="100000"/>
              </a:lnSpc>
            </a:pPr>
            <a:r>
              <a:rPr lang="en-US" altLang="en-US" sz="2400" dirty="0">
                <a:cs typeface="Times New Roman" panose="02020603050405020304" pitchFamily="18" charset="0"/>
              </a:rPr>
              <a:t>Letters of recommendation</a:t>
            </a:r>
          </a:p>
          <a:p>
            <a:pPr lvl="1">
              <a:lnSpc>
                <a:spcPct val="100000"/>
              </a:lnSpc>
            </a:pPr>
            <a:r>
              <a:rPr lang="en-US" altLang="en-US" sz="2400" dirty="0">
                <a:cs typeface="Times New Roman" panose="02020603050405020304" pitchFamily="18" charset="0"/>
              </a:rPr>
              <a:t>Official transcript</a:t>
            </a:r>
          </a:p>
          <a:p>
            <a:pPr lvl="1">
              <a:lnSpc>
                <a:spcPct val="100000"/>
              </a:lnSpc>
            </a:pPr>
            <a:r>
              <a:rPr lang="en-US" altLang="en-US" sz="2400" dirty="0">
                <a:cs typeface="Times New Roman" panose="02020603050405020304" pitchFamily="18" charset="0"/>
              </a:rPr>
              <a:t>Writing sample and/or presentation</a:t>
            </a:r>
          </a:p>
          <a:p>
            <a:pPr>
              <a:lnSpc>
                <a:spcPct val="100000"/>
              </a:lnSpc>
            </a:pPr>
            <a:r>
              <a:rPr lang="en-US" altLang="en-US" sz="2800" dirty="0">
                <a:cs typeface="Times New Roman" panose="02020603050405020304" pitchFamily="18" charset="0"/>
              </a:rPr>
              <a:t>Onsite interview (preferred) versus at professional meeting</a:t>
            </a:r>
          </a:p>
          <a:p>
            <a:pPr>
              <a:lnSpc>
                <a:spcPct val="100000"/>
              </a:lnSpc>
            </a:pPr>
            <a:r>
              <a:rPr lang="en-US" altLang="en-US" sz="2800" dirty="0">
                <a:cs typeface="Times New Roman" panose="02020603050405020304" pitchFamily="18" charset="0"/>
              </a:rPr>
              <a:t>For Accredited Programs</a:t>
            </a:r>
          </a:p>
          <a:p>
            <a:pPr lvl="1">
              <a:lnSpc>
                <a:spcPct val="100000"/>
              </a:lnSpc>
            </a:pPr>
            <a:r>
              <a:rPr lang="en-US" altLang="en-US" sz="2400" dirty="0">
                <a:cs typeface="Times New Roman" panose="02020603050405020304" pitchFamily="18" charset="0"/>
              </a:rPr>
              <a:t>Apply through PhORCAS, rank program through the Match</a:t>
            </a:r>
            <a:endParaRPr lang="en-US" altLang="en-US" sz="1200" dirty="0"/>
          </a:p>
          <a:p>
            <a:pPr eaLnBrk="1" hangingPunct="1">
              <a:buFont typeface="Arial" panose="020B0604020202020204" pitchFamily="34" charset="0"/>
              <a:buNone/>
            </a:pPr>
            <a:endParaRPr lang="en-US" alt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B08DC23-7F87-4B24-8D0A-E208BDA5144D}"/>
              </a:ext>
            </a:extLst>
          </p:cNvPr>
          <p:cNvSpPr>
            <a:spLocks noGrp="1"/>
          </p:cNvSpPr>
          <p:nvPr>
            <p:ph type="title"/>
          </p:nvPr>
        </p:nvSpPr>
        <p:spPr>
          <a:xfrm>
            <a:off x="849854" y="234950"/>
            <a:ext cx="9570496" cy="1325563"/>
          </a:xfrm>
        </p:spPr>
        <p:txBody>
          <a:bodyPr>
            <a:normAutofit/>
          </a:bodyPr>
          <a:lstStyle/>
          <a:p>
            <a:pPr eaLnBrk="1" hangingPunct="1"/>
            <a:r>
              <a:rPr lang="en-US" altLang="en-US" sz="3600" dirty="0">
                <a:solidFill>
                  <a:srgbClr val="002060"/>
                </a:solidFill>
              </a:rPr>
              <a:t>Characteristics of an Ideal Applicant</a:t>
            </a:r>
          </a:p>
        </p:txBody>
      </p:sp>
      <p:sp>
        <p:nvSpPr>
          <p:cNvPr id="4" name="Rectangle 4">
            <a:extLst>
              <a:ext uri="{FF2B5EF4-FFF2-40B4-BE49-F238E27FC236}">
                <a16:creationId xmlns:a16="http://schemas.microsoft.com/office/drawing/2014/main" id="{B39F1573-2342-445A-A799-0B6BF7AF46A6}"/>
              </a:ext>
            </a:extLst>
          </p:cNvPr>
          <p:cNvSpPr txBox="1">
            <a:spLocks noChangeArrowheads="1"/>
          </p:cNvSpPr>
          <p:nvPr/>
        </p:nvSpPr>
        <p:spPr bwMode="auto">
          <a:xfrm>
            <a:off x="1301526" y="1560512"/>
            <a:ext cx="4432300" cy="4419600"/>
          </a:xfrm>
          <a:prstGeom prst="rect">
            <a:avLst/>
          </a:prstGeom>
          <a:noFill/>
          <a:ln w="9525">
            <a:noFill/>
            <a:miter lim="800000"/>
            <a:headEnd/>
            <a:tailEnd/>
          </a:ln>
        </p:spPr>
        <p:txBody>
          <a:bodyPr/>
          <a:lstStyle/>
          <a:p>
            <a:pPr marL="342900" indent="-342900">
              <a:lnSpc>
                <a:spcPct val="90000"/>
              </a:lnSpc>
              <a:spcBef>
                <a:spcPct val="20000"/>
              </a:spcBef>
              <a:buFont typeface="Arial" charset="0"/>
              <a:buChar char="•"/>
              <a:defRPr/>
            </a:pPr>
            <a:r>
              <a:rPr lang="en-US" sz="2800" dirty="0">
                <a:latin typeface="+mj-lt"/>
                <a:cs typeface="Times New Roman" pitchFamily="18" charset="0"/>
              </a:rPr>
              <a:t>Demonstrated leadership</a:t>
            </a:r>
          </a:p>
          <a:p>
            <a:pPr marL="342900" indent="-342900">
              <a:lnSpc>
                <a:spcPct val="90000"/>
              </a:lnSpc>
              <a:spcBef>
                <a:spcPct val="20000"/>
              </a:spcBef>
              <a:buFont typeface="Arial" charset="0"/>
              <a:buChar char="•"/>
              <a:defRPr/>
            </a:pPr>
            <a:r>
              <a:rPr lang="en-US" sz="2800" dirty="0">
                <a:latin typeface="+mj-lt"/>
                <a:cs typeface="Times New Roman" pitchFamily="18" charset="0"/>
              </a:rPr>
              <a:t>Effective communication skills</a:t>
            </a:r>
          </a:p>
          <a:p>
            <a:pPr marL="342900" indent="-342900">
              <a:lnSpc>
                <a:spcPct val="90000"/>
              </a:lnSpc>
              <a:spcBef>
                <a:spcPct val="20000"/>
              </a:spcBef>
              <a:buFont typeface="Arial" charset="0"/>
              <a:buChar char="•"/>
              <a:defRPr/>
            </a:pPr>
            <a:r>
              <a:rPr lang="en-US" sz="2800" dirty="0">
                <a:latin typeface="+mj-lt"/>
                <a:cs typeface="Times New Roman" pitchFamily="18" charset="0"/>
              </a:rPr>
              <a:t>Strong work ethic</a:t>
            </a:r>
          </a:p>
          <a:p>
            <a:pPr marL="342900" indent="-342900">
              <a:lnSpc>
                <a:spcPct val="90000"/>
              </a:lnSpc>
              <a:spcBef>
                <a:spcPct val="20000"/>
              </a:spcBef>
              <a:buFont typeface="Arial" charset="0"/>
              <a:buChar char="•"/>
              <a:defRPr/>
            </a:pPr>
            <a:r>
              <a:rPr lang="en-US" sz="2800" dirty="0">
                <a:latin typeface="+mj-lt"/>
                <a:cs typeface="Times New Roman" pitchFamily="18" charset="0"/>
              </a:rPr>
              <a:t>Effective time manager</a:t>
            </a:r>
          </a:p>
          <a:p>
            <a:pPr marL="342900" indent="-342900">
              <a:lnSpc>
                <a:spcPct val="90000"/>
              </a:lnSpc>
              <a:spcBef>
                <a:spcPct val="20000"/>
              </a:spcBef>
              <a:buFont typeface="Arial" charset="0"/>
              <a:buChar char="•"/>
              <a:defRPr/>
            </a:pPr>
            <a:r>
              <a:rPr lang="en-US" sz="2800" dirty="0">
                <a:latin typeface="+mj-lt"/>
                <a:cs typeface="Times New Roman" pitchFamily="18" charset="0"/>
              </a:rPr>
              <a:t>Team Player/contributor</a:t>
            </a:r>
          </a:p>
          <a:p>
            <a:pPr marL="342900" indent="-342900">
              <a:lnSpc>
                <a:spcPct val="90000"/>
              </a:lnSpc>
              <a:spcBef>
                <a:spcPct val="20000"/>
              </a:spcBef>
              <a:buFont typeface="Arial" charset="0"/>
              <a:buChar char="•"/>
              <a:defRPr/>
            </a:pPr>
            <a:r>
              <a:rPr lang="en-US" sz="2800" dirty="0">
                <a:latin typeface="+mj-lt"/>
                <a:cs typeface="Arial" charset="0"/>
              </a:rPr>
              <a:t>Researcher</a:t>
            </a:r>
          </a:p>
          <a:p>
            <a:pPr marL="342900" indent="-342900">
              <a:lnSpc>
                <a:spcPct val="90000"/>
              </a:lnSpc>
              <a:spcBef>
                <a:spcPct val="20000"/>
              </a:spcBef>
              <a:buFont typeface="Arial" charset="0"/>
              <a:buChar char="•"/>
              <a:defRPr/>
            </a:pPr>
            <a:endParaRPr lang="en-US" sz="2800" dirty="0">
              <a:cs typeface="Times New Roman" pitchFamily="18" charset="0"/>
            </a:endParaRPr>
          </a:p>
        </p:txBody>
      </p:sp>
      <p:sp>
        <p:nvSpPr>
          <p:cNvPr id="37892" name="Text Box 15">
            <a:extLst>
              <a:ext uri="{FF2B5EF4-FFF2-40B4-BE49-F238E27FC236}">
                <a16:creationId xmlns:a16="http://schemas.microsoft.com/office/drawing/2014/main" id="{9470FF85-91F0-4047-9EAA-4E9B264E7148}"/>
              </a:ext>
            </a:extLst>
          </p:cNvPr>
          <p:cNvSpPr txBox="1">
            <a:spLocks noChangeArrowheads="1"/>
          </p:cNvSpPr>
          <p:nvPr/>
        </p:nvSpPr>
        <p:spPr bwMode="auto">
          <a:xfrm>
            <a:off x="6676169" y="1560512"/>
            <a:ext cx="4522543" cy="362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90000"/>
              </a:lnSpc>
            </a:pPr>
            <a:r>
              <a:rPr lang="en-US" altLang="en-US" sz="2800" dirty="0">
                <a:latin typeface="+mj-lt"/>
              </a:rPr>
              <a:t>Academic knowledge</a:t>
            </a:r>
          </a:p>
          <a:p>
            <a:pPr>
              <a:lnSpc>
                <a:spcPct val="90000"/>
              </a:lnSpc>
            </a:pPr>
            <a:r>
              <a:rPr lang="en-US" altLang="en-US" sz="2800" dirty="0">
                <a:latin typeface="+mj-lt"/>
              </a:rPr>
              <a:t>Professional/ Community involvement</a:t>
            </a:r>
          </a:p>
          <a:p>
            <a:pPr>
              <a:lnSpc>
                <a:spcPct val="90000"/>
              </a:lnSpc>
            </a:pPr>
            <a:r>
              <a:rPr lang="en-US" altLang="en-US" sz="2800" dirty="0">
                <a:latin typeface="+mj-lt"/>
              </a:rPr>
              <a:t>Innovator</a:t>
            </a:r>
          </a:p>
          <a:p>
            <a:pPr>
              <a:lnSpc>
                <a:spcPct val="90000"/>
              </a:lnSpc>
            </a:pPr>
            <a:r>
              <a:rPr lang="en-US" altLang="en-US" sz="2800" dirty="0">
                <a:latin typeface="+mj-lt"/>
              </a:rPr>
              <a:t>Adaptable</a:t>
            </a:r>
          </a:p>
          <a:p>
            <a:pPr>
              <a:lnSpc>
                <a:spcPct val="90000"/>
              </a:lnSpc>
            </a:pPr>
            <a:r>
              <a:rPr lang="en-US" altLang="en-US" sz="2800" dirty="0">
                <a:latin typeface="+mj-lt"/>
              </a:rPr>
              <a:t>Professional behavior</a:t>
            </a:r>
          </a:p>
          <a:p>
            <a:pPr>
              <a:lnSpc>
                <a:spcPct val="90000"/>
              </a:lnSpc>
            </a:pPr>
            <a:r>
              <a:rPr lang="en-US" altLang="en-US" sz="2800" dirty="0">
                <a:latin typeface="+mj-lt"/>
              </a:rPr>
              <a:t>Strong emotional intelligence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B623B4E-53B9-4B58-9628-E7AF4DAF2003}"/>
              </a:ext>
            </a:extLst>
          </p:cNvPr>
          <p:cNvSpPr>
            <a:spLocks noGrp="1"/>
          </p:cNvSpPr>
          <p:nvPr>
            <p:ph type="title"/>
          </p:nvPr>
        </p:nvSpPr>
        <p:spPr/>
        <p:txBody>
          <a:bodyPr>
            <a:normAutofit/>
          </a:bodyPr>
          <a:lstStyle/>
          <a:p>
            <a:pPr eaLnBrk="1" hangingPunct="1"/>
            <a:r>
              <a:rPr lang="en-US" altLang="en-US" sz="3600" dirty="0">
                <a:solidFill>
                  <a:srgbClr val="002060"/>
                </a:solidFill>
              </a:rPr>
              <a:t>Career Opportunities</a:t>
            </a:r>
          </a:p>
        </p:txBody>
      </p:sp>
      <p:sp>
        <p:nvSpPr>
          <p:cNvPr id="39939" name="Rectangle 3">
            <a:extLst>
              <a:ext uri="{FF2B5EF4-FFF2-40B4-BE49-F238E27FC236}">
                <a16:creationId xmlns:a16="http://schemas.microsoft.com/office/drawing/2014/main" id="{0E5ABF1E-0E4B-4630-BB40-201D3BE9946A}"/>
              </a:ext>
            </a:extLst>
          </p:cNvPr>
          <p:cNvSpPr>
            <a:spLocks noGrp="1"/>
          </p:cNvSpPr>
          <p:nvPr>
            <p:ph idx="1"/>
          </p:nvPr>
        </p:nvSpPr>
        <p:spPr>
          <a:xfrm>
            <a:off x="838200" y="1495313"/>
            <a:ext cx="10515600" cy="4233975"/>
          </a:xfrm>
        </p:spPr>
        <p:txBody>
          <a:bodyPr>
            <a:normAutofit fontScale="85000" lnSpcReduction="20000"/>
          </a:bodyPr>
          <a:lstStyle/>
          <a:p>
            <a:pPr>
              <a:lnSpc>
                <a:spcPct val="120000"/>
              </a:lnSpc>
            </a:pPr>
            <a:r>
              <a:rPr lang="en-US" altLang="en-US" sz="2800" dirty="0">
                <a:cs typeface="Times New Roman" panose="02020603050405020304" pitchFamily="18" charset="0"/>
              </a:rPr>
              <a:t>Managed care organization (health plans, integrated delivery systems)</a:t>
            </a:r>
          </a:p>
          <a:p>
            <a:pPr>
              <a:lnSpc>
                <a:spcPct val="120000"/>
              </a:lnSpc>
            </a:pPr>
            <a:r>
              <a:rPr lang="en-US" altLang="en-US" sz="2800" dirty="0">
                <a:cs typeface="Times New Roman" panose="02020603050405020304" pitchFamily="18" charset="0"/>
              </a:rPr>
              <a:t>Pharmacy benefits managers</a:t>
            </a:r>
          </a:p>
          <a:p>
            <a:pPr>
              <a:lnSpc>
                <a:spcPct val="120000"/>
              </a:lnSpc>
            </a:pPr>
            <a:r>
              <a:rPr lang="en-US" altLang="en-US" sz="2800" dirty="0">
                <a:cs typeface="Times New Roman" panose="02020603050405020304" pitchFamily="18" charset="0"/>
              </a:rPr>
              <a:t>Clinical pharmacy consulting</a:t>
            </a:r>
          </a:p>
          <a:p>
            <a:pPr>
              <a:lnSpc>
                <a:spcPct val="120000"/>
              </a:lnSpc>
            </a:pPr>
            <a:r>
              <a:rPr lang="en-US" altLang="en-US" sz="2800" dirty="0">
                <a:cs typeface="Times New Roman" panose="02020603050405020304" pitchFamily="18" charset="0"/>
              </a:rPr>
              <a:t>Academia</a:t>
            </a:r>
          </a:p>
          <a:p>
            <a:pPr>
              <a:lnSpc>
                <a:spcPct val="120000"/>
              </a:lnSpc>
            </a:pPr>
            <a:r>
              <a:rPr lang="en-US" altLang="en-US" sz="2800" dirty="0">
                <a:cs typeface="Times New Roman" panose="02020603050405020304" pitchFamily="18" charset="0"/>
              </a:rPr>
              <a:t>Pharmaceutical industry</a:t>
            </a:r>
          </a:p>
          <a:p>
            <a:pPr>
              <a:lnSpc>
                <a:spcPct val="120000"/>
              </a:lnSpc>
            </a:pPr>
            <a:r>
              <a:rPr lang="en-US" altLang="en-US" sz="2800" dirty="0">
                <a:cs typeface="Times New Roman" panose="02020603050405020304" pitchFamily="18" charset="0"/>
              </a:rPr>
              <a:t>Government</a:t>
            </a:r>
          </a:p>
          <a:p>
            <a:pPr>
              <a:lnSpc>
                <a:spcPct val="120000"/>
              </a:lnSpc>
            </a:pPr>
            <a:r>
              <a:rPr lang="en-US" altLang="en-US" sz="2800" dirty="0">
                <a:cs typeface="Times New Roman" panose="02020603050405020304" pitchFamily="18" charset="0"/>
              </a:rPr>
              <a:t>Specialty pharmacy</a:t>
            </a:r>
          </a:p>
          <a:p>
            <a:pPr>
              <a:lnSpc>
                <a:spcPct val="120000"/>
              </a:lnSpc>
            </a:pPr>
            <a:r>
              <a:rPr lang="en-US" altLang="en-US" sz="2800" dirty="0">
                <a:cs typeface="Times New Roman" panose="02020603050405020304" pitchFamily="18" charset="0"/>
              </a:rPr>
              <a:t>Medical writing/Drug information specialist</a:t>
            </a:r>
          </a:p>
          <a:p>
            <a:pPr>
              <a:lnSpc>
                <a:spcPct val="120000"/>
              </a:lnSpc>
            </a:pPr>
            <a:r>
              <a:rPr lang="en-US" altLang="en-US" sz="2800" dirty="0">
                <a:cs typeface="Times New Roman" panose="02020603050405020304" pitchFamily="18" charset="0"/>
              </a:rPr>
              <a:t>Health Outcomes Research</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0D34E4D-6E14-40FD-ACBC-EB692766D100}"/>
              </a:ext>
            </a:extLst>
          </p:cNvPr>
          <p:cNvSpPr>
            <a:spLocks noGrp="1"/>
          </p:cNvSpPr>
          <p:nvPr>
            <p:ph type="title"/>
          </p:nvPr>
        </p:nvSpPr>
        <p:spPr/>
        <p:txBody>
          <a:bodyPr>
            <a:normAutofit/>
          </a:bodyPr>
          <a:lstStyle/>
          <a:p>
            <a:pPr eaLnBrk="1" hangingPunct="1"/>
            <a:r>
              <a:rPr lang="en-US" altLang="en-US" sz="3600" dirty="0">
                <a:solidFill>
                  <a:srgbClr val="002060"/>
                </a:solidFill>
              </a:rPr>
              <a:t>Helpful Resources</a:t>
            </a:r>
          </a:p>
        </p:txBody>
      </p:sp>
      <p:sp>
        <p:nvSpPr>
          <p:cNvPr id="41987" name="Rectangle 3">
            <a:extLst>
              <a:ext uri="{FF2B5EF4-FFF2-40B4-BE49-F238E27FC236}">
                <a16:creationId xmlns:a16="http://schemas.microsoft.com/office/drawing/2014/main" id="{D5EB0FD6-F69F-4768-AB92-4E0A20D64826}"/>
              </a:ext>
            </a:extLst>
          </p:cNvPr>
          <p:cNvSpPr>
            <a:spLocks noGrp="1"/>
          </p:cNvSpPr>
          <p:nvPr>
            <p:ph idx="1"/>
          </p:nvPr>
        </p:nvSpPr>
        <p:spPr/>
        <p:txBody>
          <a:bodyPr/>
          <a:lstStyle/>
          <a:p>
            <a:r>
              <a:rPr lang="en-US" altLang="en-US" sz="2800" dirty="0">
                <a:cs typeface="Times New Roman" panose="02020603050405020304" pitchFamily="18" charset="0"/>
              </a:rPr>
              <a:t>Websites:</a:t>
            </a:r>
          </a:p>
          <a:p>
            <a:pPr marL="800100" lvl="1" indent="-342900">
              <a:buFont typeface="Arial" panose="020B0604020202020204" pitchFamily="34" charset="0"/>
              <a:buChar char="•"/>
            </a:pPr>
            <a:r>
              <a:rPr lang="en-US" altLang="en-US" sz="2400" dirty="0">
                <a:cs typeface="Times New Roman" panose="02020603050405020304" pitchFamily="18" charset="0"/>
                <a:hlinkClick r:id="rId2"/>
              </a:rPr>
              <a:t>www.amcp.org/studentcenter</a:t>
            </a:r>
            <a:r>
              <a:rPr lang="en-US" altLang="en-US" sz="2400" dirty="0">
                <a:cs typeface="Times New Roman" panose="02020603050405020304" pitchFamily="18" charset="0"/>
              </a:rPr>
              <a:t>  (AMCP Student Center)</a:t>
            </a:r>
          </a:p>
          <a:p>
            <a:pPr marL="800100" lvl="1" indent="-342900">
              <a:buFont typeface="Arial" panose="020B0604020202020204" pitchFamily="34" charset="0"/>
              <a:buChar char="•"/>
            </a:pPr>
            <a:r>
              <a:rPr lang="en-US" altLang="en-US" sz="2400" dirty="0">
                <a:cs typeface="Times New Roman" panose="02020603050405020304" pitchFamily="18" charset="0"/>
                <a:hlinkClick r:id="rId3"/>
              </a:rPr>
              <a:t>https://www.amcp.org/resource-center/group-resources/residents-fellows</a:t>
            </a:r>
            <a:r>
              <a:rPr lang="en-US" altLang="en-US" sz="2400" dirty="0">
                <a:cs typeface="Times New Roman" panose="02020603050405020304" pitchFamily="18" charset="0"/>
              </a:rPr>
              <a:t> (AMCP Residency information)</a:t>
            </a:r>
          </a:p>
          <a:p>
            <a:pPr marL="800100" lvl="1" indent="-342900">
              <a:buFont typeface="Arial" panose="020B0604020202020204" pitchFamily="34" charset="0"/>
              <a:buChar char="•"/>
            </a:pPr>
            <a:r>
              <a:rPr lang="en-US" altLang="en-US" sz="2400" dirty="0">
                <a:cs typeface="Times New Roman" panose="02020603050405020304" pitchFamily="18" charset="0"/>
                <a:hlinkClick r:id="rId4"/>
              </a:rPr>
              <a:t>www.ashp.org</a:t>
            </a:r>
            <a:r>
              <a:rPr lang="en-US" altLang="en-US" sz="2400" dirty="0">
                <a:cs typeface="Times New Roman" panose="02020603050405020304" pitchFamily="18" charset="0"/>
              </a:rPr>
              <a:t> (Accreditation</a:t>
            </a:r>
            <a:r>
              <a:rPr lang="en-US" altLang="en-US" sz="2400" dirty="0">
                <a:cs typeface="Times New Roman" panose="02020603050405020304" pitchFamily="18" charset="0"/>
                <a:sym typeface="Wingdings" panose="05000000000000000000" pitchFamily="2" charset="2"/>
              </a:rPr>
              <a:t>  </a:t>
            </a:r>
            <a:r>
              <a:rPr lang="en-US" altLang="en-US" sz="2400" dirty="0">
                <a:cs typeface="Times New Roman" panose="02020603050405020304" pitchFamily="18" charset="0"/>
              </a:rPr>
              <a:t>resident information)</a:t>
            </a:r>
          </a:p>
          <a:p>
            <a:pPr marL="800100" lvl="1" indent="-342900">
              <a:buFont typeface="Arial" panose="020B0604020202020204" pitchFamily="34" charset="0"/>
              <a:buChar char="•"/>
            </a:pPr>
            <a:r>
              <a:rPr lang="en-US" altLang="en-US" sz="2400" dirty="0">
                <a:cs typeface="Times New Roman" panose="02020603050405020304" pitchFamily="18" charset="0"/>
                <a:hlinkClick r:id="rId5"/>
              </a:rPr>
              <a:t>https://portal.phorcas.org</a:t>
            </a:r>
            <a:r>
              <a:rPr lang="en-US" altLang="en-US" sz="2400" dirty="0">
                <a:cs typeface="Times New Roman" panose="02020603050405020304" pitchFamily="18" charset="0"/>
              </a:rPr>
              <a:t> (Residency application/Match information)</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BDB497F-22A1-4B5A-AD60-F45172A955B7}"/>
              </a:ext>
            </a:extLst>
          </p:cNvPr>
          <p:cNvSpPr>
            <a:spLocks noGrp="1"/>
          </p:cNvSpPr>
          <p:nvPr>
            <p:ph type="title"/>
          </p:nvPr>
        </p:nvSpPr>
        <p:spPr/>
        <p:txBody>
          <a:bodyPr>
            <a:normAutofit/>
          </a:bodyPr>
          <a:lstStyle/>
          <a:p>
            <a:pPr eaLnBrk="1" hangingPunct="1"/>
            <a:r>
              <a:rPr lang="en-US" altLang="en-US" sz="3600" dirty="0">
                <a:solidFill>
                  <a:srgbClr val="002060"/>
                </a:solidFill>
              </a:rPr>
              <a:t>Conclusion</a:t>
            </a:r>
          </a:p>
        </p:txBody>
      </p:sp>
      <p:sp>
        <p:nvSpPr>
          <p:cNvPr id="43011" name="Rectangle 3">
            <a:extLst>
              <a:ext uri="{FF2B5EF4-FFF2-40B4-BE49-F238E27FC236}">
                <a16:creationId xmlns:a16="http://schemas.microsoft.com/office/drawing/2014/main" id="{53ABC13F-D624-4E0C-926A-B53B9201D5A7}"/>
              </a:ext>
            </a:extLst>
          </p:cNvPr>
          <p:cNvSpPr>
            <a:spLocks noGrp="1"/>
          </p:cNvSpPr>
          <p:nvPr>
            <p:ph idx="1"/>
          </p:nvPr>
        </p:nvSpPr>
        <p:spPr>
          <a:xfrm>
            <a:off x="838200" y="1825625"/>
            <a:ext cx="10515600" cy="4667248"/>
          </a:xfrm>
        </p:spPr>
        <p:txBody>
          <a:bodyPr/>
          <a:lstStyle/>
          <a:p>
            <a:pPr>
              <a:lnSpc>
                <a:spcPct val="100000"/>
              </a:lnSpc>
            </a:pPr>
            <a:r>
              <a:rPr lang="en-US" altLang="en-US" sz="2400" dirty="0">
                <a:cs typeface="Times New Roman" panose="02020603050405020304" pitchFamily="18" charset="0"/>
              </a:rPr>
              <a:t>Consider the benefits and limitations of a career in managed care pharmacy prior to pursuing a residency in managed care</a:t>
            </a:r>
          </a:p>
          <a:p>
            <a:pPr>
              <a:lnSpc>
                <a:spcPct val="100000"/>
              </a:lnSpc>
            </a:pPr>
            <a:r>
              <a:rPr lang="en-US" altLang="en-US" sz="2400" dirty="0">
                <a:cs typeface="Times New Roman" panose="02020603050405020304" pitchFamily="18" charset="0"/>
              </a:rPr>
              <a:t>Active participation in managed care opportunities throughout one’s pharmacy education gives applicants a competitive advantage </a:t>
            </a:r>
          </a:p>
          <a:p>
            <a:pPr>
              <a:lnSpc>
                <a:spcPct val="100000"/>
              </a:lnSpc>
            </a:pPr>
            <a:r>
              <a:rPr lang="en-US" altLang="en-US" sz="2400" dirty="0">
                <a:cs typeface="Times New Roman" panose="02020603050405020304" pitchFamily="18" charset="0"/>
              </a:rPr>
              <a:t>Consider the benefits/drawbacks of non-accredited programs</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AC94F01-4DD3-4EAF-9BB1-E5E70A416FBB}"/>
              </a:ext>
            </a:extLst>
          </p:cNvPr>
          <p:cNvSpPr>
            <a:spLocks noGrp="1"/>
          </p:cNvSpPr>
          <p:nvPr>
            <p:ph type="title"/>
          </p:nvPr>
        </p:nvSpPr>
        <p:spPr/>
        <p:txBody>
          <a:bodyPr>
            <a:normAutofit/>
          </a:bodyPr>
          <a:lstStyle/>
          <a:p>
            <a:pPr eaLnBrk="1" hangingPunct="1"/>
            <a:r>
              <a:rPr lang="en-US" altLang="en-US" sz="3600" dirty="0">
                <a:solidFill>
                  <a:srgbClr val="002060"/>
                </a:solidFill>
              </a:rPr>
              <a:t>Learning Objectives</a:t>
            </a:r>
          </a:p>
        </p:txBody>
      </p:sp>
      <p:sp>
        <p:nvSpPr>
          <p:cNvPr id="15363" name="Rectangle 3">
            <a:extLst>
              <a:ext uri="{FF2B5EF4-FFF2-40B4-BE49-F238E27FC236}">
                <a16:creationId xmlns:a16="http://schemas.microsoft.com/office/drawing/2014/main" id="{F6B1FAB6-FDE2-493D-9226-6783C5111E43}"/>
              </a:ext>
            </a:extLst>
          </p:cNvPr>
          <p:cNvSpPr>
            <a:spLocks noGrp="1"/>
          </p:cNvSpPr>
          <p:nvPr>
            <p:ph idx="1"/>
          </p:nvPr>
        </p:nvSpPr>
        <p:spPr/>
        <p:txBody>
          <a:bodyPr/>
          <a:lstStyle/>
          <a:p>
            <a:pPr>
              <a:lnSpc>
                <a:spcPct val="100000"/>
              </a:lnSpc>
            </a:pPr>
            <a:r>
              <a:rPr lang="en-US" altLang="en-US" sz="2800" dirty="0">
                <a:cs typeface="Times New Roman" panose="02020603050405020304" pitchFamily="18" charset="0"/>
              </a:rPr>
              <a:t>Describe factors to consider and preparatory steps to take prior to pursuing a managed care (MC) residency program</a:t>
            </a:r>
          </a:p>
          <a:p>
            <a:pPr>
              <a:lnSpc>
                <a:spcPct val="100000"/>
              </a:lnSpc>
            </a:pPr>
            <a:r>
              <a:rPr lang="en-US" altLang="en-US" sz="2800" dirty="0">
                <a:cs typeface="Times New Roman" panose="02020603050405020304" pitchFamily="18" charset="0"/>
              </a:rPr>
              <a:t>Identify key selection criteria when deciding between MC residency programs</a:t>
            </a:r>
          </a:p>
          <a:p>
            <a:pPr>
              <a:lnSpc>
                <a:spcPct val="100000"/>
              </a:lnSpc>
            </a:pPr>
            <a:r>
              <a:rPr lang="en-US" altLang="en-US" sz="2800" dirty="0">
                <a:cs typeface="Times New Roman" panose="02020603050405020304" pitchFamily="18" charset="0"/>
              </a:rPr>
              <a:t>List core outcomes expected of training experiences in accredited MC residencies</a:t>
            </a:r>
          </a:p>
          <a:p>
            <a:pPr>
              <a:lnSpc>
                <a:spcPct val="100000"/>
              </a:lnSpc>
            </a:pPr>
            <a:r>
              <a:rPr lang="en-US" altLang="en-US" sz="2800" dirty="0">
                <a:cs typeface="Times New Roman" panose="02020603050405020304" pitchFamily="18" charset="0"/>
              </a:rPr>
              <a:t>Discuss career opportunities available to residency-trained MC pharmacists</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FA10F4F-6A63-4944-93AE-1714CB8F7DC8}"/>
              </a:ext>
            </a:extLst>
          </p:cNvPr>
          <p:cNvSpPr>
            <a:spLocks noGrp="1"/>
          </p:cNvSpPr>
          <p:nvPr>
            <p:ph type="title"/>
          </p:nvPr>
        </p:nvSpPr>
        <p:spPr/>
        <p:txBody>
          <a:bodyPr>
            <a:normAutofit/>
          </a:bodyPr>
          <a:lstStyle/>
          <a:p>
            <a:pPr eaLnBrk="1" hangingPunct="1"/>
            <a:r>
              <a:rPr lang="en-US" altLang="en-US" sz="3600" dirty="0">
                <a:solidFill>
                  <a:srgbClr val="002060"/>
                </a:solidFill>
              </a:rPr>
              <a:t>Managed Care or Not?</a:t>
            </a:r>
          </a:p>
        </p:txBody>
      </p:sp>
      <p:sp>
        <p:nvSpPr>
          <p:cNvPr id="16387" name="Rectangle 3">
            <a:extLst>
              <a:ext uri="{FF2B5EF4-FFF2-40B4-BE49-F238E27FC236}">
                <a16:creationId xmlns:a16="http://schemas.microsoft.com/office/drawing/2014/main" id="{9C4BC209-F71D-401E-A00E-4DB3F1EA42BF}"/>
              </a:ext>
            </a:extLst>
          </p:cNvPr>
          <p:cNvSpPr>
            <a:spLocks noGrp="1"/>
          </p:cNvSpPr>
          <p:nvPr>
            <p:ph idx="1"/>
          </p:nvPr>
        </p:nvSpPr>
        <p:spPr/>
        <p:txBody>
          <a:bodyPr/>
          <a:lstStyle/>
          <a:p>
            <a:pPr algn="ctr">
              <a:lnSpc>
                <a:spcPct val="90000"/>
              </a:lnSpc>
              <a:buFontTx/>
              <a:buNone/>
            </a:pPr>
            <a:r>
              <a:rPr lang="en-US" altLang="en-US" sz="2400" dirty="0">
                <a:cs typeface="Times New Roman" panose="02020603050405020304" pitchFamily="18" charset="0"/>
              </a:rPr>
              <a:t>Managed care training, knowledge, and experience is an asset to other pharmacy careers</a:t>
            </a:r>
          </a:p>
          <a:p>
            <a:pPr algn="ctr">
              <a:lnSpc>
                <a:spcPct val="90000"/>
              </a:lnSpc>
            </a:pPr>
            <a:endParaRPr lang="en-US" altLang="en-US" dirty="0">
              <a:cs typeface="Times New Roman" panose="02020603050405020304" pitchFamily="18" charset="0"/>
            </a:endParaRPr>
          </a:p>
          <a:p>
            <a:pPr>
              <a:buFontTx/>
              <a:buNone/>
            </a:pPr>
            <a:r>
              <a:rPr lang="en-US" altLang="en-US" sz="2400" i="1" dirty="0"/>
              <a:t>“…I absolutely believe managed care knowledge is essential for communication with patients in any setting… pharmacists are in the front-line to educate patients about [this]…”</a:t>
            </a:r>
          </a:p>
          <a:p>
            <a:pPr>
              <a:buFontTx/>
              <a:buNone/>
            </a:pPr>
            <a:r>
              <a:rPr lang="en-US" altLang="en-US" sz="2400" i="1" dirty="0"/>
              <a:t>		—Third-year pharmacy student</a:t>
            </a:r>
            <a:endParaRPr lang="en-US" altLang="en-US" sz="2400" dirty="0">
              <a:cs typeface="Times New Roman" panose="02020603050405020304" pitchFamily="18" charset="0"/>
            </a:endParaRP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FBEB8BB-A24E-4F2A-B349-0290F8FCDDF0}"/>
              </a:ext>
            </a:extLst>
          </p:cNvPr>
          <p:cNvSpPr>
            <a:spLocks noGrp="1"/>
          </p:cNvSpPr>
          <p:nvPr>
            <p:ph type="title"/>
          </p:nvPr>
        </p:nvSpPr>
        <p:spPr/>
        <p:txBody>
          <a:bodyPr>
            <a:normAutofit/>
          </a:bodyPr>
          <a:lstStyle/>
          <a:p>
            <a:pPr eaLnBrk="1" hangingPunct="1"/>
            <a:r>
              <a:rPr lang="en-US" altLang="en-US" sz="3600" dirty="0">
                <a:solidFill>
                  <a:srgbClr val="002060"/>
                </a:solidFill>
              </a:rPr>
              <a:t>Managed Care Residency or Not?</a:t>
            </a:r>
          </a:p>
        </p:txBody>
      </p:sp>
      <p:sp>
        <p:nvSpPr>
          <p:cNvPr id="15363" name="Rectangle 3">
            <a:extLst>
              <a:ext uri="{FF2B5EF4-FFF2-40B4-BE49-F238E27FC236}">
                <a16:creationId xmlns:a16="http://schemas.microsoft.com/office/drawing/2014/main" id="{B453EBE2-FB68-4B1C-8063-180EDAD2FC84}"/>
              </a:ext>
            </a:extLst>
          </p:cNvPr>
          <p:cNvSpPr>
            <a:spLocks noGrp="1"/>
          </p:cNvSpPr>
          <p:nvPr>
            <p:ph idx="1"/>
          </p:nvPr>
        </p:nvSpPr>
        <p:spPr/>
        <p:txBody>
          <a:bodyPr>
            <a:normAutofit/>
          </a:bodyPr>
          <a:lstStyle/>
          <a:p>
            <a:pPr>
              <a:lnSpc>
                <a:spcPct val="100000"/>
              </a:lnSpc>
              <a:defRPr/>
            </a:pPr>
            <a:r>
              <a:rPr lang="en-US" altLang="en-US" sz="2800" dirty="0">
                <a:cs typeface="Times New Roman" panose="02020603050405020304" pitchFamily="18" charset="0"/>
              </a:rPr>
              <a:t>Benefits</a:t>
            </a:r>
          </a:p>
          <a:p>
            <a:pPr lvl="1">
              <a:lnSpc>
                <a:spcPct val="100000"/>
              </a:lnSpc>
              <a:defRPr/>
            </a:pPr>
            <a:r>
              <a:rPr lang="en-US" altLang="en-US" sz="2400" dirty="0">
                <a:cs typeface="Times New Roman" panose="02020603050405020304" pitchFamily="18" charset="0"/>
              </a:rPr>
              <a:t>Advancing oneself in a pharmacy niche</a:t>
            </a:r>
          </a:p>
          <a:p>
            <a:pPr lvl="1">
              <a:lnSpc>
                <a:spcPct val="100000"/>
              </a:lnSpc>
              <a:defRPr/>
            </a:pPr>
            <a:r>
              <a:rPr lang="en-US" altLang="en-US" sz="2400" dirty="0">
                <a:cs typeface="Times New Roman" panose="02020603050405020304" pitchFamily="18" charset="0"/>
              </a:rPr>
              <a:t>Staying up-to-date with new drugs and pipeline agents</a:t>
            </a:r>
          </a:p>
          <a:p>
            <a:pPr lvl="1">
              <a:lnSpc>
                <a:spcPct val="100000"/>
              </a:lnSpc>
              <a:defRPr/>
            </a:pPr>
            <a:r>
              <a:rPr lang="en-US" altLang="en-US" sz="2400" dirty="0">
                <a:cs typeface="Times New Roman" panose="02020603050405020304" pitchFamily="18" charset="0"/>
              </a:rPr>
              <a:t>Balanced exposure to operational, business and clinical aspects of pharmacy</a:t>
            </a:r>
          </a:p>
          <a:p>
            <a:pPr lvl="1">
              <a:lnSpc>
                <a:spcPct val="100000"/>
              </a:lnSpc>
              <a:defRPr/>
            </a:pPr>
            <a:r>
              <a:rPr lang="en-US" altLang="en-US" sz="2400" dirty="0">
                <a:cs typeface="Times New Roman" panose="02020603050405020304" pitchFamily="18" charset="0"/>
              </a:rPr>
              <a:t>Exposure to different aspects of managed care pharmacy</a:t>
            </a:r>
          </a:p>
          <a:p>
            <a:pPr lvl="1">
              <a:lnSpc>
                <a:spcPct val="100000"/>
              </a:lnSpc>
              <a:defRPr/>
            </a:pPr>
            <a:r>
              <a:rPr lang="en-US" altLang="en-US" sz="2400" dirty="0">
                <a:cs typeface="Times New Roman" panose="02020603050405020304" pitchFamily="18" charset="0"/>
              </a:rPr>
              <a:t>Providing a competitive advantage in the job market</a:t>
            </a:r>
          </a:p>
          <a:p>
            <a:pPr lvl="1">
              <a:lnSpc>
                <a:spcPct val="100000"/>
              </a:lnSpc>
              <a:defRPr/>
            </a:pPr>
            <a:r>
              <a:rPr lang="en-US" altLang="en-US" sz="2400" dirty="0">
                <a:cs typeface="Times New Roman" panose="02020603050405020304" pitchFamily="18" charset="0"/>
              </a:rPr>
              <a:t>Greater potential for upward career growth and new/unique career options</a:t>
            </a:r>
          </a:p>
          <a:p>
            <a:pPr marL="457200" lvl="1" indent="0">
              <a:buNone/>
              <a:defRPr/>
            </a:pPr>
            <a:endParaRPr lang="en-US" altLang="en-US" sz="2400" dirty="0">
              <a:cs typeface="Times New Roman" panose="02020603050405020304" pitchFamily="18" charset="0"/>
            </a:endParaRPr>
          </a:p>
          <a:p>
            <a:pPr eaLnBrk="1" hangingPunct="1">
              <a:buFont typeface="Arial" panose="020B0604020202020204" pitchFamily="34" charset="0"/>
              <a:buNone/>
              <a:defRPr/>
            </a:pPr>
            <a:endParaRPr lang="en-US" altLang="en-US" sz="1200" dirty="0"/>
          </a:p>
          <a:p>
            <a:pPr eaLnBrk="1" hangingPunct="1">
              <a:buFont typeface="Arial" panose="020B0604020202020204" pitchFamily="34" charset="0"/>
              <a:buNone/>
              <a:defRPr/>
            </a:pPr>
            <a:endParaRPr lang="en-US" altLang="en-US" sz="1200" dirty="0"/>
          </a:p>
          <a:p>
            <a:pPr eaLnBrk="1" hangingPunct="1">
              <a:buFont typeface="Arial" panose="020B0604020202020204" pitchFamily="34" charset="0"/>
              <a:buNone/>
              <a:defRPr/>
            </a:pPr>
            <a:endParaRPr lang="en-US" altLang="en-US" sz="1200" dirty="0"/>
          </a:p>
          <a:p>
            <a:pPr eaLnBrk="1" hangingPunct="1">
              <a:buFont typeface="Arial" panose="020B0604020202020204" pitchFamily="34" charset="0"/>
              <a:buNone/>
              <a:defRPr/>
            </a:pPr>
            <a:endParaRPr lang="en-US" altLang="en-US" sz="12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ECE448D-B3CC-4C70-9DCD-C7F8081620B3}"/>
              </a:ext>
            </a:extLst>
          </p:cNvPr>
          <p:cNvSpPr>
            <a:spLocks noGrp="1"/>
          </p:cNvSpPr>
          <p:nvPr>
            <p:ph type="title"/>
          </p:nvPr>
        </p:nvSpPr>
        <p:spPr/>
        <p:txBody>
          <a:bodyPr>
            <a:normAutofit/>
          </a:bodyPr>
          <a:lstStyle/>
          <a:p>
            <a:pPr eaLnBrk="1" hangingPunct="1"/>
            <a:r>
              <a:rPr lang="en-US" altLang="en-US" sz="3600" dirty="0">
                <a:solidFill>
                  <a:srgbClr val="002060"/>
                </a:solidFill>
              </a:rPr>
              <a:t>Managed Care Residency or Not?</a:t>
            </a:r>
          </a:p>
        </p:txBody>
      </p:sp>
      <p:sp>
        <p:nvSpPr>
          <p:cNvPr id="19459" name="Rectangle 3">
            <a:extLst>
              <a:ext uri="{FF2B5EF4-FFF2-40B4-BE49-F238E27FC236}">
                <a16:creationId xmlns:a16="http://schemas.microsoft.com/office/drawing/2014/main" id="{1AEA83B2-00B9-42E2-9F68-CFB4F2C2C9EF}"/>
              </a:ext>
            </a:extLst>
          </p:cNvPr>
          <p:cNvSpPr>
            <a:spLocks noGrp="1"/>
          </p:cNvSpPr>
          <p:nvPr>
            <p:ph idx="1"/>
          </p:nvPr>
        </p:nvSpPr>
        <p:spPr/>
        <p:txBody>
          <a:bodyPr>
            <a:normAutofit/>
          </a:bodyPr>
          <a:lstStyle/>
          <a:p>
            <a:pPr>
              <a:lnSpc>
                <a:spcPct val="100000"/>
              </a:lnSpc>
            </a:pPr>
            <a:r>
              <a:rPr lang="en-US" altLang="en-US" sz="2800" dirty="0">
                <a:cs typeface="Times New Roman" panose="02020603050405020304" pitchFamily="18" charset="0"/>
              </a:rPr>
              <a:t>Benefits</a:t>
            </a:r>
          </a:p>
          <a:p>
            <a:pPr lvl="1">
              <a:lnSpc>
                <a:spcPct val="100000"/>
              </a:lnSpc>
            </a:pPr>
            <a:r>
              <a:rPr lang="en-US" altLang="en-US" sz="2400" dirty="0">
                <a:cs typeface="Times New Roman" panose="02020603050405020304" pitchFamily="18" charset="0"/>
              </a:rPr>
              <a:t>Attractive work/life balance, including travel &amp; education</a:t>
            </a:r>
          </a:p>
          <a:p>
            <a:pPr lvl="1">
              <a:lnSpc>
                <a:spcPct val="100000"/>
              </a:lnSpc>
            </a:pPr>
            <a:r>
              <a:rPr lang="en-US" altLang="en-US" sz="2400" dirty="0">
                <a:cs typeface="Times New Roman" panose="02020603050405020304" pitchFamily="18" charset="0"/>
              </a:rPr>
              <a:t>Zero to minimal dispensing role/staffing component</a:t>
            </a:r>
          </a:p>
          <a:p>
            <a:pPr lvl="1">
              <a:lnSpc>
                <a:spcPct val="100000"/>
              </a:lnSpc>
            </a:pPr>
            <a:r>
              <a:rPr lang="en-US" altLang="en-US" sz="2400" dirty="0">
                <a:cs typeface="Times New Roman" panose="02020603050405020304" pitchFamily="18" charset="0"/>
              </a:rPr>
              <a:t>Develop a career plan and professional vision</a:t>
            </a:r>
          </a:p>
          <a:p>
            <a:pPr lvl="1">
              <a:lnSpc>
                <a:spcPct val="100000"/>
              </a:lnSpc>
            </a:pPr>
            <a:r>
              <a:rPr lang="en-US" altLang="en-US" sz="2400" dirty="0">
                <a:cs typeface="Times New Roman" panose="02020603050405020304" pitchFamily="18" charset="0"/>
              </a:rPr>
              <a:t>Expand networking opportunities to accelerate your career</a:t>
            </a:r>
          </a:p>
          <a:p>
            <a:pPr lvl="1">
              <a:lnSpc>
                <a:spcPct val="100000"/>
              </a:lnSpc>
            </a:pPr>
            <a:r>
              <a:rPr lang="en-US" altLang="en-US" sz="2400" dirty="0">
                <a:cs typeface="Times New Roman" panose="02020603050405020304" pitchFamily="18" charset="0"/>
              </a:rPr>
              <a:t>Involvement in innovative medication management and other nontraditional clinical pharmacy services </a:t>
            </a:r>
          </a:p>
          <a:p>
            <a:pPr lvl="1">
              <a:lnSpc>
                <a:spcPct val="100000"/>
              </a:lnSpc>
            </a:pPr>
            <a:r>
              <a:rPr lang="en-US" altLang="en-US" sz="2400" dirty="0">
                <a:cs typeface="Times New Roman" panose="02020603050405020304" pitchFamily="18" charset="0"/>
              </a:rPr>
              <a:t>Loan payment deferral may be an option during residency year</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B485032-7BBB-4F5A-B7D7-3AF1F14892EE}"/>
              </a:ext>
            </a:extLst>
          </p:cNvPr>
          <p:cNvSpPr>
            <a:spLocks noGrp="1"/>
          </p:cNvSpPr>
          <p:nvPr>
            <p:ph type="title"/>
          </p:nvPr>
        </p:nvSpPr>
        <p:spPr/>
        <p:txBody>
          <a:bodyPr>
            <a:normAutofit/>
          </a:bodyPr>
          <a:lstStyle/>
          <a:p>
            <a:pPr eaLnBrk="1" hangingPunct="1"/>
            <a:r>
              <a:rPr lang="en-US" altLang="en-US" sz="3600" dirty="0">
                <a:solidFill>
                  <a:srgbClr val="002060"/>
                </a:solidFill>
              </a:rPr>
              <a:t>Managed Care Residency or Not?</a:t>
            </a:r>
          </a:p>
        </p:txBody>
      </p:sp>
      <p:sp>
        <p:nvSpPr>
          <p:cNvPr id="21507" name="Rectangle 3">
            <a:extLst>
              <a:ext uri="{FF2B5EF4-FFF2-40B4-BE49-F238E27FC236}">
                <a16:creationId xmlns:a16="http://schemas.microsoft.com/office/drawing/2014/main" id="{B18C6F33-A68E-4629-9F96-7E2537683F98}"/>
              </a:ext>
            </a:extLst>
          </p:cNvPr>
          <p:cNvSpPr>
            <a:spLocks noGrp="1"/>
          </p:cNvSpPr>
          <p:nvPr>
            <p:ph idx="1"/>
          </p:nvPr>
        </p:nvSpPr>
        <p:spPr/>
        <p:txBody>
          <a:bodyPr/>
          <a:lstStyle/>
          <a:p>
            <a:pPr>
              <a:lnSpc>
                <a:spcPct val="100000"/>
              </a:lnSpc>
            </a:pPr>
            <a:r>
              <a:rPr lang="en-US" altLang="en-US" sz="2800" dirty="0">
                <a:cs typeface="Times New Roman" panose="02020603050405020304" pitchFamily="18" charset="0"/>
              </a:rPr>
              <a:t>Limitations</a:t>
            </a:r>
          </a:p>
          <a:p>
            <a:pPr lvl="1">
              <a:lnSpc>
                <a:spcPct val="100000"/>
              </a:lnSpc>
            </a:pPr>
            <a:r>
              <a:rPr lang="en-US" altLang="en-US" sz="2400" dirty="0">
                <a:cs typeface="Times New Roman" panose="02020603050405020304" pitchFamily="18" charset="0"/>
              </a:rPr>
              <a:t>Postpone financial rewards of a pharmacist’s salary</a:t>
            </a:r>
          </a:p>
          <a:p>
            <a:pPr lvl="1">
              <a:lnSpc>
                <a:spcPct val="100000"/>
              </a:lnSpc>
            </a:pPr>
            <a:r>
              <a:rPr lang="en-US" altLang="en-US" sz="2400" dirty="0">
                <a:cs typeface="Times New Roman" panose="02020603050405020304" pitchFamily="18" charset="0"/>
              </a:rPr>
              <a:t>Limited direct face-to-face patient interactions (depending on the organization), more patient-population-directed interactions</a:t>
            </a:r>
          </a:p>
          <a:p>
            <a:pPr lvl="1">
              <a:lnSpc>
                <a:spcPct val="100000"/>
              </a:lnSpc>
            </a:pPr>
            <a:r>
              <a:rPr lang="en-US" altLang="en-US" sz="2400" dirty="0">
                <a:cs typeface="Times New Roman" panose="02020603050405020304" pitchFamily="18" charset="0"/>
              </a:rPr>
              <a:t>Individuals unfamiliar with managed care may view the business training as less “clinical”</a:t>
            </a:r>
          </a:p>
          <a:p>
            <a:pPr lvl="1">
              <a:lnSpc>
                <a:spcPct val="100000"/>
              </a:lnSpc>
            </a:pPr>
            <a:r>
              <a:rPr lang="en-US" altLang="en-US" sz="2400" dirty="0">
                <a:cs typeface="Times New Roman" panose="02020603050405020304" pitchFamily="18" charset="0"/>
              </a:rPr>
              <a:t>Limited availability of residency positions </a:t>
            </a:r>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7C60F73-277B-4A47-80CA-B6ACEA12A542}"/>
              </a:ext>
            </a:extLst>
          </p:cNvPr>
          <p:cNvSpPr>
            <a:spLocks noGrp="1"/>
          </p:cNvSpPr>
          <p:nvPr>
            <p:ph type="title"/>
          </p:nvPr>
        </p:nvSpPr>
        <p:spPr/>
        <p:txBody>
          <a:bodyPr>
            <a:normAutofit/>
          </a:bodyPr>
          <a:lstStyle/>
          <a:p>
            <a:pPr eaLnBrk="1" hangingPunct="1"/>
            <a:r>
              <a:rPr lang="en-US" altLang="en-US" sz="3600" dirty="0">
                <a:solidFill>
                  <a:srgbClr val="002060"/>
                </a:solidFill>
              </a:rPr>
              <a:t>Preparatory Action Steps</a:t>
            </a:r>
          </a:p>
        </p:txBody>
      </p:sp>
      <p:sp>
        <p:nvSpPr>
          <p:cNvPr id="23555" name="Rectangle 3">
            <a:extLst>
              <a:ext uri="{FF2B5EF4-FFF2-40B4-BE49-F238E27FC236}">
                <a16:creationId xmlns:a16="http://schemas.microsoft.com/office/drawing/2014/main" id="{5A5B74B1-1D55-4C11-8287-F4CBCE03D17C}"/>
              </a:ext>
            </a:extLst>
          </p:cNvPr>
          <p:cNvSpPr>
            <a:spLocks noGrp="1"/>
          </p:cNvSpPr>
          <p:nvPr>
            <p:ph idx="1"/>
          </p:nvPr>
        </p:nvSpPr>
        <p:spPr/>
        <p:txBody>
          <a:bodyPr/>
          <a:lstStyle/>
          <a:p>
            <a:pPr>
              <a:lnSpc>
                <a:spcPct val="100000"/>
              </a:lnSpc>
            </a:pPr>
            <a:r>
              <a:rPr lang="en-US" altLang="en-US" sz="2800" dirty="0">
                <a:cs typeface="Times New Roman" panose="02020603050405020304" pitchFamily="18" charset="0"/>
              </a:rPr>
              <a:t>Get involved early on</a:t>
            </a:r>
          </a:p>
          <a:p>
            <a:pPr lvl="1">
              <a:lnSpc>
                <a:spcPct val="100000"/>
              </a:lnSpc>
            </a:pPr>
            <a:r>
              <a:rPr lang="en-US" altLang="en-US" sz="2400" dirty="0">
                <a:cs typeface="Times New Roman" panose="02020603050405020304" pitchFamily="18" charset="0"/>
              </a:rPr>
              <a:t>Academy of Managed Care Pharmacy (AMCP) school &amp; national chapters</a:t>
            </a:r>
          </a:p>
          <a:p>
            <a:pPr lvl="1">
              <a:lnSpc>
                <a:spcPct val="100000"/>
              </a:lnSpc>
            </a:pPr>
            <a:r>
              <a:rPr lang="en-US" altLang="en-US" sz="2400" dirty="0">
                <a:cs typeface="Times New Roman" panose="02020603050405020304" pitchFamily="18" charset="0"/>
              </a:rPr>
              <a:t>Pharmacy student rotations, elective courses</a:t>
            </a:r>
          </a:p>
          <a:p>
            <a:pPr lvl="1">
              <a:lnSpc>
                <a:spcPct val="100000"/>
              </a:lnSpc>
            </a:pPr>
            <a:r>
              <a:rPr lang="en-US" altLang="en-US" sz="2400" dirty="0">
                <a:cs typeface="Times New Roman" panose="02020603050405020304" pitchFamily="18" charset="0"/>
              </a:rPr>
              <a:t>Internships </a:t>
            </a:r>
          </a:p>
          <a:p>
            <a:pPr lvl="1">
              <a:lnSpc>
                <a:spcPct val="100000"/>
              </a:lnSpc>
            </a:pPr>
            <a:r>
              <a:rPr lang="en-US" altLang="en-US" sz="2400" dirty="0">
                <a:cs typeface="Times New Roman" panose="02020603050405020304" pitchFamily="18" charset="0"/>
              </a:rPr>
              <a:t>Shadowing opportunities with practitioners</a:t>
            </a:r>
          </a:p>
          <a:p>
            <a:pPr lvl="2">
              <a:lnSpc>
                <a:spcPct val="80000"/>
              </a:lnSpc>
            </a:pPr>
            <a:endParaRPr lang="en-US" altLang="en-US" sz="2000" dirty="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7FBBCD7-E786-42F0-94F8-5B9C1F7E24F7}"/>
              </a:ext>
            </a:extLst>
          </p:cNvPr>
          <p:cNvSpPr>
            <a:spLocks noGrp="1"/>
          </p:cNvSpPr>
          <p:nvPr>
            <p:ph type="title"/>
          </p:nvPr>
        </p:nvSpPr>
        <p:spPr>
          <a:xfrm>
            <a:off x="828339" y="365127"/>
            <a:ext cx="10230522" cy="854074"/>
          </a:xfrm>
        </p:spPr>
        <p:txBody>
          <a:bodyPr>
            <a:normAutofit/>
          </a:bodyPr>
          <a:lstStyle/>
          <a:p>
            <a:pPr eaLnBrk="1" hangingPunct="1"/>
            <a:r>
              <a:rPr lang="en-US" altLang="en-US" sz="3600" dirty="0">
                <a:solidFill>
                  <a:srgbClr val="002060"/>
                </a:solidFill>
              </a:rPr>
              <a:t>Preparatory Action Steps</a:t>
            </a:r>
          </a:p>
        </p:txBody>
      </p:sp>
      <p:sp>
        <p:nvSpPr>
          <p:cNvPr id="25603" name="Rectangle 3">
            <a:extLst>
              <a:ext uri="{FF2B5EF4-FFF2-40B4-BE49-F238E27FC236}">
                <a16:creationId xmlns:a16="http://schemas.microsoft.com/office/drawing/2014/main" id="{3D3C142F-997F-42B9-8D23-56998FB6FA5D}"/>
              </a:ext>
            </a:extLst>
          </p:cNvPr>
          <p:cNvSpPr>
            <a:spLocks noGrp="1"/>
          </p:cNvSpPr>
          <p:nvPr>
            <p:ph idx="1"/>
          </p:nvPr>
        </p:nvSpPr>
        <p:spPr>
          <a:xfrm>
            <a:off x="828339" y="1248569"/>
            <a:ext cx="7278598" cy="3903663"/>
          </a:xfrm>
        </p:spPr>
        <p:txBody>
          <a:bodyPr>
            <a:normAutofit/>
          </a:bodyPr>
          <a:lstStyle/>
          <a:p>
            <a:pPr>
              <a:lnSpc>
                <a:spcPct val="100000"/>
              </a:lnSpc>
            </a:pPr>
            <a:r>
              <a:rPr lang="en-US" altLang="en-US" sz="3200" dirty="0">
                <a:cs typeface="Times New Roman" panose="02020603050405020304" pitchFamily="18" charset="0"/>
              </a:rPr>
              <a:t>Be visible</a:t>
            </a:r>
          </a:p>
          <a:p>
            <a:pPr lvl="1">
              <a:lnSpc>
                <a:spcPct val="100000"/>
              </a:lnSpc>
            </a:pPr>
            <a:r>
              <a:rPr lang="en-US" altLang="en-US" sz="2800" dirty="0">
                <a:cs typeface="Times New Roman" panose="02020603050405020304" pitchFamily="18" charset="0"/>
              </a:rPr>
              <a:t>Network with other students, practitioners</a:t>
            </a:r>
          </a:p>
          <a:p>
            <a:pPr lvl="1">
              <a:lnSpc>
                <a:spcPct val="100000"/>
              </a:lnSpc>
            </a:pPr>
            <a:r>
              <a:rPr lang="en-US" altLang="en-US" sz="2800" dirty="0">
                <a:cs typeface="Times New Roman" panose="02020603050405020304" pitchFamily="18" charset="0"/>
              </a:rPr>
              <a:t>Attend national AMCP meetings</a:t>
            </a:r>
          </a:p>
          <a:p>
            <a:pPr lvl="2">
              <a:lnSpc>
                <a:spcPct val="100000"/>
              </a:lnSpc>
            </a:pPr>
            <a:r>
              <a:rPr lang="en-US" altLang="en-US" sz="2400" dirty="0">
                <a:cs typeface="Times New Roman" panose="02020603050405020304" pitchFamily="18" charset="0"/>
              </a:rPr>
              <a:t>AMCP Nexus each Fall (including the Residency Showcase)</a:t>
            </a:r>
          </a:p>
          <a:p>
            <a:pPr lvl="2">
              <a:lnSpc>
                <a:spcPct val="100000"/>
              </a:lnSpc>
            </a:pPr>
            <a:r>
              <a:rPr lang="en-US" altLang="en-US" sz="2400" dirty="0">
                <a:cs typeface="Times New Roman" panose="02020603050405020304" pitchFamily="18" charset="0"/>
              </a:rPr>
              <a:t>AMCP Annual Meeting each Spring</a:t>
            </a:r>
          </a:p>
        </p:txBody>
      </p:sp>
      <p:pic>
        <p:nvPicPr>
          <p:cNvPr id="25604" name="Picture 3">
            <a:extLst>
              <a:ext uri="{FF2B5EF4-FFF2-40B4-BE49-F238E27FC236}">
                <a16:creationId xmlns:a16="http://schemas.microsoft.com/office/drawing/2014/main" id="{FFEDA34C-651C-481A-927D-B179969883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2950" y="2649681"/>
            <a:ext cx="3276600" cy="2531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D4EF0C2-B462-4DA3-A338-080CEDB5AF3B}"/>
              </a:ext>
            </a:extLst>
          </p:cNvPr>
          <p:cNvSpPr>
            <a:spLocks noGrp="1"/>
          </p:cNvSpPr>
          <p:nvPr>
            <p:ph type="title"/>
          </p:nvPr>
        </p:nvSpPr>
        <p:spPr/>
        <p:txBody>
          <a:bodyPr>
            <a:normAutofit/>
          </a:bodyPr>
          <a:lstStyle/>
          <a:p>
            <a:pPr eaLnBrk="1" hangingPunct="1"/>
            <a:r>
              <a:rPr lang="en-US" altLang="en-US" sz="3600" dirty="0">
                <a:solidFill>
                  <a:srgbClr val="002060"/>
                </a:solidFill>
              </a:rPr>
              <a:t>Preparatory Action Steps</a:t>
            </a:r>
          </a:p>
        </p:txBody>
      </p:sp>
      <p:sp>
        <p:nvSpPr>
          <p:cNvPr id="27651" name="Rectangle 3">
            <a:extLst>
              <a:ext uri="{FF2B5EF4-FFF2-40B4-BE49-F238E27FC236}">
                <a16:creationId xmlns:a16="http://schemas.microsoft.com/office/drawing/2014/main" id="{961AF693-B56F-437C-ABA2-B7EEC099A4D8}"/>
              </a:ext>
            </a:extLst>
          </p:cNvPr>
          <p:cNvSpPr>
            <a:spLocks noGrp="1"/>
          </p:cNvSpPr>
          <p:nvPr>
            <p:ph idx="1"/>
          </p:nvPr>
        </p:nvSpPr>
        <p:spPr>
          <a:xfrm>
            <a:off x="727448" y="1726333"/>
            <a:ext cx="10747157" cy="3903663"/>
          </a:xfrm>
        </p:spPr>
        <p:txBody>
          <a:bodyPr/>
          <a:lstStyle/>
          <a:p>
            <a:pPr>
              <a:lnSpc>
                <a:spcPct val="100000"/>
              </a:lnSpc>
            </a:pPr>
            <a:r>
              <a:rPr lang="en-US" altLang="en-US" sz="3200" dirty="0">
                <a:cs typeface="Times New Roman" panose="02020603050405020304" pitchFamily="18" charset="0"/>
              </a:rPr>
              <a:t>Utilize resources</a:t>
            </a:r>
          </a:p>
          <a:p>
            <a:pPr lvl="1">
              <a:lnSpc>
                <a:spcPct val="100000"/>
              </a:lnSpc>
            </a:pPr>
            <a:r>
              <a:rPr lang="en-US" altLang="en-US" sz="2800" dirty="0">
                <a:cs typeface="Times New Roman" panose="02020603050405020304" pitchFamily="18" charset="0"/>
              </a:rPr>
              <a:t>Student-specific AMCP webpage for related materials</a:t>
            </a:r>
          </a:p>
          <a:p>
            <a:pPr lvl="2">
              <a:lnSpc>
                <a:spcPct val="100000"/>
              </a:lnSpc>
            </a:pPr>
            <a:r>
              <a:rPr lang="en-US" altLang="en-US" sz="2400" dirty="0">
                <a:cs typeface="Times New Roman" panose="02020603050405020304" pitchFamily="18" charset="0"/>
              </a:rPr>
              <a:t>Resources to learn about managed care</a:t>
            </a:r>
          </a:p>
          <a:p>
            <a:pPr lvl="2">
              <a:lnSpc>
                <a:spcPct val="100000"/>
              </a:lnSpc>
            </a:pPr>
            <a:r>
              <a:rPr lang="en-US" altLang="en-US" sz="2400" dirty="0">
                <a:cs typeface="Times New Roman" panose="02020603050405020304" pitchFamily="18" charset="0"/>
              </a:rPr>
              <a:t>Residency preparation materials </a:t>
            </a:r>
          </a:p>
          <a:p>
            <a:pPr lvl="1">
              <a:lnSpc>
                <a:spcPct val="100000"/>
              </a:lnSpc>
            </a:pPr>
            <a:r>
              <a:rPr lang="en-US" altLang="en-US" sz="2800" dirty="0">
                <a:cs typeface="Times New Roman" panose="02020603050405020304" pitchFamily="18" charset="0"/>
              </a:rPr>
              <a:t>Managed care fundamentals certificate program</a:t>
            </a:r>
          </a:p>
          <a:p>
            <a:pPr lvl="2">
              <a:lnSpc>
                <a:spcPct val="80000"/>
              </a:lnSpc>
            </a:pPr>
            <a:endParaRPr lang="en-US" altLang="en-US" sz="2000" dirty="0">
              <a:cs typeface="Times New Roman" panose="02020603050405020304" pitchFamily="18" charset="0"/>
            </a:endParaRPr>
          </a:p>
        </p:txBody>
      </p:sp>
      <p:pic>
        <p:nvPicPr>
          <p:cNvPr id="3" name="Picture 2">
            <a:extLst>
              <a:ext uri="{FF2B5EF4-FFF2-40B4-BE49-F238E27FC236}">
                <a16:creationId xmlns:a16="http://schemas.microsoft.com/office/drawing/2014/main" id="{093FBB9E-D607-6275-6CF6-F315F4CFD7A3}"/>
              </a:ext>
            </a:extLst>
          </p:cNvPr>
          <p:cNvPicPr>
            <a:picLocks noChangeAspect="1"/>
          </p:cNvPicPr>
          <p:nvPr/>
        </p:nvPicPr>
        <p:blipFill>
          <a:blip r:embed="rId3"/>
          <a:stretch>
            <a:fillRect/>
          </a:stretch>
        </p:blipFill>
        <p:spPr>
          <a:xfrm>
            <a:off x="3170896" y="4219898"/>
            <a:ext cx="5850207" cy="144574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24e01ff-47af-4f69-b6b1-8bd7b642ad80">
      <Terms xmlns="http://schemas.microsoft.com/office/infopath/2007/PartnerControls"/>
    </lcf76f155ced4ddcb4097134ff3c332f>
    <TaxCatchAll xmlns="f2c48f60-54de-499d-bd5e-1a2c34db13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89C8E0D0780E44B9FB385B5EEC703D" ma:contentTypeVersion="17" ma:contentTypeDescription="Create a new document." ma:contentTypeScope="" ma:versionID="254ddccdaed675e89a9354d4f98db8ec">
  <xsd:schema xmlns:xsd="http://www.w3.org/2001/XMLSchema" xmlns:xs="http://www.w3.org/2001/XMLSchema" xmlns:p="http://schemas.microsoft.com/office/2006/metadata/properties" xmlns:ns2="124e01ff-47af-4f69-b6b1-8bd7b642ad80" xmlns:ns3="f2c48f60-54de-499d-bd5e-1a2c34db13ad" targetNamespace="http://schemas.microsoft.com/office/2006/metadata/properties" ma:root="true" ma:fieldsID="8dd0d27db7019c5072df4993cc210f22" ns2:_="" ns3:_="">
    <xsd:import namespace="124e01ff-47af-4f69-b6b1-8bd7b642ad80"/>
    <xsd:import namespace="f2c48f60-54de-499d-bd5e-1a2c34db13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lcf76f155ced4ddcb4097134ff3c332f" minOccurs="0"/>
                <xsd:element ref="ns3:TaxCatchAll"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e01ff-47af-4f69-b6b1-8bd7b642ad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542fbb9-1fc8-4dc7-bfa7-55c7b00c0383" ma:termSetId="09814cd3-568e-fe90-9814-8d621ff8fb84" ma:anchorId="fba54fb3-c3e1-fe81-a776-ca4b69148c4d" ma:open="true" ma:isKeyword="false">
      <xsd:complexType>
        <xsd:sequence>
          <xsd:element ref="pc:Terms" minOccurs="0" maxOccurs="1"/>
        </xsd:sequence>
      </xsd:complex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c48f60-54de-499d-bd5e-1a2c34db13a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9962944-c2fb-4adb-8a69-7a81247e5e31}" ma:internalName="TaxCatchAll" ma:showField="CatchAllData" ma:web="f2c48f60-54de-499d-bd5e-1a2c34db13a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B8B20F-EBD2-49F7-B14D-4696E5FD85B5}">
  <ds:schemaRefs>
    <ds:schemaRef ds:uri="http://schemas.microsoft.com/office/2006/metadata/properties"/>
    <ds:schemaRef ds:uri="http://schemas.microsoft.com/office/infopath/2007/PartnerControls"/>
    <ds:schemaRef ds:uri="124e01ff-47af-4f69-b6b1-8bd7b642ad80"/>
    <ds:schemaRef ds:uri="f2c48f60-54de-499d-bd5e-1a2c34db13ad"/>
  </ds:schemaRefs>
</ds:datastoreItem>
</file>

<file path=customXml/itemProps2.xml><?xml version="1.0" encoding="utf-8"?>
<ds:datastoreItem xmlns:ds="http://schemas.openxmlformats.org/officeDocument/2006/customXml" ds:itemID="{C7E301B6-CE7D-4C3E-AEED-D4A84E4A7743}">
  <ds:schemaRefs>
    <ds:schemaRef ds:uri="http://schemas.microsoft.com/sharepoint/v3/contenttype/forms"/>
  </ds:schemaRefs>
</ds:datastoreItem>
</file>

<file path=customXml/itemProps3.xml><?xml version="1.0" encoding="utf-8"?>
<ds:datastoreItem xmlns:ds="http://schemas.openxmlformats.org/officeDocument/2006/customXml" ds:itemID="{726620DF-B95E-4A9B-9445-1BF642F89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e01ff-47af-4f69-b6b1-8bd7b642ad80"/>
    <ds:schemaRef ds:uri="f2c48f60-54de-499d-bd5e-1a2c34db13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1167</TotalTime>
  <Words>3107</Words>
  <Application>Microsoft Office PowerPoint</Application>
  <PresentationFormat>Widescreen</PresentationFormat>
  <Paragraphs>225</Paragraphs>
  <Slides>18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Montserrat</vt:lpstr>
      <vt:lpstr>Times New Roman</vt:lpstr>
      <vt:lpstr>Wingdings</vt:lpstr>
      <vt:lpstr>1_Office Theme</vt:lpstr>
      <vt:lpstr>Postgraduate Training Opportunities in Managed Care Pharmacy</vt:lpstr>
      <vt:lpstr>Learning Objectives</vt:lpstr>
      <vt:lpstr>Managed Care or Not?</vt:lpstr>
      <vt:lpstr>Managed Care Residency or Not?</vt:lpstr>
      <vt:lpstr>Managed Care Residency or Not?</vt:lpstr>
      <vt:lpstr>Managed Care Residency or Not?</vt:lpstr>
      <vt:lpstr>Preparatory Action Steps</vt:lpstr>
      <vt:lpstr>Preparatory Action Steps</vt:lpstr>
      <vt:lpstr>Preparatory Action Steps</vt:lpstr>
      <vt:lpstr>Residency Selection Criteria</vt:lpstr>
      <vt:lpstr>Resources</vt:lpstr>
      <vt:lpstr>PGY1 MC Residency Standards</vt:lpstr>
      <vt:lpstr>MC Residency Application Requirements</vt:lpstr>
      <vt:lpstr>Characteristics of an Ideal Applicant</vt:lpstr>
      <vt:lpstr>Career Opportunities</vt:lpstr>
      <vt:lpstr>Helpful Resources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Bekman, Janetta</cp:lastModifiedBy>
  <cp:revision>166</cp:revision>
  <dcterms:created xsi:type="dcterms:W3CDTF">2019-05-03T17:39:49Z</dcterms:created>
  <dcterms:modified xsi:type="dcterms:W3CDTF">2025-02-13T19:36:01Z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0x0101006689C8E0D0780E44B9FB385B5EEC703D</vt:lpwstr>
  </property>
</Properties>
</file>