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17"/>
  </p:notesMasterIdLst>
  <p:sldIdLst>
    <p:sldId id="280" r:id="rId6"/>
    <p:sldId id="257" r:id="rId7"/>
    <p:sldId id="259" r:id="rId8"/>
    <p:sldId id="274" r:id="rId9"/>
    <p:sldId id="272" r:id="rId10"/>
    <p:sldId id="287" r:id="rId11"/>
    <p:sldId id="284" r:id="rId12"/>
    <p:sldId id="417" r:id="rId13"/>
    <p:sldId id="416" r:id="rId14"/>
    <p:sldId id="415" r:id="rId15"/>
    <p:sldId id="414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6706" autoAdjust="0"/>
  </p:normalViewPr>
  <p:slideViewPr>
    <p:cSldViewPr>
      <p:cViewPr varScale="1">
        <p:scale>
          <a:sx n="105" d="100"/>
          <a:sy n="105" d="100"/>
        </p:scale>
        <p:origin x="108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kman, Janetta" userId="e993b167-1e59-4851-9497-4d75d551d655" providerId="ADAL" clId="{DF7E2D43-0141-41BC-8E74-9D283EA25984}"/>
    <pc:docChg chg="delSld modSld">
      <pc:chgData name="Bekman, Janetta" userId="e993b167-1e59-4851-9497-4d75d551d655" providerId="ADAL" clId="{DF7E2D43-0141-41BC-8E74-9D283EA25984}" dt="2025-02-13T19:31:56.730" v="52" actId="6549"/>
      <pc:docMkLst>
        <pc:docMk/>
      </pc:docMkLst>
      <pc:sldChg chg="modSp mod">
        <pc:chgData name="Bekman, Janetta" userId="e993b167-1e59-4851-9497-4d75d551d655" providerId="ADAL" clId="{DF7E2D43-0141-41BC-8E74-9D283EA25984}" dt="2025-02-13T19:29:35.254" v="19" actId="6549"/>
        <pc:sldMkLst>
          <pc:docMk/>
          <pc:sldMk cId="0" sldId="274"/>
        </pc:sldMkLst>
        <pc:spChg chg="mod">
          <ac:chgData name="Bekman, Janetta" userId="e993b167-1e59-4851-9497-4d75d551d655" providerId="ADAL" clId="{DF7E2D43-0141-41BC-8E74-9D283EA25984}" dt="2025-02-13T19:29:35.254" v="19" actId="6549"/>
          <ac:spMkLst>
            <pc:docMk/>
            <pc:sldMk cId="0" sldId="274"/>
            <ac:spMk id="18435" creationId="{4FFB80DA-295A-4C41-9B47-118717D61E85}"/>
          </ac:spMkLst>
        </pc:spChg>
      </pc:sldChg>
      <pc:sldChg chg="modSp mod">
        <pc:chgData name="Bekman, Janetta" userId="e993b167-1e59-4851-9497-4d75d551d655" providerId="ADAL" clId="{DF7E2D43-0141-41BC-8E74-9D283EA25984}" dt="2025-02-13T19:31:56.730" v="52" actId="6549"/>
        <pc:sldMkLst>
          <pc:docMk/>
          <pc:sldMk cId="0" sldId="280"/>
        </pc:sldMkLst>
        <pc:spChg chg="mod">
          <ac:chgData name="Bekman, Janetta" userId="e993b167-1e59-4851-9497-4d75d551d655" providerId="ADAL" clId="{DF7E2D43-0141-41BC-8E74-9D283EA25984}" dt="2025-02-13T19:31:56.730" v="52" actId="6549"/>
          <ac:spMkLst>
            <pc:docMk/>
            <pc:sldMk cId="0" sldId="280"/>
            <ac:spMk id="12290" creationId="{3522EABF-E0F2-4DB9-A978-939C524CD3FD}"/>
          </ac:spMkLst>
        </pc:spChg>
      </pc:sldChg>
      <pc:sldChg chg="del">
        <pc:chgData name="Bekman, Janetta" userId="e993b167-1e59-4851-9497-4d75d551d655" providerId="ADAL" clId="{DF7E2D43-0141-41BC-8E74-9D283EA25984}" dt="2025-02-13T19:31:49.648" v="38" actId="47"/>
        <pc:sldMkLst>
          <pc:docMk/>
          <pc:sldMk cId="0" sldId="281"/>
        </pc:sldMkLst>
      </pc:sldChg>
      <pc:sldChg chg="modSp mod">
        <pc:chgData name="Bekman, Janetta" userId="e993b167-1e59-4851-9497-4d75d551d655" providerId="ADAL" clId="{DF7E2D43-0141-41BC-8E74-9D283EA25984}" dt="2025-02-13T19:31:36.584" v="37" actId="20577"/>
        <pc:sldMkLst>
          <pc:docMk/>
          <pc:sldMk cId="3017260664" sldId="415"/>
        </pc:sldMkLst>
        <pc:spChg chg="mod">
          <ac:chgData name="Bekman, Janetta" userId="e993b167-1e59-4851-9497-4d75d551d655" providerId="ADAL" clId="{DF7E2D43-0141-41BC-8E74-9D283EA25984}" dt="2025-02-13T19:31:36.584" v="37" actId="20577"/>
          <ac:spMkLst>
            <pc:docMk/>
            <pc:sldMk cId="3017260664" sldId="415"/>
            <ac:spMk id="28675" creationId="{016B6AA1-A6F5-42F1-A1DF-D6E1A7926A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2/13/2025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2/13/2025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0" y="1259633"/>
            <a:ext cx="8459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Pharmacy &amp; Therapeutics Committee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387445" y="4876800"/>
            <a:ext cx="5791200" cy="16002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indent="0" algn="r" eaLnBrk="1" hangingPunct="1">
              <a:buNone/>
            </a:pPr>
            <a:r>
              <a:rPr lang="en-US" altLang="en-US" sz="5500" dirty="0">
                <a:solidFill>
                  <a:schemeClr val="bg1"/>
                </a:solidFill>
              </a:rPr>
              <a:t>Developed by the AMCP School of Pharmacy Relations Committee</a:t>
            </a:r>
          </a:p>
          <a:p>
            <a:pPr marL="0" indent="0" algn="r" eaLnBrk="1" hangingPunct="1">
              <a:buNone/>
            </a:pPr>
            <a:endParaRPr lang="en-US" altLang="en-US" sz="550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</a:pPr>
            <a:r>
              <a:rPr lang="en-US" altLang="en-US" sz="5500" dirty="0">
                <a:solidFill>
                  <a:schemeClr val="bg1"/>
                </a:solidFill>
              </a:rPr>
              <a:t>Updated</a:t>
            </a:r>
            <a:r>
              <a:rPr lang="en-US" altLang="en-US" sz="5500">
                <a:solidFill>
                  <a:schemeClr val="bg1"/>
                </a:solidFill>
              </a:rPr>
              <a:t>: February 2025</a:t>
            </a:r>
            <a:endParaRPr lang="en-US" altLang="en-US" sz="5500" dirty="0">
              <a:solidFill>
                <a:schemeClr val="bg1"/>
              </a:solidFill>
            </a:endParaRP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Navarro, R.  2009. Managed Care Pharmacy Practice. 2nd edition. Sudbury, MA: Jones and Bartlett Publishers.</a:t>
            </a:r>
          </a:p>
          <a:p>
            <a:r>
              <a:rPr lang="en-US" altLang="en-US" sz="2400" dirty="0"/>
              <a:t>ASHP statement on the pharmacy and therapeutics committee and the formulary system. Am J Health-Syst Pharm. 2008; 65:2384–6. </a:t>
            </a:r>
          </a:p>
          <a:p>
            <a:r>
              <a:rPr lang="en-US" altLang="en-US" sz="2400" dirty="0"/>
              <a:t>CMS Medicare Prescription Drug Benefit Manual. CMS Website. https://www.cms.gov/medicare/coverage/prescription-drug-coverage-contracting/prescription-drug-benefit-manual. Accessed 13 Feb 2025.</a:t>
            </a:r>
          </a:p>
        </p:txBody>
      </p:sp>
    </p:spTree>
    <p:extLst>
      <p:ext uri="{BB962C8B-B14F-4D97-AF65-F5344CB8AC3E}">
        <p14:creationId xmlns:p14="http://schemas.microsoft.com/office/powerpoint/2010/main" val="30172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Objectives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210800" cy="41616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Identify the purpose and structure of a Pharmacy &amp; Therapeutics (P&amp;T) Committee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Understand the roles and responsibilities of a P&amp;T Committee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P&amp;T Committee Purpose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Promote safe, effective, and cost-effective drug therapy</a:t>
            </a:r>
          </a:p>
          <a:p>
            <a:pPr marL="128587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>
                <a:solidFill>
                  <a:schemeClr val="tx1"/>
                </a:solidFill>
              </a:rPr>
              <a:t>Develop policies regarding drug evaluation, selection, and utilization</a:t>
            </a:r>
          </a:p>
          <a:p>
            <a:pPr marL="128587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>
                <a:solidFill>
                  <a:schemeClr val="tx1"/>
                </a:solidFill>
              </a:rPr>
              <a:t>Educate practitioners on drugs and appropriate drug utilization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Who Uses P&amp;T?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9906001" cy="3857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Any organization that maintains a drug formulary utilizes a P&amp;T Committee</a:t>
            </a:r>
          </a:p>
          <a:p>
            <a:pPr lvl="1"/>
            <a:r>
              <a:rPr lang="en-US" altLang="en-US" sz="2400" dirty="0"/>
              <a:t>Health Plans</a:t>
            </a:r>
          </a:p>
          <a:p>
            <a:pPr lvl="1"/>
            <a:r>
              <a:rPr lang="en-US" altLang="en-US" sz="2400" dirty="0"/>
              <a:t>Prescription Benefit Managers (PBMs)</a:t>
            </a:r>
          </a:p>
          <a:p>
            <a:pPr lvl="1"/>
            <a:r>
              <a:rPr lang="en-US" altLang="en-US" sz="2400" dirty="0"/>
              <a:t>Hospitals</a:t>
            </a:r>
          </a:p>
          <a:p>
            <a:pPr lvl="1"/>
            <a:r>
              <a:rPr lang="en-US" altLang="en-US" sz="2400" dirty="0"/>
              <a:t>Veterans Affairs and Military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P&amp;T Committee Membership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10591800" cy="3857625"/>
          </a:xfrm>
        </p:spPr>
        <p:txBody>
          <a:bodyPr/>
          <a:lstStyle/>
          <a:p>
            <a:r>
              <a:rPr lang="en-US" altLang="en-US" sz="2800" dirty="0"/>
              <a:t>Primarily physicians and pharmacists</a:t>
            </a:r>
          </a:p>
          <a:p>
            <a:pPr lvl="1"/>
            <a:r>
              <a:rPr lang="en-US" altLang="en-US" sz="2500" dirty="0"/>
              <a:t>Includes practitioners from a variety of specialties</a:t>
            </a:r>
          </a:p>
          <a:p>
            <a:r>
              <a:rPr lang="en-US" altLang="en-US" sz="2800" dirty="0"/>
              <a:t>May also include members from other divisions of healthcare</a:t>
            </a:r>
          </a:p>
          <a:p>
            <a:pPr lvl="1"/>
            <a:r>
              <a:rPr lang="en-US" altLang="en-US" sz="2500" dirty="0"/>
              <a:t>Nursing, Nutritional Services, Administration, Law, Quality Assurance</a:t>
            </a:r>
          </a:p>
          <a:p>
            <a:r>
              <a:rPr lang="en-US" altLang="en-US" sz="2800" dirty="0"/>
              <a:t>May also include lay member(s)</a:t>
            </a:r>
          </a:p>
          <a:p>
            <a:pPr lvl="1"/>
            <a:r>
              <a:rPr lang="en-US" altLang="en-US" sz="2500" dirty="0"/>
              <a:t>Represents plan members</a:t>
            </a:r>
          </a:p>
          <a:p>
            <a:pPr lvl="1"/>
            <a:r>
              <a:rPr lang="en-US" altLang="en-US" sz="2500" dirty="0"/>
              <a:t>Not a healthcare provider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/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P&amp;T Committee Actions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0"/>
            <a:ext cx="105918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Regular meetings – no less than once per quarter</a:t>
            </a:r>
          </a:p>
          <a:p>
            <a:pPr marL="514350" lvl="1" indent="-171450">
              <a:lnSpc>
                <a:spcPct val="10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CMS regulates P&amp;T Committees for Part D plans must meet at least quarterly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Review of scientific evidence and standards of practice, peer reviewed medical literature, clinical practice guidelines, and pharmacoeconomic studies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Manage the development and maintenance of the organization’s drug formulary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P&amp;T Committee Actions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Manage educational programs regarding drug utilization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Develop policies to ensure safe and effective drug use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Develop policies to promote cost-effective drug therapy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Advise on drug distribution and control procedures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Factors Considered by P&amp;T Committee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Clinical efficacy</a:t>
            </a:r>
          </a:p>
          <a:p>
            <a:r>
              <a:rPr lang="en-US" altLang="en-US" sz="2800" dirty="0"/>
              <a:t>Safety</a:t>
            </a:r>
          </a:p>
          <a:p>
            <a:r>
              <a:rPr lang="en-US" altLang="en-US" sz="2800" dirty="0"/>
              <a:t>Therapeutic need</a:t>
            </a:r>
          </a:p>
          <a:p>
            <a:r>
              <a:rPr lang="en-US" altLang="en-US" sz="2800" dirty="0"/>
              <a:t>Clinical guidelines</a:t>
            </a:r>
          </a:p>
          <a:p>
            <a:r>
              <a:rPr lang="en-US" altLang="en-US" sz="2800" dirty="0"/>
              <a:t>Standards of medical practice</a:t>
            </a:r>
          </a:p>
          <a:p>
            <a:r>
              <a:rPr lang="en-US" altLang="en-US" sz="2800" dirty="0"/>
              <a:t>Other treatment options</a:t>
            </a:r>
          </a:p>
          <a:p>
            <a:r>
              <a:rPr lang="en-US" altLang="en-US" sz="2800" dirty="0"/>
              <a:t>Pharmacoeconomics</a:t>
            </a:r>
          </a:p>
          <a:p>
            <a:r>
              <a:rPr lang="en-US" altLang="en-US" sz="2800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513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Clinical Evidence &amp; Cost-Effectiveness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Organizations choose whether to include cost data as part of the P&amp;T Committee Review process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cost data is not included, drugs are reviewed solely on clinical efficacy and safety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An administrative committee is then tasked with final formulary placement decisions based on:</a:t>
            </a:r>
          </a:p>
          <a:p>
            <a:pPr marL="514350" lvl="1" indent="-171450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500" dirty="0">
                <a:solidFill>
                  <a:schemeClr val="tx1"/>
                </a:solidFill>
              </a:rPr>
              <a:t>P&amp;T Committee’s clinical evaluation</a:t>
            </a:r>
          </a:p>
          <a:p>
            <a:pPr marL="514350" lvl="1" indent="-171450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500" dirty="0">
                <a:solidFill>
                  <a:schemeClr val="tx1"/>
                </a:solidFill>
              </a:rPr>
              <a:t>Cost-effectiveness data </a:t>
            </a:r>
          </a:p>
        </p:txBody>
      </p:sp>
    </p:spTree>
    <p:extLst>
      <p:ext uri="{BB962C8B-B14F-4D97-AF65-F5344CB8AC3E}">
        <p14:creationId xmlns:p14="http://schemas.microsoft.com/office/powerpoint/2010/main" val="19698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E61C13-AB94-46C9-B83D-4EBACE58FD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9FC5A2-1BF6-4A2F-86FF-C24FECB68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1238</TotalTime>
  <Words>435</Words>
  <Application>Microsoft Office PowerPoint</Application>
  <PresentationFormat>Widescreen</PresentationFormat>
  <Paragraphs>64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Montserrat</vt:lpstr>
      <vt:lpstr>Wingdings</vt:lpstr>
      <vt:lpstr>AMCP Theme</vt:lpstr>
      <vt:lpstr>1_Office Theme</vt:lpstr>
      <vt:lpstr>2_Office Theme</vt:lpstr>
      <vt:lpstr>Pharmacy &amp; Therapeutics Committee </vt:lpstr>
      <vt:lpstr>Objectives</vt:lpstr>
      <vt:lpstr>P&amp;T Committee Purpose</vt:lpstr>
      <vt:lpstr>Who Uses P&amp;T?</vt:lpstr>
      <vt:lpstr>P&amp;T Committee Membership</vt:lpstr>
      <vt:lpstr>P&amp;T Committee Actions</vt:lpstr>
      <vt:lpstr>P&amp;T Committee Actions</vt:lpstr>
      <vt:lpstr>Factors Considered by P&amp;T Committee</vt:lpstr>
      <vt:lpstr>Clinical Evidence &amp; Cost-Effectiveness</vt:lpstr>
      <vt:lpstr>References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Bekman, Janetta</cp:lastModifiedBy>
  <cp:revision>4</cp:revision>
  <dcterms:created xsi:type="dcterms:W3CDTF">2011-11-21T20:45:11Z</dcterms:created>
  <dcterms:modified xsi:type="dcterms:W3CDTF">2025-02-13T19:32:05Z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</Properties>
</file>