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3"/>
    <p:sldMasterId id="2147483894" r:id="rId4"/>
    <p:sldMasterId id="2147483906" r:id="rId5"/>
  </p:sldMasterIdLst>
  <p:notesMasterIdLst>
    <p:notesMasterId r:id="rId17"/>
  </p:notesMasterIdLst>
  <p:sldIdLst>
    <p:sldId id="280" r:id="rId6"/>
    <p:sldId id="257" r:id="rId7"/>
    <p:sldId id="259" r:id="rId8"/>
    <p:sldId id="274" r:id="rId9"/>
    <p:sldId id="272" r:id="rId10"/>
    <p:sldId id="287" r:id="rId11"/>
    <p:sldId id="284" r:id="rId12"/>
    <p:sldId id="417" r:id="rId13"/>
    <p:sldId id="416" r:id="rId14"/>
    <p:sldId id="415" r:id="rId15"/>
    <p:sldId id="414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6706" autoAdjust="0"/>
  </p:normalViewPr>
  <p:slideViewPr>
    <p:cSldViewPr>
      <p:cViewPr varScale="1">
        <p:scale>
          <a:sx n="105" d="100"/>
          <a:sy n="105" d="100"/>
        </p:scale>
        <p:origin x="108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4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kman, Janetta" userId="e993b167-1e59-4851-9497-4d75d551d655" providerId="ADAL" clId="{DF7E2D43-0141-41BC-8E74-9D283EA25984}"/>
    <pc:docChg chg="delSld modSld">
      <pc:chgData name="Bekman, Janetta" userId="e993b167-1e59-4851-9497-4d75d551d655" providerId="ADAL" clId="{DF7E2D43-0141-41BC-8E74-9D283EA25984}" dt="2025-02-13T19:31:56.730" v="52" actId="6549"/>
      <pc:docMkLst>
        <pc:docMk/>
      </pc:docMkLst>
      <pc:sldChg chg="modSp mod">
        <pc:chgData name="Bekman, Janetta" userId="e993b167-1e59-4851-9497-4d75d551d655" providerId="ADAL" clId="{DF7E2D43-0141-41BC-8E74-9D283EA25984}" dt="2025-02-13T19:29:35.254" v="19" actId="6549"/>
        <pc:sldMkLst>
          <pc:docMk/>
          <pc:sldMk cId="0" sldId="274"/>
        </pc:sldMkLst>
        <pc:spChg chg="mod">
          <ac:chgData name="Bekman, Janetta" userId="e993b167-1e59-4851-9497-4d75d551d655" providerId="ADAL" clId="{DF7E2D43-0141-41BC-8E74-9D283EA25984}" dt="2025-02-13T19:29:35.254" v="19" actId="6549"/>
          <ac:spMkLst>
            <pc:docMk/>
            <pc:sldMk cId="0" sldId="274"/>
            <ac:spMk id="18435" creationId="{4FFB80DA-295A-4C41-9B47-118717D61E85}"/>
          </ac:spMkLst>
        </pc:spChg>
      </pc:sldChg>
      <pc:sldChg chg="modSp mod">
        <pc:chgData name="Bekman, Janetta" userId="e993b167-1e59-4851-9497-4d75d551d655" providerId="ADAL" clId="{DF7E2D43-0141-41BC-8E74-9D283EA25984}" dt="2025-02-13T19:31:56.730" v="52" actId="6549"/>
        <pc:sldMkLst>
          <pc:docMk/>
          <pc:sldMk cId="0" sldId="280"/>
        </pc:sldMkLst>
        <pc:spChg chg="mod">
          <ac:chgData name="Bekman, Janetta" userId="e993b167-1e59-4851-9497-4d75d551d655" providerId="ADAL" clId="{DF7E2D43-0141-41BC-8E74-9D283EA25984}" dt="2025-02-13T19:31:56.730" v="52" actId="6549"/>
          <ac:spMkLst>
            <pc:docMk/>
            <pc:sldMk cId="0" sldId="280"/>
            <ac:spMk id="12290" creationId="{3522EABF-E0F2-4DB9-A978-939C524CD3FD}"/>
          </ac:spMkLst>
        </pc:spChg>
      </pc:sldChg>
      <pc:sldChg chg="del">
        <pc:chgData name="Bekman, Janetta" userId="e993b167-1e59-4851-9497-4d75d551d655" providerId="ADAL" clId="{DF7E2D43-0141-41BC-8E74-9D283EA25984}" dt="2025-02-13T19:31:49.648" v="38" actId="47"/>
        <pc:sldMkLst>
          <pc:docMk/>
          <pc:sldMk cId="0" sldId="281"/>
        </pc:sldMkLst>
      </pc:sldChg>
      <pc:sldChg chg="modSp mod">
        <pc:chgData name="Bekman, Janetta" userId="e993b167-1e59-4851-9497-4d75d551d655" providerId="ADAL" clId="{DF7E2D43-0141-41BC-8E74-9D283EA25984}" dt="2025-02-13T19:31:36.584" v="37" actId="20577"/>
        <pc:sldMkLst>
          <pc:docMk/>
          <pc:sldMk cId="3017260664" sldId="415"/>
        </pc:sldMkLst>
        <pc:spChg chg="mod">
          <ac:chgData name="Bekman, Janetta" userId="e993b167-1e59-4851-9497-4d75d551d655" providerId="ADAL" clId="{DF7E2D43-0141-41BC-8E74-9D283EA25984}" dt="2025-02-13T19:31:36.584" v="37" actId="20577"/>
          <ac:spMkLst>
            <pc:docMk/>
            <pc:sldMk cId="3017260664" sldId="415"/>
            <ac:spMk id="28675" creationId="{016B6AA1-A6F5-42F1-A1DF-D6E1A7926A5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E280B21-75DF-4865-9424-A8B137FDC2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BE90591-B86F-40B7-B6EF-2CA07F2A6FF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993B4-325A-4766-A3E8-1ABB17DBA497}" type="datetimeFigureOut">
              <a:rPr lang="en-US"/>
              <a:pPr>
                <a:defRPr/>
              </a:pPr>
              <a:t>2/13/2025</a:t>
            </a:fld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134155E8-DB61-45B5-A79A-9637588ECB4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8500"/>
            <a:ext cx="62039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8301A88-EE8C-4B0E-9B08-7A07360731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2CFC495A-6228-4513-9BFD-42AADD985F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BD032EFD-2C2C-4129-9EF3-AA4BE43B1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anose="020F0502020204030204" pitchFamily="34" charset="0"/>
              </a:defRPr>
            </a:lvl1pPr>
          </a:lstStyle>
          <a:p>
            <a:fld id="{62AA0F96-2039-42EB-811E-0BE26EE373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BF4D771-872E-42B1-BF08-4A657B060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C95E082-AF0E-41C9-A25A-ABEBC9266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A0F96-2039-42EB-811E-0BE26EE373D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31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CBD27-D6FE-4E25-8944-C777FE3B93DA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85725" y="-11430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3F007-6D06-4E99-9552-A76F112AEF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5826" y="2355640"/>
            <a:ext cx="10953751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0B8528-6C47-4416-8950-C3A31C5D8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6" y="5072633"/>
            <a:ext cx="3157735" cy="127101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86D695-5ADB-4525-B695-DC2712BC29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5826" y="3594976"/>
            <a:ext cx="10953751" cy="139612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6833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57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Green Carag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8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White Carag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3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1"/>
            <a:ext cx="10363200" cy="14700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225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19690-E935-48F9-8CD8-D774D2E1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4A03-440D-4DED-92B5-CEDFBDBCE6EA}" type="datetimeFigureOut">
              <a:rPr lang="en-US"/>
              <a:pPr>
                <a:defRPr/>
              </a:pPr>
              <a:t>2/13/2025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4" y="914400"/>
            <a:ext cx="11513127" cy="495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54700-CC65-4B9A-9ACC-68C43A69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0536-1A80-4FE7-92A7-67C4D913AB14}" type="datetimeFigureOut">
              <a:rPr lang="en-US"/>
              <a:pPr>
                <a:defRPr/>
              </a:pPr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7385-3B11-4812-B6A4-6F88B863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99506-FCF0-4278-8FCB-F319C88D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C7F40B12-8B19-4AE7-A91D-4AC2D9371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38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2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2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413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9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2667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32DE315-40CE-FB43-A72D-EB6DB9417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495D26-E35E-F741-968D-86841912DB32}"/>
              </a:ext>
            </a:extLst>
          </p:cNvPr>
          <p:cNvSpPr/>
          <p:nvPr/>
        </p:nvSpPr>
        <p:spPr>
          <a:xfrm>
            <a:off x="-100016" y="5878512"/>
            <a:ext cx="12725400" cy="109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02466-2543-1B45-A2B9-5BAE1E8C0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13" y="6112174"/>
            <a:ext cx="2123123" cy="656636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4FC435-E5AA-4BE8-A749-DDB03060B7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0739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E1F1CE-607B-47E6-BAF0-EE3A695206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6213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2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7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7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66119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16842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4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1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5416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3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7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9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8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1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6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1406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0366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2041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687F7F-C3CE-4A5E-BBE6-8D9B7AD3D21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38200" y="266702"/>
            <a:ext cx="10515600" cy="54959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64422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5633E215-EE1B-41F4-B594-66FE60D098EA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847852"/>
            <a:ext cx="10515600" cy="3914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535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r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29401669-CD69-43DE-8607-B4B829F4AFEA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38201" y="1870214"/>
            <a:ext cx="10515600" cy="3933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15268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217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5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18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9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D701E1-2D71-4E19-A6AE-2E6B4C11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0" y="1259633"/>
            <a:ext cx="8459949" cy="2169367"/>
          </a:xfrm>
        </p:spPr>
        <p:txBody>
          <a:bodyPr/>
          <a:lstStyle/>
          <a:p>
            <a:pPr algn="r"/>
            <a:r>
              <a:rPr lang="en-US" altLang="en-US" dirty="0">
                <a:solidFill>
                  <a:schemeClr val="bg1"/>
                </a:solidFill>
              </a:rPr>
              <a:t>Pharmacy &amp; Therapeutics Committee</a:t>
            </a:r>
            <a:br>
              <a:rPr lang="en-US" alt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3522EABF-E0F2-4DB9-A978-939C524CD3F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387445" y="4876800"/>
            <a:ext cx="5791200" cy="16002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0" indent="0" algn="r" eaLnBrk="1" hangingPunct="1">
              <a:buNone/>
            </a:pPr>
            <a:r>
              <a:rPr lang="en-US" altLang="en-US" sz="5500" dirty="0">
                <a:solidFill>
                  <a:schemeClr val="bg1"/>
                </a:solidFill>
              </a:rPr>
              <a:t>Developed by the AMCP School of Pharmacy Relations Committee</a:t>
            </a:r>
          </a:p>
          <a:p>
            <a:pPr marL="0" indent="0" algn="r" eaLnBrk="1" hangingPunct="1">
              <a:buNone/>
            </a:pPr>
            <a:endParaRPr lang="en-US" altLang="en-US" sz="5500" dirty="0">
              <a:solidFill>
                <a:schemeClr val="bg1"/>
              </a:solidFill>
            </a:endParaRPr>
          </a:p>
          <a:p>
            <a:pPr marL="0" indent="0" algn="r" eaLnBrk="1" hangingPunct="1">
              <a:buNone/>
            </a:pPr>
            <a:r>
              <a:rPr lang="en-US" altLang="en-US" sz="5500" dirty="0">
                <a:solidFill>
                  <a:schemeClr val="bg1"/>
                </a:solidFill>
              </a:rPr>
              <a:t>Updated</a:t>
            </a:r>
            <a:r>
              <a:rPr lang="en-US" altLang="en-US" sz="5500">
                <a:solidFill>
                  <a:schemeClr val="bg1"/>
                </a:solidFill>
              </a:rPr>
              <a:t>: February 2025</a:t>
            </a:r>
            <a:endParaRPr lang="en-US" altLang="en-US" sz="5500" dirty="0">
              <a:solidFill>
                <a:schemeClr val="bg1"/>
              </a:solidFill>
            </a:endParaRPr>
          </a:p>
          <a:p>
            <a:pPr eaLnBrk="1" hangingPunct="1"/>
            <a:endParaRPr lang="en-US" altLang="en-US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Navarro, R.  2009. Managed Care Pharmacy Practice. 2nd edition. Sudbury, MA: Jones and Bartlett Publishers.</a:t>
            </a:r>
          </a:p>
          <a:p>
            <a:r>
              <a:rPr lang="en-US" altLang="en-US" sz="2400" dirty="0"/>
              <a:t>ASHP statement on the pharmacy and therapeutics committee and the formulary system. Am J Health-Syst Pharm. 2008; 65:2384–6. </a:t>
            </a:r>
          </a:p>
          <a:p>
            <a:r>
              <a:rPr lang="en-US" altLang="en-US" sz="2400" dirty="0"/>
              <a:t>CMS Medicare Prescription Drug Benefit Manual. CMS Website. https://www.cms.gov/medicare/coverage/prescription-drug-coverage-contracting/prescription-drug-benefit-manual. Accessed 13 Feb 2025.</a:t>
            </a:r>
          </a:p>
        </p:txBody>
      </p:sp>
    </p:spTree>
    <p:extLst>
      <p:ext uri="{BB962C8B-B14F-4D97-AF65-F5344CB8AC3E}">
        <p14:creationId xmlns:p14="http://schemas.microsoft.com/office/powerpoint/2010/main" val="301726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91C84C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947C863-74CC-46CB-897B-BD56B87E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Objectives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8C9E6CA-4D1F-466E-AAAD-DA7DCFE4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68"/>
            <a:ext cx="10210800" cy="41616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Identify the purpose and structure of a Pharmacy &amp; Therapeutics (P&amp;T) Committee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Understand the roles and responsibilities of a P&amp;T Committee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5FFA62A-7D49-4074-AA45-05EC8B6E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P&amp;T Committee Purpose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2F2EBA2-8E76-4AA4-B65D-FC0C2126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/>
              <a:t>Promote safe, effective, and cost-effective drug therapy</a:t>
            </a:r>
          </a:p>
          <a:p>
            <a:pPr marL="128587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>
                <a:solidFill>
                  <a:schemeClr val="tx1"/>
                </a:solidFill>
              </a:rPr>
              <a:t>Develop policies regarding drug evaluation, selection, and utilization</a:t>
            </a:r>
          </a:p>
          <a:p>
            <a:pPr marL="128587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>
                <a:solidFill>
                  <a:schemeClr val="tx1"/>
                </a:solidFill>
              </a:rPr>
              <a:t>Educate practitioners on drugs and appropriate drug utilization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98DA73A-506E-4F46-8CB4-7BE243D7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Who Uses P&amp;T?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FB80DA-295A-4C41-9B47-118717D61E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1480108"/>
            <a:ext cx="9906001" cy="3857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dirty="0"/>
              <a:t>Any organization that maintains a drug formulary utilizes a P&amp;T Committee</a:t>
            </a:r>
          </a:p>
          <a:p>
            <a:pPr lvl="1"/>
            <a:r>
              <a:rPr lang="en-US" altLang="en-US" sz="2400" dirty="0"/>
              <a:t>Health Plans</a:t>
            </a:r>
          </a:p>
          <a:p>
            <a:pPr lvl="1"/>
            <a:r>
              <a:rPr lang="en-US" altLang="en-US" sz="2400" dirty="0"/>
              <a:t>Prescription Benefit Managers (PBMs)</a:t>
            </a:r>
          </a:p>
          <a:p>
            <a:pPr lvl="1"/>
            <a:r>
              <a:rPr lang="en-US" altLang="en-US" sz="2400" dirty="0"/>
              <a:t>Hospitals</a:t>
            </a:r>
          </a:p>
          <a:p>
            <a:pPr lvl="1"/>
            <a:r>
              <a:rPr lang="en-US" altLang="en-US" sz="2400" dirty="0"/>
              <a:t>Veterans Affairs and Military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965AB7A-2B01-4B7C-872E-1E5FB367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7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P&amp;T Committee Membership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181EAF-F1FC-47EE-8F8C-C3B8F25870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00200"/>
            <a:ext cx="10591800" cy="3857625"/>
          </a:xfrm>
        </p:spPr>
        <p:txBody>
          <a:bodyPr/>
          <a:lstStyle/>
          <a:p>
            <a:r>
              <a:rPr lang="en-US" altLang="en-US" sz="2800" dirty="0"/>
              <a:t>Primarily physicians and pharmacists</a:t>
            </a:r>
          </a:p>
          <a:p>
            <a:pPr lvl="1"/>
            <a:r>
              <a:rPr lang="en-US" altLang="en-US" sz="2500" dirty="0"/>
              <a:t>Includes practitioners from a variety of specialties</a:t>
            </a:r>
          </a:p>
          <a:p>
            <a:r>
              <a:rPr lang="en-US" altLang="en-US" sz="2800" dirty="0"/>
              <a:t>May also include members from other divisions of healthcare</a:t>
            </a:r>
          </a:p>
          <a:p>
            <a:pPr lvl="1"/>
            <a:r>
              <a:rPr lang="en-US" altLang="en-US" sz="2500" dirty="0"/>
              <a:t>Nursing, Nutritional Services, Administration, Law, Quality Assurance</a:t>
            </a:r>
          </a:p>
          <a:p>
            <a:r>
              <a:rPr lang="en-US" altLang="en-US" sz="2800" dirty="0"/>
              <a:t>May also include lay member(s)</a:t>
            </a:r>
          </a:p>
          <a:p>
            <a:pPr lvl="1"/>
            <a:r>
              <a:rPr lang="en-US" altLang="en-US" sz="2500" dirty="0"/>
              <a:t>Represents plan members</a:t>
            </a:r>
          </a:p>
          <a:p>
            <a:pPr lvl="1"/>
            <a:r>
              <a:rPr lang="en-US" altLang="en-US" sz="2500" dirty="0"/>
              <a:t>Not a healthcare provider</a:t>
            </a:r>
          </a:p>
          <a:p>
            <a:pPr eaLnBrk="1" hangingPunct="1">
              <a:lnSpc>
                <a:spcPct val="80000"/>
              </a:lnSpc>
            </a:pPr>
            <a:endParaRPr lang="en-US" altLang="en-US" sz="1400" dirty="0"/>
          </a:p>
          <a:p>
            <a:pPr lvl="1" eaLnBrk="1" hangingPunct="1"/>
            <a:endParaRPr lang="en-US" altLang="en-US" sz="2200" dirty="0"/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B81A27A-83AB-450F-9B0C-33868882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P&amp;T Committee Actions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84437DB-8EA8-4EDC-8554-877C10135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90"/>
            <a:ext cx="105918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Regular meetings – no less than once per quarter</a:t>
            </a:r>
          </a:p>
          <a:p>
            <a:pPr marL="514350" lvl="1" indent="-171450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CMS regulates P&amp;T Committees for Part D plans must meet at least quarterly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Review of scientific evidence and standards of practice, peer reviewed medical literature, clinical practice guidelines, and pharmacoeconomic studies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Manage the development and maintenance of the organization’s drug formulary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P&amp;T Committee Actions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Manage educational programs regarding drug utilization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Develop policies to ensure safe and effective drug use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Develop policies to promote cost-effective drug therapy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Advise on drug distribution and control procedures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Factors Considered by P&amp;T Committee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Clinical efficacy</a:t>
            </a:r>
          </a:p>
          <a:p>
            <a:r>
              <a:rPr lang="en-US" altLang="en-US" sz="2800" dirty="0"/>
              <a:t>Safety</a:t>
            </a:r>
          </a:p>
          <a:p>
            <a:r>
              <a:rPr lang="en-US" altLang="en-US" sz="2800" dirty="0"/>
              <a:t>Therapeutic need</a:t>
            </a:r>
          </a:p>
          <a:p>
            <a:r>
              <a:rPr lang="en-US" altLang="en-US" sz="2800" dirty="0"/>
              <a:t>Clinical guidelines</a:t>
            </a:r>
          </a:p>
          <a:p>
            <a:r>
              <a:rPr lang="en-US" altLang="en-US" sz="2800" dirty="0"/>
              <a:t>Standards of medical practice</a:t>
            </a:r>
          </a:p>
          <a:p>
            <a:r>
              <a:rPr lang="en-US" altLang="en-US" sz="2800" dirty="0"/>
              <a:t>Other treatment options</a:t>
            </a:r>
          </a:p>
          <a:p>
            <a:r>
              <a:rPr lang="en-US" altLang="en-US" sz="2800" dirty="0"/>
              <a:t>Pharmacoeconomics</a:t>
            </a:r>
          </a:p>
          <a:p>
            <a:r>
              <a:rPr lang="en-US" altLang="en-US" sz="2800" dirty="0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15134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Clinical Evidence &amp; Cost-Effectiveness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Organizations choose whether to include cost data as part of the P&amp;T Committee Review process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cost data is not included, drugs are reviewed solely on clinical efficacy and safety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An administrative committee is then tasked with final formulary placement decisions based on:</a:t>
            </a:r>
          </a:p>
          <a:p>
            <a:pPr marL="514350" lvl="1" indent="-171450">
              <a:lnSpc>
                <a:spcPct val="15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500" dirty="0">
                <a:solidFill>
                  <a:schemeClr val="tx1"/>
                </a:solidFill>
              </a:rPr>
              <a:t>P&amp;T Committee’s clinical evaluation</a:t>
            </a:r>
          </a:p>
          <a:p>
            <a:pPr marL="514350" lvl="1" indent="-171450">
              <a:lnSpc>
                <a:spcPct val="15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500" dirty="0">
                <a:solidFill>
                  <a:schemeClr val="tx1"/>
                </a:solidFill>
              </a:rPr>
              <a:t>Cost-effectiveness data </a:t>
            </a:r>
          </a:p>
        </p:txBody>
      </p:sp>
    </p:spTree>
    <p:extLst>
      <p:ext uri="{BB962C8B-B14F-4D97-AF65-F5344CB8AC3E}">
        <p14:creationId xmlns:p14="http://schemas.microsoft.com/office/powerpoint/2010/main" val="196980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AMCP Theme">
  <a:themeElements>
    <a:clrScheme name="General AMCP">
      <a:dk1>
        <a:srgbClr val="00205B"/>
      </a:dk1>
      <a:lt1>
        <a:srgbClr val="FFFFFF"/>
      </a:lt1>
      <a:dk2>
        <a:srgbClr val="00205B"/>
      </a:dk2>
      <a:lt2>
        <a:srgbClr val="00205B"/>
      </a:lt2>
      <a:accent1>
        <a:srgbClr val="00205B"/>
      </a:accent1>
      <a:accent2>
        <a:srgbClr val="720062"/>
      </a:accent2>
      <a:accent3>
        <a:srgbClr val="D1350F"/>
      </a:accent3>
      <a:accent4>
        <a:srgbClr val="348BAC"/>
      </a:accent4>
      <a:accent5>
        <a:srgbClr val="F1B300"/>
      </a:accent5>
      <a:accent6>
        <a:srgbClr val="93C90E"/>
      </a:accent6>
      <a:hlink>
        <a:srgbClr val="FFFFFF"/>
      </a:hlink>
      <a:folHlink>
        <a:srgbClr val="63666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CP Theme" id="{4A5CC6E1-22CA-4AA3-A2D1-E0CA65E31B32}" vid="{96FA2B6A-904C-4C39-AAFF-AED7427ECDB2}"/>
    </a:ext>
  </a:extLst>
</a:theme>
</file>

<file path=ppt/theme/theme2.xml><?xml version="1.0" encoding="utf-8"?>
<a:theme xmlns:a="http://schemas.openxmlformats.org/drawingml/2006/main" name="1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9C8E0D0780E44B9FB385B5EEC703D" ma:contentTypeVersion="16" ma:contentTypeDescription="Create a new document." ma:contentTypeScope="" ma:versionID="e3d4dd4c3f5536d29d2ff7d915e2d75c">
  <xsd:schema xmlns:xsd="http://www.w3.org/2001/XMLSchema" xmlns:xs="http://www.w3.org/2001/XMLSchema" xmlns:p="http://schemas.microsoft.com/office/2006/metadata/properties" xmlns:ns2="124e01ff-47af-4f69-b6b1-8bd7b642ad80" xmlns:ns3="f2c48f60-54de-499d-bd5e-1a2c34db13ad" targetNamespace="http://schemas.microsoft.com/office/2006/metadata/properties" ma:root="true" ma:fieldsID="b1b278df919fcfd68a817278bd2abf75" ns2:_="" ns3:_="">
    <xsd:import namespace="124e01ff-47af-4f69-b6b1-8bd7b642ad80"/>
    <xsd:import namespace="f2c48f60-54de-499d-bd5e-1a2c34db1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e01ff-47af-4f69-b6b1-8bd7b642ad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542fbb9-1fc8-4dc7-bfa7-55c7b00c03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48f60-54de-499d-bd5e-1a2c34db13a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9962944-c2fb-4adb-8a69-7a81247e5e31}" ma:internalName="TaxCatchAll" ma:showField="CatchAllData" ma:web="f2c48f60-54de-499d-bd5e-1a2c34db13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E61C13-AB94-46C9-B83D-4EBACE58FD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e01ff-47af-4f69-b6b1-8bd7b642ad80"/>
    <ds:schemaRef ds:uri="f2c48f60-54de-499d-bd5e-1a2c34db1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9FC5A2-1BF6-4A2F-86FF-C24FECB688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AMCP Theme</Template>
  <TotalTime>1238</TotalTime>
  <Words>435</Words>
  <Application>Microsoft Office PowerPoint</Application>
  <PresentationFormat>Widescreen</PresentationFormat>
  <Paragraphs>64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Montserrat</vt:lpstr>
      <vt:lpstr>Wingdings</vt:lpstr>
      <vt:lpstr>AMCP Theme</vt:lpstr>
      <vt:lpstr>1_Office Theme</vt:lpstr>
      <vt:lpstr>2_Office Theme</vt:lpstr>
      <vt:lpstr>Pharmacy &amp; Therapeutics Committee </vt:lpstr>
      <vt:lpstr>Objectives</vt:lpstr>
      <vt:lpstr>P&amp;T Committee Purpose</vt:lpstr>
      <vt:lpstr>Who Uses P&amp;T?</vt:lpstr>
      <vt:lpstr>P&amp;T Committee Membership</vt:lpstr>
      <vt:lpstr>P&amp;T Committee Actions</vt:lpstr>
      <vt:lpstr>P&amp;T Committee Actions</vt:lpstr>
      <vt:lpstr>Factors Considered by P&amp;T Committee</vt:lpstr>
      <vt:lpstr>Clinical Evidence &amp; Cost-Effectiveness</vt:lpstr>
      <vt:lpstr>References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Formulary Manufacturer Contracting - 2</dc:title>
  <dc:subject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subject>
  <dc:creator>Julia Veeder</dc:creator>
  <cp:keywords/>
  <dc:description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description>
  <cp:lastModifiedBy>Bekman, Janetta</cp:lastModifiedBy>
  <cp:revision>4</cp:revision>
  <dcterms:created xsi:type="dcterms:W3CDTF">2011-11-21T20:45:11Z</dcterms:created>
  <dcterms:modified xsi:type="dcterms:W3CDTF">2025-02-13T19:32:05Z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DownloadAsset.aspx?id=20670</vt:lpwstr>
  </property>
  <property fmtid="{D5CDD505-2E9C-101B-9397-08002B2CF9AE}" pid="4" name="EktContentType">
    <vt:i4>101</vt:i4>
  </property>
  <property fmtid="{D5CDD505-2E9C-101B-9397-08002B2CF9AE}" pid="5" name="EktContentSubType">
    <vt:i4>0</vt:i4>
  </property>
  <property fmtid="{D5CDD505-2E9C-101B-9397-08002B2CF9AE}" pid="6" name="EktFolderName">
    <vt:lpwstr/>
  </property>
  <property fmtid="{D5CDD505-2E9C-101B-9397-08002B2CF9AE}" pid="7" name="EktCmsPath">
    <vt:lpwstr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vt:lpwstr>
  </property>
  <property fmtid="{D5CDD505-2E9C-101B-9397-08002B2CF9AE}" pid="8" name="EktExpiryType">
    <vt:i4>1</vt:i4>
  </property>
  <property fmtid="{D5CDD505-2E9C-101B-9397-08002B2CF9AE}" pid="9" name="EktDateCreated">
    <vt:filetime>2016-01-29T21:38:27Z</vt:filetime>
  </property>
  <property fmtid="{D5CDD505-2E9C-101B-9397-08002B2CF9AE}" pid="10" name="EktDateModified">
    <vt:filetime>2016-01-29T21:38:37Z</vt:filetime>
  </property>
  <property fmtid="{D5CDD505-2E9C-101B-9397-08002B2CF9AE}" pid="11" name="EktTaxCategory">
    <vt:lpwstr/>
  </property>
  <property fmtid="{D5CDD505-2E9C-101B-9397-08002B2CF9AE}" pid="12" name="EktDisabledTaxCategory">
    <vt:lpwstr/>
  </property>
  <property fmtid="{D5CDD505-2E9C-101B-9397-08002B2CF9AE}" pid="13" name="EktCmsSize">
    <vt:i4>655360</vt:i4>
  </property>
  <property fmtid="{D5CDD505-2E9C-101B-9397-08002B2CF9AE}" pid="14" name="EktSearchable">
    <vt:i4>1</vt:i4>
  </property>
  <property fmtid="{D5CDD505-2E9C-101B-9397-08002B2CF9AE}" pid="15" name="EktEDescription">
    <vt:lpwstr>Summary 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vt:lpwstr>
  </property>
  <property fmtid="{D5CDD505-2E9C-101B-9397-08002B2CF9AE}" pid="16" name="EktFeatured">
    <vt:bool>false</vt:bool>
  </property>
  <property fmtid="{D5CDD505-2E9C-101B-9397-08002B2CF9AE}" pid="17" name="EktLanding">
    <vt:bool>false</vt:bool>
  </property>
  <property fmtid="{D5CDD505-2E9C-101B-9397-08002B2CF9AE}" pid="18" name="MSIP_Label_f061b9f0-8104-4829-9a4c-b0eb99e4c8fa_Enabled">
    <vt:lpwstr>true</vt:lpwstr>
  </property>
  <property fmtid="{D5CDD505-2E9C-101B-9397-08002B2CF9AE}" pid="19" name="MSIP_Label_f061b9f0-8104-4829-9a4c-b0eb99e4c8fa_SetDate">
    <vt:lpwstr>2021-12-02T15:35:46Z</vt:lpwstr>
  </property>
  <property fmtid="{D5CDD505-2E9C-101B-9397-08002B2CF9AE}" pid="20" name="MSIP_Label_f061b9f0-8104-4829-9a4c-b0eb99e4c8fa_Method">
    <vt:lpwstr>Standard</vt:lpwstr>
  </property>
  <property fmtid="{D5CDD505-2E9C-101B-9397-08002B2CF9AE}" pid="21" name="MSIP_Label_f061b9f0-8104-4829-9a4c-b0eb99e4c8fa_Name">
    <vt:lpwstr>Internal use only v1</vt:lpwstr>
  </property>
  <property fmtid="{D5CDD505-2E9C-101B-9397-08002B2CF9AE}" pid="22" name="MSIP_Label_f061b9f0-8104-4829-9a4c-b0eb99e4c8fa_SiteId">
    <vt:lpwstr>d78f7362-832c-4715-8e12-cc7bd574144c</vt:lpwstr>
  </property>
  <property fmtid="{D5CDD505-2E9C-101B-9397-08002B2CF9AE}" pid="23" name="MSIP_Label_f061b9f0-8104-4829-9a4c-b0eb99e4c8fa_ActionId">
    <vt:lpwstr>20134cf9-74f7-4080-979a-499c02a79eae</vt:lpwstr>
  </property>
  <property fmtid="{D5CDD505-2E9C-101B-9397-08002B2CF9AE}" pid="24" name="MSIP_Label_f061b9f0-8104-4829-9a4c-b0eb99e4c8fa_ContentBits">
    <vt:lpwstr>0</vt:lpwstr>
  </property>
</Properties>
</file>