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73"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Open Sans" panose="020B0606030504020204" pitchFamily="34" charset="0"/>
      <p:regular r:id="rId19"/>
      <p:bold r:id="rId20"/>
      <p:italic r:id="rId21"/>
      <p:boldItalic r:id="rId22"/>
    </p:embeddedFont>
    <p:embeddedFont>
      <p:font typeface="Open Sans Bold" panose="020B0806030504020204" pitchFamily="34" charset="0"/>
      <p:regular r:id="rId23"/>
      <p:bold r:id="rId24"/>
    </p:embeddedFont>
    <p:embeddedFont>
      <p:font typeface="Open Sans Light" panose="020B0306030504020204" pitchFamily="34" charset="0"/>
      <p:regular r:id="rId25"/>
      <p:italic r:id="rId26"/>
    </p:embeddedFont>
    <p:embeddedFont>
      <p:font typeface="Open Sans Light Italics" panose="020B0604020202020204" charset="0"/>
      <p:regular r:id="rId27"/>
      <p:italic r:id="rId28"/>
    </p:embeddedFont>
    <p:embeddedFont>
      <p:font typeface="Poppins Bold" panose="020B0604020202020204" charset="0"/>
      <p:regular r:id="rId29"/>
      <p:bold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586" autoAdjust="0"/>
  </p:normalViewPr>
  <p:slideViewPr>
    <p:cSldViewPr>
      <p:cViewPr varScale="1">
        <p:scale>
          <a:sx n="45" d="100"/>
          <a:sy n="45" d="100"/>
        </p:scale>
        <p:origin x="620"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4.sv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23.jpe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22.jpe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4.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0.jpeg"/><Relationship Id="rId5" Type="http://schemas.openxmlformats.org/officeDocument/2006/relationships/image" Target="../media/image10.svg"/><Relationship Id="rId10" Type="http://schemas.openxmlformats.org/officeDocument/2006/relationships/image" Target="../media/image19.jpeg"/><Relationship Id="rId4" Type="http://schemas.openxmlformats.org/officeDocument/2006/relationships/image" Target="../media/image9.png"/><Relationship Id="rId9"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767310"/>
            <a:ext cx="7637982" cy="645906"/>
            <a:chOff x="0" y="0"/>
            <a:chExt cx="2011650" cy="170115"/>
          </a:xfrm>
        </p:grpSpPr>
        <p:sp>
          <p:nvSpPr>
            <p:cNvPr id="3" name="Freeform 3"/>
            <p:cNvSpPr/>
            <p:nvPr/>
          </p:nvSpPr>
          <p:spPr>
            <a:xfrm>
              <a:off x="0" y="0"/>
              <a:ext cx="2011649" cy="170115"/>
            </a:xfrm>
            <a:custGeom>
              <a:avLst/>
              <a:gdLst/>
              <a:ahLst/>
              <a:cxnLst/>
              <a:rect l="l" t="t" r="r" b="b"/>
              <a:pathLst>
                <a:path w="2011649" h="170115">
                  <a:moveTo>
                    <a:pt x="0" y="0"/>
                  </a:moveTo>
                  <a:lnTo>
                    <a:pt x="2011649" y="0"/>
                  </a:lnTo>
                  <a:lnTo>
                    <a:pt x="2011649" y="170115"/>
                  </a:lnTo>
                  <a:lnTo>
                    <a:pt x="0" y="170115"/>
                  </a:lnTo>
                  <a:close/>
                </a:path>
              </a:pathLst>
            </a:custGeom>
            <a:solidFill>
              <a:srgbClr val="8BD600"/>
            </a:solidFill>
          </p:spPr>
          <p:txBody>
            <a:bodyPr/>
            <a:lstStyle/>
            <a:p>
              <a:endParaRPr lang="en-US"/>
            </a:p>
          </p:txBody>
        </p:sp>
        <p:sp>
          <p:nvSpPr>
            <p:cNvPr id="4" name="TextBox 4"/>
            <p:cNvSpPr txBox="1"/>
            <p:nvPr/>
          </p:nvSpPr>
          <p:spPr>
            <a:xfrm>
              <a:off x="0" y="-38100"/>
              <a:ext cx="2011650" cy="208215"/>
            </a:xfrm>
            <a:prstGeom prst="rect">
              <a:avLst/>
            </a:prstGeom>
          </p:spPr>
          <p:txBody>
            <a:bodyPr lIns="0" tIns="0" rIns="0" bIns="0" rtlCol="0" anchor="ctr"/>
            <a:lstStyle/>
            <a:p>
              <a:pPr algn="ctr">
                <a:lnSpc>
                  <a:spcPts val="3085"/>
                </a:lnSpc>
              </a:pPr>
              <a:r>
                <a:rPr lang="en-US" sz="2203" spc="196">
                  <a:solidFill>
                    <a:srgbClr val="FFFFFF"/>
                  </a:solidFill>
                  <a:latin typeface="Open Sans Bold"/>
                </a:rPr>
                <a:t>to your E-Board’s Success </a:t>
              </a:r>
            </a:p>
          </p:txBody>
        </p:sp>
      </p:grpSp>
      <p:grpSp>
        <p:nvGrpSpPr>
          <p:cNvPr id="5" name="Group 5"/>
          <p:cNvGrpSpPr/>
          <p:nvPr/>
        </p:nvGrpSpPr>
        <p:grpSpPr>
          <a:xfrm>
            <a:off x="8666682" y="426399"/>
            <a:ext cx="6984955" cy="9434202"/>
            <a:chOff x="0" y="0"/>
            <a:chExt cx="9313274" cy="12578936"/>
          </a:xfrm>
        </p:grpSpPr>
        <p:grpSp>
          <p:nvGrpSpPr>
            <p:cNvPr id="6" name="Group 6"/>
            <p:cNvGrpSpPr/>
            <p:nvPr/>
          </p:nvGrpSpPr>
          <p:grpSpPr>
            <a:xfrm>
              <a:off x="3145808" y="6411471"/>
              <a:ext cx="6167465" cy="6167465"/>
              <a:chOff x="0" y="0"/>
              <a:chExt cx="4662509" cy="4662509"/>
            </a:xfrm>
          </p:grpSpPr>
          <p:sp>
            <p:nvSpPr>
              <p:cNvPr id="7" name="Freeform 7"/>
              <p:cNvSpPr/>
              <p:nvPr/>
            </p:nvSpPr>
            <p:spPr>
              <a:xfrm>
                <a:off x="0" y="0"/>
                <a:ext cx="4662424" cy="4662678"/>
              </a:xfrm>
              <a:custGeom>
                <a:avLst/>
                <a:gdLst/>
                <a:ahLst/>
                <a:cxnLst/>
                <a:rect l="l" t="t" r="r" b="b"/>
                <a:pathLst>
                  <a:path w="4662424" h="4662678">
                    <a:moveTo>
                      <a:pt x="1407922" y="3947033"/>
                    </a:moveTo>
                    <a:cubicBezTo>
                      <a:pt x="1454023" y="3900932"/>
                      <a:pt x="1477137" y="3854704"/>
                      <a:pt x="1500251" y="3808603"/>
                    </a:cubicBezTo>
                    <a:cubicBezTo>
                      <a:pt x="2331212" y="4662678"/>
                      <a:pt x="2331212" y="4662678"/>
                      <a:pt x="2331212" y="4662678"/>
                    </a:cubicBezTo>
                    <a:cubicBezTo>
                      <a:pt x="3046730" y="3947160"/>
                      <a:pt x="3046730" y="3947160"/>
                      <a:pt x="3046730" y="3947160"/>
                    </a:cubicBezTo>
                    <a:cubicBezTo>
                      <a:pt x="2792857" y="3693287"/>
                      <a:pt x="2792857" y="3277743"/>
                      <a:pt x="3046730" y="3046984"/>
                    </a:cubicBezTo>
                    <a:cubicBezTo>
                      <a:pt x="3300603" y="2793111"/>
                      <a:pt x="3693033" y="2793111"/>
                      <a:pt x="3946906" y="3046984"/>
                    </a:cubicBezTo>
                    <a:cubicBezTo>
                      <a:pt x="4662424" y="2331466"/>
                      <a:pt x="4662424" y="2331466"/>
                      <a:pt x="4662424" y="2331466"/>
                    </a:cubicBezTo>
                    <a:cubicBezTo>
                      <a:pt x="3831463" y="1500505"/>
                      <a:pt x="3831463" y="1500505"/>
                      <a:pt x="3831463" y="1500505"/>
                    </a:cubicBezTo>
                    <a:cubicBezTo>
                      <a:pt x="3854577" y="1477391"/>
                      <a:pt x="3900678" y="1454404"/>
                      <a:pt x="3923792" y="1431290"/>
                    </a:cubicBezTo>
                    <a:cubicBezTo>
                      <a:pt x="4108450" y="1223518"/>
                      <a:pt x="4108450" y="923544"/>
                      <a:pt x="3923792" y="738886"/>
                    </a:cubicBezTo>
                    <a:cubicBezTo>
                      <a:pt x="3739134" y="554228"/>
                      <a:pt x="3439033" y="554228"/>
                      <a:pt x="3254375" y="738886"/>
                    </a:cubicBezTo>
                    <a:cubicBezTo>
                      <a:pt x="3231261" y="762000"/>
                      <a:pt x="3185160" y="808101"/>
                      <a:pt x="3162046" y="854329"/>
                    </a:cubicBezTo>
                    <a:cubicBezTo>
                      <a:pt x="2331212" y="0"/>
                      <a:pt x="2331212" y="0"/>
                      <a:pt x="2331212" y="0"/>
                    </a:cubicBezTo>
                    <a:cubicBezTo>
                      <a:pt x="1638808" y="715518"/>
                      <a:pt x="1638808" y="715518"/>
                      <a:pt x="1638808" y="715518"/>
                    </a:cubicBezTo>
                    <a:cubicBezTo>
                      <a:pt x="1869567" y="946277"/>
                      <a:pt x="1869567" y="1361821"/>
                      <a:pt x="1615694" y="1615694"/>
                    </a:cubicBezTo>
                    <a:cubicBezTo>
                      <a:pt x="1361821" y="1846453"/>
                      <a:pt x="969391" y="1846453"/>
                      <a:pt x="715518" y="1615694"/>
                    </a:cubicBezTo>
                    <a:cubicBezTo>
                      <a:pt x="0" y="2331212"/>
                      <a:pt x="0" y="2331212"/>
                      <a:pt x="0" y="2331212"/>
                    </a:cubicBezTo>
                    <a:cubicBezTo>
                      <a:pt x="854075" y="3185287"/>
                      <a:pt x="854075" y="3185287"/>
                      <a:pt x="854075" y="3185287"/>
                    </a:cubicBezTo>
                    <a:cubicBezTo>
                      <a:pt x="807974" y="3185287"/>
                      <a:pt x="761746" y="3231388"/>
                      <a:pt x="738632" y="3254502"/>
                    </a:cubicBezTo>
                    <a:cubicBezTo>
                      <a:pt x="530860" y="3462274"/>
                      <a:pt x="530860" y="3762248"/>
                      <a:pt x="738632" y="3946906"/>
                    </a:cubicBezTo>
                    <a:cubicBezTo>
                      <a:pt x="923290" y="4131564"/>
                      <a:pt x="1223391" y="4131564"/>
                      <a:pt x="1408049" y="3946906"/>
                    </a:cubicBezTo>
                    <a:close/>
                  </a:path>
                </a:pathLst>
              </a:custGeom>
              <a:solidFill>
                <a:srgbClr val="64696D"/>
              </a:solidFill>
            </p:spPr>
            <p:txBody>
              <a:bodyPr/>
              <a:lstStyle/>
              <a:p>
                <a:endParaRPr lang="en-US"/>
              </a:p>
            </p:txBody>
          </p:sp>
        </p:grpSp>
        <p:grpSp>
          <p:nvGrpSpPr>
            <p:cNvPr id="8" name="Group 8"/>
            <p:cNvGrpSpPr/>
            <p:nvPr/>
          </p:nvGrpSpPr>
          <p:grpSpPr>
            <a:xfrm>
              <a:off x="3175414" y="0"/>
              <a:ext cx="6137860" cy="6137860"/>
              <a:chOff x="0" y="0"/>
              <a:chExt cx="4640128" cy="4640128"/>
            </a:xfrm>
          </p:grpSpPr>
          <p:sp>
            <p:nvSpPr>
              <p:cNvPr id="9" name="Freeform 9"/>
              <p:cNvSpPr/>
              <p:nvPr/>
            </p:nvSpPr>
            <p:spPr>
              <a:xfrm>
                <a:off x="0" y="0"/>
                <a:ext cx="4640072" cy="4640072"/>
              </a:xfrm>
              <a:custGeom>
                <a:avLst/>
                <a:gdLst/>
                <a:ahLst/>
                <a:cxnLst/>
                <a:rect l="l" t="t" r="r" b="b"/>
                <a:pathLst>
                  <a:path w="4640072" h="4640072">
                    <a:moveTo>
                      <a:pt x="1592834" y="3047238"/>
                    </a:moveTo>
                    <a:cubicBezTo>
                      <a:pt x="1846834" y="3278124"/>
                      <a:pt x="1846834" y="3693668"/>
                      <a:pt x="1615948" y="3947541"/>
                    </a:cubicBezTo>
                    <a:cubicBezTo>
                      <a:pt x="2331593" y="4640072"/>
                      <a:pt x="2331593" y="4640072"/>
                      <a:pt x="2331593" y="4640072"/>
                    </a:cubicBezTo>
                    <a:cubicBezTo>
                      <a:pt x="3162681" y="3808984"/>
                      <a:pt x="3162681" y="3808984"/>
                      <a:pt x="3162681" y="3808984"/>
                    </a:cubicBezTo>
                    <a:cubicBezTo>
                      <a:pt x="3185795" y="3832098"/>
                      <a:pt x="3208909" y="3878199"/>
                      <a:pt x="3231896" y="3901313"/>
                    </a:cubicBezTo>
                    <a:cubicBezTo>
                      <a:pt x="3439668" y="4085971"/>
                      <a:pt x="3739769" y="4085971"/>
                      <a:pt x="3924427" y="3901313"/>
                    </a:cubicBezTo>
                    <a:cubicBezTo>
                      <a:pt x="4109085" y="3716655"/>
                      <a:pt x="4109085" y="3416554"/>
                      <a:pt x="3924427" y="3231896"/>
                    </a:cubicBezTo>
                    <a:cubicBezTo>
                      <a:pt x="3901313" y="3185668"/>
                      <a:pt x="3855212" y="3162681"/>
                      <a:pt x="3808984" y="3139567"/>
                    </a:cubicBezTo>
                    <a:cubicBezTo>
                      <a:pt x="4640072" y="2331593"/>
                      <a:pt x="4640072" y="2331593"/>
                      <a:pt x="4640072" y="2331593"/>
                    </a:cubicBezTo>
                    <a:cubicBezTo>
                      <a:pt x="3808984" y="1500505"/>
                      <a:pt x="3808984" y="1500505"/>
                      <a:pt x="3808984" y="1500505"/>
                    </a:cubicBezTo>
                    <a:cubicBezTo>
                      <a:pt x="3832098" y="1477391"/>
                      <a:pt x="3855212" y="1454277"/>
                      <a:pt x="3901313" y="1431290"/>
                    </a:cubicBezTo>
                    <a:cubicBezTo>
                      <a:pt x="4085971" y="1246632"/>
                      <a:pt x="4085971" y="946531"/>
                      <a:pt x="3901313" y="761873"/>
                    </a:cubicBezTo>
                    <a:cubicBezTo>
                      <a:pt x="3693541" y="577215"/>
                      <a:pt x="3393440" y="577215"/>
                      <a:pt x="3208782" y="761873"/>
                    </a:cubicBezTo>
                    <a:cubicBezTo>
                      <a:pt x="3185668" y="784987"/>
                      <a:pt x="3162554" y="808101"/>
                      <a:pt x="3139567" y="831088"/>
                    </a:cubicBezTo>
                    <a:cubicBezTo>
                      <a:pt x="2308479" y="0"/>
                      <a:pt x="2308479" y="0"/>
                      <a:pt x="2308479" y="0"/>
                    </a:cubicBezTo>
                    <a:cubicBezTo>
                      <a:pt x="0" y="2308479"/>
                      <a:pt x="0" y="2308479"/>
                      <a:pt x="0" y="2308479"/>
                    </a:cubicBezTo>
                    <a:cubicBezTo>
                      <a:pt x="715645" y="3024124"/>
                      <a:pt x="715645" y="3024124"/>
                      <a:pt x="715645" y="3024124"/>
                    </a:cubicBezTo>
                    <a:cubicBezTo>
                      <a:pt x="969645" y="2793238"/>
                      <a:pt x="1362075" y="2793238"/>
                      <a:pt x="1592834" y="3047238"/>
                    </a:cubicBezTo>
                    <a:close/>
                  </a:path>
                </a:pathLst>
              </a:custGeom>
              <a:solidFill>
                <a:srgbClr val="8BD600"/>
              </a:solidFill>
            </p:spPr>
            <p:txBody>
              <a:bodyPr/>
              <a:lstStyle/>
              <a:p>
                <a:endParaRPr lang="en-US"/>
              </a:p>
            </p:txBody>
          </p:sp>
        </p:grpSp>
        <p:grpSp>
          <p:nvGrpSpPr>
            <p:cNvPr id="10" name="Group 10"/>
            <p:cNvGrpSpPr/>
            <p:nvPr/>
          </p:nvGrpSpPr>
          <p:grpSpPr>
            <a:xfrm>
              <a:off x="0" y="3236057"/>
              <a:ext cx="6137860" cy="6106345"/>
              <a:chOff x="0" y="0"/>
              <a:chExt cx="4640128" cy="4616303"/>
            </a:xfrm>
          </p:grpSpPr>
          <p:sp>
            <p:nvSpPr>
              <p:cNvPr id="11" name="Freeform 11"/>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1B2A63"/>
              </a:solidFill>
            </p:spPr>
            <p:txBody>
              <a:bodyPr/>
              <a:lstStyle/>
              <a:p>
                <a:endParaRPr lang="en-US"/>
              </a:p>
            </p:txBody>
          </p:sp>
        </p:grpSp>
      </p:grpSp>
      <p:sp>
        <p:nvSpPr>
          <p:cNvPr id="12" name="Freeform 12"/>
          <p:cNvSpPr/>
          <p:nvPr/>
        </p:nvSpPr>
        <p:spPr>
          <a:xfrm>
            <a:off x="1028700" y="1028700"/>
            <a:ext cx="4678192" cy="1265975"/>
          </a:xfrm>
          <a:custGeom>
            <a:avLst/>
            <a:gdLst/>
            <a:ahLst/>
            <a:cxnLst/>
            <a:rect l="l" t="t" r="r" b="b"/>
            <a:pathLst>
              <a:path w="4678192" h="1265975">
                <a:moveTo>
                  <a:pt x="0" y="0"/>
                </a:moveTo>
                <a:lnTo>
                  <a:pt x="4678192" y="0"/>
                </a:lnTo>
                <a:lnTo>
                  <a:pt x="4678192" y="1265975"/>
                </a:lnTo>
                <a:lnTo>
                  <a:pt x="0" y="1265975"/>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028700" y="4662285"/>
            <a:ext cx="7637982" cy="2105025"/>
          </a:xfrm>
          <a:prstGeom prst="rect">
            <a:avLst/>
          </a:prstGeom>
        </p:spPr>
        <p:txBody>
          <a:bodyPr lIns="0" tIns="0" rIns="0" bIns="0" rtlCol="0" anchor="t">
            <a:spAutoFit/>
          </a:bodyPr>
          <a:lstStyle/>
          <a:p>
            <a:pPr>
              <a:lnSpc>
                <a:spcPts val="7875"/>
              </a:lnSpc>
            </a:pPr>
            <a:r>
              <a:rPr lang="en-US" sz="7500">
                <a:solidFill>
                  <a:srgbClr val="1B2A63"/>
                </a:solidFill>
                <a:latin typeface="Poppins Bold"/>
              </a:rPr>
              <a:t>THE MISSING PUZZLE PIECE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767310"/>
            <a:ext cx="7637982" cy="645906"/>
            <a:chOff x="0" y="0"/>
            <a:chExt cx="2011650" cy="170115"/>
          </a:xfrm>
        </p:grpSpPr>
        <p:sp>
          <p:nvSpPr>
            <p:cNvPr id="3" name="Freeform 3"/>
            <p:cNvSpPr/>
            <p:nvPr/>
          </p:nvSpPr>
          <p:spPr>
            <a:xfrm>
              <a:off x="0" y="0"/>
              <a:ext cx="2011649" cy="170115"/>
            </a:xfrm>
            <a:custGeom>
              <a:avLst/>
              <a:gdLst/>
              <a:ahLst/>
              <a:cxnLst/>
              <a:rect l="l" t="t" r="r" b="b"/>
              <a:pathLst>
                <a:path w="2011649" h="170115">
                  <a:moveTo>
                    <a:pt x="0" y="0"/>
                  </a:moveTo>
                  <a:lnTo>
                    <a:pt x="2011649" y="0"/>
                  </a:lnTo>
                  <a:lnTo>
                    <a:pt x="2011649" y="170115"/>
                  </a:lnTo>
                  <a:lnTo>
                    <a:pt x="0" y="170115"/>
                  </a:lnTo>
                  <a:close/>
                </a:path>
              </a:pathLst>
            </a:custGeom>
            <a:solidFill>
              <a:srgbClr val="8BD600"/>
            </a:solidFill>
          </p:spPr>
          <p:txBody>
            <a:bodyPr/>
            <a:lstStyle/>
            <a:p>
              <a:endParaRPr lang="en-US"/>
            </a:p>
          </p:txBody>
        </p:sp>
        <p:sp>
          <p:nvSpPr>
            <p:cNvPr id="4" name="TextBox 4"/>
            <p:cNvSpPr txBox="1"/>
            <p:nvPr/>
          </p:nvSpPr>
          <p:spPr>
            <a:xfrm>
              <a:off x="0" y="-38100"/>
              <a:ext cx="2011650" cy="208215"/>
            </a:xfrm>
            <a:prstGeom prst="rect">
              <a:avLst/>
            </a:prstGeom>
          </p:spPr>
          <p:txBody>
            <a:bodyPr lIns="0" tIns="0" rIns="0" bIns="0" rtlCol="0" anchor="ctr"/>
            <a:lstStyle/>
            <a:p>
              <a:pPr algn="ctr">
                <a:lnSpc>
                  <a:spcPts val="3085"/>
                </a:lnSpc>
              </a:pPr>
              <a:endParaRPr/>
            </a:p>
          </p:txBody>
        </p:sp>
      </p:grpSp>
      <p:grpSp>
        <p:nvGrpSpPr>
          <p:cNvPr id="5" name="Group 5"/>
          <p:cNvGrpSpPr/>
          <p:nvPr/>
        </p:nvGrpSpPr>
        <p:grpSpPr>
          <a:xfrm>
            <a:off x="8666682" y="426399"/>
            <a:ext cx="6984955" cy="9434202"/>
            <a:chOff x="0" y="0"/>
            <a:chExt cx="9313274" cy="12578936"/>
          </a:xfrm>
        </p:grpSpPr>
        <p:grpSp>
          <p:nvGrpSpPr>
            <p:cNvPr id="6" name="Group 6"/>
            <p:cNvGrpSpPr/>
            <p:nvPr/>
          </p:nvGrpSpPr>
          <p:grpSpPr>
            <a:xfrm>
              <a:off x="3145808" y="6411471"/>
              <a:ext cx="6167465" cy="6167465"/>
              <a:chOff x="0" y="0"/>
              <a:chExt cx="4662509" cy="4662509"/>
            </a:xfrm>
          </p:grpSpPr>
          <p:sp>
            <p:nvSpPr>
              <p:cNvPr id="7" name="Freeform 7"/>
              <p:cNvSpPr/>
              <p:nvPr/>
            </p:nvSpPr>
            <p:spPr>
              <a:xfrm>
                <a:off x="0" y="0"/>
                <a:ext cx="4662424" cy="4662678"/>
              </a:xfrm>
              <a:custGeom>
                <a:avLst/>
                <a:gdLst/>
                <a:ahLst/>
                <a:cxnLst/>
                <a:rect l="l" t="t" r="r" b="b"/>
                <a:pathLst>
                  <a:path w="4662424" h="4662678">
                    <a:moveTo>
                      <a:pt x="1407922" y="3947033"/>
                    </a:moveTo>
                    <a:cubicBezTo>
                      <a:pt x="1454023" y="3900932"/>
                      <a:pt x="1477137" y="3854704"/>
                      <a:pt x="1500251" y="3808603"/>
                    </a:cubicBezTo>
                    <a:cubicBezTo>
                      <a:pt x="2331212" y="4662678"/>
                      <a:pt x="2331212" y="4662678"/>
                      <a:pt x="2331212" y="4662678"/>
                    </a:cubicBezTo>
                    <a:cubicBezTo>
                      <a:pt x="3046730" y="3947160"/>
                      <a:pt x="3046730" y="3947160"/>
                      <a:pt x="3046730" y="3947160"/>
                    </a:cubicBezTo>
                    <a:cubicBezTo>
                      <a:pt x="2792857" y="3693287"/>
                      <a:pt x="2792857" y="3277743"/>
                      <a:pt x="3046730" y="3046984"/>
                    </a:cubicBezTo>
                    <a:cubicBezTo>
                      <a:pt x="3300603" y="2793111"/>
                      <a:pt x="3693033" y="2793111"/>
                      <a:pt x="3946906" y="3046984"/>
                    </a:cubicBezTo>
                    <a:cubicBezTo>
                      <a:pt x="4662424" y="2331466"/>
                      <a:pt x="4662424" y="2331466"/>
                      <a:pt x="4662424" y="2331466"/>
                    </a:cubicBezTo>
                    <a:cubicBezTo>
                      <a:pt x="3831463" y="1500505"/>
                      <a:pt x="3831463" y="1500505"/>
                      <a:pt x="3831463" y="1500505"/>
                    </a:cubicBezTo>
                    <a:cubicBezTo>
                      <a:pt x="3854577" y="1477391"/>
                      <a:pt x="3900678" y="1454404"/>
                      <a:pt x="3923792" y="1431290"/>
                    </a:cubicBezTo>
                    <a:cubicBezTo>
                      <a:pt x="4108450" y="1223518"/>
                      <a:pt x="4108450" y="923544"/>
                      <a:pt x="3923792" y="738886"/>
                    </a:cubicBezTo>
                    <a:cubicBezTo>
                      <a:pt x="3739134" y="554228"/>
                      <a:pt x="3439033" y="554228"/>
                      <a:pt x="3254375" y="738886"/>
                    </a:cubicBezTo>
                    <a:cubicBezTo>
                      <a:pt x="3231261" y="762000"/>
                      <a:pt x="3185160" y="808101"/>
                      <a:pt x="3162046" y="854329"/>
                    </a:cubicBezTo>
                    <a:cubicBezTo>
                      <a:pt x="2331212" y="0"/>
                      <a:pt x="2331212" y="0"/>
                      <a:pt x="2331212" y="0"/>
                    </a:cubicBezTo>
                    <a:cubicBezTo>
                      <a:pt x="1638808" y="715518"/>
                      <a:pt x="1638808" y="715518"/>
                      <a:pt x="1638808" y="715518"/>
                    </a:cubicBezTo>
                    <a:cubicBezTo>
                      <a:pt x="1869567" y="946277"/>
                      <a:pt x="1869567" y="1361821"/>
                      <a:pt x="1615694" y="1615694"/>
                    </a:cubicBezTo>
                    <a:cubicBezTo>
                      <a:pt x="1361821" y="1846453"/>
                      <a:pt x="969391" y="1846453"/>
                      <a:pt x="715518" y="1615694"/>
                    </a:cubicBezTo>
                    <a:cubicBezTo>
                      <a:pt x="0" y="2331212"/>
                      <a:pt x="0" y="2331212"/>
                      <a:pt x="0" y="2331212"/>
                    </a:cubicBezTo>
                    <a:cubicBezTo>
                      <a:pt x="854075" y="3185287"/>
                      <a:pt x="854075" y="3185287"/>
                      <a:pt x="854075" y="3185287"/>
                    </a:cubicBezTo>
                    <a:cubicBezTo>
                      <a:pt x="807974" y="3185287"/>
                      <a:pt x="761746" y="3231388"/>
                      <a:pt x="738632" y="3254502"/>
                    </a:cubicBezTo>
                    <a:cubicBezTo>
                      <a:pt x="530860" y="3462274"/>
                      <a:pt x="530860" y="3762248"/>
                      <a:pt x="738632" y="3946906"/>
                    </a:cubicBezTo>
                    <a:cubicBezTo>
                      <a:pt x="923290" y="4131564"/>
                      <a:pt x="1223391" y="4131564"/>
                      <a:pt x="1408049" y="3946906"/>
                    </a:cubicBezTo>
                    <a:close/>
                  </a:path>
                </a:pathLst>
              </a:custGeom>
              <a:solidFill>
                <a:srgbClr val="64696D"/>
              </a:solidFill>
            </p:spPr>
            <p:txBody>
              <a:bodyPr/>
              <a:lstStyle/>
              <a:p>
                <a:endParaRPr lang="en-US"/>
              </a:p>
            </p:txBody>
          </p:sp>
        </p:grpSp>
        <p:grpSp>
          <p:nvGrpSpPr>
            <p:cNvPr id="8" name="Group 8"/>
            <p:cNvGrpSpPr/>
            <p:nvPr/>
          </p:nvGrpSpPr>
          <p:grpSpPr>
            <a:xfrm>
              <a:off x="3175414" y="0"/>
              <a:ext cx="6137860" cy="6137860"/>
              <a:chOff x="0" y="0"/>
              <a:chExt cx="4640128" cy="4640128"/>
            </a:xfrm>
          </p:grpSpPr>
          <p:sp>
            <p:nvSpPr>
              <p:cNvPr id="9" name="Freeform 9"/>
              <p:cNvSpPr/>
              <p:nvPr/>
            </p:nvSpPr>
            <p:spPr>
              <a:xfrm>
                <a:off x="0" y="0"/>
                <a:ext cx="4640072" cy="4640072"/>
              </a:xfrm>
              <a:custGeom>
                <a:avLst/>
                <a:gdLst/>
                <a:ahLst/>
                <a:cxnLst/>
                <a:rect l="l" t="t" r="r" b="b"/>
                <a:pathLst>
                  <a:path w="4640072" h="4640072">
                    <a:moveTo>
                      <a:pt x="1592834" y="3047238"/>
                    </a:moveTo>
                    <a:cubicBezTo>
                      <a:pt x="1846834" y="3278124"/>
                      <a:pt x="1846834" y="3693668"/>
                      <a:pt x="1615948" y="3947541"/>
                    </a:cubicBezTo>
                    <a:cubicBezTo>
                      <a:pt x="2331593" y="4640072"/>
                      <a:pt x="2331593" y="4640072"/>
                      <a:pt x="2331593" y="4640072"/>
                    </a:cubicBezTo>
                    <a:cubicBezTo>
                      <a:pt x="3162681" y="3808984"/>
                      <a:pt x="3162681" y="3808984"/>
                      <a:pt x="3162681" y="3808984"/>
                    </a:cubicBezTo>
                    <a:cubicBezTo>
                      <a:pt x="3185795" y="3832098"/>
                      <a:pt x="3208909" y="3878199"/>
                      <a:pt x="3231896" y="3901313"/>
                    </a:cubicBezTo>
                    <a:cubicBezTo>
                      <a:pt x="3439668" y="4085971"/>
                      <a:pt x="3739769" y="4085971"/>
                      <a:pt x="3924427" y="3901313"/>
                    </a:cubicBezTo>
                    <a:cubicBezTo>
                      <a:pt x="4109085" y="3716655"/>
                      <a:pt x="4109085" y="3416554"/>
                      <a:pt x="3924427" y="3231896"/>
                    </a:cubicBezTo>
                    <a:cubicBezTo>
                      <a:pt x="3901313" y="3185668"/>
                      <a:pt x="3855212" y="3162681"/>
                      <a:pt x="3808984" y="3139567"/>
                    </a:cubicBezTo>
                    <a:cubicBezTo>
                      <a:pt x="4640072" y="2331593"/>
                      <a:pt x="4640072" y="2331593"/>
                      <a:pt x="4640072" y="2331593"/>
                    </a:cubicBezTo>
                    <a:cubicBezTo>
                      <a:pt x="3808984" y="1500505"/>
                      <a:pt x="3808984" y="1500505"/>
                      <a:pt x="3808984" y="1500505"/>
                    </a:cubicBezTo>
                    <a:cubicBezTo>
                      <a:pt x="3832098" y="1477391"/>
                      <a:pt x="3855212" y="1454277"/>
                      <a:pt x="3901313" y="1431290"/>
                    </a:cubicBezTo>
                    <a:cubicBezTo>
                      <a:pt x="4085971" y="1246632"/>
                      <a:pt x="4085971" y="946531"/>
                      <a:pt x="3901313" y="761873"/>
                    </a:cubicBezTo>
                    <a:cubicBezTo>
                      <a:pt x="3693541" y="577215"/>
                      <a:pt x="3393440" y="577215"/>
                      <a:pt x="3208782" y="761873"/>
                    </a:cubicBezTo>
                    <a:cubicBezTo>
                      <a:pt x="3185668" y="784987"/>
                      <a:pt x="3162554" y="808101"/>
                      <a:pt x="3139567" y="831088"/>
                    </a:cubicBezTo>
                    <a:cubicBezTo>
                      <a:pt x="2308479" y="0"/>
                      <a:pt x="2308479" y="0"/>
                      <a:pt x="2308479" y="0"/>
                    </a:cubicBezTo>
                    <a:cubicBezTo>
                      <a:pt x="0" y="2308479"/>
                      <a:pt x="0" y="2308479"/>
                      <a:pt x="0" y="2308479"/>
                    </a:cubicBezTo>
                    <a:cubicBezTo>
                      <a:pt x="715645" y="3024124"/>
                      <a:pt x="715645" y="3024124"/>
                      <a:pt x="715645" y="3024124"/>
                    </a:cubicBezTo>
                    <a:cubicBezTo>
                      <a:pt x="969645" y="2793238"/>
                      <a:pt x="1362075" y="2793238"/>
                      <a:pt x="1592834" y="3047238"/>
                    </a:cubicBezTo>
                    <a:close/>
                  </a:path>
                </a:pathLst>
              </a:custGeom>
              <a:solidFill>
                <a:srgbClr val="8BD600"/>
              </a:solidFill>
            </p:spPr>
            <p:txBody>
              <a:bodyPr/>
              <a:lstStyle/>
              <a:p>
                <a:endParaRPr lang="en-US"/>
              </a:p>
            </p:txBody>
          </p:sp>
        </p:grpSp>
        <p:grpSp>
          <p:nvGrpSpPr>
            <p:cNvPr id="10" name="Group 10"/>
            <p:cNvGrpSpPr/>
            <p:nvPr/>
          </p:nvGrpSpPr>
          <p:grpSpPr>
            <a:xfrm>
              <a:off x="0" y="3236057"/>
              <a:ext cx="6137860" cy="6106345"/>
              <a:chOff x="0" y="0"/>
              <a:chExt cx="4640128" cy="4616303"/>
            </a:xfrm>
          </p:grpSpPr>
          <p:sp>
            <p:nvSpPr>
              <p:cNvPr id="11" name="Freeform 11"/>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1B2A63"/>
              </a:solidFill>
            </p:spPr>
            <p:txBody>
              <a:bodyPr/>
              <a:lstStyle/>
              <a:p>
                <a:endParaRPr lang="en-US"/>
              </a:p>
            </p:txBody>
          </p:sp>
        </p:grpSp>
      </p:grpSp>
      <p:sp>
        <p:nvSpPr>
          <p:cNvPr id="12" name="Freeform 12"/>
          <p:cNvSpPr/>
          <p:nvPr/>
        </p:nvSpPr>
        <p:spPr>
          <a:xfrm>
            <a:off x="1028700" y="1028700"/>
            <a:ext cx="4678192" cy="1265975"/>
          </a:xfrm>
          <a:custGeom>
            <a:avLst/>
            <a:gdLst/>
            <a:ahLst/>
            <a:cxnLst/>
            <a:rect l="l" t="t" r="r" b="b"/>
            <a:pathLst>
              <a:path w="4678192" h="1265975">
                <a:moveTo>
                  <a:pt x="0" y="0"/>
                </a:moveTo>
                <a:lnTo>
                  <a:pt x="4678192" y="0"/>
                </a:lnTo>
                <a:lnTo>
                  <a:pt x="4678192" y="1265975"/>
                </a:lnTo>
                <a:lnTo>
                  <a:pt x="0" y="1265975"/>
                </a:lnTo>
                <a:lnTo>
                  <a:pt x="0" y="0"/>
                </a:lnTo>
                <a:close/>
              </a:path>
            </a:pathLst>
          </a:custGeom>
          <a:blipFill>
            <a:blip r:embed="rId2"/>
            <a:stretch>
              <a:fillRect/>
            </a:stretch>
          </a:blipFill>
        </p:spPr>
        <p:txBody>
          <a:bodyPr/>
          <a:lstStyle/>
          <a:p>
            <a:endParaRPr lang="en-US"/>
          </a:p>
        </p:txBody>
      </p:sp>
      <p:sp>
        <p:nvSpPr>
          <p:cNvPr id="13" name="TextBox 13"/>
          <p:cNvSpPr txBox="1"/>
          <p:nvPr/>
        </p:nvSpPr>
        <p:spPr>
          <a:xfrm>
            <a:off x="1028700" y="4662285"/>
            <a:ext cx="8291125" cy="2105025"/>
          </a:xfrm>
          <a:prstGeom prst="rect">
            <a:avLst/>
          </a:prstGeom>
        </p:spPr>
        <p:txBody>
          <a:bodyPr lIns="0" tIns="0" rIns="0" bIns="0" rtlCol="0" anchor="t">
            <a:spAutoFit/>
          </a:bodyPr>
          <a:lstStyle/>
          <a:p>
            <a:pPr>
              <a:lnSpc>
                <a:spcPts val="7875"/>
              </a:lnSpc>
            </a:pPr>
            <a:r>
              <a:rPr lang="en-US" sz="7500">
                <a:solidFill>
                  <a:srgbClr val="1B2A63"/>
                </a:solidFill>
                <a:latin typeface="Poppins Bold"/>
              </a:rPr>
              <a:t>MANAGED CARE SPEAKER SERIES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98477" y="-2796935"/>
            <a:ext cx="4964083" cy="4964083"/>
          </a:xfrm>
          <a:custGeom>
            <a:avLst/>
            <a:gdLst/>
            <a:ahLst/>
            <a:cxnLst/>
            <a:rect l="l" t="t" r="r" b="b"/>
            <a:pathLst>
              <a:path w="4964083" h="4964083">
                <a:moveTo>
                  <a:pt x="0" y="0"/>
                </a:moveTo>
                <a:lnTo>
                  <a:pt x="4964084" y="0"/>
                </a:lnTo>
                <a:lnTo>
                  <a:pt x="4964084" y="4964084"/>
                </a:lnTo>
                <a:lnTo>
                  <a:pt x="0" y="49640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320270" y="347447"/>
            <a:ext cx="5941085" cy="9569361"/>
            <a:chOff x="0" y="0"/>
            <a:chExt cx="1564730" cy="2520326"/>
          </a:xfrm>
        </p:grpSpPr>
        <p:sp>
          <p:nvSpPr>
            <p:cNvPr id="4" name="Freeform 4"/>
            <p:cNvSpPr/>
            <p:nvPr/>
          </p:nvSpPr>
          <p:spPr>
            <a:xfrm>
              <a:off x="0" y="0"/>
              <a:ext cx="1564730" cy="2520326"/>
            </a:xfrm>
            <a:custGeom>
              <a:avLst/>
              <a:gdLst/>
              <a:ahLst/>
              <a:cxnLst/>
              <a:rect l="l" t="t" r="r" b="b"/>
              <a:pathLst>
                <a:path w="1564730" h="2520326">
                  <a:moveTo>
                    <a:pt x="0" y="0"/>
                  </a:moveTo>
                  <a:lnTo>
                    <a:pt x="1564730" y="0"/>
                  </a:lnTo>
                  <a:lnTo>
                    <a:pt x="1564730" y="2520326"/>
                  </a:lnTo>
                  <a:lnTo>
                    <a:pt x="0" y="2520326"/>
                  </a:lnTo>
                  <a:close/>
                </a:path>
              </a:pathLst>
            </a:custGeom>
            <a:solidFill>
              <a:srgbClr val="64696D"/>
            </a:solidFill>
          </p:spPr>
          <p:txBody>
            <a:bodyPr/>
            <a:lstStyle/>
            <a:p>
              <a:endParaRPr lang="en-US"/>
            </a:p>
          </p:txBody>
        </p:sp>
        <p:sp>
          <p:nvSpPr>
            <p:cNvPr id="5" name="TextBox 5"/>
            <p:cNvSpPr txBox="1"/>
            <p:nvPr/>
          </p:nvSpPr>
          <p:spPr>
            <a:xfrm>
              <a:off x="0" y="-38100"/>
              <a:ext cx="1564730" cy="2558426"/>
            </a:xfrm>
            <a:prstGeom prst="rect">
              <a:avLst/>
            </a:prstGeom>
          </p:spPr>
          <p:txBody>
            <a:bodyPr lIns="50800" tIns="50800" rIns="50800" bIns="50800" rtlCol="0" anchor="ctr"/>
            <a:lstStyle/>
            <a:p>
              <a:pPr algn="ctr">
                <a:lnSpc>
                  <a:spcPts val="2226"/>
                </a:lnSpc>
              </a:pPr>
              <a:endParaRPr/>
            </a:p>
          </p:txBody>
        </p:sp>
      </p:grpSp>
      <p:sp>
        <p:nvSpPr>
          <p:cNvPr id="6" name="Freeform 6"/>
          <p:cNvSpPr/>
          <p:nvPr/>
        </p:nvSpPr>
        <p:spPr>
          <a:xfrm>
            <a:off x="477659" y="763607"/>
            <a:ext cx="5612266" cy="4209199"/>
          </a:xfrm>
          <a:custGeom>
            <a:avLst/>
            <a:gdLst/>
            <a:ahLst/>
            <a:cxnLst/>
            <a:rect l="l" t="t" r="r" b="b"/>
            <a:pathLst>
              <a:path w="5612266" h="4209199">
                <a:moveTo>
                  <a:pt x="0" y="0"/>
                </a:moveTo>
                <a:lnTo>
                  <a:pt x="5612266" y="0"/>
                </a:lnTo>
                <a:lnTo>
                  <a:pt x="5612266" y="4209199"/>
                </a:lnTo>
                <a:lnTo>
                  <a:pt x="0" y="4209199"/>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5030436" y="1712017"/>
            <a:ext cx="9271783" cy="1156189"/>
            <a:chOff x="0" y="0"/>
            <a:chExt cx="2441951" cy="304511"/>
          </a:xfrm>
        </p:grpSpPr>
        <p:sp>
          <p:nvSpPr>
            <p:cNvPr id="8" name="Freeform 8"/>
            <p:cNvSpPr/>
            <p:nvPr/>
          </p:nvSpPr>
          <p:spPr>
            <a:xfrm>
              <a:off x="0" y="0"/>
              <a:ext cx="2441951" cy="304511"/>
            </a:xfrm>
            <a:custGeom>
              <a:avLst/>
              <a:gdLst/>
              <a:ahLst/>
              <a:cxnLst/>
              <a:rect l="l" t="t" r="r" b="b"/>
              <a:pathLst>
                <a:path w="2441951" h="304511">
                  <a:moveTo>
                    <a:pt x="8350" y="0"/>
                  </a:moveTo>
                  <a:lnTo>
                    <a:pt x="2433601" y="0"/>
                  </a:lnTo>
                  <a:cubicBezTo>
                    <a:pt x="2438213" y="0"/>
                    <a:pt x="2441951" y="3738"/>
                    <a:pt x="2441951" y="8350"/>
                  </a:cubicBezTo>
                  <a:lnTo>
                    <a:pt x="2441951" y="296161"/>
                  </a:lnTo>
                  <a:cubicBezTo>
                    <a:pt x="2441951" y="298375"/>
                    <a:pt x="2441071" y="300499"/>
                    <a:pt x="2439505" y="302065"/>
                  </a:cubicBezTo>
                  <a:cubicBezTo>
                    <a:pt x="2437939" y="303631"/>
                    <a:pt x="2435815" y="304511"/>
                    <a:pt x="2433601" y="304511"/>
                  </a:cubicBezTo>
                  <a:lnTo>
                    <a:pt x="8350" y="304511"/>
                  </a:lnTo>
                  <a:cubicBezTo>
                    <a:pt x="3738" y="304511"/>
                    <a:pt x="0" y="300772"/>
                    <a:pt x="0" y="296161"/>
                  </a:cubicBezTo>
                  <a:lnTo>
                    <a:pt x="0" y="8350"/>
                  </a:lnTo>
                  <a:cubicBezTo>
                    <a:pt x="0" y="3738"/>
                    <a:pt x="3738" y="0"/>
                    <a:pt x="8350" y="0"/>
                  </a:cubicBezTo>
                  <a:close/>
                </a:path>
              </a:pathLst>
            </a:custGeom>
            <a:solidFill>
              <a:srgbClr val="1B2A63"/>
            </a:solidFill>
            <a:ln cap="sq">
              <a:noFill/>
              <a:prstDash val="solid"/>
              <a:miter/>
            </a:ln>
          </p:spPr>
          <p:txBody>
            <a:bodyPr/>
            <a:lstStyle/>
            <a:p>
              <a:endParaRPr lang="en-US"/>
            </a:p>
          </p:txBody>
        </p:sp>
        <p:sp>
          <p:nvSpPr>
            <p:cNvPr id="9" name="TextBox 9"/>
            <p:cNvSpPr txBox="1"/>
            <p:nvPr/>
          </p:nvSpPr>
          <p:spPr>
            <a:xfrm>
              <a:off x="0" y="-76200"/>
              <a:ext cx="2441951" cy="380711"/>
            </a:xfrm>
            <a:prstGeom prst="rect">
              <a:avLst/>
            </a:prstGeom>
          </p:spPr>
          <p:txBody>
            <a:bodyPr lIns="50800" tIns="50800" rIns="50800" bIns="50800" rtlCol="0" anchor="ctr"/>
            <a:lstStyle/>
            <a:p>
              <a:pPr algn="ctr">
                <a:lnSpc>
                  <a:spcPts val="6215"/>
                </a:lnSpc>
              </a:pPr>
              <a:r>
                <a:rPr lang="en-US" sz="4503" spc="13">
                  <a:solidFill>
                    <a:srgbClr val="FFFFFF"/>
                  </a:solidFill>
                  <a:latin typeface="Open Sans Bold"/>
                </a:rPr>
                <a:t>Managed Care Speaker Series</a:t>
              </a:r>
            </a:p>
          </p:txBody>
        </p:sp>
      </p:grpSp>
      <p:grpSp>
        <p:nvGrpSpPr>
          <p:cNvPr id="10" name="Group 10"/>
          <p:cNvGrpSpPr/>
          <p:nvPr/>
        </p:nvGrpSpPr>
        <p:grpSpPr>
          <a:xfrm>
            <a:off x="6926481" y="8533569"/>
            <a:ext cx="1217851" cy="121785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12" name="TextBox 12"/>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grpSp>
        <p:nvGrpSpPr>
          <p:cNvPr id="13" name="Group 13"/>
          <p:cNvGrpSpPr/>
          <p:nvPr/>
        </p:nvGrpSpPr>
        <p:grpSpPr>
          <a:xfrm>
            <a:off x="6926481" y="4143199"/>
            <a:ext cx="1217851" cy="121785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15" name="TextBox 15"/>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grpSp>
        <p:nvGrpSpPr>
          <p:cNvPr id="16" name="Group 16"/>
          <p:cNvGrpSpPr/>
          <p:nvPr/>
        </p:nvGrpSpPr>
        <p:grpSpPr>
          <a:xfrm>
            <a:off x="6926481" y="5837300"/>
            <a:ext cx="1217851" cy="121785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18" name="TextBox 18"/>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sp>
        <p:nvSpPr>
          <p:cNvPr id="19" name="Freeform 19"/>
          <p:cNvSpPr/>
          <p:nvPr/>
        </p:nvSpPr>
        <p:spPr>
          <a:xfrm>
            <a:off x="7169964" y="8732315"/>
            <a:ext cx="730886" cy="671086"/>
          </a:xfrm>
          <a:custGeom>
            <a:avLst/>
            <a:gdLst/>
            <a:ahLst/>
            <a:cxnLst/>
            <a:rect l="l" t="t" r="r" b="b"/>
            <a:pathLst>
              <a:path w="730886" h="671086">
                <a:moveTo>
                  <a:pt x="0" y="0"/>
                </a:moveTo>
                <a:lnTo>
                  <a:pt x="730886" y="0"/>
                </a:lnTo>
                <a:lnTo>
                  <a:pt x="730886" y="671085"/>
                </a:lnTo>
                <a:lnTo>
                  <a:pt x="0" y="67108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7212001" y="4424549"/>
            <a:ext cx="646812" cy="655150"/>
          </a:xfrm>
          <a:custGeom>
            <a:avLst/>
            <a:gdLst/>
            <a:ahLst/>
            <a:cxnLst/>
            <a:rect l="l" t="t" r="r" b="b"/>
            <a:pathLst>
              <a:path w="646812" h="655150">
                <a:moveTo>
                  <a:pt x="0" y="0"/>
                </a:moveTo>
                <a:lnTo>
                  <a:pt x="646812" y="0"/>
                </a:lnTo>
                <a:lnTo>
                  <a:pt x="646812" y="655151"/>
                </a:lnTo>
                <a:lnTo>
                  <a:pt x="0" y="6551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a:off x="7148950" y="6064687"/>
            <a:ext cx="772914" cy="763077"/>
          </a:xfrm>
          <a:custGeom>
            <a:avLst/>
            <a:gdLst/>
            <a:ahLst/>
            <a:cxnLst/>
            <a:rect l="l" t="t" r="r" b="b"/>
            <a:pathLst>
              <a:path w="772914" h="763077">
                <a:moveTo>
                  <a:pt x="0" y="0"/>
                </a:moveTo>
                <a:lnTo>
                  <a:pt x="772914" y="0"/>
                </a:lnTo>
                <a:lnTo>
                  <a:pt x="772914" y="763077"/>
                </a:lnTo>
                <a:lnTo>
                  <a:pt x="0" y="7630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634601" y="5767102"/>
            <a:ext cx="5312424" cy="3984318"/>
          </a:xfrm>
          <a:custGeom>
            <a:avLst/>
            <a:gdLst/>
            <a:ahLst/>
            <a:cxnLst/>
            <a:rect l="l" t="t" r="r" b="b"/>
            <a:pathLst>
              <a:path w="5312424" h="3984318">
                <a:moveTo>
                  <a:pt x="0" y="0"/>
                </a:moveTo>
                <a:lnTo>
                  <a:pt x="5312424" y="0"/>
                </a:lnTo>
                <a:lnTo>
                  <a:pt x="5312424" y="3984318"/>
                </a:lnTo>
                <a:lnTo>
                  <a:pt x="0" y="3984318"/>
                </a:lnTo>
                <a:lnTo>
                  <a:pt x="0" y="0"/>
                </a:lnTo>
                <a:close/>
              </a:path>
            </a:pathLst>
          </a:custGeom>
          <a:blipFill>
            <a:blip r:embed="rId4"/>
            <a:stretch>
              <a:fillRect/>
            </a:stretch>
          </a:blipFill>
        </p:spPr>
        <p:txBody>
          <a:bodyPr/>
          <a:lstStyle/>
          <a:p>
            <a:endParaRPr lang="en-US"/>
          </a:p>
        </p:txBody>
      </p:sp>
      <p:sp>
        <p:nvSpPr>
          <p:cNvPr id="23" name="Freeform 23"/>
          <p:cNvSpPr/>
          <p:nvPr/>
        </p:nvSpPr>
        <p:spPr>
          <a:xfrm>
            <a:off x="477659" y="5237899"/>
            <a:ext cx="5626308" cy="4219731"/>
          </a:xfrm>
          <a:custGeom>
            <a:avLst/>
            <a:gdLst/>
            <a:ahLst/>
            <a:cxnLst/>
            <a:rect l="l" t="t" r="r" b="b"/>
            <a:pathLst>
              <a:path w="5626308" h="4219731">
                <a:moveTo>
                  <a:pt x="0" y="0"/>
                </a:moveTo>
                <a:lnTo>
                  <a:pt x="5626308" y="0"/>
                </a:lnTo>
                <a:lnTo>
                  <a:pt x="5626308" y="4219732"/>
                </a:lnTo>
                <a:lnTo>
                  <a:pt x="0" y="4219732"/>
                </a:lnTo>
                <a:lnTo>
                  <a:pt x="0" y="0"/>
                </a:lnTo>
                <a:close/>
              </a:path>
            </a:pathLst>
          </a:custGeom>
          <a:blipFill>
            <a:blip r:embed="rId11"/>
            <a:stretch>
              <a:fillRect/>
            </a:stretch>
          </a:blipFill>
        </p:spPr>
        <p:txBody>
          <a:bodyPr/>
          <a:lstStyle/>
          <a:p>
            <a:endParaRPr lang="en-US"/>
          </a:p>
        </p:txBody>
      </p:sp>
      <p:sp>
        <p:nvSpPr>
          <p:cNvPr id="24" name="TextBox 24"/>
          <p:cNvSpPr txBox="1"/>
          <p:nvPr/>
        </p:nvSpPr>
        <p:spPr>
          <a:xfrm>
            <a:off x="6482671" y="3079369"/>
            <a:ext cx="7819548" cy="654255"/>
          </a:xfrm>
          <a:prstGeom prst="rect">
            <a:avLst/>
          </a:prstGeom>
        </p:spPr>
        <p:txBody>
          <a:bodyPr lIns="0" tIns="0" rIns="0" bIns="0" rtlCol="0" anchor="t">
            <a:spAutoFit/>
          </a:bodyPr>
          <a:lstStyle/>
          <a:p>
            <a:pPr>
              <a:lnSpc>
                <a:spcPts val="2605"/>
              </a:lnSpc>
            </a:pPr>
            <a:r>
              <a:rPr lang="en-US" sz="2003">
                <a:solidFill>
                  <a:srgbClr val="231F20"/>
                </a:solidFill>
                <a:latin typeface="Open Sans Light"/>
              </a:rPr>
              <a:t>The Speaker Series events were organized with the aim of educating the student body about emerging topics in the managed care space. </a:t>
            </a:r>
          </a:p>
        </p:txBody>
      </p:sp>
      <p:sp>
        <p:nvSpPr>
          <p:cNvPr id="25" name="TextBox 25"/>
          <p:cNvSpPr txBox="1"/>
          <p:nvPr/>
        </p:nvSpPr>
        <p:spPr>
          <a:xfrm>
            <a:off x="8303193" y="4306653"/>
            <a:ext cx="8740182" cy="97467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Leadership Opportunities</a:t>
            </a:r>
          </a:p>
          <a:p>
            <a:pPr marL="0" lvl="1" indent="0" algn="l">
              <a:lnSpc>
                <a:spcPts val="2605"/>
              </a:lnSpc>
              <a:spcBef>
                <a:spcPct val="0"/>
              </a:spcBef>
            </a:pPr>
            <a:r>
              <a:rPr lang="en-US" sz="2004">
                <a:solidFill>
                  <a:srgbClr val="231F20"/>
                </a:solidFill>
                <a:latin typeface="Open Sans"/>
              </a:rPr>
              <a:t>Students had the opportunity to gain leadership experience by participating in the Patient Care Committee to plan and host events.  </a:t>
            </a:r>
          </a:p>
        </p:txBody>
      </p:sp>
      <p:sp>
        <p:nvSpPr>
          <p:cNvPr id="26" name="TextBox 26"/>
          <p:cNvSpPr txBox="1"/>
          <p:nvPr/>
        </p:nvSpPr>
        <p:spPr>
          <a:xfrm>
            <a:off x="8303193" y="5782676"/>
            <a:ext cx="8740182" cy="259392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Emerging Topics</a:t>
            </a:r>
          </a:p>
          <a:p>
            <a:pPr marL="432664" lvl="1" indent="-216332">
              <a:lnSpc>
                <a:spcPts val="2605"/>
              </a:lnSpc>
              <a:buFont typeface="Arial"/>
              <a:buChar char="•"/>
            </a:pPr>
            <a:r>
              <a:rPr lang="en-US" sz="2004">
                <a:solidFill>
                  <a:srgbClr val="231F20"/>
                </a:solidFill>
                <a:latin typeface="Open Sans"/>
              </a:rPr>
              <a:t>Men’s Mental Health</a:t>
            </a:r>
          </a:p>
          <a:p>
            <a:pPr marL="432664" lvl="1" indent="-216332">
              <a:lnSpc>
                <a:spcPts val="2605"/>
              </a:lnSpc>
              <a:buFont typeface="Arial"/>
              <a:buChar char="•"/>
            </a:pPr>
            <a:r>
              <a:rPr lang="en-US" sz="2004">
                <a:solidFill>
                  <a:srgbClr val="231F20"/>
                </a:solidFill>
                <a:latin typeface="Open Sans"/>
              </a:rPr>
              <a:t>Cost and Barriers of Fertility Treatments</a:t>
            </a:r>
          </a:p>
          <a:p>
            <a:pPr marL="432664" lvl="1" indent="-216332">
              <a:lnSpc>
                <a:spcPts val="2605"/>
              </a:lnSpc>
              <a:buFont typeface="Arial"/>
              <a:buChar char="•"/>
            </a:pPr>
            <a:r>
              <a:rPr lang="en-US" sz="2004">
                <a:solidFill>
                  <a:srgbClr val="231F20"/>
                </a:solidFill>
                <a:latin typeface="Open Sans"/>
              </a:rPr>
              <a:t>HIV/AIDS Awareness and Education</a:t>
            </a:r>
          </a:p>
          <a:p>
            <a:pPr marL="432664" lvl="1" indent="-216332">
              <a:lnSpc>
                <a:spcPts val="2605"/>
              </a:lnSpc>
              <a:buFont typeface="Arial"/>
              <a:buChar char="•"/>
            </a:pPr>
            <a:r>
              <a:rPr lang="en-US" sz="2004">
                <a:solidFill>
                  <a:srgbClr val="231F20"/>
                </a:solidFill>
                <a:latin typeface="Open Sans"/>
              </a:rPr>
              <a:t>ECAPS &amp; Pharmacy and Medically Underserved Communities Enhancement Act</a:t>
            </a:r>
          </a:p>
          <a:p>
            <a:pPr marL="432664" lvl="1" indent="-216332">
              <a:lnSpc>
                <a:spcPts val="2605"/>
              </a:lnSpc>
              <a:buFont typeface="Arial"/>
              <a:buChar char="•"/>
            </a:pPr>
            <a:r>
              <a:rPr lang="en-US" sz="2004">
                <a:solidFill>
                  <a:srgbClr val="231F20"/>
                </a:solidFill>
                <a:latin typeface="Open Sans"/>
              </a:rPr>
              <a:t>Inflation Reduction Act</a:t>
            </a:r>
          </a:p>
          <a:p>
            <a:pPr marL="432664" lvl="1" indent="-216332" algn="l">
              <a:lnSpc>
                <a:spcPts val="2605"/>
              </a:lnSpc>
              <a:spcBef>
                <a:spcPct val="0"/>
              </a:spcBef>
              <a:buFont typeface="Arial"/>
              <a:buChar char="•"/>
            </a:pPr>
            <a:r>
              <a:rPr lang="en-US" sz="2004">
                <a:solidFill>
                  <a:srgbClr val="231F20"/>
                </a:solidFill>
                <a:latin typeface="Open Sans"/>
              </a:rPr>
              <a:t>Medicaid Best Price &amp; Value-Based Purchasing</a:t>
            </a:r>
          </a:p>
        </p:txBody>
      </p:sp>
      <p:sp>
        <p:nvSpPr>
          <p:cNvPr id="27" name="TextBox 27"/>
          <p:cNvSpPr txBox="1"/>
          <p:nvPr/>
        </p:nvSpPr>
        <p:spPr>
          <a:xfrm>
            <a:off x="8303193" y="8586150"/>
            <a:ext cx="8740182" cy="97467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Student Pharmacist Engagement </a:t>
            </a:r>
          </a:p>
          <a:p>
            <a:pPr marL="0" lvl="1" indent="0" algn="l">
              <a:lnSpc>
                <a:spcPts val="2605"/>
              </a:lnSpc>
              <a:spcBef>
                <a:spcPct val="0"/>
              </a:spcBef>
            </a:pPr>
            <a:r>
              <a:rPr lang="en-US" sz="2004">
                <a:solidFill>
                  <a:srgbClr val="231F20"/>
                </a:solidFill>
                <a:latin typeface="Open Sans"/>
              </a:rPr>
              <a:t>Students had the opportunity to connect with professionals specializing in managed care topics and learn about emerging managed care topics.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18288000" y="9212186"/>
            <a:ext cx="2545780" cy="3189061"/>
          </a:xfrm>
          <a:custGeom>
            <a:avLst/>
            <a:gdLst/>
            <a:ahLst/>
            <a:cxnLst/>
            <a:rect l="l" t="t" r="r" b="b"/>
            <a:pathLst>
              <a:path w="2545780" h="3189061">
                <a:moveTo>
                  <a:pt x="0" y="0"/>
                </a:moveTo>
                <a:lnTo>
                  <a:pt x="2545780" y="0"/>
                </a:lnTo>
                <a:lnTo>
                  <a:pt x="2545780" y="3189062"/>
                </a:lnTo>
                <a:lnTo>
                  <a:pt x="0" y="3189062"/>
                </a:lnTo>
                <a:lnTo>
                  <a:pt x="0" y="0"/>
                </a:lnTo>
                <a:close/>
              </a:path>
            </a:pathLst>
          </a:custGeom>
          <a:blipFill>
            <a:blip r:embed="rId3">
              <a:alphaModFix amt="88000"/>
            </a:blip>
            <a:stretch>
              <a:fillRect t="-9871" b="-9871"/>
            </a:stretch>
          </a:blipFill>
        </p:spPr>
        <p:txBody>
          <a:bodyPr/>
          <a:lstStyle/>
          <a:p>
            <a:endParaRPr lang="en-US"/>
          </a:p>
        </p:txBody>
      </p:sp>
      <p:sp>
        <p:nvSpPr>
          <p:cNvPr id="4" name="Freeform 4"/>
          <p:cNvSpPr/>
          <p:nvPr/>
        </p:nvSpPr>
        <p:spPr>
          <a:xfrm>
            <a:off x="18288000" y="5871457"/>
            <a:ext cx="2545780" cy="3189061"/>
          </a:xfrm>
          <a:custGeom>
            <a:avLst/>
            <a:gdLst/>
            <a:ahLst/>
            <a:cxnLst/>
            <a:rect l="l" t="t" r="r" b="b"/>
            <a:pathLst>
              <a:path w="2545780" h="3189061">
                <a:moveTo>
                  <a:pt x="0" y="0"/>
                </a:moveTo>
                <a:lnTo>
                  <a:pt x="2545780" y="0"/>
                </a:lnTo>
                <a:lnTo>
                  <a:pt x="2545780" y="3189061"/>
                </a:lnTo>
                <a:lnTo>
                  <a:pt x="0" y="3189061"/>
                </a:lnTo>
                <a:lnTo>
                  <a:pt x="0" y="0"/>
                </a:lnTo>
                <a:close/>
              </a:path>
            </a:pathLst>
          </a:custGeom>
          <a:blipFill>
            <a:blip r:embed="rId4">
              <a:alphaModFix amt="88000"/>
            </a:blip>
            <a:stretch>
              <a:fillRect t="-9871" b="-9871"/>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0000"/>
            </a:blip>
            <a:stretch>
              <a:fillRect t="-9259" b="-9259"/>
            </a:stretch>
          </a:blipFill>
        </p:spPr>
        <p:txBody>
          <a:bodyPr/>
          <a:lstStyle/>
          <a:p>
            <a:endParaRPr lang="en-US"/>
          </a:p>
        </p:txBody>
      </p:sp>
      <p:sp>
        <p:nvSpPr>
          <p:cNvPr id="3" name="Freeform 3"/>
          <p:cNvSpPr/>
          <p:nvPr/>
        </p:nvSpPr>
        <p:spPr>
          <a:xfrm>
            <a:off x="18288000" y="9212186"/>
            <a:ext cx="2545780" cy="3189061"/>
          </a:xfrm>
          <a:custGeom>
            <a:avLst/>
            <a:gdLst/>
            <a:ahLst/>
            <a:cxnLst/>
            <a:rect l="l" t="t" r="r" b="b"/>
            <a:pathLst>
              <a:path w="2545780" h="3189061">
                <a:moveTo>
                  <a:pt x="0" y="0"/>
                </a:moveTo>
                <a:lnTo>
                  <a:pt x="2545780" y="0"/>
                </a:lnTo>
                <a:lnTo>
                  <a:pt x="2545780" y="3189062"/>
                </a:lnTo>
                <a:lnTo>
                  <a:pt x="0" y="3189062"/>
                </a:lnTo>
                <a:lnTo>
                  <a:pt x="0" y="0"/>
                </a:lnTo>
                <a:close/>
              </a:path>
            </a:pathLst>
          </a:custGeom>
          <a:blipFill>
            <a:blip r:embed="rId3">
              <a:alphaModFix amt="88000"/>
            </a:blip>
            <a:stretch>
              <a:fillRect t="-9871" b="-9871"/>
            </a:stretch>
          </a:blipFill>
        </p:spPr>
        <p:txBody>
          <a:bodyPr/>
          <a:lstStyle/>
          <a:p>
            <a:endParaRPr lang="en-US"/>
          </a:p>
        </p:txBody>
      </p:sp>
      <p:sp>
        <p:nvSpPr>
          <p:cNvPr id="4" name="Freeform 4"/>
          <p:cNvSpPr/>
          <p:nvPr/>
        </p:nvSpPr>
        <p:spPr>
          <a:xfrm>
            <a:off x="18288000" y="5871457"/>
            <a:ext cx="2545780" cy="3189061"/>
          </a:xfrm>
          <a:custGeom>
            <a:avLst/>
            <a:gdLst/>
            <a:ahLst/>
            <a:cxnLst/>
            <a:rect l="l" t="t" r="r" b="b"/>
            <a:pathLst>
              <a:path w="2545780" h="3189061">
                <a:moveTo>
                  <a:pt x="0" y="0"/>
                </a:moveTo>
                <a:lnTo>
                  <a:pt x="2545780" y="0"/>
                </a:lnTo>
                <a:lnTo>
                  <a:pt x="2545780" y="3189061"/>
                </a:lnTo>
                <a:lnTo>
                  <a:pt x="0" y="3189061"/>
                </a:lnTo>
                <a:lnTo>
                  <a:pt x="0" y="0"/>
                </a:lnTo>
                <a:close/>
              </a:path>
            </a:pathLst>
          </a:custGeom>
          <a:blipFill>
            <a:blip r:embed="rId4">
              <a:alphaModFix amt="88000"/>
            </a:blip>
            <a:stretch>
              <a:fillRect t="-9871" b="-9871"/>
            </a:stretch>
          </a:blipFill>
        </p:spPr>
        <p:txBody>
          <a:bodyPr/>
          <a:lstStyle/>
          <a:p>
            <a:endParaRPr lang="en-US"/>
          </a:p>
        </p:txBody>
      </p:sp>
      <p:sp>
        <p:nvSpPr>
          <p:cNvPr id="5" name="Freeform 5"/>
          <p:cNvSpPr/>
          <p:nvPr/>
        </p:nvSpPr>
        <p:spPr>
          <a:xfrm>
            <a:off x="5862004" y="53372"/>
            <a:ext cx="6563993" cy="4124238"/>
          </a:xfrm>
          <a:custGeom>
            <a:avLst/>
            <a:gdLst/>
            <a:ahLst/>
            <a:cxnLst/>
            <a:rect l="l" t="t" r="r" b="b"/>
            <a:pathLst>
              <a:path w="6563993" h="4124238">
                <a:moveTo>
                  <a:pt x="0" y="0"/>
                </a:moveTo>
                <a:lnTo>
                  <a:pt x="6563992" y="0"/>
                </a:lnTo>
                <a:lnTo>
                  <a:pt x="6563992" y="4124239"/>
                </a:lnTo>
                <a:lnTo>
                  <a:pt x="0" y="4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6925006" y="1563329"/>
            <a:ext cx="4437988" cy="1056701"/>
          </a:xfrm>
          <a:prstGeom prst="rect">
            <a:avLst/>
          </a:prstGeom>
        </p:spPr>
        <p:txBody>
          <a:bodyPr lIns="0" tIns="0" rIns="0" bIns="0" rtlCol="0" anchor="t">
            <a:spAutoFit/>
          </a:bodyPr>
          <a:lstStyle/>
          <a:p>
            <a:pPr algn="ctr">
              <a:lnSpc>
                <a:spcPts val="4249"/>
              </a:lnSpc>
              <a:spcBef>
                <a:spcPct val="0"/>
              </a:spcBef>
            </a:pPr>
            <a:r>
              <a:rPr lang="en-US" sz="3079" spc="9">
                <a:solidFill>
                  <a:srgbClr val="FFFFFF"/>
                </a:solidFill>
                <a:latin typeface="Open Sans Bold"/>
              </a:rPr>
              <a:t>WHAT’S THE MISSING PIECE FOR SUCCESS?</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3220800">
            <a:off x="2407924" y="2551246"/>
            <a:ext cx="4102130" cy="2416491"/>
            <a:chOff x="0" y="0"/>
            <a:chExt cx="4101840" cy="2416320"/>
          </a:xfrm>
        </p:grpSpPr>
        <p:sp>
          <p:nvSpPr>
            <p:cNvPr id="3" name="Freeform 3"/>
            <p:cNvSpPr/>
            <p:nvPr/>
          </p:nvSpPr>
          <p:spPr>
            <a:xfrm>
              <a:off x="0" y="0"/>
              <a:ext cx="4101719" cy="2416302"/>
            </a:xfrm>
            <a:custGeom>
              <a:avLst/>
              <a:gdLst/>
              <a:ahLst/>
              <a:cxnLst/>
              <a:rect l="l" t="t" r="r" b="b"/>
              <a:pathLst>
                <a:path w="4101719" h="2416302">
                  <a:moveTo>
                    <a:pt x="837311" y="2416302"/>
                  </a:moveTo>
                  <a:cubicBezTo>
                    <a:pt x="804418" y="2194433"/>
                    <a:pt x="771398" y="1982089"/>
                    <a:pt x="743204" y="1765046"/>
                  </a:cubicBezTo>
                  <a:cubicBezTo>
                    <a:pt x="729107" y="1675384"/>
                    <a:pt x="729107" y="1585722"/>
                    <a:pt x="719709" y="1496060"/>
                  </a:cubicBezTo>
                  <a:cubicBezTo>
                    <a:pt x="719709" y="1481963"/>
                    <a:pt x="710311" y="1463040"/>
                    <a:pt x="696214" y="1458341"/>
                  </a:cubicBezTo>
                  <a:cubicBezTo>
                    <a:pt x="691515" y="1453642"/>
                    <a:pt x="668020" y="1463040"/>
                    <a:pt x="658622" y="1472438"/>
                  </a:cubicBezTo>
                  <a:cubicBezTo>
                    <a:pt x="536321" y="1590421"/>
                    <a:pt x="367030" y="1618742"/>
                    <a:pt x="221107" y="1543177"/>
                  </a:cubicBezTo>
                  <a:cubicBezTo>
                    <a:pt x="80010" y="1467739"/>
                    <a:pt x="0" y="1312037"/>
                    <a:pt x="23495" y="1160907"/>
                  </a:cubicBezTo>
                  <a:cubicBezTo>
                    <a:pt x="46990" y="995807"/>
                    <a:pt x="164592" y="868426"/>
                    <a:pt x="334010" y="840105"/>
                  </a:cubicBezTo>
                  <a:cubicBezTo>
                    <a:pt x="451612" y="816483"/>
                    <a:pt x="559816" y="854202"/>
                    <a:pt x="653923" y="939165"/>
                  </a:cubicBezTo>
                  <a:cubicBezTo>
                    <a:pt x="663321" y="948563"/>
                    <a:pt x="682117" y="953262"/>
                    <a:pt x="700913" y="962787"/>
                  </a:cubicBezTo>
                  <a:cubicBezTo>
                    <a:pt x="705612" y="943864"/>
                    <a:pt x="719709" y="929767"/>
                    <a:pt x="724408" y="910844"/>
                  </a:cubicBezTo>
                  <a:cubicBezTo>
                    <a:pt x="738505" y="613537"/>
                    <a:pt x="776097" y="316230"/>
                    <a:pt x="842010" y="28321"/>
                  </a:cubicBezTo>
                  <a:cubicBezTo>
                    <a:pt x="842010" y="18923"/>
                    <a:pt x="846709" y="14224"/>
                    <a:pt x="846709" y="0"/>
                  </a:cubicBezTo>
                  <a:cubicBezTo>
                    <a:pt x="912622" y="14097"/>
                    <a:pt x="973709" y="28321"/>
                    <a:pt x="1039622" y="37719"/>
                  </a:cubicBezTo>
                  <a:cubicBezTo>
                    <a:pt x="1279525" y="66040"/>
                    <a:pt x="1519428" y="94361"/>
                    <a:pt x="1759331" y="127381"/>
                  </a:cubicBezTo>
                  <a:cubicBezTo>
                    <a:pt x="1773428" y="127381"/>
                    <a:pt x="1792224" y="141478"/>
                    <a:pt x="1806321" y="146304"/>
                  </a:cubicBezTo>
                  <a:cubicBezTo>
                    <a:pt x="1801622" y="160401"/>
                    <a:pt x="1796923" y="179324"/>
                    <a:pt x="1787525" y="193548"/>
                  </a:cubicBezTo>
                  <a:cubicBezTo>
                    <a:pt x="1674622" y="311531"/>
                    <a:pt x="1646428" y="481457"/>
                    <a:pt x="1716913" y="623062"/>
                  </a:cubicBezTo>
                  <a:cubicBezTo>
                    <a:pt x="1792224" y="769366"/>
                    <a:pt x="1942719" y="844931"/>
                    <a:pt x="2107311" y="826008"/>
                  </a:cubicBezTo>
                  <a:cubicBezTo>
                    <a:pt x="2257806" y="802386"/>
                    <a:pt x="2384806" y="684403"/>
                    <a:pt x="2417826" y="524002"/>
                  </a:cubicBezTo>
                  <a:cubicBezTo>
                    <a:pt x="2441321" y="396621"/>
                    <a:pt x="2403729" y="283337"/>
                    <a:pt x="2309622" y="184150"/>
                  </a:cubicBezTo>
                  <a:cubicBezTo>
                    <a:pt x="2300224" y="174752"/>
                    <a:pt x="2290826" y="155829"/>
                    <a:pt x="2295525" y="151130"/>
                  </a:cubicBezTo>
                  <a:cubicBezTo>
                    <a:pt x="2300224" y="137033"/>
                    <a:pt x="2319020" y="127508"/>
                    <a:pt x="2333117" y="127508"/>
                  </a:cubicBezTo>
                  <a:cubicBezTo>
                    <a:pt x="2483612" y="108585"/>
                    <a:pt x="2638933" y="99187"/>
                    <a:pt x="2789428" y="80264"/>
                  </a:cubicBezTo>
                  <a:cubicBezTo>
                    <a:pt x="2944622" y="61341"/>
                    <a:pt x="3095244" y="33020"/>
                    <a:pt x="3250438" y="4699"/>
                  </a:cubicBezTo>
                  <a:cubicBezTo>
                    <a:pt x="3259836" y="37719"/>
                    <a:pt x="3269234" y="75438"/>
                    <a:pt x="3278632" y="117983"/>
                  </a:cubicBezTo>
                  <a:cubicBezTo>
                    <a:pt x="3330321" y="382270"/>
                    <a:pt x="3368040" y="651256"/>
                    <a:pt x="3382137" y="924941"/>
                  </a:cubicBezTo>
                  <a:cubicBezTo>
                    <a:pt x="3382137" y="934339"/>
                    <a:pt x="3391535" y="957961"/>
                    <a:pt x="3400933" y="957961"/>
                  </a:cubicBezTo>
                  <a:cubicBezTo>
                    <a:pt x="3410331" y="962660"/>
                    <a:pt x="3429127" y="953262"/>
                    <a:pt x="3443224" y="943864"/>
                  </a:cubicBezTo>
                  <a:cubicBezTo>
                    <a:pt x="3556127" y="839978"/>
                    <a:pt x="3687826" y="802259"/>
                    <a:pt x="3838321" y="858901"/>
                  </a:cubicBezTo>
                  <a:cubicBezTo>
                    <a:pt x="3984117" y="910844"/>
                    <a:pt x="4064127" y="1028827"/>
                    <a:pt x="4082923" y="1184529"/>
                  </a:cubicBezTo>
                  <a:cubicBezTo>
                    <a:pt x="4101719" y="1368552"/>
                    <a:pt x="3946525" y="1557401"/>
                    <a:pt x="3758311" y="1576197"/>
                  </a:cubicBezTo>
                  <a:cubicBezTo>
                    <a:pt x="3636010" y="1595120"/>
                    <a:pt x="3532505" y="1557274"/>
                    <a:pt x="3443097" y="1472311"/>
                  </a:cubicBezTo>
                  <a:cubicBezTo>
                    <a:pt x="3433699" y="1462913"/>
                    <a:pt x="3410204" y="1453388"/>
                    <a:pt x="3400806" y="1458214"/>
                  </a:cubicBezTo>
                  <a:cubicBezTo>
                    <a:pt x="3386709" y="1462913"/>
                    <a:pt x="3382010" y="1486535"/>
                    <a:pt x="3377311" y="1500632"/>
                  </a:cubicBezTo>
                  <a:cubicBezTo>
                    <a:pt x="3363214" y="1797939"/>
                    <a:pt x="3320923" y="2095246"/>
                    <a:pt x="3259709" y="2387854"/>
                  </a:cubicBezTo>
                  <a:cubicBezTo>
                    <a:pt x="3259709" y="2397252"/>
                    <a:pt x="3255010" y="2401951"/>
                    <a:pt x="3250311" y="2416175"/>
                  </a:cubicBezTo>
                  <a:cubicBezTo>
                    <a:pt x="3170301" y="2402078"/>
                    <a:pt x="3095117" y="2383155"/>
                    <a:pt x="3015107" y="2373757"/>
                  </a:cubicBezTo>
                  <a:cubicBezTo>
                    <a:pt x="2794000" y="2345436"/>
                    <a:pt x="2568194" y="2317115"/>
                    <a:pt x="2342388" y="2293493"/>
                  </a:cubicBezTo>
                  <a:cubicBezTo>
                    <a:pt x="2328291" y="2288794"/>
                    <a:pt x="2309495" y="2279396"/>
                    <a:pt x="2295398" y="2269871"/>
                  </a:cubicBezTo>
                  <a:cubicBezTo>
                    <a:pt x="2300097" y="2255774"/>
                    <a:pt x="2304796" y="2236851"/>
                    <a:pt x="2314194" y="2222627"/>
                  </a:cubicBezTo>
                  <a:cubicBezTo>
                    <a:pt x="2459990" y="2071624"/>
                    <a:pt x="2459990" y="1840357"/>
                    <a:pt x="2314194" y="1698752"/>
                  </a:cubicBezTo>
                  <a:cubicBezTo>
                    <a:pt x="2168398" y="1552448"/>
                    <a:pt x="1933194" y="1552448"/>
                    <a:pt x="1787398" y="1698752"/>
                  </a:cubicBezTo>
                  <a:cubicBezTo>
                    <a:pt x="1641602" y="1845056"/>
                    <a:pt x="1641602" y="2071624"/>
                    <a:pt x="1787398" y="2222627"/>
                  </a:cubicBezTo>
                  <a:cubicBezTo>
                    <a:pt x="1796796" y="2236724"/>
                    <a:pt x="1806194" y="2255647"/>
                    <a:pt x="1806194" y="2269871"/>
                  </a:cubicBezTo>
                  <a:cubicBezTo>
                    <a:pt x="1806194" y="2279269"/>
                    <a:pt x="1778000" y="2288794"/>
                    <a:pt x="1763903" y="2293493"/>
                  </a:cubicBezTo>
                  <a:cubicBezTo>
                    <a:pt x="1472311" y="2307590"/>
                    <a:pt x="1180592" y="2345436"/>
                    <a:pt x="889000" y="2411476"/>
                  </a:cubicBezTo>
                  <a:cubicBezTo>
                    <a:pt x="879602" y="2411476"/>
                    <a:pt x="865505" y="2411476"/>
                    <a:pt x="837311" y="2416175"/>
                  </a:cubicBezTo>
                  <a:close/>
                </a:path>
              </a:pathLst>
            </a:custGeom>
            <a:solidFill>
              <a:srgbClr val="8BD600"/>
            </a:solidFill>
          </p:spPr>
          <p:txBody>
            <a:bodyPr/>
            <a:lstStyle/>
            <a:p>
              <a:endParaRPr lang="en-US"/>
            </a:p>
          </p:txBody>
        </p:sp>
      </p:grpSp>
      <p:grpSp>
        <p:nvGrpSpPr>
          <p:cNvPr id="4" name="Group 4"/>
          <p:cNvGrpSpPr/>
          <p:nvPr/>
        </p:nvGrpSpPr>
        <p:grpSpPr>
          <a:xfrm rot="8620800">
            <a:off x="3838665" y="4493223"/>
            <a:ext cx="4105730" cy="2416491"/>
            <a:chOff x="0" y="0"/>
            <a:chExt cx="4105440" cy="2416320"/>
          </a:xfrm>
        </p:grpSpPr>
        <p:sp>
          <p:nvSpPr>
            <p:cNvPr id="5" name="Freeform 5"/>
            <p:cNvSpPr/>
            <p:nvPr/>
          </p:nvSpPr>
          <p:spPr>
            <a:xfrm>
              <a:off x="0" y="0"/>
              <a:ext cx="4105402" cy="2416302"/>
            </a:xfrm>
            <a:custGeom>
              <a:avLst/>
              <a:gdLst/>
              <a:ahLst/>
              <a:cxnLst/>
              <a:rect l="l" t="t" r="r" b="b"/>
              <a:pathLst>
                <a:path w="4105402" h="2416302">
                  <a:moveTo>
                    <a:pt x="838073" y="2416302"/>
                  </a:moveTo>
                  <a:cubicBezTo>
                    <a:pt x="805053" y="2194433"/>
                    <a:pt x="772160" y="1982089"/>
                    <a:pt x="743966" y="1765046"/>
                  </a:cubicBezTo>
                  <a:cubicBezTo>
                    <a:pt x="729869" y="1675384"/>
                    <a:pt x="729869" y="1585722"/>
                    <a:pt x="720471" y="1496060"/>
                  </a:cubicBezTo>
                  <a:cubicBezTo>
                    <a:pt x="720471" y="1481963"/>
                    <a:pt x="711073" y="1463040"/>
                    <a:pt x="696976" y="1458341"/>
                  </a:cubicBezTo>
                  <a:cubicBezTo>
                    <a:pt x="692277" y="1453642"/>
                    <a:pt x="668782" y="1463040"/>
                    <a:pt x="659257" y="1472438"/>
                  </a:cubicBezTo>
                  <a:cubicBezTo>
                    <a:pt x="536829" y="1590421"/>
                    <a:pt x="367411" y="1618742"/>
                    <a:pt x="221361" y="1543177"/>
                  </a:cubicBezTo>
                  <a:cubicBezTo>
                    <a:pt x="80010" y="1467739"/>
                    <a:pt x="0" y="1312037"/>
                    <a:pt x="23495" y="1160907"/>
                  </a:cubicBezTo>
                  <a:cubicBezTo>
                    <a:pt x="47117" y="995807"/>
                    <a:pt x="164846" y="868426"/>
                    <a:pt x="334264" y="840105"/>
                  </a:cubicBezTo>
                  <a:cubicBezTo>
                    <a:pt x="451993" y="816483"/>
                    <a:pt x="560197" y="854202"/>
                    <a:pt x="654431" y="939165"/>
                  </a:cubicBezTo>
                  <a:cubicBezTo>
                    <a:pt x="663829" y="948563"/>
                    <a:pt x="682625" y="953262"/>
                    <a:pt x="701548" y="962787"/>
                  </a:cubicBezTo>
                  <a:cubicBezTo>
                    <a:pt x="706247" y="943864"/>
                    <a:pt x="720344" y="929767"/>
                    <a:pt x="725043" y="910844"/>
                  </a:cubicBezTo>
                  <a:cubicBezTo>
                    <a:pt x="739140" y="613537"/>
                    <a:pt x="776859" y="316230"/>
                    <a:pt x="842772" y="28321"/>
                  </a:cubicBezTo>
                  <a:cubicBezTo>
                    <a:pt x="842772" y="18923"/>
                    <a:pt x="847471" y="14224"/>
                    <a:pt x="847471" y="0"/>
                  </a:cubicBezTo>
                  <a:cubicBezTo>
                    <a:pt x="913384" y="14097"/>
                    <a:pt x="974598" y="28321"/>
                    <a:pt x="1040511" y="37719"/>
                  </a:cubicBezTo>
                  <a:cubicBezTo>
                    <a:pt x="1280668" y="66040"/>
                    <a:pt x="1520698" y="94361"/>
                    <a:pt x="1760855" y="127381"/>
                  </a:cubicBezTo>
                  <a:cubicBezTo>
                    <a:pt x="1774952" y="127381"/>
                    <a:pt x="1793875" y="141478"/>
                    <a:pt x="1807972" y="146304"/>
                  </a:cubicBezTo>
                  <a:cubicBezTo>
                    <a:pt x="1803273" y="160401"/>
                    <a:pt x="1798574" y="179324"/>
                    <a:pt x="1789176" y="193548"/>
                  </a:cubicBezTo>
                  <a:cubicBezTo>
                    <a:pt x="1676146" y="311531"/>
                    <a:pt x="1647952" y="481457"/>
                    <a:pt x="1718564" y="623062"/>
                  </a:cubicBezTo>
                  <a:cubicBezTo>
                    <a:pt x="1793875" y="769366"/>
                    <a:pt x="1944497" y="844931"/>
                    <a:pt x="2109343" y="826008"/>
                  </a:cubicBezTo>
                  <a:cubicBezTo>
                    <a:pt x="2259965" y="802386"/>
                    <a:pt x="2387092" y="684403"/>
                    <a:pt x="2420112" y="524002"/>
                  </a:cubicBezTo>
                  <a:cubicBezTo>
                    <a:pt x="2443607" y="396621"/>
                    <a:pt x="2406015" y="283337"/>
                    <a:pt x="2311781" y="184150"/>
                  </a:cubicBezTo>
                  <a:cubicBezTo>
                    <a:pt x="2302383" y="174752"/>
                    <a:pt x="2292985" y="155829"/>
                    <a:pt x="2297684" y="151130"/>
                  </a:cubicBezTo>
                  <a:cubicBezTo>
                    <a:pt x="2302383" y="137033"/>
                    <a:pt x="2321179" y="127508"/>
                    <a:pt x="2335403" y="127508"/>
                  </a:cubicBezTo>
                  <a:cubicBezTo>
                    <a:pt x="2486025" y="108585"/>
                    <a:pt x="2641473" y="99187"/>
                    <a:pt x="2792095" y="80264"/>
                  </a:cubicBezTo>
                  <a:cubicBezTo>
                    <a:pt x="2947416" y="61341"/>
                    <a:pt x="3098165" y="33020"/>
                    <a:pt x="3253486" y="4699"/>
                  </a:cubicBezTo>
                  <a:cubicBezTo>
                    <a:pt x="3262884" y="37719"/>
                    <a:pt x="3272282" y="75438"/>
                    <a:pt x="3281680" y="117983"/>
                  </a:cubicBezTo>
                  <a:cubicBezTo>
                    <a:pt x="3333496" y="382270"/>
                    <a:pt x="3371088" y="651256"/>
                    <a:pt x="3385312" y="924941"/>
                  </a:cubicBezTo>
                  <a:cubicBezTo>
                    <a:pt x="3385312" y="934339"/>
                    <a:pt x="3394710" y="957961"/>
                    <a:pt x="3404108" y="957961"/>
                  </a:cubicBezTo>
                  <a:cubicBezTo>
                    <a:pt x="3413506" y="962660"/>
                    <a:pt x="3432302" y="953262"/>
                    <a:pt x="3446526" y="943864"/>
                  </a:cubicBezTo>
                  <a:cubicBezTo>
                    <a:pt x="3559556" y="839978"/>
                    <a:pt x="3691382" y="802259"/>
                    <a:pt x="3842004" y="858901"/>
                  </a:cubicBezTo>
                  <a:cubicBezTo>
                    <a:pt x="3987800" y="910844"/>
                    <a:pt x="4067810" y="1028827"/>
                    <a:pt x="4086606" y="1184529"/>
                  </a:cubicBezTo>
                  <a:cubicBezTo>
                    <a:pt x="4105402" y="1368552"/>
                    <a:pt x="3950081" y="1557401"/>
                    <a:pt x="3761740" y="1576197"/>
                  </a:cubicBezTo>
                  <a:cubicBezTo>
                    <a:pt x="3639312" y="1595120"/>
                    <a:pt x="3535807" y="1557274"/>
                    <a:pt x="3446272" y="1472311"/>
                  </a:cubicBezTo>
                  <a:cubicBezTo>
                    <a:pt x="3436874" y="1462913"/>
                    <a:pt x="3413252" y="1453388"/>
                    <a:pt x="3403854" y="1458214"/>
                  </a:cubicBezTo>
                  <a:cubicBezTo>
                    <a:pt x="3389757" y="1462913"/>
                    <a:pt x="3385058" y="1486535"/>
                    <a:pt x="3380359" y="1500632"/>
                  </a:cubicBezTo>
                  <a:cubicBezTo>
                    <a:pt x="3366262" y="1797939"/>
                    <a:pt x="3323844" y="2095246"/>
                    <a:pt x="3262630" y="2387854"/>
                  </a:cubicBezTo>
                  <a:cubicBezTo>
                    <a:pt x="3262630" y="2397252"/>
                    <a:pt x="3257931" y="2401951"/>
                    <a:pt x="3253232" y="2416175"/>
                  </a:cubicBezTo>
                  <a:cubicBezTo>
                    <a:pt x="3173222" y="2402078"/>
                    <a:pt x="3097911" y="2383155"/>
                    <a:pt x="3017774" y="2373757"/>
                  </a:cubicBezTo>
                  <a:cubicBezTo>
                    <a:pt x="2796540" y="2345436"/>
                    <a:pt x="2570480" y="2317115"/>
                    <a:pt x="2344547" y="2293493"/>
                  </a:cubicBezTo>
                  <a:cubicBezTo>
                    <a:pt x="2330450" y="2288794"/>
                    <a:pt x="2311527" y="2279396"/>
                    <a:pt x="2297430" y="2269871"/>
                  </a:cubicBezTo>
                  <a:cubicBezTo>
                    <a:pt x="2302129" y="2255774"/>
                    <a:pt x="2306828" y="2236851"/>
                    <a:pt x="2316226" y="2222627"/>
                  </a:cubicBezTo>
                  <a:cubicBezTo>
                    <a:pt x="2462149" y="2071624"/>
                    <a:pt x="2462149" y="1840357"/>
                    <a:pt x="2316226" y="1698752"/>
                  </a:cubicBezTo>
                  <a:cubicBezTo>
                    <a:pt x="2170303" y="1552448"/>
                    <a:pt x="1934845" y="1552448"/>
                    <a:pt x="1788922" y="1698752"/>
                  </a:cubicBezTo>
                  <a:cubicBezTo>
                    <a:pt x="1642999" y="1845056"/>
                    <a:pt x="1642999" y="2071624"/>
                    <a:pt x="1788922" y="2222627"/>
                  </a:cubicBezTo>
                  <a:cubicBezTo>
                    <a:pt x="1798320" y="2236724"/>
                    <a:pt x="1807718" y="2255647"/>
                    <a:pt x="1807718" y="2269871"/>
                  </a:cubicBezTo>
                  <a:cubicBezTo>
                    <a:pt x="1807718" y="2279269"/>
                    <a:pt x="1779524" y="2288794"/>
                    <a:pt x="1765300" y="2293493"/>
                  </a:cubicBezTo>
                  <a:cubicBezTo>
                    <a:pt x="1473454" y="2307590"/>
                    <a:pt x="1181481" y="2345436"/>
                    <a:pt x="889635" y="2411476"/>
                  </a:cubicBezTo>
                  <a:cubicBezTo>
                    <a:pt x="880237" y="2411476"/>
                    <a:pt x="866140" y="2411476"/>
                    <a:pt x="837819" y="2416175"/>
                  </a:cubicBezTo>
                  <a:close/>
                </a:path>
              </a:pathLst>
            </a:custGeom>
            <a:solidFill>
              <a:srgbClr val="F7012B"/>
            </a:solidFill>
          </p:spPr>
          <p:txBody>
            <a:bodyPr/>
            <a:lstStyle/>
            <a:p>
              <a:endParaRPr lang="en-US"/>
            </a:p>
          </p:txBody>
        </p:sp>
      </p:grpSp>
      <p:grpSp>
        <p:nvGrpSpPr>
          <p:cNvPr id="6" name="Group 6"/>
          <p:cNvGrpSpPr/>
          <p:nvPr/>
        </p:nvGrpSpPr>
        <p:grpSpPr>
          <a:xfrm rot="3220800">
            <a:off x="1899568" y="5921084"/>
            <a:ext cx="4102850" cy="2416491"/>
            <a:chOff x="0" y="0"/>
            <a:chExt cx="4102560" cy="2416320"/>
          </a:xfrm>
        </p:grpSpPr>
        <p:sp>
          <p:nvSpPr>
            <p:cNvPr id="7" name="Freeform 7"/>
            <p:cNvSpPr/>
            <p:nvPr/>
          </p:nvSpPr>
          <p:spPr>
            <a:xfrm>
              <a:off x="0" y="0"/>
              <a:ext cx="4102354" cy="2416302"/>
            </a:xfrm>
            <a:custGeom>
              <a:avLst/>
              <a:gdLst/>
              <a:ahLst/>
              <a:cxnLst/>
              <a:rect l="l" t="t" r="r" b="b"/>
              <a:pathLst>
                <a:path w="4102354" h="2416302">
                  <a:moveTo>
                    <a:pt x="837438" y="2416302"/>
                  </a:moveTo>
                  <a:cubicBezTo>
                    <a:pt x="804545" y="2194433"/>
                    <a:pt x="771525" y="1982089"/>
                    <a:pt x="743331" y="1765046"/>
                  </a:cubicBezTo>
                  <a:cubicBezTo>
                    <a:pt x="729234" y="1675384"/>
                    <a:pt x="729234" y="1585722"/>
                    <a:pt x="719836" y="1496060"/>
                  </a:cubicBezTo>
                  <a:cubicBezTo>
                    <a:pt x="719836" y="1481963"/>
                    <a:pt x="710438" y="1463040"/>
                    <a:pt x="696341" y="1458341"/>
                  </a:cubicBezTo>
                  <a:cubicBezTo>
                    <a:pt x="691642" y="1453642"/>
                    <a:pt x="668147" y="1463040"/>
                    <a:pt x="658749" y="1472438"/>
                  </a:cubicBezTo>
                  <a:cubicBezTo>
                    <a:pt x="536448" y="1590421"/>
                    <a:pt x="367030" y="1618742"/>
                    <a:pt x="221234" y="1543177"/>
                  </a:cubicBezTo>
                  <a:cubicBezTo>
                    <a:pt x="80010" y="1467739"/>
                    <a:pt x="0" y="1312037"/>
                    <a:pt x="23495" y="1160907"/>
                  </a:cubicBezTo>
                  <a:cubicBezTo>
                    <a:pt x="46990" y="995807"/>
                    <a:pt x="164719" y="868426"/>
                    <a:pt x="334010" y="840105"/>
                  </a:cubicBezTo>
                  <a:cubicBezTo>
                    <a:pt x="451612" y="816483"/>
                    <a:pt x="559816" y="854202"/>
                    <a:pt x="653923" y="939165"/>
                  </a:cubicBezTo>
                  <a:cubicBezTo>
                    <a:pt x="663321" y="948563"/>
                    <a:pt x="682117" y="953262"/>
                    <a:pt x="700913" y="962787"/>
                  </a:cubicBezTo>
                  <a:cubicBezTo>
                    <a:pt x="705612" y="943864"/>
                    <a:pt x="719709" y="929767"/>
                    <a:pt x="724408" y="910844"/>
                  </a:cubicBezTo>
                  <a:cubicBezTo>
                    <a:pt x="738505" y="613537"/>
                    <a:pt x="776097" y="316230"/>
                    <a:pt x="842010" y="28321"/>
                  </a:cubicBezTo>
                  <a:cubicBezTo>
                    <a:pt x="842010" y="18923"/>
                    <a:pt x="846709" y="14224"/>
                    <a:pt x="846709" y="0"/>
                  </a:cubicBezTo>
                  <a:cubicBezTo>
                    <a:pt x="912622" y="14097"/>
                    <a:pt x="973709" y="28321"/>
                    <a:pt x="1039622" y="37719"/>
                  </a:cubicBezTo>
                  <a:cubicBezTo>
                    <a:pt x="1279525" y="66040"/>
                    <a:pt x="1519555" y="94361"/>
                    <a:pt x="1759458" y="127381"/>
                  </a:cubicBezTo>
                  <a:cubicBezTo>
                    <a:pt x="1773555" y="127381"/>
                    <a:pt x="1792351" y="141478"/>
                    <a:pt x="1806448" y="146304"/>
                  </a:cubicBezTo>
                  <a:cubicBezTo>
                    <a:pt x="1801749" y="160401"/>
                    <a:pt x="1797050" y="179324"/>
                    <a:pt x="1787652" y="193548"/>
                  </a:cubicBezTo>
                  <a:cubicBezTo>
                    <a:pt x="1674749" y="311531"/>
                    <a:pt x="1646555" y="481457"/>
                    <a:pt x="1717040" y="623062"/>
                  </a:cubicBezTo>
                  <a:cubicBezTo>
                    <a:pt x="1792351" y="769366"/>
                    <a:pt x="1942846" y="844931"/>
                    <a:pt x="2107565" y="826008"/>
                  </a:cubicBezTo>
                  <a:cubicBezTo>
                    <a:pt x="2258060" y="802386"/>
                    <a:pt x="2385187" y="684403"/>
                    <a:pt x="2418080" y="524002"/>
                  </a:cubicBezTo>
                  <a:cubicBezTo>
                    <a:pt x="2441575" y="396621"/>
                    <a:pt x="2403983" y="283337"/>
                    <a:pt x="2309876" y="184150"/>
                  </a:cubicBezTo>
                  <a:cubicBezTo>
                    <a:pt x="2300478" y="174752"/>
                    <a:pt x="2291080" y="155829"/>
                    <a:pt x="2295779" y="151130"/>
                  </a:cubicBezTo>
                  <a:cubicBezTo>
                    <a:pt x="2300478" y="137033"/>
                    <a:pt x="2319274" y="127508"/>
                    <a:pt x="2333371" y="127508"/>
                  </a:cubicBezTo>
                  <a:cubicBezTo>
                    <a:pt x="2483866" y="108585"/>
                    <a:pt x="2639187" y="99187"/>
                    <a:pt x="2789682" y="80264"/>
                  </a:cubicBezTo>
                  <a:cubicBezTo>
                    <a:pt x="2945130" y="61341"/>
                    <a:pt x="3095752" y="33020"/>
                    <a:pt x="3250946" y="4699"/>
                  </a:cubicBezTo>
                  <a:cubicBezTo>
                    <a:pt x="3260344" y="37719"/>
                    <a:pt x="3269742" y="75438"/>
                    <a:pt x="3279140" y="117983"/>
                  </a:cubicBezTo>
                  <a:cubicBezTo>
                    <a:pt x="3330829" y="382270"/>
                    <a:pt x="3368548" y="651256"/>
                    <a:pt x="3382645" y="924941"/>
                  </a:cubicBezTo>
                  <a:cubicBezTo>
                    <a:pt x="3382645" y="934339"/>
                    <a:pt x="3392043" y="957961"/>
                    <a:pt x="3401441" y="957961"/>
                  </a:cubicBezTo>
                  <a:cubicBezTo>
                    <a:pt x="3410839" y="962660"/>
                    <a:pt x="3429635" y="953262"/>
                    <a:pt x="3443732" y="943864"/>
                  </a:cubicBezTo>
                  <a:cubicBezTo>
                    <a:pt x="3556635" y="839978"/>
                    <a:pt x="3688334" y="802259"/>
                    <a:pt x="3838956" y="858901"/>
                  </a:cubicBezTo>
                  <a:cubicBezTo>
                    <a:pt x="3984752" y="910844"/>
                    <a:pt x="4064762" y="1028827"/>
                    <a:pt x="4083558" y="1184529"/>
                  </a:cubicBezTo>
                  <a:cubicBezTo>
                    <a:pt x="4102354" y="1368552"/>
                    <a:pt x="3947160" y="1557401"/>
                    <a:pt x="3758946" y="1576197"/>
                  </a:cubicBezTo>
                  <a:cubicBezTo>
                    <a:pt x="3636645" y="1595120"/>
                    <a:pt x="3533140" y="1557274"/>
                    <a:pt x="3443732" y="1472311"/>
                  </a:cubicBezTo>
                  <a:cubicBezTo>
                    <a:pt x="3434334" y="1462913"/>
                    <a:pt x="3410839" y="1453388"/>
                    <a:pt x="3401441" y="1458214"/>
                  </a:cubicBezTo>
                  <a:cubicBezTo>
                    <a:pt x="3387344" y="1462913"/>
                    <a:pt x="3382645" y="1486535"/>
                    <a:pt x="3377946" y="1500632"/>
                  </a:cubicBezTo>
                  <a:cubicBezTo>
                    <a:pt x="3363849" y="1797939"/>
                    <a:pt x="3321431" y="2095246"/>
                    <a:pt x="3260344" y="2387854"/>
                  </a:cubicBezTo>
                  <a:cubicBezTo>
                    <a:pt x="3260344" y="2397252"/>
                    <a:pt x="3255645" y="2401951"/>
                    <a:pt x="3250946" y="2416175"/>
                  </a:cubicBezTo>
                  <a:cubicBezTo>
                    <a:pt x="3170936" y="2402078"/>
                    <a:pt x="3095752" y="2383155"/>
                    <a:pt x="3015742" y="2373757"/>
                  </a:cubicBezTo>
                  <a:cubicBezTo>
                    <a:pt x="2794635" y="2345436"/>
                    <a:pt x="2568829" y="2317115"/>
                    <a:pt x="2343023" y="2293493"/>
                  </a:cubicBezTo>
                  <a:cubicBezTo>
                    <a:pt x="2328926" y="2288794"/>
                    <a:pt x="2310130" y="2279396"/>
                    <a:pt x="2296033" y="2269871"/>
                  </a:cubicBezTo>
                  <a:cubicBezTo>
                    <a:pt x="2300732" y="2255774"/>
                    <a:pt x="2305431" y="2236851"/>
                    <a:pt x="2314829" y="2222627"/>
                  </a:cubicBezTo>
                  <a:cubicBezTo>
                    <a:pt x="2460625" y="2071624"/>
                    <a:pt x="2460625" y="1840357"/>
                    <a:pt x="2314829" y="1698752"/>
                  </a:cubicBezTo>
                  <a:cubicBezTo>
                    <a:pt x="2169033" y="1552448"/>
                    <a:pt x="1933702" y="1552448"/>
                    <a:pt x="1787906" y="1698752"/>
                  </a:cubicBezTo>
                  <a:cubicBezTo>
                    <a:pt x="1642110" y="1845056"/>
                    <a:pt x="1642110" y="2071624"/>
                    <a:pt x="1787906" y="2222627"/>
                  </a:cubicBezTo>
                  <a:cubicBezTo>
                    <a:pt x="1797304" y="2236724"/>
                    <a:pt x="1806702" y="2255647"/>
                    <a:pt x="1806702" y="2269871"/>
                  </a:cubicBezTo>
                  <a:cubicBezTo>
                    <a:pt x="1806702" y="2279269"/>
                    <a:pt x="1778508" y="2288794"/>
                    <a:pt x="1764411" y="2293493"/>
                  </a:cubicBezTo>
                  <a:cubicBezTo>
                    <a:pt x="1472692" y="2307590"/>
                    <a:pt x="1180973" y="2345436"/>
                    <a:pt x="889381" y="2411476"/>
                  </a:cubicBezTo>
                  <a:cubicBezTo>
                    <a:pt x="879983" y="2411476"/>
                    <a:pt x="865886" y="2411476"/>
                    <a:pt x="837692" y="2416175"/>
                  </a:cubicBezTo>
                  <a:close/>
                </a:path>
              </a:pathLst>
            </a:custGeom>
            <a:solidFill>
              <a:srgbClr val="64696D"/>
            </a:solidFill>
          </p:spPr>
          <p:txBody>
            <a:bodyPr/>
            <a:lstStyle/>
            <a:p>
              <a:endParaRPr lang="en-US"/>
            </a:p>
          </p:txBody>
        </p:sp>
      </p:grpSp>
      <p:grpSp>
        <p:nvGrpSpPr>
          <p:cNvPr id="8" name="Group 8"/>
          <p:cNvGrpSpPr/>
          <p:nvPr/>
        </p:nvGrpSpPr>
        <p:grpSpPr>
          <a:xfrm rot="8620800">
            <a:off x="468827" y="3976227"/>
            <a:ext cx="4102130" cy="2416491"/>
            <a:chOff x="0" y="0"/>
            <a:chExt cx="4101840" cy="2416320"/>
          </a:xfrm>
        </p:grpSpPr>
        <p:sp>
          <p:nvSpPr>
            <p:cNvPr id="9" name="Freeform 9"/>
            <p:cNvSpPr/>
            <p:nvPr/>
          </p:nvSpPr>
          <p:spPr>
            <a:xfrm>
              <a:off x="0" y="0"/>
              <a:ext cx="4101719" cy="2416302"/>
            </a:xfrm>
            <a:custGeom>
              <a:avLst/>
              <a:gdLst/>
              <a:ahLst/>
              <a:cxnLst/>
              <a:rect l="l" t="t" r="r" b="b"/>
              <a:pathLst>
                <a:path w="4101719" h="2416302">
                  <a:moveTo>
                    <a:pt x="837311" y="2416302"/>
                  </a:moveTo>
                  <a:cubicBezTo>
                    <a:pt x="804418" y="2194433"/>
                    <a:pt x="771398" y="1982089"/>
                    <a:pt x="743204" y="1765046"/>
                  </a:cubicBezTo>
                  <a:cubicBezTo>
                    <a:pt x="729107" y="1675384"/>
                    <a:pt x="729107" y="1585722"/>
                    <a:pt x="719709" y="1496060"/>
                  </a:cubicBezTo>
                  <a:cubicBezTo>
                    <a:pt x="719709" y="1481963"/>
                    <a:pt x="710311" y="1463040"/>
                    <a:pt x="696214" y="1458341"/>
                  </a:cubicBezTo>
                  <a:cubicBezTo>
                    <a:pt x="691515" y="1453642"/>
                    <a:pt x="668020" y="1463040"/>
                    <a:pt x="658622" y="1472438"/>
                  </a:cubicBezTo>
                  <a:cubicBezTo>
                    <a:pt x="536321" y="1590421"/>
                    <a:pt x="367030" y="1618742"/>
                    <a:pt x="221107" y="1543177"/>
                  </a:cubicBezTo>
                  <a:cubicBezTo>
                    <a:pt x="80010" y="1467739"/>
                    <a:pt x="0" y="1312037"/>
                    <a:pt x="23495" y="1160907"/>
                  </a:cubicBezTo>
                  <a:cubicBezTo>
                    <a:pt x="46990" y="995807"/>
                    <a:pt x="164592" y="868426"/>
                    <a:pt x="334010" y="840105"/>
                  </a:cubicBezTo>
                  <a:cubicBezTo>
                    <a:pt x="451612" y="816483"/>
                    <a:pt x="559816" y="854202"/>
                    <a:pt x="653923" y="939165"/>
                  </a:cubicBezTo>
                  <a:cubicBezTo>
                    <a:pt x="663321" y="948563"/>
                    <a:pt x="682117" y="953262"/>
                    <a:pt x="700913" y="962787"/>
                  </a:cubicBezTo>
                  <a:cubicBezTo>
                    <a:pt x="705612" y="943864"/>
                    <a:pt x="719709" y="929767"/>
                    <a:pt x="724408" y="910844"/>
                  </a:cubicBezTo>
                  <a:cubicBezTo>
                    <a:pt x="738505" y="613537"/>
                    <a:pt x="776097" y="316230"/>
                    <a:pt x="842010" y="28321"/>
                  </a:cubicBezTo>
                  <a:cubicBezTo>
                    <a:pt x="842010" y="18923"/>
                    <a:pt x="846709" y="14224"/>
                    <a:pt x="846709" y="0"/>
                  </a:cubicBezTo>
                  <a:cubicBezTo>
                    <a:pt x="912622" y="14097"/>
                    <a:pt x="973709" y="28321"/>
                    <a:pt x="1039622" y="37719"/>
                  </a:cubicBezTo>
                  <a:cubicBezTo>
                    <a:pt x="1279525" y="66040"/>
                    <a:pt x="1519428" y="94361"/>
                    <a:pt x="1759331" y="127381"/>
                  </a:cubicBezTo>
                  <a:cubicBezTo>
                    <a:pt x="1773428" y="127381"/>
                    <a:pt x="1792224" y="141478"/>
                    <a:pt x="1806321" y="146304"/>
                  </a:cubicBezTo>
                  <a:cubicBezTo>
                    <a:pt x="1801622" y="160401"/>
                    <a:pt x="1796923" y="179324"/>
                    <a:pt x="1787525" y="193548"/>
                  </a:cubicBezTo>
                  <a:cubicBezTo>
                    <a:pt x="1674622" y="311531"/>
                    <a:pt x="1646428" y="481457"/>
                    <a:pt x="1716913" y="623062"/>
                  </a:cubicBezTo>
                  <a:cubicBezTo>
                    <a:pt x="1792224" y="769366"/>
                    <a:pt x="1942719" y="844931"/>
                    <a:pt x="2107311" y="826008"/>
                  </a:cubicBezTo>
                  <a:cubicBezTo>
                    <a:pt x="2257806" y="802386"/>
                    <a:pt x="2384806" y="684403"/>
                    <a:pt x="2417826" y="524002"/>
                  </a:cubicBezTo>
                  <a:cubicBezTo>
                    <a:pt x="2441321" y="396621"/>
                    <a:pt x="2403729" y="283337"/>
                    <a:pt x="2309622" y="184150"/>
                  </a:cubicBezTo>
                  <a:cubicBezTo>
                    <a:pt x="2300224" y="174752"/>
                    <a:pt x="2290826" y="155829"/>
                    <a:pt x="2295525" y="151130"/>
                  </a:cubicBezTo>
                  <a:cubicBezTo>
                    <a:pt x="2300224" y="137033"/>
                    <a:pt x="2319020" y="127508"/>
                    <a:pt x="2333117" y="127508"/>
                  </a:cubicBezTo>
                  <a:cubicBezTo>
                    <a:pt x="2483612" y="108585"/>
                    <a:pt x="2638933" y="99187"/>
                    <a:pt x="2789428" y="80264"/>
                  </a:cubicBezTo>
                  <a:cubicBezTo>
                    <a:pt x="2944622" y="61341"/>
                    <a:pt x="3095244" y="33020"/>
                    <a:pt x="3250438" y="4699"/>
                  </a:cubicBezTo>
                  <a:cubicBezTo>
                    <a:pt x="3259836" y="37719"/>
                    <a:pt x="3269234" y="75438"/>
                    <a:pt x="3278632" y="117983"/>
                  </a:cubicBezTo>
                  <a:cubicBezTo>
                    <a:pt x="3330321" y="382270"/>
                    <a:pt x="3368040" y="651256"/>
                    <a:pt x="3382137" y="924941"/>
                  </a:cubicBezTo>
                  <a:cubicBezTo>
                    <a:pt x="3382137" y="934339"/>
                    <a:pt x="3391535" y="957961"/>
                    <a:pt x="3400933" y="957961"/>
                  </a:cubicBezTo>
                  <a:cubicBezTo>
                    <a:pt x="3410331" y="962660"/>
                    <a:pt x="3429127" y="953262"/>
                    <a:pt x="3443224" y="943864"/>
                  </a:cubicBezTo>
                  <a:cubicBezTo>
                    <a:pt x="3556127" y="839978"/>
                    <a:pt x="3687826" y="802259"/>
                    <a:pt x="3838321" y="858901"/>
                  </a:cubicBezTo>
                  <a:cubicBezTo>
                    <a:pt x="3984117" y="910844"/>
                    <a:pt x="4064127" y="1028827"/>
                    <a:pt x="4082923" y="1184529"/>
                  </a:cubicBezTo>
                  <a:cubicBezTo>
                    <a:pt x="4101719" y="1368552"/>
                    <a:pt x="3946525" y="1557401"/>
                    <a:pt x="3758311" y="1576197"/>
                  </a:cubicBezTo>
                  <a:cubicBezTo>
                    <a:pt x="3636010" y="1595120"/>
                    <a:pt x="3532505" y="1557274"/>
                    <a:pt x="3443097" y="1472311"/>
                  </a:cubicBezTo>
                  <a:cubicBezTo>
                    <a:pt x="3433699" y="1462913"/>
                    <a:pt x="3410204" y="1453388"/>
                    <a:pt x="3400806" y="1458214"/>
                  </a:cubicBezTo>
                  <a:cubicBezTo>
                    <a:pt x="3386709" y="1462913"/>
                    <a:pt x="3382010" y="1486535"/>
                    <a:pt x="3377311" y="1500632"/>
                  </a:cubicBezTo>
                  <a:cubicBezTo>
                    <a:pt x="3363214" y="1797939"/>
                    <a:pt x="3320923" y="2095246"/>
                    <a:pt x="3259709" y="2387854"/>
                  </a:cubicBezTo>
                  <a:cubicBezTo>
                    <a:pt x="3259709" y="2397252"/>
                    <a:pt x="3255010" y="2401951"/>
                    <a:pt x="3250311" y="2416175"/>
                  </a:cubicBezTo>
                  <a:cubicBezTo>
                    <a:pt x="3170301" y="2402078"/>
                    <a:pt x="3095117" y="2383155"/>
                    <a:pt x="3015107" y="2373757"/>
                  </a:cubicBezTo>
                  <a:cubicBezTo>
                    <a:pt x="2794000" y="2345436"/>
                    <a:pt x="2568194" y="2317115"/>
                    <a:pt x="2342388" y="2293493"/>
                  </a:cubicBezTo>
                  <a:cubicBezTo>
                    <a:pt x="2328291" y="2288794"/>
                    <a:pt x="2309495" y="2279396"/>
                    <a:pt x="2295398" y="2269871"/>
                  </a:cubicBezTo>
                  <a:cubicBezTo>
                    <a:pt x="2300097" y="2255774"/>
                    <a:pt x="2304796" y="2236851"/>
                    <a:pt x="2314194" y="2222627"/>
                  </a:cubicBezTo>
                  <a:cubicBezTo>
                    <a:pt x="2459990" y="2071624"/>
                    <a:pt x="2459990" y="1840357"/>
                    <a:pt x="2314194" y="1698752"/>
                  </a:cubicBezTo>
                  <a:cubicBezTo>
                    <a:pt x="2168398" y="1552448"/>
                    <a:pt x="1933194" y="1552448"/>
                    <a:pt x="1787398" y="1698752"/>
                  </a:cubicBezTo>
                  <a:cubicBezTo>
                    <a:pt x="1641602" y="1845056"/>
                    <a:pt x="1641602" y="2071624"/>
                    <a:pt x="1787398" y="2222627"/>
                  </a:cubicBezTo>
                  <a:cubicBezTo>
                    <a:pt x="1796796" y="2236724"/>
                    <a:pt x="1806194" y="2255647"/>
                    <a:pt x="1806194" y="2269871"/>
                  </a:cubicBezTo>
                  <a:cubicBezTo>
                    <a:pt x="1806194" y="2279269"/>
                    <a:pt x="1778000" y="2288794"/>
                    <a:pt x="1763903" y="2293493"/>
                  </a:cubicBezTo>
                  <a:cubicBezTo>
                    <a:pt x="1472311" y="2307590"/>
                    <a:pt x="1180592" y="2345436"/>
                    <a:pt x="889000" y="2411476"/>
                  </a:cubicBezTo>
                  <a:cubicBezTo>
                    <a:pt x="879602" y="2411476"/>
                    <a:pt x="865505" y="2411476"/>
                    <a:pt x="837311" y="2416175"/>
                  </a:cubicBezTo>
                  <a:close/>
                </a:path>
              </a:pathLst>
            </a:custGeom>
            <a:solidFill>
              <a:srgbClr val="1B2A63"/>
            </a:solidFill>
          </p:spPr>
          <p:txBody>
            <a:bodyPr/>
            <a:lstStyle/>
            <a:p>
              <a:endParaRPr lang="en-US"/>
            </a:p>
          </p:txBody>
        </p:sp>
      </p:grpSp>
      <p:grpSp>
        <p:nvGrpSpPr>
          <p:cNvPr id="10" name="Group 10"/>
          <p:cNvGrpSpPr/>
          <p:nvPr/>
        </p:nvGrpSpPr>
        <p:grpSpPr>
          <a:xfrm>
            <a:off x="7238620" y="1028700"/>
            <a:ext cx="12401768" cy="802343"/>
            <a:chOff x="0" y="0"/>
            <a:chExt cx="3266309" cy="211317"/>
          </a:xfrm>
        </p:grpSpPr>
        <p:sp>
          <p:nvSpPr>
            <p:cNvPr id="11" name="Freeform 11"/>
            <p:cNvSpPr/>
            <p:nvPr/>
          </p:nvSpPr>
          <p:spPr>
            <a:xfrm>
              <a:off x="0" y="0"/>
              <a:ext cx="3266309" cy="211317"/>
            </a:xfrm>
            <a:custGeom>
              <a:avLst/>
              <a:gdLst/>
              <a:ahLst/>
              <a:cxnLst/>
              <a:rect l="l" t="t" r="r" b="b"/>
              <a:pathLst>
                <a:path w="3266309" h="211317">
                  <a:moveTo>
                    <a:pt x="9364" y="0"/>
                  </a:moveTo>
                  <a:lnTo>
                    <a:pt x="3256945" y="0"/>
                  </a:lnTo>
                  <a:cubicBezTo>
                    <a:pt x="3259429" y="0"/>
                    <a:pt x="3261811" y="987"/>
                    <a:pt x="3263567" y="2743"/>
                  </a:cubicBezTo>
                  <a:cubicBezTo>
                    <a:pt x="3265323" y="4499"/>
                    <a:pt x="3266309" y="6880"/>
                    <a:pt x="3266309" y="9364"/>
                  </a:cubicBezTo>
                  <a:lnTo>
                    <a:pt x="3266309" y="201953"/>
                  </a:lnTo>
                  <a:cubicBezTo>
                    <a:pt x="3266309" y="207124"/>
                    <a:pt x="3262117" y="211317"/>
                    <a:pt x="3256945" y="211317"/>
                  </a:cubicBezTo>
                  <a:lnTo>
                    <a:pt x="9364" y="211317"/>
                  </a:lnTo>
                  <a:cubicBezTo>
                    <a:pt x="4192" y="211317"/>
                    <a:pt x="0" y="207124"/>
                    <a:pt x="0" y="201953"/>
                  </a:cubicBezTo>
                  <a:lnTo>
                    <a:pt x="0" y="9364"/>
                  </a:lnTo>
                  <a:cubicBezTo>
                    <a:pt x="0" y="4192"/>
                    <a:pt x="4192" y="0"/>
                    <a:pt x="9364" y="0"/>
                  </a:cubicBezTo>
                  <a:close/>
                </a:path>
              </a:pathLst>
            </a:custGeom>
            <a:solidFill>
              <a:srgbClr val="F7012B"/>
            </a:solidFill>
            <a:ln cap="sq">
              <a:noFill/>
              <a:prstDash val="solid"/>
              <a:miter/>
            </a:ln>
          </p:spPr>
          <p:txBody>
            <a:bodyPr/>
            <a:lstStyle/>
            <a:p>
              <a:endParaRPr lang="en-US"/>
            </a:p>
          </p:txBody>
        </p:sp>
        <p:sp>
          <p:nvSpPr>
            <p:cNvPr id="12" name="TextBox 12"/>
            <p:cNvSpPr txBox="1"/>
            <p:nvPr/>
          </p:nvSpPr>
          <p:spPr>
            <a:xfrm>
              <a:off x="0" y="-57150"/>
              <a:ext cx="3266309" cy="268467"/>
            </a:xfrm>
            <a:prstGeom prst="rect">
              <a:avLst/>
            </a:prstGeom>
          </p:spPr>
          <p:txBody>
            <a:bodyPr lIns="50800" tIns="50800" rIns="50800" bIns="50800" rtlCol="0" anchor="ctr"/>
            <a:lstStyle/>
            <a:p>
              <a:pPr>
                <a:lnSpc>
                  <a:spcPts val="4835"/>
                </a:lnSpc>
              </a:pPr>
              <a:r>
                <a:rPr lang="en-US" sz="3503" spc="10">
                  <a:solidFill>
                    <a:srgbClr val="FFFFFF"/>
                  </a:solidFill>
                  <a:latin typeface="Open Sans Bold"/>
                </a:rPr>
                <a:t> The Missing Piece - One Big Happy Family</a:t>
              </a:r>
            </a:p>
          </p:txBody>
        </p:sp>
      </p:grpSp>
      <p:sp>
        <p:nvSpPr>
          <p:cNvPr id="13" name="TextBox 13"/>
          <p:cNvSpPr txBox="1"/>
          <p:nvPr/>
        </p:nvSpPr>
        <p:spPr>
          <a:xfrm>
            <a:off x="8261205" y="7501622"/>
            <a:ext cx="1016562" cy="783463"/>
          </a:xfrm>
          <a:prstGeom prst="rect">
            <a:avLst/>
          </a:prstGeom>
        </p:spPr>
        <p:txBody>
          <a:bodyPr lIns="0" tIns="0" rIns="0" bIns="0" rtlCol="0" anchor="t">
            <a:spAutoFit/>
          </a:bodyPr>
          <a:lstStyle/>
          <a:p>
            <a:pPr algn="ctr">
              <a:lnSpc>
                <a:spcPts val="6322"/>
              </a:lnSpc>
              <a:spcBef>
                <a:spcPct val="0"/>
              </a:spcBef>
            </a:pPr>
            <a:r>
              <a:rPr lang="en-US" sz="4581" spc="13">
                <a:solidFill>
                  <a:srgbClr val="F7012B"/>
                </a:solidFill>
                <a:latin typeface="Open Sans Bold"/>
              </a:rPr>
              <a:t>04</a:t>
            </a:r>
          </a:p>
        </p:txBody>
      </p:sp>
      <p:sp>
        <p:nvSpPr>
          <p:cNvPr id="14" name="TextBox 14"/>
          <p:cNvSpPr txBox="1"/>
          <p:nvPr/>
        </p:nvSpPr>
        <p:spPr>
          <a:xfrm>
            <a:off x="8261205" y="4675090"/>
            <a:ext cx="1016562" cy="783463"/>
          </a:xfrm>
          <a:prstGeom prst="rect">
            <a:avLst/>
          </a:prstGeom>
        </p:spPr>
        <p:txBody>
          <a:bodyPr lIns="0" tIns="0" rIns="0" bIns="0" rtlCol="0" anchor="t">
            <a:spAutoFit/>
          </a:bodyPr>
          <a:lstStyle/>
          <a:p>
            <a:pPr algn="ctr">
              <a:lnSpc>
                <a:spcPts val="6322"/>
              </a:lnSpc>
              <a:spcBef>
                <a:spcPct val="0"/>
              </a:spcBef>
            </a:pPr>
            <a:r>
              <a:rPr lang="en-US" sz="4581" spc="13">
                <a:solidFill>
                  <a:srgbClr val="1B2A63"/>
                </a:solidFill>
                <a:latin typeface="Open Sans Bold"/>
              </a:rPr>
              <a:t>01</a:t>
            </a:r>
          </a:p>
        </p:txBody>
      </p:sp>
      <p:sp>
        <p:nvSpPr>
          <p:cNvPr id="15" name="TextBox 15"/>
          <p:cNvSpPr txBox="1"/>
          <p:nvPr/>
        </p:nvSpPr>
        <p:spPr>
          <a:xfrm>
            <a:off x="8261205" y="6559566"/>
            <a:ext cx="1016562" cy="783463"/>
          </a:xfrm>
          <a:prstGeom prst="rect">
            <a:avLst/>
          </a:prstGeom>
        </p:spPr>
        <p:txBody>
          <a:bodyPr lIns="0" tIns="0" rIns="0" bIns="0" rtlCol="0" anchor="t">
            <a:spAutoFit/>
          </a:bodyPr>
          <a:lstStyle/>
          <a:p>
            <a:pPr algn="ctr">
              <a:lnSpc>
                <a:spcPts val="6322"/>
              </a:lnSpc>
              <a:spcBef>
                <a:spcPct val="0"/>
              </a:spcBef>
            </a:pPr>
            <a:r>
              <a:rPr lang="en-US" sz="4581" spc="13">
                <a:solidFill>
                  <a:srgbClr val="64696D"/>
                </a:solidFill>
                <a:latin typeface="Open Sans Bold"/>
              </a:rPr>
              <a:t>03</a:t>
            </a:r>
          </a:p>
        </p:txBody>
      </p:sp>
      <p:sp>
        <p:nvSpPr>
          <p:cNvPr id="16" name="TextBox 16"/>
          <p:cNvSpPr txBox="1"/>
          <p:nvPr/>
        </p:nvSpPr>
        <p:spPr>
          <a:xfrm>
            <a:off x="8261205" y="5617511"/>
            <a:ext cx="1016562" cy="783463"/>
          </a:xfrm>
          <a:prstGeom prst="rect">
            <a:avLst/>
          </a:prstGeom>
        </p:spPr>
        <p:txBody>
          <a:bodyPr lIns="0" tIns="0" rIns="0" bIns="0" rtlCol="0" anchor="t">
            <a:spAutoFit/>
          </a:bodyPr>
          <a:lstStyle/>
          <a:p>
            <a:pPr algn="ctr">
              <a:lnSpc>
                <a:spcPts val="6322"/>
              </a:lnSpc>
              <a:spcBef>
                <a:spcPct val="0"/>
              </a:spcBef>
            </a:pPr>
            <a:r>
              <a:rPr lang="en-US" sz="4581" spc="13">
                <a:solidFill>
                  <a:srgbClr val="8BD600"/>
                </a:solidFill>
                <a:latin typeface="Open Sans Bold"/>
              </a:rPr>
              <a:t>02</a:t>
            </a:r>
          </a:p>
        </p:txBody>
      </p:sp>
      <p:sp>
        <p:nvSpPr>
          <p:cNvPr id="17" name="TextBox 17"/>
          <p:cNvSpPr txBox="1"/>
          <p:nvPr/>
        </p:nvSpPr>
        <p:spPr>
          <a:xfrm>
            <a:off x="9277766" y="4862580"/>
            <a:ext cx="7481642" cy="539967"/>
          </a:xfrm>
          <a:prstGeom prst="rect">
            <a:avLst/>
          </a:prstGeom>
        </p:spPr>
        <p:txBody>
          <a:bodyPr lIns="0" tIns="0" rIns="0" bIns="0" rtlCol="0" anchor="t">
            <a:spAutoFit/>
          </a:bodyPr>
          <a:lstStyle/>
          <a:p>
            <a:pPr marL="0" lvl="1" indent="0" algn="l">
              <a:lnSpc>
                <a:spcPts val="2198"/>
              </a:lnSpc>
              <a:spcBef>
                <a:spcPct val="0"/>
              </a:spcBef>
            </a:pPr>
            <a:r>
              <a:rPr lang="en-US" sz="1691">
                <a:solidFill>
                  <a:srgbClr val="231F20"/>
                </a:solidFill>
                <a:latin typeface="Open Sans Light"/>
              </a:rPr>
              <a:t>Reach out to each E-Board member to check-in on how they are doing - for AMCP, school, other organizations, work, and life! </a:t>
            </a:r>
          </a:p>
        </p:txBody>
      </p:sp>
      <p:sp>
        <p:nvSpPr>
          <p:cNvPr id="18" name="TextBox 18"/>
          <p:cNvSpPr txBox="1"/>
          <p:nvPr/>
        </p:nvSpPr>
        <p:spPr>
          <a:xfrm>
            <a:off x="9277766" y="5777176"/>
            <a:ext cx="7481642" cy="539967"/>
          </a:xfrm>
          <a:prstGeom prst="rect">
            <a:avLst/>
          </a:prstGeom>
        </p:spPr>
        <p:txBody>
          <a:bodyPr lIns="0" tIns="0" rIns="0" bIns="0" rtlCol="0" anchor="t">
            <a:spAutoFit/>
          </a:bodyPr>
          <a:lstStyle/>
          <a:p>
            <a:pPr marL="0" lvl="1" indent="0" algn="l">
              <a:lnSpc>
                <a:spcPts val="2198"/>
              </a:lnSpc>
              <a:spcBef>
                <a:spcPct val="0"/>
              </a:spcBef>
            </a:pPr>
            <a:r>
              <a:rPr lang="en-US" sz="1691">
                <a:solidFill>
                  <a:srgbClr val="231F20"/>
                </a:solidFill>
                <a:latin typeface="Open Sans Light"/>
              </a:rPr>
              <a:t>Make meetings fun - we like to bring food and play games/activities in addition to the monthly E-Board meetings.</a:t>
            </a:r>
          </a:p>
        </p:txBody>
      </p:sp>
      <p:sp>
        <p:nvSpPr>
          <p:cNvPr id="19" name="TextBox 19"/>
          <p:cNvSpPr txBox="1"/>
          <p:nvPr/>
        </p:nvSpPr>
        <p:spPr>
          <a:xfrm>
            <a:off x="9277766" y="6715299"/>
            <a:ext cx="7481642" cy="539967"/>
          </a:xfrm>
          <a:prstGeom prst="rect">
            <a:avLst/>
          </a:prstGeom>
        </p:spPr>
        <p:txBody>
          <a:bodyPr lIns="0" tIns="0" rIns="0" bIns="0" rtlCol="0" anchor="t">
            <a:spAutoFit/>
          </a:bodyPr>
          <a:lstStyle/>
          <a:p>
            <a:pPr marL="0" lvl="1" indent="0" algn="l">
              <a:lnSpc>
                <a:spcPts val="2198"/>
              </a:lnSpc>
              <a:spcBef>
                <a:spcPct val="0"/>
              </a:spcBef>
            </a:pPr>
            <a:r>
              <a:rPr lang="en-US" sz="1691">
                <a:solidFill>
                  <a:srgbClr val="231F20"/>
                </a:solidFill>
                <a:latin typeface="Open Sans Light"/>
              </a:rPr>
              <a:t>Host outings for the E-Board to do something fun/hang out outside of school  - helps people bond in a setting besides school. </a:t>
            </a:r>
          </a:p>
        </p:txBody>
      </p:sp>
      <p:sp>
        <p:nvSpPr>
          <p:cNvPr id="20" name="TextBox 20"/>
          <p:cNvSpPr txBox="1"/>
          <p:nvPr/>
        </p:nvSpPr>
        <p:spPr>
          <a:xfrm>
            <a:off x="9277766" y="7661470"/>
            <a:ext cx="7481642" cy="539967"/>
          </a:xfrm>
          <a:prstGeom prst="rect">
            <a:avLst/>
          </a:prstGeom>
        </p:spPr>
        <p:txBody>
          <a:bodyPr lIns="0" tIns="0" rIns="0" bIns="0" rtlCol="0" anchor="t">
            <a:spAutoFit/>
          </a:bodyPr>
          <a:lstStyle/>
          <a:p>
            <a:pPr marL="0" lvl="1" indent="0" algn="l">
              <a:lnSpc>
                <a:spcPts val="2198"/>
              </a:lnSpc>
              <a:spcBef>
                <a:spcPct val="0"/>
              </a:spcBef>
            </a:pPr>
            <a:r>
              <a:rPr lang="en-US" sz="1691">
                <a:solidFill>
                  <a:srgbClr val="231F20"/>
                </a:solidFill>
                <a:latin typeface="Open Sans Light"/>
              </a:rPr>
              <a:t>Appreciate their hard work, reward them with treats and gifts - we started annual care packages and thank you gifts to keep E-board motivated. </a:t>
            </a:r>
          </a:p>
        </p:txBody>
      </p:sp>
      <p:sp>
        <p:nvSpPr>
          <p:cNvPr id="21" name="Freeform 21"/>
          <p:cNvSpPr/>
          <p:nvPr/>
        </p:nvSpPr>
        <p:spPr>
          <a:xfrm rot="1173572">
            <a:off x="-3538054" y="-5240842"/>
            <a:ext cx="5825099" cy="5825099"/>
          </a:xfrm>
          <a:custGeom>
            <a:avLst/>
            <a:gdLst/>
            <a:ahLst/>
            <a:cxnLst/>
            <a:rect l="l" t="t" r="r" b="b"/>
            <a:pathLst>
              <a:path w="5825099" h="5825099">
                <a:moveTo>
                  <a:pt x="0" y="0"/>
                </a:moveTo>
                <a:lnTo>
                  <a:pt x="5825099" y="0"/>
                </a:lnTo>
                <a:lnTo>
                  <a:pt x="5825099" y="5825099"/>
                </a:lnTo>
                <a:lnTo>
                  <a:pt x="0" y="58250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Freeform 22"/>
          <p:cNvSpPr/>
          <p:nvPr/>
        </p:nvSpPr>
        <p:spPr>
          <a:xfrm rot="1173572">
            <a:off x="14004759" y="7374450"/>
            <a:ext cx="5825099" cy="5825099"/>
          </a:xfrm>
          <a:custGeom>
            <a:avLst/>
            <a:gdLst/>
            <a:ahLst/>
            <a:cxnLst/>
            <a:rect l="l" t="t" r="r" b="b"/>
            <a:pathLst>
              <a:path w="5825099" h="5825099">
                <a:moveTo>
                  <a:pt x="0" y="0"/>
                </a:moveTo>
                <a:lnTo>
                  <a:pt x="5825099" y="0"/>
                </a:lnTo>
                <a:lnTo>
                  <a:pt x="5825099" y="5825100"/>
                </a:lnTo>
                <a:lnTo>
                  <a:pt x="0" y="58251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8261205" y="2494061"/>
            <a:ext cx="8498204" cy="1847654"/>
          </a:xfrm>
          <a:prstGeom prst="rect">
            <a:avLst/>
          </a:prstGeom>
        </p:spPr>
        <p:txBody>
          <a:bodyPr lIns="0" tIns="0" rIns="0" bIns="0" rtlCol="0" anchor="t">
            <a:spAutoFit/>
          </a:bodyPr>
          <a:lstStyle/>
          <a:p>
            <a:pPr marL="489104" lvl="1" indent="-244552" algn="l">
              <a:lnSpc>
                <a:spcPts val="2945"/>
              </a:lnSpc>
              <a:spcBef>
                <a:spcPct val="0"/>
              </a:spcBef>
              <a:buFont typeface="Arial"/>
              <a:buChar char="•"/>
            </a:pPr>
            <a:r>
              <a:rPr lang="en-US" sz="2265">
                <a:solidFill>
                  <a:srgbClr val="000000"/>
                </a:solidFill>
                <a:latin typeface="Open Sans Light"/>
              </a:rPr>
              <a:t>The success of our events and continuous E-Board engagement stemmed from connecting on a personal level.  </a:t>
            </a:r>
          </a:p>
          <a:p>
            <a:pPr algn="l">
              <a:lnSpc>
                <a:spcPts val="2945"/>
              </a:lnSpc>
              <a:spcBef>
                <a:spcPct val="0"/>
              </a:spcBef>
            </a:pPr>
            <a:endParaRPr lang="en-US" sz="2265">
              <a:solidFill>
                <a:srgbClr val="000000"/>
              </a:solidFill>
              <a:latin typeface="Open Sans Light"/>
            </a:endParaRPr>
          </a:p>
          <a:p>
            <a:pPr marL="489104" lvl="1" indent="-244552" algn="l">
              <a:lnSpc>
                <a:spcPts val="2945"/>
              </a:lnSpc>
              <a:spcBef>
                <a:spcPct val="0"/>
              </a:spcBef>
              <a:buFont typeface="Arial"/>
              <a:buChar char="•"/>
            </a:pPr>
            <a:r>
              <a:rPr lang="en-US" sz="2265" u="none">
                <a:solidFill>
                  <a:srgbClr val="000000"/>
                </a:solidFill>
                <a:latin typeface="Open Sans Light"/>
              </a:rPr>
              <a:t>Here are 4 key steps for personal development with your board: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5000"/>
            </a:blip>
            <a:stretch>
              <a:fillRect t="-9259" b="-9259"/>
            </a:stretch>
          </a:blipFill>
        </p:spPr>
        <p:txBody>
          <a:bodyPr/>
          <a:lstStyle/>
          <a:p>
            <a:endParaRPr lang="en-US"/>
          </a:p>
        </p:txBody>
      </p:sp>
      <p:grpSp>
        <p:nvGrpSpPr>
          <p:cNvPr id="3" name="Group 3"/>
          <p:cNvGrpSpPr/>
          <p:nvPr/>
        </p:nvGrpSpPr>
        <p:grpSpPr>
          <a:xfrm>
            <a:off x="223100" y="1054881"/>
            <a:ext cx="4619616" cy="2566897"/>
            <a:chOff x="0" y="0"/>
            <a:chExt cx="4159440" cy="2311200"/>
          </a:xfrm>
        </p:grpSpPr>
        <p:sp>
          <p:nvSpPr>
            <p:cNvPr id="4" name="Freeform 4"/>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676C6D"/>
            </a:solidFill>
          </p:spPr>
          <p:txBody>
            <a:bodyPr/>
            <a:lstStyle/>
            <a:p>
              <a:endParaRPr lang="en-US"/>
            </a:p>
          </p:txBody>
        </p:sp>
      </p:grpSp>
      <p:grpSp>
        <p:nvGrpSpPr>
          <p:cNvPr id="5" name="Group 5"/>
          <p:cNvGrpSpPr/>
          <p:nvPr/>
        </p:nvGrpSpPr>
        <p:grpSpPr>
          <a:xfrm>
            <a:off x="403823" y="1769774"/>
            <a:ext cx="3739994" cy="3742393"/>
            <a:chOff x="0" y="0"/>
            <a:chExt cx="3367440" cy="3369600"/>
          </a:xfrm>
        </p:grpSpPr>
        <p:sp>
          <p:nvSpPr>
            <p:cNvPr id="6" name="Freeform 6"/>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676C6D"/>
            </a:solidFill>
          </p:spPr>
          <p:txBody>
            <a:bodyPr/>
            <a:lstStyle/>
            <a:p>
              <a:endParaRPr lang="en-US"/>
            </a:p>
          </p:txBody>
        </p:sp>
      </p:grpSp>
      <p:grpSp>
        <p:nvGrpSpPr>
          <p:cNvPr id="7" name="Group 7"/>
          <p:cNvGrpSpPr/>
          <p:nvPr/>
        </p:nvGrpSpPr>
        <p:grpSpPr>
          <a:xfrm>
            <a:off x="3188238" y="4745594"/>
            <a:ext cx="3697115" cy="3694745"/>
            <a:chOff x="0" y="0"/>
            <a:chExt cx="3368160" cy="3366000"/>
          </a:xfrm>
        </p:grpSpPr>
        <p:sp>
          <p:nvSpPr>
            <p:cNvPr id="8" name="Freeform 8"/>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676C6D"/>
            </a:solidFill>
          </p:spPr>
          <p:txBody>
            <a:bodyPr/>
            <a:lstStyle/>
            <a:p>
              <a:endParaRPr lang="en-US"/>
            </a:p>
          </p:txBody>
        </p:sp>
      </p:grpSp>
      <p:grpSp>
        <p:nvGrpSpPr>
          <p:cNvPr id="9" name="Group 9"/>
          <p:cNvGrpSpPr/>
          <p:nvPr/>
        </p:nvGrpSpPr>
        <p:grpSpPr>
          <a:xfrm>
            <a:off x="2985916" y="6526184"/>
            <a:ext cx="4572790" cy="2533765"/>
            <a:chOff x="0" y="0"/>
            <a:chExt cx="4165920" cy="2308320"/>
          </a:xfrm>
        </p:grpSpPr>
        <p:sp>
          <p:nvSpPr>
            <p:cNvPr id="10" name="Freeform 10"/>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solidFill>
              <a:srgbClr val="676C6D"/>
            </a:solidFill>
          </p:spPr>
          <p:txBody>
            <a:bodyPr/>
            <a:lstStyle/>
            <a:p>
              <a:endParaRPr lang="en-US"/>
            </a:p>
          </p:txBody>
        </p:sp>
      </p:grpSp>
      <p:grpSp>
        <p:nvGrpSpPr>
          <p:cNvPr id="11" name="Group 11"/>
          <p:cNvGrpSpPr/>
          <p:nvPr/>
        </p:nvGrpSpPr>
        <p:grpSpPr>
          <a:xfrm>
            <a:off x="5713439" y="1054881"/>
            <a:ext cx="4619616" cy="2566897"/>
            <a:chOff x="0" y="0"/>
            <a:chExt cx="4159440" cy="2311200"/>
          </a:xfrm>
        </p:grpSpPr>
        <p:sp>
          <p:nvSpPr>
            <p:cNvPr id="12" name="Freeform 12"/>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676C6D"/>
            </a:solidFill>
          </p:spPr>
          <p:txBody>
            <a:bodyPr/>
            <a:lstStyle/>
            <a:p>
              <a:endParaRPr lang="en-US"/>
            </a:p>
          </p:txBody>
        </p:sp>
      </p:grpSp>
      <p:grpSp>
        <p:nvGrpSpPr>
          <p:cNvPr id="13" name="Group 13"/>
          <p:cNvGrpSpPr/>
          <p:nvPr/>
        </p:nvGrpSpPr>
        <p:grpSpPr>
          <a:xfrm>
            <a:off x="5894161" y="1769774"/>
            <a:ext cx="3739994" cy="3742393"/>
            <a:chOff x="0" y="0"/>
            <a:chExt cx="3367440" cy="3369600"/>
          </a:xfrm>
        </p:grpSpPr>
        <p:sp>
          <p:nvSpPr>
            <p:cNvPr id="14" name="Freeform 14"/>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676C6D"/>
            </a:solidFill>
          </p:spPr>
          <p:txBody>
            <a:bodyPr/>
            <a:lstStyle/>
            <a:p>
              <a:endParaRPr lang="en-US"/>
            </a:p>
          </p:txBody>
        </p:sp>
      </p:grpSp>
      <p:grpSp>
        <p:nvGrpSpPr>
          <p:cNvPr id="15" name="Group 15"/>
          <p:cNvGrpSpPr/>
          <p:nvPr/>
        </p:nvGrpSpPr>
        <p:grpSpPr>
          <a:xfrm>
            <a:off x="8718117" y="4917764"/>
            <a:ext cx="3697115" cy="3694745"/>
            <a:chOff x="0" y="0"/>
            <a:chExt cx="3368160" cy="3366000"/>
          </a:xfrm>
        </p:grpSpPr>
        <p:sp>
          <p:nvSpPr>
            <p:cNvPr id="16" name="Freeform 16"/>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676C6D"/>
            </a:solidFill>
          </p:spPr>
          <p:txBody>
            <a:bodyPr/>
            <a:lstStyle/>
            <a:p>
              <a:endParaRPr lang="en-US"/>
            </a:p>
          </p:txBody>
        </p:sp>
      </p:grpSp>
      <p:grpSp>
        <p:nvGrpSpPr>
          <p:cNvPr id="17" name="Group 17"/>
          <p:cNvGrpSpPr/>
          <p:nvPr/>
        </p:nvGrpSpPr>
        <p:grpSpPr>
          <a:xfrm>
            <a:off x="8515795" y="6698354"/>
            <a:ext cx="4572790" cy="2533765"/>
            <a:chOff x="0" y="0"/>
            <a:chExt cx="4165920" cy="2308320"/>
          </a:xfrm>
        </p:grpSpPr>
        <p:sp>
          <p:nvSpPr>
            <p:cNvPr id="18" name="Freeform 18"/>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solidFill>
              <a:srgbClr val="676C6D"/>
            </a:solidFill>
          </p:spPr>
          <p:txBody>
            <a:bodyPr/>
            <a:lstStyle/>
            <a:p>
              <a:endParaRPr lang="en-US"/>
            </a:p>
          </p:txBody>
        </p:sp>
      </p:grpSp>
      <p:grpSp>
        <p:nvGrpSpPr>
          <p:cNvPr id="19" name="Group 19"/>
          <p:cNvGrpSpPr/>
          <p:nvPr/>
        </p:nvGrpSpPr>
        <p:grpSpPr>
          <a:xfrm>
            <a:off x="10802190" y="1054881"/>
            <a:ext cx="4619616" cy="2566897"/>
            <a:chOff x="0" y="0"/>
            <a:chExt cx="4159440" cy="2311200"/>
          </a:xfrm>
        </p:grpSpPr>
        <p:sp>
          <p:nvSpPr>
            <p:cNvPr id="20" name="Freeform 20"/>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676C6D"/>
            </a:solidFill>
          </p:spPr>
          <p:txBody>
            <a:bodyPr/>
            <a:lstStyle/>
            <a:p>
              <a:endParaRPr lang="en-US"/>
            </a:p>
          </p:txBody>
        </p:sp>
      </p:grpSp>
      <p:grpSp>
        <p:nvGrpSpPr>
          <p:cNvPr id="21" name="Group 21"/>
          <p:cNvGrpSpPr/>
          <p:nvPr/>
        </p:nvGrpSpPr>
        <p:grpSpPr>
          <a:xfrm>
            <a:off x="10982912" y="1769774"/>
            <a:ext cx="3739994" cy="3742393"/>
            <a:chOff x="0" y="0"/>
            <a:chExt cx="3367440" cy="3369600"/>
          </a:xfrm>
        </p:grpSpPr>
        <p:sp>
          <p:nvSpPr>
            <p:cNvPr id="22" name="Freeform 22"/>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676C6D"/>
            </a:solidFill>
          </p:spPr>
          <p:txBody>
            <a:bodyPr/>
            <a:lstStyle/>
            <a:p>
              <a:endParaRPr lang="en-US"/>
            </a:p>
          </p:txBody>
        </p:sp>
      </p:grpSp>
      <p:grpSp>
        <p:nvGrpSpPr>
          <p:cNvPr id="23" name="Group 23"/>
          <p:cNvGrpSpPr/>
          <p:nvPr/>
        </p:nvGrpSpPr>
        <p:grpSpPr>
          <a:xfrm>
            <a:off x="13694432" y="4917764"/>
            <a:ext cx="3697115" cy="3694745"/>
            <a:chOff x="0" y="0"/>
            <a:chExt cx="3368160" cy="3366000"/>
          </a:xfrm>
        </p:grpSpPr>
        <p:sp>
          <p:nvSpPr>
            <p:cNvPr id="24" name="Freeform 24"/>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676C6D"/>
            </a:solidFill>
          </p:spPr>
          <p:txBody>
            <a:bodyPr/>
            <a:lstStyle/>
            <a:p>
              <a:endParaRPr lang="en-US"/>
            </a:p>
          </p:txBody>
        </p:sp>
      </p:grpSp>
      <p:grpSp>
        <p:nvGrpSpPr>
          <p:cNvPr id="25" name="Group 25"/>
          <p:cNvGrpSpPr/>
          <p:nvPr/>
        </p:nvGrpSpPr>
        <p:grpSpPr>
          <a:xfrm>
            <a:off x="13492110" y="6698354"/>
            <a:ext cx="4572790" cy="2533765"/>
            <a:chOff x="0" y="0"/>
            <a:chExt cx="4165920" cy="2308320"/>
          </a:xfrm>
        </p:grpSpPr>
        <p:sp>
          <p:nvSpPr>
            <p:cNvPr id="26" name="Freeform 26"/>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solidFill>
              <a:srgbClr val="676C6D"/>
            </a:solidFill>
          </p:spPr>
          <p:txBody>
            <a:bodyPr/>
            <a:lstStyle/>
            <a:p>
              <a:endParaRPr lang="en-US"/>
            </a:p>
          </p:txBody>
        </p:sp>
      </p:grpSp>
      <p:grpSp>
        <p:nvGrpSpPr>
          <p:cNvPr id="27" name="Group 27"/>
          <p:cNvGrpSpPr/>
          <p:nvPr/>
        </p:nvGrpSpPr>
        <p:grpSpPr>
          <a:xfrm>
            <a:off x="580788" y="1947938"/>
            <a:ext cx="3386064" cy="338606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6726" r="-32835" b="-1031"/>
              </a:stretch>
            </a:blipFill>
          </p:spPr>
          <p:txBody>
            <a:bodyPr/>
            <a:lstStyle/>
            <a:p>
              <a:endParaRPr lang="en-US"/>
            </a:p>
          </p:txBody>
        </p:sp>
      </p:grpSp>
      <p:grpSp>
        <p:nvGrpSpPr>
          <p:cNvPr id="29" name="Group 29"/>
          <p:cNvGrpSpPr/>
          <p:nvPr/>
        </p:nvGrpSpPr>
        <p:grpSpPr>
          <a:xfrm>
            <a:off x="3343764" y="4899934"/>
            <a:ext cx="3386064" cy="338606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550" t="-57450" b="-66644"/>
              </a:stretch>
            </a:blipFill>
          </p:spPr>
          <p:txBody>
            <a:bodyPr/>
            <a:lstStyle/>
            <a:p>
              <a:endParaRPr lang="en-US"/>
            </a:p>
          </p:txBody>
        </p:sp>
      </p:grpSp>
      <p:grpSp>
        <p:nvGrpSpPr>
          <p:cNvPr id="31" name="Group 31"/>
          <p:cNvGrpSpPr/>
          <p:nvPr/>
        </p:nvGrpSpPr>
        <p:grpSpPr>
          <a:xfrm>
            <a:off x="6071126" y="1947938"/>
            <a:ext cx="3386064" cy="3386064"/>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t="-51574" b="-64836"/>
              </a:stretch>
            </a:blipFill>
          </p:spPr>
          <p:txBody>
            <a:bodyPr/>
            <a:lstStyle/>
            <a:p>
              <a:endParaRPr lang="en-US"/>
            </a:p>
          </p:txBody>
        </p:sp>
      </p:grpSp>
      <p:grpSp>
        <p:nvGrpSpPr>
          <p:cNvPr id="33" name="Group 33"/>
          <p:cNvGrpSpPr/>
          <p:nvPr/>
        </p:nvGrpSpPr>
        <p:grpSpPr>
          <a:xfrm>
            <a:off x="8873643" y="5054275"/>
            <a:ext cx="3386064" cy="338606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t="-55191" b="-61219"/>
              </a:stretch>
            </a:blipFill>
          </p:spPr>
          <p:txBody>
            <a:bodyPr/>
            <a:lstStyle/>
            <a:p>
              <a:endParaRPr lang="en-US"/>
            </a:p>
          </p:txBody>
        </p:sp>
      </p:grpSp>
      <p:grpSp>
        <p:nvGrpSpPr>
          <p:cNvPr id="35" name="Group 35"/>
          <p:cNvGrpSpPr/>
          <p:nvPr/>
        </p:nvGrpSpPr>
        <p:grpSpPr>
          <a:xfrm>
            <a:off x="11159877" y="1928746"/>
            <a:ext cx="3386064" cy="338606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36167" t="-100453" r="-20050" b="-7836"/>
              </a:stretch>
            </a:blipFill>
          </p:spPr>
          <p:txBody>
            <a:bodyPr/>
            <a:lstStyle/>
            <a:p>
              <a:endParaRPr lang="en-US"/>
            </a:p>
          </p:txBody>
        </p:sp>
      </p:grpSp>
      <p:grpSp>
        <p:nvGrpSpPr>
          <p:cNvPr id="37" name="Group 37"/>
          <p:cNvGrpSpPr/>
          <p:nvPr/>
        </p:nvGrpSpPr>
        <p:grpSpPr>
          <a:xfrm>
            <a:off x="13849958" y="5072104"/>
            <a:ext cx="3386064" cy="3386064"/>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t="-25267" r="-3826" b="-99425"/>
              </a:stretch>
            </a:blipFill>
          </p:spPr>
          <p:txBody>
            <a:bodyPr/>
            <a:lstStyle/>
            <a:p>
              <a:endParaRPr lang="en-US"/>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767310"/>
            <a:ext cx="7637982" cy="645906"/>
            <a:chOff x="0" y="0"/>
            <a:chExt cx="2011650" cy="170115"/>
          </a:xfrm>
        </p:grpSpPr>
        <p:sp>
          <p:nvSpPr>
            <p:cNvPr id="3" name="Freeform 3"/>
            <p:cNvSpPr/>
            <p:nvPr/>
          </p:nvSpPr>
          <p:spPr>
            <a:xfrm>
              <a:off x="0" y="0"/>
              <a:ext cx="2011649" cy="170115"/>
            </a:xfrm>
            <a:custGeom>
              <a:avLst/>
              <a:gdLst/>
              <a:ahLst/>
              <a:cxnLst/>
              <a:rect l="l" t="t" r="r" b="b"/>
              <a:pathLst>
                <a:path w="2011649" h="170115">
                  <a:moveTo>
                    <a:pt x="0" y="0"/>
                  </a:moveTo>
                  <a:lnTo>
                    <a:pt x="2011649" y="0"/>
                  </a:lnTo>
                  <a:lnTo>
                    <a:pt x="2011649" y="170115"/>
                  </a:lnTo>
                  <a:lnTo>
                    <a:pt x="0" y="170115"/>
                  </a:lnTo>
                  <a:close/>
                </a:path>
              </a:pathLst>
            </a:custGeom>
            <a:solidFill>
              <a:srgbClr val="8BD600"/>
            </a:solidFill>
          </p:spPr>
          <p:txBody>
            <a:bodyPr/>
            <a:lstStyle/>
            <a:p>
              <a:endParaRPr lang="en-US"/>
            </a:p>
          </p:txBody>
        </p:sp>
        <p:sp>
          <p:nvSpPr>
            <p:cNvPr id="4" name="TextBox 4"/>
            <p:cNvSpPr txBox="1"/>
            <p:nvPr/>
          </p:nvSpPr>
          <p:spPr>
            <a:xfrm>
              <a:off x="0" y="-38100"/>
              <a:ext cx="2011650" cy="208215"/>
            </a:xfrm>
            <a:prstGeom prst="rect">
              <a:avLst/>
            </a:prstGeom>
          </p:spPr>
          <p:txBody>
            <a:bodyPr lIns="0" tIns="0" rIns="0" bIns="0" rtlCol="0" anchor="ctr"/>
            <a:lstStyle/>
            <a:p>
              <a:pPr algn="ctr">
                <a:lnSpc>
                  <a:spcPts val="3085"/>
                </a:lnSpc>
              </a:pPr>
              <a:r>
                <a:rPr lang="en-US" sz="2203" spc="196">
                  <a:solidFill>
                    <a:srgbClr val="FFFFFF"/>
                  </a:solidFill>
                  <a:latin typeface="Open Sans Bold"/>
                </a:rPr>
                <a:t>to your E-Board’s Success </a:t>
              </a:r>
            </a:p>
          </p:txBody>
        </p:sp>
      </p:grpSp>
      <p:sp>
        <p:nvSpPr>
          <p:cNvPr id="5" name="TextBox 5"/>
          <p:cNvSpPr txBox="1"/>
          <p:nvPr/>
        </p:nvSpPr>
        <p:spPr>
          <a:xfrm>
            <a:off x="1028700" y="4662285"/>
            <a:ext cx="7637982" cy="2105025"/>
          </a:xfrm>
          <a:prstGeom prst="rect">
            <a:avLst/>
          </a:prstGeom>
        </p:spPr>
        <p:txBody>
          <a:bodyPr lIns="0" tIns="0" rIns="0" bIns="0" rtlCol="0" anchor="t">
            <a:spAutoFit/>
          </a:bodyPr>
          <a:lstStyle/>
          <a:p>
            <a:pPr>
              <a:lnSpc>
                <a:spcPts val="7875"/>
              </a:lnSpc>
            </a:pPr>
            <a:r>
              <a:rPr lang="en-US" sz="7500">
                <a:solidFill>
                  <a:srgbClr val="1B2A63"/>
                </a:solidFill>
                <a:latin typeface="Poppins Bold"/>
              </a:rPr>
              <a:t>THE MISSING PUZZLE PIECE </a:t>
            </a:r>
          </a:p>
        </p:txBody>
      </p:sp>
      <p:grpSp>
        <p:nvGrpSpPr>
          <p:cNvPr id="6" name="Group 6"/>
          <p:cNvGrpSpPr/>
          <p:nvPr/>
        </p:nvGrpSpPr>
        <p:grpSpPr>
          <a:xfrm>
            <a:off x="8666682" y="426399"/>
            <a:ext cx="9412356" cy="9434202"/>
            <a:chOff x="0" y="0"/>
            <a:chExt cx="12549808" cy="12578936"/>
          </a:xfrm>
        </p:grpSpPr>
        <p:grpSp>
          <p:nvGrpSpPr>
            <p:cNvPr id="7" name="Group 7"/>
            <p:cNvGrpSpPr/>
            <p:nvPr/>
          </p:nvGrpSpPr>
          <p:grpSpPr>
            <a:xfrm>
              <a:off x="6411948" y="3236057"/>
              <a:ext cx="6137860" cy="6106345"/>
              <a:chOff x="0" y="0"/>
              <a:chExt cx="4640128" cy="4616303"/>
            </a:xfrm>
          </p:grpSpPr>
          <p:sp>
            <p:nvSpPr>
              <p:cNvPr id="8" name="Freeform 8"/>
              <p:cNvSpPr/>
              <p:nvPr/>
            </p:nvSpPr>
            <p:spPr>
              <a:xfrm>
                <a:off x="0" y="0"/>
                <a:ext cx="4640072" cy="4616196"/>
              </a:xfrm>
              <a:custGeom>
                <a:avLst/>
                <a:gdLst/>
                <a:ahLst/>
                <a:cxnLst/>
                <a:rect l="l" t="t" r="r" b="b"/>
                <a:pathLst>
                  <a:path w="4640072" h="4616196">
                    <a:moveTo>
                      <a:pt x="1615948" y="3023616"/>
                    </a:moveTo>
                    <a:cubicBezTo>
                      <a:pt x="1846834" y="3277489"/>
                      <a:pt x="1846834" y="3669919"/>
                      <a:pt x="1615948" y="3923792"/>
                    </a:cubicBezTo>
                    <a:cubicBezTo>
                      <a:pt x="2331593" y="4616196"/>
                      <a:pt x="2331593" y="4616196"/>
                      <a:pt x="2331593" y="4616196"/>
                    </a:cubicBezTo>
                    <a:cubicBezTo>
                      <a:pt x="3162681" y="3785235"/>
                      <a:pt x="3162681" y="3785235"/>
                      <a:pt x="3162681" y="3785235"/>
                    </a:cubicBezTo>
                    <a:cubicBezTo>
                      <a:pt x="3185795" y="3831336"/>
                      <a:pt x="3208909" y="3877564"/>
                      <a:pt x="3255010" y="3923665"/>
                    </a:cubicBezTo>
                    <a:cubicBezTo>
                      <a:pt x="3439668" y="4108323"/>
                      <a:pt x="3739769" y="4108323"/>
                      <a:pt x="3924427" y="3923665"/>
                    </a:cubicBezTo>
                    <a:cubicBezTo>
                      <a:pt x="4132199" y="3715893"/>
                      <a:pt x="4132199" y="3415919"/>
                      <a:pt x="3924427" y="3231261"/>
                    </a:cubicBezTo>
                    <a:cubicBezTo>
                      <a:pt x="3901313" y="3185160"/>
                      <a:pt x="3855212" y="3162046"/>
                      <a:pt x="3808984" y="3138932"/>
                    </a:cubicBezTo>
                    <a:cubicBezTo>
                      <a:pt x="4640072" y="2307971"/>
                      <a:pt x="4640072" y="2307971"/>
                      <a:pt x="4640072" y="2307971"/>
                    </a:cubicBezTo>
                    <a:cubicBezTo>
                      <a:pt x="3808984" y="1500124"/>
                      <a:pt x="3808984" y="1500124"/>
                      <a:pt x="3808984" y="1500124"/>
                    </a:cubicBezTo>
                    <a:cubicBezTo>
                      <a:pt x="3832098" y="1477010"/>
                      <a:pt x="3855212" y="1454023"/>
                      <a:pt x="3901313" y="1430909"/>
                    </a:cubicBezTo>
                    <a:cubicBezTo>
                      <a:pt x="4085971" y="1223137"/>
                      <a:pt x="4085971" y="923163"/>
                      <a:pt x="3901313" y="738505"/>
                    </a:cubicBezTo>
                    <a:cubicBezTo>
                      <a:pt x="3693541" y="553847"/>
                      <a:pt x="3393440" y="553847"/>
                      <a:pt x="3208782" y="738505"/>
                    </a:cubicBezTo>
                    <a:cubicBezTo>
                      <a:pt x="3185668" y="761619"/>
                      <a:pt x="3162554" y="807720"/>
                      <a:pt x="3139567" y="830834"/>
                    </a:cubicBezTo>
                    <a:cubicBezTo>
                      <a:pt x="2308479" y="0"/>
                      <a:pt x="2308479" y="0"/>
                      <a:pt x="2308479" y="0"/>
                    </a:cubicBezTo>
                    <a:cubicBezTo>
                      <a:pt x="1615948" y="669417"/>
                      <a:pt x="1615948" y="669417"/>
                      <a:pt x="1615948" y="669417"/>
                    </a:cubicBezTo>
                    <a:cubicBezTo>
                      <a:pt x="1846834" y="923290"/>
                      <a:pt x="1846834" y="1338834"/>
                      <a:pt x="1615948" y="1592707"/>
                    </a:cubicBezTo>
                    <a:cubicBezTo>
                      <a:pt x="1361948" y="1823466"/>
                      <a:pt x="946531" y="1823466"/>
                      <a:pt x="692531" y="1592707"/>
                    </a:cubicBezTo>
                    <a:cubicBezTo>
                      <a:pt x="0" y="2308098"/>
                      <a:pt x="0" y="2308098"/>
                      <a:pt x="0" y="2308098"/>
                    </a:cubicBezTo>
                    <a:cubicBezTo>
                      <a:pt x="715645" y="3023616"/>
                      <a:pt x="715645" y="3023616"/>
                      <a:pt x="715645" y="3023616"/>
                    </a:cubicBezTo>
                    <a:cubicBezTo>
                      <a:pt x="969645" y="2769743"/>
                      <a:pt x="1362075" y="2769743"/>
                      <a:pt x="1615948" y="3023616"/>
                    </a:cubicBezTo>
                    <a:close/>
                  </a:path>
                </a:pathLst>
              </a:custGeom>
              <a:solidFill>
                <a:srgbClr val="F7012B"/>
              </a:solidFill>
            </p:spPr>
            <p:txBody>
              <a:bodyPr/>
              <a:lstStyle/>
              <a:p>
                <a:endParaRPr lang="en-US"/>
              </a:p>
            </p:txBody>
          </p:sp>
        </p:grpSp>
        <p:grpSp>
          <p:nvGrpSpPr>
            <p:cNvPr id="9" name="Group 9"/>
            <p:cNvGrpSpPr/>
            <p:nvPr/>
          </p:nvGrpSpPr>
          <p:grpSpPr>
            <a:xfrm>
              <a:off x="3145808" y="6411471"/>
              <a:ext cx="6167465" cy="6167465"/>
              <a:chOff x="0" y="0"/>
              <a:chExt cx="4662509" cy="4662509"/>
            </a:xfrm>
          </p:grpSpPr>
          <p:sp>
            <p:nvSpPr>
              <p:cNvPr id="10" name="Freeform 10"/>
              <p:cNvSpPr/>
              <p:nvPr/>
            </p:nvSpPr>
            <p:spPr>
              <a:xfrm>
                <a:off x="0" y="0"/>
                <a:ext cx="4662424" cy="4662678"/>
              </a:xfrm>
              <a:custGeom>
                <a:avLst/>
                <a:gdLst/>
                <a:ahLst/>
                <a:cxnLst/>
                <a:rect l="l" t="t" r="r" b="b"/>
                <a:pathLst>
                  <a:path w="4662424" h="4662678">
                    <a:moveTo>
                      <a:pt x="1407922" y="3947033"/>
                    </a:moveTo>
                    <a:cubicBezTo>
                      <a:pt x="1454023" y="3900932"/>
                      <a:pt x="1477137" y="3854704"/>
                      <a:pt x="1500251" y="3808603"/>
                    </a:cubicBezTo>
                    <a:cubicBezTo>
                      <a:pt x="2331212" y="4662678"/>
                      <a:pt x="2331212" y="4662678"/>
                      <a:pt x="2331212" y="4662678"/>
                    </a:cubicBezTo>
                    <a:cubicBezTo>
                      <a:pt x="3046730" y="3947160"/>
                      <a:pt x="3046730" y="3947160"/>
                      <a:pt x="3046730" y="3947160"/>
                    </a:cubicBezTo>
                    <a:cubicBezTo>
                      <a:pt x="2792857" y="3693287"/>
                      <a:pt x="2792857" y="3277743"/>
                      <a:pt x="3046730" y="3046984"/>
                    </a:cubicBezTo>
                    <a:cubicBezTo>
                      <a:pt x="3300603" y="2793111"/>
                      <a:pt x="3693033" y="2793111"/>
                      <a:pt x="3946906" y="3046984"/>
                    </a:cubicBezTo>
                    <a:cubicBezTo>
                      <a:pt x="4662424" y="2331466"/>
                      <a:pt x="4662424" y="2331466"/>
                      <a:pt x="4662424" y="2331466"/>
                    </a:cubicBezTo>
                    <a:cubicBezTo>
                      <a:pt x="3831463" y="1500505"/>
                      <a:pt x="3831463" y="1500505"/>
                      <a:pt x="3831463" y="1500505"/>
                    </a:cubicBezTo>
                    <a:cubicBezTo>
                      <a:pt x="3854577" y="1477391"/>
                      <a:pt x="3900678" y="1454404"/>
                      <a:pt x="3923792" y="1431290"/>
                    </a:cubicBezTo>
                    <a:cubicBezTo>
                      <a:pt x="4108450" y="1223518"/>
                      <a:pt x="4108450" y="923544"/>
                      <a:pt x="3923792" y="738886"/>
                    </a:cubicBezTo>
                    <a:cubicBezTo>
                      <a:pt x="3739134" y="554228"/>
                      <a:pt x="3439033" y="554228"/>
                      <a:pt x="3254375" y="738886"/>
                    </a:cubicBezTo>
                    <a:cubicBezTo>
                      <a:pt x="3231261" y="762000"/>
                      <a:pt x="3185160" y="808101"/>
                      <a:pt x="3162046" y="854329"/>
                    </a:cubicBezTo>
                    <a:cubicBezTo>
                      <a:pt x="2331212" y="0"/>
                      <a:pt x="2331212" y="0"/>
                      <a:pt x="2331212" y="0"/>
                    </a:cubicBezTo>
                    <a:cubicBezTo>
                      <a:pt x="1638808" y="715518"/>
                      <a:pt x="1638808" y="715518"/>
                      <a:pt x="1638808" y="715518"/>
                    </a:cubicBezTo>
                    <a:cubicBezTo>
                      <a:pt x="1869567" y="946277"/>
                      <a:pt x="1869567" y="1361821"/>
                      <a:pt x="1615694" y="1615694"/>
                    </a:cubicBezTo>
                    <a:cubicBezTo>
                      <a:pt x="1361821" y="1846453"/>
                      <a:pt x="969391" y="1846453"/>
                      <a:pt x="715518" y="1615694"/>
                    </a:cubicBezTo>
                    <a:cubicBezTo>
                      <a:pt x="0" y="2331212"/>
                      <a:pt x="0" y="2331212"/>
                      <a:pt x="0" y="2331212"/>
                    </a:cubicBezTo>
                    <a:cubicBezTo>
                      <a:pt x="854075" y="3185287"/>
                      <a:pt x="854075" y="3185287"/>
                      <a:pt x="854075" y="3185287"/>
                    </a:cubicBezTo>
                    <a:cubicBezTo>
                      <a:pt x="807974" y="3185287"/>
                      <a:pt x="761746" y="3231388"/>
                      <a:pt x="738632" y="3254502"/>
                    </a:cubicBezTo>
                    <a:cubicBezTo>
                      <a:pt x="530860" y="3462274"/>
                      <a:pt x="530860" y="3762248"/>
                      <a:pt x="738632" y="3946906"/>
                    </a:cubicBezTo>
                    <a:cubicBezTo>
                      <a:pt x="923290" y="4131564"/>
                      <a:pt x="1223391" y="4131564"/>
                      <a:pt x="1408049" y="3946906"/>
                    </a:cubicBezTo>
                    <a:close/>
                  </a:path>
                </a:pathLst>
              </a:custGeom>
              <a:solidFill>
                <a:srgbClr val="64696D"/>
              </a:solidFill>
            </p:spPr>
            <p:txBody>
              <a:bodyPr/>
              <a:lstStyle/>
              <a:p>
                <a:endParaRPr lang="en-US"/>
              </a:p>
            </p:txBody>
          </p:sp>
        </p:grpSp>
        <p:grpSp>
          <p:nvGrpSpPr>
            <p:cNvPr id="11" name="Group 11"/>
            <p:cNvGrpSpPr/>
            <p:nvPr/>
          </p:nvGrpSpPr>
          <p:grpSpPr>
            <a:xfrm>
              <a:off x="3175414" y="0"/>
              <a:ext cx="6137860" cy="6137860"/>
              <a:chOff x="0" y="0"/>
              <a:chExt cx="4640128" cy="4640128"/>
            </a:xfrm>
          </p:grpSpPr>
          <p:sp>
            <p:nvSpPr>
              <p:cNvPr id="12" name="Freeform 12"/>
              <p:cNvSpPr/>
              <p:nvPr/>
            </p:nvSpPr>
            <p:spPr>
              <a:xfrm>
                <a:off x="0" y="0"/>
                <a:ext cx="4640072" cy="4640072"/>
              </a:xfrm>
              <a:custGeom>
                <a:avLst/>
                <a:gdLst/>
                <a:ahLst/>
                <a:cxnLst/>
                <a:rect l="l" t="t" r="r" b="b"/>
                <a:pathLst>
                  <a:path w="4640072" h="4640072">
                    <a:moveTo>
                      <a:pt x="1592834" y="3047238"/>
                    </a:moveTo>
                    <a:cubicBezTo>
                      <a:pt x="1846834" y="3278124"/>
                      <a:pt x="1846834" y="3693668"/>
                      <a:pt x="1615948" y="3947541"/>
                    </a:cubicBezTo>
                    <a:cubicBezTo>
                      <a:pt x="2331593" y="4640072"/>
                      <a:pt x="2331593" y="4640072"/>
                      <a:pt x="2331593" y="4640072"/>
                    </a:cubicBezTo>
                    <a:cubicBezTo>
                      <a:pt x="3162681" y="3808984"/>
                      <a:pt x="3162681" y="3808984"/>
                      <a:pt x="3162681" y="3808984"/>
                    </a:cubicBezTo>
                    <a:cubicBezTo>
                      <a:pt x="3185795" y="3832098"/>
                      <a:pt x="3208909" y="3878199"/>
                      <a:pt x="3231896" y="3901313"/>
                    </a:cubicBezTo>
                    <a:cubicBezTo>
                      <a:pt x="3439668" y="4085971"/>
                      <a:pt x="3739769" y="4085971"/>
                      <a:pt x="3924427" y="3901313"/>
                    </a:cubicBezTo>
                    <a:cubicBezTo>
                      <a:pt x="4109085" y="3716655"/>
                      <a:pt x="4109085" y="3416554"/>
                      <a:pt x="3924427" y="3231896"/>
                    </a:cubicBezTo>
                    <a:cubicBezTo>
                      <a:pt x="3901313" y="3185668"/>
                      <a:pt x="3855212" y="3162681"/>
                      <a:pt x="3808984" y="3139567"/>
                    </a:cubicBezTo>
                    <a:cubicBezTo>
                      <a:pt x="4640072" y="2331593"/>
                      <a:pt x="4640072" y="2331593"/>
                      <a:pt x="4640072" y="2331593"/>
                    </a:cubicBezTo>
                    <a:cubicBezTo>
                      <a:pt x="3808984" y="1500505"/>
                      <a:pt x="3808984" y="1500505"/>
                      <a:pt x="3808984" y="1500505"/>
                    </a:cubicBezTo>
                    <a:cubicBezTo>
                      <a:pt x="3832098" y="1477391"/>
                      <a:pt x="3855212" y="1454277"/>
                      <a:pt x="3901313" y="1431290"/>
                    </a:cubicBezTo>
                    <a:cubicBezTo>
                      <a:pt x="4085971" y="1246632"/>
                      <a:pt x="4085971" y="946531"/>
                      <a:pt x="3901313" y="761873"/>
                    </a:cubicBezTo>
                    <a:cubicBezTo>
                      <a:pt x="3693541" y="577215"/>
                      <a:pt x="3393440" y="577215"/>
                      <a:pt x="3208782" y="761873"/>
                    </a:cubicBezTo>
                    <a:cubicBezTo>
                      <a:pt x="3185668" y="784987"/>
                      <a:pt x="3162554" y="808101"/>
                      <a:pt x="3139567" y="831088"/>
                    </a:cubicBezTo>
                    <a:cubicBezTo>
                      <a:pt x="2308479" y="0"/>
                      <a:pt x="2308479" y="0"/>
                      <a:pt x="2308479" y="0"/>
                    </a:cubicBezTo>
                    <a:cubicBezTo>
                      <a:pt x="0" y="2308479"/>
                      <a:pt x="0" y="2308479"/>
                      <a:pt x="0" y="2308479"/>
                    </a:cubicBezTo>
                    <a:cubicBezTo>
                      <a:pt x="715645" y="3024124"/>
                      <a:pt x="715645" y="3024124"/>
                      <a:pt x="715645" y="3024124"/>
                    </a:cubicBezTo>
                    <a:cubicBezTo>
                      <a:pt x="969645" y="2793238"/>
                      <a:pt x="1362075" y="2793238"/>
                      <a:pt x="1592834" y="3047238"/>
                    </a:cubicBezTo>
                    <a:close/>
                  </a:path>
                </a:pathLst>
              </a:custGeom>
              <a:solidFill>
                <a:srgbClr val="8BD600"/>
              </a:solidFill>
            </p:spPr>
            <p:txBody>
              <a:bodyPr/>
              <a:lstStyle/>
              <a:p>
                <a:endParaRPr lang="en-US"/>
              </a:p>
            </p:txBody>
          </p:sp>
        </p:grpSp>
        <p:grpSp>
          <p:nvGrpSpPr>
            <p:cNvPr id="13" name="Group 13"/>
            <p:cNvGrpSpPr/>
            <p:nvPr/>
          </p:nvGrpSpPr>
          <p:grpSpPr>
            <a:xfrm>
              <a:off x="0" y="3236057"/>
              <a:ext cx="6137860" cy="6106345"/>
              <a:chOff x="0" y="0"/>
              <a:chExt cx="4640128" cy="4616303"/>
            </a:xfrm>
          </p:grpSpPr>
          <p:sp>
            <p:nvSpPr>
              <p:cNvPr id="14" name="Freeform 14"/>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1B2A63"/>
              </a:solidFill>
            </p:spPr>
            <p:txBody>
              <a:bodyPr/>
              <a:lstStyle/>
              <a:p>
                <a:endParaRPr lang="en-US"/>
              </a:p>
            </p:txBody>
          </p:sp>
        </p:grpSp>
      </p:grpSp>
      <p:sp>
        <p:nvSpPr>
          <p:cNvPr id="15" name="Freeform 15"/>
          <p:cNvSpPr/>
          <p:nvPr/>
        </p:nvSpPr>
        <p:spPr>
          <a:xfrm>
            <a:off x="1028700" y="1028700"/>
            <a:ext cx="4678192" cy="1265975"/>
          </a:xfrm>
          <a:custGeom>
            <a:avLst/>
            <a:gdLst/>
            <a:ahLst/>
            <a:cxnLst/>
            <a:rect l="l" t="t" r="r" b="b"/>
            <a:pathLst>
              <a:path w="4678192" h="1265975">
                <a:moveTo>
                  <a:pt x="0" y="0"/>
                </a:moveTo>
                <a:lnTo>
                  <a:pt x="4678192" y="0"/>
                </a:lnTo>
                <a:lnTo>
                  <a:pt x="4678192" y="1265975"/>
                </a:lnTo>
                <a:lnTo>
                  <a:pt x="0" y="126597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69964" y="7808056"/>
            <a:ext cx="5544469" cy="5516001"/>
            <a:chOff x="0" y="0"/>
            <a:chExt cx="4640128" cy="4616303"/>
          </a:xfrm>
        </p:grpSpPr>
        <p:sp>
          <p:nvSpPr>
            <p:cNvPr id="3" name="Freeform 3"/>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F7012B"/>
            </a:solidFill>
          </p:spPr>
          <p:txBody>
            <a:bodyPr/>
            <a:lstStyle/>
            <a:p>
              <a:endParaRPr lang="en-US"/>
            </a:p>
          </p:txBody>
        </p:sp>
      </p:grpSp>
      <p:grpSp>
        <p:nvGrpSpPr>
          <p:cNvPr id="4" name="Group 4"/>
          <p:cNvGrpSpPr/>
          <p:nvPr/>
        </p:nvGrpSpPr>
        <p:grpSpPr>
          <a:xfrm>
            <a:off x="194441" y="4830474"/>
            <a:ext cx="5685406" cy="5685406"/>
            <a:chOff x="0" y="0"/>
            <a:chExt cx="4662509" cy="4662509"/>
          </a:xfrm>
        </p:grpSpPr>
        <p:sp>
          <p:nvSpPr>
            <p:cNvPr id="5" name="Freeform 5"/>
            <p:cNvSpPr/>
            <p:nvPr/>
          </p:nvSpPr>
          <p:spPr>
            <a:xfrm>
              <a:off x="0" y="0"/>
              <a:ext cx="4662424" cy="4662678"/>
            </a:xfrm>
            <a:custGeom>
              <a:avLst/>
              <a:gdLst/>
              <a:ahLst/>
              <a:cxnLst/>
              <a:rect l="l" t="t" r="r" b="b"/>
              <a:pathLst>
                <a:path w="4662424" h="4662678">
                  <a:moveTo>
                    <a:pt x="1407922" y="3947033"/>
                  </a:moveTo>
                  <a:cubicBezTo>
                    <a:pt x="1454023" y="3900932"/>
                    <a:pt x="1477137" y="3854704"/>
                    <a:pt x="1500251" y="3808603"/>
                  </a:cubicBezTo>
                  <a:cubicBezTo>
                    <a:pt x="2331212" y="4662678"/>
                    <a:pt x="2331212" y="4662678"/>
                    <a:pt x="2331212" y="4662678"/>
                  </a:cubicBezTo>
                  <a:cubicBezTo>
                    <a:pt x="3046730" y="3947160"/>
                    <a:pt x="3046730" y="3947160"/>
                    <a:pt x="3046730" y="3947160"/>
                  </a:cubicBezTo>
                  <a:cubicBezTo>
                    <a:pt x="2792857" y="3693287"/>
                    <a:pt x="2792857" y="3277743"/>
                    <a:pt x="3046730" y="3046984"/>
                  </a:cubicBezTo>
                  <a:cubicBezTo>
                    <a:pt x="3300603" y="2793111"/>
                    <a:pt x="3693033" y="2793111"/>
                    <a:pt x="3946906" y="3046984"/>
                  </a:cubicBezTo>
                  <a:cubicBezTo>
                    <a:pt x="4662424" y="2331466"/>
                    <a:pt x="4662424" y="2331466"/>
                    <a:pt x="4662424" y="2331466"/>
                  </a:cubicBezTo>
                  <a:cubicBezTo>
                    <a:pt x="3831463" y="1500505"/>
                    <a:pt x="3831463" y="1500505"/>
                    <a:pt x="3831463" y="1500505"/>
                  </a:cubicBezTo>
                  <a:cubicBezTo>
                    <a:pt x="3854577" y="1477391"/>
                    <a:pt x="3900678" y="1454404"/>
                    <a:pt x="3923792" y="1431290"/>
                  </a:cubicBezTo>
                  <a:cubicBezTo>
                    <a:pt x="4108450" y="1223518"/>
                    <a:pt x="4108450" y="923544"/>
                    <a:pt x="3923792" y="738886"/>
                  </a:cubicBezTo>
                  <a:cubicBezTo>
                    <a:pt x="3739134" y="554228"/>
                    <a:pt x="3439033" y="554228"/>
                    <a:pt x="3254375" y="738886"/>
                  </a:cubicBezTo>
                  <a:cubicBezTo>
                    <a:pt x="3231261" y="762000"/>
                    <a:pt x="3185160" y="808101"/>
                    <a:pt x="3162046" y="854329"/>
                  </a:cubicBezTo>
                  <a:cubicBezTo>
                    <a:pt x="2331212" y="0"/>
                    <a:pt x="2331212" y="0"/>
                    <a:pt x="2331212" y="0"/>
                  </a:cubicBezTo>
                  <a:cubicBezTo>
                    <a:pt x="1638808" y="715518"/>
                    <a:pt x="1638808" y="715518"/>
                    <a:pt x="1638808" y="715518"/>
                  </a:cubicBezTo>
                  <a:cubicBezTo>
                    <a:pt x="1869567" y="946277"/>
                    <a:pt x="1869567" y="1361821"/>
                    <a:pt x="1615694" y="1615694"/>
                  </a:cubicBezTo>
                  <a:cubicBezTo>
                    <a:pt x="1361821" y="1846453"/>
                    <a:pt x="969391" y="1846453"/>
                    <a:pt x="715518" y="1615694"/>
                  </a:cubicBezTo>
                  <a:cubicBezTo>
                    <a:pt x="0" y="2331212"/>
                    <a:pt x="0" y="2331212"/>
                    <a:pt x="0" y="2331212"/>
                  </a:cubicBezTo>
                  <a:cubicBezTo>
                    <a:pt x="854075" y="3185287"/>
                    <a:pt x="854075" y="3185287"/>
                    <a:pt x="854075" y="3185287"/>
                  </a:cubicBezTo>
                  <a:cubicBezTo>
                    <a:pt x="807974" y="3185287"/>
                    <a:pt x="761746" y="3231388"/>
                    <a:pt x="738632" y="3254502"/>
                  </a:cubicBezTo>
                  <a:cubicBezTo>
                    <a:pt x="530860" y="3462274"/>
                    <a:pt x="530860" y="3762248"/>
                    <a:pt x="738632" y="3946906"/>
                  </a:cubicBezTo>
                  <a:cubicBezTo>
                    <a:pt x="923290" y="4131564"/>
                    <a:pt x="1223391" y="4131564"/>
                    <a:pt x="1408049" y="3946906"/>
                  </a:cubicBezTo>
                  <a:close/>
                </a:path>
              </a:pathLst>
            </a:custGeom>
            <a:solidFill>
              <a:srgbClr val="8BD600"/>
            </a:solidFill>
          </p:spPr>
          <p:txBody>
            <a:bodyPr/>
            <a:lstStyle/>
            <a:p>
              <a:endParaRPr lang="en-US"/>
            </a:p>
          </p:txBody>
        </p:sp>
      </p:grpSp>
      <p:grpSp>
        <p:nvGrpSpPr>
          <p:cNvPr id="6" name="Group 6"/>
          <p:cNvGrpSpPr/>
          <p:nvPr/>
        </p:nvGrpSpPr>
        <p:grpSpPr>
          <a:xfrm>
            <a:off x="221733" y="-1079865"/>
            <a:ext cx="5658114" cy="5658114"/>
            <a:chOff x="0" y="0"/>
            <a:chExt cx="4640128" cy="4640128"/>
          </a:xfrm>
        </p:grpSpPr>
        <p:sp>
          <p:nvSpPr>
            <p:cNvPr id="7" name="Freeform 7"/>
            <p:cNvSpPr/>
            <p:nvPr/>
          </p:nvSpPr>
          <p:spPr>
            <a:xfrm>
              <a:off x="0" y="0"/>
              <a:ext cx="4640072" cy="4640072"/>
            </a:xfrm>
            <a:custGeom>
              <a:avLst/>
              <a:gdLst/>
              <a:ahLst/>
              <a:cxnLst/>
              <a:rect l="l" t="t" r="r" b="b"/>
              <a:pathLst>
                <a:path w="4640072" h="4640072">
                  <a:moveTo>
                    <a:pt x="1592834" y="3047238"/>
                  </a:moveTo>
                  <a:cubicBezTo>
                    <a:pt x="1846834" y="3278124"/>
                    <a:pt x="1846834" y="3693668"/>
                    <a:pt x="1615948" y="3947541"/>
                  </a:cubicBezTo>
                  <a:cubicBezTo>
                    <a:pt x="2331593" y="4640072"/>
                    <a:pt x="2331593" y="4640072"/>
                    <a:pt x="2331593" y="4640072"/>
                  </a:cubicBezTo>
                  <a:cubicBezTo>
                    <a:pt x="3162681" y="3808984"/>
                    <a:pt x="3162681" y="3808984"/>
                    <a:pt x="3162681" y="3808984"/>
                  </a:cubicBezTo>
                  <a:cubicBezTo>
                    <a:pt x="3185795" y="3832098"/>
                    <a:pt x="3208909" y="3878199"/>
                    <a:pt x="3231896" y="3901313"/>
                  </a:cubicBezTo>
                  <a:cubicBezTo>
                    <a:pt x="3439668" y="4085971"/>
                    <a:pt x="3739769" y="4085971"/>
                    <a:pt x="3924427" y="3901313"/>
                  </a:cubicBezTo>
                  <a:cubicBezTo>
                    <a:pt x="4109085" y="3716655"/>
                    <a:pt x="4109085" y="3416554"/>
                    <a:pt x="3924427" y="3231896"/>
                  </a:cubicBezTo>
                  <a:cubicBezTo>
                    <a:pt x="3901313" y="3185668"/>
                    <a:pt x="3855212" y="3162681"/>
                    <a:pt x="3808984" y="3139567"/>
                  </a:cubicBezTo>
                  <a:cubicBezTo>
                    <a:pt x="4640072" y="2331593"/>
                    <a:pt x="4640072" y="2331593"/>
                    <a:pt x="4640072" y="2331593"/>
                  </a:cubicBezTo>
                  <a:cubicBezTo>
                    <a:pt x="3808984" y="1500505"/>
                    <a:pt x="3808984" y="1500505"/>
                    <a:pt x="3808984" y="1500505"/>
                  </a:cubicBezTo>
                  <a:cubicBezTo>
                    <a:pt x="3832098" y="1477391"/>
                    <a:pt x="3855212" y="1454277"/>
                    <a:pt x="3901313" y="1431290"/>
                  </a:cubicBezTo>
                  <a:cubicBezTo>
                    <a:pt x="4085971" y="1246632"/>
                    <a:pt x="4085971" y="946531"/>
                    <a:pt x="3901313" y="761873"/>
                  </a:cubicBezTo>
                  <a:cubicBezTo>
                    <a:pt x="3693541" y="577215"/>
                    <a:pt x="3393440" y="577215"/>
                    <a:pt x="3208782" y="761873"/>
                  </a:cubicBezTo>
                  <a:cubicBezTo>
                    <a:pt x="3185668" y="784987"/>
                    <a:pt x="3162554" y="808101"/>
                    <a:pt x="3139567" y="831088"/>
                  </a:cubicBezTo>
                  <a:cubicBezTo>
                    <a:pt x="2308479" y="0"/>
                    <a:pt x="2308479" y="0"/>
                    <a:pt x="2308479" y="0"/>
                  </a:cubicBezTo>
                  <a:cubicBezTo>
                    <a:pt x="0" y="2308479"/>
                    <a:pt x="0" y="2308479"/>
                    <a:pt x="0" y="2308479"/>
                  </a:cubicBezTo>
                  <a:cubicBezTo>
                    <a:pt x="715645" y="3024124"/>
                    <a:pt x="715645" y="3024124"/>
                    <a:pt x="715645" y="3024124"/>
                  </a:cubicBezTo>
                  <a:cubicBezTo>
                    <a:pt x="969645" y="2793238"/>
                    <a:pt x="1362075" y="2793238"/>
                    <a:pt x="1592834" y="3047238"/>
                  </a:cubicBezTo>
                  <a:close/>
                </a:path>
              </a:pathLst>
            </a:custGeom>
            <a:solidFill>
              <a:srgbClr val="64696D"/>
            </a:solidFill>
          </p:spPr>
          <p:txBody>
            <a:bodyPr/>
            <a:lstStyle/>
            <a:p>
              <a:endParaRPr lang="en-US"/>
            </a:p>
          </p:txBody>
        </p:sp>
      </p:grpSp>
      <p:grpSp>
        <p:nvGrpSpPr>
          <p:cNvPr id="8" name="Group 8"/>
          <p:cNvGrpSpPr/>
          <p:nvPr/>
        </p:nvGrpSpPr>
        <p:grpSpPr>
          <a:xfrm>
            <a:off x="-2705485" y="1903256"/>
            <a:ext cx="5658114" cy="5629062"/>
            <a:chOff x="0" y="0"/>
            <a:chExt cx="4640128" cy="4616303"/>
          </a:xfrm>
        </p:grpSpPr>
        <p:sp>
          <p:nvSpPr>
            <p:cNvPr id="9" name="Freeform 9"/>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1B2A63"/>
            </a:solidFill>
          </p:spPr>
          <p:txBody>
            <a:bodyPr/>
            <a:lstStyle/>
            <a:p>
              <a:endParaRPr lang="en-US"/>
            </a:p>
          </p:txBody>
        </p:sp>
      </p:grpSp>
      <p:grpSp>
        <p:nvGrpSpPr>
          <p:cNvPr id="10" name="Group 10"/>
          <p:cNvGrpSpPr/>
          <p:nvPr/>
        </p:nvGrpSpPr>
        <p:grpSpPr>
          <a:xfrm>
            <a:off x="6185622" y="2876326"/>
            <a:ext cx="5916756" cy="1689547"/>
            <a:chOff x="0" y="0"/>
            <a:chExt cx="7889008" cy="2252729"/>
          </a:xfrm>
        </p:grpSpPr>
        <p:sp>
          <p:nvSpPr>
            <p:cNvPr id="11" name="Freeform 11"/>
            <p:cNvSpPr/>
            <p:nvPr/>
          </p:nvSpPr>
          <p:spPr>
            <a:xfrm>
              <a:off x="2437768" y="1204891"/>
              <a:ext cx="403785" cy="403785"/>
            </a:xfrm>
            <a:custGeom>
              <a:avLst/>
              <a:gdLst/>
              <a:ahLst/>
              <a:cxnLst/>
              <a:rect l="l" t="t" r="r" b="b"/>
              <a:pathLst>
                <a:path w="403785" h="403785">
                  <a:moveTo>
                    <a:pt x="0" y="0"/>
                  </a:moveTo>
                  <a:lnTo>
                    <a:pt x="403785" y="0"/>
                  </a:lnTo>
                  <a:lnTo>
                    <a:pt x="403785" y="403786"/>
                  </a:lnTo>
                  <a:lnTo>
                    <a:pt x="0" y="403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2"/>
            <p:cNvSpPr txBox="1"/>
            <p:nvPr/>
          </p:nvSpPr>
          <p:spPr>
            <a:xfrm>
              <a:off x="2999199" y="1157266"/>
              <a:ext cx="4889809" cy="435575"/>
            </a:xfrm>
            <a:prstGeom prst="rect">
              <a:avLst/>
            </a:prstGeom>
          </p:spPr>
          <p:txBody>
            <a:bodyPr lIns="0" tIns="0" rIns="0" bIns="0" rtlCol="0" anchor="t">
              <a:spAutoFit/>
            </a:bodyPr>
            <a:lstStyle/>
            <a:p>
              <a:pPr>
                <a:lnSpc>
                  <a:spcPts val="2728"/>
                </a:lnSpc>
              </a:pPr>
              <a:r>
                <a:rPr lang="en-US" sz="1949">
                  <a:solidFill>
                    <a:srgbClr val="000000"/>
                  </a:solidFill>
                  <a:latin typeface="Open Sans Light"/>
                </a:rPr>
                <a:t>avp99@scarletmail.rutgers.edu </a:t>
              </a:r>
            </a:p>
          </p:txBody>
        </p:sp>
        <p:sp>
          <p:nvSpPr>
            <p:cNvPr id="13" name="TextBox 13"/>
            <p:cNvSpPr txBox="1"/>
            <p:nvPr/>
          </p:nvSpPr>
          <p:spPr>
            <a:xfrm>
              <a:off x="2437768" y="605953"/>
              <a:ext cx="4484331" cy="373192"/>
            </a:xfrm>
            <a:prstGeom prst="rect">
              <a:avLst/>
            </a:prstGeom>
          </p:spPr>
          <p:txBody>
            <a:bodyPr lIns="0" tIns="0" rIns="0" bIns="0" rtlCol="0" anchor="t">
              <a:spAutoFit/>
            </a:bodyPr>
            <a:lstStyle/>
            <a:p>
              <a:pPr>
                <a:lnSpc>
                  <a:spcPts val="2347"/>
                </a:lnSpc>
              </a:pPr>
              <a:r>
                <a:rPr lang="en-US" sz="1676">
                  <a:solidFill>
                    <a:srgbClr val="000000"/>
                  </a:solidFill>
                  <a:latin typeface="Open Sans Bold"/>
                </a:rPr>
                <a:t>Aagna Patel</a:t>
              </a:r>
            </a:p>
          </p:txBody>
        </p:sp>
        <p:grpSp>
          <p:nvGrpSpPr>
            <p:cNvPr id="14" name="Group 14"/>
            <p:cNvGrpSpPr/>
            <p:nvPr/>
          </p:nvGrpSpPr>
          <p:grpSpPr>
            <a:xfrm>
              <a:off x="0" y="0"/>
              <a:ext cx="2252738" cy="2252729"/>
              <a:chOff x="0" y="0"/>
              <a:chExt cx="6350000" cy="6349975"/>
            </a:xfrm>
          </p:grpSpPr>
          <p:sp>
            <p:nvSpPr>
              <p:cNvPr id="15" name="Freeform 1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txBody>
              <a:bodyPr/>
              <a:lstStyle/>
              <a:p>
                <a:endParaRPr lang="en-US"/>
              </a:p>
            </p:txBody>
          </p:sp>
        </p:grpSp>
      </p:grpSp>
      <p:sp>
        <p:nvSpPr>
          <p:cNvPr id="16" name="Freeform 16"/>
          <p:cNvSpPr/>
          <p:nvPr/>
        </p:nvSpPr>
        <p:spPr>
          <a:xfrm>
            <a:off x="10318295" y="1383512"/>
            <a:ext cx="731665" cy="731361"/>
          </a:xfrm>
          <a:custGeom>
            <a:avLst/>
            <a:gdLst/>
            <a:ahLst/>
            <a:cxnLst/>
            <a:rect l="l" t="t" r="r" b="b"/>
            <a:pathLst>
              <a:path w="731665" h="731361">
                <a:moveTo>
                  <a:pt x="0" y="0"/>
                </a:moveTo>
                <a:lnTo>
                  <a:pt x="731665" y="0"/>
                </a:lnTo>
                <a:lnTo>
                  <a:pt x="731665" y="731361"/>
                </a:lnTo>
                <a:lnTo>
                  <a:pt x="0" y="731361"/>
                </a:lnTo>
                <a:lnTo>
                  <a:pt x="0" y="0"/>
                </a:lnTo>
                <a:close/>
              </a:path>
            </a:pathLst>
          </a:custGeom>
          <a:blipFill>
            <a:blip r:embed="rId5"/>
            <a:stretch>
              <a:fillRect/>
            </a:stretch>
          </a:blipFill>
        </p:spPr>
        <p:txBody>
          <a:bodyPr/>
          <a:lstStyle/>
          <a:p>
            <a:endParaRPr lang="en-US"/>
          </a:p>
        </p:txBody>
      </p:sp>
      <p:sp>
        <p:nvSpPr>
          <p:cNvPr id="17" name="Freeform 17"/>
          <p:cNvSpPr/>
          <p:nvPr/>
        </p:nvSpPr>
        <p:spPr>
          <a:xfrm>
            <a:off x="8013948" y="6441091"/>
            <a:ext cx="302839" cy="302839"/>
          </a:xfrm>
          <a:custGeom>
            <a:avLst/>
            <a:gdLst/>
            <a:ahLst/>
            <a:cxnLst/>
            <a:rect l="l" t="t" r="r" b="b"/>
            <a:pathLst>
              <a:path w="302839" h="302839">
                <a:moveTo>
                  <a:pt x="0" y="0"/>
                </a:moveTo>
                <a:lnTo>
                  <a:pt x="302839" y="0"/>
                </a:lnTo>
                <a:lnTo>
                  <a:pt x="302839" y="302839"/>
                </a:lnTo>
                <a:lnTo>
                  <a:pt x="0" y="3028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8" name="Group 18"/>
          <p:cNvGrpSpPr/>
          <p:nvPr/>
        </p:nvGrpSpPr>
        <p:grpSpPr>
          <a:xfrm>
            <a:off x="6185622" y="5537423"/>
            <a:ext cx="1689554" cy="1689547"/>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b="-54557"/>
              </a:stretch>
            </a:blipFill>
          </p:spPr>
          <p:txBody>
            <a:bodyPr/>
            <a:lstStyle/>
            <a:p>
              <a:endParaRPr lang="en-US"/>
            </a:p>
          </p:txBody>
        </p:sp>
      </p:grpSp>
      <p:grpSp>
        <p:nvGrpSpPr>
          <p:cNvPr id="20" name="Group 20"/>
          <p:cNvGrpSpPr/>
          <p:nvPr/>
        </p:nvGrpSpPr>
        <p:grpSpPr>
          <a:xfrm>
            <a:off x="12245070" y="2876326"/>
            <a:ext cx="5916756" cy="1689547"/>
            <a:chOff x="0" y="0"/>
            <a:chExt cx="7889008" cy="2252729"/>
          </a:xfrm>
        </p:grpSpPr>
        <p:sp>
          <p:nvSpPr>
            <p:cNvPr id="21" name="Freeform 21"/>
            <p:cNvSpPr/>
            <p:nvPr/>
          </p:nvSpPr>
          <p:spPr>
            <a:xfrm>
              <a:off x="2437768" y="1204891"/>
              <a:ext cx="403785" cy="403785"/>
            </a:xfrm>
            <a:custGeom>
              <a:avLst/>
              <a:gdLst/>
              <a:ahLst/>
              <a:cxnLst/>
              <a:rect l="l" t="t" r="r" b="b"/>
              <a:pathLst>
                <a:path w="403785" h="403785">
                  <a:moveTo>
                    <a:pt x="0" y="0"/>
                  </a:moveTo>
                  <a:lnTo>
                    <a:pt x="403785" y="0"/>
                  </a:lnTo>
                  <a:lnTo>
                    <a:pt x="403785" y="403786"/>
                  </a:lnTo>
                  <a:lnTo>
                    <a:pt x="0" y="403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2"/>
            <p:cNvSpPr txBox="1"/>
            <p:nvPr/>
          </p:nvSpPr>
          <p:spPr>
            <a:xfrm>
              <a:off x="2999199" y="1157266"/>
              <a:ext cx="4889809" cy="435575"/>
            </a:xfrm>
            <a:prstGeom prst="rect">
              <a:avLst/>
            </a:prstGeom>
          </p:spPr>
          <p:txBody>
            <a:bodyPr lIns="0" tIns="0" rIns="0" bIns="0" rtlCol="0" anchor="t">
              <a:spAutoFit/>
            </a:bodyPr>
            <a:lstStyle/>
            <a:p>
              <a:pPr>
                <a:lnSpc>
                  <a:spcPts val="2728"/>
                </a:lnSpc>
              </a:pPr>
              <a:r>
                <a:rPr lang="en-US" sz="1949">
                  <a:solidFill>
                    <a:srgbClr val="000000"/>
                  </a:solidFill>
                  <a:latin typeface="Open Sans Light"/>
                </a:rPr>
                <a:t>rjp294@scarletmail.rutgers.edu </a:t>
              </a:r>
            </a:p>
          </p:txBody>
        </p:sp>
        <p:sp>
          <p:nvSpPr>
            <p:cNvPr id="23" name="TextBox 23"/>
            <p:cNvSpPr txBox="1"/>
            <p:nvPr/>
          </p:nvSpPr>
          <p:spPr>
            <a:xfrm>
              <a:off x="2437768" y="605953"/>
              <a:ext cx="4484331" cy="373192"/>
            </a:xfrm>
            <a:prstGeom prst="rect">
              <a:avLst/>
            </a:prstGeom>
          </p:spPr>
          <p:txBody>
            <a:bodyPr lIns="0" tIns="0" rIns="0" bIns="0" rtlCol="0" anchor="t">
              <a:spAutoFit/>
            </a:bodyPr>
            <a:lstStyle/>
            <a:p>
              <a:pPr>
                <a:lnSpc>
                  <a:spcPts val="2347"/>
                </a:lnSpc>
              </a:pPr>
              <a:r>
                <a:rPr lang="en-US" sz="1676">
                  <a:solidFill>
                    <a:srgbClr val="000000"/>
                  </a:solidFill>
                  <a:latin typeface="Open Sans Bold"/>
                </a:rPr>
                <a:t>Raj Patel</a:t>
              </a:r>
            </a:p>
          </p:txBody>
        </p:sp>
        <p:grpSp>
          <p:nvGrpSpPr>
            <p:cNvPr id="24" name="Group 24"/>
            <p:cNvGrpSpPr/>
            <p:nvPr/>
          </p:nvGrpSpPr>
          <p:grpSpPr>
            <a:xfrm>
              <a:off x="0" y="0"/>
              <a:ext cx="2252738" cy="2252729"/>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a:stretch>
              </a:blipFill>
            </p:spPr>
            <p:txBody>
              <a:bodyPr/>
              <a:lstStyle/>
              <a:p>
                <a:endParaRPr lang="en-US"/>
              </a:p>
            </p:txBody>
          </p:sp>
        </p:grpSp>
      </p:grpSp>
      <p:grpSp>
        <p:nvGrpSpPr>
          <p:cNvPr id="26" name="Group 26"/>
          <p:cNvGrpSpPr/>
          <p:nvPr/>
        </p:nvGrpSpPr>
        <p:grpSpPr>
          <a:xfrm>
            <a:off x="12407178" y="5537423"/>
            <a:ext cx="5916756" cy="1689547"/>
            <a:chOff x="0" y="0"/>
            <a:chExt cx="7889008" cy="2252729"/>
          </a:xfrm>
        </p:grpSpPr>
        <p:sp>
          <p:nvSpPr>
            <p:cNvPr id="27" name="Freeform 27"/>
            <p:cNvSpPr/>
            <p:nvPr/>
          </p:nvSpPr>
          <p:spPr>
            <a:xfrm>
              <a:off x="2437768" y="1204891"/>
              <a:ext cx="403785" cy="403785"/>
            </a:xfrm>
            <a:custGeom>
              <a:avLst/>
              <a:gdLst/>
              <a:ahLst/>
              <a:cxnLst/>
              <a:rect l="l" t="t" r="r" b="b"/>
              <a:pathLst>
                <a:path w="403785" h="403785">
                  <a:moveTo>
                    <a:pt x="0" y="0"/>
                  </a:moveTo>
                  <a:lnTo>
                    <a:pt x="403785" y="0"/>
                  </a:lnTo>
                  <a:lnTo>
                    <a:pt x="403785" y="403786"/>
                  </a:lnTo>
                  <a:lnTo>
                    <a:pt x="0" y="4037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TextBox 28"/>
            <p:cNvSpPr txBox="1"/>
            <p:nvPr/>
          </p:nvSpPr>
          <p:spPr>
            <a:xfrm>
              <a:off x="2999199" y="1157266"/>
              <a:ext cx="4889809" cy="435575"/>
            </a:xfrm>
            <a:prstGeom prst="rect">
              <a:avLst/>
            </a:prstGeom>
          </p:spPr>
          <p:txBody>
            <a:bodyPr lIns="0" tIns="0" rIns="0" bIns="0" rtlCol="0" anchor="t">
              <a:spAutoFit/>
            </a:bodyPr>
            <a:lstStyle/>
            <a:p>
              <a:pPr>
                <a:lnSpc>
                  <a:spcPts val="2728"/>
                </a:lnSpc>
              </a:pPr>
              <a:r>
                <a:rPr lang="en-US" sz="1949">
                  <a:solidFill>
                    <a:srgbClr val="000000"/>
                  </a:solidFill>
                  <a:latin typeface="Open Sans Light"/>
                </a:rPr>
                <a:t>sap393@scarletmail.rutgers.edu </a:t>
              </a:r>
            </a:p>
          </p:txBody>
        </p:sp>
        <p:sp>
          <p:nvSpPr>
            <p:cNvPr id="29" name="TextBox 29"/>
            <p:cNvSpPr txBox="1"/>
            <p:nvPr/>
          </p:nvSpPr>
          <p:spPr>
            <a:xfrm>
              <a:off x="2437768" y="605953"/>
              <a:ext cx="4484331" cy="373192"/>
            </a:xfrm>
            <a:prstGeom prst="rect">
              <a:avLst/>
            </a:prstGeom>
          </p:spPr>
          <p:txBody>
            <a:bodyPr lIns="0" tIns="0" rIns="0" bIns="0" rtlCol="0" anchor="t">
              <a:spAutoFit/>
            </a:bodyPr>
            <a:lstStyle/>
            <a:p>
              <a:pPr>
                <a:lnSpc>
                  <a:spcPts val="2347"/>
                </a:lnSpc>
              </a:pPr>
              <a:r>
                <a:rPr lang="en-US" sz="1676">
                  <a:solidFill>
                    <a:srgbClr val="000000"/>
                  </a:solidFill>
                  <a:latin typeface="Open Sans Bold"/>
                </a:rPr>
                <a:t>Sophia Patel</a:t>
              </a:r>
            </a:p>
          </p:txBody>
        </p:sp>
        <p:grpSp>
          <p:nvGrpSpPr>
            <p:cNvPr id="30" name="Group 30"/>
            <p:cNvGrpSpPr/>
            <p:nvPr/>
          </p:nvGrpSpPr>
          <p:grpSpPr>
            <a:xfrm>
              <a:off x="0" y="0"/>
              <a:ext cx="2252738" cy="2252729"/>
              <a:chOff x="0" y="0"/>
              <a:chExt cx="6350000" cy="6349975"/>
            </a:xfrm>
          </p:grpSpPr>
          <p:sp>
            <p:nvSpPr>
              <p:cNvPr id="31" name="Freeform 3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b="-77398"/>
                </a:stretch>
              </a:blipFill>
            </p:spPr>
            <p:txBody>
              <a:bodyPr/>
              <a:lstStyle/>
              <a:p>
                <a:endParaRPr lang="en-US"/>
              </a:p>
            </p:txBody>
          </p:sp>
        </p:grpSp>
      </p:grpSp>
      <p:sp>
        <p:nvSpPr>
          <p:cNvPr id="32" name="TextBox 32"/>
          <p:cNvSpPr txBox="1"/>
          <p:nvPr/>
        </p:nvSpPr>
        <p:spPr>
          <a:xfrm>
            <a:off x="6988703" y="827169"/>
            <a:ext cx="7204495" cy="441161"/>
          </a:xfrm>
          <a:prstGeom prst="rect">
            <a:avLst/>
          </a:prstGeom>
        </p:spPr>
        <p:txBody>
          <a:bodyPr lIns="0" tIns="0" rIns="0" bIns="0" rtlCol="0" anchor="t">
            <a:spAutoFit/>
          </a:bodyPr>
          <a:lstStyle/>
          <a:p>
            <a:pPr marL="0" lvl="0" indent="0">
              <a:lnSpc>
                <a:spcPts val="3315"/>
              </a:lnSpc>
              <a:spcBef>
                <a:spcPct val="0"/>
              </a:spcBef>
            </a:pPr>
            <a:r>
              <a:rPr lang="en-US" sz="3158">
                <a:solidFill>
                  <a:srgbClr val="010101"/>
                </a:solidFill>
                <a:latin typeface="Open Sans Bold"/>
              </a:rPr>
              <a:t>Reach out to us for questions! </a:t>
            </a:r>
          </a:p>
        </p:txBody>
      </p:sp>
      <p:sp>
        <p:nvSpPr>
          <p:cNvPr id="33" name="TextBox 33"/>
          <p:cNvSpPr txBox="1"/>
          <p:nvPr/>
        </p:nvSpPr>
        <p:spPr>
          <a:xfrm>
            <a:off x="11200977" y="1551714"/>
            <a:ext cx="3223216" cy="356856"/>
          </a:xfrm>
          <a:prstGeom prst="rect">
            <a:avLst/>
          </a:prstGeom>
        </p:spPr>
        <p:txBody>
          <a:bodyPr lIns="0" tIns="0" rIns="0" bIns="0" rtlCol="0" anchor="t">
            <a:spAutoFit/>
          </a:bodyPr>
          <a:lstStyle/>
          <a:p>
            <a:pPr>
              <a:lnSpc>
                <a:spcPts val="2989"/>
              </a:lnSpc>
            </a:pPr>
            <a:r>
              <a:rPr lang="en-US" sz="2135">
                <a:solidFill>
                  <a:srgbClr val="000000"/>
                </a:solidFill>
                <a:latin typeface="Open Sans Light"/>
              </a:rPr>
              <a:t>@rutgersamcp</a:t>
            </a:r>
          </a:p>
        </p:txBody>
      </p:sp>
      <p:sp>
        <p:nvSpPr>
          <p:cNvPr id="34" name="TextBox 34"/>
          <p:cNvSpPr txBox="1"/>
          <p:nvPr/>
        </p:nvSpPr>
        <p:spPr>
          <a:xfrm>
            <a:off x="8435021" y="6393466"/>
            <a:ext cx="3810049" cy="338588"/>
          </a:xfrm>
          <a:prstGeom prst="rect">
            <a:avLst/>
          </a:prstGeom>
        </p:spPr>
        <p:txBody>
          <a:bodyPr lIns="0" tIns="0" rIns="0" bIns="0" rtlCol="0" anchor="t">
            <a:spAutoFit/>
          </a:bodyPr>
          <a:lstStyle/>
          <a:p>
            <a:pPr>
              <a:lnSpc>
                <a:spcPts val="2728"/>
              </a:lnSpc>
            </a:pPr>
            <a:r>
              <a:rPr lang="en-US" sz="1949">
                <a:solidFill>
                  <a:srgbClr val="000000"/>
                </a:solidFill>
                <a:latin typeface="Open Sans Light"/>
              </a:rPr>
              <a:t>amp529@scarletmail.rutgers.edu </a:t>
            </a:r>
          </a:p>
        </p:txBody>
      </p:sp>
      <p:sp>
        <p:nvSpPr>
          <p:cNvPr id="35" name="TextBox 35"/>
          <p:cNvSpPr txBox="1"/>
          <p:nvPr/>
        </p:nvSpPr>
        <p:spPr>
          <a:xfrm>
            <a:off x="8013948" y="5982362"/>
            <a:ext cx="3363248" cy="289419"/>
          </a:xfrm>
          <a:prstGeom prst="rect">
            <a:avLst/>
          </a:prstGeom>
        </p:spPr>
        <p:txBody>
          <a:bodyPr lIns="0" tIns="0" rIns="0" bIns="0" rtlCol="0" anchor="t">
            <a:spAutoFit/>
          </a:bodyPr>
          <a:lstStyle/>
          <a:p>
            <a:pPr>
              <a:lnSpc>
                <a:spcPts val="2347"/>
              </a:lnSpc>
            </a:pPr>
            <a:r>
              <a:rPr lang="en-US" sz="1676">
                <a:solidFill>
                  <a:srgbClr val="000000"/>
                </a:solidFill>
                <a:latin typeface="Open Sans Bold"/>
              </a:rPr>
              <a:t>Avisha Patel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426800">
            <a:off x="14783676" y="-38377"/>
            <a:ext cx="3891623" cy="3891623"/>
            <a:chOff x="0" y="0"/>
            <a:chExt cx="4662509" cy="4662509"/>
          </a:xfrm>
        </p:grpSpPr>
        <p:sp>
          <p:nvSpPr>
            <p:cNvPr id="3" name="Freeform 3"/>
            <p:cNvSpPr/>
            <p:nvPr/>
          </p:nvSpPr>
          <p:spPr>
            <a:xfrm>
              <a:off x="0" y="0"/>
              <a:ext cx="4662424" cy="4662678"/>
            </a:xfrm>
            <a:custGeom>
              <a:avLst/>
              <a:gdLst/>
              <a:ahLst/>
              <a:cxnLst/>
              <a:rect l="l" t="t" r="r" b="b"/>
              <a:pathLst>
                <a:path w="4662424" h="4662678">
                  <a:moveTo>
                    <a:pt x="1407922" y="3947033"/>
                  </a:moveTo>
                  <a:cubicBezTo>
                    <a:pt x="1454023" y="3900932"/>
                    <a:pt x="1477137" y="3854704"/>
                    <a:pt x="1500251" y="3808603"/>
                  </a:cubicBezTo>
                  <a:cubicBezTo>
                    <a:pt x="2331212" y="4662678"/>
                    <a:pt x="2331212" y="4662678"/>
                    <a:pt x="2331212" y="4662678"/>
                  </a:cubicBezTo>
                  <a:cubicBezTo>
                    <a:pt x="3046730" y="3947160"/>
                    <a:pt x="3046730" y="3947160"/>
                    <a:pt x="3046730" y="3947160"/>
                  </a:cubicBezTo>
                  <a:cubicBezTo>
                    <a:pt x="2792857" y="3693287"/>
                    <a:pt x="2792857" y="3277743"/>
                    <a:pt x="3046730" y="3046984"/>
                  </a:cubicBezTo>
                  <a:cubicBezTo>
                    <a:pt x="3300603" y="2793111"/>
                    <a:pt x="3693033" y="2793111"/>
                    <a:pt x="3946906" y="3046984"/>
                  </a:cubicBezTo>
                  <a:cubicBezTo>
                    <a:pt x="4662424" y="2331466"/>
                    <a:pt x="4662424" y="2331466"/>
                    <a:pt x="4662424" y="2331466"/>
                  </a:cubicBezTo>
                  <a:cubicBezTo>
                    <a:pt x="3831463" y="1500505"/>
                    <a:pt x="3831463" y="1500505"/>
                    <a:pt x="3831463" y="1500505"/>
                  </a:cubicBezTo>
                  <a:cubicBezTo>
                    <a:pt x="3854577" y="1477391"/>
                    <a:pt x="3900678" y="1454404"/>
                    <a:pt x="3923792" y="1431290"/>
                  </a:cubicBezTo>
                  <a:cubicBezTo>
                    <a:pt x="4108450" y="1223518"/>
                    <a:pt x="4108450" y="923544"/>
                    <a:pt x="3923792" y="738886"/>
                  </a:cubicBezTo>
                  <a:cubicBezTo>
                    <a:pt x="3739134" y="554228"/>
                    <a:pt x="3439033" y="554228"/>
                    <a:pt x="3254375" y="738886"/>
                  </a:cubicBezTo>
                  <a:cubicBezTo>
                    <a:pt x="3231261" y="762000"/>
                    <a:pt x="3185160" y="808101"/>
                    <a:pt x="3162046" y="854329"/>
                  </a:cubicBezTo>
                  <a:cubicBezTo>
                    <a:pt x="2331212" y="0"/>
                    <a:pt x="2331212" y="0"/>
                    <a:pt x="2331212" y="0"/>
                  </a:cubicBezTo>
                  <a:cubicBezTo>
                    <a:pt x="1638808" y="715518"/>
                    <a:pt x="1638808" y="715518"/>
                    <a:pt x="1638808" y="715518"/>
                  </a:cubicBezTo>
                  <a:cubicBezTo>
                    <a:pt x="1869567" y="946277"/>
                    <a:pt x="1869567" y="1361821"/>
                    <a:pt x="1615694" y="1615694"/>
                  </a:cubicBezTo>
                  <a:cubicBezTo>
                    <a:pt x="1361821" y="1846453"/>
                    <a:pt x="969391" y="1846453"/>
                    <a:pt x="715518" y="1615694"/>
                  </a:cubicBezTo>
                  <a:cubicBezTo>
                    <a:pt x="0" y="2331212"/>
                    <a:pt x="0" y="2331212"/>
                    <a:pt x="0" y="2331212"/>
                  </a:cubicBezTo>
                  <a:cubicBezTo>
                    <a:pt x="854075" y="3185287"/>
                    <a:pt x="854075" y="3185287"/>
                    <a:pt x="854075" y="3185287"/>
                  </a:cubicBezTo>
                  <a:cubicBezTo>
                    <a:pt x="807974" y="3185287"/>
                    <a:pt x="761746" y="3231388"/>
                    <a:pt x="738632" y="3254502"/>
                  </a:cubicBezTo>
                  <a:cubicBezTo>
                    <a:pt x="530860" y="3462274"/>
                    <a:pt x="530860" y="3762248"/>
                    <a:pt x="738632" y="3946906"/>
                  </a:cubicBezTo>
                  <a:cubicBezTo>
                    <a:pt x="923290" y="4131564"/>
                    <a:pt x="1223391" y="4131564"/>
                    <a:pt x="1408049" y="3946906"/>
                  </a:cubicBezTo>
                  <a:close/>
                </a:path>
              </a:pathLst>
            </a:custGeom>
            <a:solidFill>
              <a:srgbClr val="64696D"/>
            </a:solidFill>
          </p:spPr>
          <p:txBody>
            <a:bodyPr/>
            <a:lstStyle/>
            <a:p>
              <a:endParaRPr lang="en-US"/>
            </a:p>
          </p:txBody>
        </p:sp>
      </p:grpSp>
      <p:grpSp>
        <p:nvGrpSpPr>
          <p:cNvPr id="4" name="Group 4"/>
          <p:cNvGrpSpPr/>
          <p:nvPr/>
        </p:nvGrpSpPr>
        <p:grpSpPr>
          <a:xfrm rot="426800">
            <a:off x="13064552" y="-2273431"/>
            <a:ext cx="3872942" cy="3853056"/>
            <a:chOff x="0" y="0"/>
            <a:chExt cx="4640128" cy="4616303"/>
          </a:xfrm>
        </p:grpSpPr>
        <p:sp>
          <p:nvSpPr>
            <p:cNvPr id="5" name="Freeform 5"/>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A1E44D"/>
            </a:solidFill>
          </p:spPr>
          <p:txBody>
            <a:bodyPr/>
            <a:lstStyle/>
            <a:p>
              <a:endParaRPr lang="en-US"/>
            </a:p>
          </p:txBody>
        </p:sp>
      </p:grpSp>
      <p:grpSp>
        <p:nvGrpSpPr>
          <p:cNvPr id="6" name="Group 6"/>
          <p:cNvGrpSpPr/>
          <p:nvPr/>
        </p:nvGrpSpPr>
        <p:grpSpPr>
          <a:xfrm rot="426800">
            <a:off x="16576189" y="2259156"/>
            <a:ext cx="3872942" cy="3853056"/>
            <a:chOff x="0" y="0"/>
            <a:chExt cx="4640128" cy="4616303"/>
          </a:xfrm>
        </p:grpSpPr>
        <p:sp>
          <p:nvSpPr>
            <p:cNvPr id="7" name="Freeform 7"/>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1B2A63"/>
            </a:solidFill>
          </p:spPr>
          <p:txBody>
            <a:bodyPr/>
            <a:lstStyle/>
            <a:p>
              <a:endParaRPr lang="en-US"/>
            </a:p>
          </p:txBody>
        </p:sp>
      </p:grpSp>
      <p:grpSp>
        <p:nvGrpSpPr>
          <p:cNvPr id="8" name="Group 8"/>
          <p:cNvGrpSpPr/>
          <p:nvPr/>
        </p:nvGrpSpPr>
        <p:grpSpPr>
          <a:xfrm>
            <a:off x="0" y="-473128"/>
            <a:ext cx="7488837" cy="11233256"/>
            <a:chOff x="0" y="0"/>
            <a:chExt cx="6350000" cy="9525000"/>
          </a:xfrm>
        </p:grpSpPr>
        <p:sp>
          <p:nvSpPr>
            <p:cNvPr id="9" name="Freeform 9"/>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alphaModFix amt="50000"/>
              </a:blip>
              <a:stretch>
                <a:fillRect/>
              </a:stretch>
            </a:blipFill>
          </p:spPr>
          <p:txBody>
            <a:bodyPr/>
            <a:lstStyle/>
            <a:p>
              <a:endParaRPr lang="en-US"/>
            </a:p>
          </p:txBody>
        </p:sp>
      </p:grpSp>
      <p:grpSp>
        <p:nvGrpSpPr>
          <p:cNvPr id="10" name="Group 10"/>
          <p:cNvGrpSpPr/>
          <p:nvPr/>
        </p:nvGrpSpPr>
        <p:grpSpPr>
          <a:xfrm>
            <a:off x="6437916" y="2429837"/>
            <a:ext cx="6402973" cy="5427326"/>
            <a:chOff x="0" y="0"/>
            <a:chExt cx="8537297" cy="7236435"/>
          </a:xfrm>
        </p:grpSpPr>
        <p:grpSp>
          <p:nvGrpSpPr>
            <p:cNvPr id="11" name="Group 11"/>
            <p:cNvGrpSpPr/>
            <p:nvPr/>
          </p:nvGrpSpPr>
          <p:grpSpPr>
            <a:xfrm>
              <a:off x="0" y="0"/>
              <a:ext cx="8537297" cy="7236435"/>
              <a:chOff x="0" y="0"/>
              <a:chExt cx="1686380" cy="1429419"/>
            </a:xfrm>
          </p:grpSpPr>
          <p:sp>
            <p:nvSpPr>
              <p:cNvPr id="12" name="Freeform 12"/>
              <p:cNvSpPr/>
              <p:nvPr/>
            </p:nvSpPr>
            <p:spPr>
              <a:xfrm>
                <a:off x="0" y="0"/>
                <a:ext cx="1686380" cy="1429419"/>
              </a:xfrm>
              <a:custGeom>
                <a:avLst/>
                <a:gdLst/>
                <a:ahLst/>
                <a:cxnLst/>
                <a:rect l="l" t="t" r="r" b="b"/>
                <a:pathLst>
                  <a:path w="1686380" h="1429419">
                    <a:moveTo>
                      <a:pt x="0" y="0"/>
                    </a:moveTo>
                    <a:lnTo>
                      <a:pt x="1686380" y="0"/>
                    </a:lnTo>
                    <a:lnTo>
                      <a:pt x="1686380" y="1429419"/>
                    </a:lnTo>
                    <a:lnTo>
                      <a:pt x="0" y="1429419"/>
                    </a:lnTo>
                    <a:close/>
                  </a:path>
                </a:pathLst>
              </a:custGeom>
              <a:solidFill>
                <a:srgbClr val="1B2A63"/>
              </a:solidFill>
            </p:spPr>
            <p:txBody>
              <a:bodyPr/>
              <a:lstStyle/>
              <a:p>
                <a:endParaRPr lang="en-US"/>
              </a:p>
            </p:txBody>
          </p:sp>
          <p:sp>
            <p:nvSpPr>
              <p:cNvPr id="13" name="TextBox 13"/>
              <p:cNvSpPr txBox="1"/>
              <p:nvPr/>
            </p:nvSpPr>
            <p:spPr>
              <a:xfrm>
                <a:off x="0" y="-38100"/>
                <a:ext cx="1686380" cy="1467519"/>
              </a:xfrm>
              <a:prstGeom prst="rect">
                <a:avLst/>
              </a:prstGeom>
            </p:spPr>
            <p:txBody>
              <a:bodyPr lIns="50800" tIns="50800" rIns="50800" bIns="50800" rtlCol="0" anchor="ctr"/>
              <a:lstStyle/>
              <a:p>
                <a:pPr algn="ctr">
                  <a:lnSpc>
                    <a:spcPts val="2226"/>
                  </a:lnSpc>
                </a:pPr>
                <a:endParaRPr/>
              </a:p>
            </p:txBody>
          </p:sp>
        </p:grpSp>
        <p:sp>
          <p:nvSpPr>
            <p:cNvPr id="14" name="TextBox 14"/>
            <p:cNvSpPr txBox="1"/>
            <p:nvPr/>
          </p:nvSpPr>
          <p:spPr>
            <a:xfrm>
              <a:off x="537315" y="1701849"/>
              <a:ext cx="7462667" cy="3689861"/>
            </a:xfrm>
            <a:prstGeom prst="rect">
              <a:avLst/>
            </a:prstGeom>
          </p:spPr>
          <p:txBody>
            <a:bodyPr lIns="0" tIns="0" rIns="0" bIns="0" rtlCol="0" anchor="t">
              <a:spAutoFit/>
            </a:bodyPr>
            <a:lstStyle/>
            <a:p>
              <a:pPr marL="532290" lvl="1" indent="-266145">
                <a:lnSpc>
                  <a:spcPts val="4511"/>
                </a:lnSpc>
                <a:buFont typeface="Arial"/>
                <a:buChar char="•"/>
              </a:pPr>
              <a:r>
                <a:rPr lang="en-US" sz="2465">
                  <a:solidFill>
                    <a:srgbClr val="FFFFFF"/>
                  </a:solidFill>
                  <a:latin typeface="Open Sans Light"/>
                </a:rPr>
                <a:t> Rutgers University - Who Are We?</a:t>
              </a:r>
            </a:p>
            <a:p>
              <a:pPr marL="532290" lvl="1" indent="-266145">
                <a:lnSpc>
                  <a:spcPts val="4511"/>
                </a:lnSpc>
                <a:buFont typeface="Arial"/>
                <a:buChar char="•"/>
              </a:pPr>
              <a:r>
                <a:rPr lang="en-US" sz="2465">
                  <a:solidFill>
                    <a:srgbClr val="FFFFFF"/>
                  </a:solidFill>
                  <a:latin typeface="Open Sans Light"/>
                </a:rPr>
                <a:t> Speed Networking Event </a:t>
              </a:r>
            </a:p>
            <a:p>
              <a:pPr marL="532290" lvl="1" indent="-266145">
                <a:lnSpc>
                  <a:spcPts val="4511"/>
                </a:lnSpc>
                <a:buFont typeface="Arial"/>
                <a:buChar char="•"/>
              </a:pPr>
              <a:r>
                <a:rPr lang="en-US" sz="2465">
                  <a:solidFill>
                    <a:srgbClr val="FFFFFF"/>
                  </a:solidFill>
                  <a:latin typeface="Open Sans Light"/>
                </a:rPr>
                <a:t> Medicare Education Series</a:t>
              </a:r>
            </a:p>
            <a:p>
              <a:pPr marL="532290" lvl="1" indent="-266145">
                <a:lnSpc>
                  <a:spcPts val="4511"/>
                </a:lnSpc>
                <a:buFont typeface="Arial"/>
                <a:buChar char="•"/>
              </a:pPr>
              <a:r>
                <a:rPr lang="en-US" sz="2465">
                  <a:solidFill>
                    <a:srgbClr val="FFFFFF"/>
                  </a:solidFill>
                  <a:latin typeface="Open Sans Light"/>
                </a:rPr>
                <a:t> Managed Care Speaker Series </a:t>
              </a:r>
            </a:p>
            <a:p>
              <a:pPr marL="532290" lvl="1" indent="-266145">
                <a:lnSpc>
                  <a:spcPts val="4511"/>
                </a:lnSpc>
                <a:buFont typeface="Arial"/>
                <a:buChar char="•"/>
              </a:pPr>
              <a:r>
                <a:rPr lang="en-US" sz="2465">
                  <a:solidFill>
                    <a:srgbClr val="FFFFFF"/>
                  </a:solidFill>
                  <a:latin typeface="Open Sans Light"/>
                </a:rPr>
                <a:t> E-Board’s Success </a:t>
              </a:r>
            </a:p>
          </p:txBody>
        </p:sp>
        <p:sp>
          <p:nvSpPr>
            <p:cNvPr id="15" name="TextBox 15"/>
            <p:cNvSpPr txBox="1"/>
            <p:nvPr/>
          </p:nvSpPr>
          <p:spPr>
            <a:xfrm>
              <a:off x="1138427" y="553416"/>
              <a:ext cx="5056528" cy="756235"/>
            </a:xfrm>
            <a:prstGeom prst="rect">
              <a:avLst/>
            </a:prstGeom>
          </p:spPr>
          <p:txBody>
            <a:bodyPr lIns="0" tIns="0" rIns="0" bIns="0" rtlCol="0" anchor="t">
              <a:spAutoFit/>
            </a:bodyPr>
            <a:lstStyle/>
            <a:p>
              <a:pPr marL="0" lvl="0" indent="0" algn="l">
                <a:lnSpc>
                  <a:spcPts val="4227"/>
                </a:lnSpc>
                <a:spcBef>
                  <a:spcPct val="0"/>
                </a:spcBef>
              </a:pPr>
              <a:r>
                <a:rPr lang="en-US" sz="4025">
                  <a:solidFill>
                    <a:srgbClr val="FFFFFF"/>
                  </a:solidFill>
                  <a:latin typeface="Open Sans Bold"/>
                </a:rPr>
                <a:t>Overview</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012B"/>
        </a:solidFill>
        <a:effectLst/>
      </p:bgPr>
    </p:bg>
    <p:spTree>
      <p:nvGrpSpPr>
        <p:cNvPr id="1" name=""/>
        <p:cNvGrpSpPr/>
        <p:nvPr/>
      </p:nvGrpSpPr>
      <p:grpSpPr>
        <a:xfrm>
          <a:off x="0" y="0"/>
          <a:ext cx="0" cy="0"/>
          <a:chOff x="0" y="0"/>
          <a:chExt cx="0" cy="0"/>
        </a:xfrm>
      </p:grpSpPr>
      <p:sp>
        <p:nvSpPr>
          <p:cNvPr id="2" name="Freeform 2"/>
          <p:cNvSpPr/>
          <p:nvPr/>
        </p:nvSpPr>
        <p:spPr>
          <a:xfrm>
            <a:off x="230808" y="222774"/>
            <a:ext cx="8689268" cy="9789453"/>
          </a:xfrm>
          <a:custGeom>
            <a:avLst/>
            <a:gdLst/>
            <a:ahLst/>
            <a:cxnLst/>
            <a:rect l="l" t="t" r="r" b="b"/>
            <a:pathLst>
              <a:path w="8689268" h="9789453">
                <a:moveTo>
                  <a:pt x="0" y="0"/>
                </a:moveTo>
                <a:lnTo>
                  <a:pt x="8689268" y="0"/>
                </a:lnTo>
                <a:lnTo>
                  <a:pt x="8689268" y="9789453"/>
                </a:lnTo>
                <a:lnTo>
                  <a:pt x="0" y="9789453"/>
                </a:lnTo>
                <a:lnTo>
                  <a:pt x="0" y="0"/>
                </a:lnTo>
                <a:close/>
              </a:path>
            </a:pathLst>
          </a:custGeom>
          <a:blipFill>
            <a:blip r:embed="rId2">
              <a:alphaModFix amt="75000"/>
            </a:blip>
            <a:stretch>
              <a:fillRect l="-33321" r="-35670"/>
            </a:stretch>
          </a:blipFill>
        </p:spPr>
        <p:txBody>
          <a:bodyPr/>
          <a:lstStyle/>
          <a:p>
            <a:endParaRPr lang="en-US"/>
          </a:p>
        </p:txBody>
      </p:sp>
      <p:sp>
        <p:nvSpPr>
          <p:cNvPr id="3" name="Freeform 3"/>
          <p:cNvSpPr/>
          <p:nvPr/>
        </p:nvSpPr>
        <p:spPr>
          <a:xfrm>
            <a:off x="9331695" y="222774"/>
            <a:ext cx="8729503" cy="9789453"/>
          </a:xfrm>
          <a:custGeom>
            <a:avLst/>
            <a:gdLst/>
            <a:ahLst/>
            <a:cxnLst/>
            <a:rect l="l" t="t" r="r" b="b"/>
            <a:pathLst>
              <a:path w="8729503" h="9789453">
                <a:moveTo>
                  <a:pt x="0" y="0"/>
                </a:moveTo>
                <a:lnTo>
                  <a:pt x="8729503" y="0"/>
                </a:lnTo>
                <a:lnTo>
                  <a:pt x="8729503" y="9789453"/>
                </a:lnTo>
                <a:lnTo>
                  <a:pt x="0" y="9789453"/>
                </a:lnTo>
                <a:lnTo>
                  <a:pt x="0" y="0"/>
                </a:lnTo>
                <a:close/>
              </a:path>
            </a:pathLst>
          </a:custGeom>
          <a:blipFill>
            <a:blip r:embed="rId3">
              <a:alphaModFix amt="75000"/>
            </a:blip>
            <a:stretch>
              <a:fillRect l="-48844" r="-19368"/>
            </a:stretch>
          </a:blipFill>
        </p:spPr>
        <p:txBody>
          <a:bodyPr/>
          <a:lstStyle/>
          <a:p>
            <a:endParaRPr lang="en-US"/>
          </a:p>
        </p:txBody>
      </p:sp>
      <p:sp>
        <p:nvSpPr>
          <p:cNvPr id="4" name="Freeform 4"/>
          <p:cNvSpPr/>
          <p:nvPr/>
        </p:nvSpPr>
        <p:spPr>
          <a:xfrm rot="1173572">
            <a:off x="14798554" y="6345750"/>
            <a:ext cx="5825099" cy="5825099"/>
          </a:xfrm>
          <a:custGeom>
            <a:avLst/>
            <a:gdLst/>
            <a:ahLst/>
            <a:cxnLst/>
            <a:rect l="l" t="t" r="r" b="b"/>
            <a:pathLst>
              <a:path w="5825099" h="5825099">
                <a:moveTo>
                  <a:pt x="0" y="0"/>
                </a:moveTo>
                <a:lnTo>
                  <a:pt x="5825099" y="0"/>
                </a:lnTo>
                <a:lnTo>
                  <a:pt x="5825099" y="5825100"/>
                </a:lnTo>
                <a:lnTo>
                  <a:pt x="0" y="58251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1173572">
            <a:off x="-2013778" y="-3135506"/>
            <a:ext cx="5825099" cy="5825099"/>
          </a:xfrm>
          <a:custGeom>
            <a:avLst/>
            <a:gdLst/>
            <a:ahLst/>
            <a:cxnLst/>
            <a:rect l="l" t="t" r="r" b="b"/>
            <a:pathLst>
              <a:path w="5825099" h="5825099">
                <a:moveTo>
                  <a:pt x="0" y="0"/>
                </a:moveTo>
                <a:lnTo>
                  <a:pt x="5825099" y="0"/>
                </a:lnTo>
                <a:lnTo>
                  <a:pt x="5825099" y="5825099"/>
                </a:lnTo>
                <a:lnTo>
                  <a:pt x="0" y="58250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6293205" y="393411"/>
            <a:ext cx="5701590" cy="1998198"/>
            <a:chOff x="0" y="0"/>
            <a:chExt cx="2396942" cy="840040"/>
          </a:xfrm>
        </p:grpSpPr>
        <p:sp>
          <p:nvSpPr>
            <p:cNvPr id="7" name="Freeform 7"/>
            <p:cNvSpPr/>
            <p:nvPr/>
          </p:nvSpPr>
          <p:spPr>
            <a:xfrm>
              <a:off x="0" y="0"/>
              <a:ext cx="2396941" cy="840040"/>
            </a:xfrm>
            <a:custGeom>
              <a:avLst/>
              <a:gdLst/>
              <a:ahLst/>
              <a:cxnLst/>
              <a:rect l="l" t="t" r="r" b="b"/>
              <a:pathLst>
                <a:path w="2396941" h="840040">
                  <a:moveTo>
                    <a:pt x="0" y="0"/>
                  </a:moveTo>
                  <a:lnTo>
                    <a:pt x="2396941" y="0"/>
                  </a:lnTo>
                  <a:lnTo>
                    <a:pt x="2396941" y="840040"/>
                  </a:lnTo>
                  <a:lnTo>
                    <a:pt x="0" y="840040"/>
                  </a:lnTo>
                  <a:close/>
                </a:path>
              </a:pathLst>
            </a:custGeom>
            <a:solidFill>
              <a:srgbClr val="FFFFFF"/>
            </a:solidFill>
            <a:ln cap="sq">
              <a:noFill/>
              <a:prstDash val="solid"/>
              <a:miter/>
            </a:ln>
          </p:spPr>
          <p:txBody>
            <a:bodyPr/>
            <a:lstStyle/>
            <a:p>
              <a:endParaRPr lang="en-US"/>
            </a:p>
          </p:txBody>
        </p:sp>
        <p:sp>
          <p:nvSpPr>
            <p:cNvPr id="8" name="TextBox 8"/>
            <p:cNvSpPr txBox="1"/>
            <p:nvPr/>
          </p:nvSpPr>
          <p:spPr>
            <a:xfrm>
              <a:off x="0" y="-38100"/>
              <a:ext cx="2396942" cy="878140"/>
            </a:xfrm>
            <a:prstGeom prst="rect">
              <a:avLst/>
            </a:prstGeom>
          </p:spPr>
          <p:txBody>
            <a:bodyPr lIns="50800" tIns="50800" rIns="50800" bIns="50800" rtlCol="0" anchor="ctr"/>
            <a:lstStyle/>
            <a:p>
              <a:pPr algn="ctr">
                <a:lnSpc>
                  <a:spcPts val="2903"/>
                </a:lnSpc>
              </a:pPr>
              <a:endParaRPr/>
            </a:p>
          </p:txBody>
        </p:sp>
      </p:grpSp>
      <p:sp>
        <p:nvSpPr>
          <p:cNvPr id="9" name="Freeform 9"/>
          <p:cNvSpPr/>
          <p:nvPr/>
        </p:nvSpPr>
        <p:spPr>
          <a:xfrm>
            <a:off x="6726835" y="1117496"/>
            <a:ext cx="4834330" cy="1077830"/>
          </a:xfrm>
          <a:custGeom>
            <a:avLst/>
            <a:gdLst/>
            <a:ahLst/>
            <a:cxnLst/>
            <a:rect l="l" t="t" r="r" b="b"/>
            <a:pathLst>
              <a:path w="4834330" h="1077830">
                <a:moveTo>
                  <a:pt x="0" y="0"/>
                </a:moveTo>
                <a:lnTo>
                  <a:pt x="4834330" y="0"/>
                </a:lnTo>
                <a:lnTo>
                  <a:pt x="4834330" y="1077830"/>
                </a:lnTo>
                <a:lnTo>
                  <a:pt x="0" y="1077830"/>
                </a:lnTo>
                <a:lnTo>
                  <a:pt x="0" y="0"/>
                </a:lnTo>
                <a:close/>
              </a:path>
            </a:pathLst>
          </a:custGeom>
          <a:blipFill>
            <a:blip r:embed="rId6"/>
            <a:stretch>
              <a:fillRect t="-10688" b="-10688"/>
            </a:stretch>
          </a:blipFill>
        </p:spPr>
        <p:txBody>
          <a:bodyPr/>
          <a:lstStyle/>
          <a:p>
            <a:endParaRPr lang="en-US"/>
          </a:p>
        </p:txBody>
      </p:sp>
      <p:sp>
        <p:nvSpPr>
          <p:cNvPr id="10" name="TextBox 10"/>
          <p:cNvSpPr txBox="1"/>
          <p:nvPr/>
        </p:nvSpPr>
        <p:spPr>
          <a:xfrm>
            <a:off x="6556551" y="733160"/>
            <a:ext cx="5174460" cy="375965"/>
          </a:xfrm>
          <a:prstGeom prst="rect">
            <a:avLst/>
          </a:prstGeom>
        </p:spPr>
        <p:txBody>
          <a:bodyPr lIns="0" tIns="0" rIns="0" bIns="0" rtlCol="0" anchor="t">
            <a:spAutoFit/>
          </a:bodyPr>
          <a:lstStyle/>
          <a:p>
            <a:pPr marL="0" lvl="0" indent="0" algn="ctr">
              <a:lnSpc>
                <a:spcPts val="2955"/>
              </a:lnSpc>
              <a:spcBef>
                <a:spcPct val="0"/>
              </a:spcBef>
            </a:pPr>
            <a:r>
              <a:rPr lang="en-US" sz="2814">
                <a:solidFill>
                  <a:srgbClr val="F7012B"/>
                </a:solidFill>
                <a:latin typeface="Open Sans Bold"/>
              </a:rPr>
              <a:t>Who Are We?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751123" y="2002976"/>
            <a:ext cx="2709553" cy="806278"/>
            <a:chOff x="0" y="0"/>
            <a:chExt cx="812800" cy="241864"/>
          </a:xfrm>
        </p:grpSpPr>
        <p:sp>
          <p:nvSpPr>
            <p:cNvPr id="3" name="Freeform 3"/>
            <p:cNvSpPr/>
            <p:nvPr/>
          </p:nvSpPr>
          <p:spPr>
            <a:xfrm>
              <a:off x="0" y="0"/>
              <a:ext cx="812800" cy="241864"/>
            </a:xfrm>
            <a:custGeom>
              <a:avLst/>
              <a:gdLst/>
              <a:ahLst/>
              <a:cxnLst/>
              <a:rect l="l" t="t" r="r" b="b"/>
              <a:pathLst>
                <a:path w="812800" h="241864">
                  <a:moveTo>
                    <a:pt x="51431" y="0"/>
                  </a:moveTo>
                  <a:lnTo>
                    <a:pt x="761369" y="0"/>
                  </a:lnTo>
                  <a:cubicBezTo>
                    <a:pt x="789774" y="0"/>
                    <a:pt x="812800" y="23026"/>
                    <a:pt x="812800" y="51431"/>
                  </a:cubicBezTo>
                  <a:lnTo>
                    <a:pt x="812800" y="190433"/>
                  </a:lnTo>
                  <a:cubicBezTo>
                    <a:pt x="812800" y="218837"/>
                    <a:pt x="789774" y="241864"/>
                    <a:pt x="761369" y="241864"/>
                  </a:cubicBezTo>
                  <a:lnTo>
                    <a:pt x="51431" y="241864"/>
                  </a:lnTo>
                  <a:cubicBezTo>
                    <a:pt x="37791" y="241864"/>
                    <a:pt x="24709" y="236445"/>
                    <a:pt x="15064" y="226800"/>
                  </a:cubicBezTo>
                  <a:cubicBezTo>
                    <a:pt x="5419" y="217155"/>
                    <a:pt x="0" y="204073"/>
                    <a:pt x="0" y="190433"/>
                  </a:cubicBezTo>
                  <a:lnTo>
                    <a:pt x="0" y="51431"/>
                  </a:lnTo>
                  <a:cubicBezTo>
                    <a:pt x="0" y="23026"/>
                    <a:pt x="23026" y="0"/>
                    <a:pt x="51431" y="0"/>
                  </a:cubicBezTo>
                  <a:close/>
                </a:path>
              </a:pathLst>
            </a:custGeom>
            <a:solidFill>
              <a:srgbClr val="64696D"/>
            </a:solidFill>
            <a:ln cap="sq">
              <a:noFill/>
              <a:prstDash val="solid"/>
              <a:miter/>
            </a:ln>
          </p:spPr>
          <p:txBody>
            <a:bodyPr/>
            <a:lstStyle/>
            <a:p>
              <a:endParaRPr lang="en-US"/>
            </a:p>
          </p:txBody>
        </p:sp>
        <p:sp>
          <p:nvSpPr>
            <p:cNvPr id="4" name="TextBox 4"/>
            <p:cNvSpPr txBox="1"/>
            <p:nvPr/>
          </p:nvSpPr>
          <p:spPr>
            <a:xfrm>
              <a:off x="0" y="-38100"/>
              <a:ext cx="812800" cy="279964"/>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President</a:t>
              </a:r>
            </a:p>
          </p:txBody>
        </p:sp>
      </p:grpSp>
      <p:grpSp>
        <p:nvGrpSpPr>
          <p:cNvPr id="5" name="Group 5"/>
          <p:cNvGrpSpPr/>
          <p:nvPr/>
        </p:nvGrpSpPr>
        <p:grpSpPr>
          <a:xfrm rot="426800">
            <a:off x="-531876" y="6484385"/>
            <a:ext cx="3891623" cy="3891623"/>
            <a:chOff x="0" y="0"/>
            <a:chExt cx="4662509" cy="4662509"/>
          </a:xfrm>
        </p:grpSpPr>
        <p:sp>
          <p:nvSpPr>
            <p:cNvPr id="6" name="Freeform 6"/>
            <p:cNvSpPr/>
            <p:nvPr/>
          </p:nvSpPr>
          <p:spPr>
            <a:xfrm>
              <a:off x="0" y="0"/>
              <a:ext cx="4662424" cy="4662678"/>
            </a:xfrm>
            <a:custGeom>
              <a:avLst/>
              <a:gdLst/>
              <a:ahLst/>
              <a:cxnLst/>
              <a:rect l="l" t="t" r="r" b="b"/>
              <a:pathLst>
                <a:path w="4662424" h="4662678">
                  <a:moveTo>
                    <a:pt x="1407922" y="3947033"/>
                  </a:moveTo>
                  <a:cubicBezTo>
                    <a:pt x="1454023" y="3900932"/>
                    <a:pt x="1477137" y="3854704"/>
                    <a:pt x="1500251" y="3808603"/>
                  </a:cubicBezTo>
                  <a:cubicBezTo>
                    <a:pt x="2331212" y="4662678"/>
                    <a:pt x="2331212" y="4662678"/>
                    <a:pt x="2331212" y="4662678"/>
                  </a:cubicBezTo>
                  <a:cubicBezTo>
                    <a:pt x="3046730" y="3947160"/>
                    <a:pt x="3046730" y="3947160"/>
                    <a:pt x="3046730" y="3947160"/>
                  </a:cubicBezTo>
                  <a:cubicBezTo>
                    <a:pt x="2792857" y="3693287"/>
                    <a:pt x="2792857" y="3277743"/>
                    <a:pt x="3046730" y="3046984"/>
                  </a:cubicBezTo>
                  <a:cubicBezTo>
                    <a:pt x="3300603" y="2793111"/>
                    <a:pt x="3693033" y="2793111"/>
                    <a:pt x="3946906" y="3046984"/>
                  </a:cubicBezTo>
                  <a:cubicBezTo>
                    <a:pt x="4662424" y="2331466"/>
                    <a:pt x="4662424" y="2331466"/>
                    <a:pt x="4662424" y="2331466"/>
                  </a:cubicBezTo>
                  <a:cubicBezTo>
                    <a:pt x="3831463" y="1500505"/>
                    <a:pt x="3831463" y="1500505"/>
                    <a:pt x="3831463" y="1500505"/>
                  </a:cubicBezTo>
                  <a:cubicBezTo>
                    <a:pt x="3854577" y="1477391"/>
                    <a:pt x="3900678" y="1454404"/>
                    <a:pt x="3923792" y="1431290"/>
                  </a:cubicBezTo>
                  <a:cubicBezTo>
                    <a:pt x="4108450" y="1223518"/>
                    <a:pt x="4108450" y="923544"/>
                    <a:pt x="3923792" y="738886"/>
                  </a:cubicBezTo>
                  <a:cubicBezTo>
                    <a:pt x="3739134" y="554228"/>
                    <a:pt x="3439033" y="554228"/>
                    <a:pt x="3254375" y="738886"/>
                  </a:cubicBezTo>
                  <a:cubicBezTo>
                    <a:pt x="3231261" y="762000"/>
                    <a:pt x="3185160" y="808101"/>
                    <a:pt x="3162046" y="854329"/>
                  </a:cubicBezTo>
                  <a:cubicBezTo>
                    <a:pt x="2331212" y="0"/>
                    <a:pt x="2331212" y="0"/>
                    <a:pt x="2331212" y="0"/>
                  </a:cubicBezTo>
                  <a:cubicBezTo>
                    <a:pt x="1638808" y="715518"/>
                    <a:pt x="1638808" y="715518"/>
                    <a:pt x="1638808" y="715518"/>
                  </a:cubicBezTo>
                  <a:cubicBezTo>
                    <a:pt x="1869567" y="946277"/>
                    <a:pt x="1869567" y="1361821"/>
                    <a:pt x="1615694" y="1615694"/>
                  </a:cubicBezTo>
                  <a:cubicBezTo>
                    <a:pt x="1361821" y="1846453"/>
                    <a:pt x="969391" y="1846453"/>
                    <a:pt x="715518" y="1615694"/>
                  </a:cubicBezTo>
                  <a:cubicBezTo>
                    <a:pt x="0" y="2331212"/>
                    <a:pt x="0" y="2331212"/>
                    <a:pt x="0" y="2331212"/>
                  </a:cubicBezTo>
                  <a:cubicBezTo>
                    <a:pt x="854075" y="3185287"/>
                    <a:pt x="854075" y="3185287"/>
                    <a:pt x="854075" y="3185287"/>
                  </a:cubicBezTo>
                  <a:cubicBezTo>
                    <a:pt x="807974" y="3185287"/>
                    <a:pt x="761746" y="3231388"/>
                    <a:pt x="738632" y="3254502"/>
                  </a:cubicBezTo>
                  <a:cubicBezTo>
                    <a:pt x="530860" y="3462274"/>
                    <a:pt x="530860" y="3762248"/>
                    <a:pt x="738632" y="3946906"/>
                  </a:cubicBezTo>
                  <a:cubicBezTo>
                    <a:pt x="923290" y="4131564"/>
                    <a:pt x="1223391" y="4131564"/>
                    <a:pt x="1408049" y="3946906"/>
                  </a:cubicBezTo>
                  <a:close/>
                </a:path>
              </a:pathLst>
            </a:custGeom>
            <a:solidFill>
              <a:srgbClr val="64696D"/>
            </a:solidFill>
          </p:spPr>
          <p:txBody>
            <a:bodyPr/>
            <a:lstStyle/>
            <a:p>
              <a:endParaRPr lang="en-US"/>
            </a:p>
          </p:txBody>
        </p:sp>
      </p:grpSp>
      <p:grpSp>
        <p:nvGrpSpPr>
          <p:cNvPr id="7" name="Group 7"/>
          <p:cNvGrpSpPr/>
          <p:nvPr/>
        </p:nvGrpSpPr>
        <p:grpSpPr>
          <a:xfrm rot="426800">
            <a:off x="-2251001" y="4249332"/>
            <a:ext cx="3872942" cy="3853056"/>
            <a:chOff x="0" y="0"/>
            <a:chExt cx="4640128" cy="4616303"/>
          </a:xfrm>
        </p:grpSpPr>
        <p:sp>
          <p:nvSpPr>
            <p:cNvPr id="8" name="Freeform 8"/>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A1E44D"/>
            </a:solidFill>
          </p:spPr>
          <p:txBody>
            <a:bodyPr/>
            <a:lstStyle/>
            <a:p>
              <a:endParaRPr lang="en-US"/>
            </a:p>
          </p:txBody>
        </p:sp>
      </p:grpSp>
      <p:grpSp>
        <p:nvGrpSpPr>
          <p:cNvPr id="9" name="Group 9"/>
          <p:cNvGrpSpPr/>
          <p:nvPr/>
        </p:nvGrpSpPr>
        <p:grpSpPr>
          <a:xfrm rot="426800">
            <a:off x="1260636" y="8781918"/>
            <a:ext cx="3872942" cy="3853056"/>
            <a:chOff x="0" y="0"/>
            <a:chExt cx="4640128" cy="4616303"/>
          </a:xfrm>
        </p:grpSpPr>
        <p:sp>
          <p:nvSpPr>
            <p:cNvPr id="10" name="Freeform 10"/>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1B2A63"/>
            </a:solidFill>
          </p:spPr>
          <p:txBody>
            <a:bodyPr/>
            <a:lstStyle/>
            <a:p>
              <a:endParaRPr lang="en-US"/>
            </a:p>
          </p:txBody>
        </p:sp>
      </p:grpSp>
      <p:grpSp>
        <p:nvGrpSpPr>
          <p:cNvPr id="11" name="Group 11"/>
          <p:cNvGrpSpPr/>
          <p:nvPr/>
        </p:nvGrpSpPr>
        <p:grpSpPr>
          <a:xfrm>
            <a:off x="1597833" y="3631349"/>
            <a:ext cx="2709553" cy="766532"/>
            <a:chOff x="0" y="0"/>
            <a:chExt cx="812800" cy="229941"/>
          </a:xfrm>
        </p:grpSpPr>
        <p:sp>
          <p:nvSpPr>
            <p:cNvPr id="12" name="Freeform 12"/>
            <p:cNvSpPr/>
            <p:nvPr/>
          </p:nvSpPr>
          <p:spPr>
            <a:xfrm>
              <a:off x="0" y="0"/>
              <a:ext cx="812800" cy="229941"/>
            </a:xfrm>
            <a:custGeom>
              <a:avLst/>
              <a:gdLst/>
              <a:ahLst/>
              <a:cxnLst/>
              <a:rect l="l" t="t" r="r" b="b"/>
              <a:pathLst>
                <a:path w="812800" h="229941">
                  <a:moveTo>
                    <a:pt x="51431" y="0"/>
                  </a:moveTo>
                  <a:lnTo>
                    <a:pt x="761369" y="0"/>
                  </a:lnTo>
                  <a:cubicBezTo>
                    <a:pt x="789774" y="0"/>
                    <a:pt x="812800" y="23026"/>
                    <a:pt x="812800" y="51431"/>
                  </a:cubicBezTo>
                  <a:lnTo>
                    <a:pt x="812800" y="178510"/>
                  </a:lnTo>
                  <a:cubicBezTo>
                    <a:pt x="812800" y="192151"/>
                    <a:pt x="807381" y="205232"/>
                    <a:pt x="797736" y="214877"/>
                  </a:cubicBezTo>
                  <a:cubicBezTo>
                    <a:pt x="788091" y="224522"/>
                    <a:pt x="775009" y="229941"/>
                    <a:pt x="761369" y="229941"/>
                  </a:cubicBezTo>
                  <a:lnTo>
                    <a:pt x="51431" y="229941"/>
                  </a:lnTo>
                  <a:cubicBezTo>
                    <a:pt x="23026" y="229941"/>
                    <a:pt x="0" y="206915"/>
                    <a:pt x="0" y="178510"/>
                  </a:cubicBezTo>
                  <a:lnTo>
                    <a:pt x="0" y="51431"/>
                  </a:lnTo>
                  <a:cubicBezTo>
                    <a:pt x="0" y="23026"/>
                    <a:pt x="23026" y="0"/>
                    <a:pt x="51431" y="0"/>
                  </a:cubicBezTo>
                  <a:close/>
                </a:path>
              </a:pathLst>
            </a:custGeom>
            <a:solidFill>
              <a:srgbClr val="64696D"/>
            </a:solidFill>
            <a:ln cap="sq">
              <a:noFill/>
              <a:prstDash val="solid"/>
              <a:miter/>
            </a:ln>
          </p:spPr>
          <p:txBody>
            <a:bodyPr/>
            <a:lstStyle/>
            <a:p>
              <a:endParaRPr lang="en-US"/>
            </a:p>
          </p:txBody>
        </p:sp>
        <p:sp>
          <p:nvSpPr>
            <p:cNvPr id="13" name="TextBox 13"/>
            <p:cNvSpPr txBox="1"/>
            <p:nvPr/>
          </p:nvSpPr>
          <p:spPr>
            <a:xfrm>
              <a:off x="0" y="-38100"/>
              <a:ext cx="812800" cy="268041"/>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President-Elect</a:t>
              </a:r>
            </a:p>
          </p:txBody>
        </p:sp>
      </p:grpSp>
      <p:grpSp>
        <p:nvGrpSpPr>
          <p:cNvPr id="14" name="Group 14"/>
          <p:cNvGrpSpPr/>
          <p:nvPr/>
        </p:nvGrpSpPr>
        <p:grpSpPr>
          <a:xfrm>
            <a:off x="13689939" y="3631349"/>
            <a:ext cx="2709553" cy="766532"/>
            <a:chOff x="0" y="0"/>
            <a:chExt cx="812800" cy="229941"/>
          </a:xfrm>
        </p:grpSpPr>
        <p:sp>
          <p:nvSpPr>
            <p:cNvPr id="15" name="Freeform 15"/>
            <p:cNvSpPr/>
            <p:nvPr/>
          </p:nvSpPr>
          <p:spPr>
            <a:xfrm>
              <a:off x="0" y="0"/>
              <a:ext cx="812800" cy="229941"/>
            </a:xfrm>
            <a:custGeom>
              <a:avLst/>
              <a:gdLst/>
              <a:ahLst/>
              <a:cxnLst/>
              <a:rect l="l" t="t" r="r" b="b"/>
              <a:pathLst>
                <a:path w="812800" h="229941">
                  <a:moveTo>
                    <a:pt x="51431" y="0"/>
                  </a:moveTo>
                  <a:lnTo>
                    <a:pt x="761369" y="0"/>
                  </a:lnTo>
                  <a:cubicBezTo>
                    <a:pt x="789774" y="0"/>
                    <a:pt x="812800" y="23026"/>
                    <a:pt x="812800" y="51431"/>
                  </a:cubicBezTo>
                  <a:lnTo>
                    <a:pt x="812800" y="178510"/>
                  </a:lnTo>
                  <a:cubicBezTo>
                    <a:pt x="812800" y="192151"/>
                    <a:pt x="807381" y="205232"/>
                    <a:pt x="797736" y="214877"/>
                  </a:cubicBezTo>
                  <a:cubicBezTo>
                    <a:pt x="788091" y="224522"/>
                    <a:pt x="775009" y="229941"/>
                    <a:pt x="761369" y="229941"/>
                  </a:cubicBezTo>
                  <a:lnTo>
                    <a:pt x="51431" y="229941"/>
                  </a:lnTo>
                  <a:cubicBezTo>
                    <a:pt x="23026" y="229941"/>
                    <a:pt x="0" y="206915"/>
                    <a:pt x="0" y="178510"/>
                  </a:cubicBezTo>
                  <a:lnTo>
                    <a:pt x="0" y="51431"/>
                  </a:lnTo>
                  <a:cubicBezTo>
                    <a:pt x="0" y="23026"/>
                    <a:pt x="23026" y="0"/>
                    <a:pt x="51431" y="0"/>
                  </a:cubicBezTo>
                  <a:close/>
                </a:path>
              </a:pathLst>
            </a:custGeom>
            <a:solidFill>
              <a:srgbClr val="64696D"/>
            </a:solidFill>
            <a:ln cap="sq">
              <a:noFill/>
              <a:prstDash val="solid"/>
              <a:miter/>
            </a:ln>
          </p:spPr>
          <p:txBody>
            <a:bodyPr/>
            <a:lstStyle/>
            <a:p>
              <a:endParaRPr lang="en-US"/>
            </a:p>
          </p:txBody>
        </p:sp>
        <p:sp>
          <p:nvSpPr>
            <p:cNvPr id="16" name="TextBox 16"/>
            <p:cNvSpPr txBox="1"/>
            <p:nvPr/>
          </p:nvSpPr>
          <p:spPr>
            <a:xfrm>
              <a:off x="0" y="-38100"/>
              <a:ext cx="812800" cy="268041"/>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Vice Presidents (2)</a:t>
              </a:r>
            </a:p>
          </p:txBody>
        </p:sp>
      </p:grpSp>
      <p:grpSp>
        <p:nvGrpSpPr>
          <p:cNvPr id="17" name="Group 17"/>
          <p:cNvGrpSpPr/>
          <p:nvPr/>
        </p:nvGrpSpPr>
        <p:grpSpPr>
          <a:xfrm>
            <a:off x="224007" y="5512818"/>
            <a:ext cx="2709553" cy="766532"/>
            <a:chOff x="0" y="0"/>
            <a:chExt cx="812800" cy="229941"/>
          </a:xfrm>
        </p:grpSpPr>
        <p:sp>
          <p:nvSpPr>
            <p:cNvPr id="18" name="Freeform 18"/>
            <p:cNvSpPr/>
            <p:nvPr/>
          </p:nvSpPr>
          <p:spPr>
            <a:xfrm>
              <a:off x="0" y="0"/>
              <a:ext cx="812800" cy="229941"/>
            </a:xfrm>
            <a:custGeom>
              <a:avLst/>
              <a:gdLst/>
              <a:ahLst/>
              <a:cxnLst/>
              <a:rect l="l" t="t" r="r" b="b"/>
              <a:pathLst>
                <a:path w="812800" h="229941">
                  <a:moveTo>
                    <a:pt x="51431" y="0"/>
                  </a:moveTo>
                  <a:lnTo>
                    <a:pt x="761369" y="0"/>
                  </a:lnTo>
                  <a:cubicBezTo>
                    <a:pt x="789774" y="0"/>
                    <a:pt x="812800" y="23026"/>
                    <a:pt x="812800" y="51431"/>
                  </a:cubicBezTo>
                  <a:lnTo>
                    <a:pt x="812800" y="178510"/>
                  </a:lnTo>
                  <a:cubicBezTo>
                    <a:pt x="812800" y="192151"/>
                    <a:pt x="807381" y="205232"/>
                    <a:pt x="797736" y="214877"/>
                  </a:cubicBezTo>
                  <a:cubicBezTo>
                    <a:pt x="788091" y="224522"/>
                    <a:pt x="775009" y="229941"/>
                    <a:pt x="761369" y="229941"/>
                  </a:cubicBezTo>
                  <a:lnTo>
                    <a:pt x="51431" y="229941"/>
                  </a:lnTo>
                  <a:cubicBezTo>
                    <a:pt x="23026" y="229941"/>
                    <a:pt x="0" y="206915"/>
                    <a:pt x="0" y="178510"/>
                  </a:cubicBezTo>
                  <a:lnTo>
                    <a:pt x="0" y="51431"/>
                  </a:lnTo>
                  <a:cubicBezTo>
                    <a:pt x="0" y="23026"/>
                    <a:pt x="23026" y="0"/>
                    <a:pt x="51431" y="0"/>
                  </a:cubicBezTo>
                  <a:close/>
                </a:path>
              </a:pathLst>
            </a:custGeom>
            <a:solidFill>
              <a:srgbClr val="64696D"/>
            </a:solidFill>
            <a:ln cap="sq">
              <a:noFill/>
              <a:prstDash val="solid"/>
              <a:miter/>
            </a:ln>
          </p:spPr>
          <p:txBody>
            <a:bodyPr/>
            <a:lstStyle/>
            <a:p>
              <a:endParaRPr lang="en-US"/>
            </a:p>
          </p:txBody>
        </p:sp>
        <p:sp>
          <p:nvSpPr>
            <p:cNvPr id="19" name="TextBox 19"/>
            <p:cNvSpPr txBox="1"/>
            <p:nvPr/>
          </p:nvSpPr>
          <p:spPr>
            <a:xfrm>
              <a:off x="0" y="-38100"/>
              <a:ext cx="812800" cy="268041"/>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SNE Committee</a:t>
              </a:r>
            </a:p>
          </p:txBody>
        </p:sp>
      </p:grpSp>
      <p:sp>
        <p:nvSpPr>
          <p:cNvPr id="20" name="AutoShape 20"/>
          <p:cNvSpPr/>
          <p:nvPr/>
        </p:nvSpPr>
        <p:spPr>
          <a:xfrm flipH="1">
            <a:off x="1578783" y="4397881"/>
            <a:ext cx="1373827" cy="1114937"/>
          </a:xfrm>
          <a:prstGeom prst="line">
            <a:avLst/>
          </a:prstGeom>
          <a:ln w="38100" cap="rnd">
            <a:solidFill>
              <a:srgbClr val="2E2E2E"/>
            </a:solidFill>
            <a:prstDash val="sysDot"/>
            <a:headEnd type="none" w="sm" len="sm"/>
            <a:tailEnd type="arrow" w="med" len="sm"/>
          </a:ln>
        </p:spPr>
        <p:txBody>
          <a:bodyPr/>
          <a:lstStyle/>
          <a:p>
            <a:endParaRPr lang="en-US"/>
          </a:p>
        </p:txBody>
      </p:sp>
      <p:grpSp>
        <p:nvGrpSpPr>
          <p:cNvPr id="21" name="Group 21"/>
          <p:cNvGrpSpPr/>
          <p:nvPr/>
        </p:nvGrpSpPr>
        <p:grpSpPr>
          <a:xfrm>
            <a:off x="3040183" y="5513593"/>
            <a:ext cx="2709553" cy="806278"/>
            <a:chOff x="0" y="0"/>
            <a:chExt cx="812800" cy="241864"/>
          </a:xfrm>
        </p:grpSpPr>
        <p:sp>
          <p:nvSpPr>
            <p:cNvPr id="22" name="Freeform 22"/>
            <p:cNvSpPr/>
            <p:nvPr/>
          </p:nvSpPr>
          <p:spPr>
            <a:xfrm>
              <a:off x="0" y="0"/>
              <a:ext cx="812800" cy="241864"/>
            </a:xfrm>
            <a:custGeom>
              <a:avLst/>
              <a:gdLst/>
              <a:ahLst/>
              <a:cxnLst/>
              <a:rect l="l" t="t" r="r" b="b"/>
              <a:pathLst>
                <a:path w="812800" h="241864">
                  <a:moveTo>
                    <a:pt x="51431" y="0"/>
                  </a:moveTo>
                  <a:lnTo>
                    <a:pt x="761369" y="0"/>
                  </a:lnTo>
                  <a:cubicBezTo>
                    <a:pt x="789774" y="0"/>
                    <a:pt x="812800" y="23026"/>
                    <a:pt x="812800" y="51431"/>
                  </a:cubicBezTo>
                  <a:lnTo>
                    <a:pt x="812800" y="190433"/>
                  </a:lnTo>
                  <a:cubicBezTo>
                    <a:pt x="812800" y="218837"/>
                    <a:pt x="789774" y="241864"/>
                    <a:pt x="761369" y="241864"/>
                  </a:cubicBezTo>
                  <a:lnTo>
                    <a:pt x="51431" y="241864"/>
                  </a:lnTo>
                  <a:cubicBezTo>
                    <a:pt x="37791" y="241864"/>
                    <a:pt x="24709" y="236445"/>
                    <a:pt x="15064" y="226800"/>
                  </a:cubicBezTo>
                  <a:cubicBezTo>
                    <a:pt x="5419" y="217155"/>
                    <a:pt x="0" y="204073"/>
                    <a:pt x="0" y="190433"/>
                  </a:cubicBezTo>
                  <a:lnTo>
                    <a:pt x="0" y="51431"/>
                  </a:lnTo>
                  <a:cubicBezTo>
                    <a:pt x="0" y="23026"/>
                    <a:pt x="23026" y="0"/>
                    <a:pt x="51431" y="0"/>
                  </a:cubicBezTo>
                  <a:close/>
                </a:path>
              </a:pathLst>
            </a:custGeom>
            <a:solidFill>
              <a:srgbClr val="64696D"/>
            </a:solidFill>
            <a:ln cap="sq">
              <a:noFill/>
              <a:prstDash val="solid"/>
              <a:miter/>
            </a:ln>
          </p:spPr>
          <p:txBody>
            <a:bodyPr/>
            <a:lstStyle/>
            <a:p>
              <a:endParaRPr lang="en-US"/>
            </a:p>
          </p:txBody>
        </p:sp>
        <p:sp>
          <p:nvSpPr>
            <p:cNvPr id="23" name="TextBox 23"/>
            <p:cNvSpPr txBox="1"/>
            <p:nvPr/>
          </p:nvSpPr>
          <p:spPr>
            <a:xfrm>
              <a:off x="0" y="-38100"/>
              <a:ext cx="812800" cy="279964"/>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P&amp;T Committee</a:t>
              </a:r>
            </a:p>
          </p:txBody>
        </p:sp>
      </p:grpSp>
      <p:sp>
        <p:nvSpPr>
          <p:cNvPr id="24" name="AutoShape 24"/>
          <p:cNvSpPr/>
          <p:nvPr/>
        </p:nvSpPr>
        <p:spPr>
          <a:xfrm>
            <a:off x="2952610" y="4397881"/>
            <a:ext cx="1442349" cy="1115712"/>
          </a:xfrm>
          <a:prstGeom prst="line">
            <a:avLst/>
          </a:prstGeom>
          <a:ln w="38100" cap="rnd">
            <a:solidFill>
              <a:srgbClr val="2E2E2E"/>
            </a:solidFill>
            <a:prstDash val="sysDot"/>
            <a:headEnd type="none" w="sm" len="sm"/>
            <a:tailEnd type="arrow" w="med" len="sm"/>
          </a:ln>
        </p:spPr>
        <p:txBody>
          <a:bodyPr/>
          <a:lstStyle/>
          <a:p>
            <a:endParaRPr lang="en-US"/>
          </a:p>
        </p:txBody>
      </p:sp>
      <p:grpSp>
        <p:nvGrpSpPr>
          <p:cNvPr id="25" name="Group 25"/>
          <p:cNvGrpSpPr/>
          <p:nvPr/>
        </p:nvGrpSpPr>
        <p:grpSpPr>
          <a:xfrm>
            <a:off x="12478365" y="5473073"/>
            <a:ext cx="2974016" cy="806278"/>
            <a:chOff x="0" y="0"/>
            <a:chExt cx="892132" cy="241864"/>
          </a:xfrm>
        </p:grpSpPr>
        <p:sp>
          <p:nvSpPr>
            <p:cNvPr id="26" name="Freeform 26"/>
            <p:cNvSpPr/>
            <p:nvPr/>
          </p:nvSpPr>
          <p:spPr>
            <a:xfrm>
              <a:off x="0" y="0"/>
              <a:ext cx="892132" cy="241864"/>
            </a:xfrm>
            <a:custGeom>
              <a:avLst/>
              <a:gdLst/>
              <a:ahLst/>
              <a:cxnLst/>
              <a:rect l="l" t="t" r="r" b="b"/>
              <a:pathLst>
                <a:path w="892132" h="241864">
                  <a:moveTo>
                    <a:pt x="46857" y="0"/>
                  </a:moveTo>
                  <a:lnTo>
                    <a:pt x="845275" y="0"/>
                  </a:lnTo>
                  <a:cubicBezTo>
                    <a:pt x="857702" y="0"/>
                    <a:pt x="869621" y="4937"/>
                    <a:pt x="878408" y="13724"/>
                  </a:cubicBezTo>
                  <a:cubicBezTo>
                    <a:pt x="887196" y="22512"/>
                    <a:pt x="892132" y="34430"/>
                    <a:pt x="892132" y="46857"/>
                  </a:cubicBezTo>
                  <a:lnTo>
                    <a:pt x="892132" y="195006"/>
                  </a:lnTo>
                  <a:cubicBezTo>
                    <a:pt x="892132" y="220885"/>
                    <a:pt x="871154" y="241864"/>
                    <a:pt x="845275" y="241864"/>
                  </a:cubicBezTo>
                  <a:lnTo>
                    <a:pt x="46857" y="241864"/>
                  </a:lnTo>
                  <a:cubicBezTo>
                    <a:pt x="20979" y="241864"/>
                    <a:pt x="0" y="220885"/>
                    <a:pt x="0" y="195006"/>
                  </a:cubicBezTo>
                  <a:lnTo>
                    <a:pt x="0" y="46857"/>
                  </a:lnTo>
                  <a:cubicBezTo>
                    <a:pt x="0" y="20979"/>
                    <a:pt x="20979" y="0"/>
                    <a:pt x="46857" y="0"/>
                  </a:cubicBezTo>
                  <a:close/>
                </a:path>
              </a:pathLst>
            </a:custGeom>
            <a:solidFill>
              <a:srgbClr val="64696D"/>
            </a:solidFill>
            <a:ln cap="sq">
              <a:noFill/>
              <a:prstDash val="solid"/>
              <a:miter/>
            </a:ln>
          </p:spPr>
          <p:txBody>
            <a:bodyPr/>
            <a:lstStyle/>
            <a:p>
              <a:endParaRPr lang="en-US"/>
            </a:p>
          </p:txBody>
        </p:sp>
        <p:sp>
          <p:nvSpPr>
            <p:cNvPr id="27" name="TextBox 27"/>
            <p:cNvSpPr txBox="1"/>
            <p:nvPr/>
          </p:nvSpPr>
          <p:spPr>
            <a:xfrm>
              <a:off x="0" y="-38100"/>
              <a:ext cx="892132" cy="279964"/>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Marketing Committee</a:t>
              </a:r>
            </a:p>
          </p:txBody>
        </p:sp>
      </p:grpSp>
      <p:grpSp>
        <p:nvGrpSpPr>
          <p:cNvPr id="28" name="Group 28"/>
          <p:cNvGrpSpPr/>
          <p:nvPr/>
        </p:nvGrpSpPr>
        <p:grpSpPr>
          <a:xfrm>
            <a:off x="-140758" y="587539"/>
            <a:ext cx="7134294" cy="882322"/>
            <a:chOff x="0" y="0"/>
            <a:chExt cx="1878991" cy="232381"/>
          </a:xfrm>
        </p:grpSpPr>
        <p:sp>
          <p:nvSpPr>
            <p:cNvPr id="29" name="Freeform 29"/>
            <p:cNvSpPr/>
            <p:nvPr/>
          </p:nvSpPr>
          <p:spPr>
            <a:xfrm>
              <a:off x="0" y="0"/>
              <a:ext cx="1878991" cy="232381"/>
            </a:xfrm>
            <a:custGeom>
              <a:avLst/>
              <a:gdLst/>
              <a:ahLst/>
              <a:cxnLst/>
              <a:rect l="l" t="t" r="r" b="b"/>
              <a:pathLst>
                <a:path w="1878991" h="232381">
                  <a:moveTo>
                    <a:pt x="10852" y="0"/>
                  </a:moveTo>
                  <a:lnTo>
                    <a:pt x="1868139" y="0"/>
                  </a:lnTo>
                  <a:cubicBezTo>
                    <a:pt x="1871017" y="0"/>
                    <a:pt x="1873777" y="1143"/>
                    <a:pt x="1875813" y="3178"/>
                  </a:cubicBezTo>
                  <a:cubicBezTo>
                    <a:pt x="1877848" y="5213"/>
                    <a:pt x="1878991" y="7974"/>
                    <a:pt x="1878991" y="10852"/>
                  </a:cubicBezTo>
                  <a:lnTo>
                    <a:pt x="1878991" y="221529"/>
                  </a:lnTo>
                  <a:cubicBezTo>
                    <a:pt x="1878991" y="224407"/>
                    <a:pt x="1877848" y="227168"/>
                    <a:pt x="1875813" y="229203"/>
                  </a:cubicBezTo>
                  <a:cubicBezTo>
                    <a:pt x="1873777" y="231238"/>
                    <a:pt x="1871017" y="232381"/>
                    <a:pt x="1868139" y="232381"/>
                  </a:cubicBezTo>
                  <a:lnTo>
                    <a:pt x="10852" y="232381"/>
                  </a:lnTo>
                  <a:cubicBezTo>
                    <a:pt x="4858" y="232381"/>
                    <a:pt x="0" y="227523"/>
                    <a:pt x="0" y="221529"/>
                  </a:cubicBezTo>
                  <a:lnTo>
                    <a:pt x="0" y="10852"/>
                  </a:lnTo>
                  <a:cubicBezTo>
                    <a:pt x="0" y="7974"/>
                    <a:pt x="1143" y="5213"/>
                    <a:pt x="3178" y="3178"/>
                  </a:cubicBezTo>
                  <a:cubicBezTo>
                    <a:pt x="5213" y="1143"/>
                    <a:pt x="7974" y="0"/>
                    <a:pt x="10852" y="0"/>
                  </a:cubicBezTo>
                  <a:close/>
                </a:path>
              </a:pathLst>
            </a:custGeom>
            <a:solidFill>
              <a:srgbClr val="1B2A63"/>
            </a:solidFill>
            <a:ln cap="sq">
              <a:noFill/>
              <a:prstDash val="solid"/>
              <a:miter/>
            </a:ln>
          </p:spPr>
          <p:txBody>
            <a:bodyPr/>
            <a:lstStyle/>
            <a:p>
              <a:endParaRPr lang="en-US"/>
            </a:p>
          </p:txBody>
        </p:sp>
        <p:sp>
          <p:nvSpPr>
            <p:cNvPr id="30" name="TextBox 30"/>
            <p:cNvSpPr txBox="1"/>
            <p:nvPr/>
          </p:nvSpPr>
          <p:spPr>
            <a:xfrm>
              <a:off x="0" y="-66675"/>
              <a:ext cx="1878991" cy="299056"/>
            </a:xfrm>
            <a:prstGeom prst="rect">
              <a:avLst/>
            </a:prstGeom>
          </p:spPr>
          <p:txBody>
            <a:bodyPr lIns="50800" tIns="50800" rIns="50800" bIns="50800" rtlCol="0" anchor="ctr"/>
            <a:lstStyle/>
            <a:p>
              <a:pPr algn="ctr">
                <a:lnSpc>
                  <a:spcPts val="5387"/>
                </a:lnSpc>
              </a:pPr>
              <a:r>
                <a:rPr lang="en-US" sz="3903" spc="11">
                  <a:solidFill>
                    <a:srgbClr val="FFFFFF"/>
                  </a:solidFill>
                  <a:latin typeface="Open Sans Bold"/>
                </a:rPr>
                <a:t>Our Committees</a:t>
              </a:r>
            </a:p>
          </p:txBody>
        </p:sp>
      </p:grpSp>
      <p:sp>
        <p:nvSpPr>
          <p:cNvPr id="31" name="Freeform 31"/>
          <p:cNvSpPr/>
          <p:nvPr/>
        </p:nvSpPr>
        <p:spPr>
          <a:xfrm>
            <a:off x="15758265" y="725481"/>
            <a:ext cx="2240990" cy="606439"/>
          </a:xfrm>
          <a:custGeom>
            <a:avLst/>
            <a:gdLst/>
            <a:ahLst/>
            <a:cxnLst/>
            <a:rect l="l" t="t" r="r" b="b"/>
            <a:pathLst>
              <a:path w="2240990" h="606439">
                <a:moveTo>
                  <a:pt x="0" y="0"/>
                </a:moveTo>
                <a:lnTo>
                  <a:pt x="2240990" y="0"/>
                </a:lnTo>
                <a:lnTo>
                  <a:pt x="2240990" y="606438"/>
                </a:lnTo>
                <a:lnTo>
                  <a:pt x="0" y="606438"/>
                </a:lnTo>
                <a:lnTo>
                  <a:pt x="0" y="0"/>
                </a:lnTo>
                <a:close/>
              </a:path>
            </a:pathLst>
          </a:custGeom>
          <a:blipFill>
            <a:blip r:embed="rId2"/>
            <a:stretch>
              <a:fillRect/>
            </a:stretch>
          </a:blipFill>
        </p:spPr>
        <p:txBody>
          <a:bodyPr/>
          <a:lstStyle/>
          <a:p>
            <a:endParaRPr lang="en-US"/>
          </a:p>
        </p:txBody>
      </p:sp>
      <p:sp>
        <p:nvSpPr>
          <p:cNvPr id="32" name="AutoShape 32"/>
          <p:cNvSpPr/>
          <p:nvPr/>
        </p:nvSpPr>
        <p:spPr>
          <a:xfrm flipH="1">
            <a:off x="4307387" y="2406115"/>
            <a:ext cx="3443736" cy="1608500"/>
          </a:xfrm>
          <a:prstGeom prst="line">
            <a:avLst/>
          </a:prstGeom>
          <a:ln w="38100" cap="rnd">
            <a:solidFill>
              <a:srgbClr val="2E2E2E"/>
            </a:solidFill>
            <a:prstDash val="sysDot"/>
            <a:headEnd type="none" w="sm" len="sm"/>
            <a:tailEnd type="arrow" w="med" len="sm"/>
          </a:ln>
        </p:spPr>
        <p:txBody>
          <a:bodyPr/>
          <a:lstStyle/>
          <a:p>
            <a:endParaRPr lang="en-US"/>
          </a:p>
        </p:txBody>
      </p:sp>
      <p:sp>
        <p:nvSpPr>
          <p:cNvPr id="33" name="AutoShape 33"/>
          <p:cNvSpPr/>
          <p:nvPr/>
        </p:nvSpPr>
        <p:spPr>
          <a:xfrm>
            <a:off x="10460677" y="2406115"/>
            <a:ext cx="3229262" cy="1608500"/>
          </a:xfrm>
          <a:prstGeom prst="line">
            <a:avLst/>
          </a:prstGeom>
          <a:ln w="38100" cap="rnd">
            <a:solidFill>
              <a:srgbClr val="2E2E2E"/>
            </a:solidFill>
            <a:prstDash val="sysDot"/>
            <a:headEnd type="none" w="sm" len="sm"/>
            <a:tailEnd type="arrow" w="med" len="sm"/>
          </a:ln>
        </p:spPr>
        <p:txBody>
          <a:bodyPr/>
          <a:lstStyle/>
          <a:p>
            <a:endParaRPr lang="en-US"/>
          </a:p>
        </p:txBody>
      </p:sp>
      <p:grpSp>
        <p:nvGrpSpPr>
          <p:cNvPr id="34" name="Group 34"/>
          <p:cNvGrpSpPr/>
          <p:nvPr/>
        </p:nvGrpSpPr>
        <p:grpSpPr>
          <a:xfrm>
            <a:off x="6362085" y="4747061"/>
            <a:ext cx="2709553" cy="766532"/>
            <a:chOff x="0" y="0"/>
            <a:chExt cx="812800" cy="229941"/>
          </a:xfrm>
        </p:grpSpPr>
        <p:sp>
          <p:nvSpPr>
            <p:cNvPr id="35" name="Freeform 35"/>
            <p:cNvSpPr/>
            <p:nvPr/>
          </p:nvSpPr>
          <p:spPr>
            <a:xfrm>
              <a:off x="0" y="0"/>
              <a:ext cx="812800" cy="229941"/>
            </a:xfrm>
            <a:custGeom>
              <a:avLst/>
              <a:gdLst/>
              <a:ahLst/>
              <a:cxnLst/>
              <a:rect l="l" t="t" r="r" b="b"/>
              <a:pathLst>
                <a:path w="812800" h="229941">
                  <a:moveTo>
                    <a:pt x="51431" y="0"/>
                  </a:moveTo>
                  <a:lnTo>
                    <a:pt x="761369" y="0"/>
                  </a:lnTo>
                  <a:cubicBezTo>
                    <a:pt x="789774" y="0"/>
                    <a:pt x="812800" y="23026"/>
                    <a:pt x="812800" y="51431"/>
                  </a:cubicBezTo>
                  <a:lnTo>
                    <a:pt x="812800" y="178510"/>
                  </a:lnTo>
                  <a:cubicBezTo>
                    <a:pt x="812800" y="192151"/>
                    <a:pt x="807381" y="205232"/>
                    <a:pt x="797736" y="214877"/>
                  </a:cubicBezTo>
                  <a:cubicBezTo>
                    <a:pt x="788091" y="224522"/>
                    <a:pt x="775009" y="229941"/>
                    <a:pt x="761369" y="229941"/>
                  </a:cubicBezTo>
                  <a:lnTo>
                    <a:pt x="51431" y="229941"/>
                  </a:lnTo>
                  <a:cubicBezTo>
                    <a:pt x="23026" y="229941"/>
                    <a:pt x="0" y="206915"/>
                    <a:pt x="0" y="178510"/>
                  </a:cubicBezTo>
                  <a:lnTo>
                    <a:pt x="0" y="51431"/>
                  </a:lnTo>
                  <a:cubicBezTo>
                    <a:pt x="0" y="23026"/>
                    <a:pt x="23026" y="0"/>
                    <a:pt x="51431" y="0"/>
                  </a:cubicBezTo>
                  <a:close/>
                </a:path>
              </a:pathLst>
            </a:custGeom>
            <a:solidFill>
              <a:srgbClr val="64696D"/>
            </a:solidFill>
            <a:ln cap="sq">
              <a:noFill/>
              <a:prstDash val="solid"/>
              <a:miter/>
            </a:ln>
          </p:spPr>
          <p:txBody>
            <a:bodyPr/>
            <a:lstStyle/>
            <a:p>
              <a:endParaRPr lang="en-US"/>
            </a:p>
          </p:txBody>
        </p:sp>
        <p:sp>
          <p:nvSpPr>
            <p:cNvPr id="36" name="TextBox 36"/>
            <p:cNvSpPr txBox="1"/>
            <p:nvPr/>
          </p:nvSpPr>
          <p:spPr>
            <a:xfrm>
              <a:off x="0" y="-38100"/>
              <a:ext cx="812800" cy="268041"/>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Treasurer</a:t>
              </a:r>
            </a:p>
          </p:txBody>
        </p:sp>
      </p:grpSp>
      <p:sp>
        <p:nvSpPr>
          <p:cNvPr id="37" name="AutoShape 37"/>
          <p:cNvSpPr/>
          <p:nvPr/>
        </p:nvSpPr>
        <p:spPr>
          <a:xfrm flipH="1">
            <a:off x="7716862" y="2809254"/>
            <a:ext cx="1389038" cy="1937807"/>
          </a:xfrm>
          <a:prstGeom prst="line">
            <a:avLst/>
          </a:prstGeom>
          <a:ln w="38100" cap="rnd">
            <a:solidFill>
              <a:srgbClr val="2E2E2E"/>
            </a:solidFill>
            <a:prstDash val="sysDot"/>
            <a:headEnd type="none" w="sm" len="sm"/>
            <a:tailEnd type="arrow" w="med" len="sm"/>
          </a:ln>
        </p:spPr>
        <p:txBody>
          <a:bodyPr/>
          <a:lstStyle/>
          <a:p>
            <a:endParaRPr lang="en-US"/>
          </a:p>
        </p:txBody>
      </p:sp>
      <p:grpSp>
        <p:nvGrpSpPr>
          <p:cNvPr id="38" name="Group 38"/>
          <p:cNvGrpSpPr/>
          <p:nvPr/>
        </p:nvGrpSpPr>
        <p:grpSpPr>
          <a:xfrm>
            <a:off x="9159211" y="4747061"/>
            <a:ext cx="2709553" cy="806278"/>
            <a:chOff x="0" y="0"/>
            <a:chExt cx="812800" cy="241864"/>
          </a:xfrm>
        </p:grpSpPr>
        <p:sp>
          <p:nvSpPr>
            <p:cNvPr id="39" name="Freeform 39"/>
            <p:cNvSpPr/>
            <p:nvPr/>
          </p:nvSpPr>
          <p:spPr>
            <a:xfrm>
              <a:off x="0" y="0"/>
              <a:ext cx="812800" cy="241864"/>
            </a:xfrm>
            <a:custGeom>
              <a:avLst/>
              <a:gdLst/>
              <a:ahLst/>
              <a:cxnLst/>
              <a:rect l="l" t="t" r="r" b="b"/>
              <a:pathLst>
                <a:path w="812800" h="241864">
                  <a:moveTo>
                    <a:pt x="51431" y="0"/>
                  </a:moveTo>
                  <a:lnTo>
                    <a:pt x="761369" y="0"/>
                  </a:lnTo>
                  <a:cubicBezTo>
                    <a:pt x="789774" y="0"/>
                    <a:pt x="812800" y="23026"/>
                    <a:pt x="812800" y="51431"/>
                  </a:cubicBezTo>
                  <a:lnTo>
                    <a:pt x="812800" y="190433"/>
                  </a:lnTo>
                  <a:cubicBezTo>
                    <a:pt x="812800" y="218837"/>
                    <a:pt x="789774" y="241864"/>
                    <a:pt x="761369" y="241864"/>
                  </a:cubicBezTo>
                  <a:lnTo>
                    <a:pt x="51431" y="241864"/>
                  </a:lnTo>
                  <a:cubicBezTo>
                    <a:pt x="37791" y="241864"/>
                    <a:pt x="24709" y="236445"/>
                    <a:pt x="15064" y="226800"/>
                  </a:cubicBezTo>
                  <a:cubicBezTo>
                    <a:pt x="5419" y="217155"/>
                    <a:pt x="0" y="204073"/>
                    <a:pt x="0" y="190433"/>
                  </a:cubicBezTo>
                  <a:lnTo>
                    <a:pt x="0" y="51431"/>
                  </a:lnTo>
                  <a:cubicBezTo>
                    <a:pt x="0" y="23026"/>
                    <a:pt x="23026" y="0"/>
                    <a:pt x="51431" y="0"/>
                  </a:cubicBezTo>
                  <a:close/>
                </a:path>
              </a:pathLst>
            </a:custGeom>
            <a:solidFill>
              <a:srgbClr val="64696D"/>
            </a:solidFill>
            <a:ln cap="sq">
              <a:noFill/>
              <a:prstDash val="solid"/>
              <a:miter/>
            </a:ln>
          </p:spPr>
          <p:txBody>
            <a:bodyPr/>
            <a:lstStyle/>
            <a:p>
              <a:endParaRPr lang="en-US"/>
            </a:p>
          </p:txBody>
        </p:sp>
        <p:sp>
          <p:nvSpPr>
            <p:cNvPr id="40" name="TextBox 40"/>
            <p:cNvSpPr txBox="1"/>
            <p:nvPr/>
          </p:nvSpPr>
          <p:spPr>
            <a:xfrm>
              <a:off x="0" y="-38100"/>
              <a:ext cx="812800" cy="279964"/>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Secretary</a:t>
              </a:r>
            </a:p>
          </p:txBody>
        </p:sp>
      </p:grpSp>
      <p:sp>
        <p:nvSpPr>
          <p:cNvPr id="41" name="AutoShape 41"/>
          <p:cNvSpPr/>
          <p:nvPr/>
        </p:nvSpPr>
        <p:spPr>
          <a:xfrm>
            <a:off x="9105900" y="2809254"/>
            <a:ext cx="1408088" cy="1937807"/>
          </a:xfrm>
          <a:prstGeom prst="line">
            <a:avLst/>
          </a:prstGeom>
          <a:ln w="38100" cap="rnd">
            <a:solidFill>
              <a:srgbClr val="2E2E2E"/>
            </a:solidFill>
            <a:prstDash val="sysDot"/>
            <a:headEnd type="none" w="sm" len="sm"/>
            <a:tailEnd type="arrow" w="med" len="sm"/>
          </a:ln>
        </p:spPr>
        <p:txBody>
          <a:bodyPr/>
          <a:lstStyle/>
          <a:p>
            <a:endParaRPr lang="en-US"/>
          </a:p>
        </p:txBody>
      </p:sp>
      <p:grpSp>
        <p:nvGrpSpPr>
          <p:cNvPr id="42" name="Group 42"/>
          <p:cNvGrpSpPr/>
          <p:nvPr/>
        </p:nvGrpSpPr>
        <p:grpSpPr>
          <a:xfrm>
            <a:off x="12175197" y="7635876"/>
            <a:ext cx="3277184" cy="806278"/>
            <a:chOff x="0" y="0"/>
            <a:chExt cx="983075" cy="241864"/>
          </a:xfrm>
        </p:grpSpPr>
        <p:sp>
          <p:nvSpPr>
            <p:cNvPr id="43" name="Freeform 43"/>
            <p:cNvSpPr/>
            <p:nvPr/>
          </p:nvSpPr>
          <p:spPr>
            <a:xfrm>
              <a:off x="0" y="0"/>
              <a:ext cx="983075" cy="241864"/>
            </a:xfrm>
            <a:custGeom>
              <a:avLst/>
              <a:gdLst/>
              <a:ahLst/>
              <a:cxnLst/>
              <a:rect l="l" t="t" r="r" b="b"/>
              <a:pathLst>
                <a:path w="983075" h="241864">
                  <a:moveTo>
                    <a:pt x="42523" y="0"/>
                  </a:moveTo>
                  <a:lnTo>
                    <a:pt x="940553" y="0"/>
                  </a:lnTo>
                  <a:cubicBezTo>
                    <a:pt x="964037" y="0"/>
                    <a:pt x="983075" y="19038"/>
                    <a:pt x="983075" y="42523"/>
                  </a:cubicBezTo>
                  <a:lnTo>
                    <a:pt x="983075" y="199341"/>
                  </a:lnTo>
                  <a:cubicBezTo>
                    <a:pt x="983075" y="222826"/>
                    <a:pt x="964037" y="241864"/>
                    <a:pt x="940553" y="241864"/>
                  </a:cubicBezTo>
                  <a:lnTo>
                    <a:pt x="42523" y="241864"/>
                  </a:lnTo>
                  <a:cubicBezTo>
                    <a:pt x="19038" y="241864"/>
                    <a:pt x="0" y="222826"/>
                    <a:pt x="0" y="199341"/>
                  </a:cubicBezTo>
                  <a:lnTo>
                    <a:pt x="0" y="42523"/>
                  </a:lnTo>
                  <a:cubicBezTo>
                    <a:pt x="0" y="19038"/>
                    <a:pt x="19038" y="0"/>
                    <a:pt x="42523" y="0"/>
                  </a:cubicBezTo>
                  <a:close/>
                </a:path>
              </a:pathLst>
            </a:custGeom>
            <a:solidFill>
              <a:srgbClr val="64696D"/>
            </a:solidFill>
            <a:ln cap="sq">
              <a:noFill/>
              <a:prstDash val="solid"/>
              <a:miter/>
            </a:ln>
          </p:spPr>
          <p:txBody>
            <a:bodyPr/>
            <a:lstStyle/>
            <a:p>
              <a:endParaRPr lang="en-US"/>
            </a:p>
          </p:txBody>
        </p:sp>
        <p:sp>
          <p:nvSpPr>
            <p:cNvPr id="44" name="TextBox 44"/>
            <p:cNvSpPr txBox="1"/>
            <p:nvPr/>
          </p:nvSpPr>
          <p:spPr>
            <a:xfrm>
              <a:off x="0" y="-38100"/>
              <a:ext cx="983075" cy="279964"/>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Patient Care Committee</a:t>
              </a:r>
            </a:p>
          </p:txBody>
        </p:sp>
      </p:grpSp>
      <p:grpSp>
        <p:nvGrpSpPr>
          <p:cNvPr id="45" name="Group 45"/>
          <p:cNvGrpSpPr/>
          <p:nvPr/>
        </p:nvGrpSpPr>
        <p:grpSpPr>
          <a:xfrm>
            <a:off x="12175197" y="8718378"/>
            <a:ext cx="3277184" cy="806278"/>
            <a:chOff x="0" y="0"/>
            <a:chExt cx="983075" cy="241864"/>
          </a:xfrm>
        </p:grpSpPr>
        <p:sp>
          <p:nvSpPr>
            <p:cNvPr id="46" name="Freeform 46"/>
            <p:cNvSpPr/>
            <p:nvPr/>
          </p:nvSpPr>
          <p:spPr>
            <a:xfrm>
              <a:off x="0" y="0"/>
              <a:ext cx="983075" cy="241864"/>
            </a:xfrm>
            <a:custGeom>
              <a:avLst/>
              <a:gdLst/>
              <a:ahLst/>
              <a:cxnLst/>
              <a:rect l="l" t="t" r="r" b="b"/>
              <a:pathLst>
                <a:path w="983075" h="241864">
                  <a:moveTo>
                    <a:pt x="42523" y="0"/>
                  </a:moveTo>
                  <a:lnTo>
                    <a:pt x="940553" y="0"/>
                  </a:lnTo>
                  <a:cubicBezTo>
                    <a:pt x="964037" y="0"/>
                    <a:pt x="983075" y="19038"/>
                    <a:pt x="983075" y="42523"/>
                  </a:cubicBezTo>
                  <a:lnTo>
                    <a:pt x="983075" y="199341"/>
                  </a:lnTo>
                  <a:cubicBezTo>
                    <a:pt x="983075" y="222826"/>
                    <a:pt x="964037" y="241864"/>
                    <a:pt x="940553" y="241864"/>
                  </a:cubicBezTo>
                  <a:lnTo>
                    <a:pt x="42523" y="241864"/>
                  </a:lnTo>
                  <a:cubicBezTo>
                    <a:pt x="19038" y="241864"/>
                    <a:pt x="0" y="222826"/>
                    <a:pt x="0" y="199341"/>
                  </a:cubicBezTo>
                  <a:lnTo>
                    <a:pt x="0" y="42523"/>
                  </a:lnTo>
                  <a:cubicBezTo>
                    <a:pt x="0" y="19038"/>
                    <a:pt x="19038" y="0"/>
                    <a:pt x="42523" y="0"/>
                  </a:cubicBezTo>
                  <a:close/>
                </a:path>
              </a:pathLst>
            </a:custGeom>
            <a:solidFill>
              <a:srgbClr val="64696D"/>
            </a:solidFill>
            <a:ln cap="sq">
              <a:noFill/>
              <a:prstDash val="solid"/>
              <a:miter/>
            </a:ln>
          </p:spPr>
          <p:txBody>
            <a:bodyPr/>
            <a:lstStyle/>
            <a:p>
              <a:endParaRPr lang="en-US"/>
            </a:p>
          </p:txBody>
        </p:sp>
        <p:sp>
          <p:nvSpPr>
            <p:cNvPr id="47" name="TextBox 47"/>
            <p:cNvSpPr txBox="1"/>
            <p:nvPr/>
          </p:nvSpPr>
          <p:spPr>
            <a:xfrm>
              <a:off x="0" y="-38100"/>
              <a:ext cx="983075" cy="279964"/>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Healthcare Literacy Committee</a:t>
              </a:r>
            </a:p>
          </p:txBody>
        </p:sp>
      </p:grpSp>
      <p:grpSp>
        <p:nvGrpSpPr>
          <p:cNvPr id="48" name="Group 48"/>
          <p:cNvGrpSpPr/>
          <p:nvPr/>
        </p:nvGrpSpPr>
        <p:grpSpPr>
          <a:xfrm>
            <a:off x="12283471" y="6553373"/>
            <a:ext cx="3168910" cy="806278"/>
            <a:chOff x="0" y="0"/>
            <a:chExt cx="950596" cy="241864"/>
          </a:xfrm>
        </p:grpSpPr>
        <p:sp>
          <p:nvSpPr>
            <p:cNvPr id="49" name="Freeform 49"/>
            <p:cNvSpPr/>
            <p:nvPr/>
          </p:nvSpPr>
          <p:spPr>
            <a:xfrm>
              <a:off x="0" y="0"/>
              <a:ext cx="950596" cy="241864"/>
            </a:xfrm>
            <a:custGeom>
              <a:avLst/>
              <a:gdLst/>
              <a:ahLst/>
              <a:cxnLst/>
              <a:rect l="l" t="t" r="r" b="b"/>
              <a:pathLst>
                <a:path w="950596" h="241864">
                  <a:moveTo>
                    <a:pt x="43976" y="0"/>
                  </a:moveTo>
                  <a:lnTo>
                    <a:pt x="906620" y="0"/>
                  </a:lnTo>
                  <a:cubicBezTo>
                    <a:pt x="918283" y="0"/>
                    <a:pt x="929468" y="4633"/>
                    <a:pt x="937716" y="12880"/>
                  </a:cubicBezTo>
                  <a:cubicBezTo>
                    <a:pt x="945963" y="21127"/>
                    <a:pt x="950596" y="32313"/>
                    <a:pt x="950596" y="43976"/>
                  </a:cubicBezTo>
                  <a:lnTo>
                    <a:pt x="950596" y="197888"/>
                  </a:lnTo>
                  <a:cubicBezTo>
                    <a:pt x="950596" y="209551"/>
                    <a:pt x="945963" y="220736"/>
                    <a:pt x="937716" y="228983"/>
                  </a:cubicBezTo>
                  <a:cubicBezTo>
                    <a:pt x="929468" y="237230"/>
                    <a:pt x="918283" y="241864"/>
                    <a:pt x="906620" y="241864"/>
                  </a:cubicBezTo>
                  <a:lnTo>
                    <a:pt x="43976" y="241864"/>
                  </a:lnTo>
                  <a:cubicBezTo>
                    <a:pt x="32313" y="241864"/>
                    <a:pt x="21127" y="237230"/>
                    <a:pt x="12880" y="228983"/>
                  </a:cubicBezTo>
                  <a:cubicBezTo>
                    <a:pt x="4633" y="220736"/>
                    <a:pt x="0" y="209551"/>
                    <a:pt x="0" y="197888"/>
                  </a:cubicBezTo>
                  <a:lnTo>
                    <a:pt x="0" y="43976"/>
                  </a:lnTo>
                  <a:cubicBezTo>
                    <a:pt x="0" y="32313"/>
                    <a:pt x="4633" y="21127"/>
                    <a:pt x="12880" y="12880"/>
                  </a:cubicBezTo>
                  <a:cubicBezTo>
                    <a:pt x="21127" y="4633"/>
                    <a:pt x="32313" y="0"/>
                    <a:pt x="43976" y="0"/>
                  </a:cubicBezTo>
                  <a:close/>
                </a:path>
              </a:pathLst>
            </a:custGeom>
            <a:solidFill>
              <a:srgbClr val="64696D"/>
            </a:solidFill>
            <a:ln cap="sq">
              <a:noFill/>
              <a:prstDash val="solid"/>
              <a:miter/>
            </a:ln>
          </p:spPr>
          <p:txBody>
            <a:bodyPr/>
            <a:lstStyle/>
            <a:p>
              <a:endParaRPr lang="en-US"/>
            </a:p>
          </p:txBody>
        </p:sp>
        <p:sp>
          <p:nvSpPr>
            <p:cNvPr id="50" name="TextBox 50"/>
            <p:cNvSpPr txBox="1"/>
            <p:nvPr/>
          </p:nvSpPr>
          <p:spPr>
            <a:xfrm>
              <a:off x="0" y="-38100"/>
              <a:ext cx="950596" cy="279964"/>
            </a:xfrm>
            <a:prstGeom prst="rect">
              <a:avLst/>
            </a:prstGeom>
          </p:spPr>
          <p:txBody>
            <a:bodyPr lIns="50800" tIns="50800" rIns="50800" bIns="50800" rtlCol="0" anchor="ctr"/>
            <a:lstStyle/>
            <a:p>
              <a:pPr marL="0" lvl="0" indent="0" algn="ctr">
                <a:lnSpc>
                  <a:spcPts val="2627"/>
                </a:lnSpc>
                <a:spcBef>
                  <a:spcPct val="0"/>
                </a:spcBef>
              </a:pPr>
              <a:r>
                <a:rPr lang="en-US" sz="1903" spc="186">
                  <a:solidFill>
                    <a:srgbClr val="FFFFFF"/>
                  </a:solidFill>
                  <a:latin typeface="Open Sans Light Italics"/>
                </a:rPr>
                <a:t>Fundraising Committee</a:t>
              </a:r>
            </a:p>
          </p:txBody>
        </p:sp>
      </p:grpSp>
      <p:sp>
        <p:nvSpPr>
          <p:cNvPr id="51" name="AutoShape 51"/>
          <p:cNvSpPr/>
          <p:nvPr/>
        </p:nvSpPr>
        <p:spPr>
          <a:xfrm flipH="1">
            <a:off x="15452381" y="4709343"/>
            <a:ext cx="627464" cy="1570007"/>
          </a:xfrm>
          <a:prstGeom prst="line">
            <a:avLst/>
          </a:prstGeom>
          <a:ln w="38100" cap="rnd">
            <a:solidFill>
              <a:srgbClr val="2E2E2E"/>
            </a:solidFill>
            <a:prstDash val="sysDot"/>
            <a:headEnd type="none" w="sm" len="sm"/>
            <a:tailEnd type="arrow" w="med" len="sm"/>
          </a:ln>
        </p:spPr>
        <p:txBody>
          <a:bodyPr/>
          <a:lstStyle/>
          <a:p>
            <a:endParaRPr lang="en-US"/>
          </a:p>
        </p:txBody>
      </p:sp>
      <p:sp>
        <p:nvSpPr>
          <p:cNvPr id="52" name="AutoShape 52"/>
          <p:cNvSpPr/>
          <p:nvPr/>
        </p:nvSpPr>
        <p:spPr>
          <a:xfrm flipH="1">
            <a:off x="15753235" y="5896084"/>
            <a:ext cx="1125525" cy="1463566"/>
          </a:xfrm>
          <a:prstGeom prst="line">
            <a:avLst/>
          </a:prstGeom>
          <a:ln w="38100" cap="rnd">
            <a:solidFill>
              <a:srgbClr val="2E2E2E"/>
            </a:solidFill>
            <a:prstDash val="sysDot"/>
            <a:headEnd type="none" w="sm" len="sm"/>
            <a:tailEnd type="arrow" w="med" len="sm"/>
          </a:ln>
        </p:spPr>
        <p:txBody>
          <a:bodyPr/>
          <a:lstStyle/>
          <a:p>
            <a:endParaRPr lang="en-US"/>
          </a:p>
        </p:txBody>
      </p:sp>
      <p:sp>
        <p:nvSpPr>
          <p:cNvPr id="53" name="AutoShape 53"/>
          <p:cNvSpPr/>
          <p:nvPr/>
        </p:nvSpPr>
        <p:spPr>
          <a:xfrm flipH="1">
            <a:off x="15734185" y="6978587"/>
            <a:ext cx="1125525" cy="1463566"/>
          </a:xfrm>
          <a:prstGeom prst="line">
            <a:avLst/>
          </a:prstGeom>
          <a:ln w="38100" cap="rnd">
            <a:solidFill>
              <a:srgbClr val="2E2E2E"/>
            </a:solidFill>
            <a:prstDash val="sysDot"/>
            <a:headEnd type="none" w="sm" len="sm"/>
            <a:tailEnd type="arrow" w="med" len="sm"/>
          </a:ln>
        </p:spPr>
        <p:txBody>
          <a:bodyPr/>
          <a:lstStyle/>
          <a:p>
            <a:endParaRPr lang="en-US"/>
          </a:p>
        </p:txBody>
      </p:sp>
      <p:sp>
        <p:nvSpPr>
          <p:cNvPr id="54" name="AutoShape 54"/>
          <p:cNvSpPr/>
          <p:nvPr/>
        </p:nvSpPr>
        <p:spPr>
          <a:xfrm flipH="1">
            <a:off x="15715135" y="8061089"/>
            <a:ext cx="1125525" cy="1463566"/>
          </a:xfrm>
          <a:prstGeom prst="line">
            <a:avLst/>
          </a:prstGeom>
          <a:ln w="38100" cap="rnd">
            <a:solidFill>
              <a:srgbClr val="2E2E2E"/>
            </a:solidFill>
            <a:prstDash val="sysDot"/>
            <a:headEnd type="none" w="sm" len="sm"/>
            <a:tailEnd type="arrow" w="med" len="sm"/>
          </a:ln>
        </p:spPr>
        <p:txBody>
          <a:bodyPr/>
          <a:lstStyle/>
          <a:p>
            <a:endParaRPr lang="en-US"/>
          </a:p>
        </p:txBody>
      </p:sp>
      <p:grpSp>
        <p:nvGrpSpPr>
          <p:cNvPr id="55" name="Group 55"/>
          <p:cNvGrpSpPr/>
          <p:nvPr/>
        </p:nvGrpSpPr>
        <p:grpSpPr>
          <a:xfrm>
            <a:off x="7217632" y="7889915"/>
            <a:ext cx="3680083" cy="3086100"/>
            <a:chOff x="0" y="0"/>
            <a:chExt cx="969240" cy="812800"/>
          </a:xfrm>
        </p:grpSpPr>
        <p:sp>
          <p:nvSpPr>
            <p:cNvPr id="56" name="Freeform 56"/>
            <p:cNvSpPr/>
            <p:nvPr/>
          </p:nvSpPr>
          <p:spPr>
            <a:xfrm>
              <a:off x="0" y="0"/>
              <a:ext cx="969240" cy="812800"/>
            </a:xfrm>
            <a:custGeom>
              <a:avLst/>
              <a:gdLst/>
              <a:ahLst/>
              <a:cxnLst/>
              <a:rect l="l" t="t" r="r" b="b"/>
              <a:pathLst>
                <a:path w="969240" h="812800">
                  <a:moveTo>
                    <a:pt x="0" y="0"/>
                  </a:moveTo>
                  <a:lnTo>
                    <a:pt x="969240" y="0"/>
                  </a:lnTo>
                  <a:lnTo>
                    <a:pt x="969240" y="812800"/>
                  </a:lnTo>
                  <a:lnTo>
                    <a:pt x="0" y="812800"/>
                  </a:lnTo>
                  <a:close/>
                </a:path>
              </a:pathLst>
            </a:custGeom>
            <a:solidFill>
              <a:srgbClr val="676C6D"/>
            </a:solidFill>
          </p:spPr>
          <p:txBody>
            <a:bodyPr/>
            <a:lstStyle/>
            <a:p>
              <a:endParaRPr lang="en-US"/>
            </a:p>
          </p:txBody>
        </p:sp>
        <p:sp>
          <p:nvSpPr>
            <p:cNvPr id="57" name="TextBox 57"/>
            <p:cNvSpPr txBox="1"/>
            <p:nvPr/>
          </p:nvSpPr>
          <p:spPr>
            <a:xfrm>
              <a:off x="0" y="-38100"/>
              <a:ext cx="969240" cy="850900"/>
            </a:xfrm>
            <a:prstGeom prst="rect">
              <a:avLst/>
            </a:prstGeom>
          </p:spPr>
          <p:txBody>
            <a:bodyPr lIns="50800" tIns="50800" rIns="50800" bIns="50800" rtlCol="0" anchor="ctr"/>
            <a:lstStyle/>
            <a:p>
              <a:pPr algn="ctr">
                <a:lnSpc>
                  <a:spcPts val="2226"/>
                </a:lnSpc>
              </a:pPr>
              <a:endParaRPr/>
            </a:p>
          </p:txBody>
        </p:sp>
      </p:grpSp>
      <p:sp>
        <p:nvSpPr>
          <p:cNvPr id="58" name="TextBox 58"/>
          <p:cNvSpPr txBox="1"/>
          <p:nvPr/>
        </p:nvSpPr>
        <p:spPr>
          <a:xfrm>
            <a:off x="7783779" y="8660332"/>
            <a:ext cx="3720718" cy="1450017"/>
          </a:xfrm>
          <a:prstGeom prst="rect">
            <a:avLst/>
          </a:prstGeom>
        </p:spPr>
        <p:txBody>
          <a:bodyPr lIns="0" tIns="0" rIns="0" bIns="0" rtlCol="0" anchor="t">
            <a:spAutoFit/>
          </a:bodyPr>
          <a:lstStyle/>
          <a:p>
            <a:pPr>
              <a:lnSpc>
                <a:spcPts val="2999"/>
              </a:lnSpc>
            </a:pPr>
            <a:r>
              <a:rPr lang="en-US" sz="1638">
                <a:solidFill>
                  <a:srgbClr val="8BD600"/>
                </a:solidFill>
                <a:latin typeface="Open Sans Bold"/>
              </a:rPr>
              <a:t>17 E-Board Members</a:t>
            </a:r>
          </a:p>
          <a:p>
            <a:pPr>
              <a:lnSpc>
                <a:spcPts val="2999"/>
              </a:lnSpc>
            </a:pPr>
            <a:r>
              <a:rPr lang="en-US" sz="1638">
                <a:solidFill>
                  <a:srgbClr val="8BD600"/>
                </a:solidFill>
                <a:latin typeface="Open Sans Bold"/>
              </a:rPr>
              <a:t>22 Committee Chairs</a:t>
            </a:r>
          </a:p>
          <a:p>
            <a:pPr>
              <a:lnSpc>
                <a:spcPts val="2999"/>
              </a:lnSpc>
            </a:pPr>
            <a:r>
              <a:rPr lang="en-US" sz="1638">
                <a:solidFill>
                  <a:srgbClr val="8BD600"/>
                </a:solidFill>
                <a:latin typeface="Open Sans Bold"/>
              </a:rPr>
              <a:t>115+ General Members</a:t>
            </a:r>
          </a:p>
          <a:p>
            <a:pPr>
              <a:lnSpc>
                <a:spcPts val="2999"/>
              </a:lnSpc>
            </a:pPr>
            <a:endParaRPr lang="en-US" sz="1638">
              <a:solidFill>
                <a:srgbClr val="8BD600"/>
              </a:solidFill>
              <a:latin typeface="Open Sans Bold"/>
            </a:endParaRPr>
          </a:p>
        </p:txBody>
      </p:sp>
      <p:sp>
        <p:nvSpPr>
          <p:cNvPr id="59" name="TextBox 59"/>
          <p:cNvSpPr txBox="1"/>
          <p:nvPr/>
        </p:nvSpPr>
        <p:spPr>
          <a:xfrm>
            <a:off x="7405905" y="8217191"/>
            <a:ext cx="3491810" cy="376961"/>
          </a:xfrm>
          <a:prstGeom prst="rect">
            <a:avLst/>
          </a:prstGeom>
        </p:spPr>
        <p:txBody>
          <a:bodyPr lIns="0" tIns="0" rIns="0" bIns="0" rtlCol="0" anchor="t">
            <a:spAutoFit/>
          </a:bodyPr>
          <a:lstStyle/>
          <a:p>
            <a:pPr marL="0" lvl="0" indent="0" algn="l">
              <a:lnSpc>
                <a:spcPts val="2810"/>
              </a:lnSpc>
              <a:spcBef>
                <a:spcPct val="0"/>
              </a:spcBef>
            </a:pPr>
            <a:r>
              <a:rPr lang="en-US" sz="2676">
                <a:solidFill>
                  <a:srgbClr val="1B2A63"/>
                </a:solidFill>
                <a:latin typeface="Open Sans Bold"/>
              </a:rPr>
              <a:t>Let’s Talk Numbers!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767310"/>
            <a:ext cx="7637982" cy="645906"/>
            <a:chOff x="0" y="0"/>
            <a:chExt cx="2011650" cy="170115"/>
          </a:xfrm>
        </p:grpSpPr>
        <p:sp>
          <p:nvSpPr>
            <p:cNvPr id="3" name="Freeform 3"/>
            <p:cNvSpPr/>
            <p:nvPr/>
          </p:nvSpPr>
          <p:spPr>
            <a:xfrm>
              <a:off x="0" y="0"/>
              <a:ext cx="2011649" cy="170115"/>
            </a:xfrm>
            <a:custGeom>
              <a:avLst/>
              <a:gdLst/>
              <a:ahLst/>
              <a:cxnLst/>
              <a:rect l="l" t="t" r="r" b="b"/>
              <a:pathLst>
                <a:path w="2011649" h="170115">
                  <a:moveTo>
                    <a:pt x="0" y="0"/>
                  </a:moveTo>
                  <a:lnTo>
                    <a:pt x="2011649" y="0"/>
                  </a:lnTo>
                  <a:lnTo>
                    <a:pt x="2011649" y="170115"/>
                  </a:lnTo>
                  <a:lnTo>
                    <a:pt x="0" y="170115"/>
                  </a:lnTo>
                  <a:close/>
                </a:path>
              </a:pathLst>
            </a:custGeom>
            <a:solidFill>
              <a:srgbClr val="8BD600"/>
            </a:solidFill>
          </p:spPr>
          <p:txBody>
            <a:bodyPr/>
            <a:lstStyle/>
            <a:p>
              <a:endParaRPr lang="en-US"/>
            </a:p>
          </p:txBody>
        </p:sp>
        <p:sp>
          <p:nvSpPr>
            <p:cNvPr id="4" name="TextBox 4"/>
            <p:cNvSpPr txBox="1"/>
            <p:nvPr/>
          </p:nvSpPr>
          <p:spPr>
            <a:xfrm>
              <a:off x="0" y="-38100"/>
              <a:ext cx="2011650" cy="208215"/>
            </a:xfrm>
            <a:prstGeom prst="rect">
              <a:avLst/>
            </a:prstGeom>
          </p:spPr>
          <p:txBody>
            <a:bodyPr lIns="0" tIns="0" rIns="0" bIns="0" rtlCol="0" anchor="ctr"/>
            <a:lstStyle/>
            <a:p>
              <a:pPr algn="ctr">
                <a:lnSpc>
                  <a:spcPts val="3085"/>
                </a:lnSpc>
              </a:pPr>
              <a:endParaRPr/>
            </a:p>
          </p:txBody>
        </p:sp>
      </p:grpSp>
      <p:grpSp>
        <p:nvGrpSpPr>
          <p:cNvPr id="5" name="Group 5"/>
          <p:cNvGrpSpPr/>
          <p:nvPr/>
        </p:nvGrpSpPr>
        <p:grpSpPr>
          <a:xfrm>
            <a:off x="11048242" y="426399"/>
            <a:ext cx="4603395" cy="4603395"/>
            <a:chOff x="0" y="0"/>
            <a:chExt cx="4640128" cy="4640128"/>
          </a:xfrm>
        </p:grpSpPr>
        <p:sp>
          <p:nvSpPr>
            <p:cNvPr id="6" name="Freeform 6"/>
            <p:cNvSpPr/>
            <p:nvPr/>
          </p:nvSpPr>
          <p:spPr>
            <a:xfrm>
              <a:off x="0" y="0"/>
              <a:ext cx="4640072" cy="4640072"/>
            </a:xfrm>
            <a:custGeom>
              <a:avLst/>
              <a:gdLst/>
              <a:ahLst/>
              <a:cxnLst/>
              <a:rect l="l" t="t" r="r" b="b"/>
              <a:pathLst>
                <a:path w="4640072" h="4640072">
                  <a:moveTo>
                    <a:pt x="1592834" y="3047238"/>
                  </a:moveTo>
                  <a:cubicBezTo>
                    <a:pt x="1846834" y="3278124"/>
                    <a:pt x="1846834" y="3693668"/>
                    <a:pt x="1615948" y="3947541"/>
                  </a:cubicBezTo>
                  <a:cubicBezTo>
                    <a:pt x="2331593" y="4640072"/>
                    <a:pt x="2331593" y="4640072"/>
                    <a:pt x="2331593" y="4640072"/>
                  </a:cubicBezTo>
                  <a:cubicBezTo>
                    <a:pt x="3162681" y="3808984"/>
                    <a:pt x="3162681" y="3808984"/>
                    <a:pt x="3162681" y="3808984"/>
                  </a:cubicBezTo>
                  <a:cubicBezTo>
                    <a:pt x="3185795" y="3832098"/>
                    <a:pt x="3208909" y="3878199"/>
                    <a:pt x="3231896" y="3901313"/>
                  </a:cubicBezTo>
                  <a:cubicBezTo>
                    <a:pt x="3439668" y="4085971"/>
                    <a:pt x="3739769" y="4085971"/>
                    <a:pt x="3924427" y="3901313"/>
                  </a:cubicBezTo>
                  <a:cubicBezTo>
                    <a:pt x="4109085" y="3716655"/>
                    <a:pt x="4109085" y="3416554"/>
                    <a:pt x="3924427" y="3231896"/>
                  </a:cubicBezTo>
                  <a:cubicBezTo>
                    <a:pt x="3901313" y="3185668"/>
                    <a:pt x="3855212" y="3162681"/>
                    <a:pt x="3808984" y="3139567"/>
                  </a:cubicBezTo>
                  <a:cubicBezTo>
                    <a:pt x="4640072" y="2331593"/>
                    <a:pt x="4640072" y="2331593"/>
                    <a:pt x="4640072" y="2331593"/>
                  </a:cubicBezTo>
                  <a:cubicBezTo>
                    <a:pt x="3808984" y="1500505"/>
                    <a:pt x="3808984" y="1500505"/>
                    <a:pt x="3808984" y="1500505"/>
                  </a:cubicBezTo>
                  <a:cubicBezTo>
                    <a:pt x="3832098" y="1477391"/>
                    <a:pt x="3855212" y="1454277"/>
                    <a:pt x="3901313" y="1431290"/>
                  </a:cubicBezTo>
                  <a:cubicBezTo>
                    <a:pt x="4085971" y="1246632"/>
                    <a:pt x="4085971" y="946531"/>
                    <a:pt x="3901313" y="761873"/>
                  </a:cubicBezTo>
                  <a:cubicBezTo>
                    <a:pt x="3693541" y="577215"/>
                    <a:pt x="3393440" y="577215"/>
                    <a:pt x="3208782" y="761873"/>
                  </a:cubicBezTo>
                  <a:cubicBezTo>
                    <a:pt x="3185668" y="784987"/>
                    <a:pt x="3162554" y="808101"/>
                    <a:pt x="3139567" y="831088"/>
                  </a:cubicBezTo>
                  <a:cubicBezTo>
                    <a:pt x="2308479" y="0"/>
                    <a:pt x="2308479" y="0"/>
                    <a:pt x="2308479" y="0"/>
                  </a:cubicBezTo>
                  <a:cubicBezTo>
                    <a:pt x="0" y="2308479"/>
                    <a:pt x="0" y="2308479"/>
                    <a:pt x="0" y="2308479"/>
                  </a:cubicBezTo>
                  <a:cubicBezTo>
                    <a:pt x="715645" y="3024124"/>
                    <a:pt x="715645" y="3024124"/>
                    <a:pt x="715645" y="3024124"/>
                  </a:cubicBezTo>
                  <a:cubicBezTo>
                    <a:pt x="969645" y="2793238"/>
                    <a:pt x="1362075" y="2793238"/>
                    <a:pt x="1592834" y="3047238"/>
                  </a:cubicBezTo>
                  <a:close/>
                </a:path>
              </a:pathLst>
            </a:custGeom>
            <a:solidFill>
              <a:srgbClr val="8BD600"/>
            </a:solidFill>
          </p:spPr>
          <p:txBody>
            <a:bodyPr/>
            <a:lstStyle/>
            <a:p>
              <a:endParaRPr lang="en-US"/>
            </a:p>
          </p:txBody>
        </p:sp>
      </p:grpSp>
      <p:sp>
        <p:nvSpPr>
          <p:cNvPr id="7" name="Freeform 7"/>
          <p:cNvSpPr/>
          <p:nvPr/>
        </p:nvSpPr>
        <p:spPr>
          <a:xfrm>
            <a:off x="1028700" y="1028700"/>
            <a:ext cx="4678192" cy="1265975"/>
          </a:xfrm>
          <a:custGeom>
            <a:avLst/>
            <a:gdLst/>
            <a:ahLst/>
            <a:cxnLst/>
            <a:rect l="l" t="t" r="r" b="b"/>
            <a:pathLst>
              <a:path w="4678192" h="1265975">
                <a:moveTo>
                  <a:pt x="0" y="0"/>
                </a:moveTo>
                <a:lnTo>
                  <a:pt x="4678192" y="0"/>
                </a:lnTo>
                <a:lnTo>
                  <a:pt x="4678192" y="1265975"/>
                </a:lnTo>
                <a:lnTo>
                  <a:pt x="0" y="1265975"/>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1028700" y="4662285"/>
            <a:ext cx="10168910" cy="2105025"/>
          </a:xfrm>
          <a:prstGeom prst="rect">
            <a:avLst/>
          </a:prstGeom>
        </p:spPr>
        <p:txBody>
          <a:bodyPr lIns="0" tIns="0" rIns="0" bIns="0" rtlCol="0" anchor="t">
            <a:spAutoFit/>
          </a:bodyPr>
          <a:lstStyle/>
          <a:p>
            <a:pPr>
              <a:lnSpc>
                <a:spcPts val="7875"/>
              </a:lnSpc>
            </a:pPr>
            <a:r>
              <a:rPr lang="en-US" sz="7500">
                <a:solidFill>
                  <a:srgbClr val="1B2A63"/>
                </a:solidFill>
                <a:latin typeface="Poppins Bold"/>
              </a:rPr>
              <a:t>SPEED </a:t>
            </a:r>
          </a:p>
          <a:p>
            <a:pPr>
              <a:lnSpc>
                <a:spcPts val="7875"/>
              </a:lnSpc>
            </a:pPr>
            <a:r>
              <a:rPr lang="en-US" sz="7500">
                <a:solidFill>
                  <a:srgbClr val="1B2A63"/>
                </a:solidFill>
                <a:latin typeface="Poppins Bold"/>
              </a:rPr>
              <a:t>NETWORKING EVENT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55131" y="6481657"/>
            <a:ext cx="1217851" cy="12178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grpSp>
        <p:nvGrpSpPr>
          <p:cNvPr id="5" name="Group 5"/>
          <p:cNvGrpSpPr/>
          <p:nvPr/>
        </p:nvGrpSpPr>
        <p:grpSpPr>
          <a:xfrm>
            <a:off x="7555131" y="8040449"/>
            <a:ext cx="1217851" cy="121785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grpSp>
        <p:nvGrpSpPr>
          <p:cNvPr id="8" name="Group 8"/>
          <p:cNvGrpSpPr/>
          <p:nvPr/>
        </p:nvGrpSpPr>
        <p:grpSpPr>
          <a:xfrm>
            <a:off x="7555131" y="4922866"/>
            <a:ext cx="1217851" cy="121785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sp>
        <p:nvSpPr>
          <p:cNvPr id="11" name="Freeform 11"/>
          <p:cNvSpPr/>
          <p:nvPr/>
        </p:nvSpPr>
        <p:spPr>
          <a:xfrm>
            <a:off x="7798614" y="6697890"/>
            <a:ext cx="730886" cy="671086"/>
          </a:xfrm>
          <a:custGeom>
            <a:avLst/>
            <a:gdLst/>
            <a:ahLst/>
            <a:cxnLst/>
            <a:rect l="l" t="t" r="r" b="b"/>
            <a:pathLst>
              <a:path w="730886" h="671086">
                <a:moveTo>
                  <a:pt x="0" y="0"/>
                </a:moveTo>
                <a:lnTo>
                  <a:pt x="730886" y="0"/>
                </a:lnTo>
                <a:lnTo>
                  <a:pt x="730886" y="671086"/>
                </a:lnTo>
                <a:lnTo>
                  <a:pt x="0" y="67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7840651" y="8321799"/>
            <a:ext cx="646812" cy="655150"/>
          </a:xfrm>
          <a:custGeom>
            <a:avLst/>
            <a:gdLst/>
            <a:ahLst/>
            <a:cxnLst/>
            <a:rect l="l" t="t" r="r" b="b"/>
            <a:pathLst>
              <a:path w="646812" h="655150">
                <a:moveTo>
                  <a:pt x="0" y="0"/>
                </a:moveTo>
                <a:lnTo>
                  <a:pt x="646812" y="0"/>
                </a:lnTo>
                <a:lnTo>
                  <a:pt x="646812" y="655151"/>
                </a:lnTo>
                <a:lnTo>
                  <a:pt x="0" y="655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7777600" y="5150253"/>
            <a:ext cx="772914" cy="763077"/>
          </a:xfrm>
          <a:custGeom>
            <a:avLst/>
            <a:gdLst/>
            <a:ahLst/>
            <a:cxnLst/>
            <a:rect l="l" t="t" r="r" b="b"/>
            <a:pathLst>
              <a:path w="772914" h="763077">
                <a:moveTo>
                  <a:pt x="0" y="0"/>
                </a:moveTo>
                <a:lnTo>
                  <a:pt x="772914" y="0"/>
                </a:lnTo>
                <a:lnTo>
                  <a:pt x="772914" y="763077"/>
                </a:lnTo>
                <a:lnTo>
                  <a:pt x="0" y="7630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5398477" y="-2796935"/>
            <a:ext cx="4964083" cy="4964083"/>
          </a:xfrm>
          <a:custGeom>
            <a:avLst/>
            <a:gdLst/>
            <a:ahLst/>
            <a:cxnLst/>
            <a:rect l="l" t="t" r="r" b="b"/>
            <a:pathLst>
              <a:path w="4964083" h="4964083">
                <a:moveTo>
                  <a:pt x="0" y="0"/>
                </a:moveTo>
                <a:lnTo>
                  <a:pt x="4964084" y="0"/>
                </a:lnTo>
                <a:lnTo>
                  <a:pt x="4964084" y="4964084"/>
                </a:lnTo>
                <a:lnTo>
                  <a:pt x="0" y="4964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p:nvPr/>
        </p:nvGrpSpPr>
        <p:grpSpPr>
          <a:xfrm>
            <a:off x="320270" y="347447"/>
            <a:ext cx="5941085" cy="9569361"/>
            <a:chOff x="0" y="0"/>
            <a:chExt cx="1564730" cy="2520326"/>
          </a:xfrm>
        </p:grpSpPr>
        <p:sp>
          <p:nvSpPr>
            <p:cNvPr id="16" name="Freeform 16"/>
            <p:cNvSpPr/>
            <p:nvPr/>
          </p:nvSpPr>
          <p:spPr>
            <a:xfrm>
              <a:off x="0" y="0"/>
              <a:ext cx="1564730" cy="2520326"/>
            </a:xfrm>
            <a:custGeom>
              <a:avLst/>
              <a:gdLst/>
              <a:ahLst/>
              <a:cxnLst/>
              <a:rect l="l" t="t" r="r" b="b"/>
              <a:pathLst>
                <a:path w="1564730" h="2520326">
                  <a:moveTo>
                    <a:pt x="0" y="0"/>
                  </a:moveTo>
                  <a:lnTo>
                    <a:pt x="1564730" y="0"/>
                  </a:lnTo>
                  <a:lnTo>
                    <a:pt x="1564730" y="2520326"/>
                  </a:lnTo>
                  <a:lnTo>
                    <a:pt x="0" y="2520326"/>
                  </a:lnTo>
                  <a:close/>
                </a:path>
              </a:pathLst>
            </a:custGeom>
            <a:solidFill>
              <a:srgbClr val="64696D"/>
            </a:solidFill>
          </p:spPr>
          <p:txBody>
            <a:bodyPr/>
            <a:lstStyle/>
            <a:p>
              <a:endParaRPr lang="en-US"/>
            </a:p>
          </p:txBody>
        </p:sp>
        <p:sp>
          <p:nvSpPr>
            <p:cNvPr id="17" name="TextBox 17"/>
            <p:cNvSpPr txBox="1"/>
            <p:nvPr/>
          </p:nvSpPr>
          <p:spPr>
            <a:xfrm>
              <a:off x="0" y="-38100"/>
              <a:ext cx="1564730" cy="2558426"/>
            </a:xfrm>
            <a:prstGeom prst="rect">
              <a:avLst/>
            </a:prstGeom>
          </p:spPr>
          <p:txBody>
            <a:bodyPr lIns="50800" tIns="50800" rIns="50800" bIns="50800" rtlCol="0" anchor="ctr"/>
            <a:lstStyle/>
            <a:p>
              <a:pPr algn="ctr">
                <a:lnSpc>
                  <a:spcPts val="2226"/>
                </a:lnSpc>
              </a:pPr>
              <a:endParaRPr/>
            </a:p>
          </p:txBody>
        </p:sp>
      </p:grpSp>
      <p:sp>
        <p:nvSpPr>
          <p:cNvPr id="18" name="Freeform 18"/>
          <p:cNvSpPr/>
          <p:nvPr/>
        </p:nvSpPr>
        <p:spPr>
          <a:xfrm>
            <a:off x="508420" y="534695"/>
            <a:ext cx="5564786" cy="2912191"/>
          </a:xfrm>
          <a:custGeom>
            <a:avLst/>
            <a:gdLst/>
            <a:ahLst/>
            <a:cxnLst/>
            <a:rect l="l" t="t" r="r" b="b"/>
            <a:pathLst>
              <a:path w="5564786" h="2912191">
                <a:moveTo>
                  <a:pt x="0" y="0"/>
                </a:moveTo>
                <a:lnTo>
                  <a:pt x="5564786" y="0"/>
                </a:lnTo>
                <a:lnTo>
                  <a:pt x="5564786" y="2912190"/>
                </a:lnTo>
                <a:lnTo>
                  <a:pt x="0" y="2912190"/>
                </a:lnTo>
                <a:lnTo>
                  <a:pt x="0" y="0"/>
                </a:lnTo>
                <a:close/>
              </a:path>
            </a:pathLst>
          </a:custGeom>
          <a:blipFill>
            <a:blip r:embed="rId10"/>
            <a:stretch>
              <a:fillRect/>
            </a:stretch>
          </a:blipFill>
        </p:spPr>
        <p:txBody>
          <a:bodyPr/>
          <a:lstStyle/>
          <a:p>
            <a:endParaRPr lang="en-US"/>
          </a:p>
        </p:txBody>
      </p:sp>
      <p:grpSp>
        <p:nvGrpSpPr>
          <p:cNvPr id="19" name="Group 19"/>
          <p:cNvGrpSpPr/>
          <p:nvPr/>
        </p:nvGrpSpPr>
        <p:grpSpPr>
          <a:xfrm>
            <a:off x="5030436" y="1712017"/>
            <a:ext cx="8227128" cy="1156189"/>
            <a:chOff x="0" y="0"/>
            <a:chExt cx="2166816" cy="304511"/>
          </a:xfrm>
        </p:grpSpPr>
        <p:sp>
          <p:nvSpPr>
            <p:cNvPr id="20" name="Freeform 20"/>
            <p:cNvSpPr/>
            <p:nvPr/>
          </p:nvSpPr>
          <p:spPr>
            <a:xfrm>
              <a:off x="0" y="0"/>
              <a:ext cx="2166816" cy="304511"/>
            </a:xfrm>
            <a:custGeom>
              <a:avLst/>
              <a:gdLst/>
              <a:ahLst/>
              <a:cxnLst/>
              <a:rect l="l" t="t" r="r" b="b"/>
              <a:pathLst>
                <a:path w="2166816" h="304511">
                  <a:moveTo>
                    <a:pt x="9410" y="0"/>
                  </a:moveTo>
                  <a:lnTo>
                    <a:pt x="2157405" y="0"/>
                  </a:lnTo>
                  <a:cubicBezTo>
                    <a:pt x="2162602" y="0"/>
                    <a:pt x="2166816" y="4213"/>
                    <a:pt x="2166816" y="9410"/>
                  </a:cubicBezTo>
                  <a:lnTo>
                    <a:pt x="2166816" y="295100"/>
                  </a:lnTo>
                  <a:cubicBezTo>
                    <a:pt x="2166816" y="297596"/>
                    <a:pt x="2165824" y="299990"/>
                    <a:pt x="2164059" y="301754"/>
                  </a:cubicBezTo>
                  <a:cubicBezTo>
                    <a:pt x="2162295" y="303519"/>
                    <a:pt x="2159901" y="304511"/>
                    <a:pt x="2157405" y="304511"/>
                  </a:cubicBezTo>
                  <a:lnTo>
                    <a:pt x="9410" y="304511"/>
                  </a:lnTo>
                  <a:cubicBezTo>
                    <a:pt x="4213" y="304511"/>
                    <a:pt x="0" y="300298"/>
                    <a:pt x="0" y="295100"/>
                  </a:cubicBezTo>
                  <a:lnTo>
                    <a:pt x="0" y="9410"/>
                  </a:lnTo>
                  <a:cubicBezTo>
                    <a:pt x="0" y="4213"/>
                    <a:pt x="4213" y="0"/>
                    <a:pt x="9410" y="0"/>
                  </a:cubicBezTo>
                  <a:close/>
                </a:path>
              </a:pathLst>
            </a:custGeom>
            <a:solidFill>
              <a:srgbClr val="1B2A63"/>
            </a:solidFill>
            <a:ln cap="sq">
              <a:noFill/>
              <a:prstDash val="solid"/>
              <a:miter/>
            </a:ln>
          </p:spPr>
          <p:txBody>
            <a:bodyPr/>
            <a:lstStyle/>
            <a:p>
              <a:endParaRPr lang="en-US"/>
            </a:p>
          </p:txBody>
        </p:sp>
        <p:sp>
          <p:nvSpPr>
            <p:cNvPr id="21" name="TextBox 21"/>
            <p:cNvSpPr txBox="1"/>
            <p:nvPr/>
          </p:nvSpPr>
          <p:spPr>
            <a:xfrm>
              <a:off x="0" y="-76200"/>
              <a:ext cx="2166816" cy="380711"/>
            </a:xfrm>
            <a:prstGeom prst="rect">
              <a:avLst/>
            </a:prstGeom>
          </p:spPr>
          <p:txBody>
            <a:bodyPr lIns="50800" tIns="50800" rIns="50800" bIns="50800" rtlCol="0" anchor="ctr"/>
            <a:lstStyle/>
            <a:p>
              <a:pPr algn="ctr">
                <a:lnSpc>
                  <a:spcPts val="6215"/>
                </a:lnSpc>
              </a:pPr>
              <a:r>
                <a:rPr lang="en-US" sz="4503" spc="13">
                  <a:solidFill>
                    <a:srgbClr val="FFFFFF"/>
                  </a:solidFill>
                  <a:latin typeface="Open Sans Bold"/>
                </a:rPr>
                <a:t>Speed Networking Event</a:t>
              </a:r>
            </a:p>
          </p:txBody>
        </p:sp>
      </p:grpSp>
      <p:sp>
        <p:nvSpPr>
          <p:cNvPr id="22" name="Freeform 22"/>
          <p:cNvSpPr/>
          <p:nvPr/>
        </p:nvSpPr>
        <p:spPr>
          <a:xfrm>
            <a:off x="508420" y="3655152"/>
            <a:ext cx="5564786" cy="3068582"/>
          </a:xfrm>
          <a:custGeom>
            <a:avLst/>
            <a:gdLst/>
            <a:ahLst/>
            <a:cxnLst/>
            <a:rect l="l" t="t" r="r" b="b"/>
            <a:pathLst>
              <a:path w="5564786" h="3068582">
                <a:moveTo>
                  <a:pt x="0" y="0"/>
                </a:moveTo>
                <a:lnTo>
                  <a:pt x="5564786" y="0"/>
                </a:lnTo>
                <a:lnTo>
                  <a:pt x="5564786" y="3068582"/>
                </a:lnTo>
                <a:lnTo>
                  <a:pt x="0" y="3068582"/>
                </a:lnTo>
                <a:lnTo>
                  <a:pt x="0" y="0"/>
                </a:lnTo>
                <a:close/>
              </a:path>
            </a:pathLst>
          </a:custGeom>
          <a:blipFill>
            <a:blip r:embed="rId11"/>
            <a:stretch>
              <a:fillRect/>
            </a:stretch>
          </a:blipFill>
        </p:spPr>
        <p:txBody>
          <a:bodyPr/>
          <a:lstStyle/>
          <a:p>
            <a:endParaRPr lang="en-US"/>
          </a:p>
        </p:txBody>
      </p:sp>
      <p:sp>
        <p:nvSpPr>
          <p:cNvPr id="23" name="Freeform 23"/>
          <p:cNvSpPr/>
          <p:nvPr/>
        </p:nvSpPr>
        <p:spPr>
          <a:xfrm>
            <a:off x="508420" y="6932001"/>
            <a:ext cx="5564786" cy="2654880"/>
          </a:xfrm>
          <a:custGeom>
            <a:avLst/>
            <a:gdLst/>
            <a:ahLst/>
            <a:cxnLst/>
            <a:rect l="l" t="t" r="r" b="b"/>
            <a:pathLst>
              <a:path w="5564786" h="2654880">
                <a:moveTo>
                  <a:pt x="0" y="0"/>
                </a:moveTo>
                <a:lnTo>
                  <a:pt x="5564786" y="0"/>
                </a:lnTo>
                <a:lnTo>
                  <a:pt x="5564786" y="2654879"/>
                </a:lnTo>
                <a:lnTo>
                  <a:pt x="0" y="2654879"/>
                </a:lnTo>
                <a:lnTo>
                  <a:pt x="0" y="0"/>
                </a:lnTo>
                <a:close/>
              </a:path>
            </a:pathLst>
          </a:custGeom>
          <a:blipFill>
            <a:blip r:embed="rId12"/>
            <a:stretch>
              <a:fillRect t="-39116"/>
            </a:stretch>
          </a:blipFill>
        </p:spPr>
        <p:txBody>
          <a:bodyPr/>
          <a:lstStyle/>
          <a:p>
            <a:endParaRPr lang="en-US"/>
          </a:p>
        </p:txBody>
      </p:sp>
      <p:sp>
        <p:nvSpPr>
          <p:cNvPr id="24" name="TextBox 24"/>
          <p:cNvSpPr txBox="1"/>
          <p:nvPr/>
        </p:nvSpPr>
        <p:spPr>
          <a:xfrm>
            <a:off x="6557465" y="3045981"/>
            <a:ext cx="10523789" cy="1305385"/>
          </a:xfrm>
          <a:prstGeom prst="rect">
            <a:avLst/>
          </a:prstGeom>
        </p:spPr>
        <p:txBody>
          <a:bodyPr lIns="0" tIns="0" rIns="0" bIns="0" rtlCol="0" anchor="t">
            <a:spAutoFit/>
          </a:bodyPr>
          <a:lstStyle/>
          <a:p>
            <a:pPr>
              <a:lnSpc>
                <a:spcPts val="2605"/>
              </a:lnSpc>
            </a:pPr>
            <a:r>
              <a:rPr lang="en-US" sz="2003">
                <a:solidFill>
                  <a:srgbClr val="231F20"/>
                </a:solidFill>
                <a:latin typeface="Open Sans Light"/>
              </a:rPr>
              <a:t>Celebrating its 15th anniversary, the Speed Networking Event features keynote presentations and diverse networking opportunities across pharmacy domains. It includes interactive sessions connecting students with experts and exclusive invitations for managed care professionals in a casual, speed-dating style format.</a:t>
            </a:r>
          </a:p>
        </p:txBody>
      </p:sp>
      <p:sp>
        <p:nvSpPr>
          <p:cNvPr id="25" name="TextBox 25"/>
          <p:cNvSpPr txBox="1"/>
          <p:nvPr/>
        </p:nvSpPr>
        <p:spPr>
          <a:xfrm>
            <a:off x="8931843" y="4894291"/>
            <a:ext cx="8948677" cy="129852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Speakers and Sponsors</a:t>
            </a:r>
          </a:p>
          <a:p>
            <a:pPr marL="0" lvl="1" indent="0" algn="l">
              <a:lnSpc>
                <a:spcPts val="2605"/>
              </a:lnSpc>
              <a:spcBef>
                <a:spcPct val="0"/>
              </a:spcBef>
            </a:pPr>
            <a:r>
              <a:rPr lang="en-US" sz="2004">
                <a:solidFill>
                  <a:srgbClr val="231F20"/>
                </a:solidFill>
                <a:latin typeface="Open Sans"/>
              </a:rPr>
              <a:t>We collaborate with Drug Information Association and feature speakers from various fields and companies before networking. This year, our speakers include our dean, and reps from Horizon NJ and Walgreens.</a:t>
            </a:r>
          </a:p>
        </p:txBody>
      </p:sp>
      <p:sp>
        <p:nvSpPr>
          <p:cNvPr id="26" name="TextBox 26"/>
          <p:cNvSpPr txBox="1"/>
          <p:nvPr/>
        </p:nvSpPr>
        <p:spPr>
          <a:xfrm>
            <a:off x="8931843" y="6397217"/>
            <a:ext cx="7783106" cy="129852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Enhancing Networking Quality</a:t>
            </a:r>
          </a:p>
          <a:p>
            <a:pPr marL="0" lvl="1" indent="0" algn="l">
              <a:lnSpc>
                <a:spcPts val="2605"/>
              </a:lnSpc>
              <a:spcBef>
                <a:spcPct val="0"/>
              </a:spcBef>
            </a:pPr>
            <a:r>
              <a:rPr lang="en-US" sz="2004">
                <a:solidFill>
                  <a:srgbClr val="231F20"/>
                </a:solidFill>
                <a:latin typeface="Open Sans"/>
              </a:rPr>
              <a:t>We organized two workshops beforehand, SNE 101 &amp; 102 offering tips on resume improvement, effective self-presentation, crafting elevator pitches, and mastering follow-up techniques.</a:t>
            </a:r>
          </a:p>
        </p:txBody>
      </p:sp>
      <p:sp>
        <p:nvSpPr>
          <p:cNvPr id="27" name="TextBox 27"/>
          <p:cNvSpPr txBox="1"/>
          <p:nvPr/>
        </p:nvSpPr>
        <p:spPr>
          <a:xfrm>
            <a:off x="8931843" y="7875998"/>
            <a:ext cx="8701588" cy="162237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Organization</a:t>
            </a:r>
          </a:p>
          <a:p>
            <a:pPr marL="0" lvl="1" indent="0" algn="l">
              <a:lnSpc>
                <a:spcPts val="2605"/>
              </a:lnSpc>
              <a:spcBef>
                <a:spcPct val="0"/>
              </a:spcBef>
            </a:pPr>
            <a:r>
              <a:rPr lang="en-US" sz="2004">
                <a:solidFill>
                  <a:srgbClr val="231F20"/>
                </a:solidFill>
                <a:latin typeface="Open Sans"/>
              </a:rPr>
              <a:t>For this event, we use a master Google Sheet to coordinate tasks and deadlines for directors, chairs, and volunteers. We also keep students updated via Instagram with event details and required materials. This ensures a seamless experience for everyone involved.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398477" y="-2796935"/>
            <a:ext cx="4964083" cy="4964083"/>
          </a:xfrm>
          <a:custGeom>
            <a:avLst/>
            <a:gdLst/>
            <a:ahLst/>
            <a:cxnLst/>
            <a:rect l="l" t="t" r="r" b="b"/>
            <a:pathLst>
              <a:path w="4964083" h="4964083">
                <a:moveTo>
                  <a:pt x="0" y="0"/>
                </a:moveTo>
                <a:lnTo>
                  <a:pt x="4964084" y="0"/>
                </a:lnTo>
                <a:lnTo>
                  <a:pt x="4964084" y="4964084"/>
                </a:lnTo>
                <a:lnTo>
                  <a:pt x="0" y="49640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6" name="y2mate.is - 14th Speed Networking Event-FQf8VmSGBfQ-720p-1709918772">
            <a:hlinkClick r:id="" action="ppaction://media"/>
            <a:extLst>
              <a:ext uri="{FF2B5EF4-FFF2-40B4-BE49-F238E27FC236}">
                <a16:creationId xmlns:a16="http://schemas.microsoft.com/office/drawing/2014/main" id="{3FC7BA9A-9422-A365-5565-51C1F30C522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6000" y="571500"/>
            <a:ext cx="16256000" cy="9144000"/>
          </a:xfrm>
          <a:prstGeom prst="rect">
            <a:avLst/>
          </a:prstGeom>
        </p:spPr>
      </p:pic>
    </p:spTree>
    <p:extLst>
      <p:ext uri="{BB962C8B-B14F-4D97-AF65-F5344CB8AC3E}">
        <p14:creationId xmlns:p14="http://schemas.microsoft.com/office/powerpoint/2010/main" val="37466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6767310"/>
            <a:ext cx="7637982" cy="645906"/>
            <a:chOff x="0" y="0"/>
            <a:chExt cx="2011650" cy="170115"/>
          </a:xfrm>
        </p:grpSpPr>
        <p:sp>
          <p:nvSpPr>
            <p:cNvPr id="3" name="Freeform 3"/>
            <p:cNvSpPr/>
            <p:nvPr/>
          </p:nvSpPr>
          <p:spPr>
            <a:xfrm>
              <a:off x="0" y="0"/>
              <a:ext cx="2011649" cy="170115"/>
            </a:xfrm>
            <a:custGeom>
              <a:avLst/>
              <a:gdLst/>
              <a:ahLst/>
              <a:cxnLst/>
              <a:rect l="l" t="t" r="r" b="b"/>
              <a:pathLst>
                <a:path w="2011649" h="170115">
                  <a:moveTo>
                    <a:pt x="0" y="0"/>
                  </a:moveTo>
                  <a:lnTo>
                    <a:pt x="2011649" y="0"/>
                  </a:lnTo>
                  <a:lnTo>
                    <a:pt x="2011649" y="170115"/>
                  </a:lnTo>
                  <a:lnTo>
                    <a:pt x="0" y="170115"/>
                  </a:lnTo>
                  <a:close/>
                </a:path>
              </a:pathLst>
            </a:custGeom>
            <a:solidFill>
              <a:srgbClr val="8BD600"/>
            </a:solidFill>
          </p:spPr>
          <p:txBody>
            <a:bodyPr/>
            <a:lstStyle/>
            <a:p>
              <a:endParaRPr lang="en-US"/>
            </a:p>
          </p:txBody>
        </p:sp>
        <p:sp>
          <p:nvSpPr>
            <p:cNvPr id="4" name="TextBox 4"/>
            <p:cNvSpPr txBox="1"/>
            <p:nvPr/>
          </p:nvSpPr>
          <p:spPr>
            <a:xfrm>
              <a:off x="0" y="-38100"/>
              <a:ext cx="2011650" cy="208215"/>
            </a:xfrm>
            <a:prstGeom prst="rect">
              <a:avLst/>
            </a:prstGeom>
          </p:spPr>
          <p:txBody>
            <a:bodyPr lIns="0" tIns="0" rIns="0" bIns="0" rtlCol="0" anchor="ctr"/>
            <a:lstStyle/>
            <a:p>
              <a:pPr algn="ctr">
                <a:lnSpc>
                  <a:spcPts val="3085"/>
                </a:lnSpc>
              </a:pPr>
              <a:endParaRPr/>
            </a:p>
          </p:txBody>
        </p:sp>
      </p:grpSp>
      <p:grpSp>
        <p:nvGrpSpPr>
          <p:cNvPr id="5" name="Group 5"/>
          <p:cNvGrpSpPr/>
          <p:nvPr/>
        </p:nvGrpSpPr>
        <p:grpSpPr>
          <a:xfrm>
            <a:off x="8666682" y="426399"/>
            <a:ext cx="6984955" cy="7006801"/>
            <a:chOff x="0" y="0"/>
            <a:chExt cx="9313274" cy="9342402"/>
          </a:xfrm>
        </p:grpSpPr>
        <p:grpSp>
          <p:nvGrpSpPr>
            <p:cNvPr id="6" name="Group 6"/>
            <p:cNvGrpSpPr/>
            <p:nvPr/>
          </p:nvGrpSpPr>
          <p:grpSpPr>
            <a:xfrm>
              <a:off x="3175414" y="0"/>
              <a:ext cx="6137860" cy="6137860"/>
              <a:chOff x="0" y="0"/>
              <a:chExt cx="4640128" cy="4640128"/>
            </a:xfrm>
          </p:grpSpPr>
          <p:sp>
            <p:nvSpPr>
              <p:cNvPr id="7" name="Freeform 7"/>
              <p:cNvSpPr/>
              <p:nvPr/>
            </p:nvSpPr>
            <p:spPr>
              <a:xfrm>
                <a:off x="0" y="0"/>
                <a:ext cx="4640072" cy="4640072"/>
              </a:xfrm>
              <a:custGeom>
                <a:avLst/>
                <a:gdLst/>
                <a:ahLst/>
                <a:cxnLst/>
                <a:rect l="l" t="t" r="r" b="b"/>
                <a:pathLst>
                  <a:path w="4640072" h="4640072">
                    <a:moveTo>
                      <a:pt x="1592834" y="3047238"/>
                    </a:moveTo>
                    <a:cubicBezTo>
                      <a:pt x="1846834" y="3278124"/>
                      <a:pt x="1846834" y="3693668"/>
                      <a:pt x="1615948" y="3947541"/>
                    </a:cubicBezTo>
                    <a:cubicBezTo>
                      <a:pt x="2331593" y="4640072"/>
                      <a:pt x="2331593" y="4640072"/>
                      <a:pt x="2331593" y="4640072"/>
                    </a:cubicBezTo>
                    <a:cubicBezTo>
                      <a:pt x="3162681" y="3808984"/>
                      <a:pt x="3162681" y="3808984"/>
                      <a:pt x="3162681" y="3808984"/>
                    </a:cubicBezTo>
                    <a:cubicBezTo>
                      <a:pt x="3185795" y="3832098"/>
                      <a:pt x="3208909" y="3878199"/>
                      <a:pt x="3231896" y="3901313"/>
                    </a:cubicBezTo>
                    <a:cubicBezTo>
                      <a:pt x="3439668" y="4085971"/>
                      <a:pt x="3739769" y="4085971"/>
                      <a:pt x="3924427" y="3901313"/>
                    </a:cubicBezTo>
                    <a:cubicBezTo>
                      <a:pt x="4109085" y="3716655"/>
                      <a:pt x="4109085" y="3416554"/>
                      <a:pt x="3924427" y="3231896"/>
                    </a:cubicBezTo>
                    <a:cubicBezTo>
                      <a:pt x="3901313" y="3185668"/>
                      <a:pt x="3855212" y="3162681"/>
                      <a:pt x="3808984" y="3139567"/>
                    </a:cubicBezTo>
                    <a:cubicBezTo>
                      <a:pt x="4640072" y="2331593"/>
                      <a:pt x="4640072" y="2331593"/>
                      <a:pt x="4640072" y="2331593"/>
                    </a:cubicBezTo>
                    <a:cubicBezTo>
                      <a:pt x="3808984" y="1500505"/>
                      <a:pt x="3808984" y="1500505"/>
                      <a:pt x="3808984" y="1500505"/>
                    </a:cubicBezTo>
                    <a:cubicBezTo>
                      <a:pt x="3832098" y="1477391"/>
                      <a:pt x="3855212" y="1454277"/>
                      <a:pt x="3901313" y="1431290"/>
                    </a:cubicBezTo>
                    <a:cubicBezTo>
                      <a:pt x="4085971" y="1246632"/>
                      <a:pt x="4085971" y="946531"/>
                      <a:pt x="3901313" y="761873"/>
                    </a:cubicBezTo>
                    <a:cubicBezTo>
                      <a:pt x="3693541" y="577215"/>
                      <a:pt x="3393440" y="577215"/>
                      <a:pt x="3208782" y="761873"/>
                    </a:cubicBezTo>
                    <a:cubicBezTo>
                      <a:pt x="3185668" y="784987"/>
                      <a:pt x="3162554" y="808101"/>
                      <a:pt x="3139567" y="831088"/>
                    </a:cubicBezTo>
                    <a:cubicBezTo>
                      <a:pt x="2308479" y="0"/>
                      <a:pt x="2308479" y="0"/>
                      <a:pt x="2308479" y="0"/>
                    </a:cubicBezTo>
                    <a:cubicBezTo>
                      <a:pt x="0" y="2308479"/>
                      <a:pt x="0" y="2308479"/>
                      <a:pt x="0" y="2308479"/>
                    </a:cubicBezTo>
                    <a:cubicBezTo>
                      <a:pt x="715645" y="3024124"/>
                      <a:pt x="715645" y="3024124"/>
                      <a:pt x="715645" y="3024124"/>
                    </a:cubicBezTo>
                    <a:cubicBezTo>
                      <a:pt x="969645" y="2793238"/>
                      <a:pt x="1362075" y="2793238"/>
                      <a:pt x="1592834" y="3047238"/>
                    </a:cubicBezTo>
                    <a:close/>
                  </a:path>
                </a:pathLst>
              </a:custGeom>
              <a:solidFill>
                <a:srgbClr val="8BD600"/>
              </a:solidFill>
            </p:spPr>
            <p:txBody>
              <a:bodyPr/>
              <a:lstStyle/>
              <a:p>
                <a:endParaRPr lang="en-US"/>
              </a:p>
            </p:txBody>
          </p:sp>
        </p:grpSp>
        <p:grpSp>
          <p:nvGrpSpPr>
            <p:cNvPr id="8" name="Group 8"/>
            <p:cNvGrpSpPr/>
            <p:nvPr/>
          </p:nvGrpSpPr>
          <p:grpSpPr>
            <a:xfrm>
              <a:off x="0" y="3236057"/>
              <a:ext cx="6137860" cy="6106345"/>
              <a:chOff x="0" y="0"/>
              <a:chExt cx="4640128" cy="4616303"/>
            </a:xfrm>
          </p:grpSpPr>
          <p:sp>
            <p:nvSpPr>
              <p:cNvPr id="9" name="Freeform 9"/>
              <p:cNvSpPr/>
              <p:nvPr/>
            </p:nvSpPr>
            <p:spPr>
              <a:xfrm>
                <a:off x="0" y="0"/>
                <a:ext cx="4640199" cy="4616323"/>
              </a:xfrm>
              <a:custGeom>
                <a:avLst/>
                <a:gdLst/>
                <a:ahLst/>
                <a:cxnLst/>
                <a:rect l="l" t="t" r="r" b="b"/>
                <a:pathLst>
                  <a:path w="4640199" h="4616323">
                    <a:moveTo>
                      <a:pt x="1338961" y="3970020"/>
                    </a:moveTo>
                    <a:cubicBezTo>
                      <a:pt x="1385189" y="3900805"/>
                      <a:pt x="1431290" y="3854577"/>
                      <a:pt x="1454404" y="3762248"/>
                    </a:cubicBezTo>
                    <a:cubicBezTo>
                      <a:pt x="2308606" y="4616323"/>
                      <a:pt x="2308606" y="4616323"/>
                      <a:pt x="2308606" y="4616323"/>
                    </a:cubicBezTo>
                    <a:cubicBezTo>
                      <a:pt x="3139694" y="3785362"/>
                      <a:pt x="3139694" y="3785362"/>
                      <a:pt x="3139694" y="3785362"/>
                    </a:cubicBezTo>
                    <a:cubicBezTo>
                      <a:pt x="3162808" y="3831463"/>
                      <a:pt x="3185922" y="3854577"/>
                      <a:pt x="3208909" y="3900805"/>
                    </a:cubicBezTo>
                    <a:cubicBezTo>
                      <a:pt x="3416681" y="4085463"/>
                      <a:pt x="3716782" y="4085463"/>
                      <a:pt x="3901440" y="3900805"/>
                    </a:cubicBezTo>
                    <a:cubicBezTo>
                      <a:pt x="4086098" y="3716147"/>
                      <a:pt x="4086098" y="3393059"/>
                      <a:pt x="3901440" y="3208401"/>
                    </a:cubicBezTo>
                    <a:cubicBezTo>
                      <a:pt x="3878326" y="3185287"/>
                      <a:pt x="3832225" y="3162300"/>
                      <a:pt x="3785997" y="3139186"/>
                    </a:cubicBezTo>
                    <a:cubicBezTo>
                      <a:pt x="4640199" y="2308225"/>
                      <a:pt x="4640199" y="2308225"/>
                      <a:pt x="4640199" y="2308225"/>
                    </a:cubicBezTo>
                    <a:cubicBezTo>
                      <a:pt x="3924554" y="1592707"/>
                      <a:pt x="3924554" y="1592707"/>
                      <a:pt x="3924554" y="1592707"/>
                    </a:cubicBezTo>
                    <a:cubicBezTo>
                      <a:pt x="3809111" y="1477264"/>
                      <a:pt x="3809111" y="1477264"/>
                      <a:pt x="3809111" y="1477264"/>
                    </a:cubicBezTo>
                    <a:cubicBezTo>
                      <a:pt x="3832225" y="1454150"/>
                      <a:pt x="3878326" y="1431163"/>
                      <a:pt x="3901440" y="1408049"/>
                    </a:cubicBezTo>
                    <a:cubicBezTo>
                      <a:pt x="4086098" y="1200277"/>
                      <a:pt x="4086098" y="900303"/>
                      <a:pt x="3901440" y="715645"/>
                    </a:cubicBezTo>
                    <a:cubicBezTo>
                      <a:pt x="3716782" y="530987"/>
                      <a:pt x="3416681" y="530987"/>
                      <a:pt x="3232023" y="715645"/>
                    </a:cubicBezTo>
                    <a:cubicBezTo>
                      <a:pt x="3185795" y="738759"/>
                      <a:pt x="3162808" y="784860"/>
                      <a:pt x="3139694" y="807974"/>
                    </a:cubicBezTo>
                    <a:cubicBezTo>
                      <a:pt x="3024251" y="692531"/>
                      <a:pt x="3024251" y="692531"/>
                      <a:pt x="3024251" y="692531"/>
                    </a:cubicBezTo>
                    <a:cubicBezTo>
                      <a:pt x="2331593" y="0"/>
                      <a:pt x="2331593" y="0"/>
                      <a:pt x="2331593" y="0"/>
                    </a:cubicBezTo>
                    <a:cubicBezTo>
                      <a:pt x="1454404" y="854075"/>
                      <a:pt x="1454404" y="854075"/>
                      <a:pt x="1454404" y="854075"/>
                    </a:cubicBezTo>
                    <a:cubicBezTo>
                      <a:pt x="1431290" y="784860"/>
                      <a:pt x="1408176" y="738632"/>
                      <a:pt x="1362075" y="715645"/>
                    </a:cubicBezTo>
                    <a:cubicBezTo>
                      <a:pt x="1177417" y="507873"/>
                      <a:pt x="877316" y="507873"/>
                      <a:pt x="692658" y="715645"/>
                    </a:cubicBezTo>
                    <a:cubicBezTo>
                      <a:pt x="508000" y="900303"/>
                      <a:pt x="508000" y="1200404"/>
                      <a:pt x="692658" y="1385062"/>
                    </a:cubicBezTo>
                    <a:cubicBezTo>
                      <a:pt x="738886" y="1431163"/>
                      <a:pt x="784987" y="1454277"/>
                      <a:pt x="831215" y="1477391"/>
                    </a:cubicBezTo>
                    <a:cubicBezTo>
                      <a:pt x="0" y="2308098"/>
                      <a:pt x="0" y="2308098"/>
                      <a:pt x="0" y="2308098"/>
                    </a:cubicBezTo>
                    <a:cubicBezTo>
                      <a:pt x="854202" y="3162173"/>
                      <a:pt x="854202" y="3162173"/>
                      <a:pt x="854202" y="3162173"/>
                    </a:cubicBezTo>
                    <a:cubicBezTo>
                      <a:pt x="784987" y="3185287"/>
                      <a:pt x="715645" y="3231388"/>
                      <a:pt x="646430" y="3277616"/>
                    </a:cubicBezTo>
                    <a:cubicBezTo>
                      <a:pt x="461772" y="3485388"/>
                      <a:pt x="461772" y="3785362"/>
                      <a:pt x="646430" y="3970020"/>
                    </a:cubicBezTo>
                    <a:cubicBezTo>
                      <a:pt x="831088" y="4154678"/>
                      <a:pt x="1154303" y="4154678"/>
                      <a:pt x="1338961" y="3970020"/>
                    </a:cubicBezTo>
                    <a:close/>
                  </a:path>
                </a:pathLst>
              </a:custGeom>
              <a:solidFill>
                <a:srgbClr val="1B2A63"/>
              </a:solidFill>
            </p:spPr>
            <p:txBody>
              <a:bodyPr/>
              <a:lstStyle/>
              <a:p>
                <a:endParaRPr lang="en-US"/>
              </a:p>
            </p:txBody>
          </p:sp>
        </p:grpSp>
      </p:grpSp>
      <p:sp>
        <p:nvSpPr>
          <p:cNvPr id="10" name="Freeform 10"/>
          <p:cNvSpPr/>
          <p:nvPr/>
        </p:nvSpPr>
        <p:spPr>
          <a:xfrm>
            <a:off x="1028700" y="1028700"/>
            <a:ext cx="4678192" cy="1265975"/>
          </a:xfrm>
          <a:custGeom>
            <a:avLst/>
            <a:gdLst/>
            <a:ahLst/>
            <a:cxnLst/>
            <a:rect l="l" t="t" r="r" b="b"/>
            <a:pathLst>
              <a:path w="4678192" h="1265975">
                <a:moveTo>
                  <a:pt x="0" y="0"/>
                </a:moveTo>
                <a:lnTo>
                  <a:pt x="4678192" y="0"/>
                </a:lnTo>
                <a:lnTo>
                  <a:pt x="4678192" y="1265975"/>
                </a:lnTo>
                <a:lnTo>
                  <a:pt x="0" y="1265975"/>
                </a:lnTo>
                <a:lnTo>
                  <a:pt x="0" y="0"/>
                </a:lnTo>
                <a:close/>
              </a:path>
            </a:pathLst>
          </a:custGeom>
          <a:blipFill>
            <a:blip r:embed="rId2"/>
            <a:stretch>
              <a:fillRect/>
            </a:stretch>
          </a:blipFill>
        </p:spPr>
        <p:txBody>
          <a:bodyPr/>
          <a:lstStyle/>
          <a:p>
            <a:endParaRPr lang="en-US"/>
          </a:p>
        </p:txBody>
      </p:sp>
      <p:sp>
        <p:nvSpPr>
          <p:cNvPr id="11" name="TextBox 11"/>
          <p:cNvSpPr txBox="1"/>
          <p:nvPr/>
        </p:nvSpPr>
        <p:spPr>
          <a:xfrm>
            <a:off x="1028700" y="4662285"/>
            <a:ext cx="9025910" cy="2105025"/>
          </a:xfrm>
          <a:prstGeom prst="rect">
            <a:avLst/>
          </a:prstGeom>
        </p:spPr>
        <p:txBody>
          <a:bodyPr lIns="0" tIns="0" rIns="0" bIns="0" rtlCol="0" anchor="t">
            <a:spAutoFit/>
          </a:bodyPr>
          <a:lstStyle/>
          <a:p>
            <a:pPr>
              <a:lnSpc>
                <a:spcPts val="7875"/>
              </a:lnSpc>
            </a:pPr>
            <a:r>
              <a:rPr lang="en-US" sz="7500">
                <a:solidFill>
                  <a:srgbClr val="1B2A63"/>
                </a:solidFill>
                <a:latin typeface="Poppins Bold"/>
              </a:rPr>
              <a:t>MEDICARE EDUCATION SERIE</a:t>
            </a:r>
            <a:r>
              <a:rPr lang="en-US" sz="7500">
                <a:solidFill>
                  <a:srgbClr val="FFFFFF"/>
                </a:solidFill>
                <a:latin typeface="Poppins Bold"/>
              </a:rPr>
              <a: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555131" y="8014400"/>
            <a:ext cx="1217851" cy="12178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4" name="TextBox 4"/>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grpSp>
        <p:nvGrpSpPr>
          <p:cNvPr id="5" name="Group 5"/>
          <p:cNvGrpSpPr/>
          <p:nvPr/>
        </p:nvGrpSpPr>
        <p:grpSpPr>
          <a:xfrm>
            <a:off x="7555131" y="4628974"/>
            <a:ext cx="1217851" cy="1217851"/>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7" name="TextBox 7"/>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grpSp>
        <p:nvGrpSpPr>
          <p:cNvPr id="8" name="Group 8"/>
          <p:cNvGrpSpPr/>
          <p:nvPr/>
        </p:nvGrpSpPr>
        <p:grpSpPr>
          <a:xfrm>
            <a:off x="7555131" y="6323075"/>
            <a:ext cx="1217851" cy="121785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600"/>
            </a:solidFill>
            <a:ln cap="sq">
              <a:noFill/>
              <a:prstDash val="solid"/>
              <a:miter/>
            </a:ln>
          </p:spPr>
          <p:txBody>
            <a:bodyPr/>
            <a:lstStyle/>
            <a:p>
              <a:endParaRPr lang="en-US"/>
            </a:p>
          </p:txBody>
        </p:sp>
        <p:sp>
          <p:nvSpPr>
            <p:cNvPr id="10" name="TextBox 10"/>
            <p:cNvSpPr txBox="1"/>
            <p:nvPr/>
          </p:nvSpPr>
          <p:spPr>
            <a:xfrm>
              <a:off x="76200" y="9525"/>
              <a:ext cx="660400" cy="727075"/>
            </a:xfrm>
            <a:prstGeom prst="rect">
              <a:avLst/>
            </a:prstGeom>
          </p:spPr>
          <p:txBody>
            <a:bodyPr lIns="50800" tIns="50800" rIns="50800" bIns="50800" rtlCol="0" anchor="ctr"/>
            <a:lstStyle/>
            <a:p>
              <a:pPr algn="ctr">
                <a:lnSpc>
                  <a:spcPts val="5249"/>
                </a:lnSpc>
              </a:pPr>
              <a:endParaRPr/>
            </a:p>
          </p:txBody>
        </p:sp>
      </p:grpSp>
      <p:sp>
        <p:nvSpPr>
          <p:cNvPr id="11" name="Freeform 11"/>
          <p:cNvSpPr/>
          <p:nvPr/>
        </p:nvSpPr>
        <p:spPr>
          <a:xfrm>
            <a:off x="7798614" y="8213146"/>
            <a:ext cx="730886" cy="671086"/>
          </a:xfrm>
          <a:custGeom>
            <a:avLst/>
            <a:gdLst/>
            <a:ahLst/>
            <a:cxnLst/>
            <a:rect l="l" t="t" r="r" b="b"/>
            <a:pathLst>
              <a:path w="730886" h="671086">
                <a:moveTo>
                  <a:pt x="0" y="0"/>
                </a:moveTo>
                <a:lnTo>
                  <a:pt x="730886" y="0"/>
                </a:lnTo>
                <a:lnTo>
                  <a:pt x="730886" y="671086"/>
                </a:lnTo>
                <a:lnTo>
                  <a:pt x="0" y="6710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7840651" y="4910324"/>
            <a:ext cx="646812" cy="655150"/>
          </a:xfrm>
          <a:custGeom>
            <a:avLst/>
            <a:gdLst/>
            <a:ahLst/>
            <a:cxnLst/>
            <a:rect l="l" t="t" r="r" b="b"/>
            <a:pathLst>
              <a:path w="646812" h="655150">
                <a:moveTo>
                  <a:pt x="0" y="0"/>
                </a:moveTo>
                <a:lnTo>
                  <a:pt x="646812" y="0"/>
                </a:lnTo>
                <a:lnTo>
                  <a:pt x="646812" y="655151"/>
                </a:lnTo>
                <a:lnTo>
                  <a:pt x="0" y="6551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7777600" y="6550462"/>
            <a:ext cx="772914" cy="763077"/>
          </a:xfrm>
          <a:custGeom>
            <a:avLst/>
            <a:gdLst/>
            <a:ahLst/>
            <a:cxnLst/>
            <a:rect l="l" t="t" r="r" b="b"/>
            <a:pathLst>
              <a:path w="772914" h="763077">
                <a:moveTo>
                  <a:pt x="0" y="0"/>
                </a:moveTo>
                <a:lnTo>
                  <a:pt x="772914" y="0"/>
                </a:lnTo>
                <a:lnTo>
                  <a:pt x="772914" y="763077"/>
                </a:lnTo>
                <a:lnTo>
                  <a:pt x="0" y="7630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5398477" y="-2796935"/>
            <a:ext cx="4964083" cy="4964083"/>
          </a:xfrm>
          <a:custGeom>
            <a:avLst/>
            <a:gdLst/>
            <a:ahLst/>
            <a:cxnLst/>
            <a:rect l="l" t="t" r="r" b="b"/>
            <a:pathLst>
              <a:path w="4964083" h="4964083">
                <a:moveTo>
                  <a:pt x="0" y="0"/>
                </a:moveTo>
                <a:lnTo>
                  <a:pt x="4964084" y="0"/>
                </a:lnTo>
                <a:lnTo>
                  <a:pt x="4964084" y="4964084"/>
                </a:lnTo>
                <a:lnTo>
                  <a:pt x="0" y="49640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p:nvPr/>
        </p:nvGrpSpPr>
        <p:grpSpPr>
          <a:xfrm>
            <a:off x="320270" y="347447"/>
            <a:ext cx="5941085" cy="9569361"/>
            <a:chOff x="0" y="0"/>
            <a:chExt cx="1564730" cy="2520326"/>
          </a:xfrm>
        </p:grpSpPr>
        <p:sp>
          <p:nvSpPr>
            <p:cNvPr id="16" name="Freeform 16"/>
            <p:cNvSpPr/>
            <p:nvPr/>
          </p:nvSpPr>
          <p:spPr>
            <a:xfrm>
              <a:off x="0" y="0"/>
              <a:ext cx="1564730" cy="2520326"/>
            </a:xfrm>
            <a:custGeom>
              <a:avLst/>
              <a:gdLst/>
              <a:ahLst/>
              <a:cxnLst/>
              <a:rect l="l" t="t" r="r" b="b"/>
              <a:pathLst>
                <a:path w="1564730" h="2520326">
                  <a:moveTo>
                    <a:pt x="0" y="0"/>
                  </a:moveTo>
                  <a:lnTo>
                    <a:pt x="1564730" y="0"/>
                  </a:lnTo>
                  <a:lnTo>
                    <a:pt x="1564730" y="2520326"/>
                  </a:lnTo>
                  <a:lnTo>
                    <a:pt x="0" y="2520326"/>
                  </a:lnTo>
                  <a:close/>
                </a:path>
              </a:pathLst>
            </a:custGeom>
            <a:solidFill>
              <a:srgbClr val="64696D"/>
            </a:solidFill>
          </p:spPr>
          <p:txBody>
            <a:bodyPr/>
            <a:lstStyle/>
            <a:p>
              <a:endParaRPr lang="en-US"/>
            </a:p>
          </p:txBody>
        </p:sp>
        <p:sp>
          <p:nvSpPr>
            <p:cNvPr id="17" name="TextBox 17"/>
            <p:cNvSpPr txBox="1"/>
            <p:nvPr/>
          </p:nvSpPr>
          <p:spPr>
            <a:xfrm>
              <a:off x="0" y="-38100"/>
              <a:ext cx="1564730" cy="2558426"/>
            </a:xfrm>
            <a:prstGeom prst="rect">
              <a:avLst/>
            </a:prstGeom>
          </p:spPr>
          <p:txBody>
            <a:bodyPr lIns="50800" tIns="50800" rIns="50800" bIns="50800" rtlCol="0" anchor="ctr"/>
            <a:lstStyle/>
            <a:p>
              <a:pPr algn="ctr">
                <a:lnSpc>
                  <a:spcPts val="2226"/>
                </a:lnSpc>
              </a:pPr>
              <a:endParaRPr/>
            </a:p>
          </p:txBody>
        </p:sp>
      </p:grpSp>
      <p:sp>
        <p:nvSpPr>
          <p:cNvPr id="18" name="Freeform 18"/>
          <p:cNvSpPr/>
          <p:nvPr/>
        </p:nvSpPr>
        <p:spPr>
          <a:xfrm>
            <a:off x="2749675" y="1028700"/>
            <a:ext cx="3268111" cy="4357481"/>
          </a:xfrm>
          <a:custGeom>
            <a:avLst/>
            <a:gdLst/>
            <a:ahLst/>
            <a:cxnLst/>
            <a:rect l="l" t="t" r="r" b="b"/>
            <a:pathLst>
              <a:path w="3268111" h="4357481">
                <a:moveTo>
                  <a:pt x="0" y="0"/>
                </a:moveTo>
                <a:lnTo>
                  <a:pt x="3268110" y="0"/>
                </a:lnTo>
                <a:lnTo>
                  <a:pt x="3268110" y="4357481"/>
                </a:lnTo>
                <a:lnTo>
                  <a:pt x="0" y="4357481"/>
                </a:lnTo>
                <a:lnTo>
                  <a:pt x="0" y="0"/>
                </a:lnTo>
                <a:close/>
              </a:path>
            </a:pathLst>
          </a:custGeom>
          <a:blipFill>
            <a:blip r:embed="rId10"/>
            <a:stretch>
              <a:fillRect/>
            </a:stretch>
          </a:blipFill>
        </p:spPr>
        <p:txBody>
          <a:bodyPr/>
          <a:lstStyle/>
          <a:p>
            <a:endParaRPr lang="en-US"/>
          </a:p>
        </p:txBody>
      </p:sp>
      <p:grpSp>
        <p:nvGrpSpPr>
          <p:cNvPr id="19" name="Group 19"/>
          <p:cNvGrpSpPr/>
          <p:nvPr/>
        </p:nvGrpSpPr>
        <p:grpSpPr>
          <a:xfrm>
            <a:off x="5030436" y="1712017"/>
            <a:ext cx="8227128" cy="1156189"/>
            <a:chOff x="0" y="0"/>
            <a:chExt cx="2166816" cy="304511"/>
          </a:xfrm>
        </p:grpSpPr>
        <p:sp>
          <p:nvSpPr>
            <p:cNvPr id="20" name="Freeform 20"/>
            <p:cNvSpPr/>
            <p:nvPr/>
          </p:nvSpPr>
          <p:spPr>
            <a:xfrm>
              <a:off x="0" y="0"/>
              <a:ext cx="2166816" cy="304511"/>
            </a:xfrm>
            <a:custGeom>
              <a:avLst/>
              <a:gdLst/>
              <a:ahLst/>
              <a:cxnLst/>
              <a:rect l="l" t="t" r="r" b="b"/>
              <a:pathLst>
                <a:path w="2166816" h="304511">
                  <a:moveTo>
                    <a:pt x="9410" y="0"/>
                  </a:moveTo>
                  <a:lnTo>
                    <a:pt x="2157405" y="0"/>
                  </a:lnTo>
                  <a:cubicBezTo>
                    <a:pt x="2162602" y="0"/>
                    <a:pt x="2166816" y="4213"/>
                    <a:pt x="2166816" y="9410"/>
                  </a:cubicBezTo>
                  <a:lnTo>
                    <a:pt x="2166816" y="295100"/>
                  </a:lnTo>
                  <a:cubicBezTo>
                    <a:pt x="2166816" y="297596"/>
                    <a:pt x="2165824" y="299990"/>
                    <a:pt x="2164059" y="301754"/>
                  </a:cubicBezTo>
                  <a:cubicBezTo>
                    <a:pt x="2162295" y="303519"/>
                    <a:pt x="2159901" y="304511"/>
                    <a:pt x="2157405" y="304511"/>
                  </a:cubicBezTo>
                  <a:lnTo>
                    <a:pt x="9410" y="304511"/>
                  </a:lnTo>
                  <a:cubicBezTo>
                    <a:pt x="4213" y="304511"/>
                    <a:pt x="0" y="300298"/>
                    <a:pt x="0" y="295100"/>
                  </a:cubicBezTo>
                  <a:lnTo>
                    <a:pt x="0" y="9410"/>
                  </a:lnTo>
                  <a:cubicBezTo>
                    <a:pt x="0" y="4213"/>
                    <a:pt x="4213" y="0"/>
                    <a:pt x="9410" y="0"/>
                  </a:cubicBezTo>
                  <a:close/>
                </a:path>
              </a:pathLst>
            </a:custGeom>
            <a:solidFill>
              <a:srgbClr val="1B2A63"/>
            </a:solidFill>
            <a:ln cap="sq">
              <a:noFill/>
              <a:prstDash val="solid"/>
              <a:miter/>
            </a:ln>
          </p:spPr>
          <p:txBody>
            <a:bodyPr/>
            <a:lstStyle/>
            <a:p>
              <a:endParaRPr lang="en-US"/>
            </a:p>
          </p:txBody>
        </p:sp>
        <p:sp>
          <p:nvSpPr>
            <p:cNvPr id="21" name="TextBox 21"/>
            <p:cNvSpPr txBox="1"/>
            <p:nvPr/>
          </p:nvSpPr>
          <p:spPr>
            <a:xfrm>
              <a:off x="0" y="-76200"/>
              <a:ext cx="2166816" cy="380711"/>
            </a:xfrm>
            <a:prstGeom prst="rect">
              <a:avLst/>
            </a:prstGeom>
          </p:spPr>
          <p:txBody>
            <a:bodyPr lIns="50800" tIns="50800" rIns="50800" bIns="50800" rtlCol="0" anchor="ctr"/>
            <a:lstStyle/>
            <a:p>
              <a:pPr algn="ctr">
                <a:lnSpc>
                  <a:spcPts val="6215"/>
                </a:lnSpc>
              </a:pPr>
              <a:r>
                <a:rPr lang="en-US" sz="4503" spc="13">
                  <a:solidFill>
                    <a:srgbClr val="FFFFFF"/>
                  </a:solidFill>
                  <a:latin typeface="Open Sans Bold"/>
                </a:rPr>
                <a:t>Medicare Education Series</a:t>
              </a:r>
            </a:p>
          </p:txBody>
        </p:sp>
      </p:grpSp>
      <p:sp>
        <p:nvSpPr>
          <p:cNvPr id="22" name="Freeform 22"/>
          <p:cNvSpPr/>
          <p:nvPr/>
        </p:nvSpPr>
        <p:spPr>
          <a:xfrm>
            <a:off x="563840" y="5565475"/>
            <a:ext cx="5453945" cy="4090459"/>
          </a:xfrm>
          <a:custGeom>
            <a:avLst/>
            <a:gdLst/>
            <a:ahLst/>
            <a:cxnLst/>
            <a:rect l="l" t="t" r="r" b="b"/>
            <a:pathLst>
              <a:path w="5453945" h="4090459">
                <a:moveTo>
                  <a:pt x="0" y="0"/>
                </a:moveTo>
                <a:lnTo>
                  <a:pt x="5453945" y="0"/>
                </a:lnTo>
                <a:lnTo>
                  <a:pt x="5453945" y="4090459"/>
                </a:lnTo>
                <a:lnTo>
                  <a:pt x="0" y="4090459"/>
                </a:lnTo>
                <a:lnTo>
                  <a:pt x="0" y="0"/>
                </a:lnTo>
                <a:close/>
              </a:path>
            </a:pathLst>
          </a:custGeom>
          <a:blipFill>
            <a:blip r:embed="rId11"/>
            <a:stretch>
              <a:fillRect/>
            </a:stretch>
          </a:blipFill>
        </p:spPr>
        <p:txBody>
          <a:bodyPr/>
          <a:lstStyle/>
          <a:p>
            <a:endParaRPr lang="en-US"/>
          </a:p>
        </p:txBody>
      </p:sp>
      <p:sp>
        <p:nvSpPr>
          <p:cNvPr id="23" name="Freeform 23"/>
          <p:cNvSpPr/>
          <p:nvPr/>
        </p:nvSpPr>
        <p:spPr>
          <a:xfrm>
            <a:off x="563840" y="1040946"/>
            <a:ext cx="2023910" cy="4345234"/>
          </a:xfrm>
          <a:custGeom>
            <a:avLst/>
            <a:gdLst/>
            <a:ahLst/>
            <a:cxnLst/>
            <a:rect l="l" t="t" r="r" b="b"/>
            <a:pathLst>
              <a:path w="2023910" h="4345234">
                <a:moveTo>
                  <a:pt x="0" y="0"/>
                </a:moveTo>
                <a:lnTo>
                  <a:pt x="2023910" y="0"/>
                </a:lnTo>
                <a:lnTo>
                  <a:pt x="2023910" y="4345235"/>
                </a:lnTo>
                <a:lnTo>
                  <a:pt x="0" y="4345235"/>
                </a:lnTo>
                <a:lnTo>
                  <a:pt x="0" y="0"/>
                </a:lnTo>
                <a:close/>
              </a:path>
            </a:pathLst>
          </a:custGeom>
          <a:blipFill>
            <a:blip r:embed="rId12"/>
            <a:stretch>
              <a:fillRect t="-3047"/>
            </a:stretch>
          </a:blipFill>
        </p:spPr>
        <p:txBody>
          <a:bodyPr/>
          <a:lstStyle/>
          <a:p>
            <a:endParaRPr lang="en-US"/>
          </a:p>
        </p:txBody>
      </p:sp>
      <p:sp>
        <p:nvSpPr>
          <p:cNvPr id="24" name="TextBox 24"/>
          <p:cNvSpPr txBox="1"/>
          <p:nvPr/>
        </p:nvSpPr>
        <p:spPr>
          <a:xfrm>
            <a:off x="6642355" y="3019105"/>
            <a:ext cx="9837890" cy="1298575"/>
          </a:xfrm>
          <a:prstGeom prst="rect">
            <a:avLst/>
          </a:prstGeom>
        </p:spPr>
        <p:txBody>
          <a:bodyPr lIns="0" tIns="0" rIns="0" bIns="0" rtlCol="0" anchor="t">
            <a:spAutoFit/>
          </a:bodyPr>
          <a:lstStyle/>
          <a:p>
            <a:pPr>
              <a:lnSpc>
                <a:spcPts val="2600"/>
              </a:lnSpc>
            </a:pPr>
            <a:r>
              <a:rPr lang="en-US" sz="2000">
                <a:solidFill>
                  <a:srgbClr val="231F20"/>
                </a:solidFill>
                <a:latin typeface="Open Sans Light"/>
              </a:rPr>
              <a:t>This was a two-part event series focused on providing Medicare information to local senior citizens. </a:t>
            </a:r>
          </a:p>
          <a:p>
            <a:pPr>
              <a:lnSpc>
                <a:spcPts val="2600"/>
              </a:lnSpc>
            </a:pPr>
            <a:r>
              <a:rPr lang="en-US" sz="2000">
                <a:solidFill>
                  <a:srgbClr val="231F20"/>
                </a:solidFill>
                <a:latin typeface="Open Sans Light"/>
              </a:rPr>
              <a:t>The first part involved creating and disseminating a brochure to local libraries. The second portion, included counseling at a local senior center. </a:t>
            </a:r>
          </a:p>
        </p:txBody>
      </p:sp>
      <p:sp>
        <p:nvSpPr>
          <p:cNvPr id="25" name="TextBox 25"/>
          <p:cNvSpPr txBox="1"/>
          <p:nvPr/>
        </p:nvSpPr>
        <p:spPr>
          <a:xfrm>
            <a:off x="8931843" y="4468578"/>
            <a:ext cx="7783106" cy="129852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Collaboration</a:t>
            </a:r>
          </a:p>
          <a:p>
            <a:pPr marL="0" lvl="1" indent="0" algn="l">
              <a:lnSpc>
                <a:spcPts val="2605"/>
              </a:lnSpc>
              <a:spcBef>
                <a:spcPct val="0"/>
              </a:spcBef>
            </a:pPr>
            <a:r>
              <a:rPr lang="en-US" sz="2004">
                <a:solidFill>
                  <a:srgbClr val="231F20"/>
                </a:solidFill>
                <a:latin typeface="Open Sans"/>
              </a:rPr>
              <a:t>We collaborated with the Rutgers chapter of the Student National Pharmacist Association to provide in-person counseling on blood pressure management.</a:t>
            </a:r>
          </a:p>
        </p:txBody>
      </p:sp>
      <p:sp>
        <p:nvSpPr>
          <p:cNvPr id="26" name="TextBox 26"/>
          <p:cNvSpPr txBox="1"/>
          <p:nvPr/>
        </p:nvSpPr>
        <p:spPr>
          <a:xfrm>
            <a:off x="8931843" y="6268451"/>
            <a:ext cx="7783106" cy="129852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Managed Care Focus</a:t>
            </a:r>
          </a:p>
          <a:p>
            <a:pPr marL="0" lvl="1" indent="0" algn="l">
              <a:lnSpc>
                <a:spcPts val="2605"/>
              </a:lnSpc>
              <a:spcBef>
                <a:spcPct val="0"/>
              </a:spcBef>
            </a:pPr>
            <a:r>
              <a:rPr lang="en-US" sz="2004">
                <a:solidFill>
                  <a:srgbClr val="231F20"/>
                </a:solidFill>
                <a:latin typeface="Open Sans"/>
              </a:rPr>
              <a:t>We worked with an intention to teach managed care basics to</a:t>
            </a:r>
            <a:r>
              <a:rPr lang="en-US" sz="2004">
                <a:solidFill>
                  <a:srgbClr val="231F20"/>
                </a:solidFill>
                <a:latin typeface="Open Sans Bold"/>
              </a:rPr>
              <a:t> </a:t>
            </a:r>
            <a:r>
              <a:rPr lang="en-US" sz="2004">
                <a:solidFill>
                  <a:srgbClr val="231F20"/>
                </a:solidFill>
                <a:latin typeface="Open Sans"/>
              </a:rPr>
              <a:t>our target audience. This was accomplished by explaining formularies  and value based care to participants. </a:t>
            </a:r>
          </a:p>
        </p:txBody>
      </p:sp>
      <p:sp>
        <p:nvSpPr>
          <p:cNvPr id="27" name="TextBox 27"/>
          <p:cNvSpPr txBox="1"/>
          <p:nvPr/>
        </p:nvSpPr>
        <p:spPr>
          <a:xfrm>
            <a:off x="8941368" y="7959776"/>
            <a:ext cx="7783106" cy="1298524"/>
          </a:xfrm>
          <a:prstGeom prst="rect">
            <a:avLst/>
          </a:prstGeom>
        </p:spPr>
        <p:txBody>
          <a:bodyPr lIns="0" tIns="0" rIns="0" bIns="0" rtlCol="0" anchor="t">
            <a:spAutoFit/>
          </a:bodyPr>
          <a:lstStyle/>
          <a:p>
            <a:pPr>
              <a:lnSpc>
                <a:spcPts val="2605"/>
              </a:lnSpc>
            </a:pPr>
            <a:r>
              <a:rPr lang="en-US" sz="2004" u="sng">
                <a:solidFill>
                  <a:srgbClr val="231F20"/>
                </a:solidFill>
                <a:latin typeface="Open Sans Bold"/>
              </a:rPr>
              <a:t>Student Pharmacist Engagement </a:t>
            </a:r>
          </a:p>
          <a:p>
            <a:pPr marL="0" lvl="1" indent="0" algn="l">
              <a:lnSpc>
                <a:spcPts val="2605"/>
              </a:lnSpc>
              <a:spcBef>
                <a:spcPct val="0"/>
              </a:spcBef>
            </a:pPr>
            <a:r>
              <a:rPr lang="en-US" sz="2004">
                <a:solidFill>
                  <a:srgbClr val="231F20"/>
                </a:solidFill>
                <a:latin typeface="Open Sans"/>
              </a:rPr>
              <a:t>Creating an opportunity for student pharmacists to employ lessons they learn in class in real situations helped to increase engagement.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681</Words>
  <Application>Microsoft Office PowerPoint</Application>
  <PresentationFormat>Custom</PresentationFormat>
  <Paragraphs>84</Paragraphs>
  <Slides>17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Poppins Bold</vt:lpstr>
      <vt:lpstr>Open Sans Bold</vt:lpstr>
      <vt:lpstr>Open Sans Light Italics</vt:lpstr>
      <vt:lpstr>Open Sans Light</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 Presentation 2024</dc:title>
  <dc:creator>Zack Riley</dc:creator>
  <cp:lastModifiedBy>Zack Riley</cp:lastModifiedBy>
  <cp:revision>2</cp:revision>
  <dcterms:created xsi:type="dcterms:W3CDTF">2006-08-16T00:00:00Z</dcterms:created>
  <dcterms:modified xsi:type="dcterms:W3CDTF">2024-04-23T19:13:21Z</dcterms:modified>
  <dc:identifier>DAF9unsZMIY</dc:identifier>
</cp:coreProperties>
</file>