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20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8829"/>
            <a:ext cx="3808475" cy="3694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8274" y="1913656"/>
            <a:ext cx="369442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88274" y="3453708"/>
            <a:ext cx="448818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08883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0" y="9627"/>
                </a:moveTo>
                <a:lnTo>
                  <a:pt x="9143999" y="9627"/>
                </a:lnTo>
                <a:lnTo>
                  <a:pt x="9143999" y="0"/>
                </a:lnTo>
                <a:lnTo>
                  <a:pt x="0" y="0"/>
                </a:lnTo>
                <a:lnTo>
                  <a:pt x="0" y="962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418511"/>
            <a:ext cx="9144000" cy="725170"/>
          </a:xfrm>
          <a:custGeom>
            <a:avLst/>
            <a:gdLst/>
            <a:ahLst/>
            <a:cxnLst/>
            <a:rect l="l" t="t" r="r" b="b"/>
            <a:pathLst>
              <a:path w="9144000" h="725170">
                <a:moveTo>
                  <a:pt x="0" y="0"/>
                </a:moveTo>
                <a:lnTo>
                  <a:pt x="9143999" y="0"/>
                </a:lnTo>
                <a:lnTo>
                  <a:pt x="9143999" y="724988"/>
                </a:lnTo>
                <a:lnTo>
                  <a:pt x="0" y="724988"/>
                </a:lnTo>
                <a:lnTo>
                  <a:pt x="0" y="0"/>
                </a:lnTo>
                <a:close/>
              </a:path>
            </a:pathLst>
          </a:custGeom>
          <a:solidFill>
            <a:srgbClr val="0020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049339"/>
            <a:ext cx="3714746" cy="20941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5" y="474932"/>
            <a:ext cx="562991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471" y="1252410"/>
            <a:ext cx="4184015" cy="245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cymeng@bufalo.edu" TargetMode="External"/><Relationship Id="rId3" Type="http://schemas.openxmlformats.org/officeDocument/2006/relationships/hyperlink" Target="mailto:emilydie@buffalo.edu" TargetMode="External"/><Relationship Id="rId4" Type="http://schemas.openxmlformats.org/officeDocument/2006/relationships/hyperlink" Target="mailto:bsbialy@buffalo.edu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20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8829"/>
            <a:ext cx="3808475" cy="36946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524" y="408381"/>
            <a:ext cx="6725920" cy="1264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University</a:t>
            </a:r>
            <a:r>
              <a:rPr dirty="0" sz="5400" spc="-60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of</a:t>
            </a:r>
            <a:r>
              <a:rPr dirty="0" sz="5400" spc="-55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Buffalo</a:t>
            </a:r>
            <a:endParaRPr sz="5400"/>
          </a:p>
          <a:p>
            <a:pPr marL="12700">
              <a:lnSpc>
                <a:spcPts val="3440"/>
              </a:lnSpc>
            </a:pPr>
            <a:r>
              <a:rPr dirty="0" sz="3000">
                <a:solidFill>
                  <a:srgbClr val="FFFFFF"/>
                </a:solidFill>
              </a:rPr>
              <a:t>2023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-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2024</a:t>
            </a:r>
            <a:r>
              <a:rPr dirty="0" sz="3000" spc="-20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Chapter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of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the</a:t>
            </a:r>
            <a:r>
              <a:rPr dirty="0" sz="3000" spc="-75">
                <a:solidFill>
                  <a:srgbClr val="FFFFFF"/>
                </a:solidFill>
              </a:rPr>
              <a:t> </a:t>
            </a:r>
            <a:r>
              <a:rPr dirty="0" sz="3000" spc="-20">
                <a:solidFill>
                  <a:srgbClr val="FFFFFF"/>
                </a:solidFill>
              </a:rPr>
              <a:t>Year</a:t>
            </a:r>
            <a:endParaRPr sz="3000"/>
          </a:p>
        </p:txBody>
      </p:sp>
      <p:sp>
        <p:nvSpPr>
          <p:cNvPr id="5" name="object 5" descr=""/>
          <p:cNvSpPr txBox="1"/>
          <p:nvPr/>
        </p:nvSpPr>
        <p:spPr>
          <a:xfrm>
            <a:off x="3968636" y="3841241"/>
            <a:ext cx="4549775" cy="8788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r" marL="12700" marR="5080" indent="1250315">
              <a:lnSpc>
                <a:spcPts val="2160"/>
              </a:lnSpc>
              <a:spcBef>
                <a:spcPts val="37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Macy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Meng,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President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Emily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Diep,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President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Brianna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Bialy,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Communications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9483" y="1253014"/>
            <a:ext cx="7553325" cy="27178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8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Chapter</a:t>
            </a:r>
            <a:r>
              <a:rPr dirty="0" sz="2500" spc="-5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of</a:t>
            </a:r>
            <a:r>
              <a:rPr dirty="0" sz="2500" spc="-4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the</a:t>
            </a:r>
            <a:r>
              <a:rPr dirty="0" sz="2500" spc="-9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25">
                <a:solidFill>
                  <a:srgbClr val="00205B"/>
                </a:solidFill>
                <a:latin typeface="Arial"/>
                <a:cs typeface="Arial"/>
              </a:rPr>
              <a:t>Year</a:t>
            </a:r>
            <a:r>
              <a:rPr dirty="0" sz="2500" spc="-5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Events</a:t>
            </a:r>
            <a:endParaRPr sz="2500">
              <a:latin typeface="Arial"/>
              <a:cs typeface="Arial"/>
            </a:endParaRPr>
          </a:p>
          <a:p>
            <a:pPr lvl="1" marL="889635" marR="2318385" indent="-420370">
              <a:lnSpc>
                <a:spcPts val="2700"/>
              </a:lnSpc>
              <a:spcBef>
                <a:spcPts val="1040"/>
              </a:spcBef>
              <a:buChar char="○"/>
              <a:tabLst>
                <a:tab pos="889635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UB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x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Maryland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x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Wilkes</a:t>
            </a:r>
            <a:r>
              <a:rPr dirty="0" sz="2500" spc="-14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00205B"/>
                </a:solidFill>
                <a:latin typeface="Arial"/>
                <a:cs typeface="Arial"/>
              </a:rPr>
              <a:t>AMCP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Residency/Fellowship</a:t>
            </a:r>
            <a:r>
              <a:rPr dirty="0" sz="2500" spc="-11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Panel</a:t>
            </a:r>
            <a:endParaRPr sz="2500">
              <a:latin typeface="Arial"/>
              <a:cs typeface="Arial"/>
            </a:endParaRPr>
          </a:p>
          <a:p>
            <a:pPr lvl="1" marL="889635" indent="-419734">
              <a:lnSpc>
                <a:spcPct val="100000"/>
              </a:lnSpc>
              <a:spcBef>
                <a:spcPts val="660"/>
              </a:spcBef>
              <a:buChar char="○"/>
              <a:tabLst>
                <a:tab pos="889635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UB</a:t>
            </a:r>
            <a:r>
              <a:rPr dirty="0" sz="2500" spc="-17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AMCP</a:t>
            </a:r>
            <a:r>
              <a:rPr dirty="0" sz="2500" spc="-8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Managed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Care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Mentor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Program</a:t>
            </a:r>
            <a:endParaRPr sz="2500">
              <a:latin typeface="Arial"/>
              <a:cs typeface="Arial"/>
            </a:endParaRPr>
          </a:p>
          <a:p>
            <a:pPr lvl="1" marL="889635" indent="-419734">
              <a:lnSpc>
                <a:spcPct val="100000"/>
              </a:lnSpc>
              <a:spcBef>
                <a:spcPts val="700"/>
              </a:spcBef>
              <a:buChar char="○"/>
              <a:tabLst>
                <a:tab pos="889635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Student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Led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Introduction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to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Prior</a:t>
            </a:r>
            <a:r>
              <a:rPr dirty="0" sz="2500" spc="-16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Authorizations</a:t>
            </a:r>
            <a:endParaRPr sz="2500">
              <a:latin typeface="Arial"/>
              <a:cs typeface="Arial"/>
            </a:endParaRPr>
          </a:p>
          <a:p>
            <a:pPr marL="432434" indent="-419734">
              <a:lnSpc>
                <a:spcPct val="100000"/>
              </a:lnSpc>
              <a:spcBef>
                <a:spcPts val="7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Leadership</a:t>
            </a:r>
            <a:r>
              <a:rPr dirty="0" sz="2500" spc="-9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Transition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Residency/Fellowship</a:t>
            </a:r>
            <a:r>
              <a:rPr dirty="0" spc="-114"/>
              <a:t> </a:t>
            </a:r>
            <a:r>
              <a:rPr dirty="0" spc="-10"/>
              <a:t>Panel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9483" y="1341920"/>
            <a:ext cx="4344670" cy="271780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432434" marR="553720" indent="-420370">
              <a:lnSpc>
                <a:spcPts val="2700"/>
              </a:lnSpc>
              <a:spcBef>
                <a:spcPts val="439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UB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x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Maryland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x</a:t>
            </a:r>
            <a:r>
              <a:rPr dirty="0" sz="2500" spc="-1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Wilkes Collaboration</a:t>
            </a:r>
            <a:endParaRPr sz="2500">
              <a:latin typeface="Arial"/>
              <a:cs typeface="Arial"/>
            </a:endParaRPr>
          </a:p>
          <a:p>
            <a:pPr marL="432434" marR="540385" indent="-420370">
              <a:lnSpc>
                <a:spcPts val="2700"/>
              </a:lnSpc>
              <a:spcBef>
                <a:spcPts val="1000"/>
              </a:spcBef>
              <a:buChar char="●"/>
              <a:tabLst>
                <a:tab pos="432434" algn="l"/>
              </a:tabLst>
            </a:pP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Variety</a:t>
            </a:r>
            <a:r>
              <a:rPr dirty="0" sz="2500" spc="-7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of</a:t>
            </a:r>
            <a:r>
              <a:rPr dirty="0" sz="2500" spc="-6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post-graduate panelists</a:t>
            </a:r>
            <a:endParaRPr sz="2500">
              <a:latin typeface="Arial"/>
              <a:cs typeface="Arial"/>
            </a:endParaRPr>
          </a:p>
          <a:p>
            <a:pPr marL="432434" marR="5080" indent="-420370">
              <a:lnSpc>
                <a:spcPts val="2700"/>
              </a:lnSpc>
              <a:spcBef>
                <a:spcPts val="10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Gained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a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better</a:t>
            </a:r>
            <a:r>
              <a:rPr dirty="0" sz="2500" spc="-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perspective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on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a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candidate’s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journey</a:t>
            </a:r>
            <a:r>
              <a:rPr dirty="0" sz="2500" spc="-3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 spc="-50">
                <a:solidFill>
                  <a:srgbClr val="00205B"/>
                </a:solidFill>
                <a:latin typeface="Arial"/>
                <a:cs typeface="Arial"/>
              </a:rPr>
              <a:t>+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tips</a:t>
            </a:r>
            <a:r>
              <a:rPr dirty="0" sz="2500" spc="-2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00205B"/>
                </a:solidFill>
                <a:latin typeface="Arial"/>
                <a:cs typeface="Arial"/>
              </a:rPr>
              <a:t>and</a:t>
            </a:r>
            <a:r>
              <a:rPr dirty="0" sz="2500" spc="-10">
                <a:solidFill>
                  <a:srgbClr val="00205B"/>
                </a:solidFill>
                <a:latin typeface="Arial"/>
                <a:cs typeface="Arial"/>
              </a:rPr>
              <a:t> tricks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4800" y="992675"/>
            <a:ext cx="3310550" cy="3310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225" y="1330200"/>
            <a:ext cx="4063799" cy="3090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Mentorship</a:t>
            </a:r>
            <a:r>
              <a:rPr dirty="0" spc="-55"/>
              <a:t> </a:t>
            </a:r>
            <a:r>
              <a:rPr dirty="0" spc="-10"/>
              <a:t>Program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96471" y="1252410"/>
            <a:ext cx="3726815" cy="283781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760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Pharmacist</a:t>
            </a:r>
            <a:r>
              <a:rPr dirty="0" sz="2800" spc="-19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outreach</a:t>
            </a:r>
            <a:endParaRPr sz="2800">
              <a:latin typeface="Arial"/>
              <a:cs typeface="Arial"/>
            </a:endParaRPr>
          </a:p>
          <a:p>
            <a:pPr marL="455930" indent="-443230">
              <a:lnSpc>
                <a:spcPct val="100000"/>
              </a:lnSpc>
              <a:spcBef>
                <a:spcPts val="665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Pairing</a:t>
            </a:r>
            <a:r>
              <a:rPr dirty="0" sz="2800" spc="-12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marL="455930" indent="-443230">
              <a:lnSpc>
                <a:spcPct val="100000"/>
              </a:lnSpc>
              <a:spcBef>
                <a:spcPts val="665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Creating</a:t>
            </a:r>
            <a:r>
              <a:rPr dirty="0" sz="2800" spc="-15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guidelines</a:t>
            </a:r>
            <a:endParaRPr sz="2800">
              <a:latin typeface="Arial"/>
              <a:cs typeface="Arial"/>
            </a:endParaRPr>
          </a:p>
          <a:p>
            <a:pPr marL="455930" marR="200025" indent="-443865">
              <a:lnSpc>
                <a:spcPts val="3020"/>
              </a:lnSpc>
              <a:spcBef>
                <a:spcPts val="1050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Document</a:t>
            </a:r>
            <a:r>
              <a:rPr dirty="0" sz="2800" spc="-17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05B"/>
                </a:solidFill>
                <a:latin typeface="Arial"/>
                <a:cs typeface="Arial"/>
              </a:rPr>
              <a:t>of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questions/topics</a:t>
            </a:r>
            <a:r>
              <a:rPr dirty="0" sz="2800" spc="-5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05B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facilitate</a:t>
            </a:r>
            <a:r>
              <a:rPr dirty="0" sz="2800" spc="-15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discussion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PA</a:t>
            </a:r>
            <a:r>
              <a:rPr dirty="0" spc="-125"/>
              <a:t> </a:t>
            </a:r>
            <a:r>
              <a:rPr dirty="0" spc="-10"/>
              <a:t>Workshop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96471" y="1252410"/>
            <a:ext cx="3848735" cy="271081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760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Created</a:t>
            </a:r>
            <a:r>
              <a:rPr dirty="0" sz="2800" spc="-13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cases</a:t>
            </a:r>
            <a:endParaRPr sz="2800">
              <a:latin typeface="Arial"/>
              <a:cs typeface="Arial"/>
            </a:endParaRPr>
          </a:p>
          <a:p>
            <a:pPr marL="455930" marR="5080" indent="-443865">
              <a:lnSpc>
                <a:spcPts val="3020"/>
              </a:lnSpc>
              <a:spcBef>
                <a:spcPts val="1050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Had</a:t>
            </a:r>
            <a:r>
              <a:rPr dirty="0" sz="2800" spc="-6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help</a:t>
            </a:r>
            <a:r>
              <a:rPr dirty="0" sz="2800" spc="-6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05B"/>
                </a:solidFill>
                <a:latin typeface="Arial"/>
                <a:cs typeface="Arial"/>
              </a:rPr>
              <a:t>of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experienced</a:t>
            </a:r>
            <a:r>
              <a:rPr dirty="0" sz="2800" spc="-10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students</a:t>
            </a:r>
            <a:endParaRPr sz="2800">
              <a:latin typeface="Arial"/>
              <a:cs typeface="Arial"/>
            </a:endParaRPr>
          </a:p>
          <a:p>
            <a:pPr marL="455930" marR="146685" indent="-443865">
              <a:lnSpc>
                <a:spcPts val="3020"/>
              </a:lnSpc>
              <a:spcBef>
                <a:spcPts val="1010"/>
              </a:spcBef>
              <a:buChar char="●"/>
              <a:tabLst>
                <a:tab pos="455930" algn="l"/>
              </a:tabLst>
            </a:pP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Having</a:t>
            </a:r>
            <a:r>
              <a:rPr dirty="0" sz="2800" spc="-7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a</a:t>
            </a:r>
            <a:r>
              <a:rPr dirty="0" sz="2800" spc="-70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pharmacist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there</a:t>
            </a:r>
            <a:r>
              <a:rPr dirty="0" sz="2800" spc="-8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is</a:t>
            </a:r>
            <a:r>
              <a:rPr dirty="0" sz="2800" spc="-8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05B"/>
                </a:solidFill>
                <a:latin typeface="Arial"/>
                <a:cs typeface="Arial"/>
              </a:rPr>
              <a:t>optional</a:t>
            </a:r>
            <a:r>
              <a:rPr dirty="0" sz="2800" spc="-85">
                <a:solidFill>
                  <a:srgbClr val="0020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05B"/>
                </a:solidFill>
                <a:latin typeface="Arial"/>
                <a:cs typeface="Arial"/>
              </a:rPr>
              <a:t>but </a:t>
            </a:r>
            <a:r>
              <a:rPr dirty="0" sz="2800" spc="-10">
                <a:solidFill>
                  <a:srgbClr val="00205B"/>
                </a:solidFill>
                <a:latin typeface="Arial"/>
                <a:cs typeface="Arial"/>
              </a:rPr>
              <a:t>encouraged!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7300" y="273849"/>
            <a:ext cx="2975424" cy="3852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Leadership</a:t>
            </a:r>
            <a:r>
              <a:rPr dirty="0" spc="-55"/>
              <a:t> </a:t>
            </a:r>
            <a:r>
              <a:rPr dirty="0" spc="-20"/>
              <a:t>Transition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760"/>
              </a:spcBef>
              <a:buChar char="●"/>
              <a:tabLst>
                <a:tab pos="455930" algn="l"/>
              </a:tabLst>
            </a:pPr>
            <a:r>
              <a:rPr dirty="0"/>
              <a:t>Early</a:t>
            </a:r>
            <a:r>
              <a:rPr dirty="0" spc="-25"/>
              <a:t> </a:t>
            </a:r>
            <a:r>
              <a:rPr dirty="0" spc="-10"/>
              <a:t>engagement!</a:t>
            </a:r>
          </a:p>
          <a:p>
            <a:pPr marL="455930" indent="-443230">
              <a:lnSpc>
                <a:spcPct val="100000"/>
              </a:lnSpc>
              <a:spcBef>
                <a:spcPts val="665"/>
              </a:spcBef>
              <a:buChar char="●"/>
              <a:tabLst>
                <a:tab pos="455930" algn="l"/>
              </a:tabLst>
            </a:pPr>
            <a:r>
              <a:rPr dirty="0" b="0">
                <a:latin typeface="Arial"/>
                <a:cs typeface="Arial"/>
              </a:rPr>
              <a:t>Developed</a:t>
            </a:r>
            <a:r>
              <a:rPr dirty="0" spc="-18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SOPs</a:t>
            </a:r>
          </a:p>
          <a:p>
            <a:pPr marL="455930" marR="379730" indent="-443865">
              <a:lnSpc>
                <a:spcPts val="3020"/>
              </a:lnSpc>
              <a:spcBef>
                <a:spcPts val="1050"/>
              </a:spcBef>
              <a:buChar char="●"/>
              <a:tabLst>
                <a:tab pos="455930" algn="l"/>
              </a:tabLst>
            </a:pPr>
            <a:r>
              <a:rPr dirty="0" b="0">
                <a:latin typeface="Arial"/>
                <a:cs typeface="Arial"/>
              </a:rPr>
              <a:t>Setting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chapter</a:t>
            </a:r>
            <a:r>
              <a:rPr dirty="0" spc="-11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goals </a:t>
            </a:r>
            <a:r>
              <a:rPr dirty="0" b="0">
                <a:latin typeface="Arial"/>
                <a:cs typeface="Arial"/>
              </a:rPr>
              <a:t>over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summer</a:t>
            </a:r>
          </a:p>
          <a:p>
            <a:pPr marL="455930" indent="-443230">
              <a:lnSpc>
                <a:spcPct val="100000"/>
              </a:lnSpc>
              <a:spcBef>
                <a:spcPts val="625"/>
              </a:spcBef>
              <a:buChar char="●"/>
              <a:tabLst>
                <a:tab pos="455930" algn="l"/>
              </a:tabLst>
            </a:pPr>
            <a:r>
              <a:rPr dirty="0" b="0">
                <a:latin typeface="Arial"/>
                <a:cs typeface="Arial"/>
              </a:rPr>
              <a:t>Identify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key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dates/times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124" y="392200"/>
            <a:ext cx="2980300" cy="3857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Thank</a:t>
            </a:r>
            <a:r>
              <a:rPr dirty="0" sz="5400" spc="-125">
                <a:solidFill>
                  <a:srgbClr val="FFFFFF"/>
                </a:solidFill>
              </a:rPr>
              <a:t> </a:t>
            </a:r>
            <a:r>
              <a:rPr dirty="0" sz="5400" spc="-90">
                <a:solidFill>
                  <a:srgbClr val="FFFFFF"/>
                </a:solidFill>
              </a:rPr>
              <a:t>You!</a:t>
            </a:r>
            <a:endParaRPr sz="54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FFFFFF"/>
                </a:solidFill>
              </a:rPr>
              <a:t>Macy</a:t>
            </a:r>
            <a:r>
              <a:rPr dirty="0" sz="2000" spc="-25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Meng:</a:t>
            </a:r>
            <a:r>
              <a:rPr dirty="0" sz="2000" spc="-10">
                <a:solidFill>
                  <a:srgbClr val="FFFFFF"/>
                </a:solidFill>
              </a:rPr>
              <a:t> </a:t>
            </a:r>
            <a:r>
              <a:rPr dirty="0" u="heavy" sz="2000" spc="-10">
                <a:solidFill>
                  <a:srgbClr val="0076CE"/>
                </a:solidFill>
                <a:uFill>
                  <a:solidFill>
                    <a:srgbClr val="0076CE"/>
                  </a:solidFill>
                </a:uFill>
                <a:hlinkClick r:id="rId2"/>
              </a:rPr>
              <a:t>macymeng@buffalo.edu</a:t>
            </a:r>
            <a:r>
              <a:rPr dirty="0" u="none" sz="2000" spc="-10">
                <a:solidFill>
                  <a:srgbClr val="0076CE"/>
                </a:solidFill>
              </a:rPr>
              <a:t> </a:t>
            </a:r>
            <a:r>
              <a:rPr dirty="0" u="none" sz="2000">
                <a:solidFill>
                  <a:srgbClr val="FFFFFF"/>
                </a:solidFill>
              </a:rPr>
              <a:t>Emily</a:t>
            </a:r>
            <a:r>
              <a:rPr dirty="0" u="none" sz="2000" spc="-15">
                <a:solidFill>
                  <a:srgbClr val="FFFFFF"/>
                </a:solidFill>
              </a:rPr>
              <a:t> </a:t>
            </a:r>
            <a:r>
              <a:rPr dirty="0" u="none" sz="2000">
                <a:solidFill>
                  <a:srgbClr val="FFFFFF"/>
                </a:solidFill>
              </a:rPr>
              <a:t>Diep:</a:t>
            </a:r>
            <a:r>
              <a:rPr dirty="0" u="none" sz="2000" spc="-15">
                <a:solidFill>
                  <a:srgbClr val="FFFFFF"/>
                </a:solidFill>
              </a:rPr>
              <a:t> </a:t>
            </a:r>
            <a:r>
              <a:rPr dirty="0" u="heavy" sz="2000" spc="-10">
                <a:solidFill>
                  <a:srgbClr val="0076CE"/>
                </a:solidFill>
                <a:uFill>
                  <a:solidFill>
                    <a:srgbClr val="0076CE"/>
                  </a:solidFill>
                </a:uFill>
                <a:hlinkClick r:id="rId3"/>
              </a:rPr>
              <a:t>emilydie@buffalo.edu</a:t>
            </a:r>
            <a:r>
              <a:rPr dirty="0" u="none" sz="2000" spc="-10">
                <a:solidFill>
                  <a:srgbClr val="0076CE"/>
                </a:solidFill>
              </a:rPr>
              <a:t> </a:t>
            </a:r>
            <a:r>
              <a:rPr dirty="0" u="none" sz="2000">
                <a:solidFill>
                  <a:srgbClr val="FFFFFF"/>
                </a:solidFill>
              </a:rPr>
              <a:t>Brianna</a:t>
            </a:r>
            <a:r>
              <a:rPr dirty="0" u="none" sz="2000" spc="-60">
                <a:solidFill>
                  <a:srgbClr val="FFFFFF"/>
                </a:solidFill>
              </a:rPr>
              <a:t> </a:t>
            </a:r>
            <a:r>
              <a:rPr dirty="0" u="none" sz="2000">
                <a:solidFill>
                  <a:srgbClr val="FFFFFF"/>
                </a:solidFill>
              </a:rPr>
              <a:t>Bialy:</a:t>
            </a:r>
            <a:r>
              <a:rPr dirty="0" u="none" sz="2000" spc="-55">
                <a:solidFill>
                  <a:srgbClr val="FFFFFF"/>
                </a:solidFill>
              </a:rPr>
              <a:t> </a:t>
            </a:r>
            <a:r>
              <a:rPr dirty="0" u="heavy" sz="2000" spc="-10">
                <a:solidFill>
                  <a:srgbClr val="0076CE"/>
                </a:solidFill>
                <a:uFill>
                  <a:solidFill>
                    <a:srgbClr val="0076CE"/>
                  </a:solidFill>
                </a:uFill>
                <a:hlinkClick r:id="rId4"/>
              </a:rPr>
              <a:t>bsbialy@buffalo.edu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C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9C8E0D0780E44B9FB385B5EEC703D" ma:contentTypeVersion="18" ma:contentTypeDescription="Create a new document." ma:contentTypeScope="" ma:versionID="303ed86b5c411f882f6acb291e53a760">
  <xsd:schema xmlns:xsd="http://www.w3.org/2001/XMLSchema" xmlns:xs="http://www.w3.org/2001/XMLSchema" xmlns:p="http://schemas.microsoft.com/office/2006/metadata/properties" xmlns:ns2="124e01ff-47af-4f69-b6b1-8bd7b642ad80" xmlns:ns3="f2c48f60-54de-499d-bd5e-1a2c34db13ad" targetNamespace="http://schemas.microsoft.com/office/2006/metadata/properties" ma:root="true" ma:fieldsID="3b051eeadf5fe62be5ba517b5a9c9bc2" ns2:_="" ns3:_="">
    <xsd:import namespace="124e01ff-47af-4f69-b6b1-8bd7b642ad80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01ff-47af-4f69-b6b1-8bd7b642a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962944-c2fb-4adb-8a69-7a81247e5e31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9CDBC-30AC-4826-9647-CC39CA9B27CF}"/>
</file>

<file path=customXml/itemProps2.xml><?xml version="1.0" encoding="utf-8"?>
<ds:datastoreItem xmlns:ds="http://schemas.openxmlformats.org/officeDocument/2006/customXml" ds:itemID="{8B29FCB3-F5CD-4549-9933-138401DBB9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AMCP Annual 2024 CLA Presentation - Buffalo</dc:title>
  <dcterms:created xsi:type="dcterms:W3CDTF">2024-04-10T13:27:57Z</dcterms:created>
  <dcterms:modified xsi:type="dcterms:W3CDTF">2024-04-10T13:27:57Z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