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7"/>
  </p:notesMasterIdLst>
  <p:sldIdLst>
    <p:sldId id="256" r:id="rId26"/>
    <p:sldId id="257" r:id="rId27"/>
    <p:sldId id="258" r:id="rId28"/>
    <p:sldId id="259" r:id="rId29"/>
    <p:sldId id="260" r:id="rId30"/>
    <p:sldId id="261" r:id="rId31"/>
    <p:sldId id="262" r:id="rId32"/>
    <p:sldId id="263" r:id="rId33"/>
    <p:sldId id="264" r:id="rId34"/>
    <p:sldId id="265" r:id="rId35"/>
    <p:sldId id="266" r:id="rId3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Light" charset="1" panose="00000400000000000000"/>
      <p:regular r:id="rId10"/>
    </p:embeddedFont>
    <p:embeddedFont>
      <p:font typeface="Montserrat Light Bold" charset="1" panose="00000800000000000000"/>
      <p:regular r:id="rId11"/>
    </p:embeddedFont>
    <p:embeddedFont>
      <p:font typeface="Montserrat Light Italics" charset="1" panose="00000400000000000000"/>
      <p:regular r:id="rId12"/>
    </p:embeddedFont>
    <p:embeddedFont>
      <p:font typeface="Montserrat Light Bold Italics" charset="1" panose="00000800000000000000"/>
      <p:regular r:id="rId13"/>
    </p:embeddedFont>
    <p:embeddedFont>
      <p:font typeface="Open Sans Light" charset="1" panose="020B0306030504020204"/>
      <p:regular r:id="rId14"/>
    </p:embeddedFont>
    <p:embeddedFont>
      <p:font typeface="Open Sans Light Bold" charset="1" panose="020B0806030504020204"/>
      <p:regular r:id="rId15"/>
    </p:embeddedFont>
    <p:embeddedFont>
      <p:font typeface="Open Sans Light Italics" charset="1" panose="020B0306030504020204"/>
      <p:regular r:id="rId16"/>
    </p:embeddedFont>
    <p:embeddedFont>
      <p:font typeface="Open Sans Light Bold Italics" charset="1" panose="020B0806030504020204"/>
      <p:regular r:id="rId17"/>
    </p:embeddedFont>
    <p:embeddedFont>
      <p:font typeface="Open Sans" charset="1" panose="020B0606030504020204"/>
      <p:regular r:id="rId18"/>
    </p:embeddedFont>
    <p:embeddedFont>
      <p:font typeface="Open Sans Bold" charset="1" panose="020B0806030504020204"/>
      <p:regular r:id="rId19"/>
    </p:embeddedFont>
    <p:embeddedFont>
      <p:font typeface="Open Sans Italics" charset="1" panose="020B0606030504020204"/>
      <p:regular r:id="rId20"/>
    </p:embeddedFont>
    <p:embeddedFont>
      <p:font typeface="Open Sans Bold Italics" charset="1" panose="020B0806030504020204"/>
      <p:regular r:id="rId21"/>
    </p:embeddedFont>
    <p:embeddedFont>
      <p:font typeface="Open Sans Light" charset="1" panose="020B0306030504020204"/>
      <p:regular r:id="rId22"/>
    </p:embeddedFont>
    <p:embeddedFont>
      <p:font typeface="Open Sans Light Italics" charset="1" panose="020B0306030504020204"/>
      <p:regular r:id="rId23"/>
    </p:embeddedFont>
    <p:embeddedFont>
      <p:font typeface="Open Sans Ultra-Bold" charset="1" panose="00000000000000000000"/>
      <p:regular r:id="rId24"/>
    </p:embeddedFont>
    <p:embeddedFont>
      <p:font typeface="Open Sans Ultra-Bold Italics" charset="1" panose="000000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slide" Target="slides/slide1.xml"/><Relationship Id="rId39" Type="http://schemas.openxmlformats.org/officeDocument/2006/relationships/notesSlide" Target="notesSlides/notesSlide1.xml"/><Relationship Id="rId21" Type="http://schemas.openxmlformats.org/officeDocument/2006/relationships/font" Target="fonts/font21.fntdata"/><Relationship Id="rId34" Type="http://schemas.openxmlformats.org/officeDocument/2006/relationships/slide" Target="slides/slide9.xml"/><Relationship Id="rId42" Type="http://schemas.openxmlformats.org/officeDocument/2006/relationships/customXml" Target="../customXml/item2.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0" Type="http://schemas.openxmlformats.org/officeDocument/2006/relationships/font" Target="fonts/font20.fntdata"/><Relationship Id="rId29" Type="http://schemas.openxmlformats.org/officeDocument/2006/relationships/slide" Target="slides/slide4.xml"/><Relationship Id="rId41" Type="http://schemas.openxmlformats.org/officeDocument/2006/relationships/customXml" Target="../customXml/item1.xml"/><Relationship Id="rId1" Type="http://schemas.openxmlformats.org/officeDocument/2006/relationships/slideMaster" Target="slideMasters/slideMaster1.xml"/><Relationship Id="rId11" Type="http://schemas.openxmlformats.org/officeDocument/2006/relationships/font" Target="fonts/font11.fntdata"/><Relationship Id="rId24" Type="http://schemas.openxmlformats.org/officeDocument/2006/relationships/font" Target="fonts/font24.fntdata"/><Relationship Id="rId32" Type="http://schemas.openxmlformats.org/officeDocument/2006/relationships/slide" Target="slides/slide7.xml"/><Relationship Id="rId37" Type="http://schemas.openxmlformats.org/officeDocument/2006/relationships/notesMaster" Target="notesMasters/notesMaster1.xml"/><Relationship Id="rId40" Type="http://schemas.openxmlformats.org/officeDocument/2006/relationships/notesSlide" Target="notesSlides/notesSlide2.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font" Target="fonts/font23.fntdata"/><Relationship Id="rId28" Type="http://schemas.openxmlformats.org/officeDocument/2006/relationships/slide" Target="slides/slide3.xml"/><Relationship Id="rId36" Type="http://schemas.openxmlformats.org/officeDocument/2006/relationships/slide" Target="slides/slide11.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slide" Target="slides/slide6.xml"/><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 Type="http://schemas.openxmlformats.org/officeDocument/2006/relationships/theme" Target="theme/theme1.xml"/><Relationship Id="rId9" Type="http://schemas.openxmlformats.org/officeDocument/2006/relationships/font" Target="fonts/font9.fntdata"/><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font" Target="fonts/font25.fntdata"/><Relationship Id="rId33" Type="http://schemas.openxmlformats.org/officeDocument/2006/relationships/slide" Target="slides/slide8.xml"/><Relationship Id="rId38" Type="http://schemas.openxmlformats.org/officeDocument/2006/relationships/theme" Target="theme/theme2.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layout: title slide, chapter introduction, 2021-2022 events timeline, main events in order (managed care 101, medicare part d, kaiser night), special programs (PMCP, mentorship, collabs with other orgs, ???), idk what else to put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layout: title slide, chapter introduction, 2021-2022 events timeline, main events in order (managed care 101, medicare part d, kaiser night), special programs (PMCP, mentorship, collabs with other orgs, ???), idk what else to put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2.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7.png" Type="http://schemas.openxmlformats.org/officeDocument/2006/relationships/image"/><Relationship Id="rId4" Target="../media/image2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7.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7.jpeg" Type="http://schemas.openxmlformats.org/officeDocument/2006/relationships/image"/><Relationship Id="rId4"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5140403" y="-1159702"/>
            <a:ext cx="18363018" cy="14314514"/>
            <a:chOff x="0" y="0"/>
            <a:chExt cx="19222768" cy="14984714"/>
          </a:xfrm>
        </p:grpSpPr>
        <p:sp>
          <p:nvSpPr>
            <p:cNvPr name="Freeform 3" id="3"/>
            <p:cNvSpPr/>
            <p:nvPr/>
          </p:nvSpPr>
          <p:spPr>
            <a:xfrm flipH="false" flipV="false" rot="0">
              <a:off x="0" y="0"/>
              <a:ext cx="19222768" cy="14984715"/>
            </a:xfrm>
            <a:custGeom>
              <a:avLst/>
              <a:gdLst/>
              <a:ahLst/>
              <a:cxnLst/>
              <a:rect r="r" b="b" t="t" l="l"/>
              <a:pathLst>
                <a:path h="14984715" w="19222768">
                  <a:moveTo>
                    <a:pt x="0" y="0"/>
                  </a:moveTo>
                  <a:lnTo>
                    <a:pt x="19222768" y="0"/>
                  </a:lnTo>
                  <a:lnTo>
                    <a:pt x="19222768" y="14984715"/>
                  </a:lnTo>
                  <a:lnTo>
                    <a:pt x="0" y="14984715"/>
                  </a:lnTo>
                  <a:close/>
                </a:path>
              </a:pathLst>
            </a:custGeom>
            <a:solidFill>
              <a:srgbClr val="0C142B"/>
            </a:solidFill>
          </p:spPr>
        </p:sp>
      </p:grpSp>
      <p:grpSp>
        <p:nvGrpSpPr>
          <p:cNvPr name="Group 4" id="4"/>
          <p:cNvGrpSpPr/>
          <p:nvPr/>
        </p:nvGrpSpPr>
        <p:grpSpPr>
          <a:xfrm rot="0">
            <a:off x="-3869235" y="-3015420"/>
            <a:ext cx="21741741" cy="13302420"/>
            <a:chOff x="0" y="0"/>
            <a:chExt cx="1328457" cy="812800"/>
          </a:xfrm>
        </p:grpSpPr>
        <p:sp>
          <p:nvSpPr>
            <p:cNvPr name="Freeform 5" id="5"/>
            <p:cNvSpPr/>
            <p:nvPr/>
          </p:nvSpPr>
          <p:spPr>
            <a:xfrm flipH="false" flipV="false" rot="0">
              <a:off x="0" y="0"/>
              <a:ext cx="1328457" cy="812800"/>
            </a:xfrm>
            <a:custGeom>
              <a:avLst/>
              <a:gdLst/>
              <a:ahLst/>
              <a:cxnLst/>
              <a:rect r="r" b="b" t="t" l="l"/>
              <a:pathLst>
                <a:path h="812800" w="1328457">
                  <a:moveTo>
                    <a:pt x="0" y="0"/>
                  </a:moveTo>
                  <a:lnTo>
                    <a:pt x="1328457" y="0"/>
                  </a:lnTo>
                  <a:lnTo>
                    <a:pt x="1328457" y="812800"/>
                  </a:lnTo>
                  <a:lnTo>
                    <a:pt x="0" y="812800"/>
                  </a:lnTo>
                  <a:close/>
                </a:path>
              </a:pathLst>
            </a:custGeom>
            <a:blipFill>
              <a:blip r:embed="rId3"/>
              <a:stretch>
                <a:fillRect l="-2805" t="-8961" r="0" b="-3056"/>
              </a:stretch>
            </a:blipFill>
          </p:spPr>
        </p:sp>
      </p:grpSp>
      <p:grpSp>
        <p:nvGrpSpPr>
          <p:cNvPr name="Group 6" id="6"/>
          <p:cNvGrpSpPr/>
          <p:nvPr/>
        </p:nvGrpSpPr>
        <p:grpSpPr>
          <a:xfrm rot="-2700000">
            <a:off x="12057945" y="-5653180"/>
            <a:ext cx="10264225" cy="9074451"/>
            <a:chOff x="0" y="0"/>
            <a:chExt cx="10744792" cy="9499313"/>
          </a:xfrm>
        </p:grpSpPr>
        <p:sp>
          <p:nvSpPr>
            <p:cNvPr name="Freeform 7" id="7"/>
            <p:cNvSpPr/>
            <p:nvPr/>
          </p:nvSpPr>
          <p:spPr>
            <a:xfrm flipH="false" flipV="false" rot="0">
              <a:off x="0" y="0"/>
              <a:ext cx="10744792" cy="9499313"/>
            </a:xfrm>
            <a:custGeom>
              <a:avLst/>
              <a:gdLst/>
              <a:ahLst/>
              <a:cxnLst/>
              <a:rect r="r" b="b" t="t" l="l"/>
              <a:pathLst>
                <a:path h="9499313" w="10744792">
                  <a:moveTo>
                    <a:pt x="0" y="0"/>
                  </a:moveTo>
                  <a:lnTo>
                    <a:pt x="10744792" y="0"/>
                  </a:lnTo>
                  <a:lnTo>
                    <a:pt x="10744792" y="9499313"/>
                  </a:lnTo>
                  <a:lnTo>
                    <a:pt x="0" y="9499313"/>
                  </a:lnTo>
                  <a:close/>
                </a:path>
              </a:pathLst>
            </a:custGeom>
            <a:solidFill>
              <a:srgbClr val="FFFFFF"/>
            </a:solidFill>
          </p:spPr>
        </p:sp>
      </p:grpSp>
      <p:sp>
        <p:nvSpPr>
          <p:cNvPr name="Freeform 8" id="8"/>
          <p:cNvSpPr/>
          <p:nvPr/>
        </p:nvSpPr>
        <p:spPr>
          <a:xfrm flipH="false" flipV="false" rot="-2700000">
            <a:off x="12093557" y="-5944094"/>
            <a:ext cx="8229600" cy="10581701"/>
          </a:xfrm>
          <a:custGeom>
            <a:avLst/>
            <a:gdLst/>
            <a:ahLst/>
            <a:cxnLst/>
            <a:rect r="r" b="b" t="t" l="l"/>
            <a:pathLst>
              <a:path h="10581701" w="8229600">
                <a:moveTo>
                  <a:pt x="0" y="0"/>
                </a:moveTo>
                <a:lnTo>
                  <a:pt x="8229600" y="0"/>
                </a:lnTo>
                <a:lnTo>
                  <a:pt x="8229600" y="10581701"/>
                </a:lnTo>
                <a:lnTo>
                  <a:pt x="0" y="10581701"/>
                </a:lnTo>
                <a:lnTo>
                  <a:pt x="0" y="0"/>
                </a:lnTo>
                <a:close/>
              </a:path>
            </a:pathLst>
          </a:custGeom>
          <a:blipFill>
            <a:blip r:embed="rId4"/>
            <a:stretch>
              <a:fillRect l="-14290" t="0" r="-14290" b="0"/>
            </a:stretch>
          </a:blipFill>
        </p:spPr>
      </p:sp>
      <p:grpSp>
        <p:nvGrpSpPr>
          <p:cNvPr name="Group 9" id="9"/>
          <p:cNvGrpSpPr/>
          <p:nvPr/>
        </p:nvGrpSpPr>
        <p:grpSpPr>
          <a:xfrm rot="-979108">
            <a:off x="41416" y="5800460"/>
            <a:ext cx="22988377" cy="14314514"/>
            <a:chOff x="0" y="0"/>
            <a:chExt cx="24064684" cy="14984714"/>
          </a:xfrm>
        </p:grpSpPr>
        <p:sp>
          <p:nvSpPr>
            <p:cNvPr name="Freeform 10" id="10"/>
            <p:cNvSpPr/>
            <p:nvPr/>
          </p:nvSpPr>
          <p:spPr>
            <a:xfrm flipH="false" flipV="false" rot="0">
              <a:off x="0" y="0"/>
              <a:ext cx="24064685" cy="14984715"/>
            </a:xfrm>
            <a:custGeom>
              <a:avLst/>
              <a:gdLst/>
              <a:ahLst/>
              <a:cxnLst/>
              <a:rect r="r" b="b" t="t" l="l"/>
              <a:pathLst>
                <a:path h="14984715" w="24064685">
                  <a:moveTo>
                    <a:pt x="0" y="0"/>
                  </a:moveTo>
                  <a:lnTo>
                    <a:pt x="24064685" y="0"/>
                  </a:lnTo>
                  <a:lnTo>
                    <a:pt x="24064685" y="14984715"/>
                  </a:lnTo>
                  <a:lnTo>
                    <a:pt x="0" y="14984715"/>
                  </a:lnTo>
                  <a:close/>
                </a:path>
              </a:pathLst>
            </a:custGeom>
            <a:solidFill>
              <a:srgbClr val="0C142B"/>
            </a:solidFill>
          </p:spPr>
        </p:sp>
      </p:grpSp>
      <p:grpSp>
        <p:nvGrpSpPr>
          <p:cNvPr name="Group 11" id="11"/>
          <p:cNvGrpSpPr/>
          <p:nvPr/>
        </p:nvGrpSpPr>
        <p:grpSpPr>
          <a:xfrm rot="-979108">
            <a:off x="-498387" y="6124411"/>
            <a:ext cx="19578550" cy="76980"/>
            <a:chOff x="0" y="0"/>
            <a:chExt cx="17677267" cy="69504"/>
          </a:xfrm>
        </p:grpSpPr>
        <p:sp>
          <p:nvSpPr>
            <p:cNvPr name="Freeform 12" id="12"/>
            <p:cNvSpPr/>
            <p:nvPr/>
          </p:nvSpPr>
          <p:spPr>
            <a:xfrm flipH="false" flipV="false" rot="0">
              <a:off x="0" y="0"/>
              <a:ext cx="17677267" cy="69504"/>
            </a:xfrm>
            <a:custGeom>
              <a:avLst/>
              <a:gdLst/>
              <a:ahLst/>
              <a:cxnLst/>
              <a:rect r="r" b="b" t="t" l="l"/>
              <a:pathLst>
                <a:path h="69504" w="17677267">
                  <a:moveTo>
                    <a:pt x="0" y="0"/>
                  </a:moveTo>
                  <a:lnTo>
                    <a:pt x="17677267" y="0"/>
                  </a:lnTo>
                  <a:lnTo>
                    <a:pt x="17677267" y="69504"/>
                  </a:lnTo>
                  <a:lnTo>
                    <a:pt x="0" y="69504"/>
                  </a:lnTo>
                  <a:close/>
                </a:path>
              </a:pathLst>
            </a:custGeom>
            <a:solidFill>
              <a:srgbClr val="C6B681"/>
            </a:solidFill>
          </p:spPr>
        </p:sp>
      </p:grpSp>
      <p:grpSp>
        <p:nvGrpSpPr>
          <p:cNvPr name="Group 13" id="13"/>
          <p:cNvGrpSpPr/>
          <p:nvPr/>
        </p:nvGrpSpPr>
        <p:grpSpPr>
          <a:xfrm rot="-979108">
            <a:off x="-880800" y="6353490"/>
            <a:ext cx="20124665" cy="79127"/>
            <a:chOff x="0" y="0"/>
            <a:chExt cx="17677267" cy="69504"/>
          </a:xfrm>
        </p:grpSpPr>
        <p:sp>
          <p:nvSpPr>
            <p:cNvPr name="Freeform 14" id="14"/>
            <p:cNvSpPr/>
            <p:nvPr/>
          </p:nvSpPr>
          <p:spPr>
            <a:xfrm flipH="false" flipV="false" rot="0">
              <a:off x="0" y="0"/>
              <a:ext cx="17677267" cy="69504"/>
            </a:xfrm>
            <a:custGeom>
              <a:avLst/>
              <a:gdLst/>
              <a:ahLst/>
              <a:cxnLst/>
              <a:rect r="r" b="b" t="t" l="l"/>
              <a:pathLst>
                <a:path h="69504" w="17677267">
                  <a:moveTo>
                    <a:pt x="0" y="0"/>
                  </a:moveTo>
                  <a:lnTo>
                    <a:pt x="17677267" y="0"/>
                  </a:lnTo>
                  <a:lnTo>
                    <a:pt x="17677267" y="69504"/>
                  </a:lnTo>
                  <a:lnTo>
                    <a:pt x="0" y="69504"/>
                  </a:lnTo>
                  <a:close/>
                </a:path>
              </a:pathLst>
            </a:custGeom>
            <a:solidFill>
              <a:srgbClr val="C6B681"/>
            </a:solidFill>
          </p:spPr>
        </p:sp>
      </p:grpSp>
      <p:sp>
        <p:nvSpPr>
          <p:cNvPr name="Freeform 15" id="15"/>
          <p:cNvSpPr/>
          <p:nvPr/>
        </p:nvSpPr>
        <p:spPr>
          <a:xfrm flipH="false" flipV="false" rot="0">
            <a:off x="1028700" y="4898685"/>
            <a:ext cx="4921585" cy="4921585"/>
          </a:xfrm>
          <a:custGeom>
            <a:avLst/>
            <a:gdLst/>
            <a:ahLst/>
            <a:cxnLst/>
            <a:rect r="r" b="b" t="t" l="l"/>
            <a:pathLst>
              <a:path h="4921585" w="4921585">
                <a:moveTo>
                  <a:pt x="0" y="0"/>
                </a:moveTo>
                <a:lnTo>
                  <a:pt x="4921585" y="0"/>
                </a:lnTo>
                <a:lnTo>
                  <a:pt x="4921585" y="4921586"/>
                </a:lnTo>
                <a:lnTo>
                  <a:pt x="0" y="4921586"/>
                </a:lnTo>
                <a:lnTo>
                  <a:pt x="0" y="0"/>
                </a:lnTo>
                <a:close/>
              </a:path>
            </a:pathLst>
          </a:custGeom>
          <a:blipFill>
            <a:blip r:embed="rId5"/>
            <a:stretch>
              <a:fillRect l="0" t="0" r="0" b="0"/>
            </a:stretch>
          </a:blipFill>
        </p:spPr>
      </p:sp>
      <p:sp>
        <p:nvSpPr>
          <p:cNvPr name="AutoShape 16" id="16"/>
          <p:cNvSpPr/>
          <p:nvPr/>
        </p:nvSpPr>
        <p:spPr>
          <a:xfrm>
            <a:off x="10969975" y="-62469"/>
            <a:ext cx="4429474" cy="4429474"/>
          </a:xfrm>
          <a:prstGeom prst="line">
            <a:avLst/>
          </a:prstGeom>
          <a:ln cap="flat" w="95250">
            <a:solidFill>
              <a:srgbClr val="C6B681"/>
            </a:solidFill>
            <a:prstDash val="solid"/>
            <a:headEnd type="none" len="sm" w="sm"/>
            <a:tailEnd type="none" len="sm" w="sm"/>
          </a:ln>
        </p:spPr>
      </p:sp>
      <p:sp>
        <p:nvSpPr>
          <p:cNvPr name="TextBox 17" id="17"/>
          <p:cNvSpPr txBox="true"/>
          <p:nvPr/>
        </p:nvSpPr>
        <p:spPr>
          <a:xfrm rot="0">
            <a:off x="7883765" y="7480468"/>
            <a:ext cx="9375535" cy="1159787"/>
          </a:xfrm>
          <a:prstGeom prst="rect">
            <a:avLst/>
          </a:prstGeom>
        </p:spPr>
        <p:txBody>
          <a:bodyPr anchor="t" rtlCol="false" tIns="0" lIns="0" bIns="0" rIns="0">
            <a:spAutoFit/>
          </a:bodyPr>
          <a:lstStyle/>
          <a:p>
            <a:pPr algn="r">
              <a:lnSpc>
                <a:spcPts val="9574"/>
              </a:lnSpc>
              <a:spcBef>
                <a:spcPct val="0"/>
              </a:spcBef>
            </a:pPr>
            <a:r>
              <a:rPr lang="en-US" sz="6839">
                <a:solidFill>
                  <a:srgbClr val="EBEBEB"/>
                </a:solidFill>
                <a:latin typeface="Open Sans Light"/>
              </a:rPr>
              <a:t>AMCP Annual 2024</a:t>
            </a:r>
          </a:p>
        </p:txBody>
      </p:sp>
      <p:sp>
        <p:nvSpPr>
          <p:cNvPr name="TextBox 18" id="18"/>
          <p:cNvSpPr txBox="true"/>
          <p:nvPr/>
        </p:nvSpPr>
        <p:spPr>
          <a:xfrm rot="0">
            <a:off x="7715213" y="8893244"/>
            <a:ext cx="9553798" cy="905510"/>
          </a:xfrm>
          <a:prstGeom prst="rect">
            <a:avLst/>
          </a:prstGeom>
        </p:spPr>
        <p:txBody>
          <a:bodyPr anchor="t" rtlCol="false" tIns="0" lIns="0" bIns="0" rIns="0">
            <a:spAutoFit/>
          </a:bodyPr>
          <a:lstStyle/>
          <a:p>
            <a:pPr algn="r">
              <a:lnSpc>
                <a:spcPts val="3640"/>
              </a:lnSpc>
            </a:pPr>
            <a:r>
              <a:rPr lang="en-US" sz="2600">
                <a:solidFill>
                  <a:srgbClr val="C6B681"/>
                </a:solidFill>
                <a:latin typeface="Open Sans Light Bold"/>
              </a:rPr>
              <a:t>University of Southern California</a:t>
            </a:r>
            <a:r>
              <a:rPr lang="en-US" sz="2600">
                <a:solidFill>
                  <a:srgbClr val="FFFFFF"/>
                </a:solidFill>
                <a:latin typeface="Open Sans Light"/>
              </a:rPr>
              <a:t> </a:t>
            </a:r>
          </a:p>
          <a:p>
            <a:pPr algn="r">
              <a:lnSpc>
                <a:spcPts val="3640"/>
              </a:lnSpc>
            </a:pPr>
            <a:r>
              <a:rPr lang="en-US" sz="2600">
                <a:solidFill>
                  <a:srgbClr val="FFFFFF"/>
                </a:solidFill>
                <a:latin typeface="Open Sans Light"/>
              </a:rPr>
              <a:t>Alfred E. Mann School of Pharmacy and Pharmaceutical Sciences</a:t>
            </a:r>
          </a:p>
        </p:txBody>
      </p:sp>
      <p:sp>
        <p:nvSpPr>
          <p:cNvPr name="TextBox 19" id="19"/>
          <p:cNvSpPr txBox="true"/>
          <p:nvPr/>
        </p:nvSpPr>
        <p:spPr>
          <a:xfrm rot="0">
            <a:off x="7893476" y="6444506"/>
            <a:ext cx="9375535" cy="1159787"/>
          </a:xfrm>
          <a:prstGeom prst="rect">
            <a:avLst/>
          </a:prstGeom>
        </p:spPr>
        <p:txBody>
          <a:bodyPr anchor="t" rtlCol="false" tIns="0" lIns="0" bIns="0" rIns="0">
            <a:spAutoFit/>
          </a:bodyPr>
          <a:lstStyle/>
          <a:p>
            <a:pPr algn="r">
              <a:lnSpc>
                <a:spcPts val="9574"/>
              </a:lnSpc>
              <a:spcBef>
                <a:spcPct val="0"/>
              </a:spcBef>
            </a:pPr>
            <a:r>
              <a:rPr lang="en-US" sz="6839">
                <a:solidFill>
                  <a:srgbClr val="C6B681"/>
                </a:solidFill>
                <a:latin typeface="Open Sans Light Bold"/>
              </a:rPr>
              <a:t>USC</a:t>
            </a:r>
            <a:r>
              <a:rPr lang="en-US" sz="6839">
                <a:solidFill>
                  <a:srgbClr val="EBEBEB"/>
                </a:solidFill>
                <a:latin typeface="Open Sans Light"/>
              </a:rPr>
              <a:t> Chapter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2"/>
            <a:stretch>
              <a:fillRect l="-3053" t="-6351" r="-2859" b="0"/>
            </a:stretch>
          </a:blipFill>
        </p:spPr>
      </p:sp>
      <p:grpSp>
        <p:nvGrpSpPr>
          <p:cNvPr name="Group 3" id="3"/>
          <p:cNvGrpSpPr/>
          <p:nvPr/>
        </p:nvGrpSpPr>
        <p:grpSpPr>
          <a:xfrm rot="5400000">
            <a:off x="7832029" y="534295"/>
            <a:ext cx="11577228" cy="9401522"/>
            <a:chOff x="0" y="0"/>
            <a:chExt cx="18452486" cy="14984714"/>
          </a:xfrm>
        </p:grpSpPr>
        <p:sp>
          <p:nvSpPr>
            <p:cNvPr name="Freeform 4" id="4"/>
            <p:cNvSpPr/>
            <p:nvPr/>
          </p:nvSpPr>
          <p:spPr>
            <a:xfrm flipH="false" flipV="false" rot="0">
              <a:off x="0" y="0"/>
              <a:ext cx="18452486" cy="14984715"/>
            </a:xfrm>
            <a:custGeom>
              <a:avLst/>
              <a:gdLst/>
              <a:ahLst/>
              <a:cxnLst/>
              <a:rect r="r" b="b" t="t" l="l"/>
              <a:pathLst>
                <a:path h="14984715" w="18452486">
                  <a:moveTo>
                    <a:pt x="0" y="0"/>
                  </a:moveTo>
                  <a:lnTo>
                    <a:pt x="18452486" y="0"/>
                  </a:lnTo>
                  <a:lnTo>
                    <a:pt x="18452486" y="14984715"/>
                  </a:lnTo>
                  <a:lnTo>
                    <a:pt x="0" y="14984715"/>
                  </a:lnTo>
                  <a:close/>
                </a:path>
              </a:pathLst>
            </a:custGeom>
            <a:solidFill>
              <a:srgbClr val="0C142B"/>
            </a:solidFill>
          </p:spPr>
        </p:sp>
      </p:grpSp>
      <p:grpSp>
        <p:nvGrpSpPr>
          <p:cNvPr name="Group 5" id="5"/>
          <p:cNvGrpSpPr/>
          <p:nvPr/>
        </p:nvGrpSpPr>
        <p:grpSpPr>
          <a:xfrm rot="0">
            <a:off x="8931206" y="1805156"/>
            <a:ext cx="9309304" cy="6657638"/>
            <a:chOff x="0" y="0"/>
            <a:chExt cx="1136530" cy="812800"/>
          </a:xfrm>
        </p:grpSpPr>
        <p:sp>
          <p:nvSpPr>
            <p:cNvPr name="Freeform 6" id="6"/>
            <p:cNvSpPr/>
            <p:nvPr/>
          </p:nvSpPr>
          <p:spPr>
            <a:xfrm flipH="false" flipV="false" rot="0">
              <a:off x="0" y="0"/>
              <a:ext cx="1136530" cy="812800"/>
            </a:xfrm>
            <a:custGeom>
              <a:avLst/>
              <a:gdLst/>
              <a:ahLst/>
              <a:cxnLst/>
              <a:rect r="r" b="b" t="t" l="l"/>
              <a:pathLst>
                <a:path h="812800" w="1136530">
                  <a:moveTo>
                    <a:pt x="0" y="0"/>
                  </a:moveTo>
                  <a:lnTo>
                    <a:pt x="1136530" y="0"/>
                  </a:lnTo>
                  <a:lnTo>
                    <a:pt x="1136530" y="812800"/>
                  </a:lnTo>
                  <a:lnTo>
                    <a:pt x="0" y="812800"/>
                  </a:lnTo>
                  <a:close/>
                </a:path>
              </a:pathLst>
            </a:custGeom>
            <a:blipFill>
              <a:blip r:embed="rId3"/>
              <a:stretch>
                <a:fillRect l="-8925" t="-57872" r="0" b="-45206"/>
              </a:stretch>
            </a:blipFill>
          </p:spPr>
        </p:sp>
      </p:grpSp>
      <p:sp>
        <p:nvSpPr>
          <p:cNvPr name="AutoShape 7" id="7"/>
          <p:cNvSpPr/>
          <p:nvPr/>
        </p:nvSpPr>
        <p:spPr>
          <a:xfrm>
            <a:off x="8900832" y="-102770"/>
            <a:ext cx="19050" cy="10389770"/>
          </a:xfrm>
          <a:prstGeom prst="line">
            <a:avLst/>
          </a:prstGeom>
          <a:ln cap="flat" w="95250">
            <a:solidFill>
              <a:srgbClr val="C6B681"/>
            </a:solidFill>
            <a:prstDash val="solid"/>
            <a:headEnd type="none" len="sm" w="sm"/>
            <a:tailEnd type="none" len="sm" w="sm"/>
          </a:ln>
        </p:spPr>
      </p:sp>
      <p:sp>
        <p:nvSpPr>
          <p:cNvPr name="AutoShape 8" id="8"/>
          <p:cNvSpPr/>
          <p:nvPr/>
        </p:nvSpPr>
        <p:spPr>
          <a:xfrm>
            <a:off x="8886545" y="8462794"/>
            <a:ext cx="9434793" cy="19050"/>
          </a:xfrm>
          <a:prstGeom prst="line">
            <a:avLst/>
          </a:prstGeom>
          <a:ln cap="flat" w="66675">
            <a:solidFill>
              <a:srgbClr val="C6B681"/>
            </a:solidFill>
            <a:prstDash val="solid"/>
            <a:headEnd type="none" len="sm" w="sm"/>
            <a:tailEnd type="none" len="sm" w="sm"/>
          </a:ln>
        </p:spPr>
      </p:sp>
      <p:sp>
        <p:nvSpPr>
          <p:cNvPr name="AutoShape 9" id="9"/>
          <p:cNvSpPr/>
          <p:nvPr/>
        </p:nvSpPr>
        <p:spPr>
          <a:xfrm>
            <a:off x="18240510" y="-421285"/>
            <a:ext cx="33270" cy="10708225"/>
          </a:xfrm>
          <a:prstGeom prst="line">
            <a:avLst/>
          </a:prstGeom>
          <a:ln cap="flat" w="95250">
            <a:solidFill>
              <a:srgbClr val="C6B681"/>
            </a:solidFill>
            <a:prstDash val="solid"/>
            <a:headEnd type="none" len="sm" w="sm"/>
            <a:tailEnd type="none" len="sm" w="sm"/>
          </a:ln>
        </p:spPr>
      </p:sp>
      <p:sp>
        <p:nvSpPr>
          <p:cNvPr name="Freeform 10" id="10"/>
          <p:cNvSpPr/>
          <p:nvPr/>
        </p:nvSpPr>
        <p:spPr>
          <a:xfrm flipH="false" flipV="false" rot="0">
            <a:off x="1028700" y="9032584"/>
            <a:ext cx="1737676" cy="1991087"/>
          </a:xfrm>
          <a:custGeom>
            <a:avLst/>
            <a:gdLst/>
            <a:ahLst/>
            <a:cxnLst/>
            <a:rect r="r" b="b" t="t" l="l"/>
            <a:pathLst>
              <a:path h="1991087" w="1737676">
                <a:moveTo>
                  <a:pt x="0" y="0"/>
                </a:moveTo>
                <a:lnTo>
                  <a:pt x="1737676" y="0"/>
                </a:lnTo>
                <a:lnTo>
                  <a:pt x="1737676" y="1991086"/>
                </a:lnTo>
                <a:lnTo>
                  <a:pt x="0" y="1991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5893139" y="-803387"/>
            <a:ext cx="1737676" cy="1991087"/>
          </a:xfrm>
          <a:custGeom>
            <a:avLst/>
            <a:gdLst/>
            <a:ahLst/>
            <a:cxnLst/>
            <a:rect r="r" b="b" t="t" l="l"/>
            <a:pathLst>
              <a:path h="1991087" w="1737676">
                <a:moveTo>
                  <a:pt x="0" y="0"/>
                </a:moveTo>
                <a:lnTo>
                  <a:pt x="1737675" y="0"/>
                </a:lnTo>
                <a:lnTo>
                  <a:pt x="1737675" y="1991087"/>
                </a:lnTo>
                <a:lnTo>
                  <a:pt x="0" y="19910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2" id="12"/>
          <p:cNvSpPr/>
          <p:nvPr/>
        </p:nvSpPr>
        <p:spPr>
          <a:xfrm>
            <a:off x="8910425" y="1805156"/>
            <a:ext cx="9434793" cy="19050"/>
          </a:xfrm>
          <a:prstGeom prst="line">
            <a:avLst/>
          </a:prstGeom>
          <a:ln cap="flat" w="66675">
            <a:solidFill>
              <a:srgbClr val="C6B681"/>
            </a:solidFill>
            <a:prstDash val="solid"/>
            <a:headEnd type="none" len="sm" w="sm"/>
            <a:tailEnd type="none" len="sm" w="sm"/>
          </a:ln>
        </p:spPr>
      </p:sp>
      <p:sp>
        <p:nvSpPr>
          <p:cNvPr name="Freeform 13" id="13"/>
          <p:cNvSpPr/>
          <p:nvPr/>
        </p:nvSpPr>
        <p:spPr>
          <a:xfrm flipH="false" flipV="false" rot="0">
            <a:off x="12062970" y="8156057"/>
            <a:ext cx="5677903" cy="1753053"/>
          </a:xfrm>
          <a:custGeom>
            <a:avLst/>
            <a:gdLst/>
            <a:ahLst/>
            <a:cxnLst/>
            <a:rect r="r" b="b" t="t" l="l"/>
            <a:pathLst>
              <a:path h="1753053" w="5677903">
                <a:moveTo>
                  <a:pt x="0" y="0"/>
                </a:moveTo>
                <a:lnTo>
                  <a:pt x="5677904" y="0"/>
                </a:lnTo>
                <a:lnTo>
                  <a:pt x="5677904" y="1753053"/>
                </a:lnTo>
                <a:lnTo>
                  <a:pt x="0" y="17530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888498" y="2378712"/>
            <a:ext cx="7891182" cy="1075182"/>
          </a:xfrm>
          <a:prstGeom prst="rect">
            <a:avLst/>
          </a:prstGeom>
        </p:spPr>
        <p:txBody>
          <a:bodyPr anchor="t" rtlCol="false" tIns="0" lIns="0" bIns="0" rIns="0">
            <a:spAutoFit/>
          </a:bodyPr>
          <a:lstStyle/>
          <a:p>
            <a:pPr>
              <a:lnSpc>
                <a:spcPts val="8424"/>
              </a:lnSpc>
            </a:pPr>
            <a:r>
              <a:rPr lang="en-US" sz="7200">
                <a:solidFill>
                  <a:srgbClr val="000000"/>
                </a:solidFill>
                <a:latin typeface="Open Sans Light"/>
              </a:rPr>
              <a:t>Chapter Remarks</a:t>
            </a:r>
          </a:p>
        </p:txBody>
      </p:sp>
      <p:sp>
        <p:nvSpPr>
          <p:cNvPr name="TextBox 15" id="15"/>
          <p:cNvSpPr txBox="true"/>
          <p:nvPr/>
        </p:nvSpPr>
        <p:spPr>
          <a:xfrm rot="0">
            <a:off x="1028700" y="4184333"/>
            <a:ext cx="6602114" cy="3714750"/>
          </a:xfrm>
          <a:prstGeom prst="rect">
            <a:avLst/>
          </a:prstGeom>
        </p:spPr>
        <p:txBody>
          <a:bodyPr anchor="t" rtlCol="false" tIns="0" lIns="0" bIns="0" rIns="0">
            <a:spAutoFit/>
          </a:bodyPr>
          <a:lstStyle/>
          <a:p>
            <a:pPr>
              <a:lnSpc>
                <a:spcPts val="4200"/>
              </a:lnSpc>
            </a:pPr>
            <a:r>
              <a:rPr lang="en-US" sz="3000">
                <a:solidFill>
                  <a:srgbClr val="6376BE"/>
                </a:solidFill>
                <a:latin typeface="Open Sans Light"/>
              </a:rPr>
              <a:t>As we begin to look ahead to next year, the USC Chapter aims to continue to garner student interest in managed care through the innovation of new programs and the continued expansion of our managed care network at USC.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36994" y="-1041447"/>
            <a:ext cx="14473894" cy="11528765"/>
            <a:chOff x="0" y="0"/>
            <a:chExt cx="1020437" cy="812800"/>
          </a:xfrm>
        </p:grpSpPr>
        <p:sp>
          <p:nvSpPr>
            <p:cNvPr name="Freeform 3" id="3"/>
            <p:cNvSpPr/>
            <p:nvPr/>
          </p:nvSpPr>
          <p:spPr>
            <a:xfrm flipH="false" flipV="false" rot="0">
              <a:off x="0" y="0"/>
              <a:ext cx="1020437" cy="812800"/>
            </a:xfrm>
            <a:custGeom>
              <a:avLst/>
              <a:gdLst/>
              <a:ahLst/>
              <a:cxnLst/>
              <a:rect r="r" b="b" t="t" l="l"/>
              <a:pathLst>
                <a:path h="812800" w="1020437">
                  <a:moveTo>
                    <a:pt x="0" y="0"/>
                  </a:moveTo>
                  <a:lnTo>
                    <a:pt x="1020437" y="0"/>
                  </a:lnTo>
                  <a:lnTo>
                    <a:pt x="1020437" y="812800"/>
                  </a:lnTo>
                  <a:lnTo>
                    <a:pt x="0" y="812800"/>
                  </a:lnTo>
                  <a:close/>
                </a:path>
              </a:pathLst>
            </a:custGeom>
            <a:blipFill>
              <a:blip r:embed="rId2"/>
              <a:stretch>
                <a:fillRect l="0" t="-6563" r="0" b="-30060"/>
              </a:stretch>
            </a:blipFill>
          </p:spPr>
        </p:sp>
      </p:grpSp>
      <p:grpSp>
        <p:nvGrpSpPr>
          <p:cNvPr name="Group 4" id="4"/>
          <p:cNvGrpSpPr/>
          <p:nvPr/>
        </p:nvGrpSpPr>
        <p:grpSpPr>
          <a:xfrm rot="8275672">
            <a:off x="1604602" y="3557537"/>
            <a:ext cx="21632227" cy="10840555"/>
            <a:chOff x="0" y="0"/>
            <a:chExt cx="34478750" cy="17278331"/>
          </a:xfrm>
        </p:grpSpPr>
        <p:sp>
          <p:nvSpPr>
            <p:cNvPr name="Freeform 5" id="5"/>
            <p:cNvSpPr/>
            <p:nvPr/>
          </p:nvSpPr>
          <p:spPr>
            <a:xfrm flipH="false" flipV="false" rot="0">
              <a:off x="0" y="0"/>
              <a:ext cx="34478748" cy="17278331"/>
            </a:xfrm>
            <a:custGeom>
              <a:avLst/>
              <a:gdLst/>
              <a:ahLst/>
              <a:cxnLst/>
              <a:rect r="r" b="b" t="t" l="l"/>
              <a:pathLst>
                <a:path h="17278331" w="34478748">
                  <a:moveTo>
                    <a:pt x="0" y="0"/>
                  </a:moveTo>
                  <a:lnTo>
                    <a:pt x="34478748" y="0"/>
                  </a:lnTo>
                  <a:lnTo>
                    <a:pt x="34478748" y="17278331"/>
                  </a:lnTo>
                  <a:lnTo>
                    <a:pt x="0" y="17278331"/>
                  </a:lnTo>
                  <a:close/>
                </a:path>
              </a:pathLst>
            </a:custGeom>
            <a:solidFill>
              <a:srgbClr val="0C142B"/>
            </a:solidFill>
          </p:spPr>
        </p:sp>
      </p:grpSp>
      <p:sp>
        <p:nvSpPr>
          <p:cNvPr name="AutoShape 6" id="6"/>
          <p:cNvSpPr/>
          <p:nvPr/>
        </p:nvSpPr>
        <p:spPr>
          <a:xfrm flipV="true">
            <a:off x="-670285" y="0"/>
            <a:ext cx="14907185" cy="13474980"/>
          </a:xfrm>
          <a:prstGeom prst="line">
            <a:avLst/>
          </a:prstGeom>
          <a:ln cap="flat" w="95250">
            <a:solidFill>
              <a:srgbClr val="C6B681"/>
            </a:solidFill>
            <a:prstDash val="solid"/>
            <a:headEnd type="none" len="sm" w="sm"/>
            <a:tailEnd type="none" len="sm" w="sm"/>
          </a:ln>
        </p:spPr>
      </p:sp>
      <p:sp>
        <p:nvSpPr>
          <p:cNvPr name="AutoShape 7" id="7"/>
          <p:cNvSpPr/>
          <p:nvPr/>
        </p:nvSpPr>
        <p:spPr>
          <a:xfrm flipV="true">
            <a:off x="-367298" y="35330"/>
            <a:ext cx="14907185" cy="13474980"/>
          </a:xfrm>
          <a:prstGeom prst="line">
            <a:avLst/>
          </a:prstGeom>
          <a:ln cap="flat" w="95250">
            <a:solidFill>
              <a:srgbClr val="C6B681"/>
            </a:solidFill>
            <a:prstDash val="solid"/>
            <a:headEnd type="none" len="sm" w="sm"/>
            <a:tailEnd type="none" len="sm" w="sm"/>
          </a:ln>
        </p:spPr>
      </p:sp>
      <p:grpSp>
        <p:nvGrpSpPr>
          <p:cNvPr name="Group 8" id="8"/>
          <p:cNvGrpSpPr/>
          <p:nvPr/>
        </p:nvGrpSpPr>
        <p:grpSpPr>
          <a:xfrm rot="0">
            <a:off x="13874312" y="1350370"/>
            <a:ext cx="3808827" cy="3793130"/>
            <a:chOff x="0" y="0"/>
            <a:chExt cx="5078437" cy="5057506"/>
          </a:xfrm>
        </p:grpSpPr>
        <p:sp>
          <p:nvSpPr>
            <p:cNvPr name="Freeform 9" id="9"/>
            <p:cNvSpPr/>
            <p:nvPr/>
          </p:nvSpPr>
          <p:spPr>
            <a:xfrm flipH="false" flipV="false" rot="0">
              <a:off x="0" y="0"/>
              <a:ext cx="5078437" cy="5057506"/>
            </a:xfrm>
            <a:custGeom>
              <a:avLst/>
              <a:gdLst/>
              <a:ahLst/>
              <a:cxnLst/>
              <a:rect r="r" b="b" t="t" l="l"/>
              <a:pathLst>
                <a:path h="5057506" w="5078437">
                  <a:moveTo>
                    <a:pt x="0" y="0"/>
                  </a:moveTo>
                  <a:lnTo>
                    <a:pt x="5078437" y="0"/>
                  </a:lnTo>
                  <a:lnTo>
                    <a:pt x="5078437" y="5057506"/>
                  </a:lnTo>
                  <a:lnTo>
                    <a:pt x="0" y="5057506"/>
                  </a:lnTo>
                  <a:lnTo>
                    <a:pt x="0" y="0"/>
                  </a:lnTo>
                  <a:close/>
                </a:path>
              </a:pathLst>
            </a:custGeom>
            <a:blipFill>
              <a:blip r:embed="rId3"/>
              <a:stretch>
                <a:fillRect l="-3053" t="-6351" r="-2859" b="0"/>
              </a:stretch>
            </a:blipFill>
          </p:spPr>
        </p:sp>
        <p:sp>
          <p:nvSpPr>
            <p:cNvPr name="Freeform 10" id="10"/>
            <p:cNvSpPr/>
            <p:nvPr/>
          </p:nvSpPr>
          <p:spPr>
            <a:xfrm flipH="false" flipV="false" rot="0">
              <a:off x="37350" y="26885"/>
              <a:ext cx="5003737" cy="5003737"/>
            </a:xfrm>
            <a:custGeom>
              <a:avLst/>
              <a:gdLst/>
              <a:ahLst/>
              <a:cxnLst/>
              <a:rect r="r" b="b" t="t" l="l"/>
              <a:pathLst>
                <a:path h="5003737" w="5003737">
                  <a:moveTo>
                    <a:pt x="0" y="0"/>
                  </a:moveTo>
                  <a:lnTo>
                    <a:pt x="5003737" y="0"/>
                  </a:lnTo>
                  <a:lnTo>
                    <a:pt x="5003737" y="5003736"/>
                  </a:lnTo>
                  <a:lnTo>
                    <a:pt x="0" y="5003736"/>
                  </a:lnTo>
                  <a:lnTo>
                    <a:pt x="0" y="0"/>
                  </a:lnTo>
                  <a:close/>
                </a:path>
              </a:pathLst>
            </a:custGeom>
            <a:blipFill>
              <a:blip r:embed="rId4"/>
              <a:stretch>
                <a:fillRect l="0" t="0" r="0" b="0"/>
              </a:stretch>
            </a:blipFill>
          </p:spPr>
        </p:sp>
      </p:grpSp>
      <p:grpSp>
        <p:nvGrpSpPr>
          <p:cNvPr name="Group 11" id="11"/>
          <p:cNvGrpSpPr/>
          <p:nvPr/>
        </p:nvGrpSpPr>
        <p:grpSpPr>
          <a:xfrm rot="0">
            <a:off x="9029776" y="5612767"/>
            <a:ext cx="8653363" cy="3638115"/>
            <a:chOff x="0" y="0"/>
            <a:chExt cx="11537817" cy="4850820"/>
          </a:xfrm>
        </p:grpSpPr>
        <p:sp>
          <p:nvSpPr>
            <p:cNvPr name="TextBox 12" id="12"/>
            <p:cNvSpPr txBox="true"/>
            <p:nvPr/>
          </p:nvSpPr>
          <p:spPr>
            <a:xfrm rot="0">
              <a:off x="0" y="-47625"/>
              <a:ext cx="11369702" cy="568864"/>
            </a:xfrm>
            <a:prstGeom prst="rect">
              <a:avLst/>
            </a:prstGeom>
          </p:spPr>
          <p:txBody>
            <a:bodyPr anchor="t" rtlCol="false" tIns="0" lIns="0" bIns="0" rIns="0">
              <a:spAutoFit/>
            </a:bodyPr>
            <a:lstStyle/>
            <a:p>
              <a:pPr algn="r">
                <a:lnSpc>
                  <a:spcPts val="3652"/>
                </a:lnSpc>
              </a:pPr>
              <a:r>
                <a:rPr lang="en-US" sz="2609" spc="521">
                  <a:solidFill>
                    <a:srgbClr val="FAFAFA"/>
                  </a:solidFill>
                  <a:latin typeface="Montserrat Light"/>
                </a:rPr>
                <a:t>ON BEHALF OF USC AMCP</a:t>
              </a:r>
            </a:p>
          </p:txBody>
        </p:sp>
        <p:sp>
          <p:nvSpPr>
            <p:cNvPr name="TextBox 13" id="13"/>
            <p:cNvSpPr txBox="true"/>
            <p:nvPr/>
          </p:nvSpPr>
          <p:spPr>
            <a:xfrm rot="0">
              <a:off x="168116" y="912455"/>
              <a:ext cx="11369702" cy="3938366"/>
            </a:xfrm>
            <a:prstGeom prst="rect">
              <a:avLst/>
            </a:prstGeom>
          </p:spPr>
          <p:txBody>
            <a:bodyPr anchor="t" rtlCol="false" tIns="0" lIns="0" bIns="0" rIns="0">
              <a:spAutoFit/>
            </a:bodyPr>
            <a:lstStyle/>
            <a:p>
              <a:pPr algn="r">
                <a:lnSpc>
                  <a:spcPts val="11479"/>
                </a:lnSpc>
              </a:pPr>
              <a:r>
                <a:rPr lang="en-US" sz="10436" spc="417">
                  <a:solidFill>
                    <a:srgbClr val="C6B681"/>
                  </a:solidFill>
                  <a:latin typeface="Open Sans Light"/>
                </a:rPr>
                <a:t>THANK YOU</a:t>
              </a:r>
            </a:p>
            <a:p>
              <a:pPr algn="r">
                <a:lnSpc>
                  <a:spcPts val="3960"/>
                </a:lnSpc>
              </a:pPr>
            </a:p>
            <a:p>
              <a:pPr algn="r">
                <a:lnSpc>
                  <a:spcPts val="3960"/>
                </a:lnSpc>
              </a:pPr>
              <a:r>
                <a:rPr lang="en-US" sz="3600" spc="144">
                  <a:solidFill>
                    <a:srgbClr val="FAFAFA"/>
                  </a:solidFill>
                  <a:latin typeface="Open Sans Light"/>
                </a:rPr>
                <a:t>Instagram:</a:t>
              </a:r>
              <a:r>
                <a:rPr lang="en-US" sz="3600" spc="144">
                  <a:solidFill>
                    <a:srgbClr val="C6B681"/>
                  </a:solidFill>
                  <a:latin typeface="Open Sans Light"/>
                </a:rPr>
                <a:t> @uscamcp</a:t>
              </a:r>
            </a:p>
            <a:p>
              <a:pPr algn="r">
                <a:lnSpc>
                  <a:spcPts val="3960"/>
                </a:lnSpc>
              </a:pPr>
              <a:r>
                <a:rPr lang="en-US" sz="3600" spc="144">
                  <a:solidFill>
                    <a:srgbClr val="C6B681"/>
                  </a:solidFill>
                  <a:latin typeface="Open Sans Light"/>
                </a:rPr>
                <a:t>uscamcpchapter@gmail.com</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251007" y="0"/>
            <a:ext cx="7036993" cy="10287000"/>
            <a:chOff x="0" y="0"/>
            <a:chExt cx="9382658" cy="13716000"/>
          </a:xfrm>
        </p:grpSpPr>
        <p:pic>
          <p:nvPicPr>
            <p:cNvPr name="Picture 3" id="3"/>
            <p:cNvPicPr>
              <a:picLocks noChangeAspect="true"/>
            </p:cNvPicPr>
            <p:nvPr/>
          </p:nvPicPr>
          <p:blipFill>
            <a:blip r:embed="rId3"/>
            <a:srcRect l="0" t="1271" r="0" b="1271"/>
            <a:stretch>
              <a:fillRect/>
            </a:stretch>
          </p:blipFill>
          <p:spPr>
            <a:xfrm flipH="false" flipV="false">
              <a:off x="0" y="0"/>
              <a:ext cx="9382658" cy="13716000"/>
            </a:xfrm>
            <a:prstGeom prst="rect">
              <a:avLst/>
            </a:prstGeom>
          </p:spPr>
        </p:pic>
      </p:grpSp>
      <p:sp>
        <p:nvSpPr>
          <p:cNvPr name="Freeform 4" id="4"/>
          <p:cNvSpPr/>
          <p:nvPr/>
        </p:nvSpPr>
        <p:spPr>
          <a:xfrm flipH="false" flipV="false" rot="0">
            <a:off x="8295600" y="-553558"/>
            <a:ext cx="1737676" cy="1991087"/>
          </a:xfrm>
          <a:custGeom>
            <a:avLst/>
            <a:gdLst/>
            <a:ahLst/>
            <a:cxnLst/>
            <a:rect r="r" b="b" t="t" l="l"/>
            <a:pathLst>
              <a:path h="1991087" w="1737676">
                <a:moveTo>
                  <a:pt x="0" y="0"/>
                </a:moveTo>
                <a:lnTo>
                  <a:pt x="1737675" y="0"/>
                </a:lnTo>
                <a:lnTo>
                  <a:pt x="1737675" y="1991087"/>
                </a:lnTo>
                <a:lnTo>
                  <a:pt x="0" y="19910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28700" y="9032584"/>
            <a:ext cx="1737676" cy="1991087"/>
          </a:xfrm>
          <a:custGeom>
            <a:avLst/>
            <a:gdLst/>
            <a:ahLst/>
            <a:cxnLst/>
            <a:rect r="r" b="b" t="t" l="l"/>
            <a:pathLst>
              <a:path h="1991087" w="1737676">
                <a:moveTo>
                  <a:pt x="0" y="0"/>
                </a:moveTo>
                <a:lnTo>
                  <a:pt x="1737676" y="0"/>
                </a:lnTo>
                <a:lnTo>
                  <a:pt x="1737676" y="1991086"/>
                </a:lnTo>
                <a:lnTo>
                  <a:pt x="0" y="1991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5400000">
            <a:off x="1149111" y="3695095"/>
            <a:ext cx="20124665" cy="79127"/>
            <a:chOff x="0" y="0"/>
            <a:chExt cx="17677267" cy="69504"/>
          </a:xfrm>
        </p:grpSpPr>
        <p:sp>
          <p:nvSpPr>
            <p:cNvPr name="Freeform 7" id="7"/>
            <p:cNvSpPr/>
            <p:nvPr/>
          </p:nvSpPr>
          <p:spPr>
            <a:xfrm flipH="false" flipV="false" rot="0">
              <a:off x="0" y="0"/>
              <a:ext cx="17677267" cy="69504"/>
            </a:xfrm>
            <a:custGeom>
              <a:avLst/>
              <a:gdLst/>
              <a:ahLst/>
              <a:cxnLst/>
              <a:rect r="r" b="b" t="t" l="l"/>
              <a:pathLst>
                <a:path h="69504" w="17677267">
                  <a:moveTo>
                    <a:pt x="0" y="0"/>
                  </a:moveTo>
                  <a:lnTo>
                    <a:pt x="17677267" y="0"/>
                  </a:lnTo>
                  <a:lnTo>
                    <a:pt x="17677267" y="69504"/>
                  </a:lnTo>
                  <a:lnTo>
                    <a:pt x="0" y="69504"/>
                  </a:lnTo>
                  <a:close/>
                </a:path>
              </a:pathLst>
            </a:custGeom>
            <a:solidFill>
              <a:srgbClr val="C6B681"/>
            </a:solidFill>
          </p:spPr>
        </p:sp>
      </p:grpSp>
      <p:sp>
        <p:nvSpPr>
          <p:cNvPr name="Freeform 8" id="8"/>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6"/>
            <a:stretch>
              <a:fillRect l="-3053" t="-6351" r="-2859" b="0"/>
            </a:stretch>
          </a:blipFill>
        </p:spPr>
      </p:sp>
      <p:sp>
        <p:nvSpPr>
          <p:cNvPr name="TextBox 9" id="9"/>
          <p:cNvSpPr txBox="true"/>
          <p:nvPr/>
        </p:nvSpPr>
        <p:spPr>
          <a:xfrm rot="0">
            <a:off x="1028700" y="2488007"/>
            <a:ext cx="8135737" cy="680558"/>
          </a:xfrm>
          <a:prstGeom prst="rect">
            <a:avLst/>
          </a:prstGeom>
        </p:spPr>
        <p:txBody>
          <a:bodyPr anchor="t" rtlCol="false" tIns="0" lIns="0" bIns="0" rIns="0">
            <a:spAutoFit/>
          </a:bodyPr>
          <a:lstStyle/>
          <a:p>
            <a:pPr marL="0" indent="0" lvl="0">
              <a:lnSpc>
                <a:spcPts val="5043"/>
              </a:lnSpc>
            </a:pPr>
            <a:r>
              <a:rPr lang="en-US" sz="5043">
                <a:solidFill>
                  <a:srgbClr val="1E3964"/>
                </a:solidFill>
                <a:latin typeface="Open Sans Light Bold"/>
              </a:rPr>
              <a:t>CHAPTER INTRODUCTION</a:t>
            </a:r>
          </a:p>
        </p:txBody>
      </p:sp>
      <p:sp>
        <p:nvSpPr>
          <p:cNvPr name="TextBox 10" id="10"/>
          <p:cNvSpPr txBox="true"/>
          <p:nvPr/>
        </p:nvSpPr>
        <p:spPr>
          <a:xfrm rot="0">
            <a:off x="1028700" y="4076168"/>
            <a:ext cx="9004575" cy="3649139"/>
          </a:xfrm>
          <a:prstGeom prst="rect">
            <a:avLst/>
          </a:prstGeom>
        </p:spPr>
        <p:txBody>
          <a:bodyPr anchor="t" rtlCol="false" tIns="0" lIns="0" bIns="0" rIns="0">
            <a:spAutoFit/>
          </a:bodyPr>
          <a:lstStyle/>
          <a:p>
            <a:pPr>
              <a:lnSpc>
                <a:spcPts val="4141"/>
              </a:lnSpc>
              <a:spcBef>
                <a:spcPct val="0"/>
              </a:spcBef>
            </a:pPr>
            <a:r>
              <a:rPr lang="en-US" sz="2958">
                <a:solidFill>
                  <a:srgbClr val="6376BE"/>
                </a:solidFill>
                <a:latin typeface="Open Sans Light"/>
              </a:rPr>
              <a:t>The USC School of Pharmacy's Chapter of Academy of Managed Care Pharmacy is dedicated to providing students professional experiences that enrich learning and networking within the managed care profession. With this, we hope to continue to promote AMCP's core values of medication safety, efficacy, and cost-effective drug therapy.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279136" y="3140773"/>
            <a:ext cx="4339934" cy="4339934"/>
            <a:chOff x="0" y="0"/>
            <a:chExt cx="5786578" cy="5786578"/>
          </a:xfrm>
        </p:grpSpPr>
        <p:sp>
          <p:nvSpPr>
            <p:cNvPr name="Freeform 3" id="3"/>
            <p:cNvSpPr/>
            <p:nvPr/>
          </p:nvSpPr>
          <p:spPr>
            <a:xfrm flipH="false" flipV="false" rot="0">
              <a:off x="0" y="0"/>
              <a:ext cx="5786578" cy="5786578"/>
            </a:xfrm>
            <a:custGeom>
              <a:avLst/>
              <a:gdLst/>
              <a:ahLst/>
              <a:cxnLst/>
              <a:rect r="r" b="b" t="t" l="l"/>
              <a:pathLst>
                <a:path h="5786578" w="5786578">
                  <a:moveTo>
                    <a:pt x="0" y="0"/>
                  </a:moveTo>
                  <a:lnTo>
                    <a:pt x="5786578" y="0"/>
                  </a:lnTo>
                  <a:lnTo>
                    <a:pt x="5786578" y="5786578"/>
                  </a:lnTo>
                  <a:lnTo>
                    <a:pt x="0" y="57865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240248" y="240259"/>
              <a:ext cx="5306081" cy="530606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940" t="-3458" r="-7458" b="-17236"/>
                </a:stretch>
              </a:blipFill>
            </p:spPr>
          </p:sp>
        </p:grpSp>
      </p:grpSp>
      <p:grpSp>
        <p:nvGrpSpPr>
          <p:cNvPr name="Group 6" id="6"/>
          <p:cNvGrpSpPr/>
          <p:nvPr/>
        </p:nvGrpSpPr>
        <p:grpSpPr>
          <a:xfrm rot="0">
            <a:off x="10701489" y="3140773"/>
            <a:ext cx="4339934" cy="4339934"/>
            <a:chOff x="0" y="0"/>
            <a:chExt cx="5786578" cy="5786578"/>
          </a:xfrm>
        </p:grpSpPr>
        <p:sp>
          <p:nvSpPr>
            <p:cNvPr name="Freeform 7" id="7"/>
            <p:cNvSpPr/>
            <p:nvPr/>
          </p:nvSpPr>
          <p:spPr>
            <a:xfrm flipH="false" flipV="false" rot="0">
              <a:off x="0" y="0"/>
              <a:ext cx="5786578" cy="5786578"/>
            </a:xfrm>
            <a:custGeom>
              <a:avLst/>
              <a:gdLst/>
              <a:ahLst/>
              <a:cxnLst/>
              <a:rect r="r" b="b" t="t" l="l"/>
              <a:pathLst>
                <a:path h="5786578" w="5786578">
                  <a:moveTo>
                    <a:pt x="0" y="0"/>
                  </a:moveTo>
                  <a:lnTo>
                    <a:pt x="5786578" y="0"/>
                  </a:lnTo>
                  <a:lnTo>
                    <a:pt x="5786578" y="5786578"/>
                  </a:lnTo>
                  <a:lnTo>
                    <a:pt x="0" y="57865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a:grpSpLocks noChangeAspect="true"/>
            </p:cNvGrpSpPr>
            <p:nvPr/>
          </p:nvGrpSpPr>
          <p:grpSpPr>
            <a:xfrm rot="0">
              <a:off x="240248" y="240259"/>
              <a:ext cx="5306081" cy="5306060"/>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sp>
        <p:nvSpPr>
          <p:cNvPr name="Freeform 10" id="10"/>
          <p:cNvSpPr/>
          <p:nvPr/>
        </p:nvSpPr>
        <p:spPr>
          <a:xfrm flipH="false" flipV="false" rot="0">
            <a:off x="16755419" y="3319653"/>
            <a:ext cx="1737676" cy="1991087"/>
          </a:xfrm>
          <a:custGeom>
            <a:avLst/>
            <a:gdLst/>
            <a:ahLst/>
            <a:cxnLst/>
            <a:rect r="r" b="b" t="t" l="l"/>
            <a:pathLst>
              <a:path h="1991087" w="1737676">
                <a:moveTo>
                  <a:pt x="0" y="0"/>
                </a:moveTo>
                <a:lnTo>
                  <a:pt x="1737676" y="0"/>
                </a:lnTo>
                <a:lnTo>
                  <a:pt x="1737676" y="1991087"/>
                </a:lnTo>
                <a:lnTo>
                  <a:pt x="0" y="19910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435301" y="6115050"/>
            <a:ext cx="1737676" cy="1991087"/>
          </a:xfrm>
          <a:custGeom>
            <a:avLst/>
            <a:gdLst/>
            <a:ahLst/>
            <a:cxnLst/>
            <a:rect r="r" b="b" t="t" l="l"/>
            <a:pathLst>
              <a:path h="1991087" w="1737676">
                <a:moveTo>
                  <a:pt x="0" y="0"/>
                </a:moveTo>
                <a:lnTo>
                  <a:pt x="1737676" y="0"/>
                </a:lnTo>
                <a:lnTo>
                  <a:pt x="1737676" y="1991087"/>
                </a:lnTo>
                <a:lnTo>
                  <a:pt x="0" y="19910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8"/>
            <a:stretch>
              <a:fillRect l="-3053" t="-6351" r="-2859" b="0"/>
            </a:stretch>
          </a:blipFill>
        </p:spPr>
      </p:sp>
      <p:sp>
        <p:nvSpPr>
          <p:cNvPr name="TextBox 13" id="13"/>
          <p:cNvSpPr txBox="true"/>
          <p:nvPr/>
        </p:nvSpPr>
        <p:spPr>
          <a:xfrm rot="0">
            <a:off x="3057020" y="1376363"/>
            <a:ext cx="12460478" cy="680558"/>
          </a:xfrm>
          <a:prstGeom prst="rect">
            <a:avLst/>
          </a:prstGeom>
        </p:spPr>
        <p:txBody>
          <a:bodyPr anchor="t" rtlCol="false" tIns="0" lIns="0" bIns="0" rIns="0">
            <a:spAutoFit/>
          </a:bodyPr>
          <a:lstStyle/>
          <a:p>
            <a:pPr algn="ctr">
              <a:lnSpc>
                <a:spcPts val="5043"/>
              </a:lnSpc>
              <a:spcBef>
                <a:spcPct val="0"/>
              </a:spcBef>
            </a:pPr>
            <a:r>
              <a:rPr lang="en-US" sz="5043">
                <a:solidFill>
                  <a:srgbClr val="1E3964"/>
                </a:solidFill>
                <a:latin typeface="Open Sans Light Bold"/>
              </a:rPr>
              <a:t>MEET OUR TEAM</a:t>
            </a:r>
          </a:p>
        </p:txBody>
      </p:sp>
      <p:grpSp>
        <p:nvGrpSpPr>
          <p:cNvPr name="Group 14" id="14"/>
          <p:cNvGrpSpPr/>
          <p:nvPr/>
        </p:nvGrpSpPr>
        <p:grpSpPr>
          <a:xfrm rot="0">
            <a:off x="3123935" y="7793422"/>
            <a:ext cx="4650334" cy="906072"/>
            <a:chOff x="0" y="0"/>
            <a:chExt cx="6200446" cy="1208096"/>
          </a:xfrm>
        </p:grpSpPr>
        <p:sp>
          <p:nvSpPr>
            <p:cNvPr name="TextBox 15" id="15"/>
            <p:cNvSpPr txBox="true"/>
            <p:nvPr/>
          </p:nvSpPr>
          <p:spPr>
            <a:xfrm rot="0">
              <a:off x="0" y="-57150"/>
              <a:ext cx="6200446" cy="666750"/>
            </a:xfrm>
            <a:prstGeom prst="rect">
              <a:avLst/>
            </a:prstGeom>
          </p:spPr>
          <p:txBody>
            <a:bodyPr anchor="t" rtlCol="false" tIns="0" lIns="0" bIns="0" rIns="0">
              <a:spAutoFit/>
            </a:bodyPr>
            <a:lstStyle/>
            <a:p>
              <a:pPr algn="ctr" marL="0" indent="0" lvl="0">
                <a:lnSpc>
                  <a:spcPts val="4200"/>
                </a:lnSpc>
                <a:spcBef>
                  <a:spcPct val="0"/>
                </a:spcBef>
              </a:pPr>
              <a:r>
                <a:rPr lang="en-US" sz="3000">
                  <a:solidFill>
                    <a:srgbClr val="1E3964"/>
                  </a:solidFill>
                  <a:latin typeface="Open Sans Light Bold"/>
                </a:rPr>
                <a:t>Kavan Chau</a:t>
              </a:r>
            </a:p>
          </p:txBody>
        </p:sp>
        <p:sp>
          <p:nvSpPr>
            <p:cNvPr name="TextBox 16" id="16"/>
            <p:cNvSpPr txBox="true"/>
            <p:nvPr/>
          </p:nvSpPr>
          <p:spPr>
            <a:xfrm rot="0">
              <a:off x="0" y="660938"/>
              <a:ext cx="6200446" cy="547158"/>
            </a:xfrm>
            <a:prstGeom prst="rect">
              <a:avLst/>
            </a:prstGeom>
          </p:spPr>
          <p:txBody>
            <a:bodyPr anchor="t" rtlCol="false" tIns="0" lIns="0" bIns="0" rIns="0">
              <a:spAutoFit/>
            </a:bodyPr>
            <a:lstStyle/>
            <a:p>
              <a:pPr algn="ctr" marL="0" indent="0" lvl="0">
                <a:lnSpc>
                  <a:spcPts val="3499"/>
                </a:lnSpc>
                <a:spcBef>
                  <a:spcPct val="0"/>
                </a:spcBef>
              </a:pPr>
              <a:r>
                <a:rPr lang="en-US" sz="2499">
                  <a:solidFill>
                    <a:srgbClr val="1E3964"/>
                  </a:solidFill>
                  <a:latin typeface="Open Sans Light Italics"/>
                </a:rPr>
                <a:t>President-Elect</a:t>
              </a:r>
            </a:p>
          </p:txBody>
        </p:sp>
      </p:grpSp>
      <p:grpSp>
        <p:nvGrpSpPr>
          <p:cNvPr name="Group 17" id="17"/>
          <p:cNvGrpSpPr/>
          <p:nvPr/>
        </p:nvGrpSpPr>
        <p:grpSpPr>
          <a:xfrm rot="0">
            <a:off x="10546289" y="7793422"/>
            <a:ext cx="4650334" cy="906072"/>
            <a:chOff x="0" y="0"/>
            <a:chExt cx="6200446" cy="1208096"/>
          </a:xfrm>
        </p:grpSpPr>
        <p:sp>
          <p:nvSpPr>
            <p:cNvPr name="TextBox 18" id="18"/>
            <p:cNvSpPr txBox="true"/>
            <p:nvPr/>
          </p:nvSpPr>
          <p:spPr>
            <a:xfrm rot="0">
              <a:off x="0" y="-57150"/>
              <a:ext cx="6200446" cy="666750"/>
            </a:xfrm>
            <a:prstGeom prst="rect">
              <a:avLst/>
            </a:prstGeom>
          </p:spPr>
          <p:txBody>
            <a:bodyPr anchor="t" rtlCol="false" tIns="0" lIns="0" bIns="0" rIns="0">
              <a:spAutoFit/>
            </a:bodyPr>
            <a:lstStyle/>
            <a:p>
              <a:pPr algn="ctr" marL="0" indent="0" lvl="0">
                <a:lnSpc>
                  <a:spcPts val="4200"/>
                </a:lnSpc>
                <a:spcBef>
                  <a:spcPct val="0"/>
                </a:spcBef>
              </a:pPr>
              <a:r>
                <a:rPr lang="en-US" sz="3000">
                  <a:solidFill>
                    <a:srgbClr val="1E3964"/>
                  </a:solidFill>
                  <a:latin typeface="Open Sans Light Bold"/>
                </a:rPr>
                <a:t>Anh Duong</a:t>
              </a:r>
            </a:p>
          </p:txBody>
        </p:sp>
        <p:sp>
          <p:nvSpPr>
            <p:cNvPr name="TextBox 19" id="19"/>
            <p:cNvSpPr txBox="true"/>
            <p:nvPr/>
          </p:nvSpPr>
          <p:spPr>
            <a:xfrm rot="0">
              <a:off x="0" y="660938"/>
              <a:ext cx="6200446" cy="547158"/>
            </a:xfrm>
            <a:prstGeom prst="rect">
              <a:avLst/>
            </a:prstGeom>
          </p:spPr>
          <p:txBody>
            <a:bodyPr anchor="t" rtlCol="false" tIns="0" lIns="0" bIns="0" rIns="0">
              <a:spAutoFit/>
            </a:bodyPr>
            <a:lstStyle/>
            <a:p>
              <a:pPr algn="ctr" marL="0" indent="0" lvl="0">
                <a:lnSpc>
                  <a:spcPts val="3499"/>
                </a:lnSpc>
                <a:spcBef>
                  <a:spcPct val="0"/>
                </a:spcBef>
              </a:pPr>
              <a:r>
                <a:rPr lang="en-US" sz="2499">
                  <a:solidFill>
                    <a:srgbClr val="1E3964"/>
                  </a:solidFill>
                  <a:latin typeface="Open Sans Light Italics"/>
                </a:rPr>
                <a:t>Director of Interschool Relations</a:t>
              </a:r>
            </a:p>
          </p:txBody>
        </p:sp>
      </p:grpSp>
      <p:sp>
        <p:nvSpPr>
          <p:cNvPr name="Freeform 20" id="20"/>
          <p:cNvSpPr/>
          <p:nvPr/>
        </p:nvSpPr>
        <p:spPr>
          <a:xfrm flipH="false" flipV="false" rot="0">
            <a:off x="4580265" y="-803387"/>
            <a:ext cx="1737676" cy="1991087"/>
          </a:xfrm>
          <a:custGeom>
            <a:avLst/>
            <a:gdLst/>
            <a:ahLst/>
            <a:cxnLst/>
            <a:rect r="r" b="b" t="t" l="l"/>
            <a:pathLst>
              <a:path h="1991087" w="1737676">
                <a:moveTo>
                  <a:pt x="0" y="0"/>
                </a:moveTo>
                <a:lnTo>
                  <a:pt x="1737675" y="0"/>
                </a:lnTo>
                <a:lnTo>
                  <a:pt x="1737675" y="1991087"/>
                </a:lnTo>
                <a:lnTo>
                  <a:pt x="0" y="19910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11133780" y="9291457"/>
            <a:ext cx="1737676" cy="1991087"/>
          </a:xfrm>
          <a:custGeom>
            <a:avLst/>
            <a:gdLst/>
            <a:ahLst/>
            <a:cxnLst/>
            <a:rect r="r" b="b" t="t" l="l"/>
            <a:pathLst>
              <a:path h="1991087" w="1737676">
                <a:moveTo>
                  <a:pt x="0" y="0"/>
                </a:moveTo>
                <a:lnTo>
                  <a:pt x="1737676" y="0"/>
                </a:lnTo>
                <a:lnTo>
                  <a:pt x="1737676" y="1991086"/>
                </a:lnTo>
                <a:lnTo>
                  <a:pt x="0" y="19910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1944" y="3582216"/>
            <a:ext cx="1619475" cy="1619475"/>
          </a:xfrm>
          <a:custGeom>
            <a:avLst/>
            <a:gdLst/>
            <a:ahLst/>
            <a:cxnLst/>
            <a:rect r="r" b="b" t="t" l="l"/>
            <a:pathLst>
              <a:path h="1619475" w="1619475">
                <a:moveTo>
                  <a:pt x="0" y="0"/>
                </a:moveTo>
                <a:lnTo>
                  <a:pt x="1619475" y="0"/>
                </a:lnTo>
                <a:lnTo>
                  <a:pt x="1619475" y="1619475"/>
                </a:lnTo>
                <a:lnTo>
                  <a:pt x="0" y="16194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91944" y="6525397"/>
            <a:ext cx="1619475" cy="1619475"/>
          </a:xfrm>
          <a:custGeom>
            <a:avLst/>
            <a:gdLst/>
            <a:ahLst/>
            <a:cxnLst/>
            <a:rect r="r" b="b" t="t" l="l"/>
            <a:pathLst>
              <a:path h="1619475" w="1619475">
                <a:moveTo>
                  <a:pt x="0" y="0"/>
                </a:moveTo>
                <a:lnTo>
                  <a:pt x="1619475" y="0"/>
                </a:lnTo>
                <a:lnTo>
                  <a:pt x="1619475" y="1619475"/>
                </a:lnTo>
                <a:lnTo>
                  <a:pt x="0" y="16194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801001" y="3582216"/>
            <a:ext cx="1619475" cy="1619475"/>
          </a:xfrm>
          <a:custGeom>
            <a:avLst/>
            <a:gdLst/>
            <a:ahLst/>
            <a:cxnLst/>
            <a:rect r="r" b="b" t="t" l="l"/>
            <a:pathLst>
              <a:path h="1619475" w="1619475">
                <a:moveTo>
                  <a:pt x="0" y="0"/>
                </a:moveTo>
                <a:lnTo>
                  <a:pt x="1619475" y="0"/>
                </a:lnTo>
                <a:lnTo>
                  <a:pt x="1619475" y="1619475"/>
                </a:lnTo>
                <a:lnTo>
                  <a:pt x="0" y="16194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9801001" y="6525397"/>
            <a:ext cx="1619475" cy="1619475"/>
          </a:xfrm>
          <a:custGeom>
            <a:avLst/>
            <a:gdLst/>
            <a:ahLst/>
            <a:cxnLst/>
            <a:rect r="r" b="b" t="t" l="l"/>
            <a:pathLst>
              <a:path h="1619475" w="1619475">
                <a:moveTo>
                  <a:pt x="0" y="0"/>
                </a:moveTo>
                <a:lnTo>
                  <a:pt x="1619475" y="0"/>
                </a:lnTo>
                <a:lnTo>
                  <a:pt x="1619475" y="1619475"/>
                </a:lnTo>
                <a:lnTo>
                  <a:pt x="0" y="16194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6"/>
            <a:stretch>
              <a:fillRect l="-3053" t="-6351" r="-2859" b="0"/>
            </a:stretch>
          </a:blipFill>
        </p:spPr>
      </p:sp>
      <p:sp>
        <p:nvSpPr>
          <p:cNvPr name="TextBox 7" id="7"/>
          <p:cNvSpPr txBox="true"/>
          <p:nvPr/>
        </p:nvSpPr>
        <p:spPr>
          <a:xfrm rot="0">
            <a:off x="3034013" y="4272329"/>
            <a:ext cx="5452985" cy="1406525"/>
          </a:xfrm>
          <a:prstGeom prst="rect">
            <a:avLst/>
          </a:prstGeom>
        </p:spPr>
        <p:txBody>
          <a:bodyPr anchor="t" rtlCol="false" tIns="0" lIns="0" bIns="0" rIns="0">
            <a:spAutoFit/>
          </a:bodyPr>
          <a:lstStyle/>
          <a:p>
            <a:pPr>
              <a:lnSpc>
                <a:spcPts val="2800"/>
              </a:lnSpc>
              <a:spcBef>
                <a:spcPct val="0"/>
              </a:spcBef>
            </a:pPr>
            <a:r>
              <a:rPr lang="en-US" sz="2000">
                <a:solidFill>
                  <a:srgbClr val="171616"/>
                </a:solidFill>
                <a:latin typeface="Open Sans"/>
              </a:rPr>
              <a:t>The event offered students the opportunity to learn about Managed Care through the experiences of working professionals in the field.</a:t>
            </a:r>
          </a:p>
        </p:txBody>
      </p:sp>
      <p:sp>
        <p:nvSpPr>
          <p:cNvPr name="TextBox 8" id="8"/>
          <p:cNvSpPr txBox="true"/>
          <p:nvPr/>
        </p:nvSpPr>
        <p:spPr>
          <a:xfrm rot="0">
            <a:off x="1128496" y="4024636"/>
            <a:ext cx="1346373" cy="648909"/>
          </a:xfrm>
          <a:prstGeom prst="rect">
            <a:avLst/>
          </a:prstGeom>
        </p:spPr>
        <p:txBody>
          <a:bodyPr anchor="t" rtlCol="false" tIns="0" lIns="0" bIns="0" rIns="0">
            <a:spAutoFit/>
          </a:bodyPr>
          <a:lstStyle/>
          <a:p>
            <a:pPr algn="ctr">
              <a:lnSpc>
                <a:spcPts val="5228"/>
              </a:lnSpc>
              <a:spcBef>
                <a:spcPct val="0"/>
              </a:spcBef>
            </a:pPr>
            <a:r>
              <a:rPr lang="en-US" sz="3734">
                <a:solidFill>
                  <a:srgbClr val="FFFFFF"/>
                </a:solidFill>
                <a:latin typeface="Open Sans Bold"/>
              </a:rPr>
              <a:t>01</a:t>
            </a:r>
          </a:p>
        </p:txBody>
      </p:sp>
      <p:sp>
        <p:nvSpPr>
          <p:cNvPr name="TextBox 9" id="9"/>
          <p:cNvSpPr txBox="true"/>
          <p:nvPr/>
        </p:nvSpPr>
        <p:spPr>
          <a:xfrm rot="0">
            <a:off x="3034013" y="3725246"/>
            <a:ext cx="5452985" cy="422275"/>
          </a:xfrm>
          <a:prstGeom prst="rect">
            <a:avLst/>
          </a:prstGeom>
        </p:spPr>
        <p:txBody>
          <a:bodyPr anchor="t" rtlCol="false" tIns="0" lIns="0" bIns="0" rIns="0">
            <a:spAutoFit/>
          </a:bodyPr>
          <a:lstStyle/>
          <a:p>
            <a:pPr>
              <a:lnSpc>
                <a:spcPts val="3499"/>
              </a:lnSpc>
              <a:spcBef>
                <a:spcPct val="0"/>
              </a:spcBef>
            </a:pPr>
            <a:r>
              <a:rPr lang="en-US" sz="2499">
                <a:solidFill>
                  <a:srgbClr val="6376BE"/>
                </a:solidFill>
                <a:latin typeface="Open Sans Bold"/>
              </a:rPr>
              <a:t>Managed Care 101</a:t>
            </a:r>
          </a:p>
        </p:txBody>
      </p:sp>
      <p:sp>
        <p:nvSpPr>
          <p:cNvPr name="TextBox 10" id="10"/>
          <p:cNvSpPr txBox="true"/>
          <p:nvPr/>
        </p:nvSpPr>
        <p:spPr>
          <a:xfrm rot="0">
            <a:off x="3034013" y="7215511"/>
            <a:ext cx="5452985" cy="1054100"/>
          </a:xfrm>
          <a:prstGeom prst="rect">
            <a:avLst/>
          </a:prstGeom>
        </p:spPr>
        <p:txBody>
          <a:bodyPr anchor="t" rtlCol="false" tIns="0" lIns="0" bIns="0" rIns="0">
            <a:spAutoFit/>
          </a:bodyPr>
          <a:lstStyle/>
          <a:p>
            <a:pPr>
              <a:lnSpc>
                <a:spcPts val="2800"/>
              </a:lnSpc>
              <a:spcBef>
                <a:spcPct val="0"/>
              </a:spcBef>
            </a:pPr>
            <a:r>
              <a:rPr lang="en-US" sz="2000">
                <a:solidFill>
                  <a:srgbClr val="171616"/>
                </a:solidFill>
                <a:latin typeface="Open Sans"/>
              </a:rPr>
              <a:t>Partnering with Kaiser Permanente, USC AMCP offered students to learn more about residency programs and potential job offers.</a:t>
            </a:r>
          </a:p>
        </p:txBody>
      </p:sp>
      <p:sp>
        <p:nvSpPr>
          <p:cNvPr name="TextBox 11" id="11"/>
          <p:cNvSpPr txBox="true"/>
          <p:nvPr/>
        </p:nvSpPr>
        <p:spPr>
          <a:xfrm rot="0">
            <a:off x="1128496" y="6967818"/>
            <a:ext cx="1346373" cy="648909"/>
          </a:xfrm>
          <a:prstGeom prst="rect">
            <a:avLst/>
          </a:prstGeom>
        </p:spPr>
        <p:txBody>
          <a:bodyPr anchor="t" rtlCol="false" tIns="0" lIns="0" bIns="0" rIns="0">
            <a:spAutoFit/>
          </a:bodyPr>
          <a:lstStyle/>
          <a:p>
            <a:pPr algn="ctr">
              <a:lnSpc>
                <a:spcPts val="5228"/>
              </a:lnSpc>
              <a:spcBef>
                <a:spcPct val="0"/>
              </a:spcBef>
            </a:pPr>
            <a:r>
              <a:rPr lang="en-US" sz="3734">
                <a:solidFill>
                  <a:srgbClr val="FFFFFF"/>
                </a:solidFill>
                <a:latin typeface="Open Sans Bold"/>
              </a:rPr>
              <a:t>03</a:t>
            </a:r>
          </a:p>
        </p:txBody>
      </p:sp>
      <p:sp>
        <p:nvSpPr>
          <p:cNvPr name="TextBox 12" id="12"/>
          <p:cNvSpPr txBox="true"/>
          <p:nvPr/>
        </p:nvSpPr>
        <p:spPr>
          <a:xfrm rot="0">
            <a:off x="3034013" y="6668428"/>
            <a:ext cx="5452985" cy="422275"/>
          </a:xfrm>
          <a:prstGeom prst="rect">
            <a:avLst/>
          </a:prstGeom>
        </p:spPr>
        <p:txBody>
          <a:bodyPr anchor="t" rtlCol="false" tIns="0" lIns="0" bIns="0" rIns="0">
            <a:spAutoFit/>
          </a:bodyPr>
          <a:lstStyle/>
          <a:p>
            <a:pPr>
              <a:lnSpc>
                <a:spcPts val="3499"/>
              </a:lnSpc>
              <a:spcBef>
                <a:spcPct val="0"/>
              </a:spcBef>
            </a:pPr>
            <a:r>
              <a:rPr lang="en-US" sz="2499">
                <a:solidFill>
                  <a:srgbClr val="6376BE"/>
                </a:solidFill>
                <a:latin typeface="Open Sans Bold"/>
              </a:rPr>
              <a:t>Kaiser Night</a:t>
            </a:r>
          </a:p>
        </p:txBody>
      </p:sp>
      <p:sp>
        <p:nvSpPr>
          <p:cNvPr name="TextBox 13" id="13"/>
          <p:cNvSpPr txBox="true"/>
          <p:nvPr/>
        </p:nvSpPr>
        <p:spPr>
          <a:xfrm rot="0">
            <a:off x="11843070" y="4272329"/>
            <a:ext cx="5452985" cy="1406525"/>
          </a:xfrm>
          <a:prstGeom prst="rect">
            <a:avLst/>
          </a:prstGeom>
        </p:spPr>
        <p:txBody>
          <a:bodyPr anchor="t" rtlCol="false" tIns="0" lIns="0" bIns="0" rIns="0">
            <a:spAutoFit/>
          </a:bodyPr>
          <a:lstStyle/>
          <a:p>
            <a:pPr>
              <a:lnSpc>
                <a:spcPts val="2800"/>
              </a:lnSpc>
              <a:spcBef>
                <a:spcPct val="0"/>
              </a:spcBef>
            </a:pPr>
            <a:r>
              <a:rPr lang="en-US" sz="2000">
                <a:solidFill>
                  <a:srgbClr val="171616"/>
                </a:solidFill>
                <a:latin typeface="Open Sans"/>
              </a:rPr>
              <a:t>Through Medicare Part D, students were able to participate in offering consultations to USC retirees to help reduce their Medicare Plan costs.</a:t>
            </a:r>
          </a:p>
        </p:txBody>
      </p:sp>
      <p:sp>
        <p:nvSpPr>
          <p:cNvPr name="TextBox 14" id="14"/>
          <p:cNvSpPr txBox="true"/>
          <p:nvPr/>
        </p:nvSpPr>
        <p:spPr>
          <a:xfrm rot="0">
            <a:off x="9937552" y="4024636"/>
            <a:ext cx="1346373" cy="648909"/>
          </a:xfrm>
          <a:prstGeom prst="rect">
            <a:avLst/>
          </a:prstGeom>
        </p:spPr>
        <p:txBody>
          <a:bodyPr anchor="t" rtlCol="false" tIns="0" lIns="0" bIns="0" rIns="0">
            <a:spAutoFit/>
          </a:bodyPr>
          <a:lstStyle/>
          <a:p>
            <a:pPr algn="ctr">
              <a:lnSpc>
                <a:spcPts val="5228"/>
              </a:lnSpc>
              <a:spcBef>
                <a:spcPct val="0"/>
              </a:spcBef>
            </a:pPr>
            <a:r>
              <a:rPr lang="en-US" sz="3734">
                <a:solidFill>
                  <a:srgbClr val="FFFFFF"/>
                </a:solidFill>
                <a:latin typeface="Open Sans Bold"/>
              </a:rPr>
              <a:t>02</a:t>
            </a:r>
          </a:p>
        </p:txBody>
      </p:sp>
      <p:sp>
        <p:nvSpPr>
          <p:cNvPr name="TextBox 15" id="15"/>
          <p:cNvSpPr txBox="true"/>
          <p:nvPr/>
        </p:nvSpPr>
        <p:spPr>
          <a:xfrm rot="0">
            <a:off x="11843070" y="3725246"/>
            <a:ext cx="5452985" cy="422275"/>
          </a:xfrm>
          <a:prstGeom prst="rect">
            <a:avLst/>
          </a:prstGeom>
        </p:spPr>
        <p:txBody>
          <a:bodyPr anchor="t" rtlCol="false" tIns="0" lIns="0" bIns="0" rIns="0">
            <a:spAutoFit/>
          </a:bodyPr>
          <a:lstStyle/>
          <a:p>
            <a:pPr>
              <a:lnSpc>
                <a:spcPts val="3499"/>
              </a:lnSpc>
              <a:spcBef>
                <a:spcPct val="0"/>
              </a:spcBef>
            </a:pPr>
            <a:r>
              <a:rPr lang="en-US" sz="2499">
                <a:solidFill>
                  <a:srgbClr val="6376BE"/>
                </a:solidFill>
                <a:latin typeface="Open Sans Bold"/>
              </a:rPr>
              <a:t>Medicare Part D Week</a:t>
            </a:r>
          </a:p>
        </p:txBody>
      </p:sp>
      <p:sp>
        <p:nvSpPr>
          <p:cNvPr name="TextBox 16" id="16"/>
          <p:cNvSpPr txBox="true"/>
          <p:nvPr/>
        </p:nvSpPr>
        <p:spPr>
          <a:xfrm rot="0">
            <a:off x="11843070" y="7215511"/>
            <a:ext cx="5452985" cy="1054100"/>
          </a:xfrm>
          <a:prstGeom prst="rect">
            <a:avLst/>
          </a:prstGeom>
        </p:spPr>
        <p:txBody>
          <a:bodyPr anchor="t" rtlCol="false" tIns="0" lIns="0" bIns="0" rIns="0">
            <a:spAutoFit/>
          </a:bodyPr>
          <a:lstStyle/>
          <a:p>
            <a:pPr>
              <a:lnSpc>
                <a:spcPts val="2800"/>
              </a:lnSpc>
              <a:spcBef>
                <a:spcPct val="0"/>
              </a:spcBef>
            </a:pPr>
            <a:r>
              <a:rPr lang="en-US" sz="2000">
                <a:solidFill>
                  <a:srgbClr val="171616"/>
                </a:solidFill>
                <a:latin typeface="Open Sans"/>
              </a:rPr>
              <a:t>USC AMCP collaborates with SIA-IPhO to host a night of networking and education for student members.</a:t>
            </a:r>
          </a:p>
        </p:txBody>
      </p:sp>
      <p:sp>
        <p:nvSpPr>
          <p:cNvPr name="TextBox 17" id="17"/>
          <p:cNvSpPr txBox="true"/>
          <p:nvPr/>
        </p:nvSpPr>
        <p:spPr>
          <a:xfrm rot="0">
            <a:off x="9937552" y="6967818"/>
            <a:ext cx="1346373" cy="648909"/>
          </a:xfrm>
          <a:prstGeom prst="rect">
            <a:avLst/>
          </a:prstGeom>
        </p:spPr>
        <p:txBody>
          <a:bodyPr anchor="t" rtlCol="false" tIns="0" lIns="0" bIns="0" rIns="0">
            <a:spAutoFit/>
          </a:bodyPr>
          <a:lstStyle/>
          <a:p>
            <a:pPr algn="ctr">
              <a:lnSpc>
                <a:spcPts val="5228"/>
              </a:lnSpc>
              <a:spcBef>
                <a:spcPct val="0"/>
              </a:spcBef>
            </a:pPr>
            <a:r>
              <a:rPr lang="en-US" sz="3734">
                <a:solidFill>
                  <a:srgbClr val="FFFFFF"/>
                </a:solidFill>
                <a:latin typeface="Open Sans Bold"/>
              </a:rPr>
              <a:t>04</a:t>
            </a:r>
          </a:p>
        </p:txBody>
      </p:sp>
      <p:sp>
        <p:nvSpPr>
          <p:cNvPr name="TextBox 18" id="18"/>
          <p:cNvSpPr txBox="true"/>
          <p:nvPr/>
        </p:nvSpPr>
        <p:spPr>
          <a:xfrm rot="0">
            <a:off x="11843070" y="6668428"/>
            <a:ext cx="5452985" cy="422275"/>
          </a:xfrm>
          <a:prstGeom prst="rect">
            <a:avLst/>
          </a:prstGeom>
        </p:spPr>
        <p:txBody>
          <a:bodyPr anchor="t" rtlCol="false" tIns="0" lIns="0" bIns="0" rIns="0">
            <a:spAutoFit/>
          </a:bodyPr>
          <a:lstStyle/>
          <a:p>
            <a:pPr>
              <a:lnSpc>
                <a:spcPts val="3499"/>
              </a:lnSpc>
              <a:spcBef>
                <a:spcPct val="0"/>
              </a:spcBef>
            </a:pPr>
            <a:r>
              <a:rPr lang="en-US" sz="2499">
                <a:solidFill>
                  <a:srgbClr val="6376BE"/>
                </a:solidFill>
                <a:latin typeface="Open Sans Bold"/>
              </a:rPr>
              <a:t>Building Bridges</a:t>
            </a:r>
          </a:p>
        </p:txBody>
      </p:sp>
      <p:sp>
        <p:nvSpPr>
          <p:cNvPr name="TextBox 19" id="19"/>
          <p:cNvSpPr txBox="true"/>
          <p:nvPr/>
        </p:nvSpPr>
        <p:spPr>
          <a:xfrm rot="0">
            <a:off x="2742239" y="1567805"/>
            <a:ext cx="12803523" cy="958049"/>
          </a:xfrm>
          <a:prstGeom prst="rect">
            <a:avLst/>
          </a:prstGeom>
        </p:spPr>
        <p:txBody>
          <a:bodyPr anchor="t" rtlCol="false" tIns="0" lIns="0" bIns="0" rIns="0">
            <a:spAutoFit/>
          </a:bodyPr>
          <a:lstStyle/>
          <a:p>
            <a:pPr algn="ctr">
              <a:lnSpc>
                <a:spcPts val="7519"/>
              </a:lnSpc>
            </a:pPr>
            <a:r>
              <a:rPr lang="en-US" sz="6265">
                <a:solidFill>
                  <a:srgbClr val="1E3964"/>
                </a:solidFill>
                <a:latin typeface="Open Sans Light Bold"/>
              </a:rPr>
              <a:t>2023-2024 HIGHLIGHTS</a:t>
            </a:r>
          </a:p>
        </p:txBody>
      </p:sp>
      <p:sp>
        <p:nvSpPr>
          <p:cNvPr name="Freeform 20" id="20"/>
          <p:cNvSpPr/>
          <p:nvPr/>
        </p:nvSpPr>
        <p:spPr>
          <a:xfrm flipH="false" flipV="false" rot="0">
            <a:off x="14053782" y="8793485"/>
            <a:ext cx="1737676" cy="1991087"/>
          </a:xfrm>
          <a:custGeom>
            <a:avLst/>
            <a:gdLst/>
            <a:ahLst/>
            <a:cxnLst/>
            <a:rect r="r" b="b" t="t" l="l"/>
            <a:pathLst>
              <a:path h="1991087" w="1737676">
                <a:moveTo>
                  <a:pt x="0" y="0"/>
                </a:moveTo>
                <a:lnTo>
                  <a:pt x="1737676" y="0"/>
                </a:lnTo>
                <a:lnTo>
                  <a:pt x="1737676" y="1991087"/>
                </a:lnTo>
                <a:lnTo>
                  <a:pt x="0" y="19910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2742239" y="-803387"/>
            <a:ext cx="1737676" cy="1991087"/>
          </a:xfrm>
          <a:custGeom>
            <a:avLst/>
            <a:gdLst/>
            <a:ahLst/>
            <a:cxnLst/>
            <a:rect r="r" b="b" t="t" l="l"/>
            <a:pathLst>
              <a:path h="1991087" w="1737676">
                <a:moveTo>
                  <a:pt x="0" y="0"/>
                </a:moveTo>
                <a:lnTo>
                  <a:pt x="1737675" y="0"/>
                </a:lnTo>
                <a:lnTo>
                  <a:pt x="1737675" y="1991087"/>
                </a:lnTo>
                <a:lnTo>
                  <a:pt x="0" y="19910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Geometric Dotted Shape"/>
          <p:cNvSpPr/>
          <p:nvPr/>
        </p:nvSpPr>
        <p:spPr>
          <a:xfrm flipH="false" flipV="false" rot="0">
            <a:off x="14027818" y="9822969"/>
            <a:ext cx="1737676" cy="1991087"/>
          </a:xfrm>
          <a:custGeom>
            <a:avLst/>
            <a:gdLst/>
            <a:ahLst/>
            <a:cxnLst/>
            <a:rect r="r" b="b" t="t" l="l"/>
            <a:pathLst>
              <a:path h="1991087" w="1737676">
                <a:moveTo>
                  <a:pt x="0" y="0"/>
                </a:moveTo>
                <a:lnTo>
                  <a:pt x="1737676" y="0"/>
                </a:lnTo>
                <a:lnTo>
                  <a:pt x="1737676" y="1991087"/>
                </a:lnTo>
                <a:lnTo>
                  <a:pt x="0" y="19910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Geometric Dotted Shape"/>
          <p:cNvSpPr/>
          <p:nvPr/>
        </p:nvSpPr>
        <p:spPr>
          <a:xfrm flipH="false" flipV="false" rot="0">
            <a:off x="2742239" y="-803387"/>
            <a:ext cx="1737676" cy="1991087"/>
          </a:xfrm>
          <a:custGeom>
            <a:avLst/>
            <a:gdLst/>
            <a:ahLst/>
            <a:cxnLst/>
            <a:rect r="r" b="b" t="t" l="l"/>
            <a:pathLst>
              <a:path h="1991087" w="1737676">
                <a:moveTo>
                  <a:pt x="0" y="0"/>
                </a:moveTo>
                <a:lnTo>
                  <a:pt x="1737675" y="0"/>
                </a:lnTo>
                <a:lnTo>
                  <a:pt x="1737675" y="1991087"/>
                </a:lnTo>
                <a:lnTo>
                  <a:pt x="0" y="19910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696701" y="3007063"/>
            <a:ext cx="3388048" cy="6615881"/>
            <a:chOff x="0" y="0"/>
            <a:chExt cx="3133810" cy="6119428"/>
          </a:xfrm>
        </p:grpSpPr>
        <p:sp>
          <p:nvSpPr>
            <p:cNvPr name="Freeform 5" id="5"/>
            <p:cNvSpPr/>
            <p:nvPr/>
          </p:nvSpPr>
          <p:spPr>
            <a:xfrm flipH="false" flipV="false" rot="0">
              <a:off x="0" y="0"/>
              <a:ext cx="3133810" cy="6119428"/>
            </a:xfrm>
            <a:custGeom>
              <a:avLst/>
              <a:gdLst/>
              <a:ahLst/>
              <a:cxnLst/>
              <a:rect r="r" b="b" t="t" l="l"/>
              <a:pathLst>
                <a:path h="6119428" w="3133810">
                  <a:moveTo>
                    <a:pt x="3009350" y="6119428"/>
                  </a:moveTo>
                  <a:lnTo>
                    <a:pt x="124460" y="6119428"/>
                  </a:lnTo>
                  <a:cubicBezTo>
                    <a:pt x="55880" y="6119428"/>
                    <a:pt x="0" y="6063548"/>
                    <a:pt x="0" y="5994968"/>
                  </a:cubicBezTo>
                  <a:lnTo>
                    <a:pt x="0" y="124460"/>
                  </a:lnTo>
                  <a:cubicBezTo>
                    <a:pt x="0" y="55880"/>
                    <a:pt x="55880" y="0"/>
                    <a:pt x="124460" y="0"/>
                  </a:cubicBezTo>
                  <a:lnTo>
                    <a:pt x="3009350" y="0"/>
                  </a:lnTo>
                  <a:cubicBezTo>
                    <a:pt x="3077930" y="0"/>
                    <a:pt x="3133810" y="55880"/>
                    <a:pt x="3133810" y="124460"/>
                  </a:cubicBezTo>
                  <a:lnTo>
                    <a:pt x="3133810" y="5994968"/>
                  </a:lnTo>
                  <a:cubicBezTo>
                    <a:pt x="3133810" y="6063548"/>
                    <a:pt x="3077930" y="6119428"/>
                    <a:pt x="3009350" y="6119428"/>
                  </a:cubicBezTo>
                  <a:close/>
                </a:path>
              </a:pathLst>
            </a:custGeom>
            <a:solidFill>
              <a:srgbClr val="F1E0A9"/>
            </a:solidFill>
          </p:spPr>
        </p:sp>
      </p:grpSp>
      <p:sp>
        <p:nvSpPr>
          <p:cNvPr name="Freeform 6" id="6"/>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4"/>
            <a:stretch>
              <a:fillRect l="0" t="-206" r="0" b="-206"/>
            </a:stretch>
          </a:blipFill>
        </p:spPr>
      </p:sp>
      <p:sp>
        <p:nvSpPr>
          <p:cNvPr name="TextBox 7" id="7"/>
          <p:cNvSpPr txBox="true"/>
          <p:nvPr/>
        </p:nvSpPr>
        <p:spPr>
          <a:xfrm rot="0">
            <a:off x="1998507" y="3476593"/>
            <a:ext cx="2657633" cy="907415"/>
          </a:xfrm>
          <a:prstGeom prst="rect">
            <a:avLst/>
          </a:prstGeom>
        </p:spPr>
        <p:txBody>
          <a:bodyPr anchor="t" rtlCol="false" tIns="0" lIns="0" bIns="0" rIns="0">
            <a:spAutoFit/>
          </a:bodyPr>
          <a:lstStyle/>
          <a:p>
            <a:pPr algn="ctr">
              <a:lnSpc>
                <a:spcPts val="3639"/>
              </a:lnSpc>
            </a:pPr>
            <a:r>
              <a:rPr lang="en-US" sz="2799">
                <a:solidFill>
                  <a:srgbClr val="000000"/>
                </a:solidFill>
                <a:latin typeface="Open Sans Bold"/>
              </a:rPr>
              <a:t>Professional Invites</a:t>
            </a:r>
          </a:p>
        </p:txBody>
      </p:sp>
      <p:sp>
        <p:nvSpPr>
          <p:cNvPr name="TextBox 8" id="8"/>
          <p:cNvSpPr txBox="true"/>
          <p:nvPr/>
        </p:nvSpPr>
        <p:spPr>
          <a:xfrm rot="0">
            <a:off x="1998507" y="4645179"/>
            <a:ext cx="2657633" cy="4377690"/>
          </a:xfrm>
          <a:prstGeom prst="rect">
            <a:avLst/>
          </a:prstGeom>
        </p:spPr>
        <p:txBody>
          <a:bodyPr anchor="t" rtlCol="false" tIns="0" lIns="0" bIns="0" rIns="0">
            <a:spAutoFit/>
          </a:bodyPr>
          <a:lstStyle/>
          <a:p>
            <a:pPr>
              <a:lnSpc>
                <a:spcPts val="3150"/>
              </a:lnSpc>
            </a:pPr>
            <a:r>
              <a:rPr lang="en-US" sz="2100">
                <a:solidFill>
                  <a:srgbClr val="000000"/>
                </a:solidFill>
                <a:latin typeface="Open Sans Light"/>
              </a:rPr>
              <a:t>Speaker invitations sent 4-6 weeks prior to event</a:t>
            </a:r>
          </a:p>
          <a:p>
            <a:pPr>
              <a:lnSpc>
                <a:spcPts val="3150"/>
              </a:lnSpc>
            </a:pPr>
          </a:p>
          <a:p>
            <a:pPr>
              <a:lnSpc>
                <a:spcPts val="3150"/>
              </a:lnSpc>
            </a:pPr>
            <a:r>
              <a:rPr lang="en-US" sz="2100">
                <a:solidFill>
                  <a:srgbClr val="000000"/>
                </a:solidFill>
                <a:latin typeface="Open Sans Light"/>
              </a:rPr>
              <a:t>Google Form RSVP</a:t>
            </a:r>
          </a:p>
          <a:p>
            <a:pPr>
              <a:lnSpc>
                <a:spcPts val="3150"/>
              </a:lnSpc>
            </a:pPr>
          </a:p>
          <a:p>
            <a:pPr>
              <a:lnSpc>
                <a:spcPts val="3150"/>
              </a:lnSpc>
            </a:pPr>
            <a:r>
              <a:rPr lang="en-US" sz="2100">
                <a:solidFill>
                  <a:srgbClr val="000000"/>
                </a:solidFill>
                <a:latin typeface="Open Sans Light"/>
              </a:rPr>
              <a:t>Confirmation email sent the week of event</a:t>
            </a:r>
          </a:p>
          <a:p>
            <a:pPr>
              <a:lnSpc>
                <a:spcPts val="3150"/>
              </a:lnSpc>
            </a:pPr>
          </a:p>
          <a:p>
            <a:pPr algn="l" marL="0" indent="0" lvl="0">
              <a:lnSpc>
                <a:spcPts val="3150"/>
              </a:lnSpc>
              <a:spcBef>
                <a:spcPct val="0"/>
              </a:spcBef>
            </a:pPr>
          </a:p>
        </p:txBody>
      </p:sp>
      <p:grpSp>
        <p:nvGrpSpPr>
          <p:cNvPr name="Group 9" id="9"/>
          <p:cNvGrpSpPr/>
          <p:nvPr/>
        </p:nvGrpSpPr>
        <p:grpSpPr>
          <a:xfrm rot="0">
            <a:off x="5531805" y="3007063"/>
            <a:ext cx="3388048" cy="6615881"/>
            <a:chOff x="0" y="0"/>
            <a:chExt cx="3133810" cy="6119428"/>
          </a:xfrm>
        </p:grpSpPr>
        <p:sp>
          <p:nvSpPr>
            <p:cNvPr name="Freeform 10" id="10"/>
            <p:cNvSpPr/>
            <p:nvPr/>
          </p:nvSpPr>
          <p:spPr>
            <a:xfrm flipH="false" flipV="false" rot="0">
              <a:off x="0" y="0"/>
              <a:ext cx="3133810" cy="6119428"/>
            </a:xfrm>
            <a:custGeom>
              <a:avLst/>
              <a:gdLst/>
              <a:ahLst/>
              <a:cxnLst/>
              <a:rect r="r" b="b" t="t" l="l"/>
              <a:pathLst>
                <a:path h="6119428" w="3133810">
                  <a:moveTo>
                    <a:pt x="3009350" y="6119428"/>
                  </a:moveTo>
                  <a:lnTo>
                    <a:pt x="124460" y="6119428"/>
                  </a:lnTo>
                  <a:cubicBezTo>
                    <a:pt x="55880" y="6119428"/>
                    <a:pt x="0" y="6063548"/>
                    <a:pt x="0" y="5994968"/>
                  </a:cubicBezTo>
                  <a:lnTo>
                    <a:pt x="0" y="124460"/>
                  </a:lnTo>
                  <a:cubicBezTo>
                    <a:pt x="0" y="55880"/>
                    <a:pt x="55880" y="0"/>
                    <a:pt x="124460" y="0"/>
                  </a:cubicBezTo>
                  <a:lnTo>
                    <a:pt x="3009350" y="0"/>
                  </a:lnTo>
                  <a:cubicBezTo>
                    <a:pt x="3077930" y="0"/>
                    <a:pt x="3133810" y="55880"/>
                    <a:pt x="3133810" y="124460"/>
                  </a:cubicBezTo>
                  <a:lnTo>
                    <a:pt x="3133810" y="5994968"/>
                  </a:lnTo>
                  <a:cubicBezTo>
                    <a:pt x="3133810" y="6063548"/>
                    <a:pt x="3077930" y="6119428"/>
                    <a:pt x="3009350" y="6119428"/>
                  </a:cubicBezTo>
                  <a:close/>
                </a:path>
              </a:pathLst>
            </a:custGeom>
            <a:solidFill>
              <a:srgbClr val="F1E0A9"/>
            </a:solidFill>
          </p:spPr>
        </p:sp>
      </p:grpSp>
      <p:sp>
        <p:nvSpPr>
          <p:cNvPr name="TextBox 11" id="11"/>
          <p:cNvSpPr txBox="true"/>
          <p:nvPr/>
        </p:nvSpPr>
        <p:spPr>
          <a:xfrm rot="0">
            <a:off x="5900270" y="3705193"/>
            <a:ext cx="2657633" cy="450215"/>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Open Sans Bold"/>
              </a:rPr>
              <a:t>Funding</a:t>
            </a:r>
          </a:p>
        </p:txBody>
      </p:sp>
      <p:sp>
        <p:nvSpPr>
          <p:cNvPr name="TextBox 12" id="12"/>
          <p:cNvSpPr txBox="true"/>
          <p:nvPr/>
        </p:nvSpPr>
        <p:spPr>
          <a:xfrm rot="0">
            <a:off x="5897322" y="4645179"/>
            <a:ext cx="2657633" cy="4377690"/>
          </a:xfrm>
          <a:prstGeom prst="rect">
            <a:avLst/>
          </a:prstGeom>
        </p:spPr>
        <p:txBody>
          <a:bodyPr anchor="t" rtlCol="false" tIns="0" lIns="0" bIns="0" rIns="0">
            <a:spAutoFit/>
          </a:bodyPr>
          <a:lstStyle/>
          <a:p>
            <a:pPr>
              <a:lnSpc>
                <a:spcPts val="3150"/>
              </a:lnSpc>
            </a:pPr>
            <a:r>
              <a:rPr lang="en-US" sz="2100">
                <a:solidFill>
                  <a:srgbClr val="000000"/>
                </a:solidFill>
                <a:latin typeface="Open Sans Light"/>
              </a:rPr>
              <a:t>Utilization of school funds</a:t>
            </a:r>
          </a:p>
          <a:p>
            <a:pPr>
              <a:lnSpc>
                <a:spcPts val="3150"/>
              </a:lnSpc>
            </a:pPr>
          </a:p>
          <a:p>
            <a:pPr>
              <a:lnSpc>
                <a:spcPts val="3150"/>
              </a:lnSpc>
            </a:pPr>
            <a:r>
              <a:rPr lang="en-US" sz="2100">
                <a:solidFill>
                  <a:srgbClr val="000000"/>
                </a:solidFill>
                <a:latin typeface="Open Sans Light"/>
              </a:rPr>
              <a:t>Paperwork and invoices submitted 8 weeks prior to event (catering, parking, speaker gifts, etc.)</a:t>
            </a:r>
          </a:p>
          <a:p>
            <a:pPr>
              <a:lnSpc>
                <a:spcPts val="3150"/>
              </a:lnSpc>
            </a:pPr>
          </a:p>
          <a:p>
            <a:pPr algn="l" marL="0" indent="0" lvl="0">
              <a:lnSpc>
                <a:spcPts val="3150"/>
              </a:lnSpc>
              <a:spcBef>
                <a:spcPct val="0"/>
              </a:spcBef>
            </a:pPr>
            <a:r>
              <a:rPr lang="en-US" sz="2100">
                <a:solidFill>
                  <a:srgbClr val="000000"/>
                </a:solidFill>
                <a:latin typeface="Open Sans Light"/>
              </a:rPr>
              <a:t>Receipts are kept for reimbursement</a:t>
            </a:r>
          </a:p>
        </p:txBody>
      </p:sp>
      <p:grpSp>
        <p:nvGrpSpPr>
          <p:cNvPr name="Group 13" id="13"/>
          <p:cNvGrpSpPr/>
          <p:nvPr/>
        </p:nvGrpSpPr>
        <p:grpSpPr>
          <a:xfrm rot="0">
            <a:off x="9367528" y="3007063"/>
            <a:ext cx="3388048" cy="6615881"/>
            <a:chOff x="0" y="0"/>
            <a:chExt cx="3133810" cy="6119428"/>
          </a:xfrm>
        </p:grpSpPr>
        <p:sp>
          <p:nvSpPr>
            <p:cNvPr name="Freeform 14" id="14"/>
            <p:cNvSpPr/>
            <p:nvPr/>
          </p:nvSpPr>
          <p:spPr>
            <a:xfrm flipH="false" flipV="false" rot="0">
              <a:off x="0" y="0"/>
              <a:ext cx="3133810" cy="6119428"/>
            </a:xfrm>
            <a:custGeom>
              <a:avLst/>
              <a:gdLst/>
              <a:ahLst/>
              <a:cxnLst/>
              <a:rect r="r" b="b" t="t" l="l"/>
              <a:pathLst>
                <a:path h="6119428" w="3133810">
                  <a:moveTo>
                    <a:pt x="3009350" y="6119428"/>
                  </a:moveTo>
                  <a:lnTo>
                    <a:pt x="124460" y="6119428"/>
                  </a:lnTo>
                  <a:cubicBezTo>
                    <a:pt x="55880" y="6119428"/>
                    <a:pt x="0" y="6063548"/>
                    <a:pt x="0" y="5994968"/>
                  </a:cubicBezTo>
                  <a:lnTo>
                    <a:pt x="0" y="124460"/>
                  </a:lnTo>
                  <a:cubicBezTo>
                    <a:pt x="0" y="55880"/>
                    <a:pt x="55880" y="0"/>
                    <a:pt x="124460" y="0"/>
                  </a:cubicBezTo>
                  <a:lnTo>
                    <a:pt x="3009350" y="0"/>
                  </a:lnTo>
                  <a:cubicBezTo>
                    <a:pt x="3077930" y="0"/>
                    <a:pt x="3133810" y="55880"/>
                    <a:pt x="3133810" y="124460"/>
                  </a:cubicBezTo>
                  <a:lnTo>
                    <a:pt x="3133810" y="5994968"/>
                  </a:lnTo>
                  <a:cubicBezTo>
                    <a:pt x="3133810" y="6063548"/>
                    <a:pt x="3077930" y="6119428"/>
                    <a:pt x="3009350" y="6119428"/>
                  </a:cubicBezTo>
                  <a:close/>
                </a:path>
              </a:pathLst>
            </a:custGeom>
            <a:solidFill>
              <a:srgbClr val="F1E0A9"/>
            </a:solidFill>
          </p:spPr>
        </p:sp>
      </p:grpSp>
      <p:sp>
        <p:nvSpPr>
          <p:cNvPr name="TextBox 15" id="15"/>
          <p:cNvSpPr txBox="true"/>
          <p:nvPr/>
        </p:nvSpPr>
        <p:spPr>
          <a:xfrm rot="0">
            <a:off x="9732736" y="3705193"/>
            <a:ext cx="2657633" cy="450215"/>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Open Sans Bold"/>
              </a:rPr>
              <a:t>Advertising</a:t>
            </a:r>
          </a:p>
        </p:txBody>
      </p:sp>
      <p:sp>
        <p:nvSpPr>
          <p:cNvPr name="TextBox 16" id="16"/>
          <p:cNvSpPr txBox="true"/>
          <p:nvPr/>
        </p:nvSpPr>
        <p:spPr>
          <a:xfrm rot="0">
            <a:off x="9732736" y="4645179"/>
            <a:ext cx="2657633" cy="4777740"/>
          </a:xfrm>
          <a:prstGeom prst="rect">
            <a:avLst/>
          </a:prstGeom>
        </p:spPr>
        <p:txBody>
          <a:bodyPr anchor="t" rtlCol="false" tIns="0" lIns="0" bIns="0" rIns="0">
            <a:spAutoFit/>
          </a:bodyPr>
          <a:lstStyle/>
          <a:p>
            <a:pPr>
              <a:lnSpc>
                <a:spcPts val="3150"/>
              </a:lnSpc>
            </a:pPr>
            <a:r>
              <a:rPr lang="en-US" sz="2100">
                <a:solidFill>
                  <a:srgbClr val="000000"/>
                </a:solidFill>
                <a:latin typeface="Open Sans Light"/>
              </a:rPr>
              <a:t>Advertising material posted on social media 2 weeks prior</a:t>
            </a:r>
          </a:p>
          <a:p>
            <a:pPr>
              <a:lnSpc>
                <a:spcPts val="3150"/>
              </a:lnSpc>
            </a:pPr>
          </a:p>
          <a:p>
            <a:pPr>
              <a:lnSpc>
                <a:spcPts val="3150"/>
              </a:lnSpc>
            </a:pPr>
            <a:r>
              <a:rPr lang="en-US" sz="2100">
                <a:solidFill>
                  <a:srgbClr val="000000"/>
                </a:solidFill>
                <a:latin typeface="Open Sans Light"/>
              </a:rPr>
              <a:t>School newsletter and in class advertisements</a:t>
            </a:r>
          </a:p>
          <a:p>
            <a:pPr>
              <a:lnSpc>
                <a:spcPts val="3150"/>
              </a:lnSpc>
            </a:pPr>
          </a:p>
          <a:p>
            <a:pPr>
              <a:lnSpc>
                <a:spcPts val="3150"/>
              </a:lnSpc>
            </a:pPr>
            <a:r>
              <a:rPr lang="en-US" sz="2100">
                <a:solidFill>
                  <a:srgbClr val="000000"/>
                </a:solidFill>
                <a:latin typeface="Open Sans Light"/>
              </a:rPr>
              <a:t>CA AMCP Linkedin for larger scale events</a:t>
            </a:r>
          </a:p>
          <a:p>
            <a:pPr>
              <a:lnSpc>
                <a:spcPts val="3150"/>
              </a:lnSpc>
            </a:pPr>
          </a:p>
          <a:p>
            <a:pPr algn="l" marL="0" indent="0" lvl="0">
              <a:lnSpc>
                <a:spcPts val="3150"/>
              </a:lnSpc>
              <a:spcBef>
                <a:spcPct val="0"/>
              </a:spcBef>
            </a:pPr>
          </a:p>
        </p:txBody>
      </p:sp>
      <p:grpSp>
        <p:nvGrpSpPr>
          <p:cNvPr name="Group 17" id="17"/>
          <p:cNvGrpSpPr/>
          <p:nvPr/>
        </p:nvGrpSpPr>
        <p:grpSpPr>
          <a:xfrm rot="0">
            <a:off x="13202632" y="3007063"/>
            <a:ext cx="3388048" cy="6615881"/>
            <a:chOff x="0" y="0"/>
            <a:chExt cx="3133810" cy="6119428"/>
          </a:xfrm>
        </p:grpSpPr>
        <p:sp>
          <p:nvSpPr>
            <p:cNvPr name="Freeform 18" id="18"/>
            <p:cNvSpPr/>
            <p:nvPr/>
          </p:nvSpPr>
          <p:spPr>
            <a:xfrm flipH="false" flipV="false" rot="0">
              <a:off x="0" y="0"/>
              <a:ext cx="3133810" cy="6119428"/>
            </a:xfrm>
            <a:custGeom>
              <a:avLst/>
              <a:gdLst/>
              <a:ahLst/>
              <a:cxnLst/>
              <a:rect r="r" b="b" t="t" l="l"/>
              <a:pathLst>
                <a:path h="6119428" w="3133810">
                  <a:moveTo>
                    <a:pt x="3009350" y="6119428"/>
                  </a:moveTo>
                  <a:lnTo>
                    <a:pt x="124460" y="6119428"/>
                  </a:lnTo>
                  <a:cubicBezTo>
                    <a:pt x="55880" y="6119428"/>
                    <a:pt x="0" y="6063548"/>
                    <a:pt x="0" y="5994968"/>
                  </a:cubicBezTo>
                  <a:lnTo>
                    <a:pt x="0" y="124460"/>
                  </a:lnTo>
                  <a:cubicBezTo>
                    <a:pt x="0" y="55880"/>
                    <a:pt x="55880" y="0"/>
                    <a:pt x="124460" y="0"/>
                  </a:cubicBezTo>
                  <a:lnTo>
                    <a:pt x="3009350" y="0"/>
                  </a:lnTo>
                  <a:cubicBezTo>
                    <a:pt x="3077930" y="0"/>
                    <a:pt x="3133810" y="55880"/>
                    <a:pt x="3133810" y="124460"/>
                  </a:cubicBezTo>
                  <a:lnTo>
                    <a:pt x="3133810" y="5994968"/>
                  </a:lnTo>
                  <a:cubicBezTo>
                    <a:pt x="3133810" y="6063548"/>
                    <a:pt x="3077930" y="6119428"/>
                    <a:pt x="3009350" y="6119428"/>
                  </a:cubicBezTo>
                  <a:close/>
                </a:path>
              </a:pathLst>
            </a:custGeom>
            <a:solidFill>
              <a:srgbClr val="F1E0A9"/>
            </a:solidFill>
          </p:spPr>
        </p:sp>
      </p:grpSp>
      <p:sp>
        <p:nvSpPr>
          <p:cNvPr name="TextBox 19" id="19"/>
          <p:cNvSpPr txBox="true"/>
          <p:nvPr/>
        </p:nvSpPr>
        <p:spPr>
          <a:xfrm rot="0">
            <a:off x="13567840" y="3705193"/>
            <a:ext cx="2657633" cy="450215"/>
          </a:xfrm>
          <a:prstGeom prst="rect">
            <a:avLst/>
          </a:prstGeom>
        </p:spPr>
        <p:txBody>
          <a:bodyPr anchor="t" rtlCol="false" tIns="0" lIns="0" bIns="0" rIns="0">
            <a:spAutoFit/>
          </a:bodyPr>
          <a:lstStyle/>
          <a:p>
            <a:pPr algn="ctr" marL="0" indent="0" lvl="0">
              <a:lnSpc>
                <a:spcPts val="3639"/>
              </a:lnSpc>
              <a:spcBef>
                <a:spcPct val="0"/>
              </a:spcBef>
            </a:pPr>
            <a:r>
              <a:rPr lang="en-US" sz="2799">
                <a:solidFill>
                  <a:srgbClr val="000000"/>
                </a:solidFill>
                <a:latin typeface="Open Sans Bold"/>
              </a:rPr>
              <a:t>Event Day</a:t>
            </a:r>
          </a:p>
        </p:txBody>
      </p:sp>
      <p:sp>
        <p:nvSpPr>
          <p:cNvPr name="TextBox 20" id="20"/>
          <p:cNvSpPr txBox="true"/>
          <p:nvPr/>
        </p:nvSpPr>
        <p:spPr>
          <a:xfrm rot="0">
            <a:off x="13567840" y="4645179"/>
            <a:ext cx="3022840" cy="5177790"/>
          </a:xfrm>
          <a:prstGeom prst="rect">
            <a:avLst/>
          </a:prstGeom>
        </p:spPr>
        <p:txBody>
          <a:bodyPr anchor="t" rtlCol="false" tIns="0" lIns="0" bIns="0" rIns="0">
            <a:spAutoFit/>
          </a:bodyPr>
          <a:lstStyle/>
          <a:p>
            <a:pPr>
              <a:lnSpc>
                <a:spcPts val="3150"/>
              </a:lnSpc>
            </a:pPr>
            <a:r>
              <a:rPr lang="en-US" sz="2100">
                <a:solidFill>
                  <a:srgbClr val="000000"/>
                </a:solidFill>
                <a:latin typeface="Open Sans Light"/>
              </a:rPr>
              <a:t>Program and event slides are completed 1 week prior</a:t>
            </a:r>
          </a:p>
          <a:p>
            <a:pPr>
              <a:lnSpc>
                <a:spcPts val="3150"/>
              </a:lnSpc>
            </a:pPr>
          </a:p>
          <a:p>
            <a:pPr>
              <a:lnSpc>
                <a:spcPts val="3150"/>
              </a:lnSpc>
            </a:pPr>
            <a:r>
              <a:rPr lang="en-US" sz="2100">
                <a:solidFill>
                  <a:srgbClr val="000000"/>
                </a:solidFill>
                <a:latin typeface="Open Sans Light"/>
              </a:rPr>
              <a:t>All hands on deck</a:t>
            </a:r>
          </a:p>
          <a:p>
            <a:pPr>
              <a:lnSpc>
                <a:spcPts val="3150"/>
              </a:lnSpc>
            </a:pPr>
          </a:p>
          <a:p>
            <a:pPr>
              <a:lnSpc>
                <a:spcPts val="3150"/>
              </a:lnSpc>
            </a:pPr>
            <a:r>
              <a:rPr lang="en-US" sz="2100">
                <a:solidFill>
                  <a:srgbClr val="000000"/>
                </a:solidFill>
                <a:latin typeface="Open Sans Light"/>
              </a:rPr>
              <a:t>Speaker gifts are sent out. </a:t>
            </a:r>
          </a:p>
          <a:p>
            <a:pPr>
              <a:lnSpc>
                <a:spcPts val="3150"/>
              </a:lnSpc>
            </a:pPr>
          </a:p>
          <a:p>
            <a:pPr>
              <a:lnSpc>
                <a:spcPts val="3150"/>
              </a:lnSpc>
            </a:pPr>
            <a:r>
              <a:rPr lang="en-US" sz="2100">
                <a:solidFill>
                  <a:srgbClr val="000000"/>
                </a:solidFill>
                <a:latin typeface="Open Sans Light"/>
              </a:rPr>
              <a:t>Thank you emails to students/professionals</a:t>
            </a:r>
          </a:p>
          <a:p>
            <a:pPr>
              <a:lnSpc>
                <a:spcPts val="3150"/>
              </a:lnSpc>
            </a:pPr>
          </a:p>
          <a:p>
            <a:pPr algn="l" marL="0" indent="0" lvl="0">
              <a:lnSpc>
                <a:spcPts val="3150"/>
              </a:lnSpc>
              <a:spcBef>
                <a:spcPct val="0"/>
              </a:spcBef>
            </a:pPr>
          </a:p>
        </p:txBody>
      </p:sp>
      <p:sp>
        <p:nvSpPr>
          <p:cNvPr name="TextBox 21" id="21"/>
          <p:cNvSpPr txBox="true"/>
          <p:nvPr/>
        </p:nvSpPr>
        <p:spPr>
          <a:xfrm rot="0">
            <a:off x="2096887" y="1028700"/>
            <a:ext cx="14094227" cy="1219200"/>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000000"/>
                </a:solidFill>
                <a:latin typeface="Open Sans Bold"/>
              </a:rPr>
              <a:t>EVENT PREPARTION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2"/>
            <a:stretch>
              <a:fillRect l="-3053" t="-6351" r="-2859" b="0"/>
            </a:stretch>
          </a:blipFill>
        </p:spPr>
      </p:sp>
      <p:sp>
        <p:nvSpPr>
          <p:cNvPr name="AutoShape 3" id="3"/>
          <p:cNvSpPr/>
          <p:nvPr/>
        </p:nvSpPr>
        <p:spPr>
          <a:xfrm flipV="true">
            <a:off x="2461894" y="882115"/>
            <a:ext cx="17059613" cy="57150"/>
          </a:xfrm>
          <a:prstGeom prst="line">
            <a:avLst/>
          </a:prstGeom>
          <a:ln cap="rnd" w="114300">
            <a:solidFill>
              <a:srgbClr val="C6B681"/>
            </a:solidFill>
            <a:prstDash val="solid"/>
            <a:headEnd type="none" len="sm" w="sm"/>
            <a:tailEnd type="none" len="sm" w="sm"/>
          </a:ln>
        </p:spPr>
      </p:sp>
      <p:grpSp>
        <p:nvGrpSpPr>
          <p:cNvPr name="Group 4" id="4"/>
          <p:cNvGrpSpPr>
            <a:grpSpLocks noChangeAspect="true"/>
          </p:cNvGrpSpPr>
          <p:nvPr/>
        </p:nvGrpSpPr>
        <p:grpSpPr>
          <a:xfrm rot="0">
            <a:off x="10106929" y="3856169"/>
            <a:ext cx="7152371" cy="5246370"/>
            <a:chOff x="0" y="0"/>
            <a:chExt cx="4198620" cy="3079750"/>
          </a:xfrm>
        </p:grpSpPr>
        <p:sp>
          <p:nvSpPr>
            <p:cNvPr name="Freeform 5" id="5"/>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0" t="-35358" r="0" b="-35358"/>
              </a:stretch>
            </a:blipFill>
          </p:spPr>
        </p:sp>
      </p:grpSp>
      <p:sp>
        <p:nvSpPr>
          <p:cNvPr name="TextBox 6" id="6"/>
          <p:cNvSpPr txBox="true"/>
          <p:nvPr/>
        </p:nvSpPr>
        <p:spPr>
          <a:xfrm rot="0">
            <a:off x="7900672" y="1600648"/>
            <a:ext cx="9358628" cy="1183005"/>
          </a:xfrm>
          <a:prstGeom prst="rect">
            <a:avLst/>
          </a:prstGeom>
        </p:spPr>
        <p:txBody>
          <a:bodyPr anchor="t" rtlCol="false" tIns="0" lIns="0" bIns="0" rIns="0">
            <a:spAutoFit/>
          </a:bodyPr>
          <a:lstStyle/>
          <a:p>
            <a:pPr algn="r">
              <a:lnSpc>
                <a:spcPts val="9360"/>
              </a:lnSpc>
            </a:pPr>
            <a:r>
              <a:rPr lang="en-US" sz="8000">
                <a:solidFill>
                  <a:srgbClr val="0E2C6A"/>
                </a:solidFill>
                <a:latin typeface="Open Sans Light"/>
              </a:rPr>
              <a:t>Managed Care 101</a:t>
            </a:r>
          </a:p>
        </p:txBody>
      </p:sp>
      <p:sp>
        <p:nvSpPr>
          <p:cNvPr name="TextBox 7" id="7"/>
          <p:cNvSpPr txBox="true"/>
          <p:nvPr/>
        </p:nvSpPr>
        <p:spPr>
          <a:xfrm rot="0">
            <a:off x="1028700" y="4189544"/>
            <a:ext cx="7054934" cy="2369820"/>
          </a:xfrm>
          <a:prstGeom prst="rect">
            <a:avLst/>
          </a:prstGeom>
        </p:spPr>
        <p:txBody>
          <a:bodyPr anchor="t" rtlCol="false" tIns="0" lIns="0" bIns="0" rIns="0">
            <a:spAutoFit/>
          </a:bodyPr>
          <a:lstStyle/>
          <a:p>
            <a:pPr>
              <a:lnSpc>
                <a:spcPts val="3779"/>
              </a:lnSpc>
            </a:pPr>
            <a:r>
              <a:rPr lang="en-US" sz="2699">
                <a:solidFill>
                  <a:srgbClr val="000000"/>
                </a:solidFill>
                <a:latin typeface="Open Sans Light"/>
              </a:rPr>
              <a:t>Introductory event to managed care pharmacy meant to give a BIG PICTURE overview of the managed care space to students with little to no exposure to careers in managed care.</a:t>
            </a:r>
          </a:p>
        </p:txBody>
      </p:sp>
      <p:sp>
        <p:nvSpPr>
          <p:cNvPr name="TextBox 8" id="8"/>
          <p:cNvSpPr txBox="true"/>
          <p:nvPr/>
        </p:nvSpPr>
        <p:spPr>
          <a:xfrm rot="0">
            <a:off x="1028700" y="6911790"/>
            <a:ext cx="9078229" cy="2295906"/>
          </a:xfrm>
          <a:prstGeom prst="rect">
            <a:avLst/>
          </a:prstGeom>
        </p:spPr>
        <p:txBody>
          <a:bodyPr anchor="t" rtlCol="false" tIns="0" lIns="0" bIns="0" rIns="0">
            <a:spAutoFit/>
          </a:bodyPr>
          <a:lstStyle/>
          <a:p>
            <a:pPr marL="453390" indent="-226695" lvl="1">
              <a:lnSpc>
                <a:spcPts val="3717"/>
              </a:lnSpc>
              <a:buFont typeface="Arial"/>
              <a:buChar char="•"/>
            </a:pPr>
            <a:r>
              <a:rPr lang="en-US" sz="2100">
                <a:solidFill>
                  <a:srgbClr val="000000"/>
                </a:solidFill>
                <a:latin typeface="Open Sans Light"/>
              </a:rPr>
              <a:t>Keynote speeches from professionals in managed care</a:t>
            </a:r>
          </a:p>
          <a:p>
            <a:pPr marL="453390" indent="-226695" lvl="1">
              <a:lnSpc>
                <a:spcPts val="3717"/>
              </a:lnSpc>
              <a:buFont typeface="Arial"/>
              <a:buChar char="•"/>
            </a:pPr>
            <a:r>
              <a:rPr lang="en-US" sz="2100">
                <a:solidFill>
                  <a:srgbClr val="000000"/>
                </a:solidFill>
                <a:latin typeface="Open Sans Light"/>
              </a:rPr>
              <a:t>Round table networking and dinner</a:t>
            </a:r>
          </a:p>
          <a:p>
            <a:pPr>
              <a:lnSpc>
                <a:spcPts val="3717"/>
              </a:lnSpc>
            </a:pPr>
          </a:p>
          <a:p>
            <a:pPr>
              <a:lnSpc>
                <a:spcPts val="3717"/>
              </a:lnSpc>
            </a:pPr>
            <a:r>
              <a:rPr lang="en-US" sz="2100">
                <a:solidFill>
                  <a:srgbClr val="000000"/>
                </a:solidFill>
                <a:latin typeface="Open Sans Light"/>
              </a:rPr>
              <a:t>Planning Time: 1 month</a:t>
            </a:r>
          </a:p>
          <a:p>
            <a:pPr>
              <a:lnSpc>
                <a:spcPts val="3717"/>
              </a:lnSpc>
            </a:pPr>
            <a:r>
              <a:rPr lang="en-US" sz="2100">
                <a:solidFill>
                  <a:srgbClr val="000000"/>
                </a:solidFill>
                <a:latin typeface="Open Sans Light"/>
              </a:rPr>
              <a:t>Targeted Audience: P1 students                 Attendance: 35 members</a:t>
            </a:r>
          </a:p>
        </p:txBody>
      </p:sp>
      <p:sp>
        <p:nvSpPr>
          <p:cNvPr name="TextBox 9" id="9"/>
          <p:cNvSpPr txBox="true"/>
          <p:nvPr/>
        </p:nvSpPr>
        <p:spPr>
          <a:xfrm rot="0">
            <a:off x="1028700" y="3270381"/>
            <a:ext cx="8849305" cy="508635"/>
          </a:xfrm>
          <a:prstGeom prst="rect">
            <a:avLst/>
          </a:prstGeom>
        </p:spPr>
        <p:txBody>
          <a:bodyPr anchor="t" rtlCol="false" tIns="0" lIns="0" bIns="0" rIns="0">
            <a:spAutoFit/>
          </a:bodyPr>
          <a:lstStyle/>
          <a:p>
            <a:pPr>
              <a:lnSpc>
                <a:spcPts val="4095"/>
              </a:lnSpc>
            </a:pPr>
            <a:r>
              <a:rPr lang="en-US" sz="3500">
                <a:solidFill>
                  <a:srgbClr val="6376BE"/>
                </a:solidFill>
                <a:latin typeface="Open Sans Light"/>
              </a:rPr>
              <a:t>Our first look at managed care pharmacy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2"/>
            <a:stretch>
              <a:fillRect l="-3053" t="-6351" r="-2859" b="0"/>
            </a:stretch>
          </a:blipFill>
        </p:spPr>
      </p:sp>
      <p:sp>
        <p:nvSpPr>
          <p:cNvPr name="AutoShape 3" id="3"/>
          <p:cNvSpPr/>
          <p:nvPr/>
        </p:nvSpPr>
        <p:spPr>
          <a:xfrm flipV="true">
            <a:off x="2461894" y="882115"/>
            <a:ext cx="17059613" cy="57150"/>
          </a:xfrm>
          <a:prstGeom prst="line">
            <a:avLst/>
          </a:prstGeom>
          <a:ln cap="rnd" w="114300">
            <a:solidFill>
              <a:srgbClr val="C6B681"/>
            </a:solidFill>
            <a:prstDash val="solid"/>
            <a:headEnd type="none" len="sm" w="sm"/>
            <a:tailEnd type="none" len="sm" w="sm"/>
          </a:ln>
        </p:spPr>
      </p:sp>
      <p:grpSp>
        <p:nvGrpSpPr>
          <p:cNvPr name="Group 4" id="4"/>
          <p:cNvGrpSpPr>
            <a:grpSpLocks noChangeAspect="true"/>
          </p:cNvGrpSpPr>
          <p:nvPr/>
        </p:nvGrpSpPr>
        <p:grpSpPr>
          <a:xfrm rot="0">
            <a:off x="10106929" y="3856169"/>
            <a:ext cx="7152371" cy="5246370"/>
            <a:chOff x="0" y="0"/>
            <a:chExt cx="4198620" cy="3079750"/>
          </a:xfrm>
        </p:grpSpPr>
        <p:sp>
          <p:nvSpPr>
            <p:cNvPr name="Freeform 5" id="5"/>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0" t="-81359" r="0" b="-738"/>
              </a:stretch>
            </a:blipFill>
          </p:spPr>
        </p:sp>
      </p:grpSp>
      <p:sp>
        <p:nvSpPr>
          <p:cNvPr name="Freeform 6" id="6"/>
          <p:cNvSpPr/>
          <p:nvPr/>
        </p:nvSpPr>
        <p:spPr>
          <a:xfrm flipH="false" flipV="false" rot="0">
            <a:off x="12579986" y="-7976135"/>
            <a:ext cx="8344335" cy="8229600"/>
          </a:xfrm>
          <a:custGeom>
            <a:avLst/>
            <a:gdLst/>
            <a:ahLst/>
            <a:cxnLst/>
            <a:rect r="r" b="b" t="t" l="l"/>
            <a:pathLst>
              <a:path h="8229600" w="8344335">
                <a:moveTo>
                  <a:pt x="0" y="0"/>
                </a:moveTo>
                <a:lnTo>
                  <a:pt x="8344335" y="0"/>
                </a:lnTo>
                <a:lnTo>
                  <a:pt x="8344335" y="8229600"/>
                </a:lnTo>
                <a:lnTo>
                  <a:pt x="0" y="8229600"/>
                </a:lnTo>
                <a:lnTo>
                  <a:pt x="0" y="0"/>
                </a:lnTo>
                <a:close/>
              </a:path>
            </a:pathLst>
          </a:custGeom>
          <a:blipFill>
            <a:blip r:embed="rId4"/>
            <a:stretch>
              <a:fillRect l="0" t="0" r="0" b="0"/>
            </a:stretch>
          </a:blipFill>
        </p:spPr>
      </p:sp>
      <p:sp>
        <p:nvSpPr>
          <p:cNvPr name="TextBox 7" id="7"/>
          <p:cNvSpPr txBox="true"/>
          <p:nvPr/>
        </p:nvSpPr>
        <p:spPr>
          <a:xfrm rot="0">
            <a:off x="1028700" y="4189544"/>
            <a:ext cx="8300440" cy="2369820"/>
          </a:xfrm>
          <a:prstGeom prst="rect">
            <a:avLst/>
          </a:prstGeom>
        </p:spPr>
        <p:txBody>
          <a:bodyPr anchor="t" rtlCol="false" tIns="0" lIns="0" bIns="0" rIns="0">
            <a:spAutoFit/>
          </a:bodyPr>
          <a:lstStyle/>
          <a:p>
            <a:pPr>
              <a:lnSpc>
                <a:spcPts val="3779"/>
              </a:lnSpc>
            </a:pPr>
            <a:r>
              <a:rPr lang="en-US" sz="2699">
                <a:solidFill>
                  <a:srgbClr val="000000"/>
                </a:solidFill>
                <a:latin typeface="Open Sans Light"/>
              </a:rPr>
              <a:t>Under the guidance of our faculty professor Dr. Patrick Tabon and preceptors, students are given the opportunity to aid USC retirees in optimizing their Medicare Plan. Our students helped save over $20,000 for our retirees</a:t>
            </a:r>
          </a:p>
        </p:txBody>
      </p:sp>
      <p:sp>
        <p:nvSpPr>
          <p:cNvPr name="TextBox 8" id="8"/>
          <p:cNvSpPr txBox="true"/>
          <p:nvPr/>
        </p:nvSpPr>
        <p:spPr>
          <a:xfrm rot="0">
            <a:off x="1028700" y="6988347"/>
            <a:ext cx="8737696" cy="2762631"/>
          </a:xfrm>
          <a:prstGeom prst="rect">
            <a:avLst/>
          </a:prstGeom>
        </p:spPr>
        <p:txBody>
          <a:bodyPr anchor="t" rtlCol="false" tIns="0" lIns="0" bIns="0" rIns="0">
            <a:spAutoFit/>
          </a:bodyPr>
          <a:lstStyle/>
          <a:p>
            <a:pPr marL="453390" indent="-226695" lvl="1">
              <a:lnSpc>
                <a:spcPts val="3717"/>
              </a:lnSpc>
              <a:buFont typeface="Arial"/>
              <a:buChar char="•"/>
            </a:pPr>
            <a:r>
              <a:rPr lang="en-US" sz="2100">
                <a:solidFill>
                  <a:srgbClr val="000000"/>
                </a:solidFill>
                <a:latin typeface="Open Sans Light"/>
              </a:rPr>
              <a:t>Lecture from Center for Health Care Rights about Medicare Part D</a:t>
            </a:r>
          </a:p>
          <a:p>
            <a:pPr marL="453390" indent="-226695" lvl="1">
              <a:lnSpc>
                <a:spcPts val="3717"/>
              </a:lnSpc>
              <a:buFont typeface="Arial"/>
              <a:buChar char="•"/>
            </a:pPr>
            <a:r>
              <a:rPr lang="en-US" sz="2100">
                <a:solidFill>
                  <a:srgbClr val="000000"/>
                </a:solidFill>
                <a:latin typeface="Open Sans Light"/>
              </a:rPr>
              <a:t>1:1 Student and Retiree consultations under guidance of preceptor</a:t>
            </a:r>
          </a:p>
          <a:p>
            <a:pPr marL="906780" indent="-302260" lvl="2">
              <a:lnSpc>
                <a:spcPts val="3717"/>
              </a:lnSpc>
              <a:buFont typeface="Arial"/>
              <a:buChar char="⚬"/>
            </a:pPr>
            <a:r>
              <a:rPr lang="en-US" sz="2100">
                <a:solidFill>
                  <a:srgbClr val="000000"/>
                </a:solidFill>
                <a:latin typeface="Open Sans Light"/>
              </a:rPr>
              <a:t>Will eventually expand to geriatric clinic follow-ups </a:t>
            </a:r>
          </a:p>
          <a:p>
            <a:pPr>
              <a:lnSpc>
                <a:spcPts val="3717"/>
              </a:lnSpc>
            </a:pPr>
          </a:p>
          <a:p>
            <a:pPr>
              <a:lnSpc>
                <a:spcPts val="3717"/>
              </a:lnSpc>
            </a:pPr>
            <a:r>
              <a:rPr lang="en-US" sz="2100">
                <a:solidFill>
                  <a:srgbClr val="000000"/>
                </a:solidFill>
                <a:latin typeface="Open Sans Light"/>
              </a:rPr>
              <a:t>Planning Time: 1 month</a:t>
            </a:r>
          </a:p>
          <a:p>
            <a:pPr>
              <a:lnSpc>
                <a:spcPts val="3717"/>
              </a:lnSpc>
            </a:pPr>
            <a:r>
              <a:rPr lang="en-US" sz="2100">
                <a:solidFill>
                  <a:srgbClr val="000000"/>
                </a:solidFill>
                <a:latin typeface="Open Sans Light"/>
              </a:rPr>
              <a:t>Targeted Audience: all students                    Attendance: 30-40 students</a:t>
            </a:r>
          </a:p>
        </p:txBody>
      </p:sp>
      <p:sp>
        <p:nvSpPr>
          <p:cNvPr name="TextBox 9" id="9"/>
          <p:cNvSpPr txBox="true"/>
          <p:nvPr/>
        </p:nvSpPr>
        <p:spPr>
          <a:xfrm rot="0">
            <a:off x="1028700" y="3270381"/>
            <a:ext cx="8300440" cy="508635"/>
          </a:xfrm>
          <a:prstGeom prst="rect">
            <a:avLst/>
          </a:prstGeom>
        </p:spPr>
        <p:txBody>
          <a:bodyPr anchor="t" rtlCol="false" tIns="0" lIns="0" bIns="0" rIns="0">
            <a:spAutoFit/>
          </a:bodyPr>
          <a:lstStyle/>
          <a:p>
            <a:pPr>
              <a:lnSpc>
                <a:spcPts val="4095"/>
              </a:lnSpc>
            </a:pPr>
            <a:r>
              <a:rPr lang="en-US" sz="3500">
                <a:solidFill>
                  <a:srgbClr val="6376BE"/>
                </a:solidFill>
                <a:latin typeface="Open Sans Light"/>
              </a:rPr>
              <a:t>Medicare consultations led by students</a:t>
            </a:r>
          </a:p>
        </p:txBody>
      </p:sp>
      <p:sp>
        <p:nvSpPr>
          <p:cNvPr name="TextBox 10" id="10"/>
          <p:cNvSpPr txBox="true"/>
          <p:nvPr/>
        </p:nvSpPr>
        <p:spPr>
          <a:xfrm rot="0">
            <a:off x="3911597" y="1600648"/>
            <a:ext cx="13347703" cy="1183005"/>
          </a:xfrm>
          <a:prstGeom prst="rect">
            <a:avLst/>
          </a:prstGeom>
        </p:spPr>
        <p:txBody>
          <a:bodyPr anchor="t" rtlCol="false" tIns="0" lIns="0" bIns="0" rIns="0">
            <a:spAutoFit/>
          </a:bodyPr>
          <a:lstStyle/>
          <a:p>
            <a:pPr algn="r">
              <a:lnSpc>
                <a:spcPts val="9360"/>
              </a:lnSpc>
            </a:pPr>
            <a:r>
              <a:rPr lang="en-US" sz="8000">
                <a:solidFill>
                  <a:srgbClr val="0E2C6A"/>
                </a:solidFill>
                <a:latin typeface="Open Sans Light"/>
              </a:rPr>
              <a:t>Medicare Part D Week</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2"/>
            <a:stretch>
              <a:fillRect l="-3053" t="-6351" r="-2859" b="0"/>
            </a:stretch>
          </a:blipFill>
        </p:spPr>
      </p:sp>
      <p:sp>
        <p:nvSpPr>
          <p:cNvPr name="AutoShape 3" id="3"/>
          <p:cNvSpPr/>
          <p:nvPr/>
        </p:nvSpPr>
        <p:spPr>
          <a:xfrm flipV="true">
            <a:off x="2461894" y="882115"/>
            <a:ext cx="17059613" cy="57150"/>
          </a:xfrm>
          <a:prstGeom prst="line">
            <a:avLst/>
          </a:prstGeom>
          <a:ln cap="rnd" w="114300">
            <a:solidFill>
              <a:srgbClr val="C6B681"/>
            </a:solidFill>
            <a:prstDash val="solid"/>
            <a:headEnd type="none" len="sm" w="sm"/>
            <a:tailEnd type="none" len="sm" w="sm"/>
          </a:ln>
        </p:spPr>
      </p:sp>
      <p:sp>
        <p:nvSpPr>
          <p:cNvPr name="Freeform 4" id="4"/>
          <p:cNvSpPr/>
          <p:nvPr/>
        </p:nvSpPr>
        <p:spPr>
          <a:xfrm flipH="false" flipV="false" rot="0">
            <a:off x="16812471" y="9102539"/>
            <a:ext cx="893657" cy="898475"/>
          </a:xfrm>
          <a:custGeom>
            <a:avLst/>
            <a:gdLst/>
            <a:ahLst/>
            <a:cxnLst/>
            <a:rect r="r" b="b" t="t" l="l"/>
            <a:pathLst>
              <a:path h="898475" w="893657">
                <a:moveTo>
                  <a:pt x="0" y="0"/>
                </a:moveTo>
                <a:lnTo>
                  <a:pt x="893658" y="0"/>
                </a:lnTo>
                <a:lnTo>
                  <a:pt x="893658" y="898475"/>
                </a:lnTo>
                <a:lnTo>
                  <a:pt x="0" y="898475"/>
                </a:lnTo>
                <a:lnTo>
                  <a:pt x="0" y="0"/>
                </a:lnTo>
                <a:close/>
              </a:path>
            </a:pathLst>
          </a:custGeom>
          <a:blipFill>
            <a:blip r:embed="rId3"/>
            <a:stretch>
              <a:fillRect l="0" t="0" r="0" b="0"/>
            </a:stretch>
          </a:blipFill>
        </p:spPr>
      </p:sp>
      <p:grpSp>
        <p:nvGrpSpPr>
          <p:cNvPr name="Group 5" id="5"/>
          <p:cNvGrpSpPr>
            <a:grpSpLocks noChangeAspect="true"/>
          </p:cNvGrpSpPr>
          <p:nvPr/>
        </p:nvGrpSpPr>
        <p:grpSpPr>
          <a:xfrm rot="0">
            <a:off x="10106929" y="3856169"/>
            <a:ext cx="7152371" cy="5246370"/>
            <a:chOff x="0" y="0"/>
            <a:chExt cx="4198620" cy="3079750"/>
          </a:xfrm>
        </p:grpSpPr>
        <p:sp>
          <p:nvSpPr>
            <p:cNvPr name="Freeform 6" id="6"/>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32682" t="-13368" r="-41530" b="-20466"/>
              </a:stretch>
            </a:blipFill>
          </p:spPr>
        </p:sp>
      </p:grpSp>
      <p:sp>
        <p:nvSpPr>
          <p:cNvPr name="TextBox 7" id="7"/>
          <p:cNvSpPr txBox="true"/>
          <p:nvPr/>
        </p:nvSpPr>
        <p:spPr>
          <a:xfrm rot="0">
            <a:off x="1028700" y="4189544"/>
            <a:ext cx="7054934" cy="2369820"/>
          </a:xfrm>
          <a:prstGeom prst="rect">
            <a:avLst/>
          </a:prstGeom>
        </p:spPr>
        <p:txBody>
          <a:bodyPr anchor="t" rtlCol="false" tIns="0" lIns="0" bIns="0" rIns="0">
            <a:spAutoFit/>
          </a:bodyPr>
          <a:lstStyle/>
          <a:p>
            <a:pPr>
              <a:lnSpc>
                <a:spcPts val="3779"/>
              </a:lnSpc>
            </a:pPr>
            <a:r>
              <a:rPr lang="en-US" sz="2699">
                <a:solidFill>
                  <a:srgbClr val="000000"/>
                </a:solidFill>
                <a:latin typeface="Open Sans Light"/>
              </a:rPr>
              <a:t>In collaboration with Kaiser Permanente, students are able to network with a multitude of Kaiser professionals from various specialties and gain insight as to how a managed care organization operates.</a:t>
            </a:r>
          </a:p>
        </p:txBody>
      </p:sp>
      <p:sp>
        <p:nvSpPr>
          <p:cNvPr name="TextBox 8" id="8"/>
          <p:cNvSpPr txBox="true"/>
          <p:nvPr/>
        </p:nvSpPr>
        <p:spPr>
          <a:xfrm rot="0">
            <a:off x="1028700" y="6642019"/>
            <a:ext cx="8684351" cy="2762631"/>
          </a:xfrm>
          <a:prstGeom prst="rect">
            <a:avLst/>
          </a:prstGeom>
        </p:spPr>
        <p:txBody>
          <a:bodyPr anchor="t" rtlCol="false" tIns="0" lIns="0" bIns="0" rIns="0">
            <a:spAutoFit/>
          </a:bodyPr>
          <a:lstStyle/>
          <a:p>
            <a:pPr marL="453390" indent="-226695" lvl="1">
              <a:lnSpc>
                <a:spcPts val="3717"/>
              </a:lnSpc>
              <a:buFont typeface="Arial"/>
              <a:buChar char="•"/>
            </a:pPr>
            <a:r>
              <a:rPr lang="en-US" sz="2100">
                <a:solidFill>
                  <a:srgbClr val="000000"/>
                </a:solidFill>
                <a:latin typeface="Open Sans Light"/>
              </a:rPr>
              <a:t>Keynote speeches from Kaiser leadership and pharmacy residents</a:t>
            </a:r>
          </a:p>
          <a:p>
            <a:pPr marL="453390" indent="-226695" lvl="1">
              <a:lnSpc>
                <a:spcPts val="3717"/>
              </a:lnSpc>
              <a:buFont typeface="Arial"/>
              <a:buChar char="•"/>
            </a:pPr>
            <a:r>
              <a:rPr lang="en-US" sz="2100">
                <a:solidFill>
                  <a:srgbClr val="000000"/>
                </a:solidFill>
                <a:latin typeface="Open Sans Light"/>
              </a:rPr>
              <a:t>Round table networking with pharmacists</a:t>
            </a:r>
          </a:p>
          <a:p>
            <a:pPr marL="453390" indent="-226695" lvl="1">
              <a:lnSpc>
                <a:spcPts val="3717"/>
              </a:lnSpc>
              <a:buFont typeface="Arial"/>
              <a:buChar char="•"/>
            </a:pPr>
            <a:r>
              <a:rPr lang="en-US" sz="2100">
                <a:solidFill>
                  <a:srgbClr val="000000"/>
                </a:solidFill>
                <a:latin typeface="Open Sans Light"/>
              </a:rPr>
              <a:t>Insight into internship opportunities</a:t>
            </a:r>
          </a:p>
          <a:p>
            <a:pPr>
              <a:lnSpc>
                <a:spcPts val="3717"/>
              </a:lnSpc>
            </a:pPr>
          </a:p>
          <a:p>
            <a:pPr>
              <a:lnSpc>
                <a:spcPts val="3717"/>
              </a:lnSpc>
            </a:pPr>
            <a:r>
              <a:rPr lang="en-US" sz="2100">
                <a:solidFill>
                  <a:srgbClr val="000000"/>
                </a:solidFill>
                <a:latin typeface="Open Sans Light"/>
              </a:rPr>
              <a:t>Planning Time: 2 months</a:t>
            </a:r>
          </a:p>
          <a:p>
            <a:pPr>
              <a:lnSpc>
                <a:spcPts val="3717"/>
              </a:lnSpc>
            </a:pPr>
            <a:r>
              <a:rPr lang="en-US" sz="2100">
                <a:solidFill>
                  <a:srgbClr val="000000"/>
                </a:solidFill>
                <a:latin typeface="Open Sans Light"/>
              </a:rPr>
              <a:t>Targeted Audience: P1 students                       Attendance: 22 students</a:t>
            </a:r>
          </a:p>
        </p:txBody>
      </p:sp>
      <p:sp>
        <p:nvSpPr>
          <p:cNvPr name="TextBox 9" id="9"/>
          <p:cNvSpPr txBox="true"/>
          <p:nvPr/>
        </p:nvSpPr>
        <p:spPr>
          <a:xfrm rot="0">
            <a:off x="7900672" y="1600648"/>
            <a:ext cx="9358628" cy="1183005"/>
          </a:xfrm>
          <a:prstGeom prst="rect">
            <a:avLst/>
          </a:prstGeom>
        </p:spPr>
        <p:txBody>
          <a:bodyPr anchor="t" rtlCol="false" tIns="0" lIns="0" bIns="0" rIns="0">
            <a:spAutoFit/>
          </a:bodyPr>
          <a:lstStyle/>
          <a:p>
            <a:pPr algn="r">
              <a:lnSpc>
                <a:spcPts val="9360"/>
              </a:lnSpc>
            </a:pPr>
            <a:r>
              <a:rPr lang="en-US" sz="8000">
                <a:solidFill>
                  <a:srgbClr val="0E2C6A"/>
                </a:solidFill>
                <a:latin typeface="Open Sans Light"/>
              </a:rPr>
              <a:t>Kaiser Night</a:t>
            </a:r>
          </a:p>
        </p:txBody>
      </p:sp>
      <p:sp>
        <p:nvSpPr>
          <p:cNvPr name="TextBox 10" id="10"/>
          <p:cNvSpPr txBox="true"/>
          <p:nvPr/>
        </p:nvSpPr>
        <p:spPr>
          <a:xfrm rot="0">
            <a:off x="1028700" y="3270381"/>
            <a:ext cx="8300440" cy="508635"/>
          </a:xfrm>
          <a:prstGeom prst="rect">
            <a:avLst/>
          </a:prstGeom>
        </p:spPr>
        <p:txBody>
          <a:bodyPr anchor="t" rtlCol="false" tIns="0" lIns="0" bIns="0" rIns="0">
            <a:spAutoFit/>
          </a:bodyPr>
          <a:lstStyle/>
          <a:p>
            <a:pPr>
              <a:lnSpc>
                <a:spcPts val="4095"/>
              </a:lnSpc>
            </a:pPr>
            <a:r>
              <a:rPr lang="en-US" sz="3500">
                <a:solidFill>
                  <a:srgbClr val="6376BE"/>
                </a:solidFill>
                <a:latin typeface="Open Sans Light"/>
              </a:rPr>
              <a:t>A look into a managed care organization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5684" y="192156"/>
            <a:ext cx="1385628" cy="1379917"/>
          </a:xfrm>
          <a:custGeom>
            <a:avLst/>
            <a:gdLst/>
            <a:ahLst/>
            <a:cxnLst/>
            <a:rect r="r" b="b" t="t" l="l"/>
            <a:pathLst>
              <a:path h="1379917" w="1385628">
                <a:moveTo>
                  <a:pt x="0" y="0"/>
                </a:moveTo>
                <a:lnTo>
                  <a:pt x="1385628" y="0"/>
                </a:lnTo>
                <a:lnTo>
                  <a:pt x="1385628" y="1379917"/>
                </a:lnTo>
                <a:lnTo>
                  <a:pt x="0" y="1379917"/>
                </a:lnTo>
                <a:lnTo>
                  <a:pt x="0" y="0"/>
                </a:lnTo>
                <a:close/>
              </a:path>
            </a:pathLst>
          </a:custGeom>
          <a:blipFill>
            <a:blip r:embed="rId2"/>
            <a:stretch>
              <a:fillRect l="-3053" t="-6351" r="-2859" b="0"/>
            </a:stretch>
          </a:blipFill>
        </p:spPr>
      </p:sp>
      <p:sp>
        <p:nvSpPr>
          <p:cNvPr name="AutoShape 3" id="3"/>
          <p:cNvSpPr/>
          <p:nvPr/>
        </p:nvSpPr>
        <p:spPr>
          <a:xfrm flipV="true">
            <a:off x="2461894" y="882115"/>
            <a:ext cx="17059613" cy="57150"/>
          </a:xfrm>
          <a:prstGeom prst="line">
            <a:avLst/>
          </a:prstGeom>
          <a:ln cap="rnd" w="114300">
            <a:solidFill>
              <a:srgbClr val="C6B681"/>
            </a:solidFill>
            <a:prstDash val="solid"/>
            <a:headEnd type="none" len="sm" w="sm"/>
            <a:tailEnd type="none" len="sm" w="sm"/>
          </a:ln>
        </p:spPr>
      </p:sp>
      <p:grpSp>
        <p:nvGrpSpPr>
          <p:cNvPr name="Group 4" id="4"/>
          <p:cNvGrpSpPr>
            <a:grpSpLocks noChangeAspect="true"/>
          </p:cNvGrpSpPr>
          <p:nvPr/>
        </p:nvGrpSpPr>
        <p:grpSpPr>
          <a:xfrm rot="0">
            <a:off x="10106929" y="3856169"/>
            <a:ext cx="7152371" cy="5246370"/>
            <a:chOff x="0" y="0"/>
            <a:chExt cx="4198620" cy="3079750"/>
          </a:xfrm>
        </p:grpSpPr>
        <p:sp>
          <p:nvSpPr>
            <p:cNvPr name="Freeform 5" id="5"/>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0" t="-73560" r="0" b="-8538"/>
              </a:stretch>
            </a:blipFill>
          </p:spPr>
        </p:sp>
      </p:grpSp>
      <p:sp>
        <p:nvSpPr>
          <p:cNvPr name="TextBox 6" id="6"/>
          <p:cNvSpPr txBox="true"/>
          <p:nvPr/>
        </p:nvSpPr>
        <p:spPr>
          <a:xfrm rot="0">
            <a:off x="1028700" y="4189544"/>
            <a:ext cx="8329819" cy="1893570"/>
          </a:xfrm>
          <a:prstGeom prst="rect">
            <a:avLst/>
          </a:prstGeom>
        </p:spPr>
        <p:txBody>
          <a:bodyPr anchor="t" rtlCol="false" tIns="0" lIns="0" bIns="0" rIns="0">
            <a:spAutoFit/>
          </a:bodyPr>
          <a:lstStyle/>
          <a:p>
            <a:pPr>
              <a:lnSpc>
                <a:spcPts val="3779"/>
              </a:lnSpc>
            </a:pPr>
            <a:r>
              <a:rPr lang="en-US" sz="2699">
                <a:solidFill>
                  <a:srgbClr val="000000"/>
                </a:solidFill>
                <a:latin typeface="Open Sans Light"/>
              </a:rPr>
              <a:t>Dinner event tailored for students to engage with professionals on a night of networking and education. Held in collaboration with SIA-IPhO, Building Bridges is our largest networking showcaseof the year.</a:t>
            </a:r>
          </a:p>
        </p:txBody>
      </p:sp>
      <p:sp>
        <p:nvSpPr>
          <p:cNvPr name="TextBox 7" id="7"/>
          <p:cNvSpPr txBox="true"/>
          <p:nvPr/>
        </p:nvSpPr>
        <p:spPr>
          <a:xfrm rot="0">
            <a:off x="1028700" y="6365054"/>
            <a:ext cx="8856727" cy="2762631"/>
          </a:xfrm>
          <a:prstGeom prst="rect">
            <a:avLst/>
          </a:prstGeom>
        </p:spPr>
        <p:txBody>
          <a:bodyPr anchor="t" rtlCol="false" tIns="0" lIns="0" bIns="0" rIns="0">
            <a:spAutoFit/>
          </a:bodyPr>
          <a:lstStyle/>
          <a:p>
            <a:pPr marL="453390" indent="-226695" lvl="1">
              <a:lnSpc>
                <a:spcPts val="3717"/>
              </a:lnSpc>
              <a:buFont typeface="Arial"/>
              <a:buChar char="•"/>
            </a:pPr>
            <a:r>
              <a:rPr lang="en-US" sz="2100">
                <a:solidFill>
                  <a:srgbClr val="000000"/>
                </a:solidFill>
                <a:latin typeface="Open Sans Light"/>
              </a:rPr>
              <a:t>Keynote speeches from managed care/industry professionals </a:t>
            </a:r>
          </a:p>
          <a:p>
            <a:pPr marL="453390" indent="-226695" lvl="1">
              <a:lnSpc>
                <a:spcPts val="3717"/>
              </a:lnSpc>
              <a:buFont typeface="Arial"/>
              <a:buChar char="•"/>
            </a:pPr>
            <a:r>
              <a:rPr lang="en-US" sz="2100">
                <a:solidFill>
                  <a:srgbClr val="000000"/>
                </a:solidFill>
                <a:latin typeface="Open Sans Light"/>
              </a:rPr>
              <a:t>Open networking for students to meet with professionals</a:t>
            </a:r>
          </a:p>
          <a:p>
            <a:pPr>
              <a:lnSpc>
                <a:spcPts val="3717"/>
              </a:lnSpc>
            </a:pPr>
          </a:p>
          <a:p>
            <a:pPr>
              <a:lnSpc>
                <a:spcPts val="3717"/>
              </a:lnSpc>
            </a:pPr>
            <a:r>
              <a:rPr lang="en-US" sz="2100">
                <a:solidFill>
                  <a:srgbClr val="000000"/>
                </a:solidFill>
                <a:latin typeface="Open Sans Light"/>
              </a:rPr>
              <a:t>Planning Time: 2-3 months</a:t>
            </a:r>
          </a:p>
          <a:p>
            <a:pPr>
              <a:lnSpc>
                <a:spcPts val="3717"/>
              </a:lnSpc>
            </a:pPr>
            <a:r>
              <a:rPr lang="en-US" sz="2100">
                <a:solidFill>
                  <a:srgbClr val="000000"/>
                </a:solidFill>
                <a:latin typeface="Open Sans Light"/>
              </a:rPr>
              <a:t>Targeted Audience: all students                    </a:t>
            </a:r>
          </a:p>
          <a:p>
            <a:pPr>
              <a:lnSpc>
                <a:spcPts val="3717"/>
              </a:lnSpc>
            </a:pPr>
            <a:r>
              <a:rPr lang="en-US" sz="2100">
                <a:solidFill>
                  <a:srgbClr val="000000"/>
                </a:solidFill>
                <a:latin typeface="Open Sans Light"/>
              </a:rPr>
              <a:t>Attendance: 40 students + 13 professionals</a:t>
            </a:r>
          </a:p>
        </p:txBody>
      </p:sp>
      <p:sp>
        <p:nvSpPr>
          <p:cNvPr name="TextBox 8" id="8"/>
          <p:cNvSpPr txBox="true"/>
          <p:nvPr/>
        </p:nvSpPr>
        <p:spPr>
          <a:xfrm rot="0">
            <a:off x="2905150" y="1600648"/>
            <a:ext cx="14354150" cy="1183005"/>
          </a:xfrm>
          <a:prstGeom prst="rect">
            <a:avLst/>
          </a:prstGeom>
        </p:spPr>
        <p:txBody>
          <a:bodyPr anchor="t" rtlCol="false" tIns="0" lIns="0" bIns="0" rIns="0">
            <a:spAutoFit/>
          </a:bodyPr>
          <a:lstStyle/>
          <a:p>
            <a:pPr algn="r">
              <a:lnSpc>
                <a:spcPts val="9360"/>
              </a:lnSpc>
            </a:pPr>
            <a:r>
              <a:rPr lang="en-US" sz="8000">
                <a:solidFill>
                  <a:srgbClr val="0E2C6A"/>
                </a:solidFill>
                <a:latin typeface="Open Sans Light"/>
              </a:rPr>
              <a:t>20th Annual Building Bridges</a:t>
            </a:r>
          </a:p>
        </p:txBody>
      </p:sp>
      <p:sp>
        <p:nvSpPr>
          <p:cNvPr name="TextBox 9" id="9"/>
          <p:cNvSpPr txBox="true"/>
          <p:nvPr/>
        </p:nvSpPr>
        <p:spPr>
          <a:xfrm rot="0">
            <a:off x="1028700" y="3270381"/>
            <a:ext cx="10071769" cy="508635"/>
          </a:xfrm>
          <a:prstGeom prst="rect">
            <a:avLst/>
          </a:prstGeom>
        </p:spPr>
        <p:txBody>
          <a:bodyPr anchor="t" rtlCol="false" tIns="0" lIns="0" bIns="0" rIns="0">
            <a:spAutoFit/>
          </a:bodyPr>
          <a:lstStyle/>
          <a:p>
            <a:pPr>
              <a:lnSpc>
                <a:spcPts val="4095"/>
              </a:lnSpc>
            </a:pPr>
            <a:r>
              <a:rPr lang="en-US" sz="3500">
                <a:solidFill>
                  <a:srgbClr val="6376BE"/>
                </a:solidFill>
                <a:latin typeface="Open Sans Light"/>
              </a:rPr>
              <a:t>Annual industry/managed care networking event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89C8E0D0780E44B9FB385B5EEC703D" ma:contentTypeVersion="18" ma:contentTypeDescription="Create a new document." ma:contentTypeScope="" ma:versionID="303ed86b5c411f882f6acb291e53a760">
  <xsd:schema xmlns:xsd="http://www.w3.org/2001/XMLSchema" xmlns:xs="http://www.w3.org/2001/XMLSchema" xmlns:p="http://schemas.microsoft.com/office/2006/metadata/properties" xmlns:ns2="124e01ff-47af-4f69-b6b1-8bd7b642ad80" xmlns:ns3="f2c48f60-54de-499d-bd5e-1a2c34db13ad" targetNamespace="http://schemas.microsoft.com/office/2006/metadata/properties" ma:root="true" ma:fieldsID="3b051eeadf5fe62be5ba517b5a9c9bc2" ns2:_="" ns3:_="">
    <xsd:import namespace="124e01ff-47af-4f69-b6b1-8bd7b642ad80"/>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e01ff-47af-4f69-b6b1-8bd7b642ad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9962944-c2fb-4adb-8a69-7a81247e5e31}"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8B72EA-0B66-4B8D-8F71-2658AEB6779F}"/>
</file>

<file path=customXml/itemProps2.xml><?xml version="1.0" encoding="utf-8"?>
<ds:datastoreItem xmlns:ds="http://schemas.openxmlformats.org/officeDocument/2006/customXml" ds:itemID="{83F44978-5009-48FA-8649-6851001B6E9F}"/>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DAGBeYThNQQ</dc:identifier>
  <dcterms:modified xsi:type="dcterms:W3CDTF">2011-08-01T06:04:30Z</dcterms:modified>
  <cp:revision>1</cp:revision>
  <dc:title>AMCP 2024 Annual USC Presentation</dc:title>
</cp:coreProperties>
</file>