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embeddedFontLst>
    <p:embeddedFont>
      <p:font typeface="Montserrat" panose="00000500000000000000" pitchFamily="50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C4950-AF6B-4B4E-961F-AFFEB30E6955}" v="1" dt="2024-01-17T19:55:03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k Riley" userId="2d824859-c2a4-46ef-ba99-c878662be870" providerId="ADAL" clId="{0EEC4950-AF6B-4B4E-961F-AFFEB30E6955}"/>
    <pc:docChg chg="custSel addSld modSld">
      <pc:chgData name="Zack Riley" userId="2d824859-c2a4-46ef-ba99-c878662be870" providerId="ADAL" clId="{0EEC4950-AF6B-4B4E-961F-AFFEB30E6955}" dt="2024-01-17T21:44:30.290" v="210" actId="20577"/>
      <pc:docMkLst>
        <pc:docMk/>
      </pc:docMkLst>
      <pc:sldChg chg="modSp mod">
        <pc:chgData name="Zack Riley" userId="2d824859-c2a4-46ef-ba99-c878662be870" providerId="ADAL" clId="{0EEC4950-AF6B-4B4E-961F-AFFEB30E6955}" dt="2024-01-17T19:45:19.680" v="2" actId="403"/>
        <pc:sldMkLst>
          <pc:docMk/>
          <pc:sldMk cId="0" sldId="257"/>
        </pc:sldMkLst>
        <pc:spChg chg="mod">
          <ac:chgData name="Zack Riley" userId="2d824859-c2a4-46ef-ba99-c878662be870" providerId="ADAL" clId="{0EEC4950-AF6B-4B4E-961F-AFFEB30E6955}" dt="2024-01-17T19:45:19.680" v="2" actId="403"/>
          <ac:spMkLst>
            <pc:docMk/>
            <pc:sldMk cId="0" sldId="257"/>
            <ac:spMk id="76" creationId="{00000000-0000-0000-0000-000000000000}"/>
          </ac:spMkLst>
        </pc:spChg>
      </pc:sldChg>
      <pc:sldChg chg="modSp mod">
        <pc:chgData name="Zack Riley" userId="2d824859-c2a4-46ef-ba99-c878662be870" providerId="ADAL" clId="{0EEC4950-AF6B-4B4E-961F-AFFEB30E6955}" dt="2024-01-17T19:55:03.912" v="56" actId="27636"/>
        <pc:sldMkLst>
          <pc:docMk/>
          <pc:sldMk cId="0" sldId="277"/>
        </pc:sldMkLst>
        <pc:spChg chg="mod">
          <ac:chgData name="Zack Riley" userId="2d824859-c2a4-46ef-ba99-c878662be870" providerId="ADAL" clId="{0EEC4950-AF6B-4B4E-961F-AFFEB30E6955}" dt="2024-01-17T19:55:03.912" v="56" actId="27636"/>
          <ac:spMkLst>
            <pc:docMk/>
            <pc:sldMk cId="0" sldId="277"/>
            <ac:spMk id="266" creationId="{00000000-0000-0000-0000-000000000000}"/>
          </ac:spMkLst>
        </pc:spChg>
      </pc:sldChg>
      <pc:sldChg chg="addSp modSp add mod">
        <pc:chgData name="Zack Riley" userId="2d824859-c2a4-46ef-ba99-c878662be870" providerId="ADAL" clId="{0EEC4950-AF6B-4B4E-961F-AFFEB30E6955}" dt="2024-01-17T21:44:30.290" v="210" actId="20577"/>
        <pc:sldMkLst>
          <pc:docMk/>
          <pc:sldMk cId="2008390514" sldId="279"/>
        </pc:sldMkLst>
        <pc:spChg chg="add mod">
          <ac:chgData name="Zack Riley" userId="2d824859-c2a4-46ef-ba99-c878662be870" providerId="ADAL" clId="{0EEC4950-AF6B-4B4E-961F-AFFEB30E6955}" dt="2024-01-17T19:56:09.916" v="156" actId="1076"/>
          <ac:spMkLst>
            <pc:docMk/>
            <pc:sldMk cId="2008390514" sldId="279"/>
            <ac:spMk id="2" creationId="{80E2C24B-09F4-3C32-8384-511138150AF6}"/>
          </ac:spMkLst>
        </pc:spChg>
        <pc:spChg chg="mod">
          <ac:chgData name="Zack Riley" userId="2d824859-c2a4-46ef-ba99-c878662be870" providerId="ADAL" clId="{0EEC4950-AF6B-4B4E-961F-AFFEB30E6955}" dt="2024-01-17T21:44:30.290" v="210" actId="20577"/>
          <ac:spMkLst>
            <pc:docMk/>
            <pc:sldMk cId="2008390514" sldId="279"/>
            <ac:spMk id="2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6e42a62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an example of when this was used to help him.</a:t>
            </a:r>
            <a:endParaRPr/>
          </a:p>
        </p:txBody>
      </p:sp>
      <p:sp>
        <p:nvSpPr>
          <p:cNvPr id="138" name="Google Shape;138;g2a6e42a62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6e42a627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a6e42a627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6e42a627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a6e42a627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6e42a627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Briefly describe each resource</a:t>
            </a:r>
            <a:endParaRPr/>
          </a:p>
        </p:txBody>
      </p:sp>
      <p:sp>
        <p:nvSpPr>
          <p:cNvPr id="164" name="Google Shape;164;g2a6e42a627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6e42a627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a6e42a627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6e42a627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a6e42a627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6e42a627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6e42a627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6e42a627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a6e42a627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6e42a627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started off presentation discussing awards and recognition</a:t>
            </a:r>
            <a:endParaRPr/>
          </a:p>
        </p:txBody>
      </p:sp>
      <p:sp>
        <p:nvSpPr>
          <p:cNvPr id="214" name="Google Shape;214;g2a6e42a627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6e42a627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a6e42a627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Vignesh, Emily, Allen, Nikhil, Nik Norman</a:t>
            </a: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402c11df_3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Highlight this after webinar</a:t>
            </a:r>
            <a:endParaRPr/>
          </a:p>
        </p:txBody>
      </p:sp>
      <p:sp>
        <p:nvSpPr>
          <p:cNvPr id="229" name="Google Shape;229;g2ac402c11df_3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6e42a627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a6e42a627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6e42a627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case scenario where anyone used the toolboxes for their chapter</a:t>
            </a:r>
            <a:endParaRPr/>
          </a:p>
        </p:txBody>
      </p:sp>
      <p:sp>
        <p:nvSpPr>
          <p:cNvPr id="263" name="Google Shape;263;g2a6e42a627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43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bc2c1fe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bc2c1fe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bc2c1fed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bc2c1fed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e06c6e1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e06c6e11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bc2c1fe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bc2c1fed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6e42a627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a6e42a627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r="16352" b="42778"/>
          <a:stretch/>
        </p:blipFill>
        <p:spPr>
          <a:xfrm>
            <a:off x="5831633" y="-1540568"/>
            <a:ext cx="7427538" cy="61842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74082" y="914400"/>
            <a:ext cx="1151312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One-column Content Slide">
  <p:cSld name="White One-column Content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2"/>
          <p:cNvSpPr/>
          <p:nvPr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8200" y="1895475"/>
            <a:ext cx="10448925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818100"/>
            <a:ext cx="12192000" cy="2823416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466959" y="2616645"/>
            <a:ext cx="9144000" cy="10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13" descr="A picture containing tableware, plate, dishw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518" y="6005033"/>
            <a:ext cx="1334641" cy="35179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122649" y="6506628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F1B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Slide">
  <p:cSld name="One Column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33661" y="1342460"/>
            <a:ext cx="10988988" cy="44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4" descr="A picture containing tableware, plate, dishw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518" y="6005033"/>
            <a:ext cx="1334641" cy="3517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11122649" y="6506628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 Slide">
  <p:cSld name="2_Agenda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3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60987" y="1820186"/>
            <a:ext cx="6949440" cy="694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 1">
  <p:cSld name="3_Quote Slid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-101600" y="-5715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Slide">
  <p:cSld name="4_Content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1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-100016" y="5878512"/>
            <a:ext cx="12725400" cy="1093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713" y="6112174"/>
            <a:ext cx="2123123" cy="65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60987" y="1820186"/>
            <a:ext cx="694944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486275" y="2919412"/>
            <a:ext cx="7429499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mcp.org/Resource-Center/one-day-pt-competition-kit" TargetMode="External"/><Relationship Id="rId5" Type="http://schemas.openxmlformats.org/officeDocument/2006/relationships/hyperlink" Target="https://www.amcp.org/Resource-Center/how-conduct-local-pharmacy-therapeutics-competition" TargetMode="External"/><Relationship Id="rId4" Type="http://schemas.openxmlformats.org/officeDocument/2006/relationships/hyperlink" Target="https://www.amcpfoundation.org/student-pharmacists/amcp-foundation-annual-pt-competition?_ga=2.28941375.2029844003.1703448974-731075415.16887472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/>
        </p:nvSpPr>
        <p:spPr>
          <a:xfrm>
            <a:off x="187563" y="1395969"/>
            <a:ext cx="75663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Chapter Resources</a:t>
            </a:r>
            <a:r>
              <a:rPr lang="en-US" sz="6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Webinar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4930795" y="6393141"/>
            <a:ext cx="790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Hosted by: AMCP’s </a:t>
            </a: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Pharmacist Committee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Mentor Programs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503450" y="1297075"/>
            <a:ext cx="9315000" cy="409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AMCP and the AMCP Foundation have numerous mentor programs at AMCP meetings and throughout the year.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Conference Buddy Program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AMCP Foundation Poster Development Mentor Program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AMCP Foundation Poster Presentation Mentor Program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Mock Fellowship Interview Program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Mock Residency Interview Program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2245920" y="6387316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Allen Yousif, Western University of Health Sciences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8625" y="160575"/>
            <a:ext cx="2068800" cy="396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P&amp;T Competition Resources</a:t>
            </a:r>
            <a:endParaRPr dirty="0"/>
          </a:p>
        </p:txBody>
      </p:sp>
      <p:sp>
        <p:nvSpPr>
          <p:cNvPr id="149" name="Google Shape;149;p26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8098" y="0"/>
            <a:ext cx="2098125" cy="43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10093800" y="1737450"/>
            <a:ext cx="2098200" cy="4002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838200" y="1297075"/>
            <a:ext cx="105156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Three main links: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AMCP Foundation Annual P&amp;T Competition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Conduct a Local Pharmacy &amp; Therapeutics Competition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One-Day P&amp;T Competition Kit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84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Roadmap to a Career in Managed Care Pharmacy</a:t>
            </a: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503450" y="1077275"/>
            <a:ext cx="90810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This resource provides a </a:t>
            </a:r>
            <a:r>
              <a:rPr lang="en-US" sz="2600" b="1"/>
              <a:t>step-by-step</a:t>
            </a:r>
            <a:r>
              <a:rPr lang="en-US" sz="2600"/>
              <a:t> process for:</a:t>
            </a:r>
            <a:endParaRPr sz="2600"/>
          </a:p>
          <a:p>
            <a:pPr marL="457200" lvl="0" indent="-3937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Evaluating managed care pharmacy career opportunities</a:t>
            </a:r>
            <a:endParaRPr sz="2600"/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Leveraging student pharmacist opportunities</a:t>
            </a:r>
            <a:endParaRPr sz="2600"/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Becoming a strong candidate for a managed care career</a:t>
            </a:r>
            <a:endParaRPr sz="2600"/>
          </a:p>
        </p:txBody>
      </p:sp>
      <p:sp>
        <p:nvSpPr>
          <p:cNvPr id="159" name="Google Shape;159;p27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8075" y="0"/>
            <a:ext cx="2098200" cy="433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/>
          <p:nvPr/>
        </p:nvSpPr>
        <p:spPr>
          <a:xfrm>
            <a:off x="10088075" y="2145075"/>
            <a:ext cx="2098200" cy="56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503450" y="194050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Pharmacist Chapters</a:t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Nikhil Bhatia, University of Georgia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00" y="761325"/>
            <a:ext cx="4445875" cy="500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5894875" y="1406000"/>
            <a:ext cx="58692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Provides access to the various chapter resources available</a:t>
            </a:r>
            <a:endParaRPr sz="2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Notable resources include the following: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</a:rPr>
              <a:t>Chapter Operations Manual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</a:rPr>
              <a:t>Chapter Activation Manual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</a:rPr>
              <a:t>Chapter Leadership Academy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/>
        </p:nvSpPr>
        <p:spPr>
          <a:xfrm>
            <a:off x="-177553" y="1624938"/>
            <a:ext cx="807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Timeline for 2022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615275" y="241650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Pharmacist Chapter Contacts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615275" y="944325"/>
            <a:ext cx="61170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Includes all AMCP Student Chapters</a:t>
            </a:r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Nikhil Bhatia, University of Georgia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50" y="1556500"/>
            <a:ext cx="6522401" cy="39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8750" y="1556500"/>
            <a:ext cx="4681450" cy="15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7279525" y="3465475"/>
            <a:ext cx="44586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7279525" y="3465475"/>
            <a:ext cx="41538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Filter by school and access direct contacts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Increased possibility for collaboration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/>
        </p:nvSpPr>
        <p:spPr>
          <a:xfrm>
            <a:off x="2228295" y="6377991"/>
            <a:ext cx="984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-177553" y="1624938"/>
            <a:ext cx="807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Timeline for 2022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538675" y="248675"/>
            <a:ext cx="11022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Pharmacist Webinars &amp; Recordings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100800" y="1777375"/>
            <a:ext cx="7158300" cy="28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Gain access to webinars you missed!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Many webinars with great information to help prepare you for different opportunities like the P&amp;T competition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1450" y="989375"/>
            <a:ext cx="4392974" cy="47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Allen Yousif, Western University of Health Sciences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538675" y="248675"/>
            <a:ext cx="11022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 is Managed Care Pharmacy Webinar</a:t>
            </a: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3419775" y="1355500"/>
            <a:ext cx="8141400" cy="16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AMCP Membership Committee provides an overview of managed care pharmacy, typically recorded each fall season.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113" y="2898150"/>
            <a:ext cx="4381873" cy="27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75" y="1468126"/>
            <a:ext cx="2573575" cy="418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-177553" y="1624938"/>
            <a:ext cx="807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Timeline for 2022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42375" y="209400"/>
            <a:ext cx="11022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Residency and Fellowship Directory</a:t>
            </a: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00" y="963175"/>
            <a:ext cx="3323575" cy="23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712" y="963175"/>
            <a:ext cx="4920275" cy="34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1625" y="963175"/>
            <a:ext cx="3620374" cy="36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342375" y="3588950"/>
            <a:ext cx="30756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Access Residents and Fellows section under the resource center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Redirected to a directory of fellowship and residency programs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Programs are listed alphabetically</a:t>
            </a: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3810000" y="4753775"/>
            <a:ext cx="75549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Residencies and fellowships can be filtered by criteria that allows for ease of application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Tips on applying for a residency page, provides guidance on interactions after the residency and fellowship showcase as well as sign up process for the PhORCAS/Match, PPS as well as the interviewing process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/>
        </p:nvSpPr>
        <p:spPr>
          <a:xfrm>
            <a:off x="532479" y="1731582"/>
            <a:ext cx="80772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Chapter Officer Succession Best Practices</a:t>
            </a:r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6499048" y="6397200"/>
            <a:ext cx="59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</a:t>
            </a:r>
            <a:r>
              <a:rPr lang="en-US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University of Maryland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-177553" y="1624938"/>
            <a:ext cx="807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Timeline for 2022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Officer Submission Form</a:t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025" y="1044025"/>
            <a:ext cx="4243475" cy="47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649625" y="981475"/>
            <a:ext cx="67794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This form allows chapters transitioning into office to receive important updates from AMCP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Required Criteria:</a:t>
            </a:r>
            <a:endParaRPr sz="1800" b="1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Mailing Address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Chapter Advisor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AMCP Diplomat</a:t>
            </a:r>
            <a:endParaRPr sz="18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Officer Information:</a:t>
            </a:r>
            <a:endParaRPr sz="1800" b="1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President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President-Elect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Vice President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Secretary</a:t>
            </a:r>
            <a:endParaRPr sz="180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Treasurer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This form is sent out in April during the officer transition period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* Active membership required for officers and chapter members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76604" y="572882"/>
            <a:ext cx="8077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Welcome &amp;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Introductions</a:t>
            </a:r>
            <a:endParaRPr dirty="0"/>
          </a:p>
        </p:txBody>
      </p:sp>
      <p:sp>
        <p:nvSpPr>
          <p:cNvPr id="75" name="Google Shape;75;p17"/>
          <p:cNvSpPr txBox="1"/>
          <p:nvPr/>
        </p:nvSpPr>
        <p:spPr>
          <a:xfrm>
            <a:off x="6765899" y="6378000"/>
            <a:ext cx="542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217550" y="2962825"/>
            <a:ext cx="8090700" cy="3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Vignesh Pernati, University of Maryland, Class of 2024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Emily Diep, University at Buffalo, Class of 2025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Allen Yousif, Western University of Health Sciences, Class of 2024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Nikhil Bhatia, University of Georgia, Class of 2024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Nikolas Norman, Wilkes University, Class of 2025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Election Timeline Recommendations</a:t>
            </a:r>
            <a:endParaRPr/>
          </a:p>
        </p:txBody>
      </p:sp>
      <p:sp>
        <p:nvSpPr>
          <p:cNvPr id="232" name="Google Shape;232;p35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Allen Yousif, Western University of Health Sciences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3" name="Google Shape;233;p35"/>
          <p:cNvGrpSpPr/>
          <p:nvPr/>
        </p:nvGrpSpPr>
        <p:grpSpPr>
          <a:xfrm>
            <a:off x="0" y="2988041"/>
            <a:ext cx="10199852" cy="1188281"/>
            <a:chOff x="7" y="2207525"/>
            <a:chExt cx="7650080" cy="731700"/>
          </a:xfrm>
        </p:grpSpPr>
        <p:sp>
          <p:nvSpPr>
            <p:cNvPr id="234" name="Google Shape;234;p35"/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A7291E"/>
                  </a:solidFill>
                </a:rPr>
                <a:t>Annual Election</a:t>
              </a:r>
              <a:endParaRPr sz="3200" b="1">
                <a:solidFill>
                  <a:srgbClr val="A7291E"/>
                </a:solidFill>
              </a:endParaRPr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5"/>
            <p:cNvSpPr txBox="1"/>
            <p:nvPr/>
          </p:nvSpPr>
          <p:spPr>
            <a:xfrm>
              <a:off x="2914393" y="2414088"/>
              <a:ext cx="45840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Schedule sufficient time following Election to properly allow for determination of results.</a:t>
              </a:r>
              <a:endParaRPr sz="1500">
                <a:solidFill>
                  <a:srgbClr val="FFFFFF"/>
                </a:solidFill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Inform each candidate not selected of the result, ahead of the announcement of new Board.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237" name="Google Shape;237;p35"/>
          <p:cNvGrpSpPr/>
          <p:nvPr/>
        </p:nvGrpSpPr>
        <p:grpSpPr>
          <a:xfrm>
            <a:off x="1000524" y="4349306"/>
            <a:ext cx="8709493" cy="1271402"/>
            <a:chOff x="755105" y="3088625"/>
            <a:chExt cx="6532283" cy="731700"/>
          </a:xfrm>
        </p:grpSpPr>
        <p:sp>
          <p:nvSpPr>
            <p:cNvPr id="238" name="Google Shape;238;p35"/>
            <p:cNvSpPr txBox="1"/>
            <p:nvPr/>
          </p:nvSpPr>
          <p:spPr>
            <a:xfrm>
              <a:off x="755105" y="3138825"/>
              <a:ext cx="19599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85200C"/>
                  </a:solidFill>
                </a:rPr>
                <a:t>Transition Period</a:t>
              </a:r>
              <a:endParaRPr sz="3200" b="1">
                <a:solidFill>
                  <a:srgbClr val="85200C"/>
                </a:solidFill>
              </a:endParaRPr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 txBox="1"/>
            <p:nvPr/>
          </p:nvSpPr>
          <p:spPr>
            <a:xfrm>
              <a:off x="2914391" y="3295185"/>
              <a:ext cx="42276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Schedule sufficient time following Election results to allow for transition from outgoing Board members to incoming Board members.</a:t>
              </a:r>
              <a:endParaRPr sz="1500">
                <a:solidFill>
                  <a:srgbClr val="FFFFFF"/>
                </a:solidFill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Submit new officer forms through school and AMCP.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241" name="Google Shape;241;p35"/>
          <p:cNvGrpSpPr/>
          <p:nvPr/>
        </p:nvGrpSpPr>
        <p:grpSpPr>
          <a:xfrm>
            <a:off x="947550" y="1077413"/>
            <a:ext cx="9740854" cy="1756300"/>
            <a:chOff x="710674" y="1362264"/>
            <a:chExt cx="7305823" cy="731700"/>
          </a:xfrm>
        </p:grpSpPr>
        <p:sp>
          <p:nvSpPr>
            <p:cNvPr id="242" name="Google Shape;242;p35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CC4125"/>
                  </a:solidFill>
                </a:rPr>
                <a:t>Pre-Election Period </a:t>
              </a:r>
              <a:endParaRPr sz="3200" b="1">
                <a:solidFill>
                  <a:srgbClr val="CC4125"/>
                </a:solidFill>
              </a:endParaRPr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2794698" y="1362264"/>
              <a:ext cx="5221800" cy="731700"/>
            </a:xfrm>
            <a:prstGeom prst="rect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2914398" y="1423230"/>
              <a:ext cx="4982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Ensure Election process is as outlined in chapter bylaws.</a:t>
              </a:r>
              <a:endParaRPr sz="1500">
                <a:solidFill>
                  <a:srgbClr val="FFFFFF"/>
                </a:solidFill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Finalize Election event details at least 4 weeks in advance.</a:t>
              </a:r>
              <a:endParaRPr sz="1500">
                <a:solidFill>
                  <a:srgbClr val="FFFFFF"/>
                </a:solidFill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Distribute information on the roles and responsibilities of each available position to all students.</a:t>
              </a:r>
              <a:endParaRPr sz="1500">
                <a:solidFill>
                  <a:srgbClr val="FFFFFF"/>
                </a:solidFill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Char char="●"/>
              </a:pPr>
              <a:r>
                <a:rPr lang="en-US" sz="1500">
                  <a:solidFill>
                    <a:srgbClr val="FFFFFF"/>
                  </a:solidFill>
                </a:rPr>
                <a:t>Schedule sufficient time before Election to allow for prospective Board members to individually reach out.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1500522" y="1092863"/>
            <a:ext cx="807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Timeline for 2022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Officer Transitions Tips</a:t>
            </a:r>
            <a:endParaRPr/>
          </a:p>
        </p:txBody>
      </p:sp>
      <p:sp>
        <p:nvSpPr>
          <p:cNvPr id="251" name="Google Shape;251;p36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Nik Norman, Wilkes University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2" name="Google Shape;252;p36"/>
          <p:cNvGrpSpPr/>
          <p:nvPr/>
        </p:nvGrpSpPr>
        <p:grpSpPr>
          <a:xfrm>
            <a:off x="1678075" y="1054538"/>
            <a:ext cx="3635509" cy="4643665"/>
            <a:chOff x="0" y="1189989"/>
            <a:chExt cx="2726700" cy="3482836"/>
          </a:xfrm>
        </p:grpSpPr>
        <p:sp>
          <p:nvSpPr>
            <p:cNvPr id="253" name="Google Shape;253;p36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Schedule Transition Meeting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36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Coordinate a time and place to discuss what tasks and duties each officer is responsible for and what is expected of them.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5" name="Google Shape;255;p36"/>
          <p:cNvGrpSpPr/>
          <p:nvPr/>
        </p:nvGrpSpPr>
        <p:grpSpPr>
          <a:xfrm>
            <a:off x="4695900" y="1054252"/>
            <a:ext cx="3388315" cy="4643951"/>
            <a:chOff x="2263425" y="1189775"/>
            <a:chExt cx="2541300" cy="3483050"/>
          </a:xfrm>
        </p:grpSpPr>
        <p:sp>
          <p:nvSpPr>
            <p:cNvPr id="256" name="Google Shape;256;p36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Officer Timelines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36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Create a timeline/agenda for new chapter officers to visualize when planning and implementation of tasks and events should take place.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p36"/>
          <p:cNvGrpSpPr/>
          <p:nvPr/>
        </p:nvGrpSpPr>
        <p:grpSpPr>
          <a:xfrm>
            <a:off x="7451229" y="1054252"/>
            <a:ext cx="3388315" cy="4643951"/>
            <a:chOff x="4329974" y="1189775"/>
            <a:chExt cx="2541300" cy="3483050"/>
          </a:xfrm>
        </p:grpSpPr>
        <p:sp>
          <p:nvSpPr>
            <p:cNvPr id="259" name="Google Shape;259;p36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Review Events and Activities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36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Discuss events and activities that have previously occurred to give new chapter officers ideas of which programs will be most successful for their local chapter.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E-Board Toolbox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5143125" y="2173525"/>
            <a:ext cx="5822400" cy="9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your e-board runs into any obstacles or needs ideas:</a:t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Nikhil Bhatia, University of Georgia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50" y="914250"/>
            <a:ext cx="11546088" cy="96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50" y="2694275"/>
            <a:ext cx="39052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/>
          <p:nvPr/>
        </p:nvSpPr>
        <p:spPr>
          <a:xfrm>
            <a:off x="322950" y="3604275"/>
            <a:ext cx="2019300" cy="400200"/>
          </a:xfrm>
          <a:prstGeom prst="rect">
            <a:avLst/>
          </a:prstGeom>
          <a:noFill/>
          <a:ln w="9525" cap="flat" cmpd="sng">
            <a:solidFill>
              <a:srgbClr val="002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6489225" y="4465925"/>
            <a:ext cx="3130200" cy="105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5B"/>
                </a:solidFill>
              </a:rPr>
              <a:t>Trouble Recruiting Members?</a:t>
            </a:r>
            <a:endParaRPr sz="1900">
              <a:solidFill>
                <a:srgbClr val="00205B"/>
              </a:solidFill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6489225" y="3278175"/>
            <a:ext cx="3130200" cy="105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5B"/>
                </a:solidFill>
              </a:rPr>
              <a:t>Difficulty Getting Chapter Members to Come to Conferences?</a:t>
            </a:r>
            <a:endParaRPr sz="1900">
              <a:solidFill>
                <a:srgbClr val="00205B"/>
              </a:solidFill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322950" y="2987500"/>
            <a:ext cx="2780400" cy="400200"/>
          </a:xfrm>
          <a:prstGeom prst="rect">
            <a:avLst/>
          </a:prstGeom>
          <a:noFill/>
          <a:ln w="9525" cap="flat" cmpd="sng">
            <a:solidFill>
              <a:srgbClr val="002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4" name="Google Shape;274;p37"/>
          <p:cNvCxnSpPr>
            <a:stCxn id="271" idx="1"/>
            <a:endCxn id="270" idx="3"/>
          </p:cNvCxnSpPr>
          <p:nvPr/>
        </p:nvCxnSpPr>
        <p:spPr>
          <a:xfrm rot="10800000">
            <a:off x="2342325" y="3804425"/>
            <a:ext cx="4146900" cy="1187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7"/>
          <p:cNvCxnSpPr>
            <a:stCxn id="272" idx="1"/>
            <a:endCxn id="273" idx="3"/>
          </p:cNvCxnSpPr>
          <p:nvPr/>
        </p:nvCxnSpPr>
        <p:spPr>
          <a:xfrm rot="10800000">
            <a:off x="3103425" y="3187575"/>
            <a:ext cx="3385800" cy="616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/>
        </p:nvSpPr>
        <p:spPr>
          <a:xfrm>
            <a:off x="-169546" y="1639932"/>
            <a:ext cx="80772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Questions 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5945397" y="6378000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/>
        </p:nvSpPr>
        <p:spPr>
          <a:xfrm>
            <a:off x="-254524" y="4090549"/>
            <a:ext cx="8077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Zack Riley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zriley@amcp.org </a:t>
            </a:r>
            <a:endParaRPr sz="800" dirty="0"/>
          </a:p>
        </p:txBody>
      </p:sp>
      <p:sp>
        <p:nvSpPr>
          <p:cNvPr id="281" name="Google Shape;281;p38"/>
          <p:cNvSpPr txBox="1"/>
          <p:nvPr/>
        </p:nvSpPr>
        <p:spPr>
          <a:xfrm>
            <a:off x="5945397" y="6378000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2C24B-09F4-3C32-8384-511138150AF6}"/>
              </a:ext>
            </a:extLst>
          </p:cNvPr>
          <p:cNvSpPr txBox="1"/>
          <p:nvPr/>
        </p:nvSpPr>
        <p:spPr>
          <a:xfrm>
            <a:off x="395926" y="1772239"/>
            <a:ext cx="644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on resources?</a:t>
            </a:r>
          </a:p>
          <a:p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let us know!</a:t>
            </a:r>
          </a:p>
        </p:txBody>
      </p:sp>
    </p:spTree>
    <p:extLst>
      <p:ext uri="{BB962C8B-B14F-4D97-AF65-F5344CB8AC3E}">
        <p14:creationId xmlns:p14="http://schemas.microsoft.com/office/powerpoint/2010/main" val="200839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1" y="109750"/>
            <a:ext cx="10116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Resource Center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6640498" y="6377991"/>
            <a:ext cx="54293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</a:t>
            </a:r>
            <a:r>
              <a:rPr lang="en-US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Maryland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50" y="1047350"/>
            <a:ext cx="6839500" cy="4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75" y="1047350"/>
            <a:ext cx="2717775" cy="445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40950" y="109750"/>
            <a:ext cx="10515600" cy="87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Resource Center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1208900" y="1539850"/>
            <a:ext cx="9831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10374075" y="1143000"/>
            <a:ext cx="18180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Accessible Student Group Resources</a:t>
            </a:r>
            <a:endParaRPr sz="1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228295" y="63779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03450" y="160575"/>
            <a:ext cx="105156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Awards and Recognitions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75" y="1554875"/>
            <a:ext cx="2073787" cy="39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300" y="1389650"/>
            <a:ext cx="6126750" cy="29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325813" y="1848600"/>
            <a:ext cx="2073900" cy="4002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2586575" y="1848600"/>
            <a:ext cx="23973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AMCP Chapter Member of the Year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Annual award where each chapter may highlight an outstanding member for their contributions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Each chapter creates their own scoring guide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Notify AMCP Headquarters and the recipient will be awarded locally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7180750" y="6307900"/>
            <a:ext cx="4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AMCP Chapter of the Year Award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Aimed to recognize top chapters for innovative efforts in managed care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Chapters must complete the application packet and submit it to the designated submission portal to be considered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Top 3 chapters will be awarded</a:t>
            </a:r>
            <a:endParaRPr/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1st place: $1,000 Chapter Grant &amp; Personalized Plaque</a:t>
            </a:r>
            <a:endParaRPr sz="2800"/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2nd place: $600</a:t>
            </a:r>
            <a:r>
              <a:rPr lang="en-US" sz="2800">
                <a:solidFill>
                  <a:schemeClr val="dk1"/>
                </a:solidFill>
              </a:rPr>
              <a:t> Chapter Grant &amp; Personalized Plaque</a:t>
            </a:r>
            <a:endParaRPr sz="2800">
              <a:solidFill>
                <a:schemeClr val="dk1"/>
              </a:solidFill>
            </a:endParaRPr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</a:pPr>
            <a:r>
              <a:rPr lang="en-US" sz="2800">
                <a:solidFill>
                  <a:schemeClr val="dk1"/>
                </a:solidFill>
              </a:rPr>
              <a:t>3rd place: $300 Chapter Grant &amp; Personalized Plaque</a:t>
            </a:r>
            <a:endParaRPr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7180750" y="6307900"/>
            <a:ext cx="4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700050" y="365125"/>
            <a:ext cx="10653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of the Year Award Tips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Follow the rubric!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What makes your events </a:t>
            </a:r>
            <a:r>
              <a:rPr lang="en-US" i="1">
                <a:solidFill>
                  <a:schemeClr val="dk1"/>
                </a:solidFill>
              </a:rPr>
              <a:t>unique</a:t>
            </a:r>
            <a:r>
              <a:rPr lang="en-US">
                <a:solidFill>
                  <a:schemeClr val="dk1"/>
                </a:solidFill>
              </a:rPr>
              <a:t> and </a:t>
            </a:r>
            <a:r>
              <a:rPr lang="en-US" i="1">
                <a:solidFill>
                  <a:schemeClr val="dk1"/>
                </a:solidFill>
              </a:rPr>
              <a:t>innovative</a:t>
            </a:r>
            <a:endParaRPr i="1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In your essay, discuss initiatives beyond the events submitted. Showcase your efforts as a chapter!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Collaborate with other chapters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Engage with multiple audiences (e.g. pre-pharmacy students, Medicare age population)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7180750" y="6307900"/>
            <a:ext cx="4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38825" y="-898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AMCP Graduation Cords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38825" y="1892050"/>
            <a:ext cx="5044200" cy="31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Eligible students may request a graduation cord on the website if they meet any of the requirements shown here (also listed on the resources page):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225" y="933275"/>
            <a:ext cx="6007439" cy="48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7180750" y="6307900"/>
            <a:ext cx="4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Diep, University at Buffalo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551150" y="231050"/>
            <a:ext cx="11369100" cy="6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Managed Care Internships &amp; APPE/IPPE Program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829" y="1254350"/>
            <a:ext cx="5197874" cy="423512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7156588" y="852650"/>
            <a:ext cx="4541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AMCP Foundation Internships</a:t>
            </a:r>
            <a:endParaRPr sz="19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2261995" y="6371791"/>
            <a:ext cx="9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Vignesh Pernati, University of Maryland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551150" y="1254350"/>
            <a:ext cx="5804700" cy="4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Foundation Internships offer great benefits for students including the opportunity to present capstone research projects at AMCP Nexus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dk1"/>
                </a:solidFill>
              </a:rPr>
              <a:t>Internship Requirements:</a:t>
            </a:r>
            <a:endParaRPr sz="17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Doctor of Pharmacy degree students in an ACPE-accredited school or college of pharmacy during the 2023–2024 school year with anticipated graduation in 2025 or 2026.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dk1"/>
                </a:solidFill>
              </a:rPr>
              <a:t>Application Requirements:</a:t>
            </a:r>
            <a:endParaRPr sz="1700" b="1" u="sng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Submission of online application.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Two letters of recommendation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 letter of good academic standing, including current cumulative GPA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9C8E0D0780E44B9FB385B5EEC703D" ma:contentTypeVersion="18" ma:contentTypeDescription="Create a new document." ma:contentTypeScope="" ma:versionID="303ed86b5c411f882f6acb291e53a760">
  <xsd:schema xmlns:xsd="http://www.w3.org/2001/XMLSchema" xmlns:xs="http://www.w3.org/2001/XMLSchema" xmlns:p="http://schemas.microsoft.com/office/2006/metadata/properties" xmlns:ns2="124e01ff-47af-4f69-b6b1-8bd7b642ad80" xmlns:ns3="f2c48f60-54de-499d-bd5e-1a2c34db13ad" targetNamespace="http://schemas.microsoft.com/office/2006/metadata/properties" ma:root="true" ma:fieldsID="3b051eeadf5fe62be5ba517b5a9c9bc2" ns2:_="" ns3:_="">
    <xsd:import namespace="124e01ff-47af-4f69-b6b1-8bd7b642ad80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01ff-47af-4f69-b6b1-8bd7b642a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962944-c2fb-4adb-8a69-7a81247e5e31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996F7-B2C5-4C83-9153-A8017459E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91FF0-4A9B-4305-848D-286CF703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01ff-47af-4f69-b6b1-8bd7b642ad80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Widescreen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Noto Sans Symbols</vt:lpstr>
      <vt:lpstr>Roboto</vt:lpstr>
      <vt:lpstr>Arial</vt:lpstr>
      <vt:lpstr>Open Sans</vt:lpstr>
      <vt:lpstr>Courier New</vt:lpstr>
      <vt:lpstr>Montserrat</vt:lpstr>
      <vt:lpstr>1_Office Theme</vt:lpstr>
      <vt:lpstr>PowerPoint Presentation</vt:lpstr>
      <vt:lpstr>PowerPoint Presentation</vt:lpstr>
      <vt:lpstr>Student Resource Center</vt:lpstr>
      <vt:lpstr> Awards and Recognitions</vt:lpstr>
      <vt:lpstr>AMCP Chapter Member of the Year</vt:lpstr>
      <vt:lpstr>AMCP Chapter of the Year Award</vt:lpstr>
      <vt:lpstr>Chapter of the Year Award Tips</vt:lpstr>
      <vt:lpstr>AMCP Graduation Cords</vt:lpstr>
      <vt:lpstr>Managed Care Internships &amp; APPE/IPPE Program</vt:lpstr>
      <vt:lpstr>Mentor Programs</vt:lpstr>
      <vt:lpstr>P&amp;T Competition Resources</vt:lpstr>
      <vt:lpstr>Roadmap to a Career in Managed Care Pharmacy</vt:lpstr>
      <vt:lpstr>Student Pharmacist Chapters</vt:lpstr>
      <vt:lpstr>Student Pharmacist Chapter Contacts</vt:lpstr>
      <vt:lpstr>Student Pharmacist Webinars &amp; Recordings</vt:lpstr>
      <vt:lpstr>What is Managed Care Pharmacy Webinar</vt:lpstr>
      <vt:lpstr>Residency and Fellowship Directory</vt:lpstr>
      <vt:lpstr>PowerPoint Presentation</vt:lpstr>
      <vt:lpstr>Chapter Officer Submission Form</vt:lpstr>
      <vt:lpstr>Election Timeline Recommendations</vt:lpstr>
      <vt:lpstr>Officer Transitions Tips</vt:lpstr>
      <vt:lpstr>E-Board Toolbox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Zack Riley</cp:lastModifiedBy>
  <cp:revision>1</cp:revision>
  <dcterms:modified xsi:type="dcterms:W3CDTF">2024-01-17T21:44:35Z</dcterms:modified>
</cp:coreProperties>
</file>