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6" r:id="rId3"/>
    <p:sldId id="257" r:id="rId4"/>
    <p:sldId id="277" r:id="rId5"/>
    <p:sldId id="278" r:id="rId6"/>
    <p:sldId id="279" r:id="rId7"/>
    <p:sldId id="275" r:id="rId8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075EED-3D15-41D9-A691-73E99DF82439}" v="1" dt="2022-12-12T16:18:44.909"/>
    <p1510:client id="{51E93637-B722-40B3-B8E2-ACAC2394432A}" v="7" dt="2022-12-13T11:42:23.40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84606" autoAdjust="0"/>
  </p:normalViewPr>
  <p:slideViewPr>
    <p:cSldViewPr>
      <p:cViewPr varScale="1">
        <p:scale>
          <a:sx n="61" d="100"/>
          <a:sy n="61" d="100"/>
        </p:scale>
        <p:origin x="124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90877" y="115558"/>
            <a:ext cx="696785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F1F1F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89460" cy="6858000"/>
          </a:xfrm>
          <a:custGeom>
            <a:avLst/>
            <a:gdLst/>
            <a:ahLst/>
            <a:cxnLst/>
            <a:rect l="l" t="t" r="r" b="b"/>
            <a:pathLst>
              <a:path w="12189460" h="6858000">
                <a:moveTo>
                  <a:pt x="12188952" y="0"/>
                </a:moveTo>
                <a:lnTo>
                  <a:pt x="0" y="0"/>
                </a:lnTo>
                <a:lnTo>
                  <a:pt x="0" y="6858000"/>
                </a:lnTo>
                <a:lnTo>
                  <a:pt x="12188952" y="6858000"/>
                </a:lnTo>
                <a:lnTo>
                  <a:pt x="12188952" y="0"/>
                </a:lnTo>
                <a:close/>
              </a:path>
            </a:pathLst>
          </a:custGeom>
          <a:solidFill>
            <a:srgbClr val="001F5B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832347" y="0"/>
            <a:ext cx="6359652" cy="464303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995" y="115558"/>
            <a:ext cx="759650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1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8408" y="1056828"/>
            <a:ext cx="7310120" cy="2232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F1F1F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1282479"/>
            <a:ext cx="6937375" cy="2782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635" marR="5080" indent="-242570" algn="ctr">
              <a:lnSpc>
                <a:spcPct val="100000"/>
              </a:lnSpc>
              <a:spcBef>
                <a:spcPts val="100"/>
              </a:spcBef>
            </a:pPr>
            <a:r>
              <a:rPr lang="en-US" sz="6000" dirty="0"/>
              <a:t>Local P&amp;T</a:t>
            </a:r>
            <a:br>
              <a:rPr lang="en-US" sz="6000" dirty="0"/>
            </a:br>
            <a:r>
              <a:rPr lang="en-US" sz="6000" dirty="0"/>
              <a:t>Competitions Webinar</a:t>
            </a:r>
            <a:endParaRPr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6A4C48-5C98-15BF-3B6D-0A4F5AA11A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Introductions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4870E8-7D64-570E-B22F-64032A4045B4}"/>
              </a:ext>
            </a:extLst>
          </p:cNvPr>
          <p:cNvSpPr txBox="1"/>
          <p:nvPr/>
        </p:nvSpPr>
        <p:spPr>
          <a:xfrm>
            <a:off x="360104" y="1371600"/>
            <a:ext cx="73360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Sarah Hulvershorn, Chair, School of Pharmacy Relations Committee (SOPRC)</a:t>
            </a:r>
          </a:p>
          <a:p>
            <a:endParaRPr lang="en-US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Soham Shukla, Task Lead, School of Pharmacy Relations Committee (SOPRC)</a:t>
            </a:r>
          </a:p>
          <a:p>
            <a:endParaRPr lang="en-US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Michael Pazirandeh, Regional Diplomat Director </a:t>
            </a:r>
          </a:p>
          <a:p>
            <a:endParaRPr lang="en-US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Sunny </a:t>
            </a:r>
            <a:r>
              <a:rPr lang="en-US" sz="20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Hirpara</a:t>
            </a:r>
            <a:r>
              <a:rPr lang="en-US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University of Illinois at Chicago Diplomat</a:t>
            </a:r>
          </a:p>
          <a:p>
            <a:endParaRPr lang="en-US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19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3400" y="1600200"/>
            <a:ext cx="7310120" cy="2241806"/>
          </a:xfrm>
          <a:prstGeom prst="rect">
            <a:avLst/>
          </a:prstGeom>
        </p:spPr>
        <p:txBody>
          <a:bodyPr vert="horz" wrap="square" lIns="0" tIns="574205" rIns="0" bIns="0" rtlCol="0">
            <a:spAutoFit/>
          </a:bodyPr>
          <a:lstStyle/>
          <a:p>
            <a:pPr marL="789940" marR="5080" indent="-48895" algn="ctr">
              <a:lnSpc>
                <a:spcPct val="100000"/>
              </a:lnSpc>
              <a:spcBef>
                <a:spcPts val="100"/>
              </a:spcBef>
            </a:pPr>
            <a:r>
              <a:rPr sz="5400" dirty="0">
                <a:solidFill>
                  <a:srgbClr val="FFFFFF"/>
                </a:solidFill>
                <a:latin typeface="Open Sans"/>
                <a:cs typeface="Open Sans"/>
              </a:rPr>
              <a:t>P&amp;T</a:t>
            </a:r>
            <a:r>
              <a:rPr sz="5400" spc="-2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lang="en-US" sz="5400" spc="-20" dirty="0">
                <a:solidFill>
                  <a:srgbClr val="FFFFFF"/>
                </a:solidFill>
                <a:latin typeface="Open Sans"/>
                <a:cs typeface="Open Sans"/>
              </a:rPr>
              <a:t>Judging Best Practices</a:t>
            </a:r>
            <a:endParaRPr sz="5400" dirty="0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6A4C48-5C98-15BF-3B6D-0A4F5AA11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877" y="115558"/>
            <a:ext cx="6967855" cy="492443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Soham Shukla, Task Lead, SOPRC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4870E8-7D64-570E-B22F-64032A4045B4}"/>
              </a:ext>
            </a:extLst>
          </p:cNvPr>
          <p:cNvSpPr txBox="1"/>
          <p:nvPr/>
        </p:nvSpPr>
        <p:spPr>
          <a:xfrm>
            <a:off x="0" y="1371600"/>
            <a:ext cx="80772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b="1" dirty="0">
              <a:effectLst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Delivering presentation with poise and confidence</a:t>
            </a:r>
          </a:p>
          <a:p>
            <a:pPr marL="457200" marR="0" lvl="1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Good slide principles, word pronunciation, speaking volume</a:t>
            </a:r>
          </a:p>
          <a:p>
            <a:pPr marL="457200" marR="0" lvl="1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Handling tough questions from judges, and delivering clear, concise answers</a:t>
            </a:r>
          </a:p>
          <a:p>
            <a:pPr marL="457200" marR="0" lvl="1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Showing judges the team collaborates well and has good chemistry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194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6A4C48-5C98-15BF-3B6D-0A4F5AA11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877" y="115558"/>
            <a:ext cx="6967855" cy="984885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Michael Pazirandeh, Diplomat Regional Director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4870E8-7D64-570E-B22F-64032A4045B4}"/>
              </a:ext>
            </a:extLst>
          </p:cNvPr>
          <p:cNvSpPr txBox="1"/>
          <p:nvPr/>
        </p:nvSpPr>
        <p:spPr>
          <a:xfrm>
            <a:off x="533400" y="1600200"/>
            <a:ext cx="807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Getting students to sign up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P&amp;T set up and student success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Grading the dossier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Q&amp;As</a:t>
            </a:r>
          </a:p>
        </p:txBody>
      </p:sp>
    </p:spTree>
    <p:extLst>
      <p:ext uri="{BB962C8B-B14F-4D97-AF65-F5344CB8AC3E}">
        <p14:creationId xmlns:p14="http://schemas.microsoft.com/office/powerpoint/2010/main" val="712842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6A4C48-5C98-15BF-3B6D-0A4F5AA11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877" y="115558"/>
            <a:ext cx="6967855" cy="984885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Sunny </a:t>
            </a:r>
            <a:r>
              <a:rPr lang="en-US" sz="32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Hirpara</a:t>
            </a:r>
            <a:r>
              <a:rPr lang="en-US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University of Illinois at Chicago Diplomat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4870E8-7D64-570E-B22F-64032A4045B4}"/>
              </a:ext>
            </a:extLst>
          </p:cNvPr>
          <p:cNvSpPr txBox="1"/>
          <p:nvPr/>
        </p:nvSpPr>
        <p:spPr>
          <a:xfrm>
            <a:off x="190877" y="1371600"/>
            <a:ext cx="8077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endParaRPr lang="en-US" dirty="0">
              <a:effectLst/>
            </a:endParaRPr>
          </a:p>
          <a:p>
            <a:pPr marL="800100" marR="0" lvl="1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 from faculty – an overview of the disease state for a refresher</a:t>
            </a:r>
          </a:p>
          <a:p>
            <a:pPr marL="457200" marR="0" lvl="1"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marR="0" lvl="1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Q&amp;A with the students should reflect the quality of their work</a:t>
            </a:r>
          </a:p>
          <a:p>
            <a:pPr marL="457200" marR="0" lvl="1"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marR="0" lvl="1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Find support through other diplomats</a:t>
            </a:r>
          </a:p>
          <a:p>
            <a:pPr marL="457200" marR="0" lvl="1"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marR="0" lvl="1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Praising students after the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82328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8660" y="1624183"/>
            <a:ext cx="426085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10" dirty="0"/>
              <a:t>Questions</a:t>
            </a:r>
            <a:endParaRPr sz="6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1F1F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2795</TotalTime>
  <Words>172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Open Sans</vt:lpstr>
      <vt:lpstr>Office Theme</vt:lpstr>
      <vt:lpstr>Local P&amp;T Competitions Webinar</vt:lpstr>
      <vt:lpstr>Introductions</vt:lpstr>
      <vt:lpstr>PowerPoint Presentation</vt:lpstr>
      <vt:lpstr>Soham Shukla, Task Lead, SOPRC</vt:lpstr>
      <vt:lpstr>Michael Pazirandeh, Diplomat Regional Director </vt:lpstr>
      <vt:lpstr>Sunny Hirpara, University of Illinois at Chicago Diplomat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Zain Madhani</dc:creator>
  <cp:lastModifiedBy>Zack Riley</cp:lastModifiedBy>
  <cp:revision>2</cp:revision>
  <dcterms:created xsi:type="dcterms:W3CDTF">2022-08-10T13:35:47Z</dcterms:created>
  <dcterms:modified xsi:type="dcterms:W3CDTF">2023-12-07T15:31:10Z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2022-08-08T00:00:00Z</vt:filetime>
  </property>
  <property fmtid="{D5CDD505-2E9C-101B-9397-08002B2CF9AE}" pid="3" name="Creator">
    <vt:lpwstr>Acrobat PDFMaker 22 for PowerPoint</vt:lpwstr>
  </property>
  <property fmtid="{D5CDD505-2E9C-101B-9397-08002B2CF9AE}" pid="4" name="LastSaved">
    <vt:filetime>2022-08-10T00:00:00Z</vt:filetime>
  </property>
  <property fmtid="{D5CDD505-2E9C-101B-9397-08002B2CF9AE}" pid="5" name="Producer">
    <vt:lpwstr>Adobe PDF Library 22.1.201</vt:lpwstr>
  </property>
</Properties>
</file>