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305" r:id="rId4"/>
    <p:sldId id="258" r:id="rId5"/>
    <p:sldId id="295" r:id="rId6"/>
    <p:sldId id="307" r:id="rId7"/>
    <p:sldId id="261" r:id="rId8"/>
    <p:sldId id="262" r:id="rId9"/>
    <p:sldId id="263" r:id="rId10"/>
    <p:sldId id="270" r:id="rId11"/>
    <p:sldId id="306" r:id="rId12"/>
    <p:sldId id="308" r:id="rId13"/>
    <p:sldId id="311" r:id="rId14"/>
    <p:sldId id="264" r:id="rId15"/>
    <p:sldId id="265" r:id="rId16"/>
    <p:sldId id="281" r:id="rId17"/>
    <p:sldId id="302" r:id="rId18"/>
    <p:sldId id="301" r:id="rId19"/>
    <p:sldId id="303" r:id="rId20"/>
    <p:sldId id="278" r:id="rId21"/>
    <p:sldId id="279" r:id="rId22"/>
    <p:sldId id="280" r:id="rId23"/>
    <p:sldId id="282" r:id="rId24"/>
    <p:sldId id="266" r:id="rId25"/>
    <p:sldId id="267" r:id="rId26"/>
    <p:sldId id="268" r:id="rId27"/>
    <p:sldId id="269" r:id="rId28"/>
    <p:sldId id="276" r:id="rId29"/>
    <p:sldId id="277" r:id="rId30"/>
    <p:sldId id="283" r:id="rId31"/>
    <p:sldId id="310" r:id="rId32"/>
    <p:sldId id="275" r:id="rId33"/>
    <p:sldId id="284" r:id="rId34"/>
    <p:sldId id="296" r:id="rId35"/>
    <p:sldId id="298" r:id="rId36"/>
    <p:sldId id="299" r:id="rId37"/>
    <p:sldId id="304" r:id="rId38"/>
    <p:sldId id="313" r:id="rId39"/>
    <p:sldId id="315" r:id="rId40"/>
    <p:sldId id="314" r:id="rId41"/>
    <p:sldId id="312" r:id="rId42"/>
    <p:sldId id="260" r:id="rId43"/>
    <p:sldId id="316" r:id="rId44"/>
    <p:sldId id="317" r:id="rId45"/>
    <p:sldId id="318" r:id="rId46"/>
    <p:sldId id="319" r:id="rId47"/>
    <p:sldId id="271" r:id="rId48"/>
    <p:sldId id="272" r:id="rId49"/>
    <p:sldId id="273" r:id="rId50"/>
    <p:sldId id="274" r:id="rId51"/>
    <p:sldId id="259" r:id="rId52"/>
    <p:sldId id="288" r:id="rId53"/>
    <p:sldId id="293" r:id="rId54"/>
    <p:sldId id="300" r:id="rId55"/>
    <p:sldId id="294" r:id="rId56"/>
    <p:sldId id="28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77030" autoAdjust="0"/>
  </p:normalViewPr>
  <p:slideViewPr>
    <p:cSldViewPr snapToGrid="0">
      <p:cViewPr varScale="1">
        <p:scale>
          <a:sx n="72" d="100"/>
          <a:sy n="72" d="100"/>
        </p:scale>
        <p:origin x="3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1C87A-B1E2-4DF9-9FDE-E181CCF92437}" type="doc">
      <dgm:prSet loTypeId="urn:microsoft.com/office/officeart/2005/8/layout/pyramid2" loCatId="pyramid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7A6DE85-0E47-443A-B846-047514AEB3B9}">
      <dgm:prSet/>
      <dgm:spPr/>
      <dgm:t>
        <a:bodyPr/>
        <a:lstStyle/>
        <a:p>
          <a:r>
            <a:rPr lang="en-US" dirty="0"/>
            <a:t>Current Position</a:t>
          </a:r>
        </a:p>
      </dgm:t>
    </dgm:pt>
    <dgm:pt modelId="{7B44B2D9-84F3-4A08-B1A0-D6F7B03BA500}" type="parTrans" cxnId="{5F0F7F6E-D2FD-4ADD-A5EC-1D342E020513}">
      <dgm:prSet/>
      <dgm:spPr/>
      <dgm:t>
        <a:bodyPr/>
        <a:lstStyle/>
        <a:p>
          <a:endParaRPr lang="en-US"/>
        </a:p>
      </dgm:t>
    </dgm:pt>
    <dgm:pt modelId="{19381F7E-423D-4126-8544-0146FB6E2D63}" type="sibTrans" cxnId="{5F0F7F6E-D2FD-4ADD-A5EC-1D342E020513}">
      <dgm:prSet/>
      <dgm:spPr/>
      <dgm:t>
        <a:bodyPr/>
        <a:lstStyle/>
        <a:p>
          <a:endParaRPr lang="en-US"/>
        </a:p>
      </dgm:t>
    </dgm:pt>
    <dgm:pt modelId="{59BF5B6C-05BE-4E63-A125-2A803714BC03}">
      <dgm:prSet/>
      <dgm:spPr/>
      <dgm:t>
        <a:bodyPr/>
        <a:lstStyle/>
        <a:p>
          <a:r>
            <a:rPr lang="en-US"/>
            <a:t>Location</a:t>
          </a:r>
        </a:p>
      </dgm:t>
    </dgm:pt>
    <dgm:pt modelId="{77E8B10A-1211-4840-9B4A-1BA04E562547}" type="parTrans" cxnId="{118B1B07-E94D-4476-8EC5-5E0EB22041E8}">
      <dgm:prSet/>
      <dgm:spPr/>
      <dgm:t>
        <a:bodyPr/>
        <a:lstStyle/>
        <a:p>
          <a:endParaRPr lang="en-US"/>
        </a:p>
      </dgm:t>
    </dgm:pt>
    <dgm:pt modelId="{79CC0EC8-2597-4973-AFC9-66F950B34390}" type="sibTrans" cxnId="{118B1B07-E94D-4476-8EC5-5E0EB22041E8}">
      <dgm:prSet/>
      <dgm:spPr/>
      <dgm:t>
        <a:bodyPr/>
        <a:lstStyle/>
        <a:p>
          <a:endParaRPr lang="en-US"/>
        </a:p>
      </dgm:t>
    </dgm:pt>
    <dgm:pt modelId="{9F1FECA4-9B0C-459C-8C2B-50EF9DA815FA}">
      <dgm:prSet/>
      <dgm:spPr/>
      <dgm:t>
        <a:bodyPr/>
        <a:lstStyle/>
        <a:p>
          <a:r>
            <a:rPr lang="en-US"/>
            <a:t>Industry</a:t>
          </a:r>
        </a:p>
      </dgm:t>
    </dgm:pt>
    <dgm:pt modelId="{2F94BCA8-5FB7-4895-BB6B-5DA6FFF66AC7}" type="parTrans" cxnId="{157E5F95-5F9D-4CD8-8CE5-47A875714C78}">
      <dgm:prSet/>
      <dgm:spPr/>
      <dgm:t>
        <a:bodyPr/>
        <a:lstStyle/>
        <a:p>
          <a:endParaRPr lang="en-US"/>
        </a:p>
      </dgm:t>
    </dgm:pt>
    <dgm:pt modelId="{3E585132-FBA6-4927-B8B1-D1F6244CA24F}" type="sibTrans" cxnId="{157E5F95-5F9D-4CD8-8CE5-47A875714C78}">
      <dgm:prSet/>
      <dgm:spPr/>
      <dgm:t>
        <a:bodyPr/>
        <a:lstStyle/>
        <a:p>
          <a:endParaRPr lang="en-US"/>
        </a:p>
      </dgm:t>
    </dgm:pt>
    <dgm:pt modelId="{3CCAEB93-2D22-4A89-A99B-9D1DBB6D4EE4}">
      <dgm:prSet/>
      <dgm:spPr/>
      <dgm:t>
        <a:bodyPr/>
        <a:lstStyle/>
        <a:p>
          <a:r>
            <a:rPr lang="en-US"/>
            <a:t>Summary</a:t>
          </a:r>
        </a:p>
      </dgm:t>
    </dgm:pt>
    <dgm:pt modelId="{212DD485-D2F2-463E-8EFC-6BD2BBA3BA16}" type="parTrans" cxnId="{065B7CFA-17C1-40CB-A0F5-067C4F2F72D6}">
      <dgm:prSet/>
      <dgm:spPr/>
      <dgm:t>
        <a:bodyPr/>
        <a:lstStyle/>
        <a:p>
          <a:endParaRPr lang="en-US"/>
        </a:p>
      </dgm:t>
    </dgm:pt>
    <dgm:pt modelId="{12AA9A80-A34C-4DE3-9F72-60182BDA1906}" type="sibTrans" cxnId="{065B7CFA-17C1-40CB-A0F5-067C4F2F72D6}">
      <dgm:prSet/>
      <dgm:spPr/>
      <dgm:t>
        <a:bodyPr/>
        <a:lstStyle/>
        <a:p>
          <a:endParaRPr lang="en-US"/>
        </a:p>
      </dgm:t>
    </dgm:pt>
    <dgm:pt modelId="{C9A1156F-9B31-4E83-A98B-38DDC506CB73}">
      <dgm:prSet/>
      <dgm:spPr/>
      <dgm:t>
        <a:bodyPr/>
        <a:lstStyle/>
        <a:p>
          <a:r>
            <a:rPr lang="en-US"/>
            <a:t>Skills (at least 5)</a:t>
          </a:r>
        </a:p>
      </dgm:t>
    </dgm:pt>
    <dgm:pt modelId="{FA747224-2A9E-486E-A328-E78CD48ADA4C}" type="parTrans" cxnId="{052A26ED-9EE6-4CF9-80BE-6FB113DDA428}">
      <dgm:prSet/>
      <dgm:spPr/>
      <dgm:t>
        <a:bodyPr/>
        <a:lstStyle/>
        <a:p>
          <a:endParaRPr lang="en-US"/>
        </a:p>
      </dgm:t>
    </dgm:pt>
    <dgm:pt modelId="{6EB6491A-DB15-4906-BB28-FC05AA00179D}" type="sibTrans" cxnId="{052A26ED-9EE6-4CF9-80BE-6FB113DDA428}">
      <dgm:prSet/>
      <dgm:spPr/>
      <dgm:t>
        <a:bodyPr/>
        <a:lstStyle/>
        <a:p>
          <a:endParaRPr lang="en-US"/>
        </a:p>
      </dgm:t>
    </dgm:pt>
    <dgm:pt modelId="{E30C9BA9-48B9-4EC7-87A4-88590147458A}">
      <dgm:prSet/>
      <dgm:spPr/>
      <dgm:t>
        <a:bodyPr/>
        <a:lstStyle/>
        <a:p>
          <a:r>
            <a:rPr lang="en-US"/>
            <a:t>Education</a:t>
          </a:r>
        </a:p>
      </dgm:t>
    </dgm:pt>
    <dgm:pt modelId="{CBC7F34F-B041-4FB5-BFC0-203643D87705}" type="parTrans" cxnId="{F89C9B55-A639-4300-B6F3-058C21580F15}">
      <dgm:prSet/>
      <dgm:spPr/>
      <dgm:t>
        <a:bodyPr/>
        <a:lstStyle/>
        <a:p>
          <a:endParaRPr lang="en-US"/>
        </a:p>
      </dgm:t>
    </dgm:pt>
    <dgm:pt modelId="{4C02327F-A96A-403D-9BCD-B58052CA773C}" type="sibTrans" cxnId="{F89C9B55-A639-4300-B6F3-058C21580F15}">
      <dgm:prSet/>
      <dgm:spPr/>
      <dgm:t>
        <a:bodyPr/>
        <a:lstStyle/>
        <a:p>
          <a:endParaRPr lang="en-US"/>
        </a:p>
      </dgm:t>
    </dgm:pt>
    <dgm:pt modelId="{139979DA-3B0C-422B-8C9A-408A2DCE13B9}">
      <dgm:prSet/>
      <dgm:spPr/>
      <dgm:t>
        <a:bodyPr/>
        <a:lstStyle/>
        <a:p>
          <a:r>
            <a:rPr lang="en-US" dirty="0"/>
            <a:t>Headshot</a:t>
          </a:r>
        </a:p>
      </dgm:t>
    </dgm:pt>
    <dgm:pt modelId="{4E360D99-7C44-48D5-B58F-DDA6B1779218}" type="parTrans" cxnId="{13B5460B-8957-492E-AEA7-F76DB0C73C3D}">
      <dgm:prSet/>
      <dgm:spPr/>
      <dgm:t>
        <a:bodyPr/>
        <a:lstStyle/>
        <a:p>
          <a:endParaRPr lang="en-US"/>
        </a:p>
      </dgm:t>
    </dgm:pt>
    <dgm:pt modelId="{D2347B79-651E-47C6-9881-F0D947CF0AD7}" type="sibTrans" cxnId="{13B5460B-8957-492E-AEA7-F76DB0C73C3D}">
      <dgm:prSet/>
      <dgm:spPr/>
      <dgm:t>
        <a:bodyPr/>
        <a:lstStyle/>
        <a:p>
          <a:endParaRPr lang="en-US"/>
        </a:p>
      </dgm:t>
    </dgm:pt>
    <dgm:pt modelId="{0EC81D62-A514-4215-96E2-76A6F217E255}" type="pres">
      <dgm:prSet presAssocID="{1FB1C87A-B1E2-4DF9-9FDE-E181CCF92437}" presName="compositeShape" presStyleCnt="0">
        <dgm:presLayoutVars>
          <dgm:dir/>
          <dgm:resizeHandles/>
        </dgm:presLayoutVars>
      </dgm:prSet>
      <dgm:spPr/>
    </dgm:pt>
    <dgm:pt modelId="{7F27F8CC-6622-45B6-9D13-234887426F6B}" type="pres">
      <dgm:prSet presAssocID="{1FB1C87A-B1E2-4DF9-9FDE-E181CCF92437}" presName="pyramid" presStyleLbl="node1" presStyleIdx="0" presStyleCnt="1"/>
      <dgm:spPr/>
    </dgm:pt>
    <dgm:pt modelId="{E2130D46-30DD-4B59-88DA-672267CE3303}" type="pres">
      <dgm:prSet presAssocID="{1FB1C87A-B1E2-4DF9-9FDE-E181CCF92437}" presName="theList" presStyleCnt="0"/>
      <dgm:spPr/>
    </dgm:pt>
    <dgm:pt modelId="{F38F6007-AB57-4CF1-BF2A-0B226386D047}" type="pres">
      <dgm:prSet presAssocID="{E7A6DE85-0E47-443A-B846-047514AEB3B9}" presName="aNode" presStyleLbl="fgAcc1" presStyleIdx="0" presStyleCnt="7">
        <dgm:presLayoutVars>
          <dgm:bulletEnabled val="1"/>
        </dgm:presLayoutVars>
      </dgm:prSet>
      <dgm:spPr/>
    </dgm:pt>
    <dgm:pt modelId="{6D78917B-7980-4B7E-8B9D-5CFC6BDE9476}" type="pres">
      <dgm:prSet presAssocID="{E7A6DE85-0E47-443A-B846-047514AEB3B9}" presName="aSpace" presStyleCnt="0"/>
      <dgm:spPr/>
    </dgm:pt>
    <dgm:pt modelId="{9ECB435C-34E0-4C55-B4E4-99554ABF0A1F}" type="pres">
      <dgm:prSet presAssocID="{59BF5B6C-05BE-4E63-A125-2A803714BC03}" presName="aNode" presStyleLbl="fgAcc1" presStyleIdx="1" presStyleCnt="7">
        <dgm:presLayoutVars>
          <dgm:bulletEnabled val="1"/>
        </dgm:presLayoutVars>
      </dgm:prSet>
      <dgm:spPr/>
    </dgm:pt>
    <dgm:pt modelId="{67984566-C863-484E-BF47-2264B380D9BD}" type="pres">
      <dgm:prSet presAssocID="{59BF5B6C-05BE-4E63-A125-2A803714BC03}" presName="aSpace" presStyleCnt="0"/>
      <dgm:spPr/>
    </dgm:pt>
    <dgm:pt modelId="{F6DC1FF0-5183-4472-8253-EAF3B661873B}" type="pres">
      <dgm:prSet presAssocID="{9F1FECA4-9B0C-459C-8C2B-50EF9DA815FA}" presName="aNode" presStyleLbl="fgAcc1" presStyleIdx="2" presStyleCnt="7">
        <dgm:presLayoutVars>
          <dgm:bulletEnabled val="1"/>
        </dgm:presLayoutVars>
      </dgm:prSet>
      <dgm:spPr/>
    </dgm:pt>
    <dgm:pt modelId="{B8A623DB-1FDF-4AEA-AA22-FEF278A124B0}" type="pres">
      <dgm:prSet presAssocID="{9F1FECA4-9B0C-459C-8C2B-50EF9DA815FA}" presName="aSpace" presStyleCnt="0"/>
      <dgm:spPr/>
    </dgm:pt>
    <dgm:pt modelId="{FD905E62-9420-44F2-A305-95FF6744B1F2}" type="pres">
      <dgm:prSet presAssocID="{3CCAEB93-2D22-4A89-A99B-9D1DBB6D4EE4}" presName="aNode" presStyleLbl="fgAcc1" presStyleIdx="3" presStyleCnt="7">
        <dgm:presLayoutVars>
          <dgm:bulletEnabled val="1"/>
        </dgm:presLayoutVars>
      </dgm:prSet>
      <dgm:spPr/>
    </dgm:pt>
    <dgm:pt modelId="{D03E0600-811B-4D1C-A5E9-2641489152C5}" type="pres">
      <dgm:prSet presAssocID="{3CCAEB93-2D22-4A89-A99B-9D1DBB6D4EE4}" presName="aSpace" presStyleCnt="0"/>
      <dgm:spPr/>
    </dgm:pt>
    <dgm:pt modelId="{934EA0D4-A065-4A63-BD56-C1751BE3711D}" type="pres">
      <dgm:prSet presAssocID="{C9A1156F-9B31-4E83-A98B-38DDC506CB73}" presName="aNode" presStyleLbl="fgAcc1" presStyleIdx="4" presStyleCnt="7">
        <dgm:presLayoutVars>
          <dgm:bulletEnabled val="1"/>
        </dgm:presLayoutVars>
      </dgm:prSet>
      <dgm:spPr/>
    </dgm:pt>
    <dgm:pt modelId="{B5471CE0-D888-426C-A8CB-F873EEC8A55D}" type="pres">
      <dgm:prSet presAssocID="{C9A1156F-9B31-4E83-A98B-38DDC506CB73}" presName="aSpace" presStyleCnt="0"/>
      <dgm:spPr/>
    </dgm:pt>
    <dgm:pt modelId="{62B5AB72-322D-46F1-BFE0-EC8872EC785A}" type="pres">
      <dgm:prSet presAssocID="{E30C9BA9-48B9-4EC7-87A4-88590147458A}" presName="aNode" presStyleLbl="fgAcc1" presStyleIdx="5" presStyleCnt="7">
        <dgm:presLayoutVars>
          <dgm:bulletEnabled val="1"/>
        </dgm:presLayoutVars>
      </dgm:prSet>
      <dgm:spPr/>
    </dgm:pt>
    <dgm:pt modelId="{A188E529-DDBB-4197-8E3F-9AA286DFB727}" type="pres">
      <dgm:prSet presAssocID="{E30C9BA9-48B9-4EC7-87A4-88590147458A}" presName="aSpace" presStyleCnt="0"/>
      <dgm:spPr/>
    </dgm:pt>
    <dgm:pt modelId="{D6B1AAC1-AE78-471D-B2E2-864366DD500C}" type="pres">
      <dgm:prSet presAssocID="{139979DA-3B0C-422B-8C9A-408A2DCE13B9}" presName="aNode" presStyleLbl="fgAcc1" presStyleIdx="6" presStyleCnt="7">
        <dgm:presLayoutVars>
          <dgm:bulletEnabled val="1"/>
        </dgm:presLayoutVars>
      </dgm:prSet>
      <dgm:spPr/>
    </dgm:pt>
    <dgm:pt modelId="{6908E029-4EAC-4C2D-9D77-A8931A730245}" type="pres">
      <dgm:prSet presAssocID="{139979DA-3B0C-422B-8C9A-408A2DCE13B9}" presName="aSpace" presStyleCnt="0"/>
      <dgm:spPr/>
    </dgm:pt>
  </dgm:ptLst>
  <dgm:cxnLst>
    <dgm:cxn modelId="{118B1B07-E94D-4476-8EC5-5E0EB22041E8}" srcId="{1FB1C87A-B1E2-4DF9-9FDE-E181CCF92437}" destId="{59BF5B6C-05BE-4E63-A125-2A803714BC03}" srcOrd="1" destOrd="0" parTransId="{77E8B10A-1211-4840-9B4A-1BA04E562547}" sibTransId="{79CC0EC8-2597-4973-AFC9-66F950B34390}"/>
    <dgm:cxn modelId="{13B5460B-8957-492E-AEA7-F76DB0C73C3D}" srcId="{1FB1C87A-B1E2-4DF9-9FDE-E181CCF92437}" destId="{139979DA-3B0C-422B-8C9A-408A2DCE13B9}" srcOrd="6" destOrd="0" parTransId="{4E360D99-7C44-48D5-B58F-DDA6B1779218}" sibTransId="{D2347B79-651E-47C6-9881-F0D947CF0AD7}"/>
    <dgm:cxn modelId="{FEEBFD26-FDCF-4371-861A-E5D88F89495B}" type="presOf" srcId="{59BF5B6C-05BE-4E63-A125-2A803714BC03}" destId="{9ECB435C-34E0-4C55-B4E4-99554ABF0A1F}" srcOrd="0" destOrd="0" presId="urn:microsoft.com/office/officeart/2005/8/layout/pyramid2"/>
    <dgm:cxn modelId="{D30BAB42-11C0-4DFD-BB87-22B758651B3A}" type="presOf" srcId="{3CCAEB93-2D22-4A89-A99B-9D1DBB6D4EE4}" destId="{FD905E62-9420-44F2-A305-95FF6744B1F2}" srcOrd="0" destOrd="0" presId="urn:microsoft.com/office/officeart/2005/8/layout/pyramid2"/>
    <dgm:cxn modelId="{5F0F7F6E-D2FD-4ADD-A5EC-1D342E020513}" srcId="{1FB1C87A-B1E2-4DF9-9FDE-E181CCF92437}" destId="{E7A6DE85-0E47-443A-B846-047514AEB3B9}" srcOrd="0" destOrd="0" parTransId="{7B44B2D9-84F3-4A08-B1A0-D6F7B03BA500}" sibTransId="{19381F7E-423D-4126-8544-0146FB6E2D63}"/>
    <dgm:cxn modelId="{F89C9B55-A639-4300-B6F3-058C21580F15}" srcId="{1FB1C87A-B1E2-4DF9-9FDE-E181CCF92437}" destId="{E30C9BA9-48B9-4EC7-87A4-88590147458A}" srcOrd="5" destOrd="0" parTransId="{CBC7F34F-B041-4FB5-BFC0-203643D87705}" sibTransId="{4C02327F-A96A-403D-9BCD-B58052CA773C}"/>
    <dgm:cxn modelId="{2E21807E-64E6-4E3B-ABE5-2539FF4309C8}" type="presOf" srcId="{9F1FECA4-9B0C-459C-8C2B-50EF9DA815FA}" destId="{F6DC1FF0-5183-4472-8253-EAF3B661873B}" srcOrd="0" destOrd="0" presId="urn:microsoft.com/office/officeart/2005/8/layout/pyramid2"/>
    <dgm:cxn modelId="{5FE02080-23EB-40D9-A680-4B5A745929ED}" type="presOf" srcId="{E30C9BA9-48B9-4EC7-87A4-88590147458A}" destId="{62B5AB72-322D-46F1-BFE0-EC8872EC785A}" srcOrd="0" destOrd="0" presId="urn:microsoft.com/office/officeart/2005/8/layout/pyramid2"/>
    <dgm:cxn modelId="{3D57AD87-2655-41AD-969A-6FCBF1F7D53F}" type="presOf" srcId="{C9A1156F-9B31-4E83-A98B-38DDC506CB73}" destId="{934EA0D4-A065-4A63-BD56-C1751BE3711D}" srcOrd="0" destOrd="0" presId="urn:microsoft.com/office/officeart/2005/8/layout/pyramid2"/>
    <dgm:cxn modelId="{157E5F95-5F9D-4CD8-8CE5-47A875714C78}" srcId="{1FB1C87A-B1E2-4DF9-9FDE-E181CCF92437}" destId="{9F1FECA4-9B0C-459C-8C2B-50EF9DA815FA}" srcOrd="2" destOrd="0" parTransId="{2F94BCA8-5FB7-4895-BB6B-5DA6FFF66AC7}" sibTransId="{3E585132-FBA6-4927-B8B1-D1F6244CA24F}"/>
    <dgm:cxn modelId="{AB40DDB1-F22E-4D05-A068-1737C1ADFE41}" type="presOf" srcId="{E7A6DE85-0E47-443A-B846-047514AEB3B9}" destId="{F38F6007-AB57-4CF1-BF2A-0B226386D047}" srcOrd="0" destOrd="0" presId="urn:microsoft.com/office/officeart/2005/8/layout/pyramid2"/>
    <dgm:cxn modelId="{25ABFFDA-E4EF-4DAE-AB3A-3D056AFE0137}" type="presOf" srcId="{139979DA-3B0C-422B-8C9A-408A2DCE13B9}" destId="{D6B1AAC1-AE78-471D-B2E2-864366DD500C}" srcOrd="0" destOrd="0" presId="urn:microsoft.com/office/officeart/2005/8/layout/pyramid2"/>
    <dgm:cxn modelId="{78066BE5-E311-4CD9-877A-BC52E288F869}" type="presOf" srcId="{1FB1C87A-B1E2-4DF9-9FDE-E181CCF92437}" destId="{0EC81D62-A514-4215-96E2-76A6F217E255}" srcOrd="0" destOrd="0" presId="urn:microsoft.com/office/officeart/2005/8/layout/pyramid2"/>
    <dgm:cxn modelId="{052A26ED-9EE6-4CF9-80BE-6FB113DDA428}" srcId="{1FB1C87A-B1E2-4DF9-9FDE-E181CCF92437}" destId="{C9A1156F-9B31-4E83-A98B-38DDC506CB73}" srcOrd="4" destOrd="0" parTransId="{FA747224-2A9E-486E-A328-E78CD48ADA4C}" sibTransId="{6EB6491A-DB15-4906-BB28-FC05AA00179D}"/>
    <dgm:cxn modelId="{065B7CFA-17C1-40CB-A0F5-067C4F2F72D6}" srcId="{1FB1C87A-B1E2-4DF9-9FDE-E181CCF92437}" destId="{3CCAEB93-2D22-4A89-A99B-9D1DBB6D4EE4}" srcOrd="3" destOrd="0" parTransId="{212DD485-D2F2-463E-8EFC-6BD2BBA3BA16}" sibTransId="{12AA9A80-A34C-4DE3-9F72-60182BDA1906}"/>
    <dgm:cxn modelId="{07AAFDE3-BCF3-4986-A79D-2CDFDC9CAF70}" type="presParOf" srcId="{0EC81D62-A514-4215-96E2-76A6F217E255}" destId="{7F27F8CC-6622-45B6-9D13-234887426F6B}" srcOrd="0" destOrd="0" presId="urn:microsoft.com/office/officeart/2005/8/layout/pyramid2"/>
    <dgm:cxn modelId="{170B9473-C9F7-4228-893D-3B24C22DC2E5}" type="presParOf" srcId="{0EC81D62-A514-4215-96E2-76A6F217E255}" destId="{E2130D46-30DD-4B59-88DA-672267CE3303}" srcOrd="1" destOrd="0" presId="urn:microsoft.com/office/officeart/2005/8/layout/pyramid2"/>
    <dgm:cxn modelId="{70BE92FE-6EFA-4CF9-B494-03EE683F6BB1}" type="presParOf" srcId="{E2130D46-30DD-4B59-88DA-672267CE3303}" destId="{F38F6007-AB57-4CF1-BF2A-0B226386D047}" srcOrd="0" destOrd="0" presId="urn:microsoft.com/office/officeart/2005/8/layout/pyramid2"/>
    <dgm:cxn modelId="{2F60B015-112E-46BC-A76E-C4E048C6F57B}" type="presParOf" srcId="{E2130D46-30DD-4B59-88DA-672267CE3303}" destId="{6D78917B-7980-4B7E-8B9D-5CFC6BDE9476}" srcOrd="1" destOrd="0" presId="urn:microsoft.com/office/officeart/2005/8/layout/pyramid2"/>
    <dgm:cxn modelId="{73E71437-A4C7-462A-A988-A9AC065C784D}" type="presParOf" srcId="{E2130D46-30DD-4B59-88DA-672267CE3303}" destId="{9ECB435C-34E0-4C55-B4E4-99554ABF0A1F}" srcOrd="2" destOrd="0" presId="urn:microsoft.com/office/officeart/2005/8/layout/pyramid2"/>
    <dgm:cxn modelId="{06A2713B-0C59-48B1-B40C-EEDCFD00BC58}" type="presParOf" srcId="{E2130D46-30DD-4B59-88DA-672267CE3303}" destId="{67984566-C863-484E-BF47-2264B380D9BD}" srcOrd="3" destOrd="0" presId="urn:microsoft.com/office/officeart/2005/8/layout/pyramid2"/>
    <dgm:cxn modelId="{EE77055C-9743-45D0-86A1-94F976EB74A7}" type="presParOf" srcId="{E2130D46-30DD-4B59-88DA-672267CE3303}" destId="{F6DC1FF0-5183-4472-8253-EAF3B661873B}" srcOrd="4" destOrd="0" presId="urn:microsoft.com/office/officeart/2005/8/layout/pyramid2"/>
    <dgm:cxn modelId="{13F79A31-C25D-4AAE-AE89-B6E9D28F9592}" type="presParOf" srcId="{E2130D46-30DD-4B59-88DA-672267CE3303}" destId="{B8A623DB-1FDF-4AEA-AA22-FEF278A124B0}" srcOrd="5" destOrd="0" presId="urn:microsoft.com/office/officeart/2005/8/layout/pyramid2"/>
    <dgm:cxn modelId="{9506C4C1-A3A4-4149-A4C7-3B872087E2CC}" type="presParOf" srcId="{E2130D46-30DD-4B59-88DA-672267CE3303}" destId="{FD905E62-9420-44F2-A305-95FF6744B1F2}" srcOrd="6" destOrd="0" presId="urn:microsoft.com/office/officeart/2005/8/layout/pyramid2"/>
    <dgm:cxn modelId="{E75A95F5-86D2-4241-998A-649A60F9E6B4}" type="presParOf" srcId="{E2130D46-30DD-4B59-88DA-672267CE3303}" destId="{D03E0600-811B-4D1C-A5E9-2641489152C5}" srcOrd="7" destOrd="0" presId="urn:microsoft.com/office/officeart/2005/8/layout/pyramid2"/>
    <dgm:cxn modelId="{C20C0F10-4BF7-4B77-B15C-A4AF62AB2BE5}" type="presParOf" srcId="{E2130D46-30DD-4B59-88DA-672267CE3303}" destId="{934EA0D4-A065-4A63-BD56-C1751BE3711D}" srcOrd="8" destOrd="0" presId="urn:microsoft.com/office/officeart/2005/8/layout/pyramid2"/>
    <dgm:cxn modelId="{C0A41E9F-FB29-48C4-8378-0F879A341846}" type="presParOf" srcId="{E2130D46-30DD-4B59-88DA-672267CE3303}" destId="{B5471CE0-D888-426C-A8CB-F873EEC8A55D}" srcOrd="9" destOrd="0" presId="urn:microsoft.com/office/officeart/2005/8/layout/pyramid2"/>
    <dgm:cxn modelId="{2BAFD17D-694F-4771-8F32-A066A74B3C0C}" type="presParOf" srcId="{E2130D46-30DD-4B59-88DA-672267CE3303}" destId="{62B5AB72-322D-46F1-BFE0-EC8872EC785A}" srcOrd="10" destOrd="0" presId="urn:microsoft.com/office/officeart/2005/8/layout/pyramid2"/>
    <dgm:cxn modelId="{781873E6-883E-4843-8C03-6695CFED414A}" type="presParOf" srcId="{E2130D46-30DD-4B59-88DA-672267CE3303}" destId="{A188E529-DDBB-4197-8E3F-9AA286DFB727}" srcOrd="11" destOrd="0" presId="urn:microsoft.com/office/officeart/2005/8/layout/pyramid2"/>
    <dgm:cxn modelId="{30F027DD-31E6-490E-835F-67A4D3FCDBAB}" type="presParOf" srcId="{E2130D46-30DD-4B59-88DA-672267CE3303}" destId="{D6B1AAC1-AE78-471D-B2E2-864366DD500C}" srcOrd="12" destOrd="0" presId="urn:microsoft.com/office/officeart/2005/8/layout/pyramid2"/>
    <dgm:cxn modelId="{6F5F2B73-DF8D-4929-B24C-7856143CE519}" type="presParOf" srcId="{E2130D46-30DD-4B59-88DA-672267CE3303}" destId="{6908E029-4EAC-4C2D-9D77-A8931A730245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E28B1-BED5-4658-9BE4-D5F6CFA0527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268BF7-9333-4FFB-B40B-45EE3DC7931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/>
            <a:t>Start with An Adjective</a:t>
          </a:r>
        </a:p>
      </dgm:t>
    </dgm:pt>
    <dgm:pt modelId="{C8767CB4-7EBE-4C87-99A3-D17B30C54A3C}" type="parTrans" cxnId="{BD8FE57A-7B40-4AEC-88A0-D81DEFC669C4}">
      <dgm:prSet/>
      <dgm:spPr/>
      <dgm:t>
        <a:bodyPr/>
        <a:lstStyle/>
        <a:p>
          <a:endParaRPr lang="en-US"/>
        </a:p>
      </dgm:t>
    </dgm:pt>
    <dgm:pt modelId="{83A017A2-70B2-4D51-8BF1-8CE35C7CB6BA}" type="sibTrans" cxnId="{BD8FE57A-7B40-4AEC-88A0-D81DEFC669C4}">
      <dgm:prSet/>
      <dgm:spPr/>
      <dgm:t>
        <a:bodyPr/>
        <a:lstStyle/>
        <a:p>
          <a:endParaRPr lang="en-US"/>
        </a:p>
      </dgm:t>
    </dgm:pt>
    <dgm:pt modelId="{43DD613D-C161-4CB9-989D-4AFD15151A08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/>
            <a:t>Add Several Titles</a:t>
          </a:r>
        </a:p>
      </dgm:t>
    </dgm:pt>
    <dgm:pt modelId="{28A056D3-7862-4DC0-AC00-3FE6135885E6}" type="parTrans" cxnId="{30EAEC2D-F2A9-446B-86F0-C58CEB40B329}">
      <dgm:prSet/>
      <dgm:spPr/>
      <dgm:t>
        <a:bodyPr/>
        <a:lstStyle/>
        <a:p>
          <a:endParaRPr lang="en-US"/>
        </a:p>
      </dgm:t>
    </dgm:pt>
    <dgm:pt modelId="{47C3EE79-33C1-469F-90BF-9A1A29253EEE}" type="sibTrans" cxnId="{30EAEC2D-F2A9-446B-86F0-C58CEB40B329}">
      <dgm:prSet/>
      <dgm:spPr/>
      <dgm:t>
        <a:bodyPr/>
        <a:lstStyle/>
        <a:p>
          <a:endParaRPr lang="en-US"/>
        </a:p>
      </dgm:t>
    </dgm:pt>
    <dgm:pt modelId="{D0EFCC1A-D67C-4600-AC17-C390678510E2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/>
            <a:t>Add What Value </a:t>
          </a:r>
          <a:br>
            <a:rPr lang="en-US" dirty="0"/>
          </a:br>
          <a:r>
            <a:rPr lang="en-US" dirty="0"/>
            <a:t>You Bring </a:t>
          </a:r>
        </a:p>
      </dgm:t>
    </dgm:pt>
    <dgm:pt modelId="{AA87FB93-0154-483C-8EE2-EA1018368B56}" type="parTrans" cxnId="{D79E61E9-6260-445B-9FEA-7D7542EB6E11}">
      <dgm:prSet/>
      <dgm:spPr/>
      <dgm:t>
        <a:bodyPr/>
        <a:lstStyle/>
        <a:p>
          <a:endParaRPr lang="en-US"/>
        </a:p>
      </dgm:t>
    </dgm:pt>
    <dgm:pt modelId="{80E9A44E-949E-4418-AAE1-3A9218556E5D}" type="sibTrans" cxnId="{D79E61E9-6260-445B-9FEA-7D7542EB6E11}">
      <dgm:prSet/>
      <dgm:spPr/>
      <dgm:t>
        <a:bodyPr/>
        <a:lstStyle/>
        <a:p>
          <a:endParaRPr lang="en-US"/>
        </a:p>
      </dgm:t>
    </dgm:pt>
    <dgm:pt modelId="{32376CC5-DA1F-4571-BF10-B6D59943FD16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/>
            <a:t>Specializing in…</a:t>
          </a:r>
        </a:p>
      </dgm:t>
    </dgm:pt>
    <dgm:pt modelId="{D7C77B96-6BBF-4400-BC4A-DD1516A76EAF}" type="parTrans" cxnId="{A45F9B83-6AFA-4E2C-ADAA-6E6FD88A0D2B}">
      <dgm:prSet/>
      <dgm:spPr/>
      <dgm:t>
        <a:bodyPr/>
        <a:lstStyle/>
        <a:p>
          <a:endParaRPr lang="en-US"/>
        </a:p>
      </dgm:t>
    </dgm:pt>
    <dgm:pt modelId="{9E96CBC9-05C6-40BE-B83C-6383EBE8B491}" type="sibTrans" cxnId="{A45F9B83-6AFA-4E2C-ADAA-6E6FD88A0D2B}">
      <dgm:prSet/>
      <dgm:spPr/>
      <dgm:t>
        <a:bodyPr/>
        <a:lstStyle/>
        <a:p>
          <a:endParaRPr lang="en-US"/>
        </a:p>
      </dgm:t>
    </dgm:pt>
    <dgm:pt modelId="{ABACE6A6-5901-4679-9C29-8EEC963846E4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/>
            <a:t>Focused on…</a:t>
          </a:r>
        </a:p>
      </dgm:t>
    </dgm:pt>
    <dgm:pt modelId="{640DC350-0739-429A-B101-C38BEEDCB706}" type="parTrans" cxnId="{C6581118-093A-4CC4-B535-BD174F3668A1}">
      <dgm:prSet/>
      <dgm:spPr/>
      <dgm:t>
        <a:bodyPr/>
        <a:lstStyle/>
        <a:p>
          <a:endParaRPr lang="en-US"/>
        </a:p>
      </dgm:t>
    </dgm:pt>
    <dgm:pt modelId="{6F3EF8DC-18B6-45E2-8143-CF787A740B06}" type="sibTrans" cxnId="{C6581118-093A-4CC4-B535-BD174F3668A1}">
      <dgm:prSet/>
      <dgm:spPr/>
      <dgm:t>
        <a:bodyPr/>
        <a:lstStyle/>
        <a:p>
          <a:endParaRPr lang="en-US"/>
        </a:p>
      </dgm:t>
    </dgm:pt>
    <dgm:pt modelId="{A437EB2C-D212-4B07-8BF8-5D181732EE4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/>
            <a:t>Bringing… to…</a:t>
          </a:r>
        </a:p>
      </dgm:t>
    </dgm:pt>
    <dgm:pt modelId="{22F98DE8-BFBA-430D-A01F-F3E75C7704DA}" type="parTrans" cxnId="{090A69F2-7F9B-4671-9D7A-E1C81EE547B4}">
      <dgm:prSet/>
      <dgm:spPr/>
      <dgm:t>
        <a:bodyPr/>
        <a:lstStyle/>
        <a:p>
          <a:endParaRPr lang="en-US"/>
        </a:p>
      </dgm:t>
    </dgm:pt>
    <dgm:pt modelId="{10422117-130D-4463-B544-348BA7433040}" type="sibTrans" cxnId="{090A69F2-7F9B-4671-9D7A-E1C81EE547B4}">
      <dgm:prSet/>
      <dgm:spPr/>
      <dgm:t>
        <a:bodyPr/>
        <a:lstStyle/>
        <a:p>
          <a:endParaRPr lang="en-US"/>
        </a:p>
      </dgm:t>
    </dgm:pt>
    <dgm:pt modelId="{C1ED5529-8B4C-425E-9A2F-4E6EACAF3E7F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/>
            <a:t>Experienced in….</a:t>
          </a:r>
        </a:p>
      </dgm:t>
    </dgm:pt>
    <dgm:pt modelId="{569B7617-5FD0-4F3F-8E4E-329D0833F6C5}" type="parTrans" cxnId="{F206ED9B-4FC8-460A-9B2F-E5E6A2EE6DAE}">
      <dgm:prSet/>
      <dgm:spPr/>
      <dgm:t>
        <a:bodyPr/>
        <a:lstStyle/>
        <a:p>
          <a:endParaRPr lang="en-US"/>
        </a:p>
      </dgm:t>
    </dgm:pt>
    <dgm:pt modelId="{6EE2E85D-BF51-46A0-B569-D4E8B549CB30}" type="sibTrans" cxnId="{F206ED9B-4FC8-460A-9B2F-E5E6A2EE6DAE}">
      <dgm:prSet/>
      <dgm:spPr/>
      <dgm:t>
        <a:bodyPr/>
        <a:lstStyle/>
        <a:p>
          <a:endParaRPr lang="en-US"/>
        </a:p>
      </dgm:t>
    </dgm:pt>
    <dgm:pt modelId="{9427959C-2CF8-482F-9C0E-F0F413CF2864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/>
            <a:t>Building…</a:t>
          </a:r>
        </a:p>
      </dgm:t>
    </dgm:pt>
    <dgm:pt modelId="{91A3D4BD-1037-44B6-88CE-1BD121F61450}" type="parTrans" cxnId="{FCB192D5-4E8D-4035-AA99-A563A8651A4D}">
      <dgm:prSet/>
      <dgm:spPr/>
      <dgm:t>
        <a:bodyPr/>
        <a:lstStyle/>
        <a:p>
          <a:endParaRPr lang="en-US"/>
        </a:p>
      </dgm:t>
    </dgm:pt>
    <dgm:pt modelId="{BE8D73B3-A073-49F6-B7D2-DA4235C6BA9B}" type="sibTrans" cxnId="{FCB192D5-4E8D-4035-AA99-A563A8651A4D}">
      <dgm:prSet/>
      <dgm:spPr/>
      <dgm:t>
        <a:bodyPr/>
        <a:lstStyle/>
        <a:p>
          <a:endParaRPr lang="en-US"/>
        </a:p>
      </dgm:t>
    </dgm:pt>
    <dgm:pt modelId="{49A8E486-9E86-4960-BF58-67B3E5EE64D6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/>
            <a:t>Developing…</a:t>
          </a:r>
        </a:p>
      </dgm:t>
    </dgm:pt>
    <dgm:pt modelId="{DBCFA180-2EDF-4DC3-BDDB-9D710A7AD6CD}" type="parTrans" cxnId="{5AF28AFD-AB30-49DF-97C6-1E3A10E2765A}">
      <dgm:prSet/>
      <dgm:spPr/>
      <dgm:t>
        <a:bodyPr/>
        <a:lstStyle/>
        <a:p>
          <a:endParaRPr lang="en-US"/>
        </a:p>
      </dgm:t>
    </dgm:pt>
    <dgm:pt modelId="{384252FF-DB96-4AA7-8B67-87155E8D32AF}" type="sibTrans" cxnId="{5AF28AFD-AB30-49DF-97C6-1E3A10E2765A}">
      <dgm:prSet/>
      <dgm:spPr/>
      <dgm:t>
        <a:bodyPr/>
        <a:lstStyle/>
        <a:p>
          <a:endParaRPr lang="en-US"/>
        </a:p>
      </dgm:t>
    </dgm:pt>
    <dgm:pt modelId="{61E68B89-7398-42EA-8BF6-D5AB694A5D15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/>
            <a:t>Example:</a:t>
          </a:r>
        </a:p>
      </dgm:t>
    </dgm:pt>
    <dgm:pt modelId="{36E9FEA7-1660-4498-9CC1-70B7A9A78E92}" type="parTrans" cxnId="{EA126465-D3E7-4CCB-B27D-057772A5B680}">
      <dgm:prSet/>
      <dgm:spPr/>
      <dgm:t>
        <a:bodyPr/>
        <a:lstStyle/>
        <a:p>
          <a:endParaRPr lang="en-US"/>
        </a:p>
      </dgm:t>
    </dgm:pt>
    <dgm:pt modelId="{F78D42FB-9692-40E5-88A9-FC25C0E90ED0}" type="sibTrans" cxnId="{EA126465-D3E7-4CCB-B27D-057772A5B680}">
      <dgm:prSet/>
      <dgm:spPr/>
      <dgm:t>
        <a:bodyPr/>
        <a:lstStyle/>
        <a:p>
          <a:endParaRPr lang="en-US"/>
        </a:p>
      </dgm:t>
    </dgm:pt>
    <dgm:pt modelId="{1E2499A1-4F1A-479D-8563-1554B7C5904C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/>
            <a:t>Accomplished, Award Winning, Certified, Engaging, Experienced, Energetic, Flexible, Tenacious, Transformational, Dynamic, Skilled</a:t>
          </a:r>
        </a:p>
      </dgm:t>
    </dgm:pt>
    <dgm:pt modelId="{174D483B-53F3-4504-8392-4CF975294D17}" type="parTrans" cxnId="{9096B481-0EBA-446C-A017-2A2A270C9B1F}">
      <dgm:prSet/>
      <dgm:spPr/>
      <dgm:t>
        <a:bodyPr/>
        <a:lstStyle/>
        <a:p>
          <a:endParaRPr lang="en-US"/>
        </a:p>
      </dgm:t>
    </dgm:pt>
    <dgm:pt modelId="{D624EE62-CE3D-4F14-8BC4-D8AE4F4784D5}" type="sibTrans" cxnId="{9096B481-0EBA-446C-A017-2A2A270C9B1F}">
      <dgm:prSet/>
      <dgm:spPr/>
      <dgm:t>
        <a:bodyPr/>
        <a:lstStyle/>
        <a:p>
          <a:endParaRPr lang="en-US"/>
        </a:p>
      </dgm:t>
    </dgm:pt>
    <dgm:pt modelId="{D95D0051-7AE8-42C2-9143-42557953506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/>
            <a:t>Use titles that can be found on LinkedIn’s list of titles</a:t>
          </a:r>
        </a:p>
      </dgm:t>
    </dgm:pt>
    <dgm:pt modelId="{C6BE5F27-5147-44AF-A01E-4BAB9D6D8FE8}" type="parTrans" cxnId="{F4392517-452E-4DDD-ABCC-DE46C9DB5942}">
      <dgm:prSet/>
      <dgm:spPr/>
      <dgm:t>
        <a:bodyPr/>
        <a:lstStyle/>
        <a:p>
          <a:endParaRPr lang="en-US"/>
        </a:p>
      </dgm:t>
    </dgm:pt>
    <dgm:pt modelId="{F529B227-1E2F-4458-A80E-0FB7B5E97EA6}" type="sibTrans" cxnId="{F4392517-452E-4DDD-ABCC-DE46C9DB5942}">
      <dgm:prSet/>
      <dgm:spPr/>
      <dgm:t>
        <a:bodyPr/>
        <a:lstStyle/>
        <a:p>
          <a:endParaRPr lang="en-US"/>
        </a:p>
      </dgm:t>
    </dgm:pt>
    <dgm:pt modelId="{55291BAE-53FE-454C-93AF-B80D242648C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/>
            <a:t>Dynamic </a:t>
          </a:r>
          <a:r>
            <a:rPr lang="en-US" dirty="0"/>
            <a:t>Program Manager driving brand awareness through integrated marketing</a:t>
          </a:r>
        </a:p>
      </dgm:t>
    </dgm:pt>
    <dgm:pt modelId="{77B9D659-DB32-4CE2-9FDB-ECEDADAE287E}" type="parTrans" cxnId="{B9A8E7E7-D79D-40BA-B054-E368A5A1A14A}">
      <dgm:prSet/>
      <dgm:spPr/>
      <dgm:t>
        <a:bodyPr/>
        <a:lstStyle/>
        <a:p>
          <a:endParaRPr lang="en-US"/>
        </a:p>
      </dgm:t>
    </dgm:pt>
    <dgm:pt modelId="{98D8328C-D98B-44F7-BF9D-8C50ED883DDD}" type="sibTrans" cxnId="{B9A8E7E7-D79D-40BA-B054-E368A5A1A14A}">
      <dgm:prSet/>
      <dgm:spPr/>
      <dgm:t>
        <a:bodyPr/>
        <a:lstStyle/>
        <a:p>
          <a:endParaRPr lang="en-US"/>
        </a:p>
      </dgm:t>
    </dgm:pt>
    <dgm:pt modelId="{EFC0ED9B-2413-4373-AF0E-FD3C5E8404A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/>
            <a:t>These can be found on “Jobs” tab when typing in a search title</a:t>
          </a:r>
        </a:p>
      </dgm:t>
    </dgm:pt>
    <dgm:pt modelId="{56F55BDA-2468-4067-8A44-4967ACF7902F}" type="parTrans" cxnId="{A5BC9B7B-E735-4CB8-8C09-6FDC01BF4805}">
      <dgm:prSet/>
      <dgm:spPr/>
      <dgm:t>
        <a:bodyPr/>
        <a:lstStyle/>
        <a:p>
          <a:endParaRPr lang="en-US"/>
        </a:p>
      </dgm:t>
    </dgm:pt>
    <dgm:pt modelId="{5D5A47A4-580D-4B3F-9F69-027A7D834C99}" type="sibTrans" cxnId="{A5BC9B7B-E735-4CB8-8C09-6FDC01BF4805}">
      <dgm:prSet/>
      <dgm:spPr/>
      <dgm:t>
        <a:bodyPr/>
        <a:lstStyle/>
        <a:p>
          <a:endParaRPr lang="en-US"/>
        </a:p>
      </dgm:t>
    </dgm:pt>
    <dgm:pt modelId="{0545D550-8349-4989-B093-DC23994E34BE}" type="pres">
      <dgm:prSet presAssocID="{25CE28B1-BED5-4658-9BE4-D5F6CFA0527E}" presName="Name0" presStyleCnt="0">
        <dgm:presLayoutVars>
          <dgm:dir/>
          <dgm:animLvl val="lvl"/>
          <dgm:resizeHandles val="exact"/>
        </dgm:presLayoutVars>
      </dgm:prSet>
      <dgm:spPr/>
    </dgm:pt>
    <dgm:pt modelId="{7E4A8E2F-CB69-47AE-B085-739439768C77}" type="pres">
      <dgm:prSet presAssocID="{42268BF7-9333-4FFB-B40B-45EE3DC79317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3B68322-F57F-4F50-8B10-AF851D4DD14A}" type="pres">
      <dgm:prSet presAssocID="{42268BF7-9333-4FFB-B40B-45EE3DC7931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76B958B-3EF2-4335-8262-BF58C461061E}" type="pres">
      <dgm:prSet presAssocID="{42268BF7-9333-4FFB-B40B-45EE3DC79317}" presName="desTx" presStyleLbl="alignAccFollowNode1" presStyleIdx="0" presStyleCnt="4">
        <dgm:presLayoutVars>
          <dgm:bulletEnabled val="1"/>
        </dgm:presLayoutVars>
      </dgm:prSet>
      <dgm:spPr/>
    </dgm:pt>
    <dgm:pt modelId="{CEFAD592-B375-45E0-B51C-C2BF159B5EDD}" type="pres">
      <dgm:prSet presAssocID="{83A017A2-70B2-4D51-8BF1-8CE35C7CB6BA}" presName="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6DF039A-3037-4712-AF38-F9EA10BDE520}" type="pres">
      <dgm:prSet presAssocID="{43DD613D-C161-4CB9-989D-4AFD15151A08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73686D7-CAC0-471D-8A1B-5DA4BCB71BB9}" type="pres">
      <dgm:prSet presAssocID="{43DD613D-C161-4CB9-989D-4AFD15151A0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EC974A5-5257-457B-A430-99A69D46B29D}" type="pres">
      <dgm:prSet presAssocID="{43DD613D-C161-4CB9-989D-4AFD15151A08}" presName="desTx" presStyleLbl="alignAccFollowNode1" presStyleIdx="1" presStyleCnt="4">
        <dgm:presLayoutVars>
          <dgm:bulletEnabled val="1"/>
        </dgm:presLayoutVars>
      </dgm:prSet>
      <dgm:spPr/>
    </dgm:pt>
    <dgm:pt modelId="{038EE183-27C7-44F4-8A87-1D1E450E2F89}" type="pres">
      <dgm:prSet presAssocID="{47C3EE79-33C1-469F-90BF-9A1A29253EEE}" presName="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9986DCF-AE97-4397-956D-6AF9A84ACC4A}" type="pres">
      <dgm:prSet presAssocID="{D0EFCC1A-D67C-4600-AC17-C390678510E2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F10A3AB-FBE5-4BBD-B63B-8E79728FCA6C}" type="pres">
      <dgm:prSet presAssocID="{D0EFCC1A-D67C-4600-AC17-C390678510E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BDEA56A-A5E4-4239-839F-ECB8570A1903}" type="pres">
      <dgm:prSet presAssocID="{D0EFCC1A-D67C-4600-AC17-C390678510E2}" presName="desTx" presStyleLbl="alignAccFollowNode1" presStyleIdx="2" presStyleCnt="4">
        <dgm:presLayoutVars>
          <dgm:bulletEnabled val="1"/>
        </dgm:presLayoutVars>
      </dgm:prSet>
      <dgm:spPr/>
    </dgm:pt>
    <dgm:pt modelId="{D144C98A-6E75-4ECC-9202-718760AF1B36}" type="pres">
      <dgm:prSet presAssocID="{80E9A44E-949E-4418-AAE1-3A9218556E5D}" presName="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361824D-8A32-47C1-B3F8-F087D0FAA865}" type="pres">
      <dgm:prSet presAssocID="{61E68B89-7398-42EA-8BF6-D5AB694A5D15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C2565D0-F14F-453C-99B1-402DEDC698C0}" type="pres">
      <dgm:prSet presAssocID="{61E68B89-7398-42EA-8BF6-D5AB694A5D1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9766104-E678-4C5A-988D-06066DEE7885}" type="pres">
      <dgm:prSet presAssocID="{61E68B89-7398-42EA-8BF6-D5AB694A5D1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B342100-8C92-4949-8FB4-4EF1890DE61F}" type="presOf" srcId="{D95D0051-7AE8-42C2-9143-425579535067}" destId="{EEC974A5-5257-457B-A430-99A69D46B29D}" srcOrd="0" destOrd="0" presId="urn:microsoft.com/office/officeart/2005/8/layout/hList1"/>
    <dgm:cxn modelId="{7F02270E-1BCC-4E84-8E4A-159AF8689D2B}" type="presOf" srcId="{42268BF7-9333-4FFB-B40B-45EE3DC79317}" destId="{43B68322-F57F-4F50-8B10-AF851D4DD14A}" srcOrd="0" destOrd="0" presId="urn:microsoft.com/office/officeart/2005/8/layout/hList1"/>
    <dgm:cxn modelId="{D5D7A013-7216-4EEA-926C-588F692D9902}" type="presOf" srcId="{55291BAE-53FE-454C-93AF-B80D242648C9}" destId="{59766104-E678-4C5A-988D-06066DEE7885}" srcOrd="0" destOrd="0" presId="urn:microsoft.com/office/officeart/2005/8/layout/hList1"/>
    <dgm:cxn modelId="{F4392517-452E-4DDD-ABCC-DE46C9DB5942}" srcId="{43DD613D-C161-4CB9-989D-4AFD15151A08}" destId="{D95D0051-7AE8-42C2-9143-425579535067}" srcOrd="0" destOrd="0" parTransId="{C6BE5F27-5147-44AF-A01E-4BAB9D6D8FE8}" sibTransId="{F529B227-1E2F-4458-A80E-0FB7B5E97EA6}"/>
    <dgm:cxn modelId="{C6581118-093A-4CC4-B535-BD174F3668A1}" srcId="{D0EFCC1A-D67C-4600-AC17-C390678510E2}" destId="{ABACE6A6-5901-4679-9C29-8EEC963846E4}" srcOrd="1" destOrd="0" parTransId="{640DC350-0739-429A-B101-C38BEEDCB706}" sibTransId="{6F3EF8DC-18B6-45E2-8143-CF787A740B06}"/>
    <dgm:cxn modelId="{6EE0F32A-0D12-4C8E-9805-09EBDC8174D2}" type="presOf" srcId="{43DD613D-C161-4CB9-989D-4AFD15151A08}" destId="{B73686D7-CAC0-471D-8A1B-5DA4BCB71BB9}" srcOrd="0" destOrd="0" presId="urn:microsoft.com/office/officeart/2005/8/layout/hList1"/>
    <dgm:cxn modelId="{30EAEC2D-F2A9-446B-86F0-C58CEB40B329}" srcId="{25CE28B1-BED5-4658-9BE4-D5F6CFA0527E}" destId="{43DD613D-C161-4CB9-989D-4AFD15151A08}" srcOrd="1" destOrd="0" parTransId="{28A056D3-7862-4DC0-AC00-3FE6135885E6}" sibTransId="{47C3EE79-33C1-469F-90BF-9A1A29253EEE}"/>
    <dgm:cxn modelId="{DF0FA15C-565B-4711-9A2B-92E37E17F7FE}" type="presOf" srcId="{ABACE6A6-5901-4679-9C29-8EEC963846E4}" destId="{EBDEA56A-A5E4-4239-839F-ECB8570A1903}" srcOrd="0" destOrd="1" presId="urn:microsoft.com/office/officeart/2005/8/layout/hList1"/>
    <dgm:cxn modelId="{EA126465-D3E7-4CCB-B27D-057772A5B680}" srcId="{25CE28B1-BED5-4658-9BE4-D5F6CFA0527E}" destId="{61E68B89-7398-42EA-8BF6-D5AB694A5D15}" srcOrd="3" destOrd="0" parTransId="{36E9FEA7-1660-4498-9CC1-70B7A9A78E92}" sibTransId="{F78D42FB-9692-40E5-88A9-FC25C0E90ED0}"/>
    <dgm:cxn modelId="{5F618D69-8B52-4E1B-825A-E714D326E4A8}" type="presOf" srcId="{32376CC5-DA1F-4571-BF10-B6D59943FD16}" destId="{EBDEA56A-A5E4-4239-839F-ECB8570A1903}" srcOrd="0" destOrd="0" presId="urn:microsoft.com/office/officeart/2005/8/layout/hList1"/>
    <dgm:cxn modelId="{9073CF77-D801-4922-8760-FE6ABF66AB98}" type="presOf" srcId="{1E2499A1-4F1A-479D-8563-1554B7C5904C}" destId="{976B958B-3EF2-4335-8262-BF58C461061E}" srcOrd="0" destOrd="0" presId="urn:microsoft.com/office/officeart/2005/8/layout/hList1"/>
    <dgm:cxn modelId="{BD8FE57A-7B40-4AEC-88A0-D81DEFC669C4}" srcId="{25CE28B1-BED5-4658-9BE4-D5F6CFA0527E}" destId="{42268BF7-9333-4FFB-B40B-45EE3DC79317}" srcOrd="0" destOrd="0" parTransId="{C8767CB4-7EBE-4C87-99A3-D17B30C54A3C}" sibTransId="{83A017A2-70B2-4D51-8BF1-8CE35C7CB6BA}"/>
    <dgm:cxn modelId="{A0CA3C7B-835A-4536-A379-F86D341D8EB9}" type="presOf" srcId="{49A8E486-9E86-4960-BF58-67B3E5EE64D6}" destId="{EBDEA56A-A5E4-4239-839F-ECB8570A1903}" srcOrd="0" destOrd="5" presId="urn:microsoft.com/office/officeart/2005/8/layout/hList1"/>
    <dgm:cxn modelId="{A5BC9B7B-E735-4CB8-8C09-6FDC01BF4805}" srcId="{43DD613D-C161-4CB9-989D-4AFD15151A08}" destId="{EFC0ED9B-2413-4373-AF0E-FD3C5E8404AD}" srcOrd="1" destOrd="0" parTransId="{56F55BDA-2468-4067-8A44-4967ACF7902F}" sibTransId="{5D5A47A4-580D-4B3F-9F69-027A7D834C99}"/>
    <dgm:cxn modelId="{9096B481-0EBA-446C-A017-2A2A270C9B1F}" srcId="{42268BF7-9333-4FFB-B40B-45EE3DC79317}" destId="{1E2499A1-4F1A-479D-8563-1554B7C5904C}" srcOrd="0" destOrd="0" parTransId="{174D483B-53F3-4504-8392-4CF975294D17}" sibTransId="{D624EE62-CE3D-4F14-8BC4-D8AE4F4784D5}"/>
    <dgm:cxn modelId="{A45F9B83-6AFA-4E2C-ADAA-6E6FD88A0D2B}" srcId="{D0EFCC1A-D67C-4600-AC17-C390678510E2}" destId="{32376CC5-DA1F-4571-BF10-B6D59943FD16}" srcOrd="0" destOrd="0" parTransId="{D7C77B96-6BBF-4400-BC4A-DD1516A76EAF}" sibTransId="{9E96CBC9-05C6-40BE-B83C-6383EBE8B491}"/>
    <dgm:cxn modelId="{01CCE386-72F5-4CB7-AA11-7971C58439F8}" type="presOf" srcId="{A437EB2C-D212-4B07-8BF8-5D181732EE4B}" destId="{EBDEA56A-A5E4-4239-839F-ECB8570A1903}" srcOrd="0" destOrd="2" presId="urn:microsoft.com/office/officeart/2005/8/layout/hList1"/>
    <dgm:cxn modelId="{09DC8894-27B8-4209-912C-DBC144B1C1AD}" type="presOf" srcId="{EFC0ED9B-2413-4373-AF0E-FD3C5E8404AD}" destId="{EEC974A5-5257-457B-A430-99A69D46B29D}" srcOrd="0" destOrd="1" presId="urn:microsoft.com/office/officeart/2005/8/layout/hList1"/>
    <dgm:cxn modelId="{F206ED9B-4FC8-460A-9B2F-E5E6A2EE6DAE}" srcId="{D0EFCC1A-D67C-4600-AC17-C390678510E2}" destId="{C1ED5529-8B4C-425E-9A2F-4E6EACAF3E7F}" srcOrd="3" destOrd="0" parTransId="{569B7617-5FD0-4F3F-8E4E-329D0833F6C5}" sibTransId="{6EE2E85D-BF51-46A0-B569-D4E8B549CB30}"/>
    <dgm:cxn modelId="{FE253AB5-1333-46BC-99C1-60DB9635BA10}" type="presOf" srcId="{C1ED5529-8B4C-425E-9A2F-4E6EACAF3E7F}" destId="{EBDEA56A-A5E4-4239-839F-ECB8570A1903}" srcOrd="0" destOrd="3" presId="urn:microsoft.com/office/officeart/2005/8/layout/hList1"/>
    <dgm:cxn modelId="{EB00AAB5-2DA0-4C99-B74D-685A26B48C05}" type="presOf" srcId="{9427959C-2CF8-482F-9C0E-F0F413CF2864}" destId="{EBDEA56A-A5E4-4239-839F-ECB8570A1903}" srcOrd="0" destOrd="4" presId="urn:microsoft.com/office/officeart/2005/8/layout/hList1"/>
    <dgm:cxn modelId="{B41990C0-A5FD-4224-B227-25271D885FF9}" type="presOf" srcId="{61E68B89-7398-42EA-8BF6-D5AB694A5D15}" destId="{4C2565D0-F14F-453C-99B1-402DEDC698C0}" srcOrd="0" destOrd="0" presId="urn:microsoft.com/office/officeart/2005/8/layout/hList1"/>
    <dgm:cxn modelId="{40DA31C3-05FD-4A1C-8E1E-EB3DFE4B9802}" type="presOf" srcId="{25CE28B1-BED5-4658-9BE4-D5F6CFA0527E}" destId="{0545D550-8349-4989-B093-DC23994E34BE}" srcOrd="0" destOrd="0" presId="urn:microsoft.com/office/officeart/2005/8/layout/hList1"/>
    <dgm:cxn modelId="{FCB192D5-4E8D-4035-AA99-A563A8651A4D}" srcId="{D0EFCC1A-D67C-4600-AC17-C390678510E2}" destId="{9427959C-2CF8-482F-9C0E-F0F413CF2864}" srcOrd="4" destOrd="0" parTransId="{91A3D4BD-1037-44B6-88CE-1BD121F61450}" sibTransId="{BE8D73B3-A073-49F6-B7D2-DA4235C6BA9B}"/>
    <dgm:cxn modelId="{B9A8E7E7-D79D-40BA-B054-E368A5A1A14A}" srcId="{61E68B89-7398-42EA-8BF6-D5AB694A5D15}" destId="{55291BAE-53FE-454C-93AF-B80D242648C9}" srcOrd="0" destOrd="0" parTransId="{77B9D659-DB32-4CE2-9FDB-ECEDADAE287E}" sibTransId="{98D8328C-D98B-44F7-BF9D-8C50ED883DDD}"/>
    <dgm:cxn modelId="{D79E61E9-6260-445B-9FEA-7D7542EB6E11}" srcId="{25CE28B1-BED5-4658-9BE4-D5F6CFA0527E}" destId="{D0EFCC1A-D67C-4600-AC17-C390678510E2}" srcOrd="2" destOrd="0" parTransId="{AA87FB93-0154-483C-8EE2-EA1018368B56}" sibTransId="{80E9A44E-949E-4418-AAE1-3A9218556E5D}"/>
    <dgm:cxn modelId="{9C6D08EF-028A-4CF9-B2EC-4C1AF3FC18B8}" type="presOf" srcId="{D0EFCC1A-D67C-4600-AC17-C390678510E2}" destId="{4F10A3AB-FBE5-4BBD-B63B-8E79728FCA6C}" srcOrd="0" destOrd="0" presId="urn:microsoft.com/office/officeart/2005/8/layout/hList1"/>
    <dgm:cxn modelId="{090A69F2-7F9B-4671-9D7A-E1C81EE547B4}" srcId="{D0EFCC1A-D67C-4600-AC17-C390678510E2}" destId="{A437EB2C-D212-4B07-8BF8-5D181732EE4B}" srcOrd="2" destOrd="0" parTransId="{22F98DE8-BFBA-430D-A01F-F3E75C7704DA}" sibTransId="{10422117-130D-4463-B544-348BA7433040}"/>
    <dgm:cxn modelId="{5AF28AFD-AB30-49DF-97C6-1E3A10E2765A}" srcId="{D0EFCC1A-D67C-4600-AC17-C390678510E2}" destId="{49A8E486-9E86-4960-BF58-67B3E5EE64D6}" srcOrd="5" destOrd="0" parTransId="{DBCFA180-2EDF-4DC3-BDDB-9D710A7AD6CD}" sibTransId="{384252FF-DB96-4AA7-8B67-87155E8D32AF}"/>
    <dgm:cxn modelId="{C2F94723-AC26-4CF3-8956-8BFE3085BAFC}" type="presParOf" srcId="{0545D550-8349-4989-B093-DC23994E34BE}" destId="{7E4A8E2F-CB69-47AE-B085-739439768C77}" srcOrd="0" destOrd="0" presId="urn:microsoft.com/office/officeart/2005/8/layout/hList1"/>
    <dgm:cxn modelId="{C931B03C-2E01-48A2-8C84-CAD5EC5D72A8}" type="presParOf" srcId="{7E4A8E2F-CB69-47AE-B085-739439768C77}" destId="{43B68322-F57F-4F50-8B10-AF851D4DD14A}" srcOrd="0" destOrd="0" presId="urn:microsoft.com/office/officeart/2005/8/layout/hList1"/>
    <dgm:cxn modelId="{BBE3DD93-1284-42FC-83A1-1D08616F7306}" type="presParOf" srcId="{7E4A8E2F-CB69-47AE-B085-739439768C77}" destId="{976B958B-3EF2-4335-8262-BF58C461061E}" srcOrd="1" destOrd="0" presId="urn:microsoft.com/office/officeart/2005/8/layout/hList1"/>
    <dgm:cxn modelId="{FE2CF889-EC47-4DB3-BB85-E93EABA0CF0F}" type="presParOf" srcId="{0545D550-8349-4989-B093-DC23994E34BE}" destId="{CEFAD592-B375-45E0-B51C-C2BF159B5EDD}" srcOrd="1" destOrd="0" presId="urn:microsoft.com/office/officeart/2005/8/layout/hList1"/>
    <dgm:cxn modelId="{3631FD34-1544-4DA9-B5CA-0B270448B9CD}" type="presParOf" srcId="{0545D550-8349-4989-B093-DC23994E34BE}" destId="{96DF039A-3037-4712-AF38-F9EA10BDE520}" srcOrd="2" destOrd="0" presId="urn:microsoft.com/office/officeart/2005/8/layout/hList1"/>
    <dgm:cxn modelId="{6E3F26B0-5341-4625-92E9-9AF2AEB4D515}" type="presParOf" srcId="{96DF039A-3037-4712-AF38-F9EA10BDE520}" destId="{B73686D7-CAC0-471D-8A1B-5DA4BCB71BB9}" srcOrd="0" destOrd="0" presId="urn:microsoft.com/office/officeart/2005/8/layout/hList1"/>
    <dgm:cxn modelId="{65DC25CD-8F60-4DF4-BBC4-97F1FE49AF00}" type="presParOf" srcId="{96DF039A-3037-4712-AF38-F9EA10BDE520}" destId="{EEC974A5-5257-457B-A430-99A69D46B29D}" srcOrd="1" destOrd="0" presId="urn:microsoft.com/office/officeart/2005/8/layout/hList1"/>
    <dgm:cxn modelId="{08CA3004-1CDD-4E70-A35F-64AEF6B8EA6B}" type="presParOf" srcId="{0545D550-8349-4989-B093-DC23994E34BE}" destId="{038EE183-27C7-44F4-8A87-1D1E450E2F89}" srcOrd="3" destOrd="0" presId="urn:microsoft.com/office/officeart/2005/8/layout/hList1"/>
    <dgm:cxn modelId="{9B5D0441-4201-4F43-8C7F-4913F3E94346}" type="presParOf" srcId="{0545D550-8349-4989-B093-DC23994E34BE}" destId="{79986DCF-AE97-4397-956D-6AF9A84ACC4A}" srcOrd="4" destOrd="0" presId="urn:microsoft.com/office/officeart/2005/8/layout/hList1"/>
    <dgm:cxn modelId="{6A2040D8-0B16-4A26-A940-C192592DAA3C}" type="presParOf" srcId="{79986DCF-AE97-4397-956D-6AF9A84ACC4A}" destId="{4F10A3AB-FBE5-4BBD-B63B-8E79728FCA6C}" srcOrd="0" destOrd="0" presId="urn:microsoft.com/office/officeart/2005/8/layout/hList1"/>
    <dgm:cxn modelId="{E750C2FA-3ED2-4E26-8F41-EEE8CE72DB0C}" type="presParOf" srcId="{79986DCF-AE97-4397-956D-6AF9A84ACC4A}" destId="{EBDEA56A-A5E4-4239-839F-ECB8570A1903}" srcOrd="1" destOrd="0" presId="urn:microsoft.com/office/officeart/2005/8/layout/hList1"/>
    <dgm:cxn modelId="{8A9491C0-1CA1-41DB-BE3C-280BCED5DC38}" type="presParOf" srcId="{0545D550-8349-4989-B093-DC23994E34BE}" destId="{D144C98A-6E75-4ECC-9202-718760AF1B36}" srcOrd="5" destOrd="0" presId="urn:microsoft.com/office/officeart/2005/8/layout/hList1"/>
    <dgm:cxn modelId="{B49FEC31-E764-4099-9A78-02DFC731DD65}" type="presParOf" srcId="{0545D550-8349-4989-B093-DC23994E34BE}" destId="{1361824D-8A32-47C1-B3F8-F087D0FAA865}" srcOrd="6" destOrd="0" presId="urn:microsoft.com/office/officeart/2005/8/layout/hList1"/>
    <dgm:cxn modelId="{2EEF6473-2FA0-4D68-8391-96875F8949B8}" type="presParOf" srcId="{1361824D-8A32-47C1-B3F8-F087D0FAA865}" destId="{4C2565D0-F14F-453C-99B1-402DEDC698C0}" srcOrd="0" destOrd="0" presId="urn:microsoft.com/office/officeart/2005/8/layout/hList1"/>
    <dgm:cxn modelId="{5D2109EE-3A85-41B4-ABC5-FA8141D32CF4}" type="presParOf" srcId="{1361824D-8A32-47C1-B3F8-F087D0FAA865}" destId="{59766104-E678-4C5A-988D-06066DEE78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7F8CC-6622-45B6-9D13-234887426F6B}">
      <dsp:nvSpPr>
        <dsp:cNvPr id="0" name=""/>
        <dsp:cNvSpPr/>
      </dsp:nvSpPr>
      <dsp:spPr>
        <a:xfrm>
          <a:off x="434686" y="0"/>
          <a:ext cx="4525962" cy="4525962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8F6007-AB57-4CF1-BF2A-0B226386D047}">
      <dsp:nvSpPr>
        <dsp:cNvPr id="0" name=""/>
        <dsp:cNvSpPr/>
      </dsp:nvSpPr>
      <dsp:spPr>
        <a:xfrm>
          <a:off x="2697667" y="45303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Current Position</a:t>
          </a:r>
        </a:p>
      </dsp:txBody>
      <dsp:txXfrm>
        <a:off x="2720106" y="475477"/>
        <a:ext cx="2896997" cy="414790"/>
      </dsp:txXfrm>
    </dsp:sp>
    <dsp:sp modelId="{9ECB435C-34E0-4C55-B4E4-99554ABF0A1F}">
      <dsp:nvSpPr>
        <dsp:cNvPr id="0" name=""/>
        <dsp:cNvSpPr/>
      </dsp:nvSpPr>
      <dsp:spPr>
        <a:xfrm>
          <a:off x="2697667" y="97016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12941"/>
              <a:satOff val="790"/>
              <a:lumOff val="104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Location</a:t>
          </a:r>
        </a:p>
      </dsp:txBody>
      <dsp:txXfrm>
        <a:off x="2720106" y="992603"/>
        <a:ext cx="2896997" cy="414790"/>
      </dsp:txXfrm>
    </dsp:sp>
    <dsp:sp modelId="{F6DC1FF0-5183-4472-8253-EAF3B661873B}">
      <dsp:nvSpPr>
        <dsp:cNvPr id="0" name=""/>
        <dsp:cNvSpPr/>
      </dsp:nvSpPr>
      <dsp:spPr>
        <a:xfrm>
          <a:off x="2697667" y="1487291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25881"/>
              <a:satOff val="1579"/>
              <a:lumOff val="209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Industry</a:t>
          </a:r>
        </a:p>
      </dsp:txBody>
      <dsp:txXfrm>
        <a:off x="2720106" y="1509730"/>
        <a:ext cx="2896997" cy="414790"/>
      </dsp:txXfrm>
    </dsp:sp>
    <dsp:sp modelId="{FD905E62-9420-44F2-A305-95FF6744B1F2}">
      <dsp:nvSpPr>
        <dsp:cNvPr id="0" name=""/>
        <dsp:cNvSpPr/>
      </dsp:nvSpPr>
      <dsp:spPr>
        <a:xfrm>
          <a:off x="2697667" y="2004417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538822"/>
              <a:satOff val="2369"/>
              <a:lumOff val="313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Summary</a:t>
          </a:r>
        </a:p>
      </dsp:txBody>
      <dsp:txXfrm>
        <a:off x="2720106" y="2026856"/>
        <a:ext cx="2896997" cy="414790"/>
      </dsp:txXfrm>
    </dsp:sp>
    <dsp:sp modelId="{934EA0D4-A065-4A63-BD56-C1751BE3711D}">
      <dsp:nvSpPr>
        <dsp:cNvPr id="0" name=""/>
        <dsp:cNvSpPr/>
      </dsp:nvSpPr>
      <dsp:spPr>
        <a:xfrm>
          <a:off x="2697667" y="252154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051763"/>
              <a:satOff val="3159"/>
              <a:lumOff val="418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Skills (at least 5)</a:t>
          </a:r>
        </a:p>
      </dsp:txBody>
      <dsp:txXfrm>
        <a:off x="2720106" y="2543983"/>
        <a:ext cx="2896997" cy="414790"/>
      </dsp:txXfrm>
    </dsp:sp>
    <dsp:sp modelId="{62B5AB72-322D-46F1-BFE0-EC8872EC785A}">
      <dsp:nvSpPr>
        <dsp:cNvPr id="0" name=""/>
        <dsp:cNvSpPr/>
      </dsp:nvSpPr>
      <dsp:spPr>
        <a:xfrm>
          <a:off x="2697667" y="3038670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564703"/>
              <a:satOff val="3948"/>
              <a:lumOff val="52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Education</a:t>
          </a:r>
        </a:p>
      </dsp:txBody>
      <dsp:txXfrm>
        <a:off x="2720106" y="3061109"/>
        <a:ext cx="2896997" cy="414790"/>
      </dsp:txXfrm>
    </dsp:sp>
    <dsp:sp modelId="{D6B1AAC1-AE78-471D-B2E2-864366DD500C}">
      <dsp:nvSpPr>
        <dsp:cNvPr id="0" name=""/>
        <dsp:cNvSpPr/>
      </dsp:nvSpPr>
      <dsp:spPr>
        <a:xfrm>
          <a:off x="2697667" y="3555797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077644"/>
              <a:satOff val="4738"/>
              <a:lumOff val="627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Headshot</a:t>
          </a:r>
        </a:p>
      </dsp:txBody>
      <dsp:txXfrm>
        <a:off x="2720106" y="3578236"/>
        <a:ext cx="2896997" cy="414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68322-F57F-4F50-8B10-AF851D4DD14A}">
      <dsp:nvSpPr>
        <dsp:cNvPr id="0" name=""/>
        <dsp:cNvSpPr/>
      </dsp:nvSpPr>
      <dsp:spPr>
        <a:xfrm>
          <a:off x="4345" y="523929"/>
          <a:ext cx="2613095" cy="7286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Start with An Adjective</a:t>
          </a:r>
        </a:p>
      </dsp:txBody>
      <dsp:txXfrm>
        <a:off x="4345" y="523929"/>
        <a:ext cx="2613095" cy="728673"/>
      </dsp:txXfrm>
    </dsp:sp>
    <dsp:sp modelId="{976B958B-3EF2-4335-8262-BF58C461061E}">
      <dsp:nvSpPr>
        <dsp:cNvPr id="0" name=""/>
        <dsp:cNvSpPr/>
      </dsp:nvSpPr>
      <dsp:spPr>
        <a:xfrm>
          <a:off x="4345" y="1252603"/>
          <a:ext cx="2613095" cy="31128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Accomplished, Award Winning, Certified, Engaging, Experienced, Energetic, Flexible, Tenacious, Transformational, Dynamic, Skilled</a:t>
          </a:r>
        </a:p>
      </dsp:txBody>
      <dsp:txXfrm>
        <a:off x="4345" y="1252603"/>
        <a:ext cx="2613095" cy="3112830"/>
      </dsp:txXfrm>
    </dsp:sp>
    <dsp:sp modelId="{B73686D7-CAC0-471D-8A1B-5DA4BCB71BB9}">
      <dsp:nvSpPr>
        <dsp:cNvPr id="0" name=""/>
        <dsp:cNvSpPr/>
      </dsp:nvSpPr>
      <dsp:spPr>
        <a:xfrm>
          <a:off x="2983274" y="523929"/>
          <a:ext cx="2613095" cy="7286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Add Several Titles</a:t>
          </a:r>
        </a:p>
      </dsp:txBody>
      <dsp:txXfrm>
        <a:off x="2983274" y="523929"/>
        <a:ext cx="2613095" cy="728673"/>
      </dsp:txXfrm>
    </dsp:sp>
    <dsp:sp modelId="{EEC974A5-5257-457B-A430-99A69D46B29D}">
      <dsp:nvSpPr>
        <dsp:cNvPr id="0" name=""/>
        <dsp:cNvSpPr/>
      </dsp:nvSpPr>
      <dsp:spPr>
        <a:xfrm>
          <a:off x="2983274" y="1252603"/>
          <a:ext cx="2613095" cy="31128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Use titles that can be found on LinkedIn’s list of titles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These can be found on “Jobs” tab when typing in a search title</a:t>
          </a:r>
        </a:p>
      </dsp:txBody>
      <dsp:txXfrm>
        <a:off x="2983274" y="1252603"/>
        <a:ext cx="2613095" cy="3112830"/>
      </dsp:txXfrm>
    </dsp:sp>
    <dsp:sp modelId="{4F10A3AB-FBE5-4BBD-B63B-8E79728FCA6C}">
      <dsp:nvSpPr>
        <dsp:cNvPr id="0" name=""/>
        <dsp:cNvSpPr/>
      </dsp:nvSpPr>
      <dsp:spPr>
        <a:xfrm>
          <a:off x="5962203" y="523929"/>
          <a:ext cx="2613095" cy="7286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Add What Value </a:t>
          </a:r>
          <a:br>
            <a:rPr lang="en-US" sz="2100" kern="1200" dirty="0"/>
          </a:br>
          <a:r>
            <a:rPr lang="en-US" sz="2100" kern="1200" dirty="0"/>
            <a:t>You Bring </a:t>
          </a:r>
        </a:p>
      </dsp:txBody>
      <dsp:txXfrm>
        <a:off x="5962203" y="523929"/>
        <a:ext cx="2613095" cy="728673"/>
      </dsp:txXfrm>
    </dsp:sp>
    <dsp:sp modelId="{EBDEA56A-A5E4-4239-839F-ECB8570A1903}">
      <dsp:nvSpPr>
        <dsp:cNvPr id="0" name=""/>
        <dsp:cNvSpPr/>
      </dsp:nvSpPr>
      <dsp:spPr>
        <a:xfrm>
          <a:off x="5962203" y="1252603"/>
          <a:ext cx="2613095" cy="31128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Specializing in…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Focused on…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Bringing… to…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Experienced in….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Building…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Developing…</a:t>
          </a:r>
        </a:p>
      </dsp:txBody>
      <dsp:txXfrm>
        <a:off x="5962203" y="1252603"/>
        <a:ext cx="2613095" cy="3112830"/>
      </dsp:txXfrm>
    </dsp:sp>
    <dsp:sp modelId="{4C2565D0-F14F-453C-99B1-402DEDC698C0}">
      <dsp:nvSpPr>
        <dsp:cNvPr id="0" name=""/>
        <dsp:cNvSpPr/>
      </dsp:nvSpPr>
      <dsp:spPr>
        <a:xfrm>
          <a:off x="8941132" y="523929"/>
          <a:ext cx="2613095" cy="7286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Example:</a:t>
          </a:r>
        </a:p>
      </dsp:txBody>
      <dsp:txXfrm>
        <a:off x="8941132" y="523929"/>
        <a:ext cx="2613095" cy="728673"/>
      </dsp:txXfrm>
    </dsp:sp>
    <dsp:sp modelId="{59766104-E678-4C5A-988D-06066DEE7885}">
      <dsp:nvSpPr>
        <dsp:cNvPr id="0" name=""/>
        <dsp:cNvSpPr/>
      </dsp:nvSpPr>
      <dsp:spPr>
        <a:xfrm>
          <a:off x="8941132" y="1252603"/>
          <a:ext cx="2613095" cy="311283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Dynamic </a:t>
          </a:r>
          <a:r>
            <a:rPr lang="en-US" sz="2100" kern="1200" dirty="0"/>
            <a:t>Program Manager driving brand awareness through integrated marketing</a:t>
          </a:r>
        </a:p>
      </dsp:txBody>
      <dsp:txXfrm>
        <a:off x="8941132" y="1252603"/>
        <a:ext cx="2613095" cy="311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B8818-D39E-4CDA-AED4-FCCE5FD3217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B098E-7F50-41AF-AB6F-3F2432DF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5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99B17-C33D-4EA0-85B6-218AE4B3F77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4D819-3A07-418F-AB9A-03BD19E3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2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D819-3A07-418F-AB9A-03BD19E3E0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9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increase your discoverability: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Complete the Open to Work and include 5 titles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Respond to all messages that you receive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a professional headshot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Include both titles and skills in Headline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employees of targeted companies to your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targeted companies to your Interest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D819-3A07-418F-AB9A-03BD19E3E0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30% of viewers won’t scroll down</a:t>
            </a:r>
          </a:p>
          <a:p>
            <a:pPr marL="0" indent="0">
              <a:buNone/>
            </a:pPr>
            <a:endParaRPr lang="en-US" sz="1200" i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97% of viewers won’t tap ‘see more’ on About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D819-3A07-418F-AB9A-03BD19E3E0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0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D819-3A07-418F-AB9A-03BD19E3E0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02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063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35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46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5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1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1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33" y="673479"/>
            <a:ext cx="533756" cy="621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848" y="1349460"/>
            <a:ext cx="1123604" cy="2763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587" y="1630666"/>
            <a:ext cx="1130126" cy="2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978" y="2775538"/>
            <a:ext cx="561180" cy="653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614" y="3464623"/>
            <a:ext cx="1123604" cy="2763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53" y="3770543"/>
            <a:ext cx="1130126" cy="2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9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7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9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2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0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93B6-8608-49E5-9056-FD756F47B3D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32CB-9F9F-4F7B-91E9-DCCB8BD0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9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utton-call-out-reply-website-icon-1174805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mailto:CareerUSA+subscribe@groups.io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LinkedIn</a:t>
            </a:r>
            <a:br>
              <a:rPr lang="en-US" dirty="0"/>
            </a:br>
            <a:r>
              <a:rPr lang="en-US" sz="3200" dirty="0"/>
              <a:t>Present Yourself Like A Pro!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921036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Presented to NEXUS 2023</a:t>
            </a:r>
          </a:p>
          <a:p>
            <a:pPr algn="ctr"/>
            <a:r>
              <a:rPr lang="en-US" sz="2800" dirty="0"/>
              <a:t>Student Leadership Academy</a:t>
            </a:r>
            <a:endParaRPr lang="en-US" sz="3600" dirty="0"/>
          </a:p>
          <a:p>
            <a:pPr algn="ctr"/>
            <a:r>
              <a:rPr lang="en-US" sz="2800" dirty="0"/>
              <a:t>October 18,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377" y="2733709"/>
            <a:ext cx="725309" cy="844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30" y="3618412"/>
            <a:ext cx="1123604" cy="276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69" y="3924332"/>
            <a:ext cx="1130126" cy="2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5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an All Star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6B44395-40C7-48DD-9179-CC0607ACC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730679"/>
              </p:ext>
            </p:extLst>
          </p:nvPr>
        </p:nvGraphicFramePr>
        <p:xfrm>
          <a:off x="1153924" y="2119730"/>
          <a:ext cx="6074229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51A97A2-9469-4110-909D-F7FDF5FA5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5428" y="2599163"/>
            <a:ext cx="1685796" cy="1098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11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834166"/>
            <a:ext cx="94297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Position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01" y="1657350"/>
            <a:ext cx="8267700" cy="520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6742" y="2277687"/>
            <a:ext cx="713232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For company…enter your phone and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23898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64" y="2776370"/>
            <a:ext cx="72390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4407" y="2130014"/>
            <a:ext cx="698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Select the closest large city metro area</a:t>
            </a:r>
          </a:p>
        </p:txBody>
      </p:sp>
    </p:spTree>
    <p:extLst>
      <p:ext uri="{BB962C8B-B14F-4D97-AF65-F5344CB8AC3E}">
        <p14:creationId xmlns:p14="http://schemas.microsoft.com/office/powerpoint/2010/main" val="25126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34757" cy="3599316"/>
          </a:xfrm>
        </p:spPr>
        <p:txBody>
          <a:bodyPr>
            <a:normAutofit/>
          </a:bodyPr>
          <a:lstStyle/>
          <a:p>
            <a:r>
              <a:rPr lang="en-US" sz="2800" dirty="0"/>
              <a:t>Use titles that LinkedIn has standardized:</a:t>
            </a:r>
          </a:p>
          <a:p>
            <a:pPr lvl="1"/>
            <a:r>
              <a:rPr lang="en-US" sz="2400" dirty="0"/>
              <a:t>(Look at the “Open to Work” section)</a:t>
            </a:r>
          </a:p>
          <a:p>
            <a:pPr lvl="1"/>
            <a:endParaRPr lang="en-US" sz="2400" dirty="0"/>
          </a:p>
          <a:p>
            <a:r>
              <a:rPr lang="en-US" sz="2800" dirty="0"/>
              <a:t>Add </a:t>
            </a:r>
            <a:r>
              <a:rPr lang="en-US" sz="2800" i="1" dirty="0"/>
              <a:t>multiple</a:t>
            </a:r>
            <a:r>
              <a:rPr lang="en-US" sz="2800" dirty="0"/>
              <a:t> titles to “Headline” and “Open to Work”</a:t>
            </a:r>
          </a:p>
          <a:p>
            <a:endParaRPr lang="en-US" sz="2800" dirty="0"/>
          </a:p>
          <a:p>
            <a:r>
              <a:rPr lang="en-US" sz="2800" dirty="0"/>
              <a:t>Add </a:t>
            </a:r>
            <a:r>
              <a:rPr lang="en-US" sz="2800" i="1" dirty="0"/>
              <a:t>additional</a:t>
            </a:r>
            <a:r>
              <a:rPr lang="en-US" sz="2800" dirty="0"/>
              <a:t> titles to the “Experience” section</a:t>
            </a:r>
          </a:p>
        </p:txBody>
      </p:sp>
    </p:spTree>
    <p:extLst>
      <p:ext uri="{BB962C8B-B14F-4D97-AF65-F5344CB8AC3E}">
        <p14:creationId xmlns:p14="http://schemas.microsoft.com/office/powerpoint/2010/main" val="3202050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Title Generator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39F72496-2E1A-472C-A3DC-ECBAF1922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031950"/>
              </p:ext>
            </p:extLst>
          </p:nvPr>
        </p:nvGraphicFramePr>
        <p:xfrm>
          <a:off x="350141" y="1834166"/>
          <a:ext cx="11558574" cy="488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19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583" y="2020985"/>
            <a:ext cx="9189819" cy="4747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Branding Headline Matters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66151" y="5254190"/>
            <a:ext cx="1043493" cy="9927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9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to pronounce name?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9" y="1809096"/>
            <a:ext cx="9043987" cy="504890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7450070">
            <a:off x="3693150" y="4127598"/>
            <a:ext cx="1043493" cy="6917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to pronounce name?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834166"/>
            <a:ext cx="75628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12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Picture</a:t>
            </a:r>
          </a:p>
        </p:txBody>
      </p:sp>
      <p:pic>
        <p:nvPicPr>
          <p:cNvPr id="1026" name="Picture 2" descr="William &quot;Bill&quot; B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70" y="2023142"/>
            <a:ext cx="2553697" cy="255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ile photo of Jason Ir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76" y="4458378"/>
            <a:ext cx="2360448" cy="23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file photo of Allison Robin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25" y="1996913"/>
            <a:ext cx="2461465" cy="24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eon Myers, PS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7" y="2023142"/>
            <a:ext cx="2553697" cy="255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verly Grace-Edwards, PMP, #OPEN_TO_WO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31" y="4417247"/>
            <a:ext cx="2364363" cy="23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ile photo of Pete Hav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90" y="4458378"/>
            <a:ext cx="2360448" cy="23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" b="3774"/>
          <a:stretch/>
        </p:blipFill>
        <p:spPr bwMode="auto">
          <a:xfrm>
            <a:off x="8684548" y="2023142"/>
            <a:ext cx="2414195" cy="236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2854" y="4417247"/>
            <a:ext cx="2391817" cy="24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760464" cy="4097178"/>
          </a:xfrm>
        </p:spPr>
        <p:txBody>
          <a:bodyPr>
            <a:normAutofit/>
          </a:bodyPr>
          <a:lstStyle/>
          <a:p>
            <a:r>
              <a:rPr lang="en-US" dirty="0"/>
              <a:t>Facilitating and leading the North Dallas / Plano Career Focus Group since 2007</a:t>
            </a:r>
          </a:p>
          <a:p>
            <a:r>
              <a:rPr lang="en-US" dirty="0"/>
              <a:t>Created www.CareerDFW.org in 2008</a:t>
            </a:r>
          </a:p>
          <a:p>
            <a:r>
              <a:rPr lang="en-US" dirty="0"/>
              <a:t>Wrote a book called “Your Job Search”</a:t>
            </a:r>
          </a:p>
          <a:p>
            <a:r>
              <a:rPr lang="en-US" dirty="0"/>
              <a:t>Invited to the White House Forum </a:t>
            </a:r>
            <a:br>
              <a:rPr lang="en-US" dirty="0"/>
            </a:br>
            <a:r>
              <a:rPr lang="en-US" dirty="0"/>
              <a:t>		Job Clubs and Career Ministries in 2012</a:t>
            </a:r>
          </a:p>
          <a:p>
            <a:r>
              <a:rPr lang="en-US" dirty="0"/>
              <a:t>Created www.CareerUSA.org in 2012</a:t>
            </a:r>
          </a:p>
          <a:p>
            <a:r>
              <a:rPr lang="en-US" dirty="0"/>
              <a:t>Since March 2020, have conducted over 760 free online career workshops (LinkedIn, Interviewing, Effective Resume &amp; Networking)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970" y="2794298"/>
            <a:ext cx="1433439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 Your Contact Information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417" y="1580534"/>
            <a:ext cx="3051194" cy="5025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8978" y="2450161"/>
            <a:ext cx="57017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Have a professional email</a:t>
            </a:r>
          </a:p>
          <a:p>
            <a:endParaRPr lang="en-US" sz="2800" dirty="0"/>
          </a:p>
          <a:p>
            <a:r>
              <a:rPr lang="en-US" sz="2800" dirty="0"/>
              <a:t>Remember…ONLY 1</a:t>
            </a:r>
            <a:r>
              <a:rPr lang="en-US" sz="2800" baseline="30000" dirty="0"/>
              <a:t>st</a:t>
            </a:r>
            <a:r>
              <a:rPr lang="en-US" sz="2800" dirty="0"/>
              <a:t> degree connections can see this information.</a:t>
            </a:r>
          </a:p>
          <a:p>
            <a:endParaRPr lang="en-US" sz="2800" dirty="0"/>
          </a:p>
          <a:p>
            <a:r>
              <a:rPr lang="en-US" sz="2800" dirty="0"/>
              <a:t>MOST IMPORTANT:</a:t>
            </a:r>
            <a:br>
              <a:rPr lang="en-US" sz="2800" dirty="0"/>
            </a:br>
            <a:r>
              <a:rPr lang="en-US" sz="2800" dirty="0"/>
              <a:t>Include it in the “About” section.</a:t>
            </a:r>
          </a:p>
        </p:txBody>
      </p:sp>
    </p:spTree>
    <p:extLst>
      <p:ext uri="{BB962C8B-B14F-4D97-AF65-F5344CB8AC3E}">
        <p14:creationId xmlns:p14="http://schemas.microsoft.com/office/powerpoint/2010/main" val="6714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Banner Image that Tells a 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583" y="2020985"/>
            <a:ext cx="9189819" cy="474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Banner Image that Tells a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FREE program Canva.com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08" y="2787337"/>
            <a:ext cx="8004026" cy="38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67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“About” Section – Tell People Who You Are, What You Can Do, and How You Can Help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94" y="2015558"/>
            <a:ext cx="6627663" cy="472948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1821" y="2336872"/>
            <a:ext cx="4087906" cy="41607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Up to 2600 characters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Written in 1</a:t>
            </a:r>
            <a:r>
              <a:rPr lang="en-US" sz="2800" baseline="30000" dirty="0"/>
              <a:t>st</a:t>
            </a:r>
            <a:r>
              <a:rPr lang="en-US" sz="2800" dirty="0"/>
              <a:t> person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Keep paragraphs to no more than 3 lines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Add contact info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Add keywords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5594" y="4550485"/>
            <a:ext cx="3776886" cy="279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5593" y="5251525"/>
            <a:ext cx="6552359" cy="1396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411274" cy="4111387"/>
          </a:xfrm>
        </p:spPr>
        <p:txBody>
          <a:bodyPr>
            <a:noAutofit/>
          </a:bodyPr>
          <a:lstStyle/>
          <a:p>
            <a:r>
              <a:rPr lang="en-US" sz="2800" dirty="0"/>
              <a:t>Use </a:t>
            </a:r>
            <a:r>
              <a:rPr lang="en-US" sz="2800" b="1" dirty="0"/>
              <a:t>Key Words </a:t>
            </a:r>
            <a:r>
              <a:rPr lang="en-US" sz="2800" dirty="0"/>
              <a:t>pertaining to your job in “</a:t>
            </a:r>
            <a:r>
              <a:rPr lang="en-US" sz="2800" b="1" dirty="0"/>
              <a:t>About”</a:t>
            </a:r>
            <a:r>
              <a:rPr lang="en-US" sz="2800" dirty="0"/>
              <a:t> and “</a:t>
            </a:r>
            <a:r>
              <a:rPr lang="en-US" sz="2800" b="1" dirty="0"/>
              <a:t>Experience” </a:t>
            </a:r>
            <a:r>
              <a:rPr lang="en-US" sz="2800" dirty="0"/>
              <a:t>sections</a:t>
            </a:r>
          </a:p>
          <a:p>
            <a:endParaRPr lang="en-US" sz="1800" dirty="0"/>
          </a:p>
          <a:p>
            <a:r>
              <a:rPr lang="en-US" sz="2800" dirty="0"/>
              <a:t>Top 10 skills employers want to see on your resume in 2023 </a:t>
            </a:r>
            <a:r>
              <a:rPr lang="en-US" sz="2000" dirty="0"/>
              <a:t>(LinkedIn)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1. Industry-specific tools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2. Data analytics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3. Creativity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4. Communication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5. Collaboration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86522" y="6448260"/>
            <a:ext cx="110050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https://www.linkedin.com/pulse/top-10-skills-employers-want-see-your-resume-2023-resumemansion/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8065" y="4074247"/>
            <a:ext cx="4808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2400" dirty="0">
                <a:solidFill>
                  <a:srgbClr val="FFC000"/>
                </a:solidFill>
              </a:rPr>
              <a:t>6. Digital literacy</a:t>
            </a:r>
          </a:p>
          <a:p>
            <a:r>
              <a:rPr lang="en-US" sz="2400" dirty="0">
                <a:solidFill>
                  <a:srgbClr val="FFC000"/>
                </a:solidFill>
              </a:rPr>
              <a:t>7. Self-motivation</a:t>
            </a:r>
          </a:p>
          <a:p>
            <a:r>
              <a:rPr lang="en-US" sz="2400" dirty="0">
                <a:solidFill>
                  <a:srgbClr val="FFC000"/>
                </a:solidFill>
              </a:rPr>
              <a:t>8. Time management</a:t>
            </a:r>
          </a:p>
          <a:p>
            <a:r>
              <a:rPr lang="en-US" sz="2400" dirty="0">
                <a:solidFill>
                  <a:srgbClr val="FFC000"/>
                </a:solidFill>
              </a:rPr>
              <a:t>9. Adaptability</a:t>
            </a:r>
          </a:p>
          <a:p>
            <a:r>
              <a:rPr lang="en-US" sz="2400" dirty="0">
                <a:solidFill>
                  <a:srgbClr val="FFC000"/>
                </a:solidFill>
              </a:rPr>
              <a:t>10. Problem-solving</a:t>
            </a:r>
          </a:p>
        </p:txBody>
      </p:sp>
    </p:spTree>
    <p:extLst>
      <p:ext uri="{BB962C8B-B14F-4D97-AF65-F5344CB8AC3E}">
        <p14:creationId xmlns:p14="http://schemas.microsoft.com/office/powerpoint/2010/main" val="30564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and Endorsement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43594"/>
            <a:ext cx="10970211" cy="45691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Maximum skills allowed is 50; recommend 45-50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Two skills are showcased on the profile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Skills should include both technical and managerial (soft) skills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You should alphabetize them for easier reading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LinkedIn categorizes the skills into sections, cannot be moved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You want three current (2021-2023)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72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51530"/>
            <a:ext cx="11303698" cy="4615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LinkedIn Skill Quiz is a feature that allows members to take assessments on various skills to test and showcase their proficiency in those skills 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2800" dirty="0"/>
              <a:t>Assessments are categorized as: </a:t>
            </a:r>
          </a:p>
          <a:p>
            <a:pPr lvl="1"/>
            <a:r>
              <a:rPr lang="en-US" sz="2400" dirty="0"/>
              <a:t>Technical (C++, Python, JavaScript)</a:t>
            </a:r>
          </a:p>
          <a:p>
            <a:pPr lvl="1"/>
            <a:r>
              <a:rPr lang="en-US" sz="2400" dirty="0"/>
              <a:t>Business  (QuickBooks, Microsoft Excel, Word, and PowerPoint)</a:t>
            </a:r>
          </a:p>
          <a:p>
            <a:pPr lvl="1"/>
            <a:r>
              <a:rPr lang="en-US" sz="2400" dirty="0"/>
              <a:t>Design  (iMovie, Adobe Illustrator, Photoshop, InDesign)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2800" dirty="0"/>
              <a:t>Results show candidates who pass LinkedIn Skill Assessments are significantly more likely (~30%) to get hired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Assessments Test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432790" cy="3599316"/>
          </a:xfrm>
        </p:spPr>
        <p:txBody>
          <a:bodyPr>
            <a:normAutofit/>
          </a:bodyPr>
          <a:lstStyle/>
          <a:p>
            <a:r>
              <a:rPr lang="en-US" sz="2800" dirty="0"/>
              <a:t>Generally 15 to 20 multiple choice questions. The questions are timed and must be completed in one session</a:t>
            </a:r>
          </a:p>
          <a:p>
            <a:r>
              <a:rPr lang="en-US" sz="2800" dirty="0"/>
              <a:t>Must score in the 70th percentile or above, to be awarded a "badge".  The badge will be displayed on the “Skills and Assessment” section</a:t>
            </a:r>
          </a:p>
          <a:p>
            <a:r>
              <a:rPr lang="en-US" sz="2800" dirty="0"/>
              <a:t>Is only valid for 12 months and will expire after that</a:t>
            </a:r>
          </a:p>
          <a:p>
            <a:r>
              <a:rPr lang="en-US" sz="2800" dirty="0"/>
              <a:t>Able to retake the assessment one more time after three months, then will no longer be available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4D283-86E8-405B-9775-1E2FCB75B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357" y="5182418"/>
            <a:ext cx="5194232" cy="1507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9615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Settings to adjust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47631"/>
            <a:ext cx="9613861" cy="3599316"/>
          </a:xfrm>
        </p:spPr>
        <p:txBody>
          <a:bodyPr/>
          <a:lstStyle/>
          <a:p>
            <a:r>
              <a:rPr lang="en-US" dirty="0"/>
              <a:t>Privacy Settings</a:t>
            </a:r>
          </a:p>
        </p:txBody>
      </p:sp>
      <p:pic>
        <p:nvPicPr>
          <p:cNvPr id="1026" name="Picture 2" descr="Graphical user interface, text, application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912527"/>
            <a:ext cx="10125184" cy="24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phical user interface, text, application, chat or text message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40" y="850047"/>
            <a:ext cx="2839755" cy="58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68999" y="2912527"/>
            <a:ext cx="670098" cy="5944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810052" y="854028"/>
            <a:ext cx="1002254" cy="5944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69402" y="4485939"/>
            <a:ext cx="1559859" cy="7422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Settings to adjust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 Settings</a:t>
            </a:r>
          </a:p>
        </p:txBody>
      </p:sp>
      <p:pic>
        <p:nvPicPr>
          <p:cNvPr id="2050" name="Picture 2" descr="Graphical user interface, text, application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845775"/>
            <a:ext cx="11344350" cy="30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51821" y="4943455"/>
            <a:ext cx="1043493" cy="9927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2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xternal-preview.redd.it/jNNCZCX5dCvu36FPRGaopfQjtySgo_ZjFEL0ZPgYoL0.jpg?auto=webp&amp;s=d9a7c7590ffd829b94c88ce4accb92fed59f7d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94" y="462580"/>
            <a:ext cx="9165703" cy="61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9625" y="1283975"/>
            <a:ext cx="360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What I am going to talk about today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9625" y="3523708"/>
            <a:ext cx="389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What I could talk about if we had a week or more.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5882630" y="1369016"/>
            <a:ext cx="703687" cy="54873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5882630" y="3664840"/>
            <a:ext cx="703687" cy="54873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50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 Daily Routine – </a:t>
            </a:r>
            <a:r>
              <a:rPr lang="en-US" sz="2800" dirty="0"/>
              <a:t>15-30 Minutes a Day</a:t>
            </a:r>
            <a:endParaRPr lang="en-US" dirty="0"/>
          </a:p>
        </p:txBody>
      </p:sp>
      <p:pic>
        <p:nvPicPr>
          <p:cNvPr id="4" name="Picture 2" descr="https://lh4.googleusercontent.com/HId3Ft3JYTn0AMtfCi0FXvDP3lKhKLfv1X-m5FUnfd1J7Q811mnr2q19_ZAazZH33nnim4f1rslbydbTsaWk2NEVAySx1pkKtdRc-mjWX2lF5vHGc8hcfPrnXacZzqdDxbmVfbu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1"/>
          <a:stretch/>
        </p:blipFill>
        <p:spPr bwMode="auto">
          <a:xfrm>
            <a:off x="144818" y="3050809"/>
            <a:ext cx="11926903" cy="4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/>
          <a:lstStyle/>
          <a:p>
            <a:r>
              <a:rPr lang="en-US" dirty="0"/>
              <a:t>Clear the red</a:t>
            </a:r>
          </a:p>
        </p:txBody>
      </p:sp>
      <p:sp>
        <p:nvSpPr>
          <p:cNvPr id="7" name="Down Arrow 6"/>
          <p:cNvSpPr/>
          <p:nvPr/>
        </p:nvSpPr>
        <p:spPr>
          <a:xfrm>
            <a:off x="6108269" y="2493729"/>
            <a:ext cx="419549" cy="5335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63321" y="2505070"/>
            <a:ext cx="419549" cy="5335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850874" y="2500422"/>
            <a:ext cx="419549" cy="5335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741059" y="2493729"/>
            <a:ext cx="419549" cy="5335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99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38" y="2314574"/>
            <a:ext cx="107870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How to build a good profile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Strategies to optimize their LinkedIn presence.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FFFF00"/>
                </a:solidFill>
              </a:rPr>
              <a:t>Tips on expanding their professional network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How to leverage LinkedIn for job search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What we will cover today</a:t>
            </a:r>
          </a:p>
        </p:txBody>
      </p:sp>
    </p:spTree>
    <p:extLst>
      <p:ext uri="{BB962C8B-B14F-4D97-AF65-F5344CB8AC3E}">
        <p14:creationId xmlns:p14="http://schemas.microsoft.com/office/powerpoint/2010/main" val="2452821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75508"/>
            <a:ext cx="11260667" cy="4521127"/>
          </a:xfrm>
        </p:spPr>
        <p:txBody>
          <a:bodyPr>
            <a:noAutofit/>
          </a:bodyPr>
          <a:lstStyle/>
          <a:p>
            <a:r>
              <a:rPr lang="en-US" sz="2800" dirty="0"/>
              <a:t>Recommended: over 500</a:t>
            </a:r>
          </a:p>
          <a:p>
            <a:endParaRPr lang="en-US" sz="2800" dirty="0"/>
          </a:p>
          <a:p>
            <a:r>
              <a:rPr lang="en-US" sz="2800" dirty="0"/>
              <a:t>Most should be people in similar industry of job function to your search goals</a:t>
            </a:r>
          </a:p>
          <a:p>
            <a:endParaRPr lang="en-US" sz="2800" dirty="0"/>
          </a:p>
          <a:p>
            <a:r>
              <a:rPr lang="en-US" sz="2800" dirty="0"/>
              <a:t>Add recruiters who work in targeted companies</a:t>
            </a:r>
          </a:p>
          <a:p>
            <a:endParaRPr lang="en-US" sz="2800" dirty="0"/>
          </a:p>
          <a:p>
            <a:r>
              <a:rPr lang="en-US" sz="2800" dirty="0"/>
              <a:t>Add people with titles that could denote hiring manager status in targeted companies</a:t>
            </a:r>
          </a:p>
        </p:txBody>
      </p:sp>
    </p:spTree>
    <p:extLst>
      <p:ext uri="{BB962C8B-B14F-4D97-AF65-F5344CB8AC3E}">
        <p14:creationId xmlns:p14="http://schemas.microsoft.com/office/powerpoint/2010/main" val="6348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Key Contacts and Prospects</a:t>
            </a:r>
          </a:p>
        </p:txBody>
      </p:sp>
      <p:pic>
        <p:nvPicPr>
          <p:cNvPr id="3074" name="Picture 2" descr="https://lh4.googleusercontent.com/HId3Ft3JYTn0AMtfCi0FXvDP3lKhKLfv1X-m5FUnfd1J7Q811mnr2q19_ZAazZH33nnim4f1rslbydbTsaWk2NEVAySx1pkKtdRc-mjWX2lF5vHGc8hcfPrnXacZzqdDxbmVfbu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1"/>
          <a:stretch/>
        </p:blipFill>
        <p:spPr bwMode="auto">
          <a:xfrm>
            <a:off x="101787" y="2093379"/>
            <a:ext cx="11926903" cy="4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0321" y="2851806"/>
            <a:ext cx="55366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  <a:latin typeface="Arial" panose="020B0604020202020204" pitchFamily="34" charset="0"/>
              </a:rPr>
              <a:t> AND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 Both are required</a:t>
            </a:r>
            <a:endParaRPr lang="en-US" sz="2400" dirty="0"/>
          </a:p>
          <a:p>
            <a:br>
              <a:rPr lang="en-US" sz="2400" dirty="0"/>
            </a:br>
            <a:r>
              <a:rPr lang="en-US" sz="2400" b="1" dirty="0">
                <a:solidFill>
                  <a:srgbClr val="0432FF"/>
                </a:solidFill>
                <a:latin typeface="Arial" panose="020B0604020202020204" pitchFamily="34" charset="0"/>
              </a:rPr>
              <a:t>  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  Either will qualify</a:t>
            </a:r>
            <a:endParaRPr lang="en-US" sz="2400" dirty="0"/>
          </a:p>
          <a:p>
            <a:br>
              <a:rPr lang="en-US" sz="2400" dirty="0"/>
            </a:br>
            <a:r>
              <a:rPr lang="en-US" sz="2400" b="1" dirty="0">
                <a:solidFill>
                  <a:srgbClr val="0432FF"/>
                </a:solidFill>
                <a:latin typeface="Arial" panose="020B0604020202020204" pitchFamily="34" charset="0"/>
              </a:rPr>
              <a:t> NOT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 Eliminates records from results</a:t>
            </a:r>
            <a:endParaRPr lang="en-US" sz="2400" dirty="0"/>
          </a:p>
          <a:p>
            <a:br>
              <a:rPr lang="en-US" sz="2400" dirty="0"/>
            </a:b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</a:rPr>
              <a:t>  </a:t>
            </a:r>
            <a:r>
              <a:rPr lang="en-US" sz="2400" b="1" dirty="0">
                <a:solidFill>
                  <a:srgbClr val="0432FF"/>
                </a:solidFill>
                <a:latin typeface="Arial" panose="020B0604020202020204" pitchFamily="34" charset="0"/>
              </a:rPr>
              <a:t>“  “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  Requires exact string match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sz="2400" dirty="0"/>
          </a:p>
          <a:p>
            <a:br>
              <a:rPr lang="en-US" sz="2400" dirty="0"/>
            </a:br>
            <a:r>
              <a:rPr lang="en-US" sz="2400" b="1" dirty="0">
                <a:solidFill>
                  <a:srgbClr val="0432FF"/>
                </a:solidFill>
                <a:latin typeface="Arial" panose="020B0604020202020204" pitchFamily="34" charset="0"/>
              </a:rPr>
              <a:t>   (  )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  Clarifies like topics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90851" y="3053396"/>
            <a:ext cx="419907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Boolean Modifiers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8732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Always send a personal note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616" y="2384164"/>
            <a:ext cx="7422045" cy="3435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8056" y="3227295"/>
            <a:ext cx="591671" cy="193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68819" y="3227295"/>
            <a:ext cx="656216" cy="193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48056" y="3969572"/>
            <a:ext cx="5464885" cy="139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97910" y="3582296"/>
            <a:ext cx="4292301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mile | SiOWfa16: Science in Our World: Certainty and Controvers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81" y="3227295"/>
            <a:ext cx="876525" cy="823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19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Always send a personal note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17"/>
          <a:stretch/>
        </p:blipFill>
        <p:spPr>
          <a:xfrm>
            <a:off x="3582257" y="2224690"/>
            <a:ext cx="3073479" cy="379571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127" y="2231316"/>
            <a:ext cx="3423859" cy="3795712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6" name="Straight Connector 5"/>
          <p:cNvCxnSpPr/>
          <p:nvPr/>
        </p:nvCxnSpPr>
        <p:spPr>
          <a:xfrm>
            <a:off x="4079359" y="5480197"/>
            <a:ext cx="579269" cy="372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79359" y="5539176"/>
            <a:ext cx="579269" cy="313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 rot="13563797">
            <a:off x="7163972" y="5761269"/>
            <a:ext cx="534401" cy="830521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7085" y="3288020"/>
            <a:ext cx="2936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Look for the Blue connect button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608738" y="5480197"/>
            <a:ext cx="579269" cy="372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608738" y="5539176"/>
            <a:ext cx="579269" cy="313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306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LinkedIn Promise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2133600"/>
            <a:ext cx="9448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LinkedIn Promise</a:t>
            </a:r>
          </a:p>
          <a:p>
            <a:pPr algn="ctr"/>
            <a:endParaRPr lang="en-US" sz="1400" dirty="0"/>
          </a:p>
          <a:p>
            <a:pPr algn="ctr"/>
            <a:r>
              <a:rPr lang="en-US" sz="3600" dirty="0"/>
              <a:t>I (insert your name here) promise to always send a personal note when ever I send a LinkedIn request to connect with anyone. </a:t>
            </a:r>
          </a:p>
          <a:p>
            <a:pPr algn="ctr"/>
            <a:endParaRPr lang="en-US" sz="2000" dirty="0"/>
          </a:p>
          <a:p>
            <a:pPr algn="ctr"/>
            <a:r>
              <a:rPr lang="en-US" sz="3600" dirty="0"/>
              <a:t>This includes when I use my cell phone </a:t>
            </a:r>
            <a:br>
              <a:rPr lang="en-US" sz="3600" dirty="0"/>
            </a:br>
            <a:r>
              <a:rPr lang="en-US" sz="3600" dirty="0"/>
              <a:t>or my computer.</a:t>
            </a:r>
            <a:endParaRPr lang="en-US" sz="2800" dirty="0"/>
          </a:p>
        </p:txBody>
      </p:sp>
      <p:pic>
        <p:nvPicPr>
          <p:cNvPr id="11" name="Picture 2" descr="Hand Emoji - Raised Hand Emoji Png , Transparent Cartoon, Free Cliparts &amp;  Silhouettes - Net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t="3529" r="24346" b="4706"/>
          <a:stretch/>
        </p:blipFill>
        <p:spPr bwMode="auto">
          <a:xfrm>
            <a:off x="304799" y="2362200"/>
            <a:ext cx="196947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Always send a personal note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341597" y="2730808"/>
            <a:ext cx="7395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As of October 1</a:t>
            </a:r>
            <a:r>
              <a:rPr lang="en-US" sz="4000" baseline="30000" dirty="0"/>
              <a:t>st</a:t>
            </a:r>
            <a:r>
              <a:rPr lang="en-US" sz="4000" dirty="0"/>
              <a:t>, 2023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LinkedIn only allows </a:t>
            </a:r>
            <a:br>
              <a:rPr lang="en-US" sz="4000" dirty="0"/>
            </a:br>
            <a:r>
              <a:rPr lang="en-US" sz="4000" dirty="0"/>
              <a:t>10 personal notes per month with the free version. </a:t>
            </a:r>
          </a:p>
        </p:txBody>
      </p:sp>
    </p:spTree>
    <p:extLst>
      <p:ext uri="{BB962C8B-B14F-4D97-AF65-F5344CB8AC3E}">
        <p14:creationId xmlns:p14="http://schemas.microsoft.com/office/powerpoint/2010/main" val="4112525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 Companies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58255" y="2354290"/>
            <a:ext cx="9416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 sure to “Follow” any company you are interested in or have applied 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01" y="3930127"/>
            <a:ext cx="9144000" cy="187977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0800000">
            <a:off x="9759781" y="4658958"/>
            <a:ext cx="534401" cy="8305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7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 Active on LinkedIn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94922" y="1956257"/>
            <a:ext cx="106213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Post, Share and Like: </a:t>
            </a:r>
            <a:br>
              <a:rPr lang="en-US" sz="4000" b="1" dirty="0"/>
            </a:br>
            <a:r>
              <a:rPr lang="en-US" sz="4000" dirty="0"/>
              <a:t>Post – once a week (www.Feedly.com)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Share - with a comment daily </a:t>
            </a:r>
            <a:r>
              <a:rPr lang="en-US" sz="2400" dirty="0"/>
              <a:t>(more than 12 words)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Share - with no comment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Like – 3-5 times daily</a:t>
            </a:r>
          </a:p>
        </p:txBody>
      </p:sp>
    </p:spTree>
    <p:extLst>
      <p:ext uri="{BB962C8B-B14F-4D97-AF65-F5344CB8AC3E}">
        <p14:creationId xmlns:p14="http://schemas.microsoft.com/office/powerpoint/2010/main" val="120867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Growth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241" y="2005012"/>
            <a:ext cx="75628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16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Groups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59" y="2048259"/>
            <a:ext cx="6591188" cy="4704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553" y="2048259"/>
            <a:ext cx="6190858" cy="47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90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38" y="2314574"/>
            <a:ext cx="107870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How to build a good profile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Strategies to optimize their LinkedIn presence.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Tips on expanding their professional network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FFFF00"/>
                </a:solidFill>
              </a:rPr>
              <a:t>How to leverage LinkedIn for job search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What we will cover today</a:t>
            </a:r>
          </a:p>
        </p:txBody>
      </p:sp>
    </p:spTree>
    <p:extLst>
      <p:ext uri="{BB962C8B-B14F-4D97-AF65-F5344CB8AC3E}">
        <p14:creationId xmlns:p14="http://schemas.microsoft.com/office/powerpoint/2010/main" val="3872154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Recruiters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96436"/>
          </a:xfrm>
        </p:spPr>
        <p:txBody>
          <a:bodyPr>
            <a:normAutofit/>
          </a:bodyPr>
          <a:lstStyle/>
          <a:p>
            <a:r>
              <a:rPr lang="en-US" dirty="0"/>
              <a:t>1) In House Recruiter</a:t>
            </a:r>
          </a:p>
          <a:p>
            <a:pPr lvl="1"/>
            <a:r>
              <a:rPr lang="en-US" dirty="0"/>
              <a:t>Could be handling 30 - 40 job descriptions at a time</a:t>
            </a:r>
          </a:p>
          <a:p>
            <a:pPr lvl="1"/>
            <a:r>
              <a:rPr lang="en-US" dirty="0"/>
              <a:t>Very </a:t>
            </a:r>
            <a:r>
              <a:rPr lang="en-US" dirty="0" err="1"/>
              <a:t>Very</a:t>
            </a:r>
            <a:r>
              <a:rPr lang="en-US" dirty="0"/>
              <a:t> busy…may rely on Applicant Tracking Systems </a:t>
            </a:r>
          </a:p>
          <a:p>
            <a:r>
              <a:rPr lang="en-US" dirty="0"/>
              <a:t>2) Outside Contingent Recruiting Firms</a:t>
            </a:r>
          </a:p>
          <a:p>
            <a:pPr lvl="1"/>
            <a:r>
              <a:rPr lang="en-US" dirty="0"/>
              <a:t>3 - 5 firms may be trying to fill the same job</a:t>
            </a:r>
          </a:p>
          <a:p>
            <a:pPr lvl="1"/>
            <a:r>
              <a:rPr lang="en-US" dirty="0"/>
              <a:t>Only the firm that makes the placement gets paid</a:t>
            </a:r>
          </a:p>
          <a:p>
            <a:r>
              <a:rPr lang="en-US" dirty="0"/>
              <a:t>3) Outside Retained Search Consultant</a:t>
            </a:r>
          </a:p>
          <a:p>
            <a:pPr lvl="1"/>
            <a:r>
              <a:rPr lang="en-US" dirty="0"/>
              <a:t>Only one firm is trying to fill a role</a:t>
            </a:r>
          </a:p>
          <a:p>
            <a:pPr lvl="1"/>
            <a:r>
              <a:rPr lang="en-US" dirty="0"/>
              <a:t>Gets paid an up front fee and balance on placement</a:t>
            </a:r>
          </a:p>
          <a:p>
            <a:pPr lvl="1"/>
            <a:r>
              <a:rPr lang="en-US" dirty="0"/>
              <a:t>Will have a good relationship with the employer</a:t>
            </a:r>
          </a:p>
        </p:txBody>
      </p:sp>
    </p:spTree>
    <p:extLst>
      <p:ext uri="{BB962C8B-B14F-4D97-AF65-F5344CB8AC3E}">
        <p14:creationId xmlns:p14="http://schemas.microsoft.com/office/powerpoint/2010/main" val="205189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Check Your Key Skills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D2FEC4-70B2-47FB-9415-A4B8B41B200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F42EA-C56F-920D-01D1-D800212D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24" y="1528461"/>
            <a:ext cx="4335333" cy="1895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B0A22-C66E-00B4-7EDF-93EE6843B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50" y="3567525"/>
            <a:ext cx="3761858" cy="2358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FFDC3-E622-B046-5AF7-64252A0DF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325" y="4996100"/>
            <a:ext cx="2334515" cy="1687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BF293A-04E9-5951-7D47-DEAE9F8DC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992" y="534616"/>
            <a:ext cx="3153215" cy="6154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8465083F-E426-B29D-D995-84B7107D4E07}"/>
              </a:ext>
            </a:extLst>
          </p:cNvPr>
          <p:cNvSpPr/>
          <p:nvPr/>
        </p:nvSpPr>
        <p:spPr>
          <a:xfrm>
            <a:off x="2169268" y="3034114"/>
            <a:ext cx="1274323" cy="35019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A5C710-190B-5FB4-29DA-5411DA629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895" y="5540925"/>
            <a:ext cx="1329043" cy="402371"/>
          </a:xfrm>
          <a:prstGeom prst="rect">
            <a:avLst/>
          </a:prstGeom>
        </p:spPr>
      </p:pic>
      <p:sp>
        <p:nvSpPr>
          <p:cNvPr id="13" name="Arrow: Bent-Up 15">
            <a:extLst>
              <a:ext uri="{FF2B5EF4-FFF2-40B4-BE49-F238E27FC236}">
                <a16:creationId xmlns:a16="http://schemas.microsoft.com/office/drawing/2014/main" id="{B4227036-51BC-A8AC-2E3B-E88B511F0008}"/>
              </a:ext>
            </a:extLst>
          </p:cNvPr>
          <p:cNvSpPr/>
          <p:nvPr/>
        </p:nvSpPr>
        <p:spPr>
          <a:xfrm rot="5400000">
            <a:off x="724399" y="3813684"/>
            <a:ext cx="1223837" cy="731520"/>
          </a:xfrm>
          <a:prstGeom prst="bentUpArrow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E388F-C83E-9236-7541-9F8D2D9BF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0757" y="5982265"/>
            <a:ext cx="1646992" cy="6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3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Career Explorer: LinkedIn’s List of Skills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5E0EDF3-55F0-073A-86E5-5F1A6FBB6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34" y="2261556"/>
            <a:ext cx="5690211" cy="435133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1022A-1922-1F43-8BA0-97FB96443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" y="3517750"/>
            <a:ext cx="6045798" cy="6777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linkedin.github.io/career-explorer/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7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OpenToWork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891022A-1922-1F43-8BA0-97FB96443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52" y="2395781"/>
            <a:ext cx="11134164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LinkedIn indicates that profiles with a public #OpenToWork are likely to receive 20% -50% more InMails from recruiters.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Needs to be refreshed by turning off, then on, every two months.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Most frequently used filter in LinkedIn Recruiter software.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58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Reply to Recruiter Messages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891022A-1922-1F43-8BA0-97FB96443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69" y="2175861"/>
            <a:ext cx="10515600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Reply to every message from a recruiter, even if you are not interested in that role.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LinkedIn tracks the percent of recruiter messages that you reply to and creates a ‘likely to respond’ score as part of your profile.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You do not need to reply to messages that are solicitations.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pic>
        <p:nvPicPr>
          <p:cNvPr id="7" name="Picture 6" descr="A red oval object with a grey border">
            <a:extLst>
              <a:ext uri="{FF2B5EF4-FFF2-40B4-BE49-F238E27FC236}">
                <a16:creationId xmlns:a16="http://schemas.microsoft.com/office/drawing/2014/main" id="{97B4EAFB-8DEE-0CC6-3C40-582C05029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116187">
            <a:off x="10120473" y="5311016"/>
            <a:ext cx="1770037" cy="14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91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5" y="2336873"/>
            <a:ext cx="4389119" cy="359931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Use your college network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Type in a college name </a:t>
            </a:r>
            <a:br>
              <a:rPr lang="en-US" sz="2400" dirty="0"/>
            </a:br>
            <a:r>
              <a:rPr lang="en-US" sz="2400" dirty="0"/>
              <a:t>in the “Search” bar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Select the appropriate school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Click on “</a:t>
            </a:r>
            <a:r>
              <a:rPr lang="en-US" sz="2400" b="1" dirty="0"/>
              <a:t>Alumni”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485" y="2192808"/>
            <a:ext cx="7432646" cy="42460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90504" y="5976317"/>
            <a:ext cx="785308" cy="462579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5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Houston Alumni Option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36" y="1614539"/>
            <a:ext cx="7785946" cy="51996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87445" y="3093268"/>
            <a:ext cx="785308" cy="462579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02137" y="3698444"/>
            <a:ext cx="1570616" cy="50779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2009" y="3698444"/>
            <a:ext cx="1570616" cy="50779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3601" y="6443437"/>
            <a:ext cx="1570616" cy="50779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247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Houston Alumni “Next”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52" y="1625129"/>
            <a:ext cx="7612715" cy="52328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02137" y="3698444"/>
            <a:ext cx="1570616" cy="50779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8701" y="6443437"/>
            <a:ext cx="1570616" cy="50779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8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38" y="2314574"/>
            <a:ext cx="107870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How to build a good profile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Strategies to optimize their LinkedIn presence.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Tips on expanding their professional network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How to leverage LinkedIn for job search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What we will cover today</a:t>
            </a:r>
          </a:p>
        </p:txBody>
      </p:sp>
    </p:spTree>
    <p:extLst>
      <p:ext uri="{BB962C8B-B14F-4D97-AF65-F5344CB8AC3E}">
        <p14:creationId xmlns:p14="http://schemas.microsoft.com/office/powerpoint/2010/main" val="2098674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Houston Alumni “Next”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91" y="1597028"/>
            <a:ext cx="7429063" cy="51695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73676" y="3538669"/>
            <a:ext cx="2183802" cy="63529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57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CareerDFW.org or CareerUSA.org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7" y="2982334"/>
            <a:ext cx="8045754" cy="3875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169" y="1834166"/>
            <a:ext cx="9942831" cy="426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69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CareerDFW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/>
              <a:t> CareerUSA.org </a:t>
            </a:r>
            <a:br>
              <a:rPr lang="en-US" dirty="0"/>
            </a:br>
            <a:r>
              <a:rPr lang="en-US" dirty="0"/>
              <a:t>for free online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086980"/>
            <a:ext cx="11260667" cy="4771020"/>
          </a:xfrm>
        </p:spPr>
        <p:txBody>
          <a:bodyPr>
            <a:noAutofit/>
          </a:bodyPr>
          <a:lstStyle/>
          <a:p>
            <a:r>
              <a:rPr lang="en-US" sz="2800" dirty="0"/>
              <a:t>Tuesdays – LinkedIn – 1pm Central</a:t>
            </a:r>
          </a:p>
          <a:p>
            <a:r>
              <a:rPr lang="en-US" sz="2800" dirty="0"/>
              <a:t>Wednesdays – Interviewing – 1pm Central</a:t>
            </a:r>
          </a:p>
          <a:p>
            <a:r>
              <a:rPr lang="en-US" sz="2800" dirty="0"/>
              <a:t>Thursday (1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dirty="0"/>
              <a:t> 3</a:t>
            </a:r>
            <a:r>
              <a:rPr lang="en-US" sz="2800" baseline="30000" dirty="0"/>
              <a:t>rd</a:t>
            </a:r>
            <a:r>
              <a:rPr lang="en-US" sz="2800" dirty="0"/>
              <a:t>) – Effective Resumes - 1pm Central</a:t>
            </a:r>
          </a:p>
          <a:p>
            <a:r>
              <a:rPr lang="en-US" sz="2800" dirty="0"/>
              <a:t>Thursday (2</a:t>
            </a:r>
            <a:r>
              <a:rPr lang="en-US" sz="2800" baseline="30000" dirty="0"/>
              <a:t>nd</a:t>
            </a:r>
            <a:r>
              <a:rPr lang="en-US" sz="2800" dirty="0"/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dirty="0"/>
              <a:t> 4</a:t>
            </a:r>
            <a:r>
              <a:rPr lang="en-US" sz="2800" baseline="30000" dirty="0"/>
              <a:t>th</a:t>
            </a:r>
            <a:r>
              <a:rPr lang="en-US" sz="2800" dirty="0"/>
              <a:t>) – Networking - 1pm Central</a:t>
            </a:r>
          </a:p>
          <a:p>
            <a:r>
              <a:rPr lang="en-US" sz="2800" dirty="0"/>
              <a:t>Fridays – North Dallas / Plano Career Focus Group – 9:30am Central</a:t>
            </a:r>
          </a:p>
          <a:p>
            <a:endParaRPr lang="en-US" sz="1400" dirty="0"/>
          </a:p>
          <a:p>
            <a:r>
              <a:rPr lang="en-US" sz="2800" dirty="0"/>
              <a:t>Check out the Career YouTube   channel for over 420 workshops</a:t>
            </a:r>
          </a:p>
          <a:p>
            <a:endParaRPr lang="en-US" sz="1400" dirty="0"/>
          </a:p>
          <a:p>
            <a:r>
              <a:rPr lang="en-US" sz="2800" dirty="0"/>
              <a:t>Join the </a:t>
            </a:r>
            <a:r>
              <a:rPr lang="en-US" sz="2800" dirty="0" err="1"/>
              <a:t>CareerUSA</a:t>
            </a:r>
            <a:r>
              <a:rPr lang="en-US" sz="2800" dirty="0"/>
              <a:t> mailing list, send an email to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CareerUSA+subscribe@groups.io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YouTube 2020&quot; by stertube | Redbu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25" y="4937546"/>
            <a:ext cx="1469994" cy="44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62"/>
          <a:stretch/>
        </p:blipFill>
        <p:spPr>
          <a:xfrm>
            <a:off x="3282021" y="4937546"/>
            <a:ext cx="1268245" cy="4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502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Subscribe to the CareerUSA YouTube channel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52" y="2109969"/>
            <a:ext cx="10889885" cy="455003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 bwMode="auto">
          <a:xfrm rot="1792352">
            <a:off x="3626183" y="3233076"/>
            <a:ext cx="619540" cy="910258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2" descr="https://cdn.mos.cms.futurecdn.net/SytNGv3ZxAVCkvcspmbbvh-320-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3" b="22724"/>
          <a:stretch/>
        </p:blipFill>
        <p:spPr bwMode="auto">
          <a:xfrm>
            <a:off x="249257" y="2315973"/>
            <a:ext cx="2315095" cy="6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91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Join our email distribution list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679" y="2671562"/>
            <a:ext cx="94295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Join the CareerUSA mailing list</a:t>
            </a:r>
          </a:p>
          <a:p>
            <a:pPr algn="ctr"/>
            <a:endParaRPr lang="en-US" sz="1400" dirty="0"/>
          </a:p>
          <a:p>
            <a:pPr algn="ctr"/>
            <a:r>
              <a:rPr lang="en-US" sz="4400" dirty="0"/>
              <a:t>Scan the QR code </a:t>
            </a:r>
            <a:br>
              <a:rPr lang="en-US" sz="4400" dirty="0"/>
            </a:br>
            <a:r>
              <a:rPr lang="en-US" sz="4400" dirty="0"/>
              <a:t>or send an email to </a:t>
            </a:r>
          </a:p>
          <a:p>
            <a:pPr algn="ctr"/>
            <a:endParaRPr lang="en-US" sz="1400" u="sng" dirty="0">
              <a:hlinkClick r:id="rId2"/>
            </a:endParaRPr>
          </a:p>
          <a:p>
            <a:pPr algn="ctr"/>
            <a:r>
              <a:rPr lang="en-US" sz="4400" u="sng" dirty="0">
                <a:solidFill>
                  <a:srgbClr val="002060"/>
                </a:solidFill>
              </a:rPr>
              <a:t>CareerUSA+subscribe@groups.io</a:t>
            </a:r>
            <a:r>
              <a:rPr lang="en-US" sz="4400" dirty="0"/>
              <a:t> </a:t>
            </a:r>
            <a:endParaRPr lang="en-US" sz="2400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09" y="2751243"/>
            <a:ext cx="3048272" cy="291563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 bwMode="auto">
          <a:xfrm>
            <a:off x="7513550" y="3647756"/>
            <a:ext cx="1475533" cy="685800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05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sessions at NEXUS 2023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321" y="5819887"/>
            <a:ext cx="540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/>
              <a:t>LinkedIn Lounge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239" y="2288739"/>
            <a:ext cx="4368670" cy="3307707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6363547" y="1977046"/>
            <a:ext cx="5443369" cy="4838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Wednesday’s sessions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Wednesday at 11:30am –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solidFill>
                  <a:srgbClr val="FFFF00"/>
                </a:solidFill>
              </a:rPr>
              <a:t>Focus on these Four Areas for the Most Successful Job Searches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Wednesday at 1pm Central –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solidFill>
                  <a:srgbClr val="FFFF00"/>
                </a:solidFill>
              </a:rPr>
              <a:t>Living a Mindful Life: Tools, Techniques and Practices to Keep you Staying Present and Living in the NOW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088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Connect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19885" y="2148190"/>
            <a:ext cx="6296524" cy="331223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en-US" sz="3600" dirty="0">
                <a:solidFill>
                  <a:srgbClr val="002060"/>
                </a:solidFill>
              </a:rPr>
              <a:t>Looking for a speaker?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en-US" sz="3600" dirty="0">
                <a:solidFill>
                  <a:srgbClr val="002060"/>
                </a:solidFill>
              </a:rPr>
              <a:t>Contact me!</a:t>
            </a:r>
          </a:p>
          <a:p>
            <a:pPr marL="457200" indent="-457200" algn="ctr">
              <a:lnSpc>
                <a:spcPct val="100000"/>
              </a:lnSpc>
              <a:buNone/>
            </a:pPr>
            <a:r>
              <a:rPr lang="en-US" altLang="en-US" sz="4500" b="1" dirty="0">
                <a:solidFill>
                  <a:srgbClr val="002060"/>
                </a:solidFill>
              </a:rPr>
              <a:t>Jeff Morris</a:t>
            </a:r>
          </a:p>
          <a:p>
            <a:pPr marL="457200" indent="-457200" algn="ctr">
              <a:lnSpc>
                <a:spcPct val="100000"/>
              </a:lnSpc>
              <a:buNone/>
            </a:pPr>
            <a:r>
              <a:rPr lang="en-US" altLang="en-US" sz="3000" dirty="0">
                <a:solidFill>
                  <a:srgbClr val="002060"/>
                </a:solidFill>
              </a:rPr>
              <a:t>webmaster@CareerDFW.org</a:t>
            </a:r>
          </a:p>
          <a:p>
            <a:pPr marL="457200" indent="-457200" algn="ctr">
              <a:lnSpc>
                <a:spcPct val="100000"/>
              </a:lnSpc>
              <a:buNone/>
            </a:pPr>
            <a:r>
              <a:rPr lang="en-US" altLang="en-US" sz="2700" dirty="0">
                <a:solidFill>
                  <a:srgbClr val="002060"/>
                </a:solidFill>
              </a:rPr>
              <a:t>http://www.linkedin.com/in/txjmorris</a:t>
            </a:r>
            <a:endParaRPr lang="en-US" altLang="en-US" sz="900" dirty="0">
              <a:solidFill>
                <a:srgbClr val="002060"/>
              </a:solidFill>
            </a:endParaRPr>
          </a:p>
        </p:txBody>
      </p:sp>
      <p:pic>
        <p:nvPicPr>
          <p:cNvPr id="5" name="Picture 5" descr="Front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4" y="2003831"/>
            <a:ext cx="2698376" cy="418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4934" y="6177519"/>
            <a:ext cx="3073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solidFill>
                  <a:prstClr val="white"/>
                </a:solidFill>
                <a:latin typeface="Tw Cen MT" panose="020B0602020104020603"/>
              </a:rPr>
              <a:t>Buy it on Amazon $15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0072" y="5460423"/>
            <a:ext cx="6765888" cy="149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Join the </a:t>
            </a:r>
            <a:r>
              <a:rPr lang="en-US" sz="2400" dirty="0" err="1"/>
              <a:t>CareerUSA</a:t>
            </a:r>
            <a:r>
              <a:rPr lang="en-US" sz="2400" dirty="0"/>
              <a:t> mailing list, </a:t>
            </a:r>
            <a:br>
              <a:rPr lang="en-US" sz="2400" dirty="0"/>
            </a:br>
            <a:r>
              <a:rPr lang="en-US" sz="2400" dirty="0"/>
              <a:t>send an email to </a:t>
            </a:r>
          </a:p>
          <a:p>
            <a:pPr algn="ctr"/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CareerUSA+subscribe@groups.io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75" y="4507454"/>
            <a:ext cx="2156757" cy="22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5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38" y="2314574"/>
            <a:ext cx="107870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FFFF00"/>
                </a:solidFill>
              </a:rPr>
              <a:t>How to build a good profile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FFFF00"/>
                </a:solidFill>
              </a:rPr>
              <a:t>Strategies to optimize their LinkedIn presence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Tips on expanding their professional network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How to leverage LinkedIn for job search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What we will cover today</a:t>
            </a:r>
          </a:p>
        </p:txBody>
      </p:sp>
    </p:spTree>
    <p:extLst>
      <p:ext uri="{BB962C8B-B14F-4D97-AF65-F5344CB8AC3E}">
        <p14:creationId xmlns:p14="http://schemas.microsoft.com/office/powerpoint/2010/main" val="3903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Goals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292940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1) Set up a welcoming LinkedIn profile for recruiters:</a:t>
            </a:r>
          </a:p>
          <a:p>
            <a:pPr lvl="1"/>
            <a:r>
              <a:rPr lang="en-US" sz="2400" dirty="0"/>
              <a:t>Easy to read</a:t>
            </a:r>
          </a:p>
          <a:p>
            <a:pPr lvl="1"/>
            <a:r>
              <a:rPr lang="en-US" sz="2400" dirty="0"/>
              <a:t>Picture</a:t>
            </a:r>
          </a:p>
          <a:p>
            <a:pPr lvl="1"/>
            <a:r>
              <a:rPr lang="en-US" sz="2400" dirty="0"/>
              <a:t>Background</a:t>
            </a:r>
          </a:p>
          <a:p>
            <a:pPr lvl="1"/>
            <a:r>
              <a:rPr lang="en-US" sz="2400" dirty="0"/>
              <a:t>Possibly some personal information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2) Optimize your profile so the LinkedIn search engine can find you</a:t>
            </a:r>
          </a:p>
        </p:txBody>
      </p:sp>
    </p:spTree>
    <p:extLst>
      <p:ext uri="{BB962C8B-B14F-4D97-AF65-F5344CB8AC3E}">
        <p14:creationId xmlns:p14="http://schemas.microsoft.com/office/powerpoint/2010/main" val="21699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Calculates Your Score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292940" cy="35993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Your profile score is calculated each day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Score is based on content and activity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You cannot see your score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LinkedIn will not divulge the point value for any feature or activity</a:t>
            </a:r>
          </a:p>
        </p:txBody>
      </p:sp>
    </p:spTree>
    <p:extLst>
      <p:ext uri="{BB962C8B-B14F-4D97-AF65-F5344CB8AC3E}">
        <p14:creationId xmlns:p14="http://schemas.microsoft.com/office/powerpoint/2010/main" val="425277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Search Engine Looks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023999" cy="4365141"/>
          </a:xfrm>
        </p:spPr>
        <p:txBody>
          <a:bodyPr>
            <a:noAutofit/>
          </a:bodyPr>
          <a:lstStyle/>
          <a:p>
            <a:r>
              <a:rPr lang="en-US" sz="2800" dirty="0"/>
              <a:t>Mutual interest between the recruiter and the candidate</a:t>
            </a:r>
          </a:p>
          <a:p>
            <a:pPr lvl="1"/>
            <a:r>
              <a:rPr lang="en-US" sz="2400" dirty="0"/>
              <a:t>Likely to respond</a:t>
            </a:r>
          </a:p>
          <a:p>
            <a:pPr lvl="1"/>
            <a:r>
              <a:rPr lang="en-US" sz="2400" dirty="0"/>
              <a:t>Connected to employees in the company</a:t>
            </a:r>
          </a:p>
          <a:p>
            <a:pPr lvl="1"/>
            <a:r>
              <a:rPr lang="en-US" sz="2400" dirty="0"/>
              <a:t>Follows the company on LinkedIn</a:t>
            </a:r>
          </a:p>
          <a:p>
            <a:pPr lvl="1"/>
            <a:r>
              <a:rPr lang="en-US" sz="2400" dirty="0"/>
              <a:t>Open to Work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Relevance to the Job being searched</a:t>
            </a:r>
          </a:p>
          <a:p>
            <a:pPr lvl="1"/>
            <a:r>
              <a:rPr lang="en-US" sz="2400" dirty="0"/>
              <a:t>Title</a:t>
            </a:r>
          </a:p>
          <a:p>
            <a:pPr lvl="1"/>
            <a:r>
              <a:rPr lang="en-US" sz="2400" dirty="0"/>
              <a:t>Key Skills</a:t>
            </a:r>
          </a:p>
          <a:p>
            <a:pPr lvl="1"/>
            <a:r>
              <a:rPr lang="en-US" sz="2400" dirty="0"/>
              <a:t>Pass the Skill Assessment 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4724</TotalTime>
  <Words>1768</Words>
  <Application>Microsoft Office PowerPoint</Application>
  <PresentationFormat>Widescreen</PresentationFormat>
  <Paragraphs>276</Paragraphs>
  <Slides>56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Tahoma</vt:lpstr>
      <vt:lpstr>Trebuchet MS</vt:lpstr>
      <vt:lpstr>Tw Cen MT</vt:lpstr>
      <vt:lpstr>Berlin</vt:lpstr>
      <vt:lpstr>LinkedIn Present Yourself Like A Pro!</vt:lpstr>
      <vt:lpstr>My Background</vt:lpstr>
      <vt:lpstr>PowerPoint Presentation</vt:lpstr>
      <vt:lpstr>LinkedIn Growth</vt:lpstr>
      <vt:lpstr>What we will cover today</vt:lpstr>
      <vt:lpstr>What we will cover today</vt:lpstr>
      <vt:lpstr>LinkedIn Goals </vt:lpstr>
      <vt:lpstr>LinkedIn Calculates Your Score </vt:lpstr>
      <vt:lpstr>What the Search Engine Looks For</vt:lpstr>
      <vt:lpstr>Be an All Star</vt:lpstr>
      <vt:lpstr>Current Position</vt:lpstr>
      <vt:lpstr>Current Position</vt:lpstr>
      <vt:lpstr>Location</vt:lpstr>
      <vt:lpstr>Maximizing Titles</vt:lpstr>
      <vt:lpstr>Headline Title Generator</vt:lpstr>
      <vt:lpstr>Your Branding Headline Matters</vt:lpstr>
      <vt:lpstr>Hard to pronounce name?</vt:lpstr>
      <vt:lpstr>Hard to pronounce name?</vt:lpstr>
      <vt:lpstr>Your Picture</vt:lpstr>
      <vt:lpstr>Optimize Your Contact Information Section</vt:lpstr>
      <vt:lpstr>Create a Banner Image that Tells a Story</vt:lpstr>
      <vt:lpstr>Create a Banner Image that Tells a Story</vt:lpstr>
      <vt:lpstr>“About” Section – Tell People Who You Are, What You Can Do, and How You Can Help</vt:lpstr>
      <vt:lpstr>Maximizing Skills</vt:lpstr>
      <vt:lpstr>Skills and Endorsement Section</vt:lpstr>
      <vt:lpstr>Skill Assessments</vt:lpstr>
      <vt:lpstr>Skill Assessments Test </vt:lpstr>
      <vt:lpstr>LinkedIn Settings to adjust </vt:lpstr>
      <vt:lpstr>LinkedIn Settings to adjust </vt:lpstr>
      <vt:lpstr>Develop a Daily Routine – 15-30 Minutes a Day</vt:lpstr>
      <vt:lpstr>What we will cover today</vt:lpstr>
      <vt:lpstr>Connections</vt:lpstr>
      <vt:lpstr>How to Find Key Contacts and Prospects</vt:lpstr>
      <vt:lpstr>Always send a personal note</vt:lpstr>
      <vt:lpstr>Always send a personal note</vt:lpstr>
      <vt:lpstr>The LinkedIn Promise</vt:lpstr>
      <vt:lpstr>Always send a personal note</vt:lpstr>
      <vt:lpstr>Follow Companies</vt:lpstr>
      <vt:lpstr>Be Active on LinkedIn</vt:lpstr>
      <vt:lpstr>Join Groups</vt:lpstr>
      <vt:lpstr>What we will cover today</vt:lpstr>
      <vt:lpstr>Three Types of Recruiters</vt:lpstr>
      <vt:lpstr>Check Your Key Skills</vt:lpstr>
      <vt:lpstr>Career Explorer: LinkedIn’s List of Skills</vt:lpstr>
      <vt:lpstr>#OpenToWork</vt:lpstr>
      <vt:lpstr>Reply to Recruiter Messages</vt:lpstr>
      <vt:lpstr>Networking</vt:lpstr>
      <vt:lpstr>University of Houston Alumni Option</vt:lpstr>
      <vt:lpstr>University of Houston Alumni “Next”</vt:lpstr>
      <vt:lpstr>University of Houston Alumni “Next”</vt:lpstr>
      <vt:lpstr>Check out CareerDFW.org or CareerUSA.org</vt:lpstr>
      <vt:lpstr>Join CareerDFW &amp; CareerUSA.org  for free online training</vt:lpstr>
      <vt:lpstr>Subscribe to the CareerUSA YouTube channel</vt:lpstr>
      <vt:lpstr>Join our email distribution list</vt:lpstr>
      <vt:lpstr>Upcoming sessions at NEXUS 2023</vt:lpstr>
      <vt:lpstr>Let’s Connect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LinkedIn who, what, when, where &amp; why</dc:title>
  <dc:creator>Windows User</dc:creator>
  <cp:lastModifiedBy>Zack Riley</cp:lastModifiedBy>
  <cp:revision>94</cp:revision>
  <cp:lastPrinted>2022-01-04T16:13:43Z</cp:lastPrinted>
  <dcterms:created xsi:type="dcterms:W3CDTF">2021-12-07T15:45:03Z</dcterms:created>
  <dcterms:modified xsi:type="dcterms:W3CDTF">2023-11-20T16:26:45Z</dcterms:modified>
</cp:coreProperties>
</file>