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820" r:id="rId5"/>
    <p:sldMasterId id="2147483838" r:id="rId6"/>
    <p:sldMasterId id="2147483865" r:id="rId7"/>
  </p:sldMasterIdLst>
  <p:notesMasterIdLst>
    <p:notesMasterId r:id="rId63"/>
  </p:notesMasterIdLst>
  <p:handoutMasterIdLst>
    <p:handoutMasterId r:id="rId64"/>
  </p:handoutMasterIdLst>
  <p:sldIdLst>
    <p:sldId id="499" r:id="rId8"/>
    <p:sldId id="3709" r:id="rId9"/>
    <p:sldId id="3928" r:id="rId10"/>
    <p:sldId id="3933" r:id="rId11"/>
    <p:sldId id="3934" r:id="rId12"/>
    <p:sldId id="3710" r:id="rId13"/>
    <p:sldId id="3857" r:id="rId14"/>
    <p:sldId id="3714" r:id="rId15"/>
    <p:sldId id="3897" r:id="rId16"/>
    <p:sldId id="3716" r:id="rId17"/>
    <p:sldId id="506" r:id="rId18"/>
    <p:sldId id="507" r:id="rId19"/>
    <p:sldId id="502" r:id="rId20"/>
    <p:sldId id="3852" r:id="rId21"/>
    <p:sldId id="3936" r:id="rId22"/>
    <p:sldId id="3901" r:id="rId23"/>
    <p:sldId id="3902" r:id="rId24"/>
    <p:sldId id="3884" r:id="rId25"/>
    <p:sldId id="3887" r:id="rId26"/>
    <p:sldId id="3905" r:id="rId27"/>
    <p:sldId id="3858" r:id="rId28"/>
    <p:sldId id="3906" r:id="rId29"/>
    <p:sldId id="3907" r:id="rId30"/>
    <p:sldId id="3929" r:id="rId31"/>
    <p:sldId id="3909" r:id="rId32"/>
    <p:sldId id="3910" r:id="rId33"/>
    <p:sldId id="3864" r:id="rId34"/>
    <p:sldId id="3911" r:id="rId35"/>
    <p:sldId id="2450" r:id="rId36"/>
    <p:sldId id="3912" r:id="rId37"/>
    <p:sldId id="3913" r:id="rId38"/>
    <p:sldId id="3914" r:id="rId39"/>
    <p:sldId id="3867" r:id="rId40"/>
    <p:sldId id="3915" r:id="rId41"/>
    <p:sldId id="3916" r:id="rId42"/>
    <p:sldId id="3917" r:id="rId43"/>
    <p:sldId id="3932" r:id="rId44"/>
    <p:sldId id="3787" r:id="rId45"/>
    <p:sldId id="3930" r:id="rId46"/>
    <p:sldId id="3727" r:id="rId47"/>
    <p:sldId id="3870" r:id="rId48"/>
    <p:sldId id="3931" r:id="rId49"/>
    <p:sldId id="3788" r:id="rId50"/>
    <p:sldId id="3844" r:id="rId51"/>
    <p:sldId id="469" r:id="rId52"/>
    <p:sldId id="3921" r:id="rId53"/>
    <p:sldId id="3922" r:id="rId54"/>
    <p:sldId id="260" r:id="rId55"/>
    <p:sldId id="2315" r:id="rId56"/>
    <p:sldId id="3842" r:id="rId57"/>
    <p:sldId id="3925" r:id="rId58"/>
    <p:sldId id="3926" r:id="rId59"/>
    <p:sldId id="3837" r:id="rId60"/>
    <p:sldId id="3849" r:id="rId61"/>
    <p:sldId id="379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MacDonald" initials="JM" lastIdx="2" clrIdx="0">
    <p:extLst>
      <p:ext uri="{19B8F6BF-5375-455C-9EA6-DF929625EA0E}">
        <p15:presenceInfo xmlns:p15="http://schemas.microsoft.com/office/powerpoint/2012/main" userId="S::jmacdonald@amcp.org::d0c63a26-f162-48ac-a99b-a9c122e08a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F3E"/>
    <a:srgbClr val="E99949"/>
    <a:srgbClr val="F78F1E"/>
    <a:srgbClr val="00205B"/>
    <a:srgbClr val="EBA157"/>
    <a:srgbClr val="FFC215"/>
    <a:srgbClr val="93C90E"/>
    <a:srgbClr val="0076CF"/>
    <a:srgbClr val="348BAC"/>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97F2AA-F4C2-4C87-B624-9581655972DB}" v="2" dt="2023-09-27T12:39:38.9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Whitaker" userId="4de9bd58-e6ca-4266-9a10-dd2016028554" providerId="ADAL" clId="{4197F2AA-F4C2-4C87-B624-9581655972DB}"/>
    <pc:docChg chg="delSld modSld">
      <pc:chgData name="Betty Whitaker" userId="4de9bd58-e6ca-4266-9a10-dd2016028554" providerId="ADAL" clId="{4197F2AA-F4C2-4C87-B624-9581655972DB}" dt="2023-09-28T20:27:01.261" v="22" actId="6549"/>
      <pc:docMkLst>
        <pc:docMk/>
      </pc:docMkLst>
      <pc:sldChg chg="del">
        <pc:chgData name="Betty Whitaker" userId="4de9bd58-e6ca-4266-9a10-dd2016028554" providerId="ADAL" clId="{4197F2AA-F4C2-4C87-B624-9581655972DB}" dt="2023-09-27T12:44:27.286" v="19" actId="47"/>
        <pc:sldMkLst>
          <pc:docMk/>
          <pc:sldMk cId="1244304962" sldId="3855"/>
        </pc:sldMkLst>
      </pc:sldChg>
      <pc:sldChg chg="del">
        <pc:chgData name="Betty Whitaker" userId="4de9bd58-e6ca-4266-9a10-dd2016028554" providerId="ADAL" clId="{4197F2AA-F4C2-4C87-B624-9581655972DB}" dt="2023-09-28T20:24:37.651" v="21" actId="47"/>
        <pc:sldMkLst>
          <pc:docMk/>
          <pc:sldMk cId="2640673197" sldId="3883"/>
        </pc:sldMkLst>
      </pc:sldChg>
      <pc:sldChg chg="modNotesTx">
        <pc:chgData name="Betty Whitaker" userId="4de9bd58-e6ca-4266-9a10-dd2016028554" providerId="ADAL" clId="{4197F2AA-F4C2-4C87-B624-9581655972DB}" dt="2023-09-28T20:27:01.261" v="22" actId="6549"/>
        <pc:sldMkLst>
          <pc:docMk/>
          <pc:sldMk cId="1067237991" sldId="3907"/>
        </pc:sldMkLst>
      </pc:sldChg>
      <pc:sldChg chg="modSp">
        <pc:chgData name="Betty Whitaker" userId="4de9bd58-e6ca-4266-9a10-dd2016028554" providerId="ADAL" clId="{4197F2AA-F4C2-4C87-B624-9581655972DB}" dt="2023-09-27T12:39:36.774" v="0"/>
        <pc:sldMkLst>
          <pc:docMk/>
          <pc:sldMk cId="4157370554" sldId="3921"/>
        </pc:sldMkLst>
        <pc:graphicFrameChg chg="mod">
          <ac:chgData name="Betty Whitaker" userId="4de9bd58-e6ca-4266-9a10-dd2016028554" providerId="ADAL" clId="{4197F2AA-F4C2-4C87-B624-9581655972DB}" dt="2023-09-27T12:39:36.774" v="0"/>
          <ac:graphicFrameMkLst>
            <pc:docMk/>
            <pc:sldMk cId="4157370554" sldId="3921"/>
            <ac:graphicFrameMk id="7" creationId="{9755C845-68FE-A68A-477B-A8BCC3EC1BC0}"/>
          </ac:graphicFrameMkLst>
        </pc:graphicFrameChg>
      </pc:sldChg>
      <pc:sldChg chg="modSp mod">
        <pc:chgData name="Betty Whitaker" userId="4de9bd58-e6ca-4266-9a10-dd2016028554" providerId="ADAL" clId="{4197F2AA-F4C2-4C87-B624-9581655972DB}" dt="2023-09-27T12:43:01.974" v="18" actId="2711"/>
        <pc:sldMkLst>
          <pc:docMk/>
          <pc:sldMk cId="1557576295" sldId="3922"/>
        </pc:sldMkLst>
        <pc:graphicFrameChg chg="modGraphic">
          <ac:chgData name="Betty Whitaker" userId="4de9bd58-e6ca-4266-9a10-dd2016028554" providerId="ADAL" clId="{4197F2AA-F4C2-4C87-B624-9581655972DB}" dt="2023-09-27T12:43:01.974" v="18" actId="2711"/>
          <ac:graphicFrameMkLst>
            <pc:docMk/>
            <pc:sldMk cId="1557576295" sldId="3922"/>
            <ac:graphicFrameMk id="2" creationId="{BF8E8D0C-0AF7-7646-D582-0092B35D7BEC}"/>
          </ac:graphicFrameMkLst>
        </pc:graphicFrameChg>
      </pc:sldChg>
      <pc:sldChg chg="del">
        <pc:chgData name="Betty Whitaker" userId="4de9bd58-e6ca-4266-9a10-dd2016028554" providerId="ADAL" clId="{4197F2AA-F4C2-4C87-B624-9581655972DB}" dt="2023-09-27T12:44:41.946" v="20" actId="47"/>
        <pc:sldMkLst>
          <pc:docMk/>
          <pc:sldMk cId="3247258629" sldId="392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F1E6F-5062-4456-B954-35E69858DC0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19F1DA5-D129-4B3C-9314-68D66D0788CE}">
      <dgm:prSet custT="1"/>
      <dgm:spPr/>
      <dgm:t>
        <a:bodyPr/>
        <a:lstStyle/>
        <a:p>
          <a:r>
            <a:rPr lang="en-US" sz="2400" b="1" kern="1200">
              <a:solidFill>
                <a:srgbClr val="00205B"/>
              </a:solidFill>
              <a:latin typeface="Montserrat Semi Bold" panose="00000700000000000000" pitchFamily="50" charset="0"/>
              <a:ea typeface="+mn-ea"/>
              <a:cs typeface="+mn-cs"/>
            </a:rPr>
            <a:t>Managed Care History</a:t>
          </a:r>
        </a:p>
      </dgm:t>
    </dgm:pt>
    <dgm:pt modelId="{9EBFF201-35CF-46E5-B991-06695F62BDB2}" type="parTrans" cxnId="{815BB456-38AC-41D6-9184-33F0B2583D09}">
      <dgm:prSet/>
      <dgm:spPr/>
      <dgm:t>
        <a:bodyPr/>
        <a:lstStyle/>
        <a:p>
          <a:endParaRPr lang="en-US"/>
        </a:p>
      </dgm:t>
    </dgm:pt>
    <dgm:pt modelId="{F95224E4-C948-4D58-9416-1AF0FDF9CBAA}" type="sibTrans" cxnId="{815BB456-38AC-41D6-9184-33F0B2583D09}">
      <dgm:prSet/>
      <dgm:spPr/>
      <dgm:t>
        <a:bodyPr/>
        <a:lstStyle/>
        <a:p>
          <a:endParaRPr lang="en-US"/>
        </a:p>
      </dgm:t>
    </dgm:pt>
    <dgm:pt modelId="{6D0FC4B8-0429-4027-848E-EDE40321F196}">
      <dgm:prSet custT="1"/>
      <dgm:spPr/>
      <dgm:t>
        <a:bodyPr/>
        <a:lstStyle/>
        <a:p>
          <a:pPr marL="0" lvl="0" indent="0" algn="l" defTabSz="9779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What is Managed Care Pharmacy </a:t>
          </a:r>
        </a:p>
      </dgm:t>
    </dgm:pt>
    <dgm:pt modelId="{A58B6A2A-5CF6-4651-A657-84DD7355E548}" type="parTrans" cxnId="{24678C79-5BB6-4C9F-B438-A704E09A0523}">
      <dgm:prSet/>
      <dgm:spPr/>
      <dgm:t>
        <a:bodyPr/>
        <a:lstStyle/>
        <a:p>
          <a:endParaRPr lang="en-US"/>
        </a:p>
      </dgm:t>
    </dgm:pt>
    <dgm:pt modelId="{7E1314E8-0C2F-41EB-8624-16B272AD28C8}" type="sibTrans" cxnId="{24678C79-5BB6-4C9F-B438-A704E09A0523}">
      <dgm:prSet/>
      <dgm:spPr/>
      <dgm:t>
        <a:bodyPr/>
        <a:lstStyle/>
        <a:p>
          <a:endParaRPr lang="en-US"/>
        </a:p>
      </dgm:t>
    </dgm:pt>
    <dgm:pt modelId="{22EF5495-2BBD-4AFC-A034-33F617A03621}">
      <dgm:prSet custT="1"/>
      <dgm:spPr/>
      <dgm:t>
        <a:bodyPr/>
        <a:lstStyle/>
        <a:p>
          <a:pPr marL="0" lvl="0" indent="0" algn="l" defTabSz="9779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Understanding the Players</a:t>
          </a:r>
        </a:p>
      </dgm:t>
    </dgm:pt>
    <dgm:pt modelId="{F7B9F9AA-4441-4A92-9A9F-8CBF9C8E3C8B}" type="parTrans" cxnId="{6306BDBA-0C5E-43AA-BEFD-C8E1B904825D}">
      <dgm:prSet/>
      <dgm:spPr/>
      <dgm:t>
        <a:bodyPr/>
        <a:lstStyle/>
        <a:p>
          <a:endParaRPr lang="en-US"/>
        </a:p>
      </dgm:t>
    </dgm:pt>
    <dgm:pt modelId="{338A4E8B-D8AC-4DCA-BEEC-C60257AAAEE7}" type="sibTrans" cxnId="{6306BDBA-0C5E-43AA-BEFD-C8E1B904825D}">
      <dgm:prSet/>
      <dgm:spPr/>
      <dgm:t>
        <a:bodyPr/>
        <a:lstStyle/>
        <a:p>
          <a:endParaRPr lang="en-US"/>
        </a:p>
      </dgm:t>
    </dgm:pt>
    <dgm:pt modelId="{BF0047C6-76DB-4293-BF72-BF93954A7499}">
      <dgm:prSet custT="1"/>
      <dgm:spPr/>
      <dgm:t>
        <a:bodyPr/>
        <a:lstStyle/>
        <a:p>
          <a:pPr marL="0" lvl="0" indent="0" algn="l" defTabSz="9779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Health Care Trends, &amp; Challenges</a:t>
          </a:r>
        </a:p>
      </dgm:t>
    </dgm:pt>
    <dgm:pt modelId="{68C6DBA5-8E87-4545-B740-E9102CEBA772}" type="parTrans" cxnId="{926E7486-2464-4951-82D9-223C2D1813C4}">
      <dgm:prSet/>
      <dgm:spPr/>
      <dgm:t>
        <a:bodyPr/>
        <a:lstStyle/>
        <a:p>
          <a:endParaRPr lang="en-US"/>
        </a:p>
      </dgm:t>
    </dgm:pt>
    <dgm:pt modelId="{AA6CD1B2-2829-41EF-97E2-3F75DC7341CE}" type="sibTrans" cxnId="{926E7486-2464-4951-82D9-223C2D1813C4}">
      <dgm:prSet/>
      <dgm:spPr/>
      <dgm:t>
        <a:bodyPr/>
        <a:lstStyle/>
        <a:p>
          <a:endParaRPr lang="en-US"/>
        </a:p>
      </dgm:t>
    </dgm:pt>
    <dgm:pt modelId="{CAD617B7-49A9-4C3F-9427-6E5E867F42BF}">
      <dgm:prSet custT="1"/>
      <dgm:spPr/>
      <dgm:t>
        <a:bodyPr/>
        <a:lstStyle/>
        <a:p>
          <a:r>
            <a:rPr lang="en-US" sz="2400" b="1" kern="1200">
              <a:solidFill>
                <a:srgbClr val="00205B"/>
              </a:solidFill>
              <a:latin typeface="Montserrat Semi Bold" panose="00000700000000000000" pitchFamily="50" charset="0"/>
              <a:ea typeface="+mn-ea"/>
              <a:cs typeface="+mn-cs"/>
            </a:rPr>
            <a:t>Addressing the Rising Costs of Pharmaceuticals</a:t>
          </a:r>
          <a:r>
            <a:rPr lang="en-US" sz="2200" b="1" kern="1200"/>
            <a:t>​</a:t>
          </a:r>
          <a:endParaRPr lang="en-US" sz="2200" kern="1200"/>
        </a:p>
      </dgm:t>
    </dgm:pt>
    <dgm:pt modelId="{3E8E60E9-8DA5-4DAA-BBA3-B20BD4DF970A}" type="parTrans" cxnId="{BD79AF75-321B-41F3-98B0-F61621B6D46F}">
      <dgm:prSet/>
      <dgm:spPr/>
      <dgm:t>
        <a:bodyPr/>
        <a:lstStyle/>
        <a:p>
          <a:endParaRPr lang="en-US"/>
        </a:p>
      </dgm:t>
    </dgm:pt>
    <dgm:pt modelId="{F391E42D-EA09-4323-AFCE-6E7AE7FE54D3}" type="sibTrans" cxnId="{BD79AF75-321B-41F3-98B0-F61621B6D46F}">
      <dgm:prSet/>
      <dgm:spPr/>
      <dgm:t>
        <a:bodyPr/>
        <a:lstStyle/>
        <a:p>
          <a:endParaRPr lang="en-US"/>
        </a:p>
      </dgm:t>
    </dgm:pt>
    <dgm:pt modelId="{AD08B745-37E7-433E-B7B6-2A226C3B1B0C}">
      <dgm:prSet custT="1"/>
      <dgm:spPr/>
      <dgm:t>
        <a:bodyPr/>
        <a:lstStyle/>
        <a:p>
          <a:r>
            <a:rPr lang="en-US" sz="2400" b="1" kern="1200">
              <a:solidFill>
                <a:srgbClr val="00205B"/>
              </a:solidFill>
              <a:latin typeface="Montserrat Semi Bold" panose="00000700000000000000" pitchFamily="50" charset="0"/>
              <a:ea typeface="+mn-ea"/>
              <a:cs typeface="+mn-cs"/>
            </a:rPr>
            <a:t>AMCP Student and Professional Memberships</a:t>
          </a:r>
        </a:p>
      </dgm:t>
    </dgm:pt>
    <dgm:pt modelId="{CAFB9AC5-032C-4B53-A67B-A031C0CE775A}" type="parTrans" cxnId="{C2B44A5B-7B8E-41BD-9AA1-540E2D7EA1F1}">
      <dgm:prSet/>
      <dgm:spPr/>
      <dgm:t>
        <a:bodyPr/>
        <a:lstStyle/>
        <a:p>
          <a:endParaRPr lang="en-US"/>
        </a:p>
      </dgm:t>
    </dgm:pt>
    <dgm:pt modelId="{47F129E2-6B80-47DD-96EE-B6442B02641C}" type="sibTrans" cxnId="{C2B44A5B-7B8E-41BD-9AA1-540E2D7EA1F1}">
      <dgm:prSet/>
      <dgm:spPr/>
      <dgm:t>
        <a:bodyPr/>
        <a:lstStyle/>
        <a:p>
          <a:endParaRPr lang="en-US"/>
        </a:p>
      </dgm:t>
    </dgm:pt>
    <dgm:pt modelId="{7D19F0B3-706B-474C-A45B-94B9D4D20AEC}" type="pres">
      <dgm:prSet presAssocID="{01EF1E6F-5062-4456-B954-35E69858DC0D}" presName="vert0" presStyleCnt="0">
        <dgm:presLayoutVars>
          <dgm:dir/>
          <dgm:animOne val="branch"/>
          <dgm:animLvl val="lvl"/>
        </dgm:presLayoutVars>
      </dgm:prSet>
      <dgm:spPr/>
    </dgm:pt>
    <dgm:pt modelId="{3DB63767-3D24-411D-9345-EE1754587078}" type="pres">
      <dgm:prSet presAssocID="{F19F1DA5-D129-4B3C-9314-68D66D0788CE}" presName="thickLine" presStyleLbl="alignNode1" presStyleIdx="0" presStyleCnt="6"/>
      <dgm:spPr/>
    </dgm:pt>
    <dgm:pt modelId="{8F8E11D5-E6C2-4960-893D-42DEE9FB7B51}" type="pres">
      <dgm:prSet presAssocID="{F19F1DA5-D129-4B3C-9314-68D66D0788CE}" presName="horz1" presStyleCnt="0"/>
      <dgm:spPr/>
    </dgm:pt>
    <dgm:pt modelId="{07A60E56-ECC7-44BC-97BC-3EB44A2FB88A}" type="pres">
      <dgm:prSet presAssocID="{F19F1DA5-D129-4B3C-9314-68D66D0788CE}" presName="tx1" presStyleLbl="revTx" presStyleIdx="0" presStyleCnt="6"/>
      <dgm:spPr/>
    </dgm:pt>
    <dgm:pt modelId="{83167A2D-F03D-4733-826C-6F0CF0F57B93}" type="pres">
      <dgm:prSet presAssocID="{F19F1DA5-D129-4B3C-9314-68D66D0788CE}" presName="vert1" presStyleCnt="0"/>
      <dgm:spPr/>
    </dgm:pt>
    <dgm:pt modelId="{037BD02B-1C11-49E5-8CAD-1A5690ECDA41}" type="pres">
      <dgm:prSet presAssocID="{6D0FC4B8-0429-4027-848E-EDE40321F196}" presName="thickLine" presStyleLbl="alignNode1" presStyleIdx="1" presStyleCnt="6"/>
      <dgm:spPr/>
    </dgm:pt>
    <dgm:pt modelId="{A532ADC7-316D-4CAF-818B-694F64F5D57D}" type="pres">
      <dgm:prSet presAssocID="{6D0FC4B8-0429-4027-848E-EDE40321F196}" presName="horz1" presStyleCnt="0"/>
      <dgm:spPr/>
    </dgm:pt>
    <dgm:pt modelId="{F1FBBFDA-C185-4F16-9AE6-73B65FB9DA68}" type="pres">
      <dgm:prSet presAssocID="{6D0FC4B8-0429-4027-848E-EDE40321F196}" presName="tx1" presStyleLbl="revTx" presStyleIdx="1" presStyleCnt="6"/>
      <dgm:spPr/>
    </dgm:pt>
    <dgm:pt modelId="{89D2812F-A0FD-4FEA-B7E4-51F28D91BBC3}" type="pres">
      <dgm:prSet presAssocID="{6D0FC4B8-0429-4027-848E-EDE40321F196}" presName="vert1" presStyleCnt="0"/>
      <dgm:spPr/>
    </dgm:pt>
    <dgm:pt modelId="{35CF4BEF-8536-451C-ADB0-EBAEC923B62F}" type="pres">
      <dgm:prSet presAssocID="{22EF5495-2BBD-4AFC-A034-33F617A03621}" presName="thickLine" presStyleLbl="alignNode1" presStyleIdx="2" presStyleCnt="6"/>
      <dgm:spPr/>
    </dgm:pt>
    <dgm:pt modelId="{6D04B414-3F98-41C1-B5A8-4A2ED42CB44E}" type="pres">
      <dgm:prSet presAssocID="{22EF5495-2BBD-4AFC-A034-33F617A03621}" presName="horz1" presStyleCnt="0"/>
      <dgm:spPr/>
    </dgm:pt>
    <dgm:pt modelId="{2FAD313A-C879-4148-9ACB-0917EEFCE4C3}" type="pres">
      <dgm:prSet presAssocID="{22EF5495-2BBD-4AFC-A034-33F617A03621}" presName="tx1" presStyleLbl="revTx" presStyleIdx="2" presStyleCnt="6"/>
      <dgm:spPr/>
    </dgm:pt>
    <dgm:pt modelId="{73C8DC94-2511-411A-9101-A297BC49F11D}" type="pres">
      <dgm:prSet presAssocID="{22EF5495-2BBD-4AFC-A034-33F617A03621}" presName="vert1" presStyleCnt="0"/>
      <dgm:spPr/>
    </dgm:pt>
    <dgm:pt modelId="{BF4020B5-2138-42B0-BC9C-7AF881394990}" type="pres">
      <dgm:prSet presAssocID="{BF0047C6-76DB-4293-BF72-BF93954A7499}" presName="thickLine" presStyleLbl="alignNode1" presStyleIdx="3" presStyleCnt="6"/>
      <dgm:spPr/>
    </dgm:pt>
    <dgm:pt modelId="{1E6B7430-827C-4AEB-B09F-04EE782DC504}" type="pres">
      <dgm:prSet presAssocID="{BF0047C6-76DB-4293-BF72-BF93954A7499}" presName="horz1" presStyleCnt="0"/>
      <dgm:spPr/>
    </dgm:pt>
    <dgm:pt modelId="{FD298D3B-F87E-4AAA-BC7C-3FB55B6F65B0}" type="pres">
      <dgm:prSet presAssocID="{BF0047C6-76DB-4293-BF72-BF93954A7499}" presName="tx1" presStyleLbl="revTx" presStyleIdx="3" presStyleCnt="6"/>
      <dgm:spPr/>
    </dgm:pt>
    <dgm:pt modelId="{5C1BC572-E913-4BE4-9CEA-44BDE9BD1A5D}" type="pres">
      <dgm:prSet presAssocID="{BF0047C6-76DB-4293-BF72-BF93954A7499}" presName="vert1" presStyleCnt="0"/>
      <dgm:spPr/>
    </dgm:pt>
    <dgm:pt modelId="{D7A2F413-862B-47A0-B025-AF074051CFCD}" type="pres">
      <dgm:prSet presAssocID="{CAD617B7-49A9-4C3F-9427-6E5E867F42BF}" presName="thickLine" presStyleLbl="alignNode1" presStyleIdx="4" presStyleCnt="6"/>
      <dgm:spPr/>
    </dgm:pt>
    <dgm:pt modelId="{14A2AF36-8FF5-4A2F-927B-5557019F9419}" type="pres">
      <dgm:prSet presAssocID="{CAD617B7-49A9-4C3F-9427-6E5E867F42BF}" presName="horz1" presStyleCnt="0"/>
      <dgm:spPr/>
    </dgm:pt>
    <dgm:pt modelId="{BA25ECF9-2CD6-486E-974E-A2B8E7B6D1B3}" type="pres">
      <dgm:prSet presAssocID="{CAD617B7-49A9-4C3F-9427-6E5E867F42BF}" presName="tx1" presStyleLbl="revTx" presStyleIdx="4" presStyleCnt="6"/>
      <dgm:spPr/>
    </dgm:pt>
    <dgm:pt modelId="{05E5FA36-DDF7-4F0F-9F50-9D9045E52C84}" type="pres">
      <dgm:prSet presAssocID="{CAD617B7-49A9-4C3F-9427-6E5E867F42BF}" presName="vert1" presStyleCnt="0"/>
      <dgm:spPr/>
    </dgm:pt>
    <dgm:pt modelId="{F65F681E-CBB8-4947-A06A-6014D5C8ADB9}" type="pres">
      <dgm:prSet presAssocID="{AD08B745-37E7-433E-B7B6-2A226C3B1B0C}" presName="thickLine" presStyleLbl="alignNode1" presStyleIdx="5" presStyleCnt="6"/>
      <dgm:spPr/>
    </dgm:pt>
    <dgm:pt modelId="{25015682-A57E-4EE4-B6A7-6C1DB610446C}" type="pres">
      <dgm:prSet presAssocID="{AD08B745-37E7-433E-B7B6-2A226C3B1B0C}" presName="horz1" presStyleCnt="0"/>
      <dgm:spPr/>
    </dgm:pt>
    <dgm:pt modelId="{5484C392-353C-489E-96F5-D3D2E192C2FB}" type="pres">
      <dgm:prSet presAssocID="{AD08B745-37E7-433E-B7B6-2A226C3B1B0C}" presName="tx1" presStyleLbl="revTx" presStyleIdx="5" presStyleCnt="6"/>
      <dgm:spPr/>
    </dgm:pt>
    <dgm:pt modelId="{B369F277-BC32-4FA1-8146-94979CED392A}" type="pres">
      <dgm:prSet presAssocID="{AD08B745-37E7-433E-B7B6-2A226C3B1B0C}" presName="vert1" presStyleCnt="0"/>
      <dgm:spPr/>
    </dgm:pt>
  </dgm:ptLst>
  <dgm:cxnLst>
    <dgm:cxn modelId="{3E83A921-525C-49EF-814B-32D0E14E16D5}" type="presOf" srcId="{CAD617B7-49A9-4C3F-9427-6E5E867F42BF}" destId="{BA25ECF9-2CD6-486E-974E-A2B8E7B6D1B3}" srcOrd="0" destOrd="0" presId="urn:microsoft.com/office/officeart/2008/layout/LinedList"/>
    <dgm:cxn modelId="{4822AC2A-19BB-40E8-BAA3-F6811E23864F}" type="presOf" srcId="{BF0047C6-76DB-4293-BF72-BF93954A7499}" destId="{FD298D3B-F87E-4AAA-BC7C-3FB55B6F65B0}" srcOrd="0" destOrd="0" presId="urn:microsoft.com/office/officeart/2008/layout/LinedList"/>
    <dgm:cxn modelId="{C4BE6733-9686-447C-9577-B5EA8C907523}" type="presOf" srcId="{AD08B745-37E7-433E-B7B6-2A226C3B1B0C}" destId="{5484C392-353C-489E-96F5-D3D2E192C2FB}" srcOrd="0" destOrd="0" presId="urn:microsoft.com/office/officeart/2008/layout/LinedList"/>
    <dgm:cxn modelId="{C2B44A5B-7B8E-41BD-9AA1-540E2D7EA1F1}" srcId="{01EF1E6F-5062-4456-B954-35E69858DC0D}" destId="{AD08B745-37E7-433E-B7B6-2A226C3B1B0C}" srcOrd="5" destOrd="0" parTransId="{CAFB9AC5-032C-4B53-A67B-A031C0CE775A}" sibTransId="{47F129E2-6B80-47DD-96EE-B6442B02641C}"/>
    <dgm:cxn modelId="{EA8A2E43-E48D-43E3-8E00-0D7D49616CFC}" type="presOf" srcId="{6D0FC4B8-0429-4027-848E-EDE40321F196}" destId="{F1FBBFDA-C185-4F16-9AE6-73B65FB9DA68}" srcOrd="0" destOrd="0" presId="urn:microsoft.com/office/officeart/2008/layout/LinedList"/>
    <dgm:cxn modelId="{BD79AF75-321B-41F3-98B0-F61621B6D46F}" srcId="{01EF1E6F-5062-4456-B954-35E69858DC0D}" destId="{CAD617B7-49A9-4C3F-9427-6E5E867F42BF}" srcOrd="4" destOrd="0" parTransId="{3E8E60E9-8DA5-4DAA-BBA3-B20BD4DF970A}" sibTransId="{F391E42D-EA09-4323-AFCE-6E7AE7FE54D3}"/>
    <dgm:cxn modelId="{815BB456-38AC-41D6-9184-33F0B2583D09}" srcId="{01EF1E6F-5062-4456-B954-35E69858DC0D}" destId="{F19F1DA5-D129-4B3C-9314-68D66D0788CE}" srcOrd="0" destOrd="0" parTransId="{9EBFF201-35CF-46E5-B991-06695F62BDB2}" sibTransId="{F95224E4-C948-4D58-9416-1AF0FDF9CBAA}"/>
    <dgm:cxn modelId="{24678C79-5BB6-4C9F-B438-A704E09A0523}" srcId="{01EF1E6F-5062-4456-B954-35E69858DC0D}" destId="{6D0FC4B8-0429-4027-848E-EDE40321F196}" srcOrd="1" destOrd="0" parTransId="{A58B6A2A-5CF6-4651-A657-84DD7355E548}" sibTransId="{7E1314E8-0C2F-41EB-8624-16B272AD28C8}"/>
    <dgm:cxn modelId="{926E7486-2464-4951-82D9-223C2D1813C4}" srcId="{01EF1E6F-5062-4456-B954-35E69858DC0D}" destId="{BF0047C6-76DB-4293-BF72-BF93954A7499}" srcOrd="3" destOrd="0" parTransId="{68C6DBA5-8E87-4545-B740-E9102CEBA772}" sibTransId="{AA6CD1B2-2829-41EF-97E2-3F75DC7341CE}"/>
    <dgm:cxn modelId="{09722399-F515-4F66-9299-7F7485BE1F53}" type="presOf" srcId="{22EF5495-2BBD-4AFC-A034-33F617A03621}" destId="{2FAD313A-C879-4148-9ACB-0917EEFCE4C3}" srcOrd="0" destOrd="0" presId="urn:microsoft.com/office/officeart/2008/layout/LinedList"/>
    <dgm:cxn modelId="{7B31A0B8-23A5-4EB3-97CD-B2E3E42B4F9E}" type="presOf" srcId="{F19F1DA5-D129-4B3C-9314-68D66D0788CE}" destId="{07A60E56-ECC7-44BC-97BC-3EB44A2FB88A}" srcOrd="0" destOrd="0" presId="urn:microsoft.com/office/officeart/2008/layout/LinedList"/>
    <dgm:cxn modelId="{87A459B9-542A-404A-AF70-0FE7C17D2C6E}" type="presOf" srcId="{01EF1E6F-5062-4456-B954-35E69858DC0D}" destId="{7D19F0B3-706B-474C-A45B-94B9D4D20AEC}" srcOrd="0" destOrd="0" presId="urn:microsoft.com/office/officeart/2008/layout/LinedList"/>
    <dgm:cxn modelId="{6306BDBA-0C5E-43AA-BEFD-C8E1B904825D}" srcId="{01EF1E6F-5062-4456-B954-35E69858DC0D}" destId="{22EF5495-2BBD-4AFC-A034-33F617A03621}" srcOrd="2" destOrd="0" parTransId="{F7B9F9AA-4441-4A92-9A9F-8CBF9C8E3C8B}" sibTransId="{338A4E8B-D8AC-4DCA-BEEC-C60257AAAEE7}"/>
    <dgm:cxn modelId="{A079EA3C-0A88-41EA-8E3E-753CB51F3F4F}" type="presParOf" srcId="{7D19F0B3-706B-474C-A45B-94B9D4D20AEC}" destId="{3DB63767-3D24-411D-9345-EE1754587078}" srcOrd="0" destOrd="0" presId="urn:microsoft.com/office/officeart/2008/layout/LinedList"/>
    <dgm:cxn modelId="{EBA911C4-6ECD-44A2-A51F-E9E7E0E3FC1B}" type="presParOf" srcId="{7D19F0B3-706B-474C-A45B-94B9D4D20AEC}" destId="{8F8E11D5-E6C2-4960-893D-42DEE9FB7B51}" srcOrd="1" destOrd="0" presId="urn:microsoft.com/office/officeart/2008/layout/LinedList"/>
    <dgm:cxn modelId="{F7A9A90D-99BB-4157-B58E-FDF6406FCC9C}" type="presParOf" srcId="{8F8E11D5-E6C2-4960-893D-42DEE9FB7B51}" destId="{07A60E56-ECC7-44BC-97BC-3EB44A2FB88A}" srcOrd="0" destOrd="0" presId="urn:microsoft.com/office/officeart/2008/layout/LinedList"/>
    <dgm:cxn modelId="{2AB61809-C91B-4907-94DF-42AFF81D4D6E}" type="presParOf" srcId="{8F8E11D5-E6C2-4960-893D-42DEE9FB7B51}" destId="{83167A2D-F03D-4733-826C-6F0CF0F57B93}" srcOrd="1" destOrd="0" presId="urn:microsoft.com/office/officeart/2008/layout/LinedList"/>
    <dgm:cxn modelId="{37834A96-1189-478C-A378-C853CE83C2B5}" type="presParOf" srcId="{7D19F0B3-706B-474C-A45B-94B9D4D20AEC}" destId="{037BD02B-1C11-49E5-8CAD-1A5690ECDA41}" srcOrd="2" destOrd="0" presId="urn:microsoft.com/office/officeart/2008/layout/LinedList"/>
    <dgm:cxn modelId="{73B1D955-5AEC-44C9-9911-EF7397C9195A}" type="presParOf" srcId="{7D19F0B3-706B-474C-A45B-94B9D4D20AEC}" destId="{A532ADC7-316D-4CAF-818B-694F64F5D57D}" srcOrd="3" destOrd="0" presId="urn:microsoft.com/office/officeart/2008/layout/LinedList"/>
    <dgm:cxn modelId="{C1215BF5-EF7D-4578-A833-5C16E413F01A}" type="presParOf" srcId="{A532ADC7-316D-4CAF-818B-694F64F5D57D}" destId="{F1FBBFDA-C185-4F16-9AE6-73B65FB9DA68}" srcOrd="0" destOrd="0" presId="urn:microsoft.com/office/officeart/2008/layout/LinedList"/>
    <dgm:cxn modelId="{454BF9AC-270C-49EF-B6B8-E78289D9E46B}" type="presParOf" srcId="{A532ADC7-316D-4CAF-818B-694F64F5D57D}" destId="{89D2812F-A0FD-4FEA-B7E4-51F28D91BBC3}" srcOrd="1" destOrd="0" presId="urn:microsoft.com/office/officeart/2008/layout/LinedList"/>
    <dgm:cxn modelId="{8E85FE51-5D61-4FBA-955F-871C88577C9B}" type="presParOf" srcId="{7D19F0B3-706B-474C-A45B-94B9D4D20AEC}" destId="{35CF4BEF-8536-451C-ADB0-EBAEC923B62F}" srcOrd="4" destOrd="0" presId="urn:microsoft.com/office/officeart/2008/layout/LinedList"/>
    <dgm:cxn modelId="{5F084D5E-3F7A-477C-B3FA-5B18303FF54B}" type="presParOf" srcId="{7D19F0B3-706B-474C-A45B-94B9D4D20AEC}" destId="{6D04B414-3F98-41C1-B5A8-4A2ED42CB44E}" srcOrd="5" destOrd="0" presId="urn:microsoft.com/office/officeart/2008/layout/LinedList"/>
    <dgm:cxn modelId="{5D75B7C6-7727-4132-93DE-A6363A0AEBF6}" type="presParOf" srcId="{6D04B414-3F98-41C1-B5A8-4A2ED42CB44E}" destId="{2FAD313A-C879-4148-9ACB-0917EEFCE4C3}" srcOrd="0" destOrd="0" presId="urn:microsoft.com/office/officeart/2008/layout/LinedList"/>
    <dgm:cxn modelId="{713A37DE-CEFC-444F-80C7-5F6D9E87E5FA}" type="presParOf" srcId="{6D04B414-3F98-41C1-B5A8-4A2ED42CB44E}" destId="{73C8DC94-2511-411A-9101-A297BC49F11D}" srcOrd="1" destOrd="0" presId="urn:microsoft.com/office/officeart/2008/layout/LinedList"/>
    <dgm:cxn modelId="{D15300FB-6D93-4FCD-A898-564188A9E967}" type="presParOf" srcId="{7D19F0B3-706B-474C-A45B-94B9D4D20AEC}" destId="{BF4020B5-2138-42B0-BC9C-7AF881394990}" srcOrd="6" destOrd="0" presId="urn:microsoft.com/office/officeart/2008/layout/LinedList"/>
    <dgm:cxn modelId="{0D0A0635-CC00-446C-BE2F-12D4B659092B}" type="presParOf" srcId="{7D19F0B3-706B-474C-A45B-94B9D4D20AEC}" destId="{1E6B7430-827C-4AEB-B09F-04EE782DC504}" srcOrd="7" destOrd="0" presId="urn:microsoft.com/office/officeart/2008/layout/LinedList"/>
    <dgm:cxn modelId="{AD0CD01A-5DF6-492B-829A-5DD430E90351}" type="presParOf" srcId="{1E6B7430-827C-4AEB-B09F-04EE782DC504}" destId="{FD298D3B-F87E-4AAA-BC7C-3FB55B6F65B0}" srcOrd="0" destOrd="0" presId="urn:microsoft.com/office/officeart/2008/layout/LinedList"/>
    <dgm:cxn modelId="{62EAC2D6-8929-4D72-8580-6DD0C0673132}" type="presParOf" srcId="{1E6B7430-827C-4AEB-B09F-04EE782DC504}" destId="{5C1BC572-E913-4BE4-9CEA-44BDE9BD1A5D}" srcOrd="1" destOrd="0" presId="urn:microsoft.com/office/officeart/2008/layout/LinedList"/>
    <dgm:cxn modelId="{ADF57D3E-BFC3-456E-923A-54BBB2BF35F0}" type="presParOf" srcId="{7D19F0B3-706B-474C-A45B-94B9D4D20AEC}" destId="{D7A2F413-862B-47A0-B025-AF074051CFCD}" srcOrd="8" destOrd="0" presId="urn:microsoft.com/office/officeart/2008/layout/LinedList"/>
    <dgm:cxn modelId="{34860D0D-D43A-441A-8196-FBCC3B801A8B}" type="presParOf" srcId="{7D19F0B3-706B-474C-A45B-94B9D4D20AEC}" destId="{14A2AF36-8FF5-4A2F-927B-5557019F9419}" srcOrd="9" destOrd="0" presId="urn:microsoft.com/office/officeart/2008/layout/LinedList"/>
    <dgm:cxn modelId="{56D08ABB-F5AC-4084-BA0F-7140DBC3ABE5}" type="presParOf" srcId="{14A2AF36-8FF5-4A2F-927B-5557019F9419}" destId="{BA25ECF9-2CD6-486E-974E-A2B8E7B6D1B3}" srcOrd="0" destOrd="0" presId="urn:microsoft.com/office/officeart/2008/layout/LinedList"/>
    <dgm:cxn modelId="{95DE38E2-8AE1-4DAD-9735-6EDFF648BDEF}" type="presParOf" srcId="{14A2AF36-8FF5-4A2F-927B-5557019F9419}" destId="{05E5FA36-DDF7-4F0F-9F50-9D9045E52C84}" srcOrd="1" destOrd="0" presId="urn:microsoft.com/office/officeart/2008/layout/LinedList"/>
    <dgm:cxn modelId="{466124B9-22AE-423E-A793-57EF07DA49AC}" type="presParOf" srcId="{7D19F0B3-706B-474C-A45B-94B9D4D20AEC}" destId="{F65F681E-CBB8-4947-A06A-6014D5C8ADB9}" srcOrd="10" destOrd="0" presId="urn:microsoft.com/office/officeart/2008/layout/LinedList"/>
    <dgm:cxn modelId="{D9DEC110-D387-41B6-BDB9-E9C714CA1EC7}" type="presParOf" srcId="{7D19F0B3-706B-474C-A45B-94B9D4D20AEC}" destId="{25015682-A57E-4EE4-B6A7-6C1DB610446C}" srcOrd="11" destOrd="0" presId="urn:microsoft.com/office/officeart/2008/layout/LinedList"/>
    <dgm:cxn modelId="{A4233075-CDFD-4477-96E0-79E0F8DB7B46}" type="presParOf" srcId="{25015682-A57E-4EE4-B6A7-6C1DB610446C}" destId="{5484C392-353C-489E-96F5-D3D2E192C2FB}" srcOrd="0" destOrd="0" presId="urn:microsoft.com/office/officeart/2008/layout/LinedList"/>
    <dgm:cxn modelId="{269061AA-C920-4968-8CD9-DC7DEE869050}" type="presParOf" srcId="{25015682-A57E-4EE4-B6A7-6C1DB610446C}" destId="{B369F277-BC32-4FA1-8146-94979CED39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79EE0A-614C-4756-8BCC-EADE30CC4B2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D44389C-17C8-427D-BC60-9DAFCB7061F6}">
      <dgm:prSet custT="1"/>
      <dgm:spPr/>
      <dgm:t>
        <a:bodyPr/>
        <a:lstStyle/>
        <a:p>
          <a:r>
            <a:rPr lang="en-US" sz="2700" b="1" kern="1200">
              <a:solidFill>
                <a:schemeClr val="bg1"/>
              </a:solidFill>
              <a:latin typeface="Montserrat Light" panose="00000400000000000000" pitchFamily="50" charset="0"/>
              <a:ea typeface="+mj-ea"/>
              <a:cs typeface="+mj-cs"/>
            </a:rPr>
            <a:t>Health Plans</a:t>
          </a:r>
        </a:p>
      </dgm:t>
    </dgm:pt>
    <dgm:pt modelId="{56555925-CC03-46F6-91AA-A4903807395D}" type="parTrans" cxnId="{26C5C3B0-107D-44BF-ADA9-8DADD68B1158}">
      <dgm:prSet/>
      <dgm:spPr/>
      <dgm:t>
        <a:bodyPr/>
        <a:lstStyle/>
        <a:p>
          <a:endParaRPr lang="en-US"/>
        </a:p>
      </dgm:t>
    </dgm:pt>
    <dgm:pt modelId="{4666ACB8-5532-407B-8794-CD515B4D2F4D}" type="sibTrans" cxnId="{26C5C3B0-107D-44BF-ADA9-8DADD68B1158}">
      <dgm:prSet/>
      <dgm:spPr/>
      <dgm:t>
        <a:bodyPr/>
        <a:lstStyle/>
        <a:p>
          <a:endParaRPr lang="en-US"/>
        </a:p>
      </dgm:t>
    </dgm:pt>
    <dgm:pt modelId="{436E3427-3D0D-49DC-A953-66D0D0E7457F}">
      <dgm:prSet custT="1"/>
      <dgm:spPr/>
      <dgm:t>
        <a:bodyPr/>
        <a:lstStyle/>
        <a:p>
          <a:r>
            <a:rPr lang="en-US" sz="2700" b="1" kern="1200">
              <a:solidFill>
                <a:schemeClr val="bg1"/>
              </a:solidFill>
              <a:latin typeface="Montserrat Light" panose="00000400000000000000" pitchFamily="50" charset="0"/>
              <a:ea typeface="+mj-ea"/>
              <a:cs typeface="+mj-cs"/>
            </a:rPr>
            <a:t>Pharmacy Benefit Managers (PBMs)</a:t>
          </a:r>
        </a:p>
      </dgm:t>
    </dgm:pt>
    <dgm:pt modelId="{CBE59FA0-E2AC-4922-AD46-22801995D116}" type="parTrans" cxnId="{15B6CC36-B1D4-4019-A26B-141175345A2B}">
      <dgm:prSet/>
      <dgm:spPr/>
      <dgm:t>
        <a:bodyPr/>
        <a:lstStyle/>
        <a:p>
          <a:endParaRPr lang="en-US"/>
        </a:p>
      </dgm:t>
    </dgm:pt>
    <dgm:pt modelId="{392DD462-C5F4-4F00-ACBD-FDFE5E4F56B2}" type="sibTrans" cxnId="{15B6CC36-B1D4-4019-A26B-141175345A2B}">
      <dgm:prSet/>
      <dgm:spPr/>
      <dgm:t>
        <a:bodyPr/>
        <a:lstStyle/>
        <a:p>
          <a:endParaRPr lang="en-US"/>
        </a:p>
      </dgm:t>
    </dgm:pt>
    <dgm:pt modelId="{830C406B-F62B-4B04-9475-EE40B5A65EEB}">
      <dgm:prSet/>
      <dgm:spPr/>
      <dgm:t>
        <a:bodyPr/>
        <a:lstStyle/>
        <a:p>
          <a:r>
            <a:rPr lang="en-US">
              <a:latin typeface="Montserrat Light" panose="00000400000000000000" pitchFamily="50" charset="0"/>
            </a:rPr>
            <a:t>Integrated Delivery Networks (IDNs)</a:t>
          </a:r>
        </a:p>
      </dgm:t>
    </dgm:pt>
    <dgm:pt modelId="{B98669BC-298C-49E7-9D83-09AB5389A585}" type="parTrans" cxnId="{C0289D15-383D-4B70-8A4C-E80ECB26DA74}">
      <dgm:prSet/>
      <dgm:spPr/>
      <dgm:t>
        <a:bodyPr/>
        <a:lstStyle/>
        <a:p>
          <a:endParaRPr lang="en-US"/>
        </a:p>
      </dgm:t>
    </dgm:pt>
    <dgm:pt modelId="{3FA2985E-4709-41B3-9BA4-0B721D6EF111}" type="sibTrans" cxnId="{C0289D15-383D-4B70-8A4C-E80ECB26DA74}">
      <dgm:prSet/>
      <dgm:spPr/>
      <dgm:t>
        <a:bodyPr/>
        <a:lstStyle/>
        <a:p>
          <a:endParaRPr lang="en-US"/>
        </a:p>
      </dgm:t>
    </dgm:pt>
    <dgm:pt modelId="{84AEDF88-7326-4519-8BF4-3FB924AFA36C}">
      <dgm:prSet/>
      <dgm:spPr/>
      <dgm:t>
        <a:bodyPr/>
        <a:lstStyle/>
        <a:p>
          <a:r>
            <a:rPr lang="en-US">
              <a:latin typeface="Montserrat Light" panose="00000400000000000000" pitchFamily="50" charset="0"/>
            </a:rPr>
            <a:t>Pharmaceutical Manufacturers</a:t>
          </a:r>
        </a:p>
      </dgm:t>
    </dgm:pt>
    <dgm:pt modelId="{29B296AB-8F44-4692-8E22-3B95EC1D07FD}" type="parTrans" cxnId="{582EE04D-47B4-4709-82DC-7541CE4FA2A4}">
      <dgm:prSet/>
      <dgm:spPr/>
      <dgm:t>
        <a:bodyPr/>
        <a:lstStyle/>
        <a:p>
          <a:endParaRPr lang="en-US"/>
        </a:p>
      </dgm:t>
    </dgm:pt>
    <dgm:pt modelId="{F4747D5A-19D9-4241-92F9-CAD1BBC71A94}" type="sibTrans" cxnId="{582EE04D-47B4-4709-82DC-7541CE4FA2A4}">
      <dgm:prSet/>
      <dgm:spPr/>
      <dgm:t>
        <a:bodyPr/>
        <a:lstStyle/>
        <a:p>
          <a:endParaRPr lang="en-US"/>
        </a:p>
      </dgm:t>
    </dgm:pt>
    <dgm:pt modelId="{BDE2CA23-A420-4338-A219-3E4880605A48}" type="pres">
      <dgm:prSet presAssocID="{2279EE0A-614C-4756-8BCC-EADE30CC4B27}" presName="outerComposite" presStyleCnt="0">
        <dgm:presLayoutVars>
          <dgm:chMax val="5"/>
          <dgm:dir/>
          <dgm:resizeHandles val="exact"/>
        </dgm:presLayoutVars>
      </dgm:prSet>
      <dgm:spPr/>
    </dgm:pt>
    <dgm:pt modelId="{49E19DE6-F59E-4744-9B9F-87B7695D519B}" type="pres">
      <dgm:prSet presAssocID="{2279EE0A-614C-4756-8BCC-EADE30CC4B27}" presName="dummyMaxCanvas" presStyleCnt="0">
        <dgm:presLayoutVars/>
      </dgm:prSet>
      <dgm:spPr/>
    </dgm:pt>
    <dgm:pt modelId="{987E7FB5-729D-4660-8404-32F531527E77}" type="pres">
      <dgm:prSet presAssocID="{2279EE0A-614C-4756-8BCC-EADE30CC4B27}" presName="FourNodes_1" presStyleLbl="node1" presStyleIdx="0" presStyleCnt="4" custScaleX="101294" custScaleY="95983" custLinFactNeighborX="1562" custLinFactNeighborY="8640">
        <dgm:presLayoutVars>
          <dgm:bulletEnabled val="1"/>
        </dgm:presLayoutVars>
      </dgm:prSet>
      <dgm:spPr/>
    </dgm:pt>
    <dgm:pt modelId="{A5C08118-FE7C-4676-9902-E9CC41611CB6}" type="pres">
      <dgm:prSet presAssocID="{2279EE0A-614C-4756-8BCC-EADE30CC4B27}" presName="FourNodes_2" presStyleLbl="node1" presStyleIdx="1" presStyleCnt="4" custLinFactNeighborY="6039">
        <dgm:presLayoutVars>
          <dgm:bulletEnabled val="1"/>
        </dgm:presLayoutVars>
      </dgm:prSet>
      <dgm:spPr/>
    </dgm:pt>
    <dgm:pt modelId="{DD22F0BB-8B1A-4EC9-9F92-590B1AB79654}" type="pres">
      <dgm:prSet presAssocID="{2279EE0A-614C-4756-8BCC-EADE30CC4B27}" presName="FourNodes_3" presStyleLbl="node1" presStyleIdx="2" presStyleCnt="4">
        <dgm:presLayoutVars>
          <dgm:bulletEnabled val="1"/>
        </dgm:presLayoutVars>
      </dgm:prSet>
      <dgm:spPr/>
    </dgm:pt>
    <dgm:pt modelId="{57D04456-9B71-4179-88B1-770A140E4418}" type="pres">
      <dgm:prSet presAssocID="{2279EE0A-614C-4756-8BCC-EADE30CC4B27}" presName="FourNodes_4" presStyleLbl="node1" presStyleIdx="3" presStyleCnt="4">
        <dgm:presLayoutVars>
          <dgm:bulletEnabled val="1"/>
        </dgm:presLayoutVars>
      </dgm:prSet>
      <dgm:spPr/>
    </dgm:pt>
    <dgm:pt modelId="{42E863F9-CD53-45DF-ADEB-1AB3C7D1E267}" type="pres">
      <dgm:prSet presAssocID="{2279EE0A-614C-4756-8BCC-EADE30CC4B27}" presName="FourConn_1-2" presStyleLbl="fgAccFollowNode1" presStyleIdx="0" presStyleCnt="3">
        <dgm:presLayoutVars>
          <dgm:bulletEnabled val="1"/>
        </dgm:presLayoutVars>
      </dgm:prSet>
      <dgm:spPr/>
    </dgm:pt>
    <dgm:pt modelId="{9187922C-A678-4921-A081-131E4DA5C052}" type="pres">
      <dgm:prSet presAssocID="{2279EE0A-614C-4756-8BCC-EADE30CC4B27}" presName="FourConn_2-3" presStyleLbl="fgAccFollowNode1" presStyleIdx="1" presStyleCnt="3">
        <dgm:presLayoutVars>
          <dgm:bulletEnabled val="1"/>
        </dgm:presLayoutVars>
      </dgm:prSet>
      <dgm:spPr/>
    </dgm:pt>
    <dgm:pt modelId="{B9AD081A-F618-4996-98CB-A480B1C9F11A}" type="pres">
      <dgm:prSet presAssocID="{2279EE0A-614C-4756-8BCC-EADE30CC4B27}" presName="FourConn_3-4" presStyleLbl="fgAccFollowNode1" presStyleIdx="2" presStyleCnt="3">
        <dgm:presLayoutVars>
          <dgm:bulletEnabled val="1"/>
        </dgm:presLayoutVars>
      </dgm:prSet>
      <dgm:spPr/>
    </dgm:pt>
    <dgm:pt modelId="{381A1956-1507-4101-930C-03C2012B54FD}" type="pres">
      <dgm:prSet presAssocID="{2279EE0A-614C-4756-8BCC-EADE30CC4B27}" presName="FourNodes_1_text" presStyleLbl="node1" presStyleIdx="3" presStyleCnt="4">
        <dgm:presLayoutVars>
          <dgm:bulletEnabled val="1"/>
        </dgm:presLayoutVars>
      </dgm:prSet>
      <dgm:spPr/>
    </dgm:pt>
    <dgm:pt modelId="{C7161BE7-9173-405D-A241-F30CDE30891F}" type="pres">
      <dgm:prSet presAssocID="{2279EE0A-614C-4756-8BCC-EADE30CC4B27}" presName="FourNodes_2_text" presStyleLbl="node1" presStyleIdx="3" presStyleCnt="4">
        <dgm:presLayoutVars>
          <dgm:bulletEnabled val="1"/>
        </dgm:presLayoutVars>
      </dgm:prSet>
      <dgm:spPr/>
    </dgm:pt>
    <dgm:pt modelId="{0676F71C-1B23-4557-9265-5737DB28EBB8}" type="pres">
      <dgm:prSet presAssocID="{2279EE0A-614C-4756-8BCC-EADE30CC4B27}" presName="FourNodes_3_text" presStyleLbl="node1" presStyleIdx="3" presStyleCnt="4">
        <dgm:presLayoutVars>
          <dgm:bulletEnabled val="1"/>
        </dgm:presLayoutVars>
      </dgm:prSet>
      <dgm:spPr/>
    </dgm:pt>
    <dgm:pt modelId="{4E86A377-D422-4BE5-B672-EE7F63B4878A}" type="pres">
      <dgm:prSet presAssocID="{2279EE0A-614C-4756-8BCC-EADE30CC4B27}" presName="FourNodes_4_text" presStyleLbl="node1" presStyleIdx="3" presStyleCnt="4">
        <dgm:presLayoutVars>
          <dgm:bulletEnabled val="1"/>
        </dgm:presLayoutVars>
      </dgm:prSet>
      <dgm:spPr/>
    </dgm:pt>
  </dgm:ptLst>
  <dgm:cxnLst>
    <dgm:cxn modelId="{B9471A10-D979-4712-8FFF-539825B8EA4E}" type="presOf" srcId="{830C406B-F62B-4B04-9475-EE40B5A65EEB}" destId="{DD22F0BB-8B1A-4EC9-9F92-590B1AB79654}" srcOrd="0" destOrd="0" presId="urn:microsoft.com/office/officeart/2005/8/layout/vProcess5"/>
    <dgm:cxn modelId="{C0289D15-383D-4B70-8A4C-E80ECB26DA74}" srcId="{2279EE0A-614C-4756-8BCC-EADE30CC4B27}" destId="{830C406B-F62B-4B04-9475-EE40B5A65EEB}" srcOrd="2" destOrd="0" parTransId="{B98669BC-298C-49E7-9D83-09AB5389A585}" sibTransId="{3FA2985E-4709-41B3-9BA4-0B721D6EF111}"/>
    <dgm:cxn modelId="{7E437821-4AA0-4409-BB26-6F51C08BC6F3}" type="presOf" srcId="{84AEDF88-7326-4519-8BF4-3FB924AFA36C}" destId="{57D04456-9B71-4179-88B1-770A140E4418}" srcOrd="0" destOrd="0" presId="urn:microsoft.com/office/officeart/2005/8/layout/vProcess5"/>
    <dgm:cxn modelId="{15B6CC36-B1D4-4019-A26B-141175345A2B}" srcId="{2279EE0A-614C-4756-8BCC-EADE30CC4B27}" destId="{436E3427-3D0D-49DC-A953-66D0D0E7457F}" srcOrd="1" destOrd="0" parTransId="{CBE59FA0-E2AC-4922-AD46-22801995D116}" sibTransId="{392DD462-C5F4-4F00-ACBD-FDFE5E4F56B2}"/>
    <dgm:cxn modelId="{F3AC2F5E-665D-4AEE-8B44-BB2CCA9B79B5}" type="presOf" srcId="{392DD462-C5F4-4F00-ACBD-FDFE5E4F56B2}" destId="{9187922C-A678-4921-A081-131E4DA5C052}" srcOrd="0" destOrd="0" presId="urn:microsoft.com/office/officeart/2005/8/layout/vProcess5"/>
    <dgm:cxn modelId="{C0E34563-E2DE-469B-8E67-2F1515F59DB7}" type="presOf" srcId="{830C406B-F62B-4B04-9475-EE40B5A65EEB}" destId="{0676F71C-1B23-4557-9265-5737DB28EBB8}" srcOrd="1" destOrd="0" presId="urn:microsoft.com/office/officeart/2005/8/layout/vProcess5"/>
    <dgm:cxn modelId="{582EE04D-47B4-4709-82DC-7541CE4FA2A4}" srcId="{2279EE0A-614C-4756-8BCC-EADE30CC4B27}" destId="{84AEDF88-7326-4519-8BF4-3FB924AFA36C}" srcOrd="3" destOrd="0" parTransId="{29B296AB-8F44-4692-8E22-3B95EC1D07FD}" sibTransId="{F4747D5A-19D9-4241-92F9-CAD1BBC71A94}"/>
    <dgm:cxn modelId="{8574B776-2E21-4772-9FE8-7645EFE5F106}" type="presOf" srcId="{2279EE0A-614C-4756-8BCC-EADE30CC4B27}" destId="{BDE2CA23-A420-4338-A219-3E4880605A48}" srcOrd="0" destOrd="0" presId="urn:microsoft.com/office/officeart/2005/8/layout/vProcess5"/>
    <dgm:cxn modelId="{51436983-9B24-4E04-9664-EB3D67BC6D2D}" type="presOf" srcId="{436E3427-3D0D-49DC-A953-66D0D0E7457F}" destId="{A5C08118-FE7C-4676-9902-E9CC41611CB6}" srcOrd="0" destOrd="0" presId="urn:microsoft.com/office/officeart/2005/8/layout/vProcess5"/>
    <dgm:cxn modelId="{F36AA886-BEFE-46A0-AFF9-B6539446ADDC}" type="presOf" srcId="{4666ACB8-5532-407B-8794-CD515B4D2F4D}" destId="{42E863F9-CD53-45DF-ADEB-1AB3C7D1E267}" srcOrd="0" destOrd="0" presId="urn:microsoft.com/office/officeart/2005/8/layout/vProcess5"/>
    <dgm:cxn modelId="{6B5E9DA8-34CC-44A4-85F6-26912DDC1AF8}" type="presOf" srcId="{3D44389C-17C8-427D-BC60-9DAFCB7061F6}" destId="{987E7FB5-729D-4660-8404-32F531527E77}" srcOrd="0" destOrd="0" presId="urn:microsoft.com/office/officeart/2005/8/layout/vProcess5"/>
    <dgm:cxn modelId="{DC2469AA-5217-4731-BA48-054ECE5EAB94}" type="presOf" srcId="{84AEDF88-7326-4519-8BF4-3FB924AFA36C}" destId="{4E86A377-D422-4BE5-B672-EE7F63B4878A}" srcOrd="1" destOrd="0" presId="urn:microsoft.com/office/officeart/2005/8/layout/vProcess5"/>
    <dgm:cxn modelId="{26C5C3B0-107D-44BF-ADA9-8DADD68B1158}" srcId="{2279EE0A-614C-4756-8BCC-EADE30CC4B27}" destId="{3D44389C-17C8-427D-BC60-9DAFCB7061F6}" srcOrd="0" destOrd="0" parTransId="{56555925-CC03-46F6-91AA-A4903807395D}" sibTransId="{4666ACB8-5532-407B-8794-CD515B4D2F4D}"/>
    <dgm:cxn modelId="{673EC9BB-9357-4AA0-B8F5-66A6B07A2C28}" type="presOf" srcId="{3FA2985E-4709-41B3-9BA4-0B721D6EF111}" destId="{B9AD081A-F618-4996-98CB-A480B1C9F11A}" srcOrd="0" destOrd="0" presId="urn:microsoft.com/office/officeart/2005/8/layout/vProcess5"/>
    <dgm:cxn modelId="{8BEADDC3-DB88-4CEE-A17A-424DD32E59E9}" type="presOf" srcId="{3D44389C-17C8-427D-BC60-9DAFCB7061F6}" destId="{381A1956-1507-4101-930C-03C2012B54FD}" srcOrd="1" destOrd="0" presId="urn:microsoft.com/office/officeart/2005/8/layout/vProcess5"/>
    <dgm:cxn modelId="{AAF425DB-6DC3-4561-A357-5F1C74D77936}" type="presOf" srcId="{436E3427-3D0D-49DC-A953-66D0D0E7457F}" destId="{C7161BE7-9173-405D-A241-F30CDE30891F}" srcOrd="1" destOrd="0" presId="urn:microsoft.com/office/officeart/2005/8/layout/vProcess5"/>
    <dgm:cxn modelId="{62F962DF-A89E-47D1-893C-9D636BB3D79C}" type="presParOf" srcId="{BDE2CA23-A420-4338-A219-3E4880605A48}" destId="{49E19DE6-F59E-4744-9B9F-87B7695D519B}" srcOrd="0" destOrd="0" presId="urn:microsoft.com/office/officeart/2005/8/layout/vProcess5"/>
    <dgm:cxn modelId="{FEE98A64-5177-4DEE-BBEA-6A98A5DA180C}" type="presParOf" srcId="{BDE2CA23-A420-4338-A219-3E4880605A48}" destId="{987E7FB5-729D-4660-8404-32F531527E77}" srcOrd="1" destOrd="0" presId="urn:microsoft.com/office/officeart/2005/8/layout/vProcess5"/>
    <dgm:cxn modelId="{FBBF1152-DADD-4A5E-957D-EDB194DC694E}" type="presParOf" srcId="{BDE2CA23-A420-4338-A219-3E4880605A48}" destId="{A5C08118-FE7C-4676-9902-E9CC41611CB6}" srcOrd="2" destOrd="0" presId="urn:microsoft.com/office/officeart/2005/8/layout/vProcess5"/>
    <dgm:cxn modelId="{F6B387A0-9C36-4DE7-A06A-8E77A856BAB6}" type="presParOf" srcId="{BDE2CA23-A420-4338-A219-3E4880605A48}" destId="{DD22F0BB-8B1A-4EC9-9F92-590B1AB79654}" srcOrd="3" destOrd="0" presId="urn:microsoft.com/office/officeart/2005/8/layout/vProcess5"/>
    <dgm:cxn modelId="{83B3EFB6-3AF0-4460-AC0D-542B34828C16}" type="presParOf" srcId="{BDE2CA23-A420-4338-A219-3E4880605A48}" destId="{57D04456-9B71-4179-88B1-770A140E4418}" srcOrd="4" destOrd="0" presId="urn:microsoft.com/office/officeart/2005/8/layout/vProcess5"/>
    <dgm:cxn modelId="{E3ADEA2B-7CF6-4D36-80EB-0610FCAC5BE2}" type="presParOf" srcId="{BDE2CA23-A420-4338-A219-3E4880605A48}" destId="{42E863F9-CD53-45DF-ADEB-1AB3C7D1E267}" srcOrd="5" destOrd="0" presId="urn:microsoft.com/office/officeart/2005/8/layout/vProcess5"/>
    <dgm:cxn modelId="{461C9280-86C1-4FD9-B214-44722CB9CD6D}" type="presParOf" srcId="{BDE2CA23-A420-4338-A219-3E4880605A48}" destId="{9187922C-A678-4921-A081-131E4DA5C052}" srcOrd="6" destOrd="0" presId="urn:microsoft.com/office/officeart/2005/8/layout/vProcess5"/>
    <dgm:cxn modelId="{02666490-6A2C-4E94-8E15-EA32EBD47A8A}" type="presParOf" srcId="{BDE2CA23-A420-4338-A219-3E4880605A48}" destId="{B9AD081A-F618-4996-98CB-A480B1C9F11A}" srcOrd="7" destOrd="0" presId="urn:microsoft.com/office/officeart/2005/8/layout/vProcess5"/>
    <dgm:cxn modelId="{DEB5876D-0D1E-4F44-87D0-E496DE1F7DD6}" type="presParOf" srcId="{BDE2CA23-A420-4338-A219-3E4880605A48}" destId="{381A1956-1507-4101-930C-03C2012B54FD}" srcOrd="8" destOrd="0" presId="urn:microsoft.com/office/officeart/2005/8/layout/vProcess5"/>
    <dgm:cxn modelId="{94EB2CC6-D75B-49A9-AD01-95799680B056}" type="presParOf" srcId="{BDE2CA23-A420-4338-A219-3E4880605A48}" destId="{C7161BE7-9173-405D-A241-F30CDE30891F}" srcOrd="9" destOrd="0" presId="urn:microsoft.com/office/officeart/2005/8/layout/vProcess5"/>
    <dgm:cxn modelId="{2B173FBF-86DB-4B94-B857-328B0DF35D47}" type="presParOf" srcId="{BDE2CA23-A420-4338-A219-3E4880605A48}" destId="{0676F71C-1B23-4557-9265-5737DB28EBB8}" srcOrd="10" destOrd="0" presId="urn:microsoft.com/office/officeart/2005/8/layout/vProcess5"/>
    <dgm:cxn modelId="{D9F0530F-C182-433A-A720-6917D0C1CEE4}" type="presParOf" srcId="{BDE2CA23-A420-4338-A219-3E4880605A48}" destId="{4E86A377-D422-4BE5-B672-EE7F63B4878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3A45D7-0FBA-46DE-AD05-0835B848C654}"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493A0B3D-5AC8-4ACF-B651-BCBCD1932C70}">
      <dgm:prSet phldrT="[Text]"/>
      <dgm:spPr/>
      <dgm:t>
        <a:bodyPr/>
        <a:lstStyle/>
        <a:p>
          <a:r>
            <a:rPr lang="en-US"/>
            <a:t>Value based outcomes</a:t>
          </a:r>
        </a:p>
      </dgm:t>
    </dgm:pt>
    <dgm:pt modelId="{7EFA91D0-4B01-4C34-88CB-3E7054729A42}" type="parTrans" cxnId="{5FC54E6B-7265-4C5A-85FE-B1ADF7A7DE6D}">
      <dgm:prSet/>
      <dgm:spPr/>
      <dgm:t>
        <a:bodyPr/>
        <a:lstStyle/>
        <a:p>
          <a:endParaRPr lang="en-US"/>
        </a:p>
      </dgm:t>
    </dgm:pt>
    <dgm:pt modelId="{5B50FE8D-61C0-425D-9995-16BB3968EB66}" type="sibTrans" cxnId="{5FC54E6B-7265-4C5A-85FE-B1ADF7A7DE6D}">
      <dgm:prSet/>
      <dgm:spPr/>
      <dgm:t>
        <a:bodyPr/>
        <a:lstStyle/>
        <a:p>
          <a:endParaRPr lang="en-US"/>
        </a:p>
      </dgm:t>
    </dgm:pt>
    <dgm:pt modelId="{8EF408B6-DA57-47A6-B72D-BABF55EDA142}">
      <dgm:prSet phldrT="[Text]"/>
      <dgm:spPr>
        <a:solidFill>
          <a:srgbClr val="FFFF00">
            <a:alpha val="50000"/>
          </a:srgbClr>
        </a:solidFill>
      </dgm:spPr>
      <dgm:t>
        <a:bodyPr/>
        <a:lstStyle/>
        <a:p>
          <a:r>
            <a:rPr lang="en-US"/>
            <a:t>Enhanced approach to coverage decisions</a:t>
          </a:r>
        </a:p>
      </dgm:t>
    </dgm:pt>
    <dgm:pt modelId="{4D63EC5D-9B1C-4D19-AC7D-24742239507C}" type="parTrans" cxnId="{CB0494D4-B8C5-4159-916E-910C7FD66E45}">
      <dgm:prSet/>
      <dgm:spPr/>
      <dgm:t>
        <a:bodyPr/>
        <a:lstStyle/>
        <a:p>
          <a:endParaRPr lang="en-US"/>
        </a:p>
      </dgm:t>
    </dgm:pt>
    <dgm:pt modelId="{FDE4C05A-D965-4B8C-A7A5-1FF4364D5CAF}" type="sibTrans" cxnId="{CB0494D4-B8C5-4159-916E-910C7FD66E45}">
      <dgm:prSet/>
      <dgm:spPr/>
      <dgm:t>
        <a:bodyPr/>
        <a:lstStyle/>
        <a:p>
          <a:endParaRPr lang="en-US"/>
        </a:p>
      </dgm:t>
    </dgm:pt>
    <dgm:pt modelId="{7CE1C679-3719-4280-BF64-F75E37EE25DC}">
      <dgm:prSet phldrT="[Text]"/>
      <dgm:spPr>
        <a:solidFill>
          <a:srgbClr val="92D050">
            <a:alpha val="50000"/>
          </a:srgbClr>
        </a:solidFill>
      </dgm:spPr>
      <dgm:t>
        <a:bodyPr/>
        <a:lstStyle/>
        <a:p>
          <a:r>
            <a:rPr lang="en-US"/>
            <a:t>Competition to lower costs</a:t>
          </a:r>
        </a:p>
      </dgm:t>
    </dgm:pt>
    <dgm:pt modelId="{08DE5955-2685-49E1-A9D1-C3206EC98DE7}" type="parTrans" cxnId="{64523588-F1E9-4346-95D2-8577A9BB6A7B}">
      <dgm:prSet/>
      <dgm:spPr/>
      <dgm:t>
        <a:bodyPr/>
        <a:lstStyle/>
        <a:p>
          <a:endParaRPr lang="en-US"/>
        </a:p>
      </dgm:t>
    </dgm:pt>
    <dgm:pt modelId="{B52D26C7-5CD5-4240-99D3-5863456DB1D2}" type="sibTrans" cxnId="{64523588-F1E9-4346-95D2-8577A9BB6A7B}">
      <dgm:prSet/>
      <dgm:spPr/>
      <dgm:t>
        <a:bodyPr/>
        <a:lstStyle/>
        <a:p>
          <a:endParaRPr lang="en-US"/>
        </a:p>
      </dgm:t>
    </dgm:pt>
    <dgm:pt modelId="{C9EA07CC-0FA3-4D09-B7F7-8382583E2880}">
      <dgm:prSet phldrT="[Text]"/>
      <dgm:spPr>
        <a:solidFill>
          <a:srgbClr val="00B0F0">
            <a:alpha val="50000"/>
          </a:srgbClr>
        </a:solidFill>
      </dgm:spPr>
      <dgm:t>
        <a:bodyPr/>
        <a:lstStyle/>
        <a:p>
          <a:r>
            <a:rPr lang="en-US"/>
            <a:t>HEOR</a:t>
          </a:r>
        </a:p>
      </dgm:t>
    </dgm:pt>
    <dgm:pt modelId="{D1E28AFF-2398-4FDE-A221-4D57E177148F}" type="parTrans" cxnId="{BBEA59BC-750D-41C9-BEDB-36F0AA408C43}">
      <dgm:prSet/>
      <dgm:spPr/>
      <dgm:t>
        <a:bodyPr/>
        <a:lstStyle/>
        <a:p>
          <a:endParaRPr lang="en-US"/>
        </a:p>
      </dgm:t>
    </dgm:pt>
    <dgm:pt modelId="{2EFD9E60-9798-49D0-9431-5A2CEC83CF86}" type="sibTrans" cxnId="{BBEA59BC-750D-41C9-BEDB-36F0AA408C43}">
      <dgm:prSet/>
      <dgm:spPr/>
      <dgm:t>
        <a:bodyPr/>
        <a:lstStyle/>
        <a:p>
          <a:endParaRPr lang="en-US"/>
        </a:p>
      </dgm:t>
    </dgm:pt>
    <dgm:pt modelId="{C999E4BB-0077-4158-8B8C-404E802D6D08}">
      <dgm:prSet phldrT="[Text]"/>
      <dgm:spPr>
        <a:solidFill>
          <a:srgbClr val="E99949">
            <a:alpha val="50000"/>
          </a:srgbClr>
        </a:solidFill>
      </dgm:spPr>
      <dgm:t>
        <a:bodyPr/>
        <a:lstStyle/>
        <a:p>
          <a:r>
            <a:rPr lang="en-US"/>
            <a:t>Population Health</a:t>
          </a:r>
        </a:p>
      </dgm:t>
    </dgm:pt>
    <dgm:pt modelId="{EF8D5096-12AE-45CC-A4E6-7E90884C405F}" type="parTrans" cxnId="{FEAE67EF-1102-40DB-B2D3-1584A8A67408}">
      <dgm:prSet/>
      <dgm:spPr/>
      <dgm:t>
        <a:bodyPr/>
        <a:lstStyle/>
        <a:p>
          <a:endParaRPr lang="en-US"/>
        </a:p>
      </dgm:t>
    </dgm:pt>
    <dgm:pt modelId="{CC7A4F7E-4BEB-498F-B8FE-1E476D70C08D}" type="sibTrans" cxnId="{FEAE67EF-1102-40DB-B2D3-1584A8A67408}">
      <dgm:prSet/>
      <dgm:spPr/>
      <dgm:t>
        <a:bodyPr/>
        <a:lstStyle/>
        <a:p>
          <a:endParaRPr lang="en-US"/>
        </a:p>
      </dgm:t>
    </dgm:pt>
    <dgm:pt modelId="{D11A5055-AEC0-4549-BA85-6130E309C0B5}" type="pres">
      <dgm:prSet presAssocID="{553A45D7-0FBA-46DE-AD05-0835B848C654}" presName="Name0" presStyleCnt="0">
        <dgm:presLayoutVars>
          <dgm:chMax val="7"/>
          <dgm:dir/>
          <dgm:resizeHandles val="exact"/>
        </dgm:presLayoutVars>
      </dgm:prSet>
      <dgm:spPr/>
    </dgm:pt>
    <dgm:pt modelId="{75E8AA58-C97A-48CD-B546-1730D9CCD307}" type="pres">
      <dgm:prSet presAssocID="{553A45D7-0FBA-46DE-AD05-0835B848C654}" presName="ellipse1" presStyleLbl="vennNode1" presStyleIdx="0" presStyleCnt="5">
        <dgm:presLayoutVars>
          <dgm:bulletEnabled val="1"/>
        </dgm:presLayoutVars>
      </dgm:prSet>
      <dgm:spPr/>
    </dgm:pt>
    <dgm:pt modelId="{6740C930-1288-491F-BD89-519E077C4058}" type="pres">
      <dgm:prSet presAssocID="{553A45D7-0FBA-46DE-AD05-0835B848C654}" presName="ellipse2" presStyleLbl="vennNode1" presStyleIdx="1" presStyleCnt="5">
        <dgm:presLayoutVars>
          <dgm:bulletEnabled val="1"/>
        </dgm:presLayoutVars>
      </dgm:prSet>
      <dgm:spPr/>
    </dgm:pt>
    <dgm:pt modelId="{1CDAD0EA-E0FF-4D9A-B902-988A8502F32B}" type="pres">
      <dgm:prSet presAssocID="{553A45D7-0FBA-46DE-AD05-0835B848C654}" presName="ellipse3" presStyleLbl="vennNode1" presStyleIdx="2" presStyleCnt="5">
        <dgm:presLayoutVars>
          <dgm:bulletEnabled val="1"/>
        </dgm:presLayoutVars>
      </dgm:prSet>
      <dgm:spPr/>
    </dgm:pt>
    <dgm:pt modelId="{1870B06A-CF4C-45A9-A43A-A7D1B5F50F92}" type="pres">
      <dgm:prSet presAssocID="{553A45D7-0FBA-46DE-AD05-0835B848C654}" presName="ellipse4" presStyleLbl="vennNode1" presStyleIdx="3" presStyleCnt="5">
        <dgm:presLayoutVars>
          <dgm:bulletEnabled val="1"/>
        </dgm:presLayoutVars>
      </dgm:prSet>
      <dgm:spPr/>
    </dgm:pt>
    <dgm:pt modelId="{BC582AAF-A7E9-4CB3-9721-F949E2F77112}" type="pres">
      <dgm:prSet presAssocID="{553A45D7-0FBA-46DE-AD05-0835B848C654}" presName="ellipse5" presStyleLbl="vennNode1" presStyleIdx="4" presStyleCnt="5">
        <dgm:presLayoutVars>
          <dgm:bulletEnabled val="1"/>
        </dgm:presLayoutVars>
      </dgm:prSet>
      <dgm:spPr/>
    </dgm:pt>
  </dgm:ptLst>
  <dgm:cxnLst>
    <dgm:cxn modelId="{3A035A30-11B9-4309-9798-65557DD010E8}" type="presOf" srcId="{7CE1C679-3719-4280-BF64-F75E37EE25DC}" destId="{1CDAD0EA-E0FF-4D9A-B902-988A8502F32B}" srcOrd="0" destOrd="0" presId="urn:microsoft.com/office/officeart/2005/8/layout/rings+Icon"/>
    <dgm:cxn modelId="{D4D1FE4A-7BD2-43A8-9DDF-5850EBE7CA8C}" type="presOf" srcId="{553A45D7-0FBA-46DE-AD05-0835B848C654}" destId="{D11A5055-AEC0-4549-BA85-6130E309C0B5}" srcOrd="0" destOrd="0" presId="urn:microsoft.com/office/officeart/2005/8/layout/rings+Icon"/>
    <dgm:cxn modelId="{5FC54E6B-7265-4C5A-85FE-B1ADF7A7DE6D}" srcId="{553A45D7-0FBA-46DE-AD05-0835B848C654}" destId="{493A0B3D-5AC8-4ACF-B651-BCBCD1932C70}" srcOrd="0" destOrd="0" parTransId="{7EFA91D0-4B01-4C34-88CB-3E7054729A42}" sibTransId="{5B50FE8D-61C0-425D-9995-16BB3968EB66}"/>
    <dgm:cxn modelId="{6063065A-21CD-4157-AB99-6F13DEA49B2F}" type="presOf" srcId="{C999E4BB-0077-4158-8B8C-404E802D6D08}" destId="{BC582AAF-A7E9-4CB3-9721-F949E2F77112}" srcOrd="0" destOrd="0" presId="urn:microsoft.com/office/officeart/2005/8/layout/rings+Icon"/>
    <dgm:cxn modelId="{D5E36D7D-AD62-4518-89E4-EFE2D4AD0594}" type="presOf" srcId="{8EF408B6-DA57-47A6-B72D-BABF55EDA142}" destId="{6740C930-1288-491F-BD89-519E077C4058}" srcOrd="0" destOrd="0" presId="urn:microsoft.com/office/officeart/2005/8/layout/rings+Icon"/>
    <dgm:cxn modelId="{64523588-F1E9-4346-95D2-8577A9BB6A7B}" srcId="{553A45D7-0FBA-46DE-AD05-0835B848C654}" destId="{7CE1C679-3719-4280-BF64-F75E37EE25DC}" srcOrd="2" destOrd="0" parTransId="{08DE5955-2685-49E1-A9D1-C3206EC98DE7}" sibTransId="{B52D26C7-5CD5-4240-99D3-5863456DB1D2}"/>
    <dgm:cxn modelId="{F2483AA4-0DDD-4E16-B374-E6650A00C4A4}" type="presOf" srcId="{493A0B3D-5AC8-4ACF-B651-BCBCD1932C70}" destId="{75E8AA58-C97A-48CD-B546-1730D9CCD307}" srcOrd="0" destOrd="0" presId="urn:microsoft.com/office/officeart/2005/8/layout/rings+Icon"/>
    <dgm:cxn modelId="{BBEA59BC-750D-41C9-BEDB-36F0AA408C43}" srcId="{553A45D7-0FBA-46DE-AD05-0835B848C654}" destId="{C9EA07CC-0FA3-4D09-B7F7-8382583E2880}" srcOrd="3" destOrd="0" parTransId="{D1E28AFF-2398-4FDE-A221-4D57E177148F}" sibTransId="{2EFD9E60-9798-49D0-9431-5A2CEC83CF86}"/>
    <dgm:cxn modelId="{CB0494D4-B8C5-4159-916E-910C7FD66E45}" srcId="{553A45D7-0FBA-46DE-AD05-0835B848C654}" destId="{8EF408B6-DA57-47A6-B72D-BABF55EDA142}" srcOrd="1" destOrd="0" parTransId="{4D63EC5D-9B1C-4D19-AC7D-24742239507C}" sibTransId="{FDE4C05A-D965-4B8C-A7A5-1FF4364D5CAF}"/>
    <dgm:cxn modelId="{FEAE67EF-1102-40DB-B2D3-1584A8A67408}" srcId="{553A45D7-0FBA-46DE-AD05-0835B848C654}" destId="{C999E4BB-0077-4158-8B8C-404E802D6D08}" srcOrd="4" destOrd="0" parTransId="{EF8D5096-12AE-45CC-A4E6-7E90884C405F}" sibTransId="{CC7A4F7E-4BEB-498F-B8FE-1E476D70C08D}"/>
    <dgm:cxn modelId="{7B88EBF5-AC3F-469F-BBBB-BBC7D5CE66A1}" type="presOf" srcId="{C9EA07CC-0FA3-4D09-B7F7-8382583E2880}" destId="{1870B06A-CF4C-45A9-A43A-A7D1B5F50F92}" srcOrd="0" destOrd="0" presId="urn:microsoft.com/office/officeart/2005/8/layout/rings+Icon"/>
    <dgm:cxn modelId="{58CFF1A6-0195-4705-9B01-DEDF38D1A172}" type="presParOf" srcId="{D11A5055-AEC0-4549-BA85-6130E309C0B5}" destId="{75E8AA58-C97A-48CD-B546-1730D9CCD307}" srcOrd="0" destOrd="0" presId="urn:microsoft.com/office/officeart/2005/8/layout/rings+Icon"/>
    <dgm:cxn modelId="{3E5962AB-F6B1-4CDB-A155-82D981B81F7A}" type="presParOf" srcId="{D11A5055-AEC0-4549-BA85-6130E309C0B5}" destId="{6740C930-1288-491F-BD89-519E077C4058}" srcOrd="1" destOrd="0" presId="urn:microsoft.com/office/officeart/2005/8/layout/rings+Icon"/>
    <dgm:cxn modelId="{B3EF7CB2-F84F-4E29-B6C8-E1154B6E7864}" type="presParOf" srcId="{D11A5055-AEC0-4549-BA85-6130E309C0B5}" destId="{1CDAD0EA-E0FF-4D9A-B902-988A8502F32B}" srcOrd="2" destOrd="0" presId="urn:microsoft.com/office/officeart/2005/8/layout/rings+Icon"/>
    <dgm:cxn modelId="{10E6325D-D007-4ECD-9AD8-09BBA12693A8}" type="presParOf" srcId="{D11A5055-AEC0-4549-BA85-6130E309C0B5}" destId="{1870B06A-CF4C-45A9-A43A-A7D1B5F50F92}" srcOrd="3" destOrd="0" presId="urn:microsoft.com/office/officeart/2005/8/layout/rings+Icon"/>
    <dgm:cxn modelId="{3175A30C-2E7F-422A-847F-DDF7696289F6}" type="presParOf" srcId="{D11A5055-AEC0-4549-BA85-6130E309C0B5}" destId="{BC582AAF-A7E9-4CB3-9721-F949E2F77112}"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8CB4AD-3D2C-4421-9D44-EDB0458585B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3C62F77-4E71-4476-920F-413B93F6743D}">
      <dgm:prSet custT="1"/>
      <dgm:spPr>
        <a:solidFill>
          <a:srgbClr val="FFC000"/>
        </a:solidFill>
      </dgm:spPr>
      <dgm:t>
        <a:bodyPr/>
        <a:lstStyle/>
        <a:p>
          <a:r>
            <a:rPr lang="en-US" sz="2400" b="1" kern="1200"/>
            <a:t>Optimize Value &amp; Access</a:t>
          </a:r>
          <a:endParaRPr lang="en-US" sz="2400" b="1" kern="1200" baseline="0">
            <a:solidFill>
              <a:schemeClr val="bg1"/>
            </a:solidFill>
            <a:latin typeface="Montserrat SemiBold" pitchFamily="2" charset="77"/>
            <a:ea typeface="+mj-ea"/>
            <a:cs typeface="+mj-cs"/>
          </a:endParaRPr>
        </a:p>
      </dgm:t>
    </dgm:pt>
    <dgm:pt modelId="{FEE62906-B2B1-42A6-B9A2-F48374738C72}" type="parTrans" cxnId="{084E5D9B-4806-4C6E-BD8F-E1C6E1C99BA4}">
      <dgm:prSet/>
      <dgm:spPr/>
      <dgm:t>
        <a:bodyPr/>
        <a:lstStyle/>
        <a:p>
          <a:endParaRPr lang="en-US"/>
        </a:p>
      </dgm:t>
    </dgm:pt>
    <dgm:pt modelId="{308609DA-3EC1-4640-ADF6-DF60091A2F82}" type="sibTrans" cxnId="{084E5D9B-4806-4C6E-BD8F-E1C6E1C99BA4}">
      <dgm:prSet/>
      <dgm:spPr/>
      <dgm:t>
        <a:bodyPr/>
        <a:lstStyle/>
        <a:p>
          <a:endParaRPr lang="en-US"/>
        </a:p>
      </dgm:t>
    </dgm:pt>
    <dgm:pt modelId="{4D613813-4DE6-4920-80F3-48D41AC2BDFF}">
      <dgm:prSet custT="1"/>
      <dgm:spPr>
        <a:solidFill>
          <a:srgbClr val="348BAC"/>
        </a:solidFill>
      </dgm:spPr>
      <dgm:t>
        <a:bodyPr/>
        <a:lstStyle/>
        <a:p>
          <a:r>
            <a:rPr lang="en-US" sz="2400" b="1" kern="1200"/>
            <a:t>Address Disparities in Medication Use and Access</a:t>
          </a:r>
          <a:endParaRPr lang="en-US" sz="2400" b="1" kern="1200" baseline="0">
            <a:solidFill>
              <a:schemeClr val="bg1"/>
            </a:solidFill>
            <a:latin typeface="Montserrat SemiBold" pitchFamily="2" charset="77"/>
            <a:ea typeface="+mj-ea"/>
            <a:cs typeface="+mj-cs"/>
          </a:endParaRPr>
        </a:p>
      </dgm:t>
    </dgm:pt>
    <dgm:pt modelId="{7B208F80-7FF5-4702-9EE3-9864832C2D46}" type="parTrans" cxnId="{7164C1C7-B5AB-4AC1-95A1-4E2205DCCDBA}">
      <dgm:prSet/>
      <dgm:spPr/>
      <dgm:t>
        <a:bodyPr/>
        <a:lstStyle/>
        <a:p>
          <a:endParaRPr lang="en-US"/>
        </a:p>
      </dgm:t>
    </dgm:pt>
    <dgm:pt modelId="{E87BBAB2-1AB4-41FD-AAC0-E3E80EFCC881}" type="sibTrans" cxnId="{7164C1C7-B5AB-4AC1-95A1-4E2205DCCDBA}">
      <dgm:prSet/>
      <dgm:spPr/>
      <dgm:t>
        <a:bodyPr/>
        <a:lstStyle/>
        <a:p>
          <a:endParaRPr lang="en-US"/>
        </a:p>
      </dgm:t>
    </dgm:pt>
    <dgm:pt modelId="{F41AE1DC-CEDD-4567-B993-9ABB2138A032}">
      <dgm:prSet custT="1"/>
      <dgm:spPr>
        <a:solidFill>
          <a:srgbClr val="92D050"/>
        </a:solidFill>
      </dgm:spPr>
      <dgm:t>
        <a:bodyPr/>
        <a:lstStyle/>
        <a:p>
          <a:r>
            <a:rPr lang="en-US" sz="2400" b="1" kern="1200" baseline="0">
              <a:solidFill>
                <a:schemeClr val="bg1"/>
              </a:solidFill>
              <a:latin typeface="Montserrat SemiBold" pitchFamily="2" charset="77"/>
              <a:ea typeface="+mj-ea"/>
              <a:cs typeface="+mj-cs"/>
            </a:rPr>
            <a:t>Enhance Member Value</a:t>
          </a:r>
        </a:p>
      </dgm:t>
    </dgm:pt>
    <dgm:pt modelId="{B4462654-9DCB-42F3-9128-78D7DD80E9CA}" type="parTrans" cxnId="{AF38BD64-ADEC-49A5-A803-AD14B41A8502}">
      <dgm:prSet/>
      <dgm:spPr/>
      <dgm:t>
        <a:bodyPr/>
        <a:lstStyle/>
        <a:p>
          <a:endParaRPr lang="en-US"/>
        </a:p>
      </dgm:t>
    </dgm:pt>
    <dgm:pt modelId="{7A668C33-DD14-4B54-824D-3B6DBD709312}" type="sibTrans" cxnId="{AF38BD64-ADEC-49A5-A803-AD14B41A8502}">
      <dgm:prSet/>
      <dgm:spPr/>
      <dgm:t>
        <a:bodyPr/>
        <a:lstStyle/>
        <a:p>
          <a:endParaRPr lang="en-US"/>
        </a:p>
      </dgm:t>
    </dgm:pt>
    <dgm:pt modelId="{0F144955-DBD7-451D-B178-C24E26687A76}">
      <dgm:prSet custT="1"/>
      <dgm:spPr>
        <a:solidFill>
          <a:schemeClr val="bg1">
            <a:lumMod val="85000"/>
          </a:schemeClr>
        </a:solidFill>
        <a:ln>
          <a:solidFill>
            <a:schemeClr val="accent1">
              <a:tint val="40000"/>
              <a:hueOff val="0"/>
              <a:satOff val="0"/>
              <a:lumOff val="0"/>
              <a:alpha val="91000"/>
            </a:schemeClr>
          </a:solidFill>
        </a:ln>
      </dgm:spPr>
      <dgm:t>
        <a:bodyPr/>
        <a:lstStyle/>
        <a:p>
          <a:r>
            <a:rPr lang="en-US" sz="2400" kern="1200"/>
            <a:t>Improve formulary decision-making and tools to help patients obtain the medications and other therapies they need</a:t>
          </a:r>
          <a:endParaRPr lang="en-US" sz="2400" b="1" kern="1200" baseline="0">
            <a:solidFill>
              <a:schemeClr val="bg1"/>
            </a:solidFill>
            <a:latin typeface="Montserrat SemiBold" pitchFamily="2" charset="77"/>
            <a:ea typeface="+mj-ea"/>
            <a:cs typeface="+mj-cs"/>
          </a:endParaRPr>
        </a:p>
      </dgm:t>
    </dgm:pt>
    <dgm:pt modelId="{973ADC0D-F188-4DB3-80C2-A9DA56F16591}" type="parTrans" cxnId="{EA6F9897-E5A9-4CC1-861D-090A1B47571E}">
      <dgm:prSet/>
      <dgm:spPr/>
      <dgm:t>
        <a:bodyPr/>
        <a:lstStyle/>
        <a:p>
          <a:endParaRPr lang="en-US"/>
        </a:p>
      </dgm:t>
    </dgm:pt>
    <dgm:pt modelId="{E545BAD3-DCBA-4D29-B5B5-243DD58F0298}" type="sibTrans" cxnId="{EA6F9897-E5A9-4CC1-861D-090A1B47571E}">
      <dgm:prSet/>
      <dgm:spPr/>
      <dgm:t>
        <a:bodyPr/>
        <a:lstStyle/>
        <a:p>
          <a:endParaRPr lang="en-US"/>
        </a:p>
      </dgm:t>
    </dgm:pt>
    <dgm:pt modelId="{620088C7-692A-402C-AF99-099A4B6639BB}">
      <dgm:prSet custT="1"/>
      <dgm:spPr>
        <a:solidFill>
          <a:schemeClr val="bg1">
            <a:lumMod val="85000"/>
          </a:schemeClr>
        </a:solidFill>
      </dgm:spPr>
      <dgm:t>
        <a:bodyPr/>
        <a:lstStyle/>
        <a:p>
          <a:r>
            <a:rPr lang="en-US" sz="2400" kern="1200"/>
            <a:t>Address barriers to access and the effective use of medications and other therapies</a:t>
          </a:r>
          <a:endParaRPr lang="en-US" sz="2400" b="1" kern="1200" baseline="0">
            <a:solidFill>
              <a:schemeClr val="bg1"/>
            </a:solidFill>
            <a:latin typeface="Montserrat SemiBold" pitchFamily="2" charset="77"/>
            <a:ea typeface="+mj-ea"/>
            <a:cs typeface="+mj-cs"/>
          </a:endParaRPr>
        </a:p>
      </dgm:t>
    </dgm:pt>
    <dgm:pt modelId="{A8532A12-021E-4513-94CC-3206D668A169}" type="parTrans" cxnId="{56E678A8-CD8C-4A46-BA9C-F7780156BE78}">
      <dgm:prSet/>
      <dgm:spPr/>
      <dgm:t>
        <a:bodyPr/>
        <a:lstStyle/>
        <a:p>
          <a:endParaRPr lang="en-US"/>
        </a:p>
      </dgm:t>
    </dgm:pt>
    <dgm:pt modelId="{89A44D9D-77CE-4ACB-84DC-0215D19AF988}" type="sibTrans" cxnId="{56E678A8-CD8C-4A46-BA9C-F7780156BE78}">
      <dgm:prSet/>
      <dgm:spPr/>
      <dgm:t>
        <a:bodyPr/>
        <a:lstStyle/>
        <a:p>
          <a:endParaRPr lang="en-US"/>
        </a:p>
      </dgm:t>
    </dgm:pt>
    <dgm:pt modelId="{159949D4-9715-4E63-94AB-9B567F0C1BEB}">
      <dgm:prSet custT="1"/>
      <dgm:spPr>
        <a:solidFill>
          <a:schemeClr val="bg1">
            <a:lumMod val="85000"/>
          </a:schemeClr>
        </a:solidFill>
      </dgm:spPr>
      <dgm:t>
        <a:bodyPr/>
        <a:lstStyle/>
        <a:p>
          <a:r>
            <a:rPr lang="en-US" sz="2400" kern="1200"/>
            <a:t>Grow our membership and make AMCP essential to those involved in managed care pharmacy </a:t>
          </a:r>
          <a:endParaRPr lang="en-US" sz="2400" b="1" kern="1200" baseline="0">
            <a:solidFill>
              <a:schemeClr val="bg1"/>
            </a:solidFill>
            <a:latin typeface="Montserrat SemiBold" pitchFamily="2" charset="77"/>
            <a:ea typeface="+mj-ea"/>
            <a:cs typeface="+mj-cs"/>
          </a:endParaRPr>
        </a:p>
      </dgm:t>
    </dgm:pt>
    <dgm:pt modelId="{9FC0E545-0652-439B-9DF0-4C08B8FD710F}" type="parTrans" cxnId="{D279A32B-7096-4333-82F2-1CB92D9A6A33}">
      <dgm:prSet/>
      <dgm:spPr/>
      <dgm:t>
        <a:bodyPr/>
        <a:lstStyle/>
        <a:p>
          <a:endParaRPr lang="en-US"/>
        </a:p>
      </dgm:t>
    </dgm:pt>
    <dgm:pt modelId="{8D7E48E3-29DE-47DB-83AC-89E7D644D605}" type="sibTrans" cxnId="{D279A32B-7096-4333-82F2-1CB92D9A6A33}">
      <dgm:prSet/>
      <dgm:spPr/>
      <dgm:t>
        <a:bodyPr/>
        <a:lstStyle/>
        <a:p>
          <a:endParaRPr lang="en-US"/>
        </a:p>
      </dgm:t>
    </dgm:pt>
    <dgm:pt modelId="{34CDFF5E-10AF-4B72-A058-393CE1B83A8B}" type="pres">
      <dgm:prSet presAssocID="{A68CB4AD-3D2C-4421-9D44-EDB0458585B3}" presName="Name0" presStyleCnt="0">
        <dgm:presLayoutVars>
          <dgm:dir/>
          <dgm:animLvl val="lvl"/>
          <dgm:resizeHandles val="exact"/>
        </dgm:presLayoutVars>
      </dgm:prSet>
      <dgm:spPr/>
    </dgm:pt>
    <dgm:pt modelId="{D8F4785C-F894-4054-9507-9F1BBE124AA4}" type="pres">
      <dgm:prSet presAssocID="{03C62F77-4E71-4476-920F-413B93F6743D}" presName="composite" presStyleCnt="0"/>
      <dgm:spPr/>
    </dgm:pt>
    <dgm:pt modelId="{07BE12B1-6D70-4280-BB99-23F5367E9E6E}" type="pres">
      <dgm:prSet presAssocID="{03C62F77-4E71-4476-920F-413B93F6743D}" presName="parTx" presStyleLbl="alignNode1" presStyleIdx="0" presStyleCnt="3" custLinFactNeighborX="1072" custLinFactNeighborY="132">
        <dgm:presLayoutVars>
          <dgm:chMax val="0"/>
          <dgm:chPref val="0"/>
        </dgm:presLayoutVars>
      </dgm:prSet>
      <dgm:spPr/>
    </dgm:pt>
    <dgm:pt modelId="{A213E242-A576-4FFE-A2D9-30661467D924}" type="pres">
      <dgm:prSet presAssocID="{03C62F77-4E71-4476-920F-413B93F6743D}" presName="desTx" presStyleLbl="alignAccFollowNode1" presStyleIdx="0" presStyleCnt="3" custLinFactNeighborX="1223" custLinFactNeighborY="21">
        <dgm:presLayoutVars/>
      </dgm:prSet>
      <dgm:spPr/>
    </dgm:pt>
    <dgm:pt modelId="{1248CF48-DCBC-473C-9628-BFA4CCCE7BF3}" type="pres">
      <dgm:prSet presAssocID="{308609DA-3EC1-4640-ADF6-DF60091A2F82}" presName="space" presStyleCnt="0"/>
      <dgm:spPr/>
    </dgm:pt>
    <dgm:pt modelId="{05A983C2-6EDA-44C2-B373-77F7F74F7D4F}" type="pres">
      <dgm:prSet presAssocID="{4D613813-4DE6-4920-80F3-48D41AC2BDFF}" presName="composite" presStyleCnt="0"/>
      <dgm:spPr/>
    </dgm:pt>
    <dgm:pt modelId="{4AB8B3F9-E1EF-4724-982A-0C4E22474B9D}" type="pres">
      <dgm:prSet presAssocID="{4D613813-4DE6-4920-80F3-48D41AC2BDFF}" presName="parTx" presStyleLbl="alignNode1" presStyleIdx="1" presStyleCnt="3" custLinFactNeighborX="324">
        <dgm:presLayoutVars>
          <dgm:chMax val="0"/>
          <dgm:chPref val="0"/>
        </dgm:presLayoutVars>
      </dgm:prSet>
      <dgm:spPr/>
    </dgm:pt>
    <dgm:pt modelId="{064AA60C-8248-4B92-B7D3-594B6F51D459}" type="pres">
      <dgm:prSet presAssocID="{4D613813-4DE6-4920-80F3-48D41AC2BDFF}" presName="desTx" presStyleLbl="alignAccFollowNode1" presStyleIdx="1" presStyleCnt="3" custLinFactNeighborX="648" custLinFactNeighborY="21">
        <dgm:presLayoutVars/>
      </dgm:prSet>
      <dgm:spPr/>
    </dgm:pt>
    <dgm:pt modelId="{40158059-19F3-40AA-B87B-D7A5D3CB6229}" type="pres">
      <dgm:prSet presAssocID="{E87BBAB2-1AB4-41FD-AAC0-E3E80EFCC881}" presName="space" presStyleCnt="0"/>
      <dgm:spPr/>
    </dgm:pt>
    <dgm:pt modelId="{9AA63F5A-928F-462A-94B5-6D3F2952B68C}" type="pres">
      <dgm:prSet presAssocID="{F41AE1DC-CEDD-4567-B993-9ABB2138A032}" presName="composite" presStyleCnt="0"/>
      <dgm:spPr/>
    </dgm:pt>
    <dgm:pt modelId="{41CF7580-7C2E-4FEE-9787-88E81B3E9BFC}" type="pres">
      <dgm:prSet presAssocID="{F41AE1DC-CEDD-4567-B993-9ABB2138A032}" presName="parTx" presStyleLbl="alignNode1" presStyleIdx="2" presStyleCnt="3" custLinFactNeighborX="-324">
        <dgm:presLayoutVars>
          <dgm:chMax val="0"/>
          <dgm:chPref val="0"/>
        </dgm:presLayoutVars>
      </dgm:prSet>
      <dgm:spPr/>
    </dgm:pt>
    <dgm:pt modelId="{9FAE2BB2-7372-45E9-8533-4B1312DDDB5C}" type="pres">
      <dgm:prSet presAssocID="{F41AE1DC-CEDD-4567-B993-9ABB2138A032}" presName="desTx" presStyleLbl="alignAccFollowNode1" presStyleIdx="2" presStyleCnt="3">
        <dgm:presLayoutVars/>
      </dgm:prSet>
      <dgm:spPr/>
    </dgm:pt>
  </dgm:ptLst>
  <dgm:cxnLst>
    <dgm:cxn modelId="{D279A32B-7096-4333-82F2-1CB92D9A6A33}" srcId="{F41AE1DC-CEDD-4567-B993-9ABB2138A032}" destId="{159949D4-9715-4E63-94AB-9B567F0C1BEB}" srcOrd="0" destOrd="0" parTransId="{9FC0E545-0652-439B-9DF0-4C08B8FD710F}" sibTransId="{8D7E48E3-29DE-47DB-83AC-89E7D644D605}"/>
    <dgm:cxn modelId="{9A7EE542-7C70-4486-B83F-F4D1E9B65309}" type="presOf" srcId="{620088C7-692A-402C-AF99-099A4B6639BB}" destId="{064AA60C-8248-4B92-B7D3-594B6F51D459}" srcOrd="0" destOrd="0" presId="urn:microsoft.com/office/officeart/2016/7/layout/HorizontalActionList"/>
    <dgm:cxn modelId="{AF38BD64-ADEC-49A5-A803-AD14B41A8502}" srcId="{A68CB4AD-3D2C-4421-9D44-EDB0458585B3}" destId="{F41AE1DC-CEDD-4567-B993-9ABB2138A032}" srcOrd="2" destOrd="0" parTransId="{B4462654-9DCB-42F3-9128-78D7DD80E9CA}" sibTransId="{7A668C33-DD14-4B54-824D-3B6DBD709312}"/>
    <dgm:cxn modelId="{16F3CF68-FDBA-4512-B1F2-ED85FDB6967F}" type="presOf" srcId="{A68CB4AD-3D2C-4421-9D44-EDB0458585B3}" destId="{34CDFF5E-10AF-4B72-A058-393CE1B83A8B}" srcOrd="0" destOrd="0" presId="urn:microsoft.com/office/officeart/2016/7/layout/HorizontalActionList"/>
    <dgm:cxn modelId="{6EAC714E-BA3D-4AD5-8BBE-E93503169DCA}" type="presOf" srcId="{03C62F77-4E71-4476-920F-413B93F6743D}" destId="{07BE12B1-6D70-4280-BB99-23F5367E9E6E}" srcOrd="0" destOrd="0" presId="urn:microsoft.com/office/officeart/2016/7/layout/HorizontalActionList"/>
    <dgm:cxn modelId="{DAA05D86-6798-40AD-A5DD-B6714A7B2162}" type="presOf" srcId="{4D613813-4DE6-4920-80F3-48D41AC2BDFF}" destId="{4AB8B3F9-E1EF-4724-982A-0C4E22474B9D}" srcOrd="0" destOrd="0" presId="urn:microsoft.com/office/officeart/2016/7/layout/HorizontalActionList"/>
    <dgm:cxn modelId="{EA6F9897-E5A9-4CC1-861D-090A1B47571E}" srcId="{03C62F77-4E71-4476-920F-413B93F6743D}" destId="{0F144955-DBD7-451D-B178-C24E26687A76}" srcOrd="0" destOrd="0" parTransId="{973ADC0D-F188-4DB3-80C2-A9DA56F16591}" sibTransId="{E545BAD3-DCBA-4D29-B5B5-243DD58F0298}"/>
    <dgm:cxn modelId="{084E5D9B-4806-4C6E-BD8F-E1C6E1C99BA4}" srcId="{A68CB4AD-3D2C-4421-9D44-EDB0458585B3}" destId="{03C62F77-4E71-4476-920F-413B93F6743D}" srcOrd="0" destOrd="0" parTransId="{FEE62906-B2B1-42A6-B9A2-F48374738C72}" sibTransId="{308609DA-3EC1-4640-ADF6-DF60091A2F82}"/>
    <dgm:cxn modelId="{56E678A8-CD8C-4A46-BA9C-F7780156BE78}" srcId="{4D613813-4DE6-4920-80F3-48D41AC2BDFF}" destId="{620088C7-692A-402C-AF99-099A4B6639BB}" srcOrd="0" destOrd="0" parTransId="{A8532A12-021E-4513-94CC-3206D668A169}" sibTransId="{89A44D9D-77CE-4ACB-84DC-0215D19AF988}"/>
    <dgm:cxn modelId="{7164C1C7-B5AB-4AC1-95A1-4E2205DCCDBA}" srcId="{A68CB4AD-3D2C-4421-9D44-EDB0458585B3}" destId="{4D613813-4DE6-4920-80F3-48D41AC2BDFF}" srcOrd="1" destOrd="0" parTransId="{7B208F80-7FF5-4702-9EE3-9864832C2D46}" sibTransId="{E87BBAB2-1AB4-41FD-AAC0-E3E80EFCC881}"/>
    <dgm:cxn modelId="{78FEA0C9-3A30-4560-8A80-7F741312EDE7}" type="presOf" srcId="{0F144955-DBD7-451D-B178-C24E26687A76}" destId="{A213E242-A576-4FFE-A2D9-30661467D924}" srcOrd="0" destOrd="0" presId="urn:microsoft.com/office/officeart/2016/7/layout/HorizontalActionList"/>
    <dgm:cxn modelId="{E53950D8-5762-4088-8795-91637761F15A}" type="presOf" srcId="{F41AE1DC-CEDD-4567-B993-9ABB2138A032}" destId="{41CF7580-7C2E-4FEE-9787-88E81B3E9BFC}" srcOrd="0" destOrd="0" presId="urn:microsoft.com/office/officeart/2016/7/layout/HorizontalActionList"/>
    <dgm:cxn modelId="{BD5F47FF-DDC9-49BB-B34A-4A08703F8D97}" type="presOf" srcId="{159949D4-9715-4E63-94AB-9B567F0C1BEB}" destId="{9FAE2BB2-7372-45E9-8533-4B1312DDDB5C}" srcOrd="0" destOrd="0" presId="urn:microsoft.com/office/officeart/2016/7/layout/HorizontalActionList"/>
    <dgm:cxn modelId="{D2E53B5F-0E9B-432D-A121-F5A24B947BAD}" type="presParOf" srcId="{34CDFF5E-10AF-4B72-A058-393CE1B83A8B}" destId="{D8F4785C-F894-4054-9507-9F1BBE124AA4}" srcOrd="0" destOrd="0" presId="urn:microsoft.com/office/officeart/2016/7/layout/HorizontalActionList"/>
    <dgm:cxn modelId="{FC8540A0-0BE0-41C1-82CC-2E17987955A5}" type="presParOf" srcId="{D8F4785C-F894-4054-9507-9F1BBE124AA4}" destId="{07BE12B1-6D70-4280-BB99-23F5367E9E6E}" srcOrd="0" destOrd="0" presId="urn:microsoft.com/office/officeart/2016/7/layout/HorizontalActionList"/>
    <dgm:cxn modelId="{DDD6C847-EFB6-48CC-A7F1-B1C424D7B7BD}" type="presParOf" srcId="{D8F4785C-F894-4054-9507-9F1BBE124AA4}" destId="{A213E242-A576-4FFE-A2D9-30661467D924}" srcOrd="1" destOrd="0" presId="urn:microsoft.com/office/officeart/2016/7/layout/HorizontalActionList"/>
    <dgm:cxn modelId="{8235BFB5-C8FD-4E74-8CAF-EFEDA719CF41}" type="presParOf" srcId="{34CDFF5E-10AF-4B72-A058-393CE1B83A8B}" destId="{1248CF48-DCBC-473C-9628-BFA4CCCE7BF3}" srcOrd="1" destOrd="0" presId="urn:microsoft.com/office/officeart/2016/7/layout/HorizontalActionList"/>
    <dgm:cxn modelId="{F9BF0806-5FAC-46CD-A2B6-7E8E0DA9BE1B}" type="presParOf" srcId="{34CDFF5E-10AF-4B72-A058-393CE1B83A8B}" destId="{05A983C2-6EDA-44C2-B373-77F7F74F7D4F}" srcOrd="2" destOrd="0" presId="urn:microsoft.com/office/officeart/2016/7/layout/HorizontalActionList"/>
    <dgm:cxn modelId="{B7AB0979-51AB-4ADF-96CF-F9E12F0AEA12}" type="presParOf" srcId="{05A983C2-6EDA-44C2-B373-77F7F74F7D4F}" destId="{4AB8B3F9-E1EF-4724-982A-0C4E22474B9D}" srcOrd="0" destOrd="0" presId="urn:microsoft.com/office/officeart/2016/7/layout/HorizontalActionList"/>
    <dgm:cxn modelId="{1A7F3ACD-A5A7-4A71-81EC-6FB819E8ED4D}" type="presParOf" srcId="{05A983C2-6EDA-44C2-B373-77F7F74F7D4F}" destId="{064AA60C-8248-4B92-B7D3-594B6F51D459}" srcOrd="1" destOrd="0" presId="urn:microsoft.com/office/officeart/2016/7/layout/HorizontalActionList"/>
    <dgm:cxn modelId="{DDAC3304-27BF-46A3-89C7-6978C6D66440}" type="presParOf" srcId="{34CDFF5E-10AF-4B72-A058-393CE1B83A8B}" destId="{40158059-19F3-40AA-B87B-D7A5D3CB6229}" srcOrd="3" destOrd="0" presId="urn:microsoft.com/office/officeart/2016/7/layout/HorizontalActionList"/>
    <dgm:cxn modelId="{11A03E79-9744-4E02-BC2E-3BE554157E3C}" type="presParOf" srcId="{34CDFF5E-10AF-4B72-A058-393CE1B83A8B}" destId="{9AA63F5A-928F-462A-94B5-6D3F2952B68C}" srcOrd="4" destOrd="0" presId="urn:microsoft.com/office/officeart/2016/7/layout/HorizontalActionList"/>
    <dgm:cxn modelId="{7A5EF9AF-D5E4-4E8B-978E-6C9F1F778BDF}" type="presParOf" srcId="{9AA63F5A-928F-462A-94B5-6D3F2952B68C}" destId="{41CF7580-7C2E-4FEE-9787-88E81B3E9BFC}" srcOrd="0" destOrd="0" presId="urn:microsoft.com/office/officeart/2016/7/layout/HorizontalActionList"/>
    <dgm:cxn modelId="{0BEE13C6-59CE-4543-8FD8-BB92DA9963BF}" type="presParOf" srcId="{9AA63F5A-928F-462A-94B5-6D3F2952B68C}" destId="{9FAE2BB2-7372-45E9-8533-4B1312DDDB5C}"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8CB4AD-3D2C-4421-9D44-EDB0458585B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3C62F77-4E71-4476-920F-413B93F6743D}">
      <dgm:prSet custT="1"/>
      <dgm:spPr/>
      <dgm:t>
        <a:bodyPr/>
        <a:lstStyle/>
        <a:p>
          <a:r>
            <a:rPr lang="en-US" sz="4400" b="1" kern="1200" baseline="0" dirty="0">
              <a:solidFill>
                <a:schemeClr val="bg1"/>
              </a:solidFill>
              <a:latin typeface="Montserrat SemiBold" pitchFamily="2" charset="77"/>
              <a:ea typeface="+mj-ea"/>
              <a:cs typeface="+mj-cs"/>
            </a:rPr>
            <a:t>Network</a:t>
          </a:r>
        </a:p>
      </dgm:t>
    </dgm:pt>
    <dgm:pt modelId="{FEE62906-B2B1-42A6-B9A2-F48374738C72}" type="parTrans" cxnId="{084E5D9B-4806-4C6E-BD8F-E1C6E1C99BA4}">
      <dgm:prSet/>
      <dgm:spPr/>
      <dgm:t>
        <a:bodyPr/>
        <a:lstStyle/>
        <a:p>
          <a:endParaRPr lang="en-US"/>
        </a:p>
      </dgm:t>
    </dgm:pt>
    <dgm:pt modelId="{308609DA-3EC1-4640-ADF6-DF60091A2F82}" type="sibTrans" cxnId="{084E5D9B-4806-4C6E-BD8F-E1C6E1C99BA4}">
      <dgm:prSet/>
      <dgm:spPr/>
      <dgm:t>
        <a:bodyPr/>
        <a:lstStyle/>
        <a:p>
          <a:endParaRPr lang="en-US"/>
        </a:p>
      </dgm:t>
    </dgm:pt>
    <dgm:pt modelId="{75706331-4361-4071-B940-C1F69E789FA1}">
      <dgm:prSet custT="1"/>
      <dgm:spPr/>
      <dgm:t>
        <a:bodyPr/>
        <a:lstStyle/>
        <a:p>
          <a:pPr algn="ctr"/>
          <a:r>
            <a:rPr lang="en-US" sz="2400" b="1" kern="1200" dirty="0">
              <a:solidFill>
                <a:srgbClr val="00205B"/>
              </a:solidFill>
              <a:latin typeface="Montserrat SemiBold" pitchFamily="2" charset="77"/>
              <a:ea typeface="+mj-ea"/>
              <a:cs typeface="+mj-cs"/>
            </a:rPr>
            <a:t>At events hosted by AMCP Regional Affiliates</a:t>
          </a:r>
        </a:p>
      </dgm:t>
    </dgm:pt>
    <dgm:pt modelId="{9F15ED8F-AAB3-4E51-8C63-1D8776245FD8}" type="parTrans" cxnId="{EB7C0C49-2E60-4B87-B2EC-306EB6BBD974}">
      <dgm:prSet/>
      <dgm:spPr/>
      <dgm:t>
        <a:bodyPr/>
        <a:lstStyle/>
        <a:p>
          <a:endParaRPr lang="en-US"/>
        </a:p>
      </dgm:t>
    </dgm:pt>
    <dgm:pt modelId="{FA50402D-4671-414D-A303-BD4305F27421}" type="sibTrans" cxnId="{EB7C0C49-2E60-4B87-B2EC-306EB6BBD974}">
      <dgm:prSet/>
      <dgm:spPr/>
      <dgm:t>
        <a:bodyPr/>
        <a:lstStyle/>
        <a:p>
          <a:endParaRPr lang="en-US"/>
        </a:p>
      </dgm:t>
    </dgm:pt>
    <dgm:pt modelId="{1A11AD91-6D1A-46EE-A63B-40FD71A7C397}">
      <dgm:prSet custT="1"/>
      <dgm:spPr/>
      <dgm: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Serve</a:t>
          </a:r>
        </a:p>
      </dgm:t>
    </dgm:pt>
    <dgm:pt modelId="{53315934-06BD-422B-BCEA-F71DFEF53827}" type="parTrans" cxnId="{93C9A601-E273-422A-A525-ECB39D53D73C}">
      <dgm:prSet/>
      <dgm:spPr/>
      <dgm:t>
        <a:bodyPr/>
        <a:lstStyle/>
        <a:p>
          <a:endParaRPr lang="en-US"/>
        </a:p>
      </dgm:t>
    </dgm:pt>
    <dgm:pt modelId="{0D96DB92-4416-478D-9A90-CEA4BDFAC480}" type="sibTrans" cxnId="{93C9A601-E273-422A-A525-ECB39D53D73C}">
      <dgm:prSet/>
      <dgm:spPr/>
      <dgm:t>
        <a:bodyPr/>
        <a:lstStyle/>
        <a:p>
          <a:endParaRPr lang="en-US"/>
        </a:p>
      </dgm:t>
    </dgm:pt>
    <dgm:pt modelId="{2BDA23AA-14B9-4696-86FA-9EA3833CAF32}">
      <dgm:prSet custT="1"/>
      <dgm:spPr/>
      <dgm: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As a Chapter Leader</a:t>
          </a:r>
        </a:p>
      </dgm:t>
    </dgm:pt>
    <dgm:pt modelId="{E4E742C7-6FBF-4654-9A3F-294A1ACD5A67}" type="parTrans" cxnId="{7470E224-0572-4212-B71B-52C1856053A8}">
      <dgm:prSet/>
      <dgm:spPr/>
      <dgm:t>
        <a:bodyPr/>
        <a:lstStyle/>
        <a:p>
          <a:endParaRPr lang="en-US"/>
        </a:p>
      </dgm:t>
    </dgm:pt>
    <dgm:pt modelId="{E2CDDD2F-4C46-4D72-B1C4-911520CD9086}" type="sibTrans" cxnId="{7470E224-0572-4212-B71B-52C1856053A8}">
      <dgm:prSet/>
      <dgm:spPr/>
      <dgm:t>
        <a:bodyPr/>
        <a:lstStyle/>
        <a:p>
          <a:endParaRPr lang="en-US"/>
        </a:p>
      </dgm:t>
    </dgm:pt>
    <dgm:pt modelId="{3C3283AF-1FC4-4FDF-93D2-3CC0CDCA1497}">
      <dgm:prSet custT="1"/>
      <dgm:spPr/>
      <dgm: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Participate</a:t>
          </a:r>
        </a:p>
      </dgm:t>
    </dgm:pt>
    <dgm:pt modelId="{4CC64E15-3CFB-4172-84EA-3703CB8B86BE}" type="parTrans" cxnId="{5FF9E741-2DDC-4377-A0DC-6C10A6E95BA5}">
      <dgm:prSet/>
      <dgm:spPr/>
      <dgm:t>
        <a:bodyPr/>
        <a:lstStyle/>
        <a:p>
          <a:endParaRPr lang="en-US"/>
        </a:p>
      </dgm:t>
    </dgm:pt>
    <dgm:pt modelId="{32DA5E77-9E87-45FF-AF2D-F3A07C575CE0}" type="sibTrans" cxnId="{5FF9E741-2DDC-4377-A0DC-6C10A6E95BA5}">
      <dgm:prSet/>
      <dgm:spPr/>
      <dgm:t>
        <a:bodyPr/>
        <a:lstStyle/>
        <a:p>
          <a:endParaRPr lang="en-US"/>
        </a:p>
      </dgm:t>
    </dgm:pt>
    <dgm:pt modelId="{201E4BA4-0BD8-455F-AEE4-86F81A613A64}">
      <dgm:prSet custT="1"/>
      <dgm:spPr/>
      <dgm: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In the prestigious National P&amp;T competition</a:t>
          </a:r>
        </a:p>
      </dgm:t>
    </dgm:pt>
    <dgm:pt modelId="{655FEC43-5E92-4284-82B4-BF5B641577AD}" type="parTrans" cxnId="{EDD20CEE-0B0F-4DFC-8C82-2D35481A1124}">
      <dgm:prSet/>
      <dgm:spPr/>
      <dgm:t>
        <a:bodyPr/>
        <a:lstStyle/>
        <a:p>
          <a:endParaRPr lang="en-US"/>
        </a:p>
      </dgm:t>
    </dgm:pt>
    <dgm:pt modelId="{138F7DC1-FA76-4A1C-96D9-31D0BF668BA0}" type="sibTrans" cxnId="{EDD20CEE-0B0F-4DFC-8C82-2D35481A1124}">
      <dgm:prSet/>
      <dgm:spPr/>
      <dgm:t>
        <a:bodyPr/>
        <a:lstStyle/>
        <a:p>
          <a:endParaRPr lang="en-US"/>
        </a:p>
      </dgm:t>
    </dgm:pt>
    <dgm:pt modelId="{34CDFF5E-10AF-4B72-A058-393CE1B83A8B}" type="pres">
      <dgm:prSet presAssocID="{A68CB4AD-3D2C-4421-9D44-EDB0458585B3}" presName="Name0" presStyleCnt="0">
        <dgm:presLayoutVars>
          <dgm:dir/>
          <dgm:animLvl val="lvl"/>
          <dgm:resizeHandles val="exact"/>
        </dgm:presLayoutVars>
      </dgm:prSet>
      <dgm:spPr/>
    </dgm:pt>
    <dgm:pt modelId="{D8F4785C-F894-4054-9507-9F1BBE124AA4}" type="pres">
      <dgm:prSet presAssocID="{03C62F77-4E71-4476-920F-413B93F6743D}" presName="composite" presStyleCnt="0"/>
      <dgm:spPr/>
    </dgm:pt>
    <dgm:pt modelId="{07BE12B1-6D70-4280-BB99-23F5367E9E6E}" type="pres">
      <dgm:prSet presAssocID="{03C62F77-4E71-4476-920F-413B93F6743D}" presName="parTx" presStyleLbl="alignNode1" presStyleIdx="0" presStyleCnt="3">
        <dgm:presLayoutVars>
          <dgm:chMax val="0"/>
          <dgm:chPref val="0"/>
        </dgm:presLayoutVars>
      </dgm:prSet>
      <dgm:spPr/>
    </dgm:pt>
    <dgm:pt modelId="{A213E242-A576-4FFE-A2D9-30661467D924}" type="pres">
      <dgm:prSet presAssocID="{03C62F77-4E71-4476-920F-413B93F6743D}" presName="desTx" presStyleLbl="alignAccFollowNode1" presStyleIdx="0" presStyleCnt="3">
        <dgm:presLayoutVars/>
      </dgm:prSet>
      <dgm:spPr/>
    </dgm:pt>
    <dgm:pt modelId="{FB8544DF-ABD4-447D-9083-6C7303148594}" type="pres">
      <dgm:prSet presAssocID="{308609DA-3EC1-4640-ADF6-DF60091A2F82}" presName="space" presStyleCnt="0"/>
      <dgm:spPr/>
    </dgm:pt>
    <dgm:pt modelId="{4B48B3EA-5EC6-4DD5-8084-AE5912736462}" type="pres">
      <dgm:prSet presAssocID="{1A11AD91-6D1A-46EE-A63B-40FD71A7C397}" presName="composite" presStyleCnt="0"/>
      <dgm:spPr/>
    </dgm:pt>
    <dgm:pt modelId="{35241FCD-28B5-46D4-B856-EB1840121589}" type="pres">
      <dgm:prSet presAssocID="{1A11AD91-6D1A-46EE-A63B-40FD71A7C397}" presName="parTx" presStyleLbl="alignNode1" presStyleIdx="1" presStyleCnt="3">
        <dgm:presLayoutVars>
          <dgm:chMax val="0"/>
          <dgm:chPref val="0"/>
        </dgm:presLayoutVars>
      </dgm:prSet>
      <dgm:spPr/>
    </dgm:pt>
    <dgm:pt modelId="{630BD24C-7B94-493C-B768-C3788A0F415E}" type="pres">
      <dgm:prSet presAssocID="{1A11AD91-6D1A-46EE-A63B-40FD71A7C397}" presName="desTx" presStyleLbl="alignAccFollowNode1" presStyleIdx="1" presStyleCnt="3">
        <dgm:presLayoutVars/>
      </dgm:prSet>
      <dgm:spPr/>
    </dgm:pt>
    <dgm:pt modelId="{75354790-9A08-4DC1-8000-5CE1E935BABF}" type="pres">
      <dgm:prSet presAssocID="{0D96DB92-4416-478D-9A90-CEA4BDFAC480}" presName="space" presStyleCnt="0"/>
      <dgm:spPr/>
    </dgm:pt>
    <dgm:pt modelId="{4D9B9ED0-43FB-4602-8A02-60469AA7BF97}" type="pres">
      <dgm:prSet presAssocID="{3C3283AF-1FC4-4FDF-93D2-3CC0CDCA1497}" presName="composite" presStyleCnt="0"/>
      <dgm:spPr/>
    </dgm:pt>
    <dgm:pt modelId="{E5FC54BE-8BFD-4527-8DBE-9E7042EC0969}" type="pres">
      <dgm:prSet presAssocID="{3C3283AF-1FC4-4FDF-93D2-3CC0CDCA1497}" presName="parTx" presStyleLbl="alignNode1" presStyleIdx="2" presStyleCnt="3" custScaleX="144232">
        <dgm:presLayoutVars>
          <dgm:chMax val="0"/>
          <dgm:chPref val="0"/>
        </dgm:presLayoutVars>
      </dgm:prSet>
      <dgm:spPr/>
    </dgm:pt>
    <dgm:pt modelId="{FBDFE9D2-1608-4C55-B3F8-0ED9519F49DD}" type="pres">
      <dgm:prSet presAssocID="{3C3283AF-1FC4-4FDF-93D2-3CC0CDCA1497}" presName="desTx" presStyleLbl="alignAccFollowNode1" presStyleIdx="2" presStyleCnt="3" custScaleX="144732">
        <dgm:presLayoutVars/>
      </dgm:prSet>
      <dgm:spPr/>
    </dgm:pt>
  </dgm:ptLst>
  <dgm:cxnLst>
    <dgm:cxn modelId="{93C9A601-E273-422A-A525-ECB39D53D73C}" srcId="{A68CB4AD-3D2C-4421-9D44-EDB0458585B3}" destId="{1A11AD91-6D1A-46EE-A63B-40FD71A7C397}" srcOrd="1" destOrd="0" parTransId="{53315934-06BD-422B-BCEA-F71DFEF53827}" sibTransId="{0D96DB92-4416-478D-9A90-CEA4BDFAC480}"/>
    <dgm:cxn modelId="{7470E224-0572-4212-B71B-52C1856053A8}" srcId="{1A11AD91-6D1A-46EE-A63B-40FD71A7C397}" destId="{2BDA23AA-14B9-4696-86FA-9EA3833CAF32}" srcOrd="0" destOrd="0" parTransId="{E4E742C7-6FBF-4654-9A3F-294A1ACD5A67}" sibTransId="{E2CDDD2F-4C46-4D72-B1C4-911520CD9086}"/>
    <dgm:cxn modelId="{520A112D-6251-41B5-9B84-DD85088ACCD9}" type="presOf" srcId="{1A11AD91-6D1A-46EE-A63B-40FD71A7C397}" destId="{35241FCD-28B5-46D4-B856-EB1840121589}" srcOrd="0" destOrd="0" presId="urn:microsoft.com/office/officeart/2016/7/layout/HorizontalActionList"/>
    <dgm:cxn modelId="{8B750D34-0D01-4033-B11B-7391229FA9C0}" type="presOf" srcId="{2BDA23AA-14B9-4696-86FA-9EA3833CAF32}" destId="{630BD24C-7B94-493C-B768-C3788A0F415E}" srcOrd="0" destOrd="0" presId="urn:microsoft.com/office/officeart/2016/7/layout/HorizontalActionList"/>
    <dgm:cxn modelId="{5FF9E741-2DDC-4377-A0DC-6C10A6E95BA5}" srcId="{A68CB4AD-3D2C-4421-9D44-EDB0458585B3}" destId="{3C3283AF-1FC4-4FDF-93D2-3CC0CDCA1497}" srcOrd="2" destOrd="0" parTransId="{4CC64E15-3CFB-4172-84EA-3703CB8B86BE}" sibTransId="{32DA5E77-9E87-45FF-AF2D-F3A07C575CE0}"/>
    <dgm:cxn modelId="{16F3CF68-FDBA-4512-B1F2-ED85FDB6967F}" type="presOf" srcId="{A68CB4AD-3D2C-4421-9D44-EDB0458585B3}" destId="{34CDFF5E-10AF-4B72-A058-393CE1B83A8B}" srcOrd="0" destOrd="0" presId="urn:microsoft.com/office/officeart/2016/7/layout/HorizontalActionList"/>
    <dgm:cxn modelId="{EB7C0C49-2E60-4B87-B2EC-306EB6BBD974}" srcId="{03C62F77-4E71-4476-920F-413B93F6743D}" destId="{75706331-4361-4071-B940-C1F69E789FA1}" srcOrd="0" destOrd="0" parTransId="{9F15ED8F-AAB3-4E51-8C63-1D8776245FD8}" sibTransId="{FA50402D-4671-414D-A303-BD4305F27421}"/>
    <dgm:cxn modelId="{6EAC714E-BA3D-4AD5-8BBE-E93503169DCA}" type="presOf" srcId="{03C62F77-4E71-4476-920F-413B93F6743D}" destId="{07BE12B1-6D70-4280-BB99-23F5367E9E6E}" srcOrd="0" destOrd="0" presId="urn:microsoft.com/office/officeart/2016/7/layout/HorizontalActionList"/>
    <dgm:cxn modelId="{084E5D9B-4806-4C6E-BD8F-E1C6E1C99BA4}" srcId="{A68CB4AD-3D2C-4421-9D44-EDB0458585B3}" destId="{03C62F77-4E71-4476-920F-413B93F6743D}" srcOrd="0" destOrd="0" parTransId="{FEE62906-B2B1-42A6-B9A2-F48374738C72}" sibTransId="{308609DA-3EC1-4640-ADF6-DF60091A2F82}"/>
    <dgm:cxn modelId="{CC80CDB0-389A-4CE8-BA0D-5421FA10989D}" type="presOf" srcId="{75706331-4361-4071-B940-C1F69E789FA1}" destId="{A213E242-A576-4FFE-A2D9-30661467D924}" srcOrd="0" destOrd="0" presId="urn:microsoft.com/office/officeart/2016/7/layout/HorizontalActionList"/>
    <dgm:cxn modelId="{1779ECE0-BDCB-43CB-A147-A8D0DD8A8AF9}" type="presOf" srcId="{201E4BA4-0BD8-455F-AEE4-86F81A613A64}" destId="{FBDFE9D2-1608-4C55-B3F8-0ED9519F49DD}" srcOrd="0" destOrd="0" presId="urn:microsoft.com/office/officeart/2016/7/layout/HorizontalActionList"/>
    <dgm:cxn modelId="{1332C0E2-603C-47CD-991B-45E7EEF1DD31}" type="presOf" srcId="{3C3283AF-1FC4-4FDF-93D2-3CC0CDCA1497}" destId="{E5FC54BE-8BFD-4527-8DBE-9E7042EC0969}" srcOrd="0" destOrd="0" presId="urn:microsoft.com/office/officeart/2016/7/layout/HorizontalActionList"/>
    <dgm:cxn modelId="{EDD20CEE-0B0F-4DFC-8C82-2D35481A1124}" srcId="{3C3283AF-1FC4-4FDF-93D2-3CC0CDCA1497}" destId="{201E4BA4-0BD8-455F-AEE4-86F81A613A64}" srcOrd="0" destOrd="0" parTransId="{655FEC43-5E92-4284-82B4-BF5B641577AD}" sibTransId="{138F7DC1-FA76-4A1C-96D9-31D0BF668BA0}"/>
    <dgm:cxn modelId="{D2E53B5F-0E9B-432D-A121-F5A24B947BAD}" type="presParOf" srcId="{34CDFF5E-10AF-4B72-A058-393CE1B83A8B}" destId="{D8F4785C-F894-4054-9507-9F1BBE124AA4}" srcOrd="0" destOrd="0" presId="urn:microsoft.com/office/officeart/2016/7/layout/HorizontalActionList"/>
    <dgm:cxn modelId="{FC8540A0-0BE0-41C1-82CC-2E17987955A5}" type="presParOf" srcId="{D8F4785C-F894-4054-9507-9F1BBE124AA4}" destId="{07BE12B1-6D70-4280-BB99-23F5367E9E6E}" srcOrd="0" destOrd="0" presId="urn:microsoft.com/office/officeart/2016/7/layout/HorizontalActionList"/>
    <dgm:cxn modelId="{DDD6C847-EFB6-48CC-A7F1-B1C424D7B7BD}" type="presParOf" srcId="{D8F4785C-F894-4054-9507-9F1BBE124AA4}" destId="{A213E242-A576-4FFE-A2D9-30661467D924}" srcOrd="1" destOrd="0" presId="urn:microsoft.com/office/officeart/2016/7/layout/HorizontalActionList"/>
    <dgm:cxn modelId="{CB5D11AC-8FA9-4FB8-BB2A-35EAE4A2FC42}" type="presParOf" srcId="{34CDFF5E-10AF-4B72-A058-393CE1B83A8B}" destId="{FB8544DF-ABD4-447D-9083-6C7303148594}" srcOrd="1" destOrd="0" presId="urn:microsoft.com/office/officeart/2016/7/layout/HorizontalActionList"/>
    <dgm:cxn modelId="{F2FFF0E3-85D0-4C61-A23B-5697619A4105}" type="presParOf" srcId="{34CDFF5E-10AF-4B72-A058-393CE1B83A8B}" destId="{4B48B3EA-5EC6-4DD5-8084-AE5912736462}" srcOrd="2" destOrd="0" presId="urn:microsoft.com/office/officeart/2016/7/layout/HorizontalActionList"/>
    <dgm:cxn modelId="{CE2D5199-4DD3-4C3F-8976-21FABE42C7AC}" type="presParOf" srcId="{4B48B3EA-5EC6-4DD5-8084-AE5912736462}" destId="{35241FCD-28B5-46D4-B856-EB1840121589}" srcOrd="0" destOrd="0" presId="urn:microsoft.com/office/officeart/2016/7/layout/HorizontalActionList"/>
    <dgm:cxn modelId="{6F597106-CB84-4EA3-8D6C-3D11C881C3F9}" type="presParOf" srcId="{4B48B3EA-5EC6-4DD5-8084-AE5912736462}" destId="{630BD24C-7B94-493C-B768-C3788A0F415E}" srcOrd="1" destOrd="0" presId="urn:microsoft.com/office/officeart/2016/7/layout/HorizontalActionList"/>
    <dgm:cxn modelId="{03D20A64-D7E6-46B6-AB0C-9C1952BEABB2}" type="presParOf" srcId="{34CDFF5E-10AF-4B72-A058-393CE1B83A8B}" destId="{75354790-9A08-4DC1-8000-5CE1E935BABF}" srcOrd="3" destOrd="0" presId="urn:microsoft.com/office/officeart/2016/7/layout/HorizontalActionList"/>
    <dgm:cxn modelId="{D4BE8C68-0BEA-4504-8B61-380909170052}" type="presParOf" srcId="{34CDFF5E-10AF-4B72-A058-393CE1B83A8B}" destId="{4D9B9ED0-43FB-4602-8A02-60469AA7BF97}" srcOrd="4" destOrd="0" presId="urn:microsoft.com/office/officeart/2016/7/layout/HorizontalActionList"/>
    <dgm:cxn modelId="{5BDB5E90-011C-49EA-954C-139FF356A1F5}" type="presParOf" srcId="{4D9B9ED0-43FB-4602-8A02-60469AA7BF97}" destId="{E5FC54BE-8BFD-4527-8DBE-9E7042EC0969}" srcOrd="0" destOrd="0" presId="urn:microsoft.com/office/officeart/2016/7/layout/HorizontalActionList"/>
    <dgm:cxn modelId="{5A2DCAC4-E1F6-49EA-9868-8C2AC4C46373}" type="presParOf" srcId="{4D9B9ED0-43FB-4602-8A02-60469AA7BF97}" destId="{FBDFE9D2-1608-4C55-B3F8-0ED9519F49D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63767-3D24-411D-9345-EE1754587078}">
      <dsp:nvSpPr>
        <dsp:cNvPr id="0" name=""/>
        <dsp:cNvSpPr/>
      </dsp:nvSpPr>
      <dsp:spPr>
        <a:xfrm>
          <a:off x="0" y="2269"/>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A60E56-ECC7-44BC-97BC-3EB44A2FB88A}">
      <dsp:nvSpPr>
        <dsp:cNvPr id="0" name=""/>
        <dsp:cNvSpPr/>
      </dsp:nvSpPr>
      <dsp:spPr>
        <a:xfrm>
          <a:off x="0" y="2269"/>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Managed Care History</a:t>
          </a:r>
        </a:p>
      </dsp:txBody>
      <dsp:txXfrm>
        <a:off x="0" y="2269"/>
        <a:ext cx="7638947" cy="773814"/>
      </dsp:txXfrm>
    </dsp:sp>
    <dsp:sp modelId="{037BD02B-1C11-49E5-8CAD-1A5690ECDA41}">
      <dsp:nvSpPr>
        <dsp:cNvPr id="0" name=""/>
        <dsp:cNvSpPr/>
      </dsp:nvSpPr>
      <dsp:spPr>
        <a:xfrm>
          <a:off x="0" y="776083"/>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BBFDA-C185-4F16-9AE6-73B65FB9DA68}">
      <dsp:nvSpPr>
        <dsp:cNvPr id="0" name=""/>
        <dsp:cNvSpPr/>
      </dsp:nvSpPr>
      <dsp:spPr>
        <a:xfrm>
          <a:off x="0" y="776083"/>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What is Managed Care Pharmacy </a:t>
          </a:r>
        </a:p>
      </dsp:txBody>
      <dsp:txXfrm>
        <a:off x="0" y="776083"/>
        <a:ext cx="7638947" cy="773814"/>
      </dsp:txXfrm>
    </dsp:sp>
    <dsp:sp modelId="{35CF4BEF-8536-451C-ADB0-EBAEC923B62F}">
      <dsp:nvSpPr>
        <dsp:cNvPr id="0" name=""/>
        <dsp:cNvSpPr/>
      </dsp:nvSpPr>
      <dsp:spPr>
        <a:xfrm>
          <a:off x="0" y="1549898"/>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D313A-C879-4148-9ACB-0917EEFCE4C3}">
      <dsp:nvSpPr>
        <dsp:cNvPr id="0" name=""/>
        <dsp:cNvSpPr/>
      </dsp:nvSpPr>
      <dsp:spPr>
        <a:xfrm>
          <a:off x="0" y="1549898"/>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Understanding the Players</a:t>
          </a:r>
        </a:p>
      </dsp:txBody>
      <dsp:txXfrm>
        <a:off x="0" y="1549898"/>
        <a:ext cx="7638947" cy="773814"/>
      </dsp:txXfrm>
    </dsp:sp>
    <dsp:sp modelId="{BF4020B5-2138-42B0-BC9C-7AF881394990}">
      <dsp:nvSpPr>
        <dsp:cNvPr id="0" name=""/>
        <dsp:cNvSpPr/>
      </dsp:nvSpPr>
      <dsp:spPr>
        <a:xfrm>
          <a:off x="0" y="2323713"/>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298D3B-F87E-4AAA-BC7C-3FB55B6F65B0}">
      <dsp:nvSpPr>
        <dsp:cNvPr id="0" name=""/>
        <dsp:cNvSpPr/>
      </dsp:nvSpPr>
      <dsp:spPr>
        <a:xfrm>
          <a:off x="0" y="2323713"/>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Health Care Trends, &amp; Challenges</a:t>
          </a:r>
        </a:p>
      </dsp:txBody>
      <dsp:txXfrm>
        <a:off x="0" y="2323713"/>
        <a:ext cx="7638947" cy="773814"/>
      </dsp:txXfrm>
    </dsp:sp>
    <dsp:sp modelId="{D7A2F413-862B-47A0-B025-AF074051CFCD}">
      <dsp:nvSpPr>
        <dsp:cNvPr id="0" name=""/>
        <dsp:cNvSpPr/>
      </dsp:nvSpPr>
      <dsp:spPr>
        <a:xfrm>
          <a:off x="0" y="3097527"/>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25ECF9-2CD6-486E-974E-A2B8E7B6D1B3}">
      <dsp:nvSpPr>
        <dsp:cNvPr id="0" name=""/>
        <dsp:cNvSpPr/>
      </dsp:nvSpPr>
      <dsp:spPr>
        <a:xfrm>
          <a:off x="0" y="3097527"/>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Addressing the Rising Costs of Pharmaceuticals</a:t>
          </a:r>
          <a:r>
            <a:rPr lang="en-US" sz="2200" b="1" kern="1200"/>
            <a:t>​</a:t>
          </a:r>
          <a:endParaRPr lang="en-US" sz="2200" kern="1200"/>
        </a:p>
      </dsp:txBody>
      <dsp:txXfrm>
        <a:off x="0" y="3097527"/>
        <a:ext cx="7638947" cy="773814"/>
      </dsp:txXfrm>
    </dsp:sp>
    <dsp:sp modelId="{F65F681E-CBB8-4947-A06A-6014D5C8ADB9}">
      <dsp:nvSpPr>
        <dsp:cNvPr id="0" name=""/>
        <dsp:cNvSpPr/>
      </dsp:nvSpPr>
      <dsp:spPr>
        <a:xfrm>
          <a:off x="0" y="3871342"/>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4C392-353C-489E-96F5-D3D2E192C2FB}">
      <dsp:nvSpPr>
        <dsp:cNvPr id="0" name=""/>
        <dsp:cNvSpPr/>
      </dsp:nvSpPr>
      <dsp:spPr>
        <a:xfrm>
          <a:off x="0" y="3871342"/>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rgbClr val="00205B"/>
              </a:solidFill>
              <a:latin typeface="Montserrat Semi Bold" panose="00000700000000000000" pitchFamily="50" charset="0"/>
              <a:ea typeface="+mn-ea"/>
              <a:cs typeface="+mn-cs"/>
            </a:rPr>
            <a:t>AMCP Student and Professional Memberships</a:t>
          </a:r>
        </a:p>
      </dsp:txBody>
      <dsp:txXfrm>
        <a:off x="0" y="3871342"/>
        <a:ext cx="7638947" cy="773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E7FB5-729D-4660-8404-32F531527E77}">
      <dsp:nvSpPr>
        <dsp:cNvPr id="0" name=""/>
        <dsp:cNvSpPr/>
      </dsp:nvSpPr>
      <dsp:spPr>
        <a:xfrm>
          <a:off x="100050" y="103698"/>
          <a:ext cx="8182887" cy="9347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bg1"/>
              </a:solidFill>
              <a:latin typeface="Montserrat Light" panose="00000400000000000000" pitchFamily="50" charset="0"/>
              <a:ea typeface="+mj-ea"/>
              <a:cs typeface="+mj-cs"/>
            </a:rPr>
            <a:t>Health Plans</a:t>
          </a:r>
        </a:p>
      </dsp:txBody>
      <dsp:txXfrm>
        <a:off x="127427" y="131075"/>
        <a:ext cx="7038127" cy="879956"/>
      </dsp:txXfrm>
    </dsp:sp>
    <dsp:sp modelId="{A5C08118-FE7C-4676-9902-E9CC41611CB6}">
      <dsp:nvSpPr>
        <dsp:cNvPr id="0" name=""/>
        <dsp:cNvSpPr/>
      </dsp:nvSpPr>
      <dsp:spPr>
        <a:xfrm>
          <a:off x="702695" y="1209698"/>
          <a:ext cx="8078353" cy="973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bg1"/>
              </a:solidFill>
              <a:latin typeface="Montserrat Light" panose="00000400000000000000" pitchFamily="50" charset="0"/>
              <a:ea typeface="+mj-ea"/>
              <a:cs typeface="+mj-cs"/>
            </a:rPr>
            <a:t>Pharmacy Benefit Managers (PBMs)</a:t>
          </a:r>
        </a:p>
      </dsp:txBody>
      <dsp:txXfrm>
        <a:off x="731217" y="1238220"/>
        <a:ext cx="6711758" cy="916785"/>
      </dsp:txXfrm>
    </dsp:sp>
    <dsp:sp modelId="{DD22F0BB-8B1A-4EC9-9F92-590B1AB79654}">
      <dsp:nvSpPr>
        <dsp:cNvPr id="0" name=""/>
        <dsp:cNvSpPr/>
      </dsp:nvSpPr>
      <dsp:spPr>
        <a:xfrm>
          <a:off x="1369159" y="2301778"/>
          <a:ext cx="8078353" cy="973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Montserrat Light" panose="00000400000000000000" pitchFamily="50" charset="0"/>
            </a:rPr>
            <a:t>Integrated Delivery Networks (IDNs)</a:t>
          </a:r>
        </a:p>
      </dsp:txBody>
      <dsp:txXfrm>
        <a:off x="1397681" y="2330300"/>
        <a:ext cx="6721856" cy="916785"/>
      </dsp:txXfrm>
    </dsp:sp>
    <dsp:sp modelId="{57D04456-9B71-4179-88B1-770A140E4418}">
      <dsp:nvSpPr>
        <dsp:cNvPr id="0" name=""/>
        <dsp:cNvSpPr/>
      </dsp:nvSpPr>
      <dsp:spPr>
        <a:xfrm>
          <a:off x="2045721" y="3452667"/>
          <a:ext cx="8078353" cy="973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Montserrat Light" panose="00000400000000000000" pitchFamily="50" charset="0"/>
            </a:rPr>
            <a:t>Pharmaceutical Manufacturers</a:t>
          </a:r>
        </a:p>
      </dsp:txBody>
      <dsp:txXfrm>
        <a:off x="2074243" y="3481189"/>
        <a:ext cx="6711758" cy="916785"/>
      </dsp:txXfrm>
    </dsp:sp>
    <dsp:sp modelId="{42E863F9-CD53-45DF-ADEB-1AB3C7D1E267}">
      <dsp:nvSpPr>
        <dsp:cNvPr id="0" name=""/>
        <dsp:cNvSpPr/>
      </dsp:nvSpPr>
      <dsp:spPr>
        <a:xfrm>
          <a:off x="7471498" y="745864"/>
          <a:ext cx="632989" cy="63298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613921" y="745864"/>
        <a:ext cx="348143" cy="476324"/>
      </dsp:txXfrm>
    </dsp:sp>
    <dsp:sp modelId="{9187922C-A678-4921-A081-131E4DA5C052}">
      <dsp:nvSpPr>
        <dsp:cNvPr id="0" name=""/>
        <dsp:cNvSpPr/>
      </dsp:nvSpPr>
      <dsp:spPr>
        <a:xfrm>
          <a:off x="8148060" y="1896753"/>
          <a:ext cx="632989" cy="63298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290483" y="1896753"/>
        <a:ext cx="348143" cy="476324"/>
      </dsp:txXfrm>
    </dsp:sp>
    <dsp:sp modelId="{B9AD081A-F618-4996-98CB-A480B1C9F11A}">
      <dsp:nvSpPr>
        <dsp:cNvPr id="0" name=""/>
        <dsp:cNvSpPr/>
      </dsp:nvSpPr>
      <dsp:spPr>
        <a:xfrm>
          <a:off x="8814524" y="3047643"/>
          <a:ext cx="632989" cy="63298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956947" y="3047643"/>
        <a:ext cx="348143" cy="476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8AA58-C97A-48CD-B546-1730D9CCD307}">
      <dsp:nvSpPr>
        <dsp:cNvPr id="0" name=""/>
        <dsp:cNvSpPr/>
      </dsp:nvSpPr>
      <dsp:spPr>
        <a:xfrm>
          <a:off x="0" y="70746"/>
          <a:ext cx="3054032" cy="305402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Value based outcomes</a:t>
          </a:r>
        </a:p>
      </dsp:txBody>
      <dsp:txXfrm>
        <a:off x="447253" y="517998"/>
        <a:ext cx="2159526" cy="2159521"/>
      </dsp:txXfrm>
    </dsp:sp>
    <dsp:sp modelId="{6740C930-1288-491F-BD89-519E077C4058}">
      <dsp:nvSpPr>
        <dsp:cNvPr id="0" name=""/>
        <dsp:cNvSpPr/>
      </dsp:nvSpPr>
      <dsp:spPr>
        <a:xfrm>
          <a:off x="1570431" y="2107611"/>
          <a:ext cx="3054032" cy="3054025"/>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Enhanced approach to coverage decisions</a:t>
          </a:r>
        </a:p>
      </dsp:txBody>
      <dsp:txXfrm>
        <a:off x="2017684" y="2554863"/>
        <a:ext cx="2159526" cy="2159521"/>
      </dsp:txXfrm>
    </dsp:sp>
    <dsp:sp modelId="{1CDAD0EA-E0FF-4D9A-B902-988A8502F32B}">
      <dsp:nvSpPr>
        <dsp:cNvPr id="0" name=""/>
        <dsp:cNvSpPr/>
      </dsp:nvSpPr>
      <dsp:spPr>
        <a:xfrm>
          <a:off x="3141797" y="70746"/>
          <a:ext cx="3054032" cy="3054025"/>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Competition to lower costs</a:t>
          </a:r>
        </a:p>
      </dsp:txBody>
      <dsp:txXfrm>
        <a:off x="3589050" y="517998"/>
        <a:ext cx="2159526" cy="2159521"/>
      </dsp:txXfrm>
    </dsp:sp>
    <dsp:sp modelId="{1870B06A-CF4C-45A9-A43A-A7D1B5F50F92}">
      <dsp:nvSpPr>
        <dsp:cNvPr id="0" name=""/>
        <dsp:cNvSpPr/>
      </dsp:nvSpPr>
      <dsp:spPr>
        <a:xfrm>
          <a:off x="4712229" y="2107611"/>
          <a:ext cx="3054032" cy="3054025"/>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HEOR</a:t>
          </a:r>
        </a:p>
      </dsp:txBody>
      <dsp:txXfrm>
        <a:off x="5159482" y="2554863"/>
        <a:ext cx="2159526" cy="2159521"/>
      </dsp:txXfrm>
    </dsp:sp>
    <dsp:sp modelId="{BC582AAF-A7E9-4CB3-9721-F949E2F77112}">
      <dsp:nvSpPr>
        <dsp:cNvPr id="0" name=""/>
        <dsp:cNvSpPr/>
      </dsp:nvSpPr>
      <dsp:spPr>
        <a:xfrm>
          <a:off x="6282661" y="70746"/>
          <a:ext cx="3054032" cy="3054025"/>
        </a:xfrm>
        <a:prstGeom prst="ellipse">
          <a:avLst/>
        </a:prstGeom>
        <a:solidFill>
          <a:srgbClr val="E9994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Population Health</a:t>
          </a:r>
        </a:p>
      </dsp:txBody>
      <dsp:txXfrm>
        <a:off x="6729914" y="517998"/>
        <a:ext cx="2159526" cy="2159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12B1-6D70-4280-BB99-23F5367E9E6E}">
      <dsp:nvSpPr>
        <dsp:cNvPr id="0" name=""/>
        <dsp:cNvSpPr/>
      </dsp:nvSpPr>
      <dsp:spPr>
        <a:xfrm>
          <a:off x="59287" y="2043"/>
          <a:ext cx="3766668" cy="1130000"/>
        </a:xfrm>
        <a:prstGeom prst="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51" tIns="297651" rIns="297651" bIns="297651" numCol="1" spcCol="1270" anchor="ctr" anchorCtr="0">
          <a:noAutofit/>
        </a:bodyPr>
        <a:lstStyle/>
        <a:p>
          <a:pPr marL="0" lvl="0" indent="0" algn="ctr" defTabSz="1066800">
            <a:lnSpc>
              <a:spcPct val="90000"/>
            </a:lnSpc>
            <a:spcBef>
              <a:spcPct val="0"/>
            </a:spcBef>
            <a:spcAft>
              <a:spcPct val="35000"/>
            </a:spcAft>
            <a:buNone/>
          </a:pPr>
          <a:r>
            <a:rPr lang="en-US" sz="2400" b="1" kern="1200"/>
            <a:t>Optimize Value &amp; Access</a:t>
          </a:r>
          <a:endParaRPr lang="en-US" sz="2400" b="1" kern="1200" baseline="0">
            <a:solidFill>
              <a:schemeClr val="bg1"/>
            </a:solidFill>
            <a:latin typeface="Montserrat SemiBold" pitchFamily="2" charset="77"/>
            <a:ea typeface="+mj-ea"/>
            <a:cs typeface="+mj-cs"/>
          </a:endParaRPr>
        </a:p>
      </dsp:txBody>
      <dsp:txXfrm>
        <a:off x="59287" y="2043"/>
        <a:ext cx="3766668" cy="1130000"/>
      </dsp:txXfrm>
    </dsp:sp>
    <dsp:sp modelId="{A213E242-A576-4FFE-A2D9-30661467D924}">
      <dsp:nvSpPr>
        <dsp:cNvPr id="0" name=""/>
        <dsp:cNvSpPr/>
      </dsp:nvSpPr>
      <dsp:spPr>
        <a:xfrm>
          <a:off x="64975" y="1131096"/>
          <a:ext cx="3766668" cy="2588279"/>
        </a:xfrm>
        <a:prstGeom prst="rect">
          <a:avLst/>
        </a:prstGeom>
        <a:solidFill>
          <a:schemeClr val="bg1">
            <a:lumMod val="85000"/>
          </a:schemeClr>
        </a:solidFill>
        <a:ln w="12700" cap="flat" cmpd="sng" algn="ctr">
          <a:solidFill>
            <a:schemeClr val="accent1">
              <a:tint val="40000"/>
              <a:hueOff val="0"/>
              <a:satOff val="0"/>
              <a:lumOff val="0"/>
              <a:alpha val="91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2063" tIns="372063" rIns="372063" bIns="372063" numCol="1" spcCol="1270" anchor="t" anchorCtr="0">
          <a:noAutofit/>
        </a:bodyPr>
        <a:lstStyle/>
        <a:p>
          <a:pPr marL="0" lvl="0" indent="0" algn="l" defTabSz="1066800">
            <a:lnSpc>
              <a:spcPct val="90000"/>
            </a:lnSpc>
            <a:spcBef>
              <a:spcPct val="0"/>
            </a:spcBef>
            <a:spcAft>
              <a:spcPct val="35000"/>
            </a:spcAft>
            <a:buNone/>
          </a:pPr>
          <a:r>
            <a:rPr lang="en-US" sz="2400" kern="1200"/>
            <a:t>Improve formulary decision-making and tools to help patients obtain the medications and other therapies they need</a:t>
          </a:r>
          <a:endParaRPr lang="en-US" sz="2400" b="1" kern="1200" baseline="0">
            <a:solidFill>
              <a:schemeClr val="bg1"/>
            </a:solidFill>
            <a:latin typeface="Montserrat SemiBold" pitchFamily="2" charset="77"/>
            <a:ea typeface="+mj-ea"/>
            <a:cs typeface="+mj-cs"/>
          </a:endParaRPr>
        </a:p>
      </dsp:txBody>
      <dsp:txXfrm>
        <a:off x="64975" y="1131096"/>
        <a:ext cx="3766668" cy="2588279"/>
      </dsp:txXfrm>
    </dsp:sp>
    <dsp:sp modelId="{4AB8B3F9-E1EF-4724-982A-0C4E22474B9D}">
      <dsp:nvSpPr>
        <dsp:cNvPr id="0" name=""/>
        <dsp:cNvSpPr/>
      </dsp:nvSpPr>
      <dsp:spPr>
        <a:xfrm>
          <a:off x="3905571" y="552"/>
          <a:ext cx="3766668" cy="1130000"/>
        </a:xfrm>
        <a:prstGeom prst="rect">
          <a:avLst/>
        </a:prstGeom>
        <a:solidFill>
          <a:srgbClr val="348BA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51" tIns="297651" rIns="297651" bIns="297651" numCol="1" spcCol="1270" anchor="ctr" anchorCtr="0">
          <a:noAutofit/>
        </a:bodyPr>
        <a:lstStyle/>
        <a:p>
          <a:pPr marL="0" lvl="0" indent="0" algn="ctr" defTabSz="1066800">
            <a:lnSpc>
              <a:spcPct val="90000"/>
            </a:lnSpc>
            <a:spcBef>
              <a:spcPct val="0"/>
            </a:spcBef>
            <a:spcAft>
              <a:spcPct val="35000"/>
            </a:spcAft>
            <a:buNone/>
          </a:pPr>
          <a:r>
            <a:rPr lang="en-US" sz="2400" b="1" kern="1200"/>
            <a:t>Address Disparities in Medication Use and Access</a:t>
          </a:r>
          <a:endParaRPr lang="en-US" sz="2400" b="1" kern="1200" baseline="0">
            <a:solidFill>
              <a:schemeClr val="bg1"/>
            </a:solidFill>
            <a:latin typeface="Montserrat SemiBold" pitchFamily="2" charset="77"/>
            <a:ea typeface="+mj-ea"/>
            <a:cs typeface="+mj-cs"/>
          </a:endParaRPr>
        </a:p>
      </dsp:txBody>
      <dsp:txXfrm>
        <a:off x="3905571" y="552"/>
        <a:ext cx="3766668" cy="1130000"/>
      </dsp:txXfrm>
    </dsp:sp>
    <dsp:sp modelId="{064AA60C-8248-4B92-B7D3-594B6F51D459}">
      <dsp:nvSpPr>
        <dsp:cNvPr id="0" name=""/>
        <dsp:cNvSpPr/>
      </dsp:nvSpPr>
      <dsp:spPr>
        <a:xfrm>
          <a:off x="3917775" y="1131096"/>
          <a:ext cx="3766668" cy="2588279"/>
        </a:xfrm>
        <a:prstGeom prst="rect">
          <a:avLst/>
        </a:prstGeom>
        <a:solidFill>
          <a:schemeClr val="bg1">
            <a:lumMod val="8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2063" tIns="372063" rIns="372063" bIns="372063" numCol="1" spcCol="1270" anchor="t" anchorCtr="0">
          <a:noAutofit/>
        </a:bodyPr>
        <a:lstStyle/>
        <a:p>
          <a:pPr marL="0" lvl="0" indent="0" algn="l" defTabSz="1066800">
            <a:lnSpc>
              <a:spcPct val="90000"/>
            </a:lnSpc>
            <a:spcBef>
              <a:spcPct val="0"/>
            </a:spcBef>
            <a:spcAft>
              <a:spcPct val="35000"/>
            </a:spcAft>
            <a:buNone/>
          </a:pPr>
          <a:r>
            <a:rPr lang="en-US" sz="2400" kern="1200"/>
            <a:t>Address barriers to access and the effective use of medications and other therapies</a:t>
          </a:r>
          <a:endParaRPr lang="en-US" sz="2400" b="1" kern="1200" baseline="0">
            <a:solidFill>
              <a:schemeClr val="bg1"/>
            </a:solidFill>
            <a:latin typeface="Montserrat SemiBold" pitchFamily="2" charset="77"/>
            <a:ea typeface="+mj-ea"/>
            <a:cs typeface="+mj-cs"/>
          </a:endParaRPr>
        </a:p>
      </dsp:txBody>
      <dsp:txXfrm>
        <a:off x="3917775" y="1131096"/>
        <a:ext cx="3766668" cy="2588279"/>
      </dsp:txXfrm>
    </dsp:sp>
    <dsp:sp modelId="{41CF7580-7C2E-4FEE-9787-88E81B3E9BFC}">
      <dsp:nvSpPr>
        <dsp:cNvPr id="0" name=""/>
        <dsp:cNvSpPr/>
      </dsp:nvSpPr>
      <dsp:spPr>
        <a:xfrm>
          <a:off x="7755621" y="552"/>
          <a:ext cx="3766668" cy="1130000"/>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51" tIns="297651" rIns="297651" bIns="297651" numCol="1" spcCol="1270" anchor="ctr" anchorCtr="0">
          <a:noAutofit/>
        </a:bodyPr>
        <a:lstStyle/>
        <a:p>
          <a:pPr marL="0" lvl="0" indent="0" algn="ctr" defTabSz="1066800">
            <a:lnSpc>
              <a:spcPct val="90000"/>
            </a:lnSpc>
            <a:spcBef>
              <a:spcPct val="0"/>
            </a:spcBef>
            <a:spcAft>
              <a:spcPct val="35000"/>
            </a:spcAft>
            <a:buNone/>
          </a:pPr>
          <a:r>
            <a:rPr lang="en-US" sz="2400" b="1" kern="1200" baseline="0">
              <a:solidFill>
                <a:schemeClr val="bg1"/>
              </a:solidFill>
              <a:latin typeface="Montserrat SemiBold" pitchFamily="2" charset="77"/>
              <a:ea typeface="+mj-ea"/>
              <a:cs typeface="+mj-cs"/>
            </a:rPr>
            <a:t>Enhance Member Value</a:t>
          </a:r>
        </a:p>
      </dsp:txBody>
      <dsp:txXfrm>
        <a:off x="7755621" y="552"/>
        <a:ext cx="3766668" cy="1130000"/>
      </dsp:txXfrm>
    </dsp:sp>
    <dsp:sp modelId="{9FAE2BB2-7372-45E9-8533-4B1312DDDB5C}">
      <dsp:nvSpPr>
        <dsp:cNvPr id="0" name=""/>
        <dsp:cNvSpPr/>
      </dsp:nvSpPr>
      <dsp:spPr>
        <a:xfrm>
          <a:off x="7767825" y="1130552"/>
          <a:ext cx="3766668" cy="2588279"/>
        </a:xfrm>
        <a:prstGeom prst="rect">
          <a:avLst/>
        </a:prstGeom>
        <a:solidFill>
          <a:schemeClr val="bg1">
            <a:lumMod val="8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2063" tIns="372063" rIns="372063" bIns="372063" numCol="1" spcCol="1270" anchor="t" anchorCtr="0">
          <a:noAutofit/>
        </a:bodyPr>
        <a:lstStyle/>
        <a:p>
          <a:pPr marL="0" lvl="0" indent="0" algn="l" defTabSz="1066800">
            <a:lnSpc>
              <a:spcPct val="90000"/>
            </a:lnSpc>
            <a:spcBef>
              <a:spcPct val="0"/>
            </a:spcBef>
            <a:spcAft>
              <a:spcPct val="35000"/>
            </a:spcAft>
            <a:buNone/>
          </a:pPr>
          <a:r>
            <a:rPr lang="en-US" sz="2400" kern="1200"/>
            <a:t>Grow our membership and make AMCP essential to those involved in managed care pharmacy </a:t>
          </a:r>
          <a:endParaRPr lang="en-US" sz="2400" b="1" kern="1200" baseline="0">
            <a:solidFill>
              <a:schemeClr val="bg1"/>
            </a:solidFill>
            <a:latin typeface="Montserrat SemiBold" pitchFamily="2" charset="77"/>
            <a:ea typeface="+mj-ea"/>
            <a:cs typeface="+mj-cs"/>
          </a:endParaRPr>
        </a:p>
      </dsp:txBody>
      <dsp:txXfrm>
        <a:off x="7767825" y="1130552"/>
        <a:ext cx="3766668" cy="25882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12B1-6D70-4280-BB99-23F5367E9E6E}">
      <dsp:nvSpPr>
        <dsp:cNvPr id="0" name=""/>
        <dsp:cNvSpPr/>
      </dsp:nvSpPr>
      <dsp:spPr>
        <a:xfrm>
          <a:off x="16780" y="384403"/>
          <a:ext cx="3175243"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dirty="0">
              <a:solidFill>
                <a:schemeClr val="bg1"/>
              </a:solidFill>
              <a:latin typeface="Montserrat SemiBold" pitchFamily="2" charset="77"/>
              <a:ea typeface="+mj-ea"/>
              <a:cs typeface="+mj-cs"/>
            </a:rPr>
            <a:t>Network</a:t>
          </a:r>
        </a:p>
      </dsp:txBody>
      <dsp:txXfrm>
        <a:off x="16780" y="384403"/>
        <a:ext cx="3175243" cy="952573"/>
      </dsp:txXfrm>
    </dsp:sp>
    <dsp:sp modelId="{A213E242-A576-4FFE-A2D9-30661467D924}">
      <dsp:nvSpPr>
        <dsp:cNvPr id="0" name=""/>
        <dsp:cNvSpPr/>
      </dsp:nvSpPr>
      <dsp:spPr>
        <a:xfrm>
          <a:off x="16780" y="1336976"/>
          <a:ext cx="317524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00205B"/>
              </a:solidFill>
              <a:latin typeface="Montserrat SemiBold" pitchFamily="2" charset="77"/>
              <a:ea typeface="+mj-ea"/>
              <a:cs typeface="+mj-cs"/>
            </a:rPr>
            <a:t>At events hosted by AMCP Regional Affiliates</a:t>
          </a:r>
        </a:p>
      </dsp:txBody>
      <dsp:txXfrm>
        <a:off x="16780" y="1336976"/>
        <a:ext cx="3175243" cy="1998004"/>
      </dsp:txXfrm>
    </dsp:sp>
    <dsp:sp modelId="{35241FCD-28B5-46D4-B856-EB1840121589}">
      <dsp:nvSpPr>
        <dsp:cNvPr id="0" name=""/>
        <dsp:cNvSpPr/>
      </dsp:nvSpPr>
      <dsp:spPr>
        <a:xfrm>
          <a:off x="3299813" y="384403"/>
          <a:ext cx="3175243"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Serve</a:t>
          </a:r>
        </a:p>
      </dsp:txBody>
      <dsp:txXfrm>
        <a:off x="3299813" y="384403"/>
        <a:ext cx="3175243" cy="952573"/>
      </dsp:txXfrm>
    </dsp:sp>
    <dsp:sp modelId="{630BD24C-7B94-493C-B768-C3788A0F415E}">
      <dsp:nvSpPr>
        <dsp:cNvPr id="0" name=""/>
        <dsp:cNvSpPr/>
      </dsp:nvSpPr>
      <dsp:spPr>
        <a:xfrm>
          <a:off x="3299813" y="1336976"/>
          <a:ext cx="317524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As a Chapter Leader</a:t>
          </a:r>
        </a:p>
      </dsp:txBody>
      <dsp:txXfrm>
        <a:off x="3299813" y="1336976"/>
        <a:ext cx="3175243" cy="1998004"/>
      </dsp:txXfrm>
    </dsp:sp>
    <dsp:sp modelId="{E5FC54BE-8BFD-4527-8DBE-9E7042EC0969}">
      <dsp:nvSpPr>
        <dsp:cNvPr id="0" name=""/>
        <dsp:cNvSpPr/>
      </dsp:nvSpPr>
      <dsp:spPr>
        <a:xfrm>
          <a:off x="6590784" y="384403"/>
          <a:ext cx="4579717"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Participate</a:t>
          </a:r>
        </a:p>
      </dsp:txBody>
      <dsp:txXfrm>
        <a:off x="6590784" y="384403"/>
        <a:ext cx="4579717" cy="952573"/>
      </dsp:txXfrm>
    </dsp:sp>
    <dsp:sp modelId="{FBDFE9D2-1608-4C55-B3F8-0ED9519F49DD}">
      <dsp:nvSpPr>
        <dsp:cNvPr id="0" name=""/>
        <dsp:cNvSpPr/>
      </dsp:nvSpPr>
      <dsp:spPr>
        <a:xfrm>
          <a:off x="6582846" y="1336976"/>
          <a:ext cx="459559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In the prestigious National P&amp;T competition</a:t>
          </a:r>
        </a:p>
      </dsp:txBody>
      <dsp:txXfrm>
        <a:off x="6582846" y="1336976"/>
        <a:ext cx="4595593" cy="19980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4F6F1D-B5B9-9246-BD81-4070AB36D9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FF60A0-4343-7B48-8778-8E56C242A4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519849-CD7F-7744-A4A4-2F34621210FB}" type="datetimeFigureOut">
              <a:rPr lang="en-US" smtClean="0"/>
              <a:t>9/28/2023</a:t>
            </a:fld>
            <a:endParaRPr lang="en-US"/>
          </a:p>
        </p:txBody>
      </p:sp>
      <p:sp>
        <p:nvSpPr>
          <p:cNvPr id="4" name="Footer Placeholder 3">
            <a:extLst>
              <a:ext uri="{FF2B5EF4-FFF2-40B4-BE49-F238E27FC236}">
                <a16:creationId xmlns:a16="http://schemas.microsoft.com/office/drawing/2014/main" id="{88113CAF-6EF1-2642-9684-E16E19812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C673F8-13A4-114B-A267-D3D56A6323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4FEF3C-70F0-0741-AE73-2B31908CDF36}" type="slidenum">
              <a:rPr lang="en-US" smtClean="0"/>
              <a:t>‹#›</a:t>
            </a:fld>
            <a:endParaRPr lang="en-US"/>
          </a:p>
        </p:txBody>
      </p:sp>
    </p:spTree>
    <p:extLst>
      <p:ext uri="{BB962C8B-B14F-4D97-AF65-F5344CB8AC3E}">
        <p14:creationId xmlns:p14="http://schemas.microsoft.com/office/powerpoint/2010/main" val="3282999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6DFC7-2993-4233-A39E-BAA33E3E2ADC}"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0DCBE-31AB-4129-B535-855F44E0E0E3}" type="slidenum">
              <a:rPr lang="en-US" smtClean="0"/>
              <a:t>‹#›</a:t>
            </a:fld>
            <a:endParaRPr lang="en-US"/>
          </a:p>
        </p:txBody>
      </p:sp>
    </p:spTree>
    <p:extLst>
      <p:ext uri="{BB962C8B-B14F-4D97-AF65-F5344CB8AC3E}">
        <p14:creationId xmlns:p14="http://schemas.microsoft.com/office/powerpoint/2010/main" val="356733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mcp.org/resource-center/group-resources/residents-fellows/accredited-residencies" TargetMode="External"/><Relationship Id="rId7" Type="http://schemas.openxmlformats.org/officeDocument/2006/relationships/hyperlink" Target="https://www.amcp.org/resource-center/group-resources/residents-fellows/tips-on-applying-residency-fellowship"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amcp.org/resource-center/group-resources/residents-fellows/how-to-start-residency" TargetMode="External"/><Relationship Id="rId5" Type="http://schemas.openxmlformats.org/officeDocument/2006/relationships/hyperlink" Target="https://www.amcp.org/resource-center/group-resources/residents-fellows/fellowships" TargetMode="External"/><Relationship Id="rId4" Type="http://schemas.openxmlformats.org/officeDocument/2006/relationships/hyperlink" Target="https://www.amcp.org/resource-center/group-resources/residents-fellows/non-accredited-residenci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a:t>
            </a:fld>
            <a:endParaRPr lang="en-US"/>
          </a:p>
        </p:txBody>
      </p:sp>
    </p:spTree>
    <p:extLst>
      <p:ext uri="{BB962C8B-B14F-4D97-AF65-F5344CB8AC3E}">
        <p14:creationId xmlns:p14="http://schemas.microsoft.com/office/powerpoint/2010/main" val="115415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Formulary and medication utilization management utilizes clinical evidence and guidelines, product safety information, </a:t>
            </a:r>
            <a:r>
              <a:rPr lang="en-US" err="1">
                <a:ea typeface="Calibri"/>
                <a:cs typeface="Calibri"/>
              </a:rPr>
              <a:t>pharmacoeconomics</a:t>
            </a:r>
            <a:r>
              <a:rPr lang="en-US">
                <a:ea typeface="Calibri"/>
                <a:cs typeface="Calibri"/>
              </a:rPr>
              <a:t>, and population health needs to determine which medications to include on the formulary and what strategies and utilization tools need to be implemented. Formulary and medication utilization management require the tracking of new products, monitoring of pipeline information, analysis of clinical studies, and an understanding of the latest or upcoming clinical guideline changes. For those of you interested in putting yourself in the shoes of a pharmacist who partakes in these activities, you can use AMCP as a resources for drug product pipeline information, a resource available to members, and pay close attention to regulatory and market updates provided via our regular emails.</a:t>
            </a:r>
          </a:p>
        </p:txBody>
      </p:sp>
      <p:sp>
        <p:nvSpPr>
          <p:cNvPr id="4" name="Slide Number Placeholder 3"/>
          <p:cNvSpPr>
            <a:spLocks noGrp="1"/>
          </p:cNvSpPr>
          <p:nvPr>
            <p:ph type="sldNum" sz="quarter" idx="5"/>
          </p:nvPr>
        </p:nvSpPr>
        <p:spPr/>
        <p:txBody>
          <a:bodyPr/>
          <a:lstStyle/>
          <a:p>
            <a:fld id="{E890DCBE-31AB-4129-B535-855F44E0E0E3}" type="slidenum">
              <a:rPr lang="en-US" smtClean="0"/>
              <a:t>13</a:t>
            </a:fld>
            <a:endParaRPr lang="en-US"/>
          </a:p>
        </p:txBody>
      </p:sp>
    </p:spTree>
    <p:extLst>
      <p:ext uri="{BB962C8B-B14F-4D97-AF65-F5344CB8AC3E}">
        <p14:creationId xmlns:p14="http://schemas.microsoft.com/office/powerpoint/2010/main" val="399658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formulary is list of drugs approved for use in a given setting. This list is continually updated based on the development of new products, updates to FDA approvals, and changes to clinical practice and guidelines. </a:t>
            </a:r>
            <a:endParaRPr lang="en-US">
              <a:ea typeface="Calibri"/>
              <a:cs typeface="Calibri"/>
            </a:endParaRPr>
          </a:p>
          <a:p>
            <a:r>
              <a:rPr lang="en-US"/>
              <a:t>The formulary determines which prescription drugs or classes will be covered, their level of patient and health plan cost responsibility, and any requirements that may be associated.</a:t>
            </a:r>
            <a:endParaRPr lang="en-US">
              <a:ea typeface="Calibri"/>
              <a:cs typeface="Calibri"/>
            </a:endParaRPr>
          </a:p>
          <a:p>
            <a:r>
              <a:rPr lang="en-US">
                <a:ea typeface="Calibri"/>
                <a:cs typeface="Calibri"/>
              </a:rPr>
              <a:t>There are broadly two types of formularies:</a:t>
            </a:r>
          </a:p>
          <a:p>
            <a:pPr marL="228600" indent="-228600">
              <a:buAutoNum type="arabicPeriod"/>
            </a:pPr>
            <a:r>
              <a:rPr lang="en-US">
                <a:ea typeface="Calibri"/>
                <a:cs typeface="Calibri"/>
              </a:rPr>
              <a:t>An open formulary allows for most or all FDA-approved drugs to be covered by an organization, such as a health plan, but patients may pay more out-of-pocket for non-preferred products. This type of formulary provides more options to patients, but incurs more cost on both patients and the organization.</a:t>
            </a:r>
          </a:p>
          <a:p>
            <a:pPr marL="228600" indent="-228600">
              <a:buAutoNum type="arabicPeriod"/>
            </a:pPr>
            <a:r>
              <a:rPr lang="en-US">
                <a:ea typeface="Calibri"/>
                <a:cs typeface="Calibri"/>
              </a:rPr>
              <a:t>A closed formulary includes a specific list of covered products which are provided by the plan. If medically necessary, patients may be able to ask for exceptions beyond the formulary, but will have to pay extra and prove clinical necessity. This provides more limited options for patients, but reduces overall healthcare cost. Closed formularies are designed to cover an appropriate number of medications per therapeutic category and based on clinical practice to limit the need for exception requests. These decisions are made by the pharmacy and therapeutics or P&amp;T Committee.</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890DCBE-31AB-4129-B535-855F44E0E0E3}" type="slidenum">
              <a:rPr lang="en-US" smtClean="0"/>
              <a:t>14</a:t>
            </a:fld>
            <a:endParaRPr lang="en-US"/>
          </a:p>
        </p:txBody>
      </p:sp>
    </p:spTree>
    <p:extLst>
      <p:ext uri="{BB962C8B-B14F-4D97-AF65-F5344CB8AC3E}">
        <p14:creationId xmlns:p14="http://schemas.microsoft.com/office/powerpoint/2010/main" val="365686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205B"/>
                </a:solidFill>
                <a:latin typeface="Calibri"/>
                <a:ea typeface="Calibri"/>
                <a:cs typeface="Calibri"/>
              </a:rPr>
              <a:t>The P&amp;T Committee is  comprised of pharmacists, primary care and specialty physicians, and other health care professionals (e.g. nurses) that are responsible for developing, managing, updating, and administering the drug formulary system.</a:t>
            </a:r>
            <a:r>
              <a:rPr lang="en-US">
                <a:solidFill>
                  <a:srgbClr val="444444"/>
                </a:solidFill>
                <a:latin typeface="Calibri"/>
                <a:ea typeface="Calibri"/>
                <a:cs typeface="Calibri"/>
              </a:rPr>
              <a:t>​ Decisions often include the cost-share placement of the product on the formulary. This slide shows some examples of these cost-placement strategies, these may differ based on the organization. Medications may be</a:t>
            </a:r>
            <a:r>
              <a:rPr lang="en-US">
                <a:solidFill>
                  <a:srgbClr val="444444"/>
                </a:solidFill>
              </a:rPr>
              <a:t> added to the formulary, considered non-formulary, or may be completely excluded from coverage based on the organization's specific policies. </a:t>
            </a:r>
            <a:r>
              <a:rPr lang="en-US">
                <a:solidFill>
                  <a:srgbClr val="444444"/>
                </a:solidFill>
                <a:latin typeface="Open Sans"/>
                <a:ea typeface="Open Sans"/>
                <a:cs typeface="Open Sans"/>
              </a:rPr>
              <a:t>​</a:t>
            </a:r>
            <a:endParaRPr lang="en-US">
              <a:ea typeface="Calibri"/>
              <a:cs typeface="Calibri"/>
            </a:endParaRPr>
          </a:p>
          <a:p>
            <a:endParaRPr lang="en-US"/>
          </a:p>
          <a:p>
            <a:r>
              <a:rPr lang="en-US">
                <a:ea typeface="Calibri"/>
                <a:cs typeface="Calibri"/>
              </a:rPr>
              <a:t>Annually, we provide the opportunity for student pharmacists to compete in a P&amp;T competition that allows for you to mimic a real P&amp;T setting, we will discuss this and other student opportunities later in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0DCBE-31AB-4129-B535-855F44E0E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732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44444"/>
                </a:solidFill>
              </a:rPr>
              <a:t>P&amp;T committee members utilize clinical efficacy and safety information, guidelines and standards of practice, review of similar therapies on the market, therapeutic need of the patient population, pipeline information, and pharmacoeconomic and value assessment information to make their decisions. All this information can be gathered neatly in the AMCP format for formulary submissions to assist P&amp;T committees to make these decisions.</a:t>
            </a:r>
            <a:endParaRPr lang="en-US"/>
          </a:p>
          <a:p>
            <a:pPr algn="l" rtl="0" fontAlgn="base"/>
            <a:r>
              <a:rPr lang="en-US" sz="1200" b="0" i="0">
                <a:solidFill>
                  <a:srgbClr val="444444"/>
                </a:solidFill>
                <a:effectLst/>
                <a:latin typeface="Calibri" panose="020F0502020204030204"/>
                <a:ea typeface="Calibri"/>
                <a:cs typeface="Calibri"/>
              </a:rPr>
              <a:t>​</a:t>
            </a:r>
            <a:endParaRPr lang="en-US" b="0" i="0">
              <a:solidFill>
                <a:srgbClr val="444444"/>
              </a:solidFill>
              <a:effectLst/>
              <a:latin typeface="Calibri" panose="020F0502020204030204"/>
              <a:ea typeface="Calibri"/>
              <a:cs typeface="Calibri"/>
            </a:endParaRPr>
          </a:p>
          <a:p>
            <a:pPr algn="l" rtl="0" fontAlgn="base"/>
            <a:endParaRPr lang="en-US" b="0" i="0">
              <a:solidFill>
                <a:srgbClr val="444444"/>
              </a:solidFill>
              <a:effectLst/>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fld id="{E890DCBE-31AB-4129-B535-855F44E0E0E3}" type="slidenum">
              <a:rPr lang="en-US" smtClean="0"/>
              <a:t>16</a:t>
            </a:fld>
            <a:endParaRPr lang="en-US"/>
          </a:p>
        </p:txBody>
      </p:sp>
    </p:spTree>
    <p:extLst>
      <p:ext uri="{BB962C8B-B14F-4D97-AF65-F5344CB8AC3E}">
        <p14:creationId xmlns:p14="http://schemas.microsoft.com/office/powerpoint/2010/main" val="151280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3666A"/>
                </a:solidFill>
              </a:rPr>
              <a:t>AMCP Format 4.1 is not a mandate but for more than two decades, it has defined the gold standard for evaluating evidence to support formulary and coverage decisions. </a:t>
            </a:r>
          </a:p>
          <a:p>
            <a:r>
              <a:rPr lang="en-US">
                <a:solidFill>
                  <a:srgbClr val="63666A"/>
                </a:solidFill>
              </a:rPr>
              <a:t>.  Development and use of dossiers is at the discretion of the manufacturer and is subject to their individual legal and regulatory compliance policies. The Format is reviewed and updated as need by an AMCP committee dedicated to this work. </a:t>
            </a:r>
            <a:endParaRPr lang="en-US">
              <a:ea typeface="Calibri"/>
              <a:cs typeface="Calibri"/>
            </a:endParaRPr>
          </a:p>
          <a:p>
            <a:endParaRPr lang="en-US">
              <a:solidFill>
                <a:srgbClr val="63666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E890DCBE-31AB-4129-B535-855F44E0E0E3}" type="slidenum">
              <a:rPr lang="en-US" smtClean="0"/>
              <a:t>17</a:t>
            </a:fld>
            <a:endParaRPr lang="en-US"/>
          </a:p>
        </p:txBody>
      </p:sp>
    </p:spTree>
    <p:extLst>
      <p:ext uri="{BB962C8B-B14F-4D97-AF65-F5344CB8AC3E}">
        <p14:creationId xmlns:p14="http://schemas.microsoft.com/office/powerpoint/2010/main" val="327160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Pharmacists largely contribute to the design and conduction of clinical programs. These programs are designed to manage and coordinate medication-use among a patient's various care providers. These programs include completing drug utilization reviews, medication therapy management reviews, addressing health disparities, optimizing medications use based on clinical guidelines for specific disease states, and other interventions designed to improve care, reduce waste, and ensure quality outcomes.</a:t>
            </a:r>
          </a:p>
        </p:txBody>
      </p:sp>
      <p:sp>
        <p:nvSpPr>
          <p:cNvPr id="4" name="Slide Number Placeholder 3"/>
          <p:cNvSpPr>
            <a:spLocks noGrp="1"/>
          </p:cNvSpPr>
          <p:nvPr>
            <p:ph type="sldNum" sz="quarter" idx="5"/>
          </p:nvPr>
        </p:nvSpPr>
        <p:spPr/>
        <p:txBody>
          <a:bodyPr/>
          <a:lstStyle/>
          <a:p>
            <a:fld id="{E890DCBE-31AB-4129-B535-855F44E0E0E3}" type="slidenum">
              <a:rPr lang="en-US" smtClean="0"/>
              <a:t>18</a:t>
            </a:fld>
            <a:endParaRPr lang="en-US"/>
          </a:p>
        </p:txBody>
      </p:sp>
    </p:spTree>
    <p:extLst>
      <p:ext uri="{BB962C8B-B14F-4D97-AF65-F5344CB8AC3E}">
        <p14:creationId xmlns:p14="http://schemas.microsoft.com/office/powerpoint/2010/main" val="65094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clinical programs and similar initiatives or interventions are designed to ensure quality outcomes in which patients receive optimal care to appropriately manage disease states. Many organizations utilize quality endpoints such as blood pressure results, A1C levels, medication adherence or other measures that are associated with healthier patients to ensure organizations do the best they can in their care delivery. For instance, Medicare Part D utilizes various quality measures to rate Medicare Advantage health plans on a scaled of 1 to 5. The higher the rating, the more appealing these plans become to patients, ensuring that quality care is provided to Medicare beneficiaries. Quality measures are often linked with healthier patients, leading to reduced overall healthcare costs. Managing drug shortages and having safety programs in place will also ensure improved patient outcomes. Proactive approaches to providing alternatives or monitoring high-risk disease states closely for safety, will improve patient care and reduce overall costs.</a:t>
            </a:r>
          </a:p>
        </p:txBody>
      </p:sp>
      <p:sp>
        <p:nvSpPr>
          <p:cNvPr id="4" name="Slide Number Placeholder 3"/>
          <p:cNvSpPr>
            <a:spLocks noGrp="1"/>
          </p:cNvSpPr>
          <p:nvPr>
            <p:ph type="sldNum" sz="quarter" idx="5"/>
          </p:nvPr>
        </p:nvSpPr>
        <p:spPr/>
        <p:txBody>
          <a:bodyPr/>
          <a:lstStyle/>
          <a:p>
            <a:fld id="{E890DCBE-31AB-4129-B535-855F44E0E0E3}" type="slidenum">
              <a:rPr lang="en-US" smtClean="0"/>
              <a:t>19</a:t>
            </a:fld>
            <a:endParaRPr lang="en-US"/>
          </a:p>
        </p:txBody>
      </p:sp>
    </p:spTree>
    <p:extLst>
      <p:ext uri="{BB962C8B-B14F-4D97-AF65-F5344CB8AC3E}">
        <p14:creationId xmlns:p14="http://schemas.microsoft.com/office/powerpoint/2010/main" val="267048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Finally, one of the unique aspects of managed care is its consideration for overall costs. It is important to take affordability into consideration, as regardless of the clinical efficacy and superiority of a product, if a patient cannot afford it, it is not the best choice for them. Managed care principles and practices are in place to reduce the cost for everyone, patients, employers, health plans, government programs, and other health care organizations. Affordability considerations are a part of formulary decisions, creation of clinical, quality and safety programs, government health plan requirements, and most other decisions made in the health care market. Through these decisions, managed care professionals promote value-based care.</a:t>
            </a:r>
          </a:p>
          <a:p>
            <a:endParaRPr lang="en-US">
              <a:ea typeface="Calibri"/>
              <a:cs typeface="Calibri"/>
            </a:endParaRPr>
          </a:p>
          <a:p>
            <a:r>
              <a:rPr lang="en-US">
                <a:ea typeface="Calibri"/>
                <a:cs typeface="Calibri"/>
              </a:rPr>
              <a:t>It is also important to ensure the right resources are used at the right time, for the right patients. Therefore, organizations need to have processes in place to combat fraud, misuse or overuse. </a:t>
            </a:r>
          </a:p>
        </p:txBody>
      </p:sp>
      <p:sp>
        <p:nvSpPr>
          <p:cNvPr id="4" name="Slide Number Placeholder 3"/>
          <p:cNvSpPr>
            <a:spLocks noGrp="1"/>
          </p:cNvSpPr>
          <p:nvPr>
            <p:ph type="sldNum" sz="quarter" idx="5"/>
          </p:nvPr>
        </p:nvSpPr>
        <p:spPr/>
        <p:txBody>
          <a:bodyPr/>
          <a:lstStyle/>
          <a:p>
            <a:fld id="{E890DCBE-31AB-4129-B535-855F44E0E0E3}" type="slidenum">
              <a:rPr lang="en-US" smtClean="0"/>
              <a:t>20</a:t>
            </a:fld>
            <a:endParaRPr lang="en-US"/>
          </a:p>
        </p:txBody>
      </p:sp>
    </p:spTree>
    <p:extLst>
      <p:ext uri="{BB962C8B-B14F-4D97-AF65-F5344CB8AC3E}">
        <p14:creationId xmlns:p14="http://schemas.microsoft.com/office/powerpoint/2010/main" val="12536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Let’s go through how payments work so you can better understand the players in managed care pharmacy</a:t>
            </a:r>
            <a:r>
              <a:rPr lang="en-US" sz="1800"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21</a:t>
            </a:fld>
            <a:endParaRPr lang="en-US"/>
          </a:p>
        </p:txBody>
      </p:sp>
    </p:spTree>
    <p:extLst>
      <p:ext uri="{BB962C8B-B14F-4D97-AF65-F5344CB8AC3E}">
        <p14:creationId xmlns:p14="http://schemas.microsoft.com/office/powerpoint/2010/main" val="3096767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r>
              <a:rPr lang="en-US" i="1" dirty="0"/>
              <a:t>Focus on Plan Sponsors</a:t>
            </a:r>
          </a:p>
          <a:p>
            <a:endParaRPr lang="en-US" dirty="0"/>
          </a:p>
          <a:p>
            <a:r>
              <a:rPr lang="en-US" dirty="0"/>
              <a:t>This diagram shows the contractual relationships with the trading partners and the flow of money.  We will start on the top just to illustrate what we mentioned in the previous slide.  We have employer groups, Medicaid, and Medicare, which are the three largest insurance programs.  We call these books of business.  </a:t>
            </a:r>
          </a:p>
          <a:p>
            <a:r>
              <a:rPr lang="en-US" dirty="0"/>
              <a:t> </a:t>
            </a:r>
          </a:p>
          <a:p>
            <a:r>
              <a:rPr lang="en-US" dirty="0"/>
              <a:t>So, the employer groups, Medicaid, or Medicare, we will call them plan sponsors because these are the entities that are purchasing the insurance.  These are the entities that determine what insurance benefits are authorized and what they are willing to buy.  There is a trade of money that is either a premium or actual claims are passed through, as determined by the contract with a healthcare plan or insurance company.  </a:t>
            </a:r>
          </a:p>
          <a:p>
            <a:r>
              <a:rPr lang="en-US" dirty="0"/>
              <a:t> </a:t>
            </a:r>
          </a:p>
          <a:p>
            <a:r>
              <a:rPr lang="en-US" dirty="0"/>
              <a:t>For example, in this slide, the healthcare plan is contracting with one of the employer groups.  They want to buy health insurance and so they contact a health plan, they may contact several health plans to get competing bids and they will finally select a health plan to provide medical and pharmacy benefits and for the comprehensive benefits, the employer group will pay the premiums.  Part of the premiums is paid by the individual employee.  The healthcare plan then has a network of physicians, hospitals, and other providers that the covered individuals can use for their health care needs as we showed in the previous slide. These are called a provider network to provide the healthcare services that are contracted by the employer group.  So, the healthcare plan contracts with community-based providers in exchange for the privilege of the providers being paid to see the health plan's patients.  </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23</a:t>
            </a:fld>
            <a:endParaRPr lang="en-US"/>
          </a:p>
        </p:txBody>
      </p:sp>
    </p:spTree>
    <p:extLst>
      <p:ext uri="{BB962C8B-B14F-4D97-AF65-F5344CB8AC3E}">
        <p14:creationId xmlns:p14="http://schemas.microsoft.com/office/powerpoint/2010/main" val="228531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a:t>
            </a:fld>
            <a:endParaRPr lang="en-US"/>
          </a:p>
        </p:txBody>
      </p:sp>
    </p:spTree>
    <p:extLst>
      <p:ext uri="{BB962C8B-B14F-4D97-AF65-F5344CB8AC3E}">
        <p14:creationId xmlns:p14="http://schemas.microsoft.com/office/powerpoint/2010/main" val="211274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444444"/>
                </a:solidFill>
                <a:effectLst/>
                <a:latin typeface="Calibri" panose="020F0502020204030204" pitchFamily="34" charset="0"/>
              </a:rPr>
              <a:t>​</a:t>
            </a:r>
            <a:r>
              <a:rPr lang="en-US" sz="1200" b="0" i="0" u="none" strike="noStrike">
                <a:solidFill>
                  <a:srgbClr val="000000"/>
                </a:solidFill>
                <a:effectLst/>
                <a:latin typeface="Calibri" panose="020F0502020204030204" pitchFamily="34" charset="0"/>
              </a:rPr>
              <a:t>Focus on Inside the Red Dash Box – Pharmacy Benefit</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So, let us look inside the red dash block on the right side of the slide.  This represents the pharmacy benefit.  The left side of the box or outside on the box on the left is the medical benefit.  Sometimes, a health plan will contract or subcontract with a PBM, or a Pharmacy Benefit Manager, to develop and manage the prescription drug benefits.  So, the healthcare plan may pass on some administrative fees that are paid by the employer group to administer the pharmacy benefit.  The PBM then sends the actual cost of the prescriptions used back to the healthcare plan.  </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The PBM  has a network of community pharmacies where patients can pick up their medications. .  However, PBMs will set up many different types of pharmacy networks based on the needs of a  specific employer group.  </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For example, if there is an employer group that only has people living in the state of Florida, they do not need all US pharmacies in their pharmacy network, so they can save money if they have a reduced pharmacy network, perhaps including some national chains in case their employees in Florida go on vacation or travel on business, but most of the pharmacies in the network are in Florida because that is where the employees and their families live.  </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In addition to the community pharmacy network, the PBM will also have the specialty pharmacy contract or may have its own specialty pharmacy for high-cost biologicals.  The PBM may also contract with a home delivery pharmacy or mail service pharmacy, or it may have its own mail service pharmacy, so there are three primary distribution chains.  It is important to realize that 80 percent of the prescriptions go through community pharmacies.  </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About 5 percent of prescriptions are filled at specialty pharmacies, and then we have home delivery, which is about 15- percent of all prescriptions.  All these pharmacies dispense prescriptions that are covered underneath the formulary. The formulary was determined by the PBM and healthcare plan, and then the patient, pays a cost share, that is a fixed dollar copayment or a percentage coinsurance whenever the patient gets a covered prescription filled at the pharmacy. </a:t>
            </a:r>
            <a:r>
              <a:rPr lang="en-US" sz="1200" b="0" i="0">
                <a:solidFill>
                  <a:srgbClr val="444444"/>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pPr algn="l" rtl="0" fontAlgn="base"/>
            <a:endParaRPr lang="en-US" sz="1200" b="0" i="1" u="none" strike="noStrike">
              <a:solidFill>
                <a:srgbClr val="000000"/>
              </a:solidFill>
              <a:effectLst/>
              <a:latin typeface="Calibri" panose="020F0502020204030204" pitchFamily="34" charset="0"/>
            </a:endParaRPr>
          </a:p>
          <a:p>
            <a:pPr algn="l" rtl="0" fontAlgn="base"/>
            <a:endParaRPr lang="en-US" sz="1200" b="0" i="1" u="none" strike="noStrike">
              <a:solidFill>
                <a:srgbClr val="000000"/>
              </a:solidFill>
              <a:effectLst/>
              <a:latin typeface="Calibri" panose="020F0502020204030204" pitchFamily="34" charset="0"/>
            </a:endParaRPr>
          </a:p>
          <a:p>
            <a:pPr algn="l" rtl="0" fontAlgn="base"/>
            <a:endParaRPr lang="en-US" sz="1200" b="0" i="1" u="none" strike="noStrike">
              <a:solidFill>
                <a:srgbClr val="000000"/>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i="0"/>
          </a:p>
          <a:p>
            <a:endParaRPr lang="en-US" i="0"/>
          </a:p>
          <a:p>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25</a:t>
            </a:fld>
            <a:endParaRPr lang="en-US"/>
          </a:p>
        </p:txBody>
      </p:sp>
    </p:spTree>
    <p:extLst>
      <p:ext uri="{BB962C8B-B14F-4D97-AF65-F5344CB8AC3E}">
        <p14:creationId xmlns:p14="http://schemas.microsoft.com/office/powerpoint/2010/main" val="3283212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Focus on Pharmaceutical Companies</a:t>
            </a:r>
          </a:p>
          <a:p>
            <a:endParaRPr lang="en-US" i="1"/>
          </a:p>
          <a:p>
            <a:pPr defTabSz="933237">
              <a:defRPr/>
            </a:pPr>
            <a:r>
              <a:rPr lang="en-US"/>
              <a:t>On the upper right, we have the pharmaceutical companies.  They are also involved in the financial risk because they offer rebates or discounts, which are price concessions paid to the PBM or paid directly to the health plan or pharmacy, depending upon who is purchasing the drug and taking possession of the drug, but these are price concessions that reduce the net cost of their drug.  So, the lower net cost as the result of the pharmaceutical company price concessions are then passed on back to the healthcare plan and the plan sponsor.  The pharmaceutical company discounts reduce the   net cost on contracted products and reduce the cost of the system, but not usually the cost to the patient.  </a:t>
            </a:r>
          </a:p>
          <a:p>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26</a:t>
            </a:fld>
            <a:endParaRPr lang="en-US"/>
          </a:p>
        </p:txBody>
      </p:sp>
    </p:spTree>
    <p:extLst>
      <p:ext uri="{BB962C8B-B14F-4D97-AF65-F5344CB8AC3E}">
        <p14:creationId xmlns:p14="http://schemas.microsoft.com/office/powerpoint/2010/main" val="2318992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27</a:t>
            </a:fld>
            <a:endParaRPr lang="en-US"/>
          </a:p>
        </p:txBody>
      </p:sp>
    </p:spTree>
    <p:extLst>
      <p:ext uri="{BB962C8B-B14F-4D97-AF65-F5344CB8AC3E}">
        <p14:creationId xmlns:p14="http://schemas.microsoft.com/office/powerpoint/2010/main" val="3693346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444444"/>
                </a:solidFill>
                <a:effectLst/>
                <a:latin typeface="Calibri" panose="020F0502020204030204" pitchFamily="34" charset="0"/>
              </a:rPr>
              <a:t>​</a:t>
            </a:r>
            <a:r>
              <a:rPr lang="en-US" sz="1200" b="0" i="0" u="none" strike="noStrike">
                <a:solidFill>
                  <a:srgbClr val="000000"/>
                </a:solidFill>
                <a:effectLst/>
                <a:latin typeface="Calibri" panose="020F0502020204030204" pitchFamily="34" charset="0"/>
              </a:rPr>
              <a:t>The U.S. health care system is unique and unlike any other system in the world.  It is a complex system that has both state and federal programs and oversight.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This slide depicts this system. Let us illustrate this with Medicaid.  Medicaid is a program that was established in 1965 by the Social Security Act.  It was a federally enacted program, but it is state organized and managed, so each state has its own Medicaid program.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Managed Medicaid or Medicaid programs are administered by individual states, possessions, and territories and so there are 54 different Medicaid programs in total.  They are similar in that they are all developed for low-income individuals.  So, there is state administration, state determination of the formulary and drugs that are covered in the benefits, but there is a lot of consistencies because there is federal oversight.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Health insurance exchanges, authorized through the Healthcare Reform Act of 2010, allow individuals and small companies to buy health insurance in state and/or federal exchanges. Again, every state has its own type of exchange and insurance program, but there is a great deal of consistency because they are all must include the Essential Health Benefits, as required by the ACA (which include pharmacy benefits).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These are 156 million individuals covered by some sort of an employer-based program.  And again, some are under the state program, the state authorization, and some under federal authority.  The very large, self-funded programs are typically under federal ERISA programs.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Medicare insurance programs operate under the same national Centers for Medicare and Medicaid Service’s oversight.  Medicare covers about 63 million recipients over age 65, and about 10 million who have severe disabilities, and some under 65 years, who are also eligible for state Medicaid benefits.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FF0000"/>
                </a:solidFill>
                <a:effectLst/>
                <a:latin typeface="Calibri" panose="020F0502020204030204" pitchFamily="34" charset="0"/>
              </a:rPr>
              <a:t>The bottom row illustrates how care is delivered. Integrated delivery systems such as Kaiser Permanente, Group Health Cooperative of Puget Sound, Henry Ford Health System, and others usually own their own health facilities, employ health care professionals, and also contract with other insurance programs. IDS may have lower costs due to control over health delivery costs, and may have higher quality and better outcomes due to coordination of care and use of Electronic Health Records (EHRs). IDS represent a minority of insured individuals in the US.</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FF0000"/>
                </a:solidFill>
                <a:effectLst/>
                <a:latin typeface="Calibri" panose="020F0502020204030204" pitchFamily="34" charset="0"/>
              </a:rPr>
              <a:t>Outside of an integrated care system, patients can choose medical providers under their insurance plan based on preferred networks and facilities.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FF0000"/>
                </a:solidFill>
                <a:effectLst/>
                <a:latin typeface="Calibri" panose="020F0502020204030204" pitchFamily="34" charset="0"/>
              </a:rPr>
              <a:t>Pharmacy benefit managers are </a:t>
            </a:r>
            <a:r>
              <a:rPr lang="en-US" sz="1200" b="0" i="0" u="none" strike="noStrike">
                <a:solidFill>
                  <a:srgbClr val="63666A"/>
                </a:solidFill>
                <a:effectLst/>
                <a:latin typeface="Open Sans" panose="020B0606030504020204" pitchFamily="34" charset="0"/>
              </a:rPr>
              <a:t>organizations that manage pharmacy benefits for managed care organizations, other medical providers, or employers. PBM activities may include some or all of the following: benefit plan design; creation/administration of retail and mail service networks; claims processing; and managed prescription drug care services such as drug utilization review, formulary management, generic dispensing, prior authorization, and disease management.</a:t>
            </a:r>
            <a:r>
              <a:rPr lang="en-US" sz="1200" b="0" i="0">
                <a:solidFill>
                  <a:srgbClr val="444444"/>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Let’s now explore how this overview relates to the players in the health care system.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a:p>
            <a:pPr algn="l" rtl="0" fontAlgn="base"/>
            <a:endParaRPr lang="en-US" b="0" i="0">
              <a:solidFill>
                <a:srgbClr val="444444"/>
              </a:solidFill>
              <a:effectLst/>
              <a:latin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28</a:t>
            </a:fld>
            <a:endParaRPr lang="en-US"/>
          </a:p>
        </p:txBody>
      </p:sp>
    </p:spTree>
    <p:extLst>
      <p:ext uri="{BB962C8B-B14F-4D97-AF65-F5344CB8AC3E}">
        <p14:creationId xmlns:p14="http://schemas.microsoft.com/office/powerpoint/2010/main" val="1166363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a:solidFill>
                  <a:srgbClr val="000000"/>
                </a:solidFill>
                <a:effectLst/>
                <a:latin typeface="var(--font-lexend)"/>
              </a:rPr>
              <a:t>In 2021, US health care was 18.3% of the GDP at $4.3 trillion dollars and almost $13K per person.</a:t>
            </a:r>
          </a:p>
          <a:p>
            <a:pPr marL="171450" indent="-171450" algn="l">
              <a:buFont typeface="Arial" panose="020B0604020202020204" pitchFamily="34" charset="0"/>
              <a:buChar char="•"/>
            </a:pPr>
            <a:r>
              <a:rPr lang="en-US" b="0" i="0">
                <a:solidFill>
                  <a:srgbClr val="000000"/>
                </a:solidFill>
                <a:effectLst/>
                <a:latin typeface="var(--font-lexend)"/>
              </a:rPr>
              <a:t>Of note, prescription drug spending was $378 billion, an increase of 7.8% over the previous year. (This is not surprising since COVID was in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public_sans"/>
              </a:rPr>
              <a:t>The largest shares of total health spending were sponsored by the federal government (34 percent) and the households (27 percent). The private business share of health spending accounted for 17 percent of total health care spending, state and local governments accounted for 15 percent, and other private revenues accounted for 7 percent.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public_sans"/>
              </a:rPr>
              <a:t>Over 2022-2031, an increase in the health spending share of GDP is anticipated to increase from 18.3 percent in 2021 to 19.6 percent in 2031.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public_sans"/>
              </a:rPr>
              <a:t>The insured share of the population is projected to have been 92.3 percent in 2022 (an historic high) related to high Medicaid enrollment and gains in Marketplace enrollment and remain at that rate through 2023.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public_sans"/>
              </a:rPr>
              <a:t>The Inflation Reduction Act is projected to result in lower Medicare beneficiary OOP spending on prescription drugs for 2024, to include $2,000 annual OOP spending cap and lower gross prices resulting from negotiations with manufacturers.</a:t>
            </a:r>
          </a:p>
          <a:p>
            <a:pPr marL="0" indent="0" algn="l">
              <a:buFont typeface="Arial" panose="020B0604020202020204" pitchFamily="34" charset="0"/>
              <a:buNone/>
            </a:pPr>
            <a:endParaRPr lang="en-US" b="1" i="0">
              <a:solidFill>
                <a:srgbClr val="000000"/>
              </a:solidFill>
              <a:effectLst/>
              <a:latin typeface="var(--font-lexend)"/>
            </a:endParaRPr>
          </a:p>
          <a:p>
            <a:pPr marL="0" indent="0" algn="l">
              <a:buFont typeface="Arial" panose="020B0604020202020204" pitchFamily="34" charset="0"/>
              <a:buNone/>
            </a:pPr>
            <a:r>
              <a:rPr lang="en-US" b="1" i="0">
                <a:solidFill>
                  <a:srgbClr val="000000"/>
                </a:solidFill>
                <a:effectLst/>
                <a:latin typeface="var(--font-lexend)"/>
              </a:rPr>
              <a:t>----------------------</a:t>
            </a:r>
          </a:p>
          <a:p>
            <a:pPr marL="0" indent="0" algn="l">
              <a:buFont typeface="Arial" panose="020B0604020202020204" pitchFamily="34" charset="0"/>
              <a:buNone/>
            </a:pPr>
            <a:br>
              <a:rPr lang="en-US" b="1" i="0">
                <a:solidFill>
                  <a:srgbClr val="000000"/>
                </a:solidFill>
                <a:effectLst/>
                <a:latin typeface="var(--font-lexend)"/>
              </a:rPr>
            </a:br>
            <a:endParaRPr lang="en-US" b="1" i="0">
              <a:solidFill>
                <a:srgbClr val="000000"/>
              </a:solidFill>
              <a:effectLst/>
              <a:latin typeface="var(--font-lexend)"/>
            </a:endParaRPr>
          </a:p>
          <a:p>
            <a:pPr algn="l"/>
            <a:r>
              <a:rPr lang="en-US" b="1" i="0">
                <a:solidFill>
                  <a:srgbClr val="000000"/>
                </a:solidFill>
                <a:effectLst/>
                <a:latin typeface="var(--font-lexend)"/>
              </a:rPr>
              <a:t>NHE Fact Sheet</a:t>
            </a:r>
          </a:p>
          <a:p>
            <a:pPr algn="l"/>
            <a:r>
              <a:rPr lang="en-US" b="1" i="0">
                <a:solidFill>
                  <a:srgbClr val="000000"/>
                </a:solidFill>
                <a:effectLst/>
                <a:latin typeface="var(--font-lexend)"/>
              </a:rPr>
              <a:t>Historical NHE, 2021:</a:t>
            </a:r>
          </a:p>
          <a:p>
            <a:pPr algn="l">
              <a:buFont typeface="Arial" panose="020B0604020202020204" pitchFamily="34" charset="0"/>
              <a:buChar char="•"/>
            </a:pPr>
            <a:r>
              <a:rPr lang="en-US" b="0" i="0">
                <a:solidFill>
                  <a:srgbClr val="000000"/>
                </a:solidFill>
                <a:effectLst/>
                <a:latin typeface="public_sans"/>
              </a:rPr>
              <a:t>NHE grew 2.7% to $4.3 trillion in 2021, or $12,914 per person, and accounted for 18.3% of Gross Domestic Product (GDP).</a:t>
            </a:r>
          </a:p>
          <a:p>
            <a:pPr algn="l">
              <a:buFont typeface="Arial" panose="020B0604020202020204" pitchFamily="34" charset="0"/>
              <a:buChar char="•"/>
            </a:pPr>
            <a:r>
              <a:rPr lang="en-US" b="0" i="0">
                <a:solidFill>
                  <a:srgbClr val="000000"/>
                </a:solidFill>
                <a:effectLst/>
                <a:latin typeface="public_sans"/>
              </a:rPr>
              <a:t>Medicare spending grew 8.4% to $900.8 billion in 2021, or 21 percent of total NHE.</a:t>
            </a:r>
          </a:p>
          <a:p>
            <a:pPr algn="l">
              <a:buFont typeface="Arial" panose="020B0604020202020204" pitchFamily="34" charset="0"/>
              <a:buChar char="•"/>
            </a:pPr>
            <a:r>
              <a:rPr lang="en-US" b="0" i="0">
                <a:solidFill>
                  <a:srgbClr val="000000"/>
                </a:solidFill>
                <a:effectLst/>
                <a:latin typeface="public_sans"/>
              </a:rPr>
              <a:t>Medicaid spending grew 9.2% to $734.0 billion in 2021, or 17 percent of total NHE.</a:t>
            </a:r>
          </a:p>
          <a:p>
            <a:pPr algn="l">
              <a:buFont typeface="Arial" panose="020B0604020202020204" pitchFamily="34" charset="0"/>
              <a:buChar char="•"/>
            </a:pPr>
            <a:r>
              <a:rPr lang="en-US" b="0" i="0">
                <a:solidFill>
                  <a:srgbClr val="000000"/>
                </a:solidFill>
                <a:effectLst/>
                <a:latin typeface="public_sans"/>
              </a:rPr>
              <a:t>Private health insurance spending grew 5.8% to $1,211.4 billion in 2021, or 28 percent of total NHE.</a:t>
            </a:r>
          </a:p>
          <a:p>
            <a:pPr algn="l">
              <a:buFont typeface="Arial" panose="020B0604020202020204" pitchFamily="34" charset="0"/>
              <a:buChar char="•"/>
            </a:pPr>
            <a:r>
              <a:rPr lang="en-US" b="0" i="0">
                <a:solidFill>
                  <a:srgbClr val="000000"/>
                </a:solidFill>
                <a:effectLst/>
                <a:latin typeface="public_sans"/>
              </a:rPr>
              <a:t> Out-of-pocket spending grew 10.4% to $433.2 billion in 2021, or 10 percent of total NHE.</a:t>
            </a:r>
          </a:p>
          <a:p>
            <a:pPr algn="l">
              <a:buFont typeface="Arial" panose="020B0604020202020204" pitchFamily="34" charset="0"/>
              <a:buChar char="•"/>
            </a:pPr>
            <a:r>
              <a:rPr lang="en-US" b="0" i="0">
                <a:solidFill>
                  <a:srgbClr val="000000"/>
                </a:solidFill>
                <a:effectLst/>
                <a:latin typeface="public_sans"/>
              </a:rPr>
              <a:t>Other Third-Party Payers and Programs and Public Health Activity spending declined 20.7% in 2021 to $596.6 billion, or 14 percent of total NHE.</a:t>
            </a:r>
          </a:p>
          <a:p>
            <a:pPr algn="l">
              <a:buFont typeface="Arial" panose="020B0604020202020204" pitchFamily="34" charset="0"/>
              <a:buChar char="•"/>
            </a:pPr>
            <a:r>
              <a:rPr lang="en-US" b="0" i="0">
                <a:solidFill>
                  <a:srgbClr val="000000"/>
                </a:solidFill>
                <a:effectLst/>
                <a:latin typeface="public_sans"/>
              </a:rPr>
              <a:t>Hospital expenditures grew 4.4% to $1,323.9 billion in 2021, slower than the 6.2% growth in 2020.</a:t>
            </a:r>
          </a:p>
          <a:p>
            <a:pPr algn="l">
              <a:buFont typeface="Arial" panose="020B0604020202020204" pitchFamily="34" charset="0"/>
              <a:buChar char="•"/>
            </a:pPr>
            <a:r>
              <a:rPr lang="en-US" b="0" i="0">
                <a:solidFill>
                  <a:srgbClr val="000000"/>
                </a:solidFill>
                <a:effectLst/>
                <a:latin typeface="public_sans"/>
              </a:rPr>
              <a:t>Physician and clinical services expenditures grew 5.6% to $864.6 billion in 2021, slower growth than the 6.6% in 2020.</a:t>
            </a:r>
          </a:p>
          <a:p>
            <a:pPr algn="l">
              <a:buFont typeface="Arial" panose="020B0604020202020204" pitchFamily="34" charset="0"/>
              <a:buChar char="•"/>
            </a:pPr>
            <a:r>
              <a:rPr lang="en-US" b="0" i="0">
                <a:solidFill>
                  <a:srgbClr val="000000"/>
                </a:solidFill>
                <a:effectLst/>
                <a:latin typeface="public_sans"/>
              </a:rPr>
              <a:t>Prescription drug spending increased 7.8% to $378.0 billion in 2021, faster than the 3.7% growth in 2020.</a:t>
            </a:r>
          </a:p>
          <a:p>
            <a:pPr algn="l">
              <a:buFont typeface="Arial" panose="020B0604020202020204" pitchFamily="34" charset="0"/>
              <a:buChar char="•"/>
            </a:pPr>
            <a:r>
              <a:rPr lang="en-US" b="0" i="0">
                <a:solidFill>
                  <a:srgbClr val="000000"/>
                </a:solidFill>
                <a:effectLst/>
                <a:latin typeface="public_sans"/>
              </a:rPr>
              <a:t>The largest shares of total health spending were sponsored by the federal government (34 percent) and the households (27 percent). The private business share of health spending accounted for 17 percent of total health care spending, state and local governments accounted for 15 percent, and other private revenues accounted for 7 percent.</a:t>
            </a:r>
          </a:p>
          <a:p>
            <a:endParaRPr lang="en-US"/>
          </a:p>
          <a:p>
            <a:pPr algn="l"/>
            <a:r>
              <a:rPr lang="en-US" b="1" i="0">
                <a:effectLst/>
                <a:latin typeface="var(--font-lexend)"/>
              </a:rPr>
              <a:t>Projected NHE, 2022-2031:</a:t>
            </a:r>
          </a:p>
          <a:p>
            <a:pPr algn="l">
              <a:buFont typeface="Arial" panose="020B0604020202020204" pitchFamily="34" charset="0"/>
              <a:buChar char="•"/>
            </a:pPr>
            <a:r>
              <a:rPr lang="en-US" b="0" i="0">
                <a:solidFill>
                  <a:srgbClr val="000000"/>
                </a:solidFill>
                <a:effectLst/>
                <a:latin typeface="public_sans"/>
              </a:rPr>
              <a:t>Over 2022-2031 average growth in NHE (5.4 percent) is projected to outpace that of average GDP growth (4.6 percent) resulting in an increase in the health spending share of GDP from 18.3 percent in 2021 to 19.6 percent in 2031.</a:t>
            </a:r>
          </a:p>
          <a:p>
            <a:pPr algn="l">
              <a:buFont typeface="Arial" panose="020B0604020202020204" pitchFamily="34" charset="0"/>
              <a:buChar char="•"/>
            </a:pPr>
            <a:r>
              <a:rPr lang="en-US" b="0" i="0">
                <a:solidFill>
                  <a:srgbClr val="000000"/>
                </a:solidFill>
                <a:effectLst/>
                <a:latin typeface="public_sans"/>
              </a:rPr>
              <a:t>The insured share of the population is projected to have been 92.3 percent in 2022 (an historic high) related to high Medicaid enrollment and gains in Marketplace enrollment and remain at that rate through 2023. </a:t>
            </a:r>
          </a:p>
          <a:p>
            <a:pPr algn="l">
              <a:buFont typeface="Arial" panose="020B0604020202020204" pitchFamily="34" charset="0"/>
              <a:buChar char="•"/>
            </a:pPr>
            <a:r>
              <a:rPr lang="en-US" b="0" i="0">
                <a:solidFill>
                  <a:srgbClr val="000000"/>
                </a:solidFill>
                <a:effectLst/>
                <a:latin typeface="public_sans"/>
              </a:rPr>
              <a:t>Medicaid enrollment is projected to decline from its 2022 peak of 90.4M to 81.1M by 2025 as states disenroll beneficiaries no longer eligible for coverage. By 2031 the insured share of the population is projected to be 90.5%.</a:t>
            </a:r>
          </a:p>
          <a:p>
            <a:pPr algn="l">
              <a:buFont typeface="Arial" panose="020B0604020202020204" pitchFamily="34" charset="0"/>
              <a:buChar char="•"/>
            </a:pPr>
            <a:r>
              <a:rPr lang="en-US" b="0" i="0">
                <a:solidFill>
                  <a:srgbClr val="000000"/>
                </a:solidFill>
                <a:effectLst/>
                <a:latin typeface="public_sans"/>
              </a:rPr>
              <a:t>The Inflation Reduction Act is projected to result in lower OOP spending on prescription drugs for 2024 and beyond as Medicare beneficiaries incur savings associated with several provisions from the legislation including the $2,000 annual OOP spending cap and lower gross prices resulting from negotiations with manufacturers.</a:t>
            </a:r>
          </a:p>
          <a:p>
            <a:endParaRPr lang="en-US"/>
          </a:p>
        </p:txBody>
      </p:sp>
      <p:sp>
        <p:nvSpPr>
          <p:cNvPr id="4" name="Slide Number Placeholder 3"/>
          <p:cNvSpPr>
            <a:spLocks noGrp="1"/>
          </p:cNvSpPr>
          <p:nvPr>
            <p:ph type="sldNum" sz="quarter" idx="5"/>
          </p:nvPr>
        </p:nvSpPr>
        <p:spPr/>
        <p:txBody>
          <a:bodyPr/>
          <a:lstStyle/>
          <a:p>
            <a:fld id="{E65074AE-70CD-48ED-945E-A0E11A1BC6BB}" type="slidenum">
              <a:rPr lang="en-US" smtClean="0"/>
              <a:t>29</a:t>
            </a:fld>
            <a:endParaRPr lang="en-US"/>
          </a:p>
        </p:txBody>
      </p:sp>
    </p:spTree>
    <p:extLst>
      <p:ext uri="{BB962C8B-B14F-4D97-AF65-F5344CB8AC3E}">
        <p14:creationId xmlns:p14="http://schemas.microsoft.com/office/powerpoint/2010/main" val="3854011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31</a:t>
            </a:fld>
            <a:endParaRPr lang="en-US"/>
          </a:p>
        </p:txBody>
      </p:sp>
    </p:spTree>
    <p:extLst>
      <p:ext uri="{BB962C8B-B14F-4D97-AF65-F5344CB8AC3E}">
        <p14:creationId xmlns:p14="http://schemas.microsoft.com/office/powerpoint/2010/main" val="560725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Including so they can see some of the issues that managed care pharmacy is addressing</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33</a:t>
            </a:fld>
            <a:endParaRPr lang="en-US"/>
          </a:p>
        </p:txBody>
      </p:sp>
    </p:spTree>
    <p:extLst>
      <p:ext uri="{BB962C8B-B14F-4D97-AF65-F5344CB8AC3E}">
        <p14:creationId xmlns:p14="http://schemas.microsoft.com/office/powerpoint/2010/main" val="3875812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36</a:t>
            </a:fld>
            <a:endParaRPr lang="en-US"/>
          </a:p>
        </p:txBody>
      </p:sp>
    </p:spTree>
    <p:extLst>
      <p:ext uri="{BB962C8B-B14F-4D97-AF65-F5344CB8AC3E}">
        <p14:creationId xmlns:p14="http://schemas.microsoft.com/office/powerpoint/2010/main" val="1376798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What is important always in managed care pharmacy</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38</a:t>
            </a:fld>
            <a:endParaRPr lang="en-US"/>
          </a:p>
        </p:txBody>
      </p:sp>
    </p:spTree>
    <p:extLst>
      <p:ext uri="{BB962C8B-B14F-4D97-AF65-F5344CB8AC3E}">
        <p14:creationId xmlns:p14="http://schemas.microsoft.com/office/powerpoint/2010/main" val="2726344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Including so they can see some of the issues that managed care pharmacy is addressing</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39</a:t>
            </a:fld>
            <a:endParaRPr lang="en-US"/>
          </a:p>
        </p:txBody>
      </p:sp>
    </p:spTree>
    <p:extLst>
      <p:ext uri="{BB962C8B-B14F-4D97-AF65-F5344CB8AC3E}">
        <p14:creationId xmlns:p14="http://schemas.microsoft.com/office/powerpoint/2010/main" val="241055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To understand the managed care pharmacy field, let me share a quick history lesson about the evolution of health insurance.</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During WWII, employers had a hard time attracting employees due to labor shortages. To attract workers, employers started offering sick leave and health insurance.</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This practice caught on, and in the 50s and early 60s, more employers began offering health coverage. However, unemployed, poor, and older adults were left out of these health insurance markets. At the same time health care costs increased, and pressure built to control health care costs.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Two new models to control costs emerged. First, in </a:t>
            </a:r>
            <a:r>
              <a:rPr lang="en-US" sz="1800" b="1"/>
              <a:t>1968</a:t>
            </a:r>
            <a:r>
              <a:rPr lang="en-US" sz="1800"/>
              <a:t>: Pharmaceutical Card System – first PBM to address pharmaceutical costs. Then in </a:t>
            </a:r>
            <a:r>
              <a:rPr lang="en-US" sz="1800" b="1"/>
              <a:t>1973</a:t>
            </a:r>
            <a:r>
              <a:rPr lang="en-US" sz="1800"/>
              <a:t>: President Nixon signs Health Maintenance Organization Act which established a new model for health care delivery as a way to curb medical cost inflation. </a:t>
            </a:r>
            <a:endParaRPr lang="en-US" sz="1800" kern="0">
              <a:solidFill>
                <a:srgbClr val="00205B"/>
              </a:solidFill>
              <a:cs typeface="Arial" panose="020B0604020202020204" pitchFamily="34" charset="0"/>
            </a:endParaRPr>
          </a:p>
          <a:p>
            <a:pPr defTabSz="933237">
              <a:lnSpc>
                <a:spcPct val="107000"/>
              </a:lnSpc>
              <a:spcAft>
                <a:spcPts val="816"/>
              </a:spcAft>
              <a:defRPr/>
            </a:pPr>
            <a:endParaRPr lang="en-US" sz="1800"/>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004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a:latin typeface="Calibri" panose="020F0502020204030204" pitchFamily="34" charset="0"/>
                <a:ea typeface="Calibri" panose="020F0502020204030204" pitchFamily="34" charset="0"/>
                <a:cs typeface="Times New Roman" panose="02020603050405020304" pitchFamily="18" charset="0"/>
              </a:rPr>
              <a:t>And since our founding, AMCP continues to be the hub for health plans, manufacturers, PBMs, and other health care decision makers to catalyze meaningful conversation and create actionable solutions to get patients the medications they need at a cost they can afford. </a:t>
            </a:r>
          </a:p>
          <a:p>
            <a:pPr defTabSz="933237">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sz="1200">
                <a:latin typeface="Calibri" panose="020F0502020204030204" pitchFamily="34" charset="0"/>
                <a:ea typeface="Calibri" panose="020F0502020204030204" pitchFamily="34" charset="0"/>
                <a:cs typeface="Times New Roman" panose="02020603050405020304" pitchFamily="18" charset="0"/>
              </a:rPr>
              <a:t>This is an important niche health care profession. </a:t>
            </a:r>
          </a:p>
          <a:p>
            <a:pPr defTabSz="933237">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sz="1200">
                <a:solidFill>
                  <a:srgbClr val="000000"/>
                </a:solidFill>
                <a:latin typeface="Open Sans" panose="020B0606030504020204" pitchFamily="34" charset="0"/>
              </a:rPr>
              <a:t>AMCP’s diverse membership of pharmacists, physicians, nurses, biopharmaceutical professionals, and other stakeholders leverage their specialized expertise in clinical evidence and economics to optimize benefit of medicines, population health management, and patient access to cost-effective, safe medications. </a:t>
            </a:r>
          </a:p>
          <a:p>
            <a:pPr defTabSz="933237">
              <a:defRPr/>
            </a:pPr>
            <a:endParaRPr lang="en-US" sz="1200">
              <a:solidFill>
                <a:srgbClr val="000000"/>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Open Sans" panose="020B0606030504020204" pitchFamily="34" charset="0"/>
              </a:rPr>
              <a:t>And student pharmacists are in important part of our membership as we build the pipeline for the next generation. AMCP offers many opportunities for you to learn more about managed care pharmacy as well as how to launch your career. </a:t>
            </a:r>
            <a:endParaRPr lang="en-US" sz="1200" b="0" i="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mn-lt"/>
                <a:ea typeface="+mn-ea"/>
                <a:cs typeface="+mn-cs"/>
              </a:rPr>
              <a:t>AMCP supports university chapters across the country for you to join, network, and learn</a:t>
            </a:r>
            <a:endParaRPr lang="en-US" sz="1200"/>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40</a:t>
            </a:fld>
            <a:endParaRPr lang="en-US"/>
          </a:p>
        </p:txBody>
      </p:sp>
    </p:spTree>
    <p:extLst>
      <p:ext uri="{BB962C8B-B14F-4D97-AF65-F5344CB8AC3E}">
        <p14:creationId xmlns:p14="http://schemas.microsoft.com/office/powerpoint/2010/main" val="382474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AMCP has 3 strategic initiatives to guide its work.  It convenes industry leaders and develops guidelines and tools for members on these key issues. </a:t>
            </a:r>
          </a:p>
          <a:p>
            <a:endParaRPr lang="en-US"/>
          </a:p>
          <a:p>
            <a:r>
              <a:rPr lang="en-US"/>
              <a:t>Focus areas for each one (You do not need to go into these – just in case you are asked)</a:t>
            </a:r>
          </a:p>
          <a:p>
            <a:endParaRPr lang="en-US"/>
          </a:p>
          <a:p>
            <a:r>
              <a:rPr lang="en-US"/>
              <a:t>Optimize Value &amp; Access:</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Provide resources to help payers evaluate digital therapeutics </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Promote the adoption of biosimilars</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Incorporate the patient voice into formulary decision making </a:t>
            </a:r>
          </a:p>
          <a:p>
            <a:endParaRPr lang="en-US"/>
          </a:p>
          <a:p>
            <a:r>
              <a:rPr lang="en-US"/>
              <a:t>Address Disparities in Medication Use and Access</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Create awareness and identify opportunities to mitigate disparities in medication use from a managed care perspective</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Seek partnerships to assist AMCP with addressing health disparities </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Expand research opportunities to support managed care professionals regarding disparities in medication use</a:t>
            </a:r>
          </a:p>
          <a:p>
            <a:endParaRPr lang="en-US"/>
          </a:p>
          <a:p>
            <a:r>
              <a:rPr lang="en-US"/>
              <a:t>Enhance Member Value</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Evaluate emerging sectors for incorporation into AMCP member growth strategy </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Define and enhance value proposition for key stakeholder groups</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Grow corporate membership and involvement</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Build an organization that is #Member1st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0DCBE-31AB-4129-B535-855F44E0E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514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44</a:t>
            </a:fld>
            <a:endParaRPr lang="en-US"/>
          </a:p>
        </p:txBody>
      </p:sp>
    </p:spTree>
    <p:extLst>
      <p:ext uri="{BB962C8B-B14F-4D97-AF65-F5344CB8AC3E}">
        <p14:creationId xmlns:p14="http://schemas.microsoft.com/office/powerpoint/2010/main" val="708120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a:t>
            </a:r>
            <a:r>
              <a:rPr lang="en-US" baseline="0"/>
              <a:t> a student member of AMCP there are so many great resources grow your career and innovate the future of managed care. </a:t>
            </a:r>
          </a:p>
          <a:p>
            <a:endParaRPr lang="en-US" baseline="0"/>
          </a:p>
          <a:p>
            <a:r>
              <a:rPr lang="en-US" baseline="0"/>
              <a:t>From student pharmacist-specific programming at national meetings (including the popular conference buddy program!) to an exclusive student online community to discounts on national meetings and other learning opportunities, AMCP offers a range of meaningful resources for you. </a:t>
            </a:r>
          </a:p>
          <a:p>
            <a:endParaRPr lang="en-US" baseline="0"/>
          </a:p>
          <a:p>
            <a:r>
              <a:rPr lang="en-US" baseline="0"/>
              <a:t>We even have a special online resource center designed for students.</a:t>
            </a:r>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BE9CBD27-D6FE-4E25-8944-C777FE3B93DA}" type="slidenum">
              <a:rPr lang="en-US" smtClean="0"/>
              <a:t>45</a:t>
            </a:fld>
            <a:endParaRPr lang="en-US"/>
          </a:p>
        </p:txBody>
      </p:sp>
    </p:spTree>
    <p:extLst>
      <p:ext uri="{BB962C8B-B14F-4D97-AF65-F5344CB8AC3E}">
        <p14:creationId xmlns:p14="http://schemas.microsoft.com/office/powerpoint/2010/main" val="1938488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Plenty of opportunities</a:t>
            </a:r>
            <a:r>
              <a:rPr lang="en-US" baseline="0"/>
              <a:t> to get involved at a local, student chapter level. In particular, the national AMCP Foundation P&amp;T competition offers students a great opportunity to learn how to apply the P&amp;T committee decision-making process and create a monograph. </a:t>
            </a:r>
          </a:p>
          <a:p>
            <a:endParaRPr lang="en-US"/>
          </a:p>
          <a:p>
            <a:r>
              <a:rPr lang="en-US"/>
              <a:t>If</a:t>
            </a:r>
            <a:r>
              <a:rPr lang="en-US" baseline="0"/>
              <a:t> your university don’t have a chapter – contact AMCP about forming one. </a:t>
            </a:r>
          </a:p>
          <a:p>
            <a:endParaRPr lang="en-US"/>
          </a:p>
          <a:p>
            <a:r>
              <a:rPr lang="en-US"/>
              <a:t>There are even more opportunities. </a:t>
            </a:r>
          </a:p>
          <a:p>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46</a:t>
            </a:fld>
            <a:endParaRPr lang="en-US"/>
          </a:p>
        </p:txBody>
      </p:sp>
    </p:spTree>
    <p:extLst>
      <p:ext uri="{BB962C8B-B14F-4D97-AF65-F5344CB8AC3E}">
        <p14:creationId xmlns:p14="http://schemas.microsoft.com/office/powerpoint/2010/main" val="4169779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Calibri" panose="020F0502020204030204" pitchFamily="34" charset="0"/>
              </a:rPr>
              <a:t>Best way to take advantage of your membership</a:t>
            </a:r>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47</a:t>
            </a:fld>
            <a:endParaRPr lang="en-US"/>
          </a:p>
        </p:txBody>
      </p:sp>
    </p:spTree>
    <p:extLst>
      <p:ext uri="{BB962C8B-B14F-4D97-AF65-F5344CB8AC3E}">
        <p14:creationId xmlns:p14="http://schemas.microsoft.com/office/powerpoint/2010/main" val="2931884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course, one of the best ways to take advantage of your membership is to network!   </a:t>
            </a:r>
          </a:p>
          <a:p>
            <a:pPr marL="174982" indent="-174982">
              <a:buFontTx/>
              <a:buChar char="-"/>
            </a:pPr>
            <a:r>
              <a:rPr lang="en-US"/>
              <a:t>AMCP Collaborate is the exclusive online community where you can connect with students from around the country</a:t>
            </a:r>
          </a:p>
          <a:p>
            <a:pPr marL="174982" indent="-174982">
              <a:buFontTx/>
              <a:buChar char="-"/>
            </a:pPr>
            <a:r>
              <a:rPr lang="en-US"/>
              <a:t>Relationships with conference buddies, school diplomats, and other professionals</a:t>
            </a:r>
          </a:p>
          <a:p>
            <a:pPr marL="174982" indent="-174982">
              <a:buFontTx/>
              <a:buChar char="-"/>
            </a:pPr>
            <a:r>
              <a:rPr lang="en-US"/>
              <a:t>Mock interview programs give you feedback from professionals to polish your brand</a:t>
            </a:r>
          </a:p>
          <a:p>
            <a:pPr marL="174982" indent="-174982">
              <a:buFontTx/>
              <a:buChar char="-"/>
            </a:pPr>
            <a:endParaRPr lang="en-US"/>
          </a:p>
          <a:p>
            <a:pPr marL="174982" indent="-174982">
              <a:buFontTx/>
              <a:buChar char="-"/>
            </a:pPr>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48</a:t>
            </a:fld>
            <a:endParaRPr lang="en-US"/>
          </a:p>
        </p:txBody>
      </p:sp>
    </p:spTree>
    <p:extLst>
      <p:ext uri="{BB962C8B-B14F-4D97-AF65-F5344CB8AC3E}">
        <p14:creationId xmlns:p14="http://schemas.microsoft.com/office/powerpoint/2010/main" val="2627046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that there is a Student Open Forum that is exclusively for AMCP student pharmacist members!</a:t>
            </a:r>
          </a:p>
        </p:txBody>
      </p:sp>
      <p:sp>
        <p:nvSpPr>
          <p:cNvPr id="4" name="Slide Number Placeholder 3"/>
          <p:cNvSpPr>
            <a:spLocks noGrp="1"/>
          </p:cNvSpPr>
          <p:nvPr>
            <p:ph type="sldNum" sz="quarter" idx="5"/>
          </p:nvPr>
        </p:nvSpPr>
        <p:spPr/>
        <p:txBody>
          <a:bodyPr/>
          <a:lstStyle/>
          <a:p>
            <a:fld id="{BE9CBD27-D6FE-4E25-8944-C777FE3B93DA}" type="slidenum">
              <a:rPr lang="en-US" smtClean="0"/>
              <a:t>49</a:t>
            </a:fld>
            <a:endParaRPr lang="en-US"/>
          </a:p>
        </p:txBody>
      </p:sp>
    </p:spTree>
    <p:extLst>
      <p:ext uri="{BB962C8B-B14F-4D97-AF65-F5344CB8AC3E}">
        <p14:creationId xmlns:p14="http://schemas.microsoft.com/office/powerpoint/2010/main" val="1220132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50</a:t>
            </a:fld>
            <a:endParaRPr lang="en-US"/>
          </a:p>
        </p:txBody>
      </p:sp>
    </p:spTree>
    <p:extLst>
      <p:ext uri="{BB962C8B-B14F-4D97-AF65-F5344CB8AC3E}">
        <p14:creationId xmlns:p14="http://schemas.microsoft.com/office/powerpoint/2010/main" val="483100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63666A"/>
                </a:solidFill>
                <a:effectLst/>
                <a:latin typeface="Open Sans" panose="020B0606030504020204" pitchFamily="34" charset="0"/>
              </a:rPr>
              <a:t>You're approaching the end of  pharmacy school and made the decision to pursue a career in managed care pharmacy - what's next?  Many choose to pursue a managed care residency or fellowship.  AMCP has the tools you need to explore your options and find the best fit for you. </a:t>
            </a:r>
            <a:r>
              <a:rPr lang="en-US" sz="1200" b="0" i="0">
                <a:solidFill>
                  <a:srgbClr val="444444"/>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3"/>
              </a:rPr>
              <a:t>Accredited Residencies</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4"/>
              </a:rPr>
              <a:t>Non-Accredited Residencies</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5"/>
              </a:rPr>
              <a:t>Fellowships</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6"/>
              </a:rPr>
              <a:t>How to Start a Residency</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7"/>
              </a:rPr>
              <a:t>Tips on Applying for a Residency or Fellowship</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It’s important to understand some key differences between the two types of post graduate training as their timelines vary.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51</a:t>
            </a:fld>
            <a:endParaRPr lang="en-US"/>
          </a:p>
        </p:txBody>
      </p:sp>
    </p:spTree>
    <p:extLst>
      <p:ext uri="{BB962C8B-B14F-4D97-AF65-F5344CB8AC3E}">
        <p14:creationId xmlns:p14="http://schemas.microsoft.com/office/powerpoint/2010/main" val="57098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In the 1980s drug prices continued to increase. HMOs, hospital systems, and PBMs began hiring pharmacists to work in the evolving pharmacy benefit field…which led to the emergence of the managed care pharmacy practice.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Late in the 80s, PBMs become a major force to help address escalation in prescription costs.</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3237">
              <a:lnSpc>
                <a:spcPct val="107000"/>
              </a:lnSpc>
              <a:spcAft>
                <a:spcPts val="816"/>
              </a:spcAft>
              <a:defRPr/>
            </a:pPr>
            <a:r>
              <a:rPr lang="en-US" sz="1800">
                <a:latin typeface="Calibri" panose="020F0502020204030204" pitchFamily="34" charset="0"/>
                <a:ea typeface="Calibri" panose="020F0502020204030204" pitchFamily="34" charset="0"/>
                <a:cs typeface="Times New Roman" panose="02020603050405020304" pitchFamily="18" charset="0"/>
              </a:rPr>
              <a:t>A group of hospital pharmacists connected at a national hospital conference. They realized that they were all part of this new field and </a:t>
            </a:r>
          </a:p>
          <a:p>
            <a:pPr defTabSz="933237">
              <a:lnSpc>
                <a:spcPct val="107000"/>
              </a:lnSpc>
              <a:spcAft>
                <a:spcPts val="816"/>
              </a:spcAft>
              <a:defRPr/>
            </a:pPr>
            <a:r>
              <a:rPr lang="en-US" sz="1800">
                <a:latin typeface="Calibri" panose="020F0502020204030204" pitchFamily="34" charset="0"/>
                <a:ea typeface="Calibri" panose="020F0502020204030204" pitchFamily="34" charset="0"/>
                <a:cs typeface="Times New Roman" panose="02020603050405020304" pitchFamily="18" charset="0"/>
              </a:rPr>
              <a:t>needed a professional society to represent the interests and challenges of the ambulatory portion of pharmaceutical care delivery…particularly how to optimize the outcomes for patients.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And that’s how AMCP was founded in 1988 and incorporated in 1989.</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 key example of the utility of managed care pharmacy practice in action is Medicare Part D. </a:t>
            </a: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After President Bush signs Medicare Prescription Drug, Improvement, and Modernization Act (MMA) in 2003, CMS taped AMCP leaders to help establish Medicare Part D systems and regulations.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Today, we see elements of managed care pharmacy in all insurance plans – from formularies to utilization management tools.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Let’s start with the definition.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377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a:t>We’re excited to host a live meeting this fall.</a:t>
            </a:r>
          </a:p>
          <a:p>
            <a:r>
              <a:rPr lang="en-US" sz="2800"/>
              <a:t>Encourage students to register –</a:t>
            </a:r>
          </a:p>
          <a:p>
            <a:r>
              <a:rPr lang="en-US" sz="2800"/>
              <a:t>Discount for student members. </a:t>
            </a:r>
          </a:p>
          <a:p>
            <a:endParaRPr lang="en-US" sz="2800"/>
          </a:p>
          <a:p>
            <a:endParaRPr lang="en-US" sz="2800"/>
          </a:p>
          <a:p>
            <a:endParaRPr lang="en-US" sz="2800"/>
          </a:p>
          <a:p>
            <a:endParaRPr lang="en-US" sz="2800" b="1" kern="1200">
              <a:solidFill>
                <a:srgbClr val="00205B"/>
              </a:solidFill>
              <a:latin typeface="Montserrat Medium" panose="00000600000000000000" pitchFamily="2" charset="0"/>
              <a:ea typeface="+mj-ea"/>
              <a:cs typeface="+mj-cs"/>
            </a:endParaRPr>
          </a:p>
        </p:txBody>
      </p:sp>
      <p:sp>
        <p:nvSpPr>
          <p:cNvPr id="4" name="Slide Number Placeholder 3"/>
          <p:cNvSpPr>
            <a:spLocks noGrp="1"/>
          </p:cNvSpPr>
          <p:nvPr>
            <p:ph type="sldNum" sz="quarter" idx="5"/>
          </p:nvPr>
        </p:nvSpPr>
        <p:spPr/>
        <p:txBody>
          <a:bodyPr/>
          <a:lstStyle/>
          <a:p>
            <a:fld id="{E890DCBE-31AB-4129-B535-855F44E0E0E3}" type="slidenum">
              <a:rPr lang="en-US" smtClean="0"/>
              <a:t>52</a:t>
            </a:fld>
            <a:endParaRPr lang="en-US"/>
          </a:p>
        </p:txBody>
      </p:sp>
    </p:spTree>
    <p:extLst>
      <p:ext uri="{BB962C8B-B14F-4D97-AF65-F5344CB8AC3E}">
        <p14:creationId xmlns:p14="http://schemas.microsoft.com/office/powerpoint/2010/main" val="2864831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Encourage to belong and to connect with us via social media</a:t>
            </a:r>
            <a:r>
              <a:rPr lang="en-US" sz="1800" b="0" i="0" u="none" strike="noStrike">
                <a:solidFill>
                  <a:srgbClr val="555759"/>
                </a:solidFill>
                <a:effectLst/>
                <a:latin typeface="NotoSansUI"/>
              </a:rPr>
              <a:t>.</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53</a:t>
            </a:fld>
            <a:endParaRPr lang="en-US"/>
          </a:p>
        </p:txBody>
      </p:sp>
    </p:spTree>
    <p:extLst>
      <p:ext uri="{BB962C8B-B14F-4D97-AF65-F5344CB8AC3E}">
        <p14:creationId xmlns:p14="http://schemas.microsoft.com/office/powerpoint/2010/main" val="2588177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54</a:t>
            </a:fld>
            <a:endParaRPr lang="en-US"/>
          </a:p>
        </p:txBody>
      </p:sp>
    </p:spTree>
    <p:extLst>
      <p:ext uri="{BB962C8B-B14F-4D97-AF65-F5344CB8AC3E}">
        <p14:creationId xmlns:p14="http://schemas.microsoft.com/office/powerpoint/2010/main" val="3681694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55</a:t>
            </a:fld>
            <a:endParaRPr lang="en-US"/>
          </a:p>
        </p:txBody>
      </p:sp>
    </p:spTree>
    <p:extLst>
      <p:ext uri="{BB962C8B-B14F-4D97-AF65-F5344CB8AC3E}">
        <p14:creationId xmlns:p14="http://schemas.microsoft.com/office/powerpoint/2010/main" val="3490548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Affordable Car Act – establishment of the health insurance marketplace, Medicaid expansion, drug rebate </a:t>
            </a:r>
            <a:r>
              <a:rPr lang="en-US" sz="1800" err="1">
                <a:latin typeface="Calibri" panose="020F0502020204030204" pitchFamily="34" charset="0"/>
                <a:ea typeface="Calibri" panose="020F0502020204030204" pitchFamily="34" charset="0"/>
                <a:cs typeface="Times New Roman" panose="02020603050405020304" pitchFamily="18" charset="0"/>
              </a:rPr>
              <a:t>rform</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16"/>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Consider including the care delivery reforms resulting from Covid, as so many of them involve health plans/PBMs/pharmacists, such as telehealth, expansion of pharmacist’s role, tools/strategies to combat the opioid crisis, etc. Many provisions are ongoing with efforts to make them permanent.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65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Managed Care pharmacy is a collaborative approach through which health care professionals apply clinical and scientific evidence to support the appropriate use of medications and enhance patient and population health while optimizing the use of limited health care resources.</a:t>
            </a:r>
          </a:p>
        </p:txBody>
      </p:sp>
      <p:sp>
        <p:nvSpPr>
          <p:cNvPr id="4" name="Slide Number Placeholder 3"/>
          <p:cNvSpPr>
            <a:spLocks noGrp="1"/>
          </p:cNvSpPr>
          <p:nvPr>
            <p:ph type="sldNum" sz="quarter" idx="5"/>
          </p:nvPr>
        </p:nvSpPr>
        <p:spPr/>
        <p:txBody>
          <a:bodyPr/>
          <a:lstStyle/>
          <a:p>
            <a:fld id="{E890DCBE-31AB-4129-B535-855F44E0E0E3}" type="slidenum">
              <a:rPr lang="en-US" smtClean="0"/>
              <a:t>9</a:t>
            </a:fld>
            <a:endParaRPr lang="en-US"/>
          </a:p>
        </p:txBody>
      </p:sp>
    </p:spTree>
    <p:extLst>
      <p:ext uri="{BB962C8B-B14F-4D97-AF65-F5344CB8AC3E}">
        <p14:creationId xmlns:p14="http://schemas.microsoft.com/office/powerpoint/2010/main" val="4228456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Managed care pharmacy professionals develop strategies for patients, health plans, and providers across 5 key areas.</a:t>
            </a:r>
          </a:p>
        </p:txBody>
      </p:sp>
      <p:sp>
        <p:nvSpPr>
          <p:cNvPr id="4" name="Slide Number Placeholder 3"/>
          <p:cNvSpPr>
            <a:spLocks noGrp="1"/>
          </p:cNvSpPr>
          <p:nvPr>
            <p:ph type="sldNum" sz="quarter" idx="5"/>
          </p:nvPr>
        </p:nvSpPr>
        <p:spPr/>
        <p:txBody>
          <a:bodyPr/>
          <a:lstStyle/>
          <a:p>
            <a:fld id="{E890DCBE-31AB-4129-B535-855F44E0E0E3}" type="slidenum">
              <a:rPr lang="en-US" smtClean="0"/>
              <a:t>10</a:t>
            </a:fld>
            <a:endParaRPr lang="en-US"/>
          </a:p>
        </p:txBody>
      </p:sp>
    </p:spTree>
    <p:extLst>
      <p:ext uri="{BB962C8B-B14F-4D97-AF65-F5344CB8AC3E}">
        <p14:creationId xmlns:p14="http://schemas.microsoft.com/office/powerpoint/2010/main" val="164387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will be discussing each of these areas in detail.</a:t>
            </a:r>
          </a:p>
        </p:txBody>
      </p:sp>
      <p:sp>
        <p:nvSpPr>
          <p:cNvPr id="4" name="Slide Number Placeholder 3"/>
          <p:cNvSpPr>
            <a:spLocks noGrp="1"/>
          </p:cNvSpPr>
          <p:nvPr>
            <p:ph type="sldNum" sz="quarter" idx="5"/>
          </p:nvPr>
        </p:nvSpPr>
        <p:spPr/>
        <p:txBody>
          <a:bodyPr/>
          <a:lstStyle/>
          <a:p>
            <a:fld id="{E890DCBE-31AB-4129-B535-855F44E0E0E3}" type="slidenum">
              <a:rPr lang="en-US" smtClean="0"/>
              <a:t>11</a:t>
            </a:fld>
            <a:endParaRPr lang="en-US"/>
          </a:p>
        </p:txBody>
      </p:sp>
    </p:spTree>
    <p:extLst>
      <p:ext uri="{BB962C8B-B14F-4D97-AF65-F5344CB8AC3E}">
        <p14:creationId xmlns:p14="http://schemas.microsoft.com/office/powerpoint/2010/main" val="90058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Pharmacy benefit design and implementation ensures access by defining where care is available. Care availability includes which pharmacies, provider groups, or other medication delivery organizations a patient can use for their healthcare needs. Appropriate benefit design also includes the decision as to which treatments should be covered based on the individual and populations that the organization is serving. This leads us to the next area of focus: Formulary.</a:t>
            </a:r>
          </a:p>
        </p:txBody>
      </p:sp>
      <p:sp>
        <p:nvSpPr>
          <p:cNvPr id="4" name="Slide Number Placeholder 3"/>
          <p:cNvSpPr>
            <a:spLocks noGrp="1"/>
          </p:cNvSpPr>
          <p:nvPr>
            <p:ph type="sldNum" sz="quarter" idx="5"/>
          </p:nvPr>
        </p:nvSpPr>
        <p:spPr/>
        <p:txBody>
          <a:bodyPr/>
          <a:lstStyle/>
          <a:p>
            <a:fld id="{E890DCBE-31AB-4129-B535-855F44E0E0E3}" type="slidenum">
              <a:rPr lang="en-US" smtClean="0"/>
              <a:t>12</a:t>
            </a:fld>
            <a:endParaRPr lang="en-US"/>
          </a:p>
        </p:txBody>
      </p:sp>
    </p:spTree>
    <p:extLst>
      <p:ext uri="{BB962C8B-B14F-4D97-AF65-F5344CB8AC3E}">
        <p14:creationId xmlns:p14="http://schemas.microsoft.com/office/powerpoint/2010/main" val="497159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at is MCP - Title Slide">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E0429099-3707-0E61-E6EE-D03846FD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
            <a:ext cx="12252960" cy="6892290"/>
          </a:xfrm>
          <a:prstGeom prst="rect">
            <a:avLst/>
          </a:prstGeom>
        </p:spPr>
      </p:pic>
      <p:sp>
        <p:nvSpPr>
          <p:cNvPr id="12" name="Rectangle 11">
            <a:extLst>
              <a:ext uri="{FF2B5EF4-FFF2-40B4-BE49-F238E27FC236}">
                <a16:creationId xmlns:a16="http://schemas.microsoft.com/office/drawing/2014/main" id="{6277752F-8C71-A14C-0E9E-3BD53DA33DE4}"/>
              </a:ext>
            </a:extLst>
          </p:cNvPr>
          <p:cNvSpPr/>
          <p:nvPr userDrawn="1"/>
        </p:nvSpPr>
        <p:spPr>
          <a:xfrm>
            <a:off x="1364274" y="1965781"/>
            <a:ext cx="10172700" cy="4046399"/>
          </a:xfrm>
          <a:prstGeom prst="rect">
            <a:avLst/>
          </a:prstGeom>
          <a:noFill/>
        </p:spPr>
        <p:txBody>
          <a:bodyPr wrap="none" lIns="91440" tIns="45720" rIns="91440" bIns="45720">
            <a:noAutofit/>
          </a:bodyPr>
          <a:lstStyle/>
          <a:p>
            <a:pPr algn="l">
              <a:spcAft>
                <a:spcPts val="1800"/>
              </a:spcAft>
            </a:pPr>
            <a:r>
              <a:rPr lang="en-US" sz="3600" b="0" cap="none" spc="200" baseline="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WHAT IS</a:t>
            </a:r>
          </a:p>
          <a:p>
            <a:pPr algn="l">
              <a:lnSpc>
                <a:spcPts val="8420"/>
              </a:lnSpc>
              <a:spcAft>
                <a:spcPts val="0"/>
              </a:spcAft>
            </a:pP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Managed Care</a:t>
            </a:r>
            <a:b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Pharmacy?</a:t>
            </a:r>
          </a:p>
        </p:txBody>
      </p:sp>
      <p:pic>
        <p:nvPicPr>
          <p:cNvPr id="15" name="Picture 14" descr="A picture containing text, clipart, tableware, plate&#10;&#10;Description automatically generated">
            <a:extLst>
              <a:ext uri="{FF2B5EF4-FFF2-40B4-BE49-F238E27FC236}">
                <a16:creationId xmlns:a16="http://schemas.microsoft.com/office/drawing/2014/main" id="{4FAE8504-4A88-4493-F18A-E70FD9C8B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8974" y="354176"/>
            <a:ext cx="2103120" cy="848032"/>
          </a:xfrm>
          <a:prstGeom prst="rect">
            <a:avLst/>
          </a:prstGeom>
        </p:spPr>
      </p:pic>
      <p:cxnSp>
        <p:nvCxnSpPr>
          <p:cNvPr id="17" name="Straight Connector 16">
            <a:extLst>
              <a:ext uri="{FF2B5EF4-FFF2-40B4-BE49-F238E27FC236}">
                <a16:creationId xmlns:a16="http://schemas.microsoft.com/office/drawing/2014/main" id="{2FDB5BBA-8E82-BF53-A512-1E04F7AC1421}"/>
              </a:ext>
            </a:extLst>
          </p:cNvPr>
          <p:cNvCxnSpPr/>
          <p:nvPr userDrawn="1"/>
        </p:nvCxnSpPr>
        <p:spPr>
          <a:xfrm>
            <a:off x="2011680" y="7189470"/>
            <a:ext cx="2011680" cy="0"/>
          </a:xfrm>
          <a:prstGeom prst="line">
            <a:avLst/>
          </a:prstGeom>
          <a:ln w="31750" cap="rnd">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01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m Video - Five Key Area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23BE69-9894-B313-E30A-9F08E99B0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08C4D19-F5DB-7B4C-3FE5-079CB9BF03A3}"/>
              </a:ext>
            </a:extLst>
          </p:cNvPr>
          <p:cNvSpPr/>
          <p:nvPr userDrawn="1"/>
        </p:nvSpPr>
        <p:spPr>
          <a:xfrm>
            <a:off x="5955324" y="1918529"/>
            <a:ext cx="6088086" cy="2790631"/>
          </a:xfrm>
          <a:prstGeom prst="rect">
            <a:avLst/>
          </a:prstGeom>
          <a:noFill/>
        </p:spPr>
        <p:txBody>
          <a:bodyPr wrap="none" lIns="91440" tIns="45720" rIns="91440" bIns="45720">
            <a:noAutofit/>
          </a:bodyPr>
          <a:lstStyle/>
          <a:p>
            <a:pPr algn="l">
              <a:spcAft>
                <a:spcPts val="1800"/>
              </a:spcAft>
            </a:pPr>
            <a:r>
              <a:rPr lang="en-US" sz="2400" b="0" cap="none" spc="200" baseline="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MANAGED CARE PHARMACY’S</a:t>
            </a:r>
          </a:p>
          <a:p>
            <a:pPr algn="l">
              <a:lnSpc>
                <a:spcPts val="8420"/>
              </a:lnSpc>
              <a:spcAft>
                <a:spcPts val="0"/>
              </a:spcAft>
            </a:pP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Five Key</a:t>
            </a:r>
            <a:b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Areas</a:t>
            </a:r>
          </a:p>
        </p:txBody>
      </p:sp>
    </p:spTree>
    <p:extLst>
      <p:ext uri="{BB962C8B-B14F-4D97-AF65-F5344CB8AC3E}">
        <p14:creationId xmlns:p14="http://schemas.microsoft.com/office/powerpoint/2010/main" val="288566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
        <p:nvSpPr>
          <p:cNvPr id="4" name="Chart Placeholder 4">
            <a:extLst>
              <a:ext uri="{FF2B5EF4-FFF2-40B4-BE49-F238E27FC236}">
                <a16:creationId xmlns:a16="http://schemas.microsoft.com/office/drawing/2014/main" id="{05583A9E-3090-A35E-8E3D-0F271CA610A9}"/>
              </a:ext>
            </a:extLst>
          </p:cNvPr>
          <p:cNvSpPr>
            <a:spLocks noGrp="1"/>
          </p:cNvSpPr>
          <p:nvPr>
            <p:ph type="chart" sz="quarter" idx="10"/>
          </p:nvPr>
        </p:nvSpPr>
        <p:spPr>
          <a:xfrm>
            <a:off x="838200" y="266700"/>
            <a:ext cx="10515600" cy="5495925"/>
          </a:xfrm>
          <a:prstGeom prst="rect">
            <a:avLst/>
          </a:prstGeom>
        </p:spPr>
        <p:txBody>
          <a:bodyPr/>
          <a:lstStyle/>
          <a:p>
            <a:r>
              <a:rPr lang="en-US"/>
              <a:t>Click icon to add chart</a:t>
            </a:r>
          </a:p>
        </p:txBody>
      </p:sp>
    </p:spTree>
    <p:extLst>
      <p:ext uri="{BB962C8B-B14F-4D97-AF65-F5344CB8AC3E}">
        <p14:creationId xmlns:p14="http://schemas.microsoft.com/office/powerpoint/2010/main" val="684837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
        <p:nvSpPr>
          <p:cNvPr id="4" name="SmartArt Placeholder 4">
            <a:extLst>
              <a:ext uri="{FF2B5EF4-FFF2-40B4-BE49-F238E27FC236}">
                <a16:creationId xmlns:a16="http://schemas.microsoft.com/office/drawing/2014/main" id="{FD6A4EAA-A07B-C867-E456-EBBBEAB8CAAC}"/>
              </a:ext>
            </a:extLst>
          </p:cNvPr>
          <p:cNvSpPr>
            <a:spLocks noGrp="1"/>
          </p:cNvSpPr>
          <p:nvPr>
            <p:ph type="dgm" sz="quarter" idx="10"/>
          </p:nvPr>
        </p:nvSpPr>
        <p:spPr>
          <a:xfrm>
            <a:off x="838201" y="1870212"/>
            <a:ext cx="10515600" cy="3933825"/>
          </a:xfrm>
          <a:prstGeom prst="rect">
            <a:avLst/>
          </a:prstGeom>
        </p:spPr>
        <p:txBody>
          <a:bodyPr/>
          <a:lstStyle/>
          <a:p>
            <a:endParaRPr lang="en-US"/>
          </a:p>
        </p:txBody>
      </p:sp>
    </p:spTree>
    <p:extLst>
      <p:ext uri="{BB962C8B-B14F-4D97-AF65-F5344CB8AC3E}">
        <p14:creationId xmlns:p14="http://schemas.microsoft.com/office/powerpoint/2010/main" val="3683312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undamentals 2023 - Blue Block with Endorsemen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514E1086-B742-C635-A0F1-AB3B69834871}"/>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itle Placeholder 1">
            <a:extLst>
              <a:ext uri="{FF2B5EF4-FFF2-40B4-BE49-F238E27FC236}">
                <a16:creationId xmlns:a16="http://schemas.microsoft.com/office/drawing/2014/main" id="{71B988D1-435F-1CF1-36EC-CCD92FA1E5B7}"/>
              </a:ext>
            </a:extLst>
          </p:cNvPr>
          <p:cNvSpPr>
            <a:spLocks noGrp="1"/>
          </p:cNvSpPr>
          <p:nvPr>
            <p:ph type="title"/>
          </p:nvPr>
        </p:nvSpPr>
        <p:spPr>
          <a:xfrm>
            <a:off x="389021" y="124494"/>
            <a:ext cx="9059780"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5" name="Text Placeholder 2">
            <a:extLst>
              <a:ext uri="{FF2B5EF4-FFF2-40B4-BE49-F238E27FC236}">
                <a16:creationId xmlns:a16="http://schemas.microsoft.com/office/drawing/2014/main" id="{D4D272DC-9AAD-22B9-5A11-D67AC89B4089}"/>
              </a:ext>
            </a:extLst>
          </p:cNvPr>
          <p:cNvSpPr>
            <a:spLocks noGrp="1"/>
          </p:cNvSpPr>
          <p:nvPr>
            <p:ph type="body" sz="quarter" idx="11"/>
          </p:nvPr>
        </p:nvSpPr>
        <p:spPr>
          <a:xfrm>
            <a:off x="389021" y="228048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795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bottom">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57DB47E9-F7B3-3587-B2BC-547FA8A2784F}"/>
              </a:ext>
            </a:extLst>
          </p:cNvPr>
          <p:cNvSpPr>
            <a:spLocks noGrp="1"/>
          </p:cNvSpPr>
          <p:nvPr>
            <p:ph type="body" sz="quarter" idx="11"/>
          </p:nvPr>
        </p:nvSpPr>
        <p:spPr>
          <a:xfrm>
            <a:off x="389021" y="165484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704010A6-7435-668C-DDE4-B608A5BCE938}"/>
              </a:ext>
            </a:extLst>
          </p:cNvPr>
          <p:cNvPicPr>
            <a:picLocks noChangeAspect="1"/>
          </p:cNvPicPr>
          <p:nvPr userDrawn="1"/>
        </p:nvPicPr>
        <p:blipFill>
          <a:blip r:embed="rId2"/>
          <a:stretch>
            <a:fillRect/>
          </a:stretch>
        </p:blipFill>
        <p:spPr>
          <a:xfrm>
            <a:off x="9605394" y="6053328"/>
            <a:ext cx="2194470" cy="696286"/>
          </a:xfrm>
          <a:prstGeom prst="rect">
            <a:avLst/>
          </a:prstGeom>
        </p:spPr>
      </p:pic>
    </p:spTree>
    <p:extLst>
      <p:ext uri="{BB962C8B-B14F-4D97-AF65-F5344CB8AC3E}">
        <p14:creationId xmlns:p14="http://schemas.microsoft.com/office/powerpoint/2010/main" val="1309938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top">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57DB47E9-F7B3-3587-B2BC-547FA8A2784F}"/>
              </a:ext>
            </a:extLst>
          </p:cNvPr>
          <p:cNvSpPr>
            <a:spLocks noGrp="1"/>
          </p:cNvSpPr>
          <p:nvPr>
            <p:ph type="body" sz="quarter" idx="11"/>
          </p:nvPr>
        </p:nvSpPr>
        <p:spPr>
          <a:xfrm>
            <a:off x="389021" y="165484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11B1125-9411-08B1-29FB-37B89DFC3240}"/>
              </a:ext>
            </a:extLst>
          </p:cNvPr>
          <p:cNvPicPr>
            <a:picLocks noChangeAspect="1"/>
          </p:cNvPicPr>
          <p:nvPr userDrawn="1"/>
        </p:nvPicPr>
        <p:blipFill>
          <a:blip r:embed="rId2"/>
          <a:stretch>
            <a:fillRect/>
          </a:stretch>
        </p:blipFill>
        <p:spPr>
          <a:xfrm>
            <a:off x="9763801" y="160338"/>
            <a:ext cx="2210889" cy="666721"/>
          </a:xfrm>
          <a:prstGeom prst="rect">
            <a:avLst/>
          </a:prstGeom>
        </p:spPr>
      </p:pic>
    </p:spTree>
    <p:extLst>
      <p:ext uri="{BB962C8B-B14F-4D97-AF65-F5344CB8AC3E}">
        <p14:creationId xmlns:p14="http://schemas.microsoft.com/office/powerpoint/2010/main" val="3261873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undamentals 2023 - Connect with Us">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7A8973F-B4B4-E2AC-206E-72348C46504D}"/>
              </a:ext>
            </a:extLst>
          </p:cNvPr>
          <p:cNvPicPr>
            <a:picLocks noChangeAspect="1"/>
          </p:cNvPicPr>
          <p:nvPr userDrawn="1"/>
        </p:nvPicPr>
        <p:blipFill>
          <a:blip r:embed="rId2"/>
          <a:stretch>
            <a:fillRect/>
          </a:stretch>
        </p:blipFill>
        <p:spPr>
          <a:xfrm>
            <a:off x="0" y="-24"/>
            <a:ext cx="12198096" cy="6868601"/>
          </a:xfrm>
          <a:prstGeom prst="rect">
            <a:avLst/>
          </a:prstGeom>
        </p:spPr>
      </p:pic>
    </p:spTree>
    <p:extLst>
      <p:ext uri="{BB962C8B-B14F-4D97-AF65-F5344CB8AC3E}">
        <p14:creationId xmlns:p14="http://schemas.microsoft.com/office/powerpoint/2010/main" val="2634994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990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Five Key Areas">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370C0B38-B5E8-D3DF-892A-FED766F8CD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
            <a:ext cx="12252960" cy="6892290"/>
          </a:xfrm>
          <a:prstGeom prst="rect">
            <a:avLst/>
          </a:prstGeom>
        </p:spPr>
      </p:pic>
      <p:sp>
        <p:nvSpPr>
          <p:cNvPr id="7" name="Rectangle 6">
            <a:extLst>
              <a:ext uri="{FF2B5EF4-FFF2-40B4-BE49-F238E27FC236}">
                <a16:creationId xmlns:a16="http://schemas.microsoft.com/office/drawing/2014/main" id="{908C4D19-F5DB-7B4C-3FE5-079CB9BF03A3}"/>
              </a:ext>
            </a:extLst>
          </p:cNvPr>
          <p:cNvSpPr/>
          <p:nvPr userDrawn="1"/>
        </p:nvSpPr>
        <p:spPr>
          <a:xfrm>
            <a:off x="6263934" y="1918529"/>
            <a:ext cx="6088086" cy="2790631"/>
          </a:xfrm>
          <a:prstGeom prst="rect">
            <a:avLst/>
          </a:prstGeom>
          <a:noFill/>
        </p:spPr>
        <p:txBody>
          <a:bodyPr wrap="none" lIns="91440" tIns="45720" rIns="91440" bIns="45720">
            <a:noAutofit/>
          </a:bodyPr>
          <a:lstStyle/>
          <a:p>
            <a:pPr algn="l">
              <a:spcAft>
                <a:spcPts val="1800"/>
              </a:spcAft>
            </a:pPr>
            <a:r>
              <a:rPr lang="en-US" sz="2400" b="0" cap="none" spc="200" baseline="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MANAGED CARE PHARMACY’S</a:t>
            </a:r>
          </a:p>
          <a:p>
            <a:pPr algn="l">
              <a:lnSpc>
                <a:spcPts val="8420"/>
              </a:lnSpc>
              <a:spcAft>
                <a:spcPts val="0"/>
              </a:spcAft>
            </a:pP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Five Key</a:t>
            </a:r>
            <a:b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Areas</a:t>
            </a:r>
          </a:p>
        </p:txBody>
      </p:sp>
      <p:pic>
        <p:nvPicPr>
          <p:cNvPr id="6" name="Picture 5" descr="A picture containing looking, screen, watching, dark&#10;&#10;Description automatically generated">
            <a:extLst>
              <a:ext uri="{FF2B5EF4-FFF2-40B4-BE49-F238E27FC236}">
                <a16:creationId xmlns:a16="http://schemas.microsoft.com/office/drawing/2014/main" id="{D1A4D875-2D64-97DA-773E-A15C9337C0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1180" y="9995"/>
            <a:ext cx="12161520" cy="6848005"/>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9A9A5E73-06BC-6737-E1FC-D8C479CDC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251215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Key Areas - Hexagons">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AA0D70C-4E99-5BF3-8C63-BAB447C394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252960" cy="6899494"/>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1985C05-8C05-53B0-0CD7-5B6564BE86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72257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solated Hexagons - White Background">
    <p:spTree>
      <p:nvGrpSpPr>
        <p:cNvPr id="1" name=""/>
        <p:cNvGrpSpPr/>
        <p:nvPr/>
      </p:nvGrpSpPr>
      <p:grpSpPr>
        <a:xfrm>
          <a:off x="0" y="0"/>
          <a:ext cx="0" cy="0"/>
          <a:chOff x="0" y="0"/>
          <a:chExt cx="0" cy="0"/>
        </a:xfrm>
      </p:grpSpPr>
      <p:pic>
        <p:nvPicPr>
          <p:cNvPr id="3" name="Picture 2" descr="A picture containing looking, screen, watching, dark&#10;&#10;Description automatically generated">
            <a:extLst>
              <a:ext uri="{FF2B5EF4-FFF2-40B4-BE49-F238E27FC236}">
                <a16:creationId xmlns:a16="http://schemas.microsoft.com/office/drawing/2014/main" id="{FF220CD3-1026-CD3C-BEFB-7B0F39477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0935" y="91429"/>
            <a:ext cx="9692640" cy="5457802"/>
          </a:xfrm>
          <a:prstGeom prst="rect">
            <a:avLst/>
          </a:prstGeom>
        </p:spPr>
      </p:pic>
      <p:sp>
        <p:nvSpPr>
          <p:cNvPr id="7" name="Content Placeholder 3">
            <a:extLst>
              <a:ext uri="{FF2B5EF4-FFF2-40B4-BE49-F238E27FC236}">
                <a16:creationId xmlns:a16="http://schemas.microsoft.com/office/drawing/2014/main" id="{749AF03C-B90D-D7E5-803A-68DBCFCCBC3E}"/>
              </a:ext>
            </a:extLst>
          </p:cNvPr>
          <p:cNvSpPr>
            <a:spLocks noGrp="1"/>
          </p:cNvSpPr>
          <p:nvPr>
            <p:ph sz="half" idx="13"/>
          </p:nvPr>
        </p:nvSpPr>
        <p:spPr>
          <a:xfrm>
            <a:off x="5231757" y="1604513"/>
            <a:ext cx="6347469" cy="4567686"/>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8EC64B03-6D5A-21DC-930F-4495C463387C}"/>
              </a:ext>
            </a:extLst>
          </p:cNvPr>
          <p:cNvSpPr>
            <a:spLocks noGrp="1"/>
          </p:cNvSpPr>
          <p:nvPr>
            <p:ph type="title" hasCustomPrompt="1"/>
          </p:nvPr>
        </p:nvSpPr>
        <p:spPr>
          <a:xfrm>
            <a:off x="4213184" y="640080"/>
            <a:ext cx="7366042"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pic>
        <p:nvPicPr>
          <p:cNvPr id="2" name="Picture 1" descr="A picture containing text, dishware, tableware, clipart&#10;&#10;Description automatically generated">
            <a:extLst>
              <a:ext uri="{FF2B5EF4-FFF2-40B4-BE49-F238E27FC236}">
                <a16:creationId xmlns:a16="http://schemas.microsoft.com/office/drawing/2014/main" id="{AF9EFD04-7742-E164-35A6-1E64CE8B68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28381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creased Burden ">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A9A6DCF2-D389-C50C-4E71-E5E574456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DE0242C3-E33D-3A44-2C6B-9FCFF7DE5A63}"/>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100106E-9BF4-677C-4ACB-D1D1C73FE06A}"/>
              </a:ext>
            </a:extLst>
          </p:cNvPr>
          <p:cNvSpPr txBox="1"/>
          <p:nvPr userDrawn="1"/>
        </p:nvSpPr>
        <p:spPr>
          <a:xfrm>
            <a:off x="1549157" y="2951946"/>
            <a:ext cx="9093685" cy="830997"/>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This puts an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increased burden </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both on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individuals</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and on the entire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health care system</a:t>
            </a:r>
            <a:endParaRPr lang="en-US" sz="2400">
              <a:solidFill>
                <a:srgbClr val="DC8633"/>
              </a:solidFill>
              <a:effectLst>
                <a:outerShdw blurRad="38100" dist="38100" dir="2700000" algn="tl">
                  <a:srgbClr val="000000">
                    <a:alpha val="43137"/>
                  </a:srgbClr>
                </a:outerShdw>
              </a:effectLst>
              <a:latin typeface="Montserrat Medium" panose="00000600000000000000" pitchFamily="2" charset="0"/>
            </a:endParaRPr>
          </a:p>
        </p:txBody>
      </p:sp>
      <p:pic>
        <p:nvPicPr>
          <p:cNvPr id="2" name="Picture 1" descr="A picture containing text, clipart&#10;&#10;Description automatically generated">
            <a:extLst>
              <a:ext uri="{FF2B5EF4-FFF2-40B4-BE49-F238E27FC236}">
                <a16:creationId xmlns:a16="http://schemas.microsoft.com/office/drawing/2014/main" id="{578EE602-B499-E197-7FC4-94B4823ED9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94961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creased Burden - Customizabl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A9A6DCF2-D389-C50C-4E71-E5E574456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DE0242C3-E33D-3A44-2C6B-9FCFF7DE5A63}"/>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ontent Placeholder 3">
            <a:extLst>
              <a:ext uri="{FF2B5EF4-FFF2-40B4-BE49-F238E27FC236}">
                <a16:creationId xmlns:a16="http://schemas.microsoft.com/office/drawing/2014/main" id="{E6EFC391-B54E-ED3B-884D-FE2F00136155}"/>
              </a:ext>
            </a:extLst>
          </p:cNvPr>
          <p:cNvSpPr>
            <a:spLocks noGrp="1"/>
          </p:cNvSpPr>
          <p:nvPr>
            <p:ph sz="half" idx="10"/>
          </p:nvPr>
        </p:nvSpPr>
        <p:spPr>
          <a:xfrm>
            <a:off x="1849685" y="3267308"/>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ECADAC8D-086A-BCA9-D524-8282DA9308EB}"/>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3" name="Picture 2" descr="A picture containing text, clipart&#10;&#10;Description automatically generated">
            <a:extLst>
              <a:ext uri="{FF2B5EF4-FFF2-40B4-BE49-F238E27FC236}">
                <a16:creationId xmlns:a16="http://schemas.microsoft.com/office/drawing/2014/main" id="{5CCCB553-170A-9004-A1EC-2633FC75A2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07771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termining Treatments ">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3BE3D55-1518-7159-5D26-FD7FADFB511E}"/>
              </a:ext>
            </a:extLst>
          </p:cNvPr>
          <p:cNvSpPr txBox="1"/>
          <p:nvPr userDrawn="1"/>
        </p:nvSpPr>
        <p:spPr>
          <a:xfrm>
            <a:off x="1284338" y="2736502"/>
            <a:ext cx="9623323" cy="1200329"/>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Ensuring access by defining where care is available, and determining which treatments are covered based on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individual</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and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population</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needs.</a:t>
            </a:r>
          </a:p>
        </p:txBody>
      </p:sp>
      <p:pic>
        <p:nvPicPr>
          <p:cNvPr id="6" name="Picture 5" descr="A picture containing text, clipart&#10;&#10;Description automatically generated">
            <a:extLst>
              <a:ext uri="{FF2B5EF4-FFF2-40B4-BE49-F238E27FC236}">
                <a16:creationId xmlns:a16="http://schemas.microsoft.com/office/drawing/2014/main" id="{C6CF606B-68D4-9C3D-8C64-A59595C3CE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127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termining Treatments - Customizable">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3">
            <a:extLst>
              <a:ext uri="{FF2B5EF4-FFF2-40B4-BE49-F238E27FC236}">
                <a16:creationId xmlns:a16="http://schemas.microsoft.com/office/drawing/2014/main" id="{5C010E54-83F0-426F-1B2C-CB990E0EB8D5}"/>
              </a:ext>
            </a:extLst>
          </p:cNvPr>
          <p:cNvSpPr>
            <a:spLocks noGrp="1"/>
          </p:cNvSpPr>
          <p:nvPr>
            <p:ph sz="half" idx="10"/>
          </p:nvPr>
        </p:nvSpPr>
        <p:spPr>
          <a:xfrm>
            <a:off x="1849685" y="3189250"/>
            <a:ext cx="8509657" cy="3188690"/>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26AC46C6-E2B7-1D5F-8B22-92FCBEE8BD94}"/>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4" name="Picture 3" descr="A picture containing text, clipart&#10;&#10;Description automatically generated">
            <a:extLst>
              <a:ext uri="{FF2B5EF4-FFF2-40B4-BE49-F238E27FC236}">
                <a16:creationId xmlns:a16="http://schemas.microsoft.com/office/drawing/2014/main" id="{F7707B0F-A499-9BF4-2720-D60574FD6D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04220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lementing ">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3598BFC-B687-583D-9B94-B238097FCD79}"/>
              </a:ext>
            </a:extLst>
          </p:cNvPr>
          <p:cNvSpPr txBox="1"/>
          <p:nvPr userDrawn="1"/>
        </p:nvSpPr>
        <p:spPr>
          <a:xfrm>
            <a:off x="0" y="2644170"/>
            <a:ext cx="12192000" cy="2101450"/>
          </a:xfrm>
          <a:prstGeom prst="rect">
            <a:avLst/>
          </a:prstGeom>
          <a:noFill/>
        </p:spPr>
        <p:txBody>
          <a:bodyPr wrap="square" rtlCol="0">
            <a:noAutofit/>
          </a:bodyPr>
          <a:lstStyle/>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Managing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coordinated care</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programs, </a:t>
            </a:r>
          </a:p>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Conducting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drug utilization reviews,</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t>
            </a:r>
          </a:p>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Implementing initiatives to address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health disparities, </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and</a:t>
            </a:r>
          </a:p>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Completing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medication therapy management.</a:t>
            </a:r>
          </a:p>
        </p:txBody>
      </p:sp>
      <p:pic>
        <p:nvPicPr>
          <p:cNvPr id="2" name="Picture 1" descr="A picture containing text, clipart&#10;&#10;Description automatically generated">
            <a:extLst>
              <a:ext uri="{FF2B5EF4-FFF2-40B4-BE49-F238E27FC236}">
                <a16:creationId xmlns:a16="http://schemas.microsoft.com/office/drawing/2014/main" id="{66615A35-0CDE-8845-86B2-2ACA355DB6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7459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lementing - Customizable">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3">
            <a:extLst>
              <a:ext uri="{FF2B5EF4-FFF2-40B4-BE49-F238E27FC236}">
                <a16:creationId xmlns:a16="http://schemas.microsoft.com/office/drawing/2014/main" id="{8B0B6EDE-0BC5-2CF2-632C-AD2E5A88AF3C}"/>
              </a:ext>
            </a:extLst>
          </p:cNvPr>
          <p:cNvSpPr>
            <a:spLocks noGrp="1"/>
          </p:cNvSpPr>
          <p:nvPr>
            <p:ph sz="half" idx="11"/>
          </p:nvPr>
        </p:nvSpPr>
        <p:spPr>
          <a:xfrm>
            <a:off x="2175121" y="3087030"/>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174EAAF5-432F-E2EF-AE95-B48CC0577FA8}"/>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4" name="Picture 3" descr="A picture containing text, clipart&#10;&#10;Description automatically generated">
            <a:extLst>
              <a:ext uri="{FF2B5EF4-FFF2-40B4-BE49-F238E27FC236}">
                <a16:creationId xmlns:a16="http://schemas.microsoft.com/office/drawing/2014/main" id="{C690561F-4EEE-8123-86DB-A4E7A2CAB9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178741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 Blue with Carag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Text Placeholder 6">
            <a:extLst>
              <a:ext uri="{FF2B5EF4-FFF2-40B4-BE49-F238E27FC236}">
                <a16:creationId xmlns:a16="http://schemas.microsoft.com/office/drawing/2014/main" id="{532085F4-02AD-F24F-8C60-92789BA128F9}"/>
              </a:ext>
            </a:extLst>
          </p:cNvPr>
          <p:cNvSpPr>
            <a:spLocks noGrp="1"/>
          </p:cNvSpPr>
          <p:nvPr>
            <p:ph type="body" sz="quarter" idx="12" hasCustomPrompt="1"/>
          </p:nvPr>
        </p:nvSpPr>
        <p:spPr>
          <a:xfrm>
            <a:off x="3117274" y="2076357"/>
            <a:ext cx="9071678" cy="3174511"/>
          </a:xfrm>
          <a:prstGeom prst="rect">
            <a:avLst/>
          </a:prstGeom>
        </p:spPr>
        <p:txBody>
          <a:bodyPr/>
          <a:lstStyle>
            <a:lvl1pPr marL="0" indent="0" algn="ctr">
              <a:buNone/>
              <a:defRPr sz="7200" b="1" baseline="0">
                <a:solidFill>
                  <a:schemeClr val="bg1"/>
                </a:solidFill>
                <a:latin typeface="Montserrat SemiBold" pitchFamily="2" charset="77"/>
              </a:defRPr>
            </a:lvl1pPr>
          </a:lstStyle>
          <a:p>
            <a:pPr lvl="0"/>
            <a:r>
              <a:rPr lang="en-US"/>
              <a:t>Transition</a:t>
            </a:r>
          </a:p>
        </p:txBody>
      </p:sp>
      <p:pic>
        <p:nvPicPr>
          <p:cNvPr id="5" name="Picture 4">
            <a:extLst>
              <a:ext uri="{FF2B5EF4-FFF2-40B4-BE49-F238E27FC236}">
                <a16:creationId xmlns:a16="http://schemas.microsoft.com/office/drawing/2014/main" id="{C5FFB8B6-E903-254A-A81C-04E112E875D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45" b="33039"/>
          <a:stretch/>
        </p:blipFill>
        <p:spPr>
          <a:xfrm>
            <a:off x="0" y="3024501"/>
            <a:ext cx="4212003" cy="3833500"/>
          </a:xfrm>
          <a:prstGeom prst="rect">
            <a:avLst/>
          </a:prstGeom>
        </p:spPr>
      </p:pic>
    </p:spTree>
    <p:extLst>
      <p:ext uri="{BB962C8B-B14F-4D97-AF65-F5344CB8AC3E}">
        <p14:creationId xmlns:p14="http://schemas.microsoft.com/office/powerpoint/2010/main" val="146199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Blue Background - With Hexagon Corner">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94930AB3-13CA-93AE-79D9-A20C5107E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CC425B55-F666-AD78-9041-9A1D6FAFCD2E}"/>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09537E7-6E89-6AA1-599B-3912B8753501}"/>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6236FB64-686B-0EA1-BF3B-CF3810A937F1}"/>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F78F1E"/>
                </a:solidFill>
                <a:latin typeface="Montserrat SemiBold" pitchFamily="2" charset="77"/>
              </a:defRPr>
            </a:lvl1pPr>
          </a:lstStyle>
          <a:p>
            <a:r>
              <a:rPr lang="en-US"/>
              <a:t>Heading</a:t>
            </a:r>
          </a:p>
        </p:txBody>
      </p:sp>
      <p:pic>
        <p:nvPicPr>
          <p:cNvPr id="4" name="Picture 3" descr="A picture containing text, clipart&#10;&#10;Description automatically generated">
            <a:extLst>
              <a:ext uri="{FF2B5EF4-FFF2-40B4-BE49-F238E27FC236}">
                <a16:creationId xmlns:a16="http://schemas.microsoft.com/office/drawing/2014/main" id="{1B627440-926F-9FE8-6FAA-10C1E0D8C2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6747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Background Orange Rule - With Orang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04E76-99BD-7F29-28A2-96ABF7936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7" name="Title Placeholder 1">
            <a:extLst>
              <a:ext uri="{FF2B5EF4-FFF2-40B4-BE49-F238E27FC236}">
                <a16:creationId xmlns:a16="http://schemas.microsoft.com/office/drawing/2014/main" id="{03078E09-9CFF-EB46-9EAD-0886DAAAF14D}"/>
              </a:ext>
            </a:extLst>
          </p:cNvPr>
          <p:cNvSpPr>
            <a:spLocks noGrp="1"/>
          </p:cNvSpPr>
          <p:nvPr>
            <p:ph type="title" hasCustomPrompt="1"/>
          </p:nvPr>
        </p:nvSpPr>
        <p:spPr>
          <a:xfrm>
            <a:off x="459831" y="1654129"/>
            <a:ext cx="4806650" cy="1620428"/>
          </a:xfrm>
          <a:prstGeom prst="rect">
            <a:avLst/>
          </a:prstGeom>
        </p:spPr>
        <p:txBody>
          <a:bodyPr vert="horz" lIns="0" tIns="0" rIns="0" bIns="0" rtlCol="0" anchor="t" anchorCtr="0">
            <a:noAutofit/>
          </a:bodyPr>
          <a:lstStyle>
            <a:lvl1pPr>
              <a:defRPr sz="3200" b="1" baseline="0">
                <a:solidFill>
                  <a:srgbClr val="F78F1E"/>
                </a:solidFill>
                <a:latin typeface="Montserrat SemiBold" pitchFamily="2" charset="77"/>
              </a:defRPr>
            </a:lvl1pPr>
          </a:lstStyle>
          <a:p>
            <a:r>
              <a:rPr lang="en-US"/>
              <a:t>Customizable Heading</a:t>
            </a:r>
          </a:p>
        </p:txBody>
      </p:sp>
      <p:sp>
        <p:nvSpPr>
          <p:cNvPr id="9" name="Content Placeholder 3">
            <a:extLst>
              <a:ext uri="{FF2B5EF4-FFF2-40B4-BE49-F238E27FC236}">
                <a16:creationId xmlns:a16="http://schemas.microsoft.com/office/drawing/2014/main" id="{54057567-1087-3341-9883-703FFD86FD03}"/>
              </a:ext>
            </a:extLst>
          </p:cNvPr>
          <p:cNvSpPr>
            <a:spLocks noGrp="1"/>
          </p:cNvSpPr>
          <p:nvPr>
            <p:ph sz="half" idx="10"/>
          </p:nvPr>
        </p:nvSpPr>
        <p:spPr>
          <a:xfrm>
            <a:off x="5650523" y="1344449"/>
            <a:ext cx="5982018"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5E95368-F260-99A3-01B1-6004D1557AF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2" name="Picture 1" descr="A picture containing text, clipart&#10;&#10;Description automatically generated">
            <a:extLst>
              <a:ext uri="{FF2B5EF4-FFF2-40B4-BE49-F238E27FC236}">
                <a16:creationId xmlns:a16="http://schemas.microsoft.com/office/drawing/2014/main" id="{88062582-DD9C-5C93-BE08-9FA2E94107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511583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Background Orange Rule - With Whit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04E76-99BD-7F29-28A2-96ABF7936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9" name="Content Placeholder 3">
            <a:extLst>
              <a:ext uri="{FF2B5EF4-FFF2-40B4-BE49-F238E27FC236}">
                <a16:creationId xmlns:a16="http://schemas.microsoft.com/office/drawing/2014/main" id="{54057567-1087-3341-9883-703FFD86FD03}"/>
              </a:ext>
            </a:extLst>
          </p:cNvPr>
          <p:cNvSpPr>
            <a:spLocks noGrp="1"/>
          </p:cNvSpPr>
          <p:nvPr>
            <p:ph sz="half" idx="10"/>
          </p:nvPr>
        </p:nvSpPr>
        <p:spPr>
          <a:xfrm>
            <a:off x="5650523" y="1344449"/>
            <a:ext cx="5982018"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26CDF948-31F4-2E4B-A4D7-67FCC0127C58}"/>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7" name="Title Placeholder 1">
            <a:extLst>
              <a:ext uri="{FF2B5EF4-FFF2-40B4-BE49-F238E27FC236}">
                <a16:creationId xmlns:a16="http://schemas.microsoft.com/office/drawing/2014/main" id="{03078E09-9CFF-EB46-9EAD-0886DAAAF14D}"/>
              </a:ext>
            </a:extLst>
          </p:cNvPr>
          <p:cNvSpPr>
            <a:spLocks noGrp="1"/>
          </p:cNvSpPr>
          <p:nvPr>
            <p:ph type="title" hasCustomPrompt="1"/>
          </p:nvPr>
        </p:nvSpPr>
        <p:spPr>
          <a:xfrm>
            <a:off x="369055" y="1637305"/>
            <a:ext cx="4897426" cy="1620428"/>
          </a:xfrm>
          <a:prstGeom prst="rect">
            <a:avLst/>
          </a:prstGeom>
        </p:spPr>
        <p:txBody>
          <a:bodyPr vert="horz" lIns="0" tIns="0" rIns="0" bIns="0" rtlCol="0" anchor="t" anchorCtr="0">
            <a:noAutofit/>
          </a:bodyPr>
          <a:lstStyle>
            <a:lvl1pPr>
              <a:defRPr sz="3200" b="1" baseline="0">
                <a:solidFill>
                  <a:schemeClr val="bg1"/>
                </a:solidFill>
                <a:latin typeface="Montserrat SemiBold" pitchFamily="2" charset="77"/>
              </a:defRPr>
            </a:lvl1pPr>
          </a:lstStyle>
          <a:p>
            <a:r>
              <a:rPr lang="en-US"/>
              <a:t>Customizable Heading</a:t>
            </a:r>
          </a:p>
        </p:txBody>
      </p:sp>
      <p:pic>
        <p:nvPicPr>
          <p:cNvPr id="3" name="Picture 2" descr="A picture containing text, clipart&#10;&#10;Description automatically generated">
            <a:extLst>
              <a:ext uri="{FF2B5EF4-FFF2-40B4-BE49-F238E27FC236}">
                <a16:creationId xmlns:a16="http://schemas.microsoft.com/office/drawing/2014/main" id="{5C4E28E2-17C7-3EB0-29D9-ED521E2DCA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79266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 Blue Backgrou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37E82D-7AA3-4BF4-A3FD-5EEAEB04EE99}"/>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a:t>Heading</a:t>
            </a:r>
          </a:p>
        </p:txBody>
      </p:sp>
      <p:pic>
        <p:nvPicPr>
          <p:cNvPr id="3" name="Picture 2" descr="A picture containing text, clipart&#10;&#10;Description automatically generated">
            <a:extLst>
              <a:ext uri="{FF2B5EF4-FFF2-40B4-BE49-F238E27FC236}">
                <a16:creationId xmlns:a16="http://schemas.microsoft.com/office/drawing/2014/main" id="{D029B97C-D420-0592-302A-A1882CB88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3506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 Blue Background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873760-ADC4-4482-B189-3341E9154421}"/>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424738"/>
            <a:ext cx="5330825" cy="640080"/>
          </a:xfrm>
          <a:prstGeom prst="rect">
            <a:avLst/>
          </a:prstGeom>
        </p:spPr>
        <p:txBody>
          <a:bodyPr anchor="ctr">
            <a:noAutofit/>
          </a:bodyPr>
          <a:lstStyle>
            <a:lvl1pPr marL="0" indent="0" algn="l">
              <a:spcBef>
                <a:spcPts val="0"/>
              </a:spcBef>
              <a:buNone/>
              <a:defRPr lang="en-US" sz="2800" b="0" i="0" kern="1200" baseline="0" dirty="0" smtClean="0">
                <a:solidFill>
                  <a:schemeClr val="bg1"/>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424738"/>
            <a:ext cx="5330825" cy="640080"/>
          </a:xfrm>
          <a:prstGeom prst="rect">
            <a:avLst/>
          </a:prstGeom>
        </p:spPr>
        <p:txBody>
          <a:bodyPr anchor="ctr">
            <a:normAutofit/>
          </a:bodyPr>
          <a:lstStyle>
            <a:lvl1pPr marL="0" indent="0" algn="l">
              <a:spcBef>
                <a:spcPts val="0"/>
              </a:spcBef>
              <a:buNone/>
              <a:defRPr sz="2800" b="0">
                <a:solidFill>
                  <a:schemeClr val="bg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a:t>Heading</a:t>
            </a:r>
          </a:p>
        </p:txBody>
      </p:sp>
      <p:pic>
        <p:nvPicPr>
          <p:cNvPr id="3" name="Picture 2" descr="A picture containing text, clipart&#10;&#10;Description automatically generated">
            <a:extLst>
              <a:ext uri="{FF2B5EF4-FFF2-40B4-BE49-F238E27FC236}">
                <a16:creationId xmlns:a16="http://schemas.microsoft.com/office/drawing/2014/main" id="{F5B9E3DC-8B94-3A90-DC26-AF8F520BF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3729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r - Clinical Programs">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BBEC1BB9-5561-D9E5-C7A1-B7546029A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88952" cy="6863429"/>
          </a:xfrm>
          <a:prstGeom prst="rect">
            <a:avLst/>
          </a:prstGeom>
        </p:spPr>
      </p:pic>
      <p:sp>
        <p:nvSpPr>
          <p:cNvPr id="8" name="Content Placeholder 3">
            <a:extLst>
              <a:ext uri="{FF2B5EF4-FFF2-40B4-BE49-F238E27FC236}">
                <a16:creationId xmlns:a16="http://schemas.microsoft.com/office/drawing/2014/main" id="{405AF233-0118-817D-4779-FA9047AD7F85}"/>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07390025-DA26-7437-7E9A-ED68ED735D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508427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 Quality and Safety">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4E067707-EB3B-1C59-5762-4CE406318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67FD9A02-DB4A-A33E-408E-18AD0CD62A01}"/>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DDCB73E3-BC6A-9D86-55D6-90143D0EAA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33105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bar - Affordability">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1C895DBA-1877-23ED-5FEC-C72BFBDD84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4161E44D-8F4B-77F8-44F7-6C4B25F77622}"/>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AE593FCD-9FCF-F891-9B44-89FC1D42D6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089506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bar - Pharmacy Benefi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125496AB-C9A1-80B8-F08B-50E42853DE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88951B5D-3015-1E31-A436-19E7BE0D2C30}"/>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8BFFF1BB-92D7-501B-7E64-54155E499F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77683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debar - Formulary">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0CCF4D7E-2AB8-FB9F-EE86-DC583FCFD4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347FAEB5-8FD2-0ACA-08D0-F5FF2FAD0D6B}"/>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B13C6A00-2617-F0A2-6916-DAC00E9485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26617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Formulary + Medication Utiliz Management">
    <p:spTree>
      <p:nvGrpSpPr>
        <p:cNvPr id="1" name=""/>
        <p:cNvGrpSpPr/>
        <p:nvPr/>
      </p:nvGrpSpPr>
      <p:grpSpPr>
        <a:xfrm>
          <a:off x="0" y="0"/>
          <a:ext cx="0" cy="0"/>
          <a:chOff x="0" y="0"/>
          <a:chExt cx="0" cy="0"/>
        </a:xfrm>
      </p:grpSpPr>
      <p:pic>
        <p:nvPicPr>
          <p:cNvPr id="6" name="Picture 5" descr="A picture containing text, person&#10;&#10;Description automatically generated">
            <a:extLst>
              <a:ext uri="{FF2B5EF4-FFF2-40B4-BE49-F238E27FC236}">
                <a16:creationId xmlns:a16="http://schemas.microsoft.com/office/drawing/2014/main" id="{0A817E96-8885-1B46-6CF3-88C5BBF2C0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96727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 White Background Orange Rule">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sp>
        <p:nvSpPr>
          <p:cNvPr id="3" name="Rectangle 2">
            <a:extLst>
              <a:ext uri="{FF2B5EF4-FFF2-40B4-BE49-F238E27FC236}">
                <a16:creationId xmlns:a16="http://schemas.microsoft.com/office/drawing/2014/main" id="{3983BA30-0010-1137-E1EA-27C0DEDD72D2}"/>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11DA7223-AFD5-B4CC-9615-12798BA7BB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22626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White Background Orange Rul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633081"/>
            <a:ext cx="5330825" cy="640080"/>
          </a:xfrm>
          <a:prstGeom prst="rect">
            <a:avLst/>
          </a:prstGeom>
        </p:spPr>
        <p:txBody>
          <a:bodyPr anchor="ctr">
            <a:noAutofit/>
          </a:bodyPr>
          <a:lstStyle>
            <a:lvl1pPr marL="0" indent="0" algn="l">
              <a:spcBef>
                <a:spcPts val="0"/>
              </a:spcBef>
              <a:buNone/>
              <a:defRPr lang="en-US" sz="2800" b="0" i="0" kern="1200" baseline="0" dirty="0" smtClean="0">
                <a:solidFill>
                  <a:srgbClr val="00205B"/>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633081"/>
            <a:ext cx="5330825" cy="640080"/>
          </a:xfrm>
          <a:prstGeom prst="rect">
            <a:avLst/>
          </a:prstGeom>
        </p:spPr>
        <p:txBody>
          <a:bodyPr anchor="ctr">
            <a:normAutofit/>
          </a:bodyPr>
          <a:lstStyle>
            <a:lvl1pPr marL="0" indent="0" algn="l">
              <a:spcBef>
                <a:spcPts val="0"/>
              </a:spcBef>
              <a:buNone/>
              <a:defRPr sz="2800" b="0">
                <a:solidFill>
                  <a:srgbClr val="00205B"/>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sp>
        <p:nvSpPr>
          <p:cNvPr id="3" name="Rectangle 2">
            <a:extLst>
              <a:ext uri="{FF2B5EF4-FFF2-40B4-BE49-F238E27FC236}">
                <a16:creationId xmlns:a16="http://schemas.microsoft.com/office/drawing/2014/main" id="{C24B73A2-BE83-391A-6781-1084B7D1FF3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9207A36D-AE54-CBE5-3F36-D0B3BA1A7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25945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White Background with Bullets">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A2DFE24-1530-4A34-BC56-8B5A7D86569A}"/>
              </a:ext>
            </a:extLst>
          </p:cNvPr>
          <p:cNvSpPr>
            <a:spLocks noGrp="1"/>
          </p:cNvSpPr>
          <p:nvPr>
            <p:ph sz="half" idx="2" hasCustomPrompt="1"/>
          </p:nvPr>
        </p:nvSpPr>
        <p:spPr>
          <a:xfrm>
            <a:off x="694481" y="706057"/>
            <a:ext cx="10868628" cy="5440100"/>
          </a:xfrm>
          <a:prstGeom prst="rect">
            <a:avLst/>
          </a:prstGeom>
        </p:spPr>
        <p:txBody>
          <a:bodyPr/>
          <a:lstStyle>
            <a:lvl1pPr marL="228600" marR="0" indent="-228600" algn="l" defTabSz="914400" rtl="0" eaLnBrk="1" fontAlgn="auto" latinLnBrk="0" hangingPunct="1">
              <a:lnSpc>
                <a:spcPct val="100000"/>
              </a:lnSpc>
              <a:spcBef>
                <a:spcPts val="1000"/>
              </a:spcBef>
              <a:spcAft>
                <a:spcPts val="600"/>
              </a:spcAft>
              <a:buClr>
                <a:srgbClr val="00205B"/>
              </a:buClr>
              <a:buSzTx/>
              <a:buFont typeface="Wingdings" pitchFamily="2" charset="2"/>
              <a:buChar char="§"/>
              <a:tabLst/>
              <a:defRPr lang="en-US" sz="2000" kern="1200" baseline="0" dirty="0">
                <a:solidFill>
                  <a:srgbClr val="63666A"/>
                </a:solidFill>
                <a:latin typeface="+mn-lt"/>
                <a:ea typeface="+mn-ea"/>
                <a:cs typeface="+mn-cs"/>
              </a:defRPr>
            </a:lvl1pPr>
            <a:lvl2pPr marL="685800" indent="-228600" algn="l" defTabSz="914400" rtl="0" eaLnBrk="1" latinLnBrk="0" hangingPunct="1">
              <a:lnSpc>
                <a:spcPct val="90000"/>
              </a:lnSpc>
              <a:buClr>
                <a:srgbClr val="348BAC"/>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348BAC"/>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348BAC"/>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348BAC"/>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text</a:t>
            </a:r>
          </a:p>
          <a:p>
            <a:pPr lvl="0"/>
            <a:r>
              <a:rPr lang="en-US"/>
              <a:t>Click to edit text</a:t>
            </a:r>
          </a:p>
          <a:p>
            <a:pPr lvl="0"/>
            <a:r>
              <a:rPr lang="en-US"/>
              <a:t>Click to edit text</a:t>
            </a:r>
          </a:p>
          <a:p>
            <a:pPr lvl="0"/>
            <a:r>
              <a:rPr lang="en-US"/>
              <a:t>Click to edit text</a:t>
            </a:r>
          </a:p>
          <a:p>
            <a:pPr lvl="0"/>
            <a:r>
              <a:rPr lang="en-US"/>
              <a:t>Click to edit text</a:t>
            </a:r>
          </a:p>
          <a:p>
            <a:pPr marL="228600" marR="0" lvl="0" indent="-228600" algn="l" defTabSz="914400" rtl="0" eaLnBrk="1" fontAlgn="auto" latinLnBrk="0" hangingPunct="1">
              <a:lnSpc>
                <a:spcPct val="100000"/>
              </a:lnSpc>
              <a:spcBef>
                <a:spcPts val="1000"/>
              </a:spcBef>
              <a:spcAft>
                <a:spcPts val="600"/>
              </a:spcAft>
              <a:buClr>
                <a:srgbClr val="348BAC"/>
              </a:buClr>
              <a:buSzTx/>
              <a:buFont typeface="Wingdings" pitchFamily="2" charset="2"/>
              <a:buChar char="§"/>
              <a:tabLst/>
              <a:defRPr/>
            </a:pPr>
            <a:r>
              <a:rPr lang="en-US"/>
              <a:t>Click to edit text</a:t>
            </a:r>
          </a:p>
          <a:p>
            <a:pPr marL="228600" marR="0" lvl="0" indent="-228600" algn="l" defTabSz="914400" rtl="0" eaLnBrk="1" fontAlgn="auto" latinLnBrk="0" hangingPunct="1">
              <a:lnSpc>
                <a:spcPct val="100000"/>
              </a:lnSpc>
              <a:spcBef>
                <a:spcPts val="1000"/>
              </a:spcBef>
              <a:spcAft>
                <a:spcPts val="600"/>
              </a:spcAft>
              <a:buClr>
                <a:srgbClr val="348BAC"/>
              </a:buClr>
              <a:buSzTx/>
              <a:buFont typeface="Wingdings" pitchFamily="2" charset="2"/>
              <a:buChar char="§"/>
              <a:tabLst/>
              <a:defRPr/>
            </a:pPr>
            <a:r>
              <a:rPr lang="en-US"/>
              <a:t>Click to edit text</a:t>
            </a:r>
          </a:p>
          <a:p>
            <a:pPr lvl="0"/>
            <a:endParaRPr lang="en-US"/>
          </a:p>
        </p:txBody>
      </p:sp>
      <p:pic>
        <p:nvPicPr>
          <p:cNvPr id="3" name="Picture 2" descr="A picture containing text, dishware, tableware, clipart&#10;&#10;Description automatically generated">
            <a:extLst>
              <a:ext uri="{FF2B5EF4-FFF2-40B4-BE49-F238E27FC236}">
                <a16:creationId xmlns:a16="http://schemas.microsoft.com/office/drawing/2014/main" id="{21972A3E-D20B-7A70-B22F-ECED6BE55D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418804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White Background with 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1087673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pic>
        <p:nvPicPr>
          <p:cNvPr id="3" name="Picture 2" descr="A picture containing text, dishware, tableware, clipart&#10;&#10;Description automatically generated">
            <a:extLst>
              <a:ext uri="{FF2B5EF4-FFF2-40B4-BE49-F238E27FC236}">
                <a16:creationId xmlns:a16="http://schemas.microsoft.com/office/drawing/2014/main" id="{83A8CB11-E0AE-230A-F6DA-524444F790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3721543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White Background wCaragon">
    <p:spTree>
      <p:nvGrpSpPr>
        <p:cNvPr id="1" name=""/>
        <p:cNvGrpSpPr/>
        <p:nvPr/>
      </p:nvGrpSpPr>
      <p:grpSpPr>
        <a:xfrm>
          <a:off x="0" y="0"/>
          <a:ext cx="0" cy="0"/>
          <a:chOff x="0" y="0"/>
          <a:chExt cx="0" cy="0"/>
        </a:xfrm>
      </p:grpSpPr>
      <p:pic>
        <p:nvPicPr>
          <p:cNvPr id="4" name="Picture 3" descr="A picture containing text, dishware, tableware, clipart&#10;&#10;Description automatically generated">
            <a:extLst>
              <a:ext uri="{FF2B5EF4-FFF2-40B4-BE49-F238E27FC236}">
                <a16:creationId xmlns:a16="http://schemas.microsoft.com/office/drawing/2014/main" id="{15805DEC-6032-37EC-5137-0B31F96A41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56631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MCP Mission">
    <p:bg>
      <p:bgPr>
        <a:solidFill>
          <a:srgbClr val="00205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5BF93-3743-928F-8045-FB86420707EB}"/>
              </a:ext>
            </a:extLst>
          </p:cNvPr>
          <p:cNvPicPr>
            <a:picLocks noChangeAspect="1"/>
          </p:cNvPicPr>
          <p:nvPr userDrawn="1"/>
        </p:nvPicPr>
        <p:blipFill>
          <a:blip r:embed="rId2"/>
          <a:stretch>
            <a:fillRect/>
          </a:stretch>
        </p:blipFill>
        <p:spPr>
          <a:xfrm>
            <a:off x="1309093" y="2378772"/>
            <a:ext cx="3450854" cy="1389003"/>
          </a:xfrm>
          <a:prstGeom prst="rect">
            <a:avLst/>
          </a:prstGeom>
        </p:spPr>
      </p:pic>
      <p:sp>
        <p:nvSpPr>
          <p:cNvPr id="4" name="Rectangle 3">
            <a:extLst>
              <a:ext uri="{FF2B5EF4-FFF2-40B4-BE49-F238E27FC236}">
                <a16:creationId xmlns:a16="http://schemas.microsoft.com/office/drawing/2014/main" id="{E2B626BC-B110-BBDD-6FB5-12A6AAEE0D8D}"/>
              </a:ext>
            </a:extLst>
          </p:cNvPr>
          <p:cNvSpPr/>
          <p:nvPr userDrawn="1"/>
        </p:nvSpPr>
        <p:spPr>
          <a:xfrm>
            <a:off x="5710828" y="2658823"/>
            <a:ext cx="5285119" cy="1707199"/>
          </a:xfrm>
          <a:prstGeom prst="rect">
            <a:avLst/>
          </a:prstGeom>
        </p:spPr>
        <p:txBody>
          <a:bodyPr wrap="square">
            <a:spAutoFit/>
          </a:bodyPr>
          <a:lstStyle/>
          <a:p>
            <a:pPr>
              <a:lnSpc>
                <a:spcPts val="3180"/>
              </a:lnSpc>
            </a:pPr>
            <a:r>
              <a:rPr lang="en-US" sz="2400" b="0" i="0">
                <a:solidFill>
                  <a:schemeClr val="bg1"/>
                </a:solidFill>
                <a:latin typeface="Montserrat" pitchFamily="2" charset="77"/>
                <a:ea typeface="Calibri" panose="020F0502020204030204" pitchFamily="34" charset="0"/>
                <a:cs typeface="Times New Roman" panose="02020603050405020304" pitchFamily="18" charset="0"/>
              </a:rPr>
              <a:t>To improve patient health </a:t>
            </a:r>
            <a:br>
              <a:rPr lang="en-US" sz="2400" b="0" i="0">
                <a:solidFill>
                  <a:schemeClr val="bg1"/>
                </a:solidFill>
                <a:latin typeface="Montserrat" pitchFamily="2" charset="77"/>
                <a:ea typeface="Calibri" panose="020F0502020204030204" pitchFamily="34" charset="0"/>
                <a:cs typeface="Times New Roman" panose="02020603050405020304" pitchFamily="18" charset="0"/>
              </a:rPr>
            </a:br>
            <a:r>
              <a:rPr lang="en-US" sz="2400" b="0" i="0">
                <a:solidFill>
                  <a:schemeClr val="bg1"/>
                </a:solidFill>
                <a:latin typeface="Montserrat" pitchFamily="2" charset="77"/>
                <a:ea typeface="Calibri" panose="020F0502020204030204" pitchFamily="34" charset="0"/>
                <a:cs typeface="Times New Roman" panose="02020603050405020304" pitchFamily="18" charset="0"/>
              </a:rPr>
              <a:t>by ensuring access to </a:t>
            </a:r>
          </a:p>
          <a:p>
            <a:pPr>
              <a:lnSpc>
                <a:spcPts val="3180"/>
              </a:lnSpc>
            </a:pPr>
            <a:r>
              <a:rPr lang="en-US" sz="2400" b="0" i="0">
                <a:solidFill>
                  <a:schemeClr val="bg1"/>
                </a:solidFill>
                <a:latin typeface="Montserrat" pitchFamily="2" charset="77"/>
                <a:ea typeface="Calibri" panose="020F0502020204030204" pitchFamily="34" charset="0"/>
                <a:cs typeface="Times New Roman" panose="02020603050405020304" pitchFamily="18" charset="0"/>
              </a:rPr>
              <a:t>high-quality, cost-effective medications and other therapies. </a:t>
            </a:r>
          </a:p>
        </p:txBody>
      </p:sp>
      <p:sp>
        <p:nvSpPr>
          <p:cNvPr id="5" name="Rectangle 4">
            <a:extLst>
              <a:ext uri="{FF2B5EF4-FFF2-40B4-BE49-F238E27FC236}">
                <a16:creationId xmlns:a16="http://schemas.microsoft.com/office/drawing/2014/main" id="{AD9A56B3-F5DC-EB5B-9B89-90961FDE6C0E}"/>
              </a:ext>
            </a:extLst>
          </p:cNvPr>
          <p:cNvSpPr/>
          <p:nvPr userDrawn="1"/>
        </p:nvSpPr>
        <p:spPr>
          <a:xfrm>
            <a:off x="5710828" y="1910711"/>
            <a:ext cx="6963904" cy="646331"/>
          </a:xfrm>
          <a:prstGeom prst="rect">
            <a:avLst/>
          </a:prstGeom>
        </p:spPr>
        <p:txBody>
          <a:bodyPr wrap="square">
            <a:spAutoFit/>
          </a:bodyPr>
          <a:lstStyle/>
          <a:p>
            <a:r>
              <a:rPr lang="en-US" sz="3600" b="1" i="0">
                <a:solidFill>
                  <a:srgbClr val="93C90E"/>
                </a:solidFill>
                <a:latin typeface="Montserrat SemiBold" pitchFamily="2" charset="77"/>
                <a:ea typeface="Calibri" panose="020F0502020204030204" pitchFamily="34" charset="0"/>
                <a:cs typeface="Times New Roman" panose="02020603050405020304" pitchFamily="18" charset="0"/>
              </a:rPr>
              <a:t>Mission</a:t>
            </a:r>
          </a:p>
        </p:txBody>
      </p:sp>
      <p:cxnSp>
        <p:nvCxnSpPr>
          <p:cNvPr id="6" name="Straight Connector 5">
            <a:extLst>
              <a:ext uri="{FF2B5EF4-FFF2-40B4-BE49-F238E27FC236}">
                <a16:creationId xmlns:a16="http://schemas.microsoft.com/office/drawing/2014/main" id="{78BD2252-D427-9EBA-7611-199AAE096EFA}"/>
              </a:ext>
            </a:extLst>
          </p:cNvPr>
          <p:cNvCxnSpPr>
            <a:cxnSpLocks/>
          </p:cNvCxnSpPr>
          <p:nvPr userDrawn="1"/>
        </p:nvCxnSpPr>
        <p:spPr>
          <a:xfrm>
            <a:off x="5264323" y="2048721"/>
            <a:ext cx="0" cy="2179762"/>
          </a:xfrm>
          <a:prstGeom prst="line">
            <a:avLst/>
          </a:prstGeom>
          <a:ln w="19050">
            <a:solidFill>
              <a:srgbClr val="93C90E"/>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7232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filiate Map">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21E08FC-7885-6492-9FEE-162F11E2D0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12596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MCP Collaborate - Tit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F151E6E-8DEF-61A5-086E-23C57808D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229685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Blue Background with Carag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AA45C-8546-4621-8062-3F596A04E55F}"/>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425BE9D7-9E4C-A79F-895A-4ADDCDEC98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400331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llow Us - Social">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53516BE-B4DB-6515-0290-C820596A7D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198096" cy="6868601"/>
          </a:xfrm>
          <a:prstGeom prst="rect">
            <a:avLst/>
          </a:prstGeom>
        </p:spPr>
      </p:pic>
    </p:spTree>
    <p:extLst>
      <p:ext uri="{BB962C8B-B14F-4D97-AF65-F5344CB8AC3E}">
        <p14:creationId xmlns:p14="http://schemas.microsoft.com/office/powerpoint/2010/main" val="96962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harmacy Benefit">
    <p:spTree>
      <p:nvGrpSpPr>
        <p:cNvPr id="1" name=""/>
        <p:cNvGrpSpPr/>
        <p:nvPr/>
      </p:nvGrpSpPr>
      <p:grpSpPr>
        <a:xfrm>
          <a:off x="0" y="0"/>
          <a:ext cx="0" cy="0"/>
          <a:chOff x="0" y="0"/>
          <a:chExt cx="0" cy="0"/>
        </a:xfrm>
      </p:grpSpPr>
      <p:pic>
        <p:nvPicPr>
          <p:cNvPr id="3" name="Picture 2" descr="A person using a tablet&#10;&#10;Description automatically generated with medium confidence">
            <a:extLst>
              <a:ext uri="{FF2B5EF4-FFF2-40B4-BE49-F238E27FC236}">
                <a16:creationId xmlns:a16="http://schemas.microsoft.com/office/drawing/2014/main" id="{15E40815-894B-5089-7294-62FADBA76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3360100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28/09/2023</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186720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08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White Content Slid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893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275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endParaRPr lang="en-US"/>
          </a:p>
        </p:txBody>
      </p:sp>
    </p:spTree>
    <p:extLst>
      <p:ext uri="{BB962C8B-B14F-4D97-AF65-F5344CB8AC3E}">
        <p14:creationId xmlns:p14="http://schemas.microsoft.com/office/powerpoint/2010/main" val="2074135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11457A-C405-4EB0-B7DE-C089F75AFEEB}"/>
              </a:ext>
            </a:extLst>
          </p:cNvPr>
          <p:cNvSpPr/>
          <p:nvPr userDrawn="1"/>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sp>
        <p:nvSpPr>
          <p:cNvPr id="4" name="Text Placeholder 3">
            <a:extLst>
              <a:ext uri="{FF2B5EF4-FFF2-40B4-BE49-F238E27FC236}">
                <a16:creationId xmlns:a16="http://schemas.microsoft.com/office/drawing/2014/main" id="{AE73F007-6D06-4E99-9552-A76F112AEF5C}"/>
              </a:ext>
            </a:extLst>
          </p:cNvPr>
          <p:cNvSpPr>
            <a:spLocks noGrp="1"/>
          </p:cNvSpPr>
          <p:nvPr>
            <p:ph type="body" sz="quarter" idx="10" hasCustomPrompt="1"/>
          </p:nvPr>
        </p:nvSpPr>
        <p:spPr>
          <a:xfrm>
            <a:off x="885825" y="2355638"/>
            <a:ext cx="10953750" cy="1057275"/>
          </a:xfrm>
          <a:prstGeom prst="rect">
            <a:avLst/>
          </a:prstGeom>
        </p:spPr>
        <p:txBody>
          <a:bodyPr/>
          <a:lstStyle>
            <a:lvl1pPr marL="0" indent="0" algn="ctr">
              <a:buNone/>
              <a:defRPr sz="7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pic>
        <p:nvPicPr>
          <p:cNvPr id="11" name="Picture 10">
            <a:extLst>
              <a:ext uri="{FF2B5EF4-FFF2-40B4-BE49-F238E27FC236}">
                <a16:creationId xmlns:a16="http://schemas.microsoft.com/office/drawing/2014/main" id="{890B8528-6C47-4416-8950-C3A31C5D854E}"/>
              </a:ext>
            </a:extLst>
          </p:cNvPr>
          <p:cNvPicPr>
            <a:picLocks noChangeAspect="1"/>
          </p:cNvPicPr>
          <p:nvPr userDrawn="1"/>
        </p:nvPicPr>
        <p:blipFill>
          <a:blip r:embed="rId2"/>
          <a:stretch>
            <a:fillRect/>
          </a:stretch>
        </p:blipFill>
        <p:spPr>
          <a:xfrm>
            <a:off x="809625" y="5072631"/>
            <a:ext cx="3157734" cy="1271019"/>
          </a:xfrm>
          <a:prstGeom prst="rect">
            <a:avLst/>
          </a:prstGeom>
        </p:spPr>
      </p:pic>
      <p:sp>
        <p:nvSpPr>
          <p:cNvPr id="13" name="Text Placeholder 12">
            <a:extLst>
              <a:ext uri="{FF2B5EF4-FFF2-40B4-BE49-F238E27FC236}">
                <a16:creationId xmlns:a16="http://schemas.microsoft.com/office/drawing/2014/main" id="{6C86D695-5ADB-4525-B695-DC2712BC29F6}"/>
              </a:ext>
            </a:extLst>
          </p:cNvPr>
          <p:cNvSpPr>
            <a:spLocks noGrp="1"/>
          </p:cNvSpPr>
          <p:nvPr>
            <p:ph type="body" sz="quarter" idx="11" hasCustomPrompt="1"/>
          </p:nvPr>
        </p:nvSpPr>
        <p:spPr>
          <a:xfrm>
            <a:off x="885825" y="3594974"/>
            <a:ext cx="10953750" cy="1396125"/>
          </a:xfrm>
          <a:prstGeom prst="rect">
            <a:avLst/>
          </a:prstGeom>
        </p:spPr>
        <p:txBody>
          <a:bodyPr/>
          <a:lstStyle>
            <a:lvl1pPr marL="0" indent="0" algn="r">
              <a:lnSpc>
                <a:spcPct val="150000"/>
              </a:lnSpc>
              <a:spcBef>
                <a:spcPts val="0"/>
              </a:spcBef>
              <a:buNone/>
              <a:defRPr>
                <a:solidFill>
                  <a:schemeClr val="bg1"/>
                </a:solidFill>
              </a:defRPr>
            </a:lvl1pPr>
          </a:lstStyle>
          <a:p>
            <a:pPr lvl="0"/>
            <a:r>
              <a:rPr lang="en-US"/>
              <a:t>Date</a:t>
            </a:r>
          </a:p>
          <a:p>
            <a:pPr lvl="0"/>
            <a:r>
              <a:rPr lang="en-US"/>
              <a:t>Location</a:t>
            </a:r>
          </a:p>
        </p:txBody>
      </p:sp>
    </p:spTree>
    <p:extLst>
      <p:ext uri="{BB962C8B-B14F-4D97-AF65-F5344CB8AC3E}">
        <p14:creationId xmlns:p14="http://schemas.microsoft.com/office/powerpoint/2010/main" val="2322637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ue Two-column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2667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E495D26-E35E-F741-968D-86841912DB32}"/>
              </a:ext>
            </a:extLst>
          </p:cNvPr>
          <p:cNvSpPr/>
          <p:nvPr userDrawn="1"/>
        </p:nvSpPr>
        <p:spPr>
          <a:xfrm>
            <a:off x="-100016" y="5878512"/>
            <a:ext cx="12725400" cy="109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602466-2543-1B45-A2B9-5BAE1E8C0E56}"/>
              </a:ext>
            </a:extLst>
          </p:cNvPr>
          <p:cNvPicPr>
            <a:picLocks noChangeAspect="1"/>
          </p:cNvPicPr>
          <p:nvPr userDrawn="1"/>
        </p:nvPicPr>
        <p:blipFill>
          <a:blip r:embed="rId2"/>
          <a:stretch>
            <a:fillRect/>
          </a:stretch>
        </p:blipFill>
        <p:spPr>
          <a:xfrm>
            <a:off x="820713" y="6112174"/>
            <a:ext cx="2123123" cy="656636"/>
          </a:xfrm>
          <a:prstGeom prst="rect">
            <a:avLst/>
          </a:prstGeom>
        </p:spPr>
      </p:pic>
      <p:sp>
        <p:nvSpPr>
          <p:cNvPr id="8" name="Text Placeholder 7">
            <a:extLst>
              <a:ext uri="{FF2B5EF4-FFF2-40B4-BE49-F238E27FC236}">
                <a16:creationId xmlns:a16="http://schemas.microsoft.com/office/drawing/2014/main" id="{954FC435-E5AA-4BE8-A749-DDB03060B7D4}"/>
              </a:ext>
            </a:extLst>
          </p:cNvPr>
          <p:cNvSpPr>
            <a:spLocks noGrp="1"/>
          </p:cNvSpPr>
          <p:nvPr>
            <p:ph type="body" sz="quarter" idx="10"/>
          </p:nvPr>
        </p:nvSpPr>
        <p:spPr>
          <a:xfrm>
            <a:off x="820738"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72E1F1CE-607B-47E6-BAF0-EE3A69520665}"/>
              </a:ext>
            </a:extLst>
          </p:cNvPr>
          <p:cNvSpPr>
            <a:spLocks noGrp="1"/>
          </p:cNvSpPr>
          <p:nvPr>
            <p:ph type="body" sz="quarter" idx="11"/>
          </p:nvPr>
        </p:nvSpPr>
        <p:spPr>
          <a:xfrm>
            <a:off x="6526213"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4215879-269F-4DD9-A798-F7A76EBB7E17}"/>
              </a:ext>
            </a:extLst>
          </p:cNvPr>
          <p:cNvSpPr>
            <a:spLocks noGrp="1"/>
          </p:cNvSpPr>
          <p:nvPr>
            <p:ph type="body" sz="quarter" idx="12"/>
          </p:nvPr>
        </p:nvSpPr>
        <p:spPr>
          <a:xfrm>
            <a:off x="820713" y="228600"/>
            <a:ext cx="10533087" cy="1415760"/>
          </a:xfrm>
          <a:prstGeom prst="rect">
            <a:avLst/>
          </a:prstGeom>
        </p:spPr>
        <p:txBody>
          <a:bodyPr anchor="ctr"/>
          <a:lstStyle>
            <a:lvl1pPr marL="0" indent="0">
              <a:buNone/>
              <a:defRPr sz="44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39907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White Content Slid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919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Two-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994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itations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8C4F-8AF2-44AB-957E-0424D810F749}"/>
              </a:ext>
            </a:extLst>
          </p:cNvPr>
          <p:cNvSpPr>
            <a:spLocks noGrp="1"/>
          </p:cNvSpPr>
          <p:nvPr>
            <p:ph type="title"/>
          </p:nvPr>
        </p:nvSpPr>
        <p:spPr>
          <a:xfrm>
            <a:off x="838200" y="365125"/>
            <a:ext cx="10515600" cy="1325563"/>
          </a:xfrm>
          <a:prstGeom prst="rect">
            <a:avLst/>
          </a:prstGeom>
        </p:spPr>
        <p:txBody>
          <a:bodyPr anchor="ctr"/>
          <a:lstStyle>
            <a:lvl1pPr>
              <a:defRPr sz="4400" b="1"/>
            </a:lvl1pPr>
          </a:lstStyle>
          <a:p>
            <a:r>
              <a:rPr lang="en-US"/>
              <a:t>Click to edit Master title style</a:t>
            </a:r>
          </a:p>
        </p:txBody>
      </p:sp>
      <p:sp>
        <p:nvSpPr>
          <p:cNvPr id="4" name="Text Placeholder 3">
            <a:extLst>
              <a:ext uri="{FF2B5EF4-FFF2-40B4-BE49-F238E27FC236}">
                <a16:creationId xmlns:a16="http://schemas.microsoft.com/office/drawing/2014/main" id="{E779B780-1728-45BC-9ADB-88DD6692D6BF}"/>
              </a:ext>
            </a:extLst>
          </p:cNvPr>
          <p:cNvSpPr>
            <a:spLocks noGrp="1"/>
          </p:cNvSpPr>
          <p:nvPr>
            <p:ph type="body" sz="quarter" idx="10" hasCustomPrompt="1"/>
          </p:nvPr>
        </p:nvSpPr>
        <p:spPr>
          <a:xfrm>
            <a:off x="838200" y="1876426"/>
            <a:ext cx="10515600" cy="3695699"/>
          </a:xfrm>
          <a:prstGeom prst="rect">
            <a:avLst/>
          </a:prstGeo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C0AF76C-6017-441D-9927-51E0AFD15457}"/>
              </a:ext>
            </a:extLst>
          </p:cNvPr>
          <p:cNvPicPr>
            <a:picLocks noChangeAspect="1"/>
          </p:cNvPicPr>
          <p:nvPr userDrawn="1"/>
        </p:nvPicPr>
        <p:blipFill>
          <a:blip r:embed="rId2"/>
          <a:stretch>
            <a:fillRect/>
          </a:stretch>
        </p:blipFill>
        <p:spPr>
          <a:xfrm>
            <a:off x="9079644" y="372361"/>
            <a:ext cx="2274156" cy="685800"/>
          </a:xfrm>
          <a:prstGeom prst="rect">
            <a:avLst/>
          </a:prstGeom>
        </p:spPr>
      </p:pic>
      <p:sp>
        <p:nvSpPr>
          <p:cNvPr id="8" name="Text Placeholder 7">
            <a:extLst>
              <a:ext uri="{FF2B5EF4-FFF2-40B4-BE49-F238E27FC236}">
                <a16:creationId xmlns:a16="http://schemas.microsoft.com/office/drawing/2014/main" id="{B42DA125-CE01-44C8-8916-C0BA3D963248}"/>
              </a:ext>
            </a:extLst>
          </p:cNvPr>
          <p:cNvSpPr>
            <a:spLocks noGrp="1"/>
          </p:cNvSpPr>
          <p:nvPr>
            <p:ph type="body" sz="quarter" idx="11"/>
          </p:nvPr>
        </p:nvSpPr>
        <p:spPr>
          <a:xfrm>
            <a:off x="838200" y="5717381"/>
            <a:ext cx="10515600" cy="909637"/>
          </a:xfrm>
          <a:prstGeom prst="rect">
            <a:avLst/>
          </a:prstGeom>
        </p:spPr>
        <p:txBody>
          <a:bodyPr/>
          <a:lstStyle>
            <a:lvl1pPr marL="0" indent="0">
              <a:lnSpc>
                <a:spcPct val="1000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2905024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linical Programs">
    <p:spTree>
      <p:nvGrpSpPr>
        <p:cNvPr id="1" name=""/>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952B5B81-E06B-DD7E-205B-5BC04B8BC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858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endParaRPr lang="en-US"/>
          </a:p>
        </p:txBody>
      </p:sp>
    </p:spTree>
    <p:extLst>
      <p:ext uri="{BB962C8B-B14F-4D97-AF65-F5344CB8AC3E}">
        <p14:creationId xmlns:p14="http://schemas.microsoft.com/office/powerpoint/2010/main" val="248996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able Placeholder 2">
            <a:extLst>
              <a:ext uri="{FF2B5EF4-FFF2-40B4-BE49-F238E27FC236}">
                <a16:creationId xmlns:a16="http://schemas.microsoft.com/office/drawing/2014/main" id="{5633E215-EE1B-41F4-B594-66FE60D098EA}"/>
              </a:ext>
            </a:extLst>
          </p:cNvPr>
          <p:cNvSpPr>
            <a:spLocks noGrp="1"/>
          </p:cNvSpPr>
          <p:nvPr>
            <p:ph type="tbl" sz="quarter" idx="10"/>
          </p:nvPr>
        </p:nvSpPr>
        <p:spPr>
          <a:xfrm>
            <a:off x="838200" y="1847850"/>
            <a:ext cx="10515600" cy="3914775"/>
          </a:xfrm>
          <a:prstGeom prst="rect">
            <a:avLst/>
          </a:prstGeom>
        </p:spPr>
        <p:txBody>
          <a:bodyPr/>
          <a:lstStyle/>
          <a:p>
            <a:endParaRPr lang="en-US"/>
          </a:p>
        </p:txBody>
      </p:sp>
    </p:spTree>
    <p:extLst>
      <p:ext uri="{BB962C8B-B14F-4D97-AF65-F5344CB8AC3E}">
        <p14:creationId xmlns:p14="http://schemas.microsoft.com/office/powerpoint/2010/main" val="940830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rt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5" name="SmartArt Placeholder 4">
            <a:extLst>
              <a:ext uri="{FF2B5EF4-FFF2-40B4-BE49-F238E27FC236}">
                <a16:creationId xmlns:a16="http://schemas.microsoft.com/office/drawing/2014/main" id="{29401669-CD69-43DE-8607-B4B829F4AFEA}"/>
              </a:ext>
            </a:extLst>
          </p:cNvPr>
          <p:cNvSpPr>
            <a:spLocks noGrp="1"/>
          </p:cNvSpPr>
          <p:nvPr>
            <p:ph type="dgm" sz="quarter" idx="10"/>
          </p:nvPr>
        </p:nvSpPr>
        <p:spPr>
          <a:xfrm>
            <a:off x="838201" y="1870212"/>
            <a:ext cx="10515600" cy="3933825"/>
          </a:xfrm>
          <a:prstGeom prst="rect">
            <a:avLst/>
          </a:prstGeom>
        </p:spPr>
        <p:txBody>
          <a:bodyPr/>
          <a:lstStyle/>
          <a:p>
            <a:endParaRPr lang="en-US"/>
          </a:p>
        </p:txBody>
      </p:sp>
    </p:spTree>
    <p:extLst>
      <p:ext uri="{BB962C8B-B14F-4D97-AF65-F5344CB8AC3E}">
        <p14:creationId xmlns:p14="http://schemas.microsoft.com/office/powerpoint/2010/main" val="1416955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717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nect With Us Slide">
    <p:bg>
      <p:bgRef idx="1001">
        <a:schemeClr val="bg2"/>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433E6-CA8E-45EA-98C5-2475199D52EC}"/>
              </a:ext>
            </a:extLst>
          </p:cNvPr>
          <p:cNvSpPr>
            <a:spLocks noGrp="1"/>
          </p:cNvSpPr>
          <p:nvPr>
            <p:ph type="body" sz="quarter" idx="10" hasCustomPrompt="1"/>
          </p:nvPr>
        </p:nvSpPr>
        <p:spPr>
          <a:xfrm>
            <a:off x="700087" y="2132593"/>
            <a:ext cx="10791825" cy="1047750"/>
          </a:xfrm>
          <a:prstGeom prst="rect">
            <a:avLst/>
          </a:prstGeom>
        </p:spPr>
        <p:txBody>
          <a:bodyPr/>
          <a:lstStyle>
            <a:lvl1pPr marL="0" indent="0" algn="ctr">
              <a:buNone/>
              <a:defRPr sz="6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Connect with Us</a:t>
            </a:r>
          </a:p>
        </p:txBody>
      </p:sp>
      <p:sp>
        <p:nvSpPr>
          <p:cNvPr id="6" name="Text Placeholder 5">
            <a:extLst>
              <a:ext uri="{FF2B5EF4-FFF2-40B4-BE49-F238E27FC236}">
                <a16:creationId xmlns:a16="http://schemas.microsoft.com/office/drawing/2014/main" id="{D8B018AB-C8D6-4EA4-A146-7CDCB8ADD56C}"/>
              </a:ext>
            </a:extLst>
          </p:cNvPr>
          <p:cNvSpPr>
            <a:spLocks noGrp="1"/>
          </p:cNvSpPr>
          <p:nvPr>
            <p:ph type="body" sz="quarter" idx="11" hasCustomPrompt="1"/>
          </p:nvPr>
        </p:nvSpPr>
        <p:spPr>
          <a:xfrm>
            <a:off x="700088" y="3391372"/>
            <a:ext cx="10791825" cy="1047751"/>
          </a:xfrm>
          <a:prstGeom prst="rect">
            <a:avLst/>
          </a:prstGeom>
        </p:spPr>
        <p:txBody>
          <a:bodyPr/>
          <a:lstStyle>
            <a:lvl1pPr marL="0" indent="0" algn="ctr">
              <a:buNone/>
              <a:defRPr sz="6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www.amcp.org  @</a:t>
            </a:r>
            <a:r>
              <a:rPr lang="en-US" err="1"/>
              <a:t>amcporg</a:t>
            </a:r>
            <a:endParaRPr lang="en-US"/>
          </a:p>
        </p:txBody>
      </p:sp>
      <p:sp>
        <p:nvSpPr>
          <p:cNvPr id="5" name="Oval 4">
            <a:extLst>
              <a:ext uri="{FF2B5EF4-FFF2-40B4-BE49-F238E27FC236}">
                <a16:creationId xmlns:a16="http://schemas.microsoft.com/office/drawing/2014/main" id="{DB365F6E-2ABD-447F-9E54-3012657526A8}"/>
              </a:ext>
            </a:extLst>
          </p:cNvPr>
          <p:cNvSpPr/>
          <p:nvPr userDrawn="1"/>
        </p:nvSpPr>
        <p:spPr>
          <a:xfrm>
            <a:off x="6709577" y="3813430"/>
            <a:ext cx="199695" cy="203637"/>
          </a:xfrm>
          <a:prstGeom prst="ellipse">
            <a:avLst/>
          </a:prstGeom>
          <a:solidFill>
            <a:srgbClr val="91C84C"/>
          </a:solidFill>
          <a:ln>
            <a:solidFill>
              <a:srgbClr val="91C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67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Green Caragon">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EC5190-DB6C-504A-A431-681490C9CFFA}"/>
              </a:ext>
            </a:extLst>
          </p:cNvPr>
          <p:cNvPicPr>
            <a:picLocks noChangeAspect="1"/>
          </p:cNvPicPr>
          <p:nvPr userDrawn="1"/>
        </p:nvPicPr>
        <p:blipFill>
          <a:blip r:embed="rId2"/>
          <a:stretch>
            <a:fillRect/>
          </a:stretch>
        </p:blipFill>
        <p:spPr>
          <a:xfrm>
            <a:off x="-1793488" y="2007219"/>
            <a:ext cx="6858000" cy="6858000"/>
          </a:xfrm>
          <a:prstGeom prst="rect">
            <a:avLst/>
          </a:prstGeom>
        </p:spPr>
      </p:pic>
    </p:spTree>
    <p:extLst>
      <p:ext uri="{BB962C8B-B14F-4D97-AF65-F5344CB8AC3E}">
        <p14:creationId xmlns:p14="http://schemas.microsoft.com/office/powerpoint/2010/main" val="1429019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White Caragon">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D2222-9B49-4F44-80C4-7F0FFDD2BCA8}"/>
              </a:ext>
            </a:extLst>
          </p:cNvPr>
          <p:cNvPicPr>
            <a:picLocks noChangeAspect="1"/>
          </p:cNvPicPr>
          <p:nvPr userDrawn="1"/>
        </p:nvPicPr>
        <p:blipFill rotWithShape="1">
          <a:blip r:embed="rId2"/>
          <a:srcRect r="16356" b="42778"/>
          <a:stretch/>
        </p:blipFill>
        <p:spPr>
          <a:xfrm>
            <a:off x="5983664" y="-1422399"/>
            <a:ext cx="7427536" cy="6184232"/>
          </a:xfrm>
          <a:prstGeom prst="rect">
            <a:avLst/>
          </a:prstGeom>
        </p:spPr>
      </p:pic>
    </p:spTree>
    <p:extLst>
      <p:ext uri="{BB962C8B-B14F-4D97-AF65-F5344CB8AC3E}">
        <p14:creationId xmlns:p14="http://schemas.microsoft.com/office/powerpoint/2010/main" val="1462942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BB99-E95A-5940-B519-4FF1960912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6586B6-B5F9-8C4B-BC89-E92FBBE879F4}"/>
              </a:ext>
            </a:extLst>
          </p:cNvPr>
          <p:cNvSpPr>
            <a:spLocks noGrp="1"/>
          </p:cNvSpPr>
          <p:nvPr>
            <p:ph type="dt" sz="half" idx="10"/>
          </p:nvPr>
        </p:nvSpPr>
        <p:spPr/>
        <p:txBody>
          <a:bodyPr/>
          <a:lstStyle/>
          <a:p>
            <a:fld id="{B2EDC9D0-46E7-9B4A-8D70-25F7AFC21582}" type="datetimeFigureOut">
              <a:rPr lang="en-US" smtClean="0"/>
              <a:t>9/28/2023</a:t>
            </a:fld>
            <a:endParaRPr lang="en-US"/>
          </a:p>
        </p:txBody>
      </p:sp>
      <p:sp>
        <p:nvSpPr>
          <p:cNvPr id="4" name="Footer Placeholder 3">
            <a:extLst>
              <a:ext uri="{FF2B5EF4-FFF2-40B4-BE49-F238E27FC236}">
                <a16:creationId xmlns:a16="http://schemas.microsoft.com/office/drawing/2014/main" id="{43E3B3E5-ECEB-DE40-B65C-9F8979F5EC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F975AE-CC9F-FF41-8F7B-DA66B394146B}"/>
              </a:ext>
            </a:extLst>
          </p:cNvPr>
          <p:cNvSpPr>
            <a:spLocks noGrp="1"/>
          </p:cNvSpPr>
          <p:nvPr>
            <p:ph type="sldNum" sz="quarter" idx="12"/>
          </p:nvPr>
        </p:nvSpPr>
        <p:spPr/>
        <p:txBody>
          <a:bodyPr/>
          <a:lstStyle/>
          <a:p>
            <a:fld id="{822C60FD-138C-404A-82BC-6AB8613E7CE2}" type="slidenum">
              <a:rPr lang="en-US" smtClean="0"/>
              <a:t>‹#›</a:t>
            </a:fld>
            <a:endParaRPr lang="en-US"/>
          </a:p>
        </p:txBody>
      </p:sp>
    </p:spTree>
    <p:extLst>
      <p:ext uri="{BB962C8B-B14F-4D97-AF65-F5344CB8AC3E}">
        <p14:creationId xmlns:p14="http://schemas.microsoft.com/office/powerpoint/2010/main" val="3644462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066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normAutofit/>
          </a:bodyPr>
          <a:lstStyle>
            <a:lvl1pPr>
              <a:defRPr sz="4000">
                <a:solidFill>
                  <a:schemeClr val="bg1"/>
                </a:solidFill>
              </a:defRPr>
            </a:lvl1pPr>
          </a:lstStyle>
          <a:p>
            <a:r>
              <a:rPr lang="en-US"/>
              <a:t>Click to edit Master title style</a:t>
            </a:r>
          </a:p>
        </p:txBody>
      </p:sp>
      <p:sp>
        <p:nvSpPr>
          <p:cNvPr id="3" name="Content Placeholder 2"/>
          <p:cNvSpPr>
            <a:spLocks noGrp="1"/>
          </p:cNvSpPr>
          <p:nvPr>
            <p:ph idx="1"/>
          </p:nvPr>
        </p:nvSpPr>
        <p:spPr>
          <a:xfrm>
            <a:off x="374074" y="914400"/>
            <a:ext cx="11513127"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6"/>
            <a:ext cx="2844800" cy="365125"/>
          </a:xfrm>
        </p:spPr>
        <p:txBody>
          <a:bodyPr/>
          <a:lstStyle>
            <a:lvl1pPr>
              <a:defRPr/>
            </a:lvl1pPr>
          </a:lstStyle>
          <a:p>
            <a:pPr>
              <a:defRPr/>
            </a:pPr>
            <a:fld id="{09E4B64B-04D6-4F46-9F33-A94802540983}" type="datetimeFigureOut">
              <a:rPr lang="en-US"/>
              <a:pPr>
                <a:defRPr/>
              </a:pPr>
              <a:t>9/28/2023</a:t>
            </a:fld>
            <a:endParaRPr lang="en-US"/>
          </a:p>
        </p:txBody>
      </p:sp>
      <p:sp>
        <p:nvSpPr>
          <p:cNvPr id="5" name="Footer Placeholder 4"/>
          <p:cNvSpPr>
            <a:spLocks noGrp="1"/>
          </p:cNvSpPr>
          <p:nvPr>
            <p:ph type="ftr" sz="quarter" idx="11"/>
          </p:nvPr>
        </p:nvSpPr>
        <p:spPr>
          <a:xfrm>
            <a:off x="4165600" y="6492876"/>
            <a:ext cx="3860800" cy="365125"/>
          </a:xfr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9347200" y="6492876"/>
            <a:ext cx="2844800" cy="365125"/>
          </a:xfrm>
        </p:spPr>
        <p:txBody>
          <a:bodyPr/>
          <a:lstStyle>
            <a:lvl1pPr>
              <a:defRPr/>
            </a:lvl1pPr>
          </a:lstStyle>
          <a:p>
            <a:pPr>
              <a:defRPr/>
            </a:pPr>
            <a:fld id="{04FF86DA-24B0-455A-83A7-F4DB3110B5D9}" type="slidenum">
              <a:rPr lang="en-US"/>
              <a:pPr>
                <a:defRPr/>
              </a:pPr>
              <a:t>‹#›</a:t>
            </a:fld>
            <a:endParaRPr lang="en-US"/>
          </a:p>
        </p:txBody>
      </p:sp>
    </p:spTree>
    <p:extLst>
      <p:ext uri="{BB962C8B-B14F-4D97-AF65-F5344CB8AC3E}">
        <p14:creationId xmlns:p14="http://schemas.microsoft.com/office/powerpoint/2010/main" val="24722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Quality and Safety">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91E4DCC4-20F7-11FE-6E78-FA66246DF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136093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DEA535-A6B2-314B-A2A3-D33299E4F7B1}"/>
              </a:ext>
            </a:extLst>
          </p:cNvPr>
          <p:cNvPicPr>
            <a:picLocks noChangeAspect="1"/>
          </p:cNvPicPr>
          <p:nvPr userDrawn="1"/>
        </p:nvPicPr>
        <p:blipFill>
          <a:blip r:embed="rId2"/>
          <a:stretch>
            <a:fillRect/>
          </a:stretch>
        </p:blipFill>
        <p:spPr>
          <a:xfrm>
            <a:off x="-1860987" y="1820186"/>
            <a:ext cx="6949440" cy="6949440"/>
          </a:xfrm>
          <a:prstGeom prst="rect">
            <a:avLst/>
          </a:prstGeom>
        </p:spPr>
      </p:pic>
      <p:sp>
        <p:nvSpPr>
          <p:cNvPr id="5" name="Text Placeholder 4">
            <a:extLst>
              <a:ext uri="{FF2B5EF4-FFF2-40B4-BE49-F238E27FC236}">
                <a16:creationId xmlns:a16="http://schemas.microsoft.com/office/drawing/2014/main" id="{C86B4846-8895-4E10-9A2C-3A2D01987134}"/>
              </a:ext>
            </a:extLst>
          </p:cNvPr>
          <p:cNvSpPr>
            <a:spLocks noGrp="1"/>
          </p:cNvSpPr>
          <p:nvPr>
            <p:ph type="body" sz="quarter" idx="10" hasCustomPrompt="1"/>
          </p:nvPr>
        </p:nvSpPr>
        <p:spPr>
          <a:xfrm>
            <a:off x="4486275" y="2919412"/>
            <a:ext cx="7429499" cy="1019175"/>
          </a:xfrm>
          <a:prstGeom prst="rect">
            <a:avLst/>
          </a:prstGeom>
        </p:spPr>
        <p:txBody>
          <a:bodyPr/>
          <a:lstStyle>
            <a:lvl1pPr marL="0" indent="0" algn="l">
              <a:buNone/>
              <a:defRPr sz="7200" b="1">
                <a:latin typeface="+mj-lt"/>
              </a:defRPr>
            </a:lvl1pPr>
          </a:lstStyle>
          <a:p>
            <a:pPr lvl="0"/>
            <a:r>
              <a:rPr lang="en-US"/>
              <a:t>Agenda Item</a:t>
            </a:r>
          </a:p>
        </p:txBody>
      </p:sp>
    </p:spTree>
    <p:extLst>
      <p:ext uri="{BB962C8B-B14F-4D97-AF65-F5344CB8AC3E}">
        <p14:creationId xmlns:p14="http://schemas.microsoft.com/office/powerpoint/2010/main" val="655901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28/09/2023</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4123877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ansition - Blue with Carag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Text Placeholder 6">
            <a:extLst>
              <a:ext uri="{FF2B5EF4-FFF2-40B4-BE49-F238E27FC236}">
                <a16:creationId xmlns:a16="http://schemas.microsoft.com/office/drawing/2014/main" id="{532085F4-02AD-F24F-8C60-92789BA128F9}"/>
              </a:ext>
            </a:extLst>
          </p:cNvPr>
          <p:cNvSpPr>
            <a:spLocks noGrp="1"/>
          </p:cNvSpPr>
          <p:nvPr>
            <p:ph type="body" sz="quarter" idx="12" hasCustomPrompt="1"/>
          </p:nvPr>
        </p:nvSpPr>
        <p:spPr>
          <a:xfrm>
            <a:off x="3117274" y="2076357"/>
            <a:ext cx="9071678" cy="3174511"/>
          </a:xfrm>
          <a:prstGeom prst="rect">
            <a:avLst/>
          </a:prstGeom>
        </p:spPr>
        <p:txBody>
          <a:bodyPr/>
          <a:lstStyle>
            <a:lvl1pPr marL="0" indent="0" algn="ctr">
              <a:buNone/>
              <a:defRPr sz="7200" b="1" baseline="0">
                <a:solidFill>
                  <a:schemeClr val="bg1"/>
                </a:solidFill>
                <a:latin typeface="Montserrat SemiBold" pitchFamily="2" charset="77"/>
              </a:defRPr>
            </a:lvl1pPr>
          </a:lstStyle>
          <a:p>
            <a:pPr lvl="0"/>
            <a:r>
              <a:rPr lang="en-US"/>
              <a:t>Transition</a:t>
            </a:r>
          </a:p>
        </p:txBody>
      </p:sp>
      <p:pic>
        <p:nvPicPr>
          <p:cNvPr id="5" name="Picture 4">
            <a:extLst>
              <a:ext uri="{FF2B5EF4-FFF2-40B4-BE49-F238E27FC236}">
                <a16:creationId xmlns:a16="http://schemas.microsoft.com/office/drawing/2014/main" id="{C5FFB8B6-E903-254A-A81C-04E112E875D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45" b="33039"/>
          <a:stretch/>
        </p:blipFill>
        <p:spPr>
          <a:xfrm>
            <a:off x="0" y="3024501"/>
            <a:ext cx="4212003" cy="3833500"/>
          </a:xfrm>
          <a:prstGeom prst="rect">
            <a:avLst/>
          </a:prstGeom>
        </p:spPr>
      </p:pic>
    </p:spTree>
    <p:extLst>
      <p:ext uri="{BB962C8B-B14F-4D97-AF65-F5344CB8AC3E}">
        <p14:creationId xmlns:p14="http://schemas.microsoft.com/office/powerpoint/2010/main" val="175221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ve Key Areas - Hexagons">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AA0D70C-4E99-5BF3-8C63-BAB447C394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252960" cy="6899494"/>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1985C05-8C05-53B0-0CD7-5B6564BE86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582995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termining Treatments - Customizable">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3">
            <a:extLst>
              <a:ext uri="{FF2B5EF4-FFF2-40B4-BE49-F238E27FC236}">
                <a16:creationId xmlns:a16="http://schemas.microsoft.com/office/drawing/2014/main" id="{5C010E54-83F0-426F-1B2C-CB990E0EB8D5}"/>
              </a:ext>
            </a:extLst>
          </p:cNvPr>
          <p:cNvSpPr>
            <a:spLocks noGrp="1"/>
          </p:cNvSpPr>
          <p:nvPr>
            <p:ph sz="half" idx="10"/>
          </p:nvPr>
        </p:nvSpPr>
        <p:spPr>
          <a:xfrm>
            <a:off x="1849685" y="3189250"/>
            <a:ext cx="8509657" cy="3188690"/>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26AC46C6-E2B7-1D5F-8B22-92FCBEE8BD94}"/>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4" name="Picture 3" descr="A picture containing text, clipart&#10;&#10;Description automatically generated">
            <a:extLst>
              <a:ext uri="{FF2B5EF4-FFF2-40B4-BE49-F238E27FC236}">
                <a16:creationId xmlns:a16="http://schemas.microsoft.com/office/drawing/2014/main" id="{F7707B0F-A499-9BF4-2720-D60574FD6D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4057220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plementing - Customizable">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3">
            <a:extLst>
              <a:ext uri="{FF2B5EF4-FFF2-40B4-BE49-F238E27FC236}">
                <a16:creationId xmlns:a16="http://schemas.microsoft.com/office/drawing/2014/main" id="{8B0B6EDE-0BC5-2CF2-632C-AD2E5A88AF3C}"/>
              </a:ext>
            </a:extLst>
          </p:cNvPr>
          <p:cNvSpPr>
            <a:spLocks noGrp="1"/>
          </p:cNvSpPr>
          <p:nvPr>
            <p:ph sz="half" idx="11"/>
          </p:nvPr>
        </p:nvSpPr>
        <p:spPr>
          <a:xfrm>
            <a:off x="2175121" y="3087030"/>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174EAAF5-432F-E2EF-AE95-B48CC0577FA8}"/>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4" name="Picture 3" descr="A picture containing text, clipart&#10;&#10;Description automatically generated">
            <a:extLst>
              <a:ext uri="{FF2B5EF4-FFF2-40B4-BE49-F238E27FC236}">
                <a16:creationId xmlns:a16="http://schemas.microsoft.com/office/drawing/2014/main" id="{C690561F-4EEE-8123-86DB-A4E7A2CAB9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426789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 Blue Backgrou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37E82D-7AA3-4BF4-A3FD-5EEAEB04EE99}"/>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a:t>Heading</a:t>
            </a:r>
          </a:p>
        </p:txBody>
      </p:sp>
      <p:pic>
        <p:nvPicPr>
          <p:cNvPr id="3" name="Picture 2" descr="A picture containing text, clipart&#10;&#10;Description automatically generated">
            <a:extLst>
              <a:ext uri="{FF2B5EF4-FFF2-40B4-BE49-F238E27FC236}">
                <a16:creationId xmlns:a16="http://schemas.microsoft.com/office/drawing/2014/main" id="{D029B97C-D420-0592-302A-A1882CB88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11887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 Blue Background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873760-ADC4-4482-B189-3341E9154421}"/>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424738"/>
            <a:ext cx="5330825" cy="640080"/>
          </a:xfrm>
          <a:prstGeom prst="rect">
            <a:avLst/>
          </a:prstGeom>
        </p:spPr>
        <p:txBody>
          <a:bodyPr anchor="ctr">
            <a:noAutofit/>
          </a:bodyPr>
          <a:lstStyle>
            <a:lvl1pPr marL="0" indent="0" algn="l">
              <a:spcBef>
                <a:spcPts val="0"/>
              </a:spcBef>
              <a:buNone/>
              <a:defRPr lang="en-US" sz="2800" b="0" i="0" kern="1200" baseline="0" dirty="0" smtClean="0">
                <a:solidFill>
                  <a:schemeClr val="bg1"/>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424738"/>
            <a:ext cx="5330825" cy="640080"/>
          </a:xfrm>
          <a:prstGeom prst="rect">
            <a:avLst/>
          </a:prstGeom>
        </p:spPr>
        <p:txBody>
          <a:bodyPr anchor="ctr">
            <a:normAutofit/>
          </a:bodyPr>
          <a:lstStyle>
            <a:lvl1pPr marL="0" indent="0" algn="l">
              <a:spcBef>
                <a:spcPts val="0"/>
              </a:spcBef>
              <a:buNone/>
              <a:defRPr sz="2800" b="0">
                <a:solidFill>
                  <a:schemeClr val="bg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a:t>Heading</a:t>
            </a:r>
          </a:p>
        </p:txBody>
      </p:sp>
      <p:pic>
        <p:nvPicPr>
          <p:cNvPr id="3" name="Picture 2" descr="A picture containing text, clipart&#10;&#10;Description automatically generated">
            <a:extLst>
              <a:ext uri="{FF2B5EF4-FFF2-40B4-BE49-F238E27FC236}">
                <a16:creationId xmlns:a16="http://schemas.microsoft.com/office/drawing/2014/main" id="{F5B9E3DC-8B94-3A90-DC26-AF8F520BF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2356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 White Background Orange Rule">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sp>
        <p:nvSpPr>
          <p:cNvPr id="3" name="Rectangle 2">
            <a:extLst>
              <a:ext uri="{FF2B5EF4-FFF2-40B4-BE49-F238E27FC236}">
                <a16:creationId xmlns:a16="http://schemas.microsoft.com/office/drawing/2014/main" id="{3983BA30-0010-1137-E1EA-27C0DEDD72D2}"/>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11DA7223-AFD5-B4CC-9615-12798BA7BB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271498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 White Background Orange Rul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633081"/>
            <a:ext cx="5330825" cy="640080"/>
          </a:xfrm>
          <a:prstGeom prst="rect">
            <a:avLst/>
          </a:prstGeom>
        </p:spPr>
        <p:txBody>
          <a:bodyPr anchor="ctr">
            <a:noAutofit/>
          </a:bodyPr>
          <a:lstStyle>
            <a:lvl1pPr marL="0" indent="0" algn="l">
              <a:spcBef>
                <a:spcPts val="0"/>
              </a:spcBef>
              <a:buNone/>
              <a:defRPr lang="en-US" sz="2800" b="0" i="0" kern="1200" baseline="0" dirty="0" smtClean="0">
                <a:solidFill>
                  <a:srgbClr val="00205B"/>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633081"/>
            <a:ext cx="5330825" cy="640080"/>
          </a:xfrm>
          <a:prstGeom prst="rect">
            <a:avLst/>
          </a:prstGeom>
        </p:spPr>
        <p:txBody>
          <a:bodyPr anchor="ctr">
            <a:normAutofit/>
          </a:bodyPr>
          <a:lstStyle>
            <a:lvl1pPr marL="0" indent="0" algn="l">
              <a:spcBef>
                <a:spcPts val="0"/>
              </a:spcBef>
              <a:buNone/>
              <a:defRPr sz="2800" b="0">
                <a:solidFill>
                  <a:srgbClr val="00205B"/>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sp>
        <p:nvSpPr>
          <p:cNvPr id="3" name="Rectangle 2">
            <a:extLst>
              <a:ext uri="{FF2B5EF4-FFF2-40B4-BE49-F238E27FC236}">
                <a16:creationId xmlns:a16="http://schemas.microsoft.com/office/drawing/2014/main" id="{C24B73A2-BE83-391A-6781-1084B7D1FF3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9207A36D-AE54-CBE5-3F36-D0B3BA1A7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72870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moting Affordability">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685781C5-BB67-7C54-251F-74FA2C62ED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411957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ember Wall">
    <p:spTree>
      <p:nvGrpSpPr>
        <p:cNvPr id="1" name=""/>
        <p:cNvGrpSpPr/>
        <p:nvPr/>
      </p:nvGrpSpPr>
      <p:grpSpPr>
        <a:xfrm>
          <a:off x="0" y="0"/>
          <a:ext cx="0" cy="0"/>
          <a:chOff x="0" y="0"/>
          <a:chExt cx="0" cy="0"/>
        </a:xfrm>
      </p:grpSpPr>
      <p:pic>
        <p:nvPicPr>
          <p:cNvPr id="4" name="Picture 3" descr="A collage of a person&#10;&#10;Description automatically generated with medium confidence">
            <a:extLst>
              <a:ext uri="{FF2B5EF4-FFF2-40B4-BE49-F238E27FC236}">
                <a16:creationId xmlns:a16="http://schemas.microsoft.com/office/drawing/2014/main" id="{82E55C3D-5FAC-8182-8A09-BC8A0D8E8C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 y="0"/>
            <a:ext cx="12177240" cy="6858000"/>
          </a:xfrm>
          <a:prstGeom prst="rect">
            <a:avLst/>
          </a:prstGeom>
        </p:spPr>
      </p:pic>
    </p:spTree>
    <p:extLst>
      <p:ext uri="{BB962C8B-B14F-4D97-AF65-F5344CB8AC3E}">
        <p14:creationId xmlns:p14="http://schemas.microsoft.com/office/powerpoint/2010/main" val="1183169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MCP Mission">
    <p:bg>
      <p:bgPr>
        <a:solidFill>
          <a:srgbClr val="00205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5BF93-3743-928F-8045-FB86420707EB}"/>
              </a:ext>
            </a:extLst>
          </p:cNvPr>
          <p:cNvPicPr>
            <a:picLocks noChangeAspect="1"/>
          </p:cNvPicPr>
          <p:nvPr userDrawn="1"/>
        </p:nvPicPr>
        <p:blipFill>
          <a:blip r:embed="rId2"/>
          <a:stretch>
            <a:fillRect/>
          </a:stretch>
        </p:blipFill>
        <p:spPr>
          <a:xfrm>
            <a:off x="1309093" y="2378772"/>
            <a:ext cx="3450854" cy="1389003"/>
          </a:xfrm>
          <a:prstGeom prst="rect">
            <a:avLst/>
          </a:prstGeom>
        </p:spPr>
      </p:pic>
      <p:sp>
        <p:nvSpPr>
          <p:cNvPr id="4" name="Rectangle 3">
            <a:extLst>
              <a:ext uri="{FF2B5EF4-FFF2-40B4-BE49-F238E27FC236}">
                <a16:creationId xmlns:a16="http://schemas.microsoft.com/office/drawing/2014/main" id="{E2B626BC-B110-BBDD-6FB5-12A6AAEE0D8D}"/>
              </a:ext>
            </a:extLst>
          </p:cNvPr>
          <p:cNvSpPr/>
          <p:nvPr userDrawn="1"/>
        </p:nvSpPr>
        <p:spPr>
          <a:xfrm>
            <a:off x="5710828" y="2658823"/>
            <a:ext cx="5285119" cy="1707199"/>
          </a:xfrm>
          <a:prstGeom prst="rect">
            <a:avLst/>
          </a:prstGeom>
        </p:spPr>
        <p:txBody>
          <a:bodyPr wrap="square">
            <a:spAutoFit/>
          </a:bodyPr>
          <a:lstStyle/>
          <a:p>
            <a:pPr>
              <a:lnSpc>
                <a:spcPts val="3180"/>
              </a:lnSpc>
            </a:pPr>
            <a:r>
              <a:rPr lang="en-US" sz="2400" b="0" i="0">
                <a:solidFill>
                  <a:schemeClr val="bg1"/>
                </a:solidFill>
                <a:latin typeface="Montserrat" pitchFamily="2" charset="77"/>
                <a:ea typeface="Calibri" panose="020F0502020204030204" pitchFamily="34" charset="0"/>
                <a:cs typeface="Times New Roman" panose="02020603050405020304" pitchFamily="18" charset="0"/>
              </a:rPr>
              <a:t>To improve patient health </a:t>
            </a:r>
            <a:br>
              <a:rPr lang="en-US" sz="2400" b="0" i="0">
                <a:solidFill>
                  <a:schemeClr val="bg1"/>
                </a:solidFill>
                <a:latin typeface="Montserrat" pitchFamily="2" charset="77"/>
                <a:ea typeface="Calibri" panose="020F0502020204030204" pitchFamily="34" charset="0"/>
                <a:cs typeface="Times New Roman" panose="02020603050405020304" pitchFamily="18" charset="0"/>
              </a:rPr>
            </a:br>
            <a:r>
              <a:rPr lang="en-US" sz="2400" b="0" i="0">
                <a:solidFill>
                  <a:schemeClr val="bg1"/>
                </a:solidFill>
                <a:latin typeface="Montserrat" pitchFamily="2" charset="77"/>
                <a:ea typeface="Calibri" panose="020F0502020204030204" pitchFamily="34" charset="0"/>
                <a:cs typeface="Times New Roman" panose="02020603050405020304" pitchFamily="18" charset="0"/>
              </a:rPr>
              <a:t>by ensuring access to </a:t>
            </a:r>
          </a:p>
          <a:p>
            <a:pPr>
              <a:lnSpc>
                <a:spcPts val="3180"/>
              </a:lnSpc>
            </a:pPr>
            <a:r>
              <a:rPr lang="en-US" sz="2400" b="0" i="0">
                <a:solidFill>
                  <a:schemeClr val="bg1"/>
                </a:solidFill>
                <a:latin typeface="Montserrat" pitchFamily="2" charset="77"/>
                <a:ea typeface="Calibri" panose="020F0502020204030204" pitchFamily="34" charset="0"/>
                <a:cs typeface="Times New Roman" panose="02020603050405020304" pitchFamily="18" charset="0"/>
              </a:rPr>
              <a:t>high-quality, cost-effective medications and other therapies. </a:t>
            </a:r>
          </a:p>
        </p:txBody>
      </p:sp>
      <p:sp>
        <p:nvSpPr>
          <p:cNvPr id="5" name="Rectangle 4">
            <a:extLst>
              <a:ext uri="{FF2B5EF4-FFF2-40B4-BE49-F238E27FC236}">
                <a16:creationId xmlns:a16="http://schemas.microsoft.com/office/drawing/2014/main" id="{AD9A56B3-F5DC-EB5B-9B89-90961FDE6C0E}"/>
              </a:ext>
            </a:extLst>
          </p:cNvPr>
          <p:cNvSpPr/>
          <p:nvPr userDrawn="1"/>
        </p:nvSpPr>
        <p:spPr>
          <a:xfrm>
            <a:off x="5710828" y="1910711"/>
            <a:ext cx="6963904" cy="646331"/>
          </a:xfrm>
          <a:prstGeom prst="rect">
            <a:avLst/>
          </a:prstGeom>
        </p:spPr>
        <p:txBody>
          <a:bodyPr wrap="square">
            <a:spAutoFit/>
          </a:bodyPr>
          <a:lstStyle/>
          <a:p>
            <a:r>
              <a:rPr lang="en-US" sz="3600" b="1" i="0">
                <a:solidFill>
                  <a:srgbClr val="93C90E"/>
                </a:solidFill>
                <a:latin typeface="Montserrat SemiBold" pitchFamily="2" charset="77"/>
                <a:ea typeface="Calibri" panose="020F0502020204030204" pitchFamily="34" charset="0"/>
                <a:cs typeface="Times New Roman" panose="02020603050405020304" pitchFamily="18" charset="0"/>
              </a:rPr>
              <a:t>Mission</a:t>
            </a:r>
          </a:p>
        </p:txBody>
      </p:sp>
      <p:cxnSp>
        <p:nvCxnSpPr>
          <p:cNvPr id="6" name="Straight Connector 5">
            <a:extLst>
              <a:ext uri="{FF2B5EF4-FFF2-40B4-BE49-F238E27FC236}">
                <a16:creationId xmlns:a16="http://schemas.microsoft.com/office/drawing/2014/main" id="{78BD2252-D427-9EBA-7611-199AAE096EFA}"/>
              </a:ext>
            </a:extLst>
          </p:cNvPr>
          <p:cNvCxnSpPr>
            <a:cxnSpLocks/>
          </p:cNvCxnSpPr>
          <p:nvPr userDrawn="1"/>
        </p:nvCxnSpPr>
        <p:spPr>
          <a:xfrm>
            <a:off x="5264323" y="2048721"/>
            <a:ext cx="0" cy="2179762"/>
          </a:xfrm>
          <a:prstGeom prst="line">
            <a:avLst/>
          </a:prstGeom>
          <a:ln w="19050">
            <a:solidFill>
              <a:srgbClr val="93C90E"/>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3633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 Blue Background with Carag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AA45C-8546-4621-8062-3F596A04E55F}"/>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425BE9D7-9E4C-A79F-895A-4ADDCDEC98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86183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860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1375A-C223-44C8-917C-F7C3A1BCD50F}" type="datetimeFigureOut">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28/09/2023</a:t>
            </a:fld>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83841B-0DB4-4C99-B5E5-79625F01DBF7}" type="slidenum">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4008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05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11457A-C405-4EB0-B7DE-C089F75AFEEB}"/>
              </a:ext>
            </a:extLst>
          </p:cNvPr>
          <p:cNvSpPr/>
          <p:nvPr userDrawn="1"/>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sp>
        <p:nvSpPr>
          <p:cNvPr id="4" name="Text Placeholder 3">
            <a:extLst>
              <a:ext uri="{FF2B5EF4-FFF2-40B4-BE49-F238E27FC236}">
                <a16:creationId xmlns:a16="http://schemas.microsoft.com/office/drawing/2014/main" id="{AE73F007-6D06-4E99-9552-A76F112AEF5C}"/>
              </a:ext>
            </a:extLst>
          </p:cNvPr>
          <p:cNvSpPr>
            <a:spLocks noGrp="1"/>
          </p:cNvSpPr>
          <p:nvPr>
            <p:ph type="body" sz="quarter" idx="10" hasCustomPrompt="1"/>
          </p:nvPr>
        </p:nvSpPr>
        <p:spPr>
          <a:xfrm>
            <a:off x="885825" y="2355638"/>
            <a:ext cx="10953750" cy="1057275"/>
          </a:xfrm>
          <a:prstGeom prst="rect">
            <a:avLst/>
          </a:prstGeom>
        </p:spPr>
        <p:txBody>
          <a:bodyPr/>
          <a:lstStyle>
            <a:lvl1pPr marL="0" indent="0" algn="ctr">
              <a:buNone/>
              <a:defRPr sz="7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pic>
        <p:nvPicPr>
          <p:cNvPr id="11" name="Picture 10">
            <a:extLst>
              <a:ext uri="{FF2B5EF4-FFF2-40B4-BE49-F238E27FC236}">
                <a16:creationId xmlns:a16="http://schemas.microsoft.com/office/drawing/2014/main" id="{890B8528-6C47-4416-8950-C3A31C5D854E}"/>
              </a:ext>
            </a:extLst>
          </p:cNvPr>
          <p:cNvPicPr>
            <a:picLocks noChangeAspect="1"/>
          </p:cNvPicPr>
          <p:nvPr userDrawn="1"/>
        </p:nvPicPr>
        <p:blipFill>
          <a:blip r:embed="rId2"/>
          <a:stretch>
            <a:fillRect/>
          </a:stretch>
        </p:blipFill>
        <p:spPr>
          <a:xfrm>
            <a:off x="809625" y="5072631"/>
            <a:ext cx="3157734" cy="1271019"/>
          </a:xfrm>
          <a:prstGeom prst="rect">
            <a:avLst/>
          </a:prstGeom>
        </p:spPr>
      </p:pic>
      <p:sp>
        <p:nvSpPr>
          <p:cNvPr id="13" name="Text Placeholder 12">
            <a:extLst>
              <a:ext uri="{FF2B5EF4-FFF2-40B4-BE49-F238E27FC236}">
                <a16:creationId xmlns:a16="http://schemas.microsoft.com/office/drawing/2014/main" id="{6C86D695-5ADB-4525-B695-DC2712BC29F6}"/>
              </a:ext>
            </a:extLst>
          </p:cNvPr>
          <p:cNvSpPr>
            <a:spLocks noGrp="1"/>
          </p:cNvSpPr>
          <p:nvPr>
            <p:ph type="body" sz="quarter" idx="11" hasCustomPrompt="1"/>
          </p:nvPr>
        </p:nvSpPr>
        <p:spPr>
          <a:xfrm>
            <a:off x="885825" y="3594974"/>
            <a:ext cx="10953750" cy="1396125"/>
          </a:xfrm>
          <a:prstGeom prst="rect">
            <a:avLst/>
          </a:prstGeom>
        </p:spPr>
        <p:txBody>
          <a:bodyPr/>
          <a:lstStyle>
            <a:lvl1pPr marL="0" indent="0" algn="r">
              <a:lnSpc>
                <a:spcPct val="150000"/>
              </a:lnSpc>
              <a:spcBef>
                <a:spcPts val="0"/>
              </a:spcBef>
              <a:buNone/>
              <a:defRPr>
                <a:solidFill>
                  <a:schemeClr val="bg1"/>
                </a:solidFill>
              </a:defRPr>
            </a:lvl1pPr>
          </a:lstStyle>
          <a:p>
            <a:pPr lvl="0"/>
            <a:r>
              <a:rPr lang="en-US"/>
              <a:t>Date</a:t>
            </a:r>
          </a:p>
          <a:p>
            <a:pPr lvl="0"/>
            <a:r>
              <a:rPr lang="en-US"/>
              <a:t>Location</a:t>
            </a:r>
          </a:p>
        </p:txBody>
      </p:sp>
    </p:spTree>
    <p:extLst>
      <p:ext uri="{BB962C8B-B14F-4D97-AF65-F5344CB8AC3E}">
        <p14:creationId xmlns:p14="http://schemas.microsoft.com/office/powerpoint/2010/main" val="564673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Two-column Content Slide">
    <p:bg>
      <p:bgPr>
        <a:solidFill>
          <a:srgbClr val="00205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266700" y="0"/>
            <a:ext cx="12725400" cy="69723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E495D26-E35E-F741-968D-86841912DB32}"/>
              </a:ext>
            </a:extLst>
          </p:cNvPr>
          <p:cNvSpPr/>
          <p:nvPr userDrawn="1"/>
        </p:nvSpPr>
        <p:spPr>
          <a:xfrm>
            <a:off x="-100016" y="5878512"/>
            <a:ext cx="12725400" cy="109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602466-2543-1B45-A2B9-5BAE1E8C0E56}"/>
              </a:ext>
            </a:extLst>
          </p:cNvPr>
          <p:cNvPicPr>
            <a:picLocks noChangeAspect="1"/>
          </p:cNvPicPr>
          <p:nvPr userDrawn="1"/>
        </p:nvPicPr>
        <p:blipFill>
          <a:blip r:embed="rId2"/>
          <a:stretch>
            <a:fillRect/>
          </a:stretch>
        </p:blipFill>
        <p:spPr>
          <a:xfrm>
            <a:off x="820713" y="6112174"/>
            <a:ext cx="2123123" cy="656636"/>
          </a:xfrm>
          <a:prstGeom prst="rect">
            <a:avLst/>
          </a:prstGeom>
        </p:spPr>
      </p:pic>
      <p:sp>
        <p:nvSpPr>
          <p:cNvPr id="8" name="Text Placeholder 7">
            <a:extLst>
              <a:ext uri="{FF2B5EF4-FFF2-40B4-BE49-F238E27FC236}">
                <a16:creationId xmlns:a16="http://schemas.microsoft.com/office/drawing/2014/main" id="{954FC435-E5AA-4BE8-A749-DDB03060B7D4}"/>
              </a:ext>
            </a:extLst>
          </p:cNvPr>
          <p:cNvSpPr>
            <a:spLocks noGrp="1"/>
          </p:cNvSpPr>
          <p:nvPr>
            <p:ph type="body" sz="quarter" idx="10"/>
          </p:nvPr>
        </p:nvSpPr>
        <p:spPr>
          <a:xfrm>
            <a:off x="820738"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72E1F1CE-607B-47E6-BAF0-EE3A69520665}"/>
              </a:ext>
            </a:extLst>
          </p:cNvPr>
          <p:cNvSpPr>
            <a:spLocks noGrp="1"/>
          </p:cNvSpPr>
          <p:nvPr>
            <p:ph type="body" sz="quarter" idx="11"/>
          </p:nvPr>
        </p:nvSpPr>
        <p:spPr>
          <a:xfrm>
            <a:off x="6526213"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4215879-269F-4DD9-A798-F7A76EBB7E17}"/>
              </a:ext>
            </a:extLst>
          </p:cNvPr>
          <p:cNvSpPr>
            <a:spLocks noGrp="1"/>
          </p:cNvSpPr>
          <p:nvPr>
            <p:ph type="body" sz="quarter" idx="12"/>
          </p:nvPr>
        </p:nvSpPr>
        <p:spPr>
          <a:xfrm>
            <a:off x="820713" y="228600"/>
            <a:ext cx="10533087" cy="1415760"/>
          </a:xfrm>
          <a:prstGeom prst="rect">
            <a:avLst/>
          </a:prstGeom>
        </p:spPr>
        <p:txBody>
          <a:bodyPr anchor="ctr"/>
          <a:lstStyle>
            <a:lvl1pPr marL="0" indent="0">
              <a:buNone/>
              <a:defRPr sz="44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5164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Two-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78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itations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8C4F-8AF2-44AB-957E-0424D810F749}"/>
              </a:ext>
            </a:extLst>
          </p:cNvPr>
          <p:cNvSpPr>
            <a:spLocks noGrp="1"/>
          </p:cNvSpPr>
          <p:nvPr>
            <p:ph type="title"/>
          </p:nvPr>
        </p:nvSpPr>
        <p:spPr>
          <a:xfrm>
            <a:off x="838200" y="365125"/>
            <a:ext cx="10515600" cy="1325563"/>
          </a:xfrm>
          <a:prstGeom prst="rect">
            <a:avLst/>
          </a:prstGeom>
        </p:spPr>
        <p:txBody>
          <a:bodyPr anchor="ctr"/>
          <a:lstStyle>
            <a:lvl1pPr>
              <a:defRPr sz="4400" b="1"/>
            </a:lvl1pPr>
          </a:lstStyle>
          <a:p>
            <a:r>
              <a:rPr lang="en-US"/>
              <a:t>Click to edit Master title style</a:t>
            </a:r>
          </a:p>
        </p:txBody>
      </p:sp>
      <p:sp>
        <p:nvSpPr>
          <p:cNvPr id="4" name="Text Placeholder 3">
            <a:extLst>
              <a:ext uri="{FF2B5EF4-FFF2-40B4-BE49-F238E27FC236}">
                <a16:creationId xmlns:a16="http://schemas.microsoft.com/office/drawing/2014/main" id="{E779B780-1728-45BC-9ADB-88DD6692D6BF}"/>
              </a:ext>
            </a:extLst>
          </p:cNvPr>
          <p:cNvSpPr>
            <a:spLocks noGrp="1"/>
          </p:cNvSpPr>
          <p:nvPr>
            <p:ph type="body" sz="quarter" idx="10" hasCustomPrompt="1"/>
          </p:nvPr>
        </p:nvSpPr>
        <p:spPr>
          <a:xfrm>
            <a:off x="838200" y="1876426"/>
            <a:ext cx="10515600" cy="3695699"/>
          </a:xfrm>
          <a:prstGeom prst="rect">
            <a:avLst/>
          </a:prstGeo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C0AF76C-6017-441D-9927-51E0AFD15457}"/>
              </a:ext>
            </a:extLst>
          </p:cNvPr>
          <p:cNvPicPr>
            <a:picLocks noChangeAspect="1"/>
          </p:cNvPicPr>
          <p:nvPr userDrawn="1"/>
        </p:nvPicPr>
        <p:blipFill>
          <a:blip r:embed="rId2"/>
          <a:stretch>
            <a:fillRect/>
          </a:stretch>
        </p:blipFill>
        <p:spPr>
          <a:xfrm>
            <a:off x="9079644" y="372361"/>
            <a:ext cx="2274156" cy="685800"/>
          </a:xfrm>
          <a:prstGeom prst="rect">
            <a:avLst/>
          </a:prstGeom>
        </p:spPr>
      </p:pic>
      <p:sp>
        <p:nvSpPr>
          <p:cNvPr id="8" name="Text Placeholder 7">
            <a:extLst>
              <a:ext uri="{FF2B5EF4-FFF2-40B4-BE49-F238E27FC236}">
                <a16:creationId xmlns:a16="http://schemas.microsoft.com/office/drawing/2014/main" id="{B42DA125-CE01-44C8-8916-C0BA3D963248}"/>
              </a:ext>
            </a:extLst>
          </p:cNvPr>
          <p:cNvSpPr>
            <a:spLocks noGrp="1"/>
          </p:cNvSpPr>
          <p:nvPr>
            <p:ph type="body" sz="quarter" idx="11"/>
          </p:nvPr>
        </p:nvSpPr>
        <p:spPr>
          <a:xfrm>
            <a:off x="838200" y="5717381"/>
            <a:ext cx="10515600" cy="909637"/>
          </a:xfrm>
          <a:prstGeom prst="rect">
            <a:avLst/>
          </a:prstGeom>
        </p:spPr>
        <p:txBody>
          <a:bodyPr/>
          <a:lstStyle>
            <a:lvl1pPr marL="0" indent="0">
              <a:lnSpc>
                <a:spcPct val="1000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170411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endParaRPr lang="en-US"/>
          </a:p>
        </p:txBody>
      </p:sp>
    </p:spTree>
    <p:extLst>
      <p:ext uri="{BB962C8B-B14F-4D97-AF65-F5344CB8AC3E}">
        <p14:creationId xmlns:p14="http://schemas.microsoft.com/office/powerpoint/2010/main" val="301113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Easy Task">
    <p:spTree>
      <p:nvGrpSpPr>
        <p:cNvPr id="1" name=""/>
        <p:cNvGrpSpPr/>
        <p:nvPr/>
      </p:nvGrpSpPr>
      <p:grpSpPr>
        <a:xfrm>
          <a:off x="0" y="0"/>
          <a:ext cx="0" cy="0"/>
          <a:chOff x="0" y="0"/>
          <a:chExt cx="0" cy="0"/>
        </a:xfrm>
      </p:grpSpPr>
      <p:pic>
        <p:nvPicPr>
          <p:cNvPr id="2" name="Picture 1" descr="A picture containing night sky&#10;&#10;Description automatically generated">
            <a:extLst>
              <a:ext uri="{FF2B5EF4-FFF2-40B4-BE49-F238E27FC236}">
                <a16:creationId xmlns:a16="http://schemas.microsoft.com/office/drawing/2014/main" id="{787494A6-F8FC-9B5D-E12B-A0C147B4D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73F5B9C-F70A-07EE-A6E7-5C525A420B38}"/>
              </a:ext>
            </a:extLst>
          </p:cNvPr>
          <p:cNvSpPr txBox="1"/>
          <p:nvPr userDrawn="1"/>
        </p:nvSpPr>
        <p:spPr>
          <a:xfrm>
            <a:off x="1" y="2767280"/>
            <a:ext cx="12192000" cy="1323439"/>
          </a:xfrm>
          <a:prstGeom prst="rect">
            <a:avLst/>
          </a:prstGeom>
          <a:noFill/>
        </p:spPr>
        <p:txBody>
          <a:bodyPr wrap="square" rtlCol="0">
            <a:noAutofit/>
          </a:bodyPr>
          <a:lstStyle/>
          <a:p>
            <a:pPr algn="ctr"/>
            <a:r>
              <a:rPr lang="en-US" sz="3200">
                <a:solidFill>
                  <a:schemeClr val="bg1"/>
                </a:solidFill>
                <a:effectLst/>
                <a:latin typeface="Montserrat SemiBold" panose="00000700000000000000" pitchFamily="2" charset="0"/>
                <a:ea typeface="Calibri" panose="020F0502020204030204" pitchFamily="34" charset="0"/>
                <a:cs typeface="Arial" panose="020B0604020202020204" pitchFamily="34" charset="0"/>
              </a:rPr>
              <a:t>As you can imagine,</a:t>
            </a:r>
          </a:p>
          <a:p>
            <a:pPr algn="ctr"/>
            <a:r>
              <a:rPr lang="en-US" sz="4800">
                <a:solidFill>
                  <a:srgbClr val="DC8633"/>
                </a:solidFill>
                <a:effectLst/>
                <a:latin typeface="Montserrat SemiBold" panose="00000700000000000000" pitchFamily="2" charset="0"/>
                <a:ea typeface="Calibri" panose="020F0502020204030204" pitchFamily="34" charset="0"/>
                <a:cs typeface="Arial" panose="020B0604020202020204" pitchFamily="34" charset="0"/>
              </a:rPr>
              <a:t>that’s no easy task.</a:t>
            </a:r>
            <a:endParaRPr lang="en-US" sz="4800">
              <a:solidFill>
                <a:srgbClr val="DC8633"/>
              </a:solidFill>
              <a:latin typeface="Montserrat SemiBold" panose="00000700000000000000" pitchFamily="2" charset="0"/>
            </a:endParaRPr>
          </a:p>
        </p:txBody>
      </p:sp>
      <p:pic>
        <p:nvPicPr>
          <p:cNvPr id="7" name="Picture 6" descr="A picture containing text, clipart&#10;&#10;Description automatically generated">
            <a:extLst>
              <a:ext uri="{FF2B5EF4-FFF2-40B4-BE49-F238E27FC236}">
                <a16:creationId xmlns:a16="http://schemas.microsoft.com/office/drawing/2014/main" id="{D0E3B1BE-8F2C-2C67-C440-78041849C6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29822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3" name="Table Placeholder 2">
            <a:extLst>
              <a:ext uri="{FF2B5EF4-FFF2-40B4-BE49-F238E27FC236}">
                <a16:creationId xmlns:a16="http://schemas.microsoft.com/office/drawing/2014/main" id="{5633E215-EE1B-41F4-B594-66FE60D098EA}"/>
              </a:ext>
            </a:extLst>
          </p:cNvPr>
          <p:cNvSpPr>
            <a:spLocks noGrp="1"/>
          </p:cNvSpPr>
          <p:nvPr>
            <p:ph type="tbl" sz="quarter" idx="10"/>
          </p:nvPr>
        </p:nvSpPr>
        <p:spPr>
          <a:xfrm>
            <a:off x="838200" y="1847850"/>
            <a:ext cx="10515600" cy="3914775"/>
          </a:xfrm>
          <a:prstGeom prst="rect">
            <a:avLst/>
          </a:prstGeom>
        </p:spPr>
        <p:txBody>
          <a:bodyPr/>
          <a:lstStyle/>
          <a:p>
            <a:endParaRPr lang="en-US"/>
          </a:p>
        </p:txBody>
      </p:sp>
    </p:spTree>
    <p:extLst>
      <p:ext uri="{BB962C8B-B14F-4D97-AF65-F5344CB8AC3E}">
        <p14:creationId xmlns:p14="http://schemas.microsoft.com/office/powerpoint/2010/main" val="73701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mart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5" name="SmartArt Placeholder 4">
            <a:extLst>
              <a:ext uri="{FF2B5EF4-FFF2-40B4-BE49-F238E27FC236}">
                <a16:creationId xmlns:a16="http://schemas.microsoft.com/office/drawing/2014/main" id="{29401669-CD69-43DE-8607-B4B829F4AFEA}"/>
              </a:ext>
            </a:extLst>
          </p:cNvPr>
          <p:cNvSpPr>
            <a:spLocks noGrp="1"/>
          </p:cNvSpPr>
          <p:nvPr>
            <p:ph type="dgm" sz="quarter" idx="10"/>
          </p:nvPr>
        </p:nvSpPr>
        <p:spPr>
          <a:xfrm>
            <a:off x="838201" y="1870212"/>
            <a:ext cx="10515600" cy="3933825"/>
          </a:xfrm>
          <a:prstGeom prst="rect">
            <a:avLst/>
          </a:prstGeom>
        </p:spPr>
        <p:txBody>
          <a:bodyPr/>
          <a:lstStyle/>
          <a:p>
            <a:endParaRPr lang="en-US"/>
          </a:p>
        </p:txBody>
      </p:sp>
    </p:spTree>
    <p:extLst>
      <p:ext uri="{BB962C8B-B14F-4D97-AF65-F5344CB8AC3E}">
        <p14:creationId xmlns:p14="http://schemas.microsoft.com/office/powerpoint/2010/main" val="7262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205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559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nect With Us Slide">
    <p:bg>
      <p:bgPr>
        <a:solidFill>
          <a:srgbClr val="00205B"/>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433E6-CA8E-45EA-98C5-2475199D52EC}"/>
              </a:ext>
            </a:extLst>
          </p:cNvPr>
          <p:cNvSpPr>
            <a:spLocks noGrp="1"/>
          </p:cNvSpPr>
          <p:nvPr>
            <p:ph type="body" sz="quarter" idx="10" hasCustomPrompt="1"/>
          </p:nvPr>
        </p:nvSpPr>
        <p:spPr>
          <a:xfrm>
            <a:off x="700087" y="2132593"/>
            <a:ext cx="10791825" cy="1047750"/>
          </a:xfrm>
          <a:prstGeom prst="rect">
            <a:avLst/>
          </a:prstGeom>
        </p:spPr>
        <p:txBody>
          <a:bodyPr/>
          <a:lstStyle>
            <a:lvl1pPr marL="0" indent="0" algn="ctr">
              <a:buNone/>
              <a:defRPr sz="6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Connect with Us</a:t>
            </a:r>
          </a:p>
        </p:txBody>
      </p:sp>
      <p:sp>
        <p:nvSpPr>
          <p:cNvPr id="6" name="Text Placeholder 5">
            <a:extLst>
              <a:ext uri="{FF2B5EF4-FFF2-40B4-BE49-F238E27FC236}">
                <a16:creationId xmlns:a16="http://schemas.microsoft.com/office/drawing/2014/main" id="{D8B018AB-C8D6-4EA4-A146-7CDCB8ADD56C}"/>
              </a:ext>
            </a:extLst>
          </p:cNvPr>
          <p:cNvSpPr>
            <a:spLocks noGrp="1"/>
          </p:cNvSpPr>
          <p:nvPr>
            <p:ph type="body" sz="quarter" idx="11" hasCustomPrompt="1"/>
          </p:nvPr>
        </p:nvSpPr>
        <p:spPr>
          <a:xfrm>
            <a:off x="700088" y="3391372"/>
            <a:ext cx="10791825" cy="1047751"/>
          </a:xfrm>
          <a:prstGeom prst="rect">
            <a:avLst/>
          </a:prstGeom>
        </p:spPr>
        <p:txBody>
          <a:bodyPr/>
          <a:lstStyle>
            <a:lvl1pPr marL="0" indent="0" algn="ctr">
              <a:buNone/>
              <a:defRPr sz="6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www.amcp.org  @</a:t>
            </a:r>
            <a:r>
              <a:rPr lang="en-US" err="1"/>
              <a:t>amcporg</a:t>
            </a:r>
            <a:endParaRPr lang="en-US"/>
          </a:p>
        </p:txBody>
      </p:sp>
      <p:sp>
        <p:nvSpPr>
          <p:cNvPr id="5" name="Oval 4">
            <a:extLst>
              <a:ext uri="{FF2B5EF4-FFF2-40B4-BE49-F238E27FC236}">
                <a16:creationId xmlns:a16="http://schemas.microsoft.com/office/drawing/2014/main" id="{DB365F6E-2ABD-447F-9E54-3012657526A8}"/>
              </a:ext>
            </a:extLst>
          </p:cNvPr>
          <p:cNvSpPr/>
          <p:nvPr userDrawn="1"/>
        </p:nvSpPr>
        <p:spPr>
          <a:xfrm>
            <a:off x="6709577" y="3813430"/>
            <a:ext cx="199695" cy="203637"/>
          </a:xfrm>
          <a:prstGeom prst="ellipse">
            <a:avLst/>
          </a:prstGeom>
          <a:solidFill>
            <a:srgbClr val="91C84C"/>
          </a:solidFill>
          <a:ln>
            <a:solidFill>
              <a:srgbClr val="91C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54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Green Caragon">
    <p:bg>
      <p:bgPr>
        <a:solidFill>
          <a:srgbClr val="00205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EC5190-DB6C-504A-A431-681490C9CFFA}"/>
              </a:ext>
            </a:extLst>
          </p:cNvPr>
          <p:cNvPicPr>
            <a:picLocks noChangeAspect="1"/>
          </p:cNvPicPr>
          <p:nvPr userDrawn="1"/>
        </p:nvPicPr>
        <p:blipFill>
          <a:blip r:embed="rId2"/>
          <a:stretch>
            <a:fillRect/>
          </a:stretch>
        </p:blipFill>
        <p:spPr>
          <a:xfrm>
            <a:off x="-1793488" y="2007219"/>
            <a:ext cx="6858000" cy="6858000"/>
          </a:xfrm>
          <a:prstGeom prst="rect">
            <a:avLst/>
          </a:prstGeom>
        </p:spPr>
      </p:pic>
    </p:spTree>
    <p:extLst>
      <p:ext uri="{BB962C8B-B14F-4D97-AF65-F5344CB8AC3E}">
        <p14:creationId xmlns:p14="http://schemas.microsoft.com/office/powerpoint/2010/main" val="2718220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White Caragon">
    <p:bg>
      <p:bgPr>
        <a:solidFill>
          <a:srgbClr val="00205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D2222-9B49-4F44-80C4-7F0FFDD2BCA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983664" y="-1422399"/>
            <a:ext cx="7427536" cy="6184232"/>
          </a:xfrm>
          <a:prstGeom prst="rect">
            <a:avLst/>
          </a:prstGeom>
        </p:spPr>
      </p:pic>
    </p:spTree>
    <p:extLst>
      <p:ext uri="{BB962C8B-B14F-4D97-AF65-F5344CB8AC3E}">
        <p14:creationId xmlns:p14="http://schemas.microsoft.com/office/powerpoint/2010/main" val="3661191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White One-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81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DEA535-A6B2-314B-A2A3-D33299E4F7B1}"/>
              </a:ext>
            </a:extLst>
          </p:cNvPr>
          <p:cNvPicPr>
            <a:picLocks noChangeAspect="1"/>
          </p:cNvPicPr>
          <p:nvPr userDrawn="1"/>
        </p:nvPicPr>
        <p:blipFill>
          <a:blip r:embed="rId2"/>
          <a:stretch>
            <a:fillRect/>
          </a:stretch>
        </p:blipFill>
        <p:spPr>
          <a:xfrm>
            <a:off x="-1860987" y="1820186"/>
            <a:ext cx="6949440" cy="6949440"/>
          </a:xfrm>
          <a:prstGeom prst="rect">
            <a:avLst/>
          </a:prstGeom>
        </p:spPr>
      </p:pic>
      <p:sp>
        <p:nvSpPr>
          <p:cNvPr id="5" name="Text Placeholder 4">
            <a:extLst>
              <a:ext uri="{FF2B5EF4-FFF2-40B4-BE49-F238E27FC236}">
                <a16:creationId xmlns:a16="http://schemas.microsoft.com/office/drawing/2014/main" id="{C86B4846-8895-4E10-9A2C-3A2D01987134}"/>
              </a:ext>
            </a:extLst>
          </p:cNvPr>
          <p:cNvSpPr>
            <a:spLocks noGrp="1"/>
          </p:cNvSpPr>
          <p:nvPr>
            <p:ph type="body" sz="quarter" idx="10" hasCustomPrompt="1"/>
          </p:nvPr>
        </p:nvSpPr>
        <p:spPr>
          <a:xfrm>
            <a:off x="4486275" y="2919412"/>
            <a:ext cx="7429499" cy="1019175"/>
          </a:xfrm>
          <a:prstGeom prst="rect">
            <a:avLst/>
          </a:prstGeom>
        </p:spPr>
        <p:txBody>
          <a:bodyPr/>
          <a:lstStyle>
            <a:lvl1pPr marL="0" indent="0" algn="l">
              <a:buNone/>
              <a:defRPr sz="7200" b="1">
                <a:latin typeface="+mj-lt"/>
              </a:defRPr>
            </a:lvl1pPr>
          </a:lstStyle>
          <a:p>
            <a:pPr lvl="0"/>
            <a:r>
              <a:rPr lang="en-US"/>
              <a:t>Agenda Item</a:t>
            </a:r>
          </a:p>
        </p:txBody>
      </p:sp>
    </p:spTree>
    <p:extLst>
      <p:ext uri="{BB962C8B-B14F-4D97-AF65-F5344CB8AC3E}">
        <p14:creationId xmlns:p14="http://schemas.microsoft.com/office/powerpoint/2010/main" val="1228688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ndamentals 2023 - Template Title for To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11457A-C405-4EB0-B7DE-C089F75AFEEB}"/>
              </a:ext>
            </a:extLst>
          </p:cNvPr>
          <p:cNvSpPr/>
          <p:nvPr userDrawn="1"/>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pic>
        <p:nvPicPr>
          <p:cNvPr id="5" name="Picture 4" descr="Logo&#10;&#10;Description automatically generated with medium confidence">
            <a:extLst>
              <a:ext uri="{FF2B5EF4-FFF2-40B4-BE49-F238E27FC236}">
                <a16:creationId xmlns:a16="http://schemas.microsoft.com/office/drawing/2014/main" id="{D092E855-77E5-539A-74C4-146D510B9607}"/>
              </a:ext>
            </a:extLst>
          </p:cNvPr>
          <p:cNvPicPr>
            <a:picLocks noChangeAspect="1"/>
          </p:cNvPicPr>
          <p:nvPr userDrawn="1"/>
        </p:nvPicPr>
        <p:blipFill>
          <a:blip r:embed="rId2"/>
          <a:stretch>
            <a:fillRect/>
          </a:stretch>
        </p:blipFill>
        <p:spPr>
          <a:xfrm>
            <a:off x="0" y="-24"/>
            <a:ext cx="12198096" cy="6868601"/>
          </a:xfrm>
          <a:prstGeom prst="rect">
            <a:avLst/>
          </a:prstGeom>
        </p:spPr>
      </p:pic>
    </p:spTree>
    <p:extLst>
      <p:ext uri="{BB962C8B-B14F-4D97-AF65-F5344CB8AC3E}">
        <p14:creationId xmlns:p14="http://schemas.microsoft.com/office/powerpoint/2010/main" val="3283680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ndamentals 2023 - Title Slide">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48A3AE0-4BCC-EA08-9DF0-30340537B84C}"/>
              </a:ext>
            </a:extLst>
          </p:cNvPr>
          <p:cNvPicPr>
            <a:picLocks noChangeAspect="1"/>
          </p:cNvPicPr>
          <p:nvPr userDrawn="1"/>
        </p:nvPicPr>
        <p:blipFill>
          <a:blip r:embed="rId2"/>
          <a:stretch>
            <a:fillRect/>
          </a:stretch>
        </p:blipFill>
        <p:spPr>
          <a:xfrm>
            <a:off x="0" y="-24"/>
            <a:ext cx="12198096" cy="6868601"/>
          </a:xfrm>
          <a:prstGeom prst="rect">
            <a:avLst/>
          </a:prstGeom>
        </p:spPr>
      </p:pic>
    </p:spTree>
    <p:extLst>
      <p:ext uri="{BB962C8B-B14F-4D97-AF65-F5344CB8AC3E}">
        <p14:creationId xmlns:p14="http://schemas.microsoft.com/office/powerpoint/2010/main" val="3197059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izable A">
    <p:spTree>
      <p:nvGrpSpPr>
        <p:cNvPr id="1" name=""/>
        <p:cNvGrpSpPr/>
        <p:nvPr/>
      </p:nvGrpSpPr>
      <p:grpSpPr>
        <a:xfrm>
          <a:off x="0" y="0"/>
          <a:ext cx="0" cy="0"/>
          <a:chOff x="0" y="0"/>
          <a:chExt cx="0" cy="0"/>
        </a:xfrm>
      </p:grpSpPr>
      <p:pic>
        <p:nvPicPr>
          <p:cNvPr id="2" name="Picture 1" descr="A picture containing night sky&#10;&#10;Description automatically generated">
            <a:extLst>
              <a:ext uri="{FF2B5EF4-FFF2-40B4-BE49-F238E27FC236}">
                <a16:creationId xmlns:a16="http://schemas.microsoft.com/office/drawing/2014/main" id="{787494A6-F8FC-9B5D-E12B-A0C147B4D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C4ECAF92-B334-B9BD-81E3-933E5661EEDF}"/>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3200" b="1" baseline="0">
                <a:solidFill>
                  <a:schemeClr val="bg1"/>
                </a:solidFill>
                <a:latin typeface="Montserrat SemiBold" pitchFamily="2" charset="77"/>
              </a:defRPr>
            </a:lvl1pPr>
          </a:lstStyle>
          <a:p>
            <a:r>
              <a:rPr lang="en-US"/>
              <a:t>Text here</a:t>
            </a:r>
          </a:p>
        </p:txBody>
      </p:sp>
      <p:sp>
        <p:nvSpPr>
          <p:cNvPr id="4" name="Title Placeholder 1">
            <a:extLst>
              <a:ext uri="{FF2B5EF4-FFF2-40B4-BE49-F238E27FC236}">
                <a16:creationId xmlns:a16="http://schemas.microsoft.com/office/drawing/2014/main" id="{C73BE0FA-69EC-6694-FA61-7CF65ACAFC90}"/>
              </a:ext>
            </a:extLst>
          </p:cNvPr>
          <p:cNvSpPr txBox="1">
            <a:spLocks/>
          </p:cNvSpPr>
          <p:nvPr userDrawn="1"/>
        </p:nvSpPr>
        <p:spPr>
          <a:xfrm>
            <a:off x="0" y="2767280"/>
            <a:ext cx="12192000" cy="1671809"/>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3200" b="1" kern="1200" baseline="0">
                <a:solidFill>
                  <a:schemeClr val="bg1"/>
                </a:solidFill>
                <a:latin typeface="Montserrat SemiBold" pitchFamily="2" charset="77"/>
                <a:ea typeface="+mj-ea"/>
                <a:cs typeface="+mj-cs"/>
              </a:defRPr>
            </a:lvl1pPr>
          </a:lstStyle>
          <a:p>
            <a:r>
              <a:rPr lang="en-US" sz="4800">
                <a:solidFill>
                  <a:srgbClr val="F78F1E"/>
                </a:solidFill>
              </a:rPr>
              <a:t>Text here</a:t>
            </a:r>
          </a:p>
        </p:txBody>
      </p:sp>
      <p:pic>
        <p:nvPicPr>
          <p:cNvPr id="5" name="Picture 4" descr="A picture containing text, clipart&#10;&#10;Description automatically generated">
            <a:extLst>
              <a:ext uri="{FF2B5EF4-FFF2-40B4-BE49-F238E27FC236}">
                <a16:creationId xmlns:a16="http://schemas.microsoft.com/office/drawing/2014/main" id="{F2C4C361-AD24-2CB7-7A38-E9CAB8A9B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129057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ndamentals 2023 - Modul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0A09C32F-BD31-D387-F311-1EA5717F0050}"/>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5" name="Text Placeholder 4">
            <a:extLst>
              <a:ext uri="{FF2B5EF4-FFF2-40B4-BE49-F238E27FC236}">
                <a16:creationId xmlns:a16="http://schemas.microsoft.com/office/drawing/2014/main" id="{47CF4375-3BB2-F366-566B-FF3DAAF395AA}"/>
              </a:ext>
            </a:extLst>
          </p:cNvPr>
          <p:cNvSpPr>
            <a:spLocks noGrp="1"/>
          </p:cNvSpPr>
          <p:nvPr>
            <p:ph type="body" sz="quarter" idx="10" hasCustomPrompt="1"/>
          </p:nvPr>
        </p:nvSpPr>
        <p:spPr>
          <a:xfrm>
            <a:off x="5310188" y="2021139"/>
            <a:ext cx="6015037" cy="657893"/>
          </a:xfrm>
          <a:prstGeom prst="rect">
            <a:avLst/>
          </a:prstGeom>
        </p:spPr>
        <p:txBody>
          <a:bodyPr/>
          <a:lstStyle>
            <a:lvl1pPr marL="0" indent="0">
              <a:spcAft>
                <a:spcPts val="2400"/>
              </a:spcAft>
              <a:buFontTx/>
              <a:buNone/>
              <a:defRPr b="1" i="0" spc="300">
                <a:solidFill>
                  <a:srgbClr val="FFFFFF"/>
                </a:solidFill>
                <a:latin typeface="Montserrat SemiBold" pitchFamily="2" charset="77"/>
                <a:ea typeface="Open Sans Semibold" panose="020B0606030504020204" pitchFamily="34" charset="0"/>
                <a:cs typeface="Open Sans Semibold" panose="020B0606030504020204" pitchFamily="34" charset="0"/>
              </a:defRPr>
            </a:lvl1pPr>
            <a:lvl2pPr marL="457200" indent="0">
              <a:buNone/>
              <a:defRPr/>
            </a:lvl2pPr>
          </a:lstStyle>
          <a:p>
            <a:pPr lvl="0"/>
            <a:r>
              <a:rPr lang="en-US"/>
              <a:t>MODULE 1</a:t>
            </a:r>
          </a:p>
        </p:txBody>
      </p:sp>
      <p:sp>
        <p:nvSpPr>
          <p:cNvPr id="6" name="Text Placeholder 4">
            <a:extLst>
              <a:ext uri="{FF2B5EF4-FFF2-40B4-BE49-F238E27FC236}">
                <a16:creationId xmlns:a16="http://schemas.microsoft.com/office/drawing/2014/main" id="{B377992D-EFC1-DEA7-764F-0F7350C07C04}"/>
              </a:ext>
            </a:extLst>
          </p:cNvPr>
          <p:cNvSpPr>
            <a:spLocks noGrp="1"/>
          </p:cNvSpPr>
          <p:nvPr>
            <p:ph type="body" sz="quarter" idx="11" hasCustomPrompt="1"/>
          </p:nvPr>
        </p:nvSpPr>
        <p:spPr>
          <a:xfrm>
            <a:off x="5310188" y="3216274"/>
            <a:ext cx="6336380" cy="2542841"/>
          </a:xfrm>
          <a:prstGeom prst="rect">
            <a:avLst/>
          </a:prstGeom>
        </p:spPr>
        <p:txBody>
          <a:bodyPr/>
          <a:lstStyle>
            <a:lvl1pPr marL="0" indent="0">
              <a:spcAft>
                <a:spcPts val="2400"/>
              </a:spcAft>
              <a:buFontTx/>
              <a:buNone/>
              <a:defRPr sz="3200" b="1" i="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a:lvl2pPr>
          </a:lstStyle>
          <a:p>
            <a:pPr lvl="0"/>
            <a:r>
              <a:rPr lang="en-US"/>
              <a:t>Title of Module Here </a:t>
            </a:r>
          </a:p>
        </p:txBody>
      </p:sp>
      <p:cxnSp>
        <p:nvCxnSpPr>
          <p:cNvPr id="8" name="Straight Connector 7">
            <a:extLst>
              <a:ext uri="{FF2B5EF4-FFF2-40B4-BE49-F238E27FC236}">
                <a16:creationId xmlns:a16="http://schemas.microsoft.com/office/drawing/2014/main" id="{A5E58B7F-44F7-F0DD-0BB7-812B009B957E}"/>
              </a:ext>
            </a:extLst>
          </p:cNvPr>
          <p:cNvCxnSpPr>
            <a:cxnSpLocks/>
          </p:cNvCxnSpPr>
          <p:nvPr userDrawn="1"/>
        </p:nvCxnSpPr>
        <p:spPr>
          <a:xfrm>
            <a:off x="5406190" y="2534653"/>
            <a:ext cx="2181726" cy="0"/>
          </a:xfrm>
          <a:prstGeom prst="line">
            <a:avLst/>
          </a:prstGeom>
          <a:ln w="50800">
            <a:solidFill>
              <a:srgbClr val="1EAE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29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4CE68355-420B-B6C2-4CAB-1AAB1686144A}"/>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5" name="Text Placeholder 4">
            <a:extLst>
              <a:ext uri="{FF2B5EF4-FFF2-40B4-BE49-F238E27FC236}">
                <a16:creationId xmlns:a16="http://schemas.microsoft.com/office/drawing/2014/main" id="{B592C972-E65A-5F04-147F-8089FF58EC22}"/>
              </a:ext>
            </a:extLst>
          </p:cNvPr>
          <p:cNvSpPr>
            <a:spLocks noGrp="1"/>
          </p:cNvSpPr>
          <p:nvPr>
            <p:ph type="body" sz="quarter" idx="11" hasCustomPrompt="1"/>
          </p:nvPr>
        </p:nvSpPr>
        <p:spPr>
          <a:xfrm>
            <a:off x="3221499" y="1742582"/>
            <a:ext cx="8694272" cy="1988170"/>
          </a:xfrm>
          <a:prstGeom prst="rect">
            <a:avLst/>
          </a:prstGeom>
        </p:spPr>
        <p:txBody>
          <a:bodyPr/>
          <a:lstStyle>
            <a:lvl1pPr marL="0" indent="0" algn="l">
              <a:buNone/>
              <a:defRPr sz="2400" b="0" i="0">
                <a:solidFill>
                  <a:srgbClr val="FFFFFF"/>
                </a:solidFill>
                <a:latin typeface="Montserrat Medium" pitchFamily="2" charset="77"/>
              </a:defRPr>
            </a:lvl1pPr>
          </a:lstStyle>
          <a:p>
            <a:pPr lvl="0"/>
            <a:r>
              <a:rPr lang="en-US"/>
              <a:t>Subheading if needed</a:t>
            </a:r>
          </a:p>
        </p:txBody>
      </p:sp>
      <p:sp>
        <p:nvSpPr>
          <p:cNvPr id="2" name="Text Placeholder 11">
            <a:extLst>
              <a:ext uri="{FF2B5EF4-FFF2-40B4-BE49-F238E27FC236}">
                <a16:creationId xmlns:a16="http://schemas.microsoft.com/office/drawing/2014/main" id="{1DCD5B93-88A7-DE31-DA94-0455679D12A1}"/>
              </a:ext>
            </a:extLst>
          </p:cNvPr>
          <p:cNvSpPr txBox="1">
            <a:spLocks/>
          </p:cNvSpPr>
          <p:nvPr userDrawn="1"/>
        </p:nvSpPr>
        <p:spPr>
          <a:xfrm>
            <a:off x="3221499" y="640728"/>
            <a:ext cx="8694273" cy="861059"/>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Summary</a:t>
            </a:r>
          </a:p>
        </p:txBody>
      </p:sp>
    </p:spTree>
    <p:extLst>
      <p:ext uri="{BB962C8B-B14F-4D97-AF65-F5344CB8AC3E}">
        <p14:creationId xmlns:p14="http://schemas.microsoft.com/office/powerpoint/2010/main" val="3644713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ndamentals 2023 - Transition 1">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4CE68355-420B-B6C2-4CAB-1AAB1686144A}"/>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ext Placeholder 4">
            <a:extLst>
              <a:ext uri="{FF2B5EF4-FFF2-40B4-BE49-F238E27FC236}">
                <a16:creationId xmlns:a16="http://schemas.microsoft.com/office/drawing/2014/main" id="{D7E852DC-0234-96AD-2C61-DD7FA24A8EC1}"/>
              </a:ext>
            </a:extLst>
          </p:cNvPr>
          <p:cNvSpPr>
            <a:spLocks noGrp="1"/>
          </p:cNvSpPr>
          <p:nvPr>
            <p:ph type="body" sz="quarter" idx="10" hasCustomPrompt="1"/>
          </p:nvPr>
        </p:nvSpPr>
        <p:spPr>
          <a:xfrm>
            <a:off x="2005263" y="1625467"/>
            <a:ext cx="9910510" cy="861059"/>
          </a:xfrm>
          <a:prstGeom prst="rect">
            <a:avLst/>
          </a:prstGeom>
        </p:spPr>
        <p:txBody>
          <a:bodyPr/>
          <a:lstStyle>
            <a:lvl1pPr marL="0" indent="0" algn="r">
              <a:buNone/>
              <a:defRPr sz="6000" b="1" i="0">
                <a:latin typeface="Montserrat" pitchFamily="2" charset="77"/>
              </a:defRPr>
            </a:lvl1pPr>
          </a:lstStyle>
          <a:p>
            <a:pPr lvl="0"/>
            <a:r>
              <a:rPr lang="en-US"/>
              <a:t>TRANSITION HEADING</a:t>
            </a:r>
          </a:p>
        </p:txBody>
      </p:sp>
      <p:sp>
        <p:nvSpPr>
          <p:cNvPr id="5" name="Text Placeholder 4">
            <a:extLst>
              <a:ext uri="{FF2B5EF4-FFF2-40B4-BE49-F238E27FC236}">
                <a16:creationId xmlns:a16="http://schemas.microsoft.com/office/drawing/2014/main" id="{B592C972-E65A-5F04-147F-8089FF58EC22}"/>
              </a:ext>
            </a:extLst>
          </p:cNvPr>
          <p:cNvSpPr>
            <a:spLocks noGrp="1"/>
          </p:cNvSpPr>
          <p:nvPr>
            <p:ph type="body" sz="quarter" idx="11" hasCustomPrompt="1"/>
          </p:nvPr>
        </p:nvSpPr>
        <p:spPr>
          <a:xfrm>
            <a:off x="2005264" y="2638676"/>
            <a:ext cx="9910510" cy="2125830"/>
          </a:xfrm>
          <a:prstGeom prst="rect">
            <a:avLst/>
          </a:prstGeom>
        </p:spPr>
        <p:txBody>
          <a:bodyPr/>
          <a:lstStyle>
            <a:lvl1pPr marL="0" indent="0" algn="r">
              <a:buNone/>
              <a:defRPr sz="4000" b="0" i="0">
                <a:solidFill>
                  <a:srgbClr val="FFFFFF"/>
                </a:solidFill>
                <a:latin typeface="Montserrat Medium" pitchFamily="2" charset="77"/>
              </a:defRPr>
            </a:lvl1pPr>
          </a:lstStyle>
          <a:p>
            <a:pPr lvl="0"/>
            <a:r>
              <a:rPr lang="en-US"/>
              <a:t>Subheading if needed</a:t>
            </a:r>
          </a:p>
        </p:txBody>
      </p:sp>
    </p:spTree>
    <p:extLst>
      <p:ext uri="{BB962C8B-B14F-4D97-AF65-F5344CB8AC3E}">
        <p14:creationId xmlns:p14="http://schemas.microsoft.com/office/powerpoint/2010/main" val="1482807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ndamentals 2023 - Transition 2">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3FEBEBF-83D6-7AFA-D2D9-1508897A7F5F}"/>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ext Placeholder 4">
            <a:extLst>
              <a:ext uri="{FF2B5EF4-FFF2-40B4-BE49-F238E27FC236}">
                <a16:creationId xmlns:a16="http://schemas.microsoft.com/office/drawing/2014/main" id="{832BFCF7-FA77-5F64-C6CC-3A82D4CD51E1}"/>
              </a:ext>
            </a:extLst>
          </p:cNvPr>
          <p:cNvSpPr>
            <a:spLocks noGrp="1"/>
          </p:cNvSpPr>
          <p:nvPr>
            <p:ph type="body" sz="quarter" idx="10" hasCustomPrompt="1"/>
          </p:nvPr>
        </p:nvSpPr>
        <p:spPr>
          <a:xfrm>
            <a:off x="1876928" y="967740"/>
            <a:ext cx="9910510" cy="861059"/>
          </a:xfrm>
          <a:prstGeom prst="rect">
            <a:avLst/>
          </a:prstGeom>
        </p:spPr>
        <p:txBody>
          <a:bodyPr/>
          <a:lstStyle>
            <a:lvl1pPr marL="0" indent="0" algn="r">
              <a:buNone/>
              <a:defRPr sz="6000" b="1" i="0">
                <a:latin typeface="Montserrat" pitchFamily="2" charset="77"/>
              </a:defRPr>
            </a:lvl1pPr>
          </a:lstStyle>
          <a:p>
            <a:pPr lvl="0"/>
            <a:r>
              <a:rPr lang="en-US"/>
              <a:t>TRANSITION HEADING</a:t>
            </a:r>
          </a:p>
        </p:txBody>
      </p:sp>
      <p:sp>
        <p:nvSpPr>
          <p:cNvPr id="5" name="Text Placeholder 4">
            <a:extLst>
              <a:ext uri="{FF2B5EF4-FFF2-40B4-BE49-F238E27FC236}">
                <a16:creationId xmlns:a16="http://schemas.microsoft.com/office/drawing/2014/main" id="{B8C6B5EE-A542-C16B-4752-1406AA1854F6}"/>
              </a:ext>
            </a:extLst>
          </p:cNvPr>
          <p:cNvSpPr>
            <a:spLocks noGrp="1"/>
          </p:cNvSpPr>
          <p:nvPr>
            <p:ph type="body" sz="quarter" idx="11" hasCustomPrompt="1"/>
          </p:nvPr>
        </p:nvSpPr>
        <p:spPr>
          <a:xfrm>
            <a:off x="1876929" y="1980949"/>
            <a:ext cx="9910510" cy="2125830"/>
          </a:xfrm>
          <a:prstGeom prst="rect">
            <a:avLst/>
          </a:prstGeom>
        </p:spPr>
        <p:txBody>
          <a:bodyPr/>
          <a:lstStyle>
            <a:lvl1pPr marL="0" indent="0" algn="r">
              <a:buNone/>
              <a:defRPr sz="4000" b="0" i="0">
                <a:solidFill>
                  <a:srgbClr val="FFFFFF"/>
                </a:solidFill>
                <a:latin typeface="Montserrat Medium" pitchFamily="2" charset="77"/>
              </a:defRPr>
            </a:lvl1pPr>
          </a:lstStyle>
          <a:p>
            <a:pPr lvl="0"/>
            <a:r>
              <a:rPr lang="en-US"/>
              <a:t>Subheading if needed</a:t>
            </a:r>
          </a:p>
        </p:txBody>
      </p:sp>
    </p:spTree>
    <p:extLst>
      <p:ext uri="{BB962C8B-B14F-4D97-AF65-F5344CB8AC3E}">
        <p14:creationId xmlns:p14="http://schemas.microsoft.com/office/powerpoint/2010/main" val="473538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ndamentals 2023 - Blank with Blue Footer">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57DB47E9-F7B3-3587-B2BC-547FA8A2784F}"/>
              </a:ext>
            </a:extLst>
          </p:cNvPr>
          <p:cNvSpPr>
            <a:spLocks noGrp="1"/>
          </p:cNvSpPr>
          <p:nvPr>
            <p:ph type="body" sz="quarter" idx="11"/>
          </p:nvPr>
        </p:nvSpPr>
        <p:spPr>
          <a:xfrm>
            <a:off x="389021" y="165484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Tree>
    <p:extLst>
      <p:ext uri="{BB962C8B-B14F-4D97-AF65-F5344CB8AC3E}">
        <p14:creationId xmlns:p14="http://schemas.microsoft.com/office/powerpoint/2010/main" val="348620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White Two-column Content Slide">
    <p:spTree>
      <p:nvGrpSpPr>
        <p:cNvPr id="1" name=""/>
        <p:cNvGrpSpPr/>
        <p:nvPr/>
      </p:nvGrpSpPr>
      <p:grpSpPr>
        <a:xfrm>
          <a:off x="0" y="0"/>
          <a:ext cx="0" cy="0"/>
          <a:chOff x="0" y="0"/>
          <a:chExt cx="0" cy="0"/>
        </a:xfrm>
      </p:grpSpPr>
      <p:pic>
        <p:nvPicPr>
          <p:cNvPr id="5" name="Picture 4" descr="A picture containing rectangle&#10;&#10;Description automatically generated">
            <a:extLst>
              <a:ext uri="{FF2B5EF4-FFF2-40B4-BE49-F238E27FC236}">
                <a16:creationId xmlns:a16="http://schemas.microsoft.com/office/drawing/2014/main" id="{122688BB-63E3-ACC5-C057-0875B704FF35}"/>
              </a:ext>
            </a:extLst>
          </p:cNvPr>
          <p:cNvPicPr>
            <a:picLocks noChangeAspect="1"/>
          </p:cNvPicPr>
          <p:nvPr userDrawn="1"/>
        </p:nvPicPr>
        <p:blipFill>
          <a:blip r:embed="rId2"/>
          <a:stretch>
            <a:fillRect/>
          </a:stretch>
        </p:blipFill>
        <p:spPr>
          <a:xfrm>
            <a:off x="-6096" y="-10601"/>
            <a:ext cx="12198096" cy="6868601"/>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00000"/>
              </a:lnSpc>
              <a:spcBef>
                <a:spcPts val="600"/>
              </a:spcBef>
              <a:spcAft>
                <a:spcPts val="600"/>
              </a:spcAft>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EC1FF28E-8C7A-92BD-94AD-D3C299F2A0E9}"/>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
        <p:nvSpPr>
          <p:cNvPr id="10" name="Title Placeholder 1">
            <a:extLst>
              <a:ext uri="{FF2B5EF4-FFF2-40B4-BE49-F238E27FC236}">
                <a16:creationId xmlns:a16="http://schemas.microsoft.com/office/drawing/2014/main" id="{19616DE5-6F3F-F677-67CE-4F9342FC8970}"/>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Tree>
    <p:extLst>
      <p:ext uri="{BB962C8B-B14F-4D97-AF65-F5344CB8AC3E}">
        <p14:creationId xmlns:p14="http://schemas.microsoft.com/office/powerpoint/2010/main" val="1980821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ndamentals 2023 - Assessment Teal">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B2AD81D-F409-78C1-A6A2-F3C4F8FE6D43}"/>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8FFFC3EF-A33B-136C-3C15-C7FB15F5FF78}"/>
              </a:ext>
            </a:extLst>
          </p:cNvPr>
          <p:cNvSpPr>
            <a:spLocks noGrp="1"/>
          </p:cNvSpPr>
          <p:nvPr>
            <p:ph type="title" hasCustomPrompt="1"/>
          </p:nvPr>
        </p:nvSpPr>
        <p:spPr>
          <a:xfrm>
            <a:off x="421104" y="1808913"/>
            <a:ext cx="9910011" cy="1394385"/>
          </a:xfrm>
          <a:prstGeom prst="rect">
            <a:avLst/>
          </a:prstGeom>
        </p:spPr>
        <p:txBody>
          <a:bodyPr vert="horz" lIns="91440" tIns="45720" rIns="91440" bIns="45720" rtlCol="0" anchor="t">
            <a:normAutofit/>
          </a:bodyPr>
          <a:lstStyle>
            <a:lvl1pPr>
              <a:lnSpc>
                <a:spcPct val="100000"/>
              </a:lnSpc>
              <a:defRPr sz="2400"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Question to be posed here question to be posed here question to be posed here </a:t>
            </a:r>
            <a:r>
              <a:rPr lang="en-US" err="1"/>
              <a:t>etc</a:t>
            </a:r>
            <a:endParaRPr lang="en-US"/>
          </a:p>
        </p:txBody>
      </p:sp>
      <p:sp>
        <p:nvSpPr>
          <p:cNvPr id="7" name="Text Placeholder 3">
            <a:extLst>
              <a:ext uri="{FF2B5EF4-FFF2-40B4-BE49-F238E27FC236}">
                <a16:creationId xmlns:a16="http://schemas.microsoft.com/office/drawing/2014/main" id="{F6136385-0AC6-9754-3C39-42EE2A4EFE0C}"/>
              </a:ext>
            </a:extLst>
          </p:cNvPr>
          <p:cNvSpPr>
            <a:spLocks noGrp="1"/>
          </p:cNvSpPr>
          <p:nvPr>
            <p:ph type="body" sz="quarter" idx="10" hasCustomPrompt="1"/>
          </p:nvPr>
        </p:nvSpPr>
        <p:spPr>
          <a:xfrm>
            <a:off x="838200" y="3314696"/>
            <a:ext cx="8477250" cy="2838450"/>
          </a:xfrm>
          <a:prstGeom prst="rect">
            <a:avLst/>
          </a:prstGeom>
        </p:spPr>
        <p:txBody>
          <a:bodyPr/>
          <a:lstStyle>
            <a:lvl1pPr marL="457200" indent="-457200">
              <a:lnSpc>
                <a:spcPct val="100000"/>
              </a:lnSpc>
              <a:spcBef>
                <a:spcPts val="600"/>
              </a:spcBef>
              <a:spcAft>
                <a:spcPts val="600"/>
              </a:spcAft>
              <a:buFontTx/>
              <a:buAutoNum type="alphaLcPeriod"/>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Option here</a:t>
            </a:r>
          </a:p>
          <a:p>
            <a:pPr lvl="0"/>
            <a:r>
              <a:rPr lang="en-US"/>
              <a:t>Option here</a:t>
            </a:r>
          </a:p>
          <a:p>
            <a:pPr lvl="0"/>
            <a:r>
              <a:rPr lang="en-US"/>
              <a:t>Option here</a:t>
            </a:r>
          </a:p>
          <a:p>
            <a:pPr lvl="0"/>
            <a:r>
              <a:rPr lang="en-US"/>
              <a:t>Option here</a:t>
            </a:r>
          </a:p>
          <a:p>
            <a:pPr lvl="0"/>
            <a:r>
              <a:rPr lang="en-US"/>
              <a:t>Option here</a:t>
            </a:r>
          </a:p>
        </p:txBody>
      </p:sp>
    </p:spTree>
    <p:extLst>
      <p:ext uri="{BB962C8B-B14F-4D97-AF65-F5344CB8AC3E}">
        <p14:creationId xmlns:p14="http://schemas.microsoft.com/office/powerpoint/2010/main" val="3170630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ndamentals 2023 - Assessment Magent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ACCAE2E-97B2-473E-08FB-41CA01F9DCAF}"/>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6B5EB443-7CFB-B496-658A-4A8CCB354289}"/>
              </a:ext>
            </a:extLst>
          </p:cNvPr>
          <p:cNvSpPr>
            <a:spLocks noGrp="1"/>
          </p:cNvSpPr>
          <p:nvPr>
            <p:ph type="title" hasCustomPrompt="1"/>
          </p:nvPr>
        </p:nvSpPr>
        <p:spPr>
          <a:xfrm>
            <a:off x="421104" y="1808913"/>
            <a:ext cx="9910011" cy="1394385"/>
          </a:xfrm>
          <a:prstGeom prst="rect">
            <a:avLst/>
          </a:prstGeom>
        </p:spPr>
        <p:txBody>
          <a:bodyPr vert="horz" lIns="91440" tIns="45720" rIns="91440" bIns="45720" rtlCol="0" anchor="t">
            <a:normAutofit/>
          </a:bodyPr>
          <a:lstStyle>
            <a:lvl1pPr>
              <a:lnSpc>
                <a:spcPct val="100000"/>
              </a:lnSpc>
              <a:defRPr sz="2400"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Question to be posed here question to be posed here question to be posed here </a:t>
            </a:r>
            <a:r>
              <a:rPr lang="en-US" err="1"/>
              <a:t>etc</a:t>
            </a:r>
            <a:endParaRPr lang="en-US"/>
          </a:p>
        </p:txBody>
      </p:sp>
      <p:sp>
        <p:nvSpPr>
          <p:cNvPr id="7" name="Text Placeholder 3">
            <a:extLst>
              <a:ext uri="{FF2B5EF4-FFF2-40B4-BE49-F238E27FC236}">
                <a16:creationId xmlns:a16="http://schemas.microsoft.com/office/drawing/2014/main" id="{BECD1482-3E85-254D-8D6D-1044A5A95595}"/>
              </a:ext>
            </a:extLst>
          </p:cNvPr>
          <p:cNvSpPr>
            <a:spLocks noGrp="1"/>
          </p:cNvSpPr>
          <p:nvPr>
            <p:ph type="body" sz="quarter" idx="10" hasCustomPrompt="1"/>
          </p:nvPr>
        </p:nvSpPr>
        <p:spPr>
          <a:xfrm>
            <a:off x="838200" y="3314696"/>
            <a:ext cx="8477250" cy="2838450"/>
          </a:xfrm>
          <a:prstGeom prst="rect">
            <a:avLst/>
          </a:prstGeom>
        </p:spPr>
        <p:txBody>
          <a:bodyPr/>
          <a:lstStyle>
            <a:lvl1pPr marL="457200" indent="-457200">
              <a:lnSpc>
                <a:spcPct val="100000"/>
              </a:lnSpc>
              <a:spcBef>
                <a:spcPts val="600"/>
              </a:spcBef>
              <a:spcAft>
                <a:spcPts val="600"/>
              </a:spcAft>
              <a:buFontTx/>
              <a:buAutoNum type="alphaLcPeriod"/>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Option here</a:t>
            </a:r>
          </a:p>
          <a:p>
            <a:pPr lvl="0"/>
            <a:r>
              <a:rPr lang="en-US"/>
              <a:t>Option here</a:t>
            </a:r>
          </a:p>
          <a:p>
            <a:pPr lvl="0"/>
            <a:r>
              <a:rPr lang="en-US"/>
              <a:t>Option here</a:t>
            </a:r>
          </a:p>
          <a:p>
            <a:pPr lvl="0"/>
            <a:r>
              <a:rPr lang="en-US"/>
              <a:t>Option here</a:t>
            </a:r>
          </a:p>
          <a:p>
            <a:pPr lvl="0"/>
            <a:r>
              <a:rPr lang="en-US"/>
              <a:t>Option here</a:t>
            </a:r>
          </a:p>
        </p:txBody>
      </p:sp>
    </p:spTree>
    <p:extLst>
      <p:ext uri="{BB962C8B-B14F-4D97-AF65-F5344CB8AC3E}">
        <p14:creationId xmlns:p14="http://schemas.microsoft.com/office/powerpoint/2010/main" val="63431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ndamentals 2023 - Assessment Orange">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B5337D5A-96F8-853D-3647-7566349F975F}"/>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itle Placeholder 1">
            <a:extLst>
              <a:ext uri="{FF2B5EF4-FFF2-40B4-BE49-F238E27FC236}">
                <a16:creationId xmlns:a16="http://schemas.microsoft.com/office/drawing/2014/main" id="{24145526-EDA0-20AC-1A87-B4B032983C8C}"/>
              </a:ext>
            </a:extLst>
          </p:cNvPr>
          <p:cNvSpPr>
            <a:spLocks noGrp="1"/>
          </p:cNvSpPr>
          <p:nvPr>
            <p:ph type="title" hasCustomPrompt="1"/>
          </p:nvPr>
        </p:nvSpPr>
        <p:spPr>
          <a:xfrm>
            <a:off x="421104" y="1808913"/>
            <a:ext cx="9910011" cy="1394385"/>
          </a:xfrm>
          <a:prstGeom prst="rect">
            <a:avLst/>
          </a:prstGeom>
        </p:spPr>
        <p:txBody>
          <a:bodyPr vert="horz" lIns="91440" tIns="45720" rIns="91440" bIns="45720" rtlCol="0" anchor="t">
            <a:normAutofit/>
          </a:bodyPr>
          <a:lstStyle>
            <a:lvl1pPr>
              <a:lnSpc>
                <a:spcPct val="100000"/>
              </a:lnSpc>
              <a:defRPr sz="2400"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Question to be posed here question to be posed here question to be posed here </a:t>
            </a:r>
            <a:r>
              <a:rPr lang="en-US" err="1"/>
              <a:t>etc</a:t>
            </a:r>
            <a:endParaRPr lang="en-US"/>
          </a:p>
        </p:txBody>
      </p:sp>
      <p:sp>
        <p:nvSpPr>
          <p:cNvPr id="6" name="Text Placeholder 3">
            <a:extLst>
              <a:ext uri="{FF2B5EF4-FFF2-40B4-BE49-F238E27FC236}">
                <a16:creationId xmlns:a16="http://schemas.microsoft.com/office/drawing/2014/main" id="{E7309CE4-27C5-2E90-11C7-027FE92D71AB}"/>
              </a:ext>
            </a:extLst>
          </p:cNvPr>
          <p:cNvSpPr>
            <a:spLocks noGrp="1"/>
          </p:cNvSpPr>
          <p:nvPr>
            <p:ph type="body" sz="quarter" idx="10" hasCustomPrompt="1"/>
          </p:nvPr>
        </p:nvSpPr>
        <p:spPr>
          <a:xfrm>
            <a:off x="838200" y="3314696"/>
            <a:ext cx="8477250" cy="2838450"/>
          </a:xfrm>
          <a:prstGeom prst="rect">
            <a:avLst/>
          </a:prstGeom>
        </p:spPr>
        <p:txBody>
          <a:bodyPr/>
          <a:lstStyle>
            <a:lvl1pPr marL="457200" indent="-457200">
              <a:lnSpc>
                <a:spcPct val="100000"/>
              </a:lnSpc>
              <a:spcBef>
                <a:spcPts val="600"/>
              </a:spcBef>
              <a:spcAft>
                <a:spcPts val="600"/>
              </a:spcAft>
              <a:buFontTx/>
              <a:buAutoNum type="alphaLcPeriod"/>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Option here</a:t>
            </a:r>
          </a:p>
          <a:p>
            <a:pPr lvl="0"/>
            <a:r>
              <a:rPr lang="en-US"/>
              <a:t>Option here</a:t>
            </a:r>
          </a:p>
          <a:p>
            <a:pPr lvl="0"/>
            <a:r>
              <a:rPr lang="en-US"/>
              <a:t>Option here</a:t>
            </a:r>
          </a:p>
          <a:p>
            <a:pPr lvl="0"/>
            <a:r>
              <a:rPr lang="en-US"/>
              <a:t>Option here</a:t>
            </a:r>
          </a:p>
          <a:p>
            <a:pPr lvl="0"/>
            <a:r>
              <a:rPr lang="en-US"/>
              <a:t>Option here</a:t>
            </a:r>
          </a:p>
        </p:txBody>
      </p:sp>
    </p:spTree>
    <p:extLst>
      <p:ext uri="{BB962C8B-B14F-4D97-AF65-F5344CB8AC3E}">
        <p14:creationId xmlns:p14="http://schemas.microsoft.com/office/powerpoint/2010/main" val="826896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
        <p:nvSpPr>
          <p:cNvPr id="2" name="Table Placeholder 2">
            <a:extLst>
              <a:ext uri="{FF2B5EF4-FFF2-40B4-BE49-F238E27FC236}">
                <a16:creationId xmlns:a16="http://schemas.microsoft.com/office/drawing/2014/main" id="{CB224D69-C9A0-3D80-A8A8-749C40815150}"/>
              </a:ext>
            </a:extLst>
          </p:cNvPr>
          <p:cNvSpPr>
            <a:spLocks noGrp="1"/>
          </p:cNvSpPr>
          <p:nvPr>
            <p:ph type="tbl" sz="quarter" idx="10"/>
          </p:nvPr>
        </p:nvSpPr>
        <p:spPr>
          <a:xfrm>
            <a:off x="838200" y="1847850"/>
            <a:ext cx="10515600" cy="3914775"/>
          </a:xfrm>
          <a:prstGeom prst="rect">
            <a:avLst/>
          </a:prstGeom>
        </p:spPr>
        <p:txBody>
          <a:bodyPr/>
          <a:lstStyle/>
          <a:p>
            <a:endParaRPr lang="en-US"/>
          </a:p>
        </p:txBody>
      </p:sp>
    </p:spTree>
    <p:extLst>
      <p:ext uri="{BB962C8B-B14F-4D97-AF65-F5344CB8AC3E}">
        <p14:creationId xmlns:p14="http://schemas.microsoft.com/office/powerpoint/2010/main" val="836253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theme" Target="../theme/theme4.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5887"/>
      </p:ext>
    </p:extLst>
  </p:cSld>
  <p:clrMap bg1="lt1" tx1="dk1" bg2="lt2" tx2="dk2" accent1="accent1" accent2="accent2" accent3="accent3" accent4="accent4" accent5="accent5" accent6="accent6" hlink="hlink" folHlink="folHlink"/>
  <p:sldLayoutIdLst>
    <p:sldLayoutId id="2147483747" r:id="rId1"/>
    <p:sldLayoutId id="2147483761" r:id="rId2"/>
    <p:sldLayoutId id="2147483797" r:id="rId3"/>
    <p:sldLayoutId id="2147483805" r:id="rId4"/>
    <p:sldLayoutId id="2147483803" r:id="rId5"/>
    <p:sldLayoutId id="2147483806" r:id="rId6"/>
    <p:sldLayoutId id="2147483804" r:id="rId7"/>
    <p:sldLayoutId id="2147483788" r:id="rId8"/>
    <p:sldLayoutId id="2147483810" r:id="rId9"/>
    <p:sldLayoutId id="2147483757" r:id="rId10"/>
    <p:sldLayoutId id="2147483791" r:id="rId11"/>
    <p:sldLayoutId id="2147483789" r:id="rId12"/>
    <p:sldLayoutId id="2147483790" r:id="rId13"/>
    <p:sldLayoutId id="2147483800" r:id="rId14"/>
    <p:sldLayoutId id="2147483811" r:id="rId15"/>
    <p:sldLayoutId id="2147483801" r:id="rId16"/>
    <p:sldLayoutId id="2147483812" r:id="rId17"/>
    <p:sldLayoutId id="2147483802" r:id="rId18"/>
    <p:sldLayoutId id="2147483813" r:id="rId19"/>
    <p:sldLayoutId id="2147483798" r:id="rId20"/>
    <p:sldLayoutId id="2147483775" r:id="rId21"/>
    <p:sldLayoutId id="2147483799" r:id="rId22"/>
    <p:sldLayoutId id="2147483743" r:id="rId23"/>
    <p:sldLayoutId id="2147483760" r:id="rId24"/>
    <p:sldLayoutId id="2147483792" r:id="rId25"/>
    <p:sldLayoutId id="2147483793" r:id="rId26"/>
    <p:sldLayoutId id="2147483794" r:id="rId27"/>
    <p:sldLayoutId id="2147483795" r:id="rId28"/>
    <p:sldLayoutId id="2147483796" r:id="rId29"/>
    <p:sldLayoutId id="2147483783" r:id="rId30"/>
    <p:sldLayoutId id="2147483784" r:id="rId31"/>
    <p:sldLayoutId id="2147483772" r:id="rId32"/>
    <p:sldLayoutId id="2147483756" r:id="rId33"/>
    <p:sldLayoutId id="2147483704" r:id="rId34"/>
    <p:sldLayoutId id="2147483809" r:id="rId35"/>
    <p:sldLayoutId id="2147483807" r:id="rId36"/>
    <p:sldLayoutId id="2147483808" r:id="rId37"/>
    <p:sldLayoutId id="2147483745" r:id="rId38"/>
    <p:sldLayoutId id="2147483750" r:id="rId39"/>
    <p:sldLayoutId id="2147483814" r:id="rId40"/>
    <p:sldLayoutId id="2147483815" r:id="rId41"/>
    <p:sldLayoutId id="2147483816" r:id="rId42"/>
    <p:sldLayoutId id="2147483817" r:id="rId43"/>
    <p:sldLayoutId id="2147483818"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7503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84332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4791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5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hyperlink" Target="http://www.amcp.org/What_is_MCP"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EC72C-8E7E-20DF-3612-B603DB306952}"/>
              </a:ext>
            </a:extLst>
          </p:cNvPr>
          <p:cNvSpPr txBox="1"/>
          <p:nvPr/>
        </p:nvSpPr>
        <p:spPr>
          <a:xfrm>
            <a:off x="5492324" y="4991953"/>
            <a:ext cx="6337935" cy="1815882"/>
          </a:xfrm>
          <a:prstGeom prst="rect">
            <a:avLst/>
          </a:prstGeom>
          <a:noFill/>
        </p:spPr>
        <p:txBody>
          <a:bodyPr wrap="square" rtlCol="0">
            <a:spAutoFit/>
          </a:bodyPr>
          <a:lstStyle/>
          <a:p>
            <a:pPr algn="r"/>
            <a:r>
              <a:rPr lang="en-US" sz="2800">
                <a:solidFill>
                  <a:schemeClr val="bg1"/>
                </a:solidFill>
              </a:rPr>
              <a:t>Presented by the </a:t>
            </a:r>
          </a:p>
          <a:p>
            <a:pPr algn="r"/>
            <a:r>
              <a:rPr lang="en-US" sz="2800">
                <a:solidFill>
                  <a:schemeClr val="bg1"/>
                </a:solidFill>
              </a:rPr>
              <a:t>AMCP Membership Committee</a:t>
            </a:r>
          </a:p>
          <a:p>
            <a:endParaRPr lang="en-US" sz="2800">
              <a:solidFill>
                <a:schemeClr val="bg1"/>
              </a:solidFill>
            </a:endParaRPr>
          </a:p>
          <a:p>
            <a:pPr algn="r"/>
            <a:r>
              <a:rPr lang="en-US" sz="2800">
                <a:solidFill>
                  <a:schemeClr val="bg1"/>
                </a:solidFill>
              </a:rPr>
              <a:t>Tuesday, Sep. 26, 2023</a:t>
            </a:r>
          </a:p>
        </p:txBody>
      </p:sp>
    </p:spTree>
    <p:extLst>
      <p:ext uri="{BB962C8B-B14F-4D97-AF65-F5344CB8AC3E}">
        <p14:creationId xmlns:p14="http://schemas.microsoft.com/office/powerpoint/2010/main" val="4237356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F2BFC6-8BEC-89A9-9312-CA1F8A33DFB0}"/>
              </a:ext>
            </a:extLst>
          </p:cNvPr>
          <p:cNvSpPr>
            <a:spLocks noGrp="1"/>
          </p:cNvSpPr>
          <p:nvPr>
            <p:ph sz="half" idx="10"/>
          </p:nvPr>
        </p:nvSpPr>
        <p:spPr>
          <a:xfrm>
            <a:off x="383060" y="469556"/>
            <a:ext cx="11182865" cy="4985348"/>
          </a:xfrm>
        </p:spPr>
        <p:txBody>
          <a:bodyPr/>
          <a:lstStyle/>
          <a:p>
            <a:pPr marL="0" indent="0" algn="ctr">
              <a:lnSpc>
                <a:spcPct val="120000"/>
              </a:lnSpc>
              <a:spcAft>
                <a:spcPts val="600"/>
              </a:spcAft>
              <a:buNone/>
            </a:pPr>
            <a:r>
              <a:rPr lang="en-US" sz="4000" b="1">
                <a:latin typeface="Montserrat Extra Bold" panose="00000900000000000000" pitchFamily="50" charset="0"/>
                <a:ea typeface="+mj-ea"/>
                <a:cs typeface="+mj-cs"/>
              </a:rPr>
              <a:t>Managed Care Pharmacy Professionals are Vital in Optimizing Patient Care</a:t>
            </a:r>
          </a:p>
          <a:p>
            <a:pPr marL="0" indent="0" algn="ctr">
              <a:lnSpc>
                <a:spcPct val="120000"/>
              </a:lnSpc>
              <a:spcAft>
                <a:spcPts val="600"/>
              </a:spcAft>
              <a:buNone/>
            </a:pPr>
            <a:r>
              <a:rPr lang="en-US" sz="4000" b="1">
                <a:latin typeface="Montserrat Extra Bold" panose="00000900000000000000" pitchFamily="50" charset="0"/>
                <a:ea typeface="+mj-ea"/>
                <a:cs typeface="+mj-cs"/>
              </a:rPr>
              <a:t>They Develop Strategies </a:t>
            </a:r>
          </a:p>
          <a:p>
            <a:pPr marL="0" indent="0" algn="ctr">
              <a:lnSpc>
                <a:spcPct val="120000"/>
              </a:lnSpc>
              <a:spcAft>
                <a:spcPts val="600"/>
              </a:spcAft>
              <a:buNone/>
            </a:pPr>
            <a:r>
              <a:rPr lang="en-US" sz="5400" b="1">
                <a:solidFill>
                  <a:srgbClr val="F78F1E"/>
                </a:solidFill>
                <a:latin typeface="Montserrat Extra Bold" panose="00000900000000000000" pitchFamily="50" charset="0"/>
                <a:ea typeface="+mj-ea"/>
                <a:cs typeface="+mj-cs"/>
              </a:rPr>
              <a:t>for </a:t>
            </a:r>
          </a:p>
          <a:p>
            <a:pPr marL="0" indent="0" algn="ctr">
              <a:lnSpc>
                <a:spcPct val="120000"/>
              </a:lnSpc>
              <a:spcAft>
                <a:spcPts val="600"/>
              </a:spcAft>
              <a:buNone/>
            </a:pPr>
            <a:r>
              <a:rPr lang="en-US" sz="4000" b="1">
                <a:latin typeface="Montserrat Extra Bold" panose="00000900000000000000" pitchFamily="50" charset="0"/>
                <a:ea typeface="+mj-ea"/>
                <a:cs typeface="+mj-cs"/>
              </a:rPr>
              <a:t>Patients, Health Plans &amp; Providers </a:t>
            </a:r>
          </a:p>
          <a:p>
            <a:pPr marL="0" indent="0" algn="ctr">
              <a:lnSpc>
                <a:spcPct val="120000"/>
              </a:lnSpc>
              <a:spcAft>
                <a:spcPts val="600"/>
              </a:spcAft>
              <a:buNone/>
            </a:pPr>
            <a:r>
              <a:rPr lang="en-US" sz="5400" b="1">
                <a:solidFill>
                  <a:srgbClr val="F78F1E"/>
                </a:solidFill>
                <a:latin typeface="Montserrat Extra Bold" panose="00000900000000000000" pitchFamily="50" charset="0"/>
                <a:ea typeface="+mj-ea"/>
                <a:cs typeface="+mj-cs"/>
              </a:rPr>
              <a:t>across 5 Key Areas</a:t>
            </a:r>
          </a:p>
          <a:p>
            <a:pPr marL="0" indent="0" algn="ctr">
              <a:lnSpc>
                <a:spcPct val="120000"/>
              </a:lnSpc>
              <a:spcAft>
                <a:spcPts val="600"/>
              </a:spcAft>
              <a:buNone/>
            </a:pPr>
            <a:endParaRPr lang="en-US" sz="3600" b="1">
              <a:solidFill>
                <a:schemeClr val="bg1"/>
              </a:solidFill>
            </a:endParaRPr>
          </a:p>
          <a:p>
            <a:pPr marL="0" indent="0" algn="ctr">
              <a:lnSpc>
                <a:spcPct val="120000"/>
              </a:lnSpc>
              <a:spcAft>
                <a:spcPts val="600"/>
              </a:spcAft>
              <a:buNone/>
            </a:pPr>
            <a:endParaRPr lang="en-US" sz="3600" b="1">
              <a:solidFill>
                <a:schemeClr val="bg1"/>
              </a:solidFill>
            </a:endParaRPr>
          </a:p>
          <a:p>
            <a:endParaRPr lang="en-US"/>
          </a:p>
        </p:txBody>
      </p:sp>
    </p:spTree>
    <p:extLst>
      <p:ext uri="{BB962C8B-B14F-4D97-AF65-F5344CB8AC3E}">
        <p14:creationId xmlns:p14="http://schemas.microsoft.com/office/powerpoint/2010/main" val="2288415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518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867E0-B603-AC77-FF37-AE023A4E5C74}"/>
              </a:ext>
            </a:extLst>
          </p:cNvPr>
          <p:cNvSpPr>
            <a:spLocks noGrp="1"/>
          </p:cNvSpPr>
          <p:nvPr>
            <p:ph sz="half" idx="10"/>
          </p:nvPr>
        </p:nvSpPr>
        <p:spPr/>
        <p:txBody>
          <a:bodyPr/>
          <a:lstStyle/>
          <a:p>
            <a:pPr marL="457200" indent="-457200">
              <a:lnSpc>
                <a:spcPct val="90000"/>
              </a:lnSpc>
              <a:spcAft>
                <a:spcPts val="600"/>
              </a:spcAft>
              <a:buClr>
                <a:srgbClr val="DC8633"/>
              </a:buClr>
              <a:buSzPct val="120000"/>
              <a:buFont typeface="Arial" panose="020B0604020202020204" pitchFamily="34" charset="0"/>
              <a:buChar char="•"/>
            </a:pPr>
            <a:endParaRPr lang="en-US" sz="2000">
              <a:solidFill>
                <a:schemeClr val="tx1"/>
              </a:solidFill>
            </a:endParaRPr>
          </a:p>
          <a:p>
            <a:pPr marL="457200" indent="-457200">
              <a:lnSpc>
                <a:spcPct val="90000"/>
              </a:lnSpc>
              <a:spcAft>
                <a:spcPts val="600"/>
              </a:spcAft>
              <a:buClr>
                <a:srgbClr val="DC8633"/>
              </a:buClr>
              <a:buSzPct val="120000"/>
              <a:buFont typeface="Arial" panose="020B0604020202020204" pitchFamily="34" charset="0"/>
              <a:buChar char="•"/>
            </a:pPr>
            <a:endParaRPr lang="en-US">
              <a:solidFill>
                <a:schemeClr val="tx1"/>
              </a:solidFill>
            </a:endParaRPr>
          </a:p>
          <a:p>
            <a:pPr>
              <a:lnSpc>
                <a:spcPct val="90000"/>
              </a:lnSpc>
              <a:spcAft>
                <a:spcPts val="600"/>
              </a:spcAft>
              <a:buClr>
                <a:srgbClr val="DC8633"/>
              </a:buClr>
              <a:buSzPct val="120000"/>
            </a:pPr>
            <a:r>
              <a:rPr lang="en-US" sz="3200" b="1">
                <a:solidFill>
                  <a:srgbClr val="00205B"/>
                </a:solidFill>
                <a:latin typeface="Montserrat Medium" panose="00000600000000000000" pitchFamily="2" charset="0"/>
                <a:ea typeface="+mj-ea"/>
                <a:cs typeface="+mj-cs"/>
              </a:rPr>
              <a:t>Ensuring access by</a:t>
            </a:r>
            <a:r>
              <a:rPr lang="en-US" sz="3200">
                <a:solidFill>
                  <a:schemeClr val="tx1"/>
                </a:solidFill>
                <a:latin typeface="Montserrat Medium" panose="00000600000000000000" pitchFamily="2" charset="0"/>
              </a:rPr>
              <a:t> </a:t>
            </a:r>
            <a:r>
              <a:rPr lang="en-US" sz="3200" b="1">
                <a:solidFill>
                  <a:srgbClr val="F78F1E"/>
                </a:solidFill>
                <a:latin typeface="Montserrat Semi Bold" panose="00000700000000000000" pitchFamily="50" charset="0"/>
                <a:ea typeface="+mj-ea"/>
                <a:cs typeface="+mj-cs"/>
              </a:rPr>
              <a:t>defining</a:t>
            </a:r>
            <a:r>
              <a:rPr lang="en-US" sz="3200">
                <a:solidFill>
                  <a:schemeClr val="tx1"/>
                </a:solidFill>
                <a:latin typeface="Montserrat Semi Bold" panose="00000700000000000000" pitchFamily="50" charset="0"/>
              </a:rPr>
              <a:t> </a:t>
            </a:r>
            <a:r>
              <a:rPr lang="en-US" sz="3200" b="1">
                <a:solidFill>
                  <a:srgbClr val="F78F1E"/>
                </a:solidFill>
                <a:latin typeface="Montserrat Semi Bold" panose="00000700000000000000" pitchFamily="50" charset="0"/>
                <a:ea typeface="+mj-ea"/>
                <a:cs typeface="+mj-cs"/>
              </a:rPr>
              <a:t>where </a:t>
            </a:r>
            <a:r>
              <a:rPr lang="en-US" sz="3200" b="1">
                <a:solidFill>
                  <a:srgbClr val="00205B"/>
                </a:solidFill>
                <a:latin typeface="Montserrat Medium" panose="00000600000000000000" pitchFamily="2" charset="0"/>
                <a:ea typeface="+mj-ea"/>
                <a:cs typeface="+mj-cs"/>
              </a:rPr>
              <a:t>care is available.</a:t>
            </a:r>
          </a:p>
          <a:p>
            <a:pPr marL="0" indent="0">
              <a:lnSpc>
                <a:spcPct val="90000"/>
              </a:lnSpc>
              <a:spcAft>
                <a:spcPts val="600"/>
              </a:spcAft>
              <a:buClr>
                <a:srgbClr val="DC8633"/>
              </a:buClr>
              <a:buSzPct val="120000"/>
              <a:buNone/>
            </a:pPr>
            <a:endParaRPr lang="en-US" sz="3200">
              <a:solidFill>
                <a:schemeClr val="tx1"/>
              </a:solidFill>
              <a:latin typeface="Montserrat Semi Bold" panose="00000700000000000000" pitchFamily="50" charset="0"/>
            </a:endParaRPr>
          </a:p>
          <a:p>
            <a:pPr>
              <a:lnSpc>
                <a:spcPct val="90000"/>
              </a:lnSpc>
              <a:spcAft>
                <a:spcPts val="600"/>
              </a:spcAft>
              <a:buClr>
                <a:srgbClr val="DC8633"/>
              </a:buClr>
              <a:buSzPct val="120000"/>
            </a:pPr>
            <a:r>
              <a:rPr lang="en-US" sz="3200" b="1">
                <a:solidFill>
                  <a:srgbClr val="00205B"/>
                </a:solidFill>
                <a:latin typeface="Montserrat Medium" panose="00000600000000000000" pitchFamily="2" charset="0"/>
                <a:ea typeface="+mj-ea"/>
                <a:cs typeface="+mj-cs"/>
              </a:rPr>
              <a:t>Determining which treatments are</a:t>
            </a:r>
            <a:r>
              <a:rPr lang="en-US" sz="3200" b="1">
                <a:solidFill>
                  <a:srgbClr val="00205B"/>
                </a:solidFill>
                <a:latin typeface="Montserrat Semi Bold" panose="00000700000000000000" pitchFamily="50" charset="0"/>
                <a:ea typeface="+mj-ea"/>
                <a:cs typeface="+mj-cs"/>
              </a:rPr>
              <a:t> </a:t>
            </a:r>
            <a:r>
              <a:rPr lang="en-US" sz="3200" b="1">
                <a:solidFill>
                  <a:srgbClr val="F78F1E"/>
                </a:solidFill>
                <a:latin typeface="Montserrat Semi Bold" panose="00000700000000000000" pitchFamily="50" charset="0"/>
                <a:ea typeface="+mj-ea"/>
                <a:cs typeface="+mj-cs"/>
              </a:rPr>
              <a:t>covered</a:t>
            </a:r>
            <a:r>
              <a:rPr lang="en-US" sz="3200">
                <a:solidFill>
                  <a:schemeClr val="tx1"/>
                </a:solidFill>
                <a:latin typeface="Montserrat Semi Bold" panose="00000700000000000000" pitchFamily="50" charset="0"/>
              </a:rPr>
              <a:t> </a:t>
            </a:r>
            <a:r>
              <a:rPr lang="en-US" sz="3200" b="1">
                <a:solidFill>
                  <a:srgbClr val="00205B"/>
                </a:solidFill>
                <a:latin typeface="Montserrat Medium" panose="00000600000000000000" pitchFamily="2" charset="0"/>
                <a:ea typeface="+mj-ea"/>
                <a:cs typeface="+mj-cs"/>
              </a:rPr>
              <a:t>based o</a:t>
            </a:r>
            <a:r>
              <a:rPr lang="en-US" sz="3200">
                <a:solidFill>
                  <a:schemeClr val="tx1"/>
                </a:solidFill>
                <a:latin typeface="Montserrat Medium" panose="00000600000000000000" pitchFamily="2" charset="0"/>
              </a:rPr>
              <a:t>n </a:t>
            </a:r>
            <a:r>
              <a:rPr lang="en-US" sz="3200" b="1">
                <a:solidFill>
                  <a:srgbClr val="F78F1E"/>
                </a:solidFill>
                <a:latin typeface="Montserrat Semi Bold" panose="00000700000000000000" pitchFamily="50" charset="0"/>
                <a:ea typeface="+mj-ea"/>
                <a:cs typeface="+mj-cs"/>
              </a:rPr>
              <a:t>individual </a:t>
            </a:r>
            <a:r>
              <a:rPr lang="en-US" sz="3200" b="1">
                <a:solidFill>
                  <a:srgbClr val="00205B"/>
                </a:solidFill>
                <a:latin typeface="Montserrat Medium" panose="00000600000000000000" pitchFamily="2" charset="0"/>
                <a:ea typeface="+mj-ea"/>
                <a:cs typeface="+mj-cs"/>
              </a:rPr>
              <a:t>and</a:t>
            </a:r>
            <a:r>
              <a:rPr lang="en-US" sz="3200" b="1">
                <a:solidFill>
                  <a:srgbClr val="F78F1E"/>
                </a:solidFill>
                <a:latin typeface="Montserrat Semi Bold" panose="00000700000000000000" pitchFamily="50" charset="0"/>
                <a:ea typeface="+mj-ea"/>
                <a:cs typeface="+mj-cs"/>
              </a:rPr>
              <a:t> population </a:t>
            </a:r>
            <a:r>
              <a:rPr lang="en-US" sz="3200" b="1">
                <a:solidFill>
                  <a:srgbClr val="00205B"/>
                </a:solidFill>
                <a:latin typeface="Montserrat Medium" panose="00000600000000000000" pitchFamily="2" charset="0"/>
                <a:ea typeface="+mj-ea"/>
                <a:cs typeface="+mj-cs"/>
              </a:rPr>
              <a:t>needs.</a:t>
            </a:r>
          </a:p>
          <a:p>
            <a:endParaRPr lang="en-US"/>
          </a:p>
        </p:txBody>
      </p:sp>
    </p:spTree>
    <p:extLst>
      <p:ext uri="{BB962C8B-B14F-4D97-AF65-F5344CB8AC3E}">
        <p14:creationId xmlns:p14="http://schemas.microsoft.com/office/powerpoint/2010/main" val="3453165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3E45248-CDF8-AD20-6F98-5368C25F0FA5}"/>
              </a:ext>
            </a:extLst>
          </p:cNvPr>
          <p:cNvSpPr>
            <a:spLocks noGrp="1"/>
          </p:cNvSpPr>
          <p:nvPr>
            <p:ph sz="half" idx="10"/>
          </p:nvPr>
        </p:nvSpPr>
        <p:spPr/>
        <p:txBody>
          <a:bodyPr/>
          <a:lstStyle/>
          <a:p>
            <a:endParaRPr lang="en-US" sz="2800">
              <a:solidFill>
                <a:schemeClr val="tx1"/>
              </a:solidFill>
            </a:endParaRPr>
          </a:p>
          <a:p>
            <a:pPr>
              <a:buClr>
                <a:srgbClr val="F78F1E"/>
              </a:buClr>
            </a:pPr>
            <a:r>
              <a:rPr lang="en-US" sz="3200" b="1">
                <a:solidFill>
                  <a:srgbClr val="00205B"/>
                </a:solidFill>
                <a:latin typeface="Montserrat Medium" panose="00000600000000000000" pitchFamily="2" charset="0"/>
                <a:ea typeface="+mj-ea"/>
                <a:cs typeface="+mj-cs"/>
              </a:rPr>
              <a:t>Identifying which medications to include on the </a:t>
            </a:r>
            <a:r>
              <a:rPr lang="en-US" sz="3200" b="1">
                <a:solidFill>
                  <a:srgbClr val="DC8633"/>
                </a:solidFill>
                <a:latin typeface="Montserrat Semi Bold" panose="00000700000000000000" pitchFamily="50" charset="0"/>
              </a:rPr>
              <a:t>formulary.</a:t>
            </a:r>
          </a:p>
          <a:p>
            <a:endParaRPr lang="en-US" sz="3200">
              <a:solidFill>
                <a:schemeClr val="tx1"/>
              </a:solidFill>
            </a:endParaRPr>
          </a:p>
          <a:p>
            <a:pPr>
              <a:buClr>
                <a:srgbClr val="F78F1E"/>
              </a:buClr>
            </a:pPr>
            <a:r>
              <a:rPr lang="en-US" sz="3200" b="1">
                <a:solidFill>
                  <a:srgbClr val="00205B"/>
                </a:solidFill>
                <a:latin typeface="Montserrat Medium" panose="00000600000000000000" pitchFamily="2" charset="0"/>
                <a:ea typeface="+mj-ea"/>
                <a:cs typeface="+mj-cs"/>
              </a:rPr>
              <a:t>Applying drug management </a:t>
            </a:r>
            <a:r>
              <a:rPr lang="en-US" sz="3200" b="1">
                <a:solidFill>
                  <a:srgbClr val="DC8633"/>
                </a:solidFill>
                <a:latin typeface="Montserrat Semi Bold" panose="00000700000000000000" pitchFamily="50" charset="0"/>
              </a:rPr>
              <a:t>strategies</a:t>
            </a:r>
            <a:r>
              <a:rPr lang="en-US" sz="3200">
                <a:solidFill>
                  <a:schemeClr val="tx1"/>
                </a:solidFill>
                <a:latin typeface="Montserrat Medium" panose="00000600000000000000" pitchFamily="2" charset="0"/>
              </a:rPr>
              <a:t> </a:t>
            </a:r>
            <a:r>
              <a:rPr lang="en-US" sz="3200" b="1">
                <a:solidFill>
                  <a:srgbClr val="00205B"/>
                </a:solidFill>
                <a:latin typeface="Montserrat Medium" panose="00000600000000000000" pitchFamily="2" charset="0"/>
                <a:ea typeface="+mj-ea"/>
                <a:cs typeface="+mj-cs"/>
              </a:rPr>
              <a:t>and </a:t>
            </a:r>
            <a:r>
              <a:rPr lang="en-US" sz="3200" b="1">
                <a:solidFill>
                  <a:srgbClr val="DC8633"/>
                </a:solidFill>
                <a:latin typeface="Montserrat Semi Bold" panose="00000700000000000000" pitchFamily="50" charset="0"/>
              </a:rPr>
              <a:t>tools.</a:t>
            </a:r>
          </a:p>
          <a:p>
            <a:endParaRPr lang="en-US" sz="3200">
              <a:solidFill>
                <a:schemeClr val="tx1"/>
              </a:solidFill>
            </a:endParaRPr>
          </a:p>
          <a:p>
            <a:pPr>
              <a:buClr>
                <a:srgbClr val="F78F1E"/>
              </a:buClr>
            </a:pPr>
            <a:r>
              <a:rPr lang="en-US" sz="3200" b="1">
                <a:solidFill>
                  <a:srgbClr val="00205B"/>
                </a:solidFill>
                <a:latin typeface="Montserrat Medium" panose="00000600000000000000" pitchFamily="2" charset="0"/>
                <a:ea typeface="+mj-ea"/>
                <a:cs typeface="+mj-cs"/>
              </a:rPr>
              <a:t>Tracking</a:t>
            </a:r>
            <a:r>
              <a:rPr lang="en-US" sz="3200">
                <a:solidFill>
                  <a:schemeClr val="tx1"/>
                </a:solidFill>
                <a:latin typeface="Montserrat Medium" panose="00000600000000000000" pitchFamily="2" charset="0"/>
              </a:rPr>
              <a:t> </a:t>
            </a:r>
            <a:r>
              <a:rPr lang="en-US" sz="3200" b="1">
                <a:solidFill>
                  <a:srgbClr val="DC8633"/>
                </a:solidFill>
                <a:latin typeface="Montserrat Semi Bold" panose="00000700000000000000" pitchFamily="50" charset="0"/>
              </a:rPr>
              <a:t>new</a:t>
            </a:r>
            <a:r>
              <a:rPr lang="en-US" sz="3200" b="1">
                <a:solidFill>
                  <a:srgbClr val="DC8633"/>
                </a:solidFill>
                <a:latin typeface="Montserrat Medium" panose="00000600000000000000" pitchFamily="2" charset="0"/>
              </a:rPr>
              <a:t> </a:t>
            </a:r>
            <a:r>
              <a:rPr lang="en-US" sz="3200" b="1">
                <a:solidFill>
                  <a:srgbClr val="00205B"/>
                </a:solidFill>
                <a:latin typeface="Montserrat Medium" panose="00000600000000000000" pitchFamily="2" charset="0"/>
                <a:ea typeface="+mj-ea"/>
                <a:cs typeface="+mj-cs"/>
              </a:rPr>
              <a:t>and</a:t>
            </a:r>
            <a:r>
              <a:rPr lang="en-US" sz="3200">
                <a:solidFill>
                  <a:schemeClr val="tx1"/>
                </a:solidFill>
                <a:latin typeface="Montserrat Medium" panose="00000600000000000000" pitchFamily="2" charset="0"/>
              </a:rPr>
              <a:t> </a:t>
            </a:r>
            <a:r>
              <a:rPr lang="en-US" sz="3200" b="1">
                <a:solidFill>
                  <a:srgbClr val="DC8633"/>
                </a:solidFill>
                <a:latin typeface="Montserrat Semi Bold" panose="00000700000000000000" pitchFamily="50" charset="0"/>
              </a:rPr>
              <a:t>developing</a:t>
            </a:r>
            <a:r>
              <a:rPr lang="en-US" sz="3200">
                <a:solidFill>
                  <a:schemeClr val="tx1"/>
                </a:solidFill>
                <a:latin typeface="Montserrat Semi Bold" panose="00000700000000000000" pitchFamily="50" charset="0"/>
              </a:rPr>
              <a:t> </a:t>
            </a:r>
            <a:r>
              <a:rPr lang="en-US" sz="3200" b="1">
                <a:solidFill>
                  <a:srgbClr val="00205B"/>
                </a:solidFill>
                <a:latin typeface="Montserrat Medium" panose="00000600000000000000" pitchFamily="2" charset="0"/>
                <a:ea typeface="+mj-ea"/>
                <a:cs typeface="+mj-cs"/>
              </a:rPr>
              <a:t>medications.</a:t>
            </a:r>
          </a:p>
          <a:p>
            <a:endParaRPr lang="en-US"/>
          </a:p>
        </p:txBody>
      </p:sp>
    </p:spTree>
    <p:extLst>
      <p:ext uri="{BB962C8B-B14F-4D97-AF65-F5344CB8AC3E}">
        <p14:creationId xmlns:p14="http://schemas.microsoft.com/office/powerpoint/2010/main" val="1625216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E2DD8-8349-5CCE-B8D0-913A554FCB1C}"/>
              </a:ext>
            </a:extLst>
          </p:cNvPr>
          <p:cNvSpPr>
            <a:spLocks noGrp="1"/>
          </p:cNvSpPr>
          <p:nvPr>
            <p:ph sz="half" idx="13"/>
          </p:nvPr>
        </p:nvSpPr>
        <p:spPr>
          <a:xfrm>
            <a:off x="6586152" y="2588737"/>
            <a:ext cx="5103340" cy="3527854"/>
          </a:xfrm>
        </p:spPr>
        <p:txBody>
          <a:bodyPr lIns="91440" tIns="45720" rIns="91440" bIns="45720" anchor="t"/>
          <a:lstStyle/>
          <a:p>
            <a:pPr>
              <a:buSzPct val="120000"/>
            </a:pPr>
            <a:r>
              <a:rPr lang="en-US" sz="2400" b="1">
                <a:solidFill>
                  <a:srgbClr val="00205B"/>
                </a:solidFill>
                <a:latin typeface="Montserrat Medium" panose="00000600000000000000" pitchFamily="2" charset="0"/>
              </a:rPr>
              <a:t>Closed Formulary:  </a:t>
            </a:r>
          </a:p>
          <a:p>
            <a:pPr marL="0" indent="0">
              <a:buNone/>
            </a:pPr>
            <a:r>
              <a:rPr lang="en-US" sz="2400">
                <a:solidFill>
                  <a:srgbClr val="00205B"/>
                </a:solidFill>
                <a:latin typeface="Montserrat Medium" panose="00000600000000000000" pitchFamily="2" charset="0"/>
              </a:rPr>
              <a:t>Non-formulary drugs are not reimbursed (unless authorized by formulary exception policies).​</a:t>
            </a:r>
          </a:p>
          <a:p>
            <a:endParaRPr lang="en-US"/>
          </a:p>
        </p:txBody>
      </p:sp>
      <p:sp>
        <p:nvSpPr>
          <p:cNvPr id="3" name="Content Placeholder 2">
            <a:extLst>
              <a:ext uri="{FF2B5EF4-FFF2-40B4-BE49-F238E27FC236}">
                <a16:creationId xmlns:a16="http://schemas.microsoft.com/office/drawing/2014/main" id="{FF138038-7F4A-3CBE-DC25-9BC6ACB32735}"/>
              </a:ext>
            </a:extLst>
          </p:cNvPr>
          <p:cNvSpPr>
            <a:spLocks noGrp="1"/>
          </p:cNvSpPr>
          <p:nvPr>
            <p:ph sz="half" idx="2"/>
          </p:nvPr>
        </p:nvSpPr>
        <p:spPr>
          <a:xfrm>
            <a:off x="740461" y="2588737"/>
            <a:ext cx="5355539" cy="3836771"/>
          </a:xfrm>
        </p:spPr>
        <p:txBody>
          <a:bodyPr lIns="91440" tIns="45720" rIns="91440" bIns="45720" anchor="t"/>
          <a:lstStyle/>
          <a:p>
            <a:pPr>
              <a:buSzPct val="120000"/>
            </a:pPr>
            <a:r>
              <a:rPr lang="en-US" sz="2400" b="1" i="0" u="none" strike="noStrike">
                <a:solidFill>
                  <a:srgbClr val="00205B"/>
                </a:solidFill>
                <a:effectLst/>
                <a:latin typeface="Montserrat Medium" panose="00000600000000000000" pitchFamily="2" charset="0"/>
              </a:rPr>
              <a:t>Open Formulary:</a:t>
            </a:r>
          </a:p>
          <a:p>
            <a:pPr marL="0" indent="0">
              <a:buNone/>
            </a:pPr>
            <a:r>
              <a:rPr lang="en-US" sz="2400" b="0" i="0" u="none" strike="noStrike">
                <a:solidFill>
                  <a:srgbClr val="00205B"/>
                </a:solidFill>
                <a:effectLst/>
                <a:latin typeface="Montserrat Medium" panose="00000600000000000000" pitchFamily="2" charset="0"/>
              </a:rPr>
              <a:t>Reimbursement is generally provided for most or all formulary and non-formulary drugs. Patients may or may not incur additional out-of-pocket expenses for using non-formulary drugs. Some drug classes may be excluded by plan design.</a:t>
            </a:r>
            <a:r>
              <a:rPr lang="en-US" sz="2400" b="0" i="0">
                <a:solidFill>
                  <a:srgbClr val="00205B"/>
                </a:solidFill>
                <a:effectLst/>
                <a:latin typeface="Montserrat Medium" panose="00000600000000000000" pitchFamily="2" charset="0"/>
              </a:rPr>
              <a:t>​</a:t>
            </a:r>
          </a:p>
          <a:p>
            <a:endParaRPr lang="en-US"/>
          </a:p>
        </p:txBody>
      </p:sp>
      <p:sp>
        <p:nvSpPr>
          <p:cNvPr id="4" name="Title 3">
            <a:extLst>
              <a:ext uri="{FF2B5EF4-FFF2-40B4-BE49-F238E27FC236}">
                <a16:creationId xmlns:a16="http://schemas.microsoft.com/office/drawing/2014/main" id="{857A8307-3B19-0133-EBA2-02833863AD63}"/>
              </a:ext>
            </a:extLst>
          </p:cNvPr>
          <p:cNvSpPr>
            <a:spLocks noGrp="1"/>
          </p:cNvSpPr>
          <p:nvPr>
            <p:ph type="title"/>
          </p:nvPr>
        </p:nvSpPr>
        <p:spPr>
          <a:xfrm>
            <a:off x="640080" y="432492"/>
            <a:ext cx="10357938" cy="581698"/>
          </a:xfrm>
        </p:spPr>
        <p:txBody>
          <a:bodyPr/>
          <a:lstStyle/>
          <a:p>
            <a:r>
              <a:rPr lang="en-US" b="0" i="0">
                <a:solidFill>
                  <a:srgbClr val="000000"/>
                </a:solidFill>
                <a:effectLst/>
                <a:latin typeface="Arial" panose="020B0604020202020204" pitchFamily="34" charset="0"/>
              </a:rPr>
              <a:t>​</a:t>
            </a:r>
            <a:br>
              <a:rPr lang="en-US" b="0" i="0">
                <a:solidFill>
                  <a:srgbClr val="000000"/>
                </a:solidFill>
                <a:effectLst/>
                <a:latin typeface="Arial" panose="020B0604020202020204" pitchFamily="34" charset="0"/>
              </a:rPr>
            </a:br>
            <a:endParaRPr lang="en-US"/>
          </a:p>
        </p:txBody>
      </p:sp>
      <p:sp>
        <p:nvSpPr>
          <p:cNvPr id="8" name="TextBox 7">
            <a:extLst>
              <a:ext uri="{FF2B5EF4-FFF2-40B4-BE49-F238E27FC236}">
                <a16:creationId xmlns:a16="http://schemas.microsoft.com/office/drawing/2014/main" id="{B61B1364-724D-535B-F46E-C952D79473FC}"/>
              </a:ext>
            </a:extLst>
          </p:cNvPr>
          <p:cNvSpPr txBox="1"/>
          <p:nvPr/>
        </p:nvSpPr>
        <p:spPr>
          <a:xfrm>
            <a:off x="589006" y="1721015"/>
            <a:ext cx="11013988" cy="646331"/>
          </a:xfrm>
          <a:prstGeom prst="rect">
            <a:avLst/>
          </a:prstGeom>
          <a:noFill/>
        </p:spPr>
        <p:txBody>
          <a:bodyPr wrap="square" rtlCol="0">
            <a:spAutoFit/>
          </a:bodyPr>
          <a:lstStyle/>
          <a:p>
            <a:pPr algn="ctr"/>
            <a:r>
              <a:rPr lang="en-US" b="0" i="1" u="none" strike="noStrike">
                <a:solidFill>
                  <a:srgbClr val="00205B"/>
                </a:solidFill>
                <a:effectLst/>
                <a:latin typeface="Montserrat Light" panose="00000400000000000000" pitchFamily="50" charset="0"/>
              </a:rPr>
              <a:t>A continually </a:t>
            </a:r>
            <a:r>
              <a:rPr lang="en-US" b="0" i="1" u="none" strike="noStrike">
                <a:solidFill>
                  <a:srgbClr val="002060"/>
                </a:solidFill>
                <a:effectLst/>
                <a:latin typeface="Montserrat Light" panose="00000400000000000000" pitchFamily="50" charset="0"/>
              </a:rPr>
              <a:t>updated list of medications </a:t>
            </a:r>
            <a:r>
              <a:rPr lang="en-US" b="0" i="1" u="none" strike="noStrike">
                <a:solidFill>
                  <a:srgbClr val="00205B"/>
                </a:solidFill>
                <a:effectLst/>
                <a:latin typeface="Montserrat Light" panose="00000400000000000000" pitchFamily="50" charset="0"/>
              </a:rPr>
              <a:t>and related products supported by evidence-based medicine, and experts on the diagnosis and treatment of disease and preservation of health. </a:t>
            </a:r>
            <a:r>
              <a:rPr lang="en-US" b="0" i="0">
                <a:solidFill>
                  <a:srgbClr val="000000"/>
                </a:solidFill>
                <a:effectLst/>
                <a:latin typeface="Montserrat Light" panose="00000400000000000000" pitchFamily="50" charset="0"/>
              </a:rPr>
              <a:t>​</a:t>
            </a:r>
            <a:endParaRPr lang="en-US">
              <a:latin typeface="Montserrat Light" panose="00000400000000000000" pitchFamily="50" charset="0"/>
            </a:endParaRPr>
          </a:p>
        </p:txBody>
      </p:sp>
      <p:sp>
        <p:nvSpPr>
          <p:cNvPr id="9" name="Title 3">
            <a:extLst>
              <a:ext uri="{FF2B5EF4-FFF2-40B4-BE49-F238E27FC236}">
                <a16:creationId xmlns:a16="http://schemas.microsoft.com/office/drawing/2014/main" id="{C36499B1-0BC9-9829-639A-249264D7690E}"/>
              </a:ext>
            </a:extLst>
          </p:cNvPr>
          <p:cNvSpPr txBox="1">
            <a:spLocks/>
          </p:cNvSpPr>
          <p:nvPr/>
        </p:nvSpPr>
        <p:spPr>
          <a:xfrm>
            <a:off x="589006" y="513892"/>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a:latin typeface="Montserrat Semi Bold" panose="00000700000000000000" pitchFamily="50" charset="0"/>
              </a:rPr>
              <a:t>What is a Formulary?</a:t>
            </a:r>
            <a:r>
              <a:rPr lang="en-US" b="0">
                <a:solidFill>
                  <a:srgbClr val="000000"/>
                </a:solidFill>
                <a:latin typeface="Montserrat Semi Bold" panose="00000700000000000000" pitchFamily="50" charset="0"/>
              </a:rPr>
              <a:t>​</a:t>
            </a:r>
            <a:br>
              <a:rPr lang="en-US" b="0">
                <a:solidFill>
                  <a:srgbClr val="000000"/>
                </a:solidFill>
                <a:latin typeface="Montserrat Semi Bold" panose="00000700000000000000" pitchFamily="50" charset="0"/>
              </a:rPr>
            </a:br>
            <a:endParaRPr lang="en-US">
              <a:latin typeface="Montserrat Semi Bold" panose="00000700000000000000" pitchFamily="50" charset="0"/>
            </a:endParaRPr>
          </a:p>
        </p:txBody>
      </p:sp>
    </p:spTree>
    <p:extLst>
      <p:ext uri="{BB962C8B-B14F-4D97-AF65-F5344CB8AC3E}">
        <p14:creationId xmlns:p14="http://schemas.microsoft.com/office/powerpoint/2010/main" val="120860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3"/>
          <a:stretch>
            <a:fillRect/>
          </a:stretch>
        </p:blipFill>
        <p:spPr>
          <a:xfrm>
            <a:off x="9746235" y="234281"/>
            <a:ext cx="1878161" cy="580875"/>
          </a:xfrm>
          <a:prstGeom prst="rect">
            <a:avLst/>
          </a:prstGeom>
        </p:spPr>
      </p:pic>
      <p:sp>
        <p:nvSpPr>
          <p:cNvPr id="7" name="Rectangle 6">
            <a:extLst>
              <a:ext uri="{FF2B5EF4-FFF2-40B4-BE49-F238E27FC236}">
                <a16:creationId xmlns:a16="http://schemas.microsoft.com/office/drawing/2014/main" id="{356055C2-6640-539A-905F-8BA095FE4747}"/>
              </a:ext>
            </a:extLst>
          </p:cNvPr>
          <p:cNvSpPr/>
          <p:nvPr/>
        </p:nvSpPr>
        <p:spPr>
          <a:xfrm>
            <a:off x="1" y="1279912"/>
            <a:ext cx="5165124" cy="153472"/>
          </a:xfrm>
          <a:prstGeom prst="rect">
            <a:avLst/>
          </a:prstGeom>
          <a:solidFill>
            <a:srgbClr val="F89F3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1413E00-EDDA-AB32-F29A-4CA5FC90D7F3}"/>
              </a:ext>
            </a:extLst>
          </p:cNvPr>
          <p:cNvSpPr txBox="1"/>
          <p:nvPr/>
        </p:nvSpPr>
        <p:spPr>
          <a:xfrm>
            <a:off x="567603" y="122658"/>
            <a:ext cx="88853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5B"/>
                </a:solidFill>
                <a:effectLst/>
                <a:uLnTx/>
                <a:uFillTx/>
                <a:latin typeface="Montserrat Semi Bold" panose="00000700000000000000" pitchFamily="50" charset="0"/>
                <a:ea typeface="+mn-ea"/>
                <a:cs typeface="+mn-cs"/>
              </a:rPr>
              <a:t>Pharmacy &amp; Therapeutics (P&amp;T) Committee</a:t>
            </a:r>
          </a:p>
        </p:txBody>
      </p:sp>
      <p:sp>
        <p:nvSpPr>
          <p:cNvPr id="8" name="TextBox 1">
            <a:extLst>
              <a:ext uri="{FF2B5EF4-FFF2-40B4-BE49-F238E27FC236}">
                <a16:creationId xmlns:a16="http://schemas.microsoft.com/office/drawing/2014/main" id="{4D58D7DD-D7A4-48E3-CF7F-4303E006FC33}"/>
              </a:ext>
            </a:extLst>
          </p:cNvPr>
          <p:cNvSpPr txBox="1"/>
          <p:nvPr/>
        </p:nvSpPr>
        <p:spPr>
          <a:xfrm>
            <a:off x="630194" y="1777598"/>
            <a:ext cx="10960443"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205B"/>
                </a:solidFill>
                <a:effectLst/>
                <a:uLnTx/>
                <a:uFillTx/>
                <a:latin typeface="Montserrat Light"/>
                <a:ea typeface="+mn-ea"/>
                <a:cs typeface="+mn-cs"/>
              </a:rPr>
              <a:t>A committee is responsible for developing, managing, updating, and administering the drug formulary system.</a:t>
            </a:r>
          </a:p>
        </p:txBody>
      </p:sp>
      <p:sp>
        <p:nvSpPr>
          <p:cNvPr id="11" name="Rectangle: Rounded Corners 10">
            <a:extLst>
              <a:ext uri="{FF2B5EF4-FFF2-40B4-BE49-F238E27FC236}">
                <a16:creationId xmlns:a16="http://schemas.microsoft.com/office/drawing/2014/main" id="{BD7EC1DC-BD8C-4A0C-3F2F-FBE137E842CF}"/>
              </a:ext>
            </a:extLst>
          </p:cNvPr>
          <p:cNvSpPr/>
          <p:nvPr/>
        </p:nvSpPr>
        <p:spPr>
          <a:xfrm>
            <a:off x="9587441" y="2878540"/>
            <a:ext cx="2215299" cy="33276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a:p>
            <a:pPr marL="285750" indent="-285750">
              <a:buFont typeface="Arial" panose="020B0604020202020204" pitchFamily="34" charset="0"/>
              <a:buChar char="•"/>
            </a:pPr>
            <a:endParaRPr lang="en-US"/>
          </a:p>
        </p:txBody>
      </p:sp>
      <p:sp>
        <p:nvSpPr>
          <p:cNvPr id="12" name="TextBox 11">
            <a:extLst>
              <a:ext uri="{FF2B5EF4-FFF2-40B4-BE49-F238E27FC236}">
                <a16:creationId xmlns:a16="http://schemas.microsoft.com/office/drawing/2014/main" id="{E179C772-64BE-F747-AD33-4C2B4BF62F19}"/>
              </a:ext>
            </a:extLst>
          </p:cNvPr>
          <p:cNvSpPr txBox="1"/>
          <p:nvPr/>
        </p:nvSpPr>
        <p:spPr>
          <a:xfrm>
            <a:off x="9681647" y="3282042"/>
            <a:ext cx="2121093" cy="369332"/>
          </a:xfrm>
          <a:prstGeom prst="rect">
            <a:avLst/>
          </a:prstGeom>
          <a:noFill/>
        </p:spPr>
        <p:txBody>
          <a:bodyPr wrap="none" rtlCol="0">
            <a:spAutoFit/>
          </a:bodyPr>
          <a:lstStyle/>
          <a:p>
            <a:r>
              <a:rPr lang="en-US">
                <a:solidFill>
                  <a:schemeClr val="bg1"/>
                </a:solidFill>
              </a:rPr>
              <a:t>Excluded Drug List</a:t>
            </a:r>
          </a:p>
        </p:txBody>
      </p:sp>
      <p:sp>
        <p:nvSpPr>
          <p:cNvPr id="13" name="TextBox 12">
            <a:extLst>
              <a:ext uri="{FF2B5EF4-FFF2-40B4-BE49-F238E27FC236}">
                <a16:creationId xmlns:a16="http://schemas.microsoft.com/office/drawing/2014/main" id="{627B875E-0B97-FCCD-A194-863B3D320FE6}"/>
              </a:ext>
            </a:extLst>
          </p:cNvPr>
          <p:cNvSpPr txBox="1"/>
          <p:nvPr/>
        </p:nvSpPr>
        <p:spPr>
          <a:xfrm>
            <a:off x="9746236" y="4006392"/>
            <a:ext cx="1844402"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Pay full cost</a:t>
            </a:r>
          </a:p>
          <a:p>
            <a:pPr marL="285750" indent="-285750">
              <a:buFont typeface="Arial" panose="020B0604020202020204" pitchFamily="34" charset="0"/>
              <a:buChar char="•"/>
            </a:pPr>
            <a:r>
              <a:rPr lang="en-US">
                <a:solidFill>
                  <a:schemeClr val="bg1"/>
                </a:solidFill>
              </a:rPr>
              <a:t>Do not go towards out-of-pocket limits</a:t>
            </a:r>
          </a:p>
        </p:txBody>
      </p:sp>
      <p:cxnSp>
        <p:nvCxnSpPr>
          <p:cNvPr id="15" name="Straight Connector 14">
            <a:extLst>
              <a:ext uri="{FF2B5EF4-FFF2-40B4-BE49-F238E27FC236}">
                <a16:creationId xmlns:a16="http://schemas.microsoft.com/office/drawing/2014/main" id="{1E86FF60-09D9-6EAE-AFD7-2C7CBA8C710E}"/>
              </a:ext>
            </a:extLst>
          </p:cNvPr>
          <p:cNvCxnSpPr>
            <a:cxnSpLocks/>
          </p:cNvCxnSpPr>
          <p:nvPr/>
        </p:nvCxnSpPr>
        <p:spPr>
          <a:xfrm>
            <a:off x="9587441" y="3670228"/>
            <a:ext cx="2215299" cy="0"/>
          </a:xfrm>
          <a:prstGeom prst="line">
            <a:avLst/>
          </a:prstGeom>
        </p:spPr>
        <p:style>
          <a:lnRef idx="1">
            <a:schemeClr val="accent2"/>
          </a:lnRef>
          <a:fillRef idx="0">
            <a:schemeClr val="accent2"/>
          </a:fillRef>
          <a:effectRef idx="0">
            <a:schemeClr val="accent2"/>
          </a:effectRef>
          <a:fontRef idx="minor">
            <a:schemeClr val="tx1"/>
          </a:fontRef>
        </p:style>
      </p:cxnSp>
      <p:sp>
        <p:nvSpPr>
          <p:cNvPr id="18" name="Rectangle: Rounded Corners 17">
            <a:extLst>
              <a:ext uri="{FF2B5EF4-FFF2-40B4-BE49-F238E27FC236}">
                <a16:creationId xmlns:a16="http://schemas.microsoft.com/office/drawing/2014/main" id="{05BE2065-C0D6-A7D9-62D6-02A9D2C1D553}"/>
              </a:ext>
            </a:extLst>
          </p:cNvPr>
          <p:cNvSpPr/>
          <p:nvPr/>
        </p:nvSpPr>
        <p:spPr>
          <a:xfrm>
            <a:off x="7285729" y="2857834"/>
            <a:ext cx="2215299" cy="33276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a:p>
            <a:pPr marL="285750" indent="-285750">
              <a:buFont typeface="Arial" panose="020B0604020202020204" pitchFamily="34" charset="0"/>
              <a:buChar char="•"/>
            </a:pPr>
            <a:endParaRPr lang="en-US"/>
          </a:p>
        </p:txBody>
      </p:sp>
      <p:sp>
        <p:nvSpPr>
          <p:cNvPr id="20" name="TextBox 19">
            <a:extLst>
              <a:ext uri="{FF2B5EF4-FFF2-40B4-BE49-F238E27FC236}">
                <a16:creationId xmlns:a16="http://schemas.microsoft.com/office/drawing/2014/main" id="{D5A684B2-EADB-67A4-400A-30F0CC5971AB}"/>
              </a:ext>
            </a:extLst>
          </p:cNvPr>
          <p:cNvSpPr txBox="1"/>
          <p:nvPr/>
        </p:nvSpPr>
        <p:spPr>
          <a:xfrm>
            <a:off x="7444524" y="3985686"/>
            <a:ext cx="1844402" cy="120032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Pay full cost</a:t>
            </a:r>
          </a:p>
          <a:p>
            <a:pPr marL="285750" indent="-285750">
              <a:buFont typeface="Arial" panose="020B0604020202020204" pitchFamily="34" charset="0"/>
              <a:buChar char="•"/>
            </a:pPr>
            <a:r>
              <a:rPr lang="en-US">
                <a:solidFill>
                  <a:schemeClr val="bg1"/>
                </a:solidFill>
              </a:rPr>
              <a:t>Go towards out-of-pocket limits</a:t>
            </a:r>
          </a:p>
        </p:txBody>
      </p:sp>
      <p:cxnSp>
        <p:nvCxnSpPr>
          <p:cNvPr id="21" name="Straight Connector 20">
            <a:extLst>
              <a:ext uri="{FF2B5EF4-FFF2-40B4-BE49-F238E27FC236}">
                <a16:creationId xmlns:a16="http://schemas.microsoft.com/office/drawing/2014/main" id="{3E3727C6-6CB8-6FAE-09C9-7FE7B325159F}"/>
              </a:ext>
            </a:extLst>
          </p:cNvPr>
          <p:cNvCxnSpPr>
            <a:cxnSpLocks/>
          </p:cNvCxnSpPr>
          <p:nvPr/>
        </p:nvCxnSpPr>
        <p:spPr>
          <a:xfrm>
            <a:off x="7285729" y="3670228"/>
            <a:ext cx="2215299" cy="0"/>
          </a:xfrm>
          <a:prstGeom prst="line">
            <a:avLst/>
          </a:prstGeom>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22A69326-0E58-8F29-CAAF-E84FEF81BBED}"/>
              </a:ext>
            </a:extLst>
          </p:cNvPr>
          <p:cNvSpPr/>
          <p:nvPr/>
        </p:nvSpPr>
        <p:spPr>
          <a:xfrm>
            <a:off x="2655155" y="2857834"/>
            <a:ext cx="2215299" cy="33276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a:p>
            <a:pPr marL="285750" indent="-285750">
              <a:buFont typeface="Arial" panose="020B0604020202020204" pitchFamily="34" charset="0"/>
              <a:buChar char="•"/>
            </a:pPr>
            <a:endParaRPr lang="en-US"/>
          </a:p>
        </p:txBody>
      </p:sp>
      <p:sp>
        <p:nvSpPr>
          <p:cNvPr id="27" name="Rectangle: Rounded Corners 26">
            <a:extLst>
              <a:ext uri="{FF2B5EF4-FFF2-40B4-BE49-F238E27FC236}">
                <a16:creationId xmlns:a16="http://schemas.microsoft.com/office/drawing/2014/main" id="{341A7EE6-4088-3E88-984D-B06331CBC384}"/>
              </a:ext>
            </a:extLst>
          </p:cNvPr>
          <p:cNvSpPr/>
          <p:nvPr/>
        </p:nvSpPr>
        <p:spPr>
          <a:xfrm>
            <a:off x="4988350" y="2857834"/>
            <a:ext cx="2215299" cy="33276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a:p>
            <a:pPr marL="285750" indent="-285750">
              <a:buFont typeface="Arial" panose="020B0604020202020204" pitchFamily="34" charset="0"/>
              <a:buChar char="•"/>
            </a:pPr>
            <a:endParaRPr lang="en-US"/>
          </a:p>
        </p:txBody>
      </p:sp>
      <p:sp>
        <p:nvSpPr>
          <p:cNvPr id="29" name="TextBox 28">
            <a:extLst>
              <a:ext uri="{FF2B5EF4-FFF2-40B4-BE49-F238E27FC236}">
                <a16:creationId xmlns:a16="http://schemas.microsoft.com/office/drawing/2014/main" id="{8461B216-E51A-6149-F351-51E40F24147C}"/>
              </a:ext>
            </a:extLst>
          </p:cNvPr>
          <p:cNvSpPr txBox="1"/>
          <p:nvPr/>
        </p:nvSpPr>
        <p:spPr>
          <a:xfrm>
            <a:off x="5147145" y="3985686"/>
            <a:ext cx="1844402"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Includes infusion drugs</a:t>
            </a:r>
          </a:p>
          <a:p>
            <a:pPr marL="285750" indent="-285750">
              <a:buFont typeface="Arial" panose="020B0604020202020204" pitchFamily="34" charset="0"/>
              <a:buChar char="•"/>
            </a:pPr>
            <a:r>
              <a:rPr lang="en-US">
                <a:solidFill>
                  <a:schemeClr val="bg1"/>
                </a:solidFill>
              </a:rPr>
              <a:t>Higher out-of-pocket</a:t>
            </a:r>
          </a:p>
        </p:txBody>
      </p:sp>
      <p:cxnSp>
        <p:nvCxnSpPr>
          <p:cNvPr id="30" name="Straight Connector 29">
            <a:extLst>
              <a:ext uri="{FF2B5EF4-FFF2-40B4-BE49-F238E27FC236}">
                <a16:creationId xmlns:a16="http://schemas.microsoft.com/office/drawing/2014/main" id="{DEC80179-1B42-03AF-159A-F865CB990B32}"/>
              </a:ext>
            </a:extLst>
          </p:cNvPr>
          <p:cNvCxnSpPr>
            <a:cxnSpLocks/>
          </p:cNvCxnSpPr>
          <p:nvPr/>
        </p:nvCxnSpPr>
        <p:spPr>
          <a:xfrm>
            <a:off x="4988350" y="3670228"/>
            <a:ext cx="2215299"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Rectangle: Rounded Corners 31">
            <a:extLst>
              <a:ext uri="{FF2B5EF4-FFF2-40B4-BE49-F238E27FC236}">
                <a16:creationId xmlns:a16="http://schemas.microsoft.com/office/drawing/2014/main" id="{3E29110A-B9B8-1775-E2F9-2418130D79A4}"/>
              </a:ext>
            </a:extLst>
          </p:cNvPr>
          <p:cNvSpPr/>
          <p:nvPr/>
        </p:nvSpPr>
        <p:spPr>
          <a:xfrm>
            <a:off x="355610" y="2878540"/>
            <a:ext cx="2215299" cy="33276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a:p>
            <a:pPr marL="285750" indent="-285750">
              <a:buFont typeface="Arial" panose="020B0604020202020204" pitchFamily="34" charset="0"/>
              <a:buChar char="•"/>
            </a:pPr>
            <a:endParaRPr lang="en-US"/>
          </a:p>
        </p:txBody>
      </p:sp>
      <p:sp>
        <p:nvSpPr>
          <p:cNvPr id="33" name="TextBox 32">
            <a:extLst>
              <a:ext uri="{FF2B5EF4-FFF2-40B4-BE49-F238E27FC236}">
                <a16:creationId xmlns:a16="http://schemas.microsoft.com/office/drawing/2014/main" id="{E42AF5B8-59BD-533D-AB4E-926C605EB527}"/>
              </a:ext>
            </a:extLst>
          </p:cNvPr>
          <p:cNvSpPr txBox="1"/>
          <p:nvPr/>
        </p:nvSpPr>
        <p:spPr>
          <a:xfrm>
            <a:off x="402713" y="3037637"/>
            <a:ext cx="2057683" cy="646331"/>
          </a:xfrm>
          <a:prstGeom prst="rect">
            <a:avLst/>
          </a:prstGeom>
          <a:noFill/>
        </p:spPr>
        <p:txBody>
          <a:bodyPr wrap="square" rtlCol="0">
            <a:spAutoFit/>
          </a:bodyPr>
          <a:lstStyle/>
          <a:p>
            <a:r>
              <a:rPr lang="en-US">
                <a:solidFill>
                  <a:schemeClr val="bg1"/>
                </a:solidFill>
              </a:rPr>
              <a:t>Generic Formulary Drugs</a:t>
            </a:r>
          </a:p>
        </p:txBody>
      </p:sp>
      <p:sp>
        <p:nvSpPr>
          <p:cNvPr id="34" name="TextBox 33">
            <a:extLst>
              <a:ext uri="{FF2B5EF4-FFF2-40B4-BE49-F238E27FC236}">
                <a16:creationId xmlns:a16="http://schemas.microsoft.com/office/drawing/2014/main" id="{44FCDD72-0262-0EBB-7B46-1A9D42C353FD}"/>
              </a:ext>
            </a:extLst>
          </p:cNvPr>
          <p:cNvSpPr txBox="1"/>
          <p:nvPr/>
        </p:nvSpPr>
        <p:spPr>
          <a:xfrm>
            <a:off x="541057" y="4006392"/>
            <a:ext cx="1844402"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Widely available</a:t>
            </a:r>
          </a:p>
          <a:p>
            <a:pPr marL="285750" indent="-285750">
              <a:buFont typeface="Arial" panose="020B0604020202020204" pitchFamily="34" charset="0"/>
              <a:buChar char="•"/>
            </a:pPr>
            <a:r>
              <a:rPr lang="en-US">
                <a:solidFill>
                  <a:schemeClr val="bg1"/>
                </a:solidFill>
              </a:rPr>
              <a:t>Lowest out-of-pocket cost</a:t>
            </a:r>
          </a:p>
        </p:txBody>
      </p:sp>
      <p:cxnSp>
        <p:nvCxnSpPr>
          <p:cNvPr id="35" name="Straight Connector 34">
            <a:extLst>
              <a:ext uri="{FF2B5EF4-FFF2-40B4-BE49-F238E27FC236}">
                <a16:creationId xmlns:a16="http://schemas.microsoft.com/office/drawing/2014/main" id="{A379A118-E52E-1C11-B94F-E089153D2B72}"/>
              </a:ext>
            </a:extLst>
          </p:cNvPr>
          <p:cNvCxnSpPr>
            <a:cxnSpLocks/>
          </p:cNvCxnSpPr>
          <p:nvPr/>
        </p:nvCxnSpPr>
        <p:spPr>
          <a:xfrm>
            <a:off x="355609" y="3662432"/>
            <a:ext cx="221529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D40551FD-82F7-8646-752A-FF84046DBFB9}"/>
              </a:ext>
            </a:extLst>
          </p:cNvPr>
          <p:cNvCxnSpPr>
            <a:cxnSpLocks/>
          </p:cNvCxnSpPr>
          <p:nvPr/>
        </p:nvCxnSpPr>
        <p:spPr>
          <a:xfrm>
            <a:off x="2655154" y="3670228"/>
            <a:ext cx="2215299" cy="0"/>
          </a:xfrm>
          <a:prstGeom prst="line">
            <a:avLst/>
          </a:prstGeom>
        </p:spPr>
        <p:style>
          <a:lnRef idx="1">
            <a:schemeClr val="accent2"/>
          </a:lnRef>
          <a:fillRef idx="0">
            <a:schemeClr val="accent2"/>
          </a:fillRef>
          <a:effectRef idx="0">
            <a:schemeClr val="accent2"/>
          </a:effectRef>
          <a:fontRef idx="minor">
            <a:schemeClr val="tx1"/>
          </a:fontRef>
        </p:style>
      </p:cxnSp>
      <p:sp>
        <p:nvSpPr>
          <p:cNvPr id="44" name="TextBox 43">
            <a:extLst>
              <a:ext uri="{FF2B5EF4-FFF2-40B4-BE49-F238E27FC236}">
                <a16:creationId xmlns:a16="http://schemas.microsoft.com/office/drawing/2014/main" id="{BB4437ED-FC7A-0C81-B060-910548E82656}"/>
              </a:ext>
            </a:extLst>
          </p:cNvPr>
          <p:cNvSpPr txBox="1"/>
          <p:nvPr/>
        </p:nvSpPr>
        <p:spPr>
          <a:xfrm>
            <a:off x="2756357" y="4006392"/>
            <a:ext cx="1844402"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Generally available</a:t>
            </a:r>
          </a:p>
          <a:p>
            <a:pPr marL="285750" indent="-285750">
              <a:buFont typeface="Arial" panose="020B0604020202020204" pitchFamily="34" charset="0"/>
              <a:buChar char="•"/>
            </a:pPr>
            <a:r>
              <a:rPr lang="en-US">
                <a:solidFill>
                  <a:schemeClr val="bg1"/>
                </a:solidFill>
              </a:rPr>
              <a:t>Moderate out-of-pocket costs</a:t>
            </a:r>
          </a:p>
        </p:txBody>
      </p:sp>
      <p:sp>
        <p:nvSpPr>
          <p:cNvPr id="45" name="TextBox 44">
            <a:extLst>
              <a:ext uri="{FF2B5EF4-FFF2-40B4-BE49-F238E27FC236}">
                <a16:creationId xmlns:a16="http://schemas.microsoft.com/office/drawing/2014/main" id="{0CE0118A-A833-7A8E-929F-B2D52E4824A4}"/>
              </a:ext>
            </a:extLst>
          </p:cNvPr>
          <p:cNvSpPr txBox="1"/>
          <p:nvPr/>
        </p:nvSpPr>
        <p:spPr>
          <a:xfrm>
            <a:off x="2812770" y="3037636"/>
            <a:ext cx="2057683" cy="646331"/>
          </a:xfrm>
          <a:prstGeom prst="rect">
            <a:avLst/>
          </a:prstGeom>
          <a:noFill/>
        </p:spPr>
        <p:txBody>
          <a:bodyPr wrap="square" rtlCol="0">
            <a:spAutoFit/>
          </a:bodyPr>
          <a:lstStyle/>
          <a:p>
            <a:r>
              <a:rPr lang="en-US">
                <a:solidFill>
                  <a:schemeClr val="bg1"/>
                </a:solidFill>
              </a:rPr>
              <a:t>Brand-Name Formulary Drugs</a:t>
            </a:r>
          </a:p>
        </p:txBody>
      </p:sp>
      <p:sp>
        <p:nvSpPr>
          <p:cNvPr id="47" name="TextBox 46">
            <a:extLst>
              <a:ext uri="{FF2B5EF4-FFF2-40B4-BE49-F238E27FC236}">
                <a16:creationId xmlns:a16="http://schemas.microsoft.com/office/drawing/2014/main" id="{3BAB0DE0-6AB8-7A1B-7F1B-E0E2E2AB1A82}"/>
              </a:ext>
            </a:extLst>
          </p:cNvPr>
          <p:cNvSpPr txBox="1"/>
          <p:nvPr/>
        </p:nvSpPr>
        <p:spPr>
          <a:xfrm>
            <a:off x="5119700" y="3037636"/>
            <a:ext cx="2057683" cy="646331"/>
          </a:xfrm>
          <a:prstGeom prst="rect">
            <a:avLst/>
          </a:prstGeom>
          <a:noFill/>
        </p:spPr>
        <p:txBody>
          <a:bodyPr wrap="square" rtlCol="0">
            <a:spAutoFit/>
          </a:bodyPr>
          <a:lstStyle/>
          <a:p>
            <a:r>
              <a:rPr lang="en-US">
                <a:solidFill>
                  <a:schemeClr val="bg1"/>
                </a:solidFill>
              </a:rPr>
              <a:t>Specialty Formulary Drugs</a:t>
            </a:r>
          </a:p>
        </p:txBody>
      </p:sp>
      <p:sp>
        <p:nvSpPr>
          <p:cNvPr id="48" name="TextBox 47">
            <a:extLst>
              <a:ext uri="{FF2B5EF4-FFF2-40B4-BE49-F238E27FC236}">
                <a16:creationId xmlns:a16="http://schemas.microsoft.com/office/drawing/2014/main" id="{B59C336B-C149-3605-4BA6-251354DF674E}"/>
              </a:ext>
            </a:extLst>
          </p:cNvPr>
          <p:cNvSpPr txBox="1"/>
          <p:nvPr/>
        </p:nvSpPr>
        <p:spPr>
          <a:xfrm>
            <a:off x="7443345" y="3037636"/>
            <a:ext cx="2057683" cy="646331"/>
          </a:xfrm>
          <a:prstGeom prst="rect">
            <a:avLst/>
          </a:prstGeom>
          <a:noFill/>
        </p:spPr>
        <p:txBody>
          <a:bodyPr wrap="square" rtlCol="0">
            <a:spAutoFit/>
          </a:bodyPr>
          <a:lstStyle/>
          <a:p>
            <a:r>
              <a:rPr lang="en-US">
                <a:solidFill>
                  <a:schemeClr val="bg1"/>
                </a:solidFill>
              </a:rPr>
              <a:t>Non-Formulary Drugs</a:t>
            </a:r>
          </a:p>
        </p:txBody>
      </p:sp>
    </p:spTree>
    <p:extLst>
      <p:ext uri="{BB962C8B-B14F-4D97-AF65-F5344CB8AC3E}">
        <p14:creationId xmlns:p14="http://schemas.microsoft.com/office/powerpoint/2010/main" val="555238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D269C7-6D8B-9879-AE42-9C59A895DA5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DD8FDC81-FF0A-A53D-8C15-4D6F9D38C999}"/>
              </a:ext>
            </a:extLst>
          </p:cNvPr>
          <p:cNvPicPr>
            <a:picLocks noChangeAspect="1"/>
          </p:cNvPicPr>
          <p:nvPr/>
        </p:nvPicPr>
        <p:blipFill>
          <a:blip r:embed="rId3"/>
          <a:stretch>
            <a:fillRect/>
          </a:stretch>
        </p:blipFill>
        <p:spPr>
          <a:xfrm>
            <a:off x="123825" y="1213794"/>
            <a:ext cx="11944350" cy="5495925"/>
          </a:xfrm>
          <a:prstGeom prst="rect">
            <a:avLst/>
          </a:prstGeom>
        </p:spPr>
      </p:pic>
      <p:sp>
        <p:nvSpPr>
          <p:cNvPr id="5" name="Title 3">
            <a:extLst>
              <a:ext uri="{FF2B5EF4-FFF2-40B4-BE49-F238E27FC236}">
                <a16:creationId xmlns:a16="http://schemas.microsoft.com/office/drawing/2014/main" id="{DB8B6941-E80A-717A-88B2-E21DC86F42CB}"/>
              </a:ext>
            </a:extLst>
          </p:cNvPr>
          <p:cNvSpPr txBox="1">
            <a:spLocks/>
          </p:cNvSpPr>
          <p:nvPr/>
        </p:nvSpPr>
        <p:spPr>
          <a:xfrm>
            <a:off x="306447" y="318804"/>
            <a:ext cx="11049411" cy="58169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0" u="none" strike="noStrike">
                <a:solidFill>
                  <a:srgbClr val="002060"/>
                </a:solidFill>
                <a:effectLst/>
                <a:latin typeface="Arial"/>
                <a:cs typeface="Arial"/>
              </a:rPr>
              <a:t>P</a:t>
            </a:r>
            <a:r>
              <a:rPr lang="en-US" sz="4000" b="1" i="0" u="none" strike="noStrike">
                <a:solidFill>
                  <a:srgbClr val="002060"/>
                </a:solidFill>
                <a:effectLst/>
                <a:latin typeface="Montserrat Semi Bold" panose="00000700000000000000" pitchFamily="50" charset="0"/>
                <a:cs typeface="Arial"/>
              </a:rPr>
              <a:t>&amp;T Committee</a:t>
            </a:r>
            <a:r>
              <a:rPr lang="en-US" sz="4000" b="1">
                <a:solidFill>
                  <a:srgbClr val="002060"/>
                </a:solidFill>
                <a:latin typeface="Montserrat Semi Bold" panose="00000700000000000000" pitchFamily="50" charset="0"/>
                <a:cs typeface="Arial"/>
              </a:rPr>
              <a:t>:</a:t>
            </a:r>
            <a:r>
              <a:rPr lang="en-US" sz="4000" b="1" i="0" u="none" strike="noStrike">
                <a:solidFill>
                  <a:srgbClr val="002060"/>
                </a:solidFill>
                <a:effectLst/>
                <a:latin typeface="Montserrat Semi Bold" panose="00000700000000000000" pitchFamily="50" charset="0"/>
                <a:cs typeface="Arial"/>
              </a:rPr>
              <a:t> Decision Considerations</a:t>
            </a:r>
            <a:br>
              <a:rPr lang="en-US">
                <a:solidFill>
                  <a:schemeClr val="bg1"/>
                </a:solidFill>
              </a:rPr>
            </a:br>
            <a:endParaRPr lang="en-US"/>
          </a:p>
        </p:txBody>
      </p:sp>
      <p:pic>
        <p:nvPicPr>
          <p:cNvPr id="6" name="Picture 5" descr="Logo&#10;&#10;Description automatically generated">
            <a:extLst>
              <a:ext uri="{FF2B5EF4-FFF2-40B4-BE49-F238E27FC236}">
                <a16:creationId xmlns:a16="http://schemas.microsoft.com/office/drawing/2014/main" id="{0767D4A6-40F3-2D88-464A-FDB6FA7EC9BE}"/>
              </a:ext>
            </a:extLst>
          </p:cNvPr>
          <p:cNvPicPr>
            <a:picLocks noChangeAspect="1"/>
          </p:cNvPicPr>
          <p:nvPr/>
        </p:nvPicPr>
        <p:blipFill>
          <a:blip r:embed="rId4"/>
          <a:stretch>
            <a:fillRect/>
          </a:stretch>
        </p:blipFill>
        <p:spPr>
          <a:xfrm>
            <a:off x="10349486" y="6282655"/>
            <a:ext cx="1544786" cy="477688"/>
          </a:xfrm>
          <a:prstGeom prst="rect">
            <a:avLst/>
          </a:prstGeom>
        </p:spPr>
      </p:pic>
    </p:spTree>
    <p:extLst>
      <p:ext uri="{BB962C8B-B14F-4D97-AF65-F5344CB8AC3E}">
        <p14:creationId xmlns:p14="http://schemas.microsoft.com/office/powerpoint/2010/main" val="2012259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BED43-8A87-A4B5-B89F-E2E3BC051CEF}"/>
              </a:ext>
            </a:extLst>
          </p:cNvPr>
          <p:cNvPicPr>
            <a:picLocks noChangeAspect="1"/>
          </p:cNvPicPr>
          <p:nvPr/>
        </p:nvPicPr>
        <p:blipFill rotWithShape="1">
          <a:blip r:embed="rId3"/>
          <a:srcRect t="369"/>
          <a:stretch/>
        </p:blipFill>
        <p:spPr>
          <a:xfrm>
            <a:off x="355601" y="372533"/>
            <a:ext cx="4741494" cy="611293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943BDA4-CC21-7A4A-49CE-6DF4DCF81220}"/>
              </a:ext>
            </a:extLst>
          </p:cNvPr>
          <p:cNvSpPr txBox="1"/>
          <p:nvPr/>
        </p:nvSpPr>
        <p:spPr>
          <a:xfrm>
            <a:off x="5778583" y="1262103"/>
            <a:ext cx="6098058" cy="3046988"/>
          </a:xfrm>
          <a:prstGeom prst="rect">
            <a:avLst/>
          </a:prstGeom>
          <a:noFill/>
        </p:spPr>
        <p:txBody>
          <a:bodyPr wrap="square">
            <a:spAutoFit/>
          </a:bodyPr>
          <a:lstStyle/>
          <a:p>
            <a:pPr algn="ctr"/>
            <a:r>
              <a:rPr lang="en-US" sz="3200" b="1">
                <a:solidFill>
                  <a:srgbClr val="00205B"/>
                </a:solidFill>
                <a:latin typeface="Montserrat Medium" panose="00000600000000000000" pitchFamily="2" charset="0"/>
                <a:ea typeface="+mj-ea"/>
                <a:cs typeface="+mj-cs"/>
              </a:rPr>
              <a:t>For more than two decades, the AMCP Format has defined the gold standard for evaluating evidence to support formulary and coverage decisions. </a:t>
            </a:r>
          </a:p>
        </p:txBody>
      </p:sp>
      <p:sp>
        <p:nvSpPr>
          <p:cNvPr id="7" name="TextBox 6">
            <a:extLst>
              <a:ext uri="{FF2B5EF4-FFF2-40B4-BE49-F238E27FC236}">
                <a16:creationId xmlns:a16="http://schemas.microsoft.com/office/drawing/2014/main" id="{5C6BEF88-F8E1-D66C-6BBB-7B7D350DCE00}"/>
              </a:ext>
            </a:extLst>
          </p:cNvPr>
          <p:cNvSpPr txBox="1"/>
          <p:nvPr/>
        </p:nvSpPr>
        <p:spPr>
          <a:xfrm>
            <a:off x="5778583" y="4958987"/>
            <a:ext cx="6098058" cy="923330"/>
          </a:xfrm>
          <a:prstGeom prst="rect">
            <a:avLst/>
          </a:prstGeom>
          <a:noFill/>
        </p:spPr>
        <p:txBody>
          <a:bodyPr wrap="square">
            <a:spAutoFit/>
          </a:bodyPr>
          <a:lstStyle/>
          <a:p>
            <a:pPr algn="ctr"/>
            <a:r>
              <a:rPr lang="en-US" i="1">
                <a:solidFill>
                  <a:srgbClr val="002060"/>
                </a:solidFill>
                <a:latin typeface="Montserrat Light" panose="00000400000000000000" pitchFamily="50" charset="0"/>
              </a:rPr>
              <a:t>https://www.amcp.org/Resource-Center/format-formulary-submissions/AMCP-Format-for-Formulary-Submissions-4.1</a:t>
            </a:r>
          </a:p>
        </p:txBody>
      </p:sp>
    </p:spTree>
    <p:extLst>
      <p:ext uri="{BB962C8B-B14F-4D97-AF65-F5344CB8AC3E}">
        <p14:creationId xmlns:p14="http://schemas.microsoft.com/office/powerpoint/2010/main" val="284458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204EA-0C0D-F04C-59A9-E4BF3BB03171}"/>
              </a:ext>
            </a:extLst>
          </p:cNvPr>
          <p:cNvSpPr>
            <a:spLocks noGrp="1"/>
          </p:cNvSpPr>
          <p:nvPr>
            <p:ph sz="half" idx="10"/>
          </p:nvPr>
        </p:nvSpPr>
        <p:spPr/>
        <p:txBody>
          <a:bodyPr/>
          <a:lstStyle/>
          <a:p>
            <a:pPr algn="l" rtl="0" fontAlgn="base">
              <a:buClr>
                <a:srgbClr val="F78F1E"/>
              </a:buClr>
              <a:buSzPct val="120000"/>
            </a:pPr>
            <a:r>
              <a:rPr lang="en-US" sz="3200" b="1">
                <a:solidFill>
                  <a:srgbClr val="00205B"/>
                </a:solidFill>
                <a:latin typeface="Montserrat Medium" panose="00000600000000000000" pitchFamily="2" charset="0"/>
                <a:ea typeface="+mj-ea"/>
                <a:cs typeface="+mj-cs"/>
              </a:rPr>
              <a:t>Managing </a:t>
            </a:r>
            <a:r>
              <a:rPr lang="en-US" sz="3200" b="1">
                <a:solidFill>
                  <a:srgbClr val="DC8633"/>
                </a:solidFill>
                <a:latin typeface="Montserrat Semi Bold" panose="00000700000000000000" pitchFamily="50" charset="0"/>
              </a:rPr>
              <a:t>coordinated</a:t>
            </a:r>
            <a:r>
              <a:rPr lang="en-US" sz="3200" b="1">
                <a:solidFill>
                  <a:srgbClr val="F78F1E"/>
                </a:solidFill>
                <a:latin typeface="Montserrat Semi Bold" panose="00000700000000000000" pitchFamily="50" charset="0"/>
                <a:ea typeface="+mj-ea"/>
                <a:cs typeface="+mj-cs"/>
              </a:rPr>
              <a:t> </a:t>
            </a:r>
            <a:r>
              <a:rPr lang="en-US" sz="3200" b="1">
                <a:solidFill>
                  <a:srgbClr val="DC8633"/>
                </a:solidFill>
                <a:latin typeface="Montserrat Semi Bold" panose="00000700000000000000" pitchFamily="50" charset="0"/>
              </a:rPr>
              <a:t>care </a:t>
            </a:r>
            <a:r>
              <a:rPr lang="en-US" sz="3200" b="1">
                <a:solidFill>
                  <a:srgbClr val="00205B"/>
                </a:solidFill>
                <a:latin typeface="Montserrat Medium" panose="00000600000000000000" pitchFamily="2" charset="0"/>
                <a:ea typeface="+mj-ea"/>
                <a:cs typeface="+mj-cs"/>
              </a:rPr>
              <a:t>programs​.</a:t>
            </a:r>
          </a:p>
          <a:p>
            <a:pPr algn="l" rtl="0" fontAlgn="base">
              <a:buClr>
                <a:srgbClr val="F78F1E"/>
              </a:buClr>
              <a:buSzPct val="120000"/>
            </a:pPr>
            <a:endParaRPr lang="en-US" sz="3200" b="1">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a:solidFill>
                  <a:srgbClr val="DC8633"/>
                </a:solidFill>
                <a:latin typeface="Montserrat Semi Bold" panose="00000700000000000000" pitchFamily="50" charset="0"/>
              </a:rPr>
              <a:t>Conducting</a:t>
            </a:r>
            <a:r>
              <a:rPr lang="en-US" sz="3200" b="1">
                <a:solidFill>
                  <a:srgbClr val="00205B"/>
                </a:solidFill>
                <a:latin typeface="Montserrat Semi Bold" panose="00000700000000000000" pitchFamily="50" charset="0"/>
                <a:ea typeface="+mj-ea"/>
                <a:cs typeface="+mj-cs"/>
              </a:rPr>
              <a:t> </a:t>
            </a:r>
            <a:r>
              <a:rPr lang="en-US" sz="3200" b="1">
                <a:solidFill>
                  <a:srgbClr val="00205B"/>
                </a:solidFill>
                <a:latin typeface="Montserrat Medium" panose="00000600000000000000" pitchFamily="2" charset="0"/>
                <a:ea typeface="+mj-ea"/>
                <a:cs typeface="+mj-cs"/>
              </a:rPr>
              <a:t>drug utilization </a:t>
            </a:r>
            <a:r>
              <a:rPr lang="en-US" sz="3200" b="1">
                <a:solidFill>
                  <a:srgbClr val="DC8633"/>
                </a:solidFill>
                <a:latin typeface="Montserrat Semi Bold" panose="00000700000000000000" pitchFamily="50" charset="0"/>
              </a:rPr>
              <a:t>reviews​.</a:t>
            </a:r>
          </a:p>
          <a:p>
            <a:pPr algn="l" rtl="0" fontAlgn="base">
              <a:buClr>
                <a:srgbClr val="F78F1E"/>
              </a:buClr>
              <a:buSzPct val="120000"/>
            </a:pPr>
            <a:endParaRPr lang="en-US" sz="3200" b="1">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a:solidFill>
                  <a:srgbClr val="DC8633"/>
                </a:solidFill>
                <a:latin typeface="Montserrat Medium" panose="00000600000000000000" pitchFamily="2" charset="0"/>
              </a:rPr>
              <a:t>​</a:t>
            </a:r>
            <a:r>
              <a:rPr lang="en-US" sz="3200" b="1">
                <a:solidFill>
                  <a:srgbClr val="DC8633"/>
                </a:solidFill>
                <a:latin typeface="Montserrat Semi Bold" panose="00000700000000000000" pitchFamily="50" charset="0"/>
              </a:rPr>
              <a:t>Implementing</a:t>
            </a:r>
            <a:r>
              <a:rPr lang="en-US" sz="3200" b="1">
                <a:solidFill>
                  <a:srgbClr val="DC8633"/>
                </a:solidFill>
                <a:latin typeface="Montserrat Medium" panose="00000600000000000000" pitchFamily="2" charset="0"/>
              </a:rPr>
              <a:t> </a:t>
            </a:r>
            <a:r>
              <a:rPr lang="en-US" sz="3200" b="1">
                <a:solidFill>
                  <a:srgbClr val="00205B"/>
                </a:solidFill>
                <a:latin typeface="Montserrat Medium" panose="00000600000000000000" pitchFamily="2" charset="0"/>
                <a:ea typeface="+mj-ea"/>
                <a:cs typeface="+mj-cs"/>
              </a:rPr>
              <a:t>initiatives to address </a:t>
            </a:r>
            <a:r>
              <a:rPr lang="en-US" sz="3200" b="1">
                <a:solidFill>
                  <a:srgbClr val="DC8633"/>
                </a:solidFill>
                <a:latin typeface="Montserrat Semi Bold" panose="00000700000000000000" pitchFamily="50" charset="0"/>
              </a:rPr>
              <a:t>health disparities.</a:t>
            </a:r>
          </a:p>
          <a:p>
            <a:pPr algn="l" rtl="0" fontAlgn="base">
              <a:buClr>
                <a:srgbClr val="F78F1E"/>
              </a:buClr>
              <a:buSzPct val="120000"/>
            </a:pPr>
            <a:endParaRPr lang="en-US" sz="3200" b="1">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a:solidFill>
                  <a:srgbClr val="00205B"/>
                </a:solidFill>
                <a:latin typeface="Montserrat Medium" panose="00000600000000000000" pitchFamily="2" charset="0"/>
                <a:ea typeface="+mj-ea"/>
                <a:cs typeface="+mj-cs"/>
              </a:rPr>
              <a:t>​Completing </a:t>
            </a:r>
            <a:r>
              <a:rPr lang="en-US" sz="3200" b="1">
                <a:solidFill>
                  <a:srgbClr val="DC8633"/>
                </a:solidFill>
                <a:latin typeface="Montserrat Semi Bold" panose="00000700000000000000" pitchFamily="50" charset="0"/>
              </a:rPr>
              <a:t>medication therapy management​.</a:t>
            </a:r>
          </a:p>
          <a:p>
            <a:endParaRPr lang="en-US"/>
          </a:p>
        </p:txBody>
      </p:sp>
    </p:spTree>
    <p:extLst>
      <p:ext uri="{BB962C8B-B14F-4D97-AF65-F5344CB8AC3E}">
        <p14:creationId xmlns:p14="http://schemas.microsoft.com/office/powerpoint/2010/main" val="353031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267DB4-D992-B2C9-BD3E-70E1D63A15C5}"/>
              </a:ext>
            </a:extLst>
          </p:cNvPr>
          <p:cNvSpPr>
            <a:spLocks noGrp="1"/>
          </p:cNvSpPr>
          <p:nvPr>
            <p:ph sz="half" idx="10"/>
          </p:nvPr>
        </p:nvSpPr>
        <p:spPr/>
        <p:txBody>
          <a:bodyPr/>
          <a:lstStyle/>
          <a:p>
            <a:pPr algn="l" rtl="0" fontAlgn="base">
              <a:buClr>
                <a:srgbClr val="F78F1E"/>
              </a:buClr>
            </a:pPr>
            <a:r>
              <a:rPr lang="en-US" sz="3600" b="1">
                <a:solidFill>
                  <a:srgbClr val="00205B"/>
                </a:solidFill>
                <a:latin typeface="Montserrat Medium" panose="00000600000000000000" pitchFamily="2" charset="0"/>
                <a:ea typeface="+mj-ea"/>
                <a:cs typeface="+mj-cs"/>
              </a:rPr>
              <a:t>Assessing and reporting on </a:t>
            </a:r>
            <a:r>
              <a:rPr lang="en-US" sz="3600" b="1">
                <a:solidFill>
                  <a:srgbClr val="DC8633"/>
                </a:solidFill>
                <a:latin typeface="Montserrat Semi Bold" panose="00000700000000000000" pitchFamily="50" charset="0"/>
              </a:rPr>
              <a:t>quality measures​.</a:t>
            </a:r>
          </a:p>
          <a:p>
            <a:pPr algn="l" rtl="0" fontAlgn="base">
              <a:buClr>
                <a:srgbClr val="F78F1E"/>
              </a:buClr>
            </a:pPr>
            <a:endParaRPr lang="en-US" sz="3600" b="0" i="0">
              <a:solidFill>
                <a:srgbClr val="00205B"/>
              </a:solidFill>
              <a:effectLst/>
              <a:latin typeface="Montserrat Medium" panose="00000600000000000000" pitchFamily="2" charset="0"/>
            </a:endParaRPr>
          </a:p>
          <a:p>
            <a:pPr algn="l" rtl="0" fontAlgn="base">
              <a:buClr>
                <a:srgbClr val="F78F1E"/>
              </a:buClr>
            </a:pPr>
            <a:r>
              <a:rPr lang="en-US" sz="3600" b="1">
                <a:solidFill>
                  <a:srgbClr val="00205B"/>
                </a:solidFill>
                <a:latin typeface="Montserrat Medium" panose="00000600000000000000" pitchFamily="2" charset="0"/>
                <a:ea typeface="+mj-ea"/>
                <a:cs typeface="+mj-cs"/>
              </a:rPr>
              <a:t>Reporting</a:t>
            </a:r>
            <a:r>
              <a:rPr lang="en-US" sz="3600" b="0" i="0" u="none" strike="noStrike">
                <a:solidFill>
                  <a:srgbClr val="00205B"/>
                </a:solidFill>
                <a:effectLst/>
                <a:latin typeface="Montserrat Medium" panose="00000600000000000000" pitchFamily="2" charset="0"/>
              </a:rPr>
              <a:t> </a:t>
            </a:r>
            <a:r>
              <a:rPr lang="en-US" sz="3600" b="1">
                <a:solidFill>
                  <a:srgbClr val="DC8633"/>
                </a:solidFill>
                <a:latin typeface="Montserrat Semi Bold" panose="00000700000000000000" pitchFamily="50" charset="0"/>
              </a:rPr>
              <a:t>Medicare Part-D Star ratings.​</a:t>
            </a:r>
          </a:p>
          <a:p>
            <a:pPr algn="l" rtl="0" fontAlgn="base">
              <a:buClr>
                <a:srgbClr val="F78F1E"/>
              </a:buClr>
            </a:pPr>
            <a:endParaRPr lang="en-US" sz="3600" b="1">
              <a:solidFill>
                <a:srgbClr val="DC8633"/>
              </a:solidFill>
              <a:latin typeface="Montserrat Medium" panose="00000600000000000000" pitchFamily="2" charset="0"/>
            </a:endParaRPr>
          </a:p>
          <a:p>
            <a:pPr algn="l" rtl="0" fontAlgn="base">
              <a:buClr>
                <a:srgbClr val="F78F1E"/>
              </a:buClr>
            </a:pPr>
            <a:r>
              <a:rPr lang="en-US" sz="3600" b="1">
                <a:solidFill>
                  <a:srgbClr val="00205B"/>
                </a:solidFill>
                <a:latin typeface="Montserrat Medium" panose="00000600000000000000" pitchFamily="2" charset="0"/>
                <a:ea typeface="+mj-ea"/>
                <a:cs typeface="+mj-cs"/>
              </a:rPr>
              <a:t>Managing</a:t>
            </a:r>
            <a:r>
              <a:rPr lang="en-US" sz="3600" b="0" i="0" u="none" strike="noStrike">
                <a:solidFill>
                  <a:srgbClr val="00205B"/>
                </a:solidFill>
                <a:effectLst/>
                <a:latin typeface="Montserrat Medium" panose="00000600000000000000" pitchFamily="2" charset="0"/>
              </a:rPr>
              <a:t> </a:t>
            </a:r>
            <a:r>
              <a:rPr lang="en-US" sz="3600" b="1">
                <a:solidFill>
                  <a:srgbClr val="DC8633"/>
                </a:solidFill>
                <a:latin typeface="Montserrat Semi Bold" panose="00000700000000000000" pitchFamily="50" charset="0"/>
              </a:rPr>
              <a:t>drug shortages </a:t>
            </a:r>
            <a:r>
              <a:rPr lang="en-US" sz="3600" b="1">
                <a:solidFill>
                  <a:srgbClr val="00205B"/>
                </a:solidFill>
                <a:latin typeface="Montserrat Medium" panose="00000600000000000000" pitchFamily="2" charset="0"/>
                <a:ea typeface="+mj-ea"/>
                <a:cs typeface="+mj-cs"/>
              </a:rPr>
              <a:t>&amp; </a:t>
            </a:r>
            <a:r>
              <a:rPr lang="en-US" sz="3600" b="1">
                <a:solidFill>
                  <a:srgbClr val="DC8633"/>
                </a:solidFill>
                <a:latin typeface="Montserrat Semi Bold" panose="00000700000000000000" pitchFamily="50" charset="0"/>
              </a:rPr>
              <a:t>safety programs​.</a:t>
            </a:r>
          </a:p>
        </p:txBody>
      </p:sp>
    </p:spTree>
    <p:extLst>
      <p:ext uri="{BB962C8B-B14F-4D97-AF65-F5344CB8AC3E}">
        <p14:creationId xmlns:p14="http://schemas.microsoft.com/office/powerpoint/2010/main" val="2951121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F1270-A5E5-0A39-3ECD-7749BC3397EF}"/>
              </a:ext>
            </a:extLst>
          </p:cNvPr>
          <p:cNvSpPr>
            <a:spLocks noGrp="1"/>
          </p:cNvSpPr>
          <p:nvPr>
            <p:ph type="title"/>
          </p:nvPr>
        </p:nvSpPr>
        <p:spPr/>
        <p:txBody>
          <a:bodyPr/>
          <a:lstStyle/>
          <a:p>
            <a:r>
              <a:rPr lang="en-US"/>
              <a:t>Today’s Agenda</a:t>
            </a:r>
          </a:p>
        </p:txBody>
      </p:sp>
      <p:graphicFrame>
        <p:nvGraphicFramePr>
          <p:cNvPr id="6" name="TextBox 1">
            <a:extLst>
              <a:ext uri="{FF2B5EF4-FFF2-40B4-BE49-F238E27FC236}">
                <a16:creationId xmlns:a16="http://schemas.microsoft.com/office/drawing/2014/main" id="{9F127108-BF7B-3C3E-DA71-5DE561A957F8}"/>
              </a:ext>
            </a:extLst>
          </p:cNvPr>
          <p:cNvGraphicFramePr/>
          <p:nvPr>
            <p:extLst>
              <p:ext uri="{D42A27DB-BD31-4B8C-83A1-F6EECF244321}">
                <p14:modId xmlns:p14="http://schemas.microsoft.com/office/powerpoint/2010/main" val="1514197827"/>
              </p:ext>
            </p:extLst>
          </p:nvPr>
        </p:nvGraphicFramePr>
        <p:xfrm>
          <a:off x="640079" y="1904126"/>
          <a:ext cx="7638947" cy="4647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190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09B113-2D18-FA63-B574-8133A80E84CF}"/>
              </a:ext>
            </a:extLst>
          </p:cNvPr>
          <p:cNvSpPr>
            <a:spLocks noGrp="1"/>
          </p:cNvSpPr>
          <p:nvPr>
            <p:ph sz="half" idx="10"/>
          </p:nvPr>
        </p:nvSpPr>
        <p:spPr/>
        <p:txBody>
          <a:bodyPr/>
          <a:lstStyle/>
          <a:p>
            <a:pPr algn="l" rtl="0" fontAlgn="base">
              <a:buClr>
                <a:srgbClr val="F78F1E"/>
              </a:buClr>
            </a:pPr>
            <a:r>
              <a:rPr lang="en-US" sz="3200" b="1">
                <a:solidFill>
                  <a:srgbClr val="DC8633"/>
                </a:solidFill>
                <a:latin typeface="Montserrat Semi Bold" panose="00000700000000000000" pitchFamily="50" charset="0"/>
              </a:rPr>
              <a:t>Reducing risk </a:t>
            </a:r>
            <a:r>
              <a:rPr lang="en-US" sz="3200" b="1">
                <a:solidFill>
                  <a:srgbClr val="00205B"/>
                </a:solidFill>
                <a:latin typeface="Montserrat Medium" panose="00000600000000000000" pitchFamily="2" charset="0"/>
                <a:ea typeface="+mj-ea"/>
                <a:cs typeface="+mj-cs"/>
              </a:rPr>
              <a:t>for individuals, employers, and other public payers by managing overall costs​.</a:t>
            </a:r>
          </a:p>
          <a:p>
            <a:pPr algn="l" rtl="0" fontAlgn="base">
              <a:buClr>
                <a:srgbClr val="F78F1E"/>
              </a:buClr>
            </a:pPr>
            <a:endParaRPr lang="en-US" sz="3200" b="1">
              <a:solidFill>
                <a:srgbClr val="00205B"/>
              </a:solidFill>
              <a:latin typeface="Montserrat Medium" panose="00000600000000000000" pitchFamily="2" charset="0"/>
              <a:ea typeface="+mj-ea"/>
              <a:cs typeface="+mj-cs"/>
            </a:endParaRPr>
          </a:p>
          <a:p>
            <a:pPr algn="l" rtl="0" fontAlgn="base">
              <a:buClr>
                <a:srgbClr val="F78F1E"/>
              </a:buClr>
            </a:pPr>
            <a:r>
              <a:rPr lang="en-US" sz="3200" b="1">
                <a:solidFill>
                  <a:srgbClr val="DC8633"/>
                </a:solidFill>
                <a:latin typeface="Montserrat Semi Bold" panose="00000700000000000000" pitchFamily="50" charset="0"/>
              </a:rPr>
              <a:t>Protecting</a:t>
            </a:r>
            <a:r>
              <a:rPr lang="en-US" sz="3200" b="1">
                <a:solidFill>
                  <a:srgbClr val="00205B"/>
                </a:solidFill>
                <a:latin typeface="Montserrat Semi Bold" panose="00000700000000000000" pitchFamily="50" charset="0"/>
                <a:ea typeface="+mj-ea"/>
                <a:cs typeface="+mj-cs"/>
              </a:rPr>
              <a:t> </a:t>
            </a:r>
            <a:r>
              <a:rPr lang="en-US" sz="3200" b="1">
                <a:solidFill>
                  <a:srgbClr val="00205B"/>
                </a:solidFill>
                <a:latin typeface="Montserrat Medium" panose="00000600000000000000" pitchFamily="2" charset="0"/>
                <a:ea typeface="+mj-ea"/>
                <a:cs typeface="+mj-cs"/>
              </a:rPr>
              <a:t>against misuse, overuse, and fraud​.</a:t>
            </a:r>
          </a:p>
          <a:p>
            <a:pPr algn="l" rtl="0" fontAlgn="base">
              <a:buClr>
                <a:srgbClr val="F78F1E"/>
              </a:buClr>
            </a:pPr>
            <a:endParaRPr lang="en-US" sz="3200" b="1">
              <a:solidFill>
                <a:srgbClr val="00205B"/>
              </a:solidFill>
              <a:latin typeface="Montserrat Medium" panose="00000600000000000000" pitchFamily="2" charset="0"/>
              <a:ea typeface="+mj-ea"/>
              <a:cs typeface="+mj-cs"/>
            </a:endParaRPr>
          </a:p>
          <a:p>
            <a:pPr algn="l" rtl="0" fontAlgn="base">
              <a:buClr>
                <a:srgbClr val="F78F1E"/>
              </a:buClr>
            </a:pPr>
            <a:r>
              <a:rPr lang="en-US" sz="3200" b="1">
                <a:solidFill>
                  <a:srgbClr val="DC8633"/>
                </a:solidFill>
                <a:latin typeface="Montserrat Semi Bold" panose="00000700000000000000" pitchFamily="50" charset="0"/>
              </a:rPr>
              <a:t>Promoting</a:t>
            </a:r>
            <a:r>
              <a:rPr lang="en-US" sz="3200" b="1">
                <a:solidFill>
                  <a:srgbClr val="00205B"/>
                </a:solidFill>
                <a:latin typeface="Montserrat Medium" panose="00000600000000000000" pitchFamily="2" charset="0"/>
                <a:ea typeface="+mj-ea"/>
                <a:cs typeface="+mj-cs"/>
              </a:rPr>
              <a:t> value-based care.</a:t>
            </a:r>
          </a:p>
          <a:p>
            <a:endParaRPr lang="en-US"/>
          </a:p>
        </p:txBody>
      </p:sp>
    </p:spTree>
    <p:extLst>
      <p:ext uri="{BB962C8B-B14F-4D97-AF65-F5344CB8AC3E}">
        <p14:creationId xmlns:p14="http://schemas.microsoft.com/office/powerpoint/2010/main" val="73992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1618735" y="568833"/>
            <a:ext cx="10026519" cy="3174511"/>
          </a:xfrm>
        </p:spPr>
        <p:txBody>
          <a:bodyPr/>
          <a:lstStyle/>
          <a:p>
            <a:r>
              <a:rPr lang="en-US" sz="5400"/>
              <a:t>Understanding the Players: </a:t>
            </a:r>
          </a:p>
          <a:p>
            <a:endParaRPr lang="en-US" sz="1500"/>
          </a:p>
          <a:p>
            <a:r>
              <a:rPr lang="en-US" sz="5400"/>
              <a:t>How Payment Works</a:t>
            </a:r>
          </a:p>
        </p:txBody>
      </p:sp>
      <p:sp>
        <p:nvSpPr>
          <p:cNvPr id="2" name="TextBox 1">
            <a:extLst>
              <a:ext uri="{FF2B5EF4-FFF2-40B4-BE49-F238E27FC236}">
                <a16:creationId xmlns:a16="http://schemas.microsoft.com/office/drawing/2014/main" id="{BDC0E9BE-441C-D2D0-B1DB-48AED55E87B4}"/>
              </a:ext>
            </a:extLst>
          </p:cNvPr>
          <p:cNvSpPr txBox="1"/>
          <p:nvPr/>
        </p:nvSpPr>
        <p:spPr>
          <a:xfrm>
            <a:off x="5541016" y="5371673"/>
            <a:ext cx="6339016" cy="830997"/>
          </a:xfrm>
          <a:prstGeom prst="rect">
            <a:avLst/>
          </a:prstGeom>
          <a:noFill/>
        </p:spPr>
        <p:txBody>
          <a:bodyPr wrap="square" lIns="91440" tIns="45720" rIns="91440" bIns="45720" anchor="t">
            <a:spAutoFit/>
          </a:bodyPr>
          <a:lstStyle/>
          <a:p>
            <a:pPr algn="r" fontAlgn="base"/>
            <a:r>
              <a:rPr lang="en-US" sz="2400" b="1">
                <a:solidFill>
                  <a:schemeClr val="bg2"/>
                </a:solidFill>
                <a:latin typeface="Montserrat Semi Bold"/>
              </a:rPr>
              <a:t>Vi Huynh</a:t>
            </a:r>
            <a:r>
              <a:rPr kumimoji="0" lang="en-US" sz="2400" b="1" i="0" u="none" strike="noStrike" kern="1200" cap="none" spc="0" normalizeH="0" baseline="0" noProof="0">
                <a:ln>
                  <a:noFill/>
                </a:ln>
                <a:solidFill>
                  <a:schemeClr val="bg2"/>
                </a:solidFill>
                <a:effectLst/>
                <a:uLnTx/>
                <a:uFillTx/>
                <a:latin typeface="Montserrat Semi Bold"/>
              </a:rPr>
              <a:t>, PharmD</a:t>
            </a:r>
            <a:r>
              <a:rPr lang="en-US" sz="2400" b="1">
                <a:solidFill>
                  <a:schemeClr val="bg2"/>
                </a:solidFill>
                <a:latin typeface="Montserrat Semi Bold"/>
              </a:rPr>
              <a:t>, MS, MPH</a:t>
            </a:r>
            <a:endParaRPr kumimoji="0" lang="en-US" sz="2400" b="1" i="0" u="none" strike="noStrike" kern="1200" cap="none" spc="0" normalizeH="0" baseline="0" noProof="0">
              <a:ln>
                <a:noFill/>
              </a:ln>
              <a:solidFill>
                <a:schemeClr val="bg2"/>
              </a:solidFill>
              <a:effectLst/>
              <a:uLnTx/>
              <a:uFillTx/>
              <a:latin typeface="Montserrat Semi Bold"/>
            </a:endParaRPr>
          </a:p>
          <a:p>
            <a:pPr algn="r" rtl="0" fontAlgn="base"/>
            <a:r>
              <a:rPr lang="en-US" sz="2400" b="1">
                <a:solidFill>
                  <a:schemeClr val="bg2"/>
                </a:solidFill>
                <a:latin typeface="Montserrat Semi Bold"/>
              </a:rPr>
              <a:t>Centene</a:t>
            </a:r>
            <a:endParaRPr lang="en-US" sz="2400" b="1" i="0" u="none" strike="noStrike" kern="1200" cap="none" spc="0" normalizeH="0" baseline="0" noProof="0">
              <a:ln>
                <a:noFill/>
              </a:ln>
              <a:solidFill>
                <a:schemeClr val="bg2"/>
              </a:solidFill>
              <a:effectLst/>
              <a:uLnTx/>
              <a:uFillTx/>
              <a:latin typeface="Montserrat Semi Bold" panose="00000700000000000000" pitchFamily="50" charset="0"/>
            </a:endParaRPr>
          </a:p>
        </p:txBody>
      </p:sp>
    </p:spTree>
    <p:extLst>
      <p:ext uri="{BB962C8B-B14F-4D97-AF65-F5344CB8AC3E}">
        <p14:creationId xmlns:p14="http://schemas.microsoft.com/office/powerpoint/2010/main" val="78978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A09C8124-2D0E-49C5-C86E-ECAF2B0789D8}"/>
              </a:ext>
            </a:extLst>
          </p:cNvPr>
          <p:cNvSpPr txBox="1">
            <a:spLocks/>
          </p:cNvSpPr>
          <p:nvPr/>
        </p:nvSpPr>
        <p:spPr>
          <a:xfrm>
            <a:off x="431822" y="467085"/>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sz="4400">
                <a:latin typeface="Montserrat Semi Bold" panose="00000700000000000000" pitchFamily="50" charset="0"/>
              </a:rPr>
              <a:t>What is a Plan Sponsor / Payer?</a:t>
            </a:r>
            <a:br>
              <a:rPr lang="en-US" sz="4400">
                <a:solidFill>
                  <a:schemeClr val="bg1"/>
                </a:solidFill>
              </a:rPr>
            </a:br>
            <a:endParaRPr lang="en-US"/>
          </a:p>
        </p:txBody>
      </p:sp>
      <p:sp>
        <p:nvSpPr>
          <p:cNvPr id="9" name="Content Placeholder 2">
            <a:extLst>
              <a:ext uri="{FF2B5EF4-FFF2-40B4-BE49-F238E27FC236}">
                <a16:creationId xmlns:a16="http://schemas.microsoft.com/office/drawing/2014/main" id="{7B45F863-E750-D2B4-95D0-D7F50D3CF363}"/>
              </a:ext>
            </a:extLst>
          </p:cNvPr>
          <p:cNvSpPr txBox="1">
            <a:spLocks/>
          </p:cNvSpPr>
          <p:nvPr/>
        </p:nvSpPr>
        <p:spPr>
          <a:xfrm>
            <a:off x="867284" y="2378951"/>
            <a:ext cx="9922476" cy="3907206"/>
          </a:xfrm>
          <a:prstGeom prst="rect">
            <a:avLst/>
          </a:prstGeom>
        </p:spPr>
        <p:txBody>
          <a:bodyPr/>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Wingdings" pitchFamily="2" charset="2"/>
              <a:buNone/>
            </a:pPr>
            <a:r>
              <a:rPr lang="en-US" sz="3200" b="1">
                <a:solidFill>
                  <a:srgbClr val="00205B"/>
                </a:solidFill>
                <a:latin typeface="Montserrat Semi Bold" panose="00000700000000000000" pitchFamily="50" charset="0"/>
                <a:ea typeface="+mj-ea"/>
                <a:cs typeface="+mj-cs"/>
              </a:rPr>
              <a:t>A purchaser of health care insurance, including private employers, Medicare, Medicaid, government programs (e.g., TRICARE), and health insurance marketplaces.</a:t>
            </a:r>
          </a:p>
          <a:p>
            <a:endParaRPr lang="en-US"/>
          </a:p>
        </p:txBody>
      </p:sp>
      <p:pic>
        <p:nvPicPr>
          <p:cNvPr id="10" name="Graphic 9" descr="Money outline">
            <a:extLst>
              <a:ext uri="{FF2B5EF4-FFF2-40B4-BE49-F238E27FC236}">
                <a16:creationId xmlns:a16="http://schemas.microsoft.com/office/drawing/2014/main" id="{0F3D6E23-45B4-9F49-9007-09F046DF08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40" y="4060705"/>
            <a:ext cx="2089030" cy="2089030"/>
          </a:xfrm>
          <a:prstGeom prst="rect">
            <a:avLst/>
          </a:prstGeom>
        </p:spPr>
      </p:pic>
    </p:spTree>
    <p:extLst>
      <p:ext uri="{BB962C8B-B14F-4D97-AF65-F5344CB8AC3E}">
        <p14:creationId xmlns:p14="http://schemas.microsoft.com/office/powerpoint/2010/main" val="174535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D24C50-B9E2-6F26-98B5-032217735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42" y="1212278"/>
            <a:ext cx="12057058" cy="56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6DB3CFE4-A34F-9E15-5468-1E2D876CBA54}"/>
              </a:ext>
            </a:extLst>
          </p:cNvPr>
          <p:cNvSpPr/>
          <p:nvPr/>
        </p:nvSpPr>
        <p:spPr>
          <a:xfrm>
            <a:off x="638878" y="818451"/>
            <a:ext cx="6960527" cy="28144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31AF2C32-0DBE-8674-C4C4-6E7DF2E65B8A}"/>
              </a:ext>
            </a:extLst>
          </p:cNvPr>
          <p:cNvSpPr txBox="1">
            <a:spLocks/>
          </p:cNvSpPr>
          <p:nvPr/>
        </p:nvSpPr>
        <p:spPr>
          <a:xfrm>
            <a:off x="306448" y="213804"/>
            <a:ext cx="10357938" cy="5816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b="1"/>
            </a:br>
            <a:br>
              <a:rPr lang="en-US" b="1"/>
            </a:br>
            <a:br>
              <a:rPr lang="en-US"/>
            </a:br>
            <a:endParaRPr lang="en-US"/>
          </a:p>
        </p:txBody>
      </p:sp>
      <p:sp>
        <p:nvSpPr>
          <p:cNvPr id="16" name="TextBox 15">
            <a:extLst>
              <a:ext uri="{FF2B5EF4-FFF2-40B4-BE49-F238E27FC236}">
                <a16:creationId xmlns:a16="http://schemas.microsoft.com/office/drawing/2014/main" id="{DB2BD6CD-FD6C-F692-4313-A27FA02EA68E}"/>
              </a:ext>
            </a:extLst>
          </p:cNvPr>
          <p:cNvSpPr txBox="1"/>
          <p:nvPr/>
        </p:nvSpPr>
        <p:spPr>
          <a:xfrm>
            <a:off x="638878" y="162347"/>
            <a:ext cx="7916117" cy="584775"/>
          </a:xfrm>
          <a:prstGeom prst="rect">
            <a:avLst/>
          </a:prstGeom>
          <a:noFill/>
        </p:spPr>
        <p:txBody>
          <a:bodyPr wrap="square">
            <a:spAutoFit/>
          </a:bodyPr>
          <a:lstStyle/>
          <a:p>
            <a:pPr algn="ctr"/>
            <a:r>
              <a:rPr lang="en-US" sz="3200" b="1">
                <a:solidFill>
                  <a:srgbClr val="00205B"/>
                </a:solidFill>
                <a:latin typeface="Montserrat SemiBold" pitchFamily="2" charset="77"/>
                <a:ea typeface="+mj-ea"/>
                <a:cs typeface="+mj-cs"/>
              </a:rPr>
              <a:t>Commercial Partners &amp; Money Flow</a:t>
            </a:r>
          </a:p>
        </p:txBody>
      </p:sp>
      <p:sp>
        <p:nvSpPr>
          <p:cNvPr id="17" name="Rectangle 16">
            <a:extLst>
              <a:ext uri="{FF2B5EF4-FFF2-40B4-BE49-F238E27FC236}">
                <a16:creationId xmlns:a16="http://schemas.microsoft.com/office/drawing/2014/main" id="{769B19BE-3F24-BA47-44C4-E2C9C963A4D4}"/>
              </a:ext>
            </a:extLst>
          </p:cNvPr>
          <p:cNvSpPr/>
          <p:nvPr/>
        </p:nvSpPr>
        <p:spPr>
          <a:xfrm>
            <a:off x="2471573" y="843882"/>
            <a:ext cx="4843627" cy="38254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Patient</a:t>
            </a:r>
          </a:p>
        </p:txBody>
      </p:sp>
      <p:pic>
        <p:nvPicPr>
          <p:cNvPr id="2" name="Picture 2" descr="A picture containing text, clipart&#10;&#10;Description automatically generated">
            <a:extLst>
              <a:ext uri="{FF2B5EF4-FFF2-40B4-BE49-F238E27FC236}">
                <a16:creationId xmlns:a16="http://schemas.microsoft.com/office/drawing/2014/main" id="{12C8D451-8169-FCB3-C5BE-F883B9358B62}"/>
              </a:ext>
            </a:extLst>
          </p:cNvPr>
          <p:cNvPicPr>
            <a:picLocks noChangeAspect="1"/>
          </p:cNvPicPr>
          <p:nvPr/>
        </p:nvPicPr>
        <p:blipFill>
          <a:blip r:embed="rId4"/>
          <a:stretch>
            <a:fillRect/>
          </a:stretch>
        </p:blipFill>
        <p:spPr>
          <a:xfrm>
            <a:off x="10663237" y="39688"/>
            <a:ext cx="1406525" cy="460376"/>
          </a:xfrm>
          <a:prstGeom prst="rect">
            <a:avLst/>
          </a:prstGeom>
        </p:spPr>
      </p:pic>
    </p:spTree>
    <p:extLst>
      <p:ext uri="{BB962C8B-B14F-4D97-AF65-F5344CB8AC3E}">
        <p14:creationId xmlns:p14="http://schemas.microsoft.com/office/powerpoint/2010/main" val="106723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A09C8124-2D0E-49C5-C86E-ECAF2B0789D8}"/>
              </a:ext>
            </a:extLst>
          </p:cNvPr>
          <p:cNvSpPr txBox="1">
            <a:spLocks/>
          </p:cNvSpPr>
          <p:nvPr/>
        </p:nvSpPr>
        <p:spPr>
          <a:xfrm>
            <a:off x="431822" y="126567"/>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sz="4400" b="1">
                <a:latin typeface="Montserrat SemiBold"/>
              </a:rPr>
              <a:t>What is a Pharmacy </a:t>
            </a:r>
            <a:r>
              <a:rPr lang="en-US" sz="4400">
                <a:latin typeface="Montserrat SemiBold"/>
              </a:rPr>
              <a:t>Benefit</a:t>
            </a:r>
            <a:r>
              <a:rPr lang="en-US" sz="4400" b="1">
                <a:latin typeface="Montserrat SemiBold"/>
              </a:rPr>
              <a:t> Manager </a:t>
            </a:r>
            <a:r>
              <a:rPr lang="en-US" sz="4400">
                <a:latin typeface="Montserrat SemiBold"/>
              </a:rPr>
              <a:t>(</a:t>
            </a:r>
            <a:r>
              <a:rPr lang="en-US" sz="4400" b="1">
                <a:latin typeface="Montserrat SemiBold"/>
              </a:rPr>
              <a:t>PBM</a:t>
            </a:r>
            <a:r>
              <a:rPr lang="en-US" sz="4400">
                <a:latin typeface="Montserrat SemiBold"/>
              </a:rPr>
              <a:t>)</a:t>
            </a:r>
            <a:r>
              <a:rPr lang="en-US" sz="4800">
                <a:latin typeface="Montserrat SemiBold"/>
              </a:rPr>
              <a:t>?</a:t>
            </a:r>
            <a:br>
              <a:rPr lang="en-US" sz="4400">
                <a:solidFill>
                  <a:schemeClr val="bg1"/>
                </a:solidFill>
              </a:rPr>
            </a:br>
            <a:endParaRPr lang="en-US"/>
          </a:p>
        </p:txBody>
      </p:sp>
      <p:sp>
        <p:nvSpPr>
          <p:cNvPr id="9" name="Content Placeholder 2">
            <a:extLst>
              <a:ext uri="{FF2B5EF4-FFF2-40B4-BE49-F238E27FC236}">
                <a16:creationId xmlns:a16="http://schemas.microsoft.com/office/drawing/2014/main" id="{7B45F863-E750-D2B4-95D0-D7F50D3CF363}"/>
              </a:ext>
            </a:extLst>
          </p:cNvPr>
          <p:cNvSpPr txBox="1">
            <a:spLocks/>
          </p:cNvSpPr>
          <p:nvPr/>
        </p:nvSpPr>
        <p:spPr>
          <a:xfrm>
            <a:off x="867284" y="2378951"/>
            <a:ext cx="9922476" cy="2431044"/>
          </a:xfrm>
          <a:prstGeom prst="rect">
            <a:avLst/>
          </a:prstGeom>
        </p:spPr>
        <p:txBody>
          <a:bodyPr/>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3200" b="1">
                <a:solidFill>
                  <a:srgbClr val="00205B"/>
                </a:solidFill>
                <a:latin typeface="Montserrat" panose="00000500000000000000" pitchFamily="50" charset="0"/>
                <a:ea typeface="+mj-ea"/>
                <a:cs typeface="+mj-cs"/>
              </a:rPr>
              <a:t>Organizations that </a:t>
            </a:r>
            <a:r>
              <a:rPr lang="en-US" sz="3200" b="1">
                <a:solidFill>
                  <a:srgbClr val="DC8633"/>
                </a:solidFill>
                <a:latin typeface="Montserrat" panose="00000500000000000000" pitchFamily="50" charset="0"/>
              </a:rPr>
              <a:t>manage</a:t>
            </a:r>
            <a:r>
              <a:rPr lang="en-US" sz="3200" b="1">
                <a:solidFill>
                  <a:srgbClr val="00205B"/>
                </a:solidFill>
                <a:latin typeface="Montserrat" panose="00000500000000000000" pitchFamily="50" charset="0"/>
                <a:ea typeface="+mj-ea"/>
                <a:cs typeface="+mj-cs"/>
              </a:rPr>
              <a:t> pharmacy benefits for managed care organizations, other medical providers, ​or employers</a:t>
            </a:r>
            <a:r>
              <a:rPr lang="en-US" sz="3200" b="1">
                <a:solidFill>
                  <a:srgbClr val="00205B"/>
                </a:solidFill>
                <a:latin typeface="Montserrat" panose="00000500000000000000" pitchFamily="50" charset="0"/>
                <a:cs typeface="Arial"/>
              </a:rPr>
              <a:t>. </a:t>
            </a:r>
            <a:endParaRPr lang="en-US" sz="3200" b="1">
              <a:latin typeface="Montserrat" panose="00000500000000000000" pitchFamily="50" charset="0"/>
            </a:endParaRPr>
          </a:p>
          <a:p>
            <a:pPr marL="0" indent="0">
              <a:buNone/>
            </a:pPr>
            <a:endParaRPr lang="en-US" sz="3200"/>
          </a:p>
        </p:txBody>
      </p:sp>
      <p:pic>
        <p:nvPicPr>
          <p:cNvPr id="2" name="Graphic 1" descr="Medicine outline">
            <a:extLst>
              <a:ext uri="{FF2B5EF4-FFF2-40B4-BE49-F238E27FC236}">
                <a16:creationId xmlns:a16="http://schemas.microsoft.com/office/drawing/2014/main" id="{793BB78A-63FF-FBBA-14F7-2F2016CA32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284" y="4963307"/>
            <a:ext cx="1517374" cy="1517374"/>
          </a:xfrm>
          <a:prstGeom prst="rect">
            <a:avLst/>
          </a:prstGeom>
        </p:spPr>
      </p:pic>
    </p:spTree>
    <p:extLst>
      <p:ext uri="{BB962C8B-B14F-4D97-AF65-F5344CB8AC3E}">
        <p14:creationId xmlns:p14="http://schemas.microsoft.com/office/powerpoint/2010/main" val="2226707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D940E-DA10-E976-0439-4067474876FE}"/>
              </a:ext>
            </a:extLst>
          </p:cNvPr>
          <p:cNvSpPr txBox="1"/>
          <p:nvPr/>
        </p:nvSpPr>
        <p:spPr>
          <a:xfrm>
            <a:off x="441170" y="187906"/>
            <a:ext cx="7916117" cy="584775"/>
          </a:xfrm>
          <a:prstGeom prst="rect">
            <a:avLst/>
          </a:prstGeom>
          <a:noFill/>
        </p:spPr>
        <p:txBody>
          <a:bodyPr wrap="square">
            <a:spAutoFit/>
          </a:bodyPr>
          <a:lstStyle/>
          <a:p>
            <a:pPr algn="ctr"/>
            <a:r>
              <a:rPr lang="en-US" sz="3200" b="1">
                <a:solidFill>
                  <a:srgbClr val="00205B"/>
                </a:solidFill>
                <a:latin typeface="Montserrat SemiBold" pitchFamily="2" charset="77"/>
                <a:ea typeface="+mj-ea"/>
                <a:cs typeface="+mj-cs"/>
              </a:rPr>
              <a:t>Commercial Partners &amp; Money Flow</a:t>
            </a:r>
          </a:p>
        </p:txBody>
      </p:sp>
      <p:pic>
        <p:nvPicPr>
          <p:cNvPr id="5" name="Picture 4">
            <a:extLst>
              <a:ext uri="{FF2B5EF4-FFF2-40B4-BE49-F238E27FC236}">
                <a16:creationId xmlns:a16="http://schemas.microsoft.com/office/drawing/2014/main" id="{74D7004C-5DF2-E4C1-1234-43A22DA01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24" y="1278044"/>
            <a:ext cx="9873586" cy="557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9F4D27D6-3757-02EC-CEE8-04F237843E34}"/>
              </a:ext>
            </a:extLst>
          </p:cNvPr>
          <p:cNvSpPr/>
          <p:nvPr/>
        </p:nvSpPr>
        <p:spPr>
          <a:xfrm rot="5400000">
            <a:off x="5786405" y="2709574"/>
            <a:ext cx="3875962" cy="30343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968EB-214D-427F-8349-8A7C7BCFF6AA}"/>
              </a:ext>
            </a:extLst>
          </p:cNvPr>
          <p:cNvSpPr/>
          <p:nvPr/>
        </p:nvSpPr>
        <p:spPr>
          <a:xfrm>
            <a:off x="2941131" y="861628"/>
            <a:ext cx="4003589" cy="41641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Patient</a:t>
            </a:r>
          </a:p>
        </p:txBody>
      </p:sp>
      <p:pic>
        <p:nvPicPr>
          <p:cNvPr id="2" name="Picture 2">
            <a:extLst>
              <a:ext uri="{FF2B5EF4-FFF2-40B4-BE49-F238E27FC236}">
                <a16:creationId xmlns:a16="http://schemas.microsoft.com/office/drawing/2014/main" id="{E0BECA3B-2FA9-C4A5-98DB-EB00D1069A86}"/>
              </a:ext>
            </a:extLst>
          </p:cNvPr>
          <p:cNvPicPr>
            <a:picLocks noChangeAspect="1"/>
          </p:cNvPicPr>
          <p:nvPr/>
        </p:nvPicPr>
        <p:blipFill>
          <a:blip r:embed="rId4"/>
          <a:stretch>
            <a:fillRect/>
          </a:stretch>
        </p:blipFill>
        <p:spPr>
          <a:xfrm>
            <a:off x="10631486" y="79375"/>
            <a:ext cx="1414463" cy="476250"/>
          </a:xfrm>
          <a:prstGeom prst="rect">
            <a:avLst/>
          </a:prstGeom>
        </p:spPr>
      </p:pic>
    </p:spTree>
    <p:extLst>
      <p:ext uri="{BB962C8B-B14F-4D97-AF65-F5344CB8AC3E}">
        <p14:creationId xmlns:p14="http://schemas.microsoft.com/office/powerpoint/2010/main" val="3644148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D8764-C8DB-7822-07E2-113D1772A3FD}"/>
              </a:ext>
            </a:extLst>
          </p:cNvPr>
          <p:cNvSpPr txBox="1"/>
          <p:nvPr/>
        </p:nvSpPr>
        <p:spPr>
          <a:xfrm>
            <a:off x="243462" y="252230"/>
            <a:ext cx="7916117" cy="584775"/>
          </a:xfrm>
          <a:prstGeom prst="rect">
            <a:avLst/>
          </a:prstGeom>
          <a:noFill/>
        </p:spPr>
        <p:txBody>
          <a:bodyPr wrap="square">
            <a:spAutoFit/>
          </a:bodyPr>
          <a:lstStyle/>
          <a:p>
            <a:pPr algn="ctr"/>
            <a:r>
              <a:rPr lang="en-US" sz="3200" b="1">
                <a:solidFill>
                  <a:srgbClr val="00205B"/>
                </a:solidFill>
                <a:latin typeface="Montserrat SemiBold" pitchFamily="2" charset="77"/>
                <a:ea typeface="+mj-ea"/>
                <a:cs typeface="+mj-cs"/>
              </a:rPr>
              <a:t>Commercial Partners &amp; Money Flow</a:t>
            </a:r>
          </a:p>
        </p:txBody>
      </p:sp>
      <p:pic>
        <p:nvPicPr>
          <p:cNvPr id="3" name="Picture 2">
            <a:extLst>
              <a:ext uri="{FF2B5EF4-FFF2-40B4-BE49-F238E27FC236}">
                <a16:creationId xmlns:a16="http://schemas.microsoft.com/office/drawing/2014/main" id="{9A791732-F848-B0D3-B2F8-A9C4930CF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207" y="1212278"/>
            <a:ext cx="9873586" cy="56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AD54A5E-C598-9D8F-6238-F37AC22CEF62}"/>
              </a:ext>
            </a:extLst>
          </p:cNvPr>
          <p:cNvSpPr/>
          <p:nvPr/>
        </p:nvSpPr>
        <p:spPr>
          <a:xfrm>
            <a:off x="9257018" y="2419921"/>
            <a:ext cx="1712494" cy="10427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D6B454-880E-B905-8CB8-AE2AFCC5E596}"/>
              </a:ext>
            </a:extLst>
          </p:cNvPr>
          <p:cNvSpPr/>
          <p:nvPr/>
        </p:nvSpPr>
        <p:spPr>
          <a:xfrm>
            <a:off x="3064476" y="962096"/>
            <a:ext cx="4003589" cy="31869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Patient</a:t>
            </a:r>
          </a:p>
        </p:txBody>
      </p:sp>
      <p:pic>
        <p:nvPicPr>
          <p:cNvPr id="6" name="Picture 6" descr="A picture containing text, clipart&#10;&#10;Description automatically generated">
            <a:extLst>
              <a:ext uri="{FF2B5EF4-FFF2-40B4-BE49-F238E27FC236}">
                <a16:creationId xmlns:a16="http://schemas.microsoft.com/office/drawing/2014/main" id="{98B76962-629A-206D-B0A4-3BA027ACDC07}"/>
              </a:ext>
            </a:extLst>
          </p:cNvPr>
          <p:cNvPicPr>
            <a:picLocks noChangeAspect="1"/>
          </p:cNvPicPr>
          <p:nvPr/>
        </p:nvPicPr>
        <p:blipFill>
          <a:blip r:embed="rId4"/>
          <a:stretch>
            <a:fillRect/>
          </a:stretch>
        </p:blipFill>
        <p:spPr>
          <a:xfrm>
            <a:off x="10687050" y="111125"/>
            <a:ext cx="1422400" cy="468312"/>
          </a:xfrm>
          <a:prstGeom prst="rect">
            <a:avLst/>
          </a:prstGeom>
        </p:spPr>
      </p:pic>
    </p:spTree>
    <p:extLst>
      <p:ext uri="{BB962C8B-B14F-4D97-AF65-F5344CB8AC3E}">
        <p14:creationId xmlns:p14="http://schemas.microsoft.com/office/powerpoint/2010/main" val="85681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458994" y="680044"/>
            <a:ext cx="10026519" cy="3174511"/>
          </a:xfrm>
        </p:spPr>
        <p:txBody>
          <a:bodyPr lIns="91440" tIns="45720" rIns="91440" bIns="45720" anchor="t"/>
          <a:lstStyle/>
          <a:p>
            <a:r>
              <a:rPr lang="en-US">
                <a:latin typeface="Montserrat SemiBold"/>
              </a:rPr>
              <a:t>Health Care </a:t>
            </a:r>
            <a:endParaRPr lang="en-US"/>
          </a:p>
          <a:p>
            <a:r>
              <a:rPr lang="en-US"/>
              <a:t>Today</a:t>
            </a:r>
          </a:p>
        </p:txBody>
      </p:sp>
    </p:spTree>
    <p:extLst>
      <p:ext uri="{BB962C8B-B14F-4D97-AF65-F5344CB8AC3E}">
        <p14:creationId xmlns:p14="http://schemas.microsoft.com/office/powerpoint/2010/main" val="3538068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3"/>
          <a:stretch>
            <a:fillRect/>
          </a:stretch>
        </p:blipFill>
        <p:spPr>
          <a:xfrm>
            <a:off x="9746235" y="234281"/>
            <a:ext cx="1878161" cy="580875"/>
          </a:xfrm>
          <a:prstGeom prst="rect">
            <a:avLst/>
          </a:prstGeom>
        </p:spPr>
      </p:pic>
      <p:sp>
        <p:nvSpPr>
          <p:cNvPr id="7" name="Rectangle 6">
            <a:extLst>
              <a:ext uri="{FF2B5EF4-FFF2-40B4-BE49-F238E27FC236}">
                <a16:creationId xmlns:a16="http://schemas.microsoft.com/office/drawing/2014/main" id="{356055C2-6640-539A-905F-8BA095FE4747}"/>
              </a:ext>
            </a:extLst>
          </p:cNvPr>
          <p:cNvSpPr/>
          <p:nvPr/>
        </p:nvSpPr>
        <p:spPr>
          <a:xfrm>
            <a:off x="1" y="1279912"/>
            <a:ext cx="5165124" cy="153472"/>
          </a:xfrm>
          <a:prstGeom prst="rect">
            <a:avLst/>
          </a:prstGeom>
          <a:solidFill>
            <a:srgbClr val="F89F3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413E00-EDDA-AB32-F29A-4CA5FC90D7F3}"/>
              </a:ext>
            </a:extLst>
          </p:cNvPr>
          <p:cNvSpPr txBox="1"/>
          <p:nvPr/>
        </p:nvSpPr>
        <p:spPr>
          <a:xfrm>
            <a:off x="567604" y="171500"/>
            <a:ext cx="8885315" cy="1261884"/>
          </a:xfrm>
          <a:prstGeom prst="rect">
            <a:avLst/>
          </a:prstGeom>
          <a:noFill/>
        </p:spPr>
        <p:txBody>
          <a:bodyPr wrap="square">
            <a:spAutoFit/>
          </a:bodyPr>
          <a:lstStyle/>
          <a:p>
            <a:r>
              <a:rPr lang="en-US" sz="3800" b="1">
                <a:solidFill>
                  <a:srgbClr val="00205B"/>
                </a:solidFill>
                <a:latin typeface="Montserrat SemiBold" pitchFamily="2" charset="77"/>
                <a:ea typeface="+mj-ea"/>
                <a:cs typeface="+mj-cs"/>
              </a:rPr>
              <a:t>U.S. Health Care Insurance Overview</a:t>
            </a:r>
          </a:p>
        </p:txBody>
      </p:sp>
      <p:pic>
        <p:nvPicPr>
          <p:cNvPr id="2" name="Picture 1">
            <a:extLst>
              <a:ext uri="{FF2B5EF4-FFF2-40B4-BE49-F238E27FC236}">
                <a16:creationId xmlns:a16="http://schemas.microsoft.com/office/drawing/2014/main" id="{73E76137-C75D-C9C6-3606-D3EE949FCEFB}"/>
              </a:ext>
            </a:extLst>
          </p:cNvPr>
          <p:cNvPicPr>
            <a:picLocks noChangeAspect="1"/>
          </p:cNvPicPr>
          <p:nvPr/>
        </p:nvPicPr>
        <p:blipFill>
          <a:blip r:embed="rId4"/>
          <a:stretch>
            <a:fillRect/>
          </a:stretch>
        </p:blipFill>
        <p:spPr>
          <a:xfrm>
            <a:off x="800717" y="1631092"/>
            <a:ext cx="10369789" cy="4992628"/>
          </a:xfrm>
          <a:prstGeom prst="rect">
            <a:avLst/>
          </a:prstGeom>
        </p:spPr>
      </p:pic>
    </p:spTree>
    <p:extLst>
      <p:ext uri="{BB962C8B-B14F-4D97-AF65-F5344CB8AC3E}">
        <p14:creationId xmlns:p14="http://schemas.microsoft.com/office/powerpoint/2010/main" val="1404041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yellow flag&#10;&#10;Description automatically generated with low confidence">
            <a:extLst>
              <a:ext uri="{FF2B5EF4-FFF2-40B4-BE49-F238E27FC236}">
                <a16:creationId xmlns:a16="http://schemas.microsoft.com/office/drawing/2014/main" id="{EFDEEACB-9A6E-E94D-9E08-9A31A2B3A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 y="0"/>
            <a:ext cx="12179300" cy="6858000"/>
          </a:xfrm>
          <a:prstGeom prst="rect">
            <a:avLst/>
          </a:prstGeom>
        </p:spPr>
      </p:pic>
      <p:sp>
        <p:nvSpPr>
          <p:cNvPr id="7" name="Text Placeholder 1">
            <a:extLst>
              <a:ext uri="{FF2B5EF4-FFF2-40B4-BE49-F238E27FC236}">
                <a16:creationId xmlns:a16="http://schemas.microsoft.com/office/drawing/2014/main" id="{1857E7D2-1DDC-234C-82DD-4F8900D219A2}"/>
              </a:ext>
            </a:extLst>
          </p:cNvPr>
          <p:cNvSpPr txBox="1">
            <a:spLocks/>
          </p:cNvSpPr>
          <p:nvPr/>
        </p:nvSpPr>
        <p:spPr>
          <a:xfrm>
            <a:off x="417938" y="831507"/>
            <a:ext cx="11767712" cy="931893"/>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4200">
                <a:solidFill>
                  <a:srgbClr val="00205B"/>
                </a:solidFill>
                <a:latin typeface="Montserrat SemiBold"/>
                <a:ea typeface="+mj-ea"/>
                <a:cs typeface="+mj-cs"/>
              </a:rPr>
              <a:t>Health Care</a:t>
            </a:r>
            <a:endParaRPr lang="en-US" sz="4200">
              <a:solidFill>
                <a:srgbClr val="00205B"/>
              </a:solidFill>
              <a:latin typeface="Montserrat SemiBold" pitchFamily="2" charset="77"/>
              <a:ea typeface="+mj-ea"/>
              <a:cs typeface="+mj-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200">
                <a:solidFill>
                  <a:srgbClr val="00205B"/>
                </a:solidFill>
                <a:latin typeface="Montserrat SemiBold" pitchFamily="2" charset="77"/>
                <a:ea typeface="+mj-ea"/>
                <a:cs typeface="+mj-cs"/>
              </a:rPr>
              <a:t>GDP 2021</a:t>
            </a:r>
          </a:p>
        </p:txBody>
      </p:sp>
      <p:sp>
        <p:nvSpPr>
          <p:cNvPr id="9" name="Text Placeholder 1">
            <a:extLst>
              <a:ext uri="{FF2B5EF4-FFF2-40B4-BE49-F238E27FC236}">
                <a16:creationId xmlns:a16="http://schemas.microsoft.com/office/drawing/2014/main" id="{6A1EDAC3-AFAE-FB43-836A-F288108861C1}"/>
              </a:ext>
            </a:extLst>
          </p:cNvPr>
          <p:cNvSpPr txBox="1">
            <a:spLocks/>
          </p:cNvSpPr>
          <p:nvPr/>
        </p:nvSpPr>
        <p:spPr>
          <a:xfrm>
            <a:off x="5342565" y="1297454"/>
            <a:ext cx="4035382"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$4.3 trillion</a:t>
            </a:r>
          </a:p>
        </p:txBody>
      </p:sp>
      <p:sp>
        <p:nvSpPr>
          <p:cNvPr id="10" name="Text Placeholder 1">
            <a:extLst>
              <a:ext uri="{FF2B5EF4-FFF2-40B4-BE49-F238E27FC236}">
                <a16:creationId xmlns:a16="http://schemas.microsoft.com/office/drawing/2014/main" id="{D8B8BFAE-9104-9241-B796-A9503ECEF895}"/>
              </a:ext>
            </a:extLst>
          </p:cNvPr>
          <p:cNvSpPr txBox="1">
            <a:spLocks/>
          </p:cNvSpPr>
          <p:nvPr/>
        </p:nvSpPr>
        <p:spPr>
          <a:xfrm>
            <a:off x="4167935" y="3091050"/>
            <a:ext cx="5044611"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$12,914 per person</a:t>
            </a:r>
          </a:p>
        </p:txBody>
      </p:sp>
      <p:sp>
        <p:nvSpPr>
          <p:cNvPr id="14" name="Text Placeholder 1">
            <a:extLst>
              <a:ext uri="{FF2B5EF4-FFF2-40B4-BE49-F238E27FC236}">
                <a16:creationId xmlns:a16="http://schemas.microsoft.com/office/drawing/2014/main" id="{A372431E-966B-9149-9952-9188BDFF0757}"/>
              </a:ext>
            </a:extLst>
          </p:cNvPr>
          <p:cNvSpPr txBox="1">
            <a:spLocks/>
          </p:cNvSpPr>
          <p:nvPr/>
        </p:nvSpPr>
        <p:spPr>
          <a:xfrm>
            <a:off x="2988476" y="4937985"/>
            <a:ext cx="5044611"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18.3% of GDP</a:t>
            </a:r>
          </a:p>
        </p:txBody>
      </p:sp>
      <p:pic>
        <p:nvPicPr>
          <p:cNvPr id="11" name="Picture 10" descr="Logo&#10;&#10;Description automatically generated">
            <a:extLst>
              <a:ext uri="{FF2B5EF4-FFF2-40B4-BE49-F238E27FC236}">
                <a16:creationId xmlns:a16="http://schemas.microsoft.com/office/drawing/2014/main" id="{9AE1A161-B64F-4D64-BF76-CAA88FF26BE2}"/>
              </a:ext>
            </a:extLst>
          </p:cNvPr>
          <p:cNvPicPr>
            <a:picLocks noChangeAspect="1"/>
          </p:cNvPicPr>
          <p:nvPr/>
        </p:nvPicPr>
        <p:blipFill>
          <a:blip r:embed="rId4"/>
          <a:stretch>
            <a:fillRect/>
          </a:stretch>
        </p:blipFill>
        <p:spPr>
          <a:xfrm>
            <a:off x="281461" y="5895634"/>
            <a:ext cx="1878161" cy="580875"/>
          </a:xfrm>
          <a:prstGeom prst="rect">
            <a:avLst/>
          </a:prstGeom>
        </p:spPr>
      </p:pic>
      <p:sp>
        <p:nvSpPr>
          <p:cNvPr id="12" name="TextBox 11">
            <a:extLst>
              <a:ext uri="{FF2B5EF4-FFF2-40B4-BE49-F238E27FC236}">
                <a16:creationId xmlns:a16="http://schemas.microsoft.com/office/drawing/2014/main" id="{0FBBC5BF-485A-44D8-915E-0875D9F384D6}"/>
              </a:ext>
            </a:extLst>
          </p:cNvPr>
          <p:cNvSpPr txBox="1"/>
          <p:nvPr/>
        </p:nvSpPr>
        <p:spPr>
          <a:xfrm>
            <a:off x="8970442" y="4153155"/>
            <a:ext cx="2960503" cy="1938992"/>
          </a:xfrm>
          <a:prstGeom prst="rect">
            <a:avLst/>
          </a:prstGeom>
          <a:noFill/>
        </p:spPr>
        <p:txBody>
          <a:bodyPr wrap="square" rtlCol="0">
            <a:spAutoFit/>
          </a:bodyPr>
          <a:lstStyle/>
          <a:p>
            <a:r>
              <a:rPr lang="en-US" sz="2400">
                <a:solidFill>
                  <a:schemeClr val="bg1"/>
                </a:solidFill>
                <a:latin typeface="Montserrat Light" panose="00000400000000000000" pitchFamily="50" charset="0"/>
              </a:rPr>
              <a:t>Prescription drug spending increased 7.8% over previous year to </a:t>
            </a:r>
            <a:r>
              <a:rPr lang="en-US" sz="2400">
                <a:solidFill>
                  <a:srgbClr val="F89F3E"/>
                </a:solidFill>
                <a:latin typeface="Montserrat Light" panose="00000400000000000000" pitchFamily="50" charset="0"/>
              </a:rPr>
              <a:t>$378 billion</a:t>
            </a:r>
          </a:p>
        </p:txBody>
      </p:sp>
      <p:sp>
        <p:nvSpPr>
          <p:cNvPr id="2" name="TextBox 1">
            <a:extLst>
              <a:ext uri="{FF2B5EF4-FFF2-40B4-BE49-F238E27FC236}">
                <a16:creationId xmlns:a16="http://schemas.microsoft.com/office/drawing/2014/main" id="{D15DDC70-275D-CF27-294E-ED92176DF2CD}"/>
              </a:ext>
            </a:extLst>
          </p:cNvPr>
          <p:cNvSpPr txBox="1"/>
          <p:nvPr/>
        </p:nvSpPr>
        <p:spPr>
          <a:xfrm>
            <a:off x="7357918" y="6336578"/>
            <a:ext cx="4821382" cy="430887"/>
          </a:xfrm>
          <a:prstGeom prst="rect">
            <a:avLst/>
          </a:prstGeom>
          <a:noFill/>
        </p:spPr>
        <p:txBody>
          <a:bodyPr wrap="square" rtlCol="0">
            <a:spAutoFit/>
          </a:bodyPr>
          <a:lstStyle/>
          <a:p>
            <a:pPr algn="ctr"/>
            <a:r>
              <a:rPr lang="en-US" sz="1000" b="1">
                <a:solidFill>
                  <a:schemeClr val="bg1"/>
                </a:solidFill>
              </a:rPr>
              <a:t>URL: </a:t>
            </a:r>
            <a:r>
              <a:rPr lang="en-US" sz="1000">
                <a:solidFill>
                  <a:schemeClr val="bg1"/>
                </a:solidFill>
              </a:rPr>
              <a:t>https://</a:t>
            </a:r>
            <a:r>
              <a:rPr lang="en-US" sz="1200">
                <a:solidFill>
                  <a:schemeClr val="bg1"/>
                </a:solidFill>
                <a:latin typeface="Montserrat Light" panose="00000400000000000000" pitchFamily="50" charset="0"/>
              </a:rPr>
              <a:t>www</a:t>
            </a:r>
            <a:r>
              <a:rPr lang="en-US" sz="1000">
                <a:solidFill>
                  <a:schemeClr val="bg1"/>
                </a:solidFill>
              </a:rPr>
              <a:t>.cms.gov/Research-Statistics-Data-and-Systems/Statistics-Trends-and-Reports/NationalHealthExpendData/NHE-Fact-Sheet</a:t>
            </a:r>
          </a:p>
        </p:txBody>
      </p:sp>
    </p:spTree>
    <p:extLst>
      <p:ext uri="{BB962C8B-B14F-4D97-AF65-F5344CB8AC3E}">
        <p14:creationId xmlns:p14="http://schemas.microsoft.com/office/powerpoint/2010/main" val="300276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p:txBody>
          <a:bodyPr/>
          <a:lstStyle/>
          <a:p>
            <a:r>
              <a:rPr lang="en-US"/>
              <a:t>Managed Care History </a:t>
            </a:r>
          </a:p>
        </p:txBody>
      </p:sp>
    </p:spTree>
    <p:extLst>
      <p:ext uri="{BB962C8B-B14F-4D97-AF65-F5344CB8AC3E}">
        <p14:creationId xmlns:p14="http://schemas.microsoft.com/office/powerpoint/2010/main" val="314782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83C1-30C3-E532-89F1-4D72B0C065AD}"/>
              </a:ext>
            </a:extLst>
          </p:cNvPr>
          <p:cNvSpPr>
            <a:spLocks noGrp="1"/>
          </p:cNvSpPr>
          <p:nvPr>
            <p:ph type="title"/>
          </p:nvPr>
        </p:nvSpPr>
        <p:spPr/>
        <p:txBody>
          <a:bodyPr/>
          <a:lstStyle/>
          <a:p>
            <a:r>
              <a:rPr lang="en-US">
                <a:latin typeface="Montserrat SemiBold"/>
              </a:rPr>
              <a:t>Challenges</a:t>
            </a:r>
            <a:endParaRPr lang="en-US"/>
          </a:p>
        </p:txBody>
      </p:sp>
      <p:sp>
        <p:nvSpPr>
          <p:cNvPr id="7" name="Content Placeholder 2">
            <a:extLst>
              <a:ext uri="{FF2B5EF4-FFF2-40B4-BE49-F238E27FC236}">
                <a16:creationId xmlns:a16="http://schemas.microsoft.com/office/drawing/2014/main" id="{B27AE2F8-E2D8-C598-048D-759DF17461C8}"/>
              </a:ext>
            </a:extLst>
          </p:cNvPr>
          <p:cNvSpPr txBox="1">
            <a:spLocks/>
          </p:cNvSpPr>
          <p:nvPr/>
        </p:nvSpPr>
        <p:spPr>
          <a:xfrm>
            <a:off x="640080" y="1650234"/>
            <a:ext cx="9677812" cy="47505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buSzPct val="120000"/>
            </a:pPr>
            <a:r>
              <a:rPr lang="en-US" b="1">
                <a:solidFill>
                  <a:srgbClr val="00205B"/>
                </a:solidFill>
                <a:latin typeface="Montserrat Medium" panose="00000600000000000000" pitchFamily="2" charset="0"/>
                <a:ea typeface="+mj-ea"/>
                <a:cs typeface="+mj-cs"/>
              </a:rPr>
              <a:t>In America's </a:t>
            </a:r>
            <a:r>
              <a:rPr lang="en-US" b="1">
                <a:solidFill>
                  <a:srgbClr val="DC8633"/>
                </a:solidFill>
                <a:latin typeface="Montserrat Semi Bold" panose="00000700000000000000" pitchFamily="50" charset="0"/>
              </a:rPr>
              <a:t>complex</a:t>
            </a:r>
            <a:r>
              <a:rPr lang="en-US" sz="3200" b="1">
                <a:solidFill>
                  <a:srgbClr val="DC8633"/>
                </a:solidFill>
                <a:latin typeface="Montserrat Medium" panose="00000600000000000000" pitchFamily="2" charset="0"/>
              </a:rPr>
              <a:t> </a:t>
            </a:r>
            <a:r>
              <a:rPr lang="en-US" b="1">
                <a:solidFill>
                  <a:srgbClr val="00205B"/>
                </a:solidFill>
                <a:latin typeface="Montserrat Medium" panose="00000600000000000000" pitchFamily="2" charset="0"/>
                <a:ea typeface="+mj-ea"/>
                <a:cs typeface="+mj-cs"/>
              </a:rPr>
              <a:t>health care system, patient </a:t>
            </a:r>
            <a:r>
              <a:rPr lang="en-US" b="1">
                <a:solidFill>
                  <a:srgbClr val="DC8633"/>
                </a:solidFill>
                <a:latin typeface="Montserrat Semi Bold" panose="00000700000000000000" pitchFamily="50" charset="0"/>
              </a:rPr>
              <a:t>needs</a:t>
            </a:r>
            <a:r>
              <a:rPr lang="en-US" b="1">
                <a:solidFill>
                  <a:srgbClr val="00205B"/>
                </a:solidFill>
                <a:latin typeface="Montserrat Medium" panose="00000600000000000000" pitchFamily="2" charset="0"/>
                <a:ea typeface="+mj-ea"/>
                <a:cs typeface="+mj-cs"/>
              </a:rPr>
              <a:t> can get </a:t>
            </a:r>
            <a:r>
              <a:rPr lang="en-US" b="1">
                <a:solidFill>
                  <a:srgbClr val="DC8633"/>
                </a:solidFill>
                <a:latin typeface="Montserrat Semi Bold" panose="00000700000000000000" pitchFamily="50" charset="0"/>
              </a:rPr>
              <a:t>lost.</a:t>
            </a:r>
          </a:p>
          <a:p>
            <a:pPr>
              <a:buSzPct val="120000"/>
            </a:pPr>
            <a:endParaRPr lang="en-US" sz="2000" b="1">
              <a:solidFill>
                <a:srgbClr val="00205B"/>
              </a:solidFill>
              <a:latin typeface="Montserrat Medium" panose="00000600000000000000" pitchFamily="2" charset="0"/>
              <a:ea typeface="+mj-ea"/>
              <a:cs typeface="+mj-cs"/>
            </a:endParaRPr>
          </a:p>
          <a:p>
            <a:pPr>
              <a:buSzPct val="120000"/>
            </a:pPr>
            <a:r>
              <a:rPr lang="en-US" b="1">
                <a:solidFill>
                  <a:srgbClr val="00205B"/>
                </a:solidFill>
                <a:latin typeface="Montserrat Medium" panose="00000600000000000000" pitchFamily="2" charset="0"/>
                <a:ea typeface="+mj-ea"/>
                <a:cs typeface="+mj-cs"/>
              </a:rPr>
              <a:t>When patients can't</a:t>
            </a:r>
            <a:r>
              <a:rPr lang="en-US" b="1">
                <a:solidFill>
                  <a:srgbClr val="DC8633"/>
                </a:solidFill>
                <a:latin typeface="Montserrat Semi Bold" panose="00000700000000000000" pitchFamily="50" charset="0"/>
              </a:rPr>
              <a:t> access </a:t>
            </a:r>
            <a:r>
              <a:rPr lang="en-US" b="1">
                <a:solidFill>
                  <a:srgbClr val="00205B"/>
                </a:solidFill>
                <a:latin typeface="Montserrat Medium" panose="00000600000000000000" pitchFamily="2" charset="0"/>
                <a:ea typeface="+mj-ea"/>
                <a:cs typeface="+mj-cs"/>
              </a:rPr>
              <a:t>medication due to cost or other </a:t>
            </a:r>
            <a:r>
              <a:rPr lang="en-US" b="1">
                <a:solidFill>
                  <a:srgbClr val="DC8633"/>
                </a:solidFill>
                <a:latin typeface="Montserrat Semi Bold" panose="00000700000000000000" pitchFamily="50" charset="0"/>
              </a:rPr>
              <a:t>barriers, </a:t>
            </a:r>
            <a:r>
              <a:rPr lang="en-US" b="1">
                <a:solidFill>
                  <a:srgbClr val="00205B"/>
                </a:solidFill>
                <a:latin typeface="Montserrat Medium" panose="00000600000000000000" pitchFamily="2" charset="0"/>
                <a:ea typeface="+mj-ea"/>
                <a:cs typeface="+mj-cs"/>
              </a:rPr>
              <a:t>their condition worsens.</a:t>
            </a:r>
          </a:p>
          <a:p>
            <a:pPr>
              <a:buSzPct val="120000"/>
            </a:pPr>
            <a:endParaRPr lang="en-US" sz="2000" b="1">
              <a:solidFill>
                <a:srgbClr val="00205B"/>
              </a:solidFill>
              <a:latin typeface="Montserrat Medium" panose="00000600000000000000" pitchFamily="2" charset="0"/>
              <a:ea typeface="+mj-ea"/>
              <a:cs typeface="+mj-cs"/>
            </a:endParaRPr>
          </a:p>
          <a:p>
            <a:pPr>
              <a:buSzPct val="120000"/>
            </a:pPr>
            <a:r>
              <a:rPr lang="en-US" b="1">
                <a:solidFill>
                  <a:srgbClr val="00205B"/>
                </a:solidFill>
                <a:latin typeface="Montserrat Medium" panose="00000600000000000000" pitchFamily="2" charset="0"/>
                <a:ea typeface="+mj-ea"/>
                <a:cs typeface="+mj-cs"/>
              </a:rPr>
              <a:t>This increase the </a:t>
            </a:r>
            <a:r>
              <a:rPr lang="en-US" b="1">
                <a:solidFill>
                  <a:srgbClr val="DC8633"/>
                </a:solidFill>
                <a:latin typeface="Montserrat Semi Bold" panose="00000700000000000000" pitchFamily="50" charset="0"/>
              </a:rPr>
              <a:t>burden</a:t>
            </a:r>
            <a:r>
              <a:rPr lang="en-US" b="1">
                <a:solidFill>
                  <a:srgbClr val="00205B"/>
                </a:solidFill>
                <a:latin typeface="Montserrat Medium" panose="00000600000000000000" pitchFamily="2" charset="0"/>
                <a:ea typeface="+mj-ea"/>
                <a:cs typeface="+mj-cs"/>
              </a:rPr>
              <a:t> on individuals and the entire health care system.</a:t>
            </a:r>
          </a:p>
          <a:p>
            <a:pPr>
              <a:buSzPct val="120000"/>
            </a:pPr>
            <a:endParaRPr lang="en-US" sz="2000" b="1">
              <a:solidFill>
                <a:srgbClr val="00205B"/>
              </a:solidFill>
              <a:latin typeface="Montserrat Medium" panose="00000600000000000000" pitchFamily="2" charset="0"/>
              <a:ea typeface="+mj-ea"/>
              <a:cs typeface="+mj-cs"/>
            </a:endParaRPr>
          </a:p>
          <a:p>
            <a:pPr>
              <a:buSzPct val="120000"/>
            </a:pPr>
            <a:r>
              <a:rPr lang="en-US" b="1">
                <a:solidFill>
                  <a:srgbClr val="DC8633"/>
                </a:solidFill>
                <a:latin typeface="Montserrat Semi Bold" panose="00000700000000000000" pitchFamily="50" charset="0"/>
              </a:rPr>
              <a:t>Innovative therapies </a:t>
            </a:r>
            <a:r>
              <a:rPr lang="en-US" b="1">
                <a:solidFill>
                  <a:srgbClr val="00205B"/>
                </a:solidFill>
                <a:latin typeface="Montserrat Medium" panose="00000600000000000000" pitchFamily="2" charset="0"/>
                <a:ea typeface="+mj-ea"/>
                <a:cs typeface="+mj-cs"/>
              </a:rPr>
              <a:t>change, and even save lives, but are associated with </a:t>
            </a:r>
            <a:r>
              <a:rPr lang="en-US" b="1">
                <a:solidFill>
                  <a:srgbClr val="DC8633"/>
                </a:solidFill>
                <a:latin typeface="Montserrat Semi Bold" panose="00000700000000000000" pitchFamily="50" charset="0"/>
              </a:rPr>
              <a:t>higher costs.</a:t>
            </a:r>
          </a:p>
          <a:p>
            <a:endParaRPr lang="en-US" sz="2400">
              <a:solidFill>
                <a:srgbClr val="00205B"/>
              </a:solidFill>
              <a:latin typeface="Montserrat Light"/>
            </a:endParaRPr>
          </a:p>
        </p:txBody>
      </p:sp>
    </p:spTree>
    <p:extLst>
      <p:ext uri="{BB962C8B-B14F-4D97-AF65-F5344CB8AC3E}">
        <p14:creationId xmlns:p14="http://schemas.microsoft.com/office/powerpoint/2010/main" val="139337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7A7AE6D-7C9E-700B-8085-D9AA7D2FA74A}"/>
              </a:ext>
            </a:extLst>
          </p:cNvPr>
          <p:cNvSpPr>
            <a:spLocks noGrp="1"/>
          </p:cNvSpPr>
          <p:nvPr>
            <p:ph sz="half" idx="13"/>
          </p:nvPr>
        </p:nvSpPr>
        <p:spPr>
          <a:xfrm>
            <a:off x="4732637" y="1847942"/>
            <a:ext cx="7105135" cy="4108015"/>
          </a:xfrm>
        </p:spPr>
        <p:txBody>
          <a:bodyPr/>
          <a:lstStyle/>
          <a:p>
            <a:pPr marL="0" indent="0" algn="ctr">
              <a:buNone/>
            </a:pPr>
            <a:endParaRPr lang="en-US" sz="4000" b="1">
              <a:solidFill>
                <a:srgbClr val="00205B"/>
              </a:solidFill>
              <a:latin typeface="Montserrat Light" panose="00000400000000000000" pitchFamily="50" charset="0"/>
              <a:ea typeface="+mj-ea"/>
              <a:cs typeface="+mj-cs"/>
            </a:endParaRPr>
          </a:p>
          <a:p>
            <a:pPr marL="0" indent="0" algn="ctr">
              <a:buNone/>
            </a:pPr>
            <a:r>
              <a:rPr lang="en-US" sz="4000" b="1">
                <a:solidFill>
                  <a:srgbClr val="00205B"/>
                </a:solidFill>
                <a:latin typeface="Montserrat Semi Bold" panose="00000700000000000000" pitchFamily="50" charset="0"/>
                <a:ea typeface="+mj-ea"/>
                <a:cs typeface="+mj-cs"/>
              </a:rPr>
              <a:t>Professionals</a:t>
            </a:r>
            <a:r>
              <a:rPr lang="en-US" sz="4000">
                <a:latin typeface="Montserrat Semi Bold" panose="00000700000000000000" pitchFamily="50" charset="0"/>
              </a:rPr>
              <a:t> </a:t>
            </a:r>
            <a:r>
              <a:rPr lang="en-US" sz="4000" b="1">
                <a:solidFill>
                  <a:srgbClr val="DC8633"/>
                </a:solidFill>
                <a:latin typeface="Montserrat Semi Bold" panose="00000700000000000000" pitchFamily="50" charset="0"/>
              </a:rPr>
              <a:t>dedicated</a:t>
            </a:r>
            <a:r>
              <a:rPr lang="en-US" sz="4000">
                <a:latin typeface="Montserrat Semi Bold" panose="00000700000000000000" pitchFamily="50" charset="0"/>
              </a:rPr>
              <a:t> </a:t>
            </a:r>
            <a:r>
              <a:rPr lang="en-US" sz="4000" b="1">
                <a:solidFill>
                  <a:srgbClr val="00205B"/>
                </a:solidFill>
                <a:latin typeface="Montserrat Semi Bold" panose="00000700000000000000" pitchFamily="50" charset="0"/>
                <a:ea typeface="+mj-ea"/>
                <a:cs typeface="+mj-cs"/>
              </a:rPr>
              <a:t>to getting patients the </a:t>
            </a:r>
            <a:r>
              <a:rPr lang="en-US" sz="4000" b="1">
                <a:solidFill>
                  <a:srgbClr val="DC8633"/>
                </a:solidFill>
                <a:latin typeface="Montserrat Semi Bold" panose="00000700000000000000" pitchFamily="50" charset="0"/>
              </a:rPr>
              <a:t>medications they need</a:t>
            </a:r>
            <a:r>
              <a:rPr lang="en-US" sz="4000">
                <a:latin typeface="Montserrat Semi Bold" panose="00000700000000000000" pitchFamily="50" charset="0"/>
              </a:rPr>
              <a:t> </a:t>
            </a:r>
            <a:r>
              <a:rPr lang="en-US" sz="4000" b="1">
                <a:solidFill>
                  <a:srgbClr val="00205B"/>
                </a:solidFill>
                <a:latin typeface="Montserrat Semi Bold" panose="00000700000000000000" pitchFamily="50" charset="0"/>
                <a:ea typeface="+mj-ea"/>
                <a:cs typeface="+mj-cs"/>
              </a:rPr>
              <a:t>at a </a:t>
            </a:r>
            <a:r>
              <a:rPr lang="en-US" sz="4000" b="1">
                <a:solidFill>
                  <a:srgbClr val="DC8633"/>
                </a:solidFill>
                <a:latin typeface="Montserrat Semi Bold" panose="00000700000000000000" pitchFamily="50" charset="0"/>
              </a:rPr>
              <a:t>cost</a:t>
            </a:r>
            <a:r>
              <a:rPr lang="en-US" sz="4000">
                <a:latin typeface="Montserrat Semi Bold" panose="00000700000000000000" pitchFamily="50" charset="0"/>
              </a:rPr>
              <a:t> </a:t>
            </a:r>
            <a:r>
              <a:rPr lang="en-US" sz="4000" b="1">
                <a:solidFill>
                  <a:srgbClr val="00205B"/>
                </a:solidFill>
                <a:latin typeface="Montserrat Semi Bold" panose="00000700000000000000" pitchFamily="50" charset="0"/>
                <a:ea typeface="+mj-ea"/>
                <a:cs typeface="+mj-cs"/>
              </a:rPr>
              <a:t>they can </a:t>
            </a:r>
            <a:r>
              <a:rPr lang="en-US" sz="4000" b="1">
                <a:solidFill>
                  <a:srgbClr val="DC8633"/>
                </a:solidFill>
                <a:latin typeface="Montserrat Semi Bold" panose="00000700000000000000" pitchFamily="50" charset="0"/>
              </a:rPr>
              <a:t>afford.</a:t>
            </a:r>
          </a:p>
          <a:p>
            <a:endParaRPr lang="en-US"/>
          </a:p>
        </p:txBody>
      </p:sp>
      <p:sp>
        <p:nvSpPr>
          <p:cNvPr id="7" name="Title 6">
            <a:extLst>
              <a:ext uri="{FF2B5EF4-FFF2-40B4-BE49-F238E27FC236}">
                <a16:creationId xmlns:a16="http://schemas.microsoft.com/office/drawing/2014/main" id="{11C4F2CC-59DE-44AE-1454-9B8AFF13184B}"/>
              </a:ext>
            </a:extLst>
          </p:cNvPr>
          <p:cNvSpPr>
            <a:spLocks noGrp="1"/>
          </p:cNvSpPr>
          <p:nvPr>
            <p:ph type="title"/>
          </p:nvPr>
        </p:nvSpPr>
        <p:spPr>
          <a:xfrm>
            <a:off x="4459265" y="487627"/>
            <a:ext cx="7378507" cy="581698"/>
          </a:xfrm>
        </p:spPr>
        <p:txBody>
          <a:bodyPr/>
          <a:lstStyle/>
          <a:p>
            <a:r>
              <a:rPr lang="en-US">
                <a:latin typeface="Montserrat SemiBold"/>
              </a:rPr>
              <a:t>Managed Care Pharmacy is Part of the Solution…</a:t>
            </a:r>
          </a:p>
        </p:txBody>
      </p:sp>
    </p:spTree>
    <p:extLst>
      <p:ext uri="{BB962C8B-B14F-4D97-AF65-F5344CB8AC3E}">
        <p14:creationId xmlns:p14="http://schemas.microsoft.com/office/powerpoint/2010/main" val="1899202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2CDEBF-7069-D957-944E-F4B129BD3121}"/>
              </a:ext>
            </a:extLst>
          </p:cNvPr>
          <p:cNvSpPr>
            <a:spLocks noGrp="1"/>
          </p:cNvSpPr>
          <p:nvPr>
            <p:ph type="title"/>
          </p:nvPr>
        </p:nvSpPr>
        <p:spPr/>
        <p:txBody>
          <a:bodyPr/>
          <a:lstStyle/>
          <a:p>
            <a:r>
              <a:rPr lang="en-US" sz="4400">
                <a:latin typeface="Montserrat Semi Bold" panose="00000700000000000000" pitchFamily="50" charset="0"/>
                <a:ea typeface="+mn-ea"/>
                <a:cs typeface="+mn-cs"/>
              </a:rPr>
              <a:t>Promising Therapies, Higher Prices</a:t>
            </a:r>
            <a:endParaRPr lang="en-US"/>
          </a:p>
        </p:txBody>
      </p:sp>
      <p:sp>
        <p:nvSpPr>
          <p:cNvPr id="8" name="Content Placeholder 2">
            <a:extLst>
              <a:ext uri="{FF2B5EF4-FFF2-40B4-BE49-F238E27FC236}">
                <a16:creationId xmlns:a16="http://schemas.microsoft.com/office/drawing/2014/main" id="{2239CF99-AD29-A3F9-1949-EA1697C994EC}"/>
              </a:ext>
            </a:extLst>
          </p:cNvPr>
          <p:cNvSpPr txBox="1">
            <a:spLocks/>
          </p:cNvSpPr>
          <p:nvPr/>
        </p:nvSpPr>
        <p:spPr>
          <a:xfrm>
            <a:off x="899984" y="1890584"/>
            <a:ext cx="9922476" cy="46547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spcAft>
                <a:spcPts val="1200"/>
              </a:spcAft>
              <a:buClr>
                <a:srgbClr val="DC8633"/>
              </a:buClr>
              <a:buSzPct val="120000"/>
            </a:pPr>
            <a:r>
              <a:rPr lang="en-US" sz="3200" b="1">
                <a:solidFill>
                  <a:srgbClr val="00205B"/>
                </a:solidFill>
                <a:latin typeface="Montserrat Medium" panose="00000600000000000000" pitchFamily="2" charset="0"/>
                <a:ea typeface="+mj-ea"/>
                <a:cs typeface="+mj-cs"/>
              </a:rPr>
              <a:t>Innovative therapies may </a:t>
            </a:r>
            <a:r>
              <a:rPr lang="en-US" sz="3200" b="1">
                <a:solidFill>
                  <a:srgbClr val="DC8633"/>
                </a:solidFill>
                <a:latin typeface="Montserrat Semi Bold" panose="00000700000000000000" pitchFamily="50" charset="0"/>
              </a:rPr>
              <a:t>improve</a:t>
            </a:r>
            <a:r>
              <a:rPr lang="en-US" b="1">
                <a:solidFill>
                  <a:srgbClr val="DC8633"/>
                </a:solidFill>
                <a:latin typeface="Montserrat Semi Bold" panose="00000700000000000000" pitchFamily="50" charset="0"/>
              </a:rPr>
              <a:t> </a:t>
            </a:r>
            <a:r>
              <a:rPr lang="en-US" sz="3200" b="1">
                <a:solidFill>
                  <a:srgbClr val="00205B"/>
                </a:solidFill>
                <a:latin typeface="Montserrat Medium" panose="00000600000000000000" pitchFamily="2" charset="0"/>
                <a:ea typeface="+mj-ea"/>
                <a:cs typeface="+mj-cs"/>
              </a:rPr>
              <a:t>quality of life, </a:t>
            </a:r>
            <a:r>
              <a:rPr lang="en-US" sz="3200" b="1">
                <a:solidFill>
                  <a:srgbClr val="DC8633"/>
                </a:solidFill>
                <a:latin typeface="Montserrat Semi Bold" panose="00000700000000000000" pitchFamily="50" charset="0"/>
              </a:rPr>
              <a:t>increase</a:t>
            </a:r>
            <a:r>
              <a:rPr lang="en-US" b="1">
                <a:solidFill>
                  <a:srgbClr val="DC8633"/>
                </a:solidFill>
                <a:latin typeface="Montserrat Semi Bold" panose="00000700000000000000" pitchFamily="50" charset="0"/>
              </a:rPr>
              <a:t> </a:t>
            </a:r>
            <a:r>
              <a:rPr lang="en-US" sz="3200" b="1">
                <a:solidFill>
                  <a:srgbClr val="00205B"/>
                </a:solidFill>
                <a:latin typeface="Montserrat Medium" panose="00000600000000000000" pitchFamily="2" charset="0"/>
                <a:ea typeface="+mj-ea"/>
                <a:cs typeface="+mj-cs"/>
              </a:rPr>
              <a:t>longevity, or even </a:t>
            </a:r>
            <a:r>
              <a:rPr lang="en-US" sz="3200" b="1">
                <a:solidFill>
                  <a:srgbClr val="DC8633"/>
                </a:solidFill>
                <a:latin typeface="Montserrat Semi Bold" panose="00000700000000000000" pitchFamily="50" charset="0"/>
              </a:rPr>
              <a:t>cure</a:t>
            </a:r>
            <a:r>
              <a:rPr lang="en-US" sz="3200" b="1">
                <a:solidFill>
                  <a:srgbClr val="00205B"/>
                </a:solidFill>
                <a:latin typeface="Montserrat Medium" panose="00000600000000000000" pitchFamily="2" charset="0"/>
                <a:ea typeface="+mj-ea"/>
                <a:cs typeface="+mj-cs"/>
              </a:rPr>
              <a:t> disease.</a:t>
            </a:r>
          </a:p>
          <a:p>
            <a:pPr>
              <a:spcAft>
                <a:spcPts val="1200"/>
              </a:spcAft>
              <a:buClr>
                <a:srgbClr val="DC8633"/>
              </a:buClr>
              <a:buSzPct val="120000"/>
            </a:pPr>
            <a:endParaRPr lang="en-US" sz="1000">
              <a:solidFill>
                <a:srgbClr val="00205B"/>
              </a:solidFill>
              <a:latin typeface="Montserrat Medium" panose="00000600000000000000" pitchFamily="2" charset="0"/>
            </a:endParaRPr>
          </a:p>
          <a:p>
            <a:pPr>
              <a:spcAft>
                <a:spcPts val="1200"/>
              </a:spcAft>
              <a:buClr>
                <a:srgbClr val="DC8633"/>
              </a:buClr>
              <a:buSzPct val="120000"/>
            </a:pPr>
            <a:r>
              <a:rPr lang="en-US" sz="3200" b="1">
                <a:solidFill>
                  <a:srgbClr val="00205B"/>
                </a:solidFill>
                <a:latin typeface="Montserrat Medium" panose="00000600000000000000" pitchFamily="2" charset="0"/>
                <a:ea typeface="+mj-ea"/>
                <a:cs typeface="+mj-cs"/>
              </a:rPr>
              <a:t>Eight of 13 drugs launched in 2022 - priced over $200,000 per year 1.</a:t>
            </a:r>
          </a:p>
          <a:p>
            <a:pPr>
              <a:spcAft>
                <a:spcPts val="1200"/>
              </a:spcAft>
              <a:buClr>
                <a:srgbClr val="DC8633"/>
              </a:buClr>
              <a:buSzPct val="120000"/>
            </a:pPr>
            <a:endParaRPr lang="en-US" sz="1000">
              <a:solidFill>
                <a:srgbClr val="00205B"/>
              </a:solidFill>
              <a:latin typeface="Montserrat Medium" panose="00000600000000000000" pitchFamily="2" charset="0"/>
            </a:endParaRPr>
          </a:p>
          <a:p>
            <a:pPr>
              <a:spcAft>
                <a:spcPts val="1200"/>
              </a:spcAft>
              <a:buClr>
                <a:srgbClr val="DC8633"/>
              </a:buClr>
              <a:buSzPct val="120000"/>
            </a:pPr>
            <a:r>
              <a:rPr lang="en-US" sz="3200" b="1">
                <a:solidFill>
                  <a:srgbClr val="00205B"/>
                </a:solidFill>
                <a:latin typeface="Montserrat Medium" panose="00000600000000000000" pitchFamily="2" charset="0"/>
                <a:ea typeface="+mj-ea"/>
                <a:cs typeface="+mj-cs"/>
              </a:rPr>
              <a:t>Median annual price for new U.S. drugs in 2022 was $257,0001.</a:t>
            </a:r>
          </a:p>
          <a:p>
            <a:endParaRPr lang="en-US"/>
          </a:p>
        </p:txBody>
      </p:sp>
    </p:spTree>
    <p:extLst>
      <p:ext uri="{BB962C8B-B14F-4D97-AF65-F5344CB8AC3E}">
        <p14:creationId xmlns:p14="http://schemas.microsoft.com/office/powerpoint/2010/main" val="1991366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3210067" y="556477"/>
            <a:ext cx="8830603" cy="3174511"/>
          </a:xfrm>
        </p:spPr>
        <p:txBody>
          <a:bodyPr lIns="91440" tIns="45720" rIns="91440" bIns="45720" anchor="t"/>
          <a:lstStyle/>
          <a:p>
            <a:r>
              <a:rPr lang="en-US" sz="6000" b="1" i="0" u="none" strike="noStrike">
                <a:effectLst/>
                <a:latin typeface="Montserrat"/>
              </a:rPr>
              <a:t>Addressing</a:t>
            </a:r>
            <a:r>
              <a:rPr lang="en-US" sz="6000">
                <a:latin typeface="Montserrat"/>
              </a:rPr>
              <a:t> </a:t>
            </a:r>
            <a:endParaRPr lang="en-US" sz="6000" b="1" i="0" u="none" strike="noStrike">
              <a:effectLst/>
              <a:latin typeface="Montserrat"/>
            </a:endParaRPr>
          </a:p>
          <a:p>
            <a:r>
              <a:rPr lang="en-US" sz="6000" b="1" i="0" u="none" strike="noStrike">
                <a:effectLst/>
                <a:latin typeface="Montserrat"/>
              </a:rPr>
              <a:t>the </a:t>
            </a:r>
          </a:p>
          <a:p>
            <a:r>
              <a:rPr lang="en-US" sz="6000" b="1" i="0" u="none" strike="noStrike">
                <a:effectLst/>
                <a:latin typeface="Montserrat"/>
              </a:rPr>
              <a:t>Rising </a:t>
            </a:r>
            <a:r>
              <a:rPr lang="en-US" sz="6000">
                <a:latin typeface="Montserrat"/>
              </a:rPr>
              <a:t>Costs of Pharmaceuticals</a:t>
            </a:r>
          </a:p>
        </p:txBody>
      </p:sp>
      <p:sp>
        <p:nvSpPr>
          <p:cNvPr id="3" name="TextBox 2">
            <a:extLst>
              <a:ext uri="{FF2B5EF4-FFF2-40B4-BE49-F238E27FC236}">
                <a16:creationId xmlns:a16="http://schemas.microsoft.com/office/drawing/2014/main" id="{7478B85B-63CA-0154-30C5-ECAD0FC83A57}"/>
              </a:ext>
            </a:extLst>
          </p:cNvPr>
          <p:cNvSpPr txBox="1"/>
          <p:nvPr/>
        </p:nvSpPr>
        <p:spPr>
          <a:xfrm>
            <a:off x="5392735" y="5573159"/>
            <a:ext cx="6339016" cy="830997"/>
          </a:xfrm>
          <a:prstGeom prst="rect">
            <a:avLst/>
          </a:prstGeom>
          <a:noFill/>
        </p:spPr>
        <p:txBody>
          <a:bodyPr wrap="square" lIns="91440" tIns="45720" rIns="91440" bIns="45720" anchor="t">
            <a:spAutoFit/>
          </a:bodyPr>
          <a:lstStyle/>
          <a:p>
            <a:pPr algn="r" fontAlgn="base"/>
            <a:r>
              <a:rPr lang="en-US" sz="2400" b="1">
                <a:solidFill>
                  <a:schemeClr val="bg2"/>
                </a:solidFill>
                <a:latin typeface="Montserrat Semi Bold"/>
              </a:rPr>
              <a:t>Justin </a:t>
            </a:r>
            <a:r>
              <a:rPr lang="en-US" sz="2400" b="1" err="1">
                <a:solidFill>
                  <a:schemeClr val="bg2"/>
                </a:solidFill>
                <a:latin typeface="Montserrat Semi Bold"/>
              </a:rPr>
              <a:t>Bioc</a:t>
            </a:r>
            <a:r>
              <a:rPr kumimoji="0" lang="en-US" sz="2400" b="1" i="0" u="none" strike="noStrike" kern="1200" cap="none" spc="0" normalizeH="0" baseline="0" noProof="0">
                <a:ln>
                  <a:noFill/>
                </a:ln>
                <a:solidFill>
                  <a:schemeClr val="bg2"/>
                </a:solidFill>
                <a:effectLst/>
                <a:uLnTx/>
                <a:uFillTx/>
                <a:latin typeface="Montserrat Semi Bold"/>
              </a:rPr>
              <a:t>, PharmD</a:t>
            </a:r>
          </a:p>
          <a:p>
            <a:pPr algn="r" fontAlgn="base"/>
            <a:r>
              <a:rPr lang="en-US" sz="2400" b="1">
                <a:solidFill>
                  <a:schemeClr val="bg2"/>
                </a:solidFill>
                <a:latin typeface="Montserrat Semi Bold"/>
              </a:rPr>
              <a:t>Devoted Health</a:t>
            </a:r>
            <a:endParaRPr lang="en-US" sz="2400" b="1" i="0">
              <a:solidFill>
                <a:schemeClr val="bg2"/>
              </a:solidFill>
              <a:effectLst/>
              <a:latin typeface="Montserrat Semi Bold"/>
            </a:endParaRPr>
          </a:p>
        </p:txBody>
      </p:sp>
    </p:spTree>
    <p:extLst>
      <p:ext uri="{BB962C8B-B14F-4D97-AF65-F5344CB8AC3E}">
        <p14:creationId xmlns:p14="http://schemas.microsoft.com/office/powerpoint/2010/main" val="347338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1C972D-19A2-DF5F-7C47-1225F241F49B}"/>
              </a:ext>
            </a:extLst>
          </p:cNvPr>
          <p:cNvPicPr>
            <a:picLocks noChangeAspect="1"/>
          </p:cNvPicPr>
          <p:nvPr/>
        </p:nvPicPr>
        <p:blipFill>
          <a:blip r:embed="rId2"/>
          <a:stretch>
            <a:fillRect/>
          </a:stretch>
        </p:blipFill>
        <p:spPr>
          <a:xfrm>
            <a:off x="314325" y="630194"/>
            <a:ext cx="11563350" cy="5867400"/>
          </a:xfrm>
          <a:prstGeom prst="rect">
            <a:avLst/>
          </a:prstGeom>
        </p:spPr>
      </p:pic>
    </p:spTree>
    <p:extLst>
      <p:ext uri="{BB962C8B-B14F-4D97-AF65-F5344CB8AC3E}">
        <p14:creationId xmlns:p14="http://schemas.microsoft.com/office/powerpoint/2010/main" val="56882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F7DC-4DE0-EAF3-87A1-BDF9F97B36A9}"/>
              </a:ext>
            </a:extLst>
          </p:cNvPr>
          <p:cNvSpPr>
            <a:spLocks noGrp="1"/>
          </p:cNvSpPr>
          <p:nvPr>
            <p:ph type="title"/>
          </p:nvPr>
        </p:nvSpPr>
        <p:spPr>
          <a:xfrm>
            <a:off x="652437" y="306447"/>
            <a:ext cx="10485120" cy="581698"/>
          </a:xfrm>
        </p:spPr>
        <p:txBody>
          <a:bodyPr/>
          <a:lstStyle/>
          <a:p>
            <a:r>
              <a:rPr lang="en-US" sz="4000">
                <a:solidFill>
                  <a:srgbClr val="00205B"/>
                </a:solidFill>
                <a:latin typeface="Montserrat Semi Bold"/>
              </a:rPr>
              <a:t>Shared Beliefs &amp; Principles to Address Rising Costs </a:t>
            </a:r>
            <a:br>
              <a:rPr lang="en-US" sz="4400">
                <a:solidFill>
                  <a:srgbClr val="00205B"/>
                </a:solidFill>
                <a:latin typeface="Montserrat Semi Bold" panose="00000700000000000000" pitchFamily="50" charset="0"/>
              </a:rPr>
            </a:br>
            <a:endParaRPr lang="en-US"/>
          </a:p>
        </p:txBody>
      </p:sp>
      <p:sp>
        <p:nvSpPr>
          <p:cNvPr id="8" name="TextBox 7">
            <a:extLst>
              <a:ext uri="{FF2B5EF4-FFF2-40B4-BE49-F238E27FC236}">
                <a16:creationId xmlns:a16="http://schemas.microsoft.com/office/drawing/2014/main" id="{615A71C5-232D-E11C-F4CF-74264E275F9A}"/>
              </a:ext>
            </a:extLst>
          </p:cNvPr>
          <p:cNvSpPr txBox="1"/>
          <p:nvPr/>
        </p:nvSpPr>
        <p:spPr>
          <a:xfrm>
            <a:off x="889687" y="2021179"/>
            <a:ext cx="9057503" cy="4041106"/>
          </a:xfrm>
          <a:prstGeom prst="rect">
            <a:avLst/>
          </a:prstGeom>
          <a:noFill/>
        </p:spPr>
        <p:txBody>
          <a:bodyPr wrap="square">
            <a:spAutoFit/>
          </a:bodyPr>
          <a:lstStyle/>
          <a:p>
            <a:pPr marL="228600" indent="-228600">
              <a:lnSpc>
                <a:spcPct val="90000"/>
              </a:lnSpc>
              <a:spcBef>
                <a:spcPts val="1000"/>
              </a:spcBef>
              <a:spcAft>
                <a:spcPts val="1200"/>
              </a:spcAft>
              <a:buClr>
                <a:srgbClr val="DC8633"/>
              </a:buClr>
              <a:buSzPct val="120000"/>
              <a:buFont typeface="Wingdings" pitchFamily="2" charset="2"/>
              <a:buChar char="§"/>
            </a:pPr>
            <a:r>
              <a:rPr lang="en-US" sz="2800" b="1">
                <a:solidFill>
                  <a:srgbClr val="00205B"/>
                </a:solidFill>
                <a:latin typeface="Montserrat Medium" panose="00000600000000000000" pitchFamily="2" charset="0"/>
                <a:ea typeface="+mj-ea"/>
                <a:cs typeface="+mj-cs"/>
              </a:rPr>
              <a:t>Clinical </a:t>
            </a:r>
            <a:r>
              <a:rPr lang="en-US" sz="2800" b="1">
                <a:solidFill>
                  <a:srgbClr val="DC8633"/>
                </a:solidFill>
                <a:latin typeface="Montserrat Semi Bold" panose="00000700000000000000" pitchFamily="50" charset="0"/>
              </a:rPr>
              <a:t>decision-making</a:t>
            </a:r>
            <a:r>
              <a:rPr lang="en-US" sz="2800" b="1">
                <a:solidFill>
                  <a:srgbClr val="00205B"/>
                </a:solidFill>
                <a:latin typeface="Montserrat Medium" panose="00000600000000000000" pitchFamily="2" charset="0"/>
                <a:ea typeface="+mj-ea"/>
                <a:cs typeface="+mj-cs"/>
              </a:rPr>
              <a:t> must be driven by </a:t>
            </a:r>
            <a:r>
              <a:rPr lang="en-US" sz="2800" b="1">
                <a:solidFill>
                  <a:srgbClr val="DC8633"/>
                </a:solidFill>
                <a:latin typeface="Montserrat Semi Bold" panose="00000700000000000000" pitchFamily="50" charset="0"/>
              </a:rPr>
              <a:t>evidence.</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a:solidFill>
                  <a:srgbClr val="00205B"/>
                </a:solidFill>
                <a:latin typeface="Montserrat Medium" panose="00000600000000000000" pitchFamily="2" charset="0"/>
                <a:ea typeface="+mj-ea"/>
                <a:cs typeface="+mj-cs"/>
              </a:rPr>
              <a:t>Payers, manufacturers, and the health care system want to see therapies </a:t>
            </a:r>
            <a:r>
              <a:rPr lang="en-US" sz="2800" b="1">
                <a:solidFill>
                  <a:srgbClr val="DC8633"/>
                </a:solidFill>
                <a:latin typeface="Montserrat Semi Bold" panose="00000700000000000000" pitchFamily="50" charset="0"/>
              </a:rPr>
              <a:t>used</a:t>
            </a:r>
            <a:r>
              <a:rPr lang="en-US" sz="2800" b="1">
                <a:solidFill>
                  <a:srgbClr val="00205B"/>
                </a:solidFill>
                <a:latin typeface="Montserrat Medium" panose="00000600000000000000" pitchFamily="2" charset="0"/>
                <a:ea typeface="+mj-ea"/>
                <a:cs typeface="+mj-cs"/>
              </a:rPr>
              <a:t> </a:t>
            </a:r>
            <a:r>
              <a:rPr lang="en-US" sz="2800" b="1">
                <a:solidFill>
                  <a:srgbClr val="DC8633"/>
                </a:solidFill>
                <a:latin typeface="Montserrat Semi Bold" panose="00000700000000000000" pitchFamily="50" charset="0"/>
              </a:rPr>
              <a:t>appropriately.</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a:solidFill>
                  <a:srgbClr val="00205B"/>
                </a:solidFill>
                <a:latin typeface="Montserrat Medium" panose="00000600000000000000" pitchFamily="2" charset="0"/>
                <a:ea typeface="+mj-ea"/>
                <a:cs typeface="+mj-cs"/>
              </a:rPr>
              <a:t>Need to put </a:t>
            </a:r>
            <a:r>
              <a:rPr lang="en-US" sz="2800" b="1">
                <a:solidFill>
                  <a:srgbClr val="DC8633"/>
                </a:solidFill>
                <a:latin typeface="Montserrat Semi Bold" panose="00000700000000000000" pitchFamily="50" charset="0"/>
              </a:rPr>
              <a:t>resources</a:t>
            </a:r>
            <a:r>
              <a:rPr lang="en-US" sz="2800" b="1">
                <a:solidFill>
                  <a:srgbClr val="00205B"/>
                </a:solidFill>
                <a:latin typeface="Montserrat Medium" panose="00000600000000000000" pitchFamily="2" charset="0"/>
                <a:ea typeface="+mj-ea"/>
                <a:cs typeface="+mj-cs"/>
              </a:rPr>
              <a:t> behind interventions that </a:t>
            </a:r>
            <a:r>
              <a:rPr lang="en-US" sz="2800" b="1">
                <a:solidFill>
                  <a:srgbClr val="DC8633"/>
                </a:solidFill>
                <a:latin typeface="Montserrat Semi Bold" panose="00000700000000000000" pitchFamily="50" charset="0"/>
              </a:rPr>
              <a:t>demonstrate value.</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a:solidFill>
                  <a:srgbClr val="00205B"/>
                </a:solidFill>
                <a:latin typeface="Montserrat Medium" panose="00000600000000000000" pitchFamily="2" charset="0"/>
                <a:ea typeface="+mj-ea"/>
                <a:cs typeface="+mj-cs"/>
              </a:rPr>
              <a:t>Dialogue among </a:t>
            </a:r>
            <a:r>
              <a:rPr lang="en-US" sz="2800" b="1">
                <a:solidFill>
                  <a:srgbClr val="DC8633"/>
                </a:solidFill>
                <a:latin typeface="Montserrat Semi Bold" panose="00000700000000000000" pitchFamily="50" charset="0"/>
              </a:rPr>
              <a:t>stakeholders</a:t>
            </a:r>
            <a:r>
              <a:rPr lang="en-US" sz="2800" b="1">
                <a:solidFill>
                  <a:srgbClr val="00205B"/>
                </a:solidFill>
                <a:latin typeface="Montserrat Medium" panose="00000600000000000000" pitchFamily="2" charset="0"/>
                <a:ea typeface="+mj-ea"/>
                <a:cs typeface="+mj-cs"/>
              </a:rPr>
              <a:t> is </a:t>
            </a:r>
            <a:r>
              <a:rPr lang="en-US" sz="2800" b="1">
                <a:solidFill>
                  <a:srgbClr val="DC8633"/>
                </a:solidFill>
                <a:latin typeface="Montserrat Semi Bold" panose="00000700000000000000" pitchFamily="50" charset="0"/>
              </a:rPr>
              <a:t>essential.</a:t>
            </a:r>
          </a:p>
        </p:txBody>
      </p:sp>
    </p:spTree>
    <p:extLst>
      <p:ext uri="{BB962C8B-B14F-4D97-AF65-F5344CB8AC3E}">
        <p14:creationId xmlns:p14="http://schemas.microsoft.com/office/powerpoint/2010/main" val="50529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F6095129-F111-4A65-A209-64AA3E40F9C0}"/>
              </a:ext>
            </a:extLst>
          </p:cNvPr>
          <p:cNvSpPr>
            <a:spLocks noGrp="1"/>
          </p:cNvSpPr>
          <p:nvPr>
            <p:ph type="title"/>
          </p:nvPr>
        </p:nvSpPr>
        <p:spPr>
          <a:xfrm>
            <a:off x="306448" y="213804"/>
            <a:ext cx="10357938" cy="581698"/>
          </a:xfrm>
        </p:spPr>
        <p:txBody>
          <a:bodyPr/>
          <a:lstStyle/>
          <a:p>
            <a:r>
              <a:rPr lang="en-US" sz="4000">
                <a:latin typeface="Montserrat Semi Bold" panose="00000700000000000000" pitchFamily="50" charset="0"/>
                <a:ea typeface="+mn-ea"/>
                <a:cs typeface="+mn-cs"/>
              </a:rPr>
              <a:t>Proposed Solutions to Address the Rising Cost of Pharmaceuticals</a:t>
            </a:r>
            <a:br>
              <a:rPr lang="en-US" sz="4400" b="1"/>
            </a:br>
            <a:br>
              <a:rPr lang="en-US" sz="4400" b="1">
                <a:solidFill>
                  <a:schemeClr val="tx1"/>
                </a:solidFill>
              </a:rPr>
            </a:br>
            <a:br>
              <a:rPr lang="en-US" sz="4400">
                <a:solidFill>
                  <a:schemeClr val="tx1"/>
                </a:solidFill>
              </a:rPr>
            </a:br>
            <a:endParaRPr lang="en-US">
              <a:solidFill>
                <a:schemeClr val="tx1"/>
              </a:solidFill>
            </a:endParaRPr>
          </a:p>
        </p:txBody>
      </p:sp>
      <p:graphicFrame>
        <p:nvGraphicFramePr>
          <p:cNvPr id="2" name="Diagram 1">
            <a:extLst>
              <a:ext uri="{FF2B5EF4-FFF2-40B4-BE49-F238E27FC236}">
                <a16:creationId xmlns:a16="http://schemas.microsoft.com/office/drawing/2014/main" id="{2AE814C0-30D0-D859-6107-8F9420183071}"/>
              </a:ext>
            </a:extLst>
          </p:cNvPr>
          <p:cNvGraphicFramePr/>
          <p:nvPr>
            <p:extLst>
              <p:ext uri="{D42A27DB-BD31-4B8C-83A1-F6EECF244321}">
                <p14:modId xmlns:p14="http://schemas.microsoft.com/office/powerpoint/2010/main" val="2274925982"/>
              </p:ext>
            </p:extLst>
          </p:nvPr>
        </p:nvGraphicFramePr>
        <p:xfrm>
          <a:off x="1427653" y="1498862"/>
          <a:ext cx="9336694" cy="5232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17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F6E35-D65D-CCBA-DF15-1D18E1C81C68}"/>
              </a:ext>
            </a:extLst>
          </p:cNvPr>
          <p:cNvSpPr txBox="1"/>
          <p:nvPr/>
        </p:nvSpPr>
        <p:spPr>
          <a:xfrm>
            <a:off x="4900517" y="4359057"/>
            <a:ext cx="7291483"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5B"/>
                </a:solidFill>
                <a:effectLst/>
                <a:uLnTx/>
                <a:uFillTx/>
                <a:latin typeface="Arial" panose="020B0604020202020204"/>
                <a:ea typeface="+mn-ea"/>
                <a:cs typeface="+mn-cs"/>
              </a:rPr>
              <a:t>Online training program on the basics of managed care pharmacy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5B"/>
                </a:solidFill>
                <a:effectLst/>
                <a:uLnTx/>
                <a:uFillTx/>
                <a:latin typeface="Arial" panose="020B0604020202020204"/>
                <a:ea typeface="+mn-ea"/>
                <a:cs typeface="+mn-cs"/>
              </a:rPr>
              <a:t>Accredited for 9.5 hours for pharmacists and pharm technicians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5B"/>
                </a:solidFill>
                <a:effectLst/>
                <a:uLnTx/>
                <a:uFillTx/>
                <a:latin typeface="Arial" panose="020B0604020202020204"/>
                <a:ea typeface="+mn-ea"/>
                <a:cs typeface="+mn-cs"/>
              </a:rPr>
              <a:t>Discounted pricing for AMCP members and bulk sales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5B"/>
                </a:solidFill>
                <a:effectLst/>
                <a:uLnTx/>
                <a:uFillTx/>
                <a:latin typeface="Arial" panose="020B0604020202020204"/>
                <a:ea typeface="+mn-ea"/>
                <a:cs typeface="+mn-cs"/>
              </a:rPr>
              <a:t>Learn more at amcplearn.org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5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097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
            <a:extLst>
              <a:ext uri="{FF2B5EF4-FFF2-40B4-BE49-F238E27FC236}">
                <a16:creationId xmlns:a16="http://schemas.microsoft.com/office/drawing/2014/main" id="{79B0F1CB-A773-C18E-4DBA-E9C4374CA66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screen, dark">
            <a:extLst>
              <a:ext uri="{FF2B5EF4-FFF2-40B4-BE49-F238E27FC236}">
                <a16:creationId xmlns:a16="http://schemas.microsoft.com/office/drawing/2014/main" id="{09CF3EAB-05D9-3345-E8E3-03125378D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324" y="39644"/>
            <a:ext cx="5446010" cy="3063381"/>
          </a:xfrm>
          <a:prstGeom prst="rect">
            <a:avLst/>
          </a:prstGeom>
          <a:effectLst>
            <a:softEdge rad="317500"/>
          </a:effectLst>
        </p:spPr>
      </p:pic>
      <p:sp>
        <p:nvSpPr>
          <p:cNvPr id="2" name="TextBox 1">
            <a:extLst>
              <a:ext uri="{FF2B5EF4-FFF2-40B4-BE49-F238E27FC236}">
                <a16:creationId xmlns:a16="http://schemas.microsoft.com/office/drawing/2014/main" id="{FA3A5C16-AE32-7C19-CAF5-7595792748A9}"/>
              </a:ext>
            </a:extLst>
          </p:cNvPr>
          <p:cNvSpPr txBox="1"/>
          <p:nvPr/>
        </p:nvSpPr>
        <p:spPr>
          <a:xfrm>
            <a:off x="1263477" y="2808022"/>
            <a:ext cx="10184028" cy="4844403"/>
          </a:xfrm>
          <a:prstGeom prst="rect">
            <a:avLst/>
          </a:prstGeom>
          <a:noFill/>
        </p:spPr>
        <p:txBody>
          <a:bodyPr wrap="square">
            <a:spAutoFit/>
          </a:bodyPr>
          <a:lstStyle/>
          <a:p>
            <a:pPr algn="ctr">
              <a:lnSpc>
                <a:spcPct val="90000"/>
              </a:lnSpc>
              <a:spcBef>
                <a:spcPts val="1000"/>
              </a:spcBef>
              <a:spcAft>
                <a:spcPts val="1200"/>
              </a:spcAft>
              <a:buClr>
                <a:srgbClr val="DC8633"/>
              </a:buClr>
              <a:buSzPct val="120000"/>
            </a:pPr>
            <a:r>
              <a:rPr lang="en-US" sz="4200" b="1">
                <a:solidFill>
                  <a:schemeClr val="bg1"/>
                </a:solidFill>
                <a:latin typeface="Montserrat Semi Bold" panose="00000700000000000000" pitchFamily="50" charset="0"/>
              </a:rPr>
              <a:t>Keeping the </a:t>
            </a:r>
            <a:r>
              <a:rPr lang="en-US" sz="4200" b="1">
                <a:solidFill>
                  <a:srgbClr val="DC8633"/>
                </a:solidFill>
                <a:latin typeface="Montserrat Extra Bold" panose="00000900000000000000" pitchFamily="50" charset="0"/>
              </a:rPr>
              <a:t>Patient</a:t>
            </a:r>
            <a:r>
              <a:rPr lang="en-US" sz="4200" b="1">
                <a:solidFill>
                  <a:schemeClr val="bg1"/>
                </a:solidFill>
                <a:latin typeface="Montserrat Semi Bold" panose="00000700000000000000" pitchFamily="50" charset="0"/>
              </a:rPr>
              <a:t> Needs                                 </a:t>
            </a:r>
            <a:r>
              <a:rPr lang="en-US" sz="4200" b="1">
                <a:solidFill>
                  <a:srgbClr val="DC8633"/>
                </a:solidFill>
                <a:latin typeface="Montserrat Extra Bold" panose="00000900000000000000" pitchFamily="50" charset="0"/>
              </a:rPr>
              <a:t>Front</a:t>
            </a:r>
            <a:r>
              <a:rPr lang="en-US" sz="4200" b="1">
                <a:solidFill>
                  <a:schemeClr val="bg1"/>
                </a:solidFill>
                <a:latin typeface="Montserrat Semi Bold" panose="00000700000000000000" pitchFamily="50" charset="0"/>
              </a:rPr>
              <a:t> &amp; </a:t>
            </a:r>
            <a:r>
              <a:rPr lang="en-US" sz="4200" b="1">
                <a:solidFill>
                  <a:srgbClr val="DC8633"/>
                </a:solidFill>
                <a:latin typeface="Montserrat Extra Bold" panose="00000900000000000000" pitchFamily="50" charset="0"/>
              </a:rPr>
              <a:t>Center </a:t>
            </a:r>
          </a:p>
          <a:p>
            <a:pPr algn="ctr">
              <a:lnSpc>
                <a:spcPct val="90000"/>
              </a:lnSpc>
              <a:spcBef>
                <a:spcPts val="1000"/>
              </a:spcBef>
              <a:spcAft>
                <a:spcPts val="1200"/>
              </a:spcAft>
              <a:buClr>
                <a:srgbClr val="DC8633"/>
              </a:buClr>
              <a:buSzPct val="120000"/>
            </a:pPr>
            <a:endParaRPr lang="en-US" sz="2800" b="1">
              <a:solidFill>
                <a:srgbClr val="DC8633"/>
              </a:solidFill>
              <a:latin typeface="Montserrat Extra Bold" panose="00000900000000000000" pitchFamily="50" charset="0"/>
            </a:endParaRPr>
          </a:p>
          <a:p>
            <a:pPr algn="ctr">
              <a:lnSpc>
                <a:spcPct val="90000"/>
              </a:lnSpc>
              <a:spcBef>
                <a:spcPts val="1000"/>
              </a:spcBef>
              <a:spcAft>
                <a:spcPts val="1200"/>
              </a:spcAft>
              <a:buClr>
                <a:srgbClr val="DC8633"/>
              </a:buClr>
              <a:buSzPct val="120000"/>
            </a:pPr>
            <a:r>
              <a:rPr lang="en-US" sz="4200" b="1">
                <a:solidFill>
                  <a:schemeClr val="bg1"/>
                </a:solidFill>
                <a:latin typeface="Montserrat Extra Bold" panose="00000900000000000000" pitchFamily="50" charset="0"/>
              </a:rPr>
              <a:t>That’s the </a:t>
            </a:r>
            <a:r>
              <a:rPr lang="en-US" sz="4200" b="1">
                <a:solidFill>
                  <a:srgbClr val="DC8633"/>
                </a:solidFill>
                <a:latin typeface="Montserrat Extra Bold" panose="00000900000000000000" pitchFamily="50" charset="0"/>
              </a:rPr>
              <a:t>Vision</a:t>
            </a:r>
            <a:r>
              <a:rPr lang="en-US" sz="4200" b="1">
                <a:solidFill>
                  <a:schemeClr val="bg1"/>
                </a:solidFill>
                <a:latin typeface="Montserrat Extra Bold" panose="00000900000000000000" pitchFamily="50" charset="0"/>
              </a:rPr>
              <a:t> we </a:t>
            </a:r>
            <a:r>
              <a:rPr lang="en-US" sz="4200" b="1">
                <a:solidFill>
                  <a:srgbClr val="DC8633"/>
                </a:solidFill>
                <a:latin typeface="Montserrat Extra Bold" panose="00000900000000000000" pitchFamily="50" charset="0"/>
              </a:rPr>
              <a:t>Share</a:t>
            </a:r>
            <a:r>
              <a:rPr lang="en-US" sz="4200" b="1">
                <a:solidFill>
                  <a:schemeClr val="bg1"/>
                </a:solidFill>
                <a:latin typeface="Montserrat Extra Bold" panose="00000900000000000000" pitchFamily="50" charset="0"/>
              </a:rPr>
              <a:t> as Managed Care Pharmacy </a:t>
            </a:r>
            <a:r>
              <a:rPr lang="en-US" sz="4200" b="1">
                <a:solidFill>
                  <a:srgbClr val="DC8633"/>
                </a:solidFill>
                <a:latin typeface="Montserrat Extra Bold" panose="00000900000000000000" pitchFamily="50" charset="0"/>
              </a:rPr>
              <a:t>Professionals</a:t>
            </a:r>
          </a:p>
          <a:p>
            <a:pPr algn="ctr">
              <a:lnSpc>
                <a:spcPct val="90000"/>
              </a:lnSpc>
              <a:spcBef>
                <a:spcPts val="1000"/>
              </a:spcBef>
              <a:spcAft>
                <a:spcPts val="1200"/>
              </a:spcAft>
              <a:buClr>
                <a:srgbClr val="DC8633"/>
              </a:buClr>
              <a:buSzPct val="120000"/>
            </a:pPr>
            <a:endParaRPr lang="en-US" sz="3600" b="1">
              <a:solidFill>
                <a:srgbClr val="DC8633"/>
              </a:solidFill>
              <a:latin typeface="Montserrat Extra Bold" panose="00000900000000000000" pitchFamily="50" charset="0"/>
            </a:endParaRPr>
          </a:p>
        </p:txBody>
      </p:sp>
    </p:spTree>
    <p:extLst>
      <p:ext uri="{BB962C8B-B14F-4D97-AF65-F5344CB8AC3E}">
        <p14:creationId xmlns:p14="http://schemas.microsoft.com/office/powerpoint/2010/main" val="1735751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550599" y="385789"/>
            <a:ext cx="10026519" cy="3174511"/>
          </a:xfrm>
        </p:spPr>
        <p:txBody>
          <a:bodyPr lIns="91440" tIns="45720" rIns="91440" bIns="45720" anchor="t"/>
          <a:lstStyle/>
          <a:p>
            <a:r>
              <a:rPr lang="en-US" sz="6600" b="1" i="0" u="none" strike="noStrike">
                <a:effectLst/>
                <a:latin typeface="Montserrat"/>
              </a:rPr>
              <a:t>About AMCP &amp; Student and Professional</a:t>
            </a:r>
            <a:r>
              <a:rPr lang="en-US" sz="6600">
                <a:latin typeface="Montserrat"/>
              </a:rPr>
              <a:t> </a:t>
            </a:r>
            <a:r>
              <a:rPr lang="en-US" sz="6600" b="1" i="0" u="none" strike="noStrike">
                <a:effectLst/>
                <a:latin typeface="Montserrat"/>
              </a:rPr>
              <a:t> Memberships</a:t>
            </a:r>
            <a:endParaRPr lang="en-US" sz="6600">
              <a:latin typeface="Montserrat"/>
            </a:endParaRPr>
          </a:p>
        </p:txBody>
      </p:sp>
      <p:sp>
        <p:nvSpPr>
          <p:cNvPr id="3" name="TextBox 2">
            <a:extLst>
              <a:ext uri="{FF2B5EF4-FFF2-40B4-BE49-F238E27FC236}">
                <a16:creationId xmlns:a16="http://schemas.microsoft.com/office/drawing/2014/main" id="{8E417625-F971-98BC-9855-455A0C4E17D2}"/>
              </a:ext>
            </a:extLst>
          </p:cNvPr>
          <p:cNvSpPr txBox="1"/>
          <p:nvPr/>
        </p:nvSpPr>
        <p:spPr>
          <a:xfrm>
            <a:off x="5392735" y="5573159"/>
            <a:ext cx="6339016" cy="830997"/>
          </a:xfrm>
          <a:prstGeom prst="rect">
            <a:avLst/>
          </a:prstGeom>
          <a:noFill/>
        </p:spPr>
        <p:txBody>
          <a:bodyPr wrap="square" lIns="91440" tIns="45720" rIns="91440" bIns="45720" anchor="t">
            <a:spAutoFit/>
          </a:bodyPr>
          <a:lstStyle/>
          <a:p>
            <a:pPr algn="r" fontAlgn="base"/>
            <a:r>
              <a:rPr lang="en-US" sz="2400" b="1">
                <a:solidFill>
                  <a:schemeClr val="bg2"/>
                </a:solidFill>
                <a:latin typeface="Montserrat Semi Bold"/>
              </a:rPr>
              <a:t>Teresa Roane</a:t>
            </a:r>
            <a:r>
              <a:rPr kumimoji="0" lang="en-US" sz="2400" b="1" i="0" u="none" strike="noStrike" kern="1200" cap="none" spc="0" normalizeH="0" baseline="0" noProof="0">
                <a:ln>
                  <a:noFill/>
                </a:ln>
                <a:solidFill>
                  <a:schemeClr val="bg2"/>
                </a:solidFill>
                <a:effectLst/>
                <a:uLnTx/>
                <a:uFillTx/>
                <a:latin typeface="Montserrat Semi Bold"/>
              </a:rPr>
              <a:t>, PharmD,</a:t>
            </a:r>
            <a:r>
              <a:rPr lang="en-US" sz="2400" b="1">
                <a:solidFill>
                  <a:schemeClr val="bg2"/>
                </a:solidFill>
                <a:latin typeface="Montserrat Semi Bold"/>
              </a:rPr>
              <a:t> MBA, BCACP</a:t>
            </a:r>
            <a:endParaRPr kumimoji="0" lang="en-US" sz="2400" b="1" i="0" u="none" strike="noStrike" kern="1200" cap="none" spc="0" normalizeH="0" baseline="0" noProof="0">
              <a:ln>
                <a:noFill/>
              </a:ln>
              <a:solidFill>
                <a:schemeClr val="bg2"/>
              </a:solidFill>
              <a:effectLst/>
              <a:uLnTx/>
              <a:uFillTx/>
              <a:latin typeface="Montserrat Semi Bold"/>
            </a:endParaRPr>
          </a:p>
          <a:p>
            <a:pPr algn="r" fontAlgn="base"/>
            <a:r>
              <a:rPr lang="en-US" sz="2400" b="1">
                <a:solidFill>
                  <a:schemeClr val="bg2"/>
                </a:solidFill>
                <a:latin typeface="Montserrat Semi Bold"/>
              </a:rPr>
              <a:t>University of Florida</a:t>
            </a:r>
            <a:endParaRPr lang="en-US" sz="2400" b="1" i="0">
              <a:solidFill>
                <a:schemeClr val="bg2"/>
              </a:solidFill>
              <a:effectLst/>
              <a:latin typeface="Montserrat Semi Bold"/>
            </a:endParaRPr>
          </a:p>
        </p:txBody>
      </p:sp>
    </p:spTree>
    <p:extLst>
      <p:ext uri="{BB962C8B-B14F-4D97-AF65-F5344CB8AC3E}">
        <p14:creationId xmlns:p14="http://schemas.microsoft.com/office/powerpoint/2010/main" val="3791796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AF6FEC55-A32C-4307-B2C6-EA092009C662}"/>
              </a:ext>
            </a:extLst>
          </p:cNvPr>
          <p:cNvSpPr/>
          <p:nvPr/>
        </p:nvSpPr>
        <p:spPr>
          <a:xfrm rot="17152435">
            <a:off x="6079312" y="-1031167"/>
            <a:ext cx="504725" cy="12264473"/>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rgbClr val="286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F15828BE-763B-4BFF-9C60-C8FDE527AE24}"/>
              </a:ext>
            </a:extLst>
          </p:cNvPr>
          <p:cNvSpPr/>
          <p:nvPr/>
        </p:nvSpPr>
        <p:spPr>
          <a:xfrm>
            <a:off x="10043741" y="5887230"/>
            <a:ext cx="1254246" cy="668022"/>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14CEA324-95AF-4D2B-8827-80C73810DE8F}"/>
              </a:ext>
            </a:extLst>
          </p:cNvPr>
          <p:cNvSpPr/>
          <p:nvPr/>
        </p:nvSpPr>
        <p:spPr>
          <a:xfrm>
            <a:off x="7136046" y="5184558"/>
            <a:ext cx="1055521" cy="562179"/>
          </a:xfrm>
          <a:prstGeom prst="ellipse">
            <a:avLst/>
          </a:prstGeom>
          <a:solidFill>
            <a:srgbClr val="00205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9DF16853-BF82-4076-84A9-584936A1B8B1}"/>
              </a:ext>
            </a:extLst>
          </p:cNvPr>
          <p:cNvSpPr/>
          <p:nvPr/>
        </p:nvSpPr>
        <p:spPr>
          <a:xfrm>
            <a:off x="4238244" y="4335090"/>
            <a:ext cx="852320" cy="453952"/>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B644C2AA-5B91-4DE2-98C4-BF210CEBCFE8}"/>
              </a:ext>
            </a:extLst>
          </p:cNvPr>
          <p:cNvSpPr/>
          <p:nvPr/>
        </p:nvSpPr>
        <p:spPr>
          <a:xfrm>
            <a:off x="1345460" y="3585494"/>
            <a:ext cx="692682" cy="368927"/>
          </a:xfrm>
          <a:prstGeom prst="ellipse">
            <a:avLst/>
          </a:prstGeom>
          <a:solidFill>
            <a:srgbClr val="91C8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Rounded Corners 17">
            <a:extLst>
              <a:ext uri="{FF2B5EF4-FFF2-40B4-BE49-F238E27FC236}">
                <a16:creationId xmlns:a16="http://schemas.microsoft.com/office/drawing/2014/main" id="{69636F4D-31BE-4436-B1D8-96A0BA208778}"/>
              </a:ext>
            </a:extLst>
          </p:cNvPr>
          <p:cNvSpPr/>
          <p:nvPr/>
        </p:nvSpPr>
        <p:spPr>
          <a:xfrm>
            <a:off x="10602325" y="4904844"/>
            <a:ext cx="137077" cy="1311954"/>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Rounded Corners 18">
            <a:extLst>
              <a:ext uri="{FF2B5EF4-FFF2-40B4-BE49-F238E27FC236}">
                <a16:creationId xmlns:a16="http://schemas.microsoft.com/office/drawing/2014/main" id="{5F56A5E0-BE8C-4B40-B64F-28D4253240EF}"/>
              </a:ext>
            </a:extLst>
          </p:cNvPr>
          <p:cNvSpPr/>
          <p:nvPr/>
        </p:nvSpPr>
        <p:spPr>
          <a:xfrm>
            <a:off x="7622054" y="4295572"/>
            <a:ext cx="110067" cy="1438900"/>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A95CB270-A74B-49E6-9E80-F18C23F3D8D1}"/>
              </a:ext>
            </a:extLst>
          </p:cNvPr>
          <p:cNvSpPr/>
          <p:nvPr/>
        </p:nvSpPr>
        <p:spPr>
          <a:xfrm>
            <a:off x="4604198" y="3352212"/>
            <a:ext cx="110067" cy="1272498"/>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55232225-9D6C-43FA-ACB3-DC0C704C8BAA}"/>
              </a:ext>
            </a:extLst>
          </p:cNvPr>
          <p:cNvSpPr/>
          <p:nvPr/>
        </p:nvSpPr>
        <p:spPr>
          <a:xfrm>
            <a:off x="1636767" y="2665507"/>
            <a:ext cx="110067" cy="1095012"/>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60F60EF9-D04B-4D45-B6CC-6230FB64F054}"/>
              </a:ext>
            </a:extLst>
          </p:cNvPr>
          <p:cNvSpPr/>
          <p:nvPr/>
        </p:nvSpPr>
        <p:spPr>
          <a:xfrm>
            <a:off x="364258" y="1257745"/>
            <a:ext cx="2743200" cy="88983"/>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5889C478-A7A0-480D-8E59-57DC711DA591}"/>
              </a:ext>
            </a:extLst>
          </p:cNvPr>
          <p:cNvSpPr txBox="1"/>
          <p:nvPr/>
        </p:nvSpPr>
        <p:spPr>
          <a:xfrm>
            <a:off x="310085" y="1412350"/>
            <a:ext cx="2873498" cy="127727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Companies offer health insurance to compete for labor.</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Health plans proliferate.</a:t>
            </a:r>
            <a:endParaRPr kumimoji="0" lang="en-GB"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A58199A3-8787-4B04-ABE2-7377D8EB0E1C}"/>
              </a:ext>
            </a:extLst>
          </p:cNvPr>
          <p:cNvSpPr txBox="1"/>
          <p:nvPr/>
        </p:nvSpPr>
        <p:spPr>
          <a:xfrm>
            <a:off x="567604" y="338769"/>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1940s</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A7E7BDC-0FE8-4FBC-BFB2-886DA2ECCD16}"/>
              </a:ext>
            </a:extLst>
          </p:cNvPr>
          <p:cNvSpPr/>
          <p:nvPr/>
        </p:nvSpPr>
        <p:spPr>
          <a:xfrm>
            <a:off x="346944" y="2683672"/>
            <a:ext cx="2743200" cy="88983"/>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2A5041F9-6CEF-4A5E-A6DF-7C5CD0ED4263}"/>
              </a:ext>
            </a:extLst>
          </p:cNvPr>
          <p:cNvSpPr>
            <a:spLocks noChangeAspect="1"/>
          </p:cNvSpPr>
          <p:nvPr/>
        </p:nvSpPr>
        <p:spPr>
          <a:xfrm>
            <a:off x="9490596" y="3335769"/>
            <a:ext cx="2286000" cy="115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C1017F37-573F-44BB-B218-FB07C10B4665}"/>
              </a:ext>
            </a:extLst>
          </p:cNvPr>
          <p:cNvSpPr txBox="1"/>
          <p:nvPr/>
        </p:nvSpPr>
        <p:spPr>
          <a:xfrm>
            <a:off x="9656012" y="2423165"/>
            <a:ext cx="212058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1970s</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A26F89D-F038-4EB2-9378-A7A45A572EFB}"/>
              </a:ext>
            </a:extLst>
          </p:cNvPr>
          <p:cNvSpPr>
            <a:spLocks noChangeAspect="1"/>
          </p:cNvSpPr>
          <p:nvPr/>
        </p:nvSpPr>
        <p:spPr>
          <a:xfrm>
            <a:off x="9515248" y="4808613"/>
            <a:ext cx="2286000" cy="115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B50EBAE6-1DF9-485B-9020-DF3BD1609834}"/>
              </a:ext>
            </a:extLst>
          </p:cNvPr>
          <p:cNvSpPr>
            <a:spLocks/>
          </p:cNvSpPr>
          <p:nvPr/>
        </p:nvSpPr>
        <p:spPr>
          <a:xfrm>
            <a:off x="6201041" y="2505427"/>
            <a:ext cx="3017520" cy="11887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0A4B4E00-D72B-45DB-9FC0-C14F8E586B3B}"/>
              </a:ext>
            </a:extLst>
          </p:cNvPr>
          <p:cNvSpPr txBox="1"/>
          <p:nvPr/>
        </p:nvSpPr>
        <p:spPr>
          <a:xfrm>
            <a:off x="6596487" y="1657411"/>
            <a:ext cx="207249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1960s</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52FBA1A1-12B0-44EF-9821-ECC6AC55077A}"/>
              </a:ext>
            </a:extLst>
          </p:cNvPr>
          <p:cNvSpPr>
            <a:spLocks/>
          </p:cNvSpPr>
          <p:nvPr/>
        </p:nvSpPr>
        <p:spPr>
          <a:xfrm>
            <a:off x="6201041" y="4166606"/>
            <a:ext cx="3017520" cy="11887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F11112B9-4A31-4347-8469-FDF9915458A3}"/>
              </a:ext>
            </a:extLst>
          </p:cNvPr>
          <p:cNvSpPr/>
          <p:nvPr/>
        </p:nvSpPr>
        <p:spPr>
          <a:xfrm>
            <a:off x="3338432" y="1688760"/>
            <a:ext cx="27432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FAC8765F-89B7-4019-8534-50B61C6CD2E1}"/>
              </a:ext>
            </a:extLst>
          </p:cNvPr>
          <p:cNvSpPr txBox="1"/>
          <p:nvPr/>
        </p:nvSpPr>
        <p:spPr>
          <a:xfrm>
            <a:off x="6237928" y="2665507"/>
            <a:ext cx="3135346" cy="14650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a:ea typeface="+mn-ea"/>
                <a:cs typeface="Arial"/>
              </a:rPr>
              <a:t>Pressure to control health care costs. </a:t>
            </a:r>
            <a:endPar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0" cap="none" spc="0" normalizeH="0" baseline="0" noProof="0">
                <a:ln>
                  <a:noFill/>
                </a:ln>
                <a:solidFill>
                  <a:srgbClr val="00205B"/>
                </a:solidFill>
                <a:effectLst/>
                <a:uLnTx/>
                <a:uFillTx/>
                <a:latin typeface="Arial"/>
                <a:ea typeface="+mn-ea"/>
                <a:cs typeface="Arial"/>
              </a:rPr>
              <a:t>1968</a:t>
            </a:r>
            <a:r>
              <a:rPr kumimoji="0" lang="en-US" sz="2000" b="0" i="0" u="none" strike="noStrike" kern="0" cap="none" spc="0" normalizeH="0" baseline="0" noProof="0">
                <a:ln>
                  <a:noFill/>
                </a:ln>
                <a:solidFill>
                  <a:srgbClr val="00205B"/>
                </a:solidFill>
                <a:effectLst/>
                <a:uLnTx/>
                <a:uFillTx/>
                <a:latin typeface="Arial"/>
                <a:ea typeface="+mn-ea"/>
                <a:cs typeface="Arial"/>
              </a:rPr>
              <a:t>: Pharmaceutical Card System – first PBM</a:t>
            </a:r>
          </a:p>
        </p:txBody>
      </p:sp>
      <p:sp>
        <p:nvSpPr>
          <p:cNvPr id="43" name="TextBox 42">
            <a:extLst>
              <a:ext uri="{FF2B5EF4-FFF2-40B4-BE49-F238E27FC236}">
                <a16:creationId xmlns:a16="http://schemas.microsoft.com/office/drawing/2014/main" id="{5963C418-3F6F-449B-B8E4-B842C76E9063}"/>
              </a:ext>
            </a:extLst>
          </p:cNvPr>
          <p:cNvSpPr txBox="1"/>
          <p:nvPr/>
        </p:nvSpPr>
        <p:spPr>
          <a:xfrm>
            <a:off x="3613828" y="815156"/>
            <a:ext cx="209080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1950s</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A8295272-B5DC-4F04-8E7D-A08793F897F0}"/>
              </a:ext>
            </a:extLst>
          </p:cNvPr>
          <p:cNvSpPr/>
          <p:nvPr/>
        </p:nvSpPr>
        <p:spPr>
          <a:xfrm>
            <a:off x="3342665" y="3263228"/>
            <a:ext cx="27432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55941AAF-E4D7-47E8-AA21-4544F3F3FDCD}"/>
              </a:ext>
            </a:extLst>
          </p:cNvPr>
          <p:cNvSpPr txBox="1"/>
          <p:nvPr/>
        </p:nvSpPr>
        <p:spPr>
          <a:xfrm>
            <a:off x="465826" y="5614101"/>
            <a:ext cx="675019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0000"/>
                </a:solidFill>
                <a:effectLst/>
                <a:uLnTx/>
                <a:uFillTx/>
                <a:latin typeface="Arial" panose="020B0604020202020204"/>
                <a:ea typeface="Noto Sans" panose="020B0502040504020204" pitchFamily="34"/>
                <a:cs typeface="Noto Sans" panose="020B0502040504020204" pitchFamily="34"/>
              </a:rPr>
              <a:t>History</a:t>
            </a:r>
            <a:endParaRPr kumimoji="0" lang="en-GB" sz="5000" b="1" i="0" u="none" strike="noStrike" kern="1200" cap="none" spc="0" normalizeH="0" baseline="0" noProof="0">
              <a:ln>
                <a:noFill/>
              </a:ln>
              <a:solidFill>
                <a:srgbClr val="000000"/>
              </a:solidFill>
              <a:effectLst/>
              <a:uLnTx/>
              <a:uFillTx/>
              <a:latin typeface="Arial" panose="020B0604020202020204"/>
              <a:ea typeface="Noto Sans" panose="020B0502040504020204" pitchFamily="34"/>
              <a:cs typeface="Noto Sans" panose="020B0502040504020204" pitchFamily="34"/>
            </a:endParaRPr>
          </a:p>
        </p:txBody>
      </p:sp>
      <p:sp>
        <p:nvSpPr>
          <p:cNvPr id="46" name="TextBox 45">
            <a:extLst>
              <a:ext uri="{FF2B5EF4-FFF2-40B4-BE49-F238E27FC236}">
                <a16:creationId xmlns:a16="http://schemas.microsoft.com/office/drawing/2014/main" id="{0116F935-F2C9-4950-A8B7-DE3556BAD3CC}"/>
              </a:ext>
            </a:extLst>
          </p:cNvPr>
          <p:cNvSpPr txBox="1"/>
          <p:nvPr/>
        </p:nvSpPr>
        <p:spPr>
          <a:xfrm>
            <a:off x="9468589" y="3450952"/>
            <a:ext cx="2635472" cy="1200329"/>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1973</a:t>
            </a: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 President Nixon signs Health Maintenance Organization Act</a:t>
            </a:r>
          </a:p>
        </p:txBody>
      </p:sp>
      <p:sp>
        <p:nvSpPr>
          <p:cNvPr id="6" name="TextBox 5">
            <a:extLst>
              <a:ext uri="{FF2B5EF4-FFF2-40B4-BE49-F238E27FC236}">
                <a16:creationId xmlns:a16="http://schemas.microsoft.com/office/drawing/2014/main" id="{AAECAE93-81EF-4A80-8A19-0A87A2FBC6E7}"/>
              </a:ext>
            </a:extLst>
          </p:cNvPr>
          <p:cNvSpPr txBox="1"/>
          <p:nvPr/>
        </p:nvSpPr>
        <p:spPr>
          <a:xfrm>
            <a:off x="3311192" y="1816039"/>
            <a:ext cx="3093596" cy="146501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Rise of employer-based health insurance.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Unemployed, poor, and older adults left out.</a:t>
            </a:r>
          </a:p>
        </p:txBody>
      </p:sp>
      <p:pic>
        <p:nvPicPr>
          <p:cNvPr id="49" name="Picture 48" descr="Logo&#10;&#10;Description automatically generated">
            <a:extLst>
              <a:ext uri="{FF2B5EF4-FFF2-40B4-BE49-F238E27FC236}">
                <a16:creationId xmlns:a16="http://schemas.microsoft.com/office/drawing/2014/main" id="{9C223BF5-6650-44EB-8C70-9C9D6E3C7C46}"/>
              </a:ext>
            </a:extLst>
          </p:cNvPr>
          <p:cNvPicPr>
            <a:picLocks noChangeAspect="1"/>
          </p:cNvPicPr>
          <p:nvPr/>
        </p:nvPicPr>
        <p:blipFill>
          <a:blip r:embed="rId3"/>
          <a:stretch>
            <a:fillRect/>
          </a:stretch>
        </p:blipFill>
        <p:spPr>
          <a:xfrm>
            <a:off x="9732214" y="251431"/>
            <a:ext cx="1878161" cy="580875"/>
          </a:xfrm>
          <a:prstGeom prst="rect">
            <a:avLst/>
          </a:prstGeom>
        </p:spPr>
      </p:pic>
    </p:spTree>
    <p:extLst>
      <p:ext uri="{BB962C8B-B14F-4D97-AF65-F5344CB8AC3E}">
        <p14:creationId xmlns:p14="http://schemas.microsoft.com/office/powerpoint/2010/main" val="2775944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507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258A0-4D97-EBDE-8876-71BC5FE77A82}"/>
              </a:ext>
            </a:extLst>
          </p:cNvPr>
          <p:cNvSpPr txBox="1"/>
          <p:nvPr/>
        </p:nvSpPr>
        <p:spPr>
          <a:xfrm>
            <a:off x="173120" y="714756"/>
            <a:ext cx="5378278" cy="5678478"/>
          </a:xfrm>
          <a:prstGeom prst="rect">
            <a:avLst/>
          </a:prstGeom>
          <a:noFill/>
        </p:spPr>
        <p:txBody>
          <a:bodyPr wrap="square" lIns="91440" tIns="45720" rIns="91440" bIns="45720" anchor="t">
            <a:spAutoFit/>
          </a:bodyPr>
          <a:lstStyle/>
          <a:p>
            <a:pPr algn="ctr">
              <a:lnSpc>
                <a:spcPct val="100000"/>
              </a:lnSpc>
              <a:spcAft>
                <a:spcPts val="1200"/>
              </a:spcAft>
              <a:buClr>
                <a:srgbClr val="F78F1E"/>
              </a:buClr>
              <a:buSzPct val="120000"/>
            </a:pPr>
            <a:r>
              <a:rPr lang="en-US" sz="2800">
                <a:solidFill>
                  <a:schemeClr val="bg1"/>
                </a:solidFill>
                <a:latin typeface="Montserrat Medium"/>
              </a:rPr>
              <a:t>AMCP </a:t>
            </a:r>
            <a:r>
              <a:rPr lang="en-US" sz="2800" b="1">
                <a:solidFill>
                  <a:srgbClr val="F78F1E"/>
                </a:solidFill>
                <a:latin typeface="Montserrat SemiBold"/>
                <a:ea typeface="+mj-ea"/>
                <a:cs typeface="+mj-cs"/>
              </a:rPr>
              <a:t>members</a:t>
            </a:r>
            <a:r>
              <a:rPr lang="en-US" sz="2800">
                <a:solidFill>
                  <a:schemeClr val="bg1"/>
                </a:solidFill>
                <a:latin typeface="Montserrat Medium"/>
              </a:rPr>
              <a:t> manage medication therapies for </a:t>
            </a:r>
            <a:r>
              <a:rPr lang="en-US" sz="2800" b="1">
                <a:solidFill>
                  <a:srgbClr val="F78F1E"/>
                </a:solidFill>
                <a:latin typeface="Montserrat SemiBold"/>
                <a:ea typeface="+mj-ea"/>
                <a:cs typeface="+mj-cs"/>
              </a:rPr>
              <a:t>300 million </a:t>
            </a:r>
            <a:r>
              <a:rPr lang="en-US" sz="2800">
                <a:solidFill>
                  <a:schemeClr val="bg1"/>
                </a:solidFill>
                <a:latin typeface="Montserrat Medium"/>
              </a:rPr>
              <a:t>Americans</a:t>
            </a:r>
            <a:endParaRPr lang="en-US">
              <a:solidFill>
                <a:schemeClr val="bg1"/>
              </a:solidFill>
              <a:cs typeface="Arial" panose="020B0604020202020204"/>
            </a:endParaRPr>
          </a:p>
          <a:p>
            <a:pPr algn="ctr">
              <a:spcAft>
                <a:spcPts val="1200"/>
              </a:spcAft>
            </a:pPr>
            <a:endParaRPr lang="en-US" sz="2800">
              <a:solidFill>
                <a:schemeClr val="bg1"/>
              </a:solidFill>
              <a:latin typeface="Montserrat Medium"/>
              <a:ea typeface="+mj-ea"/>
              <a:cs typeface="+mj-cs"/>
            </a:endParaRPr>
          </a:p>
          <a:p>
            <a:pPr marL="914400" lvl="1" indent="-457200">
              <a:spcAft>
                <a:spcPts val="1200"/>
              </a:spcAft>
              <a:buClr>
                <a:srgbClr val="F78F1E"/>
              </a:buClr>
              <a:buFont typeface="Wingdings" panose="05000000000000000000" pitchFamily="2" charset="2"/>
              <a:buChar char="ü"/>
            </a:pPr>
            <a:r>
              <a:rPr lang="en-US" sz="2800" b="1">
                <a:solidFill>
                  <a:srgbClr val="F78F1E"/>
                </a:solidFill>
                <a:latin typeface="Montserrat SemiBold"/>
                <a:ea typeface="+mj-ea"/>
                <a:cs typeface="+mj-cs"/>
              </a:rPr>
              <a:t>8,000 </a:t>
            </a:r>
            <a:r>
              <a:rPr lang="en-US" sz="2800">
                <a:solidFill>
                  <a:schemeClr val="bg1"/>
                </a:solidFill>
                <a:latin typeface="Montserrat Medium"/>
              </a:rPr>
              <a:t>members</a:t>
            </a:r>
          </a:p>
          <a:p>
            <a:pPr marL="914400" lvl="1" indent="-457200">
              <a:spcAft>
                <a:spcPts val="1200"/>
              </a:spcAft>
              <a:buClr>
                <a:srgbClr val="F78F1E"/>
              </a:buClr>
              <a:buFont typeface="Wingdings" panose="05000000000000000000" pitchFamily="2" charset="2"/>
              <a:buChar char="ü"/>
            </a:pPr>
            <a:r>
              <a:rPr lang="en-US" sz="2800" b="1">
                <a:solidFill>
                  <a:srgbClr val="F78F1E"/>
                </a:solidFill>
                <a:latin typeface="Montserrat SemiBold"/>
                <a:ea typeface="+mj-ea"/>
                <a:cs typeface="+mj-cs"/>
              </a:rPr>
              <a:t>80+ </a:t>
            </a:r>
            <a:r>
              <a:rPr lang="en-US" sz="2800">
                <a:solidFill>
                  <a:schemeClr val="bg1"/>
                </a:solidFill>
                <a:latin typeface="Montserrat Medium"/>
              </a:rPr>
              <a:t>AMCP Student Chapters</a:t>
            </a:r>
          </a:p>
          <a:p>
            <a:pPr marL="457200" indent="-457200">
              <a:lnSpc>
                <a:spcPct val="100000"/>
              </a:lnSpc>
              <a:spcAft>
                <a:spcPts val="1200"/>
              </a:spcAft>
              <a:buClr>
                <a:srgbClr val="F78F1E"/>
              </a:buClr>
              <a:buFont typeface="Wingdings" panose="05000000000000000000" pitchFamily="2" charset="2"/>
              <a:buChar char="§"/>
            </a:pPr>
            <a:endParaRPr lang="en-US" sz="1500">
              <a:solidFill>
                <a:schemeClr val="bg1"/>
              </a:solidFill>
              <a:latin typeface="Montserrat Medium" panose="00000600000000000000" pitchFamily="2" charset="0"/>
            </a:endParaRPr>
          </a:p>
          <a:p>
            <a:pPr algn="ctr">
              <a:lnSpc>
                <a:spcPct val="100000"/>
              </a:lnSpc>
              <a:spcAft>
                <a:spcPts val="1200"/>
              </a:spcAft>
              <a:buClr>
                <a:srgbClr val="F78F1E"/>
              </a:buClr>
            </a:pPr>
            <a:r>
              <a:rPr lang="en-US" sz="3200" b="1">
                <a:solidFill>
                  <a:srgbClr val="F78F1E"/>
                </a:solidFill>
                <a:latin typeface="Montserrat SemiBold"/>
                <a:ea typeface="+mj-ea"/>
                <a:cs typeface="+mj-cs"/>
              </a:rPr>
              <a:t>Education, Networking, Advocacy, &amp; More</a:t>
            </a:r>
            <a:endParaRPr lang="en-US" sz="2800" b="1">
              <a:solidFill>
                <a:srgbClr val="F78F1E"/>
              </a:solidFill>
              <a:latin typeface="Montserrat SemiBold"/>
              <a:ea typeface="+mj-ea"/>
              <a:cs typeface="+mj-cs"/>
            </a:endParaRPr>
          </a:p>
          <a:p>
            <a:pPr marL="457200" indent="-457200">
              <a:lnSpc>
                <a:spcPct val="100000"/>
              </a:lnSpc>
              <a:spcAft>
                <a:spcPts val="1200"/>
              </a:spcAft>
              <a:buClr>
                <a:srgbClr val="F78F1E"/>
              </a:buClr>
              <a:buFont typeface="Wingdings" panose="05000000000000000000" pitchFamily="2" charset="2"/>
              <a:buChar char="§"/>
            </a:pPr>
            <a:endParaRPr lang="en-US" sz="2800">
              <a:solidFill>
                <a:srgbClr val="00205B"/>
              </a:solidFill>
              <a:latin typeface="Montserrat Medium" panose="00000600000000000000" pitchFamily="2" charset="0"/>
            </a:endParaRPr>
          </a:p>
        </p:txBody>
      </p:sp>
      <p:pic>
        <p:nvPicPr>
          <p:cNvPr id="3" name="Picture 2">
            <a:extLst>
              <a:ext uri="{FF2B5EF4-FFF2-40B4-BE49-F238E27FC236}">
                <a16:creationId xmlns:a16="http://schemas.microsoft.com/office/drawing/2014/main" id="{00812A85-EC81-41DA-FE95-33438CE2CC80}"/>
              </a:ext>
            </a:extLst>
          </p:cNvPr>
          <p:cNvPicPr>
            <a:picLocks noChangeAspect="1"/>
          </p:cNvPicPr>
          <p:nvPr/>
        </p:nvPicPr>
        <p:blipFill>
          <a:blip r:embed="rId2"/>
          <a:stretch>
            <a:fillRect/>
          </a:stretch>
        </p:blipFill>
        <p:spPr>
          <a:xfrm>
            <a:off x="5984789" y="407774"/>
            <a:ext cx="5901559" cy="5350474"/>
          </a:xfrm>
          <a:prstGeom prst="rect">
            <a:avLst/>
          </a:prstGeom>
        </p:spPr>
      </p:pic>
    </p:spTree>
    <p:extLst>
      <p:ext uri="{BB962C8B-B14F-4D97-AF65-F5344CB8AC3E}">
        <p14:creationId xmlns:p14="http://schemas.microsoft.com/office/powerpoint/2010/main" val="68985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23579-A01F-42B3-A793-B8FB7A38AC77}"/>
              </a:ext>
            </a:extLst>
          </p:cNvPr>
          <p:cNvSpPr txBox="1"/>
          <p:nvPr/>
        </p:nvSpPr>
        <p:spPr>
          <a:xfrm>
            <a:off x="472966" y="189186"/>
            <a:ext cx="619059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AMCP Strategic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haroni" panose="020B0604020202020204" pitchFamily="2" charset="-79"/>
                <a:ea typeface="+mn-ea"/>
                <a:cs typeface="Aharoni" panose="020B0604020202020204" pitchFamily="2" charset="-79"/>
              </a:rPr>
              <a:t>INITIATIVES</a:t>
            </a:r>
          </a:p>
        </p:txBody>
      </p:sp>
      <p:graphicFrame>
        <p:nvGraphicFramePr>
          <p:cNvPr id="10" name="TextBox 5">
            <a:extLst>
              <a:ext uri="{FF2B5EF4-FFF2-40B4-BE49-F238E27FC236}">
                <a16:creationId xmlns:a16="http://schemas.microsoft.com/office/drawing/2014/main" id="{4FB53488-CCFC-24BA-3DEA-D8DE19F9B4A5}"/>
              </a:ext>
            </a:extLst>
          </p:cNvPr>
          <p:cNvGraphicFramePr>
            <a:graphicFrameLocks/>
          </p:cNvGraphicFramePr>
          <p:nvPr/>
        </p:nvGraphicFramePr>
        <p:xfrm>
          <a:off x="368066" y="1998663"/>
          <a:ext cx="11553403" cy="3719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picture containing text, clipart&#10;&#10;Description automatically generated">
            <a:extLst>
              <a:ext uri="{FF2B5EF4-FFF2-40B4-BE49-F238E27FC236}">
                <a16:creationId xmlns:a16="http://schemas.microsoft.com/office/drawing/2014/main" id="{B0556D23-A9D9-2E8B-CC9F-7955CCFA97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427551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34C6D-AB80-A607-5721-73D6F4484D95}"/>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3384742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585933" y="692401"/>
            <a:ext cx="9071678" cy="3174511"/>
          </a:xfrm>
        </p:spPr>
        <p:txBody>
          <a:bodyPr/>
          <a:lstStyle/>
          <a:p>
            <a:r>
              <a:rPr lang="en-US"/>
              <a:t>AMCP Student Pharmacist Membership</a:t>
            </a:r>
          </a:p>
        </p:txBody>
      </p:sp>
    </p:spTree>
    <p:extLst>
      <p:ext uri="{BB962C8B-B14F-4D97-AF65-F5344CB8AC3E}">
        <p14:creationId xmlns:p14="http://schemas.microsoft.com/office/powerpoint/2010/main" val="124369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9CC39A4-F74F-42E3-B0AA-2D8E2E616DFE}"/>
              </a:ext>
            </a:extLst>
          </p:cNvPr>
          <p:cNvSpPr/>
          <p:nvPr/>
        </p:nvSpPr>
        <p:spPr>
          <a:xfrm>
            <a:off x="0" y="6456872"/>
            <a:ext cx="12203708" cy="522514"/>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A9D68BC-C85D-41AF-836B-203EDE1A1F98}"/>
              </a:ext>
            </a:extLst>
          </p:cNvPr>
          <p:cNvPicPr>
            <a:picLocks noChangeAspect="1"/>
          </p:cNvPicPr>
          <p:nvPr/>
        </p:nvPicPr>
        <p:blipFill>
          <a:blip r:embed="rId3"/>
          <a:stretch>
            <a:fillRect/>
          </a:stretch>
        </p:blipFill>
        <p:spPr>
          <a:xfrm>
            <a:off x="-78058" y="121386"/>
            <a:ext cx="12259463" cy="6858000"/>
          </a:xfrm>
          <a:prstGeom prst="rect">
            <a:avLst/>
          </a:prstGeom>
        </p:spPr>
      </p:pic>
    </p:spTree>
    <p:extLst>
      <p:ext uri="{BB962C8B-B14F-4D97-AF65-F5344CB8AC3E}">
        <p14:creationId xmlns:p14="http://schemas.microsoft.com/office/powerpoint/2010/main" val="1806040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51FBBB-63A5-9CC1-D211-347CBB3906A6}"/>
              </a:ext>
            </a:extLst>
          </p:cNvPr>
          <p:cNvSpPr>
            <a:spLocks noGrp="1"/>
          </p:cNvSpPr>
          <p:nvPr>
            <p:ph type="title"/>
          </p:nvPr>
        </p:nvSpPr>
        <p:spPr>
          <a:xfrm>
            <a:off x="578296" y="640080"/>
            <a:ext cx="10357938" cy="581698"/>
          </a:xfrm>
        </p:spPr>
        <p:txBody>
          <a:bodyPr/>
          <a:lstStyle/>
          <a:p>
            <a:r>
              <a:rPr lang="en-US" sz="4400">
                <a:latin typeface="Montserrat Semi Bold" panose="00000700000000000000" pitchFamily="50" charset="0"/>
                <a:ea typeface="+mn-ea"/>
                <a:cs typeface="+mn-cs"/>
              </a:rPr>
              <a:t>Student Member Opportunities</a:t>
            </a:r>
          </a:p>
        </p:txBody>
      </p:sp>
      <p:graphicFrame>
        <p:nvGraphicFramePr>
          <p:cNvPr id="7" name="TextBox 5">
            <a:extLst>
              <a:ext uri="{FF2B5EF4-FFF2-40B4-BE49-F238E27FC236}">
                <a16:creationId xmlns:a16="http://schemas.microsoft.com/office/drawing/2014/main" id="{9755C845-68FE-A68A-477B-A8BCC3EC1BC0}"/>
              </a:ext>
            </a:extLst>
          </p:cNvPr>
          <p:cNvGraphicFramePr>
            <a:graphicFrameLocks/>
          </p:cNvGraphicFramePr>
          <p:nvPr>
            <p:extLst>
              <p:ext uri="{D42A27DB-BD31-4B8C-83A1-F6EECF244321}">
                <p14:modId xmlns:p14="http://schemas.microsoft.com/office/powerpoint/2010/main" val="1194904084"/>
              </p:ext>
            </p:extLst>
          </p:nvPr>
        </p:nvGraphicFramePr>
        <p:xfrm>
          <a:off x="498389" y="1569307"/>
          <a:ext cx="11195221" cy="3719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F174DBC4-4BF6-5A36-89B8-F235DDA033EC}"/>
              </a:ext>
            </a:extLst>
          </p:cNvPr>
          <p:cNvPicPr>
            <a:picLocks noChangeAspect="1"/>
          </p:cNvPicPr>
          <p:nvPr/>
        </p:nvPicPr>
        <p:blipFill>
          <a:blip r:embed="rId8"/>
          <a:stretch>
            <a:fillRect/>
          </a:stretch>
        </p:blipFill>
        <p:spPr>
          <a:xfrm>
            <a:off x="370702" y="5216090"/>
            <a:ext cx="9015667" cy="1641910"/>
          </a:xfrm>
          <a:prstGeom prst="rect">
            <a:avLst/>
          </a:prstGeom>
        </p:spPr>
      </p:pic>
    </p:spTree>
    <p:extLst>
      <p:ext uri="{BB962C8B-B14F-4D97-AF65-F5344CB8AC3E}">
        <p14:creationId xmlns:p14="http://schemas.microsoft.com/office/powerpoint/2010/main" val="4157370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51FBBB-63A5-9CC1-D211-347CBB3906A6}"/>
              </a:ext>
            </a:extLst>
          </p:cNvPr>
          <p:cNvSpPr>
            <a:spLocks noGrp="1"/>
          </p:cNvSpPr>
          <p:nvPr>
            <p:ph type="title"/>
          </p:nvPr>
        </p:nvSpPr>
        <p:spPr>
          <a:xfrm>
            <a:off x="578296" y="640080"/>
            <a:ext cx="10357938" cy="581698"/>
          </a:xfrm>
        </p:spPr>
        <p:txBody>
          <a:bodyPr/>
          <a:lstStyle/>
          <a:p>
            <a:r>
              <a:rPr lang="en-US" sz="4400">
                <a:latin typeface="Montserrat Semi Bold" panose="00000700000000000000" pitchFamily="50" charset="0"/>
                <a:ea typeface="+mn-ea"/>
                <a:cs typeface="+mn-cs"/>
              </a:rPr>
              <a:t>Get Involved!</a:t>
            </a:r>
          </a:p>
        </p:txBody>
      </p:sp>
      <p:graphicFrame>
        <p:nvGraphicFramePr>
          <p:cNvPr id="2" name="Table 8">
            <a:extLst>
              <a:ext uri="{FF2B5EF4-FFF2-40B4-BE49-F238E27FC236}">
                <a16:creationId xmlns:a16="http://schemas.microsoft.com/office/drawing/2014/main" id="{BF8E8D0C-0AF7-7646-D582-0092B35D7BEC}"/>
              </a:ext>
            </a:extLst>
          </p:cNvPr>
          <p:cNvGraphicFramePr>
            <a:graphicFrameLocks noGrp="1"/>
          </p:cNvGraphicFramePr>
          <p:nvPr>
            <p:extLst>
              <p:ext uri="{D42A27DB-BD31-4B8C-83A1-F6EECF244321}">
                <p14:modId xmlns:p14="http://schemas.microsoft.com/office/powerpoint/2010/main" val="3372565426"/>
              </p:ext>
            </p:extLst>
          </p:nvPr>
        </p:nvGraphicFramePr>
        <p:xfrm>
          <a:off x="310072" y="1657848"/>
          <a:ext cx="11430824" cy="4964556"/>
        </p:xfrm>
        <a:graphic>
          <a:graphicData uri="http://schemas.openxmlformats.org/drawingml/2006/table">
            <a:tbl>
              <a:tblPr firstRow="1" bandRow="1">
                <a:tableStyleId>{5C22544A-7EE6-4342-B048-85BDC9FD1C3A}</a:tableStyleId>
              </a:tblPr>
              <a:tblGrid>
                <a:gridCol w="4372518">
                  <a:extLst>
                    <a:ext uri="{9D8B030D-6E8A-4147-A177-3AD203B41FA5}">
                      <a16:colId xmlns:a16="http://schemas.microsoft.com/office/drawing/2014/main" val="1132066190"/>
                    </a:ext>
                  </a:extLst>
                </a:gridCol>
                <a:gridCol w="3203204">
                  <a:extLst>
                    <a:ext uri="{9D8B030D-6E8A-4147-A177-3AD203B41FA5}">
                      <a16:colId xmlns:a16="http://schemas.microsoft.com/office/drawing/2014/main" val="739403298"/>
                    </a:ext>
                  </a:extLst>
                </a:gridCol>
                <a:gridCol w="3855102">
                  <a:extLst>
                    <a:ext uri="{9D8B030D-6E8A-4147-A177-3AD203B41FA5}">
                      <a16:colId xmlns:a16="http://schemas.microsoft.com/office/drawing/2014/main" val="395052365"/>
                    </a:ext>
                  </a:extLst>
                </a:gridCol>
              </a:tblGrid>
              <a:tr h="1021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dirty="0">
                          <a:solidFill>
                            <a:srgbClr val="F78F1E"/>
                          </a:solidFill>
                          <a:latin typeface="Montserrat SemiBold" panose="00000700000000000000" pitchFamily="2" charset="0"/>
                          <a:ea typeface="+mn-ea"/>
                          <a:cs typeface="+mn-cs"/>
                        </a:rPr>
                        <a:t>Attend</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dirty="0">
                          <a:solidFill>
                            <a:srgbClr val="F78F1E"/>
                          </a:solidFill>
                          <a:latin typeface="Montserrat SemiBold" panose="00000700000000000000" pitchFamily="2" charset="0"/>
                          <a:ea typeface="+mn-ea"/>
                          <a:cs typeface="+mn-cs"/>
                        </a:rPr>
                        <a:t>Find</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dirty="0">
                          <a:solidFill>
                            <a:srgbClr val="F78F1E"/>
                          </a:solidFill>
                          <a:latin typeface="Montserrat SemiBold" panose="00000700000000000000" pitchFamily="2" charset="0"/>
                          <a:ea typeface="+mn-ea"/>
                          <a:cs typeface="+mn-cs"/>
                        </a:rPr>
                        <a:t>Apply</a:t>
                      </a:r>
                    </a:p>
                    <a:p>
                      <a:endParaRPr lang="en-US" dirty="0"/>
                    </a:p>
                  </a:txBody>
                  <a:tcPr/>
                </a:tc>
                <a:extLst>
                  <a:ext uri="{0D108BD9-81ED-4DB2-BD59-A6C34878D82A}">
                    <a16:rowId xmlns:a16="http://schemas.microsoft.com/office/drawing/2014/main" val="3878651240"/>
                  </a:ext>
                </a:extLst>
              </a:tr>
              <a:tr h="3928236">
                <a:tc>
                  <a:txBody>
                    <a:bodyPr/>
                    <a:lstStyle/>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r>
                        <a:rPr lang="en-US" sz="2000" b="1" kern="1200" dirty="0">
                          <a:solidFill>
                            <a:srgbClr val="00205B"/>
                          </a:solidFill>
                          <a:latin typeface="Montserrat SemiBold" panose="00000700000000000000" pitchFamily="2" charset="0"/>
                          <a:ea typeface="+mn-ea"/>
                          <a:cs typeface="+mn-cs"/>
                        </a:rPr>
                        <a:t>A National Meeting: </a:t>
                      </a:r>
                    </a:p>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endParaRPr lang="en-US" sz="2000" b="1" kern="1200" dirty="0">
                        <a:solidFill>
                          <a:srgbClr val="00205B"/>
                        </a:solidFill>
                        <a:latin typeface="Montserrat SemiBold" panose="00000700000000000000" pitchFamily="2" charset="0"/>
                        <a:ea typeface="+mn-ea"/>
                        <a:cs typeface="+mn-cs"/>
                      </a:endParaRPr>
                    </a:p>
                    <a:p>
                      <a:pPr marL="234950" marR="0" lvl="0" indent="-2349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0" kern="1200" dirty="0">
                          <a:solidFill>
                            <a:srgbClr val="00205B"/>
                          </a:solidFill>
                          <a:latin typeface="Montserrat SemiBold" panose="00000700000000000000" pitchFamily="2" charset="0"/>
                          <a:ea typeface="+mn-ea"/>
                          <a:cs typeface="+mn-cs"/>
                        </a:rPr>
                        <a:t>Spring</a:t>
                      </a:r>
                      <a:r>
                        <a:rPr lang="en-US" sz="3200" b="0" kern="1200" dirty="0">
                          <a:solidFill>
                            <a:srgbClr val="DC8633"/>
                          </a:solidFill>
                          <a:latin typeface="Montserrat SemiBold" panose="00000700000000000000" pitchFamily="2" charset="0"/>
                          <a:ea typeface="+mn-ea"/>
                          <a:cs typeface="+mn-cs"/>
                        </a:rPr>
                        <a:t> </a:t>
                      </a:r>
                      <a:r>
                        <a:rPr lang="en-US" sz="2000" b="0" kern="1200" dirty="0">
                          <a:solidFill>
                            <a:srgbClr val="00205B"/>
                          </a:solidFill>
                          <a:latin typeface="Montserrat SemiBold" panose="00000700000000000000" pitchFamily="2" charset="0"/>
                          <a:ea typeface="+mn-ea"/>
                          <a:cs typeface="+mn-cs"/>
                        </a:rPr>
                        <a:t>Annual Meeting &amp;</a:t>
                      </a:r>
                      <a:r>
                        <a:rPr lang="en-US" sz="3200" b="0" kern="1200" dirty="0">
                          <a:solidFill>
                            <a:srgbClr val="DC8633"/>
                          </a:solidFill>
                          <a:latin typeface="Montserrat SemiBold" panose="00000700000000000000" pitchFamily="2" charset="0"/>
                          <a:ea typeface="+mn-ea"/>
                          <a:cs typeface="+mn-cs"/>
                        </a:rPr>
                        <a:t> </a:t>
                      </a:r>
                      <a:r>
                        <a:rPr lang="en-US" sz="2000" b="0" kern="1200" dirty="0">
                          <a:solidFill>
                            <a:srgbClr val="00205B"/>
                          </a:solidFill>
                          <a:latin typeface="Montserrat SemiBold" panose="00000700000000000000" pitchFamily="2" charset="0"/>
                          <a:ea typeface="+mn-ea"/>
                          <a:cs typeface="+mn-cs"/>
                        </a:rPr>
                        <a:t>Fall AMCP Nexus </a:t>
                      </a:r>
                    </a:p>
                    <a:p>
                      <a:pPr marL="285750" marR="0" lvl="0" indent="-2857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0" kern="1200" dirty="0">
                        <a:solidFill>
                          <a:srgbClr val="00205B"/>
                        </a:solidFill>
                        <a:latin typeface="Montserrat SemiBold" panose="00000700000000000000" pitchFamily="2" charset="0"/>
                        <a:ea typeface="+mn-ea"/>
                        <a:cs typeface="+mn-cs"/>
                      </a:endParaRPr>
                    </a:p>
                    <a:p>
                      <a:pPr marL="234950" marR="0" lvl="0" indent="-2349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0" kern="1200" dirty="0">
                          <a:solidFill>
                            <a:srgbClr val="00205B"/>
                          </a:solidFill>
                          <a:latin typeface="Montserrat SemiBold" panose="00000700000000000000" pitchFamily="2" charset="0"/>
                          <a:ea typeface="+mn-ea"/>
                          <a:cs typeface="+mn-cs"/>
                        </a:rPr>
                        <a:t>NEXUS: Managed Care Pharmacy Residency &amp;  Fellowship Showcase to find post-graduate training opportunities.</a:t>
                      </a:r>
                      <a:endParaRPr lang="en-US" sz="2000" b="0" dirty="0">
                        <a:latin typeface="Montserrat SemiBold" panose="00000700000000000000" pitchFamily="2" charset="0"/>
                      </a:endParaRPr>
                    </a:p>
                  </a:txBody>
                  <a:tcPr/>
                </a:tc>
                <a:tc>
                  <a:txBody>
                    <a:bodyPr/>
                    <a:lstStyle/>
                    <a:p>
                      <a:pPr marL="0" indent="0">
                        <a:buClr>
                          <a:srgbClr val="F78F1E"/>
                        </a:buClr>
                        <a:buSzPct val="120000"/>
                        <a:buFont typeface="Wingdings" panose="05000000000000000000" pitchFamily="2" charset="2"/>
                        <a:buNone/>
                      </a:pPr>
                      <a:r>
                        <a:rPr lang="en-US" sz="2000" b="1" kern="1200" dirty="0">
                          <a:solidFill>
                            <a:srgbClr val="00205B"/>
                          </a:solidFill>
                          <a:latin typeface="Montserrat SemiBold" panose="00000700000000000000" pitchFamily="2" charset="0"/>
                          <a:ea typeface="+mn-ea"/>
                          <a:cs typeface="+mn-cs"/>
                        </a:rPr>
                        <a:t>A Mentor: </a:t>
                      </a:r>
                    </a:p>
                    <a:p>
                      <a:pPr marL="0" indent="0">
                        <a:buClr>
                          <a:srgbClr val="F78F1E"/>
                        </a:buClr>
                        <a:buSzPct val="120000"/>
                        <a:buFont typeface="Wingdings" panose="05000000000000000000" pitchFamily="2" charset="2"/>
                        <a:buNone/>
                      </a:pPr>
                      <a:endParaRPr lang="en-US" sz="2000" b="1" kern="1200" dirty="0">
                        <a:solidFill>
                          <a:srgbClr val="00205B"/>
                        </a:solidFill>
                        <a:latin typeface="Montserrat SemiBold" panose="00000700000000000000" pitchFamily="2" charset="0"/>
                        <a:ea typeface="+mn-ea"/>
                        <a:cs typeface="+mn-cs"/>
                      </a:endParaRPr>
                    </a:p>
                    <a:p>
                      <a:pPr marL="173038" indent="-173038">
                        <a:buClr>
                          <a:srgbClr val="F78F1E"/>
                        </a:buClr>
                        <a:buSzPct val="125000"/>
                        <a:buFont typeface="Wingdings" panose="05000000000000000000" pitchFamily="2" charset="2"/>
                        <a:buChar char="§"/>
                      </a:pPr>
                      <a:r>
                        <a:rPr lang="en-US" sz="2000" b="1" kern="1200" dirty="0">
                          <a:solidFill>
                            <a:srgbClr val="00205B"/>
                          </a:solidFill>
                          <a:latin typeface="Montserrat SemiBold" panose="00000700000000000000" pitchFamily="2" charset="0"/>
                          <a:ea typeface="+mn-ea"/>
                          <a:cs typeface="+mn-cs"/>
                        </a:rPr>
                        <a:t>Through our Conference Buddy Program or Mock Interview program</a:t>
                      </a:r>
                    </a:p>
                    <a:p>
                      <a:pPr marL="173038" indent="-173038">
                        <a:buClr>
                          <a:srgbClr val="F78F1E"/>
                        </a:buClr>
                        <a:buSzPct val="125000"/>
                        <a:buFont typeface="Wingdings" panose="05000000000000000000" pitchFamily="2" charset="2"/>
                        <a:buChar char="§"/>
                      </a:pPr>
                      <a:endParaRPr lang="en-US" sz="2000" b="1" kern="1200" dirty="0">
                        <a:solidFill>
                          <a:srgbClr val="00205B"/>
                        </a:solidFill>
                        <a:latin typeface="Montserrat SemiBold" panose="00000700000000000000" pitchFamily="2" charset="0"/>
                        <a:ea typeface="+mn-ea"/>
                        <a:cs typeface="+mn-cs"/>
                      </a:endParaRPr>
                    </a:p>
                    <a:p>
                      <a:pPr marL="173038" indent="-173038">
                        <a:buClr>
                          <a:srgbClr val="F78F1E"/>
                        </a:buClr>
                        <a:buSzPct val="125000"/>
                        <a:buFont typeface="Wingdings" panose="05000000000000000000" pitchFamily="2" charset="2"/>
                        <a:buChar char="§"/>
                      </a:pPr>
                      <a:r>
                        <a:rPr lang="en-US" sz="2000" b="1" kern="1200" dirty="0">
                          <a:solidFill>
                            <a:srgbClr val="00205B"/>
                          </a:solidFill>
                          <a:latin typeface="Montserrat SemiBold" panose="00000700000000000000" pitchFamily="2" charset="0"/>
                          <a:ea typeface="+mn-ea"/>
                          <a:cs typeface="+mn-cs"/>
                        </a:rPr>
                        <a:t>A volunteer opportunity through your local </a:t>
                      </a:r>
                      <a:r>
                        <a:rPr lang="en-US" sz="2000" b="0" kern="1200" dirty="0">
                          <a:solidFill>
                            <a:srgbClr val="00205B"/>
                          </a:solidFill>
                          <a:latin typeface="Montserrat SemiBold" panose="00000700000000000000" pitchFamily="2" charset="0"/>
                          <a:ea typeface="+mn-ea"/>
                          <a:cs typeface="+mn-cs"/>
                        </a:rPr>
                        <a:t>affiliate</a:t>
                      </a:r>
                    </a:p>
                    <a:p>
                      <a:pPr marL="0" indent="0">
                        <a:buClr>
                          <a:srgbClr val="F78F1E"/>
                        </a:buClr>
                        <a:buSzPct val="125000"/>
                        <a:buFont typeface="Wingdings" panose="05000000000000000000" pitchFamily="2" charset="2"/>
                        <a:buNone/>
                      </a:pPr>
                      <a:endParaRPr lang="en-US" sz="2000" b="1" kern="1200" dirty="0">
                        <a:solidFill>
                          <a:srgbClr val="00205B"/>
                        </a:solidFill>
                        <a:latin typeface="Montserrat Medium" panose="00000600000000000000" pitchFamily="2" charset="0"/>
                        <a:ea typeface="+mn-ea"/>
                        <a:cs typeface="+mn-cs"/>
                      </a:endParaRPr>
                    </a:p>
                    <a:p>
                      <a:pPr marL="0" indent="0">
                        <a:buClr>
                          <a:srgbClr val="F78F1E"/>
                        </a:buClr>
                        <a:buSzPct val="125000"/>
                        <a:buFont typeface="Wingdings" panose="05000000000000000000" pitchFamily="2" charset="2"/>
                        <a:buNone/>
                      </a:pPr>
                      <a:endParaRPr lang="en-US" sz="2000" b="1" kern="1200" dirty="0">
                        <a:solidFill>
                          <a:srgbClr val="00205B"/>
                        </a:solidFill>
                        <a:latin typeface="Montserrat Medium" panose="00000600000000000000" pitchFamily="2"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r>
                        <a:rPr lang="en-US" sz="2000" b="1" kern="1200" dirty="0">
                          <a:solidFill>
                            <a:srgbClr val="00205B"/>
                          </a:solidFill>
                          <a:latin typeface="Montserrat SemiBold" panose="00000700000000000000" pitchFamily="2" charset="0"/>
                          <a:ea typeface="+mn-ea"/>
                          <a:cs typeface="+mn-cs"/>
                        </a:rPr>
                        <a:t>For an AMCP: </a:t>
                      </a:r>
                    </a:p>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endParaRPr lang="en-US" sz="2000" b="1" kern="1200" dirty="0">
                        <a:solidFill>
                          <a:srgbClr val="00205B"/>
                        </a:solidFill>
                        <a:latin typeface="Montserrat SemiBold" panose="00000700000000000000" pitchFamily="2"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0" kern="1200" dirty="0">
                          <a:solidFill>
                            <a:srgbClr val="00205B"/>
                          </a:solidFill>
                          <a:latin typeface="Montserrat SemiBold" panose="00000700000000000000" pitchFamily="2" charset="0"/>
                          <a:ea typeface="+mn-ea"/>
                          <a:cs typeface="+mn-cs"/>
                        </a:rPr>
                        <a:t>Foundation Internship</a:t>
                      </a: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0" kern="1200" dirty="0">
                        <a:solidFill>
                          <a:srgbClr val="00205B"/>
                        </a:solidFill>
                        <a:latin typeface="Montserrat SemiBold" panose="00000700000000000000" pitchFamily="2"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0" kern="1200" dirty="0">
                          <a:solidFill>
                            <a:srgbClr val="00205B"/>
                          </a:solidFill>
                          <a:latin typeface="Montserrat SemiBold" panose="00000700000000000000" pitchFamily="2" charset="0"/>
                          <a:ea typeface="+mn-ea"/>
                          <a:cs typeface="+mn-cs"/>
                        </a:rPr>
                        <a:t>National AMCP Committee</a:t>
                      </a: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0" kern="1200" dirty="0">
                        <a:solidFill>
                          <a:srgbClr val="00205B"/>
                        </a:solidFill>
                        <a:latin typeface="Montserrat SemiBold" panose="00000700000000000000" pitchFamily="2"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0" kern="1200" dirty="0">
                          <a:solidFill>
                            <a:srgbClr val="00205B"/>
                          </a:solidFill>
                          <a:latin typeface="Montserrat SemiBold" panose="00000700000000000000" pitchFamily="2" charset="0"/>
                          <a:ea typeface="+mn-ea"/>
                          <a:cs typeface="+mn-cs"/>
                        </a:rPr>
                        <a:t>Affiliate travel grant</a:t>
                      </a:r>
                      <a:endParaRPr lang="en-US" sz="2000" b="0" dirty="0">
                        <a:latin typeface="Montserrat SemiBold" panose="00000700000000000000" pitchFamily="2" charset="0"/>
                      </a:endParaRPr>
                    </a:p>
                  </a:txBody>
                  <a:tcPr/>
                </a:tc>
                <a:extLst>
                  <a:ext uri="{0D108BD9-81ED-4DB2-BD59-A6C34878D82A}">
                    <a16:rowId xmlns:a16="http://schemas.microsoft.com/office/drawing/2014/main" val="2408178095"/>
                  </a:ext>
                </a:extLst>
              </a:tr>
            </a:tbl>
          </a:graphicData>
        </a:graphic>
      </p:graphicFrame>
    </p:spTree>
    <p:extLst>
      <p:ext uri="{BB962C8B-B14F-4D97-AF65-F5344CB8AC3E}">
        <p14:creationId xmlns:p14="http://schemas.microsoft.com/office/powerpoint/2010/main" val="155757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ext, sky, outdoor, snow&#10;&#10;Description automatically generated">
            <a:extLst>
              <a:ext uri="{FF2B5EF4-FFF2-40B4-BE49-F238E27FC236}">
                <a16:creationId xmlns:a16="http://schemas.microsoft.com/office/drawing/2014/main" id="{00249C5D-2CCE-44B6-A19F-421FD7F1357F}"/>
              </a:ext>
            </a:extLst>
          </p:cNvPr>
          <p:cNvPicPr>
            <a:picLocks noChangeAspect="1"/>
          </p:cNvPicPr>
          <p:nvPr/>
        </p:nvPicPr>
        <p:blipFill rotWithShape="1">
          <a:blip r:embed="rId3"/>
          <a:srcRect r="10369"/>
          <a:stretch/>
        </p:blipFill>
        <p:spPr>
          <a:xfrm>
            <a:off x="-35711" y="32089"/>
            <a:ext cx="12250186" cy="6833688"/>
          </a:xfrm>
          <a:prstGeom prst="rect">
            <a:avLst/>
          </a:prstGeom>
        </p:spPr>
      </p:pic>
      <p:sp>
        <p:nvSpPr>
          <p:cNvPr id="35" name="TextBox 34">
            <a:extLst>
              <a:ext uri="{FF2B5EF4-FFF2-40B4-BE49-F238E27FC236}">
                <a16:creationId xmlns:a16="http://schemas.microsoft.com/office/drawing/2014/main" id="{CBFB28AE-688B-4A1F-8B2B-D8202B1A9807}"/>
              </a:ext>
            </a:extLst>
          </p:cNvPr>
          <p:cNvSpPr txBox="1"/>
          <p:nvPr/>
        </p:nvSpPr>
        <p:spPr>
          <a:xfrm>
            <a:off x="5318335" y="3806406"/>
            <a:ext cx="6042919" cy="1277273"/>
          </a:xfrm>
          <a:prstGeom prst="rect">
            <a:avLst/>
          </a:prstGeom>
          <a:noFill/>
        </p:spPr>
        <p:txBody>
          <a:bodyPr wrap="square" rtlCol="0">
            <a:spAutoFit/>
          </a:bodyPr>
          <a:lstStyle/>
          <a:p>
            <a:r>
              <a:rPr lang="en-US" sz="7700" b="1">
                <a:solidFill>
                  <a:schemeClr val="bg1"/>
                </a:solidFill>
              </a:rPr>
              <a:t>Networking</a:t>
            </a:r>
          </a:p>
        </p:txBody>
      </p:sp>
    </p:spTree>
    <p:extLst>
      <p:ext uri="{BB962C8B-B14F-4D97-AF65-F5344CB8AC3E}">
        <p14:creationId xmlns:p14="http://schemas.microsoft.com/office/powerpoint/2010/main" val="1171877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E3269-89A4-46DB-B9C6-8EED50DFCCC3}"/>
              </a:ext>
            </a:extLst>
          </p:cNvPr>
          <p:cNvPicPr>
            <a:picLocks noChangeAspect="1"/>
          </p:cNvPicPr>
          <p:nvPr/>
        </p:nvPicPr>
        <p:blipFill rotWithShape="1">
          <a:blip r:embed="rId3"/>
          <a:srcRect r="8871" b="-1"/>
          <a:stretch/>
        </p:blipFill>
        <p:spPr>
          <a:xfrm>
            <a:off x="20" y="1282"/>
            <a:ext cx="12191980" cy="6856718"/>
          </a:xfrm>
          <a:prstGeom prst="rect">
            <a:avLst/>
          </a:prstGeom>
        </p:spPr>
      </p:pic>
    </p:spTree>
    <p:extLst>
      <p:ext uri="{BB962C8B-B14F-4D97-AF65-F5344CB8AC3E}">
        <p14:creationId xmlns:p14="http://schemas.microsoft.com/office/powerpoint/2010/main" val="4120707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1">
            <a:extLst>
              <a:ext uri="{FF2B5EF4-FFF2-40B4-BE49-F238E27FC236}">
                <a16:creationId xmlns:a16="http://schemas.microsoft.com/office/drawing/2014/main" id="{57BE8CC9-8129-493D-92A4-8219C97AEF8E}"/>
              </a:ext>
            </a:extLst>
          </p:cNvPr>
          <p:cNvSpPr/>
          <p:nvPr/>
        </p:nvSpPr>
        <p:spPr>
          <a:xfrm rot="17152435">
            <a:off x="6079312" y="-1031167"/>
            <a:ext cx="504725" cy="12264473"/>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rgbClr val="286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8814463A-D35A-4BA9-8052-DA1586A65673}"/>
              </a:ext>
            </a:extLst>
          </p:cNvPr>
          <p:cNvSpPr/>
          <p:nvPr/>
        </p:nvSpPr>
        <p:spPr>
          <a:xfrm>
            <a:off x="8962269" y="5607188"/>
            <a:ext cx="1445002" cy="76962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9DF16853-BF82-4076-84A9-584936A1B8B1}"/>
              </a:ext>
            </a:extLst>
          </p:cNvPr>
          <p:cNvSpPr/>
          <p:nvPr/>
        </p:nvSpPr>
        <p:spPr>
          <a:xfrm>
            <a:off x="5575935" y="4694262"/>
            <a:ext cx="852320" cy="453952"/>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B644C2AA-5B91-4DE2-98C4-BF210CEBCFE8}"/>
              </a:ext>
            </a:extLst>
          </p:cNvPr>
          <p:cNvSpPr/>
          <p:nvPr/>
        </p:nvSpPr>
        <p:spPr>
          <a:xfrm>
            <a:off x="2056793" y="3790879"/>
            <a:ext cx="692682" cy="368927"/>
          </a:xfrm>
          <a:prstGeom prst="ellipse">
            <a:avLst/>
          </a:prstGeom>
          <a:solidFill>
            <a:srgbClr val="91C8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8ED6800A-FD7A-47F2-83B9-4268725530FF}"/>
              </a:ext>
            </a:extLst>
          </p:cNvPr>
          <p:cNvSpPr/>
          <p:nvPr/>
        </p:nvSpPr>
        <p:spPr>
          <a:xfrm>
            <a:off x="9582468" y="4797523"/>
            <a:ext cx="175088" cy="1247465"/>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A95CB270-A74B-49E6-9E80-F18C23F3D8D1}"/>
              </a:ext>
            </a:extLst>
          </p:cNvPr>
          <p:cNvSpPr/>
          <p:nvPr/>
        </p:nvSpPr>
        <p:spPr>
          <a:xfrm>
            <a:off x="5912571" y="3330865"/>
            <a:ext cx="110067" cy="1462137"/>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55232225-9D6C-43FA-ACB3-DC0C704C8BAA}"/>
              </a:ext>
            </a:extLst>
          </p:cNvPr>
          <p:cNvSpPr/>
          <p:nvPr/>
        </p:nvSpPr>
        <p:spPr>
          <a:xfrm>
            <a:off x="2348101" y="2907837"/>
            <a:ext cx="110067" cy="1095012"/>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60F60EF9-D04B-4D45-B6CC-6230FB64F054}"/>
              </a:ext>
            </a:extLst>
          </p:cNvPr>
          <p:cNvSpPr>
            <a:spLocks/>
          </p:cNvSpPr>
          <p:nvPr/>
        </p:nvSpPr>
        <p:spPr>
          <a:xfrm>
            <a:off x="629368" y="1079602"/>
            <a:ext cx="3657600" cy="118872"/>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5889C478-A7A0-480D-8E59-57DC711DA591}"/>
              </a:ext>
            </a:extLst>
          </p:cNvPr>
          <p:cNvSpPr txBox="1"/>
          <p:nvPr/>
        </p:nvSpPr>
        <p:spPr>
          <a:xfrm>
            <a:off x="674135" y="1282449"/>
            <a:ext cx="3762751" cy="2108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HMOs hire more pharmacists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Managed care pharmacy is a growing profession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1988</a:t>
            </a: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 AMCP founded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000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6" name="TextBox 25">
            <a:extLst>
              <a:ext uri="{FF2B5EF4-FFF2-40B4-BE49-F238E27FC236}">
                <a16:creationId xmlns:a16="http://schemas.microsoft.com/office/drawing/2014/main" id="{A58199A3-8787-4B04-ABE2-7377D8EB0E1C}"/>
              </a:ext>
            </a:extLst>
          </p:cNvPr>
          <p:cNvSpPr txBox="1"/>
          <p:nvPr/>
        </p:nvSpPr>
        <p:spPr>
          <a:xfrm>
            <a:off x="1389005" y="268857"/>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1980s</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79D279D1-58E0-4FA5-AC78-9B45B7956430}"/>
              </a:ext>
            </a:extLst>
          </p:cNvPr>
          <p:cNvSpPr/>
          <p:nvPr/>
        </p:nvSpPr>
        <p:spPr>
          <a:xfrm>
            <a:off x="7627370" y="2059554"/>
            <a:ext cx="4114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76DEF1CD-CFFB-4BA4-A688-0ECE97AF0906}"/>
              </a:ext>
            </a:extLst>
          </p:cNvPr>
          <p:cNvSpPr txBox="1"/>
          <p:nvPr/>
        </p:nvSpPr>
        <p:spPr>
          <a:xfrm>
            <a:off x="7670754" y="2255089"/>
            <a:ext cx="422776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2003: President Bush signs Medicare Prescription Drug, Improvement, and Modernization Act (MMA)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CMS taps AMCP leaders to establish Medicare Part D systems and regulations</a:t>
            </a:r>
          </a:p>
        </p:txBody>
      </p:sp>
      <p:sp>
        <p:nvSpPr>
          <p:cNvPr id="41" name="Rectangle 40">
            <a:extLst>
              <a:ext uri="{FF2B5EF4-FFF2-40B4-BE49-F238E27FC236}">
                <a16:creationId xmlns:a16="http://schemas.microsoft.com/office/drawing/2014/main" id="{F11112B9-4A31-4347-8469-FDF9915458A3}"/>
              </a:ext>
            </a:extLst>
          </p:cNvPr>
          <p:cNvSpPr/>
          <p:nvPr/>
        </p:nvSpPr>
        <p:spPr>
          <a:xfrm>
            <a:off x="4843408" y="1813917"/>
            <a:ext cx="22860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A8295272-B5DC-4F04-8E7D-A08793F897F0}"/>
              </a:ext>
            </a:extLst>
          </p:cNvPr>
          <p:cNvSpPr/>
          <p:nvPr/>
        </p:nvSpPr>
        <p:spPr>
          <a:xfrm>
            <a:off x="4790668" y="3236750"/>
            <a:ext cx="22860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55941AAF-E4D7-47E8-AA21-4544F3F3FDCD}"/>
              </a:ext>
            </a:extLst>
          </p:cNvPr>
          <p:cNvSpPr txBox="1"/>
          <p:nvPr/>
        </p:nvSpPr>
        <p:spPr>
          <a:xfrm>
            <a:off x="454484" y="5607188"/>
            <a:ext cx="68517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0000"/>
                </a:solidFill>
                <a:effectLst/>
                <a:uLnTx/>
                <a:uFillTx/>
                <a:latin typeface="Montserrat Semi Bold" panose="00000700000000000000" pitchFamily="50" charset="0"/>
                <a:ea typeface="Noto Sans" panose="020B0502040504020204" pitchFamily="34"/>
                <a:cs typeface="Noto Sans" panose="020B0502040504020204" pitchFamily="34"/>
              </a:rPr>
              <a:t>History </a:t>
            </a:r>
            <a:r>
              <a:rPr kumimoji="0" lang="en-US" sz="2400" b="1" i="1" u="none" strike="noStrike" kern="1200" cap="none" spc="0" normalizeH="0" baseline="0" noProof="0">
                <a:ln>
                  <a:noFill/>
                </a:ln>
                <a:solidFill>
                  <a:srgbClr val="000000"/>
                </a:solidFill>
                <a:effectLst/>
                <a:uLnTx/>
                <a:uFillTx/>
                <a:latin typeface="Montserrat Semi Bold" panose="00000700000000000000" pitchFamily="50" charset="0"/>
                <a:ea typeface="Noto Sans" panose="020B0502040504020204" pitchFamily="34"/>
                <a:cs typeface="Noto Sans" panose="020B0502040504020204" pitchFamily="34"/>
              </a:rPr>
              <a:t>(cont’d)</a:t>
            </a:r>
            <a:endParaRPr kumimoji="0" lang="en-GB" sz="2400" b="1" i="1" u="none" strike="noStrike" kern="1200" cap="none" spc="0" normalizeH="0" baseline="0" noProof="0">
              <a:ln>
                <a:noFill/>
              </a:ln>
              <a:solidFill>
                <a:srgbClr val="000000"/>
              </a:solidFill>
              <a:effectLst/>
              <a:uLnTx/>
              <a:uFillTx/>
              <a:latin typeface="Montserrat Semi Bold" panose="00000700000000000000" pitchFamily="50" charset="0"/>
              <a:ea typeface="Noto Sans" panose="020B0502040504020204" pitchFamily="34"/>
              <a:cs typeface="Noto Sans" panose="020B0502040504020204" pitchFamily="34"/>
            </a:endParaRPr>
          </a:p>
        </p:txBody>
      </p:sp>
      <p:sp>
        <p:nvSpPr>
          <p:cNvPr id="38" name="TextBox 37">
            <a:extLst>
              <a:ext uri="{FF2B5EF4-FFF2-40B4-BE49-F238E27FC236}">
                <a16:creationId xmlns:a16="http://schemas.microsoft.com/office/drawing/2014/main" id="{38F0CB59-F35F-4EAD-864B-162D9A13E53B}"/>
              </a:ext>
            </a:extLst>
          </p:cNvPr>
          <p:cNvSpPr txBox="1"/>
          <p:nvPr/>
        </p:nvSpPr>
        <p:spPr>
          <a:xfrm>
            <a:off x="4843408" y="903767"/>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1990s</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pic>
        <p:nvPicPr>
          <p:cNvPr id="47" name="Picture 46" descr="Logo&#10;&#10;Description automatically generated">
            <a:extLst>
              <a:ext uri="{FF2B5EF4-FFF2-40B4-BE49-F238E27FC236}">
                <a16:creationId xmlns:a16="http://schemas.microsoft.com/office/drawing/2014/main" id="{701030AF-FD6E-478D-A87F-21F0CFB6D868}"/>
              </a:ext>
            </a:extLst>
          </p:cNvPr>
          <p:cNvPicPr>
            <a:picLocks noChangeAspect="1"/>
          </p:cNvPicPr>
          <p:nvPr/>
        </p:nvPicPr>
        <p:blipFill>
          <a:blip r:embed="rId3"/>
          <a:stretch>
            <a:fillRect/>
          </a:stretch>
        </p:blipFill>
        <p:spPr>
          <a:xfrm>
            <a:off x="9732214" y="251431"/>
            <a:ext cx="1878161" cy="580875"/>
          </a:xfrm>
          <a:prstGeom prst="rect">
            <a:avLst/>
          </a:prstGeom>
        </p:spPr>
      </p:pic>
      <p:sp>
        <p:nvSpPr>
          <p:cNvPr id="48" name="Rectangle 47">
            <a:extLst>
              <a:ext uri="{FF2B5EF4-FFF2-40B4-BE49-F238E27FC236}">
                <a16:creationId xmlns:a16="http://schemas.microsoft.com/office/drawing/2014/main" id="{C6073876-F1EF-428A-A53C-A45F5EAFA3A5}"/>
              </a:ext>
            </a:extLst>
          </p:cNvPr>
          <p:cNvSpPr>
            <a:spLocks/>
          </p:cNvSpPr>
          <p:nvPr/>
        </p:nvSpPr>
        <p:spPr>
          <a:xfrm>
            <a:off x="629368" y="2918749"/>
            <a:ext cx="3657600" cy="118872"/>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6C3BD7E4-D181-4D79-8528-71A250E4A894}"/>
              </a:ext>
            </a:extLst>
          </p:cNvPr>
          <p:cNvSpPr txBox="1"/>
          <p:nvPr/>
        </p:nvSpPr>
        <p:spPr>
          <a:xfrm>
            <a:off x="4967397" y="2043906"/>
            <a:ext cx="206939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Managed care pharmacy field matures quickly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52" name="TextBox 51">
            <a:extLst>
              <a:ext uri="{FF2B5EF4-FFF2-40B4-BE49-F238E27FC236}">
                <a16:creationId xmlns:a16="http://schemas.microsoft.com/office/drawing/2014/main" id="{C9855565-0519-4AFC-B53D-1146BDFE0382}"/>
              </a:ext>
            </a:extLst>
          </p:cNvPr>
          <p:cNvSpPr txBox="1"/>
          <p:nvPr/>
        </p:nvSpPr>
        <p:spPr>
          <a:xfrm>
            <a:off x="8615607" y="1251292"/>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2000s</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E4C938FD-2C67-4AE7-B7BA-38069209BE70}"/>
              </a:ext>
            </a:extLst>
          </p:cNvPr>
          <p:cNvSpPr/>
          <p:nvPr/>
        </p:nvSpPr>
        <p:spPr>
          <a:xfrm>
            <a:off x="7727234" y="4733566"/>
            <a:ext cx="4114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0485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p:txBody>
          <a:bodyPr/>
          <a:lstStyle/>
          <a:p>
            <a:pPr algn="ctr"/>
            <a:r>
              <a:rPr lang="en-US" sz="7200"/>
              <a:t>Managed Care Residencies &amp; Fellowships</a:t>
            </a:r>
          </a:p>
        </p:txBody>
      </p:sp>
    </p:spTree>
    <p:extLst>
      <p:ext uri="{BB962C8B-B14F-4D97-AF65-F5344CB8AC3E}">
        <p14:creationId xmlns:p14="http://schemas.microsoft.com/office/powerpoint/2010/main" val="3200721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820A-AD56-9808-7BC3-DC8EB991D29F}"/>
              </a:ext>
            </a:extLst>
          </p:cNvPr>
          <p:cNvSpPr>
            <a:spLocks noGrp="1"/>
          </p:cNvSpPr>
          <p:nvPr>
            <p:ph type="title"/>
          </p:nvPr>
        </p:nvSpPr>
        <p:spPr>
          <a:xfrm>
            <a:off x="612773" y="296098"/>
            <a:ext cx="10723281" cy="581698"/>
          </a:xfrm>
        </p:spPr>
        <p:txBody>
          <a:bodyPr/>
          <a:lstStyle/>
          <a:p>
            <a:r>
              <a:rPr lang="en-US" sz="4000"/>
              <a:t>Managed Care Residencies &amp;  Fellowships</a:t>
            </a:r>
          </a:p>
        </p:txBody>
      </p:sp>
      <p:sp>
        <p:nvSpPr>
          <p:cNvPr id="5" name="Rectangle: Rounded Corners 4">
            <a:extLst>
              <a:ext uri="{FF2B5EF4-FFF2-40B4-BE49-F238E27FC236}">
                <a16:creationId xmlns:a16="http://schemas.microsoft.com/office/drawing/2014/main" id="{64A42693-6BD5-944B-815F-0958D56959D0}"/>
              </a:ext>
            </a:extLst>
          </p:cNvPr>
          <p:cNvSpPr/>
          <p:nvPr/>
        </p:nvSpPr>
        <p:spPr>
          <a:xfrm>
            <a:off x="6220021" y="1665044"/>
            <a:ext cx="4793494" cy="3107372"/>
          </a:xfrm>
          <a:prstGeom prst="roundRect">
            <a:avLst/>
          </a:prstGeom>
          <a:solidFill>
            <a:schemeClr val="bg1"/>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B"/>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8798C113-862F-F768-68D5-1051AA28CD99}"/>
              </a:ext>
            </a:extLst>
          </p:cNvPr>
          <p:cNvSpPr/>
          <p:nvPr/>
        </p:nvSpPr>
        <p:spPr>
          <a:xfrm>
            <a:off x="822571" y="1665044"/>
            <a:ext cx="4793494" cy="4428288"/>
          </a:xfrm>
          <a:prstGeom prst="roundRect">
            <a:avLst/>
          </a:prstGeom>
          <a:solidFill>
            <a:srgbClr val="FFFFFF"/>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B"/>
              </a:solidFill>
              <a:effectLst/>
              <a:uLnTx/>
              <a:uFillTx/>
              <a:latin typeface="Arial" panose="020B0604020202020204"/>
              <a:ea typeface="+mn-ea"/>
              <a:cs typeface="+mn-cs"/>
            </a:endParaRPr>
          </a:p>
        </p:txBody>
      </p:sp>
      <p:sp>
        <p:nvSpPr>
          <p:cNvPr id="10" name="Content Placeholder 2">
            <a:extLst>
              <a:ext uri="{FF2B5EF4-FFF2-40B4-BE49-F238E27FC236}">
                <a16:creationId xmlns:a16="http://schemas.microsoft.com/office/drawing/2014/main" id="{66316613-776A-BFF3-5C0B-3B6B2E543074}"/>
              </a:ext>
            </a:extLst>
          </p:cNvPr>
          <p:cNvSpPr txBox="1">
            <a:spLocks/>
          </p:cNvSpPr>
          <p:nvPr/>
        </p:nvSpPr>
        <p:spPr>
          <a:xfrm>
            <a:off x="1091509" y="2440730"/>
            <a:ext cx="4139868" cy="3154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0205B"/>
                </a:solidFill>
                <a:latin typeface="Montserrat Medium" panose="00000600000000000000" pitchFamily="2" charset="0"/>
              </a:rPr>
              <a:t>Year long post-PharmD intensive learning and skills-building experience in a managed care pharmacy environment.</a:t>
            </a:r>
          </a:p>
          <a:p>
            <a:endParaRPr lang="en-US" sz="2000">
              <a:solidFill>
                <a:srgbClr val="00205B"/>
              </a:solidFill>
              <a:latin typeface="Montserrat Medium" panose="00000600000000000000" pitchFamily="2" charset="0"/>
            </a:endParaRPr>
          </a:p>
          <a:p>
            <a:pPr marL="0" indent="0">
              <a:buFont typeface="Arial" panose="020B0604020202020204" pitchFamily="34" charset="0"/>
              <a:buNone/>
            </a:pPr>
            <a:r>
              <a:rPr lang="en-US" sz="2000">
                <a:solidFill>
                  <a:srgbClr val="00205B"/>
                </a:solidFill>
                <a:latin typeface="Montserrat Medium" panose="00000600000000000000" pitchFamily="2" charset="0"/>
              </a:rPr>
              <a:t>To be accredited by ASHP,  the program must meet standards that are developed by the Commission on Credentialing with input from AMCP members.</a:t>
            </a:r>
          </a:p>
        </p:txBody>
      </p:sp>
      <p:sp>
        <p:nvSpPr>
          <p:cNvPr id="11" name="Content Placeholder 5">
            <a:extLst>
              <a:ext uri="{FF2B5EF4-FFF2-40B4-BE49-F238E27FC236}">
                <a16:creationId xmlns:a16="http://schemas.microsoft.com/office/drawing/2014/main" id="{724EF536-C8A2-AD7C-4BF1-9B9F51414174}"/>
              </a:ext>
            </a:extLst>
          </p:cNvPr>
          <p:cNvSpPr txBox="1">
            <a:spLocks/>
          </p:cNvSpPr>
          <p:nvPr/>
        </p:nvSpPr>
        <p:spPr>
          <a:xfrm>
            <a:off x="6600519" y="2440730"/>
            <a:ext cx="4032498" cy="1830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205B"/>
                </a:solidFill>
                <a:effectLst/>
                <a:uLnTx/>
                <a:uFillTx/>
                <a:latin typeface="Montserrat Medium" panose="00000600000000000000" pitchFamily="2" charset="0"/>
                <a:ea typeface="+mn-ea"/>
                <a:cs typeface="+mn-cs"/>
              </a:rPr>
              <a:t>Typically, research-based and typically two years in length.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205B"/>
                </a:solidFill>
                <a:effectLst/>
                <a:uLnTx/>
                <a:uFillTx/>
                <a:latin typeface="Montserrat Medium" panose="00000600000000000000" pitchFamily="2" charset="0"/>
                <a:ea typeface="+mn-ea"/>
                <a:cs typeface="+mn-cs"/>
              </a:rPr>
              <a:t>Sometimes completed after a PGY1 and/or PGY2 residency (or instead of 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5B"/>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5B"/>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5B"/>
              </a:solidFill>
              <a:effectLst/>
              <a:uLnTx/>
              <a:uFillTx/>
              <a:latin typeface="Arial" panose="020B0604020202020204"/>
              <a:ea typeface="+mn-ea"/>
              <a:cs typeface="+mn-cs"/>
            </a:endParaRPr>
          </a:p>
        </p:txBody>
      </p:sp>
      <p:sp>
        <p:nvSpPr>
          <p:cNvPr id="13" name="Text Placeholder 3">
            <a:extLst>
              <a:ext uri="{FF2B5EF4-FFF2-40B4-BE49-F238E27FC236}">
                <a16:creationId xmlns:a16="http://schemas.microsoft.com/office/drawing/2014/main" id="{14CB26E1-941E-B7F8-F3E5-8DD4C3B12B90}"/>
              </a:ext>
            </a:extLst>
          </p:cNvPr>
          <p:cNvSpPr txBox="1">
            <a:spLocks/>
          </p:cNvSpPr>
          <p:nvPr/>
        </p:nvSpPr>
        <p:spPr>
          <a:xfrm>
            <a:off x="1426527" y="1816342"/>
            <a:ext cx="3320910" cy="473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00205B"/>
                </a:solidFill>
                <a:latin typeface="Montserrat Semi Bold" panose="00000700000000000000" pitchFamily="50" charset="0"/>
              </a:rPr>
              <a:t>Residency</a:t>
            </a:r>
          </a:p>
        </p:txBody>
      </p:sp>
      <p:sp>
        <p:nvSpPr>
          <p:cNvPr id="14" name="Text Placeholder 4">
            <a:extLst>
              <a:ext uri="{FF2B5EF4-FFF2-40B4-BE49-F238E27FC236}">
                <a16:creationId xmlns:a16="http://schemas.microsoft.com/office/drawing/2014/main" id="{A50BECA3-A489-ACCF-8464-1112B9A1FED7}"/>
              </a:ext>
            </a:extLst>
          </p:cNvPr>
          <p:cNvSpPr txBox="1">
            <a:spLocks/>
          </p:cNvSpPr>
          <p:nvPr/>
        </p:nvSpPr>
        <p:spPr>
          <a:xfrm>
            <a:off x="6925992" y="1866945"/>
            <a:ext cx="3223008" cy="5566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00205B"/>
                </a:solidFill>
                <a:latin typeface="Montserrat Semi Bold" panose="00000700000000000000" pitchFamily="50" charset="0"/>
              </a:rPr>
              <a:t>Fellowship</a:t>
            </a:r>
          </a:p>
        </p:txBody>
      </p:sp>
      <p:sp>
        <p:nvSpPr>
          <p:cNvPr id="18" name="TextBox 17">
            <a:extLst>
              <a:ext uri="{FF2B5EF4-FFF2-40B4-BE49-F238E27FC236}">
                <a16:creationId xmlns:a16="http://schemas.microsoft.com/office/drawing/2014/main" id="{040CD7D1-5597-FE9B-C4CC-1698AF239EE8}"/>
              </a:ext>
            </a:extLst>
          </p:cNvPr>
          <p:cNvSpPr txBox="1"/>
          <p:nvPr/>
        </p:nvSpPr>
        <p:spPr>
          <a:xfrm>
            <a:off x="5769575" y="4692907"/>
            <a:ext cx="6422425" cy="707886"/>
          </a:xfrm>
          <a:prstGeom prst="rect">
            <a:avLst/>
          </a:prstGeom>
          <a:solidFill>
            <a:schemeClr val="bg1"/>
          </a:solidFill>
        </p:spPr>
        <p:txBody>
          <a:bodyPr wrap="square">
            <a:spAutoFit/>
          </a:bodyPr>
          <a:lstStyle/>
          <a:p>
            <a:pPr marL="0" indent="0">
              <a:buNone/>
            </a:pPr>
            <a:r>
              <a:rPr lang="en-US" sz="4000" i="1">
                <a:solidFill>
                  <a:srgbClr val="F78F1E"/>
                </a:solidFill>
              </a:rPr>
              <a:t>amcp.org/residents-fellows</a:t>
            </a:r>
          </a:p>
        </p:txBody>
      </p:sp>
    </p:spTree>
    <p:extLst>
      <p:ext uri="{BB962C8B-B14F-4D97-AF65-F5344CB8AC3E}">
        <p14:creationId xmlns:p14="http://schemas.microsoft.com/office/powerpoint/2010/main" val="167523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3F963-5F50-7ECC-37AC-AF9E3D9FED21}"/>
              </a:ext>
            </a:extLst>
          </p:cNvPr>
          <p:cNvSpPr txBox="1"/>
          <p:nvPr/>
        </p:nvSpPr>
        <p:spPr>
          <a:xfrm>
            <a:off x="4529965" y="5944882"/>
            <a:ext cx="3132069" cy="584775"/>
          </a:xfrm>
          <a:prstGeom prst="rect">
            <a:avLst/>
          </a:prstGeom>
          <a:noFill/>
        </p:spPr>
        <p:txBody>
          <a:bodyPr wrap="square">
            <a:spAutoFit/>
          </a:bodyPr>
          <a:lstStyle/>
          <a:p>
            <a:r>
              <a:rPr lang="en-US" sz="3200" b="1">
                <a:solidFill>
                  <a:srgbClr val="DC8633"/>
                </a:solidFill>
              </a:rPr>
              <a:t>amcpnexus</a:t>
            </a:r>
            <a:r>
              <a:rPr lang="en-US" sz="2800" b="1">
                <a:solidFill>
                  <a:srgbClr val="DC8633"/>
                </a:solidFill>
              </a:rPr>
              <a:t>.org</a:t>
            </a:r>
          </a:p>
        </p:txBody>
      </p:sp>
      <p:sp>
        <p:nvSpPr>
          <p:cNvPr id="6" name="TextBox 5">
            <a:extLst>
              <a:ext uri="{FF2B5EF4-FFF2-40B4-BE49-F238E27FC236}">
                <a16:creationId xmlns:a16="http://schemas.microsoft.com/office/drawing/2014/main" id="{5ADCC6E9-47EE-D30D-4719-04CE5CB15C8D}"/>
              </a:ext>
            </a:extLst>
          </p:cNvPr>
          <p:cNvSpPr txBox="1"/>
          <p:nvPr/>
        </p:nvSpPr>
        <p:spPr>
          <a:xfrm>
            <a:off x="1046694" y="2735595"/>
            <a:ext cx="9634907" cy="553998"/>
          </a:xfrm>
          <a:prstGeom prst="rect">
            <a:avLst/>
          </a:prstGeom>
          <a:noFill/>
        </p:spPr>
        <p:txBody>
          <a:bodyPr wrap="square" rtlCol="0">
            <a:spAutoFit/>
          </a:bodyPr>
          <a:lstStyle/>
          <a:p>
            <a:pPr algn="ctr"/>
            <a:r>
              <a:rPr lang="en-US" sz="3000" b="1">
                <a:solidFill>
                  <a:srgbClr val="00205B"/>
                </a:solidFill>
                <a:latin typeface="Montserrat ExtraBold" panose="00000900000000000000" pitchFamily="2" charset="0"/>
                <a:ea typeface="+mj-ea"/>
                <a:cs typeface="+mj-cs"/>
              </a:rPr>
              <a:t>Student Education Sessions (Oct 17 &amp;18)</a:t>
            </a:r>
          </a:p>
        </p:txBody>
      </p:sp>
      <p:sp>
        <p:nvSpPr>
          <p:cNvPr id="7" name="TextBox 6">
            <a:extLst>
              <a:ext uri="{FF2B5EF4-FFF2-40B4-BE49-F238E27FC236}">
                <a16:creationId xmlns:a16="http://schemas.microsoft.com/office/drawing/2014/main" id="{DD79416A-5D0E-39ED-418A-E141EC2A0C6D}"/>
              </a:ext>
            </a:extLst>
          </p:cNvPr>
          <p:cNvSpPr txBox="1"/>
          <p:nvPr/>
        </p:nvSpPr>
        <p:spPr>
          <a:xfrm>
            <a:off x="204149" y="3496380"/>
            <a:ext cx="6038153" cy="1569660"/>
          </a:xfrm>
          <a:prstGeom prst="rect">
            <a:avLst/>
          </a:prstGeom>
          <a:noFill/>
        </p:spPr>
        <p:txBody>
          <a:bodyPr wrap="square" lIns="91440" tIns="45720" rIns="91440" bIns="45720" rtlCol="0" anchor="t">
            <a:spAutoFit/>
          </a:bodyPr>
          <a:lstStyle/>
          <a:p>
            <a:pPr marL="234950" indent="-234950">
              <a:buClr>
                <a:srgbClr val="F78F1E"/>
              </a:buClr>
              <a:buSzPct val="120000"/>
              <a:buFont typeface="Wingdings"/>
              <a:buChar char="§"/>
            </a:pPr>
            <a:r>
              <a:rPr lang="en-US" sz="2400" b="1">
                <a:solidFill>
                  <a:srgbClr val="00205B"/>
                </a:solidFill>
                <a:latin typeface="Montserrat Semi Bold" panose="00000700000000000000" pitchFamily="50" charset="0"/>
                <a:ea typeface="+mj-ea"/>
                <a:cs typeface="+mj-cs"/>
              </a:rPr>
              <a:t>Practice Based Research: What, Why, and How? </a:t>
            </a:r>
            <a:r>
              <a:rPr lang="en-US" sz="2000" b="1" i="1">
                <a:solidFill>
                  <a:srgbClr val="00205B"/>
                </a:solidFill>
                <a:latin typeface="Montserrat Semi Bold" panose="00000700000000000000" pitchFamily="50" charset="0"/>
                <a:ea typeface="+mj-ea"/>
                <a:cs typeface="+mj-cs"/>
              </a:rPr>
              <a:t>(Oct 17)</a:t>
            </a:r>
            <a:endParaRPr lang="en-US">
              <a:latin typeface="Montserrat Semi Bold" panose="00000700000000000000" pitchFamily="50" charset="0"/>
              <a:ea typeface="+mj-ea"/>
              <a:cs typeface="Arial" panose="020B0604020202020204"/>
            </a:endParaRPr>
          </a:p>
          <a:p>
            <a:pPr marL="234950" indent="-234950">
              <a:buClr>
                <a:srgbClr val="F78F1E"/>
              </a:buClr>
              <a:buSzPct val="120000"/>
              <a:buFont typeface="Wingdings" panose="05000000000000000000" pitchFamily="2" charset="2"/>
              <a:buChar char="§"/>
            </a:pPr>
            <a:endParaRPr lang="en-US" sz="2400" b="1">
              <a:solidFill>
                <a:srgbClr val="00205B"/>
              </a:solidFill>
              <a:latin typeface="Montserrat Light" panose="00000400000000000000" pitchFamily="50" charset="0"/>
              <a:ea typeface="+mj-ea"/>
              <a:cs typeface="+mj-cs"/>
            </a:endParaRPr>
          </a:p>
          <a:p>
            <a:pPr marL="234950" indent="-234950">
              <a:buClr>
                <a:srgbClr val="F78F1E"/>
              </a:buClr>
              <a:buSzPct val="120000"/>
              <a:buFont typeface="Wingdings"/>
              <a:buChar char="§"/>
            </a:pPr>
            <a:r>
              <a:rPr lang="en-US" sz="2400" b="1">
                <a:solidFill>
                  <a:srgbClr val="00205B"/>
                </a:solidFill>
                <a:latin typeface="Montserrat Semi Bold" panose="00000700000000000000" pitchFamily="50" charset="0"/>
                <a:ea typeface="+mj-ea"/>
                <a:cs typeface="+mj-cs"/>
              </a:rPr>
              <a:t>Student Leadership Academy </a:t>
            </a:r>
            <a:r>
              <a:rPr lang="en-US" sz="2000" b="1" i="1">
                <a:solidFill>
                  <a:srgbClr val="00205B"/>
                </a:solidFill>
                <a:latin typeface="Montserrat Semi Bold" panose="00000700000000000000" pitchFamily="50" charset="0"/>
                <a:ea typeface="+mj-ea"/>
                <a:cs typeface="+mj-cs"/>
              </a:rPr>
              <a:t>(Oct 18)</a:t>
            </a:r>
          </a:p>
        </p:txBody>
      </p:sp>
      <p:sp>
        <p:nvSpPr>
          <p:cNvPr id="8" name="TextBox 7">
            <a:extLst>
              <a:ext uri="{FF2B5EF4-FFF2-40B4-BE49-F238E27FC236}">
                <a16:creationId xmlns:a16="http://schemas.microsoft.com/office/drawing/2014/main" id="{6DE7BCA1-944E-C34A-2199-E3F56E827666}"/>
              </a:ext>
            </a:extLst>
          </p:cNvPr>
          <p:cNvSpPr txBox="1"/>
          <p:nvPr/>
        </p:nvSpPr>
        <p:spPr>
          <a:xfrm>
            <a:off x="6939708" y="3514333"/>
            <a:ext cx="5048142" cy="1908215"/>
          </a:xfrm>
          <a:prstGeom prst="rect">
            <a:avLst/>
          </a:prstGeom>
          <a:noFill/>
        </p:spPr>
        <p:txBody>
          <a:bodyPr wrap="square" rtlCol="0">
            <a:spAutoFit/>
          </a:bodyPr>
          <a:lstStyle/>
          <a:p>
            <a:pPr marL="173038" indent="-173038">
              <a:buClr>
                <a:srgbClr val="F78F1E"/>
              </a:buClr>
              <a:buSzPct val="120000"/>
              <a:buFont typeface="Wingdings" panose="05000000000000000000" pitchFamily="2" charset="2"/>
              <a:buChar char="§"/>
            </a:pPr>
            <a:r>
              <a:rPr lang="en-US" sz="2400" b="1">
                <a:solidFill>
                  <a:srgbClr val="00205B"/>
                </a:solidFill>
                <a:latin typeface="Montserrat Semi Bold" panose="00000700000000000000" pitchFamily="50" charset="0"/>
                <a:ea typeface="+mj-ea"/>
                <a:cs typeface="+mj-cs"/>
              </a:rPr>
              <a:t>Reception </a:t>
            </a:r>
            <a:r>
              <a:rPr lang="en-US" sz="2000" b="1" i="1">
                <a:solidFill>
                  <a:srgbClr val="00205B"/>
                </a:solidFill>
                <a:latin typeface="Montserrat Semi Bold" panose="00000700000000000000" pitchFamily="50" charset="0"/>
                <a:ea typeface="+mj-ea"/>
                <a:cs typeface="+mj-cs"/>
              </a:rPr>
              <a:t>(Oct 17)</a:t>
            </a:r>
          </a:p>
          <a:p>
            <a:pPr marL="173038" indent="-173038">
              <a:buClr>
                <a:srgbClr val="F78F1E"/>
              </a:buClr>
              <a:buSzPct val="120000"/>
              <a:buFont typeface="Wingdings" panose="05000000000000000000" pitchFamily="2" charset="2"/>
              <a:buChar char="§"/>
            </a:pPr>
            <a:endParaRPr lang="en-US" sz="2200" b="1">
              <a:solidFill>
                <a:srgbClr val="00205B"/>
              </a:solidFill>
              <a:latin typeface="Montserrat Semi Bold" panose="00000700000000000000" pitchFamily="50" charset="0"/>
              <a:ea typeface="+mj-ea"/>
              <a:cs typeface="+mj-cs"/>
            </a:endParaRPr>
          </a:p>
          <a:p>
            <a:pPr marL="173038" indent="-173038">
              <a:buClr>
                <a:srgbClr val="F78F1E"/>
              </a:buClr>
              <a:buSzPct val="120000"/>
              <a:buFont typeface="Wingdings" panose="05000000000000000000" pitchFamily="2" charset="2"/>
              <a:buChar char="§"/>
            </a:pPr>
            <a:r>
              <a:rPr lang="en-US" sz="2400" b="1">
                <a:solidFill>
                  <a:srgbClr val="00205B"/>
                </a:solidFill>
                <a:latin typeface="Montserrat Semi Bold" panose="00000700000000000000" pitchFamily="50" charset="0"/>
                <a:ea typeface="+mj-ea"/>
                <a:cs typeface="+mj-cs"/>
              </a:rPr>
              <a:t>AMCP Managed Care Pharmacy Residency &amp; Fellowship Showcase (</a:t>
            </a:r>
            <a:r>
              <a:rPr lang="en-US" sz="2000" b="1" i="1">
                <a:solidFill>
                  <a:srgbClr val="00205B"/>
                </a:solidFill>
                <a:latin typeface="Montserrat Semi Bold" panose="00000700000000000000" pitchFamily="50" charset="0"/>
                <a:ea typeface="+mj-ea"/>
                <a:cs typeface="+mj-cs"/>
              </a:rPr>
              <a:t>Oct 18)   </a:t>
            </a:r>
          </a:p>
        </p:txBody>
      </p:sp>
      <p:cxnSp>
        <p:nvCxnSpPr>
          <p:cNvPr id="9" name="Straight Connector 8">
            <a:extLst>
              <a:ext uri="{FF2B5EF4-FFF2-40B4-BE49-F238E27FC236}">
                <a16:creationId xmlns:a16="http://schemas.microsoft.com/office/drawing/2014/main" id="{294E71F0-13BA-08F7-AD69-154DC77F6286}"/>
              </a:ext>
            </a:extLst>
          </p:cNvPr>
          <p:cNvCxnSpPr>
            <a:cxnSpLocks/>
          </p:cNvCxnSpPr>
          <p:nvPr/>
        </p:nvCxnSpPr>
        <p:spPr>
          <a:xfrm>
            <a:off x="6500234" y="3601412"/>
            <a:ext cx="0" cy="1857233"/>
          </a:xfrm>
          <a:prstGeom prst="line">
            <a:avLst/>
          </a:prstGeom>
          <a:ln w="19050">
            <a:solidFill>
              <a:srgbClr val="F78F1E"/>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text on a blue background&#10;&#10;Description automatically generated">
            <a:extLst>
              <a:ext uri="{FF2B5EF4-FFF2-40B4-BE49-F238E27FC236}">
                <a16:creationId xmlns:a16="http://schemas.microsoft.com/office/drawing/2014/main" id="{D7A2507D-3277-7845-0380-D659DDA68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4"/>
            <a:ext cx="12188456" cy="2611812"/>
          </a:xfrm>
          <a:prstGeom prst="rect">
            <a:avLst/>
          </a:prstGeom>
        </p:spPr>
      </p:pic>
    </p:spTree>
    <p:extLst>
      <p:ext uri="{BB962C8B-B14F-4D97-AF65-F5344CB8AC3E}">
        <p14:creationId xmlns:p14="http://schemas.microsoft.com/office/powerpoint/2010/main" val="1332929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85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783642" y="1199028"/>
            <a:ext cx="7707245" cy="1618313"/>
          </a:xfrm>
        </p:spPr>
        <p:txBody>
          <a:bodyPr/>
          <a:lstStyle/>
          <a:p>
            <a:r>
              <a:rPr lang="en-US"/>
              <a:t>Questions</a:t>
            </a:r>
          </a:p>
        </p:txBody>
      </p:sp>
      <p:sp>
        <p:nvSpPr>
          <p:cNvPr id="2" name="TextBox 1">
            <a:extLst>
              <a:ext uri="{FF2B5EF4-FFF2-40B4-BE49-F238E27FC236}">
                <a16:creationId xmlns:a16="http://schemas.microsoft.com/office/drawing/2014/main" id="{33CCAC64-7FD3-279B-4652-5F8A7F8C1B6E}"/>
              </a:ext>
            </a:extLst>
          </p:cNvPr>
          <p:cNvSpPr txBox="1"/>
          <p:nvPr/>
        </p:nvSpPr>
        <p:spPr>
          <a:xfrm>
            <a:off x="5125211" y="5102251"/>
            <a:ext cx="6686575"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78F1E"/>
                </a:solidFill>
                <a:latin typeface="Montserrat Semi Bold" panose="00000700000000000000" pitchFamily="50" charset="0"/>
              </a:rPr>
              <a:t>Additional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78F1E"/>
                </a:solidFill>
                <a:latin typeface="Montserrat Semi Bold" panose="00000700000000000000" pitchFamily="50" charset="0"/>
                <a:hlinkClick r:id="rId3">
                  <a:extLst>
                    <a:ext uri="{A12FA001-AC4F-418D-AE19-62706E023703}">
                      <ahyp:hlinkClr xmlns:ahyp="http://schemas.microsoft.com/office/drawing/2018/hyperlinkcolor" val="tx"/>
                    </a:ext>
                  </a:extLst>
                </a:hlinkClick>
              </a:rPr>
              <a:t>www.amcp.org/What_is_MCP</a:t>
            </a:r>
            <a:r>
              <a:rPr lang="en-US" sz="3200" b="1">
                <a:solidFill>
                  <a:srgbClr val="F78F1E"/>
                </a:solidFill>
                <a:latin typeface="Montserrat Semi Bold" panose="00000700000000000000" pitchFamily="50" charset="0"/>
              </a:rPr>
              <a:t>? </a:t>
            </a:r>
          </a:p>
        </p:txBody>
      </p:sp>
    </p:spTree>
    <p:extLst>
      <p:ext uri="{BB962C8B-B14F-4D97-AF65-F5344CB8AC3E}">
        <p14:creationId xmlns:p14="http://schemas.microsoft.com/office/powerpoint/2010/main" val="709438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31221-D616-3DEF-93F0-00DB256ABD79}"/>
              </a:ext>
            </a:extLst>
          </p:cNvPr>
          <p:cNvSpPr txBox="1"/>
          <p:nvPr/>
        </p:nvSpPr>
        <p:spPr>
          <a:xfrm>
            <a:off x="3870960" y="950976"/>
            <a:ext cx="4450080"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3C90E"/>
                </a:solidFill>
                <a:effectLst/>
                <a:uLnTx/>
                <a:uFillTx/>
                <a:latin typeface="Arial" panose="020B0604020202020204"/>
                <a:ea typeface="+mn-ea"/>
                <a:cs typeface="+mn-cs"/>
              </a:rPr>
              <a:t>Not an AMCP member yet?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3C90E"/>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panose="020B0604020202020204"/>
                <a:ea typeface="+mn-ea"/>
                <a:cs typeface="+mn-cs"/>
              </a:rPr>
              <a:t>Join today at amcp.org/Join</a:t>
            </a:r>
          </a:p>
        </p:txBody>
      </p:sp>
    </p:spTree>
    <p:extLst>
      <p:ext uri="{BB962C8B-B14F-4D97-AF65-F5344CB8AC3E}">
        <p14:creationId xmlns:p14="http://schemas.microsoft.com/office/powerpoint/2010/main" val="217224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1">
            <a:extLst>
              <a:ext uri="{FF2B5EF4-FFF2-40B4-BE49-F238E27FC236}">
                <a16:creationId xmlns:a16="http://schemas.microsoft.com/office/drawing/2014/main" id="{57BE8CC9-8129-493D-92A4-8219C97AEF8E}"/>
              </a:ext>
            </a:extLst>
          </p:cNvPr>
          <p:cNvSpPr/>
          <p:nvPr/>
        </p:nvSpPr>
        <p:spPr>
          <a:xfrm rot="17152435">
            <a:off x="6079312" y="-1031167"/>
            <a:ext cx="504725" cy="12264473"/>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rgbClr val="286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8814463A-D35A-4BA9-8052-DA1586A65673}"/>
              </a:ext>
            </a:extLst>
          </p:cNvPr>
          <p:cNvSpPr/>
          <p:nvPr/>
        </p:nvSpPr>
        <p:spPr>
          <a:xfrm>
            <a:off x="8491199" y="5607188"/>
            <a:ext cx="1445002" cy="76962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B644C2AA-5B91-4DE2-98C4-BF210CEBCFE8}"/>
              </a:ext>
            </a:extLst>
          </p:cNvPr>
          <p:cNvSpPr/>
          <p:nvPr/>
        </p:nvSpPr>
        <p:spPr>
          <a:xfrm>
            <a:off x="3089289" y="4114335"/>
            <a:ext cx="692682" cy="368927"/>
          </a:xfrm>
          <a:prstGeom prst="ellipse">
            <a:avLst/>
          </a:prstGeom>
          <a:solidFill>
            <a:srgbClr val="91C8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8ED6800A-FD7A-47F2-83B9-4268725530FF}"/>
              </a:ext>
            </a:extLst>
          </p:cNvPr>
          <p:cNvSpPr/>
          <p:nvPr/>
        </p:nvSpPr>
        <p:spPr>
          <a:xfrm>
            <a:off x="9111398" y="4797523"/>
            <a:ext cx="175088" cy="1247465"/>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55232225-9D6C-43FA-ACB3-DC0C704C8BAA}"/>
              </a:ext>
            </a:extLst>
          </p:cNvPr>
          <p:cNvSpPr/>
          <p:nvPr/>
        </p:nvSpPr>
        <p:spPr>
          <a:xfrm>
            <a:off x="3380596" y="3224025"/>
            <a:ext cx="110067" cy="1095012"/>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60F60EF9-D04B-4D45-B6CC-6230FB64F054}"/>
              </a:ext>
            </a:extLst>
          </p:cNvPr>
          <p:cNvSpPr>
            <a:spLocks/>
          </p:cNvSpPr>
          <p:nvPr/>
        </p:nvSpPr>
        <p:spPr>
          <a:xfrm>
            <a:off x="1551796" y="915002"/>
            <a:ext cx="3657600" cy="118872"/>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5889C478-A7A0-480D-8E59-57DC711DA591}"/>
              </a:ext>
            </a:extLst>
          </p:cNvPr>
          <p:cNvSpPr txBox="1"/>
          <p:nvPr/>
        </p:nvSpPr>
        <p:spPr>
          <a:xfrm>
            <a:off x="1645955" y="1033874"/>
            <a:ext cx="3762751" cy="287771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Affordable Care Act</a:t>
            </a:r>
            <a:b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b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mn-ea"/>
                <a:cs typeface="Arial" panose="020B0604020202020204" pitchFamily="34" charset="0"/>
              </a:rPr>
              <a:t>Specialty Drug cost escalation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Rise of Value-Based Care Models</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2015: </a:t>
            </a: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BBCIC Founded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000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6" name="TextBox 25">
            <a:extLst>
              <a:ext uri="{FF2B5EF4-FFF2-40B4-BE49-F238E27FC236}">
                <a16:creationId xmlns:a16="http://schemas.microsoft.com/office/drawing/2014/main" id="{A58199A3-8787-4B04-ABE2-7377D8EB0E1C}"/>
              </a:ext>
            </a:extLst>
          </p:cNvPr>
          <p:cNvSpPr txBox="1"/>
          <p:nvPr/>
        </p:nvSpPr>
        <p:spPr>
          <a:xfrm>
            <a:off x="2311433" y="112664"/>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2010s</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79D279D1-58E0-4FA5-AC78-9B45B7956430}"/>
              </a:ext>
            </a:extLst>
          </p:cNvPr>
          <p:cNvSpPr/>
          <p:nvPr/>
        </p:nvSpPr>
        <p:spPr>
          <a:xfrm>
            <a:off x="7199683" y="2701464"/>
            <a:ext cx="4114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76DEF1CD-CFFB-4BA4-A688-0ECE97AF0906}"/>
              </a:ext>
            </a:extLst>
          </p:cNvPr>
          <p:cNvSpPr txBox="1"/>
          <p:nvPr/>
        </p:nvSpPr>
        <p:spPr>
          <a:xfrm>
            <a:off x="7256164" y="2869221"/>
            <a:ext cx="4227760" cy="1766574"/>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COVID and Care Delivery Reforms</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Increase in digital health</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Passage of IRA</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rPr>
              <a:t>PBM Reform</a:t>
            </a:r>
          </a:p>
        </p:txBody>
      </p:sp>
      <p:sp>
        <p:nvSpPr>
          <p:cNvPr id="45" name="TextBox 44">
            <a:extLst>
              <a:ext uri="{FF2B5EF4-FFF2-40B4-BE49-F238E27FC236}">
                <a16:creationId xmlns:a16="http://schemas.microsoft.com/office/drawing/2014/main" id="{55941AAF-E4D7-47E8-AA21-4544F3F3FDCD}"/>
              </a:ext>
            </a:extLst>
          </p:cNvPr>
          <p:cNvSpPr txBox="1"/>
          <p:nvPr/>
        </p:nvSpPr>
        <p:spPr>
          <a:xfrm>
            <a:off x="454484" y="5607188"/>
            <a:ext cx="68517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0000"/>
                </a:solidFill>
                <a:effectLst/>
                <a:uLnTx/>
                <a:uFillTx/>
                <a:latin typeface="Montserrat Semi Bold" panose="00000700000000000000" pitchFamily="50" charset="0"/>
                <a:ea typeface="Noto Sans" panose="020B0502040504020204" pitchFamily="34"/>
                <a:cs typeface="Noto Sans" panose="020B0502040504020204" pitchFamily="34"/>
              </a:rPr>
              <a:t>History </a:t>
            </a:r>
            <a:r>
              <a:rPr kumimoji="0" lang="en-US" sz="2400" b="1" i="1" u="none" strike="noStrike" kern="1200" cap="none" spc="0" normalizeH="0" baseline="0" noProof="0">
                <a:ln>
                  <a:noFill/>
                </a:ln>
                <a:solidFill>
                  <a:srgbClr val="000000"/>
                </a:solidFill>
                <a:effectLst/>
                <a:uLnTx/>
                <a:uFillTx/>
                <a:latin typeface="Montserrat Semi Bold" panose="00000700000000000000" pitchFamily="50" charset="0"/>
                <a:ea typeface="Noto Sans" panose="020B0502040504020204" pitchFamily="34"/>
                <a:cs typeface="Noto Sans" panose="020B0502040504020204" pitchFamily="34"/>
              </a:rPr>
              <a:t>(cont’d)</a:t>
            </a:r>
            <a:endParaRPr kumimoji="0" lang="en-GB" sz="2400" b="1" i="1" u="none" strike="noStrike" kern="1200" cap="none" spc="0" normalizeH="0" baseline="0" noProof="0">
              <a:ln>
                <a:noFill/>
              </a:ln>
              <a:solidFill>
                <a:srgbClr val="000000"/>
              </a:solidFill>
              <a:effectLst/>
              <a:uLnTx/>
              <a:uFillTx/>
              <a:latin typeface="Montserrat Semi Bold" panose="00000700000000000000" pitchFamily="50" charset="0"/>
              <a:ea typeface="Noto Sans" panose="020B0502040504020204" pitchFamily="34"/>
              <a:cs typeface="Noto Sans" panose="020B0502040504020204" pitchFamily="34"/>
            </a:endParaRPr>
          </a:p>
        </p:txBody>
      </p:sp>
      <p:pic>
        <p:nvPicPr>
          <p:cNvPr id="47" name="Picture 46" descr="Logo&#10;&#10;Description automatically generated">
            <a:extLst>
              <a:ext uri="{FF2B5EF4-FFF2-40B4-BE49-F238E27FC236}">
                <a16:creationId xmlns:a16="http://schemas.microsoft.com/office/drawing/2014/main" id="{701030AF-FD6E-478D-A87F-21F0CFB6D868}"/>
              </a:ext>
            </a:extLst>
          </p:cNvPr>
          <p:cNvPicPr>
            <a:picLocks noChangeAspect="1"/>
          </p:cNvPicPr>
          <p:nvPr/>
        </p:nvPicPr>
        <p:blipFill>
          <a:blip r:embed="rId3"/>
          <a:stretch>
            <a:fillRect/>
          </a:stretch>
        </p:blipFill>
        <p:spPr>
          <a:xfrm>
            <a:off x="9732214" y="251431"/>
            <a:ext cx="1878161" cy="580875"/>
          </a:xfrm>
          <a:prstGeom prst="rect">
            <a:avLst/>
          </a:prstGeom>
        </p:spPr>
      </p:pic>
      <p:sp>
        <p:nvSpPr>
          <p:cNvPr id="48" name="Rectangle 47">
            <a:extLst>
              <a:ext uri="{FF2B5EF4-FFF2-40B4-BE49-F238E27FC236}">
                <a16:creationId xmlns:a16="http://schemas.microsoft.com/office/drawing/2014/main" id="{C6073876-F1EF-428A-A53C-A45F5EAFA3A5}"/>
              </a:ext>
            </a:extLst>
          </p:cNvPr>
          <p:cNvSpPr>
            <a:spLocks/>
          </p:cNvSpPr>
          <p:nvPr/>
        </p:nvSpPr>
        <p:spPr>
          <a:xfrm>
            <a:off x="1589122" y="3143093"/>
            <a:ext cx="3657600" cy="118872"/>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C9855565-0519-4AFC-B53D-1146BDFE0382}"/>
              </a:ext>
            </a:extLst>
          </p:cNvPr>
          <p:cNvSpPr txBox="1"/>
          <p:nvPr/>
        </p:nvSpPr>
        <p:spPr>
          <a:xfrm>
            <a:off x="6840117" y="1803699"/>
            <a:ext cx="483393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rPr>
              <a:t>2020 &amp; Beyond</a:t>
            </a:r>
            <a:endParaRPr kumimoji="0" lang="en-GB" sz="5000" b="1" i="0" u="none" strike="noStrike" kern="1200" cap="none" spc="0" normalizeH="0" baseline="0" noProof="0">
              <a:ln>
                <a:noFill/>
              </a:ln>
              <a:solidFill>
                <a:srgbClr val="0076CF">
                  <a:lumMod val="50000"/>
                </a:srgbClr>
              </a:solidFill>
              <a:effectLst/>
              <a:uLnTx/>
              <a:uFillTx/>
              <a:latin typeface="Arial" panose="020B0604020202020204"/>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E4C938FD-2C67-4AE7-B7BA-38069209BE70}"/>
              </a:ext>
            </a:extLst>
          </p:cNvPr>
          <p:cNvSpPr/>
          <p:nvPr/>
        </p:nvSpPr>
        <p:spPr>
          <a:xfrm>
            <a:off x="7256164" y="4733566"/>
            <a:ext cx="4114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881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2"/>
          <a:stretch>
            <a:fillRect/>
          </a:stretch>
        </p:blipFill>
        <p:spPr>
          <a:xfrm>
            <a:off x="9746235" y="234281"/>
            <a:ext cx="1878161" cy="580875"/>
          </a:xfrm>
          <a:prstGeom prst="rect">
            <a:avLst/>
          </a:prstGeom>
        </p:spPr>
      </p:pic>
      <p:sp>
        <p:nvSpPr>
          <p:cNvPr id="5" name="Title 3">
            <a:extLst>
              <a:ext uri="{FF2B5EF4-FFF2-40B4-BE49-F238E27FC236}">
                <a16:creationId xmlns:a16="http://schemas.microsoft.com/office/drawing/2014/main" id="{1DA6D90F-4418-981B-2597-14BC3987D94E}"/>
              </a:ext>
            </a:extLst>
          </p:cNvPr>
          <p:cNvSpPr txBox="1">
            <a:spLocks/>
          </p:cNvSpPr>
          <p:nvPr/>
        </p:nvSpPr>
        <p:spPr>
          <a:xfrm>
            <a:off x="217856" y="1050308"/>
            <a:ext cx="10357938" cy="581698"/>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400" b="1">
                <a:solidFill>
                  <a:srgbClr val="00205B"/>
                </a:solidFill>
                <a:latin typeface="Montserrat SemiBold" pitchFamily="2" charset="77"/>
              </a:rPr>
              <a:t>Where Managed Care</a:t>
            </a:r>
          </a:p>
          <a:p>
            <a:pPr algn="l"/>
            <a:r>
              <a:rPr lang="en-US" altLang="en-US" sz="4400" b="1">
                <a:solidFill>
                  <a:srgbClr val="00205B"/>
                </a:solidFill>
                <a:latin typeface="Montserrat SemiBold" pitchFamily="2" charset="77"/>
              </a:rPr>
              <a:t>Pharmacists Work</a:t>
            </a:r>
            <a:endParaRPr lang="en-US" sz="4400" b="1">
              <a:solidFill>
                <a:srgbClr val="00205B"/>
              </a:solidFill>
              <a:latin typeface="Montserrat SemiBold" pitchFamily="2" charset="77"/>
            </a:endParaRPr>
          </a:p>
        </p:txBody>
      </p:sp>
      <p:graphicFrame>
        <p:nvGraphicFramePr>
          <p:cNvPr id="6" name="Rectangle 3">
            <a:extLst>
              <a:ext uri="{FF2B5EF4-FFF2-40B4-BE49-F238E27FC236}">
                <a16:creationId xmlns:a16="http://schemas.microsoft.com/office/drawing/2014/main" id="{B7282692-C005-647F-B795-B4B50D88F942}"/>
              </a:ext>
            </a:extLst>
          </p:cNvPr>
          <p:cNvGraphicFramePr/>
          <p:nvPr>
            <p:extLst>
              <p:ext uri="{D42A27DB-BD31-4B8C-83A1-F6EECF244321}">
                <p14:modId xmlns:p14="http://schemas.microsoft.com/office/powerpoint/2010/main" val="2997849131"/>
              </p:ext>
            </p:extLst>
          </p:nvPr>
        </p:nvGraphicFramePr>
        <p:xfrm>
          <a:off x="825431" y="2055043"/>
          <a:ext cx="10097942" cy="4426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356055C2-6640-539A-905F-8BA095FE4747}"/>
              </a:ext>
            </a:extLst>
          </p:cNvPr>
          <p:cNvSpPr/>
          <p:nvPr/>
        </p:nvSpPr>
        <p:spPr>
          <a:xfrm>
            <a:off x="0" y="1666420"/>
            <a:ext cx="4621427" cy="153471"/>
          </a:xfrm>
          <a:prstGeom prst="rect">
            <a:avLst/>
          </a:prstGeom>
          <a:solidFill>
            <a:srgbClr val="F78F1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36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p:txBody>
          <a:bodyPr/>
          <a:lstStyle/>
          <a:p>
            <a:r>
              <a:rPr lang="en-US"/>
              <a:t>What Is Managed Care Pharmacy?</a:t>
            </a:r>
          </a:p>
        </p:txBody>
      </p:sp>
      <p:sp>
        <p:nvSpPr>
          <p:cNvPr id="2" name="TextBox 1">
            <a:extLst>
              <a:ext uri="{FF2B5EF4-FFF2-40B4-BE49-F238E27FC236}">
                <a16:creationId xmlns:a16="http://schemas.microsoft.com/office/drawing/2014/main" id="{D912E7D8-AAC6-23D9-C808-D2A36C9A9A80}"/>
              </a:ext>
            </a:extLst>
          </p:cNvPr>
          <p:cNvSpPr txBox="1"/>
          <p:nvPr/>
        </p:nvSpPr>
        <p:spPr>
          <a:xfrm>
            <a:off x="4857817" y="5423070"/>
            <a:ext cx="7023652"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2400" b="1">
                <a:solidFill>
                  <a:schemeClr val="bg2"/>
                </a:solidFill>
                <a:latin typeface="Montserrat Semi Bold"/>
              </a:rPr>
              <a:t>Angelica Asadi</a:t>
            </a:r>
            <a:r>
              <a:rPr kumimoji="0" lang="en-US" sz="2400" b="1" i="0" u="none" strike="noStrike" kern="1200" cap="none" spc="0" normalizeH="0" baseline="0" noProof="0">
                <a:ln>
                  <a:noFill/>
                </a:ln>
                <a:solidFill>
                  <a:schemeClr val="bg2"/>
                </a:solidFill>
                <a:effectLst/>
                <a:uLnTx/>
                <a:uFillTx/>
                <a:latin typeface="Montserrat Semi Bold"/>
              </a:rPr>
              <a:t>, PharmD</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b="1" i="0" u="none" strike="noStrike" kern="1200" cap="none" spc="0" normalizeH="0" baseline="0" noProof="0">
              <a:ln>
                <a:noFill/>
              </a:ln>
              <a:solidFill>
                <a:schemeClr val="bg2"/>
              </a:solidFill>
              <a:effectLst/>
              <a:uLnTx/>
              <a:uFillTx/>
              <a:latin typeface="Montserrat Semi Bold"/>
            </a:endParaRPr>
          </a:p>
        </p:txBody>
      </p:sp>
    </p:spTree>
    <p:extLst>
      <p:ext uri="{BB962C8B-B14F-4D97-AF65-F5344CB8AC3E}">
        <p14:creationId xmlns:p14="http://schemas.microsoft.com/office/powerpoint/2010/main" val="2218571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4EA1C0-DAD6-E800-D7C0-ADB3AFADBADA}"/>
              </a:ext>
            </a:extLst>
          </p:cNvPr>
          <p:cNvSpPr>
            <a:spLocks noGrp="1"/>
          </p:cNvSpPr>
          <p:nvPr>
            <p:ph type="title"/>
          </p:nvPr>
        </p:nvSpPr>
        <p:spPr>
          <a:xfrm>
            <a:off x="664793" y="158167"/>
            <a:ext cx="10485120" cy="581698"/>
          </a:xfrm>
        </p:spPr>
        <p:txBody>
          <a:bodyPr/>
          <a:lstStyle/>
          <a:p>
            <a:r>
              <a:rPr lang="en-US" sz="4400" b="1">
                <a:solidFill>
                  <a:srgbClr val="00205B"/>
                </a:solidFill>
                <a:latin typeface="Montserrat SemiBold" pitchFamily="2" charset="77"/>
                <a:ea typeface="+mj-ea"/>
                <a:cs typeface="+mj-cs"/>
              </a:rPr>
              <a:t>The Practice of Managed Care Pharmacy </a:t>
            </a:r>
            <a:br>
              <a:rPr lang="en-US" sz="4400" b="1">
                <a:solidFill>
                  <a:srgbClr val="00205B"/>
                </a:solidFill>
                <a:latin typeface="Montserrat SemiBold" pitchFamily="2" charset="77"/>
                <a:ea typeface="+mj-ea"/>
                <a:cs typeface="+mj-cs"/>
              </a:rPr>
            </a:br>
            <a:endParaRPr lang="en-US"/>
          </a:p>
        </p:txBody>
      </p:sp>
      <p:sp>
        <p:nvSpPr>
          <p:cNvPr id="7" name="Content Placeholder 2">
            <a:extLst>
              <a:ext uri="{FF2B5EF4-FFF2-40B4-BE49-F238E27FC236}">
                <a16:creationId xmlns:a16="http://schemas.microsoft.com/office/drawing/2014/main" id="{CC5C7B04-B92C-462A-0704-DC0CBB9ED9E0}"/>
              </a:ext>
            </a:extLst>
          </p:cNvPr>
          <p:cNvSpPr txBox="1">
            <a:spLocks/>
          </p:cNvSpPr>
          <p:nvPr/>
        </p:nvSpPr>
        <p:spPr>
          <a:xfrm>
            <a:off x="1386125" y="2248433"/>
            <a:ext cx="9922476" cy="3907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Clr>
                <a:srgbClr val="DC8633"/>
              </a:buClr>
              <a:buSzPct val="120000"/>
              <a:buFont typeface="Wingdings" panose="05000000000000000000" pitchFamily="2" charset="2"/>
              <a:buChar char="§"/>
            </a:pPr>
            <a:r>
              <a:rPr lang="en-US" sz="3200" b="1">
                <a:solidFill>
                  <a:srgbClr val="00205B"/>
                </a:solidFill>
                <a:latin typeface="Montserrat Medium" panose="00000600000000000000" pitchFamily="2" charset="0"/>
                <a:ea typeface="+mj-ea"/>
                <a:cs typeface="+mj-cs"/>
              </a:rPr>
              <a:t>Applies clinical and scientific </a:t>
            </a:r>
            <a:r>
              <a:rPr lang="en-US" sz="3200" b="1">
                <a:solidFill>
                  <a:srgbClr val="F78F1E"/>
                </a:solidFill>
                <a:latin typeface="Montserrat Semi Bold" panose="00000700000000000000" pitchFamily="50" charset="0"/>
                <a:ea typeface="+mj-ea"/>
                <a:cs typeface="+mj-cs"/>
              </a:rPr>
              <a:t>evidence.</a:t>
            </a:r>
          </a:p>
          <a:p>
            <a:pPr>
              <a:spcAft>
                <a:spcPts val="1800"/>
              </a:spcAft>
              <a:buClr>
                <a:srgbClr val="DC8633"/>
              </a:buClr>
              <a:buSzPct val="120000"/>
              <a:buFont typeface="Wingdings" panose="05000000000000000000" pitchFamily="2" charset="2"/>
              <a:buChar char="§"/>
            </a:pPr>
            <a:r>
              <a:rPr lang="en-US" sz="3200" b="1">
                <a:solidFill>
                  <a:srgbClr val="00205B"/>
                </a:solidFill>
                <a:latin typeface="Montserrat Medium" panose="00000600000000000000" pitchFamily="2" charset="0"/>
                <a:ea typeface="+mj-ea"/>
                <a:cs typeface="+mj-cs"/>
              </a:rPr>
              <a:t>Supports the </a:t>
            </a:r>
            <a:r>
              <a:rPr lang="en-US" sz="3200" b="1">
                <a:solidFill>
                  <a:srgbClr val="F78F1E"/>
                </a:solidFill>
                <a:latin typeface="Montserrat Semi Bold" panose="00000700000000000000" pitchFamily="50" charset="0"/>
                <a:ea typeface="+mj-ea"/>
                <a:cs typeface="+mj-cs"/>
              </a:rPr>
              <a:t>appropriate use </a:t>
            </a:r>
            <a:r>
              <a:rPr lang="en-US" sz="3200" b="1">
                <a:solidFill>
                  <a:srgbClr val="00205B"/>
                </a:solidFill>
                <a:latin typeface="Montserrat Medium" panose="00000600000000000000" pitchFamily="2" charset="0"/>
                <a:ea typeface="+mj-ea"/>
                <a:cs typeface="+mj-cs"/>
              </a:rPr>
              <a:t>of medications</a:t>
            </a:r>
            <a:r>
              <a:rPr lang="en-US" sz="3200">
                <a:latin typeface="Montserrat Medium" panose="00000600000000000000" pitchFamily="2" charset="0"/>
              </a:rPr>
              <a:t>.</a:t>
            </a:r>
          </a:p>
          <a:p>
            <a:pPr>
              <a:spcAft>
                <a:spcPts val="1800"/>
              </a:spcAft>
              <a:buClr>
                <a:srgbClr val="DC8633"/>
              </a:buClr>
              <a:buSzPct val="120000"/>
              <a:buFont typeface="Wingdings" panose="05000000000000000000" pitchFamily="2" charset="2"/>
              <a:buChar char="§"/>
            </a:pPr>
            <a:r>
              <a:rPr lang="en-US" sz="3200" b="1">
                <a:solidFill>
                  <a:srgbClr val="00205B"/>
                </a:solidFill>
                <a:latin typeface="Montserrat Medium" panose="00000600000000000000" pitchFamily="2" charset="0"/>
                <a:ea typeface="+mj-ea"/>
                <a:cs typeface="+mj-cs"/>
              </a:rPr>
              <a:t>Enhances</a:t>
            </a:r>
            <a:r>
              <a:rPr lang="en-US" sz="3200">
                <a:latin typeface="Montserrat Medium" panose="00000600000000000000" pitchFamily="2" charset="0"/>
              </a:rPr>
              <a:t> </a:t>
            </a:r>
            <a:r>
              <a:rPr lang="en-US" sz="3200" b="1">
                <a:solidFill>
                  <a:srgbClr val="F78F1E"/>
                </a:solidFill>
                <a:latin typeface="Montserrat Semi Bold" panose="00000700000000000000" pitchFamily="50" charset="0"/>
                <a:ea typeface="+mj-ea"/>
                <a:cs typeface="+mj-cs"/>
              </a:rPr>
              <a:t>patient</a:t>
            </a:r>
            <a:r>
              <a:rPr lang="en-US" sz="3200">
                <a:latin typeface="Montserrat Semi Bold" panose="00000700000000000000" pitchFamily="50" charset="0"/>
              </a:rPr>
              <a:t> </a:t>
            </a:r>
            <a:r>
              <a:rPr lang="en-US" sz="3200" b="1">
                <a:solidFill>
                  <a:srgbClr val="00205B"/>
                </a:solidFill>
                <a:latin typeface="Montserrat Medium" panose="00000600000000000000" pitchFamily="2" charset="0"/>
                <a:ea typeface="+mj-ea"/>
                <a:cs typeface="+mj-cs"/>
              </a:rPr>
              <a:t>and</a:t>
            </a:r>
            <a:r>
              <a:rPr lang="en-US" sz="3200">
                <a:latin typeface="Montserrat Medium" panose="00000600000000000000" pitchFamily="2" charset="0"/>
              </a:rPr>
              <a:t> </a:t>
            </a:r>
            <a:r>
              <a:rPr lang="en-US" sz="3200" b="1">
                <a:solidFill>
                  <a:srgbClr val="F78F1E"/>
                </a:solidFill>
                <a:latin typeface="Montserrat Semi Bold" panose="00000700000000000000" pitchFamily="50" charset="0"/>
                <a:ea typeface="+mj-ea"/>
                <a:cs typeface="+mj-cs"/>
              </a:rPr>
              <a:t>population health outcomes.</a:t>
            </a:r>
          </a:p>
          <a:p>
            <a:pPr>
              <a:spcAft>
                <a:spcPts val="1800"/>
              </a:spcAft>
              <a:buClr>
                <a:srgbClr val="DC8633"/>
              </a:buClr>
              <a:buSzPct val="120000"/>
              <a:buFont typeface="Wingdings" panose="05000000000000000000" pitchFamily="2" charset="2"/>
              <a:buChar char="§"/>
            </a:pPr>
            <a:r>
              <a:rPr lang="en-US" sz="3200" b="1">
                <a:solidFill>
                  <a:srgbClr val="00205B"/>
                </a:solidFill>
                <a:latin typeface="Montserrat Medium" panose="00000600000000000000" pitchFamily="2" charset="0"/>
                <a:ea typeface="+mj-ea"/>
                <a:cs typeface="+mj-cs"/>
              </a:rPr>
              <a:t>Optimizes the use of </a:t>
            </a:r>
            <a:r>
              <a:rPr lang="en-US" sz="3200" b="1">
                <a:solidFill>
                  <a:srgbClr val="F78F1E"/>
                </a:solidFill>
                <a:latin typeface="Montserrat Semi Bold" panose="00000700000000000000" pitchFamily="50" charset="0"/>
                <a:ea typeface="+mj-ea"/>
                <a:cs typeface="+mj-cs"/>
              </a:rPr>
              <a:t>limited health care resources.</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230431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AMCP 2020">
      <a:dk1>
        <a:srgbClr val="000000"/>
      </a:dk1>
      <a:lt1>
        <a:srgbClr val="FFFFFF"/>
      </a:lt1>
      <a:dk2>
        <a:srgbClr val="63666A"/>
      </a:dk2>
      <a:lt2>
        <a:srgbClr val="97999B"/>
      </a:lt2>
      <a:accent1>
        <a:srgbClr val="00205B"/>
      </a:accent1>
      <a:accent2>
        <a:srgbClr val="93C90E"/>
      </a:accent2>
      <a:accent3>
        <a:srgbClr val="D1340F"/>
      </a:accent3>
      <a:accent4>
        <a:srgbClr val="F1B300"/>
      </a:accent4>
      <a:accent5>
        <a:srgbClr val="0076CF"/>
      </a:accent5>
      <a:accent6>
        <a:srgbClr val="DC8633"/>
      </a:accent6>
      <a:hlink>
        <a:srgbClr val="D1340F"/>
      </a:hlink>
      <a:folHlink>
        <a:srgbClr val="0076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General AMCP">
      <a:dk1>
        <a:srgbClr val="00205B"/>
      </a:dk1>
      <a:lt1>
        <a:srgbClr val="FFFFFF"/>
      </a:lt1>
      <a:dk2>
        <a:srgbClr val="00205B"/>
      </a:dk2>
      <a:lt2>
        <a:srgbClr val="00205B"/>
      </a:lt2>
      <a:accent1>
        <a:srgbClr val="00205B"/>
      </a:accent1>
      <a:accent2>
        <a:srgbClr val="720062"/>
      </a:accent2>
      <a:accent3>
        <a:srgbClr val="D1350F"/>
      </a:accent3>
      <a:accent4>
        <a:srgbClr val="348BAC"/>
      </a:accent4>
      <a:accent5>
        <a:srgbClr val="F1B300"/>
      </a:accent5>
      <a:accent6>
        <a:srgbClr val="93C90E"/>
      </a:accent6>
      <a:hlink>
        <a:srgbClr val="FFFFFF"/>
      </a:hlink>
      <a:folHlink>
        <a:srgbClr val="6366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AMCP 2020">
      <a:dk1>
        <a:srgbClr val="000000"/>
      </a:dk1>
      <a:lt1>
        <a:srgbClr val="FFFFFF"/>
      </a:lt1>
      <a:dk2>
        <a:srgbClr val="63666A"/>
      </a:dk2>
      <a:lt2>
        <a:srgbClr val="97999B"/>
      </a:lt2>
      <a:accent1>
        <a:srgbClr val="00205B"/>
      </a:accent1>
      <a:accent2>
        <a:srgbClr val="93C90E"/>
      </a:accent2>
      <a:accent3>
        <a:srgbClr val="D1340F"/>
      </a:accent3>
      <a:accent4>
        <a:srgbClr val="F1B300"/>
      </a:accent4>
      <a:accent5>
        <a:srgbClr val="0076CF"/>
      </a:accent5>
      <a:accent6>
        <a:srgbClr val="DC8633"/>
      </a:accent6>
      <a:hlink>
        <a:srgbClr val="D1340F"/>
      </a:hlink>
      <a:folHlink>
        <a:srgbClr val="0076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General AMCP">
      <a:dk1>
        <a:srgbClr val="00205B"/>
      </a:dk1>
      <a:lt1>
        <a:srgbClr val="FFFFFF"/>
      </a:lt1>
      <a:dk2>
        <a:srgbClr val="00205B"/>
      </a:dk2>
      <a:lt2>
        <a:srgbClr val="00205B"/>
      </a:lt2>
      <a:accent1>
        <a:srgbClr val="00205B"/>
      </a:accent1>
      <a:accent2>
        <a:srgbClr val="720062"/>
      </a:accent2>
      <a:accent3>
        <a:srgbClr val="D1350F"/>
      </a:accent3>
      <a:accent4>
        <a:srgbClr val="348BAC"/>
      </a:accent4>
      <a:accent5>
        <a:srgbClr val="F1B300"/>
      </a:accent5>
      <a:accent6>
        <a:srgbClr val="93C90E"/>
      </a:accent6>
      <a:hlink>
        <a:srgbClr val="FFFFFF"/>
      </a:hlink>
      <a:folHlink>
        <a:srgbClr val="6366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P PPT Template 2019-08-28" id="{EF03A596-2F93-43E9-9321-3884BA5C9EFA}" vid="{84C5869D-938C-46C4-A651-D5663B1739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00C8BB068C0E4CBD66B9F537F834B3" ma:contentTypeVersion="18" ma:contentTypeDescription="Create a new document." ma:contentTypeScope="" ma:versionID="520cde14c791a3d2934c96dd859fd382">
  <xsd:schema xmlns:xsd="http://www.w3.org/2001/XMLSchema" xmlns:xs="http://www.w3.org/2001/XMLSchema" xmlns:p="http://schemas.microsoft.com/office/2006/metadata/properties" xmlns:ns2="f828f950-9dec-4e02-b779-3e4056c2e024" xmlns:ns3="f2c48f60-54de-499d-bd5e-1a2c34db13ad" targetNamespace="http://schemas.microsoft.com/office/2006/metadata/properties" ma:root="true" ma:fieldsID="f8efd462ffccf10197fe007e7f7ca033" ns2:_="" ns3:_="">
    <xsd:import namespace="f828f950-9dec-4e02-b779-3e4056c2e024"/>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28f950-9dec-4e02-b779-3e4056c2e0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962944-c2fb-4adb-8a69-7a81247e5e31}"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28f950-9dec-4e02-b779-3e4056c2e024">
      <Terms xmlns="http://schemas.microsoft.com/office/infopath/2007/PartnerControls"/>
    </lcf76f155ced4ddcb4097134ff3c332f>
    <TaxCatchAll xmlns="f2c48f60-54de-499d-bd5e-1a2c34db13ad" xsi:nil="true"/>
  </documentManagement>
</p:properties>
</file>

<file path=customXml/itemProps1.xml><?xml version="1.0" encoding="utf-8"?>
<ds:datastoreItem xmlns:ds="http://schemas.openxmlformats.org/officeDocument/2006/customXml" ds:itemID="{B12DD251-9190-4A52-BD3E-6ACAC556C815}">
  <ds:schemaRefs>
    <ds:schemaRef ds:uri="http://schemas.microsoft.com/sharepoint/v3/contenttype/forms"/>
  </ds:schemaRefs>
</ds:datastoreItem>
</file>

<file path=customXml/itemProps2.xml><?xml version="1.0" encoding="utf-8"?>
<ds:datastoreItem xmlns:ds="http://schemas.openxmlformats.org/officeDocument/2006/customXml" ds:itemID="{2A046BB5-1E79-48DE-A03D-84345514AE98}">
  <ds:schemaRefs>
    <ds:schemaRef ds:uri="f2c48f60-54de-499d-bd5e-1a2c34db13ad"/>
    <ds:schemaRef ds:uri="f828f950-9dec-4e02-b779-3e4056c2e0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67CB16-9D39-4395-B6A6-8C97DF2AECC6}">
  <ds:schemaRefs>
    <ds:schemaRef ds:uri="http://purl.org/dc/elements/1.1/"/>
    <ds:schemaRef ds:uri="http://schemas.openxmlformats.org/package/2006/metadata/core-properties"/>
    <ds:schemaRef ds:uri="http://purl.org/dc/dcmitype/"/>
    <ds:schemaRef ds:uri="http://schemas.microsoft.com/office/2006/metadata/properties"/>
    <ds:schemaRef ds:uri="f828f950-9dec-4e02-b779-3e4056c2e024"/>
    <ds:schemaRef ds:uri="http://schemas.microsoft.com/office/infopath/2007/PartnerControls"/>
    <ds:schemaRef ds:uri="http://schemas.microsoft.com/office/2006/documentManagement/types"/>
    <ds:schemaRef ds:uri="f2c48f60-54de-499d-bd5e-1a2c34db13a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TotalTime>
  <Words>5919</Words>
  <Application>Microsoft Office PowerPoint</Application>
  <PresentationFormat>Widescreen</PresentationFormat>
  <Paragraphs>497</Paragraphs>
  <Slides>55</Slides>
  <Notes>43</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55</vt:i4>
      </vt:variant>
    </vt:vector>
  </HeadingPairs>
  <TitlesOfParts>
    <vt:vector size="76" baseType="lpstr">
      <vt:lpstr>Aharoni</vt:lpstr>
      <vt:lpstr>Arial</vt:lpstr>
      <vt:lpstr>Calibri</vt:lpstr>
      <vt:lpstr>Montserrat</vt:lpstr>
      <vt:lpstr>Montserrat Extra Bold</vt:lpstr>
      <vt:lpstr>Montserrat ExtraBold</vt:lpstr>
      <vt:lpstr>Montserrat Light</vt:lpstr>
      <vt:lpstr>Montserrat Medium</vt:lpstr>
      <vt:lpstr>Montserrat Semi Bold</vt:lpstr>
      <vt:lpstr>Montserrat SemiBold</vt:lpstr>
      <vt:lpstr>Noto Sans</vt:lpstr>
      <vt:lpstr>NotoSansUI</vt:lpstr>
      <vt:lpstr>Open Sans</vt:lpstr>
      <vt:lpstr>Open Sans Semibold</vt:lpstr>
      <vt:lpstr>public_sans</vt:lpstr>
      <vt:lpstr>var(--font-lexend)</vt:lpstr>
      <vt:lpstr>Wingdings</vt:lpstr>
      <vt:lpstr>1_Office Theme</vt:lpstr>
      <vt:lpstr>2_Office Theme</vt:lpstr>
      <vt:lpstr>3_Office Theme</vt:lpstr>
      <vt:lpstr>Office Theme</vt:lpstr>
      <vt:lpstr>PowerPoint Presentation</vt:lpstr>
      <vt:lpstr>Today’s Agenda</vt:lpstr>
      <vt:lpstr>PowerPoint Presentation</vt:lpstr>
      <vt:lpstr>PowerPoint Presentation</vt:lpstr>
      <vt:lpstr>PowerPoint Presentation</vt:lpstr>
      <vt:lpstr>PowerPoint Presentation</vt:lpstr>
      <vt:lpstr>PowerPoint Presentation</vt:lpstr>
      <vt:lpstr>PowerPoint Presentation</vt:lpstr>
      <vt:lpstr>The Practice of Managed Care Pharmacy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Managed Care Pharmacy is Part of the Solution…</vt:lpstr>
      <vt:lpstr>Promising Therapies, Higher Prices</vt:lpstr>
      <vt:lpstr>PowerPoint Presentation</vt:lpstr>
      <vt:lpstr>PowerPoint Presentation</vt:lpstr>
      <vt:lpstr>Shared Beliefs &amp; Principles to Address Rising Costs  </vt:lpstr>
      <vt:lpstr>Proposed Solutions to Address the Rising Cost of Pharmaceuticals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Member Opportunities</vt:lpstr>
      <vt:lpstr>Get Involved!</vt:lpstr>
      <vt:lpstr>PowerPoint Presentation</vt:lpstr>
      <vt:lpstr>PowerPoint Presentation</vt:lpstr>
      <vt:lpstr>PowerPoint Presentation</vt:lpstr>
      <vt:lpstr>Managed Care Residencies &amp;  Fellowships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Slides PA PF</dc:title>
  <dc:creator>Terry Richardson</dc:creator>
  <cp:lastModifiedBy>Betty Whitaker</cp:lastModifiedBy>
  <cp:revision>2</cp:revision>
  <dcterms:created xsi:type="dcterms:W3CDTF">2019-04-22T16:12:49Z</dcterms:created>
  <dcterms:modified xsi:type="dcterms:W3CDTF">2023-09-28T20:27:10Z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0x0101008200C8BB068C0E4CBD66B9F537F834B3</vt:lpwstr>
  </property>
  <property fmtid="{D5CDD505-2E9C-101B-9397-08002B2CF9AE}" pid="3" name="MediaServiceImageTags">
    <vt:lpwstr/>
  </property>
</Properties>
</file>