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authors.xml" ContentType="application/vnd.ms-powerpoi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DA_1202C3A4.xml" ContentType="application/vnd.ms-powerpoint.comments+xml"/>
  <Override PartName="/ppt/diagrams/quickStyle2.xml" ContentType="application/vnd.openxmlformats-officedocument.drawingml.diagramStyle+xml"/>
  <Override PartName="/ppt/charts/colors1.xml" ContentType="application/vnd.ms-office.chartcolorstyle+xml"/>
  <Override PartName="/ppt/diagrams/colors2.xml" ContentType="application/vnd.openxmlformats-officedocument.drawingml.diagramColors+xml"/>
  <Override PartName="/ppt/diagrams/layout2.xml" ContentType="application/vnd.openxmlformats-officedocument.drawingml.diagramLayout+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648" r:id="rId2"/>
    <p:sldMasterId id="2147483683" r:id="rId3"/>
  </p:sldMasterIdLst>
  <p:notesMasterIdLst>
    <p:notesMasterId r:id="rId46"/>
  </p:notesMasterIdLst>
  <p:sldIdLst>
    <p:sldId id="256" r:id="rId4"/>
    <p:sldId id="259" r:id="rId5"/>
    <p:sldId id="258" r:id="rId6"/>
    <p:sldId id="257" r:id="rId7"/>
    <p:sldId id="261" r:id="rId8"/>
    <p:sldId id="3719" r:id="rId9"/>
    <p:sldId id="279" r:id="rId10"/>
    <p:sldId id="3718" r:id="rId11"/>
    <p:sldId id="263" r:id="rId12"/>
    <p:sldId id="280" r:id="rId13"/>
    <p:sldId id="275" r:id="rId14"/>
    <p:sldId id="264" r:id="rId15"/>
    <p:sldId id="265" r:id="rId16"/>
    <p:sldId id="276" r:id="rId17"/>
    <p:sldId id="3724" r:id="rId18"/>
    <p:sldId id="480" r:id="rId19"/>
    <p:sldId id="472" r:id="rId20"/>
    <p:sldId id="473" r:id="rId21"/>
    <p:sldId id="476" r:id="rId22"/>
    <p:sldId id="474" r:id="rId23"/>
    <p:sldId id="475" r:id="rId24"/>
    <p:sldId id="478" r:id="rId25"/>
    <p:sldId id="477" r:id="rId26"/>
    <p:sldId id="479" r:id="rId27"/>
    <p:sldId id="3717" r:id="rId28"/>
    <p:sldId id="281" r:id="rId29"/>
    <p:sldId id="3710" r:id="rId30"/>
    <p:sldId id="267" r:id="rId31"/>
    <p:sldId id="3716" r:id="rId32"/>
    <p:sldId id="268" r:id="rId33"/>
    <p:sldId id="283" r:id="rId34"/>
    <p:sldId id="3725" r:id="rId35"/>
    <p:sldId id="3726" r:id="rId36"/>
    <p:sldId id="3729" r:id="rId37"/>
    <p:sldId id="3727" r:id="rId38"/>
    <p:sldId id="270" r:id="rId39"/>
    <p:sldId id="271" r:id="rId40"/>
    <p:sldId id="272" r:id="rId41"/>
    <p:sldId id="273" r:id="rId42"/>
    <p:sldId id="3730" r:id="rId43"/>
    <p:sldId id="3728" r:id="rId44"/>
    <p:sldId id="27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FFCE20-4857-59CE-455B-05DFA4C2F036}" name="Ruby Singh" initials="RS" userId="S::rsingh@amcp.org::35948d44-76d0-4ce5-82cb-ca7c6f14f09c" providerId="AD"/>
  <p188:author id="{AF1526A8-7744-FF52-5971-7EF6239B1892}" name="Zack Riley" initials="ZR" userId="S::zriley@amcp.org::2d824859-c2a4-46ef-ba99-c878662be870" providerId="AD"/>
  <p188:author id="{7E4277BA-72E0-9548-729E-7E1FD4988E98}" name="Guest User" initials="GU" userId="S::urn:spo:anon#4a21ccb0c012653b6667dd774f80ba0123600efc51f81e5a48abf967c2d4c4f2::" providerId="AD"/>
  <p188:author id="{D50BF5EA-86BD-3FEB-6526-6D87FD7AC316}" name="Brittany Henry" initials="BH" userId="S::bhenry@amcp.org::cb133f20-9174-4b89-a45c-8be096430fce" providerId="AD"/>
  <p188:author id="{688DB2FA-98B1-D717-44FD-57881D895C67}" name="Bekman, Janetta" initials="BJ" userId="S::janetta.bekman@abbvie.com::e993b167-1e59-4851-9497-4d75d551d6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6695B7-903A-473E-AFEB-FB027F8DB375}" v="825" dt="2023-08-23T15:52:06.734"/>
    <p1510:client id="{DE19AA42-CB5F-02DC-2A09-85411D810DCE}" v="12" dt="2023-08-22T22:27:54.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799" autoAdjust="0"/>
  </p:normalViewPr>
  <p:slideViewPr>
    <p:cSldViewPr snapToGrid="0">
      <p:cViewPr>
        <p:scale>
          <a:sx n="50" d="100"/>
          <a:sy n="50" d="100"/>
        </p:scale>
        <p:origin x="2874" y="1476"/>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ustomXml" Target="../customXml/item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Employer</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927-4363-A6F7-2D92BA387FD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927-4363-A6F7-2D92BA387FD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27-4363-A6F7-2D92BA387FD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927-4363-A6F7-2D92BA387FD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927-4363-A6F7-2D92BA387FD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927-4363-A6F7-2D92BA387FD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927-4363-A6F7-2D92BA387FD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927-4363-A6F7-2D92BA387FD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6927-4363-A6F7-2D92BA387FDB}"/>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3-6927-4363-A6F7-2D92BA387FDB}"/>
                </c:ext>
              </c:extLst>
            </c:dLbl>
            <c:dLbl>
              <c:idx val="2"/>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5-6927-4363-A6F7-2D92BA387FDB}"/>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7-6927-4363-A6F7-2D92BA387FDB}"/>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B-6927-4363-A6F7-2D92BA387FDB}"/>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D-6927-4363-A6F7-2D92BA387FDB}"/>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lumMod val="95000"/>
                        </a:schemeClr>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F-6927-4363-A6F7-2D92BA387F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Employer!$A$3:$A$10</c:f>
              <c:strCache>
                <c:ptCount val="8"/>
                <c:pt idx="0">
                  <c:v>Pharma</c:v>
                </c:pt>
                <c:pt idx="1">
                  <c:v>Health Plan</c:v>
                </c:pt>
                <c:pt idx="2">
                  <c:v>PBM</c:v>
                </c:pt>
                <c:pt idx="3">
                  <c:v>Hospital/IDN/ACO</c:v>
                </c:pt>
                <c:pt idx="4">
                  <c:v>Consultants</c:v>
                </c:pt>
                <c:pt idx="5">
                  <c:v>University</c:v>
                </c:pt>
                <c:pt idx="6">
                  <c:v>Specialty Pharmacy</c:v>
                </c:pt>
                <c:pt idx="7">
                  <c:v>Other</c:v>
                </c:pt>
              </c:strCache>
            </c:strRef>
          </c:cat>
          <c:val>
            <c:numRef>
              <c:f>Employer!$B$3:$B$10</c:f>
              <c:numCache>
                <c:formatCode>0%</c:formatCode>
                <c:ptCount val="8"/>
                <c:pt idx="0">
                  <c:v>0.41553637484586931</c:v>
                </c:pt>
                <c:pt idx="1">
                  <c:v>0.17221537196876285</c:v>
                </c:pt>
                <c:pt idx="2">
                  <c:v>0.12042745581586518</c:v>
                </c:pt>
                <c:pt idx="3">
                  <c:v>2.7538018906699546E-2</c:v>
                </c:pt>
                <c:pt idx="4">
                  <c:v>7.4599260172626386E-2</c:v>
                </c:pt>
                <c:pt idx="5">
                  <c:v>7.4599260172626386E-2</c:v>
                </c:pt>
                <c:pt idx="6">
                  <c:v>2.0756267981915332E-2</c:v>
                </c:pt>
                <c:pt idx="7">
                  <c:v>9.4327990135635018E-2</c:v>
                </c:pt>
              </c:numCache>
            </c:numRef>
          </c:val>
          <c:extLst>
            <c:ext xmlns:c16="http://schemas.microsoft.com/office/drawing/2014/chart" uri="{C3380CC4-5D6E-409C-BE32-E72D297353CC}">
              <c16:uniqueId val="{00000010-6927-4363-A6F7-2D92BA387FD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DA_1202C3A4.xml><?xml version="1.0" encoding="utf-8"?>
<p188:cmLst xmlns:a="http://schemas.openxmlformats.org/drawingml/2006/main" xmlns:r="http://schemas.openxmlformats.org/officeDocument/2006/relationships" xmlns:p188="http://schemas.microsoft.com/office/powerpoint/2018/8/main">
  <p188:cm id="{A747FCA3-4832-4C6B-B641-87CBD885348A}" authorId="{70FFCE20-4857-59CE-455B-05DFA4C2F036}" status="resolved" created="2023-08-15T12:38:17.449">
    <pc:sldMkLst xmlns:pc="http://schemas.microsoft.com/office/powerpoint/2013/main/command">
      <pc:docMk/>
      <pc:sldMk cId="302171044" sldId="474"/>
    </pc:sldMkLst>
    <p188:txBody>
      <a:bodyPr/>
      <a:lstStyle/>
      <a:p>
        <a:r>
          <a:rPr lang="en-US"/>
          <a:t>@brittany - do you need an "and" between look and feel?</a:t>
        </a:r>
      </a:p>
    </p188:txBody>
    <p188:extLst>
      <p:ext xmlns:p="http://schemas.openxmlformats.org/presentationml/2006/main" uri="{57CB4572-C831-44C2-8A1C-0ADB6CCDFE69}">
        <p223:reactions xmlns:p223="http://schemas.microsoft.com/office/powerpoint/2022/03/main">
          <p223:rxn type="👍">
            <p223:instance time="2023-08-15T12:42:16.714" authorId="{D50BF5EA-86BD-3FEB-6526-6D87FD7AC316}"/>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64EA74-25E8-43B6-8328-56BC2B5029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72D9165-2EF8-4845-B309-BB0276377124}">
      <dgm:prSet phldrT="[Text]"/>
      <dgm:spPr>
        <a:solidFill>
          <a:srgbClr val="B93A95"/>
        </a:solidFill>
      </dgm:spPr>
      <dgm:t>
        <a:bodyPr/>
        <a:lstStyle/>
        <a:p>
          <a:r>
            <a:rPr lang="en-US"/>
            <a:t>Professionals</a:t>
          </a:r>
        </a:p>
      </dgm:t>
    </dgm:pt>
    <dgm:pt modelId="{8A720126-CB52-4D78-85E3-31EAFD661CA4}" type="parTrans" cxnId="{51A72EFD-4F1A-4ACB-BA02-45C59304873B}">
      <dgm:prSet/>
      <dgm:spPr/>
      <dgm:t>
        <a:bodyPr/>
        <a:lstStyle/>
        <a:p>
          <a:endParaRPr lang="en-US"/>
        </a:p>
      </dgm:t>
    </dgm:pt>
    <dgm:pt modelId="{F2421C6D-EFEA-4DD9-85C7-16B597212DD8}" type="sibTrans" cxnId="{51A72EFD-4F1A-4ACB-BA02-45C59304873B}">
      <dgm:prSet/>
      <dgm:spPr/>
      <dgm:t>
        <a:bodyPr/>
        <a:lstStyle/>
        <a:p>
          <a:endParaRPr lang="en-US"/>
        </a:p>
      </dgm:t>
    </dgm:pt>
    <dgm:pt modelId="{1821C587-CB06-4F01-B082-09A646232425}">
      <dgm:prSet phldrT="[Text]"/>
      <dgm:spPr/>
      <dgm:t>
        <a:bodyPr/>
        <a:lstStyle/>
        <a:p>
          <a:pPr>
            <a:buClr>
              <a:srgbClr val="B93A95"/>
            </a:buClr>
            <a:buFont typeface="Wingdings" panose="05000000000000000000" pitchFamily="2" charset="2"/>
            <a:buChar char="§"/>
          </a:pPr>
          <a:r>
            <a:rPr lang="en-US"/>
            <a:t>Pharmacists</a:t>
          </a:r>
        </a:p>
      </dgm:t>
    </dgm:pt>
    <dgm:pt modelId="{5E861F5E-C615-4A7E-9495-F47EF59A4233}" type="parTrans" cxnId="{BE6410C3-F205-43A2-AF11-121F205EFF97}">
      <dgm:prSet/>
      <dgm:spPr/>
      <dgm:t>
        <a:bodyPr/>
        <a:lstStyle/>
        <a:p>
          <a:endParaRPr lang="en-US"/>
        </a:p>
      </dgm:t>
    </dgm:pt>
    <dgm:pt modelId="{36BD1C46-057B-47BD-B07D-FECE21EDF0EE}" type="sibTrans" cxnId="{BE6410C3-F205-43A2-AF11-121F205EFF97}">
      <dgm:prSet/>
      <dgm:spPr/>
      <dgm:t>
        <a:bodyPr/>
        <a:lstStyle/>
        <a:p>
          <a:endParaRPr lang="en-US"/>
        </a:p>
      </dgm:t>
    </dgm:pt>
    <dgm:pt modelId="{EACDD826-7F02-460E-8892-9845E2334AF3}">
      <dgm:prSet phldrT="[Text]"/>
      <dgm:spPr>
        <a:solidFill>
          <a:srgbClr val="1EADCB"/>
        </a:solidFill>
      </dgm:spPr>
      <dgm:t>
        <a:bodyPr/>
        <a:lstStyle/>
        <a:p>
          <a:r>
            <a:rPr lang="en-US"/>
            <a:t>Pharmacy Technicians</a:t>
          </a:r>
        </a:p>
      </dgm:t>
    </dgm:pt>
    <dgm:pt modelId="{AFF69870-E958-4242-BDE3-2FF768284815}" type="parTrans" cxnId="{B736A021-088F-4336-946B-4AF386D6E988}">
      <dgm:prSet/>
      <dgm:spPr/>
      <dgm:t>
        <a:bodyPr/>
        <a:lstStyle/>
        <a:p>
          <a:endParaRPr lang="en-US"/>
        </a:p>
      </dgm:t>
    </dgm:pt>
    <dgm:pt modelId="{7511BC34-B022-4A84-95BE-A89730B4E6EA}" type="sibTrans" cxnId="{B736A021-088F-4336-946B-4AF386D6E988}">
      <dgm:prSet/>
      <dgm:spPr/>
      <dgm:t>
        <a:bodyPr/>
        <a:lstStyle/>
        <a:p>
          <a:endParaRPr lang="en-US"/>
        </a:p>
      </dgm:t>
    </dgm:pt>
    <dgm:pt modelId="{69E6AF26-BF16-4372-BDB1-C97A7E498CDE}">
      <dgm:prSet phldrT="[Text]"/>
      <dgm:spPr>
        <a:solidFill>
          <a:srgbClr val="F79031"/>
        </a:solidFill>
      </dgm:spPr>
      <dgm:t>
        <a:bodyPr/>
        <a:lstStyle/>
        <a:p>
          <a:r>
            <a:rPr lang="en-US"/>
            <a:t>Student Pharmacists</a:t>
          </a:r>
        </a:p>
      </dgm:t>
    </dgm:pt>
    <dgm:pt modelId="{BEC5F44E-8665-4AB6-AB37-6097B0A583BA}" type="parTrans" cxnId="{E61A0A49-06C6-41E3-BEE1-B297AF97C2EC}">
      <dgm:prSet/>
      <dgm:spPr/>
      <dgm:t>
        <a:bodyPr/>
        <a:lstStyle/>
        <a:p>
          <a:endParaRPr lang="en-US"/>
        </a:p>
      </dgm:t>
    </dgm:pt>
    <dgm:pt modelId="{AD110195-B7EA-49A5-82F9-16033ECAC95B}" type="sibTrans" cxnId="{E61A0A49-06C6-41E3-BEE1-B297AF97C2EC}">
      <dgm:prSet/>
      <dgm:spPr/>
      <dgm:t>
        <a:bodyPr/>
        <a:lstStyle/>
        <a:p>
          <a:endParaRPr lang="en-US"/>
        </a:p>
      </dgm:t>
    </dgm:pt>
    <dgm:pt modelId="{64B8DD57-08B0-4432-9445-15FD6B6778A1}">
      <dgm:prSet phldrT="[Text]"/>
      <dgm:spPr/>
      <dgm:t>
        <a:bodyPr/>
        <a:lstStyle/>
        <a:p>
          <a:pPr>
            <a:buClr>
              <a:srgbClr val="B93A95"/>
            </a:buClr>
            <a:buFont typeface="Wingdings" panose="05000000000000000000" pitchFamily="2" charset="2"/>
            <a:buChar char="§"/>
          </a:pPr>
          <a:r>
            <a:rPr lang="en-US"/>
            <a:t>Managed care professionals working in health plans, PBMs, etc.</a:t>
          </a:r>
        </a:p>
      </dgm:t>
    </dgm:pt>
    <dgm:pt modelId="{AC9140F4-0750-4E8B-9DF6-A3892493355B}" type="parTrans" cxnId="{00AECB4E-38C5-4A8B-B787-011463266174}">
      <dgm:prSet/>
      <dgm:spPr/>
      <dgm:t>
        <a:bodyPr/>
        <a:lstStyle/>
        <a:p>
          <a:endParaRPr lang="en-US"/>
        </a:p>
      </dgm:t>
    </dgm:pt>
    <dgm:pt modelId="{B464BB02-2CEF-4829-A4E1-3511805CA944}" type="sibTrans" cxnId="{00AECB4E-38C5-4A8B-B787-011463266174}">
      <dgm:prSet/>
      <dgm:spPr/>
      <dgm:t>
        <a:bodyPr/>
        <a:lstStyle/>
        <a:p>
          <a:endParaRPr lang="en-US"/>
        </a:p>
      </dgm:t>
    </dgm:pt>
    <dgm:pt modelId="{79CEF05C-558B-4BB9-BF35-38464A21FC07}" type="pres">
      <dgm:prSet presAssocID="{D164EA74-25E8-43B6-8328-56BC2B502941}" presName="linear" presStyleCnt="0">
        <dgm:presLayoutVars>
          <dgm:animLvl val="lvl"/>
          <dgm:resizeHandles val="exact"/>
        </dgm:presLayoutVars>
      </dgm:prSet>
      <dgm:spPr/>
    </dgm:pt>
    <dgm:pt modelId="{5AC6159C-FC79-4EDF-A38D-4F31C4AE83DE}" type="pres">
      <dgm:prSet presAssocID="{E72D9165-2EF8-4845-B309-BB0276377124}" presName="parentText" presStyleLbl="node1" presStyleIdx="0" presStyleCnt="3">
        <dgm:presLayoutVars>
          <dgm:chMax val="0"/>
          <dgm:bulletEnabled val="1"/>
        </dgm:presLayoutVars>
      </dgm:prSet>
      <dgm:spPr/>
    </dgm:pt>
    <dgm:pt modelId="{BCA43D4F-61D0-4C40-A721-BEEAEB1B7B3C}" type="pres">
      <dgm:prSet presAssocID="{E72D9165-2EF8-4845-B309-BB0276377124}" presName="childText" presStyleLbl="revTx" presStyleIdx="0" presStyleCnt="1">
        <dgm:presLayoutVars>
          <dgm:bulletEnabled val="1"/>
        </dgm:presLayoutVars>
      </dgm:prSet>
      <dgm:spPr/>
    </dgm:pt>
    <dgm:pt modelId="{96E26FD6-BE37-4DA3-886C-B1CACA7CA82F}" type="pres">
      <dgm:prSet presAssocID="{EACDD826-7F02-460E-8892-9845E2334AF3}" presName="parentText" presStyleLbl="node1" presStyleIdx="1" presStyleCnt="3">
        <dgm:presLayoutVars>
          <dgm:chMax val="0"/>
          <dgm:bulletEnabled val="1"/>
        </dgm:presLayoutVars>
      </dgm:prSet>
      <dgm:spPr/>
    </dgm:pt>
    <dgm:pt modelId="{7E8D4478-A17D-40AB-885B-828DDEE3E3DF}" type="pres">
      <dgm:prSet presAssocID="{7511BC34-B022-4A84-95BE-A89730B4E6EA}" presName="spacer" presStyleCnt="0"/>
      <dgm:spPr/>
    </dgm:pt>
    <dgm:pt modelId="{3301CDDF-BCF4-4FC7-9AC6-71FA9109695B}" type="pres">
      <dgm:prSet presAssocID="{69E6AF26-BF16-4372-BDB1-C97A7E498CDE}" presName="parentText" presStyleLbl="node1" presStyleIdx="2" presStyleCnt="3">
        <dgm:presLayoutVars>
          <dgm:chMax val="0"/>
          <dgm:bulletEnabled val="1"/>
        </dgm:presLayoutVars>
      </dgm:prSet>
      <dgm:spPr/>
    </dgm:pt>
  </dgm:ptLst>
  <dgm:cxnLst>
    <dgm:cxn modelId="{B736A021-088F-4336-946B-4AF386D6E988}" srcId="{D164EA74-25E8-43B6-8328-56BC2B502941}" destId="{EACDD826-7F02-460E-8892-9845E2334AF3}" srcOrd="1" destOrd="0" parTransId="{AFF69870-E958-4242-BDE3-2FF768284815}" sibTransId="{7511BC34-B022-4A84-95BE-A89730B4E6EA}"/>
    <dgm:cxn modelId="{B84CA128-AD90-495D-A51C-E0689028B8DB}" type="presOf" srcId="{69E6AF26-BF16-4372-BDB1-C97A7E498CDE}" destId="{3301CDDF-BCF4-4FC7-9AC6-71FA9109695B}" srcOrd="0" destOrd="0" presId="urn:microsoft.com/office/officeart/2005/8/layout/vList2"/>
    <dgm:cxn modelId="{23321A2E-8484-4774-8AE9-AC75C5DF9DE5}" type="presOf" srcId="{D164EA74-25E8-43B6-8328-56BC2B502941}" destId="{79CEF05C-558B-4BB9-BF35-38464A21FC07}" srcOrd="0" destOrd="0" presId="urn:microsoft.com/office/officeart/2005/8/layout/vList2"/>
    <dgm:cxn modelId="{E61A0A49-06C6-41E3-BEE1-B297AF97C2EC}" srcId="{D164EA74-25E8-43B6-8328-56BC2B502941}" destId="{69E6AF26-BF16-4372-BDB1-C97A7E498CDE}" srcOrd="2" destOrd="0" parTransId="{BEC5F44E-8665-4AB6-AB37-6097B0A583BA}" sibTransId="{AD110195-B7EA-49A5-82F9-16033ECAC95B}"/>
    <dgm:cxn modelId="{00AECB4E-38C5-4A8B-B787-011463266174}" srcId="{E72D9165-2EF8-4845-B309-BB0276377124}" destId="{64B8DD57-08B0-4432-9445-15FD6B6778A1}" srcOrd="1" destOrd="0" parTransId="{AC9140F4-0750-4E8B-9DF6-A3892493355B}" sibTransId="{B464BB02-2CEF-4829-A4E1-3511805CA944}"/>
    <dgm:cxn modelId="{5B0D0CA9-FD2D-44F6-86CF-CF488E75951A}" type="presOf" srcId="{E72D9165-2EF8-4845-B309-BB0276377124}" destId="{5AC6159C-FC79-4EDF-A38D-4F31C4AE83DE}" srcOrd="0" destOrd="0" presId="urn:microsoft.com/office/officeart/2005/8/layout/vList2"/>
    <dgm:cxn modelId="{035B79B7-5A0B-4B49-BC5B-4FBDECA23877}" type="presOf" srcId="{64B8DD57-08B0-4432-9445-15FD6B6778A1}" destId="{BCA43D4F-61D0-4C40-A721-BEEAEB1B7B3C}" srcOrd="0" destOrd="1" presId="urn:microsoft.com/office/officeart/2005/8/layout/vList2"/>
    <dgm:cxn modelId="{9712A1BA-B164-41BC-9A98-A5D9EA34481F}" type="presOf" srcId="{1821C587-CB06-4F01-B082-09A646232425}" destId="{BCA43D4F-61D0-4C40-A721-BEEAEB1B7B3C}" srcOrd="0" destOrd="0" presId="urn:microsoft.com/office/officeart/2005/8/layout/vList2"/>
    <dgm:cxn modelId="{16EE3EBE-9EEF-4831-934C-8FAFD04332FD}" type="presOf" srcId="{EACDD826-7F02-460E-8892-9845E2334AF3}" destId="{96E26FD6-BE37-4DA3-886C-B1CACA7CA82F}" srcOrd="0" destOrd="0" presId="urn:microsoft.com/office/officeart/2005/8/layout/vList2"/>
    <dgm:cxn modelId="{BE6410C3-F205-43A2-AF11-121F205EFF97}" srcId="{E72D9165-2EF8-4845-B309-BB0276377124}" destId="{1821C587-CB06-4F01-B082-09A646232425}" srcOrd="0" destOrd="0" parTransId="{5E861F5E-C615-4A7E-9495-F47EF59A4233}" sibTransId="{36BD1C46-057B-47BD-B07D-FECE21EDF0EE}"/>
    <dgm:cxn modelId="{51A72EFD-4F1A-4ACB-BA02-45C59304873B}" srcId="{D164EA74-25E8-43B6-8328-56BC2B502941}" destId="{E72D9165-2EF8-4845-B309-BB0276377124}" srcOrd="0" destOrd="0" parTransId="{8A720126-CB52-4D78-85E3-31EAFD661CA4}" sibTransId="{F2421C6D-EFEA-4DD9-85C7-16B597212DD8}"/>
    <dgm:cxn modelId="{26D69E1F-F60F-492D-BB35-183AFE24232A}" type="presParOf" srcId="{79CEF05C-558B-4BB9-BF35-38464A21FC07}" destId="{5AC6159C-FC79-4EDF-A38D-4F31C4AE83DE}" srcOrd="0" destOrd="0" presId="urn:microsoft.com/office/officeart/2005/8/layout/vList2"/>
    <dgm:cxn modelId="{F3D73A81-AC55-4924-9CAE-97D62150816D}" type="presParOf" srcId="{79CEF05C-558B-4BB9-BF35-38464A21FC07}" destId="{BCA43D4F-61D0-4C40-A721-BEEAEB1B7B3C}" srcOrd="1" destOrd="0" presId="urn:microsoft.com/office/officeart/2005/8/layout/vList2"/>
    <dgm:cxn modelId="{AEDCF15A-9637-420B-AEDF-902C10527795}" type="presParOf" srcId="{79CEF05C-558B-4BB9-BF35-38464A21FC07}" destId="{96E26FD6-BE37-4DA3-886C-B1CACA7CA82F}" srcOrd="2" destOrd="0" presId="urn:microsoft.com/office/officeart/2005/8/layout/vList2"/>
    <dgm:cxn modelId="{FE3D0F5B-89F7-453A-A7F1-B01A7B4AB8EF}" type="presParOf" srcId="{79CEF05C-558B-4BB9-BF35-38464A21FC07}" destId="{7E8D4478-A17D-40AB-885B-828DDEE3E3DF}" srcOrd="3" destOrd="0" presId="urn:microsoft.com/office/officeart/2005/8/layout/vList2"/>
    <dgm:cxn modelId="{A28CB592-9AEB-44AC-9F60-7AA9E77BBC02}" type="presParOf" srcId="{79CEF05C-558B-4BB9-BF35-38464A21FC07}" destId="{3301CDDF-BCF4-4FC7-9AC6-71FA9109695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4193F8-CFF9-457F-AB9C-F92DDBD7694B}"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C56D3AFA-D319-4A2B-AE06-263B01EC7AA4}">
      <dgm:prSet phldrT="[Text]"/>
      <dgm:spPr>
        <a:solidFill>
          <a:srgbClr val="B93A95"/>
        </a:solidFill>
      </dgm:spPr>
      <dgm:t>
        <a:bodyPr/>
        <a:lstStyle/>
        <a:p>
          <a:r>
            <a:rPr lang="en-US"/>
            <a:t>Added module - HEOR</a:t>
          </a:r>
        </a:p>
      </dgm:t>
    </dgm:pt>
    <dgm:pt modelId="{83B9D90F-EA39-4B7D-A444-29C2B4EFBB58}" type="parTrans" cxnId="{16E60F36-D9B6-407D-A6BE-8347AEDA8336}">
      <dgm:prSet/>
      <dgm:spPr/>
      <dgm:t>
        <a:bodyPr/>
        <a:lstStyle/>
        <a:p>
          <a:endParaRPr lang="en-US"/>
        </a:p>
      </dgm:t>
    </dgm:pt>
    <dgm:pt modelId="{0BC9E6E7-2F79-4A3A-871A-FBC09D94337E}" type="sibTrans" cxnId="{16E60F36-D9B6-407D-A6BE-8347AEDA8336}">
      <dgm:prSet/>
      <dgm:spPr/>
      <dgm:t>
        <a:bodyPr/>
        <a:lstStyle/>
        <a:p>
          <a:endParaRPr lang="en-US"/>
        </a:p>
      </dgm:t>
    </dgm:pt>
    <dgm:pt modelId="{F46EECB2-E8A0-4AAC-965C-B463C7A3CF5E}">
      <dgm:prSet phldrT="[Text]"/>
      <dgm:spPr>
        <a:solidFill>
          <a:srgbClr val="1EADCB"/>
        </a:solidFill>
      </dgm:spPr>
      <dgm:t>
        <a:bodyPr/>
        <a:lstStyle/>
        <a:p>
          <a:r>
            <a:rPr lang="en-US"/>
            <a:t>Increased interactivity</a:t>
          </a:r>
        </a:p>
      </dgm:t>
    </dgm:pt>
    <dgm:pt modelId="{ABB14FE1-11A3-45DD-BDA9-110A8E3F872F}" type="parTrans" cxnId="{A8AB3FF8-7DB2-4553-BC67-10227A805F41}">
      <dgm:prSet/>
      <dgm:spPr/>
      <dgm:t>
        <a:bodyPr/>
        <a:lstStyle/>
        <a:p>
          <a:endParaRPr lang="en-US"/>
        </a:p>
      </dgm:t>
    </dgm:pt>
    <dgm:pt modelId="{E76F298E-4538-4ED3-93F1-037702CDBA58}" type="sibTrans" cxnId="{A8AB3FF8-7DB2-4553-BC67-10227A805F41}">
      <dgm:prSet/>
      <dgm:spPr/>
      <dgm:t>
        <a:bodyPr/>
        <a:lstStyle/>
        <a:p>
          <a:endParaRPr lang="en-US"/>
        </a:p>
      </dgm:t>
    </dgm:pt>
    <dgm:pt modelId="{54B94012-8862-4214-9370-293021E63C8F}">
      <dgm:prSet phldrT="[Text]"/>
      <dgm:spPr>
        <a:solidFill>
          <a:srgbClr val="F79031"/>
        </a:solidFill>
      </dgm:spPr>
      <dgm:t>
        <a:bodyPr/>
        <a:lstStyle/>
        <a:p>
          <a:r>
            <a:rPr lang="en-US"/>
            <a:t>New look, feel, and voice</a:t>
          </a:r>
        </a:p>
      </dgm:t>
    </dgm:pt>
    <dgm:pt modelId="{4D5A14BB-B2AC-4F6E-834F-7605B766628C}" type="parTrans" cxnId="{D1391DC1-29FB-4109-8C2E-7ACFACFEE9B6}">
      <dgm:prSet/>
      <dgm:spPr/>
      <dgm:t>
        <a:bodyPr/>
        <a:lstStyle/>
        <a:p>
          <a:endParaRPr lang="en-US"/>
        </a:p>
      </dgm:t>
    </dgm:pt>
    <dgm:pt modelId="{BE4ACDAC-E2CE-4A0C-9125-6D8B7371DE3E}" type="sibTrans" cxnId="{D1391DC1-29FB-4109-8C2E-7ACFACFEE9B6}">
      <dgm:prSet/>
      <dgm:spPr/>
      <dgm:t>
        <a:bodyPr/>
        <a:lstStyle/>
        <a:p>
          <a:endParaRPr lang="en-US"/>
        </a:p>
      </dgm:t>
    </dgm:pt>
    <dgm:pt modelId="{82830C92-52B8-44F4-9175-0E36897889F4}">
      <dgm:prSet phldrT="[Text]"/>
      <dgm:spPr>
        <a:solidFill>
          <a:srgbClr val="91C74B"/>
        </a:solidFill>
      </dgm:spPr>
      <dgm:t>
        <a:bodyPr/>
        <a:lstStyle/>
        <a:p>
          <a:r>
            <a:rPr lang="en-US"/>
            <a:t>Accredited for pharmacy technicians</a:t>
          </a:r>
        </a:p>
      </dgm:t>
    </dgm:pt>
    <dgm:pt modelId="{21CD0B2D-7652-4DE9-A688-54F54C95EC83}" type="parTrans" cxnId="{1BAE0152-1A4A-4541-BCE1-297D120DE724}">
      <dgm:prSet/>
      <dgm:spPr/>
      <dgm:t>
        <a:bodyPr/>
        <a:lstStyle/>
        <a:p>
          <a:endParaRPr lang="en-US"/>
        </a:p>
      </dgm:t>
    </dgm:pt>
    <dgm:pt modelId="{9E22F646-63DA-4A95-8157-6E9D46F62E7A}" type="sibTrans" cxnId="{1BAE0152-1A4A-4541-BCE1-297D120DE724}">
      <dgm:prSet/>
      <dgm:spPr/>
      <dgm:t>
        <a:bodyPr/>
        <a:lstStyle/>
        <a:p>
          <a:endParaRPr lang="en-US"/>
        </a:p>
      </dgm:t>
    </dgm:pt>
    <dgm:pt modelId="{745F532E-CCA9-45EE-AFBF-755A097563ED}" type="pres">
      <dgm:prSet presAssocID="{E34193F8-CFF9-457F-AB9C-F92DDBD7694B}" presName="matrix" presStyleCnt="0">
        <dgm:presLayoutVars>
          <dgm:chMax val="1"/>
          <dgm:dir/>
          <dgm:resizeHandles val="exact"/>
        </dgm:presLayoutVars>
      </dgm:prSet>
      <dgm:spPr/>
    </dgm:pt>
    <dgm:pt modelId="{BF78CC9E-40EA-4A8F-960E-7ED9584E81B4}" type="pres">
      <dgm:prSet presAssocID="{E34193F8-CFF9-457F-AB9C-F92DDBD7694B}" presName="diamond" presStyleLbl="bgShp" presStyleIdx="0" presStyleCnt="1"/>
      <dgm:spPr>
        <a:solidFill>
          <a:schemeClr val="accent5">
            <a:lumMod val="20000"/>
            <a:lumOff val="80000"/>
          </a:schemeClr>
        </a:solidFill>
      </dgm:spPr>
    </dgm:pt>
    <dgm:pt modelId="{8613DFFE-4E84-42A9-8542-29334DE0D6FE}" type="pres">
      <dgm:prSet presAssocID="{E34193F8-CFF9-457F-AB9C-F92DDBD7694B}" presName="quad1" presStyleLbl="node1" presStyleIdx="0" presStyleCnt="4">
        <dgm:presLayoutVars>
          <dgm:chMax val="0"/>
          <dgm:chPref val="0"/>
          <dgm:bulletEnabled val="1"/>
        </dgm:presLayoutVars>
      </dgm:prSet>
      <dgm:spPr/>
    </dgm:pt>
    <dgm:pt modelId="{FE21D22D-EB7E-416D-9919-A705A0FF8E25}" type="pres">
      <dgm:prSet presAssocID="{E34193F8-CFF9-457F-AB9C-F92DDBD7694B}" presName="quad2" presStyleLbl="node1" presStyleIdx="1" presStyleCnt="4">
        <dgm:presLayoutVars>
          <dgm:chMax val="0"/>
          <dgm:chPref val="0"/>
          <dgm:bulletEnabled val="1"/>
        </dgm:presLayoutVars>
      </dgm:prSet>
      <dgm:spPr/>
    </dgm:pt>
    <dgm:pt modelId="{56075C33-4813-40C2-BC25-6B581248F5B9}" type="pres">
      <dgm:prSet presAssocID="{E34193F8-CFF9-457F-AB9C-F92DDBD7694B}" presName="quad3" presStyleLbl="node1" presStyleIdx="2" presStyleCnt="4">
        <dgm:presLayoutVars>
          <dgm:chMax val="0"/>
          <dgm:chPref val="0"/>
          <dgm:bulletEnabled val="1"/>
        </dgm:presLayoutVars>
      </dgm:prSet>
      <dgm:spPr/>
    </dgm:pt>
    <dgm:pt modelId="{94A02EC1-BFF2-4B1F-AAEC-88440CD7CFC6}" type="pres">
      <dgm:prSet presAssocID="{E34193F8-CFF9-457F-AB9C-F92DDBD7694B}" presName="quad4" presStyleLbl="node1" presStyleIdx="3" presStyleCnt="4">
        <dgm:presLayoutVars>
          <dgm:chMax val="0"/>
          <dgm:chPref val="0"/>
          <dgm:bulletEnabled val="1"/>
        </dgm:presLayoutVars>
      </dgm:prSet>
      <dgm:spPr/>
    </dgm:pt>
  </dgm:ptLst>
  <dgm:cxnLst>
    <dgm:cxn modelId="{5055C908-C5B3-4750-8FF1-9A81E860DA23}" type="presOf" srcId="{E34193F8-CFF9-457F-AB9C-F92DDBD7694B}" destId="{745F532E-CCA9-45EE-AFBF-755A097563ED}" srcOrd="0" destOrd="0" presId="urn:microsoft.com/office/officeart/2005/8/layout/matrix3"/>
    <dgm:cxn modelId="{16E60F36-D9B6-407D-A6BE-8347AEDA8336}" srcId="{E34193F8-CFF9-457F-AB9C-F92DDBD7694B}" destId="{C56D3AFA-D319-4A2B-AE06-263B01EC7AA4}" srcOrd="0" destOrd="0" parTransId="{83B9D90F-EA39-4B7D-A444-29C2B4EFBB58}" sibTransId="{0BC9E6E7-2F79-4A3A-871A-FBC09D94337E}"/>
    <dgm:cxn modelId="{1BAE0152-1A4A-4541-BCE1-297D120DE724}" srcId="{E34193F8-CFF9-457F-AB9C-F92DDBD7694B}" destId="{82830C92-52B8-44F4-9175-0E36897889F4}" srcOrd="3" destOrd="0" parTransId="{21CD0B2D-7652-4DE9-A688-54F54C95EC83}" sibTransId="{9E22F646-63DA-4A95-8157-6E9D46F62E7A}"/>
    <dgm:cxn modelId="{367440A3-8285-4E2A-9571-D05FFA2D1967}" type="presOf" srcId="{54B94012-8862-4214-9370-293021E63C8F}" destId="{56075C33-4813-40C2-BC25-6B581248F5B9}" srcOrd="0" destOrd="0" presId="urn:microsoft.com/office/officeart/2005/8/layout/matrix3"/>
    <dgm:cxn modelId="{0F9A86A6-1A63-4004-A8EE-16968BA5E250}" type="presOf" srcId="{F46EECB2-E8A0-4AAC-965C-B463C7A3CF5E}" destId="{FE21D22D-EB7E-416D-9919-A705A0FF8E25}" srcOrd="0" destOrd="0" presId="urn:microsoft.com/office/officeart/2005/8/layout/matrix3"/>
    <dgm:cxn modelId="{45F4DFBE-F61C-40B7-976F-0CB96ACA8F5F}" type="presOf" srcId="{C56D3AFA-D319-4A2B-AE06-263B01EC7AA4}" destId="{8613DFFE-4E84-42A9-8542-29334DE0D6FE}" srcOrd="0" destOrd="0" presId="urn:microsoft.com/office/officeart/2005/8/layout/matrix3"/>
    <dgm:cxn modelId="{D1391DC1-29FB-4109-8C2E-7ACFACFEE9B6}" srcId="{E34193F8-CFF9-457F-AB9C-F92DDBD7694B}" destId="{54B94012-8862-4214-9370-293021E63C8F}" srcOrd="2" destOrd="0" parTransId="{4D5A14BB-B2AC-4F6E-834F-7605B766628C}" sibTransId="{BE4ACDAC-E2CE-4A0C-9125-6D8B7371DE3E}"/>
    <dgm:cxn modelId="{0AAB01DF-2E2F-4647-8750-0BB03FC9113F}" type="presOf" srcId="{82830C92-52B8-44F4-9175-0E36897889F4}" destId="{94A02EC1-BFF2-4B1F-AAEC-88440CD7CFC6}" srcOrd="0" destOrd="0" presId="urn:microsoft.com/office/officeart/2005/8/layout/matrix3"/>
    <dgm:cxn modelId="{A8AB3FF8-7DB2-4553-BC67-10227A805F41}" srcId="{E34193F8-CFF9-457F-AB9C-F92DDBD7694B}" destId="{F46EECB2-E8A0-4AAC-965C-B463C7A3CF5E}" srcOrd="1" destOrd="0" parTransId="{ABB14FE1-11A3-45DD-BDA9-110A8E3F872F}" sibTransId="{E76F298E-4538-4ED3-93F1-037702CDBA58}"/>
    <dgm:cxn modelId="{64554FA4-147A-41C1-A501-636F5656F4DB}" type="presParOf" srcId="{745F532E-CCA9-45EE-AFBF-755A097563ED}" destId="{BF78CC9E-40EA-4A8F-960E-7ED9584E81B4}" srcOrd="0" destOrd="0" presId="urn:microsoft.com/office/officeart/2005/8/layout/matrix3"/>
    <dgm:cxn modelId="{DFF20BFE-3AD7-4E79-BE01-45A7C791BB4C}" type="presParOf" srcId="{745F532E-CCA9-45EE-AFBF-755A097563ED}" destId="{8613DFFE-4E84-42A9-8542-29334DE0D6FE}" srcOrd="1" destOrd="0" presId="urn:microsoft.com/office/officeart/2005/8/layout/matrix3"/>
    <dgm:cxn modelId="{D31A6731-D695-4958-B265-EF60D50AE97E}" type="presParOf" srcId="{745F532E-CCA9-45EE-AFBF-755A097563ED}" destId="{FE21D22D-EB7E-416D-9919-A705A0FF8E25}" srcOrd="2" destOrd="0" presId="urn:microsoft.com/office/officeart/2005/8/layout/matrix3"/>
    <dgm:cxn modelId="{29468AAE-2BE6-417A-80CD-D56E85814486}" type="presParOf" srcId="{745F532E-CCA9-45EE-AFBF-755A097563ED}" destId="{56075C33-4813-40C2-BC25-6B581248F5B9}" srcOrd="3" destOrd="0" presId="urn:microsoft.com/office/officeart/2005/8/layout/matrix3"/>
    <dgm:cxn modelId="{0E75DD7E-8B93-4459-A9C8-6FED2953B08D}" type="presParOf" srcId="{745F532E-CCA9-45EE-AFBF-755A097563ED}" destId="{94A02EC1-BFF2-4B1F-AAEC-88440CD7CFC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11CC4-E0F1-4029-889C-9B93074AA31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EDA99B2-78E2-43AC-8D96-F23DCE781D60}">
      <dgm:prSet phldrT="[Text]"/>
      <dgm:spPr>
        <a:solidFill>
          <a:srgbClr val="B93A95"/>
        </a:solidFill>
      </dgm:spPr>
      <dgm:t>
        <a:bodyPr/>
        <a:lstStyle/>
        <a:p>
          <a:r>
            <a:rPr lang="en-US"/>
            <a:t>Evolution and Principles of Managed Care</a:t>
          </a:r>
        </a:p>
      </dgm:t>
    </dgm:pt>
    <dgm:pt modelId="{490746B6-D86E-4BEF-85AB-1127E5124585}" type="parTrans" cxnId="{27708124-802E-477D-90C3-785F19657635}">
      <dgm:prSet/>
      <dgm:spPr/>
      <dgm:t>
        <a:bodyPr/>
        <a:lstStyle/>
        <a:p>
          <a:endParaRPr lang="en-US"/>
        </a:p>
      </dgm:t>
    </dgm:pt>
    <dgm:pt modelId="{A3A7228F-CEBA-4B7C-9649-659271DC2F66}" type="sibTrans" cxnId="{27708124-802E-477D-90C3-785F19657635}">
      <dgm:prSet/>
      <dgm:spPr/>
      <dgm:t>
        <a:bodyPr/>
        <a:lstStyle/>
        <a:p>
          <a:endParaRPr lang="en-US"/>
        </a:p>
      </dgm:t>
    </dgm:pt>
    <dgm:pt modelId="{D634B975-C04E-4E9A-A23A-51FEC175CB37}">
      <dgm:prSet phldrT="[Text]"/>
      <dgm:spPr>
        <a:solidFill>
          <a:srgbClr val="F79031"/>
        </a:solidFill>
      </dgm:spPr>
      <dgm:t>
        <a:bodyPr/>
        <a:lstStyle/>
        <a:p>
          <a:r>
            <a:rPr lang="en-US"/>
            <a:t>Behind the Scenes: Getting Medications to Patients Through the Pharmacy Benefit</a:t>
          </a:r>
        </a:p>
      </dgm:t>
    </dgm:pt>
    <dgm:pt modelId="{F7822487-E060-4BD2-A86D-89C512705149}" type="parTrans" cxnId="{CF73DC6B-8538-4CD3-87EC-429B4B58CE70}">
      <dgm:prSet/>
      <dgm:spPr/>
      <dgm:t>
        <a:bodyPr/>
        <a:lstStyle/>
        <a:p>
          <a:endParaRPr lang="en-US"/>
        </a:p>
      </dgm:t>
    </dgm:pt>
    <dgm:pt modelId="{32B0D725-1B56-49F8-B113-FE3974AC161D}" type="sibTrans" cxnId="{CF73DC6B-8538-4CD3-87EC-429B4B58CE70}">
      <dgm:prSet/>
      <dgm:spPr/>
      <dgm:t>
        <a:bodyPr/>
        <a:lstStyle/>
        <a:p>
          <a:endParaRPr lang="en-US"/>
        </a:p>
      </dgm:t>
    </dgm:pt>
    <dgm:pt modelId="{C6FE9B79-4A75-4FB9-A743-677C1FC85E9C}">
      <dgm:prSet phldrT="[Text]"/>
      <dgm:spPr>
        <a:solidFill>
          <a:srgbClr val="91C74B"/>
        </a:solidFill>
      </dgm:spPr>
      <dgm:t>
        <a:bodyPr/>
        <a:lstStyle/>
        <a:p>
          <a:r>
            <a:rPr lang="en-US"/>
            <a:t>Developing and Managing the Drug Formulary</a:t>
          </a:r>
        </a:p>
      </dgm:t>
    </dgm:pt>
    <dgm:pt modelId="{675E4F81-81E7-4B33-A2DA-F7279B0E8618}" type="parTrans" cxnId="{10AD0182-0391-4160-B47A-29D3C8757EC7}">
      <dgm:prSet/>
      <dgm:spPr/>
      <dgm:t>
        <a:bodyPr/>
        <a:lstStyle/>
        <a:p>
          <a:endParaRPr lang="en-US"/>
        </a:p>
      </dgm:t>
    </dgm:pt>
    <dgm:pt modelId="{033CFA41-A1DD-4FE9-9559-2E18AA44B23C}" type="sibTrans" cxnId="{10AD0182-0391-4160-B47A-29D3C8757EC7}">
      <dgm:prSet/>
      <dgm:spPr/>
      <dgm:t>
        <a:bodyPr/>
        <a:lstStyle/>
        <a:p>
          <a:endParaRPr lang="en-US"/>
        </a:p>
      </dgm:t>
    </dgm:pt>
    <dgm:pt modelId="{45182715-52DB-456F-B4E6-96F5B3AF4429}">
      <dgm:prSet phldrT="[Text]"/>
      <dgm:spPr>
        <a:solidFill>
          <a:srgbClr val="B93A95"/>
        </a:solidFill>
      </dgm:spPr>
      <dgm:t>
        <a:bodyPr/>
        <a:lstStyle/>
        <a:p>
          <a:r>
            <a:rPr lang="en-US"/>
            <a:t>Trading Partners and Flow of Money in Managed Care Pharmacy</a:t>
          </a:r>
        </a:p>
      </dgm:t>
    </dgm:pt>
    <dgm:pt modelId="{2676A367-4C1B-4D44-A687-A63AAA0645D1}" type="parTrans" cxnId="{62FB646B-6ECB-48FB-B318-F8445D4DF5FF}">
      <dgm:prSet/>
      <dgm:spPr/>
      <dgm:t>
        <a:bodyPr/>
        <a:lstStyle/>
        <a:p>
          <a:endParaRPr lang="en-US"/>
        </a:p>
      </dgm:t>
    </dgm:pt>
    <dgm:pt modelId="{08E67BE6-642E-4BFD-8834-321B4497FB52}" type="sibTrans" cxnId="{62FB646B-6ECB-48FB-B318-F8445D4DF5FF}">
      <dgm:prSet/>
      <dgm:spPr/>
      <dgm:t>
        <a:bodyPr/>
        <a:lstStyle/>
        <a:p>
          <a:endParaRPr lang="en-US"/>
        </a:p>
      </dgm:t>
    </dgm:pt>
    <dgm:pt modelId="{634506F0-7EA0-47EB-B2DF-5B7B352D7849}">
      <dgm:prSet phldrT="[Text]"/>
      <dgm:spPr>
        <a:solidFill>
          <a:srgbClr val="91C74B"/>
        </a:solidFill>
      </dgm:spPr>
      <dgm:t>
        <a:bodyPr/>
        <a:lstStyle/>
        <a:p>
          <a:r>
            <a:rPr lang="en-US"/>
            <a:t>Understanding Pharmaceutical Manufacturer Discounts and Rebates</a:t>
          </a:r>
        </a:p>
      </dgm:t>
    </dgm:pt>
    <dgm:pt modelId="{EFCBE91C-F356-4215-BFB1-C0B98E2212F2}" type="parTrans" cxnId="{7F55774B-7107-46CE-A03F-8186237C0F73}">
      <dgm:prSet/>
      <dgm:spPr/>
      <dgm:t>
        <a:bodyPr/>
        <a:lstStyle/>
        <a:p>
          <a:endParaRPr lang="en-US"/>
        </a:p>
      </dgm:t>
    </dgm:pt>
    <dgm:pt modelId="{CA45E5D3-9DF1-4F62-90BE-86873E7282C3}" type="sibTrans" cxnId="{7F55774B-7107-46CE-A03F-8186237C0F73}">
      <dgm:prSet/>
      <dgm:spPr/>
      <dgm:t>
        <a:bodyPr/>
        <a:lstStyle/>
        <a:p>
          <a:endParaRPr lang="en-US"/>
        </a:p>
      </dgm:t>
    </dgm:pt>
    <dgm:pt modelId="{8C002E64-8529-4778-B41D-516C44F4827A}">
      <dgm:prSet phldrT="[Text]"/>
      <dgm:spPr>
        <a:solidFill>
          <a:srgbClr val="1EADCB"/>
        </a:solidFill>
      </dgm:spPr>
      <dgm:t>
        <a:bodyPr/>
        <a:lstStyle/>
        <a:p>
          <a:r>
            <a:rPr lang="en-US"/>
            <a:t>Pharmacy Benefit Management Tools</a:t>
          </a:r>
        </a:p>
      </dgm:t>
    </dgm:pt>
    <dgm:pt modelId="{7025C45C-6DB8-4429-9B97-5E808C74F5AE}" type="parTrans" cxnId="{4ADB4AE8-B424-4F88-BA47-3464C598C0DB}">
      <dgm:prSet/>
      <dgm:spPr/>
      <dgm:t>
        <a:bodyPr/>
        <a:lstStyle/>
        <a:p>
          <a:endParaRPr lang="en-US"/>
        </a:p>
      </dgm:t>
    </dgm:pt>
    <dgm:pt modelId="{0D626F14-B1D5-4AFC-9DF0-E24F654DBE39}" type="sibTrans" cxnId="{4ADB4AE8-B424-4F88-BA47-3464C598C0DB}">
      <dgm:prSet/>
      <dgm:spPr/>
      <dgm:t>
        <a:bodyPr/>
        <a:lstStyle/>
        <a:p>
          <a:endParaRPr lang="en-US"/>
        </a:p>
      </dgm:t>
    </dgm:pt>
    <dgm:pt modelId="{39C09A84-A2E2-43EA-925E-16CC99A726A6}">
      <dgm:prSet phldrT="[Text]"/>
      <dgm:spPr>
        <a:solidFill>
          <a:srgbClr val="B93A95"/>
        </a:solidFill>
      </dgm:spPr>
      <dgm:t>
        <a:bodyPr/>
        <a:lstStyle/>
        <a:p>
          <a:r>
            <a:rPr lang="en-US"/>
            <a:t>Managed Care Pharmacy Clinical and Educational Programs</a:t>
          </a:r>
        </a:p>
      </dgm:t>
    </dgm:pt>
    <dgm:pt modelId="{EA105991-C4B2-49BD-A037-3B73FF75524C}" type="parTrans" cxnId="{08E363F9-62F8-427D-97EE-4C8247470BC8}">
      <dgm:prSet/>
      <dgm:spPr/>
      <dgm:t>
        <a:bodyPr/>
        <a:lstStyle/>
        <a:p>
          <a:endParaRPr lang="en-US"/>
        </a:p>
      </dgm:t>
    </dgm:pt>
    <dgm:pt modelId="{2308D291-1B1F-4615-854E-7DF229B05940}" type="sibTrans" cxnId="{08E363F9-62F8-427D-97EE-4C8247470BC8}">
      <dgm:prSet/>
      <dgm:spPr/>
      <dgm:t>
        <a:bodyPr/>
        <a:lstStyle/>
        <a:p>
          <a:endParaRPr lang="en-US"/>
        </a:p>
      </dgm:t>
    </dgm:pt>
    <dgm:pt modelId="{3F21581D-BA8D-4661-A880-C2914C85CE4B}">
      <dgm:prSet phldrT="[Text]"/>
      <dgm:spPr>
        <a:solidFill>
          <a:srgbClr val="1EADCB"/>
        </a:solidFill>
      </dgm:spPr>
      <dgm:t>
        <a:bodyPr/>
        <a:lstStyle/>
        <a:p>
          <a:r>
            <a:rPr lang="en-US"/>
            <a:t>Medication Therapy Management</a:t>
          </a:r>
        </a:p>
      </dgm:t>
    </dgm:pt>
    <dgm:pt modelId="{40B26EE2-F28C-4772-AA8B-75DDCEA09584}" type="parTrans" cxnId="{4D44514C-D0E3-46E2-BA58-5FF0D0F0ABC9}">
      <dgm:prSet/>
      <dgm:spPr/>
      <dgm:t>
        <a:bodyPr/>
        <a:lstStyle/>
        <a:p>
          <a:endParaRPr lang="en-US"/>
        </a:p>
      </dgm:t>
    </dgm:pt>
    <dgm:pt modelId="{2225D88A-E423-40F6-8D31-CC43F394A96E}" type="sibTrans" cxnId="{4D44514C-D0E3-46E2-BA58-5FF0D0F0ABC9}">
      <dgm:prSet/>
      <dgm:spPr/>
      <dgm:t>
        <a:bodyPr/>
        <a:lstStyle/>
        <a:p>
          <a:endParaRPr lang="en-US"/>
        </a:p>
      </dgm:t>
    </dgm:pt>
    <dgm:pt modelId="{0E213434-F94F-4E45-ABE1-F9A07D600451}">
      <dgm:prSet phldrT="[Text]"/>
      <dgm:spPr>
        <a:solidFill>
          <a:srgbClr val="F79031"/>
        </a:solidFill>
      </dgm:spPr>
      <dgm:t>
        <a:bodyPr/>
        <a:lstStyle/>
        <a:p>
          <a:r>
            <a:rPr lang="en-US"/>
            <a:t>Introduction to Specialty Pharmacy</a:t>
          </a:r>
        </a:p>
      </dgm:t>
    </dgm:pt>
    <dgm:pt modelId="{F4C896F9-39B3-4632-AC83-A55973AD8D29}" type="parTrans" cxnId="{13C0CDFC-D5F1-4C6D-AE17-82D5B8806462}">
      <dgm:prSet/>
      <dgm:spPr/>
      <dgm:t>
        <a:bodyPr/>
        <a:lstStyle/>
        <a:p>
          <a:endParaRPr lang="en-US"/>
        </a:p>
      </dgm:t>
    </dgm:pt>
    <dgm:pt modelId="{B722D365-6090-43DF-9CEC-C29DCFD58806}" type="sibTrans" cxnId="{13C0CDFC-D5F1-4C6D-AE17-82D5B8806462}">
      <dgm:prSet/>
      <dgm:spPr/>
      <dgm:t>
        <a:bodyPr/>
        <a:lstStyle/>
        <a:p>
          <a:endParaRPr lang="en-US"/>
        </a:p>
      </dgm:t>
    </dgm:pt>
    <dgm:pt modelId="{B937A99D-88E6-48AB-89DD-51C225C6B1BA}">
      <dgm:prSet phldrT="[Text]"/>
      <dgm:spPr>
        <a:solidFill>
          <a:srgbClr val="91C74B"/>
        </a:solidFill>
      </dgm:spPr>
      <dgm:t>
        <a:bodyPr/>
        <a:lstStyle/>
        <a:p>
          <a:r>
            <a:rPr lang="en-US"/>
            <a:t>Medicare and Managed Care Pharmacy</a:t>
          </a:r>
        </a:p>
      </dgm:t>
    </dgm:pt>
    <dgm:pt modelId="{6352C546-C632-4FE9-88EB-A91093C4A159}" type="parTrans" cxnId="{E8F2A9FF-89F2-4050-AFFE-1983C243BE1A}">
      <dgm:prSet/>
      <dgm:spPr/>
      <dgm:t>
        <a:bodyPr/>
        <a:lstStyle/>
        <a:p>
          <a:endParaRPr lang="en-US"/>
        </a:p>
      </dgm:t>
    </dgm:pt>
    <dgm:pt modelId="{7602CA56-AEAB-44F5-A412-9F10CB7F7F8B}" type="sibTrans" cxnId="{E8F2A9FF-89F2-4050-AFFE-1983C243BE1A}">
      <dgm:prSet/>
      <dgm:spPr/>
      <dgm:t>
        <a:bodyPr/>
        <a:lstStyle/>
        <a:p>
          <a:endParaRPr lang="en-US"/>
        </a:p>
      </dgm:t>
    </dgm:pt>
    <dgm:pt modelId="{E5B23ACD-4848-4D2E-90DD-A45DB7DDD0C8}">
      <dgm:prSet phldrT="[Text]"/>
      <dgm:spPr>
        <a:solidFill>
          <a:srgbClr val="91C74B"/>
        </a:solidFill>
      </dgm:spPr>
      <dgm:t>
        <a:bodyPr/>
        <a:lstStyle/>
        <a:p>
          <a:r>
            <a:rPr lang="en-US"/>
            <a:t>Medicaid and Managed Care Pharmacy</a:t>
          </a:r>
        </a:p>
      </dgm:t>
    </dgm:pt>
    <dgm:pt modelId="{AD293621-7B93-4E54-AA7B-53C27C15751D}" type="parTrans" cxnId="{82B66FC3-9BA9-42AB-911B-50ED13758D5E}">
      <dgm:prSet/>
      <dgm:spPr/>
      <dgm:t>
        <a:bodyPr/>
        <a:lstStyle/>
        <a:p>
          <a:endParaRPr lang="en-US"/>
        </a:p>
      </dgm:t>
    </dgm:pt>
    <dgm:pt modelId="{27FE3F2E-6105-4792-8F6A-4F87EEA468F1}" type="sibTrans" cxnId="{82B66FC3-9BA9-42AB-911B-50ED13758D5E}">
      <dgm:prSet/>
      <dgm:spPr/>
      <dgm:t>
        <a:bodyPr/>
        <a:lstStyle/>
        <a:p>
          <a:endParaRPr lang="en-US"/>
        </a:p>
      </dgm:t>
    </dgm:pt>
    <dgm:pt modelId="{EC67F1E9-DAAD-481A-A5A5-7A587061D4C6}">
      <dgm:prSet phldrT="[Text]"/>
      <dgm:spPr>
        <a:solidFill>
          <a:srgbClr val="B93A95"/>
        </a:solidFill>
      </dgm:spPr>
      <dgm:t>
        <a:bodyPr/>
        <a:lstStyle/>
        <a:p>
          <a:r>
            <a:rPr lang="en-US"/>
            <a:t>The ABCs and Stars of Quality Measures</a:t>
          </a:r>
        </a:p>
      </dgm:t>
    </dgm:pt>
    <dgm:pt modelId="{7F0CE14E-5F3A-45F1-A329-763885867A43}" type="parTrans" cxnId="{65DAF24F-9BEE-4913-B40D-F6046164000B}">
      <dgm:prSet/>
      <dgm:spPr/>
      <dgm:t>
        <a:bodyPr/>
        <a:lstStyle/>
        <a:p>
          <a:endParaRPr lang="en-US"/>
        </a:p>
      </dgm:t>
    </dgm:pt>
    <dgm:pt modelId="{ACAF21DD-6AE4-40E8-B089-589A1E040681}" type="sibTrans" cxnId="{65DAF24F-9BEE-4913-B40D-F6046164000B}">
      <dgm:prSet/>
      <dgm:spPr/>
      <dgm:t>
        <a:bodyPr/>
        <a:lstStyle/>
        <a:p>
          <a:endParaRPr lang="en-US"/>
        </a:p>
      </dgm:t>
    </dgm:pt>
    <dgm:pt modelId="{59DEADFD-50D0-4698-A0BE-DF5ACFC66404}">
      <dgm:prSet phldrT="[Text]"/>
      <dgm:spPr>
        <a:solidFill>
          <a:srgbClr val="1EADCB"/>
        </a:solidFill>
      </dgm:spPr>
      <dgm:t>
        <a:bodyPr/>
        <a:lstStyle/>
        <a:p>
          <a:r>
            <a:rPr lang="en-US"/>
            <a:t>HEOR and Value</a:t>
          </a:r>
        </a:p>
      </dgm:t>
    </dgm:pt>
    <dgm:pt modelId="{E11C8543-158C-4FDD-B6AC-3803B966BFC1}" type="parTrans" cxnId="{AAF347FE-6336-48BE-9EE5-B5EDCBA7E35C}">
      <dgm:prSet/>
      <dgm:spPr/>
      <dgm:t>
        <a:bodyPr/>
        <a:lstStyle/>
        <a:p>
          <a:endParaRPr lang="en-US"/>
        </a:p>
      </dgm:t>
    </dgm:pt>
    <dgm:pt modelId="{EC89C5F5-2E07-4FA2-8521-CE6D43D7562B}" type="sibTrans" cxnId="{AAF347FE-6336-48BE-9EE5-B5EDCBA7E35C}">
      <dgm:prSet/>
      <dgm:spPr/>
      <dgm:t>
        <a:bodyPr/>
        <a:lstStyle/>
        <a:p>
          <a:endParaRPr lang="en-US"/>
        </a:p>
      </dgm:t>
    </dgm:pt>
    <dgm:pt modelId="{A80640FC-2EC1-4925-BC7D-B495DE8030C3}" type="pres">
      <dgm:prSet presAssocID="{60511CC4-E0F1-4029-889C-9B93074AA314}" presName="diagram" presStyleCnt="0">
        <dgm:presLayoutVars>
          <dgm:dir/>
          <dgm:resizeHandles val="exact"/>
        </dgm:presLayoutVars>
      </dgm:prSet>
      <dgm:spPr/>
    </dgm:pt>
    <dgm:pt modelId="{7EF699EA-D5BA-4C9A-8F27-4D619023E8D8}" type="pres">
      <dgm:prSet presAssocID="{CEDA99B2-78E2-43AC-8D96-F23DCE781D60}" presName="node" presStyleLbl="node1" presStyleIdx="0" presStyleCnt="13">
        <dgm:presLayoutVars>
          <dgm:bulletEnabled val="1"/>
        </dgm:presLayoutVars>
      </dgm:prSet>
      <dgm:spPr/>
    </dgm:pt>
    <dgm:pt modelId="{7FBAC2A8-BA7D-461F-BFFC-D507F29E18D6}" type="pres">
      <dgm:prSet presAssocID="{A3A7228F-CEBA-4B7C-9649-659271DC2F66}" presName="sibTrans" presStyleCnt="0"/>
      <dgm:spPr/>
    </dgm:pt>
    <dgm:pt modelId="{ECBA7F1C-9AE8-4655-A68F-34E8182119A8}" type="pres">
      <dgm:prSet presAssocID="{8C002E64-8529-4778-B41D-516C44F4827A}" presName="node" presStyleLbl="node1" presStyleIdx="1" presStyleCnt="13">
        <dgm:presLayoutVars>
          <dgm:bulletEnabled val="1"/>
        </dgm:presLayoutVars>
      </dgm:prSet>
      <dgm:spPr/>
    </dgm:pt>
    <dgm:pt modelId="{96DA0EC8-7566-4E27-89C9-8553E48C96F8}" type="pres">
      <dgm:prSet presAssocID="{0D626F14-B1D5-4AFC-9DF0-E24F654DBE39}" presName="sibTrans" presStyleCnt="0"/>
      <dgm:spPr/>
    </dgm:pt>
    <dgm:pt modelId="{E8C66619-B9C1-41DD-8345-24E0158FF6B3}" type="pres">
      <dgm:prSet presAssocID="{D634B975-C04E-4E9A-A23A-51FEC175CB37}" presName="node" presStyleLbl="node1" presStyleIdx="2" presStyleCnt="13">
        <dgm:presLayoutVars>
          <dgm:bulletEnabled val="1"/>
        </dgm:presLayoutVars>
      </dgm:prSet>
      <dgm:spPr/>
    </dgm:pt>
    <dgm:pt modelId="{75082966-6909-4CBD-9998-A60E0C337652}" type="pres">
      <dgm:prSet presAssocID="{32B0D725-1B56-49F8-B113-FE3974AC161D}" presName="sibTrans" presStyleCnt="0"/>
      <dgm:spPr/>
    </dgm:pt>
    <dgm:pt modelId="{E9E9EEDD-D8F5-4E24-B6C5-B0AF6A2C1254}" type="pres">
      <dgm:prSet presAssocID="{C6FE9B79-4A75-4FB9-A743-677C1FC85E9C}" presName="node" presStyleLbl="node1" presStyleIdx="3" presStyleCnt="13">
        <dgm:presLayoutVars>
          <dgm:bulletEnabled val="1"/>
        </dgm:presLayoutVars>
      </dgm:prSet>
      <dgm:spPr/>
    </dgm:pt>
    <dgm:pt modelId="{A43B6649-DA13-464D-AB88-CD8AA599F391}" type="pres">
      <dgm:prSet presAssocID="{033CFA41-A1DD-4FE9-9559-2E18AA44B23C}" presName="sibTrans" presStyleCnt="0"/>
      <dgm:spPr/>
    </dgm:pt>
    <dgm:pt modelId="{283225A4-1715-409B-8C17-B3CEF20AE70C}" type="pres">
      <dgm:prSet presAssocID="{45182715-52DB-456F-B4E6-96F5B3AF4429}" presName="node" presStyleLbl="node1" presStyleIdx="4" presStyleCnt="13">
        <dgm:presLayoutVars>
          <dgm:bulletEnabled val="1"/>
        </dgm:presLayoutVars>
      </dgm:prSet>
      <dgm:spPr/>
    </dgm:pt>
    <dgm:pt modelId="{16879F9D-DCB1-4A9B-9A45-0CC969ACB6B7}" type="pres">
      <dgm:prSet presAssocID="{08E67BE6-642E-4BFD-8834-321B4497FB52}" presName="sibTrans" presStyleCnt="0"/>
      <dgm:spPr/>
    </dgm:pt>
    <dgm:pt modelId="{3115F2C9-7976-439F-A797-AFB264A2026F}" type="pres">
      <dgm:prSet presAssocID="{634506F0-7EA0-47EB-B2DF-5B7B352D7849}" presName="node" presStyleLbl="node1" presStyleIdx="5" presStyleCnt="13">
        <dgm:presLayoutVars>
          <dgm:bulletEnabled val="1"/>
        </dgm:presLayoutVars>
      </dgm:prSet>
      <dgm:spPr/>
    </dgm:pt>
    <dgm:pt modelId="{4F657E46-1241-4C34-BEB2-62376BE4F534}" type="pres">
      <dgm:prSet presAssocID="{CA45E5D3-9DF1-4F62-90BE-86873E7282C3}" presName="sibTrans" presStyleCnt="0"/>
      <dgm:spPr/>
    </dgm:pt>
    <dgm:pt modelId="{C0C92D01-3B1E-4154-9495-C498B3355693}" type="pres">
      <dgm:prSet presAssocID="{39C09A84-A2E2-43EA-925E-16CC99A726A6}" presName="node" presStyleLbl="node1" presStyleIdx="6" presStyleCnt="13">
        <dgm:presLayoutVars>
          <dgm:bulletEnabled val="1"/>
        </dgm:presLayoutVars>
      </dgm:prSet>
      <dgm:spPr/>
    </dgm:pt>
    <dgm:pt modelId="{CCCC5285-B8B8-4164-A74C-CC93A27A6290}" type="pres">
      <dgm:prSet presAssocID="{2308D291-1B1F-4615-854E-7DF229B05940}" presName="sibTrans" presStyleCnt="0"/>
      <dgm:spPr/>
    </dgm:pt>
    <dgm:pt modelId="{606F4B64-1F29-4C3F-B1F5-1C2332FA2CA1}" type="pres">
      <dgm:prSet presAssocID="{3F21581D-BA8D-4661-A880-C2914C85CE4B}" presName="node" presStyleLbl="node1" presStyleIdx="7" presStyleCnt="13">
        <dgm:presLayoutVars>
          <dgm:bulletEnabled val="1"/>
        </dgm:presLayoutVars>
      </dgm:prSet>
      <dgm:spPr/>
    </dgm:pt>
    <dgm:pt modelId="{42EE6627-623A-4618-B9A4-F8146791C21F}" type="pres">
      <dgm:prSet presAssocID="{2225D88A-E423-40F6-8D31-CC43F394A96E}" presName="sibTrans" presStyleCnt="0"/>
      <dgm:spPr/>
    </dgm:pt>
    <dgm:pt modelId="{4E76EFA0-46D5-4067-9A5F-467F53B02D86}" type="pres">
      <dgm:prSet presAssocID="{0E213434-F94F-4E45-ABE1-F9A07D600451}" presName="node" presStyleLbl="node1" presStyleIdx="8" presStyleCnt="13">
        <dgm:presLayoutVars>
          <dgm:bulletEnabled val="1"/>
        </dgm:presLayoutVars>
      </dgm:prSet>
      <dgm:spPr/>
    </dgm:pt>
    <dgm:pt modelId="{3BF7CF4E-0758-48F0-87B6-75329A5FB12B}" type="pres">
      <dgm:prSet presAssocID="{B722D365-6090-43DF-9CEC-C29DCFD58806}" presName="sibTrans" presStyleCnt="0"/>
      <dgm:spPr/>
    </dgm:pt>
    <dgm:pt modelId="{F57BB9FA-5B15-4642-A825-025768E72279}" type="pres">
      <dgm:prSet presAssocID="{B937A99D-88E6-48AB-89DD-51C225C6B1BA}" presName="node" presStyleLbl="node1" presStyleIdx="9" presStyleCnt="13">
        <dgm:presLayoutVars>
          <dgm:bulletEnabled val="1"/>
        </dgm:presLayoutVars>
      </dgm:prSet>
      <dgm:spPr/>
    </dgm:pt>
    <dgm:pt modelId="{21B6210D-F6D7-4A84-82F7-90346E6ADAE4}" type="pres">
      <dgm:prSet presAssocID="{7602CA56-AEAB-44F5-A412-9F10CB7F7F8B}" presName="sibTrans" presStyleCnt="0"/>
      <dgm:spPr/>
    </dgm:pt>
    <dgm:pt modelId="{F1FBBCF3-16D9-455B-B6C2-48E7663F386E}" type="pres">
      <dgm:prSet presAssocID="{E5B23ACD-4848-4D2E-90DD-A45DB7DDD0C8}" presName="node" presStyleLbl="node1" presStyleIdx="10" presStyleCnt="13">
        <dgm:presLayoutVars>
          <dgm:bulletEnabled val="1"/>
        </dgm:presLayoutVars>
      </dgm:prSet>
      <dgm:spPr/>
    </dgm:pt>
    <dgm:pt modelId="{5C6E1065-BCAB-42EC-A388-D53AD8072F62}" type="pres">
      <dgm:prSet presAssocID="{27FE3F2E-6105-4792-8F6A-4F87EEA468F1}" presName="sibTrans" presStyleCnt="0"/>
      <dgm:spPr/>
    </dgm:pt>
    <dgm:pt modelId="{12DCB709-3A19-450D-A178-2E3C7F983CFF}" type="pres">
      <dgm:prSet presAssocID="{EC67F1E9-DAAD-481A-A5A5-7A587061D4C6}" presName="node" presStyleLbl="node1" presStyleIdx="11" presStyleCnt="13">
        <dgm:presLayoutVars>
          <dgm:bulletEnabled val="1"/>
        </dgm:presLayoutVars>
      </dgm:prSet>
      <dgm:spPr/>
    </dgm:pt>
    <dgm:pt modelId="{7504D508-9213-4B62-9414-39F676118405}" type="pres">
      <dgm:prSet presAssocID="{ACAF21DD-6AE4-40E8-B089-589A1E040681}" presName="sibTrans" presStyleCnt="0"/>
      <dgm:spPr/>
    </dgm:pt>
    <dgm:pt modelId="{26FB2E35-1063-49FE-8A3B-8B24A25B6263}" type="pres">
      <dgm:prSet presAssocID="{59DEADFD-50D0-4698-A0BE-DF5ACFC66404}" presName="node" presStyleLbl="node1" presStyleIdx="12" presStyleCnt="13">
        <dgm:presLayoutVars>
          <dgm:bulletEnabled val="1"/>
        </dgm:presLayoutVars>
      </dgm:prSet>
      <dgm:spPr/>
    </dgm:pt>
  </dgm:ptLst>
  <dgm:cxnLst>
    <dgm:cxn modelId="{D83B2521-F61A-45BC-B9E5-007B1357F3AC}" type="presOf" srcId="{8C002E64-8529-4778-B41D-516C44F4827A}" destId="{ECBA7F1C-9AE8-4655-A68F-34E8182119A8}" srcOrd="0" destOrd="0" presId="urn:microsoft.com/office/officeart/2005/8/layout/default"/>
    <dgm:cxn modelId="{27708124-802E-477D-90C3-785F19657635}" srcId="{60511CC4-E0F1-4029-889C-9B93074AA314}" destId="{CEDA99B2-78E2-43AC-8D96-F23DCE781D60}" srcOrd="0" destOrd="0" parTransId="{490746B6-D86E-4BEF-85AB-1127E5124585}" sibTransId="{A3A7228F-CEBA-4B7C-9649-659271DC2F66}"/>
    <dgm:cxn modelId="{636E7A3A-75B6-493B-9084-F1191DF7B993}" type="presOf" srcId="{B937A99D-88E6-48AB-89DD-51C225C6B1BA}" destId="{F57BB9FA-5B15-4642-A825-025768E72279}" srcOrd="0" destOrd="0" presId="urn:microsoft.com/office/officeart/2005/8/layout/default"/>
    <dgm:cxn modelId="{25C30867-82EE-4E18-8D37-564B20E9AF8A}" type="presOf" srcId="{60511CC4-E0F1-4029-889C-9B93074AA314}" destId="{A80640FC-2EC1-4925-BC7D-B495DE8030C3}" srcOrd="0" destOrd="0" presId="urn:microsoft.com/office/officeart/2005/8/layout/default"/>
    <dgm:cxn modelId="{62FB646B-6ECB-48FB-B318-F8445D4DF5FF}" srcId="{60511CC4-E0F1-4029-889C-9B93074AA314}" destId="{45182715-52DB-456F-B4E6-96F5B3AF4429}" srcOrd="4" destOrd="0" parTransId="{2676A367-4C1B-4D44-A687-A63AAA0645D1}" sibTransId="{08E67BE6-642E-4BFD-8834-321B4497FB52}"/>
    <dgm:cxn modelId="{7F55774B-7107-46CE-A03F-8186237C0F73}" srcId="{60511CC4-E0F1-4029-889C-9B93074AA314}" destId="{634506F0-7EA0-47EB-B2DF-5B7B352D7849}" srcOrd="5" destOrd="0" parTransId="{EFCBE91C-F356-4215-BFB1-C0B98E2212F2}" sibTransId="{CA45E5D3-9DF1-4F62-90BE-86873E7282C3}"/>
    <dgm:cxn modelId="{CF73DC6B-8538-4CD3-87EC-429B4B58CE70}" srcId="{60511CC4-E0F1-4029-889C-9B93074AA314}" destId="{D634B975-C04E-4E9A-A23A-51FEC175CB37}" srcOrd="2" destOrd="0" parTransId="{F7822487-E060-4BD2-A86D-89C512705149}" sibTransId="{32B0D725-1B56-49F8-B113-FE3974AC161D}"/>
    <dgm:cxn modelId="{4D44514C-D0E3-46E2-BA58-5FF0D0F0ABC9}" srcId="{60511CC4-E0F1-4029-889C-9B93074AA314}" destId="{3F21581D-BA8D-4661-A880-C2914C85CE4B}" srcOrd="7" destOrd="0" parTransId="{40B26EE2-F28C-4772-AA8B-75DDCEA09584}" sibTransId="{2225D88A-E423-40F6-8D31-CC43F394A96E}"/>
    <dgm:cxn modelId="{C2B7D14F-40AB-4596-859D-9FBA4131C97B}" type="presOf" srcId="{39C09A84-A2E2-43EA-925E-16CC99A726A6}" destId="{C0C92D01-3B1E-4154-9495-C498B3355693}" srcOrd="0" destOrd="0" presId="urn:microsoft.com/office/officeart/2005/8/layout/default"/>
    <dgm:cxn modelId="{65DAF24F-9BEE-4913-B40D-F6046164000B}" srcId="{60511CC4-E0F1-4029-889C-9B93074AA314}" destId="{EC67F1E9-DAAD-481A-A5A5-7A587061D4C6}" srcOrd="11" destOrd="0" parTransId="{7F0CE14E-5F3A-45F1-A329-763885867A43}" sibTransId="{ACAF21DD-6AE4-40E8-B089-589A1E040681}"/>
    <dgm:cxn modelId="{EB2D1B7F-5E10-43AD-BE9D-C90EDD0E0341}" type="presOf" srcId="{C6FE9B79-4A75-4FB9-A743-677C1FC85E9C}" destId="{E9E9EEDD-D8F5-4E24-B6C5-B0AF6A2C1254}" srcOrd="0" destOrd="0" presId="urn:microsoft.com/office/officeart/2005/8/layout/default"/>
    <dgm:cxn modelId="{10AD0182-0391-4160-B47A-29D3C8757EC7}" srcId="{60511CC4-E0F1-4029-889C-9B93074AA314}" destId="{C6FE9B79-4A75-4FB9-A743-677C1FC85E9C}" srcOrd="3" destOrd="0" parTransId="{675E4F81-81E7-4B33-A2DA-F7279B0E8618}" sibTransId="{033CFA41-A1DD-4FE9-9559-2E18AA44B23C}"/>
    <dgm:cxn modelId="{AACBCD9E-D6EF-476F-BFA8-CF72AF23DAC3}" type="presOf" srcId="{E5B23ACD-4848-4D2E-90DD-A45DB7DDD0C8}" destId="{F1FBBCF3-16D9-455B-B6C2-48E7663F386E}" srcOrd="0" destOrd="0" presId="urn:microsoft.com/office/officeart/2005/8/layout/default"/>
    <dgm:cxn modelId="{C8B0D7AF-6A36-4462-9074-95350668F1FB}" type="presOf" srcId="{45182715-52DB-456F-B4E6-96F5B3AF4429}" destId="{283225A4-1715-409B-8C17-B3CEF20AE70C}" srcOrd="0" destOrd="0" presId="urn:microsoft.com/office/officeart/2005/8/layout/default"/>
    <dgm:cxn modelId="{33F4CEB4-A13C-439C-964B-42BDADED838F}" type="presOf" srcId="{0E213434-F94F-4E45-ABE1-F9A07D600451}" destId="{4E76EFA0-46D5-4067-9A5F-467F53B02D86}" srcOrd="0" destOrd="0" presId="urn:microsoft.com/office/officeart/2005/8/layout/default"/>
    <dgm:cxn modelId="{F8C86EBB-2F9E-47C7-A96F-A3E755885D71}" type="presOf" srcId="{CEDA99B2-78E2-43AC-8D96-F23DCE781D60}" destId="{7EF699EA-D5BA-4C9A-8F27-4D619023E8D8}" srcOrd="0" destOrd="0" presId="urn:microsoft.com/office/officeart/2005/8/layout/default"/>
    <dgm:cxn modelId="{82B66FC3-9BA9-42AB-911B-50ED13758D5E}" srcId="{60511CC4-E0F1-4029-889C-9B93074AA314}" destId="{E5B23ACD-4848-4D2E-90DD-A45DB7DDD0C8}" srcOrd="10" destOrd="0" parTransId="{AD293621-7B93-4E54-AA7B-53C27C15751D}" sibTransId="{27FE3F2E-6105-4792-8F6A-4F87EEA468F1}"/>
    <dgm:cxn modelId="{30BA0CC6-B849-484F-8154-8170CA075F5D}" type="presOf" srcId="{59DEADFD-50D0-4698-A0BE-DF5ACFC66404}" destId="{26FB2E35-1063-49FE-8A3B-8B24A25B6263}" srcOrd="0" destOrd="0" presId="urn:microsoft.com/office/officeart/2005/8/layout/default"/>
    <dgm:cxn modelId="{B3F97CD0-CC17-498E-8928-D2AEAE538F54}" type="presOf" srcId="{EC67F1E9-DAAD-481A-A5A5-7A587061D4C6}" destId="{12DCB709-3A19-450D-A178-2E3C7F983CFF}" srcOrd="0" destOrd="0" presId="urn:microsoft.com/office/officeart/2005/8/layout/default"/>
    <dgm:cxn modelId="{C93EB2DA-0ADF-4F71-8628-4DC4011AB2A3}" type="presOf" srcId="{634506F0-7EA0-47EB-B2DF-5B7B352D7849}" destId="{3115F2C9-7976-439F-A797-AFB264A2026F}" srcOrd="0" destOrd="0" presId="urn:microsoft.com/office/officeart/2005/8/layout/default"/>
    <dgm:cxn modelId="{4ADB4AE8-B424-4F88-BA47-3464C598C0DB}" srcId="{60511CC4-E0F1-4029-889C-9B93074AA314}" destId="{8C002E64-8529-4778-B41D-516C44F4827A}" srcOrd="1" destOrd="0" parTransId="{7025C45C-6DB8-4429-9B97-5E808C74F5AE}" sibTransId="{0D626F14-B1D5-4AFC-9DF0-E24F654DBE39}"/>
    <dgm:cxn modelId="{177013F1-1DB8-4EC8-B28D-CDBAB7EC9C81}" type="presOf" srcId="{D634B975-C04E-4E9A-A23A-51FEC175CB37}" destId="{E8C66619-B9C1-41DD-8345-24E0158FF6B3}" srcOrd="0" destOrd="0" presId="urn:microsoft.com/office/officeart/2005/8/layout/default"/>
    <dgm:cxn modelId="{08E363F9-62F8-427D-97EE-4C8247470BC8}" srcId="{60511CC4-E0F1-4029-889C-9B93074AA314}" destId="{39C09A84-A2E2-43EA-925E-16CC99A726A6}" srcOrd="6" destOrd="0" parTransId="{EA105991-C4B2-49BD-A037-3B73FF75524C}" sibTransId="{2308D291-1B1F-4615-854E-7DF229B05940}"/>
    <dgm:cxn modelId="{E526DAF9-72B1-4CD7-88A7-3579B23290CE}" type="presOf" srcId="{3F21581D-BA8D-4661-A880-C2914C85CE4B}" destId="{606F4B64-1F29-4C3F-B1F5-1C2332FA2CA1}" srcOrd="0" destOrd="0" presId="urn:microsoft.com/office/officeart/2005/8/layout/default"/>
    <dgm:cxn modelId="{13C0CDFC-D5F1-4C6D-AE17-82D5B8806462}" srcId="{60511CC4-E0F1-4029-889C-9B93074AA314}" destId="{0E213434-F94F-4E45-ABE1-F9A07D600451}" srcOrd="8" destOrd="0" parTransId="{F4C896F9-39B3-4632-AC83-A55973AD8D29}" sibTransId="{B722D365-6090-43DF-9CEC-C29DCFD58806}"/>
    <dgm:cxn modelId="{AAF347FE-6336-48BE-9EE5-B5EDCBA7E35C}" srcId="{60511CC4-E0F1-4029-889C-9B93074AA314}" destId="{59DEADFD-50D0-4698-A0BE-DF5ACFC66404}" srcOrd="12" destOrd="0" parTransId="{E11C8543-158C-4FDD-B6AC-3803B966BFC1}" sibTransId="{EC89C5F5-2E07-4FA2-8521-CE6D43D7562B}"/>
    <dgm:cxn modelId="{E8F2A9FF-89F2-4050-AFFE-1983C243BE1A}" srcId="{60511CC4-E0F1-4029-889C-9B93074AA314}" destId="{B937A99D-88E6-48AB-89DD-51C225C6B1BA}" srcOrd="9" destOrd="0" parTransId="{6352C546-C632-4FE9-88EB-A91093C4A159}" sibTransId="{7602CA56-AEAB-44F5-A412-9F10CB7F7F8B}"/>
    <dgm:cxn modelId="{D1222E05-74AA-4F50-AB21-C2B5BC5304CF}" type="presParOf" srcId="{A80640FC-2EC1-4925-BC7D-B495DE8030C3}" destId="{7EF699EA-D5BA-4C9A-8F27-4D619023E8D8}" srcOrd="0" destOrd="0" presId="urn:microsoft.com/office/officeart/2005/8/layout/default"/>
    <dgm:cxn modelId="{C1D340AE-D6FF-4B34-A5C8-2A78A0BEAEA9}" type="presParOf" srcId="{A80640FC-2EC1-4925-BC7D-B495DE8030C3}" destId="{7FBAC2A8-BA7D-461F-BFFC-D507F29E18D6}" srcOrd="1" destOrd="0" presId="urn:microsoft.com/office/officeart/2005/8/layout/default"/>
    <dgm:cxn modelId="{378E5EAA-385F-48B5-8A3E-06AAB643BE63}" type="presParOf" srcId="{A80640FC-2EC1-4925-BC7D-B495DE8030C3}" destId="{ECBA7F1C-9AE8-4655-A68F-34E8182119A8}" srcOrd="2" destOrd="0" presId="urn:microsoft.com/office/officeart/2005/8/layout/default"/>
    <dgm:cxn modelId="{481430E7-5080-4A50-8BF8-ED02420883D1}" type="presParOf" srcId="{A80640FC-2EC1-4925-BC7D-B495DE8030C3}" destId="{96DA0EC8-7566-4E27-89C9-8553E48C96F8}" srcOrd="3" destOrd="0" presId="urn:microsoft.com/office/officeart/2005/8/layout/default"/>
    <dgm:cxn modelId="{BD02797E-C702-4E0A-820A-BE1D1F5412D6}" type="presParOf" srcId="{A80640FC-2EC1-4925-BC7D-B495DE8030C3}" destId="{E8C66619-B9C1-41DD-8345-24E0158FF6B3}" srcOrd="4" destOrd="0" presId="urn:microsoft.com/office/officeart/2005/8/layout/default"/>
    <dgm:cxn modelId="{A63A137F-D4DD-47E6-9E6E-587E56B1A211}" type="presParOf" srcId="{A80640FC-2EC1-4925-BC7D-B495DE8030C3}" destId="{75082966-6909-4CBD-9998-A60E0C337652}" srcOrd="5" destOrd="0" presId="urn:microsoft.com/office/officeart/2005/8/layout/default"/>
    <dgm:cxn modelId="{3E8F5732-B877-4679-A28E-776D0CBBB6EB}" type="presParOf" srcId="{A80640FC-2EC1-4925-BC7D-B495DE8030C3}" destId="{E9E9EEDD-D8F5-4E24-B6C5-B0AF6A2C1254}" srcOrd="6" destOrd="0" presId="urn:microsoft.com/office/officeart/2005/8/layout/default"/>
    <dgm:cxn modelId="{9B503884-584E-40A9-B21F-8EEC19A39B94}" type="presParOf" srcId="{A80640FC-2EC1-4925-BC7D-B495DE8030C3}" destId="{A43B6649-DA13-464D-AB88-CD8AA599F391}" srcOrd="7" destOrd="0" presId="urn:microsoft.com/office/officeart/2005/8/layout/default"/>
    <dgm:cxn modelId="{88384556-0E68-4A5E-A0BC-C83D67CA0E14}" type="presParOf" srcId="{A80640FC-2EC1-4925-BC7D-B495DE8030C3}" destId="{283225A4-1715-409B-8C17-B3CEF20AE70C}" srcOrd="8" destOrd="0" presId="urn:microsoft.com/office/officeart/2005/8/layout/default"/>
    <dgm:cxn modelId="{7A01771F-D884-40AB-B208-AFF78ECF7088}" type="presParOf" srcId="{A80640FC-2EC1-4925-BC7D-B495DE8030C3}" destId="{16879F9D-DCB1-4A9B-9A45-0CC969ACB6B7}" srcOrd="9" destOrd="0" presId="urn:microsoft.com/office/officeart/2005/8/layout/default"/>
    <dgm:cxn modelId="{C820A59E-BFE9-4E35-9E91-258FBAE4A840}" type="presParOf" srcId="{A80640FC-2EC1-4925-BC7D-B495DE8030C3}" destId="{3115F2C9-7976-439F-A797-AFB264A2026F}" srcOrd="10" destOrd="0" presId="urn:microsoft.com/office/officeart/2005/8/layout/default"/>
    <dgm:cxn modelId="{56A2EE95-03C8-4F9D-94D6-195CE80EF701}" type="presParOf" srcId="{A80640FC-2EC1-4925-BC7D-B495DE8030C3}" destId="{4F657E46-1241-4C34-BEB2-62376BE4F534}" srcOrd="11" destOrd="0" presId="urn:microsoft.com/office/officeart/2005/8/layout/default"/>
    <dgm:cxn modelId="{CF299A92-C027-4A6A-A278-539BC4785EFC}" type="presParOf" srcId="{A80640FC-2EC1-4925-BC7D-B495DE8030C3}" destId="{C0C92D01-3B1E-4154-9495-C498B3355693}" srcOrd="12" destOrd="0" presId="urn:microsoft.com/office/officeart/2005/8/layout/default"/>
    <dgm:cxn modelId="{68D6EBF0-A25D-4B53-8499-999A2FA62C70}" type="presParOf" srcId="{A80640FC-2EC1-4925-BC7D-B495DE8030C3}" destId="{CCCC5285-B8B8-4164-A74C-CC93A27A6290}" srcOrd="13" destOrd="0" presId="urn:microsoft.com/office/officeart/2005/8/layout/default"/>
    <dgm:cxn modelId="{646D5A91-9903-474C-BCBD-6D9CBBCF9EF7}" type="presParOf" srcId="{A80640FC-2EC1-4925-BC7D-B495DE8030C3}" destId="{606F4B64-1F29-4C3F-B1F5-1C2332FA2CA1}" srcOrd="14" destOrd="0" presId="urn:microsoft.com/office/officeart/2005/8/layout/default"/>
    <dgm:cxn modelId="{A330DAC8-682F-43A1-9B18-AEC2A53E89F2}" type="presParOf" srcId="{A80640FC-2EC1-4925-BC7D-B495DE8030C3}" destId="{42EE6627-623A-4618-B9A4-F8146791C21F}" srcOrd="15" destOrd="0" presId="urn:microsoft.com/office/officeart/2005/8/layout/default"/>
    <dgm:cxn modelId="{4E9811C0-40DA-4C05-AB7B-A7E7C9EA3AA6}" type="presParOf" srcId="{A80640FC-2EC1-4925-BC7D-B495DE8030C3}" destId="{4E76EFA0-46D5-4067-9A5F-467F53B02D86}" srcOrd="16" destOrd="0" presId="urn:microsoft.com/office/officeart/2005/8/layout/default"/>
    <dgm:cxn modelId="{C19B8779-F68F-40DE-965A-1B5D57480961}" type="presParOf" srcId="{A80640FC-2EC1-4925-BC7D-B495DE8030C3}" destId="{3BF7CF4E-0758-48F0-87B6-75329A5FB12B}" srcOrd="17" destOrd="0" presId="urn:microsoft.com/office/officeart/2005/8/layout/default"/>
    <dgm:cxn modelId="{AC7FDDC7-6953-4A79-832F-080A44E84978}" type="presParOf" srcId="{A80640FC-2EC1-4925-BC7D-B495DE8030C3}" destId="{F57BB9FA-5B15-4642-A825-025768E72279}" srcOrd="18" destOrd="0" presId="urn:microsoft.com/office/officeart/2005/8/layout/default"/>
    <dgm:cxn modelId="{3DCE4B11-9A28-4949-A31A-431807B8BFAA}" type="presParOf" srcId="{A80640FC-2EC1-4925-BC7D-B495DE8030C3}" destId="{21B6210D-F6D7-4A84-82F7-90346E6ADAE4}" srcOrd="19" destOrd="0" presId="urn:microsoft.com/office/officeart/2005/8/layout/default"/>
    <dgm:cxn modelId="{BC051915-D7BD-44C9-BA79-5D25146C1FD9}" type="presParOf" srcId="{A80640FC-2EC1-4925-BC7D-B495DE8030C3}" destId="{F1FBBCF3-16D9-455B-B6C2-48E7663F386E}" srcOrd="20" destOrd="0" presId="urn:microsoft.com/office/officeart/2005/8/layout/default"/>
    <dgm:cxn modelId="{088248A8-2D2C-4185-A993-86E0FCE6643E}" type="presParOf" srcId="{A80640FC-2EC1-4925-BC7D-B495DE8030C3}" destId="{5C6E1065-BCAB-42EC-A388-D53AD8072F62}" srcOrd="21" destOrd="0" presId="urn:microsoft.com/office/officeart/2005/8/layout/default"/>
    <dgm:cxn modelId="{94B9254E-D56D-4C57-B14E-C574E11BD542}" type="presParOf" srcId="{A80640FC-2EC1-4925-BC7D-B495DE8030C3}" destId="{12DCB709-3A19-450D-A178-2E3C7F983CFF}" srcOrd="22" destOrd="0" presId="urn:microsoft.com/office/officeart/2005/8/layout/default"/>
    <dgm:cxn modelId="{89099B35-2172-4358-9B32-25D338D3049C}" type="presParOf" srcId="{A80640FC-2EC1-4925-BC7D-B495DE8030C3}" destId="{7504D508-9213-4B62-9414-39F676118405}" srcOrd="23" destOrd="0" presId="urn:microsoft.com/office/officeart/2005/8/layout/default"/>
    <dgm:cxn modelId="{AB411238-7E5F-4DF2-8265-0AB2AEC10DF2}" type="presParOf" srcId="{A80640FC-2EC1-4925-BC7D-B495DE8030C3}" destId="{26FB2E35-1063-49FE-8A3B-8B24A25B6263}"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6159C-FC79-4EDF-A38D-4F31C4AE83DE}">
      <dsp:nvSpPr>
        <dsp:cNvPr id="0" name=""/>
        <dsp:cNvSpPr/>
      </dsp:nvSpPr>
      <dsp:spPr>
        <a:xfrm>
          <a:off x="0" y="19230"/>
          <a:ext cx="9008533" cy="912600"/>
        </a:xfrm>
        <a:prstGeom prst="round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Professionals</a:t>
          </a:r>
        </a:p>
      </dsp:txBody>
      <dsp:txXfrm>
        <a:off x="44549" y="63779"/>
        <a:ext cx="8919435" cy="823502"/>
      </dsp:txXfrm>
    </dsp:sp>
    <dsp:sp modelId="{BCA43D4F-61D0-4C40-A721-BEEAEB1B7B3C}">
      <dsp:nvSpPr>
        <dsp:cNvPr id="0" name=""/>
        <dsp:cNvSpPr/>
      </dsp:nvSpPr>
      <dsp:spPr>
        <a:xfrm>
          <a:off x="0" y="931830"/>
          <a:ext cx="9008533" cy="137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6021" tIns="49530" rIns="277368" bIns="49530" numCol="1" spcCol="1270" anchor="t" anchorCtr="0">
          <a:noAutofit/>
        </a:bodyPr>
        <a:lstStyle/>
        <a:p>
          <a:pPr marL="285750" lvl="1" indent="-285750" algn="l" defTabSz="1333500">
            <a:lnSpc>
              <a:spcPct val="90000"/>
            </a:lnSpc>
            <a:spcBef>
              <a:spcPct val="0"/>
            </a:spcBef>
            <a:spcAft>
              <a:spcPct val="20000"/>
            </a:spcAft>
            <a:buClr>
              <a:srgbClr val="B93A95"/>
            </a:buClr>
            <a:buFont typeface="Wingdings" panose="05000000000000000000" pitchFamily="2" charset="2"/>
            <a:buChar char="§"/>
          </a:pPr>
          <a:r>
            <a:rPr lang="en-US" sz="3000" kern="1200"/>
            <a:t>Pharmacists</a:t>
          </a:r>
        </a:p>
        <a:p>
          <a:pPr marL="285750" lvl="1" indent="-285750" algn="l" defTabSz="1333500">
            <a:lnSpc>
              <a:spcPct val="90000"/>
            </a:lnSpc>
            <a:spcBef>
              <a:spcPct val="0"/>
            </a:spcBef>
            <a:spcAft>
              <a:spcPct val="20000"/>
            </a:spcAft>
            <a:buClr>
              <a:srgbClr val="B93A95"/>
            </a:buClr>
            <a:buFont typeface="Wingdings" panose="05000000000000000000" pitchFamily="2" charset="2"/>
            <a:buChar char="§"/>
          </a:pPr>
          <a:r>
            <a:rPr lang="en-US" sz="3000" kern="1200"/>
            <a:t>Managed care professionals working in health plans, PBMs, etc.</a:t>
          </a:r>
        </a:p>
      </dsp:txBody>
      <dsp:txXfrm>
        <a:off x="0" y="931830"/>
        <a:ext cx="9008533" cy="1372410"/>
      </dsp:txXfrm>
    </dsp:sp>
    <dsp:sp modelId="{96E26FD6-BE37-4DA3-886C-B1CACA7CA82F}">
      <dsp:nvSpPr>
        <dsp:cNvPr id="0" name=""/>
        <dsp:cNvSpPr/>
      </dsp:nvSpPr>
      <dsp:spPr>
        <a:xfrm>
          <a:off x="0" y="2304240"/>
          <a:ext cx="9008533" cy="912600"/>
        </a:xfrm>
        <a:prstGeom prst="round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Pharmacy Technicians</a:t>
          </a:r>
        </a:p>
      </dsp:txBody>
      <dsp:txXfrm>
        <a:off x="44549" y="2348789"/>
        <a:ext cx="8919435" cy="823502"/>
      </dsp:txXfrm>
    </dsp:sp>
    <dsp:sp modelId="{3301CDDF-BCF4-4FC7-9AC6-71FA9109695B}">
      <dsp:nvSpPr>
        <dsp:cNvPr id="0" name=""/>
        <dsp:cNvSpPr/>
      </dsp:nvSpPr>
      <dsp:spPr>
        <a:xfrm>
          <a:off x="0" y="3329160"/>
          <a:ext cx="9008533" cy="912600"/>
        </a:xfrm>
        <a:prstGeom prst="round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a:t>Student Pharmacists</a:t>
          </a:r>
        </a:p>
      </dsp:txBody>
      <dsp:txXfrm>
        <a:off x="44549" y="3373709"/>
        <a:ext cx="8919435" cy="823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8CC9E-40EA-4A8F-960E-7ED9584E81B4}">
      <dsp:nvSpPr>
        <dsp:cNvPr id="0" name=""/>
        <dsp:cNvSpPr/>
      </dsp:nvSpPr>
      <dsp:spPr>
        <a:xfrm>
          <a:off x="1412956" y="0"/>
          <a:ext cx="5744438" cy="5744438"/>
        </a:xfrm>
        <a:prstGeom prst="diamond">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8613DFFE-4E84-42A9-8542-29334DE0D6FE}">
      <dsp:nvSpPr>
        <dsp:cNvPr id="0" name=""/>
        <dsp:cNvSpPr/>
      </dsp:nvSpPr>
      <dsp:spPr>
        <a:xfrm>
          <a:off x="1958678" y="545721"/>
          <a:ext cx="2240330" cy="2240330"/>
        </a:xfrm>
        <a:prstGeom prst="round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Added module - HEOR</a:t>
          </a:r>
        </a:p>
      </dsp:txBody>
      <dsp:txXfrm>
        <a:off x="2068042" y="655085"/>
        <a:ext cx="2021602" cy="2021602"/>
      </dsp:txXfrm>
    </dsp:sp>
    <dsp:sp modelId="{FE21D22D-EB7E-416D-9919-A705A0FF8E25}">
      <dsp:nvSpPr>
        <dsp:cNvPr id="0" name=""/>
        <dsp:cNvSpPr/>
      </dsp:nvSpPr>
      <dsp:spPr>
        <a:xfrm>
          <a:off x="4371342" y="545721"/>
          <a:ext cx="2240330" cy="2240330"/>
        </a:xfrm>
        <a:prstGeom prst="round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Increased interactivity</a:t>
          </a:r>
        </a:p>
      </dsp:txBody>
      <dsp:txXfrm>
        <a:off x="4480706" y="655085"/>
        <a:ext cx="2021602" cy="2021602"/>
      </dsp:txXfrm>
    </dsp:sp>
    <dsp:sp modelId="{56075C33-4813-40C2-BC25-6B581248F5B9}">
      <dsp:nvSpPr>
        <dsp:cNvPr id="0" name=""/>
        <dsp:cNvSpPr/>
      </dsp:nvSpPr>
      <dsp:spPr>
        <a:xfrm>
          <a:off x="1958678" y="2958385"/>
          <a:ext cx="2240330" cy="2240330"/>
        </a:xfrm>
        <a:prstGeom prst="round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New look, feel, and voice</a:t>
          </a:r>
        </a:p>
      </dsp:txBody>
      <dsp:txXfrm>
        <a:off x="2068042" y="3067749"/>
        <a:ext cx="2021602" cy="2021602"/>
      </dsp:txXfrm>
    </dsp:sp>
    <dsp:sp modelId="{94A02EC1-BFF2-4B1F-AAEC-88440CD7CFC6}">
      <dsp:nvSpPr>
        <dsp:cNvPr id="0" name=""/>
        <dsp:cNvSpPr/>
      </dsp:nvSpPr>
      <dsp:spPr>
        <a:xfrm>
          <a:off x="4371342" y="2958385"/>
          <a:ext cx="2240330" cy="2240330"/>
        </a:xfrm>
        <a:prstGeom prst="round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Accredited for pharmacy technicians</a:t>
          </a:r>
        </a:p>
      </dsp:txBody>
      <dsp:txXfrm>
        <a:off x="4480706" y="3067749"/>
        <a:ext cx="2021602" cy="2021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699EA-D5BA-4C9A-8F27-4D619023E8D8}">
      <dsp:nvSpPr>
        <dsp:cNvPr id="0" name=""/>
        <dsp:cNvSpPr/>
      </dsp:nvSpPr>
      <dsp:spPr>
        <a:xfrm>
          <a:off x="4106" y="430910"/>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Evolution and Principles of Managed Care</a:t>
          </a:r>
        </a:p>
      </dsp:txBody>
      <dsp:txXfrm>
        <a:off x="4106" y="430910"/>
        <a:ext cx="2223258" cy="1333955"/>
      </dsp:txXfrm>
    </dsp:sp>
    <dsp:sp modelId="{ECBA7F1C-9AE8-4655-A68F-34E8182119A8}">
      <dsp:nvSpPr>
        <dsp:cNvPr id="0" name=""/>
        <dsp:cNvSpPr/>
      </dsp:nvSpPr>
      <dsp:spPr>
        <a:xfrm>
          <a:off x="2449690" y="430910"/>
          <a:ext cx="2223258" cy="1333955"/>
        </a:xfrm>
        <a:prstGeom prst="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Pharmacy Benefit Management Tools</a:t>
          </a:r>
        </a:p>
      </dsp:txBody>
      <dsp:txXfrm>
        <a:off x="2449690" y="430910"/>
        <a:ext cx="2223258" cy="1333955"/>
      </dsp:txXfrm>
    </dsp:sp>
    <dsp:sp modelId="{E8C66619-B9C1-41DD-8345-24E0158FF6B3}">
      <dsp:nvSpPr>
        <dsp:cNvPr id="0" name=""/>
        <dsp:cNvSpPr/>
      </dsp:nvSpPr>
      <dsp:spPr>
        <a:xfrm>
          <a:off x="4895275" y="430910"/>
          <a:ext cx="2223258" cy="1333955"/>
        </a:xfrm>
        <a:prstGeom prst="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Behind the Scenes: Getting Medications to Patients Through the Pharmacy Benefit</a:t>
          </a:r>
        </a:p>
      </dsp:txBody>
      <dsp:txXfrm>
        <a:off x="4895275" y="430910"/>
        <a:ext cx="2223258" cy="1333955"/>
      </dsp:txXfrm>
    </dsp:sp>
    <dsp:sp modelId="{E9E9EEDD-D8F5-4E24-B6C5-B0AF6A2C1254}">
      <dsp:nvSpPr>
        <dsp:cNvPr id="0" name=""/>
        <dsp:cNvSpPr/>
      </dsp:nvSpPr>
      <dsp:spPr>
        <a:xfrm>
          <a:off x="7340859" y="430910"/>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Developing and Managing the Drug Formulary</a:t>
          </a:r>
        </a:p>
      </dsp:txBody>
      <dsp:txXfrm>
        <a:off x="7340859" y="430910"/>
        <a:ext cx="2223258" cy="1333955"/>
      </dsp:txXfrm>
    </dsp:sp>
    <dsp:sp modelId="{283225A4-1715-409B-8C17-B3CEF20AE70C}">
      <dsp:nvSpPr>
        <dsp:cNvPr id="0" name=""/>
        <dsp:cNvSpPr/>
      </dsp:nvSpPr>
      <dsp:spPr>
        <a:xfrm>
          <a:off x="9786444" y="430910"/>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Trading Partners and Flow of Money in Managed Care Pharmacy</a:t>
          </a:r>
        </a:p>
      </dsp:txBody>
      <dsp:txXfrm>
        <a:off x="9786444" y="430910"/>
        <a:ext cx="2223258" cy="1333955"/>
      </dsp:txXfrm>
    </dsp:sp>
    <dsp:sp modelId="{3115F2C9-7976-439F-A797-AFB264A2026F}">
      <dsp:nvSpPr>
        <dsp:cNvPr id="0" name=""/>
        <dsp:cNvSpPr/>
      </dsp:nvSpPr>
      <dsp:spPr>
        <a:xfrm>
          <a:off x="4106" y="1987191"/>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Understanding Pharmaceutical Manufacturer Discounts and Rebates</a:t>
          </a:r>
        </a:p>
      </dsp:txBody>
      <dsp:txXfrm>
        <a:off x="4106" y="1987191"/>
        <a:ext cx="2223258" cy="1333955"/>
      </dsp:txXfrm>
    </dsp:sp>
    <dsp:sp modelId="{C0C92D01-3B1E-4154-9495-C498B3355693}">
      <dsp:nvSpPr>
        <dsp:cNvPr id="0" name=""/>
        <dsp:cNvSpPr/>
      </dsp:nvSpPr>
      <dsp:spPr>
        <a:xfrm>
          <a:off x="2449690" y="1987191"/>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Managed Care Pharmacy Clinical and Educational Programs</a:t>
          </a:r>
        </a:p>
      </dsp:txBody>
      <dsp:txXfrm>
        <a:off x="2449690" y="1987191"/>
        <a:ext cx="2223258" cy="1333955"/>
      </dsp:txXfrm>
    </dsp:sp>
    <dsp:sp modelId="{606F4B64-1F29-4C3F-B1F5-1C2332FA2CA1}">
      <dsp:nvSpPr>
        <dsp:cNvPr id="0" name=""/>
        <dsp:cNvSpPr/>
      </dsp:nvSpPr>
      <dsp:spPr>
        <a:xfrm>
          <a:off x="4895275" y="1987191"/>
          <a:ext cx="2223258" cy="1333955"/>
        </a:xfrm>
        <a:prstGeom prst="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Medication Therapy Management</a:t>
          </a:r>
        </a:p>
      </dsp:txBody>
      <dsp:txXfrm>
        <a:off x="4895275" y="1987191"/>
        <a:ext cx="2223258" cy="1333955"/>
      </dsp:txXfrm>
    </dsp:sp>
    <dsp:sp modelId="{4E76EFA0-46D5-4067-9A5F-467F53B02D86}">
      <dsp:nvSpPr>
        <dsp:cNvPr id="0" name=""/>
        <dsp:cNvSpPr/>
      </dsp:nvSpPr>
      <dsp:spPr>
        <a:xfrm>
          <a:off x="7340859" y="1987191"/>
          <a:ext cx="2223258" cy="1333955"/>
        </a:xfrm>
        <a:prstGeom prst="rect">
          <a:avLst/>
        </a:prstGeom>
        <a:solidFill>
          <a:srgbClr val="F790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Introduction to Specialty Pharmacy</a:t>
          </a:r>
        </a:p>
      </dsp:txBody>
      <dsp:txXfrm>
        <a:off x="7340859" y="1987191"/>
        <a:ext cx="2223258" cy="1333955"/>
      </dsp:txXfrm>
    </dsp:sp>
    <dsp:sp modelId="{F57BB9FA-5B15-4642-A825-025768E72279}">
      <dsp:nvSpPr>
        <dsp:cNvPr id="0" name=""/>
        <dsp:cNvSpPr/>
      </dsp:nvSpPr>
      <dsp:spPr>
        <a:xfrm>
          <a:off x="9786444" y="1987191"/>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Medicare and Managed Care Pharmacy</a:t>
          </a:r>
        </a:p>
      </dsp:txBody>
      <dsp:txXfrm>
        <a:off x="9786444" y="1987191"/>
        <a:ext cx="2223258" cy="1333955"/>
      </dsp:txXfrm>
    </dsp:sp>
    <dsp:sp modelId="{F1FBBCF3-16D9-455B-B6C2-48E7663F386E}">
      <dsp:nvSpPr>
        <dsp:cNvPr id="0" name=""/>
        <dsp:cNvSpPr/>
      </dsp:nvSpPr>
      <dsp:spPr>
        <a:xfrm>
          <a:off x="2449690" y="3543472"/>
          <a:ext cx="2223258" cy="1333955"/>
        </a:xfrm>
        <a:prstGeom prst="rect">
          <a:avLst/>
        </a:prstGeom>
        <a:solidFill>
          <a:srgbClr val="91C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Medicaid and Managed Care Pharmacy</a:t>
          </a:r>
        </a:p>
      </dsp:txBody>
      <dsp:txXfrm>
        <a:off x="2449690" y="3543472"/>
        <a:ext cx="2223258" cy="1333955"/>
      </dsp:txXfrm>
    </dsp:sp>
    <dsp:sp modelId="{12DCB709-3A19-450D-A178-2E3C7F983CFF}">
      <dsp:nvSpPr>
        <dsp:cNvPr id="0" name=""/>
        <dsp:cNvSpPr/>
      </dsp:nvSpPr>
      <dsp:spPr>
        <a:xfrm>
          <a:off x="4895275" y="3543472"/>
          <a:ext cx="2223258" cy="1333955"/>
        </a:xfrm>
        <a:prstGeom prst="rect">
          <a:avLst/>
        </a:prstGeom>
        <a:solidFill>
          <a:srgbClr val="B93A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ABCs and Stars of Quality Measures</a:t>
          </a:r>
        </a:p>
      </dsp:txBody>
      <dsp:txXfrm>
        <a:off x="4895275" y="3543472"/>
        <a:ext cx="2223258" cy="1333955"/>
      </dsp:txXfrm>
    </dsp:sp>
    <dsp:sp modelId="{26FB2E35-1063-49FE-8A3B-8B24A25B6263}">
      <dsp:nvSpPr>
        <dsp:cNvPr id="0" name=""/>
        <dsp:cNvSpPr/>
      </dsp:nvSpPr>
      <dsp:spPr>
        <a:xfrm>
          <a:off x="7340859" y="3543472"/>
          <a:ext cx="2223258" cy="1333955"/>
        </a:xfrm>
        <a:prstGeom prst="rect">
          <a:avLst/>
        </a:prstGeom>
        <a:solidFill>
          <a:srgbClr val="1EAD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HEOR and Value</a:t>
          </a:r>
        </a:p>
      </dsp:txBody>
      <dsp:txXfrm>
        <a:off x="7340859" y="3543472"/>
        <a:ext cx="2223258" cy="13339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5D998-B454-4693-98CC-EB682A64C211}" type="datetimeFigureOut">
              <a:rPr lang="en-US" smtClean="0"/>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0B4FC-6477-4D2E-95C8-CD5F0BA32312}" type="slidenum">
              <a:rPr lang="en-US" smtClean="0"/>
              <a:t>‹#›</a:t>
            </a:fld>
            <a:endParaRPr lang="en-US"/>
          </a:p>
        </p:txBody>
      </p:sp>
    </p:spTree>
    <p:extLst>
      <p:ext uri="{BB962C8B-B14F-4D97-AF65-F5344CB8AC3E}">
        <p14:creationId xmlns:p14="http://schemas.microsoft.com/office/powerpoint/2010/main" val="344008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5</a:t>
            </a:fld>
            <a:endParaRPr lang="en-US"/>
          </a:p>
        </p:txBody>
      </p:sp>
    </p:spTree>
    <p:extLst>
      <p:ext uri="{BB962C8B-B14F-4D97-AF65-F5344CB8AC3E}">
        <p14:creationId xmlns:p14="http://schemas.microsoft.com/office/powerpoint/2010/main" val="16276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31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281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with the school of pharmacy and student chapters  - speak, participate in career fairs, etc.</a:t>
            </a:r>
          </a:p>
        </p:txBody>
      </p:sp>
      <p:sp>
        <p:nvSpPr>
          <p:cNvPr id="4" name="Slide Number Placeholder 3"/>
          <p:cNvSpPr>
            <a:spLocks noGrp="1"/>
          </p:cNvSpPr>
          <p:nvPr>
            <p:ph type="sldNum" sz="quarter" idx="5"/>
          </p:nvPr>
        </p:nvSpPr>
        <p:spPr/>
        <p:txBody>
          <a:bodyPr/>
          <a:lstStyle/>
          <a:p>
            <a:fld id="{4410B4FC-6477-4D2E-95C8-CD5F0BA32312}" type="slidenum">
              <a:rPr lang="en-US" smtClean="0"/>
              <a:t>26</a:t>
            </a:fld>
            <a:endParaRPr lang="en-US"/>
          </a:p>
        </p:txBody>
      </p:sp>
    </p:spTree>
    <p:extLst>
      <p:ext uri="{BB962C8B-B14F-4D97-AF65-F5344CB8AC3E}">
        <p14:creationId xmlns:p14="http://schemas.microsoft.com/office/powerpoint/2010/main" val="371949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10B4FC-6477-4D2E-95C8-CD5F0BA32312}" type="slidenum">
              <a:rPr lang="en-US" smtClean="0"/>
              <a:t>28</a:t>
            </a:fld>
            <a:endParaRPr lang="en-US"/>
          </a:p>
        </p:txBody>
      </p:sp>
    </p:spTree>
    <p:extLst>
      <p:ext uri="{BB962C8B-B14F-4D97-AF65-F5344CB8AC3E}">
        <p14:creationId xmlns:p14="http://schemas.microsoft.com/office/powerpoint/2010/main" val="54855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Talking points: Some schools had to "reboot" their chapters post-COVID. We didn't. I think these are some of the reasons why.</a:t>
            </a:r>
          </a:p>
          <a:p>
            <a:pPr marL="171450" indent="-171450">
              <a:buFont typeface="Arial"/>
              <a:buChar char="•"/>
            </a:pPr>
            <a:r>
              <a:rPr lang="en-US" dirty="0">
                <a:cs typeface="Calibri"/>
              </a:rPr>
              <a:t>It's like flying a kite—the first effort is the hardest. Energetic leaders with great people skills are critical during the first year. We struggled before that because our health plan APPE students would get all excited about managed care, but they had already lost contact with the lower classes, so the enthusiasm didn't get passed on.</a:t>
            </a:r>
          </a:p>
          <a:p>
            <a:pPr marL="171450" indent="-171450">
              <a:buFont typeface="Arial"/>
              <a:buChar char="•"/>
            </a:pPr>
            <a:r>
              <a:rPr lang="en-US" dirty="0">
                <a:cs typeface="Calibri"/>
              </a:rPr>
              <a:t>Once you get going, recruiting P1 and P2 members is the key to continuity, so they are ready for leadership by the third year. </a:t>
            </a:r>
          </a:p>
          <a:p>
            <a:pPr marL="171450" indent="-171450">
              <a:buFont typeface="Arial"/>
              <a:buChar char="•"/>
            </a:pPr>
            <a:r>
              <a:rPr lang="en-US" dirty="0">
                <a:cs typeface="Calibri"/>
              </a:rPr>
              <a:t>Develop a robust plan for generating interest in the local P&amp;T Competition. (Jonathan can talk about what's worked for us in the past.) It's a lot of work and sacrifice of vacation time to prepare, but worth it for the experience and definitely career-enhancing. As an RPD, I expect to see this. Almost all our candidates have done it.</a:t>
            </a:r>
          </a:p>
          <a:p>
            <a:pPr marL="171450" indent="-171450">
              <a:buFont typeface="Arial"/>
              <a:buChar char="•"/>
            </a:pPr>
            <a:r>
              <a:rPr lang="en-US">
                <a:cs typeface="Calibri"/>
              </a:rPr>
              <a:t>Getting a class started is a critical step. We only had 5 students the first year, but it grew steadily from there.</a:t>
            </a:r>
          </a:p>
          <a:p>
            <a:pPr marL="171450" indent="-171450">
              <a:buFont typeface="Arial"/>
              <a:buChar char="•"/>
            </a:pPr>
            <a:r>
              <a:rPr lang="en-US" dirty="0">
                <a:cs typeface="Calibri"/>
              </a:rPr>
              <a:t>We use a lot of guest presenters from local payers and industry.</a:t>
            </a:r>
          </a:p>
          <a:p>
            <a:pPr marL="171450" indent="-171450">
              <a:buFont typeface="Arial"/>
              <a:buChar char="•"/>
            </a:pPr>
            <a:r>
              <a:rPr lang="en-US" dirty="0">
                <a:cs typeface="Calibri"/>
              </a:rPr>
              <a:t>If you don't have an AMCP Affiliate, start one! Ours offers a limited number of scholarships for student to attend AMCP Annual and Nexus. They invite student chapter members to all the activities, and we usually have at least 10 or 15 show up.</a:t>
            </a:r>
          </a:p>
          <a:p>
            <a:pPr marL="171450" indent="-171450">
              <a:buFont typeface="Arial"/>
              <a:buChar char="•"/>
            </a:pPr>
            <a:r>
              <a:rPr lang="en-US" dirty="0">
                <a:cs typeface="Calibri"/>
              </a:rPr>
              <a:t>Getting a robust mentorship program going is also critical to long-term success. I tell all my students and residents: You've been given a great deal by your school and the profession. Pay it forward! Be a mentor, preceptor, and volunteer.</a:t>
            </a:r>
          </a:p>
          <a:p>
            <a:pPr marL="171450" indent="-171450">
              <a:buFont typeface="Arial"/>
              <a:buChar char="•"/>
            </a:pPr>
            <a:r>
              <a:rPr lang="en-US" dirty="0">
                <a:cs typeface="Calibri"/>
              </a:rPr>
              <a:t>We are happy to help and encourage other schools. Feel free to contact our chapter leadership, Pete Fullerton, or me.</a:t>
            </a:r>
          </a:p>
        </p:txBody>
      </p:sp>
      <p:sp>
        <p:nvSpPr>
          <p:cNvPr id="4" name="Slide Number Placeholder 3"/>
          <p:cNvSpPr>
            <a:spLocks noGrp="1"/>
          </p:cNvSpPr>
          <p:nvPr>
            <p:ph type="sldNum" sz="quarter" idx="5"/>
          </p:nvPr>
        </p:nvSpPr>
        <p:spPr/>
        <p:txBody>
          <a:bodyPr/>
          <a:lstStyle/>
          <a:p>
            <a:fld id="{4410B4FC-6477-4D2E-95C8-CD5F0BA32312}" type="slidenum">
              <a:rPr lang="en-US" smtClean="0"/>
              <a:t>33</a:t>
            </a:fld>
            <a:endParaRPr lang="en-US"/>
          </a:p>
        </p:txBody>
      </p:sp>
    </p:spTree>
    <p:extLst>
      <p:ext uri="{BB962C8B-B14F-4D97-AF65-F5344CB8AC3E}">
        <p14:creationId xmlns:p14="http://schemas.microsoft.com/office/powerpoint/2010/main" val="2173912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First few events of the school year are essential for student recruitment</a:t>
            </a:r>
          </a:p>
          <a:p>
            <a:pPr marL="171450" indent="-171450">
              <a:buFont typeface="Arial" panose="020B0604020202020204" pitchFamily="34" charset="0"/>
              <a:buChar char="•"/>
            </a:pPr>
            <a:r>
              <a:rPr lang="en-US" dirty="0">
                <a:cs typeface="Arial"/>
              </a:rPr>
              <a:t>Take advantage of the opportunities that are present to promote the organization. Our school of pharmacy hosts a student activity fair each year, and we use this as an opportunity not necessarily to educate incoming students on what managed care is, but to make them aware of our presence and how active and involved we are (P&amp;T competition, attending conferences, mentorship opportunities, etc.)</a:t>
            </a:r>
          </a:p>
          <a:p>
            <a:pPr marL="171450" indent="-171450">
              <a:buFont typeface="Arial" panose="020B0604020202020204" pitchFamily="34" charset="0"/>
              <a:buChar char="•"/>
            </a:pPr>
            <a:r>
              <a:rPr lang="en-US" dirty="0">
                <a:cs typeface="Arial"/>
              </a:rPr>
              <a:t>Our first event of the year is always an informational session that is followed by a happy hour-the social aspect of the event helps us connect with students and opens the door for them to learn more about managed care, AMCP, and pique their interest to get involved</a:t>
            </a:r>
          </a:p>
          <a:p>
            <a:r>
              <a:rPr lang="en-US" dirty="0">
                <a:cs typeface="Arial"/>
              </a:rPr>
              <a:t>Provide support in multiple ways for P&amp;T Competition in order for teams to perform to their full potential</a:t>
            </a:r>
          </a:p>
          <a:p>
            <a:pPr marL="171450" indent="-171450">
              <a:buFont typeface="Arial" panose="020B0604020202020204" pitchFamily="34" charset="0"/>
              <a:buChar char="•"/>
            </a:pPr>
            <a:r>
              <a:rPr lang="en-US" dirty="0">
                <a:cs typeface="Arial"/>
              </a:rPr>
              <a:t>Our chapter provides many resources for competing teams</a:t>
            </a:r>
          </a:p>
          <a:p>
            <a:pPr marL="171450" indent="-171450">
              <a:buFont typeface="Arial" panose="020B0604020202020204" pitchFamily="34" charset="0"/>
              <a:buChar char="•"/>
            </a:pPr>
            <a:r>
              <a:rPr lang="en-US" dirty="0">
                <a:cs typeface="Arial"/>
              </a:rPr>
              <a:t>Team mentor that is usually a PY3 or PY4 that had previously competed or managed care resident that is a UW alum or with a local health plan (ex. </a:t>
            </a:r>
            <a:r>
              <a:rPr lang="en-US" dirty="0" err="1">
                <a:cs typeface="Arial"/>
              </a:rPr>
              <a:t>Premera</a:t>
            </a:r>
            <a:r>
              <a:rPr lang="en-US" dirty="0">
                <a:cs typeface="Arial"/>
              </a:rPr>
              <a:t>)</a:t>
            </a:r>
          </a:p>
          <a:p>
            <a:pPr marL="171450" indent="-171450">
              <a:buFont typeface="Arial" panose="020B0604020202020204" pitchFamily="34" charset="0"/>
              <a:buChar char="•"/>
            </a:pPr>
            <a:r>
              <a:rPr lang="en-US" dirty="0">
                <a:cs typeface="Arial"/>
              </a:rPr>
              <a:t>Workshops from previous competitor on project management, monograph writing, creating a budget impact model</a:t>
            </a:r>
          </a:p>
          <a:p>
            <a:pPr marL="171450" indent="-171450">
              <a:buFont typeface="Arial" panose="020B0604020202020204" pitchFamily="34" charset="0"/>
              <a:buChar char="•"/>
            </a:pPr>
            <a:r>
              <a:rPr lang="en-US" dirty="0">
                <a:cs typeface="Arial"/>
              </a:rPr>
              <a:t>Presentation from a specialty provider on  the relevant disease state</a:t>
            </a:r>
          </a:p>
          <a:p>
            <a:pPr marL="171450" indent="-171450">
              <a:buFont typeface="Arial" panose="020B0604020202020204" pitchFamily="34" charset="0"/>
              <a:buChar char="•"/>
            </a:pPr>
            <a:r>
              <a:rPr lang="en-US" dirty="0">
                <a:cs typeface="Arial"/>
              </a:rPr>
              <a:t>Managed care course that provides fundamentals on MC and skills for competition (ex. Monograph writing, evidence evaluation)</a:t>
            </a:r>
          </a:p>
          <a:p>
            <a:r>
              <a:rPr lang="en-US" dirty="0">
                <a:cs typeface="Arial"/>
              </a:rPr>
              <a:t>Encourage and promote attendance of AMCP conferences</a:t>
            </a:r>
          </a:p>
          <a:p>
            <a:pPr marL="171450" indent="-171450">
              <a:buFont typeface="Arial" panose="020B0604020202020204" pitchFamily="34" charset="0"/>
              <a:buChar char="•"/>
            </a:pPr>
            <a:r>
              <a:rPr lang="en-US" dirty="0">
                <a:cs typeface="Arial"/>
              </a:rPr>
              <a:t>Our school has built a culture of attending conferences to network and reconnect, support P&amp;T competing teams, present research, bond socially</a:t>
            </a:r>
          </a:p>
          <a:p>
            <a:pPr marL="171450" indent="-171450">
              <a:buFont typeface="Arial" panose="020B0604020202020204" pitchFamily="34" charset="0"/>
              <a:buChar char="•"/>
            </a:pPr>
            <a:r>
              <a:rPr lang="en-US" dirty="0">
                <a:cs typeface="Arial"/>
              </a:rPr>
              <a:t>Very grateful to have support of affiliate (NW-AMCP) to provide travel grants to students interested in attending</a:t>
            </a:r>
          </a:p>
          <a:p>
            <a:r>
              <a:rPr lang="en-US" dirty="0">
                <a:cs typeface="Arial"/>
              </a:rPr>
              <a:t>Build a culture of mentorship and support between older and younger students</a:t>
            </a:r>
          </a:p>
          <a:p>
            <a:pPr marL="171450" indent="-171450">
              <a:buFont typeface="Arial" panose="020B0604020202020204" pitchFamily="34" charset="0"/>
              <a:buChar char="•"/>
            </a:pPr>
            <a:r>
              <a:rPr lang="en-US" dirty="0">
                <a:cs typeface="Arial"/>
              </a:rPr>
              <a:t>Most important, as it helps with expanding the chapter’s network and available resources</a:t>
            </a:r>
          </a:p>
          <a:p>
            <a:pPr marL="171450" indent="-171450">
              <a:buFont typeface="Arial" panose="020B0604020202020204" pitchFamily="34" charset="0"/>
              <a:buChar char="•"/>
            </a:pPr>
            <a:r>
              <a:rPr lang="en-US" dirty="0">
                <a:cs typeface="Arial"/>
              </a:rPr>
              <a:t>Older students help serving in mentorship roles, providing feedback, offering networking and internship opportunities</a:t>
            </a:r>
          </a:p>
          <a:p>
            <a:pPr marL="171450" indent="-171450">
              <a:buFont typeface="Arial" panose="020B0604020202020204" pitchFamily="34" charset="0"/>
              <a:buChar char="•"/>
            </a:pPr>
            <a:r>
              <a:rPr lang="en-US" dirty="0">
                <a:cs typeface="Arial"/>
              </a:rPr>
              <a:t>Develops a strong sense of community amongst the students and encourages them to pay </a:t>
            </a:r>
            <a:r>
              <a:rPr lang="en-US">
                <a:cs typeface="Arial"/>
              </a:rPr>
              <a:t>it forward!</a:t>
            </a:r>
            <a:endParaRPr lang="en-US" dirty="0">
              <a:cs typeface="Arial"/>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410B4FC-6477-4D2E-95C8-CD5F0BA32312}" type="slidenum">
              <a:rPr lang="en-US" smtClean="0"/>
              <a:t>34</a:t>
            </a:fld>
            <a:endParaRPr lang="en-US"/>
          </a:p>
        </p:txBody>
      </p:sp>
    </p:spTree>
    <p:extLst>
      <p:ext uri="{BB962C8B-B14F-4D97-AF65-F5344CB8AC3E}">
        <p14:creationId xmlns:p14="http://schemas.microsoft.com/office/powerpoint/2010/main" val="3033646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37</a:t>
            </a:fld>
            <a:endParaRPr lang="en-US"/>
          </a:p>
        </p:txBody>
      </p:sp>
    </p:spTree>
    <p:extLst>
      <p:ext uri="{BB962C8B-B14F-4D97-AF65-F5344CB8AC3E}">
        <p14:creationId xmlns:p14="http://schemas.microsoft.com/office/powerpoint/2010/main" val="415573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38</a:t>
            </a:fld>
            <a:endParaRPr lang="en-US"/>
          </a:p>
        </p:txBody>
      </p:sp>
    </p:spTree>
    <p:extLst>
      <p:ext uri="{BB962C8B-B14F-4D97-AF65-F5344CB8AC3E}">
        <p14:creationId xmlns:p14="http://schemas.microsoft.com/office/powerpoint/2010/main" val="3573373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39</a:t>
            </a:fld>
            <a:endParaRPr lang="en-US"/>
          </a:p>
        </p:txBody>
      </p:sp>
    </p:spTree>
    <p:extLst>
      <p:ext uri="{BB962C8B-B14F-4D97-AF65-F5344CB8AC3E}">
        <p14:creationId xmlns:p14="http://schemas.microsoft.com/office/powerpoint/2010/main" val="764503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Fatima or Task 4 Member </a:t>
            </a:r>
          </a:p>
          <a:p>
            <a:endParaRPr lang="en-US"/>
          </a:p>
        </p:txBody>
      </p:sp>
      <p:sp>
        <p:nvSpPr>
          <p:cNvPr id="4" name="Slide Number Placeholder 3"/>
          <p:cNvSpPr>
            <a:spLocks noGrp="1"/>
          </p:cNvSpPr>
          <p:nvPr>
            <p:ph type="sldNum" sz="quarter" idx="5"/>
          </p:nvPr>
        </p:nvSpPr>
        <p:spPr/>
        <p:txBody>
          <a:bodyPr/>
          <a:lstStyle/>
          <a:p>
            <a:fld id="{4410B4FC-6477-4D2E-95C8-CD5F0BA32312}" type="slidenum">
              <a:rPr lang="en-US" smtClean="0"/>
              <a:t>41</a:t>
            </a:fld>
            <a:endParaRPr lang="en-US"/>
          </a:p>
        </p:txBody>
      </p:sp>
    </p:spTree>
    <p:extLst>
      <p:ext uri="{BB962C8B-B14F-4D97-AF65-F5344CB8AC3E}">
        <p14:creationId xmlns:p14="http://schemas.microsoft.com/office/powerpoint/2010/main" val="368997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APPE rotation: Chance for students to see how a national pharmacy organization is managed with experiences in many different departments. </a:t>
            </a:r>
          </a:p>
        </p:txBody>
      </p:sp>
      <p:sp>
        <p:nvSpPr>
          <p:cNvPr id="4" name="Slide Number Placeholder 3"/>
          <p:cNvSpPr>
            <a:spLocks noGrp="1"/>
          </p:cNvSpPr>
          <p:nvPr>
            <p:ph type="sldNum" sz="quarter" idx="5"/>
          </p:nvPr>
        </p:nvSpPr>
        <p:spPr/>
        <p:txBody>
          <a:bodyPr/>
          <a:lstStyle/>
          <a:p>
            <a:fld id="{4410B4FC-6477-4D2E-95C8-CD5F0BA32312}" type="slidenum">
              <a:rPr lang="en-US" smtClean="0"/>
              <a:t>9</a:t>
            </a:fld>
            <a:endParaRPr lang="en-US"/>
          </a:p>
        </p:txBody>
      </p:sp>
    </p:spTree>
    <p:extLst>
      <p:ext uri="{BB962C8B-B14F-4D97-AF65-F5344CB8AC3E}">
        <p14:creationId xmlns:p14="http://schemas.microsoft.com/office/powerpoint/2010/main" val="315796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-Chapter of the year award: requires an online submission by the student chapter. Deadline for 2022 was at the end of July, so keep it on the radar for next year</a:t>
            </a:r>
          </a:p>
          <a:p>
            <a:r>
              <a:rPr lang="en-US">
                <a:cs typeface="Calibri"/>
              </a:rPr>
              <a:t>-Chapter member of the year award: Presented to the recipient in the spring of every year. To the member that has made outstanding contributions to their AMCP Student Pharmacist Chapter. There is an online nomination form that needs to be filled out. There is still time for this. </a:t>
            </a:r>
          </a:p>
        </p:txBody>
      </p:sp>
      <p:sp>
        <p:nvSpPr>
          <p:cNvPr id="4" name="Slide Number Placeholder 3"/>
          <p:cNvSpPr>
            <a:spLocks noGrp="1"/>
          </p:cNvSpPr>
          <p:nvPr>
            <p:ph type="sldNum" sz="quarter" idx="5"/>
          </p:nvPr>
        </p:nvSpPr>
        <p:spPr/>
        <p:txBody>
          <a:bodyPr/>
          <a:lstStyle/>
          <a:p>
            <a:fld id="{4410B4FC-6477-4D2E-95C8-CD5F0BA32312}" type="slidenum">
              <a:rPr lang="en-US" smtClean="0"/>
              <a:t>10</a:t>
            </a:fld>
            <a:endParaRPr lang="en-US"/>
          </a:p>
        </p:txBody>
      </p:sp>
    </p:spTree>
    <p:extLst>
      <p:ext uri="{BB962C8B-B14F-4D97-AF65-F5344CB8AC3E}">
        <p14:creationId xmlns:p14="http://schemas.microsoft.com/office/powerpoint/2010/main" val="109992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We have several schools using Fundamentals of Managed Care Pharmacy in their programs – bulk discounts are available</a:t>
            </a:r>
          </a:p>
          <a:p>
            <a:pPr marL="171450" indent="-171450">
              <a:buFontTx/>
              <a:buChar char="-"/>
            </a:pPr>
            <a:r>
              <a:rPr lang="en-US"/>
              <a:t>Managed Care Pharmacy </a:t>
            </a:r>
            <a:r>
              <a:rPr lang="en-US" err="1"/>
              <a:t>Curriculmn</a:t>
            </a:r>
            <a:r>
              <a:rPr lang="en-US"/>
              <a:t> is being updated. Pdf</a:t>
            </a:r>
            <a:endParaRPr lang="en-US">
              <a:cs typeface="Calibri"/>
            </a:endParaRPr>
          </a:p>
        </p:txBody>
      </p:sp>
      <p:sp>
        <p:nvSpPr>
          <p:cNvPr id="4" name="Slide Number Placeholder 3"/>
          <p:cNvSpPr>
            <a:spLocks noGrp="1"/>
          </p:cNvSpPr>
          <p:nvPr>
            <p:ph type="sldNum" sz="quarter" idx="5"/>
          </p:nvPr>
        </p:nvSpPr>
        <p:spPr/>
        <p:txBody>
          <a:bodyPr/>
          <a:lstStyle/>
          <a:p>
            <a:fld id="{4410B4FC-6477-4D2E-95C8-CD5F0BA32312}" type="slidenum">
              <a:rPr lang="en-US" smtClean="0"/>
              <a:t>11</a:t>
            </a:fld>
            <a:endParaRPr lang="en-US"/>
          </a:p>
        </p:txBody>
      </p:sp>
    </p:spTree>
    <p:extLst>
      <p:ext uri="{BB962C8B-B14F-4D97-AF65-F5344CB8AC3E}">
        <p14:creationId xmlns:p14="http://schemas.microsoft.com/office/powerpoint/2010/main" val="103168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 find your chapters diplomat </a:t>
            </a:r>
          </a:p>
          <a:p>
            <a:r>
              <a:rPr lang="en-US" dirty="0">
                <a:cs typeface="Calibri"/>
              </a:rPr>
              <a:t>-Learn more about the managed care pharmacy curriculum course that was developed to assist faculty </a:t>
            </a:r>
          </a:p>
          <a:p>
            <a:r>
              <a:rPr lang="en-US" dirty="0">
                <a:cs typeface="Calibri"/>
              </a:rPr>
              <a:t>-Resources for the P&amp;T competition</a:t>
            </a:r>
          </a:p>
          <a:p>
            <a:r>
              <a:rPr lang="en-US" dirty="0">
                <a:cs typeface="Calibri"/>
              </a:rPr>
              <a:t>-Managed Care Pharmacy 101: Provides a broad overview of what managed care pharmacy is and the tools we use  </a:t>
            </a:r>
          </a:p>
          <a:p>
            <a:r>
              <a:rPr lang="en-US" dirty="0">
                <a:cs typeface="Calibri"/>
              </a:rPr>
              <a:t>-PPT Presentations: MC career paths, what is MC pharmacy, MTM, MC models, </a:t>
            </a:r>
            <a:r>
              <a:rPr lang="en-US" dirty="0" err="1">
                <a:cs typeface="Calibri"/>
              </a:rPr>
              <a:t>etc</a:t>
            </a:r>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r>
              <a:rPr lang="en-US" dirty="0"/>
              <a:t>All faculty advisors should have access to members-only areas on the AMCP website. </a:t>
            </a:r>
            <a:endParaRPr lang="en-US" dirty="0">
              <a:cs typeface="Calibri"/>
            </a:endParaRPr>
          </a:p>
        </p:txBody>
      </p:sp>
      <p:sp>
        <p:nvSpPr>
          <p:cNvPr id="4" name="Slide Number Placeholder 3"/>
          <p:cNvSpPr>
            <a:spLocks noGrp="1"/>
          </p:cNvSpPr>
          <p:nvPr>
            <p:ph type="sldNum" sz="quarter" idx="5"/>
          </p:nvPr>
        </p:nvSpPr>
        <p:spPr/>
        <p:txBody>
          <a:bodyPr/>
          <a:lstStyle/>
          <a:p>
            <a:fld id="{4410B4FC-6477-4D2E-95C8-CD5F0BA32312}" type="slidenum">
              <a:rPr lang="en-US" smtClean="0"/>
              <a:t>13</a:t>
            </a:fld>
            <a:endParaRPr lang="en-US"/>
          </a:p>
        </p:txBody>
      </p:sp>
    </p:spTree>
    <p:extLst>
      <p:ext uri="{BB962C8B-B14F-4D97-AF65-F5344CB8AC3E}">
        <p14:creationId xmlns:p14="http://schemas.microsoft.com/office/powerpoint/2010/main" val="25185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-Chapter operations manual: useful information on how to manage and grow your student-chapters</a:t>
            </a:r>
          </a:p>
          <a:p>
            <a:r>
              <a:rPr lang="en-US">
                <a:cs typeface="Calibri"/>
              </a:rPr>
              <a:t>-Toolboxes: </a:t>
            </a:r>
            <a:r>
              <a:rPr lang="en-US"/>
              <a:t>Toolboxes are intended to guide AMCP Student Chapter E-Boards on certain key topics that all Chapter leaders face</a:t>
            </a:r>
          </a:p>
          <a:p>
            <a:r>
              <a:rPr lang="en-US">
                <a:cs typeface="Calibri"/>
              </a:rPr>
              <a:t>-Social media and other templates: provides many different types of AMCP logo templates </a:t>
            </a:r>
          </a:p>
        </p:txBody>
      </p:sp>
      <p:sp>
        <p:nvSpPr>
          <p:cNvPr id="4" name="Slide Number Placeholder 3"/>
          <p:cNvSpPr>
            <a:spLocks noGrp="1"/>
          </p:cNvSpPr>
          <p:nvPr>
            <p:ph type="sldNum" sz="quarter" idx="5"/>
          </p:nvPr>
        </p:nvSpPr>
        <p:spPr/>
        <p:txBody>
          <a:bodyPr/>
          <a:lstStyle/>
          <a:p>
            <a:fld id="{4410B4FC-6477-4D2E-95C8-CD5F0BA32312}" type="slidenum">
              <a:rPr lang="en-US" smtClean="0"/>
              <a:t>14</a:t>
            </a:fld>
            <a:endParaRPr lang="en-US"/>
          </a:p>
        </p:txBody>
      </p:sp>
    </p:spTree>
    <p:extLst>
      <p:ext uri="{BB962C8B-B14F-4D97-AF65-F5344CB8AC3E}">
        <p14:creationId xmlns:p14="http://schemas.microsoft.com/office/powerpoint/2010/main" val="234674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47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Key aspects and terminology covered in 13 interactive modules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9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314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85725" y="-11430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11457A-C405-4EB0-B7DE-C089F75AFEEB}"/>
              </a:ext>
            </a:extLst>
          </p:cNvPr>
          <p:cNvSpPr/>
          <p:nvPr/>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sp>
        <p:nvSpPr>
          <p:cNvPr id="4" name="Text Placeholder 3">
            <a:extLst>
              <a:ext uri="{FF2B5EF4-FFF2-40B4-BE49-F238E27FC236}">
                <a16:creationId xmlns:a16="http://schemas.microsoft.com/office/drawing/2014/main" id="{AE73F007-6D06-4E99-9552-A76F112AEF5C}"/>
              </a:ext>
            </a:extLst>
          </p:cNvPr>
          <p:cNvSpPr>
            <a:spLocks noGrp="1"/>
          </p:cNvSpPr>
          <p:nvPr>
            <p:ph type="body" sz="quarter" idx="10" hasCustomPrompt="1"/>
          </p:nvPr>
        </p:nvSpPr>
        <p:spPr>
          <a:xfrm>
            <a:off x="885825" y="2355638"/>
            <a:ext cx="10953750" cy="1057275"/>
          </a:xfrm>
          <a:prstGeom prst="rect">
            <a:avLst/>
          </a:prstGeom>
        </p:spPr>
        <p:txBody>
          <a:bodyPr/>
          <a:lstStyle>
            <a:lvl1pPr marL="0" indent="0" algn="ctr">
              <a:buNone/>
              <a:defRPr sz="72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1" name="Picture 10">
            <a:extLst>
              <a:ext uri="{FF2B5EF4-FFF2-40B4-BE49-F238E27FC236}">
                <a16:creationId xmlns:a16="http://schemas.microsoft.com/office/drawing/2014/main" id="{890B8528-6C47-4416-8950-C3A31C5D854E}"/>
              </a:ext>
            </a:extLst>
          </p:cNvPr>
          <p:cNvPicPr>
            <a:picLocks noChangeAspect="1"/>
          </p:cNvPicPr>
          <p:nvPr/>
        </p:nvPicPr>
        <p:blipFill>
          <a:blip r:embed="rId2"/>
          <a:stretch>
            <a:fillRect/>
          </a:stretch>
        </p:blipFill>
        <p:spPr>
          <a:xfrm>
            <a:off x="809625" y="5072631"/>
            <a:ext cx="3157734" cy="1271019"/>
          </a:xfrm>
          <a:prstGeom prst="rect">
            <a:avLst/>
          </a:prstGeom>
        </p:spPr>
      </p:pic>
      <p:sp>
        <p:nvSpPr>
          <p:cNvPr id="13" name="Text Placeholder 12">
            <a:extLst>
              <a:ext uri="{FF2B5EF4-FFF2-40B4-BE49-F238E27FC236}">
                <a16:creationId xmlns:a16="http://schemas.microsoft.com/office/drawing/2014/main" id="{6C86D695-5ADB-4525-B695-DC2712BC29F6}"/>
              </a:ext>
            </a:extLst>
          </p:cNvPr>
          <p:cNvSpPr>
            <a:spLocks noGrp="1"/>
          </p:cNvSpPr>
          <p:nvPr>
            <p:ph type="body" sz="quarter" idx="11" hasCustomPrompt="1"/>
          </p:nvPr>
        </p:nvSpPr>
        <p:spPr>
          <a:xfrm>
            <a:off x="885825" y="3594974"/>
            <a:ext cx="10953750" cy="1396125"/>
          </a:xfrm>
          <a:prstGeom prst="rect">
            <a:avLst/>
          </a:prstGeom>
        </p:spPr>
        <p:txBody>
          <a:bodyPr/>
          <a:lstStyle>
            <a:lvl1pPr marL="0" indent="0" algn="r">
              <a:lnSpc>
                <a:spcPct val="100000"/>
              </a:lnSpc>
              <a:spcBef>
                <a:spcPts val="600"/>
              </a:spcBef>
              <a:spcAft>
                <a:spcPts val="600"/>
              </a:spcAft>
              <a:buNone/>
              <a:defRPr>
                <a:solidFill>
                  <a:schemeClr val="bg1"/>
                </a:solidFill>
              </a:defRPr>
            </a:lvl1pPr>
          </a:lstStyle>
          <a:p>
            <a:pPr lvl="0"/>
            <a:r>
              <a:rPr lang="en-US"/>
              <a:t>Date</a:t>
            </a:r>
          </a:p>
          <a:p>
            <a:pPr lvl="0"/>
            <a:r>
              <a:rPr lang="en-US"/>
              <a:t>Location</a:t>
            </a:r>
          </a:p>
        </p:txBody>
      </p:sp>
    </p:spTree>
    <p:extLst>
      <p:ext uri="{BB962C8B-B14F-4D97-AF65-F5344CB8AC3E}">
        <p14:creationId xmlns:p14="http://schemas.microsoft.com/office/powerpoint/2010/main" val="975311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nect With Us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0" y="-5715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 Placeholder 3">
            <a:extLst>
              <a:ext uri="{FF2B5EF4-FFF2-40B4-BE49-F238E27FC236}">
                <a16:creationId xmlns:a16="http://schemas.microsoft.com/office/drawing/2014/main" id="{C60433E6-CA8E-45EA-98C5-2475199D52EC}"/>
              </a:ext>
            </a:extLst>
          </p:cNvPr>
          <p:cNvSpPr>
            <a:spLocks noGrp="1"/>
          </p:cNvSpPr>
          <p:nvPr>
            <p:ph type="body" sz="quarter" idx="10" hasCustomPrompt="1"/>
          </p:nvPr>
        </p:nvSpPr>
        <p:spPr>
          <a:xfrm>
            <a:off x="700087" y="2132593"/>
            <a:ext cx="10791825" cy="1047750"/>
          </a:xfrm>
          <a:prstGeom prst="rect">
            <a:avLst/>
          </a:prstGeom>
        </p:spPr>
        <p:txBody>
          <a:bodyPr/>
          <a:lstStyle>
            <a:lvl1pPr marL="0" indent="0" algn="ctr">
              <a:buNone/>
              <a:defRPr sz="6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Connect with Us</a:t>
            </a:r>
          </a:p>
        </p:txBody>
      </p:sp>
      <p:sp>
        <p:nvSpPr>
          <p:cNvPr id="6" name="Text Placeholder 5">
            <a:extLst>
              <a:ext uri="{FF2B5EF4-FFF2-40B4-BE49-F238E27FC236}">
                <a16:creationId xmlns:a16="http://schemas.microsoft.com/office/drawing/2014/main" id="{D8B018AB-C8D6-4EA4-A146-7CDCB8ADD56C}"/>
              </a:ext>
            </a:extLst>
          </p:cNvPr>
          <p:cNvSpPr>
            <a:spLocks noGrp="1"/>
          </p:cNvSpPr>
          <p:nvPr>
            <p:ph type="body" sz="quarter" idx="11" hasCustomPrompt="1"/>
          </p:nvPr>
        </p:nvSpPr>
        <p:spPr>
          <a:xfrm>
            <a:off x="700088" y="3391372"/>
            <a:ext cx="10791825" cy="1047751"/>
          </a:xfrm>
          <a:prstGeom prst="rect">
            <a:avLst/>
          </a:prstGeom>
        </p:spPr>
        <p:txBody>
          <a:bodyPr/>
          <a:lstStyle>
            <a:lvl1pPr marL="0" indent="0" algn="ctr">
              <a:buNone/>
              <a:defRPr sz="6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www.amcp.org  @</a:t>
            </a:r>
            <a:r>
              <a:rPr lang="en-US" err="1"/>
              <a:t>amcporg</a:t>
            </a:r>
            <a:endParaRPr lang="en-US"/>
          </a:p>
        </p:txBody>
      </p:sp>
      <p:sp>
        <p:nvSpPr>
          <p:cNvPr id="5" name="Oval 4">
            <a:extLst>
              <a:ext uri="{FF2B5EF4-FFF2-40B4-BE49-F238E27FC236}">
                <a16:creationId xmlns:a16="http://schemas.microsoft.com/office/drawing/2014/main" id="{DB365F6E-2ABD-447F-9E54-3012657526A8}"/>
              </a:ext>
            </a:extLst>
          </p:cNvPr>
          <p:cNvSpPr/>
          <p:nvPr/>
        </p:nvSpPr>
        <p:spPr>
          <a:xfrm>
            <a:off x="6709577" y="3813430"/>
            <a:ext cx="199695" cy="203637"/>
          </a:xfrm>
          <a:prstGeom prst="ellipse">
            <a:avLst/>
          </a:prstGeom>
          <a:solidFill>
            <a:srgbClr val="91C84C"/>
          </a:solidFill>
          <a:ln>
            <a:solidFill>
              <a:srgbClr val="91C8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262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Green Caragon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CEC5190-DB6C-504A-A431-681490C9CFFA}"/>
              </a:ext>
            </a:extLst>
          </p:cNvPr>
          <p:cNvPicPr>
            <a:picLocks noChangeAspect="1"/>
          </p:cNvPicPr>
          <p:nvPr/>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2858291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White Carag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3B933F-AC31-354F-82CE-ECFCD649E389}"/>
              </a:ext>
            </a:extLst>
          </p:cNvPr>
          <p:cNvSpPr/>
          <p:nvPr/>
        </p:nvSpPr>
        <p:spPr>
          <a:xfrm>
            <a:off x="-1016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4ED2222-9B49-4F44-80C4-7F0FFDD2BCA8}"/>
              </a:ext>
            </a:extLst>
          </p:cNvPr>
          <p:cNvPicPr>
            <a:picLocks noChangeAspect="1"/>
          </p:cNvPicPr>
          <p:nvPr/>
        </p:nvPicPr>
        <p:blipFill rotWithShape="1">
          <a:blip r:embed="rId2"/>
          <a:srcRect r="16356" b="42778"/>
          <a:stretch/>
        </p:blipFill>
        <p:spPr>
          <a:xfrm>
            <a:off x="5983664" y="-1422399"/>
            <a:ext cx="7427536" cy="6184232"/>
          </a:xfrm>
          <a:prstGeom prst="rect">
            <a:avLst/>
          </a:prstGeom>
        </p:spPr>
      </p:pic>
    </p:spTree>
    <p:extLst>
      <p:ext uri="{BB962C8B-B14F-4D97-AF65-F5344CB8AC3E}">
        <p14:creationId xmlns:p14="http://schemas.microsoft.com/office/powerpoint/2010/main" val="2037118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31617"/>
          </a:xfrm>
        </p:spPr>
        <p:txBody>
          <a:bodyPr/>
          <a:lstStyle>
            <a:lvl1pPr>
              <a:defRPr/>
            </a:lvl1pPr>
          </a:lstStyle>
          <a:p>
            <a:r>
              <a:rPr lang="en-US"/>
              <a:t>Master title style (only changes made to the parent slide will be reflected in the app)</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8" name="Content Placeholder 7">
            <a:extLst>
              <a:ext uri="{FF2B5EF4-FFF2-40B4-BE49-F238E27FC236}">
                <a16:creationId xmlns:a16="http://schemas.microsoft.com/office/drawing/2014/main" id="{8252A03B-2D42-4DAE-8460-CF96145A8DF0}"/>
              </a:ext>
            </a:extLst>
          </p:cNvPr>
          <p:cNvSpPr>
            <a:spLocks noGrp="1"/>
          </p:cNvSpPr>
          <p:nvPr>
            <p:ph sz="quarter" idx="13" hasCustomPrompt="1"/>
          </p:nvPr>
        </p:nvSpPr>
        <p:spPr>
          <a:xfrm>
            <a:off x="153515" y="1340107"/>
            <a:ext cx="10972800" cy="4758684"/>
          </a:xfrm>
        </p:spPr>
        <p:txBody>
          <a:bodyPr/>
          <a:lstStyle>
            <a:lvl1pPr>
              <a:defRPr sz="1867">
                <a:solidFill>
                  <a:schemeClr val="tx1"/>
                </a:solidFill>
              </a:defRPr>
            </a:lvl1pPr>
            <a:lvl2pPr>
              <a:defRPr sz="1867">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67">
                <a:latin typeface="Arial" panose="020B0604020202020204" pitchFamily="34" charset="0"/>
                <a:cs typeface="Arial" panose="020B0604020202020204" pitchFamily="34" charset="0"/>
              </a:defRPr>
            </a:lvl4pPr>
            <a:lvl5pPr>
              <a:defRPr sz="1467">
                <a:latin typeface="Arial" panose="020B0604020202020204" pitchFamily="34" charset="0"/>
                <a:cs typeface="Arial" panose="020B0604020202020204" pitchFamily="34" charset="0"/>
              </a:defRPr>
            </a:lvl5pPr>
          </a:lstStyle>
          <a:p>
            <a:pPr lvl="0"/>
            <a:r>
              <a:rPr lang="en-US"/>
              <a:t>Master text style</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B14CF1-AB9B-4870-9E5C-AD8F31C7FF68}"/>
              </a:ext>
            </a:extLst>
          </p:cNvPr>
          <p:cNvSpPr>
            <a:spLocks noGrp="1"/>
          </p:cNvSpPr>
          <p:nvPr>
            <p:ph type="body" sz="quarter" idx="14" hasCustomPrompt="1"/>
          </p:nvPr>
        </p:nvSpPr>
        <p:spPr>
          <a:xfrm>
            <a:off x="164429" y="836559"/>
            <a:ext cx="10972800" cy="319617"/>
          </a:xfrm>
        </p:spPr>
        <p:txBody>
          <a:bodyPr/>
          <a:lstStyle>
            <a:lvl1pPr>
              <a:defRPr/>
            </a:lvl1pPr>
          </a:lstStyle>
          <a:p>
            <a:pPr lvl="0"/>
            <a:r>
              <a:rPr lang="en-US"/>
              <a:t>Master text style</a:t>
            </a:r>
            <a:endParaRPr lang="en-GB"/>
          </a:p>
        </p:txBody>
      </p:sp>
      <p:sp>
        <p:nvSpPr>
          <p:cNvPr id="7" name="Footer Placeholder 3">
            <a:extLst>
              <a:ext uri="{FF2B5EF4-FFF2-40B4-BE49-F238E27FC236}">
                <a16:creationId xmlns:a16="http://schemas.microsoft.com/office/drawing/2014/main" id="{E39551A5-770E-3978-ED85-9963EA081996}"/>
              </a:ext>
            </a:extLst>
          </p:cNvPr>
          <p:cNvSpPr>
            <a:spLocks noGrp="1"/>
          </p:cNvSpPr>
          <p:nvPr>
            <p:ph type="ftr" sz="quarter" idx="3"/>
          </p:nvPr>
        </p:nvSpPr>
        <p:spPr>
          <a:xfrm>
            <a:off x="222899" y="6415823"/>
            <a:ext cx="10972800"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59644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341992" y="3326145"/>
            <a:ext cx="10383003" cy="1646307"/>
          </a:xfrm>
        </p:spPr>
        <p:txBody>
          <a:bodyPr anchor="b">
            <a:normAutofit/>
          </a:bodyPr>
          <a:lstStyle>
            <a:lvl1pPr marL="0" indent="0">
              <a:buNone/>
              <a:defRPr sz="4267" b="1" baseline="0">
                <a:solidFill>
                  <a:schemeClr val="bg1"/>
                </a:solidFill>
              </a:defRPr>
            </a:lvl1pPr>
          </a:lstStyle>
          <a:p>
            <a:pPr lvl="0"/>
            <a:r>
              <a:rPr lang="en-US"/>
              <a:t>Title style (only changes made to the parent slide will be reflected in the app)</a:t>
            </a:r>
          </a:p>
        </p:txBody>
      </p:sp>
      <p:sp>
        <p:nvSpPr>
          <p:cNvPr id="3" name="Text Placeholder 2"/>
          <p:cNvSpPr>
            <a:spLocks noGrp="1"/>
          </p:cNvSpPr>
          <p:nvPr>
            <p:ph type="body" sz="quarter" idx="12" hasCustomPrompt="1"/>
          </p:nvPr>
        </p:nvSpPr>
        <p:spPr>
          <a:xfrm>
            <a:off x="354883" y="4972051"/>
            <a:ext cx="3917951" cy="514349"/>
          </a:xfrm>
        </p:spPr>
        <p:txBody>
          <a:bodyPr>
            <a:normAutofit/>
          </a:bodyPr>
          <a:lstStyle>
            <a:lvl1pPr>
              <a:defRPr sz="1600" baseline="0">
                <a:solidFill>
                  <a:schemeClr val="bg1"/>
                </a:solidFill>
              </a:defRPr>
            </a:lvl1pPr>
          </a:lstStyle>
          <a:p>
            <a:pPr lvl="0"/>
            <a:r>
              <a:rPr lang="en-US"/>
              <a:t>Title slide subtitle style</a:t>
            </a:r>
          </a:p>
        </p:txBody>
      </p:sp>
      <p:sp>
        <p:nvSpPr>
          <p:cNvPr id="4" name="Footer Placeholder 3">
            <a:extLst>
              <a:ext uri="{FF2B5EF4-FFF2-40B4-BE49-F238E27FC236}">
                <a16:creationId xmlns:a16="http://schemas.microsoft.com/office/drawing/2014/main" id="{22E984EA-3574-957B-CBB9-81D1F0C18876}"/>
              </a:ext>
            </a:extLst>
          </p:cNvPr>
          <p:cNvSpPr>
            <a:spLocks noGrp="1"/>
          </p:cNvSpPr>
          <p:nvPr>
            <p:ph type="ftr" sz="quarter" idx="3"/>
          </p:nvPr>
        </p:nvSpPr>
        <p:spPr>
          <a:xfrm>
            <a:off x="341991" y="6415823"/>
            <a:ext cx="10452388" cy="366183"/>
          </a:xfrm>
          <a:prstGeom prst="rect">
            <a:avLst/>
          </a:prstGeom>
        </p:spPr>
        <p:txBody>
          <a:bodyPr vert="horz" lIns="91440" tIns="45720" rIns="91440" bIns="45720" rtlCol="0" anchor="ctr"/>
          <a:lstStyle>
            <a:lvl1pPr algn="l">
              <a:defRPr sz="1400">
                <a:solidFill>
                  <a:schemeClr val="bg1"/>
                </a:solidFill>
              </a:defRPr>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t>‹#›</a:t>
            </a:fld>
            <a:endParaRPr lang="en-US"/>
          </a:p>
        </p:txBody>
      </p:sp>
      <p:sp>
        <p:nvSpPr>
          <p:cNvPr id="13" name="Text Placeholder 12"/>
          <p:cNvSpPr>
            <a:spLocks noGrp="1"/>
          </p:cNvSpPr>
          <p:nvPr>
            <p:ph type="body" sz="quarter" idx="13" hasCustomPrompt="1"/>
          </p:nvPr>
        </p:nvSpPr>
        <p:spPr>
          <a:xfrm>
            <a:off x="281870" y="4852525"/>
            <a:ext cx="6101851" cy="467783"/>
          </a:xfrm>
        </p:spPr>
        <p:txBody>
          <a:bodyPr/>
          <a:lstStyle>
            <a:lvl1pPr>
              <a:defRPr b="0"/>
            </a:lvl1pPr>
          </a:lstStyle>
          <a:p>
            <a:pPr lvl="0"/>
            <a:r>
              <a:rPr lang="en-US"/>
              <a:t>Master text style</a:t>
            </a:r>
          </a:p>
        </p:txBody>
      </p:sp>
      <p:sp>
        <p:nvSpPr>
          <p:cNvPr id="17" name="Title 16"/>
          <p:cNvSpPr>
            <a:spLocks noGrp="1"/>
          </p:cNvSpPr>
          <p:nvPr>
            <p:ph type="title" hasCustomPrompt="1"/>
          </p:nvPr>
        </p:nvSpPr>
        <p:spPr>
          <a:xfrm>
            <a:off x="273051" y="3113001"/>
            <a:ext cx="10972800" cy="1143000"/>
          </a:xfrm>
        </p:spPr>
        <p:txBody>
          <a:bodyPr/>
          <a:lstStyle/>
          <a:p>
            <a:r>
              <a:rPr lang="en-US"/>
              <a:t>Master title style (only changes made to the parent slide will be reflected in the app)</a:t>
            </a:r>
          </a:p>
        </p:txBody>
      </p:sp>
      <p:sp>
        <p:nvSpPr>
          <p:cNvPr id="16" name="Text Placeholder 5"/>
          <p:cNvSpPr>
            <a:spLocks noGrp="1"/>
          </p:cNvSpPr>
          <p:nvPr>
            <p:ph type="body" sz="quarter" idx="17" hasCustomPrompt="1"/>
          </p:nvPr>
        </p:nvSpPr>
        <p:spPr>
          <a:xfrm>
            <a:off x="273051" y="4211512"/>
            <a:ext cx="5145616" cy="374649"/>
          </a:xfrm>
        </p:spPr>
        <p:txBody>
          <a:bodyPr/>
          <a:lstStyle>
            <a:lvl2pPr marL="6351" indent="0">
              <a:buNone/>
              <a:defRPr sz="2133">
                <a:solidFill>
                  <a:schemeClr val="bg1">
                    <a:lumMod val="50000"/>
                  </a:schemeClr>
                </a:solidFill>
                <a:latin typeface="Arial"/>
                <a:cs typeface="Arial"/>
              </a:defRPr>
            </a:lvl2pPr>
          </a:lstStyle>
          <a:p>
            <a:pPr lvl="1"/>
            <a:r>
              <a:rPr lang="en-US"/>
              <a:t>Total Responses style</a:t>
            </a:r>
          </a:p>
        </p:txBody>
      </p:sp>
      <p:sp>
        <p:nvSpPr>
          <p:cNvPr id="7" name="Text Placeholder 12"/>
          <p:cNvSpPr>
            <a:spLocks noGrp="1"/>
          </p:cNvSpPr>
          <p:nvPr>
            <p:ph type="body" sz="quarter" idx="18" hasCustomPrompt="1"/>
          </p:nvPr>
        </p:nvSpPr>
        <p:spPr>
          <a:xfrm>
            <a:off x="281870" y="5397121"/>
            <a:ext cx="6101851" cy="467783"/>
          </a:xfrm>
        </p:spPr>
        <p:txBody>
          <a:bodyPr/>
          <a:lstStyle>
            <a:lvl1pPr>
              <a:defRPr b="0"/>
            </a:lvl1pPr>
          </a:lstStyle>
          <a:p>
            <a:pPr lvl="0"/>
            <a:r>
              <a:rPr lang="en-US"/>
              <a:t>Master text style</a:t>
            </a:r>
          </a:p>
        </p:txBody>
      </p:sp>
      <p:sp>
        <p:nvSpPr>
          <p:cNvPr id="8" name="Footer Placeholder 3">
            <a:extLst>
              <a:ext uri="{FF2B5EF4-FFF2-40B4-BE49-F238E27FC236}">
                <a16:creationId xmlns:a16="http://schemas.microsoft.com/office/drawing/2014/main" id="{CDF05C82-1244-9CA3-984A-2EEF32F7964F}"/>
              </a:ext>
            </a:extLst>
          </p:cNvPr>
          <p:cNvSpPr>
            <a:spLocks noGrp="1"/>
          </p:cNvSpPr>
          <p:nvPr>
            <p:ph type="ftr" sz="quarter" idx="3"/>
          </p:nvPr>
        </p:nvSpPr>
        <p:spPr>
          <a:xfrm>
            <a:off x="342435" y="6415823"/>
            <a:ext cx="10808784"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296483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515" y="107528"/>
            <a:ext cx="10972800" cy="774857"/>
          </a:xfrm>
        </p:spPr>
        <p:txBody>
          <a:bodyPr/>
          <a:lstStyle/>
          <a:p>
            <a:r>
              <a:rPr lang="en-US"/>
              <a:t>Master title style (only changes made to the parent slide will be reflected in the app)</a:t>
            </a:r>
          </a:p>
        </p:txBody>
      </p:sp>
      <p:sp>
        <p:nvSpPr>
          <p:cNvPr id="3" name="Content Placeholder 2"/>
          <p:cNvSpPr>
            <a:spLocks noGrp="1"/>
          </p:cNvSpPr>
          <p:nvPr>
            <p:ph idx="1" hasCustomPrompt="1"/>
          </p:nvPr>
        </p:nvSpPr>
        <p:spPr>
          <a:xfrm>
            <a:off x="163427" y="888467"/>
            <a:ext cx="7110008" cy="332192"/>
          </a:xfrm>
        </p:spPr>
        <p:txBody>
          <a:bodyPr/>
          <a:lstStyle/>
          <a:p>
            <a:pPr lvl="0"/>
            <a:r>
              <a:rPr lang="en-US"/>
              <a:t>Master text style</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
        <p:nvSpPr>
          <p:cNvPr id="5" name="Footer Placeholder 3">
            <a:extLst>
              <a:ext uri="{FF2B5EF4-FFF2-40B4-BE49-F238E27FC236}">
                <a16:creationId xmlns:a16="http://schemas.microsoft.com/office/drawing/2014/main" id="{9FE2B938-E785-E802-7A9A-5AD4FEF6088C}"/>
              </a:ext>
            </a:extLst>
          </p:cNvPr>
          <p:cNvSpPr>
            <a:spLocks noGrp="1"/>
          </p:cNvSpPr>
          <p:nvPr>
            <p:ph type="ftr" sz="quarter" idx="3"/>
          </p:nvPr>
        </p:nvSpPr>
        <p:spPr>
          <a:xfrm>
            <a:off x="270570" y="6415823"/>
            <a:ext cx="10925129"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2162240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ndamentals 2023 - Template Title for To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11457A-C405-4EB0-B7DE-C089F75AFEEB}"/>
              </a:ext>
            </a:extLst>
          </p:cNvPr>
          <p:cNvSpPr/>
          <p:nvPr userDrawn="1"/>
        </p:nvSpPr>
        <p:spPr>
          <a:xfrm>
            <a:off x="5679741" y="3149322"/>
            <a:ext cx="6288066" cy="1744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3200"/>
          </a:p>
        </p:txBody>
      </p:sp>
      <p:pic>
        <p:nvPicPr>
          <p:cNvPr id="5" name="Picture 4" descr="Logo&#10;&#10;Description automatically generated with medium confidence">
            <a:extLst>
              <a:ext uri="{FF2B5EF4-FFF2-40B4-BE49-F238E27FC236}">
                <a16:creationId xmlns:a16="http://schemas.microsoft.com/office/drawing/2014/main" id="{D092E855-77E5-539A-74C4-146D510B9607}"/>
              </a:ext>
            </a:extLst>
          </p:cNvPr>
          <p:cNvPicPr>
            <a:picLocks noChangeAspect="1"/>
          </p:cNvPicPr>
          <p:nvPr userDrawn="1"/>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485552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ndamentals 2023 - Title Slide">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48A3AE0-4BCC-EA08-9DF0-30340537B84C}"/>
              </a:ext>
            </a:extLst>
          </p:cNvPr>
          <p:cNvPicPr>
            <a:picLocks noChangeAspect="1"/>
          </p:cNvPicPr>
          <p:nvPr userDrawn="1"/>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677336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amentals 2023 - Module">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0A09C32F-BD31-D387-F311-1EA5717F0050}"/>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5" name="Text Placeholder 4">
            <a:extLst>
              <a:ext uri="{FF2B5EF4-FFF2-40B4-BE49-F238E27FC236}">
                <a16:creationId xmlns:a16="http://schemas.microsoft.com/office/drawing/2014/main" id="{47CF4375-3BB2-F366-566B-FF3DAAF395AA}"/>
              </a:ext>
            </a:extLst>
          </p:cNvPr>
          <p:cNvSpPr>
            <a:spLocks noGrp="1"/>
          </p:cNvSpPr>
          <p:nvPr>
            <p:ph type="body" sz="quarter" idx="10" hasCustomPrompt="1"/>
          </p:nvPr>
        </p:nvSpPr>
        <p:spPr>
          <a:xfrm>
            <a:off x="5310188" y="2021139"/>
            <a:ext cx="6015037" cy="657893"/>
          </a:xfrm>
          <a:prstGeom prst="rect">
            <a:avLst/>
          </a:prstGeom>
        </p:spPr>
        <p:txBody>
          <a:bodyPr/>
          <a:lstStyle>
            <a:lvl1pPr marL="0" indent="0">
              <a:spcAft>
                <a:spcPts val="2400"/>
              </a:spcAft>
              <a:buFontTx/>
              <a:buNone/>
              <a:defRPr b="1" i="0" spc="300">
                <a:solidFill>
                  <a:srgbClr val="FFFFFF"/>
                </a:solidFill>
                <a:latin typeface="Montserrat SemiBold" pitchFamily="2" charset="77"/>
                <a:ea typeface="Open Sans Semibold" panose="020B0606030504020204" pitchFamily="34" charset="0"/>
                <a:cs typeface="Open Sans Semibold" panose="020B0606030504020204" pitchFamily="34" charset="0"/>
              </a:defRPr>
            </a:lvl1pPr>
            <a:lvl2pPr marL="457200" indent="0">
              <a:buNone/>
              <a:defRPr/>
            </a:lvl2pPr>
          </a:lstStyle>
          <a:p>
            <a:pPr lvl="0"/>
            <a:r>
              <a:rPr lang="en-US"/>
              <a:t>MODULE 1</a:t>
            </a:r>
          </a:p>
        </p:txBody>
      </p:sp>
      <p:sp>
        <p:nvSpPr>
          <p:cNvPr id="6" name="Text Placeholder 4">
            <a:extLst>
              <a:ext uri="{FF2B5EF4-FFF2-40B4-BE49-F238E27FC236}">
                <a16:creationId xmlns:a16="http://schemas.microsoft.com/office/drawing/2014/main" id="{B377992D-EFC1-DEA7-764F-0F7350C07C04}"/>
              </a:ext>
            </a:extLst>
          </p:cNvPr>
          <p:cNvSpPr>
            <a:spLocks noGrp="1"/>
          </p:cNvSpPr>
          <p:nvPr>
            <p:ph type="body" sz="quarter" idx="11" hasCustomPrompt="1"/>
          </p:nvPr>
        </p:nvSpPr>
        <p:spPr>
          <a:xfrm>
            <a:off x="5310188" y="3216274"/>
            <a:ext cx="6336380" cy="2542841"/>
          </a:xfrm>
          <a:prstGeom prst="rect">
            <a:avLst/>
          </a:prstGeom>
        </p:spPr>
        <p:txBody>
          <a:bodyPr/>
          <a:lstStyle>
            <a:lvl1pPr marL="0" indent="0">
              <a:spcAft>
                <a:spcPts val="2400"/>
              </a:spcAft>
              <a:buFontTx/>
              <a:buNone/>
              <a:defRPr sz="3200" b="1" i="1">
                <a:solidFill>
                  <a:srgbClr val="FFFFFF"/>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a:lvl2pPr>
          </a:lstStyle>
          <a:p>
            <a:pPr lvl="0"/>
            <a:r>
              <a:rPr lang="en-US"/>
              <a:t>Title of Module Here </a:t>
            </a:r>
          </a:p>
        </p:txBody>
      </p:sp>
      <p:cxnSp>
        <p:nvCxnSpPr>
          <p:cNvPr id="8" name="Straight Connector 7">
            <a:extLst>
              <a:ext uri="{FF2B5EF4-FFF2-40B4-BE49-F238E27FC236}">
                <a16:creationId xmlns:a16="http://schemas.microsoft.com/office/drawing/2014/main" id="{A5E58B7F-44F7-F0DD-0BB7-812B009B957E}"/>
              </a:ext>
            </a:extLst>
          </p:cNvPr>
          <p:cNvCxnSpPr>
            <a:cxnSpLocks/>
          </p:cNvCxnSpPr>
          <p:nvPr userDrawn="1"/>
        </p:nvCxnSpPr>
        <p:spPr>
          <a:xfrm>
            <a:off x="5406190" y="2534653"/>
            <a:ext cx="2181726" cy="0"/>
          </a:xfrm>
          <a:prstGeom prst="line">
            <a:avLst/>
          </a:prstGeom>
          <a:ln w="50800">
            <a:solidFill>
              <a:srgbClr val="1EAE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288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ue Two-column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2667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32DE315-40CE-FB43-A72D-EB6DB9417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chemeClr val="bg1"/>
                </a:solidFill>
                <a:latin typeface="+mj-lt"/>
              </a:defRPr>
            </a:lvl1pPr>
          </a:lstStyle>
          <a:p>
            <a:r>
              <a:rPr lang="en-US"/>
              <a:t>Click to edit Master title style</a:t>
            </a:r>
          </a:p>
        </p:txBody>
      </p:sp>
      <p:sp>
        <p:nvSpPr>
          <p:cNvPr id="2" name="Rectangle 1">
            <a:extLst>
              <a:ext uri="{FF2B5EF4-FFF2-40B4-BE49-F238E27FC236}">
                <a16:creationId xmlns:a16="http://schemas.microsoft.com/office/drawing/2014/main" id="{6E495D26-E35E-F741-968D-86841912DB32}"/>
              </a:ext>
            </a:extLst>
          </p:cNvPr>
          <p:cNvSpPr/>
          <p:nvPr/>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00000"/>
              </a:lnSpc>
              <a:spcBef>
                <a:spcPts val="600"/>
              </a:spcBef>
              <a:spcAft>
                <a:spcPts val="600"/>
              </a:spcAft>
              <a:defRPr>
                <a:solidFill>
                  <a:schemeClr val="bg1"/>
                </a:solidFill>
              </a:defRPr>
            </a:lvl1pPr>
            <a:lvl2pPr>
              <a:lnSpc>
                <a:spcPct val="100000"/>
              </a:lnSpc>
              <a:spcBef>
                <a:spcPts val="600"/>
              </a:spcBef>
              <a:spcAft>
                <a:spcPts val="600"/>
              </a:spcAft>
              <a:defRPr>
                <a:solidFill>
                  <a:schemeClr val="bg1"/>
                </a:solidFill>
              </a:defRPr>
            </a:lvl2pPr>
            <a:lvl3pPr>
              <a:lnSpc>
                <a:spcPct val="100000"/>
              </a:lnSpc>
              <a:spcBef>
                <a:spcPts val="600"/>
              </a:spcBef>
              <a:spcAft>
                <a:spcPts val="600"/>
              </a:spcAft>
              <a:defRPr>
                <a:solidFill>
                  <a:schemeClr val="bg1"/>
                </a:solidFill>
              </a:defRPr>
            </a:lvl3pPr>
            <a:lvl4pPr>
              <a:lnSpc>
                <a:spcPct val="100000"/>
              </a:lnSpc>
              <a:spcBef>
                <a:spcPts val="600"/>
              </a:spcBef>
              <a:spcAft>
                <a:spcPts val="600"/>
              </a:spcAft>
              <a:defRPr>
                <a:solidFill>
                  <a:schemeClr val="bg1"/>
                </a:solidFill>
              </a:defRPr>
            </a:lvl4pPr>
            <a:lvl5pPr>
              <a:lnSpc>
                <a:spcPct val="100000"/>
              </a:lnSpc>
              <a:spcBef>
                <a:spcPts val="60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00000"/>
              </a:lnSpc>
              <a:spcBef>
                <a:spcPts val="600"/>
              </a:spcBef>
              <a:spcAft>
                <a:spcPts val="600"/>
              </a:spcAft>
              <a:defRPr>
                <a:solidFill>
                  <a:schemeClr val="bg1"/>
                </a:solidFill>
              </a:defRPr>
            </a:lvl1pPr>
            <a:lvl2pPr>
              <a:lnSpc>
                <a:spcPct val="100000"/>
              </a:lnSpc>
              <a:spcBef>
                <a:spcPts val="600"/>
              </a:spcBef>
              <a:spcAft>
                <a:spcPts val="600"/>
              </a:spcAft>
              <a:defRPr>
                <a:solidFill>
                  <a:schemeClr val="bg1"/>
                </a:solidFill>
              </a:defRPr>
            </a:lvl2pPr>
            <a:lvl3pPr>
              <a:lnSpc>
                <a:spcPct val="100000"/>
              </a:lnSpc>
              <a:spcBef>
                <a:spcPts val="600"/>
              </a:spcBef>
              <a:spcAft>
                <a:spcPts val="600"/>
              </a:spcAft>
              <a:defRPr>
                <a:solidFill>
                  <a:schemeClr val="bg1"/>
                </a:solidFill>
              </a:defRPr>
            </a:lvl3pPr>
            <a:lvl4pPr>
              <a:lnSpc>
                <a:spcPct val="100000"/>
              </a:lnSpc>
              <a:spcBef>
                <a:spcPts val="600"/>
              </a:spcBef>
              <a:spcAft>
                <a:spcPts val="600"/>
              </a:spcAft>
              <a:defRPr>
                <a:solidFill>
                  <a:schemeClr val="bg1"/>
                </a:solidFill>
              </a:defRPr>
            </a:lvl4pPr>
            <a:lvl5pPr>
              <a:lnSpc>
                <a:spcPct val="100000"/>
              </a:lnSpc>
              <a:spcBef>
                <a:spcPts val="600"/>
              </a:spcBef>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9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CE68355-420B-B6C2-4CAB-1AAB1686144A}"/>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5" name="Text Placeholder 4">
            <a:extLst>
              <a:ext uri="{FF2B5EF4-FFF2-40B4-BE49-F238E27FC236}">
                <a16:creationId xmlns:a16="http://schemas.microsoft.com/office/drawing/2014/main" id="{B592C972-E65A-5F04-147F-8089FF58EC22}"/>
              </a:ext>
            </a:extLst>
          </p:cNvPr>
          <p:cNvSpPr>
            <a:spLocks noGrp="1"/>
          </p:cNvSpPr>
          <p:nvPr>
            <p:ph type="body" sz="quarter" idx="11" hasCustomPrompt="1"/>
          </p:nvPr>
        </p:nvSpPr>
        <p:spPr>
          <a:xfrm>
            <a:off x="3221499" y="1742582"/>
            <a:ext cx="8694272" cy="1988170"/>
          </a:xfrm>
          <a:prstGeom prst="rect">
            <a:avLst/>
          </a:prstGeom>
        </p:spPr>
        <p:txBody>
          <a:bodyPr/>
          <a:lstStyle>
            <a:lvl1pPr marL="0" indent="0" algn="l">
              <a:buNone/>
              <a:defRPr sz="2400" b="0" i="0">
                <a:solidFill>
                  <a:srgbClr val="FFFFFF"/>
                </a:solidFill>
                <a:latin typeface="Montserrat Medium" pitchFamily="2" charset="77"/>
              </a:defRPr>
            </a:lvl1pPr>
          </a:lstStyle>
          <a:p>
            <a:pPr lvl="0"/>
            <a:r>
              <a:rPr lang="en-US"/>
              <a:t>Subheading if needed</a:t>
            </a:r>
          </a:p>
        </p:txBody>
      </p:sp>
      <p:sp>
        <p:nvSpPr>
          <p:cNvPr id="2" name="Text Placeholder 11">
            <a:extLst>
              <a:ext uri="{FF2B5EF4-FFF2-40B4-BE49-F238E27FC236}">
                <a16:creationId xmlns:a16="http://schemas.microsoft.com/office/drawing/2014/main" id="{1DCD5B93-88A7-DE31-DA94-0455679D12A1}"/>
              </a:ext>
            </a:extLst>
          </p:cNvPr>
          <p:cNvSpPr txBox="1">
            <a:spLocks/>
          </p:cNvSpPr>
          <p:nvPr userDrawn="1"/>
        </p:nvSpPr>
        <p:spPr>
          <a:xfrm>
            <a:off x="3221499" y="640728"/>
            <a:ext cx="8694273" cy="861059"/>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6000" b="1"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Summary</a:t>
            </a:r>
          </a:p>
        </p:txBody>
      </p:sp>
    </p:spTree>
    <p:extLst>
      <p:ext uri="{BB962C8B-B14F-4D97-AF65-F5344CB8AC3E}">
        <p14:creationId xmlns:p14="http://schemas.microsoft.com/office/powerpoint/2010/main" val="1082613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ndamentals 2023 - Transition 1">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4CE68355-420B-B6C2-4CAB-1AAB1686144A}"/>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ext Placeholder 4">
            <a:extLst>
              <a:ext uri="{FF2B5EF4-FFF2-40B4-BE49-F238E27FC236}">
                <a16:creationId xmlns:a16="http://schemas.microsoft.com/office/drawing/2014/main" id="{D7E852DC-0234-96AD-2C61-DD7FA24A8EC1}"/>
              </a:ext>
            </a:extLst>
          </p:cNvPr>
          <p:cNvSpPr>
            <a:spLocks noGrp="1"/>
          </p:cNvSpPr>
          <p:nvPr>
            <p:ph type="body" sz="quarter" idx="10" hasCustomPrompt="1"/>
          </p:nvPr>
        </p:nvSpPr>
        <p:spPr>
          <a:xfrm>
            <a:off x="2005263" y="1625467"/>
            <a:ext cx="9910510" cy="861059"/>
          </a:xfrm>
          <a:prstGeom prst="rect">
            <a:avLst/>
          </a:prstGeom>
        </p:spPr>
        <p:txBody>
          <a:bodyPr/>
          <a:lstStyle>
            <a:lvl1pPr marL="0" indent="0" algn="r">
              <a:buNone/>
              <a:defRPr sz="6000" b="1" i="0">
                <a:latin typeface="Montserrat" pitchFamily="2" charset="77"/>
              </a:defRPr>
            </a:lvl1pPr>
          </a:lstStyle>
          <a:p>
            <a:pPr lvl="0"/>
            <a:r>
              <a:rPr lang="en-US"/>
              <a:t>TRANSITION HEADING</a:t>
            </a:r>
          </a:p>
        </p:txBody>
      </p:sp>
      <p:sp>
        <p:nvSpPr>
          <p:cNvPr id="5" name="Text Placeholder 4">
            <a:extLst>
              <a:ext uri="{FF2B5EF4-FFF2-40B4-BE49-F238E27FC236}">
                <a16:creationId xmlns:a16="http://schemas.microsoft.com/office/drawing/2014/main" id="{B592C972-E65A-5F04-147F-8089FF58EC22}"/>
              </a:ext>
            </a:extLst>
          </p:cNvPr>
          <p:cNvSpPr>
            <a:spLocks noGrp="1"/>
          </p:cNvSpPr>
          <p:nvPr>
            <p:ph type="body" sz="quarter" idx="11" hasCustomPrompt="1"/>
          </p:nvPr>
        </p:nvSpPr>
        <p:spPr>
          <a:xfrm>
            <a:off x="2005264" y="2638676"/>
            <a:ext cx="9910510" cy="2125830"/>
          </a:xfrm>
          <a:prstGeom prst="rect">
            <a:avLst/>
          </a:prstGeom>
        </p:spPr>
        <p:txBody>
          <a:bodyPr/>
          <a:lstStyle>
            <a:lvl1pPr marL="0" indent="0" algn="r">
              <a:buNone/>
              <a:defRPr sz="4000" b="0" i="0">
                <a:solidFill>
                  <a:srgbClr val="FFFFFF"/>
                </a:solidFill>
                <a:latin typeface="Montserrat Medium" pitchFamily="2" charset="77"/>
              </a:defRPr>
            </a:lvl1pPr>
          </a:lstStyle>
          <a:p>
            <a:pPr lvl="0"/>
            <a:r>
              <a:rPr lang="en-US"/>
              <a:t>Subheading if needed</a:t>
            </a:r>
          </a:p>
        </p:txBody>
      </p:sp>
    </p:spTree>
    <p:extLst>
      <p:ext uri="{BB962C8B-B14F-4D97-AF65-F5344CB8AC3E}">
        <p14:creationId xmlns:p14="http://schemas.microsoft.com/office/powerpoint/2010/main" val="72902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ndamentals 2023 - Transition 2">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FEBEBF-83D6-7AFA-D2D9-1508897A7F5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ext Placeholder 4">
            <a:extLst>
              <a:ext uri="{FF2B5EF4-FFF2-40B4-BE49-F238E27FC236}">
                <a16:creationId xmlns:a16="http://schemas.microsoft.com/office/drawing/2014/main" id="{832BFCF7-FA77-5F64-C6CC-3A82D4CD51E1}"/>
              </a:ext>
            </a:extLst>
          </p:cNvPr>
          <p:cNvSpPr>
            <a:spLocks noGrp="1"/>
          </p:cNvSpPr>
          <p:nvPr>
            <p:ph type="body" sz="quarter" idx="10" hasCustomPrompt="1"/>
          </p:nvPr>
        </p:nvSpPr>
        <p:spPr>
          <a:xfrm>
            <a:off x="1876928" y="967740"/>
            <a:ext cx="9910510" cy="861059"/>
          </a:xfrm>
          <a:prstGeom prst="rect">
            <a:avLst/>
          </a:prstGeom>
        </p:spPr>
        <p:txBody>
          <a:bodyPr/>
          <a:lstStyle>
            <a:lvl1pPr marL="0" indent="0" algn="r">
              <a:buNone/>
              <a:defRPr sz="6000" b="1" i="0">
                <a:latin typeface="Montserrat" pitchFamily="2" charset="77"/>
              </a:defRPr>
            </a:lvl1pPr>
          </a:lstStyle>
          <a:p>
            <a:pPr lvl="0"/>
            <a:r>
              <a:rPr lang="en-US"/>
              <a:t>TRANSITION HEADING</a:t>
            </a:r>
          </a:p>
        </p:txBody>
      </p:sp>
      <p:sp>
        <p:nvSpPr>
          <p:cNvPr id="5" name="Text Placeholder 4">
            <a:extLst>
              <a:ext uri="{FF2B5EF4-FFF2-40B4-BE49-F238E27FC236}">
                <a16:creationId xmlns:a16="http://schemas.microsoft.com/office/drawing/2014/main" id="{B8C6B5EE-A542-C16B-4752-1406AA1854F6}"/>
              </a:ext>
            </a:extLst>
          </p:cNvPr>
          <p:cNvSpPr>
            <a:spLocks noGrp="1"/>
          </p:cNvSpPr>
          <p:nvPr>
            <p:ph type="body" sz="quarter" idx="11" hasCustomPrompt="1"/>
          </p:nvPr>
        </p:nvSpPr>
        <p:spPr>
          <a:xfrm>
            <a:off x="1876929" y="1980949"/>
            <a:ext cx="9910510" cy="2125830"/>
          </a:xfrm>
          <a:prstGeom prst="rect">
            <a:avLst/>
          </a:prstGeom>
        </p:spPr>
        <p:txBody>
          <a:bodyPr/>
          <a:lstStyle>
            <a:lvl1pPr marL="0" indent="0" algn="r">
              <a:buNone/>
              <a:defRPr sz="4000" b="0" i="0">
                <a:solidFill>
                  <a:srgbClr val="FFFFFF"/>
                </a:solidFill>
                <a:latin typeface="Montserrat Medium" pitchFamily="2" charset="77"/>
              </a:defRPr>
            </a:lvl1pPr>
          </a:lstStyle>
          <a:p>
            <a:pPr lvl="0"/>
            <a:r>
              <a:rPr lang="en-US"/>
              <a:t>Subheading if needed</a:t>
            </a:r>
          </a:p>
        </p:txBody>
      </p:sp>
    </p:spTree>
    <p:extLst>
      <p:ext uri="{BB962C8B-B14F-4D97-AF65-F5344CB8AC3E}">
        <p14:creationId xmlns:p14="http://schemas.microsoft.com/office/powerpoint/2010/main" val="698067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ndamentals 2023 - Blank with Blue Footer">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Tree>
    <p:extLst>
      <p:ext uri="{BB962C8B-B14F-4D97-AF65-F5344CB8AC3E}">
        <p14:creationId xmlns:p14="http://schemas.microsoft.com/office/powerpoint/2010/main" val="261518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White Two-column Content Slide">
    <p:spTree>
      <p:nvGrpSpPr>
        <p:cNvPr id="1" name=""/>
        <p:cNvGrpSpPr/>
        <p:nvPr/>
      </p:nvGrpSpPr>
      <p:grpSpPr>
        <a:xfrm>
          <a:off x="0" y="0"/>
          <a:ext cx="0" cy="0"/>
          <a:chOff x="0" y="0"/>
          <a:chExt cx="0" cy="0"/>
        </a:xfrm>
      </p:grpSpPr>
      <p:pic>
        <p:nvPicPr>
          <p:cNvPr id="5" name="Picture 4" descr="A picture containing rectangle&#10;&#10;Description automatically generated">
            <a:extLst>
              <a:ext uri="{FF2B5EF4-FFF2-40B4-BE49-F238E27FC236}">
                <a16:creationId xmlns:a16="http://schemas.microsoft.com/office/drawing/2014/main" id="{122688BB-63E3-ACC5-C057-0875B704FF35}"/>
              </a:ext>
            </a:extLst>
          </p:cNvPr>
          <p:cNvPicPr>
            <a:picLocks noChangeAspect="1"/>
          </p:cNvPicPr>
          <p:nvPr userDrawn="1"/>
        </p:nvPicPr>
        <p:blipFill>
          <a:blip r:embed="rId2"/>
          <a:stretch>
            <a:fillRect/>
          </a:stretch>
        </p:blipFill>
        <p:spPr>
          <a:xfrm>
            <a:off x="-6096" y="-10601"/>
            <a:ext cx="12198096" cy="6868601"/>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00000"/>
              </a:lnSpc>
              <a:spcBef>
                <a:spcPts val="600"/>
              </a:spcBef>
              <a:spcAft>
                <a:spcPts val="600"/>
              </a:spcAft>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9">
            <a:extLst>
              <a:ext uri="{FF2B5EF4-FFF2-40B4-BE49-F238E27FC236}">
                <a16:creationId xmlns:a16="http://schemas.microsoft.com/office/drawing/2014/main" id="{EC1FF28E-8C7A-92BD-94AD-D3C299F2A0E9}"/>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10" name="Title Placeholder 1">
            <a:extLst>
              <a:ext uri="{FF2B5EF4-FFF2-40B4-BE49-F238E27FC236}">
                <a16:creationId xmlns:a16="http://schemas.microsoft.com/office/drawing/2014/main" id="{19616DE5-6F3F-F677-67CE-4F9342FC8970}"/>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Tree>
    <p:extLst>
      <p:ext uri="{BB962C8B-B14F-4D97-AF65-F5344CB8AC3E}">
        <p14:creationId xmlns:p14="http://schemas.microsoft.com/office/powerpoint/2010/main" val="156577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ndamentals 2023 - Assessment Teal">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3B2AD81D-F409-78C1-A6A2-F3C4F8FE6D43}"/>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8FFFC3EF-A33B-136C-3C15-C7FB15F5FF78}"/>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7" name="Text Placeholder 3">
            <a:extLst>
              <a:ext uri="{FF2B5EF4-FFF2-40B4-BE49-F238E27FC236}">
                <a16:creationId xmlns:a16="http://schemas.microsoft.com/office/drawing/2014/main" id="{F6136385-0AC6-9754-3C39-42EE2A4EFE0C}"/>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3193452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ndamentals 2023 - Assessment Magenta">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ACCAE2E-97B2-473E-08FB-41CA01F9DCA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6B5EB443-7CFB-B496-658A-4A8CCB354289}"/>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7" name="Text Placeholder 3">
            <a:extLst>
              <a:ext uri="{FF2B5EF4-FFF2-40B4-BE49-F238E27FC236}">
                <a16:creationId xmlns:a16="http://schemas.microsoft.com/office/drawing/2014/main" id="{BECD1482-3E85-254D-8D6D-1044A5A95595}"/>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3812161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ndamentals 2023 - Assessment Orange">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B5337D5A-96F8-853D-3647-7566349F975F}"/>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itle Placeholder 1">
            <a:extLst>
              <a:ext uri="{FF2B5EF4-FFF2-40B4-BE49-F238E27FC236}">
                <a16:creationId xmlns:a16="http://schemas.microsoft.com/office/drawing/2014/main" id="{24145526-EDA0-20AC-1A87-B4B032983C8C}"/>
              </a:ext>
            </a:extLst>
          </p:cNvPr>
          <p:cNvSpPr>
            <a:spLocks noGrp="1"/>
          </p:cNvSpPr>
          <p:nvPr>
            <p:ph type="title" hasCustomPrompt="1"/>
          </p:nvPr>
        </p:nvSpPr>
        <p:spPr>
          <a:xfrm>
            <a:off x="421104" y="1808913"/>
            <a:ext cx="9910011" cy="1394385"/>
          </a:xfrm>
          <a:prstGeom prst="rect">
            <a:avLst/>
          </a:prstGeom>
        </p:spPr>
        <p:txBody>
          <a:bodyPr vert="horz" lIns="91440" tIns="45720" rIns="91440" bIns="45720" rtlCol="0" anchor="t">
            <a:normAutofit/>
          </a:bodyPr>
          <a:lstStyle>
            <a:lvl1pPr>
              <a:lnSpc>
                <a:spcPct val="100000"/>
              </a:lnSpc>
              <a:defRPr sz="2400"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Question to be posed here question to be posed here question to be posed here </a:t>
            </a:r>
            <a:r>
              <a:rPr lang="en-US" err="1"/>
              <a:t>etc</a:t>
            </a:r>
            <a:endParaRPr lang="en-US"/>
          </a:p>
        </p:txBody>
      </p:sp>
      <p:sp>
        <p:nvSpPr>
          <p:cNvPr id="6" name="Text Placeholder 3">
            <a:extLst>
              <a:ext uri="{FF2B5EF4-FFF2-40B4-BE49-F238E27FC236}">
                <a16:creationId xmlns:a16="http://schemas.microsoft.com/office/drawing/2014/main" id="{E7309CE4-27C5-2E90-11C7-027FE92D71AB}"/>
              </a:ext>
            </a:extLst>
          </p:cNvPr>
          <p:cNvSpPr>
            <a:spLocks noGrp="1"/>
          </p:cNvSpPr>
          <p:nvPr>
            <p:ph type="body" sz="quarter" idx="10" hasCustomPrompt="1"/>
          </p:nvPr>
        </p:nvSpPr>
        <p:spPr>
          <a:xfrm>
            <a:off x="838200" y="3314696"/>
            <a:ext cx="8477250" cy="2838450"/>
          </a:xfrm>
          <a:prstGeom prst="rect">
            <a:avLst/>
          </a:prstGeom>
        </p:spPr>
        <p:txBody>
          <a:bodyPr/>
          <a:lstStyle>
            <a:lvl1pPr marL="457200" indent="-457200">
              <a:lnSpc>
                <a:spcPct val="100000"/>
              </a:lnSpc>
              <a:spcBef>
                <a:spcPts val="600"/>
              </a:spcBef>
              <a:spcAft>
                <a:spcPts val="600"/>
              </a:spcAft>
              <a:buFontTx/>
              <a:buAutoNum type="alphaLcPeriod"/>
              <a:defRPr sz="2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Option here</a:t>
            </a:r>
          </a:p>
          <a:p>
            <a:pPr lvl="0"/>
            <a:r>
              <a:rPr lang="en-US"/>
              <a:t>Option here</a:t>
            </a:r>
          </a:p>
          <a:p>
            <a:pPr lvl="0"/>
            <a:r>
              <a:rPr lang="en-US"/>
              <a:t>Option here</a:t>
            </a:r>
          </a:p>
          <a:p>
            <a:pPr lvl="0"/>
            <a:r>
              <a:rPr lang="en-US"/>
              <a:t>Option here</a:t>
            </a:r>
          </a:p>
          <a:p>
            <a:pPr lvl="0"/>
            <a:r>
              <a:rPr lang="en-US"/>
              <a:t>Option here</a:t>
            </a:r>
          </a:p>
        </p:txBody>
      </p:sp>
    </p:spTree>
    <p:extLst>
      <p:ext uri="{BB962C8B-B14F-4D97-AF65-F5344CB8AC3E}">
        <p14:creationId xmlns:p14="http://schemas.microsoft.com/office/powerpoint/2010/main" val="333282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2" name="Table Placeholder 2">
            <a:extLst>
              <a:ext uri="{FF2B5EF4-FFF2-40B4-BE49-F238E27FC236}">
                <a16:creationId xmlns:a16="http://schemas.microsoft.com/office/drawing/2014/main" id="{CB224D69-C9A0-3D80-A8A8-749C40815150}"/>
              </a:ext>
            </a:extLst>
          </p:cNvPr>
          <p:cNvSpPr>
            <a:spLocks noGrp="1"/>
          </p:cNvSpPr>
          <p:nvPr>
            <p:ph type="tbl" sz="quarter" idx="10"/>
          </p:nvPr>
        </p:nvSpPr>
        <p:spPr>
          <a:xfrm>
            <a:off x="838200" y="1847850"/>
            <a:ext cx="10515600" cy="3914775"/>
          </a:xfrm>
          <a:prstGeom prst="rect">
            <a:avLst/>
          </a:prstGeom>
        </p:spPr>
        <p:txBody>
          <a:bodyPr/>
          <a:lstStyle/>
          <a:p>
            <a:endParaRPr lang="en-US"/>
          </a:p>
        </p:txBody>
      </p:sp>
    </p:spTree>
    <p:extLst>
      <p:ext uri="{BB962C8B-B14F-4D97-AF65-F5344CB8AC3E}">
        <p14:creationId xmlns:p14="http://schemas.microsoft.com/office/powerpoint/2010/main" val="2060745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4" name="Chart Placeholder 4">
            <a:extLst>
              <a:ext uri="{FF2B5EF4-FFF2-40B4-BE49-F238E27FC236}">
                <a16:creationId xmlns:a16="http://schemas.microsoft.com/office/drawing/2014/main" id="{05583A9E-3090-A35E-8E3D-0F271CA610A9}"/>
              </a:ext>
            </a:extLst>
          </p:cNvPr>
          <p:cNvSpPr>
            <a:spLocks noGrp="1"/>
          </p:cNvSpPr>
          <p:nvPr>
            <p:ph type="chart" sz="quarter" idx="10"/>
          </p:nvPr>
        </p:nvSpPr>
        <p:spPr>
          <a:xfrm>
            <a:off x="838200" y="266700"/>
            <a:ext cx="10515600" cy="5495925"/>
          </a:xfrm>
          <a:prstGeom prst="rect">
            <a:avLst/>
          </a:prstGeom>
        </p:spPr>
        <p:txBody>
          <a:bodyPr/>
          <a:lstStyle/>
          <a:p>
            <a:r>
              <a:rPr lang="en-US"/>
              <a:t>Click icon to add chart</a:t>
            </a:r>
          </a:p>
        </p:txBody>
      </p:sp>
    </p:spTree>
    <p:extLst>
      <p:ext uri="{BB962C8B-B14F-4D97-AF65-F5344CB8AC3E}">
        <p14:creationId xmlns:p14="http://schemas.microsoft.com/office/powerpoint/2010/main" val="2276095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534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pic>
        <p:nvPicPr>
          <p:cNvPr id="3" name="Picture 2" descr="A picture containing rectangle&#10;&#10;Description automatically generated">
            <a:extLst>
              <a:ext uri="{FF2B5EF4-FFF2-40B4-BE49-F238E27FC236}">
                <a16:creationId xmlns:a16="http://schemas.microsoft.com/office/drawing/2014/main" id="{84C4E942-E2C2-6705-7ED9-7D419C4390CE}"/>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10" name="Text Placeholder 9">
            <a:extLst>
              <a:ext uri="{FF2B5EF4-FFF2-40B4-BE49-F238E27FC236}">
                <a16:creationId xmlns:a16="http://schemas.microsoft.com/office/drawing/2014/main" id="{17A05E04-9437-4D29-3896-A0DBF0F52E01}"/>
              </a:ext>
            </a:extLst>
          </p:cNvPr>
          <p:cNvSpPr>
            <a:spLocks noGrp="1"/>
          </p:cNvSpPr>
          <p:nvPr>
            <p:ph type="body" sz="quarter" idx="12" hasCustomPrompt="1"/>
          </p:nvPr>
        </p:nvSpPr>
        <p:spPr>
          <a:xfrm>
            <a:off x="957259" y="6215065"/>
            <a:ext cx="3514725" cy="600075"/>
          </a:xfrm>
          <a:prstGeom prst="rect">
            <a:avLst/>
          </a:prstGeom>
        </p:spPr>
        <p:txBody>
          <a:bodyPr/>
          <a:lstStyle>
            <a:lvl1pPr marL="0" indent="0">
              <a:buFontTx/>
              <a:buNone/>
              <a:defRPr sz="2000" b="1" i="0" spc="300">
                <a:solidFill>
                  <a:srgbClr val="FFFFFF"/>
                </a:solidFill>
                <a:latin typeface="Montserrat SemiBold"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MODULE 1</a:t>
            </a:r>
          </a:p>
        </p:txBody>
      </p:sp>
      <p:sp>
        <p:nvSpPr>
          <p:cNvPr id="4" name="SmartArt Placeholder 4">
            <a:extLst>
              <a:ext uri="{FF2B5EF4-FFF2-40B4-BE49-F238E27FC236}">
                <a16:creationId xmlns:a16="http://schemas.microsoft.com/office/drawing/2014/main" id="{FD6A4EAA-A07B-C867-E456-EBBBEAB8CAAC}"/>
              </a:ext>
            </a:extLst>
          </p:cNvPr>
          <p:cNvSpPr>
            <a:spLocks noGrp="1"/>
          </p:cNvSpPr>
          <p:nvPr>
            <p:ph type="dgm" sz="quarter" idx="10"/>
          </p:nvPr>
        </p:nvSpPr>
        <p:spPr>
          <a:xfrm>
            <a:off x="838201" y="1870212"/>
            <a:ext cx="10515600" cy="3933825"/>
          </a:xfrm>
          <a:prstGeom prst="rect">
            <a:avLst/>
          </a:prstGeom>
        </p:spPr>
        <p:txBody>
          <a:bodyPr/>
          <a:lstStyle/>
          <a:p>
            <a:endParaRPr lang="en-US"/>
          </a:p>
        </p:txBody>
      </p:sp>
    </p:spTree>
    <p:extLst>
      <p:ext uri="{BB962C8B-B14F-4D97-AF65-F5344CB8AC3E}">
        <p14:creationId xmlns:p14="http://schemas.microsoft.com/office/powerpoint/2010/main" val="350919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ndamentals 2023 - Blue Block with Endorsem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514E1086-B742-C635-A0F1-AB3B69834871}"/>
              </a:ext>
            </a:extLst>
          </p:cNvPr>
          <p:cNvPicPr>
            <a:picLocks noChangeAspect="1"/>
          </p:cNvPicPr>
          <p:nvPr userDrawn="1"/>
        </p:nvPicPr>
        <p:blipFill>
          <a:blip r:embed="rId2"/>
          <a:stretch>
            <a:fillRect/>
          </a:stretch>
        </p:blipFill>
        <p:spPr>
          <a:xfrm>
            <a:off x="0" y="-24"/>
            <a:ext cx="12198096" cy="6868601"/>
          </a:xfrm>
          <a:prstGeom prst="rect">
            <a:avLst/>
          </a:prstGeom>
        </p:spPr>
      </p:pic>
      <p:sp>
        <p:nvSpPr>
          <p:cNvPr id="4" name="Title Placeholder 1">
            <a:extLst>
              <a:ext uri="{FF2B5EF4-FFF2-40B4-BE49-F238E27FC236}">
                <a16:creationId xmlns:a16="http://schemas.microsoft.com/office/drawing/2014/main" id="{71B988D1-435F-1CF1-36EC-CCD92FA1E5B7}"/>
              </a:ext>
            </a:extLst>
          </p:cNvPr>
          <p:cNvSpPr>
            <a:spLocks noGrp="1"/>
          </p:cNvSpPr>
          <p:nvPr>
            <p:ph type="title"/>
          </p:nvPr>
        </p:nvSpPr>
        <p:spPr>
          <a:xfrm>
            <a:off x="389021" y="124494"/>
            <a:ext cx="9059780"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5" name="Text Placeholder 2">
            <a:extLst>
              <a:ext uri="{FF2B5EF4-FFF2-40B4-BE49-F238E27FC236}">
                <a16:creationId xmlns:a16="http://schemas.microsoft.com/office/drawing/2014/main" id="{D4D272DC-9AAD-22B9-5A11-D67AC89B4089}"/>
              </a:ext>
            </a:extLst>
          </p:cNvPr>
          <p:cNvSpPr>
            <a:spLocks noGrp="1"/>
          </p:cNvSpPr>
          <p:nvPr>
            <p:ph type="body" sz="quarter" idx="11"/>
          </p:nvPr>
        </p:nvSpPr>
        <p:spPr>
          <a:xfrm>
            <a:off x="389021" y="228048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FFFFFF"/>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948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bottom">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704010A6-7435-668C-DDE4-B608A5BCE938}"/>
              </a:ext>
            </a:extLst>
          </p:cNvPr>
          <p:cNvPicPr>
            <a:picLocks noChangeAspect="1"/>
          </p:cNvPicPr>
          <p:nvPr userDrawn="1"/>
        </p:nvPicPr>
        <p:blipFill>
          <a:blip r:embed="rId2"/>
          <a:stretch>
            <a:fillRect/>
          </a:stretch>
        </p:blipFill>
        <p:spPr>
          <a:xfrm>
            <a:off x="9605394" y="6053328"/>
            <a:ext cx="2194470" cy="696286"/>
          </a:xfrm>
          <a:prstGeom prst="rect">
            <a:avLst/>
          </a:prstGeom>
        </p:spPr>
      </p:pic>
    </p:spTree>
    <p:extLst>
      <p:ext uri="{BB962C8B-B14F-4D97-AF65-F5344CB8AC3E}">
        <p14:creationId xmlns:p14="http://schemas.microsoft.com/office/powerpoint/2010/main" val="3818809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top">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A8D6E3C-52A3-CC40-897C-942CBF43E17B}"/>
              </a:ext>
            </a:extLst>
          </p:cNvPr>
          <p:cNvSpPr>
            <a:spLocks noGrp="1"/>
          </p:cNvSpPr>
          <p:nvPr>
            <p:ph type="title"/>
          </p:nvPr>
        </p:nvSpPr>
        <p:spPr>
          <a:xfrm>
            <a:off x="389020" y="124494"/>
            <a:ext cx="11498179" cy="1325563"/>
          </a:xfrm>
          <a:prstGeom prst="rect">
            <a:avLst/>
          </a:prstGeom>
        </p:spPr>
        <p:txBody>
          <a:bodyPr vert="horz" lIns="91440" tIns="45720" rIns="91440" bIns="45720" rtlCol="0" anchor="ctr">
            <a:normAutofit/>
          </a:bodyPr>
          <a:lstStyle>
            <a:lvl1pPr>
              <a:defRPr b="1" i="0">
                <a:solidFill>
                  <a:srgbClr val="00205B"/>
                </a:solidFill>
                <a:latin typeface="Montserrat" pitchFamily="2" charset="77"/>
              </a:defRPr>
            </a:lvl1pPr>
          </a:lstStyle>
          <a:p>
            <a:r>
              <a:rPr lang="en-US"/>
              <a:t>Click to edit Master title style</a:t>
            </a:r>
          </a:p>
        </p:txBody>
      </p:sp>
      <p:sp>
        <p:nvSpPr>
          <p:cNvPr id="7" name="Text Placeholder 2">
            <a:extLst>
              <a:ext uri="{FF2B5EF4-FFF2-40B4-BE49-F238E27FC236}">
                <a16:creationId xmlns:a16="http://schemas.microsoft.com/office/drawing/2014/main" id="{57DB47E9-F7B3-3587-B2BC-547FA8A2784F}"/>
              </a:ext>
            </a:extLst>
          </p:cNvPr>
          <p:cNvSpPr>
            <a:spLocks noGrp="1"/>
          </p:cNvSpPr>
          <p:nvPr>
            <p:ph type="body" sz="quarter" idx="11"/>
          </p:nvPr>
        </p:nvSpPr>
        <p:spPr>
          <a:xfrm>
            <a:off x="389021" y="1654844"/>
            <a:ext cx="11498178" cy="4136356"/>
          </a:xfrm>
          <a:prstGeom prst="rect">
            <a:avLst/>
          </a:prstGeom>
        </p:spPr>
        <p:txBody>
          <a:bodyPr/>
          <a:lstStyle>
            <a:lvl1pPr marL="2286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150000"/>
              </a:lnSpc>
              <a:spcBef>
                <a:spcPts val="0"/>
              </a:spcBef>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100000"/>
              </a:lnSpc>
              <a:spcBef>
                <a:spcPts val="600"/>
              </a:spcBef>
              <a:spcAft>
                <a:spcPts val="600"/>
              </a:spcAft>
              <a:buClr>
                <a:srgbClr val="1EAECC"/>
              </a:buClr>
              <a:buFont typeface="Wingdings" pitchFamily="2" charset="2"/>
              <a:buChar char="§"/>
              <a:defRPr b="0" i="0">
                <a:solidFill>
                  <a:srgbClr val="00205B"/>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B11B1125-9411-08B1-29FB-37B89DFC3240}"/>
              </a:ext>
            </a:extLst>
          </p:cNvPr>
          <p:cNvPicPr>
            <a:picLocks noChangeAspect="1"/>
          </p:cNvPicPr>
          <p:nvPr userDrawn="1"/>
        </p:nvPicPr>
        <p:blipFill>
          <a:blip r:embed="rId2"/>
          <a:stretch>
            <a:fillRect/>
          </a:stretch>
        </p:blipFill>
        <p:spPr>
          <a:xfrm>
            <a:off x="9763801" y="160338"/>
            <a:ext cx="2210889" cy="666721"/>
          </a:xfrm>
          <a:prstGeom prst="rect">
            <a:avLst/>
          </a:prstGeom>
        </p:spPr>
      </p:pic>
    </p:spTree>
    <p:extLst>
      <p:ext uri="{BB962C8B-B14F-4D97-AF65-F5344CB8AC3E}">
        <p14:creationId xmlns:p14="http://schemas.microsoft.com/office/powerpoint/2010/main" val="1189878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ndamentals 2023 - Connect with Us">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77A8973F-B4B4-E2AC-206E-72348C46504D}"/>
              </a:ext>
            </a:extLst>
          </p:cNvPr>
          <p:cNvPicPr>
            <a:picLocks noChangeAspect="1"/>
          </p:cNvPicPr>
          <p:nvPr userDrawn="1"/>
        </p:nvPicPr>
        <p:blipFill>
          <a:blip r:embed="rId2"/>
          <a:stretch>
            <a:fillRect/>
          </a:stretch>
        </p:blipFill>
        <p:spPr>
          <a:xfrm>
            <a:off x="0" y="-24"/>
            <a:ext cx="12198096" cy="6868601"/>
          </a:xfrm>
          <a:prstGeom prst="rect">
            <a:avLst/>
          </a:prstGeom>
        </p:spPr>
      </p:pic>
    </p:spTree>
    <p:extLst>
      <p:ext uri="{BB962C8B-B14F-4D97-AF65-F5344CB8AC3E}">
        <p14:creationId xmlns:p14="http://schemas.microsoft.com/office/powerpoint/2010/main" val="1985524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231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hite Two-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4810125" cy="3857625"/>
          </a:xfrm>
          <a:prstGeom prst="rect">
            <a:avLst/>
          </a:prstGeom>
        </p:spPr>
        <p:txBody>
          <a:bodyPr/>
          <a:lstStyle>
            <a:lvl1pPr>
              <a:lnSpc>
                <a:spcPct val="100000"/>
              </a:lnSpc>
              <a:spcBef>
                <a:spcPts val="600"/>
              </a:spcBef>
              <a:spcAft>
                <a:spcPts val="600"/>
              </a:spcAft>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69546A1-B136-46E9-BB62-B98BDC00BBB9}"/>
              </a:ext>
            </a:extLst>
          </p:cNvPr>
          <p:cNvSpPr>
            <a:spLocks noGrp="1"/>
          </p:cNvSpPr>
          <p:nvPr>
            <p:ph type="body" sz="quarter" idx="11"/>
          </p:nvPr>
        </p:nvSpPr>
        <p:spPr>
          <a:xfrm>
            <a:off x="6543675" y="1915554"/>
            <a:ext cx="4810125" cy="3857625"/>
          </a:xfrm>
          <a:prstGeom prst="rect">
            <a:avLst/>
          </a:prstGeom>
        </p:spPr>
        <p:txBody>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2103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ita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101B-2267-4A0B-8A8F-860ED5ED2361}"/>
              </a:ext>
            </a:extLst>
          </p:cNvPr>
          <p:cNvSpPr>
            <a:spLocks noGrp="1"/>
          </p:cNvSpPr>
          <p:nvPr>
            <p:ph type="title"/>
          </p:nvPr>
        </p:nvSpPr>
        <p:spPr>
          <a:xfrm>
            <a:off x="838200" y="365125"/>
            <a:ext cx="10515600" cy="1325563"/>
          </a:xfrm>
          <a:prstGeom prst="rect">
            <a:avLst/>
          </a:prstGeom>
        </p:spPr>
        <p:txBody>
          <a:bodyPr anchor="ctr"/>
          <a:lstStyle>
            <a:lvl1pPr>
              <a:defRPr b="1" i="0"/>
            </a:lvl1pPr>
          </a:lstStyle>
          <a:p>
            <a:r>
              <a:rPr lang="en-US"/>
              <a:t>Click to edit Master title style</a:t>
            </a:r>
          </a:p>
        </p:txBody>
      </p:sp>
      <p:sp>
        <p:nvSpPr>
          <p:cNvPr id="4" name="Text Placeholder 3">
            <a:extLst>
              <a:ext uri="{FF2B5EF4-FFF2-40B4-BE49-F238E27FC236}">
                <a16:creationId xmlns:a16="http://schemas.microsoft.com/office/drawing/2014/main" id="{EA5BF5A4-9E51-4AE5-A62C-53057FF8749A}"/>
              </a:ext>
            </a:extLst>
          </p:cNvPr>
          <p:cNvSpPr>
            <a:spLocks noGrp="1"/>
          </p:cNvSpPr>
          <p:nvPr>
            <p:ph type="body" sz="quarter" idx="10" hasCustomPrompt="1"/>
          </p:nvPr>
        </p:nvSpPr>
        <p:spPr>
          <a:xfrm>
            <a:off x="838200" y="1971676"/>
            <a:ext cx="10515600" cy="2838450"/>
          </a:xfrm>
          <a:prstGeom prst="rect">
            <a:avLst/>
          </a:prstGeom>
        </p:spPr>
        <p:txBody>
          <a:bodyPr/>
          <a:lstStyle>
            <a:lvl1pPr>
              <a:lnSpc>
                <a:spcPct val="100000"/>
              </a:lnSpc>
              <a:spcBef>
                <a:spcPts val="600"/>
              </a:spcBef>
              <a:spcAft>
                <a:spcPts val="600"/>
              </a:spcAft>
              <a:defRPr/>
            </a:lvl1pPr>
          </a:lstStyle>
          <a:p>
            <a:pPr lvl="0"/>
            <a:r>
              <a:rPr lang="en-US"/>
              <a:t>Text</a:t>
            </a:r>
          </a:p>
          <a:p>
            <a:pPr lvl="0"/>
            <a:r>
              <a:rPr lang="en-US"/>
              <a:t>Text</a:t>
            </a:r>
          </a:p>
          <a:p>
            <a:pPr lvl="0"/>
            <a:r>
              <a:rPr lang="en-US"/>
              <a:t>Text</a:t>
            </a:r>
          </a:p>
          <a:p>
            <a:pPr lvl="0"/>
            <a:r>
              <a:rPr lang="en-US"/>
              <a:t>Text</a:t>
            </a:r>
          </a:p>
          <a:p>
            <a:pPr lvl="0"/>
            <a:r>
              <a:rPr lang="en-US"/>
              <a:t>Text</a:t>
            </a:r>
          </a:p>
        </p:txBody>
      </p:sp>
      <p:sp>
        <p:nvSpPr>
          <p:cNvPr id="8" name="Text Placeholder 7">
            <a:extLst>
              <a:ext uri="{FF2B5EF4-FFF2-40B4-BE49-F238E27FC236}">
                <a16:creationId xmlns:a16="http://schemas.microsoft.com/office/drawing/2014/main" id="{81074551-AD63-4043-8FEB-1C18488D60ED}"/>
              </a:ext>
            </a:extLst>
          </p:cNvPr>
          <p:cNvSpPr>
            <a:spLocks noGrp="1"/>
          </p:cNvSpPr>
          <p:nvPr>
            <p:ph type="body" sz="quarter" idx="11" hasCustomPrompt="1"/>
          </p:nvPr>
        </p:nvSpPr>
        <p:spPr>
          <a:xfrm>
            <a:off x="838200" y="4991100"/>
            <a:ext cx="10515600" cy="1733550"/>
          </a:xfrm>
          <a:prstGeom prst="rect">
            <a:avLst/>
          </a:prstGeom>
        </p:spPr>
        <p:txBody>
          <a:bodyPr/>
          <a:lstStyle>
            <a:lvl1pPr marL="0" indent="0">
              <a:lnSpc>
                <a:spcPct val="100000"/>
              </a:lnSpc>
              <a:spcBef>
                <a:spcPts val="600"/>
              </a:spcBef>
              <a:spcAft>
                <a:spcPts val="600"/>
              </a:spcAft>
              <a:buNone/>
              <a:defRPr sz="1200"/>
            </a:lvl1pPr>
          </a:lstStyle>
          <a:p>
            <a:pPr lvl="0"/>
            <a:r>
              <a:rPr lang="en-US"/>
              <a:t>1 Citation </a:t>
            </a:r>
          </a:p>
          <a:p>
            <a:pPr lvl="0"/>
            <a:r>
              <a:rPr lang="en-US"/>
              <a:t>2 Citation </a:t>
            </a:r>
          </a:p>
          <a:p>
            <a:pPr lvl="0"/>
            <a:r>
              <a:rPr lang="en-US"/>
              <a:t>3 Citation</a:t>
            </a:r>
          </a:p>
          <a:p>
            <a:pPr lvl="0"/>
            <a:r>
              <a:rPr lang="en-US"/>
              <a:t>4 Citation </a:t>
            </a:r>
          </a:p>
          <a:p>
            <a:pPr lvl="0"/>
            <a:r>
              <a:rPr lang="en-US"/>
              <a:t>5 Citation</a:t>
            </a:r>
          </a:p>
        </p:txBody>
      </p:sp>
    </p:spTree>
    <p:extLst>
      <p:ext uri="{BB962C8B-B14F-4D97-AF65-F5344CB8AC3E}">
        <p14:creationId xmlns:p14="http://schemas.microsoft.com/office/powerpoint/2010/main" val="3344497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r>
              <a:rPr lang="en-US"/>
              <a:t>Click icon to add chart</a:t>
            </a:r>
          </a:p>
        </p:txBody>
      </p:sp>
    </p:spTree>
    <p:extLst>
      <p:ext uri="{BB962C8B-B14F-4D97-AF65-F5344CB8AC3E}">
        <p14:creationId xmlns:p14="http://schemas.microsoft.com/office/powerpoint/2010/main" val="786357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3" name="Table Placeholder 2">
            <a:extLst>
              <a:ext uri="{FF2B5EF4-FFF2-40B4-BE49-F238E27FC236}">
                <a16:creationId xmlns:a16="http://schemas.microsoft.com/office/drawing/2014/main" id="{5633E215-EE1B-41F4-B594-66FE60D098EA}"/>
              </a:ext>
            </a:extLst>
          </p:cNvPr>
          <p:cNvSpPr>
            <a:spLocks noGrp="1"/>
          </p:cNvSpPr>
          <p:nvPr>
            <p:ph type="tbl" sz="quarter" idx="10"/>
          </p:nvPr>
        </p:nvSpPr>
        <p:spPr>
          <a:xfrm>
            <a:off x="838200" y="1847850"/>
            <a:ext cx="10515600" cy="3914775"/>
          </a:xfrm>
          <a:prstGeom prst="rect">
            <a:avLst/>
          </a:prstGeom>
        </p:spPr>
        <p:txBody>
          <a:bodyPr/>
          <a:lstStyle/>
          <a:p>
            <a:r>
              <a:rPr lang="en-US"/>
              <a:t>Click icon to add table</a:t>
            </a:r>
          </a:p>
        </p:txBody>
      </p:sp>
    </p:spTree>
    <p:extLst>
      <p:ext uri="{BB962C8B-B14F-4D97-AF65-F5344CB8AC3E}">
        <p14:creationId xmlns:p14="http://schemas.microsoft.com/office/powerpoint/2010/main" val="3193123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mart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p:nvPicPr>
        <p:blipFill>
          <a:blip r:embed="rId2"/>
          <a:stretch>
            <a:fillRect/>
          </a:stretch>
        </p:blipFill>
        <p:spPr>
          <a:xfrm>
            <a:off x="-1461633" y="4065786"/>
            <a:ext cx="6414633" cy="4956762"/>
          </a:xfrm>
          <a:prstGeom prst="rect">
            <a:avLst/>
          </a:prstGeom>
        </p:spPr>
      </p:pic>
      <p:sp>
        <p:nvSpPr>
          <p:cNvPr id="5" name="SmartArt Placeholder 4">
            <a:extLst>
              <a:ext uri="{FF2B5EF4-FFF2-40B4-BE49-F238E27FC236}">
                <a16:creationId xmlns:a16="http://schemas.microsoft.com/office/drawing/2014/main" id="{29401669-CD69-43DE-8607-B4B829F4AFEA}"/>
              </a:ext>
            </a:extLst>
          </p:cNvPr>
          <p:cNvSpPr>
            <a:spLocks noGrp="1"/>
          </p:cNvSpPr>
          <p:nvPr>
            <p:ph type="dgm" sz="quarter" idx="10"/>
          </p:nvPr>
        </p:nvSpPr>
        <p:spPr>
          <a:xfrm>
            <a:off x="838201" y="1870212"/>
            <a:ext cx="10515600" cy="3933825"/>
          </a:xfrm>
          <a:prstGeom prst="rect">
            <a:avLst/>
          </a:prstGeom>
        </p:spPr>
        <p:txBody>
          <a:bodyPr/>
          <a:lstStyle/>
          <a:p>
            <a:r>
              <a:rPr lang="en-US"/>
              <a:t>Click icon to add SmartArt graphic</a:t>
            </a:r>
          </a:p>
        </p:txBody>
      </p:sp>
    </p:spTree>
    <p:extLst>
      <p:ext uri="{BB962C8B-B14F-4D97-AF65-F5344CB8AC3E}">
        <p14:creationId xmlns:p14="http://schemas.microsoft.com/office/powerpoint/2010/main" val="513823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p:nvSpPr>
        <p:spPr>
          <a:xfrm>
            <a:off x="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733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24614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2" r:id="rId3"/>
    <p:sldLayoutId id="2147483667" r:id="rId4"/>
    <p:sldLayoutId id="2147483672" r:id="rId5"/>
    <p:sldLayoutId id="2147483669" r:id="rId6"/>
    <p:sldLayoutId id="2147483670" r:id="rId7"/>
    <p:sldLayoutId id="2147483681" r:id="rId8"/>
    <p:sldLayoutId id="2147483663" r:id="rId9"/>
    <p:sldLayoutId id="2147483668" r:id="rId10"/>
    <p:sldLayoutId id="2147483678" r:id="rId11"/>
    <p:sldLayoutId id="2147483677"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515" y="360688"/>
            <a:ext cx="10972800" cy="52169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63427" y="888467"/>
            <a:ext cx="7110008" cy="332192"/>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11156102" y="6420102"/>
            <a:ext cx="834713" cy="366183"/>
          </a:xfrm>
          <a:prstGeom prst="rect">
            <a:avLst/>
          </a:prstGeom>
        </p:spPr>
        <p:txBody>
          <a:bodyPr vert="horz" lIns="91440" tIns="45720" rIns="91440" bIns="45720" rtlCol="0" anchor="ctr"/>
          <a:lstStyle>
            <a:lvl1pPr algn="r">
              <a:defRPr sz="1333">
                <a:solidFill>
                  <a:schemeClr val="tx2">
                    <a:lumMod val="60000"/>
                    <a:lumOff val="40000"/>
                  </a:schemeClr>
                </a:solidFill>
                <a:latin typeface="Arial"/>
                <a:cs typeface="Arial"/>
              </a:defRPr>
            </a:lvl1pPr>
          </a:lstStyle>
          <a:p>
            <a:fld id="{A88B48FB-E956-2048-9E74-C69E7CAA26CC}" type="slidenum">
              <a:rPr lang="en-US" smtClean="0"/>
              <a:pPr/>
              <a:t>‹#›</a:t>
            </a:fld>
            <a:endParaRPr lang="en-US"/>
          </a:p>
        </p:txBody>
      </p:sp>
      <p:sp>
        <p:nvSpPr>
          <p:cNvPr id="4" name="Footer Placeholder 3">
            <a:extLst>
              <a:ext uri="{FF2B5EF4-FFF2-40B4-BE49-F238E27FC236}">
                <a16:creationId xmlns:a16="http://schemas.microsoft.com/office/drawing/2014/main" id="{C67FE218-D8C1-4598-C115-912209DA107F}"/>
              </a:ext>
            </a:extLst>
          </p:cNvPr>
          <p:cNvSpPr>
            <a:spLocks noGrp="1"/>
          </p:cNvSpPr>
          <p:nvPr>
            <p:ph type="ftr" sz="quarter" idx="3"/>
          </p:nvPr>
        </p:nvSpPr>
        <p:spPr>
          <a:xfrm>
            <a:off x="222898" y="6415822"/>
            <a:ext cx="10972799" cy="366183"/>
          </a:xfrm>
          <a:prstGeom prst="rect">
            <a:avLst/>
          </a:prstGeom>
        </p:spPr>
        <p:txBody>
          <a:bodyPr vert="horz" lIns="91440" tIns="45720" rIns="91440" bIns="45720" rtlCol="0" anchor="ctr"/>
          <a:lstStyle>
            <a:lvl1pPr algn="l">
              <a:defRPr sz="1400">
                <a:solidFill>
                  <a:schemeClr val="tx1">
                    <a:tint val="75000"/>
                  </a:schemeClr>
                </a:solidFill>
              </a:defRPr>
            </a:lvl1pPr>
          </a:lstStyle>
          <a:p>
            <a:endParaRPr lang="en-US"/>
          </a:p>
        </p:txBody>
      </p:sp>
    </p:spTree>
    <p:extLst>
      <p:ext uri="{BB962C8B-B14F-4D97-AF65-F5344CB8AC3E}">
        <p14:creationId xmlns:p14="http://schemas.microsoft.com/office/powerpoint/2010/main" val="594875503"/>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1" r:id="rId3"/>
    <p:sldLayoutId id="2147483675" r:id="rId4"/>
  </p:sldLayoutIdLst>
  <p:hf hdr="0" dt="0"/>
  <p:txStyles>
    <p:titleStyle>
      <a:lvl1pPr algn="l" defTabSz="609585" rtl="0" eaLnBrk="1" latinLnBrk="0" hangingPunct="1">
        <a:spcBef>
          <a:spcPct val="0"/>
        </a:spcBef>
        <a:buNone/>
        <a:defRPr sz="2400" b="1" kern="1200">
          <a:solidFill>
            <a:schemeClr val="tx1"/>
          </a:solidFill>
          <a:latin typeface="Arial"/>
          <a:ea typeface="+mj-ea"/>
          <a:cs typeface="Arial"/>
        </a:defRPr>
      </a:lvl1pPr>
    </p:titleStyle>
    <p:bodyStyle>
      <a:lvl1pPr marL="0" indent="0" algn="l" defTabSz="609585" rtl="0" eaLnBrk="1" latinLnBrk="0" hangingPunct="1">
        <a:spcBef>
          <a:spcPct val="20000"/>
        </a:spcBef>
        <a:buFont typeface="Arial"/>
        <a:buNone/>
        <a:defRPr sz="1333" kern="1200">
          <a:solidFill>
            <a:schemeClr val="bg1">
              <a:lumMod val="50000"/>
            </a:schemeClr>
          </a:solidFill>
          <a:latin typeface="Arial"/>
          <a:ea typeface="+mn-ea"/>
          <a:cs typeface="Arial"/>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44972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amcp.org/about/managed-care-pharmacy"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amcp.org/resource-center/group-resources/academia/managed-care-pharmacy-curriculum" TargetMode="External"/><Relationship Id="rId5" Type="http://schemas.openxmlformats.org/officeDocument/2006/relationships/hyperlink" Target="https://amcplearn.org/content/fundamentals-managed-care-pharmacy-student-version" TargetMode="External"/><Relationship Id="rId4" Type="http://schemas.openxmlformats.org/officeDocument/2006/relationships/hyperlink" Target="https://amcplearn.org/content/what-managed-care-pharmacy"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DA_1202C3A4.xml"/><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hyperlink" Target="https://amcplearn.org/"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hyperlink" Target="mailto:amcplearn@amcp.org"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rsingh@amcp.org" TargetMode="Externa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s://members.amcp.org/AMCP2019/LeadershipDetailDiplomats?Code=DIPLOMATS&amp;GroupID=COMMITTEE/DIPLOMATS&amp;_ga=2.211034071.37335159.1663084621-1403855147.1646244196&amp;WebsiteKey=2bfc55cc-0861-4d8b-91d1-9a8c0f748666"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amcpfoundation.org/student-pharmacists/amcp-foundation-annual-pt-competition/2024" TargetMode="External"/><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hyperlink" Target="https://amcpfoundation.us4.list-manage.com/subscribe?u=b7de7c867d5e14abe73f33b3f&amp;id=8ad0792f07" TargetMode="External"/><Relationship Id="rId4" Type="http://schemas.openxmlformats.org/officeDocument/2006/relationships/hyperlink" Target="https://www.amcp.org/pt-competition-resourc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mcp.org/Resource-Center/how-conduct-local-pharmacy-therapeutics-competition"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kli13@uw.edu" TargetMode="External"/><Relationship Id="rId2" Type="http://schemas.openxmlformats.org/officeDocument/2006/relationships/hyperlink" Target="mailto:jluong27@uw.edu" TargetMode="External"/><Relationship Id="rId1" Type="http://schemas.openxmlformats.org/officeDocument/2006/relationships/slideLayout" Target="../slideLayouts/slideLayout2.xml"/><Relationship Id="rId5" Type="http://schemas.openxmlformats.org/officeDocument/2006/relationships/hyperlink" Target="mailto:jwatkins@uw.edu" TargetMode="External"/><Relationship Id="rId4" Type="http://schemas.openxmlformats.org/officeDocument/2006/relationships/hyperlink" Target="mailto:peteful@msn.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collaborate.amcp.org/communities/community-home?CommunityKey=78d2a3e9-832a-48c3-bd5a-01898e87a8f9"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www.amcp.org/resource-center/group-resources/student-pharmacist-center/managed-care-internships" TargetMode="External"/><Relationship Id="rId3" Type="http://schemas.openxmlformats.org/officeDocument/2006/relationships/hyperlink" Target="https://amcpnexus.org/about/amcp-future-meetings" TargetMode="External"/><Relationship Id="rId7" Type="http://schemas.openxmlformats.org/officeDocument/2006/relationships/hyperlink" Target="https://www.amcp.org/resource-center/group-resources/residents-fellows/residencies-fellowship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amcplearn.org/content/fundamentals-managed-care-pharmacy-student-version" TargetMode="External"/><Relationship Id="rId5" Type="http://schemas.openxmlformats.org/officeDocument/2006/relationships/hyperlink" Target="https://www.amcp.org/resource-center/group-resources/student-pharmacist-center/mentor-programs" TargetMode="External"/><Relationship Id="rId10" Type="http://schemas.openxmlformats.org/officeDocument/2006/relationships/hyperlink" Target="https://www.amcpfoundation.org/student-pharmacists/amcp-foundation-annual-pt-competition/pt-competition-rules-and-requirements" TargetMode="External"/><Relationship Id="rId4" Type="http://schemas.openxmlformats.org/officeDocument/2006/relationships/hyperlink" Target="https://www.amcp.org/membership/volunteer-opportunities-overview/AMCP-Committees/student-pharmacist-committee" TargetMode="External"/><Relationship Id="rId9" Type="http://schemas.openxmlformats.org/officeDocument/2006/relationships/hyperlink" Target="https://www.amcp.org/resource-center/group-resources/residents-fellows/residencies-fellowships/amcp-experiential-program-association-leadership-manag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57C850-F2DD-4214-80BC-E9BFD1ACCE59}"/>
              </a:ext>
            </a:extLst>
          </p:cNvPr>
          <p:cNvSpPr>
            <a:spLocks noGrp="1"/>
          </p:cNvSpPr>
          <p:nvPr>
            <p:ph type="body" sz="quarter" idx="10"/>
          </p:nvPr>
        </p:nvSpPr>
        <p:spPr>
          <a:xfrm>
            <a:off x="885825" y="1193588"/>
            <a:ext cx="10953750" cy="2069438"/>
          </a:xfrm>
        </p:spPr>
        <p:txBody>
          <a:bodyPr/>
          <a:lstStyle/>
          <a:p>
            <a:pPr algn="r"/>
            <a:r>
              <a:rPr lang="en-US" dirty="0"/>
              <a:t>AMCP Faculty Advisor Webinar </a:t>
            </a:r>
          </a:p>
        </p:txBody>
      </p:sp>
      <p:sp>
        <p:nvSpPr>
          <p:cNvPr id="3" name="Text Placeholder 2">
            <a:extLst>
              <a:ext uri="{FF2B5EF4-FFF2-40B4-BE49-F238E27FC236}">
                <a16:creationId xmlns:a16="http://schemas.microsoft.com/office/drawing/2014/main" id="{C30FF46E-A681-4F62-BACB-0C18B8E10DCC}"/>
              </a:ext>
            </a:extLst>
          </p:cNvPr>
          <p:cNvSpPr>
            <a:spLocks noGrp="1"/>
          </p:cNvSpPr>
          <p:nvPr>
            <p:ph type="body" sz="quarter" idx="11"/>
          </p:nvPr>
        </p:nvSpPr>
        <p:spPr/>
        <p:txBody>
          <a:bodyPr lIns="91440" tIns="45720" rIns="91440" bIns="45720" anchor="t"/>
          <a:lstStyle/>
          <a:p>
            <a:r>
              <a:rPr lang="en-US" dirty="0"/>
              <a:t>Wednesday, August 23</a:t>
            </a:r>
            <a:r>
              <a:rPr lang="en-US" baseline="30000" dirty="0"/>
              <a:t>rd</a:t>
            </a:r>
            <a:r>
              <a:rPr lang="en-US" dirty="0"/>
              <a:t>, 2023</a:t>
            </a:r>
          </a:p>
          <a:p>
            <a:endParaRPr lang="en-US" dirty="0">
              <a:cs typeface="Arial"/>
            </a:endParaRPr>
          </a:p>
        </p:txBody>
      </p:sp>
    </p:spTree>
    <p:extLst>
      <p:ext uri="{BB962C8B-B14F-4D97-AF65-F5344CB8AC3E}">
        <p14:creationId xmlns:p14="http://schemas.microsoft.com/office/powerpoint/2010/main" val="1770365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A33B6-9518-4C3F-AC8F-281556799B43}"/>
              </a:ext>
            </a:extLst>
          </p:cNvPr>
          <p:cNvSpPr>
            <a:spLocks noGrp="1"/>
          </p:cNvSpPr>
          <p:nvPr>
            <p:ph type="title"/>
          </p:nvPr>
        </p:nvSpPr>
        <p:spPr/>
        <p:txBody>
          <a:bodyPr/>
          <a:lstStyle/>
          <a:p>
            <a:r>
              <a:rPr lang="en-US" dirty="0"/>
              <a:t>Chapter Recognition</a:t>
            </a:r>
          </a:p>
        </p:txBody>
      </p:sp>
      <p:sp>
        <p:nvSpPr>
          <p:cNvPr id="5" name="Text Placeholder 4">
            <a:extLst>
              <a:ext uri="{FF2B5EF4-FFF2-40B4-BE49-F238E27FC236}">
                <a16:creationId xmlns:a16="http://schemas.microsoft.com/office/drawing/2014/main" id="{10A6A524-E185-44BE-A206-446C4CD645D1}"/>
              </a:ext>
            </a:extLst>
          </p:cNvPr>
          <p:cNvSpPr>
            <a:spLocks noGrp="1"/>
          </p:cNvSpPr>
          <p:nvPr>
            <p:ph type="body" sz="quarter" idx="10"/>
          </p:nvPr>
        </p:nvSpPr>
        <p:spPr>
          <a:xfrm>
            <a:off x="838200" y="1600835"/>
            <a:ext cx="10448925" cy="3857625"/>
          </a:xfrm>
        </p:spPr>
        <p:txBody>
          <a:bodyPr/>
          <a:lstStyle/>
          <a:p>
            <a:r>
              <a:rPr lang="en-US" dirty="0"/>
              <a:t>Chapter Collaborate Program – </a:t>
            </a:r>
            <a:r>
              <a:rPr lang="en-US" i="1" dirty="0"/>
              <a:t>matches up chapters with each other </a:t>
            </a:r>
          </a:p>
          <a:p>
            <a:r>
              <a:rPr lang="en-US" dirty="0"/>
              <a:t>Chapter of the Year Award – </a:t>
            </a:r>
            <a:r>
              <a:rPr lang="en-US" i="1" dirty="0"/>
              <a:t>recognized at Nexus each year</a:t>
            </a:r>
          </a:p>
          <a:p>
            <a:r>
              <a:rPr lang="en-US" dirty="0"/>
              <a:t>Chapter Member of the Year Award – </a:t>
            </a:r>
            <a:r>
              <a:rPr lang="en-US" i="1" dirty="0"/>
              <a:t>selected by each chapter </a:t>
            </a:r>
          </a:p>
          <a:p>
            <a:r>
              <a:rPr lang="en-US" dirty="0"/>
              <a:t>Graduation Cords – </a:t>
            </a:r>
            <a:r>
              <a:rPr lang="en-US" i="1" dirty="0"/>
              <a:t>available for all AMCP members who meet the leadership criteria</a:t>
            </a:r>
          </a:p>
          <a:p>
            <a:endParaRPr lang="en-US" dirty="0">
              <a:highlight>
                <a:srgbClr val="FFFF00"/>
              </a:highlight>
            </a:endParaRPr>
          </a:p>
        </p:txBody>
      </p:sp>
    </p:spTree>
    <p:extLst>
      <p:ext uri="{BB962C8B-B14F-4D97-AF65-F5344CB8AC3E}">
        <p14:creationId xmlns:p14="http://schemas.microsoft.com/office/powerpoint/2010/main" val="131215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EBB67-8654-4E2D-82BE-BCFAC5F0BB72}"/>
              </a:ext>
            </a:extLst>
          </p:cNvPr>
          <p:cNvSpPr>
            <a:spLocks noGrp="1"/>
          </p:cNvSpPr>
          <p:nvPr>
            <p:ph type="title"/>
          </p:nvPr>
        </p:nvSpPr>
        <p:spPr>
          <a:xfrm>
            <a:off x="328670" y="243940"/>
            <a:ext cx="11534660" cy="1325563"/>
          </a:xfrm>
        </p:spPr>
        <p:txBody>
          <a:bodyPr/>
          <a:lstStyle/>
          <a:p>
            <a:r>
              <a:rPr lang="en-US"/>
              <a:t>Explaining Managed Care Pharmacy Tools</a:t>
            </a:r>
          </a:p>
        </p:txBody>
      </p:sp>
      <p:sp>
        <p:nvSpPr>
          <p:cNvPr id="3" name="Text Placeholder 2">
            <a:extLst>
              <a:ext uri="{FF2B5EF4-FFF2-40B4-BE49-F238E27FC236}">
                <a16:creationId xmlns:a16="http://schemas.microsoft.com/office/drawing/2014/main" id="{2B2F3143-AC67-4A24-91BE-423D5B7B52BE}"/>
              </a:ext>
            </a:extLst>
          </p:cNvPr>
          <p:cNvSpPr>
            <a:spLocks noGrp="1"/>
          </p:cNvSpPr>
          <p:nvPr>
            <p:ph type="body" sz="quarter" idx="10"/>
          </p:nvPr>
        </p:nvSpPr>
        <p:spPr>
          <a:xfrm>
            <a:off x="594911" y="1437300"/>
            <a:ext cx="10895682" cy="4183597"/>
          </a:xfrm>
        </p:spPr>
        <p:txBody>
          <a:bodyPr/>
          <a:lstStyle/>
          <a:p>
            <a:r>
              <a:rPr lang="en-US" dirty="0"/>
              <a:t>“</a:t>
            </a:r>
            <a:r>
              <a:rPr lang="en-US" dirty="0">
                <a:hlinkClick r:id="rId3">
                  <a:extLst>
                    <a:ext uri="{A12FA001-AC4F-418D-AE19-62706E023703}">
                      <ahyp:hlinkClr xmlns:ahyp="http://schemas.microsoft.com/office/drawing/2018/hyperlinkcolor" val="tx"/>
                    </a:ext>
                  </a:extLst>
                </a:hlinkClick>
              </a:rPr>
              <a:t>What is Managed Care Pharmacy</a:t>
            </a:r>
            <a:r>
              <a:rPr lang="en-US" dirty="0"/>
              <a:t>”</a:t>
            </a:r>
            <a:endParaRPr lang="en-US" b="1" dirty="0">
              <a:solidFill>
                <a:srgbClr val="92D050"/>
              </a:solidFill>
            </a:endParaRPr>
          </a:p>
          <a:p>
            <a:pPr lvl="1"/>
            <a:r>
              <a:rPr lang="en-US" dirty="0"/>
              <a:t>Short overview video</a:t>
            </a:r>
          </a:p>
          <a:p>
            <a:pPr lvl="1"/>
            <a:r>
              <a:rPr lang="en-US" dirty="0">
                <a:solidFill>
                  <a:schemeClr val="bg2"/>
                </a:solidFill>
                <a:hlinkClick r:id="rId4">
                  <a:extLst>
                    <a:ext uri="{A12FA001-AC4F-418D-AE19-62706E023703}">
                      <ahyp:hlinkClr xmlns:ahyp="http://schemas.microsoft.com/office/drawing/2018/hyperlinkcolor" val="tx"/>
                    </a:ext>
                  </a:extLst>
                </a:hlinkClick>
              </a:rPr>
              <a:t>“What is Managed Care Pharmacy?” Webinar (Sept 26) and slides</a:t>
            </a:r>
            <a:endParaRPr lang="en-US" dirty="0">
              <a:solidFill>
                <a:schemeClr val="bg2"/>
              </a:solidFill>
            </a:endParaRPr>
          </a:p>
          <a:p>
            <a:pPr lvl="1"/>
            <a:r>
              <a:rPr lang="en-US" dirty="0"/>
              <a:t>Managed Care Glossary</a:t>
            </a:r>
          </a:p>
          <a:p>
            <a:pPr lvl="1"/>
            <a:r>
              <a:rPr lang="en-US" dirty="0"/>
              <a:t>Managed Care PowerPoints</a:t>
            </a:r>
          </a:p>
          <a:p>
            <a:pPr lvl="1"/>
            <a:r>
              <a:rPr lang="en-US" dirty="0"/>
              <a:t>Managed Care Pharmacy Careers</a:t>
            </a:r>
          </a:p>
          <a:p>
            <a:r>
              <a:rPr lang="en-US" dirty="0">
                <a:solidFill>
                  <a:schemeClr val="bg2"/>
                </a:solidFill>
                <a:hlinkClick r:id="rId5">
                  <a:extLst>
                    <a:ext uri="{A12FA001-AC4F-418D-AE19-62706E023703}">
                      <ahyp:hlinkClr xmlns:ahyp="http://schemas.microsoft.com/office/drawing/2018/hyperlinkcolor" val="tx"/>
                    </a:ext>
                  </a:extLst>
                </a:hlinkClick>
              </a:rPr>
              <a:t>Fundamentals of Managed Care Pharmacy Certificate Course</a:t>
            </a:r>
            <a:endParaRPr lang="en-US" dirty="0">
              <a:solidFill>
                <a:schemeClr val="bg2"/>
              </a:solidFill>
            </a:endParaRPr>
          </a:p>
          <a:p>
            <a:r>
              <a:rPr lang="en-US" dirty="0">
                <a:solidFill>
                  <a:schemeClr val="bg2"/>
                </a:solidFill>
                <a:hlinkClick r:id="rId6">
                  <a:extLst>
                    <a:ext uri="{A12FA001-AC4F-418D-AE19-62706E023703}">
                      <ahyp:hlinkClr xmlns:ahyp="http://schemas.microsoft.com/office/drawing/2018/hyperlinkcolor" val="tx"/>
                    </a:ext>
                  </a:extLst>
                </a:hlinkClick>
              </a:rPr>
              <a:t>Managed Care Pharmacy Curriculum</a:t>
            </a:r>
            <a:endParaRPr lang="en-US" dirty="0">
              <a:solidFill>
                <a:schemeClr val="bg2"/>
              </a:solidFill>
            </a:endParaRPr>
          </a:p>
          <a:p>
            <a:pPr lvl="1"/>
            <a:endParaRPr lang="en-US" dirty="0"/>
          </a:p>
        </p:txBody>
      </p:sp>
    </p:spTree>
    <p:extLst>
      <p:ext uri="{BB962C8B-B14F-4D97-AF65-F5344CB8AC3E}">
        <p14:creationId xmlns:p14="http://schemas.microsoft.com/office/powerpoint/2010/main" val="667024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D53A-AA97-4717-BAEB-86168AFD02FD}"/>
              </a:ext>
            </a:extLst>
          </p:cNvPr>
          <p:cNvSpPr>
            <a:spLocks noGrp="1"/>
          </p:cNvSpPr>
          <p:nvPr>
            <p:ph type="title"/>
          </p:nvPr>
        </p:nvSpPr>
        <p:spPr/>
        <p:txBody>
          <a:bodyPr/>
          <a:lstStyle/>
          <a:p>
            <a:r>
              <a:rPr lang="en-US" dirty="0"/>
              <a:t>AMCP Resource Center </a:t>
            </a:r>
          </a:p>
        </p:txBody>
      </p:sp>
      <p:pic>
        <p:nvPicPr>
          <p:cNvPr id="8" name="Picture 7">
            <a:extLst>
              <a:ext uri="{FF2B5EF4-FFF2-40B4-BE49-F238E27FC236}">
                <a16:creationId xmlns:a16="http://schemas.microsoft.com/office/drawing/2014/main" id="{D8C6A3A9-DFE0-C96D-5343-263DF502D922}"/>
              </a:ext>
            </a:extLst>
          </p:cNvPr>
          <p:cNvPicPr>
            <a:picLocks noChangeAspect="1"/>
          </p:cNvPicPr>
          <p:nvPr/>
        </p:nvPicPr>
        <p:blipFill>
          <a:blip r:embed="rId2"/>
          <a:stretch>
            <a:fillRect/>
          </a:stretch>
        </p:blipFill>
        <p:spPr>
          <a:xfrm>
            <a:off x="2156500" y="1365761"/>
            <a:ext cx="7879000" cy="4294181"/>
          </a:xfrm>
          <a:prstGeom prst="rect">
            <a:avLst/>
          </a:prstGeom>
        </p:spPr>
      </p:pic>
      <p:sp>
        <p:nvSpPr>
          <p:cNvPr id="7" name="Rectangle: Rounded Corners 6">
            <a:extLst>
              <a:ext uri="{FF2B5EF4-FFF2-40B4-BE49-F238E27FC236}">
                <a16:creationId xmlns:a16="http://schemas.microsoft.com/office/drawing/2014/main" id="{7F6FE0B5-7FE3-46E5-87F3-0CFB9542DD49}"/>
              </a:ext>
            </a:extLst>
          </p:cNvPr>
          <p:cNvSpPr/>
          <p:nvPr/>
        </p:nvSpPr>
        <p:spPr>
          <a:xfrm>
            <a:off x="5631426" y="3210667"/>
            <a:ext cx="1277105" cy="1325563"/>
          </a:xfrm>
          <a:prstGeom prst="roundRect">
            <a:avLst/>
          </a:prstGeom>
          <a:noFill/>
          <a:ln w="571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02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4E7F-62E7-41FC-9EDC-A39D553E8223}"/>
              </a:ext>
            </a:extLst>
          </p:cNvPr>
          <p:cNvSpPr>
            <a:spLocks noGrp="1"/>
          </p:cNvSpPr>
          <p:nvPr>
            <p:ph type="title"/>
          </p:nvPr>
        </p:nvSpPr>
        <p:spPr>
          <a:xfrm>
            <a:off x="838200" y="193675"/>
            <a:ext cx="10515600" cy="1325563"/>
          </a:xfrm>
        </p:spPr>
        <p:txBody>
          <a:bodyPr/>
          <a:lstStyle/>
          <a:p>
            <a:r>
              <a:rPr lang="en-US" dirty="0"/>
              <a:t>Faculty Resources </a:t>
            </a:r>
          </a:p>
        </p:txBody>
      </p:sp>
      <p:pic>
        <p:nvPicPr>
          <p:cNvPr id="5" name="Picture 4" descr="A screenshot of a computer&#10;&#10;Description automatically generated">
            <a:extLst>
              <a:ext uri="{FF2B5EF4-FFF2-40B4-BE49-F238E27FC236}">
                <a16:creationId xmlns:a16="http://schemas.microsoft.com/office/drawing/2014/main" id="{53B9F27A-FE2D-94FD-76E7-B9DCE39F3491}"/>
              </a:ext>
            </a:extLst>
          </p:cNvPr>
          <p:cNvPicPr>
            <a:picLocks noChangeAspect="1"/>
          </p:cNvPicPr>
          <p:nvPr/>
        </p:nvPicPr>
        <p:blipFill>
          <a:blip r:embed="rId3"/>
          <a:stretch>
            <a:fillRect/>
          </a:stretch>
        </p:blipFill>
        <p:spPr>
          <a:xfrm>
            <a:off x="2124076" y="1269386"/>
            <a:ext cx="7334249" cy="4619581"/>
          </a:xfrm>
          <a:prstGeom prst="rect">
            <a:avLst/>
          </a:prstGeom>
        </p:spPr>
      </p:pic>
    </p:spTree>
    <p:extLst>
      <p:ext uri="{BB962C8B-B14F-4D97-AF65-F5344CB8AC3E}">
        <p14:creationId xmlns:p14="http://schemas.microsoft.com/office/powerpoint/2010/main" val="240754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87183F-EB45-46ED-A1D2-14960642724A}"/>
              </a:ext>
            </a:extLst>
          </p:cNvPr>
          <p:cNvSpPr>
            <a:spLocks noGrp="1"/>
          </p:cNvSpPr>
          <p:nvPr>
            <p:ph type="title"/>
          </p:nvPr>
        </p:nvSpPr>
        <p:spPr/>
        <p:txBody>
          <a:bodyPr/>
          <a:lstStyle/>
          <a:p>
            <a:r>
              <a:rPr lang="en-US"/>
              <a:t>Student Pharmacist Center </a:t>
            </a:r>
          </a:p>
        </p:txBody>
      </p:sp>
      <p:pic>
        <p:nvPicPr>
          <p:cNvPr id="5" name="Picture 4" descr="A screenshot of a phone&#10;&#10;Description automatically generated">
            <a:extLst>
              <a:ext uri="{FF2B5EF4-FFF2-40B4-BE49-F238E27FC236}">
                <a16:creationId xmlns:a16="http://schemas.microsoft.com/office/drawing/2014/main" id="{8DBEB308-2022-458C-1588-29664625D963}"/>
              </a:ext>
            </a:extLst>
          </p:cNvPr>
          <p:cNvPicPr>
            <a:picLocks noChangeAspect="1"/>
          </p:cNvPicPr>
          <p:nvPr/>
        </p:nvPicPr>
        <p:blipFill>
          <a:blip r:embed="rId3"/>
          <a:stretch>
            <a:fillRect/>
          </a:stretch>
        </p:blipFill>
        <p:spPr>
          <a:xfrm>
            <a:off x="989449" y="1690689"/>
            <a:ext cx="2063279" cy="4070032"/>
          </a:xfrm>
          <a:prstGeom prst="rect">
            <a:avLst/>
          </a:prstGeom>
        </p:spPr>
      </p:pic>
      <p:pic>
        <p:nvPicPr>
          <p:cNvPr id="8" name="Picture 7" descr="A screenshot of a book&#10;&#10;Description automatically generated">
            <a:extLst>
              <a:ext uri="{FF2B5EF4-FFF2-40B4-BE49-F238E27FC236}">
                <a16:creationId xmlns:a16="http://schemas.microsoft.com/office/drawing/2014/main" id="{745A3798-1385-5B46-A33B-45E27511868D}"/>
              </a:ext>
            </a:extLst>
          </p:cNvPr>
          <p:cNvPicPr>
            <a:picLocks noChangeAspect="1"/>
          </p:cNvPicPr>
          <p:nvPr/>
        </p:nvPicPr>
        <p:blipFill>
          <a:blip r:embed="rId4"/>
          <a:stretch>
            <a:fillRect/>
          </a:stretch>
        </p:blipFill>
        <p:spPr>
          <a:xfrm>
            <a:off x="4180115" y="1690688"/>
            <a:ext cx="2958097" cy="4055020"/>
          </a:xfrm>
          <a:prstGeom prst="rect">
            <a:avLst/>
          </a:prstGeom>
        </p:spPr>
      </p:pic>
      <p:pic>
        <p:nvPicPr>
          <p:cNvPr id="11" name="Picture 10" descr="A blue and white cover with a blue and white logo&#10;&#10;Description automatically generated">
            <a:extLst>
              <a:ext uri="{FF2B5EF4-FFF2-40B4-BE49-F238E27FC236}">
                <a16:creationId xmlns:a16="http://schemas.microsoft.com/office/drawing/2014/main" id="{A29B2C9E-FA6C-544D-2521-6872AD4751C1}"/>
              </a:ext>
            </a:extLst>
          </p:cNvPr>
          <p:cNvPicPr>
            <a:picLocks noChangeAspect="1"/>
          </p:cNvPicPr>
          <p:nvPr/>
        </p:nvPicPr>
        <p:blipFill>
          <a:blip r:embed="rId5"/>
          <a:stretch>
            <a:fillRect/>
          </a:stretch>
        </p:blipFill>
        <p:spPr>
          <a:xfrm>
            <a:off x="7676719" y="1690689"/>
            <a:ext cx="3149972" cy="3938586"/>
          </a:xfrm>
          <a:prstGeom prst="rect">
            <a:avLst/>
          </a:prstGeom>
        </p:spPr>
      </p:pic>
    </p:spTree>
    <p:extLst>
      <p:ext uri="{BB962C8B-B14F-4D97-AF65-F5344CB8AC3E}">
        <p14:creationId xmlns:p14="http://schemas.microsoft.com/office/powerpoint/2010/main" val="162187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03862D-8D6A-FA99-97AE-6BB2BBC4C6B6}"/>
              </a:ext>
            </a:extLst>
          </p:cNvPr>
          <p:cNvSpPr>
            <a:spLocks noGrp="1"/>
          </p:cNvSpPr>
          <p:nvPr>
            <p:ph type="body" sz="quarter" idx="10"/>
          </p:nvPr>
        </p:nvSpPr>
        <p:spPr>
          <a:xfrm>
            <a:off x="703014" y="167780"/>
            <a:ext cx="10953750" cy="1057275"/>
          </a:xfrm>
        </p:spPr>
        <p:txBody>
          <a:bodyPr/>
          <a:lstStyle/>
          <a:p>
            <a:pPr algn="r"/>
            <a:r>
              <a:rPr lang="en-US" dirty="0"/>
              <a:t>Fundamentals of Managed Care Pharmacy</a:t>
            </a:r>
            <a:endParaRPr lang="en-US" sz="16600" dirty="0"/>
          </a:p>
        </p:txBody>
      </p:sp>
      <p:sp>
        <p:nvSpPr>
          <p:cNvPr id="3" name="Text Placeholder 2">
            <a:extLst>
              <a:ext uri="{FF2B5EF4-FFF2-40B4-BE49-F238E27FC236}">
                <a16:creationId xmlns:a16="http://schemas.microsoft.com/office/drawing/2014/main" id="{DDAC9C28-E8AA-914F-7C45-6E7BFD070CA2}"/>
              </a:ext>
            </a:extLst>
          </p:cNvPr>
          <p:cNvSpPr>
            <a:spLocks noGrp="1"/>
          </p:cNvSpPr>
          <p:nvPr>
            <p:ph type="body" sz="quarter" idx="11"/>
          </p:nvPr>
        </p:nvSpPr>
        <p:spPr>
          <a:xfrm>
            <a:off x="919381" y="3452070"/>
            <a:ext cx="10953750" cy="1396125"/>
          </a:xfrm>
        </p:spPr>
        <p:txBody>
          <a:bodyPr lIns="91440" tIns="45720" rIns="91440" bIns="45720" anchor="t"/>
          <a:lstStyle/>
          <a:p>
            <a:r>
              <a:rPr lang="en-US" dirty="0"/>
              <a:t>Ruby Singh, PharmD</a:t>
            </a:r>
          </a:p>
          <a:p>
            <a:r>
              <a:rPr lang="en-US" dirty="0">
                <a:effectLst/>
                <a:ea typeface="Calibri" panose="020F0502020204030204" pitchFamily="34" charset="0"/>
              </a:rPr>
              <a:t>  Senior Vice President, Education &amp; Publications</a:t>
            </a:r>
          </a:p>
          <a:p>
            <a:endParaRPr lang="en-US" dirty="0">
              <a:cs typeface="Arial"/>
            </a:endParaRPr>
          </a:p>
        </p:txBody>
      </p:sp>
    </p:spTree>
    <p:extLst>
      <p:ext uri="{BB962C8B-B14F-4D97-AF65-F5344CB8AC3E}">
        <p14:creationId xmlns:p14="http://schemas.microsoft.com/office/powerpoint/2010/main" val="1349467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0631-9046-B7F7-3FB9-8C622B3A888C}"/>
              </a:ext>
            </a:extLst>
          </p:cNvPr>
          <p:cNvSpPr>
            <a:spLocks noGrp="1"/>
          </p:cNvSpPr>
          <p:nvPr>
            <p:ph type="title"/>
          </p:nvPr>
        </p:nvSpPr>
        <p:spPr/>
        <p:txBody>
          <a:bodyPr/>
          <a:lstStyle/>
          <a:p>
            <a:r>
              <a:rPr lang="en-US" dirty="0"/>
              <a:t>Have you heard of Fundamentals of Managed Care Pharmacy?</a:t>
            </a:r>
          </a:p>
        </p:txBody>
      </p:sp>
      <p:sp>
        <p:nvSpPr>
          <p:cNvPr id="3" name="Text Placeholder 2">
            <a:extLst>
              <a:ext uri="{FF2B5EF4-FFF2-40B4-BE49-F238E27FC236}">
                <a16:creationId xmlns:a16="http://schemas.microsoft.com/office/drawing/2014/main" id="{45324691-5689-091F-F28B-E5F5FAE95A30}"/>
              </a:ext>
            </a:extLst>
          </p:cNvPr>
          <p:cNvSpPr>
            <a:spLocks noGrp="1"/>
          </p:cNvSpPr>
          <p:nvPr>
            <p:ph type="body" sz="quarter" idx="10"/>
          </p:nvPr>
        </p:nvSpPr>
        <p:spPr>
          <a:xfrm>
            <a:off x="491691" y="2650553"/>
            <a:ext cx="8477250" cy="2838450"/>
          </a:xfrm>
        </p:spPr>
        <p:txBody>
          <a:bodyPr/>
          <a:lstStyle/>
          <a:p>
            <a:r>
              <a:rPr lang="en-US" dirty="0"/>
              <a:t>Yes, and I have taken it.</a:t>
            </a:r>
          </a:p>
          <a:p>
            <a:r>
              <a:rPr lang="en-US" dirty="0"/>
              <a:t>Yes, and we encourage our students/peers to take it.</a:t>
            </a:r>
          </a:p>
          <a:p>
            <a:r>
              <a:rPr lang="en-US" dirty="0"/>
              <a:t>Yes, I am sort of familiar with it but could use a refresher.</a:t>
            </a:r>
          </a:p>
          <a:p>
            <a:r>
              <a:rPr lang="en-US" dirty="0"/>
              <a:t>What the heck is Fundamentals? </a:t>
            </a:r>
          </a:p>
        </p:txBody>
      </p:sp>
    </p:spTree>
    <p:extLst>
      <p:ext uri="{BB962C8B-B14F-4D97-AF65-F5344CB8AC3E}">
        <p14:creationId xmlns:p14="http://schemas.microsoft.com/office/powerpoint/2010/main" val="2646442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E6EA-61DA-2B9F-7074-8600EB2F938B}"/>
              </a:ext>
            </a:extLst>
          </p:cNvPr>
          <p:cNvSpPr>
            <a:spLocks noGrp="1"/>
          </p:cNvSpPr>
          <p:nvPr>
            <p:ph type="title"/>
          </p:nvPr>
        </p:nvSpPr>
        <p:spPr/>
        <p:txBody>
          <a:bodyPr/>
          <a:lstStyle/>
          <a:p>
            <a:r>
              <a:rPr lang="en-US" dirty="0">
                <a:latin typeface="+mj-lt"/>
              </a:rPr>
              <a:t>What is Fundamentals of Managed Care Pharmacy Training Program?</a:t>
            </a:r>
          </a:p>
        </p:txBody>
      </p:sp>
      <p:sp>
        <p:nvSpPr>
          <p:cNvPr id="3" name="Text Placeholder 2">
            <a:extLst>
              <a:ext uri="{FF2B5EF4-FFF2-40B4-BE49-F238E27FC236}">
                <a16:creationId xmlns:a16="http://schemas.microsoft.com/office/drawing/2014/main" id="{DD1BE98C-AE9A-8EC3-6AC0-F7020A51F6A4}"/>
              </a:ext>
            </a:extLst>
          </p:cNvPr>
          <p:cNvSpPr>
            <a:spLocks noGrp="1"/>
          </p:cNvSpPr>
          <p:nvPr>
            <p:ph type="body" sz="quarter" idx="11"/>
          </p:nvPr>
        </p:nvSpPr>
        <p:spPr/>
        <p:txBody>
          <a:bodyPr/>
          <a:lstStyle/>
          <a:p>
            <a:r>
              <a:rPr lang="en-US" sz="2400" dirty="0"/>
              <a:t>Launched as a pre-conference program at Nexus 2014</a:t>
            </a:r>
          </a:p>
          <a:p>
            <a:r>
              <a:rPr lang="en-US" sz="2400" dirty="0"/>
              <a:t>Launched as an online program in 2016, 3</a:t>
            </a:r>
            <a:r>
              <a:rPr lang="en-US" sz="2400" baseline="30000" dirty="0"/>
              <a:t>rd</a:t>
            </a:r>
            <a:r>
              <a:rPr lang="en-US" sz="2400" dirty="0"/>
              <a:t> edition launched August 2023</a:t>
            </a:r>
          </a:p>
          <a:p>
            <a:r>
              <a:rPr lang="en-US" sz="2400" dirty="0"/>
              <a:t>Comprehensive introduction to basic concepts in managed care pharmacy</a:t>
            </a:r>
          </a:p>
          <a:p>
            <a:r>
              <a:rPr lang="en-US" sz="2400" dirty="0"/>
              <a:t>13 interactive modules</a:t>
            </a:r>
          </a:p>
          <a:p>
            <a:r>
              <a:rPr lang="en-US" sz="2400" dirty="0"/>
              <a:t>Upon completion, receive digital badge, certificate of completion, and 9.5 hours continuing pharmacy education (for accredited versions)</a:t>
            </a:r>
          </a:p>
          <a:p>
            <a:endParaRPr lang="en-US" sz="2400" dirty="0"/>
          </a:p>
        </p:txBody>
      </p:sp>
      <p:pic>
        <p:nvPicPr>
          <p:cNvPr id="4" name="Picture 3">
            <a:extLst>
              <a:ext uri="{FF2B5EF4-FFF2-40B4-BE49-F238E27FC236}">
                <a16:creationId xmlns:a16="http://schemas.microsoft.com/office/drawing/2014/main" id="{7716C5FE-68AE-4271-2621-6118ECAA546C}"/>
              </a:ext>
            </a:extLst>
          </p:cNvPr>
          <p:cNvPicPr>
            <a:picLocks noChangeAspect="1"/>
          </p:cNvPicPr>
          <p:nvPr/>
        </p:nvPicPr>
        <p:blipFill>
          <a:blip r:embed="rId3"/>
          <a:stretch>
            <a:fillRect/>
          </a:stretch>
        </p:blipFill>
        <p:spPr>
          <a:xfrm>
            <a:off x="10390909" y="4485409"/>
            <a:ext cx="1305791" cy="1305791"/>
          </a:xfrm>
          <a:prstGeom prst="rect">
            <a:avLst/>
          </a:prstGeom>
        </p:spPr>
      </p:pic>
    </p:spTree>
    <p:extLst>
      <p:ext uri="{BB962C8B-B14F-4D97-AF65-F5344CB8AC3E}">
        <p14:creationId xmlns:p14="http://schemas.microsoft.com/office/powerpoint/2010/main" val="3950030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0C19-836D-4951-3B4B-EDAF444F605F}"/>
              </a:ext>
            </a:extLst>
          </p:cNvPr>
          <p:cNvSpPr>
            <a:spLocks noGrp="1"/>
          </p:cNvSpPr>
          <p:nvPr>
            <p:ph type="title"/>
          </p:nvPr>
        </p:nvSpPr>
        <p:spPr/>
        <p:txBody>
          <a:bodyPr/>
          <a:lstStyle/>
          <a:p>
            <a:r>
              <a:rPr lang="en-US" dirty="0">
                <a:latin typeface="+mj-lt"/>
              </a:rPr>
              <a:t>Why is this Training Program Important?</a:t>
            </a:r>
          </a:p>
        </p:txBody>
      </p:sp>
      <p:sp>
        <p:nvSpPr>
          <p:cNvPr id="3" name="Text Placeholder 2">
            <a:extLst>
              <a:ext uri="{FF2B5EF4-FFF2-40B4-BE49-F238E27FC236}">
                <a16:creationId xmlns:a16="http://schemas.microsoft.com/office/drawing/2014/main" id="{144148F0-6808-7C52-A16F-00CBCE1AAE46}"/>
              </a:ext>
            </a:extLst>
          </p:cNvPr>
          <p:cNvSpPr>
            <a:spLocks noGrp="1"/>
          </p:cNvSpPr>
          <p:nvPr>
            <p:ph type="body" sz="quarter" idx="11"/>
          </p:nvPr>
        </p:nvSpPr>
        <p:spPr/>
        <p:txBody>
          <a:bodyPr lIns="91440" tIns="45720" rIns="91440" bIns="45720" anchor="t"/>
          <a:lstStyle/>
          <a:p>
            <a:r>
              <a:rPr lang="en-US" sz="2400" dirty="0">
                <a:latin typeface="Open Sans"/>
                <a:ea typeface="Open Sans"/>
                <a:cs typeface="Open Sans"/>
              </a:rPr>
              <a:t>Impact to AMCP, members and future members </a:t>
            </a:r>
            <a:endParaRPr lang="en-US" sz="2400" dirty="0"/>
          </a:p>
          <a:p>
            <a:pPr lvl="1"/>
            <a:r>
              <a:rPr lang="en-US" sz="2000" dirty="0">
                <a:latin typeface="Open Sans"/>
                <a:ea typeface="Open Sans"/>
                <a:cs typeface="Open Sans"/>
              </a:rPr>
              <a:t>Over 1800 individuals have taken the program</a:t>
            </a:r>
            <a:r>
              <a:rPr lang="en-US" sz="2000" dirty="0"/>
              <a:t> </a:t>
            </a:r>
          </a:p>
          <a:p>
            <a:pPr lvl="1"/>
            <a:r>
              <a:rPr lang="en-US" sz="2000" dirty="0">
                <a:latin typeface="Open Sans"/>
                <a:ea typeface="Open Sans"/>
                <a:cs typeface="Open Sans"/>
              </a:rPr>
              <a:t>Top seller on AMCP Learn</a:t>
            </a:r>
          </a:p>
          <a:p>
            <a:r>
              <a:rPr lang="en-US" sz="2400" dirty="0">
                <a:latin typeface="Open Sans"/>
                <a:ea typeface="Open Sans"/>
                <a:cs typeface="Open Sans"/>
              </a:rPr>
              <a:t>Understand the roles of managed care professionals</a:t>
            </a:r>
          </a:p>
          <a:p>
            <a:r>
              <a:rPr lang="en-US" sz="2400" dirty="0">
                <a:latin typeface="Open Sans"/>
                <a:ea typeface="Open Sans"/>
                <a:cs typeface="Open Sans"/>
              </a:rPr>
              <a:t>Better understanding of managed care pharmacy </a:t>
            </a:r>
            <a:endParaRPr lang="en-US" sz="2400" dirty="0"/>
          </a:p>
          <a:p>
            <a:r>
              <a:rPr lang="en-US" sz="2400" dirty="0">
                <a:latin typeface="Open Sans"/>
                <a:ea typeface="Open Sans"/>
                <a:cs typeface="Open Sans"/>
              </a:rPr>
              <a:t>Used as managed care electives at schools/colleges of pharmacy</a:t>
            </a:r>
          </a:p>
          <a:p>
            <a:r>
              <a:rPr lang="en-US" sz="2400" dirty="0">
                <a:latin typeface="Open Sans"/>
                <a:ea typeface="Open Sans"/>
                <a:cs typeface="Open Sans"/>
              </a:rPr>
              <a:t>Training opportunities for APPE students or residents</a:t>
            </a:r>
          </a:p>
          <a:p>
            <a:endParaRPr lang="en-US" sz="2400" dirty="0"/>
          </a:p>
          <a:p>
            <a:endParaRPr lang="en-US" sz="2400" dirty="0"/>
          </a:p>
        </p:txBody>
      </p:sp>
    </p:spTree>
    <p:extLst>
      <p:ext uri="{BB962C8B-B14F-4D97-AF65-F5344CB8AC3E}">
        <p14:creationId xmlns:p14="http://schemas.microsoft.com/office/powerpoint/2010/main" val="3982512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9B0E-E264-49AC-4D65-125D6DA42E2B}"/>
              </a:ext>
            </a:extLst>
          </p:cNvPr>
          <p:cNvSpPr>
            <a:spLocks noGrp="1"/>
          </p:cNvSpPr>
          <p:nvPr>
            <p:ph type="title"/>
          </p:nvPr>
        </p:nvSpPr>
        <p:spPr/>
        <p:txBody>
          <a:bodyPr/>
          <a:lstStyle/>
          <a:p>
            <a:r>
              <a:rPr lang="en-US" dirty="0">
                <a:latin typeface="+mj-lt"/>
              </a:rPr>
              <a:t>Target Audiences</a:t>
            </a:r>
          </a:p>
        </p:txBody>
      </p:sp>
      <p:graphicFrame>
        <p:nvGraphicFramePr>
          <p:cNvPr id="5" name="Diagram 4">
            <a:extLst>
              <a:ext uri="{FF2B5EF4-FFF2-40B4-BE49-F238E27FC236}">
                <a16:creationId xmlns:a16="http://schemas.microsoft.com/office/drawing/2014/main" id="{58366F33-F7FC-8338-6234-4E9207CFCB26}"/>
              </a:ext>
            </a:extLst>
          </p:cNvPr>
          <p:cNvGraphicFramePr/>
          <p:nvPr/>
        </p:nvGraphicFramePr>
        <p:xfrm>
          <a:off x="1749777" y="1359745"/>
          <a:ext cx="9008533" cy="4260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45306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F158-5CC2-4FC8-BEF9-E4528FFF8A1A}"/>
              </a:ext>
            </a:extLst>
          </p:cNvPr>
          <p:cNvSpPr>
            <a:spLocks noGrp="1"/>
          </p:cNvSpPr>
          <p:nvPr>
            <p:ph type="title"/>
          </p:nvPr>
        </p:nvSpPr>
        <p:spPr/>
        <p:txBody>
          <a:bodyPr/>
          <a:lstStyle/>
          <a:p>
            <a:r>
              <a:rPr lang="en-US" dirty="0"/>
              <a:t>AMCP Antitrust Statement </a:t>
            </a:r>
          </a:p>
        </p:txBody>
      </p:sp>
      <p:sp>
        <p:nvSpPr>
          <p:cNvPr id="3" name="Text Placeholder 2">
            <a:extLst>
              <a:ext uri="{FF2B5EF4-FFF2-40B4-BE49-F238E27FC236}">
                <a16:creationId xmlns:a16="http://schemas.microsoft.com/office/drawing/2014/main" id="{6A5A5F1E-1DE4-43DE-9AEB-DFCC547B91BE}"/>
              </a:ext>
            </a:extLst>
          </p:cNvPr>
          <p:cNvSpPr>
            <a:spLocks noGrp="1"/>
          </p:cNvSpPr>
          <p:nvPr>
            <p:ph type="body" sz="quarter" idx="10"/>
          </p:nvPr>
        </p:nvSpPr>
        <p:spPr>
          <a:xfrm>
            <a:off x="838200" y="1690688"/>
            <a:ext cx="10448925" cy="3857625"/>
          </a:xfrm>
        </p:spPr>
        <p:txBody>
          <a:bodyPr/>
          <a:lstStyle/>
          <a:p>
            <a:pPr marL="0" indent="0">
              <a:lnSpc>
                <a:spcPct val="100000"/>
              </a:lnSpc>
              <a:buNone/>
            </a:pPr>
            <a:r>
              <a:rPr lang="en-US" sz="2000" dirty="0"/>
              <a:t>AMCP's policy is to comply fully and strictly with all federal and state antitrust laws. Meetings held under the auspices of the Academy must be conducted in a manner that avoids the fact or appearance of conduct that may violate the antitrust laws.  Participants are not to discuss industry- wide or individual company prices (current or projected) or matters relating to pricing such as costs, profits, contractual terms and conductions (e.g., discounts, credit terms), wages/salaries, market allocation, market shares/sales or clients/customers. Please see www.amcp.org/antitrust for full statement.</a:t>
            </a:r>
          </a:p>
          <a:p>
            <a:pPr marL="0" indent="0">
              <a:lnSpc>
                <a:spcPct val="100000"/>
              </a:lnSpc>
              <a:buNone/>
            </a:pPr>
            <a:endParaRPr lang="en-US" sz="2000" dirty="0"/>
          </a:p>
        </p:txBody>
      </p:sp>
    </p:spTree>
    <p:extLst>
      <p:ext uri="{BB962C8B-B14F-4D97-AF65-F5344CB8AC3E}">
        <p14:creationId xmlns:p14="http://schemas.microsoft.com/office/powerpoint/2010/main" val="2840746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1DAF0-CEBC-F147-EBFE-11E0E1F4BB7F}"/>
              </a:ext>
            </a:extLst>
          </p:cNvPr>
          <p:cNvSpPr>
            <a:spLocks noGrp="1"/>
          </p:cNvSpPr>
          <p:nvPr>
            <p:ph type="title"/>
          </p:nvPr>
        </p:nvSpPr>
        <p:spPr>
          <a:xfrm>
            <a:off x="346910" y="2317159"/>
            <a:ext cx="11498179" cy="1325563"/>
          </a:xfrm>
        </p:spPr>
        <p:txBody>
          <a:bodyPr>
            <a:noAutofit/>
          </a:bodyPr>
          <a:lstStyle/>
          <a:p>
            <a:r>
              <a:rPr lang="en-US" sz="5400" dirty="0">
                <a:latin typeface="+mj-lt"/>
              </a:rPr>
              <a:t>3</a:t>
            </a:r>
            <a:r>
              <a:rPr lang="en-US" sz="5400" baseline="30000" dirty="0">
                <a:latin typeface="+mj-lt"/>
              </a:rPr>
              <a:t>rd</a:t>
            </a:r>
            <a:r>
              <a:rPr lang="en-US" sz="5400" dirty="0">
                <a:latin typeface="+mj-lt"/>
              </a:rPr>
              <a:t> Edition:</a:t>
            </a:r>
            <a:br>
              <a:rPr lang="en-US" sz="5400" dirty="0">
                <a:latin typeface="+mj-lt"/>
              </a:rPr>
            </a:br>
            <a:r>
              <a:rPr lang="en-US" sz="5400" dirty="0">
                <a:latin typeface="+mj-lt"/>
              </a:rPr>
              <a:t>What’s New?</a:t>
            </a:r>
          </a:p>
        </p:txBody>
      </p:sp>
      <p:graphicFrame>
        <p:nvGraphicFramePr>
          <p:cNvPr id="6" name="Diagram 5">
            <a:extLst>
              <a:ext uri="{FF2B5EF4-FFF2-40B4-BE49-F238E27FC236}">
                <a16:creationId xmlns:a16="http://schemas.microsoft.com/office/drawing/2014/main" id="{31B5FB6C-8843-F124-03DE-141A686FD776}"/>
              </a:ext>
            </a:extLst>
          </p:cNvPr>
          <p:cNvGraphicFramePr/>
          <p:nvPr/>
        </p:nvGraphicFramePr>
        <p:xfrm>
          <a:off x="3718268" y="107722"/>
          <a:ext cx="8570351" cy="5744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171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65C6EFC-7EA9-61D3-E9A0-8EC4A307BD0B}"/>
              </a:ext>
            </a:extLst>
          </p:cNvPr>
          <p:cNvGraphicFramePr/>
          <p:nvPr/>
        </p:nvGraphicFramePr>
        <p:xfrm>
          <a:off x="74934" y="951144"/>
          <a:ext cx="12013809" cy="5308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A5B4361-AFA2-7BE5-F7D8-7243BAD2C179}"/>
              </a:ext>
            </a:extLst>
          </p:cNvPr>
          <p:cNvSpPr>
            <a:spLocks noGrp="1"/>
          </p:cNvSpPr>
          <p:nvPr>
            <p:ph type="title"/>
          </p:nvPr>
        </p:nvSpPr>
        <p:spPr/>
        <p:txBody>
          <a:bodyPr>
            <a:normAutofit/>
          </a:bodyPr>
          <a:lstStyle/>
          <a:p>
            <a:r>
              <a:rPr lang="en-US" sz="5400" dirty="0">
                <a:latin typeface="+mj-lt"/>
              </a:rPr>
              <a:t>The Modules</a:t>
            </a:r>
          </a:p>
        </p:txBody>
      </p:sp>
    </p:spTree>
    <p:extLst>
      <p:ext uri="{BB962C8B-B14F-4D97-AF65-F5344CB8AC3E}">
        <p14:creationId xmlns:p14="http://schemas.microsoft.com/office/powerpoint/2010/main" val="209808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4517-8B1E-30ED-45CE-ADA7ECAEC34C}"/>
              </a:ext>
            </a:extLst>
          </p:cNvPr>
          <p:cNvSpPr>
            <a:spLocks noGrp="1"/>
          </p:cNvSpPr>
          <p:nvPr>
            <p:ph type="title"/>
          </p:nvPr>
        </p:nvSpPr>
        <p:spPr/>
        <p:txBody>
          <a:bodyPr>
            <a:normAutofit/>
          </a:bodyPr>
          <a:lstStyle/>
          <a:p>
            <a:r>
              <a:rPr lang="en-US" sz="5400" dirty="0">
                <a:latin typeface="+mj-lt"/>
              </a:rPr>
              <a:t>Screen Shots</a:t>
            </a:r>
          </a:p>
        </p:txBody>
      </p:sp>
      <p:pic>
        <p:nvPicPr>
          <p:cNvPr id="6" name="Picture 5">
            <a:extLst>
              <a:ext uri="{FF2B5EF4-FFF2-40B4-BE49-F238E27FC236}">
                <a16:creationId xmlns:a16="http://schemas.microsoft.com/office/drawing/2014/main" id="{64B91BBB-9838-E0B0-427D-C91339774F2D}"/>
              </a:ext>
            </a:extLst>
          </p:cNvPr>
          <p:cNvPicPr>
            <a:picLocks noChangeAspect="1"/>
          </p:cNvPicPr>
          <p:nvPr/>
        </p:nvPicPr>
        <p:blipFill rotWithShape="1">
          <a:blip r:embed="rId2"/>
          <a:srcRect l="-2604" t="5639" r="1"/>
          <a:stretch/>
        </p:blipFill>
        <p:spPr>
          <a:xfrm>
            <a:off x="5005023" y="1496151"/>
            <a:ext cx="6882176" cy="3428397"/>
          </a:xfrm>
          <a:prstGeom prst="rect">
            <a:avLst/>
          </a:prstGeom>
        </p:spPr>
      </p:pic>
      <p:pic>
        <p:nvPicPr>
          <p:cNvPr id="8" name="Picture 7">
            <a:extLst>
              <a:ext uri="{FF2B5EF4-FFF2-40B4-BE49-F238E27FC236}">
                <a16:creationId xmlns:a16="http://schemas.microsoft.com/office/drawing/2014/main" id="{842109FF-A8B1-4328-36FC-0791FD3F71E3}"/>
              </a:ext>
            </a:extLst>
          </p:cNvPr>
          <p:cNvPicPr>
            <a:picLocks noChangeAspect="1"/>
          </p:cNvPicPr>
          <p:nvPr/>
        </p:nvPicPr>
        <p:blipFill rotWithShape="1">
          <a:blip r:embed="rId3"/>
          <a:srcRect l="16516" t="11260" r="16239"/>
          <a:stretch/>
        </p:blipFill>
        <p:spPr>
          <a:xfrm>
            <a:off x="304801" y="1556469"/>
            <a:ext cx="4627395" cy="3307762"/>
          </a:xfrm>
          <a:prstGeom prst="rect">
            <a:avLst/>
          </a:prstGeom>
          <a:ln>
            <a:solidFill>
              <a:schemeClr val="tx2"/>
            </a:solidFill>
          </a:ln>
        </p:spPr>
      </p:pic>
      <p:sp>
        <p:nvSpPr>
          <p:cNvPr id="3" name="Rectangle: Rounded Corners 2">
            <a:extLst>
              <a:ext uri="{FF2B5EF4-FFF2-40B4-BE49-F238E27FC236}">
                <a16:creationId xmlns:a16="http://schemas.microsoft.com/office/drawing/2014/main" id="{0FE5A758-151A-A33E-90BE-AECE226A5BCD}"/>
              </a:ext>
            </a:extLst>
          </p:cNvPr>
          <p:cNvSpPr/>
          <p:nvPr/>
        </p:nvSpPr>
        <p:spPr>
          <a:xfrm>
            <a:off x="988279" y="5006109"/>
            <a:ext cx="3260437" cy="600364"/>
          </a:xfrm>
          <a:prstGeom prst="roundRect">
            <a:avLst/>
          </a:prstGeom>
          <a:solidFill>
            <a:srgbClr val="B93A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Landing Page on AMCP Learn</a:t>
            </a:r>
          </a:p>
        </p:txBody>
      </p:sp>
      <p:sp>
        <p:nvSpPr>
          <p:cNvPr id="4" name="Rectangle: Rounded Corners 3">
            <a:extLst>
              <a:ext uri="{FF2B5EF4-FFF2-40B4-BE49-F238E27FC236}">
                <a16:creationId xmlns:a16="http://schemas.microsoft.com/office/drawing/2014/main" id="{04E0A729-634F-40AA-77B3-0EFFB935A2AF}"/>
              </a:ext>
            </a:extLst>
          </p:cNvPr>
          <p:cNvSpPr/>
          <p:nvPr/>
        </p:nvSpPr>
        <p:spPr>
          <a:xfrm>
            <a:off x="6770255" y="5061527"/>
            <a:ext cx="4128666" cy="489528"/>
          </a:xfrm>
          <a:prstGeom prst="roundRect">
            <a:avLst/>
          </a:prstGeom>
          <a:solidFill>
            <a:srgbClr val="1EADC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Navigation Bar, Slides, and Audio</a:t>
            </a:r>
          </a:p>
        </p:txBody>
      </p:sp>
    </p:spTree>
    <p:extLst>
      <p:ext uri="{BB962C8B-B14F-4D97-AF65-F5344CB8AC3E}">
        <p14:creationId xmlns:p14="http://schemas.microsoft.com/office/powerpoint/2010/main" val="4030384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4120-984D-0E52-6F29-299B257933FA}"/>
              </a:ext>
            </a:extLst>
          </p:cNvPr>
          <p:cNvSpPr>
            <a:spLocks noGrp="1"/>
          </p:cNvSpPr>
          <p:nvPr>
            <p:ph type="title"/>
          </p:nvPr>
        </p:nvSpPr>
        <p:spPr/>
        <p:txBody>
          <a:bodyPr>
            <a:normAutofit/>
          </a:bodyPr>
          <a:lstStyle/>
          <a:p>
            <a:r>
              <a:rPr lang="en-US" sz="5400" dirty="0">
                <a:latin typeface="+mj-lt"/>
              </a:rPr>
              <a:t>Top 5 Things to Know</a:t>
            </a:r>
          </a:p>
        </p:txBody>
      </p:sp>
      <p:sp>
        <p:nvSpPr>
          <p:cNvPr id="3" name="Text Placeholder 2">
            <a:extLst>
              <a:ext uri="{FF2B5EF4-FFF2-40B4-BE49-F238E27FC236}">
                <a16:creationId xmlns:a16="http://schemas.microsoft.com/office/drawing/2014/main" id="{C0702E9B-5DC8-C162-54B8-ACC27DD82C9A}"/>
              </a:ext>
            </a:extLst>
          </p:cNvPr>
          <p:cNvSpPr>
            <a:spLocks noGrp="1"/>
          </p:cNvSpPr>
          <p:nvPr>
            <p:ph type="body" sz="quarter" idx="11"/>
          </p:nvPr>
        </p:nvSpPr>
        <p:spPr/>
        <p:txBody>
          <a:bodyPr/>
          <a:lstStyle/>
          <a:p>
            <a:r>
              <a:rPr lang="en-US" dirty="0"/>
              <a:t>Student and Corporate bulk sales discounts available</a:t>
            </a:r>
          </a:p>
          <a:p>
            <a:r>
              <a:rPr lang="en-US" dirty="0"/>
              <a:t>Appropriate for student pharmacists, pharmacy technicians, and managed care professionals</a:t>
            </a:r>
          </a:p>
          <a:p>
            <a:r>
              <a:rPr lang="en-US" dirty="0"/>
              <a:t>Available through </a:t>
            </a:r>
            <a:r>
              <a:rPr lang="en-US" b="1" dirty="0">
                <a:solidFill>
                  <a:srgbClr val="91C74B"/>
                </a:solidFill>
                <a:hlinkClick r:id="rId3">
                  <a:extLst>
                    <a:ext uri="{A12FA001-AC4F-418D-AE19-62706E023703}">
                      <ahyp:hlinkClr xmlns:ahyp="http://schemas.microsoft.com/office/drawing/2018/hyperlinkcolor" val="tx"/>
                    </a:ext>
                  </a:extLst>
                </a:hlinkClick>
              </a:rPr>
              <a:t>amcplearn.org</a:t>
            </a:r>
            <a:endParaRPr lang="en-US" dirty="0"/>
          </a:p>
          <a:p>
            <a:r>
              <a:rPr lang="en-US" dirty="0"/>
              <a:t>Direct email inquiries to </a:t>
            </a:r>
            <a:r>
              <a:rPr lang="en-US" b="1" dirty="0">
                <a:solidFill>
                  <a:srgbClr val="91C74B"/>
                </a:solidFill>
                <a:hlinkClick r:id="rId4">
                  <a:extLst>
                    <a:ext uri="{A12FA001-AC4F-418D-AE19-62706E023703}">
                      <ahyp:hlinkClr xmlns:ahyp="http://schemas.microsoft.com/office/drawing/2018/hyperlinkcolor" val="tx"/>
                    </a:ext>
                  </a:extLst>
                </a:hlinkClick>
              </a:rPr>
              <a:t>amcplearn@amcp.org</a:t>
            </a:r>
            <a:endParaRPr lang="en-US" b="1" dirty="0"/>
          </a:p>
          <a:p>
            <a:endParaRPr lang="en-US" dirty="0"/>
          </a:p>
        </p:txBody>
      </p:sp>
    </p:spTree>
    <p:extLst>
      <p:ext uri="{BB962C8B-B14F-4D97-AF65-F5344CB8AC3E}">
        <p14:creationId xmlns:p14="http://schemas.microsoft.com/office/powerpoint/2010/main" val="52507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9CD0F1-23DB-AFE2-BDF9-9F8FA2D3402B}"/>
              </a:ext>
            </a:extLst>
          </p:cNvPr>
          <p:cNvSpPr>
            <a:spLocks noGrp="1"/>
          </p:cNvSpPr>
          <p:nvPr>
            <p:ph type="body" sz="quarter" idx="10"/>
          </p:nvPr>
        </p:nvSpPr>
        <p:spPr/>
        <p:txBody>
          <a:bodyPr/>
          <a:lstStyle/>
          <a:p>
            <a:r>
              <a:rPr lang="en-US" dirty="0"/>
              <a:t>Questions?</a:t>
            </a:r>
          </a:p>
        </p:txBody>
      </p:sp>
      <p:sp>
        <p:nvSpPr>
          <p:cNvPr id="3" name="Text Placeholder 2">
            <a:extLst>
              <a:ext uri="{FF2B5EF4-FFF2-40B4-BE49-F238E27FC236}">
                <a16:creationId xmlns:a16="http://schemas.microsoft.com/office/drawing/2014/main" id="{6A5127DF-F1CE-ED95-23D2-3D64DDE7FC36}"/>
              </a:ext>
            </a:extLst>
          </p:cNvPr>
          <p:cNvSpPr>
            <a:spLocks noGrp="1"/>
          </p:cNvSpPr>
          <p:nvPr>
            <p:ph type="body" sz="quarter" idx="11"/>
          </p:nvPr>
        </p:nvSpPr>
        <p:spPr/>
        <p:txBody>
          <a:bodyPr/>
          <a:lstStyle/>
          <a:p>
            <a:r>
              <a:rPr lang="en-US" dirty="0"/>
              <a:t>Contact Info:</a:t>
            </a:r>
          </a:p>
          <a:p>
            <a:r>
              <a:rPr lang="en-US" dirty="0"/>
              <a:t>Email: </a:t>
            </a:r>
            <a:r>
              <a:rPr lang="en-US" dirty="0">
                <a:hlinkClick r:id="rId2"/>
              </a:rPr>
              <a:t>rsingh@amcp.org</a:t>
            </a:r>
            <a:endParaRPr lang="en-US" dirty="0"/>
          </a:p>
          <a:p>
            <a:r>
              <a:rPr lang="en-US" dirty="0"/>
              <a:t>www.amcplearn.org</a:t>
            </a:r>
          </a:p>
        </p:txBody>
      </p:sp>
    </p:spTree>
    <p:extLst>
      <p:ext uri="{BB962C8B-B14F-4D97-AF65-F5344CB8AC3E}">
        <p14:creationId xmlns:p14="http://schemas.microsoft.com/office/powerpoint/2010/main" val="2408717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D0A6D5-18F9-0D89-2E8D-B14C4700EFC4}"/>
              </a:ext>
            </a:extLst>
          </p:cNvPr>
          <p:cNvSpPr>
            <a:spLocks noGrp="1"/>
          </p:cNvSpPr>
          <p:nvPr>
            <p:ph type="body" sz="quarter" idx="10"/>
          </p:nvPr>
        </p:nvSpPr>
        <p:spPr>
          <a:xfrm>
            <a:off x="977265" y="1217718"/>
            <a:ext cx="10953750" cy="1057275"/>
          </a:xfrm>
        </p:spPr>
        <p:txBody>
          <a:bodyPr lIns="91440" tIns="45720" rIns="91440" bIns="45720" anchor="t"/>
          <a:lstStyle/>
          <a:p>
            <a:pPr algn="r"/>
            <a:r>
              <a:rPr lang="en-US" sz="6600"/>
              <a:t>AMCP Diplomat Program</a:t>
            </a:r>
            <a:endParaRPr lang="en-US" sz="6600">
              <a:cs typeface="Arial"/>
            </a:endParaRPr>
          </a:p>
        </p:txBody>
      </p:sp>
      <p:sp>
        <p:nvSpPr>
          <p:cNvPr id="3" name="Text Placeholder 2">
            <a:extLst>
              <a:ext uri="{FF2B5EF4-FFF2-40B4-BE49-F238E27FC236}">
                <a16:creationId xmlns:a16="http://schemas.microsoft.com/office/drawing/2014/main" id="{A8FDFB4A-911E-AC69-4A6A-C661C1C86CBB}"/>
              </a:ext>
            </a:extLst>
          </p:cNvPr>
          <p:cNvSpPr>
            <a:spLocks noGrp="1"/>
          </p:cNvSpPr>
          <p:nvPr>
            <p:ph type="body" sz="quarter" idx="11"/>
          </p:nvPr>
        </p:nvSpPr>
        <p:spPr>
          <a:xfrm>
            <a:off x="895985" y="2822814"/>
            <a:ext cx="10953750" cy="1396125"/>
          </a:xfrm>
        </p:spPr>
        <p:txBody>
          <a:bodyPr lIns="91440" tIns="45720" rIns="91440" bIns="45720" anchor="t"/>
          <a:lstStyle/>
          <a:p>
            <a:r>
              <a:rPr lang="en-US" dirty="0" err="1"/>
              <a:t>Breyanne</a:t>
            </a:r>
            <a:r>
              <a:rPr lang="en-US" dirty="0"/>
              <a:t> Bannister, PharmD</a:t>
            </a:r>
          </a:p>
          <a:p>
            <a:r>
              <a:rPr lang="en-US" dirty="0"/>
              <a:t>School of Pharmacy Relations Committee</a:t>
            </a:r>
            <a:endParaRPr lang="en-US" dirty="0">
              <a:cs typeface="Arial"/>
            </a:endParaRPr>
          </a:p>
          <a:p>
            <a:r>
              <a:rPr lang="en-US" dirty="0" err="1"/>
              <a:t>Lumanity</a:t>
            </a:r>
            <a:endParaRPr lang="en-US" dirty="0"/>
          </a:p>
          <a:p>
            <a:endParaRPr lang="en-US" dirty="0"/>
          </a:p>
        </p:txBody>
      </p:sp>
    </p:spTree>
    <p:extLst>
      <p:ext uri="{BB962C8B-B14F-4D97-AF65-F5344CB8AC3E}">
        <p14:creationId xmlns:p14="http://schemas.microsoft.com/office/powerpoint/2010/main" val="1552079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91F1-F5D2-4C72-83C6-6736BE5B9438}"/>
              </a:ext>
            </a:extLst>
          </p:cNvPr>
          <p:cNvSpPr>
            <a:spLocks noGrp="1"/>
          </p:cNvSpPr>
          <p:nvPr>
            <p:ph type="title"/>
          </p:nvPr>
        </p:nvSpPr>
        <p:spPr/>
        <p:txBody>
          <a:bodyPr/>
          <a:lstStyle/>
          <a:p>
            <a:r>
              <a:rPr lang="en-US"/>
              <a:t>What is an AMCP Diplomat? </a:t>
            </a:r>
          </a:p>
        </p:txBody>
      </p:sp>
      <p:sp>
        <p:nvSpPr>
          <p:cNvPr id="3" name="Text Placeholder 2">
            <a:extLst>
              <a:ext uri="{FF2B5EF4-FFF2-40B4-BE49-F238E27FC236}">
                <a16:creationId xmlns:a16="http://schemas.microsoft.com/office/drawing/2014/main" id="{C2B02123-43E0-486F-80E5-18F93E29A7AB}"/>
              </a:ext>
            </a:extLst>
          </p:cNvPr>
          <p:cNvSpPr>
            <a:spLocks noGrp="1"/>
          </p:cNvSpPr>
          <p:nvPr>
            <p:ph type="body" sz="quarter" idx="10"/>
          </p:nvPr>
        </p:nvSpPr>
        <p:spPr>
          <a:xfrm>
            <a:off x="838200" y="1500187"/>
            <a:ext cx="10448925" cy="3857625"/>
          </a:xfrm>
        </p:spPr>
        <p:txBody>
          <a:bodyPr/>
          <a:lstStyle/>
          <a:p>
            <a:pPr marL="0" indent="0">
              <a:buNone/>
            </a:pPr>
            <a:r>
              <a:rPr lang="en-US" sz="2400">
                <a:solidFill>
                  <a:srgbClr val="00205B"/>
                </a:solidFill>
                <a:latin typeface="+mj-lt"/>
                <a:ea typeface="+mj-ea"/>
                <a:cs typeface="+mj-cs"/>
              </a:rPr>
              <a:t>Diplomats are volunteer AMCP members who volunteer to work with a school/college of pharmacy as a managed care pharmacy resource for student pharmacists and faculty. </a:t>
            </a:r>
          </a:p>
          <a:p>
            <a:r>
              <a:rPr lang="en-US" sz="2400">
                <a:solidFill>
                  <a:srgbClr val="00205B"/>
                </a:solidFill>
                <a:latin typeface="+mj-lt"/>
                <a:ea typeface="+mj-ea"/>
                <a:cs typeface="+mj-cs"/>
              </a:rPr>
              <a:t>Raise faculty awareness of AMCP and managed care pharmacy</a:t>
            </a:r>
          </a:p>
          <a:p>
            <a:r>
              <a:rPr lang="en-US" sz="2400">
                <a:solidFill>
                  <a:srgbClr val="00205B"/>
                </a:solidFill>
                <a:latin typeface="+mj-lt"/>
                <a:ea typeface="+mj-ea"/>
                <a:cs typeface="+mj-cs"/>
              </a:rPr>
              <a:t>Expose student pharmacists to career opportunities in managed care pharmacy</a:t>
            </a:r>
          </a:p>
          <a:p>
            <a:r>
              <a:rPr lang="en-US" sz="2400">
                <a:solidFill>
                  <a:srgbClr val="00205B"/>
                </a:solidFill>
                <a:latin typeface="+mj-lt"/>
                <a:ea typeface="+mj-ea"/>
                <a:cs typeface="+mj-cs"/>
              </a:rPr>
              <a:t>Enhance communication between the Schools/Colleges of Pharmacy and local AMCP members</a:t>
            </a:r>
          </a:p>
        </p:txBody>
      </p:sp>
    </p:spTree>
    <p:extLst>
      <p:ext uri="{BB962C8B-B14F-4D97-AF65-F5344CB8AC3E}">
        <p14:creationId xmlns:p14="http://schemas.microsoft.com/office/powerpoint/2010/main" val="363420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a:extLst>
              <a:ext uri="{FF2B5EF4-FFF2-40B4-BE49-F238E27FC236}">
                <a16:creationId xmlns:a16="http://schemas.microsoft.com/office/drawing/2014/main" id="{FFF869B1-A50D-76B9-6728-93B0279AA5D9}"/>
              </a:ext>
            </a:extLst>
          </p:cNvPr>
          <p:cNvGrpSpPr>
            <a:grpSpLocks noChangeAspect="1"/>
          </p:cNvGrpSpPr>
          <p:nvPr/>
        </p:nvGrpSpPr>
        <p:grpSpPr bwMode="auto">
          <a:xfrm>
            <a:off x="2256746" y="1561890"/>
            <a:ext cx="7808854" cy="4926692"/>
            <a:chOff x="5" y="345"/>
            <a:chExt cx="5752" cy="3629"/>
          </a:xfrm>
          <a:solidFill>
            <a:schemeClr val="bg1">
              <a:lumMod val="85000"/>
            </a:schemeClr>
          </a:solidFill>
          <a:effectLst>
            <a:outerShdw blurRad="266700" dir="5400000" sx="90000" sy="-19000" rotWithShape="0">
              <a:prstClr val="black">
                <a:alpha val="11000"/>
              </a:prstClr>
            </a:outerShdw>
          </a:effectLst>
        </p:grpSpPr>
        <p:sp>
          <p:nvSpPr>
            <p:cNvPr id="5" name="Freeform 62">
              <a:extLst>
                <a:ext uri="{FF2B5EF4-FFF2-40B4-BE49-F238E27FC236}">
                  <a16:creationId xmlns:a16="http://schemas.microsoft.com/office/drawing/2014/main" id="{B0D94410-441F-7295-6CF7-C845E4B0B37C}"/>
                </a:ext>
              </a:extLst>
            </p:cNvPr>
            <p:cNvSpPr>
              <a:spLocks noEditPoints="1"/>
            </p:cNvSpPr>
            <p:nvPr/>
          </p:nvSpPr>
          <p:spPr bwMode="auto">
            <a:xfrm>
              <a:off x="1422" y="3482"/>
              <a:ext cx="711" cy="454"/>
            </a:xfrm>
            <a:custGeom>
              <a:avLst/>
              <a:gdLst>
                <a:gd name="T0" fmla="*/ 13 w 711"/>
                <a:gd name="T1" fmla="*/ 36 h 454"/>
                <a:gd name="T2" fmla="*/ 29 w 711"/>
                <a:gd name="T3" fmla="*/ 39 h 454"/>
                <a:gd name="T4" fmla="*/ 0 w 711"/>
                <a:gd name="T5" fmla="*/ 58 h 454"/>
                <a:gd name="T6" fmla="*/ 103 w 711"/>
                <a:gd name="T7" fmla="*/ 52 h 454"/>
                <a:gd name="T8" fmla="*/ 127 w 711"/>
                <a:gd name="T9" fmla="*/ 25 h 454"/>
                <a:gd name="T10" fmla="*/ 96 w 711"/>
                <a:gd name="T11" fmla="*/ 0 h 454"/>
                <a:gd name="T12" fmla="*/ 64 w 711"/>
                <a:gd name="T13" fmla="*/ 35 h 454"/>
                <a:gd name="T14" fmla="*/ 280 w 711"/>
                <a:gd name="T15" fmla="*/ 131 h 454"/>
                <a:gd name="T16" fmla="*/ 302 w 711"/>
                <a:gd name="T17" fmla="*/ 127 h 454"/>
                <a:gd name="T18" fmla="*/ 335 w 711"/>
                <a:gd name="T19" fmla="*/ 134 h 454"/>
                <a:gd name="T20" fmla="*/ 322 w 711"/>
                <a:gd name="T21" fmla="*/ 114 h 454"/>
                <a:gd name="T22" fmla="*/ 297 w 711"/>
                <a:gd name="T23" fmla="*/ 69 h 454"/>
                <a:gd name="T24" fmla="*/ 257 w 711"/>
                <a:gd name="T25" fmla="*/ 97 h 454"/>
                <a:gd name="T26" fmla="*/ 391 w 711"/>
                <a:gd name="T27" fmla="*/ 141 h 454"/>
                <a:gd name="T28" fmla="*/ 424 w 711"/>
                <a:gd name="T29" fmla="*/ 144 h 454"/>
                <a:gd name="T30" fmla="*/ 461 w 711"/>
                <a:gd name="T31" fmla="*/ 156 h 454"/>
                <a:gd name="T32" fmla="*/ 417 w 711"/>
                <a:gd name="T33" fmla="*/ 163 h 454"/>
                <a:gd name="T34" fmla="*/ 416 w 711"/>
                <a:gd name="T35" fmla="*/ 186 h 454"/>
                <a:gd name="T36" fmla="*/ 447 w 711"/>
                <a:gd name="T37" fmla="*/ 203 h 454"/>
                <a:gd name="T38" fmla="*/ 439 w 711"/>
                <a:gd name="T39" fmla="*/ 180 h 454"/>
                <a:gd name="T40" fmla="*/ 416 w 711"/>
                <a:gd name="T41" fmla="*/ 186 h 454"/>
                <a:gd name="T42" fmla="*/ 474 w 711"/>
                <a:gd name="T43" fmla="*/ 161 h 454"/>
                <a:gd name="T44" fmla="*/ 530 w 711"/>
                <a:gd name="T45" fmla="*/ 183 h 454"/>
                <a:gd name="T46" fmla="*/ 558 w 711"/>
                <a:gd name="T47" fmla="*/ 212 h 454"/>
                <a:gd name="T48" fmla="*/ 505 w 711"/>
                <a:gd name="T49" fmla="*/ 230 h 454"/>
                <a:gd name="T50" fmla="*/ 459 w 711"/>
                <a:gd name="T51" fmla="*/ 178 h 454"/>
                <a:gd name="T52" fmla="*/ 573 w 711"/>
                <a:gd name="T53" fmla="*/ 267 h 454"/>
                <a:gd name="T54" fmla="*/ 642 w 711"/>
                <a:gd name="T55" fmla="*/ 300 h 454"/>
                <a:gd name="T56" fmla="*/ 673 w 711"/>
                <a:gd name="T57" fmla="*/ 328 h 454"/>
                <a:gd name="T58" fmla="*/ 711 w 711"/>
                <a:gd name="T59" fmla="*/ 372 h 454"/>
                <a:gd name="T60" fmla="*/ 684 w 711"/>
                <a:gd name="T61" fmla="*/ 400 h 454"/>
                <a:gd name="T62" fmla="*/ 648 w 711"/>
                <a:gd name="T63" fmla="*/ 404 h 454"/>
                <a:gd name="T64" fmla="*/ 616 w 711"/>
                <a:gd name="T65" fmla="*/ 436 h 454"/>
                <a:gd name="T66" fmla="*/ 589 w 711"/>
                <a:gd name="T67" fmla="*/ 453 h 454"/>
                <a:gd name="T68" fmla="*/ 566 w 711"/>
                <a:gd name="T69" fmla="*/ 409 h 454"/>
                <a:gd name="T70" fmla="*/ 559 w 711"/>
                <a:gd name="T71" fmla="*/ 358 h 454"/>
                <a:gd name="T72" fmla="*/ 545 w 711"/>
                <a:gd name="T73" fmla="*/ 331 h 454"/>
                <a:gd name="T74" fmla="*/ 572 w 711"/>
                <a:gd name="T75" fmla="*/ 306 h 454"/>
                <a:gd name="T76" fmla="*/ 566 w 711"/>
                <a:gd name="T77"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1" h="454">
                  <a:moveTo>
                    <a:pt x="0" y="58"/>
                  </a:moveTo>
                  <a:lnTo>
                    <a:pt x="13" y="36"/>
                  </a:lnTo>
                  <a:lnTo>
                    <a:pt x="27" y="35"/>
                  </a:lnTo>
                  <a:lnTo>
                    <a:pt x="29" y="39"/>
                  </a:lnTo>
                  <a:lnTo>
                    <a:pt x="16" y="58"/>
                  </a:lnTo>
                  <a:lnTo>
                    <a:pt x="0" y="58"/>
                  </a:lnTo>
                  <a:close/>
                  <a:moveTo>
                    <a:pt x="64" y="35"/>
                  </a:moveTo>
                  <a:lnTo>
                    <a:pt x="103" y="52"/>
                  </a:lnTo>
                  <a:lnTo>
                    <a:pt x="116" y="49"/>
                  </a:lnTo>
                  <a:lnTo>
                    <a:pt x="127" y="25"/>
                  </a:lnTo>
                  <a:lnTo>
                    <a:pt x="122" y="3"/>
                  </a:lnTo>
                  <a:lnTo>
                    <a:pt x="96" y="0"/>
                  </a:lnTo>
                  <a:lnTo>
                    <a:pt x="71" y="11"/>
                  </a:lnTo>
                  <a:lnTo>
                    <a:pt x="64" y="35"/>
                  </a:lnTo>
                  <a:close/>
                  <a:moveTo>
                    <a:pt x="257" y="97"/>
                  </a:moveTo>
                  <a:lnTo>
                    <a:pt x="280" y="131"/>
                  </a:lnTo>
                  <a:lnTo>
                    <a:pt x="296" y="130"/>
                  </a:lnTo>
                  <a:lnTo>
                    <a:pt x="302" y="127"/>
                  </a:lnTo>
                  <a:lnTo>
                    <a:pt x="311" y="134"/>
                  </a:lnTo>
                  <a:lnTo>
                    <a:pt x="335" y="134"/>
                  </a:lnTo>
                  <a:lnTo>
                    <a:pt x="341" y="125"/>
                  </a:lnTo>
                  <a:lnTo>
                    <a:pt x="322" y="114"/>
                  </a:lnTo>
                  <a:lnTo>
                    <a:pt x="310" y="91"/>
                  </a:lnTo>
                  <a:lnTo>
                    <a:pt x="297" y="69"/>
                  </a:lnTo>
                  <a:lnTo>
                    <a:pt x="261" y="86"/>
                  </a:lnTo>
                  <a:lnTo>
                    <a:pt x="257" y="97"/>
                  </a:lnTo>
                  <a:close/>
                  <a:moveTo>
                    <a:pt x="383" y="153"/>
                  </a:moveTo>
                  <a:lnTo>
                    <a:pt x="391" y="141"/>
                  </a:lnTo>
                  <a:lnTo>
                    <a:pt x="420" y="147"/>
                  </a:lnTo>
                  <a:lnTo>
                    <a:pt x="424" y="144"/>
                  </a:lnTo>
                  <a:lnTo>
                    <a:pt x="463" y="148"/>
                  </a:lnTo>
                  <a:lnTo>
                    <a:pt x="461" y="156"/>
                  </a:lnTo>
                  <a:lnTo>
                    <a:pt x="444" y="166"/>
                  </a:lnTo>
                  <a:lnTo>
                    <a:pt x="417" y="163"/>
                  </a:lnTo>
                  <a:lnTo>
                    <a:pt x="383" y="153"/>
                  </a:lnTo>
                  <a:close/>
                  <a:moveTo>
                    <a:pt x="416" y="186"/>
                  </a:moveTo>
                  <a:lnTo>
                    <a:pt x="428" y="209"/>
                  </a:lnTo>
                  <a:lnTo>
                    <a:pt x="447" y="203"/>
                  </a:lnTo>
                  <a:lnTo>
                    <a:pt x="449" y="192"/>
                  </a:lnTo>
                  <a:lnTo>
                    <a:pt x="439" y="180"/>
                  </a:lnTo>
                  <a:lnTo>
                    <a:pt x="416" y="178"/>
                  </a:lnTo>
                  <a:lnTo>
                    <a:pt x="416" y="186"/>
                  </a:lnTo>
                  <a:close/>
                  <a:moveTo>
                    <a:pt x="459" y="178"/>
                  </a:moveTo>
                  <a:lnTo>
                    <a:pt x="474" y="161"/>
                  </a:lnTo>
                  <a:lnTo>
                    <a:pt x="503" y="175"/>
                  </a:lnTo>
                  <a:lnTo>
                    <a:pt x="530" y="183"/>
                  </a:lnTo>
                  <a:lnTo>
                    <a:pt x="558" y="200"/>
                  </a:lnTo>
                  <a:lnTo>
                    <a:pt x="558" y="212"/>
                  </a:lnTo>
                  <a:lnTo>
                    <a:pt x="534" y="223"/>
                  </a:lnTo>
                  <a:lnTo>
                    <a:pt x="505" y="230"/>
                  </a:lnTo>
                  <a:lnTo>
                    <a:pt x="489" y="220"/>
                  </a:lnTo>
                  <a:lnTo>
                    <a:pt x="459" y="178"/>
                  </a:lnTo>
                  <a:close/>
                  <a:moveTo>
                    <a:pt x="564" y="275"/>
                  </a:moveTo>
                  <a:lnTo>
                    <a:pt x="573" y="267"/>
                  </a:lnTo>
                  <a:lnTo>
                    <a:pt x="595" y="278"/>
                  </a:lnTo>
                  <a:lnTo>
                    <a:pt x="642" y="300"/>
                  </a:lnTo>
                  <a:lnTo>
                    <a:pt x="664" y="312"/>
                  </a:lnTo>
                  <a:lnTo>
                    <a:pt x="673" y="328"/>
                  </a:lnTo>
                  <a:lnTo>
                    <a:pt x="686" y="355"/>
                  </a:lnTo>
                  <a:lnTo>
                    <a:pt x="711" y="372"/>
                  </a:lnTo>
                  <a:lnTo>
                    <a:pt x="709" y="379"/>
                  </a:lnTo>
                  <a:lnTo>
                    <a:pt x="684" y="400"/>
                  </a:lnTo>
                  <a:lnTo>
                    <a:pt x="658" y="409"/>
                  </a:lnTo>
                  <a:lnTo>
                    <a:pt x="648" y="404"/>
                  </a:lnTo>
                  <a:lnTo>
                    <a:pt x="630" y="415"/>
                  </a:lnTo>
                  <a:lnTo>
                    <a:pt x="616" y="436"/>
                  </a:lnTo>
                  <a:lnTo>
                    <a:pt x="600" y="454"/>
                  </a:lnTo>
                  <a:lnTo>
                    <a:pt x="589" y="453"/>
                  </a:lnTo>
                  <a:lnTo>
                    <a:pt x="567" y="437"/>
                  </a:lnTo>
                  <a:lnTo>
                    <a:pt x="566" y="409"/>
                  </a:lnTo>
                  <a:lnTo>
                    <a:pt x="569" y="394"/>
                  </a:lnTo>
                  <a:lnTo>
                    <a:pt x="559" y="358"/>
                  </a:lnTo>
                  <a:lnTo>
                    <a:pt x="547" y="347"/>
                  </a:lnTo>
                  <a:lnTo>
                    <a:pt x="545" y="331"/>
                  </a:lnTo>
                  <a:lnTo>
                    <a:pt x="559" y="325"/>
                  </a:lnTo>
                  <a:lnTo>
                    <a:pt x="572" y="306"/>
                  </a:lnTo>
                  <a:lnTo>
                    <a:pt x="575" y="300"/>
                  </a:lnTo>
                  <a:lnTo>
                    <a:pt x="566" y="289"/>
                  </a:lnTo>
                  <a:lnTo>
                    <a:pt x="564" y="275"/>
                  </a:lnTo>
                  <a:close/>
                </a:path>
              </a:pathLst>
            </a:custGeom>
            <a:solidFill>
              <a:srgbClr val="92D050"/>
            </a:solidFill>
            <a:ln w="5">
              <a:solidFill>
                <a:schemeClr val="bg1">
                  <a:lumMod val="65000"/>
                </a:schemeClr>
              </a:solidFill>
              <a:prstDash val="solid"/>
              <a:round/>
              <a:headEnd/>
              <a:tailEnd/>
            </a:ln>
          </p:spPr>
          <p:txBody>
            <a:bodyPr vert="horz" wrap="square" lIns="731520" tIns="365760" rIns="0" bIns="0" numCol="1" anchor="ctr" anchorCtr="0" compatLnSpc="1">
              <a:prstTxWarp prst="textNoShape">
                <a:avLst/>
              </a:prstTxWarp>
            </a:bodyPr>
            <a:lstStyle/>
            <a:p>
              <a:pPr algn="ctr"/>
              <a:r>
                <a:rPr lang="en-US" sz="1200"/>
                <a:t>HI</a:t>
              </a:r>
            </a:p>
          </p:txBody>
        </p:sp>
        <p:sp>
          <p:nvSpPr>
            <p:cNvPr id="6" name="Freeform 63">
              <a:extLst>
                <a:ext uri="{FF2B5EF4-FFF2-40B4-BE49-F238E27FC236}">
                  <a16:creationId xmlns:a16="http://schemas.microsoft.com/office/drawing/2014/main" id="{648A57B7-7FBB-BD84-D51E-16895EFC9CAF}"/>
                </a:ext>
              </a:extLst>
            </p:cNvPr>
            <p:cNvSpPr>
              <a:spLocks noEditPoints="1"/>
            </p:cNvSpPr>
            <p:nvPr/>
          </p:nvSpPr>
          <p:spPr bwMode="auto">
            <a:xfrm>
              <a:off x="5" y="3003"/>
              <a:ext cx="1307" cy="971"/>
            </a:xfrm>
            <a:custGeom>
              <a:avLst/>
              <a:gdLst>
                <a:gd name="T0" fmla="*/ 1004 w 1307"/>
                <a:gd name="T1" fmla="*/ 679 h 971"/>
                <a:gd name="T2" fmla="*/ 1093 w 1307"/>
                <a:gd name="T3" fmla="*/ 693 h 971"/>
                <a:gd name="T4" fmla="*/ 1193 w 1307"/>
                <a:gd name="T5" fmla="*/ 787 h 971"/>
                <a:gd name="T6" fmla="*/ 1307 w 1307"/>
                <a:gd name="T7" fmla="*/ 922 h 971"/>
                <a:gd name="T8" fmla="*/ 1236 w 1307"/>
                <a:gd name="T9" fmla="*/ 922 h 971"/>
                <a:gd name="T10" fmla="*/ 1225 w 1307"/>
                <a:gd name="T11" fmla="*/ 966 h 971"/>
                <a:gd name="T12" fmla="*/ 1193 w 1307"/>
                <a:gd name="T13" fmla="*/ 930 h 971"/>
                <a:gd name="T14" fmla="*/ 1182 w 1307"/>
                <a:gd name="T15" fmla="*/ 930 h 971"/>
                <a:gd name="T16" fmla="*/ 1163 w 1307"/>
                <a:gd name="T17" fmla="*/ 899 h 971"/>
                <a:gd name="T18" fmla="*/ 1119 w 1307"/>
                <a:gd name="T19" fmla="*/ 846 h 971"/>
                <a:gd name="T20" fmla="*/ 1091 w 1307"/>
                <a:gd name="T21" fmla="*/ 771 h 971"/>
                <a:gd name="T22" fmla="*/ 991 w 1307"/>
                <a:gd name="T23" fmla="*/ 679 h 971"/>
                <a:gd name="T24" fmla="*/ 824 w 1307"/>
                <a:gd name="T25" fmla="*/ 652 h 971"/>
                <a:gd name="T26" fmla="*/ 766 w 1307"/>
                <a:gd name="T27" fmla="*/ 637 h 971"/>
                <a:gd name="T28" fmla="*/ 738 w 1307"/>
                <a:gd name="T29" fmla="*/ 665 h 971"/>
                <a:gd name="T30" fmla="*/ 629 w 1307"/>
                <a:gd name="T31" fmla="*/ 687 h 971"/>
                <a:gd name="T32" fmla="*/ 659 w 1307"/>
                <a:gd name="T33" fmla="*/ 615 h 971"/>
                <a:gd name="T34" fmla="*/ 632 w 1307"/>
                <a:gd name="T35" fmla="*/ 629 h 971"/>
                <a:gd name="T36" fmla="*/ 585 w 1307"/>
                <a:gd name="T37" fmla="*/ 713 h 971"/>
                <a:gd name="T38" fmla="*/ 410 w 1307"/>
                <a:gd name="T39" fmla="*/ 823 h 971"/>
                <a:gd name="T40" fmla="*/ 351 w 1307"/>
                <a:gd name="T41" fmla="*/ 834 h 971"/>
                <a:gd name="T42" fmla="*/ 229 w 1307"/>
                <a:gd name="T43" fmla="*/ 865 h 971"/>
                <a:gd name="T44" fmla="*/ 189 w 1307"/>
                <a:gd name="T45" fmla="*/ 838 h 971"/>
                <a:gd name="T46" fmla="*/ 324 w 1307"/>
                <a:gd name="T47" fmla="*/ 819 h 971"/>
                <a:gd name="T48" fmla="*/ 403 w 1307"/>
                <a:gd name="T49" fmla="*/ 791 h 971"/>
                <a:gd name="T50" fmla="*/ 463 w 1307"/>
                <a:gd name="T51" fmla="*/ 690 h 971"/>
                <a:gd name="T52" fmla="*/ 406 w 1307"/>
                <a:gd name="T53" fmla="*/ 663 h 971"/>
                <a:gd name="T54" fmla="*/ 343 w 1307"/>
                <a:gd name="T55" fmla="*/ 654 h 971"/>
                <a:gd name="T56" fmla="*/ 349 w 1307"/>
                <a:gd name="T57" fmla="*/ 574 h 971"/>
                <a:gd name="T58" fmla="*/ 292 w 1307"/>
                <a:gd name="T59" fmla="*/ 517 h 971"/>
                <a:gd name="T60" fmla="*/ 315 w 1307"/>
                <a:gd name="T61" fmla="*/ 428 h 971"/>
                <a:gd name="T62" fmla="*/ 413 w 1307"/>
                <a:gd name="T63" fmla="*/ 392 h 971"/>
                <a:gd name="T64" fmla="*/ 460 w 1307"/>
                <a:gd name="T65" fmla="*/ 356 h 971"/>
                <a:gd name="T66" fmla="*/ 448 w 1307"/>
                <a:gd name="T67" fmla="*/ 331 h 971"/>
                <a:gd name="T68" fmla="*/ 346 w 1307"/>
                <a:gd name="T69" fmla="*/ 258 h 971"/>
                <a:gd name="T70" fmla="*/ 390 w 1307"/>
                <a:gd name="T71" fmla="*/ 222 h 971"/>
                <a:gd name="T72" fmla="*/ 443 w 1307"/>
                <a:gd name="T73" fmla="*/ 248 h 971"/>
                <a:gd name="T74" fmla="*/ 448 w 1307"/>
                <a:gd name="T75" fmla="*/ 183 h 971"/>
                <a:gd name="T76" fmla="*/ 462 w 1307"/>
                <a:gd name="T77" fmla="*/ 84 h 971"/>
                <a:gd name="T78" fmla="*/ 591 w 1307"/>
                <a:gd name="T79" fmla="*/ 16 h 971"/>
                <a:gd name="T80" fmla="*/ 691 w 1307"/>
                <a:gd name="T81" fmla="*/ 28 h 971"/>
                <a:gd name="T82" fmla="*/ 787 w 1307"/>
                <a:gd name="T83" fmla="*/ 70 h 971"/>
                <a:gd name="T84" fmla="*/ 949 w 1307"/>
                <a:gd name="T85" fmla="*/ 128 h 971"/>
                <a:gd name="T86" fmla="*/ 187 w 1307"/>
                <a:gd name="T87" fmla="*/ 311 h 971"/>
                <a:gd name="T88" fmla="*/ 237 w 1307"/>
                <a:gd name="T89" fmla="*/ 523 h 971"/>
                <a:gd name="T90" fmla="*/ 86 w 1307"/>
                <a:gd name="T91" fmla="*/ 429 h 971"/>
                <a:gd name="T92" fmla="*/ 0 w 1307"/>
                <a:gd name="T93" fmla="*/ 885 h 971"/>
                <a:gd name="T94" fmla="*/ 82 w 1307"/>
                <a:gd name="T95" fmla="*/ 858 h 971"/>
                <a:gd name="T96" fmla="*/ 17 w 1307"/>
                <a:gd name="T97" fmla="*/ 888 h 971"/>
                <a:gd name="T98" fmla="*/ 306 w 1307"/>
                <a:gd name="T99" fmla="*/ 857 h 971"/>
                <a:gd name="T100" fmla="*/ 481 w 1307"/>
                <a:gd name="T101" fmla="*/ 876 h 971"/>
                <a:gd name="T102" fmla="*/ 582 w 1307"/>
                <a:gd name="T103" fmla="*/ 810 h 971"/>
                <a:gd name="T104" fmla="*/ 593 w 1307"/>
                <a:gd name="T105" fmla="*/ 765 h 971"/>
                <a:gd name="T106" fmla="*/ 534 w 1307"/>
                <a:gd name="T107" fmla="*/ 77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971">
                  <a:moveTo>
                    <a:pt x="949" y="128"/>
                  </a:moveTo>
                  <a:lnTo>
                    <a:pt x="947" y="660"/>
                  </a:lnTo>
                  <a:lnTo>
                    <a:pt x="957" y="666"/>
                  </a:lnTo>
                  <a:lnTo>
                    <a:pt x="977" y="668"/>
                  </a:lnTo>
                  <a:lnTo>
                    <a:pt x="986" y="660"/>
                  </a:lnTo>
                  <a:lnTo>
                    <a:pt x="1002" y="660"/>
                  </a:lnTo>
                  <a:lnTo>
                    <a:pt x="1004" y="679"/>
                  </a:lnTo>
                  <a:lnTo>
                    <a:pt x="1046" y="721"/>
                  </a:lnTo>
                  <a:lnTo>
                    <a:pt x="1049" y="737"/>
                  </a:lnTo>
                  <a:lnTo>
                    <a:pt x="1071" y="726"/>
                  </a:lnTo>
                  <a:lnTo>
                    <a:pt x="1074" y="724"/>
                  </a:lnTo>
                  <a:lnTo>
                    <a:pt x="1077" y="706"/>
                  </a:lnTo>
                  <a:lnTo>
                    <a:pt x="1086" y="695"/>
                  </a:lnTo>
                  <a:lnTo>
                    <a:pt x="1093" y="693"/>
                  </a:lnTo>
                  <a:lnTo>
                    <a:pt x="1105" y="685"/>
                  </a:lnTo>
                  <a:lnTo>
                    <a:pt x="1124" y="698"/>
                  </a:lnTo>
                  <a:lnTo>
                    <a:pt x="1129" y="716"/>
                  </a:lnTo>
                  <a:lnTo>
                    <a:pt x="1141" y="723"/>
                  </a:lnTo>
                  <a:lnTo>
                    <a:pt x="1147" y="738"/>
                  </a:lnTo>
                  <a:lnTo>
                    <a:pt x="1172" y="749"/>
                  </a:lnTo>
                  <a:lnTo>
                    <a:pt x="1193" y="787"/>
                  </a:lnTo>
                  <a:lnTo>
                    <a:pt x="1210" y="810"/>
                  </a:lnTo>
                  <a:lnTo>
                    <a:pt x="1224" y="827"/>
                  </a:lnTo>
                  <a:lnTo>
                    <a:pt x="1233" y="851"/>
                  </a:lnTo>
                  <a:lnTo>
                    <a:pt x="1264" y="862"/>
                  </a:lnTo>
                  <a:lnTo>
                    <a:pt x="1297" y="876"/>
                  </a:lnTo>
                  <a:lnTo>
                    <a:pt x="1303" y="902"/>
                  </a:lnTo>
                  <a:lnTo>
                    <a:pt x="1307" y="922"/>
                  </a:lnTo>
                  <a:lnTo>
                    <a:pt x="1300" y="943"/>
                  </a:lnTo>
                  <a:lnTo>
                    <a:pt x="1289" y="957"/>
                  </a:lnTo>
                  <a:lnTo>
                    <a:pt x="1278" y="952"/>
                  </a:lnTo>
                  <a:lnTo>
                    <a:pt x="1269" y="933"/>
                  </a:lnTo>
                  <a:lnTo>
                    <a:pt x="1252" y="924"/>
                  </a:lnTo>
                  <a:lnTo>
                    <a:pt x="1241" y="916"/>
                  </a:lnTo>
                  <a:lnTo>
                    <a:pt x="1236" y="922"/>
                  </a:lnTo>
                  <a:lnTo>
                    <a:pt x="1246" y="940"/>
                  </a:lnTo>
                  <a:lnTo>
                    <a:pt x="1246" y="962"/>
                  </a:lnTo>
                  <a:lnTo>
                    <a:pt x="1239" y="965"/>
                  </a:lnTo>
                  <a:lnTo>
                    <a:pt x="1227" y="954"/>
                  </a:lnTo>
                  <a:lnTo>
                    <a:pt x="1214" y="944"/>
                  </a:lnTo>
                  <a:lnTo>
                    <a:pt x="1218" y="955"/>
                  </a:lnTo>
                  <a:lnTo>
                    <a:pt x="1225" y="966"/>
                  </a:lnTo>
                  <a:lnTo>
                    <a:pt x="1221" y="971"/>
                  </a:lnTo>
                  <a:lnTo>
                    <a:pt x="1221" y="971"/>
                  </a:lnTo>
                  <a:lnTo>
                    <a:pt x="1218" y="969"/>
                  </a:lnTo>
                  <a:lnTo>
                    <a:pt x="1211" y="965"/>
                  </a:lnTo>
                  <a:lnTo>
                    <a:pt x="1211" y="965"/>
                  </a:lnTo>
                  <a:lnTo>
                    <a:pt x="1199" y="944"/>
                  </a:lnTo>
                  <a:lnTo>
                    <a:pt x="1193" y="930"/>
                  </a:lnTo>
                  <a:lnTo>
                    <a:pt x="1193" y="930"/>
                  </a:lnTo>
                  <a:lnTo>
                    <a:pt x="1191" y="933"/>
                  </a:lnTo>
                  <a:lnTo>
                    <a:pt x="1189" y="937"/>
                  </a:lnTo>
                  <a:lnTo>
                    <a:pt x="1186" y="937"/>
                  </a:lnTo>
                  <a:lnTo>
                    <a:pt x="1186" y="937"/>
                  </a:lnTo>
                  <a:lnTo>
                    <a:pt x="1183" y="933"/>
                  </a:lnTo>
                  <a:lnTo>
                    <a:pt x="1182" y="930"/>
                  </a:lnTo>
                  <a:lnTo>
                    <a:pt x="1179" y="927"/>
                  </a:lnTo>
                  <a:lnTo>
                    <a:pt x="1189" y="915"/>
                  </a:lnTo>
                  <a:lnTo>
                    <a:pt x="1180" y="905"/>
                  </a:lnTo>
                  <a:lnTo>
                    <a:pt x="1180" y="874"/>
                  </a:lnTo>
                  <a:lnTo>
                    <a:pt x="1175" y="874"/>
                  </a:lnTo>
                  <a:lnTo>
                    <a:pt x="1171" y="896"/>
                  </a:lnTo>
                  <a:lnTo>
                    <a:pt x="1163" y="899"/>
                  </a:lnTo>
                  <a:lnTo>
                    <a:pt x="1158" y="876"/>
                  </a:lnTo>
                  <a:lnTo>
                    <a:pt x="1154" y="852"/>
                  </a:lnTo>
                  <a:lnTo>
                    <a:pt x="1149" y="849"/>
                  </a:lnTo>
                  <a:lnTo>
                    <a:pt x="1150" y="885"/>
                  </a:lnTo>
                  <a:lnTo>
                    <a:pt x="1150" y="891"/>
                  </a:lnTo>
                  <a:lnTo>
                    <a:pt x="1141" y="883"/>
                  </a:lnTo>
                  <a:lnTo>
                    <a:pt x="1119" y="846"/>
                  </a:lnTo>
                  <a:lnTo>
                    <a:pt x="1107" y="843"/>
                  </a:lnTo>
                  <a:lnTo>
                    <a:pt x="1102" y="819"/>
                  </a:lnTo>
                  <a:lnTo>
                    <a:pt x="1091" y="802"/>
                  </a:lnTo>
                  <a:lnTo>
                    <a:pt x="1082" y="794"/>
                  </a:lnTo>
                  <a:lnTo>
                    <a:pt x="1082" y="780"/>
                  </a:lnTo>
                  <a:lnTo>
                    <a:pt x="1094" y="773"/>
                  </a:lnTo>
                  <a:lnTo>
                    <a:pt x="1091" y="771"/>
                  </a:lnTo>
                  <a:lnTo>
                    <a:pt x="1075" y="774"/>
                  </a:lnTo>
                  <a:lnTo>
                    <a:pt x="1055" y="759"/>
                  </a:lnTo>
                  <a:lnTo>
                    <a:pt x="1038" y="741"/>
                  </a:lnTo>
                  <a:lnTo>
                    <a:pt x="1008" y="726"/>
                  </a:lnTo>
                  <a:lnTo>
                    <a:pt x="983" y="709"/>
                  </a:lnTo>
                  <a:lnTo>
                    <a:pt x="991" y="688"/>
                  </a:lnTo>
                  <a:lnTo>
                    <a:pt x="991" y="679"/>
                  </a:lnTo>
                  <a:lnTo>
                    <a:pt x="980" y="688"/>
                  </a:lnTo>
                  <a:lnTo>
                    <a:pt x="962" y="696"/>
                  </a:lnTo>
                  <a:lnTo>
                    <a:pt x="938" y="688"/>
                  </a:lnTo>
                  <a:lnTo>
                    <a:pt x="904" y="674"/>
                  </a:lnTo>
                  <a:lnTo>
                    <a:pt x="869" y="674"/>
                  </a:lnTo>
                  <a:lnTo>
                    <a:pt x="865" y="676"/>
                  </a:lnTo>
                  <a:lnTo>
                    <a:pt x="824" y="652"/>
                  </a:lnTo>
                  <a:lnTo>
                    <a:pt x="812" y="651"/>
                  </a:lnTo>
                  <a:lnTo>
                    <a:pt x="794" y="613"/>
                  </a:lnTo>
                  <a:lnTo>
                    <a:pt x="771" y="617"/>
                  </a:lnTo>
                  <a:lnTo>
                    <a:pt x="749" y="624"/>
                  </a:lnTo>
                  <a:lnTo>
                    <a:pt x="752" y="654"/>
                  </a:lnTo>
                  <a:lnTo>
                    <a:pt x="760" y="635"/>
                  </a:lnTo>
                  <a:lnTo>
                    <a:pt x="766" y="637"/>
                  </a:lnTo>
                  <a:lnTo>
                    <a:pt x="757" y="665"/>
                  </a:lnTo>
                  <a:lnTo>
                    <a:pt x="777" y="648"/>
                  </a:lnTo>
                  <a:lnTo>
                    <a:pt x="780" y="657"/>
                  </a:lnTo>
                  <a:lnTo>
                    <a:pt x="757" y="685"/>
                  </a:lnTo>
                  <a:lnTo>
                    <a:pt x="749" y="682"/>
                  </a:lnTo>
                  <a:lnTo>
                    <a:pt x="746" y="671"/>
                  </a:lnTo>
                  <a:lnTo>
                    <a:pt x="738" y="665"/>
                  </a:lnTo>
                  <a:lnTo>
                    <a:pt x="729" y="673"/>
                  </a:lnTo>
                  <a:lnTo>
                    <a:pt x="712" y="662"/>
                  </a:lnTo>
                  <a:lnTo>
                    <a:pt x="693" y="674"/>
                  </a:lnTo>
                  <a:lnTo>
                    <a:pt x="682" y="688"/>
                  </a:lnTo>
                  <a:lnTo>
                    <a:pt x="660" y="701"/>
                  </a:lnTo>
                  <a:lnTo>
                    <a:pt x="632" y="699"/>
                  </a:lnTo>
                  <a:lnTo>
                    <a:pt x="629" y="687"/>
                  </a:lnTo>
                  <a:lnTo>
                    <a:pt x="652" y="682"/>
                  </a:lnTo>
                  <a:lnTo>
                    <a:pt x="652" y="674"/>
                  </a:lnTo>
                  <a:lnTo>
                    <a:pt x="637" y="671"/>
                  </a:lnTo>
                  <a:lnTo>
                    <a:pt x="643" y="656"/>
                  </a:lnTo>
                  <a:lnTo>
                    <a:pt x="657" y="631"/>
                  </a:lnTo>
                  <a:lnTo>
                    <a:pt x="657" y="620"/>
                  </a:lnTo>
                  <a:lnTo>
                    <a:pt x="659" y="615"/>
                  </a:lnTo>
                  <a:lnTo>
                    <a:pt x="687" y="601"/>
                  </a:lnTo>
                  <a:lnTo>
                    <a:pt x="691" y="609"/>
                  </a:lnTo>
                  <a:lnTo>
                    <a:pt x="709" y="609"/>
                  </a:lnTo>
                  <a:lnTo>
                    <a:pt x="701" y="593"/>
                  </a:lnTo>
                  <a:lnTo>
                    <a:pt x="677" y="592"/>
                  </a:lnTo>
                  <a:lnTo>
                    <a:pt x="646" y="609"/>
                  </a:lnTo>
                  <a:lnTo>
                    <a:pt x="632" y="629"/>
                  </a:lnTo>
                  <a:lnTo>
                    <a:pt x="620" y="645"/>
                  </a:lnTo>
                  <a:lnTo>
                    <a:pt x="613" y="659"/>
                  </a:lnTo>
                  <a:lnTo>
                    <a:pt x="587" y="668"/>
                  </a:lnTo>
                  <a:lnTo>
                    <a:pt x="568" y="685"/>
                  </a:lnTo>
                  <a:lnTo>
                    <a:pt x="566" y="695"/>
                  </a:lnTo>
                  <a:lnTo>
                    <a:pt x="581" y="701"/>
                  </a:lnTo>
                  <a:lnTo>
                    <a:pt x="585" y="713"/>
                  </a:lnTo>
                  <a:lnTo>
                    <a:pt x="568" y="734"/>
                  </a:lnTo>
                  <a:lnTo>
                    <a:pt x="527" y="760"/>
                  </a:lnTo>
                  <a:lnTo>
                    <a:pt x="479" y="787"/>
                  </a:lnTo>
                  <a:lnTo>
                    <a:pt x="467" y="793"/>
                  </a:lnTo>
                  <a:lnTo>
                    <a:pt x="432" y="801"/>
                  </a:lnTo>
                  <a:lnTo>
                    <a:pt x="399" y="815"/>
                  </a:lnTo>
                  <a:lnTo>
                    <a:pt x="410" y="823"/>
                  </a:lnTo>
                  <a:lnTo>
                    <a:pt x="401" y="832"/>
                  </a:lnTo>
                  <a:lnTo>
                    <a:pt x="398" y="840"/>
                  </a:lnTo>
                  <a:lnTo>
                    <a:pt x="381" y="834"/>
                  </a:lnTo>
                  <a:lnTo>
                    <a:pt x="360" y="834"/>
                  </a:lnTo>
                  <a:lnTo>
                    <a:pt x="356" y="848"/>
                  </a:lnTo>
                  <a:lnTo>
                    <a:pt x="349" y="848"/>
                  </a:lnTo>
                  <a:lnTo>
                    <a:pt x="351" y="834"/>
                  </a:lnTo>
                  <a:lnTo>
                    <a:pt x="329" y="841"/>
                  </a:lnTo>
                  <a:lnTo>
                    <a:pt x="312" y="848"/>
                  </a:lnTo>
                  <a:lnTo>
                    <a:pt x="290" y="840"/>
                  </a:lnTo>
                  <a:lnTo>
                    <a:pt x="271" y="851"/>
                  </a:lnTo>
                  <a:lnTo>
                    <a:pt x="251" y="851"/>
                  </a:lnTo>
                  <a:lnTo>
                    <a:pt x="239" y="860"/>
                  </a:lnTo>
                  <a:lnTo>
                    <a:pt x="229" y="865"/>
                  </a:lnTo>
                  <a:lnTo>
                    <a:pt x="215" y="862"/>
                  </a:lnTo>
                  <a:lnTo>
                    <a:pt x="200" y="855"/>
                  </a:lnTo>
                  <a:lnTo>
                    <a:pt x="185" y="860"/>
                  </a:lnTo>
                  <a:lnTo>
                    <a:pt x="179" y="865"/>
                  </a:lnTo>
                  <a:lnTo>
                    <a:pt x="168" y="858"/>
                  </a:lnTo>
                  <a:lnTo>
                    <a:pt x="168" y="846"/>
                  </a:lnTo>
                  <a:lnTo>
                    <a:pt x="189" y="838"/>
                  </a:lnTo>
                  <a:lnTo>
                    <a:pt x="228" y="843"/>
                  </a:lnTo>
                  <a:lnTo>
                    <a:pt x="254" y="832"/>
                  </a:lnTo>
                  <a:lnTo>
                    <a:pt x="268" y="819"/>
                  </a:lnTo>
                  <a:lnTo>
                    <a:pt x="285" y="815"/>
                  </a:lnTo>
                  <a:lnTo>
                    <a:pt x="298" y="810"/>
                  </a:lnTo>
                  <a:lnTo>
                    <a:pt x="315" y="810"/>
                  </a:lnTo>
                  <a:lnTo>
                    <a:pt x="324" y="819"/>
                  </a:lnTo>
                  <a:lnTo>
                    <a:pt x="331" y="816"/>
                  </a:lnTo>
                  <a:lnTo>
                    <a:pt x="345" y="799"/>
                  </a:lnTo>
                  <a:lnTo>
                    <a:pt x="363" y="793"/>
                  </a:lnTo>
                  <a:lnTo>
                    <a:pt x="385" y="790"/>
                  </a:lnTo>
                  <a:lnTo>
                    <a:pt x="393" y="788"/>
                  </a:lnTo>
                  <a:lnTo>
                    <a:pt x="398" y="791"/>
                  </a:lnTo>
                  <a:lnTo>
                    <a:pt x="403" y="791"/>
                  </a:lnTo>
                  <a:lnTo>
                    <a:pt x="410" y="768"/>
                  </a:lnTo>
                  <a:lnTo>
                    <a:pt x="435" y="759"/>
                  </a:lnTo>
                  <a:lnTo>
                    <a:pt x="448" y="735"/>
                  </a:lnTo>
                  <a:lnTo>
                    <a:pt x="462" y="707"/>
                  </a:lnTo>
                  <a:lnTo>
                    <a:pt x="471" y="698"/>
                  </a:lnTo>
                  <a:lnTo>
                    <a:pt x="474" y="682"/>
                  </a:lnTo>
                  <a:lnTo>
                    <a:pt x="463" y="690"/>
                  </a:lnTo>
                  <a:lnTo>
                    <a:pt x="443" y="693"/>
                  </a:lnTo>
                  <a:lnTo>
                    <a:pt x="438" y="679"/>
                  </a:lnTo>
                  <a:lnTo>
                    <a:pt x="431" y="676"/>
                  </a:lnTo>
                  <a:lnTo>
                    <a:pt x="424" y="682"/>
                  </a:lnTo>
                  <a:lnTo>
                    <a:pt x="423" y="701"/>
                  </a:lnTo>
                  <a:lnTo>
                    <a:pt x="415" y="699"/>
                  </a:lnTo>
                  <a:lnTo>
                    <a:pt x="406" y="663"/>
                  </a:lnTo>
                  <a:lnTo>
                    <a:pt x="398" y="671"/>
                  </a:lnTo>
                  <a:lnTo>
                    <a:pt x="390" y="668"/>
                  </a:lnTo>
                  <a:lnTo>
                    <a:pt x="388" y="657"/>
                  </a:lnTo>
                  <a:lnTo>
                    <a:pt x="363" y="657"/>
                  </a:lnTo>
                  <a:lnTo>
                    <a:pt x="349" y="665"/>
                  </a:lnTo>
                  <a:lnTo>
                    <a:pt x="334" y="662"/>
                  </a:lnTo>
                  <a:lnTo>
                    <a:pt x="343" y="654"/>
                  </a:lnTo>
                  <a:lnTo>
                    <a:pt x="346" y="637"/>
                  </a:lnTo>
                  <a:lnTo>
                    <a:pt x="342" y="624"/>
                  </a:lnTo>
                  <a:lnTo>
                    <a:pt x="351" y="620"/>
                  </a:lnTo>
                  <a:lnTo>
                    <a:pt x="359" y="618"/>
                  </a:lnTo>
                  <a:lnTo>
                    <a:pt x="354" y="607"/>
                  </a:lnTo>
                  <a:lnTo>
                    <a:pt x="354" y="579"/>
                  </a:lnTo>
                  <a:lnTo>
                    <a:pt x="349" y="574"/>
                  </a:lnTo>
                  <a:lnTo>
                    <a:pt x="343" y="582"/>
                  </a:lnTo>
                  <a:lnTo>
                    <a:pt x="306" y="582"/>
                  </a:lnTo>
                  <a:lnTo>
                    <a:pt x="296" y="574"/>
                  </a:lnTo>
                  <a:lnTo>
                    <a:pt x="292" y="551"/>
                  </a:lnTo>
                  <a:lnTo>
                    <a:pt x="279" y="528"/>
                  </a:lnTo>
                  <a:lnTo>
                    <a:pt x="279" y="523"/>
                  </a:lnTo>
                  <a:lnTo>
                    <a:pt x="292" y="517"/>
                  </a:lnTo>
                  <a:lnTo>
                    <a:pt x="293" y="504"/>
                  </a:lnTo>
                  <a:lnTo>
                    <a:pt x="301" y="496"/>
                  </a:lnTo>
                  <a:lnTo>
                    <a:pt x="295" y="493"/>
                  </a:lnTo>
                  <a:lnTo>
                    <a:pt x="287" y="496"/>
                  </a:lnTo>
                  <a:lnTo>
                    <a:pt x="281" y="479"/>
                  </a:lnTo>
                  <a:lnTo>
                    <a:pt x="285" y="448"/>
                  </a:lnTo>
                  <a:lnTo>
                    <a:pt x="315" y="428"/>
                  </a:lnTo>
                  <a:lnTo>
                    <a:pt x="331" y="418"/>
                  </a:lnTo>
                  <a:lnTo>
                    <a:pt x="343" y="395"/>
                  </a:lnTo>
                  <a:lnTo>
                    <a:pt x="360" y="387"/>
                  </a:lnTo>
                  <a:lnTo>
                    <a:pt x="376" y="393"/>
                  </a:lnTo>
                  <a:lnTo>
                    <a:pt x="378" y="409"/>
                  </a:lnTo>
                  <a:lnTo>
                    <a:pt x="393" y="407"/>
                  </a:lnTo>
                  <a:lnTo>
                    <a:pt x="413" y="392"/>
                  </a:lnTo>
                  <a:lnTo>
                    <a:pt x="423" y="396"/>
                  </a:lnTo>
                  <a:lnTo>
                    <a:pt x="429" y="400"/>
                  </a:lnTo>
                  <a:lnTo>
                    <a:pt x="440" y="400"/>
                  </a:lnTo>
                  <a:lnTo>
                    <a:pt x="454" y="392"/>
                  </a:lnTo>
                  <a:lnTo>
                    <a:pt x="459" y="365"/>
                  </a:lnTo>
                  <a:lnTo>
                    <a:pt x="459" y="365"/>
                  </a:lnTo>
                  <a:lnTo>
                    <a:pt x="460" y="356"/>
                  </a:lnTo>
                  <a:lnTo>
                    <a:pt x="462" y="348"/>
                  </a:lnTo>
                  <a:lnTo>
                    <a:pt x="465" y="343"/>
                  </a:lnTo>
                  <a:lnTo>
                    <a:pt x="465" y="343"/>
                  </a:lnTo>
                  <a:lnTo>
                    <a:pt x="470" y="339"/>
                  </a:lnTo>
                  <a:lnTo>
                    <a:pt x="471" y="337"/>
                  </a:lnTo>
                  <a:lnTo>
                    <a:pt x="463" y="325"/>
                  </a:lnTo>
                  <a:lnTo>
                    <a:pt x="448" y="331"/>
                  </a:lnTo>
                  <a:lnTo>
                    <a:pt x="428" y="336"/>
                  </a:lnTo>
                  <a:lnTo>
                    <a:pt x="415" y="332"/>
                  </a:lnTo>
                  <a:lnTo>
                    <a:pt x="393" y="322"/>
                  </a:lnTo>
                  <a:lnTo>
                    <a:pt x="362" y="320"/>
                  </a:lnTo>
                  <a:lnTo>
                    <a:pt x="340" y="297"/>
                  </a:lnTo>
                  <a:lnTo>
                    <a:pt x="343" y="273"/>
                  </a:lnTo>
                  <a:lnTo>
                    <a:pt x="346" y="258"/>
                  </a:lnTo>
                  <a:lnTo>
                    <a:pt x="334" y="247"/>
                  </a:lnTo>
                  <a:lnTo>
                    <a:pt x="321" y="223"/>
                  </a:lnTo>
                  <a:lnTo>
                    <a:pt x="324" y="218"/>
                  </a:lnTo>
                  <a:lnTo>
                    <a:pt x="367" y="215"/>
                  </a:lnTo>
                  <a:lnTo>
                    <a:pt x="381" y="215"/>
                  </a:lnTo>
                  <a:lnTo>
                    <a:pt x="385" y="222"/>
                  </a:lnTo>
                  <a:lnTo>
                    <a:pt x="390" y="222"/>
                  </a:lnTo>
                  <a:lnTo>
                    <a:pt x="388" y="211"/>
                  </a:lnTo>
                  <a:lnTo>
                    <a:pt x="413" y="208"/>
                  </a:lnTo>
                  <a:lnTo>
                    <a:pt x="429" y="209"/>
                  </a:lnTo>
                  <a:lnTo>
                    <a:pt x="438" y="217"/>
                  </a:lnTo>
                  <a:lnTo>
                    <a:pt x="429" y="229"/>
                  </a:lnTo>
                  <a:lnTo>
                    <a:pt x="426" y="239"/>
                  </a:lnTo>
                  <a:lnTo>
                    <a:pt x="443" y="248"/>
                  </a:lnTo>
                  <a:lnTo>
                    <a:pt x="474" y="259"/>
                  </a:lnTo>
                  <a:lnTo>
                    <a:pt x="485" y="254"/>
                  </a:lnTo>
                  <a:lnTo>
                    <a:pt x="471" y="226"/>
                  </a:lnTo>
                  <a:lnTo>
                    <a:pt x="467" y="206"/>
                  </a:lnTo>
                  <a:lnTo>
                    <a:pt x="471" y="201"/>
                  </a:lnTo>
                  <a:lnTo>
                    <a:pt x="451" y="189"/>
                  </a:lnTo>
                  <a:lnTo>
                    <a:pt x="448" y="183"/>
                  </a:lnTo>
                  <a:lnTo>
                    <a:pt x="451" y="172"/>
                  </a:lnTo>
                  <a:lnTo>
                    <a:pt x="446" y="148"/>
                  </a:lnTo>
                  <a:lnTo>
                    <a:pt x="428" y="119"/>
                  </a:lnTo>
                  <a:lnTo>
                    <a:pt x="412" y="92"/>
                  </a:lnTo>
                  <a:lnTo>
                    <a:pt x="431" y="80"/>
                  </a:lnTo>
                  <a:lnTo>
                    <a:pt x="451" y="80"/>
                  </a:lnTo>
                  <a:lnTo>
                    <a:pt x="462" y="84"/>
                  </a:lnTo>
                  <a:lnTo>
                    <a:pt x="488" y="83"/>
                  </a:lnTo>
                  <a:lnTo>
                    <a:pt x="512" y="61"/>
                  </a:lnTo>
                  <a:lnTo>
                    <a:pt x="518" y="42"/>
                  </a:lnTo>
                  <a:lnTo>
                    <a:pt x="541" y="26"/>
                  </a:lnTo>
                  <a:lnTo>
                    <a:pt x="552" y="33"/>
                  </a:lnTo>
                  <a:lnTo>
                    <a:pt x="570" y="28"/>
                  </a:lnTo>
                  <a:lnTo>
                    <a:pt x="591" y="16"/>
                  </a:lnTo>
                  <a:lnTo>
                    <a:pt x="599" y="14"/>
                  </a:lnTo>
                  <a:lnTo>
                    <a:pt x="606" y="20"/>
                  </a:lnTo>
                  <a:lnTo>
                    <a:pt x="634" y="19"/>
                  </a:lnTo>
                  <a:lnTo>
                    <a:pt x="651" y="0"/>
                  </a:lnTo>
                  <a:lnTo>
                    <a:pt x="657" y="0"/>
                  </a:lnTo>
                  <a:lnTo>
                    <a:pt x="680" y="14"/>
                  </a:lnTo>
                  <a:lnTo>
                    <a:pt x="691" y="28"/>
                  </a:lnTo>
                  <a:lnTo>
                    <a:pt x="688" y="34"/>
                  </a:lnTo>
                  <a:lnTo>
                    <a:pt x="693" y="42"/>
                  </a:lnTo>
                  <a:lnTo>
                    <a:pt x="704" y="31"/>
                  </a:lnTo>
                  <a:lnTo>
                    <a:pt x="727" y="34"/>
                  </a:lnTo>
                  <a:lnTo>
                    <a:pt x="729" y="56"/>
                  </a:lnTo>
                  <a:lnTo>
                    <a:pt x="741" y="66"/>
                  </a:lnTo>
                  <a:lnTo>
                    <a:pt x="787" y="70"/>
                  </a:lnTo>
                  <a:lnTo>
                    <a:pt x="826" y="97"/>
                  </a:lnTo>
                  <a:lnTo>
                    <a:pt x="835" y="90"/>
                  </a:lnTo>
                  <a:lnTo>
                    <a:pt x="866" y="106"/>
                  </a:lnTo>
                  <a:lnTo>
                    <a:pt x="880" y="103"/>
                  </a:lnTo>
                  <a:lnTo>
                    <a:pt x="891" y="97"/>
                  </a:lnTo>
                  <a:lnTo>
                    <a:pt x="922" y="109"/>
                  </a:lnTo>
                  <a:lnTo>
                    <a:pt x="949" y="128"/>
                  </a:lnTo>
                  <a:close/>
                  <a:moveTo>
                    <a:pt x="231" y="307"/>
                  </a:moveTo>
                  <a:lnTo>
                    <a:pt x="243" y="342"/>
                  </a:lnTo>
                  <a:lnTo>
                    <a:pt x="243" y="348"/>
                  </a:lnTo>
                  <a:lnTo>
                    <a:pt x="225" y="345"/>
                  </a:lnTo>
                  <a:lnTo>
                    <a:pt x="214" y="320"/>
                  </a:lnTo>
                  <a:lnTo>
                    <a:pt x="203" y="311"/>
                  </a:lnTo>
                  <a:lnTo>
                    <a:pt x="187" y="311"/>
                  </a:lnTo>
                  <a:lnTo>
                    <a:pt x="185" y="295"/>
                  </a:lnTo>
                  <a:lnTo>
                    <a:pt x="198" y="279"/>
                  </a:lnTo>
                  <a:lnTo>
                    <a:pt x="204" y="295"/>
                  </a:lnTo>
                  <a:lnTo>
                    <a:pt x="214" y="304"/>
                  </a:lnTo>
                  <a:lnTo>
                    <a:pt x="231" y="307"/>
                  </a:lnTo>
                  <a:close/>
                  <a:moveTo>
                    <a:pt x="215" y="517"/>
                  </a:moveTo>
                  <a:lnTo>
                    <a:pt x="237" y="523"/>
                  </a:lnTo>
                  <a:lnTo>
                    <a:pt x="260" y="528"/>
                  </a:lnTo>
                  <a:lnTo>
                    <a:pt x="267" y="534"/>
                  </a:lnTo>
                  <a:lnTo>
                    <a:pt x="256" y="557"/>
                  </a:lnTo>
                  <a:lnTo>
                    <a:pt x="237" y="557"/>
                  </a:lnTo>
                  <a:lnTo>
                    <a:pt x="215" y="534"/>
                  </a:lnTo>
                  <a:lnTo>
                    <a:pt x="215" y="517"/>
                  </a:lnTo>
                  <a:close/>
                  <a:moveTo>
                    <a:pt x="86" y="429"/>
                  </a:moveTo>
                  <a:lnTo>
                    <a:pt x="92" y="445"/>
                  </a:lnTo>
                  <a:lnTo>
                    <a:pt x="100" y="456"/>
                  </a:lnTo>
                  <a:lnTo>
                    <a:pt x="92" y="460"/>
                  </a:lnTo>
                  <a:lnTo>
                    <a:pt x="79" y="442"/>
                  </a:lnTo>
                  <a:lnTo>
                    <a:pt x="79" y="429"/>
                  </a:lnTo>
                  <a:lnTo>
                    <a:pt x="86" y="429"/>
                  </a:lnTo>
                  <a:close/>
                  <a:moveTo>
                    <a:pt x="0" y="885"/>
                  </a:moveTo>
                  <a:lnTo>
                    <a:pt x="20" y="871"/>
                  </a:lnTo>
                  <a:lnTo>
                    <a:pt x="42" y="865"/>
                  </a:lnTo>
                  <a:lnTo>
                    <a:pt x="57" y="868"/>
                  </a:lnTo>
                  <a:lnTo>
                    <a:pt x="61" y="877"/>
                  </a:lnTo>
                  <a:lnTo>
                    <a:pt x="73" y="880"/>
                  </a:lnTo>
                  <a:lnTo>
                    <a:pt x="86" y="868"/>
                  </a:lnTo>
                  <a:lnTo>
                    <a:pt x="82" y="858"/>
                  </a:lnTo>
                  <a:lnTo>
                    <a:pt x="100" y="854"/>
                  </a:lnTo>
                  <a:lnTo>
                    <a:pt x="118" y="871"/>
                  </a:lnTo>
                  <a:lnTo>
                    <a:pt x="112" y="882"/>
                  </a:lnTo>
                  <a:lnTo>
                    <a:pt x="84" y="888"/>
                  </a:lnTo>
                  <a:lnTo>
                    <a:pt x="67" y="885"/>
                  </a:lnTo>
                  <a:lnTo>
                    <a:pt x="43" y="879"/>
                  </a:lnTo>
                  <a:lnTo>
                    <a:pt x="17" y="888"/>
                  </a:lnTo>
                  <a:lnTo>
                    <a:pt x="6" y="890"/>
                  </a:lnTo>
                  <a:lnTo>
                    <a:pt x="0" y="885"/>
                  </a:lnTo>
                  <a:close/>
                  <a:moveTo>
                    <a:pt x="306" y="857"/>
                  </a:moveTo>
                  <a:lnTo>
                    <a:pt x="315" y="869"/>
                  </a:lnTo>
                  <a:lnTo>
                    <a:pt x="329" y="860"/>
                  </a:lnTo>
                  <a:lnTo>
                    <a:pt x="320" y="851"/>
                  </a:lnTo>
                  <a:lnTo>
                    <a:pt x="306" y="857"/>
                  </a:lnTo>
                  <a:close/>
                  <a:moveTo>
                    <a:pt x="323" y="877"/>
                  </a:moveTo>
                  <a:lnTo>
                    <a:pt x="331" y="862"/>
                  </a:lnTo>
                  <a:lnTo>
                    <a:pt x="343" y="865"/>
                  </a:lnTo>
                  <a:lnTo>
                    <a:pt x="339" y="877"/>
                  </a:lnTo>
                  <a:lnTo>
                    <a:pt x="323" y="877"/>
                  </a:lnTo>
                  <a:close/>
                  <a:moveTo>
                    <a:pt x="471" y="865"/>
                  </a:moveTo>
                  <a:lnTo>
                    <a:pt x="481" y="876"/>
                  </a:lnTo>
                  <a:lnTo>
                    <a:pt x="485" y="868"/>
                  </a:lnTo>
                  <a:lnTo>
                    <a:pt x="481" y="857"/>
                  </a:lnTo>
                  <a:lnTo>
                    <a:pt x="471" y="865"/>
                  </a:lnTo>
                  <a:close/>
                  <a:moveTo>
                    <a:pt x="526" y="787"/>
                  </a:moveTo>
                  <a:lnTo>
                    <a:pt x="532" y="823"/>
                  </a:lnTo>
                  <a:lnTo>
                    <a:pt x="551" y="827"/>
                  </a:lnTo>
                  <a:lnTo>
                    <a:pt x="582" y="810"/>
                  </a:lnTo>
                  <a:lnTo>
                    <a:pt x="609" y="793"/>
                  </a:lnTo>
                  <a:lnTo>
                    <a:pt x="599" y="779"/>
                  </a:lnTo>
                  <a:lnTo>
                    <a:pt x="602" y="763"/>
                  </a:lnTo>
                  <a:lnTo>
                    <a:pt x="588" y="771"/>
                  </a:lnTo>
                  <a:lnTo>
                    <a:pt x="571" y="766"/>
                  </a:lnTo>
                  <a:lnTo>
                    <a:pt x="581" y="759"/>
                  </a:lnTo>
                  <a:lnTo>
                    <a:pt x="593" y="765"/>
                  </a:lnTo>
                  <a:lnTo>
                    <a:pt x="618" y="754"/>
                  </a:lnTo>
                  <a:lnTo>
                    <a:pt x="620" y="745"/>
                  </a:lnTo>
                  <a:lnTo>
                    <a:pt x="606" y="740"/>
                  </a:lnTo>
                  <a:lnTo>
                    <a:pt x="610" y="727"/>
                  </a:lnTo>
                  <a:lnTo>
                    <a:pt x="593" y="740"/>
                  </a:lnTo>
                  <a:lnTo>
                    <a:pt x="563" y="762"/>
                  </a:lnTo>
                  <a:lnTo>
                    <a:pt x="534" y="779"/>
                  </a:lnTo>
                  <a:lnTo>
                    <a:pt x="526" y="787"/>
                  </a:lnTo>
                  <a:close/>
                  <a:moveTo>
                    <a:pt x="790" y="662"/>
                  </a:moveTo>
                  <a:lnTo>
                    <a:pt x="805" y="654"/>
                  </a:lnTo>
                  <a:lnTo>
                    <a:pt x="799" y="642"/>
                  </a:lnTo>
                  <a:lnTo>
                    <a:pt x="788" y="648"/>
                  </a:lnTo>
                  <a:lnTo>
                    <a:pt x="790" y="662"/>
                  </a:lnTo>
                  <a:close/>
                </a:path>
              </a:pathLst>
            </a:custGeom>
            <a:solidFill>
              <a:srgbClr val="92D050"/>
            </a:solidFill>
            <a:ln w="5">
              <a:solidFill>
                <a:schemeClr val="bg1">
                  <a:lumMod val="65000"/>
                </a:schemeClr>
              </a:solidFill>
              <a:prstDash val="solid"/>
              <a:round/>
              <a:headEnd/>
              <a:tailEnd/>
            </a:ln>
          </p:spPr>
          <p:txBody>
            <a:bodyPr vert="horz" wrap="square" lIns="91440" tIns="0" rIns="91440" bIns="274320" numCol="1" anchor="ctr" anchorCtr="0" compatLnSpc="1">
              <a:prstTxWarp prst="textNoShape">
                <a:avLst/>
              </a:prstTxWarp>
            </a:bodyPr>
            <a:lstStyle/>
            <a:p>
              <a:pPr algn="ctr"/>
              <a:r>
                <a:rPr lang="en-US" sz="1200"/>
                <a:t>AK</a:t>
              </a:r>
            </a:p>
          </p:txBody>
        </p:sp>
        <p:sp>
          <p:nvSpPr>
            <p:cNvPr id="7" name="Freeform 64">
              <a:extLst>
                <a:ext uri="{FF2B5EF4-FFF2-40B4-BE49-F238E27FC236}">
                  <a16:creationId xmlns:a16="http://schemas.microsoft.com/office/drawing/2014/main" id="{DE0D76F5-773B-C082-7DD0-9BFFBB916B90}"/>
                </a:ext>
              </a:extLst>
            </p:cNvPr>
            <p:cNvSpPr>
              <a:spLocks noEditPoints="1"/>
            </p:cNvSpPr>
            <p:nvPr/>
          </p:nvSpPr>
          <p:spPr bwMode="auto">
            <a:xfrm>
              <a:off x="3983" y="3034"/>
              <a:ext cx="996" cy="838"/>
            </a:xfrm>
            <a:custGeom>
              <a:avLst/>
              <a:gdLst>
                <a:gd name="T0" fmla="*/ 767 w 996"/>
                <a:gd name="T1" fmla="*/ 113 h 838"/>
                <a:gd name="T2" fmla="*/ 854 w 996"/>
                <a:gd name="T3" fmla="*/ 245 h 838"/>
                <a:gd name="T4" fmla="*/ 882 w 996"/>
                <a:gd name="T5" fmla="*/ 294 h 838"/>
                <a:gd name="T6" fmla="*/ 914 w 996"/>
                <a:gd name="T7" fmla="*/ 367 h 838"/>
                <a:gd name="T8" fmla="*/ 981 w 996"/>
                <a:gd name="T9" fmla="*/ 487 h 838"/>
                <a:gd name="T10" fmla="*/ 995 w 996"/>
                <a:gd name="T11" fmla="*/ 621 h 838"/>
                <a:gd name="T12" fmla="*/ 981 w 996"/>
                <a:gd name="T13" fmla="*/ 662 h 838"/>
                <a:gd name="T14" fmla="*/ 981 w 996"/>
                <a:gd name="T15" fmla="*/ 701 h 838"/>
                <a:gd name="T16" fmla="*/ 921 w 996"/>
                <a:gd name="T17" fmla="*/ 732 h 838"/>
                <a:gd name="T18" fmla="*/ 889 w 996"/>
                <a:gd name="T19" fmla="*/ 745 h 838"/>
                <a:gd name="T20" fmla="*/ 875 w 996"/>
                <a:gd name="T21" fmla="*/ 699 h 838"/>
                <a:gd name="T22" fmla="*/ 806 w 996"/>
                <a:gd name="T23" fmla="*/ 651 h 838"/>
                <a:gd name="T24" fmla="*/ 778 w 996"/>
                <a:gd name="T25" fmla="*/ 611 h 838"/>
                <a:gd name="T26" fmla="*/ 740 w 996"/>
                <a:gd name="T27" fmla="*/ 590 h 838"/>
                <a:gd name="T28" fmla="*/ 698 w 996"/>
                <a:gd name="T29" fmla="*/ 532 h 838"/>
                <a:gd name="T30" fmla="*/ 642 w 996"/>
                <a:gd name="T31" fmla="*/ 458 h 838"/>
                <a:gd name="T32" fmla="*/ 675 w 996"/>
                <a:gd name="T33" fmla="*/ 398 h 838"/>
                <a:gd name="T34" fmla="*/ 637 w 996"/>
                <a:gd name="T35" fmla="*/ 400 h 838"/>
                <a:gd name="T36" fmla="*/ 640 w 996"/>
                <a:gd name="T37" fmla="*/ 437 h 838"/>
                <a:gd name="T38" fmla="*/ 618 w 996"/>
                <a:gd name="T39" fmla="*/ 364 h 838"/>
                <a:gd name="T40" fmla="*/ 609 w 996"/>
                <a:gd name="T41" fmla="*/ 253 h 838"/>
                <a:gd name="T42" fmla="*/ 556 w 996"/>
                <a:gd name="T43" fmla="*/ 222 h 838"/>
                <a:gd name="T44" fmla="*/ 519 w 996"/>
                <a:gd name="T45" fmla="*/ 173 h 838"/>
                <a:gd name="T46" fmla="*/ 459 w 996"/>
                <a:gd name="T47" fmla="*/ 136 h 838"/>
                <a:gd name="T48" fmla="*/ 400 w 996"/>
                <a:gd name="T49" fmla="*/ 131 h 838"/>
                <a:gd name="T50" fmla="*/ 401 w 996"/>
                <a:gd name="T51" fmla="*/ 156 h 838"/>
                <a:gd name="T52" fmla="*/ 336 w 996"/>
                <a:gd name="T53" fmla="*/ 191 h 838"/>
                <a:gd name="T54" fmla="*/ 289 w 996"/>
                <a:gd name="T55" fmla="*/ 181 h 838"/>
                <a:gd name="T56" fmla="*/ 252 w 996"/>
                <a:gd name="T57" fmla="*/ 153 h 838"/>
                <a:gd name="T58" fmla="*/ 127 w 996"/>
                <a:gd name="T59" fmla="*/ 122 h 838"/>
                <a:gd name="T60" fmla="*/ 30 w 996"/>
                <a:gd name="T61" fmla="*/ 141 h 838"/>
                <a:gd name="T62" fmla="*/ 0 w 996"/>
                <a:gd name="T63" fmla="*/ 67 h 838"/>
                <a:gd name="T64" fmla="*/ 227 w 996"/>
                <a:gd name="T65" fmla="*/ 22 h 838"/>
                <a:gd name="T66" fmla="*/ 319 w 996"/>
                <a:gd name="T67" fmla="*/ 44 h 838"/>
                <a:gd name="T68" fmla="*/ 445 w 996"/>
                <a:gd name="T69" fmla="*/ 53 h 838"/>
                <a:gd name="T70" fmla="*/ 647 w 996"/>
                <a:gd name="T71" fmla="*/ 42 h 838"/>
                <a:gd name="T72" fmla="*/ 664 w 996"/>
                <a:gd name="T73" fmla="*/ 36 h 838"/>
                <a:gd name="T74" fmla="*/ 698 w 996"/>
                <a:gd name="T75" fmla="*/ 3 h 838"/>
                <a:gd name="T76" fmla="*/ 823 w 996"/>
                <a:gd name="T77" fmla="*/ 829 h 838"/>
                <a:gd name="T78" fmla="*/ 856 w 996"/>
                <a:gd name="T79" fmla="*/ 803 h 838"/>
                <a:gd name="T80" fmla="*/ 876 w 996"/>
                <a:gd name="T81" fmla="*/ 813 h 838"/>
                <a:gd name="T82" fmla="*/ 814 w 996"/>
                <a:gd name="T83" fmla="*/ 838 h 838"/>
                <a:gd name="T84" fmla="*/ 899 w 996"/>
                <a:gd name="T85" fmla="*/ 807 h 838"/>
                <a:gd name="T86" fmla="*/ 974 w 996"/>
                <a:gd name="T87" fmla="*/ 745 h 838"/>
                <a:gd name="T88" fmla="*/ 996 w 996"/>
                <a:gd name="T89" fmla="*/ 671 h 838"/>
                <a:gd name="T90" fmla="*/ 976 w 996"/>
                <a:gd name="T91" fmla="*/ 720 h 838"/>
                <a:gd name="T92" fmla="*/ 907 w 996"/>
                <a:gd name="T93" fmla="*/ 79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6" h="838">
                  <a:moveTo>
                    <a:pt x="729" y="6"/>
                  </a:moveTo>
                  <a:lnTo>
                    <a:pt x="743" y="52"/>
                  </a:lnTo>
                  <a:lnTo>
                    <a:pt x="767" y="113"/>
                  </a:lnTo>
                  <a:lnTo>
                    <a:pt x="801" y="170"/>
                  </a:lnTo>
                  <a:lnTo>
                    <a:pt x="823" y="211"/>
                  </a:lnTo>
                  <a:lnTo>
                    <a:pt x="854" y="245"/>
                  </a:lnTo>
                  <a:lnTo>
                    <a:pt x="879" y="267"/>
                  </a:lnTo>
                  <a:lnTo>
                    <a:pt x="889" y="286"/>
                  </a:lnTo>
                  <a:lnTo>
                    <a:pt x="882" y="294"/>
                  </a:lnTo>
                  <a:lnTo>
                    <a:pt x="878" y="301"/>
                  </a:lnTo>
                  <a:lnTo>
                    <a:pt x="895" y="348"/>
                  </a:lnTo>
                  <a:lnTo>
                    <a:pt x="914" y="367"/>
                  </a:lnTo>
                  <a:lnTo>
                    <a:pt x="929" y="400"/>
                  </a:lnTo>
                  <a:lnTo>
                    <a:pt x="953" y="436"/>
                  </a:lnTo>
                  <a:lnTo>
                    <a:pt x="981" y="487"/>
                  </a:lnTo>
                  <a:lnTo>
                    <a:pt x="988" y="536"/>
                  </a:lnTo>
                  <a:lnTo>
                    <a:pt x="992" y="611"/>
                  </a:lnTo>
                  <a:lnTo>
                    <a:pt x="995" y="621"/>
                  </a:lnTo>
                  <a:lnTo>
                    <a:pt x="993" y="642"/>
                  </a:lnTo>
                  <a:lnTo>
                    <a:pt x="978" y="650"/>
                  </a:lnTo>
                  <a:lnTo>
                    <a:pt x="981" y="662"/>
                  </a:lnTo>
                  <a:lnTo>
                    <a:pt x="976" y="675"/>
                  </a:lnTo>
                  <a:lnTo>
                    <a:pt x="978" y="690"/>
                  </a:lnTo>
                  <a:lnTo>
                    <a:pt x="981" y="701"/>
                  </a:lnTo>
                  <a:lnTo>
                    <a:pt x="964" y="721"/>
                  </a:lnTo>
                  <a:lnTo>
                    <a:pt x="945" y="731"/>
                  </a:lnTo>
                  <a:lnTo>
                    <a:pt x="921" y="732"/>
                  </a:lnTo>
                  <a:lnTo>
                    <a:pt x="912" y="742"/>
                  </a:lnTo>
                  <a:lnTo>
                    <a:pt x="896" y="748"/>
                  </a:lnTo>
                  <a:lnTo>
                    <a:pt x="889" y="745"/>
                  </a:lnTo>
                  <a:lnTo>
                    <a:pt x="881" y="739"/>
                  </a:lnTo>
                  <a:lnTo>
                    <a:pt x="879" y="721"/>
                  </a:lnTo>
                  <a:lnTo>
                    <a:pt x="875" y="699"/>
                  </a:lnTo>
                  <a:lnTo>
                    <a:pt x="853" y="667"/>
                  </a:lnTo>
                  <a:lnTo>
                    <a:pt x="831" y="653"/>
                  </a:lnTo>
                  <a:lnTo>
                    <a:pt x="806" y="651"/>
                  </a:lnTo>
                  <a:lnTo>
                    <a:pt x="801" y="659"/>
                  </a:lnTo>
                  <a:lnTo>
                    <a:pt x="782" y="632"/>
                  </a:lnTo>
                  <a:lnTo>
                    <a:pt x="778" y="611"/>
                  </a:lnTo>
                  <a:lnTo>
                    <a:pt x="762" y="584"/>
                  </a:lnTo>
                  <a:lnTo>
                    <a:pt x="751" y="578"/>
                  </a:lnTo>
                  <a:lnTo>
                    <a:pt x="740" y="590"/>
                  </a:lnTo>
                  <a:lnTo>
                    <a:pt x="729" y="589"/>
                  </a:lnTo>
                  <a:lnTo>
                    <a:pt x="717" y="557"/>
                  </a:lnTo>
                  <a:lnTo>
                    <a:pt x="698" y="532"/>
                  </a:lnTo>
                  <a:lnTo>
                    <a:pt x="681" y="500"/>
                  </a:lnTo>
                  <a:lnTo>
                    <a:pt x="664" y="481"/>
                  </a:lnTo>
                  <a:lnTo>
                    <a:pt x="642" y="458"/>
                  </a:lnTo>
                  <a:lnTo>
                    <a:pt x="654" y="442"/>
                  </a:lnTo>
                  <a:lnTo>
                    <a:pt x="675" y="408"/>
                  </a:lnTo>
                  <a:lnTo>
                    <a:pt x="675" y="398"/>
                  </a:lnTo>
                  <a:lnTo>
                    <a:pt x="647" y="392"/>
                  </a:lnTo>
                  <a:lnTo>
                    <a:pt x="636" y="397"/>
                  </a:lnTo>
                  <a:lnTo>
                    <a:pt x="637" y="400"/>
                  </a:lnTo>
                  <a:lnTo>
                    <a:pt x="654" y="406"/>
                  </a:lnTo>
                  <a:lnTo>
                    <a:pt x="645" y="434"/>
                  </a:lnTo>
                  <a:lnTo>
                    <a:pt x="640" y="437"/>
                  </a:lnTo>
                  <a:lnTo>
                    <a:pt x="629" y="412"/>
                  </a:lnTo>
                  <a:lnTo>
                    <a:pt x="620" y="381"/>
                  </a:lnTo>
                  <a:lnTo>
                    <a:pt x="618" y="364"/>
                  </a:lnTo>
                  <a:lnTo>
                    <a:pt x="628" y="336"/>
                  </a:lnTo>
                  <a:lnTo>
                    <a:pt x="628" y="276"/>
                  </a:lnTo>
                  <a:lnTo>
                    <a:pt x="609" y="253"/>
                  </a:lnTo>
                  <a:lnTo>
                    <a:pt x="601" y="233"/>
                  </a:lnTo>
                  <a:lnTo>
                    <a:pt x="568" y="225"/>
                  </a:lnTo>
                  <a:lnTo>
                    <a:pt x="556" y="222"/>
                  </a:lnTo>
                  <a:lnTo>
                    <a:pt x="547" y="205"/>
                  </a:lnTo>
                  <a:lnTo>
                    <a:pt x="525" y="195"/>
                  </a:lnTo>
                  <a:lnTo>
                    <a:pt x="519" y="173"/>
                  </a:lnTo>
                  <a:lnTo>
                    <a:pt x="501" y="167"/>
                  </a:lnTo>
                  <a:lnTo>
                    <a:pt x="486" y="145"/>
                  </a:lnTo>
                  <a:lnTo>
                    <a:pt x="459" y="136"/>
                  </a:lnTo>
                  <a:lnTo>
                    <a:pt x="440" y="127"/>
                  </a:lnTo>
                  <a:lnTo>
                    <a:pt x="425" y="127"/>
                  </a:lnTo>
                  <a:lnTo>
                    <a:pt x="400" y="131"/>
                  </a:lnTo>
                  <a:lnTo>
                    <a:pt x="398" y="144"/>
                  </a:lnTo>
                  <a:lnTo>
                    <a:pt x="403" y="150"/>
                  </a:lnTo>
                  <a:lnTo>
                    <a:pt x="401" y="156"/>
                  </a:lnTo>
                  <a:lnTo>
                    <a:pt x="381" y="156"/>
                  </a:lnTo>
                  <a:lnTo>
                    <a:pt x="358" y="178"/>
                  </a:lnTo>
                  <a:lnTo>
                    <a:pt x="336" y="191"/>
                  </a:lnTo>
                  <a:lnTo>
                    <a:pt x="312" y="191"/>
                  </a:lnTo>
                  <a:lnTo>
                    <a:pt x="292" y="198"/>
                  </a:lnTo>
                  <a:lnTo>
                    <a:pt x="289" y="181"/>
                  </a:lnTo>
                  <a:lnTo>
                    <a:pt x="280" y="169"/>
                  </a:lnTo>
                  <a:lnTo>
                    <a:pt x="261" y="161"/>
                  </a:lnTo>
                  <a:lnTo>
                    <a:pt x="252" y="153"/>
                  </a:lnTo>
                  <a:lnTo>
                    <a:pt x="200" y="128"/>
                  </a:lnTo>
                  <a:lnTo>
                    <a:pt x="153" y="117"/>
                  </a:lnTo>
                  <a:lnTo>
                    <a:pt x="127" y="122"/>
                  </a:lnTo>
                  <a:lnTo>
                    <a:pt x="89" y="125"/>
                  </a:lnTo>
                  <a:lnTo>
                    <a:pt x="52" y="138"/>
                  </a:lnTo>
                  <a:lnTo>
                    <a:pt x="30" y="141"/>
                  </a:lnTo>
                  <a:lnTo>
                    <a:pt x="28" y="91"/>
                  </a:lnTo>
                  <a:lnTo>
                    <a:pt x="13" y="78"/>
                  </a:lnTo>
                  <a:lnTo>
                    <a:pt x="0" y="67"/>
                  </a:lnTo>
                  <a:lnTo>
                    <a:pt x="3" y="49"/>
                  </a:lnTo>
                  <a:lnTo>
                    <a:pt x="66" y="41"/>
                  </a:lnTo>
                  <a:lnTo>
                    <a:pt x="227" y="22"/>
                  </a:lnTo>
                  <a:lnTo>
                    <a:pt x="269" y="19"/>
                  </a:lnTo>
                  <a:lnTo>
                    <a:pt x="303" y="20"/>
                  </a:lnTo>
                  <a:lnTo>
                    <a:pt x="319" y="44"/>
                  </a:lnTo>
                  <a:lnTo>
                    <a:pt x="328" y="53"/>
                  </a:lnTo>
                  <a:lnTo>
                    <a:pt x="378" y="56"/>
                  </a:lnTo>
                  <a:lnTo>
                    <a:pt x="445" y="53"/>
                  </a:lnTo>
                  <a:lnTo>
                    <a:pt x="579" y="44"/>
                  </a:lnTo>
                  <a:lnTo>
                    <a:pt x="614" y="41"/>
                  </a:lnTo>
                  <a:lnTo>
                    <a:pt x="647" y="42"/>
                  </a:lnTo>
                  <a:lnTo>
                    <a:pt x="648" y="59"/>
                  </a:lnTo>
                  <a:lnTo>
                    <a:pt x="662" y="64"/>
                  </a:lnTo>
                  <a:lnTo>
                    <a:pt x="664" y="36"/>
                  </a:lnTo>
                  <a:lnTo>
                    <a:pt x="654" y="10"/>
                  </a:lnTo>
                  <a:lnTo>
                    <a:pt x="662" y="0"/>
                  </a:lnTo>
                  <a:lnTo>
                    <a:pt x="698" y="3"/>
                  </a:lnTo>
                  <a:lnTo>
                    <a:pt x="729" y="6"/>
                  </a:lnTo>
                  <a:close/>
                  <a:moveTo>
                    <a:pt x="807" y="832"/>
                  </a:moveTo>
                  <a:lnTo>
                    <a:pt x="823" y="829"/>
                  </a:lnTo>
                  <a:lnTo>
                    <a:pt x="831" y="827"/>
                  </a:lnTo>
                  <a:lnTo>
                    <a:pt x="840" y="812"/>
                  </a:lnTo>
                  <a:lnTo>
                    <a:pt x="856" y="803"/>
                  </a:lnTo>
                  <a:lnTo>
                    <a:pt x="864" y="806"/>
                  </a:lnTo>
                  <a:lnTo>
                    <a:pt x="873" y="807"/>
                  </a:lnTo>
                  <a:lnTo>
                    <a:pt x="876" y="813"/>
                  </a:lnTo>
                  <a:lnTo>
                    <a:pt x="854" y="821"/>
                  </a:lnTo>
                  <a:lnTo>
                    <a:pt x="828" y="831"/>
                  </a:lnTo>
                  <a:lnTo>
                    <a:pt x="814" y="838"/>
                  </a:lnTo>
                  <a:lnTo>
                    <a:pt x="807" y="832"/>
                  </a:lnTo>
                  <a:close/>
                  <a:moveTo>
                    <a:pt x="892" y="801"/>
                  </a:moveTo>
                  <a:lnTo>
                    <a:pt x="899" y="807"/>
                  </a:lnTo>
                  <a:lnTo>
                    <a:pt x="917" y="795"/>
                  </a:lnTo>
                  <a:lnTo>
                    <a:pt x="951" y="768"/>
                  </a:lnTo>
                  <a:lnTo>
                    <a:pt x="974" y="745"/>
                  </a:lnTo>
                  <a:lnTo>
                    <a:pt x="990" y="703"/>
                  </a:lnTo>
                  <a:lnTo>
                    <a:pt x="995" y="692"/>
                  </a:lnTo>
                  <a:lnTo>
                    <a:pt x="996" y="671"/>
                  </a:lnTo>
                  <a:lnTo>
                    <a:pt x="992" y="675"/>
                  </a:lnTo>
                  <a:lnTo>
                    <a:pt x="985" y="692"/>
                  </a:lnTo>
                  <a:lnTo>
                    <a:pt x="976" y="720"/>
                  </a:lnTo>
                  <a:lnTo>
                    <a:pt x="957" y="753"/>
                  </a:lnTo>
                  <a:lnTo>
                    <a:pt x="929" y="779"/>
                  </a:lnTo>
                  <a:lnTo>
                    <a:pt x="907" y="792"/>
                  </a:lnTo>
                  <a:lnTo>
                    <a:pt x="892" y="801"/>
                  </a:lnTo>
                  <a:close/>
                </a:path>
              </a:pathLst>
            </a:custGeom>
            <a:solidFill>
              <a:srgbClr val="FFFF00"/>
            </a:solidFill>
            <a:ln w="5">
              <a:solidFill>
                <a:schemeClr val="bg1">
                  <a:lumMod val="65000"/>
                </a:schemeClr>
              </a:solidFill>
              <a:prstDash val="solid"/>
              <a:round/>
              <a:headEnd/>
              <a:tailEnd/>
            </a:ln>
          </p:spPr>
          <p:txBody>
            <a:bodyPr vert="horz" wrap="square" lIns="822960" tIns="45720" rIns="0" bIns="45720" numCol="1" anchor="ctr" anchorCtr="0" compatLnSpc="1">
              <a:prstTxWarp prst="textNoShape">
                <a:avLst/>
              </a:prstTxWarp>
            </a:bodyPr>
            <a:lstStyle/>
            <a:p>
              <a:pPr algn="ctr"/>
              <a:r>
                <a:rPr lang="en-US" sz="1200"/>
                <a:t>FL</a:t>
              </a:r>
            </a:p>
          </p:txBody>
        </p:sp>
        <p:sp>
          <p:nvSpPr>
            <p:cNvPr id="8" name="Freeform 65">
              <a:extLst>
                <a:ext uri="{FF2B5EF4-FFF2-40B4-BE49-F238E27FC236}">
                  <a16:creationId xmlns:a16="http://schemas.microsoft.com/office/drawing/2014/main" id="{A6CB6A01-DAF1-16DD-21E5-A60FA22EFC80}"/>
                </a:ext>
              </a:extLst>
            </p:cNvPr>
            <p:cNvSpPr>
              <a:spLocks/>
            </p:cNvSpPr>
            <p:nvPr/>
          </p:nvSpPr>
          <p:spPr bwMode="auto">
            <a:xfrm>
              <a:off x="5307" y="874"/>
              <a:ext cx="174" cy="371"/>
            </a:xfrm>
            <a:custGeom>
              <a:avLst/>
              <a:gdLst>
                <a:gd name="T0" fmla="*/ 161 w 174"/>
                <a:gd name="T1" fmla="*/ 313 h 371"/>
                <a:gd name="T2" fmla="*/ 167 w 174"/>
                <a:gd name="T3" fmla="*/ 306 h 371"/>
                <a:gd name="T4" fmla="*/ 174 w 174"/>
                <a:gd name="T5" fmla="*/ 285 h 371"/>
                <a:gd name="T6" fmla="*/ 158 w 174"/>
                <a:gd name="T7" fmla="*/ 281 h 371"/>
                <a:gd name="T8" fmla="*/ 155 w 174"/>
                <a:gd name="T9" fmla="*/ 260 h 371"/>
                <a:gd name="T10" fmla="*/ 130 w 174"/>
                <a:gd name="T11" fmla="*/ 254 h 371"/>
                <a:gd name="T12" fmla="*/ 128 w 174"/>
                <a:gd name="T13" fmla="*/ 237 h 371"/>
                <a:gd name="T14" fmla="*/ 83 w 174"/>
                <a:gd name="T15" fmla="*/ 90 h 371"/>
                <a:gd name="T16" fmla="*/ 55 w 174"/>
                <a:gd name="T17" fmla="*/ 0 h 371"/>
                <a:gd name="T18" fmla="*/ 49 w 174"/>
                <a:gd name="T19" fmla="*/ 0 h 371"/>
                <a:gd name="T20" fmla="*/ 44 w 174"/>
                <a:gd name="T21" fmla="*/ 9 h 371"/>
                <a:gd name="T22" fmla="*/ 41 w 174"/>
                <a:gd name="T23" fmla="*/ 6 h 371"/>
                <a:gd name="T24" fmla="*/ 35 w 174"/>
                <a:gd name="T25" fmla="*/ 0 h 371"/>
                <a:gd name="T26" fmla="*/ 25 w 174"/>
                <a:gd name="T27" fmla="*/ 12 h 371"/>
                <a:gd name="T28" fmla="*/ 25 w 174"/>
                <a:gd name="T29" fmla="*/ 43 h 371"/>
                <a:gd name="T30" fmla="*/ 27 w 174"/>
                <a:gd name="T31" fmla="*/ 79 h 371"/>
                <a:gd name="T32" fmla="*/ 39 w 174"/>
                <a:gd name="T33" fmla="*/ 97 h 371"/>
                <a:gd name="T34" fmla="*/ 39 w 174"/>
                <a:gd name="T35" fmla="*/ 121 h 371"/>
                <a:gd name="T36" fmla="*/ 16 w 174"/>
                <a:gd name="T37" fmla="*/ 153 h 371"/>
                <a:gd name="T38" fmla="*/ 0 w 174"/>
                <a:gd name="T39" fmla="*/ 161 h 371"/>
                <a:gd name="T40" fmla="*/ 0 w 174"/>
                <a:gd name="T41" fmla="*/ 167 h 371"/>
                <a:gd name="T42" fmla="*/ 6 w 174"/>
                <a:gd name="T43" fmla="*/ 179 h 371"/>
                <a:gd name="T44" fmla="*/ 6 w 174"/>
                <a:gd name="T45" fmla="*/ 232 h 371"/>
                <a:gd name="T46" fmla="*/ 2 w 174"/>
                <a:gd name="T47" fmla="*/ 290 h 371"/>
                <a:gd name="T48" fmla="*/ 0 w 174"/>
                <a:gd name="T49" fmla="*/ 320 h 371"/>
                <a:gd name="T50" fmla="*/ 6 w 174"/>
                <a:gd name="T51" fmla="*/ 328 h 371"/>
                <a:gd name="T52" fmla="*/ 6 w 174"/>
                <a:gd name="T53" fmla="*/ 356 h 371"/>
                <a:gd name="T54" fmla="*/ 3 w 174"/>
                <a:gd name="T55" fmla="*/ 368 h 371"/>
                <a:gd name="T56" fmla="*/ 10 w 174"/>
                <a:gd name="T57" fmla="*/ 371 h 371"/>
                <a:gd name="T58" fmla="*/ 114 w 174"/>
                <a:gd name="T59" fmla="*/ 345 h 371"/>
                <a:gd name="T60" fmla="*/ 127 w 174"/>
                <a:gd name="T61" fmla="*/ 340 h 371"/>
                <a:gd name="T62" fmla="*/ 139 w 174"/>
                <a:gd name="T63" fmla="*/ 323 h 371"/>
                <a:gd name="T64" fmla="*/ 161 w 174"/>
                <a:gd name="T65" fmla="*/ 3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371">
                  <a:moveTo>
                    <a:pt x="161" y="313"/>
                  </a:moveTo>
                  <a:lnTo>
                    <a:pt x="167" y="306"/>
                  </a:lnTo>
                  <a:lnTo>
                    <a:pt x="174" y="285"/>
                  </a:lnTo>
                  <a:lnTo>
                    <a:pt x="158" y="281"/>
                  </a:lnTo>
                  <a:lnTo>
                    <a:pt x="155" y="260"/>
                  </a:lnTo>
                  <a:lnTo>
                    <a:pt x="130" y="254"/>
                  </a:lnTo>
                  <a:lnTo>
                    <a:pt x="128" y="237"/>
                  </a:lnTo>
                  <a:lnTo>
                    <a:pt x="83" y="90"/>
                  </a:lnTo>
                  <a:lnTo>
                    <a:pt x="55" y="0"/>
                  </a:lnTo>
                  <a:lnTo>
                    <a:pt x="49" y="0"/>
                  </a:lnTo>
                  <a:lnTo>
                    <a:pt x="44" y="9"/>
                  </a:lnTo>
                  <a:lnTo>
                    <a:pt x="41" y="6"/>
                  </a:lnTo>
                  <a:lnTo>
                    <a:pt x="35" y="0"/>
                  </a:lnTo>
                  <a:lnTo>
                    <a:pt x="25" y="12"/>
                  </a:lnTo>
                  <a:lnTo>
                    <a:pt x="25" y="43"/>
                  </a:lnTo>
                  <a:lnTo>
                    <a:pt x="27" y="79"/>
                  </a:lnTo>
                  <a:lnTo>
                    <a:pt x="39" y="97"/>
                  </a:lnTo>
                  <a:lnTo>
                    <a:pt x="39" y="121"/>
                  </a:lnTo>
                  <a:lnTo>
                    <a:pt x="16" y="153"/>
                  </a:lnTo>
                  <a:lnTo>
                    <a:pt x="0" y="161"/>
                  </a:lnTo>
                  <a:lnTo>
                    <a:pt x="0" y="167"/>
                  </a:lnTo>
                  <a:lnTo>
                    <a:pt x="6" y="179"/>
                  </a:lnTo>
                  <a:lnTo>
                    <a:pt x="6" y="232"/>
                  </a:lnTo>
                  <a:lnTo>
                    <a:pt x="2" y="290"/>
                  </a:lnTo>
                  <a:lnTo>
                    <a:pt x="0" y="320"/>
                  </a:lnTo>
                  <a:lnTo>
                    <a:pt x="6" y="328"/>
                  </a:lnTo>
                  <a:lnTo>
                    <a:pt x="6" y="356"/>
                  </a:lnTo>
                  <a:lnTo>
                    <a:pt x="3" y="368"/>
                  </a:lnTo>
                  <a:lnTo>
                    <a:pt x="10" y="371"/>
                  </a:lnTo>
                  <a:lnTo>
                    <a:pt x="114" y="345"/>
                  </a:lnTo>
                  <a:lnTo>
                    <a:pt x="127" y="340"/>
                  </a:lnTo>
                  <a:lnTo>
                    <a:pt x="139" y="323"/>
                  </a:lnTo>
                  <a:lnTo>
                    <a:pt x="161" y="313"/>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9" name="Freeform 66">
              <a:extLst>
                <a:ext uri="{FF2B5EF4-FFF2-40B4-BE49-F238E27FC236}">
                  <a16:creationId xmlns:a16="http://schemas.microsoft.com/office/drawing/2014/main" id="{26BC4830-AE89-D3D5-05A4-61DF273F44B9}"/>
                </a:ext>
              </a:extLst>
            </p:cNvPr>
            <p:cNvSpPr>
              <a:spLocks/>
            </p:cNvSpPr>
            <p:nvPr/>
          </p:nvSpPr>
          <p:spPr bwMode="auto">
            <a:xfrm>
              <a:off x="3910" y="1056"/>
              <a:ext cx="418" cy="567"/>
            </a:xfrm>
            <a:custGeom>
              <a:avLst/>
              <a:gdLst>
                <a:gd name="T0" fmla="*/ 396 w 418"/>
                <a:gd name="T1" fmla="*/ 297 h 567"/>
                <a:gd name="T2" fmla="*/ 367 w 418"/>
                <a:gd name="T3" fmla="*/ 220 h 567"/>
                <a:gd name="T4" fmla="*/ 340 w 418"/>
                <a:gd name="T5" fmla="*/ 216 h 567"/>
                <a:gd name="T6" fmla="*/ 304 w 418"/>
                <a:gd name="T7" fmla="*/ 258 h 567"/>
                <a:gd name="T8" fmla="*/ 279 w 418"/>
                <a:gd name="T9" fmla="*/ 286 h 567"/>
                <a:gd name="T10" fmla="*/ 270 w 418"/>
                <a:gd name="T11" fmla="*/ 281 h 567"/>
                <a:gd name="T12" fmla="*/ 257 w 418"/>
                <a:gd name="T13" fmla="*/ 272 h 567"/>
                <a:gd name="T14" fmla="*/ 256 w 418"/>
                <a:gd name="T15" fmla="*/ 269 h 567"/>
                <a:gd name="T16" fmla="*/ 259 w 418"/>
                <a:gd name="T17" fmla="*/ 238 h 567"/>
                <a:gd name="T18" fmla="*/ 284 w 418"/>
                <a:gd name="T19" fmla="*/ 208 h 567"/>
                <a:gd name="T20" fmla="*/ 304 w 418"/>
                <a:gd name="T21" fmla="*/ 181 h 567"/>
                <a:gd name="T22" fmla="*/ 292 w 418"/>
                <a:gd name="T23" fmla="*/ 105 h 567"/>
                <a:gd name="T24" fmla="*/ 278 w 418"/>
                <a:gd name="T25" fmla="*/ 86 h 567"/>
                <a:gd name="T26" fmla="*/ 293 w 418"/>
                <a:gd name="T27" fmla="*/ 85 h 567"/>
                <a:gd name="T28" fmla="*/ 279 w 418"/>
                <a:gd name="T29" fmla="*/ 60 h 567"/>
                <a:gd name="T30" fmla="*/ 256 w 418"/>
                <a:gd name="T31" fmla="*/ 44 h 567"/>
                <a:gd name="T32" fmla="*/ 193 w 418"/>
                <a:gd name="T33" fmla="*/ 13 h 567"/>
                <a:gd name="T34" fmla="*/ 171 w 418"/>
                <a:gd name="T35" fmla="*/ 18 h 567"/>
                <a:gd name="T36" fmla="*/ 147 w 418"/>
                <a:gd name="T37" fmla="*/ 0 h 567"/>
                <a:gd name="T38" fmla="*/ 111 w 418"/>
                <a:gd name="T39" fmla="*/ 25 h 567"/>
                <a:gd name="T40" fmla="*/ 118 w 418"/>
                <a:gd name="T41" fmla="*/ 50 h 567"/>
                <a:gd name="T42" fmla="*/ 134 w 418"/>
                <a:gd name="T43" fmla="*/ 58 h 567"/>
                <a:gd name="T44" fmla="*/ 101 w 418"/>
                <a:gd name="T45" fmla="*/ 64 h 567"/>
                <a:gd name="T46" fmla="*/ 90 w 418"/>
                <a:gd name="T47" fmla="*/ 89 h 567"/>
                <a:gd name="T48" fmla="*/ 95 w 418"/>
                <a:gd name="T49" fmla="*/ 133 h 567"/>
                <a:gd name="T50" fmla="*/ 68 w 418"/>
                <a:gd name="T51" fmla="*/ 146 h 567"/>
                <a:gd name="T52" fmla="*/ 76 w 418"/>
                <a:gd name="T53" fmla="*/ 103 h 567"/>
                <a:gd name="T54" fmla="*/ 76 w 418"/>
                <a:gd name="T55" fmla="*/ 85 h 567"/>
                <a:gd name="T56" fmla="*/ 58 w 418"/>
                <a:gd name="T57" fmla="*/ 116 h 567"/>
                <a:gd name="T58" fmla="*/ 29 w 418"/>
                <a:gd name="T59" fmla="*/ 135 h 567"/>
                <a:gd name="T60" fmla="*/ 33 w 418"/>
                <a:gd name="T61" fmla="*/ 146 h 567"/>
                <a:gd name="T62" fmla="*/ 14 w 418"/>
                <a:gd name="T63" fmla="*/ 164 h 567"/>
                <a:gd name="T64" fmla="*/ 18 w 418"/>
                <a:gd name="T65" fmla="*/ 186 h 567"/>
                <a:gd name="T66" fmla="*/ 1 w 418"/>
                <a:gd name="T67" fmla="*/ 250 h 567"/>
                <a:gd name="T68" fmla="*/ 9 w 418"/>
                <a:gd name="T69" fmla="*/ 288 h 567"/>
                <a:gd name="T70" fmla="*/ 1 w 418"/>
                <a:gd name="T71" fmla="*/ 306 h 567"/>
                <a:gd name="T72" fmla="*/ 22 w 418"/>
                <a:gd name="T73" fmla="*/ 361 h 567"/>
                <a:gd name="T74" fmla="*/ 50 w 418"/>
                <a:gd name="T75" fmla="*/ 433 h 567"/>
                <a:gd name="T76" fmla="*/ 39 w 418"/>
                <a:gd name="T77" fmla="*/ 498 h 567"/>
                <a:gd name="T78" fmla="*/ 22 w 418"/>
                <a:gd name="T79" fmla="*/ 548 h 567"/>
                <a:gd name="T80" fmla="*/ 28 w 418"/>
                <a:gd name="T81" fmla="*/ 567 h 567"/>
                <a:gd name="T82" fmla="*/ 207 w 418"/>
                <a:gd name="T83" fmla="*/ 547 h 567"/>
                <a:gd name="T84" fmla="*/ 251 w 418"/>
                <a:gd name="T85" fmla="*/ 548 h 567"/>
                <a:gd name="T86" fmla="*/ 339 w 418"/>
                <a:gd name="T87" fmla="*/ 537 h 567"/>
                <a:gd name="T88" fmla="*/ 342 w 418"/>
                <a:gd name="T89" fmla="*/ 523 h 567"/>
                <a:gd name="T90" fmla="*/ 367 w 418"/>
                <a:gd name="T91" fmla="*/ 491 h 567"/>
                <a:gd name="T92" fmla="*/ 374 w 418"/>
                <a:gd name="T93" fmla="*/ 448 h 567"/>
                <a:gd name="T94" fmla="*/ 384 w 418"/>
                <a:gd name="T95" fmla="*/ 423 h 567"/>
                <a:gd name="T96" fmla="*/ 399 w 418"/>
                <a:gd name="T97" fmla="*/ 409 h 567"/>
                <a:gd name="T98" fmla="*/ 406 w 418"/>
                <a:gd name="T99" fmla="*/ 414 h 567"/>
                <a:gd name="T100" fmla="*/ 415 w 418"/>
                <a:gd name="T101" fmla="*/ 34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567">
                  <a:moveTo>
                    <a:pt x="415" y="348"/>
                  </a:moveTo>
                  <a:lnTo>
                    <a:pt x="396" y="297"/>
                  </a:lnTo>
                  <a:lnTo>
                    <a:pt x="381" y="241"/>
                  </a:lnTo>
                  <a:lnTo>
                    <a:pt x="367" y="220"/>
                  </a:lnTo>
                  <a:lnTo>
                    <a:pt x="349" y="210"/>
                  </a:lnTo>
                  <a:lnTo>
                    <a:pt x="340" y="216"/>
                  </a:lnTo>
                  <a:lnTo>
                    <a:pt x="315" y="227"/>
                  </a:lnTo>
                  <a:lnTo>
                    <a:pt x="304" y="258"/>
                  </a:lnTo>
                  <a:lnTo>
                    <a:pt x="287" y="281"/>
                  </a:lnTo>
                  <a:lnTo>
                    <a:pt x="279" y="286"/>
                  </a:lnTo>
                  <a:lnTo>
                    <a:pt x="270" y="281"/>
                  </a:lnTo>
                  <a:lnTo>
                    <a:pt x="270" y="281"/>
                  </a:lnTo>
                  <a:lnTo>
                    <a:pt x="262" y="277"/>
                  </a:lnTo>
                  <a:lnTo>
                    <a:pt x="257" y="272"/>
                  </a:lnTo>
                  <a:lnTo>
                    <a:pt x="256" y="270"/>
                  </a:lnTo>
                  <a:lnTo>
                    <a:pt x="256" y="269"/>
                  </a:lnTo>
                  <a:lnTo>
                    <a:pt x="256" y="269"/>
                  </a:lnTo>
                  <a:lnTo>
                    <a:pt x="259" y="238"/>
                  </a:lnTo>
                  <a:lnTo>
                    <a:pt x="279" y="230"/>
                  </a:lnTo>
                  <a:lnTo>
                    <a:pt x="284" y="208"/>
                  </a:lnTo>
                  <a:lnTo>
                    <a:pt x="289" y="192"/>
                  </a:lnTo>
                  <a:lnTo>
                    <a:pt x="304" y="181"/>
                  </a:lnTo>
                  <a:lnTo>
                    <a:pt x="301" y="119"/>
                  </a:lnTo>
                  <a:lnTo>
                    <a:pt x="292" y="105"/>
                  </a:lnTo>
                  <a:lnTo>
                    <a:pt x="284" y="100"/>
                  </a:lnTo>
                  <a:lnTo>
                    <a:pt x="278" y="86"/>
                  </a:lnTo>
                  <a:lnTo>
                    <a:pt x="284" y="82"/>
                  </a:lnTo>
                  <a:lnTo>
                    <a:pt x="293" y="85"/>
                  </a:lnTo>
                  <a:lnTo>
                    <a:pt x="295" y="74"/>
                  </a:lnTo>
                  <a:lnTo>
                    <a:pt x="279" y="60"/>
                  </a:lnTo>
                  <a:lnTo>
                    <a:pt x="271" y="44"/>
                  </a:lnTo>
                  <a:lnTo>
                    <a:pt x="256" y="44"/>
                  </a:lnTo>
                  <a:lnTo>
                    <a:pt x="228" y="35"/>
                  </a:lnTo>
                  <a:lnTo>
                    <a:pt x="193" y="13"/>
                  </a:lnTo>
                  <a:lnTo>
                    <a:pt x="176" y="13"/>
                  </a:lnTo>
                  <a:lnTo>
                    <a:pt x="171" y="18"/>
                  </a:lnTo>
                  <a:lnTo>
                    <a:pt x="165" y="14"/>
                  </a:lnTo>
                  <a:lnTo>
                    <a:pt x="147" y="0"/>
                  </a:lnTo>
                  <a:lnTo>
                    <a:pt x="128" y="11"/>
                  </a:lnTo>
                  <a:lnTo>
                    <a:pt x="111" y="25"/>
                  </a:lnTo>
                  <a:lnTo>
                    <a:pt x="112" y="47"/>
                  </a:lnTo>
                  <a:lnTo>
                    <a:pt x="118" y="50"/>
                  </a:lnTo>
                  <a:lnTo>
                    <a:pt x="131" y="52"/>
                  </a:lnTo>
                  <a:lnTo>
                    <a:pt x="134" y="58"/>
                  </a:lnTo>
                  <a:lnTo>
                    <a:pt x="118" y="63"/>
                  </a:lnTo>
                  <a:lnTo>
                    <a:pt x="101" y="64"/>
                  </a:lnTo>
                  <a:lnTo>
                    <a:pt x="93" y="75"/>
                  </a:lnTo>
                  <a:lnTo>
                    <a:pt x="90" y="89"/>
                  </a:lnTo>
                  <a:lnTo>
                    <a:pt x="93" y="99"/>
                  </a:lnTo>
                  <a:lnTo>
                    <a:pt x="95" y="133"/>
                  </a:lnTo>
                  <a:lnTo>
                    <a:pt x="73" y="147"/>
                  </a:lnTo>
                  <a:lnTo>
                    <a:pt x="68" y="146"/>
                  </a:lnTo>
                  <a:lnTo>
                    <a:pt x="68" y="119"/>
                  </a:lnTo>
                  <a:lnTo>
                    <a:pt x="76" y="103"/>
                  </a:lnTo>
                  <a:lnTo>
                    <a:pt x="81" y="89"/>
                  </a:lnTo>
                  <a:lnTo>
                    <a:pt x="76" y="85"/>
                  </a:lnTo>
                  <a:lnTo>
                    <a:pt x="64" y="89"/>
                  </a:lnTo>
                  <a:lnTo>
                    <a:pt x="58" y="116"/>
                  </a:lnTo>
                  <a:lnTo>
                    <a:pt x="40" y="122"/>
                  </a:lnTo>
                  <a:lnTo>
                    <a:pt x="29" y="135"/>
                  </a:lnTo>
                  <a:lnTo>
                    <a:pt x="28" y="141"/>
                  </a:lnTo>
                  <a:lnTo>
                    <a:pt x="33" y="146"/>
                  </a:lnTo>
                  <a:lnTo>
                    <a:pt x="28" y="161"/>
                  </a:lnTo>
                  <a:lnTo>
                    <a:pt x="14" y="164"/>
                  </a:lnTo>
                  <a:lnTo>
                    <a:pt x="14" y="172"/>
                  </a:lnTo>
                  <a:lnTo>
                    <a:pt x="18" y="186"/>
                  </a:lnTo>
                  <a:lnTo>
                    <a:pt x="12" y="225"/>
                  </a:lnTo>
                  <a:lnTo>
                    <a:pt x="1" y="250"/>
                  </a:lnTo>
                  <a:lnTo>
                    <a:pt x="6" y="280"/>
                  </a:lnTo>
                  <a:lnTo>
                    <a:pt x="9" y="288"/>
                  </a:lnTo>
                  <a:lnTo>
                    <a:pt x="4" y="302"/>
                  </a:lnTo>
                  <a:lnTo>
                    <a:pt x="1" y="306"/>
                  </a:lnTo>
                  <a:lnTo>
                    <a:pt x="0" y="324"/>
                  </a:lnTo>
                  <a:lnTo>
                    <a:pt x="22" y="361"/>
                  </a:lnTo>
                  <a:lnTo>
                    <a:pt x="40" y="402"/>
                  </a:lnTo>
                  <a:lnTo>
                    <a:pt x="50" y="433"/>
                  </a:lnTo>
                  <a:lnTo>
                    <a:pt x="43" y="461"/>
                  </a:lnTo>
                  <a:lnTo>
                    <a:pt x="39" y="498"/>
                  </a:lnTo>
                  <a:lnTo>
                    <a:pt x="23" y="531"/>
                  </a:lnTo>
                  <a:lnTo>
                    <a:pt x="22" y="548"/>
                  </a:lnTo>
                  <a:lnTo>
                    <a:pt x="1" y="567"/>
                  </a:lnTo>
                  <a:lnTo>
                    <a:pt x="28" y="567"/>
                  </a:lnTo>
                  <a:lnTo>
                    <a:pt x="162" y="553"/>
                  </a:lnTo>
                  <a:lnTo>
                    <a:pt x="207" y="547"/>
                  </a:lnTo>
                  <a:lnTo>
                    <a:pt x="207" y="556"/>
                  </a:lnTo>
                  <a:lnTo>
                    <a:pt x="251" y="548"/>
                  </a:lnTo>
                  <a:lnTo>
                    <a:pt x="315" y="539"/>
                  </a:lnTo>
                  <a:lnTo>
                    <a:pt x="339" y="537"/>
                  </a:lnTo>
                  <a:lnTo>
                    <a:pt x="340" y="533"/>
                  </a:lnTo>
                  <a:lnTo>
                    <a:pt x="342" y="523"/>
                  </a:lnTo>
                  <a:lnTo>
                    <a:pt x="354" y="501"/>
                  </a:lnTo>
                  <a:lnTo>
                    <a:pt x="367" y="491"/>
                  </a:lnTo>
                  <a:lnTo>
                    <a:pt x="365" y="458"/>
                  </a:lnTo>
                  <a:lnTo>
                    <a:pt x="374" y="448"/>
                  </a:lnTo>
                  <a:lnTo>
                    <a:pt x="382" y="447"/>
                  </a:lnTo>
                  <a:lnTo>
                    <a:pt x="384" y="423"/>
                  </a:lnTo>
                  <a:lnTo>
                    <a:pt x="393" y="405"/>
                  </a:lnTo>
                  <a:lnTo>
                    <a:pt x="399" y="409"/>
                  </a:lnTo>
                  <a:lnTo>
                    <a:pt x="401" y="412"/>
                  </a:lnTo>
                  <a:lnTo>
                    <a:pt x="406" y="414"/>
                  </a:lnTo>
                  <a:lnTo>
                    <a:pt x="418" y="408"/>
                  </a:lnTo>
                  <a:lnTo>
                    <a:pt x="415" y="348"/>
                  </a:lnTo>
                  <a:close/>
                </a:path>
              </a:pathLst>
            </a:custGeom>
            <a:solidFill>
              <a:srgbClr val="FFC000"/>
            </a:solidFill>
            <a:ln w="5">
              <a:solidFill>
                <a:schemeClr val="bg1">
                  <a:lumMod val="65000"/>
                </a:schemeClr>
              </a:solidFill>
              <a:prstDash val="solid"/>
              <a:round/>
              <a:headEnd/>
              <a:tailEnd/>
            </a:ln>
          </p:spPr>
          <p:txBody>
            <a:bodyPr vert="horz" wrap="square" lIns="91440" tIns="274320" rIns="91440" bIns="45720" numCol="1" anchor="ctr" anchorCtr="0" compatLnSpc="1">
              <a:prstTxWarp prst="textNoShape">
                <a:avLst/>
              </a:prstTxWarp>
            </a:bodyPr>
            <a:lstStyle/>
            <a:p>
              <a:pPr algn="ctr"/>
              <a:r>
                <a:rPr lang="en-US" sz="1200"/>
                <a:t>MI</a:t>
              </a:r>
            </a:p>
          </p:txBody>
        </p:sp>
        <p:sp>
          <p:nvSpPr>
            <p:cNvPr id="10" name="Freeform 67">
              <a:extLst>
                <a:ext uri="{FF2B5EF4-FFF2-40B4-BE49-F238E27FC236}">
                  <a16:creationId xmlns:a16="http://schemas.microsoft.com/office/drawing/2014/main" id="{B3852605-1A07-DA7D-410E-1D434E8F0EC8}"/>
                </a:ext>
              </a:extLst>
            </p:cNvPr>
            <p:cNvSpPr>
              <a:spLocks noEditPoints="1"/>
            </p:cNvSpPr>
            <p:nvPr/>
          </p:nvSpPr>
          <p:spPr bwMode="auto">
            <a:xfrm>
              <a:off x="3512" y="764"/>
              <a:ext cx="658" cy="405"/>
            </a:xfrm>
            <a:custGeom>
              <a:avLst/>
              <a:gdLst>
                <a:gd name="T0" fmla="*/ 100 w 658"/>
                <a:gd name="T1" fmla="*/ 33 h 405"/>
                <a:gd name="T2" fmla="*/ 146 w 658"/>
                <a:gd name="T3" fmla="*/ 4 h 405"/>
                <a:gd name="T4" fmla="*/ 164 w 658"/>
                <a:gd name="T5" fmla="*/ 4 h 405"/>
                <a:gd name="T6" fmla="*/ 110 w 658"/>
                <a:gd name="T7" fmla="*/ 47 h 405"/>
                <a:gd name="T8" fmla="*/ 87 w 658"/>
                <a:gd name="T9" fmla="*/ 46 h 405"/>
                <a:gd name="T10" fmla="*/ 630 w 658"/>
                <a:gd name="T11" fmla="*/ 263 h 405"/>
                <a:gd name="T12" fmla="*/ 658 w 658"/>
                <a:gd name="T13" fmla="*/ 256 h 405"/>
                <a:gd name="T14" fmla="*/ 658 w 658"/>
                <a:gd name="T15" fmla="*/ 252 h 405"/>
                <a:gd name="T16" fmla="*/ 655 w 658"/>
                <a:gd name="T17" fmla="*/ 246 h 405"/>
                <a:gd name="T18" fmla="*/ 651 w 658"/>
                <a:gd name="T19" fmla="*/ 239 h 405"/>
                <a:gd name="T20" fmla="*/ 632 w 658"/>
                <a:gd name="T21" fmla="*/ 236 h 405"/>
                <a:gd name="T22" fmla="*/ 619 w 658"/>
                <a:gd name="T23" fmla="*/ 244 h 405"/>
                <a:gd name="T24" fmla="*/ 0 w 658"/>
                <a:gd name="T25" fmla="*/ 228 h 405"/>
                <a:gd name="T26" fmla="*/ 21 w 658"/>
                <a:gd name="T27" fmla="*/ 219 h 405"/>
                <a:gd name="T28" fmla="*/ 43 w 658"/>
                <a:gd name="T29" fmla="*/ 199 h 405"/>
                <a:gd name="T30" fmla="*/ 85 w 658"/>
                <a:gd name="T31" fmla="*/ 189 h 405"/>
                <a:gd name="T32" fmla="*/ 128 w 658"/>
                <a:gd name="T33" fmla="*/ 164 h 405"/>
                <a:gd name="T34" fmla="*/ 140 w 658"/>
                <a:gd name="T35" fmla="*/ 138 h 405"/>
                <a:gd name="T36" fmla="*/ 159 w 658"/>
                <a:gd name="T37" fmla="*/ 122 h 405"/>
                <a:gd name="T38" fmla="*/ 201 w 658"/>
                <a:gd name="T39" fmla="*/ 93 h 405"/>
                <a:gd name="T40" fmla="*/ 237 w 658"/>
                <a:gd name="T41" fmla="*/ 96 h 405"/>
                <a:gd name="T42" fmla="*/ 212 w 658"/>
                <a:gd name="T43" fmla="*/ 108 h 405"/>
                <a:gd name="T44" fmla="*/ 189 w 658"/>
                <a:gd name="T45" fmla="*/ 133 h 405"/>
                <a:gd name="T46" fmla="*/ 171 w 658"/>
                <a:gd name="T47" fmla="*/ 167 h 405"/>
                <a:gd name="T48" fmla="*/ 173 w 658"/>
                <a:gd name="T49" fmla="*/ 188 h 405"/>
                <a:gd name="T50" fmla="*/ 203 w 658"/>
                <a:gd name="T51" fmla="*/ 161 h 405"/>
                <a:gd name="T52" fmla="*/ 224 w 658"/>
                <a:gd name="T53" fmla="*/ 171 h 405"/>
                <a:gd name="T54" fmla="*/ 254 w 658"/>
                <a:gd name="T55" fmla="*/ 183 h 405"/>
                <a:gd name="T56" fmla="*/ 279 w 658"/>
                <a:gd name="T57" fmla="*/ 219 h 405"/>
                <a:gd name="T58" fmla="*/ 313 w 658"/>
                <a:gd name="T59" fmla="*/ 213 h 405"/>
                <a:gd name="T60" fmla="*/ 334 w 658"/>
                <a:gd name="T61" fmla="*/ 224 h 405"/>
                <a:gd name="T62" fmla="*/ 348 w 658"/>
                <a:gd name="T63" fmla="*/ 219 h 405"/>
                <a:gd name="T64" fmla="*/ 384 w 658"/>
                <a:gd name="T65" fmla="*/ 191 h 405"/>
                <a:gd name="T66" fmla="*/ 446 w 658"/>
                <a:gd name="T67" fmla="*/ 182 h 405"/>
                <a:gd name="T68" fmla="*/ 491 w 658"/>
                <a:gd name="T69" fmla="*/ 161 h 405"/>
                <a:gd name="T70" fmla="*/ 499 w 658"/>
                <a:gd name="T71" fmla="*/ 197 h 405"/>
                <a:gd name="T72" fmla="*/ 521 w 658"/>
                <a:gd name="T73" fmla="*/ 205 h 405"/>
                <a:gd name="T74" fmla="*/ 571 w 658"/>
                <a:gd name="T75" fmla="*/ 191 h 405"/>
                <a:gd name="T76" fmla="*/ 588 w 658"/>
                <a:gd name="T77" fmla="*/ 188 h 405"/>
                <a:gd name="T78" fmla="*/ 609 w 658"/>
                <a:gd name="T79" fmla="*/ 250 h 405"/>
                <a:gd name="T80" fmla="*/ 624 w 658"/>
                <a:gd name="T81" fmla="*/ 260 h 405"/>
                <a:gd name="T82" fmla="*/ 610 w 658"/>
                <a:gd name="T83" fmla="*/ 260 h 405"/>
                <a:gd name="T84" fmla="*/ 574 w 658"/>
                <a:gd name="T85" fmla="*/ 261 h 405"/>
                <a:gd name="T86" fmla="*/ 540 w 658"/>
                <a:gd name="T87" fmla="*/ 269 h 405"/>
                <a:gd name="T88" fmla="*/ 493 w 658"/>
                <a:gd name="T89" fmla="*/ 261 h 405"/>
                <a:gd name="T90" fmla="*/ 448 w 658"/>
                <a:gd name="T91" fmla="*/ 278 h 405"/>
                <a:gd name="T92" fmla="*/ 390 w 658"/>
                <a:gd name="T93" fmla="*/ 288 h 405"/>
                <a:gd name="T94" fmla="*/ 374 w 658"/>
                <a:gd name="T95" fmla="*/ 313 h 405"/>
                <a:gd name="T96" fmla="*/ 362 w 658"/>
                <a:gd name="T97" fmla="*/ 302 h 405"/>
                <a:gd name="T98" fmla="*/ 331 w 658"/>
                <a:gd name="T99" fmla="*/ 317 h 405"/>
                <a:gd name="T100" fmla="*/ 318 w 658"/>
                <a:gd name="T101" fmla="*/ 308 h 405"/>
                <a:gd name="T102" fmla="*/ 299 w 658"/>
                <a:gd name="T103" fmla="*/ 361 h 405"/>
                <a:gd name="T104" fmla="*/ 273 w 658"/>
                <a:gd name="T105" fmla="*/ 399 h 405"/>
                <a:gd name="T106" fmla="*/ 253 w 658"/>
                <a:gd name="T107" fmla="*/ 327 h 405"/>
                <a:gd name="T108" fmla="*/ 217 w 658"/>
                <a:gd name="T109" fmla="*/ 305 h 405"/>
                <a:gd name="T110" fmla="*/ 123 w 658"/>
                <a:gd name="T111" fmla="*/ 281 h 405"/>
                <a:gd name="T112" fmla="*/ 23 w 658"/>
                <a:gd name="T113" fmla="*/ 26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405">
                  <a:moveTo>
                    <a:pt x="87" y="46"/>
                  </a:moveTo>
                  <a:lnTo>
                    <a:pt x="100" y="33"/>
                  </a:lnTo>
                  <a:lnTo>
                    <a:pt x="112" y="29"/>
                  </a:lnTo>
                  <a:lnTo>
                    <a:pt x="146" y="4"/>
                  </a:lnTo>
                  <a:lnTo>
                    <a:pt x="160" y="0"/>
                  </a:lnTo>
                  <a:lnTo>
                    <a:pt x="164" y="4"/>
                  </a:lnTo>
                  <a:lnTo>
                    <a:pt x="131" y="35"/>
                  </a:lnTo>
                  <a:lnTo>
                    <a:pt x="110" y="47"/>
                  </a:lnTo>
                  <a:lnTo>
                    <a:pt x="98" y="54"/>
                  </a:lnTo>
                  <a:lnTo>
                    <a:pt x="87" y="46"/>
                  </a:lnTo>
                  <a:close/>
                  <a:moveTo>
                    <a:pt x="626" y="247"/>
                  </a:moveTo>
                  <a:lnTo>
                    <a:pt x="630" y="263"/>
                  </a:lnTo>
                  <a:lnTo>
                    <a:pt x="651" y="263"/>
                  </a:lnTo>
                  <a:lnTo>
                    <a:pt x="658" y="256"/>
                  </a:lnTo>
                  <a:lnTo>
                    <a:pt x="658" y="256"/>
                  </a:lnTo>
                  <a:lnTo>
                    <a:pt x="658" y="252"/>
                  </a:lnTo>
                  <a:lnTo>
                    <a:pt x="657" y="247"/>
                  </a:lnTo>
                  <a:lnTo>
                    <a:pt x="655" y="246"/>
                  </a:lnTo>
                  <a:lnTo>
                    <a:pt x="655" y="246"/>
                  </a:lnTo>
                  <a:lnTo>
                    <a:pt x="651" y="239"/>
                  </a:lnTo>
                  <a:lnTo>
                    <a:pt x="646" y="235"/>
                  </a:lnTo>
                  <a:lnTo>
                    <a:pt x="632" y="236"/>
                  </a:lnTo>
                  <a:lnTo>
                    <a:pt x="623" y="236"/>
                  </a:lnTo>
                  <a:lnTo>
                    <a:pt x="619" y="244"/>
                  </a:lnTo>
                  <a:lnTo>
                    <a:pt x="626" y="247"/>
                  </a:lnTo>
                  <a:close/>
                  <a:moveTo>
                    <a:pt x="0" y="228"/>
                  </a:moveTo>
                  <a:lnTo>
                    <a:pt x="4" y="225"/>
                  </a:lnTo>
                  <a:lnTo>
                    <a:pt x="21" y="219"/>
                  </a:lnTo>
                  <a:lnTo>
                    <a:pt x="43" y="205"/>
                  </a:lnTo>
                  <a:lnTo>
                    <a:pt x="43" y="199"/>
                  </a:lnTo>
                  <a:lnTo>
                    <a:pt x="48" y="196"/>
                  </a:lnTo>
                  <a:lnTo>
                    <a:pt x="85" y="189"/>
                  </a:lnTo>
                  <a:lnTo>
                    <a:pt x="100" y="177"/>
                  </a:lnTo>
                  <a:lnTo>
                    <a:pt x="128" y="164"/>
                  </a:lnTo>
                  <a:lnTo>
                    <a:pt x="128" y="157"/>
                  </a:lnTo>
                  <a:lnTo>
                    <a:pt x="140" y="138"/>
                  </a:lnTo>
                  <a:lnTo>
                    <a:pt x="151" y="133"/>
                  </a:lnTo>
                  <a:lnTo>
                    <a:pt x="159" y="122"/>
                  </a:lnTo>
                  <a:lnTo>
                    <a:pt x="173" y="108"/>
                  </a:lnTo>
                  <a:lnTo>
                    <a:pt x="201" y="93"/>
                  </a:lnTo>
                  <a:lnTo>
                    <a:pt x="231" y="89"/>
                  </a:lnTo>
                  <a:lnTo>
                    <a:pt x="237" y="96"/>
                  </a:lnTo>
                  <a:lnTo>
                    <a:pt x="235" y="102"/>
                  </a:lnTo>
                  <a:lnTo>
                    <a:pt x="212" y="108"/>
                  </a:lnTo>
                  <a:lnTo>
                    <a:pt x="203" y="127"/>
                  </a:lnTo>
                  <a:lnTo>
                    <a:pt x="189" y="133"/>
                  </a:lnTo>
                  <a:lnTo>
                    <a:pt x="185" y="147"/>
                  </a:lnTo>
                  <a:lnTo>
                    <a:pt x="171" y="167"/>
                  </a:lnTo>
                  <a:lnTo>
                    <a:pt x="168" y="185"/>
                  </a:lnTo>
                  <a:lnTo>
                    <a:pt x="173" y="188"/>
                  </a:lnTo>
                  <a:lnTo>
                    <a:pt x="179" y="180"/>
                  </a:lnTo>
                  <a:lnTo>
                    <a:pt x="203" y="161"/>
                  </a:lnTo>
                  <a:lnTo>
                    <a:pt x="210" y="171"/>
                  </a:lnTo>
                  <a:lnTo>
                    <a:pt x="224" y="171"/>
                  </a:lnTo>
                  <a:lnTo>
                    <a:pt x="245" y="175"/>
                  </a:lnTo>
                  <a:lnTo>
                    <a:pt x="254" y="183"/>
                  </a:lnTo>
                  <a:lnTo>
                    <a:pt x="262" y="202"/>
                  </a:lnTo>
                  <a:lnTo>
                    <a:pt x="279" y="219"/>
                  </a:lnTo>
                  <a:lnTo>
                    <a:pt x="304" y="219"/>
                  </a:lnTo>
                  <a:lnTo>
                    <a:pt x="313" y="213"/>
                  </a:lnTo>
                  <a:lnTo>
                    <a:pt x="323" y="221"/>
                  </a:lnTo>
                  <a:lnTo>
                    <a:pt x="334" y="224"/>
                  </a:lnTo>
                  <a:lnTo>
                    <a:pt x="342" y="219"/>
                  </a:lnTo>
                  <a:lnTo>
                    <a:pt x="348" y="219"/>
                  </a:lnTo>
                  <a:lnTo>
                    <a:pt x="359" y="213"/>
                  </a:lnTo>
                  <a:lnTo>
                    <a:pt x="384" y="191"/>
                  </a:lnTo>
                  <a:lnTo>
                    <a:pt x="406" y="183"/>
                  </a:lnTo>
                  <a:lnTo>
                    <a:pt x="446" y="182"/>
                  </a:lnTo>
                  <a:lnTo>
                    <a:pt x="474" y="169"/>
                  </a:lnTo>
                  <a:lnTo>
                    <a:pt x="491" y="161"/>
                  </a:lnTo>
                  <a:lnTo>
                    <a:pt x="499" y="161"/>
                  </a:lnTo>
                  <a:lnTo>
                    <a:pt x="499" y="197"/>
                  </a:lnTo>
                  <a:lnTo>
                    <a:pt x="502" y="199"/>
                  </a:lnTo>
                  <a:lnTo>
                    <a:pt x="521" y="205"/>
                  </a:lnTo>
                  <a:lnTo>
                    <a:pt x="534" y="202"/>
                  </a:lnTo>
                  <a:lnTo>
                    <a:pt x="571" y="191"/>
                  </a:lnTo>
                  <a:lnTo>
                    <a:pt x="579" y="185"/>
                  </a:lnTo>
                  <a:lnTo>
                    <a:pt x="588" y="188"/>
                  </a:lnTo>
                  <a:lnTo>
                    <a:pt x="588" y="230"/>
                  </a:lnTo>
                  <a:lnTo>
                    <a:pt x="609" y="250"/>
                  </a:lnTo>
                  <a:lnTo>
                    <a:pt x="616" y="253"/>
                  </a:lnTo>
                  <a:lnTo>
                    <a:pt x="624" y="260"/>
                  </a:lnTo>
                  <a:lnTo>
                    <a:pt x="616" y="261"/>
                  </a:lnTo>
                  <a:lnTo>
                    <a:pt x="610" y="260"/>
                  </a:lnTo>
                  <a:lnTo>
                    <a:pt x="588" y="256"/>
                  </a:lnTo>
                  <a:lnTo>
                    <a:pt x="574" y="261"/>
                  </a:lnTo>
                  <a:lnTo>
                    <a:pt x="560" y="260"/>
                  </a:lnTo>
                  <a:lnTo>
                    <a:pt x="540" y="269"/>
                  </a:lnTo>
                  <a:lnTo>
                    <a:pt x="529" y="269"/>
                  </a:lnTo>
                  <a:lnTo>
                    <a:pt x="493" y="261"/>
                  </a:lnTo>
                  <a:lnTo>
                    <a:pt x="460" y="261"/>
                  </a:lnTo>
                  <a:lnTo>
                    <a:pt x="448" y="278"/>
                  </a:lnTo>
                  <a:lnTo>
                    <a:pt x="406" y="281"/>
                  </a:lnTo>
                  <a:lnTo>
                    <a:pt x="390" y="288"/>
                  </a:lnTo>
                  <a:lnTo>
                    <a:pt x="382" y="306"/>
                  </a:lnTo>
                  <a:lnTo>
                    <a:pt x="374" y="313"/>
                  </a:lnTo>
                  <a:lnTo>
                    <a:pt x="371" y="313"/>
                  </a:lnTo>
                  <a:lnTo>
                    <a:pt x="362" y="302"/>
                  </a:lnTo>
                  <a:lnTo>
                    <a:pt x="334" y="317"/>
                  </a:lnTo>
                  <a:lnTo>
                    <a:pt x="331" y="317"/>
                  </a:lnTo>
                  <a:lnTo>
                    <a:pt x="323" y="308"/>
                  </a:lnTo>
                  <a:lnTo>
                    <a:pt x="318" y="308"/>
                  </a:lnTo>
                  <a:lnTo>
                    <a:pt x="306" y="336"/>
                  </a:lnTo>
                  <a:lnTo>
                    <a:pt x="299" y="361"/>
                  </a:lnTo>
                  <a:lnTo>
                    <a:pt x="281" y="405"/>
                  </a:lnTo>
                  <a:lnTo>
                    <a:pt x="273" y="399"/>
                  </a:lnTo>
                  <a:lnTo>
                    <a:pt x="263" y="392"/>
                  </a:lnTo>
                  <a:lnTo>
                    <a:pt x="253" y="327"/>
                  </a:lnTo>
                  <a:lnTo>
                    <a:pt x="229" y="319"/>
                  </a:lnTo>
                  <a:lnTo>
                    <a:pt x="217" y="305"/>
                  </a:lnTo>
                  <a:lnTo>
                    <a:pt x="142" y="288"/>
                  </a:lnTo>
                  <a:lnTo>
                    <a:pt x="123" y="281"/>
                  </a:lnTo>
                  <a:lnTo>
                    <a:pt x="71" y="267"/>
                  </a:lnTo>
                  <a:lnTo>
                    <a:pt x="23" y="260"/>
                  </a:lnTo>
                  <a:lnTo>
                    <a:pt x="0" y="228"/>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1" name="Freeform 68">
              <a:extLst>
                <a:ext uri="{FF2B5EF4-FFF2-40B4-BE49-F238E27FC236}">
                  <a16:creationId xmlns:a16="http://schemas.microsoft.com/office/drawing/2014/main" id="{C06B55A7-39A9-FE23-92CC-9AFC0970FFA6}"/>
                </a:ext>
              </a:extLst>
            </p:cNvPr>
            <p:cNvSpPr>
              <a:spLocks/>
            </p:cNvSpPr>
            <p:nvPr/>
          </p:nvSpPr>
          <p:spPr bwMode="auto">
            <a:xfrm>
              <a:off x="5167" y="919"/>
              <a:ext cx="179" cy="340"/>
            </a:xfrm>
            <a:custGeom>
              <a:avLst/>
              <a:gdLst>
                <a:gd name="T0" fmla="*/ 75 w 179"/>
                <a:gd name="T1" fmla="*/ 340 h 340"/>
                <a:gd name="T2" fmla="*/ 76 w 179"/>
                <a:gd name="T3" fmla="*/ 308 h 340"/>
                <a:gd name="T4" fmla="*/ 59 w 179"/>
                <a:gd name="T5" fmla="*/ 240 h 340"/>
                <a:gd name="T6" fmla="*/ 54 w 179"/>
                <a:gd name="T7" fmla="*/ 237 h 340"/>
                <a:gd name="T8" fmla="*/ 36 w 179"/>
                <a:gd name="T9" fmla="*/ 229 h 340"/>
                <a:gd name="T10" fmla="*/ 42 w 179"/>
                <a:gd name="T11" fmla="*/ 212 h 340"/>
                <a:gd name="T12" fmla="*/ 36 w 179"/>
                <a:gd name="T13" fmla="*/ 198 h 340"/>
                <a:gd name="T14" fmla="*/ 20 w 179"/>
                <a:gd name="T15" fmla="*/ 170 h 340"/>
                <a:gd name="T16" fmla="*/ 25 w 179"/>
                <a:gd name="T17" fmla="*/ 145 h 340"/>
                <a:gd name="T18" fmla="*/ 20 w 179"/>
                <a:gd name="T19" fmla="*/ 112 h 340"/>
                <a:gd name="T20" fmla="*/ 6 w 179"/>
                <a:gd name="T21" fmla="*/ 73 h 340"/>
                <a:gd name="T22" fmla="*/ 0 w 179"/>
                <a:gd name="T23" fmla="*/ 42 h 340"/>
                <a:gd name="T24" fmla="*/ 165 w 179"/>
                <a:gd name="T25" fmla="*/ 0 h 340"/>
                <a:gd name="T26" fmla="*/ 167 w 179"/>
                <a:gd name="T27" fmla="*/ 34 h 340"/>
                <a:gd name="T28" fmla="*/ 179 w 179"/>
                <a:gd name="T29" fmla="*/ 52 h 340"/>
                <a:gd name="T30" fmla="*/ 179 w 179"/>
                <a:gd name="T31" fmla="*/ 76 h 340"/>
                <a:gd name="T32" fmla="*/ 156 w 179"/>
                <a:gd name="T33" fmla="*/ 108 h 340"/>
                <a:gd name="T34" fmla="*/ 140 w 179"/>
                <a:gd name="T35" fmla="*/ 116 h 340"/>
                <a:gd name="T36" fmla="*/ 140 w 179"/>
                <a:gd name="T37" fmla="*/ 122 h 340"/>
                <a:gd name="T38" fmla="*/ 148 w 179"/>
                <a:gd name="T39" fmla="*/ 133 h 340"/>
                <a:gd name="T40" fmla="*/ 146 w 179"/>
                <a:gd name="T41" fmla="*/ 183 h 340"/>
                <a:gd name="T42" fmla="*/ 142 w 179"/>
                <a:gd name="T43" fmla="*/ 240 h 340"/>
                <a:gd name="T44" fmla="*/ 140 w 179"/>
                <a:gd name="T45" fmla="*/ 275 h 340"/>
                <a:gd name="T46" fmla="*/ 146 w 179"/>
                <a:gd name="T47" fmla="*/ 283 h 340"/>
                <a:gd name="T48" fmla="*/ 146 w 179"/>
                <a:gd name="T49" fmla="*/ 312 h 340"/>
                <a:gd name="T50" fmla="*/ 143 w 179"/>
                <a:gd name="T51" fmla="*/ 322 h 340"/>
                <a:gd name="T52" fmla="*/ 150 w 179"/>
                <a:gd name="T53" fmla="*/ 326 h 340"/>
                <a:gd name="T54" fmla="*/ 103 w 179"/>
                <a:gd name="T55" fmla="*/ 336 h 340"/>
                <a:gd name="T56" fmla="*/ 75 w 179"/>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40">
                  <a:moveTo>
                    <a:pt x="75" y="340"/>
                  </a:moveTo>
                  <a:lnTo>
                    <a:pt x="76" y="308"/>
                  </a:lnTo>
                  <a:lnTo>
                    <a:pt x="59" y="240"/>
                  </a:lnTo>
                  <a:lnTo>
                    <a:pt x="54" y="237"/>
                  </a:lnTo>
                  <a:lnTo>
                    <a:pt x="36" y="229"/>
                  </a:lnTo>
                  <a:lnTo>
                    <a:pt x="42" y="212"/>
                  </a:lnTo>
                  <a:lnTo>
                    <a:pt x="36" y="198"/>
                  </a:lnTo>
                  <a:lnTo>
                    <a:pt x="20" y="170"/>
                  </a:lnTo>
                  <a:lnTo>
                    <a:pt x="25" y="145"/>
                  </a:lnTo>
                  <a:lnTo>
                    <a:pt x="20" y="112"/>
                  </a:lnTo>
                  <a:lnTo>
                    <a:pt x="6" y="73"/>
                  </a:lnTo>
                  <a:lnTo>
                    <a:pt x="0" y="42"/>
                  </a:lnTo>
                  <a:lnTo>
                    <a:pt x="165" y="0"/>
                  </a:lnTo>
                  <a:lnTo>
                    <a:pt x="167" y="34"/>
                  </a:lnTo>
                  <a:lnTo>
                    <a:pt x="179" y="52"/>
                  </a:lnTo>
                  <a:lnTo>
                    <a:pt x="179" y="76"/>
                  </a:lnTo>
                  <a:lnTo>
                    <a:pt x="156" y="108"/>
                  </a:lnTo>
                  <a:lnTo>
                    <a:pt x="140" y="116"/>
                  </a:lnTo>
                  <a:lnTo>
                    <a:pt x="140" y="122"/>
                  </a:lnTo>
                  <a:lnTo>
                    <a:pt x="148" y="133"/>
                  </a:lnTo>
                  <a:lnTo>
                    <a:pt x="146" y="183"/>
                  </a:lnTo>
                  <a:lnTo>
                    <a:pt x="142" y="240"/>
                  </a:lnTo>
                  <a:lnTo>
                    <a:pt x="140" y="275"/>
                  </a:lnTo>
                  <a:lnTo>
                    <a:pt x="146" y="283"/>
                  </a:lnTo>
                  <a:lnTo>
                    <a:pt x="146" y="312"/>
                  </a:lnTo>
                  <a:lnTo>
                    <a:pt x="143" y="322"/>
                  </a:lnTo>
                  <a:lnTo>
                    <a:pt x="150" y="326"/>
                  </a:lnTo>
                  <a:lnTo>
                    <a:pt x="103" y="336"/>
                  </a:lnTo>
                  <a:lnTo>
                    <a:pt x="75" y="340"/>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2" name="Freeform 69">
              <a:extLst>
                <a:ext uri="{FF2B5EF4-FFF2-40B4-BE49-F238E27FC236}">
                  <a16:creationId xmlns:a16="http://schemas.microsoft.com/office/drawing/2014/main" id="{25F5E3A1-17EE-4959-496E-E9371ECADBFE}"/>
                </a:ext>
              </a:extLst>
            </p:cNvPr>
            <p:cNvSpPr>
              <a:spLocks noEditPoints="1"/>
            </p:cNvSpPr>
            <p:nvPr/>
          </p:nvSpPr>
          <p:spPr bwMode="auto">
            <a:xfrm>
              <a:off x="5362" y="535"/>
              <a:ext cx="395" cy="628"/>
            </a:xfrm>
            <a:custGeom>
              <a:avLst/>
              <a:gdLst>
                <a:gd name="T0" fmla="*/ 381 w 395"/>
                <a:gd name="T1" fmla="*/ 268 h 628"/>
                <a:gd name="T2" fmla="*/ 395 w 395"/>
                <a:gd name="T3" fmla="*/ 303 h 628"/>
                <a:gd name="T4" fmla="*/ 370 w 395"/>
                <a:gd name="T5" fmla="*/ 337 h 628"/>
                <a:gd name="T6" fmla="*/ 318 w 395"/>
                <a:gd name="T7" fmla="*/ 390 h 628"/>
                <a:gd name="T8" fmla="*/ 311 w 395"/>
                <a:gd name="T9" fmla="*/ 390 h 628"/>
                <a:gd name="T10" fmla="*/ 307 w 395"/>
                <a:gd name="T11" fmla="*/ 389 h 628"/>
                <a:gd name="T12" fmla="*/ 304 w 395"/>
                <a:gd name="T13" fmla="*/ 378 h 628"/>
                <a:gd name="T14" fmla="*/ 287 w 395"/>
                <a:gd name="T15" fmla="*/ 387 h 628"/>
                <a:gd name="T16" fmla="*/ 265 w 395"/>
                <a:gd name="T17" fmla="*/ 406 h 628"/>
                <a:gd name="T18" fmla="*/ 273 w 395"/>
                <a:gd name="T19" fmla="*/ 418 h 628"/>
                <a:gd name="T20" fmla="*/ 257 w 395"/>
                <a:gd name="T21" fmla="*/ 434 h 628"/>
                <a:gd name="T22" fmla="*/ 256 w 395"/>
                <a:gd name="T23" fmla="*/ 417 h 628"/>
                <a:gd name="T24" fmla="*/ 236 w 395"/>
                <a:gd name="T25" fmla="*/ 398 h 628"/>
                <a:gd name="T26" fmla="*/ 231 w 395"/>
                <a:gd name="T27" fmla="*/ 415 h 628"/>
                <a:gd name="T28" fmla="*/ 228 w 395"/>
                <a:gd name="T29" fmla="*/ 431 h 628"/>
                <a:gd name="T30" fmla="*/ 231 w 395"/>
                <a:gd name="T31" fmla="*/ 460 h 628"/>
                <a:gd name="T32" fmla="*/ 203 w 395"/>
                <a:gd name="T33" fmla="*/ 479 h 628"/>
                <a:gd name="T34" fmla="*/ 167 w 395"/>
                <a:gd name="T35" fmla="*/ 517 h 628"/>
                <a:gd name="T36" fmla="*/ 148 w 395"/>
                <a:gd name="T37" fmla="*/ 510 h 628"/>
                <a:gd name="T38" fmla="*/ 136 w 395"/>
                <a:gd name="T39" fmla="*/ 553 h 628"/>
                <a:gd name="T40" fmla="*/ 126 w 395"/>
                <a:gd name="T41" fmla="*/ 588 h 628"/>
                <a:gd name="T42" fmla="*/ 103 w 395"/>
                <a:gd name="T43" fmla="*/ 620 h 628"/>
                <a:gd name="T44" fmla="*/ 76 w 395"/>
                <a:gd name="T45" fmla="*/ 593 h 628"/>
                <a:gd name="T46" fmla="*/ 28 w 395"/>
                <a:gd name="T47" fmla="*/ 431 h 628"/>
                <a:gd name="T48" fmla="*/ 8 w 395"/>
                <a:gd name="T49" fmla="*/ 339 h 628"/>
                <a:gd name="T50" fmla="*/ 17 w 395"/>
                <a:gd name="T51" fmla="*/ 325 h 628"/>
                <a:gd name="T52" fmla="*/ 42 w 395"/>
                <a:gd name="T53" fmla="*/ 267 h 628"/>
                <a:gd name="T54" fmla="*/ 39 w 395"/>
                <a:gd name="T55" fmla="*/ 226 h 628"/>
                <a:gd name="T56" fmla="*/ 44 w 395"/>
                <a:gd name="T57" fmla="*/ 183 h 628"/>
                <a:gd name="T58" fmla="*/ 48 w 395"/>
                <a:gd name="T59" fmla="*/ 158 h 628"/>
                <a:gd name="T60" fmla="*/ 58 w 395"/>
                <a:gd name="T61" fmla="*/ 97 h 628"/>
                <a:gd name="T62" fmla="*/ 89 w 395"/>
                <a:gd name="T63" fmla="*/ 14 h 628"/>
                <a:gd name="T64" fmla="*/ 106 w 395"/>
                <a:gd name="T65" fmla="*/ 16 h 628"/>
                <a:gd name="T66" fmla="*/ 114 w 395"/>
                <a:gd name="T67" fmla="*/ 37 h 628"/>
                <a:gd name="T68" fmla="*/ 136 w 395"/>
                <a:gd name="T69" fmla="*/ 36 h 628"/>
                <a:gd name="T70" fmla="*/ 161 w 395"/>
                <a:gd name="T71" fmla="*/ 11 h 628"/>
                <a:gd name="T72" fmla="*/ 181 w 395"/>
                <a:gd name="T73" fmla="*/ 2 h 628"/>
                <a:gd name="T74" fmla="*/ 231 w 395"/>
                <a:gd name="T75" fmla="*/ 23 h 628"/>
                <a:gd name="T76" fmla="*/ 325 w 395"/>
                <a:gd name="T77" fmla="*/ 209 h 628"/>
                <a:gd name="T78" fmla="*/ 331 w 395"/>
                <a:gd name="T79" fmla="*/ 251 h 628"/>
                <a:gd name="T80" fmla="*/ 354 w 395"/>
                <a:gd name="T81" fmla="*/ 265 h 628"/>
                <a:gd name="T82" fmla="*/ 351 w 395"/>
                <a:gd name="T83" fmla="*/ 256 h 628"/>
                <a:gd name="T84" fmla="*/ 239 w 395"/>
                <a:gd name="T85" fmla="*/ 443 h 628"/>
                <a:gd name="T86" fmla="*/ 256 w 395"/>
                <a:gd name="T87" fmla="*/ 440 h 628"/>
                <a:gd name="T88" fmla="*/ 250 w 395"/>
                <a:gd name="T89" fmla="*/ 460 h 628"/>
                <a:gd name="T90" fmla="*/ 279 w 395"/>
                <a:gd name="T91" fmla="*/ 406 h 628"/>
                <a:gd name="T92" fmla="*/ 292 w 395"/>
                <a:gd name="T93" fmla="*/ 418 h 628"/>
                <a:gd name="T94" fmla="*/ 298 w 395"/>
                <a:gd name="T95" fmla="*/ 417 h 628"/>
                <a:gd name="T96" fmla="*/ 300 w 395"/>
                <a:gd name="T97" fmla="*/ 417 h 628"/>
                <a:gd name="T98" fmla="*/ 306 w 395"/>
                <a:gd name="T99" fmla="*/ 398 h 628"/>
                <a:gd name="T100" fmla="*/ 289 w 395"/>
                <a:gd name="T101" fmla="*/ 392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5" h="628">
                  <a:moveTo>
                    <a:pt x="368" y="254"/>
                  </a:moveTo>
                  <a:lnTo>
                    <a:pt x="381" y="268"/>
                  </a:lnTo>
                  <a:lnTo>
                    <a:pt x="395" y="292"/>
                  </a:lnTo>
                  <a:lnTo>
                    <a:pt x="395" y="303"/>
                  </a:lnTo>
                  <a:lnTo>
                    <a:pt x="382" y="332"/>
                  </a:lnTo>
                  <a:lnTo>
                    <a:pt x="370" y="337"/>
                  </a:lnTo>
                  <a:lnTo>
                    <a:pt x="348" y="356"/>
                  </a:lnTo>
                  <a:lnTo>
                    <a:pt x="318" y="390"/>
                  </a:lnTo>
                  <a:lnTo>
                    <a:pt x="318" y="390"/>
                  </a:lnTo>
                  <a:lnTo>
                    <a:pt x="311" y="390"/>
                  </a:lnTo>
                  <a:lnTo>
                    <a:pt x="311" y="390"/>
                  </a:lnTo>
                  <a:lnTo>
                    <a:pt x="307" y="389"/>
                  </a:lnTo>
                  <a:lnTo>
                    <a:pt x="306" y="384"/>
                  </a:lnTo>
                  <a:lnTo>
                    <a:pt x="304" y="378"/>
                  </a:lnTo>
                  <a:lnTo>
                    <a:pt x="293" y="378"/>
                  </a:lnTo>
                  <a:lnTo>
                    <a:pt x="287" y="387"/>
                  </a:lnTo>
                  <a:lnTo>
                    <a:pt x="272" y="396"/>
                  </a:lnTo>
                  <a:lnTo>
                    <a:pt x="265" y="406"/>
                  </a:lnTo>
                  <a:lnTo>
                    <a:pt x="276" y="414"/>
                  </a:lnTo>
                  <a:lnTo>
                    <a:pt x="273" y="418"/>
                  </a:lnTo>
                  <a:lnTo>
                    <a:pt x="270" y="436"/>
                  </a:lnTo>
                  <a:lnTo>
                    <a:pt x="257" y="434"/>
                  </a:lnTo>
                  <a:lnTo>
                    <a:pt x="257" y="425"/>
                  </a:lnTo>
                  <a:lnTo>
                    <a:pt x="256" y="417"/>
                  </a:lnTo>
                  <a:lnTo>
                    <a:pt x="247" y="418"/>
                  </a:lnTo>
                  <a:lnTo>
                    <a:pt x="236" y="398"/>
                  </a:lnTo>
                  <a:lnTo>
                    <a:pt x="223" y="406"/>
                  </a:lnTo>
                  <a:lnTo>
                    <a:pt x="231" y="415"/>
                  </a:lnTo>
                  <a:lnTo>
                    <a:pt x="232" y="423"/>
                  </a:lnTo>
                  <a:lnTo>
                    <a:pt x="228" y="431"/>
                  </a:lnTo>
                  <a:lnTo>
                    <a:pt x="229" y="450"/>
                  </a:lnTo>
                  <a:lnTo>
                    <a:pt x="231" y="460"/>
                  </a:lnTo>
                  <a:lnTo>
                    <a:pt x="220" y="476"/>
                  </a:lnTo>
                  <a:lnTo>
                    <a:pt x="203" y="479"/>
                  </a:lnTo>
                  <a:lnTo>
                    <a:pt x="200" y="498"/>
                  </a:lnTo>
                  <a:lnTo>
                    <a:pt x="167" y="517"/>
                  </a:lnTo>
                  <a:lnTo>
                    <a:pt x="159" y="520"/>
                  </a:lnTo>
                  <a:lnTo>
                    <a:pt x="148" y="510"/>
                  </a:lnTo>
                  <a:lnTo>
                    <a:pt x="129" y="532"/>
                  </a:lnTo>
                  <a:lnTo>
                    <a:pt x="136" y="553"/>
                  </a:lnTo>
                  <a:lnTo>
                    <a:pt x="126" y="560"/>
                  </a:lnTo>
                  <a:lnTo>
                    <a:pt x="126" y="588"/>
                  </a:lnTo>
                  <a:lnTo>
                    <a:pt x="119" y="628"/>
                  </a:lnTo>
                  <a:lnTo>
                    <a:pt x="103" y="620"/>
                  </a:lnTo>
                  <a:lnTo>
                    <a:pt x="100" y="601"/>
                  </a:lnTo>
                  <a:lnTo>
                    <a:pt x="76" y="593"/>
                  </a:lnTo>
                  <a:lnTo>
                    <a:pt x="73" y="576"/>
                  </a:lnTo>
                  <a:lnTo>
                    <a:pt x="28" y="431"/>
                  </a:lnTo>
                  <a:lnTo>
                    <a:pt x="0" y="339"/>
                  </a:lnTo>
                  <a:lnTo>
                    <a:pt x="8" y="339"/>
                  </a:lnTo>
                  <a:lnTo>
                    <a:pt x="17" y="340"/>
                  </a:lnTo>
                  <a:lnTo>
                    <a:pt x="17" y="325"/>
                  </a:lnTo>
                  <a:lnTo>
                    <a:pt x="26" y="297"/>
                  </a:lnTo>
                  <a:lnTo>
                    <a:pt x="42" y="267"/>
                  </a:lnTo>
                  <a:lnTo>
                    <a:pt x="51" y="242"/>
                  </a:lnTo>
                  <a:lnTo>
                    <a:pt x="39" y="226"/>
                  </a:lnTo>
                  <a:lnTo>
                    <a:pt x="39" y="189"/>
                  </a:lnTo>
                  <a:lnTo>
                    <a:pt x="44" y="183"/>
                  </a:lnTo>
                  <a:lnTo>
                    <a:pt x="48" y="165"/>
                  </a:lnTo>
                  <a:lnTo>
                    <a:pt x="48" y="158"/>
                  </a:lnTo>
                  <a:lnTo>
                    <a:pt x="47" y="126"/>
                  </a:lnTo>
                  <a:lnTo>
                    <a:pt x="58" y="97"/>
                  </a:lnTo>
                  <a:lnTo>
                    <a:pt x="76" y="41"/>
                  </a:lnTo>
                  <a:lnTo>
                    <a:pt x="89" y="14"/>
                  </a:lnTo>
                  <a:lnTo>
                    <a:pt x="97" y="14"/>
                  </a:lnTo>
                  <a:lnTo>
                    <a:pt x="106" y="16"/>
                  </a:lnTo>
                  <a:lnTo>
                    <a:pt x="106" y="23"/>
                  </a:lnTo>
                  <a:lnTo>
                    <a:pt x="114" y="37"/>
                  </a:lnTo>
                  <a:lnTo>
                    <a:pt x="131" y="41"/>
                  </a:lnTo>
                  <a:lnTo>
                    <a:pt x="136" y="36"/>
                  </a:lnTo>
                  <a:lnTo>
                    <a:pt x="136" y="30"/>
                  </a:lnTo>
                  <a:lnTo>
                    <a:pt x="161" y="11"/>
                  </a:lnTo>
                  <a:lnTo>
                    <a:pt x="172" y="0"/>
                  </a:lnTo>
                  <a:lnTo>
                    <a:pt x="181" y="2"/>
                  </a:lnTo>
                  <a:lnTo>
                    <a:pt x="218" y="17"/>
                  </a:lnTo>
                  <a:lnTo>
                    <a:pt x="231" y="23"/>
                  </a:lnTo>
                  <a:lnTo>
                    <a:pt x="287" y="209"/>
                  </a:lnTo>
                  <a:lnTo>
                    <a:pt x="325" y="209"/>
                  </a:lnTo>
                  <a:lnTo>
                    <a:pt x="329" y="222"/>
                  </a:lnTo>
                  <a:lnTo>
                    <a:pt x="331" y="251"/>
                  </a:lnTo>
                  <a:lnTo>
                    <a:pt x="348" y="265"/>
                  </a:lnTo>
                  <a:lnTo>
                    <a:pt x="354" y="265"/>
                  </a:lnTo>
                  <a:lnTo>
                    <a:pt x="354" y="262"/>
                  </a:lnTo>
                  <a:lnTo>
                    <a:pt x="351" y="256"/>
                  </a:lnTo>
                  <a:lnTo>
                    <a:pt x="368" y="254"/>
                  </a:lnTo>
                  <a:close/>
                  <a:moveTo>
                    <a:pt x="239" y="443"/>
                  </a:moveTo>
                  <a:lnTo>
                    <a:pt x="248" y="434"/>
                  </a:lnTo>
                  <a:lnTo>
                    <a:pt x="256" y="440"/>
                  </a:lnTo>
                  <a:lnTo>
                    <a:pt x="261" y="456"/>
                  </a:lnTo>
                  <a:lnTo>
                    <a:pt x="250" y="460"/>
                  </a:lnTo>
                  <a:lnTo>
                    <a:pt x="239" y="443"/>
                  </a:lnTo>
                  <a:close/>
                  <a:moveTo>
                    <a:pt x="279" y="406"/>
                  </a:moveTo>
                  <a:lnTo>
                    <a:pt x="292" y="418"/>
                  </a:lnTo>
                  <a:lnTo>
                    <a:pt x="292" y="418"/>
                  </a:lnTo>
                  <a:lnTo>
                    <a:pt x="295" y="418"/>
                  </a:lnTo>
                  <a:lnTo>
                    <a:pt x="298" y="417"/>
                  </a:lnTo>
                  <a:lnTo>
                    <a:pt x="300" y="417"/>
                  </a:lnTo>
                  <a:lnTo>
                    <a:pt x="300" y="417"/>
                  </a:lnTo>
                  <a:lnTo>
                    <a:pt x="301" y="404"/>
                  </a:lnTo>
                  <a:lnTo>
                    <a:pt x="306" y="398"/>
                  </a:lnTo>
                  <a:lnTo>
                    <a:pt x="301" y="387"/>
                  </a:lnTo>
                  <a:lnTo>
                    <a:pt x="289" y="392"/>
                  </a:lnTo>
                  <a:lnTo>
                    <a:pt x="279" y="40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ME</a:t>
              </a:r>
            </a:p>
          </p:txBody>
        </p:sp>
        <p:sp>
          <p:nvSpPr>
            <p:cNvPr id="13" name="Freeform 70">
              <a:extLst>
                <a:ext uri="{FF2B5EF4-FFF2-40B4-BE49-F238E27FC236}">
                  <a16:creationId xmlns:a16="http://schemas.microsoft.com/office/drawing/2014/main" id="{6C389BA8-276E-6CC8-6A14-1AA145F92C1B}"/>
                </a:ext>
              </a:extLst>
            </p:cNvPr>
            <p:cNvSpPr>
              <a:spLocks/>
            </p:cNvSpPr>
            <p:nvPr/>
          </p:nvSpPr>
          <p:spPr bwMode="auto">
            <a:xfrm>
              <a:off x="5402" y="1309"/>
              <a:ext cx="91" cy="106"/>
            </a:xfrm>
            <a:custGeom>
              <a:avLst/>
              <a:gdLst>
                <a:gd name="T0" fmla="*/ 24 w 91"/>
                <a:gd name="T1" fmla="*/ 106 h 106"/>
                <a:gd name="T2" fmla="*/ 0 w 91"/>
                <a:gd name="T3" fmla="*/ 13 h 106"/>
                <a:gd name="T4" fmla="*/ 41 w 91"/>
                <a:gd name="T5" fmla="*/ 0 h 106"/>
                <a:gd name="T6" fmla="*/ 54 w 91"/>
                <a:gd name="T7" fmla="*/ 13 h 106"/>
                <a:gd name="T8" fmla="*/ 75 w 91"/>
                <a:gd name="T9" fmla="*/ 39 h 106"/>
                <a:gd name="T10" fmla="*/ 91 w 91"/>
                <a:gd name="T11" fmla="*/ 67 h 106"/>
                <a:gd name="T12" fmla="*/ 72 w 91"/>
                <a:gd name="T13" fmla="*/ 77 h 106"/>
                <a:gd name="T14" fmla="*/ 64 w 91"/>
                <a:gd name="T15" fmla="*/ 77 h 106"/>
                <a:gd name="T16" fmla="*/ 58 w 91"/>
                <a:gd name="T17" fmla="*/ 88 h 106"/>
                <a:gd name="T18" fmla="*/ 43 w 91"/>
                <a:gd name="T19" fmla="*/ 100 h 106"/>
                <a:gd name="T20" fmla="*/ 24 w 91"/>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06">
                  <a:moveTo>
                    <a:pt x="24" y="106"/>
                  </a:moveTo>
                  <a:lnTo>
                    <a:pt x="0" y="13"/>
                  </a:lnTo>
                  <a:lnTo>
                    <a:pt x="41" y="0"/>
                  </a:lnTo>
                  <a:lnTo>
                    <a:pt x="54" y="13"/>
                  </a:lnTo>
                  <a:lnTo>
                    <a:pt x="75" y="39"/>
                  </a:lnTo>
                  <a:lnTo>
                    <a:pt x="91" y="67"/>
                  </a:lnTo>
                  <a:lnTo>
                    <a:pt x="72" y="77"/>
                  </a:lnTo>
                  <a:lnTo>
                    <a:pt x="64" y="77"/>
                  </a:lnTo>
                  <a:lnTo>
                    <a:pt x="58" y="88"/>
                  </a:lnTo>
                  <a:lnTo>
                    <a:pt x="43" y="100"/>
                  </a:lnTo>
                  <a:lnTo>
                    <a:pt x="24" y="106"/>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4" name="Freeform 71">
              <a:extLst>
                <a:ext uri="{FF2B5EF4-FFF2-40B4-BE49-F238E27FC236}">
                  <a16:creationId xmlns:a16="http://schemas.microsoft.com/office/drawing/2014/main" id="{BCAC11E2-B227-F4B4-4D2A-07B6E9EC8CC8}"/>
                </a:ext>
              </a:extLst>
            </p:cNvPr>
            <p:cNvSpPr>
              <a:spLocks/>
            </p:cNvSpPr>
            <p:nvPr/>
          </p:nvSpPr>
          <p:spPr bwMode="auto">
            <a:xfrm>
              <a:off x="4628" y="960"/>
              <a:ext cx="793" cy="608"/>
            </a:xfrm>
            <a:custGeom>
              <a:avLst/>
              <a:gdLst>
                <a:gd name="T0" fmla="*/ 518 w 793"/>
                <a:gd name="T1" fmla="*/ 510 h 608"/>
                <a:gd name="T2" fmla="*/ 489 w 793"/>
                <a:gd name="T3" fmla="*/ 498 h 608"/>
                <a:gd name="T4" fmla="*/ 456 w 793"/>
                <a:gd name="T5" fmla="*/ 460 h 608"/>
                <a:gd name="T6" fmla="*/ 320 w 793"/>
                <a:gd name="T7" fmla="*/ 469 h 608"/>
                <a:gd name="T8" fmla="*/ 5 w 793"/>
                <a:gd name="T9" fmla="*/ 532 h 608"/>
                <a:gd name="T10" fmla="*/ 9 w 793"/>
                <a:gd name="T11" fmla="*/ 485 h 608"/>
                <a:gd name="T12" fmla="*/ 23 w 793"/>
                <a:gd name="T13" fmla="*/ 468 h 608"/>
                <a:gd name="T14" fmla="*/ 45 w 793"/>
                <a:gd name="T15" fmla="*/ 449 h 608"/>
                <a:gd name="T16" fmla="*/ 62 w 793"/>
                <a:gd name="T17" fmla="*/ 423 h 608"/>
                <a:gd name="T18" fmla="*/ 69 w 793"/>
                <a:gd name="T19" fmla="*/ 410 h 608"/>
                <a:gd name="T20" fmla="*/ 48 w 793"/>
                <a:gd name="T21" fmla="*/ 390 h 608"/>
                <a:gd name="T22" fmla="*/ 55 w 793"/>
                <a:gd name="T23" fmla="*/ 340 h 608"/>
                <a:gd name="T24" fmla="*/ 108 w 793"/>
                <a:gd name="T25" fmla="*/ 323 h 608"/>
                <a:gd name="T26" fmla="*/ 167 w 793"/>
                <a:gd name="T27" fmla="*/ 320 h 608"/>
                <a:gd name="T28" fmla="*/ 189 w 793"/>
                <a:gd name="T29" fmla="*/ 327 h 608"/>
                <a:gd name="T30" fmla="*/ 219 w 793"/>
                <a:gd name="T31" fmla="*/ 313 h 608"/>
                <a:gd name="T32" fmla="*/ 264 w 793"/>
                <a:gd name="T33" fmla="*/ 299 h 608"/>
                <a:gd name="T34" fmla="*/ 286 w 793"/>
                <a:gd name="T35" fmla="*/ 267 h 608"/>
                <a:gd name="T36" fmla="*/ 311 w 793"/>
                <a:gd name="T37" fmla="*/ 259 h 608"/>
                <a:gd name="T38" fmla="*/ 303 w 793"/>
                <a:gd name="T39" fmla="*/ 232 h 608"/>
                <a:gd name="T40" fmla="*/ 308 w 793"/>
                <a:gd name="T41" fmla="*/ 210 h 608"/>
                <a:gd name="T42" fmla="*/ 297 w 793"/>
                <a:gd name="T43" fmla="*/ 201 h 608"/>
                <a:gd name="T44" fmla="*/ 281 w 793"/>
                <a:gd name="T45" fmla="*/ 188 h 608"/>
                <a:gd name="T46" fmla="*/ 315 w 793"/>
                <a:gd name="T47" fmla="*/ 139 h 608"/>
                <a:gd name="T48" fmla="*/ 329 w 793"/>
                <a:gd name="T49" fmla="*/ 115 h 608"/>
                <a:gd name="T50" fmla="*/ 364 w 793"/>
                <a:gd name="T51" fmla="*/ 64 h 608"/>
                <a:gd name="T52" fmla="*/ 392 w 793"/>
                <a:gd name="T53" fmla="*/ 37 h 608"/>
                <a:gd name="T54" fmla="*/ 447 w 793"/>
                <a:gd name="T55" fmla="*/ 21 h 608"/>
                <a:gd name="T56" fmla="*/ 495 w 793"/>
                <a:gd name="T57" fmla="*/ 14 h 608"/>
                <a:gd name="T58" fmla="*/ 545 w 793"/>
                <a:gd name="T59" fmla="*/ 31 h 608"/>
                <a:gd name="T60" fmla="*/ 565 w 793"/>
                <a:gd name="T61" fmla="*/ 104 h 608"/>
                <a:gd name="T62" fmla="*/ 575 w 793"/>
                <a:gd name="T63" fmla="*/ 157 h 608"/>
                <a:gd name="T64" fmla="*/ 575 w 793"/>
                <a:gd name="T65" fmla="*/ 188 h 608"/>
                <a:gd name="T66" fmla="*/ 598 w 793"/>
                <a:gd name="T67" fmla="*/ 198 h 608"/>
                <a:gd name="T68" fmla="*/ 614 w 793"/>
                <a:gd name="T69" fmla="*/ 298 h 608"/>
                <a:gd name="T70" fmla="*/ 615 w 793"/>
                <a:gd name="T71" fmla="*/ 401 h 608"/>
                <a:gd name="T72" fmla="*/ 629 w 793"/>
                <a:gd name="T73" fmla="*/ 468 h 608"/>
                <a:gd name="T74" fmla="*/ 623 w 793"/>
                <a:gd name="T75" fmla="*/ 532 h 608"/>
                <a:gd name="T76" fmla="*/ 639 w 793"/>
                <a:gd name="T77" fmla="*/ 555 h 608"/>
                <a:gd name="T78" fmla="*/ 629 w 793"/>
                <a:gd name="T79" fmla="*/ 574 h 608"/>
                <a:gd name="T80" fmla="*/ 646 w 793"/>
                <a:gd name="T81" fmla="*/ 565 h 608"/>
                <a:gd name="T82" fmla="*/ 667 w 793"/>
                <a:gd name="T83" fmla="*/ 544 h 608"/>
                <a:gd name="T84" fmla="*/ 692 w 793"/>
                <a:gd name="T85" fmla="*/ 549 h 608"/>
                <a:gd name="T86" fmla="*/ 759 w 793"/>
                <a:gd name="T87" fmla="*/ 508 h 608"/>
                <a:gd name="T88" fmla="*/ 793 w 793"/>
                <a:gd name="T89" fmla="*/ 508 h 608"/>
                <a:gd name="T90" fmla="*/ 748 w 793"/>
                <a:gd name="T91" fmla="*/ 549 h 608"/>
                <a:gd name="T92" fmla="*/ 687 w 793"/>
                <a:gd name="T93" fmla="*/ 588 h 608"/>
                <a:gd name="T94" fmla="*/ 626 w 793"/>
                <a:gd name="T95" fmla="*/ 608 h 608"/>
                <a:gd name="T96" fmla="*/ 617 w 793"/>
                <a:gd name="T97" fmla="*/ 582 h 608"/>
                <a:gd name="T98" fmla="*/ 618 w 793"/>
                <a:gd name="T99" fmla="*/ 551 h 608"/>
                <a:gd name="T100" fmla="*/ 573 w 793"/>
                <a:gd name="T101" fmla="*/ 535 h 608"/>
                <a:gd name="T102" fmla="*/ 526 w 793"/>
                <a:gd name="T103" fmla="*/ 5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3" h="608">
                  <a:moveTo>
                    <a:pt x="526" y="516"/>
                  </a:moveTo>
                  <a:lnTo>
                    <a:pt x="518" y="510"/>
                  </a:lnTo>
                  <a:lnTo>
                    <a:pt x="503" y="508"/>
                  </a:lnTo>
                  <a:lnTo>
                    <a:pt x="489" y="498"/>
                  </a:lnTo>
                  <a:lnTo>
                    <a:pt x="478" y="459"/>
                  </a:lnTo>
                  <a:lnTo>
                    <a:pt x="456" y="460"/>
                  </a:lnTo>
                  <a:lnTo>
                    <a:pt x="440" y="443"/>
                  </a:lnTo>
                  <a:lnTo>
                    <a:pt x="320" y="469"/>
                  </a:lnTo>
                  <a:lnTo>
                    <a:pt x="52" y="524"/>
                  </a:lnTo>
                  <a:lnTo>
                    <a:pt x="5" y="532"/>
                  </a:lnTo>
                  <a:lnTo>
                    <a:pt x="0" y="491"/>
                  </a:lnTo>
                  <a:lnTo>
                    <a:pt x="9" y="485"/>
                  </a:lnTo>
                  <a:lnTo>
                    <a:pt x="17" y="477"/>
                  </a:lnTo>
                  <a:lnTo>
                    <a:pt x="23" y="468"/>
                  </a:lnTo>
                  <a:lnTo>
                    <a:pt x="34" y="460"/>
                  </a:lnTo>
                  <a:lnTo>
                    <a:pt x="45" y="449"/>
                  </a:lnTo>
                  <a:lnTo>
                    <a:pt x="48" y="440"/>
                  </a:lnTo>
                  <a:lnTo>
                    <a:pt x="62" y="423"/>
                  </a:lnTo>
                  <a:lnTo>
                    <a:pt x="69" y="416"/>
                  </a:lnTo>
                  <a:lnTo>
                    <a:pt x="69" y="410"/>
                  </a:lnTo>
                  <a:lnTo>
                    <a:pt x="61" y="391"/>
                  </a:lnTo>
                  <a:lnTo>
                    <a:pt x="48" y="390"/>
                  </a:lnTo>
                  <a:lnTo>
                    <a:pt x="37" y="351"/>
                  </a:lnTo>
                  <a:lnTo>
                    <a:pt x="55" y="340"/>
                  </a:lnTo>
                  <a:lnTo>
                    <a:pt x="83" y="331"/>
                  </a:lnTo>
                  <a:lnTo>
                    <a:pt x="108" y="323"/>
                  </a:lnTo>
                  <a:lnTo>
                    <a:pt x="128" y="320"/>
                  </a:lnTo>
                  <a:lnTo>
                    <a:pt x="167" y="320"/>
                  </a:lnTo>
                  <a:lnTo>
                    <a:pt x="180" y="327"/>
                  </a:lnTo>
                  <a:lnTo>
                    <a:pt x="189" y="327"/>
                  </a:lnTo>
                  <a:lnTo>
                    <a:pt x="203" y="320"/>
                  </a:lnTo>
                  <a:lnTo>
                    <a:pt x="219" y="313"/>
                  </a:lnTo>
                  <a:lnTo>
                    <a:pt x="251" y="310"/>
                  </a:lnTo>
                  <a:lnTo>
                    <a:pt x="264" y="299"/>
                  </a:lnTo>
                  <a:lnTo>
                    <a:pt x="275" y="279"/>
                  </a:lnTo>
                  <a:lnTo>
                    <a:pt x="286" y="267"/>
                  </a:lnTo>
                  <a:lnTo>
                    <a:pt x="298" y="267"/>
                  </a:lnTo>
                  <a:lnTo>
                    <a:pt x="311" y="259"/>
                  </a:lnTo>
                  <a:lnTo>
                    <a:pt x="312" y="245"/>
                  </a:lnTo>
                  <a:lnTo>
                    <a:pt x="303" y="232"/>
                  </a:lnTo>
                  <a:lnTo>
                    <a:pt x="300" y="223"/>
                  </a:lnTo>
                  <a:lnTo>
                    <a:pt x="308" y="210"/>
                  </a:lnTo>
                  <a:lnTo>
                    <a:pt x="308" y="201"/>
                  </a:lnTo>
                  <a:lnTo>
                    <a:pt x="297" y="201"/>
                  </a:lnTo>
                  <a:lnTo>
                    <a:pt x="286" y="196"/>
                  </a:lnTo>
                  <a:lnTo>
                    <a:pt x="281" y="188"/>
                  </a:lnTo>
                  <a:lnTo>
                    <a:pt x="279" y="173"/>
                  </a:lnTo>
                  <a:lnTo>
                    <a:pt x="315" y="139"/>
                  </a:lnTo>
                  <a:lnTo>
                    <a:pt x="320" y="134"/>
                  </a:lnTo>
                  <a:lnTo>
                    <a:pt x="329" y="115"/>
                  </a:lnTo>
                  <a:lnTo>
                    <a:pt x="347" y="87"/>
                  </a:lnTo>
                  <a:lnTo>
                    <a:pt x="364" y="64"/>
                  </a:lnTo>
                  <a:lnTo>
                    <a:pt x="378" y="48"/>
                  </a:lnTo>
                  <a:lnTo>
                    <a:pt x="392" y="37"/>
                  </a:lnTo>
                  <a:lnTo>
                    <a:pt x="412" y="29"/>
                  </a:lnTo>
                  <a:lnTo>
                    <a:pt x="447" y="21"/>
                  </a:lnTo>
                  <a:lnTo>
                    <a:pt x="465" y="23"/>
                  </a:lnTo>
                  <a:lnTo>
                    <a:pt x="495" y="14"/>
                  </a:lnTo>
                  <a:lnTo>
                    <a:pt x="542" y="0"/>
                  </a:lnTo>
                  <a:lnTo>
                    <a:pt x="545" y="31"/>
                  </a:lnTo>
                  <a:lnTo>
                    <a:pt x="561" y="71"/>
                  </a:lnTo>
                  <a:lnTo>
                    <a:pt x="565" y="104"/>
                  </a:lnTo>
                  <a:lnTo>
                    <a:pt x="559" y="128"/>
                  </a:lnTo>
                  <a:lnTo>
                    <a:pt x="575" y="157"/>
                  </a:lnTo>
                  <a:lnTo>
                    <a:pt x="581" y="170"/>
                  </a:lnTo>
                  <a:lnTo>
                    <a:pt x="575" y="188"/>
                  </a:lnTo>
                  <a:lnTo>
                    <a:pt x="593" y="196"/>
                  </a:lnTo>
                  <a:lnTo>
                    <a:pt x="598" y="198"/>
                  </a:lnTo>
                  <a:lnTo>
                    <a:pt x="617" y="267"/>
                  </a:lnTo>
                  <a:lnTo>
                    <a:pt x="614" y="298"/>
                  </a:lnTo>
                  <a:lnTo>
                    <a:pt x="610" y="366"/>
                  </a:lnTo>
                  <a:lnTo>
                    <a:pt x="615" y="401"/>
                  </a:lnTo>
                  <a:lnTo>
                    <a:pt x="620" y="423"/>
                  </a:lnTo>
                  <a:lnTo>
                    <a:pt x="629" y="468"/>
                  </a:lnTo>
                  <a:lnTo>
                    <a:pt x="629" y="518"/>
                  </a:lnTo>
                  <a:lnTo>
                    <a:pt x="623" y="532"/>
                  </a:lnTo>
                  <a:lnTo>
                    <a:pt x="634" y="544"/>
                  </a:lnTo>
                  <a:lnTo>
                    <a:pt x="639" y="555"/>
                  </a:lnTo>
                  <a:lnTo>
                    <a:pt x="626" y="566"/>
                  </a:lnTo>
                  <a:lnTo>
                    <a:pt x="629" y="574"/>
                  </a:lnTo>
                  <a:lnTo>
                    <a:pt x="637" y="572"/>
                  </a:lnTo>
                  <a:lnTo>
                    <a:pt x="646" y="565"/>
                  </a:lnTo>
                  <a:lnTo>
                    <a:pt x="660" y="548"/>
                  </a:lnTo>
                  <a:lnTo>
                    <a:pt x="667" y="544"/>
                  </a:lnTo>
                  <a:lnTo>
                    <a:pt x="678" y="548"/>
                  </a:lnTo>
                  <a:lnTo>
                    <a:pt x="692" y="549"/>
                  </a:lnTo>
                  <a:lnTo>
                    <a:pt x="740" y="526"/>
                  </a:lnTo>
                  <a:lnTo>
                    <a:pt x="759" y="508"/>
                  </a:lnTo>
                  <a:lnTo>
                    <a:pt x="767" y="499"/>
                  </a:lnTo>
                  <a:lnTo>
                    <a:pt x="793" y="508"/>
                  </a:lnTo>
                  <a:lnTo>
                    <a:pt x="771" y="530"/>
                  </a:lnTo>
                  <a:lnTo>
                    <a:pt x="748" y="549"/>
                  </a:lnTo>
                  <a:lnTo>
                    <a:pt x="703" y="582"/>
                  </a:lnTo>
                  <a:lnTo>
                    <a:pt x="687" y="588"/>
                  </a:lnTo>
                  <a:lnTo>
                    <a:pt x="651" y="601"/>
                  </a:lnTo>
                  <a:lnTo>
                    <a:pt x="626" y="608"/>
                  </a:lnTo>
                  <a:lnTo>
                    <a:pt x="618" y="604"/>
                  </a:lnTo>
                  <a:lnTo>
                    <a:pt x="617" y="582"/>
                  </a:lnTo>
                  <a:lnTo>
                    <a:pt x="620" y="565"/>
                  </a:lnTo>
                  <a:lnTo>
                    <a:pt x="618" y="551"/>
                  </a:lnTo>
                  <a:lnTo>
                    <a:pt x="601" y="541"/>
                  </a:lnTo>
                  <a:lnTo>
                    <a:pt x="573" y="535"/>
                  </a:lnTo>
                  <a:lnTo>
                    <a:pt x="548" y="527"/>
                  </a:lnTo>
                  <a:lnTo>
                    <a:pt x="526" y="51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NY</a:t>
              </a:r>
            </a:p>
          </p:txBody>
        </p:sp>
        <p:sp>
          <p:nvSpPr>
            <p:cNvPr id="15" name="Freeform 72">
              <a:extLst>
                <a:ext uri="{FF2B5EF4-FFF2-40B4-BE49-F238E27FC236}">
                  <a16:creationId xmlns:a16="http://schemas.microsoft.com/office/drawing/2014/main" id="{2F8E50B4-CF8B-4410-F387-4AA210587D92}"/>
                </a:ext>
              </a:extLst>
            </p:cNvPr>
            <p:cNvSpPr>
              <a:spLocks/>
            </p:cNvSpPr>
            <p:nvPr/>
          </p:nvSpPr>
          <p:spPr bwMode="auto">
            <a:xfrm>
              <a:off x="4559" y="1403"/>
              <a:ext cx="622" cy="403"/>
            </a:xfrm>
            <a:custGeom>
              <a:avLst/>
              <a:gdLst>
                <a:gd name="T0" fmla="*/ 561 w 622"/>
                <a:gd name="T1" fmla="*/ 298 h 403"/>
                <a:gd name="T2" fmla="*/ 570 w 622"/>
                <a:gd name="T3" fmla="*/ 297 h 403"/>
                <a:gd name="T4" fmla="*/ 584 w 622"/>
                <a:gd name="T5" fmla="*/ 289 h 403"/>
                <a:gd name="T6" fmla="*/ 592 w 622"/>
                <a:gd name="T7" fmla="*/ 273 h 403"/>
                <a:gd name="T8" fmla="*/ 601 w 622"/>
                <a:gd name="T9" fmla="*/ 259 h 403"/>
                <a:gd name="T10" fmla="*/ 622 w 622"/>
                <a:gd name="T11" fmla="*/ 239 h 403"/>
                <a:gd name="T12" fmla="*/ 622 w 622"/>
                <a:gd name="T13" fmla="*/ 234 h 403"/>
                <a:gd name="T14" fmla="*/ 608 w 622"/>
                <a:gd name="T15" fmla="*/ 225 h 403"/>
                <a:gd name="T16" fmla="*/ 584 w 622"/>
                <a:gd name="T17" fmla="*/ 209 h 403"/>
                <a:gd name="T18" fmla="*/ 578 w 622"/>
                <a:gd name="T19" fmla="*/ 193 h 403"/>
                <a:gd name="T20" fmla="*/ 561 w 622"/>
                <a:gd name="T21" fmla="*/ 190 h 403"/>
                <a:gd name="T22" fmla="*/ 561 w 622"/>
                <a:gd name="T23" fmla="*/ 184 h 403"/>
                <a:gd name="T24" fmla="*/ 556 w 622"/>
                <a:gd name="T25" fmla="*/ 167 h 403"/>
                <a:gd name="T26" fmla="*/ 570 w 622"/>
                <a:gd name="T27" fmla="*/ 159 h 403"/>
                <a:gd name="T28" fmla="*/ 570 w 622"/>
                <a:gd name="T29" fmla="*/ 145 h 403"/>
                <a:gd name="T30" fmla="*/ 562 w 622"/>
                <a:gd name="T31" fmla="*/ 136 h 403"/>
                <a:gd name="T32" fmla="*/ 564 w 622"/>
                <a:gd name="T33" fmla="*/ 126 h 403"/>
                <a:gd name="T34" fmla="*/ 576 w 622"/>
                <a:gd name="T35" fmla="*/ 108 h 403"/>
                <a:gd name="T36" fmla="*/ 576 w 622"/>
                <a:gd name="T37" fmla="*/ 87 h 403"/>
                <a:gd name="T38" fmla="*/ 592 w 622"/>
                <a:gd name="T39" fmla="*/ 72 h 403"/>
                <a:gd name="T40" fmla="*/ 587 w 622"/>
                <a:gd name="T41" fmla="*/ 67 h 403"/>
                <a:gd name="T42" fmla="*/ 572 w 622"/>
                <a:gd name="T43" fmla="*/ 65 h 403"/>
                <a:gd name="T44" fmla="*/ 556 w 622"/>
                <a:gd name="T45" fmla="*/ 55 h 403"/>
                <a:gd name="T46" fmla="*/ 547 w 622"/>
                <a:gd name="T47" fmla="*/ 16 h 403"/>
                <a:gd name="T48" fmla="*/ 525 w 622"/>
                <a:gd name="T49" fmla="*/ 17 h 403"/>
                <a:gd name="T50" fmla="*/ 509 w 622"/>
                <a:gd name="T51" fmla="*/ 0 h 403"/>
                <a:gd name="T52" fmla="*/ 397 w 622"/>
                <a:gd name="T53" fmla="*/ 26 h 403"/>
                <a:gd name="T54" fmla="*/ 128 w 622"/>
                <a:gd name="T55" fmla="*/ 80 h 403"/>
                <a:gd name="T56" fmla="*/ 72 w 622"/>
                <a:gd name="T57" fmla="*/ 89 h 403"/>
                <a:gd name="T58" fmla="*/ 69 w 622"/>
                <a:gd name="T59" fmla="*/ 48 h 403"/>
                <a:gd name="T60" fmla="*/ 35 w 622"/>
                <a:gd name="T61" fmla="*/ 80 h 403"/>
                <a:gd name="T62" fmla="*/ 27 w 622"/>
                <a:gd name="T63" fmla="*/ 83 h 403"/>
                <a:gd name="T64" fmla="*/ 0 w 622"/>
                <a:gd name="T65" fmla="*/ 101 h 403"/>
                <a:gd name="T66" fmla="*/ 19 w 622"/>
                <a:gd name="T67" fmla="*/ 222 h 403"/>
                <a:gd name="T68" fmla="*/ 35 w 622"/>
                <a:gd name="T69" fmla="*/ 282 h 403"/>
                <a:gd name="T70" fmla="*/ 56 w 622"/>
                <a:gd name="T71" fmla="*/ 403 h 403"/>
                <a:gd name="T72" fmla="*/ 77 w 622"/>
                <a:gd name="T73" fmla="*/ 398 h 403"/>
                <a:gd name="T74" fmla="*/ 152 w 622"/>
                <a:gd name="T75" fmla="*/ 389 h 403"/>
                <a:gd name="T76" fmla="*/ 389 w 622"/>
                <a:gd name="T77" fmla="*/ 342 h 403"/>
                <a:gd name="T78" fmla="*/ 481 w 622"/>
                <a:gd name="T79" fmla="*/ 323 h 403"/>
                <a:gd name="T80" fmla="*/ 534 w 622"/>
                <a:gd name="T81" fmla="*/ 314 h 403"/>
                <a:gd name="T82" fmla="*/ 536 w 622"/>
                <a:gd name="T83" fmla="*/ 312 h 403"/>
                <a:gd name="T84" fmla="*/ 548 w 622"/>
                <a:gd name="T85" fmla="*/ 301 h 403"/>
                <a:gd name="T86" fmla="*/ 561 w 622"/>
                <a:gd name="T87" fmla="*/ 2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2" h="403">
                  <a:moveTo>
                    <a:pt x="561" y="298"/>
                  </a:moveTo>
                  <a:lnTo>
                    <a:pt x="570" y="297"/>
                  </a:lnTo>
                  <a:lnTo>
                    <a:pt x="584" y="289"/>
                  </a:lnTo>
                  <a:lnTo>
                    <a:pt x="592" y="273"/>
                  </a:lnTo>
                  <a:lnTo>
                    <a:pt x="601" y="259"/>
                  </a:lnTo>
                  <a:lnTo>
                    <a:pt x="622" y="239"/>
                  </a:lnTo>
                  <a:lnTo>
                    <a:pt x="622" y="234"/>
                  </a:lnTo>
                  <a:lnTo>
                    <a:pt x="608" y="225"/>
                  </a:lnTo>
                  <a:lnTo>
                    <a:pt x="584" y="209"/>
                  </a:lnTo>
                  <a:lnTo>
                    <a:pt x="578" y="193"/>
                  </a:lnTo>
                  <a:lnTo>
                    <a:pt x="561" y="190"/>
                  </a:lnTo>
                  <a:lnTo>
                    <a:pt x="561" y="184"/>
                  </a:lnTo>
                  <a:lnTo>
                    <a:pt x="556" y="167"/>
                  </a:lnTo>
                  <a:lnTo>
                    <a:pt x="570" y="159"/>
                  </a:lnTo>
                  <a:lnTo>
                    <a:pt x="570" y="145"/>
                  </a:lnTo>
                  <a:lnTo>
                    <a:pt x="562" y="136"/>
                  </a:lnTo>
                  <a:lnTo>
                    <a:pt x="564" y="126"/>
                  </a:lnTo>
                  <a:lnTo>
                    <a:pt x="576" y="108"/>
                  </a:lnTo>
                  <a:lnTo>
                    <a:pt x="576" y="87"/>
                  </a:lnTo>
                  <a:lnTo>
                    <a:pt x="592" y="72"/>
                  </a:lnTo>
                  <a:lnTo>
                    <a:pt x="587" y="67"/>
                  </a:lnTo>
                  <a:lnTo>
                    <a:pt x="572" y="65"/>
                  </a:lnTo>
                  <a:lnTo>
                    <a:pt x="556" y="55"/>
                  </a:lnTo>
                  <a:lnTo>
                    <a:pt x="547" y="16"/>
                  </a:lnTo>
                  <a:lnTo>
                    <a:pt x="525" y="17"/>
                  </a:lnTo>
                  <a:lnTo>
                    <a:pt x="509" y="0"/>
                  </a:lnTo>
                  <a:lnTo>
                    <a:pt x="397" y="26"/>
                  </a:lnTo>
                  <a:lnTo>
                    <a:pt x="128" y="80"/>
                  </a:lnTo>
                  <a:lnTo>
                    <a:pt x="72" y="89"/>
                  </a:lnTo>
                  <a:lnTo>
                    <a:pt x="69" y="48"/>
                  </a:lnTo>
                  <a:lnTo>
                    <a:pt x="35" y="80"/>
                  </a:lnTo>
                  <a:lnTo>
                    <a:pt x="27" y="83"/>
                  </a:lnTo>
                  <a:lnTo>
                    <a:pt x="0" y="101"/>
                  </a:lnTo>
                  <a:lnTo>
                    <a:pt x="19" y="222"/>
                  </a:lnTo>
                  <a:lnTo>
                    <a:pt x="35" y="282"/>
                  </a:lnTo>
                  <a:lnTo>
                    <a:pt x="56" y="403"/>
                  </a:lnTo>
                  <a:lnTo>
                    <a:pt x="77" y="398"/>
                  </a:lnTo>
                  <a:lnTo>
                    <a:pt x="152" y="389"/>
                  </a:lnTo>
                  <a:lnTo>
                    <a:pt x="389" y="342"/>
                  </a:lnTo>
                  <a:lnTo>
                    <a:pt x="481" y="323"/>
                  </a:lnTo>
                  <a:lnTo>
                    <a:pt x="534" y="314"/>
                  </a:lnTo>
                  <a:lnTo>
                    <a:pt x="536" y="312"/>
                  </a:lnTo>
                  <a:lnTo>
                    <a:pt x="548" y="301"/>
                  </a:lnTo>
                  <a:lnTo>
                    <a:pt x="561" y="298"/>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PA</a:t>
              </a:r>
            </a:p>
          </p:txBody>
        </p:sp>
        <p:sp>
          <p:nvSpPr>
            <p:cNvPr id="16" name="Freeform 73">
              <a:extLst>
                <a:ext uri="{FF2B5EF4-FFF2-40B4-BE49-F238E27FC236}">
                  <a16:creationId xmlns:a16="http://schemas.microsoft.com/office/drawing/2014/main" id="{0FA682ED-A0DC-DB5D-529E-E32B8C148FB5}"/>
                </a:ext>
              </a:extLst>
            </p:cNvPr>
            <p:cNvSpPr>
              <a:spLocks/>
            </p:cNvSpPr>
            <p:nvPr/>
          </p:nvSpPr>
          <p:spPr bwMode="auto">
            <a:xfrm>
              <a:off x="5114" y="1475"/>
              <a:ext cx="154" cy="340"/>
            </a:xfrm>
            <a:custGeom>
              <a:avLst/>
              <a:gdLst>
                <a:gd name="T0" fmla="*/ 35 w 154"/>
                <a:gd name="T1" fmla="*/ 0 h 340"/>
                <a:gd name="T2" fmla="*/ 20 w 154"/>
                <a:gd name="T3" fmla="*/ 17 h 340"/>
                <a:gd name="T4" fmla="*/ 20 w 154"/>
                <a:gd name="T5" fmla="*/ 36 h 340"/>
                <a:gd name="T6" fmla="*/ 9 w 154"/>
                <a:gd name="T7" fmla="*/ 54 h 340"/>
                <a:gd name="T8" fmla="*/ 7 w 154"/>
                <a:gd name="T9" fmla="*/ 65 h 340"/>
                <a:gd name="T10" fmla="*/ 15 w 154"/>
                <a:gd name="T11" fmla="*/ 73 h 340"/>
                <a:gd name="T12" fmla="*/ 15 w 154"/>
                <a:gd name="T13" fmla="*/ 89 h 340"/>
                <a:gd name="T14" fmla="*/ 0 w 154"/>
                <a:gd name="T15" fmla="*/ 95 h 340"/>
                <a:gd name="T16" fmla="*/ 6 w 154"/>
                <a:gd name="T17" fmla="*/ 112 h 340"/>
                <a:gd name="T18" fmla="*/ 6 w 154"/>
                <a:gd name="T19" fmla="*/ 120 h 340"/>
                <a:gd name="T20" fmla="*/ 23 w 154"/>
                <a:gd name="T21" fmla="*/ 121 h 340"/>
                <a:gd name="T22" fmla="*/ 29 w 154"/>
                <a:gd name="T23" fmla="*/ 137 h 340"/>
                <a:gd name="T24" fmla="*/ 51 w 154"/>
                <a:gd name="T25" fmla="*/ 153 h 340"/>
                <a:gd name="T26" fmla="*/ 67 w 154"/>
                <a:gd name="T27" fmla="*/ 164 h 340"/>
                <a:gd name="T28" fmla="*/ 67 w 154"/>
                <a:gd name="T29" fmla="*/ 168 h 340"/>
                <a:gd name="T30" fmla="*/ 48 w 154"/>
                <a:gd name="T31" fmla="*/ 185 h 340"/>
                <a:gd name="T32" fmla="*/ 39 w 154"/>
                <a:gd name="T33" fmla="*/ 200 h 340"/>
                <a:gd name="T34" fmla="*/ 29 w 154"/>
                <a:gd name="T35" fmla="*/ 217 h 340"/>
                <a:gd name="T36" fmla="*/ 15 w 154"/>
                <a:gd name="T37" fmla="*/ 225 h 340"/>
                <a:gd name="T38" fmla="*/ 12 w 154"/>
                <a:gd name="T39" fmla="*/ 234 h 340"/>
                <a:gd name="T40" fmla="*/ 11 w 154"/>
                <a:gd name="T41" fmla="*/ 242 h 340"/>
                <a:gd name="T42" fmla="*/ 7 w 154"/>
                <a:gd name="T43" fmla="*/ 257 h 340"/>
                <a:gd name="T44" fmla="*/ 14 w 154"/>
                <a:gd name="T45" fmla="*/ 271 h 340"/>
                <a:gd name="T46" fmla="*/ 34 w 154"/>
                <a:gd name="T47" fmla="*/ 290 h 340"/>
                <a:gd name="T48" fmla="*/ 64 w 154"/>
                <a:gd name="T49" fmla="*/ 304 h 340"/>
                <a:gd name="T50" fmla="*/ 90 w 154"/>
                <a:gd name="T51" fmla="*/ 309 h 340"/>
                <a:gd name="T52" fmla="*/ 90 w 154"/>
                <a:gd name="T53" fmla="*/ 318 h 340"/>
                <a:gd name="T54" fmla="*/ 85 w 154"/>
                <a:gd name="T55" fmla="*/ 323 h 340"/>
                <a:gd name="T56" fmla="*/ 87 w 154"/>
                <a:gd name="T57" fmla="*/ 340 h 340"/>
                <a:gd name="T58" fmla="*/ 92 w 154"/>
                <a:gd name="T59" fmla="*/ 340 h 340"/>
                <a:gd name="T60" fmla="*/ 106 w 154"/>
                <a:gd name="T61" fmla="*/ 326 h 340"/>
                <a:gd name="T62" fmla="*/ 110 w 154"/>
                <a:gd name="T63" fmla="*/ 295 h 340"/>
                <a:gd name="T64" fmla="*/ 128 w 154"/>
                <a:gd name="T65" fmla="*/ 270 h 340"/>
                <a:gd name="T66" fmla="*/ 146 w 154"/>
                <a:gd name="T67" fmla="*/ 229 h 340"/>
                <a:gd name="T68" fmla="*/ 154 w 154"/>
                <a:gd name="T69" fmla="*/ 195 h 340"/>
                <a:gd name="T70" fmla="*/ 149 w 154"/>
                <a:gd name="T71" fmla="*/ 189 h 340"/>
                <a:gd name="T72" fmla="*/ 149 w 154"/>
                <a:gd name="T73" fmla="*/ 129 h 340"/>
                <a:gd name="T74" fmla="*/ 139 w 154"/>
                <a:gd name="T75" fmla="*/ 109 h 340"/>
                <a:gd name="T76" fmla="*/ 132 w 154"/>
                <a:gd name="T77" fmla="*/ 114 h 340"/>
                <a:gd name="T78" fmla="*/ 115 w 154"/>
                <a:gd name="T79" fmla="*/ 115 h 340"/>
                <a:gd name="T80" fmla="*/ 112 w 154"/>
                <a:gd name="T81" fmla="*/ 112 h 340"/>
                <a:gd name="T82" fmla="*/ 118 w 154"/>
                <a:gd name="T83" fmla="*/ 106 h 340"/>
                <a:gd name="T84" fmla="*/ 132 w 154"/>
                <a:gd name="T85" fmla="*/ 95 h 340"/>
                <a:gd name="T86" fmla="*/ 132 w 154"/>
                <a:gd name="T87" fmla="*/ 87 h 340"/>
                <a:gd name="T88" fmla="*/ 129 w 154"/>
                <a:gd name="T89" fmla="*/ 67 h 340"/>
                <a:gd name="T90" fmla="*/ 134 w 154"/>
                <a:gd name="T91" fmla="*/ 50 h 340"/>
                <a:gd name="T92" fmla="*/ 132 w 154"/>
                <a:gd name="T93" fmla="*/ 37 h 340"/>
                <a:gd name="T94" fmla="*/ 115 w 154"/>
                <a:gd name="T95" fmla="*/ 26 h 340"/>
                <a:gd name="T96" fmla="*/ 84 w 154"/>
                <a:gd name="T97" fmla="*/ 18 h 340"/>
                <a:gd name="T98" fmla="*/ 57 w 154"/>
                <a:gd name="T99" fmla="*/ 9 h 340"/>
                <a:gd name="T100" fmla="*/ 35 w 154"/>
                <a:gd name="T10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340">
                  <a:moveTo>
                    <a:pt x="35" y="0"/>
                  </a:moveTo>
                  <a:lnTo>
                    <a:pt x="20" y="17"/>
                  </a:lnTo>
                  <a:lnTo>
                    <a:pt x="20" y="36"/>
                  </a:lnTo>
                  <a:lnTo>
                    <a:pt x="9" y="54"/>
                  </a:lnTo>
                  <a:lnTo>
                    <a:pt x="7" y="65"/>
                  </a:lnTo>
                  <a:lnTo>
                    <a:pt x="15" y="73"/>
                  </a:lnTo>
                  <a:lnTo>
                    <a:pt x="15" y="89"/>
                  </a:lnTo>
                  <a:lnTo>
                    <a:pt x="0" y="95"/>
                  </a:lnTo>
                  <a:lnTo>
                    <a:pt x="6" y="112"/>
                  </a:lnTo>
                  <a:lnTo>
                    <a:pt x="6" y="120"/>
                  </a:lnTo>
                  <a:lnTo>
                    <a:pt x="23" y="121"/>
                  </a:lnTo>
                  <a:lnTo>
                    <a:pt x="29" y="137"/>
                  </a:lnTo>
                  <a:lnTo>
                    <a:pt x="51" y="153"/>
                  </a:lnTo>
                  <a:lnTo>
                    <a:pt x="67" y="164"/>
                  </a:lnTo>
                  <a:lnTo>
                    <a:pt x="67" y="168"/>
                  </a:lnTo>
                  <a:lnTo>
                    <a:pt x="48" y="185"/>
                  </a:lnTo>
                  <a:lnTo>
                    <a:pt x="39" y="200"/>
                  </a:lnTo>
                  <a:lnTo>
                    <a:pt x="29" y="217"/>
                  </a:lnTo>
                  <a:lnTo>
                    <a:pt x="15" y="225"/>
                  </a:lnTo>
                  <a:lnTo>
                    <a:pt x="12" y="234"/>
                  </a:lnTo>
                  <a:lnTo>
                    <a:pt x="11" y="242"/>
                  </a:lnTo>
                  <a:lnTo>
                    <a:pt x="7" y="257"/>
                  </a:lnTo>
                  <a:lnTo>
                    <a:pt x="14" y="271"/>
                  </a:lnTo>
                  <a:lnTo>
                    <a:pt x="34" y="290"/>
                  </a:lnTo>
                  <a:lnTo>
                    <a:pt x="64" y="304"/>
                  </a:lnTo>
                  <a:lnTo>
                    <a:pt x="90" y="309"/>
                  </a:lnTo>
                  <a:lnTo>
                    <a:pt x="90" y="318"/>
                  </a:lnTo>
                  <a:lnTo>
                    <a:pt x="85" y="323"/>
                  </a:lnTo>
                  <a:lnTo>
                    <a:pt x="87" y="340"/>
                  </a:lnTo>
                  <a:lnTo>
                    <a:pt x="92" y="340"/>
                  </a:lnTo>
                  <a:lnTo>
                    <a:pt x="106" y="326"/>
                  </a:lnTo>
                  <a:lnTo>
                    <a:pt x="110" y="295"/>
                  </a:lnTo>
                  <a:lnTo>
                    <a:pt x="128" y="270"/>
                  </a:lnTo>
                  <a:lnTo>
                    <a:pt x="146" y="229"/>
                  </a:lnTo>
                  <a:lnTo>
                    <a:pt x="154" y="195"/>
                  </a:lnTo>
                  <a:lnTo>
                    <a:pt x="149" y="189"/>
                  </a:lnTo>
                  <a:lnTo>
                    <a:pt x="149" y="129"/>
                  </a:lnTo>
                  <a:lnTo>
                    <a:pt x="139" y="109"/>
                  </a:lnTo>
                  <a:lnTo>
                    <a:pt x="132" y="114"/>
                  </a:lnTo>
                  <a:lnTo>
                    <a:pt x="115" y="115"/>
                  </a:lnTo>
                  <a:lnTo>
                    <a:pt x="112" y="112"/>
                  </a:lnTo>
                  <a:lnTo>
                    <a:pt x="118" y="106"/>
                  </a:lnTo>
                  <a:lnTo>
                    <a:pt x="132" y="95"/>
                  </a:lnTo>
                  <a:lnTo>
                    <a:pt x="132" y="87"/>
                  </a:lnTo>
                  <a:lnTo>
                    <a:pt x="129" y="67"/>
                  </a:lnTo>
                  <a:lnTo>
                    <a:pt x="134" y="50"/>
                  </a:lnTo>
                  <a:lnTo>
                    <a:pt x="132" y="37"/>
                  </a:lnTo>
                  <a:lnTo>
                    <a:pt x="115" y="26"/>
                  </a:lnTo>
                  <a:lnTo>
                    <a:pt x="84" y="18"/>
                  </a:lnTo>
                  <a:lnTo>
                    <a:pt x="57" y="9"/>
                  </a:lnTo>
                  <a:lnTo>
                    <a:pt x="35" y="0"/>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7" name="Freeform 74">
              <a:extLst>
                <a:ext uri="{FF2B5EF4-FFF2-40B4-BE49-F238E27FC236}">
                  <a16:creationId xmlns:a16="http://schemas.microsoft.com/office/drawing/2014/main" id="{E57E331D-07A3-B06D-9F5D-DCD6AEA8358C}"/>
                </a:ext>
              </a:extLst>
            </p:cNvPr>
            <p:cNvSpPr>
              <a:spLocks/>
            </p:cNvSpPr>
            <p:nvPr/>
          </p:nvSpPr>
          <p:spPr bwMode="auto">
            <a:xfrm>
              <a:off x="5095" y="1700"/>
              <a:ext cx="117" cy="182"/>
            </a:xfrm>
            <a:custGeom>
              <a:avLst/>
              <a:gdLst>
                <a:gd name="T0" fmla="*/ 30 w 117"/>
                <a:gd name="T1" fmla="*/ 23 h 182"/>
                <a:gd name="T2" fmla="*/ 31 w 117"/>
                <a:gd name="T3" fmla="*/ 10 h 182"/>
                <a:gd name="T4" fmla="*/ 33 w 117"/>
                <a:gd name="T5" fmla="*/ 0 h 182"/>
                <a:gd name="T6" fmla="*/ 23 w 117"/>
                <a:gd name="T7" fmla="*/ 1 h 182"/>
                <a:gd name="T8" fmla="*/ 14 w 117"/>
                <a:gd name="T9" fmla="*/ 4 h 182"/>
                <a:gd name="T10" fmla="*/ 0 w 117"/>
                <a:gd name="T11" fmla="*/ 15 h 182"/>
                <a:gd name="T12" fmla="*/ 11 w 117"/>
                <a:gd name="T13" fmla="*/ 46 h 182"/>
                <a:gd name="T14" fmla="*/ 25 w 117"/>
                <a:gd name="T15" fmla="*/ 82 h 182"/>
                <a:gd name="T16" fmla="*/ 37 w 117"/>
                <a:gd name="T17" fmla="*/ 143 h 182"/>
                <a:gd name="T18" fmla="*/ 48 w 117"/>
                <a:gd name="T19" fmla="*/ 182 h 182"/>
                <a:gd name="T20" fmla="*/ 79 w 117"/>
                <a:gd name="T21" fmla="*/ 181 h 182"/>
                <a:gd name="T22" fmla="*/ 117 w 117"/>
                <a:gd name="T23" fmla="*/ 174 h 182"/>
                <a:gd name="T24" fmla="*/ 103 w 117"/>
                <a:gd name="T25" fmla="*/ 128 h 182"/>
                <a:gd name="T26" fmla="*/ 97 w 117"/>
                <a:gd name="T27" fmla="*/ 131 h 182"/>
                <a:gd name="T28" fmla="*/ 75 w 117"/>
                <a:gd name="T29" fmla="*/ 115 h 182"/>
                <a:gd name="T30" fmla="*/ 64 w 117"/>
                <a:gd name="T31" fmla="*/ 87 h 182"/>
                <a:gd name="T32" fmla="*/ 51 w 117"/>
                <a:gd name="T33" fmla="*/ 64 h 182"/>
                <a:gd name="T34" fmla="*/ 31 w 117"/>
                <a:gd name="T35" fmla="*/ 46 h 182"/>
                <a:gd name="T36" fmla="*/ 26 w 117"/>
                <a:gd name="T37" fmla="*/ 34 h 182"/>
                <a:gd name="T38" fmla="*/ 30 w 117"/>
                <a:gd name="T39"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82">
                  <a:moveTo>
                    <a:pt x="30" y="23"/>
                  </a:moveTo>
                  <a:lnTo>
                    <a:pt x="31" y="10"/>
                  </a:lnTo>
                  <a:lnTo>
                    <a:pt x="33" y="0"/>
                  </a:lnTo>
                  <a:lnTo>
                    <a:pt x="23" y="1"/>
                  </a:lnTo>
                  <a:lnTo>
                    <a:pt x="14" y="4"/>
                  </a:lnTo>
                  <a:lnTo>
                    <a:pt x="0" y="15"/>
                  </a:lnTo>
                  <a:lnTo>
                    <a:pt x="11" y="46"/>
                  </a:lnTo>
                  <a:lnTo>
                    <a:pt x="25" y="82"/>
                  </a:lnTo>
                  <a:lnTo>
                    <a:pt x="37" y="143"/>
                  </a:lnTo>
                  <a:lnTo>
                    <a:pt x="48" y="182"/>
                  </a:lnTo>
                  <a:lnTo>
                    <a:pt x="79" y="181"/>
                  </a:lnTo>
                  <a:lnTo>
                    <a:pt x="117" y="174"/>
                  </a:lnTo>
                  <a:lnTo>
                    <a:pt x="103" y="128"/>
                  </a:lnTo>
                  <a:lnTo>
                    <a:pt x="97" y="131"/>
                  </a:lnTo>
                  <a:lnTo>
                    <a:pt x="75" y="115"/>
                  </a:lnTo>
                  <a:lnTo>
                    <a:pt x="64" y="87"/>
                  </a:lnTo>
                  <a:lnTo>
                    <a:pt x="51" y="64"/>
                  </a:lnTo>
                  <a:lnTo>
                    <a:pt x="31" y="46"/>
                  </a:lnTo>
                  <a:lnTo>
                    <a:pt x="26" y="34"/>
                  </a:lnTo>
                  <a:lnTo>
                    <a:pt x="30" y="23"/>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8" name="Freeform 75">
              <a:extLst>
                <a:ext uri="{FF2B5EF4-FFF2-40B4-BE49-F238E27FC236}">
                  <a16:creationId xmlns:a16="http://schemas.microsoft.com/office/drawing/2014/main" id="{EDC5B5A7-5169-B671-DDB9-49323BA3D152}"/>
                </a:ext>
              </a:extLst>
            </p:cNvPr>
            <p:cNvSpPr>
              <a:spLocks noEditPoints="1"/>
            </p:cNvSpPr>
            <p:nvPr/>
          </p:nvSpPr>
          <p:spPr bwMode="auto">
            <a:xfrm>
              <a:off x="4722" y="1715"/>
              <a:ext cx="493" cy="253"/>
            </a:xfrm>
            <a:custGeom>
              <a:avLst/>
              <a:gdLst>
                <a:gd name="T0" fmla="*/ 452 w 493"/>
                <a:gd name="T1" fmla="*/ 166 h 253"/>
                <a:gd name="T2" fmla="*/ 409 w 493"/>
                <a:gd name="T3" fmla="*/ 123 h 253"/>
                <a:gd name="T4" fmla="*/ 381 w 493"/>
                <a:gd name="T5" fmla="*/ 28 h 253"/>
                <a:gd name="T6" fmla="*/ 326 w 493"/>
                <a:gd name="T7" fmla="*/ 11 h 253"/>
                <a:gd name="T8" fmla="*/ 0 w 493"/>
                <a:gd name="T9" fmla="*/ 75 h 253"/>
                <a:gd name="T10" fmla="*/ 12 w 493"/>
                <a:gd name="T11" fmla="*/ 142 h 253"/>
                <a:gd name="T12" fmla="*/ 28 w 493"/>
                <a:gd name="T13" fmla="*/ 125 h 253"/>
                <a:gd name="T14" fmla="*/ 57 w 493"/>
                <a:gd name="T15" fmla="*/ 105 h 253"/>
                <a:gd name="T16" fmla="*/ 78 w 493"/>
                <a:gd name="T17" fmla="*/ 80 h 253"/>
                <a:gd name="T18" fmla="*/ 103 w 493"/>
                <a:gd name="T19" fmla="*/ 81 h 253"/>
                <a:gd name="T20" fmla="*/ 132 w 493"/>
                <a:gd name="T21" fmla="*/ 59 h 253"/>
                <a:gd name="T22" fmla="*/ 154 w 493"/>
                <a:gd name="T23" fmla="*/ 63 h 253"/>
                <a:gd name="T24" fmla="*/ 184 w 493"/>
                <a:gd name="T25" fmla="*/ 83 h 253"/>
                <a:gd name="T26" fmla="*/ 217 w 493"/>
                <a:gd name="T27" fmla="*/ 103 h 253"/>
                <a:gd name="T28" fmla="*/ 251 w 493"/>
                <a:gd name="T29" fmla="*/ 130 h 253"/>
                <a:gd name="T30" fmla="*/ 268 w 493"/>
                <a:gd name="T31" fmla="*/ 120 h 253"/>
                <a:gd name="T32" fmla="*/ 278 w 493"/>
                <a:gd name="T33" fmla="*/ 148 h 253"/>
                <a:gd name="T34" fmla="*/ 262 w 493"/>
                <a:gd name="T35" fmla="*/ 189 h 253"/>
                <a:gd name="T36" fmla="*/ 265 w 493"/>
                <a:gd name="T37" fmla="*/ 214 h 253"/>
                <a:gd name="T38" fmla="*/ 324 w 493"/>
                <a:gd name="T39" fmla="*/ 222 h 253"/>
                <a:gd name="T40" fmla="*/ 357 w 493"/>
                <a:gd name="T41" fmla="*/ 230 h 253"/>
                <a:gd name="T42" fmla="*/ 354 w 493"/>
                <a:gd name="T43" fmla="*/ 203 h 253"/>
                <a:gd name="T44" fmla="*/ 338 w 493"/>
                <a:gd name="T45" fmla="*/ 180 h 253"/>
                <a:gd name="T46" fmla="*/ 334 w 493"/>
                <a:gd name="T47" fmla="*/ 111 h 253"/>
                <a:gd name="T48" fmla="*/ 324 w 493"/>
                <a:gd name="T49" fmla="*/ 91 h 253"/>
                <a:gd name="T50" fmla="*/ 329 w 493"/>
                <a:gd name="T51" fmla="*/ 84 h 253"/>
                <a:gd name="T52" fmla="*/ 334 w 493"/>
                <a:gd name="T53" fmla="*/ 77 h 253"/>
                <a:gd name="T54" fmla="*/ 335 w 493"/>
                <a:gd name="T55" fmla="*/ 69 h 253"/>
                <a:gd name="T56" fmla="*/ 348 w 493"/>
                <a:gd name="T57" fmla="*/ 55 h 253"/>
                <a:gd name="T58" fmla="*/ 363 w 493"/>
                <a:gd name="T59" fmla="*/ 52 h 253"/>
                <a:gd name="T60" fmla="*/ 346 w 493"/>
                <a:gd name="T61" fmla="*/ 84 h 253"/>
                <a:gd name="T62" fmla="*/ 360 w 493"/>
                <a:gd name="T63" fmla="*/ 94 h 253"/>
                <a:gd name="T64" fmla="*/ 349 w 493"/>
                <a:gd name="T65" fmla="*/ 134 h 253"/>
                <a:gd name="T66" fmla="*/ 354 w 493"/>
                <a:gd name="T67" fmla="*/ 155 h 253"/>
                <a:gd name="T68" fmla="*/ 371 w 493"/>
                <a:gd name="T69" fmla="*/ 155 h 253"/>
                <a:gd name="T70" fmla="*/ 360 w 493"/>
                <a:gd name="T71" fmla="*/ 183 h 253"/>
                <a:gd name="T72" fmla="*/ 399 w 493"/>
                <a:gd name="T73" fmla="*/ 208 h 253"/>
                <a:gd name="T74" fmla="*/ 431 w 493"/>
                <a:gd name="T75" fmla="*/ 228 h 253"/>
                <a:gd name="T76" fmla="*/ 481 w 493"/>
                <a:gd name="T77" fmla="*/ 214 h 253"/>
                <a:gd name="T78" fmla="*/ 490 w 493"/>
                <a:gd name="T79" fmla="*/ 159 h 253"/>
                <a:gd name="T80" fmla="*/ 398 w 493"/>
                <a:gd name="T81" fmla="*/ 231 h 253"/>
                <a:gd name="T82" fmla="*/ 406 w 493"/>
                <a:gd name="T83" fmla="*/ 253 h 253"/>
                <a:gd name="T84" fmla="*/ 409 w 493"/>
                <a:gd name="T85" fmla="*/ 250 h 253"/>
                <a:gd name="T86" fmla="*/ 412 w 493"/>
                <a:gd name="T87" fmla="*/ 245 h 253"/>
                <a:gd name="T88" fmla="*/ 403 w 493"/>
                <a:gd name="T89"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3" h="253">
                  <a:moveTo>
                    <a:pt x="490" y="159"/>
                  </a:moveTo>
                  <a:lnTo>
                    <a:pt x="452" y="166"/>
                  </a:lnTo>
                  <a:lnTo>
                    <a:pt x="421" y="167"/>
                  </a:lnTo>
                  <a:lnTo>
                    <a:pt x="409" y="123"/>
                  </a:lnTo>
                  <a:lnTo>
                    <a:pt x="396" y="67"/>
                  </a:lnTo>
                  <a:lnTo>
                    <a:pt x="381" y="28"/>
                  </a:lnTo>
                  <a:lnTo>
                    <a:pt x="373" y="0"/>
                  </a:lnTo>
                  <a:lnTo>
                    <a:pt x="326" y="11"/>
                  </a:lnTo>
                  <a:lnTo>
                    <a:pt x="234" y="28"/>
                  </a:lnTo>
                  <a:lnTo>
                    <a:pt x="0" y="75"/>
                  </a:lnTo>
                  <a:lnTo>
                    <a:pt x="6" y="106"/>
                  </a:lnTo>
                  <a:lnTo>
                    <a:pt x="12" y="142"/>
                  </a:lnTo>
                  <a:lnTo>
                    <a:pt x="14" y="141"/>
                  </a:lnTo>
                  <a:lnTo>
                    <a:pt x="28" y="125"/>
                  </a:lnTo>
                  <a:lnTo>
                    <a:pt x="42" y="108"/>
                  </a:lnTo>
                  <a:lnTo>
                    <a:pt x="57" y="105"/>
                  </a:lnTo>
                  <a:lnTo>
                    <a:pt x="65" y="95"/>
                  </a:lnTo>
                  <a:lnTo>
                    <a:pt x="78" y="80"/>
                  </a:lnTo>
                  <a:lnTo>
                    <a:pt x="86" y="83"/>
                  </a:lnTo>
                  <a:lnTo>
                    <a:pt x="103" y="81"/>
                  </a:lnTo>
                  <a:lnTo>
                    <a:pt x="120" y="69"/>
                  </a:lnTo>
                  <a:lnTo>
                    <a:pt x="132" y="59"/>
                  </a:lnTo>
                  <a:lnTo>
                    <a:pt x="143" y="56"/>
                  </a:lnTo>
                  <a:lnTo>
                    <a:pt x="154" y="63"/>
                  </a:lnTo>
                  <a:lnTo>
                    <a:pt x="171" y="72"/>
                  </a:lnTo>
                  <a:lnTo>
                    <a:pt x="184" y="83"/>
                  </a:lnTo>
                  <a:lnTo>
                    <a:pt x="192" y="94"/>
                  </a:lnTo>
                  <a:lnTo>
                    <a:pt x="217" y="103"/>
                  </a:lnTo>
                  <a:lnTo>
                    <a:pt x="217" y="122"/>
                  </a:lnTo>
                  <a:lnTo>
                    <a:pt x="251" y="130"/>
                  </a:lnTo>
                  <a:lnTo>
                    <a:pt x="259" y="133"/>
                  </a:lnTo>
                  <a:lnTo>
                    <a:pt x="268" y="120"/>
                  </a:lnTo>
                  <a:lnTo>
                    <a:pt x="285" y="133"/>
                  </a:lnTo>
                  <a:lnTo>
                    <a:pt x="278" y="148"/>
                  </a:lnTo>
                  <a:lnTo>
                    <a:pt x="273" y="173"/>
                  </a:lnTo>
                  <a:lnTo>
                    <a:pt x="262" y="189"/>
                  </a:lnTo>
                  <a:lnTo>
                    <a:pt x="262" y="203"/>
                  </a:lnTo>
                  <a:lnTo>
                    <a:pt x="265" y="214"/>
                  </a:lnTo>
                  <a:lnTo>
                    <a:pt x="298" y="222"/>
                  </a:lnTo>
                  <a:lnTo>
                    <a:pt x="324" y="222"/>
                  </a:lnTo>
                  <a:lnTo>
                    <a:pt x="343" y="228"/>
                  </a:lnTo>
                  <a:lnTo>
                    <a:pt x="357" y="230"/>
                  </a:lnTo>
                  <a:lnTo>
                    <a:pt x="362" y="217"/>
                  </a:lnTo>
                  <a:lnTo>
                    <a:pt x="354" y="203"/>
                  </a:lnTo>
                  <a:lnTo>
                    <a:pt x="354" y="192"/>
                  </a:lnTo>
                  <a:lnTo>
                    <a:pt x="338" y="180"/>
                  </a:lnTo>
                  <a:lnTo>
                    <a:pt x="326" y="145"/>
                  </a:lnTo>
                  <a:lnTo>
                    <a:pt x="334" y="111"/>
                  </a:lnTo>
                  <a:lnTo>
                    <a:pt x="332" y="98"/>
                  </a:lnTo>
                  <a:lnTo>
                    <a:pt x="324" y="91"/>
                  </a:lnTo>
                  <a:lnTo>
                    <a:pt x="324" y="91"/>
                  </a:lnTo>
                  <a:lnTo>
                    <a:pt x="329" y="84"/>
                  </a:lnTo>
                  <a:lnTo>
                    <a:pt x="332" y="80"/>
                  </a:lnTo>
                  <a:lnTo>
                    <a:pt x="334" y="77"/>
                  </a:lnTo>
                  <a:lnTo>
                    <a:pt x="334" y="77"/>
                  </a:lnTo>
                  <a:lnTo>
                    <a:pt x="335" y="69"/>
                  </a:lnTo>
                  <a:lnTo>
                    <a:pt x="337" y="63"/>
                  </a:lnTo>
                  <a:lnTo>
                    <a:pt x="348" y="55"/>
                  </a:lnTo>
                  <a:lnTo>
                    <a:pt x="360" y="45"/>
                  </a:lnTo>
                  <a:lnTo>
                    <a:pt x="363" y="52"/>
                  </a:lnTo>
                  <a:lnTo>
                    <a:pt x="354" y="61"/>
                  </a:lnTo>
                  <a:lnTo>
                    <a:pt x="346" y="84"/>
                  </a:lnTo>
                  <a:lnTo>
                    <a:pt x="348" y="92"/>
                  </a:lnTo>
                  <a:lnTo>
                    <a:pt x="360" y="94"/>
                  </a:lnTo>
                  <a:lnTo>
                    <a:pt x="362" y="128"/>
                  </a:lnTo>
                  <a:lnTo>
                    <a:pt x="349" y="134"/>
                  </a:lnTo>
                  <a:lnTo>
                    <a:pt x="351" y="156"/>
                  </a:lnTo>
                  <a:lnTo>
                    <a:pt x="354" y="155"/>
                  </a:lnTo>
                  <a:lnTo>
                    <a:pt x="362" y="144"/>
                  </a:lnTo>
                  <a:lnTo>
                    <a:pt x="371" y="155"/>
                  </a:lnTo>
                  <a:lnTo>
                    <a:pt x="362" y="162"/>
                  </a:lnTo>
                  <a:lnTo>
                    <a:pt x="360" y="183"/>
                  </a:lnTo>
                  <a:lnTo>
                    <a:pt x="376" y="205"/>
                  </a:lnTo>
                  <a:lnTo>
                    <a:pt x="399" y="208"/>
                  </a:lnTo>
                  <a:lnTo>
                    <a:pt x="410" y="203"/>
                  </a:lnTo>
                  <a:lnTo>
                    <a:pt x="431" y="228"/>
                  </a:lnTo>
                  <a:lnTo>
                    <a:pt x="438" y="233"/>
                  </a:lnTo>
                  <a:lnTo>
                    <a:pt x="481" y="214"/>
                  </a:lnTo>
                  <a:lnTo>
                    <a:pt x="493" y="189"/>
                  </a:lnTo>
                  <a:lnTo>
                    <a:pt x="490" y="159"/>
                  </a:lnTo>
                  <a:close/>
                  <a:moveTo>
                    <a:pt x="390" y="216"/>
                  </a:moveTo>
                  <a:lnTo>
                    <a:pt x="398" y="231"/>
                  </a:lnTo>
                  <a:lnTo>
                    <a:pt x="398" y="242"/>
                  </a:lnTo>
                  <a:lnTo>
                    <a:pt x="406" y="253"/>
                  </a:lnTo>
                  <a:lnTo>
                    <a:pt x="406" y="253"/>
                  </a:lnTo>
                  <a:lnTo>
                    <a:pt x="409" y="250"/>
                  </a:lnTo>
                  <a:lnTo>
                    <a:pt x="412" y="245"/>
                  </a:lnTo>
                  <a:lnTo>
                    <a:pt x="412" y="245"/>
                  </a:lnTo>
                  <a:lnTo>
                    <a:pt x="407" y="226"/>
                  </a:lnTo>
                  <a:lnTo>
                    <a:pt x="403" y="212"/>
                  </a:lnTo>
                  <a:lnTo>
                    <a:pt x="390" y="216"/>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19" name="Freeform 76">
              <a:extLst>
                <a:ext uri="{FF2B5EF4-FFF2-40B4-BE49-F238E27FC236}">
                  <a16:creationId xmlns:a16="http://schemas.microsoft.com/office/drawing/2014/main" id="{75534360-2665-EB8D-9AB9-C60C76754B53}"/>
                </a:ext>
              </a:extLst>
            </p:cNvPr>
            <p:cNvSpPr>
              <a:spLocks noEditPoints="1"/>
            </p:cNvSpPr>
            <p:nvPr/>
          </p:nvSpPr>
          <p:spPr bwMode="auto">
            <a:xfrm>
              <a:off x="4361" y="1809"/>
              <a:ext cx="840" cy="465"/>
            </a:xfrm>
            <a:custGeom>
              <a:avLst/>
              <a:gdLst>
                <a:gd name="T0" fmla="*/ 799 w 840"/>
                <a:gd name="T1" fmla="*/ 137 h 465"/>
                <a:gd name="T2" fmla="*/ 835 w 840"/>
                <a:gd name="T3" fmla="*/ 142 h 465"/>
                <a:gd name="T4" fmla="*/ 813 w 840"/>
                <a:gd name="T5" fmla="*/ 195 h 465"/>
                <a:gd name="T6" fmla="*/ 806 w 840"/>
                <a:gd name="T7" fmla="*/ 246 h 465"/>
                <a:gd name="T8" fmla="*/ 782 w 840"/>
                <a:gd name="T9" fmla="*/ 229 h 465"/>
                <a:gd name="T10" fmla="*/ 795 w 840"/>
                <a:gd name="T11" fmla="*/ 170 h 465"/>
                <a:gd name="T12" fmla="*/ 821 w 840"/>
                <a:gd name="T13" fmla="*/ 326 h 465"/>
                <a:gd name="T14" fmla="*/ 225 w 840"/>
                <a:gd name="T15" fmla="*/ 438 h 465"/>
                <a:gd name="T16" fmla="*/ 165 w 840"/>
                <a:gd name="T17" fmla="*/ 448 h 465"/>
                <a:gd name="T18" fmla="*/ 69 w 840"/>
                <a:gd name="T19" fmla="*/ 456 h 465"/>
                <a:gd name="T20" fmla="*/ 66 w 840"/>
                <a:gd name="T21" fmla="*/ 431 h 465"/>
                <a:gd name="T22" fmla="*/ 75 w 840"/>
                <a:gd name="T23" fmla="*/ 404 h 465"/>
                <a:gd name="T24" fmla="*/ 165 w 840"/>
                <a:gd name="T25" fmla="*/ 360 h 465"/>
                <a:gd name="T26" fmla="*/ 205 w 840"/>
                <a:gd name="T27" fmla="*/ 359 h 465"/>
                <a:gd name="T28" fmla="*/ 234 w 840"/>
                <a:gd name="T29" fmla="*/ 359 h 465"/>
                <a:gd name="T30" fmla="*/ 270 w 840"/>
                <a:gd name="T31" fmla="*/ 321 h 465"/>
                <a:gd name="T32" fmla="*/ 304 w 840"/>
                <a:gd name="T33" fmla="*/ 312 h 465"/>
                <a:gd name="T34" fmla="*/ 334 w 840"/>
                <a:gd name="T35" fmla="*/ 292 h 465"/>
                <a:gd name="T36" fmla="*/ 329 w 840"/>
                <a:gd name="T37" fmla="*/ 271 h 465"/>
                <a:gd name="T38" fmla="*/ 368 w 840"/>
                <a:gd name="T39" fmla="*/ 182 h 465"/>
                <a:gd name="T40" fmla="*/ 381 w 840"/>
                <a:gd name="T41" fmla="*/ 143 h 465"/>
                <a:gd name="T42" fmla="*/ 418 w 840"/>
                <a:gd name="T43" fmla="*/ 157 h 465"/>
                <a:gd name="T44" fmla="*/ 448 w 840"/>
                <a:gd name="T45" fmla="*/ 106 h 465"/>
                <a:gd name="T46" fmla="*/ 472 w 840"/>
                <a:gd name="T47" fmla="*/ 75 h 465"/>
                <a:gd name="T48" fmla="*/ 489 w 840"/>
                <a:gd name="T49" fmla="*/ 8 h 465"/>
                <a:gd name="T50" fmla="*/ 550 w 840"/>
                <a:gd name="T51" fmla="*/ 31 h 465"/>
                <a:gd name="T52" fmla="*/ 553 w 840"/>
                <a:gd name="T53" fmla="*/ 28 h 465"/>
                <a:gd name="T54" fmla="*/ 556 w 840"/>
                <a:gd name="T55" fmla="*/ 0 h 465"/>
                <a:gd name="T56" fmla="*/ 579 w 840"/>
                <a:gd name="T57" fmla="*/ 28 h 465"/>
                <a:gd name="T58" fmla="*/ 628 w 840"/>
                <a:gd name="T59" fmla="*/ 43 h 465"/>
                <a:gd name="T60" fmla="*/ 634 w 840"/>
                <a:gd name="T61" fmla="*/ 79 h 465"/>
                <a:gd name="T62" fmla="*/ 623 w 840"/>
                <a:gd name="T63" fmla="*/ 107 h 465"/>
                <a:gd name="T64" fmla="*/ 657 w 840"/>
                <a:gd name="T65" fmla="*/ 128 h 465"/>
                <a:gd name="T66" fmla="*/ 704 w 840"/>
                <a:gd name="T67" fmla="*/ 134 h 465"/>
                <a:gd name="T68" fmla="*/ 721 w 840"/>
                <a:gd name="T69" fmla="*/ 156 h 465"/>
                <a:gd name="T70" fmla="*/ 746 w 840"/>
                <a:gd name="T71" fmla="*/ 165 h 465"/>
                <a:gd name="T72" fmla="*/ 753 w 840"/>
                <a:gd name="T73" fmla="*/ 201 h 465"/>
                <a:gd name="T74" fmla="*/ 757 w 840"/>
                <a:gd name="T75" fmla="*/ 218 h 465"/>
                <a:gd name="T76" fmla="*/ 739 w 840"/>
                <a:gd name="T77" fmla="*/ 226 h 465"/>
                <a:gd name="T78" fmla="*/ 754 w 840"/>
                <a:gd name="T79" fmla="*/ 246 h 465"/>
                <a:gd name="T80" fmla="*/ 765 w 840"/>
                <a:gd name="T81" fmla="*/ 267 h 465"/>
                <a:gd name="T82" fmla="*/ 753 w 840"/>
                <a:gd name="T83" fmla="*/ 290 h 465"/>
                <a:gd name="T84" fmla="*/ 798 w 840"/>
                <a:gd name="T85" fmla="*/ 28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0" h="465">
                  <a:moveTo>
                    <a:pt x="801" y="150"/>
                  </a:moveTo>
                  <a:lnTo>
                    <a:pt x="799" y="137"/>
                  </a:lnTo>
                  <a:lnTo>
                    <a:pt x="840" y="122"/>
                  </a:lnTo>
                  <a:lnTo>
                    <a:pt x="835" y="142"/>
                  </a:lnTo>
                  <a:lnTo>
                    <a:pt x="817" y="165"/>
                  </a:lnTo>
                  <a:lnTo>
                    <a:pt x="813" y="195"/>
                  </a:lnTo>
                  <a:lnTo>
                    <a:pt x="817" y="215"/>
                  </a:lnTo>
                  <a:lnTo>
                    <a:pt x="806" y="246"/>
                  </a:lnTo>
                  <a:lnTo>
                    <a:pt x="792" y="259"/>
                  </a:lnTo>
                  <a:lnTo>
                    <a:pt x="782" y="229"/>
                  </a:lnTo>
                  <a:lnTo>
                    <a:pt x="785" y="195"/>
                  </a:lnTo>
                  <a:lnTo>
                    <a:pt x="795" y="170"/>
                  </a:lnTo>
                  <a:lnTo>
                    <a:pt x="801" y="150"/>
                  </a:lnTo>
                  <a:close/>
                  <a:moveTo>
                    <a:pt x="821" y="326"/>
                  </a:moveTo>
                  <a:lnTo>
                    <a:pt x="457" y="406"/>
                  </a:lnTo>
                  <a:lnTo>
                    <a:pt x="225" y="438"/>
                  </a:lnTo>
                  <a:lnTo>
                    <a:pt x="183" y="435"/>
                  </a:lnTo>
                  <a:lnTo>
                    <a:pt x="165" y="448"/>
                  </a:lnTo>
                  <a:lnTo>
                    <a:pt x="120" y="449"/>
                  </a:lnTo>
                  <a:lnTo>
                    <a:pt x="69" y="456"/>
                  </a:lnTo>
                  <a:lnTo>
                    <a:pt x="0" y="465"/>
                  </a:lnTo>
                  <a:lnTo>
                    <a:pt x="66" y="431"/>
                  </a:lnTo>
                  <a:lnTo>
                    <a:pt x="66" y="418"/>
                  </a:lnTo>
                  <a:lnTo>
                    <a:pt x="75" y="404"/>
                  </a:lnTo>
                  <a:lnTo>
                    <a:pt x="141" y="332"/>
                  </a:lnTo>
                  <a:lnTo>
                    <a:pt x="165" y="360"/>
                  </a:lnTo>
                  <a:lnTo>
                    <a:pt x="189" y="367"/>
                  </a:lnTo>
                  <a:lnTo>
                    <a:pt x="205" y="359"/>
                  </a:lnTo>
                  <a:lnTo>
                    <a:pt x="219" y="351"/>
                  </a:lnTo>
                  <a:lnTo>
                    <a:pt x="234" y="359"/>
                  </a:lnTo>
                  <a:lnTo>
                    <a:pt x="259" y="351"/>
                  </a:lnTo>
                  <a:lnTo>
                    <a:pt x="270" y="321"/>
                  </a:lnTo>
                  <a:lnTo>
                    <a:pt x="287" y="326"/>
                  </a:lnTo>
                  <a:lnTo>
                    <a:pt x="304" y="312"/>
                  </a:lnTo>
                  <a:lnTo>
                    <a:pt x="315" y="315"/>
                  </a:lnTo>
                  <a:lnTo>
                    <a:pt x="334" y="292"/>
                  </a:lnTo>
                  <a:lnTo>
                    <a:pt x="336" y="279"/>
                  </a:lnTo>
                  <a:lnTo>
                    <a:pt x="329" y="271"/>
                  </a:lnTo>
                  <a:lnTo>
                    <a:pt x="336" y="259"/>
                  </a:lnTo>
                  <a:lnTo>
                    <a:pt x="368" y="182"/>
                  </a:lnTo>
                  <a:lnTo>
                    <a:pt x="373" y="147"/>
                  </a:lnTo>
                  <a:lnTo>
                    <a:pt x="381" y="143"/>
                  </a:lnTo>
                  <a:lnTo>
                    <a:pt x="393" y="159"/>
                  </a:lnTo>
                  <a:lnTo>
                    <a:pt x="418" y="157"/>
                  </a:lnTo>
                  <a:lnTo>
                    <a:pt x="431" y="111"/>
                  </a:lnTo>
                  <a:lnTo>
                    <a:pt x="448" y="106"/>
                  </a:lnTo>
                  <a:lnTo>
                    <a:pt x="454" y="89"/>
                  </a:lnTo>
                  <a:lnTo>
                    <a:pt x="472" y="75"/>
                  </a:lnTo>
                  <a:lnTo>
                    <a:pt x="489" y="39"/>
                  </a:lnTo>
                  <a:lnTo>
                    <a:pt x="489" y="8"/>
                  </a:lnTo>
                  <a:lnTo>
                    <a:pt x="550" y="31"/>
                  </a:lnTo>
                  <a:lnTo>
                    <a:pt x="550" y="31"/>
                  </a:lnTo>
                  <a:lnTo>
                    <a:pt x="551" y="31"/>
                  </a:lnTo>
                  <a:lnTo>
                    <a:pt x="553" y="28"/>
                  </a:lnTo>
                  <a:lnTo>
                    <a:pt x="554" y="17"/>
                  </a:lnTo>
                  <a:lnTo>
                    <a:pt x="556" y="0"/>
                  </a:lnTo>
                  <a:lnTo>
                    <a:pt x="578" y="9"/>
                  </a:lnTo>
                  <a:lnTo>
                    <a:pt x="579" y="28"/>
                  </a:lnTo>
                  <a:lnTo>
                    <a:pt x="615" y="36"/>
                  </a:lnTo>
                  <a:lnTo>
                    <a:pt x="628" y="43"/>
                  </a:lnTo>
                  <a:lnTo>
                    <a:pt x="639" y="56"/>
                  </a:lnTo>
                  <a:lnTo>
                    <a:pt x="634" y="79"/>
                  </a:lnTo>
                  <a:lnTo>
                    <a:pt x="621" y="95"/>
                  </a:lnTo>
                  <a:lnTo>
                    <a:pt x="623" y="107"/>
                  </a:lnTo>
                  <a:lnTo>
                    <a:pt x="626" y="120"/>
                  </a:lnTo>
                  <a:lnTo>
                    <a:pt x="657" y="128"/>
                  </a:lnTo>
                  <a:lnTo>
                    <a:pt x="685" y="128"/>
                  </a:lnTo>
                  <a:lnTo>
                    <a:pt x="704" y="134"/>
                  </a:lnTo>
                  <a:lnTo>
                    <a:pt x="717" y="136"/>
                  </a:lnTo>
                  <a:lnTo>
                    <a:pt x="721" y="156"/>
                  </a:lnTo>
                  <a:lnTo>
                    <a:pt x="742" y="157"/>
                  </a:lnTo>
                  <a:lnTo>
                    <a:pt x="746" y="165"/>
                  </a:lnTo>
                  <a:lnTo>
                    <a:pt x="743" y="195"/>
                  </a:lnTo>
                  <a:lnTo>
                    <a:pt x="753" y="201"/>
                  </a:lnTo>
                  <a:lnTo>
                    <a:pt x="749" y="214"/>
                  </a:lnTo>
                  <a:lnTo>
                    <a:pt x="757" y="218"/>
                  </a:lnTo>
                  <a:lnTo>
                    <a:pt x="756" y="228"/>
                  </a:lnTo>
                  <a:lnTo>
                    <a:pt x="739" y="226"/>
                  </a:lnTo>
                  <a:lnTo>
                    <a:pt x="740" y="237"/>
                  </a:lnTo>
                  <a:lnTo>
                    <a:pt x="754" y="246"/>
                  </a:lnTo>
                  <a:lnTo>
                    <a:pt x="754" y="254"/>
                  </a:lnTo>
                  <a:lnTo>
                    <a:pt x="765" y="267"/>
                  </a:lnTo>
                  <a:lnTo>
                    <a:pt x="768" y="282"/>
                  </a:lnTo>
                  <a:lnTo>
                    <a:pt x="753" y="290"/>
                  </a:lnTo>
                  <a:lnTo>
                    <a:pt x="762" y="299"/>
                  </a:lnTo>
                  <a:lnTo>
                    <a:pt x="798" y="289"/>
                  </a:lnTo>
                  <a:lnTo>
                    <a:pt x="821" y="326"/>
                  </a:lnTo>
                  <a:close/>
                </a:path>
              </a:pathLst>
            </a:custGeom>
            <a:solidFill>
              <a:srgbClr val="FFFF0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VA</a:t>
              </a:r>
            </a:p>
          </p:txBody>
        </p:sp>
        <p:sp>
          <p:nvSpPr>
            <p:cNvPr id="20" name="Freeform 77">
              <a:extLst>
                <a:ext uri="{FF2B5EF4-FFF2-40B4-BE49-F238E27FC236}">
                  <a16:creationId xmlns:a16="http://schemas.microsoft.com/office/drawing/2014/main" id="{DB86FEF8-13E7-B5C0-93A5-5BF595ADAFE3}"/>
                </a:ext>
              </a:extLst>
            </p:cNvPr>
            <p:cNvSpPr>
              <a:spLocks/>
            </p:cNvSpPr>
            <p:nvPr/>
          </p:nvSpPr>
          <p:spPr bwMode="auto">
            <a:xfrm>
              <a:off x="4422" y="1682"/>
              <a:ext cx="495" cy="494"/>
            </a:xfrm>
            <a:custGeom>
              <a:avLst/>
              <a:gdLst>
                <a:gd name="T0" fmla="*/ 306 w 495"/>
                <a:gd name="T1" fmla="*/ 139 h 494"/>
                <a:gd name="T2" fmla="*/ 326 w 495"/>
                <a:gd name="T3" fmla="*/ 160 h 494"/>
                <a:gd name="T4" fmla="*/ 356 w 495"/>
                <a:gd name="T5" fmla="*/ 138 h 494"/>
                <a:gd name="T6" fmla="*/ 376 w 495"/>
                <a:gd name="T7" fmla="*/ 113 h 494"/>
                <a:gd name="T8" fmla="*/ 404 w 495"/>
                <a:gd name="T9" fmla="*/ 114 h 494"/>
                <a:gd name="T10" fmla="*/ 432 w 495"/>
                <a:gd name="T11" fmla="*/ 92 h 494"/>
                <a:gd name="T12" fmla="*/ 453 w 495"/>
                <a:gd name="T13" fmla="*/ 96 h 494"/>
                <a:gd name="T14" fmla="*/ 487 w 495"/>
                <a:gd name="T15" fmla="*/ 117 h 494"/>
                <a:gd name="T16" fmla="*/ 490 w 495"/>
                <a:gd name="T17" fmla="*/ 161 h 494"/>
                <a:gd name="T18" fmla="*/ 428 w 495"/>
                <a:gd name="T19" fmla="*/ 135 h 494"/>
                <a:gd name="T20" fmla="*/ 411 w 495"/>
                <a:gd name="T21" fmla="*/ 202 h 494"/>
                <a:gd name="T22" fmla="*/ 387 w 495"/>
                <a:gd name="T23" fmla="*/ 233 h 494"/>
                <a:gd name="T24" fmla="*/ 365 w 495"/>
                <a:gd name="T25" fmla="*/ 259 h 494"/>
                <a:gd name="T26" fmla="*/ 334 w 495"/>
                <a:gd name="T27" fmla="*/ 286 h 494"/>
                <a:gd name="T28" fmla="*/ 312 w 495"/>
                <a:gd name="T29" fmla="*/ 274 h 494"/>
                <a:gd name="T30" fmla="*/ 300 w 495"/>
                <a:gd name="T31" fmla="*/ 331 h 494"/>
                <a:gd name="T32" fmla="*/ 275 w 495"/>
                <a:gd name="T33" fmla="*/ 406 h 494"/>
                <a:gd name="T34" fmla="*/ 256 w 495"/>
                <a:gd name="T35" fmla="*/ 442 h 494"/>
                <a:gd name="T36" fmla="*/ 226 w 495"/>
                <a:gd name="T37" fmla="*/ 453 h 494"/>
                <a:gd name="T38" fmla="*/ 197 w 495"/>
                <a:gd name="T39" fmla="*/ 478 h 494"/>
                <a:gd name="T40" fmla="*/ 187 w 495"/>
                <a:gd name="T41" fmla="*/ 481 h 494"/>
                <a:gd name="T42" fmla="*/ 173 w 495"/>
                <a:gd name="T43" fmla="*/ 486 h 494"/>
                <a:gd name="T44" fmla="*/ 158 w 495"/>
                <a:gd name="T45" fmla="*/ 478 h 494"/>
                <a:gd name="T46" fmla="*/ 128 w 495"/>
                <a:gd name="T47" fmla="*/ 494 h 494"/>
                <a:gd name="T48" fmla="*/ 97 w 495"/>
                <a:gd name="T49" fmla="*/ 480 h 494"/>
                <a:gd name="T50" fmla="*/ 64 w 495"/>
                <a:gd name="T51" fmla="*/ 448 h 494"/>
                <a:gd name="T52" fmla="*/ 26 w 495"/>
                <a:gd name="T53" fmla="*/ 405 h 494"/>
                <a:gd name="T54" fmla="*/ 6 w 495"/>
                <a:gd name="T55" fmla="*/ 381 h 494"/>
                <a:gd name="T56" fmla="*/ 0 w 495"/>
                <a:gd name="T57" fmla="*/ 339 h 494"/>
                <a:gd name="T58" fmla="*/ 25 w 495"/>
                <a:gd name="T59" fmla="*/ 333 h 494"/>
                <a:gd name="T60" fmla="*/ 37 w 495"/>
                <a:gd name="T61" fmla="*/ 306 h 494"/>
                <a:gd name="T62" fmla="*/ 44 w 495"/>
                <a:gd name="T63" fmla="*/ 252 h 494"/>
                <a:gd name="T64" fmla="*/ 59 w 495"/>
                <a:gd name="T65" fmla="*/ 255 h 494"/>
                <a:gd name="T66" fmla="*/ 75 w 495"/>
                <a:gd name="T67" fmla="*/ 259 h 494"/>
                <a:gd name="T68" fmla="*/ 70 w 495"/>
                <a:gd name="T69" fmla="*/ 238 h 494"/>
                <a:gd name="T70" fmla="*/ 76 w 495"/>
                <a:gd name="T71" fmla="*/ 214 h 494"/>
                <a:gd name="T72" fmla="*/ 98 w 495"/>
                <a:gd name="T73" fmla="*/ 185 h 494"/>
                <a:gd name="T74" fmla="*/ 125 w 495"/>
                <a:gd name="T75" fmla="*/ 178 h 494"/>
                <a:gd name="T76" fmla="*/ 159 w 495"/>
                <a:gd name="T77" fmla="*/ 131 h 494"/>
                <a:gd name="T78" fmla="*/ 164 w 495"/>
                <a:gd name="T79" fmla="*/ 66 h 494"/>
                <a:gd name="T80" fmla="*/ 158 w 495"/>
                <a:gd name="T81" fmla="*/ 18 h 494"/>
                <a:gd name="T82" fmla="*/ 172 w 495"/>
                <a:gd name="T83" fmla="*/ 0 h 494"/>
                <a:gd name="T84" fmla="*/ 222 w 495"/>
                <a:gd name="T85" fmla="*/ 11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494">
                  <a:moveTo>
                    <a:pt x="300" y="108"/>
                  </a:moveTo>
                  <a:lnTo>
                    <a:pt x="306" y="139"/>
                  </a:lnTo>
                  <a:lnTo>
                    <a:pt x="314" y="177"/>
                  </a:lnTo>
                  <a:lnTo>
                    <a:pt x="326" y="160"/>
                  </a:lnTo>
                  <a:lnTo>
                    <a:pt x="340" y="141"/>
                  </a:lnTo>
                  <a:lnTo>
                    <a:pt x="356" y="138"/>
                  </a:lnTo>
                  <a:lnTo>
                    <a:pt x="365" y="128"/>
                  </a:lnTo>
                  <a:lnTo>
                    <a:pt x="376" y="113"/>
                  </a:lnTo>
                  <a:lnTo>
                    <a:pt x="386" y="116"/>
                  </a:lnTo>
                  <a:lnTo>
                    <a:pt x="404" y="114"/>
                  </a:lnTo>
                  <a:lnTo>
                    <a:pt x="420" y="100"/>
                  </a:lnTo>
                  <a:lnTo>
                    <a:pt x="432" y="92"/>
                  </a:lnTo>
                  <a:lnTo>
                    <a:pt x="443" y="89"/>
                  </a:lnTo>
                  <a:lnTo>
                    <a:pt x="453" y="96"/>
                  </a:lnTo>
                  <a:lnTo>
                    <a:pt x="475" y="106"/>
                  </a:lnTo>
                  <a:lnTo>
                    <a:pt x="487" y="117"/>
                  </a:lnTo>
                  <a:lnTo>
                    <a:pt x="495" y="125"/>
                  </a:lnTo>
                  <a:lnTo>
                    <a:pt x="490" y="161"/>
                  </a:lnTo>
                  <a:lnTo>
                    <a:pt x="454" y="144"/>
                  </a:lnTo>
                  <a:lnTo>
                    <a:pt x="428" y="135"/>
                  </a:lnTo>
                  <a:lnTo>
                    <a:pt x="428" y="167"/>
                  </a:lnTo>
                  <a:lnTo>
                    <a:pt x="411" y="202"/>
                  </a:lnTo>
                  <a:lnTo>
                    <a:pt x="395" y="216"/>
                  </a:lnTo>
                  <a:lnTo>
                    <a:pt x="387" y="233"/>
                  </a:lnTo>
                  <a:lnTo>
                    <a:pt x="370" y="236"/>
                  </a:lnTo>
                  <a:lnTo>
                    <a:pt x="365" y="259"/>
                  </a:lnTo>
                  <a:lnTo>
                    <a:pt x="357" y="284"/>
                  </a:lnTo>
                  <a:lnTo>
                    <a:pt x="334" y="286"/>
                  </a:lnTo>
                  <a:lnTo>
                    <a:pt x="318" y="270"/>
                  </a:lnTo>
                  <a:lnTo>
                    <a:pt x="312" y="274"/>
                  </a:lnTo>
                  <a:lnTo>
                    <a:pt x="307" y="308"/>
                  </a:lnTo>
                  <a:lnTo>
                    <a:pt x="300" y="331"/>
                  </a:lnTo>
                  <a:lnTo>
                    <a:pt x="268" y="398"/>
                  </a:lnTo>
                  <a:lnTo>
                    <a:pt x="275" y="406"/>
                  </a:lnTo>
                  <a:lnTo>
                    <a:pt x="273" y="419"/>
                  </a:lnTo>
                  <a:lnTo>
                    <a:pt x="256" y="442"/>
                  </a:lnTo>
                  <a:lnTo>
                    <a:pt x="243" y="439"/>
                  </a:lnTo>
                  <a:lnTo>
                    <a:pt x="226" y="453"/>
                  </a:lnTo>
                  <a:lnTo>
                    <a:pt x="209" y="448"/>
                  </a:lnTo>
                  <a:lnTo>
                    <a:pt x="197" y="478"/>
                  </a:lnTo>
                  <a:lnTo>
                    <a:pt x="197" y="478"/>
                  </a:lnTo>
                  <a:lnTo>
                    <a:pt x="187" y="481"/>
                  </a:lnTo>
                  <a:lnTo>
                    <a:pt x="178" y="484"/>
                  </a:lnTo>
                  <a:lnTo>
                    <a:pt x="173" y="486"/>
                  </a:lnTo>
                  <a:lnTo>
                    <a:pt x="173" y="486"/>
                  </a:lnTo>
                  <a:lnTo>
                    <a:pt x="158" y="478"/>
                  </a:lnTo>
                  <a:lnTo>
                    <a:pt x="144" y="487"/>
                  </a:lnTo>
                  <a:lnTo>
                    <a:pt x="128" y="494"/>
                  </a:lnTo>
                  <a:lnTo>
                    <a:pt x="104" y="487"/>
                  </a:lnTo>
                  <a:lnTo>
                    <a:pt x="97" y="480"/>
                  </a:lnTo>
                  <a:lnTo>
                    <a:pt x="84" y="461"/>
                  </a:lnTo>
                  <a:lnTo>
                    <a:pt x="64" y="448"/>
                  </a:lnTo>
                  <a:lnTo>
                    <a:pt x="53" y="426"/>
                  </a:lnTo>
                  <a:lnTo>
                    <a:pt x="26" y="405"/>
                  </a:lnTo>
                  <a:lnTo>
                    <a:pt x="23" y="391"/>
                  </a:lnTo>
                  <a:lnTo>
                    <a:pt x="6" y="381"/>
                  </a:lnTo>
                  <a:lnTo>
                    <a:pt x="1" y="372"/>
                  </a:lnTo>
                  <a:lnTo>
                    <a:pt x="0" y="339"/>
                  </a:lnTo>
                  <a:lnTo>
                    <a:pt x="14" y="338"/>
                  </a:lnTo>
                  <a:lnTo>
                    <a:pt x="25" y="333"/>
                  </a:lnTo>
                  <a:lnTo>
                    <a:pt x="26" y="316"/>
                  </a:lnTo>
                  <a:lnTo>
                    <a:pt x="37" y="306"/>
                  </a:lnTo>
                  <a:lnTo>
                    <a:pt x="37" y="275"/>
                  </a:lnTo>
                  <a:lnTo>
                    <a:pt x="44" y="252"/>
                  </a:lnTo>
                  <a:lnTo>
                    <a:pt x="51" y="247"/>
                  </a:lnTo>
                  <a:lnTo>
                    <a:pt x="59" y="255"/>
                  </a:lnTo>
                  <a:lnTo>
                    <a:pt x="62" y="266"/>
                  </a:lnTo>
                  <a:lnTo>
                    <a:pt x="75" y="259"/>
                  </a:lnTo>
                  <a:lnTo>
                    <a:pt x="76" y="249"/>
                  </a:lnTo>
                  <a:lnTo>
                    <a:pt x="70" y="238"/>
                  </a:lnTo>
                  <a:lnTo>
                    <a:pt x="70" y="224"/>
                  </a:lnTo>
                  <a:lnTo>
                    <a:pt x="76" y="214"/>
                  </a:lnTo>
                  <a:lnTo>
                    <a:pt x="90" y="194"/>
                  </a:lnTo>
                  <a:lnTo>
                    <a:pt x="98" y="185"/>
                  </a:lnTo>
                  <a:lnTo>
                    <a:pt x="111" y="188"/>
                  </a:lnTo>
                  <a:lnTo>
                    <a:pt x="125" y="178"/>
                  </a:lnTo>
                  <a:lnTo>
                    <a:pt x="145" y="156"/>
                  </a:lnTo>
                  <a:lnTo>
                    <a:pt x="159" y="131"/>
                  </a:lnTo>
                  <a:lnTo>
                    <a:pt x="161" y="97"/>
                  </a:lnTo>
                  <a:lnTo>
                    <a:pt x="164" y="66"/>
                  </a:lnTo>
                  <a:lnTo>
                    <a:pt x="164" y="36"/>
                  </a:lnTo>
                  <a:lnTo>
                    <a:pt x="158" y="18"/>
                  </a:lnTo>
                  <a:lnTo>
                    <a:pt x="162" y="8"/>
                  </a:lnTo>
                  <a:lnTo>
                    <a:pt x="172" y="0"/>
                  </a:lnTo>
                  <a:lnTo>
                    <a:pt x="193" y="124"/>
                  </a:lnTo>
                  <a:lnTo>
                    <a:pt x="222" y="119"/>
                  </a:lnTo>
                  <a:lnTo>
                    <a:pt x="300" y="108"/>
                  </a:lnTo>
                  <a:close/>
                </a:path>
              </a:pathLst>
            </a:custGeom>
            <a:solidFill>
              <a:srgbClr val="00B0F0"/>
            </a:solidFill>
            <a:ln w="5">
              <a:solidFill>
                <a:schemeClr val="bg1">
                  <a:lumMod val="65000"/>
                </a:schemeClr>
              </a:solidFill>
              <a:prstDash val="solid"/>
              <a:round/>
              <a:headEnd/>
              <a:tailEnd/>
            </a:ln>
          </p:spPr>
          <p:txBody>
            <a:bodyPr vert="horz" wrap="square" lIns="0" tIns="182880" rIns="137160" bIns="45720" numCol="1" anchor="ctr" anchorCtr="0" compatLnSpc="1">
              <a:prstTxWarp prst="textNoShape">
                <a:avLst/>
              </a:prstTxWarp>
            </a:bodyPr>
            <a:lstStyle/>
            <a:p>
              <a:pPr algn="ctr"/>
              <a:r>
                <a:rPr lang="en-US" sz="1200"/>
                <a:t>WV</a:t>
              </a:r>
            </a:p>
          </p:txBody>
        </p:sp>
        <p:sp>
          <p:nvSpPr>
            <p:cNvPr id="21" name="Freeform 78">
              <a:extLst>
                <a:ext uri="{FF2B5EF4-FFF2-40B4-BE49-F238E27FC236}">
                  <a16:creationId xmlns:a16="http://schemas.microsoft.com/office/drawing/2014/main" id="{5BCBAEB9-0AB7-FC8F-5488-23F0BB3D6374}"/>
                </a:ext>
              </a:extLst>
            </p:cNvPr>
            <p:cNvSpPr>
              <a:spLocks/>
            </p:cNvSpPr>
            <p:nvPr/>
          </p:nvSpPr>
          <p:spPr bwMode="auto">
            <a:xfrm>
              <a:off x="4116" y="1504"/>
              <a:ext cx="476" cy="516"/>
            </a:xfrm>
            <a:custGeom>
              <a:avLst/>
              <a:gdLst>
                <a:gd name="T0" fmla="*/ 406 w 476"/>
                <a:gd name="T1" fmla="*/ 27 h 516"/>
                <a:gd name="T2" fmla="*/ 361 w 476"/>
                <a:gd name="T3" fmla="*/ 63 h 516"/>
                <a:gd name="T4" fmla="*/ 315 w 476"/>
                <a:gd name="T5" fmla="*/ 92 h 516"/>
                <a:gd name="T6" fmla="*/ 262 w 476"/>
                <a:gd name="T7" fmla="*/ 111 h 516"/>
                <a:gd name="T8" fmla="*/ 228 w 476"/>
                <a:gd name="T9" fmla="*/ 94 h 516"/>
                <a:gd name="T10" fmla="*/ 179 w 476"/>
                <a:gd name="T11" fmla="*/ 89 h 516"/>
                <a:gd name="T12" fmla="*/ 134 w 476"/>
                <a:gd name="T13" fmla="*/ 85 h 516"/>
                <a:gd name="T14" fmla="*/ 0 w 476"/>
                <a:gd name="T15" fmla="*/ 108 h 516"/>
                <a:gd name="T16" fmla="*/ 20 w 476"/>
                <a:gd name="T17" fmla="*/ 286 h 516"/>
                <a:gd name="T18" fmla="*/ 39 w 476"/>
                <a:gd name="T19" fmla="*/ 462 h 516"/>
                <a:gd name="T20" fmla="*/ 81 w 476"/>
                <a:gd name="T21" fmla="*/ 456 h 516"/>
                <a:gd name="T22" fmla="*/ 114 w 476"/>
                <a:gd name="T23" fmla="*/ 494 h 516"/>
                <a:gd name="T24" fmla="*/ 158 w 476"/>
                <a:gd name="T25" fmla="*/ 506 h 516"/>
                <a:gd name="T26" fmla="*/ 186 w 476"/>
                <a:gd name="T27" fmla="*/ 497 h 516"/>
                <a:gd name="T28" fmla="*/ 234 w 476"/>
                <a:gd name="T29" fmla="*/ 503 h 516"/>
                <a:gd name="T30" fmla="*/ 261 w 476"/>
                <a:gd name="T31" fmla="*/ 481 h 516"/>
                <a:gd name="T32" fmla="*/ 276 w 476"/>
                <a:gd name="T33" fmla="*/ 494 h 516"/>
                <a:gd name="T34" fmla="*/ 309 w 476"/>
                <a:gd name="T35" fmla="*/ 516 h 516"/>
                <a:gd name="T36" fmla="*/ 332 w 476"/>
                <a:gd name="T37" fmla="*/ 511 h 516"/>
                <a:gd name="T38" fmla="*/ 343 w 476"/>
                <a:gd name="T39" fmla="*/ 484 h 516"/>
                <a:gd name="T40" fmla="*/ 350 w 476"/>
                <a:gd name="T41" fmla="*/ 430 h 516"/>
                <a:gd name="T42" fmla="*/ 367 w 476"/>
                <a:gd name="T43" fmla="*/ 433 h 516"/>
                <a:gd name="T44" fmla="*/ 381 w 476"/>
                <a:gd name="T45" fmla="*/ 437 h 516"/>
                <a:gd name="T46" fmla="*/ 376 w 476"/>
                <a:gd name="T47" fmla="*/ 416 h 516"/>
                <a:gd name="T48" fmla="*/ 381 w 476"/>
                <a:gd name="T49" fmla="*/ 395 h 516"/>
                <a:gd name="T50" fmla="*/ 401 w 476"/>
                <a:gd name="T51" fmla="*/ 364 h 516"/>
                <a:gd name="T52" fmla="*/ 428 w 476"/>
                <a:gd name="T53" fmla="*/ 358 h 516"/>
                <a:gd name="T54" fmla="*/ 465 w 476"/>
                <a:gd name="T55" fmla="*/ 311 h 516"/>
                <a:gd name="T56" fmla="*/ 470 w 476"/>
                <a:gd name="T57" fmla="*/ 249 h 516"/>
                <a:gd name="T58" fmla="*/ 462 w 476"/>
                <a:gd name="T59" fmla="*/ 197 h 516"/>
                <a:gd name="T60" fmla="*/ 476 w 476"/>
                <a:gd name="T61" fmla="*/ 178 h 516"/>
                <a:gd name="T62" fmla="*/ 443 w 476"/>
                <a:gd name="T6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6" h="516">
                  <a:moveTo>
                    <a:pt x="443" y="0"/>
                  </a:moveTo>
                  <a:lnTo>
                    <a:pt x="406" y="27"/>
                  </a:lnTo>
                  <a:lnTo>
                    <a:pt x="381" y="41"/>
                  </a:lnTo>
                  <a:lnTo>
                    <a:pt x="361" y="63"/>
                  </a:lnTo>
                  <a:lnTo>
                    <a:pt x="336" y="88"/>
                  </a:lnTo>
                  <a:lnTo>
                    <a:pt x="315" y="92"/>
                  </a:lnTo>
                  <a:lnTo>
                    <a:pt x="297" y="96"/>
                  </a:lnTo>
                  <a:lnTo>
                    <a:pt x="262" y="111"/>
                  </a:lnTo>
                  <a:lnTo>
                    <a:pt x="250" y="113"/>
                  </a:lnTo>
                  <a:lnTo>
                    <a:pt x="228" y="94"/>
                  </a:lnTo>
                  <a:lnTo>
                    <a:pt x="195" y="97"/>
                  </a:lnTo>
                  <a:lnTo>
                    <a:pt x="179" y="89"/>
                  </a:lnTo>
                  <a:lnTo>
                    <a:pt x="165" y="80"/>
                  </a:lnTo>
                  <a:lnTo>
                    <a:pt x="134" y="85"/>
                  </a:lnTo>
                  <a:lnTo>
                    <a:pt x="70" y="94"/>
                  </a:lnTo>
                  <a:lnTo>
                    <a:pt x="0" y="108"/>
                  </a:lnTo>
                  <a:lnTo>
                    <a:pt x="9" y="200"/>
                  </a:lnTo>
                  <a:lnTo>
                    <a:pt x="20" y="286"/>
                  </a:lnTo>
                  <a:lnTo>
                    <a:pt x="36" y="431"/>
                  </a:lnTo>
                  <a:lnTo>
                    <a:pt x="39" y="462"/>
                  </a:lnTo>
                  <a:lnTo>
                    <a:pt x="65" y="461"/>
                  </a:lnTo>
                  <a:lnTo>
                    <a:pt x="81" y="456"/>
                  </a:lnTo>
                  <a:lnTo>
                    <a:pt x="101" y="466"/>
                  </a:lnTo>
                  <a:lnTo>
                    <a:pt x="114" y="494"/>
                  </a:lnTo>
                  <a:lnTo>
                    <a:pt x="147" y="492"/>
                  </a:lnTo>
                  <a:lnTo>
                    <a:pt x="158" y="506"/>
                  </a:lnTo>
                  <a:lnTo>
                    <a:pt x="168" y="506"/>
                  </a:lnTo>
                  <a:lnTo>
                    <a:pt x="186" y="497"/>
                  </a:lnTo>
                  <a:lnTo>
                    <a:pt x="201" y="500"/>
                  </a:lnTo>
                  <a:lnTo>
                    <a:pt x="234" y="503"/>
                  </a:lnTo>
                  <a:lnTo>
                    <a:pt x="245" y="489"/>
                  </a:lnTo>
                  <a:lnTo>
                    <a:pt x="261" y="481"/>
                  </a:lnTo>
                  <a:lnTo>
                    <a:pt x="273" y="476"/>
                  </a:lnTo>
                  <a:lnTo>
                    <a:pt x="276" y="494"/>
                  </a:lnTo>
                  <a:lnTo>
                    <a:pt x="289" y="500"/>
                  </a:lnTo>
                  <a:lnTo>
                    <a:pt x="309" y="516"/>
                  </a:lnTo>
                  <a:lnTo>
                    <a:pt x="323" y="514"/>
                  </a:lnTo>
                  <a:lnTo>
                    <a:pt x="332" y="511"/>
                  </a:lnTo>
                  <a:lnTo>
                    <a:pt x="332" y="494"/>
                  </a:lnTo>
                  <a:lnTo>
                    <a:pt x="343" y="484"/>
                  </a:lnTo>
                  <a:lnTo>
                    <a:pt x="343" y="455"/>
                  </a:lnTo>
                  <a:lnTo>
                    <a:pt x="350" y="430"/>
                  </a:lnTo>
                  <a:lnTo>
                    <a:pt x="357" y="425"/>
                  </a:lnTo>
                  <a:lnTo>
                    <a:pt x="367" y="433"/>
                  </a:lnTo>
                  <a:lnTo>
                    <a:pt x="370" y="444"/>
                  </a:lnTo>
                  <a:lnTo>
                    <a:pt x="381" y="437"/>
                  </a:lnTo>
                  <a:lnTo>
                    <a:pt x="382" y="428"/>
                  </a:lnTo>
                  <a:lnTo>
                    <a:pt x="376" y="416"/>
                  </a:lnTo>
                  <a:lnTo>
                    <a:pt x="376" y="402"/>
                  </a:lnTo>
                  <a:lnTo>
                    <a:pt x="381" y="395"/>
                  </a:lnTo>
                  <a:lnTo>
                    <a:pt x="395" y="373"/>
                  </a:lnTo>
                  <a:lnTo>
                    <a:pt x="401" y="364"/>
                  </a:lnTo>
                  <a:lnTo>
                    <a:pt x="414" y="367"/>
                  </a:lnTo>
                  <a:lnTo>
                    <a:pt x="428" y="358"/>
                  </a:lnTo>
                  <a:lnTo>
                    <a:pt x="448" y="336"/>
                  </a:lnTo>
                  <a:lnTo>
                    <a:pt x="465" y="311"/>
                  </a:lnTo>
                  <a:lnTo>
                    <a:pt x="467" y="280"/>
                  </a:lnTo>
                  <a:lnTo>
                    <a:pt x="470" y="249"/>
                  </a:lnTo>
                  <a:lnTo>
                    <a:pt x="468" y="214"/>
                  </a:lnTo>
                  <a:lnTo>
                    <a:pt x="462" y="197"/>
                  </a:lnTo>
                  <a:lnTo>
                    <a:pt x="465" y="189"/>
                  </a:lnTo>
                  <a:lnTo>
                    <a:pt x="476" y="178"/>
                  </a:lnTo>
                  <a:lnTo>
                    <a:pt x="462" y="122"/>
                  </a:lnTo>
                  <a:lnTo>
                    <a:pt x="443" y="0"/>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OH</a:t>
              </a:r>
            </a:p>
          </p:txBody>
        </p:sp>
        <p:sp>
          <p:nvSpPr>
            <p:cNvPr id="22" name="Freeform 79">
              <a:extLst>
                <a:ext uri="{FF2B5EF4-FFF2-40B4-BE49-F238E27FC236}">
                  <a16:creationId xmlns:a16="http://schemas.microsoft.com/office/drawing/2014/main" id="{39F2B134-6491-6E23-B748-E97CDE0001DA}"/>
                </a:ext>
              </a:extLst>
            </p:cNvPr>
            <p:cNvSpPr>
              <a:spLocks/>
            </p:cNvSpPr>
            <p:nvPr/>
          </p:nvSpPr>
          <p:spPr bwMode="auto">
            <a:xfrm>
              <a:off x="3836" y="1604"/>
              <a:ext cx="325" cy="567"/>
            </a:xfrm>
            <a:custGeom>
              <a:avLst/>
              <a:gdLst>
                <a:gd name="T0" fmla="*/ 0 w 325"/>
                <a:gd name="T1" fmla="*/ 567 h 567"/>
                <a:gd name="T2" fmla="*/ 2 w 325"/>
                <a:gd name="T3" fmla="*/ 548 h 567"/>
                <a:gd name="T4" fmla="*/ 3 w 325"/>
                <a:gd name="T5" fmla="*/ 520 h 567"/>
                <a:gd name="T6" fmla="*/ 19 w 325"/>
                <a:gd name="T7" fmla="*/ 503 h 567"/>
                <a:gd name="T8" fmla="*/ 30 w 325"/>
                <a:gd name="T9" fmla="*/ 478 h 567"/>
                <a:gd name="T10" fmla="*/ 46 w 325"/>
                <a:gd name="T11" fmla="*/ 451 h 567"/>
                <a:gd name="T12" fmla="*/ 43 w 325"/>
                <a:gd name="T13" fmla="*/ 416 h 567"/>
                <a:gd name="T14" fmla="*/ 32 w 325"/>
                <a:gd name="T15" fmla="*/ 398 h 567"/>
                <a:gd name="T16" fmla="*/ 30 w 325"/>
                <a:gd name="T17" fmla="*/ 378 h 567"/>
                <a:gd name="T18" fmla="*/ 35 w 325"/>
                <a:gd name="T19" fmla="*/ 344 h 567"/>
                <a:gd name="T20" fmla="*/ 32 w 325"/>
                <a:gd name="T21" fmla="*/ 300 h 567"/>
                <a:gd name="T22" fmla="*/ 24 w 325"/>
                <a:gd name="T23" fmla="*/ 200 h 567"/>
                <a:gd name="T24" fmla="*/ 16 w 325"/>
                <a:gd name="T25" fmla="*/ 105 h 567"/>
                <a:gd name="T26" fmla="*/ 10 w 325"/>
                <a:gd name="T27" fmla="*/ 32 h 567"/>
                <a:gd name="T28" fmla="*/ 28 w 325"/>
                <a:gd name="T29" fmla="*/ 38 h 567"/>
                <a:gd name="T30" fmla="*/ 38 w 325"/>
                <a:gd name="T31" fmla="*/ 42 h 567"/>
                <a:gd name="T32" fmla="*/ 44 w 325"/>
                <a:gd name="T33" fmla="*/ 41 h 567"/>
                <a:gd name="T34" fmla="*/ 58 w 325"/>
                <a:gd name="T35" fmla="*/ 28 h 567"/>
                <a:gd name="T36" fmla="*/ 75 w 325"/>
                <a:gd name="T37" fmla="*/ 19 h 567"/>
                <a:gd name="T38" fmla="*/ 107 w 325"/>
                <a:gd name="T39" fmla="*/ 17 h 567"/>
                <a:gd name="T40" fmla="*/ 244 w 325"/>
                <a:gd name="T41" fmla="*/ 3 h 567"/>
                <a:gd name="T42" fmla="*/ 280 w 325"/>
                <a:gd name="T43" fmla="*/ 0 h 567"/>
                <a:gd name="T44" fmla="*/ 289 w 325"/>
                <a:gd name="T45" fmla="*/ 100 h 567"/>
                <a:gd name="T46" fmla="*/ 316 w 325"/>
                <a:gd name="T47" fmla="*/ 330 h 567"/>
                <a:gd name="T48" fmla="*/ 319 w 325"/>
                <a:gd name="T49" fmla="*/ 366 h 567"/>
                <a:gd name="T50" fmla="*/ 317 w 325"/>
                <a:gd name="T51" fmla="*/ 380 h 567"/>
                <a:gd name="T52" fmla="*/ 325 w 325"/>
                <a:gd name="T53" fmla="*/ 392 h 567"/>
                <a:gd name="T54" fmla="*/ 325 w 325"/>
                <a:gd name="T55" fmla="*/ 400 h 567"/>
                <a:gd name="T56" fmla="*/ 310 w 325"/>
                <a:gd name="T57" fmla="*/ 411 h 567"/>
                <a:gd name="T58" fmla="*/ 288 w 325"/>
                <a:gd name="T59" fmla="*/ 420 h 567"/>
                <a:gd name="T60" fmla="*/ 267 w 325"/>
                <a:gd name="T61" fmla="*/ 423 h 567"/>
                <a:gd name="T62" fmla="*/ 263 w 325"/>
                <a:gd name="T63" fmla="*/ 453 h 567"/>
                <a:gd name="T64" fmla="*/ 235 w 325"/>
                <a:gd name="T65" fmla="*/ 475 h 567"/>
                <a:gd name="T66" fmla="*/ 217 w 325"/>
                <a:gd name="T67" fmla="*/ 500 h 567"/>
                <a:gd name="T68" fmla="*/ 219 w 325"/>
                <a:gd name="T69" fmla="*/ 514 h 567"/>
                <a:gd name="T70" fmla="*/ 216 w 325"/>
                <a:gd name="T71" fmla="*/ 523 h 567"/>
                <a:gd name="T72" fmla="*/ 196 w 325"/>
                <a:gd name="T73" fmla="*/ 523 h 567"/>
                <a:gd name="T74" fmla="*/ 185 w 325"/>
                <a:gd name="T75" fmla="*/ 514 h 567"/>
                <a:gd name="T76" fmla="*/ 169 w 325"/>
                <a:gd name="T77" fmla="*/ 522 h 567"/>
                <a:gd name="T78" fmla="*/ 153 w 325"/>
                <a:gd name="T79" fmla="*/ 531 h 567"/>
                <a:gd name="T80" fmla="*/ 153 w 325"/>
                <a:gd name="T81" fmla="*/ 550 h 567"/>
                <a:gd name="T82" fmla="*/ 146 w 325"/>
                <a:gd name="T83" fmla="*/ 551 h 567"/>
                <a:gd name="T84" fmla="*/ 144 w 325"/>
                <a:gd name="T85" fmla="*/ 545 h 567"/>
                <a:gd name="T86" fmla="*/ 130 w 325"/>
                <a:gd name="T87" fmla="*/ 536 h 567"/>
                <a:gd name="T88" fmla="*/ 110 w 325"/>
                <a:gd name="T89" fmla="*/ 544 h 567"/>
                <a:gd name="T90" fmla="*/ 100 w 325"/>
                <a:gd name="T91" fmla="*/ 562 h 567"/>
                <a:gd name="T92" fmla="*/ 91 w 325"/>
                <a:gd name="T93" fmla="*/ 558 h 567"/>
                <a:gd name="T94" fmla="*/ 82 w 325"/>
                <a:gd name="T95" fmla="*/ 548 h 567"/>
                <a:gd name="T96" fmla="*/ 53 w 325"/>
                <a:gd name="T97" fmla="*/ 551 h 567"/>
                <a:gd name="T98" fmla="*/ 19 w 325"/>
                <a:gd name="T99" fmla="*/ 558 h 567"/>
                <a:gd name="T100" fmla="*/ 0 w 325"/>
                <a:gd name="T101"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567">
                  <a:moveTo>
                    <a:pt x="0" y="567"/>
                  </a:moveTo>
                  <a:lnTo>
                    <a:pt x="2" y="548"/>
                  </a:lnTo>
                  <a:lnTo>
                    <a:pt x="3" y="520"/>
                  </a:lnTo>
                  <a:lnTo>
                    <a:pt x="19" y="503"/>
                  </a:lnTo>
                  <a:lnTo>
                    <a:pt x="30" y="478"/>
                  </a:lnTo>
                  <a:lnTo>
                    <a:pt x="46" y="451"/>
                  </a:lnTo>
                  <a:lnTo>
                    <a:pt x="43" y="416"/>
                  </a:lnTo>
                  <a:lnTo>
                    <a:pt x="32" y="398"/>
                  </a:lnTo>
                  <a:lnTo>
                    <a:pt x="30" y="378"/>
                  </a:lnTo>
                  <a:lnTo>
                    <a:pt x="35" y="344"/>
                  </a:lnTo>
                  <a:lnTo>
                    <a:pt x="32" y="300"/>
                  </a:lnTo>
                  <a:lnTo>
                    <a:pt x="24" y="200"/>
                  </a:lnTo>
                  <a:lnTo>
                    <a:pt x="16" y="105"/>
                  </a:lnTo>
                  <a:lnTo>
                    <a:pt x="10" y="32"/>
                  </a:lnTo>
                  <a:lnTo>
                    <a:pt x="28" y="38"/>
                  </a:lnTo>
                  <a:lnTo>
                    <a:pt x="38" y="42"/>
                  </a:lnTo>
                  <a:lnTo>
                    <a:pt x="44" y="41"/>
                  </a:lnTo>
                  <a:lnTo>
                    <a:pt x="58" y="28"/>
                  </a:lnTo>
                  <a:lnTo>
                    <a:pt x="75" y="19"/>
                  </a:lnTo>
                  <a:lnTo>
                    <a:pt x="107" y="17"/>
                  </a:lnTo>
                  <a:lnTo>
                    <a:pt x="244" y="3"/>
                  </a:lnTo>
                  <a:lnTo>
                    <a:pt x="280" y="0"/>
                  </a:lnTo>
                  <a:lnTo>
                    <a:pt x="289" y="100"/>
                  </a:lnTo>
                  <a:lnTo>
                    <a:pt x="316" y="330"/>
                  </a:lnTo>
                  <a:lnTo>
                    <a:pt x="319" y="366"/>
                  </a:lnTo>
                  <a:lnTo>
                    <a:pt x="317" y="380"/>
                  </a:lnTo>
                  <a:lnTo>
                    <a:pt x="325" y="392"/>
                  </a:lnTo>
                  <a:lnTo>
                    <a:pt x="325" y="400"/>
                  </a:lnTo>
                  <a:lnTo>
                    <a:pt x="310" y="411"/>
                  </a:lnTo>
                  <a:lnTo>
                    <a:pt x="288" y="420"/>
                  </a:lnTo>
                  <a:lnTo>
                    <a:pt x="267" y="423"/>
                  </a:lnTo>
                  <a:lnTo>
                    <a:pt x="263" y="453"/>
                  </a:lnTo>
                  <a:lnTo>
                    <a:pt x="235" y="475"/>
                  </a:lnTo>
                  <a:lnTo>
                    <a:pt x="217" y="500"/>
                  </a:lnTo>
                  <a:lnTo>
                    <a:pt x="219" y="514"/>
                  </a:lnTo>
                  <a:lnTo>
                    <a:pt x="216" y="523"/>
                  </a:lnTo>
                  <a:lnTo>
                    <a:pt x="196" y="523"/>
                  </a:lnTo>
                  <a:lnTo>
                    <a:pt x="185" y="514"/>
                  </a:lnTo>
                  <a:lnTo>
                    <a:pt x="169" y="522"/>
                  </a:lnTo>
                  <a:lnTo>
                    <a:pt x="153" y="531"/>
                  </a:lnTo>
                  <a:lnTo>
                    <a:pt x="153" y="550"/>
                  </a:lnTo>
                  <a:lnTo>
                    <a:pt x="146" y="551"/>
                  </a:lnTo>
                  <a:lnTo>
                    <a:pt x="144" y="545"/>
                  </a:lnTo>
                  <a:lnTo>
                    <a:pt x="130" y="536"/>
                  </a:lnTo>
                  <a:lnTo>
                    <a:pt x="110" y="544"/>
                  </a:lnTo>
                  <a:lnTo>
                    <a:pt x="100" y="562"/>
                  </a:lnTo>
                  <a:lnTo>
                    <a:pt x="91" y="558"/>
                  </a:lnTo>
                  <a:lnTo>
                    <a:pt x="82" y="548"/>
                  </a:lnTo>
                  <a:lnTo>
                    <a:pt x="53" y="551"/>
                  </a:lnTo>
                  <a:lnTo>
                    <a:pt x="19" y="558"/>
                  </a:lnTo>
                  <a:lnTo>
                    <a:pt x="0" y="567"/>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IN</a:t>
              </a:r>
            </a:p>
          </p:txBody>
        </p:sp>
        <p:sp>
          <p:nvSpPr>
            <p:cNvPr id="23" name="Freeform 80">
              <a:extLst>
                <a:ext uri="{FF2B5EF4-FFF2-40B4-BE49-F238E27FC236}">
                  <a16:creationId xmlns:a16="http://schemas.microsoft.com/office/drawing/2014/main" id="{7996248C-6B5A-DD94-D04B-F19CFBF1E7FE}"/>
                </a:ext>
              </a:extLst>
            </p:cNvPr>
            <p:cNvSpPr>
              <a:spLocks/>
            </p:cNvSpPr>
            <p:nvPr/>
          </p:nvSpPr>
          <p:spPr bwMode="auto">
            <a:xfrm>
              <a:off x="3448" y="1531"/>
              <a:ext cx="432" cy="771"/>
            </a:xfrm>
            <a:custGeom>
              <a:avLst/>
              <a:gdLst>
                <a:gd name="T0" fmla="*/ 388 w 432"/>
                <a:gd name="T1" fmla="*/ 621 h 771"/>
                <a:gd name="T2" fmla="*/ 407 w 432"/>
                <a:gd name="T3" fmla="*/ 574 h 771"/>
                <a:gd name="T4" fmla="*/ 432 w 432"/>
                <a:gd name="T5" fmla="*/ 524 h 771"/>
                <a:gd name="T6" fmla="*/ 418 w 432"/>
                <a:gd name="T7" fmla="*/ 470 h 771"/>
                <a:gd name="T8" fmla="*/ 421 w 432"/>
                <a:gd name="T9" fmla="*/ 415 h 771"/>
                <a:gd name="T10" fmla="*/ 410 w 432"/>
                <a:gd name="T11" fmla="*/ 272 h 771"/>
                <a:gd name="T12" fmla="*/ 396 w 432"/>
                <a:gd name="T13" fmla="*/ 106 h 771"/>
                <a:gd name="T14" fmla="*/ 388 w 432"/>
                <a:gd name="T15" fmla="*/ 84 h 771"/>
                <a:gd name="T16" fmla="*/ 371 w 432"/>
                <a:gd name="T17" fmla="*/ 50 h 771"/>
                <a:gd name="T18" fmla="*/ 360 w 432"/>
                <a:gd name="T19" fmla="*/ 0 h 771"/>
                <a:gd name="T20" fmla="*/ 76 w 432"/>
                <a:gd name="T21" fmla="*/ 30 h 771"/>
                <a:gd name="T22" fmla="*/ 96 w 432"/>
                <a:gd name="T23" fmla="*/ 42 h 771"/>
                <a:gd name="T24" fmla="*/ 123 w 432"/>
                <a:gd name="T25" fmla="*/ 75 h 771"/>
                <a:gd name="T26" fmla="*/ 123 w 432"/>
                <a:gd name="T27" fmla="*/ 111 h 771"/>
                <a:gd name="T28" fmla="*/ 107 w 432"/>
                <a:gd name="T29" fmla="*/ 148 h 771"/>
                <a:gd name="T30" fmla="*/ 81 w 432"/>
                <a:gd name="T31" fmla="*/ 164 h 771"/>
                <a:gd name="T32" fmla="*/ 45 w 432"/>
                <a:gd name="T33" fmla="*/ 184 h 771"/>
                <a:gd name="T34" fmla="*/ 45 w 432"/>
                <a:gd name="T35" fmla="*/ 206 h 771"/>
                <a:gd name="T36" fmla="*/ 54 w 432"/>
                <a:gd name="T37" fmla="*/ 242 h 771"/>
                <a:gd name="T38" fmla="*/ 39 w 432"/>
                <a:gd name="T39" fmla="*/ 262 h 771"/>
                <a:gd name="T40" fmla="*/ 28 w 432"/>
                <a:gd name="T41" fmla="*/ 281 h 771"/>
                <a:gd name="T42" fmla="*/ 15 w 432"/>
                <a:gd name="T43" fmla="*/ 297 h 771"/>
                <a:gd name="T44" fmla="*/ 6 w 432"/>
                <a:gd name="T45" fmla="*/ 318 h 771"/>
                <a:gd name="T46" fmla="*/ 3 w 432"/>
                <a:gd name="T47" fmla="*/ 359 h 771"/>
                <a:gd name="T48" fmla="*/ 64 w 432"/>
                <a:gd name="T49" fmla="*/ 451 h 771"/>
                <a:gd name="T50" fmla="*/ 96 w 432"/>
                <a:gd name="T51" fmla="*/ 501 h 771"/>
                <a:gd name="T52" fmla="*/ 142 w 432"/>
                <a:gd name="T53" fmla="*/ 512 h 771"/>
                <a:gd name="T54" fmla="*/ 154 w 432"/>
                <a:gd name="T55" fmla="*/ 545 h 771"/>
                <a:gd name="T56" fmla="*/ 135 w 432"/>
                <a:gd name="T57" fmla="*/ 601 h 771"/>
                <a:gd name="T58" fmla="*/ 190 w 432"/>
                <a:gd name="T59" fmla="*/ 659 h 771"/>
                <a:gd name="T60" fmla="*/ 231 w 432"/>
                <a:gd name="T61" fmla="*/ 695 h 771"/>
                <a:gd name="T62" fmla="*/ 238 w 432"/>
                <a:gd name="T63" fmla="*/ 732 h 771"/>
                <a:gd name="T64" fmla="*/ 260 w 432"/>
                <a:gd name="T65" fmla="*/ 771 h 771"/>
                <a:gd name="T66" fmla="*/ 274 w 432"/>
                <a:gd name="T67" fmla="*/ 752 h 771"/>
                <a:gd name="T68" fmla="*/ 301 w 432"/>
                <a:gd name="T69" fmla="*/ 738 h 771"/>
                <a:gd name="T70" fmla="*/ 340 w 432"/>
                <a:gd name="T71" fmla="*/ 754 h 771"/>
                <a:gd name="T72" fmla="*/ 349 w 432"/>
                <a:gd name="T73" fmla="*/ 738 h 771"/>
                <a:gd name="T74" fmla="*/ 343 w 432"/>
                <a:gd name="T75" fmla="*/ 709 h 771"/>
                <a:gd name="T76" fmla="*/ 373 w 432"/>
                <a:gd name="T77" fmla="*/ 695 h 771"/>
                <a:gd name="T78" fmla="*/ 377 w 432"/>
                <a:gd name="T79" fmla="*/ 684 h 771"/>
                <a:gd name="T80" fmla="*/ 382 w 432"/>
                <a:gd name="T81" fmla="*/ 66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771">
                  <a:moveTo>
                    <a:pt x="388" y="641"/>
                  </a:moveTo>
                  <a:lnTo>
                    <a:pt x="388" y="621"/>
                  </a:lnTo>
                  <a:lnTo>
                    <a:pt x="393" y="593"/>
                  </a:lnTo>
                  <a:lnTo>
                    <a:pt x="407" y="574"/>
                  </a:lnTo>
                  <a:lnTo>
                    <a:pt x="418" y="549"/>
                  </a:lnTo>
                  <a:lnTo>
                    <a:pt x="432" y="524"/>
                  </a:lnTo>
                  <a:lnTo>
                    <a:pt x="431" y="492"/>
                  </a:lnTo>
                  <a:lnTo>
                    <a:pt x="418" y="470"/>
                  </a:lnTo>
                  <a:lnTo>
                    <a:pt x="416" y="448"/>
                  </a:lnTo>
                  <a:lnTo>
                    <a:pt x="421" y="415"/>
                  </a:lnTo>
                  <a:lnTo>
                    <a:pt x="416" y="371"/>
                  </a:lnTo>
                  <a:lnTo>
                    <a:pt x="410" y="272"/>
                  </a:lnTo>
                  <a:lnTo>
                    <a:pt x="401" y="178"/>
                  </a:lnTo>
                  <a:lnTo>
                    <a:pt x="396" y="106"/>
                  </a:lnTo>
                  <a:lnTo>
                    <a:pt x="395" y="100"/>
                  </a:lnTo>
                  <a:lnTo>
                    <a:pt x="388" y="84"/>
                  </a:lnTo>
                  <a:lnTo>
                    <a:pt x="381" y="61"/>
                  </a:lnTo>
                  <a:lnTo>
                    <a:pt x="371" y="50"/>
                  </a:lnTo>
                  <a:lnTo>
                    <a:pt x="362" y="33"/>
                  </a:lnTo>
                  <a:lnTo>
                    <a:pt x="360" y="0"/>
                  </a:lnTo>
                  <a:lnTo>
                    <a:pt x="75" y="16"/>
                  </a:lnTo>
                  <a:lnTo>
                    <a:pt x="76" y="30"/>
                  </a:lnTo>
                  <a:lnTo>
                    <a:pt x="90" y="34"/>
                  </a:lnTo>
                  <a:lnTo>
                    <a:pt x="96" y="42"/>
                  </a:lnTo>
                  <a:lnTo>
                    <a:pt x="98" y="53"/>
                  </a:lnTo>
                  <a:lnTo>
                    <a:pt x="123" y="75"/>
                  </a:lnTo>
                  <a:lnTo>
                    <a:pt x="128" y="89"/>
                  </a:lnTo>
                  <a:lnTo>
                    <a:pt x="123" y="111"/>
                  </a:lnTo>
                  <a:lnTo>
                    <a:pt x="112" y="133"/>
                  </a:lnTo>
                  <a:lnTo>
                    <a:pt x="107" y="148"/>
                  </a:lnTo>
                  <a:lnTo>
                    <a:pt x="93" y="161"/>
                  </a:lnTo>
                  <a:lnTo>
                    <a:pt x="81" y="164"/>
                  </a:lnTo>
                  <a:lnTo>
                    <a:pt x="48" y="173"/>
                  </a:lnTo>
                  <a:lnTo>
                    <a:pt x="45" y="184"/>
                  </a:lnTo>
                  <a:lnTo>
                    <a:pt x="40" y="197"/>
                  </a:lnTo>
                  <a:lnTo>
                    <a:pt x="45" y="206"/>
                  </a:lnTo>
                  <a:lnTo>
                    <a:pt x="56" y="215"/>
                  </a:lnTo>
                  <a:lnTo>
                    <a:pt x="54" y="242"/>
                  </a:lnTo>
                  <a:lnTo>
                    <a:pt x="43" y="251"/>
                  </a:lnTo>
                  <a:lnTo>
                    <a:pt x="39" y="262"/>
                  </a:lnTo>
                  <a:lnTo>
                    <a:pt x="39" y="279"/>
                  </a:lnTo>
                  <a:lnTo>
                    <a:pt x="28" y="281"/>
                  </a:lnTo>
                  <a:lnTo>
                    <a:pt x="17" y="289"/>
                  </a:lnTo>
                  <a:lnTo>
                    <a:pt x="15" y="297"/>
                  </a:lnTo>
                  <a:lnTo>
                    <a:pt x="17" y="311"/>
                  </a:lnTo>
                  <a:lnTo>
                    <a:pt x="6" y="318"/>
                  </a:lnTo>
                  <a:lnTo>
                    <a:pt x="0" y="336"/>
                  </a:lnTo>
                  <a:lnTo>
                    <a:pt x="3" y="359"/>
                  </a:lnTo>
                  <a:lnTo>
                    <a:pt x="17" y="404"/>
                  </a:lnTo>
                  <a:lnTo>
                    <a:pt x="64" y="451"/>
                  </a:lnTo>
                  <a:lnTo>
                    <a:pt x="96" y="474"/>
                  </a:lnTo>
                  <a:lnTo>
                    <a:pt x="96" y="501"/>
                  </a:lnTo>
                  <a:lnTo>
                    <a:pt x="101" y="510"/>
                  </a:lnTo>
                  <a:lnTo>
                    <a:pt x="142" y="512"/>
                  </a:lnTo>
                  <a:lnTo>
                    <a:pt x="159" y="521"/>
                  </a:lnTo>
                  <a:lnTo>
                    <a:pt x="154" y="545"/>
                  </a:lnTo>
                  <a:lnTo>
                    <a:pt x="140" y="581"/>
                  </a:lnTo>
                  <a:lnTo>
                    <a:pt x="135" y="601"/>
                  </a:lnTo>
                  <a:lnTo>
                    <a:pt x="149" y="626"/>
                  </a:lnTo>
                  <a:lnTo>
                    <a:pt x="190" y="659"/>
                  </a:lnTo>
                  <a:lnTo>
                    <a:pt x="218" y="663"/>
                  </a:lnTo>
                  <a:lnTo>
                    <a:pt x="231" y="695"/>
                  </a:lnTo>
                  <a:lnTo>
                    <a:pt x="245" y="713"/>
                  </a:lnTo>
                  <a:lnTo>
                    <a:pt x="238" y="732"/>
                  </a:lnTo>
                  <a:lnTo>
                    <a:pt x="248" y="759"/>
                  </a:lnTo>
                  <a:lnTo>
                    <a:pt x="260" y="771"/>
                  </a:lnTo>
                  <a:lnTo>
                    <a:pt x="268" y="765"/>
                  </a:lnTo>
                  <a:lnTo>
                    <a:pt x="274" y="752"/>
                  </a:lnTo>
                  <a:lnTo>
                    <a:pt x="288" y="741"/>
                  </a:lnTo>
                  <a:lnTo>
                    <a:pt x="301" y="738"/>
                  </a:lnTo>
                  <a:lnTo>
                    <a:pt x="318" y="745"/>
                  </a:lnTo>
                  <a:lnTo>
                    <a:pt x="340" y="754"/>
                  </a:lnTo>
                  <a:lnTo>
                    <a:pt x="348" y="752"/>
                  </a:lnTo>
                  <a:lnTo>
                    <a:pt x="349" y="738"/>
                  </a:lnTo>
                  <a:lnTo>
                    <a:pt x="342" y="723"/>
                  </a:lnTo>
                  <a:lnTo>
                    <a:pt x="343" y="709"/>
                  </a:lnTo>
                  <a:lnTo>
                    <a:pt x="354" y="699"/>
                  </a:lnTo>
                  <a:lnTo>
                    <a:pt x="373" y="695"/>
                  </a:lnTo>
                  <a:lnTo>
                    <a:pt x="381" y="691"/>
                  </a:lnTo>
                  <a:lnTo>
                    <a:pt x="377" y="684"/>
                  </a:lnTo>
                  <a:lnTo>
                    <a:pt x="373" y="668"/>
                  </a:lnTo>
                  <a:lnTo>
                    <a:pt x="382" y="662"/>
                  </a:lnTo>
                  <a:lnTo>
                    <a:pt x="388" y="641"/>
                  </a:lnTo>
                  <a:close/>
                </a:path>
              </a:pathLst>
            </a:custGeom>
            <a:solidFill>
              <a:srgbClr val="FFC000"/>
            </a:solidFill>
            <a:ln w="5">
              <a:solidFill>
                <a:schemeClr val="bg1">
                  <a:lumMod val="65000"/>
                </a:schemeClr>
              </a:solidFill>
              <a:prstDash val="solid"/>
              <a:round/>
              <a:headEnd/>
              <a:tailEnd/>
            </a:ln>
          </p:spPr>
          <p:txBody>
            <a:bodyPr vert="horz" wrap="square" lIns="182880" tIns="45720" rIns="91440" bIns="182880" numCol="1" anchor="ctr" anchorCtr="0" compatLnSpc="1">
              <a:prstTxWarp prst="textNoShape">
                <a:avLst/>
              </a:prstTxWarp>
            </a:bodyPr>
            <a:lstStyle/>
            <a:p>
              <a:pPr algn="ctr"/>
              <a:r>
                <a:rPr lang="en-US" sz="1200"/>
                <a:t>IL</a:t>
              </a:r>
            </a:p>
          </p:txBody>
        </p:sp>
        <p:sp>
          <p:nvSpPr>
            <p:cNvPr id="24" name="Freeform 81">
              <a:extLst>
                <a:ext uri="{FF2B5EF4-FFF2-40B4-BE49-F238E27FC236}">
                  <a16:creationId xmlns:a16="http://schemas.microsoft.com/office/drawing/2014/main" id="{31848647-E0FA-7826-115A-7F5569DFD0A6}"/>
                </a:ext>
              </a:extLst>
            </p:cNvPr>
            <p:cNvSpPr>
              <a:spLocks/>
            </p:cNvSpPr>
            <p:nvPr/>
          </p:nvSpPr>
          <p:spPr bwMode="auto">
            <a:xfrm>
              <a:off x="5242" y="1322"/>
              <a:ext cx="184" cy="182"/>
            </a:xfrm>
            <a:custGeom>
              <a:avLst/>
              <a:gdLst>
                <a:gd name="T0" fmla="*/ 184 w 184"/>
                <a:gd name="T1" fmla="*/ 92 h 182"/>
                <a:gd name="T2" fmla="*/ 162 w 184"/>
                <a:gd name="T3" fmla="*/ 0 h 182"/>
                <a:gd name="T4" fmla="*/ 132 w 184"/>
                <a:gd name="T5" fmla="*/ 6 h 182"/>
                <a:gd name="T6" fmla="*/ 0 w 184"/>
                <a:gd name="T7" fmla="*/ 36 h 182"/>
                <a:gd name="T8" fmla="*/ 6 w 184"/>
                <a:gd name="T9" fmla="*/ 54 h 182"/>
                <a:gd name="T10" fmla="*/ 15 w 184"/>
                <a:gd name="T11" fmla="*/ 101 h 182"/>
                <a:gd name="T12" fmla="*/ 15 w 184"/>
                <a:gd name="T13" fmla="*/ 156 h 182"/>
                <a:gd name="T14" fmla="*/ 7 w 184"/>
                <a:gd name="T15" fmla="*/ 170 h 182"/>
                <a:gd name="T16" fmla="*/ 20 w 184"/>
                <a:gd name="T17" fmla="*/ 182 h 182"/>
                <a:gd name="T18" fmla="*/ 46 w 184"/>
                <a:gd name="T19" fmla="*/ 157 h 182"/>
                <a:gd name="T20" fmla="*/ 68 w 184"/>
                <a:gd name="T21" fmla="*/ 137 h 182"/>
                <a:gd name="T22" fmla="*/ 81 w 184"/>
                <a:gd name="T23" fmla="*/ 125 h 182"/>
                <a:gd name="T24" fmla="*/ 85 w 184"/>
                <a:gd name="T25" fmla="*/ 129 h 182"/>
                <a:gd name="T26" fmla="*/ 103 w 184"/>
                <a:gd name="T27" fmla="*/ 120 h 182"/>
                <a:gd name="T28" fmla="*/ 135 w 184"/>
                <a:gd name="T29" fmla="*/ 112 h 182"/>
                <a:gd name="T30" fmla="*/ 184 w 184"/>
                <a:gd name="T31" fmla="*/ 9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82">
                  <a:moveTo>
                    <a:pt x="184" y="92"/>
                  </a:moveTo>
                  <a:lnTo>
                    <a:pt x="162" y="0"/>
                  </a:lnTo>
                  <a:lnTo>
                    <a:pt x="132" y="6"/>
                  </a:lnTo>
                  <a:lnTo>
                    <a:pt x="0" y="36"/>
                  </a:lnTo>
                  <a:lnTo>
                    <a:pt x="6" y="54"/>
                  </a:lnTo>
                  <a:lnTo>
                    <a:pt x="15" y="101"/>
                  </a:lnTo>
                  <a:lnTo>
                    <a:pt x="15" y="156"/>
                  </a:lnTo>
                  <a:lnTo>
                    <a:pt x="7" y="170"/>
                  </a:lnTo>
                  <a:lnTo>
                    <a:pt x="20" y="182"/>
                  </a:lnTo>
                  <a:lnTo>
                    <a:pt x="46" y="157"/>
                  </a:lnTo>
                  <a:lnTo>
                    <a:pt x="68" y="137"/>
                  </a:lnTo>
                  <a:lnTo>
                    <a:pt x="81" y="125"/>
                  </a:lnTo>
                  <a:lnTo>
                    <a:pt x="85" y="129"/>
                  </a:lnTo>
                  <a:lnTo>
                    <a:pt x="103" y="120"/>
                  </a:lnTo>
                  <a:lnTo>
                    <a:pt x="135" y="112"/>
                  </a:lnTo>
                  <a:lnTo>
                    <a:pt x="184" y="92"/>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5" name="Freeform 82">
              <a:extLst>
                <a:ext uri="{FF2B5EF4-FFF2-40B4-BE49-F238E27FC236}">
                  <a16:creationId xmlns:a16="http://schemas.microsoft.com/office/drawing/2014/main" id="{1D7E1361-A46D-7A25-D564-BD1F9C34EFB4}"/>
                </a:ext>
              </a:extLst>
            </p:cNvPr>
            <p:cNvSpPr>
              <a:spLocks/>
            </p:cNvSpPr>
            <p:nvPr/>
          </p:nvSpPr>
          <p:spPr bwMode="auto">
            <a:xfrm>
              <a:off x="3285" y="946"/>
              <a:ext cx="565" cy="601"/>
            </a:xfrm>
            <a:custGeom>
              <a:avLst/>
              <a:gdLst>
                <a:gd name="T0" fmla="*/ 523 w 565"/>
                <a:gd name="T1" fmla="*/ 565 h 601"/>
                <a:gd name="T2" fmla="*/ 512 w 565"/>
                <a:gd name="T3" fmla="*/ 498 h 601"/>
                <a:gd name="T4" fmla="*/ 511 w 565"/>
                <a:gd name="T5" fmla="*/ 463 h 601"/>
                <a:gd name="T6" fmla="*/ 525 w 565"/>
                <a:gd name="T7" fmla="*/ 429 h 601"/>
                <a:gd name="T8" fmla="*/ 517 w 565"/>
                <a:gd name="T9" fmla="*/ 385 h 601"/>
                <a:gd name="T10" fmla="*/ 533 w 565"/>
                <a:gd name="T11" fmla="*/ 360 h 601"/>
                <a:gd name="T12" fmla="*/ 528 w 565"/>
                <a:gd name="T13" fmla="*/ 334 h 601"/>
                <a:gd name="T14" fmla="*/ 529 w 565"/>
                <a:gd name="T15" fmla="*/ 291 h 601"/>
                <a:gd name="T16" fmla="*/ 564 w 565"/>
                <a:gd name="T17" fmla="*/ 215 h 601"/>
                <a:gd name="T18" fmla="*/ 564 w 565"/>
                <a:gd name="T19" fmla="*/ 195 h 601"/>
                <a:gd name="T20" fmla="*/ 533 w 565"/>
                <a:gd name="T21" fmla="*/ 237 h 601"/>
                <a:gd name="T22" fmla="*/ 503 w 565"/>
                <a:gd name="T23" fmla="*/ 273 h 601"/>
                <a:gd name="T24" fmla="*/ 486 w 565"/>
                <a:gd name="T25" fmla="*/ 291 h 601"/>
                <a:gd name="T26" fmla="*/ 470 w 565"/>
                <a:gd name="T27" fmla="*/ 302 h 601"/>
                <a:gd name="T28" fmla="*/ 476 w 565"/>
                <a:gd name="T29" fmla="*/ 276 h 601"/>
                <a:gd name="T30" fmla="*/ 501 w 565"/>
                <a:gd name="T31" fmla="*/ 237 h 601"/>
                <a:gd name="T32" fmla="*/ 490 w 565"/>
                <a:gd name="T33" fmla="*/ 210 h 601"/>
                <a:gd name="T34" fmla="*/ 456 w 565"/>
                <a:gd name="T35" fmla="*/ 137 h 601"/>
                <a:gd name="T36" fmla="*/ 369 w 565"/>
                <a:gd name="T37" fmla="*/ 106 h 601"/>
                <a:gd name="T38" fmla="*/ 300 w 565"/>
                <a:gd name="T39" fmla="*/ 85 h 601"/>
                <a:gd name="T40" fmla="*/ 227 w 565"/>
                <a:gd name="T41" fmla="*/ 46 h 601"/>
                <a:gd name="T42" fmla="*/ 214 w 565"/>
                <a:gd name="T43" fmla="*/ 49 h 601"/>
                <a:gd name="T44" fmla="*/ 202 w 565"/>
                <a:gd name="T45" fmla="*/ 43 h 601"/>
                <a:gd name="T46" fmla="*/ 184 w 565"/>
                <a:gd name="T47" fmla="*/ 51 h 601"/>
                <a:gd name="T48" fmla="*/ 181 w 565"/>
                <a:gd name="T49" fmla="*/ 34 h 601"/>
                <a:gd name="T50" fmla="*/ 202 w 565"/>
                <a:gd name="T51" fmla="*/ 9 h 601"/>
                <a:gd name="T52" fmla="*/ 175 w 565"/>
                <a:gd name="T53" fmla="*/ 4 h 601"/>
                <a:gd name="T54" fmla="*/ 111 w 565"/>
                <a:gd name="T55" fmla="*/ 37 h 601"/>
                <a:gd name="T56" fmla="*/ 75 w 565"/>
                <a:gd name="T57" fmla="*/ 37 h 601"/>
                <a:gd name="T58" fmla="*/ 55 w 565"/>
                <a:gd name="T59" fmla="*/ 49 h 601"/>
                <a:gd name="T60" fmla="*/ 53 w 565"/>
                <a:gd name="T61" fmla="*/ 120 h 601"/>
                <a:gd name="T62" fmla="*/ 14 w 565"/>
                <a:gd name="T63" fmla="*/ 154 h 601"/>
                <a:gd name="T64" fmla="*/ 2 w 565"/>
                <a:gd name="T65" fmla="*/ 193 h 601"/>
                <a:gd name="T66" fmla="*/ 22 w 565"/>
                <a:gd name="T67" fmla="*/ 226 h 601"/>
                <a:gd name="T68" fmla="*/ 11 w 565"/>
                <a:gd name="T69" fmla="*/ 270 h 601"/>
                <a:gd name="T70" fmla="*/ 33 w 565"/>
                <a:gd name="T71" fmla="*/ 329 h 601"/>
                <a:gd name="T72" fmla="*/ 66 w 565"/>
                <a:gd name="T73" fmla="*/ 349 h 601"/>
                <a:gd name="T74" fmla="*/ 111 w 565"/>
                <a:gd name="T75" fmla="*/ 388 h 601"/>
                <a:gd name="T76" fmla="*/ 169 w 565"/>
                <a:gd name="T77" fmla="*/ 430 h 601"/>
                <a:gd name="T78" fmla="*/ 178 w 565"/>
                <a:gd name="T79" fmla="*/ 498 h 601"/>
                <a:gd name="T80" fmla="*/ 194 w 565"/>
                <a:gd name="T81" fmla="*/ 516 h 601"/>
                <a:gd name="T82" fmla="*/ 183 w 565"/>
                <a:gd name="T83" fmla="*/ 558 h 601"/>
                <a:gd name="T84" fmla="*/ 214 w 565"/>
                <a:gd name="T85" fmla="*/ 590 h 601"/>
                <a:gd name="T86" fmla="*/ 241 w 565"/>
                <a:gd name="T8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5" h="601">
                  <a:moveTo>
                    <a:pt x="523" y="583"/>
                  </a:moveTo>
                  <a:lnTo>
                    <a:pt x="523" y="565"/>
                  </a:lnTo>
                  <a:lnTo>
                    <a:pt x="515" y="537"/>
                  </a:lnTo>
                  <a:lnTo>
                    <a:pt x="512" y="498"/>
                  </a:lnTo>
                  <a:lnTo>
                    <a:pt x="505" y="482"/>
                  </a:lnTo>
                  <a:lnTo>
                    <a:pt x="511" y="463"/>
                  </a:lnTo>
                  <a:lnTo>
                    <a:pt x="515" y="446"/>
                  </a:lnTo>
                  <a:lnTo>
                    <a:pt x="525" y="429"/>
                  </a:lnTo>
                  <a:lnTo>
                    <a:pt x="522" y="409"/>
                  </a:lnTo>
                  <a:lnTo>
                    <a:pt x="517" y="385"/>
                  </a:lnTo>
                  <a:lnTo>
                    <a:pt x="520" y="374"/>
                  </a:lnTo>
                  <a:lnTo>
                    <a:pt x="533" y="360"/>
                  </a:lnTo>
                  <a:lnTo>
                    <a:pt x="533" y="343"/>
                  </a:lnTo>
                  <a:lnTo>
                    <a:pt x="528" y="334"/>
                  </a:lnTo>
                  <a:lnTo>
                    <a:pt x="533" y="318"/>
                  </a:lnTo>
                  <a:lnTo>
                    <a:pt x="529" y="291"/>
                  </a:lnTo>
                  <a:lnTo>
                    <a:pt x="547" y="257"/>
                  </a:lnTo>
                  <a:lnTo>
                    <a:pt x="564" y="215"/>
                  </a:lnTo>
                  <a:lnTo>
                    <a:pt x="565" y="201"/>
                  </a:lnTo>
                  <a:lnTo>
                    <a:pt x="564" y="195"/>
                  </a:lnTo>
                  <a:lnTo>
                    <a:pt x="559" y="198"/>
                  </a:lnTo>
                  <a:lnTo>
                    <a:pt x="533" y="237"/>
                  </a:lnTo>
                  <a:lnTo>
                    <a:pt x="515" y="262"/>
                  </a:lnTo>
                  <a:lnTo>
                    <a:pt x="503" y="273"/>
                  </a:lnTo>
                  <a:lnTo>
                    <a:pt x="498" y="287"/>
                  </a:lnTo>
                  <a:lnTo>
                    <a:pt x="486" y="291"/>
                  </a:lnTo>
                  <a:lnTo>
                    <a:pt x="478" y="304"/>
                  </a:lnTo>
                  <a:lnTo>
                    <a:pt x="470" y="302"/>
                  </a:lnTo>
                  <a:lnTo>
                    <a:pt x="469" y="291"/>
                  </a:lnTo>
                  <a:lnTo>
                    <a:pt x="476" y="276"/>
                  </a:lnTo>
                  <a:lnTo>
                    <a:pt x="490" y="246"/>
                  </a:lnTo>
                  <a:lnTo>
                    <a:pt x="501" y="237"/>
                  </a:lnTo>
                  <a:lnTo>
                    <a:pt x="508" y="221"/>
                  </a:lnTo>
                  <a:lnTo>
                    <a:pt x="490" y="210"/>
                  </a:lnTo>
                  <a:lnTo>
                    <a:pt x="478" y="145"/>
                  </a:lnTo>
                  <a:lnTo>
                    <a:pt x="456" y="137"/>
                  </a:lnTo>
                  <a:lnTo>
                    <a:pt x="444" y="123"/>
                  </a:lnTo>
                  <a:lnTo>
                    <a:pt x="369" y="106"/>
                  </a:lnTo>
                  <a:lnTo>
                    <a:pt x="350" y="99"/>
                  </a:lnTo>
                  <a:lnTo>
                    <a:pt x="300" y="85"/>
                  </a:lnTo>
                  <a:lnTo>
                    <a:pt x="250" y="78"/>
                  </a:lnTo>
                  <a:lnTo>
                    <a:pt x="227" y="46"/>
                  </a:lnTo>
                  <a:lnTo>
                    <a:pt x="222" y="49"/>
                  </a:lnTo>
                  <a:lnTo>
                    <a:pt x="214" y="49"/>
                  </a:lnTo>
                  <a:lnTo>
                    <a:pt x="211" y="42"/>
                  </a:lnTo>
                  <a:lnTo>
                    <a:pt x="202" y="43"/>
                  </a:lnTo>
                  <a:lnTo>
                    <a:pt x="195" y="45"/>
                  </a:lnTo>
                  <a:lnTo>
                    <a:pt x="184" y="51"/>
                  </a:lnTo>
                  <a:lnTo>
                    <a:pt x="178" y="46"/>
                  </a:lnTo>
                  <a:lnTo>
                    <a:pt x="181" y="34"/>
                  </a:lnTo>
                  <a:lnTo>
                    <a:pt x="194" y="15"/>
                  </a:lnTo>
                  <a:lnTo>
                    <a:pt x="202" y="9"/>
                  </a:lnTo>
                  <a:lnTo>
                    <a:pt x="189" y="0"/>
                  </a:lnTo>
                  <a:lnTo>
                    <a:pt x="175" y="4"/>
                  </a:lnTo>
                  <a:lnTo>
                    <a:pt x="158" y="17"/>
                  </a:lnTo>
                  <a:lnTo>
                    <a:pt x="111" y="37"/>
                  </a:lnTo>
                  <a:lnTo>
                    <a:pt x="92" y="40"/>
                  </a:lnTo>
                  <a:lnTo>
                    <a:pt x="75" y="37"/>
                  </a:lnTo>
                  <a:lnTo>
                    <a:pt x="69" y="32"/>
                  </a:lnTo>
                  <a:lnTo>
                    <a:pt x="55" y="49"/>
                  </a:lnTo>
                  <a:lnTo>
                    <a:pt x="53" y="67"/>
                  </a:lnTo>
                  <a:lnTo>
                    <a:pt x="53" y="120"/>
                  </a:lnTo>
                  <a:lnTo>
                    <a:pt x="47" y="129"/>
                  </a:lnTo>
                  <a:lnTo>
                    <a:pt x="14" y="154"/>
                  </a:lnTo>
                  <a:lnTo>
                    <a:pt x="0" y="192"/>
                  </a:lnTo>
                  <a:lnTo>
                    <a:pt x="2" y="193"/>
                  </a:lnTo>
                  <a:lnTo>
                    <a:pt x="19" y="206"/>
                  </a:lnTo>
                  <a:lnTo>
                    <a:pt x="22" y="226"/>
                  </a:lnTo>
                  <a:lnTo>
                    <a:pt x="11" y="245"/>
                  </a:lnTo>
                  <a:lnTo>
                    <a:pt x="11" y="270"/>
                  </a:lnTo>
                  <a:lnTo>
                    <a:pt x="14" y="310"/>
                  </a:lnTo>
                  <a:lnTo>
                    <a:pt x="33" y="329"/>
                  </a:lnTo>
                  <a:lnTo>
                    <a:pt x="53" y="329"/>
                  </a:lnTo>
                  <a:lnTo>
                    <a:pt x="66" y="349"/>
                  </a:lnTo>
                  <a:lnTo>
                    <a:pt x="86" y="352"/>
                  </a:lnTo>
                  <a:lnTo>
                    <a:pt x="111" y="388"/>
                  </a:lnTo>
                  <a:lnTo>
                    <a:pt x="155" y="413"/>
                  </a:lnTo>
                  <a:lnTo>
                    <a:pt x="169" y="430"/>
                  </a:lnTo>
                  <a:lnTo>
                    <a:pt x="173" y="477"/>
                  </a:lnTo>
                  <a:lnTo>
                    <a:pt x="178" y="498"/>
                  </a:lnTo>
                  <a:lnTo>
                    <a:pt x="192" y="508"/>
                  </a:lnTo>
                  <a:lnTo>
                    <a:pt x="194" y="516"/>
                  </a:lnTo>
                  <a:lnTo>
                    <a:pt x="181" y="538"/>
                  </a:lnTo>
                  <a:lnTo>
                    <a:pt x="183" y="558"/>
                  </a:lnTo>
                  <a:lnTo>
                    <a:pt x="198" y="582"/>
                  </a:lnTo>
                  <a:lnTo>
                    <a:pt x="214" y="590"/>
                  </a:lnTo>
                  <a:lnTo>
                    <a:pt x="233" y="593"/>
                  </a:lnTo>
                  <a:lnTo>
                    <a:pt x="241" y="601"/>
                  </a:lnTo>
                  <a:lnTo>
                    <a:pt x="523" y="583"/>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WI</a:t>
              </a:r>
            </a:p>
          </p:txBody>
        </p:sp>
        <p:sp>
          <p:nvSpPr>
            <p:cNvPr id="26" name="Freeform 83">
              <a:extLst>
                <a:ext uri="{FF2B5EF4-FFF2-40B4-BE49-F238E27FC236}">
                  <a16:creationId xmlns:a16="http://schemas.microsoft.com/office/drawing/2014/main" id="{A5FF51BA-9EE7-40EC-D439-824D4BB86A90}"/>
                </a:ext>
              </a:extLst>
            </p:cNvPr>
            <p:cNvSpPr>
              <a:spLocks noEditPoints="1"/>
            </p:cNvSpPr>
            <p:nvPr/>
          </p:nvSpPr>
          <p:spPr bwMode="auto">
            <a:xfrm>
              <a:off x="4294" y="2135"/>
              <a:ext cx="968" cy="423"/>
            </a:xfrm>
            <a:custGeom>
              <a:avLst/>
              <a:gdLst>
                <a:gd name="T0" fmla="*/ 901 w 968"/>
                <a:gd name="T1" fmla="*/ 31 h 423"/>
                <a:gd name="T2" fmla="*/ 938 w 968"/>
                <a:gd name="T3" fmla="*/ 86 h 423"/>
                <a:gd name="T4" fmla="*/ 927 w 968"/>
                <a:gd name="T5" fmla="*/ 101 h 423"/>
                <a:gd name="T6" fmla="*/ 930 w 968"/>
                <a:gd name="T7" fmla="*/ 133 h 423"/>
                <a:gd name="T8" fmla="*/ 910 w 968"/>
                <a:gd name="T9" fmla="*/ 153 h 423"/>
                <a:gd name="T10" fmla="*/ 879 w 968"/>
                <a:gd name="T11" fmla="*/ 181 h 423"/>
                <a:gd name="T12" fmla="*/ 855 w 968"/>
                <a:gd name="T13" fmla="*/ 178 h 423"/>
                <a:gd name="T14" fmla="*/ 846 w 968"/>
                <a:gd name="T15" fmla="*/ 178 h 423"/>
                <a:gd name="T16" fmla="*/ 859 w 968"/>
                <a:gd name="T17" fmla="*/ 184 h 423"/>
                <a:gd name="T18" fmla="*/ 852 w 968"/>
                <a:gd name="T19" fmla="*/ 233 h 423"/>
                <a:gd name="T20" fmla="*/ 882 w 968"/>
                <a:gd name="T21" fmla="*/ 242 h 423"/>
                <a:gd name="T22" fmla="*/ 904 w 968"/>
                <a:gd name="T23" fmla="*/ 225 h 423"/>
                <a:gd name="T24" fmla="*/ 873 w 968"/>
                <a:gd name="T25" fmla="*/ 278 h 423"/>
                <a:gd name="T26" fmla="*/ 857 w 968"/>
                <a:gd name="T27" fmla="*/ 275 h 423"/>
                <a:gd name="T28" fmla="*/ 809 w 968"/>
                <a:gd name="T29" fmla="*/ 293 h 423"/>
                <a:gd name="T30" fmla="*/ 746 w 968"/>
                <a:gd name="T31" fmla="*/ 356 h 423"/>
                <a:gd name="T32" fmla="*/ 732 w 968"/>
                <a:gd name="T33" fmla="*/ 412 h 423"/>
                <a:gd name="T34" fmla="*/ 668 w 968"/>
                <a:gd name="T35" fmla="*/ 423 h 423"/>
                <a:gd name="T36" fmla="*/ 528 w 968"/>
                <a:gd name="T37" fmla="*/ 325 h 423"/>
                <a:gd name="T38" fmla="*/ 431 w 968"/>
                <a:gd name="T39" fmla="*/ 328 h 423"/>
                <a:gd name="T40" fmla="*/ 393 w 968"/>
                <a:gd name="T41" fmla="*/ 312 h 423"/>
                <a:gd name="T42" fmla="*/ 272 w 968"/>
                <a:gd name="T43" fmla="*/ 303 h 423"/>
                <a:gd name="T44" fmla="*/ 170 w 968"/>
                <a:gd name="T45" fmla="*/ 336 h 423"/>
                <a:gd name="T46" fmla="*/ 0 w 968"/>
                <a:gd name="T47" fmla="*/ 368 h 423"/>
                <a:gd name="T48" fmla="*/ 14 w 968"/>
                <a:gd name="T49" fmla="*/ 334 h 423"/>
                <a:gd name="T50" fmla="*/ 34 w 968"/>
                <a:gd name="T51" fmla="*/ 306 h 423"/>
                <a:gd name="T52" fmla="*/ 86 w 968"/>
                <a:gd name="T53" fmla="*/ 281 h 423"/>
                <a:gd name="T54" fmla="*/ 139 w 968"/>
                <a:gd name="T55" fmla="*/ 245 h 423"/>
                <a:gd name="T56" fmla="*/ 167 w 968"/>
                <a:gd name="T57" fmla="*/ 201 h 423"/>
                <a:gd name="T58" fmla="*/ 172 w 968"/>
                <a:gd name="T59" fmla="*/ 201 h 423"/>
                <a:gd name="T60" fmla="*/ 173 w 968"/>
                <a:gd name="T61" fmla="*/ 206 h 423"/>
                <a:gd name="T62" fmla="*/ 176 w 968"/>
                <a:gd name="T63" fmla="*/ 208 h 423"/>
                <a:gd name="T64" fmla="*/ 189 w 968"/>
                <a:gd name="T65" fmla="*/ 209 h 423"/>
                <a:gd name="T66" fmla="*/ 215 w 968"/>
                <a:gd name="T67" fmla="*/ 184 h 423"/>
                <a:gd name="T68" fmla="*/ 240 w 968"/>
                <a:gd name="T69" fmla="*/ 164 h 423"/>
                <a:gd name="T70" fmla="*/ 261 w 968"/>
                <a:gd name="T71" fmla="*/ 134 h 423"/>
                <a:gd name="T72" fmla="*/ 289 w 968"/>
                <a:gd name="T73" fmla="*/ 111 h 423"/>
                <a:gd name="T74" fmla="*/ 432 w 968"/>
                <a:gd name="T75" fmla="*/ 92 h 423"/>
                <a:gd name="T76" fmla="*/ 662 w 968"/>
                <a:gd name="T77" fmla="*/ 50 h 423"/>
                <a:gd name="T78" fmla="*/ 857 w 968"/>
                <a:gd name="T79" fmla="*/ 8 h 423"/>
                <a:gd name="T80" fmla="*/ 915 w 968"/>
                <a:gd name="T81" fmla="*/ 208 h 423"/>
                <a:gd name="T82" fmla="*/ 951 w 968"/>
                <a:gd name="T83" fmla="*/ 176 h 423"/>
                <a:gd name="T84" fmla="*/ 962 w 968"/>
                <a:gd name="T85" fmla="*/ 159 h 423"/>
                <a:gd name="T86" fmla="*/ 948 w 968"/>
                <a:gd name="T87" fmla="*/ 106 h 423"/>
                <a:gd name="T88" fmla="*/ 949 w 968"/>
                <a:gd name="T89" fmla="*/ 94 h 423"/>
                <a:gd name="T90" fmla="*/ 968 w 968"/>
                <a:gd name="T91" fmla="*/ 155 h 423"/>
                <a:gd name="T92" fmla="*/ 946 w 968"/>
                <a:gd name="T93" fmla="*/ 186 h 423"/>
                <a:gd name="T94" fmla="*/ 921 w 968"/>
                <a:gd name="T95" fmla="*/ 20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8" h="423">
                  <a:moveTo>
                    <a:pt x="888" y="0"/>
                  </a:moveTo>
                  <a:lnTo>
                    <a:pt x="901" y="31"/>
                  </a:lnTo>
                  <a:lnTo>
                    <a:pt x="923" y="72"/>
                  </a:lnTo>
                  <a:lnTo>
                    <a:pt x="938" y="86"/>
                  </a:lnTo>
                  <a:lnTo>
                    <a:pt x="943" y="101"/>
                  </a:lnTo>
                  <a:lnTo>
                    <a:pt x="927" y="101"/>
                  </a:lnTo>
                  <a:lnTo>
                    <a:pt x="932" y="106"/>
                  </a:lnTo>
                  <a:lnTo>
                    <a:pt x="930" y="133"/>
                  </a:lnTo>
                  <a:lnTo>
                    <a:pt x="915" y="141"/>
                  </a:lnTo>
                  <a:lnTo>
                    <a:pt x="910" y="153"/>
                  </a:lnTo>
                  <a:lnTo>
                    <a:pt x="902" y="172"/>
                  </a:lnTo>
                  <a:lnTo>
                    <a:pt x="879" y="181"/>
                  </a:lnTo>
                  <a:lnTo>
                    <a:pt x="863" y="180"/>
                  </a:lnTo>
                  <a:lnTo>
                    <a:pt x="855" y="178"/>
                  </a:lnTo>
                  <a:lnTo>
                    <a:pt x="845" y="170"/>
                  </a:lnTo>
                  <a:lnTo>
                    <a:pt x="846" y="178"/>
                  </a:lnTo>
                  <a:lnTo>
                    <a:pt x="846" y="184"/>
                  </a:lnTo>
                  <a:lnTo>
                    <a:pt x="859" y="184"/>
                  </a:lnTo>
                  <a:lnTo>
                    <a:pt x="863" y="192"/>
                  </a:lnTo>
                  <a:lnTo>
                    <a:pt x="852" y="233"/>
                  </a:lnTo>
                  <a:lnTo>
                    <a:pt x="877" y="233"/>
                  </a:lnTo>
                  <a:lnTo>
                    <a:pt x="882" y="242"/>
                  </a:lnTo>
                  <a:lnTo>
                    <a:pt x="896" y="228"/>
                  </a:lnTo>
                  <a:lnTo>
                    <a:pt x="904" y="225"/>
                  </a:lnTo>
                  <a:lnTo>
                    <a:pt x="891" y="247"/>
                  </a:lnTo>
                  <a:lnTo>
                    <a:pt x="873" y="278"/>
                  </a:lnTo>
                  <a:lnTo>
                    <a:pt x="865" y="278"/>
                  </a:lnTo>
                  <a:lnTo>
                    <a:pt x="857" y="275"/>
                  </a:lnTo>
                  <a:lnTo>
                    <a:pt x="840" y="278"/>
                  </a:lnTo>
                  <a:lnTo>
                    <a:pt x="809" y="293"/>
                  </a:lnTo>
                  <a:lnTo>
                    <a:pt x="768" y="326"/>
                  </a:lnTo>
                  <a:lnTo>
                    <a:pt x="746" y="356"/>
                  </a:lnTo>
                  <a:lnTo>
                    <a:pt x="735" y="397"/>
                  </a:lnTo>
                  <a:lnTo>
                    <a:pt x="732" y="412"/>
                  </a:lnTo>
                  <a:lnTo>
                    <a:pt x="702" y="415"/>
                  </a:lnTo>
                  <a:lnTo>
                    <a:pt x="668" y="423"/>
                  </a:lnTo>
                  <a:lnTo>
                    <a:pt x="606" y="372"/>
                  </a:lnTo>
                  <a:lnTo>
                    <a:pt x="528" y="325"/>
                  </a:lnTo>
                  <a:lnTo>
                    <a:pt x="509" y="320"/>
                  </a:lnTo>
                  <a:lnTo>
                    <a:pt x="431" y="328"/>
                  </a:lnTo>
                  <a:lnTo>
                    <a:pt x="404" y="333"/>
                  </a:lnTo>
                  <a:lnTo>
                    <a:pt x="393" y="312"/>
                  </a:lnTo>
                  <a:lnTo>
                    <a:pt x="375" y="300"/>
                  </a:lnTo>
                  <a:lnTo>
                    <a:pt x="272" y="303"/>
                  </a:lnTo>
                  <a:lnTo>
                    <a:pt x="226" y="308"/>
                  </a:lnTo>
                  <a:lnTo>
                    <a:pt x="170" y="336"/>
                  </a:lnTo>
                  <a:lnTo>
                    <a:pt x="131" y="353"/>
                  </a:lnTo>
                  <a:lnTo>
                    <a:pt x="0" y="368"/>
                  </a:lnTo>
                  <a:lnTo>
                    <a:pt x="3" y="343"/>
                  </a:lnTo>
                  <a:lnTo>
                    <a:pt x="14" y="334"/>
                  </a:lnTo>
                  <a:lnTo>
                    <a:pt x="31" y="329"/>
                  </a:lnTo>
                  <a:lnTo>
                    <a:pt x="34" y="306"/>
                  </a:lnTo>
                  <a:lnTo>
                    <a:pt x="61" y="289"/>
                  </a:lnTo>
                  <a:lnTo>
                    <a:pt x="86" y="281"/>
                  </a:lnTo>
                  <a:lnTo>
                    <a:pt x="112" y="258"/>
                  </a:lnTo>
                  <a:lnTo>
                    <a:pt x="139" y="245"/>
                  </a:lnTo>
                  <a:lnTo>
                    <a:pt x="143" y="226"/>
                  </a:lnTo>
                  <a:lnTo>
                    <a:pt x="167" y="201"/>
                  </a:lnTo>
                  <a:lnTo>
                    <a:pt x="172" y="201"/>
                  </a:lnTo>
                  <a:lnTo>
                    <a:pt x="172" y="201"/>
                  </a:lnTo>
                  <a:lnTo>
                    <a:pt x="172" y="205"/>
                  </a:lnTo>
                  <a:lnTo>
                    <a:pt x="173" y="206"/>
                  </a:lnTo>
                  <a:lnTo>
                    <a:pt x="176" y="208"/>
                  </a:lnTo>
                  <a:lnTo>
                    <a:pt x="176" y="208"/>
                  </a:lnTo>
                  <a:lnTo>
                    <a:pt x="184" y="209"/>
                  </a:lnTo>
                  <a:lnTo>
                    <a:pt x="189" y="209"/>
                  </a:lnTo>
                  <a:lnTo>
                    <a:pt x="203" y="187"/>
                  </a:lnTo>
                  <a:lnTo>
                    <a:pt x="215" y="184"/>
                  </a:lnTo>
                  <a:lnTo>
                    <a:pt x="229" y="186"/>
                  </a:lnTo>
                  <a:lnTo>
                    <a:pt x="240" y="164"/>
                  </a:lnTo>
                  <a:lnTo>
                    <a:pt x="257" y="147"/>
                  </a:lnTo>
                  <a:lnTo>
                    <a:pt x="261" y="134"/>
                  </a:lnTo>
                  <a:lnTo>
                    <a:pt x="262" y="111"/>
                  </a:lnTo>
                  <a:lnTo>
                    <a:pt x="289" y="111"/>
                  </a:lnTo>
                  <a:lnTo>
                    <a:pt x="334" y="106"/>
                  </a:lnTo>
                  <a:lnTo>
                    <a:pt x="432" y="92"/>
                  </a:lnTo>
                  <a:lnTo>
                    <a:pt x="528" y="78"/>
                  </a:lnTo>
                  <a:lnTo>
                    <a:pt x="662" y="50"/>
                  </a:lnTo>
                  <a:lnTo>
                    <a:pt x="787" y="23"/>
                  </a:lnTo>
                  <a:lnTo>
                    <a:pt x="857" y="8"/>
                  </a:lnTo>
                  <a:lnTo>
                    <a:pt x="888" y="0"/>
                  </a:lnTo>
                  <a:close/>
                  <a:moveTo>
                    <a:pt x="915" y="208"/>
                  </a:moveTo>
                  <a:lnTo>
                    <a:pt x="930" y="192"/>
                  </a:lnTo>
                  <a:lnTo>
                    <a:pt x="951" y="176"/>
                  </a:lnTo>
                  <a:lnTo>
                    <a:pt x="960" y="172"/>
                  </a:lnTo>
                  <a:lnTo>
                    <a:pt x="962" y="159"/>
                  </a:lnTo>
                  <a:lnTo>
                    <a:pt x="957" y="120"/>
                  </a:lnTo>
                  <a:lnTo>
                    <a:pt x="948" y="106"/>
                  </a:lnTo>
                  <a:lnTo>
                    <a:pt x="944" y="95"/>
                  </a:lnTo>
                  <a:lnTo>
                    <a:pt x="949" y="94"/>
                  </a:lnTo>
                  <a:lnTo>
                    <a:pt x="966" y="128"/>
                  </a:lnTo>
                  <a:lnTo>
                    <a:pt x="968" y="155"/>
                  </a:lnTo>
                  <a:lnTo>
                    <a:pt x="968" y="176"/>
                  </a:lnTo>
                  <a:lnTo>
                    <a:pt x="946" y="186"/>
                  </a:lnTo>
                  <a:lnTo>
                    <a:pt x="929" y="201"/>
                  </a:lnTo>
                  <a:lnTo>
                    <a:pt x="921" y="209"/>
                  </a:lnTo>
                  <a:lnTo>
                    <a:pt x="915" y="208"/>
                  </a:lnTo>
                  <a:close/>
                </a:path>
              </a:pathLst>
            </a:custGeom>
            <a:solidFill>
              <a:srgbClr val="FFFF0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NC</a:t>
              </a:r>
            </a:p>
          </p:txBody>
        </p:sp>
        <p:sp>
          <p:nvSpPr>
            <p:cNvPr id="27" name="Freeform 84">
              <a:extLst>
                <a:ext uri="{FF2B5EF4-FFF2-40B4-BE49-F238E27FC236}">
                  <a16:creationId xmlns:a16="http://schemas.microsoft.com/office/drawing/2014/main" id="{95DE9D69-B01E-0400-364F-D3F92CDD02F7}"/>
                </a:ext>
              </a:extLst>
            </p:cNvPr>
            <p:cNvSpPr>
              <a:spLocks/>
            </p:cNvSpPr>
            <p:nvPr/>
          </p:nvSpPr>
          <p:spPr bwMode="auto">
            <a:xfrm>
              <a:off x="4981" y="1835"/>
              <a:ext cx="26" cy="28"/>
            </a:xfrm>
            <a:custGeom>
              <a:avLst/>
              <a:gdLst>
                <a:gd name="T0" fmla="*/ 19 w 26"/>
                <a:gd name="T1" fmla="*/ 28 h 28"/>
                <a:gd name="T2" fmla="*/ 8 w 26"/>
                <a:gd name="T3" fmla="*/ 17 h 28"/>
                <a:gd name="T4" fmla="*/ 0 w 26"/>
                <a:gd name="T5" fmla="*/ 13 h 28"/>
                <a:gd name="T6" fmla="*/ 9 w 26"/>
                <a:gd name="T7" fmla="*/ 0 h 28"/>
                <a:gd name="T8" fmla="*/ 26 w 26"/>
                <a:gd name="T9" fmla="*/ 13 h 28"/>
                <a:gd name="T10" fmla="*/ 19 w 26"/>
                <a:gd name="T11" fmla="*/ 28 h 28"/>
              </a:gdLst>
              <a:ahLst/>
              <a:cxnLst>
                <a:cxn ang="0">
                  <a:pos x="T0" y="T1"/>
                </a:cxn>
                <a:cxn ang="0">
                  <a:pos x="T2" y="T3"/>
                </a:cxn>
                <a:cxn ang="0">
                  <a:pos x="T4" y="T5"/>
                </a:cxn>
                <a:cxn ang="0">
                  <a:pos x="T6" y="T7"/>
                </a:cxn>
                <a:cxn ang="0">
                  <a:pos x="T8" y="T9"/>
                </a:cxn>
                <a:cxn ang="0">
                  <a:pos x="T10" y="T11"/>
                </a:cxn>
              </a:cxnLst>
              <a:rect l="0" t="0" r="r" b="b"/>
              <a:pathLst>
                <a:path w="26" h="28">
                  <a:moveTo>
                    <a:pt x="19" y="28"/>
                  </a:moveTo>
                  <a:lnTo>
                    <a:pt x="8" y="17"/>
                  </a:lnTo>
                  <a:lnTo>
                    <a:pt x="0" y="13"/>
                  </a:lnTo>
                  <a:lnTo>
                    <a:pt x="9" y="0"/>
                  </a:lnTo>
                  <a:lnTo>
                    <a:pt x="26" y="13"/>
                  </a:lnTo>
                  <a:lnTo>
                    <a:pt x="19" y="28"/>
                  </a:lnTo>
                  <a:close/>
                </a:path>
              </a:pathLst>
            </a:custGeom>
            <a:grp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8" name="Freeform 85">
              <a:extLst>
                <a:ext uri="{FF2B5EF4-FFF2-40B4-BE49-F238E27FC236}">
                  <a16:creationId xmlns:a16="http://schemas.microsoft.com/office/drawing/2014/main" id="{DC5BA180-25DA-9E3B-37A4-4999F46CCC39}"/>
                </a:ext>
              </a:extLst>
            </p:cNvPr>
            <p:cNvSpPr>
              <a:spLocks noEditPoints="1"/>
            </p:cNvSpPr>
            <p:nvPr/>
          </p:nvSpPr>
          <p:spPr bwMode="auto">
            <a:xfrm>
              <a:off x="5237" y="1186"/>
              <a:ext cx="378" cy="204"/>
            </a:xfrm>
            <a:custGeom>
              <a:avLst/>
              <a:gdLst>
                <a:gd name="T0" fmla="*/ 348 w 378"/>
                <a:gd name="T1" fmla="*/ 194 h 204"/>
                <a:gd name="T2" fmla="*/ 362 w 378"/>
                <a:gd name="T3" fmla="*/ 189 h 204"/>
                <a:gd name="T4" fmla="*/ 365 w 378"/>
                <a:gd name="T5" fmla="*/ 178 h 204"/>
                <a:gd name="T6" fmla="*/ 372 w 378"/>
                <a:gd name="T7" fmla="*/ 179 h 204"/>
                <a:gd name="T8" fmla="*/ 378 w 378"/>
                <a:gd name="T9" fmla="*/ 194 h 204"/>
                <a:gd name="T10" fmla="*/ 370 w 378"/>
                <a:gd name="T11" fmla="*/ 197 h 204"/>
                <a:gd name="T12" fmla="*/ 347 w 378"/>
                <a:gd name="T13" fmla="*/ 197 h 204"/>
                <a:gd name="T14" fmla="*/ 348 w 378"/>
                <a:gd name="T15" fmla="*/ 194 h 204"/>
                <a:gd name="T16" fmla="*/ 290 w 378"/>
                <a:gd name="T17" fmla="*/ 198 h 204"/>
                <a:gd name="T18" fmla="*/ 304 w 378"/>
                <a:gd name="T19" fmla="*/ 183 h 204"/>
                <a:gd name="T20" fmla="*/ 315 w 378"/>
                <a:gd name="T21" fmla="*/ 183 h 204"/>
                <a:gd name="T22" fmla="*/ 326 w 378"/>
                <a:gd name="T23" fmla="*/ 192 h 204"/>
                <a:gd name="T24" fmla="*/ 311 w 378"/>
                <a:gd name="T25" fmla="*/ 198 h 204"/>
                <a:gd name="T26" fmla="*/ 298 w 378"/>
                <a:gd name="T27" fmla="*/ 204 h 204"/>
                <a:gd name="T28" fmla="*/ 290 w 378"/>
                <a:gd name="T29" fmla="*/ 198 h 204"/>
                <a:gd name="T30" fmla="*/ 73 w 378"/>
                <a:gd name="T31" fmla="*/ 61 h 204"/>
                <a:gd name="T32" fmla="*/ 183 w 378"/>
                <a:gd name="T33" fmla="*/ 33 h 204"/>
                <a:gd name="T34" fmla="*/ 197 w 378"/>
                <a:gd name="T35" fmla="*/ 28 h 204"/>
                <a:gd name="T36" fmla="*/ 209 w 378"/>
                <a:gd name="T37" fmla="*/ 11 h 204"/>
                <a:gd name="T38" fmla="*/ 233 w 378"/>
                <a:gd name="T39" fmla="*/ 0 h 204"/>
                <a:gd name="T40" fmla="*/ 251 w 378"/>
                <a:gd name="T41" fmla="*/ 28 h 204"/>
                <a:gd name="T42" fmla="*/ 236 w 378"/>
                <a:gd name="T43" fmla="*/ 61 h 204"/>
                <a:gd name="T44" fmla="*/ 234 w 378"/>
                <a:gd name="T45" fmla="*/ 69 h 204"/>
                <a:gd name="T46" fmla="*/ 245 w 378"/>
                <a:gd name="T47" fmla="*/ 86 h 204"/>
                <a:gd name="T48" fmla="*/ 253 w 378"/>
                <a:gd name="T49" fmla="*/ 81 h 204"/>
                <a:gd name="T50" fmla="*/ 264 w 378"/>
                <a:gd name="T51" fmla="*/ 81 h 204"/>
                <a:gd name="T52" fmla="*/ 278 w 378"/>
                <a:gd name="T53" fmla="*/ 97 h 204"/>
                <a:gd name="T54" fmla="*/ 303 w 378"/>
                <a:gd name="T55" fmla="*/ 134 h 204"/>
                <a:gd name="T56" fmla="*/ 325 w 378"/>
                <a:gd name="T57" fmla="*/ 137 h 204"/>
                <a:gd name="T58" fmla="*/ 339 w 378"/>
                <a:gd name="T59" fmla="*/ 131 h 204"/>
                <a:gd name="T60" fmla="*/ 350 w 378"/>
                <a:gd name="T61" fmla="*/ 120 h 204"/>
                <a:gd name="T62" fmla="*/ 345 w 378"/>
                <a:gd name="T63" fmla="*/ 103 h 204"/>
                <a:gd name="T64" fmla="*/ 331 w 378"/>
                <a:gd name="T65" fmla="*/ 92 h 204"/>
                <a:gd name="T66" fmla="*/ 323 w 378"/>
                <a:gd name="T67" fmla="*/ 98 h 204"/>
                <a:gd name="T68" fmla="*/ 317 w 378"/>
                <a:gd name="T69" fmla="*/ 89 h 204"/>
                <a:gd name="T70" fmla="*/ 320 w 378"/>
                <a:gd name="T71" fmla="*/ 86 h 204"/>
                <a:gd name="T72" fmla="*/ 333 w 378"/>
                <a:gd name="T73" fmla="*/ 86 h 204"/>
                <a:gd name="T74" fmla="*/ 343 w 378"/>
                <a:gd name="T75" fmla="*/ 90 h 204"/>
                <a:gd name="T76" fmla="*/ 356 w 378"/>
                <a:gd name="T77" fmla="*/ 106 h 204"/>
                <a:gd name="T78" fmla="*/ 362 w 378"/>
                <a:gd name="T79" fmla="*/ 123 h 204"/>
                <a:gd name="T80" fmla="*/ 364 w 378"/>
                <a:gd name="T81" fmla="*/ 139 h 204"/>
                <a:gd name="T82" fmla="*/ 337 w 378"/>
                <a:gd name="T83" fmla="*/ 148 h 204"/>
                <a:gd name="T84" fmla="*/ 314 w 378"/>
                <a:gd name="T85" fmla="*/ 161 h 204"/>
                <a:gd name="T86" fmla="*/ 289 w 378"/>
                <a:gd name="T87" fmla="*/ 189 h 204"/>
                <a:gd name="T88" fmla="*/ 276 w 378"/>
                <a:gd name="T89" fmla="*/ 198 h 204"/>
                <a:gd name="T90" fmla="*/ 276 w 378"/>
                <a:gd name="T91" fmla="*/ 192 h 204"/>
                <a:gd name="T92" fmla="*/ 292 w 378"/>
                <a:gd name="T93" fmla="*/ 183 h 204"/>
                <a:gd name="T94" fmla="*/ 295 w 378"/>
                <a:gd name="T95" fmla="*/ 172 h 204"/>
                <a:gd name="T96" fmla="*/ 290 w 378"/>
                <a:gd name="T97" fmla="*/ 151 h 204"/>
                <a:gd name="T98" fmla="*/ 272 w 378"/>
                <a:gd name="T99" fmla="*/ 161 h 204"/>
                <a:gd name="T100" fmla="*/ 267 w 378"/>
                <a:gd name="T101" fmla="*/ 170 h 204"/>
                <a:gd name="T102" fmla="*/ 270 w 378"/>
                <a:gd name="T103" fmla="*/ 184 h 204"/>
                <a:gd name="T104" fmla="*/ 258 w 378"/>
                <a:gd name="T105" fmla="*/ 190 h 204"/>
                <a:gd name="T106" fmla="*/ 240 w 378"/>
                <a:gd name="T107" fmla="*/ 162 h 204"/>
                <a:gd name="T108" fmla="*/ 219 w 378"/>
                <a:gd name="T109" fmla="*/ 136 h 204"/>
                <a:gd name="T110" fmla="*/ 206 w 378"/>
                <a:gd name="T111" fmla="*/ 123 h 204"/>
                <a:gd name="T112" fmla="*/ 165 w 378"/>
                <a:gd name="T113" fmla="*/ 136 h 204"/>
                <a:gd name="T114" fmla="*/ 133 w 378"/>
                <a:gd name="T115" fmla="*/ 142 h 204"/>
                <a:gd name="T116" fmla="*/ 5 w 378"/>
                <a:gd name="T117" fmla="*/ 170 h 204"/>
                <a:gd name="T118" fmla="*/ 0 w 378"/>
                <a:gd name="T119" fmla="*/ 140 h 204"/>
                <a:gd name="T120" fmla="*/ 3 w 378"/>
                <a:gd name="T121" fmla="*/ 75 h 204"/>
                <a:gd name="T122" fmla="*/ 31 w 378"/>
                <a:gd name="T123" fmla="*/ 69 h 204"/>
                <a:gd name="T124" fmla="*/ 73 w 378"/>
                <a:gd name="T125"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204">
                  <a:moveTo>
                    <a:pt x="348" y="194"/>
                  </a:moveTo>
                  <a:lnTo>
                    <a:pt x="362" y="189"/>
                  </a:lnTo>
                  <a:lnTo>
                    <a:pt x="365" y="178"/>
                  </a:lnTo>
                  <a:lnTo>
                    <a:pt x="372" y="179"/>
                  </a:lnTo>
                  <a:lnTo>
                    <a:pt x="378" y="194"/>
                  </a:lnTo>
                  <a:lnTo>
                    <a:pt x="370" y="197"/>
                  </a:lnTo>
                  <a:lnTo>
                    <a:pt x="347" y="197"/>
                  </a:lnTo>
                  <a:lnTo>
                    <a:pt x="348" y="194"/>
                  </a:lnTo>
                  <a:close/>
                  <a:moveTo>
                    <a:pt x="290" y="198"/>
                  </a:moveTo>
                  <a:lnTo>
                    <a:pt x="304" y="183"/>
                  </a:lnTo>
                  <a:lnTo>
                    <a:pt x="315" y="183"/>
                  </a:lnTo>
                  <a:lnTo>
                    <a:pt x="326" y="192"/>
                  </a:lnTo>
                  <a:lnTo>
                    <a:pt x="311" y="198"/>
                  </a:lnTo>
                  <a:lnTo>
                    <a:pt x="298" y="204"/>
                  </a:lnTo>
                  <a:lnTo>
                    <a:pt x="290" y="198"/>
                  </a:lnTo>
                  <a:close/>
                  <a:moveTo>
                    <a:pt x="73" y="61"/>
                  </a:moveTo>
                  <a:lnTo>
                    <a:pt x="183" y="33"/>
                  </a:lnTo>
                  <a:lnTo>
                    <a:pt x="197" y="28"/>
                  </a:lnTo>
                  <a:lnTo>
                    <a:pt x="209" y="11"/>
                  </a:lnTo>
                  <a:lnTo>
                    <a:pt x="233" y="0"/>
                  </a:lnTo>
                  <a:lnTo>
                    <a:pt x="251" y="28"/>
                  </a:lnTo>
                  <a:lnTo>
                    <a:pt x="236" y="61"/>
                  </a:lnTo>
                  <a:lnTo>
                    <a:pt x="234" y="69"/>
                  </a:lnTo>
                  <a:lnTo>
                    <a:pt x="245" y="86"/>
                  </a:lnTo>
                  <a:lnTo>
                    <a:pt x="253" y="81"/>
                  </a:lnTo>
                  <a:lnTo>
                    <a:pt x="264" y="81"/>
                  </a:lnTo>
                  <a:lnTo>
                    <a:pt x="278" y="97"/>
                  </a:lnTo>
                  <a:lnTo>
                    <a:pt x="303" y="134"/>
                  </a:lnTo>
                  <a:lnTo>
                    <a:pt x="325" y="137"/>
                  </a:lnTo>
                  <a:lnTo>
                    <a:pt x="339" y="131"/>
                  </a:lnTo>
                  <a:lnTo>
                    <a:pt x="350" y="120"/>
                  </a:lnTo>
                  <a:lnTo>
                    <a:pt x="345" y="103"/>
                  </a:lnTo>
                  <a:lnTo>
                    <a:pt x="331" y="92"/>
                  </a:lnTo>
                  <a:lnTo>
                    <a:pt x="323" y="98"/>
                  </a:lnTo>
                  <a:lnTo>
                    <a:pt x="317" y="89"/>
                  </a:lnTo>
                  <a:lnTo>
                    <a:pt x="320" y="86"/>
                  </a:lnTo>
                  <a:lnTo>
                    <a:pt x="333" y="86"/>
                  </a:lnTo>
                  <a:lnTo>
                    <a:pt x="343" y="90"/>
                  </a:lnTo>
                  <a:lnTo>
                    <a:pt x="356" y="106"/>
                  </a:lnTo>
                  <a:lnTo>
                    <a:pt x="362" y="123"/>
                  </a:lnTo>
                  <a:lnTo>
                    <a:pt x="364" y="139"/>
                  </a:lnTo>
                  <a:lnTo>
                    <a:pt x="337" y="148"/>
                  </a:lnTo>
                  <a:lnTo>
                    <a:pt x="314" y="161"/>
                  </a:lnTo>
                  <a:lnTo>
                    <a:pt x="289" y="189"/>
                  </a:lnTo>
                  <a:lnTo>
                    <a:pt x="276" y="198"/>
                  </a:lnTo>
                  <a:lnTo>
                    <a:pt x="276" y="192"/>
                  </a:lnTo>
                  <a:lnTo>
                    <a:pt x="292" y="183"/>
                  </a:lnTo>
                  <a:lnTo>
                    <a:pt x="295" y="172"/>
                  </a:lnTo>
                  <a:lnTo>
                    <a:pt x="290" y="151"/>
                  </a:lnTo>
                  <a:lnTo>
                    <a:pt x="272" y="161"/>
                  </a:lnTo>
                  <a:lnTo>
                    <a:pt x="267" y="170"/>
                  </a:lnTo>
                  <a:lnTo>
                    <a:pt x="270" y="184"/>
                  </a:lnTo>
                  <a:lnTo>
                    <a:pt x="258" y="190"/>
                  </a:lnTo>
                  <a:lnTo>
                    <a:pt x="240" y="162"/>
                  </a:lnTo>
                  <a:lnTo>
                    <a:pt x="219" y="136"/>
                  </a:lnTo>
                  <a:lnTo>
                    <a:pt x="206" y="123"/>
                  </a:lnTo>
                  <a:lnTo>
                    <a:pt x="165" y="136"/>
                  </a:lnTo>
                  <a:lnTo>
                    <a:pt x="133" y="142"/>
                  </a:lnTo>
                  <a:lnTo>
                    <a:pt x="5" y="170"/>
                  </a:lnTo>
                  <a:lnTo>
                    <a:pt x="0" y="140"/>
                  </a:lnTo>
                  <a:lnTo>
                    <a:pt x="3" y="75"/>
                  </a:lnTo>
                  <a:lnTo>
                    <a:pt x="31" y="69"/>
                  </a:lnTo>
                  <a:lnTo>
                    <a:pt x="73" y="61"/>
                  </a:lnTo>
                  <a:close/>
                </a:path>
              </a:pathLst>
            </a:custGeom>
            <a:solidFill>
              <a:srgbClr val="00B0F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endParaRPr lang="en-US" sz="1200"/>
            </a:p>
          </p:txBody>
        </p:sp>
        <p:sp>
          <p:nvSpPr>
            <p:cNvPr id="29" name="Freeform 86">
              <a:extLst>
                <a:ext uri="{FF2B5EF4-FFF2-40B4-BE49-F238E27FC236}">
                  <a16:creationId xmlns:a16="http://schemas.microsoft.com/office/drawing/2014/main" id="{DF9F5785-40B4-D4DD-C28D-5E61AD9B62A0}"/>
                </a:ext>
              </a:extLst>
            </p:cNvPr>
            <p:cNvSpPr>
              <a:spLocks/>
            </p:cNvSpPr>
            <p:nvPr/>
          </p:nvSpPr>
          <p:spPr bwMode="auto">
            <a:xfrm>
              <a:off x="3618" y="2246"/>
              <a:ext cx="938" cy="323"/>
            </a:xfrm>
            <a:custGeom>
              <a:avLst/>
              <a:gdLst>
                <a:gd name="T0" fmla="*/ 701 w 938"/>
                <a:gd name="T1" fmla="*/ 39 h 323"/>
                <a:gd name="T2" fmla="*/ 376 w 938"/>
                <a:gd name="T3" fmla="*/ 70 h 323"/>
                <a:gd name="T4" fmla="*/ 278 w 938"/>
                <a:gd name="T5" fmla="*/ 81 h 323"/>
                <a:gd name="T6" fmla="*/ 250 w 938"/>
                <a:gd name="T7" fmla="*/ 84 h 323"/>
                <a:gd name="T8" fmla="*/ 225 w 938"/>
                <a:gd name="T9" fmla="*/ 84 h 323"/>
                <a:gd name="T10" fmla="*/ 223 w 938"/>
                <a:gd name="T11" fmla="*/ 111 h 323"/>
                <a:gd name="T12" fmla="*/ 173 w 938"/>
                <a:gd name="T13" fmla="*/ 112 h 323"/>
                <a:gd name="T14" fmla="*/ 129 w 938"/>
                <a:gd name="T15" fmla="*/ 115 h 323"/>
                <a:gd name="T16" fmla="*/ 78 w 938"/>
                <a:gd name="T17" fmla="*/ 115 h 323"/>
                <a:gd name="T18" fmla="*/ 70 w 938"/>
                <a:gd name="T19" fmla="*/ 159 h 323"/>
                <a:gd name="T20" fmla="*/ 59 w 938"/>
                <a:gd name="T21" fmla="*/ 193 h 323"/>
                <a:gd name="T22" fmla="*/ 39 w 938"/>
                <a:gd name="T23" fmla="*/ 211 h 323"/>
                <a:gd name="T24" fmla="*/ 29 w 938"/>
                <a:gd name="T25" fmla="*/ 237 h 323"/>
                <a:gd name="T26" fmla="*/ 28 w 938"/>
                <a:gd name="T27" fmla="*/ 254 h 323"/>
                <a:gd name="T28" fmla="*/ 3 w 938"/>
                <a:gd name="T29" fmla="*/ 268 h 323"/>
                <a:gd name="T30" fmla="*/ 12 w 938"/>
                <a:gd name="T31" fmla="*/ 290 h 323"/>
                <a:gd name="T32" fmla="*/ 6 w 938"/>
                <a:gd name="T33" fmla="*/ 317 h 323"/>
                <a:gd name="T34" fmla="*/ 0 w 938"/>
                <a:gd name="T35" fmla="*/ 323 h 323"/>
                <a:gd name="T36" fmla="*/ 676 w 938"/>
                <a:gd name="T37" fmla="*/ 257 h 323"/>
                <a:gd name="T38" fmla="*/ 677 w 938"/>
                <a:gd name="T39" fmla="*/ 232 h 323"/>
                <a:gd name="T40" fmla="*/ 688 w 938"/>
                <a:gd name="T41" fmla="*/ 223 h 323"/>
                <a:gd name="T42" fmla="*/ 707 w 938"/>
                <a:gd name="T43" fmla="*/ 218 h 323"/>
                <a:gd name="T44" fmla="*/ 710 w 938"/>
                <a:gd name="T45" fmla="*/ 195 h 323"/>
                <a:gd name="T46" fmla="*/ 737 w 938"/>
                <a:gd name="T47" fmla="*/ 179 h 323"/>
                <a:gd name="T48" fmla="*/ 762 w 938"/>
                <a:gd name="T49" fmla="*/ 170 h 323"/>
                <a:gd name="T50" fmla="*/ 787 w 938"/>
                <a:gd name="T51" fmla="*/ 147 h 323"/>
                <a:gd name="T52" fmla="*/ 815 w 938"/>
                <a:gd name="T53" fmla="*/ 134 h 323"/>
                <a:gd name="T54" fmla="*/ 818 w 938"/>
                <a:gd name="T55" fmla="*/ 115 h 323"/>
                <a:gd name="T56" fmla="*/ 843 w 938"/>
                <a:gd name="T57" fmla="*/ 90 h 323"/>
                <a:gd name="T58" fmla="*/ 848 w 938"/>
                <a:gd name="T59" fmla="*/ 90 h 323"/>
                <a:gd name="T60" fmla="*/ 848 w 938"/>
                <a:gd name="T61" fmla="*/ 90 h 323"/>
                <a:gd name="T62" fmla="*/ 848 w 938"/>
                <a:gd name="T63" fmla="*/ 94 h 323"/>
                <a:gd name="T64" fmla="*/ 849 w 938"/>
                <a:gd name="T65" fmla="*/ 95 h 323"/>
                <a:gd name="T66" fmla="*/ 852 w 938"/>
                <a:gd name="T67" fmla="*/ 97 h 323"/>
                <a:gd name="T68" fmla="*/ 852 w 938"/>
                <a:gd name="T69" fmla="*/ 97 h 323"/>
                <a:gd name="T70" fmla="*/ 860 w 938"/>
                <a:gd name="T71" fmla="*/ 98 h 323"/>
                <a:gd name="T72" fmla="*/ 865 w 938"/>
                <a:gd name="T73" fmla="*/ 98 h 323"/>
                <a:gd name="T74" fmla="*/ 879 w 938"/>
                <a:gd name="T75" fmla="*/ 76 h 323"/>
                <a:gd name="T76" fmla="*/ 891 w 938"/>
                <a:gd name="T77" fmla="*/ 73 h 323"/>
                <a:gd name="T78" fmla="*/ 905 w 938"/>
                <a:gd name="T79" fmla="*/ 75 h 323"/>
                <a:gd name="T80" fmla="*/ 916 w 938"/>
                <a:gd name="T81" fmla="*/ 53 h 323"/>
                <a:gd name="T82" fmla="*/ 933 w 938"/>
                <a:gd name="T83" fmla="*/ 36 h 323"/>
                <a:gd name="T84" fmla="*/ 937 w 938"/>
                <a:gd name="T85" fmla="*/ 23 h 323"/>
                <a:gd name="T86" fmla="*/ 938 w 938"/>
                <a:gd name="T87" fmla="*/ 0 h 323"/>
                <a:gd name="T88" fmla="*/ 926 w 938"/>
                <a:gd name="T89" fmla="*/ 0 h 323"/>
                <a:gd name="T90" fmla="*/ 908 w 938"/>
                <a:gd name="T91" fmla="*/ 12 h 323"/>
                <a:gd name="T92" fmla="*/ 865 w 938"/>
                <a:gd name="T93" fmla="*/ 12 h 323"/>
                <a:gd name="T94" fmla="*/ 751 w 938"/>
                <a:gd name="T95" fmla="*/ 26 h 323"/>
                <a:gd name="T96" fmla="*/ 701 w 938"/>
                <a:gd name="T97" fmla="*/ 3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8" h="323">
                  <a:moveTo>
                    <a:pt x="701" y="39"/>
                  </a:moveTo>
                  <a:lnTo>
                    <a:pt x="376" y="70"/>
                  </a:lnTo>
                  <a:lnTo>
                    <a:pt x="278" y="81"/>
                  </a:lnTo>
                  <a:lnTo>
                    <a:pt x="250" y="84"/>
                  </a:lnTo>
                  <a:lnTo>
                    <a:pt x="225" y="84"/>
                  </a:lnTo>
                  <a:lnTo>
                    <a:pt x="223" y="111"/>
                  </a:lnTo>
                  <a:lnTo>
                    <a:pt x="173" y="112"/>
                  </a:lnTo>
                  <a:lnTo>
                    <a:pt x="129" y="115"/>
                  </a:lnTo>
                  <a:lnTo>
                    <a:pt x="78" y="115"/>
                  </a:lnTo>
                  <a:lnTo>
                    <a:pt x="70" y="159"/>
                  </a:lnTo>
                  <a:lnTo>
                    <a:pt x="59" y="193"/>
                  </a:lnTo>
                  <a:lnTo>
                    <a:pt x="39" y="211"/>
                  </a:lnTo>
                  <a:lnTo>
                    <a:pt x="29" y="237"/>
                  </a:lnTo>
                  <a:lnTo>
                    <a:pt x="28" y="254"/>
                  </a:lnTo>
                  <a:lnTo>
                    <a:pt x="3" y="268"/>
                  </a:lnTo>
                  <a:lnTo>
                    <a:pt x="12" y="290"/>
                  </a:lnTo>
                  <a:lnTo>
                    <a:pt x="6" y="317"/>
                  </a:lnTo>
                  <a:lnTo>
                    <a:pt x="0" y="323"/>
                  </a:lnTo>
                  <a:lnTo>
                    <a:pt x="676" y="257"/>
                  </a:lnTo>
                  <a:lnTo>
                    <a:pt x="677" y="232"/>
                  </a:lnTo>
                  <a:lnTo>
                    <a:pt x="688" y="223"/>
                  </a:lnTo>
                  <a:lnTo>
                    <a:pt x="707" y="218"/>
                  </a:lnTo>
                  <a:lnTo>
                    <a:pt x="710" y="195"/>
                  </a:lnTo>
                  <a:lnTo>
                    <a:pt x="737" y="179"/>
                  </a:lnTo>
                  <a:lnTo>
                    <a:pt x="762" y="170"/>
                  </a:lnTo>
                  <a:lnTo>
                    <a:pt x="787" y="147"/>
                  </a:lnTo>
                  <a:lnTo>
                    <a:pt x="815" y="134"/>
                  </a:lnTo>
                  <a:lnTo>
                    <a:pt x="818" y="115"/>
                  </a:lnTo>
                  <a:lnTo>
                    <a:pt x="843" y="90"/>
                  </a:lnTo>
                  <a:lnTo>
                    <a:pt x="848" y="90"/>
                  </a:lnTo>
                  <a:lnTo>
                    <a:pt x="848" y="90"/>
                  </a:lnTo>
                  <a:lnTo>
                    <a:pt x="848" y="94"/>
                  </a:lnTo>
                  <a:lnTo>
                    <a:pt x="849" y="95"/>
                  </a:lnTo>
                  <a:lnTo>
                    <a:pt x="852" y="97"/>
                  </a:lnTo>
                  <a:lnTo>
                    <a:pt x="852" y="97"/>
                  </a:lnTo>
                  <a:lnTo>
                    <a:pt x="860" y="98"/>
                  </a:lnTo>
                  <a:lnTo>
                    <a:pt x="865" y="98"/>
                  </a:lnTo>
                  <a:lnTo>
                    <a:pt x="879" y="76"/>
                  </a:lnTo>
                  <a:lnTo>
                    <a:pt x="891" y="73"/>
                  </a:lnTo>
                  <a:lnTo>
                    <a:pt x="905" y="75"/>
                  </a:lnTo>
                  <a:lnTo>
                    <a:pt x="916" y="53"/>
                  </a:lnTo>
                  <a:lnTo>
                    <a:pt x="933" y="36"/>
                  </a:lnTo>
                  <a:lnTo>
                    <a:pt x="937" y="23"/>
                  </a:lnTo>
                  <a:lnTo>
                    <a:pt x="938" y="0"/>
                  </a:lnTo>
                  <a:lnTo>
                    <a:pt x="926" y="0"/>
                  </a:lnTo>
                  <a:lnTo>
                    <a:pt x="908" y="12"/>
                  </a:lnTo>
                  <a:lnTo>
                    <a:pt x="865" y="12"/>
                  </a:lnTo>
                  <a:lnTo>
                    <a:pt x="751" y="26"/>
                  </a:lnTo>
                  <a:lnTo>
                    <a:pt x="701" y="39"/>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TN</a:t>
              </a:r>
            </a:p>
          </p:txBody>
        </p:sp>
        <p:sp>
          <p:nvSpPr>
            <p:cNvPr id="30" name="Freeform 87">
              <a:extLst>
                <a:ext uri="{FF2B5EF4-FFF2-40B4-BE49-F238E27FC236}">
                  <a16:creationId xmlns:a16="http://schemas.microsoft.com/office/drawing/2014/main" id="{B9ECB77A-27D1-DB23-FF94-9E48C408078F}"/>
                </a:ext>
              </a:extLst>
            </p:cNvPr>
            <p:cNvSpPr>
              <a:spLocks/>
            </p:cNvSpPr>
            <p:nvPr/>
          </p:nvSpPr>
          <p:spPr bwMode="auto">
            <a:xfrm>
              <a:off x="3145" y="2372"/>
              <a:ext cx="531" cy="467"/>
            </a:xfrm>
            <a:custGeom>
              <a:avLst/>
              <a:gdLst>
                <a:gd name="T0" fmla="*/ 531 w 531"/>
                <a:gd name="T1" fmla="*/ 67 h 467"/>
                <a:gd name="T2" fmla="*/ 506 w 531"/>
                <a:gd name="T3" fmla="*/ 72 h 467"/>
                <a:gd name="T4" fmla="*/ 474 w 531"/>
                <a:gd name="T5" fmla="*/ 69 h 467"/>
                <a:gd name="T6" fmla="*/ 477 w 531"/>
                <a:gd name="T7" fmla="*/ 58 h 467"/>
                <a:gd name="T8" fmla="*/ 496 w 531"/>
                <a:gd name="T9" fmla="*/ 42 h 467"/>
                <a:gd name="T10" fmla="*/ 501 w 531"/>
                <a:gd name="T11" fmla="*/ 19 h 467"/>
                <a:gd name="T12" fmla="*/ 490 w 531"/>
                <a:gd name="T13" fmla="*/ 0 h 467"/>
                <a:gd name="T14" fmla="*/ 0 w 531"/>
                <a:gd name="T15" fmla="*/ 16 h 467"/>
                <a:gd name="T16" fmla="*/ 11 w 531"/>
                <a:gd name="T17" fmla="*/ 60 h 467"/>
                <a:gd name="T18" fmla="*/ 11 w 531"/>
                <a:gd name="T19" fmla="*/ 111 h 467"/>
                <a:gd name="T20" fmla="*/ 18 w 531"/>
                <a:gd name="T21" fmla="*/ 180 h 467"/>
                <a:gd name="T22" fmla="*/ 20 w 531"/>
                <a:gd name="T23" fmla="*/ 416 h 467"/>
                <a:gd name="T24" fmla="*/ 34 w 531"/>
                <a:gd name="T25" fmla="*/ 428 h 467"/>
                <a:gd name="T26" fmla="*/ 53 w 531"/>
                <a:gd name="T27" fmla="*/ 419 h 467"/>
                <a:gd name="T28" fmla="*/ 70 w 531"/>
                <a:gd name="T29" fmla="*/ 426 h 467"/>
                <a:gd name="T30" fmla="*/ 75 w 531"/>
                <a:gd name="T31" fmla="*/ 467 h 467"/>
                <a:gd name="T32" fmla="*/ 421 w 531"/>
                <a:gd name="T33" fmla="*/ 461 h 467"/>
                <a:gd name="T34" fmla="*/ 429 w 531"/>
                <a:gd name="T35" fmla="*/ 447 h 467"/>
                <a:gd name="T36" fmla="*/ 427 w 531"/>
                <a:gd name="T37" fmla="*/ 425 h 467"/>
                <a:gd name="T38" fmla="*/ 415 w 531"/>
                <a:gd name="T39" fmla="*/ 406 h 467"/>
                <a:gd name="T40" fmla="*/ 426 w 531"/>
                <a:gd name="T41" fmla="*/ 397 h 467"/>
                <a:gd name="T42" fmla="*/ 415 w 531"/>
                <a:gd name="T43" fmla="*/ 381 h 467"/>
                <a:gd name="T44" fmla="*/ 420 w 531"/>
                <a:gd name="T45" fmla="*/ 366 h 467"/>
                <a:gd name="T46" fmla="*/ 429 w 531"/>
                <a:gd name="T47" fmla="*/ 331 h 467"/>
                <a:gd name="T48" fmla="*/ 445 w 531"/>
                <a:gd name="T49" fmla="*/ 317 h 467"/>
                <a:gd name="T50" fmla="*/ 440 w 531"/>
                <a:gd name="T51" fmla="*/ 303 h 467"/>
                <a:gd name="T52" fmla="*/ 463 w 531"/>
                <a:gd name="T53" fmla="*/ 270 h 467"/>
                <a:gd name="T54" fmla="*/ 481 w 531"/>
                <a:gd name="T55" fmla="*/ 261 h 467"/>
                <a:gd name="T56" fmla="*/ 479 w 531"/>
                <a:gd name="T57" fmla="*/ 252 h 467"/>
                <a:gd name="T58" fmla="*/ 477 w 531"/>
                <a:gd name="T59" fmla="*/ 241 h 467"/>
                <a:gd name="T60" fmla="*/ 495 w 531"/>
                <a:gd name="T61" fmla="*/ 206 h 467"/>
                <a:gd name="T62" fmla="*/ 510 w 531"/>
                <a:gd name="T63" fmla="*/ 199 h 467"/>
                <a:gd name="T64" fmla="*/ 512 w 531"/>
                <a:gd name="T65" fmla="*/ 177 h 467"/>
                <a:gd name="T66" fmla="*/ 523 w 531"/>
                <a:gd name="T67" fmla="*/ 169 h 467"/>
                <a:gd name="T68" fmla="*/ 504 w 531"/>
                <a:gd name="T69" fmla="*/ 166 h 467"/>
                <a:gd name="T70" fmla="*/ 496 w 531"/>
                <a:gd name="T71" fmla="*/ 141 h 467"/>
                <a:gd name="T72" fmla="*/ 513 w 531"/>
                <a:gd name="T73" fmla="*/ 125 h 467"/>
                <a:gd name="T74" fmla="*/ 516 w 531"/>
                <a:gd name="T75" fmla="*/ 113 h 467"/>
                <a:gd name="T76" fmla="*/ 524 w 531"/>
                <a:gd name="T77" fmla="*/ 88 h 467"/>
                <a:gd name="T78" fmla="*/ 531 w 531"/>
                <a:gd name="T79" fmla="*/ 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67">
                  <a:moveTo>
                    <a:pt x="531" y="67"/>
                  </a:moveTo>
                  <a:lnTo>
                    <a:pt x="506" y="72"/>
                  </a:lnTo>
                  <a:lnTo>
                    <a:pt x="474" y="69"/>
                  </a:lnTo>
                  <a:lnTo>
                    <a:pt x="477" y="58"/>
                  </a:lnTo>
                  <a:lnTo>
                    <a:pt x="496" y="42"/>
                  </a:lnTo>
                  <a:lnTo>
                    <a:pt x="501" y="19"/>
                  </a:lnTo>
                  <a:lnTo>
                    <a:pt x="490" y="0"/>
                  </a:lnTo>
                  <a:lnTo>
                    <a:pt x="0" y="16"/>
                  </a:lnTo>
                  <a:lnTo>
                    <a:pt x="11" y="60"/>
                  </a:lnTo>
                  <a:lnTo>
                    <a:pt x="11" y="111"/>
                  </a:lnTo>
                  <a:lnTo>
                    <a:pt x="18" y="180"/>
                  </a:lnTo>
                  <a:lnTo>
                    <a:pt x="20" y="416"/>
                  </a:lnTo>
                  <a:lnTo>
                    <a:pt x="34" y="428"/>
                  </a:lnTo>
                  <a:lnTo>
                    <a:pt x="53" y="419"/>
                  </a:lnTo>
                  <a:lnTo>
                    <a:pt x="70" y="426"/>
                  </a:lnTo>
                  <a:lnTo>
                    <a:pt x="75" y="467"/>
                  </a:lnTo>
                  <a:lnTo>
                    <a:pt x="421" y="461"/>
                  </a:lnTo>
                  <a:lnTo>
                    <a:pt x="429" y="447"/>
                  </a:lnTo>
                  <a:lnTo>
                    <a:pt x="427" y="425"/>
                  </a:lnTo>
                  <a:lnTo>
                    <a:pt x="415" y="406"/>
                  </a:lnTo>
                  <a:lnTo>
                    <a:pt x="426" y="397"/>
                  </a:lnTo>
                  <a:lnTo>
                    <a:pt x="415" y="381"/>
                  </a:lnTo>
                  <a:lnTo>
                    <a:pt x="420" y="366"/>
                  </a:lnTo>
                  <a:lnTo>
                    <a:pt x="429" y="331"/>
                  </a:lnTo>
                  <a:lnTo>
                    <a:pt x="445" y="317"/>
                  </a:lnTo>
                  <a:lnTo>
                    <a:pt x="440" y="303"/>
                  </a:lnTo>
                  <a:lnTo>
                    <a:pt x="463" y="270"/>
                  </a:lnTo>
                  <a:lnTo>
                    <a:pt x="481" y="261"/>
                  </a:lnTo>
                  <a:lnTo>
                    <a:pt x="479" y="252"/>
                  </a:lnTo>
                  <a:lnTo>
                    <a:pt x="477" y="241"/>
                  </a:lnTo>
                  <a:lnTo>
                    <a:pt x="495" y="206"/>
                  </a:lnTo>
                  <a:lnTo>
                    <a:pt x="510" y="199"/>
                  </a:lnTo>
                  <a:lnTo>
                    <a:pt x="512" y="177"/>
                  </a:lnTo>
                  <a:lnTo>
                    <a:pt x="523" y="169"/>
                  </a:lnTo>
                  <a:lnTo>
                    <a:pt x="504" y="166"/>
                  </a:lnTo>
                  <a:lnTo>
                    <a:pt x="496" y="141"/>
                  </a:lnTo>
                  <a:lnTo>
                    <a:pt x="513" y="125"/>
                  </a:lnTo>
                  <a:lnTo>
                    <a:pt x="516" y="113"/>
                  </a:lnTo>
                  <a:lnTo>
                    <a:pt x="524" y="88"/>
                  </a:lnTo>
                  <a:lnTo>
                    <a:pt x="531" y="67"/>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AR</a:t>
              </a:r>
            </a:p>
          </p:txBody>
        </p:sp>
        <p:sp>
          <p:nvSpPr>
            <p:cNvPr id="31" name="Freeform 88">
              <a:extLst>
                <a:ext uri="{FF2B5EF4-FFF2-40B4-BE49-F238E27FC236}">
                  <a16:creationId xmlns:a16="http://schemas.microsoft.com/office/drawing/2014/main" id="{31EF4283-AA18-DB96-F56C-A7F876078117}"/>
                </a:ext>
              </a:extLst>
            </p:cNvPr>
            <p:cNvSpPr>
              <a:spLocks/>
            </p:cNvSpPr>
            <p:nvPr/>
          </p:nvSpPr>
          <p:spPr bwMode="auto">
            <a:xfrm>
              <a:off x="3017" y="1813"/>
              <a:ext cx="710" cy="631"/>
            </a:xfrm>
            <a:custGeom>
              <a:avLst/>
              <a:gdLst>
                <a:gd name="T0" fmla="*/ 438 w 710"/>
                <a:gd name="T1" fmla="*/ 33 h 631"/>
                <a:gd name="T2" fmla="*/ 423 w 710"/>
                <a:gd name="T3" fmla="*/ 15 h 631"/>
                <a:gd name="T4" fmla="*/ 415 w 710"/>
                <a:gd name="T5" fmla="*/ 0 h 631"/>
                <a:gd name="T6" fmla="*/ 14 w 710"/>
                <a:gd name="T7" fmla="*/ 16 h 631"/>
                <a:gd name="T8" fmla="*/ 0 w 710"/>
                <a:gd name="T9" fmla="*/ 16 h 631"/>
                <a:gd name="T10" fmla="*/ 7 w 710"/>
                <a:gd name="T11" fmla="*/ 32 h 631"/>
                <a:gd name="T12" fmla="*/ 6 w 710"/>
                <a:gd name="T13" fmla="*/ 46 h 631"/>
                <a:gd name="T14" fmla="*/ 21 w 710"/>
                <a:gd name="T15" fmla="*/ 71 h 631"/>
                <a:gd name="T16" fmla="*/ 40 w 710"/>
                <a:gd name="T17" fmla="*/ 96 h 631"/>
                <a:gd name="T18" fmla="*/ 59 w 710"/>
                <a:gd name="T19" fmla="*/ 113 h 631"/>
                <a:gd name="T20" fmla="*/ 73 w 710"/>
                <a:gd name="T21" fmla="*/ 114 h 631"/>
                <a:gd name="T22" fmla="*/ 82 w 710"/>
                <a:gd name="T23" fmla="*/ 121 h 631"/>
                <a:gd name="T24" fmla="*/ 82 w 710"/>
                <a:gd name="T25" fmla="*/ 139 h 631"/>
                <a:gd name="T26" fmla="*/ 71 w 710"/>
                <a:gd name="T27" fmla="*/ 149 h 631"/>
                <a:gd name="T28" fmla="*/ 68 w 710"/>
                <a:gd name="T29" fmla="*/ 163 h 631"/>
                <a:gd name="T30" fmla="*/ 81 w 710"/>
                <a:gd name="T31" fmla="*/ 185 h 631"/>
                <a:gd name="T32" fmla="*/ 96 w 710"/>
                <a:gd name="T33" fmla="*/ 203 h 631"/>
                <a:gd name="T34" fmla="*/ 112 w 710"/>
                <a:gd name="T35" fmla="*/ 214 h 631"/>
                <a:gd name="T36" fmla="*/ 121 w 710"/>
                <a:gd name="T37" fmla="*/ 288 h 631"/>
                <a:gd name="T38" fmla="*/ 123 w 710"/>
                <a:gd name="T39" fmla="*/ 512 h 631"/>
                <a:gd name="T40" fmla="*/ 125 w 710"/>
                <a:gd name="T41" fmla="*/ 542 h 631"/>
                <a:gd name="T42" fmla="*/ 128 w 710"/>
                <a:gd name="T43" fmla="*/ 575 h 631"/>
                <a:gd name="T44" fmla="*/ 267 w 710"/>
                <a:gd name="T45" fmla="*/ 570 h 631"/>
                <a:gd name="T46" fmla="*/ 412 w 710"/>
                <a:gd name="T47" fmla="*/ 566 h 631"/>
                <a:gd name="T48" fmla="*/ 543 w 710"/>
                <a:gd name="T49" fmla="*/ 561 h 631"/>
                <a:gd name="T50" fmla="*/ 615 w 710"/>
                <a:gd name="T51" fmla="*/ 559 h 631"/>
                <a:gd name="T52" fmla="*/ 629 w 710"/>
                <a:gd name="T53" fmla="*/ 581 h 631"/>
                <a:gd name="T54" fmla="*/ 624 w 710"/>
                <a:gd name="T55" fmla="*/ 601 h 631"/>
                <a:gd name="T56" fmla="*/ 605 w 710"/>
                <a:gd name="T57" fmla="*/ 617 h 631"/>
                <a:gd name="T58" fmla="*/ 601 w 710"/>
                <a:gd name="T59" fmla="*/ 628 h 631"/>
                <a:gd name="T60" fmla="*/ 635 w 710"/>
                <a:gd name="T61" fmla="*/ 631 h 631"/>
                <a:gd name="T62" fmla="*/ 660 w 710"/>
                <a:gd name="T63" fmla="*/ 626 h 631"/>
                <a:gd name="T64" fmla="*/ 669 w 710"/>
                <a:gd name="T65" fmla="*/ 592 h 631"/>
                <a:gd name="T66" fmla="*/ 674 w 710"/>
                <a:gd name="T67" fmla="*/ 556 h 631"/>
                <a:gd name="T68" fmla="*/ 687 w 710"/>
                <a:gd name="T69" fmla="*/ 539 h 631"/>
                <a:gd name="T70" fmla="*/ 704 w 710"/>
                <a:gd name="T71" fmla="*/ 530 h 631"/>
                <a:gd name="T72" fmla="*/ 704 w 710"/>
                <a:gd name="T73" fmla="*/ 511 h 631"/>
                <a:gd name="T74" fmla="*/ 710 w 710"/>
                <a:gd name="T75" fmla="*/ 498 h 631"/>
                <a:gd name="T76" fmla="*/ 699 w 710"/>
                <a:gd name="T77" fmla="*/ 483 h 631"/>
                <a:gd name="T78" fmla="*/ 691 w 710"/>
                <a:gd name="T79" fmla="*/ 489 h 631"/>
                <a:gd name="T80" fmla="*/ 679 w 710"/>
                <a:gd name="T81" fmla="*/ 475 h 631"/>
                <a:gd name="T82" fmla="*/ 671 w 710"/>
                <a:gd name="T83" fmla="*/ 445 h 631"/>
                <a:gd name="T84" fmla="*/ 676 w 710"/>
                <a:gd name="T85" fmla="*/ 430 h 631"/>
                <a:gd name="T86" fmla="*/ 663 w 710"/>
                <a:gd name="T87" fmla="*/ 409 h 631"/>
                <a:gd name="T88" fmla="*/ 652 w 710"/>
                <a:gd name="T89" fmla="*/ 380 h 631"/>
                <a:gd name="T90" fmla="*/ 623 w 710"/>
                <a:gd name="T91" fmla="*/ 375 h 631"/>
                <a:gd name="T92" fmla="*/ 579 w 710"/>
                <a:gd name="T93" fmla="*/ 341 h 631"/>
                <a:gd name="T94" fmla="*/ 568 w 710"/>
                <a:gd name="T95" fmla="*/ 314 h 631"/>
                <a:gd name="T96" fmla="*/ 573 w 710"/>
                <a:gd name="T97" fmla="*/ 294 h 631"/>
                <a:gd name="T98" fmla="*/ 585 w 710"/>
                <a:gd name="T99" fmla="*/ 256 h 631"/>
                <a:gd name="T100" fmla="*/ 588 w 710"/>
                <a:gd name="T101" fmla="*/ 239 h 631"/>
                <a:gd name="T102" fmla="*/ 576 w 710"/>
                <a:gd name="T103" fmla="*/ 233 h 631"/>
                <a:gd name="T104" fmla="*/ 534 w 710"/>
                <a:gd name="T105" fmla="*/ 227 h 631"/>
                <a:gd name="T106" fmla="*/ 527 w 710"/>
                <a:gd name="T107" fmla="*/ 216 h 631"/>
                <a:gd name="T108" fmla="*/ 526 w 710"/>
                <a:gd name="T109" fmla="*/ 191 h 631"/>
                <a:gd name="T110" fmla="*/ 493 w 710"/>
                <a:gd name="T111" fmla="*/ 169 h 631"/>
                <a:gd name="T112" fmla="*/ 449 w 710"/>
                <a:gd name="T113" fmla="*/ 121 h 631"/>
                <a:gd name="T114" fmla="*/ 434 w 710"/>
                <a:gd name="T115" fmla="*/ 75 h 631"/>
                <a:gd name="T116" fmla="*/ 434 w 710"/>
                <a:gd name="T117" fmla="*/ 49 h 631"/>
                <a:gd name="T118" fmla="*/ 438 w 710"/>
                <a:gd name="T119" fmla="*/ 3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0" h="631">
                  <a:moveTo>
                    <a:pt x="438" y="33"/>
                  </a:moveTo>
                  <a:lnTo>
                    <a:pt x="423" y="15"/>
                  </a:lnTo>
                  <a:lnTo>
                    <a:pt x="415" y="0"/>
                  </a:lnTo>
                  <a:lnTo>
                    <a:pt x="14" y="16"/>
                  </a:lnTo>
                  <a:lnTo>
                    <a:pt x="0" y="16"/>
                  </a:lnTo>
                  <a:lnTo>
                    <a:pt x="7" y="32"/>
                  </a:lnTo>
                  <a:lnTo>
                    <a:pt x="6" y="46"/>
                  </a:lnTo>
                  <a:lnTo>
                    <a:pt x="21" y="71"/>
                  </a:lnTo>
                  <a:lnTo>
                    <a:pt x="40" y="96"/>
                  </a:lnTo>
                  <a:lnTo>
                    <a:pt x="59" y="113"/>
                  </a:lnTo>
                  <a:lnTo>
                    <a:pt x="73" y="114"/>
                  </a:lnTo>
                  <a:lnTo>
                    <a:pt x="82" y="121"/>
                  </a:lnTo>
                  <a:lnTo>
                    <a:pt x="82" y="139"/>
                  </a:lnTo>
                  <a:lnTo>
                    <a:pt x="71" y="149"/>
                  </a:lnTo>
                  <a:lnTo>
                    <a:pt x="68" y="163"/>
                  </a:lnTo>
                  <a:lnTo>
                    <a:pt x="81" y="185"/>
                  </a:lnTo>
                  <a:lnTo>
                    <a:pt x="96" y="203"/>
                  </a:lnTo>
                  <a:lnTo>
                    <a:pt x="112" y="214"/>
                  </a:lnTo>
                  <a:lnTo>
                    <a:pt x="121" y="288"/>
                  </a:lnTo>
                  <a:lnTo>
                    <a:pt x="123" y="512"/>
                  </a:lnTo>
                  <a:lnTo>
                    <a:pt x="125" y="542"/>
                  </a:lnTo>
                  <a:lnTo>
                    <a:pt x="128" y="575"/>
                  </a:lnTo>
                  <a:lnTo>
                    <a:pt x="267" y="570"/>
                  </a:lnTo>
                  <a:lnTo>
                    <a:pt x="412" y="566"/>
                  </a:lnTo>
                  <a:lnTo>
                    <a:pt x="543" y="561"/>
                  </a:lnTo>
                  <a:lnTo>
                    <a:pt x="615" y="559"/>
                  </a:lnTo>
                  <a:lnTo>
                    <a:pt x="629" y="581"/>
                  </a:lnTo>
                  <a:lnTo>
                    <a:pt x="624" y="601"/>
                  </a:lnTo>
                  <a:lnTo>
                    <a:pt x="605" y="617"/>
                  </a:lnTo>
                  <a:lnTo>
                    <a:pt x="601" y="628"/>
                  </a:lnTo>
                  <a:lnTo>
                    <a:pt x="635" y="631"/>
                  </a:lnTo>
                  <a:lnTo>
                    <a:pt x="660" y="626"/>
                  </a:lnTo>
                  <a:lnTo>
                    <a:pt x="669" y="592"/>
                  </a:lnTo>
                  <a:lnTo>
                    <a:pt x="674" y="556"/>
                  </a:lnTo>
                  <a:lnTo>
                    <a:pt x="687" y="539"/>
                  </a:lnTo>
                  <a:lnTo>
                    <a:pt x="704" y="530"/>
                  </a:lnTo>
                  <a:lnTo>
                    <a:pt x="704" y="511"/>
                  </a:lnTo>
                  <a:lnTo>
                    <a:pt x="710" y="498"/>
                  </a:lnTo>
                  <a:lnTo>
                    <a:pt x="699" y="483"/>
                  </a:lnTo>
                  <a:lnTo>
                    <a:pt x="691" y="489"/>
                  </a:lnTo>
                  <a:lnTo>
                    <a:pt x="679" y="475"/>
                  </a:lnTo>
                  <a:lnTo>
                    <a:pt x="671" y="445"/>
                  </a:lnTo>
                  <a:lnTo>
                    <a:pt x="676" y="430"/>
                  </a:lnTo>
                  <a:lnTo>
                    <a:pt x="663" y="409"/>
                  </a:lnTo>
                  <a:lnTo>
                    <a:pt x="652" y="380"/>
                  </a:lnTo>
                  <a:lnTo>
                    <a:pt x="623" y="375"/>
                  </a:lnTo>
                  <a:lnTo>
                    <a:pt x="579" y="341"/>
                  </a:lnTo>
                  <a:lnTo>
                    <a:pt x="568" y="314"/>
                  </a:lnTo>
                  <a:lnTo>
                    <a:pt x="573" y="294"/>
                  </a:lnTo>
                  <a:lnTo>
                    <a:pt x="585" y="256"/>
                  </a:lnTo>
                  <a:lnTo>
                    <a:pt x="588" y="239"/>
                  </a:lnTo>
                  <a:lnTo>
                    <a:pt x="576" y="233"/>
                  </a:lnTo>
                  <a:lnTo>
                    <a:pt x="534" y="227"/>
                  </a:lnTo>
                  <a:lnTo>
                    <a:pt x="527" y="216"/>
                  </a:lnTo>
                  <a:lnTo>
                    <a:pt x="526" y="191"/>
                  </a:lnTo>
                  <a:lnTo>
                    <a:pt x="493" y="169"/>
                  </a:lnTo>
                  <a:lnTo>
                    <a:pt x="449" y="121"/>
                  </a:lnTo>
                  <a:lnTo>
                    <a:pt x="434" y="75"/>
                  </a:lnTo>
                  <a:lnTo>
                    <a:pt x="434" y="49"/>
                  </a:lnTo>
                  <a:lnTo>
                    <a:pt x="438" y="33"/>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MO</a:t>
              </a:r>
            </a:p>
          </p:txBody>
        </p:sp>
        <p:sp>
          <p:nvSpPr>
            <p:cNvPr id="32" name="Freeform 89">
              <a:extLst>
                <a:ext uri="{FF2B5EF4-FFF2-40B4-BE49-F238E27FC236}">
                  <a16:creationId xmlns:a16="http://schemas.microsoft.com/office/drawing/2014/main" id="{2D8DB1E2-6F5E-5556-D918-CD949313C6CE}"/>
                </a:ext>
              </a:extLst>
            </p:cNvPr>
            <p:cNvSpPr>
              <a:spLocks/>
            </p:cNvSpPr>
            <p:nvPr/>
          </p:nvSpPr>
          <p:spPr bwMode="auto">
            <a:xfrm>
              <a:off x="4166" y="2486"/>
              <a:ext cx="584" cy="614"/>
            </a:xfrm>
            <a:custGeom>
              <a:avLst/>
              <a:gdLst>
                <a:gd name="T0" fmla="*/ 0 w 584"/>
                <a:gd name="T1" fmla="*/ 46 h 614"/>
                <a:gd name="T2" fmla="*/ 4 w 584"/>
                <a:gd name="T3" fmla="*/ 80 h 614"/>
                <a:gd name="T4" fmla="*/ 42 w 584"/>
                <a:gd name="T5" fmla="*/ 191 h 614"/>
                <a:gd name="T6" fmla="*/ 61 w 584"/>
                <a:gd name="T7" fmla="*/ 259 h 614"/>
                <a:gd name="T8" fmla="*/ 83 w 584"/>
                <a:gd name="T9" fmla="*/ 342 h 614"/>
                <a:gd name="T10" fmla="*/ 101 w 584"/>
                <a:gd name="T11" fmla="*/ 384 h 614"/>
                <a:gd name="T12" fmla="*/ 115 w 584"/>
                <a:gd name="T13" fmla="*/ 403 h 614"/>
                <a:gd name="T14" fmla="*/ 101 w 584"/>
                <a:gd name="T15" fmla="*/ 453 h 614"/>
                <a:gd name="T16" fmla="*/ 111 w 584"/>
                <a:gd name="T17" fmla="*/ 492 h 614"/>
                <a:gd name="T18" fmla="*/ 108 w 584"/>
                <a:gd name="T19" fmla="*/ 540 h 614"/>
                <a:gd name="T20" fmla="*/ 120 w 584"/>
                <a:gd name="T21" fmla="*/ 551 h 614"/>
                <a:gd name="T22" fmla="*/ 136 w 584"/>
                <a:gd name="T23" fmla="*/ 592 h 614"/>
                <a:gd name="T24" fmla="*/ 200 w 584"/>
                <a:gd name="T25" fmla="*/ 606 h 614"/>
                <a:gd name="T26" fmla="*/ 401 w 584"/>
                <a:gd name="T27" fmla="*/ 595 h 614"/>
                <a:gd name="T28" fmla="*/ 464 w 584"/>
                <a:gd name="T29" fmla="*/ 590 h 614"/>
                <a:gd name="T30" fmla="*/ 481 w 584"/>
                <a:gd name="T31" fmla="*/ 614 h 614"/>
                <a:gd name="T32" fmla="*/ 473 w 584"/>
                <a:gd name="T33" fmla="*/ 558 h 614"/>
                <a:gd name="T34" fmla="*/ 517 w 584"/>
                <a:gd name="T35" fmla="*/ 553 h 614"/>
                <a:gd name="T36" fmla="*/ 542 w 584"/>
                <a:gd name="T37" fmla="*/ 515 h 614"/>
                <a:gd name="T38" fmla="*/ 565 w 584"/>
                <a:gd name="T39" fmla="*/ 426 h 614"/>
                <a:gd name="T40" fmla="*/ 584 w 584"/>
                <a:gd name="T41" fmla="*/ 372 h 614"/>
                <a:gd name="T42" fmla="*/ 568 w 584"/>
                <a:gd name="T43" fmla="*/ 367 h 614"/>
                <a:gd name="T44" fmla="*/ 548 w 584"/>
                <a:gd name="T45" fmla="*/ 347 h 614"/>
                <a:gd name="T46" fmla="*/ 526 w 584"/>
                <a:gd name="T47" fmla="*/ 311 h 614"/>
                <a:gd name="T48" fmla="*/ 499 w 584"/>
                <a:gd name="T49" fmla="*/ 277 h 614"/>
                <a:gd name="T50" fmla="*/ 456 w 584"/>
                <a:gd name="T51" fmla="*/ 225 h 614"/>
                <a:gd name="T52" fmla="*/ 434 w 584"/>
                <a:gd name="T53" fmla="*/ 197 h 614"/>
                <a:gd name="T54" fmla="*/ 406 w 584"/>
                <a:gd name="T55" fmla="*/ 177 h 614"/>
                <a:gd name="T56" fmla="*/ 373 w 584"/>
                <a:gd name="T57" fmla="*/ 144 h 614"/>
                <a:gd name="T58" fmla="*/ 342 w 584"/>
                <a:gd name="T59" fmla="*/ 124 h 614"/>
                <a:gd name="T60" fmla="*/ 323 w 584"/>
                <a:gd name="T61" fmla="*/ 97 h 614"/>
                <a:gd name="T62" fmla="*/ 281 w 584"/>
                <a:gd name="T63" fmla="*/ 67 h 614"/>
                <a:gd name="T64" fmla="*/ 248 w 584"/>
                <a:gd name="T65" fmla="*/ 44 h 614"/>
                <a:gd name="T66" fmla="*/ 251 w 584"/>
                <a:gd name="T67" fmla="*/ 21 h 614"/>
                <a:gd name="T68" fmla="*/ 262 w 584"/>
                <a:gd name="T6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614">
                  <a:moveTo>
                    <a:pt x="0" y="31"/>
                  </a:moveTo>
                  <a:lnTo>
                    <a:pt x="0" y="46"/>
                  </a:lnTo>
                  <a:lnTo>
                    <a:pt x="1" y="58"/>
                  </a:lnTo>
                  <a:lnTo>
                    <a:pt x="4" y="80"/>
                  </a:lnTo>
                  <a:lnTo>
                    <a:pt x="26" y="130"/>
                  </a:lnTo>
                  <a:lnTo>
                    <a:pt x="42" y="191"/>
                  </a:lnTo>
                  <a:lnTo>
                    <a:pt x="51" y="230"/>
                  </a:lnTo>
                  <a:lnTo>
                    <a:pt x="61" y="259"/>
                  </a:lnTo>
                  <a:lnTo>
                    <a:pt x="70" y="303"/>
                  </a:lnTo>
                  <a:lnTo>
                    <a:pt x="83" y="342"/>
                  </a:lnTo>
                  <a:lnTo>
                    <a:pt x="100" y="364"/>
                  </a:lnTo>
                  <a:lnTo>
                    <a:pt x="101" y="384"/>
                  </a:lnTo>
                  <a:lnTo>
                    <a:pt x="114" y="389"/>
                  </a:lnTo>
                  <a:lnTo>
                    <a:pt x="115" y="403"/>
                  </a:lnTo>
                  <a:lnTo>
                    <a:pt x="104" y="433"/>
                  </a:lnTo>
                  <a:lnTo>
                    <a:pt x="101" y="453"/>
                  </a:lnTo>
                  <a:lnTo>
                    <a:pt x="100" y="465"/>
                  </a:lnTo>
                  <a:lnTo>
                    <a:pt x="111" y="492"/>
                  </a:lnTo>
                  <a:lnTo>
                    <a:pt x="112" y="526"/>
                  </a:lnTo>
                  <a:lnTo>
                    <a:pt x="108" y="540"/>
                  </a:lnTo>
                  <a:lnTo>
                    <a:pt x="111" y="547"/>
                  </a:lnTo>
                  <a:lnTo>
                    <a:pt x="120" y="551"/>
                  </a:lnTo>
                  <a:lnTo>
                    <a:pt x="122" y="572"/>
                  </a:lnTo>
                  <a:lnTo>
                    <a:pt x="136" y="592"/>
                  </a:lnTo>
                  <a:lnTo>
                    <a:pt x="150" y="606"/>
                  </a:lnTo>
                  <a:lnTo>
                    <a:pt x="200" y="606"/>
                  </a:lnTo>
                  <a:lnTo>
                    <a:pt x="267" y="603"/>
                  </a:lnTo>
                  <a:lnTo>
                    <a:pt x="401" y="595"/>
                  </a:lnTo>
                  <a:lnTo>
                    <a:pt x="435" y="590"/>
                  </a:lnTo>
                  <a:lnTo>
                    <a:pt x="464" y="590"/>
                  </a:lnTo>
                  <a:lnTo>
                    <a:pt x="465" y="609"/>
                  </a:lnTo>
                  <a:lnTo>
                    <a:pt x="481" y="614"/>
                  </a:lnTo>
                  <a:lnTo>
                    <a:pt x="482" y="587"/>
                  </a:lnTo>
                  <a:lnTo>
                    <a:pt x="473" y="558"/>
                  </a:lnTo>
                  <a:lnTo>
                    <a:pt x="479" y="548"/>
                  </a:lnTo>
                  <a:lnTo>
                    <a:pt x="517" y="553"/>
                  </a:lnTo>
                  <a:lnTo>
                    <a:pt x="548" y="554"/>
                  </a:lnTo>
                  <a:lnTo>
                    <a:pt x="542" y="515"/>
                  </a:lnTo>
                  <a:lnTo>
                    <a:pt x="556" y="453"/>
                  </a:lnTo>
                  <a:lnTo>
                    <a:pt x="565" y="426"/>
                  </a:lnTo>
                  <a:lnTo>
                    <a:pt x="562" y="411"/>
                  </a:lnTo>
                  <a:lnTo>
                    <a:pt x="584" y="372"/>
                  </a:lnTo>
                  <a:lnTo>
                    <a:pt x="581" y="364"/>
                  </a:lnTo>
                  <a:lnTo>
                    <a:pt x="568" y="367"/>
                  </a:lnTo>
                  <a:lnTo>
                    <a:pt x="553" y="359"/>
                  </a:lnTo>
                  <a:lnTo>
                    <a:pt x="548" y="347"/>
                  </a:lnTo>
                  <a:lnTo>
                    <a:pt x="540" y="325"/>
                  </a:lnTo>
                  <a:lnTo>
                    <a:pt x="526" y="311"/>
                  </a:lnTo>
                  <a:lnTo>
                    <a:pt x="509" y="308"/>
                  </a:lnTo>
                  <a:lnTo>
                    <a:pt x="499" y="277"/>
                  </a:lnTo>
                  <a:lnTo>
                    <a:pt x="481" y="238"/>
                  </a:lnTo>
                  <a:lnTo>
                    <a:pt x="456" y="225"/>
                  </a:lnTo>
                  <a:lnTo>
                    <a:pt x="442" y="213"/>
                  </a:lnTo>
                  <a:lnTo>
                    <a:pt x="434" y="197"/>
                  </a:lnTo>
                  <a:lnTo>
                    <a:pt x="421" y="184"/>
                  </a:lnTo>
                  <a:lnTo>
                    <a:pt x="406" y="177"/>
                  </a:lnTo>
                  <a:lnTo>
                    <a:pt x="392" y="158"/>
                  </a:lnTo>
                  <a:lnTo>
                    <a:pt x="373" y="144"/>
                  </a:lnTo>
                  <a:lnTo>
                    <a:pt x="345" y="133"/>
                  </a:lnTo>
                  <a:lnTo>
                    <a:pt x="342" y="124"/>
                  </a:lnTo>
                  <a:lnTo>
                    <a:pt x="326" y="106"/>
                  </a:lnTo>
                  <a:lnTo>
                    <a:pt x="323" y="97"/>
                  </a:lnTo>
                  <a:lnTo>
                    <a:pt x="303" y="66"/>
                  </a:lnTo>
                  <a:lnTo>
                    <a:pt x="281" y="67"/>
                  </a:lnTo>
                  <a:lnTo>
                    <a:pt x="257" y="52"/>
                  </a:lnTo>
                  <a:lnTo>
                    <a:pt x="248" y="44"/>
                  </a:lnTo>
                  <a:lnTo>
                    <a:pt x="247" y="33"/>
                  </a:lnTo>
                  <a:lnTo>
                    <a:pt x="251" y="21"/>
                  </a:lnTo>
                  <a:lnTo>
                    <a:pt x="265" y="14"/>
                  </a:lnTo>
                  <a:lnTo>
                    <a:pt x="262" y="0"/>
                  </a:lnTo>
                  <a:lnTo>
                    <a:pt x="0" y="31"/>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GA</a:t>
              </a:r>
            </a:p>
          </p:txBody>
        </p:sp>
        <p:sp>
          <p:nvSpPr>
            <p:cNvPr id="33" name="Freeform 90">
              <a:extLst>
                <a:ext uri="{FF2B5EF4-FFF2-40B4-BE49-F238E27FC236}">
                  <a16:creationId xmlns:a16="http://schemas.microsoft.com/office/drawing/2014/main" id="{3C8327D7-B910-E151-7E21-6484976645BD}"/>
                </a:ext>
              </a:extLst>
            </p:cNvPr>
            <p:cNvSpPr>
              <a:spLocks/>
            </p:cNvSpPr>
            <p:nvPr/>
          </p:nvSpPr>
          <p:spPr bwMode="auto">
            <a:xfrm>
              <a:off x="4413" y="2435"/>
              <a:ext cx="551" cy="418"/>
            </a:xfrm>
            <a:custGeom>
              <a:avLst/>
              <a:gdLst>
                <a:gd name="T0" fmla="*/ 332 w 551"/>
                <a:gd name="T1" fmla="*/ 412 h 418"/>
                <a:gd name="T2" fmla="*/ 321 w 551"/>
                <a:gd name="T3" fmla="*/ 418 h 418"/>
                <a:gd name="T4" fmla="*/ 304 w 551"/>
                <a:gd name="T5" fmla="*/ 409 h 418"/>
                <a:gd name="T6" fmla="*/ 301 w 551"/>
                <a:gd name="T7" fmla="*/ 396 h 418"/>
                <a:gd name="T8" fmla="*/ 293 w 551"/>
                <a:gd name="T9" fmla="*/ 374 h 418"/>
                <a:gd name="T10" fmla="*/ 279 w 551"/>
                <a:gd name="T11" fmla="*/ 360 h 418"/>
                <a:gd name="T12" fmla="*/ 262 w 551"/>
                <a:gd name="T13" fmla="*/ 357 h 418"/>
                <a:gd name="T14" fmla="*/ 252 w 551"/>
                <a:gd name="T15" fmla="*/ 326 h 418"/>
                <a:gd name="T16" fmla="*/ 235 w 551"/>
                <a:gd name="T17" fmla="*/ 289 h 418"/>
                <a:gd name="T18" fmla="*/ 209 w 551"/>
                <a:gd name="T19" fmla="*/ 278 h 418"/>
                <a:gd name="T20" fmla="*/ 195 w 551"/>
                <a:gd name="T21" fmla="*/ 265 h 418"/>
                <a:gd name="T22" fmla="*/ 187 w 551"/>
                <a:gd name="T23" fmla="*/ 249 h 418"/>
                <a:gd name="T24" fmla="*/ 174 w 551"/>
                <a:gd name="T25" fmla="*/ 237 h 418"/>
                <a:gd name="T26" fmla="*/ 160 w 551"/>
                <a:gd name="T27" fmla="*/ 229 h 418"/>
                <a:gd name="T28" fmla="*/ 146 w 551"/>
                <a:gd name="T29" fmla="*/ 210 h 418"/>
                <a:gd name="T30" fmla="*/ 128 w 551"/>
                <a:gd name="T31" fmla="*/ 196 h 418"/>
                <a:gd name="T32" fmla="*/ 98 w 551"/>
                <a:gd name="T33" fmla="*/ 185 h 418"/>
                <a:gd name="T34" fmla="*/ 95 w 551"/>
                <a:gd name="T35" fmla="*/ 176 h 418"/>
                <a:gd name="T36" fmla="*/ 81 w 551"/>
                <a:gd name="T37" fmla="*/ 157 h 418"/>
                <a:gd name="T38" fmla="*/ 78 w 551"/>
                <a:gd name="T39" fmla="*/ 150 h 418"/>
                <a:gd name="T40" fmla="*/ 56 w 551"/>
                <a:gd name="T41" fmla="*/ 117 h 418"/>
                <a:gd name="T42" fmla="*/ 35 w 551"/>
                <a:gd name="T43" fmla="*/ 117 h 418"/>
                <a:gd name="T44" fmla="*/ 10 w 551"/>
                <a:gd name="T45" fmla="*/ 103 h 418"/>
                <a:gd name="T46" fmla="*/ 1 w 551"/>
                <a:gd name="T47" fmla="*/ 95 h 418"/>
                <a:gd name="T48" fmla="*/ 0 w 551"/>
                <a:gd name="T49" fmla="*/ 82 h 418"/>
                <a:gd name="T50" fmla="*/ 4 w 551"/>
                <a:gd name="T51" fmla="*/ 72 h 418"/>
                <a:gd name="T52" fmla="*/ 18 w 551"/>
                <a:gd name="T53" fmla="*/ 65 h 418"/>
                <a:gd name="T54" fmla="*/ 15 w 551"/>
                <a:gd name="T55" fmla="*/ 51 h 418"/>
                <a:gd name="T56" fmla="*/ 51 w 551"/>
                <a:gd name="T57" fmla="*/ 36 h 418"/>
                <a:gd name="T58" fmla="*/ 109 w 551"/>
                <a:gd name="T59" fmla="*/ 8 h 418"/>
                <a:gd name="T60" fmla="*/ 157 w 551"/>
                <a:gd name="T61" fmla="*/ 3 h 418"/>
                <a:gd name="T62" fmla="*/ 257 w 551"/>
                <a:gd name="T63" fmla="*/ 0 h 418"/>
                <a:gd name="T64" fmla="*/ 274 w 551"/>
                <a:gd name="T65" fmla="*/ 12 h 418"/>
                <a:gd name="T66" fmla="*/ 285 w 551"/>
                <a:gd name="T67" fmla="*/ 33 h 418"/>
                <a:gd name="T68" fmla="*/ 312 w 551"/>
                <a:gd name="T69" fmla="*/ 29 h 418"/>
                <a:gd name="T70" fmla="*/ 390 w 551"/>
                <a:gd name="T71" fmla="*/ 20 h 418"/>
                <a:gd name="T72" fmla="*/ 409 w 551"/>
                <a:gd name="T73" fmla="*/ 25 h 418"/>
                <a:gd name="T74" fmla="*/ 487 w 551"/>
                <a:gd name="T75" fmla="*/ 72 h 418"/>
                <a:gd name="T76" fmla="*/ 551 w 551"/>
                <a:gd name="T77" fmla="*/ 123 h 418"/>
                <a:gd name="T78" fmla="*/ 516 w 551"/>
                <a:gd name="T79" fmla="*/ 157 h 418"/>
                <a:gd name="T80" fmla="*/ 501 w 551"/>
                <a:gd name="T81" fmla="*/ 195 h 418"/>
                <a:gd name="T82" fmla="*/ 498 w 551"/>
                <a:gd name="T83" fmla="*/ 234 h 418"/>
                <a:gd name="T84" fmla="*/ 487 w 551"/>
                <a:gd name="T85" fmla="*/ 240 h 418"/>
                <a:gd name="T86" fmla="*/ 480 w 551"/>
                <a:gd name="T87" fmla="*/ 257 h 418"/>
                <a:gd name="T88" fmla="*/ 465 w 551"/>
                <a:gd name="T89" fmla="*/ 260 h 418"/>
                <a:gd name="T90" fmla="*/ 452 w 551"/>
                <a:gd name="T91" fmla="*/ 284 h 418"/>
                <a:gd name="T92" fmla="*/ 435 w 551"/>
                <a:gd name="T93" fmla="*/ 301 h 418"/>
                <a:gd name="T94" fmla="*/ 421 w 551"/>
                <a:gd name="T95" fmla="*/ 321 h 418"/>
                <a:gd name="T96" fmla="*/ 410 w 551"/>
                <a:gd name="T97" fmla="*/ 326 h 418"/>
                <a:gd name="T98" fmla="*/ 388 w 551"/>
                <a:gd name="T99" fmla="*/ 348 h 418"/>
                <a:gd name="T100" fmla="*/ 370 w 551"/>
                <a:gd name="T101" fmla="*/ 349 h 418"/>
                <a:gd name="T102" fmla="*/ 376 w 551"/>
                <a:gd name="T103" fmla="*/ 368 h 418"/>
                <a:gd name="T104" fmla="*/ 345 w 551"/>
                <a:gd name="T105" fmla="*/ 402 h 418"/>
                <a:gd name="T106" fmla="*/ 332 w 551"/>
                <a:gd name="T107" fmla="*/ 4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 h="418">
                  <a:moveTo>
                    <a:pt x="332" y="412"/>
                  </a:moveTo>
                  <a:lnTo>
                    <a:pt x="321" y="418"/>
                  </a:lnTo>
                  <a:lnTo>
                    <a:pt x="304" y="409"/>
                  </a:lnTo>
                  <a:lnTo>
                    <a:pt x="301" y="396"/>
                  </a:lnTo>
                  <a:lnTo>
                    <a:pt x="293" y="374"/>
                  </a:lnTo>
                  <a:lnTo>
                    <a:pt x="279" y="360"/>
                  </a:lnTo>
                  <a:lnTo>
                    <a:pt x="262" y="357"/>
                  </a:lnTo>
                  <a:lnTo>
                    <a:pt x="252" y="326"/>
                  </a:lnTo>
                  <a:lnTo>
                    <a:pt x="235" y="289"/>
                  </a:lnTo>
                  <a:lnTo>
                    <a:pt x="209" y="278"/>
                  </a:lnTo>
                  <a:lnTo>
                    <a:pt x="195" y="265"/>
                  </a:lnTo>
                  <a:lnTo>
                    <a:pt x="187" y="249"/>
                  </a:lnTo>
                  <a:lnTo>
                    <a:pt x="174" y="237"/>
                  </a:lnTo>
                  <a:lnTo>
                    <a:pt x="160" y="229"/>
                  </a:lnTo>
                  <a:lnTo>
                    <a:pt x="146" y="210"/>
                  </a:lnTo>
                  <a:lnTo>
                    <a:pt x="128" y="196"/>
                  </a:lnTo>
                  <a:lnTo>
                    <a:pt x="98" y="185"/>
                  </a:lnTo>
                  <a:lnTo>
                    <a:pt x="95" y="176"/>
                  </a:lnTo>
                  <a:lnTo>
                    <a:pt x="81" y="157"/>
                  </a:lnTo>
                  <a:lnTo>
                    <a:pt x="78" y="150"/>
                  </a:lnTo>
                  <a:lnTo>
                    <a:pt x="56" y="117"/>
                  </a:lnTo>
                  <a:lnTo>
                    <a:pt x="35" y="117"/>
                  </a:lnTo>
                  <a:lnTo>
                    <a:pt x="10" y="103"/>
                  </a:lnTo>
                  <a:lnTo>
                    <a:pt x="1" y="95"/>
                  </a:lnTo>
                  <a:lnTo>
                    <a:pt x="0" y="82"/>
                  </a:lnTo>
                  <a:lnTo>
                    <a:pt x="4" y="72"/>
                  </a:lnTo>
                  <a:lnTo>
                    <a:pt x="18" y="65"/>
                  </a:lnTo>
                  <a:lnTo>
                    <a:pt x="15" y="51"/>
                  </a:lnTo>
                  <a:lnTo>
                    <a:pt x="51" y="36"/>
                  </a:lnTo>
                  <a:lnTo>
                    <a:pt x="109" y="8"/>
                  </a:lnTo>
                  <a:lnTo>
                    <a:pt x="157" y="3"/>
                  </a:lnTo>
                  <a:lnTo>
                    <a:pt x="257" y="0"/>
                  </a:lnTo>
                  <a:lnTo>
                    <a:pt x="274" y="12"/>
                  </a:lnTo>
                  <a:lnTo>
                    <a:pt x="285" y="33"/>
                  </a:lnTo>
                  <a:lnTo>
                    <a:pt x="312" y="29"/>
                  </a:lnTo>
                  <a:lnTo>
                    <a:pt x="390" y="20"/>
                  </a:lnTo>
                  <a:lnTo>
                    <a:pt x="409" y="25"/>
                  </a:lnTo>
                  <a:lnTo>
                    <a:pt x="487" y="72"/>
                  </a:lnTo>
                  <a:lnTo>
                    <a:pt x="551" y="123"/>
                  </a:lnTo>
                  <a:lnTo>
                    <a:pt x="516" y="157"/>
                  </a:lnTo>
                  <a:lnTo>
                    <a:pt x="501" y="195"/>
                  </a:lnTo>
                  <a:lnTo>
                    <a:pt x="498" y="234"/>
                  </a:lnTo>
                  <a:lnTo>
                    <a:pt x="487" y="240"/>
                  </a:lnTo>
                  <a:lnTo>
                    <a:pt x="480" y="257"/>
                  </a:lnTo>
                  <a:lnTo>
                    <a:pt x="465" y="260"/>
                  </a:lnTo>
                  <a:lnTo>
                    <a:pt x="452" y="284"/>
                  </a:lnTo>
                  <a:lnTo>
                    <a:pt x="435" y="301"/>
                  </a:lnTo>
                  <a:lnTo>
                    <a:pt x="421" y="321"/>
                  </a:lnTo>
                  <a:lnTo>
                    <a:pt x="410" y="326"/>
                  </a:lnTo>
                  <a:lnTo>
                    <a:pt x="388" y="348"/>
                  </a:lnTo>
                  <a:lnTo>
                    <a:pt x="370" y="349"/>
                  </a:lnTo>
                  <a:lnTo>
                    <a:pt x="376" y="368"/>
                  </a:lnTo>
                  <a:lnTo>
                    <a:pt x="345" y="402"/>
                  </a:lnTo>
                  <a:lnTo>
                    <a:pt x="332" y="412"/>
                  </a:lnTo>
                  <a:close/>
                </a:path>
              </a:pathLst>
            </a:custGeom>
            <a:solidFill>
              <a:srgbClr val="FFFF00"/>
            </a:solidFill>
            <a:ln w="5">
              <a:solidFill>
                <a:schemeClr val="bg1">
                  <a:lumMod val="65000"/>
                </a:schemeClr>
              </a:solidFill>
              <a:prstDash val="solid"/>
              <a:round/>
              <a:headEnd/>
              <a:tailEnd/>
            </a:ln>
          </p:spPr>
          <p:txBody>
            <a:bodyPr vert="horz" wrap="square" lIns="274320" tIns="45720" rIns="91440" bIns="45720" numCol="1" anchor="ctr" anchorCtr="0" compatLnSpc="1">
              <a:prstTxWarp prst="textNoShape">
                <a:avLst/>
              </a:prstTxWarp>
            </a:bodyPr>
            <a:lstStyle/>
            <a:p>
              <a:pPr algn="ctr"/>
              <a:r>
                <a:rPr lang="en-US" sz="1200"/>
                <a:t>SC</a:t>
              </a:r>
            </a:p>
          </p:txBody>
        </p:sp>
        <p:sp>
          <p:nvSpPr>
            <p:cNvPr id="34" name="Freeform 91">
              <a:extLst>
                <a:ext uri="{FF2B5EF4-FFF2-40B4-BE49-F238E27FC236}">
                  <a16:creationId xmlns:a16="http://schemas.microsoft.com/office/drawing/2014/main" id="{249206DC-46A1-7FBE-413E-898DBCB47D2F}"/>
                </a:ext>
              </a:extLst>
            </p:cNvPr>
            <p:cNvSpPr>
              <a:spLocks/>
            </p:cNvSpPr>
            <p:nvPr/>
          </p:nvSpPr>
          <p:spPr bwMode="auto">
            <a:xfrm>
              <a:off x="3697" y="1960"/>
              <a:ext cx="805" cy="401"/>
            </a:xfrm>
            <a:custGeom>
              <a:avLst/>
              <a:gdLst>
                <a:gd name="T0" fmla="*/ 790 w 805"/>
                <a:gd name="T1" fmla="*/ 197 h 401"/>
                <a:gd name="T2" fmla="*/ 737 w 805"/>
                <a:gd name="T3" fmla="*/ 256 h 401"/>
                <a:gd name="T4" fmla="*/ 730 w 805"/>
                <a:gd name="T5" fmla="*/ 280 h 401"/>
                <a:gd name="T6" fmla="*/ 667 w 805"/>
                <a:gd name="T7" fmla="*/ 314 h 401"/>
                <a:gd name="T8" fmla="*/ 297 w 805"/>
                <a:gd name="T9" fmla="*/ 356 h 401"/>
                <a:gd name="T10" fmla="*/ 171 w 805"/>
                <a:gd name="T11" fmla="*/ 370 h 401"/>
                <a:gd name="T12" fmla="*/ 144 w 805"/>
                <a:gd name="T13" fmla="*/ 397 h 401"/>
                <a:gd name="T14" fmla="*/ 50 w 805"/>
                <a:gd name="T15" fmla="*/ 401 h 401"/>
                <a:gd name="T16" fmla="*/ 8 w 805"/>
                <a:gd name="T17" fmla="*/ 392 h 401"/>
                <a:gd name="T18" fmla="*/ 24 w 805"/>
                <a:gd name="T19" fmla="*/ 362 h 401"/>
                <a:gd name="T20" fmla="*/ 21 w 805"/>
                <a:gd name="T21" fmla="*/ 336 h 401"/>
                <a:gd name="T22" fmla="*/ 39 w 805"/>
                <a:gd name="T23" fmla="*/ 312 h 401"/>
                <a:gd name="T24" fmla="*/ 69 w 805"/>
                <a:gd name="T25" fmla="*/ 317 h 401"/>
                <a:gd name="T26" fmla="*/ 99 w 805"/>
                <a:gd name="T27" fmla="*/ 323 h 401"/>
                <a:gd name="T28" fmla="*/ 93 w 805"/>
                <a:gd name="T29" fmla="*/ 294 h 401"/>
                <a:gd name="T30" fmla="*/ 107 w 805"/>
                <a:gd name="T31" fmla="*/ 270 h 401"/>
                <a:gd name="T32" fmla="*/ 132 w 805"/>
                <a:gd name="T33" fmla="*/ 262 h 401"/>
                <a:gd name="T34" fmla="*/ 124 w 805"/>
                <a:gd name="T35" fmla="*/ 239 h 401"/>
                <a:gd name="T36" fmla="*/ 133 w 805"/>
                <a:gd name="T37" fmla="*/ 233 h 401"/>
                <a:gd name="T38" fmla="*/ 160 w 805"/>
                <a:gd name="T39" fmla="*/ 200 h 401"/>
                <a:gd name="T40" fmla="*/ 221 w 805"/>
                <a:gd name="T41" fmla="*/ 192 h 401"/>
                <a:gd name="T42" fmla="*/ 239 w 805"/>
                <a:gd name="T43" fmla="*/ 208 h 401"/>
                <a:gd name="T44" fmla="*/ 269 w 805"/>
                <a:gd name="T45" fmla="*/ 180 h 401"/>
                <a:gd name="T46" fmla="*/ 285 w 805"/>
                <a:gd name="T47" fmla="*/ 195 h 401"/>
                <a:gd name="T48" fmla="*/ 291 w 805"/>
                <a:gd name="T49" fmla="*/ 175 h 401"/>
                <a:gd name="T50" fmla="*/ 325 w 805"/>
                <a:gd name="T51" fmla="*/ 158 h 401"/>
                <a:gd name="T52" fmla="*/ 355 w 805"/>
                <a:gd name="T53" fmla="*/ 167 h 401"/>
                <a:gd name="T54" fmla="*/ 356 w 805"/>
                <a:gd name="T55" fmla="*/ 144 h 401"/>
                <a:gd name="T56" fmla="*/ 402 w 805"/>
                <a:gd name="T57" fmla="*/ 97 h 401"/>
                <a:gd name="T58" fmla="*/ 425 w 805"/>
                <a:gd name="T59" fmla="*/ 64 h 401"/>
                <a:gd name="T60" fmla="*/ 464 w 805"/>
                <a:gd name="T61" fmla="*/ 44 h 401"/>
                <a:gd name="T62" fmla="*/ 455 w 805"/>
                <a:gd name="T63" fmla="*/ 25 h 401"/>
                <a:gd name="T64" fmla="*/ 484 w 805"/>
                <a:gd name="T65" fmla="*/ 5 h 401"/>
                <a:gd name="T66" fmla="*/ 520 w 805"/>
                <a:gd name="T67" fmla="*/ 10 h 401"/>
                <a:gd name="T68" fmla="*/ 566 w 805"/>
                <a:gd name="T69" fmla="*/ 36 h 401"/>
                <a:gd name="T70" fmla="*/ 587 w 805"/>
                <a:gd name="T71" fmla="*/ 50 h 401"/>
                <a:gd name="T72" fmla="*/ 637 w 805"/>
                <a:gd name="T73" fmla="*/ 45 h 401"/>
                <a:gd name="T74" fmla="*/ 664 w 805"/>
                <a:gd name="T75" fmla="*/ 33 h 401"/>
                <a:gd name="T76" fmla="*/ 692 w 805"/>
                <a:gd name="T77" fmla="*/ 20 h 401"/>
                <a:gd name="T78" fmla="*/ 709 w 805"/>
                <a:gd name="T79" fmla="*/ 44 h 401"/>
                <a:gd name="T80" fmla="*/ 726 w 805"/>
                <a:gd name="T81" fmla="*/ 94 h 401"/>
                <a:gd name="T82" fmla="*/ 747 w 805"/>
                <a:gd name="T83" fmla="*/ 113 h 401"/>
                <a:gd name="T84" fmla="*/ 778 w 805"/>
                <a:gd name="T85" fmla="*/ 148 h 401"/>
                <a:gd name="T86" fmla="*/ 805 w 805"/>
                <a:gd name="T87" fmla="*/ 18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401">
                  <a:moveTo>
                    <a:pt x="805" y="181"/>
                  </a:moveTo>
                  <a:lnTo>
                    <a:pt x="790" y="197"/>
                  </a:lnTo>
                  <a:lnTo>
                    <a:pt x="767" y="222"/>
                  </a:lnTo>
                  <a:lnTo>
                    <a:pt x="737" y="256"/>
                  </a:lnTo>
                  <a:lnTo>
                    <a:pt x="730" y="266"/>
                  </a:lnTo>
                  <a:lnTo>
                    <a:pt x="730" y="280"/>
                  </a:lnTo>
                  <a:lnTo>
                    <a:pt x="701" y="292"/>
                  </a:lnTo>
                  <a:lnTo>
                    <a:pt x="667" y="314"/>
                  </a:lnTo>
                  <a:lnTo>
                    <a:pt x="622" y="325"/>
                  </a:lnTo>
                  <a:lnTo>
                    <a:pt x="297" y="356"/>
                  </a:lnTo>
                  <a:lnTo>
                    <a:pt x="199" y="367"/>
                  </a:lnTo>
                  <a:lnTo>
                    <a:pt x="171" y="370"/>
                  </a:lnTo>
                  <a:lnTo>
                    <a:pt x="146" y="370"/>
                  </a:lnTo>
                  <a:lnTo>
                    <a:pt x="144" y="397"/>
                  </a:lnTo>
                  <a:lnTo>
                    <a:pt x="94" y="397"/>
                  </a:lnTo>
                  <a:lnTo>
                    <a:pt x="50" y="401"/>
                  </a:lnTo>
                  <a:lnTo>
                    <a:pt x="0" y="401"/>
                  </a:lnTo>
                  <a:lnTo>
                    <a:pt x="8" y="392"/>
                  </a:lnTo>
                  <a:lnTo>
                    <a:pt x="24" y="383"/>
                  </a:lnTo>
                  <a:lnTo>
                    <a:pt x="24" y="362"/>
                  </a:lnTo>
                  <a:lnTo>
                    <a:pt x="30" y="351"/>
                  </a:lnTo>
                  <a:lnTo>
                    <a:pt x="21" y="336"/>
                  </a:lnTo>
                  <a:lnTo>
                    <a:pt x="25" y="323"/>
                  </a:lnTo>
                  <a:lnTo>
                    <a:pt x="39" y="312"/>
                  </a:lnTo>
                  <a:lnTo>
                    <a:pt x="52" y="309"/>
                  </a:lnTo>
                  <a:lnTo>
                    <a:pt x="69" y="317"/>
                  </a:lnTo>
                  <a:lnTo>
                    <a:pt x="93" y="325"/>
                  </a:lnTo>
                  <a:lnTo>
                    <a:pt x="99" y="323"/>
                  </a:lnTo>
                  <a:lnTo>
                    <a:pt x="100" y="309"/>
                  </a:lnTo>
                  <a:lnTo>
                    <a:pt x="93" y="294"/>
                  </a:lnTo>
                  <a:lnTo>
                    <a:pt x="94" y="280"/>
                  </a:lnTo>
                  <a:lnTo>
                    <a:pt x="107" y="270"/>
                  </a:lnTo>
                  <a:lnTo>
                    <a:pt x="122" y="266"/>
                  </a:lnTo>
                  <a:lnTo>
                    <a:pt x="132" y="262"/>
                  </a:lnTo>
                  <a:lnTo>
                    <a:pt x="127" y="252"/>
                  </a:lnTo>
                  <a:lnTo>
                    <a:pt x="124" y="239"/>
                  </a:lnTo>
                  <a:lnTo>
                    <a:pt x="133" y="233"/>
                  </a:lnTo>
                  <a:lnTo>
                    <a:pt x="133" y="233"/>
                  </a:lnTo>
                  <a:lnTo>
                    <a:pt x="141" y="209"/>
                  </a:lnTo>
                  <a:lnTo>
                    <a:pt x="160" y="200"/>
                  </a:lnTo>
                  <a:lnTo>
                    <a:pt x="192" y="195"/>
                  </a:lnTo>
                  <a:lnTo>
                    <a:pt x="221" y="192"/>
                  </a:lnTo>
                  <a:lnTo>
                    <a:pt x="230" y="202"/>
                  </a:lnTo>
                  <a:lnTo>
                    <a:pt x="239" y="208"/>
                  </a:lnTo>
                  <a:lnTo>
                    <a:pt x="249" y="188"/>
                  </a:lnTo>
                  <a:lnTo>
                    <a:pt x="269" y="180"/>
                  </a:lnTo>
                  <a:lnTo>
                    <a:pt x="283" y="189"/>
                  </a:lnTo>
                  <a:lnTo>
                    <a:pt x="285" y="195"/>
                  </a:lnTo>
                  <a:lnTo>
                    <a:pt x="292" y="194"/>
                  </a:lnTo>
                  <a:lnTo>
                    <a:pt x="291" y="175"/>
                  </a:lnTo>
                  <a:lnTo>
                    <a:pt x="311" y="164"/>
                  </a:lnTo>
                  <a:lnTo>
                    <a:pt x="325" y="158"/>
                  </a:lnTo>
                  <a:lnTo>
                    <a:pt x="335" y="169"/>
                  </a:lnTo>
                  <a:lnTo>
                    <a:pt x="355" y="167"/>
                  </a:lnTo>
                  <a:lnTo>
                    <a:pt x="358" y="158"/>
                  </a:lnTo>
                  <a:lnTo>
                    <a:pt x="356" y="144"/>
                  </a:lnTo>
                  <a:lnTo>
                    <a:pt x="372" y="119"/>
                  </a:lnTo>
                  <a:lnTo>
                    <a:pt x="402" y="97"/>
                  </a:lnTo>
                  <a:lnTo>
                    <a:pt x="406" y="67"/>
                  </a:lnTo>
                  <a:lnTo>
                    <a:pt x="425" y="64"/>
                  </a:lnTo>
                  <a:lnTo>
                    <a:pt x="449" y="55"/>
                  </a:lnTo>
                  <a:lnTo>
                    <a:pt x="464" y="44"/>
                  </a:lnTo>
                  <a:lnTo>
                    <a:pt x="463" y="33"/>
                  </a:lnTo>
                  <a:lnTo>
                    <a:pt x="455" y="25"/>
                  </a:lnTo>
                  <a:lnTo>
                    <a:pt x="459" y="6"/>
                  </a:lnTo>
                  <a:lnTo>
                    <a:pt x="484" y="5"/>
                  </a:lnTo>
                  <a:lnTo>
                    <a:pt x="500" y="0"/>
                  </a:lnTo>
                  <a:lnTo>
                    <a:pt x="520" y="10"/>
                  </a:lnTo>
                  <a:lnTo>
                    <a:pt x="533" y="36"/>
                  </a:lnTo>
                  <a:lnTo>
                    <a:pt x="566" y="36"/>
                  </a:lnTo>
                  <a:lnTo>
                    <a:pt x="578" y="50"/>
                  </a:lnTo>
                  <a:lnTo>
                    <a:pt x="587" y="50"/>
                  </a:lnTo>
                  <a:lnTo>
                    <a:pt x="605" y="42"/>
                  </a:lnTo>
                  <a:lnTo>
                    <a:pt x="637" y="45"/>
                  </a:lnTo>
                  <a:lnTo>
                    <a:pt x="653" y="47"/>
                  </a:lnTo>
                  <a:lnTo>
                    <a:pt x="664" y="33"/>
                  </a:lnTo>
                  <a:lnTo>
                    <a:pt x="680" y="25"/>
                  </a:lnTo>
                  <a:lnTo>
                    <a:pt x="692" y="20"/>
                  </a:lnTo>
                  <a:lnTo>
                    <a:pt x="695" y="38"/>
                  </a:lnTo>
                  <a:lnTo>
                    <a:pt x="709" y="44"/>
                  </a:lnTo>
                  <a:lnTo>
                    <a:pt x="725" y="58"/>
                  </a:lnTo>
                  <a:lnTo>
                    <a:pt x="726" y="94"/>
                  </a:lnTo>
                  <a:lnTo>
                    <a:pt x="731" y="103"/>
                  </a:lnTo>
                  <a:lnTo>
                    <a:pt x="747" y="113"/>
                  </a:lnTo>
                  <a:lnTo>
                    <a:pt x="751" y="127"/>
                  </a:lnTo>
                  <a:lnTo>
                    <a:pt x="778" y="148"/>
                  </a:lnTo>
                  <a:lnTo>
                    <a:pt x="789" y="170"/>
                  </a:lnTo>
                  <a:lnTo>
                    <a:pt x="805" y="181"/>
                  </a:lnTo>
                  <a:close/>
                </a:path>
              </a:pathLst>
            </a:custGeom>
            <a:solidFill>
              <a:srgbClr val="FFC000"/>
            </a:solidFill>
            <a:ln w="5">
              <a:solidFill>
                <a:schemeClr val="bg1">
                  <a:lumMod val="65000"/>
                </a:schemeClr>
              </a:solidFill>
              <a:prstDash val="solid"/>
              <a:round/>
              <a:headEnd/>
              <a:tailEnd/>
            </a:ln>
          </p:spPr>
          <p:txBody>
            <a:bodyPr vert="horz" wrap="square" lIns="274320" tIns="91440" rIns="91440" bIns="45720" numCol="1" anchor="ctr" anchorCtr="0" compatLnSpc="1">
              <a:prstTxWarp prst="textNoShape">
                <a:avLst/>
              </a:prstTxWarp>
            </a:bodyPr>
            <a:lstStyle/>
            <a:p>
              <a:pPr algn="ctr"/>
              <a:r>
                <a:rPr lang="en-US" sz="1200"/>
                <a:t>KY</a:t>
              </a:r>
            </a:p>
          </p:txBody>
        </p:sp>
        <p:sp>
          <p:nvSpPr>
            <p:cNvPr id="35" name="Freeform 92">
              <a:extLst>
                <a:ext uri="{FF2B5EF4-FFF2-40B4-BE49-F238E27FC236}">
                  <a16:creationId xmlns:a16="http://schemas.microsoft.com/office/drawing/2014/main" id="{F2482FC8-7FEF-7A76-3B49-F6B4B438BDFA}"/>
                </a:ext>
              </a:extLst>
            </p:cNvPr>
            <p:cNvSpPr>
              <a:spLocks/>
            </p:cNvSpPr>
            <p:nvPr/>
          </p:nvSpPr>
          <p:spPr bwMode="auto">
            <a:xfrm>
              <a:off x="3883" y="2517"/>
              <a:ext cx="406" cy="673"/>
            </a:xfrm>
            <a:custGeom>
              <a:avLst/>
              <a:gdLst>
                <a:gd name="T0" fmla="*/ 27 w 406"/>
                <a:gd name="T1" fmla="*/ 656 h 673"/>
                <a:gd name="T2" fmla="*/ 17 w 406"/>
                <a:gd name="T3" fmla="*/ 566 h 673"/>
                <a:gd name="T4" fmla="*/ 0 w 406"/>
                <a:gd name="T5" fmla="*/ 448 h 673"/>
                <a:gd name="T6" fmla="*/ 2 w 406"/>
                <a:gd name="T7" fmla="*/ 361 h 673"/>
                <a:gd name="T8" fmla="*/ 6 w 406"/>
                <a:gd name="T9" fmla="*/ 167 h 673"/>
                <a:gd name="T10" fmla="*/ 6 w 406"/>
                <a:gd name="T11" fmla="*/ 63 h 673"/>
                <a:gd name="T12" fmla="*/ 6 w 406"/>
                <a:gd name="T13" fmla="*/ 24 h 673"/>
                <a:gd name="T14" fmla="*/ 284 w 406"/>
                <a:gd name="T15" fmla="*/ 0 h 673"/>
                <a:gd name="T16" fmla="*/ 284 w 406"/>
                <a:gd name="T17" fmla="*/ 15 h 673"/>
                <a:gd name="T18" fmla="*/ 284 w 406"/>
                <a:gd name="T19" fmla="*/ 27 h 673"/>
                <a:gd name="T20" fmla="*/ 289 w 406"/>
                <a:gd name="T21" fmla="*/ 49 h 673"/>
                <a:gd name="T22" fmla="*/ 309 w 406"/>
                <a:gd name="T23" fmla="*/ 99 h 673"/>
                <a:gd name="T24" fmla="*/ 325 w 406"/>
                <a:gd name="T25" fmla="*/ 160 h 673"/>
                <a:gd name="T26" fmla="*/ 334 w 406"/>
                <a:gd name="T27" fmla="*/ 199 h 673"/>
                <a:gd name="T28" fmla="*/ 344 w 406"/>
                <a:gd name="T29" fmla="*/ 228 h 673"/>
                <a:gd name="T30" fmla="*/ 353 w 406"/>
                <a:gd name="T31" fmla="*/ 272 h 673"/>
                <a:gd name="T32" fmla="*/ 367 w 406"/>
                <a:gd name="T33" fmla="*/ 311 h 673"/>
                <a:gd name="T34" fmla="*/ 383 w 406"/>
                <a:gd name="T35" fmla="*/ 333 h 673"/>
                <a:gd name="T36" fmla="*/ 386 w 406"/>
                <a:gd name="T37" fmla="*/ 353 h 673"/>
                <a:gd name="T38" fmla="*/ 398 w 406"/>
                <a:gd name="T39" fmla="*/ 358 h 673"/>
                <a:gd name="T40" fmla="*/ 398 w 406"/>
                <a:gd name="T41" fmla="*/ 372 h 673"/>
                <a:gd name="T42" fmla="*/ 387 w 406"/>
                <a:gd name="T43" fmla="*/ 402 h 673"/>
                <a:gd name="T44" fmla="*/ 384 w 406"/>
                <a:gd name="T45" fmla="*/ 422 h 673"/>
                <a:gd name="T46" fmla="*/ 384 w 406"/>
                <a:gd name="T47" fmla="*/ 434 h 673"/>
                <a:gd name="T48" fmla="*/ 394 w 406"/>
                <a:gd name="T49" fmla="*/ 461 h 673"/>
                <a:gd name="T50" fmla="*/ 395 w 406"/>
                <a:gd name="T51" fmla="*/ 495 h 673"/>
                <a:gd name="T52" fmla="*/ 391 w 406"/>
                <a:gd name="T53" fmla="*/ 509 h 673"/>
                <a:gd name="T54" fmla="*/ 395 w 406"/>
                <a:gd name="T55" fmla="*/ 516 h 673"/>
                <a:gd name="T56" fmla="*/ 403 w 406"/>
                <a:gd name="T57" fmla="*/ 520 h 673"/>
                <a:gd name="T58" fmla="*/ 406 w 406"/>
                <a:gd name="T59" fmla="*/ 537 h 673"/>
                <a:gd name="T60" fmla="*/ 370 w 406"/>
                <a:gd name="T61" fmla="*/ 536 h 673"/>
                <a:gd name="T62" fmla="*/ 328 w 406"/>
                <a:gd name="T63" fmla="*/ 541 h 673"/>
                <a:gd name="T64" fmla="*/ 169 w 406"/>
                <a:gd name="T65" fmla="*/ 558 h 673"/>
                <a:gd name="T66" fmla="*/ 103 w 406"/>
                <a:gd name="T67" fmla="*/ 567 h 673"/>
                <a:gd name="T68" fmla="*/ 103 w 406"/>
                <a:gd name="T69" fmla="*/ 584 h 673"/>
                <a:gd name="T70" fmla="*/ 114 w 406"/>
                <a:gd name="T71" fmla="*/ 597 h 673"/>
                <a:gd name="T72" fmla="*/ 130 w 406"/>
                <a:gd name="T73" fmla="*/ 608 h 673"/>
                <a:gd name="T74" fmla="*/ 133 w 406"/>
                <a:gd name="T75" fmla="*/ 658 h 673"/>
                <a:gd name="T76" fmla="*/ 99 w 406"/>
                <a:gd name="T77" fmla="*/ 673 h 673"/>
                <a:gd name="T78" fmla="*/ 81 w 406"/>
                <a:gd name="T79" fmla="*/ 672 h 673"/>
                <a:gd name="T80" fmla="*/ 99 w 406"/>
                <a:gd name="T81" fmla="*/ 659 h 673"/>
                <a:gd name="T82" fmla="*/ 99 w 406"/>
                <a:gd name="T83" fmla="*/ 653 h 673"/>
                <a:gd name="T84" fmla="*/ 80 w 406"/>
                <a:gd name="T85" fmla="*/ 616 h 673"/>
                <a:gd name="T86" fmla="*/ 66 w 406"/>
                <a:gd name="T87" fmla="*/ 612 h 673"/>
                <a:gd name="T88" fmla="*/ 56 w 406"/>
                <a:gd name="T89" fmla="*/ 639 h 673"/>
                <a:gd name="T90" fmla="*/ 49 w 406"/>
                <a:gd name="T91" fmla="*/ 656 h 673"/>
                <a:gd name="T92" fmla="*/ 44 w 406"/>
                <a:gd name="T93" fmla="*/ 656 h 673"/>
                <a:gd name="T94" fmla="*/ 27 w 406"/>
                <a:gd name="T95" fmla="*/ 65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6" h="673">
                  <a:moveTo>
                    <a:pt x="27" y="656"/>
                  </a:moveTo>
                  <a:lnTo>
                    <a:pt x="17" y="566"/>
                  </a:lnTo>
                  <a:lnTo>
                    <a:pt x="0" y="448"/>
                  </a:lnTo>
                  <a:lnTo>
                    <a:pt x="2" y="361"/>
                  </a:lnTo>
                  <a:lnTo>
                    <a:pt x="6" y="167"/>
                  </a:lnTo>
                  <a:lnTo>
                    <a:pt x="6" y="63"/>
                  </a:lnTo>
                  <a:lnTo>
                    <a:pt x="6" y="24"/>
                  </a:lnTo>
                  <a:lnTo>
                    <a:pt x="284" y="0"/>
                  </a:lnTo>
                  <a:lnTo>
                    <a:pt x="284" y="15"/>
                  </a:lnTo>
                  <a:lnTo>
                    <a:pt x="284" y="27"/>
                  </a:lnTo>
                  <a:lnTo>
                    <a:pt x="289" y="49"/>
                  </a:lnTo>
                  <a:lnTo>
                    <a:pt x="309" y="99"/>
                  </a:lnTo>
                  <a:lnTo>
                    <a:pt x="325" y="160"/>
                  </a:lnTo>
                  <a:lnTo>
                    <a:pt x="334" y="199"/>
                  </a:lnTo>
                  <a:lnTo>
                    <a:pt x="344" y="228"/>
                  </a:lnTo>
                  <a:lnTo>
                    <a:pt x="353" y="272"/>
                  </a:lnTo>
                  <a:lnTo>
                    <a:pt x="367" y="311"/>
                  </a:lnTo>
                  <a:lnTo>
                    <a:pt x="383" y="333"/>
                  </a:lnTo>
                  <a:lnTo>
                    <a:pt x="386" y="353"/>
                  </a:lnTo>
                  <a:lnTo>
                    <a:pt x="398" y="358"/>
                  </a:lnTo>
                  <a:lnTo>
                    <a:pt x="398" y="372"/>
                  </a:lnTo>
                  <a:lnTo>
                    <a:pt x="387" y="402"/>
                  </a:lnTo>
                  <a:lnTo>
                    <a:pt x="384" y="422"/>
                  </a:lnTo>
                  <a:lnTo>
                    <a:pt x="384" y="434"/>
                  </a:lnTo>
                  <a:lnTo>
                    <a:pt x="394" y="461"/>
                  </a:lnTo>
                  <a:lnTo>
                    <a:pt x="395" y="495"/>
                  </a:lnTo>
                  <a:lnTo>
                    <a:pt x="391" y="509"/>
                  </a:lnTo>
                  <a:lnTo>
                    <a:pt x="395" y="516"/>
                  </a:lnTo>
                  <a:lnTo>
                    <a:pt x="403" y="520"/>
                  </a:lnTo>
                  <a:lnTo>
                    <a:pt x="406" y="537"/>
                  </a:lnTo>
                  <a:lnTo>
                    <a:pt x="370" y="536"/>
                  </a:lnTo>
                  <a:lnTo>
                    <a:pt x="328" y="541"/>
                  </a:lnTo>
                  <a:lnTo>
                    <a:pt x="169" y="558"/>
                  </a:lnTo>
                  <a:lnTo>
                    <a:pt x="103" y="567"/>
                  </a:lnTo>
                  <a:lnTo>
                    <a:pt x="103" y="584"/>
                  </a:lnTo>
                  <a:lnTo>
                    <a:pt x="114" y="597"/>
                  </a:lnTo>
                  <a:lnTo>
                    <a:pt x="130" y="608"/>
                  </a:lnTo>
                  <a:lnTo>
                    <a:pt x="133" y="658"/>
                  </a:lnTo>
                  <a:lnTo>
                    <a:pt x="99" y="673"/>
                  </a:lnTo>
                  <a:lnTo>
                    <a:pt x="81" y="672"/>
                  </a:lnTo>
                  <a:lnTo>
                    <a:pt x="99" y="659"/>
                  </a:lnTo>
                  <a:lnTo>
                    <a:pt x="99" y="653"/>
                  </a:lnTo>
                  <a:lnTo>
                    <a:pt x="80" y="616"/>
                  </a:lnTo>
                  <a:lnTo>
                    <a:pt x="66" y="612"/>
                  </a:lnTo>
                  <a:lnTo>
                    <a:pt x="56" y="639"/>
                  </a:lnTo>
                  <a:lnTo>
                    <a:pt x="49" y="656"/>
                  </a:lnTo>
                  <a:lnTo>
                    <a:pt x="44" y="656"/>
                  </a:lnTo>
                  <a:lnTo>
                    <a:pt x="27" y="656"/>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AL</a:t>
              </a:r>
            </a:p>
          </p:txBody>
        </p:sp>
        <p:sp>
          <p:nvSpPr>
            <p:cNvPr id="36" name="Freeform 93">
              <a:extLst>
                <a:ext uri="{FF2B5EF4-FFF2-40B4-BE49-F238E27FC236}">
                  <a16:creationId xmlns:a16="http://schemas.microsoft.com/office/drawing/2014/main" id="{1435AC3B-093D-71F3-C301-3E3588C7D8C5}"/>
                </a:ext>
              </a:extLst>
            </p:cNvPr>
            <p:cNvSpPr>
              <a:spLocks/>
            </p:cNvSpPr>
            <p:nvPr/>
          </p:nvSpPr>
          <p:spPr bwMode="auto">
            <a:xfrm>
              <a:off x="3218" y="2831"/>
              <a:ext cx="642" cy="545"/>
            </a:xfrm>
            <a:custGeom>
              <a:avLst/>
              <a:gdLst>
                <a:gd name="T0" fmla="*/ 526 w 642"/>
                <a:gd name="T1" fmla="*/ 314 h 545"/>
                <a:gd name="T2" fmla="*/ 528 w 642"/>
                <a:gd name="T3" fmla="*/ 273 h 545"/>
                <a:gd name="T4" fmla="*/ 314 w 642"/>
                <a:gd name="T5" fmla="*/ 283 h 545"/>
                <a:gd name="T6" fmla="*/ 315 w 642"/>
                <a:gd name="T7" fmla="*/ 216 h 545"/>
                <a:gd name="T8" fmla="*/ 367 w 642"/>
                <a:gd name="T9" fmla="*/ 124 h 545"/>
                <a:gd name="T10" fmla="*/ 372 w 642"/>
                <a:gd name="T11" fmla="*/ 105 h 545"/>
                <a:gd name="T12" fmla="*/ 361 w 642"/>
                <a:gd name="T13" fmla="*/ 80 h 545"/>
                <a:gd name="T14" fmla="*/ 348 w 642"/>
                <a:gd name="T15" fmla="*/ 41 h 545"/>
                <a:gd name="T16" fmla="*/ 0 w 642"/>
                <a:gd name="T17" fmla="*/ 6 h 545"/>
                <a:gd name="T18" fmla="*/ 5 w 642"/>
                <a:gd name="T19" fmla="*/ 125 h 545"/>
                <a:gd name="T20" fmla="*/ 25 w 642"/>
                <a:gd name="T21" fmla="*/ 175 h 545"/>
                <a:gd name="T22" fmla="*/ 58 w 642"/>
                <a:gd name="T23" fmla="*/ 241 h 545"/>
                <a:gd name="T24" fmla="*/ 64 w 642"/>
                <a:gd name="T25" fmla="*/ 266 h 545"/>
                <a:gd name="T26" fmla="*/ 41 w 642"/>
                <a:gd name="T27" fmla="*/ 350 h 545"/>
                <a:gd name="T28" fmla="*/ 47 w 642"/>
                <a:gd name="T29" fmla="*/ 378 h 545"/>
                <a:gd name="T30" fmla="*/ 34 w 642"/>
                <a:gd name="T31" fmla="*/ 444 h 545"/>
                <a:gd name="T32" fmla="*/ 64 w 642"/>
                <a:gd name="T33" fmla="*/ 456 h 545"/>
                <a:gd name="T34" fmla="*/ 205 w 642"/>
                <a:gd name="T35" fmla="*/ 479 h 545"/>
                <a:gd name="T36" fmla="*/ 267 w 642"/>
                <a:gd name="T37" fmla="*/ 478 h 545"/>
                <a:gd name="T38" fmla="*/ 308 w 642"/>
                <a:gd name="T39" fmla="*/ 490 h 545"/>
                <a:gd name="T40" fmla="*/ 294 w 642"/>
                <a:gd name="T41" fmla="*/ 470 h 545"/>
                <a:gd name="T42" fmla="*/ 259 w 642"/>
                <a:gd name="T43" fmla="*/ 464 h 545"/>
                <a:gd name="T44" fmla="*/ 261 w 642"/>
                <a:gd name="T45" fmla="*/ 459 h 545"/>
                <a:gd name="T46" fmla="*/ 264 w 642"/>
                <a:gd name="T47" fmla="*/ 454 h 545"/>
                <a:gd name="T48" fmla="*/ 284 w 642"/>
                <a:gd name="T49" fmla="*/ 448 h 545"/>
                <a:gd name="T50" fmla="*/ 306 w 642"/>
                <a:gd name="T51" fmla="*/ 451 h 545"/>
                <a:gd name="T52" fmla="*/ 336 w 642"/>
                <a:gd name="T53" fmla="*/ 470 h 545"/>
                <a:gd name="T54" fmla="*/ 365 w 642"/>
                <a:gd name="T55" fmla="*/ 487 h 545"/>
                <a:gd name="T56" fmla="*/ 372 w 642"/>
                <a:gd name="T57" fmla="*/ 508 h 545"/>
                <a:gd name="T58" fmla="*/ 373 w 642"/>
                <a:gd name="T59" fmla="*/ 523 h 545"/>
                <a:gd name="T60" fmla="*/ 448 w 642"/>
                <a:gd name="T61" fmla="*/ 537 h 545"/>
                <a:gd name="T62" fmla="*/ 470 w 642"/>
                <a:gd name="T63" fmla="*/ 518 h 545"/>
                <a:gd name="T64" fmla="*/ 490 w 642"/>
                <a:gd name="T65" fmla="*/ 515 h 545"/>
                <a:gd name="T66" fmla="*/ 481 w 642"/>
                <a:gd name="T67" fmla="*/ 539 h 545"/>
                <a:gd name="T68" fmla="*/ 506 w 642"/>
                <a:gd name="T69" fmla="*/ 534 h 545"/>
                <a:gd name="T70" fmla="*/ 525 w 642"/>
                <a:gd name="T71" fmla="*/ 511 h 545"/>
                <a:gd name="T72" fmla="*/ 517 w 642"/>
                <a:gd name="T73" fmla="*/ 498 h 545"/>
                <a:gd name="T74" fmla="*/ 529 w 642"/>
                <a:gd name="T75" fmla="*/ 486 h 545"/>
                <a:gd name="T76" fmla="*/ 540 w 642"/>
                <a:gd name="T77" fmla="*/ 483 h 545"/>
                <a:gd name="T78" fmla="*/ 540 w 642"/>
                <a:gd name="T79" fmla="*/ 492 h 545"/>
                <a:gd name="T80" fmla="*/ 543 w 642"/>
                <a:gd name="T81" fmla="*/ 501 h 545"/>
                <a:gd name="T82" fmla="*/ 545 w 642"/>
                <a:gd name="T83" fmla="*/ 503 h 545"/>
                <a:gd name="T84" fmla="*/ 570 w 642"/>
                <a:gd name="T85" fmla="*/ 506 h 545"/>
                <a:gd name="T86" fmla="*/ 601 w 642"/>
                <a:gd name="T87" fmla="*/ 528 h 545"/>
                <a:gd name="T88" fmla="*/ 628 w 642"/>
                <a:gd name="T89" fmla="*/ 534 h 545"/>
                <a:gd name="T90" fmla="*/ 642 w 642"/>
                <a:gd name="T91" fmla="*/ 504 h 545"/>
                <a:gd name="T92" fmla="*/ 612 w 642"/>
                <a:gd name="T93" fmla="*/ 487 h 545"/>
                <a:gd name="T94" fmla="*/ 556 w 642"/>
                <a:gd name="T95" fmla="*/ 469 h 545"/>
                <a:gd name="T96" fmla="*/ 576 w 642"/>
                <a:gd name="T97" fmla="*/ 454 h 545"/>
                <a:gd name="T98" fmla="*/ 567 w 642"/>
                <a:gd name="T99" fmla="*/ 444 h 545"/>
                <a:gd name="T100" fmla="*/ 587 w 642"/>
                <a:gd name="T101" fmla="*/ 440 h 545"/>
                <a:gd name="T102" fmla="*/ 590 w 642"/>
                <a:gd name="T103" fmla="*/ 409 h 545"/>
                <a:gd name="T104" fmla="*/ 579 w 642"/>
                <a:gd name="T105" fmla="*/ 394 h 545"/>
                <a:gd name="T106" fmla="*/ 562 w 642"/>
                <a:gd name="T107" fmla="*/ 422 h 545"/>
                <a:gd name="T108" fmla="*/ 537 w 642"/>
                <a:gd name="T109" fmla="*/ 408 h 545"/>
                <a:gd name="T110" fmla="*/ 561 w 642"/>
                <a:gd name="T111" fmla="*/ 373 h 545"/>
                <a:gd name="T112" fmla="*/ 547 w 642"/>
                <a:gd name="T113" fmla="*/ 33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545">
                  <a:moveTo>
                    <a:pt x="547" y="334"/>
                  </a:moveTo>
                  <a:lnTo>
                    <a:pt x="526" y="314"/>
                  </a:lnTo>
                  <a:lnTo>
                    <a:pt x="532" y="280"/>
                  </a:lnTo>
                  <a:lnTo>
                    <a:pt x="528" y="273"/>
                  </a:lnTo>
                  <a:lnTo>
                    <a:pt x="470" y="280"/>
                  </a:lnTo>
                  <a:lnTo>
                    <a:pt x="314" y="283"/>
                  </a:lnTo>
                  <a:lnTo>
                    <a:pt x="309" y="269"/>
                  </a:lnTo>
                  <a:lnTo>
                    <a:pt x="315" y="216"/>
                  </a:lnTo>
                  <a:lnTo>
                    <a:pt x="336" y="178"/>
                  </a:lnTo>
                  <a:lnTo>
                    <a:pt x="367" y="124"/>
                  </a:lnTo>
                  <a:lnTo>
                    <a:pt x="364" y="109"/>
                  </a:lnTo>
                  <a:lnTo>
                    <a:pt x="372" y="105"/>
                  </a:lnTo>
                  <a:lnTo>
                    <a:pt x="375" y="92"/>
                  </a:lnTo>
                  <a:lnTo>
                    <a:pt x="361" y="80"/>
                  </a:lnTo>
                  <a:lnTo>
                    <a:pt x="359" y="67"/>
                  </a:lnTo>
                  <a:lnTo>
                    <a:pt x="348" y="41"/>
                  </a:lnTo>
                  <a:lnTo>
                    <a:pt x="347" y="0"/>
                  </a:lnTo>
                  <a:lnTo>
                    <a:pt x="0" y="6"/>
                  </a:lnTo>
                  <a:lnTo>
                    <a:pt x="2" y="66"/>
                  </a:lnTo>
                  <a:lnTo>
                    <a:pt x="5" y="125"/>
                  </a:lnTo>
                  <a:lnTo>
                    <a:pt x="9" y="149"/>
                  </a:lnTo>
                  <a:lnTo>
                    <a:pt x="25" y="175"/>
                  </a:lnTo>
                  <a:lnTo>
                    <a:pt x="31" y="206"/>
                  </a:lnTo>
                  <a:lnTo>
                    <a:pt x="58" y="241"/>
                  </a:lnTo>
                  <a:lnTo>
                    <a:pt x="59" y="261"/>
                  </a:lnTo>
                  <a:lnTo>
                    <a:pt x="64" y="266"/>
                  </a:lnTo>
                  <a:lnTo>
                    <a:pt x="59" y="317"/>
                  </a:lnTo>
                  <a:lnTo>
                    <a:pt x="41" y="350"/>
                  </a:lnTo>
                  <a:lnTo>
                    <a:pt x="52" y="362"/>
                  </a:lnTo>
                  <a:lnTo>
                    <a:pt x="47" y="378"/>
                  </a:lnTo>
                  <a:lnTo>
                    <a:pt x="42" y="423"/>
                  </a:lnTo>
                  <a:lnTo>
                    <a:pt x="34" y="444"/>
                  </a:lnTo>
                  <a:lnTo>
                    <a:pt x="34" y="465"/>
                  </a:lnTo>
                  <a:lnTo>
                    <a:pt x="64" y="456"/>
                  </a:lnTo>
                  <a:lnTo>
                    <a:pt x="139" y="458"/>
                  </a:lnTo>
                  <a:lnTo>
                    <a:pt x="205" y="479"/>
                  </a:lnTo>
                  <a:lnTo>
                    <a:pt x="245" y="487"/>
                  </a:lnTo>
                  <a:lnTo>
                    <a:pt x="267" y="478"/>
                  </a:lnTo>
                  <a:lnTo>
                    <a:pt x="287" y="486"/>
                  </a:lnTo>
                  <a:lnTo>
                    <a:pt x="308" y="490"/>
                  </a:lnTo>
                  <a:lnTo>
                    <a:pt x="312" y="478"/>
                  </a:lnTo>
                  <a:lnTo>
                    <a:pt x="294" y="470"/>
                  </a:lnTo>
                  <a:lnTo>
                    <a:pt x="276" y="473"/>
                  </a:lnTo>
                  <a:lnTo>
                    <a:pt x="259" y="464"/>
                  </a:lnTo>
                  <a:lnTo>
                    <a:pt x="259" y="464"/>
                  </a:lnTo>
                  <a:lnTo>
                    <a:pt x="261" y="459"/>
                  </a:lnTo>
                  <a:lnTo>
                    <a:pt x="262" y="456"/>
                  </a:lnTo>
                  <a:lnTo>
                    <a:pt x="264" y="454"/>
                  </a:lnTo>
                  <a:lnTo>
                    <a:pt x="264" y="454"/>
                  </a:lnTo>
                  <a:lnTo>
                    <a:pt x="284" y="448"/>
                  </a:lnTo>
                  <a:lnTo>
                    <a:pt x="295" y="458"/>
                  </a:lnTo>
                  <a:lnTo>
                    <a:pt x="306" y="451"/>
                  </a:lnTo>
                  <a:lnTo>
                    <a:pt x="326" y="456"/>
                  </a:lnTo>
                  <a:lnTo>
                    <a:pt x="336" y="470"/>
                  </a:lnTo>
                  <a:lnTo>
                    <a:pt x="337" y="486"/>
                  </a:lnTo>
                  <a:lnTo>
                    <a:pt x="365" y="487"/>
                  </a:lnTo>
                  <a:lnTo>
                    <a:pt x="376" y="498"/>
                  </a:lnTo>
                  <a:lnTo>
                    <a:pt x="372" y="508"/>
                  </a:lnTo>
                  <a:lnTo>
                    <a:pt x="364" y="514"/>
                  </a:lnTo>
                  <a:lnTo>
                    <a:pt x="373" y="523"/>
                  </a:lnTo>
                  <a:lnTo>
                    <a:pt x="426" y="545"/>
                  </a:lnTo>
                  <a:lnTo>
                    <a:pt x="448" y="537"/>
                  </a:lnTo>
                  <a:lnTo>
                    <a:pt x="454" y="522"/>
                  </a:lnTo>
                  <a:lnTo>
                    <a:pt x="470" y="518"/>
                  </a:lnTo>
                  <a:lnTo>
                    <a:pt x="481" y="509"/>
                  </a:lnTo>
                  <a:lnTo>
                    <a:pt x="490" y="515"/>
                  </a:lnTo>
                  <a:lnTo>
                    <a:pt x="495" y="534"/>
                  </a:lnTo>
                  <a:lnTo>
                    <a:pt x="481" y="539"/>
                  </a:lnTo>
                  <a:lnTo>
                    <a:pt x="484" y="542"/>
                  </a:lnTo>
                  <a:lnTo>
                    <a:pt x="506" y="534"/>
                  </a:lnTo>
                  <a:lnTo>
                    <a:pt x="520" y="514"/>
                  </a:lnTo>
                  <a:lnTo>
                    <a:pt x="525" y="511"/>
                  </a:lnTo>
                  <a:lnTo>
                    <a:pt x="512" y="508"/>
                  </a:lnTo>
                  <a:lnTo>
                    <a:pt x="517" y="498"/>
                  </a:lnTo>
                  <a:lnTo>
                    <a:pt x="515" y="489"/>
                  </a:lnTo>
                  <a:lnTo>
                    <a:pt x="529" y="486"/>
                  </a:lnTo>
                  <a:lnTo>
                    <a:pt x="536" y="478"/>
                  </a:lnTo>
                  <a:lnTo>
                    <a:pt x="540" y="483"/>
                  </a:lnTo>
                  <a:lnTo>
                    <a:pt x="540" y="483"/>
                  </a:lnTo>
                  <a:lnTo>
                    <a:pt x="540" y="492"/>
                  </a:lnTo>
                  <a:lnTo>
                    <a:pt x="542" y="500"/>
                  </a:lnTo>
                  <a:lnTo>
                    <a:pt x="543" y="501"/>
                  </a:lnTo>
                  <a:lnTo>
                    <a:pt x="545" y="503"/>
                  </a:lnTo>
                  <a:lnTo>
                    <a:pt x="545" y="503"/>
                  </a:lnTo>
                  <a:lnTo>
                    <a:pt x="559" y="504"/>
                  </a:lnTo>
                  <a:lnTo>
                    <a:pt x="570" y="506"/>
                  </a:lnTo>
                  <a:lnTo>
                    <a:pt x="596" y="518"/>
                  </a:lnTo>
                  <a:lnTo>
                    <a:pt x="601" y="528"/>
                  </a:lnTo>
                  <a:lnTo>
                    <a:pt x="620" y="528"/>
                  </a:lnTo>
                  <a:lnTo>
                    <a:pt x="628" y="534"/>
                  </a:lnTo>
                  <a:lnTo>
                    <a:pt x="642" y="514"/>
                  </a:lnTo>
                  <a:lnTo>
                    <a:pt x="642" y="504"/>
                  </a:lnTo>
                  <a:lnTo>
                    <a:pt x="632" y="504"/>
                  </a:lnTo>
                  <a:lnTo>
                    <a:pt x="612" y="487"/>
                  </a:lnTo>
                  <a:lnTo>
                    <a:pt x="576" y="483"/>
                  </a:lnTo>
                  <a:lnTo>
                    <a:pt x="556" y="469"/>
                  </a:lnTo>
                  <a:lnTo>
                    <a:pt x="562" y="451"/>
                  </a:lnTo>
                  <a:lnTo>
                    <a:pt x="576" y="454"/>
                  </a:lnTo>
                  <a:lnTo>
                    <a:pt x="578" y="450"/>
                  </a:lnTo>
                  <a:lnTo>
                    <a:pt x="567" y="444"/>
                  </a:lnTo>
                  <a:lnTo>
                    <a:pt x="567" y="440"/>
                  </a:lnTo>
                  <a:lnTo>
                    <a:pt x="587" y="440"/>
                  </a:lnTo>
                  <a:lnTo>
                    <a:pt x="598" y="422"/>
                  </a:lnTo>
                  <a:lnTo>
                    <a:pt x="590" y="409"/>
                  </a:lnTo>
                  <a:lnTo>
                    <a:pt x="587" y="392"/>
                  </a:lnTo>
                  <a:lnTo>
                    <a:pt x="579" y="394"/>
                  </a:lnTo>
                  <a:lnTo>
                    <a:pt x="567" y="406"/>
                  </a:lnTo>
                  <a:lnTo>
                    <a:pt x="562" y="422"/>
                  </a:lnTo>
                  <a:lnTo>
                    <a:pt x="543" y="419"/>
                  </a:lnTo>
                  <a:lnTo>
                    <a:pt x="537" y="408"/>
                  </a:lnTo>
                  <a:lnTo>
                    <a:pt x="548" y="395"/>
                  </a:lnTo>
                  <a:lnTo>
                    <a:pt x="561" y="373"/>
                  </a:lnTo>
                  <a:lnTo>
                    <a:pt x="554" y="359"/>
                  </a:lnTo>
                  <a:lnTo>
                    <a:pt x="547" y="334"/>
                  </a:lnTo>
                  <a:close/>
                </a:path>
              </a:pathLst>
            </a:custGeom>
            <a:solidFill>
              <a:srgbClr val="FFFF00"/>
            </a:solidFill>
            <a:ln w="5">
              <a:solidFill>
                <a:schemeClr val="bg1">
                  <a:lumMod val="65000"/>
                </a:schemeClr>
              </a:solidFill>
              <a:prstDash val="solid"/>
              <a:round/>
              <a:headEnd/>
              <a:tailEnd/>
            </a:ln>
          </p:spPr>
          <p:txBody>
            <a:bodyPr vert="horz" wrap="square" lIns="91440" tIns="45720" rIns="457200" bIns="182880" numCol="1" anchor="ctr" anchorCtr="0" compatLnSpc="1">
              <a:prstTxWarp prst="textNoShape">
                <a:avLst/>
              </a:prstTxWarp>
            </a:bodyPr>
            <a:lstStyle/>
            <a:p>
              <a:pPr algn="ctr"/>
              <a:r>
                <a:rPr lang="en-US" sz="1200"/>
                <a:t>LA</a:t>
              </a:r>
            </a:p>
          </p:txBody>
        </p:sp>
        <p:sp>
          <p:nvSpPr>
            <p:cNvPr id="37" name="Freeform 94">
              <a:extLst>
                <a:ext uri="{FF2B5EF4-FFF2-40B4-BE49-F238E27FC236}">
                  <a16:creationId xmlns:a16="http://schemas.microsoft.com/office/drawing/2014/main" id="{AAE13D01-EF89-2863-78C2-AB58F3D5D28D}"/>
                </a:ext>
              </a:extLst>
            </p:cNvPr>
            <p:cNvSpPr>
              <a:spLocks/>
            </p:cNvSpPr>
            <p:nvPr/>
          </p:nvSpPr>
          <p:spPr bwMode="auto">
            <a:xfrm>
              <a:off x="3527" y="2541"/>
              <a:ext cx="384" cy="663"/>
            </a:xfrm>
            <a:custGeom>
              <a:avLst/>
              <a:gdLst>
                <a:gd name="T0" fmla="*/ 384 w 384"/>
                <a:gd name="T1" fmla="*/ 624 h 663"/>
                <a:gd name="T2" fmla="*/ 383 w 384"/>
                <a:gd name="T3" fmla="*/ 632 h 663"/>
                <a:gd name="T4" fmla="*/ 352 w 384"/>
                <a:gd name="T5" fmla="*/ 632 h 663"/>
                <a:gd name="T6" fmla="*/ 342 w 384"/>
                <a:gd name="T7" fmla="*/ 627 h 663"/>
                <a:gd name="T8" fmla="*/ 328 w 384"/>
                <a:gd name="T9" fmla="*/ 626 h 663"/>
                <a:gd name="T10" fmla="*/ 286 w 384"/>
                <a:gd name="T11" fmla="*/ 638 h 663"/>
                <a:gd name="T12" fmla="*/ 275 w 384"/>
                <a:gd name="T13" fmla="*/ 632 h 663"/>
                <a:gd name="T14" fmla="*/ 259 w 384"/>
                <a:gd name="T15" fmla="*/ 659 h 663"/>
                <a:gd name="T16" fmla="*/ 252 w 384"/>
                <a:gd name="T17" fmla="*/ 663 h 663"/>
                <a:gd name="T18" fmla="*/ 245 w 384"/>
                <a:gd name="T19" fmla="*/ 648 h 663"/>
                <a:gd name="T20" fmla="*/ 238 w 384"/>
                <a:gd name="T21" fmla="*/ 624 h 663"/>
                <a:gd name="T22" fmla="*/ 216 w 384"/>
                <a:gd name="T23" fmla="*/ 604 h 663"/>
                <a:gd name="T24" fmla="*/ 223 w 384"/>
                <a:gd name="T25" fmla="*/ 570 h 663"/>
                <a:gd name="T26" fmla="*/ 219 w 384"/>
                <a:gd name="T27" fmla="*/ 563 h 663"/>
                <a:gd name="T28" fmla="*/ 208 w 384"/>
                <a:gd name="T29" fmla="*/ 565 h 663"/>
                <a:gd name="T30" fmla="*/ 158 w 384"/>
                <a:gd name="T31" fmla="*/ 571 h 663"/>
                <a:gd name="T32" fmla="*/ 5 w 384"/>
                <a:gd name="T33" fmla="*/ 573 h 663"/>
                <a:gd name="T34" fmla="*/ 0 w 384"/>
                <a:gd name="T35" fmla="*/ 559 h 663"/>
                <a:gd name="T36" fmla="*/ 6 w 384"/>
                <a:gd name="T37" fmla="*/ 507 h 663"/>
                <a:gd name="T38" fmla="*/ 25 w 384"/>
                <a:gd name="T39" fmla="*/ 471 h 663"/>
                <a:gd name="T40" fmla="*/ 58 w 384"/>
                <a:gd name="T41" fmla="*/ 414 h 663"/>
                <a:gd name="T42" fmla="*/ 55 w 384"/>
                <a:gd name="T43" fmla="*/ 399 h 663"/>
                <a:gd name="T44" fmla="*/ 63 w 384"/>
                <a:gd name="T45" fmla="*/ 395 h 663"/>
                <a:gd name="T46" fmla="*/ 66 w 384"/>
                <a:gd name="T47" fmla="*/ 382 h 663"/>
                <a:gd name="T48" fmla="*/ 52 w 384"/>
                <a:gd name="T49" fmla="*/ 370 h 663"/>
                <a:gd name="T50" fmla="*/ 50 w 384"/>
                <a:gd name="T51" fmla="*/ 356 h 663"/>
                <a:gd name="T52" fmla="*/ 39 w 384"/>
                <a:gd name="T53" fmla="*/ 331 h 663"/>
                <a:gd name="T54" fmla="*/ 38 w 384"/>
                <a:gd name="T55" fmla="*/ 293 h 663"/>
                <a:gd name="T56" fmla="*/ 47 w 384"/>
                <a:gd name="T57" fmla="*/ 278 h 663"/>
                <a:gd name="T58" fmla="*/ 45 w 384"/>
                <a:gd name="T59" fmla="*/ 257 h 663"/>
                <a:gd name="T60" fmla="*/ 35 w 384"/>
                <a:gd name="T61" fmla="*/ 237 h 663"/>
                <a:gd name="T62" fmla="*/ 44 w 384"/>
                <a:gd name="T63" fmla="*/ 228 h 663"/>
                <a:gd name="T64" fmla="*/ 33 w 384"/>
                <a:gd name="T65" fmla="*/ 212 h 663"/>
                <a:gd name="T66" fmla="*/ 36 w 384"/>
                <a:gd name="T67" fmla="*/ 203 h 663"/>
                <a:gd name="T68" fmla="*/ 47 w 384"/>
                <a:gd name="T69" fmla="*/ 162 h 663"/>
                <a:gd name="T70" fmla="*/ 63 w 384"/>
                <a:gd name="T71" fmla="*/ 148 h 663"/>
                <a:gd name="T72" fmla="*/ 58 w 384"/>
                <a:gd name="T73" fmla="*/ 134 h 663"/>
                <a:gd name="T74" fmla="*/ 81 w 384"/>
                <a:gd name="T75" fmla="*/ 101 h 663"/>
                <a:gd name="T76" fmla="*/ 99 w 384"/>
                <a:gd name="T77" fmla="*/ 92 h 663"/>
                <a:gd name="T78" fmla="*/ 97 w 384"/>
                <a:gd name="T79" fmla="*/ 83 h 663"/>
                <a:gd name="T80" fmla="*/ 95 w 384"/>
                <a:gd name="T81" fmla="*/ 72 h 663"/>
                <a:gd name="T82" fmla="*/ 113 w 384"/>
                <a:gd name="T83" fmla="*/ 37 h 663"/>
                <a:gd name="T84" fmla="*/ 128 w 384"/>
                <a:gd name="T85" fmla="*/ 30 h 663"/>
                <a:gd name="T86" fmla="*/ 128 w 384"/>
                <a:gd name="T87" fmla="*/ 23 h 663"/>
                <a:gd name="T88" fmla="*/ 362 w 384"/>
                <a:gd name="T89" fmla="*/ 0 h 663"/>
                <a:gd name="T90" fmla="*/ 364 w 384"/>
                <a:gd name="T91" fmla="*/ 39 h 663"/>
                <a:gd name="T92" fmla="*/ 364 w 384"/>
                <a:gd name="T93" fmla="*/ 142 h 663"/>
                <a:gd name="T94" fmla="*/ 359 w 384"/>
                <a:gd name="T95" fmla="*/ 337 h 663"/>
                <a:gd name="T96" fmla="*/ 358 w 384"/>
                <a:gd name="T97" fmla="*/ 424 h 663"/>
                <a:gd name="T98" fmla="*/ 375 w 384"/>
                <a:gd name="T99" fmla="*/ 542 h 663"/>
                <a:gd name="T100" fmla="*/ 384 w 384"/>
                <a:gd name="T101" fmla="*/ 62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663">
                  <a:moveTo>
                    <a:pt x="384" y="624"/>
                  </a:moveTo>
                  <a:lnTo>
                    <a:pt x="383" y="632"/>
                  </a:lnTo>
                  <a:lnTo>
                    <a:pt x="352" y="632"/>
                  </a:lnTo>
                  <a:lnTo>
                    <a:pt x="342" y="627"/>
                  </a:lnTo>
                  <a:lnTo>
                    <a:pt x="328" y="626"/>
                  </a:lnTo>
                  <a:lnTo>
                    <a:pt x="286" y="638"/>
                  </a:lnTo>
                  <a:lnTo>
                    <a:pt x="275" y="632"/>
                  </a:lnTo>
                  <a:lnTo>
                    <a:pt x="259" y="659"/>
                  </a:lnTo>
                  <a:lnTo>
                    <a:pt x="252" y="663"/>
                  </a:lnTo>
                  <a:lnTo>
                    <a:pt x="245" y="648"/>
                  </a:lnTo>
                  <a:lnTo>
                    <a:pt x="238" y="624"/>
                  </a:lnTo>
                  <a:lnTo>
                    <a:pt x="216" y="604"/>
                  </a:lnTo>
                  <a:lnTo>
                    <a:pt x="223" y="570"/>
                  </a:lnTo>
                  <a:lnTo>
                    <a:pt x="219" y="563"/>
                  </a:lnTo>
                  <a:lnTo>
                    <a:pt x="208" y="565"/>
                  </a:lnTo>
                  <a:lnTo>
                    <a:pt x="158" y="571"/>
                  </a:lnTo>
                  <a:lnTo>
                    <a:pt x="5" y="573"/>
                  </a:lnTo>
                  <a:lnTo>
                    <a:pt x="0" y="559"/>
                  </a:lnTo>
                  <a:lnTo>
                    <a:pt x="6" y="507"/>
                  </a:lnTo>
                  <a:lnTo>
                    <a:pt x="25" y="471"/>
                  </a:lnTo>
                  <a:lnTo>
                    <a:pt x="58" y="414"/>
                  </a:lnTo>
                  <a:lnTo>
                    <a:pt x="55" y="399"/>
                  </a:lnTo>
                  <a:lnTo>
                    <a:pt x="63" y="395"/>
                  </a:lnTo>
                  <a:lnTo>
                    <a:pt x="66" y="382"/>
                  </a:lnTo>
                  <a:lnTo>
                    <a:pt x="52" y="370"/>
                  </a:lnTo>
                  <a:lnTo>
                    <a:pt x="50" y="356"/>
                  </a:lnTo>
                  <a:lnTo>
                    <a:pt x="39" y="331"/>
                  </a:lnTo>
                  <a:lnTo>
                    <a:pt x="38" y="293"/>
                  </a:lnTo>
                  <a:lnTo>
                    <a:pt x="47" y="278"/>
                  </a:lnTo>
                  <a:lnTo>
                    <a:pt x="45" y="257"/>
                  </a:lnTo>
                  <a:lnTo>
                    <a:pt x="35" y="237"/>
                  </a:lnTo>
                  <a:lnTo>
                    <a:pt x="44" y="228"/>
                  </a:lnTo>
                  <a:lnTo>
                    <a:pt x="33" y="212"/>
                  </a:lnTo>
                  <a:lnTo>
                    <a:pt x="36" y="203"/>
                  </a:lnTo>
                  <a:lnTo>
                    <a:pt x="47" y="162"/>
                  </a:lnTo>
                  <a:lnTo>
                    <a:pt x="63" y="148"/>
                  </a:lnTo>
                  <a:lnTo>
                    <a:pt x="58" y="134"/>
                  </a:lnTo>
                  <a:lnTo>
                    <a:pt x="81" y="101"/>
                  </a:lnTo>
                  <a:lnTo>
                    <a:pt x="99" y="92"/>
                  </a:lnTo>
                  <a:lnTo>
                    <a:pt x="97" y="83"/>
                  </a:lnTo>
                  <a:lnTo>
                    <a:pt x="95" y="72"/>
                  </a:lnTo>
                  <a:lnTo>
                    <a:pt x="113" y="37"/>
                  </a:lnTo>
                  <a:lnTo>
                    <a:pt x="128" y="30"/>
                  </a:lnTo>
                  <a:lnTo>
                    <a:pt x="128" y="23"/>
                  </a:lnTo>
                  <a:lnTo>
                    <a:pt x="362" y="0"/>
                  </a:lnTo>
                  <a:lnTo>
                    <a:pt x="364" y="39"/>
                  </a:lnTo>
                  <a:lnTo>
                    <a:pt x="364" y="142"/>
                  </a:lnTo>
                  <a:lnTo>
                    <a:pt x="359" y="337"/>
                  </a:lnTo>
                  <a:lnTo>
                    <a:pt x="358" y="424"/>
                  </a:lnTo>
                  <a:lnTo>
                    <a:pt x="375" y="542"/>
                  </a:lnTo>
                  <a:lnTo>
                    <a:pt x="384" y="624"/>
                  </a:lnTo>
                  <a:close/>
                </a:path>
              </a:pathLst>
            </a:custGeom>
            <a:solidFill>
              <a:srgbClr val="FFFF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MS</a:t>
              </a:r>
            </a:p>
          </p:txBody>
        </p:sp>
        <p:sp>
          <p:nvSpPr>
            <p:cNvPr id="38" name="Freeform 95">
              <a:extLst>
                <a:ext uri="{FF2B5EF4-FFF2-40B4-BE49-F238E27FC236}">
                  <a16:creationId xmlns:a16="http://schemas.microsoft.com/office/drawing/2014/main" id="{5AE49DC7-9F55-CD6F-EAA3-4537538B07C5}"/>
                </a:ext>
              </a:extLst>
            </p:cNvPr>
            <p:cNvSpPr>
              <a:spLocks/>
            </p:cNvSpPr>
            <p:nvPr/>
          </p:nvSpPr>
          <p:spPr bwMode="auto">
            <a:xfrm>
              <a:off x="2924" y="1419"/>
              <a:ext cx="650" cy="429"/>
            </a:xfrm>
            <a:custGeom>
              <a:avLst/>
              <a:gdLst>
                <a:gd name="T0" fmla="*/ 599 w 650"/>
                <a:gd name="T1" fmla="*/ 124 h 429"/>
                <a:gd name="T2" fmla="*/ 600 w 650"/>
                <a:gd name="T3" fmla="*/ 142 h 429"/>
                <a:gd name="T4" fmla="*/ 614 w 650"/>
                <a:gd name="T5" fmla="*/ 146 h 429"/>
                <a:gd name="T6" fmla="*/ 620 w 650"/>
                <a:gd name="T7" fmla="*/ 154 h 429"/>
                <a:gd name="T8" fmla="*/ 623 w 650"/>
                <a:gd name="T9" fmla="*/ 165 h 429"/>
                <a:gd name="T10" fmla="*/ 647 w 650"/>
                <a:gd name="T11" fmla="*/ 187 h 429"/>
                <a:gd name="T12" fmla="*/ 650 w 650"/>
                <a:gd name="T13" fmla="*/ 201 h 429"/>
                <a:gd name="T14" fmla="*/ 647 w 650"/>
                <a:gd name="T15" fmla="*/ 223 h 429"/>
                <a:gd name="T16" fmla="*/ 636 w 650"/>
                <a:gd name="T17" fmla="*/ 243 h 429"/>
                <a:gd name="T18" fmla="*/ 631 w 650"/>
                <a:gd name="T19" fmla="*/ 260 h 429"/>
                <a:gd name="T20" fmla="*/ 619 w 650"/>
                <a:gd name="T21" fmla="*/ 270 h 429"/>
                <a:gd name="T22" fmla="*/ 608 w 650"/>
                <a:gd name="T23" fmla="*/ 273 h 429"/>
                <a:gd name="T24" fmla="*/ 572 w 650"/>
                <a:gd name="T25" fmla="*/ 285 h 429"/>
                <a:gd name="T26" fmla="*/ 564 w 650"/>
                <a:gd name="T27" fmla="*/ 309 h 429"/>
                <a:gd name="T28" fmla="*/ 569 w 650"/>
                <a:gd name="T29" fmla="*/ 318 h 429"/>
                <a:gd name="T30" fmla="*/ 580 w 650"/>
                <a:gd name="T31" fmla="*/ 327 h 429"/>
                <a:gd name="T32" fmla="*/ 578 w 650"/>
                <a:gd name="T33" fmla="*/ 354 h 429"/>
                <a:gd name="T34" fmla="*/ 567 w 650"/>
                <a:gd name="T35" fmla="*/ 363 h 429"/>
                <a:gd name="T36" fmla="*/ 563 w 650"/>
                <a:gd name="T37" fmla="*/ 373 h 429"/>
                <a:gd name="T38" fmla="*/ 563 w 650"/>
                <a:gd name="T39" fmla="*/ 390 h 429"/>
                <a:gd name="T40" fmla="*/ 552 w 650"/>
                <a:gd name="T41" fmla="*/ 393 h 429"/>
                <a:gd name="T42" fmla="*/ 541 w 650"/>
                <a:gd name="T43" fmla="*/ 401 h 429"/>
                <a:gd name="T44" fmla="*/ 539 w 650"/>
                <a:gd name="T45" fmla="*/ 409 h 429"/>
                <a:gd name="T46" fmla="*/ 541 w 650"/>
                <a:gd name="T47" fmla="*/ 423 h 429"/>
                <a:gd name="T48" fmla="*/ 531 w 650"/>
                <a:gd name="T49" fmla="*/ 429 h 429"/>
                <a:gd name="T50" fmla="*/ 516 w 650"/>
                <a:gd name="T51" fmla="*/ 409 h 429"/>
                <a:gd name="T52" fmla="*/ 508 w 650"/>
                <a:gd name="T53" fmla="*/ 394 h 429"/>
                <a:gd name="T54" fmla="*/ 97 w 650"/>
                <a:gd name="T55" fmla="*/ 410 h 429"/>
                <a:gd name="T56" fmla="*/ 93 w 650"/>
                <a:gd name="T57" fmla="*/ 410 h 429"/>
                <a:gd name="T58" fmla="*/ 79 w 650"/>
                <a:gd name="T59" fmla="*/ 382 h 429"/>
                <a:gd name="T60" fmla="*/ 77 w 650"/>
                <a:gd name="T61" fmla="*/ 341 h 429"/>
                <a:gd name="T62" fmla="*/ 68 w 650"/>
                <a:gd name="T63" fmla="*/ 315 h 429"/>
                <a:gd name="T64" fmla="*/ 63 w 650"/>
                <a:gd name="T65" fmla="*/ 282 h 429"/>
                <a:gd name="T66" fmla="*/ 49 w 650"/>
                <a:gd name="T67" fmla="*/ 260 h 429"/>
                <a:gd name="T68" fmla="*/ 43 w 650"/>
                <a:gd name="T69" fmla="*/ 229 h 429"/>
                <a:gd name="T70" fmla="*/ 25 w 650"/>
                <a:gd name="T71" fmla="*/ 182 h 429"/>
                <a:gd name="T72" fmla="*/ 19 w 650"/>
                <a:gd name="T73" fmla="*/ 149 h 429"/>
                <a:gd name="T74" fmla="*/ 10 w 650"/>
                <a:gd name="T75" fmla="*/ 135 h 429"/>
                <a:gd name="T76" fmla="*/ 0 w 650"/>
                <a:gd name="T77" fmla="*/ 118 h 429"/>
                <a:gd name="T78" fmla="*/ 13 w 650"/>
                <a:gd name="T79" fmla="*/ 89 h 429"/>
                <a:gd name="T80" fmla="*/ 21 w 650"/>
                <a:gd name="T81" fmla="*/ 53 h 429"/>
                <a:gd name="T82" fmla="*/ 4 w 650"/>
                <a:gd name="T83" fmla="*/ 40 h 429"/>
                <a:gd name="T84" fmla="*/ 2 w 650"/>
                <a:gd name="T85" fmla="*/ 23 h 429"/>
                <a:gd name="T86" fmla="*/ 7 w 650"/>
                <a:gd name="T87" fmla="*/ 7 h 429"/>
                <a:gd name="T88" fmla="*/ 18 w 650"/>
                <a:gd name="T89" fmla="*/ 7 h 429"/>
                <a:gd name="T90" fmla="*/ 534 w 650"/>
                <a:gd name="T91" fmla="*/ 0 h 429"/>
                <a:gd name="T92" fmla="*/ 539 w 650"/>
                <a:gd name="T93" fmla="*/ 25 h 429"/>
                <a:gd name="T94" fmla="*/ 553 w 650"/>
                <a:gd name="T95" fmla="*/ 35 h 429"/>
                <a:gd name="T96" fmla="*/ 555 w 650"/>
                <a:gd name="T97" fmla="*/ 43 h 429"/>
                <a:gd name="T98" fmla="*/ 542 w 650"/>
                <a:gd name="T99" fmla="*/ 65 h 429"/>
                <a:gd name="T100" fmla="*/ 544 w 650"/>
                <a:gd name="T101" fmla="*/ 85 h 429"/>
                <a:gd name="T102" fmla="*/ 559 w 650"/>
                <a:gd name="T103" fmla="*/ 109 h 429"/>
                <a:gd name="T104" fmla="*/ 575 w 650"/>
                <a:gd name="T105" fmla="*/ 117 h 429"/>
                <a:gd name="T106" fmla="*/ 594 w 650"/>
                <a:gd name="T107" fmla="*/ 120 h 429"/>
                <a:gd name="T108" fmla="*/ 599 w 650"/>
                <a:gd name="T109" fmla="*/ 12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0" h="429">
                  <a:moveTo>
                    <a:pt x="599" y="124"/>
                  </a:moveTo>
                  <a:lnTo>
                    <a:pt x="600" y="142"/>
                  </a:lnTo>
                  <a:lnTo>
                    <a:pt x="614" y="146"/>
                  </a:lnTo>
                  <a:lnTo>
                    <a:pt x="620" y="154"/>
                  </a:lnTo>
                  <a:lnTo>
                    <a:pt x="623" y="165"/>
                  </a:lnTo>
                  <a:lnTo>
                    <a:pt x="647" y="187"/>
                  </a:lnTo>
                  <a:lnTo>
                    <a:pt x="650" y="201"/>
                  </a:lnTo>
                  <a:lnTo>
                    <a:pt x="647" y="223"/>
                  </a:lnTo>
                  <a:lnTo>
                    <a:pt x="636" y="243"/>
                  </a:lnTo>
                  <a:lnTo>
                    <a:pt x="631" y="260"/>
                  </a:lnTo>
                  <a:lnTo>
                    <a:pt x="619" y="270"/>
                  </a:lnTo>
                  <a:lnTo>
                    <a:pt x="608" y="273"/>
                  </a:lnTo>
                  <a:lnTo>
                    <a:pt x="572" y="285"/>
                  </a:lnTo>
                  <a:lnTo>
                    <a:pt x="564" y="309"/>
                  </a:lnTo>
                  <a:lnTo>
                    <a:pt x="569" y="318"/>
                  </a:lnTo>
                  <a:lnTo>
                    <a:pt x="580" y="327"/>
                  </a:lnTo>
                  <a:lnTo>
                    <a:pt x="578" y="354"/>
                  </a:lnTo>
                  <a:lnTo>
                    <a:pt x="567" y="363"/>
                  </a:lnTo>
                  <a:lnTo>
                    <a:pt x="563" y="373"/>
                  </a:lnTo>
                  <a:lnTo>
                    <a:pt x="563" y="390"/>
                  </a:lnTo>
                  <a:lnTo>
                    <a:pt x="552" y="393"/>
                  </a:lnTo>
                  <a:lnTo>
                    <a:pt x="541" y="401"/>
                  </a:lnTo>
                  <a:lnTo>
                    <a:pt x="539" y="409"/>
                  </a:lnTo>
                  <a:lnTo>
                    <a:pt x="541" y="423"/>
                  </a:lnTo>
                  <a:lnTo>
                    <a:pt x="531" y="429"/>
                  </a:lnTo>
                  <a:lnTo>
                    <a:pt x="516" y="409"/>
                  </a:lnTo>
                  <a:lnTo>
                    <a:pt x="508" y="394"/>
                  </a:lnTo>
                  <a:lnTo>
                    <a:pt x="97" y="410"/>
                  </a:lnTo>
                  <a:lnTo>
                    <a:pt x="93" y="410"/>
                  </a:lnTo>
                  <a:lnTo>
                    <a:pt x="79" y="382"/>
                  </a:lnTo>
                  <a:lnTo>
                    <a:pt x="77" y="341"/>
                  </a:lnTo>
                  <a:lnTo>
                    <a:pt x="68" y="315"/>
                  </a:lnTo>
                  <a:lnTo>
                    <a:pt x="63" y="282"/>
                  </a:lnTo>
                  <a:lnTo>
                    <a:pt x="49" y="260"/>
                  </a:lnTo>
                  <a:lnTo>
                    <a:pt x="43" y="229"/>
                  </a:lnTo>
                  <a:lnTo>
                    <a:pt x="25" y="182"/>
                  </a:lnTo>
                  <a:lnTo>
                    <a:pt x="19" y="149"/>
                  </a:lnTo>
                  <a:lnTo>
                    <a:pt x="10" y="135"/>
                  </a:lnTo>
                  <a:lnTo>
                    <a:pt x="0" y="118"/>
                  </a:lnTo>
                  <a:lnTo>
                    <a:pt x="13" y="89"/>
                  </a:lnTo>
                  <a:lnTo>
                    <a:pt x="21" y="53"/>
                  </a:lnTo>
                  <a:lnTo>
                    <a:pt x="4" y="40"/>
                  </a:lnTo>
                  <a:lnTo>
                    <a:pt x="2" y="23"/>
                  </a:lnTo>
                  <a:lnTo>
                    <a:pt x="7" y="7"/>
                  </a:lnTo>
                  <a:lnTo>
                    <a:pt x="18" y="7"/>
                  </a:lnTo>
                  <a:lnTo>
                    <a:pt x="534" y="0"/>
                  </a:lnTo>
                  <a:lnTo>
                    <a:pt x="539" y="25"/>
                  </a:lnTo>
                  <a:lnTo>
                    <a:pt x="553" y="35"/>
                  </a:lnTo>
                  <a:lnTo>
                    <a:pt x="555" y="43"/>
                  </a:lnTo>
                  <a:lnTo>
                    <a:pt x="542" y="65"/>
                  </a:lnTo>
                  <a:lnTo>
                    <a:pt x="544" y="85"/>
                  </a:lnTo>
                  <a:lnTo>
                    <a:pt x="559" y="109"/>
                  </a:lnTo>
                  <a:lnTo>
                    <a:pt x="575" y="117"/>
                  </a:lnTo>
                  <a:lnTo>
                    <a:pt x="594" y="120"/>
                  </a:lnTo>
                  <a:lnTo>
                    <a:pt x="599" y="124"/>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IA</a:t>
              </a:r>
            </a:p>
          </p:txBody>
        </p:sp>
        <p:sp>
          <p:nvSpPr>
            <p:cNvPr id="39" name="Freeform 96">
              <a:extLst>
                <a:ext uri="{FF2B5EF4-FFF2-40B4-BE49-F238E27FC236}">
                  <a16:creationId xmlns:a16="http://schemas.microsoft.com/office/drawing/2014/main" id="{4CC4568F-AB19-08D7-DBF9-E9A8862D4FF9}"/>
                </a:ext>
              </a:extLst>
            </p:cNvPr>
            <p:cNvSpPr>
              <a:spLocks/>
            </p:cNvSpPr>
            <p:nvPr/>
          </p:nvSpPr>
          <p:spPr bwMode="auto">
            <a:xfrm>
              <a:off x="2878" y="630"/>
              <a:ext cx="716" cy="795"/>
            </a:xfrm>
            <a:custGeom>
              <a:avLst/>
              <a:gdLst>
                <a:gd name="T0" fmla="*/ 54 w 716"/>
                <a:gd name="T1" fmla="*/ 419 h 795"/>
                <a:gd name="T2" fmla="*/ 31 w 716"/>
                <a:gd name="T3" fmla="*/ 289 h 795"/>
                <a:gd name="T4" fmla="*/ 17 w 716"/>
                <a:gd name="T5" fmla="*/ 206 h 795"/>
                <a:gd name="T6" fmla="*/ 7 w 716"/>
                <a:gd name="T7" fmla="*/ 111 h 795"/>
                <a:gd name="T8" fmla="*/ 0 w 716"/>
                <a:gd name="T9" fmla="*/ 53 h 795"/>
                <a:gd name="T10" fmla="*/ 190 w 716"/>
                <a:gd name="T11" fmla="*/ 2 h 795"/>
                <a:gd name="T12" fmla="*/ 209 w 716"/>
                <a:gd name="T13" fmla="*/ 3 h 795"/>
                <a:gd name="T14" fmla="*/ 226 w 716"/>
                <a:gd name="T15" fmla="*/ 42 h 795"/>
                <a:gd name="T16" fmla="*/ 245 w 716"/>
                <a:gd name="T17" fmla="*/ 91 h 795"/>
                <a:gd name="T18" fmla="*/ 278 w 716"/>
                <a:gd name="T19" fmla="*/ 100 h 795"/>
                <a:gd name="T20" fmla="*/ 317 w 716"/>
                <a:gd name="T21" fmla="*/ 116 h 795"/>
                <a:gd name="T22" fmla="*/ 349 w 716"/>
                <a:gd name="T23" fmla="*/ 108 h 795"/>
                <a:gd name="T24" fmla="*/ 370 w 716"/>
                <a:gd name="T25" fmla="*/ 97 h 795"/>
                <a:gd name="T26" fmla="*/ 396 w 716"/>
                <a:gd name="T27" fmla="*/ 102 h 795"/>
                <a:gd name="T28" fmla="*/ 454 w 716"/>
                <a:gd name="T29" fmla="*/ 133 h 795"/>
                <a:gd name="T30" fmla="*/ 473 w 716"/>
                <a:gd name="T31" fmla="*/ 131 h 795"/>
                <a:gd name="T32" fmla="*/ 484 w 716"/>
                <a:gd name="T33" fmla="*/ 145 h 795"/>
                <a:gd name="T34" fmla="*/ 504 w 716"/>
                <a:gd name="T35" fmla="*/ 150 h 795"/>
                <a:gd name="T36" fmla="*/ 512 w 716"/>
                <a:gd name="T37" fmla="*/ 164 h 795"/>
                <a:gd name="T38" fmla="*/ 546 w 716"/>
                <a:gd name="T39" fmla="*/ 170 h 795"/>
                <a:gd name="T40" fmla="*/ 577 w 716"/>
                <a:gd name="T41" fmla="*/ 145 h 795"/>
                <a:gd name="T42" fmla="*/ 598 w 716"/>
                <a:gd name="T43" fmla="*/ 153 h 795"/>
                <a:gd name="T44" fmla="*/ 607 w 716"/>
                <a:gd name="T45" fmla="*/ 163 h 795"/>
                <a:gd name="T46" fmla="*/ 669 w 716"/>
                <a:gd name="T47" fmla="*/ 155 h 795"/>
                <a:gd name="T48" fmla="*/ 684 w 716"/>
                <a:gd name="T49" fmla="*/ 173 h 795"/>
                <a:gd name="T50" fmla="*/ 716 w 716"/>
                <a:gd name="T51" fmla="*/ 164 h 795"/>
                <a:gd name="T52" fmla="*/ 688 w 716"/>
                <a:gd name="T53" fmla="*/ 191 h 795"/>
                <a:gd name="T54" fmla="*/ 601 w 716"/>
                <a:gd name="T55" fmla="*/ 228 h 795"/>
                <a:gd name="T56" fmla="*/ 566 w 716"/>
                <a:gd name="T57" fmla="*/ 267 h 795"/>
                <a:gd name="T58" fmla="*/ 541 w 716"/>
                <a:gd name="T59" fmla="*/ 297 h 795"/>
                <a:gd name="T60" fmla="*/ 504 w 716"/>
                <a:gd name="T61" fmla="*/ 328 h 795"/>
                <a:gd name="T62" fmla="*/ 462 w 716"/>
                <a:gd name="T63" fmla="*/ 365 h 795"/>
                <a:gd name="T64" fmla="*/ 462 w 716"/>
                <a:gd name="T65" fmla="*/ 436 h 795"/>
                <a:gd name="T66" fmla="*/ 421 w 716"/>
                <a:gd name="T67" fmla="*/ 470 h 795"/>
                <a:gd name="T68" fmla="*/ 424 w 716"/>
                <a:gd name="T69" fmla="*/ 522 h 795"/>
                <a:gd name="T70" fmla="*/ 418 w 716"/>
                <a:gd name="T71" fmla="*/ 562 h 795"/>
                <a:gd name="T72" fmla="*/ 421 w 716"/>
                <a:gd name="T73" fmla="*/ 626 h 795"/>
                <a:gd name="T74" fmla="*/ 460 w 716"/>
                <a:gd name="T75" fmla="*/ 645 h 795"/>
                <a:gd name="T76" fmla="*/ 493 w 716"/>
                <a:gd name="T77" fmla="*/ 668 h 795"/>
                <a:gd name="T78" fmla="*/ 562 w 716"/>
                <a:gd name="T79" fmla="*/ 729 h 795"/>
                <a:gd name="T80" fmla="*/ 579 w 716"/>
                <a:gd name="T81" fmla="*/ 787 h 795"/>
                <a:gd name="T82" fmla="*/ 70 w 716"/>
                <a:gd name="T83" fmla="*/ 572 h 795"/>
                <a:gd name="T84" fmla="*/ 42 w 716"/>
                <a:gd name="T85" fmla="*/ 533 h 795"/>
                <a:gd name="T86" fmla="*/ 34 w 716"/>
                <a:gd name="T87" fmla="*/ 511 h 795"/>
                <a:gd name="T88" fmla="*/ 56 w 716"/>
                <a:gd name="T89" fmla="*/ 4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795">
                  <a:moveTo>
                    <a:pt x="57" y="472"/>
                  </a:moveTo>
                  <a:lnTo>
                    <a:pt x="54" y="419"/>
                  </a:lnTo>
                  <a:lnTo>
                    <a:pt x="43" y="373"/>
                  </a:lnTo>
                  <a:lnTo>
                    <a:pt x="31" y="289"/>
                  </a:lnTo>
                  <a:lnTo>
                    <a:pt x="29" y="228"/>
                  </a:lnTo>
                  <a:lnTo>
                    <a:pt x="17" y="206"/>
                  </a:lnTo>
                  <a:lnTo>
                    <a:pt x="7" y="175"/>
                  </a:lnTo>
                  <a:lnTo>
                    <a:pt x="7" y="111"/>
                  </a:lnTo>
                  <a:lnTo>
                    <a:pt x="12" y="86"/>
                  </a:lnTo>
                  <a:lnTo>
                    <a:pt x="0" y="53"/>
                  </a:lnTo>
                  <a:lnTo>
                    <a:pt x="189" y="53"/>
                  </a:lnTo>
                  <a:lnTo>
                    <a:pt x="190" y="2"/>
                  </a:lnTo>
                  <a:lnTo>
                    <a:pt x="195" y="0"/>
                  </a:lnTo>
                  <a:lnTo>
                    <a:pt x="209" y="3"/>
                  </a:lnTo>
                  <a:lnTo>
                    <a:pt x="221" y="8"/>
                  </a:lnTo>
                  <a:lnTo>
                    <a:pt x="226" y="42"/>
                  </a:lnTo>
                  <a:lnTo>
                    <a:pt x="235" y="81"/>
                  </a:lnTo>
                  <a:lnTo>
                    <a:pt x="245" y="91"/>
                  </a:lnTo>
                  <a:lnTo>
                    <a:pt x="276" y="91"/>
                  </a:lnTo>
                  <a:lnTo>
                    <a:pt x="278" y="100"/>
                  </a:lnTo>
                  <a:lnTo>
                    <a:pt x="317" y="102"/>
                  </a:lnTo>
                  <a:lnTo>
                    <a:pt x="317" y="116"/>
                  </a:lnTo>
                  <a:lnTo>
                    <a:pt x="346" y="116"/>
                  </a:lnTo>
                  <a:lnTo>
                    <a:pt x="349" y="108"/>
                  </a:lnTo>
                  <a:lnTo>
                    <a:pt x="356" y="100"/>
                  </a:lnTo>
                  <a:lnTo>
                    <a:pt x="370" y="97"/>
                  </a:lnTo>
                  <a:lnTo>
                    <a:pt x="379" y="102"/>
                  </a:lnTo>
                  <a:lnTo>
                    <a:pt x="396" y="102"/>
                  </a:lnTo>
                  <a:lnTo>
                    <a:pt x="421" y="119"/>
                  </a:lnTo>
                  <a:lnTo>
                    <a:pt x="454" y="133"/>
                  </a:lnTo>
                  <a:lnTo>
                    <a:pt x="470" y="136"/>
                  </a:lnTo>
                  <a:lnTo>
                    <a:pt x="473" y="131"/>
                  </a:lnTo>
                  <a:lnTo>
                    <a:pt x="481" y="128"/>
                  </a:lnTo>
                  <a:lnTo>
                    <a:pt x="484" y="145"/>
                  </a:lnTo>
                  <a:lnTo>
                    <a:pt x="501" y="153"/>
                  </a:lnTo>
                  <a:lnTo>
                    <a:pt x="504" y="150"/>
                  </a:lnTo>
                  <a:lnTo>
                    <a:pt x="512" y="152"/>
                  </a:lnTo>
                  <a:lnTo>
                    <a:pt x="512" y="164"/>
                  </a:lnTo>
                  <a:lnTo>
                    <a:pt x="527" y="170"/>
                  </a:lnTo>
                  <a:lnTo>
                    <a:pt x="546" y="170"/>
                  </a:lnTo>
                  <a:lnTo>
                    <a:pt x="557" y="166"/>
                  </a:lnTo>
                  <a:lnTo>
                    <a:pt x="577" y="145"/>
                  </a:lnTo>
                  <a:lnTo>
                    <a:pt x="593" y="142"/>
                  </a:lnTo>
                  <a:lnTo>
                    <a:pt x="598" y="153"/>
                  </a:lnTo>
                  <a:lnTo>
                    <a:pt x="601" y="163"/>
                  </a:lnTo>
                  <a:lnTo>
                    <a:pt x="607" y="163"/>
                  </a:lnTo>
                  <a:lnTo>
                    <a:pt x="613" y="156"/>
                  </a:lnTo>
                  <a:lnTo>
                    <a:pt x="669" y="155"/>
                  </a:lnTo>
                  <a:lnTo>
                    <a:pt x="680" y="173"/>
                  </a:lnTo>
                  <a:lnTo>
                    <a:pt x="684" y="173"/>
                  </a:lnTo>
                  <a:lnTo>
                    <a:pt x="688" y="167"/>
                  </a:lnTo>
                  <a:lnTo>
                    <a:pt x="716" y="164"/>
                  </a:lnTo>
                  <a:lnTo>
                    <a:pt x="713" y="180"/>
                  </a:lnTo>
                  <a:lnTo>
                    <a:pt x="688" y="191"/>
                  </a:lnTo>
                  <a:lnTo>
                    <a:pt x="630" y="216"/>
                  </a:lnTo>
                  <a:lnTo>
                    <a:pt x="601" y="228"/>
                  </a:lnTo>
                  <a:lnTo>
                    <a:pt x="580" y="245"/>
                  </a:lnTo>
                  <a:lnTo>
                    <a:pt x="566" y="267"/>
                  </a:lnTo>
                  <a:lnTo>
                    <a:pt x="552" y="291"/>
                  </a:lnTo>
                  <a:lnTo>
                    <a:pt x="541" y="297"/>
                  </a:lnTo>
                  <a:lnTo>
                    <a:pt x="513" y="328"/>
                  </a:lnTo>
                  <a:lnTo>
                    <a:pt x="504" y="328"/>
                  </a:lnTo>
                  <a:lnTo>
                    <a:pt x="477" y="345"/>
                  </a:lnTo>
                  <a:lnTo>
                    <a:pt x="462" y="365"/>
                  </a:lnTo>
                  <a:lnTo>
                    <a:pt x="460" y="386"/>
                  </a:lnTo>
                  <a:lnTo>
                    <a:pt x="462" y="436"/>
                  </a:lnTo>
                  <a:lnTo>
                    <a:pt x="452" y="447"/>
                  </a:lnTo>
                  <a:lnTo>
                    <a:pt x="421" y="470"/>
                  </a:lnTo>
                  <a:lnTo>
                    <a:pt x="407" y="508"/>
                  </a:lnTo>
                  <a:lnTo>
                    <a:pt x="424" y="522"/>
                  </a:lnTo>
                  <a:lnTo>
                    <a:pt x="429" y="542"/>
                  </a:lnTo>
                  <a:lnTo>
                    <a:pt x="418" y="562"/>
                  </a:lnTo>
                  <a:lnTo>
                    <a:pt x="418" y="586"/>
                  </a:lnTo>
                  <a:lnTo>
                    <a:pt x="421" y="626"/>
                  </a:lnTo>
                  <a:lnTo>
                    <a:pt x="440" y="645"/>
                  </a:lnTo>
                  <a:lnTo>
                    <a:pt x="460" y="645"/>
                  </a:lnTo>
                  <a:lnTo>
                    <a:pt x="473" y="665"/>
                  </a:lnTo>
                  <a:lnTo>
                    <a:pt x="493" y="668"/>
                  </a:lnTo>
                  <a:lnTo>
                    <a:pt x="518" y="704"/>
                  </a:lnTo>
                  <a:lnTo>
                    <a:pt x="562" y="729"/>
                  </a:lnTo>
                  <a:lnTo>
                    <a:pt x="576" y="748"/>
                  </a:lnTo>
                  <a:lnTo>
                    <a:pt x="579" y="787"/>
                  </a:lnTo>
                  <a:lnTo>
                    <a:pt x="73" y="795"/>
                  </a:lnTo>
                  <a:lnTo>
                    <a:pt x="70" y="572"/>
                  </a:lnTo>
                  <a:lnTo>
                    <a:pt x="67" y="553"/>
                  </a:lnTo>
                  <a:lnTo>
                    <a:pt x="42" y="533"/>
                  </a:lnTo>
                  <a:lnTo>
                    <a:pt x="34" y="520"/>
                  </a:lnTo>
                  <a:lnTo>
                    <a:pt x="34" y="511"/>
                  </a:lnTo>
                  <a:lnTo>
                    <a:pt x="48" y="501"/>
                  </a:lnTo>
                  <a:lnTo>
                    <a:pt x="56" y="492"/>
                  </a:lnTo>
                  <a:lnTo>
                    <a:pt x="57" y="472"/>
                  </a:lnTo>
                  <a:close/>
                </a:path>
              </a:pathLst>
            </a:custGeom>
            <a:solidFill>
              <a:srgbClr val="FFC000"/>
            </a:solidFill>
            <a:ln w="5">
              <a:solidFill>
                <a:schemeClr val="bg1">
                  <a:lumMod val="65000"/>
                </a:schemeClr>
              </a:solidFill>
              <a:prstDash val="solid"/>
              <a:round/>
              <a:headEnd/>
              <a:tailEnd/>
            </a:ln>
          </p:spPr>
          <p:txBody>
            <a:bodyPr vert="horz" wrap="square" lIns="91440" tIns="45720" rIns="365760" bIns="45720" numCol="1" anchor="ctr" anchorCtr="0" compatLnSpc="1">
              <a:prstTxWarp prst="textNoShape">
                <a:avLst/>
              </a:prstTxWarp>
            </a:bodyPr>
            <a:lstStyle/>
            <a:p>
              <a:pPr algn="ctr"/>
              <a:r>
                <a:rPr lang="en-US" sz="1200"/>
                <a:t>MN</a:t>
              </a:r>
            </a:p>
          </p:txBody>
        </p:sp>
        <p:sp>
          <p:nvSpPr>
            <p:cNvPr id="40" name="Freeform 97">
              <a:extLst>
                <a:ext uri="{FF2B5EF4-FFF2-40B4-BE49-F238E27FC236}">
                  <a16:creationId xmlns:a16="http://schemas.microsoft.com/office/drawing/2014/main" id="{14310BD0-8A00-03C5-502D-E19FE73A0C48}"/>
                </a:ext>
              </a:extLst>
            </p:cNvPr>
            <p:cNvSpPr>
              <a:spLocks/>
            </p:cNvSpPr>
            <p:nvPr/>
          </p:nvSpPr>
          <p:spPr bwMode="auto">
            <a:xfrm>
              <a:off x="2233" y="2293"/>
              <a:ext cx="935" cy="496"/>
            </a:xfrm>
            <a:custGeom>
              <a:avLst/>
              <a:gdLst>
                <a:gd name="T0" fmla="*/ 109 w 935"/>
                <a:gd name="T1" fmla="*/ 7 h 496"/>
                <a:gd name="T2" fmla="*/ 6 w 935"/>
                <a:gd name="T3" fmla="*/ 0 h 496"/>
                <a:gd name="T4" fmla="*/ 0 w 935"/>
                <a:gd name="T5" fmla="*/ 68 h 496"/>
                <a:gd name="T6" fmla="*/ 128 w 935"/>
                <a:gd name="T7" fmla="*/ 76 h 496"/>
                <a:gd name="T8" fmla="*/ 328 w 935"/>
                <a:gd name="T9" fmla="*/ 84 h 496"/>
                <a:gd name="T10" fmla="*/ 314 w 935"/>
                <a:gd name="T11" fmla="*/ 237 h 496"/>
                <a:gd name="T12" fmla="*/ 311 w 935"/>
                <a:gd name="T13" fmla="*/ 348 h 496"/>
                <a:gd name="T14" fmla="*/ 312 w 935"/>
                <a:gd name="T15" fmla="*/ 357 h 496"/>
                <a:gd name="T16" fmla="*/ 339 w 935"/>
                <a:gd name="T17" fmla="*/ 381 h 496"/>
                <a:gd name="T18" fmla="*/ 353 w 935"/>
                <a:gd name="T19" fmla="*/ 387 h 496"/>
                <a:gd name="T20" fmla="*/ 356 w 935"/>
                <a:gd name="T21" fmla="*/ 387 h 496"/>
                <a:gd name="T22" fmla="*/ 360 w 935"/>
                <a:gd name="T23" fmla="*/ 373 h 496"/>
                <a:gd name="T24" fmla="*/ 370 w 935"/>
                <a:gd name="T25" fmla="*/ 385 h 496"/>
                <a:gd name="T26" fmla="*/ 382 w 935"/>
                <a:gd name="T27" fmla="*/ 385 h 496"/>
                <a:gd name="T28" fmla="*/ 382 w 935"/>
                <a:gd name="T29" fmla="*/ 376 h 496"/>
                <a:gd name="T30" fmla="*/ 400 w 935"/>
                <a:gd name="T31" fmla="*/ 385 h 496"/>
                <a:gd name="T32" fmla="*/ 396 w 935"/>
                <a:gd name="T33" fmla="*/ 409 h 496"/>
                <a:gd name="T34" fmla="*/ 421 w 935"/>
                <a:gd name="T35" fmla="*/ 410 h 496"/>
                <a:gd name="T36" fmla="*/ 437 w 935"/>
                <a:gd name="T37" fmla="*/ 418 h 496"/>
                <a:gd name="T38" fmla="*/ 464 w 935"/>
                <a:gd name="T39" fmla="*/ 421 h 496"/>
                <a:gd name="T40" fmla="*/ 479 w 935"/>
                <a:gd name="T41" fmla="*/ 434 h 496"/>
                <a:gd name="T42" fmla="*/ 493 w 935"/>
                <a:gd name="T43" fmla="*/ 420 h 496"/>
                <a:gd name="T44" fmla="*/ 515 w 935"/>
                <a:gd name="T45" fmla="*/ 424 h 496"/>
                <a:gd name="T46" fmla="*/ 531 w 935"/>
                <a:gd name="T47" fmla="*/ 446 h 496"/>
                <a:gd name="T48" fmla="*/ 537 w 935"/>
                <a:gd name="T49" fmla="*/ 446 h 496"/>
                <a:gd name="T50" fmla="*/ 537 w 935"/>
                <a:gd name="T51" fmla="*/ 460 h 496"/>
                <a:gd name="T52" fmla="*/ 551 w 935"/>
                <a:gd name="T53" fmla="*/ 465 h 496"/>
                <a:gd name="T54" fmla="*/ 565 w 935"/>
                <a:gd name="T55" fmla="*/ 451 h 496"/>
                <a:gd name="T56" fmla="*/ 576 w 935"/>
                <a:gd name="T57" fmla="*/ 454 h 496"/>
                <a:gd name="T58" fmla="*/ 592 w 935"/>
                <a:gd name="T59" fmla="*/ 454 h 496"/>
                <a:gd name="T60" fmla="*/ 598 w 935"/>
                <a:gd name="T61" fmla="*/ 470 h 496"/>
                <a:gd name="T62" fmla="*/ 637 w 935"/>
                <a:gd name="T63" fmla="*/ 484 h 496"/>
                <a:gd name="T64" fmla="*/ 646 w 935"/>
                <a:gd name="T65" fmla="*/ 479 h 496"/>
                <a:gd name="T66" fmla="*/ 657 w 935"/>
                <a:gd name="T67" fmla="*/ 454 h 496"/>
                <a:gd name="T68" fmla="*/ 663 w 935"/>
                <a:gd name="T69" fmla="*/ 454 h 496"/>
                <a:gd name="T70" fmla="*/ 671 w 935"/>
                <a:gd name="T71" fmla="*/ 466 h 496"/>
                <a:gd name="T72" fmla="*/ 696 w 935"/>
                <a:gd name="T73" fmla="*/ 471 h 496"/>
                <a:gd name="T74" fmla="*/ 720 w 935"/>
                <a:gd name="T75" fmla="*/ 479 h 496"/>
                <a:gd name="T76" fmla="*/ 738 w 935"/>
                <a:gd name="T77" fmla="*/ 485 h 496"/>
                <a:gd name="T78" fmla="*/ 749 w 935"/>
                <a:gd name="T79" fmla="*/ 479 h 496"/>
                <a:gd name="T80" fmla="*/ 754 w 935"/>
                <a:gd name="T81" fmla="*/ 463 h 496"/>
                <a:gd name="T82" fmla="*/ 780 w 935"/>
                <a:gd name="T83" fmla="*/ 463 h 496"/>
                <a:gd name="T84" fmla="*/ 795 w 935"/>
                <a:gd name="T85" fmla="*/ 470 h 496"/>
                <a:gd name="T86" fmla="*/ 812 w 935"/>
                <a:gd name="T87" fmla="*/ 455 h 496"/>
                <a:gd name="T88" fmla="*/ 818 w 935"/>
                <a:gd name="T89" fmla="*/ 455 h 496"/>
                <a:gd name="T90" fmla="*/ 823 w 935"/>
                <a:gd name="T91" fmla="*/ 466 h 496"/>
                <a:gd name="T92" fmla="*/ 848 w 935"/>
                <a:gd name="T93" fmla="*/ 466 h 496"/>
                <a:gd name="T94" fmla="*/ 859 w 935"/>
                <a:gd name="T95" fmla="*/ 454 h 496"/>
                <a:gd name="T96" fmla="*/ 869 w 935"/>
                <a:gd name="T97" fmla="*/ 455 h 496"/>
                <a:gd name="T98" fmla="*/ 882 w 935"/>
                <a:gd name="T99" fmla="*/ 471 h 496"/>
                <a:gd name="T100" fmla="*/ 902 w 935"/>
                <a:gd name="T101" fmla="*/ 484 h 496"/>
                <a:gd name="T102" fmla="*/ 923 w 935"/>
                <a:gd name="T103" fmla="*/ 488 h 496"/>
                <a:gd name="T104" fmla="*/ 935 w 935"/>
                <a:gd name="T105" fmla="*/ 496 h 496"/>
                <a:gd name="T106" fmla="*/ 932 w 935"/>
                <a:gd name="T107" fmla="*/ 263 h 496"/>
                <a:gd name="T108" fmla="*/ 924 w 935"/>
                <a:gd name="T109" fmla="*/ 195 h 496"/>
                <a:gd name="T110" fmla="*/ 923 w 935"/>
                <a:gd name="T111" fmla="*/ 140 h 496"/>
                <a:gd name="T112" fmla="*/ 913 w 935"/>
                <a:gd name="T113" fmla="*/ 100 h 496"/>
                <a:gd name="T114" fmla="*/ 909 w 935"/>
                <a:gd name="T115" fmla="*/ 54 h 496"/>
                <a:gd name="T116" fmla="*/ 909 w 935"/>
                <a:gd name="T117" fmla="*/ 31 h 496"/>
                <a:gd name="T118" fmla="*/ 832 w 935"/>
                <a:gd name="T119" fmla="*/ 32 h 496"/>
                <a:gd name="T120" fmla="*/ 543 w 935"/>
                <a:gd name="T121" fmla="*/ 29 h 496"/>
                <a:gd name="T122" fmla="*/ 262 w 935"/>
                <a:gd name="T123" fmla="*/ 17 h 496"/>
                <a:gd name="T124" fmla="*/ 109 w 935"/>
                <a:gd name="T125" fmla="*/ 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496">
                  <a:moveTo>
                    <a:pt x="109" y="7"/>
                  </a:moveTo>
                  <a:lnTo>
                    <a:pt x="6" y="0"/>
                  </a:lnTo>
                  <a:lnTo>
                    <a:pt x="0" y="68"/>
                  </a:lnTo>
                  <a:lnTo>
                    <a:pt x="128" y="76"/>
                  </a:lnTo>
                  <a:lnTo>
                    <a:pt x="328" y="84"/>
                  </a:lnTo>
                  <a:lnTo>
                    <a:pt x="314" y="237"/>
                  </a:lnTo>
                  <a:lnTo>
                    <a:pt x="311" y="348"/>
                  </a:lnTo>
                  <a:lnTo>
                    <a:pt x="312" y="357"/>
                  </a:lnTo>
                  <a:lnTo>
                    <a:pt x="339" y="381"/>
                  </a:lnTo>
                  <a:lnTo>
                    <a:pt x="353" y="387"/>
                  </a:lnTo>
                  <a:lnTo>
                    <a:pt x="356" y="387"/>
                  </a:lnTo>
                  <a:lnTo>
                    <a:pt x="360" y="373"/>
                  </a:lnTo>
                  <a:lnTo>
                    <a:pt x="370" y="385"/>
                  </a:lnTo>
                  <a:lnTo>
                    <a:pt x="382" y="385"/>
                  </a:lnTo>
                  <a:lnTo>
                    <a:pt x="382" y="376"/>
                  </a:lnTo>
                  <a:lnTo>
                    <a:pt x="400" y="385"/>
                  </a:lnTo>
                  <a:lnTo>
                    <a:pt x="396" y="409"/>
                  </a:lnTo>
                  <a:lnTo>
                    <a:pt x="421" y="410"/>
                  </a:lnTo>
                  <a:lnTo>
                    <a:pt x="437" y="418"/>
                  </a:lnTo>
                  <a:lnTo>
                    <a:pt x="464" y="421"/>
                  </a:lnTo>
                  <a:lnTo>
                    <a:pt x="479" y="434"/>
                  </a:lnTo>
                  <a:lnTo>
                    <a:pt x="493" y="420"/>
                  </a:lnTo>
                  <a:lnTo>
                    <a:pt x="515" y="424"/>
                  </a:lnTo>
                  <a:lnTo>
                    <a:pt x="531" y="446"/>
                  </a:lnTo>
                  <a:lnTo>
                    <a:pt x="537" y="446"/>
                  </a:lnTo>
                  <a:lnTo>
                    <a:pt x="537" y="460"/>
                  </a:lnTo>
                  <a:lnTo>
                    <a:pt x="551" y="465"/>
                  </a:lnTo>
                  <a:lnTo>
                    <a:pt x="565" y="451"/>
                  </a:lnTo>
                  <a:lnTo>
                    <a:pt x="576" y="454"/>
                  </a:lnTo>
                  <a:lnTo>
                    <a:pt x="592" y="454"/>
                  </a:lnTo>
                  <a:lnTo>
                    <a:pt x="598" y="470"/>
                  </a:lnTo>
                  <a:lnTo>
                    <a:pt x="637" y="484"/>
                  </a:lnTo>
                  <a:lnTo>
                    <a:pt x="646" y="479"/>
                  </a:lnTo>
                  <a:lnTo>
                    <a:pt x="657" y="454"/>
                  </a:lnTo>
                  <a:lnTo>
                    <a:pt x="663" y="454"/>
                  </a:lnTo>
                  <a:lnTo>
                    <a:pt x="671" y="466"/>
                  </a:lnTo>
                  <a:lnTo>
                    <a:pt x="696" y="471"/>
                  </a:lnTo>
                  <a:lnTo>
                    <a:pt x="720" y="479"/>
                  </a:lnTo>
                  <a:lnTo>
                    <a:pt x="738" y="485"/>
                  </a:lnTo>
                  <a:lnTo>
                    <a:pt x="749" y="479"/>
                  </a:lnTo>
                  <a:lnTo>
                    <a:pt x="754" y="463"/>
                  </a:lnTo>
                  <a:lnTo>
                    <a:pt x="780" y="463"/>
                  </a:lnTo>
                  <a:lnTo>
                    <a:pt x="795" y="470"/>
                  </a:lnTo>
                  <a:lnTo>
                    <a:pt x="812" y="455"/>
                  </a:lnTo>
                  <a:lnTo>
                    <a:pt x="818" y="455"/>
                  </a:lnTo>
                  <a:lnTo>
                    <a:pt x="823" y="466"/>
                  </a:lnTo>
                  <a:lnTo>
                    <a:pt x="848" y="466"/>
                  </a:lnTo>
                  <a:lnTo>
                    <a:pt x="859" y="454"/>
                  </a:lnTo>
                  <a:lnTo>
                    <a:pt x="869" y="455"/>
                  </a:lnTo>
                  <a:lnTo>
                    <a:pt x="882" y="471"/>
                  </a:lnTo>
                  <a:lnTo>
                    <a:pt x="902" y="484"/>
                  </a:lnTo>
                  <a:lnTo>
                    <a:pt x="923" y="488"/>
                  </a:lnTo>
                  <a:lnTo>
                    <a:pt x="935" y="496"/>
                  </a:lnTo>
                  <a:lnTo>
                    <a:pt x="932" y="263"/>
                  </a:lnTo>
                  <a:lnTo>
                    <a:pt x="924" y="195"/>
                  </a:lnTo>
                  <a:lnTo>
                    <a:pt x="923" y="140"/>
                  </a:lnTo>
                  <a:lnTo>
                    <a:pt x="913" y="100"/>
                  </a:lnTo>
                  <a:lnTo>
                    <a:pt x="909" y="54"/>
                  </a:lnTo>
                  <a:lnTo>
                    <a:pt x="909" y="31"/>
                  </a:lnTo>
                  <a:lnTo>
                    <a:pt x="832" y="32"/>
                  </a:lnTo>
                  <a:lnTo>
                    <a:pt x="543" y="29"/>
                  </a:lnTo>
                  <a:lnTo>
                    <a:pt x="262" y="17"/>
                  </a:lnTo>
                  <a:lnTo>
                    <a:pt x="109" y="7"/>
                  </a:lnTo>
                  <a:close/>
                </a:path>
              </a:pathLst>
            </a:custGeom>
            <a:solidFill>
              <a:srgbClr val="92D050"/>
            </a:solidFill>
            <a:ln w="5">
              <a:solidFill>
                <a:schemeClr val="bg1">
                  <a:lumMod val="65000"/>
                </a:schemeClr>
              </a:solidFill>
              <a:prstDash val="solid"/>
              <a:round/>
              <a:headEnd/>
              <a:tailEnd/>
            </a:ln>
          </p:spPr>
          <p:txBody>
            <a:bodyPr vert="horz" wrap="square" lIns="457200" tIns="45720" rIns="91440" bIns="45720" numCol="1" anchor="ctr" anchorCtr="0" compatLnSpc="1">
              <a:prstTxWarp prst="textNoShape">
                <a:avLst/>
              </a:prstTxWarp>
            </a:bodyPr>
            <a:lstStyle/>
            <a:p>
              <a:pPr algn="ctr"/>
              <a:r>
                <a:rPr lang="en-US" sz="1200"/>
                <a:t>OK</a:t>
              </a:r>
            </a:p>
          </p:txBody>
        </p:sp>
        <p:sp>
          <p:nvSpPr>
            <p:cNvPr id="41" name="Freeform 98">
              <a:extLst>
                <a:ext uri="{FF2B5EF4-FFF2-40B4-BE49-F238E27FC236}">
                  <a16:creationId xmlns:a16="http://schemas.microsoft.com/office/drawing/2014/main" id="{144B8DB2-5F27-C110-86F8-79B86439351B}"/>
                </a:ext>
              </a:extLst>
            </p:cNvPr>
            <p:cNvSpPr>
              <a:spLocks noEditPoints="1"/>
            </p:cNvSpPr>
            <p:nvPr/>
          </p:nvSpPr>
          <p:spPr bwMode="auto">
            <a:xfrm>
              <a:off x="1764" y="2361"/>
              <a:ext cx="1519" cy="1461"/>
            </a:xfrm>
            <a:custGeom>
              <a:avLst/>
              <a:gdLst>
                <a:gd name="T0" fmla="*/ 798 w 1519"/>
                <a:gd name="T1" fmla="*/ 14 h 1461"/>
                <a:gd name="T2" fmla="*/ 782 w 1519"/>
                <a:gd name="T3" fmla="*/ 288 h 1461"/>
                <a:gd name="T4" fmla="*/ 829 w 1519"/>
                <a:gd name="T5" fmla="*/ 317 h 1461"/>
                <a:gd name="T6" fmla="*/ 851 w 1519"/>
                <a:gd name="T7" fmla="*/ 317 h 1461"/>
                <a:gd name="T8" fmla="*/ 870 w 1519"/>
                <a:gd name="T9" fmla="*/ 317 h 1461"/>
                <a:gd name="T10" fmla="*/ 910 w 1519"/>
                <a:gd name="T11" fmla="*/ 350 h 1461"/>
                <a:gd name="T12" fmla="*/ 963 w 1519"/>
                <a:gd name="T13" fmla="*/ 353 h 1461"/>
                <a:gd name="T14" fmla="*/ 1007 w 1519"/>
                <a:gd name="T15" fmla="*/ 378 h 1461"/>
                <a:gd name="T16" fmla="*/ 1035 w 1519"/>
                <a:gd name="T17" fmla="*/ 383 h 1461"/>
                <a:gd name="T18" fmla="*/ 1068 w 1519"/>
                <a:gd name="T19" fmla="*/ 403 h 1461"/>
                <a:gd name="T20" fmla="*/ 1126 w 1519"/>
                <a:gd name="T21" fmla="*/ 384 h 1461"/>
                <a:gd name="T22" fmla="*/ 1141 w 1519"/>
                <a:gd name="T23" fmla="*/ 398 h 1461"/>
                <a:gd name="T24" fmla="*/ 1208 w 1519"/>
                <a:gd name="T25" fmla="*/ 417 h 1461"/>
                <a:gd name="T26" fmla="*/ 1252 w 1519"/>
                <a:gd name="T27" fmla="*/ 395 h 1461"/>
                <a:gd name="T28" fmla="*/ 1288 w 1519"/>
                <a:gd name="T29" fmla="*/ 387 h 1461"/>
                <a:gd name="T30" fmla="*/ 1329 w 1519"/>
                <a:gd name="T31" fmla="*/ 386 h 1461"/>
                <a:gd name="T32" fmla="*/ 1374 w 1519"/>
                <a:gd name="T33" fmla="*/ 416 h 1461"/>
                <a:gd name="T34" fmla="*/ 1416 w 1519"/>
                <a:gd name="T35" fmla="*/ 439 h 1461"/>
                <a:gd name="T36" fmla="*/ 1455 w 1519"/>
                <a:gd name="T37" fmla="*/ 475 h 1461"/>
                <a:gd name="T38" fmla="*/ 1464 w 1519"/>
                <a:gd name="T39" fmla="*/ 619 h 1461"/>
                <a:gd name="T40" fmla="*/ 1513 w 1519"/>
                <a:gd name="T41" fmla="*/ 711 h 1461"/>
                <a:gd name="T42" fmla="*/ 1514 w 1519"/>
                <a:gd name="T43" fmla="*/ 789 h 1461"/>
                <a:gd name="T44" fmla="*/ 1502 w 1519"/>
                <a:gd name="T45" fmla="*/ 848 h 1461"/>
                <a:gd name="T46" fmla="*/ 1489 w 1519"/>
                <a:gd name="T47" fmla="*/ 937 h 1461"/>
                <a:gd name="T48" fmla="*/ 1386 w 1519"/>
                <a:gd name="T49" fmla="*/ 987 h 1461"/>
                <a:gd name="T50" fmla="*/ 1350 w 1519"/>
                <a:gd name="T51" fmla="*/ 1013 h 1461"/>
                <a:gd name="T52" fmla="*/ 1265 w 1519"/>
                <a:gd name="T53" fmla="*/ 1079 h 1461"/>
                <a:gd name="T54" fmla="*/ 1179 w 1519"/>
                <a:gd name="T55" fmla="*/ 1124 h 1461"/>
                <a:gd name="T56" fmla="*/ 1096 w 1519"/>
                <a:gd name="T57" fmla="*/ 1185 h 1461"/>
                <a:gd name="T58" fmla="*/ 1079 w 1519"/>
                <a:gd name="T59" fmla="*/ 1212 h 1461"/>
                <a:gd name="T60" fmla="*/ 1055 w 1519"/>
                <a:gd name="T61" fmla="*/ 1299 h 1461"/>
                <a:gd name="T62" fmla="*/ 1066 w 1519"/>
                <a:gd name="T63" fmla="*/ 1385 h 1461"/>
                <a:gd name="T64" fmla="*/ 1077 w 1519"/>
                <a:gd name="T65" fmla="*/ 1451 h 1461"/>
                <a:gd name="T66" fmla="*/ 988 w 1519"/>
                <a:gd name="T67" fmla="*/ 1430 h 1461"/>
                <a:gd name="T68" fmla="*/ 934 w 1519"/>
                <a:gd name="T69" fmla="*/ 1410 h 1461"/>
                <a:gd name="T70" fmla="*/ 841 w 1519"/>
                <a:gd name="T71" fmla="*/ 1358 h 1461"/>
                <a:gd name="T72" fmla="*/ 809 w 1519"/>
                <a:gd name="T73" fmla="*/ 1291 h 1461"/>
                <a:gd name="T74" fmla="*/ 807 w 1519"/>
                <a:gd name="T75" fmla="*/ 1262 h 1461"/>
                <a:gd name="T76" fmla="*/ 801 w 1519"/>
                <a:gd name="T77" fmla="*/ 1215 h 1461"/>
                <a:gd name="T78" fmla="*/ 737 w 1519"/>
                <a:gd name="T79" fmla="*/ 1138 h 1461"/>
                <a:gd name="T80" fmla="*/ 679 w 1519"/>
                <a:gd name="T81" fmla="*/ 1032 h 1461"/>
                <a:gd name="T82" fmla="*/ 662 w 1519"/>
                <a:gd name="T83" fmla="*/ 985 h 1461"/>
                <a:gd name="T84" fmla="*/ 607 w 1519"/>
                <a:gd name="T85" fmla="*/ 926 h 1461"/>
                <a:gd name="T86" fmla="*/ 503 w 1519"/>
                <a:gd name="T87" fmla="*/ 901 h 1461"/>
                <a:gd name="T88" fmla="*/ 432 w 1519"/>
                <a:gd name="T89" fmla="*/ 907 h 1461"/>
                <a:gd name="T90" fmla="*/ 385 w 1519"/>
                <a:gd name="T91" fmla="*/ 990 h 1461"/>
                <a:gd name="T92" fmla="*/ 343 w 1519"/>
                <a:gd name="T93" fmla="*/ 992 h 1461"/>
                <a:gd name="T94" fmla="*/ 307 w 1519"/>
                <a:gd name="T95" fmla="*/ 970 h 1461"/>
                <a:gd name="T96" fmla="*/ 217 w 1519"/>
                <a:gd name="T97" fmla="*/ 896 h 1461"/>
                <a:gd name="T98" fmla="*/ 183 w 1519"/>
                <a:gd name="T99" fmla="*/ 776 h 1461"/>
                <a:gd name="T100" fmla="*/ 162 w 1519"/>
                <a:gd name="T101" fmla="*/ 739 h 1461"/>
                <a:gd name="T102" fmla="*/ 78 w 1519"/>
                <a:gd name="T103" fmla="*/ 667 h 1461"/>
                <a:gd name="T104" fmla="*/ 33 w 1519"/>
                <a:gd name="T105" fmla="*/ 604 h 1461"/>
                <a:gd name="T106" fmla="*/ 0 w 1519"/>
                <a:gd name="T107" fmla="*/ 555 h 1461"/>
                <a:gd name="T108" fmla="*/ 412 w 1519"/>
                <a:gd name="T109" fmla="*/ 586 h 1461"/>
                <a:gd name="T110" fmla="*/ 460 w 1519"/>
                <a:gd name="T111" fmla="*/ 0 h 1461"/>
                <a:gd name="T112" fmla="*/ 1088 w 1519"/>
                <a:gd name="T113" fmla="*/ 1435 h 1461"/>
                <a:gd name="T114" fmla="*/ 1063 w 1519"/>
                <a:gd name="T115" fmla="*/ 1301 h 1461"/>
                <a:gd name="T116" fmla="*/ 1116 w 1519"/>
                <a:gd name="T117" fmla="*/ 1173 h 1461"/>
                <a:gd name="T118" fmla="*/ 1110 w 1519"/>
                <a:gd name="T119" fmla="*/ 1195 h 1461"/>
                <a:gd name="T120" fmla="*/ 1068 w 1519"/>
                <a:gd name="T121" fmla="*/ 1308 h 1461"/>
                <a:gd name="T122" fmla="*/ 1093 w 1519"/>
                <a:gd name="T123" fmla="*/ 1424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9" h="1461">
                  <a:moveTo>
                    <a:pt x="462" y="0"/>
                  </a:moveTo>
                  <a:lnTo>
                    <a:pt x="604" y="8"/>
                  </a:lnTo>
                  <a:lnTo>
                    <a:pt x="798" y="14"/>
                  </a:lnTo>
                  <a:lnTo>
                    <a:pt x="784" y="161"/>
                  </a:lnTo>
                  <a:lnTo>
                    <a:pt x="781" y="275"/>
                  </a:lnTo>
                  <a:lnTo>
                    <a:pt x="782" y="288"/>
                  </a:lnTo>
                  <a:lnTo>
                    <a:pt x="809" y="311"/>
                  </a:lnTo>
                  <a:lnTo>
                    <a:pt x="821" y="320"/>
                  </a:lnTo>
                  <a:lnTo>
                    <a:pt x="829" y="317"/>
                  </a:lnTo>
                  <a:lnTo>
                    <a:pt x="830" y="306"/>
                  </a:lnTo>
                  <a:lnTo>
                    <a:pt x="838" y="317"/>
                  </a:lnTo>
                  <a:lnTo>
                    <a:pt x="851" y="317"/>
                  </a:lnTo>
                  <a:lnTo>
                    <a:pt x="851" y="308"/>
                  </a:lnTo>
                  <a:lnTo>
                    <a:pt x="862" y="314"/>
                  </a:lnTo>
                  <a:lnTo>
                    <a:pt x="870" y="317"/>
                  </a:lnTo>
                  <a:lnTo>
                    <a:pt x="866" y="342"/>
                  </a:lnTo>
                  <a:lnTo>
                    <a:pt x="891" y="342"/>
                  </a:lnTo>
                  <a:lnTo>
                    <a:pt x="910" y="350"/>
                  </a:lnTo>
                  <a:lnTo>
                    <a:pt x="935" y="353"/>
                  </a:lnTo>
                  <a:lnTo>
                    <a:pt x="949" y="366"/>
                  </a:lnTo>
                  <a:lnTo>
                    <a:pt x="963" y="353"/>
                  </a:lnTo>
                  <a:lnTo>
                    <a:pt x="987" y="356"/>
                  </a:lnTo>
                  <a:lnTo>
                    <a:pt x="1001" y="377"/>
                  </a:lnTo>
                  <a:lnTo>
                    <a:pt x="1007" y="378"/>
                  </a:lnTo>
                  <a:lnTo>
                    <a:pt x="1005" y="391"/>
                  </a:lnTo>
                  <a:lnTo>
                    <a:pt x="1019" y="395"/>
                  </a:lnTo>
                  <a:lnTo>
                    <a:pt x="1035" y="383"/>
                  </a:lnTo>
                  <a:lnTo>
                    <a:pt x="1048" y="387"/>
                  </a:lnTo>
                  <a:lnTo>
                    <a:pt x="1062" y="387"/>
                  </a:lnTo>
                  <a:lnTo>
                    <a:pt x="1068" y="403"/>
                  </a:lnTo>
                  <a:lnTo>
                    <a:pt x="1107" y="416"/>
                  </a:lnTo>
                  <a:lnTo>
                    <a:pt x="1116" y="411"/>
                  </a:lnTo>
                  <a:lnTo>
                    <a:pt x="1126" y="384"/>
                  </a:lnTo>
                  <a:lnTo>
                    <a:pt x="1129" y="384"/>
                  </a:lnTo>
                  <a:lnTo>
                    <a:pt x="1133" y="386"/>
                  </a:lnTo>
                  <a:lnTo>
                    <a:pt x="1141" y="398"/>
                  </a:lnTo>
                  <a:lnTo>
                    <a:pt x="1166" y="403"/>
                  </a:lnTo>
                  <a:lnTo>
                    <a:pt x="1186" y="409"/>
                  </a:lnTo>
                  <a:lnTo>
                    <a:pt x="1208" y="417"/>
                  </a:lnTo>
                  <a:lnTo>
                    <a:pt x="1219" y="411"/>
                  </a:lnTo>
                  <a:lnTo>
                    <a:pt x="1224" y="395"/>
                  </a:lnTo>
                  <a:lnTo>
                    <a:pt x="1252" y="395"/>
                  </a:lnTo>
                  <a:lnTo>
                    <a:pt x="1263" y="402"/>
                  </a:lnTo>
                  <a:lnTo>
                    <a:pt x="1282" y="387"/>
                  </a:lnTo>
                  <a:lnTo>
                    <a:pt x="1288" y="387"/>
                  </a:lnTo>
                  <a:lnTo>
                    <a:pt x="1293" y="398"/>
                  </a:lnTo>
                  <a:lnTo>
                    <a:pt x="1319" y="398"/>
                  </a:lnTo>
                  <a:lnTo>
                    <a:pt x="1329" y="386"/>
                  </a:lnTo>
                  <a:lnTo>
                    <a:pt x="1339" y="387"/>
                  </a:lnTo>
                  <a:lnTo>
                    <a:pt x="1352" y="403"/>
                  </a:lnTo>
                  <a:lnTo>
                    <a:pt x="1374" y="416"/>
                  </a:lnTo>
                  <a:lnTo>
                    <a:pt x="1391" y="420"/>
                  </a:lnTo>
                  <a:lnTo>
                    <a:pt x="1400" y="427"/>
                  </a:lnTo>
                  <a:lnTo>
                    <a:pt x="1416" y="439"/>
                  </a:lnTo>
                  <a:lnTo>
                    <a:pt x="1435" y="430"/>
                  </a:lnTo>
                  <a:lnTo>
                    <a:pt x="1452" y="437"/>
                  </a:lnTo>
                  <a:lnTo>
                    <a:pt x="1455" y="475"/>
                  </a:lnTo>
                  <a:lnTo>
                    <a:pt x="1455" y="536"/>
                  </a:lnTo>
                  <a:lnTo>
                    <a:pt x="1460" y="595"/>
                  </a:lnTo>
                  <a:lnTo>
                    <a:pt x="1464" y="619"/>
                  </a:lnTo>
                  <a:lnTo>
                    <a:pt x="1482" y="645"/>
                  </a:lnTo>
                  <a:lnTo>
                    <a:pt x="1486" y="676"/>
                  </a:lnTo>
                  <a:lnTo>
                    <a:pt x="1513" y="711"/>
                  </a:lnTo>
                  <a:lnTo>
                    <a:pt x="1514" y="731"/>
                  </a:lnTo>
                  <a:lnTo>
                    <a:pt x="1519" y="736"/>
                  </a:lnTo>
                  <a:lnTo>
                    <a:pt x="1514" y="789"/>
                  </a:lnTo>
                  <a:lnTo>
                    <a:pt x="1496" y="820"/>
                  </a:lnTo>
                  <a:lnTo>
                    <a:pt x="1507" y="832"/>
                  </a:lnTo>
                  <a:lnTo>
                    <a:pt x="1502" y="848"/>
                  </a:lnTo>
                  <a:lnTo>
                    <a:pt x="1497" y="893"/>
                  </a:lnTo>
                  <a:lnTo>
                    <a:pt x="1488" y="915"/>
                  </a:lnTo>
                  <a:lnTo>
                    <a:pt x="1489" y="937"/>
                  </a:lnTo>
                  <a:lnTo>
                    <a:pt x="1455" y="946"/>
                  </a:lnTo>
                  <a:lnTo>
                    <a:pt x="1393" y="974"/>
                  </a:lnTo>
                  <a:lnTo>
                    <a:pt x="1386" y="987"/>
                  </a:lnTo>
                  <a:lnTo>
                    <a:pt x="1371" y="998"/>
                  </a:lnTo>
                  <a:lnTo>
                    <a:pt x="1358" y="1007"/>
                  </a:lnTo>
                  <a:lnTo>
                    <a:pt x="1350" y="1013"/>
                  </a:lnTo>
                  <a:lnTo>
                    <a:pt x="1315" y="1046"/>
                  </a:lnTo>
                  <a:lnTo>
                    <a:pt x="1297" y="1059"/>
                  </a:lnTo>
                  <a:lnTo>
                    <a:pt x="1265" y="1079"/>
                  </a:lnTo>
                  <a:lnTo>
                    <a:pt x="1229" y="1095"/>
                  </a:lnTo>
                  <a:lnTo>
                    <a:pt x="1190" y="1115"/>
                  </a:lnTo>
                  <a:lnTo>
                    <a:pt x="1179" y="1124"/>
                  </a:lnTo>
                  <a:lnTo>
                    <a:pt x="1141" y="1148"/>
                  </a:lnTo>
                  <a:lnTo>
                    <a:pt x="1121" y="1151"/>
                  </a:lnTo>
                  <a:lnTo>
                    <a:pt x="1096" y="1185"/>
                  </a:lnTo>
                  <a:lnTo>
                    <a:pt x="1071" y="1187"/>
                  </a:lnTo>
                  <a:lnTo>
                    <a:pt x="1065" y="1199"/>
                  </a:lnTo>
                  <a:lnTo>
                    <a:pt x="1079" y="1212"/>
                  </a:lnTo>
                  <a:lnTo>
                    <a:pt x="1069" y="1246"/>
                  </a:lnTo>
                  <a:lnTo>
                    <a:pt x="1062" y="1274"/>
                  </a:lnTo>
                  <a:lnTo>
                    <a:pt x="1055" y="1299"/>
                  </a:lnTo>
                  <a:lnTo>
                    <a:pt x="1051" y="1327"/>
                  </a:lnTo>
                  <a:lnTo>
                    <a:pt x="1055" y="1341"/>
                  </a:lnTo>
                  <a:lnTo>
                    <a:pt x="1066" y="1385"/>
                  </a:lnTo>
                  <a:lnTo>
                    <a:pt x="1073" y="1424"/>
                  </a:lnTo>
                  <a:lnTo>
                    <a:pt x="1083" y="1441"/>
                  </a:lnTo>
                  <a:lnTo>
                    <a:pt x="1077" y="1451"/>
                  </a:lnTo>
                  <a:lnTo>
                    <a:pt x="1058" y="1461"/>
                  </a:lnTo>
                  <a:lnTo>
                    <a:pt x="1023" y="1438"/>
                  </a:lnTo>
                  <a:lnTo>
                    <a:pt x="988" y="1430"/>
                  </a:lnTo>
                  <a:lnTo>
                    <a:pt x="980" y="1433"/>
                  </a:lnTo>
                  <a:lnTo>
                    <a:pt x="960" y="1430"/>
                  </a:lnTo>
                  <a:lnTo>
                    <a:pt x="934" y="1410"/>
                  </a:lnTo>
                  <a:lnTo>
                    <a:pt x="901" y="1404"/>
                  </a:lnTo>
                  <a:lnTo>
                    <a:pt x="854" y="1382"/>
                  </a:lnTo>
                  <a:lnTo>
                    <a:pt x="841" y="1358"/>
                  </a:lnTo>
                  <a:lnTo>
                    <a:pt x="832" y="1318"/>
                  </a:lnTo>
                  <a:lnTo>
                    <a:pt x="813" y="1305"/>
                  </a:lnTo>
                  <a:lnTo>
                    <a:pt x="809" y="1291"/>
                  </a:lnTo>
                  <a:lnTo>
                    <a:pt x="813" y="1287"/>
                  </a:lnTo>
                  <a:lnTo>
                    <a:pt x="815" y="1266"/>
                  </a:lnTo>
                  <a:lnTo>
                    <a:pt x="807" y="1262"/>
                  </a:lnTo>
                  <a:lnTo>
                    <a:pt x="802" y="1255"/>
                  </a:lnTo>
                  <a:lnTo>
                    <a:pt x="810" y="1229"/>
                  </a:lnTo>
                  <a:lnTo>
                    <a:pt x="801" y="1215"/>
                  </a:lnTo>
                  <a:lnTo>
                    <a:pt x="781" y="1207"/>
                  </a:lnTo>
                  <a:lnTo>
                    <a:pt x="759" y="1179"/>
                  </a:lnTo>
                  <a:lnTo>
                    <a:pt x="737" y="1138"/>
                  </a:lnTo>
                  <a:lnTo>
                    <a:pt x="710" y="1121"/>
                  </a:lnTo>
                  <a:lnTo>
                    <a:pt x="712" y="1110"/>
                  </a:lnTo>
                  <a:lnTo>
                    <a:pt x="679" y="1032"/>
                  </a:lnTo>
                  <a:lnTo>
                    <a:pt x="673" y="1007"/>
                  </a:lnTo>
                  <a:lnTo>
                    <a:pt x="662" y="995"/>
                  </a:lnTo>
                  <a:lnTo>
                    <a:pt x="662" y="985"/>
                  </a:lnTo>
                  <a:lnTo>
                    <a:pt x="624" y="953"/>
                  </a:lnTo>
                  <a:lnTo>
                    <a:pt x="607" y="932"/>
                  </a:lnTo>
                  <a:lnTo>
                    <a:pt x="607" y="926"/>
                  </a:lnTo>
                  <a:lnTo>
                    <a:pt x="592" y="914"/>
                  </a:lnTo>
                  <a:lnTo>
                    <a:pt x="549" y="906"/>
                  </a:lnTo>
                  <a:lnTo>
                    <a:pt x="503" y="901"/>
                  </a:lnTo>
                  <a:lnTo>
                    <a:pt x="484" y="887"/>
                  </a:lnTo>
                  <a:lnTo>
                    <a:pt x="456" y="898"/>
                  </a:lnTo>
                  <a:lnTo>
                    <a:pt x="432" y="907"/>
                  </a:lnTo>
                  <a:lnTo>
                    <a:pt x="418" y="928"/>
                  </a:lnTo>
                  <a:lnTo>
                    <a:pt x="412" y="951"/>
                  </a:lnTo>
                  <a:lnTo>
                    <a:pt x="385" y="990"/>
                  </a:lnTo>
                  <a:lnTo>
                    <a:pt x="370" y="1004"/>
                  </a:lnTo>
                  <a:lnTo>
                    <a:pt x="354" y="998"/>
                  </a:lnTo>
                  <a:lnTo>
                    <a:pt x="343" y="992"/>
                  </a:lnTo>
                  <a:lnTo>
                    <a:pt x="331" y="987"/>
                  </a:lnTo>
                  <a:lnTo>
                    <a:pt x="307" y="973"/>
                  </a:lnTo>
                  <a:lnTo>
                    <a:pt x="307" y="970"/>
                  </a:lnTo>
                  <a:lnTo>
                    <a:pt x="295" y="957"/>
                  </a:lnTo>
                  <a:lnTo>
                    <a:pt x="264" y="945"/>
                  </a:lnTo>
                  <a:lnTo>
                    <a:pt x="217" y="896"/>
                  </a:lnTo>
                  <a:lnTo>
                    <a:pt x="203" y="867"/>
                  </a:lnTo>
                  <a:lnTo>
                    <a:pt x="203" y="815"/>
                  </a:lnTo>
                  <a:lnTo>
                    <a:pt x="183" y="776"/>
                  </a:lnTo>
                  <a:lnTo>
                    <a:pt x="179" y="759"/>
                  </a:lnTo>
                  <a:lnTo>
                    <a:pt x="170" y="753"/>
                  </a:lnTo>
                  <a:lnTo>
                    <a:pt x="162" y="739"/>
                  </a:lnTo>
                  <a:lnTo>
                    <a:pt x="131" y="726"/>
                  </a:lnTo>
                  <a:lnTo>
                    <a:pt x="123" y="715"/>
                  </a:lnTo>
                  <a:lnTo>
                    <a:pt x="78" y="667"/>
                  </a:lnTo>
                  <a:lnTo>
                    <a:pt x="70" y="647"/>
                  </a:lnTo>
                  <a:lnTo>
                    <a:pt x="42" y="633"/>
                  </a:lnTo>
                  <a:lnTo>
                    <a:pt x="33" y="604"/>
                  </a:lnTo>
                  <a:lnTo>
                    <a:pt x="15" y="587"/>
                  </a:lnTo>
                  <a:lnTo>
                    <a:pt x="5" y="584"/>
                  </a:lnTo>
                  <a:lnTo>
                    <a:pt x="0" y="555"/>
                  </a:lnTo>
                  <a:lnTo>
                    <a:pt x="50" y="559"/>
                  </a:lnTo>
                  <a:lnTo>
                    <a:pt x="231" y="576"/>
                  </a:lnTo>
                  <a:lnTo>
                    <a:pt x="412" y="586"/>
                  </a:lnTo>
                  <a:lnTo>
                    <a:pt x="426" y="464"/>
                  </a:lnTo>
                  <a:lnTo>
                    <a:pt x="451" y="117"/>
                  </a:lnTo>
                  <a:lnTo>
                    <a:pt x="460" y="0"/>
                  </a:lnTo>
                  <a:lnTo>
                    <a:pt x="470" y="0"/>
                  </a:lnTo>
                  <a:lnTo>
                    <a:pt x="462" y="0"/>
                  </a:lnTo>
                  <a:close/>
                  <a:moveTo>
                    <a:pt x="1088" y="1435"/>
                  </a:moveTo>
                  <a:lnTo>
                    <a:pt x="1085" y="1390"/>
                  </a:lnTo>
                  <a:lnTo>
                    <a:pt x="1068" y="1346"/>
                  </a:lnTo>
                  <a:lnTo>
                    <a:pt x="1063" y="1301"/>
                  </a:lnTo>
                  <a:lnTo>
                    <a:pt x="1073" y="1249"/>
                  </a:lnTo>
                  <a:lnTo>
                    <a:pt x="1094" y="1207"/>
                  </a:lnTo>
                  <a:lnTo>
                    <a:pt x="1116" y="1173"/>
                  </a:lnTo>
                  <a:lnTo>
                    <a:pt x="1135" y="1151"/>
                  </a:lnTo>
                  <a:lnTo>
                    <a:pt x="1140" y="1152"/>
                  </a:lnTo>
                  <a:lnTo>
                    <a:pt x="1110" y="1195"/>
                  </a:lnTo>
                  <a:lnTo>
                    <a:pt x="1082" y="1235"/>
                  </a:lnTo>
                  <a:lnTo>
                    <a:pt x="1069" y="1276"/>
                  </a:lnTo>
                  <a:lnTo>
                    <a:pt x="1068" y="1308"/>
                  </a:lnTo>
                  <a:lnTo>
                    <a:pt x="1073" y="1348"/>
                  </a:lnTo>
                  <a:lnTo>
                    <a:pt x="1090" y="1391"/>
                  </a:lnTo>
                  <a:lnTo>
                    <a:pt x="1093" y="1424"/>
                  </a:lnTo>
                  <a:lnTo>
                    <a:pt x="1093" y="1433"/>
                  </a:lnTo>
                  <a:lnTo>
                    <a:pt x="1088" y="1435"/>
                  </a:lnTo>
                  <a:close/>
                </a:path>
              </a:pathLst>
            </a:custGeom>
            <a:solidFill>
              <a:srgbClr val="92D050"/>
            </a:solidFill>
            <a:ln w="9525">
              <a:solidFill>
                <a:schemeClr val="bg1">
                  <a:lumMod val="65000"/>
                </a:schemeClr>
              </a:solidFill>
              <a:round/>
              <a:headEnd/>
              <a:tailEnd/>
            </a:ln>
          </p:spPr>
          <p:txBody>
            <a:bodyPr vert="horz" wrap="square" lIns="365760" tIns="0" rIns="91440" bIns="274320" numCol="1" anchor="ctr" anchorCtr="0" compatLnSpc="1">
              <a:prstTxWarp prst="textNoShape">
                <a:avLst/>
              </a:prstTxWarp>
            </a:bodyPr>
            <a:lstStyle/>
            <a:p>
              <a:pPr algn="ctr"/>
              <a:r>
                <a:rPr lang="en-US" sz="1200"/>
                <a:t>TX</a:t>
              </a:r>
            </a:p>
          </p:txBody>
        </p:sp>
        <p:sp>
          <p:nvSpPr>
            <p:cNvPr id="42" name="Freeform 101">
              <a:extLst>
                <a:ext uri="{FF2B5EF4-FFF2-40B4-BE49-F238E27FC236}">
                  <a16:creationId xmlns:a16="http://schemas.microsoft.com/office/drawing/2014/main" id="{90D3B393-E304-208D-CC07-71A312711223}"/>
                </a:ext>
              </a:extLst>
            </p:cNvPr>
            <p:cNvSpPr>
              <a:spLocks/>
            </p:cNvSpPr>
            <p:nvPr/>
          </p:nvSpPr>
          <p:spPr bwMode="auto">
            <a:xfrm>
              <a:off x="1480" y="2226"/>
              <a:ext cx="759" cy="764"/>
            </a:xfrm>
            <a:custGeom>
              <a:avLst/>
              <a:gdLst>
                <a:gd name="T0" fmla="*/ 288 w 759"/>
                <a:gd name="T1" fmla="*/ 719 h 764"/>
                <a:gd name="T2" fmla="*/ 283 w 759"/>
                <a:gd name="T3" fmla="*/ 690 h 764"/>
                <a:gd name="T4" fmla="*/ 336 w 759"/>
                <a:gd name="T5" fmla="*/ 693 h 764"/>
                <a:gd name="T6" fmla="*/ 525 w 759"/>
                <a:gd name="T7" fmla="*/ 711 h 764"/>
                <a:gd name="T8" fmla="*/ 695 w 759"/>
                <a:gd name="T9" fmla="*/ 722 h 764"/>
                <a:gd name="T10" fmla="*/ 709 w 759"/>
                <a:gd name="T11" fmla="*/ 605 h 764"/>
                <a:gd name="T12" fmla="*/ 733 w 759"/>
                <a:gd name="T13" fmla="*/ 256 h 764"/>
                <a:gd name="T14" fmla="*/ 743 w 759"/>
                <a:gd name="T15" fmla="*/ 135 h 764"/>
                <a:gd name="T16" fmla="*/ 753 w 759"/>
                <a:gd name="T17" fmla="*/ 135 h 764"/>
                <a:gd name="T18" fmla="*/ 759 w 759"/>
                <a:gd name="T19" fmla="*/ 67 h 764"/>
                <a:gd name="T20" fmla="*/ 110 w 759"/>
                <a:gd name="T21" fmla="*/ 0 h 764"/>
                <a:gd name="T22" fmla="*/ 0 w 759"/>
                <a:gd name="T23" fmla="*/ 752 h 764"/>
                <a:gd name="T24" fmla="*/ 97 w 759"/>
                <a:gd name="T25" fmla="*/ 764 h 764"/>
                <a:gd name="T26" fmla="*/ 105 w 759"/>
                <a:gd name="T27" fmla="*/ 702 h 764"/>
                <a:gd name="T28" fmla="*/ 288 w 759"/>
                <a:gd name="T29" fmla="*/ 71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764">
                  <a:moveTo>
                    <a:pt x="288" y="719"/>
                  </a:moveTo>
                  <a:lnTo>
                    <a:pt x="283" y="690"/>
                  </a:lnTo>
                  <a:lnTo>
                    <a:pt x="336" y="693"/>
                  </a:lnTo>
                  <a:lnTo>
                    <a:pt x="525" y="711"/>
                  </a:lnTo>
                  <a:lnTo>
                    <a:pt x="695" y="722"/>
                  </a:lnTo>
                  <a:lnTo>
                    <a:pt x="709" y="605"/>
                  </a:lnTo>
                  <a:lnTo>
                    <a:pt x="733" y="256"/>
                  </a:lnTo>
                  <a:lnTo>
                    <a:pt x="743" y="135"/>
                  </a:lnTo>
                  <a:lnTo>
                    <a:pt x="753" y="135"/>
                  </a:lnTo>
                  <a:lnTo>
                    <a:pt x="759" y="67"/>
                  </a:lnTo>
                  <a:lnTo>
                    <a:pt x="110" y="0"/>
                  </a:lnTo>
                  <a:lnTo>
                    <a:pt x="0" y="752"/>
                  </a:lnTo>
                  <a:lnTo>
                    <a:pt x="97" y="764"/>
                  </a:lnTo>
                  <a:lnTo>
                    <a:pt x="105" y="702"/>
                  </a:lnTo>
                  <a:lnTo>
                    <a:pt x="288" y="719"/>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NM</a:t>
              </a:r>
            </a:p>
          </p:txBody>
        </p:sp>
        <p:sp>
          <p:nvSpPr>
            <p:cNvPr id="43" name="Freeform 102">
              <a:extLst>
                <a:ext uri="{FF2B5EF4-FFF2-40B4-BE49-F238E27FC236}">
                  <a16:creationId xmlns:a16="http://schemas.microsoft.com/office/drawing/2014/main" id="{F4A02C0A-422D-36E4-966D-B3585AC66E08}"/>
                </a:ext>
              </a:extLst>
            </p:cNvPr>
            <p:cNvSpPr>
              <a:spLocks/>
            </p:cNvSpPr>
            <p:nvPr/>
          </p:nvSpPr>
          <p:spPr bwMode="auto">
            <a:xfrm>
              <a:off x="2341" y="1898"/>
              <a:ext cx="799" cy="426"/>
            </a:xfrm>
            <a:custGeom>
              <a:avLst/>
              <a:gdLst>
                <a:gd name="T0" fmla="*/ 799 w 799"/>
                <a:gd name="T1" fmla="*/ 426 h 426"/>
                <a:gd name="T2" fmla="*/ 719 w 799"/>
                <a:gd name="T3" fmla="*/ 426 h 426"/>
                <a:gd name="T4" fmla="*/ 432 w 799"/>
                <a:gd name="T5" fmla="*/ 424 h 426"/>
                <a:gd name="T6" fmla="*/ 153 w 799"/>
                <a:gd name="T7" fmla="*/ 410 h 426"/>
                <a:gd name="T8" fmla="*/ 0 w 799"/>
                <a:gd name="T9" fmla="*/ 402 h 426"/>
                <a:gd name="T10" fmla="*/ 25 w 799"/>
                <a:gd name="T11" fmla="*/ 0 h 426"/>
                <a:gd name="T12" fmla="*/ 162 w 799"/>
                <a:gd name="T13" fmla="*/ 4 h 426"/>
                <a:gd name="T14" fmla="*/ 413 w 799"/>
                <a:gd name="T15" fmla="*/ 9 h 426"/>
                <a:gd name="T16" fmla="*/ 690 w 799"/>
                <a:gd name="T17" fmla="*/ 15 h 426"/>
                <a:gd name="T18" fmla="*/ 722 w 799"/>
                <a:gd name="T19" fmla="*/ 15 h 426"/>
                <a:gd name="T20" fmla="*/ 735 w 799"/>
                <a:gd name="T21" fmla="*/ 29 h 426"/>
                <a:gd name="T22" fmla="*/ 747 w 799"/>
                <a:gd name="T23" fmla="*/ 28 h 426"/>
                <a:gd name="T24" fmla="*/ 758 w 799"/>
                <a:gd name="T25" fmla="*/ 34 h 426"/>
                <a:gd name="T26" fmla="*/ 758 w 799"/>
                <a:gd name="T27" fmla="*/ 54 h 426"/>
                <a:gd name="T28" fmla="*/ 746 w 799"/>
                <a:gd name="T29" fmla="*/ 64 h 426"/>
                <a:gd name="T30" fmla="*/ 744 w 799"/>
                <a:gd name="T31" fmla="*/ 78 h 426"/>
                <a:gd name="T32" fmla="*/ 755 w 799"/>
                <a:gd name="T33" fmla="*/ 100 h 426"/>
                <a:gd name="T34" fmla="*/ 774 w 799"/>
                <a:gd name="T35" fmla="*/ 120 h 426"/>
                <a:gd name="T36" fmla="*/ 790 w 799"/>
                <a:gd name="T37" fmla="*/ 129 h 426"/>
                <a:gd name="T38" fmla="*/ 797 w 799"/>
                <a:gd name="T39" fmla="*/ 200 h 426"/>
                <a:gd name="T40" fmla="*/ 799 w 799"/>
                <a:gd name="T41"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9" h="426">
                  <a:moveTo>
                    <a:pt x="799" y="426"/>
                  </a:moveTo>
                  <a:lnTo>
                    <a:pt x="719" y="426"/>
                  </a:lnTo>
                  <a:lnTo>
                    <a:pt x="432" y="424"/>
                  </a:lnTo>
                  <a:lnTo>
                    <a:pt x="153" y="410"/>
                  </a:lnTo>
                  <a:lnTo>
                    <a:pt x="0" y="402"/>
                  </a:lnTo>
                  <a:lnTo>
                    <a:pt x="25" y="0"/>
                  </a:lnTo>
                  <a:lnTo>
                    <a:pt x="162" y="4"/>
                  </a:lnTo>
                  <a:lnTo>
                    <a:pt x="413" y="9"/>
                  </a:lnTo>
                  <a:lnTo>
                    <a:pt x="690" y="15"/>
                  </a:lnTo>
                  <a:lnTo>
                    <a:pt x="722" y="15"/>
                  </a:lnTo>
                  <a:lnTo>
                    <a:pt x="735" y="29"/>
                  </a:lnTo>
                  <a:lnTo>
                    <a:pt x="747" y="28"/>
                  </a:lnTo>
                  <a:lnTo>
                    <a:pt x="758" y="34"/>
                  </a:lnTo>
                  <a:lnTo>
                    <a:pt x="758" y="54"/>
                  </a:lnTo>
                  <a:lnTo>
                    <a:pt x="746" y="64"/>
                  </a:lnTo>
                  <a:lnTo>
                    <a:pt x="744" y="78"/>
                  </a:lnTo>
                  <a:lnTo>
                    <a:pt x="755" y="100"/>
                  </a:lnTo>
                  <a:lnTo>
                    <a:pt x="774" y="120"/>
                  </a:lnTo>
                  <a:lnTo>
                    <a:pt x="790" y="129"/>
                  </a:lnTo>
                  <a:lnTo>
                    <a:pt x="797" y="200"/>
                  </a:lnTo>
                  <a:lnTo>
                    <a:pt x="799" y="426"/>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KS</a:t>
              </a:r>
            </a:p>
          </p:txBody>
        </p:sp>
        <p:sp>
          <p:nvSpPr>
            <p:cNvPr id="44" name="Freeform 103">
              <a:extLst>
                <a:ext uri="{FF2B5EF4-FFF2-40B4-BE49-F238E27FC236}">
                  <a16:creationId xmlns:a16="http://schemas.microsoft.com/office/drawing/2014/main" id="{C713ADA9-CE86-6642-8AD9-DEDE823216F4}"/>
                </a:ext>
              </a:extLst>
            </p:cNvPr>
            <p:cNvSpPr>
              <a:spLocks/>
            </p:cNvSpPr>
            <p:nvPr/>
          </p:nvSpPr>
          <p:spPr bwMode="auto">
            <a:xfrm>
              <a:off x="2169" y="1470"/>
              <a:ext cx="893" cy="443"/>
            </a:xfrm>
            <a:custGeom>
              <a:avLst/>
              <a:gdLst>
                <a:gd name="T0" fmla="*/ 834 w 893"/>
                <a:gd name="T1" fmla="*/ 331 h 443"/>
                <a:gd name="T2" fmla="*/ 854 w 893"/>
                <a:gd name="T3" fmla="*/ 375 h 443"/>
                <a:gd name="T4" fmla="*/ 854 w 893"/>
                <a:gd name="T5" fmla="*/ 389 h 443"/>
                <a:gd name="T6" fmla="*/ 876 w 893"/>
                <a:gd name="T7" fmla="*/ 423 h 443"/>
                <a:gd name="T8" fmla="*/ 893 w 893"/>
                <a:gd name="T9" fmla="*/ 443 h 443"/>
                <a:gd name="T10" fmla="*/ 860 w 893"/>
                <a:gd name="T11" fmla="*/ 443 h 443"/>
                <a:gd name="T12" fmla="*/ 588 w 893"/>
                <a:gd name="T13" fmla="*/ 437 h 443"/>
                <a:gd name="T14" fmla="*/ 334 w 893"/>
                <a:gd name="T15" fmla="*/ 431 h 443"/>
                <a:gd name="T16" fmla="*/ 195 w 893"/>
                <a:gd name="T17" fmla="*/ 426 h 443"/>
                <a:gd name="T18" fmla="*/ 203 w 893"/>
                <a:gd name="T19" fmla="*/ 294 h 443"/>
                <a:gd name="T20" fmla="*/ 0 w 893"/>
                <a:gd name="T21" fmla="*/ 275 h 443"/>
                <a:gd name="T22" fmla="*/ 28 w 893"/>
                <a:gd name="T23" fmla="*/ 0 h 443"/>
                <a:gd name="T24" fmla="*/ 125 w 893"/>
                <a:gd name="T25" fmla="*/ 6 h 443"/>
                <a:gd name="T26" fmla="*/ 250 w 893"/>
                <a:gd name="T27" fmla="*/ 14 h 443"/>
                <a:gd name="T28" fmla="*/ 362 w 893"/>
                <a:gd name="T29" fmla="*/ 20 h 443"/>
                <a:gd name="T30" fmla="*/ 510 w 893"/>
                <a:gd name="T31" fmla="*/ 28 h 443"/>
                <a:gd name="T32" fmla="*/ 578 w 893"/>
                <a:gd name="T33" fmla="*/ 25 h 443"/>
                <a:gd name="T34" fmla="*/ 590 w 893"/>
                <a:gd name="T35" fmla="*/ 39 h 443"/>
                <a:gd name="T36" fmla="*/ 620 w 893"/>
                <a:gd name="T37" fmla="*/ 58 h 443"/>
                <a:gd name="T38" fmla="*/ 627 w 893"/>
                <a:gd name="T39" fmla="*/ 64 h 443"/>
                <a:gd name="T40" fmla="*/ 654 w 893"/>
                <a:gd name="T41" fmla="*/ 55 h 443"/>
                <a:gd name="T42" fmla="*/ 679 w 893"/>
                <a:gd name="T43" fmla="*/ 53 h 443"/>
                <a:gd name="T44" fmla="*/ 696 w 893"/>
                <a:gd name="T45" fmla="*/ 52 h 443"/>
                <a:gd name="T46" fmla="*/ 707 w 893"/>
                <a:gd name="T47" fmla="*/ 59 h 443"/>
                <a:gd name="T48" fmla="*/ 732 w 893"/>
                <a:gd name="T49" fmla="*/ 70 h 443"/>
                <a:gd name="T50" fmla="*/ 751 w 893"/>
                <a:gd name="T51" fmla="*/ 80 h 443"/>
                <a:gd name="T52" fmla="*/ 754 w 893"/>
                <a:gd name="T53" fmla="*/ 89 h 443"/>
                <a:gd name="T54" fmla="*/ 760 w 893"/>
                <a:gd name="T55" fmla="*/ 103 h 443"/>
                <a:gd name="T56" fmla="*/ 771 w 893"/>
                <a:gd name="T57" fmla="*/ 103 h 443"/>
                <a:gd name="T58" fmla="*/ 776 w 893"/>
                <a:gd name="T59" fmla="*/ 103 h 443"/>
                <a:gd name="T60" fmla="*/ 782 w 893"/>
                <a:gd name="T61" fmla="*/ 131 h 443"/>
                <a:gd name="T62" fmla="*/ 799 w 893"/>
                <a:gd name="T63" fmla="*/ 184 h 443"/>
                <a:gd name="T64" fmla="*/ 804 w 893"/>
                <a:gd name="T65" fmla="*/ 208 h 443"/>
                <a:gd name="T66" fmla="*/ 820 w 893"/>
                <a:gd name="T67" fmla="*/ 231 h 443"/>
                <a:gd name="T68" fmla="*/ 823 w 893"/>
                <a:gd name="T69" fmla="*/ 264 h 443"/>
                <a:gd name="T70" fmla="*/ 832 w 893"/>
                <a:gd name="T71" fmla="*/ 290 h 443"/>
                <a:gd name="T72" fmla="*/ 834 w 893"/>
                <a:gd name="T73" fmla="*/ 33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3" h="443">
                  <a:moveTo>
                    <a:pt x="834" y="331"/>
                  </a:moveTo>
                  <a:lnTo>
                    <a:pt x="854" y="375"/>
                  </a:lnTo>
                  <a:lnTo>
                    <a:pt x="854" y="389"/>
                  </a:lnTo>
                  <a:lnTo>
                    <a:pt x="876" y="423"/>
                  </a:lnTo>
                  <a:lnTo>
                    <a:pt x="893" y="443"/>
                  </a:lnTo>
                  <a:lnTo>
                    <a:pt x="860" y="443"/>
                  </a:lnTo>
                  <a:lnTo>
                    <a:pt x="588" y="437"/>
                  </a:lnTo>
                  <a:lnTo>
                    <a:pt x="334" y="431"/>
                  </a:lnTo>
                  <a:lnTo>
                    <a:pt x="195" y="426"/>
                  </a:lnTo>
                  <a:lnTo>
                    <a:pt x="203" y="294"/>
                  </a:lnTo>
                  <a:lnTo>
                    <a:pt x="0" y="275"/>
                  </a:lnTo>
                  <a:lnTo>
                    <a:pt x="28" y="0"/>
                  </a:lnTo>
                  <a:lnTo>
                    <a:pt x="125" y="6"/>
                  </a:lnTo>
                  <a:lnTo>
                    <a:pt x="250" y="14"/>
                  </a:lnTo>
                  <a:lnTo>
                    <a:pt x="362" y="20"/>
                  </a:lnTo>
                  <a:lnTo>
                    <a:pt x="510" y="28"/>
                  </a:lnTo>
                  <a:lnTo>
                    <a:pt x="578" y="25"/>
                  </a:lnTo>
                  <a:lnTo>
                    <a:pt x="590" y="39"/>
                  </a:lnTo>
                  <a:lnTo>
                    <a:pt x="620" y="58"/>
                  </a:lnTo>
                  <a:lnTo>
                    <a:pt x="627" y="64"/>
                  </a:lnTo>
                  <a:lnTo>
                    <a:pt x="654" y="55"/>
                  </a:lnTo>
                  <a:lnTo>
                    <a:pt x="679" y="53"/>
                  </a:lnTo>
                  <a:lnTo>
                    <a:pt x="696" y="52"/>
                  </a:lnTo>
                  <a:lnTo>
                    <a:pt x="707" y="59"/>
                  </a:lnTo>
                  <a:lnTo>
                    <a:pt x="732" y="70"/>
                  </a:lnTo>
                  <a:lnTo>
                    <a:pt x="751" y="80"/>
                  </a:lnTo>
                  <a:lnTo>
                    <a:pt x="754" y="89"/>
                  </a:lnTo>
                  <a:lnTo>
                    <a:pt x="760" y="103"/>
                  </a:lnTo>
                  <a:lnTo>
                    <a:pt x="771" y="103"/>
                  </a:lnTo>
                  <a:lnTo>
                    <a:pt x="776" y="103"/>
                  </a:lnTo>
                  <a:lnTo>
                    <a:pt x="782" y="131"/>
                  </a:lnTo>
                  <a:lnTo>
                    <a:pt x="799" y="184"/>
                  </a:lnTo>
                  <a:lnTo>
                    <a:pt x="804" y="208"/>
                  </a:lnTo>
                  <a:lnTo>
                    <a:pt x="820" y="231"/>
                  </a:lnTo>
                  <a:lnTo>
                    <a:pt x="823" y="264"/>
                  </a:lnTo>
                  <a:lnTo>
                    <a:pt x="832" y="290"/>
                  </a:lnTo>
                  <a:lnTo>
                    <a:pt x="834" y="331"/>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NE</a:t>
              </a:r>
            </a:p>
          </p:txBody>
        </p:sp>
        <p:sp>
          <p:nvSpPr>
            <p:cNvPr id="45" name="Freeform 104">
              <a:extLst>
                <a:ext uri="{FF2B5EF4-FFF2-40B4-BE49-F238E27FC236}">
                  <a16:creationId xmlns:a16="http://schemas.microsoft.com/office/drawing/2014/main" id="{9AA49253-2400-45CC-7AEA-EAEF0AF2BF8E}"/>
                </a:ext>
              </a:extLst>
            </p:cNvPr>
            <p:cNvSpPr>
              <a:spLocks/>
            </p:cNvSpPr>
            <p:nvPr/>
          </p:nvSpPr>
          <p:spPr bwMode="auto">
            <a:xfrm>
              <a:off x="2197" y="1074"/>
              <a:ext cx="754" cy="499"/>
            </a:xfrm>
            <a:custGeom>
              <a:avLst/>
              <a:gdLst>
                <a:gd name="T0" fmla="*/ 746 w 754"/>
                <a:gd name="T1" fmla="*/ 498 h 499"/>
                <a:gd name="T2" fmla="*/ 746 w 754"/>
                <a:gd name="T3" fmla="*/ 494 h 499"/>
                <a:gd name="T4" fmla="*/ 727 w 754"/>
                <a:gd name="T5" fmla="*/ 463 h 499"/>
                <a:gd name="T6" fmla="*/ 738 w 754"/>
                <a:gd name="T7" fmla="*/ 435 h 499"/>
                <a:gd name="T8" fmla="*/ 748 w 754"/>
                <a:gd name="T9" fmla="*/ 398 h 499"/>
                <a:gd name="T10" fmla="*/ 731 w 754"/>
                <a:gd name="T11" fmla="*/ 385 h 499"/>
                <a:gd name="T12" fmla="*/ 729 w 754"/>
                <a:gd name="T13" fmla="*/ 368 h 499"/>
                <a:gd name="T14" fmla="*/ 734 w 754"/>
                <a:gd name="T15" fmla="*/ 351 h 499"/>
                <a:gd name="T16" fmla="*/ 754 w 754"/>
                <a:gd name="T17" fmla="*/ 352 h 499"/>
                <a:gd name="T18" fmla="*/ 752 w 754"/>
                <a:gd name="T19" fmla="*/ 321 h 499"/>
                <a:gd name="T20" fmla="*/ 751 w 754"/>
                <a:gd name="T21" fmla="*/ 132 h 499"/>
                <a:gd name="T22" fmla="*/ 746 w 754"/>
                <a:gd name="T23" fmla="*/ 109 h 499"/>
                <a:gd name="T24" fmla="*/ 721 w 754"/>
                <a:gd name="T25" fmla="*/ 87 h 499"/>
                <a:gd name="T26" fmla="*/ 715 w 754"/>
                <a:gd name="T27" fmla="*/ 78 h 499"/>
                <a:gd name="T28" fmla="*/ 715 w 754"/>
                <a:gd name="T29" fmla="*/ 67 h 499"/>
                <a:gd name="T30" fmla="*/ 727 w 754"/>
                <a:gd name="T31" fmla="*/ 57 h 499"/>
                <a:gd name="T32" fmla="*/ 737 w 754"/>
                <a:gd name="T33" fmla="*/ 48 h 499"/>
                <a:gd name="T34" fmla="*/ 738 w 754"/>
                <a:gd name="T35" fmla="*/ 31 h 499"/>
                <a:gd name="T36" fmla="*/ 375 w 754"/>
                <a:gd name="T37" fmla="*/ 20 h 499"/>
                <a:gd name="T38" fmla="*/ 33 w 754"/>
                <a:gd name="T39" fmla="*/ 0 h 499"/>
                <a:gd name="T40" fmla="*/ 0 w 754"/>
                <a:gd name="T41" fmla="*/ 396 h 499"/>
                <a:gd name="T42" fmla="*/ 90 w 754"/>
                <a:gd name="T43" fmla="*/ 402 h 499"/>
                <a:gd name="T44" fmla="*/ 215 w 754"/>
                <a:gd name="T45" fmla="*/ 410 h 499"/>
                <a:gd name="T46" fmla="*/ 326 w 754"/>
                <a:gd name="T47" fmla="*/ 416 h 499"/>
                <a:gd name="T48" fmla="*/ 475 w 754"/>
                <a:gd name="T49" fmla="*/ 424 h 499"/>
                <a:gd name="T50" fmla="*/ 550 w 754"/>
                <a:gd name="T51" fmla="*/ 421 h 499"/>
                <a:gd name="T52" fmla="*/ 562 w 754"/>
                <a:gd name="T53" fmla="*/ 435 h 499"/>
                <a:gd name="T54" fmla="*/ 593 w 754"/>
                <a:gd name="T55" fmla="*/ 455 h 499"/>
                <a:gd name="T56" fmla="*/ 598 w 754"/>
                <a:gd name="T57" fmla="*/ 460 h 499"/>
                <a:gd name="T58" fmla="*/ 628 w 754"/>
                <a:gd name="T59" fmla="*/ 451 h 499"/>
                <a:gd name="T60" fmla="*/ 668 w 754"/>
                <a:gd name="T61" fmla="*/ 448 h 499"/>
                <a:gd name="T62" fmla="*/ 678 w 754"/>
                <a:gd name="T63" fmla="*/ 455 h 499"/>
                <a:gd name="T64" fmla="*/ 704 w 754"/>
                <a:gd name="T65" fmla="*/ 465 h 499"/>
                <a:gd name="T66" fmla="*/ 723 w 754"/>
                <a:gd name="T67" fmla="*/ 476 h 499"/>
                <a:gd name="T68" fmla="*/ 726 w 754"/>
                <a:gd name="T69" fmla="*/ 485 h 499"/>
                <a:gd name="T70" fmla="*/ 732 w 754"/>
                <a:gd name="T71" fmla="*/ 499 h 499"/>
                <a:gd name="T72" fmla="*/ 746 w 754"/>
                <a:gd name="T73" fmla="*/ 49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4" h="499">
                  <a:moveTo>
                    <a:pt x="746" y="498"/>
                  </a:moveTo>
                  <a:lnTo>
                    <a:pt x="746" y="494"/>
                  </a:lnTo>
                  <a:lnTo>
                    <a:pt x="727" y="463"/>
                  </a:lnTo>
                  <a:lnTo>
                    <a:pt x="738" y="435"/>
                  </a:lnTo>
                  <a:lnTo>
                    <a:pt x="748" y="398"/>
                  </a:lnTo>
                  <a:lnTo>
                    <a:pt x="731" y="385"/>
                  </a:lnTo>
                  <a:lnTo>
                    <a:pt x="729" y="368"/>
                  </a:lnTo>
                  <a:lnTo>
                    <a:pt x="734" y="351"/>
                  </a:lnTo>
                  <a:lnTo>
                    <a:pt x="754" y="352"/>
                  </a:lnTo>
                  <a:lnTo>
                    <a:pt x="752" y="321"/>
                  </a:lnTo>
                  <a:lnTo>
                    <a:pt x="751" y="132"/>
                  </a:lnTo>
                  <a:lnTo>
                    <a:pt x="746" y="109"/>
                  </a:lnTo>
                  <a:lnTo>
                    <a:pt x="721" y="87"/>
                  </a:lnTo>
                  <a:lnTo>
                    <a:pt x="715" y="78"/>
                  </a:lnTo>
                  <a:lnTo>
                    <a:pt x="715" y="67"/>
                  </a:lnTo>
                  <a:lnTo>
                    <a:pt x="727" y="57"/>
                  </a:lnTo>
                  <a:lnTo>
                    <a:pt x="737" y="48"/>
                  </a:lnTo>
                  <a:lnTo>
                    <a:pt x="738" y="31"/>
                  </a:lnTo>
                  <a:lnTo>
                    <a:pt x="375" y="20"/>
                  </a:lnTo>
                  <a:lnTo>
                    <a:pt x="33" y="0"/>
                  </a:lnTo>
                  <a:lnTo>
                    <a:pt x="0" y="396"/>
                  </a:lnTo>
                  <a:lnTo>
                    <a:pt x="90" y="402"/>
                  </a:lnTo>
                  <a:lnTo>
                    <a:pt x="215" y="410"/>
                  </a:lnTo>
                  <a:lnTo>
                    <a:pt x="326" y="416"/>
                  </a:lnTo>
                  <a:lnTo>
                    <a:pt x="475" y="424"/>
                  </a:lnTo>
                  <a:lnTo>
                    <a:pt x="550" y="421"/>
                  </a:lnTo>
                  <a:lnTo>
                    <a:pt x="562" y="435"/>
                  </a:lnTo>
                  <a:lnTo>
                    <a:pt x="593" y="455"/>
                  </a:lnTo>
                  <a:lnTo>
                    <a:pt x="598" y="460"/>
                  </a:lnTo>
                  <a:lnTo>
                    <a:pt x="628" y="451"/>
                  </a:lnTo>
                  <a:lnTo>
                    <a:pt x="668" y="448"/>
                  </a:lnTo>
                  <a:lnTo>
                    <a:pt x="678" y="455"/>
                  </a:lnTo>
                  <a:lnTo>
                    <a:pt x="704" y="465"/>
                  </a:lnTo>
                  <a:lnTo>
                    <a:pt x="723" y="476"/>
                  </a:lnTo>
                  <a:lnTo>
                    <a:pt x="726" y="485"/>
                  </a:lnTo>
                  <a:lnTo>
                    <a:pt x="732" y="499"/>
                  </a:lnTo>
                  <a:lnTo>
                    <a:pt x="746" y="498"/>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SD</a:t>
              </a:r>
            </a:p>
          </p:txBody>
        </p:sp>
        <p:sp>
          <p:nvSpPr>
            <p:cNvPr id="46" name="Freeform 105">
              <a:extLst>
                <a:ext uri="{FF2B5EF4-FFF2-40B4-BE49-F238E27FC236}">
                  <a16:creationId xmlns:a16="http://schemas.microsoft.com/office/drawing/2014/main" id="{F109CF3D-B315-72F3-97D2-8D3430E9E386}"/>
                </a:ext>
              </a:extLst>
            </p:cNvPr>
            <p:cNvSpPr>
              <a:spLocks/>
            </p:cNvSpPr>
            <p:nvPr/>
          </p:nvSpPr>
          <p:spPr bwMode="auto">
            <a:xfrm>
              <a:off x="2230" y="654"/>
              <a:ext cx="705" cy="449"/>
            </a:xfrm>
            <a:custGeom>
              <a:avLst/>
              <a:gdLst>
                <a:gd name="T0" fmla="*/ 705 w 705"/>
                <a:gd name="T1" fmla="*/ 449 h 449"/>
                <a:gd name="T2" fmla="*/ 702 w 705"/>
                <a:gd name="T3" fmla="*/ 396 h 449"/>
                <a:gd name="T4" fmla="*/ 691 w 705"/>
                <a:gd name="T5" fmla="*/ 354 h 449"/>
                <a:gd name="T6" fmla="*/ 679 w 705"/>
                <a:gd name="T7" fmla="*/ 273 h 449"/>
                <a:gd name="T8" fmla="*/ 677 w 705"/>
                <a:gd name="T9" fmla="*/ 204 h 449"/>
                <a:gd name="T10" fmla="*/ 666 w 705"/>
                <a:gd name="T11" fmla="*/ 184 h 449"/>
                <a:gd name="T12" fmla="*/ 655 w 705"/>
                <a:gd name="T13" fmla="*/ 153 h 449"/>
                <a:gd name="T14" fmla="*/ 655 w 705"/>
                <a:gd name="T15" fmla="*/ 87 h 449"/>
                <a:gd name="T16" fmla="*/ 659 w 705"/>
                <a:gd name="T17" fmla="*/ 62 h 449"/>
                <a:gd name="T18" fmla="*/ 648 w 705"/>
                <a:gd name="T19" fmla="*/ 29 h 449"/>
                <a:gd name="T20" fmla="*/ 468 w 705"/>
                <a:gd name="T21" fmla="*/ 25 h 449"/>
                <a:gd name="T22" fmla="*/ 353 w 705"/>
                <a:gd name="T23" fmla="*/ 21 h 449"/>
                <a:gd name="T24" fmla="*/ 187 w 705"/>
                <a:gd name="T25" fmla="*/ 14 h 449"/>
                <a:gd name="T26" fmla="*/ 43 w 705"/>
                <a:gd name="T27" fmla="*/ 0 h 449"/>
                <a:gd name="T28" fmla="*/ 0 w 705"/>
                <a:gd name="T29" fmla="*/ 420 h 449"/>
                <a:gd name="T30" fmla="*/ 343 w 705"/>
                <a:gd name="T31" fmla="*/ 440 h 449"/>
                <a:gd name="T32" fmla="*/ 705 w 705"/>
                <a:gd name="T33"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449">
                  <a:moveTo>
                    <a:pt x="705" y="449"/>
                  </a:moveTo>
                  <a:lnTo>
                    <a:pt x="702" y="396"/>
                  </a:lnTo>
                  <a:lnTo>
                    <a:pt x="691" y="354"/>
                  </a:lnTo>
                  <a:lnTo>
                    <a:pt x="679" y="273"/>
                  </a:lnTo>
                  <a:lnTo>
                    <a:pt x="677" y="204"/>
                  </a:lnTo>
                  <a:lnTo>
                    <a:pt x="666" y="184"/>
                  </a:lnTo>
                  <a:lnTo>
                    <a:pt x="655" y="153"/>
                  </a:lnTo>
                  <a:lnTo>
                    <a:pt x="655" y="87"/>
                  </a:lnTo>
                  <a:lnTo>
                    <a:pt x="659" y="62"/>
                  </a:lnTo>
                  <a:lnTo>
                    <a:pt x="648" y="29"/>
                  </a:lnTo>
                  <a:lnTo>
                    <a:pt x="468" y="25"/>
                  </a:lnTo>
                  <a:lnTo>
                    <a:pt x="353" y="21"/>
                  </a:lnTo>
                  <a:lnTo>
                    <a:pt x="187" y="14"/>
                  </a:lnTo>
                  <a:lnTo>
                    <a:pt x="43" y="0"/>
                  </a:lnTo>
                  <a:lnTo>
                    <a:pt x="0" y="420"/>
                  </a:lnTo>
                  <a:lnTo>
                    <a:pt x="343" y="440"/>
                  </a:lnTo>
                  <a:lnTo>
                    <a:pt x="705" y="449"/>
                  </a:lnTo>
                  <a:close/>
                </a:path>
              </a:pathLst>
            </a:custGeom>
            <a:solidFill>
              <a:srgbClr val="FFC00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ND</a:t>
              </a:r>
            </a:p>
          </p:txBody>
        </p:sp>
        <p:sp>
          <p:nvSpPr>
            <p:cNvPr id="47" name="Freeform 106">
              <a:extLst>
                <a:ext uri="{FF2B5EF4-FFF2-40B4-BE49-F238E27FC236}">
                  <a16:creationId xmlns:a16="http://schemas.microsoft.com/office/drawing/2014/main" id="{092EAEB8-97D3-F133-8419-24C960736616}"/>
                </a:ext>
              </a:extLst>
            </p:cNvPr>
            <p:cNvSpPr>
              <a:spLocks/>
            </p:cNvSpPr>
            <p:nvPr/>
          </p:nvSpPr>
          <p:spPr bwMode="auto">
            <a:xfrm>
              <a:off x="1463" y="1108"/>
              <a:ext cx="756" cy="637"/>
            </a:xfrm>
            <a:custGeom>
              <a:avLst/>
              <a:gdLst>
                <a:gd name="T0" fmla="*/ 756 w 756"/>
                <a:gd name="T1" fmla="*/ 84 h 637"/>
                <a:gd name="T2" fmla="*/ 89 w 756"/>
                <a:gd name="T3" fmla="*/ 0 h 637"/>
                <a:gd name="T4" fmla="*/ 0 w 756"/>
                <a:gd name="T5" fmla="*/ 552 h 637"/>
                <a:gd name="T6" fmla="*/ 707 w 756"/>
                <a:gd name="T7" fmla="*/ 637 h 637"/>
                <a:gd name="T8" fmla="*/ 756 w 756"/>
                <a:gd name="T9" fmla="*/ 84 h 637"/>
              </a:gdLst>
              <a:ahLst/>
              <a:cxnLst>
                <a:cxn ang="0">
                  <a:pos x="T0" y="T1"/>
                </a:cxn>
                <a:cxn ang="0">
                  <a:pos x="T2" y="T3"/>
                </a:cxn>
                <a:cxn ang="0">
                  <a:pos x="T4" y="T5"/>
                </a:cxn>
                <a:cxn ang="0">
                  <a:pos x="T6" y="T7"/>
                </a:cxn>
                <a:cxn ang="0">
                  <a:pos x="T8" y="T9"/>
                </a:cxn>
              </a:cxnLst>
              <a:rect l="0" t="0" r="r" b="b"/>
              <a:pathLst>
                <a:path w="756" h="637">
                  <a:moveTo>
                    <a:pt x="756" y="84"/>
                  </a:moveTo>
                  <a:lnTo>
                    <a:pt x="89" y="0"/>
                  </a:lnTo>
                  <a:lnTo>
                    <a:pt x="0" y="552"/>
                  </a:lnTo>
                  <a:lnTo>
                    <a:pt x="707" y="637"/>
                  </a:lnTo>
                  <a:lnTo>
                    <a:pt x="756" y="84"/>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WY</a:t>
              </a:r>
            </a:p>
          </p:txBody>
        </p:sp>
        <p:sp>
          <p:nvSpPr>
            <p:cNvPr id="48" name="Freeform 107">
              <a:extLst>
                <a:ext uri="{FF2B5EF4-FFF2-40B4-BE49-F238E27FC236}">
                  <a16:creationId xmlns:a16="http://schemas.microsoft.com/office/drawing/2014/main" id="{A7907339-B2CC-28D4-7CB6-FC963BD91CB7}"/>
                </a:ext>
              </a:extLst>
            </p:cNvPr>
            <p:cNvSpPr>
              <a:spLocks/>
            </p:cNvSpPr>
            <p:nvPr/>
          </p:nvSpPr>
          <p:spPr bwMode="auto">
            <a:xfrm>
              <a:off x="1166" y="491"/>
              <a:ext cx="1107" cy="701"/>
            </a:xfrm>
            <a:custGeom>
              <a:avLst/>
              <a:gdLst>
                <a:gd name="T0" fmla="*/ 1107 w 1107"/>
                <a:gd name="T1" fmla="*/ 163 h 701"/>
                <a:gd name="T2" fmla="*/ 915 w 1107"/>
                <a:gd name="T3" fmla="*/ 145 h 701"/>
                <a:gd name="T4" fmla="*/ 733 w 1107"/>
                <a:gd name="T5" fmla="*/ 122 h 701"/>
                <a:gd name="T6" fmla="*/ 550 w 1107"/>
                <a:gd name="T7" fmla="*/ 97 h 701"/>
                <a:gd name="T8" fmla="*/ 349 w 1107"/>
                <a:gd name="T9" fmla="*/ 64 h 701"/>
                <a:gd name="T10" fmla="*/ 233 w 1107"/>
                <a:gd name="T11" fmla="*/ 42 h 701"/>
                <a:gd name="T12" fmla="*/ 28 w 1107"/>
                <a:gd name="T13" fmla="*/ 0 h 701"/>
                <a:gd name="T14" fmla="*/ 0 w 1107"/>
                <a:gd name="T15" fmla="*/ 133 h 701"/>
                <a:gd name="T16" fmla="*/ 22 w 1107"/>
                <a:gd name="T17" fmla="*/ 180 h 701"/>
                <a:gd name="T18" fmla="*/ 13 w 1107"/>
                <a:gd name="T19" fmla="*/ 208 h 701"/>
                <a:gd name="T20" fmla="*/ 25 w 1107"/>
                <a:gd name="T21" fmla="*/ 238 h 701"/>
                <a:gd name="T22" fmla="*/ 46 w 1107"/>
                <a:gd name="T23" fmla="*/ 245 h 701"/>
                <a:gd name="T24" fmla="*/ 74 w 1107"/>
                <a:gd name="T25" fmla="*/ 312 h 701"/>
                <a:gd name="T26" fmla="*/ 91 w 1107"/>
                <a:gd name="T27" fmla="*/ 333 h 701"/>
                <a:gd name="T28" fmla="*/ 94 w 1107"/>
                <a:gd name="T29" fmla="*/ 341 h 701"/>
                <a:gd name="T30" fmla="*/ 114 w 1107"/>
                <a:gd name="T31" fmla="*/ 347 h 701"/>
                <a:gd name="T32" fmla="*/ 117 w 1107"/>
                <a:gd name="T33" fmla="*/ 359 h 701"/>
                <a:gd name="T34" fmla="*/ 74 w 1107"/>
                <a:gd name="T35" fmla="*/ 470 h 701"/>
                <a:gd name="T36" fmla="*/ 74 w 1107"/>
                <a:gd name="T37" fmla="*/ 486 h 701"/>
                <a:gd name="T38" fmla="*/ 89 w 1107"/>
                <a:gd name="T39" fmla="*/ 506 h 701"/>
                <a:gd name="T40" fmla="*/ 96 w 1107"/>
                <a:gd name="T41" fmla="*/ 506 h 701"/>
                <a:gd name="T42" fmla="*/ 125 w 1107"/>
                <a:gd name="T43" fmla="*/ 487 h 701"/>
                <a:gd name="T44" fmla="*/ 130 w 1107"/>
                <a:gd name="T45" fmla="*/ 480 h 701"/>
                <a:gd name="T46" fmla="*/ 139 w 1107"/>
                <a:gd name="T47" fmla="*/ 484 h 701"/>
                <a:gd name="T48" fmla="*/ 138 w 1107"/>
                <a:gd name="T49" fmla="*/ 517 h 701"/>
                <a:gd name="T50" fmla="*/ 155 w 1107"/>
                <a:gd name="T51" fmla="*/ 595 h 701"/>
                <a:gd name="T52" fmla="*/ 174 w 1107"/>
                <a:gd name="T53" fmla="*/ 611 h 701"/>
                <a:gd name="T54" fmla="*/ 180 w 1107"/>
                <a:gd name="T55" fmla="*/ 615 h 701"/>
                <a:gd name="T56" fmla="*/ 191 w 1107"/>
                <a:gd name="T57" fmla="*/ 629 h 701"/>
                <a:gd name="T58" fmla="*/ 188 w 1107"/>
                <a:gd name="T59" fmla="*/ 651 h 701"/>
                <a:gd name="T60" fmla="*/ 192 w 1107"/>
                <a:gd name="T61" fmla="*/ 673 h 701"/>
                <a:gd name="T62" fmla="*/ 199 w 1107"/>
                <a:gd name="T63" fmla="*/ 678 h 701"/>
                <a:gd name="T64" fmla="*/ 213 w 1107"/>
                <a:gd name="T65" fmla="*/ 664 h 701"/>
                <a:gd name="T66" fmla="*/ 230 w 1107"/>
                <a:gd name="T67" fmla="*/ 664 h 701"/>
                <a:gd name="T68" fmla="*/ 250 w 1107"/>
                <a:gd name="T69" fmla="*/ 675 h 701"/>
                <a:gd name="T70" fmla="*/ 266 w 1107"/>
                <a:gd name="T71" fmla="*/ 668 h 701"/>
                <a:gd name="T72" fmla="*/ 292 w 1107"/>
                <a:gd name="T73" fmla="*/ 668 h 701"/>
                <a:gd name="T74" fmla="*/ 314 w 1107"/>
                <a:gd name="T75" fmla="*/ 678 h 701"/>
                <a:gd name="T76" fmla="*/ 331 w 1107"/>
                <a:gd name="T77" fmla="*/ 675 h 701"/>
                <a:gd name="T78" fmla="*/ 335 w 1107"/>
                <a:gd name="T79" fmla="*/ 657 h 701"/>
                <a:gd name="T80" fmla="*/ 353 w 1107"/>
                <a:gd name="T81" fmla="*/ 653 h 701"/>
                <a:gd name="T82" fmla="*/ 363 w 1107"/>
                <a:gd name="T83" fmla="*/ 661 h 701"/>
                <a:gd name="T84" fmla="*/ 364 w 1107"/>
                <a:gd name="T85" fmla="*/ 681 h 701"/>
                <a:gd name="T86" fmla="*/ 374 w 1107"/>
                <a:gd name="T87" fmla="*/ 686 h 701"/>
                <a:gd name="T88" fmla="*/ 386 w 1107"/>
                <a:gd name="T89" fmla="*/ 617 h 701"/>
                <a:gd name="T90" fmla="*/ 1053 w 1107"/>
                <a:gd name="T91" fmla="*/ 701 h 701"/>
                <a:gd name="T92" fmla="*/ 1107 w 1107"/>
                <a:gd name="T93" fmla="*/ 163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7" h="701">
                  <a:moveTo>
                    <a:pt x="1107" y="163"/>
                  </a:moveTo>
                  <a:lnTo>
                    <a:pt x="915" y="145"/>
                  </a:lnTo>
                  <a:lnTo>
                    <a:pt x="733" y="122"/>
                  </a:lnTo>
                  <a:lnTo>
                    <a:pt x="550" y="97"/>
                  </a:lnTo>
                  <a:lnTo>
                    <a:pt x="349" y="64"/>
                  </a:lnTo>
                  <a:lnTo>
                    <a:pt x="233" y="42"/>
                  </a:lnTo>
                  <a:lnTo>
                    <a:pt x="28" y="0"/>
                  </a:lnTo>
                  <a:lnTo>
                    <a:pt x="0" y="133"/>
                  </a:lnTo>
                  <a:lnTo>
                    <a:pt x="22" y="180"/>
                  </a:lnTo>
                  <a:lnTo>
                    <a:pt x="13" y="208"/>
                  </a:lnTo>
                  <a:lnTo>
                    <a:pt x="25" y="238"/>
                  </a:lnTo>
                  <a:lnTo>
                    <a:pt x="46" y="245"/>
                  </a:lnTo>
                  <a:lnTo>
                    <a:pt x="74" y="312"/>
                  </a:lnTo>
                  <a:lnTo>
                    <a:pt x="91" y="333"/>
                  </a:lnTo>
                  <a:lnTo>
                    <a:pt x="94" y="341"/>
                  </a:lnTo>
                  <a:lnTo>
                    <a:pt x="114" y="347"/>
                  </a:lnTo>
                  <a:lnTo>
                    <a:pt x="117" y="359"/>
                  </a:lnTo>
                  <a:lnTo>
                    <a:pt x="74" y="470"/>
                  </a:lnTo>
                  <a:lnTo>
                    <a:pt x="74" y="486"/>
                  </a:lnTo>
                  <a:lnTo>
                    <a:pt x="89" y="506"/>
                  </a:lnTo>
                  <a:lnTo>
                    <a:pt x="96" y="506"/>
                  </a:lnTo>
                  <a:lnTo>
                    <a:pt x="125" y="487"/>
                  </a:lnTo>
                  <a:lnTo>
                    <a:pt x="130" y="480"/>
                  </a:lnTo>
                  <a:lnTo>
                    <a:pt x="139" y="484"/>
                  </a:lnTo>
                  <a:lnTo>
                    <a:pt x="138" y="517"/>
                  </a:lnTo>
                  <a:lnTo>
                    <a:pt x="155" y="595"/>
                  </a:lnTo>
                  <a:lnTo>
                    <a:pt x="174" y="611"/>
                  </a:lnTo>
                  <a:lnTo>
                    <a:pt x="180" y="615"/>
                  </a:lnTo>
                  <a:lnTo>
                    <a:pt x="191" y="629"/>
                  </a:lnTo>
                  <a:lnTo>
                    <a:pt x="188" y="651"/>
                  </a:lnTo>
                  <a:lnTo>
                    <a:pt x="192" y="673"/>
                  </a:lnTo>
                  <a:lnTo>
                    <a:pt x="199" y="678"/>
                  </a:lnTo>
                  <a:lnTo>
                    <a:pt x="213" y="664"/>
                  </a:lnTo>
                  <a:lnTo>
                    <a:pt x="230" y="664"/>
                  </a:lnTo>
                  <a:lnTo>
                    <a:pt x="250" y="675"/>
                  </a:lnTo>
                  <a:lnTo>
                    <a:pt x="266" y="668"/>
                  </a:lnTo>
                  <a:lnTo>
                    <a:pt x="292" y="668"/>
                  </a:lnTo>
                  <a:lnTo>
                    <a:pt x="314" y="678"/>
                  </a:lnTo>
                  <a:lnTo>
                    <a:pt x="331" y="675"/>
                  </a:lnTo>
                  <a:lnTo>
                    <a:pt x="335" y="657"/>
                  </a:lnTo>
                  <a:lnTo>
                    <a:pt x="353" y="653"/>
                  </a:lnTo>
                  <a:lnTo>
                    <a:pt x="363" y="661"/>
                  </a:lnTo>
                  <a:lnTo>
                    <a:pt x="364" y="681"/>
                  </a:lnTo>
                  <a:lnTo>
                    <a:pt x="374" y="686"/>
                  </a:lnTo>
                  <a:lnTo>
                    <a:pt x="386" y="617"/>
                  </a:lnTo>
                  <a:lnTo>
                    <a:pt x="1053" y="701"/>
                  </a:lnTo>
                  <a:lnTo>
                    <a:pt x="1107" y="163"/>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MT</a:t>
              </a:r>
            </a:p>
          </p:txBody>
        </p:sp>
        <p:sp>
          <p:nvSpPr>
            <p:cNvPr id="49" name="Freeform 108">
              <a:extLst>
                <a:ext uri="{FF2B5EF4-FFF2-40B4-BE49-F238E27FC236}">
                  <a16:creationId xmlns:a16="http://schemas.microsoft.com/office/drawing/2014/main" id="{0D4403B8-724F-73D3-1844-2AA83E8AB861}"/>
                </a:ext>
              </a:extLst>
            </p:cNvPr>
            <p:cNvSpPr>
              <a:spLocks/>
            </p:cNvSpPr>
            <p:nvPr/>
          </p:nvSpPr>
          <p:spPr bwMode="auto">
            <a:xfrm>
              <a:off x="1586" y="1684"/>
              <a:ext cx="786" cy="618"/>
            </a:xfrm>
            <a:custGeom>
              <a:avLst/>
              <a:gdLst>
                <a:gd name="T0" fmla="*/ 755 w 786"/>
                <a:gd name="T1" fmla="*/ 618 h 618"/>
                <a:gd name="T2" fmla="*/ 786 w 786"/>
                <a:gd name="T3" fmla="*/ 80 h 618"/>
                <a:gd name="T4" fmla="*/ 77 w 786"/>
                <a:gd name="T5" fmla="*/ 0 h 618"/>
                <a:gd name="T6" fmla="*/ 0 w 786"/>
                <a:gd name="T7" fmla="*/ 549 h 618"/>
                <a:gd name="T8" fmla="*/ 755 w 786"/>
                <a:gd name="T9" fmla="*/ 618 h 618"/>
              </a:gdLst>
              <a:ahLst/>
              <a:cxnLst>
                <a:cxn ang="0">
                  <a:pos x="T0" y="T1"/>
                </a:cxn>
                <a:cxn ang="0">
                  <a:pos x="T2" y="T3"/>
                </a:cxn>
                <a:cxn ang="0">
                  <a:pos x="T4" y="T5"/>
                </a:cxn>
                <a:cxn ang="0">
                  <a:pos x="T6" y="T7"/>
                </a:cxn>
                <a:cxn ang="0">
                  <a:pos x="T8" y="T9"/>
                </a:cxn>
              </a:cxnLst>
              <a:rect l="0" t="0" r="r" b="b"/>
              <a:pathLst>
                <a:path w="786" h="618">
                  <a:moveTo>
                    <a:pt x="755" y="618"/>
                  </a:moveTo>
                  <a:lnTo>
                    <a:pt x="786" y="80"/>
                  </a:lnTo>
                  <a:lnTo>
                    <a:pt x="77" y="0"/>
                  </a:lnTo>
                  <a:lnTo>
                    <a:pt x="0" y="549"/>
                  </a:lnTo>
                  <a:lnTo>
                    <a:pt x="755" y="61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CO</a:t>
              </a:r>
            </a:p>
          </p:txBody>
        </p:sp>
        <p:sp>
          <p:nvSpPr>
            <p:cNvPr id="50" name="Freeform 109">
              <a:extLst>
                <a:ext uri="{FF2B5EF4-FFF2-40B4-BE49-F238E27FC236}">
                  <a16:creationId xmlns:a16="http://schemas.microsoft.com/office/drawing/2014/main" id="{6930C961-3512-00E8-1C97-33AD86146DA6}"/>
                </a:ext>
              </a:extLst>
            </p:cNvPr>
            <p:cNvSpPr>
              <a:spLocks/>
            </p:cNvSpPr>
            <p:nvPr/>
          </p:nvSpPr>
          <p:spPr bwMode="auto">
            <a:xfrm>
              <a:off x="895" y="474"/>
              <a:ext cx="645" cy="1040"/>
            </a:xfrm>
            <a:custGeom>
              <a:avLst/>
              <a:gdLst>
                <a:gd name="T0" fmla="*/ 0 w 645"/>
                <a:gd name="T1" fmla="*/ 926 h 1040"/>
                <a:gd name="T2" fmla="*/ 54 w 645"/>
                <a:gd name="T3" fmla="*/ 706 h 1040"/>
                <a:gd name="T4" fmla="*/ 62 w 645"/>
                <a:gd name="T5" fmla="*/ 679 h 1040"/>
                <a:gd name="T6" fmla="*/ 79 w 645"/>
                <a:gd name="T7" fmla="*/ 642 h 1040"/>
                <a:gd name="T8" fmla="*/ 72 w 645"/>
                <a:gd name="T9" fmla="*/ 628 h 1040"/>
                <a:gd name="T10" fmla="*/ 54 w 645"/>
                <a:gd name="T11" fmla="*/ 629 h 1040"/>
                <a:gd name="T12" fmla="*/ 50 w 645"/>
                <a:gd name="T13" fmla="*/ 623 h 1040"/>
                <a:gd name="T14" fmla="*/ 53 w 645"/>
                <a:gd name="T15" fmla="*/ 615 h 1040"/>
                <a:gd name="T16" fmla="*/ 54 w 645"/>
                <a:gd name="T17" fmla="*/ 596 h 1040"/>
                <a:gd name="T18" fmla="*/ 82 w 645"/>
                <a:gd name="T19" fmla="*/ 562 h 1040"/>
                <a:gd name="T20" fmla="*/ 95 w 645"/>
                <a:gd name="T21" fmla="*/ 559 h 1040"/>
                <a:gd name="T22" fmla="*/ 101 w 645"/>
                <a:gd name="T23" fmla="*/ 551 h 1040"/>
                <a:gd name="T24" fmla="*/ 104 w 645"/>
                <a:gd name="T25" fmla="*/ 531 h 1040"/>
                <a:gd name="T26" fmla="*/ 111 w 645"/>
                <a:gd name="T27" fmla="*/ 528 h 1040"/>
                <a:gd name="T28" fmla="*/ 136 w 645"/>
                <a:gd name="T29" fmla="*/ 490 h 1040"/>
                <a:gd name="T30" fmla="*/ 159 w 645"/>
                <a:gd name="T31" fmla="*/ 464 h 1040"/>
                <a:gd name="T32" fmla="*/ 161 w 645"/>
                <a:gd name="T33" fmla="*/ 440 h 1040"/>
                <a:gd name="T34" fmla="*/ 139 w 645"/>
                <a:gd name="T35" fmla="*/ 423 h 1040"/>
                <a:gd name="T36" fmla="*/ 129 w 645"/>
                <a:gd name="T37" fmla="*/ 397 h 1040"/>
                <a:gd name="T38" fmla="*/ 215 w 645"/>
                <a:gd name="T39" fmla="*/ 0 h 1040"/>
                <a:gd name="T40" fmla="*/ 299 w 645"/>
                <a:gd name="T41" fmla="*/ 17 h 1040"/>
                <a:gd name="T42" fmla="*/ 271 w 645"/>
                <a:gd name="T43" fmla="*/ 150 h 1040"/>
                <a:gd name="T44" fmla="*/ 293 w 645"/>
                <a:gd name="T45" fmla="*/ 197 h 1040"/>
                <a:gd name="T46" fmla="*/ 284 w 645"/>
                <a:gd name="T47" fmla="*/ 226 h 1040"/>
                <a:gd name="T48" fmla="*/ 296 w 645"/>
                <a:gd name="T49" fmla="*/ 255 h 1040"/>
                <a:gd name="T50" fmla="*/ 317 w 645"/>
                <a:gd name="T51" fmla="*/ 262 h 1040"/>
                <a:gd name="T52" fmla="*/ 340 w 645"/>
                <a:gd name="T53" fmla="*/ 323 h 1040"/>
                <a:gd name="T54" fmla="*/ 362 w 645"/>
                <a:gd name="T55" fmla="*/ 350 h 1040"/>
                <a:gd name="T56" fmla="*/ 365 w 645"/>
                <a:gd name="T57" fmla="*/ 358 h 1040"/>
                <a:gd name="T58" fmla="*/ 385 w 645"/>
                <a:gd name="T59" fmla="*/ 364 h 1040"/>
                <a:gd name="T60" fmla="*/ 388 w 645"/>
                <a:gd name="T61" fmla="*/ 378 h 1040"/>
                <a:gd name="T62" fmla="*/ 345 w 645"/>
                <a:gd name="T63" fmla="*/ 486 h 1040"/>
                <a:gd name="T64" fmla="*/ 343 w 645"/>
                <a:gd name="T65" fmla="*/ 503 h 1040"/>
                <a:gd name="T66" fmla="*/ 360 w 645"/>
                <a:gd name="T67" fmla="*/ 523 h 1040"/>
                <a:gd name="T68" fmla="*/ 365 w 645"/>
                <a:gd name="T69" fmla="*/ 523 h 1040"/>
                <a:gd name="T70" fmla="*/ 396 w 645"/>
                <a:gd name="T71" fmla="*/ 504 h 1040"/>
                <a:gd name="T72" fmla="*/ 401 w 645"/>
                <a:gd name="T73" fmla="*/ 497 h 1040"/>
                <a:gd name="T74" fmla="*/ 410 w 645"/>
                <a:gd name="T75" fmla="*/ 501 h 1040"/>
                <a:gd name="T76" fmla="*/ 409 w 645"/>
                <a:gd name="T77" fmla="*/ 534 h 1040"/>
                <a:gd name="T78" fmla="*/ 426 w 645"/>
                <a:gd name="T79" fmla="*/ 614 h 1040"/>
                <a:gd name="T80" fmla="*/ 451 w 645"/>
                <a:gd name="T81" fmla="*/ 632 h 1040"/>
                <a:gd name="T82" fmla="*/ 460 w 645"/>
                <a:gd name="T83" fmla="*/ 646 h 1040"/>
                <a:gd name="T84" fmla="*/ 456 w 645"/>
                <a:gd name="T85" fmla="*/ 671 h 1040"/>
                <a:gd name="T86" fmla="*/ 463 w 645"/>
                <a:gd name="T87" fmla="*/ 689 h 1040"/>
                <a:gd name="T88" fmla="*/ 470 w 645"/>
                <a:gd name="T89" fmla="*/ 696 h 1040"/>
                <a:gd name="T90" fmla="*/ 485 w 645"/>
                <a:gd name="T91" fmla="*/ 681 h 1040"/>
                <a:gd name="T92" fmla="*/ 502 w 645"/>
                <a:gd name="T93" fmla="*/ 682 h 1040"/>
                <a:gd name="T94" fmla="*/ 521 w 645"/>
                <a:gd name="T95" fmla="*/ 690 h 1040"/>
                <a:gd name="T96" fmla="*/ 538 w 645"/>
                <a:gd name="T97" fmla="*/ 685 h 1040"/>
                <a:gd name="T98" fmla="*/ 562 w 645"/>
                <a:gd name="T99" fmla="*/ 685 h 1040"/>
                <a:gd name="T100" fmla="*/ 587 w 645"/>
                <a:gd name="T101" fmla="*/ 695 h 1040"/>
                <a:gd name="T102" fmla="*/ 604 w 645"/>
                <a:gd name="T103" fmla="*/ 693 h 1040"/>
                <a:gd name="T104" fmla="*/ 607 w 645"/>
                <a:gd name="T105" fmla="*/ 674 h 1040"/>
                <a:gd name="T106" fmla="*/ 626 w 645"/>
                <a:gd name="T107" fmla="*/ 670 h 1040"/>
                <a:gd name="T108" fmla="*/ 634 w 645"/>
                <a:gd name="T109" fmla="*/ 679 h 1040"/>
                <a:gd name="T110" fmla="*/ 637 w 645"/>
                <a:gd name="T111" fmla="*/ 696 h 1040"/>
                <a:gd name="T112" fmla="*/ 645 w 645"/>
                <a:gd name="T113" fmla="*/ 704 h 1040"/>
                <a:gd name="T114" fmla="*/ 593 w 645"/>
                <a:gd name="T115" fmla="*/ 1040 h 1040"/>
                <a:gd name="T116" fmla="*/ 593 w 645"/>
                <a:gd name="T117" fmla="*/ 1040 h 1040"/>
                <a:gd name="T118" fmla="*/ 312 w 645"/>
                <a:gd name="T119" fmla="*/ 987 h 1040"/>
                <a:gd name="T120" fmla="*/ 0 w 645"/>
                <a:gd name="T121" fmla="*/ 926 h 1040"/>
                <a:gd name="T122" fmla="*/ 0 w 645"/>
                <a:gd name="T123" fmla="*/ 92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5" h="1040">
                  <a:moveTo>
                    <a:pt x="0" y="926"/>
                  </a:moveTo>
                  <a:lnTo>
                    <a:pt x="54" y="706"/>
                  </a:lnTo>
                  <a:lnTo>
                    <a:pt x="62" y="679"/>
                  </a:lnTo>
                  <a:lnTo>
                    <a:pt x="79" y="642"/>
                  </a:lnTo>
                  <a:lnTo>
                    <a:pt x="72" y="628"/>
                  </a:lnTo>
                  <a:lnTo>
                    <a:pt x="54" y="629"/>
                  </a:lnTo>
                  <a:lnTo>
                    <a:pt x="50" y="623"/>
                  </a:lnTo>
                  <a:lnTo>
                    <a:pt x="53" y="615"/>
                  </a:lnTo>
                  <a:lnTo>
                    <a:pt x="54" y="596"/>
                  </a:lnTo>
                  <a:lnTo>
                    <a:pt x="82" y="562"/>
                  </a:lnTo>
                  <a:lnTo>
                    <a:pt x="95" y="559"/>
                  </a:lnTo>
                  <a:lnTo>
                    <a:pt x="101" y="551"/>
                  </a:lnTo>
                  <a:lnTo>
                    <a:pt x="104" y="531"/>
                  </a:lnTo>
                  <a:lnTo>
                    <a:pt x="111" y="528"/>
                  </a:lnTo>
                  <a:lnTo>
                    <a:pt x="136" y="490"/>
                  </a:lnTo>
                  <a:lnTo>
                    <a:pt x="159" y="464"/>
                  </a:lnTo>
                  <a:lnTo>
                    <a:pt x="161" y="440"/>
                  </a:lnTo>
                  <a:lnTo>
                    <a:pt x="139" y="423"/>
                  </a:lnTo>
                  <a:lnTo>
                    <a:pt x="129" y="397"/>
                  </a:lnTo>
                  <a:lnTo>
                    <a:pt x="215" y="0"/>
                  </a:lnTo>
                  <a:lnTo>
                    <a:pt x="299" y="17"/>
                  </a:lnTo>
                  <a:lnTo>
                    <a:pt x="271" y="150"/>
                  </a:lnTo>
                  <a:lnTo>
                    <a:pt x="293" y="197"/>
                  </a:lnTo>
                  <a:lnTo>
                    <a:pt x="284" y="226"/>
                  </a:lnTo>
                  <a:lnTo>
                    <a:pt x="296" y="255"/>
                  </a:lnTo>
                  <a:lnTo>
                    <a:pt x="317" y="262"/>
                  </a:lnTo>
                  <a:lnTo>
                    <a:pt x="340" y="323"/>
                  </a:lnTo>
                  <a:lnTo>
                    <a:pt x="362" y="350"/>
                  </a:lnTo>
                  <a:lnTo>
                    <a:pt x="365" y="358"/>
                  </a:lnTo>
                  <a:lnTo>
                    <a:pt x="385" y="364"/>
                  </a:lnTo>
                  <a:lnTo>
                    <a:pt x="388" y="378"/>
                  </a:lnTo>
                  <a:lnTo>
                    <a:pt x="345" y="486"/>
                  </a:lnTo>
                  <a:lnTo>
                    <a:pt x="343" y="503"/>
                  </a:lnTo>
                  <a:lnTo>
                    <a:pt x="360" y="523"/>
                  </a:lnTo>
                  <a:lnTo>
                    <a:pt x="365" y="523"/>
                  </a:lnTo>
                  <a:lnTo>
                    <a:pt x="396" y="504"/>
                  </a:lnTo>
                  <a:lnTo>
                    <a:pt x="401" y="497"/>
                  </a:lnTo>
                  <a:lnTo>
                    <a:pt x="410" y="501"/>
                  </a:lnTo>
                  <a:lnTo>
                    <a:pt x="409" y="534"/>
                  </a:lnTo>
                  <a:lnTo>
                    <a:pt x="426" y="614"/>
                  </a:lnTo>
                  <a:lnTo>
                    <a:pt x="451" y="632"/>
                  </a:lnTo>
                  <a:lnTo>
                    <a:pt x="460" y="646"/>
                  </a:lnTo>
                  <a:lnTo>
                    <a:pt x="456" y="671"/>
                  </a:lnTo>
                  <a:lnTo>
                    <a:pt x="463" y="689"/>
                  </a:lnTo>
                  <a:lnTo>
                    <a:pt x="470" y="696"/>
                  </a:lnTo>
                  <a:lnTo>
                    <a:pt x="485" y="681"/>
                  </a:lnTo>
                  <a:lnTo>
                    <a:pt x="502" y="682"/>
                  </a:lnTo>
                  <a:lnTo>
                    <a:pt x="521" y="690"/>
                  </a:lnTo>
                  <a:lnTo>
                    <a:pt x="538" y="685"/>
                  </a:lnTo>
                  <a:lnTo>
                    <a:pt x="562" y="685"/>
                  </a:lnTo>
                  <a:lnTo>
                    <a:pt x="587" y="695"/>
                  </a:lnTo>
                  <a:lnTo>
                    <a:pt x="604" y="693"/>
                  </a:lnTo>
                  <a:lnTo>
                    <a:pt x="607" y="674"/>
                  </a:lnTo>
                  <a:lnTo>
                    <a:pt x="626" y="670"/>
                  </a:lnTo>
                  <a:lnTo>
                    <a:pt x="634" y="679"/>
                  </a:lnTo>
                  <a:lnTo>
                    <a:pt x="637" y="696"/>
                  </a:lnTo>
                  <a:lnTo>
                    <a:pt x="645" y="704"/>
                  </a:lnTo>
                  <a:lnTo>
                    <a:pt x="593" y="1040"/>
                  </a:lnTo>
                  <a:lnTo>
                    <a:pt x="593" y="1040"/>
                  </a:lnTo>
                  <a:lnTo>
                    <a:pt x="312" y="987"/>
                  </a:lnTo>
                  <a:lnTo>
                    <a:pt x="0" y="926"/>
                  </a:lnTo>
                  <a:lnTo>
                    <a:pt x="0" y="926"/>
                  </a:lnTo>
                  <a:close/>
                </a:path>
              </a:pathLst>
            </a:custGeom>
            <a:solidFill>
              <a:srgbClr val="92D050"/>
            </a:solidFill>
            <a:ln w="5">
              <a:solidFill>
                <a:schemeClr val="bg1">
                  <a:lumMod val="65000"/>
                </a:schemeClr>
              </a:solidFill>
              <a:prstDash val="solid"/>
              <a:round/>
              <a:headEnd/>
              <a:tailEnd/>
            </a:ln>
          </p:spPr>
          <p:txBody>
            <a:bodyPr vert="horz" wrap="square" lIns="91440" tIns="457200" rIns="182880" bIns="45720" numCol="1" anchor="ctr" anchorCtr="0" compatLnSpc="1">
              <a:prstTxWarp prst="textNoShape">
                <a:avLst/>
              </a:prstTxWarp>
            </a:bodyPr>
            <a:lstStyle/>
            <a:p>
              <a:pPr algn="ctr"/>
              <a:r>
                <a:rPr lang="en-US" sz="1200"/>
                <a:t>ID</a:t>
              </a:r>
            </a:p>
          </p:txBody>
        </p:sp>
        <p:sp>
          <p:nvSpPr>
            <p:cNvPr id="51" name="Freeform 110">
              <a:extLst>
                <a:ext uri="{FF2B5EF4-FFF2-40B4-BE49-F238E27FC236}">
                  <a16:creationId xmlns:a16="http://schemas.microsoft.com/office/drawing/2014/main" id="{28F61182-746A-C9DE-5AC0-2A293FCFEB16}"/>
                </a:ext>
              </a:extLst>
            </p:cNvPr>
            <p:cNvSpPr>
              <a:spLocks/>
            </p:cNvSpPr>
            <p:nvPr/>
          </p:nvSpPr>
          <p:spPr bwMode="auto">
            <a:xfrm>
              <a:off x="1065" y="1458"/>
              <a:ext cx="599" cy="775"/>
            </a:xfrm>
            <a:custGeom>
              <a:avLst/>
              <a:gdLst>
                <a:gd name="T0" fmla="*/ 523 w 599"/>
                <a:gd name="T1" fmla="*/ 775 h 775"/>
                <a:gd name="T2" fmla="*/ 0 w 599"/>
                <a:gd name="T3" fmla="*/ 702 h 775"/>
                <a:gd name="T4" fmla="*/ 128 w 599"/>
                <a:gd name="T5" fmla="*/ 0 h 775"/>
                <a:gd name="T6" fmla="*/ 420 w 599"/>
                <a:gd name="T7" fmla="*/ 54 h 775"/>
                <a:gd name="T8" fmla="*/ 412 w 599"/>
                <a:gd name="T9" fmla="*/ 120 h 775"/>
                <a:gd name="T10" fmla="*/ 396 w 599"/>
                <a:gd name="T11" fmla="*/ 202 h 775"/>
                <a:gd name="T12" fmla="*/ 446 w 599"/>
                <a:gd name="T13" fmla="*/ 209 h 775"/>
                <a:gd name="T14" fmla="*/ 548 w 599"/>
                <a:gd name="T15" fmla="*/ 220 h 775"/>
                <a:gd name="T16" fmla="*/ 599 w 599"/>
                <a:gd name="T17" fmla="*/ 224 h 775"/>
                <a:gd name="T18" fmla="*/ 523 w 599"/>
                <a:gd name="T19"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775">
                  <a:moveTo>
                    <a:pt x="523" y="775"/>
                  </a:moveTo>
                  <a:lnTo>
                    <a:pt x="0" y="702"/>
                  </a:lnTo>
                  <a:lnTo>
                    <a:pt x="128" y="0"/>
                  </a:lnTo>
                  <a:lnTo>
                    <a:pt x="420" y="54"/>
                  </a:lnTo>
                  <a:lnTo>
                    <a:pt x="412" y="120"/>
                  </a:lnTo>
                  <a:lnTo>
                    <a:pt x="396" y="202"/>
                  </a:lnTo>
                  <a:lnTo>
                    <a:pt x="446" y="209"/>
                  </a:lnTo>
                  <a:lnTo>
                    <a:pt x="548" y="220"/>
                  </a:lnTo>
                  <a:lnTo>
                    <a:pt x="599" y="224"/>
                  </a:lnTo>
                  <a:lnTo>
                    <a:pt x="523" y="775"/>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UT</a:t>
              </a:r>
            </a:p>
          </p:txBody>
        </p:sp>
        <p:sp>
          <p:nvSpPr>
            <p:cNvPr id="52" name="Freeform 111">
              <a:extLst>
                <a:ext uri="{FF2B5EF4-FFF2-40B4-BE49-F238E27FC236}">
                  <a16:creationId xmlns:a16="http://schemas.microsoft.com/office/drawing/2014/main" id="{BA6697B5-9C23-D48F-957C-5343FCF1570F}"/>
                </a:ext>
              </a:extLst>
            </p:cNvPr>
            <p:cNvSpPr>
              <a:spLocks/>
            </p:cNvSpPr>
            <p:nvPr/>
          </p:nvSpPr>
          <p:spPr bwMode="auto">
            <a:xfrm>
              <a:off x="854" y="2160"/>
              <a:ext cx="734" cy="818"/>
            </a:xfrm>
            <a:custGeom>
              <a:avLst/>
              <a:gdLst>
                <a:gd name="T0" fmla="*/ 19 w 734"/>
                <a:gd name="T1" fmla="*/ 528 h 818"/>
                <a:gd name="T2" fmla="*/ 2 w 734"/>
                <a:gd name="T3" fmla="*/ 540 h 818"/>
                <a:gd name="T4" fmla="*/ 0 w 734"/>
                <a:gd name="T5" fmla="*/ 549 h 818"/>
                <a:gd name="T6" fmla="*/ 3 w 734"/>
                <a:gd name="T7" fmla="*/ 556 h 818"/>
                <a:gd name="T8" fmla="*/ 120 w 734"/>
                <a:gd name="T9" fmla="*/ 623 h 818"/>
                <a:gd name="T10" fmla="*/ 197 w 734"/>
                <a:gd name="T11" fmla="*/ 670 h 818"/>
                <a:gd name="T12" fmla="*/ 289 w 734"/>
                <a:gd name="T13" fmla="*/ 723 h 818"/>
                <a:gd name="T14" fmla="*/ 394 w 734"/>
                <a:gd name="T15" fmla="*/ 785 h 818"/>
                <a:gd name="T16" fmla="*/ 470 w 734"/>
                <a:gd name="T17" fmla="*/ 801 h 818"/>
                <a:gd name="T18" fmla="*/ 626 w 734"/>
                <a:gd name="T19" fmla="*/ 818 h 818"/>
                <a:gd name="T20" fmla="*/ 734 w 734"/>
                <a:gd name="T21" fmla="*/ 73 h 818"/>
                <a:gd name="T22" fmla="*/ 211 w 734"/>
                <a:gd name="T23" fmla="*/ 0 h 818"/>
                <a:gd name="T24" fmla="*/ 192 w 734"/>
                <a:gd name="T25" fmla="*/ 101 h 818"/>
                <a:gd name="T26" fmla="*/ 181 w 734"/>
                <a:gd name="T27" fmla="*/ 101 h 818"/>
                <a:gd name="T28" fmla="*/ 170 w 734"/>
                <a:gd name="T29" fmla="*/ 119 h 818"/>
                <a:gd name="T30" fmla="*/ 155 w 734"/>
                <a:gd name="T31" fmla="*/ 117 h 818"/>
                <a:gd name="T32" fmla="*/ 147 w 734"/>
                <a:gd name="T33" fmla="*/ 100 h 818"/>
                <a:gd name="T34" fmla="*/ 130 w 734"/>
                <a:gd name="T35" fmla="*/ 98 h 818"/>
                <a:gd name="T36" fmla="*/ 125 w 734"/>
                <a:gd name="T37" fmla="*/ 91 h 818"/>
                <a:gd name="T38" fmla="*/ 119 w 734"/>
                <a:gd name="T39" fmla="*/ 91 h 818"/>
                <a:gd name="T40" fmla="*/ 113 w 734"/>
                <a:gd name="T41" fmla="*/ 95 h 818"/>
                <a:gd name="T42" fmla="*/ 102 w 734"/>
                <a:gd name="T43" fmla="*/ 101 h 818"/>
                <a:gd name="T44" fmla="*/ 100 w 734"/>
                <a:gd name="T45" fmla="*/ 145 h 818"/>
                <a:gd name="T46" fmla="*/ 98 w 734"/>
                <a:gd name="T47" fmla="*/ 156 h 818"/>
                <a:gd name="T48" fmla="*/ 95 w 734"/>
                <a:gd name="T49" fmla="*/ 234 h 818"/>
                <a:gd name="T50" fmla="*/ 86 w 734"/>
                <a:gd name="T51" fmla="*/ 248 h 818"/>
                <a:gd name="T52" fmla="*/ 83 w 734"/>
                <a:gd name="T53" fmla="*/ 268 h 818"/>
                <a:gd name="T54" fmla="*/ 100 w 734"/>
                <a:gd name="T55" fmla="*/ 300 h 818"/>
                <a:gd name="T56" fmla="*/ 108 w 734"/>
                <a:gd name="T57" fmla="*/ 336 h 818"/>
                <a:gd name="T58" fmla="*/ 113 w 734"/>
                <a:gd name="T59" fmla="*/ 342 h 818"/>
                <a:gd name="T60" fmla="*/ 119 w 734"/>
                <a:gd name="T61" fmla="*/ 345 h 818"/>
                <a:gd name="T62" fmla="*/ 119 w 734"/>
                <a:gd name="T63" fmla="*/ 359 h 818"/>
                <a:gd name="T64" fmla="*/ 108 w 734"/>
                <a:gd name="T65" fmla="*/ 368 h 818"/>
                <a:gd name="T66" fmla="*/ 86 w 734"/>
                <a:gd name="T67" fmla="*/ 379 h 818"/>
                <a:gd name="T68" fmla="*/ 75 w 734"/>
                <a:gd name="T69" fmla="*/ 392 h 818"/>
                <a:gd name="T70" fmla="*/ 66 w 734"/>
                <a:gd name="T71" fmla="*/ 414 h 818"/>
                <a:gd name="T72" fmla="*/ 61 w 734"/>
                <a:gd name="T73" fmla="*/ 445 h 818"/>
                <a:gd name="T74" fmla="*/ 44 w 734"/>
                <a:gd name="T75" fmla="*/ 462 h 818"/>
                <a:gd name="T76" fmla="*/ 31 w 734"/>
                <a:gd name="T77" fmla="*/ 467 h 818"/>
                <a:gd name="T78" fmla="*/ 31 w 734"/>
                <a:gd name="T79" fmla="*/ 471 h 818"/>
                <a:gd name="T80" fmla="*/ 30 w 734"/>
                <a:gd name="T81" fmla="*/ 482 h 818"/>
                <a:gd name="T82" fmla="*/ 31 w 734"/>
                <a:gd name="T83" fmla="*/ 487 h 818"/>
                <a:gd name="T84" fmla="*/ 55 w 734"/>
                <a:gd name="T85" fmla="*/ 490 h 818"/>
                <a:gd name="T86" fmla="*/ 52 w 734"/>
                <a:gd name="T87" fmla="*/ 507 h 818"/>
                <a:gd name="T88" fmla="*/ 42 w 734"/>
                <a:gd name="T89" fmla="*/ 521 h 818"/>
                <a:gd name="T90" fmla="*/ 19 w 734"/>
                <a:gd name="T91" fmla="*/ 52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4" h="818">
                  <a:moveTo>
                    <a:pt x="19" y="528"/>
                  </a:moveTo>
                  <a:lnTo>
                    <a:pt x="2" y="540"/>
                  </a:lnTo>
                  <a:lnTo>
                    <a:pt x="0" y="549"/>
                  </a:lnTo>
                  <a:lnTo>
                    <a:pt x="3" y="556"/>
                  </a:lnTo>
                  <a:lnTo>
                    <a:pt x="120" y="623"/>
                  </a:lnTo>
                  <a:lnTo>
                    <a:pt x="197" y="670"/>
                  </a:lnTo>
                  <a:lnTo>
                    <a:pt x="289" y="723"/>
                  </a:lnTo>
                  <a:lnTo>
                    <a:pt x="394" y="785"/>
                  </a:lnTo>
                  <a:lnTo>
                    <a:pt x="470" y="801"/>
                  </a:lnTo>
                  <a:lnTo>
                    <a:pt x="626" y="818"/>
                  </a:lnTo>
                  <a:lnTo>
                    <a:pt x="734" y="73"/>
                  </a:lnTo>
                  <a:lnTo>
                    <a:pt x="211" y="0"/>
                  </a:lnTo>
                  <a:lnTo>
                    <a:pt x="192" y="101"/>
                  </a:lnTo>
                  <a:lnTo>
                    <a:pt x="181" y="101"/>
                  </a:lnTo>
                  <a:lnTo>
                    <a:pt x="170" y="119"/>
                  </a:lnTo>
                  <a:lnTo>
                    <a:pt x="155" y="117"/>
                  </a:lnTo>
                  <a:lnTo>
                    <a:pt x="147" y="100"/>
                  </a:lnTo>
                  <a:lnTo>
                    <a:pt x="130" y="98"/>
                  </a:lnTo>
                  <a:lnTo>
                    <a:pt x="125" y="91"/>
                  </a:lnTo>
                  <a:lnTo>
                    <a:pt x="119" y="91"/>
                  </a:lnTo>
                  <a:lnTo>
                    <a:pt x="113" y="95"/>
                  </a:lnTo>
                  <a:lnTo>
                    <a:pt x="102" y="101"/>
                  </a:lnTo>
                  <a:lnTo>
                    <a:pt x="100" y="145"/>
                  </a:lnTo>
                  <a:lnTo>
                    <a:pt x="98" y="156"/>
                  </a:lnTo>
                  <a:lnTo>
                    <a:pt x="95" y="234"/>
                  </a:lnTo>
                  <a:lnTo>
                    <a:pt x="86" y="248"/>
                  </a:lnTo>
                  <a:lnTo>
                    <a:pt x="83" y="268"/>
                  </a:lnTo>
                  <a:lnTo>
                    <a:pt x="100" y="300"/>
                  </a:lnTo>
                  <a:lnTo>
                    <a:pt x="108" y="336"/>
                  </a:lnTo>
                  <a:lnTo>
                    <a:pt x="113" y="342"/>
                  </a:lnTo>
                  <a:lnTo>
                    <a:pt x="119" y="345"/>
                  </a:lnTo>
                  <a:lnTo>
                    <a:pt x="119" y="359"/>
                  </a:lnTo>
                  <a:lnTo>
                    <a:pt x="108" y="368"/>
                  </a:lnTo>
                  <a:lnTo>
                    <a:pt x="86" y="379"/>
                  </a:lnTo>
                  <a:lnTo>
                    <a:pt x="75" y="392"/>
                  </a:lnTo>
                  <a:lnTo>
                    <a:pt x="66" y="414"/>
                  </a:lnTo>
                  <a:lnTo>
                    <a:pt x="61" y="445"/>
                  </a:lnTo>
                  <a:lnTo>
                    <a:pt x="44" y="462"/>
                  </a:lnTo>
                  <a:lnTo>
                    <a:pt x="31" y="467"/>
                  </a:lnTo>
                  <a:lnTo>
                    <a:pt x="31" y="471"/>
                  </a:lnTo>
                  <a:lnTo>
                    <a:pt x="30" y="482"/>
                  </a:lnTo>
                  <a:lnTo>
                    <a:pt x="31" y="487"/>
                  </a:lnTo>
                  <a:lnTo>
                    <a:pt x="55" y="490"/>
                  </a:lnTo>
                  <a:lnTo>
                    <a:pt x="52" y="507"/>
                  </a:lnTo>
                  <a:lnTo>
                    <a:pt x="42" y="521"/>
                  </a:lnTo>
                  <a:lnTo>
                    <a:pt x="19" y="52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AZ</a:t>
              </a:r>
            </a:p>
          </p:txBody>
        </p:sp>
        <p:sp>
          <p:nvSpPr>
            <p:cNvPr id="53" name="Freeform 112">
              <a:extLst>
                <a:ext uri="{FF2B5EF4-FFF2-40B4-BE49-F238E27FC236}">
                  <a16:creationId xmlns:a16="http://schemas.microsoft.com/office/drawing/2014/main" id="{FA008108-3E91-312B-5718-D7818C5C2361}"/>
                </a:ext>
              </a:extLst>
            </p:cNvPr>
            <p:cNvSpPr>
              <a:spLocks/>
            </p:cNvSpPr>
            <p:nvPr/>
          </p:nvSpPr>
          <p:spPr bwMode="auto">
            <a:xfrm>
              <a:off x="493" y="1328"/>
              <a:ext cx="701" cy="1079"/>
            </a:xfrm>
            <a:custGeom>
              <a:avLst/>
              <a:gdLst>
                <a:gd name="T0" fmla="*/ 701 w 701"/>
                <a:gd name="T1" fmla="*/ 128 h 1079"/>
                <a:gd name="T2" fmla="*/ 553 w 701"/>
                <a:gd name="T3" fmla="*/ 933 h 1079"/>
                <a:gd name="T4" fmla="*/ 542 w 701"/>
                <a:gd name="T5" fmla="*/ 935 h 1079"/>
                <a:gd name="T6" fmla="*/ 531 w 701"/>
                <a:gd name="T7" fmla="*/ 951 h 1079"/>
                <a:gd name="T8" fmla="*/ 517 w 701"/>
                <a:gd name="T9" fmla="*/ 951 h 1079"/>
                <a:gd name="T10" fmla="*/ 508 w 701"/>
                <a:gd name="T11" fmla="*/ 933 h 1079"/>
                <a:gd name="T12" fmla="*/ 492 w 701"/>
                <a:gd name="T13" fmla="*/ 930 h 1079"/>
                <a:gd name="T14" fmla="*/ 486 w 701"/>
                <a:gd name="T15" fmla="*/ 924 h 1079"/>
                <a:gd name="T16" fmla="*/ 480 w 701"/>
                <a:gd name="T17" fmla="*/ 924 h 1079"/>
                <a:gd name="T18" fmla="*/ 463 w 701"/>
                <a:gd name="T19" fmla="*/ 933 h 1079"/>
                <a:gd name="T20" fmla="*/ 461 w 701"/>
                <a:gd name="T21" fmla="*/ 976 h 1079"/>
                <a:gd name="T22" fmla="*/ 459 w 701"/>
                <a:gd name="T23" fmla="*/ 1012 h 1079"/>
                <a:gd name="T24" fmla="*/ 456 w 701"/>
                <a:gd name="T25" fmla="*/ 1066 h 1079"/>
                <a:gd name="T26" fmla="*/ 447 w 701"/>
                <a:gd name="T27" fmla="*/ 1079 h 1079"/>
                <a:gd name="T28" fmla="*/ 433 w 701"/>
                <a:gd name="T29" fmla="*/ 1072 h 1079"/>
                <a:gd name="T30" fmla="*/ 0 w 701"/>
                <a:gd name="T31" fmla="*/ 421 h 1079"/>
                <a:gd name="T32" fmla="*/ 119 w 701"/>
                <a:gd name="T33" fmla="*/ 0 h 1079"/>
                <a:gd name="T34" fmla="*/ 701 w 701"/>
                <a:gd name="T35" fmla="*/ 128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1" h="1079">
                  <a:moveTo>
                    <a:pt x="701" y="128"/>
                  </a:moveTo>
                  <a:lnTo>
                    <a:pt x="553" y="933"/>
                  </a:lnTo>
                  <a:lnTo>
                    <a:pt x="542" y="935"/>
                  </a:lnTo>
                  <a:lnTo>
                    <a:pt x="531" y="951"/>
                  </a:lnTo>
                  <a:lnTo>
                    <a:pt x="517" y="951"/>
                  </a:lnTo>
                  <a:lnTo>
                    <a:pt x="508" y="933"/>
                  </a:lnTo>
                  <a:lnTo>
                    <a:pt x="492" y="930"/>
                  </a:lnTo>
                  <a:lnTo>
                    <a:pt x="486" y="924"/>
                  </a:lnTo>
                  <a:lnTo>
                    <a:pt x="480" y="924"/>
                  </a:lnTo>
                  <a:lnTo>
                    <a:pt x="463" y="933"/>
                  </a:lnTo>
                  <a:lnTo>
                    <a:pt x="461" y="976"/>
                  </a:lnTo>
                  <a:lnTo>
                    <a:pt x="459" y="1012"/>
                  </a:lnTo>
                  <a:lnTo>
                    <a:pt x="456" y="1066"/>
                  </a:lnTo>
                  <a:lnTo>
                    <a:pt x="447" y="1079"/>
                  </a:lnTo>
                  <a:lnTo>
                    <a:pt x="433" y="1072"/>
                  </a:lnTo>
                  <a:lnTo>
                    <a:pt x="0" y="421"/>
                  </a:lnTo>
                  <a:lnTo>
                    <a:pt x="119" y="0"/>
                  </a:lnTo>
                  <a:lnTo>
                    <a:pt x="701" y="128"/>
                  </a:lnTo>
                  <a:close/>
                </a:path>
              </a:pathLst>
            </a:custGeom>
            <a:solidFill>
              <a:srgbClr val="92D050"/>
            </a:solidFill>
            <a:ln w="5">
              <a:solidFill>
                <a:schemeClr val="bg1">
                  <a:lumMod val="65000"/>
                </a:schemeClr>
              </a:solidFill>
              <a:prstDash val="solid"/>
              <a:round/>
              <a:headEnd/>
              <a:tailEnd/>
            </a:ln>
          </p:spPr>
          <p:txBody>
            <a:bodyPr vert="horz" wrap="square" lIns="91440" tIns="45720" rIns="91440" bIns="365760" numCol="1" anchor="ctr" anchorCtr="0" compatLnSpc="1">
              <a:prstTxWarp prst="textNoShape">
                <a:avLst/>
              </a:prstTxWarp>
            </a:bodyPr>
            <a:lstStyle/>
            <a:p>
              <a:pPr algn="ctr"/>
              <a:r>
                <a:rPr lang="en-US" sz="1200"/>
                <a:t>NV</a:t>
              </a:r>
            </a:p>
          </p:txBody>
        </p:sp>
        <p:sp>
          <p:nvSpPr>
            <p:cNvPr id="54" name="Freeform 113">
              <a:extLst>
                <a:ext uri="{FF2B5EF4-FFF2-40B4-BE49-F238E27FC236}">
                  <a16:creationId xmlns:a16="http://schemas.microsoft.com/office/drawing/2014/main" id="{C89C63AA-CF26-6926-9BD0-6D063D892816}"/>
                </a:ext>
              </a:extLst>
            </p:cNvPr>
            <p:cNvSpPr>
              <a:spLocks/>
            </p:cNvSpPr>
            <p:nvPr/>
          </p:nvSpPr>
          <p:spPr bwMode="auto">
            <a:xfrm>
              <a:off x="190" y="675"/>
              <a:ext cx="866" cy="719"/>
            </a:xfrm>
            <a:custGeom>
              <a:avLst/>
              <a:gdLst>
                <a:gd name="T0" fmla="*/ 706 w 866"/>
                <a:gd name="T1" fmla="*/ 719 h 719"/>
                <a:gd name="T2" fmla="*/ 761 w 866"/>
                <a:gd name="T3" fmla="*/ 502 h 719"/>
                <a:gd name="T4" fmla="*/ 767 w 866"/>
                <a:gd name="T5" fmla="*/ 475 h 719"/>
                <a:gd name="T6" fmla="*/ 783 w 866"/>
                <a:gd name="T7" fmla="*/ 441 h 719"/>
                <a:gd name="T8" fmla="*/ 778 w 866"/>
                <a:gd name="T9" fmla="*/ 433 h 719"/>
                <a:gd name="T10" fmla="*/ 762 w 866"/>
                <a:gd name="T11" fmla="*/ 433 h 719"/>
                <a:gd name="T12" fmla="*/ 755 w 866"/>
                <a:gd name="T13" fmla="*/ 422 h 719"/>
                <a:gd name="T14" fmla="*/ 758 w 866"/>
                <a:gd name="T15" fmla="*/ 413 h 719"/>
                <a:gd name="T16" fmla="*/ 761 w 866"/>
                <a:gd name="T17" fmla="*/ 392 h 719"/>
                <a:gd name="T18" fmla="*/ 789 w 866"/>
                <a:gd name="T19" fmla="*/ 358 h 719"/>
                <a:gd name="T20" fmla="*/ 800 w 866"/>
                <a:gd name="T21" fmla="*/ 352 h 719"/>
                <a:gd name="T22" fmla="*/ 808 w 866"/>
                <a:gd name="T23" fmla="*/ 344 h 719"/>
                <a:gd name="T24" fmla="*/ 817 w 866"/>
                <a:gd name="T25" fmla="*/ 322 h 719"/>
                <a:gd name="T26" fmla="*/ 842 w 866"/>
                <a:gd name="T27" fmla="*/ 286 h 719"/>
                <a:gd name="T28" fmla="*/ 864 w 866"/>
                <a:gd name="T29" fmla="*/ 263 h 719"/>
                <a:gd name="T30" fmla="*/ 866 w 866"/>
                <a:gd name="T31" fmla="*/ 241 h 719"/>
                <a:gd name="T32" fmla="*/ 845 w 866"/>
                <a:gd name="T33" fmla="*/ 225 h 719"/>
                <a:gd name="T34" fmla="*/ 834 w 866"/>
                <a:gd name="T35" fmla="*/ 197 h 719"/>
                <a:gd name="T36" fmla="*/ 755 w 866"/>
                <a:gd name="T37" fmla="*/ 174 h 719"/>
                <a:gd name="T38" fmla="*/ 661 w 866"/>
                <a:gd name="T39" fmla="*/ 152 h 719"/>
                <a:gd name="T40" fmla="*/ 564 w 866"/>
                <a:gd name="T41" fmla="*/ 152 h 719"/>
                <a:gd name="T42" fmla="*/ 561 w 866"/>
                <a:gd name="T43" fmla="*/ 144 h 719"/>
                <a:gd name="T44" fmla="*/ 527 w 866"/>
                <a:gd name="T45" fmla="*/ 157 h 719"/>
                <a:gd name="T46" fmla="*/ 500 w 866"/>
                <a:gd name="T47" fmla="*/ 153 h 719"/>
                <a:gd name="T48" fmla="*/ 485 w 866"/>
                <a:gd name="T49" fmla="*/ 143 h 719"/>
                <a:gd name="T50" fmla="*/ 477 w 866"/>
                <a:gd name="T51" fmla="*/ 147 h 719"/>
                <a:gd name="T52" fmla="*/ 447 w 866"/>
                <a:gd name="T53" fmla="*/ 146 h 719"/>
                <a:gd name="T54" fmla="*/ 436 w 866"/>
                <a:gd name="T55" fmla="*/ 138 h 719"/>
                <a:gd name="T56" fmla="*/ 403 w 866"/>
                <a:gd name="T57" fmla="*/ 125 h 719"/>
                <a:gd name="T58" fmla="*/ 399 w 866"/>
                <a:gd name="T59" fmla="*/ 125 h 719"/>
                <a:gd name="T60" fmla="*/ 372 w 866"/>
                <a:gd name="T61" fmla="*/ 116 h 719"/>
                <a:gd name="T62" fmla="*/ 360 w 866"/>
                <a:gd name="T63" fmla="*/ 127 h 719"/>
                <a:gd name="T64" fmla="*/ 321 w 866"/>
                <a:gd name="T65" fmla="*/ 125 h 719"/>
                <a:gd name="T66" fmla="*/ 283 w 866"/>
                <a:gd name="T67" fmla="*/ 100 h 719"/>
                <a:gd name="T68" fmla="*/ 288 w 866"/>
                <a:gd name="T69" fmla="*/ 94 h 719"/>
                <a:gd name="T70" fmla="*/ 289 w 866"/>
                <a:gd name="T71" fmla="*/ 46 h 719"/>
                <a:gd name="T72" fmla="*/ 275 w 866"/>
                <a:gd name="T73" fmla="*/ 22 h 719"/>
                <a:gd name="T74" fmla="*/ 250 w 866"/>
                <a:gd name="T75" fmla="*/ 18 h 719"/>
                <a:gd name="T76" fmla="*/ 246 w 866"/>
                <a:gd name="T77" fmla="*/ 2 h 719"/>
                <a:gd name="T78" fmla="*/ 230 w 866"/>
                <a:gd name="T79" fmla="*/ 0 h 719"/>
                <a:gd name="T80" fmla="*/ 194 w 866"/>
                <a:gd name="T81" fmla="*/ 13 h 719"/>
                <a:gd name="T82" fmla="*/ 180 w 866"/>
                <a:gd name="T83" fmla="*/ 54 h 719"/>
                <a:gd name="T84" fmla="*/ 160 w 866"/>
                <a:gd name="T85" fmla="*/ 116 h 719"/>
                <a:gd name="T86" fmla="*/ 139 w 866"/>
                <a:gd name="T87" fmla="*/ 157 h 719"/>
                <a:gd name="T88" fmla="*/ 108 w 866"/>
                <a:gd name="T89" fmla="*/ 244 h 719"/>
                <a:gd name="T90" fmla="*/ 68 w 866"/>
                <a:gd name="T91" fmla="*/ 328 h 719"/>
                <a:gd name="T92" fmla="*/ 18 w 866"/>
                <a:gd name="T93" fmla="*/ 408 h 719"/>
                <a:gd name="T94" fmla="*/ 5 w 866"/>
                <a:gd name="T95" fmla="*/ 425 h 719"/>
                <a:gd name="T96" fmla="*/ 0 w 866"/>
                <a:gd name="T97" fmla="*/ 480 h 719"/>
                <a:gd name="T98" fmla="*/ 4 w 866"/>
                <a:gd name="T99" fmla="*/ 555 h 719"/>
                <a:gd name="T100" fmla="*/ 706 w 866"/>
                <a:gd name="T101"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719">
                  <a:moveTo>
                    <a:pt x="706" y="719"/>
                  </a:moveTo>
                  <a:lnTo>
                    <a:pt x="761" y="502"/>
                  </a:lnTo>
                  <a:lnTo>
                    <a:pt x="767" y="475"/>
                  </a:lnTo>
                  <a:lnTo>
                    <a:pt x="783" y="441"/>
                  </a:lnTo>
                  <a:lnTo>
                    <a:pt x="778" y="433"/>
                  </a:lnTo>
                  <a:lnTo>
                    <a:pt x="762" y="433"/>
                  </a:lnTo>
                  <a:lnTo>
                    <a:pt x="755" y="422"/>
                  </a:lnTo>
                  <a:lnTo>
                    <a:pt x="758" y="413"/>
                  </a:lnTo>
                  <a:lnTo>
                    <a:pt x="761" y="392"/>
                  </a:lnTo>
                  <a:lnTo>
                    <a:pt x="789" y="358"/>
                  </a:lnTo>
                  <a:lnTo>
                    <a:pt x="800" y="352"/>
                  </a:lnTo>
                  <a:lnTo>
                    <a:pt x="808" y="344"/>
                  </a:lnTo>
                  <a:lnTo>
                    <a:pt x="817" y="322"/>
                  </a:lnTo>
                  <a:lnTo>
                    <a:pt x="842" y="286"/>
                  </a:lnTo>
                  <a:lnTo>
                    <a:pt x="864" y="263"/>
                  </a:lnTo>
                  <a:lnTo>
                    <a:pt x="866" y="241"/>
                  </a:lnTo>
                  <a:lnTo>
                    <a:pt x="845" y="225"/>
                  </a:lnTo>
                  <a:lnTo>
                    <a:pt x="834" y="197"/>
                  </a:lnTo>
                  <a:lnTo>
                    <a:pt x="755" y="174"/>
                  </a:lnTo>
                  <a:lnTo>
                    <a:pt x="661" y="152"/>
                  </a:lnTo>
                  <a:lnTo>
                    <a:pt x="564" y="152"/>
                  </a:lnTo>
                  <a:lnTo>
                    <a:pt x="561" y="144"/>
                  </a:lnTo>
                  <a:lnTo>
                    <a:pt x="527" y="157"/>
                  </a:lnTo>
                  <a:lnTo>
                    <a:pt x="500" y="153"/>
                  </a:lnTo>
                  <a:lnTo>
                    <a:pt x="485" y="143"/>
                  </a:lnTo>
                  <a:lnTo>
                    <a:pt x="477" y="147"/>
                  </a:lnTo>
                  <a:lnTo>
                    <a:pt x="447" y="146"/>
                  </a:lnTo>
                  <a:lnTo>
                    <a:pt x="436" y="138"/>
                  </a:lnTo>
                  <a:lnTo>
                    <a:pt x="403" y="125"/>
                  </a:lnTo>
                  <a:lnTo>
                    <a:pt x="399" y="125"/>
                  </a:lnTo>
                  <a:lnTo>
                    <a:pt x="372" y="116"/>
                  </a:lnTo>
                  <a:lnTo>
                    <a:pt x="360" y="127"/>
                  </a:lnTo>
                  <a:lnTo>
                    <a:pt x="321" y="125"/>
                  </a:lnTo>
                  <a:lnTo>
                    <a:pt x="283" y="100"/>
                  </a:lnTo>
                  <a:lnTo>
                    <a:pt x="288" y="94"/>
                  </a:lnTo>
                  <a:lnTo>
                    <a:pt x="289" y="46"/>
                  </a:lnTo>
                  <a:lnTo>
                    <a:pt x="275" y="22"/>
                  </a:lnTo>
                  <a:lnTo>
                    <a:pt x="250" y="18"/>
                  </a:lnTo>
                  <a:lnTo>
                    <a:pt x="246" y="2"/>
                  </a:lnTo>
                  <a:lnTo>
                    <a:pt x="230" y="0"/>
                  </a:lnTo>
                  <a:lnTo>
                    <a:pt x="194" y="13"/>
                  </a:lnTo>
                  <a:lnTo>
                    <a:pt x="180" y="54"/>
                  </a:lnTo>
                  <a:lnTo>
                    <a:pt x="160" y="116"/>
                  </a:lnTo>
                  <a:lnTo>
                    <a:pt x="139" y="157"/>
                  </a:lnTo>
                  <a:lnTo>
                    <a:pt x="108" y="244"/>
                  </a:lnTo>
                  <a:lnTo>
                    <a:pt x="68" y="328"/>
                  </a:lnTo>
                  <a:lnTo>
                    <a:pt x="18" y="408"/>
                  </a:lnTo>
                  <a:lnTo>
                    <a:pt x="5" y="425"/>
                  </a:lnTo>
                  <a:lnTo>
                    <a:pt x="0" y="480"/>
                  </a:lnTo>
                  <a:lnTo>
                    <a:pt x="4" y="555"/>
                  </a:lnTo>
                  <a:lnTo>
                    <a:pt x="706" y="719"/>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OR</a:t>
              </a:r>
            </a:p>
          </p:txBody>
        </p:sp>
        <p:sp>
          <p:nvSpPr>
            <p:cNvPr id="55" name="Freeform 114">
              <a:extLst>
                <a:ext uri="{FF2B5EF4-FFF2-40B4-BE49-F238E27FC236}">
                  <a16:creationId xmlns:a16="http://schemas.microsoft.com/office/drawing/2014/main" id="{5F5ADEEB-1610-BBF6-7AD4-B9161C0B73F8}"/>
                </a:ext>
              </a:extLst>
            </p:cNvPr>
            <p:cNvSpPr>
              <a:spLocks noEditPoints="1"/>
            </p:cNvSpPr>
            <p:nvPr/>
          </p:nvSpPr>
          <p:spPr bwMode="auto">
            <a:xfrm>
              <a:off x="384" y="345"/>
              <a:ext cx="726" cy="526"/>
            </a:xfrm>
            <a:custGeom>
              <a:avLst/>
              <a:gdLst>
                <a:gd name="T0" fmla="*/ 248 w 726"/>
                <a:gd name="T1" fmla="*/ 9 h 526"/>
                <a:gd name="T2" fmla="*/ 362 w 726"/>
                <a:gd name="T3" fmla="*/ 39 h 526"/>
                <a:gd name="T4" fmla="*/ 631 w 726"/>
                <a:gd name="T5" fmla="*/ 109 h 526"/>
                <a:gd name="T6" fmla="*/ 640 w 726"/>
                <a:gd name="T7" fmla="*/ 526 h 526"/>
                <a:gd name="T8" fmla="*/ 465 w 726"/>
                <a:gd name="T9" fmla="*/ 482 h 526"/>
                <a:gd name="T10" fmla="*/ 369 w 726"/>
                <a:gd name="T11" fmla="*/ 474 h 526"/>
                <a:gd name="T12" fmla="*/ 305 w 726"/>
                <a:gd name="T13" fmla="*/ 483 h 526"/>
                <a:gd name="T14" fmla="*/ 283 w 726"/>
                <a:gd name="T15" fmla="*/ 477 h 526"/>
                <a:gd name="T16" fmla="*/ 242 w 726"/>
                <a:gd name="T17" fmla="*/ 468 h 526"/>
                <a:gd name="T18" fmla="*/ 205 w 726"/>
                <a:gd name="T19" fmla="*/ 455 h 526"/>
                <a:gd name="T20" fmla="*/ 166 w 726"/>
                <a:gd name="T21" fmla="*/ 457 h 526"/>
                <a:gd name="T22" fmla="*/ 89 w 726"/>
                <a:gd name="T23" fmla="*/ 430 h 526"/>
                <a:gd name="T24" fmla="*/ 95 w 726"/>
                <a:gd name="T25" fmla="*/ 376 h 526"/>
                <a:gd name="T26" fmla="*/ 55 w 726"/>
                <a:gd name="T27" fmla="*/ 348 h 526"/>
                <a:gd name="T28" fmla="*/ 38 w 726"/>
                <a:gd name="T29" fmla="*/ 329 h 526"/>
                <a:gd name="T30" fmla="*/ 0 w 726"/>
                <a:gd name="T31" fmla="*/ 316 h 526"/>
                <a:gd name="T32" fmla="*/ 20 w 726"/>
                <a:gd name="T33" fmla="*/ 298 h 526"/>
                <a:gd name="T34" fmla="*/ 14 w 726"/>
                <a:gd name="T35" fmla="*/ 265 h 526"/>
                <a:gd name="T36" fmla="*/ 42 w 726"/>
                <a:gd name="T37" fmla="*/ 237 h 526"/>
                <a:gd name="T38" fmla="*/ 16 w 726"/>
                <a:gd name="T39" fmla="*/ 176 h 526"/>
                <a:gd name="T40" fmla="*/ 20 w 726"/>
                <a:gd name="T41" fmla="*/ 109 h 526"/>
                <a:gd name="T42" fmla="*/ 24 w 726"/>
                <a:gd name="T43" fmla="*/ 29 h 526"/>
                <a:gd name="T44" fmla="*/ 52 w 726"/>
                <a:gd name="T45" fmla="*/ 51 h 526"/>
                <a:gd name="T46" fmla="*/ 89 w 726"/>
                <a:gd name="T47" fmla="*/ 79 h 526"/>
                <a:gd name="T48" fmla="*/ 136 w 726"/>
                <a:gd name="T49" fmla="*/ 96 h 526"/>
                <a:gd name="T50" fmla="*/ 175 w 726"/>
                <a:gd name="T51" fmla="*/ 112 h 526"/>
                <a:gd name="T52" fmla="*/ 189 w 726"/>
                <a:gd name="T53" fmla="*/ 95 h 526"/>
                <a:gd name="T54" fmla="*/ 211 w 726"/>
                <a:gd name="T55" fmla="*/ 81 h 526"/>
                <a:gd name="T56" fmla="*/ 214 w 726"/>
                <a:gd name="T57" fmla="*/ 98 h 526"/>
                <a:gd name="T58" fmla="*/ 198 w 726"/>
                <a:gd name="T59" fmla="*/ 115 h 526"/>
                <a:gd name="T60" fmla="*/ 217 w 726"/>
                <a:gd name="T61" fmla="*/ 138 h 526"/>
                <a:gd name="T62" fmla="*/ 230 w 726"/>
                <a:gd name="T63" fmla="*/ 149 h 526"/>
                <a:gd name="T64" fmla="*/ 225 w 726"/>
                <a:gd name="T65" fmla="*/ 134 h 526"/>
                <a:gd name="T66" fmla="*/ 227 w 726"/>
                <a:gd name="T67" fmla="*/ 103 h 526"/>
                <a:gd name="T68" fmla="*/ 223 w 726"/>
                <a:gd name="T69" fmla="*/ 79 h 526"/>
                <a:gd name="T70" fmla="*/ 227 w 726"/>
                <a:gd name="T71" fmla="*/ 40 h 526"/>
                <a:gd name="T72" fmla="*/ 214 w 726"/>
                <a:gd name="T73" fmla="*/ 6 h 526"/>
                <a:gd name="T74" fmla="*/ 161 w 726"/>
                <a:gd name="T75" fmla="*/ 37 h 526"/>
                <a:gd name="T76" fmla="*/ 177 w 726"/>
                <a:gd name="T77" fmla="*/ 45 h 526"/>
                <a:gd name="T78" fmla="*/ 202 w 726"/>
                <a:gd name="T79" fmla="*/ 35 h 526"/>
                <a:gd name="T80" fmla="*/ 197 w 726"/>
                <a:gd name="T81" fmla="*/ 56 h 526"/>
                <a:gd name="T82" fmla="*/ 197 w 726"/>
                <a:gd name="T83" fmla="*/ 73 h 526"/>
                <a:gd name="T84" fmla="*/ 187 w 726"/>
                <a:gd name="T85" fmla="*/ 76 h 526"/>
                <a:gd name="T86" fmla="*/ 183 w 726"/>
                <a:gd name="T87" fmla="*/ 74 h 526"/>
                <a:gd name="T88" fmla="*/ 183 w 726"/>
                <a:gd name="T89" fmla="*/ 74 h 526"/>
                <a:gd name="T90" fmla="*/ 192 w 726"/>
                <a:gd name="T91" fmla="*/ 57 h 526"/>
                <a:gd name="T92" fmla="*/ 178 w 726"/>
                <a:gd name="T93" fmla="*/ 64 h 526"/>
                <a:gd name="T94" fmla="*/ 164 w 726"/>
                <a:gd name="T95"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6" h="526">
                  <a:moveTo>
                    <a:pt x="220" y="0"/>
                  </a:moveTo>
                  <a:lnTo>
                    <a:pt x="248" y="9"/>
                  </a:lnTo>
                  <a:lnTo>
                    <a:pt x="309" y="26"/>
                  </a:lnTo>
                  <a:lnTo>
                    <a:pt x="362" y="39"/>
                  </a:lnTo>
                  <a:lnTo>
                    <a:pt x="487" y="74"/>
                  </a:lnTo>
                  <a:lnTo>
                    <a:pt x="631" y="109"/>
                  </a:lnTo>
                  <a:lnTo>
                    <a:pt x="726" y="129"/>
                  </a:lnTo>
                  <a:lnTo>
                    <a:pt x="640" y="526"/>
                  </a:lnTo>
                  <a:lnTo>
                    <a:pt x="562" y="504"/>
                  </a:lnTo>
                  <a:lnTo>
                    <a:pt x="465" y="482"/>
                  </a:lnTo>
                  <a:lnTo>
                    <a:pt x="370" y="482"/>
                  </a:lnTo>
                  <a:lnTo>
                    <a:pt x="369" y="474"/>
                  </a:lnTo>
                  <a:lnTo>
                    <a:pt x="333" y="488"/>
                  </a:lnTo>
                  <a:lnTo>
                    <a:pt x="305" y="483"/>
                  </a:lnTo>
                  <a:lnTo>
                    <a:pt x="291" y="473"/>
                  </a:lnTo>
                  <a:lnTo>
                    <a:pt x="283" y="477"/>
                  </a:lnTo>
                  <a:lnTo>
                    <a:pt x="253" y="476"/>
                  </a:lnTo>
                  <a:lnTo>
                    <a:pt x="242" y="468"/>
                  </a:lnTo>
                  <a:lnTo>
                    <a:pt x="209" y="454"/>
                  </a:lnTo>
                  <a:lnTo>
                    <a:pt x="205" y="455"/>
                  </a:lnTo>
                  <a:lnTo>
                    <a:pt x="178" y="446"/>
                  </a:lnTo>
                  <a:lnTo>
                    <a:pt x="166" y="457"/>
                  </a:lnTo>
                  <a:lnTo>
                    <a:pt x="127" y="455"/>
                  </a:lnTo>
                  <a:lnTo>
                    <a:pt x="89" y="430"/>
                  </a:lnTo>
                  <a:lnTo>
                    <a:pt x="95" y="424"/>
                  </a:lnTo>
                  <a:lnTo>
                    <a:pt x="95" y="376"/>
                  </a:lnTo>
                  <a:lnTo>
                    <a:pt x="81" y="352"/>
                  </a:lnTo>
                  <a:lnTo>
                    <a:pt x="55" y="348"/>
                  </a:lnTo>
                  <a:lnTo>
                    <a:pt x="52" y="332"/>
                  </a:lnTo>
                  <a:lnTo>
                    <a:pt x="38" y="329"/>
                  </a:lnTo>
                  <a:lnTo>
                    <a:pt x="14" y="337"/>
                  </a:lnTo>
                  <a:lnTo>
                    <a:pt x="0" y="316"/>
                  </a:lnTo>
                  <a:lnTo>
                    <a:pt x="3" y="299"/>
                  </a:lnTo>
                  <a:lnTo>
                    <a:pt x="20" y="298"/>
                  </a:lnTo>
                  <a:lnTo>
                    <a:pt x="30" y="271"/>
                  </a:lnTo>
                  <a:lnTo>
                    <a:pt x="14" y="265"/>
                  </a:lnTo>
                  <a:lnTo>
                    <a:pt x="14" y="242"/>
                  </a:lnTo>
                  <a:lnTo>
                    <a:pt x="42" y="237"/>
                  </a:lnTo>
                  <a:lnTo>
                    <a:pt x="25" y="220"/>
                  </a:lnTo>
                  <a:lnTo>
                    <a:pt x="16" y="176"/>
                  </a:lnTo>
                  <a:lnTo>
                    <a:pt x="20" y="157"/>
                  </a:lnTo>
                  <a:lnTo>
                    <a:pt x="20" y="109"/>
                  </a:lnTo>
                  <a:lnTo>
                    <a:pt x="8" y="89"/>
                  </a:lnTo>
                  <a:lnTo>
                    <a:pt x="24" y="29"/>
                  </a:lnTo>
                  <a:lnTo>
                    <a:pt x="36" y="32"/>
                  </a:lnTo>
                  <a:lnTo>
                    <a:pt x="52" y="51"/>
                  </a:lnTo>
                  <a:lnTo>
                    <a:pt x="69" y="67"/>
                  </a:lnTo>
                  <a:lnTo>
                    <a:pt x="89" y="79"/>
                  </a:lnTo>
                  <a:lnTo>
                    <a:pt x="117" y="92"/>
                  </a:lnTo>
                  <a:lnTo>
                    <a:pt x="136" y="96"/>
                  </a:lnTo>
                  <a:lnTo>
                    <a:pt x="155" y="106"/>
                  </a:lnTo>
                  <a:lnTo>
                    <a:pt x="175" y="112"/>
                  </a:lnTo>
                  <a:lnTo>
                    <a:pt x="189" y="110"/>
                  </a:lnTo>
                  <a:lnTo>
                    <a:pt x="189" y="95"/>
                  </a:lnTo>
                  <a:lnTo>
                    <a:pt x="197" y="89"/>
                  </a:lnTo>
                  <a:lnTo>
                    <a:pt x="211" y="81"/>
                  </a:lnTo>
                  <a:lnTo>
                    <a:pt x="212" y="87"/>
                  </a:lnTo>
                  <a:lnTo>
                    <a:pt x="214" y="98"/>
                  </a:lnTo>
                  <a:lnTo>
                    <a:pt x="200" y="101"/>
                  </a:lnTo>
                  <a:lnTo>
                    <a:pt x="198" y="115"/>
                  </a:lnTo>
                  <a:lnTo>
                    <a:pt x="209" y="123"/>
                  </a:lnTo>
                  <a:lnTo>
                    <a:pt x="217" y="138"/>
                  </a:lnTo>
                  <a:lnTo>
                    <a:pt x="220" y="151"/>
                  </a:lnTo>
                  <a:lnTo>
                    <a:pt x="230" y="149"/>
                  </a:lnTo>
                  <a:lnTo>
                    <a:pt x="231" y="142"/>
                  </a:lnTo>
                  <a:lnTo>
                    <a:pt x="225" y="134"/>
                  </a:lnTo>
                  <a:lnTo>
                    <a:pt x="222" y="114"/>
                  </a:lnTo>
                  <a:lnTo>
                    <a:pt x="227" y="103"/>
                  </a:lnTo>
                  <a:lnTo>
                    <a:pt x="223" y="93"/>
                  </a:lnTo>
                  <a:lnTo>
                    <a:pt x="223" y="79"/>
                  </a:lnTo>
                  <a:lnTo>
                    <a:pt x="234" y="57"/>
                  </a:lnTo>
                  <a:lnTo>
                    <a:pt x="227" y="40"/>
                  </a:lnTo>
                  <a:lnTo>
                    <a:pt x="211" y="10"/>
                  </a:lnTo>
                  <a:lnTo>
                    <a:pt x="214" y="6"/>
                  </a:lnTo>
                  <a:lnTo>
                    <a:pt x="220" y="0"/>
                  </a:lnTo>
                  <a:close/>
                  <a:moveTo>
                    <a:pt x="161" y="37"/>
                  </a:moveTo>
                  <a:lnTo>
                    <a:pt x="175" y="37"/>
                  </a:lnTo>
                  <a:lnTo>
                    <a:pt x="177" y="45"/>
                  </a:lnTo>
                  <a:lnTo>
                    <a:pt x="187" y="35"/>
                  </a:lnTo>
                  <a:lnTo>
                    <a:pt x="202" y="35"/>
                  </a:lnTo>
                  <a:lnTo>
                    <a:pt x="206" y="45"/>
                  </a:lnTo>
                  <a:lnTo>
                    <a:pt x="197" y="56"/>
                  </a:lnTo>
                  <a:lnTo>
                    <a:pt x="202" y="60"/>
                  </a:lnTo>
                  <a:lnTo>
                    <a:pt x="197" y="73"/>
                  </a:lnTo>
                  <a:lnTo>
                    <a:pt x="187" y="76"/>
                  </a:lnTo>
                  <a:lnTo>
                    <a:pt x="187" y="76"/>
                  </a:lnTo>
                  <a:lnTo>
                    <a:pt x="186" y="76"/>
                  </a:lnTo>
                  <a:lnTo>
                    <a:pt x="183" y="74"/>
                  </a:lnTo>
                  <a:lnTo>
                    <a:pt x="183" y="74"/>
                  </a:lnTo>
                  <a:lnTo>
                    <a:pt x="183" y="74"/>
                  </a:lnTo>
                  <a:lnTo>
                    <a:pt x="187" y="65"/>
                  </a:lnTo>
                  <a:lnTo>
                    <a:pt x="192" y="57"/>
                  </a:lnTo>
                  <a:lnTo>
                    <a:pt x="181" y="54"/>
                  </a:lnTo>
                  <a:lnTo>
                    <a:pt x="178" y="64"/>
                  </a:lnTo>
                  <a:lnTo>
                    <a:pt x="175" y="67"/>
                  </a:lnTo>
                  <a:lnTo>
                    <a:pt x="164" y="53"/>
                  </a:lnTo>
                  <a:lnTo>
                    <a:pt x="161" y="37"/>
                  </a:lnTo>
                  <a:close/>
                </a:path>
              </a:pathLst>
            </a:custGeom>
            <a:solidFill>
              <a:srgbClr val="92D050"/>
            </a:solidFill>
            <a:ln w="5">
              <a:solidFill>
                <a:schemeClr val="bg1">
                  <a:lumMod val="65000"/>
                </a:schemeClr>
              </a:solidFill>
              <a:prstDash val="solid"/>
              <a:round/>
              <a:headEnd/>
              <a:tailEnd/>
            </a:ln>
          </p:spPr>
          <p:txBody>
            <a:bodyPr vert="horz" wrap="square" lIns="91440" tIns="45720" rIns="91440" bIns="45720" numCol="1" anchor="ctr" anchorCtr="0" compatLnSpc="1">
              <a:prstTxWarp prst="textNoShape">
                <a:avLst/>
              </a:prstTxWarp>
            </a:bodyPr>
            <a:lstStyle/>
            <a:p>
              <a:pPr algn="ctr"/>
              <a:r>
                <a:rPr lang="en-US" sz="1200"/>
                <a:t>WA</a:t>
              </a:r>
            </a:p>
          </p:txBody>
        </p:sp>
        <p:sp>
          <p:nvSpPr>
            <p:cNvPr id="56" name="Freeform 115">
              <a:extLst>
                <a:ext uri="{FF2B5EF4-FFF2-40B4-BE49-F238E27FC236}">
                  <a16:creationId xmlns:a16="http://schemas.microsoft.com/office/drawing/2014/main" id="{1AB11CAA-ECC1-2209-EB76-0BC3D5EDC3EB}"/>
                </a:ext>
              </a:extLst>
            </p:cNvPr>
            <p:cNvSpPr>
              <a:spLocks noEditPoints="1"/>
            </p:cNvSpPr>
            <p:nvPr/>
          </p:nvSpPr>
          <p:spPr bwMode="auto">
            <a:xfrm>
              <a:off x="103" y="1230"/>
              <a:ext cx="870" cy="1454"/>
            </a:xfrm>
            <a:custGeom>
              <a:avLst/>
              <a:gdLst>
                <a:gd name="T0" fmla="*/ 801 w 870"/>
                <a:gd name="T1" fmla="*/ 1439 h 1454"/>
                <a:gd name="T2" fmla="*/ 779 w 870"/>
                <a:gd name="T3" fmla="*/ 1412 h 1454"/>
                <a:gd name="T4" fmla="*/ 793 w 870"/>
                <a:gd name="T5" fmla="*/ 1392 h 1454"/>
                <a:gd name="T6" fmla="*/ 824 w 870"/>
                <a:gd name="T7" fmla="*/ 1322 h 1454"/>
                <a:gd name="T8" fmla="*/ 870 w 870"/>
                <a:gd name="T9" fmla="*/ 1289 h 1454"/>
                <a:gd name="T10" fmla="*/ 857 w 870"/>
                <a:gd name="T11" fmla="*/ 1266 h 1454"/>
                <a:gd name="T12" fmla="*/ 837 w 870"/>
                <a:gd name="T13" fmla="*/ 1177 h 1454"/>
                <a:gd name="T14" fmla="*/ 509 w 870"/>
                <a:gd name="T15" fmla="*/ 98 h 1454"/>
                <a:gd name="T16" fmla="*/ 80 w 870"/>
                <a:gd name="T17" fmla="*/ 76 h 1454"/>
                <a:gd name="T18" fmla="*/ 25 w 870"/>
                <a:gd name="T19" fmla="*/ 173 h 1454"/>
                <a:gd name="T20" fmla="*/ 0 w 870"/>
                <a:gd name="T21" fmla="*/ 224 h 1454"/>
                <a:gd name="T22" fmla="*/ 34 w 870"/>
                <a:gd name="T23" fmla="*/ 298 h 1454"/>
                <a:gd name="T24" fmla="*/ 17 w 870"/>
                <a:gd name="T25" fmla="*/ 395 h 1454"/>
                <a:gd name="T26" fmla="*/ 39 w 870"/>
                <a:gd name="T27" fmla="*/ 470 h 1454"/>
                <a:gd name="T28" fmla="*/ 59 w 870"/>
                <a:gd name="T29" fmla="*/ 546 h 1454"/>
                <a:gd name="T30" fmla="*/ 94 w 870"/>
                <a:gd name="T31" fmla="*/ 601 h 1454"/>
                <a:gd name="T32" fmla="*/ 83 w 870"/>
                <a:gd name="T33" fmla="*/ 643 h 1454"/>
                <a:gd name="T34" fmla="*/ 108 w 870"/>
                <a:gd name="T35" fmla="*/ 733 h 1454"/>
                <a:gd name="T36" fmla="*/ 125 w 870"/>
                <a:gd name="T37" fmla="*/ 775 h 1454"/>
                <a:gd name="T38" fmla="*/ 100 w 870"/>
                <a:gd name="T39" fmla="*/ 810 h 1454"/>
                <a:gd name="T40" fmla="*/ 133 w 870"/>
                <a:gd name="T41" fmla="*/ 889 h 1454"/>
                <a:gd name="T42" fmla="*/ 170 w 870"/>
                <a:gd name="T43" fmla="*/ 974 h 1454"/>
                <a:gd name="T44" fmla="*/ 194 w 870"/>
                <a:gd name="T45" fmla="*/ 1014 h 1454"/>
                <a:gd name="T46" fmla="*/ 176 w 870"/>
                <a:gd name="T47" fmla="*/ 1086 h 1454"/>
                <a:gd name="T48" fmla="*/ 216 w 870"/>
                <a:gd name="T49" fmla="*/ 1119 h 1454"/>
                <a:gd name="T50" fmla="*/ 286 w 870"/>
                <a:gd name="T51" fmla="*/ 1142 h 1454"/>
                <a:gd name="T52" fmla="*/ 328 w 870"/>
                <a:gd name="T53" fmla="*/ 1206 h 1454"/>
                <a:gd name="T54" fmla="*/ 390 w 870"/>
                <a:gd name="T55" fmla="*/ 1238 h 1454"/>
                <a:gd name="T56" fmla="*/ 389 w 870"/>
                <a:gd name="T57" fmla="*/ 1267 h 1454"/>
                <a:gd name="T58" fmla="*/ 445 w 870"/>
                <a:gd name="T59" fmla="*/ 1262 h 1454"/>
                <a:gd name="T60" fmla="*/ 490 w 870"/>
                <a:gd name="T61" fmla="*/ 1330 h 1454"/>
                <a:gd name="T62" fmla="*/ 495 w 870"/>
                <a:gd name="T63" fmla="*/ 1420 h 1454"/>
                <a:gd name="T64" fmla="*/ 768 w 870"/>
                <a:gd name="T65" fmla="*/ 1454 h 1454"/>
                <a:gd name="T66" fmla="*/ 225 w 870"/>
                <a:gd name="T67" fmla="*/ 1198 h 1454"/>
                <a:gd name="T68" fmla="*/ 197 w 870"/>
                <a:gd name="T69" fmla="*/ 1181 h 1454"/>
                <a:gd name="T70" fmla="*/ 237 w 870"/>
                <a:gd name="T71" fmla="*/ 1177 h 1454"/>
                <a:gd name="T72" fmla="*/ 273 w 870"/>
                <a:gd name="T73" fmla="*/ 1202 h 1454"/>
                <a:gd name="T74" fmla="*/ 230 w 870"/>
                <a:gd name="T75" fmla="*/ 1181 h 1454"/>
                <a:gd name="T76" fmla="*/ 375 w 870"/>
                <a:gd name="T77" fmla="*/ 1325 h 1454"/>
                <a:gd name="T78" fmla="*/ 383 w 870"/>
                <a:gd name="T79" fmla="*/ 1309 h 1454"/>
                <a:gd name="T80" fmla="*/ 359 w 870"/>
                <a:gd name="T81" fmla="*/ 1305 h 1454"/>
                <a:gd name="T82" fmla="*/ 369 w 870"/>
                <a:gd name="T83" fmla="*/ 1390 h 1454"/>
                <a:gd name="T84" fmla="*/ 351 w 870"/>
                <a:gd name="T85" fmla="*/ 1384 h 1454"/>
                <a:gd name="T86" fmla="*/ 347 w 870"/>
                <a:gd name="T87" fmla="*/ 137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0" h="1454">
                  <a:moveTo>
                    <a:pt x="768" y="1454"/>
                  </a:moveTo>
                  <a:lnTo>
                    <a:pt x="793" y="1451"/>
                  </a:lnTo>
                  <a:lnTo>
                    <a:pt x="801" y="1439"/>
                  </a:lnTo>
                  <a:lnTo>
                    <a:pt x="806" y="1420"/>
                  </a:lnTo>
                  <a:lnTo>
                    <a:pt x="782" y="1417"/>
                  </a:lnTo>
                  <a:lnTo>
                    <a:pt x="779" y="1412"/>
                  </a:lnTo>
                  <a:lnTo>
                    <a:pt x="782" y="1400"/>
                  </a:lnTo>
                  <a:lnTo>
                    <a:pt x="782" y="1397"/>
                  </a:lnTo>
                  <a:lnTo>
                    <a:pt x="793" y="1392"/>
                  </a:lnTo>
                  <a:lnTo>
                    <a:pt x="814" y="1375"/>
                  </a:lnTo>
                  <a:lnTo>
                    <a:pt x="817" y="1344"/>
                  </a:lnTo>
                  <a:lnTo>
                    <a:pt x="824" y="1322"/>
                  </a:lnTo>
                  <a:lnTo>
                    <a:pt x="837" y="1308"/>
                  </a:lnTo>
                  <a:lnTo>
                    <a:pt x="859" y="1298"/>
                  </a:lnTo>
                  <a:lnTo>
                    <a:pt x="870" y="1289"/>
                  </a:lnTo>
                  <a:lnTo>
                    <a:pt x="870" y="1275"/>
                  </a:lnTo>
                  <a:lnTo>
                    <a:pt x="864" y="1272"/>
                  </a:lnTo>
                  <a:lnTo>
                    <a:pt x="857" y="1266"/>
                  </a:lnTo>
                  <a:lnTo>
                    <a:pt x="849" y="1228"/>
                  </a:lnTo>
                  <a:lnTo>
                    <a:pt x="834" y="1198"/>
                  </a:lnTo>
                  <a:lnTo>
                    <a:pt x="837" y="1177"/>
                  </a:lnTo>
                  <a:lnTo>
                    <a:pt x="821" y="1170"/>
                  </a:lnTo>
                  <a:lnTo>
                    <a:pt x="390" y="519"/>
                  </a:lnTo>
                  <a:lnTo>
                    <a:pt x="509" y="98"/>
                  </a:lnTo>
                  <a:lnTo>
                    <a:pt x="89" y="0"/>
                  </a:lnTo>
                  <a:lnTo>
                    <a:pt x="80" y="29"/>
                  </a:lnTo>
                  <a:lnTo>
                    <a:pt x="80" y="76"/>
                  </a:lnTo>
                  <a:lnTo>
                    <a:pt x="47" y="150"/>
                  </a:lnTo>
                  <a:lnTo>
                    <a:pt x="28" y="165"/>
                  </a:lnTo>
                  <a:lnTo>
                    <a:pt x="25" y="173"/>
                  </a:lnTo>
                  <a:lnTo>
                    <a:pt x="14" y="178"/>
                  </a:lnTo>
                  <a:lnTo>
                    <a:pt x="5" y="204"/>
                  </a:lnTo>
                  <a:lnTo>
                    <a:pt x="0" y="224"/>
                  </a:lnTo>
                  <a:lnTo>
                    <a:pt x="17" y="249"/>
                  </a:lnTo>
                  <a:lnTo>
                    <a:pt x="28" y="276"/>
                  </a:lnTo>
                  <a:lnTo>
                    <a:pt x="34" y="298"/>
                  </a:lnTo>
                  <a:lnTo>
                    <a:pt x="33" y="338"/>
                  </a:lnTo>
                  <a:lnTo>
                    <a:pt x="22" y="359"/>
                  </a:lnTo>
                  <a:lnTo>
                    <a:pt x="17" y="395"/>
                  </a:lnTo>
                  <a:lnTo>
                    <a:pt x="11" y="418"/>
                  </a:lnTo>
                  <a:lnTo>
                    <a:pt x="22" y="441"/>
                  </a:lnTo>
                  <a:lnTo>
                    <a:pt x="39" y="470"/>
                  </a:lnTo>
                  <a:lnTo>
                    <a:pt x="53" y="501"/>
                  </a:lnTo>
                  <a:lnTo>
                    <a:pt x="63" y="526"/>
                  </a:lnTo>
                  <a:lnTo>
                    <a:pt x="59" y="546"/>
                  </a:lnTo>
                  <a:lnTo>
                    <a:pt x="58" y="549"/>
                  </a:lnTo>
                  <a:lnTo>
                    <a:pt x="58" y="562"/>
                  </a:lnTo>
                  <a:lnTo>
                    <a:pt x="94" y="601"/>
                  </a:lnTo>
                  <a:lnTo>
                    <a:pt x="91" y="616"/>
                  </a:lnTo>
                  <a:lnTo>
                    <a:pt x="86" y="630"/>
                  </a:lnTo>
                  <a:lnTo>
                    <a:pt x="83" y="643"/>
                  </a:lnTo>
                  <a:lnTo>
                    <a:pt x="83" y="694"/>
                  </a:lnTo>
                  <a:lnTo>
                    <a:pt x="97" y="718"/>
                  </a:lnTo>
                  <a:lnTo>
                    <a:pt x="108" y="733"/>
                  </a:lnTo>
                  <a:lnTo>
                    <a:pt x="125" y="736"/>
                  </a:lnTo>
                  <a:lnTo>
                    <a:pt x="131" y="754"/>
                  </a:lnTo>
                  <a:lnTo>
                    <a:pt x="125" y="775"/>
                  </a:lnTo>
                  <a:lnTo>
                    <a:pt x="111" y="786"/>
                  </a:lnTo>
                  <a:lnTo>
                    <a:pt x="105" y="786"/>
                  </a:lnTo>
                  <a:lnTo>
                    <a:pt x="100" y="810"/>
                  </a:lnTo>
                  <a:lnTo>
                    <a:pt x="103" y="829"/>
                  </a:lnTo>
                  <a:lnTo>
                    <a:pt x="122" y="855"/>
                  </a:lnTo>
                  <a:lnTo>
                    <a:pt x="133" y="889"/>
                  </a:lnTo>
                  <a:lnTo>
                    <a:pt x="142" y="918"/>
                  </a:lnTo>
                  <a:lnTo>
                    <a:pt x="150" y="938"/>
                  </a:lnTo>
                  <a:lnTo>
                    <a:pt x="170" y="974"/>
                  </a:lnTo>
                  <a:lnTo>
                    <a:pt x="180" y="989"/>
                  </a:lnTo>
                  <a:lnTo>
                    <a:pt x="183" y="1008"/>
                  </a:lnTo>
                  <a:lnTo>
                    <a:pt x="194" y="1014"/>
                  </a:lnTo>
                  <a:lnTo>
                    <a:pt x="194" y="1030"/>
                  </a:lnTo>
                  <a:lnTo>
                    <a:pt x="187" y="1041"/>
                  </a:lnTo>
                  <a:lnTo>
                    <a:pt x="176" y="1086"/>
                  </a:lnTo>
                  <a:lnTo>
                    <a:pt x="173" y="1099"/>
                  </a:lnTo>
                  <a:lnTo>
                    <a:pt x="189" y="1116"/>
                  </a:lnTo>
                  <a:lnTo>
                    <a:pt x="216" y="1119"/>
                  </a:lnTo>
                  <a:lnTo>
                    <a:pt x="244" y="1130"/>
                  </a:lnTo>
                  <a:lnTo>
                    <a:pt x="269" y="1142"/>
                  </a:lnTo>
                  <a:lnTo>
                    <a:pt x="286" y="1142"/>
                  </a:lnTo>
                  <a:lnTo>
                    <a:pt x="305" y="1161"/>
                  </a:lnTo>
                  <a:lnTo>
                    <a:pt x="320" y="1192"/>
                  </a:lnTo>
                  <a:lnTo>
                    <a:pt x="328" y="1206"/>
                  </a:lnTo>
                  <a:lnTo>
                    <a:pt x="351" y="1219"/>
                  </a:lnTo>
                  <a:lnTo>
                    <a:pt x="383" y="1223"/>
                  </a:lnTo>
                  <a:lnTo>
                    <a:pt x="390" y="1238"/>
                  </a:lnTo>
                  <a:lnTo>
                    <a:pt x="395" y="1258"/>
                  </a:lnTo>
                  <a:lnTo>
                    <a:pt x="386" y="1261"/>
                  </a:lnTo>
                  <a:lnTo>
                    <a:pt x="389" y="1267"/>
                  </a:lnTo>
                  <a:lnTo>
                    <a:pt x="408" y="1272"/>
                  </a:lnTo>
                  <a:lnTo>
                    <a:pt x="425" y="1273"/>
                  </a:lnTo>
                  <a:lnTo>
                    <a:pt x="445" y="1262"/>
                  </a:lnTo>
                  <a:lnTo>
                    <a:pt x="470" y="1289"/>
                  </a:lnTo>
                  <a:lnTo>
                    <a:pt x="475" y="1303"/>
                  </a:lnTo>
                  <a:lnTo>
                    <a:pt x="490" y="1330"/>
                  </a:lnTo>
                  <a:lnTo>
                    <a:pt x="492" y="1350"/>
                  </a:lnTo>
                  <a:lnTo>
                    <a:pt x="492" y="1408"/>
                  </a:lnTo>
                  <a:lnTo>
                    <a:pt x="495" y="1420"/>
                  </a:lnTo>
                  <a:lnTo>
                    <a:pt x="559" y="1428"/>
                  </a:lnTo>
                  <a:lnTo>
                    <a:pt x="681" y="1445"/>
                  </a:lnTo>
                  <a:lnTo>
                    <a:pt x="768" y="1454"/>
                  </a:lnTo>
                  <a:close/>
                  <a:moveTo>
                    <a:pt x="217" y="1181"/>
                  </a:moveTo>
                  <a:lnTo>
                    <a:pt x="225" y="1191"/>
                  </a:lnTo>
                  <a:lnTo>
                    <a:pt x="225" y="1198"/>
                  </a:lnTo>
                  <a:lnTo>
                    <a:pt x="205" y="1198"/>
                  </a:lnTo>
                  <a:lnTo>
                    <a:pt x="201" y="1191"/>
                  </a:lnTo>
                  <a:lnTo>
                    <a:pt x="197" y="1181"/>
                  </a:lnTo>
                  <a:lnTo>
                    <a:pt x="217" y="1181"/>
                  </a:lnTo>
                  <a:close/>
                  <a:moveTo>
                    <a:pt x="230" y="1181"/>
                  </a:moveTo>
                  <a:lnTo>
                    <a:pt x="237" y="1177"/>
                  </a:lnTo>
                  <a:lnTo>
                    <a:pt x="259" y="1191"/>
                  </a:lnTo>
                  <a:lnTo>
                    <a:pt x="278" y="1198"/>
                  </a:lnTo>
                  <a:lnTo>
                    <a:pt x="273" y="1202"/>
                  </a:lnTo>
                  <a:lnTo>
                    <a:pt x="245" y="1200"/>
                  </a:lnTo>
                  <a:lnTo>
                    <a:pt x="234" y="1191"/>
                  </a:lnTo>
                  <a:lnTo>
                    <a:pt x="230" y="1181"/>
                  </a:lnTo>
                  <a:close/>
                  <a:moveTo>
                    <a:pt x="359" y="1305"/>
                  </a:moveTo>
                  <a:lnTo>
                    <a:pt x="370" y="1320"/>
                  </a:lnTo>
                  <a:lnTo>
                    <a:pt x="375" y="1325"/>
                  </a:lnTo>
                  <a:lnTo>
                    <a:pt x="384" y="1330"/>
                  </a:lnTo>
                  <a:lnTo>
                    <a:pt x="389" y="1320"/>
                  </a:lnTo>
                  <a:lnTo>
                    <a:pt x="383" y="1309"/>
                  </a:lnTo>
                  <a:lnTo>
                    <a:pt x="365" y="1297"/>
                  </a:lnTo>
                  <a:lnTo>
                    <a:pt x="359" y="1297"/>
                  </a:lnTo>
                  <a:lnTo>
                    <a:pt x="359" y="1305"/>
                  </a:lnTo>
                  <a:close/>
                  <a:moveTo>
                    <a:pt x="350" y="1359"/>
                  </a:moveTo>
                  <a:lnTo>
                    <a:pt x="361" y="1378"/>
                  </a:lnTo>
                  <a:lnTo>
                    <a:pt x="369" y="1390"/>
                  </a:lnTo>
                  <a:lnTo>
                    <a:pt x="359" y="1392"/>
                  </a:lnTo>
                  <a:lnTo>
                    <a:pt x="351" y="1384"/>
                  </a:lnTo>
                  <a:lnTo>
                    <a:pt x="351" y="1384"/>
                  </a:lnTo>
                  <a:lnTo>
                    <a:pt x="348" y="1380"/>
                  </a:lnTo>
                  <a:lnTo>
                    <a:pt x="347" y="1373"/>
                  </a:lnTo>
                  <a:lnTo>
                    <a:pt x="347" y="1373"/>
                  </a:lnTo>
                  <a:lnTo>
                    <a:pt x="347" y="1359"/>
                  </a:lnTo>
                  <a:lnTo>
                    <a:pt x="350" y="1359"/>
                  </a:lnTo>
                  <a:close/>
                </a:path>
              </a:pathLst>
            </a:custGeom>
            <a:solidFill>
              <a:srgbClr val="92D050"/>
            </a:solidFill>
            <a:ln w="5">
              <a:solidFill>
                <a:schemeClr val="bg1">
                  <a:lumMod val="65000"/>
                </a:schemeClr>
              </a:solidFill>
              <a:prstDash val="solid"/>
              <a:round/>
              <a:headEnd/>
              <a:tailEnd/>
            </a:ln>
          </p:spPr>
          <p:txBody>
            <a:bodyPr vert="horz" wrap="square" lIns="91440" tIns="45720" rIns="365760" bIns="45720" numCol="1" anchor="ctr" anchorCtr="0" compatLnSpc="1">
              <a:prstTxWarp prst="textNoShape">
                <a:avLst/>
              </a:prstTxWarp>
            </a:bodyPr>
            <a:lstStyle/>
            <a:p>
              <a:pPr algn="ctr"/>
              <a:r>
                <a:rPr lang="en-US" sz="1200"/>
                <a:t>CA</a:t>
              </a:r>
            </a:p>
          </p:txBody>
        </p:sp>
      </p:grpSp>
      <p:pic>
        <p:nvPicPr>
          <p:cNvPr id="58" name="Picture 57" descr="A person smiling for the camera&#10;&#10;Description automatically generated with low confidence">
            <a:extLst>
              <a:ext uri="{FF2B5EF4-FFF2-40B4-BE49-F238E27FC236}">
                <a16:creationId xmlns:a16="http://schemas.microsoft.com/office/drawing/2014/main" id="{DF34AC04-E07C-4FA4-E85D-F02EB84F8C9A}"/>
              </a:ext>
            </a:extLst>
          </p:cNvPr>
          <p:cNvPicPr>
            <a:picLocks noChangeAspect="1"/>
          </p:cNvPicPr>
          <p:nvPr/>
        </p:nvPicPr>
        <p:blipFill rotWithShape="1">
          <a:blip r:embed="rId2"/>
          <a:srcRect l="1061" t="4806" r="-1061" b="24429"/>
          <a:stretch/>
        </p:blipFill>
        <p:spPr>
          <a:xfrm>
            <a:off x="6372468" y="599463"/>
            <a:ext cx="1185664" cy="1258381"/>
          </a:xfrm>
          <a:prstGeom prst="rect">
            <a:avLst/>
          </a:prstGeom>
        </p:spPr>
      </p:pic>
      <p:pic>
        <p:nvPicPr>
          <p:cNvPr id="60" name="Picture 59" descr="A picture containing person, outdoor, posing&#10;&#10;Description automatically generated">
            <a:extLst>
              <a:ext uri="{FF2B5EF4-FFF2-40B4-BE49-F238E27FC236}">
                <a16:creationId xmlns:a16="http://schemas.microsoft.com/office/drawing/2014/main" id="{C2A88387-64B0-4F67-4707-731FD0913F20}"/>
              </a:ext>
            </a:extLst>
          </p:cNvPr>
          <p:cNvPicPr>
            <a:picLocks noChangeAspect="1"/>
          </p:cNvPicPr>
          <p:nvPr/>
        </p:nvPicPr>
        <p:blipFill rotWithShape="1">
          <a:blip r:embed="rId3"/>
          <a:srcRect b="27886"/>
          <a:stretch/>
        </p:blipFill>
        <p:spPr>
          <a:xfrm>
            <a:off x="10525822" y="1284942"/>
            <a:ext cx="1191964" cy="1306001"/>
          </a:xfrm>
          <a:prstGeom prst="rect">
            <a:avLst/>
          </a:prstGeom>
        </p:spPr>
      </p:pic>
      <p:pic>
        <p:nvPicPr>
          <p:cNvPr id="62" name="Picture 61" descr="A person smiling for the camera&#10;&#10;Description automatically generated with low confidence">
            <a:extLst>
              <a:ext uri="{FF2B5EF4-FFF2-40B4-BE49-F238E27FC236}">
                <a16:creationId xmlns:a16="http://schemas.microsoft.com/office/drawing/2014/main" id="{81AAD61D-D2D0-7FA3-159B-FBA00129EC0D}"/>
              </a:ext>
            </a:extLst>
          </p:cNvPr>
          <p:cNvPicPr>
            <a:picLocks noChangeAspect="1"/>
          </p:cNvPicPr>
          <p:nvPr/>
        </p:nvPicPr>
        <p:blipFill rotWithShape="1">
          <a:blip r:embed="rId4"/>
          <a:srcRect l="683" t="6946" r="-683" b="28020"/>
          <a:stretch/>
        </p:blipFill>
        <p:spPr>
          <a:xfrm>
            <a:off x="997583" y="2693290"/>
            <a:ext cx="1191963" cy="1235708"/>
          </a:xfrm>
          <a:prstGeom prst="rect">
            <a:avLst/>
          </a:prstGeom>
        </p:spPr>
      </p:pic>
      <p:sp>
        <p:nvSpPr>
          <p:cNvPr id="63" name="TextBox 62">
            <a:extLst>
              <a:ext uri="{FF2B5EF4-FFF2-40B4-BE49-F238E27FC236}">
                <a16:creationId xmlns:a16="http://schemas.microsoft.com/office/drawing/2014/main" id="{26FB2EE4-8161-529C-2C9B-9627C01B7CAD}"/>
              </a:ext>
            </a:extLst>
          </p:cNvPr>
          <p:cNvSpPr txBox="1"/>
          <p:nvPr/>
        </p:nvSpPr>
        <p:spPr>
          <a:xfrm>
            <a:off x="924228" y="3993675"/>
            <a:ext cx="1509638" cy="923330"/>
          </a:xfrm>
          <a:prstGeom prst="rect">
            <a:avLst/>
          </a:prstGeom>
          <a:noFill/>
        </p:spPr>
        <p:txBody>
          <a:bodyPr wrap="square" rtlCol="0">
            <a:spAutoFit/>
          </a:bodyPr>
          <a:lstStyle/>
          <a:p>
            <a:r>
              <a:rPr lang="en-US">
                <a:solidFill>
                  <a:srgbClr val="91C84C"/>
                </a:solidFill>
              </a:rPr>
              <a:t>West – Michael Pazirandeh</a:t>
            </a:r>
          </a:p>
        </p:txBody>
      </p:sp>
      <p:sp>
        <p:nvSpPr>
          <p:cNvPr id="64" name="TextBox 63">
            <a:extLst>
              <a:ext uri="{FF2B5EF4-FFF2-40B4-BE49-F238E27FC236}">
                <a16:creationId xmlns:a16="http://schemas.microsoft.com/office/drawing/2014/main" id="{606C0474-4E39-694C-A262-01AC534D3BC7}"/>
              </a:ext>
            </a:extLst>
          </p:cNvPr>
          <p:cNvSpPr txBox="1"/>
          <p:nvPr/>
        </p:nvSpPr>
        <p:spPr>
          <a:xfrm>
            <a:off x="7589459" y="978636"/>
            <a:ext cx="1509638" cy="923330"/>
          </a:xfrm>
          <a:prstGeom prst="rect">
            <a:avLst/>
          </a:prstGeom>
          <a:noFill/>
        </p:spPr>
        <p:txBody>
          <a:bodyPr wrap="square" rtlCol="0">
            <a:spAutoFit/>
          </a:bodyPr>
          <a:lstStyle/>
          <a:p>
            <a:r>
              <a:rPr lang="en-US">
                <a:solidFill>
                  <a:srgbClr val="FFC000"/>
                </a:solidFill>
              </a:rPr>
              <a:t>Midwest – Amanda Bain</a:t>
            </a:r>
          </a:p>
        </p:txBody>
      </p:sp>
      <p:sp>
        <p:nvSpPr>
          <p:cNvPr id="65" name="TextBox 64">
            <a:extLst>
              <a:ext uri="{FF2B5EF4-FFF2-40B4-BE49-F238E27FC236}">
                <a16:creationId xmlns:a16="http://schemas.microsoft.com/office/drawing/2014/main" id="{83CE9DEC-FA16-DB9B-0CB6-05E528531BAB}"/>
              </a:ext>
            </a:extLst>
          </p:cNvPr>
          <p:cNvSpPr txBox="1"/>
          <p:nvPr/>
        </p:nvSpPr>
        <p:spPr>
          <a:xfrm>
            <a:off x="10525822" y="2661368"/>
            <a:ext cx="1509638" cy="923330"/>
          </a:xfrm>
          <a:prstGeom prst="rect">
            <a:avLst/>
          </a:prstGeom>
          <a:noFill/>
        </p:spPr>
        <p:txBody>
          <a:bodyPr wrap="square" rtlCol="0">
            <a:spAutoFit/>
          </a:bodyPr>
          <a:lstStyle/>
          <a:p>
            <a:r>
              <a:rPr lang="en-US">
                <a:solidFill>
                  <a:srgbClr val="00B0F0"/>
                </a:solidFill>
              </a:rPr>
              <a:t>East – Christine Dube</a:t>
            </a:r>
          </a:p>
        </p:txBody>
      </p:sp>
      <p:pic>
        <p:nvPicPr>
          <p:cNvPr id="67" name="Picture 66" descr="A person smiling for the camera&#10;&#10;Description automatically generated with medium confidence">
            <a:extLst>
              <a:ext uri="{FF2B5EF4-FFF2-40B4-BE49-F238E27FC236}">
                <a16:creationId xmlns:a16="http://schemas.microsoft.com/office/drawing/2014/main" id="{6CB1A316-6B0A-E5EB-7851-A9D53C8B233F}"/>
              </a:ext>
            </a:extLst>
          </p:cNvPr>
          <p:cNvPicPr>
            <a:picLocks noChangeAspect="1"/>
          </p:cNvPicPr>
          <p:nvPr/>
        </p:nvPicPr>
        <p:blipFill>
          <a:blip r:embed="rId5"/>
          <a:stretch>
            <a:fillRect/>
          </a:stretch>
        </p:blipFill>
        <p:spPr>
          <a:xfrm>
            <a:off x="10063089" y="4115516"/>
            <a:ext cx="1235708" cy="1235708"/>
          </a:xfrm>
          <a:prstGeom prst="rect">
            <a:avLst/>
          </a:prstGeom>
        </p:spPr>
      </p:pic>
      <p:sp>
        <p:nvSpPr>
          <p:cNvPr id="68" name="TextBox 67">
            <a:extLst>
              <a:ext uri="{FF2B5EF4-FFF2-40B4-BE49-F238E27FC236}">
                <a16:creationId xmlns:a16="http://schemas.microsoft.com/office/drawing/2014/main" id="{22AA30F7-F740-5168-DCFB-4258F8151105}"/>
              </a:ext>
            </a:extLst>
          </p:cNvPr>
          <p:cNvSpPr txBox="1"/>
          <p:nvPr/>
        </p:nvSpPr>
        <p:spPr>
          <a:xfrm>
            <a:off x="9964637" y="5443238"/>
            <a:ext cx="1509638" cy="923330"/>
          </a:xfrm>
          <a:prstGeom prst="rect">
            <a:avLst/>
          </a:prstGeom>
          <a:noFill/>
        </p:spPr>
        <p:txBody>
          <a:bodyPr wrap="square" rtlCol="0">
            <a:spAutoFit/>
          </a:bodyPr>
          <a:lstStyle/>
          <a:p>
            <a:r>
              <a:rPr lang="en-US">
                <a:solidFill>
                  <a:srgbClr val="FFFF00"/>
                </a:solidFill>
              </a:rPr>
              <a:t>South – Shobna Butler</a:t>
            </a:r>
          </a:p>
        </p:txBody>
      </p:sp>
      <p:sp>
        <p:nvSpPr>
          <p:cNvPr id="69" name="Title 1">
            <a:extLst>
              <a:ext uri="{FF2B5EF4-FFF2-40B4-BE49-F238E27FC236}">
                <a16:creationId xmlns:a16="http://schemas.microsoft.com/office/drawing/2014/main" id="{C0B2D6C0-C48E-BC38-053E-2506E70836E4}"/>
              </a:ext>
            </a:extLst>
          </p:cNvPr>
          <p:cNvSpPr txBox="1">
            <a:spLocks/>
          </p:cNvSpPr>
          <p:nvPr/>
        </p:nvSpPr>
        <p:spPr>
          <a:xfrm>
            <a:off x="375224" y="194920"/>
            <a:ext cx="544430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rPr>
              <a:t>Diplomat Regional Directors</a:t>
            </a:r>
          </a:p>
        </p:txBody>
      </p:sp>
    </p:spTree>
    <p:extLst>
      <p:ext uri="{BB962C8B-B14F-4D97-AF65-F5344CB8AC3E}">
        <p14:creationId xmlns:p14="http://schemas.microsoft.com/office/powerpoint/2010/main" val="2144548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E841-FDE5-49A9-A99E-E7BBE85E5122}"/>
              </a:ext>
            </a:extLst>
          </p:cNvPr>
          <p:cNvSpPr>
            <a:spLocks noGrp="1"/>
          </p:cNvSpPr>
          <p:nvPr>
            <p:ph type="title"/>
          </p:nvPr>
        </p:nvSpPr>
        <p:spPr/>
        <p:txBody>
          <a:bodyPr/>
          <a:lstStyle/>
          <a:p>
            <a:r>
              <a:rPr lang="en-US"/>
              <a:t>AMCP Diplomat Program </a:t>
            </a:r>
          </a:p>
        </p:txBody>
      </p:sp>
      <p:sp>
        <p:nvSpPr>
          <p:cNvPr id="3" name="Text Placeholder 2">
            <a:extLst>
              <a:ext uri="{FF2B5EF4-FFF2-40B4-BE49-F238E27FC236}">
                <a16:creationId xmlns:a16="http://schemas.microsoft.com/office/drawing/2014/main" id="{E47AAF3A-A281-4807-95F7-E6D61087FC65}"/>
              </a:ext>
            </a:extLst>
          </p:cNvPr>
          <p:cNvSpPr>
            <a:spLocks noGrp="1"/>
          </p:cNvSpPr>
          <p:nvPr>
            <p:ph type="body" sz="quarter" idx="10"/>
          </p:nvPr>
        </p:nvSpPr>
        <p:spPr/>
        <p:txBody>
          <a:bodyPr lIns="91440" tIns="45720" rIns="91440" bIns="45720" anchor="t"/>
          <a:lstStyle/>
          <a:p>
            <a:r>
              <a:rPr lang="en-US" sz="2500" dirty="0"/>
              <a:t>Refer to AMCP website for list of Diplomats for each school</a:t>
            </a:r>
          </a:p>
          <a:p>
            <a:r>
              <a:rPr lang="en-US" sz="2500" dirty="0"/>
              <a:t>Reach out to Zack Riley, zriley@amcp.org, for Diplomat related questions</a:t>
            </a:r>
            <a:endParaRPr lang="en-US" sz="2500" dirty="0">
              <a:cs typeface="Arial"/>
            </a:endParaRPr>
          </a:p>
          <a:p>
            <a:r>
              <a:rPr lang="en-US" sz="2500" dirty="0">
                <a:solidFill>
                  <a:srgbClr val="00205B"/>
                </a:solidFill>
                <a:hlinkClick r:id="rId3">
                  <a:extLst>
                    <a:ext uri="{A12FA001-AC4F-418D-AE19-62706E023703}">
                      <ahyp:hlinkClr xmlns:ahyp="http://schemas.microsoft.com/office/drawing/2018/hyperlinkcolor" val="tx"/>
                    </a:ext>
                  </a:extLst>
                </a:hlinkClick>
              </a:rPr>
              <a:t>AMCP Diplomat Roster on the website </a:t>
            </a:r>
            <a:r>
              <a:rPr lang="en-US" sz="2500" dirty="0">
                <a:solidFill>
                  <a:srgbClr val="00205B"/>
                </a:solidFill>
              </a:rPr>
              <a:t>(for members)</a:t>
            </a:r>
            <a:r>
              <a:rPr lang="en-US" sz="2500" dirty="0"/>
              <a:t> </a:t>
            </a:r>
            <a:endParaRPr lang="en-US" sz="2500" dirty="0">
              <a:cs typeface="Arial"/>
            </a:endParaRPr>
          </a:p>
          <a:p>
            <a:endParaRPr lang="en-US" dirty="0"/>
          </a:p>
        </p:txBody>
      </p:sp>
    </p:spTree>
    <p:extLst>
      <p:ext uri="{BB962C8B-B14F-4D97-AF65-F5344CB8AC3E}">
        <p14:creationId xmlns:p14="http://schemas.microsoft.com/office/powerpoint/2010/main" val="3118611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C56C4-ED04-F23D-41E5-36F9FA7048D4}"/>
              </a:ext>
            </a:extLst>
          </p:cNvPr>
          <p:cNvSpPr>
            <a:spLocks noGrp="1"/>
          </p:cNvSpPr>
          <p:nvPr>
            <p:ph type="body" sz="quarter" idx="10"/>
          </p:nvPr>
        </p:nvSpPr>
        <p:spPr>
          <a:xfrm>
            <a:off x="885825" y="1461558"/>
            <a:ext cx="10953750" cy="1057275"/>
          </a:xfrm>
        </p:spPr>
        <p:txBody>
          <a:bodyPr/>
          <a:lstStyle/>
          <a:p>
            <a:pPr algn="r"/>
            <a:r>
              <a:rPr lang="en-US" dirty="0"/>
              <a:t>P&amp;T Competition</a:t>
            </a:r>
          </a:p>
        </p:txBody>
      </p:sp>
      <p:sp>
        <p:nvSpPr>
          <p:cNvPr id="3" name="Text Placeholder 2">
            <a:extLst>
              <a:ext uri="{FF2B5EF4-FFF2-40B4-BE49-F238E27FC236}">
                <a16:creationId xmlns:a16="http://schemas.microsoft.com/office/drawing/2014/main" id="{F81722F2-D4AE-A6D6-C75E-96073B422C67}"/>
              </a:ext>
            </a:extLst>
          </p:cNvPr>
          <p:cNvSpPr>
            <a:spLocks noGrp="1"/>
          </p:cNvSpPr>
          <p:nvPr>
            <p:ph type="body" sz="quarter" idx="11"/>
          </p:nvPr>
        </p:nvSpPr>
        <p:spPr>
          <a:xfrm>
            <a:off x="885825" y="2863454"/>
            <a:ext cx="10953750" cy="1396125"/>
          </a:xfrm>
        </p:spPr>
        <p:txBody>
          <a:bodyPr/>
          <a:lstStyle/>
          <a:p>
            <a:r>
              <a:rPr lang="en-US" dirty="0"/>
              <a:t>Sarah McLarty, PharmD, MBA</a:t>
            </a:r>
          </a:p>
          <a:p>
            <a:r>
              <a:rPr lang="en-US" dirty="0"/>
              <a:t>School of Pharmacy Relations Committee</a:t>
            </a:r>
          </a:p>
          <a:p>
            <a:r>
              <a:rPr lang="en-US" dirty="0"/>
              <a:t>CVS Health</a:t>
            </a:r>
          </a:p>
        </p:txBody>
      </p:sp>
    </p:spTree>
    <p:extLst>
      <p:ext uri="{BB962C8B-B14F-4D97-AF65-F5344CB8AC3E}">
        <p14:creationId xmlns:p14="http://schemas.microsoft.com/office/powerpoint/2010/main" val="169078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12B4-800C-4021-B99E-625480B9E92B}"/>
              </a:ext>
            </a:extLst>
          </p:cNvPr>
          <p:cNvSpPr>
            <a:spLocks noGrp="1"/>
          </p:cNvSpPr>
          <p:nvPr>
            <p:ph type="title"/>
          </p:nvPr>
        </p:nvSpPr>
        <p:spPr>
          <a:xfrm>
            <a:off x="390144" y="200533"/>
            <a:ext cx="10515600" cy="1325563"/>
          </a:xfrm>
        </p:spPr>
        <p:txBody>
          <a:bodyPr/>
          <a:lstStyle/>
          <a:p>
            <a:r>
              <a:rPr lang="en-US" dirty="0"/>
              <a:t>Agenda </a:t>
            </a:r>
          </a:p>
        </p:txBody>
      </p:sp>
      <p:sp>
        <p:nvSpPr>
          <p:cNvPr id="3" name="Text Placeholder 2">
            <a:extLst>
              <a:ext uri="{FF2B5EF4-FFF2-40B4-BE49-F238E27FC236}">
                <a16:creationId xmlns:a16="http://schemas.microsoft.com/office/drawing/2014/main" id="{DC6A07DE-45C7-4FDD-B0D0-B96AAB6FEF04}"/>
              </a:ext>
            </a:extLst>
          </p:cNvPr>
          <p:cNvSpPr>
            <a:spLocks noGrp="1"/>
          </p:cNvSpPr>
          <p:nvPr>
            <p:ph type="body" sz="quarter" idx="10"/>
          </p:nvPr>
        </p:nvSpPr>
        <p:spPr>
          <a:xfrm>
            <a:off x="390144" y="1244155"/>
            <a:ext cx="10448925" cy="4288945"/>
          </a:xfrm>
        </p:spPr>
        <p:txBody>
          <a:bodyPr lIns="91440" tIns="45720" rIns="91440" bIns="45720" anchor="t"/>
          <a:lstStyle/>
          <a:p>
            <a:r>
              <a:rPr lang="en-US" sz="1800" dirty="0">
                <a:latin typeface="+mj-lt"/>
              </a:rPr>
              <a:t>Welcome and Introductions</a:t>
            </a:r>
          </a:p>
          <a:p>
            <a:r>
              <a:rPr lang="en-US" sz="1800" dirty="0">
                <a:latin typeface="+mj-lt"/>
              </a:rPr>
              <a:t>Schools of Pharmacy Relations Committee (SOPRC) Role </a:t>
            </a:r>
            <a:endParaRPr lang="en-US" sz="1800" dirty="0">
              <a:latin typeface="+mj-lt"/>
              <a:cs typeface="Arial"/>
            </a:endParaRPr>
          </a:p>
          <a:p>
            <a:r>
              <a:rPr lang="en-US" sz="1800" dirty="0">
                <a:latin typeface="+mj-lt"/>
              </a:rPr>
              <a:t>Membership Overview/Statistics </a:t>
            </a:r>
            <a:endParaRPr lang="en-US" sz="1800" dirty="0">
              <a:latin typeface="+mj-lt"/>
              <a:cs typeface="Arial"/>
            </a:endParaRPr>
          </a:p>
          <a:p>
            <a:r>
              <a:rPr lang="en-US" sz="1800" dirty="0">
                <a:effectLst/>
                <a:latin typeface="+mj-lt"/>
                <a:ea typeface="Times New Roman" panose="02020603050405020304" pitchFamily="18" charset="0"/>
              </a:rPr>
              <a:t>Member Benefits and Resources</a:t>
            </a:r>
            <a:r>
              <a:rPr lang="en-US" sz="1800" dirty="0">
                <a:latin typeface="+mj-lt"/>
                <a:ea typeface="Times New Roman" panose="02020603050405020304" pitchFamily="18" charset="0"/>
              </a:rPr>
              <a:t> </a:t>
            </a:r>
            <a:endParaRPr lang="en-US" sz="1800" dirty="0">
              <a:effectLst/>
              <a:latin typeface="+mj-lt"/>
              <a:ea typeface="Times New Roman" panose="02020603050405020304" pitchFamily="18" charset="0"/>
              <a:cs typeface="Arial"/>
            </a:endParaRPr>
          </a:p>
          <a:p>
            <a:r>
              <a:rPr lang="en-US" sz="1800" dirty="0">
                <a:effectLst/>
                <a:latin typeface="+mj-lt"/>
                <a:ea typeface="Times New Roman" panose="02020603050405020304" pitchFamily="18" charset="0"/>
              </a:rPr>
              <a:t>Fundamentals of MC</a:t>
            </a:r>
            <a:r>
              <a:rPr lang="en-US" sz="1800" dirty="0">
                <a:latin typeface="+mj-lt"/>
                <a:ea typeface="Times New Roman" panose="02020603050405020304" pitchFamily="18" charset="0"/>
              </a:rPr>
              <a:t> </a:t>
            </a:r>
            <a:endParaRPr lang="en-US" sz="1800" dirty="0">
              <a:latin typeface="+mj-lt"/>
            </a:endParaRPr>
          </a:p>
          <a:p>
            <a:r>
              <a:rPr lang="en-US" sz="1800" dirty="0">
                <a:latin typeface="+mj-lt"/>
              </a:rPr>
              <a:t>AMCP Diplomat Program </a:t>
            </a:r>
            <a:endParaRPr lang="en-US" sz="1800" dirty="0">
              <a:latin typeface="+mj-lt"/>
              <a:cs typeface="Arial"/>
            </a:endParaRPr>
          </a:p>
          <a:p>
            <a:r>
              <a:rPr lang="en-US" sz="1800" dirty="0">
                <a:latin typeface="+mj-lt"/>
              </a:rPr>
              <a:t>Pharmacy &amp; Therapeutics (P&amp;T) Competition </a:t>
            </a:r>
            <a:endParaRPr lang="en-US" sz="1800" dirty="0">
              <a:latin typeface="+mj-lt"/>
              <a:cs typeface="Arial"/>
            </a:endParaRPr>
          </a:p>
          <a:p>
            <a:r>
              <a:rPr lang="en-US" sz="1800" dirty="0">
                <a:effectLst/>
                <a:latin typeface="+mj-lt"/>
                <a:ea typeface="Times New Roman" panose="02020603050405020304" pitchFamily="18" charset="0"/>
              </a:rPr>
              <a:t>Faculty Advisor Best Practices</a:t>
            </a:r>
            <a:r>
              <a:rPr lang="en-US" sz="1800" dirty="0">
                <a:latin typeface="+mj-lt"/>
                <a:ea typeface="Times New Roman" panose="02020603050405020304" pitchFamily="18" charset="0"/>
              </a:rPr>
              <a:t> </a:t>
            </a:r>
            <a:endParaRPr lang="en-US" sz="1800" dirty="0">
              <a:latin typeface="+mj-lt"/>
            </a:endParaRPr>
          </a:p>
          <a:p>
            <a:r>
              <a:rPr lang="en-US" sz="1800" dirty="0">
                <a:latin typeface="+mj-lt"/>
              </a:rPr>
              <a:t>Open Discussion </a:t>
            </a:r>
            <a:endParaRPr lang="en-US" sz="1800" dirty="0">
              <a:latin typeface="+mj-lt"/>
              <a:cs typeface="Arial"/>
            </a:endParaRPr>
          </a:p>
          <a:p>
            <a:pPr marL="0" indent="0">
              <a:buNone/>
            </a:pPr>
            <a:endParaRPr lang="en-US" sz="1000" dirty="0"/>
          </a:p>
          <a:p>
            <a:endParaRPr lang="en-US" dirty="0"/>
          </a:p>
        </p:txBody>
      </p:sp>
    </p:spTree>
    <p:extLst>
      <p:ext uri="{BB962C8B-B14F-4D97-AF65-F5344CB8AC3E}">
        <p14:creationId xmlns:p14="http://schemas.microsoft.com/office/powerpoint/2010/main" val="3933323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3 P&amp;T Competition">
            <a:extLst>
              <a:ext uri="{FF2B5EF4-FFF2-40B4-BE49-F238E27FC236}">
                <a16:creationId xmlns:a16="http://schemas.microsoft.com/office/drawing/2014/main" id="{67BFE089-3DCA-91B1-4454-619B366AB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876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FD3ACE04-35E0-55A1-B9C5-9F03C67966F7}"/>
              </a:ext>
            </a:extLst>
          </p:cNvPr>
          <p:cNvSpPr>
            <a:spLocks noGrp="1"/>
          </p:cNvSpPr>
          <p:nvPr>
            <p:ph type="body" sz="quarter" idx="10"/>
          </p:nvPr>
        </p:nvSpPr>
        <p:spPr>
          <a:xfrm>
            <a:off x="628881" y="1916935"/>
            <a:ext cx="5467120" cy="3770064"/>
          </a:xfrm>
        </p:spPr>
        <p:txBody>
          <a:bodyPr/>
          <a:lstStyle/>
          <a:p>
            <a:r>
              <a:rPr lang="en-US" dirty="0"/>
              <a:t>Key dates for 2024:</a:t>
            </a:r>
          </a:p>
          <a:p>
            <a:pPr lvl="1"/>
            <a:r>
              <a:rPr lang="en-US" dirty="0"/>
              <a:t>Intent to compete due Nov 17, 2023</a:t>
            </a:r>
          </a:p>
          <a:p>
            <a:pPr lvl="1"/>
            <a:r>
              <a:rPr lang="en-US" dirty="0"/>
              <a:t>Deadline for entries to the 2024 National P&amp;T Competition is January 22, 2024</a:t>
            </a:r>
          </a:p>
        </p:txBody>
      </p:sp>
      <p:sp>
        <p:nvSpPr>
          <p:cNvPr id="11" name="Text Placeholder 8">
            <a:extLst>
              <a:ext uri="{FF2B5EF4-FFF2-40B4-BE49-F238E27FC236}">
                <a16:creationId xmlns:a16="http://schemas.microsoft.com/office/drawing/2014/main" id="{A24E7BB6-13F4-B104-31A2-7DA08C22B317}"/>
              </a:ext>
            </a:extLst>
          </p:cNvPr>
          <p:cNvSpPr txBox="1">
            <a:spLocks/>
          </p:cNvSpPr>
          <p:nvPr/>
        </p:nvSpPr>
        <p:spPr>
          <a:xfrm>
            <a:off x="6294878" y="1916935"/>
            <a:ext cx="5897121" cy="3770064"/>
          </a:xfrm>
          <a:prstGeom prst="rect">
            <a:avLst/>
          </a:prstGeom>
        </p:spPr>
        <p:txBody>
          <a:bodyPr/>
          <a:lstStyle>
            <a:lvl1pPr marL="228600" indent="-228600" algn="l" defTabSz="914400" rtl="0" eaLnBrk="1" latinLnBrk="0" hangingPunct="1">
              <a:lnSpc>
                <a:spcPct val="15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Resources:</a:t>
            </a:r>
          </a:p>
          <a:p>
            <a:pPr lvl="1"/>
            <a:r>
              <a:rPr lang="en-US" dirty="0">
                <a:solidFill>
                  <a:schemeClr val="tx2"/>
                </a:solidFill>
                <a:hlinkClick r:id="rId3">
                  <a:extLst>
                    <a:ext uri="{A12FA001-AC4F-418D-AE19-62706E023703}">
                      <ahyp:hlinkClr xmlns:ahyp="http://schemas.microsoft.com/office/drawing/2018/hyperlinkcolor" val="tx"/>
                    </a:ext>
                  </a:extLst>
                </a:hlinkClick>
              </a:rPr>
              <a:t>AMCP Foundation 2024 Competition webpage</a:t>
            </a:r>
            <a:endParaRPr lang="en-US" dirty="0">
              <a:solidFill>
                <a:schemeClr val="tx2"/>
              </a:solidFill>
            </a:endParaRPr>
          </a:p>
          <a:p>
            <a:pPr lvl="1"/>
            <a:r>
              <a:rPr lang="en-US" dirty="0">
                <a:solidFill>
                  <a:schemeClr val="tx2"/>
                </a:solidFill>
                <a:hlinkClick r:id="rId4">
                  <a:extLst>
                    <a:ext uri="{A12FA001-AC4F-418D-AE19-62706E023703}">
                      <ahyp:hlinkClr xmlns:ahyp="http://schemas.microsoft.com/office/drawing/2018/hyperlinkcolor" val="tx"/>
                    </a:ext>
                  </a:extLst>
                </a:hlinkClick>
              </a:rPr>
              <a:t>P&amp;T Competition Resources</a:t>
            </a:r>
            <a:r>
              <a:rPr lang="en-US" dirty="0">
                <a:solidFill>
                  <a:schemeClr val="tx2"/>
                </a:solidFill>
              </a:rPr>
              <a:t> on the Student Pharmacist Center webpage</a:t>
            </a:r>
          </a:p>
          <a:p>
            <a:pPr lvl="1"/>
            <a:r>
              <a:rPr lang="en-US" dirty="0"/>
              <a:t>Sign up for </a:t>
            </a:r>
            <a:r>
              <a:rPr lang="en-US" i="1" dirty="0">
                <a:solidFill>
                  <a:schemeClr val="tx2"/>
                </a:solidFill>
                <a:hlinkClick r:id="rId5">
                  <a:extLst>
                    <a:ext uri="{A12FA001-AC4F-418D-AE19-62706E023703}">
                      <ahyp:hlinkClr xmlns:ahyp="http://schemas.microsoft.com/office/drawing/2018/hyperlinkcolor" val="tx"/>
                    </a:ext>
                  </a:extLst>
                </a:hlinkClick>
              </a:rPr>
              <a:t>Competition Newsletter</a:t>
            </a:r>
            <a:endParaRPr lang="en-US" i="1" dirty="0">
              <a:solidFill>
                <a:schemeClr val="tx2"/>
              </a:solidFill>
            </a:endParaRPr>
          </a:p>
        </p:txBody>
      </p:sp>
    </p:spTree>
    <p:extLst>
      <p:ext uri="{BB962C8B-B14F-4D97-AF65-F5344CB8AC3E}">
        <p14:creationId xmlns:p14="http://schemas.microsoft.com/office/powerpoint/2010/main" val="2741694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5CA-8441-451E-97E7-054118C62227}"/>
              </a:ext>
            </a:extLst>
          </p:cNvPr>
          <p:cNvSpPr>
            <a:spLocks noGrp="1"/>
          </p:cNvSpPr>
          <p:nvPr>
            <p:ph type="title"/>
          </p:nvPr>
        </p:nvSpPr>
        <p:spPr/>
        <p:txBody>
          <a:bodyPr/>
          <a:lstStyle/>
          <a:p>
            <a:r>
              <a:rPr lang="en-US" dirty="0"/>
              <a:t>How to Conduct a Local Competition </a:t>
            </a:r>
          </a:p>
        </p:txBody>
      </p:sp>
      <p:sp>
        <p:nvSpPr>
          <p:cNvPr id="5" name="TextBox 4">
            <a:extLst>
              <a:ext uri="{FF2B5EF4-FFF2-40B4-BE49-F238E27FC236}">
                <a16:creationId xmlns:a16="http://schemas.microsoft.com/office/drawing/2014/main" id="{6519BF4A-F25A-E5C8-A883-5C63356709B6}"/>
              </a:ext>
            </a:extLst>
          </p:cNvPr>
          <p:cNvSpPr txBox="1"/>
          <p:nvPr/>
        </p:nvSpPr>
        <p:spPr>
          <a:xfrm>
            <a:off x="3630705" y="5593976"/>
            <a:ext cx="480508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i="1" dirty="0">
                <a:cs typeface="Arial" panose="020B0604020202020204"/>
                <a:hlinkClick r:id="rId2">
                  <a:extLst>
                    <a:ext uri="{A12FA001-AC4F-418D-AE19-62706E023703}">
                      <ahyp:hlinkClr xmlns:ahyp="http://schemas.microsoft.com/office/drawing/2018/hyperlinkcolor" val="tx"/>
                    </a:ext>
                  </a:extLst>
                </a:hlinkClick>
              </a:rPr>
              <a:t>How to Conduct a Local P&amp;T Competition Guide</a:t>
            </a:r>
            <a:endParaRPr lang="en-US" sz="1100" b="1" i="1" dirty="0">
              <a:cs typeface="Arial" panose="020B0604020202020204"/>
            </a:endParaRPr>
          </a:p>
        </p:txBody>
      </p:sp>
      <p:pic>
        <p:nvPicPr>
          <p:cNvPr id="4" name="Picture 5" descr="A picture containing timeline&#10;&#10;Description automatically generated">
            <a:extLst>
              <a:ext uri="{FF2B5EF4-FFF2-40B4-BE49-F238E27FC236}">
                <a16:creationId xmlns:a16="http://schemas.microsoft.com/office/drawing/2014/main" id="{6748E49D-3702-FB75-22F6-892530AD0B51}"/>
              </a:ext>
            </a:extLst>
          </p:cNvPr>
          <p:cNvPicPr>
            <a:picLocks noChangeAspect="1"/>
          </p:cNvPicPr>
          <p:nvPr/>
        </p:nvPicPr>
        <p:blipFill>
          <a:blip r:embed="rId3"/>
          <a:stretch>
            <a:fillRect/>
          </a:stretch>
        </p:blipFill>
        <p:spPr>
          <a:xfrm>
            <a:off x="3418778" y="1323295"/>
            <a:ext cx="5354443" cy="4270681"/>
          </a:xfrm>
          <a:prstGeom prst="rect">
            <a:avLst/>
          </a:prstGeom>
        </p:spPr>
      </p:pic>
    </p:spTree>
    <p:extLst>
      <p:ext uri="{BB962C8B-B14F-4D97-AF65-F5344CB8AC3E}">
        <p14:creationId xmlns:p14="http://schemas.microsoft.com/office/powerpoint/2010/main" val="857443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3D721-0DAE-B8F3-E842-7BFE4E5391A8}"/>
              </a:ext>
            </a:extLst>
          </p:cNvPr>
          <p:cNvSpPr>
            <a:spLocks noGrp="1"/>
          </p:cNvSpPr>
          <p:nvPr>
            <p:ph type="body" sz="quarter" idx="10"/>
          </p:nvPr>
        </p:nvSpPr>
        <p:spPr>
          <a:xfrm>
            <a:off x="723106" y="846434"/>
            <a:ext cx="10953750" cy="1057275"/>
          </a:xfrm>
        </p:spPr>
        <p:txBody>
          <a:bodyPr/>
          <a:lstStyle/>
          <a:p>
            <a:pPr algn="r"/>
            <a:r>
              <a:rPr lang="en-US" dirty="0">
                <a:latin typeface="Open Sans" panose="020B0606030504020204" pitchFamily="34" charset="0"/>
                <a:ea typeface="Open Sans" panose="020B0606030504020204" pitchFamily="34" charset="0"/>
                <a:cs typeface="Open Sans" panose="020B0606030504020204" pitchFamily="34" charset="0"/>
              </a:rPr>
              <a:t>AMCP Faculty Advisor Best Practices</a:t>
            </a:r>
          </a:p>
        </p:txBody>
      </p:sp>
      <p:sp>
        <p:nvSpPr>
          <p:cNvPr id="3" name="Text Placeholder 2">
            <a:extLst>
              <a:ext uri="{FF2B5EF4-FFF2-40B4-BE49-F238E27FC236}">
                <a16:creationId xmlns:a16="http://schemas.microsoft.com/office/drawing/2014/main" id="{E184B5E6-22FE-9687-5789-FF4B1CAEFCD7}"/>
              </a:ext>
            </a:extLst>
          </p:cNvPr>
          <p:cNvSpPr>
            <a:spLocks noGrp="1"/>
          </p:cNvSpPr>
          <p:nvPr>
            <p:ph type="body" sz="quarter" idx="11"/>
          </p:nvPr>
        </p:nvSpPr>
        <p:spPr>
          <a:xfrm>
            <a:off x="560388" y="3474659"/>
            <a:ext cx="11279187" cy="1596650"/>
          </a:xfrm>
        </p:spPr>
        <p:txBody>
          <a:bodyPr lIns="91440" tIns="45720" rIns="91440" bIns="45720" anchor="t"/>
          <a:lstStyle/>
          <a:p>
            <a:r>
              <a:rPr lang="en-US" dirty="0">
                <a:cs typeface="Arial"/>
              </a:rPr>
              <a:t>John Watkins, PharmD, MPH, BCPS</a:t>
            </a:r>
          </a:p>
          <a:p>
            <a:r>
              <a:rPr lang="en-US" dirty="0">
                <a:cs typeface="Arial"/>
              </a:rPr>
              <a:t>Jonathan Luong, PharmD Candidate (2025)</a:t>
            </a:r>
          </a:p>
          <a:p>
            <a:r>
              <a:rPr lang="en-US" dirty="0">
                <a:cs typeface="Arial"/>
              </a:rPr>
              <a:t>University of Washington School of Pharmacy</a:t>
            </a:r>
          </a:p>
        </p:txBody>
      </p:sp>
    </p:spTree>
    <p:extLst>
      <p:ext uri="{BB962C8B-B14F-4D97-AF65-F5344CB8AC3E}">
        <p14:creationId xmlns:p14="http://schemas.microsoft.com/office/powerpoint/2010/main" val="995020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3A60-A9D2-1BA6-C9B2-61A944F8B046}"/>
              </a:ext>
            </a:extLst>
          </p:cNvPr>
          <p:cNvSpPr>
            <a:spLocks noGrp="1"/>
          </p:cNvSpPr>
          <p:nvPr>
            <p:ph type="title"/>
          </p:nvPr>
        </p:nvSpPr>
        <p:spPr/>
        <p:txBody>
          <a:bodyPr/>
          <a:lstStyle/>
          <a:p>
            <a:r>
              <a:rPr lang="en-US" dirty="0">
                <a:cs typeface="Arial"/>
              </a:rPr>
              <a:t>Launching and maintaining a chapter</a:t>
            </a:r>
            <a:endParaRPr lang="en-US" dirty="0"/>
          </a:p>
        </p:txBody>
      </p:sp>
      <p:sp>
        <p:nvSpPr>
          <p:cNvPr id="3" name="Text Placeholder 2">
            <a:extLst>
              <a:ext uri="{FF2B5EF4-FFF2-40B4-BE49-F238E27FC236}">
                <a16:creationId xmlns:a16="http://schemas.microsoft.com/office/drawing/2014/main" id="{EDA8D213-4272-4501-AA42-BE42F50BA61F}"/>
              </a:ext>
            </a:extLst>
          </p:cNvPr>
          <p:cNvSpPr>
            <a:spLocks noGrp="1"/>
          </p:cNvSpPr>
          <p:nvPr>
            <p:ph type="body" sz="quarter" idx="10"/>
          </p:nvPr>
        </p:nvSpPr>
        <p:spPr>
          <a:xfrm>
            <a:off x="840790" y="1847850"/>
            <a:ext cx="10512508" cy="3943350"/>
          </a:xfrm>
        </p:spPr>
        <p:txBody>
          <a:bodyPr lIns="91440" tIns="45720" rIns="91440" bIns="45720" anchor="t"/>
          <a:lstStyle/>
          <a:p>
            <a:r>
              <a:rPr lang="en-US" dirty="0">
                <a:cs typeface="Arial"/>
              </a:rPr>
              <a:t>Getting it off the ground is the hardest part</a:t>
            </a:r>
          </a:p>
          <a:p>
            <a:r>
              <a:rPr lang="en-US" dirty="0">
                <a:cs typeface="Arial"/>
              </a:rPr>
              <a:t>Recruit student members at entry level (P1)</a:t>
            </a:r>
          </a:p>
          <a:p>
            <a:r>
              <a:rPr lang="en-US" dirty="0">
                <a:cs typeface="Arial"/>
              </a:rPr>
              <a:t>Promote the P&amp;T Competition</a:t>
            </a:r>
          </a:p>
          <a:p>
            <a:r>
              <a:rPr lang="en-US" dirty="0">
                <a:cs typeface="Arial"/>
              </a:rPr>
              <a:t>Offer a managed care pharmacy elective course</a:t>
            </a:r>
          </a:p>
          <a:p>
            <a:r>
              <a:rPr lang="en-US" dirty="0">
                <a:cs typeface="Arial"/>
              </a:rPr>
              <a:t>Get support from your regional AMCP Affiliate</a:t>
            </a:r>
          </a:p>
          <a:p>
            <a:r>
              <a:rPr lang="en-US" dirty="0">
                <a:cs typeface="Arial"/>
              </a:rPr>
              <a:t>Use former chapter leaders, residents, local payer pharmacists, MSLs and AMs as mentors for current chapter leaders</a:t>
            </a:r>
          </a:p>
          <a:p>
            <a:endParaRPr lang="en-US" dirty="0">
              <a:cs typeface="Arial"/>
            </a:endParaRPr>
          </a:p>
          <a:p>
            <a:endParaRPr lang="en-US" dirty="0">
              <a:cs typeface="Arial"/>
            </a:endParaRPr>
          </a:p>
        </p:txBody>
      </p:sp>
    </p:spTree>
    <p:extLst>
      <p:ext uri="{BB962C8B-B14F-4D97-AF65-F5344CB8AC3E}">
        <p14:creationId xmlns:p14="http://schemas.microsoft.com/office/powerpoint/2010/main" val="749689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3A60-A9D2-1BA6-C9B2-61A944F8B046}"/>
              </a:ext>
            </a:extLst>
          </p:cNvPr>
          <p:cNvSpPr>
            <a:spLocks noGrp="1"/>
          </p:cNvSpPr>
          <p:nvPr>
            <p:ph type="title"/>
          </p:nvPr>
        </p:nvSpPr>
        <p:spPr/>
        <p:txBody>
          <a:bodyPr/>
          <a:lstStyle/>
          <a:p>
            <a:r>
              <a:rPr lang="en-US" dirty="0">
                <a:cs typeface="Arial"/>
              </a:rPr>
              <a:t>Thoughts from a Student Pharmacist</a:t>
            </a:r>
            <a:endParaRPr lang="en-US" dirty="0"/>
          </a:p>
        </p:txBody>
      </p:sp>
      <p:sp>
        <p:nvSpPr>
          <p:cNvPr id="3" name="Text Placeholder 2">
            <a:extLst>
              <a:ext uri="{FF2B5EF4-FFF2-40B4-BE49-F238E27FC236}">
                <a16:creationId xmlns:a16="http://schemas.microsoft.com/office/drawing/2014/main" id="{EDA8D213-4272-4501-AA42-BE42F50BA61F}"/>
              </a:ext>
            </a:extLst>
          </p:cNvPr>
          <p:cNvSpPr>
            <a:spLocks noGrp="1"/>
          </p:cNvSpPr>
          <p:nvPr>
            <p:ph type="body" sz="quarter" idx="10"/>
          </p:nvPr>
        </p:nvSpPr>
        <p:spPr>
          <a:xfrm>
            <a:off x="840790" y="1847850"/>
            <a:ext cx="10512508" cy="3943350"/>
          </a:xfrm>
        </p:spPr>
        <p:txBody>
          <a:bodyPr lIns="91440" tIns="45720" rIns="91440" bIns="45720" anchor="t"/>
          <a:lstStyle/>
          <a:p>
            <a:r>
              <a:rPr lang="en-US" dirty="0">
                <a:cs typeface="Arial"/>
              </a:rPr>
              <a:t>First few events of the school year are essential for student recruitment</a:t>
            </a:r>
          </a:p>
          <a:p>
            <a:r>
              <a:rPr lang="en-US" dirty="0">
                <a:cs typeface="Arial"/>
              </a:rPr>
              <a:t>Provide support in multiple ways for P&amp;T Competition teams for them to perform to their full potential</a:t>
            </a:r>
          </a:p>
          <a:p>
            <a:r>
              <a:rPr lang="en-US" dirty="0">
                <a:cs typeface="Arial"/>
              </a:rPr>
              <a:t>Encourage and promote attendance of AMCP conferences</a:t>
            </a:r>
          </a:p>
          <a:p>
            <a:r>
              <a:rPr lang="en-US" dirty="0">
                <a:cs typeface="Arial"/>
              </a:rPr>
              <a:t>Build a culture of mentorship and support between older and younger students</a:t>
            </a:r>
          </a:p>
          <a:p>
            <a:endParaRPr lang="en-US" dirty="0">
              <a:cs typeface="Arial"/>
            </a:endParaRPr>
          </a:p>
          <a:p>
            <a:endParaRPr lang="en-US" dirty="0">
              <a:cs typeface="Arial"/>
            </a:endParaRPr>
          </a:p>
        </p:txBody>
      </p:sp>
    </p:spTree>
    <p:extLst>
      <p:ext uri="{BB962C8B-B14F-4D97-AF65-F5344CB8AC3E}">
        <p14:creationId xmlns:p14="http://schemas.microsoft.com/office/powerpoint/2010/main" val="543524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A18D-7CA2-E9F9-A610-E7A3F544BEEA}"/>
              </a:ext>
            </a:extLst>
          </p:cNvPr>
          <p:cNvSpPr>
            <a:spLocks noGrp="1"/>
          </p:cNvSpPr>
          <p:nvPr>
            <p:ph type="title"/>
          </p:nvPr>
        </p:nvSpPr>
        <p:spPr/>
        <p:txBody>
          <a:bodyPr/>
          <a:lstStyle/>
          <a:p>
            <a:r>
              <a:rPr lang="en-US" dirty="0">
                <a:cs typeface="Arial"/>
              </a:rPr>
              <a:t>We are happy to help other schools</a:t>
            </a:r>
            <a:endParaRPr lang="en-US" dirty="0"/>
          </a:p>
        </p:txBody>
      </p:sp>
      <p:sp>
        <p:nvSpPr>
          <p:cNvPr id="3" name="Text Placeholder 2">
            <a:extLst>
              <a:ext uri="{FF2B5EF4-FFF2-40B4-BE49-F238E27FC236}">
                <a16:creationId xmlns:a16="http://schemas.microsoft.com/office/drawing/2014/main" id="{14EB8F8A-5DB1-E4D1-2C1E-9C927DA8FF55}"/>
              </a:ext>
            </a:extLst>
          </p:cNvPr>
          <p:cNvSpPr>
            <a:spLocks noGrp="1"/>
          </p:cNvSpPr>
          <p:nvPr>
            <p:ph type="body" sz="quarter" idx="10"/>
          </p:nvPr>
        </p:nvSpPr>
        <p:spPr>
          <a:xfrm>
            <a:off x="832461" y="1847850"/>
            <a:ext cx="10278817" cy="3943350"/>
          </a:xfrm>
        </p:spPr>
        <p:txBody>
          <a:bodyPr lIns="91440" tIns="45720" rIns="91440" bIns="45720" anchor="t"/>
          <a:lstStyle/>
          <a:p>
            <a:r>
              <a:rPr lang="en-US" dirty="0">
                <a:cs typeface="Arial"/>
              </a:rPr>
              <a:t>Jonathan Luong, Chapter President: </a:t>
            </a:r>
            <a:r>
              <a:rPr lang="en-US" dirty="0">
                <a:cs typeface="Arial"/>
                <a:hlinkClick r:id="rId2"/>
              </a:rPr>
              <a:t>jluong27@uw.edu</a:t>
            </a:r>
            <a:r>
              <a:rPr lang="en-US" dirty="0">
                <a:cs typeface="Arial"/>
              </a:rPr>
              <a:t> </a:t>
            </a:r>
          </a:p>
          <a:p>
            <a:r>
              <a:rPr lang="en-US" dirty="0">
                <a:cs typeface="Arial"/>
              </a:rPr>
              <a:t>Kevin Li, Chapter President Emeritus </a:t>
            </a:r>
            <a:r>
              <a:rPr lang="en-US" dirty="0">
                <a:cs typeface="Arial"/>
                <a:hlinkClick r:id="rId3"/>
              </a:rPr>
              <a:t>kli13@uw.edu</a:t>
            </a:r>
            <a:r>
              <a:rPr lang="en-US" dirty="0">
                <a:cs typeface="Arial"/>
              </a:rPr>
              <a:t> </a:t>
            </a:r>
          </a:p>
          <a:p>
            <a:r>
              <a:rPr lang="en-US" dirty="0">
                <a:cs typeface="Arial"/>
              </a:rPr>
              <a:t>Faculty Advisors:</a:t>
            </a:r>
          </a:p>
          <a:p>
            <a:pPr lvl="1"/>
            <a:r>
              <a:rPr lang="en-US" dirty="0">
                <a:cs typeface="Arial"/>
              </a:rPr>
              <a:t>Pete Fullerton: </a:t>
            </a:r>
            <a:r>
              <a:rPr lang="en-US" dirty="0">
                <a:cs typeface="Arial"/>
                <a:hlinkClick r:id="rId4"/>
              </a:rPr>
              <a:t>peteful@msn.com</a:t>
            </a:r>
            <a:r>
              <a:rPr lang="en-US" dirty="0">
                <a:cs typeface="Arial"/>
              </a:rPr>
              <a:t> </a:t>
            </a:r>
          </a:p>
          <a:p>
            <a:pPr lvl="1"/>
            <a:r>
              <a:rPr lang="en-US" dirty="0">
                <a:cs typeface="Arial"/>
              </a:rPr>
              <a:t>John Watkins: </a:t>
            </a:r>
            <a:r>
              <a:rPr lang="en-US" dirty="0">
                <a:cs typeface="Arial"/>
                <a:hlinkClick r:id="rId5"/>
              </a:rPr>
              <a:t>jwatkins@uw.edu</a:t>
            </a:r>
          </a:p>
          <a:p>
            <a:pPr lvl="1"/>
            <a:endParaRPr lang="en-US" dirty="0">
              <a:cs typeface="Arial"/>
            </a:endParaRPr>
          </a:p>
          <a:p>
            <a:pPr marL="0" indent="0">
              <a:buNone/>
            </a:pPr>
            <a:r>
              <a:rPr lang="en-US" sz="3600" i="1" dirty="0">
                <a:cs typeface="Arial"/>
              </a:rPr>
              <a:t>Pay it forward!</a:t>
            </a:r>
            <a:endParaRPr lang="en-US" sz="3600">
              <a:cs typeface="Arial"/>
            </a:endParaRPr>
          </a:p>
        </p:txBody>
      </p:sp>
    </p:spTree>
    <p:extLst>
      <p:ext uri="{BB962C8B-B14F-4D97-AF65-F5344CB8AC3E}">
        <p14:creationId xmlns:p14="http://schemas.microsoft.com/office/powerpoint/2010/main" val="390057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886E5-AF34-43AC-BE15-3ADEB6705E87}"/>
              </a:ext>
            </a:extLst>
          </p:cNvPr>
          <p:cNvSpPr/>
          <p:nvPr/>
        </p:nvSpPr>
        <p:spPr>
          <a:xfrm>
            <a:off x="3837848" y="2196154"/>
            <a:ext cx="7821372" cy="1200329"/>
          </a:xfrm>
          <a:prstGeom prst="rect">
            <a:avLst/>
          </a:prstGeom>
          <a:noFill/>
        </p:spPr>
        <p:txBody>
          <a:bodyPr wrap="none" lIns="91440" tIns="45720" rIns="91440" bIns="45720">
            <a:spAutoFit/>
          </a:bodyPr>
          <a:lstStyle/>
          <a:p>
            <a:pPr algn="ctr"/>
            <a:r>
              <a:rPr lang="en-US" sz="7200" b="1" cap="none" spc="50" dirty="0">
                <a:ln w="9525" cmpd="sng">
                  <a:solidFill>
                    <a:schemeClr val="accent1"/>
                  </a:solidFill>
                  <a:prstDash val="solid"/>
                </a:ln>
                <a:solidFill>
                  <a:srgbClr val="70AD47">
                    <a:tint val="1000"/>
                  </a:srgbClr>
                </a:solidFill>
                <a:effectLst>
                  <a:glow rad="38100">
                    <a:schemeClr val="accent1">
                      <a:alpha val="40000"/>
                    </a:schemeClr>
                  </a:glow>
                </a:effectLst>
              </a:rPr>
              <a:t>Open Discussion</a:t>
            </a:r>
          </a:p>
        </p:txBody>
      </p:sp>
    </p:spTree>
    <p:extLst>
      <p:ext uri="{BB962C8B-B14F-4D97-AF65-F5344CB8AC3E}">
        <p14:creationId xmlns:p14="http://schemas.microsoft.com/office/powerpoint/2010/main" val="221015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8C68-0635-48D3-B320-9C7E63EC64A4}"/>
              </a:ext>
            </a:extLst>
          </p:cNvPr>
          <p:cNvSpPr>
            <a:spLocks noGrp="1"/>
          </p:cNvSpPr>
          <p:nvPr>
            <p:ph type="title"/>
          </p:nvPr>
        </p:nvSpPr>
        <p:spPr/>
        <p:txBody>
          <a:bodyPr/>
          <a:lstStyle/>
          <a:p>
            <a:r>
              <a:rPr lang="en-US"/>
              <a:t>Challenges? </a:t>
            </a:r>
          </a:p>
        </p:txBody>
      </p:sp>
      <p:sp>
        <p:nvSpPr>
          <p:cNvPr id="3" name="Text Placeholder 2">
            <a:extLst>
              <a:ext uri="{FF2B5EF4-FFF2-40B4-BE49-F238E27FC236}">
                <a16:creationId xmlns:a16="http://schemas.microsoft.com/office/drawing/2014/main" id="{0887AC3A-8A40-42CE-88CD-F555FC9AF053}"/>
              </a:ext>
            </a:extLst>
          </p:cNvPr>
          <p:cNvSpPr>
            <a:spLocks noGrp="1"/>
          </p:cNvSpPr>
          <p:nvPr>
            <p:ph type="body" sz="quarter" idx="10"/>
          </p:nvPr>
        </p:nvSpPr>
        <p:spPr/>
        <p:txBody>
          <a:bodyPr/>
          <a:lstStyle/>
          <a:p>
            <a:r>
              <a:rPr lang="en-US" sz="2400" dirty="0"/>
              <a:t>What challenge(s) has your AMCP chapter faced in the recent years with membership, engagement, etc.? </a:t>
            </a:r>
          </a:p>
          <a:p>
            <a:pPr lvl="1"/>
            <a:r>
              <a:rPr lang="en-US" sz="2000" dirty="0"/>
              <a:t>How did your AMCP chapter overcome these challenges? </a:t>
            </a:r>
          </a:p>
          <a:p>
            <a:pPr lvl="1"/>
            <a:r>
              <a:rPr lang="en-US" sz="2000" dirty="0"/>
              <a:t>Example: </a:t>
            </a:r>
            <a:r>
              <a:rPr lang="en-US" sz="2000" dirty="0" err="1"/>
              <a:t>APhA</a:t>
            </a:r>
            <a:r>
              <a:rPr lang="en-US" sz="2000" dirty="0"/>
              <a:t>/other larger pharmacy orgs lure in students, leaving little room for AMCP/other orgs </a:t>
            </a:r>
          </a:p>
          <a:p>
            <a:pPr lvl="1"/>
            <a:r>
              <a:rPr lang="en-US" sz="2000" dirty="0"/>
              <a:t>Example: Challenges with COVID-19 for students who haven’t had to put on in-person events in the past </a:t>
            </a:r>
          </a:p>
          <a:p>
            <a:endParaRPr lang="en-US" dirty="0"/>
          </a:p>
        </p:txBody>
      </p:sp>
    </p:spTree>
    <p:extLst>
      <p:ext uri="{BB962C8B-B14F-4D97-AF65-F5344CB8AC3E}">
        <p14:creationId xmlns:p14="http://schemas.microsoft.com/office/powerpoint/2010/main" val="992664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1B64-AFF6-4377-AE0F-AA1AE64C6D6A}"/>
              </a:ext>
            </a:extLst>
          </p:cNvPr>
          <p:cNvSpPr>
            <a:spLocks noGrp="1"/>
          </p:cNvSpPr>
          <p:nvPr>
            <p:ph type="title"/>
          </p:nvPr>
        </p:nvSpPr>
        <p:spPr/>
        <p:txBody>
          <a:bodyPr/>
          <a:lstStyle/>
          <a:p>
            <a:r>
              <a:rPr lang="en-US"/>
              <a:t>Successes</a:t>
            </a:r>
          </a:p>
        </p:txBody>
      </p:sp>
      <p:sp>
        <p:nvSpPr>
          <p:cNvPr id="3" name="Text Placeholder 2">
            <a:extLst>
              <a:ext uri="{FF2B5EF4-FFF2-40B4-BE49-F238E27FC236}">
                <a16:creationId xmlns:a16="http://schemas.microsoft.com/office/drawing/2014/main" id="{EB565BC7-1698-42C9-AF39-AB879E7D8203}"/>
              </a:ext>
            </a:extLst>
          </p:cNvPr>
          <p:cNvSpPr>
            <a:spLocks noGrp="1"/>
          </p:cNvSpPr>
          <p:nvPr>
            <p:ph type="body" sz="quarter" idx="10"/>
          </p:nvPr>
        </p:nvSpPr>
        <p:spPr/>
        <p:txBody>
          <a:bodyPr/>
          <a:lstStyle/>
          <a:p>
            <a:pPr>
              <a:lnSpc>
                <a:spcPct val="100000"/>
              </a:lnSpc>
            </a:pPr>
            <a:r>
              <a:rPr lang="en-US" sz="2400"/>
              <a:t>What positive outcomes has your AMCP chapter seen in the recent years? (e.g., increase in membership, P&amp;T competition involvement, etc.) </a:t>
            </a:r>
          </a:p>
          <a:p>
            <a:pPr lvl="1"/>
            <a:r>
              <a:rPr lang="en-US" sz="2000"/>
              <a:t>How does your AMCP chapter plan to continue achieving positive outcomes? </a:t>
            </a:r>
          </a:p>
          <a:p>
            <a:pPr lvl="1"/>
            <a:r>
              <a:rPr lang="en-US" sz="2000"/>
              <a:t>Example: more collaboration between schools of pharmacy due to COVID-19 especially on virtual platforms </a:t>
            </a:r>
          </a:p>
          <a:p>
            <a:endParaRPr lang="en-US"/>
          </a:p>
        </p:txBody>
      </p:sp>
    </p:spTree>
    <p:extLst>
      <p:ext uri="{BB962C8B-B14F-4D97-AF65-F5344CB8AC3E}">
        <p14:creationId xmlns:p14="http://schemas.microsoft.com/office/powerpoint/2010/main" val="210571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EE8A-812B-46D5-9903-611B1CD0E0CB}"/>
              </a:ext>
            </a:extLst>
          </p:cNvPr>
          <p:cNvSpPr>
            <a:spLocks noGrp="1"/>
          </p:cNvSpPr>
          <p:nvPr>
            <p:ph type="title"/>
          </p:nvPr>
        </p:nvSpPr>
        <p:spPr/>
        <p:txBody>
          <a:bodyPr/>
          <a:lstStyle/>
          <a:p>
            <a:r>
              <a:rPr lang="en-US"/>
              <a:t>Advice </a:t>
            </a:r>
          </a:p>
        </p:txBody>
      </p:sp>
      <p:sp>
        <p:nvSpPr>
          <p:cNvPr id="3" name="Text Placeholder 2">
            <a:extLst>
              <a:ext uri="{FF2B5EF4-FFF2-40B4-BE49-F238E27FC236}">
                <a16:creationId xmlns:a16="http://schemas.microsoft.com/office/drawing/2014/main" id="{E3ABEC59-1749-4026-BAF5-32432A6C2CD3}"/>
              </a:ext>
            </a:extLst>
          </p:cNvPr>
          <p:cNvSpPr>
            <a:spLocks noGrp="1"/>
          </p:cNvSpPr>
          <p:nvPr>
            <p:ph type="body" sz="quarter" idx="10"/>
          </p:nvPr>
        </p:nvSpPr>
        <p:spPr/>
        <p:txBody>
          <a:bodyPr/>
          <a:lstStyle/>
          <a:p>
            <a:r>
              <a:rPr lang="en-US" sz="2400"/>
              <a:t>What advice would you give to someone starting a new AMCP chapter? </a:t>
            </a:r>
          </a:p>
          <a:p>
            <a:pPr lvl="1"/>
            <a:r>
              <a:rPr lang="en-US" sz="2000"/>
              <a:t>What do you wish you had known at the time? </a:t>
            </a:r>
          </a:p>
          <a:p>
            <a:pPr lvl="1"/>
            <a:r>
              <a:rPr lang="en-US" sz="2000"/>
              <a:t>Example: knowing your AMCP resources </a:t>
            </a:r>
          </a:p>
          <a:p>
            <a:endParaRPr lang="en-US"/>
          </a:p>
        </p:txBody>
      </p:sp>
    </p:spTree>
    <p:extLst>
      <p:ext uri="{BB962C8B-B14F-4D97-AF65-F5344CB8AC3E}">
        <p14:creationId xmlns:p14="http://schemas.microsoft.com/office/powerpoint/2010/main" val="1424444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296085-CA89-4833-AB50-0147E0F4005B}"/>
              </a:ext>
            </a:extLst>
          </p:cNvPr>
          <p:cNvSpPr>
            <a:spLocks noGrp="1"/>
          </p:cNvSpPr>
          <p:nvPr>
            <p:ph type="title"/>
          </p:nvPr>
        </p:nvSpPr>
        <p:spPr/>
        <p:txBody>
          <a:bodyPr/>
          <a:lstStyle/>
          <a:p>
            <a:r>
              <a:rPr lang="en-US"/>
              <a:t>Introductions	</a:t>
            </a:r>
          </a:p>
        </p:txBody>
      </p:sp>
      <p:sp>
        <p:nvSpPr>
          <p:cNvPr id="6" name="Text Placeholder 5">
            <a:extLst>
              <a:ext uri="{FF2B5EF4-FFF2-40B4-BE49-F238E27FC236}">
                <a16:creationId xmlns:a16="http://schemas.microsoft.com/office/drawing/2014/main" id="{8C392015-541D-4AD5-975B-AFF0A4126A51}"/>
              </a:ext>
            </a:extLst>
          </p:cNvPr>
          <p:cNvSpPr>
            <a:spLocks noGrp="1"/>
          </p:cNvSpPr>
          <p:nvPr>
            <p:ph type="body" sz="quarter" idx="10"/>
          </p:nvPr>
        </p:nvSpPr>
        <p:spPr>
          <a:xfrm>
            <a:off x="838200" y="1500187"/>
            <a:ext cx="10754710" cy="3857625"/>
          </a:xfrm>
        </p:spPr>
        <p:txBody>
          <a:bodyPr lIns="91440" tIns="45720" rIns="91440" bIns="45720" anchor="t"/>
          <a:lstStyle/>
          <a:p>
            <a:r>
              <a:rPr lang="en-US" sz="2000" dirty="0"/>
              <a:t>Kheelan Gopal, PharmD – Chair, Schools of Pharmacy Relations Committee</a:t>
            </a:r>
          </a:p>
          <a:p>
            <a:r>
              <a:rPr lang="en-US" sz="2000" dirty="0"/>
              <a:t>Tom Walters, PharmD, MBA, MS – Vice Chair, Schools of Pharmacy Relations Committee</a:t>
            </a:r>
          </a:p>
          <a:p>
            <a:r>
              <a:rPr lang="en-US" sz="2000" dirty="0"/>
              <a:t>Janetta Bekman, PharmD, MBA – Task Lead, Schools of Pharmacy Relations Committee</a:t>
            </a:r>
            <a:endParaRPr lang="en-US" sz="2000" dirty="0">
              <a:cs typeface="Arial"/>
            </a:endParaRPr>
          </a:p>
          <a:p>
            <a:r>
              <a:rPr lang="en-US" sz="2000" dirty="0"/>
              <a:t>Nasir Kaker, PharmD – School of Pharmacy Relations Committee</a:t>
            </a:r>
          </a:p>
          <a:p>
            <a:r>
              <a:rPr lang="en-US" sz="2000" dirty="0">
                <a:cs typeface="Arial"/>
              </a:rPr>
              <a:t>Sarah McLarty, PharmD, MBA </a:t>
            </a:r>
            <a:r>
              <a:rPr lang="en-US" sz="2000" dirty="0"/>
              <a:t>– School of Pharmacy Relations Committee</a:t>
            </a:r>
            <a:endParaRPr lang="en-US" sz="2000" dirty="0">
              <a:cs typeface="Arial"/>
            </a:endParaRPr>
          </a:p>
          <a:p>
            <a:r>
              <a:rPr lang="en-US" sz="2000" dirty="0"/>
              <a:t>Zack Riley, AMCP Manager Student Pharmacist &amp; New Practitioner Programs</a:t>
            </a:r>
            <a:endParaRPr lang="en-US" sz="2000" dirty="0">
              <a:cs typeface="Arial"/>
            </a:endParaRPr>
          </a:p>
          <a:p>
            <a:r>
              <a:rPr lang="en-US" sz="2000" dirty="0"/>
              <a:t>Betty Whitaker, AMCP VP Membership &amp; Volunteer Experience </a:t>
            </a:r>
          </a:p>
          <a:p>
            <a:r>
              <a:rPr lang="en-US" sz="2000" dirty="0">
                <a:cs typeface="Arial"/>
              </a:rPr>
              <a:t>John Watkins, PharmD, MPH, BCPS – Faculty Advisor, University of Washington </a:t>
            </a:r>
          </a:p>
          <a:p>
            <a:r>
              <a:rPr lang="en-US" sz="2000" dirty="0">
                <a:cs typeface="Arial"/>
              </a:rPr>
              <a:t>Jonathan Luong, PharmD Candidate – Chapter President, University of Washington</a:t>
            </a:r>
          </a:p>
          <a:p>
            <a:endParaRPr lang="en-US" sz="2000" dirty="0">
              <a:cs typeface="Arial"/>
            </a:endParaRPr>
          </a:p>
          <a:p>
            <a:pPr lvl="1"/>
            <a:endParaRPr lang="en-US" dirty="0"/>
          </a:p>
        </p:txBody>
      </p:sp>
    </p:spTree>
    <p:extLst>
      <p:ext uri="{BB962C8B-B14F-4D97-AF65-F5344CB8AC3E}">
        <p14:creationId xmlns:p14="http://schemas.microsoft.com/office/powerpoint/2010/main" val="137984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886E5-AF34-43AC-BE15-3ADEB6705E87}"/>
              </a:ext>
            </a:extLst>
          </p:cNvPr>
          <p:cNvSpPr/>
          <p:nvPr/>
        </p:nvSpPr>
        <p:spPr>
          <a:xfrm>
            <a:off x="5084987" y="2196154"/>
            <a:ext cx="5327099" cy="1200329"/>
          </a:xfrm>
          <a:prstGeom prst="rect">
            <a:avLst/>
          </a:prstGeom>
          <a:noFill/>
        </p:spPr>
        <p:txBody>
          <a:bodyPr wrap="none" lIns="91440" tIns="45720" rIns="91440" bIns="45720">
            <a:spAutoFit/>
          </a:bodyPr>
          <a:lstStyle/>
          <a:p>
            <a:pPr algn="ctr"/>
            <a:r>
              <a:rPr lang="en-US" sz="7200" b="1" cap="none" spc="50" dirty="0">
                <a:ln w="9525" cmpd="sng">
                  <a:solidFill>
                    <a:schemeClr val="accent1"/>
                  </a:solidFill>
                  <a:prstDash val="solid"/>
                </a:ln>
                <a:solidFill>
                  <a:srgbClr val="70AD47">
                    <a:tint val="1000"/>
                  </a:srgbClr>
                </a:solidFill>
                <a:effectLst>
                  <a:glow rad="38100">
                    <a:schemeClr val="accent1">
                      <a:alpha val="40000"/>
                    </a:schemeClr>
                  </a:glow>
                </a:effectLst>
              </a:rPr>
              <a:t>Questions?</a:t>
            </a:r>
          </a:p>
        </p:txBody>
      </p:sp>
    </p:spTree>
    <p:extLst>
      <p:ext uri="{BB962C8B-B14F-4D97-AF65-F5344CB8AC3E}">
        <p14:creationId xmlns:p14="http://schemas.microsoft.com/office/powerpoint/2010/main" val="18334699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5EE8A-812B-46D5-9903-611B1CD0E0CB}"/>
              </a:ext>
            </a:extLst>
          </p:cNvPr>
          <p:cNvSpPr>
            <a:spLocks noGrp="1"/>
          </p:cNvSpPr>
          <p:nvPr>
            <p:ph type="title"/>
          </p:nvPr>
        </p:nvSpPr>
        <p:spPr/>
        <p:txBody>
          <a:bodyPr/>
          <a:lstStyle/>
          <a:p>
            <a:r>
              <a:rPr lang="en-US" dirty="0"/>
              <a:t>Announcements</a:t>
            </a:r>
          </a:p>
        </p:txBody>
      </p:sp>
      <p:sp>
        <p:nvSpPr>
          <p:cNvPr id="3" name="Text Placeholder 2">
            <a:extLst>
              <a:ext uri="{FF2B5EF4-FFF2-40B4-BE49-F238E27FC236}">
                <a16:creationId xmlns:a16="http://schemas.microsoft.com/office/drawing/2014/main" id="{E3ABEC59-1749-4026-BAF5-32432A6C2CD3}"/>
              </a:ext>
            </a:extLst>
          </p:cNvPr>
          <p:cNvSpPr>
            <a:spLocks noGrp="1"/>
          </p:cNvSpPr>
          <p:nvPr>
            <p:ph type="body" sz="quarter" idx="10"/>
          </p:nvPr>
        </p:nvSpPr>
        <p:spPr>
          <a:xfrm>
            <a:off x="838200" y="1895475"/>
            <a:ext cx="10845800" cy="3857625"/>
          </a:xfrm>
        </p:spPr>
        <p:txBody>
          <a:bodyPr lIns="91440" tIns="45720" rIns="91440" bIns="45720" anchor="t"/>
          <a:lstStyle/>
          <a:p>
            <a:r>
              <a:rPr lang="en-US" sz="2400" dirty="0"/>
              <a:t>Faculty Advisor In-Person Meeting at Nexus (Wed. October 18, 1-2PM)</a:t>
            </a:r>
            <a:endParaRPr lang="en-US" dirty="0"/>
          </a:p>
          <a:p>
            <a:r>
              <a:rPr lang="en-US" sz="2400" dirty="0">
                <a:cs typeface="Arial"/>
              </a:rPr>
              <a:t>New Faculty Advisor </a:t>
            </a:r>
            <a:r>
              <a:rPr lang="en-US" sz="2400" dirty="0">
                <a:cs typeface="Arial"/>
                <a:hlinkClick r:id="rId3">
                  <a:extLst>
                    <a:ext uri="{A12FA001-AC4F-418D-AE19-62706E023703}">
                      <ahyp:hlinkClr xmlns:ahyp="http://schemas.microsoft.com/office/drawing/2018/hyperlinkcolor" val="tx"/>
                    </a:ext>
                  </a:extLst>
                </a:hlinkClick>
              </a:rPr>
              <a:t>AMCP Collaborate Community </a:t>
            </a:r>
            <a:r>
              <a:rPr lang="en-US" sz="2400" dirty="0">
                <a:cs typeface="Arial"/>
              </a:rPr>
              <a:t>(collaborate.amcp.org)</a:t>
            </a:r>
          </a:p>
          <a:p>
            <a:r>
              <a:rPr lang="en-US" sz="2400" dirty="0"/>
              <a:t>All faculty advisors have access to member-only content on the AMCP website</a:t>
            </a:r>
          </a:p>
        </p:txBody>
      </p:sp>
    </p:spTree>
    <p:extLst>
      <p:ext uri="{BB962C8B-B14F-4D97-AF65-F5344CB8AC3E}">
        <p14:creationId xmlns:p14="http://schemas.microsoft.com/office/powerpoint/2010/main" val="1971190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886E5-AF34-43AC-BE15-3ADEB6705E87}"/>
              </a:ext>
            </a:extLst>
          </p:cNvPr>
          <p:cNvSpPr/>
          <p:nvPr/>
        </p:nvSpPr>
        <p:spPr>
          <a:xfrm>
            <a:off x="4613702" y="1980254"/>
            <a:ext cx="6269665" cy="1446550"/>
          </a:xfrm>
          <a:prstGeom prst="rect">
            <a:avLst/>
          </a:prstGeom>
          <a:noFill/>
        </p:spPr>
        <p:txBody>
          <a:bodyPr wrap="none" lIns="91440" tIns="45720" rIns="91440" bIns="45720">
            <a:spAutoFit/>
          </a:bodyPr>
          <a:lstStyle/>
          <a:p>
            <a:pPr algn="ctr"/>
            <a:r>
              <a:rPr lang="en-US" sz="8800" b="1" spc="50" dirty="0">
                <a:ln w="9525" cmpd="sng">
                  <a:solidFill>
                    <a:schemeClr val="accent1"/>
                  </a:solidFill>
                  <a:prstDash val="solid"/>
                </a:ln>
                <a:solidFill>
                  <a:srgbClr val="70AD47">
                    <a:tint val="1000"/>
                  </a:srgbClr>
                </a:solidFill>
                <a:effectLst>
                  <a:glow rad="38100">
                    <a:schemeClr val="accent1">
                      <a:alpha val="40000"/>
                    </a:schemeClr>
                  </a:glow>
                </a:effectLst>
              </a:rPr>
              <a:t>Thank you!</a:t>
            </a:r>
          </a:p>
        </p:txBody>
      </p:sp>
      <p:pic>
        <p:nvPicPr>
          <p:cNvPr id="2" name="Picture 1">
            <a:extLst>
              <a:ext uri="{FF2B5EF4-FFF2-40B4-BE49-F238E27FC236}">
                <a16:creationId xmlns:a16="http://schemas.microsoft.com/office/drawing/2014/main" id="{73CBD59D-4C77-78D5-6D55-EF460895D4B2}"/>
              </a:ext>
            </a:extLst>
          </p:cNvPr>
          <p:cNvPicPr>
            <a:picLocks noChangeAspect="1"/>
          </p:cNvPicPr>
          <p:nvPr/>
        </p:nvPicPr>
        <p:blipFill>
          <a:blip r:embed="rId2"/>
          <a:stretch>
            <a:fillRect/>
          </a:stretch>
        </p:blipFill>
        <p:spPr>
          <a:xfrm>
            <a:off x="3034844" y="3426804"/>
            <a:ext cx="10516511" cy="2780017"/>
          </a:xfrm>
          <a:prstGeom prst="rect">
            <a:avLst/>
          </a:prstGeom>
        </p:spPr>
      </p:pic>
    </p:spTree>
    <p:extLst>
      <p:ext uri="{BB962C8B-B14F-4D97-AF65-F5344CB8AC3E}">
        <p14:creationId xmlns:p14="http://schemas.microsoft.com/office/powerpoint/2010/main" val="2637668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3494-16A3-4E6A-A374-FC60023CDA45}"/>
              </a:ext>
            </a:extLst>
          </p:cNvPr>
          <p:cNvSpPr>
            <a:spLocks noGrp="1"/>
          </p:cNvSpPr>
          <p:nvPr>
            <p:ph type="title"/>
          </p:nvPr>
        </p:nvSpPr>
        <p:spPr/>
        <p:txBody>
          <a:bodyPr/>
          <a:lstStyle/>
          <a:p>
            <a:r>
              <a:rPr lang="en-US"/>
              <a:t>School of Pharmacy Relations Committee (SOPRC) </a:t>
            </a:r>
          </a:p>
        </p:txBody>
      </p:sp>
      <p:sp>
        <p:nvSpPr>
          <p:cNvPr id="3" name="Text Placeholder 2">
            <a:extLst>
              <a:ext uri="{FF2B5EF4-FFF2-40B4-BE49-F238E27FC236}">
                <a16:creationId xmlns:a16="http://schemas.microsoft.com/office/drawing/2014/main" id="{75324D64-4ACE-44E4-8654-F7D60A31D0B6}"/>
              </a:ext>
            </a:extLst>
          </p:cNvPr>
          <p:cNvSpPr>
            <a:spLocks noGrp="1"/>
          </p:cNvSpPr>
          <p:nvPr>
            <p:ph type="body" sz="quarter" idx="10"/>
          </p:nvPr>
        </p:nvSpPr>
        <p:spPr>
          <a:xfrm>
            <a:off x="838200" y="1608463"/>
            <a:ext cx="10448925" cy="4144637"/>
          </a:xfrm>
        </p:spPr>
        <p:txBody>
          <a:bodyPr/>
          <a:lstStyle/>
          <a:p>
            <a:pPr marL="0" indent="0" algn="l">
              <a:buNone/>
            </a:pPr>
            <a:r>
              <a:rPr lang="en-US" sz="2400" b="1">
                <a:solidFill>
                  <a:srgbClr val="00205B"/>
                </a:solidFill>
                <a:latin typeface="+mj-lt"/>
                <a:ea typeface="+mj-ea"/>
                <a:cs typeface="+mj-cs"/>
              </a:rPr>
              <a:t>Committee Mission:  </a:t>
            </a:r>
            <a:br>
              <a:rPr lang="en-US" sz="2400">
                <a:solidFill>
                  <a:srgbClr val="00205B"/>
                </a:solidFill>
                <a:latin typeface="+mj-lt"/>
                <a:ea typeface="+mj-ea"/>
                <a:cs typeface="+mj-cs"/>
              </a:rPr>
            </a:br>
            <a:r>
              <a:rPr lang="en-US" sz="2400">
                <a:solidFill>
                  <a:srgbClr val="00205B"/>
                </a:solidFill>
                <a:latin typeface="+mj-lt"/>
                <a:ea typeface="+mj-ea"/>
                <a:cs typeface="+mj-cs"/>
              </a:rPr>
              <a:t>To raise faculty and student awareness of both AMCP and managed care pharmacy consistent with the mission of AMCP. </a:t>
            </a:r>
          </a:p>
          <a:p>
            <a:pPr marL="0" indent="0" algn="l">
              <a:buNone/>
            </a:pPr>
            <a:endParaRPr lang="en-US" sz="2400">
              <a:solidFill>
                <a:srgbClr val="00205B"/>
              </a:solidFill>
              <a:latin typeface="+mj-lt"/>
              <a:ea typeface="+mj-ea"/>
              <a:cs typeface="+mj-cs"/>
            </a:endParaRPr>
          </a:p>
          <a:p>
            <a:pPr marL="0" indent="0" algn="l">
              <a:buNone/>
            </a:pPr>
            <a:r>
              <a:rPr lang="en-US" sz="2400">
                <a:solidFill>
                  <a:srgbClr val="00205B"/>
                </a:solidFill>
                <a:latin typeface="+mj-lt"/>
                <a:ea typeface="+mj-ea"/>
                <a:cs typeface="+mj-cs"/>
              </a:rPr>
              <a:t>The Schools of Pharmacy Relations Committee provides guidance and expertise on the importance of managed care pharmacy to schools and colleges of pharmacy and oversees the AMCP Diplomat program.</a:t>
            </a:r>
          </a:p>
          <a:p>
            <a:endParaRPr lang="en-US"/>
          </a:p>
        </p:txBody>
      </p:sp>
    </p:spTree>
    <p:extLst>
      <p:ext uri="{BB962C8B-B14F-4D97-AF65-F5344CB8AC3E}">
        <p14:creationId xmlns:p14="http://schemas.microsoft.com/office/powerpoint/2010/main" val="1965044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D6AED6-0694-88CF-6484-5B567D50DEAF}"/>
              </a:ext>
            </a:extLst>
          </p:cNvPr>
          <p:cNvSpPr>
            <a:spLocks noGrp="1"/>
          </p:cNvSpPr>
          <p:nvPr>
            <p:ph type="body" sz="quarter" idx="10"/>
          </p:nvPr>
        </p:nvSpPr>
        <p:spPr>
          <a:xfrm>
            <a:off x="956945" y="1888278"/>
            <a:ext cx="10953750" cy="1057275"/>
          </a:xfrm>
        </p:spPr>
        <p:txBody>
          <a:bodyPr/>
          <a:lstStyle/>
          <a:p>
            <a:r>
              <a:rPr lang="en-US" dirty="0"/>
              <a:t>Membership Overview</a:t>
            </a:r>
          </a:p>
        </p:txBody>
      </p:sp>
      <p:sp>
        <p:nvSpPr>
          <p:cNvPr id="5" name="Text Placeholder 4">
            <a:extLst>
              <a:ext uri="{FF2B5EF4-FFF2-40B4-BE49-F238E27FC236}">
                <a16:creationId xmlns:a16="http://schemas.microsoft.com/office/drawing/2014/main" id="{EAE7D16B-9F15-E30A-630E-C78DB17619B3}"/>
              </a:ext>
            </a:extLst>
          </p:cNvPr>
          <p:cNvSpPr>
            <a:spLocks noGrp="1"/>
          </p:cNvSpPr>
          <p:nvPr>
            <p:ph type="body" sz="quarter" idx="11"/>
          </p:nvPr>
        </p:nvSpPr>
        <p:spPr>
          <a:xfrm>
            <a:off x="956945" y="3214385"/>
            <a:ext cx="10953750" cy="1396125"/>
          </a:xfrm>
        </p:spPr>
        <p:txBody>
          <a:bodyPr/>
          <a:lstStyle/>
          <a:p>
            <a:r>
              <a:rPr lang="en-US" dirty="0"/>
              <a:t>Betty Whitaker</a:t>
            </a:r>
          </a:p>
          <a:p>
            <a:r>
              <a:rPr lang="en-US" dirty="0"/>
              <a:t>AMCP VP Membership &amp; Volunteer Experience</a:t>
            </a:r>
          </a:p>
        </p:txBody>
      </p:sp>
    </p:spTree>
    <p:extLst>
      <p:ext uri="{BB962C8B-B14F-4D97-AF65-F5344CB8AC3E}">
        <p14:creationId xmlns:p14="http://schemas.microsoft.com/office/powerpoint/2010/main" val="410772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9735B-1ADD-43E6-B0B4-832A94E29223}"/>
              </a:ext>
            </a:extLst>
          </p:cNvPr>
          <p:cNvSpPr>
            <a:spLocks noGrp="1"/>
          </p:cNvSpPr>
          <p:nvPr>
            <p:ph type="title"/>
          </p:nvPr>
        </p:nvSpPr>
        <p:spPr/>
        <p:txBody>
          <a:bodyPr/>
          <a:lstStyle/>
          <a:p>
            <a:r>
              <a:rPr lang="en-US"/>
              <a:t>Membership Statistics </a:t>
            </a:r>
          </a:p>
        </p:txBody>
      </p:sp>
      <p:sp>
        <p:nvSpPr>
          <p:cNvPr id="6" name="Text Placeholder 2">
            <a:extLst>
              <a:ext uri="{FF2B5EF4-FFF2-40B4-BE49-F238E27FC236}">
                <a16:creationId xmlns:a16="http://schemas.microsoft.com/office/drawing/2014/main" id="{72419479-2388-9421-6073-C1A496E16F92}"/>
              </a:ext>
            </a:extLst>
          </p:cNvPr>
          <p:cNvSpPr>
            <a:spLocks noGrp="1"/>
          </p:cNvSpPr>
          <p:nvPr>
            <p:ph type="body" sz="quarter" idx="10"/>
          </p:nvPr>
        </p:nvSpPr>
        <p:spPr>
          <a:xfrm>
            <a:off x="6543675" y="1690688"/>
            <a:ext cx="4810125" cy="3857625"/>
          </a:xfrm>
        </p:spPr>
        <p:txBody>
          <a:bodyPr lIns="91440" tIns="45720" rIns="91440" bIns="45720" anchor="t"/>
          <a:lstStyle/>
          <a:p>
            <a:r>
              <a:rPr lang="en-US" dirty="0"/>
              <a:t>82 chapters</a:t>
            </a:r>
          </a:p>
          <a:p>
            <a:pPr lvl="1">
              <a:lnSpc>
                <a:spcPct val="100000"/>
              </a:lnSpc>
            </a:pPr>
            <a:r>
              <a:rPr lang="en-US" dirty="0"/>
              <a:t>Average members:  17</a:t>
            </a:r>
            <a:endParaRPr lang="en-US" dirty="0">
              <a:cs typeface="Arial"/>
            </a:endParaRPr>
          </a:p>
          <a:p>
            <a:pPr lvl="1">
              <a:lnSpc>
                <a:spcPct val="100000"/>
              </a:lnSpc>
            </a:pPr>
            <a:r>
              <a:rPr lang="en-US" dirty="0"/>
              <a:t>Range: 1-77</a:t>
            </a:r>
            <a:endParaRPr lang="en-US" dirty="0">
              <a:cs typeface="Arial" panose="020B0604020202020204"/>
            </a:endParaRPr>
          </a:p>
          <a:p>
            <a:pPr lvl="1">
              <a:lnSpc>
                <a:spcPct val="100000"/>
              </a:lnSpc>
            </a:pPr>
            <a:endParaRPr lang="en-US" dirty="0"/>
          </a:p>
          <a:p>
            <a:pPr>
              <a:lnSpc>
                <a:spcPct val="100000"/>
              </a:lnSpc>
            </a:pPr>
            <a:r>
              <a:rPr lang="en-US" dirty="0"/>
              <a:t>28 schools of pharmacy with no chapter but members</a:t>
            </a:r>
          </a:p>
          <a:p>
            <a:pPr marL="0" indent="0">
              <a:buNone/>
            </a:pPr>
            <a:endParaRPr lang="en-US" dirty="0"/>
          </a:p>
        </p:txBody>
      </p:sp>
      <p:graphicFrame>
        <p:nvGraphicFramePr>
          <p:cNvPr id="7" name="Chart 6">
            <a:extLst>
              <a:ext uri="{FF2B5EF4-FFF2-40B4-BE49-F238E27FC236}">
                <a16:creationId xmlns:a16="http://schemas.microsoft.com/office/drawing/2014/main" id="{88F4BCB5-C83B-4610-9F79-DC73DCCC9A4E}"/>
              </a:ext>
            </a:extLst>
          </p:cNvPr>
          <p:cNvGraphicFramePr>
            <a:graphicFrameLocks/>
          </p:cNvGraphicFramePr>
          <p:nvPr>
            <p:extLst>
              <p:ext uri="{D42A27DB-BD31-4B8C-83A1-F6EECF244321}">
                <p14:modId xmlns:p14="http://schemas.microsoft.com/office/powerpoint/2010/main" val="3439955730"/>
              </p:ext>
            </p:extLst>
          </p:nvPr>
        </p:nvGraphicFramePr>
        <p:xfrm>
          <a:off x="-193041" y="1342707"/>
          <a:ext cx="6289041" cy="41725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1126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03862D-8D6A-FA99-97AE-6BB2BBC4C6B6}"/>
              </a:ext>
            </a:extLst>
          </p:cNvPr>
          <p:cNvSpPr>
            <a:spLocks noGrp="1"/>
          </p:cNvSpPr>
          <p:nvPr>
            <p:ph type="body" sz="quarter" idx="10"/>
          </p:nvPr>
        </p:nvSpPr>
        <p:spPr>
          <a:xfrm>
            <a:off x="885825" y="1613958"/>
            <a:ext cx="10953750" cy="1057275"/>
          </a:xfrm>
        </p:spPr>
        <p:txBody>
          <a:bodyPr/>
          <a:lstStyle/>
          <a:p>
            <a:pPr algn="r"/>
            <a:r>
              <a:rPr lang="en-US" dirty="0"/>
              <a:t>Benefits and Resources</a:t>
            </a:r>
          </a:p>
        </p:txBody>
      </p:sp>
      <p:sp>
        <p:nvSpPr>
          <p:cNvPr id="3" name="Text Placeholder 2">
            <a:extLst>
              <a:ext uri="{FF2B5EF4-FFF2-40B4-BE49-F238E27FC236}">
                <a16:creationId xmlns:a16="http://schemas.microsoft.com/office/drawing/2014/main" id="{DDAC9C28-E8AA-914F-7C45-6E7BFD070CA2}"/>
              </a:ext>
            </a:extLst>
          </p:cNvPr>
          <p:cNvSpPr>
            <a:spLocks noGrp="1"/>
          </p:cNvSpPr>
          <p:nvPr>
            <p:ph type="body" sz="quarter" idx="11"/>
          </p:nvPr>
        </p:nvSpPr>
        <p:spPr>
          <a:xfrm>
            <a:off x="885825" y="2924414"/>
            <a:ext cx="10953750" cy="1396125"/>
          </a:xfrm>
        </p:spPr>
        <p:txBody>
          <a:bodyPr lIns="91440" tIns="45720" rIns="91440" bIns="45720" anchor="t"/>
          <a:lstStyle/>
          <a:p>
            <a:r>
              <a:rPr lang="en-US" dirty="0"/>
              <a:t>Nasir Kaker, PharmD</a:t>
            </a:r>
          </a:p>
          <a:p>
            <a:r>
              <a:rPr lang="en-US" dirty="0"/>
              <a:t>School of Pharmacy Relations Committee</a:t>
            </a:r>
          </a:p>
        </p:txBody>
      </p:sp>
    </p:spTree>
    <p:extLst>
      <p:ext uri="{BB962C8B-B14F-4D97-AF65-F5344CB8AC3E}">
        <p14:creationId xmlns:p14="http://schemas.microsoft.com/office/powerpoint/2010/main" val="123829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E9CF-88D6-4C92-99D0-92080AD4C0C9}"/>
              </a:ext>
            </a:extLst>
          </p:cNvPr>
          <p:cNvSpPr>
            <a:spLocks noGrp="1"/>
          </p:cNvSpPr>
          <p:nvPr>
            <p:ph type="title"/>
          </p:nvPr>
        </p:nvSpPr>
        <p:spPr/>
        <p:txBody>
          <a:bodyPr/>
          <a:lstStyle/>
          <a:p>
            <a:r>
              <a:rPr lang="en-US"/>
              <a:t>Membership Benefits for Students		</a:t>
            </a:r>
          </a:p>
        </p:txBody>
      </p:sp>
      <p:sp>
        <p:nvSpPr>
          <p:cNvPr id="3" name="Text Placeholder 2">
            <a:extLst>
              <a:ext uri="{FF2B5EF4-FFF2-40B4-BE49-F238E27FC236}">
                <a16:creationId xmlns:a16="http://schemas.microsoft.com/office/drawing/2014/main" id="{448C4FB9-9EEA-4EDE-9F28-4FC0D3F45F53}"/>
              </a:ext>
            </a:extLst>
          </p:cNvPr>
          <p:cNvSpPr>
            <a:spLocks noGrp="1"/>
          </p:cNvSpPr>
          <p:nvPr>
            <p:ph type="body" sz="quarter" idx="10"/>
          </p:nvPr>
        </p:nvSpPr>
        <p:spPr>
          <a:xfrm>
            <a:off x="838201" y="1843087"/>
            <a:ext cx="4810125" cy="3857625"/>
          </a:xfrm>
        </p:spPr>
        <p:txBody>
          <a:bodyPr/>
          <a:lstStyle/>
          <a:p>
            <a:r>
              <a:rPr lang="en-US" sz="2000" dirty="0">
                <a:hlinkClick r:id="rId3">
                  <a:extLst>
                    <a:ext uri="{A12FA001-AC4F-418D-AE19-62706E023703}">
                      <ahyp:hlinkClr xmlns:ahyp="http://schemas.microsoft.com/office/drawing/2018/hyperlinkcolor" val="tx"/>
                    </a:ext>
                  </a:extLst>
                </a:hlinkClick>
              </a:rPr>
              <a:t>National Meetings (AMCP Nexus and AMCP Annual) </a:t>
            </a:r>
            <a:endParaRPr lang="en-US" sz="2000" dirty="0"/>
          </a:p>
          <a:p>
            <a:pPr lvl="1"/>
            <a:r>
              <a:rPr lang="en-US" sz="1600" dirty="0"/>
              <a:t>AMCP Conference Buddy program</a:t>
            </a:r>
          </a:p>
          <a:p>
            <a:pPr lvl="1"/>
            <a:r>
              <a:rPr lang="en-US" sz="1600" dirty="0"/>
              <a:t>Residency Showcase </a:t>
            </a:r>
          </a:p>
          <a:p>
            <a:pPr lvl="1"/>
            <a:r>
              <a:rPr lang="en-US" sz="1600" dirty="0"/>
              <a:t>Student-targeted presentations/networking</a:t>
            </a:r>
          </a:p>
          <a:p>
            <a:pPr lvl="1"/>
            <a:r>
              <a:rPr lang="en-US" sz="1600" dirty="0"/>
              <a:t>P&amp;T Competition for finalists</a:t>
            </a:r>
          </a:p>
          <a:p>
            <a:r>
              <a:rPr lang="en-US" sz="2000" dirty="0">
                <a:hlinkClick r:id="rId4">
                  <a:extLst>
                    <a:ext uri="{A12FA001-AC4F-418D-AE19-62706E023703}">
                      <ahyp:hlinkClr xmlns:ahyp="http://schemas.microsoft.com/office/drawing/2018/hyperlinkcolor" val="tx"/>
                    </a:ext>
                  </a:extLst>
                </a:hlinkClick>
              </a:rPr>
              <a:t>National leadership positions (AMCP’s Student Pharmacist Committee)</a:t>
            </a:r>
            <a:endParaRPr lang="en-US" sz="2000" dirty="0"/>
          </a:p>
          <a:p>
            <a:r>
              <a:rPr lang="en-US" sz="2000" dirty="0"/>
              <a:t>Mentor Programs - </a:t>
            </a:r>
            <a:r>
              <a:rPr lang="en-US" sz="2000" dirty="0">
                <a:hlinkClick r:id="rId5">
                  <a:extLst>
                    <a:ext uri="{A12FA001-AC4F-418D-AE19-62706E023703}">
                      <ahyp:hlinkClr xmlns:ahyp="http://schemas.microsoft.com/office/drawing/2018/hyperlinkcolor" val="tx"/>
                    </a:ext>
                  </a:extLst>
                </a:hlinkClick>
              </a:rPr>
              <a:t>Mock residency/fellowship interviews</a:t>
            </a:r>
            <a:endParaRPr lang="en-US" dirty="0"/>
          </a:p>
        </p:txBody>
      </p:sp>
      <p:sp>
        <p:nvSpPr>
          <p:cNvPr id="4" name="Text Placeholder 3">
            <a:extLst>
              <a:ext uri="{FF2B5EF4-FFF2-40B4-BE49-F238E27FC236}">
                <a16:creationId xmlns:a16="http://schemas.microsoft.com/office/drawing/2014/main" id="{0D7F718F-F79F-4BC2-9B25-0876B11DFDD4}"/>
              </a:ext>
            </a:extLst>
          </p:cNvPr>
          <p:cNvSpPr>
            <a:spLocks noGrp="1"/>
          </p:cNvSpPr>
          <p:nvPr>
            <p:ph type="body" sz="quarter" idx="11"/>
          </p:nvPr>
        </p:nvSpPr>
        <p:spPr>
          <a:xfrm>
            <a:off x="6543676" y="1843087"/>
            <a:ext cx="5158468" cy="3857625"/>
          </a:xfrm>
        </p:spPr>
        <p:txBody>
          <a:bodyPr/>
          <a:lstStyle/>
          <a:p>
            <a:r>
              <a:rPr lang="en-US" sz="2000" dirty="0">
                <a:solidFill>
                  <a:schemeClr val="bg2"/>
                </a:solidFill>
                <a:hlinkClick r:id="rId6">
                  <a:extLst>
                    <a:ext uri="{A12FA001-AC4F-418D-AE19-62706E023703}">
                      <ahyp:hlinkClr xmlns:ahyp="http://schemas.microsoft.com/office/drawing/2018/hyperlinkcolor" val="tx"/>
                    </a:ext>
                  </a:extLst>
                </a:hlinkClick>
              </a:rPr>
              <a:t>Fundamentals of Managed Care Pharmacy Certificate </a:t>
            </a:r>
            <a:r>
              <a:rPr lang="en-US" sz="2000" dirty="0"/>
              <a:t>(discounted price for students)</a:t>
            </a:r>
          </a:p>
          <a:p>
            <a:r>
              <a:rPr lang="en-US" sz="2000" dirty="0"/>
              <a:t>Member-only webinars (variety of topics) </a:t>
            </a:r>
          </a:p>
          <a:p>
            <a:r>
              <a:rPr lang="en-US" sz="2000" dirty="0">
                <a:hlinkClick r:id="rId7">
                  <a:extLst>
                    <a:ext uri="{A12FA001-AC4F-418D-AE19-62706E023703}">
                      <ahyp:hlinkClr xmlns:ahyp="http://schemas.microsoft.com/office/drawing/2018/hyperlinkcolor" val="tx"/>
                    </a:ext>
                  </a:extLst>
                </a:hlinkClick>
              </a:rPr>
              <a:t>Residency/Fellowship Database</a:t>
            </a:r>
            <a:endParaRPr lang="en-US" sz="2000" dirty="0"/>
          </a:p>
          <a:p>
            <a:r>
              <a:rPr lang="en-US" sz="2000" dirty="0">
                <a:hlinkClick r:id="rId8">
                  <a:extLst>
                    <a:ext uri="{A12FA001-AC4F-418D-AE19-62706E023703}">
                      <ahyp:hlinkClr xmlns:ahyp="http://schemas.microsoft.com/office/drawing/2018/hyperlinkcolor" val="tx"/>
                    </a:ext>
                  </a:extLst>
                </a:hlinkClick>
              </a:rPr>
              <a:t>Managed Care Internships and APPE/IPPE Intern Database </a:t>
            </a:r>
            <a:endParaRPr lang="en-US" sz="2000" dirty="0"/>
          </a:p>
          <a:p>
            <a:r>
              <a:rPr lang="en-US" sz="2000" dirty="0">
                <a:hlinkClick r:id="rId9">
                  <a:extLst>
                    <a:ext uri="{A12FA001-AC4F-418D-AE19-62706E023703}">
                      <ahyp:hlinkClr xmlns:ahyp="http://schemas.microsoft.com/office/drawing/2018/hyperlinkcolor" val="tx"/>
                    </a:ext>
                  </a:extLst>
                </a:hlinkClick>
              </a:rPr>
              <a:t>APPE rotations (Association and Leadership Management) </a:t>
            </a:r>
            <a:endParaRPr lang="en-US" sz="2000" dirty="0"/>
          </a:p>
          <a:p>
            <a:r>
              <a:rPr lang="en-US" sz="2000" dirty="0">
                <a:hlinkClick r:id="rId10">
                  <a:extLst>
                    <a:ext uri="{A12FA001-AC4F-418D-AE19-62706E023703}">
                      <ahyp:hlinkClr xmlns:ahyp="http://schemas.microsoft.com/office/drawing/2018/hyperlinkcolor" val="tx"/>
                    </a:ext>
                  </a:extLst>
                </a:hlinkClick>
              </a:rPr>
              <a:t>P&amp;T Competition resources and support</a:t>
            </a:r>
            <a:endParaRPr lang="en-US" sz="2000" dirty="0"/>
          </a:p>
          <a:p>
            <a:pPr marL="0" indent="0">
              <a:buNone/>
            </a:pPr>
            <a:endParaRPr lang="en-US" sz="2000" dirty="0"/>
          </a:p>
          <a:p>
            <a:endParaRPr lang="en-US" dirty="0"/>
          </a:p>
        </p:txBody>
      </p:sp>
    </p:spTree>
    <p:extLst>
      <p:ext uri="{BB962C8B-B14F-4D97-AF65-F5344CB8AC3E}">
        <p14:creationId xmlns:p14="http://schemas.microsoft.com/office/powerpoint/2010/main" val="306023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AMCP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P Theme" id="{4A5CC6E1-22CA-4AA3-A2D1-E0CA65E31B32}" vid="{96FA2B6A-904C-4C39-AAFF-AED7427ECDB2}"/>
    </a:ext>
  </a:extLst>
</a:theme>
</file>

<file path=ppt/theme/theme2.xml><?xml version="1.0" encoding="utf-8"?>
<a:theme xmlns:a="http://schemas.openxmlformats.org/drawingml/2006/main" name="Data slides">
  <a:themeElements>
    <a:clrScheme name="Custom 93">
      <a:dk1>
        <a:srgbClr val="333333"/>
      </a:dk1>
      <a:lt1>
        <a:sysClr val="window" lastClr="FFFFFF"/>
      </a:lt1>
      <a:dk2>
        <a:srgbClr val="666666"/>
      </a:dk2>
      <a:lt2>
        <a:srgbClr val="EEECE1"/>
      </a:lt2>
      <a:accent1>
        <a:srgbClr val="00BF6F"/>
      </a:accent1>
      <a:accent2>
        <a:srgbClr val="507CB6"/>
      </a:accent2>
      <a:accent3>
        <a:srgbClr val="F9BE00"/>
      </a:accent3>
      <a:accent4>
        <a:srgbClr val="6BC8CD"/>
      </a:accent4>
      <a:accent5>
        <a:srgbClr val="EA854B"/>
      </a:accent5>
      <a:accent6>
        <a:srgbClr val="7D5E8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P PPT Template 2019-08-28" id="{EF03A596-2F93-43E9-9321-3884BA5C9EFA}" vid="{84C5869D-938C-46C4-A651-D5663B1739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89C8E0D0780E44B9FB385B5EEC703D" ma:contentTypeVersion="18" ma:contentTypeDescription="Create a new document." ma:contentTypeScope="" ma:versionID="303ed86b5c411f882f6acb291e53a760">
  <xsd:schema xmlns:xsd="http://www.w3.org/2001/XMLSchema" xmlns:xs="http://www.w3.org/2001/XMLSchema" xmlns:p="http://schemas.microsoft.com/office/2006/metadata/properties" xmlns:ns2="124e01ff-47af-4f69-b6b1-8bd7b642ad80" xmlns:ns3="f2c48f60-54de-499d-bd5e-1a2c34db13ad" targetNamespace="http://schemas.microsoft.com/office/2006/metadata/properties" ma:root="true" ma:fieldsID="3b051eeadf5fe62be5ba517b5a9c9bc2" ns2:_="" ns3:_="">
    <xsd:import namespace="124e01ff-47af-4f69-b6b1-8bd7b642ad80"/>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4e01ff-47af-4f69-b6b1-8bd7b642ad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9962944-c2fb-4adb-8a69-7a81247e5e31}"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77889E-57FF-4875-A380-33347F548230}"/>
</file>

<file path=customXml/itemProps2.xml><?xml version="1.0" encoding="utf-8"?>
<ds:datastoreItem xmlns:ds="http://schemas.openxmlformats.org/officeDocument/2006/customXml" ds:itemID="{0DA7A153-CEF4-4766-92AF-A4116103AA0C}"/>
</file>

<file path=docProps/app.xml><?xml version="1.0" encoding="utf-8"?>
<Properties xmlns="http://schemas.openxmlformats.org/officeDocument/2006/extended-properties" xmlns:vt="http://schemas.openxmlformats.org/officeDocument/2006/docPropsVTypes">
  <Template>AMCP Theme</Template>
  <TotalTime>9342</TotalTime>
  <Words>2705</Words>
  <Application>Microsoft Office PowerPoint</Application>
  <PresentationFormat>Widescreen</PresentationFormat>
  <Paragraphs>321</Paragraphs>
  <Slides>42</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Calibri</vt:lpstr>
      <vt:lpstr>Montserrat</vt:lpstr>
      <vt:lpstr>Montserrat Medium</vt:lpstr>
      <vt:lpstr>Montserrat SemiBold</vt:lpstr>
      <vt:lpstr>Open Sans</vt:lpstr>
      <vt:lpstr>Open Sans Semibold</vt:lpstr>
      <vt:lpstr>Wingdings</vt:lpstr>
      <vt:lpstr>AMCP Theme</vt:lpstr>
      <vt:lpstr>Data slides</vt:lpstr>
      <vt:lpstr>Office Theme</vt:lpstr>
      <vt:lpstr>PowerPoint Presentation</vt:lpstr>
      <vt:lpstr>AMCP Antitrust Statement </vt:lpstr>
      <vt:lpstr>Agenda </vt:lpstr>
      <vt:lpstr>Introductions </vt:lpstr>
      <vt:lpstr>School of Pharmacy Relations Committee (SOPRC) </vt:lpstr>
      <vt:lpstr>PowerPoint Presentation</vt:lpstr>
      <vt:lpstr>Membership Statistics </vt:lpstr>
      <vt:lpstr>PowerPoint Presentation</vt:lpstr>
      <vt:lpstr>Membership Benefits for Students  </vt:lpstr>
      <vt:lpstr>Chapter Recognition</vt:lpstr>
      <vt:lpstr>Explaining Managed Care Pharmacy Tools</vt:lpstr>
      <vt:lpstr>AMCP Resource Center </vt:lpstr>
      <vt:lpstr>Faculty Resources </vt:lpstr>
      <vt:lpstr>Student Pharmacist Center </vt:lpstr>
      <vt:lpstr>PowerPoint Presentation</vt:lpstr>
      <vt:lpstr>Have you heard of Fundamentals of Managed Care Pharmacy?</vt:lpstr>
      <vt:lpstr>What is Fundamentals of Managed Care Pharmacy Training Program?</vt:lpstr>
      <vt:lpstr>Why is this Training Program Important?</vt:lpstr>
      <vt:lpstr>Target Audiences</vt:lpstr>
      <vt:lpstr>3rd Edition: What’s New?</vt:lpstr>
      <vt:lpstr>The Modules</vt:lpstr>
      <vt:lpstr>Screen Shots</vt:lpstr>
      <vt:lpstr>Top 5 Things to Know</vt:lpstr>
      <vt:lpstr>PowerPoint Presentation</vt:lpstr>
      <vt:lpstr>PowerPoint Presentation</vt:lpstr>
      <vt:lpstr>What is an AMCP Diplomat? </vt:lpstr>
      <vt:lpstr>PowerPoint Presentation</vt:lpstr>
      <vt:lpstr>AMCP Diplomat Program </vt:lpstr>
      <vt:lpstr>PowerPoint Presentation</vt:lpstr>
      <vt:lpstr>PowerPoint Presentation</vt:lpstr>
      <vt:lpstr>How to Conduct a Local Competition </vt:lpstr>
      <vt:lpstr>PowerPoint Presentation</vt:lpstr>
      <vt:lpstr>Launching and maintaining a chapter</vt:lpstr>
      <vt:lpstr>Thoughts from a Student Pharmacist</vt:lpstr>
      <vt:lpstr>We are happy to help other schools</vt:lpstr>
      <vt:lpstr>PowerPoint Presentation</vt:lpstr>
      <vt:lpstr>Challenges? </vt:lpstr>
      <vt:lpstr>Successes</vt:lpstr>
      <vt:lpstr>Advice </vt:lpstr>
      <vt:lpstr>PowerPoint Presentation</vt:lpstr>
      <vt:lpstr>Announcements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Fatima (CHFS DMS)</dc:creator>
  <cp:lastModifiedBy>Zack Riley</cp:lastModifiedBy>
  <cp:revision>5</cp:revision>
  <dcterms:created xsi:type="dcterms:W3CDTF">2022-08-07T15:27:44Z</dcterms:created>
  <dcterms:modified xsi:type="dcterms:W3CDTF">2023-08-23T15:52:06Z</dcterms:modified>
</cp:coreProperties>
</file>