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Montserrat Light" panose="00000400000000000000" pitchFamily="2" charset="0"/>
      <p:regular r:id="rId21"/>
      <p:italic r:id="rId22"/>
    </p:embeddedFont>
    <p:embeddedFont>
      <p:font typeface="Open Sans" panose="020B0606030504020204" pitchFamily="34" charset="0"/>
      <p:regular r:id="rId23"/>
      <p:bold r:id="rId24"/>
      <p:italic r:id="rId25"/>
      <p:boldItalic r:id="rId26"/>
    </p:embeddedFont>
    <p:embeddedFont>
      <p:font typeface="Open Sans Bold" panose="020B0806030504020204" pitchFamily="34" charset="0"/>
      <p:regular r:id="rId27"/>
      <p:bold r:id="rId28"/>
    </p:embeddedFont>
    <p:embeddedFont>
      <p:font typeface="Open Sans Light" panose="020B0306030504020204" pitchFamily="34" charset="0"/>
      <p:regular r:id="rId29"/>
      <p:italic r:id="rId30"/>
    </p:embeddedFont>
    <p:embeddedFont>
      <p:font typeface="Open Sans Light Bold" panose="020B0604020202020204" charset="0"/>
      <p:regular r:id="rId31"/>
    </p:embeddedFont>
    <p:embeddedFont>
      <p:font typeface="Open Sans Light Italic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12.05.2023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layout: title slide, chapter introduction, 2021-2022 events timeline, main events in order (managed care 101, medicare part d, kaiser night), special programs (PMCP, mentorship, collabs with other orgs, ???), idk what else to put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layout: title slide, chapter introduction, 2021-2022 events timeline, main events in order (managed care 101, medicare part d, kaiser night), special programs (PMCP, mentorship, collabs with other orgs, ???), idk what else to put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700000">
            <a:off x="-5140403" y="-1159702"/>
            <a:ext cx="18363018" cy="14314514"/>
            <a:chOff x="0" y="0"/>
            <a:chExt cx="19222768" cy="14984714"/>
          </a:xfrm>
        </p:grpSpPr>
        <p:sp>
          <p:nvSpPr>
            <p:cNvPr id="3" name="Freeform 3"/>
            <p:cNvSpPr/>
            <p:nvPr/>
          </p:nvSpPr>
          <p:spPr>
            <a:xfrm>
              <a:off x="0" y="0"/>
              <a:ext cx="19222768" cy="14984715"/>
            </a:xfrm>
            <a:custGeom>
              <a:avLst/>
              <a:gdLst/>
              <a:ahLst/>
              <a:cxnLst/>
              <a:rect l="l" t="t" r="r" b="b"/>
              <a:pathLst>
                <a:path w="19222768" h="14984715">
                  <a:moveTo>
                    <a:pt x="0" y="0"/>
                  </a:moveTo>
                  <a:lnTo>
                    <a:pt x="19222768" y="0"/>
                  </a:lnTo>
                  <a:lnTo>
                    <a:pt x="19222768" y="14984715"/>
                  </a:lnTo>
                  <a:lnTo>
                    <a:pt x="0" y="14984715"/>
                  </a:lnTo>
                  <a:close/>
                </a:path>
              </a:pathLst>
            </a:custGeom>
            <a:solidFill>
              <a:srgbClr val="0C142B"/>
            </a:solidFill>
          </p:spPr>
        </p:sp>
      </p:grpSp>
      <p:grpSp>
        <p:nvGrpSpPr>
          <p:cNvPr id="4" name="Group 4"/>
          <p:cNvGrpSpPr>
            <a:grpSpLocks noChangeAspect="1"/>
          </p:cNvGrpSpPr>
          <p:nvPr/>
        </p:nvGrpSpPr>
        <p:grpSpPr>
          <a:xfrm>
            <a:off x="-1506557" y="-696443"/>
            <a:ext cx="18696614" cy="10516714"/>
            <a:chOff x="0" y="0"/>
            <a:chExt cx="11289030" cy="6350000"/>
          </a:xfrm>
        </p:grpSpPr>
        <p:sp>
          <p:nvSpPr>
            <p:cNvPr id="5" name="Freeform 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alphaModFix amt="79000"/>
              </a:blip>
              <a:stretch>
                <a:fillRect l="-6052" b="-25704"/>
              </a:stretch>
            </a:blipFill>
          </p:spPr>
        </p:sp>
      </p:grpSp>
      <p:grpSp>
        <p:nvGrpSpPr>
          <p:cNvPr id="6" name="Group 6"/>
          <p:cNvGrpSpPr/>
          <p:nvPr/>
        </p:nvGrpSpPr>
        <p:grpSpPr>
          <a:xfrm rot="-2700000">
            <a:off x="12057945" y="-5653180"/>
            <a:ext cx="10264225" cy="9074451"/>
            <a:chOff x="0" y="0"/>
            <a:chExt cx="10744792" cy="9499313"/>
          </a:xfrm>
        </p:grpSpPr>
        <p:sp>
          <p:nvSpPr>
            <p:cNvPr id="7" name="Freeform 7"/>
            <p:cNvSpPr/>
            <p:nvPr/>
          </p:nvSpPr>
          <p:spPr>
            <a:xfrm>
              <a:off x="0" y="0"/>
              <a:ext cx="10744792" cy="9499313"/>
            </a:xfrm>
            <a:custGeom>
              <a:avLst/>
              <a:gdLst/>
              <a:ahLst/>
              <a:cxnLst/>
              <a:rect l="l" t="t" r="r" b="b"/>
              <a:pathLst>
                <a:path w="10744792" h="9499313">
                  <a:moveTo>
                    <a:pt x="0" y="0"/>
                  </a:moveTo>
                  <a:lnTo>
                    <a:pt x="10744792" y="0"/>
                  </a:lnTo>
                  <a:lnTo>
                    <a:pt x="10744792" y="9499313"/>
                  </a:lnTo>
                  <a:lnTo>
                    <a:pt x="0" y="9499313"/>
                  </a:lnTo>
                  <a:close/>
                </a:path>
              </a:pathLst>
            </a:custGeom>
            <a:solidFill>
              <a:srgbClr val="FFFFFF"/>
            </a:solidFill>
          </p:spPr>
        </p:sp>
      </p:grpSp>
      <p:pic>
        <p:nvPicPr>
          <p:cNvPr id="8" name="Picture 8"/>
          <p:cNvPicPr>
            <a:picLocks noChangeAspect="1"/>
          </p:cNvPicPr>
          <p:nvPr/>
        </p:nvPicPr>
        <p:blipFill>
          <a:blip r:embed="rId4"/>
          <a:srcRect l="11114" r="11114"/>
          <a:stretch>
            <a:fillRect/>
          </a:stretch>
        </p:blipFill>
        <p:spPr>
          <a:xfrm rot="-2700000">
            <a:off x="12073808" y="-5944094"/>
            <a:ext cx="8229600" cy="10581701"/>
          </a:xfrm>
          <a:prstGeom prst="rect">
            <a:avLst/>
          </a:prstGeom>
        </p:spPr>
      </p:pic>
      <p:grpSp>
        <p:nvGrpSpPr>
          <p:cNvPr id="9" name="Group 9"/>
          <p:cNvGrpSpPr/>
          <p:nvPr/>
        </p:nvGrpSpPr>
        <p:grpSpPr>
          <a:xfrm rot="-979108">
            <a:off x="41416" y="5800460"/>
            <a:ext cx="22988377" cy="14314514"/>
            <a:chOff x="0" y="0"/>
            <a:chExt cx="24064684" cy="14984714"/>
          </a:xfrm>
        </p:grpSpPr>
        <p:sp>
          <p:nvSpPr>
            <p:cNvPr id="10" name="Freeform 10"/>
            <p:cNvSpPr/>
            <p:nvPr/>
          </p:nvSpPr>
          <p:spPr>
            <a:xfrm>
              <a:off x="0" y="0"/>
              <a:ext cx="24064685" cy="14984715"/>
            </a:xfrm>
            <a:custGeom>
              <a:avLst/>
              <a:gdLst/>
              <a:ahLst/>
              <a:cxnLst/>
              <a:rect l="l" t="t" r="r" b="b"/>
              <a:pathLst>
                <a:path w="24064685" h="14984715">
                  <a:moveTo>
                    <a:pt x="0" y="0"/>
                  </a:moveTo>
                  <a:lnTo>
                    <a:pt x="24064685" y="0"/>
                  </a:lnTo>
                  <a:lnTo>
                    <a:pt x="24064685" y="14984715"/>
                  </a:lnTo>
                  <a:lnTo>
                    <a:pt x="0" y="14984715"/>
                  </a:lnTo>
                  <a:close/>
                </a:path>
              </a:pathLst>
            </a:custGeom>
            <a:solidFill>
              <a:srgbClr val="0C142B"/>
            </a:solidFill>
          </p:spPr>
        </p:sp>
      </p:grpSp>
      <p:grpSp>
        <p:nvGrpSpPr>
          <p:cNvPr id="11" name="Group 11"/>
          <p:cNvGrpSpPr/>
          <p:nvPr/>
        </p:nvGrpSpPr>
        <p:grpSpPr>
          <a:xfrm rot="-979108">
            <a:off x="-498387" y="6124411"/>
            <a:ext cx="19578550" cy="76980"/>
            <a:chOff x="0" y="0"/>
            <a:chExt cx="17677267" cy="69504"/>
          </a:xfrm>
        </p:grpSpPr>
        <p:sp>
          <p:nvSpPr>
            <p:cNvPr id="12" name="Freeform 12"/>
            <p:cNvSpPr/>
            <p:nvPr/>
          </p:nvSpPr>
          <p:spPr>
            <a:xfrm>
              <a:off x="0" y="0"/>
              <a:ext cx="17677267" cy="69504"/>
            </a:xfrm>
            <a:custGeom>
              <a:avLst/>
              <a:gdLst/>
              <a:ahLst/>
              <a:cxnLst/>
              <a:rect l="l" t="t" r="r" b="b"/>
              <a:pathLst>
                <a:path w="17677267" h="69504">
                  <a:moveTo>
                    <a:pt x="0" y="0"/>
                  </a:moveTo>
                  <a:lnTo>
                    <a:pt x="17677267" y="0"/>
                  </a:lnTo>
                  <a:lnTo>
                    <a:pt x="17677267" y="69504"/>
                  </a:lnTo>
                  <a:lnTo>
                    <a:pt x="0" y="69504"/>
                  </a:lnTo>
                  <a:close/>
                </a:path>
              </a:pathLst>
            </a:custGeom>
            <a:solidFill>
              <a:srgbClr val="C6B681"/>
            </a:solidFill>
          </p:spPr>
        </p:sp>
      </p:grpSp>
      <p:grpSp>
        <p:nvGrpSpPr>
          <p:cNvPr id="13" name="Group 13"/>
          <p:cNvGrpSpPr/>
          <p:nvPr/>
        </p:nvGrpSpPr>
        <p:grpSpPr>
          <a:xfrm rot="-979108">
            <a:off x="-880800" y="6353490"/>
            <a:ext cx="20124665" cy="79127"/>
            <a:chOff x="0" y="0"/>
            <a:chExt cx="17677267" cy="69504"/>
          </a:xfrm>
        </p:grpSpPr>
        <p:sp>
          <p:nvSpPr>
            <p:cNvPr id="14" name="Freeform 14"/>
            <p:cNvSpPr/>
            <p:nvPr/>
          </p:nvSpPr>
          <p:spPr>
            <a:xfrm>
              <a:off x="0" y="0"/>
              <a:ext cx="17677267" cy="69504"/>
            </a:xfrm>
            <a:custGeom>
              <a:avLst/>
              <a:gdLst/>
              <a:ahLst/>
              <a:cxnLst/>
              <a:rect l="l" t="t" r="r" b="b"/>
              <a:pathLst>
                <a:path w="17677267" h="69504">
                  <a:moveTo>
                    <a:pt x="0" y="0"/>
                  </a:moveTo>
                  <a:lnTo>
                    <a:pt x="17677267" y="0"/>
                  </a:lnTo>
                  <a:lnTo>
                    <a:pt x="17677267" y="69504"/>
                  </a:lnTo>
                  <a:lnTo>
                    <a:pt x="0" y="69504"/>
                  </a:lnTo>
                  <a:close/>
                </a:path>
              </a:pathLst>
            </a:custGeom>
            <a:solidFill>
              <a:srgbClr val="C6B681"/>
            </a:solidFill>
          </p:spPr>
        </p:sp>
      </p:grpSp>
      <p:pic>
        <p:nvPicPr>
          <p:cNvPr id="15" name="Picture 15"/>
          <p:cNvPicPr>
            <a:picLocks noChangeAspect="1"/>
          </p:cNvPicPr>
          <p:nvPr/>
        </p:nvPicPr>
        <p:blipFill>
          <a:blip r:embed="rId5"/>
          <a:srcRect/>
          <a:stretch>
            <a:fillRect/>
          </a:stretch>
        </p:blipFill>
        <p:spPr>
          <a:xfrm>
            <a:off x="1028700" y="4898685"/>
            <a:ext cx="4921585" cy="4921585"/>
          </a:xfrm>
          <a:prstGeom prst="rect">
            <a:avLst/>
          </a:prstGeom>
        </p:spPr>
      </p:pic>
      <p:sp>
        <p:nvSpPr>
          <p:cNvPr id="16" name="TextBox 16"/>
          <p:cNvSpPr txBox="1"/>
          <p:nvPr/>
        </p:nvSpPr>
        <p:spPr>
          <a:xfrm>
            <a:off x="7883765" y="7480468"/>
            <a:ext cx="9375535" cy="1159787"/>
          </a:xfrm>
          <a:prstGeom prst="rect">
            <a:avLst/>
          </a:prstGeom>
        </p:spPr>
        <p:txBody>
          <a:bodyPr lIns="0" tIns="0" rIns="0" bIns="0" rtlCol="0" anchor="t">
            <a:spAutoFit/>
          </a:bodyPr>
          <a:lstStyle/>
          <a:p>
            <a:pPr algn="r">
              <a:lnSpc>
                <a:spcPts val="9574"/>
              </a:lnSpc>
              <a:spcBef>
                <a:spcPct val="0"/>
              </a:spcBef>
            </a:pPr>
            <a:r>
              <a:rPr lang="en-US" sz="6839">
                <a:solidFill>
                  <a:srgbClr val="EBEBEB"/>
                </a:solidFill>
                <a:latin typeface="Open Sans Light"/>
              </a:rPr>
              <a:t>AMCP Annual 2023</a:t>
            </a:r>
          </a:p>
        </p:txBody>
      </p:sp>
      <p:sp>
        <p:nvSpPr>
          <p:cNvPr id="17" name="TextBox 17"/>
          <p:cNvSpPr txBox="1"/>
          <p:nvPr/>
        </p:nvSpPr>
        <p:spPr>
          <a:xfrm>
            <a:off x="6987592" y="9005570"/>
            <a:ext cx="10281419" cy="448310"/>
          </a:xfrm>
          <a:prstGeom prst="rect">
            <a:avLst/>
          </a:prstGeom>
        </p:spPr>
        <p:txBody>
          <a:bodyPr lIns="0" tIns="0" rIns="0" bIns="0" rtlCol="0" anchor="t">
            <a:spAutoFit/>
          </a:bodyPr>
          <a:lstStyle/>
          <a:p>
            <a:pPr algn="ctr">
              <a:lnSpc>
                <a:spcPts val="3640"/>
              </a:lnSpc>
            </a:pPr>
            <a:r>
              <a:rPr lang="en-US" sz="2600">
                <a:solidFill>
                  <a:srgbClr val="C6B681"/>
                </a:solidFill>
                <a:latin typeface="Open Sans Light Bold"/>
              </a:rPr>
              <a:t>USC</a:t>
            </a:r>
            <a:r>
              <a:rPr lang="en-US" sz="2600">
                <a:solidFill>
                  <a:srgbClr val="FFFFFF"/>
                </a:solidFill>
                <a:latin typeface="Open Sans Light"/>
              </a:rPr>
              <a:t> Alfred E. Mann School of Pharmacy and Pharmaceutical Sciences</a:t>
            </a:r>
          </a:p>
        </p:txBody>
      </p:sp>
      <p:sp>
        <p:nvSpPr>
          <p:cNvPr id="18" name="TextBox 18"/>
          <p:cNvSpPr txBox="1"/>
          <p:nvPr/>
        </p:nvSpPr>
        <p:spPr>
          <a:xfrm>
            <a:off x="7893476" y="6444506"/>
            <a:ext cx="9375535" cy="1159787"/>
          </a:xfrm>
          <a:prstGeom prst="rect">
            <a:avLst/>
          </a:prstGeom>
        </p:spPr>
        <p:txBody>
          <a:bodyPr lIns="0" tIns="0" rIns="0" bIns="0" rtlCol="0" anchor="t">
            <a:spAutoFit/>
          </a:bodyPr>
          <a:lstStyle/>
          <a:p>
            <a:pPr algn="r">
              <a:lnSpc>
                <a:spcPts val="9574"/>
              </a:lnSpc>
              <a:spcBef>
                <a:spcPct val="0"/>
              </a:spcBef>
            </a:pPr>
            <a:r>
              <a:rPr lang="en-US" sz="6839">
                <a:solidFill>
                  <a:srgbClr val="C6B681"/>
                </a:solidFill>
                <a:latin typeface="Open Sans Light Bold"/>
              </a:rPr>
              <a:t>USC</a:t>
            </a:r>
            <a:r>
              <a:rPr lang="en-US" sz="6839">
                <a:solidFill>
                  <a:srgbClr val="EBEBEB"/>
                </a:solidFill>
                <a:latin typeface="Open Sans Light"/>
              </a:rPr>
              <a:t> Chapter</a:t>
            </a:r>
          </a:p>
        </p:txBody>
      </p:sp>
      <p:sp>
        <p:nvSpPr>
          <p:cNvPr id="19" name="AutoShape 19"/>
          <p:cNvSpPr/>
          <p:nvPr/>
        </p:nvSpPr>
        <p:spPr>
          <a:xfrm rot="2700000">
            <a:off x="10052601" y="2104643"/>
            <a:ext cx="6264222" cy="0"/>
          </a:xfrm>
          <a:prstGeom prst="line">
            <a:avLst/>
          </a:prstGeom>
          <a:ln w="95250" cap="flat">
            <a:solidFill>
              <a:srgbClr val="C6B681"/>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3" t="5971" r="2699"/>
          <a:stretch>
            <a:fillRect/>
          </a:stretch>
        </p:blipFill>
        <p:spPr>
          <a:xfrm>
            <a:off x="195684" y="192156"/>
            <a:ext cx="1385628" cy="1379917"/>
          </a:xfrm>
          <a:prstGeom prst="rect">
            <a:avLst/>
          </a:prstGeom>
        </p:spPr>
      </p:pic>
      <p:grpSp>
        <p:nvGrpSpPr>
          <p:cNvPr id="3" name="Group 3"/>
          <p:cNvGrpSpPr/>
          <p:nvPr/>
        </p:nvGrpSpPr>
        <p:grpSpPr>
          <a:xfrm rot="5400000">
            <a:off x="7832029" y="534295"/>
            <a:ext cx="11577228" cy="9401522"/>
            <a:chOff x="0" y="0"/>
            <a:chExt cx="18452486" cy="14984714"/>
          </a:xfrm>
        </p:grpSpPr>
        <p:sp>
          <p:nvSpPr>
            <p:cNvPr id="4" name="Freeform 4"/>
            <p:cNvSpPr/>
            <p:nvPr/>
          </p:nvSpPr>
          <p:spPr>
            <a:xfrm>
              <a:off x="0" y="0"/>
              <a:ext cx="18452486" cy="14984715"/>
            </a:xfrm>
            <a:custGeom>
              <a:avLst/>
              <a:gdLst/>
              <a:ahLst/>
              <a:cxnLst/>
              <a:rect l="l" t="t" r="r" b="b"/>
              <a:pathLst>
                <a:path w="18452486" h="14984715">
                  <a:moveTo>
                    <a:pt x="0" y="0"/>
                  </a:moveTo>
                  <a:lnTo>
                    <a:pt x="18452486" y="0"/>
                  </a:lnTo>
                  <a:lnTo>
                    <a:pt x="18452486" y="14984715"/>
                  </a:lnTo>
                  <a:lnTo>
                    <a:pt x="0" y="14984715"/>
                  </a:lnTo>
                  <a:close/>
                </a:path>
              </a:pathLst>
            </a:custGeom>
            <a:solidFill>
              <a:srgbClr val="0C142B"/>
            </a:solidFill>
          </p:spPr>
        </p:sp>
      </p:grpSp>
      <p:pic>
        <p:nvPicPr>
          <p:cNvPr id="5" name="Picture 5"/>
          <p:cNvPicPr>
            <a:picLocks noChangeAspect="1"/>
          </p:cNvPicPr>
          <p:nvPr/>
        </p:nvPicPr>
        <p:blipFill>
          <a:blip r:embed="rId3"/>
          <a:srcRect r="4198"/>
          <a:stretch>
            <a:fillRect/>
          </a:stretch>
        </p:blipFill>
        <p:spPr>
          <a:xfrm>
            <a:off x="8919882" y="1814681"/>
            <a:ext cx="9368118" cy="6657638"/>
          </a:xfrm>
          <a:prstGeom prst="rect">
            <a:avLst/>
          </a:prstGeom>
        </p:spPr>
      </p:pic>
      <p:sp>
        <p:nvSpPr>
          <p:cNvPr id="6" name="AutoShape 6"/>
          <p:cNvSpPr/>
          <p:nvPr/>
        </p:nvSpPr>
        <p:spPr>
          <a:xfrm rot="5393696">
            <a:off x="3715464" y="5044490"/>
            <a:ext cx="10389787" cy="0"/>
          </a:xfrm>
          <a:prstGeom prst="line">
            <a:avLst/>
          </a:prstGeom>
          <a:ln w="95250" cap="flat">
            <a:solidFill>
              <a:srgbClr val="C6B681"/>
            </a:solidFill>
            <a:prstDash val="solid"/>
            <a:headEnd type="none" w="sm" len="sm"/>
            <a:tailEnd type="none" w="sm" len="sm"/>
          </a:ln>
        </p:spPr>
      </p:sp>
      <p:sp>
        <p:nvSpPr>
          <p:cNvPr id="7" name="AutoShape 7"/>
          <p:cNvSpPr/>
          <p:nvPr/>
        </p:nvSpPr>
        <p:spPr>
          <a:xfrm rot="6941">
            <a:off x="8886535" y="8438981"/>
            <a:ext cx="9434812" cy="0"/>
          </a:xfrm>
          <a:prstGeom prst="line">
            <a:avLst/>
          </a:prstGeom>
          <a:ln w="66675" cap="flat">
            <a:solidFill>
              <a:srgbClr val="C6B681"/>
            </a:solidFill>
            <a:prstDash val="solid"/>
            <a:headEnd type="none" w="sm" len="sm"/>
            <a:tailEnd type="none" w="sm" len="sm"/>
          </a:ln>
        </p:spPr>
      </p:sp>
      <p:sp>
        <p:nvSpPr>
          <p:cNvPr id="8" name="AutoShape 8"/>
          <p:cNvSpPr/>
          <p:nvPr/>
        </p:nvSpPr>
        <p:spPr>
          <a:xfrm rot="5389319">
            <a:off x="12903007" y="4885202"/>
            <a:ext cx="10708276" cy="0"/>
          </a:xfrm>
          <a:prstGeom prst="line">
            <a:avLst/>
          </a:prstGeom>
          <a:ln w="95250" cap="flat">
            <a:solidFill>
              <a:srgbClr val="C6B681"/>
            </a:solidFill>
            <a:prstDash val="solid"/>
            <a:headEnd type="none" w="sm" len="sm"/>
            <a:tailEnd type="none" w="sm" len="sm"/>
          </a:ln>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9032584"/>
            <a:ext cx="1737676" cy="199108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3139" y="-803387"/>
            <a:ext cx="1737676" cy="1991087"/>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10357" y="0"/>
            <a:ext cx="5267219" cy="214708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43967" y="8089599"/>
            <a:ext cx="7315200" cy="1938528"/>
          </a:xfrm>
          <a:prstGeom prst="rect">
            <a:avLst/>
          </a:prstGeom>
        </p:spPr>
      </p:pic>
      <p:sp>
        <p:nvSpPr>
          <p:cNvPr id="13" name="TextBox 13"/>
          <p:cNvSpPr txBox="1"/>
          <p:nvPr/>
        </p:nvSpPr>
        <p:spPr>
          <a:xfrm>
            <a:off x="888498" y="2378712"/>
            <a:ext cx="7891182" cy="1075182"/>
          </a:xfrm>
          <a:prstGeom prst="rect">
            <a:avLst/>
          </a:prstGeom>
        </p:spPr>
        <p:txBody>
          <a:bodyPr lIns="0" tIns="0" rIns="0" bIns="0" rtlCol="0" anchor="t">
            <a:spAutoFit/>
          </a:bodyPr>
          <a:lstStyle/>
          <a:p>
            <a:pPr>
              <a:lnSpc>
                <a:spcPts val="8424"/>
              </a:lnSpc>
            </a:pPr>
            <a:r>
              <a:rPr lang="en-US" sz="7200">
                <a:solidFill>
                  <a:srgbClr val="000000"/>
                </a:solidFill>
                <a:latin typeface="Open Sans Light"/>
              </a:rPr>
              <a:t>Chapter Remarks</a:t>
            </a:r>
          </a:p>
        </p:txBody>
      </p:sp>
      <p:sp>
        <p:nvSpPr>
          <p:cNvPr id="14" name="TextBox 14"/>
          <p:cNvSpPr txBox="1"/>
          <p:nvPr/>
        </p:nvSpPr>
        <p:spPr>
          <a:xfrm>
            <a:off x="1028700" y="4184333"/>
            <a:ext cx="6602114" cy="3181350"/>
          </a:xfrm>
          <a:prstGeom prst="rect">
            <a:avLst/>
          </a:prstGeom>
        </p:spPr>
        <p:txBody>
          <a:bodyPr lIns="0" tIns="0" rIns="0" bIns="0" rtlCol="0" anchor="t">
            <a:spAutoFit/>
          </a:bodyPr>
          <a:lstStyle/>
          <a:p>
            <a:pPr>
              <a:lnSpc>
                <a:spcPts val="4200"/>
              </a:lnSpc>
            </a:pPr>
            <a:r>
              <a:rPr lang="en-US" sz="3000">
                <a:solidFill>
                  <a:srgbClr val="6376BE"/>
                </a:solidFill>
                <a:latin typeface="Open Sans Light"/>
              </a:rPr>
              <a:t>With the ongoing tradition of the different events and programs, the USC Chapter aims to continue to garner student interest in managed care and retain the strong network of managed care professionals at USC. </a:t>
            </a:r>
          </a:p>
        </p:txBody>
      </p:sp>
      <p:sp>
        <p:nvSpPr>
          <p:cNvPr id="15" name="AutoShape 15"/>
          <p:cNvSpPr/>
          <p:nvPr/>
        </p:nvSpPr>
        <p:spPr>
          <a:xfrm rot="6941">
            <a:off x="8910415" y="1781344"/>
            <a:ext cx="9434812" cy="0"/>
          </a:xfrm>
          <a:prstGeom prst="line">
            <a:avLst/>
          </a:prstGeom>
          <a:ln w="66675" cap="flat">
            <a:solidFill>
              <a:srgbClr val="C6B681"/>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275672">
            <a:off x="942129" y="1834976"/>
            <a:ext cx="21632227" cy="12817894"/>
            <a:chOff x="0" y="0"/>
            <a:chExt cx="34478750" cy="20429934"/>
          </a:xfrm>
        </p:grpSpPr>
        <p:sp>
          <p:nvSpPr>
            <p:cNvPr id="3" name="Freeform 3"/>
            <p:cNvSpPr/>
            <p:nvPr/>
          </p:nvSpPr>
          <p:spPr>
            <a:xfrm>
              <a:off x="0" y="0"/>
              <a:ext cx="34478748" cy="20429934"/>
            </a:xfrm>
            <a:custGeom>
              <a:avLst/>
              <a:gdLst/>
              <a:ahLst/>
              <a:cxnLst/>
              <a:rect l="l" t="t" r="r" b="b"/>
              <a:pathLst>
                <a:path w="34478748" h="20429934">
                  <a:moveTo>
                    <a:pt x="0" y="0"/>
                  </a:moveTo>
                  <a:lnTo>
                    <a:pt x="34478748" y="0"/>
                  </a:lnTo>
                  <a:lnTo>
                    <a:pt x="34478748" y="20429934"/>
                  </a:lnTo>
                  <a:lnTo>
                    <a:pt x="0" y="20429934"/>
                  </a:lnTo>
                  <a:close/>
                </a:path>
              </a:pathLst>
            </a:custGeom>
            <a:solidFill>
              <a:srgbClr val="0C142B"/>
            </a:solidFill>
          </p:spPr>
        </p:sp>
      </p:grpSp>
      <p:pic>
        <p:nvPicPr>
          <p:cNvPr id="4" name="Picture 4"/>
          <p:cNvPicPr>
            <a:picLocks noChangeAspect="1"/>
          </p:cNvPicPr>
          <p:nvPr/>
        </p:nvPicPr>
        <p:blipFill>
          <a:blip r:embed="rId2"/>
          <a:srcRect t="18170" b="18170"/>
          <a:stretch>
            <a:fillRect/>
          </a:stretch>
        </p:blipFill>
        <p:spPr>
          <a:xfrm rot="-2519838">
            <a:off x="-6269679" y="-4016438"/>
            <a:ext cx="16622341" cy="10581701"/>
          </a:xfrm>
          <a:prstGeom prst="rect">
            <a:avLst/>
          </a:prstGeom>
        </p:spPr>
      </p:pic>
      <p:sp>
        <p:nvSpPr>
          <p:cNvPr id="5" name="AutoShape 5"/>
          <p:cNvSpPr/>
          <p:nvPr/>
        </p:nvSpPr>
        <p:spPr>
          <a:xfrm rot="-2526673">
            <a:off x="-5489117" y="6114401"/>
            <a:ext cx="20094757" cy="0"/>
          </a:xfrm>
          <a:prstGeom prst="line">
            <a:avLst/>
          </a:prstGeom>
          <a:ln w="95250" cap="flat">
            <a:solidFill>
              <a:srgbClr val="C6B681"/>
            </a:solidFill>
            <a:prstDash val="solid"/>
            <a:headEnd type="none" w="sm" len="sm"/>
            <a:tailEnd type="none" w="sm" len="sm"/>
          </a:ln>
        </p:spPr>
      </p:sp>
      <p:sp>
        <p:nvSpPr>
          <p:cNvPr id="6" name="AutoShape 6"/>
          <p:cNvSpPr/>
          <p:nvPr/>
        </p:nvSpPr>
        <p:spPr>
          <a:xfrm rot="-2526673">
            <a:off x="-5336717" y="6266801"/>
            <a:ext cx="20094757" cy="0"/>
          </a:xfrm>
          <a:prstGeom prst="line">
            <a:avLst/>
          </a:prstGeom>
          <a:ln w="95250" cap="flat">
            <a:solidFill>
              <a:srgbClr val="C6B681"/>
            </a:solidFill>
            <a:prstDash val="solid"/>
            <a:headEnd type="none" w="sm" len="sm"/>
            <a:tailEnd type="none" w="sm" len="sm"/>
          </a:ln>
        </p:spPr>
      </p:sp>
      <p:grpSp>
        <p:nvGrpSpPr>
          <p:cNvPr id="7" name="Group 7"/>
          <p:cNvGrpSpPr/>
          <p:nvPr/>
        </p:nvGrpSpPr>
        <p:grpSpPr>
          <a:xfrm>
            <a:off x="13450473" y="2826371"/>
            <a:ext cx="3808827" cy="3793130"/>
            <a:chOff x="0" y="0"/>
            <a:chExt cx="5078437" cy="5057506"/>
          </a:xfrm>
        </p:grpSpPr>
        <p:pic>
          <p:nvPicPr>
            <p:cNvPr id="8" name="Picture 8"/>
            <p:cNvPicPr>
              <a:picLocks noChangeAspect="1"/>
            </p:cNvPicPr>
            <p:nvPr/>
          </p:nvPicPr>
          <p:blipFill>
            <a:blip r:embed="rId3"/>
            <a:srcRect l="2883" t="5971" r="2699"/>
            <a:stretch>
              <a:fillRect/>
            </a:stretch>
          </p:blipFill>
          <p:spPr>
            <a:xfrm>
              <a:off x="0" y="0"/>
              <a:ext cx="5078437" cy="5057506"/>
            </a:xfrm>
            <a:prstGeom prst="rect">
              <a:avLst/>
            </a:prstGeom>
          </p:spPr>
        </p:pic>
        <p:pic>
          <p:nvPicPr>
            <p:cNvPr id="9" name="Picture 9"/>
            <p:cNvPicPr>
              <a:picLocks noChangeAspect="1"/>
            </p:cNvPicPr>
            <p:nvPr/>
          </p:nvPicPr>
          <p:blipFill>
            <a:blip r:embed="rId4"/>
            <a:srcRect/>
            <a:stretch>
              <a:fillRect/>
            </a:stretch>
          </p:blipFill>
          <p:spPr>
            <a:xfrm>
              <a:off x="37350" y="26885"/>
              <a:ext cx="5003737" cy="5003737"/>
            </a:xfrm>
            <a:prstGeom prst="rect">
              <a:avLst/>
            </a:prstGeom>
          </p:spPr>
        </p:pic>
      </p:grpSp>
      <p:grpSp>
        <p:nvGrpSpPr>
          <p:cNvPr id="10" name="Group 10"/>
          <p:cNvGrpSpPr/>
          <p:nvPr/>
        </p:nvGrpSpPr>
        <p:grpSpPr>
          <a:xfrm>
            <a:off x="8605937" y="7062674"/>
            <a:ext cx="8653363" cy="2195626"/>
            <a:chOff x="0" y="0"/>
            <a:chExt cx="11537817" cy="2927501"/>
          </a:xfrm>
        </p:grpSpPr>
        <p:sp>
          <p:nvSpPr>
            <p:cNvPr id="11" name="TextBox 11"/>
            <p:cNvSpPr txBox="1"/>
            <p:nvPr/>
          </p:nvSpPr>
          <p:spPr>
            <a:xfrm>
              <a:off x="0" y="-47625"/>
              <a:ext cx="11369702" cy="568864"/>
            </a:xfrm>
            <a:prstGeom prst="rect">
              <a:avLst/>
            </a:prstGeom>
          </p:spPr>
          <p:txBody>
            <a:bodyPr lIns="0" tIns="0" rIns="0" bIns="0" rtlCol="0" anchor="t">
              <a:spAutoFit/>
            </a:bodyPr>
            <a:lstStyle/>
            <a:p>
              <a:pPr algn="r">
                <a:lnSpc>
                  <a:spcPts val="3652"/>
                </a:lnSpc>
              </a:pPr>
              <a:r>
                <a:rPr lang="en-US" sz="2609" spc="521">
                  <a:solidFill>
                    <a:srgbClr val="FAFAFA"/>
                  </a:solidFill>
                  <a:latin typeface="Montserrat Light"/>
                </a:rPr>
                <a:t>ON BEHALF OF USC AMCP</a:t>
              </a:r>
            </a:p>
          </p:txBody>
        </p:sp>
        <p:sp>
          <p:nvSpPr>
            <p:cNvPr id="12" name="TextBox 12"/>
            <p:cNvSpPr txBox="1"/>
            <p:nvPr/>
          </p:nvSpPr>
          <p:spPr>
            <a:xfrm>
              <a:off x="168116" y="912455"/>
              <a:ext cx="11369702" cy="2015047"/>
            </a:xfrm>
            <a:prstGeom prst="rect">
              <a:avLst/>
            </a:prstGeom>
          </p:spPr>
          <p:txBody>
            <a:bodyPr lIns="0" tIns="0" rIns="0" bIns="0" rtlCol="0" anchor="t">
              <a:spAutoFit/>
            </a:bodyPr>
            <a:lstStyle/>
            <a:p>
              <a:pPr algn="r">
                <a:lnSpc>
                  <a:spcPts val="11479"/>
                </a:lnSpc>
              </a:pPr>
              <a:r>
                <a:rPr lang="en-US" sz="10436" spc="417">
                  <a:solidFill>
                    <a:srgbClr val="C6B681"/>
                  </a:solidFill>
                  <a:latin typeface="Open Sans Light"/>
                </a:rPr>
                <a:t>THANK YOU</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51007" y="0"/>
            <a:ext cx="7036993" cy="10287000"/>
            <a:chOff x="0" y="0"/>
            <a:chExt cx="9382658" cy="13716000"/>
          </a:xfrm>
        </p:grpSpPr>
        <p:pic>
          <p:nvPicPr>
            <p:cNvPr id="3" name="Picture 3"/>
            <p:cNvPicPr>
              <a:picLocks noChangeAspect="1"/>
            </p:cNvPicPr>
            <p:nvPr/>
          </p:nvPicPr>
          <p:blipFill>
            <a:blip r:embed="rId3"/>
            <a:srcRect t="1271" b="1271"/>
            <a:stretch>
              <a:fillRect/>
            </a:stretch>
          </p:blipFill>
          <p:spPr>
            <a:xfrm>
              <a:off x="0" y="0"/>
              <a:ext cx="9382658" cy="13716000"/>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95600" y="-553558"/>
            <a:ext cx="1737676" cy="199108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9032584"/>
            <a:ext cx="1737676" cy="1991087"/>
          </a:xfrm>
          <a:prstGeom prst="rect">
            <a:avLst/>
          </a:prstGeom>
        </p:spPr>
      </p:pic>
      <p:grpSp>
        <p:nvGrpSpPr>
          <p:cNvPr id="6" name="Group 6"/>
          <p:cNvGrpSpPr/>
          <p:nvPr/>
        </p:nvGrpSpPr>
        <p:grpSpPr>
          <a:xfrm rot="-5400000">
            <a:off x="1149111" y="3695095"/>
            <a:ext cx="20124665" cy="79127"/>
            <a:chOff x="0" y="0"/>
            <a:chExt cx="17677267" cy="69504"/>
          </a:xfrm>
        </p:grpSpPr>
        <p:sp>
          <p:nvSpPr>
            <p:cNvPr id="7" name="Freeform 7"/>
            <p:cNvSpPr/>
            <p:nvPr/>
          </p:nvSpPr>
          <p:spPr>
            <a:xfrm>
              <a:off x="0" y="0"/>
              <a:ext cx="17677267" cy="69504"/>
            </a:xfrm>
            <a:custGeom>
              <a:avLst/>
              <a:gdLst/>
              <a:ahLst/>
              <a:cxnLst/>
              <a:rect l="l" t="t" r="r" b="b"/>
              <a:pathLst>
                <a:path w="17677267" h="69504">
                  <a:moveTo>
                    <a:pt x="0" y="0"/>
                  </a:moveTo>
                  <a:lnTo>
                    <a:pt x="17677267" y="0"/>
                  </a:lnTo>
                  <a:lnTo>
                    <a:pt x="17677267" y="69504"/>
                  </a:lnTo>
                  <a:lnTo>
                    <a:pt x="0" y="69504"/>
                  </a:lnTo>
                  <a:close/>
                </a:path>
              </a:pathLst>
            </a:custGeom>
            <a:solidFill>
              <a:srgbClr val="C6B681"/>
            </a:solidFill>
          </p:spPr>
        </p:sp>
      </p:grpSp>
      <p:pic>
        <p:nvPicPr>
          <p:cNvPr id="8" name="Picture 8"/>
          <p:cNvPicPr>
            <a:picLocks noChangeAspect="1"/>
          </p:cNvPicPr>
          <p:nvPr/>
        </p:nvPicPr>
        <p:blipFill>
          <a:blip r:embed="rId6"/>
          <a:srcRect l="2883" t="5971" r="2699"/>
          <a:stretch>
            <a:fillRect/>
          </a:stretch>
        </p:blipFill>
        <p:spPr>
          <a:xfrm>
            <a:off x="195684" y="192156"/>
            <a:ext cx="1385628" cy="1379917"/>
          </a:xfrm>
          <a:prstGeom prst="rect">
            <a:avLst/>
          </a:prstGeom>
        </p:spPr>
      </p:pic>
      <p:sp>
        <p:nvSpPr>
          <p:cNvPr id="9" name="TextBox 9"/>
          <p:cNvSpPr txBox="1"/>
          <p:nvPr/>
        </p:nvSpPr>
        <p:spPr>
          <a:xfrm>
            <a:off x="1028700" y="2488007"/>
            <a:ext cx="8135737" cy="680558"/>
          </a:xfrm>
          <a:prstGeom prst="rect">
            <a:avLst/>
          </a:prstGeom>
        </p:spPr>
        <p:txBody>
          <a:bodyPr lIns="0" tIns="0" rIns="0" bIns="0" rtlCol="0" anchor="t">
            <a:spAutoFit/>
          </a:bodyPr>
          <a:lstStyle/>
          <a:p>
            <a:pPr marL="0" lvl="0" indent="0">
              <a:lnSpc>
                <a:spcPts val="5043"/>
              </a:lnSpc>
            </a:pPr>
            <a:r>
              <a:rPr lang="en-US" sz="5043">
                <a:solidFill>
                  <a:srgbClr val="1E3964"/>
                </a:solidFill>
                <a:latin typeface="Open Sans Light Bold"/>
              </a:rPr>
              <a:t>CHAPTER INTRODUCTION</a:t>
            </a:r>
          </a:p>
        </p:txBody>
      </p:sp>
      <p:sp>
        <p:nvSpPr>
          <p:cNvPr id="10" name="TextBox 10"/>
          <p:cNvSpPr txBox="1"/>
          <p:nvPr/>
        </p:nvSpPr>
        <p:spPr>
          <a:xfrm>
            <a:off x="1028700" y="4076168"/>
            <a:ext cx="9004575" cy="3649139"/>
          </a:xfrm>
          <a:prstGeom prst="rect">
            <a:avLst/>
          </a:prstGeom>
        </p:spPr>
        <p:txBody>
          <a:bodyPr lIns="0" tIns="0" rIns="0" bIns="0" rtlCol="0" anchor="t">
            <a:spAutoFit/>
          </a:bodyPr>
          <a:lstStyle/>
          <a:p>
            <a:pPr>
              <a:lnSpc>
                <a:spcPts val="4141"/>
              </a:lnSpc>
              <a:spcBef>
                <a:spcPct val="0"/>
              </a:spcBef>
            </a:pPr>
            <a:r>
              <a:rPr lang="en-US" sz="2958">
                <a:solidFill>
                  <a:srgbClr val="6376BE"/>
                </a:solidFill>
                <a:latin typeface="Open Sans Light"/>
              </a:rPr>
              <a:t>The USC School of Pharmacy's Chapter of Academy of Managed Care Pharmacy is dedicated to providing students professional experiences that enrich learning and networking within the managed care profession. With this, we hope to continue to promote AMCP's core values of medication safety, efficacy, and cost-effective drug therapy.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23592" y="3140773"/>
            <a:ext cx="4339934" cy="433993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2806" y="3140773"/>
            <a:ext cx="4339934" cy="4339934"/>
          </a:xfrm>
          <a:prstGeom prst="rect">
            <a:avLst/>
          </a:prstGeom>
        </p:spPr>
      </p:pic>
      <p:grpSp>
        <p:nvGrpSpPr>
          <p:cNvPr id="4" name="Group 4"/>
          <p:cNvGrpSpPr>
            <a:grpSpLocks noChangeAspect="1"/>
          </p:cNvGrpSpPr>
          <p:nvPr/>
        </p:nvGrpSpPr>
        <p:grpSpPr>
          <a:xfrm>
            <a:off x="2002993" y="3320967"/>
            <a:ext cx="3979561" cy="3979545"/>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5790" t="-29549" r="-9671" b="-43643"/>
              </a:stretch>
            </a:blip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74033" y="3140773"/>
            <a:ext cx="4339934" cy="4339934"/>
          </a:xfrm>
          <a:prstGeom prst="rect">
            <a:avLst/>
          </a:prstGeom>
        </p:spPr>
      </p:pic>
      <p:grpSp>
        <p:nvGrpSpPr>
          <p:cNvPr id="7" name="Group 7"/>
          <p:cNvGrpSpPr>
            <a:grpSpLocks noChangeAspect="1"/>
          </p:cNvGrpSpPr>
          <p:nvPr/>
        </p:nvGrpSpPr>
        <p:grpSpPr>
          <a:xfrm>
            <a:off x="7154220" y="3320967"/>
            <a:ext cx="3979561" cy="3979545"/>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9643" t="-21185" r="-9400" b="-27620"/>
              </a:stretch>
            </a:blipFill>
          </p:spPr>
        </p:sp>
      </p:grpSp>
      <p:grpSp>
        <p:nvGrpSpPr>
          <p:cNvPr id="9" name="Group 9"/>
          <p:cNvGrpSpPr>
            <a:grpSpLocks noChangeAspect="1"/>
          </p:cNvGrpSpPr>
          <p:nvPr/>
        </p:nvGrpSpPr>
        <p:grpSpPr>
          <a:xfrm>
            <a:off x="12305446" y="3320967"/>
            <a:ext cx="3979561" cy="3979545"/>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21530" b="-30851"/>
              </a:stretch>
            </a:blipFill>
          </p:spPr>
        </p:sp>
      </p:gr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55419" y="3319653"/>
            <a:ext cx="1737676" cy="1991087"/>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301" y="6115050"/>
            <a:ext cx="1737676" cy="1991087"/>
          </a:xfrm>
          <a:prstGeom prst="rect">
            <a:avLst/>
          </a:prstGeom>
        </p:spPr>
      </p:pic>
      <p:pic>
        <p:nvPicPr>
          <p:cNvPr id="13" name="Picture 13"/>
          <p:cNvPicPr>
            <a:picLocks noChangeAspect="1"/>
          </p:cNvPicPr>
          <p:nvPr/>
        </p:nvPicPr>
        <p:blipFill>
          <a:blip r:embed="rId9"/>
          <a:srcRect l="2883" t="5971" r="2699"/>
          <a:stretch>
            <a:fillRect/>
          </a:stretch>
        </p:blipFill>
        <p:spPr>
          <a:xfrm>
            <a:off x="195684" y="192156"/>
            <a:ext cx="1385628" cy="1379917"/>
          </a:xfrm>
          <a:prstGeom prst="rect">
            <a:avLst/>
          </a:prstGeom>
        </p:spPr>
      </p:pic>
      <p:sp>
        <p:nvSpPr>
          <p:cNvPr id="14" name="TextBox 14"/>
          <p:cNvSpPr txBox="1"/>
          <p:nvPr/>
        </p:nvSpPr>
        <p:spPr>
          <a:xfrm>
            <a:off x="3057020" y="1376363"/>
            <a:ext cx="12460478" cy="680558"/>
          </a:xfrm>
          <a:prstGeom prst="rect">
            <a:avLst/>
          </a:prstGeom>
        </p:spPr>
        <p:txBody>
          <a:bodyPr lIns="0" tIns="0" rIns="0" bIns="0" rtlCol="0" anchor="t">
            <a:spAutoFit/>
          </a:bodyPr>
          <a:lstStyle/>
          <a:p>
            <a:pPr algn="ctr">
              <a:lnSpc>
                <a:spcPts val="5043"/>
              </a:lnSpc>
              <a:spcBef>
                <a:spcPct val="0"/>
              </a:spcBef>
            </a:pPr>
            <a:r>
              <a:rPr lang="en-US" sz="5043">
                <a:solidFill>
                  <a:srgbClr val="1E3964"/>
                </a:solidFill>
                <a:latin typeface="Open Sans Light Bold"/>
              </a:rPr>
              <a:t>MEET OUR TEAM</a:t>
            </a:r>
          </a:p>
        </p:txBody>
      </p:sp>
      <p:sp>
        <p:nvSpPr>
          <p:cNvPr id="15" name="TextBox 15"/>
          <p:cNvSpPr txBox="1"/>
          <p:nvPr/>
        </p:nvSpPr>
        <p:spPr>
          <a:xfrm>
            <a:off x="1667606" y="7736272"/>
            <a:ext cx="4650334" cy="514350"/>
          </a:xfrm>
          <a:prstGeom prst="rect">
            <a:avLst/>
          </a:prstGeom>
        </p:spPr>
        <p:txBody>
          <a:bodyPr lIns="0" tIns="0" rIns="0" bIns="0" rtlCol="0" anchor="t">
            <a:spAutoFit/>
          </a:bodyPr>
          <a:lstStyle/>
          <a:p>
            <a:pPr marL="0" lvl="0" indent="0" algn="ctr">
              <a:lnSpc>
                <a:spcPts val="4200"/>
              </a:lnSpc>
              <a:spcBef>
                <a:spcPct val="0"/>
              </a:spcBef>
            </a:pPr>
            <a:r>
              <a:rPr lang="en-US" sz="3000">
                <a:solidFill>
                  <a:srgbClr val="1E3964"/>
                </a:solidFill>
                <a:latin typeface="Open Sans Light Bold"/>
              </a:rPr>
              <a:t>Mia Burgos</a:t>
            </a:r>
          </a:p>
        </p:txBody>
      </p:sp>
      <p:sp>
        <p:nvSpPr>
          <p:cNvPr id="16" name="TextBox 16"/>
          <p:cNvSpPr txBox="1"/>
          <p:nvPr/>
        </p:nvSpPr>
        <p:spPr>
          <a:xfrm>
            <a:off x="6818833" y="7736272"/>
            <a:ext cx="4650334" cy="514350"/>
          </a:xfrm>
          <a:prstGeom prst="rect">
            <a:avLst/>
          </a:prstGeom>
        </p:spPr>
        <p:txBody>
          <a:bodyPr lIns="0" tIns="0" rIns="0" bIns="0" rtlCol="0" anchor="t">
            <a:spAutoFit/>
          </a:bodyPr>
          <a:lstStyle/>
          <a:p>
            <a:pPr marL="0" lvl="0" indent="0" algn="ctr">
              <a:lnSpc>
                <a:spcPts val="4200"/>
              </a:lnSpc>
              <a:spcBef>
                <a:spcPct val="0"/>
              </a:spcBef>
            </a:pPr>
            <a:r>
              <a:rPr lang="en-US" sz="3000">
                <a:solidFill>
                  <a:srgbClr val="1E3964"/>
                </a:solidFill>
                <a:latin typeface="Open Sans Light Bold"/>
              </a:rPr>
              <a:t>Beverly Fuerte</a:t>
            </a:r>
          </a:p>
        </p:txBody>
      </p:sp>
      <p:sp>
        <p:nvSpPr>
          <p:cNvPr id="17" name="TextBox 17"/>
          <p:cNvSpPr txBox="1"/>
          <p:nvPr/>
        </p:nvSpPr>
        <p:spPr>
          <a:xfrm>
            <a:off x="11970060" y="7736272"/>
            <a:ext cx="4650334" cy="514350"/>
          </a:xfrm>
          <a:prstGeom prst="rect">
            <a:avLst/>
          </a:prstGeom>
        </p:spPr>
        <p:txBody>
          <a:bodyPr lIns="0" tIns="0" rIns="0" bIns="0" rtlCol="0" anchor="t">
            <a:spAutoFit/>
          </a:bodyPr>
          <a:lstStyle/>
          <a:p>
            <a:pPr marL="0" lvl="0" indent="0" algn="ctr">
              <a:lnSpc>
                <a:spcPts val="4200"/>
              </a:lnSpc>
              <a:spcBef>
                <a:spcPct val="0"/>
              </a:spcBef>
            </a:pPr>
            <a:r>
              <a:rPr lang="en-US" sz="3000">
                <a:solidFill>
                  <a:srgbClr val="1E3964"/>
                </a:solidFill>
                <a:latin typeface="Open Sans Light Bold"/>
              </a:rPr>
              <a:t>Eugenia Kwon</a:t>
            </a:r>
          </a:p>
        </p:txBody>
      </p:sp>
      <p:sp>
        <p:nvSpPr>
          <p:cNvPr id="18" name="TextBox 18"/>
          <p:cNvSpPr txBox="1"/>
          <p:nvPr/>
        </p:nvSpPr>
        <p:spPr>
          <a:xfrm>
            <a:off x="1667606" y="8277219"/>
            <a:ext cx="4650334" cy="42227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1E3964"/>
                </a:solidFill>
                <a:latin typeface="Open Sans Light Italics"/>
              </a:rPr>
              <a:t>President-Elect</a:t>
            </a:r>
          </a:p>
        </p:txBody>
      </p:sp>
      <p:sp>
        <p:nvSpPr>
          <p:cNvPr id="19" name="TextBox 19"/>
          <p:cNvSpPr txBox="1"/>
          <p:nvPr/>
        </p:nvSpPr>
        <p:spPr>
          <a:xfrm>
            <a:off x="6818833" y="8277219"/>
            <a:ext cx="4650334" cy="42227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1E3964"/>
                </a:solidFill>
                <a:latin typeface="Open Sans Light Italics"/>
              </a:rPr>
              <a:t>Director of Finance</a:t>
            </a:r>
          </a:p>
        </p:txBody>
      </p:sp>
      <p:sp>
        <p:nvSpPr>
          <p:cNvPr id="20" name="TextBox 20"/>
          <p:cNvSpPr txBox="1"/>
          <p:nvPr/>
        </p:nvSpPr>
        <p:spPr>
          <a:xfrm>
            <a:off x="11970060" y="8277219"/>
            <a:ext cx="4650334" cy="422275"/>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1E3964"/>
                </a:solidFill>
                <a:latin typeface="Open Sans Light Italics"/>
              </a:rPr>
              <a:t>Director of Medicare</a:t>
            </a:r>
          </a:p>
        </p:txBody>
      </p:sp>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80265" y="-803387"/>
            <a:ext cx="1737676" cy="1991087"/>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33780" y="9012209"/>
            <a:ext cx="1737676" cy="19910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1944" y="3582216"/>
            <a:ext cx="1619475" cy="161947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1944" y="6525397"/>
            <a:ext cx="1619475" cy="161947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01001" y="3582216"/>
            <a:ext cx="1619475" cy="161947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01001" y="6525397"/>
            <a:ext cx="1619475" cy="1619475"/>
          </a:xfrm>
          <a:prstGeom prst="rect">
            <a:avLst/>
          </a:prstGeom>
        </p:spPr>
      </p:pic>
      <p:pic>
        <p:nvPicPr>
          <p:cNvPr id="6" name="Picture 6"/>
          <p:cNvPicPr>
            <a:picLocks noChangeAspect="1"/>
          </p:cNvPicPr>
          <p:nvPr/>
        </p:nvPicPr>
        <p:blipFill>
          <a:blip r:embed="rId6"/>
          <a:srcRect l="2883" t="5971" r="2699"/>
          <a:stretch>
            <a:fillRect/>
          </a:stretch>
        </p:blipFill>
        <p:spPr>
          <a:xfrm>
            <a:off x="195684" y="192156"/>
            <a:ext cx="1385628" cy="1379917"/>
          </a:xfrm>
          <a:prstGeom prst="rect">
            <a:avLst/>
          </a:prstGeom>
        </p:spPr>
      </p:pic>
      <p:sp>
        <p:nvSpPr>
          <p:cNvPr id="7" name="TextBox 7"/>
          <p:cNvSpPr txBox="1"/>
          <p:nvPr/>
        </p:nvSpPr>
        <p:spPr>
          <a:xfrm>
            <a:off x="3034013" y="4272329"/>
            <a:ext cx="5452985" cy="1406525"/>
          </a:xfrm>
          <a:prstGeom prst="rect">
            <a:avLst/>
          </a:prstGeom>
        </p:spPr>
        <p:txBody>
          <a:bodyPr lIns="0" tIns="0" rIns="0" bIns="0" rtlCol="0" anchor="t">
            <a:spAutoFit/>
          </a:bodyPr>
          <a:lstStyle/>
          <a:p>
            <a:pPr>
              <a:lnSpc>
                <a:spcPts val="2800"/>
              </a:lnSpc>
              <a:spcBef>
                <a:spcPct val="0"/>
              </a:spcBef>
            </a:pPr>
            <a:r>
              <a:rPr lang="en-US" sz="2000">
                <a:solidFill>
                  <a:srgbClr val="171616"/>
                </a:solidFill>
                <a:latin typeface="Open Sans"/>
              </a:rPr>
              <a:t>The event offered students the opportunity to learn about Managed Care through the experiences of working professionals in the field.</a:t>
            </a:r>
          </a:p>
        </p:txBody>
      </p:sp>
      <p:sp>
        <p:nvSpPr>
          <p:cNvPr id="8" name="TextBox 8"/>
          <p:cNvSpPr txBox="1"/>
          <p:nvPr/>
        </p:nvSpPr>
        <p:spPr>
          <a:xfrm>
            <a:off x="1128496" y="4024636"/>
            <a:ext cx="1346373" cy="648909"/>
          </a:xfrm>
          <a:prstGeom prst="rect">
            <a:avLst/>
          </a:prstGeom>
        </p:spPr>
        <p:txBody>
          <a:bodyPr lIns="0" tIns="0" rIns="0" bIns="0" rtlCol="0" anchor="t">
            <a:spAutoFit/>
          </a:bodyPr>
          <a:lstStyle/>
          <a:p>
            <a:pPr algn="ctr">
              <a:lnSpc>
                <a:spcPts val="5228"/>
              </a:lnSpc>
              <a:spcBef>
                <a:spcPct val="0"/>
              </a:spcBef>
            </a:pPr>
            <a:r>
              <a:rPr lang="en-US" sz="3734">
                <a:solidFill>
                  <a:srgbClr val="FFFFFF"/>
                </a:solidFill>
                <a:latin typeface="Open Sans Bold"/>
              </a:rPr>
              <a:t>01</a:t>
            </a:r>
          </a:p>
        </p:txBody>
      </p:sp>
      <p:sp>
        <p:nvSpPr>
          <p:cNvPr id="9" name="TextBox 9"/>
          <p:cNvSpPr txBox="1"/>
          <p:nvPr/>
        </p:nvSpPr>
        <p:spPr>
          <a:xfrm>
            <a:off x="3034013" y="3725246"/>
            <a:ext cx="5452985" cy="422275"/>
          </a:xfrm>
          <a:prstGeom prst="rect">
            <a:avLst/>
          </a:prstGeom>
        </p:spPr>
        <p:txBody>
          <a:bodyPr lIns="0" tIns="0" rIns="0" bIns="0" rtlCol="0" anchor="t">
            <a:spAutoFit/>
          </a:bodyPr>
          <a:lstStyle/>
          <a:p>
            <a:pPr>
              <a:lnSpc>
                <a:spcPts val="3499"/>
              </a:lnSpc>
              <a:spcBef>
                <a:spcPct val="0"/>
              </a:spcBef>
            </a:pPr>
            <a:r>
              <a:rPr lang="en-US" sz="2499">
                <a:solidFill>
                  <a:srgbClr val="6376BE"/>
                </a:solidFill>
                <a:latin typeface="Open Sans Bold"/>
              </a:rPr>
              <a:t>Managed Care 101</a:t>
            </a:r>
          </a:p>
        </p:txBody>
      </p:sp>
      <p:sp>
        <p:nvSpPr>
          <p:cNvPr id="10" name="TextBox 10"/>
          <p:cNvSpPr txBox="1"/>
          <p:nvPr/>
        </p:nvSpPr>
        <p:spPr>
          <a:xfrm>
            <a:off x="3034013" y="7215511"/>
            <a:ext cx="5452985" cy="1054100"/>
          </a:xfrm>
          <a:prstGeom prst="rect">
            <a:avLst/>
          </a:prstGeom>
        </p:spPr>
        <p:txBody>
          <a:bodyPr lIns="0" tIns="0" rIns="0" bIns="0" rtlCol="0" anchor="t">
            <a:spAutoFit/>
          </a:bodyPr>
          <a:lstStyle/>
          <a:p>
            <a:pPr>
              <a:lnSpc>
                <a:spcPts val="2800"/>
              </a:lnSpc>
              <a:spcBef>
                <a:spcPct val="0"/>
              </a:spcBef>
            </a:pPr>
            <a:r>
              <a:rPr lang="en-US" sz="2000">
                <a:solidFill>
                  <a:srgbClr val="171616"/>
                </a:solidFill>
                <a:latin typeface="Open Sans"/>
              </a:rPr>
              <a:t>Partnering with Kaiser Permanente, USC AMCP offered students to learn more about residency programs and potential job offers.</a:t>
            </a:r>
          </a:p>
        </p:txBody>
      </p:sp>
      <p:sp>
        <p:nvSpPr>
          <p:cNvPr id="11" name="TextBox 11"/>
          <p:cNvSpPr txBox="1"/>
          <p:nvPr/>
        </p:nvSpPr>
        <p:spPr>
          <a:xfrm>
            <a:off x="1128496" y="6967818"/>
            <a:ext cx="1346373" cy="648909"/>
          </a:xfrm>
          <a:prstGeom prst="rect">
            <a:avLst/>
          </a:prstGeom>
        </p:spPr>
        <p:txBody>
          <a:bodyPr lIns="0" tIns="0" rIns="0" bIns="0" rtlCol="0" anchor="t">
            <a:spAutoFit/>
          </a:bodyPr>
          <a:lstStyle/>
          <a:p>
            <a:pPr algn="ctr">
              <a:lnSpc>
                <a:spcPts val="5228"/>
              </a:lnSpc>
              <a:spcBef>
                <a:spcPct val="0"/>
              </a:spcBef>
            </a:pPr>
            <a:r>
              <a:rPr lang="en-US" sz="3734">
                <a:solidFill>
                  <a:srgbClr val="FFFFFF"/>
                </a:solidFill>
                <a:latin typeface="Open Sans Bold"/>
              </a:rPr>
              <a:t>03</a:t>
            </a:r>
          </a:p>
        </p:txBody>
      </p:sp>
      <p:sp>
        <p:nvSpPr>
          <p:cNvPr id="12" name="TextBox 12"/>
          <p:cNvSpPr txBox="1"/>
          <p:nvPr/>
        </p:nvSpPr>
        <p:spPr>
          <a:xfrm>
            <a:off x="3034013" y="6668428"/>
            <a:ext cx="5452985" cy="422275"/>
          </a:xfrm>
          <a:prstGeom prst="rect">
            <a:avLst/>
          </a:prstGeom>
        </p:spPr>
        <p:txBody>
          <a:bodyPr lIns="0" tIns="0" rIns="0" bIns="0" rtlCol="0" anchor="t">
            <a:spAutoFit/>
          </a:bodyPr>
          <a:lstStyle/>
          <a:p>
            <a:pPr>
              <a:lnSpc>
                <a:spcPts val="3499"/>
              </a:lnSpc>
              <a:spcBef>
                <a:spcPct val="0"/>
              </a:spcBef>
            </a:pPr>
            <a:r>
              <a:rPr lang="en-US" sz="2499">
                <a:solidFill>
                  <a:srgbClr val="6376BE"/>
                </a:solidFill>
                <a:latin typeface="Open Sans Bold"/>
              </a:rPr>
              <a:t>Kaiser Night</a:t>
            </a:r>
          </a:p>
        </p:txBody>
      </p:sp>
      <p:sp>
        <p:nvSpPr>
          <p:cNvPr id="13" name="TextBox 13"/>
          <p:cNvSpPr txBox="1"/>
          <p:nvPr/>
        </p:nvSpPr>
        <p:spPr>
          <a:xfrm>
            <a:off x="11843070" y="4272329"/>
            <a:ext cx="5452985" cy="1406525"/>
          </a:xfrm>
          <a:prstGeom prst="rect">
            <a:avLst/>
          </a:prstGeom>
        </p:spPr>
        <p:txBody>
          <a:bodyPr lIns="0" tIns="0" rIns="0" bIns="0" rtlCol="0" anchor="t">
            <a:spAutoFit/>
          </a:bodyPr>
          <a:lstStyle/>
          <a:p>
            <a:pPr>
              <a:lnSpc>
                <a:spcPts val="2800"/>
              </a:lnSpc>
              <a:spcBef>
                <a:spcPct val="0"/>
              </a:spcBef>
            </a:pPr>
            <a:r>
              <a:rPr lang="en-US" sz="2000">
                <a:solidFill>
                  <a:srgbClr val="171616"/>
                </a:solidFill>
                <a:latin typeface="Open Sans"/>
              </a:rPr>
              <a:t>Through Medicare Part D, students were able to participate in offering consultations to USC retirees to help reduce their Medicare Plan costs.</a:t>
            </a:r>
          </a:p>
        </p:txBody>
      </p:sp>
      <p:sp>
        <p:nvSpPr>
          <p:cNvPr id="14" name="TextBox 14"/>
          <p:cNvSpPr txBox="1"/>
          <p:nvPr/>
        </p:nvSpPr>
        <p:spPr>
          <a:xfrm>
            <a:off x="9937552" y="4024636"/>
            <a:ext cx="1346373" cy="648909"/>
          </a:xfrm>
          <a:prstGeom prst="rect">
            <a:avLst/>
          </a:prstGeom>
        </p:spPr>
        <p:txBody>
          <a:bodyPr lIns="0" tIns="0" rIns="0" bIns="0" rtlCol="0" anchor="t">
            <a:spAutoFit/>
          </a:bodyPr>
          <a:lstStyle/>
          <a:p>
            <a:pPr algn="ctr">
              <a:lnSpc>
                <a:spcPts val="5228"/>
              </a:lnSpc>
              <a:spcBef>
                <a:spcPct val="0"/>
              </a:spcBef>
            </a:pPr>
            <a:r>
              <a:rPr lang="en-US" sz="3734">
                <a:solidFill>
                  <a:srgbClr val="FFFFFF"/>
                </a:solidFill>
                <a:latin typeface="Open Sans Bold"/>
              </a:rPr>
              <a:t>02</a:t>
            </a:r>
          </a:p>
        </p:txBody>
      </p:sp>
      <p:sp>
        <p:nvSpPr>
          <p:cNvPr id="15" name="TextBox 15"/>
          <p:cNvSpPr txBox="1"/>
          <p:nvPr/>
        </p:nvSpPr>
        <p:spPr>
          <a:xfrm>
            <a:off x="11843070" y="3725246"/>
            <a:ext cx="5452985" cy="422275"/>
          </a:xfrm>
          <a:prstGeom prst="rect">
            <a:avLst/>
          </a:prstGeom>
        </p:spPr>
        <p:txBody>
          <a:bodyPr lIns="0" tIns="0" rIns="0" bIns="0" rtlCol="0" anchor="t">
            <a:spAutoFit/>
          </a:bodyPr>
          <a:lstStyle/>
          <a:p>
            <a:pPr>
              <a:lnSpc>
                <a:spcPts val="3499"/>
              </a:lnSpc>
              <a:spcBef>
                <a:spcPct val="0"/>
              </a:spcBef>
            </a:pPr>
            <a:r>
              <a:rPr lang="en-US" sz="2499">
                <a:solidFill>
                  <a:srgbClr val="6376BE"/>
                </a:solidFill>
                <a:latin typeface="Open Sans Bold"/>
              </a:rPr>
              <a:t>Medicare Part D</a:t>
            </a:r>
          </a:p>
        </p:txBody>
      </p:sp>
      <p:sp>
        <p:nvSpPr>
          <p:cNvPr id="16" name="TextBox 16"/>
          <p:cNvSpPr txBox="1"/>
          <p:nvPr/>
        </p:nvSpPr>
        <p:spPr>
          <a:xfrm>
            <a:off x="11843070" y="7215511"/>
            <a:ext cx="5452985" cy="1406525"/>
          </a:xfrm>
          <a:prstGeom prst="rect">
            <a:avLst/>
          </a:prstGeom>
        </p:spPr>
        <p:txBody>
          <a:bodyPr lIns="0" tIns="0" rIns="0" bIns="0" rtlCol="0" anchor="t">
            <a:spAutoFit/>
          </a:bodyPr>
          <a:lstStyle/>
          <a:p>
            <a:pPr>
              <a:lnSpc>
                <a:spcPts val="2800"/>
              </a:lnSpc>
              <a:spcBef>
                <a:spcPct val="0"/>
              </a:spcBef>
            </a:pPr>
            <a:r>
              <a:rPr lang="en-US" sz="2000">
                <a:solidFill>
                  <a:srgbClr val="171616"/>
                </a:solidFill>
                <a:latin typeface="Open Sans"/>
              </a:rPr>
              <a:t>USC AMCP offers programs such as the Pre-Managed Care Program and the Mentorship Program to expand interest and networking in the field.</a:t>
            </a:r>
          </a:p>
        </p:txBody>
      </p:sp>
      <p:sp>
        <p:nvSpPr>
          <p:cNvPr id="17" name="TextBox 17"/>
          <p:cNvSpPr txBox="1"/>
          <p:nvPr/>
        </p:nvSpPr>
        <p:spPr>
          <a:xfrm>
            <a:off x="9937552" y="6967818"/>
            <a:ext cx="1346373" cy="648909"/>
          </a:xfrm>
          <a:prstGeom prst="rect">
            <a:avLst/>
          </a:prstGeom>
        </p:spPr>
        <p:txBody>
          <a:bodyPr lIns="0" tIns="0" rIns="0" bIns="0" rtlCol="0" anchor="t">
            <a:spAutoFit/>
          </a:bodyPr>
          <a:lstStyle/>
          <a:p>
            <a:pPr algn="ctr">
              <a:lnSpc>
                <a:spcPts val="5228"/>
              </a:lnSpc>
              <a:spcBef>
                <a:spcPct val="0"/>
              </a:spcBef>
            </a:pPr>
            <a:r>
              <a:rPr lang="en-US" sz="3734">
                <a:solidFill>
                  <a:srgbClr val="FFFFFF"/>
                </a:solidFill>
                <a:latin typeface="Open Sans Bold"/>
              </a:rPr>
              <a:t>04</a:t>
            </a:r>
          </a:p>
        </p:txBody>
      </p:sp>
      <p:sp>
        <p:nvSpPr>
          <p:cNvPr id="18" name="TextBox 18"/>
          <p:cNvSpPr txBox="1"/>
          <p:nvPr/>
        </p:nvSpPr>
        <p:spPr>
          <a:xfrm>
            <a:off x="11843070" y="6668428"/>
            <a:ext cx="5452985" cy="422275"/>
          </a:xfrm>
          <a:prstGeom prst="rect">
            <a:avLst/>
          </a:prstGeom>
        </p:spPr>
        <p:txBody>
          <a:bodyPr lIns="0" tIns="0" rIns="0" bIns="0" rtlCol="0" anchor="t">
            <a:spAutoFit/>
          </a:bodyPr>
          <a:lstStyle/>
          <a:p>
            <a:pPr>
              <a:lnSpc>
                <a:spcPts val="3499"/>
              </a:lnSpc>
              <a:spcBef>
                <a:spcPct val="0"/>
              </a:spcBef>
            </a:pPr>
            <a:r>
              <a:rPr lang="en-US" sz="2499">
                <a:solidFill>
                  <a:srgbClr val="6376BE"/>
                </a:solidFill>
                <a:latin typeface="Open Sans Bold"/>
              </a:rPr>
              <a:t>Special Programs</a:t>
            </a:r>
          </a:p>
        </p:txBody>
      </p:sp>
      <p:sp>
        <p:nvSpPr>
          <p:cNvPr id="19" name="TextBox 19"/>
          <p:cNvSpPr txBox="1"/>
          <p:nvPr/>
        </p:nvSpPr>
        <p:spPr>
          <a:xfrm>
            <a:off x="2742239" y="1567805"/>
            <a:ext cx="12803523" cy="958049"/>
          </a:xfrm>
          <a:prstGeom prst="rect">
            <a:avLst/>
          </a:prstGeom>
        </p:spPr>
        <p:txBody>
          <a:bodyPr lIns="0" tIns="0" rIns="0" bIns="0" rtlCol="0" anchor="t">
            <a:spAutoFit/>
          </a:bodyPr>
          <a:lstStyle/>
          <a:p>
            <a:pPr algn="ctr">
              <a:lnSpc>
                <a:spcPts val="7519"/>
              </a:lnSpc>
            </a:pPr>
            <a:r>
              <a:rPr lang="en-US" sz="6265">
                <a:solidFill>
                  <a:srgbClr val="1E3964"/>
                </a:solidFill>
                <a:latin typeface="Open Sans Light Bold"/>
              </a:rPr>
              <a:t>2021-2022 HIGHLIGHTS</a:t>
            </a:r>
          </a:p>
        </p:txBody>
      </p:sp>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53782" y="8793485"/>
            <a:ext cx="1737676" cy="1991087"/>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42239" y="-803387"/>
            <a:ext cx="1737676" cy="19910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3" t="5971" r="2699"/>
          <a:stretch>
            <a:fillRect/>
          </a:stretch>
        </p:blipFill>
        <p:spPr>
          <a:xfrm>
            <a:off x="195684" y="192156"/>
            <a:ext cx="1385628" cy="1379917"/>
          </a:xfrm>
          <a:prstGeom prst="rect">
            <a:avLst/>
          </a:prstGeom>
        </p:spPr>
      </p:pic>
      <p:sp>
        <p:nvSpPr>
          <p:cNvPr id="3" name="AutoShape 3"/>
          <p:cNvSpPr/>
          <p:nvPr/>
        </p:nvSpPr>
        <p:spPr>
          <a:xfrm rot="-11516">
            <a:off x="2461846" y="853540"/>
            <a:ext cx="17059708" cy="0"/>
          </a:xfrm>
          <a:prstGeom prst="line">
            <a:avLst/>
          </a:prstGeom>
          <a:ln w="114300" cap="rnd">
            <a:solidFill>
              <a:srgbClr val="C6B681"/>
            </a:solidFill>
            <a:prstDash val="solid"/>
            <a:headEnd type="none" w="sm" len="sm"/>
            <a:tailEnd type="none" w="sm" len="sm"/>
          </a:ln>
        </p:spPr>
      </p:sp>
      <p:grpSp>
        <p:nvGrpSpPr>
          <p:cNvPr id="4" name="Group 4"/>
          <p:cNvGrpSpPr>
            <a:grpSpLocks noChangeAspect="1"/>
          </p:cNvGrpSpPr>
          <p:nvPr/>
        </p:nvGrpSpPr>
        <p:grpSpPr>
          <a:xfrm>
            <a:off x="10106929" y="3856169"/>
            <a:ext cx="7152371" cy="5246370"/>
            <a:chOff x="0" y="0"/>
            <a:chExt cx="4198620" cy="3079750"/>
          </a:xfrm>
        </p:grpSpPr>
        <p:sp>
          <p:nvSpPr>
            <p:cNvPr id="5" name="Freeform 5"/>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t="-35358" b="-35358"/>
              </a:stretch>
            </a:blipFill>
          </p:spPr>
        </p:sp>
      </p:grpSp>
      <p:grpSp>
        <p:nvGrpSpPr>
          <p:cNvPr id="6" name="Group 6"/>
          <p:cNvGrpSpPr>
            <a:grpSpLocks noChangeAspect="1"/>
          </p:cNvGrpSpPr>
          <p:nvPr/>
        </p:nvGrpSpPr>
        <p:grpSpPr>
          <a:xfrm>
            <a:off x="15063131" y="5143500"/>
            <a:ext cx="3224869" cy="5246370"/>
            <a:chOff x="0" y="0"/>
            <a:chExt cx="2062480" cy="3355340"/>
          </a:xfrm>
        </p:grpSpPr>
        <p:sp>
          <p:nvSpPr>
            <p:cNvPr id="7" name="Freeform 7"/>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blipFill>
              <a:blip r:embed="rId4"/>
              <a:stretch>
                <a:fillRect l="-32476" r="-32476"/>
              </a:stretch>
            </a:blipFill>
          </p:spPr>
        </p:sp>
      </p:grpSp>
      <p:sp>
        <p:nvSpPr>
          <p:cNvPr id="8" name="TextBox 8"/>
          <p:cNvSpPr txBox="1"/>
          <p:nvPr/>
        </p:nvSpPr>
        <p:spPr>
          <a:xfrm>
            <a:off x="7900672" y="1600648"/>
            <a:ext cx="9358628" cy="1183005"/>
          </a:xfrm>
          <a:prstGeom prst="rect">
            <a:avLst/>
          </a:prstGeom>
        </p:spPr>
        <p:txBody>
          <a:bodyPr lIns="0" tIns="0" rIns="0" bIns="0" rtlCol="0" anchor="t">
            <a:spAutoFit/>
          </a:bodyPr>
          <a:lstStyle/>
          <a:p>
            <a:pPr algn="r">
              <a:lnSpc>
                <a:spcPts val="9360"/>
              </a:lnSpc>
            </a:pPr>
            <a:r>
              <a:rPr lang="en-US" sz="8000">
                <a:solidFill>
                  <a:srgbClr val="0E2C6A"/>
                </a:solidFill>
                <a:latin typeface="Open Sans Light"/>
              </a:rPr>
              <a:t>Managed Care 101</a:t>
            </a:r>
          </a:p>
        </p:txBody>
      </p:sp>
      <p:sp>
        <p:nvSpPr>
          <p:cNvPr id="9" name="TextBox 9"/>
          <p:cNvSpPr txBox="1"/>
          <p:nvPr/>
        </p:nvSpPr>
        <p:spPr>
          <a:xfrm>
            <a:off x="1028700" y="4189544"/>
            <a:ext cx="7054934" cy="2369820"/>
          </a:xfrm>
          <a:prstGeom prst="rect">
            <a:avLst/>
          </a:prstGeom>
        </p:spPr>
        <p:txBody>
          <a:bodyPr lIns="0" tIns="0" rIns="0" bIns="0" rtlCol="0" anchor="t">
            <a:spAutoFit/>
          </a:bodyPr>
          <a:lstStyle/>
          <a:p>
            <a:pPr>
              <a:lnSpc>
                <a:spcPts val="3779"/>
              </a:lnSpc>
            </a:pPr>
            <a:r>
              <a:rPr lang="en-US" sz="2699">
                <a:solidFill>
                  <a:srgbClr val="000000"/>
                </a:solidFill>
                <a:latin typeface="Open Sans Light"/>
              </a:rPr>
              <a:t>Introductory event to managed care pharmacy meant to give a BIG PICTURE overview of the managed care space to students with little to no exposure to careers in managed care.</a:t>
            </a:r>
          </a:p>
        </p:txBody>
      </p:sp>
      <p:sp>
        <p:nvSpPr>
          <p:cNvPr id="10" name="TextBox 10"/>
          <p:cNvSpPr txBox="1"/>
          <p:nvPr/>
        </p:nvSpPr>
        <p:spPr>
          <a:xfrm>
            <a:off x="1028700" y="6911790"/>
            <a:ext cx="7054934" cy="895731"/>
          </a:xfrm>
          <a:prstGeom prst="rect">
            <a:avLst/>
          </a:prstGeom>
        </p:spPr>
        <p:txBody>
          <a:bodyPr lIns="0" tIns="0" rIns="0" bIns="0" rtlCol="0" anchor="t">
            <a:spAutoFit/>
          </a:bodyPr>
          <a:lstStyle/>
          <a:p>
            <a:pPr marL="453390" lvl="1" indent="-226695">
              <a:lnSpc>
                <a:spcPts val="3717"/>
              </a:lnSpc>
              <a:buFont typeface="Arial"/>
              <a:buChar char="•"/>
            </a:pPr>
            <a:r>
              <a:rPr lang="en-US" sz="2100">
                <a:solidFill>
                  <a:srgbClr val="000000"/>
                </a:solidFill>
                <a:latin typeface="Open Sans Light"/>
              </a:rPr>
              <a:t>Keynote speeches from professionals in managed care</a:t>
            </a:r>
          </a:p>
          <a:p>
            <a:pPr marL="453390" lvl="1" indent="-226695">
              <a:lnSpc>
                <a:spcPts val="3717"/>
              </a:lnSpc>
              <a:buFont typeface="Arial"/>
              <a:buChar char="•"/>
            </a:pPr>
            <a:r>
              <a:rPr lang="en-US" sz="2100">
                <a:solidFill>
                  <a:srgbClr val="000000"/>
                </a:solidFill>
                <a:latin typeface="Open Sans Light"/>
              </a:rPr>
              <a:t>Round table networking and dinner</a:t>
            </a:r>
          </a:p>
        </p:txBody>
      </p:sp>
      <p:sp>
        <p:nvSpPr>
          <p:cNvPr id="11" name="TextBox 11"/>
          <p:cNvSpPr txBox="1"/>
          <p:nvPr/>
        </p:nvSpPr>
        <p:spPr>
          <a:xfrm>
            <a:off x="1028700" y="3270381"/>
            <a:ext cx="8849305" cy="508635"/>
          </a:xfrm>
          <a:prstGeom prst="rect">
            <a:avLst/>
          </a:prstGeom>
        </p:spPr>
        <p:txBody>
          <a:bodyPr lIns="0" tIns="0" rIns="0" bIns="0" rtlCol="0" anchor="t">
            <a:spAutoFit/>
          </a:bodyPr>
          <a:lstStyle/>
          <a:p>
            <a:pPr>
              <a:lnSpc>
                <a:spcPts val="4095"/>
              </a:lnSpc>
            </a:pPr>
            <a:r>
              <a:rPr lang="en-US" sz="3500">
                <a:solidFill>
                  <a:srgbClr val="6376BE"/>
                </a:solidFill>
                <a:latin typeface="Open Sans Light"/>
              </a:rPr>
              <a:t>Our first look at managed care pharmacy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3" t="5971" r="2699"/>
          <a:stretch>
            <a:fillRect/>
          </a:stretch>
        </p:blipFill>
        <p:spPr>
          <a:xfrm>
            <a:off x="195684" y="192156"/>
            <a:ext cx="1385628" cy="1379917"/>
          </a:xfrm>
          <a:prstGeom prst="rect">
            <a:avLst/>
          </a:prstGeom>
        </p:spPr>
      </p:pic>
      <p:sp>
        <p:nvSpPr>
          <p:cNvPr id="3" name="AutoShape 3"/>
          <p:cNvSpPr/>
          <p:nvPr/>
        </p:nvSpPr>
        <p:spPr>
          <a:xfrm rot="-11516">
            <a:off x="2461846" y="853540"/>
            <a:ext cx="17059708" cy="0"/>
          </a:xfrm>
          <a:prstGeom prst="line">
            <a:avLst/>
          </a:prstGeom>
          <a:ln w="114300" cap="rnd">
            <a:solidFill>
              <a:srgbClr val="C6B681"/>
            </a:solidFill>
            <a:prstDash val="solid"/>
            <a:headEnd type="none" w="sm" len="sm"/>
            <a:tailEnd type="none" w="sm" len="sm"/>
          </a:ln>
        </p:spPr>
      </p:sp>
      <p:grpSp>
        <p:nvGrpSpPr>
          <p:cNvPr id="4" name="Group 4"/>
          <p:cNvGrpSpPr>
            <a:grpSpLocks noChangeAspect="1"/>
          </p:cNvGrpSpPr>
          <p:nvPr/>
        </p:nvGrpSpPr>
        <p:grpSpPr>
          <a:xfrm>
            <a:off x="10106929" y="3856169"/>
            <a:ext cx="7152371" cy="5246370"/>
            <a:chOff x="0" y="0"/>
            <a:chExt cx="4198620" cy="3079750"/>
          </a:xfrm>
        </p:grpSpPr>
        <p:sp>
          <p:nvSpPr>
            <p:cNvPr id="5" name="Freeform 5"/>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t="-81359" b="-738"/>
              </a:stretch>
            </a:blipFill>
          </p:spPr>
        </p:sp>
      </p:grpSp>
      <p:grpSp>
        <p:nvGrpSpPr>
          <p:cNvPr id="6" name="Group 6"/>
          <p:cNvGrpSpPr>
            <a:grpSpLocks noChangeAspect="1"/>
          </p:cNvGrpSpPr>
          <p:nvPr/>
        </p:nvGrpSpPr>
        <p:grpSpPr>
          <a:xfrm>
            <a:off x="15276123" y="5143500"/>
            <a:ext cx="3011877" cy="5246370"/>
            <a:chOff x="0" y="0"/>
            <a:chExt cx="1958340" cy="3411220"/>
          </a:xfrm>
        </p:grpSpPr>
        <p:sp>
          <p:nvSpPr>
            <p:cNvPr id="7" name="Freeform 7"/>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blipFill>
              <a:blip r:embed="rId4"/>
              <a:stretch>
                <a:fillRect l="-38308" r="-38308"/>
              </a:stretch>
            </a:blipFill>
          </p:spPr>
        </p:sp>
      </p:grpSp>
      <p:pic>
        <p:nvPicPr>
          <p:cNvPr id="8" name="Picture 8"/>
          <p:cNvPicPr>
            <a:picLocks noChangeAspect="1"/>
          </p:cNvPicPr>
          <p:nvPr/>
        </p:nvPicPr>
        <p:blipFill>
          <a:blip r:embed="rId4"/>
          <a:srcRect/>
          <a:stretch>
            <a:fillRect/>
          </a:stretch>
        </p:blipFill>
        <p:spPr>
          <a:xfrm>
            <a:off x="12579986" y="-7976135"/>
            <a:ext cx="8344335" cy="8229600"/>
          </a:xfrm>
          <a:prstGeom prst="rect">
            <a:avLst/>
          </a:prstGeom>
        </p:spPr>
      </p:pic>
      <p:pic>
        <p:nvPicPr>
          <p:cNvPr id="9" name="Picture 9"/>
          <p:cNvPicPr>
            <a:picLocks noChangeAspect="1"/>
          </p:cNvPicPr>
          <p:nvPr/>
        </p:nvPicPr>
        <p:blipFill>
          <a:blip r:embed="rId5"/>
          <a:srcRect/>
          <a:stretch>
            <a:fillRect/>
          </a:stretch>
        </p:blipFill>
        <p:spPr>
          <a:xfrm>
            <a:off x="514348" y="8494663"/>
            <a:ext cx="3364405" cy="1371775"/>
          </a:xfrm>
          <a:prstGeom prst="rect">
            <a:avLst/>
          </a:prstGeom>
        </p:spPr>
      </p:pic>
      <p:sp>
        <p:nvSpPr>
          <p:cNvPr id="10" name="TextBox 10"/>
          <p:cNvSpPr txBox="1"/>
          <p:nvPr/>
        </p:nvSpPr>
        <p:spPr>
          <a:xfrm>
            <a:off x="1028700" y="4189544"/>
            <a:ext cx="7054934" cy="1893570"/>
          </a:xfrm>
          <a:prstGeom prst="rect">
            <a:avLst/>
          </a:prstGeom>
        </p:spPr>
        <p:txBody>
          <a:bodyPr lIns="0" tIns="0" rIns="0" bIns="0" rtlCol="0" anchor="t">
            <a:spAutoFit/>
          </a:bodyPr>
          <a:lstStyle/>
          <a:p>
            <a:pPr>
              <a:lnSpc>
                <a:spcPts val="3779"/>
              </a:lnSpc>
            </a:pPr>
            <a:r>
              <a:rPr lang="en-US" sz="2699">
                <a:solidFill>
                  <a:srgbClr val="000000"/>
                </a:solidFill>
                <a:latin typeface="Open Sans Light"/>
              </a:rPr>
              <a:t>Under the guidance of our faculty professor Dr. Patrick Tabon and preceptors, students are given the opportunity to aid USC retirees to optimize their Medicare Plan.</a:t>
            </a:r>
          </a:p>
        </p:txBody>
      </p:sp>
      <p:sp>
        <p:nvSpPr>
          <p:cNvPr id="11" name="TextBox 11"/>
          <p:cNvSpPr txBox="1"/>
          <p:nvPr/>
        </p:nvSpPr>
        <p:spPr>
          <a:xfrm>
            <a:off x="1028700" y="6365054"/>
            <a:ext cx="8737696" cy="1362456"/>
          </a:xfrm>
          <a:prstGeom prst="rect">
            <a:avLst/>
          </a:prstGeom>
        </p:spPr>
        <p:txBody>
          <a:bodyPr lIns="0" tIns="0" rIns="0" bIns="0" rtlCol="0" anchor="t">
            <a:spAutoFit/>
          </a:bodyPr>
          <a:lstStyle/>
          <a:p>
            <a:pPr marL="453390" lvl="1" indent="-226695">
              <a:lnSpc>
                <a:spcPts val="3717"/>
              </a:lnSpc>
              <a:buFont typeface="Arial"/>
              <a:buChar char="•"/>
            </a:pPr>
            <a:r>
              <a:rPr lang="en-US" sz="2100">
                <a:solidFill>
                  <a:srgbClr val="000000"/>
                </a:solidFill>
                <a:latin typeface="Open Sans Light"/>
              </a:rPr>
              <a:t>Lecture from Center for Health Care Rights about Medicare Part D</a:t>
            </a:r>
          </a:p>
          <a:p>
            <a:pPr marL="453390" lvl="1" indent="-226695">
              <a:lnSpc>
                <a:spcPts val="3717"/>
              </a:lnSpc>
              <a:buFont typeface="Arial"/>
              <a:buChar char="•"/>
            </a:pPr>
            <a:r>
              <a:rPr lang="en-US" sz="2100">
                <a:solidFill>
                  <a:srgbClr val="000000"/>
                </a:solidFill>
                <a:latin typeface="Open Sans Light"/>
              </a:rPr>
              <a:t>Learning to navigate medicare.gov</a:t>
            </a:r>
          </a:p>
          <a:p>
            <a:pPr marL="453390" lvl="1" indent="-226695">
              <a:lnSpc>
                <a:spcPts val="3717"/>
              </a:lnSpc>
              <a:buFont typeface="Arial"/>
              <a:buChar char="•"/>
            </a:pPr>
            <a:r>
              <a:rPr lang="en-US" sz="2100">
                <a:solidFill>
                  <a:srgbClr val="000000"/>
                </a:solidFill>
                <a:latin typeface="Open Sans Light"/>
              </a:rPr>
              <a:t>1:1 Student and Retiree consultations under guidance of preceptor</a:t>
            </a:r>
          </a:p>
        </p:txBody>
      </p:sp>
      <p:sp>
        <p:nvSpPr>
          <p:cNvPr id="12" name="TextBox 12"/>
          <p:cNvSpPr txBox="1"/>
          <p:nvPr/>
        </p:nvSpPr>
        <p:spPr>
          <a:xfrm>
            <a:off x="1028700" y="3270381"/>
            <a:ext cx="8300440" cy="508635"/>
          </a:xfrm>
          <a:prstGeom prst="rect">
            <a:avLst/>
          </a:prstGeom>
        </p:spPr>
        <p:txBody>
          <a:bodyPr lIns="0" tIns="0" rIns="0" bIns="0" rtlCol="0" anchor="t">
            <a:spAutoFit/>
          </a:bodyPr>
          <a:lstStyle/>
          <a:p>
            <a:pPr>
              <a:lnSpc>
                <a:spcPts val="4095"/>
              </a:lnSpc>
            </a:pPr>
            <a:r>
              <a:rPr lang="en-US" sz="3500">
                <a:solidFill>
                  <a:srgbClr val="6376BE"/>
                </a:solidFill>
                <a:latin typeface="Open Sans Light"/>
              </a:rPr>
              <a:t>Medicare consultations led by students</a:t>
            </a:r>
          </a:p>
        </p:txBody>
      </p:sp>
      <p:sp>
        <p:nvSpPr>
          <p:cNvPr id="13" name="TextBox 13"/>
          <p:cNvSpPr txBox="1"/>
          <p:nvPr/>
        </p:nvSpPr>
        <p:spPr>
          <a:xfrm>
            <a:off x="7900672" y="1600648"/>
            <a:ext cx="9358628" cy="1183005"/>
          </a:xfrm>
          <a:prstGeom prst="rect">
            <a:avLst/>
          </a:prstGeom>
        </p:spPr>
        <p:txBody>
          <a:bodyPr lIns="0" tIns="0" rIns="0" bIns="0" rtlCol="0" anchor="t">
            <a:spAutoFit/>
          </a:bodyPr>
          <a:lstStyle/>
          <a:p>
            <a:pPr algn="r">
              <a:lnSpc>
                <a:spcPts val="9360"/>
              </a:lnSpc>
            </a:pPr>
            <a:r>
              <a:rPr lang="en-US" sz="8000">
                <a:solidFill>
                  <a:srgbClr val="0E2C6A"/>
                </a:solidFill>
                <a:latin typeface="Open Sans Light"/>
              </a:rPr>
              <a:t>Medicare Part 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3" t="5971" r="2699"/>
          <a:stretch>
            <a:fillRect/>
          </a:stretch>
        </p:blipFill>
        <p:spPr>
          <a:xfrm>
            <a:off x="195684" y="192156"/>
            <a:ext cx="1385628" cy="1379917"/>
          </a:xfrm>
          <a:prstGeom prst="rect">
            <a:avLst/>
          </a:prstGeom>
        </p:spPr>
      </p:pic>
      <p:sp>
        <p:nvSpPr>
          <p:cNvPr id="3" name="AutoShape 3"/>
          <p:cNvSpPr/>
          <p:nvPr/>
        </p:nvSpPr>
        <p:spPr>
          <a:xfrm rot="-11516">
            <a:off x="2461846" y="853540"/>
            <a:ext cx="17059708" cy="0"/>
          </a:xfrm>
          <a:prstGeom prst="line">
            <a:avLst/>
          </a:prstGeom>
          <a:ln w="114300" cap="rnd">
            <a:solidFill>
              <a:srgbClr val="C6B681"/>
            </a:solidFill>
            <a:prstDash val="solid"/>
            <a:headEnd type="none" w="sm" len="sm"/>
            <a:tailEnd type="none" w="sm" len="sm"/>
          </a:ln>
        </p:spPr>
      </p:sp>
      <p:pic>
        <p:nvPicPr>
          <p:cNvPr id="4" name="Picture 4"/>
          <p:cNvPicPr>
            <a:picLocks noChangeAspect="1"/>
          </p:cNvPicPr>
          <p:nvPr/>
        </p:nvPicPr>
        <p:blipFill>
          <a:blip r:embed="rId3"/>
          <a:srcRect/>
          <a:stretch>
            <a:fillRect/>
          </a:stretch>
        </p:blipFill>
        <p:spPr>
          <a:xfrm>
            <a:off x="195684" y="9167847"/>
            <a:ext cx="893657" cy="898475"/>
          </a:xfrm>
          <a:prstGeom prst="rect">
            <a:avLst/>
          </a:prstGeom>
        </p:spPr>
      </p:pic>
      <p:grpSp>
        <p:nvGrpSpPr>
          <p:cNvPr id="5" name="Group 5"/>
          <p:cNvGrpSpPr>
            <a:grpSpLocks noChangeAspect="1"/>
          </p:cNvGrpSpPr>
          <p:nvPr/>
        </p:nvGrpSpPr>
        <p:grpSpPr>
          <a:xfrm>
            <a:off x="10106929" y="385616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l="-13463" r="-13463"/>
              </a:stretch>
            </a:blipFill>
          </p:spPr>
        </p:sp>
      </p:grpSp>
      <p:grpSp>
        <p:nvGrpSpPr>
          <p:cNvPr id="7" name="Group 7"/>
          <p:cNvGrpSpPr>
            <a:grpSpLocks noChangeAspect="1"/>
          </p:cNvGrpSpPr>
          <p:nvPr/>
        </p:nvGrpSpPr>
        <p:grpSpPr>
          <a:xfrm>
            <a:off x="15268935" y="5143500"/>
            <a:ext cx="3019065" cy="5246370"/>
            <a:chOff x="0" y="0"/>
            <a:chExt cx="1995170" cy="3467100"/>
          </a:xfrm>
        </p:grpSpPr>
        <p:sp>
          <p:nvSpPr>
            <p:cNvPr id="8" name="Freeform 8"/>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blipFill>
              <a:blip r:embed="rId5"/>
              <a:stretch>
                <a:fillRect l="-38098" r="-38098"/>
              </a:stretch>
            </a:blipFill>
          </p:spPr>
        </p:sp>
      </p:grpSp>
      <p:sp>
        <p:nvSpPr>
          <p:cNvPr id="9" name="TextBox 9"/>
          <p:cNvSpPr txBox="1"/>
          <p:nvPr/>
        </p:nvSpPr>
        <p:spPr>
          <a:xfrm>
            <a:off x="1028700" y="4189544"/>
            <a:ext cx="7054934" cy="2369820"/>
          </a:xfrm>
          <a:prstGeom prst="rect">
            <a:avLst/>
          </a:prstGeom>
        </p:spPr>
        <p:txBody>
          <a:bodyPr lIns="0" tIns="0" rIns="0" bIns="0" rtlCol="0" anchor="t">
            <a:spAutoFit/>
          </a:bodyPr>
          <a:lstStyle/>
          <a:p>
            <a:pPr>
              <a:lnSpc>
                <a:spcPts val="3779"/>
              </a:lnSpc>
            </a:pPr>
            <a:r>
              <a:rPr lang="en-US" sz="2699">
                <a:solidFill>
                  <a:srgbClr val="000000"/>
                </a:solidFill>
                <a:latin typeface="Open Sans Light"/>
              </a:rPr>
              <a:t>In collaboration with Kaiser Permanente, students are able to network with a multitude of Kaiser professionals from various specialties and gain insight as to how a managed care organization operates.</a:t>
            </a:r>
          </a:p>
        </p:txBody>
      </p:sp>
      <p:sp>
        <p:nvSpPr>
          <p:cNvPr id="10" name="TextBox 10"/>
          <p:cNvSpPr txBox="1"/>
          <p:nvPr/>
        </p:nvSpPr>
        <p:spPr>
          <a:xfrm>
            <a:off x="1028700" y="6919299"/>
            <a:ext cx="6465428" cy="1829181"/>
          </a:xfrm>
          <a:prstGeom prst="rect">
            <a:avLst/>
          </a:prstGeom>
        </p:spPr>
        <p:txBody>
          <a:bodyPr lIns="0" tIns="0" rIns="0" bIns="0" rtlCol="0" anchor="t">
            <a:spAutoFit/>
          </a:bodyPr>
          <a:lstStyle/>
          <a:p>
            <a:pPr marL="453390" lvl="1" indent="-226695">
              <a:lnSpc>
                <a:spcPts val="3717"/>
              </a:lnSpc>
              <a:buFont typeface="Arial"/>
              <a:buChar char="•"/>
            </a:pPr>
            <a:r>
              <a:rPr lang="en-US" sz="2100">
                <a:solidFill>
                  <a:srgbClr val="000000"/>
                </a:solidFill>
                <a:latin typeface="Open Sans Light"/>
              </a:rPr>
              <a:t>Keynote speeches from Kaiser leadership and pharmacy residents</a:t>
            </a:r>
          </a:p>
          <a:p>
            <a:pPr marL="453390" lvl="1" indent="-226695">
              <a:lnSpc>
                <a:spcPts val="3717"/>
              </a:lnSpc>
              <a:buFont typeface="Arial"/>
              <a:buChar char="•"/>
            </a:pPr>
            <a:r>
              <a:rPr lang="en-US" sz="2100">
                <a:solidFill>
                  <a:srgbClr val="000000"/>
                </a:solidFill>
                <a:latin typeface="Open Sans Light"/>
              </a:rPr>
              <a:t>Round table networking with pharmacists</a:t>
            </a:r>
          </a:p>
          <a:p>
            <a:pPr marL="453390" lvl="1" indent="-226695">
              <a:lnSpc>
                <a:spcPts val="3717"/>
              </a:lnSpc>
              <a:buFont typeface="Arial"/>
              <a:buChar char="•"/>
            </a:pPr>
            <a:r>
              <a:rPr lang="en-US" sz="2100">
                <a:solidFill>
                  <a:srgbClr val="000000"/>
                </a:solidFill>
                <a:latin typeface="Open Sans Light"/>
              </a:rPr>
              <a:t>Insight into internship opportunities</a:t>
            </a:r>
          </a:p>
        </p:txBody>
      </p:sp>
      <p:sp>
        <p:nvSpPr>
          <p:cNvPr id="11" name="TextBox 11"/>
          <p:cNvSpPr txBox="1"/>
          <p:nvPr/>
        </p:nvSpPr>
        <p:spPr>
          <a:xfrm>
            <a:off x="7900672" y="1600648"/>
            <a:ext cx="9358628" cy="1183005"/>
          </a:xfrm>
          <a:prstGeom prst="rect">
            <a:avLst/>
          </a:prstGeom>
        </p:spPr>
        <p:txBody>
          <a:bodyPr lIns="0" tIns="0" rIns="0" bIns="0" rtlCol="0" anchor="t">
            <a:spAutoFit/>
          </a:bodyPr>
          <a:lstStyle/>
          <a:p>
            <a:pPr algn="r">
              <a:lnSpc>
                <a:spcPts val="9360"/>
              </a:lnSpc>
            </a:pPr>
            <a:r>
              <a:rPr lang="en-US" sz="8000">
                <a:solidFill>
                  <a:srgbClr val="0E2C6A"/>
                </a:solidFill>
                <a:latin typeface="Open Sans Light"/>
              </a:rPr>
              <a:t>Kaiser Night</a:t>
            </a:r>
          </a:p>
        </p:txBody>
      </p:sp>
      <p:sp>
        <p:nvSpPr>
          <p:cNvPr id="12" name="TextBox 12"/>
          <p:cNvSpPr txBox="1"/>
          <p:nvPr/>
        </p:nvSpPr>
        <p:spPr>
          <a:xfrm>
            <a:off x="1028700" y="3270381"/>
            <a:ext cx="8300440" cy="508635"/>
          </a:xfrm>
          <a:prstGeom prst="rect">
            <a:avLst/>
          </a:prstGeom>
        </p:spPr>
        <p:txBody>
          <a:bodyPr lIns="0" tIns="0" rIns="0" bIns="0" rtlCol="0" anchor="t">
            <a:spAutoFit/>
          </a:bodyPr>
          <a:lstStyle/>
          <a:p>
            <a:pPr>
              <a:lnSpc>
                <a:spcPts val="4095"/>
              </a:lnSpc>
            </a:pPr>
            <a:r>
              <a:rPr lang="en-US" sz="3500">
                <a:solidFill>
                  <a:srgbClr val="6376BE"/>
                </a:solidFill>
                <a:latin typeface="Open Sans Light"/>
              </a:rPr>
              <a:t>A look into a managed care organization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3" t="5971" r="2699"/>
          <a:stretch>
            <a:fillRect/>
          </a:stretch>
        </p:blipFill>
        <p:spPr>
          <a:xfrm>
            <a:off x="195684" y="192156"/>
            <a:ext cx="1385628" cy="1379917"/>
          </a:xfrm>
          <a:prstGeom prst="rect">
            <a:avLst/>
          </a:prstGeom>
        </p:spPr>
      </p:pic>
      <p:sp>
        <p:nvSpPr>
          <p:cNvPr id="3" name="AutoShape 3"/>
          <p:cNvSpPr/>
          <p:nvPr/>
        </p:nvSpPr>
        <p:spPr>
          <a:xfrm rot="-11516">
            <a:off x="2461846" y="853540"/>
            <a:ext cx="17059708" cy="0"/>
          </a:xfrm>
          <a:prstGeom prst="line">
            <a:avLst/>
          </a:prstGeom>
          <a:ln w="114300" cap="rnd">
            <a:solidFill>
              <a:srgbClr val="C6B681"/>
            </a:solidFill>
            <a:prstDash val="solid"/>
            <a:headEnd type="none" w="sm" len="sm"/>
            <a:tailEnd type="none" w="sm" len="sm"/>
          </a:ln>
        </p:spPr>
      </p:sp>
      <p:grpSp>
        <p:nvGrpSpPr>
          <p:cNvPr id="4" name="Group 4"/>
          <p:cNvGrpSpPr>
            <a:grpSpLocks noChangeAspect="1"/>
          </p:cNvGrpSpPr>
          <p:nvPr/>
        </p:nvGrpSpPr>
        <p:grpSpPr>
          <a:xfrm>
            <a:off x="10106929" y="3856169"/>
            <a:ext cx="7152371" cy="5246370"/>
            <a:chOff x="0" y="0"/>
            <a:chExt cx="4198620" cy="3079750"/>
          </a:xfrm>
        </p:grpSpPr>
        <p:sp>
          <p:nvSpPr>
            <p:cNvPr id="5" name="Freeform 5"/>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4795" r="-17408"/>
              </a:stretch>
            </a:blipFill>
          </p:spPr>
        </p:sp>
      </p:grpSp>
      <p:grpSp>
        <p:nvGrpSpPr>
          <p:cNvPr id="6" name="Group 6"/>
          <p:cNvGrpSpPr>
            <a:grpSpLocks noChangeAspect="1"/>
          </p:cNvGrpSpPr>
          <p:nvPr/>
        </p:nvGrpSpPr>
        <p:grpSpPr>
          <a:xfrm>
            <a:off x="14971419" y="5143500"/>
            <a:ext cx="3316581" cy="5246370"/>
            <a:chOff x="0" y="0"/>
            <a:chExt cx="2156460" cy="3411220"/>
          </a:xfrm>
        </p:grpSpPr>
        <p:sp>
          <p:nvSpPr>
            <p:cNvPr id="7" name="Freeform 7"/>
            <p:cNvSpPr/>
            <p:nvPr/>
          </p:nvSpPr>
          <p:spPr>
            <a:xfrm>
              <a:off x="0" y="0"/>
              <a:ext cx="2156460" cy="3412490"/>
            </a:xfrm>
            <a:custGeom>
              <a:avLst/>
              <a:gdLst/>
              <a:ahLst/>
              <a:cxnLst/>
              <a:rect l="l" t="t" r="r" b="b"/>
              <a:pathLst>
                <a:path w="2156460" h="3412490">
                  <a:moveTo>
                    <a:pt x="1846580" y="467360"/>
                  </a:moveTo>
                  <a:lnTo>
                    <a:pt x="1431290" y="467360"/>
                  </a:lnTo>
                  <a:cubicBezTo>
                    <a:pt x="1464310" y="353060"/>
                    <a:pt x="1493520" y="240030"/>
                    <a:pt x="1515110" y="129540"/>
                  </a:cubicBezTo>
                  <a:lnTo>
                    <a:pt x="1540510" y="0"/>
                  </a:lnTo>
                  <a:lnTo>
                    <a:pt x="793750" y="0"/>
                  </a:lnTo>
                  <a:lnTo>
                    <a:pt x="773430" y="81280"/>
                  </a:lnTo>
                  <a:cubicBezTo>
                    <a:pt x="728980" y="252730"/>
                    <a:pt x="679450" y="430530"/>
                    <a:pt x="623570" y="608330"/>
                  </a:cubicBezTo>
                  <a:cubicBezTo>
                    <a:pt x="568960" y="784860"/>
                    <a:pt x="509270" y="963930"/>
                    <a:pt x="444500" y="1137920"/>
                  </a:cubicBezTo>
                  <a:cubicBezTo>
                    <a:pt x="381000" y="1311910"/>
                    <a:pt x="311150" y="1482090"/>
                    <a:pt x="238760" y="1645920"/>
                  </a:cubicBezTo>
                  <a:cubicBezTo>
                    <a:pt x="166370" y="1808480"/>
                    <a:pt x="91440" y="1962150"/>
                    <a:pt x="12700" y="2103120"/>
                  </a:cubicBezTo>
                  <a:lnTo>
                    <a:pt x="0" y="2127250"/>
                  </a:lnTo>
                  <a:lnTo>
                    <a:pt x="0" y="2703830"/>
                  </a:lnTo>
                  <a:lnTo>
                    <a:pt x="1097280" y="2703830"/>
                  </a:lnTo>
                  <a:lnTo>
                    <a:pt x="1097280" y="3412490"/>
                  </a:lnTo>
                  <a:lnTo>
                    <a:pt x="1846580" y="3412490"/>
                  </a:lnTo>
                  <a:lnTo>
                    <a:pt x="1846580" y="2703830"/>
                  </a:lnTo>
                  <a:lnTo>
                    <a:pt x="2156460" y="2703830"/>
                  </a:lnTo>
                  <a:lnTo>
                    <a:pt x="2156460" y="2025650"/>
                  </a:lnTo>
                  <a:lnTo>
                    <a:pt x="1846580" y="2025650"/>
                  </a:lnTo>
                  <a:lnTo>
                    <a:pt x="1846580" y="467360"/>
                  </a:lnTo>
                  <a:close/>
                  <a:moveTo>
                    <a:pt x="1343660" y="746760"/>
                  </a:moveTo>
                  <a:cubicBezTo>
                    <a:pt x="1323340" y="817880"/>
                    <a:pt x="1299210" y="891540"/>
                    <a:pt x="1272540" y="967740"/>
                  </a:cubicBezTo>
                  <a:cubicBezTo>
                    <a:pt x="1245870" y="1042670"/>
                    <a:pt x="1219200" y="1116330"/>
                    <a:pt x="1191260" y="1187450"/>
                  </a:cubicBezTo>
                  <a:cubicBezTo>
                    <a:pt x="1163320" y="1257300"/>
                    <a:pt x="1135380" y="1322070"/>
                    <a:pt x="1107440" y="1379220"/>
                  </a:cubicBezTo>
                  <a:lnTo>
                    <a:pt x="1096010" y="1402080"/>
                  </a:lnTo>
                  <a:lnTo>
                    <a:pt x="1096010" y="2024380"/>
                  </a:lnTo>
                  <a:lnTo>
                    <a:pt x="762000" y="2024380"/>
                  </a:lnTo>
                  <a:cubicBezTo>
                    <a:pt x="765810" y="2018030"/>
                    <a:pt x="768350" y="2012950"/>
                    <a:pt x="772160" y="2006600"/>
                  </a:cubicBezTo>
                  <a:cubicBezTo>
                    <a:pt x="817880" y="1926590"/>
                    <a:pt x="867410" y="1833880"/>
                    <a:pt x="920750" y="1728470"/>
                  </a:cubicBezTo>
                  <a:cubicBezTo>
                    <a:pt x="974090" y="1624330"/>
                    <a:pt x="1029970" y="1506220"/>
                    <a:pt x="1087120" y="1379220"/>
                  </a:cubicBezTo>
                  <a:cubicBezTo>
                    <a:pt x="1144270" y="1252220"/>
                    <a:pt x="1200150" y="1118870"/>
                    <a:pt x="1254760" y="980440"/>
                  </a:cubicBezTo>
                  <a:cubicBezTo>
                    <a:pt x="1294130" y="880110"/>
                    <a:pt x="1329690" y="778510"/>
                    <a:pt x="1365250" y="675640"/>
                  </a:cubicBezTo>
                  <a:cubicBezTo>
                    <a:pt x="1358900" y="697230"/>
                    <a:pt x="1351280" y="721360"/>
                    <a:pt x="1343660" y="746760"/>
                  </a:cubicBezTo>
                  <a:close/>
                </a:path>
              </a:pathLst>
            </a:custGeom>
            <a:blipFill>
              <a:blip r:embed="rId4"/>
              <a:stretch>
                <a:fillRect l="-30225" r="-30225"/>
              </a:stretch>
            </a:blipFill>
          </p:spPr>
        </p:sp>
      </p:grpSp>
      <p:sp>
        <p:nvSpPr>
          <p:cNvPr id="8" name="TextBox 8"/>
          <p:cNvSpPr txBox="1"/>
          <p:nvPr/>
        </p:nvSpPr>
        <p:spPr>
          <a:xfrm>
            <a:off x="1028700" y="4189544"/>
            <a:ext cx="8329819" cy="2369820"/>
          </a:xfrm>
          <a:prstGeom prst="rect">
            <a:avLst/>
          </a:prstGeom>
        </p:spPr>
        <p:txBody>
          <a:bodyPr lIns="0" tIns="0" rIns="0" bIns="0" rtlCol="0" anchor="t">
            <a:spAutoFit/>
          </a:bodyPr>
          <a:lstStyle/>
          <a:p>
            <a:pPr>
              <a:lnSpc>
                <a:spcPts val="3779"/>
              </a:lnSpc>
            </a:pPr>
            <a:r>
              <a:rPr lang="en-US" sz="2699">
                <a:solidFill>
                  <a:srgbClr val="000000"/>
                </a:solidFill>
                <a:latin typeface="Open Sans Light"/>
              </a:rPr>
              <a:t>Outreach program which serves to educate pre-pharmacy societies on undergraduate campuses on the field of pharmacy of managed care pharmacy as well as connect them to Pharm.D. candidates for mentorship and guidance. </a:t>
            </a:r>
          </a:p>
        </p:txBody>
      </p:sp>
      <p:sp>
        <p:nvSpPr>
          <p:cNvPr id="9" name="TextBox 9"/>
          <p:cNvSpPr txBox="1"/>
          <p:nvPr/>
        </p:nvSpPr>
        <p:spPr>
          <a:xfrm>
            <a:off x="1028700" y="6911790"/>
            <a:ext cx="8856727" cy="1829181"/>
          </a:xfrm>
          <a:prstGeom prst="rect">
            <a:avLst/>
          </a:prstGeom>
        </p:spPr>
        <p:txBody>
          <a:bodyPr lIns="0" tIns="0" rIns="0" bIns="0" rtlCol="0" anchor="t">
            <a:spAutoFit/>
          </a:bodyPr>
          <a:lstStyle/>
          <a:p>
            <a:pPr marL="453390" lvl="1" indent="-226695">
              <a:lnSpc>
                <a:spcPts val="3717"/>
              </a:lnSpc>
              <a:buFont typeface="Arial"/>
              <a:buChar char="•"/>
            </a:pPr>
            <a:r>
              <a:rPr lang="en-US" sz="2100">
                <a:solidFill>
                  <a:srgbClr val="000000"/>
                </a:solidFill>
                <a:latin typeface="Open Sans Light"/>
              </a:rPr>
              <a:t>Pre-pharmacy society campus visits</a:t>
            </a:r>
          </a:p>
          <a:p>
            <a:pPr marL="453390" lvl="1" indent="-226695">
              <a:lnSpc>
                <a:spcPts val="3717"/>
              </a:lnSpc>
              <a:buFont typeface="Arial"/>
              <a:buChar char="•"/>
            </a:pPr>
            <a:r>
              <a:rPr lang="en-US" sz="2100">
                <a:solidFill>
                  <a:srgbClr val="000000"/>
                </a:solidFill>
                <a:latin typeface="Open Sans Light"/>
              </a:rPr>
              <a:t>Mentorship pairings between undergraduates and Pharm.D. candidates</a:t>
            </a:r>
          </a:p>
          <a:p>
            <a:pPr marL="453390" lvl="1" indent="-226695">
              <a:lnSpc>
                <a:spcPts val="3717"/>
              </a:lnSpc>
              <a:buFont typeface="Arial"/>
              <a:buChar char="•"/>
            </a:pPr>
            <a:r>
              <a:rPr lang="en-US" sz="2100">
                <a:solidFill>
                  <a:srgbClr val="000000"/>
                </a:solidFill>
                <a:latin typeface="Open Sans Light"/>
              </a:rPr>
              <a:t>Resume/CV reviews &amp; mock interviews for pharmacy school</a:t>
            </a:r>
          </a:p>
        </p:txBody>
      </p:sp>
      <p:sp>
        <p:nvSpPr>
          <p:cNvPr id="10" name="TextBox 10"/>
          <p:cNvSpPr txBox="1"/>
          <p:nvPr/>
        </p:nvSpPr>
        <p:spPr>
          <a:xfrm>
            <a:off x="4261414" y="1600648"/>
            <a:ext cx="12997886" cy="1183005"/>
          </a:xfrm>
          <a:prstGeom prst="rect">
            <a:avLst/>
          </a:prstGeom>
        </p:spPr>
        <p:txBody>
          <a:bodyPr lIns="0" tIns="0" rIns="0" bIns="0" rtlCol="0" anchor="t">
            <a:spAutoFit/>
          </a:bodyPr>
          <a:lstStyle/>
          <a:p>
            <a:pPr algn="r">
              <a:lnSpc>
                <a:spcPts val="9360"/>
              </a:lnSpc>
            </a:pPr>
            <a:r>
              <a:rPr lang="en-US" sz="8000">
                <a:solidFill>
                  <a:srgbClr val="0E2C6A"/>
                </a:solidFill>
                <a:latin typeface="Open Sans Light"/>
              </a:rPr>
              <a:t>Pre-Managed Care Program</a:t>
            </a:r>
          </a:p>
        </p:txBody>
      </p:sp>
      <p:sp>
        <p:nvSpPr>
          <p:cNvPr id="11" name="TextBox 11"/>
          <p:cNvSpPr txBox="1"/>
          <p:nvPr/>
        </p:nvSpPr>
        <p:spPr>
          <a:xfrm>
            <a:off x="1028700" y="3270381"/>
            <a:ext cx="8300440" cy="508635"/>
          </a:xfrm>
          <a:prstGeom prst="rect">
            <a:avLst/>
          </a:prstGeom>
        </p:spPr>
        <p:txBody>
          <a:bodyPr lIns="0" tIns="0" rIns="0" bIns="0" rtlCol="0" anchor="t">
            <a:spAutoFit/>
          </a:bodyPr>
          <a:lstStyle/>
          <a:p>
            <a:pPr>
              <a:lnSpc>
                <a:spcPts val="4095"/>
              </a:lnSpc>
            </a:pPr>
            <a:r>
              <a:rPr lang="en-US" sz="3500">
                <a:solidFill>
                  <a:srgbClr val="6376BE"/>
                </a:solidFill>
                <a:latin typeface="Open Sans Light"/>
              </a:rPr>
              <a:t>Undergraduate Opportunities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3" t="5971" r="2699"/>
          <a:stretch>
            <a:fillRect/>
          </a:stretch>
        </p:blipFill>
        <p:spPr>
          <a:xfrm>
            <a:off x="195684" y="192156"/>
            <a:ext cx="1385628" cy="1379917"/>
          </a:xfrm>
          <a:prstGeom prst="rect">
            <a:avLst/>
          </a:prstGeom>
        </p:spPr>
      </p:pic>
      <p:sp>
        <p:nvSpPr>
          <p:cNvPr id="3" name="AutoShape 3"/>
          <p:cNvSpPr/>
          <p:nvPr/>
        </p:nvSpPr>
        <p:spPr>
          <a:xfrm rot="-11516">
            <a:off x="2461846" y="853540"/>
            <a:ext cx="17059708" cy="0"/>
          </a:xfrm>
          <a:prstGeom prst="line">
            <a:avLst/>
          </a:prstGeom>
          <a:ln w="114300" cap="rnd">
            <a:solidFill>
              <a:srgbClr val="C6B681"/>
            </a:solidFill>
            <a:prstDash val="solid"/>
            <a:headEnd type="none" w="sm" len="sm"/>
            <a:tailEnd type="none" w="sm" len="sm"/>
          </a:ln>
        </p:spPr>
      </p:sp>
      <p:grpSp>
        <p:nvGrpSpPr>
          <p:cNvPr id="4" name="Group 4"/>
          <p:cNvGrpSpPr>
            <a:grpSpLocks noChangeAspect="1"/>
          </p:cNvGrpSpPr>
          <p:nvPr/>
        </p:nvGrpSpPr>
        <p:grpSpPr>
          <a:xfrm>
            <a:off x="10106929" y="3856169"/>
            <a:ext cx="7152371" cy="5246370"/>
            <a:chOff x="0" y="0"/>
            <a:chExt cx="4198620" cy="3079750"/>
          </a:xfrm>
        </p:grpSpPr>
        <p:sp>
          <p:nvSpPr>
            <p:cNvPr id="5" name="Freeform 5"/>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t="-8057" b="-62660"/>
              </a:stretch>
            </a:blipFill>
          </p:spPr>
        </p:sp>
      </p:grpSp>
      <p:grpSp>
        <p:nvGrpSpPr>
          <p:cNvPr id="6" name="Group 6"/>
          <p:cNvGrpSpPr>
            <a:grpSpLocks noChangeAspect="1"/>
          </p:cNvGrpSpPr>
          <p:nvPr/>
        </p:nvGrpSpPr>
        <p:grpSpPr>
          <a:xfrm>
            <a:off x="15201900" y="5040630"/>
            <a:ext cx="3086100" cy="5246370"/>
            <a:chOff x="0" y="0"/>
            <a:chExt cx="2006600" cy="3411220"/>
          </a:xfrm>
        </p:grpSpPr>
        <p:sp>
          <p:nvSpPr>
            <p:cNvPr id="7" name="Freeform 7"/>
            <p:cNvSpPr/>
            <p:nvPr/>
          </p:nvSpPr>
          <p:spPr>
            <a:xfrm>
              <a:off x="0" y="0"/>
              <a:ext cx="2005330" cy="3411220"/>
            </a:xfrm>
            <a:custGeom>
              <a:avLst/>
              <a:gdLst/>
              <a:ahLst/>
              <a:cxnLst/>
              <a:rect l="l" t="t" r="r" b="b"/>
              <a:pathLst>
                <a:path w="2005330" h="3411220">
                  <a:moveTo>
                    <a:pt x="1766570" y="1388110"/>
                  </a:moveTo>
                  <a:cubicBezTo>
                    <a:pt x="1689100" y="1291590"/>
                    <a:pt x="1596390" y="1219200"/>
                    <a:pt x="1490980" y="1170940"/>
                  </a:cubicBezTo>
                  <a:cubicBezTo>
                    <a:pt x="1386840" y="1123950"/>
                    <a:pt x="1275080" y="1099820"/>
                    <a:pt x="1156970" y="1099820"/>
                  </a:cubicBezTo>
                  <a:cubicBezTo>
                    <a:pt x="1035050" y="1099820"/>
                    <a:pt x="929640" y="1120140"/>
                    <a:pt x="845820" y="1159510"/>
                  </a:cubicBezTo>
                  <a:cubicBezTo>
                    <a:pt x="844550" y="1160780"/>
                    <a:pt x="843280" y="1160780"/>
                    <a:pt x="840740" y="1162050"/>
                  </a:cubicBezTo>
                  <a:lnTo>
                    <a:pt x="867410" y="728980"/>
                  </a:lnTo>
                  <a:lnTo>
                    <a:pt x="1875790" y="728980"/>
                  </a:lnTo>
                  <a:lnTo>
                    <a:pt x="1875790" y="0"/>
                  </a:lnTo>
                  <a:lnTo>
                    <a:pt x="193040" y="0"/>
                  </a:lnTo>
                  <a:lnTo>
                    <a:pt x="78740" y="1939290"/>
                  </a:lnTo>
                  <a:lnTo>
                    <a:pt x="774700" y="2038350"/>
                  </a:lnTo>
                  <a:lnTo>
                    <a:pt x="807720" y="1963420"/>
                  </a:lnTo>
                  <a:cubicBezTo>
                    <a:pt x="835660" y="1901190"/>
                    <a:pt x="869950" y="1847850"/>
                    <a:pt x="911860" y="1807210"/>
                  </a:cubicBezTo>
                  <a:cubicBezTo>
                    <a:pt x="943610" y="1776730"/>
                    <a:pt x="982980" y="1761490"/>
                    <a:pt x="1036320" y="1761490"/>
                  </a:cubicBezTo>
                  <a:cubicBezTo>
                    <a:pt x="1060450" y="1761490"/>
                    <a:pt x="1080770" y="1767840"/>
                    <a:pt x="1101090" y="1780540"/>
                  </a:cubicBezTo>
                  <a:cubicBezTo>
                    <a:pt x="1123950" y="1795780"/>
                    <a:pt x="1145540" y="1819910"/>
                    <a:pt x="1165860" y="1854200"/>
                  </a:cubicBezTo>
                  <a:cubicBezTo>
                    <a:pt x="1188720" y="1892300"/>
                    <a:pt x="1206500" y="1943100"/>
                    <a:pt x="1220470" y="2002790"/>
                  </a:cubicBezTo>
                  <a:cubicBezTo>
                    <a:pt x="1234440" y="2065020"/>
                    <a:pt x="1242060" y="2138680"/>
                    <a:pt x="1242060" y="2221230"/>
                  </a:cubicBezTo>
                  <a:cubicBezTo>
                    <a:pt x="1242060" y="2316480"/>
                    <a:pt x="1234440" y="2400300"/>
                    <a:pt x="1219200" y="2470150"/>
                  </a:cubicBezTo>
                  <a:cubicBezTo>
                    <a:pt x="1205230" y="2537460"/>
                    <a:pt x="1184910" y="2592070"/>
                    <a:pt x="1160780" y="2633980"/>
                  </a:cubicBezTo>
                  <a:cubicBezTo>
                    <a:pt x="1139190" y="2670810"/>
                    <a:pt x="1115060" y="2697480"/>
                    <a:pt x="1088390" y="2713990"/>
                  </a:cubicBezTo>
                  <a:cubicBezTo>
                    <a:pt x="1064260" y="2729230"/>
                    <a:pt x="1037590" y="2736850"/>
                    <a:pt x="1007110" y="2736850"/>
                  </a:cubicBezTo>
                  <a:cubicBezTo>
                    <a:pt x="972820" y="2736850"/>
                    <a:pt x="944880" y="2729230"/>
                    <a:pt x="919480" y="2713990"/>
                  </a:cubicBezTo>
                  <a:cubicBezTo>
                    <a:pt x="891540" y="2696210"/>
                    <a:pt x="867410" y="2670810"/>
                    <a:pt x="847090" y="2635250"/>
                  </a:cubicBezTo>
                  <a:cubicBezTo>
                    <a:pt x="824230" y="2595880"/>
                    <a:pt x="805180" y="2545080"/>
                    <a:pt x="792480" y="2486660"/>
                  </a:cubicBezTo>
                  <a:cubicBezTo>
                    <a:pt x="778510" y="2423160"/>
                    <a:pt x="772160" y="2352040"/>
                    <a:pt x="772160" y="2273300"/>
                  </a:cubicBezTo>
                  <a:lnTo>
                    <a:pt x="772160" y="2165350"/>
                  </a:lnTo>
                  <a:lnTo>
                    <a:pt x="0" y="2165350"/>
                  </a:lnTo>
                  <a:lnTo>
                    <a:pt x="0" y="2273300"/>
                  </a:lnTo>
                  <a:cubicBezTo>
                    <a:pt x="0" y="2443480"/>
                    <a:pt x="22860" y="2599690"/>
                    <a:pt x="69850" y="2738120"/>
                  </a:cubicBezTo>
                  <a:cubicBezTo>
                    <a:pt x="116840" y="2879090"/>
                    <a:pt x="185420" y="2999740"/>
                    <a:pt x="271780" y="3098800"/>
                  </a:cubicBezTo>
                  <a:cubicBezTo>
                    <a:pt x="359410" y="3199130"/>
                    <a:pt x="468630" y="3277870"/>
                    <a:pt x="593090" y="3331210"/>
                  </a:cubicBezTo>
                  <a:cubicBezTo>
                    <a:pt x="716280" y="3384550"/>
                    <a:pt x="855980" y="3411220"/>
                    <a:pt x="1005840" y="3411220"/>
                  </a:cubicBezTo>
                  <a:cubicBezTo>
                    <a:pt x="1156970" y="3411220"/>
                    <a:pt x="1296670" y="3384550"/>
                    <a:pt x="1419860" y="3331210"/>
                  </a:cubicBezTo>
                  <a:cubicBezTo>
                    <a:pt x="1545590" y="3276600"/>
                    <a:pt x="1653540" y="3196590"/>
                    <a:pt x="1741170" y="3091180"/>
                  </a:cubicBezTo>
                  <a:cubicBezTo>
                    <a:pt x="1827530" y="2988310"/>
                    <a:pt x="1893570" y="2861310"/>
                    <a:pt x="1939290" y="2713990"/>
                  </a:cubicBezTo>
                  <a:cubicBezTo>
                    <a:pt x="1983740" y="2570480"/>
                    <a:pt x="2005330" y="2405380"/>
                    <a:pt x="2005330" y="2222500"/>
                  </a:cubicBezTo>
                  <a:cubicBezTo>
                    <a:pt x="2005330" y="2039620"/>
                    <a:pt x="1985010" y="1878330"/>
                    <a:pt x="1943100" y="1741170"/>
                  </a:cubicBezTo>
                  <a:cubicBezTo>
                    <a:pt x="1902460" y="1600200"/>
                    <a:pt x="1842770" y="1482090"/>
                    <a:pt x="1766570" y="1388110"/>
                  </a:cubicBezTo>
                  <a:close/>
                </a:path>
              </a:pathLst>
            </a:custGeom>
            <a:blipFill>
              <a:blip r:embed="rId4"/>
              <a:stretch>
                <a:fillRect l="-36239" r="-36239"/>
              </a:stretch>
            </a:blipFill>
          </p:spPr>
        </p:sp>
      </p:grpSp>
      <p:sp>
        <p:nvSpPr>
          <p:cNvPr id="8" name="TextBox 8"/>
          <p:cNvSpPr txBox="1"/>
          <p:nvPr/>
        </p:nvSpPr>
        <p:spPr>
          <a:xfrm>
            <a:off x="1028700" y="4189544"/>
            <a:ext cx="7054934" cy="1893570"/>
          </a:xfrm>
          <a:prstGeom prst="rect">
            <a:avLst/>
          </a:prstGeom>
        </p:spPr>
        <p:txBody>
          <a:bodyPr lIns="0" tIns="0" rIns="0" bIns="0" rtlCol="0" anchor="t">
            <a:spAutoFit/>
          </a:bodyPr>
          <a:lstStyle/>
          <a:p>
            <a:pPr>
              <a:lnSpc>
                <a:spcPts val="3779"/>
              </a:lnSpc>
            </a:pPr>
            <a:r>
              <a:rPr lang="en-US" sz="2699">
                <a:solidFill>
                  <a:srgbClr val="000000"/>
                </a:solidFill>
                <a:latin typeface="Open Sans Light"/>
              </a:rPr>
              <a:t>By matching students 1:1 with working professionals in different fields, the program offers students to network with individuals with their career of interest. </a:t>
            </a:r>
          </a:p>
        </p:txBody>
      </p:sp>
      <p:sp>
        <p:nvSpPr>
          <p:cNvPr id="9" name="TextBox 9"/>
          <p:cNvSpPr txBox="1"/>
          <p:nvPr/>
        </p:nvSpPr>
        <p:spPr>
          <a:xfrm>
            <a:off x="1028700" y="6925437"/>
            <a:ext cx="7575580" cy="1362456"/>
          </a:xfrm>
          <a:prstGeom prst="rect">
            <a:avLst/>
          </a:prstGeom>
        </p:spPr>
        <p:txBody>
          <a:bodyPr lIns="0" tIns="0" rIns="0" bIns="0" rtlCol="0" anchor="t">
            <a:spAutoFit/>
          </a:bodyPr>
          <a:lstStyle/>
          <a:p>
            <a:pPr marL="453390" lvl="1" indent="-226695">
              <a:lnSpc>
                <a:spcPts val="3717"/>
              </a:lnSpc>
              <a:buFont typeface="Arial"/>
              <a:buChar char="•"/>
            </a:pPr>
            <a:r>
              <a:rPr lang="en-US" sz="2100">
                <a:solidFill>
                  <a:srgbClr val="000000"/>
                </a:solidFill>
                <a:latin typeface="Open Sans Light"/>
              </a:rPr>
              <a:t>Matching students to professionals with career preferences</a:t>
            </a:r>
          </a:p>
          <a:p>
            <a:pPr marL="453390" lvl="1" indent="-226695">
              <a:lnSpc>
                <a:spcPts val="3717"/>
              </a:lnSpc>
              <a:buFont typeface="Arial"/>
              <a:buChar char="•"/>
            </a:pPr>
            <a:r>
              <a:rPr lang="en-US" sz="2100">
                <a:solidFill>
                  <a:srgbClr val="000000"/>
                </a:solidFill>
                <a:latin typeface="Open Sans Light"/>
              </a:rPr>
              <a:t>Hosting mentorship mixers for students and professionals to connect</a:t>
            </a:r>
          </a:p>
        </p:txBody>
      </p:sp>
      <p:sp>
        <p:nvSpPr>
          <p:cNvPr id="10" name="TextBox 10"/>
          <p:cNvSpPr txBox="1"/>
          <p:nvPr/>
        </p:nvSpPr>
        <p:spPr>
          <a:xfrm>
            <a:off x="4261414" y="1600648"/>
            <a:ext cx="12997886" cy="1183005"/>
          </a:xfrm>
          <a:prstGeom prst="rect">
            <a:avLst/>
          </a:prstGeom>
        </p:spPr>
        <p:txBody>
          <a:bodyPr lIns="0" tIns="0" rIns="0" bIns="0" rtlCol="0" anchor="t">
            <a:spAutoFit/>
          </a:bodyPr>
          <a:lstStyle/>
          <a:p>
            <a:pPr algn="r">
              <a:lnSpc>
                <a:spcPts val="9360"/>
              </a:lnSpc>
            </a:pPr>
            <a:r>
              <a:rPr lang="en-US" sz="8000">
                <a:solidFill>
                  <a:srgbClr val="0E2C6A"/>
                </a:solidFill>
                <a:latin typeface="Open Sans Light"/>
              </a:rPr>
              <a:t>Mentorship Program</a:t>
            </a:r>
          </a:p>
        </p:txBody>
      </p:sp>
      <p:sp>
        <p:nvSpPr>
          <p:cNvPr id="11" name="TextBox 11"/>
          <p:cNvSpPr txBox="1"/>
          <p:nvPr/>
        </p:nvSpPr>
        <p:spPr>
          <a:xfrm>
            <a:off x="1028700" y="3270381"/>
            <a:ext cx="8300440" cy="508635"/>
          </a:xfrm>
          <a:prstGeom prst="rect">
            <a:avLst/>
          </a:prstGeom>
        </p:spPr>
        <p:txBody>
          <a:bodyPr lIns="0" tIns="0" rIns="0" bIns="0" rtlCol="0" anchor="t">
            <a:spAutoFit/>
          </a:bodyPr>
          <a:lstStyle/>
          <a:p>
            <a:pPr>
              <a:lnSpc>
                <a:spcPts val="4095"/>
              </a:lnSpc>
            </a:pPr>
            <a:r>
              <a:rPr lang="en-US" sz="3500">
                <a:solidFill>
                  <a:srgbClr val="6376BE"/>
                </a:solidFill>
                <a:latin typeface="Open Sans Light"/>
              </a:rPr>
              <a:t>Exploring career options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5656780966D048BC653ABA89CB4CA4" ma:contentTypeVersion="17" ma:contentTypeDescription="Create a new document." ma:contentTypeScope="" ma:versionID="51c995698d72ae207f93877d87737061">
  <xsd:schema xmlns:xsd="http://www.w3.org/2001/XMLSchema" xmlns:xs="http://www.w3.org/2001/XMLSchema" xmlns:p="http://schemas.microsoft.com/office/2006/metadata/properties" xmlns:ns2="9282a466-a547-496b-b821-861d08f3978b" xmlns:ns3="33eb3033-84bf-419a-ac2d-bd1084fafdeb" targetNamespace="http://schemas.microsoft.com/office/2006/metadata/properties" ma:root="true" ma:fieldsID="6264182e2a9a296829989f35ba776f27" ns2:_="" ns3:_="">
    <xsd:import namespace="9282a466-a547-496b-b821-861d08f3978b"/>
    <xsd:import namespace="33eb3033-84bf-419a-ac2d-bd1084fafde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82a466-a547-496b-b821-861d08f397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eb3033-84bf-419a-ac2d-bd1084fafd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5c8c20b-f650-4f66-bf70-8cea0748c9ff}" ma:internalName="TaxCatchAll" ma:showField="CatchAllData" ma:web="33eb3033-84bf-419a-ac2d-bd1084fafd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82a466-a547-496b-b821-861d08f3978b">
      <Terms xmlns="http://schemas.microsoft.com/office/infopath/2007/PartnerControls"/>
    </lcf76f155ced4ddcb4097134ff3c332f>
    <TaxCatchAll xmlns="33eb3033-84bf-419a-ac2d-bd1084fafdeb" xsi:nil="true"/>
  </documentManagement>
</p:properties>
</file>

<file path=customXml/itemProps1.xml><?xml version="1.0" encoding="utf-8"?>
<ds:datastoreItem xmlns:ds="http://schemas.openxmlformats.org/officeDocument/2006/customXml" ds:itemID="{5DC9B32E-8657-44D5-B1C0-7D8023A67072}">
  <ds:schemaRefs>
    <ds:schemaRef ds:uri="http://schemas.microsoft.com/sharepoint/v3/contenttype/forms"/>
  </ds:schemaRefs>
</ds:datastoreItem>
</file>

<file path=customXml/itemProps2.xml><?xml version="1.0" encoding="utf-8"?>
<ds:datastoreItem xmlns:ds="http://schemas.openxmlformats.org/officeDocument/2006/customXml" ds:itemID="{9763BF06-FA6A-43BF-9B18-4F76973702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82a466-a547-496b-b821-861d08f3978b"/>
    <ds:schemaRef ds:uri="33eb3033-84bf-419a-ac2d-bd1084fafd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64BA70-E811-4E0E-B68C-694C4D36BD15}">
  <ds:schemaRefs>
    <ds:schemaRef ds:uri="http://schemas.microsoft.com/office/2006/metadata/properties"/>
    <ds:schemaRef ds:uri="http://schemas.microsoft.com/office/infopath/2007/PartnerControls"/>
    <ds:schemaRef ds:uri="9282a466-a547-496b-b821-861d08f3978b"/>
    <ds:schemaRef ds:uri="33eb3033-84bf-419a-ac2d-bd1084fafdeb"/>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11</Slides>
  <Notes>2</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AMCP USC Presentation</dc:title>
  <cp:revision>2</cp:revision>
  <dcterms:created xsi:type="dcterms:W3CDTF">2006-08-16T00:00:00Z</dcterms:created>
  <dcterms:modified xsi:type="dcterms:W3CDTF">2023-05-12T17:21:23Z</dcterms:modified>
  <dc:identifier>DAFbjeQdDz0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0x0101002D5656780966D048BC653ABA89CB4CA4</vt:lpwstr>
  </property>
</Properties>
</file>