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57"/>
  </p:notesMasterIdLst>
  <p:handoutMasterIdLst>
    <p:handoutMasterId r:id="rId58"/>
  </p:handoutMasterIdLst>
  <p:sldIdLst>
    <p:sldId id="499" r:id="rId5"/>
    <p:sldId id="3709" r:id="rId6"/>
    <p:sldId id="3928" r:id="rId7"/>
    <p:sldId id="372" r:id="rId8"/>
    <p:sldId id="3708" r:id="rId9"/>
    <p:sldId id="3857" r:id="rId10"/>
    <p:sldId id="3714" r:id="rId11"/>
    <p:sldId id="3897" r:id="rId12"/>
    <p:sldId id="3716" r:id="rId13"/>
    <p:sldId id="506" r:id="rId14"/>
    <p:sldId id="507" r:id="rId15"/>
    <p:sldId id="502" r:id="rId16"/>
    <p:sldId id="3852" r:id="rId17"/>
    <p:sldId id="3900" r:id="rId18"/>
    <p:sldId id="3901" r:id="rId19"/>
    <p:sldId id="3902" r:id="rId20"/>
    <p:sldId id="3884" r:id="rId21"/>
    <p:sldId id="3887" r:id="rId22"/>
    <p:sldId id="3905" r:id="rId23"/>
    <p:sldId id="3858" r:id="rId24"/>
    <p:sldId id="3906" r:id="rId25"/>
    <p:sldId id="3907" r:id="rId26"/>
    <p:sldId id="3929" r:id="rId27"/>
    <p:sldId id="3909" r:id="rId28"/>
    <p:sldId id="3910" r:id="rId29"/>
    <p:sldId id="3864" r:id="rId30"/>
    <p:sldId id="3911" r:id="rId31"/>
    <p:sldId id="2450" r:id="rId32"/>
    <p:sldId id="3912" r:id="rId33"/>
    <p:sldId id="3913" r:id="rId34"/>
    <p:sldId id="3867" r:id="rId35"/>
    <p:sldId id="3914" r:id="rId36"/>
    <p:sldId id="3915" r:id="rId37"/>
    <p:sldId id="3916" r:id="rId38"/>
    <p:sldId id="3917" r:id="rId39"/>
    <p:sldId id="3919" r:id="rId40"/>
    <p:sldId id="3787" r:id="rId41"/>
    <p:sldId id="3930" r:id="rId42"/>
    <p:sldId id="3727" r:id="rId43"/>
    <p:sldId id="3870" r:id="rId44"/>
    <p:sldId id="3920" r:id="rId45"/>
    <p:sldId id="3844" r:id="rId46"/>
    <p:sldId id="469" r:id="rId47"/>
    <p:sldId id="3921" r:id="rId48"/>
    <p:sldId id="3922" r:id="rId49"/>
    <p:sldId id="260" r:id="rId50"/>
    <p:sldId id="2315" r:id="rId51"/>
    <p:sldId id="3925" r:id="rId52"/>
    <p:sldId id="3926" r:id="rId53"/>
    <p:sldId id="3788" r:id="rId54"/>
    <p:sldId id="3849" r:id="rId55"/>
    <p:sldId id="383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acDonald" initials="JM" lastIdx="2" clrIdx="0">
    <p:extLst>
      <p:ext uri="{19B8F6BF-5375-455C-9EA6-DF929625EA0E}">
        <p15:presenceInfo xmlns:p15="http://schemas.microsoft.com/office/powerpoint/2012/main" userId="S::jmacdonald@amcp.org::d0c63a26-f162-48ac-a99b-a9c122e08a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1E"/>
    <a:srgbClr val="00205B"/>
    <a:srgbClr val="F89F3E"/>
    <a:srgbClr val="EBA157"/>
    <a:srgbClr val="E99949"/>
    <a:srgbClr val="FFC215"/>
    <a:srgbClr val="93C90E"/>
    <a:srgbClr val="0076CF"/>
    <a:srgbClr val="348BAC"/>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0D0EB2-ACF1-4DC2-81A8-94842F9F43AB}" v="2" dt="2022-09-23T16:38:34.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9" autoAdjust="0"/>
    <p:restoredTop sz="73952" autoAdjust="0"/>
  </p:normalViewPr>
  <p:slideViewPr>
    <p:cSldViewPr snapToGrid="0">
      <p:cViewPr varScale="1">
        <p:scale>
          <a:sx n="63" d="100"/>
          <a:sy n="63" d="100"/>
        </p:scale>
        <p:origin x="1546"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242"/>
    </p:cViewPr>
  </p:sorterViewPr>
  <p:notesViewPr>
    <p:cSldViewPr snapToGrid="0"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Whitaker" userId="4de9bd58-e6ca-4266-9a10-dd2016028554" providerId="ADAL" clId="{FC0D0EB2-ACF1-4DC2-81A8-94842F9F43AB}"/>
    <pc:docChg chg="custSel delSld modSld">
      <pc:chgData name="Betty Whitaker" userId="4de9bd58-e6ca-4266-9a10-dd2016028554" providerId="ADAL" clId="{FC0D0EB2-ACF1-4DC2-81A8-94842F9F43AB}" dt="2022-09-23T16:42:31.250" v="502" actId="1076"/>
      <pc:docMkLst>
        <pc:docMk/>
      </pc:docMkLst>
      <pc:sldChg chg="delSp modSp mod">
        <pc:chgData name="Betty Whitaker" userId="4de9bd58-e6ca-4266-9a10-dd2016028554" providerId="ADAL" clId="{FC0D0EB2-ACF1-4DC2-81A8-94842F9F43AB}" dt="2022-09-23T16:29:27.916" v="5"/>
        <pc:sldMkLst>
          <pc:docMk/>
          <pc:sldMk cId="4237356090" sldId="499"/>
        </pc:sldMkLst>
        <pc:spChg chg="del mod">
          <ac:chgData name="Betty Whitaker" userId="4de9bd58-e6ca-4266-9a10-dd2016028554" providerId="ADAL" clId="{FC0D0EB2-ACF1-4DC2-81A8-94842F9F43AB}" dt="2022-09-23T16:29:27.916" v="5"/>
          <ac:spMkLst>
            <pc:docMk/>
            <pc:sldMk cId="4237356090" sldId="499"/>
            <ac:spMk id="3" creationId="{79DEC72C-8E7E-20DF-3612-B603DB306952}"/>
          </ac:spMkLst>
        </pc:spChg>
      </pc:sldChg>
      <pc:sldChg chg="delSp mod">
        <pc:chgData name="Betty Whitaker" userId="4de9bd58-e6ca-4266-9a10-dd2016028554" providerId="ADAL" clId="{FC0D0EB2-ACF1-4DC2-81A8-94842F9F43AB}" dt="2022-09-23T16:29:43.031" v="8" actId="478"/>
        <pc:sldMkLst>
          <pc:docMk/>
          <pc:sldMk cId="2218571234" sldId="3714"/>
        </pc:sldMkLst>
        <pc:spChg chg="del">
          <ac:chgData name="Betty Whitaker" userId="4de9bd58-e6ca-4266-9a10-dd2016028554" providerId="ADAL" clId="{FC0D0EB2-ACF1-4DC2-81A8-94842F9F43AB}" dt="2022-09-23T16:29:43.031" v="8" actId="478"/>
          <ac:spMkLst>
            <pc:docMk/>
            <pc:sldMk cId="2218571234" sldId="3714"/>
            <ac:spMk id="2" creationId="{D912E7D8-AAC6-23D9-C808-D2A36C9A9A80}"/>
          </ac:spMkLst>
        </pc:spChg>
      </pc:sldChg>
      <pc:sldChg chg="del">
        <pc:chgData name="Betty Whitaker" userId="4de9bd58-e6ca-4266-9a10-dd2016028554" providerId="ADAL" clId="{FC0D0EB2-ACF1-4DC2-81A8-94842F9F43AB}" dt="2022-09-23T16:30:20.538" v="11" actId="47"/>
        <pc:sldMkLst>
          <pc:docMk/>
          <pc:sldMk cId="3200721318" sldId="3842"/>
        </pc:sldMkLst>
      </pc:sldChg>
      <pc:sldChg chg="modSp mod">
        <pc:chgData name="Betty Whitaker" userId="4de9bd58-e6ca-4266-9a10-dd2016028554" providerId="ADAL" clId="{FC0D0EB2-ACF1-4DC2-81A8-94842F9F43AB}" dt="2022-09-23T16:42:31.250" v="502" actId="1076"/>
        <pc:sldMkLst>
          <pc:docMk/>
          <pc:sldMk cId="1243692310" sldId="3844"/>
        </pc:sldMkLst>
        <pc:spChg chg="mod">
          <ac:chgData name="Betty Whitaker" userId="4de9bd58-e6ca-4266-9a10-dd2016028554" providerId="ADAL" clId="{FC0D0EB2-ACF1-4DC2-81A8-94842F9F43AB}" dt="2022-09-23T16:42:31.250" v="502" actId="1076"/>
          <ac:spMkLst>
            <pc:docMk/>
            <pc:sldMk cId="1243692310" sldId="3844"/>
            <ac:spMk id="6" creationId="{9F4777B8-C6ED-A948-624D-EBD4EA98E8A9}"/>
          </ac:spMkLst>
        </pc:spChg>
      </pc:sldChg>
      <pc:sldChg chg="del">
        <pc:chgData name="Betty Whitaker" userId="4de9bd58-e6ca-4266-9a10-dd2016028554" providerId="ADAL" clId="{FC0D0EB2-ACF1-4DC2-81A8-94842F9F43AB}" dt="2022-09-23T16:29:28.870" v="6" actId="47"/>
        <pc:sldMkLst>
          <pc:docMk/>
          <pc:sldMk cId="1244304962" sldId="3855"/>
        </pc:sldMkLst>
      </pc:sldChg>
      <pc:sldChg chg="delSp modSp mod">
        <pc:chgData name="Betty Whitaker" userId="4de9bd58-e6ca-4266-9a10-dd2016028554" providerId="ADAL" clId="{FC0D0EB2-ACF1-4DC2-81A8-94842F9F43AB}" dt="2022-09-23T16:40:34.258" v="488" actId="1076"/>
        <pc:sldMkLst>
          <pc:docMk/>
          <pc:sldMk cId="789785862" sldId="3858"/>
        </pc:sldMkLst>
        <pc:spChg chg="del">
          <ac:chgData name="Betty Whitaker" userId="4de9bd58-e6ca-4266-9a10-dd2016028554" providerId="ADAL" clId="{FC0D0EB2-ACF1-4DC2-81A8-94842F9F43AB}" dt="2022-09-23T16:29:53.656" v="9" actId="478"/>
          <ac:spMkLst>
            <pc:docMk/>
            <pc:sldMk cId="789785862" sldId="3858"/>
            <ac:spMk id="2" creationId="{BDC0E9BE-441C-D2D0-B1DB-48AED55E87B4}"/>
          </ac:spMkLst>
        </pc:spChg>
        <pc:spChg chg="mod">
          <ac:chgData name="Betty Whitaker" userId="4de9bd58-e6ca-4266-9a10-dd2016028554" providerId="ADAL" clId="{FC0D0EB2-ACF1-4DC2-81A8-94842F9F43AB}" dt="2022-09-23T16:40:34.258" v="488" actId="1076"/>
          <ac:spMkLst>
            <pc:docMk/>
            <pc:sldMk cId="789785862" sldId="3858"/>
            <ac:spMk id="6" creationId="{9F4777B8-C6ED-A948-624D-EBD4EA98E8A9}"/>
          </ac:spMkLst>
        </pc:spChg>
      </pc:sldChg>
      <pc:sldChg chg="modSp mod">
        <pc:chgData name="Betty Whitaker" userId="4de9bd58-e6ca-4266-9a10-dd2016028554" providerId="ADAL" clId="{FC0D0EB2-ACF1-4DC2-81A8-94842F9F43AB}" dt="2022-09-23T16:40:53.876" v="489" actId="1076"/>
        <pc:sldMkLst>
          <pc:docMk/>
          <pc:sldMk cId="3538068108" sldId="3864"/>
        </pc:sldMkLst>
        <pc:spChg chg="mod">
          <ac:chgData name="Betty Whitaker" userId="4de9bd58-e6ca-4266-9a10-dd2016028554" providerId="ADAL" clId="{FC0D0EB2-ACF1-4DC2-81A8-94842F9F43AB}" dt="2022-09-23T16:40:53.876" v="489" actId="1076"/>
          <ac:spMkLst>
            <pc:docMk/>
            <pc:sldMk cId="3538068108" sldId="3864"/>
            <ac:spMk id="6" creationId="{9F4777B8-C6ED-A948-624D-EBD4EA98E8A9}"/>
          </ac:spMkLst>
        </pc:spChg>
      </pc:sldChg>
      <pc:sldChg chg="delSp modSp mod">
        <pc:chgData name="Betty Whitaker" userId="4de9bd58-e6ca-4266-9a10-dd2016028554" providerId="ADAL" clId="{FC0D0EB2-ACF1-4DC2-81A8-94842F9F43AB}" dt="2022-09-23T16:42:13.936" v="501" actId="1076"/>
        <pc:sldMkLst>
          <pc:docMk/>
          <pc:sldMk cId="3473381059" sldId="3867"/>
        </pc:sldMkLst>
        <pc:spChg chg="del">
          <ac:chgData name="Betty Whitaker" userId="4de9bd58-e6ca-4266-9a10-dd2016028554" providerId="ADAL" clId="{FC0D0EB2-ACF1-4DC2-81A8-94842F9F43AB}" dt="2022-09-23T16:30:06.183" v="10" actId="478"/>
          <ac:spMkLst>
            <pc:docMk/>
            <pc:sldMk cId="3473381059" sldId="3867"/>
            <ac:spMk id="3" creationId="{7478B85B-63CA-0154-30C5-ECAD0FC83A57}"/>
          </ac:spMkLst>
        </pc:spChg>
        <pc:spChg chg="mod">
          <ac:chgData name="Betty Whitaker" userId="4de9bd58-e6ca-4266-9a10-dd2016028554" providerId="ADAL" clId="{FC0D0EB2-ACF1-4DC2-81A8-94842F9F43AB}" dt="2022-09-23T16:42:13.936" v="501" actId="1076"/>
          <ac:spMkLst>
            <pc:docMk/>
            <pc:sldMk cId="3473381059" sldId="3867"/>
            <ac:spMk id="6" creationId="{9F4777B8-C6ED-A948-624D-EBD4EA98E8A9}"/>
          </ac:spMkLst>
        </pc:spChg>
      </pc:sldChg>
      <pc:sldChg chg="del">
        <pc:chgData name="Betty Whitaker" userId="4de9bd58-e6ca-4266-9a10-dd2016028554" providerId="ADAL" clId="{FC0D0EB2-ACF1-4DC2-81A8-94842F9F43AB}" dt="2022-09-23T16:29:30.302" v="7" actId="47"/>
        <pc:sldMkLst>
          <pc:docMk/>
          <pc:sldMk cId="2640673197" sldId="3883"/>
        </pc:sldMkLst>
      </pc:sldChg>
      <pc:sldChg chg="modNotesTx">
        <pc:chgData name="Betty Whitaker" userId="4de9bd58-e6ca-4266-9a10-dd2016028554" providerId="ADAL" clId="{FC0D0EB2-ACF1-4DC2-81A8-94842F9F43AB}" dt="2022-09-23T16:39:09.686" v="483" actId="20577"/>
        <pc:sldMkLst>
          <pc:docMk/>
          <pc:sldMk cId="3281197631" sldId="3924"/>
        </pc:sldMkLst>
      </pc:sldChg>
      <pc:sldChg chg="addSp delSp modSp mod modClrScheme chgLayout modNotesTx">
        <pc:chgData name="Betty Whitaker" userId="4de9bd58-e6ca-4266-9a10-dd2016028554" providerId="ADAL" clId="{FC0D0EB2-ACF1-4DC2-81A8-94842F9F43AB}" dt="2022-09-23T16:38:17.998" v="339" actId="20577"/>
        <pc:sldMkLst>
          <pc:docMk/>
          <pc:sldMk cId="1332929931" sldId="3926"/>
        </pc:sldMkLst>
        <pc:spChg chg="mod">
          <ac:chgData name="Betty Whitaker" userId="4de9bd58-e6ca-4266-9a10-dd2016028554" providerId="ADAL" clId="{FC0D0EB2-ACF1-4DC2-81A8-94842F9F43AB}" dt="2022-09-23T16:36:56.108" v="45" actId="1076"/>
          <ac:spMkLst>
            <pc:docMk/>
            <pc:sldMk cId="1332929931" sldId="3926"/>
            <ac:spMk id="5" creationId="{1913F963-5F50-7ECC-37AC-AF9E3D9FED21}"/>
          </ac:spMkLst>
        </pc:spChg>
        <pc:spChg chg="del">
          <ac:chgData name="Betty Whitaker" userId="4de9bd58-e6ca-4266-9a10-dd2016028554" providerId="ADAL" clId="{FC0D0EB2-ACF1-4DC2-81A8-94842F9F43AB}" dt="2022-09-23T16:34:06.450" v="12" actId="478"/>
          <ac:spMkLst>
            <pc:docMk/>
            <pc:sldMk cId="1332929931" sldId="3926"/>
            <ac:spMk id="6" creationId="{5ADCC6E9-47EE-D30D-4719-04CE5CB15C8D}"/>
          </ac:spMkLst>
        </pc:spChg>
        <pc:spChg chg="del">
          <ac:chgData name="Betty Whitaker" userId="4de9bd58-e6ca-4266-9a10-dd2016028554" providerId="ADAL" clId="{FC0D0EB2-ACF1-4DC2-81A8-94842F9F43AB}" dt="2022-09-23T16:34:08.626" v="13" actId="478"/>
          <ac:spMkLst>
            <pc:docMk/>
            <pc:sldMk cId="1332929931" sldId="3926"/>
            <ac:spMk id="7" creationId="{DD79416A-5D0E-39ED-418A-E141EC2A0C6D}"/>
          </ac:spMkLst>
        </pc:spChg>
        <pc:spChg chg="del">
          <ac:chgData name="Betty Whitaker" userId="4de9bd58-e6ca-4266-9a10-dd2016028554" providerId="ADAL" clId="{FC0D0EB2-ACF1-4DC2-81A8-94842F9F43AB}" dt="2022-09-23T16:34:15.754" v="15" actId="478"/>
          <ac:spMkLst>
            <pc:docMk/>
            <pc:sldMk cId="1332929931" sldId="3926"/>
            <ac:spMk id="8" creationId="{6DE7BCA1-944E-C34A-2199-E3F56E827666}"/>
          </ac:spMkLst>
        </pc:spChg>
        <pc:picChg chg="add mod modCrop">
          <ac:chgData name="Betty Whitaker" userId="4de9bd58-e6ca-4266-9a10-dd2016028554" providerId="ADAL" clId="{FC0D0EB2-ACF1-4DC2-81A8-94842F9F43AB}" dt="2022-09-23T16:36:01.298" v="26" actId="1076"/>
          <ac:picMkLst>
            <pc:docMk/>
            <pc:sldMk cId="1332929931" sldId="3926"/>
            <ac:picMk id="3" creationId="{3C65A25E-BC1C-42B4-917C-820CC0F6D1A6}"/>
          </ac:picMkLst>
        </pc:picChg>
        <pc:picChg chg="mod modCrop">
          <ac:chgData name="Betty Whitaker" userId="4de9bd58-e6ca-4266-9a10-dd2016028554" providerId="ADAL" clId="{FC0D0EB2-ACF1-4DC2-81A8-94842F9F43AB}" dt="2022-09-23T16:36:07.831" v="27" actId="1076"/>
          <ac:picMkLst>
            <pc:docMk/>
            <pc:sldMk cId="1332929931" sldId="3926"/>
            <ac:picMk id="10" creationId="{21DE6FBC-2E85-F366-BD59-790223D28EEF}"/>
          </ac:picMkLst>
        </pc:picChg>
        <pc:cxnChg chg="del">
          <ac:chgData name="Betty Whitaker" userId="4de9bd58-e6ca-4266-9a10-dd2016028554" providerId="ADAL" clId="{FC0D0EB2-ACF1-4DC2-81A8-94842F9F43AB}" dt="2022-09-23T16:34:13.746" v="14" actId="478"/>
          <ac:cxnSpMkLst>
            <pc:docMk/>
            <pc:sldMk cId="1332929931" sldId="3926"/>
            <ac:cxnSpMk id="9" creationId="{294E71F0-13BA-08F7-AD69-154DC77F6286}"/>
          </ac:cxnSpMkLst>
        </pc:cxnChg>
      </pc:sldChg>
      <pc:sldChg chg="del">
        <pc:chgData name="Betty Whitaker" userId="4de9bd58-e6ca-4266-9a10-dd2016028554" providerId="ADAL" clId="{FC0D0EB2-ACF1-4DC2-81A8-94842F9F43AB}" dt="2022-09-23T16:28:50.095" v="0" actId="47"/>
        <pc:sldMkLst>
          <pc:docMk/>
          <pc:sldMk cId="3247258629" sldId="3927"/>
        </pc:sldMkLst>
      </pc:sldChg>
      <pc:sldChg chg="delSp modSp mod">
        <pc:chgData name="Betty Whitaker" userId="4de9bd58-e6ca-4266-9a10-dd2016028554" providerId="ADAL" clId="{FC0D0EB2-ACF1-4DC2-81A8-94842F9F43AB}" dt="2022-09-23T16:39:37.550" v="485" actId="1076"/>
        <pc:sldMkLst>
          <pc:docMk/>
          <pc:sldMk cId="3791796347" sldId="3930"/>
        </pc:sldMkLst>
        <pc:spChg chg="del">
          <ac:chgData name="Betty Whitaker" userId="4de9bd58-e6ca-4266-9a10-dd2016028554" providerId="ADAL" clId="{FC0D0EB2-ACF1-4DC2-81A8-94842F9F43AB}" dt="2022-09-23T16:29:10.135" v="1" actId="478"/>
          <ac:spMkLst>
            <pc:docMk/>
            <pc:sldMk cId="3791796347" sldId="3930"/>
            <ac:spMk id="3" creationId="{7478B85B-63CA-0154-30C5-ECAD0FC83A57}"/>
          </ac:spMkLst>
        </pc:spChg>
        <pc:spChg chg="mod">
          <ac:chgData name="Betty Whitaker" userId="4de9bd58-e6ca-4266-9a10-dd2016028554" providerId="ADAL" clId="{FC0D0EB2-ACF1-4DC2-81A8-94842F9F43AB}" dt="2022-09-23T16:39:37.550" v="485" actId="1076"/>
          <ac:spMkLst>
            <pc:docMk/>
            <pc:sldMk cId="3791796347" sldId="3930"/>
            <ac:spMk id="6" creationId="{9F4777B8-C6ED-A948-624D-EBD4EA98E8A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F1E6F-5062-4456-B954-35E69858DC0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19F1DA5-D129-4B3C-9314-68D66D0788CE}">
      <dgm:prSet custT="1"/>
      <dgm:spPr/>
      <dgm:t>
        <a:bodyPr/>
        <a:lstStyle/>
        <a:p>
          <a:r>
            <a:rPr lang="en-US" sz="2400" b="1" kern="1200" dirty="0">
              <a:solidFill>
                <a:srgbClr val="00205B"/>
              </a:solidFill>
              <a:latin typeface="Montserrat Semi Bold" panose="00000700000000000000" pitchFamily="50" charset="0"/>
              <a:ea typeface="+mn-ea"/>
              <a:cs typeface="+mn-cs"/>
            </a:rPr>
            <a:t>Managed Care History</a:t>
          </a:r>
        </a:p>
      </dgm:t>
    </dgm:pt>
    <dgm:pt modelId="{9EBFF201-35CF-46E5-B991-06695F62BDB2}" type="parTrans" cxnId="{815BB456-38AC-41D6-9184-33F0B2583D09}">
      <dgm:prSet/>
      <dgm:spPr/>
      <dgm:t>
        <a:bodyPr/>
        <a:lstStyle/>
        <a:p>
          <a:endParaRPr lang="en-US"/>
        </a:p>
      </dgm:t>
    </dgm:pt>
    <dgm:pt modelId="{F95224E4-C948-4D58-9416-1AF0FDF9CBAA}" type="sibTrans" cxnId="{815BB456-38AC-41D6-9184-33F0B2583D09}">
      <dgm:prSet/>
      <dgm:spPr/>
      <dgm:t>
        <a:bodyPr/>
        <a:lstStyle/>
        <a:p>
          <a:endParaRPr lang="en-US"/>
        </a:p>
      </dgm:t>
    </dgm:pt>
    <dgm:pt modelId="{6D0FC4B8-0429-4027-848E-EDE40321F196}">
      <dgm:prSet custT="1"/>
      <dgm:spPr/>
      <dgm: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What is Managed Care Pharmacy </a:t>
          </a:r>
        </a:p>
      </dgm:t>
    </dgm:pt>
    <dgm:pt modelId="{A58B6A2A-5CF6-4651-A657-84DD7355E548}" type="parTrans" cxnId="{24678C79-5BB6-4C9F-B438-A704E09A0523}">
      <dgm:prSet/>
      <dgm:spPr/>
      <dgm:t>
        <a:bodyPr/>
        <a:lstStyle/>
        <a:p>
          <a:endParaRPr lang="en-US"/>
        </a:p>
      </dgm:t>
    </dgm:pt>
    <dgm:pt modelId="{7E1314E8-0C2F-41EB-8624-16B272AD28C8}" type="sibTrans" cxnId="{24678C79-5BB6-4C9F-B438-A704E09A0523}">
      <dgm:prSet/>
      <dgm:spPr/>
      <dgm:t>
        <a:bodyPr/>
        <a:lstStyle/>
        <a:p>
          <a:endParaRPr lang="en-US"/>
        </a:p>
      </dgm:t>
    </dgm:pt>
    <dgm:pt modelId="{22EF5495-2BBD-4AFC-A034-33F617A03621}">
      <dgm:prSet custT="1"/>
      <dgm:spPr/>
      <dgm: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Understanding the Players</a:t>
          </a:r>
        </a:p>
      </dgm:t>
    </dgm:pt>
    <dgm:pt modelId="{F7B9F9AA-4441-4A92-9A9F-8CBF9C8E3C8B}" type="parTrans" cxnId="{6306BDBA-0C5E-43AA-BEFD-C8E1B904825D}">
      <dgm:prSet/>
      <dgm:spPr/>
      <dgm:t>
        <a:bodyPr/>
        <a:lstStyle/>
        <a:p>
          <a:endParaRPr lang="en-US"/>
        </a:p>
      </dgm:t>
    </dgm:pt>
    <dgm:pt modelId="{338A4E8B-D8AC-4DCA-BEEC-C60257AAAEE7}" type="sibTrans" cxnId="{6306BDBA-0C5E-43AA-BEFD-C8E1B904825D}">
      <dgm:prSet/>
      <dgm:spPr/>
      <dgm:t>
        <a:bodyPr/>
        <a:lstStyle/>
        <a:p>
          <a:endParaRPr lang="en-US"/>
        </a:p>
      </dgm:t>
    </dgm:pt>
    <dgm:pt modelId="{BF0047C6-76DB-4293-BF72-BF93954A7499}">
      <dgm:prSet custT="1"/>
      <dgm:spPr/>
      <dgm: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Health Care Trends, &amp; Challenges</a:t>
          </a:r>
        </a:p>
      </dgm:t>
    </dgm:pt>
    <dgm:pt modelId="{68C6DBA5-8E87-4545-B740-E9102CEBA772}" type="parTrans" cxnId="{926E7486-2464-4951-82D9-223C2D1813C4}">
      <dgm:prSet/>
      <dgm:spPr/>
      <dgm:t>
        <a:bodyPr/>
        <a:lstStyle/>
        <a:p>
          <a:endParaRPr lang="en-US"/>
        </a:p>
      </dgm:t>
    </dgm:pt>
    <dgm:pt modelId="{AA6CD1B2-2829-41EF-97E2-3F75DC7341CE}" type="sibTrans" cxnId="{926E7486-2464-4951-82D9-223C2D1813C4}">
      <dgm:prSet/>
      <dgm:spPr/>
      <dgm:t>
        <a:bodyPr/>
        <a:lstStyle/>
        <a:p>
          <a:endParaRPr lang="en-US"/>
        </a:p>
      </dgm:t>
    </dgm:pt>
    <dgm:pt modelId="{CAD617B7-49A9-4C3F-9427-6E5E867F42BF}">
      <dgm:prSet custT="1"/>
      <dgm:spPr/>
      <dgm:t>
        <a:bodyPr/>
        <a:lstStyle/>
        <a:p>
          <a:r>
            <a:rPr lang="en-US" sz="2400" b="1" kern="1200" dirty="0">
              <a:solidFill>
                <a:srgbClr val="00205B"/>
              </a:solidFill>
              <a:latin typeface="Montserrat Semi Bold" panose="00000700000000000000" pitchFamily="50" charset="0"/>
              <a:ea typeface="+mn-ea"/>
              <a:cs typeface="+mn-cs"/>
            </a:rPr>
            <a:t>Addressing the Rising Costs of Pharmaceuticals</a:t>
          </a:r>
          <a:r>
            <a:rPr lang="en-US" sz="2200" b="1" kern="1200" dirty="0"/>
            <a:t>​</a:t>
          </a:r>
          <a:endParaRPr lang="en-US" sz="2200" kern="1200" dirty="0"/>
        </a:p>
      </dgm:t>
    </dgm:pt>
    <dgm:pt modelId="{3E8E60E9-8DA5-4DAA-BBA3-B20BD4DF970A}" type="parTrans" cxnId="{BD79AF75-321B-41F3-98B0-F61621B6D46F}">
      <dgm:prSet/>
      <dgm:spPr/>
      <dgm:t>
        <a:bodyPr/>
        <a:lstStyle/>
        <a:p>
          <a:endParaRPr lang="en-US"/>
        </a:p>
      </dgm:t>
    </dgm:pt>
    <dgm:pt modelId="{F391E42D-EA09-4323-AFCE-6E7AE7FE54D3}" type="sibTrans" cxnId="{BD79AF75-321B-41F3-98B0-F61621B6D46F}">
      <dgm:prSet/>
      <dgm:spPr/>
      <dgm:t>
        <a:bodyPr/>
        <a:lstStyle/>
        <a:p>
          <a:endParaRPr lang="en-US"/>
        </a:p>
      </dgm:t>
    </dgm:pt>
    <dgm:pt modelId="{AD08B745-37E7-433E-B7B6-2A226C3B1B0C}">
      <dgm:prSet custT="1"/>
      <dgm:spPr/>
      <dgm:t>
        <a:bodyPr/>
        <a:lstStyle/>
        <a:p>
          <a:r>
            <a:rPr lang="en-US" sz="2400" b="1" kern="1200" dirty="0">
              <a:solidFill>
                <a:srgbClr val="00205B"/>
              </a:solidFill>
              <a:latin typeface="Montserrat Semi Bold" panose="00000700000000000000" pitchFamily="50" charset="0"/>
              <a:ea typeface="+mn-ea"/>
              <a:cs typeface="+mn-cs"/>
            </a:rPr>
            <a:t>AMCP Student Membership</a:t>
          </a:r>
        </a:p>
      </dgm:t>
    </dgm:pt>
    <dgm:pt modelId="{CAFB9AC5-032C-4B53-A67B-A031C0CE775A}" type="parTrans" cxnId="{C2B44A5B-7B8E-41BD-9AA1-540E2D7EA1F1}">
      <dgm:prSet/>
      <dgm:spPr/>
      <dgm:t>
        <a:bodyPr/>
        <a:lstStyle/>
        <a:p>
          <a:endParaRPr lang="en-US"/>
        </a:p>
      </dgm:t>
    </dgm:pt>
    <dgm:pt modelId="{47F129E2-6B80-47DD-96EE-B6442B02641C}" type="sibTrans" cxnId="{C2B44A5B-7B8E-41BD-9AA1-540E2D7EA1F1}">
      <dgm:prSet/>
      <dgm:spPr/>
      <dgm:t>
        <a:bodyPr/>
        <a:lstStyle/>
        <a:p>
          <a:endParaRPr lang="en-US"/>
        </a:p>
      </dgm:t>
    </dgm:pt>
    <dgm:pt modelId="{7D19F0B3-706B-474C-A45B-94B9D4D20AEC}" type="pres">
      <dgm:prSet presAssocID="{01EF1E6F-5062-4456-B954-35E69858DC0D}" presName="vert0" presStyleCnt="0">
        <dgm:presLayoutVars>
          <dgm:dir/>
          <dgm:animOne val="branch"/>
          <dgm:animLvl val="lvl"/>
        </dgm:presLayoutVars>
      </dgm:prSet>
      <dgm:spPr/>
    </dgm:pt>
    <dgm:pt modelId="{3DB63767-3D24-411D-9345-EE1754587078}" type="pres">
      <dgm:prSet presAssocID="{F19F1DA5-D129-4B3C-9314-68D66D0788CE}" presName="thickLine" presStyleLbl="alignNode1" presStyleIdx="0" presStyleCnt="6"/>
      <dgm:spPr/>
    </dgm:pt>
    <dgm:pt modelId="{8F8E11D5-E6C2-4960-893D-42DEE9FB7B51}" type="pres">
      <dgm:prSet presAssocID="{F19F1DA5-D129-4B3C-9314-68D66D0788CE}" presName="horz1" presStyleCnt="0"/>
      <dgm:spPr/>
    </dgm:pt>
    <dgm:pt modelId="{07A60E56-ECC7-44BC-97BC-3EB44A2FB88A}" type="pres">
      <dgm:prSet presAssocID="{F19F1DA5-D129-4B3C-9314-68D66D0788CE}" presName="tx1" presStyleLbl="revTx" presStyleIdx="0" presStyleCnt="6"/>
      <dgm:spPr/>
    </dgm:pt>
    <dgm:pt modelId="{83167A2D-F03D-4733-826C-6F0CF0F57B93}" type="pres">
      <dgm:prSet presAssocID="{F19F1DA5-D129-4B3C-9314-68D66D0788CE}" presName="vert1" presStyleCnt="0"/>
      <dgm:spPr/>
    </dgm:pt>
    <dgm:pt modelId="{037BD02B-1C11-49E5-8CAD-1A5690ECDA41}" type="pres">
      <dgm:prSet presAssocID="{6D0FC4B8-0429-4027-848E-EDE40321F196}" presName="thickLine" presStyleLbl="alignNode1" presStyleIdx="1" presStyleCnt="6"/>
      <dgm:spPr/>
    </dgm:pt>
    <dgm:pt modelId="{A532ADC7-316D-4CAF-818B-694F64F5D57D}" type="pres">
      <dgm:prSet presAssocID="{6D0FC4B8-0429-4027-848E-EDE40321F196}" presName="horz1" presStyleCnt="0"/>
      <dgm:spPr/>
    </dgm:pt>
    <dgm:pt modelId="{F1FBBFDA-C185-4F16-9AE6-73B65FB9DA68}" type="pres">
      <dgm:prSet presAssocID="{6D0FC4B8-0429-4027-848E-EDE40321F196}" presName="tx1" presStyleLbl="revTx" presStyleIdx="1" presStyleCnt="6"/>
      <dgm:spPr/>
    </dgm:pt>
    <dgm:pt modelId="{89D2812F-A0FD-4FEA-B7E4-51F28D91BBC3}" type="pres">
      <dgm:prSet presAssocID="{6D0FC4B8-0429-4027-848E-EDE40321F196}" presName="vert1" presStyleCnt="0"/>
      <dgm:spPr/>
    </dgm:pt>
    <dgm:pt modelId="{35CF4BEF-8536-451C-ADB0-EBAEC923B62F}" type="pres">
      <dgm:prSet presAssocID="{22EF5495-2BBD-4AFC-A034-33F617A03621}" presName="thickLine" presStyleLbl="alignNode1" presStyleIdx="2" presStyleCnt="6"/>
      <dgm:spPr/>
    </dgm:pt>
    <dgm:pt modelId="{6D04B414-3F98-41C1-B5A8-4A2ED42CB44E}" type="pres">
      <dgm:prSet presAssocID="{22EF5495-2BBD-4AFC-A034-33F617A03621}" presName="horz1" presStyleCnt="0"/>
      <dgm:spPr/>
    </dgm:pt>
    <dgm:pt modelId="{2FAD313A-C879-4148-9ACB-0917EEFCE4C3}" type="pres">
      <dgm:prSet presAssocID="{22EF5495-2BBD-4AFC-A034-33F617A03621}" presName="tx1" presStyleLbl="revTx" presStyleIdx="2" presStyleCnt="6"/>
      <dgm:spPr/>
    </dgm:pt>
    <dgm:pt modelId="{73C8DC94-2511-411A-9101-A297BC49F11D}" type="pres">
      <dgm:prSet presAssocID="{22EF5495-2BBD-4AFC-A034-33F617A03621}" presName="vert1" presStyleCnt="0"/>
      <dgm:spPr/>
    </dgm:pt>
    <dgm:pt modelId="{BF4020B5-2138-42B0-BC9C-7AF881394990}" type="pres">
      <dgm:prSet presAssocID="{BF0047C6-76DB-4293-BF72-BF93954A7499}" presName="thickLine" presStyleLbl="alignNode1" presStyleIdx="3" presStyleCnt="6"/>
      <dgm:spPr/>
    </dgm:pt>
    <dgm:pt modelId="{1E6B7430-827C-4AEB-B09F-04EE782DC504}" type="pres">
      <dgm:prSet presAssocID="{BF0047C6-76DB-4293-BF72-BF93954A7499}" presName="horz1" presStyleCnt="0"/>
      <dgm:spPr/>
    </dgm:pt>
    <dgm:pt modelId="{FD298D3B-F87E-4AAA-BC7C-3FB55B6F65B0}" type="pres">
      <dgm:prSet presAssocID="{BF0047C6-76DB-4293-BF72-BF93954A7499}" presName="tx1" presStyleLbl="revTx" presStyleIdx="3" presStyleCnt="6"/>
      <dgm:spPr/>
    </dgm:pt>
    <dgm:pt modelId="{5C1BC572-E913-4BE4-9CEA-44BDE9BD1A5D}" type="pres">
      <dgm:prSet presAssocID="{BF0047C6-76DB-4293-BF72-BF93954A7499}" presName="vert1" presStyleCnt="0"/>
      <dgm:spPr/>
    </dgm:pt>
    <dgm:pt modelId="{D7A2F413-862B-47A0-B025-AF074051CFCD}" type="pres">
      <dgm:prSet presAssocID="{CAD617B7-49A9-4C3F-9427-6E5E867F42BF}" presName="thickLine" presStyleLbl="alignNode1" presStyleIdx="4" presStyleCnt="6"/>
      <dgm:spPr/>
    </dgm:pt>
    <dgm:pt modelId="{14A2AF36-8FF5-4A2F-927B-5557019F9419}" type="pres">
      <dgm:prSet presAssocID="{CAD617B7-49A9-4C3F-9427-6E5E867F42BF}" presName="horz1" presStyleCnt="0"/>
      <dgm:spPr/>
    </dgm:pt>
    <dgm:pt modelId="{BA25ECF9-2CD6-486E-974E-A2B8E7B6D1B3}" type="pres">
      <dgm:prSet presAssocID="{CAD617B7-49A9-4C3F-9427-6E5E867F42BF}" presName="tx1" presStyleLbl="revTx" presStyleIdx="4" presStyleCnt="6"/>
      <dgm:spPr/>
    </dgm:pt>
    <dgm:pt modelId="{05E5FA36-DDF7-4F0F-9F50-9D9045E52C84}" type="pres">
      <dgm:prSet presAssocID="{CAD617B7-49A9-4C3F-9427-6E5E867F42BF}" presName="vert1" presStyleCnt="0"/>
      <dgm:spPr/>
    </dgm:pt>
    <dgm:pt modelId="{F65F681E-CBB8-4947-A06A-6014D5C8ADB9}" type="pres">
      <dgm:prSet presAssocID="{AD08B745-37E7-433E-B7B6-2A226C3B1B0C}" presName="thickLine" presStyleLbl="alignNode1" presStyleIdx="5" presStyleCnt="6"/>
      <dgm:spPr/>
    </dgm:pt>
    <dgm:pt modelId="{25015682-A57E-4EE4-B6A7-6C1DB610446C}" type="pres">
      <dgm:prSet presAssocID="{AD08B745-37E7-433E-B7B6-2A226C3B1B0C}" presName="horz1" presStyleCnt="0"/>
      <dgm:spPr/>
    </dgm:pt>
    <dgm:pt modelId="{5484C392-353C-489E-96F5-D3D2E192C2FB}" type="pres">
      <dgm:prSet presAssocID="{AD08B745-37E7-433E-B7B6-2A226C3B1B0C}" presName="tx1" presStyleLbl="revTx" presStyleIdx="5" presStyleCnt="6"/>
      <dgm:spPr/>
    </dgm:pt>
    <dgm:pt modelId="{B369F277-BC32-4FA1-8146-94979CED392A}" type="pres">
      <dgm:prSet presAssocID="{AD08B745-37E7-433E-B7B6-2A226C3B1B0C}" presName="vert1" presStyleCnt="0"/>
      <dgm:spPr/>
    </dgm:pt>
  </dgm:ptLst>
  <dgm:cxnLst>
    <dgm:cxn modelId="{3E83A921-525C-49EF-814B-32D0E14E16D5}" type="presOf" srcId="{CAD617B7-49A9-4C3F-9427-6E5E867F42BF}" destId="{BA25ECF9-2CD6-486E-974E-A2B8E7B6D1B3}" srcOrd="0" destOrd="0" presId="urn:microsoft.com/office/officeart/2008/layout/LinedList"/>
    <dgm:cxn modelId="{4822AC2A-19BB-40E8-BAA3-F6811E23864F}" type="presOf" srcId="{BF0047C6-76DB-4293-BF72-BF93954A7499}" destId="{FD298D3B-F87E-4AAA-BC7C-3FB55B6F65B0}" srcOrd="0" destOrd="0" presId="urn:microsoft.com/office/officeart/2008/layout/LinedList"/>
    <dgm:cxn modelId="{C4BE6733-9686-447C-9577-B5EA8C907523}" type="presOf" srcId="{AD08B745-37E7-433E-B7B6-2A226C3B1B0C}" destId="{5484C392-353C-489E-96F5-D3D2E192C2FB}" srcOrd="0" destOrd="0" presId="urn:microsoft.com/office/officeart/2008/layout/LinedList"/>
    <dgm:cxn modelId="{C2B44A5B-7B8E-41BD-9AA1-540E2D7EA1F1}" srcId="{01EF1E6F-5062-4456-B954-35E69858DC0D}" destId="{AD08B745-37E7-433E-B7B6-2A226C3B1B0C}" srcOrd="5" destOrd="0" parTransId="{CAFB9AC5-032C-4B53-A67B-A031C0CE775A}" sibTransId="{47F129E2-6B80-47DD-96EE-B6442B02641C}"/>
    <dgm:cxn modelId="{EA8A2E43-E48D-43E3-8E00-0D7D49616CFC}" type="presOf" srcId="{6D0FC4B8-0429-4027-848E-EDE40321F196}" destId="{F1FBBFDA-C185-4F16-9AE6-73B65FB9DA68}" srcOrd="0" destOrd="0" presId="urn:microsoft.com/office/officeart/2008/layout/LinedList"/>
    <dgm:cxn modelId="{BD79AF75-321B-41F3-98B0-F61621B6D46F}" srcId="{01EF1E6F-5062-4456-B954-35E69858DC0D}" destId="{CAD617B7-49A9-4C3F-9427-6E5E867F42BF}" srcOrd="4" destOrd="0" parTransId="{3E8E60E9-8DA5-4DAA-BBA3-B20BD4DF970A}" sibTransId="{F391E42D-EA09-4323-AFCE-6E7AE7FE54D3}"/>
    <dgm:cxn modelId="{815BB456-38AC-41D6-9184-33F0B2583D09}" srcId="{01EF1E6F-5062-4456-B954-35E69858DC0D}" destId="{F19F1DA5-D129-4B3C-9314-68D66D0788CE}" srcOrd="0" destOrd="0" parTransId="{9EBFF201-35CF-46E5-B991-06695F62BDB2}" sibTransId="{F95224E4-C948-4D58-9416-1AF0FDF9CBAA}"/>
    <dgm:cxn modelId="{24678C79-5BB6-4C9F-B438-A704E09A0523}" srcId="{01EF1E6F-5062-4456-B954-35E69858DC0D}" destId="{6D0FC4B8-0429-4027-848E-EDE40321F196}" srcOrd="1" destOrd="0" parTransId="{A58B6A2A-5CF6-4651-A657-84DD7355E548}" sibTransId="{7E1314E8-0C2F-41EB-8624-16B272AD28C8}"/>
    <dgm:cxn modelId="{926E7486-2464-4951-82D9-223C2D1813C4}" srcId="{01EF1E6F-5062-4456-B954-35E69858DC0D}" destId="{BF0047C6-76DB-4293-BF72-BF93954A7499}" srcOrd="3" destOrd="0" parTransId="{68C6DBA5-8E87-4545-B740-E9102CEBA772}" sibTransId="{AA6CD1B2-2829-41EF-97E2-3F75DC7341CE}"/>
    <dgm:cxn modelId="{09722399-F515-4F66-9299-7F7485BE1F53}" type="presOf" srcId="{22EF5495-2BBD-4AFC-A034-33F617A03621}" destId="{2FAD313A-C879-4148-9ACB-0917EEFCE4C3}" srcOrd="0" destOrd="0" presId="urn:microsoft.com/office/officeart/2008/layout/LinedList"/>
    <dgm:cxn modelId="{7B31A0B8-23A5-4EB3-97CD-B2E3E42B4F9E}" type="presOf" srcId="{F19F1DA5-D129-4B3C-9314-68D66D0788CE}" destId="{07A60E56-ECC7-44BC-97BC-3EB44A2FB88A}" srcOrd="0" destOrd="0" presId="urn:microsoft.com/office/officeart/2008/layout/LinedList"/>
    <dgm:cxn modelId="{87A459B9-542A-404A-AF70-0FE7C17D2C6E}" type="presOf" srcId="{01EF1E6F-5062-4456-B954-35E69858DC0D}" destId="{7D19F0B3-706B-474C-A45B-94B9D4D20AEC}" srcOrd="0" destOrd="0" presId="urn:microsoft.com/office/officeart/2008/layout/LinedList"/>
    <dgm:cxn modelId="{6306BDBA-0C5E-43AA-BEFD-C8E1B904825D}" srcId="{01EF1E6F-5062-4456-B954-35E69858DC0D}" destId="{22EF5495-2BBD-4AFC-A034-33F617A03621}" srcOrd="2" destOrd="0" parTransId="{F7B9F9AA-4441-4A92-9A9F-8CBF9C8E3C8B}" sibTransId="{338A4E8B-D8AC-4DCA-BEEC-C60257AAAEE7}"/>
    <dgm:cxn modelId="{A079EA3C-0A88-41EA-8E3E-753CB51F3F4F}" type="presParOf" srcId="{7D19F0B3-706B-474C-A45B-94B9D4D20AEC}" destId="{3DB63767-3D24-411D-9345-EE1754587078}" srcOrd="0" destOrd="0" presId="urn:microsoft.com/office/officeart/2008/layout/LinedList"/>
    <dgm:cxn modelId="{EBA911C4-6ECD-44A2-A51F-E9E7E0E3FC1B}" type="presParOf" srcId="{7D19F0B3-706B-474C-A45B-94B9D4D20AEC}" destId="{8F8E11D5-E6C2-4960-893D-42DEE9FB7B51}" srcOrd="1" destOrd="0" presId="urn:microsoft.com/office/officeart/2008/layout/LinedList"/>
    <dgm:cxn modelId="{F7A9A90D-99BB-4157-B58E-FDF6406FCC9C}" type="presParOf" srcId="{8F8E11D5-E6C2-4960-893D-42DEE9FB7B51}" destId="{07A60E56-ECC7-44BC-97BC-3EB44A2FB88A}" srcOrd="0" destOrd="0" presId="urn:microsoft.com/office/officeart/2008/layout/LinedList"/>
    <dgm:cxn modelId="{2AB61809-C91B-4907-94DF-42AFF81D4D6E}" type="presParOf" srcId="{8F8E11D5-E6C2-4960-893D-42DEE9FB7B51}" destId="{83167A2D-F03D-4733-826C-6F0CF0F57B93}" srcOrd="1" destOrd="0" presId="urn:microsoft.com/office/officeart/2008/layout/LinedList"/>
    <dgm:cxn modelId="{37834A96-1189-478C-A378-C853CE83C2B5}" type="presParOf" srcId="{7D19F0B3-706B-474C-A45B-94B9D4D20AEC}" destId="{037BD02B-1C11-49E5-8CAD-1A5690ECDA41}" srcOrd="2" destOrd="0" presId="urn:microsoft.com/office/officeart/2008/layout/LinedList"/>
    <dgm:cxn modelId="{73B1D955-5AEC-44C9-9911-EF7397C9195A}" type="presParOf" srcId="{7D19F0B3-706B-474C-A45B-94B9D4D20AEC}" destId="{A532ADC7-316D-4CAF-818B-694F64F5D57D}" srcOrd="3" destOrd="0" presId="urn:microsoft.com/office/officeart/2008/layout/LinedList"/>
    <dgm:cxn modelId="{C1215BF5-EF7D-4578-A833-5C16E413F01A}" type="presParOf" srcId="{A532ADC7-316D-4CAF-818B-694F64F5D57D}" destId="{F1FBBFDA-C185-4F16-9AE6-73B65FB9DA68}" srcOrd="0" destOrd="0" presId="urn:microsoft.com/office/officeart/2008/layout/LinedList"/>
    <dgm:cxn modelId="{454BF9AC-270C-49EF-B6B8-E78289D9E46B}" type="presParOf" srcId="{A532ADC7-316D-4CAF-818B-694F64F5D57D}" destId="{89D2812F-A0FD-4FEA-B7E4-51F28D91BBC3}" srcOrd="1" destOrd="0" presId="urn:microsoft.com/office/officeart/2008/layout/LinedList"/>
    <dgm:cxn modelId="{8E85FE51-5D61-4FBA-955F-871C88577C9B}" type="presParOf" srcId="{7D19F0B3-706B-474C-A45B-94B9D4D20AEC}" destId="{35CF4BEF-8536-451C-ADB0-EBAEC923B62F}" srcOrd="4" destOrd="0" presId="urn:microsoft.com/office/officeart/2008/layout/LinedList"/>
    <dgm:cxn modelId="{5F084D5E-3F7A-477C-B3FA-5B18303FF54B}" type="presParOf" srcId="{7D19F0B3-706B-474C-A45B-94B9D4D20AEC}" destId="{6D04B414-3F98-41C1-B5A8-4A2ED42CB44E}" srcOrd="5" destOrd="0" presId="urn:microsoft.com/office/officeart/2008/layout/LinedList"/>
    <dgm:cxn modelId="{5D75B7C6-7727-4132-93DE-A6363A0AEBF6}" type="presParOf" srcId="{6D04B414-3F98-41C1-B5A8-4A2ED42CB44E}" destId="{2FAD313A-C879-4148-9ACB-0917EEFCE4C3}" srcOrd="0" destOrd="0" presId="urn:microsoft.com/office/officeart/2008/layout/LinedList"/>
    <dgm:cxn modelId="{713A37DE-CEFC-444F-80C7-5F6D9E87E5FA}" type="presParOf" srcId="{6D04B414-3F98-41C1-B5A8-4A2ED42CB44E}" destId="{73C8DC94-2511-411A-9101-A297BC49F11D}" srcOrd="1" destOrd="0" presId="urn:microsoft.com/office/officeart/2008/layout/LinedList"/>
    <dgm:cxn modelId="{D15300FB-6D93-4FCD-A898-564188A9E967}" type="presParOf" srcId="{7D19F0B3-706B-474C-A45B-94B9D4D20AEC}" destId="{BF4020B5-2138-42B0-BC9C-7AF881394990}" srcOrd="6" destOrd="0" presId="urn:microsoft.com/office/officeart/2008/layout/LinedList"/>
    <dgm:cxn modelId="{0D0A0635-CC00-446C-BE2F-12D4B659092B}" type="presParOf" srcId="{7D19F0B3-706B-474C-A45B-94B9D4D20AEC}" destId="{1E6B7430-827C-4AEB-B09F-04EE782DC504}" srcOrd="7" destOrd="0" presId="urn:microsoft.com/office/officeart/2008/layout/LinedList"/>
    <dgm:cxn modelId="{AD0CD01A-5DF6-492B-829A-5DD430E90351}" type="presParOf" srcId="{1E6B7430-827C-4AEB-B09F-04EE782DC504}" destId="{FD298D3B-F87E-4AAA-BC7C-3FB55B6F65B0}" srcOrd="0" destOrd="0" presId="urn:microsoft.com/office/officeart/2008/layout/LinedList"/>
    <dgm:cxn modelId="{62EAC2D6-8929-4D72-8580-6DD0C0673132}" type="presParOf" srcId="{1E6B7430-827C-4AEB-B09F-04EE782DC504}" destId="{5C1BC572-E913-4BE4-9CEA-44BDE9BD1A5D}" srcOrd="1" destOrd="0" presId="urn:microsoft.com/office/officeart/2008/layout/LinedList"/>
    <dgm:cxn modelId="{ADF57D3E-BFC3-456E-923A-54BBB2BF35F0}" type="presParOf" srcId="{7D19F0B3-706B-474C-A45B-94B9D4D20AEC}" destId="{D7A2F413-862B-47A0-B025-AF074051CFCD}" srcOrd="8" destOrd="0" presId="urn:microsoft.com/office/officeart/2008/layout/LinedList"/>
    <dgm:cxn modelId="{34860D0D-D43A-441A-8196-FBCC3B801A8B}" type="presParOf" srcId="{7D19F0B3-706B-474C-A45B-94B9D4D20AEC}" destId="{14A2AF36-8FF5-4A2F-927B-5557019F9419}" srcOrd="9" destOrd="0" presId="urn:microsoft.com/office/officeart/2008/layout/LinedList"/>
    <dgm:cxn modelId="{56D08ABB-F5AC-4084-BA0F-7140DBC3ABE5}" type="presParOf" srcId="{14A2AF36-8FF5-4A2F-927B-5557019F9419}" destId="{BA25ECF9-2CD6-486E-974E-A2B8E7B6D1B3}" srcOrd="0" destOrd="0" presId="urn:microsoft.com/office/officeart/2008/layout/LinedList"/>
    <dgm:cxn modelId="{95DE38E2-8AE1-4DAD-9735-6EDFF648BDEF}" type="presParOf" srcId="{14A2AF36-8FF5-4A2F-927B-5557019F9419}" destId="{05E5FA36-DDF7-4F0F-9F50-9D9045E52C84}" srcOrd="1" destOrd="0" presId="urn:microsoft.com/office/officeart/2008/layout/LinedList"/>
    <dgm:cxn modelId="{466124B9-22AE-423E-A793-57EF07DA49AC}" type="presParOf" srcId="{7D19F0B3-706B-474C-A45B-94B9D4D20AEC}" destId="{F65F681E-CBB8-4947-A06A-6014D5C8ADB9}" srcOrd="10" destOrd="0" presId="urn:microsoft.com/office/officeart/2008/layout/LinedList"/>
    <dgm:cxn modelId="{D9DEC110-D387-41B6-BDB9-E9C714CA1EC7}" type="presParOf" srcId="{7D19F0B3-706B-474C-A45B-94B9D4D20AEC}" destId="{25015682-A57E-4EE4-B6A7-6C1DB610446C}" srcOrd="11" destOrd="0" presId="urn:microsoft.com/office/officeart/2008/layout/LinedList"/>
    <dgm:cxn modelId="{A4233075-CDFD-4477-96E0-79E0F8DB7B46}" type="presParOf" srcId="{25015682-A57E-4EE4-B6A7-6C1DB610446C}" destId="{5484C392-353C-489E-96F5-D3D2E192C2FB}" srcOrd="0" destOrd="0" presId="urn:microsoft.com/office/officeart/2008/layout/LinedList"/>
    <dgm:cxn modelId="{269061AA-C920-4968-8CD9-DC7DEE869050}" type="presParOf" srcId="{25015682-A57E-4EE4-B6A7-6C1DB610446C}" destId="{B369F277-BC32-4FA1-8146-94979CED39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79EE0A-614C-4756-8BCC-EADE30CC4B2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D44389C-17C8-427D-BC60-9DAFCB7061F6}">
      <dgm:prSet custT="1"/>
      <dgm:spPr/>
      <dgm:t>
        <a:bodyPr/>
        <a:lstStyle/>
        <a:p>
          <a:r>
            <a:rPr lang="en-US" sz="2700" b="1" kern="1200">
              <a:solidFill>
                <a:schemeClr val="bg1"/>
              </a:solidFill>
              <a:latin typeface="Montserrat Light" panose="00000400000000000000" pitchFamily="50" charset="0"/>
              <a:ea typeface="+mj-ea"/>
              <a:cs typeface="+mj-cs"/>
            </a:rPr>
            <a:t>Health Maintenance Organization (HMO) – independent practice association, staff, group, network</a:t>
          </a:r>
        </a:p>
      </dgm:t>
    </dgm:pt>
    <dgm:pt modelId="{56555925-CC03-46F6-91AA-A4903807395D}" type="parTrans" cxnId="{26C5C3B0-107D-44BF-ADA9-8DADD68B1158}">
      <dgm:prSet/>
      <dgm:spPr/>
      <dgm:t>
        <a:bodyPr/>
        <a:lstStyle/>
        <a:p>
          <a:endParaRPr lang="en-US"/>
        </a:p>
      </dgm:t>
    </dgm:pt>
    <dgm:pt modelId="{4666ACB8-5532-407B-8794-CD515B4D2F4D}" type="sibTrans" cxnId="{26C5C3B0-107D-44BF-ADA9-8DADD68B1158}">
      <dgm:prSet/>
      <dgm:spPr/>
      <dgm:t>
        <a:bodyPr/>
        <a:lstStyle/>
        <a:p>
          <a:endParaRPr lang="en-US"/>
        </a:p>
      </dgm:t>
    </dgm:pt>
    <dgm:pt modelId="{436E3427-3D0D-49DC-A953-66D0D0E7457F}">
      <dgm:prSet custT="1"/>
      <dgm:spPr/>
      <dgm:t>
        <a:bodyPr/>
        <a:lstStyle/>
        <a:p>
          <a:r>
            <a:rPr lang="en-US" sz="2700" b="1" kern="1200">
              <a:solidFill>
                <a:schemeClr val="bg1"/>
              </a:solidFill>
              <a:latin typeface="Montserrat Light" panose="00000400000000000000" pitchFamily="50" charset="0"/>
              <a:ea typeface="+mj-ea"/>
              <a:cs typeface="+mj-cs"/>
            </a:rPr>
            <a:t>Preferred Provider Organization (PPO)</a:t>
          </a:r>
        </a:p>
      </dgm:t>
    </dgm:pt>
    <dgm:pt modelId="{CBE59FA0-E2AC-4922-AD46-22801995D116}" type="parTrans" cxnId="{15B6CC36-B1D4-4019-A26B-141175345A2B}">
      <dgm:prSet/>
      <dgm:spPr/>
      <dgm:t>
        <a:bodyPr/>
        <a:lstStyle/>
        <a:p>
          <a:endParaRPr lang="en-US"/>
        </a:p>
      </dgm:t>
    </dgm:pt>
    <dgm:pt modelId="{392DD462-C5F4-4F00-ACBD-FDFE5E4F56B2}" type="sibTrans" cxnId="{15B6CC36-B1D4-4019-A26B-141175345A2B}">
      <dgm:prSet/>
      <dgm:spPr/>
      <dgm:t>
        <a:bodyPr/>
        <a:lstStyle/>
        <a:p>
          <a:endParaRPr lang="en-US"/>
        </a:p>
      </dgm:t>
    </dgm:pt>
    <dgm:pt modelId="{830C406B-F62B-4B04-9475-EE40B5A65EEB}">
      <dgm:prSet/>
      <dgm:spPr/>
      <dgm:t>
        <a:bodyPr/>
        <a:lstStyle/>
        <a:p>
          <a:r>
            <a:rPr lang="en-US">
              <a:latin typeface="Montserrat Light" panose="00000400000000000000" pitchFamily="50" charset="0"/>
            </a:rPr>
            <a:t>Exclusive Provider Organization (EPO)</a:t>
          </a:r>
        </a:p>
      </dgm:t>
    </dgm:pt>
    <dgm:pt modelId="{B98669BC-298C-49E7-9D83-09AB5389A585}" type="parTrans" cxnId="{C0289D15-383D-4B70-8A4C-E80ECB26DA74}">
      <dgm:prSet/>
      <dgm:spPr/>
      <dgm:t>
        <a:bodyPr/>
        <a:lstStyle/>
        <a:p>
          <a:endParaRPr lang="en-US"/>
        </a:p>
      </dgm:t>
    </dgm:pt>
    <dgm:pt modelId="{3FA2985E-4709-41B3-9BA4-0B721D6EF111}" type="sibTrans" cxnId="{C0289D15-383D-4B70-8A4C-E80ECB26DA74}">
      <dgm:prSet/>
      <dgm:spPr/>
      <dgm:t>
        <a:bodyPr/>
        <a:lstStyle/>
        <a:p>
          <a:endParaRPr lang="en-US"/>
        </a:p>
      </dgm:t>
    </dgm:pt>
    <dgm:pt modelId="{84AEDF88-7326-4519-8BF4-3FB924AFA36C}">
      <dgm:prSet/>
      <dgm:spPr/>
      <dgm:t>
        <a:bodyPr/>
        <a:lstStyle/>
        <a:p>
          <a:r>
            <a:rPr lang="en-US">
              <a:latin typeface="Montserrat Light" panose="00000400000000000000" pitchFamily="50" charset="0"/>
            </a:rPr>
            <a:t>Point of Service (POS) – hybrid PPO &amp; HMO</a:t>
          </a:r>
        </a:p>
      </dgm:t>
    </dgm:pt>
    <dgm:pt modelId="{29B296AB-8F44-4692-8E22-3B95EC1D07FD}" type="parTrans" cxnId="{582EE04D-47B4-4709-82DC-7541CE4FA2A4}">
      <dgm:prSet/>
      <dgm:spPr/>
      <dgm:t>
        <a:bodyPr/>
        <a:lstStyle/>
        <a:p>
          <a:endParaRPr lang="en-US"/>
        </a:p>
      </dgm:t>
    </dgm:pt>
    <dgm:pt modelId="{F4747D5A-19D9-4241-92F9-CAD1BBC71A94}" type="sibTrans" cxnId="{582EE04D-47B4-4709-82DC-7541CE4FA2A4}">
      <dgm:prSet/>
      <dgm:spPr/>
      <dgm:t>
        <a:bodyPr/>
        <a:lstStyle/>
        <a:p>
          <a:endParaRPr lang="en-US"/>
        </a:p>
      </dgm:t>
    </dgm:pt>
    <dgm:pt modelId="{BDE2CA23-A420-4338-A219-3E4880605A48}" type="pres">
      <dgm:prSet presAssocID="{2279EE0A-614C-4756-8BCC-EADE30CC4B27}" presName="outerComposite" presStyleCnt="0">
        <dgm:presLayoutVars>
          <dgm:chMax val="5"/>
          <dgm:dir/>
          <dgm:resizeHandles val="exact"/>
        </dgm:presLayoutVars>
      </dgm:prSet>
      <dgm:spPr/>
    </dgm:pt>
    <dgm:pt modelId="{49E19DE6-F59E-4744-9B9F-87B7695D519B}" type="pres">
      <dgm:prSet presAssocID="{2279EE0A-614C-4756-8BCC-EADE30CC4B27}" presName="dummyMaxCanvas" presStyleCnt="0">
        <dgm:presLayoutVars/>
      </dgm:prSet>
      <dgm:spPr/>
    </dgm:pt>
    <dgm:pt modelId="{987E7FB5-729D-4660-8404-32F531527E77}" type="pres">
      <dgm:prSet presAssocID="{2279EE0A-614C-4756-8BCC-EADE30CC4B27}" presName="FourNodes_1" presStyleLbl="node1" presStyleIdx="0" presStyleCnt="4" custScaleX="101294" custScaleY="122235" custLinFactNeighborX="1562" custLinFactNeighborY="-10870">
        <dgm:presLayoutVars>
          <dgm:bulletEnabled val="1"/>
        </dgm:presLayoutVars>
      </dgm:prSet>
      <dgm:spPr/>
    </dgm:pt>
    <dgm:pt modelId="{A5C08118-FE7C-4676-9902-E9CC41611CB6}" type="pres">
      <dgm:prSet presAssocID="{2279EE0A-614C-4756-8BCC-EADE30CC4B27}" presName="FourNodes_2" presStyleLbl="node1" presStyleIdx="1" presStyleCnt="4" custLinFactNeighborY="6039">
        <dgm:presLayoutVars>
          <dgm:bulletEnabled val="1"/>
        </dgm:presLayoutVars>
      </dgm:prSet>
      <dgm:spPr/>
    </dgm:pt>
    <dgm:pt modelId="{DD22F0BB-8B1A-4EC9-9F92-590B1AB79654}" type="pres">
      <dgm:prSet presAssocID="{2279EE0A-614C-4756-8BCC-EADE30CC4B27}" presName="FourNodes_3" presStyleLbl="node1" presStyleIdx="2" presStyleCnt="4">
        <dgm:presLayoutVars>
          <dgm:bulletEnabled val="1"/>
        </dgm:presLayoutVars>
      </dgm:prSet>
      <dgm:spPr/>
    </dgm:pt>
    <dgm:pt modelId="{57D04456-9B71-4179-88B1-770A140E4418}" type="pres">
      <dgm:prSet presAssocID="{2279EE0A-614C-4756-8BCC-EADE30CC4B27}" presName="FourNodes_4" presStyleLbl="node1" presStyleIdx="3" presStyleCnt="4">
        <dgm:presLayoutVars>
          <dgm:bulletEnabled val="1"/>
        </dgm:presLayoutVars>
      </dgm:prSet>
      <dgm:spPr/>
    </dgm:pt>
    <dgm:pt modelId="{42E863F9-CD53-45DF-ADEB-1AB3C7D1E267}" type="pres">
      <dgm:prSet presAssocID="{2279EE0A-614C-4756-8BCC-EADE30CC4B27}" presName="FourConn_1-2" presStyleLbl="fgAccFollowNode1" presStyleIdx="0" presStyleCnt="3">
        <dgm:presLayoutVars>
          <dgm:bulletEnabled val="1"/>
        </dgm:presLayoutVars>
      </dgm:prSet>
      <dgm:spPr/>
    </dgm:pt>
    <dgm:pt modelId="{9187922C-A678-4921-A081-131E4DA5C052}" type="pres">
      <dgm:prSet presAssocID="{2279EE0A-614C-4756-8BCC-EADE30CC4B27}" presName="FourConn_2-3" presStyleLbl="fgAccFollowNode1" presStyleIdx="1" presStyleCnt="3">
        <dgm:presLayoutVars>
          <dgm:bulletEnabled val="1"/>
        </dgm:presLayoutVars>
      </dgm:prSet>
      <dgm:spPr/>
    </dgm:pt>
    <dgm:pt modelId="{B9AD081A-F618-4996-98CB-A480B1C9F11A}" type="pres">
      <dgm:prSet presAssocID="{2279EE0A-614C-4756-8BCC-EADE30CC4B27}" presName="FourConn_3-4" presStyleLbl="fgAccFollowNode1" presStyleIdx="2" presStyleCnt="3">
        <dgm:presLayoutVars>
          <dgm:bulletEnabled val="1"/>
        </dgm:presLayoutVars>
      </dgm:prSet>
      <dgm:spPr/>
    </dgm:pt>
    <dgm:pt modelId="{381A1956-1507-4101-930C-03C2012B54FD}" type="pres">
      <dgm:prSet presAssocID="{2279EE0A-614C-4756-8BCC-EADE30CC4B27}" presName="FourNodes_1_text" presStyleLbl="node1" presStyleIdx="3" presStyleCnt="4">
        <dgm:presLayoutVars>
          <dgm:bulletEnabled val="1"/>
        </dgm:presLayoutVars>
      </dgm:prSet>
      <dgm:spPr/>
    </dgm:pt>
    <dgm:pt modelId="{C7161BE7-9173-405D-A241-F30CDE30891F}" type="pres">
      <dgm:prSet presAssocID="{2279EE0A-614C-4756-8BCC-EADE30CC4B27}" presName="FourNodes_2_text" presStyleLbl="node1" presStyleIdx="3" presStyleCnt="4">
        <dgm:presLayoutVars>
          <dgm:bulletEnabled val="1"/>
        </dgm:presLayoutVars>
      </dgm:prSet>
      <dgm:spPr/>
    </dgm:pt>
    <dgm:pt modelId="{0676F71C-1B23-4557-9265-5737DB28EBB8}" type="pres">
      <dgm:prSet presAssocID="{2279EE0A-614C-4756-8BCC-EADE30CC4B27}" presName="FourNodes_3_text" presStyleLbl="node1" presStyleIdx="3" presStyleCnt="4">
        <dgm:presLayoutVars>
          <dgm:bulletEnabled val="1"/>
        </dgm:presLayoutVars>
      </dgm:prSet>
      <dgm:spPr/>
    </dgm:pt>
    <dgm:pt modelId="{4E86A377-D422-4BE5-B672-EE7F63B4878A}" type="pres">
      <dgm:prSet presAssocID="{2279EE0A-614C-4756-8BCC-EADE30CC4B27}" presName="FourNodes_4_text" presStyleLbl="node1" presStyleIdx="3" presStyleCnt="4">
        <dgm:presLayoutVars>
          <dgm:bulletEnabled val="1"/>
        </dgm:presLayoutVars>
      </dgm:prSet>
      <dgm:spPr/>
    </dgm:pt>
  </dgm:ptLst>
  <dgm:cxnLst>
    <dgm:cxn modelId="{B9471A10-D979-4712-8FFF-539825B8EA4E}" type="presOf" srcId="{830C406B-F62B-4B04-9475-EE40B5A65EEB}" destId="{DD22F0BB-8B1A-4EC9-9F92-590B1AB79654}" srcOrd="0" destOrd="0" presId="urn:microsoft.com/office/officeart/2005/8/layout/vProcess5"/>
    <dgm:cxn modelId="{C0289D15-383D-4B70-8A4C-E80ECB26DA74}" srcId="{2279EE0A-614C-4756-8BCC-EADE30CC4B27}" destId="{830C406B-F62B-4B04-9475-EE40B5A65EEB}" srcOrd="2" destOrd="0" parTransId="{B98669BC-298C-49E7-9D83-09AB5389A585}" sibTransId="{3FA2985E-4709-41B3-9BA4-0B721D6EF111}"/>
    <dgm:cxn modelId="{7E437821-4AA0-4409-BB26-6F51C08BC6F3}" type="presOf" srcId="{84AEDF88-7326-4519-8BF4-3FB924AFA36C}" destId="{57D04456-9B71-4179-88B1-770A140E4418}" srcOrd="0" destOrd="0" presId="urn:microsoft.com/office/officeart/2005/8/layout/vProcess5"/>
    <dgm:cxn modelId="{15B6CC36-B1D4-4019-A26B-141175345A2B}" srcId="{2279EE0A-614C-4756-8BCC-EADE30CC4B27}" destId="{436E3427-3D0D-49DC-A953-66D0D0E7457F}" srcOrd="1" destOrd="0" parTransId="{CBE59FA0-E2AC-4922-AD46-22801995D116}" sibTransId="{392DD462-C5F4-4F00-ACBD-FDFE5E4F56B2}"/>
    <dgm:cxn modelId="{F3AC2F5E-665D-4AEE-8B44-BB2CCA9B79B5}" type="presOf" srcId="{392DD462-C5F4-4F00-ACBD-FDFE5E4F56B2}" destId="{9187922C-A678-4921-A081-131E4DA5C052}" srcOrd="0" destOrd="0" presId="urn:microsoft.com/office/officeart/2005/8/layout/vProcess5"/>
    <dgm:cxn modelId="{C0E34563-E2DE-469B-8E67-2F1515F59DB7}" type="presOf" srcId="{830C406B-F62B-4B04-9475-EE40B5A65EEB}" destId="{0676F71C-1B23-4557-9265-5737DB28EBB8}" srcOrd="1" destOrd="0" presId="urn:microsoft.com/office/officeart/2005/8/layout/vProcess5"/>
    <dgm:cxn modelId="{582EE04D-47B4-4709-82DC-7541CE4FA2A4}" srcId="{2279EE0A-614C-4756-8BCC-EADE30CC4B27}" destId="{84AEDF88-7326-4519-8BF4-3FB924AFA36C}" srcOrd="3" destOrd="0" parTransId="{29B296AB-8F44-4692-8E22-3B95EC1D07FD}" sibTransId="{F4747D5A-19D9-4241-92F9-CAD1BBC71A94}"/>
    <dgm:cxn modelId="{8574B776-2E21-4772-9FE8-7645EFE5F106}" type="presOf" srcId="{2279EE0A-614C-4756-8BCC-EADE30CC4B27}" destId="{BDE2CA23-A420-4338-A219-3E4880605A48}" srcOrd="0" destOrd="0" presId="urn:microsoft.com/office/officeart/2005/8/layout/vProcess5"/>
    <dgm:cxn modelId="{51436983-9B24-4E04-9664-EB3D67BC6D2D}" type="presOf" srcId="{436E3427-3D0D-49DC-A953-66D0D0E7457F}" destId="{A5C08118-FE7C-4676-9902-E9CC41611CB6}" srcOrd="0" destOrd="0" presId="urn:microsoft.com/office/officeart/2005/8/layout/vProcess5"/>
    <dgm:cxn modelId="{F36AA886-BEFE-46A0-AFF9-B6539446ADDC}" type="presOf" srcId="{4666ACB8-5532-407B-8794-CD515B4D2F4D}" destId="{42E863F9-CD53-45DF-ADEB-1AB3C7D1E267}" srcOrd="0" destOrd="0" presId="urn:microsoft.com/office/officeart/2005/8/layout/vProcess5"/>
    <dgm:cxn modelId="{6B5E9DA8-34CC-44A4-85F6-26912DDC1AF8}" type="presOf" srcId="{3D44389C-17C8-427D-BC60-9DAFCB7061F6}" destId="{987E7FB5-729D-4660-8404-32F531527E77}" srcOrd="0" destOrd="0" presId="urn:microsoft.com/office/officeart/2005/8/layout/vProcess5"/>
    <dgm:cxn modelId="{DC2469AA-5217-4731-BA48-054ECE5EAB94}" type="presOf" srcId="{84AEDF88-7326-4519-8BF4-3FB924AFA36C}" destId="{4E86A377-D422-4BE5-B672-EE7F63B4878A}" srcOrd="1" destOrd="0" presId="urn:microsoft.com/office/officeart/2005/8/layout/vProcess5"/>
    <dgm:cxn modelId="{26C5C3B0-107D-44BF-ADA9-8DADD68B1158}" srcId="{2279EE0A-614C-4756-8BCC-EADE30CC4B27}" destId="{3D44389C-17C8-427D-BC60-9DAFCB7061F6}" srcOrd="0" destOrd="0" parTransId="{56555925-CC03-46F6-91AA-A4903807395D}" sibTransId="{4666ACB8-5532-407B-8794-CD515B4D2F4D}"/>
    <dgm:cxn modelId="{673EC9BB-9357-4AA0-B8F5-66A6B07A2C28}" type="presOf" srcId="{3FA2985E-4709-41B3-9BA4-0B721D6EF111}" destId="{B9AD081A-F618-4996-98CB-A480B1C9F11A}" srcOrd="0" destOrd="0" presId="urn:microsoft.com/office/officeart/2005/8/layout/vProcess5"/>
    <dgm:cxn modelId="{8BEADDC3-DB88-4CEE-A17A-424DD32E59E9}" type="presOf" srcId="{3D44389C-17C8-427D-BC60-9DAFCB7061F6}" destId="{381A1956-1507-4101-930C-03C2012B54FD}" srcOrd="1" destOrd="0" presId="urn:microsoft.com/office/officeart/2005/8/layout/vProcess5"/>
    <dgm:cxn modelId="{AAF425DB-6DC3-4561-A357-5F1C74D77936}" type="presOf" srcId="{436E3427-3D0D-49DC-A953-66D0D0E7457F}" destId="{C7161BE7-9173-405D-A241-F30CDE30891F}" srcOrd="1" destOrd="0" presId="urn:microsoft.com/office/officeart/2005/8/layout/vProcess5"/>
    <dgm:cxn modelId="{62F962DF-A89E-47D1-893C-9D636BB3D79C}" type="presParOf" srcId="{BDE2CA23-A420-4338-A219-3E4880605A48}" destId="{49E19DE6-F59E-4744-9B9F-87B7695D519B}" srcOrd="0" destOrd="0" presId="urn:microsoft.com/office/officeart/2005/8/layout/vProcess5"/>
    <dgm:cxn modelId="{FEE98A64-5177-4DEE-BBEA-6A98A5DA180C}" type="presParOf" srcId="{BDE2CA23-A420-4338-A219-3E4880605A48}" destId="{987E7FB5-729D-4660-8404-32F531527E77}" srcOrd="1" destOrd="0" presId="urn:microsoft.com/office/officeart/2005/8/layout/vProcess5"/>
    <dgm:cxn modelId="{FBBF1152-DADD-4A5E-957D-EDB194DC694E}" type="presParOf" srcId="{BDE2CA23-A420-4338-A219-3E4880605A48}" destId="{A5C08118-FE7C-4676-9902-E9CC41611CB6}" srcOrd="2" destOrd="0" presId="urn:microsoft.com/office/officeart/2005/8/layout/vProcess5"/>
    <dgm:cxn modelId="{F6B387A0-9C36-4DE7-A06A-8E77A856BAB6}" type="presParOf" srcId="{BDE2CA23-A420-4338-A219-3E4880605A48}" destId="{DD22F0BB-8B1A-4EC9-9F92-590B1AB79654}" srcOrd="3" destOrd="0" presId="urn:microsoft.com/office/officeart/2005/8/layout/vProcess5"/>
    <dgm:cxn modelId="{83B3EFB6-3AF0-4460-AC0D-542B34828C16}" type="presParOf" srcId="{BDE2CA23-A420-4338-A219-3E4880605A48}" destId="{57D04456-9B71-4179-88B1-770A140E4418}" srcOrd="4" destOrd="0" presId="urn:microsoft.com/office/officeart/2005/8/layout/vProcess5"/>
    <dgm:cxn modelId="{E3ADEA2B-7CF6-4D36-80EB-0610FCAC5BE2}" type="presParOf" srcId="{BDE2CA23-A420-4338-A219-3E4880605A48}" destId="{42E863F9-CD53-45DF-ADEB-1AB3C7D1E267}" srcOrd="5" destOrd="0" presId="urn:microsoft.com/office/officeart/2005/8/layout/vProcess5"/>
    <dgm:cxn modelId="{461C9280-86C1-4FD9-B214-44722CB9CD6D}" type="presParOf" srcId="{BDE2CA23-A420-4338-A219-3E4880605A48}" destId="{9187922C-A678-4921-A081-131E4DA5C052}" srcOrd="6" destOrd="0" presId="urn:microsoft.com/office/officeart/2005/8/layout/vProcess5"/>
    <dgm:cxn modelId="{02666490-6A2C-4E94-8E15-EA32EBD47A8A}" type="presParOf" srcId="{BDE2CA23-A420-4338-A219-3E4880605A48}" destId="{B9AD081A-F618-4996-98CB-A480B1C9F11A}" srcOrd="7" destOrd="0" presId="urn:microsoft.com/office/officeart/2005/8/layout/vProcess5"/>
    <dgm:cxn modelId="{DEB5876D-0D1E-4F44-87D0-E496DE1F7DD6}" type="presParOf" srcId="{BDE2CA23-A420-4338-A219-3E4880605A48}" destId="{381A1956-1507-4101-930C-03C2012B54FD}" srcOrd="8" destOrd="0" presId="urn:microsoft.com/office/officeart/2005/8/layout/vProcess5"/>
    <dgm:cxn modelId="{94EB2CC6-D75B-49A9-AD01-95799680B056}" type="presParOf" srcId="{BDE2CA23-A420-4338-A219-3E4880605A48}" destId="{C7161BE7-9173-405D-A241-F30CDE30891F}" srcOrd="9" destOrd="0" presId="urn:microsoft.com/office/officeart/2005/8/layout/vProcess5"/>
    <dgm:cxn modelId="{2B173FBF-86DB-4B94-B857-328B0DF35D47}" type="presParOf" srcId="{BDE2CA23-A420-4338-A219-3E4880605A48}" destId="{0676F71C-1B23-4557-9265-5737DB28EBB8}" srcOrd="10" destOrd="0" presId="urn:microsoft.com/office/officeart/2005/8/layout/vProcess5"/>
    <dgm:cxn modelId="{D9F0530F-C182-433A-A720-6917D0C1CEE4}" type="presParOf" srcId="{BDE2CA23-A420-4338-A219-3E4880605A48}" destId="{4E86A377-D422-4BE5-B672-EE7F63B4878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8CB4AD-3D2C-4421-9D44-EDB0458585B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3C62F77-4E71-4476-920F-413B93F6743D}">
      <dgm:prSet custT="1"/>
      <dgm:spPr/>
      <dgm:t>
        <a:bodyPr/>
        <a:lstStyle/>
        <a:p>
          <a:r>
            <a:rPr lang="en-US" sz="4400" b="1" kern="1200" baseline="0">
              <a:solidFill>
                <a:schemeClr val="bg1"/>
              </a:solidFill>
              <a:latin typeface="Montserrat SemiBold" pitchFamily="2" charset="77"/>
              <a:ea typeface="+mj-ea"/>
              <a:cs typeface="+mj-cs"/>
            </a:rPr>
            <a:t>Network</a:t>
          </a:r>
        </a:p>
      </dgm:t>
    </dgm:pt>
    <dgm:pt modelId="{FEE62906-B2B1-42A6-B9A2-F48374738C72}" type="parTrans" cxnId="{084E5D9B-4806-4C6E-BD8F-E1C6E1C99BA4}">
      <dgm:prSet/>
      <dgm:spPr/>
      <dgm:t>
        <a:bodyPr/>
        <a:lstStyle/>
        <a:p>
          <a:endParaRPr lang="en-US"/>
        </a:p>
      </dgm:t>
    </dgm:pt>
    <dgm:pt modelId="{308609DA-3EC1-4640-ADF6-DF60091A2F82}" type="sibTrans" cxnId="{084E5D9B-4806-4C6E-BD8F-E1C6E1C99BA4}">
      <dgm:prSet/>
      <dgm:spPr/>
      <dgm:t>
        <a:bodyPr/>
        <a:lstStyle/>
        <a:p>
          <a:endParaRPr lang="en-US"/>
        </a:p>
      </dgm:t>
    </dgm:pt>
    <dgm:pt modelId="{75706331-4361-4071-B940-C1F69E789FA1}">
      <dgm:prSet custT="1"/>
      <dgm:spPr/>
      <dgm:t>
        <a:bodyPr/>
        <a:lstStyle/>
        <a:p>
          <a:pPr algn="ctr"/>
          <a:r>
            <a:rPr lang="en-US" sz="2400" b="1" kern="1200" dirty="0">
              <a:solidFill>
                <a:srgbClr val="00205B"/>
              </a:solidFill>
              <a:latin typeface="Montserrat SemiBold" pitchFamily="2" charset="77"/>
              <a:ea typeface="+mj-ea"/>
              <a:cs typeface="+mj-cs"/>
            </a:rPr>
            <a:t>At events hosted by AMCP Regional Affiliates</a:t>
          </a:r>
        </a:p>
      </dgm:t>
    </dgm:pt>
    <dgm:pt modelId="{9F15ED8F-AAB3-4E51-8C63-1D8776245FD8}" type="parTrans" cxnId="{EB7C0C49-2E60-4B87-B2EC-306EB6BBD974}">
      <dgm:prSet/>
      <dgm:spPr/>
      <dgm:t>
        <a:bodyPr/>
        <a:lstStyle/>
        <a:p>
          <a:endParaRPr lang="en-US"/>
        </a:p>
      </dgm:t>
    </dgm:pt>
    <dgm:pt modelId="{FA50402D-4671-414D-A303-BD4305F27421}" type="sibTrans" cxnId="{EB7C0C49-2E60-4B87-B2EC-306EB6BBD974}">
      <dgm:prSet/>
      <dgm:spPr/>
      <dgm:t>
        <a:bodyPr/>
        <a:lstStyle/>
        <a:p>
          <a:endParaRPr lang="en-US"/>
        </a:p>
      </dgm:t>
    </dgm:pt>
    <dgm:pt modelId="{1A11AD91-6D1A-46EE-A63B-40FD71A7C397}">
      <dgm:prSet custT="1"/>
      <dgm:spPr/>
      <dgm:t>
        <a:bodyPr/>
        <a:lstStyle/>
        <a:p>
          <a:pPr marL="0" lvl="0" indent="0" algn="ctr" defTabSz="1955800">
            <a:lnSpc>
              <a:spcPct val="90000"/>
            </a:lnSpc>
            <a:spcBef>
              <a:spcPct val="0"/>
            </a:spcBef>
            <a:spcAft>
              <a:spcPct val="35000"/>
            </a:spcAft>
            <a:buNone/>
          </a:pPr>
          <a:r>
            <a:rPr lang="en-US" sz="4400" b="1" kern="1200" baseline="0" dirty="0">
              <a:solidFill>
                <a:srgbClr val="FFFFFF"/>
              </a:solidFill>
              <a:latin typeface="Montserrat SemiBold" pitchFamily="2" charset="77"/>
              <a:ea typeface="+mn-ea"/>
              <a:cs typeface="+mn-cs"/>
            </a:rPr>
            <a:t>Serve</a:t>
          </a:r>
        </a:p>
      </dgm:t>
    </dgm:pt>
    <dgm:pt modelId="{53315934-06BD-422B-BCEA-F71DFEF53827}" type="parTrans" cxnId="{93C9A601-E273-422A-A525-ECB39D53D73C}">
      <dgm:prSet/>
      <dgm:spPr/>
      <dgm:t>
        <a:bodyPr/>
        <a:lstStyle/>
        <a:p>
          <a:endParaRPr lang="en-US"/>
        </a:p>
      </dgm:t>
    </dgm:pt>
    <dgm:pt modelId="{0D96DB92-4416-478D-9A90-CEA4BDFAC480}" type="sibTrans" cxnId="{93C9A601-E273-422A-A525-ECB39D53D73C}">
      <dgm:prSet/>
      <dgm:spPr/>
      <dgm:t>
        <a:bodyPr/>
        <a:lstStyle/>
        <a:p>
          <a:endParaRPr lang="en-US"/>
        </a:p>
      </dgm:t>
    </dgm:pt>
    <dgm:pt modelId="{2BDA23AA-14B9-4696-86FA-9EA3833CAF32}">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gm:t>
    </dgm:pt>
    <dgm:pt modelId="{E4E742C7-6FBF-4654-9A3F-294A1ACD5A67}" type="parTrans" cxnId="{7470E224-0572-4212-B71B-52C1856053A8}">
      <dgm:prSet/>
      <dgm:spPr/>
      <dgm:t>
        <a:bodyPr/>
        <a:lstStyle/>
        <a:p>
          <a:endParaRPr lang="en-US"/>
        </a:p>
      </dgm:t>
    </dgm:pt>
    <dgm:pt modelId="{E2CDDD2F-4C46-4D72-B1C4-911520CD9086}" type="sibTrans" cxnId="{7470E224-0572-4212-B71B-52C1856053A8}">
      <dgm:prSet/>
      <dgm:spPr/>
      <dgm:t>
        <a:bodyPr/>
        <a:lstStyle/>
        <a:p>
          <a:endParaRPr lang="en-US"/>
        </a:p>
      </dgm:t>
    </dgm:pt>
    <dgm:pt modelId="{3C3283AF-1FC4-4FDF-93D2-3CC0CDCA1497}">
      <dgm:prSet custT="1"/>
      <dgm:spPr/>
      <dgm: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gm:t>
    </dgm:pt>
    <dgm:pt modelId="{4CC64E15-3CFB-4172-84EA-3703CB8B86BE}" type="parTrans" cxnId="{5FF9E741-2DDC-4377-A0DC-6C10A6E95BA5}">
      <dgm:prSet/>
      <dgm:spPr/>
      <dgm:t>
        <a:bodyPr/>
        <a:lstStyle/>
        <a:p>
          <a:endParaRPr lang="en-US"/>
        </a:p>
      </dgm:t>
    </dgm:pt>
    <dgm:pt modelId="{32DA5E77-9E87-45FF-AF2D-F3A07C575CE0}" type="sibTrans" cxnId="{5FF9E741-2DDC-4377-A0DC-6C10A6E95BA5}">
      <dgm:prSet/>
      <dgm:spPr/>
      <dgm:t>
        <a:bodyPr/>
        <a:lstStyle/>
        <a:p>
          <a:endParaRPr lang="en-US"/>
        </a:p>
      </dgm:t>
    </dgm:pt>
    <dgm:pt modelId="{201E4BA4-0BD8-455F-AEE4-86F81A613A64}">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gm:t>
    </dgm:pt>
    <dgm:pt modelId="{655FEC43-5E92-4284-82B4-BF5B641577AD}" type="parTrans" cxnId="{EDD20CEE-0B0F-4DFC-8C82-2D35481A1124}">
      <dgm:prSet/>
      <dgm:spPr/>
      <dgm:t>
        <a:bodyPr/>
        <a:lstStyle/>
        <a:p>
          <a:endParaRPr lang="en-US"/>
        </a:p>
      </dgm:t>
    </dgm:pt>
    <dgm:pt modelId="{138F7DC1-FA76-4A1C-96D9-31D0BF668BA0}" type="sibTrans" cxnId="{EDD20CEE-0B0F-4DFC-8C82-2D35481A1124}">
      <dgm:prSet/>
      <dgm:spPr/>
      <dgm:t>
        <a:bodyPr/>
        <a:lstStyle/>
        <a:p>
          <a:endParaRPr lang="en-US"/>
        </a:p>
      </dgm:t>
    </dgm:pt>
    <dgm:pt modelId="{34CDFF5E-10AF-4B72-A058-393CE1B83A8B}" type="pres">
      <dgm:prSet presAssocID="{A68CB4AD-3D2C-4421-9D44-EDB0458585B3}" presName="Name0" presStyleCnt="0">
        <dgm:presLayoutVars>
          <dgm:dir/>
          <dgm:animLvl val="lvl"/>
          <dgm:resizeHandles val="exact"/>
        </dgm:presLayoutVars>
      </dgm:prSet>
      <dgm:spPr/>
    </dgm:pt>
    <dgm:pt modelId="{D8F4785C-F894-4054-9507-9F1BBE124AA4}" type="pres">
      <dgm:prSet presAssocID="{03C62F77-4E71-4476-920F-413B93F6743D}" presName="composite" presStyleCnt="0"/>
      <dgm:spPr/>
    </dgm:pt>
    <dgm:pt modelId="{07BE12B1-6D70-4280-BB99-23F5367E9E6E}" type="pres">
      <dgm:prSet presAssocID="{03C62F77-4E71-4476-920F-413B93F6743D}" presName="parTx" presStyleLbl="alignNode1" presStyleIdx="0" presStyleCnt="3">
        <dgm:presLayoutVars>
          <dgm:chMax val="0"/>
          <dgm:chPref val="0"/>
        </dgm:presLayoutVars>
      </dgm:prSet>
      <dgm:spPr/>
    </dgm:pt>
    <dgm:pt modelId="{A213E242-A576-4FFE-A2D9-30661467D924}" type="pres">
      <dgm:prSet presAssocID="{03C62F77-4E71-4476-920F-413B93F6743D}" presName="desTx" presStyleLbl="alignAccFollowNode1" presStyleIdx="0" presStyleCnt="3">
        <dgm:presLayoutVars/>
      </dgm:prSet>
      <dgm:spPr/>
    </dgm:pt>
    <dgm:pt modelId="{FB8544DF-ABD4-447D-9083-6C7303148594}" type="pres">
      <dgm:prSet presAssocID="{308609DA-3EC1-4640-ADF6-DF60091A2F82}" presName="space" presStyleCnt="0"/>
      <dgm:spPr/>
    </dgm:pt>
    <dgm:pt modelId="{4B48B3EA-5EC6-4DD5-8084-AE5912736462}" type="pres">
      <dgm:prSet presAssocID="{1A11AD91-6D1A-46EE-A63B-40FD71A7C397}" presName="composite" presStyleCnt="0"/>
      <dgm:spPr/>
    </dgm:pt>
    <dgm:pt modelId="{35241FCD-28B5-46D4-B856-EB1840121589}" type="pres">
      <dgm:prSet presAssocID="{1A11AD91-6D1A-46EE-A63B-40FD71A7C397}" presName="parTx" presStyleLbl="alignNode1" presStyleIdx="1" presStyleCnt="3">
        <dgm:presLayoutVars>
          <dgm:chMax val="0"/>
          <dgm:chPref val="0"/>
        </dgm:presLayoutVars>
      </dgm:prSet>
      <dgm:spPr/>
    </dgm:pt>
    <dgm:pt modelId="{630BD24C-7B94-493C-B768-C3788A0F415E}" type="pres">
      <dgm:prSet presAssocID="{1A11AD91-6D1A-46EE-A63B-40FD71A7C397}" presName="desTx" presStyleLbl="alignAccFollowNode1" presStyleIdx="1" presStyleCnt="3">
        <dgm:presLayoutVars/>
      </dgm:prSet>
      <dgm:spPr/>
    </dgm:pt>
    <dgm:pt modelId="{75354790-9A08-4DC1-8000-5CE1E935BABF}" type="pres">
      <dgm:prSet presAssocID="{0D96DB92-4416-478D-9A90-CEA4BDFAC480}" presName="space" presStyleCnt="0"/>
      <dgm:spPr/>
    </dgm:pt>
    <dgm:pt modelId="{4D9B9ED0-43FB-4602-8A02-60469AA7BF97}" type="pres">
      <dgm:prSet presAssocID="{3C3283AF-1FC4-4FDF-93D2-3CC0CDCA1497}" presName="composite" presStyleCnt="0"/>
      <dgm:spPr/>
    </dgm:pt>
    <dgm:pt modelId="{E5FC54BE-8BFD-4527-8DBE-9E7042EC0969}" type="pres">
      <dgm:prSet presAssocID="{3C3283AF-1FC4-4FDF-93D2-3CC0CDCA1497}" presName="parTx" presStyleLbl="alignNode1" presStyleIdx="2" presStyleCnt="3" custScaleX="144232">
        <dgm:presLayoutVars>
          <dgm:chMax val="0"/>
          <dgm:chPref val="0"/>
        </dgm:presLayoutVars>
      </dgm:prSet>
      <dgm:spPr/>
    </dgm:pt>
    <dgm:pt modelId="{FBDFE9D2-1608-4C55-B3F8-0ED9519F49DD}" type="pres">
      <dgm:prSet presAssocID="{3C3283AF-1FC4-4FDF-93D2-3CC0CDCA1497}" presName="desTx" presStyleLbl="alignAccFollowNode1" presStyleIdx="2" presStyleCnt="3" custScaleX="144732">
        <dgm:presLayoutVars/>
      </dgm:prSet>
      <dgm:spPr/>
    </dgm:pt>
  </dgm:ptLst>
  <dgm:cxnLst>
    <dgm:cxn modelId="{93C9A601-E273-422A-A525-ECB39D53D73C}" srcId="{A68CB4AD-3D2C-4421-9D44-EDB0458585B3}" destId="{1A11AD91-6D1A-46EE-A63B-40FD71A7C397}" srcOrd="1" destOrd="0" parTransId="{53315934-06BD-422B-BCEA-F71DFEF53827}" sibTransId="{0D96DB92-4416-478D-9A90-CEA4BDFAC480}"/>
    <dgm:cxn modelId="{7470E224-0572-4212-B71B-52C1856053A8}" srcId="{1A11AD91-6D1A-46EE-A63B-40FD71A7C397}" destId="{2BDA23AA-14B9-4696-86FA-9EA3833CAF32}" srcOrd="0" destOrd="0" parTransId="{E4E742C7-6FBF-4654-9A3F-294A1ACD5A67}" sibTransId="{E2CDDD2F-4C46-4D72-B1C4-911520CD9086}"/>
    <dgm:cxn modelId="{520A112D-6251-41B5-9B84-DD85088ACCD9}" type="presOf" srcId="{1A11AD91-6D1A-46EE-A63B-40FD71A7C397}" destId="{35241FCD-28B5-46D4-B856-EB1840121589}" srcOrd="0" destOrd="0" presId="urn:microsoft.com/office/officeart/2016/7/layout/HorizontalActionList"/>
    <dgm:cxn modelId="{8B750D34-0D01-4033-B11B-7391229FA9C0}" type="presOf" srcId="{2BDA23AA-14B9-4696-86FA-9EA3833CAF32}" destId="{630BD24C-7B94-493C-B768-C3788A0F415E}" srcOrd="0" destOrd="0" presId="urn:microsoft.com/office/officeart/2016/7/layout/HorizontalActionList"/>
    <dgm:cxn modelId="{5FF9E741-2DDC-4377-A0DC-6C10A6E95BA5}" srcId="{A68CB4AD-3D2C-4421-9D44-EDB0458585B3}" destId="{3C3283AF-1FC4-4FDF-93D2-3CC0CDCA1497}" srcOrd="2" destOrd="0" parTransId="{4CC64E15-3CFB-4172-84EA-3703CB8B86BE}" sibTransId="{32DA5E77-9E87-45FF-AF2D-F3A07C575CE0}"/>
    <dgm:cxn modelId="{16F3CF68-FDBA-4512-B1F2-ED85FDB6967F}" type="presOf" srcId="{A68CB4AD-3D2C-4421-9D44-EDB0458585B3}" destId="{34CDFF5E-10AF-4B72-A058-393CE1B83A8B}" srcOrd="0" destOrd="0" presId="urn:microsoft.com/office/officeart/2016/7/layout/HorizontalActionList"/>
    <dgm:cxn modelId="{EB7C0C49-2E60-4B87-B2EC-306EB6BBD974}" srcId="{03C62F77-4E71-4476-920F-413B93F6743D}" destId="{75706331-4361-4071-B940-C1F69E789FA1}" srcOrd="0" destOrd="0" parTransId="{9F15ED8F-AAB3-4E51-8C63-1D8776245FD8}" sibTransId="{FA50402D-4671-414D-A303-BD4305F27421}"/>
    <dgm:cxn modelId="{6EAC714E-BA3D-4AD5-8BBE-E93503169DCA}" type="presOf" srcId="{03C62F77-4E71-4476-920F-413B93F6743D}" destId="{07BE12B1-6D70-4280-BB99-23F5367E9E6E}" srcOrd="0" destOrd="0" presId="urn:microsoft.com/office/officeart/2016/7/layout/HorizontalActionList"/>
    <dgm:cxn modelId="{084E5D9B-4806-4C6E-BD8F-E1C6E1C99BA4}" srcId="{A68CB4AD-3D2C-4421-9D44-EDB0458585B3}" destId="{03C62F77-4E71-4476-920F-413B93F6743D}" srcOrd="0" destOrd="0" parTransId="{FEE62906-B2B1-42A6-B9A2-F48374738C72}" sibTransId="{308609DA-3EC1-4640-ADF6-DF60091A2F82}"/>
    <dgm:cxn modelId="{CC80CDB0-389A-4CE8-BA0D-5421FA10989D}" type="presOf" srcId="{75706331-4361-4071-B940-C1F69E789FA1}" destId="{A213E242-A576-4FFE-A2D9-30661467D924}" srcOrd="0" destOrd="0" presId="urn:microsoft.com/office/officeart/2016/7/layout/HorizontalActionList"/>
    <dgm:cxn modelId="{1779ECE0-BDCB-43CB-A147-A8D0DD8A8AF9}" type="presOf" srcId="{201E4BA4-0BD8-455F-AEE4-86F81A613A64}" destId="{FBDFE9D2-1608-4C55-B3F8-0ED9519F49DD}" srcOrd="0" destOrd="0" presId="urn:microsoft.com/office/officeart/2016/7/layout/HorizontalActionList"/>
    <dgm:cxn modelId="{1332C0E2-603C-47CD-991B-45E7EEF1DD31}" type="presOf" srcId="{3C3283AF-1FC4-4FDF-93D2-3CC0CDCA1497}" destId="{E5FC54BE-8BFD-4527-8DBE-9E7042EC0969}" srcOrd="0" destOrd="0" presId="urn:microsoft.com/office/officeart/2016/7/layout/HorizontalActionList"/>
    <dgm:cxn modelId="{EDD20CEE-0B0F-4DFC-8C82-2D35481A1124}" srcId="{3C3283AF-1FC4-4FDF-93D2-3CC0CDCA1497}" destId="{201E4BA4-0BD8-455F-AEE4-86F81A613A64}" srcOrd="0" destOrd="0" parTransId="{655FEC43-5E92-4284-82B4-BF5B641577AD}" sibTransId="{138F7DC1-FA76-4A1C-96D9-31D0BF668BA0}"/>
    <dgm:cxn modelId="{D2E53B5F-0E9B-432D-A121-F5A24B947BAD}" type="presParOf" srcId="{34CDFF5E-10AF-4B72-A058-393CE1B83A8B}" destId="{D8F4785C-F894-4054-9507-9F1BBE124AA4}" srcOrd="0" destOrd="0" presId="urn:microsoft.com/office/officeart/2016/7/layout/HorizontalActionList"/>
    <dgm:cxn modelId="{FC8540A0-0BE0-41C1-82CC-2E17987955A5}" type="presParOf" srcId="{D8F4785C-F894-4054-9507-9F1BBE124AA4}" destId="{07BE12B1-6D70-4280-BB99-23F5367E9E6E}" srcOrd="0" destOrd="0" presId="urn:microsoft.com/office/officeart/2016/7/layout/HorizontalActionList"/>
    <dgm:cxn modelId="{DDD6C847-EFB6-48CC-A7F1-B1C424D7B7BD}" type="presParOf" srcId="{D8F4785C-F894-4054-9507-9F1BBE124AA4}" destId="{A213E242-A576-4FFE-A2D9-30661467D924}" srcOrd="1" destOrd="0" presId="urn:microsoft.com/office/officeart/2016/7/layout/HorizontalActionList"/>
    <dgm:cxn modelId="{CB5D11AC-8FA9-4FB8-BB2A-35EAE4A2FC42}" type="presParOf" srcId="{34CDFF5E-10AF-4B72-A058-393CE1B83A8B}" destId="{FB8544DF-ABD4-447D-9083-6C7303148594}" srcOrd="1" destOrd="0" presId="urn:microsoft.com/office/officeart/2016/7/layout/HorizontalActionList"/>
    <dgm:cxn modelId="{F2FFF0E3-85D0-4C61-A23B-5697619A4105}" type="presParOf" srcId="{34CDFF5E-10AF-4B72-A058-393CE1B83A8B}" destId="{4B48B3EA-5EC6-4DD5-8084-AE5912736462}" srcOrd="2" destOrd="0" presId="urn:microsoft.com/office/officeart/2016/7/layout/HorizontalActionList"/>
    <dgm:cxn modelId="{CE2D5199-4DD3-4C3F-8976-21FABE42C7AC}" type="presParOf" srcId="{4B48B3EA-5EC6-4DD5-8084-AE5912736462}" destId="{35241FCD-28B5-46D4-B856-EB1840121589}" srcOrd="0" destOrd="0" presId="urn:microsoft.com/office/officeart/2016/7/layout/HorizontalActionList"/>
    <dgm:cxn modelId="{6F597106-CB84-4EA3-8D6C-3D11C881C3F9}" type="presParOf" srcId="{4B48B3EA-5EC6-4DD5-8084-AE5912736462}" destId="{630BD24C-7B94-493C-B768-C3788A0F415E}" srcOrd="1" destOrd="0" presId="urn:microsoft.com/office/officeart/2016/7/layout/HorizontalActionList"/>
    <dgm:cxn modelId="{03D20A64-D7E6-46B6-AB0C-9C1952BEABB2}" type="presParOf" srcId="{34CDFF5E-10AF-4B72-A058-393CE1B83A8B}" destId="{75354790-9A08-4DC1-8000-5CE1E935BABF}" srcOrd="3" destOrd="0" presId="urn:microsoft.com/office/officeart/2016/7/layout/HorizontalActionList"/>
    <dgm:cxn modelId="{D4BE8C68-0BEA-4504-8B61-380909170052}" type="presParOf" srcId="{34CDFF5E-10AF-4B72-A058-393CE1B83A8B}" destId="{4D9B9ED0-43FB-4602-8A02-60469AA7BF97}" srcOrd="4" destOrd="0" presId="urn:microsoft.com/office/officeart/2016/7/layout/HorizontalActionList"/>
    <dgm:cxn modelId="{5BDB5E90-011C-49EA-954C-139FF356A1F5}" type="presParOf" srcId="{4D9B9ED0-43FB-4602-8A02-60469AA7BF97}" destId="{E5FC54BE-8BFD-4527-8DBE-9E7042EC0969}" srcOrd="0" destOrd="0" presId="urn:microsoft.com/office/officeart/2016/7/layout/HorizontalActionList"/>
    <dgm:cxn modelId="{5A2DCAC4-E1F6-49EA-9868-8C2AC4C46373}" type="presParOf" srcId="{4D9B9ED0-43FB-4602-8A02-60469AA7BF97}" destId="{FBDFE9D2-1608-4C55-B3F8-0ED9519F49D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63767-3D24-411D-9345-EE1754587078}">
      <dsp:nvSpPr>
        <dsp:cNvPr id="0" name=""/>
        <dsp:cNvSpPr/>
      </dsp:nvSpPr>
      <dsp:spPr>
        <a:xfrm>
          <a:off x="0" y="2269"/>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60E56-ECC7-44BC-97BC-3EB44A2FB88A}">
      <dsp:nvSpPr>
        <dsp:cNvPr id="0" name=""/>
        <dsp:cNvSpPr/>
      </dsp:nvSpPr>
      <dsp:spPr>
        <a:xfrm>
          <a:off x="0" y="2269"/>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Managed Care History</a:t>
          </a:r>
        </a:p>
      </dsp:txBody>
      <dsp:txXfrm>
        <a:off x="0" y="2269"/>
        <a:ext cx="7638947" cy="773814"/>
      </dsp:txXfrm>
    </dsp:sp>
    <dsp:sp modelId="{037BD02B-1C11-49E5-8CAD-1A5690ECDA41}">
      <dsp:nvSpPr>
        <dsp:cNvPr id="0" name=""/>
        <dsp:cNvSpPr/>
      </dsp:nvSpPr>
      <dsp:spPr>
        <a:xfrm>
          <a:off x="0" y="776083"/>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BBFDA-C185-4F16-9AE6-73B65FB9DA68}">
      <dsp:nvSpPr>
        <dsp:cNvPr id="0" name=""/>
        <dsp:cNvSpPr/>
      </dsp:nvSpPr>
      <dsp:spPr>
        <a:xfrm>
          <a:off x="0" y="776083"/>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What is Managed Care Pharmacy </a:t>
          </a:r>
        </a:p>
      </dsp:txBody>
      <dsp:txXfrm>
        <a:off x="0" y="776083"/>
        <a:ext cx="7638947" cy="773814"/>
      </dsp:txXfrm>
    </dsp:sp>
    <dsp:sp modelId="{35CF4BEF-8536-451C-ADB0-EBAEC923B62F}">
      <dsp:nvSpPr>
        <dsp:cNvPr id="0" name=""/>
        <dsp:cNvSpPr/>
      </dsp:nvSpPr>
      <dsp:spPr>
        <a:xfrm>
          <a:off x="0" y="1549898"/>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D313A-C879-4148-9ACB-0917EEFCE4C3}">
      <dsp:nvSpPr>
        <dsp:cNvPr id="0" name=""/>
        <dsp:cNvSpPr/>
      </dsp:nvSpPr>
      <dsp:spPr>
        <a:xfrm>
          <a:off x="0" y="1549898"/>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Understanding the Players</a:t>
          </a:r>
        </a:p>
      </dsp:txBody>
      <dsp:txXfrm>
        <a:off x="0" y="1549898"/>
        <a:ext cx="7638947" cy="773814"/>
      </dsp:txXfrm>
    </dsp:sp>
    <dsp:sp modelId="{BF4020B5-2138-42B0-BC9C-7AF881394990}">
      <dsp:nvSpPr>
        <dsp:cNvPr id="0" name=""/>
        <dsp:cNvSpPr/>
      </dsp:nvSpPr>
      <dsp:spPr>
        <a:xfrm>
          <a:off x="0" y="2323713"/>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98D3B-F87E-4AAA-BC7C-3FB55B6F65B0}">
      <dsp:nvSpPr>
        <dsp:cNvPr id="0" name=""/>
        <dsp:cNvSpPr/>
      </dsp:nvSpPr>
      <dsp:spPr>
        <a:xfrm>
          <a:off x="0" y="2323713"/>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Health Care Trends, &amp; Challenges</a:t>
          </a:r>
        </a:p>
      </dsp:txBody>
      <dsp:txXfrm>
        <a:off x="0" y="2323713"/>
        <a:ext cx="7638947" cy="773814"/>
      </dsp:txXfrm>
    </dsp:sp>
    <dsp:sp modelId="{D7A2F413-862B-47A0-B025-AF074051CFCD}">
      <dsp:nvSpPr>
        <dsp:cNvPr id="0" name=""/>
        <dsp:cNvSpPr/>
      </dsp:nvSpPr>
      <dsp:spPr>
        <a:xfrm>
          <a:off x="0" y="3097527"/>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5ECF9-2CD6-486E-974E-A2B8E7B6D1B3}">
      <dsp:nvSpPr>
        <dsp:cNvPr id="0" name=""/>
        <dsp:cNvSpPr/>
      </dsp:nvSpPr>
      <dsp:spPr>
        <a:xfrm>
          <a:off x="0" y="3097527"/>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Addressing the Rising Costs of Pharmaceuticals</a:t>
          </a:r>
          <a:r>
            <a:rPr lang="en-US" sz="2200" b="1" kern="1200" dirty="0"/>
            <a:t>​</a:t>
          </a:r>
          <a:endParaRPr lang="en-US" sz="2200" kern="1200" dirty="0"/>
        </a:p>
      </dsp:txBody>
      <dsp:txXfrm>
        <a:off x="0" y="3097527"/>
        <a:ext cx="7638947" cy="773814"/>
      </dsp:txXfrm>
    </dsp:sp>
    <dsp:sp modelId="{F65F681E-CBB8-4947-A06A-6014D5C8ADB9}">
      <dsp:nvSpPr>
        <dsp:cNvPr id="0" name=""/>
        <dsp:cNvSpPr/>
      </dsp:nvSpPr>
      <dsp:spPr>
        <a:xfrm>
          <a:off x="0" y="3871342"/>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4C392-353C-489E-96F5-D3D2E192C2FB}">
      <dsp:nvSpPr>
        <dsp:cNvPr id="0" name=""/>
        <dsp:cNvSpPr/>
      </dsp:nvSpPr>
      <dsp:spPr>
        <a:xfrm>
          <a:off x="0" y="3871342"/>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AMCP Student Membership</a:t>
          </a:r>
        </a:p>
      </dsp:txBody>
      <dsp:txXfrm>
        <a:off x="0" y="3871342"/>
        <a:ext cx="7638947" cy="773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E7FB5-729D-4660-8404-32F531527E77}">
      <dsp:nvSpPr>
        <dsp:cNvPr id="0" name=""/>
        <dsp:cNvSpPr/>
      </dsp:nvSpPr>
      <dsp:spPr>
        <a:xfrm>
          <a:off x="100050" y="-56870"/>
          <a:ext cx="8182887" cy="12505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latin typeface="Montserrat Light" panose="00000400000000000000" pitchFamily="50" charset="0"/>
              <a:ea typeface="+mj-ea"/>
              <a:cs typeface="+mj-cs"/>
            </a:rPr>
            <a:t>Health Maintenance Organization (HMO) – independent practice association, staff, group, network</a:t>
          </a:r>
        </a:p>
      </dsp:txBody>
      <dsp:txXfrm>
        <a:off x="136678" y="-20242"/>
        <a:ext cx="6964497" cy="1177307"/>
      </dsp:txXfrm>
    </dsp:sp>
    <dsp:sp modelId="{A5C08118-FE7C-4676-9902-E9CC41611CB6}">
      <dsp:nvSpPr>
        <dsp:cNvPr id="0" name=""/>
        <dsp:cNvSpPr/>
      </dsp:nvSpPr>
      <dsp:spPr>
        <a:xfrm>
          <a:off x="702695" y="1327750"/>
          <a:ext cx="8078353" cy="102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latin typeface="Montserrat Light" panose="00000400000000000000" pitchFamily="50" charset="0"/>
              <a:ea typeface="+mj-ea"/>
              <a:cs typeface="+mj-cs"/>
            </a:rPr>
            <a:t>Preferred Provider Organization (PPO)</a:t>
          </a:r>
        </a:p>
      </dsp:txBody>
      <dsp:txXfrm>
        <a:off x="732660" y="1357715"/>
        <a:ext cx="6676858" cy="963151"/>
      </dsp:txXfrm>
    </dsp:sp>
    <dsp:sp modelId="{DD22F0BB-8B1A-4EC9-9F92-590B1AB79654}">
      <dsp:nvSpPr>
        <dsp:cNvPr id="0" name=""/>
        <dsp:cNvSpPr/>
      </dsp:nvSpPr>
      <dsp:spPr>
        <a:xfrm>
          <a:off x="1369159" y="2475063"/>
          <a:ext cx="8078353" cy="102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Montserrat Light" panose="00000400000000000000" pitchFamily="50" charset="0"/>
            </a:rPr>
            <a:t>Exclusive Provider Organization (EPO)</a:t>
          </a:r>
        </a:p>
      </dsp:txBody>
      <dsp:txXfrm>
        <a:off x="1399124" y="2505028"/>
        <a:ext cx="6686956" cy="963151"/>
      </dsp:txXfrm>
    </dsp:sp>
    <dsp:sp modelId="{57D04456-9B71-4179-88B1-770A140E4418}">
      <dsp:nvSpPr>
        <dsp:cNvPr id="0" name=""/>
        <dsp:cNvSpPr/>
      </dsp:nvSpPr>
      <dsp:spPr>
        <a:xfrm>
          <a:off x="2045721" y="3684159"/>
          <a:ext cx="8078353" cy="102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Montserrat Light" panose="00000400000000000000" pitchFamily="50" charset="0"/>
            </a:rPr>
            <a:t>Point of Service (POS) – hybrid PPO &amp; HMO</a:t>
          </a:r>
        </a:p>
      </dsp:txBody>
      <dsp:txXfrm>
        <a:off x="2075686" y="3714124"/>
        <a:ext cx="6676858" cy="963151"/>
      </dsp:txXfrm>
    </dsp:sp>
    <dsp:sp modelId="{42E863F9-CD53-45DF-ADEB-1AB3C7D1E267}">
      <dsp:nvSpPr>
        <dsp:cNvPr id="0" name=""/>
        <dsp:cNvSpPr/>
      </dsp:nvSpPr>
      <dsp:spPr>
        <a:xfrm>
          <a:off x="7439484" y="840458"/>
          <a:ext cx="665003" cy="6650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89110" y="840458"/>
        <a:ext cx="365751" cy="500415"/>
      </dsp:txXfrm>
    </dsp:sp>
    <dsp:sp modelId="{9187922C-A678-4921-A081-131E4DA5C052}">
      <dsp:nvSpPr>
        <dsp:cNvPr id="0" name=""/>
        <dsp:cNvSpPr/>
      </dsp:nvSpPr>
      <dsp:spPr>
        <a:xfrm>
          <a:off x="8116046" y="2049554"/>
          <a:ext cx="665003" cy="6650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265672" y="2049554"/>
        <a:ext cx="365751" cy="500415"/>
      </dsp:txXfrm>
    </dsp:sp>
    <dsp:sp modelId="{B9AD081A-F618-4996-98CB-A480B1C9F11A}">
      <dsp:nvSpPr>
        <dsp:cNvPr id="0" name=""/>
        <dsp:cNvSpPr/>
      </dsp:nvSpPr>
      <dsp:spPr>
        <a:xfrm>
          <a:off x="8782510" y="3258650"/>
          <a:ext cx="665003" cy="6650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932136" y="3258650"/>
        <a:ext cx="365751" cy="500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12B1-6D70-4280-BB99-23F5367E9E6E}">
      <dsp:nvSpPr>
        <dsp:cNvPr id="0" name=""/>
        <dsp:cNvSpPr/>
      </dsp:nvSpPr>
      <dsp:spPr>
        <a:xfrm>
          <a:off x="16780"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chemeClr val="bg1"/>
              </a:solidFill>
              <a:latin typeface="Montserrat SemiBold" pitchFamily="2" charset="77"/>
              <a:ea typeface="+mj-ea"/>
              <a:cs typeface="+mj-cs"/>
            </a:rPr>
            <a:t>Network</a:t>
          </a:r>
        </a:p>
      </dsp:txBody>
      <dsp:txXfrm>
        <a:off x="16780" y="384403"/>
        <a:ext cx="3175243" cy="952573"/>
      </dsp:txXfrm>
    </dsp:sp>
    <dsp:sp modelId="{A213E242-A576-4FFE-A2D9-30661467D924}">
      <dsp:nvSpPr>
        <dsp:cNvPr id="0" name=""/>
        <dsp:cNvSpPr/>
      </dsp:nvSpPr>
      <dsp:spPr>
        <a:xfrm>
          <a:off x="16780"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00205B"/>
              </a:solidFill>
              <a:latin typeface="Montserrat SemiBold" pitchFamily="2" charset="77"/>
              <a:ea typeface="+mj-ea"/>
              <a:cs typeface="+mj-cs"/>
            </a:rPr>
            <a:t>At events hosted by AMCP Regional Affiliates</a:t>
          </a:r>
        </a:p>
      </dsp:txBody>
      <dsp:txXfrm>
        <a:off x="16780" y="1336976"/>
        <a:ext cx="3175243" cy="1998004"/>
      </dsp:txXfrm>
    </dsp:sp>
    <dsp:sp modelId="{35241FCD-28B5-46D4-B856-EB1840121589}">
      <dsp:nvSpPr>
        <dsp:cNvPr id="0" name=""/>
        <dsp:cNvSpPr/>
      </dsp:nvSpPr>
      <dsp:spPr>
        <a:xfrm>
          <a:off x="3299813"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dirty="0">
              <a:solidFill>
                <a:srgbClr val="FFFFFF"/>
              </a:solidFill>
              <a:latin typeface="Montserrat SemiBold" pitchFamily="2" charset="77"/>
              <a:ea typeface="+mn-ea"/>
              <a:cs typeface="+mn-cs"/>
            </a:rPr>
            <a:t>Serve</a:t>
          </a:r>
        </a:p>
      </dsp:txBody>
      <dsp:txXfrm>
        <a:off x="3299813" y="384403"/>
        <a:ext cx="3175243" cy="952573"/>
      </dsp:txXfrm>
    </dsp:sp>
    <dsp:sp modelId="{630BD24C-7B94-493C-B768-C3788A0F415E}">
      <dsp:nvSpPr>
        <dsp:cNvPr id="0" name=""/>
        <dsp:cNvSpPr/>
      </dsp:nvSpPr>
      <dsp:spPr>
        <a:xfrm>
          <a:off x="3299813"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sp:txBody>
      <dsp:txXfrm>
        <a:off x="3299813" y="1336976"/>
        <a:ext cx="3175243" cy="1998004"/>
      </dsp:txXfrm>
    </dsp:sp>
    <dsp:sp modelId="{E5FC54BE-8BFD-4527-8DBE-9E7042EC0969}">
      <dsp:nvSpPr>
        <dsp:cNvPr id="0" name=""/>
        <dsp:cNvSpPr/>
      </dsp:nvSpPr>
      <dsp:spPr>
        <a:xfrm>
          <a:off x="6590784" y="384403"/>
          <a:ext cx="4579717"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sp:txBody>
      <dsp:txXfrm>
        <a:off x="6590784" y="384403"/>
        <a:ext cx="4579717" cy="952573"/>
      </dsp:txXfrm>
    </dsp:sp>
    <dsp:sp modelId="{FBDFE9D2-1608-4C55-B3F8-0ED9519F49DD}">
      <dsp:nvSpPr>
        <dsp:cNvPr id="0" name=""/>
        <dsp:cNvSpPr/>
      </dsp:nvSpPr>
      <dsp:spPr>
        <a:xfrm>
          <a:off x="6582846" y="1336976"/>
          <a:ext cx="459559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sp:txBody>
      <dsp:txXfrm>
        <a:off x="6582846" y="1336976"/>
        <a:ext cx="4595593" cy="19980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4F6F1D-B5B9-9246-BD81-4070AB36D9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FF60A0-4343-7B48-8778-8E56C242A4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519849-CD7F-7744-A4A4-2F34621210FB}" type="datetimeFigureOut">
              <a:rPr lang="en-US" smtClean="0"/>
              <a:t>4/10/2023</a:t>
            </a:fld>
            <a:endParaRPr lang="en-US"/>
          </a:p>
        </p:txBody>
      </p:sp>
      <p:sp>
        <p:nvSpPr>
          <p:cNvPr id="4" name="Footer Placeholder 3">
            <a:extLst>
              <a:ext uri="{FF2B5EF4-FFF2-40B4-BE49-F238E27FC236}">
                <a16:creationId xmlns:a16="http://schemas.microsoft.com/office/drawing/2014/main" id="{88113CAF-6EF1-2642-9684-E16E19812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C673F8-13A4-114B-A267-D3D56A632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FEF3C-70F0-0741-AE73-2B31908CDF36}" type="slidenum">
              <a:rPr lang="en-US" smtClean="0"/>
              <a:t>‹#›</a:t>
            </a:fld>
            <a:endParaRPr lang="en-US"/>
          </a:p>
        </p:txBody>
      </p:sp>
    </p:spTree>
    <p:extLst>
      <p:ext uri="{BB962C8B-B14F-4D97-AF65-F5344CB8AC3E}">
        <p14:creationId xmlns:p14="http://schemas.microsoft.com/office/powerpoint/2010/main" val="328299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6DFC7-2993-4233-A39E-BAA33E3E2ADC}"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0DCBE-31AB-4129-B535-855F44E0E0E3}" type="slidenum">
              <a:rPr lang="en-US" smtClean="0"/>
              <a:t>‹#›</a:t>
            </a:fld>
            <a:endParaRPr lang="en-US"/>
          </a:p>
        </p:txBody>
      </p:sp>
    </p:spTree>
    <p:extLst>
      <p:ext uri="{BB962C8B-B14F-4D97-AF65-F5344CB8AC3E}">
        <p14:creationId xmlns:p14="http://schemas.microsoft.com/office/powerpoint/2010/main" val="356733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mcp.org/resource-center/group-resources/residents-fellows/accredited-residencies" TargetMode="External"/><Relationship Id="rId7" Type="http://schemas.openxmlformats.org/officeDocument/2006/relationships/hyperlink" Target="https://www.amcp.org/resource-center/group-resources/residents-fellows/tips-on-applying-residency-fellowship"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amcp.org/resource-center/group-resources/residents-fellows/how-to-start-residency" TargetMode="External"/><Relationship Id="rId5" Type="http://schemas.openxmlformats.org/officeDocument/2006/relationships/hyperlink" Target="https://www.amcp.org/resource-center/group-resources/residents-fellows/fellowships" TargetMode="External"/><Relationship Id="rId4" Type="http://schemas.openxmlformats.org/officeDocument/2006/relationships/hyperlink" Target="https://www.amcp.org/resource-center/group-resources/residents-fellows/non-accredited-residenci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a:t>
            </a:fld>
            <a:endParaRPr lang="en-US"/>
          </a:p>
        </p:txBody>
      </p:sp>
    </p:spTree>
    <p:extLst>
      <p:ext uri="{BB962C8B-B14F-4D97-AF65-F5344CB8AC3E}">
        <p14:creationId xmlns:p14="http://schemas.microsoft.com/office/powerpoint/2010/main" val="11541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Let’s go through how payments work so you can better understand the players in managed care pharmacy</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20</a:t>
            </a:fld>
            <a:endParaRPr lang="en-US"/>
          </a:p>
        </p:txBody>
      </p:sp>
    </p:spTree>
    <p:extLst>
      <p:ext uri="{BB962C8B-B14F-4D97-AF65-F5344CB8AC3E}">
        <p14:creationId xmlns:p14="http://schemas.microsoft.com/office/powerpoint/2010/main" val="309676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PATIENT BAR ABOVE PLAN SPONSORS</a:t>
            </a:r>
          </a:p>
          <a:p>
            <a:endParaRPr lang="en-US" i="1" dirty="0"/>
          </a:p>
          <a:p>
            <a:r>
              <a:rPr lang="en-US" i="1" dirty="0"/>
              <a:t>Focus on Plan Sponsors</a:t>
            </a:r>
          </a:p>
          <a:p>
            <a:endParaRPr lang="en-US" dirty="0"/>
          </a:p>
          <a:p>
            <a:r>
              <a:rPr lang="en-US" dirty="0"/>
              <a:t>This diagram shows the contractual relationships with the trading partners and the flow of money.  We will start on the top just to illustrate what we mentioned in the previous slide.  We have employer groups, Medicaid, and Medicare, which are the three largest insurance programs.  We call these books of business.  </a:t>
            </a:r>
          </a:p>
          <a:p>
            <a:r>
              <a:rPr lang="en-US" dirty="0"/>
              <a:t> </a:t>
            </a:r>
          </a:p>
          <a:p>
            <a:r>
              <a:rPr lang="en-US" dirty="0"/>
              <a:t>So, the employer groups, Medicaid, or Medicare, we will call them plan sponsors because these are the entities that are purchasing the insurance.  These are the entities that determine what insurance benefits are authorized and what they are willing to buy.  There is a trade of money that is either a premium or actual claims are passed through, as determined by the contract with a healthcare plan or insurance company.  </a:t>
            </a:r>
          </a:p>
          <a:p>
            <a:r>
              <a:rPr lang="en-US" dirty="0"/>
              <a:t> </a:t>
            </a:r>
          </a:p>
          <a:p>
            <a:r>
              <a:rPr lang="en-US" dirty="0"/>
              <a:t>For example, in this slide, the healthcare plan is contracting with one of the employer groups.  They want to buy health insurance and so they contact a health plan, they may contact several health plans to get competing bids and they will finally select a health plan to provide medical and pharmacy benefits and for the comprehensive benefits, the employer group will pay the premiums.  Part of the premiums is paid by the individual employee.  The healthcare plan then has a network of physicians, hospitals, and other providers that the covered individuals can use for their health care needs as we showed in the previous slide. These are called a provider network to provide the healthcare services that are contracted by the employer group.  So, the healthcare plan contracts with community-based providers in exchange for the privilege of the providers being paid to see the health plan's patients.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22</a:t>
            </a:fld>
            <a:endParaRPr lang="en-US"/>
          </a:p>
        </p:txBody>
      </p:sp>
    </p:spTree>
    <p:extLst>
      <p:ext uri="{BB962C8B-B14F-4D97-AF65-F5344CB8AC3E}">
        <p14:creationId xmlns:p14="http://schemas.microsoft.com/office/powerpoint/2010/main" val="228531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Focus on Inside the Red Dash Box – Pharmacy Benefit</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So, let us look inside the red dash block on the right side of the slide.  This represents the pharmacy benefit.  The left side of the box or outside on the box on the left is the medical benefit.  Sometimes, a health plan will contract or subcontract with a PBM, or a Pharmacy Benefit Manager, to develop and manage the prescription drug benefits.  So, the healthcare plan may pass on some administrative fees that are paid by the employer group to administer the pharmacy benefit.  The PBM then sends the actual cost of the prescriptions used back to the healthcare plan.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PBM  has a network of community pharmacies where patients can pick up their medications. .  However, PBMs will set up many different types of pharmacy networks based on the needs of a  specific employer group.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For example, if there is an employer group that only has people living in the state of Florida, they do not need all US pharmacies in their pharmacy network, so they can save money if they have a reduced pharmacy network, perhaps including some national chains in case their employees in Florida go on vacation or travel on business, but most of the pharmacies in the network are in Florida because that is where the employees and their families live.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In addition to the community pharmacy network, the PBM will also have the specialty pharmacy contract or may have its own specialty pharmacy for high-cost biologicals.  The PBM may also contract with a home delivery pharmacy or mail service pharmacy, or it may have its own mail service pharmacy, so there are three primary distribution chains.  It is important to realize that 80 percent of the prescriptions go through community pharmacies.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About 5 percent of prescriptions are filled at specialty pharmacies, and then we have home delivery, which is about 15- percent of all prescriptions.  All these pharmacies dispense prescriptions that are covered underneath the formulary. The formulary was determined by the PBM and healthcare plan, and then the patient, pays a cost share, that is a fixed dollar copayment or a percentage coinsurance whenever the patient gets a covered prescription filled at the pharmacy.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endParaRPr lang="en-US" sz="1200" b="0" i="1" u="none" strike="noStrike" dirty="0">
              <a:solidFill>
                <a:srgbClr val="000000"/>
              </a:solidFill>
              <a:effectLst/>
              <a:latin typeface="Calibri" panose="020F0502020204030204" pitchFamily="34" charset="0"/>
            </a:endParaRPr>
          </a:p>
          <a:p>
            <a:pPr algn="l" rtl="0" fontAlgn="base"/>
            <a:endParaRPr lang="en-US" sz="1200" b="0" i="1" u="none" strike="noStrike" dirty="0">
              <a:solidFill>
                <a:srgbClr val="000000"/>
              </a:solidFill>
              <a:effectLst/>
              <a:latin typeface="Calibri" panose="020F0502020204030204" pitchFamily="34" charset="0"/>
            </a:endParaRPr>
          </a:p>
          <a:p>
            <a:pPr algn="l" rtl="0" fontAlgn="base"/>
            <a:endParaRPr lang="en-US" sz="1200" b="0" i="1" u="none" strike="noStrike" dirty="0">
              <a:solidFill>
                <a:srgbClr val="000000"/>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i="0" dirty="0"/>
          </a:p>
          <a:p>
            <a:endParaRPr lang="en-US" i="0" dirty="0"/>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24</a:t>
            </a:fld>
            <a:endParaRPr lang="en-US"/>
          </a:p>
        </p:txBody>
      </p:sp>
    </p:spTree>
    <p:extLst>
      <p:ext uri="{BB962C8B-B14F-4D97-AF65-F5344CB8AC3E}">
        <p14:creationId xmlns:p14="http://schemas.microsoft.com/office/powerpoint/2010/main" val="328321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Focus on Pharmaceutical Companies</a:t>
            </a:r>
          </a:p>
          <a:p>
            <a:endParaRPr lang="en-US" i="1" dirty="0"/>
          </a:p>
          <a:p>
            <a:pPr defTabSz="933237">
              <a:defRPr/>
            </a:pPr>
            <a:r>
              <a:rPr lang="en-US" dirty="0"/>
              <a:t>On the upper right, we have the pharmaceutical companies.  They are also involved in the financial risk because they offer rebates or discounts, which are price concessions paid to the PBM or paid directly to the health plan or pharmacy, depending upon who is purchasing the drug and taking possession of the drug, but these are price concessions that reduce the net cost of their drug.  So, the lower net cost as the result of the pharmaceutical company price concessions are then passed on back to the healthcare plan and the plan sponsor.  The pharmaceutical company discounts reduce the   net cost on contracted products and reduce the cost of the system, but not usually the cost to the patient.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25</a:t>
            </a:fld>
            <a:endParaRPr lang="en-US"/>
          </a:p>
        </p:txBody>
      </p:sp>
    </p:spTree>
    <p:extLst>
      <p:ext uri="{BB962C8B-B14F-4D97-AF65-F5344CB8AC3E}">
        <p14:creationId xmlns:p14="http://schemas.microsoft.com/office/powerpoint/2010/main" val="231899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26</a:t>
            </a:fld>
            <a:endParaRPr lang="en-US"/>
          </a:p>
        </p:txBody>
      </p:sp>
    </p:spTree>
    <p:extLst>
      <p:ext uri="{BB962C8B-B14F-4D97-AF65-F5344CB8AC3E}">
        <p14:creationId xmlns:p14="http://schemas.microsoft.com/office/powerpoint/2010/main" val="3693346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The U.S. health care system is unique and unlike any other system in the world.  It is a complex system that has both state and federal programs and oversight.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This slide depicts this system. Let us illustrate this with Medicaid.  Medicaid is a program that was established in 1965 by the Social Security Act.  It was a federally enacted program, but it is state organized and managed, so each state has its own Medicaid program.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Managed Medicaid or Medicaid programs are administered by individual states, possessions, and territories and so there are 54 different Medicaid programs in total.  They are similar in that they are all developed for low-income individuals.  So, there is state administration, state determination of the formulary and drugs that are covered in the benefits, but there is a lot of consistencies because there is federal oversight.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Health insurance exchanges, authorized through the Healthcare Reform Act of 2010, allow individuals and small companies to buy health insurance in state and/or federal exchanges. Again, every state has its own type of exchange and insurance program, but there is a great deal of consistency because they are all must include the Essential Health Benefits, as required by the ACA (which include pharmacy benefits).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These are 156 million individuals covered by some sort of an employer-based program.  And again, some are under the state program, the state authorization, and some under federal authority.  The very large, self-funded programs are typically under federal ERISA programs.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Medicare insurance programs operate under the same national Centers for Medicare and Medicaid Service’s oversight.  Medicare covers about 63 million recipients over age 65, and about 10 million who have severe disabilities, and some under 65 years, who are also eligible for state Medicaid benefits.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FF0000"/>
                </a:solidFill>
                <a:effectLst/>
                <a:latin typeface="Calibri" panose="020F0502020204030204" pitchFamily="34" charset="0"/>
              </a:rPr>
              <a:t>The bottom row illustrates how care is delivered. Integrated delivery systems such as Kaiser Permanente, Group Health Cooperative of Puget Sound, Henry Ford Health System, and others usually own their own health facilities, employ health care professionals, and also contract with other insurance programs. IDS may have lower costs due to control over health delivery costs, and may have higher quality and better outcomes due to coordination of care and use of Electronic Health Records (EHRs). IDS represent a minority of insured individuals in the US.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FF0000"/>
                </a:solidFill>
                <a:effectLst/>
                <a:latin typeface="Calibri" panose="020F0502020204030204" pitchFamily="34" charset="0"/>
              </a:rPr>
              <a:t>Outside of an integrated care system, patients can choose medical providers under their insurance plan based on preferred networks and facilities.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FF0000"/>
                </a:solidFill>
                <a:effectLst/>
                <a:latin typeface="Calibri" panose="020F0502020204030204" pitchFamily="34" charset="0"/>
              </a:rPr>
              <a:t>Pharmacy benefit managers are </a:t>
            </a:r>
            <a:r>
              <a:rPr lang="en-US" sz="1200" b="0" i="0" u="none" strike="noStrike" dirty="0">
                <a:solidFill>
                  <a:srgbClr val="63666A"/>
                </a:solidFill>
                <a:effectLst/>
                <a:latin typeface="Open Sans" panose="020B0606030504020204" pitchFamily="34" charset="0"/>
              </a:rPr>
              <a:t>organizations that manage pharmacy benefits for managed care organizations, other medical providers, or employers. PBM activities may include some or all of the following: benefit plan design; creation/administration of retail and mail service networks; claims processing; and managed prescription drug care services such as drug utilization review, formulary management, generic dispensing, prior authorization, and disease management.</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Let’s now explore how this overview relates to the players in the health care system.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pPr algn="l" rtl="0" fontAlgn="base"/>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27</a:t>
            </a:fld>
            <a:endParaRPr lang="en-US"/>
          </a:p>
        </p:txBody>
      </p:sp>
    </p:spTree>
    <p:extLst>
      <p:ext uri="{BB962C8B-B14F-4D97-AF65-F5344CB8AC3E}">
        <p14:creationId xmlns:p14="http://schemas.microsoft.com/office/powerpoint/2010/main" val="116636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121"/>
                </a:solidFill>
                <a:effectLst/>
                <a:latin typeface="lexend"/>
              </a:rPr>
              <a:t>Historical NHE, 2020:  Note: spending went down or increased less than anticipated.  This is largely the impact of COVID and decreased use of health care services during early points of pandemic</a:t>
            </a:r>
          </a:p>
          <a:p>
            <a:pPr algn="l"/>
            <a:endParaRPr lang="en-US" b="1" i="0" dirty="0">
              <a:solidFill>
                <a:srgbClr val="212121"/>
              </a:solidFill>
              <a:effectLst/>
              <a:latin typeface="lexend"/>
            </a:endParaRPr>
          </a:p>
          <a:p>
            <a:pPr algn="l">
              <a:buFont typeface="Arial" panose="020B0604020202020204" pitchFamily="34" charset="0"/>
              <a:buChar char="•"/>
            </a:pPr>
            <a:r>
              <a:rPr lang="en-US" b="0" i="0" dirty="0">
                <a:solidFill>
                  <a:srgbClr val="000000"/>
                </a:solidFill>
                <a:effectLst/>
                <a:latin typeface="public_sans"/>
              </a:rPr>
              <a:t>NHE grew 9.7% to $4.1 trillion in 2020, or $12,530 per person, and accounted for 19.7% of Gross Domestic Product (GDP).</a:t>
            </a:r>
          </a:p>
          <a:p>
            <a:pPr algn="l">
              <a:buFont typeface="Arial" panose="020B0604020202020204" pitchFamily="34" charset="0"/>
              <a:buChar char="•"/>
            </a:pPr>
            <a:r>
              <a:rPr lang="en-US" b="0" i="0" dirty="0">
                <a:solidFill>
                  <a:srgbClr val="000000"/>
                </a:solidFill>
                <a:effectLst/>
                <a:latin typeface="public_sans"/>
              </a:rPr>
              <a:t>Medicare spending grew 3.5% to $829.5 billion in 2020, or 20 percent of total NHE.</a:t>
            </a:r>
          </a:p>
          <a:p>
            <a:pPr algn="l">
              <a:buFont typeface="Arial" panose="020B0604020202020204" pitchFamily="34" charset="0"/>
              <a:buChar char="•"/>
            </a:pPr>
            <a:r>
              <a:rPr lang="en-US" b="0" i="0" dirty="0">
                <a:solidFill>
                  <a:srgbClr val="000000"/>
                </a:solidFill>
                <a:effectLst/>
                <a:latin typeface="public_sans"/>
              </a:rPr>
              <a:t>Medicaid spending grew 9.2% to $671.2 billion in 2020, or 16 percent of total NHE.</a:t>
            </a:r>
          </a:p>
          <a:p>
            <a:pPr algn="l">
              <a:buFont typeface="Arial" panose="020B0604020202020204" pitchFamily="34" charset="0"/>
              <a:buChar char="•"/>
            </a:pPr>
            <a:r>
              <a:rPr lang="en-US" b="0" i="0" dirty="0">
                <a:solidFill>
                  <a:srgbClr val="000000"/>
                </a:solidFill>
                <a:effectLst/>
                <a:latin typeface="public_sans"/>
              </a:rPr>
              <a:t>Private health insurance spending declined 1.2% to $1,151.4 billion in 2020, or 28 percent of total NHE.</a:t>
            </a:r>
          </a:p>
          <a:p>
            <a:pPr algn="l">
              <a:buFont typeface="Arial" panose="020B0604020202020204" pitchFamily="34" charset="0"/>
              <a:buChar char="•"/>
            </a:pPr>
            <a:r>
              <a:rPr lang="en-US" b="0" i="0" dirty="0">
                <a:solidFill>
                  <a:srgbClr val="000000"/>
                </a:solidFill>
                <a:effectLst/>
                <a:latin typeface="public_sans"/>
              </a:rPr>
              <a:t>Out of pocket spending declined 3.7% to $388.6 billion in 2020, or 9 percent of total NHE.</a:t>
            </a:r>
          </a:p>
          <a:p>
            <a:pPr algn="l">
              <a:buFont typeface="Arial" panose="020B0604020202020204" pitchFamily="34" charset="0"/>
              <a:buChar char="•"/>
            </a:pPr>
            <a:r>
              <a:rPr lang="en-US" b="0" i="0" dirty="0">
                <a:solidFill>
                  <a:srgbClr val="000000"/>
                </a:solidFill>
                <a:effectLst/>
                <a:latin typeface="public_sans"/>
              </a:rPr>
              <a:t>Federal government spending for health care grew 36.0% in 2020, significantly faster than the 5.9% growth in 2019. This faster growth was largely in response to the COVID-19 pandemic.</a:t>
            </a:r>
          </a:p>
          <a:p>
            <a:pPr algn="l">
              <a:buFont typeface="Arial" panose="020B0604020202020204" pitchFamily="34" charset="0"/>
              <a:buChar char="•"/>
            </a:pPr>
            <a:r>
              <a:rPr lang="en-US" b="0" i="0" dirty="0">
                <a:solidFill>
                  <a:srgbClr val="000000"/>
                </a:solidFill>
                <a:effectLst/>
                <a:latin typeface="public_sans"/>
              </a:rPr>
              <a:t>Hospital expenditures grew 6.4% to $1,270.1 billion in 2020, slightly faster than the 6.3% growth in 2019.</a:t>
            </a:r>
          </a:p>
          <a:p>
            <a:pPr algn="l">
              <a:buFont typeface="Arial" panose="020B0604020202020204" pitchFamily="34" charset="0"/>
              <a:buChar char="•"/>
            </a:pPr>
            <a:r>
              <a:rPr lang="en-US" b="0" i="0" dirty="0">
                <a:solidFill>
                  <a:srgbClr val="000000"/>
                </a:solidFill>
                <a:effectLst/>
                <a:latin typeface="public_sans"/>
              </a:rPr>
              <a:t>Physician and clinical services expenditures grew 5.4% to $809.5 billion in 2020, faster growth than the 4.2% in 2019.</a:t>
            </a:r>
          </a:p>
          <a:p>
            <a:pPr algn="l">
              <a:buFont typeface="Arial" panose="020B0604020202020204" pitchFamily="34" charset="0"/>
              <a:buChar char="•"/>
            </a:pPr>
            <a:r>
              <a:rPr lang="en-US" b="0" i="0" dirty="0">
                <a:solidFill>
                  <a:srgbClr val="000000"/>
                </a:solidFill>
                <a:effectLst/>
                <a:latin typeface="public_sans"/>
              </a:rPr>
              <a:t>Prescription drug spending increased 3.0% to $348.4 billion in 2020, slower than the 4.3% growth in 2019.</a:t>
            </a:r>
          </a:p>
          <a:p>
            <a:pPr algn="l">
              <a:buFont typeface="Arial" panose="020B0604020202020204" pitchFamily="34" charset="0"/>
              <a:buChar char="•"/>
            </a:pPr>
            <a:r>
              <a:rPr lang="en-US" b="0" i="0" dirty="0">
                <a:solidFill>
                  <a:srgbClr val="000000"/>
                </a:solidFill>
                <a:effectLst/>
                <a:latin typeface="public_sans"/>
              </a:rPr>
              <a:t>The largest shares of total health spending were sponsored by the federal government (36.3 percent) and the households (26.1 percent).   The private business share of health spending accounted for 16.7 percent of total health care spending, state and local governments accounted for 14.3 percent, and other private revenues accounted for 6.5 percent.</a:t>
            </a:r>
          </a:p>
          <a:p>
            <a:endParaRPr lang="en-US" dirty="0"/>
          </a:p>
        </p:txBody>
      </p:sp>
      <p:sp>
        <p:nvSpPr>
          <p:cNvPr id="4" name="Slide Number Placeholder 3"/>
          <p:cNvSpPr>
            <a:spLocks noGrp="1"/>
          </p:cNvSpPr>
          <p:nvPr>
            <p:ph type="sldNum" sz="quarter" idx="5"/>
          </p:nvPr>
        </p:nvSpPr>
        <p:spPr/>
        <p:txBody>
          <a:bodyPr/>
          <a:lstStyle/>
          <a:p>
            <a:fld id="{E65074AE-70CD-48ED-945E-A0E11A1BC6BB}" type="slidenum">
              <a:rPr lang="en-US" smtClean="0"/>
              <a:t>28</a:t>
            </a:fld>
            <a:endParaRPr lang="en-US"/>
          </a:p>
        </p:txBody>
      </p:sp>
    </p:spTree>
    <p:extLst>
      <p:ext uri="{BB962C8B-B14F-4D97-AF65-F5344CB8AC3E}">
        <p14:creationId xmlns:p14="http://schemas.microsoft.com/office/powerpoint/2010/main" val="385401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30</a:t>
            </a:fld>
            <a:endParaRPr lang="en-US"/>
          </a:p>
        </p:txBody>
      </p:sp>
    </p:spTree>
    <p:extLst>
      <p:ext uri="{BB962C8B-B14F-4D97-AF65-F5344CB8AC3E}">
        <p14:creationId xmlns:p14="http://schemas.microsoft.com/office/powerpoint/2010/main" val="560725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31</a:t>
            </a:fld>
            <a:endParaRPr lang="en-US"/>
          </a:p>
        </p:txBody>
      </p:sp>
    </p:spTree>
    <p:extLst>
      <p:ext uri="{BB962C8B-B14F-4D97-AF65-F5344CB8AC3E}">
        <p14:creationId xmlns:p14="http://schemas.microsoft.com/office/powerpoint/2010/main" val="3875812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What is important always in managed care pharmacy</a:t>
            </a:r>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37</a:t>
            </a:fld>
            <a:endParaRPr lang="en-US"/>
          </a:p>
        </p:txBody>
      </p:sp>
    </p:spTree>
    <p:extLst>
      <p:ext uri="{BB962C8B-B14F-4D97-AF65-F5344CB8AC3E}">
        <p14:creationId xmlns:p14="http://schemas.microsoft.com/office/powerpoint/2010/main" val="272634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a:t>
            </a:fld>
            <a:endParaRPr lang="en-US"/>
          </a:p>
        </p:txBody>
      </p:sp>
    </p:spTree>
    <p:extLst>
      <p:ext uri="{BB962C8B-B14F-4D97-AF65-F5344CB8AC3E}">
        <p14:creationId xmlns:p14="http://schemas.microsoft.com/office/powerpoint/2010/main" val="211274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38</a:t>
            </a:fld>
            <a:endParaRPr lang="en-US"/>
          </a:p>
        </p:txBody>
      </p:sp>
    </p:spTree>
    <p:extLst>
      <p:ext uri="{BB962C8B-B14F-4D97-AF65-F5344CB8AC3E}">
        <p14:creationId xmlns:p14="http://schemas.microsoft.com/office/powerpoint/2010/main" val="2410557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And since our founding, AMCP continues to be the hub for health plans, manufacturers, PBMs, and other health care decision makers to catalyze meaningful conversation and create actionable solutions to get patients the medications they need at a cost they can afford.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This is an important niche health care profession.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solidFill>
                  <a:srgbClr val="000000"/>
                </a:solidFill>
                <a:latin typeface="Open Sans" panose="020B0606030504020204" pitchFamily="34" charset="0"/>
              </a:rPr>
              <a:t>AMCP’s diverse membership of pharmacists, physicians, nurses, biopharmaceutical professionals, and other stakeholders leverage their specialized expertise in clinical evidence and economics to optimize benefit of medicines, population health management, and patient access to cost-effective, safe medications. </a:t>
            </a:r>
          </a:p>
          <a:p>
            <a:pPr defTabSz="933237">
              <a:defRPr/>
            </a:pPr>
            <a:endParaRPr lang="en-US" sz="1200">
              <a:solidFill>
                <a:srgbClr val="000000"/>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Open Sans" panose="020B0606030504020204" pitchFamily="34" charset="0"/>
              </a:rPr>
              <a:t>And student pharmacists are in important part of our membership as we build the pipeline for the next generation. AMCP offers many opportunities for you to learn more about managed care pharmacy as well as how to launch your career. </a:t>
            </a: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mn-lt"/>
                <a:ea typeface="+mn-ea"/>
                <a:cs typeface="+mn-cs"/>
              </a:rPr>
              <a:t>AMCP supports university chapters across the country for you to join, network, and learn</a:t>
            </a:r>
            <a:endParaRPr lang="en-US" sz="1200"/>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39</a:t>
            </a:fld>
            <a:endParaRPr lang="en-US"/>
          </a:p>
        </p:txBody>
      </p:sp>
    </p:spTree>
    <p:extLst>
      <p:ext uri="{BB962C8B-B14F-4D97-AF65-F5344CB8AC3E}">
        <p14:creationId xmlns:p14="http://schemas.microsoft.com/office/powerpoint/2010/main" val="382474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student member of AMCP there are so many great resources grow your career and innovate the future of managed care. </a:t>
            </a:r>
          </a:p>
          <a:p>
            <a:endParaRPr lang="en-US" baseline="0" dirty="0"/>
          </a:p>
          <a:p>
            <a:r>
              <a:rPr lang="en-US" baseline="0" dirty="0"/>
              <a:t>From student pharmacist-specific programming at national meetings (including the popular conference buddy program!) to an exclusive student online community to discounts on national meetings and other learning opportunities, AMCP offers a range of meaningful resources for you. </a:t>
            </a:r>
          </a:p>
          <a:p>
            <a:endParaRPr lang="en-US" baseline="0" dirty="0"/>
          </a:p>
          <a:p>
            <a:r>
              <a:rPr lang="en-US" baseline="0" dirty="0"/>
              <a:t>We even have a special online resource center designed for students.</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41</a:t>
            </a:fld>
            <a:endParaRPr lang="en-US"/>
          </a:p>
        </p:txBody>
      </p:sp>
    </p:spTree>
    <p:extLst>
      <p:ext uri="{BB962C8B-B14F-4D97-AF65-F5344CB8AC3E}">
        <p14:creationId xmlns:p14="http://schemas.microsoft.com/office/powerpoint/2010/main" val="73946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42</a:t>
            </a:fld>
            <a:endParaRPr lang="en-US"/>
          </a:p>
        </p:txBody>
      </p:sp>
    </p:spTree>
    <p:extLst>
      <p:ext uri="{BB962C8B-B14F-4D97-AF65-F5344CB8AC3E}">
        <p14:creationId xmlns:p14="http://schemas.microsoft.com/office/powerpoint/2010/main" val="70812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r>
              <a:rPr lang="en-US" baseline="0"/>
              <a:t> a student member of AMCP there are so many great resources grow your career and innovate the future of managed care. </a:t>
            </a:r>
          </a:p>
          <a:p>
            <a:endParaRPr lang="en-US" baseline="0"/>
          </a:p>
          <a:p>
            <a:r>
              <a:rPr lang="en-US" baseline="0"/>
              <a:t>From student pharmacist-specific programming at national meetings (including the popular conference buddy program!) to an exclusive student online community to discounts on national meetings and other learning opportunities, AMCP offers a range of meaningful resources for you. </a:t>
            </a:r>
          </a:p>
          <a:p>
            <a:endParaRPr lang="en-US" baseline="0"/>
          </a:p>
          <a:p>
            <a:r>
              <a:rPr lang="en-US" baseline="0"/>
              <a:t>We even have a special online resource center designed for students.</a:t>
            </a:r>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BE9CBD27-D6FE-4E25-8944-C777FE3B93DA}" type="slidenum">
              <a:rPr lang="en-US" smtClean="0"/>
              <a:t>43</a:t>
            </a:fld>
            <a:endParaRPr lang="en-US"/>
          </a:p>
        </p:txBody>
      </p:sp>
    </p:spTree>
    <p:extLst>
      <p:ext uri="{BB962C8B-B14F-4D97-AF65-F5344CB8AC3E}">
        <p14:creationId xmlns:p14="http://schemas.microsoft.com/office/powerpoint/2010/main" val="1938488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Plenty of opportunities</a:t>
            </a:r>
            <a:r>
              <a:rPr lang="en-US" baseline="0" dirty="0"/>
              <a:t> to get involved at a local, student chapter level. In particular, the national AMCP Foundation P&amp;T competition offers students a great opportunity to learn how to apply the P&amp;T committee decision-making process and create a monograph. </a:t>
            </a:r>
          </a:p>
          <a:p>
            <a:endParaRPr lang="en-US" dirty="0"/>
          </a:p>
          <a:p>
            <a:r>
              <a:rPr lang="en-US" dirty="0"/>
              <a:t>If</a:t>
            </a:r>
            <a:r>
              <a:rPr lang="en-US" baseline="0" dirty="0"/>
              <a:t> your university don’t have a chapter – contact AMCP about forming one. </a:t>
            </a:r>
          </a:p>
          <a:p>
            <a:endParaRPr lang="en-US" dirty="0"/>
          </a:p>
          <a:p>
            <a:r>
              <a:rPr lang="en-US" dirty="0"/>
              <a:t>There are even more opportunities.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44</a:t>
            </a:fld>
            <a:endParaRPr lang="en-US"/>
          </a:p>
        </p:txBody>
      </p:sp>
    </p:spTree>
    <p:extLst>
      <p:ext uri="{BB962C8B-B14F-4D97-AF65-F5344CB8AC3E}">
        <p14:creationId xmlns:p14="http://schemas.microsoft.com/office/powerpoint/2010/main" val="4169779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Best way to take advantage of your membership</a:t>
            </a:r>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45</a:t>
            </a:fld>
            <a:endParaRPr lang="en-US"/>
          </a:p>
        </p:txBody>
      </p:sp>
    </p:spTree>
    <p:extLst>
      <p:ext uri="{BB962C8B-B14F-4D97-AF65-F5344CB8AC3E}">
        <p14:creationId xmlns:p14="http://schemas.microsoft.com/office/powerpoint/2010/main" val="2931884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one of the best ways to take advantage of your membership is to network!   </a:t>
            </a:r>
          </a:p>
          <a:p>
            <a:pPr marL="174982" indent="-174982">
              <a:buFontTx/>
              <a:buChar char="-"/>
            </a:pPr>
            <a:r>
              <a:rPr lang="en-US"/>
              <a:t>AMCP Collaborate is the exclusive online community where you can connect with students from around the country</a:t>
            </a:r>
          </a:p>
          <a:p>
            <a:pPr marL="174982" indent="-174982">
              <a:buFontTx/>
              <a:buChar char="-"/>
            </a:pPr>
            <a:r>
              <a:rPr lang="en-US"/>
              <a:t>Relationships with conference buddies, school diplomats, and other professionals</a:t>
            </a:r>
          </a:p>
          <a:p>
            <a:pPr marL="174982" indent="-174982">
              <a:buFontTx/>
              <a:buChar char="-"/>
            </a:pPr>
            <a:r>
              <a:rPr lang="en-US"/>
              <a:t>Mock interview programs give you feedback from professionals to polish your brand</a:t>
            </a:r>
          </a:p>
          <a:p>
            <a:pPr marL="174982" indent="-174982">
              <a:buFontTx/>
              <a:buChar char="-"/>
            </a:pPr>
            <a:endParaRPr lang="en-US"/>
          </a:p>
          <a:p>
            <a:pPr marL="174982" indent="-174982">
              <a:buFontTx/>
              <a:buChar char="-"/>
            </a:pP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46</a:t>
            </a:fld>
            <a:endParaRPr lang="en-US"/>
          </a:p>
        </p:txBody>
      </p:sp>
    </p:spTree>
    <p:extLst>
      <p:ext uri="{BB962C8B-B14F-4D97-AF65-F5344CB8AC3E}">
        <p14:creationId xmlns:p14="http://schemas.microsoft.com/office/powerpoint/2010/main" val="262704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that there is a Student Open Forum that is exclusively for AMCP student pharmacist members!</a:t>
            </a:r>
          </a:p>
        </p:txBody>
      </p:sp>
      <p:sp>
        <p:nvSpPr>
          <p:cNvPr id="4" name="Slide Number Placeholder 3"/>
          <p:cNvSpPr>
            <a:spLocks noGrp="1"/>
          </p:cNvSpPr>
          <p:nvPr>
            <p:ph type="sldNum" sz="quarter" idx="5"/>
          </p:nvPr>
        </p:nvSpPr>
        <p:spPr/>
        <p:txBody>
          <a:bodyPr/>
          <a:lstStyle/>
          <a:p>
            <a:fld id="{BE9CBD27-D6FE-4E25-8944-C777FE3B93DA}" type="slidenum">
              <a:rPr lang="en-US" smtClean="0"/>
              <a:t>47</a:t>
            </a:fld>
            <a:endParaRPr lang="en-US"/>
          </a:p>
        </p:txBody>
      </p:sp>
    </p:spTree>
    <p:extLst>
      <p:ext uri="{BB962C8B-B14F-4D97-AF65-F5344CB8AC3E}">
        <p14:creationId xmlns:p14="http://schemas.microsoft.com/office/powerpoint/2010/main" val="1220132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63666A"/>
                </a:solidFill>
                <a:effectLst/>
                <a:latin typeface="Open Sans" panose="020B0606030504020204" pitchFamily="34" charset="0"/>
              </a:rPr>
              <a:t>You're approaching the end of  pharmacy school and made the decision to pursue a career in managed care pharmacy - what's next?  Many choose to pursue a managed care residency or fellowship.  AMCP has the tools you need to explore your options and find the best fit for you.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3"/>
              </a:rPr>
              <a:t>Accredited Residencies</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4"/>
              </a:rPr>
              <a:t>Non-Accredited Residencies</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5"/>
              </a:rPr>
              <a:t>Fellowships</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6"/>
              </a:rPr>
              <a:t>How to Start a Residency</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7"/>
              </a:rPr>
              <a:t>Tips on Applying for a Residency or Fellowship</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to understand some key differences between the two types of post graduate training as their timelines vary.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48</a:t>
            </a:fld>
            <a:endParaRPr lang="en-US"/>
          </a:p>
        </p:txBody>
      </p:sp>
    </p:spTree>
    <p:extLst>
      <p:ext uri="{BB962C8B-B14F-4D97-AF65-F5344CB8AC3E}">
        <p14:creationId xmlns:p14="http://schemas.microsoft.com/office/powerpoint/2010/main" val="57098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To understand the managed care pharmacy field, let me share a quick history lesson about the evolution of health insurance.</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During WWII, employers had a hard time attracting employees due to labor shortages. To attract workers, employers started offering sick leave and health insurance.</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This practice caught on, and in the 50s and early 60s, more employers began offering health coverage. However, unemployed, poor, and older adults were left out of these health insurance markets. At the same time health care costs increased, and pressure built to control health care costs.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Two new models to control costs emerged. First, in </a:t>
            </a:r>
            <a:r>
              <a:rPr lang="en-US" sz="1800" b="1"/>
              <a:t>1968</a:t>
            </a:r>
            <a:r>
              <a:rPr lang="en-US" sz="1800"/>
              <a:t>: Pharmaceutical Card System – first PBM to address pharmaceutical costs. Then in </a:t>
            </a:r>
            <a:r>
              <a:rPr lang="en-US" sz="1800" b="1"/>
              <a:t>1973</a:t>
            </a:r>
            <a:r>
              <a:rPr lang="en-US" sz="1800"/>
              <a:t>: President Nixon signs Health Maintenance Organization Act which established a new model for health care delivery as a way to curb medical cost inflation. </a:t>
            </a:r>
            <a:endParaRPr lang="en-US" sz="1800" kern="0">
              <a:solidFill>
                <a:srgbClr val="00205B"/>
              </a:solidFill>
              <a:cs typeface="Arial" panose="020B0604020202020204" pitchFamily="34" charset="0"/>
            </a:endParaRPr>
          </a:p>
          <a:p>
            <a:pPr defTabSz="933237">
              <a:lnSpc>
                <a:spcPct val="107000"/>
              </a:lnSpc>
              <a:spcAft>
                <a:spcPts val="816"/>
              </a:spcAft>
              <a:defRPr/>
            </a:pPr>
            <a:endParaRPr lang="en-US" sz="1800"/>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a:t>
            </a:fld>
            <a:endParaRPr lang="en-US"/>
          </a:p>
        </p:txBody>
      </p:sp>
    </p:spTree>
    <p:extLst>
      <p:ext uri="{BB962C8B-B14F-4D97-AF65-F5344CB8AC3E}">
        <p14:creationId xmlns:p14="http://schemas.microsoft.com/office/powerpoint/2010/main" val="1195004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AMCP hosts two meetings each year – both with unique programming for students.   </a:t>
            </a:r>
          </a:p>
          <a:p>
            <a:endParaRPr lang="en-US" sz="2800" dirty="0"/>
          </a:p>
          <a:p>
            <a:r>
              <a:rPr lang="en-US" sz="2800" dirty="0"/>
              <a:t>AMCP Nexus includes the Residency and Fellowship Showcase</a:t>
            </a:r>
          </a:p>
          <a:p>
            <a:endParaRPr lang="en-US" sz="2800" dirty="0"/>
          </a:p>
          <a:p>
            <a:r>
              <a:rPr lang="en-US" sz="2800" dirty="0"/>
              <a:t>AMCP 2023 includes the Chapter Leadership Academy and the AMCP Foundation P&amp;T Competition.</a:t>
            </a:r>
          </a:p>
          <a:p>
            <a:endParaRPr lang="en-US" sz="2800" dirty="0"/>
          </a:p>
          <a:p>
            <a:endParaRPr lang="en-US" sz="2800" dirty="0"/>
          </a:p>
          <a:p>
            <a:endParaRPr lang="en-US" sz="2800" dirty="0"/>
          </a:p>
          <a:p>
            <a:endParaRPr lang="en-US" sz="2800" b="1" kern="1200" dirty="0">
              <a:solidFill>
                <a:srgbClr val="00205B"/>
              </a:solidFill>
              <a:latin typeface="Montserrat Medium" panose="00000600000000000000" pitchFamily="2" charset="0"/>
              <a:ea typeface="+mj-ea"/>
              <a:cs typeface="+mj-cs"/>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49</a:t>
            </a:fld>
            <a:endParaRPr lang="en-US"/>
          </a:p>
        </p:txBody>
      </p:sp>
    </p:spTree>
    <p:extLst>
      <p:ext uri="{BB962C8B-B14F-4D97-AF65-F5344CB8AC3E}">
        <p14:creationId xmlns:p14="http://schemas.microsoft.com/office/powerpoint/2010/main" val="2864831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51</a:t>
            </a:fld>
            <a:endParaRPr lang="en-US"/>
          </a:p>
        </p:txBody>
      </p:sp>
    </p:spTree>
    <p:extLst>
      <p:ext uri="{BB962C8B-B14F-4D97-AF65-F5344CB8AC3E}">
        <p14:creationId xmlns:p14="http://schemas.microsoft.com/office/powerpoint/2010/main" val="3681694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Encourage to belong and to connect with us via social media</a:t>
            </a:r>
            <a:r>
              <a:rPr lang="en-US" sz="1800" b="0" i="0" u="none" strike="noStrike">
                <a:solidFill>
                  <a:srgbClr val="555759"/>
                </a:solidFill>
                <a:effectLst/>
                <a:latin typeface="NotoSansUI"/>
              </a:rPr>
              <a:t>.</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52</a:t>
            </a:fld>
            <a:endParaRPr lang="en-US"/>
          </a:p>
        </p:txBody>
      </p:sp>
    </p:spTree>
    <p:extLst>
      <p:ext uri="{BB962C8B-B14F-4D97-AF65-F5344CB8AC3E}">
        <p14:creationId xmlns:p14="http://schemas.microsoft.com/office/powerpoint/2010/main" val="258817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In the 1980s drug prices continued to increase. HMOs, hospital systems, and PBMs began hiring pharmacists to work in the evolving pharmacy benefit field…which led to the emergence of the managed care pharmacy practice.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Late in the 80s, PBMs become a major force to help address escalation in prescription costs.</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3237">
              <a:lnSpc>
                <a:spcPct val="107000"/>
              </a:lnSpc>
              <a:spcAft>
                <a:spcPts val="816"/>
              </a:spcAft>
              <a:defRPr/>
            </a:pPr>
            <a:r>
              <a:rPr lang="en-US" sz="1800">
                <a:latin typeface="Calibri" panose="020F0502020204030204" pitchFamily="34" charset="0"/>
                <a:ea typeface="Calibri" panose="020F0502020204030204" pitchFamily="34" charset="0"/>
                <a:cs typeface="Times New Roman" panose="02020603050405020304" pitchFamily="18" charset="0"/>
              </a:rPr>
              <a:t>A group of hospital pharmacists connected at a national hospital conference. They realized that they were all part of this new field and </a:t>
            </a:r>
          </a:p>
          <a:p>
            <a:pPr defTabSz="933237">
              <a:lnSpc>
                <a:spcPct val="107000"/>
              </a:lnSpc>
              <a:spcAft>
                <a:spcPts val="816"/>
              </a:spcAft>
              <a:defRPr/>
            </a:pPr>
            <a:r>
              <a:rPr lang="en-US" sz="1800">
                <a:latin typeface="Calibri" panose="020F0502020204030204" pitchFamily="34" charset="0"/>
                <a:ea typeface="Calibri" panose="020F0502020204030204" pitchFamily="34" charset="0"/>
                <a:cs typeface="Times New Roman" panose="02020603050405020304" pitchFamily="18" charset="0"/>
              </a:rPr>
              <a:t>needed a professional society to represent the interests and challenges of the ambulatory portion of pharmaceutical care delivery…particularly how to optimize the outcomes for patients.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And that’s how AMCP was founded in 1988 and incorporated in 1989.</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 key example of the utility of managed care pharmacy practice in action is Medicare Part D. </a:t>
            </a: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After President Bush signs Medicare Prescription Drug, Improvement, and Modernization Act (MMA) in 2003, CMS taped AMCP leaders to help establish Medicare Part D systems and regulations.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Today, we see elements of managed care pharmacy in all insurance plans – from formularies to utilization management tools.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Let’s start with the definition.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9CBD27-D6FE-4E25-8944-C777FE3B93DA}" type="slidenum">
              <a:rPr lang="en-US" smtClean="0"/>
              <a:t>5</a:t>
            </a:fld>
            <a:endParaRPr lang="en-US"/>
          </a:p>
        </p:txBody>
      </p:sp>
    </p:spTree>
    <p:extLst>
      <p:ext uri="{BB962C8B-B14F-4D97-AF65-F5344CB8AC3E}">
        <p14:creationId xmlns:p14="http://schemas.microsoft.com/office/powerpoint/2010/main" val="201637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lists the 5 key areas</a:t>
            </a:r>
          </a:p>
        </p:txBody>
      </p:sp>
      <p:sp>
        <p:nvSpPr>
          <p:cNvPr id="4" name="Slide Number Placeholder 3"/>
          <p:cNvSpPr>
            <a:spLocks noGrp="1"/>
          </p:cNvSpPr>
          <p:nvPr>
            <p:ph type="sldNum" sz="quarter" idx="5"/>
          </p:nvPr>
        </p:nvSpPr>
        <p:spPr/>
        <p:txBody>
          <a:bodyPr/>
          <a:lstStyle/>
          <a:p>
            <a:fld id="{E890DCBE-31AB-4129-B535-855F44E0E0E3}" type="slidenum">
              <a:rPr lang="en-US" smtClean="0"/>
              <a:t>9</a:t>
            </a:fld>
            <a:endParaRPr lang="en-US"/>
          </a:p>
        </p:txBody>
      </p:sp>
    </p:spTree>
    <p:extLst>
      <p:ext uri="{BB962C8B-B14F-4D97-AF65-F5344CB8AC3E}">
        <p14:creationId xmlns:p14="http://schemas.microsoft.com/office/powerpoint/2010/main" val="164387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13</a:t>
            </a:fld>
            <a:endParaRPr lang="en-US"/>
          </a:p>
        </p:txBody>
      </p:sp>
    </p:spTree>
    <p:extLst>
      <p:ext uri="{BB962C8B-B14F-4D97-AF65-F5344CB8AC3E}">
        <p14:creationId xmlns:p14="http://schemas.microsoft.com/office/powerpoint/2010/main" val="365686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rgbClr val="63666A"/>
                </a:solidFill>
                <a:effectLst/>
                <a:latin typeface="Open Sans" panose="020B0606030504020204" pitchFamily="34" charset="0"/>
              </a:rPr>
              <a:t>What is a pharmacy and &amp; therapeutics (P&amp;T) committee</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205B"/>
                </a:solidFill>
                <a:effectLst/>
                <a:latin typeface="Calibri" panose="020F0502020204030204" pitchFamily="34" charset="0"/>
              </a:rPr>
              <a:t>An advisory committee made comprised of primary care and specialty physicians, pharmacists, and other health care professionals (e.g. nurses) that is responsible for developing, managing, updating, and administering the drug formulary system.</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63666A"/>
                </a:solidFill>
                <a:effectLst/>
                <a:latin typeface="Open Sans" panose="020B0606030504020204" pitchFamily="34" charset="0"/>
              </a:rPr>
              <a:t>Committees consider a range of evidence-based data when making benefit determinations.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63666A"/>
                </a:solidFill>
                <a:effectLst/>
                <a:latin typeface="Open Sans" panose="020B0606030504020204" pitchFamily="34" charset="0"/>
              </a:rPr>
              <a:t>Later, you’ll hear how AMCP student members can participate in a national P&amp;T competition through AMCP Foundation.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63666A"/>
                </a:solidFill>
                <a:effectLst/>
                <a:latin typeface="Open Sans" panose="020B0606030504020204" pitchFamily="34" charset="0"/>
              </a:rPr>
              <a:t>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14</a:t>
            </a:fld>
            <a:endParaRPr lang="en-US"/>
          </a:p>
        </p:txBody>
      </p:sp>
    </p:spTree>
    <p:extLst>
      <p:ext uri="{BB962C8B-B14F-4D97-AF65-F5344CB8AC3E}">
        <p14:creationId xmlns:p14="http://schemas.microsoft.com/office/powerpoint/2010/main" val="153870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rgbClr val="000000"/>
                </a:solidFill>
                <a:effectLst/>
                <a:latin typeface="Calibri" panose="020F0502020204030204" pitchFamily="34" charset="0"/>
              </a:rPr>
              <a:t>PRESENTER NOTE – please provide real-world examples to help illustrate the decision points. -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Clinical efficacy / effectiveness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Safety</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Clinical guidelines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Standards of medical practice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Other treatment options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Value assessment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Therapeutic need</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Cols / cost-effectiveness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u="none" strike="noStrike" dirty="0">
                <a:solidFill>
                  <a:srgbClr val="000000"/>
                </a:solidFill>
                <a:effectLst/>
                <a:latin typeface="Calibri" panose="020F0502020204030204" pitchFamily="34" charset="0"/>
              </a:rPr>
              <a:t>This is a lot of information to digest. Imagine how the decision-makers feel digesting the data.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Could you imagine a case where different drug manufacturers might present information on a new drug to make it looks the best possible so that a payer includes it on the formulary?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Imagine having 10 new drugs with their clinical trial data presented in 10 different ways. It’d be very difficult to make effective comparisons.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To level the playing field, AMCP created “the format for formulary submissions.” </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15</a:t>
            </a:fld>
            <a:endParaRPr lang="en-US"/>
          </a:p>
        </p:txBody>
      </p:sp>
    </p:spTree>
    <p:extLst>
      <p:ext uri="{BB962C8B-B14F-4D97-AF65-F5344CB8AC3E}">
        <p14:creationId xmlns:p14="http://schemas.microsoft.com/office/powerpoint/2010/main" val="151280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3666A"/>
                </a:solidFill>
                <a:effectLst/>
                <a:latin typeface="Open Sans" panose="020B0606030504020204" pitchFamily="34" charset="0"/>
              </a:rPr>
              <a:t>AMCP Format 4.1 is not a mandate and instead serves as guidance to describe information needs of health care decision makers.  Development and use of dossiers is at the discretion of the manufacturer and is subject to their individual legal and regulatory compliance policies.</a:t>
            </a:r>
          </a:p>
          <a:p>
            <a:endParaRPr lang="en-US" b="0" i="0" dirty="0">
              <a:solidFill>
                <a:srgbClr val="63666A"/>
              </a:solidFill>
              <a:effectLst/>
              <a:latin typeface="Open Sans" panose="020B0606030504020204" pitchFamily="34" charset="0"/>
            </a:endParaRPr>
          </a:p>
          <a:p>
            <a:r>
              <a:rPr lang="en-US" b="0" i="0" dirty="0">
                <a:solidFill>
                  <a:srgbClr val="63666A"/>
                </a:solidFill>
                <a:effectLst/>
                <a:latin typeface="Open Sans" panose="020B0606030504020204" pitchFamily="34" charset="0"/>
              </a:rPr>
              <a:t>There are other decisions that a P&amp;T committee need to consider.</a:t>
            </a:r>
          </a:p>
          <a:p>
            <a:endParaRPr lang="en-US" b="0" i="0" dirty="0">
              <a:solidFill>
                <a:srgbClr val="63666A"/>
              </a:solidFill>
              <a:effectLst/>
              <a:latin typeface="Open Sans" panose="020B0606030504020204" pitchFamily="34" charset="0"/>
            </a:endParaRPr>
          </a:p>
          <a:p>
            <a:r>
              <a:rPr lang="en-US" b="0" i="0" dirty="0">
                <a:solidFill>
                  <a:schemeClr val="accent1">
                    <a:lumMod val="50000"/>
                    <a:lumOff val="50000"/>
                  </a:schemeClr>
                </a:solidFill>
                <a:effectLst/>
                <a:latin typeface="Open Sans" panose="020B0606030504020204" pitchFamily="34" charset="0"/>
              </a:rPr>
              <a:t>The Format is reviewed and updated as need by an AMCP committee dedicated to this work.  A new revision to address digital therapeutics, real world evidence, and factors that influence drug outcomes in specific subpopulations is expected soon!</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16</a:t>
            </a:fld>
            <a:endParaRPr lang="en-US"/>
          </a:p>
        </p:txBody>
      </p:sp>
    </p:spTree>
    <p:extLst>
      <p:ext uri="{BB962C8B-B14F-4D97-AF65-F5344CB8AC3E}">
        <p14:creationId xmlns:p14="http://schemas.microsoft.com/office/powerpoint/2010/main" val="3271607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at is MCP - Title Slide">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E0429099-3707-0E61-E6EE-D03846FD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12" name="Rectangle 11">
            <a:extLst>
              <a:ext uri="{FF2B5EF4-FFF2-40B4-BE49-F238E27FC236}">
                <a16:creationId xmlns:a16="http://schemas.microsoft.com/office/drawing/2014/main" id="{6277752F-8C71-A14C-0E9E-3BD53DA33DE4}"/>
              </a:ext>
            </a:extLst>
          </p:cNvPr>
          <p:cNvSpPr/>
          <p:nvPr userDrawn="1"/>
        </p:nvSpPr>
        <p:spPr>
          <a:xfrm>
            <a:off x="1364274" y="1965781"/>
            <a:ext cx="10172700" cy="4046399"/>
          </a:xfrm>
          <a:prstGeom prst="rect">
            <a:avLst/>
          </a:prstGeom>
          <a:noFill/>
        </p:spPr>
        <p:txBody>
          <a:bodyPr wrap="none" lIns="91440" tIns="45720" rIns="91440" bIns="45720">
            <a:noAutofit/>
          </a:bodyPr>
          <a:lstStyle/>
          <a:p>
            <a:pPr algn="l">
              <a:spcAft>
                <a:spcPts val="1800"/>
              </a:spcAft>
            </a:pPr>
            <a:r>
              <a:rPr lang="en-US" sz="3600" b="0" cap="none" spc="200" baseline="0" dirty="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WHAT IS</a:t>
            </a:r>
          </a:p>
          <a:p>
            <a:pPr algn="l">
              <a:lnSpc>
                <a:spcPts val="8420"/>
              </a:lnSpc>
              <a:spcAft>
                <a:spcPts val="0"/>
              </a:spcAft>
            </a:pP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Managed Care</a:t>
            </a:r>
            <a:b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Pharmacy?</a:t>
            </a:r>
          </a:p>
        </p:txBody>
      </p:sp>
      <p:pic>
        <p:nvPicPr>
          <p:cNvPr id="15" name="Picture 14" descr="A picture containing text, clipart, tableware, plate&#10;&#10;Description automatically generated">
            <a:extLst>
              <a:ext uri="{FF2B5EF4-FFF2-40B4-BE49-F238E27FC236}">
                <a16:creationId xmlns:a16="http://schemas.microsoft.com/office/drawing/2014/main" id="{4FAE8504-4A88-4493-F18A-E70FD9C8B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8974" y="354176"/>
            <a:ext cx="2103120" cy="848032"/>
          </a:xfrm>
          <a:prstGeom prst="rect">
            <a:avLst/>
          </a:prstGeom>
        </p:spPr>
      </p:pic>
      <p:cxnSp>
        <p:nvCxnSpPr>
          <p:cNvPr id="17" name="Straight Connector 16">
            <a:extLst>
              <a:ext uri="{FF2B5EF4-FFF2-40B4-BE49-F238E27FC236}">
                <a16:creationId xmlns:a16="http://schemas.microsoft.com/office/drawing/2014/main" id="{2FDB5BBA-8E82-BF53-A512-1E04F7AC1421}"/>
              </a:ext>
            </a:extLst>
          </p:cNvPr>
          <p:cNvCxnSpPr/>
          <p:nvPr userDrawn="1"/>
        </p:nvCxnSpPr>
        <p:spPr>
          <a:xfrm>
            <a:off x="2011680" y="7189470"/>
            <a:ext cx="2011680" cy="0"/>
          </a:xfrm>
          <a:prstGeom prst="line">
            <a:avLst/>
          </a:prstGeom>
          <a:ln w="31750" cap="rnd">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1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m Video - Five Key Area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3BE69-9894-B313-E30A-9F08E99B0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595532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dirty="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spTree>
    <p:extLst>
      <p:ext uri="{BB962C8B-B14F-4D97-AF65-F5344CB8AC3E}">
        <p14:creationId xmlns:p14="http://schemas.microsoft.com/office/powerpoint/2010/main" val="288566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Five Key Areas">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370C0B38-B5E8-D3DF-892A-FED766F8CD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626393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dirty="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pic>
        <p:nvPicPr>
          <p:cNvPr id="6" name="Picture 5" descr="A picture containing looking, screen, watching, dark&#10;&#10;Description automatically generated">
            <a:extLst>
              <a:ext uri="{FF2B5EF4-FFF2-40B4-BE49-F238E27FC236}">
                <a16:creationId xmlns:a16="http://schemas.microsoft.com/office/drawing/2014/main" id="{D1A4D875-2D64-97DA-773E-A15C9337C0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1180" y="9995"/>
            <a:ext cx="12161520" cy="6848005"/>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9A9A5E73-06BC-6737-E1FC-D8C479CDC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5121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Key Areas - Hexagons">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A0D70C-4E99-5BF3-8C63-BAB447C39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252960" cy="689949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1985C05-8C05-53B0-0CD7-5B6564BE86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2257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solated Hexagons - White Background">
    <p:spTree>
      <p:nvGrpSpPr>
        <p:cNvPr id="1" name=""/>
        <p:cNvGrpSpPr/>
        <p:nvPr/>
      </p:nvGrpSpPr>
      <p:grpSpPr>
        <a:xfrm>
          <a:off x="0" y="0"/>
          <a:ext cx="0" cy="0"/>
          <a:chOff x="0" y="0"/>
          <a:chExt cx="0" cy="0"/>
        </a:xfrm>
      </p:grpSpPr>
      <p:pic>
        <p:nvPicPr>
          <p:cNvPr id="3" name="Picture 2" descr="A picture containing looking, screen, watching, dark&#10;&#10;Description automatically generated">
            <a:extLst>
              <a:ext uri="{FF2B5EF4-FFF2-40B4-BE49-F238E27FC236}">
                <a16:creationId xmlns:a16="http://schemas.microsoft.com/office/drawing/2014/main" id="{FF220CD3-1026-CD3C-BEFB-7B0F39477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0935" y="91429"/>
            <a:ext cx="9692640" cy="5457802"/>
          </a:xfrm>
          <a:prstGeom prst="rect">
            <a:avLst/>
          </a:prstGeom>
        </p:spPr>
      </p:pic>
      <p:sp>
        <p:nvSpPr>
          <p:cNvPr id="7" name="Content Placeholder 3">
            <a:extLst>
              <a:ext uri="{FF2B5EF4-FFF2-40B4-BE49-F238E27FC236}">
                <a16:creationId xmlns:a16="http://schemas.microsoft.com/office/drawing/2014/main" id="{749AF03C-B90D-D7E5-803A-68DBCFCCBC3E}"/>
              </a:ext>
            </a:extLst>
          </p:cNvPr>
          <p:cNvSpPr>
            <a:spLocks noGrp="1"/>
          </p:cNvSpPr>
          <p:nvPr>
            <p:ph sz="half" idx="13"/>
          </p:nvPr>
        </p:nvSpPr>
        <p:spPr>
          <a:xfrm>
            <a:off x="5231757" y="1604513"/>
            <a:ext cx="6347469" cy="4567686"/>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8EC64B03-6D5A-21DC-930F-4495C463387C}"/>
              </a:ext>
            </a:extLst>
          </p:cNvPr>
          <p:cNvSpPr>
            <a:spLocks noGrp="1"/>
          </p:cNvSpPr>
          <p:nvPr>
            <p:ph type="title" hasCustomPrompt="1"/>
          </p:nvPr>
        </p:nvSpPr>
        <p:spPr>
          <a:xfrm>
            <a:off x="4213184" y="640080"/>
            <a:ext cx="7366042"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pic>
        <p:nvPicPr>
          <p:cNvPr id="2" name="Picture 1" descr="A picture containing text, dishware, tableware, clipart&#10;&#10;Description automatically generated">
            <a:extLst>
              <a:ext uri="{FF2B5EF4-FFF2-40B4-BE49-F238E27FC236}">
                <a16:creationId xmlns:a16="http://schemas.microsoft.com/office/drawing/2014/main" id="{AF9EFD04-7742-E164-35A6-1E64CE8B6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8381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creased Burden ">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100106E-9BF4-677C-4ACB-D1D1C73FE06A}"/>
              </a:ext>
            </a:extLst>
          </p:cNvPr>
          <p:cNvSpPr txBox="1"/>
          <p:nvPr userDrawn="1"/>
        </p:nvSpPr>
        <p:spPr>
          <a:xfrm>
            <a:off x="1549157" y="2951946"/>
            <a:ext cx="9093685" cy="830997"/>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This puts an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increased burden </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both on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individuals</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on the entire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care system</a:t>
            </a:r>
            <a:endPar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ndParaRPr>
          </a:p>
        </p:txBody>
      </p:sp>
      <p:pic>
        <p:nvPicPr>
          <p:cNvPr id="2" name="Picture 1" descr="A picture containing text, clipart&#10;&#10;Description automatically generated">
            <a:extLst>
              <a:ext uri="{FF2B5EF4-FFF2-40B4-BE49-F238E27FC236}">
                <a16:creationId xmlns:a16="http://schemas.microsoft.com/office/drawing/2014/main" id="{578EE602-B499-E197-7FC4-94B4823ED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94961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creased Burden - Customizabl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ontent Placeholder 3">
            <a:extLst>
              <a:ext uri="{FF2B5EF4-FFF2-40B4-BE49-F238E27FC236}">
                <a16:creationId xmlns:a16="http://schemas.microsoft.com/office/drawing/2014/main" id="{E6EFC391-B54E-ED3B-884D-FE2F00136155}"/>
              </a:ext>
            </a:extLst>
          </p:cNvPr>
          <p:cNvSpPr>
            <a:spLocks noGrp="1"/>
          </p:cNvSpPr>
          <p:nvPr>
            <p:ph sz="half" idx="10"/>
          </p:nvPr>
        </p:nvSpPr>
        <p:spPr>
          <a:xfrm>
            <a:off x="1849685" y="3267308"/>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ECADAC8D-086A-BCA9-D524-8282DA9308EB}"/>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dirty="0"/>
              <a:t>Text here</a:t>
            </a:r>
          </a:p>
        </p:txBody>
      </p:sp>
      <p:pic>
        <p:nvPicPr>
          <p:cNvPr id="3" name="Picture 2" descr="A picture containing text, clipart&#10;&#10;Description automatically generated">
            <a:extLst>
              <a:ext uri="{FF2B5EF4-FFF2-40B4-BE49-F238E27FC236}">
                <a16:creationId xmlns:a16="http://schemas.microsoft.com/office/drawing/2014/main" id="{5CCCB553-170A-9004-A1EC-2633FC75A2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07771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termining Treatments ">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BE3D55-1518-7159-5D26-FD7FADFB511E}"/>
              </a:ext>
            </a:extLst>
          </p:cNvPr>
          <p:cNvSpPr txBox="1"/>
          <p:nvPr userDrawn="1"/>
        </p:nvSpPr>
        <p:spPr>
          <a:xfrm>
            <a:off x="1284338" y="2736502"/>
            <a:ext cx="9623323" cy="1200329"/>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Ensuring access by defining where care is available, and determining which treatments are covered based on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population</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needs.</a:t>
            </a:r>
          </a:p>
        </p:txBody>
      </p:sp>
      <p:pic>
        <p:nvPicPr>
          <p:cNvPr id="6" name="Picture 5" descr="A picture containing text, clipart&#10;&#10;Description automatically generated">
            <a:extLst>
              <a:ext uri="{FF2B5EF4-FFF2-40B4-BE49-F238E27FC236}">
                <a16:creationId xmlns:a16="http://schemas.microsoft.com/office/drawing/2014/main" id="{C6CF606B-68D4-9C3D-8C64-A59595C3CE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12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termining Treatments - Customizable">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5C010E54-83F0-426F-1B2C-CB990E0EB8D5}"/>
              </a:ext>
            </a:extLst>
          </p:cNvPr>
          <p:cNvSpPr>
            <a:spLocks noGrp="1"/>
          </p:cNvSpPr>
          <p:nvPr>
            <p:ph sz="half" idx="10"/>
          </p:nvPr>
        </p:nvSpPr>
        <p:spPr>
          <a:xfrm>
            <a:off x="1849685" y="3189250"/>
            <a:ext cx="8509657" cy="3188690"/>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26AC46C6-E2B7-1D5F-8B22-92FCBEE8BD94}"/>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dirty="0"/>
              <a:t>Text here</a:t>
            </a:r>
          </a:p>
        </p:txBody>
      </p:sp>
      <p:pic>
        <p:nvPicPr>
          <p:cNvPr id="4" name="Picture 3" descr="A picture containing text, clipart&#10;&#10;Description automatically generated">
            <a:extLst>
              <a:ext uri="{FF2B5EF4-FFF2-40B4-BE49-F238E27FC236}">
                <a16:creationId xmlns:a16="http://schemas.microsoft.com/office/drawing/2014/main" id="{F7707B0F-A499-9BF4-2720-D60574FD6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0422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lementing ">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598BFC-B687-583D-9B94-B238097FCD79}"/>
              </a:ext>
            </a:extLst>
          </p:cNvPr>
          <p:cNvSpPr txBox="1"/>
          <p:nvPr userDrawn="1"/>
        </p:nvSpPr>
        <p:spPr>
          <a:xfrm>
            <a:off x="0" y="2644170"/>
            <a:ext cx="12192000" cy="2101450"/>
          </a:xfrm>
          <a:prstGeom prst="rect">
            <a:avLst/>
          </a:prstGeom>
          <a:noFill/>
        </p:spPr>
        <p:txBody>
          <a:bodyPr wrap="square" rtlCol="0">
            <a:noAutofit/>
          </a:bodyPr>
          <a:lstStyle/>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Managing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coordinated care</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programs, </a:t>
            </a:r>
          </a:p>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Conducting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drug utilization reviews,</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t>
            </a:r>
          </a:p>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Implementing initiatives to address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disparities, </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and</a:t>
            </a:r>
          </a:p>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Completing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medication therapy management.</a:t>
            </a:r>
          </a:p>
        </p:txBody>
      </p:sp>
      <p:pic>
        <p:nvPicPr>
          <p:cNvPr id="2" name="Picture 1" descr="A picture containing text, clipart&#10;&#10;Description automatically generated">
            <a:extLst>
              <a:ext uri="{FF2B5EF4-FFF2-40B4-BE49-F238E27FC236}">
                <a16:creationId xmlns:a16="http://schemas.microsoft.com/office/drawing/2014/main" id="{66615A35-0CDE-8845-86B2-2ACA355DB6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7459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lementing - Customizable">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3">
            <a:extLst>
              <a:ext uri="{FF2B5EF4-FFF2-40B4-BE49-F238E27FC236}">
                <a16:creationId xmlns:a16="http://schemas.microsoft.com/office/drawing/2014/main" id="{8B0B6EDE-0BC5-2CF2-632C-AD2E5A88AF3C}"/>
              </a:ext>
            </a:extLst>
          </p:cNvPr>
          <p:cNvSpPr>
            <a:spLocks noGrp="1"/>
          </p:cNvSpPr>
          <p:nvPr>
            <p:ph sz="half" idx="11"/>
          </p:nvPr>
        </p:nvSpPr>
        <p:spPr>
          <a:xfrm>
            <a:off x="2175121" y="3087030"/>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a:extLst>
              <a:ext uri="{FF2B5EF4-FFF2-40B4-BE49-F238E27FC236}">
                <a16:creationId xmlns:a16="http://schemas.microsoft.com/office/drawing/2014/main" id="{174EAAF5-432F-E2EF-AE95-B48CC0577FA8}"/>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dirty="0"/>
              <a:t>Text here</a:t>
            </a:r>
          </a:p>
        </p:txBody>
      </p:sp>
      <p:pic>
        <p:nvPicPr>
          <p:cNvPr id="4" name="Picture 3" descr="A picture containing text, clipart&#10;&#10;Description automatically generated">
            <a:extLst>
              <a:ext uri="{FF2B5EF4-FFF2-40B4-BE49-F238E27FC236}">
                <a16:creationId xmlns:a16="http://schemas.microsoft.com/office/drawing/2014/main" id="{C690561F-4EEE-8123-86DB-A4E7A2CAB9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178741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 Blue with Carag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3117274" y="2076357"/>
            <a:ext cx="9071678" cy="3174511"/>
          </a:xfrm>
          <a:prstGeom prst="rect">
            <a:avLst/>
          </a:prstGeom>
        </p:spPr>
        <p:txBody>
          <a:bodyPr/>
          <a:lstStyle>
            <a:lvl1pPr marL="0" indent="0" algn="ctr">
              <a:buNone/>
              <a:defRPr sz="7200" b="1" baseline="0">
                <a:solidFill>
                  <a:schemeClr val="bg1"/>
                </a:solidFill>
                <a:latin typeface="Montserrat SemiBold" pitchFamily="2" charset="77"/>
              </a:defRPr>
            </a:lvl1pPr>
          </a:lstStyle>
          <a:p>
            <a:pPr lvl="0"/>
            <a:r>
              <a:rPr lang="en-US" dirty="0"/>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146199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Blue Background - With Hexagon Corn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94930AB3-13CA-93AE-79D9-A20C5107E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CC425B55-F666-AD78-9041-9A1D6FAFCD2E}"/>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09537E7-6E89-6AA1-599B-3912B8753501}"/>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6236FB64-686B-0EA1-BF3B-CF3810A937F1}"/>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F78F1E"/>
                </a:solidFill>
                <a:latin typeface="Montserrat SemiBold" pitchFamily="2" charset="77"/>
              </a:defRPr>
            </a:lvl1pPr>
          </a:lstStyle>
          <a:p>
            <a:r>
              <a:rPr lang="en-US" dirty="0"/>
              <a:t>Heading</a:t>
            </a:r>
          </a:p>
        </p:txBody>
      </p:sp>
      <p:pic>
        <p:nvPicPr>
          <p:cNvPr id="4" name="Picture 3" descr="A picture containing text, clipart&#10;&#10;Description automatically generated">
            <a:extLst>
              <a:ext uri="{FF2B5EF4-FFF2-40B4-BE49-F238E27FC236}">
                <a16:creationId xmlns:a16="http://schemas.microsoft.com/office/drawing/2014/main" id="{1B627440-926F-9FE8-6FAA-10C1E0D8C2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6747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Orang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459831" y="1654129"/>
            <a:ext cx="4806650" cy="1620428"/>
          </a:xfrm>
          <a:prstGeom prst="rect">
            <a:avLst/>
          </a:prstGeom>
        </p:spPr>
        <p:txBody>
          <a:bodyPr vert="horz" lIns="0" tIns="0" rIns="0" bIns="0" rtlCol="0" anchor="t" anchorCtr="0">
            <a:noAutofit/>
          </a:bodyPr>
          <a:lstStyle>
            <a:lvl1pPr>
              <a:defRPr sz="3200" b="1" baseline="0">
                <a:solidFill>
                  <a:srgbClr val="F78F1E"/>
                </a:solidFill>
                <a:latin typeface="Montserrat SemiBold" pitchFamily="2" charset="77"/>
              </a:defRPr>
            </a:lvl1pPr>
          </a:lstStyle>
          <a:p>
            <a:r>
              <a:rPr lang="en-US" dirty="0"/>
              <a:t>Customizable Heading</a:t>
            </a:r>
          </a:p>
        </p:txBody>
      </p:sp>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5E95368-F260-99A3-01B1-6004D1557AF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2" name="Picture 1" descr="A picture containing text, clipart&#10;&#10;Description automatically generated">
            <a:extLst>
              <a:ext uri="{FF2B5EF4-FFF2-40B4-BE49-F238E27FC236}">
                <a16:creationId xmlns:a16="http://schemas.microsoft.com/office/drawing/2014/main" id="{88062582-DD9C-5C93-BE08-9FA2E94107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51158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Whit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26CDF948-31F4-2E4B-A4D7-67FCC0127C58}"/>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369055" y="1637305"/>
            <a:ext cx="4897426" cy="1620428"/>
          </a:xfrm>
          <a:prstGeom prst="rect">
            <a:avLst/>
          </a:prstGeom>
        </p:spPr>
        <p:txBody>
          <a:bodyPr vert="horz" lIns="0" tIns="0" rIns="0" bIns="0" rtlCol="0" anchor="t" anchorCtr="0">
            <a:noAutofit/>
          </a:bodyPr>
          <a:lstStyle>
            <a:lvl1pPr>
              <a:defRPr sz="3200" b="1" baseline="0">
                <a:solidFill>
                  <a:schemeClr val="bg1"/>
                </a:solidFill>
                <a:latin typeface="Montserrat SemiBold" pitchFamily="2" charset="77"/>
              </a:defRPr>
            </a:lvl1pPr>
          </a:lstStyle>
          <a:p>
            <a:r>
              <a:rPr lang="en-US" dirty="0"/>
              <a:t>Customizable Heading</a:t>
            </a:r>
          </a:p>
        </p:txBody>
      </p:sp>
      <p:pic>
        <p:nvPicPr>
          <p:cNvPr id="3" name="Picture 2" descr="A picture containing text, clipart&#10;&#10;Description automatically generated">
            <a:extLst>
              <a:ext uri="{FF2B5EF4-FFF2-40B4-BE49-F238E27FC236}">
                <a16:creationId xmlns:a16="http://schemas.microsoft.com/office/drawing/2014/main" id="{5C4E28E2-17C7-3EB0-29D9-ED521E2DCA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79266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 Blue Backgrou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dirty="0"/>
              <a:t>Heading</a:t>
            </a:r>
          </a:p>
        </p:txBody>
      </p:sp>
      <p:pic>
        <p:nvPicPr>
          <p:cNvPr id="3" name="Picture 2" descr="A picture containing text, clipart&#10;&#10;Description automatically generated">
            <a:extLst>
              <a:ext uri="{FF2B5EF4-FFF2-40B4-BE49-F238E27FC236}">
                <a16:creationId xmlns:a16="http://schemas.microsoft.com/office/drawing/2014/main" id="{D029B97C-D420-0592-302A-A1882CB88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3506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 Blue Background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dirty="0"/>
              <a:t>Heading</a:t>
            </a:r>
          </a:p>
        </p:txBody>
      </p:sp>
      <p:pic>
        <p:nvPicPr>
          <p:cNvPr id="3" name="Picture 2" descr="A picture containing text, clipart&#10;&#10;Description automatically generated">
            <a:extLst>
              <a:ext uri="{FF2B5EF4-FFF2-40B4-BE49-F238E27FC236}">
                <a16:creationId xmlns:a16="http://schemas.microsoft.com/office/drawing/2014/main" id="{F5B9E3DC-8B94-3A90-DC26-AF8F520BF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3729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 Clinical Programs">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BBEC1BB9-5561-D9E5-C7A1-B7546029A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88952" cy="6863429"/>
          </a:xfrm>
          <a:prstGeom prst="rect">
            <a:avLst/>
          </a:prstGeom>
        </p:spPr>
      </p:pic>
      <p:sp>
        <p:nvSpPr>
          <p:cNvPr id="8" name="Content Placeholder 3">
            <a:extLst>
              <a:ext uri="{FF2B5EF4-FFF2-40B4-BE49-F238E27FC236}">
                <a16:creationId xmlns:a16="http://schemas.microsoft.com/office/drawing/2014/main" id="{405AF233-0118-817D-4779-FA9047AD7F85}"/>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07390025-DA26-7437-7E9A-ED68ED735D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50842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 Quality and Safet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E067707-EB3B-1C59-5762-4CE406318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67FD9A02-DB4A-A33E-408E-18AD0CD62A01}"/>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DDCB73E3-BC6A-9D86-55D6-90143D0EA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33105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 Affordability">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1C895DBA-1877-23ED-5FEC-C72BFBDD84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4161E44D-8F4B-77F8-44F7-6C4B25F77622}"/>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AE593FCD-9FCF-F891-9B44-89FC1D42D6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08950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bar - Pharmacy Benefi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125496AB-C9A1-80B8-F08B-50E42853DE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88951B5D-3015-1E31-A436-19E7BE0D2C30}"/>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8BFFF1BB-92D7-501B-7E64-54155E499F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7683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bar - Formular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0CCF4D7E-2AB8-FB9F-EE86-DC583FCFD4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347FAEB5-8FD2-0ACA-08D0-F5FF2FAD0D6B}"/>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B13C6A00-2617-F0A2-6916-DAC00E9485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26617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Formulary + Medication Utiliz Management">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0A817E96-8885-1B46-6CF3-88C5BBF2C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96727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White Background Orange Rul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sp>
        <p:nvSpPr>
          <p:cNvPr id="3" name="Rectangle 2">
            <a:extLst>
              <a:ext uri="{FF2B5EF4-FFF2-40B4-BE49-F238E27FC236}">
                <a16:creationId xmlns:a16="http://schemas.microsoft.com/office/drawing/2014/main" id="{3983BA30-0010-1137-E1EA-27C0DEDD72D2}"/>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11DA7223-AFD5-B4CC-9615-12798BA7B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2626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White Background Orange Ru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633081"/>
            <a:ext cx="5330825" cy="640080"/>
          </a:xfrm>
          <a:prstGeom prst="rect">
            <a:avLst/>
          </a:prstGeom>
        </p:spPr>
        <p:txBody>
          <a:bodyPr anchor="ctr">
            <a:noAutofit/>
          </a:bodyPr>
          <a:lstStyle>
            <a:lvl1pPr marL="0" indent="0" algn="l">
              <a:spcBef>
                <a:spcPts val="0"/>
              </a:spcBef>
              <a:buNone/>
              <a:defRPr lang="en-US" sz="2800" b="0" i="0" kern="1200" baseline="0" dirty="0" smtClean="0">
                <a:solidFill>
                  <a:srgbClr val="00205B"/>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633081"/>
            <a:ext cx="5330825" cy="640080"/>
          </a:xfrm>
          <a:prstGeom prst="rect">
            <a:avLst/>
          </a:prstGeom>
        </p:spPr>
        <p:txBody>
          <a:bodyPr anchor="ctr">
            <a:normAutofit/>
          </a:bodyPr>
          <a:lstStyle>
            <a:lvl1pPr marL="0" indent="0" algn="l">
              <a:spcBef>
                <a:spcPts val="0"/>
              </a:spcBef>
              <a:buNone/>
              <a:defRPr sz="2800" b="0">
                <a:solidFill>
                  <a:srgbClr val="00205B"/>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sp>
        <p:nvSpPr>
          <p:cNvPr id="3" name="Rectangle 2">
            <a:extLst>
              <a:ext uri="{FF2B5EF4-FFF2-40B4-BE49-F238E27FC236}">
                <a16:creationId xmlns:a16="http://schemas.microsoft.com/office/drawing/2014/main" id="{C24B73A2-BE83-391A-6781-1084B7D1FF3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9207A36D-AE54-CBE5-3F36-D0B3BA1A7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2594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White Background with Bullet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2DFE24-1530-4A34-BC56-8B5A7D86569A}"/>
              </a:ext>
            </a:extLst>
          </p:cNvPr>
          <p:cNvSpPr>
            <a:spLocks noGrp="1"/>
          </p:cNvSpPr>
          <p:nvPr>
            <p:ph sz="half" idx="2" hasCustomPrompt="1"/>
          </p:nvPr>
        </p:nvSpPr>
        <p:spPr>
          <a:xfrm>
            <a:off x="694481" y="706057"/>
            <a:ext cx="10868628" cy="5440100"/>
          </a:xfrm>
          <a:prstGeom prst="rect">
            <a:avLst/>
          </a:prstGeom>
        </p:spPr>
        <p:txBody>
          <a:bodyPr/>
          <a:lstStyle>
            <a:lvl1pPr marL="228600" marR="0" indent="-228600" algn="l" defTabSz="914400" rtl="0" eaLnBrk="1" fontAlgn="auto" latinLnBrk="0" hangingPunct="1">
              <a:lnSpc>
                <a:spcPct val="100000"/>
              </a:lnSpc>
              <a:spcBef>
                <a:spcPts val="1000"/>
              </a:spcBef>
              <a:spcAft>
                <a:spcPts val="600"/>
              </a:spcAft>
              <a:buClr>
                <a:srgbClr val="00205B"/>
              </a:buClr>
              <a:buSzTx/>
              <a:buFont typeface="Wingdings" pitchFamily="2" charset="2"/>
              <a:buChar char="§"/>
              <a:tabLst/>
              <a:defRPr lang="en-US" sz="2000" kern="1200" baseline="0" dirty="0">
                <a:solidFill>
                  <a:srgbClr val="63666A"/>
                </a:solidFill>
                <a:latin typeface="+mn-lt"/>
                <a:ea typeface="+mn-ea"/>
                <a:cs typeface="+mn-cs"/>
              </a:defRPr>
            </a:lvl1pPr>
            <a:lvl2pPr marL="685800" indent="-228600" algn="l" defTabSz="914400" rtl="0" eaLnBrk="1" latinLnBrk="0" hangingPunct="1">
              <a:lnSpc>
                <a:spcPct val="90000"/>
              </a:lnSpc>
              <a:buClr>
                <a:srgbClr val="348BAC"/>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348BAC"/>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text</a:t>
            </a:r>
          </a:p>
          <a:p>
            <a:pPr lvl="0"/>
            <a:r>
              <a:rPr lang="en-US" dirty="0"/>
              <a:t>Click to edit text</a:t>
            </a:r>
          </a:p>
          <a:p>
            <a:pPr lvl="0"/>
            <a:r>
              <a:rPr lang="en-US" dirty="0"/>
              <a:t>Click to edit text</a:t>
            </a:r>
          </a:p>
          <a:p>
            <a:pPr lvl="0"/>
            <a:r>
              <a:rPr lang="en-US" dirty="0"/>
              <a:t>Click to edit text</a:t>
            </a:r>
          </a:p>
          <a:p>
            <a:pPr lvl="0"/>
            <a:r>
              <a:rPr lang="en-US" dirty="0"/>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dirty="0"/>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dirty="0"/>
              <a:t>Click to edit text</a:t>
            </a:r>
          </a:p>
          <a:p>
            <a:pPr lvl="0"/>
            <a:endParaRPr lang="en-US" dirty="0"/>
          </a:p>
        </p:txBody>
      </p:sp>
      <p:pic>
        <p:nvPicPr>
          <p:cNvPr id="3" name="Picture 2" descr="A picture containing text, dishware, tableware, clipart&#10;&#10;Description automatically generated">
            <a:extLst>
              <a:ext uri="{FF2B5EF4-FFF2-40B4-BE49-F238E27FC236}">
                <a16:creationId xmlns:a16="http://schemas.microsoft.com/office/drawing/2014/main" id="{21972A3E-D20B-7A70-B22F-ECED6BE55D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418804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White Background with 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1087673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pic>
        <p:nvPicPr>
          <p:cNvPr id="3" name="Picture 2" descr="A picture containing text, dishware, tableware, clipart&#10;&#10;Description automatically generated">
            <a:extLst>
              <a:ext uri="{FF2B5EF4-FFF2-40B4-BE49-F238E27FC236}">
                <a16:creationId xmlns:a16="http://schemas.microsoft.com/office/drawing/2014/main" id="{83A8CB11-E0AE-230A-F6DA-524444F790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3721543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White Background wCaragon">
    <p:spTree>
      <p:nvGrpSpPr>
        <p:cNvPr id="1" name=""/>
        <p:cNvGrpSpPr/>
        <p:nvPr/>
      </p:nvGrpSpPr>
      <p:grpSpPr>
        <a:xfrm>
          <a:off x="0" y="0"/>
          <a:ext cx="0" cy="0"/>
          <a:chOff x="0" y="0"/>
          <a:chExt cx="0" cy="0"/>
        </a:xfrm>
      </p:grpSpPr>
      <p:pic>
        <p:nvPicPr>
          <p:cNvPr id="4" name="Picture 3" descr="A picture containing text, dishware, tableware, clipart&#10;&#10;Description automatically generated">
            <a:extLst>
              <a:ext uri="{FF2B5EF4-FFF2-40B4-BE49-F238E27FC236}">
                <a16:creationId xmlns:a16="http://schemas.microsoft.com/office/drawing/2014/main" id="{15805DEC-6032-37EC-5137-0B31F96A41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56631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MCP Mission">
    <p:bg>
      <p:bgPr>
        <a:solidFill>
          <a:srgbClr val="0020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5BF93-3743-928F-8045-FB86420707EB}"/>
              </a:ext>
            </a:extLst>
          </p:cNvPr>
          <p:cNvPicPr>
            <a:picLocks noChangeAspect="1"/>
          </p:cNvPicPr>
          <p:nvPr userDrawn="1"/>
        </p:nvPicPr>
        <p:blipFill>
          <a:blip r:embed="rId2"/>
          <a:stretch>
            <a:fillRect/>
          </a:stretch>
        </p:blipFill>
        <p:spPr>
          <a:xfrm>
            <a:off x="1309093" y="2378772"/>
            <a:ext cx="3450854" cy="1389003"/>
          </a:xfrm>
          <a:prstGeom prst="rect">
            <a:avLst/>
          </a:prstGeom>
        </p:spPr>
      </p:pic>
      <p:sp>
        <p:nvSpPr>
          <p:cNvPr id="4" name="Rectangle 3">
            <a:extLst>
              <a:ext uri="{FF2B5EF4-FFF2-40B4-BE49-F238E27FC236}">
                <a16:creationId xmlns:a16="http://schemas.microsoft.com/office/drawing/2014/main" id="{E2B626BC-B110-BBDD-6FB5-12A6AAEE0D8D}"/>
              </a:ext>
            </a:extLst>
          </p:cNvPr>
          <p:cNvSpPr/>
          <p:nvPr userDrawn="1"/>
        </p:nvSpPr>
        <p:spPr>
          <a:xfrm>
            <a:off x="5710828" y="2658823"/>
            <a:ext cx="5285119" cy="1707199"/>
          </a:xfrm>
          <a:prstGeom prst="rect">
            <a:avLst/>
          </a:prstGeom>
        </p:spPr>
        <p:txBody>
          <a:bodyPr wrap="square">
            <a:spAutoFit/>
          </a:bodyPr>
          <a:lstStyle/>
          <a:p>
            <a:pPr>
              <a:lnSpc>
                <a:spcPts val="3180"/>
              </a:lnSpc>
            </a:pPr>
            <a:r>
              <a:rPr lang="en-US" sz="2400" b="0" i="0" dirty="0">
                <a:solidFill>
                  <a:schemeClr val="bg1"/>
                </a:solidFill>
                <a:latin typeface="Montserrat" pitchFamily="2" charset="77"/>
                <a:ea typeface="Calibri" panose="020F0502020204030204" pitchFamily="34" charset="0"/>
                <a:cs typeface="Times New Roman" panose="02020603050405020304" pitchFamily="18" charset="0"/>
              </a:rPr>
              <a:t>To improve patient health </a:t>
            </a:r>
            <a:br>
              <a:rPr lang="en-US" sz="2400" b="0" i="0" dirty="0">
                <a:solidFill>
                  <a:schemeClr val="bg1"/>
                </a:solidFill>
                <a:latin typeface="Montserrat" pitchFamily="2" charset="77"/>
                <a:ea typeface="Calibri" panose="020F0502020204030204" pitchFamily="34" charset="0"/>
                <a:cs typeface="Times New Roman" panose="02020603050405020304" pitchFamily="18" charset="0"/>
              </a:rPr>
            </a:br>
            <a:r>
              <a:rPr lang="en-US" sz="2400" b="0" i="0" dirty="0">
                <a:solidFill>
                  <a:schemeClr val="bg1"/>
                </a:solidFill>
                <a:latin typeface="Montserrat" pitchFamily="2" charset="77"/>
                <a:ea typeface="Calibri" panose="020F0502020204030204" pitchFamily="34" charset="0"/>
                <a:cs typeface="Times New Roman" panose="02020603050405020304" pitchFamily="18" charset="0"/>
              </a:rPr>
              <a:t>by ensuring access to </a:t>
            </a:r>
          </a:p>
          <a:p>
            <a:pPr>
              <a:lnSpc>
                <a:spcPts val="3180"/>
              </a:lnSpc>
            </a:pPr>
            <a:r>
              <a:rPr lang="en-US" sz="2400" b="0" i="0" dirty="0">
                <a:solidFill>
                  <a:schemeClr val="bg1"/>
                </a:solidFill>
                <a:latin typeface="Montserrat" pitchFamily="2" charset="77"/>
                <a:ea typeface="Calibri" panose="020F0502020204030204" pitchFamily="34" charset="0"/>
                <a:cs typeface="Times New Roman" panose="02020603050405020304" pitchFamily="18" charset="0"/>
              </a:rPr>
              <a:t>high-quality, cost-effective medications and other therapies. </a:t>
            </a:r>
          </a:p>
        </p:txBody>
      </p:sp>
      <p:sp>
        <p:nvSpPr>
          <p:cNvPr id="5" name="Rectangle 4">
            <a:extLst>
              <a:ext uri="{FF2B5EF4-FFF2-40B4-BE49-F238E27FC236}">
                <a16:creationId xmlns:a16="http://schemas.microsoft.com/office/drawing/2014/main" id="{AD9A56B3-F5DC-EB5B-9B89-90961FDE6C0E}"/>
              </a:ext>
            </a:extLst>
          </p:cNvPr>
          <p:cNvSpPr/>
          <p:nvPr userDrawn="1"/>
        </p:nvSpPr>
        <p:spPr>
          <a:xfrm>
            <a:off x="5710828" y="1910711"/>
            <a:ext cx="6963904" cy="646331"/>
          </a:xfrm>
          <a:prstGeom prst="rect">
            <a:avLst/>
          </a:prstGeom>
        </p:spPr>
        <p:txBody>
          <a:bodyPr wrap="square">
            <a:spAutoFit/>
          </a:bodyPr>
          <a:lstStyle/>
          <a:p>
            <a:r>
              <a:rPr lang="en-US" sz="3600" b="1" i="0" dirty="0">
                <a:solidFill>
                  <a:srgbClr val="93C90E"/>
                </a:solidFill>
                <a:latin typeface="Montserrat SemiBold" pitchFamily="2" charset="77"/>
                <a:ea typeface="Calibri" panose="020F0502020204030204" pitchFamily="34" charset="0"/>
                <a:cs typeface="Times New Roman" panose="02020603050405020304" pitchFamily="18" charset="0"/>
              </a:rPr>
              <a:t>Mission</a:t>
            </a:r>
          </a:p>
        </p:txBody>
      </p:sp>
      <p:cxnSp>
        <p:nvCxnSpPr>
          <p:cNvPr id="6" name="Straight Connector 5">
            <a:extLst>
              <a:ext uri="{FF2B5EF4-FFF2-40B4-BE49-F238E27FC236}">
                <a16:creationId xmlns:a16="http://schemas.microsoft.com/office/drawing/2014/main" id="{78BD2252-D427-9EBA-7611-199AAE096EFA}"/>
              </a:ext>
            </a:extLst>
          </p:cNvPr>
          <p:cNvCxnSpPr>
            <a:cxnSpLocks/>
          </p:cNvCxnSpPr>
          <p:nvPr userDrawn="1"/>
        </p:nvCxnSpPr>
        <p:spPr>
          <a:xfrm>
            <a:off x="5264323" y="2048721"/>
            <a:ext cx="0" cy="2179762"/>
          </a:xfrm>
          <a:prstGeom prst="line">
            <a:avLst/>
          </a:prstGeom>
          <a:ln w="19050">
            <a:solidFill>
              <a:srgbClr val="93C90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7232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filiate Map">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21E08FC-7885-6492-9FEE-162F11E2D0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2596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MCP Collaborate - Tit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F151E6E-8DEF-61A5-086E-23C57808D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229685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Blue Background with Carag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3" name="Picture 2" descr="A picture containing text, clipart&#10;&#10;Description automatically generated">
            <a:extLst>
              <a:ext uri="{FF2B5EF4-FFF2-40B4-BE49-F238E27FC236}">
                <a16:creationId xmlns:a16="http://schemas.microsoft.com/office/drawing/2014/main" id="{425BE9D7-9E4C-A79F-895A-4ADDCDEC9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400331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llow Us - Social">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53516BE-B4DB-6515-0290-C820596A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198096" cy="6868601"/>
          </a:xfrm>
          <a:prstGeom prst="rect">
            <a:avLst/>
          </a:prstGeom>
        </p:spPr>
      </p:pic>
    </p:spTree>
    <p:extLst>
      <p:ext uri="{BB962C8B-B14F-4D97-AF65-F5344CB8AC3E}">
        <p14:creationId xmlns:p14="http://schemas.microsoft.com/office/powerpoint/2010/main" val="9696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armacy Benefit">
    <p:spTree>
      <p:nvGrpSpPr>
        <p:cNvPr id="1" name=""/>
        <p:cNvGrpSpPr/>
        <p:nvPr/>
      </p:nvGrpSpPr>
      <p:grpSpPr>
        <a:xfrm>
          <a:off x="0" y="0"/>
          <a:ext cx="0" cy="0"/>
          <a:chOff x="0" y="0"/>
          <a:chExt cx="0" cy="0"/>
        </a:xfrm>
      </p:grpSpPr>
      <p:pic>
        <p:nvPicPr>
          <p:cNvPr id="3" name="Picture 2" descr="A person using a tablet&#10;&#10;Description automatically generated with medium confidence">
            <a:extLst>
              <a:ext uri="{FF2B5EF4-FFF2-40B4-BE49-F238E27FC236}">
                <a16:creationId xmlns:a16="http://schemas.microsoft.com/office/drawing/2014/main" id="{15E40815-894B-5089-7294-62FADBA76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336010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10/04/2023</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186720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08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White Content Slid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89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275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2074135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linical Programs">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952B5B81-E06B-DD7E-205B-5BC04B8BC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858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Quality and Safety">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91E4DCC4-20F7-11FE-6E78-FA66246DF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3609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moting Affordability">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685781C5-BB67-7C54-251F-74FA2C62E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411957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Easy Task">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3F5B9C-F70A-07EE-A6E7-5C525A420B38}"/>
              </a:ext>
            </a:extLst>
          </p:cNvPr>
          <p:cNvSpPr txBox="1"/>
          <p:nvPr userDrawn="1"/>
        </p:nvSpPr>
        <p:spPr>
          <a:xfrm>
            <a:off x="1" y="2767280"/>
            <a:ext cx="12192000" cy="1323439"/>
          </a:xfrm>
          <a:prstGeom prst="rect">
            <a:avLst/>
          </a:prstGeom>
          <a:noFill/>
        </p:spPr>
        <p:txBody>
          <a:bodyPr wrap="square" rtlCol="0">
            <a:noAutofit/>
          </a:bodyPr>
          <a:lstStyle/>
          <a:p>
            <a:pPr algn="ctr"/>
            <a:r>
              <a:rPr lang="en-US" sz="3200" dirty="0">
                <a:solidFill>
                  <a:schemeClr val="bg1"/>
                </a:solidFill>
                <a:effectLst/>
                <a:latin typeface="Montserrat SemiBold" panose="00000700000000000000" pitchFamily="2" charset="0"/>
                <a:ea typeface="Calibri" panose="020F0502020204030204" pitchFamily="34" charset="0"/>
                <a:cs typeface="Arial" panose="020B0604020202020204" pitchFamily="34" charset="0"/>
              </a:rPr>
              <a:t>As you can imagine,</a:t>
            </a:r>
          </a:p>
          <a:p>
            <a:pPr algn="ctr"/>
            <a:r>
              <a:rPr lang="en-US" sz="4800" dirty="0">
                <a:solidFill>
                  <a:srgbClr val="DC8633"/>
                </a:solidFill>
                <a:effectLst/>
                <a:latin typeface="Montserrat SemiBold" panose="00000700000000000000" pitchFamily="2" charset="0"/>
                <a:ea typeface="Calibri" panose="020F0502020204030204" pitchFamily="34" charset="0"/>
                <a:cs typeface="Arial" panose="020B0604020202020204" pitchFamily="34" charset="0"/>
              </a:rPr>
              <a:t>that’s no easy task.</a:t>
            </a:r>
            <a:endParaRPr lang="en-US" sz="4800" dirty="0">
              <a:solidFill>
                <a:srgbClr val="DC8633"/>
              </a:solidFill>
              <a:latin typeface="Montserrat SemiBold" panose="00000700000000000000" pitchFamily="2" charset="0"/>
            </a:endParaRPr>
          </a:p>
        </p:txBody>
      </p:sp>
      <p:pic>
        <p:nvPicPr>
          <p:cNvPr id="7" name="Picture 6" descr="A picture containing text, clipart&#10;&#10;Description automatically generated">
            <a:extLst>
              <a:ext uri="{FF2B5EF4-FFF2-40B4-BE49-F238E27FC236}">
                <a16:creationId xmlns:a16="http://schemas.microsoft.com/office/drawing/2014/main" id="{D0E3B1BE-8F2C-2C67-C440-78041849C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9822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izable A">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C4ECAF92-B334-B9BD-81E3-933E5661EEDF}"/>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3200" b="1" baseline="0">
                <a:solidFill>
                  <a:schemeClr val="bg1"/>
                </a:solidFill>
                <a:latin typeface="Montserrat SemiBold" pitchFamily="2" charset="77"/>
              </a:defRPr>
            </a:lvl1pPr>
          </a:lstStyle>
          <a:p>
            <a:r>
              <a:rPr lang="en-US" dirty="0"/>
              <a:t>Text here</a:t>
            </a:r>
          </a:p>
        </p:txBody>
      </p:sp>
      <p:sp>
        <p:nvSpPr>
          <p:cNvPr id="4" name="Title Placeholder 1">
            <a:extLst>
              <a:ext uri="{FF2B5EF4-FFF2-40B4-BE49-F238E27FC236}">
                <a16:creationId xmlns:a16="http://schemas.microsoft.com/office/drawing/2014/main" id="{C73BE0FA-69EC-6694-FA61-7CF65ACAFC90}"/>
              </a:ext>
            </a:extLst>
          </p:cNvPr>
          <p:cNvSpPr txBox="1">
            <a:spLocks/>
          </p:cNvSpPr>
          <p:nvPr userDrawn="1"/>
        </p:nvSpPr>
        <p:spPr>
          <a:xfrm>
            <a:off x="0" y="2767280"/>
            <a:ext cx="12192000" cy="1671809"/>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3200" b="1" kern="1200" baseline="0">
                <a:solidFill>
                  <a:schemeClr val="bg1"/>
                </a:solidFill>
                <a:latin typeface="Montserrat SemiBold" pitchFamily="2" charset="77"/>
                <a:ea typeface="+mj-ea"/>
                <a:cs typeface="+mj-cs"/>
              </a:defRPr>
            </a:lvl1pPr>
          </a:lstStyle>
          <a:p>
            <a:r>
              <a:rPr lang="en-US" sz="4800" dirty="0">
                <a:solidFill>
                  <a:srgbClr val="F78F1E"/>
                </a:solidFill>
              </a:rPr>
              <a:t>Text here</a:t>
            </a:r>
          </a:p>
        </p:txBody>
      </p:sp>
      <p:pic>
        <p:nvPicPr>
          <p:cNvPr id="5" name="Picture 4" descr="A picture containing text, clipart&#10;&#10;Description automatically generated">
            <a:extLst>
              <a:ext uri="{FF2B5EF4-FFF2-40B4-BE49-F238E27FC236}">
                <a16:creationId xmlns:a16="http://schemas.microsoft.com/office/drawing/2014/main" id="{F2C4C361-AD24-2CB7-7A38-E9CAB8A9B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129057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5887"/>
      </p:ext>
    </p:extLst>
  </p:cSld>
  <p:clrMap bg1="lt1" tx1="dk1" bg2="lt2" tx2="dk2" accent1="accent1" accent2="accent2" accent3="accent3" accent4="accent4" accent5="accent5" accent6="accent6" hlink="hlink" folHlink="folHlink"/>
  <p:sldLayoutIdLst>
    <p:sldLayoutId id="2147483747" r:id="rId1"/>
    <p:sldLayoutId id="2147483761" r:id="rId2"/>
    <p:sldLayoutId id="2147483797" r:id="rId3"/>
    <p:sldLayoutId id="2147483805" r:id="rId4"/>
    <p:sldLayoutId id="2147483803" r:id="rId5"/>
    <p:sldLayoutId id="2147483806" r:id="rId6"/>
    <p:sldLayoutId id="2147483804" r:id="rId7"/>
    <p:sldLayoutId id="2147483788" r:id="rId8"/>
    <p:sldLayoutId id="2147483810" r:id="rId9"/>
    <p:sldLayoutId id="2147483757" r:id="rId10"/>
    <p:sldLayoutId id="2147483791" r:id="rId11"/>
    <p:sldLayoutId id="2147483789" r:id="rId12"/>
    <p:sldLayoutId id="2147483790" r:id="rId13"/>
    <p:sldLayoutId id="2147483800" r:id="rId14"/>
    <p:sldLayoutId id="2147483811" r:id="rId15"/>
    <p:sldLayoutId id="2147483801" r:id="rId16"/>
    <p:sldLayoutId id="2147483812" r:id="rId17"/>
    <p:sldLayoutId id="2147483802" r:id="rId18"/>
    <p:sldLayoutId id="2147483813" r:id="rId19"/>
    <p:sldLayoutId id="2147483798" r:id="rId20"/>
    <p:sldLayoutId id="2147483775" r:id="rId21"/>
    <p:sldLayoutId id="2147483799" r:id="rId22"/>
    <p:sldLayoutId id="2147483743" r:id="rId23"/>
    <p:sldLayoutId id="2147483760" r:id="rId24"/>
    <p:sldLayoutId id="2147483792" r:id="rId25"/>
    <p:sldLayoutId id="2147483793" r:id="rId26"/>
    <p:sldLayoutId id="2147483794" r:id="rId27"/>
    <p:sldLayoutId id="2147483795" r:id="rId28"/>
    <p:sldLayoutId id="2147483796" r:id="rId29"/>
    <p:sldLayoutId id="2147483783" r:id="rId30"/>
    <p:sldLayoutId id="2147483784" r:id="rId31"/>
    <p:sldLayoutId id="2147483772" r:id="rId32"/>
    <p:sldLayoutId id="2147483756" r:id="rId33"/>
    <p:sldLayoutId id="2147483704" r:id="rId34"/>
    <p:sldLayoutId id="2147483809" r:id="rId35"/>
    <p:sldLayoutId id="2147483807" r:id="rId36"/>
    <p:sldLayoutId id="2147483808" r:id="rId37"/>
    <p:sldLayoutId id="2147483745" r:id="rId38"/>
    <p:sldLayoutId id="2147483750" r:id="rId39"/>
    <p:sldLayoutId id="2147483814" r:id="rId40"/>
    <p:sldLayoutId id="2147483815" r:id="rId41"/>
    <p:sldLayoutId id="2147483816" r:id="rId42"/>
    <p:sldLayoutId id="2147483817" r:id="rId43"/>
    <p:sldLayoutId id="2147483818"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hyperlink" Target="http://www.amcp.org/What_is_MC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5CC7-EFB8-484B-B3D9-1D8BD84E5EB0}"/>
              </a:ext>
            </a:extLst>
          </p:cNvPr>
          <p:cNvSpPr>
            <a:spLocks noGrp="1"/>
          </p:cNvSpPr>
          <p:nvPr>
            <p:ph type="title" idx="4294967295"/>
          </p:nvPr>
        </p:nvSpPr>
        <p:spPr>
          <a:xfrm>
            <a:off x="553387" y="-1004341"/>
            <a:ext cx="10515600" cy="899410"/>
          </a:xfrm>
          <a:prstGeom prst="rect">
            <a:avLst/>
          </a:prstGeom>
        </p:spPr>
        <p:txBody>
          <a:bodyPr/>
          <a:lstStyle/>
          <a:p>
            <a:r>
              <a:rPr lang="en-US"/>
              <a:t>Strategic Priorities - Title</a:t>
            </a:r>
          </a:p>
        </p:txBody>
      </p:sp>
    </p:spTree>
    <p:extLst>
      <p:ext uri="{BB962C8B-B14F-4D97-AF65-F5344CB8AC3E}">
        <p14:creationId xmlns:p14="http://schemas.microsoft.com/office/powerpoint/2010/main" val="4237356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51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867E0-B603-AC77-FF37-AE023A4E5C74}"/>
              </a:ext>
            </a:extLst>
          </p:cNvPr>
          <p:cNvSpPr>
            <a:spLocks noGrp="1"/>
          </p:cNvSpPr>
          <p:nvPr>
            <p:ph sz="half" idx="10"/>
          </p:nvPr>
        </p:nvSpPr>
        <p:spPr/>
        <p:txBody>
          <a:bodyPr/>
          <a:lstStyle/>
          <a:p>
            <a:pPr marL="457200" indent="-457200">
              <a:lnSpc>
                <a:spcPct val="90000"/>
              </a:lnSpc>
              <a:spcAft>
                <a:spcPts val="600"/>
              </a:spcAft>
              <a:buClr>
                <a:srgbClr val="DC8633"/>
              </a:buClr>
              <a:buSzPct val="120000"/>
              <a:buFont typeface="Arial" panose="020B0604020202020204" pitchFamily="34" charset="0"/>
              <a:buChar char="•"/>
            </a:pPr>
            <a:endParaRPr lang="en-US" sz="2000" dirty="0">
              <a:solidFill>
                <a:schemeClr val="tx1"/>
              </a:solidFill>
            </a:endParaRPr>
          </a:p>
          <a:p>
            <a:pPr marL="457200" indent="-457200">
              <a:lnSpc>
                <a:spcPct val="90000"/>
              </a:lnSpc>
              <a:spcAft>
                <a:spcPts val="600"/>
              </a:spcAft>
              <a:buClr>
                <a:srgbClr val="DC8633"/>
              </a:buClr>
              <a:buSzPct val="120000"/>
              <a:buFont typeface="Arial" panose="020B0604020202020204" pitchFamily="34" charset="0"/>
              <a:buChar char="•"/>
            </a:pPr>
            <a:endParaRPr lang="en-US" dirty="0">
              <a:solidFill>
                <a:schemeClr val="tx1"/>
              </a:solidFill>
            </a:endParaRPr>
          </a:p>
          <a:p>
            <a:pPr>
              <a:lnSpc>
                <a:spcPct val="90000"/>
              </a:lnSpc>
              <a:spcAft>
                <a:spcPts val="600"/>
              </a:spcAft>
              <a:buClr>
                <a:srgbClr val="DC8633"/>
              </a:buClr>
              <a:buSzPct val="120000"/>
            </a:pPr>
            <a:r>
              <a:rPr lang="en-US" sz="3200" b="1" dirty="0">
                <a:solidFill>
                  <a:srgbClr val="00205B"/>
                </a:solidFill>
                <a:latin typeface="Montserrat Medium" panose="00000600000000000000" pitchFamily="2" charset="0"/>
                <a:ea typeface="+mj-ea"/>
                <a:cs typeface="+mj-cs"/>
              </a:rPr>
              <a:t>Ensuring access by</a:t>
            </a:r>
            <a:r>
              <a:rPr lang="en-US" sz="3200" dirty="0">
                <a:solidFill>
                  <a:schemeClr val="tx1"/>
                </a:solidFill>
                <a:latin typeface="Montserrat Medium" panose="00000600000000000000" pitchFamily="2" charset="0"/>
              </a:rPr>
              <a:t> </a:t>
            </a:r>
            <a:r>
              <a:rPr lang="en-US" sz="3200" b="1" dirty="0">
                <a:solidFill>
                  <a:srgbClr val="F78F1E"/>
                </a:solidFill>
                <a:latin typeface="Montserrat Semi Bold" panose="00000700000000000000" pitchFamily="50" charset="0"/>
                <a:ea typeface="+mj-ea"/>
                <a:cs typeface="+mj-cs"/>
              </a:rPr>
              <a:t>defining</a:t>
            </a:r>
            <a:r>
              <a:rPr lang="en-US" sz="3200" dirty="0">
                <a:solidFill>
                  <a:schemeClr val="tx1"/>
                </a:solidFill>
                <a:latin typeface="Montserrat Semi Bold" panose="00000700000000000000" pitchFamily="50" charset="0"/>
              </a:rPr>
              <a:t> </a:t>
            </a:r>
            <a:r>
              <a:rPr lang="en-US" sz="3200" b="1" dirty="0">
                <a:solidFill>
                  <a:srgbClr val="F78F1E"/>
                </a:solidFill>
                <a:latin typeface="Montserrat Semi Bold" panose="00000700000000000000" pitchFamily="50" charset="0"/>
                <a:ea typeface="+mj-ea"/>
                <a:cs typeface="+mj-cs"/>
              </a:rPr>
              <a:t>where </a:t>
            </a:r>
            <a:r>
              <a:rPr lang="en-US" sz="3200" b="1" dirty="0">
                <a:solidFill>
                  <a:srgbClr val="00205B"/>
                </a:solidFill>
                <a:latin typeface="Montserrat Medium" panose="00000600000000000000" pitchFamily="2" charset="0"/>
                <a:ea typeface="+mj-ea"/>
                <a:cs typeface="+mj-cs"/>
              </a:rPr>
              <a:t>care is available.</a:t>
            </a:r>
          </a:p>
          <a:p>
            <a:pPr marL="0" indent="0">
              <a:lnSpc>
                <a:spcPct val="90000"/>
              </a:lnSpc>
              <a:spcAft>
                <a:spcPts val="600"/>
              </a:spcAft>
              <a:buClr>
                <a:srgbClr val="DC8633"/>
              </a:buClr>
              <a:buSzPct val="120000"/>
              <a:buNone/>
            </a:pPr>
            <a:endParaRPr lang="en-US" sz="3200" dirty="0">
              <a:solidFill>
                <a:schemeClr val="tx1"/>
              </a:solidFill>
              <a:latin typeface="Montserrat Semi Bold" panose="00000700000000000000" pitchFamily="50" charset="0"/>
            </a:endParaRPr>
          </a:p>
          <a:p>
            <a:pPr>
              <a:lnSpc>
                <a:spcPct val="90000"/>
              </a:lnSpc>
              <a:spcAft>
                <a:spcPts val="600"/>
              </a:spcAft>
              <a:buClr>
                <a:srgbClr val="DC8633"/>
              </a:buClr>
              <a:buSzPct val="120000"/>
            </a:pPr>
            <a:r>
              <a:rPr lang="en-US" sz="3200" b="1" dirty="0">
                <a:solidFill>
                  <a:srgbClr val="00205B"/>
                </a:solidFill>
                <a:latin typeface="Montserrat Medium" panose="00000600000000000000" pitchFamily="2" charset="0"/>
                <a:ea typeface="+mj-ea"/>
                <a:cs typeface="+mj-cs"/>
              </a:rPr>
              <a:t>Determining which treatments are</a:t>
            </a:r>
            <a:r>
              <a:rPr lang="en-US" sz="3200" b="1" dirty="0">
                <a:solidFill>
                  <a:srgbClr val="00205B"/>
                </a:solidFill>
                <a:latin typeface="Montserrat Semi Bold" panose="00000700000000000000" pitchFamily="50" charset="0"/>
                <a:ea typeface="+mj-ea"/>
                <a:cs typeface="+mj-cs"/>
              </a:rPr>
              <a:t> </a:t>
            </a:r>
            <a:r>
              <a:rPr lang="en-US" sz="3200" b="1" dirty="0">
                <a:solidFill>
                  <a:srgbClr val="F78F1E"/>
                </a:solidFill>
                <a:latin typeface="Montserrat Semi Bold" panose="00000700000000000000" pitchFamily="50" charset="0"/>
                <a:ea typeface="+mj-ea"/>
                <a:cs typeface="+mj-cs"/>
              </a:rPr>
              <a:t>covered</a:t>
            </a:r>
            <a:r>
              <a:rPr lang="en-US" sz="3200" dirty="0">
                <a:solidFill>
                  <a:schemeClr val="tx1"/>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based o</a:t>
            </a:r>
            <a:r>
              <a:rPr lang="en-US" sz="3200" dirty="0">
                <a:solidFill>
                  <a:schemeClr val="tx1"/>
                </a:solidFill>
                <a:latin typeface="Montserrat Medium" panose="00000600000000000000" pitchFamily="2" charset="0"/>
              </a:rPr>
              <a:t>n </a:t>
            </a:r>
            <a:r>
              <a:rPr lang="en-US" sz="3200" b="1" dirty="0">
                <a:solidFill>
                  <a:srgbClr val="F78F1E"/>
                </a:solidFill>
                <a:latin typeface="Montserrat Semi Bold" panose="00000700000000000000" pitchFamily="50" charset="0"/>
                <a:ea typeface="+mj-ea"/>
                <a:cs typeface="+mj-cs"/>
              </a:rPr>
              <a:t>individual </a:t>
            </a:r>
            <a:r>
              <a:rPr lang="en-US" sz="3200" b="1" dirty="0">
                <a:solidFill>
                  <a:srgbClr val="00205B"/>
                </a:solidFill>
                <a:latin typeface="Montserrat Medium" panose="00000600000000000000" pitchFamily="2" charset="0"/>
                <a:ea typeface="+mj-ea"/>
                <a:cs typeface="+mj-cs"/>
              </a:rPr>
              <a:t>and</a:t>
            </a:r>
            <a:r>
              <a:rPr lang="en-US" sz="3200" b="1" dirty="0">
                <a:solidFill>
                  <a:srgbClr val="F78F1E"/>
                </a:solidFill>
                <a:latin typeface="Montserrat Semi Bold" panose="00000700000000000000" pitchFamily="50" charset="0"/>
                <a:ea typeface="+mj-ea"/>
                <a:cs typeface="+mj-cs"/>
              </a:rPr>
              <a:t> population </a:t>
            </a:r>
            <a:r>
              <a:rPr lang="en-US" sz="3200" b="1" dirty="0">
                <a:solidFill>
                  <a:srgbClr val="00205B"/>
                </a:solidFill>
                <a:latin typeface="Montserrat Medium" panose="00000600000000000000" pitchFamily="2" charset="0"/>
                <a:ea typeface="+mj-ea"/>
                <a:cs typeface="+mj-cs"/>
              </a:rPr>
              <a:t>needs.</a:t>
            </a:r>
          </a:p>
          <a:p>
            <a:endParaRPr lang="en-US" dirty="0"/>
          </a:p>
        </p:txBody>
      </p:sp>
    </p:spTree>
    <p:extLst>
      <p:ext uri="{BB962C8B-B14F-4D97-AF65-F5344CB8AC3E}">
        <p14:creationId xmlns:p14="http://schemas.microsoft.com/office/powerpoint/2010/main" val="345316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E45248-CDF8-AD20-6F98-5368C25F0FA5}"/>
              </a:ext>
            </a:extLst>
          </p:cNvPr>
          <p:cNvSpPr>
            <a:spLocks noGrp="1"/>
          </p:cNvSpPr>
          <p:nvPr>
            <p:ph sz="half" idx="10"/>
          </p:nvPr>
        </p:nvSpPr>
        <p:spPr/>
        <p:txBody>
          <a:bodyPr/>
          <a:lstStyle/>
          <a:p>
            <a:endParaRPr lang="en-US" sz="2800" dirty="0">
              <a:solidFill>
                <a:schemeClr val="tx1"/>
              </a:solidFill>
            </a:endParaRPr>
          </a:p>
          <a:p>
            <a:pPr>
              <a:buClr>
                <a:srgbClr val="F78F1E"/>
              </a:buClr>
            </a:pPr>
            <a:r>
              <a:rPr lang="en-US" sz="3200" b="1" dirty="0">
                <a:solidFill>
                  <a:srgbClr val="00205B"/>
                </a:solidFill>
                <a:latin typeface="Montserrat Medium" panose="00000600000000000000" pitchFamily="2" charset="0"/>
                <a:ea typeface="+mj-ea"/>
                <a:cs typeface="+mj-cs"/>
              </a:rPr>
              <a:t>Identifying which medications to include on the </a:t>
            </a:r>
            <a:r>
              <a:rPr lang="en-US" sz="3200" b="1" dirty="0">
                <a:solidFill>
                  <a:srgbClr val="DC8633"/>
                </a:solidFill>
                <a:latin typeface="Montserrat Semi Bold" panose="00000700000000000000" pitchFamily="50" charset="0"/>
              </a:rPr>
              <a:t>formulary.</a:t>
            </a:r>
          </a:p>
          <a:p>
            <a:endParaRPr lang="en-US" sz="3200" dirty="0">
              <a:solidFill>
                <a:schemeClr val="tx1"/>
              </a:solidFill>
            </a:endParaRPr>
          </a:p>
          <a:p>
            <a:pPr>
              <a:buClr>
                <a:srgbClr val="F78F1E"/>
              </a:buClr>
            </a:pPr>
            <a:r>
              <a:rPr lang="en-US" sz="3200" b="1" dirty="0">
                <a:solidFill>
                  <a:srgbClr val="00205B"/>
                </a:solidFill>
                <a:latin typeface="Montserrat Medium" panose="00000600000000000000" pitchFamily="2" charset="0"/>
                <a:ea typeface="+mj-ea"/>
                <a:cs typeface="+mj-cs"/>
              </a:rPr>
              <a:t>Applying drug management </a:t>
            </a:r>
            <a:r>
              <a:rPr lang="en-US" sz="3200" b="1" dirty="0">
                <a:solidFill>
                  <a:srgbClr val="DC8633"/>
                </a:solidFill>
                <a:latin typeface="Montserrat Semi Bold" panose="00000700000000000000" pitchFamily="50" charset="0"/>
              </a:rPr>
              <a:t>strategies</a:t>
            </a:r>
            <a:r>
              <a:rPr lang="en-US" sz="3200" dirty="0">
                <a:solidFill>
                  <a:schemeClr val="tx1"/>
                </a:solidFill>
                <a:latin typeface="Montserrat Medium" panose="00000600000000000000" pitchFamily="2" charset="0"/>
              </a:rPr>
              <a:t> </a:t>
            </a:r>
            <a:r>
              <a:rPr lang="en-US" sz="3200" b="1" dirty="0">
                <a:solidFill>
                  <a:srgbClr val="00205B"/>
                </a:solidFill>
                <a:latin typeface="Montserrat Medium" panose="00000600000000000000" pitchFamily="2" charset="0"/>
                <a:ea typeface="+mj-ea"/>
                <a:cs typeface="+mj-cs"/>
              </a:rPr>
              <a:t>and </a:t>
            </a:r>
            <a:r>
              <a:rPr lang="en-US" sz="3200" b="1" dirty="0">
                <a:solidFill>
                  <a:srgbClr val="DC8633"/>
                </a:solidFill>
                <a:latin typeface="Montserrat Semi Bold" panose="00000700000000000000" pitchFamily="50" charset="0"/>
              </a:rPr>
              <a:t>tools.</a:t>
            </a:r>
          </a:p>
          <a:p>
            <a:endParaRPr lang="en-US" sz="3200" dirty="0">
              <a:solidFill>
                <a:schemeClr val="tx1"/>
              </a:solidFill>
            </a:endParaRPr>
          </a:p>
          <a:p>
            <a:pPr>
              <a:buClr>
                <a:srgbClr val="F78F1E"/>
              </a:buClr>
            </a:pPr>
            <a:r>
              <a:rPr lang="en-US" sz="3200" b="1" dirty="0">
                <a:solidFill>
                  <a:srgbClr val="00205B"/>
                </a:solidFill>
                <a:latin typeface="Montserrat Medium" panose="00000600000000000000" pitchFamily="2" charset="0"/>
                <a:ea typeface="+mj-ea"/>
                <a:cs typeface="+mj-cs"/>
              </a:rPr>
              <a:t>Tracking</a:t>
            </a:r>
            <a:r>
              <a:rPr lang="en-US" sz="3200" dirty="0">
                <a:solidFill>
                  <a:schemeClr val="tx1"/>
                </a:solidFill>
                <a:latin typeface="Montserrat Medium" panose="00000600000000000000" pitchFamily="2" charset="0"/>
              </a:rPr>
              <a:t> </a:t>
            </a:r>
            <a:r>
              <a:rPr lang="en-US" sz="3200" b="1" dirty="0">
                <a:solidFill>
                  <a:srgbClr val="DC8633"/>
                </a:solidFill>
                <a:latin typeface="Montserrat Semi Bold" panose="00000700000000000000" pitchFamily="50" charset="0"/>
              </a:rPr>
              <a:t>new</a:t>
            </a:r>
            <a:r>
              <a:rPr lang="en-US" sz="3200" b="1" dirty="0">
                <a:solidFill>
                  <a:srgbClr val="DC8633"/>
                </a:solidFill>
                <a:latin typeface="Montserrat Medium" panose="00000600000000000000" pitchFamily="2" charset="0"/>
              </a:rPr>
              <a:t> </a:t>
            </a:r>
            <a:r>
              <a:rPr lang="en-US" sz="3200" b="1" dirty="0">
                <a:solidFill>
                  <a:srgbClr val="00205B"/>
                </a:solidFill>
                <a:latin typeface="Montserrat Medium" panose="00000600000000000000" pitchFamily="2" charset="0"/>
                <a:ea typeface="+mj-ea"/>
                <a:cs typeface="+mj-cs"/>
              </a:rPr>
              <a:t>and</a:t>
            </a:r>
            <a:r>
              <a:rPr lang="en-US" sz="3200" dirty="0">
                <a:solidFill>
                  <a:schemeClr val="tx1"/>
                </a:solidFill>
                <a:latin typeface="Montserrat Medium" panose="00000600000000000000" pitchFamily="2" charset="0"/>
              </a:rPr>
              <a:t> </a:t>
            </a:r>
            <a:r>
              <a:rPr lang="en-US" sz="3200" b="1" dirty="0">
                <a:solidFill>
                  <a:srgbClr val="DC8633"/>
                </a:solidFill>
                <a:latin typeface="Montserrat Semi Bold" panose="00000700000000000000" pitchFamily="50" charset="0"/>
              </a:rPr>
              <a:t>developing</a:t>
            </a:r>
            <a:r>
              <a:rPr lang="en-US" sz="3200" dirty="0">
                <a:solidFill>
                  <a:schemeClr val="tx1"/>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medications.</a:t>
            </a:r>
          </a:p>
          <a:p>
            <a:endParaRPr lang="en-US" dirty="0"/>
          </a:p>
        </p:txBody>
      </p:sp>
    </p:spTree>
    <p:extLst>
      <p:ext uri="{BB962C8B-B14F-4D97-AF65-F5344CB8AC3E}">
        <p14:creationId xmlns:p14="http://schemas.microsoft.com/office/powerpoint/2010/main" val="1625216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E2DD8-8349-5CCE-B8D0-913A554FCB1C}"/>
              </a:ext>
            </a:extLst>
          </p:cNvPr>
          <p:cNvSpPr>
            <a:spLocks noGrp="1"/>
          </p:cNvSpPr>
          <p:nvPr>
            <p:ph sz="half" idx="13"/>
          </p:nvPr>
        </p:nvSpPr>
        <p:spPr>
          <a:xfrm>
            <a:off x="6586152" y="2588737"/>
            <a:ext cx="5103340" cy="3527854"/>
          </a:xfrm>
        </p:spPr>
        <p:txBody>
          <a:bodyPr lIns="91440" tIns="45720" rIns="91440" bIns="45720" anchor="t"/>
          <a:lstStyle/>
          <a:p>
            <a:pPr>
              <a:buSzPct val="120000"/>
            </a:pPr>
            <a:r>
              <a:rPr lang="en-US" sz="2400" b="1" dirty="0">
                <a:solidFill>
                  <a:srgbClr val="00205B"/>
                </a:solidFill>
                <a:latin typeface="Montserrat Medium" panose="00000600000000000000" pitchFamily="2" charset="0"/>
              </a:rPr>
              <a:t>Closed Formulary:  </a:t>
            </a:r>
          </a:p>
          <a:p>
            <a:pPr marL="0" indent="0">
              <a:buNone/>
            </a:pPr>
            <a:r>
              <a:rPr lang="en-US" sz="2400" dirty="0">
                <a:solidFill>
                  <a:srgbClr val="00205B"/>
                </a:solidFill>
                <a:latin typeface="Montserrat Medium" panose="00000600000000000000" pitchFamily="2" charset="0"/>
              </a:rPr>
              <a:t>Non-formulary drugs are not reimbursed (unless authorized by formulary exception policies).​</a:t>
            </a:r>
          </a:p>
          <a:p>
            <a:endParaRPr lang="en-US" dirty="0"/>
          </a:p>
        </p:txBody>
      </p:sp>
      <p:sp>
        <p:nvSpPr>
          <p:cNvPr id="3" name="Content Placeholder 2">
            <a:extLst>
              <a:ext uri="{FF2B5EF4-FFF2-40B4-BE49-F238E27FC236}">
                <a16:creationId xmlns:a16="http://schemas.microsoft.com/office/drawing/2014/main" id="{FF138038-7F4A-3CBE-DC25-9BC6ACB32735}"/>
              </a:ext>
            </a:extLst>
          </p:cNvPr>
          <p:cNvSpPr>
            <a:spLocks noGrp="1"/>
          </p:cNvSpPr>
          <p:nvPr>
            <p:ph sz="half" idx="2"/>
          </p:nvPr>
        </p:nvSpPr>
        <p:spPr>
          <a:xfrm>
            <a:off x="740461" y="2588737"/>
            <a:ext cx="5355539" cy="3836771"/>
          </a:xfrm>
        </p:spPr>
        <p:txBody>
          <a:bodyPr lIns="91440" tIns="45720" rIns="91440" bIns="45720" anchor="t"/>
          <a:lstStyle/>
          <a:p>
            <a:pPr>
              <a:buSzPct val="120000"/>
            </a:pPr>
            <a:r>
              <a:rPr lang="en-US" sz="2400" b="1" i="0" u="none" strike="noStrike" dirty="0">
                <a:solidFill>
                  <a:srgbClr val="00205B"/>
                </a:solidFill>
                <a:effectLst/>
                <a:latin typeface="Montserrat Medium" panose="00000600000000000000" pitchFamily="2" charset="0"/>
              </a:rPr>
              <a:t>Open Formulary:</a:t>
            </a:r>
          </a:p>
          <a:p>
            <a:pPr marL="0" indent="0">
              <a:buNone/>
            </a:pPr>
            <a:r>
              <a:rPr lang="en-US" sz="2400" b="0" i="0" u="none" strike="noStrike" dirty="0">
                <a:solidFill>
                  <a:srgbClr val="00205B"/>
                </a:solidFill>
                <a:effectLst/>
                <a:latin typeface="Montserrat Medium" panose="00000600000000000000" pitchFamily="2" charset="0"/>
              </a:rPr>
              <a:t>Reimbursement is generally provided for most or all formulary and non-formulary drugs. Patients may or may not incur additional out-of-pocket expenses for using non-formulary drugs. Some drug classes may be excluded by plan design.</a:t>
            </a:r>
            <a:r>
              <a:rPr lang="en-US" sz="2400" b="0" i="0" dirty="0">
                <a:solidFill>
                  <a:srgbClr val="00205B"/>
                </a:solidFill>
                <a:effectLst/>
                <a:latin typeface="Montserrat Medium" panose="00000600000000000000" pitchFamily="2" charset="0"/>
              </a:rPr>
              <a:t>​</a:t>
            </a:r>
          </a:p>
          <a:p>
            <a:endParaRPr lang="en-US" dirty="0"/>
          </a:p>
        </p:txBody>
      </p:sp>
      <p:sp>
        <p:nvSpPr>
          <p:cNvPr id="4" name="Title 3">
            <a:extLst>
              <a:ext uri="{FF2B5EF4-FFF2-40B4-BE49-F238E27FC236}">
                <a16:creationId xmlns:a16="http://schemas.microsoft.com/office/drawing/2014/main" id="{857A8307-3B19-0133-EBA2-02833863AD63}"/>
              </a:ext>
            </a:extLst>
          </p:cNvPr>
          <p:cNvSpPr>
            <a:spLocks noGrp="1"/>
          </p:cNvSpPr>
          <p:nvPr>
            <p:ph type="title"/>
          </p:nvPr>
        </p:nvSpPr>
        <p:spPr>
          <a:xfrm>
            <a:off x="640080" y="432492"/>
            <a:ext cx="10357938" cy="581698"/>
          </a:xfrm>
        </p:spPr>
        <p:txBody>
          <a:bodyPr/>
          <a:lstStyle/>
          <a:p>
            <a:r>
              <a:rPr lang="en-US" b="0" i="0" dirty="0">
                <a:solidFill>
                  <a:srgbClr val="000000"/>
                </a:solidFill>
                <a:effectLst/>
                <a:latin typeface="Arial" panose="020B0604020202020204" pitchFamily="34" charset="0"/>
              </a:rPr>
              <a:t>​</a:t>
            </a:r>
            <a:br>
              <a:rPr lang="en-US" b="0" i="0" dirty="0">
                <a:solidFill>
                  <a:srgbClr val="000000"/>
                </a:solidFill>
                <a:effectLst/>
                <a:latin typeface="Arial" panose="020B0604020202020204" pitchFamily="34" charset="0"/>
              </a:rPr>
            </a:br>
            <a:endParaRPr lang="en-US" dirty="0"/>
          </a:p>
        </p:txBody>
      </p:sp>
      <p:sp>
        <p:nvSpPr>
          <p:cNvPr id="8" name="TextBox 7">
            <a:extLst>
              <a:ext uri="{FF2B5EF4-FFF2-40B4-BE49-F238E27FC236}">
                <a16:creationId xmlns:a16="http://schemas.microsoft.com/office/drawing/2014/main" id="{B61B1364-724D-535B-F46E-C952D79473FC}"/>
              </a:ext>
            </a:extLst>
          </p:cNvPr>
          <p:cNvSpPr txBox="1"/>
          <p:nvPr/>
        </p:nvSpPr>
        <p:spPr>
          <a:xfrm>
            <a:off x="589006" y="1721015"/>
            <a:ext cx="11013988" cy="646331"/>
          </a:xfrm>
          <a:prstGeom prst="rect">
            <a:avLst/>
          </a:prstGeom>
          <a:noFill/>
        </p:spPr>
        <p:txBody>
          <a:bodyPr wrap="square" rtlCol="0">
            <a:spAutoFit/>
          </a:bodyPr>
          <a:lstStyle/>
          <a:p>
            <a:pPr algn="ctr"/>
            <a:r>
              <a:rPr lang="en-US" b="0" i="1" u="none" strike="noStrike" dirty="0">
                <a:solidFill>
                  <a:srgbClr val="00205B"/>
                </a:solidFill>
                <a:effectLst/>
                <a:latin typeface="Montserrat Light" panose="00000400000000000000" pitchFamily="50" charset="0"/>
              </a:rPr>
              <a:t>A continually </a:t>
            </a:r>
            <a:r>
              <a:rPr lang="en-US" b="0" i="1" u="none" strike="noStrike" dirty="0">
                <a:solidFill>
                  <a:srgbClr val="002060"/>
                </a:solidFill>
                <a:effectLst/>
                <a:latin typeface="Montserrat Light" panose="00000400000000000000" pitchFamily="50" charset="0"/>
              </a:rPr>
              <a:t>updated list of medications </a:t>
            </a:r>
            <a:r>
              <a:rPr lang="en-US" b="0" i="1" u="none" strike="noStrike" dirty="0">
                <a:solidFill>
                  <a:srgbClr val="00205B"/>
                </a:solidFill>
                <a:effectLst/>
                <a:latin typeface="Montserrat Light" panose="00000400000000000000" pitchFamily="50" charset="0"/>
              </a:rPr>
              <a:t>and related products supported by evidence-based medicine, and experts on the diagnosis and treatment of disease and preservation of health. </a:t>
            </a:r>
            <a:r>
              <a:rPr lang="en-US" b="0" i="0" dirty="0">
                <a:solidFill>
                  <a:srgbClr val="000000"/>
                </a:solidFill>
                <a:effectLst/>
                <a:latin typeface="Montserrat Light" panose="00000400000000000000" pitchFamily="50" charset="0"/>
              </a:rPr>
              <a:t>​</a:t>
            </a:r>
            <a:endParaRPr lang="en-US" dirty="0">
              <a:latin typeface="Montserrat Light" panose="00000400000000000000" pitchFamily="50" charset="0"/>
            </a:endParaRPr>
          </a:p>
        </p:txBody>
      </p:sp>
      <p:sp>
        <p:nvSpPr>
          <p:cNvPr id="9" name="Title 3">
            <a:extLst>
              <a:ext uri="{FF2B5EF4-FFF2-40B4-BE49-F238E27FC236}">
                <a16:creationId xmlns:a16="http://schemas.microsoft.com/office/drawing/2014/main" id="{C36499B1-0BC9-9829-639A-249264D7690E}"/>
              </a:ext>
            </a:extLst>
          </p:cNvPr>
          <p:cNvSpPr txBox="1">
            <a:spLocks/>
          </p:cNvSpPr>
          <p:nvPr/>
        </p:nvSpPr>
        <p:spPr>
          <a:xfrm>
            <a:off x="589006" y="513892"/>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dirty="0">
                <a:latin typeface="Montserrat Semi Bold" panose="00000700000000000000" pitchFamily="50" charset="0"/>
              </a:rPr>
              <a:t>What is a Formulary?</a:t>
            </a:r>
            <a:r>
              <a:rPr lang="en-US" b="0" dirty="0">
                <a:solidFill>
                  <a:srgbClr val="000000"/>
                </a:solidFill>
                <a:latin typeface="Montserrat Semi Bold" panose="00000700000000000000" pitchFamily="50" charset="0"/>
              </a:rPr>
              <a:t>​</a:t>
            </a:r>
            <a:br>
              <a:rPr lang="en-US" b="0" dirty="0">
                <a:solidFill>
                  <a:srgbClr val="000000"/>
                </a:solidFill>
                <a:latin typeface="Montserrat Semi Bold" panose="00000700000000000000" pitchFamily="50" charset="0"/>
              </a:rPr>
            </a:br>
            <a:endParaRPr lang="en-US" dirty="0">
              <a:latin typeface="Montserrat Semi Bold" panose="00000700000000000000" pitchFamily="50" charset="0"/>
            </a:endParaRPr>
          </a:p>
        </p:txBody>
      </p:sp>
    </p:spTree>
    <p:extLst>
      <p:ext uri="{BB962C8B-B14F-4D97-AF65-F5344CB8AC3E}">
        <p14:creationId xmlns:p14="http://schemas.microsoft.com/office/powerpoint/2010/main" val="120860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3"/>
          <a:stretch>
            <a:fillRect/>
          </a:stretch>
        </p:blipFill>
        <p:spPr>
          <a:xfrm>
            <a:off x="9746235" y="234281"/>
            <a:ext cx="1878161" cy="580875"/>
          </a:xfrm>
          <a:prstGeom prst="rect">
            <a:avLst/>
          </a:prstGeom>
        </p:spPr>
      </p:pic>
      <p:sp>
        <p:nvSpPr>
          <p:cNvPr id="7" name="Rectangle 6">
            <a:extLst>
              <a:ext uri="{FF2B5EF4-FFF2-40B4-BE49-F238E27FC236}">
                <a16:creationId xmlns:a16="http://schemas.microsoft.com/office/drawing/2014/main" id="{356055C2-6640-539A-905F-8BA095FE4747}"/>
              </a:ext>
            </a:extLst>
          </p:cNvPr>
          <p:cNvSpPr/>
          <p:nvPr/>
        </p:nvSpPr>
        <p:spPr>
          <a:xfrm>
            <a:off x="1" y="1279912"/>
            <a:ext cx="5165124" cy="153472"/>
          </a:xfrm>
          <a:prstGeom prst="rect">
            <a:avLst/>
          </a:prstGeom>
          <a:solidFill>
            <a:srgbClr val="F89F3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413E00-EDDA-AB32-F29A-4CA5FC90D7F3}"/>
              </a:ext>
            </a:extLst>
          </p:cNvPr>
          <p:cNvSpPr txBox="1"/>
          <p:nvPr/>
        </p:nvSpPr>
        <p:spPr>
          <a:xfrm>
            <a:off x="567603" y="122658"/>
            <a:ext cx="8885315" cy="1200329"/>
          </a:xfrm>
          <a:prstGeom prst="rect">
            <a:avLst/>
          </a:prstGeom>
          <a:noFill/>
        </p:spPr>
        <p:txBody>
          <a:bodyPr wrap="square">
            <a:spAutoFit/>
          </a:bodyPr>
          <a:lstStyle/>
          <a:p>
            <a:r>
              <a:rPr lang="en-US" sz="3600" b="1" dirty="0">
                <a:solidFill>
                  <a:srgbClr val="00205B"/>
                </a:solidFill>
                <a:latin typeface="Montserrat Semi Bold" panose="00000700000000000000" pitchFamily="50" charset="0"/>
                <a:ea typeface="+mj-ea"/>
                <a:cs typeface="+mj-cs"/>
              </a:rPr>
              <a:t>Pharmacy &amp; Therapeutics (P&amp;T) Committee</a:t>
            </a:r>
          </a:p>
        </p:txBody>
      </p:sp>
      <p:sp>
        <p:nvSpPr>
          <p:cNvPr id="8" name="TextBox 1">
            <a:extLst>
              <a:ext uri="{FF2B5EF4-FFF2-40B4-BE49-F238E27FC236}">
                <a16:creationId xmlns:a16="http://schemas.microsoft.com/office/drawing/2014/main" id="{4D58D7DD-D7A4-48E3-CF7F-4303E006FC33}"/>
              </a:ext>
            </a:extLst>
          </p:cNvPr>
          <p:cNvSpPr txBox="1"/>
          <p:nvPr/>
        </p:nvSpPr>
        <p:spPr>
          <a:xfrm>
            <a:off x="630194" y="1777598"/>
            <a:ext cx="1096044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205B"/>
                </a:solidFill>
                <a:latin typeface="Montserrat Light" panose="00000400000000000000" pitchFamily="50" charset="0"/>
              </a:rPr>
              <a:t>An advisory committee is responsible for developing, managing, updating, and administering the drug formulary system.</a:t>
            </a:r>
          </a:p>
        </p:txBody>
      </p:sp>
      <p:pic>
        <p:nvPicPr>
          <p:cNvPr id="9" name="Picture 2">
            <a:extLst>
              <a:ext uri="{FF2B5EF4-FFF2-40B4-BE49-F238E27FC236}">
                <a16:creationId xmlns:a16="http://schemas.microsoft.com/office/drawing/2014/main" id="{0D84803C-352D-CCC7-5191-81947DC9B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94" y="2755556"/>
            <a:ext cx="10994202" cy="374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64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D269C7-6D8B-9879-AE42-9C59A895DA5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D8FDC81-FF0A-A53D-8C15-4D6F9D38C999}"/>
              </a:ext>
            </a:extLst>
          </p:cNvPr>
          <p:cNvPicPr>
            <a:picLocks noChangeAspect="1"/>
          </p:cNvPicPr>
          <p:nvPr/>
        </p:nvPicPr>
        <p:blipFill>
          <a:blip r:embed="rId3"/>
          <a:stretch>
            <a:fillRect/>
          </a:stretch>
        </p:blipFill>
        <p:spPr>
          <a:xfrm>
            <a:off x="123825" y="1213794"/>
            <a:ext cx="11944350" cy="5495925"/>
          </a:xfrm>
          <a:prstGeom prst="rect">
            <a:avLst/>
          </a:prstGeom>
        </p:spPr>
      </p:pic>
      <p:sp>
        <p:nvSpPr>
          <p:cNvPr id="5" name="Title 3">
            <a:extLst>
              <a:ext uri="{FF2B5EF4-FFF2-40B4-BE49-F238E27FC236}">
                <a16:creationId xmlns:a16="http://schemas.microsoft.com/office/drawing/2014/main" id="{DB8B6941-E80A-717A-88B2-E21DC86F42CB}"/>
              </a:ext>
            </a:extLst>
          </p:cNvPr>
          <p:cNvSpPr txBox="1">
            <a:spLocks/>
          </p:cNvSpPr>
          <p:nvPr/>
        </p:nvSpPr>
        <p:spPr>
          <a:xfrm>
            <a:off x="306447" y="318804"/>
            <a:ext cx="11049411" cy="58169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0" u="none" strike="noStrike" dirty="0">
                <a:solidFill>
                  <a:srgbClr val="002060"/>
                </a:solidFill>
                <a:effectLst/>
                <a:latin typeface="Arial"/>
                <a:cs typeface="Arial"/>
              </a:rPr>
              <a:t>P</a:t>
            </a:r>
            <a:r>
              <a:rPr lang="en-US" sz="4000" b="1" i="0" u="none" strike="noStrike" dirty="0">
                <a:solidFill>
                  <a:srgbClr val="002060"/>
                </a:solidFill>
                <a:effectLst/>
                <a:latin typeface="Montserrat Semi Bold" panose="00000700000000000000" pitchFamily="50" charset="0"/>
                <a:cs typeface="Arial"/>
              </a:rPr>
              <a:t>&amp;T Committee</a:t>
            </a:r>
            <a:r>
              <a:rPr lang="en-US" sz="4000" b="1" dirty="0">
                <a:solidFill>
                  <a:srgbClr val="002060"/>
                </a:solidFill>
                <a:latin typeface="Montserrat Semi Bold" panose="00000700000000000000" pitchFamily="50" charset="0"/>
                <a:cs typeface="Arial"/>
              </a:rPr>
              <a:t>:</a:t>
            </a:r>
            <a:r>
              <a:rPr lang="en-US" sz="4000" b="1" i="0" u="none" strike="noStrike" dirty="0">
                <a:solidFill>
                  <a:srgbClr val="002060"/>
                </a:solidFill>
                <a:effectLst/>
                <a:latin typeface="Montserrat Semi Bold" panose="00000700000000000000" pitchFamily="50" charset="0"/>
                <a:cs typeface="Arial"/>
              </a:rPr>
              <a:t> Decision Considerations</a:t>
            </a:r>
            <a:br>
              <a:rPr lang="en-US" dirty="0">
                <a:solidFill>
                  <a:schemeClr val="bg1"/>
                </a:solidFill>
              </a:rPr>
            </a:br>
            <a:endParaRPr lang="en-US" dirty="0"/>
          </a:p>
        </p:txBody>
      </p:sp>
      <p:pic>
        <p:nvPicPr>
          <p:cNvPr id="6" name="Picture 5" descr="Logo&#10;&#10;Description automatically generated">
            <a:extLst>
              <a:ext uri="{FF2B5EF4-FFF2-40B4-BE49-F238E27FC236}">
                <a16:creationId xmlns:a16="http://schemas.microsoft.com/office/drawing/2014/main" id="{0767D4A6-40F3-2D88-464A-FDB6FA7EC9BE}"/>
              </a:ext>
            </a:extLst>
          </p:cNvPr>
          <p:cNvPicPr>
            <a:picLocks noChangeAspect="1"/>
          </p:cNvPicPr>
          <p:nvPr/>
        </p:nvPicPr>
        <p:blipFill>
          <a:blip r:embed="rId4"/>
          <a:stretch>
            <a:fillRect/>
          </a:stretch>
        </p:blipFill>
        <p:spPr>
          <a:xfrm>
            <a:off x="10349486" y="6282655"/>
            <a:ext cx="1544786" cy="477688"/>
          </a:xfrm>
          <a:prstGeom prst="rect">
            <a:avLst/>
          </a:prstGeom>
        </p:spPr>
      </p:pic>
    </p:spTree>
    <p:extLst>
      <p:ext uri="{BB962C8B-B14F-4D97-AF65-F5344CB8AC3E}">
        <p14:creationId xmlns:p14="http://schemas.microsoft.com/office/powerpoint/2010/main" val="201225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BED43-8A87-A4B5-B89F-E2E3BC051CEF}"/>
              </a:ext>
            </a:extLst>
          </p:cNvPr>
          <p:cNvPicPr>
            <a:picLocks noChangeAspect="1"/>
          </p:cNvPicPr>
          <p:nvPr/>
        </p:nvPicPr>
        <p:blipFill rotWithShape="1">
          <a:blip r:embed="rId3"/>
          <a:srcRect t="369"/>
          <a:stretch/>
        </p:blipFill>
        <p:spPr>
          <a:xfrm>
            <a:off x="355601" y="372533"/>
            <a:ext cx="4741494" cy="61129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943BDA4-CC21-7A4A-49CE-6DF4DCF81220}"/>
              </a:ext>
            </a:extLst>
          </p:cNvPr>
          <p:cNvSpPr txBox="1"/>
          <p:nvPr/>
        </p:nvSpPr>
        <p:spPr>
          <a:xfrm>
            <a:off x="5778583" y="1262103"/>
            <a:ext cx="6098058" cy="3046988"/>
          </a:xfrm>
          <a:prstGeom prst="rect">
            <a:avLst/>
          </a:prstGeom>
          <a:noFill/>
        </p:spPr>
        <p:txBody>
          <a:bodyPr wrap="square">
            <a:spAutoFit/>
          </a:bodyPr>
          <a:lstStyle/>
          <a:p>
            <a:pPr algn="ctr"/>
            <a:r>
              <a:rPr lang="en-US" sz="3200" b="1" dirty="0">
                <a:solidFill>
                  <a:srgbClr val="00205B"/>
                </a:solidFill>
                <a:latin typeface="Montserrat Medium" panose="00000600000000000000" pitchFamily="2" charset="0"/>
                <a:ea typeface="+mj-ea"/>
                <a:cs typeface="+mj-cs"/>
              </a:rPr>
              <a:t>For more than two decades, the AMCP Format has defined the gold standard for evaluating evidence to support formulary and coverage decisions. </a:t>
            </a:r>
          </a:p>
        </p:txBody>
      </p:sp>
      <p:sp>
        <p:nvSpPr>
          <p:cNvPr id="7" name="TextBox 6">
            <a:extLst>
              <a:ext uri="{FF2B5EF4-FFF2-40B4-BE49-F238E27FC236}">
                <a16:creationId xmlns:a16="http://schemas.microsoft.com/office/drawing/2014/main" id="{5C6BEF88-F8E1-D66C-6BBB-7B7D350DCE00}"/>
              </a:ext>
            </a:extLst>
          </p:cNvPr>
          <p:cNvSpPr txBox="1"/>
          <p:nvPr/>
        </p:nvSpPr>
        <p:spPr>
          <a:xfrm>
            <a:off x="5778583" y="4958987"/>
            <a:ext cx="6098058" cy="923330"/>
          </a:xfrm>
          <a:prstGeom prst="rect">
            <a:avLst/>
          </a:prstGeom>
          <a:noFill/>
        </p:spPr>
        <p:txBody>
          <a:bodyPr wrap="square">
            <a:spAutoFit/>
          </a:bodyPr>
          <a:lstStyle/>
          <a:p>
            <a:pPr algn="ctr"/>
            <a:r>
              <a:rPr lang="en-US" i="1" dirty="0">
                <a:solidFill>
                  <a:srgbClr val="002060"/>
                </a:solidFill>
                <a:latin typeface="Montserrat Light" panose="00000400000000000000" pitchFamily="50" charset="0"/>
              </a:rPr>
              <a:t>https://www.amcp.org/Resource-Center/format-formulary-submissions/AMCP-Format-for-Formulary-Submissions-4.1</a:t>
            </a:r>
          </a:p>
        </p:txBody>
      </p:sp>
    </p:spTree>
    <p:extLst>
      <p:ext uri="{BB962C8B-B14F-4D97-AF65-F5344CB8AC3E}">
        <p14:creationId xmlns:p14="http://schemas.microsoft.com/office/powerpoint/2010/main" val="284458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204EA-0C0D-F04C-59A9-E4BF3BB03171}"/>
              </a:ext>
            </a:extLst>
          </p:cNvPr>
          <p:cNvSpPr>
            <a:spLocks noGrp="1"/>
          </p:cNvSpPr>
          <p:nvPr>
            <p:ph sz="half" idx="10"/>
          </p:nvPr>
        </p:nvSpPr>
        <p:spPr/>
        <p:txBody>
          <a:bodyPr/>
          <a:lstStyle/>
          <a:p>
            <a:pPr algn="l" rtl="0" fontAlgn="base">
              <a:buClr>
                <a:srgbClr val="F78F1E"/>
              </a:buClr>
              <a:buSzPct val="120000"/>
            </a:pPr>
            <a:r>
              <a:rPr lang="en-US" sz="3200" b="1" dirty="0">
                <a:solidFill>
                  <a:srgbClr val="00205B"/>
                </a:solidFill>
                <a:latin typeface="Montserrat Medium" panose="00000600000000000000" pitchFamily="2" charset="0"/>
                <a:ea typeface="+mj-ea"/>
                <a:cs typeface="+mj-cs"/>
              </a:rPr>
              <a:t>Managing </a:t>
            </a:r>
            <a:r>
              <a:rPr lang="en-US" sz="3200" b="1" dirty="0">
                <a:solidFill>
                  <a:srgbClr val="DC8633"/>
                </a:solidFill>
                <a:latin typeface="Montserrat Semi Bold" panose="00000700000000000000" pitchFamily="50" charset="0"/>
              </a:rPr>
              <a:t>coordinated</a:t>
            </a:r>
            <a:r>
              <a:rPr lang="en-US" sz="3200" b="1" dirty="0">
                <a:solidFill>
                  <a:srgbClr val="F78F1E"/>
                </a:solidFill>
                <a:latin typeface="Montserrat Semi Bold" panose="00000700000000000000" pitchFamily="50" charset="0"/>
                <a:ea typeface="+mj-ea"/>
                <a:cs typeface="+mj-cs"/>
              </a:rPr>
              <a:t> </a:t>
            </a:r>
            <a:r>
              <a:rPr lang="en-US" sz="3200" b="1" dirty="0">
                <a:solidFill>
                  <a:srgbClr val="DC8633"/>
                </a:solidFill>
                <a:latin typeface="Montserrat Semi Bold" panose="00000700000000000000" pitchFamily="50" charset="0"/>
              </a:rPr>
              <a:t>care </a:t>
            </a:r>
            <a:r>
              <a:rPr lang="en-US" sz="3200" b="1" dirty="0">
                <a:solidFill>
                  <a:srgbClr val="00205B"/>
                </a:solidFill>
                <a:latin typeface="Montserrat Medium" panose="00000600000000000000" pitchFamily="2" charset="0"/>
                <a:ea typeface="+mj-ea"/>
                <a:cs typeface="+mj-cs"/>
              </a:rPr>
              <a:t>programs​.</a:t>
            </a:r>
          </a:p>
          <a:p>
            <a:pPr algn="l" rtl="0" fontAlgn="base">
              <a:buClr>
                <a:srgbClr val="F78F1E"/>
              </a:buClr>
              <a:buSzPct val="120000"/>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dirty="0">
                <a:solidFill>
                  <a:srgbClr val="DC8633"/>
                </a:solidFill>
                <a:latin typeface="Montserrat Semi Bold" panose="00000700000000000000" pitchFamily="50" charset="0"/>
              </a:rPr>
              <a:t>Conducting</a:t>
            </a:r>
            <a:r>
              <a:rPr lang="en-US" sz="3200" b="1" dirty="0">
                <a:solidFill>
                  <a:srgbClr val="00205B"/>
                </a:solidFill>
                <a:latin typeface="Montserrat Semi Bold" panose="00000700000000000000" pitchFamily="50" charset="0"/>
                <a:ea typeface="+mj-ea"/>
                <a:cs typeface="+mj-cs"/>
              </a:rPr>
              <a:t> </a:t>
            </a:r>
            <a:r>
              <a:rPr lang="en-US" sz="3200" b="1" dirty="0">
                <a:solidFill>
                  <a:srgbClr val="00205B"/>
                </a:solidFill>
                <a:latin typeface="Montserrat Medium" panose="00000600000000000000" pitchFamily="2" charset="0"/>
                <a:ea typeface="+mj-ea"/>
                <a:cs typeface="+mj-cs"/>
              </a:rPr>
              <a:t>drug utilization </a:t>
            </a:r>
            <a:r>
              <a:rPr lang="en-US" sz="3200" b="1" dirty="0">
                <a:solidFill>
                  <a:srgbClr val="DC8633"/>
                </a:solidFill>
                <a:latin typeface="Montserrat Semi Bold" panose="00000700000000000000" pitchFamily="50" charset="0"/>
              </a:rPr>
              <a:t>reviews​.</a:t>
            </a:r>
          </a:p>
          <a:p>
            <a:pPr algn="l" rtl="0" fontAlgn="base">
              <a:buClr>
                <a:srgbClr val="F78F1E"/>
              </a:buClr>
              <a:buSzPct val="120000"/>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dirty="0">
                <a:solidFill>
                  <a:srgbClr val="DC8633"/>
                </a:solidFill>
                <a:latin typeface="Montserrat Medium" panose="00000600000000000000" pitchFamily="2" charset="0"/>
              </a:rPr>
              <a:t>​</a:t>
            </a:r>
            <a:r>
              <a:rPr lang="en-US" sz="3200" b="1" dirty="0">
                <a:solidFill>
                  <a:srgbClr val="DC8633"/>
                </a:solidFill>
                <a:latin typeface="Montserrat Semi Bold" panose="00000700000000000000" pitchFamily="50" charset="0"/>
              </a:rPr>
              <a:t>Implementing</a:t>
            </a:r>
            <a:r>
              <a:rPr lang="en-US" sz="3200" b="1" dirty="0">
                <a:solidFill>
                  <a:srgbClr val="DC8633"/>
                </a:solidFill>
                <a:latin typeface="Montserrat Medium" panose="00000600000000000000" pitchFamily="2" charset="0"/>
              </a:rPr>
              <a:t> </a:t>
            </a:r>
            <a:r>
              <a:rPr lang="en-US" sz="3200" b="1" dirty="0">
                <a:solidFill>
                  <a:srgbClr val="00205B"/>
                </a:solidFill>
                <a:latin typeface="Montserrat Medium" panose="00000600000000000000" pitchFamily="2" charset="0"/>
                <a:ea typeface="+mj-ea"/>
                <a:cs typeface="+mj-cs"/>
              </a:rPr>
              <a:t>initiatives to address </a:t>
            </a:r>
            <a:r>
              <a:rPr lang="en-US" sz="3200" b="1" dirty="0">
                <a:solidFill>
                  <a:srgbClr val="DC8633"/>
                </a:solidFill>
                <a:latin typeface="Montserrat Semi Bold" panose="00000700000000000000" pitchFamily="50" charset="0"/>
              </a:rPr>
              <a:t>health disparities.</a:t>
            </a:r>
          </a:p>
          <a:p>
            <a:pPr algn="l" rtl="0" fontAlgn="base">
              <a:buClr>
                <a:srgbClr val="F78F1E"/>
              </a:buClr>
              <a:buSzPct val="120000"/>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dirty="0">
                <a:solidFill>
                  <a:srgbClr val="00205B"/>
                </a:solidFill>
                <a:latin typeface="Montserrat Medium" panose="00000600000000000000" pitchFamily="2" charset="0"/>
                <a:ea typeface="+mj-ea"/>
                <a:cs typeface="+mj-cs"/>
              </a:rPr>
              <a:t>​Completing </a:t>
            </a:r>
            <a:r>
              <a:rPr lang="en-US" sz="3200" b="1" dirty="0">
                <a:solidFill>
                  <a:srgbClr val="DC8633"/>
                </a:solidFill>
                <a:latin typeface="Montserrat Semi Bold" panose="00000700000000000000" pitchFamily="50" charset="0"/>
              </a:rPr>
              <a:t>medication therapy management​.</a:t>
            </a:r>
          </a:p>
          <a:p>
            <a:endParaRPr lang="en-US" dirty="0"/>
          </a:p>
        </p:txBody>
      </p:sp>
    </p:spTree>
    <p:extLst>
      <p:ext uri="{BB962C8B-B14F-4D97-AF65-F5344CB8AC3E}">
        <p14:creationId xmlns:p14="http://schemas.microsoft.com/office/powerpoint/2010/main" val="353031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267DB4-D992-B2C9-BD3E-70E1D63A15C5}"/>
              </a:ext>
            </a:extLst>
          </p:cNvPr>
          <p:cNvSpPr>
            <a:spLocks noGrp="1"/>
          </p:cNvSpPr>
          <p:nvPr>
            <p:ph sz="half" idx="10"/>
          </p:nvPr>
        </p:nvSpPr>
        <p:spPr/>
        <p:txBody>
          <a:bodyPr/>
          <a:lstStyle/>
          <a:p>
            <a:pPr algn="l" rtl="0" fontAlgn="base">
              <a:buClr>
                <a:srgbClr val="F78F1E"/>
              </a:buClr>
            </a:pPr>
            <a:r>
              <a:rPr lang="en-US" sz="3600" b="1" dirty="0">
                <a:solidFill>
                  <a:srgbClr val="00205B"/>
                </a:solidFill>
                <a:latin typeface="Montserrat Medium" panose="00000600000000000000" pitchFamily="2" charset="0"/>
                <a:ea typeface="+mj-ea"/>
                <a:cs typeface="+mj-cs"/>
              </a:rPr>
              <a:t>Assessing and reporting on </a:t>
            </a:r>
            <a:r>
              <a:rPr lang="en-US" sz="3600" b="1" dirty="0">
                <a:solidFill>
                  <a:srgbClr val="DC8633"/>
                </a:solidFill>
                <a:latin typeface="Montserrat Semi Bold" panose="00000700000000000000" pitchFamily="50" charset="0"/>
              </a:rPr>
              <a:t>quality measures​.</a:t>
            </a:r>
          </a:p>
          <a:p>
            <a:pPr algn="l" rtl="0" fontAlgn="base">
              <a:buClr>
                <a:srgbClr val="F78F1E"/>
              </a:buClr>
            </a:pPr>
            <a:endParaRPr lang="en-US" sz="3600" b="0" i="0" dirty="0">
              <a:solidFill>
                <a:srgbClr val="00205B"/>
              </a:solidFill>
              <a:effectLst/>
              <a:latin typeface="Montserrat Medium" panose="00000600000000000000" pitchFamily="2" charset="0"/>
            </a:endParaRPr>
          </a:p>
          <a:p>
            <a:pPr algn="l" rtl="0" fontAlgn="base">
              <a:buClr>
                <a:srgbClr val="F78F1E"/>
              </a:buClr>
            </a:pPr>
            <a:r>
              <a:rPr lang="en-US" sz="3600" b="1" dirty="0">
                <a:solidFill>
                  <a:srgbClr val="00205B"/>
                </a:solidFill>
                <a:latin typeface="Montserrat Medium" panose="00000600000000000000" pitchFamily="2" charset="0"/>
                <a:ea typeface="+mj-ea"/>
                <a:cs typeface="+mj-cs"/>
              </a:rPr>
              <a:t>Reporting</a:t>
            </a:r>
            <a:r>
              <a:rPr lang="en-US" sz="3600" b="0" i="0" u="none" strike="noStrike" dirty="0">
                <a:solidFill>
                  <a:srgbClr val="00205B"/>
                </a:solidFill>
                <a:effectLst/>
                <a:latin typeface="Montserrat Medium" panose="00000600000000000000" pitchFamily="2" charset="0"/>
              </a:rPr>
              <a:t> </a:t>
            </a:r>
            <a:r>
              <a:rPr lang="en-US" sz="3600" b="1" dirty="0">
                <a:solidFill>
                  <a:srgbClr val="DC8633"/>
                </a:solidFill>
                <a:latin typeface="Montserrat Semi Bold" panose="00000700000000000000" pitchFamily="50" charset="0"/>
              </a:rPr>
              <a:t>Medicare Part-D Star ratings.​</a:t>
            </a:r>
          </a:p>
          <a:p>
            <a:pPr algn="l" rtl="0" fontAlgn="base">
              <a:buClr>
                <a:srgbClr val="F78F1E"/>
              </a:buClr>
            </a:pPr>
            <a:endParaRPr lang="en-US" sz="3600" b="1" dirty="0">
              <a:solidFill>
                <a:srgbClr val="DC8633"/>
              </a:solidFill>
              <a:latin typeface="Montserrat Medium" panose="00000600000000000000" pitchFamily="2" charset="0"/>
            </a:endParaRPr>
          </a:p>
          <a:p>
            <a:pPr algn="l" rtl="0" fontAlgn="base">
              <a:buClr>
                <a:srgbClr val="F78F1E"/>
              </a:buClr>
            </a:pPr>
            <a:r>
              <a:rPr lang="en-US" sz="3600" b="1" dirty="0">
                <a:solidFill>
                  <a:srgbClr val="00205B"/>
                </a:solidFill>
                <a:latin typeface="Montserrat Medium" panose="00000600000000000000" pitchFamily="2" charset="0"/>
                <a:ea typeface="+mj-ea"/>
                <a:cs typeface="+mj-cs"/>
              </a:rPr>
              <a:t>Managing</a:t>
            </a:r>
            <a:r>
              <a:rPr lang="en-US" sz="3600" b="0" i="0" u="none" strike="noStrike" dirty="0">
                <a:solidFill>
                  <a:srgbClr val="00205B"/>
                </a:solidFill>
                <a:effectLst/>
                <a:latin typeface="Montserrat Medium" panose="00000600000000000000" pitchFamily="2" charset="0"/>
              </a:rPr>
              <a:t> </a:t>
            </a:r>
            <a:r>
              <a:rPr lang="en-US" sz="3600" b="1" dirty="0">
                <a:solidFill>
                  <a:srgbClr val="DC8633"/>
                </a:solidFill>
                <a:latin typeface="Montserrat Semi Bold" panose="00000700000000000000" pitchFamily="50" charset="0"/>
              </a:rPr>
              <a:t>drug shortages </a:t>
            </a:r>
            <a:r>
              <a:rPr lang="en-US" sz="3600" b="1" dirty="0">
                <a:solidFill>
                  <a:srgbClr val="00205B"/>
                </a:solidFill>
                <a:latin typeface="Montserrat Medium" panose="00000600000000000000" pitchFamily="2" charset="0"/>
                <a:ea typeface="+mj-ea"/>
                <a:cs typeface="+mj-cs"/>
              </a:rPr>
              <a:t>&amp; </a:t>
            </a:r>
            <a:r>
              <a:rPr lang="en-US" sz="3600" b="1" dirty="0">
                <a:solidFill>
                  <a:srgbClr val="DC8633"/>
                </a:solidFill>
                <a:latin typeface="Montserrat Semi Bold" panose="00000700000000000000" pitchFamily="50" charset="0"/>
              </a:rPr>
              <a:t>safety programs​.</a:t>
            </a:r>
          </a:p>
        </p:txBody>
      </p:sp>
    </p:spTree>
    <p:extLst>
      <p:ext uri="{BB962C8B-B14F-4D97-AF65-F5344CB8AC3E}">
        <p14:creationId xmlns:p14="http://schemas.microsoft.com/office/powerpoint/2010/main" val="295112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9B113-2D18-FA63-B574-8133A80E84CF}"/>
              </a:ext>
            </a:extLst>
          </p:cNvPr>
          <p:cNvSpPr>
            <a:spLocks noGrp="1"/>
          </p:cNvSpPr>
          <p:nvPr>
            <p:ph sz="half" idx="10"/>
          </p:nvPr>
        </p:nvSpPr>
        <p:spPr/>
        <p:txBody>
          <a:bodyPr/>
          <a:lstStyle/>
          <a:p>
            <a:pPr algn="l" rtl="0" fontAlgn="base">
              <a:buClr>
                <a:srgbClr val="F78F1E"/>
              </a:buClr>
            </a:pPr>
            <a:r>
              <a:rPr lang="en-US" sz="3200" b="1" dirty="0">
                <a:solidFill>
                  <a:srgbClr val="DC8633"/>
                </a:solidFill>
                <a:latin typeface="Montserrat Semi Bold" panose="00000700000000000000" pitchFamily="50" charset="0"/>
              </a:rPr>
              <a:t>Reducing risk </a:t>
            </a:r>
            <a:r>
              <a:rPr lang="en-US" sz="3200" b="1" dirty="0">
                <a:solidFill>
                  <a:srgbClr val="00205B"/>
                </a:solidFill>
                <a:latin typeface="Montserrat Medium" panose="00000600000000000000" pitchFamily="2" charset="0"/>
                <a:ea typeface="+mj-ea"/>
                <a:cs typeface="+mj-cs"/>
              </a:rPr>
              <a:t>for individuals, employers, and other public payers by managing overall costs​.</a:t>
            </a:r>
          </a:p>
          <a:p>
            <a:pPr algn="l" rtl="0" fontAlgn="base">
              <a:buClr>
                <a:srgbClr val="F78F1E"/>
              </a:buClr>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pPr>
            <a:r>
              <a:rPr lang="en-US" sz="3200" b="1" dirty="0">
                <a:solidFill>
                  <a:srgbClr val="DC8633"/>
                </a:solidFill>
                <a:latin typeface="Montserrat Semi Bold" panose="00000700000000000000" pitchFamily="50" charset="0"/>
              </a:rPr>
              <a:t>Protecting</a:t>
            </a:r>
            <a:r>
              <a:rPr lang="en-US" sz="3200" b="1" dirty="0">
                <a:solidFill>
                  <a:srgbClr val="00205B"/>
                </a:solidFill>
                <a:latin typeface="Montserrat Semi Bold" panose="00000700000000000000" pitchFamily="50" charset="0"/>
                <a:ea typeface="+mj-ea"/>
                <a:cs typeface="+mj-cs"/>
              </a:rPr>
              <a:t> </a:t>
            </a:r>
            <a:r>
              <a:rPr lang="en-US" sz="3200" b="1" dirty="0">
                <a:solidFill>
                  <a:srgbClr val="00205B"/>
                </a:solidFill>
                <a:latin typeface="Montserrat Medium" panose="00000600000000000000" pitchFamily="2" charset="0"/>
                <a:ea typeface="+mj-ea"/>
                <a:cs typeface="+mj-cs"/>
              </a:rPr>
              <a:t>against misuse, overuse, and fraud​.</a:t>
            </a:r>
          </a:p>
          <a:p>
            <a:pPr algn="l" rtl="0" fontAlgn="base">
              <a:buClr>
                <a:srgbClr val="F78F1E"/>
              </a:buClr>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pPr>
            <a:r>
              <a:rPr lang="en-US" sz="3200" b="1" dirty="0">
                <a:solidFill>
                  <a:srgbClr val="DC8633"/>
                </a:solidFill>
                <a:latin typeface="Montserrat Semi Bold" panose="00000700000000000000" pitchFamily="50" charset="0"/>
              </a:rPr>
              <a:t>Promoting</a:t>
            </a:r>
            <a:r>
              <a:rPr lang="en-US" sz="3200" b="1" dirty="0">
                <a:solidFill>
                  <a:srgbClr val="00205B"/>
                </a:solidFill>
                <a:latin typeface="Montserrat Medium" panose="00000600000000000000" pitchFamily="2" charset="0"/>
                <a:ea typeface="+mj-ea"/>
                <a:cs typeface="+mj-cs"/>
              </a:rPr>
              <a:t> value-based care.</a:t>
            </a:r>
          </a:p>
          <a:p>
            <a:endParaRPr lang="en-US" dirty="0"/>
          </a:p>
        </p:txBody>
      </p:sp>
    </p:spTree>
    <p:extLst>
      <p:ext uri="{BB962C8B-B14F-4D97-AF65-F5344CB8AC3E}">
        <p14:creationId xmlns:p14="http://schemas.microsoft.com/office/powerpoint/2010/main" val="73992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F1270-A5E5-0A39-3ECD-7749BC3397EF}"/>
              </a:ext>
            </a:extLst>
          </p:cNvPr>
          <p:cNvSpPr>
            <a:spLocks noGrp="1"/>
          </p:cNvSpPr>
          <p:nvPr>
            <p:ph type="title"/>
          </p:nvPr>
        </p:nvSpPr>
        <p:spPr/>
        <p:txBody>
          <a:bodyPr/>
          <a:lstStyle/>
          <a:p>
            <a:r>
              <a:rPr lang="en-US" dirty="0"/>
              <a:t>Today’s Agenda</a:t>
            </a:r>
          </a:p>
        </p:txBody>
      </p:sp>
      <p:graphicFrame>
        <p:nvGraphicFramePr>
          <p:cNvPr id="6" name="TextBox 1">
            <a:extLst>
              <a:ext uri="{FF2B5EF4-FFF2-40B4-BE49-F238E27FC236}">
                <a16:creationId xmlns:a16="http://schemas.microsoft.com/office/drawing/2014/main" id="{9F127108-BF7B-3C3E-DA71-5DE561A957F8}"/>
              </a:ext>
            </a:extLst>
          </p:cNvPr>
          <p:cNvGraphicFramePr/>
          <p:nvPr>
            <p:extLst>
              <p:ext uri="{D42A27DB-BD31-4B8C-83A1-F6EECF244321}">
                <p14:modId xmlns:p14="http://schemas.microsoft.com/office/powerpoint/2010/main" val="752144993"/>
              </p:ext>
            </p:extLst>
          </p:nvPr>
        </p:nvGraphicFramePr>
        <p:xfrm>
          <a:off x="640079" y="1904126"/>
          <a:ext cx="7638947" cy="464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19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1952368" y="618260"/>
            <a:ext cx="10026519" cy="3174511"/>
          </a:xfrm>
        </p:spPr>
        <p:txBody>
          <a:bodyPr/>
          <a:lstStyle/>
          <a:p>
            <a:r>
              <a:rPr lang="en-US" dirty="0"/>
              <a:t>Understanding the Players: </a:t>
            </a:r>
          </a:p>
          <a:p>
            <a:r>
              <a:rPr lang="en-US" dirty="0"/>
              <a:t>How Payment Works</a:t>
            </a:r>
          </a:p>
        </p:txBody>
      </p:sp>
    </p:spTree>
    <p:extLst>
      <p:ext uri="{BB962C8B-B14F-4D97-AF65-F5344CB8AC3E}">
        <p14:creationId xmlns:p14="http://schemas.microsoft.com/office/powerpoint/2010/main" val="78978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09C8124-2D0E-49C5-C86E-ECAF2B0789D8}"/>
              </a:ext>
            </a:extLst>
          </p:cNvPr>
          <p:cNvSpPr txBox="1">
            <a:spLocks/>
          </p:cNvSpPr>
          <p:nvPr/>
        </p:nvSpPr>
        <p:spPr>
          <a:xfrm>
            <a:off x="431822" y="467085"/>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sz="4400" dirty="0">
                <a:latin typeface="Montserrat Semi Bold" panose="00000700000000000000" pitchFamily="50" charset="0"/>
              </a:rPr>
              <a:t>What is a Plan Sponsor / Payer?</a:t>
            </a:r>
            <a:br>
              <a:rPr lang="en-US" sz="4400" dirty="0">
                <a:solidFill>
                  <a:schemeClr val="bg1"/>
                </a:solidFill>
              </a:rPr>
            </a:br>
            <a:endParaRPr lang="en-US" dirty="0"/>
          </a:p>
        </p:txBody>
      </p:sp>
      <p:sp>
        <p:nvSpPr>
          <p:cNvPr id="9" name="Content Placeholder 2">
            <a:extLst>
              <a:ext uri="{FF2B5EF4-FFF2-40B4-BE49-F238E27FC236}">
                <a16:creationId xmlns:a16="http://schemas.microsoft.com/office/drawing/2014/main" id="{7B45F863-E750-D2B4-95D0-D7F50D3CF363}"/>
              </a:ext>
            </a:extLst>
          </p:cNvPr>
          <p:cNvSpPr txBox="1">
            <a:spLocks/>
          </p:cNvSpPr>
          <p:nvPr/>
        </p:nvSpPr>
        <p:spPr>
          <a:xfrm>
            <a:off x="867284" y="2378951"/>
            <a:ext cx="9922476" cy="3907206"/>
          </a:xfrm>
          <a:prstGeom prst="rect">
            <a:avLst/>
          </a:prstGeom>
        </p:spPr>
        <p:txBody>
          <a:bodyPr/>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Wingdings" pitchFamily="2" charset="2"/>
              <a:buNone/>
            </a:pPr>
            <a:r>
              <a:rPr lang="en-US" sz="3200" b="1" dirty="0">
                <a:solidFill>
                  <a:srgbClr val="00205B"/>
                </a:solidFill>
                <a:latin typeface="Montserrat Semi Bold" panose="00000700000000000000" pitchFamily="50" charset="0"/>
                <a:ea typeface="+mj-ea"/>
                <a:cs typeface="+mj-cs"/>
              </a:rPr>
              <a:t>A purchaser of health care insurance, including private employers, Medicare, Medicaid, government programs (e.g., TRICARE), and health insurance marketplaces.</a:t>
            </a:r>
          </a:p>
          <a:p>
            <a:endParaRPr lang="en-US" dirty="0"/>
          </a:p>
        </p:txBody>
      </p:sp>
      <p:pic>
        <p:nvPicPr>
          <p:cNvPr id="10" name="Graphic 9" descr="Money outline">
            <a:extLst>
              <a:ext uri="{FF2B5EF4-FFF2-40B4-BE49-F238E27FC236}">
                <a16:creationId xmlns:a16="http://schemas.microsoft.com/office/drawing/2014/main" id="{0F3D6E23-45B4-9F49-9007-09F046DF08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40" y="4060705"/>
            <a:ext cx="2089030" cy="2089030"/>
          </a:xfrm>
          <a:prstGeom prst="rect">
            <a:avLst/>
          </a:prstGeom>
        </p:spPr>
      </p:pic>
    </p:spTree>
    <p:extLst>
      <p:ext uri="{BB962C8B-B14F-4D97-AF65-F5344CB8AC3E}">
        <p14:creationId xmlns:p14="http://schemas.microsoft.com/office/powerpoint/2010/main" val="174535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D24C50-B9E2-6F26-98B5-032217735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2" y="1212278"/>
            <a:ext cx="12057058" cy="5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6DB3CFE4-A34F-9E15-5468-1E2D876CBA54}"/>
              </a:ext>
            </a:extLst>
          </p:cNvPr>
          <p:cNvSpPr/>
          <p:nvPr/>
        </p:nvSpPr>
        <p:spPr>
          <a:xfrm>
            <a:off x="638878" y="818451"/>
            <a:ext cx="6960527" cy="28144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31AF2C32-0DBE-8674-C4C4-6E7DF2E65B8A}"/>
              </a:ext>
            </a:extLst>
          </p:cNvPr>
          <p:cNvSpPr txBox="1">
            <a:spLocks/>
          </p:cNvSpPr>
          <p:nvPr/>
        </p:nvSpPr>
        <p:spPr>
          <a:xfrm>
            <a:off x="306448" y="213804"/>
            <a:ext cx="10357938" cy="5816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a:br>
            <a:br>
              <a:rPr lang="en-US" b="1"/>
            </a:br>
            <a:br>
              <a:rPr lang="en-US"/>
            </a:br>
            <a:endParaRPr lang="en-US"/>
          </a:p>
        </p:txBody>
      </p:sp>
      <p:sp>
        <p:nvSpPr>
          <p:cNvPr id="16" name="TextBox 15">
            <a:extLst>
              <a:ext uri="{FF2B5EF4-FFF2-40B4-BE49-F238E27FC236}">
                <a16:creationId xmlns:a16="http://schemas.microsoft.com/office/drawing/2014/main" id="{DB2BD6CD-FD6C-F692-4313-A27FA02EA68E}"/>
              </a:ext>
            </a:extLst>
          </p:cNvPr>
          <p:cNvSpPr txBox="1"/>
          <p:nvPr/>
        </p:nvSpPr>
        <p:spPr>
          <a:xfrm>
            <a:off x="638878" y="162347"/>
            <a:ext cx="7916117" cy="584775"/>
          </a:xfrm>
          <a:prstGeom prst="rect">
            <a:avLst/>
          </a:prstGeom>
          <a:noFill/>
        </p:spPr>
        <p:txBody>
          <a:bodyPr wrap="square">
            <a:spAutoFit/>
          </a:bodyPr>
          <a:lstStyle/>
          <a:p>
            <a:pPr algn="ctr"/>
            <a:r>
              <a:rPr lang="en-US" sz="3200" b="1" dirty="0">
                <a:solidFill>
                  <a:srgbClr val="00205B"/>
                </a:solidFill>
                <a:latin typeface="Montserrat SemiBold" pitchFamily="2" charset="77"/>
                <a:ea typeface="+mj-ea"/>
                <a:cs typeface="+mj-cs"/>
              </a:rPr>
              <a:t>Commercial Partners &amp; Money Flow</a:t>
            </a:r>
          </a:p>
        </p:txBody>
      </p:sp>
      <p:sp>
        <p:nvSpPr>
          <p:cNvPr id="17" name="Rectangle 16">
            <a:extLst>
              <a:ext uri="{FF2B5EF4-FFF2-40B4-BE49-F238E27FC236}">
                <a16:creationId xmlns:a16="http://schemas.microsoft.com/office/drawing/2014/main" id="{769B19BE-3F24-BA47-44C4-E2C9C963A4D4}"/>
              </a:ext>
            </a:extLst>
          </p:cNvPr>
          <p:cNvSpPr/>
          <p:nvPr/>
        </p:nvSpPr>
        <p:spPr>
          <a:xfrm>
            <a:off x="2471573" y="843882"/>
            <a:ext cx="4843627" cy="38254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Patient</a:t>
            </a:r>
          </a:p>
        </p:txBody>
      </p:sp>
      <p:pic>
        <p:nvPicPr>
          <p:cNvPr id="2" name="Picture 2" descr="A picture containing text, clipart&#10;&#10;Description automatically generated">
            <a:extLst>
              <a:ext uri="{FF2B5EF4-FFF2-40B4-BE49-F238E27FC236}">
                <a16:creationId xmlns:a16="http://schemas.microsoft.com/office/drawing/2014/main" id="{12C8D451-8169-FCB3-C5BE-F883B9358B62}"/>
              </a:ext>
            </a:extLst>
          </p:cNvPr>
          <p:cNvPicPr>
            <a:picLocks noChangeAspect="1"/>
          </p:cNvPicPr>
          <p:nvPr/>
        </p:nvPicPr>
        <p:blipFill>
          <a:blip r:embed="rId4"/>
          <a:stretch>
            <a:fillRect/>
          </a:stretch>
        </p:blipFill>
        <p:spPr>
          <a:xfrm>
            <a:off x="10663237" y="39688"/>
            <a:ext cx="1406525" cy="460376"/>
          </a:xfrm>
          <a:prstGeom prst="rect">
            <a:avLst/>
          </a:prstGeom>
        </p:spPr>
      </p:pic>
    </p:spTree>
    <p:extLst>
      <p:ext uri="{BB962C8B-B14F-4D97-AF65-F5344CB8AC3E}">
        <p14:creationId xmlns:p14="http://schemas.microsoft.com/office/powerpoint/2010/main" val="106723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09C8124-2D0E-49C5-C86E-ECAF2B0789D8}"/>
              </a:ext>
            </a:extLst>
          </p:cNvPr>
          <p:cNvSpPr txBox="1">
            <a:spLocks/>
          </p:cNvSpPr>
          <p:nvPr/>
        </p:nvSpPr>
        <p:spPr>
          <a:xfrm>
            <a:off x="431822" y="126567"/>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sz="4400" b="1" dirty="0">
                <a:latin typeface="Montserrat SemiBold"/>
              </a:rPr>
              <a:t>What is a Pharmacy </a:t>
            </a:r>
            <a:r>
              <a:rPr lang="en-US" sz="4400" dirty="0">
                <a:latin typeface="Montserrat SemiBold"/>
              </a:rPr>
              <a:t>Benefit</a:t>
            </a:r>
            <a:r>
              <a:rPr lang="en-US" sz="4400" b="1" dirty="0">
                <a:latin typeface="Montserrat SemiBold"/>
              </a:rPr>
              <a:t> Manager </a:t>
            </a:r>
            <a:r>
              <a:rPr lang="en-US" sz="4400" dirty="0">
                <a:latin typeface="Montserrat SemiBold"/>
              </a:rPr>
              <a:t>(</a:t>
            </a:r>
            <a:r>
              <a:rPr lang="en-US" sz="4400" b="1" dirty="0">
                <a:latin typeface="Montserrat SemiBold"/>
              </a:rPr>
              <a:t>PBM</a:t>
            </a:r>
            <a:r>
              <a:rPr lang="en-US" sz="4400" dirty="0">
                <a:latin typeface="Montserrat SemiBold"/>
              </a:rPr>
              <a:t>)</a:t>
            </a:r>
            <a:r>
              <a:rPr lang="en-US" sz="4800" dirty="0">
                <a:latin typeface="Montserrat SemiBold"/>
              </a:rPr>
              <a:t>?</a:t>
            </a:r>
            <a:br>
              <a:rPr lang="en-US" sz="4400" dirty="0">
                <a:solidFill>
                  <a:schemeClr val="bg1"/>
                </a:solidFill>
              </a:rPr>
            </a:br>
            <a:endParaRPr lang="en-US" dirty="0"/>
          </a:p>
        </p:txBody>
      </p:sp>
      <p:sp>
        <p:nvSpPr>
          <p:cNvPr id="9" name="Content Placeholder 2">
            <a:extLst>
              <a:ext uri="{FF2B5EF4-FFF2-40B4-BE49-F238E27FC236}">
                <a16:creationId xmlns:a16="http://schemas.microsoft.com/office/drawing/2014/main" id="{7B45F863-E750-D2B4-95D0-D7F50D3CF363}"/>
              </a:ext>
            </a:extLst>
          </p:cNvPr>
          <p:cNvSpPr txBox="1">
            <a:spLocks/>
          </p:cNvSpPr>
          <p:nvPr/>
        </p:nvSpPr>
        <p:spPr>
          <a:xfrm>
            <a:off x="867284" y="2378951"/>
            <a:ext cx="9922476" cy="2431044"/>
          </a:xfrm>
          <a:prstGeom prst="rect">
            <a:avLst/>
          </a:prstGeom>
        </p:spPr>
        <p:txBody>
          <a:bodyPr/>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200" b="1" dirty="0">
                <a:solidFill>
                  <a:srgbClr val="00205B"/>
                </a:solidFill>
                <a:latin typeface="Montserrat" panose="00000500000000000000" pitchFamily="50" charset="0"/>
                <a:ea typeface="+mj-ea"/>
                <a:cs typeface="+mj-cs"/>
              </a:rPr>
              <a:t>Organizations that </a:t>
            </a:r>
            <a:r>
              <a:rPr lang="en-US" sz="3200" b="1" dirty="0">
                <a:solidFill>
                  <a:srgbClr val="DC8633"/>
                </a:solidFill>
                <a:latin typeface="Montserrat" panose="00000500000000000000" pitchFamily="50" charset="0"/>
              </a:rPr>
              <a:t>manage</a:t>
            </a:r>
            <a:r>
              <a:rPr lang="en-US" sz="3200" b="1" dirty="0">
                <a:solidFill>
                  <a:srgbClr val="00205B"/>
                </a:solidFill>
                <a:latin typeface="Montserrat" panose="00000500000000000000" pitchFamily="50" charset="0"/>
                <a:ea typeface="+mj-ea"/>
                <a:cs typeface="+mj-cs"/>
              </a:rPr>
              <a:t> pharmacy benefits for managed care organizations, other medical providers, ​or employers</a:t>
            </a:r>
            <a:r>
              <a:rPr lang="en-US" sz="3200" b="1" dirty="0">
                <a:solidFill>
                  <a:srgbClr val="00205B"/>
                </a:solidFill>
                <a:latin typeface="Montserrat" panose="00000500000000000000" pitchFamily="50" charset="0"/>
                <a:cs typeface="Arial"/>
              </a:rPr>
              <a:t>. </a:t>
            </a:r>
            <a:endParaRPr lang="en-US" sz="3200" b="1" dirty="0">
              <a:latin typeface="Montserrat" panose="00000500000000000000" pitchFamily="50" charset="0"/>
            </a:endParaRPr>
          </a:p>
          <a:p>
            <a:pPr marL="0" indent="0">
              <a:buNone/>
            </a:pPr>
            <a:endParaRPr lang="en-US" sz="3200" dirty="0"/>
          </a:p>
        </p:txBody>
      </p:sp>
      <p:pic>
        <p:nvPicPr>
          <p:cNvPr id="2" name="Graphic 1" descr="Medicine outline">
            <a:extLst>
              <a:ext uri="{FF2B5EF4-FFF2-40B4-BE49-F238E27FC236}">
                <a16:creationId xmlns:a16="http://schemas.microsoft.com/office/drawing/2014/main" id="{793BB78A-63FF-FBBA-14F7-2F2016CA32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284" y="4963307"/>
            <a:ext cx="1517374" cy="1517374"/>
          </a:xfrm>
          <a:prstGeom prst="rect">
            <a:avLst/>
          </a:prstGeom>
        </p:spPr>
      </p:pic>
    </p:spTree>
    <p:extLst>
      <p:ext uri="{BB962C8B-B14F-4D97-AF65-F5344CB8AC3E}">
        <p14:creationId xmlns:p14="http://schemas.microsoft.com/office/powerpoint/2010/main" val="2226707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D940E-DA10-E976-0439-4067474876FE}"/>
              </a:ext>
            </a:extLst>
          </p:cNvPr>
          <p:cNvSpPr txBox="1"/>
          <p:nvPr/>
        </p:nvSpPr>
        <p:spPr>
          <a:xfrm>
            <a:off x="441170" y="187906"/>
            <a:ext cx="7916117" cy="584775"/>
          </a:xfrm>
          <a:prstGeom prst="rect">
            <a:avLst/>
          </a:prstGeom>
          <a:noFill/>
        </p:spPr>
        <p:txBody>
          <a:bodyPr wrap="square">
            <a:spAutoFit/>
          </a:bodyPr>
          <a:lstStyle/>
          <a:p>
            <a:pPr algn="ctr"/>
            <a:r>
              <a:rPr lang="en-US" sz="3200" b="1" dirty="0">
                <a:solidFill>
                  <a:srgbClr val="00205B"/>
                </a:solidFill>
                <a:latin typeface="Montserrat SemiBold" pitchFamily="2" charset="77"/>
                <a:ea typeface="+mj-ea"/>
                <a:cs typeface="+mj-cs"/>
              </a:rPr>
              <a:t>Commercial Partners &amp; Money Flow</a:t>
            </a:r>
          </a:p>
        </p:txBody>
      </p:sp>
      <p:pic>
        <p:nvPicPr>
          <p:cNvPr id="5" name="Picture 4">
            <a:extLst>
              <a:ext uri="{FF2B5EF4-FFF2-40B4-BE49-F238E27FC236}">
                <a16:creationId xmlns:a16="http://schemas.microsoft.com/office/drawing/2014/main" id="{74D7004C-5DF2-E4C1-1234-43A22DA0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24" y="1278044"/>
            <a:ext cx="9873586" cy="557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9F4D27D6-3757-02EC-CEE8-04F237843E34}"/>
              </a:ext>
            </a:extLst>
          </p:cNvPr>
          <p:cNvSpPr/>
          <p:nvPr/>
        </p:nvSpPr>
        <p:spPr>
          <a:xfrm rot="5400000">
            <a:off x="5786405" y="2709574"/>
            <a:ext cx="3875962" cy="30343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968EB-214D-427F-8349-8A7C7BCFF6AA}"/>
              </a:ext>
            </a:extLst>
          </p:cNvPr>
          <p:cNvSpPr/>
          <p:nvPr/>
        </p:nvSpPr>
        <p:spPr>
          <a:xfrm>
            <a:off x="2941131" y="861628"/>
            <a:ext cx="4003589" cy="41641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Patient</a:t>
            </a:r>
          </a:p>
        </p:txBody>
      </p:sp>
      <p:pic>
        <p:nvPicPr>
          <p:cNvPr id="2" name="Picture 2">
            <a:extLst>
              <a:ext uri="{FF2B5EF4-FFF2-40B4-BE49-F238E27FC236}">
                <a16:creationId xmlns:a16="http://schemas.microsoft.com/office/drawing/2014/main" id="{E0BECA3B-2FA9-C4A5-98DB-EB00D1069A86}"/>
              </a:ext>
            </a:extLst>
          </p:cNvPr>
          <p:cNvPicPr>
            <a:picLocks noChangeAspect="1"/>
          </p:cNvPicPr>
          <p:nvPr/>
        </p:nvPicPr>
        <p:blipFill>
          <a:blip r:embed="rId4"/>
          <a:stretch>
            <a:fillRect/>
          </a:stretch>
        </p:blipFill>
        <p:spPr>
          <a:xfrm>
            <a:off x="10631486" y="79375"/>
            <a:ext cx="1414463" cy="476250"/>
          </a:xfrm>
          <a:prstGeom prst="rect">
            <a:avLst/>
          </a:prstGeom>
        </p:spPr>
      </p:pic>
    </p:spTree>
    <p:extLst>
      <p:ext uri="{BB962C8B-B14F-4D97-AF65-F5344CB8AC3E}">
        <p14:creationId xmlns:p14="http://schemas.microsoft.com/office/powerpoint/2010/main" val="364414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D8764-C8DB-7822-07E2-113D1772A3FD}"/>
              </a:ext>
            </a:extLst>
          </p:cNvPr>
          <p:cNvSpPr txBox="1"/>
          <p:nvPr/>
        </p:nvSpPr>
        <p:spPr>
          <a:xfrm>
            <a:off x="243462" y="252230"/>
            <a:ext cx="7916117" cy="584775"/>
          </a:xfrm>
          <a:prstGeom prst="rect">
            <a:avLst/>
          </a:prstGeom>
          <a:noFill/>
        </p:spPr>
        <p:txBody>
          <a:bodyPr wrap="square">
            <a:spAutoFit/>
          </a:bodyPr>
          <a:lstStyle/>
          <a:p>
            <a:pPr algn="ctr"/>
            <a:r>
              <a:rPr lang="en-US" sz="3200" b="1" dirty="0">
                <a:solidFill>
                  <a:srgbClr val="00205B"/>
                </a:solidFill>
                <a:latin typeface="Montserrat SemiBold" pitchFamily="2" charset="77"/>
                <a:ea typeface="+mj-ea"/>
                <a:cs typeface="+mj-cs"/>
              </a:rPr>
              <a:t>Commercial Partners &amp; Money Flow</a:t>
            </a:r>
          </a:p>
        </p:txBody>
      </p:sp>
      <p:pic>
        <p:nvPicPr>
          <p:cNvPr id="3" name="Picture 2">
            <a:extLst>
              <a:ext uri="{FF2B5EF4-FFF2-40B4-BE49-F238E27FC236}">
                <a16:creationId xmlns:a16="http://schemas.microsoft.com/office/drawing/2014/main" id="{9A791732-F848-B0D3-B2F8-A9C4930CF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207" y="1212278"/>
            <a:ext cx="9873586" cy="5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AD54A5E-C598-9D8F-6238-F37AC22CEF62}"/>
              </a:ext>
            </a:extLst>
          </p:cNvPr>
          <p:cNvSpPr/>
          <p:nvPr/>
        </p:nvSpPr>
        <p:spPr>
          <a:xfrm>
            <a:off x="9059462" y="2130643"/>
            <a:ext cx="1712494" cy="10427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D6B454-880E-B905-8CB8-AE2AFCC5E596}"/>
              </a:ext>
            </a:extLst>
          </p:cNvPr>
          <p:cNvSpPr/>
          <p:nvPr/>
        </p:nvSpPr>
        <p:spPr>
          <a:xfrm>
            <a:off x="3064476" y="962096"/>
            <a:ext cx="4003589" cy="31869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Patient</a:t>
            </a:r>
          </a:p>
        </p:txBody>
      </p:sp>
      <p:pic>
        <p:nvPicPr>
          <p:cNvPr id="6" name="Picture 6" descr="A picture containing text, clipart&#10;&#10;Description automatically generated">
            <a:extLst>
              <a:ext uri="{FF2B5EF4-FFF2-40B4-BE49-F238E27FC236}">
                <a16:creationId xmlns:a16="http://schemas.microsoft.com/office/drawing/2014/main" id="{98B76962-629A-206D-B0A4-3BA027ACDC07}"/>
              </a:ext>
            </a:extLst>
          </p:cNvPr>
          <p:cNvPicPr>
            <a:picLocks noChangeAspect="1"/>
          </p:cNvPicPr>
          <p:nvPr/>
        </p:nvPicPr>
        <p:blipFill>
          <a:blip r:embed="rId4"/>
          <a:stretch>
            <a:fillRect/>
          </a:stretch>
        </p:blipFill>
        <p:spPr>
          <a:xfrm>
            <a:off x="10687050" y="111125"/>
            <a:ext cx="1422400" cy="468312"/>
          </a:xfrm>
          <a:prstGeom prst="rect">
            <a:avLst/>
          </a:prstGeom>
        </p:spPr>
      </p:pic>
    </p:spTree>
    <p:extLst>
      <p:ext uri="{BB962C8B-B14F-4D97-AF65-F5344CB8AC3E}">
        <p14:creationId xmlns:p14="http://schemas.microsoft.com/office/powerpoint/2010/main" val="8568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471351" y="1186671"/>
            <a:ext cx="10026519" cy="3174511"/>
          </a:xfrm>
        </p:spPr>
        <p:txBody>
          <a:bodyPr lIns="91440" tIns="45720" rIns="91440" bIns="45720" anchor="t"/>
          <a:lstStyle/>
          <a:p>
            <a:r>
              <a:rPr lang="en-US" dirty="0">
                <a:latin typeface="Montserrat SemiBold"/>
              </a:rPr>
              <a:t>Health Care </a:t>
            </a:r>
            <a:endParaRPr lang="en-US" dirty="0"/>
          </a:p>
          <a:p>
            <a:r>
              <a:rPr lang="en-US" dirty="0"/>
              <a:t>Today</a:t>
            </a:r>
          </a:p>
        </p:txBody>
      </p:sp>
    </p:spTree>
    <p:extLst>
      <p:ext uri="{BB962C8B-B14F-4D97-AF65-F5344CB8AC3E}">
        <p14:creationId xmlns:p14="http://schemas.microsoft.com/office/powerpoint/2010/main" val="353806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3"/>
          <a:stretch>
            <a:fillRect/>
          </a:stretch>
        </p:blipFill>
        <p:spPr>
          <a:xfrm>
            <a:off x="9746235" y="234281"/>
            <a:ext cx="1878161" cy="580875"/>
          </a:xfrm>
          <a:prstGeom prst="rect">
            <a:avLst/>
          </a:prstGeom>
        </p:spPr>
      </p:pic>
      <p:sp>
        <p:nvSpPr>
          <p:cNvPr id="7" name="Rectangle 6">
            <a:extLst>
              <a:ext uri="{FF2B5EF4-FFF2-40B4-BE49-F238E27FC236}">
                <a16:creationId xmlns:a16="http://schemas.microsoft.com/office/drawing/2014/main" id="{356055C2-6640-539A-905F-8BA095FE4747}"/>
              </a:ext>
            </a:extLst>
          </p:cNvPr>
          <p:cNvSpPr/>
          <p:nvPr/>
        </p:nvSpPr>
        <p:spPr>
          <a:xfrm>
            <a:off x="1" y="1279912"/>
            <a:ext cx="5165124" cy="153472"/>
          </a:xfrm>
          <a:prstGeom prst="rect">
            <a:avLst/>
          </a:prstGeom>
          <a:solidFill>
            <a:srgbClr val="F89F3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413E00-EDDA-AB32-F29A-4CA5FC90D7F3}"/>
              </a:ext>
            </a:extLst>
          </p:cNvPr>
          <p:cNvSpPr txBox="1"/>
          <p:nvPr/>
        </p:nvSpPr>
        <p:spPr>
          <a:xfrm>
            <a:off x="567604" y="171500"/>
            <a:ext cx="8885315" cy="1261884"/>
          </a:xfrm>
          <a:prstGeom prst="rect">
            <a:avLst/>
          </a:prstGeom>
          <a:noFill/>
        </p:spPr>
        <p:txBody>
          <a:bodyPr wrap="square">
            <a:spAutoFit/>
          </a:bodyPr>
          <a:lstStyle/>
          <a:p>
            <a:r>
              <a:rPr lang="en-US" sz="3800" b="1" dirty="0">
                <a:solidFill>
                  <a:srgbClr val="00205B"/>
                </a:solidFill>
                <a:latin typeface="Montserrat SemiBold" pitchFamily="2" charset="77"/>
                <a:ea typeface="+mj-ea"/>
                <a:cs typeface="+mj-cs"/>
              </a:rPr>
              <a:t>U.S. Health Care Insurance Overview</a:t>
            </a:r>
          </a:p>
        </p:txBody>
      </p:sp>
      <p:pic>
        <p:nvPicPr>
          <p:cNvPr id="2" name="Picture 1">
            <a:extLst>
              <a:ext uri="{FF2B5EF4-FFF2-40B4-BE49-F238E27FC236}">
                <a16:creationId xmlns:a16="http://schemas.microsoft.com/office/drawing/2014/main" id="{73E76137-C75D-C9C6-3606-D3EE949FCEFB}"/>
              </a:ext>
            </a:extLst>
          </p:cNvPr>
          <p:cNvPicPr>
            <a:picLocks noChangeAspect="1"/>
          </p:cNvPicPr>
          <p:nvPr/>
        </p:nvPicPr>
        <p:blipFill>
          <a:blip r:embed="rId4"/>
          <a:stretch>
            <a:fillRect/>
          </a:stretch>
        </p:blipFill>
        <p:spPr>
          <a:xfrm>
            <a:off x="800717" y="1631092"/>
            <a:ext cx="10369789" cy="4992628"/>
          </a:xfrm>
          <a:prstGeom prst="rect">
            <a:avLst/>
          </a:prstGeom>
        </p:spPr>
      </p:pic>
    </p:spTree>
    <p:extLst>
      <p:ext uri="{BB962C8B-B14F-4D97-AF65-F5344CB8AC3E}">
        <p14:creationId xmlns:p14="http://schemas.microsoft.com/office/powerpoint/2010/main" val="1404041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flag&#10;&#10;Description automatically generated with low confidence">
            <a:extLst>
              <a:ext uri="{FF2B5EF4-FFF2-40B4-BE49-F238E27FC236}">
                <a16:creationId xmlns:a16="http://schemas.microsoft.com/office/drawing/2014/main" id="{EFDEEACB-9A6E-E94D-9E08-9A31A2B3A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0"/>
            <a:ext cx="12179300" cy="6858000"/>
          </a:xfrm>
          <a:prstGeom prst="rect">
            <a:avLst/>
          </a:prstGeom>
        </p:spPr>
      </p:pic>
      <p:sp>
        <p:nvSpPr>
          <p:cNvPr id="7" name="Text Placeholder 1">
            <a:extLst>
              <a:ext uri="{FF2B5EF4-FFF2-40B4-BE49-F238E27FC236}">
                <a16:creationId xmlns:a16="http://schemas.microsoft.com/office/drawing/2014/main" id="{1857E7D2-1DDC-234C-82DD-4F8900D219A2}"/>
              </a:ext>
            </a:extLst>
          </p:cNvPr>
          <p:cNvSpPr txBox="1">
            <a:spLocks/>
          </p:cNvSpPr>
          <p:nvPr/>
        </p:nvSpPr>
        <p:spPr>
          <a:xfrm>
            <a:off x="417938" y="831507"/>
            <a:ext cx="11767712" cy="93189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4200" dirty="0">
                <a:solidFill>
                  <a:srgbClr val="00205B"/>
                </a:solidFill>
                <a:latin typeface="Montserrat SemiBold"/>
                <a:ea typeface="+mj-ea"/>
                <a:cs typeface="+mj-cs"/>
              </a:rPr>
              <a:t>Health Care</a:t>
            </a:r>
            <a:endParaRPr lang="en-US" sz="4200" dirty="0">
              <a:solidFill>
                <a:srgbClr val="00205B"/>
              </a:solidFill>
              <a:latin typeface="Montserrat SemiBold" pitchFamily="2" charset="77"/>
              <a:ea typeface="+mj-ea"/>
              <a:cs typeface="+mj-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200" dirty="0">
                <a:solidFill>
                  <a:srgbClr val="00205B"/>
                </a:solidFill>
                <a:latin typeface="Montserrat SemiBold" pitchFamily="2" charset="77"/>
                <a:ea typeface="+mj-ea"/>
                <a:cs typeface="+mj-cs"/>
              </a:rPr>
              <a:t>GDP 2020</a:t>
            </a:r>
          </a:p>
        </p:txBody>
      </p:sp>
      <p:sp>
        <p:nvSpPr>
          <p:cNvPr id="9" name="Text Placeholder 1">
            <a:extLst>
              <a:ext uri="{FF2B5EF4-FFF2-40B4-BE49-F238E27FC236}">
                <a16:creationId xmlns:a16="http://schemas.microsoft.com/office/drawing/2014/main" id="{6A1EDAC3-AFAE-FB43-836A-F288108861C1}"/>
              </a:ext>
            </a:extLst>
          </p:cNvPr>
          <p:cNvSpPr txBox="1">
            <a:spLocks/>
          </p:cNvSpPr>
          <p:nvPr/>
        </p:nvSpPr>
        <p:spPr>
          <a:xfrm>
            <a:off x="5342565" y="1297454"/>
            <a:ext cx="4035382"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$4.1 trillion</a:t>
            </a:r>
          </a:p>
        </p:txBody>
      </p:sp>
      <p:sp>
        <p:nvSpPr>
          <p:cNvPr id="10" name="Text Placeholder 1">
            <a:extLst>
              <a:ext uri="{FF2B5EF4-FFF2-40B4-BE49-F238E27FC236}">
                <a16:creationId xmlns:a16="http://schemas.microsoft.com/office/drawing/2014/main" id="{D8B8BFAE-9104-9241-B796-A9503ECEF895}"/>
              </a:ext>
            </a:extLst>
          </p:cNvPr>
          <p:cNvSpPr txBox="1">
            <a:spLocks/>
          </p:cNvSpPr>
          <p:nvPr/>
        </p:nvSpPr>
        <p:spPr>
          <a:xfrm>
            <a:off x="4167935" y="3091050"/>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$12,530 per person</a:t>
            </a:r>
          </a:p>
        </p:txBody>
      </p:sp>
      <p:sp>
        <p:nvSpPr>
          <p:cNvPr id="14" name="Text Placeholder 1">
            <a:extLst>
              <a:ext uri="{FF2B5EF4-FFF2-40B4-BE49-F238E27FC236}">
                <a16:creationId xmlns:a16="http://schemas.microsoft.com/office/drawing/2014/main" id="{A372431E-966B-9149-9952-9188BDFF0757}"/>
              </a:ext>
            </a:extLst>
          </p:cNvPr>
          <p:cNvSpPr txBox="1">
            <a:spLocks/>
          </p:cNvSpPr>
          <p:nvPr/>
        </p:nvSpPr>
        <p:spPr>
          <a:xfrm>
            <a:off x="2988476" y="4937985"/>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20% of GDP</a:t>
            </a:r>
          </a:p>
        </p:txBody>
      </p:sp>
      <p:sp>
        <p:nvSpPr>
          <p:cNvPr id="8" name="TextBox 7">
            <a:extLst>
              <a:ext uri="{FF2B5EF4-FFF2-40B4-BE49-F238E27FC236}">
                <a16:creationId xmlns:a16="http://schemas.microsoft.com/office/drawing/2014/main" id="{DEDB2372-34C0-4F20-88EE-F0ADCDDE95A6}"/>
              </a:ext>
            </a:extLst>
          </p:cNvPr>
          <p:cNvSpPr txBox="1"/>
          <p:nvPr/>
        </p:nvSpPr>
        <p:spPr>
          <a:xfrm>
            <a:off x="3195886" y="6338178"/>
            <a:ext cx="9428162" cy="276999"/>
          </a:xfrm>
          <a:prstGeom prst="rect">
            <a:avLst/>
          </a:prstGeom>
          <a:noFill/>
        </p:spPr>
        <p:txBody>
          <a:bodyPr wrap="square" rtlCol="0">
            <a:spAutoFit/>
          </a:bodyPr>
          <a:lstStyle/>
          <a:p>
            <a:pPr algn="ctr"/>
            <a:r>
              <a:rPr lang="en-US" sz="1000" b="1">
                <a:solidFill>
                  <a:schemeClr val="bg1"/>
                </a:solidFill>
              </a:rPr>
              <a:t>Source:</a:t>
            </a:r>
            <a:r>
              <a:rPr lang="en-US" sz="1000">
                <a:solidFill>
                  <a:schemeClr val="bg1"/>
                </a:solidFill>
              </a:rPr>
              <a:t> https://</a:t>
            </a:r>
            <a:r>
              <a:rPr lang="en-US" sz="1200">
                <a:solidFill>
                  <a:schemeClr val="bg1"/>
                </a:solidFill>
                <a:latin typeface="Montserrat Light" panose="00000400000000000000" pitchFamily="50" charset="0"/>
              </a:rPr>
              <a:t>www</a:t>
            </a:r>
            <a:r>
              <a:rPr lang="en-US" sz="1000">
                <a:solidFill>
                  <a:schemeClr val="bg1"/>
                </a:solidFill>
              </a:rPr>
              <a:t>.cms.gov/Research-Statistics-Data-and-Systems/Statistics-Trends-and-Reports/NationalHealthExpendData/NHE-Fact-Sheet</a:t>
            </a:r>
          </a:p>
        </p:txBody>
      </p:sp>
      <p:pic>
        <p:nvPicPr>
          <p:cNvPr id="11" name="Picture 10" descr="Logo&#10;&#10;Description automatically generated">
            <a:extLst>
              <a:ext uri="{FF2B5EF4-FFF2-40B4-BE49-F238E27FC236}">
                <a16:creationId xmlns:a16="http://schemas.microsoft.com/office/drawing/2014/main" id="{9AE1A161-B64F-4D64-BF76-CAA88FF26BE2}"/>
              </a:ext>
            </a:extLst>
          </p:cNvPr>
          <p:cNvPicPr>
            <a:picLocks noChangeAspect="1"/>
          </p:cNvPicPr>
          <p:nvPr/>
        </p:nvPicPr>
        <p:blipFill>
          <a:blip r:embed="rId4"/>
          <a:stretch>
            <a:fillRect/>
          </a:stretch>
        </p:blipFill>
        <p:spPr>
          <a:xfrm>
            <a:off x="281461" y="5895634"/>
            <a:ext cx="1878161" cy="580875"/>
          </a:xfrm>
          <a:prstGeom prst="rect">
            <a:avLst/>
          </a:prstGeom>
        </p:spPr>
      </p:pic>
      <p:sp>
        <p:nvSpPr>
          <p:cNvPr id="12" name="TextBox 11">
            <a:extLst>
              <a:ext uri="{FF2B5EF4-FFF2-40B4-BE49-F238E27FC236}">
                <a16:creationId xmlns:a16="http://schemas.microsoft.com/office/drawing/2014/main" id="{0FBBC5BF-485A-44D8-915E-0875D9F384D6}"/>
              </a:ext>
            </a:extLst>
          </p:cNvPr>
          <p:cNvSpPr txBox="1"/>
          <p:nvPr/>
        </p:nvSpPr>
        <p:spPr>
          <a:xfrm>
            <a:off x="8970442" y="4153155"/>
            <a:ext cx="2960503" cy="1938992"/>
          </a:xfrm>
          <a:prstGeom prst="rect">
            <a:avLst/>
          </a:prstGeom>
          <a:noFill/>
        </p:spPr>
        <p:txBody>
          <a:bodyPr wrap="square" rtlCol="0">
            <a:spAutoFit/>
          </a:bodyPr>
          <a:lstStyle/>
          <a:p>
            <a:r>
              <a:rPr lang="en-US" sz="2400">
                <a:solidFill>
                  <a:schemeClr val="bg1"/>
                </a:solidFill>
                <a:latin typeface="Montserrat Light" panose="00000400000000000000" pitchFamily="50" charset="0"/>
              </a:rPr>
              <a:t>Prescription drug spending increased 3% over previous year to 348.4 billion</a:t>
            </a:r>
            <a:endParaRPr lang="en-US" sz="2400">
              <a:latin typeface="Montserrat Light" panose="00000400000000000000" pitchFamily="50" charset="0"/>
            </a:endParaRPr>
          </a:p>
        </p:txBody>
      </p:sp>
    </p:spTree>
    <p:extLst>
      <p:ext uri="{BB962C8B-B14F-4D97-AF65-F5344CB8AC3E}">
        <p14:creationId xmlns:p14="http://schemas.microsoft.com/office/powerpoint/2010/main" val="300276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83C1-30C3-E532-89F1-4D72B0C065AD}"/>
              </a:ext>
            </a:extLst>
          </p:cNvPr>
          <p:cNvSpPr>
            <a:spLocks noGrp="1"/>
          </p:cNvSpPr>
          <p:nvPr>
            <p:ph type="title"/>
          </p:nvPr>
        </p:nvSpPr>
        <p:spPr/>
        <p:txBody>
          <a:bodyPr/>
          <a:lstStyle/>
          <a:p>
            <a:r>
              <a:rPr lang="en-US" dirty="0">
                <a:latin typeface="Montserrat SemiBold"/>
              </a:rPr>
              <a:t>Challenges</a:t>
            </a:r>
            <a:endParaRPr lang="en-US" dirty="0"/>
          </a:p>
        </p:txBody>
      </p:sp>
      <p:sp>
        <p:nvSpPr>
          <p:cNvPr id="7" name="Content Placeholder 2">
            <a:extLst>
              <a:ext uri="{FF2B5EF4-FFF2-40B4-BE49-F238E27FC236}">
                <a16:creationId xmlns:a16="http://schemas.microsoft.com/office/drawing/2014/main" id="{B27AE2F8-E2D8-C598-048D-759DF17461C8}"/>
              </a:ext>
            </a:extLst>
          </p:cNvPr>
          <p:cNvSpPr txBox="1">
            <a:spLocks/>
          </p:cNvSpPr>
          <p:nvPr/>
        </p:nvSpPr>
        <p:spPr>
          <a:xfrm>
            <a:off x="640080" y="1650234"/>
            <a:ext cx="9677812" cy="47505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buSzPct val="120000"/>
            </a:pPr>
            <a:r>
              <a:rPr lang="en-US" b="1" dirty="0">
                <a:solidFill>
                  <a:srgbClr val="00205B"/>
                </a:solidFill>
                <a:latin typeface="Montserrat Medium" panose="00000600000000000000" pitchFamily="2" charset="0"/>
                <a:ea typeface="+mj-ea"/>
                <a:cs typeface="+mj-cs"/>
              </a:rPr>
              <a:t>In America's </a:t>
            </a:r>
            <a:r>
              <a:rPr lang="en-US" b="1" dirty="0">
                <a:solidFill>
                  <a:srgbClr val="DC8633"/>
                </a:solidFill>
                <a:latin typeface="Montserrat Semi Bold" panose="00000700000000000000" pitchFamily="50" charset="0"/>
              </a:rPr>
              <a:t>complex</a:t>
            </a:r>
            <a:r>
              <a:rPr lang="en-US" sz="3200" b="1" dirty="0">
                <a:solidFill>
                  <a:srgbClr val="DC8633"/>
                </a:solidFill>
                <a:latin typeface="Montserrat Medium" panose="00000600000000000000" pitchFamily="2" charset="0"/>
              </a:rPr>
              <a:t> </a:t>
            </a:r>
            <a:r>
              <a:rPr lang="en-US" b="1" dirty="0">
                <a:solidFill>
                  <a:srgbClr val="00205B"/>
                </a:solidFill>
                <a:latin typeface="Montserrat Medium" panose="00000600000000000000" pitchFamily="2" charset="0"/>
                <a:ea typeface="+mj-ea"/>
                <a:cs typeface="+mj-cs"/>
              </a:rPr>
              <a:t>health care system, patient </a:t>
            </a:r>
            <a:r>
              <a:rPr lang="en-US" b="1" dirty="0">
                <a:solidFill>
                  <a:srgbClr val="DC8633"/>
                </a:solidFill>
                <a:latin typeface="Montserrat Semi Bold" panose="00000700000000000000" pitchFamily="50" charset="0"/>
              </a:rPr>
              <a:t>needs</a:t>
            </a:r>
            <a:r>
              <a:rPr lang="en-US" b="1" dirty="0">
                <a:solidFill>
                  <a:srgbClr val="00205B"/>
                </a:solidFill>
                <a:latin typeface="Montserrat Medium" panose="00000600000000000000" pitchFamily="2" charset="0"/>
                <a:ea typeface="+mj-ea"/>
                <a:cs typeface="+mj-cs"/>
              </a:rPr>
              <a:t> can get </a:t>
            </a:r>
            <a:r>
              <a:rPr lang="en-US" b="1" dirty="0">
                <a:solidFill>
                  <a:srgbClr val="DC8633"/>
                </a:solidFill>
                <a:latin typeface="Montserrat Semi Bold" panose="00000700000000000000" pitchFamily="50" charset="0"/>
              </a:rPr>
              <a:t>lost.</a:t>
            </a:r>
          </a:p>
          <a:p>
            <a:pPr>
              <a:buSzPct val="120000"/>
            </a:pPr>
            <a:endParaRPr lang="en-US" sz="2000" b="1" dirty="0">
              <a:solidFill>
                <a:srgbClr val="00205B"/>
              </a:solidFill>
              <a:latin typeface="Montserrat Medium" panose="00000600000000000000" pitchFamily="2" charset="0"/>
              <a:ea typeface="+mj-ea"/>
              <a:cs typeface="+mj-cs"/>
            </a:endParaRPr>
          </a:p>
          <a:p>
            <a:pPr>
              <a:buSzPct val="120000"/>
            </a:pPr>
            <a:r>
              <a:rPr lang="en-US" b="1" dirty="0">
                <a:solidFill>
                  <a:srgbClr val="00205B"/>
                </a:solidFill>
                <a:latin typeface="Montserrat Medium" panose="00000600000000000000" pitchFamily="2" charset="0"/>
                <a:ea typeface="+mj-ea"/>
                <a:cs typeface="+mj-cs"/>
              </a:rPr>
              <a:t>When patients can't</a:t>
            </a:r>
            <a:r>
              <a:rPr lang="en-US" b="1" dirty="0">
                <a:solidFill>
                  <a:srgbClr val="DC8633"/>
                </a:solidFill>
                <a:latin typeface="Montserrat Semi Bold" panose="00000700000000000000" pitchFamily="50" charset="0"/>
              </a:rPr>
              <a:t> access </a:t>
            </a:r>
            <a:r>
              <a:rPr lang="en-US" b="1" dirty="0">
                <a:solidFill>
                  <a:srgbClr val="00205B"/>
                </a:solidFill>
                <a:latin typeface="Montserrat Medium" panose="00000600000000000000" pitchFamily="2" charset="0"/>
                <a:ea typeface="+mj-ea"/>
                <a:cs typeface="+mj-cs"/>
              </a:rPr>
              <a:t>medication due to cost or other </a:t>
            </a:r>
            <a:r>
              <a:rPr lang="en-US" b="1" dirty="0">
                <a:solidFill>
                  <a:srgbClr val="DC8633"/>
                </a:solidFill>
                <a:latin typeface="Montserrat Semi Bold" panose="00000700000000000000" pitchFamily="50" charset="0"/>
              </a:rPr>
              <a:t>barriers, </a:t>
            </a:r>
            <a:r>
              <a:rPr lang="en-US" b="1" dirty="0">
                <a:solidFill>
                  <a:srgbClr val="00205B"/>
                </a:solidFill>
                <a:latin typeface="Montserrat Medium" panose="00000600000000000000" pitchFamily="2" charset="0"/>
                <a:ea typeface="+mj-ea"/>
                <a:cs typeface="+mj-cs"/>
              </a:rPr>
              <a:t>their condition worsens.</a:t>
            </a:r>
          </a:p>
          <a:p>
            <a:pPr>
              <a:buSzPct val="120000"/>
            </a:pPr>
            <a:endParaRPr lang="en-US" sz="2000" b="1" dirty="0">
              <a:solidFill>
                <a:srgbClr val="00205B"/>
              </a:solidFill>
              <a:latin typeface="Montserrat Medium" panose="00000600000000000000" pitchFamily="2" charset="0"/>
              <a:ea typeface="+mj-ea"/>
              <a:cs typeface="+mj-cs"/>
            </a:endParaRPr>
          </a:p>
          <a:p>
            <a:pPr>
              <a:buSzPct val="120000"/>
            </a:pPr>
            <a:r>
              <a:rPr lang="en-US" b="1" dirty="0">
                <a:solidFill>
                  <a:srgbClr val="00205B"/>
                </a:solidFill>
                <a:latin typeface="Montserrat Medium" panose="00000600000000000000" pitchFamily="2" charset="0"/>
                <a:ea typeface="+mj-ea"/>
                <a:cs typeface="+mj-cs"/>
              </a:rPr>
              <a:t>This increase the </a:t>
            </a:r>
            <a:r>
              <a:rPr lang="en-US" b="1" dirty="0">
                <a:solidFill>
                  <a:srgbClr val="DC8633"/>
                </a:solidFill>
                <a:latin typeface="Montserrat Semi Bold" panose="00000700000000000000" pitchFamily="50" charset="0"/>
              </a:rPr>
              <a:t>burden</a:t>
            </a:r>
            <a:r>
              <a:rPr lang="en-US" b="1" dirty="0">
                <a:solidFill>
                  <a:srgbClr val="00205B"/>
                </a:solidFill>
                <a:latin typeface="Montserrat Medium" panose="00000600000000000000" pitchFamily="2" charset="0"/>
                <a:ea typeface="+mj-ea"/>
                <a:cs typeface="+mj-cs"/>
              </a:rPr>
              <a:t> on individuals and the entire health care system.</a:t>
            </a:r>
          </a:p>
          <a:p>
            <a:pPr>
              <a:buSzPct val="120000"/>
            </a:pPr>
            <a:endParaRPr lang="en-US" sz="2000" b="1" dirty="0">
              <a:solidFill>
                <a:srgbClr val="00205B"/>
              </a:solidFill>
              <a:latin typeface="Montserrat Medium" panose="00000600000000000000" pitchFamily="2" charset="0"/>
              <a:ea typeface="+mj-ea"/>
              <a:cs typeface="+mj-cs"/>
            </a:endParaRPr>
          </a:p>
          <a:p>
            <a:pPr>
              <a:buSzPct val="120000"/>
            </a:pPr>
            <a:r>
              <a:rPr lang="en-US" b="1" dirty="0">
                <a:solidFill>
                  <a:srgbClr val="DC8633"/>
                </a:solidFill>
                <a:latin typeface="Montserrat Semi Bold" panose="00000700000000000000" pitchFamily="50" charset="0"/>
              </a:rPr>
              <a:t>Innovative therapies </a:t>
            </a:r>
            <a:r>
              <a:rPr lang="en-US" b="1" dirty="0">
                <a:solidFill>
                  <a:srgbClr val="00205B"/>
                </a:solidFill>
                <a:latin typeface="Montserrat Medium" panose="00000600000000000000" pitchFamily="2" charset="0"/>
                <a:ea typeface="+mj-ea"/>
                <a:cs typeface="+mj-cs"/>
              </a:rPr>
              <a:t>change, and even save lives, but are associated with </a:t>
            </a:r>
            <a:r>
              <a:rPr lang="en-US" b="1" dirty="0">
                <a:solidFill>
                  <a:srgbClr val="DC8633"/>
                </a:solidFill>
                <a:latin typeface="Montserrat Semi Bold" panose="00000700000000000000" pitchFamily="50" charset="0"/>
              </a:rPr>
              <a:t>higher costs.</a:t>
            </a:r>
          </a:p>
          <a:p>
            <a:endParaRPr lang="en-US" sz="2400" dirty="0">
              <a:solidFill>
                <a:srgbClr val="00205B"/>
              </a:solidFill>
              <a:latin typeface="Montserrat Light"/>
            </a:endParaRPr>
          </a:p>
        </p:txBody>
      </p:sp>
    </p:spTree>
    <p:extLst>
      <p:ext uri="{BB962C8B-B14F-4D97-AF65-F5344CB8AC3E}">
        <p14:creationId xmlns:p14="http://schemas.microsoft.com/office/powerpoint/2010/main" val="13933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r>
              <a:rPr lang="en-US" dirty="0"/>
              <a:t>Managed Care History </a:t>
            </a:r>
          </a:p>
        </p:txBody>
      </p:sp>
    </p:spTree>
    <p:extLst>
      <p:ext uri="{BB962C8B-B14F-4D97-AF65-F5344CB8AC3E}">
        <p14:creationId xmlns:p14="http://schemas.microsoft.com/office/powerpoint/2010/main" val="31478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7A7AE6D-7C9E-700B-8085-D9AA7D2FA74A}"/>
              </a:ext>
            </a:extLst>
          </p:cNvPr>
          <p:cNvSpPr>
            <a:spLocks noGrp="1"/>
          </p:cNvSpPr>
          <p:nvPr>
            <p:ph sz="half" idx="13"/>
          </p:nvPr>
        </p:nvSpPr>
        <p:spPr>
          <a:xfrm>
            <a:off x="4732637" y="1847942"/>
            <a:ext cx="7105135" cy="4108015"/>
          </a:xfrm>
        </p:spPr>
        <p:txBody>
          <a:bodyPr/>
          <a:lstStyle/>
          <a:p>
            <a:pPr marL="0" indent="0" algn="ctr">
              <a:buNone/>
            </a:pPr>
            <a:endParaRPr lang="en-US" sz="4000" b="1" dirty="0">
              <a:solidFill>
                <a:srgbClr val="00205B"/>
              </a:solidFill>
              <a:latin typeface="Montserrat Light" panose="00000400000000000000" pitchFamily="50" charset="0"/>
              <a:ea typeface="+mj-ea"/>
              <a:cs typeface="+mj-cs"/>
            </a:endParaRPr>
          </a:p>
          <a:p>
            <a:pPr marL="0" indent="0" algn="ctr">
              <a:buNone/>
            </a:pPr>
            <a:r>
              <a:rPr lang="en-US" sz="4000" b="1" dirty="0">
                <a:solidFill>
                  <a:srgbClr val="00205B"/>
                </a:solidFill>
                <a:latin typeface="Montserrat Semi Bold" panose="00000700000000000000" pitchFamily="50" charset="0"/>
                <a:ea typeface="+mj-ea"/>
                <a:cs typeface="+mj-cs"/>
              </a:rPr>
              <a:t>Professionals</a:t>
            </a:r>
            <a:r>
              <a:rPr lang="en-US" sz="4000" dirty="0">
                <a:latin typeface="Montserrat Semi Bold" panose="00000700000000000000" pitchFamily="50" charset="0"/>
              </a:rPr>
              <a:t> </a:t>
            </a:r>
            <a:r>
              <a:rPr lang="en-US" sz="4000" b="1" dirty="0">
                <a:solidFill>
                  <a:srgbClr val="DC8633"/>
                </a:solidFill>
                <a:latin typeface="Montserrat Semi Bold" panose="00000700000000000000" pitchFamily="50" charset="0"/>
              </a:rPr>
              <a:t>dedicated</a:t>
            </a:r>
            <a:r>
              <a:rPr lang="en-US" sz="4000" dirty="0">
                <a:latin typeface="Montserrat Semi Bold" panose="00000700000000000000" pitchFamily="50" charset="0"/>
              </a:rPr>
              <a:t> </a:t>
            </a:r>
            <a:r>
              <a:rPr lang="en-US" sz="4000" b="1" dirty="0">
                <a:solidFill>
                  <a:srgbClr val="00205B"/>
                </a:solidFill>
                <a:latin typeface="Montserrat Semi Bold" panose="00000700000000000000" pitchFamily="50" charset="0"/>
                <a:ea typeface="+mj-ea"/>
                <a:cs typeface="+mj-cs"/>
              </a:rPr>
              <a:t>to getting patients the </a:t>
            </a:r>
            <a:r>
              <a:rPr lang="en-US" sz="4000" b="1" dirty="0">
                <a:solidFill>
                  <a:srgbClr val="DC8633"/>
                </a:solidFill>
                <a:latin typeface="Montserrat Semi Bold" panose="00000700000000000000" pitchFamily="50" charset="0"/>
              </a:rPr>
              <a:t>medications they need</a:t>
            </a:r>
            <a:r>
              <a:rPr lang="en-US" sz="4000" dirty="0">
                <a:latin typeface="Montserrat Semi Bold" panose="00000700000000000000" pitchFamily="50" charset="0"/>
              </a:rPr>
              <a:t> </a:t>
            </a:r>
            <a:r>
              <a:rPr lang="en-US" sz="4000" b="1" dirty="0">
                <a:solidFill>
                  <a:srgbClr val="00205B"/>
                </a:solidFill>
                <a:latin typeface="Montserrat Semi Bold" panose="00000700000000000000" pitchFamily="50" charset="0"/>
                <a:ea typeface="+mj-ea"/>
                <a:cs typeface="+mj-cs"/>
              </a:rPr>
              <a:t>at a </a:t>
            </a:r>
            <a:r>
              <a:rPr lang="en-US" sz="4000" b="1" dirty="0">
                <a:solidFill>
                  <a:srgbClr val="DC8633"/>
                </a:solidFill>
                <a:latin typeface="Montserrat Semi Bold" panose="00000700000000000000" pitchFamily="50" charset="0"/>
              </a:rPr>
              <a:t>cost</a:t>
            </a:r>
            <a:r>
              <a:rPr lang="en-US" sz="4000" dirty="0">
                <a:latin typeface="Montserrat Semi Bold" panose="00000700000000000000" pitchFamily="50" charset="0"/>
              </a:rPr>
              <a:t> </a:t>
            </a:r>
            <a:r>
              <a:rPr lang="en-US" sz="4000" b="1" dirty="0">
                <a:solidFill>
                  <a:srgbClr val="00205B"/>
                </a:solidFill>
                <a:latin typeface="Montserrat Semi Bold" panose="00000700000000000000" pitchFamily="50" charset="0"/>
                <a:ea typeface="+mj-ea"/>
                <a:cs typeface="+mj-cs"/>
              </a:rPr>
              <a:t>they can </a:t>
            </a:r>
            <a:r>
              <a:rPr lang="en-US" sz="4000" b="1" dirty="0">
                <a:solidFill>
                  <a:srgbClr val="DC8633"/>
                </a:solidFill>
                <a:latin typeface="Montserrat Semi Bold" panose="00000700000000000000" pitchFamily="50" charset="0"/>
              </a:rPr>
              <a:t>afford.</a:t>
            </a:r>
          </a:p>
          <a:p>
            <a:endParaRPr lang="en-US" dirty="0"/>
          </a:p>
        </p:txBody>
      </p:sp>
      <p:sp>
        <p:nvSpPr>
          <p:cNvPr id="7" name="Title 6">
            <a:extLst>
              <a:ext uri="{FF2B5EF4-FFF2-40B4-BE49-F238E27FC236}">
                <a16:creationId xmlns:a16="http://schemas.microsoft.com/office/drawing/2014/main" id="{11C4F2CC-59DE-44AE-1454-9B8AFF13184B}"/>
              </a:ext>
            </a:extLst>
          </p:cNvPr>
          <p:cNvSpPr>
            <a:spLocks noGrp="1"/>
          </p:cNvSpPr>
          <p:nvPr>
            <p:ph type="title"/>
          </p:nvPr>
        </p:nvSpPr>
        <p:spPr>
          <a:xfrm>
            <a:off x="4459265" y="487627"/>
            <a:ext cx="7378507" cy="581698"/>
          </a:xfrm>
        </p:spPr>
        <p:txBody>
          <a:bodyPr/>
          <a:lstStyle/>
          <a:p>
            <a:r>
              <a:rPr lang="en-US" dirty="0">
                <a:latin typeface="Montserrat SemiBold"/>
              </a:rPr>
              <a:t>Managed Care Pharmacy is Part of the Solution…</a:t>
            </a:r>
          </a:p>
        </p:txBody>
      </p:sp>
    </p:spTree>
    <p:extLst>
      <p:ext uri="{BB962C8B-B14F-4D97-AF65-F5344CB8AC3E}">
        <p14:creationId xmlns:p14="http://schemas.microsoft.com/office/powerpoint/2010/main" val="189920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573254" y="625192"/>
            <a:ext cx="10026519" cy="3174511"/>
          </a:xfrm>
        </p:spPr>
        <p:txBody>
          <a:bodyPr/>
          <a:lstStyle/>
          <a:p>
            <a:r>
              <a:rPr lang="en-US" b="1" i="0" u="none" strike="noStrike" dirty="0">
                <a:effectLst/>
                <a:latin typeface="Montserrat Semi Bold" panose="00000700000000000000" pitchFamily="50" charset="0"/>
              </a:rPr>
              <a:t>Addressing </a:t>
            </a:r>
          </a:p>
          <a:p>
            <a:r>
              <a:rPr lang="en-US" b="1" i="0" u="none" strike="noStrike" dirty="0">
                <a:effectLst/>
                <a:latin typeface="Montserrat Semi Bold" panose="00000700000000000000" pitchFamily="50" charset="0"/>
              </a:rPr>
              <a:t>the Rising Costs of </a:t>
            </a:r>
            <a:br>
              <a:rPr lang="en-US" b="1" i="0" u="none" strike="noStrike" dirty="0">
                <a:effectLst/>
                <a:latin typeface="Montserrat Semi Bold" panose="00000700000000000000" pitchFamily="50" charset="0"/>
              </a:rPr>
            </a:br>
            <a:r>
              <a:rPr lang="en-US" b="1" i="0" u="none" strike="noStrike" dirty="0">
                <a:effectLst/>
                <a:latin typeface="Montserrat Semi Bold" panose="00000700000000000000" pitchFamily="50" charset="0"/>
              </a:rPr>
              <a:t>Pharmaceuticals</a:t>
            </a:r>
            <a:endParaRPr lang="en-US" dirty="0">
              <a:latin typeface="Montserrat Semi Bold" panose="00000700000000000000" pitchFamily="50" charset="0"/>
            </a:endParaRPr>
          </a:p>
        </p:txBody>
      </p:sp>
    </p:spTree>
    <p:extLst>
      <p:ext uri="{BB962C8B-B14F-4D97-AF65-F5344CB8AC3E}">
        <p14:creationId xmlns:p14="http://schemas.microsoft.com/office/powerpoint/2010/main" val="347338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CDEBF-7069-D957-944E-F4B129BD3121}"/>
              </a:ext>
            </a:extLst>
          </p:cNvPr>
          <p:cNvSpPr>
            <a:spLocks noGrp="1"/>
          </p:cNvSpPr>
          <p:nvPr>
            <p:ph type="title"/>
          </p:nvPr>
        </p:nvSpPr>
        <p:spPr/>
        <p:txBody>
          <a:bodyPr/>
          <a:lstStyle/>
          <a:p>
            <a:r>
              <a:rPr lang="en-US" sz="4400" dirty="0">
                <a:latin typeface="Montserrat Semi Bold" panose="00000700000000000000" pitchFamily="50" charset="0"/>
                <a:ea typeface="+mn-ea"/>
                <a:cs typeface="+mn-cs"/>
              </a:rPr>
              <a:t>Promising Therapies, Higher Prices</a:t>
            </a:r>
            <a:endParaRPr lang="en-US" dirty="0"/>
          </a:p>
        </p:txBody>
      </p:sp>
      <p:sp>
        <p:nvSpPr>
          <p:cNvPr id="8" name="Content Placeholder 2">
            <a:extLst>
              <a:ext uri="{FF2B5EF4-FFF2-40B4-BE49-F238E27FC236}">
                <a16:creationId xmlns:a16="http://schemas.microsoft.com/office/drawing/2014/main" id="{2239CF99-AD29-A3F9-1949-EA1697C994EC}"/>
              </a:ext>
            </a:extLst>
          </p:cNvPr>
          <p:cNvSpPr txBox="1">
            <a:spLocks/>
          </p:cNvSpPr>
          <p:nvPr/>
        </p:nvSpPr>
        <p:spPr>
          <a:xfrm>
            <a:off x="899984" y="1890584"/>
            <a:ext cx="9922476" cy="46547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spcAft>
                <a:spcPts val="1200"/>
              </a:spcAft>
              <a:buClr>
                <a:srgbClr val="DC8633"/>
              </a:buClr>
              <a:buSzPct val="120000"/>
            </a:pPr>
            <a:r>
              <a:rPr lang="en-US" sz="3200" b="1" dirty="0">
                <a:solidFill>
                  <a:srgbClr val="00205B"/>
                </a:solidFill>
                <a:latin typeface="Montserrat Medium" panose="00000600000000000000" pitchFamily="2" charset="0"/>
                <a:ea typeface="+mj-ea"/>
                <a:cs typeface="+mj-cs"/>
              </a:rPr>
              <a:t>Innovative therapies may </a:t>
            </a:r>
            <a:r>
              <a:rPr lang="en-US" sz="3200" b="1" dirty="0">
                <a:solidFill>
                  <a:srgbClr val="DC8633"/>
                </a:solidFill>
                <a:latin typeface="Montserrat Semi Bold" panose="00000700000000000000" pitchFamily="50" charset="0"/>
              </a:rPr>
              <a:t>improve</a:t>
            </a:r>
            <a:r>
              <a:rPr lang="en-US" b="1" dirty="0">
                <a:solidFill>
                  <a:srgbClr val="DC8633"/>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quality of life, </a:t>
            </a:r>
            <a:r>
              <a:rPr lang="en-US" sz="3200" b="1" dirty="0">
                <a:solidFill>
                  <a:srgbClr val="DC8633"/>
                </a:solidFill>
                <a:latin typeface="Montserrat Semi Bold" panose="00000700000000000000" pitchFamily="50" charset="0"/>
              </a:rPr>
              <a:t>increase</a:t>
            </a:r>
            <a:r>
              <a:rPr lang="en-US" b="1" dirty="0">
                <a:solidFill>
                  <a:srgbClr val="DC8633"/>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longevity, or even </a:t>
            </a:r>
            <a:r>
              <a:rPr lang="en-US" sz="3200" b="1" dirty="0">
                <a:solidFill>
                  <a:srgbClr val="DC8633"/>
                </a:solidFill>
                <a:latin typeface="Montserrat Semi Bold" panose="00000700000000000000" pitchFamily="50" charset="0"/>
              </a:rPr>
              <a:t>cure</a:t>
            </a:r>
            <a:r>
              <a:rPr lang="en-US" sz="3200" b="1" dirty="0">
                <a:solidFill>
                  <a:srgbClr val="00205B"/>
                </a:solidFill>
                <a:latin typeface="Montserrat Medium" panose="00000600000000000000" pitchFamily="2" charset="0"/>
                <a:ea typeface="+mj-ea"/>
                <a:cs typeface="+mj-cs"/>
              </a:rPr>
              <a:t> disease.</a:t>
            </a:r>
          </a:p>
          <a:p>
            <a:pPr>
              <a:spcAft>
                <a:spcPts val="1200"/>
              </a:spcAft>
              <a:buClr>
                <a:srgbClr val="DC8633"/>
              </a:buClr>
              <a:buSzPct val="120000"/>
            </a:pPr>
            <a:endParaRPr lang="en-US" sz="1000" dirty="0">
              <a:solidFill>
                <a:srgbClr val="00205B"/>
              </a:solidFill>
              <a:latin typeface="Montserrat Medium" panose="00000600000000000000" pitchFamily="2" charset="0"/>
            </a:endParaRPr>
          </a:p>
          <a:p>
            <a:pPr>
              <a:spcAft>
                <a:spcPts val="1200"/>
              </a:spcAft>
              <a:buClr>
                <a:srgbClr val="DC8633"/>
              </a:buClr>
              <a:buSzPct val="120000"/>
            </a:pPr>
            <a:r>
              <a:rPr lang="en-US" sz="3200" b="1" dirty="0">
                <a:solidFill>
                  <a:srgbClr val="00205B"/>
                </a:solidFill>
                <a:latin typeface="Montserrat Medium" panose="00000600000000000000" pitchFamily="2" charset="0"/>
                <a:ea typeface="+mj-ea"/>
                <a:cs typeface="+mj-cs"/>
              </a:rPr>
              <a:t>Eight of 13 drugs launched in 2022 - priced over $200,000 per year1.</a:t>
            </a:r>
          </a:p>
          <a:p>
            <a:pPr>
              <a:spcAft>
                <a:spcPts val="1200"/>
              </a:spcAft>
              <a:buClr>
                <a:srgbClr val="DC8633"/>
              </a:buClr>
              <a:buSzPct val="120000"/>
            </a:pPr>
            <a:endParaRPr lang="en-US" sz="1000" dirty="0">
              <a:solidFill>
                <a:srgbClr val="00205B"/>
              </a:solidFill>
              <a:latin typeface="Montserrat Medium" panose="00000600000000000000" pitchFamily="2" charset="0"/>
            </a:endParaRPr>
          </a:p>
          <a:p>
            <a:pPr>
              <a:spcAft>
                <a:spcPts val="1200"/>
              </a:spcAft>
              <a:buClr>
                <a:srgbClr val="DC8633"/>
              </a:buClr>
              <a:buSzPct val="120000"/>
            </a:pPr>
            <a:r>
              <a:rPr lang="en-US" sz="3200" b="1" dirty="0">
                <a:solidFill>
                  <a:srgbClr val="00205B"/>
                </a:solidFill>
                <a:latin typeface="Montserrat Medium" panose="00000600000000000000" pitchFamily="2" charset="0"/>
                <a:ea typeface="+mj-ea"/>
                <a:cs typeface="+mj-cs"/>
              </a:rPr>
              <a:t>Median annual price for new U.S. drugs in 2022 was $257,0001.</a:t>
            </a:r>
          </a:p>
          <a:p>
            <a:endParaRPr lang="en-US" dirty="0"/>
          </a:p>
        </p:txBody>
      </p:sp>
    </p:spTree>
    <p:extLst>
      <p:ext uri="{BB962C8B-B14F-4D97-AF65-F5344CB8AC3E}">
        <p14:creationId xmlns:p14="http://schemas.microsoft.com/office/powerpoint/2010/main" val="1991366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1C972D-19A2-DF5F-7C47-1225F241F49B}"/>
              </a:ext>
            </a:extLst>
          </p:cNvPr>
          <p:cNvPicPr>
            <a:picLocks noChangeAspect="1"/>
          </p:cNvPicPr>
          <p:nvPr/>
        </p:nvPicPr>
        <p:blipFill>
          <a:blip r:embed="rId2"/>
          <a:stretch>
            <a:fillRect/>
          </a:stretch>
        </p:blipFill>
        <p:spPr>
          <a:xfrm>
            <a:off x="314325" y="630194"/>
            <a:ext cx="11563350" cy="5867400"/>
          </a:xfrm>
          <a:prstGeom prst="rect">
            <a:avLst/>
          </a:prstGeom>
        </p:spPr>
      </p:pic>
    </p:spTree>
    <p:extLst>
      <p:ext uri="{BB962C8B-B14F-4D97-AF65-F5344CB8AC3E}">
        <p14:creationId xmlns:p14="http://schemas.microsoft.com/office/powerpoint/2010/main" val="56882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F7DC-4DE0-EAF3-87A1-BDF9F97B36A9}"/>
              </a:ext>
            </a:extLst>
          </p:cNvPr>
          <p:cNvSpPr>
            <a:spLocks noGrp="1"/>
          </p:cNvSpPr>
          <p:nvPr>
            <p:ph type="title"/>
          </p:nvPr>
        </p:nvSpPr>
        <p:spPr>
          <a:xfrm>
            <a:off x="652437" y="306447"/>
            <a:ext cx="10485120" cy="581698"/>
          </a:xfrm>
        </p:spPr>
        <p:txBody>
          <a:bodyPr/>
          <a:lstStyle/>
          <a:p>
            <a:r>
              <a:rPr lang="en-US" sz="4000" dirty="0">
                <a:solidFill>
                  <a:srgbClr val="00205B"/>
                </a:solidFill>
                <a:latin typeface="Montserrat Semi Bold"/>
              </a:rPr>
              <a:t>Shared Beliefs &amp; Principles to Address Rising Costs </a:t>
            </a:r>
            <a:br>
              <a:rPr lang="en-US" sz="4400" dirty="0">
                <a:solidFill>
                  <a:srgbClr val="00205B"/>
                </a:solidFill>
                <a:latin typeface="Montserrat Semi Bold" panose="00000700000000000000" pitchFamily="50" charset="0"/>
              </a:rPr>
            </a:br>
            <a:endParaRPr lang="en-US" dirty="0"/>
          </a:p>
        </p:txBody>
      </p:sp>
      <p:sp>
        <p:nvSpPr>
          <p:cNvPr id="8" name="TextBox 7">
            <a:extLst>
              <a:ext uri="{FF2B5EF4-FFF2-40B4-BE49-F238E27FC236}">
                <a16:creationId xmlns:a16="http://schemas.microsoft.com/office/drawing/2014/main" id="{615A71C5-232D-E11C-F4CF-74264E275F9A}"/>
              </a:ext>
            </a:extLst>
          </p:cNvPr>
          <p:cNvSpPr txBox="1"/>
          <p:nvPr/>
        </p:nvSpPr>
        <p:spPr>
          <a:xfrm>
            <a:off x="889687" y="2021179"/>
            <a:ext cx="9057503" cy="4041106"/>
          </a:xfrm>
          <a:prstGeom prst="rect">
            <a:avLst/>
          </a:prstGeom>
          <a:noFill/>
        </p:spPr>
        <p:txBody>
          <a:bodyPr wrap="square">
            <a:spAutoFit/>
          </a:bodyPr>
          <a:lstStyle/>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Clinical </a:t>
            </a:r>
            <a:r>
              <a:rPr lang="en-US" sz="2800" b="1" dirty="0">
                <a:solidFill>
                  <a:srgbClr val="DC8633"/>
                </a:solidFill>
                <a:latin typeface="Montserrat Semi Bold" panose="00000700000000000000" pitchFamily="50" charset="0"/>
              </a:rPr>
              <a:t>decision-making</a:t>
            </a:r>
            <a:r>
              <a:rPr lang="en-US" sz="2800" b="1" dirty="0">
                <a:solidFill>
                  <a:srgbClr val="00205B"/>
                </a:solidFill>
                <a:latin typeface="Montserrat Medium" panose="00000600000000000000" pitchFamily="2" charset="0"/>
                <a:ea typeface="+mj-ea"/>
                <a:cs typeface="+mj-cs"/>
              </a:rPr>
              <a:t> must be driven by </a:t>
            </a:r>
            <a:r>
              <a:rPr lang="en-US" sz="2800" b="1" dirty="0">
                <a:solidFill>
                  <a:srgbClr val="DC8633"/>
                </a:solidFill>
                <a:latin typeface="Montserrat Semi Bold" panose="00000700000000000000" pitchFamily="50" charset="0"/>
              </a:rPr>
              <a:t>evidence.</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Payers, manufacturers, and the health care system want to see therapies </a:t>
            </a:r>
            <a:r>
              <a:rPr lang="en-US" sz="2800" b="1" dirty="0">
                <a:solidFill>
                  <a:srgbClr val="DC8633"/>
                </a:solidFill>
                <a:latin typeface="Montserrat Semi Bold" panose="00000700000000000000" pitchFamily="50" charset="0"/>
              </a:rPr>
              <a:t>used</a:t>
            </a:r>
            <a:r>
              <a:rPr lang="en-US" sz="2800" b="1" dirty="0">
                <a:solidFill>
                  <a:srgbClr val="00205B"/>
                </a:solidFill>
                <a:latin typeface="Montserrat Medium" panose="00000600000000000000" pitchFamily="2" charset="0"/>
                <a:ea typeface="+mj-ea"/>
                <a:cs typeface="+mj-cs"/>
              </a:rPr>
              <a:t> </a:t>
            </a:r>
            <a:r>
              <a:rPr lang="en-US" sz="2800" b="1" dirty="0">
                <a:solidFill>
                  <a:srgbClr val="DC8633"/>
                </a:solidFill>
                <a:latin typeface="Montserrat Semi Bold" panose="00000700000000000000" pitchFamily="50" charset="0"/>
              </a:rPr>
              <a:t>appropriately.</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Need to put </a:t>
            </a:r>
            <a:r>
              <a:rPr lang="en-US" sz="2800" b="1" dirty="0">
                <a:solidFill>
                  <a:srgbClr val="DC8633"/>
                </a:solidFill>
                <a:latin typeface="Montserrat Semi Bold" panose="00000700000000000000" pitchFamily="50" charset="0"/>
              </a:rPr>
              <a:t>resources</a:t>
            </a:r>
            <a:r>
              <a:rPr lang="en-US" sz="2800" b="1" dirty="0">
                <a:solidFill>
                  <a:srgbClr val="00205B"/>
                </a:solidFill>
                <a:latin typeface="Montserrat Medium" panose="00000600000000000000" pitchFamily="2" charset="0"/>
                <a:ea typeface="+mj-ea"/>
                <a:cs typeface="+mj-cs"/>
              </a:rPr>
              <a:t> behind interventions that </a:t>
            </a:r>
            <a:r>
              <a:rPr lang="en-US" sz="2800" b="1" dirty="0">
                <a:solidFill>
                  <a:srgbClr val="DC8633"/>
                </a:solidFill>
                <a:latin typeface="Montserrat Semi Bold" panose="00000700000000000000" pitchFamily="50" charset="0"/>
              </a:rPr>
              <a:t>demonstrate value.</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Dialogue among </a:t>
            </a:r>
            <a:r>
              <a:rPr lang="en-US" sz="2800" b="1" dirty="0">
                <a:solidFill>
                  <a:srgbClr val="DC8633"/>
                </a:solidFill>
                <a:latin typeface="Montserrat Semi Bold" panose="00000700000000000000" pitchFamily="50" charset="0"/>
              </a:rPr>
              <a:t>stakeholders</a:t>
            </a:r>
            <a:r>
              <a:rPr lang="en-US" sz="2800" b="1" dirty="0">
                <a:solidFill>
                  <a:srgbClr val="00205B"/>
                </a:solidFill>
                <a:latin typeface="Montserrat Medium" panose="00000600000000000000" pitchFamily="2" charset="0"/>
                <a:ea typeface="+mj-ea"/>
                <a:cs typeface="+mj-cs"/>
              </a:rPr>
              <a:t> is </a:t>
            </a:r>
            <a:r>
              <a:rPr lang="en-US" sz="2800" b="1" dirty="0">
                <a:solidFill>
                  <a:srgbClr val="DC8633"/>
                </a:solidFill>
                <a:latin typeface="Montserrat Semi Bold" panose="00000700000000000000" pitchFamily="50" charset="0"/>
              </a:rPr>
              <a:t>essential.</a:t>
            </a:r>
          </a:p>
        </p:txBody>
      </p:sp>
    </p:spTree>
    <p:extLst>
      <p:ext uri="{BB962C8B-B14F-4D97-AF65-F5344CB8AC3E}">
        <p14:creationId xmlns:p14="http://schemas.microsoft.com/office/powerpoint/2010/main" val="5052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F6095129-F111-4A65-A209-64AA3E40F9C0}"/>
              </a:ext>
            </a:extLst>
          </p:cNvPr>
          <p:cNvSpPr>
            <a:spLocks noGrp="1"/>
          </p:cNvSpPr>
          <p:nvPr>
            <p:ph type="title"/>
          </p:nvPr>
        </p:nvSpPr>
        <p:spPr>
          <a:xfrm>
            <a:off x="306448" y="213804"/>
            <a:ext cx="10357938" cy="581698"/>
          </a:xfrm>
        </p:spPr>
        <p:txBody>
          <a:bodyPr/>
          <a:lstStyle/>
          <a:p>
            <a:r>
              <a:rPr lang="en-US" sz="4000" dirty="0">
                <a:latin typeface="Montserrat Semi Bold" panose="00000700000000000000" pitchFamily="50" charset="0"/>
                <a:ea typeface="+mn-ea"/>
                <a:cs typeface="+mn-cs"/>
              </a:rPr>
              <a:t>Proposed Solutions to Address the Rising Cost of Pharmaceuticals</a:t>
            </a:r>
            <a:br>
              <a:rPr lang="en-US" sz="4400" b="1" dirty="0"/>
            </a:br>
            <a:br>
              <a:rPr lang="en-US" sz="4400" b="1" dirty="0">
                <a:solidFill>
                  <a:schemeClr val="tx1"/>
                </a:solidFill>
              </a:rPr>
            </a:br>
            <a:br>
              <a:rPr lang="en-US" sz="4400" dirty="0">
                <a:solidFill>
                  <a:schemeClr val="tx1"/>
                </a:solidFill>
              </a:rPr>
            </a:br>
            <a:endParaRPr lang="en-US" dirty="0">
              <a:solidFill>
                <a:schemeClr val="tx1"/>
              </a:solidFill>
            </a:endParaRPr>
          </a:p>
        </p:txBody>
      </p:sp>
      <p:grpSp>
        <p:nvGrpSpPr>
          <p:cNvPr id="11" name="Group 10">
            <a:extLst>
              <a:ext uri="{FF2B5EF4-FFF2-40B4-BE49-F238E27FC236}">
                <a16:creationId xmlns:a16="http://schemas.microsoft.com/office/drawing/2014/main" id="{61D93517-03E2-DF1D-4EA9-8C95FC35CFE3}"/>
              </a:ext>
            </a:extLst>
          </p:cNvPr>
          <p:cNvGrpSpPr>
            <a:grpSpLocks noChangeAspect="1"/>
          </p:cNvGrpSpPr>
          <p:nvPr/>
        </p:nvGrpSpPr>
        <p:grpSpPr>
          <a:xfrm>
            <a:off x="1408938" y="2258095"/>
            <a:ext cx="9104648" cy="3291840"/>
            <a:chOff x="3566293" y="1577041"/>
            <a:chExt cx="7433435" cy="2687603"/>
          </a:xfrm>
          <a:effectLst>
            <a:outerShdw blurRad="254000" dist="114300" dir="2700000" algn="tl" rotWithShape="0">
              <a:prstClr val="black">
                <a:alpha val="21000"/>
              </a:prstClr>
            </a:outerShdw>
          </a:effectLst>
        </p:grpSpPr>
        <p:sp>
          <p:nvSpPr>
            <p:cNvPr id="12" name="Freeform 17">
              <a:extLst>
                <a:ext uri="{FF2B5EF4-FFF2-40B4-BE49-F238E27FC236}">
                  <a16:creationId xmlns:a16="http://schemas.microsoft.com/office/drawing/2014/main" id="{AF6845DF-47A5-A098-D687-E909BD109D36}"/>
                </a:ext>
              </a:extLst>
            </p:cNvPr>
            <p:cNvSpPr>
              <a:spLocks/>
            </p:cNvSpPr>
            <p:nvPr/>
          </p:nvSpPr>
          <p:spPr bwMode="auto">
            <a:xfrm>
              <a:off x="8313370" y="2921776"/>
              <a:ext cx="2686358" cy="1342868"/>
            </a:xfrm>
            <a:custGeom>
              <a:avLst/>
              <a:gdLst>
                <a:gd name="T0" fmla="*/ 502 w 4319"/>
                <a:gd name="T1" fmla="*/ 0 h 2159"/>
                <a:gd name="T2" fmla="*/ 519 w 4319"/>
                <a:gd name="T3" fmla="*/ 234 h 2159"/>
                <a:gd name="T4" fmla="*/ 566 w 4319"/>
                <a:gd name="T5" fmla="*/ 458 h 2159"/>
                <a:gd name="T6" fmla="*/ 643 w 4319"/>
                <a:gd name="T7" fmla="*/ 671 h 2159"/>
                <a:gd name="T8" fmla="*/ 748 w 4319"/>
                <a:gd name="T9" fmla="*/ 868 h 2159"/>
                <a:gd name="T10" fmla="*/ 876 w 4319"/>
                <a:gd name="T11" fmla="*/ 1049 h 2159"/>
                <a:gd name="T12" fmla="*/ 1028 w 4319"/>
                <a:gd name="T13" fmla="*/ 1210 h 2159"/>
                <a:gd name="T14" fmla="*/ 1200 w 4319"/>
                <a:gd name="T15" fmla="*/ 1351 h 2159"/>
                <a:gd name="T16" fmla="*/ 1390 w 4319"/>
                <a:gd name="T17" fmla="*/ 1467 h 2159"/>
                <a:gd name="T18" fmla="*/ 1594 w 4319"/>
                <a:gd name="T19" fmla="*/ 1558 h 2159"/>
                <a:gd name="T20" fmla="*/ 1813 w 4319"/>
                <a:gd name="T21" fmla="*/ 1620 h 2159"/>
                <a:gd name="T22" fmla="*/ 2042 w 4319"/>
                <a:gd name="T23" fmla="*/ 1653 h 2159"/>
                <a:gd name="T24" fmla="*/ 2278 w 4319"/>
                <a:gd name="T25" fmla="*/ 1653 h 2159"/>
                <a:gd name="T26" fmla="*/ 2508 w 4319"/>
                <a:gd name="T27" fmla="*/ 1620 h 2159"/>
                <a:gd name="T28" fmla="*/ 2725 w 4319"/>
                <a:gd name="T29" fmla="*/ 1558 h 2159"/>
                <a:gd name="T30" fmla="*/ 2931 w 4319"/>
                <a:gd name="T31" fmla="*/ 1467 h 2159"/>
                <a:gd name="T32" fmla="*/ 3121 w 4319"/>
                <a:gd name="T33" fmla="*/ 1351 h 2159"/>
                <a:gd name="T34" fmla="*/ 3291 w 4319"/>
                <a:gd name="T35" fmla="*/ 1210 h 2159"/>
                <a:gd name="T36" fmla="*/ 3443 w 4319"/>
                <a:gd name="T37" fmla="*/ 1049 h 2159"/>
                <a:gd name="T38" fmla="*/ 3572 w 4319"/>
                <a:gd name="T39" fmla="*/ 868 h 2159"/>
                <a:gd name="T40" fmla="*/ 3676 w 4319"/>
                <a:gd name="T41" fmla="*/ 671 h 2159"/>
                <a:gd name="T42" fmla="*/ 3754 w 4319"/>
                <a:gd name="T43" fmla="*/ 458 h 2159"/>
                <a:gd name="T44" fmla="*/ 3802 w 4319"/>
                <a:gd name="T45" fmla="*/ 234 h 2159"/>
                <a:gd name="T46" fmla="*/ 3819 w 4319"/>
                <a:gd name="T47" fmla="*/ 0 h 2159"/>
                <a:gd name="T48" fmla="*/ 4315 w 4319"/>
                <a:gd name="T49" fmla="*/ 132 h 2159"/>
                <a:gd name="T50" fmla="*/ 4285 w 4319"/>
                <a:gd name="T51" fmla="*/ 387 h 2159"/>
                <a:gd name="T52" fmla="*/ 4225 w 4319"/>
                <a:gd name="T53" fmla="*/ 634 h 2159"/>
                <a:gd name="T54" fmla="*/ 4137 w 4319"/>
                <a:gd name="T55" fmla="*/ 868 h 2159"/>
                <a:gd name="T56" fmla="*/ 4025 w 4319"/>
                <a:gd name="T57" fmla="*/ 1090 h 2159"/>
                <a:gd name="T58" fmla="*/ 3887 w 4319"/>
                <a:gd name="T59" fmla="*/ 1294 h 2159"/>
                <a:gd name="T60" fmla="*/ 3729 w 4319"/>
                <a:gd name="T61" fmla="*/ 1483 h 2159"/>
                <a:gd name="T62" fmla="*/ 3551 w 4319"/>
                <a:gd name="T63" fmla="*/ 1651 h 2159"/>
                <a:gd name="T64" fmla="*/ 3353 w 4319"/>
                <a:gd name="T65" fmla="*/ 1799 h 2159"/>
                <a:gd name="T66" fmla="*/ 3141 w 4319"/>
                <a:gd name="T67" fmla="*/ 1923 h 2159"/>
                <a:gd name="T68" fmla="*/ 2913 w 4319"/>
                <a:gd name="T69" fmla="*/ 2024 h 2159"/>
                <a:gd name="T70" fmla="*/ 2672 w 4319"/>
                <a:gd name="T71" fmla="*/ 2097 h 2159"/>
                <a:gd name="T72" fmla="*/ 2420 w 4319"/>
                <a:gd name="T73" fmla="*/ 2143 h 2159"/>
                <a:gd name="T74" fmla="*/ 2160 w 4319"/>
                <a:gd name="T75" fmla="*/ 2159 h 2159"/>
                <a:gd name="T76" fmla="*/ 1899 w 4319"/>
                <a:gd name="T77" fmla="*/ 2143 h 2159"/>
                <a:gd name="T78" fmla="*/ 1648 w 4319"/>
                <a:gd name="T79" fmla="*/ 2097 h 2159"/>
                <a:gd name="T80" fmla="*/ 1408 w 4319"/>
                <a:gd name="T81" fmla="*/ 2024 h 2159"/>
                <a:gd name="T82" fmla="*/ 1180 w 4319"/>
                <a:gd name="T83" fmla="*/ 1923 h 2159"/>
                <a:gd name="T84" fmla="*/ 967 w 4319"/>
                <a:gd name="T85" fmla="*/ 1799 h 2159"/>
                <a:gd name="T86" fmla="*/ 770 w 4319"/>
                <a:gd name="T87" fmla="*/ 1651 h 2159"/>
                <a:gd name="T88" fmla="*/ 591 w 4319"/>
                <a:gd name="T89" fmla="*/ 1483 h 2159"/>
                <a:gd name="T90" fmla="*/ 432 w 4319"/>
                <a:gd name="T91" fmla="*/ 1294 h 2159"/>
                <a:gd name="T92" fmla="*/ 296 w 4319"/>
                <a:gd name="T93" fmla="*/ 1090 h 2159"/>
                <a:gd name="T94" fmla="*/ 183 w 4319"/>
                <a:gd name="T95" fmla="*/ 868 h 2159"/>
                <a:gd name="T96" fmla="*/ 96 w 4319"/>
                <a:gd name="T97" fmla="*/ 634 h 2159"/>
                <a:gd name="T98" fmla="*/ 35 w 4319"/>
                <a:gd name="T99" fmla="*/ 387 h 2159"/>
                <a:gd name="T100" fmla="*/ 4 w 4319"/>
                <a:gd name="T101" fmla="*/ 13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9" h="2159">
                  <a:moveTo>
                    <a:pt x="0" y="0"/>
                  </a:moveTo>
                  <a:lnTo>
                    <a:pt x="502" y="0"/>
                  </a:lnTo>
                  <a:lnTo>
                    <a:pt x="506" y="119"/>
                  </a:lnTo>
                  <a:lnTo>
                    <a:pt x="519" y="234"/>
                  </a:lnTo>
                  <a:lnTo>
                    <a:pt x="538" y="348"/>
                  </a:lnTo>
                  <a:lnTo>
                    <a:pt x="566" y="458"/>
                  </a:lnTo>
                  <a:lnTo>
                    <a:pt x="601" y="567"/>
                  </a:lnTo>
                  <a:lnTo>
                    <a:pt x="643" y="671"/>
                  </a:lnTo>
                  <a:lnTo>
                    <a:pt x="693" y="771"/>
                  </a:lnTo>
                  <a:lnTo>
                    <a:pt x="748" y="868"/>
                  </a:lnTo>
                  <a:lnTo>
                    <a:pt x="809" y="960"/>
                  </a:lnTo>
                  <a:lnTo>
                    <a:pt x="876" y="1049"/>
                  </a:lnTo>
                  <a:lnTo>
                    <a:pt x="950" y="1132"/>
                  </a:lnTo>
                  <a:lnTo>
                    <a:pt x="1028" y="1210"/>
                  </a:lnTo>
                  <a:lnTo>
                    <a:pt x="1112" y="1284"/>
                  </a:lnTo>
                  <a:lnTo>
                    <a:pt x="1200" y="1351"/>
                  </a:lnTo>
                  <a:lnTo>
                    <a:pt x="1293" y="1412"/>
                  </a:lnTo>
                  <a:lnTo>
                    <a:pt x="1390" y="1467"/>
                  </a:lnTo>
                  <a:lnTo>
                    <a:pt x="1489" y="1516"/>
                  </a:lnTo>
                  <a:lnTo>
                    <a:pt x="1594" y="1558"/>
                  </a:lnTo>
                  <a:lnTo>
                    <a:pt x="1701" y="1593"/>
                  </a:lnTo>
                  <a:lnTo>
                    <a:pt x="1813" y="1620"/>
                  </a:lnTo>
                  <a:lnTo>
                    <a:pt x="1925" y="1641"/>
                  </a:lnTo>
                  <a:lnTo>
                    <a:pt x="2042" y="1653"/>
                  </a:lnTo>
                  <a:lnTo>
                    <a:pt x="2160" y="1657"/>
                  </a:lnTo>
                  <a:lnTo>
                    <a:pt x="2278" y="1653"/>
                  </a:lnTo>
                  <a:lnTo>
                    <a:pt x="2394" y="1641"/>
                  </a:lnTo>
                  <a:lnTo>
                    <a:pt x="2508" y="1620"/>
                  </a:lnTo>
                  <a:lnTo>
                    <a:pt x="2618" y="1593"/>
                  </a:lnTo>
                  <a:lnTo>
                    <a:pt x="2725" y="1558"/>
                  </a:lnTo>
                  <a:lnTo>
                    <a:pt x="2830" y="1516"/>
                  </a:lnTo>
                  <a:lnTo>
                    <a:pt x="2931" y="1467"/>
                  </a:lnTo>
                  <a:lnTo>
                    <a:pt x="3028" y="1412"/>
                  </a:lnTo>
                  <a:lnTo>
                    <a:pt x="3121" y="1351"/>
                  </a:lnTo>
                  <a:lnTo>
                    <a:pt x="3209" y="1284"/>
                  </a:lnTo>
                  <a:lnTo>
                    <a:pt x="3291" y="1210"/>
                  </a:lnTo>
                  <a:lnTo>
                    <a:pt x="3370" y="1132"/>
                  </a:lnTo>
                  <a:lnTo>
                    <a:pt x="3443" y="1049"/>
                  </a:lnTo>
                  <a:lnTo>
                    <a:pt x="3511" y="960"/>
                  </a:lnTo>
                  <a:lnTo>
                    <a:pt x="3572" y="868"/>
                  </a:lnTo>
                  <a:lnTo>
                    <a:pt x="3628" y="771"/>
                  </a:lnTo>
                  <a:lnTo>
                    <a:pt x="3676" y="671"/>
                  </a:lnTo>
                  <a:lnTo>
                    <a:pt x="3718" y="567"/>
                  </a:lnTo>
                  <a:lnTo>
                    <a:pt x="3754" y="458"/>
                  </a:lnTo>
                  <a:lnTo>
                    <a:pt x="3781" y="348"/>
                  </a:lnTo>
                  <a:lnTo>
                    <a:pt x="3802" y="234"/>
                  </a:lnTo>
                  <a:lnTo>
                    <a:pt x="3814" y="119"/>
                  </a:lnTo>
                  <a:lnTo>
                    <a:pt x="3819" y="0"/>
                  </a:lnTo>
                  <a:lnTo>
                    <a:pt x="4319" y="0"/>
                  </a:lnTo>
                  <a:lnTo>
                    <a:pt x="4315" y="132"/>
                  </a:lnTo>
                  <a:lnTo>
                    <a:pt x="4304" y="260"/>
                  </a:lnTo>
                  <a:lnTo>
                    <a:pt x="4285" y="387"/>
                  </a:lnTo>
                  <a:lnTo>
                    <a:pt x="4258" y="512"/>
                  </a:lnTo>
                  <a:lnTo>
                    <a:pt x="4225" y="634"/>
                  </a:lnTo>
                  <a:lnTo>
                    <a:pt x="4184" y="753"/>
                  </a:lnTo>
                  <a:lnTo>
                    <a:pt x="4137" y="868"/>
                  </a:lnTo>
                  <a:lnTo>
                    <a:pt x="4084" y="981"/>
                  </a:lnTo>
                  <a:lnTo>
                    <a:pt x="4025" y="1090"/>
                  </a:lnTo>
                  <a:lnTo>
                    <a:pt x="3958" y="1195"/>
                  </a:lnTo>
                  <a:lnTo>
                    <a:pt x="3887" y="1294"/>
                  </a:lnTo>
                  <a:lnTo>
                    <a:pt x="3811" y="1391"/>
                  </a:lnTo>
                  <a:lnTo>
                    <a:pt x="3729" y="1483"/>
                  </a:lnTo>
                  <a:lnTo>
                    <a:pt x="3642" y="1569"/>
                  </a:lnTo>
                  <a:lnTo>
                    <a:pt x="3551" y="1651"/>
                  </a:lnTo>
                  <a:lnTo>
                    <a:pt x="3454" y="1728"/>
                  </a:lnTo>
                  <a:lnTo>
                    <a:pt x="3353" y="1799"/>
                  </a:lnTo>
                  <a:lnTo>
                    <a:pt x="3249" y="1864"/>
                  </a:lnTo>
                  <a:lnTo>
                    <a:pt x="3141" y="1923"/>
                  </a:lnTo>
                  <a:lnTo>
                    <a:pt x="3028" y="1977"/>
                  </a:lnTo>
                  <a:lnTo>
                    <a:pt x="2913" y="2024"/>
                  </a:lnTo>
                  <a:lnTo>
                    <a:pt x="2794" y="2065"/>
                  </a:lnTo>
                  <a:lnTo>
                    <a:pt x="2672" y="2097"/>
                  </a:lnTo>
                  <a:lnTo>
                    <a:pt x="2547" y="2124"/>
                  </a:lnTo>
                  <a:lnTo>
                    <a:pt x="2420" y="2143"/>
                  </a:lnTo>
                  <a:lnTo>
                    <a:pt x="2291" y="2155"/>
                  </a:lnTo>
                  <a:lnTo>
                    <a:pt x="2160" y="2159"/>
                  </a:lnTo>
                  <a:lnTo>
                    <a:pt x="2029" y="2155"/>
                  </a:lnTo>
                  <a:lnTo>
                    <a:pt x="1899" y="2143"/>
                  </a:lnTo>
                  <a:lnTo>
                    <a:pt x="1772" y="2124"/>
                  </a:lnTo>
                  <a:lnTo>
                    <a:pt x="1648" y="2097"/>
                  </a:lnTo>
                  <a:lnTo>
                    <a:pt x="1526" y="2065"/>
                  </a:lnTo>
                  <a:lnTo>
                    <a:pt x="1408" y="2024"/>
                  </a:lnTo>
                  <a:lnTo>
                    <a:pt x="1291" y="1977"/>
                  </a:lnTo>
                  <a:lnTo>
                    <a:pt x="1180" y="1923"/>
                  </a:lnTo>
                  <a:lnTo>
                    <a:pt x="1071" y="1864"/>
                  </a:lnTo>
                  <a:lnTo>
                    <a:pt x="967" y="1799"/>
                  </a:lnTo>
                  <a:lnTo>
                    <a:pt x="866" y="1728"/>
                  </a:lnTo>
                  <a:lnTo>
                    <a:pt x="770" y="1651"/>
                  </a:lnTo>
                  <a:lnTo>
                    <a:pt x="678" y="1569"/>
                  </a:lnTo>
                  <a:lnTo>
                    <a:pt x="591" y="1483"/>
                  </a:lnTo>
                  <a:lnTo>
                    <a:pt x="509" y="1391"/>
                  </a:lnTo>
                  <a:lnTo>
                    <a:pt x="432" y="1294"/>
                  </a:lnTo>
                  <a:lnTo>
                    <a:pt x="361" y="1195"/>
                  </a:lnTo>
                  <a:lnTo>
                    <a:pt x="296" y="1090"/>
                  </a:lnTo>
                  <a:lnTo>
                    <a:pt x="236" y="981"/>
                  </a:lnTo>
                  <a:lnTo>
                    <a:pt x="183" y="868"/>
                  </a:lnTo>
                  <a:lnTo>
                    <a:pt x="136" y="753"/>
                  </a:lnTo>
                  <a:lnTo>
                    <a:pt x="96" y="634"/>
                  </a:lnTo>
                  <a:lnTo>
                    <a:pt x="62" y="512"/>
                  </a:lnTo>
                  <a:lnTo>
                    <a:pt x="35" y="387"/>
                  </a:lnTo>
                  <a:lnTo>
                    <a:pt x="16" y="260"/>
                  </a:lnTo>
                  <a:lnTo>
                    <a:pt x="4" y="132"/>
                  </a:lnTo>
                  <a:lnTo>
                    <a:pt x="0" y="0"/>
                  </a:lnTo>
                  <a:close/>
                </a:path>
              </a:pathLst>
            </a:custGeom>
            <a:solidFill>
              <a:srgbClr val="F1B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4">
              <a:extLst>
                <a:ext uri="{FF2B5EF4-FFF2-40B4-BE49-F238E27FC236}">
                  <a16:creationId xmlns:a16="http://schemas.microsoft.com/office/drawing/2014/main" id="{5D1133EC-7D2A-BF72-CD8B-DD75568AA90A}"/>
                </a:ext>
              </a:extLst>
            </p:cNvPr>
            <p:cNvSpPr>
              <a:spLocks/>
            </p:cNvSpPr>
            <p:nvPr/>
          </p:nvSpPr>
          <p:spPr bwMode="auto">
            <a:xfrm>
              <a:off x="5943489" y="2921776"/>
              <a:ext cx="2686358" cy="1342868"/>
            </a:xfrm>
            <a:custGeom>
              <a:avLst/>
              <a:gdLst>
                <a:gd name="T0" fmla="*/ 502 w 4319"/>
                <a:gd name="T1" fmla="*/ 0 h 2159"/>
                <a:gd name="T2" fmla="*/ 519 w 4319"/>
                <a:gd name="T3" fmla="*/ 234 h 2159"/>
                <a:gd name="T4" fmla="*/ 566 w 4319"/>
                <a:gd name="T5" fmla="*/ 458 h 2159"/>
                <a:gd name="T6" fmla="*/ 643 w 4319"/>
                <a:gd name="T7" fmla="*/ 671 h 2159"/>
                <a:gd name="T8" fmla="*/ 748 w 4319"/>
                <a:gd name="T9" fmla="*/ 868 h 2159"/>
                <a:gd name="T10" fmla="*/ 876 w 4319"/>
                <a:gd name="T11" fmla="*/ 1049 h 2159"/>
                <a:gd name="T12" fmla="*/ 1028 w 4319"/>
                <a:gd name="T13" fmla="*/ 1210 h 2159"/>
                <a:gd name="T14" fmla="*/ 1200 w 4319"/>
                <a:gd name="T15" fmla="*/ 1351 h 2159"/>
                <a:gd name="T16" fmla="*/ 1390 w 4319"/>
                <a:gd name="T17" fmla="*/ 1467 h 2159"/>
                <a:gd name="T18" fmla="*/ 1594 w 4319"/>
                <a:gd name="T19" fmla="*/ 1558 h 2159"/>
                <a:gd name="T20" fmla="*/ 1813 w 4319"/>
                <a:gd name="T21" fmla="*/ 1620 h 2159"/>
                <a:gd name="T22" fmla="*/ 2042 w 4319"/>
                <a:gd name="T23" fmla="*/ 1653 h 2159"/>
                <a:gd name="T24" fmla="*/ 2278 w 4319"/>
                <a:gd name="T25" fmla="*/ 1653 h 2159"/>
                <a:gd name="T26" fmla="*/ 2508 w 4319"/>
                <a:gd name="T27" fmla="*/ 1620 h 2159"/>
                <a:gd name="T28" fmla="*/ 2725 w 4319"/>
                <a:gd name="T29" fmla="*/ 1558 h 2159"/>
                <a:gd name="T30" fmla="*/ 2931 w 4319"/>
                <a:gd name="T31" fmla="*/ 1467 h 2159"/>
                <a:gd name="T32" fmla="*/ 3121 w 4319"/>
                <a:gd name="T33" fmla="*/ 1351 h 2159"/>
                <a:gd name="T34" fmla="*/ 3291 w 4319"/>
                <a:gd name="T35" fmla="*/ 1210 h 2159"/>
                <a:gd name="T36" fmla="*/ 3443 w 4319"/>
                <a:gd name="T37" fmla="*/ 1049 h 2159"/>
                <a:gd name="T38" fmla="*/ 3572 w 4319"/>
                <a:gd name="T39" fmla="*/ 868 h 2159"/>
                <a:gd name="T40" fmla="*/ 3676 w 4319"/>
                <a:gd name="T41" fmla="*/ 671 h 2159"/>
                <a:gd name="T42" fmla="*/ 3754 w 4319"/>
                <a:gd name="T43" fmla="*/ 458 h 2159"/>
                <a:gd name="T44" fmla="*/ 3802 w 4319"/>
                <a:gd name="T45" fmla="*/ 234 h 2159"/>
                <a:gd name="T46" fmla="*/ 3819 w 4319"/>
                <a:gd name="T47" fmla="*/ 0 h 2159"/>
                <a:gd name="T48" fmla="*/ 4315 w 4319"/>
                <a:gd name="T49" fmla="*/ 132 h 2159"/>
                <a:gd name="T50" fmla="*/ 4285 w 4319"/>
                <a:gd name="T51" fmla="*/ 387 h 2159"/>
                <a:gd name="T52" fmla="*/ 4225 w 4319"/>
                <a:gd name="T53" fmla="*/ 634 h 2159"/>
                <a:gd name="T54" fmla="*/ 4137 w 4319"/>
                <a:gd name="T55" fmla="*/ 868 h 2159"/>
                <a:gd name="T56" fmla="*/ 4025 w 4319"/>
                <a:gd name="T57" fmla="*/ 1090 h 2159"/>
                <a:gd name="T58" fmla="*/ 3887 w 4319"/>
                <a:gd name="T59" fmla="*/ 1294 h 2159"/>
                <a:gd name="T60" fmla="*/ 3729 w 4319"/>
                <a:gd name="T61" fmla="*/ 1483 h 2159"/>
                <a:gd name="T62" fmla="*/ 3551 w 4319"/>
                <a:gd name="T63" fmla="*/ 1651 h 2159"/>
                <a:gd name="T64" fmla="*/ 3353 w 4319"/>
                <a:gd name="T65" fmla="*/ 1799 h 2159"/>
                <a:gd name="T66" fmla="*/ 3141 w 4319"/>
                <a:gd name="T67" fmla="*/ 1923 h 2159"/>
                <a:gd name="T68" fmla="*/ 2913 w 4319"/>
                <a:gd name="T69" fmla="*/ 2024 h 2159"/>
                <a:gd name="T70" fmla="*/ 2672 w 4319"/>
                <a:gd name="T71" fmla="*/ 2097 h 2159"/>
                <a:gd name="T72" fmla="*/ 2420 w 4319"/>
                <a:gd name="T73" fmla="*/ 2143 h 2159"/>
                <a:gd name="T74" fmla="*/ 2160 w 4319"/>
                <a:gd name="T75" fmla="*/ 2159 h 2159"/>
                <a:gd name="T76" fmla="*/ 1899 w 4319"/>
                <a:gd name="T77" fmla="*/ 2143 h 2159"/>
                <a:gd name="T78" fmla="*/ 1648 w 4319"/>
                <a:gd name="T79" fmla="*/ 2097 h 2159"/>
                <a:gd name="T80" fmla="*/ 1408 w 4319"/>
                <a:gd name="T81" fmla="*/ 2024 h 2159"/>
                <a:gd name="T82" fmla="*/ 1180 w 4319"/>
                <a:gd name="T83" fmla="*/ 1923 h 2159"/>
                <a:gd name="T84" fmla="*/ 967 w 4319"/>
                <a:gd name="T85" fmla="*/ 1799 h 2159"/>
                <a:gd name="T86" fmla="*/ 770 w 4319"/>
                <a:gd name="T87" fmla="*/ 1651 h 2159"/>
                <a:gd name="T88" fmla="*/ 591 w 4319"/>
                <a:gd name="T89" fmla="*/ 1483 h 2159"/>
                <a:gd name="T90" fmla="*/ 432 w 4319"/>
                <a:gd name="T91" fmla="*/ 1294 h 2159"/>
                <a:gd name="T92" fmla="*/ 296 w 4319"/>
                <a:gd name="T93" fmla="*/ 1090 h 2159"/>
                <a:gd name="T94" fmla="*/ 183 w 4319"/>
                <a:gd name="T95" fmla="*/ 868 h 2159"/>
                <a:gd name="T96" fmla="*/ 96 w 4319"/>
                <a:gd name="T97" fmla="*/ 634 h 2159"/>
                <a:gd name="T98" fmla="*/ 35 w 4319"/>
                <a:gd name="T99" fmla="*/ 387 h 2159"/>
                <a:gd name="T100" fmla="*/ 4 w 4319"/>
                <a:gd name="T101" fmla="*/ 13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9" h="2159">
                  <a:moveTo>
                    <a:pt x="0" y="0"/>
                  </a:moveTo>
                  <a:lnTo>
                    <a:pt x="502" y="0"/>
                  </a:lnTo>
                  <a:lnTo>
                    <a:pt x="506" y="119"/>
                  </a:lnTo>
                  <a:lnTo>
                    <a:pt x="519" y="234"/>
                  </a:lnTo>
                  <a:lnTo>
                    <a:pt x="538" y="348"/>
                  </a:lnTo>
                  <a:lnTo>
                    <a:pt x="566" y="458"/>
                  </a:lnTo>
                  <a:lnTo>
                    <a:pt x="601" y="567"/>
                  </a:lnTo>
                  <a:lnTo>
                    <a:pt x="643" y="671"/>
                  </a:lnTo>
                  <a:lnTo>
                    <a:pt x="693" y="771"/>
                  </a:lnTo>
                  <a:lnTo>
                    <a:pt x="748" y="868"/>
                  </a:lnTo>
                  <a:lnTo>
                    <a:pt x="809" y="960"/>
                  </a:lnTo>
                  <a:lnTo>
                    <a:pt x="876" y="1049"/>
                  </a:lnTo>
                  <a:lnTo>
                    <a:pt x="950" y="1132"/>
                  </a:lnTo>
                  <a:lnTo>
                    <a:pt x="1028" y="1210"/>
                  </a:lnTo>
                  <a:lnTo>
                    <a:pt x="1112" y="1284"/>
                  </a:lnTo>
                  <a:lnTo>
                    <a:pt x="1200" y="1351"/>
                  </a:lnTo>
                  <a:lnTo>
                    <a:pt x="1293" y="1412"/>
                  </a:lnTo>
                  <a:lnTo>
                    <a:pt x="1390" y="1467"/>
                  </a:lnTo>
                  <a:lnTo>
                    <a:pt x="1489" y="1516"/>
                  </a:lnTo>
                  <a:lnTo>
                    <a:pt x="1594" y="1558"/>
                  </a:lnTo>
                  <a:lnTo>
                    <a:pt x="1701" y="1593"/>
                  </a:lnTo>
                  <a:lnTo>
                    <a:pt x="1813" y="1620"/>
                  </a:lnTo>
                  <a:lnTo>
                    <a:pt x="1925" y="1641"/>
                  </a:lnTo>
                  <a:lnTo>
                    <a:pt x="2042" y="1653"/>
                  </a:lnTo>
                  <a:lnTo>
                    <a:pt x="2160" y="1657"/>
                  </a:lnTo>
                  <a:lnTo>
                    <a:pt x="2278" y="1653"/>
                  </a:lnTo>
                  <a:lnTo>
                    <a:pt x="2394" y="1641"/>
                  </a:lnTo>
                  <a:lnTo>
                    <a:pt x="2508" y="1620"/>
                  </a:lnTo>
                  <a:lnTo>
                    <a:pt x="2618" y="1593"/>
                  </a:lnTo>
                  <a:lnTo>
                    <a:pt x="2725" y="1558"/>
                  </a:lnTo>
                  <a:lnTo>
                    <a:pt x="2830" y="1516"/>
                  </a:lnTo>
                  <a:lnTo>
                    <a:pt x="2931" y="1467"/>
                  </a:lnTo>
                  <a:lnTo>
                    <a:pt x="3028" y="1412"/>
                  </a:lnTo>
                  <a:lnTo>
                    <a:pt x="3121" y="1351"/>
                  </a:lnTo>
                  <a:lnTo>
                    <a:pt x="3209" y="1284"/>
                  </a:lnTo>
                  <a:lnTo>
                    <a:pt x="3291" y="1210"/>
                  </a:lnTo>
                  <a:lnTo>
                    <a:pt x="3370" y="1132"/>
                  </a:lnTo>
                  <a:lnTo>
                    <a:pt x="3443" y="1049"/>
                  </a:lnTo>
                  <a:lnTo>
                    <a:pt x="3511" y="960"/>
                  </a:lnTo>
                  <a:lnTo>
                    <a:pt x="3572" y="868"/>
                  </a:lnTo>
                  <a:lnTo>
                    <a:pt x="3628" y="771"/>
                  </a:lnTo>
                  <a:lnTo>
                    <a:pt x="3676" y="671"/>
                  </a:lnTo>
                  <a:lnTo>
                    <a:pt x="3718" y="567"/>
                  </a:lnTo>
                  <a:lnTo>
                    <a:pt x="3754" y="458"/>
                  </a:lnTo>
                  <a:lnTo>
                    <a:pt x="3781" y="348"/>
                  </a:lnTo>
                  <a:lnTo>
                    <a:pt x="3802" y="234"/>
                  </a:lnTo>
                  <a:lnTo>
                    <a:pt x="3814" y="119"/>
                  </a:lnTo>
                  <a:lnTo>
                    <a:pt x="3819" y="0"/>
                  </a:lnTo>
                  <a:lnTo>
                    <a:pt x="4319" y="0"/>
                  </a:lnTo>
                  <a:lnTo>
                    <a:pt x="4315" y="132"/>
                  </a:lnTo>
                  <a:lnTo>
                    <a:pt x="4304" y="260"/>
                  </a:lnTo>
                  <a:lnTo>
                    <a:pt x="4285" y="387"/>
                  </a:lnTo>
                  <a:lnTo>
                    <a:pt x="4258" y="512"/>
                  </a:lnTo>
                  <a:lnTo>
                    <a:pt x="4225" y="634"/>
                  </a:lnTo>
                  <a:lnTo>
                    <a:pt x="4184" y="753"/>
                  </a:lnTo>
                  <a:lnTo>
                    <a:pt x="4137" y="868"/>
                  </a:lnTo>
                  <a:lnTo>
                    <a:pt x="4084" y="981"/>
                  </a:lnTo>
                  <a:lnTo>
                    <a:pt x="4025" y="1090"/>
                  </a:lnTo>
                  <a:lnTo>
                    <a:pt x="3958" y="1195"/>
                  </a:lnTo>
                  <a:lnTo>
                    <a:pt x="3887" y="1294"/>
                  </a:lnTo>
                  <a:lnTo>
                    <a:pt x="3811" y="1391"/>
                  </a:lnTo>
                  <a:lnTo>
                    <a:pt x="3729" y="1483"/>
                  </a:lnTo>
                  <a:lnTo>
                    <a:pt x="3642" y="1569"/>
                  </a:lnTo>
                  <a:lnTo>
                    <a:pt x="3551" y="1651"/>
                  </a:lnTo>
                  <a:lnTo>
                    <a:pt x="3454" y="1728"/>
                  </a:lnTo>
                  <a:lnTo>
                    <a:pt x="3353" y="1799"/>
                  </a:lnTo>
                  <a:lnTo>
                    <a:pt x="3249" y="1864"/>
                  </a:lnTo>
                  <a:lnTo>
                    <a:pt x="3141" y="1923"/>
                  </a:lnTo>
                  <a:lnTo>
                    <a:pt x="3028" y="1977"/>
                  </a:lnTo>
                  <a:lnTo>
                    <a:pt x="2913" y="2024"/>
                  </a:lnTo>
                  <a:lnTo>
                    <a:pt x="2794" y="2065"/>
                  </a:lnTo>
                  <a:lnTo>
                    <a:pt x="2672" y="2097"/>
                  </a:lnTo>
                  <a:lnTo>
                    <a:pt x="2547" y="2124"/>
                  </a:lnTo>
                  <a:lnTo>
                    <a:pt x="2420" y="2143"/>
                  </a:lnTo>
                  <a:lnTo>
                    <a:pt x="2291" y="2155"/>
                  </a:lnTo>
                  <a:lnTo>
                    <a:pt x="2160" y="2159"/>
                  </a:lnTo>
                  <a:lnTo>
                    <a:pt x="2029" y="2155"/>
                  </a:lnTo>
                  <a:lnTo>
                    <a:pt x="1899" y="2143"/>
                  </a:lnTo>
                  <a:lnTo>
                    <a:pt x="1772" y="2124"/>
                  </a:lnTo>
                  <a:lnTo>
                    <a:pt x="1648" y="2097"/>
                  </a:lnTo>
                  <a:lnTo>
                    <a:pt x="1526" y="2065"/>
                  </a:lnTo>
                  <a:lnTo>
                    <a:pt x="1408" y="2024"/>
                  </a:lnTo>
                  <a:lnTo>
                    <a:pt x="1291" y="1977"/>
                  </a:lnTo>
                  <a:lnTo>
                    <a:pt x="1180" y="1923"/>
                  </a:lnTo>
                  <a:lnTo>
                    <a:pt x="1071" y="1864"/>
                  </a:lnTo>
                  <a:lnTo>
                    <a:pt x="967" y="1799"/>
                  </a:lnTo>
                  <a:lnTo>
                    <a:pt x="866" y="1728"/>
                  </a:lnTo>
                  <a:lnTo>
                    <a:pt x="770" y="1651"/>
                  </a:lnTo>
                  <a:lnTo>
                    <a:pt x="678" y="1569"/>
                  </a:lnTo>
                  <a:lnTo>
                    <a:pt x="591" y="1483"/>
                  </a:lnTo>
                  <a:lnTo>
                    <a:pt x="509" y="1391"/>
                  </a:lnTo>
                  <a:lnTo>
                    <a:pt x="432" y="1294"/>
                  </a:lnTo>
                  <a:lnTo>
                    <a:pt x="361" y="1195"/>
                  </a:lnTo>
                  <a:lnTo>
                    <a:pt x="296" y="1090"/>
                  </a:lnTo>
                  <a:lnTo>
                    <a:pt x="236" y="981"/>
                  </a:lnTo>
                  <a:lnTo>
                    <a:pt x="183" y="868"/>
                  </a:lnTo>
                  <a:lnTo>
                    <a:pt x="136" y="753"/>
                  </a:lnTo>
                  <a:lnTo>
                    <a:pt x="96" y="634"/>
                  </a:lnTo>
                  <a:lnTo>
                    <a:pt x="62" y="512"/>
                  </a:lnTo>
                  <a:lnTo>
                    <a:pt x="35" y="387"/>
                  </a:lnTo>
                  <a:lnTo>
                    <a:pt x="16" y="260"/>
                  </a:lnTo>
                  <a:lnTo>
                    <a:pt x="4" y="132"/>
                  </a:lnTo>
                  <a:lnTo>
                    <a:pt x="0" y="0"/>
                  </a:lnTo>
                  <a:close/>
                </a:path>
              </a:pathLst>
            </a:custGeom>
            <a:solidFill>
              <a:srgbClr val="0076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11">
              <a:extLst>
                <a:ext uri="{FF2B5EF4-FFF2-40B4-BE49-F238E27FC236}">
                  <a16:creationId xmlns:a16="http://schemas.microsoft.com/office/drawing/2014/main" id="{D434E136-1BAD-8048-B5EC-2413CE550268}"/>
                </a:ext>
              </a:extLst>
            </p:cNvPr>
            <p:cNvSpPr>
              <a:spLocks/>
            </p:cNvSpPr>
            <p:nvPr/>
          </p:nvSpPr>
          <p:spPr bwMode="auto">
            <a:xfrm>
              <a:off x="3566293" y="2921776"/>
              <a:ext cx="2686358" cy="1342868"/>
            </a:xfrm>
            <a:custGeom>
              <a:avLst/>
              <a:gdLst>
                <a:gd name="T0" fmla="*/ 502 w 4319"/>
                <a:gd name="T1" fmla="*/ 0 h 2159"/>
                <a:gd name="T2" fmla="*/ 519 w 4319"/>
                <a:gd name="T3" fmla="*/ 234 h 2159"/>
                <a:gd name="T4" fmla="*/ 566 w 4319"/>
                <a:gd name="T5" fmla="*/ 458 h 2159"/>
                <a:gd name="T6" fmla="*/ 643 w 4319"/>
                <a:gd name="T7" fmla="*/ 671 h 2159"/>
                <a:gd name="T8" fmla="*/ 748 w 4319"/>
                <a:gd name="T9" fmla="*/ 868 h 2159"/>
                <a:gd name="T10" fmla="*/ 876 w 4319"/>
                <a:gd name="T11" fmla="*/ 1049 h 2159"/>
                <a:gd name="T12" fmla="*/ 1028 w 4319"/>
                <a:gd name="T13" fmla="*/ 1210 h 2159"/>
                <a:gd name="T14" fmla="*/ 1200 w 4319"/>
                <a:gd name="T15" fmla="*/ 1351 h 2159"/>
                <a:gd name="T16" fmla="*/ 1390 w 4319"/>
                <a:gd name="T17" fmla="*/ 1467 h 2159"/>
                <a:gd name="T18" fmla="*/ 1594 w 4319"/>
                <a:gd name="T19" fmla="*/ 1558 h 2159"/>
                <a:gd name="T20" fmla="*/ 1813 w 4319"/>
                <a:gd name="T21" fmla="*/ 1620 h 2159"/>
                <a:gd name="T22" fmla="*/ 2042 w 4319"/>
                <a:gd name="T23" fmla="*/ 1653 h 2159"/>
                <a:gd name="T24" fmla="*/ 2278 w 4319"/>
                <a:gd name="T25" fmla="*/ 1653 h 2159"/>
                <a:gd name="T26" fmla="*/ 2508 w 4319"/>
                <a:gd name="T27" fmla="*/ 1620 h 2159"/>
                <a:gd name="T28" fmla="*/ 2725 w 4319"/>
                <a:gd name="T29" fmla="*/ 1558 h 2159"/>
                <a:gd name="T30" fmla="*/ 2931 w 4319"/>
                <a:gd name="T31" fmla="*/ 1467 h 2159"/>
                <a:gd name="T32" fmla="*/ 3121 w 4319"/>
                <a:gd name="T33" fmla="*/ 1351 h 2159"/>
                <a:gd name="T34" fmla="*/ 3291 w 4319"/>
                <a:gd name="T35" fmla="*/ 1210 h 2159"/>
                <a:gd name="T36" fmla="*/ 3443 w 4319"/>
                <a:gd name="T37" fmla="*/ 1049 h 2159"/>
                <a:gd name="T38" fmla="*/ 3572 w 4319"/>
                <a:gd name="T39" fmla="*/ 868 h 2159"/>
                <a:gd name="T40" fmla="*/ 3676 w 4319"/>
                <a:gd name="T41" fmla="*/ 671 h 2159"/>
                <a:gd name="T42" fmla="*/ 3754 w 4319"/>
                <a:gd name="T43" fmla="*/ 458 h 2159"/>
                <a:gd name="T44" fmla="*/ 3802 w 4319"/>
                <a:gd name="T45" fmla="*/ 234 h 2159"/>
                <a:gd name="T46" fmla="*/ 3819 w 4319"/>
                <a:gd name="T47" fmla="*/ 0 h 2159"/>
                <a:gd name="T48" fmla="*/ 4315 w 4319"/>
                <a:gd name="T49" fmla="*/ 132 h 2159"/>
                <a:gd name="T50" fmla="*/ 4285 w 4319"/>
                <a:gd name="T51" fmla="*/ 387 h 2159"/>
                <a:gd name="T52" fmla="*/ 4225 w 4319"/>
                <a:gd name="T53" fmla="*/ 634 h 2159"/>
                <a:gd name="T54" fmla="*/ 4137 w 4319"/>
                <a:gd name="T55" fmla="*/ 868 h 2159"/>
                <a:gd name="T56" fmla="*/ 4025 w 4319"/>
                <a:gd name="T57" fmla="*/ 1090 h 2159"/>
                <a:gd name="T58" fmla="*/ 3887 w 4319"/>
                <a:gd name="T59" fmla="*/ 1294 h 2159"/>
                <a:gd name="T60" fmla="*/ 3729 w 4319"/>
                <a:gd name="T61" fmla="*/ 1483 h 2159"/>
                <a:gd name="T62" fmla="*/ 3551 w 4319"/>
                <a:gd name="T63" fmla="*/ 1651 h 2159"/>
                <a:gd name="T64" fmla="*/ 3353 w 4319"/>
                <a:gd name="T65" fmla="*/ 1799 h 2159"/>
                <a:gd name="T66" fmla="*/ 3141 w 4319"/>
                <a:gd name="T67" fmla="*/ 1923 h 2159"/>
                <a:gd name="T68" fmla="*/ 2913 w 4319"/>
                <a:gd name="T69" fmla="*/ 2024 h 2159"/>
                <a:gd name="T70" fmla="*/ 2672 w 4319"/>
                <a:gd name="T71" fmla="*/ 2097 h 2159"/>
                <a:gd name="T72" fmla="*/ 2420 w 4319"/>
                <a:gd name="T73" fmla="*/ 2143 h 2159"/>
                <a:gd name="T74" fmla="*/ 2160 w 4319"/>
                <a:gd name="T75" fmla="*/ 2159 h 2159"/>
                <a:gd name="T76" fmla="*/ 1899 w 4319"/>
                <a:gd name="T77" fmla="*/ 2143 h 2159"/>
                <a:gd name="T78" fmla="*/ 1648 w 4319"/>
                <a:gd name="T79" fmla="*/ 2097 h 2159"/>
                <a:gd name="T80" fmla="*/ 1408 w 4319"/>
                <a:gd name="T81" fmla="*/ 2024 h 2159"/>
                <a:gd name="T82" fmla="*/ 1180 w 4319"/>
                <a:gd name="T83" fmla="*/ 1923 h 2159"/>
                <a:gd name="T84" fmla="*/ 967 w 4319"/>
                <a:gd name="T85" fmla="*/ 1799 h 2159"/>
                <a:gd name="T86" fmla="*/ 770 w 4319"/>
                <a:gd name="T87" fmla="*/ 1651 h 2159"/>
                <a:gd name="T88" fmla="*/ 591 w 4319"/>
                <a:gd name="T89" fmla="*/ 1483 h 2159"/>
                <a:gd name="T90" fmla="*/ 432 w 4319"/>
                <a:gd name="T91" fmla="*/ 1294 h 2159"/>
                <a:gd name="T92" fmla="*/ 296 w 4319"/>
                <a:gd name="T93" fmla="*/ 1090 h 2159"/>
                <a:gd name="T94" fmla="*/ 183 w 4319"/>
                <a:gd name="T95" fmla="*/ 868 h 2159"/>
                <a:gd name="T96" fmla="*/ 96 w 4319"/>
                <a:gd name="T97" fmla="*/ 634 h 2159"/>
                <a:gd name="T98" fmla="*/ 35 w 4319"/>
                <a:gd name="T99" fmla="*/ 387 h 2159"/>
                <a:gd name="T100" fmla="*/ 4 w 4319"/>
                <a:gd name="T101" fmla="*/ 13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9" h="2159">
                  <a:moveTo>
                    <a:pt x="0" y="0"/>
                  </a:moveTo>
                  <a:lnTo>
                    <a:pt x="502" y="0"/>
                  </a:lnTo>
                  <a:lnTo>
                    <a:pt x="506" y="119"/>
                  </a:lnTo>
                  <a:lnTo>
                    <a:pt x="519" y="234"/>
                  </a:lnTo>
                  <a:lnTo>
                    <a:pt x="538" y="348"/>
                  </a:lnTo>
                  <a:lnTo>
                    <a:pt x="566" y="458"/>
                  </a:lnTo>
                  <a:lnTo>
                    <a:pt x="601" y="567"/>
                  </a:lnTo>
                  <a:lnTo>
                    <a:pt x="643" y="671"/>
                  </a:lnTo>
                  <a:lnTo>
                    <a:pt x="693" y="771"/>
                  </a:lnTo>
                  <a:lnTo>
                    <a:pt x="748" y="868"/>
                  </a:lnTo>
                  <a:lnTo>
                    <a:pt x="809" y="960"/>
                  </a:lnTo>
                  <a:lnTo>
                    <a:pt x="876" y="1049"/>
                  </a:lnTo>
                  <a:lnTo>
                    <a:pt x="950" y="1132"/>
                  </a:lnTo>
                  <a:lnTo>
                    <a:pt x="1028" y="1210"/>
                  </a:lnTo>
                  <a:lnTo>
                    <a:pt x="1112" y="1284"/>
                  </a:lnTo>
                  <a:lnTo>
                    <a:pt x="1200" y="1351"/>
                  </a:lnTo>
                  <a:lnTo>
                    <a:pt x="1293" y="1412"/>
                  </a:lnTo>
                  <a:lnTo>
                    <a:pt x="1390" y="1467"/>
                  </a:lnTo>
                  <a:lnTo>
                    <a:pt x="1489" y="1516"/>
                  </a:lnTo>
                  <a:lnTo>
                    <a:pt x="1594" y="1558"/>
                  </a:lnTo>
                  <a:lnTo>
                    <a:pt x="1701" y="1593"/>
                  </a:lnTo>
                  <a:lnTo>
                    <a:pt x="1813" y="1620"/>
                  </a:lnTo>
                  <a:lnTo>
                    <a:pt x="1925" y="1641"/>
                  </a:lnTo>
                  <a:lnTo>
                    <a:pt x="2042" y="1653"/>
                  </a:lnTo>
                  <a:lnTo>
                    <a:pt x="2160" y="1657"/>
                  </a:lnTo>
                  <a:lnTo>
                    <a:pt x="2278" y="1653"/>
                  </a:lnTo>
                  <a:lnTo>
                    <a:pt x="2394" y="1641"/>
                  </a:lnTo>
                  <a:lnTo>
                    <a:pt x="2508" y="1620"/>
                  </a:lnTo>
                  <a:lnTo>
                    <a:pt x="2618" y="1593"/>
                  </a:lnTo>
                  <a:lnTo>
                    <a:pt x="2725" y="1558"/>
                  </a:lnTo>
                  <a:lnTo>
                    <a:pt x="2830" y="1516"/>
                  </a:lnTo>
                  <a:lnTo>
                    <a:pt x="2931" y="1467"/>
                  </a:lnTo>
                  <a:lnTo>
                    <a:pt x="3028" y="1412"/>
                  </a:lnTo>
                  <a:lnTo>
                    <a:pt x="3121" y="1351"/>
                  </a:lnTo>
                  <a:lnTo>
                    <a:pt x="3209" y="1284"/>
                  </a:lnTo>
                  <a:lnTo>
                    <a:pt x="3291" y="1210"/>
                  </a:lnTo>
                  <a:lnTo>
                    <a:pt x="3370" y="1132"/>
                  </a:lnTo>
                  <a:lnTo>
                    <a:pt x="3443" y="1049"/>
                  </a:lnTo>
                  <a:lnTo>
                    <a:pt x="3511" y="960"/>
                  </a:lnTo>
                  <a:lnTo>
                    <a:pt x="3572" y="868"/>
                  </a:lnTo>
                  <a:lnTo>
                    <a:pt x="3628" y="771"/>
                  </a:lnTo>
                  <a:lnTo>
                    <a:pt x="3676" y="671"/>
                  </a:lnTo>
                  <a:lnTo>
                    <a:pt x="3718" y="567"/>
                  </a:lnTo>
                  <a:lnTo>
                    <a:pt x="3754" y="458"/>
                  </a:lnTo>
                  <a:lnTo>
                    <a:pt x="3781" y="348"/>
                  </a:lnTo>
                  <a:lnTo>
                    <a:pt x="3802" y="234"/>
                  </a:lnTo>
                  <a:lnTo>
                    <a:pt x="3814" y="119"/>
                  </a:lnTo>
                  <a:lnTo>
                    <a:pt x="3819" y="0"/>
                  </a:lnTo>
                  <a:lnTo>
                    <a:pt x="4319" y="0"/>
                  </a:lnTo>
                  <a:lnTo>
                    <a:pt x="4315" y="132"/>
                  </a:lnTo>
                  <a:lnTo>
                    <a:pt x="4304" y="260"/>
                  </a:lnTo>
                  <a:lnTo>
                    <a:pt x="4285" y="387"/>
                  </a:lnTo>
                  <a:lnTo>
                    <a:pt x="4258" y="512"/>
                  </a:lnTo>
                  <a:lnTo>
                    <a:pt x="4225" y="634"/>
                  </a:lnTo>
                  <a:lnTo>
                    <a:pt x="4184" y="753"/>
                  </a:lnTo>
                  <a:lnTo>
                    <a:pt x="4137" y="868"/>
                  </a:lnTo>
                  <a:lnTo>
                    <a:pt x="4084" y="981"/>
                  </a:lnTo>
                  <a:lnTo>
                    <a:pt x="4025" y="1090"/>
                  </a:lnTo>
                  <a:lnTo>
                    <a:pt x="3958" y="1195"/>
                  </a:lnTo>
                  <a:lnTo>
                    <a:pt x="3887" y="1294"/>
                  </a:lnTo>
                  <a:lnTo>
                    <a:pt x="3811" y="1391"/>
                  </a:lnTo>
                  <a:lnTo>
                    <a:pt x="3729" y="1483"/>
                  </a:lnTo>
                  <a:lnTo>
                    <a:pt x="3642" y="1569"/>
                  </a:lnTo>
                  <a:lnTo>
                    <a:pt x="3551" y="1651"/>
                  </a:lnTo>
                  <a:lnTo>
                    <a:pt x="3454" y="1728"/>
                  </a:lnTo>
                  <a:lnTo>
                    <a:pt x="3353" y="1799"/>
                  </a:lnTo>
                  <a:lnTo>
                    <a:pt x="3249" y="1864"/>
                  </a:lnTo>
                  <a:lnTo>
                    <a:pt x="3141" y="1923"/>
                  </a:lnTo>
                  <a:lnTo>
                    <a:pt x="3028" y="1977"/>
                  </a:lnTo>
                  <a:lnTo>
                    <a:pt x="2913" y="2024"/>
                  </a:lnTo>
                  <a:lnTo>
                    <a:pt x="2794" y="2065"/>
                  </a:lnTo>
                  <a:lnTo>
                    <a:pt x="2672" y="2097"/>
                  </a:lnTo>
                  <a:lnTo>
                    <a:pt x="2547" y="2124"/>
                  </a:lnTo>
                  <a:lnTo>
                    <a:pt x="2420" y="2143"/>
                  </a:lnTo>
                  <a:lnTo>
                    <a:pt x="2291" y="2155"/>
                  </a:lnTo>
                  <a:lnTo>
                    <a:pt x="2160" y="2159"/>
                  </a:lnTo>
                  <a:lnTo>
                    <a:pt x="2029" y="2155"/>
                  </a:lnTo>
                  <a:lnTo>
                    <a:pt x="1899" y="2143"/>
                  </a:lnTo>
                  <a:lnTo>
                    <a:pt x="1772" y="2124"/>
                  </a:lnTo>
                  <a:lnTo>
                    <a:pt x="1648" y="2097"/>
                  </a:lnTo>
                  <a:lnTo>
                    <a:pt x="1526" y="2065"/>
                  </a:lnTo>
                  <a:lnTo>
                    <a:pt x="1408" y="2024"/>
                  </a:lnTo>
                  <a:lnTo>
                    <a:pt x="1291" y="1977"/>
                  </a:lnTo>
                  <a:lnTo>
                    <a:pt x="1180" y="1923"/>
                  </a:lnTo>
                  <a:lnTo>
                    <a:pt x="1071" y="1864"/>
                  </a:lnTo>
                  <a:lnTo>
                    <a:pt x="967" y="1799"/>
                  </a:lnTo>
                  <a:lnTo>
                    <a:pt x="866" y="1728"/>
                  </a:lnTo>
                  <a:lnTo>
                    <a:pt x="770" y="1651"/>
                  </a:lnTo>
                  <a:lnTo>
                    <a:pt x="678" y="1569"/>
                  </a:lnTo>
                  <a:lnTo>
                    <a:pt x="591" y="1483"/>
                  </a:lnTo>
                  <a:lnTo>
                    <a:pt x="509" y="1391"/>
                  </a:lnTo>
                  <a:lnTo>
                    <a:pt x="432" y="1294"/>
                  </a:lnTo>
                  <a:lnTo>
                    <a:pt x="361" y="1195"/>
                  </a:lnTo>
                  <a:lnTo>
                    <a:pt x="296" y="1090"/>
                  </a:lnTo>
                  <a:lnTo>
                    <a:pt x="236" y="981"/>
                  </a:lnTo>
                  <a:lnTo>
                    <a:pt x="183" y="868"/>
                  </a:lnTo>
                  <a:lnTo>
                    <a:pt x="136" y="753"/>
                  </a:lnTo>
                  <a:lnTo>
                    <a:pt x="96" y="634"/>
                  </a:lnTo>
                  <a:lnTo>
                    <a:pt x="62" y="512"/>
                  </a:lnTo>
                  <a:lnTo>
                    <a:pt x="35" y="387"/>
                  </a:lnTo>
                  <a:lnTo>
                    <a:pt x="16" y="260"/>
                  </a:lnTo>
                  <a:lnTo>
                    <a:pt x="4" y="13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10">
              <a:extLst>
                <a:ext uri="{FF2B5EF4-FFF2-40B4-BE49-F238E27FC236}">
                  <a16:creationId xmlns:a16="http://schemas.microsoft.com/office/drawing/2014/main" id="{52C94CBF-73B9-78A7-A2C8-0A59560E7F3A}"/>
                </a:ext>
              </a:extLst>
            </p:cNvPr>
            <p:cNvSpPr>
              <a:spLocks/>
            </p:cNvSpPr>
            <p:nvPr/>
          </p:nvSpPr>
          <p:spPr bwMode="auto">
            <a:xfrm>
              <a:off x="3566293" y="1577041"/>
              <a:ext cx="2686358" cy="1344734"/>
            </a:xfrm>
            <a:custGeom>
              <a:avLst/>
              <a:gdLst>
                <a:gd name="T0" fmla="*/ 2292 w 4319"/>
                <a:gd name="T1" fmla="*/ 4 h 2162"/>
                <a:gd name="T2" fmla="*/ 2547 w 4319"/>
                <a:gd name="T3" fmla="*/ 35 h 2162"/>
                <a:gd name="T4" fmla="*/ 2794 w 4319"/>
                <a:gd name="T5" fmla="*/ 95 h 2162"/>
                <a:gd name="T6" fmla="*/ 3028 w 4319"/>
                <a:gd name="T7" fmla="*/ 182 h 2162"/>
                <a:gd name="T8" fmla="*/ 3249 w 4319"/>
                <a:gd name="T9" fmla="*/ 296 h 2162"/>
                <a:gd name="T10" fmla="*/ 3455 w 4319"/>
                <a:gd name="T11" fmla="*/ 432 h 2162"/>
                <a:gd name="T12" fmla="*/ 3642 w 4319"/>
                <a:gd name="T13" fmla="*/ 591 h 2162"/>
                <a:gd name="T14" fmla="*/ 3811 w 4319"/>
                <a:gd name="T15" fmla="*/ 769 h 2162"/>
                <a:gd name="T16" fmla="*/ 3959 w 4319"/>
                <a:gd name="T17" fmla="*/ 967 h 2162"/>
                <a:gd name="T18" fmla="*/ 4084 w 4319"/>
                <a:gd name="T19" fmla="*/ 1179 h 2162"/>
                <a:gd name="T20" fmla="*/ 4184 w 4319"/>
                <a:gd name="T21" fmla="*/ 1407 h 2162"/>
                <a:gd name="T22" fmla="*/ 4259 w 4319"/>
                <a:gd name="T23" fmla="*/ 1648 h 2162"/>
                <a:gd name="T24" fmla="*/ 4305 w 4319"/>
                <a:gd name="T25" fmla="*/ 1900 h 2162"/>
                <a:gd name="T26" fmla="*/ 4319 w 4319"/>
                <a:gd name="T27" fmla="*/ 2160 h 2162"/>
                <a:gd name="T28" fmla="*/ 4319 w 4319"/>
                <a:gd name="T29" fmla="*/ 2162 h 2162"/>
                <a:gd name="T30" fmla="*/ 3819 w 4319"/>
                <a:gd name="T31" fmla="*/ 2160 h 2162"/>
                <a:gd name="T32" fmla="*/ 3802 w 4319"/>
                <a:gd name="T33" fmla="*/ 1926 h 2162"/>
                <a:gd name="T34" fmla="*/ 3755 w 4319"/>
                <a:gd name="T35" fmla="*/ 1702 h 2162"/>
                <a:gd name="T36" fmla="*/ 3678 w 4319"/>
                <a:gd name="T37" fmla="*/ 1489 h 2162"/>
                <a:gd name="T38" fmla="*/ 3573 w 4319"/>
                <a:gd name="T39" fmla="*/ 1292 h 2162"/>
                <a:gd name="T40" fmla="*/ 3445 w 4319"/>
                <a:gd name="T41" fmla="*/ 1111 h 2162"/>
                <a:gd name="T42" fmla="*/ 3293 w 4319"/>
                <a:gd name="T43" fmla="*/ 950 h 2162"/>
                <a:gd name="T44" fmla="*/ 3121 w 4319"/>
                <a:gd name="T45" fmla="*/ 809 h 2162"/>
                <a:gd name="T46" fmla="*/ 2931 w 4319"/>
                <a:gd name="T47" fmla="*/ 692 h 2162"/>
                <a:gd name="T48" fmla="*/ 2727 w 4319"/>
                <a:gd name="T49" fmla="*/ 601 h 2162"/>
                <a:gd name="T50" fmla="*/ 2508 w 4319"/>
                <a:gd name="T51" fmla="*/ 538 h 2162"/>
                <a:gd name="T52" fmla="*/ 2279 w 4319"/>
                <a:gd name="T53" fmla="*/ 505 h 2162"/>
                <a:gd name="T54" fmla="*/ 2042 w 4319"/>
                <a:gd name="T55" fmla="*/ 505 h 2162"/>
                <a:gd name="T56" fmla="*/ 1813 w 4319"/>
                <a:gd name="T57" fmla="*/ 538 h 2162"/>
                <a:gd name="T58" fmla="*/ 1594 w 4319"/>
                <a:gd name="T59" fmla="*/ 601 h 2162"/>
                <a:gd name="T60" fmla="*/ 1388 w 4319"/>
                <a:gd name="T61" fmla="*/ 692 h 2162"/>
                <a:gd name="T62" fmla="*/ 1198 w 4319"/>
                <a:gd name="T63" fmla="*/ 809 h 2162"/>
                <a:gd name="T64" fmla="*/ 1027 w 4319"/>
                <a:gd name="T65" fmla="*/ 950 h 2162"/>
                <a:gd name="T66" fmla="*/ 876 w 4319"/>
                <a:gd name="T67" fmla="*/ 1111 h 2162"/>
                <a:gd name="T68" fmla="*/ 747 w 4319"/>
                <a:gd name="T69" fmla="*/ 1292 h 2162"/>
                <a:gd name="T70" fmla="*/ 643 w 4319"/>
                <a:gd name="T71" fmla="*/ 1489 h 2162"/>
                <a:gd name="T72" fmla="*/ 566 w 4319"/>
                <a:gd name="T73" fmla="*/ 1702 h 2162"/>
                <a:gd name="T74" fmla="*/ 517 w 4319"/>
                <a:gd name="T75" fmla="*/ 1926 h 2162"/>
                <a:gd name="T76" fmla="*/ 502 w 4319"/>
                <a:gd name="T77" fmla="*/ 2160 h 2162"/>
                <a:gd name="T78" fmla="*/ 502 w 4319"/>
                <a:gd name="T79" fmla="*/ 2162 h 2162"/>
                <a:gd name="T80" fmla="*/ 0 w 4319"/>
                <a:gd name="T81" fmla="*/ 2162 h 2162"/>
                <a:gd name="T82" fmla="*/ 4 w 4319"/>
                <a:gd name="T83" fmla="*/ 2029 h 2162"/>
                <a:gd name="T84" fmla="*/ 35 w 4319"/>
                <a:gd name="T85" fmla="*/ 1773 h 2162"/>
                <a:gd name="T86" fmla="*/ 94 w 4319"/>
                <a:gd name="T87" fmla="*/ 1526 h 2162"/>
                <a:gd name="T88" fmla="*/ 182 w 4319"/>
                <a:gd name="T89" fmla="*/ 1292 h 2162"/>
                <a:gd name="T90" fmla="*/ 295 w 4319"/>
                <a:gd name="T91" fmla="*/ 1070 h 2162"/>
                <a:gd name="T92" fmla="*/ 432 w 4319"/>
                <a:gd name="T93" fmla="*/ 866 h 2162"/>
                <a:gd name="T94" fmla="*/ 591 w 4319"/>
                <a:gd name="T95" fmla="*/ 677 h 2162"/>
                <a:gd name="T96" fmla="*/ 769 w 4319"/>
                <a:gd name="T97" fmla="*/ 508 h 2162"/>
                <a:gd name="T98" fmla="*/ 967 w 4319"/>
                <a:gd name="T99" fmla="*/ 361 h 2162"/>
                <a:gd name="T100" fmla="*/ 1179 w 4319"/>
                <a:gd name="T101" fmla="*/ 236 h 2162"/>
                <a:gd name="T102" fmla="*/ 1407 w 4319"/>
                <a:gd name="T103" fmla="*/ 135 h 2162"/>
                <a:gd name="T104" fmla="*/ 1648 w 4319"/>
                <a:gd name="T105" fmla="*/ 61 h 2162"/>
                <a:gd name="T106" fmla="*/ 1899 w 4319"/>
                <a:gd name="T107" fmla="*/ 15 h 2162"/>
                <a:gd name="T108" fmla="*/ 2160 w 4319"/>
                <a:gd name="T109"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19" h="2162">
                  <a:moveTo>
                    <a:pt x="2160" y="0"/>
                  </a:moveTo>
                  <a:lnTo>
                    <a:pt x="2292" y="4"/>
                  </a:lnTo>
                  <a:lnTo>
                    <a:pt x="2420" y="15"/>
                  </a:lnTo>
                  <a:lnTo>
                    <a:pt x="2547" y="35"/>
                  </a:lnTo>
                  <a:lnTo>
                    <a:pt x="2672" y="61"/>
                  </a:lnTo>
                  <a:lnTo>
                    <a:pt x="2794" y="95"/>
                  </a:lnTo>
                  <a:lnTo>
                    <a:pt x="2913" y="136"/>
                  </a:lnTo>
                  <a:lnTo>
                    <a:pt x="3028" y="182"/>
                  </a:lnTo>
                  <a:lnTo>
                    <a:pt x="3141" y="236"/>
                  </a:lnTo>
                  <a:lnTo>
                    <a:pt x="3249" y="296"/>
                  </a:lnTo>
                  <a:lnTo>
                    <a:pt x="3354" y="361"/>
                  </a:lnTo>
                  <a:lnTo>
                    <a:pt x="3455" y="432"/>
                  </a:lnTo>
                  <a:lnTo>
                    <a:pt x="3551" y="508"/>
                  </a:lnTo>
                  <a:lnTo>
                    <a:pt x="3642" y="591"/>
                  </a:lnTo>
                  <a:lnTo>
                    <a:pt x="3730" y="677"/>
                  </a:lnTo>
                  <a:lnTo>
                    <a:pt x="3811" y="769"/>
                  </a:lnTo>
                  <a:lnTo>
                    <a:pt x="3888" y="866"/>
                  </a:lnTo>
                  <a:lnTo>
                    <a:pt x="3959" y="967"/>
                  </a:lnTo>
                  <a:lnTo>
                    <a:pt x="4025" y="1070"/>
                  </a:lnTo>
                  <a:lnTo>
                    <a:pt x="4084" y="1179"/>
                  </a:lnTo>
                  <a:lnTo>
                    <a:pt x="4137" y="1292"/>
                  </a:lnTo>
                  <a:lnTo>
                    <a:pt x="4184" y="1407"/>
                  </a:lnTo>
                  <a:lnTo>
                    <a:pt x="4225" y="1526"/>
                  </a:lnTo>
                  <a:lnTo>
                    <a:pt x="4259" y="1648"/>
                  </a:lnTo>
                  <a:lnTo>
                    <a:pt x="4285" y="1773"/>
                  </a:lnTo>
                  <a:lnTo>
                    <a:pt x="4305" y="1900"/>
                  </a:lnTo>
                  <a:lnTo>
                    <a:pt x="4315" y="2029"/>
                  </a:lnTo>
                  <a:lnTo>
                    <a:pt x="4319" y="2160"/>
                  </a:lnTo>
                  <a:lnTo>
                    <a:pt x="4319" y="2162"/>
                  </a:lnTo>
                  <a:lnTo>
                    <a:pt x="4319" y="2162"/>
                  </a:lnTo>
                  <a:lnTo>
                    <a:pt x="3819" y="2162"/>
                  </a:lnTo>
                  <a:lnTo>
                    <a:pt x="3819" y="2160"/>
                  </a:lnTo>
                  <a:lnTo>
                    <a:pt x="3815" y="2042"/>
                  </a:lnTo>
                  <a:lnTo>
                    <a:pt x="3802" y="1926"/>
                  </a:lnTo>
                  <a:lnTo>
                    <a:pt x="3782" y="1812"/>
                  </a:lnTo>
                  <a:lnTo>
                    <a:pt x="3755" y="1702"/>
                  </a:lnTo>
                  <a:lnTo>
                    <a:pt x="3720" y="1594"/>
                  </a:lnTo>
                  <a:lnTo>
                    <a:pt x="3678" y="1489"/>
                  </a:lnTo>
                  <a:lnTo>
                    <a:pt x="3628" y="1389"/>
                  </a:lnTo>
                  <a:lnTo>
                    <a:pt x="3573" y="1292"/>
                  </a:lnTo>
                  <a:lnTo>
                    <a:pt x="3511" y="1199"/>
                  </a:lnTo>
                  <a:lnTo>
                    <a:pt x="3445" y="1111"/>
                  </a:lnTo>
                  <a:lnTo>
                    <a:pt x="3371" y="1027"/>
                  </a:lnTo>
                  <a:lnTo>
                    <a:pt x="3293" y="950"/>
                  </a:lnTo>
                  <a:lnTo>
                    <a:pt x="3209" y="876"/>
                  </a:lnTo>
                  <a:lnTo>
                    <a:pt x="3121" y="809"/>
                  </a:lnTo>
                  <a:lnTo>
                    <a:pt x="3028" y="748"/>
                  </a:lnTo>
                  <a:lnTo>
                    <a:pt x="2931" y="692"/>
                  </a:lnTo>
                  <a:lnTo>
                    <a:pt x="2830" y="643"/>
                  </a:lnTo>
                  <a:lnTo>
                    <a:pt x="2727" y="601"/>
                  </a:lnTo>
                  <a:lnTo>
                    <a:pt x="2618" y="566"/>
                  </a:lnTo>
                  <a:lnTo>
                    <a:pt x="2508" y="538"/>
                  </a:lnTo>
                  <a:lnTo>
                    <a:pt x="2394" y="517"/>
                  </a:lnTo>
                  <a:lnTo>
                    <a:pt x="2279" y="505"/>
                  </a:lnTo>
                  <a:lnTo>
                    <a:pt x="2160" y="502"/>
                  </a:lnTo>
                  <a:lnTo>
                    <a:pt x="2042" y="505"/>
                  </a:lnTo>
                  <a:lnTo>
                    <a:pt x="1925" y="517"/>
                  </a:lnTo>
                  <a:lnTo>
                    <a:pt x="1813" y="538"/>
                  </a:lnTo>
                  <a:lnTo>
                    <a:pt x="1701" y="566"/>
                  </a:lnTo>
                  <a:lnTo>
                    <a:pt x="1594" y="601"/>
                  </a:lnTo>
                  <a:lnTo>
                    <a:pt x="1489" y="643"/>
                  </a:lnTo>
                  <a:lnTo>
                    <a:pt x="1388" y="692"/>
                  </a:lnTo>
                  <a:lnTo>
                    <a:pt x="1291" y="748"/>
                  </a:lnTo>
                  <a:lnTo>
                    <a:pt x="1198" y="809"/>
                  </a:lnTo>
                  <a:lnTo>
                    <a:pt x="1111" y="876"/>
                  </a:lnTo>
                  <a:lnTo>
                    <a:pt x="1027" y="950"/>
                  </a:lnTo>
                  <a:lnTo>
                    <a:pt x="950" y="1028"/>
                  </a:lnTo>
                  <a:lnTo>
                    <a:pt x="876" y="1111"/>
                  </a:lnTo>
                  <a:lnTo>
                    <a:pt x="808" y="1199"/>
                  </a:lnTo>
                  <a:lnTo>
                    <a:pt x="747" y="1292"/>
                  </a:lnTo>
                  <a:lnTo>
                    <a:pt x="692" y="1389"/>
                  </a:lnTo>
                  <a:lnTo>
                    <a:pt x="643" y="1489"/>
                  </a:lnTo>
                  <a:lnTo>
                    <a:pt x="601" y="1594"/>
                  </a:lnTo>
                  <a:lnTo>
                    <a:pt x="566" y="1702"/>
                  </a:lnTo>
                  <a:lnTo>
                    <a:pt x="538" y="1813"/>
                  </a:lnTo>
                  <a:lnTo>
                    <a:pt x="517" y="1926"/>
                  </a:lnTo>
                  <a:lnTo>
                    <a:pt x="506" y="2042"/>
                  </a:lnTo>
                  <a:lnTo>
                    <a:pt x="502" y="2160"/>
                  </a:lnTo>
                  <a:lnTo>
                    <a:pt x="502" y="2162"/>
                  </a:lnTo>
                  <a:lnTo>
                    <a:pt x="502" y="2162"/>
                  </a:lnTo>
                  <a:lnTo>
                    <a:pt x="0" y="2162"/>
                  </a:lnTo>
                  <a:lnTo>
                    <a:pt x="0" y="2162"/>
                  </a:lnTo>
                  <a:lnTo>
                    <a:pt x="0" y="2160"/>
                  </a:lnTo>
                  <a:lnTo>
                    <a:pt x="4" y="2029"/>
                  </a:lnTo>
                  <a:lnTo>
                    <a:pt x="16" y="1900"/>
                  </a:lnTo>
                  <a:lnTo>
                    <a:pt x="35" y="1773"/>
                  </a:lnTo>
                  <a:lnTo>
                    <a:pt x="62" y="1648"/>
                  </a:lnTo>
                  <a:lnTo>
                    <a:pt x="94" y="1526"/>
                  </a:lnTo>
                  <a:lnTo>
                    <a:pt x="135" y="1407"/>
                  </a:lnTo>
                  <a:lnTo>
                    <a:pt x="182" y="1292"/>
                  </a:lnTo>
                  <a:lnTo>
                    <a:pt x="236" y="1179"/>
                  </a:lnTo>
                  <a:lnTo>
                    <a:pt x="295" y="1070"/>
                  </a:lnTo>
                  <a:lnTo>
                    <a:pt x="360" y="965"/>
                  </a:lnTo>
                  <a:lnTo>
                    <a:pt x="432" y="866"/>
                  </a:lnTo>
                  <a:lnTo>
                    <a:pt x="508" y="769"/>
                  </a:lnTo>
                  <a:lnTo>
                    <a:pt x="591" y="677"/>
                  </a:lnTo>
                  <a:lnTo>
                    <a:pt x="677" y="591"/>
                  </a:lnTo>
                  <a:lnTo>
                    <a:pt x="769" y="508"/>
                  </a:lnTo>
                  <a:lnTo>
                    <a:pt x="866" y="432"/>
                  </a:lnTo>
                  <a:lnTo>
                    <a:pt x="967" y="361"/>
                  </a:lnTo>
                  <a:lnTo>
                    <a:pt x="1070" y="296"/>
                  </a:lnTo>
                  <a:lnTo>
                    <a:pt x="1179" y="236"/>
                  </a:lnTo>
                  <a:lnTo>
                    <a:pt x="1291" y="182"/>
                  </a:lnTo>
                  <a:lnTo>
                    <a:pt x="1407" y="135"/>
                  </a:lnTo>
                  <a:lnTo>
                    <a:pt x="1526" y="95"/>
                  </a:lnTo>
                  <a:lnTo>
                    <a:pt x="1648" y="61"/>
                  </a:lnTo>
                  <a:lnTo>
                    <a:pt x="1772" y="35"/>
                  </a:lnTo>
                  <a:lnTo>
                    <a:pt x="1899" y="15"/>
                  </a:lnTo>
                  <a:lnTo>
                    <a:pt x="2029" y="4"/>
                  </a:lnTo>
                  <a:lnTo>
                    <a:pt x="21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13">
              <a:extLst>
                <a:ext uri="{FF2B5EF4-FFF2-40B4-BE49-F238E27FC236}">
                  <a16:creationId xmlns:a16="http://schemas.microsoft.com/office/drawing/2014/main" id="{65703124-F466-23E7-C499-4CCEA1457CBE}"/>
                </a:ext>
              </a:extLst>
            </p:cNvPr>
            <p:cNvSpPr>
              <a:spLocks/>
            </p:cNvSpPr>
            <p:nvPr/>
          </p:nvSpPr>
          <p:spPr bwMode="auto">
            <a:xfrm>
              <a:off x="5943489" y="1577041"/>
              <a:ext cx="2686358" cy="1344734"/>
            </a:xfrm>
            <a:custGeom>
              <a:avLst/>
              <a:gdLst>
                <a:gd name="T0" fmla="*/ 2292 w 4319"/>
                <a:gd name="T1" fmla="*/ 4 h 2162"/>
                <a:gd name="T2" fmla="*/ 2547 w 4319"/>
                <a:gd name="T3" fmla="*/ 35 h 2162"/>
                <a:gd name="T4" fmla="*/ 2794 w 4319"/>
                <a:gd name="T5" fmla="*/ 95 h 2162"/>
                <a:gd name="T6" fmla="*/ 3028 w 4319"/>
                <a:gd name="T7" fmla="*/ 182 h 2162"/>
                <a:gd name="T8" fmla="*/ 3249 w 4319"/>
                <a:gd name="T9" fmla="*/ 296 h 2162"/>
                <a:gd name="T10" fmla="*/ 3455 w 4319"/>
                <a:gd name="T11" fmla="*/ 432 h 2162"/>
                <a:gd name="T12" fmla="*/ 3642 w 4319"/>
                <a:gd name="T13" fmla="*/ 591 h 2162"/>
                <a:gd name="T14" fmla="*/ 3811 w 4319"/>
                <a:gd name="T15" fmla="*/ 769 h 2162"/>
                <a:gd name="T16" fmla="*/ 3959 w 4319"/>
                <a:gd name="T17" fmla="*/ 967 h 2162"/>
                <a:gd name="T18" fmla="*/ 4084 w 4319"/>
                <a:gd name="T19" fmla="*/ 1179 h 2162"/>
                <a:gd name="T20" fmla="*/ 4184 w 4319"/>
                <a:gd name="T21" fmla="*/ 1407 h 2162"/>
                <a:gd name="T22" fmla="*/ 4259 w 4319"/>
                <a:gd name="T23" fmla="*/ 1648 h 2162"/>
                <a:gd name="T24" fmla="*/ 4305 w 4319"/>
                <a:gd name="T25" fmla="*/ 1900 h 2162"/>
                <a:gd name="T26" fmla="*/ 4319 w 4319"/>
                <a:gd name="T27" fmla="*/ 2160 h 2162"/>
                <a:gd name="T28" fmla="*/ 4319 w 4319"/>
                <a:gd name="T29" fmla="*/ 2162 h 2162"/>
                <a:gd name="T30" fmla="*/ 3819 w 4319"/>
                <a:gd name="T31" fmla="*/ 2160 h 2162"/>
                <a:gd name="T32" fmla="*/ 3802 w 4319"/>
                <a:gd name="T33" fmla="*/ 1926 h 2162"/>
                <a:gd name="T34" fmla="*/ 3755 w 4319"/>
                <a:gd name="T35" fmla="*/ 1702 h 2162"/>
                <a:gd name="T36" fmla="*/ 3678 w 4319"/>
                <a:gd name="T37" fmla="*/ 1489 h 2162"/>
                <a:gd name="T38" fmla="*/ 3573 w 4319"/>
                <a:gd name="T39" fmla="*/ 1292 h 2162"/>
                <a:gd name="T40" fmla="*/ 3445 w 4319"/>
                <a:gd name="T41" fmla="*/ 1111 h 2162"/>
                <a:gd name="T42" fmla="*/ 3293 w 4319"/>
                <a:gd name="T43" fmla="*/ 950 h 2162"/>
                <a:gd name="T44" fmla="*/ 3121 w 4319"/>
                <a:gd name="T45" fmla="*/ 809 h 2162"/>
                <a:gd name="T46" fmla="*/ 2931 w 4319"/>
                <a:gd name="T47" fmla="*/ 692 h 2162"/>
                <a:gd name="T48" fmla="*/ 2727 w 4319"/>
                <a:gd name="T49" fmla="*/ 601 h 2162"/>
                <a:gd name="T50" fmla="*/ 2508 w 4319"/>
                <a:gd name="T51" fmla="*/ 538 h 2162"/>
                <a:gd name="T52" fmla="*/ 2279 w 4319"/>
                <a:gd name="T53" fmla="*/ 505 h 2162"/>
                <a:gd name="T54" fmla="*/ 2042 w 4319"/>
                <a:gd name="T55" fmla="*/ 505 h 2162"/>
                <a:gd name="T56" fmla="*/ 1813 w 4319"/>
                <a:gd name="T57" fmla="*/ 538 h 2162"/>
                <a:gd name="T58" fmla="*/ 1594 w 4319"/>
                <a:gd name="T59" fmla="*/ 601 h 2162"/>
                <a:gd name="T60" fmla="*/ 1388 w 4319"/>
                <a:gd name="T61" fmla="*/ 692 h 2162"/>
                <a:gd name="T62" fmla="*/ 1198 w 4319"/>
                <a:gd name="T63" fmla="*/ 809 h 2162"/>
                <a:gd name="T64" fmla="*/ 1027 w 4319"/>
                <a:gd name="T65" fmla="*/ 950 h 2162"/>
                <a:gd name="T66" fmla="*/ 876 w 4319"/>
                <a:gd name="T67" fmla="*/ 1111 h 2162"/>
                <a:gd name="T68" fmla="*/ 747 w 4319"/>
                <a:gd name="T69" fmla="*/ 1292 h 2162"/>
                <a:gd name="T70" fmla="*/ 643 w 4319"/>
                <a:gd name="T71" fmla="*/ 1489 h 2162"/>
                <a:gd name="T72" fmla="*/ 566 w 4319"/>
                <a:gd name="T73" fmla="*/ 1702 h 2162"/>
                <a:gd name="T74" fmla="*/ 517 w 4319"/>
                <a:gd name="T75" fmla="*/ 1926 h 2162"/>
                <a:gd name="T76" fmla="*/ 502 w 4319"/>
                <a:gd name="T77" fmla="*/ 2160 h 2162"/>
                <a:gd name="T78" fmla="*/ 502 w 4319"/>
                <a:gd name="T79" fmla="*/ 2162 h 2162"/>
                <a:gd name="T80" fmla="*/ 0 w 4319"/>
                <a:gd name="T81" fmla="*/ 2162 h 2162"/>
                <a:gd name="T82" fmla="*/ 4 w 4319"/>
                <a:gd name="T83" fmla="*/ 2029 h 2162"/>
                <a:gd name="T84" fmla="*/ 35 w 4319"/>
                <a:gd name="T85" fmla="*/ 1773 h 2162"/>
                <a:gd name="T86" fmla="*/ 94 w 4319"/>
                <a:gd name="T87" fmla="*/ 1526 h 2162"/>
                <a:gd name="T88" fmla="*/ 182 w 4319"/>
                <a:gd name="T89" fmla="*/ 1292 h 2162"/>
                <a:gd name="T90" fmla="*/ 295 w 4319"/>
                <a:gd name="T91" fmla="*/ 1070 h 2162"/>
                <a:gd name="T92" fmla="*/ 432 w 4319"/>
                <a:gd name="T93" fmla="*/ 866 h 2162"/>
                <a:gd name="T94" fmla="*/ 591 w 4319"/>
                <a:gd name="T95" fmla="*/ 677 h 2162"/>
                <a:gd name="T96" fmla="*/ 769 w 4319"/>
                <a:gd name="T97" fmla="*/ 508 h 2162"/>
                <a:gd name="T98" fmla="*/ 967 w 4319"/>
                <a:gd name="T99" fmla="*/ 361 h 2162"/>
                <a:gd name="T100" fmla="*/ 1179 w 4319"/>
                <a:gd name="T101" fmla="*/ 236 h 2162"/>
                <a:gd name="T102" fmla="*/ 1407 w 4319"/>
                <a:gd name="T103" fmla="*/ 135 h 2162"/>
                <a:gd name="T104" fmla="*/ 1648 w 4319"/>
                <a:gd name="T105" fmla="*/ 61 h 2162"/>
                <a:gd name="T106" fmla="*/ 1899 w 4319"/>
                <a:gd name="T107" fmla="*/ 15 h 2162"/>
                <a:gd name="T108" fmla="*/ 2160 w 4319"/>
                <a:gd name="T109"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19" h="2162">
                  <a:moveTo>
                    <a:pt x="2160" y="0"/>
                  </a:moveTo>
                  <a:lnTo>
                    <a:pt x="2292" y="4"/>
                  </a:lnTo>
                  <a:lnTo>
                    <a:pt x="2420" y="15"/>
                  </a:lnTo>
                  <a:lnTo>
                    <a:pt x="2547" y="35"/>
                  </a:lnTo>
                  <a:lnTo>
                    <a:pt x="2672" y="61"/>
                  </a:lnTo>
                  <a:lnTo>
                    <a:pt x="2794" y="95"/>
                  </a:lnTo>
                  <a:lnTo>
                    <a:pt x="2913" y="136"/>
                  </a:lnTo>
                  <a:lnTo>
                    <a:pt x="3028" y="182"/>
                  </a:lnTo>
                  <a:lnTo>
                    <a:pt x="3141" y="236"/>
                  </a:lnTo>
                  <a:lnTo>
                    <a:pt x="3249" y="296"/>
                  </a:lnTo>
                  <a:lnTo>
                    <a:pt x="3354" y="361"/>
                  </a:lnTo>
                  <a:lnTo>
                    <a:pt x="3455" y="432"/>
                  </a:lnTo>
                  <a:lnTo>
                    <a:pt x="3551" y="508"/>
                  </a:lnTo>
                  <a:lnTo>
                    <a:pt x="3642" y="591"/>
                  </a:lnTo>
                  <a:lnTo>
                    <a:pt x="3730" y="677"/>
                  </a:lnTo>
                  <a:lnTo>
                    <a:pt x="3811" y="769"/>
                  </a:lnTo>
                  <a:lnTo>
                    <a:pt x="3888" y="866"/>
                  </a:lnTo>
                  <a:lnTo>
                    <a:pt x="3959" y="967"/>
                  </a:lnTo>
                  <a:lnTo>
                    <a:pt x="4025" y="1070"/>
                  </a:lnTo>
                  <a:lnTo>
                    <a:pt x="4084" y="1179"/>
                  </a:lnTo>
                  <a:lnTo>
                    <a:pt x="4137" y="1292"/>
                  </a:lnTo>
                  <a:lnTo>
                    <a:pt x="4184" y="1407"/>
                  </a:lnTo>
                  <a:lnTo>
                    <a:pt x="4225" y="1526"/>
                  </a:lnTo>
                  <a:lnTo>
                    <a:pt x="4259" y="1648"/>
                  </a:lnTo>
                  <a:lnTo>
                    <a:pt x="4285" y="1773"/>
                  </a:lnTo>
                  <a:lnTo>
                    <a:pt x="4305" y="1900"/>
                  </a:lnTo>
                  <a:lnTo>
                    <a:pt x="4315" y="2029"/>
                  </a:lnTo>
                  <a:lnTo>
                    <a:pt x="4319" y="2160"/>
                  </a:lnTo>
                  <a:lnTo>
                    <a:pt x="4319" y="2162"/>
                  </a:lnTo>
                  <a:lnTo>
                    <a:pt x="4319" y="2162"/>
                  </a:lnTo>
                  <a:lnTo>
                    <a:pt x="3819" y="2162"/>
                  </a:lnTo>
                  <a:lnTo>
                    <a:pt x="3819" y="2160"/>
                  </a:lnTo>
                  <a:lnTo>
                    <a:pt x="3815" y="2042"/>
                  </a:lnTo>
                  <a:lnTo>
                    <a:pt x="3802" y="1926"/>
                  </a:lnTo>
                  <a:lnTo>
                    <a:pt x="3782" y="1812"/>
                  </a:lnTo>
                  <a:lnTo>
                    <a:pt x="3755" y="1702"/>
                  </a:lnTo>
                  <a:lnTo>
                    <a:pt x="3720" y="1594"/>
                  </a:lnTo>
                  <a:lnTo>
                    <a:pt x="3678" y="1489"/>
                  </a:lnTo>
                  <a:lnTo>
                    <a:pt x="3628" y="1389"/>
                  </a:lnTo>
                  <a:lnTo>
                    <a:pt x="3573" y="1292"/>
                  </a:lnTo>
                  <a:lnTo>
                    <a:pt x="3511" y="1199"/>
                  </a:lnTo>
                  <a:lnTo>
                    <a:pt x="3445" y="1111"/>
                  </a:lnTo>
                  <a:lnTo>
                    <a:pt x="3371" y="1027"/>
                  </a:lnTo>
                  <a:lnTo>
                    <a:pt x="3293" y="950"/>
                  </a:lnTo>
                  <a:lnTo>
                    <a:pt x="3209" y="876"/>
                  </a:lnTo>
                  <a:lnTo>
                    <a:pt x="3121" y="809"/>
                  </a:lnTo>
                  <a:lnTo>
                    <a:pt x="3028" y="748"/>
                  </a:lnTo>
                  <a:lnTo>
                    <a:pt x="2931" y="692"/>
                  </a:lnTo>
                  <a:lnTo>
                    <a:pt x="2830" y="643"/>
                  </a:lnTo>
                  <a:lnTo>
                    <a:pt x="2727" y="601"/>
                  </a:lnTo>
                  <a:lnTo>
                    <a:pt x="2618" y="566"/>
                  </a:lnTo>
                  <a:lnTo>
                    <a:pt x="2508" y="538"/>
                  </a:lnTo>
                  <a:lnTo>
                    <a:pt x="2394" y="517"/>
                  </a:lnTo>
                  <a:lnTo>
                    <a:pt x="2279" y="505"/>
                  </a:lnTo>
                  <a:lnTo>
                    <a:pt x="2160" y="502"/>
                  </a:lnTo>
                  <a:lnTo>
                    <a:pt x="2042" y="505"/>
                  </a:lnTo>
                  <a:lnTo>
                    <a:pt x="1925" y="517"/>
                  </a:lnTo>
                  <a:lnTo>
                    <a:pt x="1813" y="538"/>
                  </a:lnTo>
                  <a:lnTo>
                    <a:pt x="1701" y="566"/>
                  </a:lnTo>
                  <a:lnTo>
                    <a:pt x="1594" y="601"/>
                  </a:lnTo>
                  <a:lnTo>
                    <a:pt x="1489" y="643"/>
                  </a:lnTo>
                  <a:lnTo>
                    <a:pt x="1388" y="692"/>
                  </a:lnTo>
                  <a:lnTo>
                    <a:pt x="1291" y="748"/>
                  </a:lnTo>
                  <a:lnTo>
                    <a:pt x="1198" y="809"/>
                  </a:lnTo>
                  <a:lnTo>
                    <a:pt x="1111" y="876"/>
                  </a:lnTo>
                  <a:lnTo>
                    <a:pt x="1027" y="950"/>
                  </a:lnTo>
                  <a:lnTo>
                    <a:pt x="950" y="1028"/>
                  </a:lnTo>
                  <a:lnTo>
                    <a:pt x="876" y="1111"/>
                  </a:lnTo>
                  <a:lnTo>
                    <a:pt x="808" y="1199"/>
                  </a:lnTo>
                  <a:lnTo>
                    <a:pt x="747" y="1292"/>
                  </a:lnTo>
                  <a:lnTo>
                    <a:pt x="692" y="1389"/>
                  </a:lnTo>
                  <a:lnTo>
                    <a:pt x="643" y="1489"/>
                  </a:lnTo>
                  <a:lnTo>
                    <a:pt x="601" y="1594"/>
                  </a:lnTo>
                  <a:lnTo>
                    <a:pt x="566" y="1702"/>
                  </a:lnTo>
                  <a:lnTo>
                    <a:pt x="538" y="1813"/>
                  </a:lnTo>
                  <a:lnTo>
                    <a:pt x="517" y="1926"/>
                  </a:lnTo>
                  <a:lnTo>
                    <a:pt x="506" y="2042"/>
                  </a:lnTo>
                  <a:lnTo>
                    <a:pt x="502" y="2160"/>
                  </a:lnTo>
                  <a:lnTo>
                    <a:pt x="502" y="2162"/>
                  </a:lnTo>
                  <a:lnTo>
                    <a:pt x="502" y="2162"/>
                  </a:lnTo>
                  <a:lnTo>
                    <a:pt x="0" y="2162"/>
                  </a:lnTo>
                  <a:lnTo>
                    <a:pt x="0" y="2162"/>
                  </a:lnTo>
                  <a:lnTo>
                    <a:pt x="0" y="2160"/>
                  </a:lnTo>
                  <a:lnTo>
                    <a:pt x="4" y="2029"/>
                  </a:lnTo>
                  <a:lnTo>
                    <a:pt x="16" y="1900"/>
                  </a:lnTo>
                  <a:lnTo>
                    <a:pt x="35" y="1773"/>
                  </a:lnTo>
                  <a:lnTo>
                    <a:pt x="62" y="1648"/>
                  </a:lnTo>
                  <a:lnTo>
                    <a:pt x="94" y="1526"/>
                  </a:lnTo>
                  <a:lnTo>
                    <a:pt x="135" y="1407"/>
                  </a:lnTo>
                  <a:lnTo>
                    <a:pt x="182" y="1292"/>
                  </a:lnTo>
                  <a:lnTo>
                    <a:pt x="236" y="1179"/>
                  </a:lnTo>
                  <a:lnTo>
                    <a:pt x="295" y="1070"/>
                  </a:lnTo>
                  <a:lnTo>
                    <a:pt x="360" y="965"/>
                  </a:lnTo>
                  <a:lnTo>
                    <a:pt x="432" y="866"/>
                  </a:lnTo>
                  <a:lnTo>
                    <a:pt x="508" y="769"/>
                  </a:lnTo>
                  <a:lnTo>
                    <a:pt x="591" y="677"/>
                  </a:lnTo>
                  <a:lnTo>
                    <a:pt x="677" y="591"/>
                  </a:lnTo>
                  <a:lnTo>
                    <a:pt x="769" y="508"/>
                  </a:lnTo>
                  <a:lnTo>
                    <a:pt x="866" y="432"/>
                  </a:lnTo>
                  <a:lnTo>
                    <a:pt x="967" y="361"/>
                  </a:lnTo>
                  <a:lnTo>
                    <a:pt x="1070" y="296"/>
                  </a:lnTo>
                  <a:lnTo>
                    <a:pt x="1179" y="236"/>
                  </a:lnTo>
                  <a:lnTo>
                    <a:pt x="1291" y="182"/>
                  </a:lnTo>
                  <a:lnTo>
                    <a:pt x="1407" y="135"/>
                  </a:lnTo>
                  <a:lnTo>
                    <a:pt x="1526" y="95"/>
                  </a:lnTo>
                  <a:lnTo>
                    <a:pt x="1648" y="61"/>
                  </a:lnTo>
                  <a:lnTo>
                    <a:pt x="1772" y="35"/>
                  </a:lnTo>
                  <a:lnTo>
                    <a:pt x="1899" y="15"/>
                  </a:lnTo>
                  <a:lnTo>
                    <a:pt x="2029" y="4"/>
                  </a:lnTo>
                  <a:lnTo>
                    <a:pt x="2160" y="0"/>
                  </a:lnTo>
                  <a:close/>
                </a:path>
              </a:pathLst>
            </a:custGeom>
            <a:solidFill>
              <a:srgbClr val="0076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16">
              <a:extLst>
                <a:ext uri="{FF2B5EF4-FFF2-40B4-BE49-F238E27FC236}">
                  <a16:creationId xmlns:a16="http://schemas.microsoft.com/office/drawing/2014/main" id="{67ACBEBC-CD8D-1EE0-B084-A58DF8567D6F}"/>
                </a:ext>
              </a:extLst>
            </p:cNvPr>
            <p:cNvSpPr>
              <a:spLocks/>
            </p:cNvSpPr>
            <p:nvPr/>
          </p:nvSpPr>
          <p:spPr bwMode="auto">
            <a:xfrm>
              <a:off x="8313370" y="1577041"/>
              <a:ext cx="2686358" cy="1344734"/>
            </a:xfrm>
            <a:custGeom>
              <a:avLst/>
              <a:gdLst>
                <a:gd name="T0" fmla="*/ 2292 w 4319"/>
                <a:gd name="T1" fmla="*/ 4 h 2162"/>
                <a:gd name="T2" fmla="*/ 2547 w 4319"/>
                <a:gd name="T3" fmla="*/ 35 h 2162"/>
                <a:gd name="T4" fmla="*/ 2794 w 4319"/>
                <a:gd name="T5" fmla="*/ 95 h 2162"/>
                <a:gd name="T6" fmla="*/ 3028 w 4319"/>
                <a:gd name="T7" fmla="*/ 182 h 2162"/>
                <a:gd name="T8" fmla="*/ 3249 w 4319"/>
                <a:gd name="T9" fmla="*/ 296 h 2162"/>
                <a:gd name="T10" fmla="*/ 3455 w 4319"/>
                <a:gd name="T11" fmla="*/ 432 h 2162"/>
                <a:gd name="T12" fmla="*/ 3642 w 4319"/>
                <a:gd name="T13" fmla="*/ 591 h 2162"/>
                <a:gd name="T14" fmla="*/ 3811 w 4319"/>
                <a:gd name="T15" fmla="*/ 769 h 2162"/>
                <a:gd name="T16" fmla="*/ 3959 w 4319"/>
                <a:gd name="T17" fmla="*/ 967 h 2162"/>
                <a:gd name="T18" fmla="*/ 4084 w 4319"/>
                <a:gd name="T19" fmla="*/ 1179 h 2162"/>
                <a:gd name="T20" fmla="*/ 4184 w 4319"/>
                <a:gd name="T21" fmla="*/ 1407 h 2162"/>
                <a:gd name="T22" fmla="*/ 4259 w 4319"/>
                <a:gd name="T23" fmla="*/ 1648 h 2162"/>
                <a:gd name="T24" fmla="*/ 4305 w 4319"/>
                <a:gd name="T25" fmla="*/ 1900 h 2162"/>
                <a:gd name="T26" fmla="*/ 4319 w 4319"/>
                <a:gd name="T27" fmla="*/ 2160 h 2162"/>
                <a:gd name="T28" fmla="*/ 4319 w 4319"/>
                <a:gd name="T29" fmla="*/ 2162 h 2162"/>
                <a:gd name="T30" fmla="*/ 3819 w 4319"/>
                <a:gd name="T31" fmla="*/ 2160 h 2162"/>
                <a:gd name="T32" fmla="*/ 3802 w 4319"/>
                <a:gd name="T33" fmla="*/ 1926 h 2162"/>
                <a:gd name="T34" fmla="*/ 3755 w 4319"/>
                <a:gd name="T35" fmla="*/ 1702 h 2162"/>
                <a:gd name="T36" fmla="*/ 3678 w 4319"/>
                <a:gd name="T37" fmla="*/ 1489 h 2162"/>
                <a:gd name="T38" fmla="*/ 3573 w 4319"/>
                <a:gd name="T39" fmla="*/ 1292 h 2162"/>
                <a:gd name="T40" fmla="*/ 3445 w 4319"/>
                <a:gd name="T41" fmla="*/ 1111 h 2162"/>
                <a:gd name="T42" fmla="*/ 3293 w 4319"/>
                <a:gd name="T43" fmla="*/ 950 h 2162"/>
                <a:gd name="T44" fmla="*/ 3121 w 4319"/>
                <a:gd name="T45" fmla="*/ 809 h 2162"/>
                <a:gd name="T46" fmla="*/ 2931 w 4319"/>
                <a:gd name="T47" fmla="*/ 692 h 2162"/>
                <a:gd name="T48" fmla="*/ 2727 w 4319"/>
                <a:gd name="T49" fmla="*/ 601 h 2162"/>
                <a:gd name="T50" fmla="*/ 2508 w 4319"/>
                <a:gd name="T51" fmla="*/ 538 h 2162"/>
                <a:gd name="T52" fmla="*/ 2279 w 4319"/>
                <a:gd name="T53" fmla="*/ 505 h 2162"/>
                <a:gd name="T54" fmla="*/ 2042 w 4319"/>
                <a:gd name="T55" fmla="*/ 505 h 2162"/>
                <a:gd name="T56" fmla="*/ 1813 w 4319"/>
                <a:gd name="T57" fmla="*/ 538 h 2162"/>
                <a:gd name="T58" fmla="*/ 1594 w 4319"/>
                <a:gd name="T59" fmla="*/ 601 h 2162"/>
                <a:gd name="T60" fmla="*/ 1388 w 4319"/>
                <a:gd name="T61" fmla="*/ 692 h 2162"/>
                <a:gd name="T62" fmla="*/ 1198 w 4319"/>
                <a:gd name="T63" fmla="*/ 809 h 2162"/>
                <a:gd name="T64" fmla="*/ 1027 w 4319"/>
                <a:gd name="T65" fmla="*/ 950 h 2162"/>
                <a:gd name="T66" fmla="*/ 876 w 4319"/>
                <a:gd name="T67" fmla="*/ 1111 h 2162"/>
                <a:gd name="T68" fmla="*/ 747 w 4319"/>
                <a:gd name="T69" fmla="*/ 1292 h 2162"/>
                <a:gd name="T70" fmla="*/ 643 w 4319"/>
                <a:gd name="T71" fmla="*/ 1489 h 2162"/>
                <a:gd name="T72" fmla="*/ 566 w 4319"/>
                <a:gd name="T73" fmla="*/ 1702 h 2162"/>
                <a:gd name="T74" fmla="*/ 517 w 4319"/>
                <a:gd name="T75" fmla="*/ 1926 h 2162"/>
                <a:gd name="T76" fmla="*/ 502 w 4319"/>
                <a:gd name="T77" fmla="*/ 2160 h 2162"/>
                <a:gd name="T78" fmla="*/ 502 w 4319"/>
                <a:gd name="T79" fmla="*/ 2162 h 2162"/>
                <a:gd name="T80" fmla="*/ 0 w 4319"/>
                <a:gd name="T81" fmla="*/ 2162 h 2162"/>
                <a:gd name="T82" fmla="*/ 4 w 4319"/>
                <a:gd name="T83" fmla="*/ 2029 h 2162"/>
                <a:gd name="T84" fmla="*/ 35 w 4319"/>
                <a:gd name="T85" fmla="*/ 1773 h 2162"/>
                <a:gd name="T86" fmla="*/ 94 w 4319"/>
                <a:gd name="T87" fmla="*/ 1526 h 2162"/>
                <a:gd name="T88" fmla="*/ 182 w 4319"/>
                <a:gd name="T89" fmla="*/ 1292 h 2162"/>
                <a:gd name="T90" fmla="*/ 295 w 4319"/>
                <a:gd name="T91" fmla="*/ 1070 h 2162"/>
                <a:gd name="T92" fmla="*/ 432 w 4319"/>
                <a:gd name="T93" fmla="*/ 866 h 2162"/>
                <a:gd name="T94" fmla="*/ 591 w 4319"/>
                <a:gd name="T95" fmla="*/ 677 h 2162"/>
                <a:gd name="T96" fmla="*/ 769 w 4319"/>
                <a:gd name="T97" fmla="*/ 508 h 2162"/>
                <a:gd name="T98" fmla="*/ 967 w 4319"/>
                <a:gd name="T99" fmla="*/ 361 h 2162"/>
                <a:gd name="T100" fmla="*/ 1179 w 4319"/>
                <a:gd name="T101" fmla="*/ 236 h 2162"/>
                <a:gd name="T102" fmla="*/ 1407 w 4319"/>
                <a:gd name="T103" fmla="*/ 135 h 2162"/>
                <a:gd name="T104" fmla="*/ 1648 w 4319"/>
                <a:gd name="T105" fmla="*/ 61 h 2162"/>
                <a:gd name="T106" fmla="*/ 1899 w 4319"/>
                <a:gd name="T107" fmla="*/ 15 h 2162"/>
                <a:gd name="T108" fmla="*/ 2160 w 4319"/>
                <a:gd name="T109"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19" h="2162">
                  <a:moveTo>
                    <a:pt x="2160" y="0"/>
                  </a:moveTo>
                  <a:lnTo>
                    <a:pt x="2292" y="4"/>
                  </a:lnTo>
                  <a:lnTo>
                    <a:pt x="2420" y="15"/>
                  </a:lnTo>
                  <a:lnTo>
                    <a:pt x="2547" y="35"/>
                  </a:lnTo>
                  <a:lnTo>
                    <a:pt x="2672" y="61"/>
                  </a:lnTo>
                  <a:lnTo>
                    <a:pt x="2794" y="95"/>
                  </a:lnTo>
                  <a:lnTo>
                    <a:pt x="2913" y="136"/>
                  </a:lnTo>
                  <a:lnTo>
                    <a:pt x="3028" y="182"/>
                  </a:lnTo>
                  <a:lnTo>
                    <a:pt x="3141" y="236"/>
                  </a:lnTo>
                  <a:lnTo>
                    <a:pt x="3249" y="296"/>
                  </a:lnTo>
                  <a:lnTo>
                    <a:pt x="3354" y="361"/>
                  </a:lnTo>
                  <a:lnTo>
                    <a:pt x="3455" y="432"/>
                  </a:lnTo>
                  <a:lnTo>
                    <a:pt x="3551" y="508"/>
                  </a:lnTo>
                  <a:lnTo>
                    <a:pt x="3642" y="591"/>
                  </a:lnTo>
                  <a:lnTo>
                    <a:pt x="3730" y="677"/>
                  </a:lnTo>
                  <a:lnTo>
                    <a:pt x="3811" y="769"/>
                  </a:lnTo>
                  <a:lnTo>
                    <a:pt x="3888" y="866"/>
                  </a:lnTo>
                  <a:lnTo>
                    <a:pt x="3959" y="967"/>
                  </a:lnTo>
                  <a:lnTo>
                    <a:pt x="4025" y="1070"/>
                  </a:lnTo>
                  <a:lnTo>
                    <a:pt x="4084" y="1179"/>
                  </a:lnTo>
                  <a:lnTo>
                    <a:pt x="4137" y="1292"/>
                  </a:lnTo>
                  <a:lnTo>
                    <a:pt x="4184" y="1407"/>
                  </a:lnTo>
                  <a:lnTo>
                    <a:pt x="4225" y="1526"/>
                  </a:lnTo>
                  <a:lnTo>
                    <a:pt x="4259" y="1648"/>
                  </a:lnTo>
                  <a:lnTo>
                    <a:pt x="4285" y="1773"/>
                  </a:lnTo>
                  <a:lnTo>
                    <a:pt x="4305" y="1900"/>
                  </a:lnTo>
                  <a:lnTo>
                    <a:pt x="4315" y="2029"/>
                  </a:lnTo>
                  <a:lnTo>
                    <a:pt x="4319" y="2160"/>
                  </a:lnTo>
                  <a:lnTo>
                    <a:pt x="4319" y="2162"/>
                  </a:lnTo>
                  <a:lnTo>
                    <a:pt x="4319" y="2162"/>
                  </a:lnTo>
                  <a:lnTo>
                    <a:pt x="3819" y="2162"/>
                  </a:lnTo>
                  <a:lnTo>
                    <a:pt x="3819" y="2160"/>
                  </a:lnTo>
                  <a:lnTo>
                    <a:pt x="3815" y="2042"/>
                  </a:lnTo>
                  <a:lnTo>
                    <a:pt x="3802" y="1926"/>
                  </a:lnTo>
                  <a:lnTo>
                    <a:pt x="3782" y="1812"/>
                  </a:lnTo>
                  <a:lnTo>
                    <a:pt x="3755" y="1702"/>
                  </a:lnTo>
                  <a:lnTo>
                    <a:pt x="3720" y="1594"/>
                  </a:lnTo>
                  <a:lnTo>
                    <a:pt x="3678" y="1489"/>
                  </a:lnTo>
                  <a:lnTo>
                    <a:pt x="3628" y="1389"/>
                  </a:lnTo>
                  <a:lnTo>
                    <a:pt x="3573" y="1292"/>
                  </a:lnTo>
                  <a:lnTo>
                    <a:pt x="3511" y="1199"/>
                  </a:lnTo>
                  <a:lnTo>
                    <a:pt x="3445" y="1111"/>
                  </a:lnTo>
                  <a:lnTo>
                    <a:pt x="3371" y="1027"/>
                  </a:lnTo>
                  <a:lnTo>
                    <a:pt x="3293" y="950"/>
                  </a:lnTo>
                  <a:lnTo>
                    <a:pt x="3209" y="876"/>
                  </a:lnTo>
                  <a:lnTo>
                    <a:pt x="3121" y="809"/>
                  </a:lnTo>
                  <a:lnTo>
                    <a:pt x="3028" y="748"/>
                  </a:lnTo>
                  <a:lnTo>
                    <a:pt x="2931" y="692"/>
                  </a:lnTo>
                  <a:lnTo>
                    <a:pt x="2830" y="643"/>
                  </a:lnTo>
                  <a:lnTo>
                    <a:pt x="2727" y="601"/>
                  </a:lnTo>
                  <a:lnTo>
                    <a:pt x="2618" y="566"/>
                  </a:lnTo>
                  <a:lnTo>
                    <a:pt x="2508" y="538"/>
                  </a:lnTo>
                  <a:lnTo>
                    <a:pt x="2394" y="517"/>
                  </a:lnTo>
                  <a:lnTo>
                    <a:pt x="2279" y="505"/>
                  </a:lnTo>
                  <a:lnTo>
                    <a:pt x="2160" y="502"/>
                  </a:lnTo>
                  <a:lnTo>
                    <a:pt x="2042" y="505"/>
                  </a:lnTo>
                  <a:lnTo>
                    <a:pt x="1925" y="517"/>
                  </a:lnTo>
                  <a:lnTo>
                    <a:pt x="1813" y="538"/>
                  </a:lnTo>
                  <a:lnTo>
                    <a:pt x="1701" y="566"/>
                  </a:lnTo>
                  <a:lnTo>
                    <a:pt x="1594" y="601"/>
                  </a:lnTo>
                  <a:lnTo>
                    <a:pt x="1489" y="643"/>
                  </a:lnTo>
                  <a:lnTo>
                    <a:pt x="1388" y="692"/>
                  </a:lnTo>
                  <a:lnTo>
                    <a:pt x="1291" y="748"/>
                  </a:lnTo>
                  <a:lnTo>
                    <a:pt x="1198" y="809"/>
                  </a:lnTo>
                  <a:lnTo>
                    <a:pt x="1111" y="876"/>
                  </a:lnTo>
                  <a:lnTo>
                    <a:pt x="1027" y="950"/>
                  </a:lnTo>
                  <a:lnTo>
                    <a:pt x="950" y="1028"/>
                  </a:lnTo>
                  <a:lnTo>
                    <a:pt x="876" y="1111"/>
                  </a:lnTo>
                  <a:lnTo>
                    <a:pt x="808" y="1199"/>
                  </a:lnTo>
                  <a:lnTo>
                    <a:pt x="747" y="1292"/>
                  </a:lnTo>
                  <a:lnTo>
                    <a:pt x="692" y="1389"/>
                  </a:lnTo>
                  <a:lnTo>
                    <a:pt x="643" y="1489"/>
                  </a:lnTo>
                  <a:lnTo>
                    <a:pt x="601" y="1594"/>
                  </a:lnTo>
                  <a:lnTo>
                    <a:pt x="566" y="1702"/>
                  </a:lnTo>
                  <a:lnTo>
                    <a:pt x="538" y="1813"/>
                  </a:lnTo>
                  <a:lnTo>
                    <a:pt x="517" y="1926"/>
                  </a:lnTo>
                  <a:lnTo>
                    <a:pt x="506" y="2042"/>
                  </a:lnTo>
                  <a:lnTo>
                    <a:pt x="502" y="2160"/>
                  </a:lnTo>
                  <a:lnTo>
                    <a:pt x="502" y="2162"/>
                  </a:lnTo>
                  <a:lnTo>
                    <a:pt x="502" y="2162"/>
                  </a:lnTo>
                  <a:lnTo>
                    <a:pt x="0" y="2162"/>
                  </a:lnTo>
                  <a:lnTo>
                    <a:pt x="0" y="2162"/>
                  </a:lnTo>
                  <a:lnTo>
                    <a:pt x="0" y="2160"/>
                  </a:lnTo>
                  <a:lnTo>
                    <a:pt x="4" y="2029"/>
                  </a:lnTo>
                  <a:lnTo>
                    <a:pt x="16" y="1900"/>
                  </a:lnTo>
                  <a:lnTo>
                    <a:pt x="35" y="1773"/>
                  </a:lnTo>
                  <a:lnTo>
                    <a:pt x="62" y="1648"/>
                  </a:lnTo>
                  <a:lnTo>
                    <a:pt x="94" y="1526"/>
                  </a:lnTo>
                  <a:lnTo>
                    <a:pt x="135" y="1407"/>
                  </a:lnTo>
                  <a:lnTo>
                    <a:pt x="182" y="1292"/>
                  </a:lnTo>
                  <a:lnTo>
                    <a:pt x="236" y="1179"/>
                  </a:lnTo>
                  <a:lnTo>
                    <a:pt x="295" y="1070"/>
                  </a:lnTo>
                  <a:lnTo>
                    <a:pt x="360" y="965"/>
                  </a:lnTo>
                  <a:lnTo>
                    <a:pt x="432" y="866"/>
                  </a:lnTo>
                  <a:lnTo>
                    <a:pt x="508" y="769"/>
                  </a:lnTo>
                  <a:lnTo>
                    <a:pt x="591" y="677"/>
                  </a:lnTo>
                  <a:lnTo>
                    <a:pt x="677" y="591"/>
                  </a:lnTo>
                  <a:lnTo>
                    <a:pt x="769" y="508"/>
                  </a:lnTo>
                  <a:lnTo>
                    <a:pt x="866" y="432"/>
                  </a:lnTo>
                  <a:lnTo>
                    <a:pt x="967" y="361"/>
                  </a:lnTo>
                  <a:lnTo>
                    <a:pt x="1070" y="296"/>
                  </a:lnTo>
                  <a:lnTo>
                    <a:pt x="1179" y="236"/>
                  </a:lnTo>
                  <a:lnTo>
                    <a:pt x="1291" y="182"/>
                  </a:lnTo>
                  <a:lnTo>
                    <a:pt x="1407" y="135"/>
                  </a:lnTo>
                  <a:lnTo>
                    <a:pt x="1526" y="95"/>
                  </a:lnTo>
                  <a:lnTo>
                    <a:pt x="1648" y="61"/>
                  </a:lnTo>
                  <a:lnTo>
                    <a:pt x="1772" y="35"/>
                  </a:lnTo>
                  <a:lnTo>
                    <a:pt x="1899" y="15"/>
                  </a:lnTo>
                  <a:lnTo>
                    <a:pt x="2029" y="4"/>
                  </a:lnTo>
                  <a:lnTo>
                    <a:pt x="2160" y="0"/>
                  </a:lnTo>
                  <a:close/>
                </a:path>
              </a:pathLst>
            </a:custGeom>
            <a:solidFill>
              <a:srgbClr val="F1B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8" name="TextBox 17">
            <a:extLst>
              <a:ext uri="{FF2B5EF4-FFF2-40B4-BE49-F238E27FC236}">
                <a16:creationId xmlns:a16="http://schemas.microsoft.com/office/drawing/2014/main" id="{90A3E1B7-4A5D-BB3D-6EAF-2B4B69310017}"/>
              </a:ext>
            </a:extLst>
          </p:cNvPr>
          <p:cNvSpPr txBox="1"/>
          <p:nvPr/>
        </p:nvSpPr>
        <p:spPr>
          <a:xfrm>
            <a:off x="2007729" y="3157886"/>
            <a:ext cx="2051053" cy="830997"/>
          </a:xfrm>
          <a:prstGeom prst="rect">
            <a:avLst/>
          </a:prstGeom>
          <a:noFill/>
        </p:spPr>
        <p:txBody>
          <a:bodyPr wrap="square" rtlCol="0">
            <a:spAutoFit/>
          </a:bodyPr>
          <a:lstStyle/>
          <a:p>
            <a:pPr algn="ctr"/>
            <a:r>
              <a:rPr lang="en-US" sz="2400" dirty="0">
                <a:solidFill>
                  <a:srgbClr val="00205B"/>
                </a:solidFill>
                <a:latin typeface="Montserrat Semi Bold" panose="00000700000000000000" pitchFamily="50" charset="0"/>
              </a:rPr>
              <a:t>Value for outcomes</a:t>
            </a:r>
          </a:p>
        </p:txBody>
      </p:sp>
      <p:sp>
        <p:nvSpPr>
          <p:cNvPr id="19" name="TextBox 18">
            <a:extLst>
              <a:ext uri="{FF2B5EF4-FFF2-40B4-BE49-F238E27FC236}">
                <a16:creationId xmlns:a16="http://schemas.microsoft.com/office/drawing/2014/main" id="{218E9EC1-F6AA-3FB0-48C6-B4418E8BB175}"/>
              </a:ext>
            </a:extLst>
          </p:cNvPr>
          <p:cNvSpPr txBox="1"/>
          <p:nvPr/>
        </p:nvSpPr>
        <p:spPr>
          <a:xfrm>
            <a:off x="4844188" y="3157886"/>
            <a:ext cx="2222037" cy="1569660"/>
          </a:xfrm>
          <a:prstGeom prst="rect">
            <a:avLst/>
          </a:prstGeom>
          <a:noFill/>
        </p:spPr>
        <p:txBody>
          <a:bodyPr wrap="square" rtlCol="0">
            <a:spAutoFit/>
          </a:bodyPr>
          <a:lstStyle/>
          <a:p>
            <a:pPr algn="ctr"/>
            <a:r>
              <a:rPr lang="en-US" sz="2400" dirty="0">
                <a:solidFill>
                  <a:srgbClr val="00205B"/>
                </a:solidFill>
                <a:latin typeface="Montserrat Semi Bold" panose="00000700000000000000" pitchFamily="50" charset="0"/>
              </a:rPr>
              <a:t>Enhanced approach to coverage decisions</a:t>
            </a:r>
          </a:p>
        </p:txBody>
      </p:sp>
      <p:sp>
        <p:nvSpPr>
          <p:cNvPr id="20" name="TextBox 19">
            <a:extLst>
              <a:ext uri="{FF2B5EF4-FFF2-40B4-BE49-F238E27FC236}">
                <a16:creationId xmlns:a16="http://schemas.microsoft.com/office/drawing/2014/main" id="{29755798-EE7A-2FC8-3F88-702A2CA804EB}"/>
              </a:ext>
            </a:extLst>
          </p:cNvPr>
          <p:cNvSpPr txBox="1"/>
          <p:nvPr/>
        </p:nvSpPr>
        <p:spPr>
          <a:xfrm>
            <a:off x="7767945" y="3157886"/>
            <a:ext cx="2222037" cy="1200329"/>
          </a:xfrm>
          <a:prstGeom prst="rect">
            <a:avLst/>
          </a:prstGeom>
          <a:noFill/>
        </p:spPr>
        <p:txBody>
          <a:bodyPr wrap="square" rtlCol="0">
            <a:spAutoFit/>
          </a:bodyPr>
          <a:lstStyle/>
          <a:p>
            <a:pPr algn="ctr"/>
            <a:r>
              <a:rPr lang="en-US" sz="2400" dirty="0">
                <a:solidFill>
                  <a:srgbClr val="00205B"/>
                </a:solidFill>
                <a:latin typeface="Montserrat Semi Bold" panose="00000700000000000000" pitchFamily="50" charset="0"/>
              </a:rPr>
              <a:t>Competition to lower costs</a:t>
            </a:r>
          </a:p>
        </p:txBody>
      </p:sp>
    </p:spTree>
    <p:extLst>
      <p:ext uri="{BB962C8B-B14F-4D97-AF65-F5344CB8AC3E}">
        <p14:creationId xmlns:p14="http://schemas.microsoft.com/office/powerpoint/2010/main" val="35117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undamentals of Managed Care Pharmacy Certificate Program - Acclaim">
            <a:extLst>
              <a:ext uri="{FF2B5EF4-FFF2-40B4-BE49-F238E27FC236}">
                <a16:creationId xmlns:a16="http://schemas.microsoft.com/office/drawing/2014/main" id="{58A2B79B-CA02-725A-F647-0653453F3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39" y="1704460"/>
            <a:ext cx="4962028" cy="4702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623652-1942-0CF1-CAF7-E59AB0812B9A}"/>
              </a:ext>
            </a:extLst>
          </p:cNvPr>
          <p:cNvSpPr txBox="1"/>
          <p:nvPr/>
        </p:nvSpPr>
        <p:spPr>
          <a:xfrm>
            <a:off x="6020591" y="577852"/>
            <a:ext cx="5523470" cy="3477875"/>
          </a:xfrm>
          <a:prstGeom prst="rect">
            <a:avLst/>
          </a:prstGeom>
          <a:noFill/>
        </p:spPr>
        <p:txBody>
          <a:bodyPr wrap="square" rtlCol="0">
            <a:spAutoFit/>
          </a:bodyPr>
          <a:lstStyle/>
          <a:p>
            <a:pPr algn="ctr"/>
            <a:r>
              <a:rPr lang="en-US" sz="4400" b="1" dirty="0">
                <a:solidFill>
                  <a:srgbClr val="00205B"/>
                </a:solidFill>
                <a:latin typeface="Montserrat Semi Bold" panose="00000700000000000000" pitchFamily="50" charset="0"/>
              </a:rPr>
              <a:t>Want To L</a:t>
            </a:r>
            <a:r>
              <a:rPr lang="en-US" sz="4400" b="1" dirty="0">
                <a:solidFill>
                  <a:srgbClr val="DC8633"/>
                </a:solidFill>
                <a:latin typeface="Montserrat Semi Bold" panose="00000700000000000000" pitchFamily="50" charset="0"/>
              </a:rPr>
              <a:t>earn M</a:t>
            </a:r>
            <a:r>
              <a:rPr lang="en-US" sz="4400" b="1" dirty="0">
                <a:solidFill>
                  <a:srgbClr val="00205B"/>
                </a:solidFill>
                <a:latin typeface="Montserrat Semi Bold" panose="00000700000000000000" pitchFamily="50" charset="0"/>
              </a:rPr>
              <a:t>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5B"/>
              </a:solidFill>
              <a:effectLst/>
              <a:uLnTx/>
              <a:uFillTx/>
              <a:latin typeface="Montserrat Semi Bold" panose="000007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5B"/>
                </a:solidFill>
                <a:effectLst/>
                <a:uLnTx/>
                <a:uFillTx/>
                <a:latin typeface="Montserrat Semi Bold" panose="00000700000000000000" pitchFamily="50" charset="0"/>
              </a:rPr>
              <a:t>Go to AMCPlearn.org</a:t>
            </a:r>
          </a:p>
        </p:txBody>
      </p:sp>
    </p:spTree>
    <p:extLst>
      <p:ext uri="{BB962C8B-B14F-4D97-AF65-F5344CB8AC3E}">
        <p14:creationId xmlns:p14="http://schemas.microsoft.com/office/powerpoint/2010/main" val="322780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
            <a:extLst>
              <a:ext uri="{FF2B5EF4-FFF2-40B4-BE49-F238E27FC236}">
                <a16:creationId xmlns:a16="http://schemas.microsoft.com/office/drawing/2014/main" id="{79B0F1CB-A773-C18E-4DBA-E9C4374CA66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screen, dark">
            <a:extLst>
              <a:ext uri="{FF2B5EF4-FFF2-40B4-BE49-F238E27FC236}">
                <a16:creationId xmlns:a16="http://schemas.microsoft.com/office/drawing/2014/main" id="{09CF3EAB-05D9-3345-E8E3-03125378D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324" y="39644"/>
            <a:ext cx="5446010" cy="3063381"/>
          </a:xfrm>
          <a:prstGeom prst="rect">
            <a:avLst/>
          </a:prstGeom>
          <a:effectLst>
            <a:softEdge rad="317500"/>
          </a:effectLst>
        </p:spPr>
      </p:pic>
      <p:sp>
        <p:nvSpPr>
          <p:cNvPr id="2" name="TextBox 1">
            <a:extLst>
              <a:ext uri="{FF2B5EF4-FFF2-40B4-BE49-F238E27FC236}">
                <a16:creationId xmlns:a16="http://schemas.microsoft.com/office/drawing/2014/main" id="{FA3A5C16-AE32-7C19-CAF5-7595792748A9}"/>
              </a:ext>
            </a:extLst>
          </p:cNvPr>
          <p:cNvSpPr txBox="1"/>
          <p:nvPr/>
        </p:nvSpPr>
        <p:spPr>
          <a:xfrm>
            <a:off x="1263477" y="2808022"/>
            <a:ext cx="10184028" cy="4844403"/>
          </a:xfrm>
          <a:prstGeom prst="rect">
            <a:avLst/>
          </a:prstGeom>
          <a:noFill/>
        </p:spPr>
        <p:txBody>
          <a:bodyPr wrap="square">
            <a:spAutoFit/>
          </a:bodyPr>
          <a:lstStyle/>
          <a:p>
            <a:pPr algn="ctr">
              <a:lnSpc>
                <a:spcPct val="90000"/>
              </a:lnSpc>
              <a:spcBef>
                <a:spcPts val="1000"/>
              </a:spcBef>
              <a:spcAft>
                <a:spcPts val="1200"/>
              </a:spcAft>
              <a:buClr>
                <a:srgbClr val="DC8633"/>
              </a:buClr>
              <a:buSzPct val="120000"/>
            </a:pPr>
            <a:r>
              <a:rPr lang="en-US" sz="4200" b="1" dirty="0">
                <a:solidFill>
                  <a:schemeClr val="bg1"/>
                </a:solidFill>
                <a:latin typeface="Montserrat Semi Bold" panose="00000700000000000000" pitchFamily="50" charset="0"/>
              </a:rPr>
              <a:t>Keeping the </a:t>
            </a:r>
            <a:r>
              <a:rPr lang="en-US" sz="4200" b="1" dirty="0">
                <a:solidFill>
                  <a:srgbClr val="DC8633"/>
                </a:solidFill>
                <a:latin typeface="Montserrat Extra Bold" panose="00000900000000000000" pitchFamily="50" charset="0"/>
              </a:rPr>
              <a:t>Patient</a:t>
            </a:r>
            <a:r>
              <a:rPr lang="en-US" sz="4200" b="1" dirty="0">
                <a:solidFill>
                  <a:schemeClr val="bg1"/>
                </a:solidFill>
                <a:latin typeface="Montserrat Semi Bold" panose="00000700000000000000" pitchFamily="50" charset="0"/>
              </a:rPr>
              <a:t> Needs                                 </a:t>
            </a:r>
            <a:r>
              <a:rPr lang="en-US" sz="4200" b="1" dirty="0">
                <a:solidFill>
                  <a:srgbClr val="DC8633"/>
                </a:solidFill>
                <a:latin typeface="Montserrat Extra Bold" panose="00000900000000000000" pitchFamily="50" charset="0"/>
              </a:rPr>
              <a:t>Front</a:t>
            </a:r>
            <a:r>
              <a:rPr lang="en-US" sz="4200" b="1" dirty="0">
                <a:solidFill>
                  <a:schemeClr val="bg1"/>
                </a:solidFill>
                <a:latin typeface="Montserrat Semi Bold" panose="00000700000000000000" pitchFamily="50" charset="0"/>
              </a:rPr>
              <a:t> &amp; </a:t>
            </a:r>
            <a:r>
              <a:rPr lang="en-US" sz="4200" b="1" dirty="0">
                <a:solidFill>
                  <a:srgbClr val="DC8633"/>
                </a:solidFill>
                <a:latin typeface="Montserrat Extra Bold" panose="00000900000000000000" pitchFamily="50" charset="0"/>
              </a:rPr>
              <a:t>Center </a:t>
            </a:r>
          </a:p>
          <a:p>
            <a:pPr algn="ctr">
              <a:lnSpc>
                <a:spcPct val="90000"/>
              </a:lnSpc>
              <a:spcBef>
                <a:spcPts val="1000"/>
              </a:spcBef>
              <a:spcAft>
                <a:spcPts val="1200"/>
              </a:spcAft>
              <a:buClr>
                <a:srgbClr val="DC8633"/>
              </a:buClr>
              <a:buSzPct val="120000"/>
            </a:pPr>
            <a:endParaRPr lang="en-US" sz="2800" b="1" dirty="0">
              <a:solidFill>
                <a:srgbClr val="DC8633"/>
              </a:solidFill>
              <a:latin typeface="Montserrat Extra Bold" panose="00000900000000000000" pitchFamily="50" charset="0"/>
            </a:endParaRPr>
          </a:p>
          <a:p>
            <a:pPr algn="ctr">
              <a:lnSpc>
                <a:spcPct val="90000"/>
              </a:lnSpc>
              <a:spcBef>
                <a:spcPts val="1000"/>
              </a:spcBef>
              <a:spcAft>
                <a:spcPts val="1200"/>
              </a:spcAft>
              <a:buClr>
                <a:srgbClr val="DC8633"/>
              </a:buClr>
              <a:buSzPct val="120000"/>
            </a:pPr>
            <a:r>
              <a:rPr lang="en-US" sz="4200" b="1" dirty="0">
                <a:solidFill>
                  <a:schemeClr val="bg1"/>
                </a:solidFill>
                <a:latin typeface="Montserrat Extra Bold" panose="00000900000000000000" pitchFamily="50" charset="0"/>
              </a:rPr>
              <a:t>That’s the </a:t>
            </a:r>
            <a:r>
              <a:rPr lang="en-US" sz="4200" b="1" dirty="0">
                <a:solidFill>
                  <a:srgbClr val="DC8633"/>
                </a:solidFill>
                <a:latin typeface="Montserrat Extra Bold" panose="00000900000000000000" pitchFamily="50" charset="0"/>
              </a:rPr>
              <a:t>Vision</a:t>
            </a:r>
            <a:r>
              <a:rPr lang="en-US" sz="4200" b="1" dirty="0">
                <a:solidFill>
                  <a:schemeClr val="bg1"/>
                </a:solidFill>
                <a:latin typeface="Montserrat Extra Bold" panose="00000900000000000000" pitchFamily="50" charset="0"/>
              </a:rPr>
              <a:t> we </a:t>
            </a:r>
            <a:r>
              <a:rPr lang="en-US" sz="4200" b="1" dirty="0">
                <a:solidFill>
                  <a:srgbClr val="DC8633"/>
                </a:solidFill>
                <a:latin typeface="Montserrat Extra Bold" panose="00000900000000000000" pitchFamily="50" charset="0"/>
              </a:rPr>
              <a:t>Share</a:t>
            </a:r>
            <a:r>
              <a:rPr lang="en-US" sz="4200" b="1" dirty="0">
                <a:solidFill>
                  <a:schemeClr val="bg1"/>
                </a:solidFill>
                <a:latin typeface="Montserrat Extra Bold" panose="00000900000000000000" pitchFamily="50" charset="0"/>
              </a:rPr>
              <a:t> as Managed Care Pharmacy </a:t>
            </a:r>
            <a:r>
              <a:rPr lang="en-US" sz="4200" b="1" dirty="0">
                <a:solidFill>
                  <a:srgbClr val="DC8633"/>
                </a:solidFill>
                <a:latin typeface="Montserrat Extra Bold" panose="00000900000000000000" pitchFamily="50" charset="0"/>
              </a:rPr>
              <a:t>Professionals</a:t>
            </a:r>
          </a:p>
          <a:p>
            <a:pPr algn="ctr">
              <a:lnSpc>
                <a:spcPct val="90000"/>
              </a:lnSpc>
              <a:spcBef>
                <a:spcPts val="1000"/>
              </a:spcBef>
              <a:spcAft>
                <a:spcPts val="1200"/>
              </a:spcAft>
              <a:buClr>
                <a:srgbClr val="DC8633"/>
              </a:buClr>
              <a:buSzPct val="120000"/>
            </a:pPr>
            <a:endParaRPr lang="en-US" sz="3600" b="1" dirty="0">
              <a:solidFill>
                <a:srgbClr val="DC8633"/>
              </a:solidFill>
              <a:latin typeface="Montserrat Extra Bold" panose="00000900000000000000" pitchFamily="50" charset="0"/>
            </a:endParaRPr>
          </a:p>
        </p:txBody>
      </p:sp>
    </p:spTree>
    <p:extLst>
      <p:ext uri="{BB962C8B-B14F-4D97-AF65-F5344CB8AC3E}">
        <p14:creationId xmlns:p14="http://schemas.microsoft.com/office/powerpoint/2010/main" val="173575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165481" y="1668585"/>
            <a:ext cx="10026519" cy="3174511"/>
          </a:xfrm>
        </p:spPr>
        <p:txBody>
          <a:bodyPr/>
          <a:lstStyle/>
          <a:p>
            <a:r>
              <a:rPr lang="en-US" b="1" i="0" u="none" strike="noStrike" dirty="0">
                <a:effectLst/>
                <a:latin typeface="Montserrat" panose="00000500000000000000" pitchFamily="50" charset="0"/>
              </a:rPr>
              <a:t>About AMCP</a:t>
            </a:r>
            <a:endParaRPr lang="en-US" dirty="0">
              <a:latin typeface="Montserrat" panose="00000500000000000000" pitchFamily="50" charset="0"/>
            </a:endParaRPr>
          </a:p>
        </p:txBody>
      </p:sp>
    </p:spTree>
    <p:extLst>
      <p:ext uri="{BB962C8B-B14F-4D97-AF65-F5344CB8AC3E}">
        <p14:creationId xmlns:p14="http://schemas.microsoft.com/office/powerpoint/2010/main" val="3791796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50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AF6FEC55-A32C-4307-B2C6-EA092009C662}"/>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5828BE-763B-4BFF-9C60-C8FDE527AE24}"/>
              </a:ext>
            </a:extLst>
          </p:cNvPr>
          <p:cNvSpPr/>
          <p:nvPr/>
        </p:nvSpPr>
        <p:spPr>
          <a:xfrm>
            <a:off x="10043741" y="5887230"/>
            <a:ext cx="1254246" cy="668022"/>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4CEA324-95AF-4D2B-8827-80C73810DE8F}"/>
              </a:ext>
            </a:extLst>
          </p:cNvPr>
          <p:cNvSpPr/>
          <p:nvPr/>
        </p:nvSpPr>
        <p:spPr>
          <a:xfrm>
            <a:off x="7136046" y="5184558"/>
            <a:ext cx="1055521" cy="562179"/>
          </a:xfrm>
          <a:prstGeom prst="ellipse">
            <a:avLst/>
          </a:prstGeom>
          <a:solidFill>
            <a:srgbClr val="0020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F16853-BF82-4076-84A9-584936A1B8B1}"/>
              </a:ext>
            </a:extLst>
          </p:cNvPr>
          <p:cNvSpPr/>
          <p:nvPr/>
        </p:nvSpPr>
        <p:spPr>
          <a:xfrm>
            <a:off x="4238244" y="4335090"/>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4C2AA-5B91-4DE2-98C4-BF210CEBCFE8}"/>
              </a:ext>
            </a:extLst>
          </p:cNvPr>
          <p:cNvSpPr/>
          <p:nvPr/>
        </p:nvSpPr>
        <p:spPr>
          <a:xfrm>
            <a:off x="1345460" y="3585494"/>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9636F4D-31BE-4436-B1D8-96A0BA208778}"/>
              </a:ext>
            </a:extLst>
          </p:cNvPr>
          <p:cNvSpPr/>
          <p:nvPr/>
        </p:nvSpPr>
        <p:spPr>
          <a:xfrm>
            <a:off x="10602325" y="4904844"/>
            <a:ext cx="137077" cy="1311954"/>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F56A5E0-BE8C-4B40-B64F-28D4253240EF}"/>
              </a:ext>
            </a:extLst>
          </p:cNvPr>
          <p:cNvSpPr/>
          <p:nvPr/>
        </p:nvSpPr>
        <p:spPr>
          <a:xfrm>
            <a:off x="7622054" y="4295572"/>
            <a:ext cx="110067" cy="1438900"/>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95CB270-A74B-49E6-9E80-F18C23F3D8D1}"/>
              </a:ext>
            </a:extLst>
          </p:cNvPr>
          <p:cNvSpPr/>
          <p:nvPr/>
        </p:nvSpPr>
        <p:spPr>
          <a:xfrm>
            <a:off x="4604198" y="3352212"/>
            <a:ext cx="110067" cy="1272498"/>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1636767" y="2665507"/>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F60EF9-D04B-4D45-B6CC-6230FB64F054}"/>
              </a:ext>
            </a:extLst>
          </p:cNvPr>
          <p:cNvSpPr/>
          <p:nvPr/>
        </p:nvSpPr>
        <p:spPr>
          <a:xfrm>
            <a:off x="364258" y="1257745"/>
            <a:ext cx="2743200" cy="88983"/>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889C478-A7A0-480D-8E59-57DC711DA591}"/>
              </a:ext>
            </a:extLst>
          </p:cNvPr>
          <p:cNvSpPr txBox="1"/>
          <p:nvPr/>
        </p:nvSpPr>
        <p:spPr>
          <a:xfrm>
            <a:off x="310085" y="1412350"/>
            <a:ext cx="2873498" cy="1277273"/>
          </a:xfrm>
          <a:prstGeom prst="rect">
            <a:avLst/>
          </a:prstGeom>
          <a:noFill/>
        </p:spPr>
        <p:txBody>
          <a:bodyPr wrap="square" rtlCol="0">
            <a:spAutoFit/>
          </a:bodyPr>
          <a:lstStyle/>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Companies offer health insurance to compete for labor.</a:t>
            </a:r>
          </a:p>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Health plans proliferate.</a:t>
            </a:r>
            <a:endParaRPr lang="en-GB" sz="2000" kern="0">
              <a:solidFill>
                <a:srgbClr val="00205B"/>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567604" y="338769"/>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1940s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A7E7BDC-0FE8-4FBC-BFB2-886DA2ECCD16}"/>
              </a:ext>
            </a:extLst>
          </p:cNvPr>
          <p:cNvSpPr/>
          <p:nvPr/>
        </p:nvSpPr>
        <p:spPr>
          <a:xfrm>
            <a:off x="346944" y="2683672"/>
            <a:ext cx="2743200" cy="88983"/>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5041F9-6CEF-4A5E-A6DF-7C5CD0ED4263}"/>
              </a:ext>
            </a:extLst>
          </p:cNvPr>
          <p:cNvSpPr>
            <a:spLocks noChangeAspect="1"/>
          </p:cNvSpPr>
          <p:nvPr/>
        </p:nvSpPr>
        <p:spPr>
          <a:xfrm>
            <a:off x="9490596" y="3335769"/>
            <a:ext cx="2286000" cy="11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017F37-573F-44BB-B218-FB07C10B4665}"/>
              </a:ext>
            </a:extLst>
          </p:cNvPr>
          <p:cNvSpPr txBox="1"/>
          <p:nvPr/>
        </p:nvSpPr>
        <p:spPr>
          <a:xfrm>
            <a:off x="9656012" y="2423165"/>
            <a:ext cx="212058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1970s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A26F89D-F038-4EB2-9378-A7A45A572EFB}"/>
              </a:ext>
            </a:extLst>
          </p:cNvPr>
          <p:cNvSpPr>
            <a:spLocks noChangeAspect="1"/>
          </p:cNvSpPr>
          <p:nvPr/>
        </p:nvSpPr>
        <p:spPr>
          <a:xfrm>
            <a:off x="9515248" y="4808613"/>
            <a:ext cx="2286000" cy="11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50EBAE6-1DF9-485B-9020-DF3BD1609834}"/>
              </a:ext>
            </a:extLst>
          </p:cNvPr>
          <p:cNvSpPr>
            <a:spLocks/>
          </p:cNvSpPr>
          <p:nvPr/>
        </p:nvSpPr>
        <p:spPr>
          <a:xfrm>
            <a:off x="6201041" y="2505427"/>
            <a:ext cx="3017520" cy="11887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4B4E00-D72B-45DB-9FC0-C14F8E586B3B}"/>
              </a:ext>
            </a:extLst>
          </p:cNvPr>
          <p:cNvSpPr txBox="1"/>
          <p:nvPr/>
        </p:nvSpPr>
        <p:spPr>
          <a:xfrm>
            <a:off x="6596487" y="1657411"/>
            <a:ext cx="207249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1960s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52FBA1A1-12B0-44EF-9821-ECC6AC55077A}"/>
              </a:ext>
            </a:extLst>
          </p:cNvPr>
          <p:cNvSpPr>
            <a:spLocks/>
          </p:cNvSpPr>
          <p:nvPr/>
        </p:nvSpPr>
        <p:spPr>
          <a:xfrm>
            <a:off x="6201041" y="4166606"/>
            <a:ext cx="3017520" cy="11887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11112B9-4A31-4347-8469-FDF9915458A3}"/>
              </a:ext>
            </a:extLst>
          </p:cNvPr>
          <p:cNvSpPr/>
          <p:nvPr/>
        </p:nvSpPr>
        <p:spPr>
          <a:xfrm>
            <a:off x="3338432" y="1688760"/>
            <a:ext cx="27432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AC8765F-89B7-4019-8534-50B61C6CD2E1}"/>
              </a:ext>
            </a:extLst>
          </p:cNvPr>
          <p:cNvSpPr txBox="1"/>
          <p:nvPr/>
        </p:nvSpPr>
        <p:spPr>
          <a:xfrm>
            <a:off x="6237928" y="2665507"/>
            <a:ext cx="3135346" cy="1465016"/>
          </a:xfrm>
          <a:prstGeom prst="rect">
            <a:avLst/>
          </a:prstGeom>
          <a:noFill/>
        </p:spPr>
        <p:txBody>
          <a:bodyPr wrap="square" rtlCol="0">
            <a:spAutoFit/>
          </a:bodyPr>
          <a:lstStyle/>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Pressure to control health care costs. </a:t>
            </a:r>
          </a:p>
          <a:p>
            <a:pPr>
              <a:lnSpc>
                <a:spcPct val="90000"/>
              </a:lnSpc>
              <a:spcAft>
                <a:spcPts val="600"/>
              </a:spcAft>
            </a:pPr>
            <a:endParaRPr lang="en-US" sz="800" kern="0">
              <a:solidFill>
                <a:srgbClr val="00205B"/>
              </a:solidFill>
              <a:latin typeface="Arial" panose="020B0604020202020204" pitchFamily="34" charset="0"/>
              <a:cs typeface="Arial" panose="020B0604020202020204" pitchFamily="34" charset="0"/>
            </a:endParaRPr>
          </a:p>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1</a:t>
            </a:r>
            <a:r>
              <a:rPr lang="en-US" sz="2000" b="1" kern="0">
                <a:solidFill>
                  <a:srgbClr val="00205B"/>
                </a:solidFill>
                <a:latin typeface="Arial" panose="020B0604020202020204" pitchFamily="34" charset="0"/>
                <a:cs typeface="Arial" panose="020B0604020202020204" pitchFamily="34" charset="0"/>
              </a:rPr>
              <a:t>968</a:t>
            </a:r>
            <a:r>
              <a:rPr lang="en-US" sz="2000" kern="0">
                <a:solidFill>
                  <a:srgbClr val="00205B"/>
                </a:solidFill>
                <a:latin typeface="Arial" panose="020B0604020202020204" pitchFamily="34" charset="0"/>
                <a:cs typeface="Arial" panose="020B0604020202020204" pitchFamily="34" charset="0"/>
              </a:rPr>
              <a:t>: Pharmaceutical Card System – first PBM</a:t>
            </a:r>
          </a:p>
        </p:txBody>
      </p:sp>
      <p:sp>
        <p:nvSpPr>
          <p:cNvPr id="43" name="TextBox 42">
            <a:extLst>
              <a:ext uri="{FF2B5EF4-FFF2-40B4-BE49-F238E27FC236}">
                <a16:creationId xmlns:a16="http://schemas.microsoft.com/office/drawing/2014/main" id="{5963C418-3F6F-449B-B8E4-B842C76E9063}"/>
              </a:ext>
            </a:extLst>
          </p:cNvPr>
          <p:cNvSpPr txBox="1"/>
          <p:nvPr/>
        </p:nvSpPr>
        <p:spPr>
          <a:xfrm>
            <a:off x="3613828" y="815156"/>
            <a:ext cx="209080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1950s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A8295272-B5DC-4F04-8E7D-A08793F897F0}"/>
              </a:ext>
            </a:extLst>
          </p:cNvPr>
          <p:cNvSpPr/>
          <p:nvPr/>
        </p:nvSpPr>
        <p:spPr>
          <a:xfrm>
            <a:off x="3342665" y="3263228"/>
            <a:ext cx="27432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5941AAF-E4D7-47E8-AA21-4544F3F3FDCD}"/>
              </a:ext>
            </a:extLst>
          </p:cNvPr>
          <p:cNvSpPr txBox="1"/>
          <p:nvPr/>
        </p:nvSpPr>
        <p:spPr>
          <a:xfrm>
            <a:off x="465826" y="5614101"/>
            <a:ext cx="6750195" cy="861774"/>
          </a:xfrm>
          <a:prstGeom prst="rect">
            <a:avLst/>
          </a:prstGeom>
          <a:noFill/>
        </p:spPr>
        <p:txBody>
          <a:bodyPr wrap="square" rtlCol="0">
            <a:spAutoFit/>
          </a:bodyPr>
          <a:lstStyle/>
          <a:p>
            <a:pPr lvl="0">
              <a:defRPr/>
            </a:pPr>
            <a:r>
              <a:rPr lang="en-US" sz="5000" b="1">
                <a:latin typeface="+mj-lt"/>
                <a:ea typeface="Noto Sans" panose="020B0502040504020204" pitchFamily="34"/>
                <a:cs typeface="Noto Sans" panose="020B0502040504020204" pitchFamily="34"/>
              </a:rPr>
              <a:t>History</a:t>
            </a:r>
            <a:endParaRPr lang="en-GB" sz="5000" b="1">
              <a:latin typeface="+mj-lt"/>
              <a:ea typeface="Noto Sans" panose="020B0502040504020204" pitchFamily="34"/>
              <a:cs typeface="Noto Sans" panose="020B0502040504020204" pitchFamily="34"/>
            </a:endParaRPr>
          </a:p>
        </p:txBody>
      </p:sp>
      <p:sp>
        <p:nvSpPr>
          <p:cNvPr id="46" name="TextBox 45">
            <a:extLst>
              <a:ext uri="{FF2B5EF4-FFF2-40B4-BE49-F238E27FC236}">
                <a16:creationId xmlns:a16="http://schemas.microsoft.com/office/drawing/2014/main" id="{0116F935-F2C9-4950-A8B7-DE3556BAD3CC}"/>
              </a:ext>
            </a:extLst>
          </p:cNvPr>
          <p:cNvSpPr txBox="1"/>
          <p:nvPr/>
        </p:nvSpPr>
        <p:spPr>
          <a:xfrm>
            <a:off x="9468589" y="3450952"/>
            <a:ext cx="2635472" cy="1200329"/>
          </a:xfrm>
          <a:prstGeom prst="rect">
            <a:avLst/>
          </a:prstGeom>
          <a:noFill/>
        </p:spPr>
        <p:txBody>
          <a:bodyPr wrap="square">
            <a:spAutoFit/>
          </a:bodyPr>
          <a:lstStyle/>
          <a:p>
            <a:pPr>
              <a:lnSpc>
                <a:spcPct val="90000"/>
              </a:lnSpc>
              <a:spcAft>
                <a:spcPts val="600"/>
              </a:spcAft>
            </a:pPr>
            <a:r>
              <a:rPr lang="en-US" sz="2000" b="1" kern="0">
                <a:solidFill>
                  <a:srgbClr val="00205B"/>
                </a:solidFill>
                <a:latin typeface="Arial" panose="020B0604020202020204" pitchFamily="34" charset="0"/>
                <a:cs typeface="Arial" panose="020B0604020202020204" pitchFamily="34" charset="0"/>
              </a:rPr>
              <a:t>1973</a:t>
            </a:r>
            <a:r>
              <a:rPr lang="en-US" sz="2000" kern="0">
                <a:solidFill>
                  <a:srgbClr val="00205B"/>
                </a:solidFill>
                <a:latin typeface="Arial" panose="020B0604020202020204" pitchFamily="34" charset="0"/>
                <a:cs typeface="Arial" panose="020B0604020202020204" pitchFamily="34" charset="0"/>
              </a:rPr>
              <a:t>: President Nixon signs Health Maintenance Organization Act</a:t>
            </a:r>
          </a:p>
        </p:txBody>
      </p:sp>
      <p:sp>
        <p:nvSpPr>
          <p:cNvPr id="6" name="TextBox 5">
            <a:extLst>
              <a:ext uri="{FF2B5EF4-FFF2-40B4-BE49-F238E27FC236}">
                <a16:creationId xmlns:a16="http://schemas.microsoft.com/office/drawing/2014/main" id="{AAECAE93-81EF-4A80-8A19-0A87A2FBC6E7}"/>
              </a:ext>
            </a:extLst>
          </p:cNvPr>
          <p:cNvSpPr txBox="1"/>
          <p:nvPr/>
        </p:nvSpPr>
        <p:spPr>
          <a:xfrm>
            <a:off x="3311192" y="1816039"/>
            <a:ext cx="3093596" cy="1465016"/>
          </a:xfrm>
          <a:prstGeom prst="rect">
            <a:avLst/>
          </a:prstGeom>
          <a:noFill/>
        </p:spPr>
        <p:txBody>
          <a:bodyPr wrap="square" rtlCol="0">
            <a:spAutoFit/>
          </a:bodyPr>
          <a:lstStyle/>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Rise of employer-based health insurance.</a:t>
            </a:r>
          </a:p>
          <a:p>
            <a:pPr>
              <a:lnSpc>
                <a:spcPct val="90000"/>
              </a:lnSpc>
              <a:spcAft>
                <a:spcPts val="600"/>
              </a:spcAft>
            </a:pPr>
            <a:endParaRPr lang="en-US" sz="800" kern="0">
              <a:solidFill>
                <a:srgbClr val="00205B"/>
              </a:solidFill>
              <a:latin typeface="Arial" panose="020B0604020202020204" pitchFamily="34" charset="0"/>
              <a:cs typeface="Arial" panose="020B0604020202020204" pitchFamily="34" charset="0"/>
            </a:endParaRPr>
          </a:p>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Unemployed, poor, and older adults left out.</a:t>
            </a:r>
          </a:p>
        </p:txBody>
      </p:sp>
      <p:pic>
        <p:nvPicPr>
          <p:cNvPr id="49" name="Picture 48" descr="Logo&#10;&#10;Description automatically generated">
            <a:extLst>
              <a:ext uri="{FF2B5EF4-FFF2-40B4-BE49-F238E27FC236}">
                <a16:creationId xmlns:a16="http://schemas.microsoft.com/office/drawing/2014/main" id="{9C223BF5-6650-44EB-8C70-9C9D6E3C7C46}"/>
              </a:ext>
            </a:extLst>
          </p:cNvPr>
          <p:cNvPicPr>
            <a:picLocks noChangeAspect="1"/>
          </p:cNvPicPr>
          <p:nvPr/>
        </p:nvPicPr>
        <p:blipFill>
          <a:blip r:embed="rId3"/>
          <a:stretch>
            <a:fillRect/>
          </a:stretch>
        </p:blipFill>
        <p:spPr>
          <a:xfrm>
            <a:off x="9732214" y="251431"/>
            <a:ext cx="1878161" cy="580875"/>
          </a:xfrm>
          <a:prstGeom prst="rect">
            <a:avLst/>
          </a:prstGeom>
        </p:spPr>
      </p:pic>
    </p:spTree>
    <p:extLst>
      <p:ext uri="{BB962C8B-B14F-4D97-AF65-F5344CB8AC3E}">
        <p14:creationId xmlns:p14="http://schemas.microsoft.com/office/powerpoint/2010/main" val="1005510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258A0-4D97-EBDE-8876-71BC5FE77A82}"/>
              </a:ext>
            </a:extLst>
          </p:cNvPr>
          <p:cNvSpPr txBox="1"/>
          <p:nvPr/>
        </p:nvSpPr>
        <p:spPr>
          <a:xfrm>
            <a:off x="173120" y="714756"/>
            <a:ext cx="5378278" cy="5678478"/>
          </a:xfrm>
          <a:prstGeom prst="rect">
            <a:avLst/>
          </a:prstGeom>
          <a:noFill/>
        </p:spPr>
        <p:txBody>
          <a:bodyPr wrap="square" lIns="91440" tIns="45720" rIns="91440" bIns="45720" anchor="t">
            <a:spAutoFit/>
          </a:bodyPr>
          <a:lstStyle/>
          <a:p>
            <a:pPr algn="ctr">
              <a:lnSpc>
                <a:spcPct val="100000"/>
              </a:lnSpc>
              <a:spcAft>
                <a:spcPts val="1200"/>
              </a:spcAft>
              <a:buClr>
                <a:srgbClr val="F78F1E"/>
              </a:buClr>
              <a:buSzPct val="120000"/>
            </a:pPr>
            <a:r>
              <a:rPr lang="en-US" sz="2800">
                <a:solidFill>
                  <a:schemeClr val="bg1"/>
                </a:solidFill>
                <a:latin typeface="Montserrat Medium"/>
              </a:rPr>
              <a:t>AMCP </a:t>
            </a:r>
            <a:r>
              <a:rPr lang="en-US" sz="2800" b="1">
                <a:solidFill>
                  <a:srgbClr val="F78F1E"/>
                </a:solidFill>
                <a:latin typeface="Montserrat SemiBold"/>
                <a:ea typeface="+mj-ea"/>
                <a:cs typeface="+mj-cs"/>
              </a:rPr>
              <a:t>members</a:t>
            </a:r>
            <a:r>
              <a:rPr lang="en-US" sz="2800">
                <a:solidFill>
                  <a:schemeClr val="bg1"/>
                </a:solidFill>
                <a:latin typeface="Montserrat Medium"/>
              </a:rPr>
              <a:t> manage medication therapies for </a:t>
            </a:r>
            <a:r>
              <a:rPr lang="en-US" sz="2800" b="1">
                <a:solidFill>
                  <a:srgbClr val="F78F1E"/>
                </a:solidFill>
                <a:latin typeface="Montserrat SemiBold"/>
                <a:ea typeface="+mj-ea"/>
                <a:cs typeface="+mj-cs"/>
              </a:rPr>
              <a:t>300 million </a:t>
            </a:r>
            <a:r>
              <a:rPr lang="en-US" sz="2800">
                <a:solidFill>
                  <a:schemeClr val="bg1"/>
                </a:solidFill>
                <a:latin typeface="Montserrat Medium"/>
              </a:rPr>
              <a:t>Americans</a:t>
            </a:r>
            <a:endParaRPr lang="en-US">
              <a:solidFill>
                <a:schemeClr val="bg1"/>
              </a:solidFill>
              <a:cs typeface="Arial" panose="020B0604020202020204"/>
            </a:endParaRPr>
          </a:p>
          <a:p>
            <a:pPr algn="ctr">
              <a:spcAft>
                <a:spcPts val="1200"/>
              </a:spcAft>
            </a:pPr>
            <a:endParaRPr lang="en-US" sz="2800">
              <a:solidFill>
                <a:schemeClr val="bg1"/>
              </a:solidFill>
              <a:latin typeface="Montserrat Medium"/>
              <a:ea typeface="+mj-ea"/>
              <a:cs typeface="+mj-cs"/>
            </a:endParaRP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8,000 </a:t>
            </a:r>
            <a:r>
              <a:rPr lang="en-US" sz="2800">
                <a:solidFill>
                  <a:schemeClr val="bg1"/>
                </a:solidFill>
                <a:latin typeface="Montserrat Medium"/>
              </a:rPr>
              <a:t>members</a:t>
            </a: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 </a:t>
            </a:r>
            <a:r>
              <a:rPr lang="en-US" sz="2800">
                <a:solidFill>
                  <a:schemeClr val="bg1"/>
                </a:solidFill>
                <a:latin typeface="Montserrat Medium"/>
              </a:rPr>
              <a:t>AMCP Student Chapters</a:t>
            </a:r>
          </a:p>
          <a:p>
            <a:pPr marL="457200" indent="-457200">
              <a:lnSpc>
                <a:spcPct val="100000"/>
              </a:lnSpc>
              <a:spcAft>
                <a:spcPts val="1200"/>
              </a:spcAft>
              <a:buClr>
                <a:srgbClr val="F78F1E"/>
              </a:buClr>
              <a:buFont typeface="Wingdings" panose="05000000000000000000" pitchFamily="2" charset="2"/>
              <a:buChar char="§"/>
            </a:pPr>
            <a:endParaRPr lang="en-US" sz="1500">
              <a:solidFill>
                <a:schemeClr val="bg1"/>
              </a:solidFill>
              <a:latin typeface="Montserrat Medium" panose="00000600000000000000" pitchFamily="2" charset="0"/>
            </a:endParaRPr>
          </a:p>
          <a:p>
            <a:pPr algn="ctr">
              <a:lnSpc>
                <a:spcPct val="100000"/>
              </a:lnSpc>
              <a:spcAft>
                <a:spcPts val="1200"/>
              </a:spcAft>
              <a:buClr>
                <a:srgbClr val="F78F1E"/>
              </a:buClr>
            </a:pPr>
            <a:r>
              <a:rPr lang="en-US" sz="3200" b="1">
                <a:solidFill>
                  <a:srgbClr val="F78F1E"/>
                </a:solidFill>
                <a:latin typeface="Montserrat SemiBold"/>
                <a:ea typeface="+mj-ea"/>
                <a:cs typeface="+mj-cs"/>
              </a:rPr>
              <a:t>Education, Networking, Advocacy, &amp; More</a:t>
            </a:r>
            <a:endParaRPr lang="en-US" sz="2800" b="1">
              <a:solidFill>
                <a:srgbClr val="F78F1E"/>
              </a:solidFill>
              <a:latin typeface="Montserrat SemiBold"/>
              <a:ea typeface="+mj-ea"/>
              <a:cs typeface="+mj-cs"/>
            </a:endParaRPr>
          </a:p>
          <a:p>
            <a:pPr marL="457200" indent="-457200">
              <a:lnSpc>
                <a:spcPct val="100000"/>
              </a:lnSpc>
              <a:spcAft>
                <a:spcPts val="1200"/>
              </a:spcAft>
              <a:buClr>
                <a:srgbClr val="F78F1E"/>
              </a:buClr>
              <a:buFont typeface="Wingdings" panose="05000000000000000000" pitchFamily="2" charset="2"/>
              <a:buChar char="§"/>
            </a:pPr>
            <a:endParaRPr lang="en-US" sz="2800">
              <a:solidFill>
                <a:srgbClr val="00205B"/>
              </a:solidFill>
              <a:latin typeface="Montserrat Medium" panose="00000600000000000000" pitchFamily="2" charset="0"/>
            </a:endParaRPr>
          </a:p>
        </p:txBody>
      </p:sp>
      <p:pic>
        <p:nvPicPr>
          <p:cNvPr id="3" name="Picture 2">
            <a:extLst>
              <a:ext uri="{FF2B5EF4-FFF2-40B4-BE49-F238E27FC236}">
                <a16:creationId xmlns:a16="http://schemas.microsoft.com/office/drawing/2014/main" id="{00812A85-EC81-41DA-FE95-33438CE2CC80}"/>
              </a:ext>
            </a:extLst>
          </p:cNvPr>
          <p:cNvPicPr>
            <a:picLocks noChangeAspect="1"/>
          </p:cNvPicPr>
          <p:nvPr/>
        </p:nvPicPr>
        <p:blipFill>
          <a:blip r:embed="rId2"/>
          <a:stretch>
            <a:fillRect/>
          </a:stretch>
        </p:blipFill>
        <p:spPr>
          <a:xfrm>
            <a:off x="5984789" y="407774"/>
            <a:ext cx="5901559" cy="5350474"/>
          </a:xfrm>
          <a:prstGeom prst="rect">
            <a:avLst/>
          </a:prstGeom>
        </p:spPr>
      </p:pic>
    </p:spTree>
    <p:extLst>
      <p:ext uri="{BB962C8B-B14F-4D97-AF65-F5344CB8AC3E}">
        <p14:creationId xmlns:p14="http://schemas.microsoft.com/office/powerpoint/2010/main" val="68985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FC03CB-1BC7-A175-CB8E-23DDA5B8140A}"/>
              </a:ext>
            </a:extLst>
          </p:cNvPr>
          <p:cNvSpPr txBox="1"/>
          <p:nvPr/>
        </p:nvSpPr>
        <p:spPr>
          <a:xfrm>
            <a:off x="676532" y="334486"/>
            <a:ext cx="6098058" cy="769441"/>
          </a:xfrm>
          <a:prstGeom prst="rect">
            <a:avLst/>
          </a:prstGeom>
          <a:noFill/>
        </p:spPr>
        <p:txBody>
          <a:bodyPr wrap="square">
            <a:spAutoFit/>
          </a:bodyPr>
          <a:lstStyle/>
          <a:p>
            <a:r>
              <a:rPr lang="en-US" sz="4400" dirty="0">
                <a:solidFill>
                  <a:schemeClr val="bg1"/>
                </a:solidFill>
                <a:latin typeface="Montserrat Semi Bold" panose="00000700000000000000" pitchFamily="50" charset="0"/>
              </a:rPr>
              <a:t>Strategic Priorities</a:t>
            </a:r>
          </a:p>
        </p:txBody>
      </p:sp>
      <p:sp>
        <p:nvSpPr>
          <p:cNvPr id="3" name="Rectangle 2">
            <a:extLst>
              <a:ext uri="{FF2B5EF4-FFF2-40B4-BE49-F238E27FC236}">
                <a16:creationId xmlns:a16="http://schemas.microsoft.com/office/drawing/2014/main" id="{12E2F63D-585C-BF78-34A5-F24316543486}"/>
              </a:ext>
            </a:extLst>
          </p:cNvPr>
          <p:cNvSpPr/>
          <p:nvPr/>
        </p:nvSpPr>
        <p:spPr>
          <a:xfrm>
            <a:off x="0" y="1373070"/>
            <a:ext cx="6098057" cy="160638"/>
          </a:xfrm>
          <a:prstGeom prst="rect">
            <a:avLst/>
          </a:prstGeom>
          <a:solidFill>
            <a:srgbClr val="F78F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19631B-F6D2-6E53-B93B-767D5AC12B14}"/>
              </a:ext>
            </a:extLst>
          </p:cNvPr>
          <p:cNvPicPr>
            <a:picLocks noChangeAspect="1"/>
          </p:cNvPicPr>
          <p:nvPr/>
        </p:nvPicPr>
        <p:blipFill rotWithShape="1">
          <a:blip r:embed="rId3"/>
          <a:srcRect l="2608" t="37304" r="317" b="2498"/>
          <a:stretch/>
        </p:blipFill>
        <p:spPr>
          <a:xfrm>
            <a:off x="1186249" y="1919152"/>
            <a:ext cx="8418176" cy="4356532"/>
          </a:xfrm>
          <a:prstGeom prst="rect">
            <a:avLst/>
          </a:prstGeom>
        </p:spPr>
      </p:pic>
    </p:spTree>
    <p:extLst>
      <p:ext uri="{BB962C8B-B14F-4D97-AF65-F5344CB8AC3E}">
        <p14:creationId xmlns:p14="http://schemas.microsoft.com/office/powerpoint/2010/main" val="3932695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672430" y="964250"/>
            <a:ext cx="9071678" cy="3174511"/>
          </a:xfrm>
        </p:spPr>
        <p:txBody>
          <a:bodyPr/>
          <a:lstStyle/>
          <a:p>
            <a:r>
              <a:rPr lang="en-US" dirty="0"/>
              <a:t>AMCP Student Pharmacist Membership</a:t>
            </a:r>
          </a:p>
        </p:txBody>
      </p:sp>
    </p:spTree>
    <p:extLst>
      <p:ext uri="{BB962C8B-B14F-4D97-AF65-F5344CB8AC3E}">
        <p14:creationId xmlns:p14="http://schemas.microsoft.com/office/powerpoint/2010/main" val="124369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9CC39A4-F74F-42E3-B0AA-2D8E2E616DFE}"/>
              </a:ext>
            </a:extLst>
          </p:cNvPr>
          <p:cNvSpPr/>
          <p:nvPr/>
        </p:nvSpPr>
        <p:spPr>
          <a:xfrm>
            <a:off x="0" y="6456872"/>
            <a:ext cx="12203708" cy="522514"/>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A9D68BC-C85D-41AF-836B-203EDE1A1F98}"/>
              </a:ext>
            </a:extLst>
          </p:cNvPr>
          <p:cNvPicPr>
            <a:picLocks noChangeAspect="1"/>
          </p:cNvPicPr>
          <p:nvPr/>
        </p:nvPicPr>
        <p:blipFill>
          <a:blip r:embed="rId3"/>
          <a:stretch>
            <a:fillRect/>
          </a:stretch>
        </p:blipFill>
        <p:spPr>
          <a:xfrm>
            <a:off x="-78058" y="121386"/>
            <a:ext cx="12259463" cy="6858000"/>
          </a:xfrm>
          <a:prstGeom prst="rect">
            <a:avLst/>
          </a:prstGeom>
        </p:spPr>
      </p:pic>
    </p:spTree>
    <p:extLst>
      <p:ext uri="{BB962C8B-B14F-4D97-AF65-F5344CB8AC3E}">
        <p14:creationId xmlns:p14="http://schemas.microsoft.com/office/powerpoint/2010/main" val="180604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dirty="0">
                <a:latin typeface="Montserrat Semi Bold" panose="00000700000000000000" pitchFamily="50" charset="0"/>
                <a:ea typeface="+mn-ea"/>
                <a:cs typeface="+mn-cs"/>
              </a:rPr>
              <a:t>Student Member Opportunities</a:t>
            </a:r>
          </a:p>
        </p:txBody>
      </p:sp>
      <p:graphicFrame>
        <p:nvGraphicFramePr>
          <p:cNvPr id="7" name="TextBox 5">
            <a:extLst>
              <a:ext uri="{FF2B5EF4-FFF2-40B4-BE49-F238E27FC236}">
                <a16:creationId xmlns:a16="http://schemas.microsoft.com/office/drawing/2014/main" id="{9755C845-68FE-A68A-477B-A8BCC3EC1BC0}"/>
              </a:ext>
            </a:extLst>
          </p:cNvPr>
          <p:cNvGraphicFramePr>
            <a:graphicFrameLocks/>
          </p:cNvGraphicFramePr>
          <p:nvPr>
            <p:extLst>
              <p:ext uri="{D42A27DB-BD31-4B8C-83A1-F6EECF244321}">
                <p14:modId xmlns:p14="http://schemas.microsoft.com/office/powerpoint/2010/main" val="1194904084"/>
              </p:ext>
            </p:extLst>
          </p:nvPr>
        </p:nvGraphicFramePr>
        <p:xfrm>
          <a:off x="498389" y="1569307"/>
          <a:ext cx="11195221" cy="3719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174DBC4-4BF6-5A36-89B8-F235DDA033EC}"/>
              </a:ext>
            </a:extLst>
          </p:cNvPr>
          <p:cNvPicPr>
            <a:picLocks noChangeAspect="1"/>
          </p:cNvPicPr>
          <p:nvPr/>
        </p:nvPicPr>
        <p:blipFill>
          <a:blip r:embed="rId8"/>
          <a:stretch>
            <a:fillRect/>
          </a:stretch>
        </p:blipFill>
        <p:spPr>
          <a:xfrm>
            <a:off x="370702" y="5216090"/>
            <a:ext cx="9015667" cy="1641910"/>
          </a:xfrm>
          <a:prstGeom prst="rect">
            <a:avLst/>
          </a:prstGeom>
        </p:spPr>
      </p:pic>
    </p:spTree>
    <p:extLst>
      <p:ext uri="{BB962C8B-B14F-4D97-AF65-F5344CB8AC3E}">
        <p14:creationId xmlns:p14="http://schemas.microsoft.com/office/powerpoint/2010/main" val="415737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dirty="0">
                <a:latin typeface="Montserrat Semi Bold" panose="00000700000000000000" pitchFamily="50" charset="0"/>
                <a:ea typeface="+mn-ea"/>
                <a:cs typeface="+mn-cs"/>
              </a:rPr>
              <a:t>Get Involved!</a:t>
            </a:r>
          </a:p>
        </p:txBody>
      </p:sp>
      <p:graphicFrame>
        <p:nvGraphicFramePr>
          <p:cNvPr id="2" name="Table 8">
            <a:extLst>
              <a:ext uri="{FF2B5EF4-FFF2-40B4-BE49-F238E27FC236}">
                <a16:creationId xmlns:a16="http://schemas.microsoft.com/office/drawing/2014/main" id="{BF8E8D0C-0AF7-7646-D582-0092B35D7BEC}"/>
              </a:ext>
            </a:extLst>
          </p:cNvPr>
          <p:cNvGraphicFramePr>
            <a:graphicFrameLocks noGrp="1"/>
          </p:cNvGraphicFramePr>
          <p:nvPr>
            <p:extLst>
              <p:ext uri="{D42A27DB-BD31-4B8C-83A1-F6EECF244321}">
                <p14:modId xmlns:p14="http://schemas.microsoft.com/office/powerpoint/2010/main" val="2224234135"/>
              </p:ext>
            </p:extLst>
          </p:nvPr>
        </p:nvGraphicFramePr>
        <p:xfrm>
          <a:off x="578296" y="1682232"/>
          <a:ext cx="11086482" cy="4297680"/>
        </p:xfrm>
        <a:graphic>
          <a:graphicData uri="http://schemas.openxmlformats.org/drawingml/2006/table">
            <a:tbl>
              <a:tblPr firstRow="1" bandRow="1">
                <a:tableStyleId>{5C22544A-7EE6-4342-B048-85BDC9FD1C3A}</a:tableStyleId>
              </a:tblPr>
              <a:tblGrid>
                <a:gridCol w="4240800">
                  <a:extLst>
                    <a:ext uri="{9D8B030D-6E8A-4147-A177-3AD203B41FA5}">
                      <a16:colId xmlns:a16="http://schemas.microsoft.com/office/drawing/2014/main" val="1132066190"/>
                    </a:ext>
                  </a:extLst>
                </a:gridCol>
                <a:gridCol w="3106711">
                  <a:extLst>
                    <a:ext uri="{9D8B030D-6E8A-4147-A177-3AD203B41FA5}">
                      <a16:colId xmlns:a16="http://schemas.microsoft.com/office/drawing/2014/main" val="739403298"/>
                    </a:ext>
                  </a:extLst>
                </a:gridCol>
                <a:gridCol w="3738971">
                  <a:extLst>
                    <a:ext uri="{9D8B030D-6E8A-4147-A177-3AD203B41FA5}">
                      <a16:colId xmlns:a16="http://schemas.microsoft.com/office/drawing/2014/main" val="395052365"/>
                    </a:ext>
                  </a:extLst>
                </a:gridCol>
              </a:tblGrid>
              <a:tr h="9403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rgbClr val="F78F1E"/>
                          </a:solidFill>
                          <a:latin typeface="Montserrat Extra Bold" panose="00000900000000000000" pitchFamily="50" charset="0"/>
                          <a:ea typeface="+mn-ea"/>
                          <a:cs typeface="+mn-cs"/>
                        </a:rPr>
                        <a:t>Attend</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rgbClr val="F78F1E"/>
                          </a:solidFill>
                          <a:latin typeface="Montserrat Extra Bold" panose="00000900000000000000" pitchFamily="50" charset="0"/>
                          <a:ea typeface="+mn-ea"/>
                          <a:cs typeface="+mn-cs"/>
                        </a:rPr>
                        <a:t>Find</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rgbClr val="F78F1E"/>
                          </a:solidFill>
                          <a:latin typeface="Montserrat ExtraBold" panose="00000900000000000000" pitchFamily="2" charset="0"/>
                          <a:ea typeface="+mn-ea"/>
                          <a:cs typeface="+mn-cs"/>
                        </a:rPr>
                        <a:t>Apply</a:t>
                      </a:r>
                    </a:p>
                    <a:p>
                      <a:endParaRPr lang="en-US" dirty="0"/>
                    </a:p>
                  </a:txBody>
                  <a:tcPr/>
                </a:tc>
                <a:extLst>
                  <a:ext uri="{0D108BD9-81ED-4DB2-BD59-A6C34878D82A}">
                    <a16:rowId xmlns:a16="http://schemas.microsoft.com/office/drawing/2014/main" val="3878651240"/>
                  </a:ext>
                </a:extLst>
              </a:tr>
              <a:tr h="2318025">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dirty="0">
                          <a:solidFill>
                            <a:srgbClr val="00205B"/>
                          </a:solidFill>
                          <a:latin typeface="Montserrat Extra Bold" panose="00000900000000000000" pitchFamily="50" charset="0"/>
                          <a:ea typeface="+mn-ea"/>
                          <a:cs typeface="+mn-cs"/>
                        </a:rPr>
                        <a:t>A National Meeting: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dirty="0">
                        <a:solidFill>
                          <a:srgbClr val="00205B"/>
                        </a:solidFill>
                        <a:latin typeface="Montserrat Light" panose="00000400000000000000" pitchFamily="50" charset="0"/>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Spring</a:t>
                      </a:r>
                      <a:r>
                        <a:rPr lang="en-US" sz="3200" b="1" kern="1200" dirty="0">
                          <a:solidFill>
                            <a:srgbClr val="DC8633"/>
                          </a:solidFill>
                          <a:latin typeface="Montserrat Semi Bold" panose="00000700000000000000" pitchFamily="50" charset="0"/>
                          <a:ea typeface="+mn-ea"/>
                          <a:cs typeface="+mn-cs"/>
                        </a:rPr>
                        <a:t> </a:t>
                      </a:r>
                      <a:r>
                        <a:rPr lang="en-US" sz="2000" b="1" kern="1200" dirty="0">
                          <a:solidFill>
                            <a:srgbClr val="00205B"/>
                          </a:solidFill>
                          <a:latin typeface="Montserrat Extra Bold" panose="00000900000000000000" pitchFamily="50" charset="0"/>
                          <a:ea typeface="+mn-ea"/>
                          <a:cs typeface="+mn-cs"/>
                        </a:rPr>
                        <a:t>Annual Meeting </a:t>
                      </a:r>
                      <a:r>
                        <a:rPr lang="en-US" sz="2000" b="1" kern="1200" dirty="0">
                          <a:solidFill>
                            <a:srgbClr val="00205B"/>
                          </a:solidFill>
                          <a:latin typeface="Montserrat Medium" panose="00000600000000000000" pitchFamily="2" charset="0"/>
                          <a:ea typeface="+mn-ea"/>
                          <a:cs typeface="+mn-cs"/>
                        </a:rPr>
                        <a:t>&amp;</a:t>
                      </a:r>
                      <a:r>
                        <a:rPr lang="en-US" sz="3200" b="1" kern="1200" dirty="0">
                          <a:solidFill>
                            <a:srgbClr val="DC8633"/>
                          </a:solidFill>
                          <a:latin typeface="Montserrat Semi Bold" panose="00000700000000000000" pitchFamily="50" charset="0"/>
                          <a:ea typeface="+mn-ea"/>
                          <a:cs typeface="+mn-cs"/>
                        </a:rPr>
                        <a:t> </a:t>
                      </a:r>
                      <a:r>
                        <a:rPr lang="en-US" sz="2000" b="1" kern="1200" dirty="0">
                          <a:solidFill>
                            <a:srgbClr val="00205B"/>
                          </a:solidFill>
                          <a:latin typeface="Montserrat Extra Bold" panose="00000900000000000000" pitchFamily="50" charset="0"/>
                          <a:ea typeface="+mn-ea"/>
                          <a:cs typeface="+mn-cs"/>
                        </a:rPr>
                        <a:t>Fall </a:t>
                      </a:r>
                      <a:r>
                        <a:rPr lang="en-US" sz="2000" b="1" kern="1200" dirty="0">
                          <a:solidFill>
                            <a:srgbClr val="00205B"/>
                          </a:solidFill>
                          <a:latin typeface="Montserrat Medium" panose="00000600000000000000" pitchFamily="2" charset="0"/>
                          <a:ea typeface="+mn-ea"/>
                          <a:cs typeface="+mn-cs"/>
                        </a:rPr>
                        <a:t>AMCP Nexus </a:t>
                      </a:r>
                    </a:p>
                    <a:p>
                      <a:pPr marL="285750" marR="0" lvl="0" indent="-2857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dirty="0">
                        <a:solidFill>
                          <a:srgbClr val="00205B"/>
                        </a:solidFill>
                        <a:latin typeface="Montserrat SemiBold" pitchFamily="2" charset="77"/>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NEXUS2022: </a:t>
                      </a:r>
                      <a:r>
                        <a:rPr lang="en-US" sz="2000" b="1" kern="1200" dirty="0">
                          <a:solidFill>
                            <a:srgbClr val="00205B"/>
                          </a:solidFill>
                          <a:latin typeface="Montserrat Medium" panose="00000600000000000000" pitchFamily="2" charset="0"/>
                          <a:ea typeface="+mn-ea"/>
                          <a:cs typeface="+mn-cs"/>
                        </a:rPr>
                        <a:t>Managed Care Pharmacy </a:t>
                      </a:r>
                      <a:r>
                        <a:rPr lang="en-US" sz="2000" b="1" kern="1200" dirty="0">
                          <a:solidFill>
                            <a:srgbClr val="00205B"/>
                          </a:solidFill>
                          <a:latin typeface="Montserrat Extra Bold" panose="00000900000000000000" pitchFamily="50" charset="0"/>
                          <a:ea typeface="+mn-ea"/>
                          <a:cs typeface="+mn-cs"/>
                        </a:rPr>
                        <a:t>Residency &amp;  Fellowship Showcase </a:t>
                      </a:r>
                      <a:r>
                        <a:rPr lang="en-US" sz="2000" b="1" kern="1200" dirty="0">
                          <a:solidFill>
                            <a:srgbClr val="00205B"/>
                          </a:solidFill>
                          <a:latin typeface="Montserrat Medium" panose="00000600000000000000" pitchFamily="2" charset="0"/>
                          <a:ea typeface="+mn-ea"/>
                          <a:cs typeface="+mn-cs"/>
                        </a:rPr>
                        <a:t>to find post-graduate training opportunities.</a:t>
                      </a:r>
                      <a:endParaRPr lang="en-US" sz="2000" dirty="0">
                        <a:latin typeface="Montserrat Medium" panose="00000600000000000000" pitchFamily="2" charset="0"/>
                      </a:endParaRPr>
                    </a:p>
                  </a:txBody>
                  <a:tcPr/>
                </a:tc>
                <a:tc>
                  <a:txBody>
                    <a:bodyPr/>
                    <a:lstStyle/>
                    <a:p>
                      <a:pPr marL="0" indent="0">
                        <a:buClr>
                          <a:srgbClr val="F78F1E"/>
                        </a:buClr>
                        <a:buSzPct val="120000"/>
                        <a:buFont typeface="Wingdings" panose="05000000000000000000" pitchFamily="2" charset="2"/>
                        <a:buNone/>
                      </a:pPr>
                      <a:r>
                        <a:rPr lang="en-US" sz="2000" b="1" kern="1200" dirty="0">
                          <a:solidFill>
                            <a:srgbClr val="00205B"/>
                          </a:solidFill>
                          <a:latin typeface="Montserrat Extra Bold" panose="00000900000000000000" pitchFamily="50" charset="0"/>
                          <a:ea typeface="+mn-ea"/>
                          <a:cs typeface="+mn-cs"/>
                        </a:rPr>
                        <a:t>A Mentor: </a:t>
                      </a:r>
                    </a:p>
                    <a:p>
                      <a:pPr marL="0" indent="0">
                        <a:buClr>
                          <a:srgbClr val="F78F1E"/>
                        </a:buClr>
                        <a:buSzPct val="120000"/>
                        <a:buFont typeface="Wingdings" panose="05000000000000000000" pitchFamily="2" charset="2"/>
                        <a:buNone/>
                      </a:pPr>
                      <a:endParaRPr lang="en-US" sz="2000" b="1" kern="1200" dirty="0">
                        <a:solidFill>
                          <a:srgbClr val="00205B"/>
                        </a:solidFill>
                        <a:latin typeface="Montserrat Extra Bold" panose="00000900000000000000" pitchFamily="50" charset="0"/>
                        <a:ea typeface="+mn-ea"/>
                        <a:cs typeface="+mn-cs"/>
                      </a:endParaRPr>
                    </a:p>
                    <a:p>
                      <a:pPr marL="173038" indent="-173038">
                        <a:buClr>
                          <a:srgbClr val="F78F1E"/>
                        </a:buClr>
                        <a:buSzPct val="125000"/>
                        <a:buFont typeface="Wingdings" panose="05000000000000000000" pitchFamily="2" charset="2"/>
                        <a:buChar char="§"/>
                      </a:pPr>
                      <a:r>
                        <a:rPr lang="en-US" sz="2000" b="1" kern="1200" dirty="0">
                          <a:solidFill>
                            <a:srgbClr val="00205B"/>
                          </a:solidFill>
                          <a:latin typeface="Montserrat Medium" panose="00000600000000000000" pitchFamily="2" charset="0"/>
                          <a:ea typeface="+mn-ea"/>
                          <a:cs typeface="+mn-cs"/>
                        </a:rPr>
                        <a:t>Through our </a:t>
                      </a:r>
                      <a:r>
                        <a:rPr lang="en-US" sz="2000" b="1" kern="1200" dirty="0">
                          <a:solidFill>
                            <a:srgbClr val="00205B"/>
                          </a:solidFill>
                          <a:latin typeface="Montserrat Extra Bold" panose="00000900000000000000" pitchFamily="50" charset="0"/>
                          <a:ea typeface="+mn-ea"/>
                          <a:cs typeface="+mn-cs"/>
                        </a:rPr>
                        <a:t>Conference Buddy </a:t>
                      </a:r>
                      <a:r>
                        <a:rPr lang="en-US" sz="2000" b="1" kern="1200" dirty="0">
                          <a:solidFill>
                            <a:srgbClr val="00205B"/>
                          </a:solidFill>
                          <a:latin typeface="Montserrat Medium" panose="00000600000000000000" pitchFamily="2" charset="0"/>
                          <a:ea typeface="+mn-ea"/>
                          <a:cs typeface="+mn-cs"/>
                        </a:rPr>
                        <a:t>Program or </a:t>
                      </a:r>
                      <a:r>
                        <a:rPr lang="en-US" sz="2000" b="1" kern="1200" dirty="0">
                          <a:solidFill>
                            <a:srgbClr val="00205B"/>
                          </a:solidFill>
                          <a:latin typeface="Montserrat Extra Bold" panose="00000900000000000000" pitchFamily="50" charset="0"/>
                          <a:ea typeface="+mn-ea"/>
                          <a:cs typeface="+mn-cs"/>
                        </a:rPr>
                        <a:t>Mock Interview</a:t>
                      </a:r>
                      <a:r>
                        <a:rPr lang="en-US" sz="2000" b="1" kern="1200" dirty="0">
                          <a:solidFill>
                            <a:srgbClr val="00205B"/>
                          </a:solidFill>
                          <a:latin typeface="Montserrat Medium" panose="00000600000000000000" pitchFamily="2" charset="0"/>
                          <a:ea typeface="+mn-ea"/>
                          <a:cs typeface="+mn-cs"/>
                        </a:rPr>
                        <a:t> program</a:t>
                      </a:r>
                    </a:p>
                  </a:txBody>
                  <a:tcPr/>
                </a:tc>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dirty="0">
                          <a:solidFill>
                            <a:srgbClr val="00205B"/>
                          </a:solidFill>
                          <a:latin typeface="Montserrat Extra Bold" panose="00000900000000000000" pitchFamily="50" charset="0"/>
                          <a:ea typeface="+mn-ea"/>
                          <a:cs typeface="+mn-cs"/>
                        </a:rPr>
                        <a:t>For an AMCP: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dirty="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Foundation Internship</a:t>
                      </a: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dirty="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National AMPC Committee</a:t>
                      </a:r>
                      <a:endParaRPr lang="en-US" sz="2000" dirty="0">
                        <a:latin typeface="Montserrat Extra Bold" panose="00000900000000000000" pitchFamily="50" charset="0"/>
                      </a:endParaRPr>
                    </a:p>
                  </a:txBody>
                  <a:tcPr/>
                </a:tc>
                <a:extLst>
                  <a:ext uri="{0D108BD9-81ED-4DB2-BD59-A6C34878D82A}">
                    <a16:rowId xmlns:a16="http://schemas.microsoft.com/office/drawing/2014/main" val="2408178095"/>
                  </a:ext>
                </a:extLst>
              </a:tr>
            </a:tbl>
          </a:graphicData>
        </a:graphic>
      </p:graphicFrame>
    </p:spTree>
    <p:extLst>
      <p:ext uri="{BB962C8B-B14F-4D97-AF65-F5344CB8AC3E}">
        <p14:creationId xmlns:p14="http://schemas.microsoft.com/office/powerpoint/2010/main" val="155757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 sky, outdoor, snow&#10;&#10;Description automatically generated">
            <a:extLst>
              <a:ext uri="{FF2B5EF4-FFF2-40B4-BE49-F238E27FC236}">
                <a16:creationId xmlns:a16="http://schemas.microsoft.com/office/drawing/2014/main" id="{00249C5D-2CCE-44B6-A19F-421FD7F1357F}"/>
              </a:ext>
            </a:extLst>
          </p:cNvPr>
          <p:cNvPicPr>
            <a:picLocks noChangeAspect="1"/>
          </p:cNvPicPr>
          <p:nvPr/>
        </p:nvPicPr>
        <p:blipFill rotWithShape="1">
          <a:blip r:embed="rId3"/>
          <a:srcRect r="10369"/>
          <a:stretch/>
        </p:blipFill>
        <p:spPr>
          <a:xfrm>
            <a:off x="-35711" y="32089"/>
            <a:ext cx="12250186" cy="6833688"/>
          </a:xfrm>
          <a:prstGeom prst="rect">
            <a:avLst/>
          </a:prstGeom>
        </p:spPr>
      </p:pic>
      <p:sp>
        <p:nvSpPr>
          <p:cNvPr id="35" name="TextBox 34">
            <a:extLst>
              <a:ext uri="{FF2B5EF4-FFF2-40B4-BE49-F238E27FC236}">
                <a16:creationId xmlns:a16="http://schemas.microsoft.com/office/drawing/2014/main" id="{CBFB28AE-688B-4A1F-8B2B-D8202B1A9807}"/>
              </a:ext>
            </a:extLst>
          </p:cNvPr>
          <p:cNvSpPr txBox="1"/>
          <p:nvPr/>
        </p:nvSpPr>
        <p:spPr>
          <a:xfrm>
            <a:off x="5318335" y="3806406"/>
            <a:ext cx="6042919" cy="1277273"/>
          </a:xfrm>
          <a:prstGeom prst="rect">
            <a:avLst/>
          </a:prstGeom>
          <a:noFill/>
        </p:spPr>
        <p:txBody>
          <a:bodyPr wrap="square" rtlCol="0">
            <a:spAutoFit/>
          </a:bodyPr>
          <a:lstStyle/>
          <a:p>
            <a:r>
              <a:rPr lang="en-US" sz="7700" b="1">
                <a:solidFill>
                  <a:schemeClr val="bg1"/>
                </a:solidFill>
              </a:rPr>
              <a:t>Networking</a:t>
            </a:r>
          </a:p>
        </p:txBody>
      </p:sp>
    </p:spTree>
    <p:extLst>
      <p:ext uri="{BB962C8B-B14F-4D97-AF65-F5344CB8AC3E}">
        <p14:creationId xmlns:p14="http://schemas.microsoft.com/office/powerpoint/2010/main" val="1171877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E3269-89A4-46DB-B9C6-8EED50DFCCC3}"/>
              </a:ext>
            </a:extLst>
          </p:cNvPr>
          <p:cNvPicPr>
            <a:picLocks noChangeAspect="1"/>
          </p:cNvPicPr>
          <p:nvPr/>
        </p:nvPicPr>
        <p:blipFill rotWithShape="1">
          <a:blip r:embed="rId3"/>
          <a:srcRect r="8871" b="-1"/>
          <a:stretch/>
        </p:blipFill>
        <p:spPr>
          <a:xfrm>
            <a:off x="20" y="1282"/>
            <a:ext cx="12191980" cy="6856718"/>
          </a:xfrm>
          <a:prstGeom prst="rect">
            <a:avLst/>
          </a:prstGeom>
        </p:spPr>
      </p:pic>
    </p:spTree>
    <p:extLst>
      <p:ext uri="{BB962C8B-B14F-4D97-AF65-F5344CB8AC3E}">
        <p14:creationId xmlns:p14="http://schemas.microsoft.com/office/powerpoint/2010/main" val="412070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820A-AD56-9808-7BC3-DC8EB991D29F}"/>
              </a:ext>
            </a:extLst>
          </p:cNvPr>
          <p:cNvSpPr>
            <a:spLocks noGrp="1"/>
          </p:cNvSpPr>
          <p:nvPr>
            <p:ph type="title"/>
          </p:nvPr>
        </p:nvSpPr>
        <p:spPr>
          <a:xfrm>
            <a:off x="612773" y="296098"/>
            <a:ext cx="10723281" cy="581698"/>
          </a:xfrm>
        </p:spPr>
        <p:txBody>
          <a:bodyPr/>
          <a:lstStyle/>
          <a:p>
            <a:r>
              <a:rPr lang="en-US" sz="4000" dirty="0"/>
              <a:t>Managed Care Residencies &amp;  Fellowships</a:t>
            </a:r>
          </a:p>
        </p:txBody>
      </p:sp>
      <p:sp>
        <p:nvSpPr>
          <p:cNvPr id="5" name="Rectangle: Rounded Corners 4">
            <a:extLst>
              <a:ext uri="{FF2B5EF4-FFF2-40B4-BE49-F238E27FC236}">
                <a16:creationId xmlns:a16="http://schemas.microsoft.com/office/drawing/2014/main" id="{64A42693-6BD5-944B-815F-0958D56959D0}"/>
              </a:ext>
            </a:extLst>
          </p:cNvPr>
          <p:cNvSpPr/>
          <p:nvPr/>
        </p:nvSpPr>
        <p:spPr>
          <a:xfrm>
            <a:off x="6220021" y="1665044"/>
            <a:ext cx="4793494" cy="3107372"/>
          </a:xfrm>
          <a:prstGeom prst="roundRect">
            <a:avLst/>
          </a:prstGeom>
          <a:solidFill>
            <a:schemeClr val="bg1"/>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5B"/>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8798C113-862F-F768-68D5-1051AA28CD99}"/>
              </a:ext>
            </a:extLst>
          </p:cNvPr>
          <p:cNvSpPr/>
          <p:nvPr/>
        </p:nvSpPr>
        <p:spPr>
          <a:xfrm>
            <a:off x="822571" y="1665044"/>
            <a:ext cx="4793494" cy="4428288"/>
          </a:xfrm>
          <a:prstGeom prst="roundRect">
            <a:avLst/>
          </a:prstGeom>
          <a:solidFill>
            <a:srgbClr val="FFFFFF"/>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B"/>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66316613-776A-BFF3-5C0B-3B6B2E543074}"/>
              </a:ext>
            </a:extLst>
          </p:cNvPr>
          <p:cNvSpPr txBox="1">
            <a:spLocks/>
          </p:cNvSpPr>
          <p:nvPr/>
        </p:nvSpPr>
        <p:spPr>
          <a:xfrm>
            <a:off x="1091509" y="2440730"/>
            <a:ext cx="4139868" cy="3154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205B"/>
                </a:solidFill>
                <a:latin typeface="Montserrat Medium" panose="00000600000000000000" pitchFamily="2" charset="0"/>
              </a:rPr>
              <a:t>Year long post-PharmD intensive learning and skills-building experience in a managed care pharmacy environment.</a:t>
            </a:r>
          </a:p>
          <a:p>
            <a:endParaRPr lang="en-US" sz="2000" dirty="0">
              <a:solidFill>
                <a:srgbClr val="00205B"/>
              </a:solidFill>
              <a:latin typeface="Montserrat Medium" panose="00000600000000000000" pitchFamily="2" charset="0"/>
            </a:endParaRPr>
          </a:p>
          <a:p>
            <a:pPr marL="0" indent="0">
              <a:buFont typeface="Arial" panose="020B0604020202020204" pitchFamily="34" charset="0"/>
              <a:buNone/>
            </a:pPr>
            <a:r>
              <a:rPr lang="en-US" sz="2000" dirty="0">
                <a:solidFill>
                  <a:srgbClr val="00205B"/>
                </a:solidFill>
                <a:latin typeface="Montserrat Medium" panose="00000600000000000000" pitchFamily="2" charset="0"/>
              </a:rPr>
              <a:t>To be accredited by ASHP,  the program must meet standards that are developed by the Commission on Credentialing with input from AMCP members.</a:t>
            </a:r>
          </a:p>
        </p:txBody>
      </p:sp>
      <p:sp>
        <p:nvSpPr>
          <p:cNvPr id="11" name="Content Placeholder 5">
            <a:extLst>
              <a:ext uri="{FF2B5EF4-FFF2-40B4-BE49-F238E27FC236}">
                <a16:creationId xmlns:a16="http://schemas.microsoft.com/office/drawing/2014/main" id="{724EF536-C8A2-AD7C-4BF1-9B9F51414174}"/>
              </a:ext>
            </a:extLst>
          </p:cNvPr>
          <p:cNvSpPr txBox="1">
            <a:spLocks/>
          </p:cNvSpPr>
          <p:nvPr/>
        </p:nvSpPr>
        <p:spPr>
          <a:xfrm>
            <a:off x="6600519" y="2440730"/>
            <a:ext cx="4032498" cy="1830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5B"/>
                </a:solidFill>
                <a:effectLst/>
                <a:uLnTx/>
                <a:uFillTx/>
                <a:latin typeface="Montserrat Medium" panose="00000600000000000000" pitchFamily="2" charset="0"/>
                <a:ea typeface="+mn-ea"/>
                <a:cs typeface="+mn-cs"/>
              </a:rPr>
              <a:t>Typically, research-based and typically two years in length.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5B"/>
                </a:solidFill>
                <a:effectLst/>
                <a:uLnTx/>
                <a:uFillTx/>
                <a:latin typeface="Montserrat Medium" panose="00000600000000000000" pitchFamily="2" charset="0"/>
                <a:ea typeface="+mn-ea"/>
                <a:cs typeface="+mn-cs"/>
              </a:rPr>
              <a:t>Sometimes completed after a PGY1 and/or PGY2 residency (or instead of 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5B"/>
              </a:solidFill>
              <a:effectLst/>
              <a:uLnTx/>
              <a:uFillTx/>
              <a:latin typeface="Arial" panose="020B0604020202020204"/>
              <a:ea typeface="+mn-ea"/>
              <a:cs typeface="+mn-cs"/>
            </a:endParaRPr>
          </a:p>
        </p:txBody>
      </p:sp>
      <p:sp>
        <p:nvSpPr>
          <p:cNvPr id="13" name="Text Placeholder 3">
            <a:extLst>
              <a:ext uri="{FF2B5EF4-FFF2-40B4-BE49-F238E27FC236}">
                <a16:creationId xmlns:a16="http://schemas.microsoft.com/office/drawing/2014/main" id="{14CB26E1-941E-B7F8-F3E5-8DD4C3B12B90}"/>
              </a:ext>
            </a:extLst>
          </p:cNvPr>
          <p:cNvSpPr txBox="1">
            <a:spLocks/>
          </p:cNvSpPr>
          <p:nvPr/>
        </p:nvSpPr>
        <p:spPr>
          <a:xfrm>
            <a:off x="1426527" y="1816342"/>
            <a:ext cx="3320910" cy="473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205B"/>
                </a:solidFill>
                <a:latin typeface="Montserrat Semi Bold" panose="00000700000000000000" pitchFamily="50" charset="0"/>
              </a:rPr>
              <a:t>Residency</a:t>
            </a:r>
          </a:p>
        </p:txBody>
      </p:sp>
      <p:sp>
        <p:nvSpPr>
          <p:cNvPr id="14" name="Text Placeholder 4">
            <a:extLst>
              <a:ext uri="{FF2B5EF4-FFF2-40B4-BE49-F238E27FC236}">
                <a16:creationId xmlns:a16="http://schemas.microsoft.com/office/drawing/2014/main" id="{A50BECA3-A489-ACCF-8464-1112B9A1FED7}"/>
              </a:ext>
            </a:extLst>
          </p:cNvPr>
          <p:cNvSpPr txBox="1">
            <a:spLocks/>
          </p:cNvSpPr>
          <p:nvPr/>
        </p:nvSpPr>
        <p:spPr>
          <a:xfrm>
            <a:off x="6925992" y="1866945"/>
            <a:ext cx="3223008" cy="556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205B"/>
                </a:solidFill>
                <a:latin typeface="Montserrat Semi Bold" panose="00000700000000000000" pitchFamily="50" charset="0"/>
              </a:rPr>
              <a:t>Fellowship</a:t>
            </a:r>
          </a:p>
        </p:txBody>
      </p:sp>
      <p:sp>
        <p:nvSpPr>
          <p:cNvPr id="18" name="TextBox 17">
            <a:extLst>
              <a:ext uri="{FF2B5EF4-FFF2-40B4-BE49-F238E27FC236}">
                <a16:creationId xmlns:a16="http://schemas.microsoft.com/office/drawing/2014/main" id="{040CD7D1-5597-FE9B-C4CC-1698AF239EE8}"/>
              </a:ext>
            </a:extLst>
          </p:cNvPr>
          <p:cNvSpPr txBox="1"/>
          <p:nvPr/>
        </p:nvSpPr>
        <p:spPr>
          <a:xfrm>
            <a:off x="5769575" y="4692907"/>
            <a:ext cx="6422425" cy="707886"/>
          </a:xfrm>
          <a:prstGeom prst="rect">
            <a:avLst/>
          </a:prstGeom>
          <a:solidFill>
            <a:schemeClr val="bg1"/>
          </a:solidFill>
        </p:spPr>
        <p:txBody>
          <a:bodyPr wrap="square">
            <a:spAutoFit/>
          </a:bodyPr>
          <a:lstStyle/>
          <a:p>
            <a:pPr marL="0" indent="0">
              <a:buNone/>
            </a:pPr>
            <a:r>
              <a:rPr lang="en-US" sz="4000" i="1" dirty="0">
                <a:solidFill>
                  <a:srgbClr val="F78F1E"/>
                </a:solidFill>
              </a:rPr>
              <a:t>amcp.org/residents-fellows</a:t>
            </a:r>
          </a:p>
        </p:txBody>
      </p:sp>
    </p:spTree>
    <p:extLst>
      <p:ext uri="{BB962C8B-B14F-4D97-AF65-F5344CB8AC3E}">
        <p14:creationId xmlns:p14="http://schemas.microsoft.com/office/powerpoint/2010/main" val="167523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3F963-5F50-7ECC-37AC-AF9E3D9FED21}"/>
              </a:ext>
            </a:extLst>
          </p:cNvPr>
          <p:cNvSpPr txBox="1"/>
          <p:nvPr/>
        </p:nvSpPr>
        <p:spPr>
          <a:xfrm>
            <a:off x="3824080" y="5932526"/>
            <a:ext cx="3713542" cy="584775"/>
          </a:xfrm>
          <a:prstGeom prst="rect">
            <a:avLst/>
          </a:prstGeom>
          <a:noFill/>
        </p:spPr>
        <p:txBody>
          <a:bodyPr wrap="square">
            <a:spAutoFit/>
          </a:bodyPr>
          <a:lstStyle/>
          <a:p>
            <a:r>
              <a:rPr lang="en-US" sz="3200" b="1" dirty="0">
                <a:solidFill>
                  <a:srgbClr val="DC8633"/>
                </a:solidFill>
              </a:rPr>
              <a:t>amcpmeetings</a:t>
            </a:r>
            <a:r>
              <a:rPr lang="en-US" sz="2800" b="1" dirty="0">
                <a:solidFill>
                  <a:srgbClr val="DC8633"/>
                </a:solidFill>
              </a:rPr>
              <a:t>.org</a:t>
            </a:r>
          </a:p>
        </p:txBody>
      </p:sp>
      <p:pic>
        <p:nvPicPr>
          <p:cNvPr id="10" name="Picture 9" descr="A picture containing timeline&#10;&#10;Description automatically generated">
            <a:extLst>
              <a:ext uri="{FF2B5EF4-FFF2-40B4-BE49-F238E27FC236}">
                <a16:creationId xmlns:a16="http://schemas.microsoft.com/office/drawing/2014/main" id="{21DE6FBC-2E85-F366-BD59-790223D28EEF}"/>
              </a:ext>
            </a:extLst>
          </p:cNvPr>
          <p:cNvPicPr>
            <a:picLocks noChangeAspect="1"/>
          </p:cNvPicPr>
          <p:nvPr/>
        </p:nvPicPr>
        <p:blipFill rotWithShape="1">
          <a:blip r:embed="rId3"/>
          <a:srcRect r="34285"/>
          <a:stretch/>
        </p:blipFill>
        <p:spPr>
          <a:xfrm>
            <a:off x="0" y="1606528"/>
            <a:ext cx="8011969" cy="2009585"/>
          </a:xfrm>
          <a:prstGeom prst="rect">
            <a:avLst/>
          </a:prstGeom>
        </p:spPr>
      </p:pic>
      <p:pic>
        <p:nvPicPr>
          <p:cNvPr id="3" name="Picture 2" descr="A red surface with white text&#10;&#10;Description automatically generated with medium confidence">
            <a:extLst>
              <a:ext uri="{FF2B5EF4-FFF2-40B4-BE49-F238E27FC236}">
                <a16:creationId xmlns:a16="http://schemas.microsoft.com/office/drawing/2014/main" id="{3C65A25E-BC1C-42B4-917C-820CC0F6D1A6}"/>
              </a:ext>
            </a:extLst>
          </p:cNvPr>
          <p:cNvPicPr>
            <a:picLocks noChangeAspect="1"/>
          </p:cNvPicPr>
          <p:nvPr/>
        </p:nvPicPr>
        <p:blipFill rotWithShape="1">
          <a:blip r:embed="rId4">
            <a:extLst>
              <a:ext uri="{28A0092B-C50C-407E-A947-70E740481C1C}">
                <a14:useLocalDpi xmlns:a14="http://schemas.microsoft.com/office/drawing/2010/main" val="0"/>
              </a:ext>
            </a:extLst>
          </a:blip>
          <a:srcRect r="34392"/>
          <a:stretch/>
        </p:blipFill>
        <p:spPr>
          <a:xfrm>
            <a:off x="4180031" y="3799703"/>
            <a:ext cx="8011969" cy="1778000"/>
          </a:xfrm>
          <a:prstGeom prst="rect">
            <a:avLst/>
          </a:prstGeom>
        </p:spPr>
      </p:pic>
    </p:spTree>
    <p:extLst>
      <p:ext uri="{BB962C8B-B14F-4D97-AF65-F5344CB8AC3E}">
        <p14:creationId xmlns:p14="http://schemas.microsoft.com/office/powerpoint/2010/main" val="1332929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1">
            <a:extLst>
              <a:ext uri="{FF2B5EF4-FFF2-40B4-BE49-F238E27FC236}">
                <a16:creationId xmlns:a16="http://schemas.microsoft.com/office/drawing/2014/main" id="{57BE8CC9-8129-493D-92A4-8219C97AEF8E}"/>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814463A-D35A-4BA9-8052-DA1586A65673}"/>
              </a:ext>
            </a:extLst>
          </p:cNvPr>
          <p:cNvSpPr/>
          <p:nvPr/>
        </p:nvSpPr>
        <p:spPr>
          <a:xfrm>
            <a:off x="8962269" y="5607188"/>
            <a:ext cx="1445002" cy="76962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F16853-BF82-4076-84A9-584936A1B8B1}"/>
              </a:ext>
            </a:extLst>
          </p:cNvPr>
          <p:cNvSpPr/>
          <p:nvPr/>
        </p:nvSpPr>
        <p:spPr>
          <a:xfrm>
            <a:off x="5575935" y="4694262"/>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4C2AA-5B91-4DE2-98C4-BF210CEBCFE8}"/>
              </a:ext>
            </a:extLst>
          </p:cNvPr>
          <p:cNvSpPr/>
          <p:nvPr/>
        </p:nvSpPr>
        <p:spPr>
          <a:xfrm>
            <a:off x="2056793" y="3790879"/>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ED6800A-FD7A-47F2-83B9-4268725530FF}"/>
              </a:ext>
            </a:extLst>
          </p:cNvPr>
          <p:cNvSpPr/>
          <p:nvPr/>
        </p:nvSpPr>
        <p:spPr>
          <a:xfrm>
            <a:off x="9582468" y="4797523"/>
            <a:ext cx="175088" cy="1247465"/>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95CB270-A74B-49E6-9E80-F18C23F3D8D1}"/>
              </a:ext>
            </a:extLst>
          </p:cNvPr>
          <p:cNvSpPr/>
          <p:nvPr/>
        </p:nvSpPr>
        <p:spPr>
          <a:xfrm>
            <a:off x="5912571" y="3330865"/>
            <a:ext cx="110067" cy="1462137"/>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2348101" y="2907837"/>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F60EF9-D04B-4D45-B6CC-6230FB64F054}"/>
              </a:ext>
            </a:extLst>
          </p:cNvPr>
          <p:cNvSpPr>
            <a:spLocks/>
          </p:cNvSpPr>
          <p:nvPr/>
        </p:nvSpPr>
        <p:spPr>
          <a:xfrm>
            <a:off x="629368" y="1079602"/>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889C478-A7A0-480D-8E59-57DC711DA591}"/>
              </a:ext>
            </a:extLst>
          </p:cNvPr>
          <p:cNvSpPr txBox="1"/>
          <p:nvPr/>
        </p:nvSpPr>
        <p:spPr>
          <a:xfrm>
            <a:off x="674135" y="1282449"/>
            <a:ext cx="3762751" cy="2108269"/>
          </a:xfrm>
          <a:prstGeom prst="rect">
            <a:avLst/>
          </a:prstGeom>
          <a:noFill/>
        </p:spPr>
        <p:txBody>
          <a:bodyPr wrap="square" rtlCol="0">
            <a:spAutoFit/>
          </a:bodyPr>
          <a:lstStyle/>
          <a:p>
            <a:pPr>
              <a:defRPr/>
            </a:pPr>
            <a:r>
              <a:rPr lang="en-US" sz="2000" kern="0">
                <a:solidFill>
                  <a:srgbClr val="00205B"/>
                </a:solidFill>
                <a:latin typeface="Arial" panose="020B0604020202020204" pitchFamily="34" charset="0"/>
                <a:cs typeface="Arial" panose="020B0604020202020204" pitchFamily="34" charset="0"/>
              </a:rPr>
              <a:t>HMOs hire more pharmacists</a:t>
            </a:r>
          </a:p>
          <a:p>
            <a:pPr>
              <a:defRPr/>
            </a:pPr>
            <a:endParaRPr lang="en-US" sz="1000" kern="0">
              <a:solidFill>
                <a:srgbClr val="00205B"/>
              </a:solidFill>
              <a:latin typeface="Arial" panose="020B0604020202020204" pitchFamily="34" charset="0"/>
              <a:ea typeface="Noto Sans" panose="020B0502040504020204" pitchFamily="34"/>
              <a:cs typeface="Arial" panose="020B0604020202020204" pitchFamily="34" charset="0"/>
            </a:endParaRPr>
          </a:p>
          <a:p>
            <a:pPr>
              <a:defRPr/>
            </a:pPr>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Managed care pharmacy is a growing profession </a:t>
            </a:r>
          </a:p>
          <a:p>
            <a:pPr>
              <a:defRPr/>
            </a:pPr>
            <a:endParaRPr lang="en-US" sz="1000" kern="0">
              <a:solidFill>
                <a:srgbClr val="00205B"/>
              </a:solidFill>
              <a:latin typeface="Arial" panose="020B0604020202020204" pitchFamily="34" charset="0"/>
              <a:ea typeface="Noto Sans" panose="020B0502040504020204" pitchFamily="34"/>
              <a:cs typeface="Arial" panose="020B0604020202020204" pitchFamily="34" charset="0"/>
            </a:endParaRPr>
          </a:p>
          <a:p>
            <a:pPr>
              <a:defRPr/>
            </a:pPr>
            <a:r>
              <a:rPr lang="en-US" sz="2000" b="1" kern="0">
                <a:solidFill>
                  <a:srgbClr val="00205B"/>
                </a:solidFill>
                <a:latin typeface="Arial" panose="020B0604020202020204" pitchFamily="34" charset="0"/>
                <a:ea typeface="Noto Sans" panose="020B0502040504020204" pitchFamily="34"/>
                <a:cs typeface="Arial" panose="020B0604020202020204" pitchFamily="34" charset="0"/>
              </a:rPr>
              <a:t>1988</a:t>
            </a:r>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 AMCP founded</a:t>
            </a:r>
          </a:p>
          <a:p>
            <a:pPr algn="just">
              <a:defRPr/>
            </a:pPr>
            <a:endParaRPr kumimoji="0" lang="en-US" sz="16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algn="just">
              <a:defRPr/>
            </a:pPr>
            <a:endParaRPr kumimoji="0" lang="en-GB" sz="1500" b="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1389005" y="268857"/>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u="none" strike="noStrike" kern="1200" cap="none" spc="0" normalizeH="0" baseline="0" noProof="0">
                <a:ln>
                  <a:noFill/>
                </a:ln>
                <a:solidFill>
                  <a:schemeClr val="accent5">
                    <a:lumMod val="50000"/>
                  </a:schemeClr>
                </a:solidFill>
                <a:effectLst/>
                <a:uLnTx/>
                <a:uFillTx/>
                <a:latin typeface="+mj-lt"/>
                <a:ea typeface="Open Sans" panose="020B0606030504020204" pitchFamily="34" charset="0"/>
                <a:cs typeface="Open Sans" panose="020B0606030504020204" pitchFamily="34" charset="0"/>
              </a:rPr>
              <a:t>1980s</a:t>
            </a:r>
            <a:endParaRPr kumimoji="0" lang="en-GB" sz="5000" b="1" u="none" strike="noStrike" kern="1200" cap="none" spc="0" normalizeH="0" baseline="0" noProof="0">
              <a:ln>
                <a:noFill/>
              </a:ln>
              <a:solidFill>
                <a:schemeClr val="accent5">
                  <a:lumMod val="50000"/>
                </a:schemeClr>
              </a:solidFill>
              <a:effectLst/>
              <a:uLnTx/>
              <a:uFillTx/>
              <a:latin typeface="+mj-lt"/>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79D279D1-58E0-4FA5-AC78-9B45B7956430}"/>
              </a:ext>
            </a:extLst>
          </p:cNvPr>
          <p:cNvSpPr/>
          <p:nvPr/>
        </p:nvSpPr>
        <p:spPr>
          <a:xfrm>
            <a:off x="7627370" y="2059554"/>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6DEF1CD-CFFB-4BA4-A688-0ECE97AF0906}"/>
              </a:ext>
            </a:extLst>
          </p:cNvPr>
          <p:cNvSpPr txBox="1"/>
          <p:nvPr/>
        </p:nvSpPr>
        <p:spPr>
          <a:xfrm>
            <a:off x="7670754" y="2255089"/>
            <a:ext cx="4227760" cy="2554545"/>
          </a:xfrm>
          <a:prstGeom prst="rect">
            <a:avLst/>
          </a:prstGeom>
          <a:noFill/>
        </p:spPr>
        <p:txBody>
          <a:bodyPr wrap="square" rtlCol="0">
            <a:spAutoFit/>
          </a:bodyPr>
          <a:lstStyle/>
          <a:p>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2003: President Bush signs Medicare Prescription Drug, Improvement, and Modernization Act (MMA)</a:t>
            </a:r>
          </a:p>
          <a:p>
            <a:endParaRPr lang="en-US" sz="2000" kern="0">
              <a:solidFill>
                <a:srgbClr val="00205B"/>
              </a:solidFill>
              <a:latin typeface="Arial" panose="020B0604020202020204" pitchFamily="34" charset="0"/>
              <a:ea typeface="Noto Sans" panose="020B0502040504020204" pitchFamily="34"/>
              <a:cs typeface="Arial" panose="020B0604020202020204" pitchFamily="34" charset="0"/>
            </a:endParaRPr>
          </a:p>
          <a:p>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CMS taps AMCP leaders to establish Medicare Part D systems and regulations</a:t>
            </a:r>
          </a:p>
        </p:txBody>
      </p:sp>
      <p:sp>
        <p:nvSpPr>
          <p:cNvPr id="41" name="Rectangle 40">
            <a:extLst>
              <a:ext uri="{FF2B5EF4-FFF2-40B4-BE49-F238E27FC236}">
                <a16:creationId xmlns:a16="http://schemas.microsoft.com/office/drawing/2014/main" id="{F11112B9-4A31-4347-8469-FDF9915458A3}"/>
              </a:ext>
            </a:extLst>
          </p:cNvPr>
          <p:cNvSpPr/>
          <p:nvPr/>
        </p:nvSpPr>
        <p:spPr>
          <a:xfrm>
            <a:off x="4843408" y="1813917"/>
            <a:ext cx="22860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8295272-B5DC-4F04-8E7D-A08793F897F0}"/>
              </a:ext>
            </a:extLst>
          </p:cNvPr>
          <p:cNvSpPr/>
          <p:nvPr/>
        </p:nvSpPr>
        <p:spPr>
          <a:xfrm>
            <a:off x="4790668" y="3236750"/>
            <a:ext cx="22860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5941AAF-E4D7-47E8-AA21-4544F3F3FDCD}"/>
              </a:ext>
            </a:extLst>
          </p:cNvPr>
          <p:cNvSpPr txBox="1"/>
          <p:nvPr/>
        </p:nvSpPr>
        <p:spPr>
          <a:xfrm>
            <a:off x="454484" y="5607188"/>
            <a:ext cx="6851763" cy="861774"/>
          </a:xfrm>
          <a:prstGeom prst="rect">
            <a:avLst/>
          </a:prstGeom>
          <a:noFill/>
        </p:spPr>
        <p:txBody>
          <a:bodyPr wrap="square" rtlCol="0">
            <a:spAutoFit/>
          </a:bodyPr>
          <a:lstStyle/>
          <a:p>
            <a:pPr lvl="0">
              <a:defRPr/>
            </a:pPr>
            <a:r>
              <a:rPr lang="en-US" sz="5000" b="1">
                <a:latin typeface="Montserrat Semi Bold" panose="00000700000000000000" pitchFamily="50" charset="0"/>
                <a:ea typeface="Noto Sans" panose="020B0502040504020204" pitchFamily="34"/>
                <a:cs typeface="Noto Sans" panose="020B0502040504020204" pitchFamily="34"/>
              </a:rPr>
              <a:t>History </a:t>
            </a:r>
            <a:r>
              <a:rPr lang="en-US" sz="2400" b="1" i="1">
                <a:latin typeface="Montserrat Semi Bold" panose="00000700000000000000" pitchFamily="50" charset="0"/>
                <a:ea typeface="Noto Sans" panose="020B0502040504020204" pitchFamily="34"/>
                <a:cs typeface="Noto Sans" panose="020B0502040504020204" pitchFamily="34"/>
              </a:rPr>
              <a:t>(cont’d)</a:t>
            </a:r>
            <a:endParaRPr lang="en-GB" sz="2400" b="1" i="1">
              <a:latin typeface="Montserrat Semi Bold" panose="00000700000000000000" pitchFamily="50" charset="0"/>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38F0CB59-F35F-4EAD-864B-162D9A13E53B}"/>
              </a:ext>
            </a:extLst>
          </p:cNvPr>
          <p:cNvSpPr txBox="1"/>
          <p:nvPr/>
        </p:nvSpPr>
        <p:spPr>
          <a:xfrm>
            <a:off x="4843408" y="903767"/>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1990s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pic>
        <p:nvPicPr>
          <p:cNvPr id="47" name="Picture 46" descr="Logo&#10;&#10;Description automatically generated">
            <a:extLst>
              <a:ext uri="{FF2B5EF4-FFF2-40B4-BE49-F238E27FC236}">
                <a16:creationId xmlns:a16="http://schemas.microsoft.com/office/drawing/2014/main" id="{701030AF-FD6E-478D-A87F-21F0CFB6D868}"/>
              </a:ext>
            </a:extLst>
          </p:cNvPr>
          <p:cNvPicPr>
            <a:picLocks noChangeAspect="1"/>
          </p:cNvPicPr>
          <p:nvPr/>
        </p:nvPicPr>
        <p:blipFill>
          <a:blip r:embed="rId3"/>
          <a:stretch>
            <a:fillRect/>
          </a:stretch>
        </p:blipFill>
        <p:spPr>
          <a:xfrm>
            <a:off x="9732214" y="251431"/>
            <a:ext cx="1878161" cy="580875"/>
          </a:xfrm>
          <a:prstGeom prst="rect">
            <a:avLst/>
          </a:prstGeom>
        </p:spPr>
      </p:pic>
      <p:sp>
        <p:nvSpPr>
          <p:cNvPr id="48" name="Rectangle 47">
            <a:extLst>
              <a:ext uri="{FF2B5EF4-FFF2-40B4-BE49-F238E27FC236}">
                <a16:creationId xmlns:a16="http://schemas.microsoft.com/office/drawing/2014/main" id="{C6073876-F1EF-428A-A53C-A45F5EAFA3A5}"/>
              </a:ext>
            </a:extLst>
          </p:cNvPr>
          <p:cNvSpPr>
            <a:spLocks/>
          </p:cNvSpPr>
          <p:nvPr/>
        </p:nvSpPr>
        <p:spPr>
          <a:xfrm>
            <a:off x="629368" y="2918749"/>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C3BD7E4-D181-4D79-8528-71A250E4A894}"/>
              </a:ext>
            </a:extLst>
          </p:cNvPr>
          <p:cNvSpPr txBox="1"/>
          <p:nvPr/>
        </p:nvSpPr>
        <p:spPr>
          <a:xfrm>
            <a:off x="4967397" y="2043906"/>
            <a:ext cx="2069396" cy="1169551"/>
          </a:xfrm>
          <a:prstGeom prst="rect">
            <a:avLst/>
          </a:prstGeom>
          <a:noFill/>
        </p:spPr>
        <p:txBody>
          <a:bodyPr wrap="square" rtlCol="0">
            <a:spAutoFit/>
          </a:bodyPr>
          <a:lstStyle/>
          <a:p>
            <a:pPr>
              <a:defRPr/>
            </a:pPr>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Managed care pharmacy field matures quickly</a:t>
            </a:r>
          </a:p>
          <a:p>
            <a:pPr>
              <a:defRPr/>
            </a:pPr>
            <a:endParaRPr lang="en-US" sz="1000" kern="0">
              <a:solidFill>
                <a:srgbClr val="00205B"/>
              </a:solidFill>
              <a:latin typeface="Arial" panose="020B0604020202020204" pitchFamily="34" charset="0"/>
              <a:ea typeface="Noto Sans" panose="020B0502040504020204" pitchFamily="34"/>
              <a:cs typeface="Arial" panose="020B0604020202020204" pitchFamily="34" charset="0"/>
            </a:endParaRPr>
          </a:p>
        </p:txBody>
      </p:sp>
      <p:sp>
        <p:nvSpPr>
          <p:cNvPr id="52" name="TextBox 51">
            <a:extLst>
              <a:ext uri="{FF2B5EF4-FFF2-40B4-BE49-F238E27FC236}">
                <a16:creationId xmlns:a16="http://schemas.microsoft.com/office/drawing/2014/main" id="{C9855565-0519-4AFC-B53D-1146BDFE0382}"/>
              </a:ext>
            </a:extLst>
          </p:cNvPr>
          <p:cNvSpPr txBox="1"/>
          <p:nvPr/>
        </p:nvSpPr>
        <p:spPr>
          <a:xfrm>
            <a:off x="8615607" y="1251292"/>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2000s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E4C938FD-2C67-4AE7-B7BA-38069209BE70}"/>
              </a:ext>
            </a:extLst>
          </p:cNvPr>
          <p:cNvSpPr/>
          <p:nvPr/>
        </p:nvSpPr>
        <p:spPr>
          <a:xfrm>
            <a:off x="7727234" y="4733566"/>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609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93350B3-E626-4469-2A1A-B15F28322690}"/>
              </a:ext>
            </a:extLst>
          </p:cNvPr>
          <p:cNvPicPr>
            <a:picLocks noChangeAspect="1"/>
          </p:cNvPicPr>
          <p:nvPr/>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3384742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783642" y="1199028"/>
            <a:ext cx="7707245" cy="1618313"/>
          </a:xfrm>
        </p:spPr>
        <p:txBody>
          <a:bodyPr/>
          <a:lstStyle/>
          <a:p>
            <a:r>
              <a:rPr lang="en-US"/>
              <a:t>Questions</a:t>
            </a:r>
          </a:p>
        </p:txBody>
      </p:sp>
      <p:sp>
        <p:nvSpPr>
          <p:cNvPr id="2" name="TextBox 1">
            <a:extLst>
              <a:ext uri="{FF2B5EF4-FFF2-40B4-BE49-F238E27FC236}">
                <a16:creationId xmlns:a16="http://schemas.microsoft.com/office/drawing/2014/main" id="{33CCAC64-7FD3-279B-4652-5F8A7F8C1B6E}"/>
              </a:ext>
            </a:extLst>
          </p:cNvPr>
          <p:cNvSpPr txBox="1"/>
          <p:nvPr/>
        </p:nvSpPr>
        <p:spPr>
          <a:xfrm>
            <a:off x="5125211" y="5102251"/>
            <a:ext cx="6686575"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78F1E"/>
                </a:solidFill>
                <a:latin typeface="Montserrat Semi Bold" panose="00000700000000000000" pitchFamily="50" charset="0"/>
              </a:rPr>
              <a:t>Additional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78F1E"/>
                </a:solidFill>
                <a:latin typeface="Montserrat Semi Bold" panose="00000700000000000000" pitchFamily="50" charset="0"/>
                <a:hlinkClick r:id="rId3">
                  <a:extLst>
                    <a:ext uri="{A12FA001-AC4F-418D-AE19-62706E023703}">
                      <ahyp:hlinkClr xmlns:ahyp="http://schemas.microsoft.com/office/drawing/2018/hyperlinkcolor" val="tx"/>
                    </a:ext>
                  </a:extLst>
                </a:hlinkClick>
              </a:rPr>
              <a:t>www.amcp.org/What_is_MCP</a:t>
            </a:r>
            <a:r>
              <a:rPr lang="en-US" sz="3200" b="1">
                <a:solidFill>
                  <a:srgbClr val="F78F1E"/>
                </a:solidFill>
                <a:latin typeface="Montserrat Semi Bold" panose="00000700000000000000" pitchFamily="50" charset="0"/>
              </a:rPr>
              <a:t>? </a:t>
            </a:r>
          </a:p>
        </p:txBody>
      </p:sp>
    </p:spTree>
    <p:extLst>
      <p:ext uri="{BB962C8B-B14F-4D97-AF65-F5344CB8AC3E}">
        <p14:creationId xmlns:p14="http://schemas.microsoft.com/office/powerpoint/2010/main" val="709438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8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2"/>
          <a:stretch>
            <a:fillRect/>
          </a:stretch>
        </p:blipFill>
        <p:spPr>
          <a:xfrm>
            <a:off x="9746235" y="234281"/>
            <a:ext cx="1878161" cy="580875"/>
          </a:xfrm>
          <a:prstGeom prst="rect">
            <a:avLst/>
          </a:prstGeom>
        </p:spPr>
      </p:pic>
      <p:sp>
        <p:nvSpPr>
          <p:cNvPr id="5" name="Title 3">
            <a:extLst>
              <a:ext uri="{FF2B5EF4-FFF2-40B4-BE49-F238E27FC236}">
                <a16:creationId xmlns:a16="http://schemas.microsoft.com/office/drawing/2014/main" id="{1DA6D90F-4418-981B-2597-14BC3987D94E}"/>
              </a:ext>
            </a:extLst>
          </p:cNvPr>
          <p:cNvSpPr txBox="1">
            <a:spLocks/>
          </p:cNvSpPr>
          <p:nvPr/>
        </p:nvSpPr>
        <p:spPr>
          <a:xfrm>
            <a:off x="-611703" y="376460"/>
            <a:ext cx="10357938" cy="581698"/>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400" b="1" dirty="0">
                <a:solidFill>
                  <a:srgbClr val="00205B"/>
                </a:solidFill>
                <a:latin typeface="Montserrat SemiBold" pitchFamily="2" charset="77"/>
              </a:rPr>
              <a:t>Managed Care Organizations</a:t>
            </a:r>
            <a:endParaRPr lang="en-US" sz="4400" b="1" dirty="0">
              <a:solidFill>
                <a:srgbClr val="00205B"/>
              </a:solidFill>
              <a:latin typeface="Montserrat SemiBold" pitchFamily="2" charset="77"/>
            </a:endParaRPr>
          </a:p>
        </p:txBody>
      </p:sp>
      <p:graphicFrame>
        <p:nvGraphicFramePr>
          <p:cNvPr id="6" name="Rectangle 3">
            <a:extLst>
              <a:ext uri="{FF2B5EF4-FFF2-40B4-BE49-F238E27FC236}">
                <a16:creationId xmlns:a16="http://schemas.microsoft.com/office/drawing/2014/main" id="{B7282692-C005-647F-B795-B4B50D88F942}"/>
              </a:ext>
            </a:extLst>
          </p:cNvPr>
          <p:cNvGraphicFramePr/>
          <p:nvPr>
            <p:extLst>
              <p:ext uri="{D42A27DB-BD31-4B8C-83A1-F6EECF244321}">
                <p14:modId xmlns:p14="http://schemas.microsoft.com/office/powerpoint/2010/main" val="819848117"/>
              </p:ext>
            </p:extLst>
          </p:nvPr>
        </p:nvGraphicFramePr>
        <p:xfrm>
          <a:off x="825431" y="1831169"/>
          <a:ext cx="10097942" cy="4650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356055C2-6640-539A-905F-8BA095FE4747}"/>
              </a:ext>
            </a:extLst>
          </p:cNvPr>
          <p:cNvSpPr/>
          <p:nvPr/>
        </p:nvSpPr>
        <p:spPr>
          <a:xfrm>
            <a:off x="0" y="1279913"/>
            <a:ext cx="4621427" cy="153471"/>
          </a:xfrm>
          <a:prstGeom prst="rect">
            <a:avLst/>
          </a:prstGeom>
          <a:solidFill>
            <a:srgbClr val="F78F1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36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r>
              <a:rPr lang="en-US" dirty="0"/>
              <a:t>What Is Managed Care Pharmacy?</a:t>
            </a:r>
          </a:p>
        </p:txBody>
      </p:sp>
    </p:spTree>
    <p:extLst>
      <p:ext uri="{BB962C8B-B14F-4D97-AF65-F5344CB8AC3E}">
        <p14:creationId xmlns:p14="http://schemas.microsoft.com/office/powerpoint/2010/main" val="221857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4EA1C0-DAD6-E800-D7C0-ADB3AFADBADA}"/>
              </a:ext>
            </a:extLst>
          </p:cNvPr>
          <p:cNvSpPr>
            <a:spLocks noGrp="1"/>
          </p:cNvSpPr>
          <p:nvPr>
            <p:ph type="title"/>
          </p:nvPr>
        </p:nvSpPr>
        <p:spPr>
          <a:xfrm>
            <a:off x="664793" y="158167"/>
            <a:ext cx="10485120" cy="581698"/>
          </a:xfrm>
        </p:spPr>
        <p:txBody>
          <a:bodyPr/>
          <a:lstStyle/>
          <a:p>
            <a:r>
              <a:rPr lang="en-US" sz="4400" b="1" dirty="0">
                <a:solidFill>
                  <a:srgbClr val="00205B"/>
                </a:solidFill>
                <a:latin typeface="Montserrat SemiBold" pitchFamily="2" charset="77"/>
                <a:ea typeface="+mj-ea"/>
                <a:cs typeface="+mj-cs"/>
              </a:rPr>
              <a:t>The Practice of Managed Care Pharmacy </a:t>
            </a:r>
            <a:br>
              <a:rPr lang="en-US" sz="4400" b="1" dirty="0">
                <a:solidFill>
                  <a:srgbClr val="00205B"/>
                </a:solidFill>
                <a:latin typeface="Montserrat SemiBold" pitchFamily="2" charset="77"/>
                <a:ea typeface="+mj-ea"/>
                <a:cs typeface="+mj-cs"/>
              </a:rPr>
            </a:br>
            <a:endParaRPr lang="en-US" dirty="0"/>
          </a:p>
        </p:txBody>
      </p:sp>
      <p:sp>
        <p:nvSpPr>
          <p:cNvPr id="7" name="Content Placeholder 2">
            <a:extLst>
              <a:ext uri="{FF2B5EF4-FFF2-40B4-BE49-F238E27FC236}">
                <a16:creationId xmlns:a16="http://schemas.microsoft.com/office/drawing/2014/main" id="{CC5C7B04-B92C-462A-0704-DC0CBB9ED9E0}"/>
              </a:ext>
            </a:extLst>
          </p:cNvPr>
          <p:cNvSpPr txBox="1">
            <a:spLocks/>
          </p:cNvSpPr>
          <p:nvPr/>
        </p:nvSpPr>
        <p:spPr>
          <a:xfrm>
            <a:off x="1386125" y="2248433"/>
            <a:ext cx="9922476" cy="3907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Applies clinical and scientific </a:t>
            </a:r>
            <a:r>
              <a:rPr lang="en-US" sz="3200" b="1" dirty="0">
                <a:solidFill>
                  <a:srgbClr val="F78F1E"/>
                </a:solidFill>
                <a:latin typeface="Montserrat Semi Bold" panose="00000700000000000000" pitchFamily="50" charset="0"/>
                <a:ea typeface="+mj-ea"/>
                <a:cs typeface="+mj-cs"/>
              </a:rPr>
              <a:t>evidence.</a:t>
            </a:r>
          </a:p>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Supports the </a:t>
            </a:r>
            <a:r>
              <a:rPr lang="en-US" sz="3200" b="1" dirty="0">
                <a:solidFill>
                  <a:srgbClr val="F78F1E"/>
                </a:solidFill>
                <a:latin typeface="Montserrat Semi Bold" panose="00000700000000000000" pitchFamily="50" charset="0"/>
                <a:ea typeface="+mj-ea"/>
                <a:cs typeface="+mj-cs"/>
              </a:rPr>
              <a:t>appropriate use </a:t>
            </a:r>
            <a:r>
              <a:rPr lang="en-US" sz="3200" b="1" dirty="0">
                <a:solidFill>
                  <a:srgbClr val="00205B"/>
                </a:solidFill>
                <a:latin typeface="Montserrat Medium" panose="00000600000000000000" pitchFamily="2" charset="0"/>
                <a:ea typeface="+mj-ea"/>
                <a:cs typeface="+mj-cs"/>
              </a:rPr>
              <a:t>of medications</a:t>
            </a:r>
            <a:r>
              <a:rPr lang="en-US" sz="3200" dirty="0">
                <a:latin typeface="Montserrat Medium" panose="00000600000000000000" pitchFamily="2" charset="0"/>
              </a:rPr>
              <a:t>.</a:t>
            </a:r>
          </a:p>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Enhances</a:t>
            </a:r>
            <a:r>
              <a:rPr lang="en-US" sz="3200" dirty="0">
                <a:latin typeface="Montserrat Medium" panose="00000600000000000000" pitchFamily="2" charset="0"/>
              </a:rPr>
              <a:t> </a:t>
            </a:r>
            <a:r>
              <a:rPr lang="en-US" sz="3200" b="1" dirty="0">
                <a:solidFill>
                  <a:srgbClr val="F78F1E"/>
                </a:solidFill>
                <a:latin typeface="Montserrat Semi Bold" panose="00000700000000000000" pitchFamily="50" charset="0"/>
                <a:ea typeface="+mj-ea"/>
                <a:cs typeface="+mj-cs"/>
              </a:rPr>
              <a:t>patient</a:t>
            </a:r>
            <a:r>
              <a:rPr lang="en-US" sz="3200" dirty="0">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and</a:t>
            </a:r>
            <a:r>
              <a:rPr lang="en-US" sz="3200" dirty="0">
                <a:latin typeface="Montserrat Medium" panose="00000600000000000000" pitchFamily="2" charset="0"/>
              </a:rPr>
              <a:t> </a:t>
            </a:r>
            <a:r>
              <a:rPr lang="en-US" sz="3200" b="1" dirty="0">
                <a:solidFill>
                  <a:srgbClr val="F78F1E"/>
                </a:solidFill>
                <a:latin typeface="Montserrat Semi Bold" panose="00000700000000000000" pitchFamily="50" charset="0"/>
                <a:ea typeface="+mj-ea"/>
                <a:cs typeface="+mj-cs"/>
              </a:rPr>
              <a:t>population health outcomes.</a:t>
            </a:r>
          </a:p>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Optimizes the use of </a:t>
            </a:r>
            <a:r>
              <a:rPr lang="en-US" sz="3200" b="1" dirty="0">
                <a:solidFill>
                  <a:srgbClr val="F78F1E"/>
                </a:solidFill>
                <a:latin typeface="Montserrat Semi Bold" panose="00000700000000000000" pitchFamily="50" charset="0"/>
                <a:ea typeface="+mj-ea"/>
                <a:cs typeface="+mj-cs"/>
              </a:rPr>
              <a:t>limited health care resources.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0431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F2BFC6-8BEC-89A9-9312-CA1F8A33DFB0}"/>
              </a:ext>
            </a:extLst>
          </p:cNvPr>
          <p:cNvSpPr>
            <a:spLocks noGrp="1"/>
          </p:cNvSpPr>
          <p:nvPr>
            <p:ph sz="half" idx="10"/>
          </p:nvPr>
        </p:nvSpPr>
        <p:spPr>
          <a:xfrm>
            <a:off x="383060" y="469556"/>
            <a:ext cx="11182865" cy="4985348"/>
          </a:xfrm>
        </p:spPr>
        <p:txBody>
          <a:bodyPr/>
          <a:lstStyle/>
          <a:p>
            <a:pPr marL="0" indent="0" algn="ctr">
              <a:lnSpc>
                <a:spcPct val="120000"/>
              </a:lnSpc>
              <a:spcAft>
                <a:spcPts val="600"/>
              </a:spcAft>
              <a:buNone/>
            </a:pPr>
            <a:r>
              <a:rPr lang="en-US" sz="4000" b="1" dirty="0">
                <a:latin typeface="Montserrat Extra Bold" panose="00000900000000000000" pitchFamily="50" charset="0"/>
                <a:ea typeface="+mj-ea"/>
                <a:cs typeface="+mj-cs"/>
              </a:rPr>
              <a:t>Managed Care Pharmacy Professionals </a:t>
            </a:r>
          </a:p>
          <a:p>
            <a:pPr marL="0" indent="0" algn="ctr">
              <a:lnSpc>
                <a:spcPct val="120000"/>
              </a:lnSpc>
              <a:spcAft>
                <a:spcPts val="600"/>
              </a:spcAft>
              <a:buNone/>
            </a:pPr>
            <a:r>
              <a:rPr lang="en-US" sz="4000" b="1" dirty="0">
                <a:latin typeface="Montserrat Extra Bold" panose="00000900000000000000" pitchFamily="50" charset="0"/>
                <a:ea typeface="+mj-ea"/>
                <a:cs typeface="+mj-cs"/>
              </a:rPr>
              <a:t>Develop Strategies </a:t>
            </a:r>
          </a:p>
          <a:p>
            <a:pPr marL="0" indent="0" algn="ctr">
              <a:lnSpc>
                <a:spcPct val="120000"/>
              </a:lnSpc>
              <a:spcAft>
                <a:spcPts val="600"/>
              </a:spcAft>
              <a:buNone/>
            </a:pPr>
            <a:r>
              <a:rPr lang="en-US" sz="5400" b="1" dirty="0">
                <a:solidFill>
                  <a:srgbClr val="F78F1E"/>
                </a:solidFill>
                <a:latin typeface="Montserrat Extra Bold" panose="00000900000000000000" pitchFamily="50" charset="0"/>
                <a:ea typeface="+mj-ea"/>
                <a:cs typeface="+mj-cs"/>
              </a:rPr>
              <a:t>for </a:t>
            </a:r>
          </a:p>
          <a:p>
            <a:pPr marL="0" indent="0" algn="ctr">
              <a:lnSpc>
                <a:spcPct val="120000"/>
              </a:lnSpc>
              <a:spcAft>
                <a:spcPts val="600"/>
              </a:spcAft>
              <a:buNone/>
            </a:pPr>
            <a:r>
              <a:rPr lang="en-US" sz="4000" b="1" dirty="0">
                <a:latin typeface="Montserrat Extra Bold" panose="00000900000000000000" pitchFamily="50" charset="0"/>
                <a:ea typeface="+mj-ea"/>
                <a:cs typeface="+mj-cs"/>
              </a:rPr>
              <a:t>Patients, Health Plans &amp; Providers </a:t>
            </a:r>
          </a:p>
          <a:p>
            <a:pPr marL="0" indent="0" algn="ctr">
              <a:lnSpc>
                <a:spcPct val="120000"/>
              </a:lnSpc>
              <a:spcAft>
                <a:spcPts val="600"/>
              </a:spcAft>
              <a:buNone/>
            </a:pPr>
            <a:r>
              <a:rPr lang="en-US" sz="5400" b="1" dirty="0">
                <a:solidFill>
                  <a:srgbClr val="F78F1E"/>
                </a:solidFill>
                <a:latin typeface="Montserrat Extra Bold" panose="00000900000000000000" pitchFamily="50" charset="0"/>
                <a:ea typeface="+mj-ea"/>
                <a:cs typeface="+mj-cs"/>
              </a:rPr>
              <a:t>across </a:t>
            </a:r>
          </a:p>
          <a:p>
            <a:pPr marL="0" indent="0" algn="ctr">
              <a:lnSpc>
                <a:spcPct val="120000"/>
              </a:lnSpc>
              <a:spcAft>
                <a:spcPts val="600"/>
              </a:spcAft>
              <a:buNone/>
            </a:pPr>
            <a:r>
              <a:rPr lang="en-US" sz="5400" b="1" dirty="0">
                <a:solidFill>
                  <a:srgbClr val="F78F1E"/>
                </a:solidFill>
                <a:latin typeface="Montserrat Extra Bold" panose="00000900000000000000" pitchFamily="50" charset="0"/>
                <a:ea typeface="+mj-ea"/>
                <a:cs typeface="+mj-cs"/>
              </a:rPr>
              <a:t>5 Key Areas</a:t>
            </a:r>
          </a:p>
          <a:p>
            <a:pPr marL="0" indent="0" algn="ctr">
              <a:lnSpc>
                <a:spcPct val="120000"/>
              </a:lnSpc>
              <a:spcAft>
                <a:spcPts val="600"/>
              </a:spcAft>
              <a:buNone/>
            </a:pPr>
            <a:endParaRPr lang="en-US" sz="3600" b="1" dirty="0">
              <a:solidFill>
                <a:schemeClr val="bg1"/>
              </a:solidFill>
            </a:endParaRPr>
          </a:p>
          <a:p>
            <a:pPr marL="0" indent="0" algn="ctr">
              <a:lnSpc>
                <a:spcPct val="120000"/>
              </a:lnSpc>
              <a:spcAft>
                <a:spcPts val="600"/>
              </a:spcAft>
              <a:buNone/>
            </a:pPr>
            <a:endParaRPr lang="en-US" sz="3600" b="1" dirty="0">
              <a:solidFill>
                <a:schemeClr val="bg1"/>
              </a:solidFill>
            </a:endParaRPr>
          </a:p>
          <a:p>
            <a:endParaRPr lang="en-US" dirty="0"/>
          </a:p>
        </p:txBody>
      </p:sp>
    </p:spTree>
    <p:extLst>
      <p:ext uri="{BB962C8B-B14F-4D97-AF65-F5344CB8AC3E}">
        <p14:creationId xmlns:p14="http://schemas.microsoft.com/office/powerpoint/2010/main" val="2288415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630D2FABD07842BA6AF5D4AEBB258C" ma:contentTypeVersion="11" ma:contentTypeDescription="Create a new document." ma:contentTypeScope="" ma:versionID="97084a37d611383c393ec86dcef72ac4">
  <xsd:schema xmlns:xsd="http://www.w3.org/2001/XMLSchema" xmlns:xs="http://www.w3.org/2001/XMLSchema" xmlns:p="http://schemas.microsoft.com/office/2006/metadata/properties" xmlns:ns2="df225503-5a11-470e-a00d-7797f9633b6e" xmlns:ns3="0257a526-b0d6-469c-bb9c-619a1c40b97e" targetNamespace="http://schemas.microsoft.com/office/2006/metadata/properties" ma:root="true" ma:fieldsID="d5fd01670f51637a2a68c5d2d9a81c56" ns2:_="" ns3:_="">
    <xsd:import namespace="df225503-5a11-470e-a00d-7797f9633b6e"/>
    <xsd:import namespace="0257a526-b0d6-469c-bb9c-619a1c40b9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25503-5a11-470e-a00d-7797f9633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57a526-b0d6-469c-bb9c-619a1c40b97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1AF069-B2D9-464D-AB79-FE1D262DF2E6}">
  <ds:schemaRefs>
    <ds:schemaRef ds:uri="0257a526-b0d6-469c-bb9c-619a1c40b97e"/>
    <ds:schemaRef ds:uri="df225503-5a11-470e-a00d-7797f9633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67CB16-9D39-4395-B6A6-8C97DF2AECC6}">
  <ds:schemaRefs>
    <ds:schemaRef ds:uri="http://schemas.microsoft.com/office/2006/documentManagement/types"/>
    <ds:schemaRef ds:uri="http://purl.org/dc/terms/"/>
    <ds:schemaRef ds:uri="http://purl.org/dc/dcmitype/"/>
    <ds:schemaRef ds:uri="http://schemas.microsoft.com/office/infopath/2007/PartnerControls"/>
    <ds:schemaRef ds:uri="http://www.w3.org/XML/1998/namespace"/>
    <ds:schemaRef ds:uri="http://purl.org/dc/elements/1.1/"/>
    <ds:schemaRef ds:uri="0257a526-b0d6-469c-bb9c-619a1c40b97e"/>
    <ds:schemaRef ds:uri="df225503-5a11-470e-a00d-7797f9633b6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12DD251-9190-4A52-BD3E-6ACAC556C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17024</TotalTime>
  <Words>4290</Words>
  <Application>Microsoft Office PowerPoint</Application>
  <PresentationFormat>Widescreen</PresentationFormat>
  <Paragraphs>404</Paragraphs>
  <Slides>52</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Arial</vt:lpstr>
      <vt:lpstr>Calibri</vt:lpstr>
      <vt:lpstr>lexend</vt:lpstr>
      <vt:lpstr>Montserrat</vt:lpstr>
      <vt:lpstr>Montserrat Extra Bold</vt:lpstr>
      <vt:lpstr>Montserrat ExtraBold</vt:lpstr>
      <vt:lpstr>Montserrat Light</vt:lpstr>
      <vt:lpstr>Montserrat Medium</vt:lpstr>
      <vt:lpstr>Montserrat Semi Bold</vt:lpstr>
      <vt:lpstr>Montserrat SemiBold</vt:lpstr>
      <vt:lpstr>Noto Sans</vt:lpstr>
      <vt:lpstr>NotoSansUI</vt:lpstr>
      <vt:lpstr>Open Sans</vt:lpstr>
      <vt:lpstr>public_sans</vt:lpstr>
      <vt:lpstr>Wingdings</vt:lpstr>
      <vt:lpstr>1_Office Theme</vt:lpstr>
      <vt:lpstr>Strategic Priorities - Title</vt:lpstr>
      <vt:lpstr>Today’s Agenda</vt:lpstr>
      <vt:lpstr>PowerPoint Presentation</vt:lpstr>
      <vt:lpstr>PowerPoint Presentation</vt:lpstr>
      <vt:lpstr>PowerPoint Presentation</vt:lpstr>
      <vt:lpstr>PowerPoint Presentation</vt:lpstr>
      <vt:lpstr>PowerPoint Presentation</vt:lpstr>
      <vt:lpstr>The Practice of Managed Care Pharmacy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Managed Care Pharmacy is Part of the Solution…</vt:lpstr>
      <vt:lpstr>PowerPoint Presentation</vt:lpstr>
      <vt:lpstr>Promising Therapies, Higher Prices</vt:lpstr>
      <vt:lpstr>PowerPoint Presentation</vt:lpstr>
      <vt:lpstr>Shared Beliefs &amp; Principles to Address Rising Costs  </vt:lpstr>
      <vt:lpstr>Proposed Solutions to Address the Rising Cost of Pharmaceuticals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Member Opportunities</vt:lpstr>
      <vt:lpstr>Get Involved!</vt:lpstr>
      <vt:lpstr>PowerPoint Presentation</vt:lpstr>
      <vt:lpstr>PowerPoint Presentation</vt:lpstr>
      <vt:lpstr>Managed Care Residencies &amp;  Fellowships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Slides PA PF</dc:title>
  <dc:creator>Terry Richardson</dc:creator>
  <cp:lastModifiedBy>Betty Whitaker</cp:lastModifiedBy>
  <cp:revision>342</cp:revision>
  <dcterms:created xsi:type="dcterms:W3CDTF">2019-04-22T16:12:49Z</dcterms:created>
  <dcterms:modified xsi:type="dcterms:W3CDTF">2023-04-10T13:04:15Z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0x01010093630D2FABD07842BA6AF5D4AEBB258C</vt:lpwstr>
  </property>
</Properties>
</file>