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6"/>
  </p:notesMasterIdLst>
  <p:sldIdLst>
    <p:sldId id="301" r:id="rId2"/>
    <p:sldId id="259" r:id="rId3"/>
    <p:sldId id="287" r:id="rId4"/>
    <p:sldId id="288" r:id="rId5"/>
    <p:sldId id="283" r:id="rId6"/>
    <p:sldId id="292" r:id="rId7"/>
    <p:sldId id="294" r:id="rId8"/>
    <p:sldId id="298" r:id="rId9"/>
    <p:sldId id="299" r:id="rId10"/>
    <p:sldId id="295" r:id="rId11"/>
    <p:sldId id="300" r:id="rId12"/>
    <p:sldId id="272" r:id="rId13"/>
    <p:sldId id="290" r:id="rId14"/>
    <p:sldId id="41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91C84C"/>
    <a:srgbClr val="FFFFFF"/>
    <a:srgbClr val="F5E27A"/>
    <a:srgbClr val="FFE762"/>
    <a:srgbClr val="F4D33D"/>
    <a:srgbClr val="93C90E"/>
    <a:srgbClr val="83498C"/>
    <a:srgbClr val="F0D966"/>
    <a:srgbClr val="286A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57BB3A-8DD5-4AEA-9AB0-6A2590393B2C}" v="114" dt="2023-04-12T14:22:30.1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00" autoAdjust="0"/>
    <p:restoredTop sz="83289" autoAdjust="0"/>
  </p:normalViewPr>
  <p:slideViewPr>
    <p:cSldViewPr snapToGrid="0" snapToObjects="1">
      <p:cViewPr varScale="1">
        <p:scale>
          <a:sx n="67" d="100"/>
          <a:sy n="67" d="100"/>
        </p:scale>
        <p:origin x="-82" y="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28B05A-7177-4218-A104-D8CD43271F5E}" type="datetimeFigureOut">
              <a:rPr lang="en-US" smtClean="0"/>
              <a:t>4/12/2023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CBD27-D6FE-4E25-8944-C777FE3B93DA}" type="slidenum">
              <a:rPr lang="en-US" smtClean="0"/>
              <a:t>‹#›</a:t>
            </a:fld>
            <a:endParaRPr lang="en-US" dirty="0"/>
          </a:p>
        </p:txBody>
      </p:sp>
    </p:spTree>
    <p:extLst>
      <p:ext uri="{BB962C8B-B14F-4D97-AF65-F5344CB8AC3E}">
        <p14:creationId xmlns:p14="http://schemas.microsoft.com/office/powerpoint/2010/main" val="3618446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phrma-docs.phrma.org/files/dmfile/PhRMA-International-Costs-in-Context-2017-03-011.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phrma-docs.phrma.org/files/dmfile/PhRMA-International-Costs-in-Context-2017-03-011.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mcp.org/about/managed-care-pharmacy-101/managed-care-glossary#M%20-%20R"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harmacytimes.com/publications/Directions-in-Pharmacy/2015/December2015/The-Changing-Value-Equation-in-Pharmacy"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da.gov/media/134493/downloa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ber.org/papers/w18235.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0.gsb.columbia.edu/mygsb/faculty/research/pubfiles/1315/LICHTENBERG%20IJHCFE.pd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phrma-docs.phrma.org/files/dmfile/PhRMA-International-Costs-in-Context-2017-03-011.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phrma-docs.phrma.org/files/dmfile/PhRMA-International-Costs-in-Context-2017-03-011.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phrma-docs.phrma.org/files/dmfile/PhRMA-International-Costs-in-Context-2017-03-011.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phrma-docs.phrma.org/files/dmfile/PhRMA-International-Costs-in-Context-2017-03-011.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65627D08-217F-41ED-B9E0-544B770994D9}"/>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F25080B3-1393-4569-9F25-CDDB71C166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hlinkClick r:id="rId3"/>
              </a:rPr>
              <a:t>http://phrma-docs.phrma.org/files/dmfile/PhRMA-International-Costs-in-Context-2017-03-011.pdf</a:t>
            </a:r>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33796" name="Slide Number Placeholder 3">
            <a:extLst>
              <a:ext uri="{FF2B5EF4-FFF2-40B4-BE49-F238E27FC236}">
                <a16:creationId xmlns:a16="http://schemas.microsoft.com/office/drawing/2014/main" id="{194E8DE0-01EC-4817-8416-E503EAC355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a:solidFill>
                  <a:schemeClr val="tx1"/>
                </a:solidFill>
                <a:latin typeface="Arial" panose="020B0604020202020204" pitchFamily="34" charset="0"/>
                <a:ea typeface="ＭＳ Ｐゴシック" panose="020B0600070205080204" pitchFamily="34" charset="-128"/>
              </a:defRPr>
            </a:lvl1pPr>
            <a:lvl2pPr marL="742950" indent="-285750" defTabSz="933450">
              <a:defRPr>
                <a:solidFill>
                  <a:schemeClr val="tx1"/>
                </a:solidFill>
                <a:latin typeface="Arial" panose="020B0604020202020204" pitchFamily="34" charset="0"/>
                <a:ea typeface="ＭＳ Ｐゴシック" panose="020B0600070205080204" pitchFamily="34" charset="-128"/>
              </a:defRPr>
            </a:lvl2pPr>
            <a:lvl3pPr marL="1143000" indent="-228600" defTabSz="933450">
              <a:defRPr>
                <a:solidFill>
                  <a:schemeClr val="tx1"/>
                </a:solidFill>
                <a:latin typeface="Arial" panose="020B0604020202020204" pitchFamily="34" charset="0"/>
                <a:ea typeface="ＭＳ Ｐゴシック" panose="020B0600070205080204" pitchFamily="34" charset="-128"/>
              </a:defRPr>
            </a:lvl3pPr>
            <a:lvl4pPr marL="1600200" indent="-228600" defTabSz="933450">
              <a:defRPr>
                <a:solidFill>
                  <a:schemeClr val="tx1"/>
                </a:solidFill>
                <a:latin typeface="Arial" panose="020B0604020202020204" pitchFamily="34" charset="0"/>
                <a:ea typeface="ＭＳ Ｐゴシック" panose="020B0600070205080204" pitchFamily="34" charset="-128"/>
              </a:defRPr>
            </a:lvl4pPr>
            <a:lvl5pPr marL="2057400" indent="-228600" defTabSz="933450">
              <a:defRPr>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4ACC3B9-D1CB-4A53-A83F-B39B26BB7361}"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C26E779C-E7B0-4FD7-853A-E48653DAE9FD}"/>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27E6F316-B575-458A-8972-29F9A2D496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hlinkClick r:id="rId3"/>
              </a:rPr>
              <a:t>http://phrma-docs.phrma.org/files/dmfile/PhRMA-International-Costs-in-Context-2017-03-011.pdf</a:t>
            </a:r>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35844" name="Slide Number Placeholder 3">
            <a:extLst>
              <a:ext uri="{FF2B5EF4-FFF2-40B4-BE49-F238E27FC236}">
                <a16:creationId xmlns:a16="http://schemas.microsoft.com/office/drawing/2014/main" id="{BE2F9357-6D2A-4375-AF07-AB7331BEE1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a:solidFill>
                  <a:schemeClr val="tx1"/>
                </a:solidFill>
                <a:latin typeface="Arial" panose="020B0604020202020204" pitchFamily="34" charset="0"/>
                <a:ea typeface="ＭＳ Ｐゴシック" panose="020B0600070205080204" pitchFamily="34" charset="-128"/>
              </a:defRPr>
            </a:lvl1pPr>
            <a:lvl2pPr marL="742950" indent="-285750" defTabSz="933450">
              <a:defRPr>
                <a:solidFill>
                  <a:schemeClr val="tx1"/>
                </a:solidFill>
                <a:latin typeface="Arial" panose="020B0604020202020204" pitchFamily="34" charset="0"/>
                <a:ea typeface="ＭＳ Ｐゴシック" panose="020B0600070205080204" pitchFamily="34" charset="-128"/>
              </a:defRPr>
            </a:lvl2pPr>
            <a:lvl3pPr marL="1143000" indent="-228600" defTabSz="933450">
              <a:defRPr>
                <a:solidFill>
                  <a:schemeClr val="tx1"/>
                </a:solidFill>
                <a:latin typeface="Arial" panose="020B0604020202020204" pitchFamily="34" charset="0"/>
                <a:ea typeface="ＭＳ Ｐゴシック" panose="020B0600070205080204" pitchFamily="34" charset="-128"/>
              </a:defRPr>
            </a:lvl3pPr>
            <a:lvl4pPr marL="1600200" indent="-228600" defTabSz="933450">
              <a:defRPr>
                <a:solidFill>
                  <a:schemeClr val="tx1"/>
                </a:solidFill>
                <a:latin typeface="Arial" panose="020B0604020202020204" pitchFamily="34" charset="0"/>
                <a:ea typeface="ＭＳ Ｐゴシック" panose="020B0600070205080204" pitchFamily="34" charset="-128"/>
              </a:defRPr>
            </a:lvl4pPr>
            <a:lvl5pPr marL="2057400" indent="-228600" defTabSz="933450">
              <a:defRPr>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08A7FBF-A1EC-4FC6-8FE9-6DB57E8D124B}"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9CBD27-D6FE-4E25-8944-C777FE3B93DA}"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939304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974746F3-99F2-4A43-9B67-1F34DA47A7A9}"/>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CB5F86B5-0643-468B-9A70-B22C75C27D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hlinkClick r:id="rId3"/>
              </a:rPr>
              <a:t>https://www.amcp.org/about/managed-care-pharmacy-101/managed-care-glossary#M%20-%20R</a:t>
            </a:r>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16388" name="Slide Number Placeholder 3">
            <a:extLst>
              <a:ext uri="{FF2B5EF4-FFF2-40B4-BE49-F238E27FC236}">
                <a16:creationId xmlns:a16="http://schemas.microsoft.com/office/drawing/2014/main" id="{08E0A64B-AB7F-47B5-B18F-BE503752019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a:solidFill>
                  <a:schemeClr val="tx1"/>
                </a:solidFill>
                <a:latin typeface="Arial" panose="020B0604020202020204" pitchFamily="34" charset="0"/>
                <a:ea typeface="ＭＳ Ｐゴシック" panose="020B0600070205080204" pitchFamily="34" charset="-128"/>
              </a:defRPr>
            </a:lvl1pPr>
            <a:lvl2pPr marL="742950" indent="-285750" defTabSz="933450">
              <a:defRPr>
                <a:solidFill>
                  <a:schemeClr val="tx1"/>
                </a:solidFill>
                <a:latin typeface="Arial" panose="020B0604020202020204" pitchFamily="34" charset="0"/>
                <a:ea typeface="ＭＳ Ｐゴシック" panose="020B0600070205080204" pitchFamily="34" charset="-128"/>
              </a:defRPr>
            </a:lvl2pPr>
            <a:lvl3pPr marL="1143000" indent="-228600" defTabSz="933450">
              <a:defRPr>
                <a:solidFill>
                  <a:schemeClr val="tx1"/>
                </a:solidFill>
                <a:latin typeface="Arial" panose="020B0604020202020204" pitchFamily="34" charset="0"/>
                <a:ea typeface="ＭＳ Ｐゴシック" panose="020B0600070205080204" pitchFamily="34" charset="-128"/>
              </a:defRPr>
            </a:lvl3pPr>
            <a:lvl4pPr marL="1600200" indent="-228600" defTabSz="933450">
              <a:defRPr>
                <a:solidFill>
                  <a:schemeClr val="tx1"/>
                </a:solidFill>
                <a:latin typeface="Arial" panose="020B0604020202020204" pitchFamily="34" charset="0"/>
                <a:ea typeface="ＭＳ Ｐゴシック" panose="020B0600070205080204" pitchFamily="34" charset="-128"/>
              </a:defRPr>
            </a:lvl4pPr>
            <a:lvl5pPr marL="2057400" indent="-228600" defTabSz="933450">
              <a:defRPr>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A020A12-EC9C-4440-9ACC-BBF51DD9DA5D}"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03E759C-8E07-474B-A7D8-BFD1B9B94435}"/>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0FAB1CD3-6578-463A-A4C0-2C4C96C812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How do we put a value on pharmaceuticals?  What are the variables to be considered?  The two variables are quality and cost.  The dynamic between these two variables is what determines value.</a:t>
            </a:r>
          </a:p>
          <a:p>
            <a:endParaRPr lang="en-US" altLang="en-US">
              <a:ea typeface="ＭＳ Ｐゴシック" panose="020B0600070205080204" pitchFamily="34" charset="-128"/>
            </a:endParaRPr>
          </a:p>
          <a:p>
            <a:r>
              <a:rPr lang="en-US" altLang="en-US">
                <a:ea typeface="ＭＳ Ｐゴシック" panose="020B0600070205080204" pitchFamily="34" charset="-128"/>
                <a:hlinkClick r:id="rId3"/>
              </a:rPr>
              <a:t>https://www.pharmacytimes.com/publications/Directions-in-Pharmacy/2015/December2015/The-Changing-Value-Equation-in-Pharmacy</a:t>
            </a:r>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18436" name="Slide Number Placeholder 3">
            <a:extLst>
              <a:ext uri="{FF2B5EF4-FFF2-40B4-BE49-F238E27FC236}">
                <a16:creationId xmlns:a16="http://schemas.microsoft.com/office/drawing/2014/main" id="{4E3E3F12-1626-43B1-AB54-4471C383B6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334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3345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3345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3345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887FCC0-8183-420C-8BF2-98DA4B945322}" type="slidenum">
              <a:rPr lang="en-US" altLang="en-US" smtClean="0"/>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95E99E5-60F6-4D15-8910-E4EA400A4454}"/>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D72B2437-A00B-450E-B4DC-D2B4F44501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So, we’ve talked about how medicines can help people manage their illness and lead longer lives, but now let’s look at how medicines can reduce total healthcare costs by preventing the need for other more expensive services like hospital stays and emergency room visits.</a:t>
            </a:r>
          </a:p>
          <a:p>
            <a:endParaRPr lang="en-US" altLang="en-US">
              <a:ea typeface="ＭＳ Ｐゴシック" panose="020B0600070205080204" pitchFamily="34" charset="-128"/>
            </a:endParaRPr>
          </a:p>
          <a:p>
            <a:r>
              <a:rPr lang="en-US" altLang="en-US">
                <a:ea typeface="ＭＳ Ｐゴシック" panose="020B0600070205080204" pitchFamily="34" charset="-128"/>
              </a:rPr>
              <a:t>Now I know that many people believe that medicines cost too much, but let’s look at what you get for your money in addition to improved health and wellness or treating your illness.</a:t>
            </a:r>
          </a:p>
          <a:p>
            <a:endParaRPr lang="en-US" altLang="en-US">
              <a:ea typeface="ＭＳ Ｐゴシック" panose="020B0600070205080204" pitchFamily="34" charset="-128"/>
            </a:endParaRPr>
          </a:p>
          <a:p>
            <a:r>
              <a:rPr lang="en-US" altLang="en-US">
                <a:ea typeface="ＭＳ Ｐゴシック" panose="020B0600070205080204" pitchFamily="34" charset="-128"/>
                <a:hlinkClick r:id="rId3"/>
              </a:rPr>
              <a:t>https://www.fda.gov/media/134493/download</a:t>
            </a:r>
            <a:endParaRPr lang="en-US" altLang="en-US">
              <a:ea typeface="ＭＳ Ｐゴシック" panose="020B0600070205080204" pitchFamily="34" charset="-128"/>
            </a:endParaRPr>
          </a:p>
          <a:p>
            <a:endParaRPr lang="en-US" altLang="en-US">
              <a:ea typeface="ＭＳ Ｐゴシック" panose="020B0600070205080204" pitchFamily="34" charset="-128"/>
            </a:endParaRPr>
          </a:p>
          <a:p>
            <a:r>
              <a:rPr lang="en-US" altLang="en-US">
                <a:ea typeface="ＭＳ Ｐゴシック" panose="020B0600070205080204" pitchFamily="34" charset="-128"/>
              </a:rPr>
              <a:t>			                  NOV-800268  10/5/07</a:t>
            </a:r>
            <a:endParaRPr lang="ru-RU"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21508" name="Slide Number Placeholder 3">
            <a:extLst>
              <a:ext uri="{FF2B5EF4-FFF2-40B4-BE49-F238E27FC236}">
                <a16:creationId xmlns:a16="http://schemas.microsoft.com/office/drawing/2014/main" id="{56B021DD-BF39-484D-B95E-BE3746F617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334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3345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3345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3345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EC2E03F-9B08-4DE5-8B90-97444348DC1A}" type="slidenum">
              <a:rPr lang="en-US" altLang="en-US" smtClean="0"/>
              <a:pPr>
                <a:spcBef>
                  <a:spcPct val="0"/>
                </a:spcBef>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91EEE32-844A-4FE9-A2FE-FF5EA2D788BA}"/>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F221E9B0-CA24-41DD-9AB7-2ECA77E27B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There are lots of reasons we are living longer – we eat healthier, drive safer cars, smoke less, and other things. But new medications account for almost a year of the two years we’ve added. Medicines, simply put, often allow us to live longer by treating serious, life-threatening illnesses such as cancer and HIV, and allow us to better manage chronic conditions such as heart disease and diabetes. </a:t>
            </a:r>
          </a:p>
          <a:p>
            <a:endParaRPr lang="en-US" altLang="en-US">
              <a:ea typeface="ＭＳ Ｐゴシック" panose="020B0600070205080204" pitchFamily="34" charset="-128"/>
            </a:endParaRPr>
          </a:p>
          <a:p>
            <a:r>
              <a:rPr lang="en-US" altLang="en-US">
                <a:ea typeface="ＭＳ Ｐゴシック" panose="020B0600070205080204" pitchFamily="34" charset="-128"/>
                <a:hlinkClick r:id="rId3"/>
              </a:rPr>
              <a:t>https://www.nber.org/papers/w18235.pdf</a:t>
            </a:r>
            <a:endParaRPr lang="en-US" altLang="en-US">
              <a:ea typeface="ＭＳ Ｐゴシック" panose="020B0600070205080204" pitchFamily="34" charset="-128"/>
            </a:endParaRPr>
          </a:p>
          <a:p>
            <a:endParaRPr lang="en-US" altLang="en-US">
              <a:ea typeface="ＭＳ Ｐゴシック" panose="020B0600070205080204" pitchFamily="34" charset="-128"/>
            </a:endParaRPr>
          </a:p>
          <a:p>
            <a:r>
              <a:rPr lang="en-US" altLang="en-US">
                <a:ea typeface="ＭＳ Ｐゴシック" panose="020B0600070205080204" pitchFamily="34" charset="-128"/>
                <a:hlinkClick r:id="rId4"/>
              </a:rPr>
              <a:t>https://www0.gsb.columbia.edu/mygsb/faculty/research/pubfiles/1315/LICHTENBERG%20IJHCFE.pdf</a:t>
            </a:r>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23556" name="Slide Number Placeholder 3">
            <a:extLst>
              <a:ext uri="{FF2B5EF4-FFF2-40B4-BE49-F238E27FC236}">
                <a16:creationId xmlns:a16="http://schemas.microsoft.com/office/drawing/2014/main" id="{087D1621-14AB-474A-B67F-8EEAF7F94FD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a:solidFill>
                  <a:schemeClr val="tx1"/>
                </a:solidFill>
                <a:latin typeface="Arial" panose="020B0604020202020204" pitchFamily="34" charset="0"/>
                <a:ea typeface="ＭＳ Ｐゴシック" panose="020B0600070205080204" pitchFamily="34" charset="-128"/>
              </a:defRPr>
            </a:lvl1pPr>
            <a:lvl2pPr marL="742950" indent="-285750" defTabSz="933450">
              <a:defRPr>
                <a:solidFill>
                  <a:schemeClr val="tx1"/>
                </a:solidFill>
                <a:latin typeface="Arial" panose="020B0604020202020204" pitchFamily="34" charset="0"/>
                <a:ea typeface="ＭＳ Ｐゴシック" panose="020B0600070205080204" pitchFamily="34" charset="-128"/>
              </a:defRPr>
            </a:lvl2pPr>
            <a:lvl3pPr marL="1143000" indent="-228600" defTabSz="933450">
              <a:defRPr>
                <a:solidFill>
                  <a:schemeClr val="tx1"/>
                </a:solidFill>
                <a:latin typeface="Arial" panose="020B0604020202020204" pitchFamily="34" charset="0"/>
                <a:ea typeface="ＭＳ Ｐゴシック" panose="020B0600070205080204" pitchFamily="34" charset="-128"/>
              </a:defRPr>
            </a:lvl3pPr>
            <a:lvl4pPr marL="1600200" indent="-228600" defTabSz="933450">
              <a:defRPr>
                <a:solidFill>
                  <a:schemeClr val="tx1"/>
                </a:solidFill>
                <a:latin typeface="Arial" panose="020B0604020202020204" pitchFamily="34" charset="0"/>
                <a:ea typeface="ＭＳ Ｐゴシック" panose="020B0600070205080204" pitchFamily="34" charset="-128"/>
              </a:defRPr>
            </a:lvl4pPr>
            <a:lvl5pPr marL="2057400" indent="-228600" defTabSz="933450">
              <a:defRPr>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F862592-53CB-4CBB-BC7F-E210A65D5564}"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7E20B3E-5564-4384-9C8D-43B7676F5EB6}"/>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E5211A9A-27F2-4923-A43C-C57B0DAC3E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hlinkClick r:id="rId3"/>
              </a:rPr>
              <a:t>http://phrma-docs.phrma.org/files/dmfile/PhRMA-International-Costs-in-Context-2017-03-011.pdf</a:t>
            </a:r>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25604" name="Slide Number Placeholder 3">
            <a:extLst>
              <a:ext uri="{FF2B5EF4-FFF2-40B4-BE49-F238E27FC236}">
                <a16:creationId xmlns:a16="http://schemas.microsoft.com/office/drawing/2014/main" id="{2E684C29-A3B6-4622-9468-A31AE1FD3F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a:solidFill>
                  <a:schemeClr val="tx1"/>
                </a:solidFill>
                <a:latin typeface="Arial" panose="020B0604020202020204" pitchFamily="34" charset="0"/>
                <a:ea typeface="ＭＳ Ｐゴシック" panose="020B0600070205080204" pitchFamily="34" charset="-128"/>
              </a:defRPr>
            </a:lvl1pPr>
            <a:lvl2pPr marL="742950" indent="-285750" defTabSz="933450">
              <a:defRPr>
                <a:solidFill>
                  <a:schemeClr val="tx1"/>
                </a:solidFill>
                <a:latin typeface="Arial" panose="020B0604020202020204" pitchFamily="34" charset="0"/>
                <a:ea typeface="ＭＳ Ｐゴシック" panose="020B0600070205080204" pitchFamily="34" charset="-128"/>
              </a:defRPr>
            </a:lvl2pPr>
            <a:lvl3pPr marL="1143000" indent="-228600" defTabSz="933450">
              <a:defRPr>
                <a:solidFill>
                  <a:schemeClr val="tx1"/>
                </a:solidFill>
                <a:latin typeface="Arial" panose="020B0604020202020204" pitchFamily="34" charset="0"/>
                <a:ea typeface="ＭＳ Ｐゴシック" panose="020B0600070205080204" pitchFamily="34" charset="-128"/>
              </a:defRPr>
            </a:lvl3pPr>
            <a:lvl4pPr marL="1600200" indent="-228600" defTabSz="933450">
              <a:defRPr>
                <a:solidFill>
                  <a:schemeClr val="tx1"/>
                </a:solidFill>
                <a:latin typeface="Arial" panose="020B0604020202020204" pitchFamily="34" charset="0"/>
                <a:ea typeface="ＭＳ Ｐゴシック" panose="020B0600070205080204" pitchFamily="34" charset="-128"/>
              </a:defRPr>
            </a:lvl4pPr>
            <a:lvl5pPr marL="2057400" indent="-228600" defTabSz="933450">
              <a:defRPr>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963315C-D630-4A4D-9336-B45C5B0D1A96}"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F6A0C20-424D-48A3-9119-B39651205CC5}"/>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3AE19C7E-CFFA-4BB7-9F1F-9707A237956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hlinkClick r:id="rId3"/>
              </a:rPr>
              <a:t>http://phrma-docs.phrma.org/files/dmfile/PhRMA-International-Costs-in-Context-2017-03-011.pdf</a:t>
            </a:r>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27652" name="Slide Number Placeholder 3">
            <a:extLst>
              <a:ext uri="{FF2B5EF4-FFF2-40B4-BE49-F238E27FC236}">
                <a16:creationId xmlns:a16="http://schemas.microsoft.com/office/drawing/2014/main" id="{BE32F2B0-DC49-4039-8972-D3F96C34C74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a:solidFill>
                  <a:schemeClr val="tx1"/>
                </a:solidFill>
                <a:latin typeface="Arial" panose="020B0604020202020204" pitchFamily="34" charset="0"/>
                <a:ea typeface="ＭＳ Ｐゴシック" panose="020B0600070205080204" pitchFamily="34" charset="-128"/>
              </a:defRPr>
            </a:lvl1pPr>
            <a:lvl2pPr marL="742950" indent="-285750" defTabSz="933450">
              <a:defRPr>
                <a:solidFill>
                  <a:schemeClr val="tx1"/>
                </a:solidFill>
                <a:latin typeface="Arial" panose="020B0604020202020204" pitchFamily="34" charset="0"/>
                <a:ea typeface="ＭＳ Ｐゴシック" panose="020B0600070205080204" pitchFamily="34" charset="-128"/>
              </a:defRPr>
            </a:lvl2pPr>
            <a:lvl3pPr marL="1143000" indent="-228600" defTabSz="933450">
              <a:defRPr>
                <a:solidFill>
                  <a:schemeClr val="tx1"/>
                </a:solidFill>
                <a:latin typeface="Arial" panose="020B0604020202020204" pitchFamily="34" charset="0"/>
                <a:ea typeface="ＭＳ Ｐゴシック" panose="020B0600070205080204" pitchFamily="34" charset="-128"/>
              </a:defRPr>
            </a:lvl3pPr>
            <a:lvl4pPr marL="1600200" indent="-228600" defTabSz="933450">
              <a:defRPr>
                <a:solidFill>
                  <a:schemeClr val="tx1"/>
                </a:solidFill>
                <a:latin typeface="Arial" panose="020B0604020202020204" pitchFamily="34" charset="0"/>
                <a:ea typeface="ＭＳ Ｐゴシック" panose="020B0600070205080204" pitchFamily="34" charset="-128"/>
              </a:defRPr>
            </a:lvl4pPr>
            <a:lvl5pPr marL="2057400" indent="-228600" defTabSz="933450">
              <a:defRPr>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0CE3E01-1A0C-44E1-B53D-2D16DCC13DE1}"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1888E0A-6BBF-4BA4-AC1F-CEE492E9929F}"/>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A18E39D6-DA1E-4672-830D-97052DF355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Diseases that were once fatal can now be treated with medication, resulting in dramatic decreases in death rates</a:t>
            </a:r>
            <a:endParaRPr lang="en-US" altLang="en-US">
              <a:ea typeface="ＭＳ Ｐゴシック" panose="020B0600070205080204" pitchFamily="34" charset="-128"/>
              <a:hlinkClick r:id="rId3"/>
            </a:endParaRPr>
          </a:p>
          <a:p>
            <a:endParaRPr lang="en-US" altLang="en-US">
              <a:ea typeface="ＭＳ Ｐゴシック" panose="020B0600070205080204" pitchFamily="34" charset="-128"/>
              <a:hlinkClick r:id="rId3"/>
            </a:endParaRPr>
          </a:p>
          <a:p>
            <a:r>
              <a:rPr lang="en-US" altLang="en-US">
                <a:ea typeface="ＭＳ Ｐゴシック" panose="020B0600070205080204" pitchFamily="34" charset="-128"/>
                <a:hlinkClick r:id="rId3"/>
              </a:rPr>
              <a:t>http://phrma-docs.phrma.org/files/dmfile/PhRMA-International-Costs-in-Context-2017-03-011.pdf</a:t>
            </a:r>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29700" name="Slide Number Placeholder 3">
            <a:extLst>
              <a:ext uri="{FF2B5EF4-FFF2-40B4-BE49-F238E27FC236}">
                <a16:creationId xmlns:a16="http://schemas.microsoft.com/office/drawing/2014/main" id="{111CB787-2521-4423-B9CA-6C9F98C7DD6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a:solidFill>
                  <a:schemeClr val="tx1"/>
                </a:solidFill>
                <a:latin typeface="Arial" panose="020B0604020202020204" pitchFamily="34" charset="0"/>
                <a:ea typeface="ＭＳ Ｐゴシック" panose="020B0600070205080204" pitchFamily="34" charset="-128"/>
              </a:defRPr>
            </a:lvl1pPr>
            <a:lvl2pPr marL="742950" indent="-285750" defTabSz="933450">
              <a:defRPr>
                <a:solidFill>
                  <a:schemeClr val="tx1"/>
                </a:solidFill>
                <a:latin typeface="Arial" panose="020B0604020202020204" pitchFamily="34" charset="0"/>
                <a:ea typeface="ＭＳ Ｐゴシック" panose="020B0600070205080204" pitchFamily="34" charset="-128"/>
              </a:defRPr>
            </a:lvl2pPr>
            <a:lvl3pPr marL="1143000" indent="-228600" defTabSz="933450">
              <a:defRPr>
                <a:solidFill>
                  <a:schemeClr val="tx1"/>
                </a:solidFill>
                <a:latin typeface="Arial" panose="020B0604020202020204" pitchFamily="34" charset="0"/>
                <a:ea typeface="ＭＳ Ｐゴシック" panose="020B0600070205080204" pitchFamily="34" charset="-128"/>
              </a:defRPr>
            </a:lvl3pPr>
            <a:lvl4pPr marL="1600200" indent="-228600" defTabSz="933450">
              <a:defRPr>
                <a:solidFill>
                  <a:schemeClr val="tx1"/>
                </a:solidFill>
                <a:latin typeface="Arial" panose="020B0604020202020204" pitchFamily="34" charset="0"/>
                <a:ea typeface="ＭＳ Ｐゴシック" panose="020B0600070205080204" pitchFamily="34" charset="-128"/>
              </a:defRPr>
            </a:lvl4pPr>
            <a:lvl5pPr marL="2057400" indent="-228600" defTabSz="933450">
              <a:defRPr>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D1462D3-177F-47E9-8067-49D0A22A91FB}"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17A68D81-0446-4760-BB73-CCC4C73927BA}"/>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98002E1C-B135-47FE-BF33-AD45B98A19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hlinkClick r:id="rId3"/>
              </a:rPr>
              <a:t>http://phrma-docs.phrma.org/files/dmfile/PhRMA-International-Costs-in-Context-2017-03-011.pdf</a:t>
            </a:r>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31748" name="Slide Number Placeholder 3">
            <a:extLst>
              <a:ext uri="{FF2B5EF4-FFF2-40B4-BE49-F238E27FC236}">
                <a16:creationId xmlns:a16="http://schemas.microsoft.com/office/drawing/2014/main" id="{138E895D-EDF8-47B7-88EE-30BA262BAA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a:solidFill>
                  <a:schemeClr val="tx1"/>
                </a:solidFill>
                <a:latin typeface="Arial" panose="020B0604020202020204" pitchFamily="34" charset="0"/>
                <a:ea typeface="ＭＳ Ｐゴシック" panose="020B0600070205080204" pitchFamily="34" charset="-128"/>
              </a:defRPr>
            </a:lvl1pPr>
            <a:lvl2pPr marL="742950" indent="-285750" defTabSz="933450">
              <a:defRPr>
                <a:solidFill>
                  <a:schemeClr val="tx1"/>
                </a:solidFill>
                <a:latin typeface="Arial" panose="020B0604020202020204" pitchFamily="34" charset="0"/>
                <a:ea typeface="ＭＳ Ｐゴシック" panose="020B0600070205080204" pitchFamily="34" charset="-128"/>
              </a:defRPr>
            </a:lvl2pPr>
            <a:lvl3pPr marL="1143000" indent="-228600" defTabSz="933450">
              <a:defRPr>
                <a:solidFill>
                  <a:schemeClr val="tx1"/>
                </a:solidFill>
                <a:latin typeface="Arial" panose="020B0604020202020204" pitchFamily="34" charset="0"/>
                <a:ea typeface="ＭＳ Ｐゴシック" panose="020B0600070205080204" pitchFamily="34" charset="-128"/>
              </a:defRPr>
            </a:lvl3pPr>
            <a:lvl4pPr marL="1600200" indent="-228600" defTabSz="933450">
              <a:defRPr>
                <a:solidFill>
                  <a:schemeClr val="tx1"/>
                </a:solidFill>
                <a:latin typeface="Arial" panose="020B0604020202020204" pitchFamily="34" charset="0"/>
                <a:ea typeface="ＭＳ Ｐゴシック" panose="020B0600070205080204" pitchFamily="34" charset="-128"/>
              </a:defRPr>
            </a:lvl4pPr>
            <a:lvl5pPr marL="2057400" indent="-228600" defTabSz="933450">
              <a:defRPr>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4D46FD7-FC9A-4803-AB41-1B7EB6F10549}"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101600" y="-5715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itle Placeholder 1">
            <a:extLst>
              <a:ext uri="{FF2B5EF4-FFF2-40B4-BE49-F238E27FC236}">
                <a16:creationId xmlns:a16="http://schemas.microsoft.com/office/drawing/2014/main" id="{28745B42-C894-454C-91A1-91582D36D1C8}"/>
              </a:ext>
            </a:extLst>
          </p:cNvPr>
          <p:cNvSpPr>
            <a:spLocks noGrp="1"/>
          </p:cNvSpPr>
          <p:nvPr>
            <p:ph type="title" hasCustomPrompt="1"/>
          </p:nvPr>
        </p:nvSpPr>
        <p:spPr>
          <a:xfrm>
            <a:off x="822960" y="685802"/>
            <a:ext cx="8840949" cy="2169367"/>
          </a:xfrm>
          <a:prstGeom prst="rect">
            <a:avLst/>
          </a:prstGeom>
        </p:spPr>
        <p:txBody>
          <a:bodyPr vert="horz" lIns="0" tIns="0" rIns="0" bIns="0" rtlCol="0" anchor="t" anchorCtr="0">
            <a:noAutofit/>
          </a:bodyPr>
          <a:lstStyle>
            <a:lvl1pPr algn="ctr">
              <a:defRPr sz="5400" b="1">
                <a:solidFill>
                  <a:srgbClr val="00205B"/>
                </a:solidFill>
                <a:latin typeface="+mj-lt"/>
              </a:defRPr>
            </a:lvl1pPr>
          </a:lstStyle>
          <a:p>
            <a:r>
              <a:rPr lang="en-US" dirty="0">
                <a:solidFill>
                  <a:schemeClr val="bg1"/>
                </a:solidFill>
              </a:rPr>
              <a:t>Slide Title (Paragraph)</a:t>
            </a:r>
            <a:endParaRPr lang="en-US" dirty="0"/>
          </a:p>
        </p:txBody>
      </p:sp>
      <p:sp>
        <p:nvSpPr>
          <p:cNvPr id="7" name="Rectangle 6">
            <a:extLst>
              <a:ext uri="{FF2B5EF4-FFF2-40B4-BE49-F238E27FC236}">
                <a16:creationId xmlns:a16="http://schemas.microsoft.com/office/drawing/2014/main" id="{7511457A-C405-4EB0-B7DE-C089F75AFEEB}"/>
              </a:ext>
            </a:extLst>
          </p:cNvPr>
          <p:cNvSpPr/>
          <p:nvPr userDrawn="1"/>
        </p:nvSpPr>
        <p:spPr>
          <a:xfrm>
            <a:off x="5679741" y="3149322"/>
            <a:ext cx="6288067" cy="17447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endParaRPr lang="en-US" sz="2400" dirty="0"/>
          </a:p>
        </p:txBody>
      </p:sp>
      <p:pic>
        <p:nvPicPr>
          <p:cNvPr id="8" name="Picture 7">
            <a:extLst>
              <a:ext uri="{FF2B5EF4-FFF2-40B4-BE49-F238E27FC236}">
                <a16:creationId xmlns:a16="http://schemas.microsoft.com/office/drawing/2014/main" id="{B867F522-2F42-C444-BC13-881D739BCE36}"/>
              </a:ext>
            </a:extLst>
          </p:cNvPr>
          <p:cNvPicPr>
            <a:picLocks noChangeAspect="1"/>
          </p:cNvPicPr>
          <p:nvPr userDrawn="1"/>
        </p:nvPicPr>
        <p:blipFill>
          <a:blip r:embed="rId2"/>
          <a:stretch>
            <a:fillRect/>
          </a:stretch>
        </p:blipFill>
        <p:spPr>
          <a:xfrm>
            <a:off x="-1780033" y="1931772"/>
            <a:ext cx="6858000" cy="6858000"/>
          </a:xfrm>
          <a:prstGeom prst="rect">
            <a:avLst/>
          </a:prstGeom>
        </p:spPr>
      </p:pic>
    </p:spTree>
    <p:extLst>
      <p:ext uri="{BB962C8B-B14F-4D97-AF65-F5344CB8AC3E}">
        <p14:creationId xmlns:p14="http://schemas.microsoft.com/office/powerpoint/2010/main" val="3408703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348789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10160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a:extLst>
              <a:ext uri="{FF2B5EF4-FFF2-40B4-BE49-F238E27FC236}">
                <a16:creationId xmlns:a16="http://schemas.microsoft.com/office/drawing/2014/main" id="{BCEC5190-DB6C-504A-A431-681490C9CFFA}"/>
              </a:ext>
            </a:extLst>
          </p:cNvPr>
          <p:cNvPicPr>
            <a:picLocks noChangeAspect="1"/>
          </p:cNvPicPr>
          <p:nvPr userDrawn="1"/>
        </p:nvPicPr>
        <p:blipFill>
          <a:blip r:embed="rId2"/>
          <a:stretch>
            <a:fillRect/>
          </a:stretch>
        </p:blipFill>
        <p:spPr>
          <a:xfrm>
            <a:off x="-1793488" y="2007219"/>
            <a:ext cx="6858000" cy="6858000"/>
          </a:xfrm>
          <a:prstGeom prst="rect">
            <a:avLst/>
          </a:prstGeom>
        </p:spPr>
      </p:pic>
    </p:spTree>
    <p:extLst>
      <p:ext uri="{BB962C8B-B14F-4D97-AF65-F5344CB8AC3E}">
        <p14:creationId xmlns:p14="http://schemas.microsoft.com/office/powerpoint/2010/main" val="1511479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3B933F-AC31-354F-82CE-ECFCD649E389}"/>
              </a:ext>
            </a:extLst>
          </p:cNvPr>
          <p:cNvSpPr/>
          <p:nvPr userDrawn="1"/>
        </p:nvSpPr>
        <p:spPr>
          <a:xfrm>
            <a:off x="-10160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a:extLst>
              <a:ext uri="{FF2B5EF4-FFF2-40B4-BE49-F238E27FC236}">
                <a16:creationId xmlns:a16="http://schemas.microsoft.com/office/drawing/2014/main" id="{84ED2222-9B49-4F44-80C4-7F0FFDD2BCA8}"/>
              </a:ext>
            </a:extLst>
          </p:cNvPr>
          <p:cNvPicPr>
            <a:picLocks noChangeAspect="1"/>
          </p:cNvPicPr>
          <p:nvPr userDrawn="1"/>
        </p:nvPicPr>
        <p:blipFill rotWithShape="1">
          <a:blip r:embed="rId2"/>
          <a:srcRect r="16356" b="42778"/>
          <a:stretch/>
        </p:blipFill>
        <p:spPr>
          <a:xfrm>
            <a:off x="5983664" y="-1422399"/>
            <a:ext cx="7427536" cy="6184232"/>
          </a:xfrm>
          <a:prstGeom prst="rect">
            <a:avLst/>
          </a:prstGeom>
        </p:spPr>
      </p:pic>
    </p:spTree>
    <p:extLst>
      <p:ext uri="{BB962C8B-B14F-4D97-AF65-F5344CB8AC3E}">
        <p14:creationId xmlns:p14="http://schemas.microsoft.com/office/powerpoint/2010/main" val="3398602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Quot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3B933F-AC31-354F-82CE-ECFCD649E389}"/>
              </a:ext>
            </a:extLst>
          </p:cNvPr>
          <p:cNvSpPr/>
          <p:nvPr userDrawn="1"/>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dirty="0"/>
          </a:p>
        </p:txBody>
      </p:sp>
      <p:pic>
        <p:nvPicPr>
          <p:cNvPr id="5" name="Picture 4">
            <a:extLst>
              <a:ext uri="{FF2B5EF4-FFF2-40B4-BE49-F238E27FC236}">
                <a16:creationId xmlns:a16="http://schemas.microsoft.com/office/drawing/2014/main" id="{84ED2222-9B49-4F44-80C4-7F0FFDD2BCA8}"/>
              </a:ext>
            </a:extLst>
          </p:cNvPr>
          <p:cNvPicPr>
            <a:picLocks noChangeAspect="1"/>
          </p:cNvPicPr>
          <p:nvPr userDrawn="1"/>
        </p:nvPicPr>
        <p:blipFill rotWithShape="1">
          <a:blip r:embed="rId2"/>
          <a:srcRect r="16356" b="42778"/>
          <a:stretch/>
        </p:blipFill>
        <p:spPr>
          <a:xfrm>
            <a:off x="5831633" y="-1540568"/>
            <a:ext cx="7427536" cy="6184232"/>
          </a:xfrm>
          <a:prstGeom prst="rect">
            <a:avLst/>
          </a:prstGeom>
        </p:spPr>
      </p:pic>
      <p:sp>
        <p:nvSpPr>
          <p:cNvPr id="9" name="Title 1">
            <a:extLst>
              <a:ext uri="{FF2B5EF4-FFF2-40B4-BE49-F238E27FC236}">
                <a16:creationId xmlns:a16="http://schemas.microsoft.com/office/drawing/2014/main" id="{E5313341-5859-415D-BE52-55C586B2850C}"/>
              </a:ext>
            </a:extLst>
          </p:cNvPr>
          <p:cNvSpPr>
            <a:spLocks noGrp="1"/>
          </p:cNvSpPr>
          <p:nvPr>
            <p:ph type="title"/>
          </p:nvPr>
        </p:nvSpPr>
        <p:spPr>
          <a:xfrm>
            <a:off x="167951" y="4257443"/>
            <a:ext cx="10515600" cy="2245994"/>
          </a:xfrm>
          <a:prstGeom prst="rect">
            <a:avLst/>
          </a:prstGeom>
        </p:spPr>
        <p:txBody>
          <a:bodyPr/>
          <a:lstStyle>
            <a:lvl1pPr>
              <a:defRPr sz="54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0291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Conten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dirty="0"/>
              <a:t>Click to edit Master title style</a:t>
            </a:r>
          </a:p>
        </p:txBody>
      </p:sp>
      <p:sp>
        <p:nvSpPr>
          <p:cNvPr id="5" name="Text Placeholder 2">
            <a:extLst>
              <a:ext uri="{FF2B5EF4-FFF2-40B4-BE49-F238E27FC236}">
                <a16:creationId xmlns:a16="http://schemas.microsoft.com/office/drawing/2014/main" id="{56C8EC6E-9E55-7246-89D9-7FF10A01A7E5}"/>
              </a:ext>
            </a:extLst>
          </p:cNvPr>
          <p:cNvSpPr>
            <a:spLocks noGrp="1"/>
          </p:cNvSpPr>
          <p:nvPr>
            <p:ph idx="1" hasCustomPrompt="1"/>
          </p:nvPr>
        </p:nvSpPr>
        <p:spPr>
          <a:xfrm>
            <a:off x="838200" y="1825625"/>
            <a:ext cx="10515600" cy="3903663"/>
          </a:xfrm>
          <a:prstGeom prst="rect">
            <a:avLst/>
          </a:prstGeom>
        </p:spPr>
        <p:txBody>
          <a:bodyPr vert="horz" lIns="91440" tIns="45720" rIns="91440" bIns="45720" rtlCol="0">
            <a:normAutofit/>
          </a:bodyPr>
          <a:lstStyle>
            <a:lvl1pPr>
              <a:defRPr>
                <a:solidFill>
                  <a:srgbClr val="00205B"/>
                </a:solidFill>
                <a:latin typeface="+mj-lt"/>
              </a:defRPr>
            </a:lvl1pPr>
            <a:lvl2pPr marL="557213" indent="-214313">
              <a:buClr>
                <a:schemeClr val="accent1"/>
              </a:buClr>
              <a:buFont typeface="Wingdings" pitchFamily="2" charset="2"/>
              <a:buChar char="§"/>
              <a:defRPr>
                <a:solidFill>
                  <a:srgbClr val="00205B"/>
                </a:solidFill>
                <a:latin typeface="+mn-lt"/>
              </a:defRPr>
            </a:lvl2pPr>
            <a:lvl3pPr marL="900113" indent="-214313">
              <a:buClr>
                <a:schemeClr val="bg2"/>
              </a:buClr>
              <a:buFont typeface="Courier New" panose="02070309020205020404" pitchFamily="49" charset="0"/>
              <a:buChar char="o"/>
              <a:defRPr>
                <a:solidFill>
                  <a:srgbClr val="00205B"/>
                </a:solidFill>
                <a:latin typeface="+mn-lt"/>
              </a:defRPr>
            </a:lvl3pPr>
            <a:lvl4pPr marL="1243013" indent="-214313">
              <a:buFont typeface="Arial" panose="020B0604020202020204" pitchFamily="34" charset="0"/>
              <a:buChar char="•"/>
              <a:defRPr>
                <a:latin typeface="Montserrat" panose="02000505000000020004" pitchFamily="2" charset="77"/>
              </a:defRPr>
            </a:lvl4pPr>
            <a:lvl5pPr>
              <a:defRPr>
                <a:latin typeface="Montserrat" panose="02000505000000020004" pitchFamily="2" charset="77"/>
              </a:defRPr>
            </a:lvl5pPr>
          </a:lstStyle>
          <a:p>
            <a:pPr lvl="0"/>
            <a:r>
              <a:rPr lang="en-US" dirty="0"/>
              <a:t>Click to edit Master text styles</a:t>
            </a:r>
          </a:p>
          <a:p>
            <a:pPr lvl="1"/>
            <a:r>
              <a:rPr lang="en-US" dirty="0"/>
              <a:t>Second level</a:t>
            </a:r>
          </a:p>
          <a:p>
            <a:pPr lvl="2"/>
            <a:r>
              <a:rPr lang="en-US" dirty="0"/>
              <a:t>Third level</a:t>
            </a:r>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51"/>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Tree>
    <p:extLst>
      <p:ext uri="{BB962C8B-B14F-4D97-AF65-F5344CB8AC3E}">
        <p14:creationId xmlns:p14="http://schemas.microsoft.com/office/powerpoint/2010/main" val="4136378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158201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pharmacytimes.com/publications/Directions-in-Pharmacy/2015/December2015/The-Changing-Value-Equation-in-Pharmacy" TargetMode="External"/><Relationship Id="rId7" Type="http://schemas.openxmlformats.org/officeDocument/2006/relationships/hyperlink" Target="http://phrma-docs.phrma.org/files/dmfile/PhRMA-International-Costs-in-Context-2017-03-011.pdf" TargetMode="External"/><Relationship Id="rId2" Type="http://schemas.openxmlformats.org/officeDocument/2006/relationships/hyperlink" Target="https://www.amcp.org/about/managed-care-pharmacy-101/managed-care-glossary#M%20-%20R" TargetMode="External"/><Relationship Id="rId1" Type="http://schemas.openxmlformats.org/officeDocument/2006/relationships/slideLayout" Target="../slideLayouts/slideLayout6.xml"/><Relationship Id="rId6" Type="http://schemas.openxmlformats.org/officeDocument/2006/relationships/hyperlink" Target="https://www.nber.org/papers/w18235.pdf" TargetMode="External"/><Relationship Id="rId5" Type="http://schemas.openxmlformats.org/officeDocument/2006/relationships/hyperlink" Target="https://www0.gsb.columbia.edu/mygsb/faculty/research/pubfiles/1315/LICHTENBERG%20IJHCFE.pdf" TargetMode="External"/><Relationship Id="rId4" Type="http://schemas.openxmlformats.org/officeDocument/2006/relationships/hyperlink" Target="https://www.fda.gov/media/134493/downloa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693460" y="609600"/>
            <a:ext cx="8334425" cy="2819400"/>
          </a:xfrm>
        </p:spPr>
        <p:txBody>
          <a:bodyPr/>
          <a:lstStyle/>
          <a:p>
            <a:pPr algn="r"/>
            <a:r>
              <a:rPr lang="en-US" altLang="en-US" sz="4950" dirty="0">
                <a:solidFill>
                  <a:schemeClr val="bg1"/>
                </a:solidFill>
              </a:rPr>
              <a:t>Value of Pharmaceuticals in</a:t>
            </a:r>
            <a:br>
              <a:rPr lang="en-US" altLang="en-US" sz="4950" dirty="0">
                <a:solidFill>
                  <a:schemeClr val="bg1"/>
                </a:solidFill>
              </a:rPr>
            </a:br>
            <a:r>
              <a:rPr lang="en-US" altLang="en-US" sz="4950" dirty="0">
                <a:solidFill>
                  <a:schemeClr val="bg1"/>
                </a:solidFill>
              </a:rPr>
              <a:t> Managed Care Pharmacy</a:t>
            </a:r>
          </a:p>
        </p:txBody>
      </p:sp>
      <p:sp>
        <p:nvSpPr>
          <p:cNvPr id="12291" name="Subtitle 2"/>
          <p:cNvSpPr>
            <a:spLocks noGrp="1"/>
          </p:cNvSpPr>
          <p:nvPr>
            <p:ph type="subTitle" idx="4294967295"/>
          </p:nvPr>
        </p:nvSpPr>
        <p:spPr>
          <a:xfrm>
            <a:off x="5867400" y="4086225"/>
            <a:ext cx="5955254" cy="1314450"/>
          </a:xfrm>
          <a:prstGeom prst="rect">
            <a:avLst/>
          </a:prstGeom>
        </p:spPr>
        <p:txBody>
          <a:bodyPr/>
          <a:lstStyle/>
          <a:p>
            <a:pPr marL="0" indent="0">
              <a:buNone/>
            </a:pPr>
            <a:r>
              <a:rPr lang="en-US" altLang="en-US" sz="2400" dirty="0">
                <a:solidFill>
                  <a:schemeClr val="bg1"/>
                </a:solidFill>
              </a:rPr>
              <a:t>Created by the School of Pharmacy Relations Committee for AMCP</a:t>
            </a:r>
          </a:p>
          <a:p>
            <a:pPr marL="0" indent="0">
              <a:buNone/>
            </a:pPr>
            <a:r>
              <a:rPr lang="en-US" altLang="en-US" sz="2400" dirty="0">
                <a:solidFill>
                  <a:schemeClr val="bg1"/>
                </a:solidFill>
              </a:rPr>
              <a:t>Updated: March 2020</a:t>
            </a:r>
          </a:p>
          <a:p>
            <a:pPr eaLnBrk="1" hangingPunct="1"/>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CA064DF8-2670-48BC-B793-F2E5E5F857D8}"/>
              </a:ext>
            </a:extLst>
          </p:cNvPr>
          <p:cNvSpPr>
            <a:spLocks noGrp="1"/>
          </p:cNvSpPr>
          <p:nvPr>
            <p:ph type="title"/>
          </p:nvPr>
        </p:nvSpPr>
        <p:spPr>
          <a:xfrm>
            <a:off x="1981200" y="228601"/>
            <a:ext cx="8686800" cy="460373"/>
          </a:xfrm>
        </p:spPr>
        <p:txBody>
          <a:bodyPr>
            <a:normAutofit fontScale="90000"/>
          </a:bodyPr>
          <a:lstStyle/>
          <a:p>
            <a:r>
              <a:rPr lang="en-US" altLang="en-US" dirty="0">
                <a:ea typeface="ＭＳ Ｐゴシック" panose="020B0600070205080204" pitchFamily="34" charset="-128"/>
              </a:rPr>
              <a:t>Reducing Hospitalizations and Other Costs</a:t>
            </a:r>
          </a:p>
        </p:txBody>
      </p:sp>
      <p:sp>
        <p:nvSpPr>
          <p:cNvPr id="2" name="Content Placeholder 1">
            <a:extLst>
              <a:ext uri="{FF2B5EF4-FFF2-40B4-BE49-F238E27FC236}">
                <a16:creationId xmlns:a16="http://schemas.microsoft.com/office/drawing/2014/main" id="{2BB2B1C7-6E79-41E8-A39C-DDDF2CAF8D7F}"/>
              </a:ext>
            </a:extLst>
          </p:cNvPr>
          <p:cNvSpPr>
            <a:spLocks noGrp="1"/>
          </p:cNvSpPr>
          <p:nvPr>
            <p:ph idx="1"/>
          </p:nvPr>
        </p:nvSpPr>
        <p:spPr/>
        <p:txBody>
          <a:bodyPr/>
          <a:lstStyle/>
          <a:p>
            <a:endParaRPr lang="en-US"/>
          </a:p>
        </p:txBody>
      </p:sp>
      <p:pic>
        <p:nvPicPr>
          <p:cNvPr id="30723" name="Picture 12">
            <a:extLst>
              <a:ext uri="{FF2B5EF4-FFF2-40B4-BE49-F238E27FC236}">
                <a16:creationId xmlns:a16="http://schemas.microsoft.com/office/drawing/2014/main" id="{4183C71C-2B4C-44C2-8F8A-B4AD69D3C4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825501"/>
            <a:ext cx="9144000"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13">
            <a:extLst>
              <a:ext uri="{FF2B5EF4-FFF2-40B4-BE49-F238E27FC236}">
                <a16:creationId xmlns:a16="http://schemas.microsoft.com/office/drawing/2014/main" id="{8FDA4F25-D36F-4A89-A641-91ECFFEE6264}"/>
              </a:ext>
            </a:extLst>
          </p:cNvPr>
          <p:cNvSpPr>
            <a:spLocks noChangeArrowheads="1"/>
          </p:cNvSpPr>
          <p:nvPr/>
        </p:nvSpPr>
        <p:spPr bwMode="auto">
          <a:xfrm>
            <a:off x="5410200" y="6032500"/>
            <a:ext cx="5257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800" dirty="0">
                <a:solidFill>
                  <a:schemeClr val="bg1"/>
                </a:solidFill>
                <a:latin typeface="Arial" panose="020B0604020202020204" pitchFamily="34" charset="0"/>
              </a:rPr>
              <a:t>*Countries include Australia, Austria, Belgium, Canada, Czech Republic, Finland, France, Germany, Hungary, Italy, Japan, Korea, New Zealand, Norway, Poland, Slovak Republic, Spain, Switzerland, Turkey, UK and US. Source: 1Preaud, 2014, “Annual public health and economic benefits of seasonal influenza vaccination,” BMC Public Health; 2Lichtenberg, 2009, “Have newer CV drugs reduced hospitalizations in 20 OECD countries? Evidence from longitudinal country-level data on 20 OECD countries, 1995-2003,” Health Economics. </a:t>
            </a:r>
            <a:endParaRPr lang="en-US" altLang="en-US" sz="1800" dirty="0">
              <a:solidFill>
                <a:schemeClr val="bg1"/>
              </a:solidFill>
              <a:latin typeface="Arial" panose="020B0604020202020204" pitchFamily="34" charset="0"/>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8B3F8C69-61B4-473B-BF9F-213F77E7A865}"/>
              </a:ext>
            </a:extLst>
          </p:cNvPr>
          <p:cNvSpPr>
            <a:spLocks noGrp="1"/>
          </p:cNvSpPr>
          <p:nvPr>
            <p:ph type="title" idx="4294967295"/>
          </p:nvPr>
        </p:nvSpPr>
        <p:spPr>
          <a:xfrm>
            <a:off x="636270" y="196599"/>
            <a:ext cx="8915400" cy="638175"/>
          </a:xfrm>
          <a:prstGeom prst="rect">
            <a:avLst/>
          </a:prstGeom>
        </p:spPr>
        <p:txBody>
          <a:bodyPr/>
          <a:lstStyle/>
          <a:p>
            <a:r>
              <a:rPr lang="en-US" altLang="en-US" dirty="0">
                <a:solidFill>
                  <a:schemeClr val="bg1"/>
                </a:solidFill>
                <a:ea typeface="ＭＳ Ｐゴシック" panose="020B0600070205080204" pitchFamily="34" charset="-128"/>
              </a:rPr>
              <a:t>Minimizing Workplace Productivity Loss</a:t>
            </a:r>
          </a:p>
        </p:txBody>
      </p:sp>
      <p:pic>
        <p:nvPicPr>
          <p:cNvPr id="32771" name="Picture 4">
            <a:extLst>
              <a:ext uri="{FF2B5EF4-FFF2-40B4-BE49-F238E27FC236}">
                <a16:creationId xmlns:a16="http://schemas.microsoft.com/office/drawing/2014/main" id="{9D7441BF-AF9C-4121-9D96-054B9F3B0591}"/>
              </a:ext>
            </a:extLst>
          </p:cNvPr>
          <p:cNvPicPr>
            <a:picLocks noChangeAspect="1"/>
          </p:cNvPicPr>
          <p:nvPr/>
        </p:nvPicPr>
        <p:blipFill>
          <a:blip r:embed="rId3">
            <a:extLst>
              <a:ext uri="{28A0092B-C50C-407E-A947-70E740481C1C}">
                <a14:useLocalDpi xmlns:a14="http://schemas.microsoft.com/office/drawing/2010/main" val="0"/>
              </a:ext>
            </a:extLst>
          </a:blip>
          <a:srcRect b="1805"/>
          <a:stretch>
            <a:fillRect/>
          </a:stretch>
        </p:blipFill>
        <p:spPr bwMode="auto">
          <a:xfrm>
            <a:off x="1752600" y="911794"/>
            <a:ext cx="9144000" cy="512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5">
            <a:extLst>
              <a:ext uri="{FF2B5EF4-FFF2-40B4-BE49-F238E27FC236}">
                <a16:creationId xmlns:a16="http://schemas.microsoft.com/office/drawing/2014/main" id="{38AB3B20-E2ED-4603-A64E-F6351A76DD7B}"/>
              </a:ext>
            </a:extLst>
          </p:cNvPr>
          <p:cNvSpPr>
            <a:spLocks noChangeArrowheads="1"/>
          </p:cNvSpPr>
          <p:nvPr/>
        </p:nvSpPr>
        <p:spPr bwMode="auto">
          <a:xfrm>
            <a:off x="5791200" y="6023226"/>
            <a:ext cx="487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800" dirty="0">
                <a:solidFill>
                  <a:schemeClr val="bg1"/>
                </a:solidFill>
                <a:latin typeface="Arial" panose="020B0604020202020204" pitchFamily="34" charset="0"/>
              </a:rPr>
              <a:t>Note: Conventional therapy refers to conventional disease-modifying anti-rheumatic drugs. Presenteeism is the act of attending work while sick. Source: 1Victoria Institute of Strategic Economic Studies, 2014, Impact of health on worker attendance and productivity in APEC region; 2Halpern et al., 2009, “Impact of adalimumab on work participation in rheumatoid arthritis: comparison of an open-label extension study and a registry-based control group,” Annals of the Rheumatic Diseases. </a:t>
            </a:r>
            <a:endParaRPr lang="en-US" altLang="en-US" sz="1800" dirty="0">
              <a:solidFill>
                <a:schemeClr val="bg1"/>
              </a:solidFill>
              <a:latin typeface="Arial" panose="020B0604020202020204" pitchFamily="34" charset="0"/>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0C3387D6-D882-428B-8383-19E58C627011}"/>
              </a:ext>
            </a:extLst>
          </p:cNvPr>
          <p:cNvSpPr>
            <a:spLocks noGrp="1"/>
          </p:cNvSpPr>
          <p:nvPr>
            <p:ph type="title"/>
          </p:nvPr>
        </p:nvSpPr>
        <p:spPr>
          <a:xfrm>
            <a:off x="1524000" y="228600"/>
            <a:ext cx="9144000" cy="515936"/>
          </a:xfrm>
        </p:spPr>
        <p:txBody>
          <a:bodyPr>
            <a:normAutofit fontScale="90000"/>
          </a:bodyPr>
          <a:lstStyle/>
          <a:p>
            <a:pPr eaLnBrk="1" hangingPunct="1"/>
            <a:r>
              <a:rPr lang="en-US" altLang="en-US" sz="3600" dirty="0">
                <a:solidFill>
                  <a:srgbClr val="002060"/>
                </a:solidFill>
                <a:ea typeface="ＭＳ Ｐゴシック" panose="020B0600070205080204" pitchFamily="34" charset="-128"/>
                <a:cs typeface="Arial" panose="020B0604020202020204" pitchFamily="34" charset="0"/>
              </a:rPr>
              <a:t>Medicines Are Part of the Solution</a:t>
            </a:r>
            <a:endParaRPr lang="en-US" altLang="en-US" sz="3600" dirty="0">
              <a:solidFill>
                <a:srgbClr val="002060"/>
              </a:solidFill>
              <a:ea typeface="ＭＳ Ｐゴシック" panose="020B0600070205080204" pitchFamily="34" charset="-128"/>
            </a:endParaRPr>
          </a:p>
        </p:txBody>
      </p:sp>
      <p:pic>
        <p:nvPicPr>
          <p:cNvPr id="34820" name="Picture 6">
            <a:extLst>
              <a:ext uri="{FF2B5EF4-FFF2-40B4-BE49-F238E27FC236}">
                <a16:creationId xmlns:a16="http://schemas.microsoft.com/office/drawing/2014/main" id="{E81E29B1-A2FA-4605-A046-0F017E7912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744536"/>
            <a:ext cx="9144000" cy="512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7">
            <a:extLst>
              <a:ext uri="{FF2B5EF4-FFF2-40B4-BE49-F238E27FC236}">
                <a16:creationId xmlns:a16="http://schemas.microsoft.com/office/drawing/2014/main" id="{1C3C0B1A-37EB-4C0B-AE1F-2967414C323A}"/>
              </a:ext>
            </a:extLst>
          </p:cNvPr>
          <p:cNvSpPr>
            <a:spLocks noChangeArrowheads="1"/>
          </p:cNvSpPr>
          <p:nvPr/>
        </p:nvSpPr>
        <p:spPr bwMode="auto">
          <a:xfrm>
            <a:off x="6172200" y="6096000"/>
            <a:ext cx="4572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800" dirty="0">
                <a:solidFill>
                  <a:schemeClr val="bg1"/>
                </a:solidFill>
                <a:latin typeface="Arial" panose="020B0604020202020204" pitchFamily="34" charset="0"/>
              </a:rPr>
              <a:t>Note: Each product is counted exactly once, regardless of the number of indications pursued. Source: </a:t>
            </a:r>
            <a:r>
              <a:rPr lang="en-US" altLang="en-US" sz="800" dirty="0" err="1">
                <a:solidFill>
                  <a:schemeClr val="bg1"/>
                </a:solidFill>
                <a:latin typeface="Arial" panose="020B0604020202020204" pitchFamily="34" charset="0"/>
              </a:rPr>
              <a:t>Adis</a:t>
            </a:r>
            <a:r>
              <a:rPr lang="en-US" altLang="en-US" sz="800" dirty="0">
                <a:solidFill>
                  <a:schemeClr val="bg1"/>
                </a:solidFill>
                <a:latin typeface="Arial" panose="020B0604020202020204" pitchFamily="34" charset="0"/>
              </a:rPr>
              <a:t> R&amp;D Insight Database. </a:t>
            </a:r>
            <a:endParaRPr lang="en-US" altLang="en-US" sz="1800" dirty="0">
              <a:solidFill>
                <a:schemeClr val="bg1"/>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20E01648-3029-4C45-923B-1B80AF078E53}"/>
              </a:ext>
            </a:extLst>
          </p:cNvPr>
          <p:cNvSpPr>
            <a:spLocks noGrp="1"/>
          </p:cNvSpPr>
          <p:nvPr>
            <p:ph type="title"/>
          </p:nvPr>
        </p:nvSpPr>
        <p:spPr>
          <a:xfrm>
            <a:off x="845820" y="365127"/>
            <a:ext cx="9193530" cy="1006475"/>
          </a:xfrm>
        </p:spPr>
        <p:txBody>
          <a:bodyPr/>
          <a:lstStyle/>
          <a:p>
            <a:r>
              <a:rPr lang="en-US" altLang="en-US" dirty="0">
                <a:ea typeface="ＭＳ Ｐゴシック" panose="020B0600070205080204" pitchFamily="34" charset="-128"/>
              </a:rPr>
              <a:t>References</a:t>
            </a:r>
          </a:p>
        </p:txBody>
      </p:sp>
      <p:sp>
        <p:nvSpPr>
          <p:cNvPr id="3" name="Content Placeholder 2">
            <a:extLst>
              <a:ext uri="{FF2B5EF4-FFF2-40B4-BE49-F238E27FC236}">
                <a16:creationId xmlns:a16="http://schemas.microsoft.com/office/drawing/2014/main" id="{5654B538-84C7-4553-8B9A-543E4D270BA2}"/>
              </a:ext>
            </a:extLst>
          </p:cNvPr>
          <p:cNvSpPr>
            <a:spLocks noGrp="1"/>
          </p:cNvSpPr>
          <p:nvPr>
            <p:ph idx="1"/>
          </p:nvPr>
        </p:nvSpPr>
        <p:spPr>
          <a:xfrm>
            <a:off x="1040130" y="1371601"/>
            <a:ext cx="9399270" cy="4357688"/>
          </a:xfrm>
        </p:spPr>
        <p:txBody>
          <a:bodyPr>
            <a:normAutofit fontScale="92500" lnSpcReduction="20000"/>
          </a:bodyPr>
          <a:lstStyle/>
          <a:p>
            <a:pPr marL="457200" indent="-457200">
              <a:lnSpc>
                <a:spcPct val="110000"/>
              </a:lnSpc>
              <a:buFontTx/>
              <a:buAutoNum type="arabicPeriod"/>
              <a:defRPr/>
            </a:pPr>
            <a:r>
              <a:rPr lang="en-US" sz="1300" dirty="0">
                <a:solidFill>
                  <a:prstClr val="black"/>
                </a:solidFill>
              </a:rPr>
              <a:t>AMCP. Managed Care Glossary. </a:t>
            </a:r>
            <a:r>
              <a:rPr lang="en-US" sz="1300" dirty="0">
                <a:hlinkClick r:id="rId2"/>
              </a:rPr>
              <a:t>https://www.amcp.org/about/managed-care-pharmacy-101/managed-care-glossary#M%20-%20R</a:t>
            </a:r>
            <a:r>
              <a:rPr lang="en-US" sz="1300" dirty="0"/>
              <a:t>. Accessed March 8, 2020.</a:t>
            </a:r>
          </a:p>
          <a:p>
            <a:pPr marL="457200" indent="-457200">
              <a:lnSpc>
                <a:spcPct val="110000"/>
              </a:lnSpc>
              <a:buFontTx/>
              <a:buAutoNum type="arabicPeriod"/>
              <a:defRPr/>
            </a:pPr>
            <a:endParaRPr lang="en-US" sz="1300" dirty="0"/>
          </a:p>
          <a:p>
            <a:pPr marL="457200" indent="-457200">
              <a:lnSpc>
                <a:spcPct val="110000"/>
              </a:lnSpc>
              <a:buFontTx/>
              <a:buAutoNum type="arabicPeriod"/>
              <a:defRPr/>
            </a:pPr>
            <a:r>
              <a:rPr lang="en-US" sz="1300" dirty="0" err="1">
                <a:solidFill>
                  <a:prstClr val="black"/>
                </a:solidFill>
              </a:rPr>
              <a:t>Trygstad</a:t>
            </a:r>
            <a:r>
              <a:rPr lang="en-US" sz="1300" dirty="0">
                <a:solidFill>
                  <a:prstClr val="black"/>
                </a:solidFill>
              </a:rPr>
              <a:t> T. The Changing Value Equation in Pharmacy. </a:t>
            </a:r>
            <a:r>
              <a:rPr lang="en-US" sz="1300" i="1" dirty="0">
                <a:solidFill>
                  <a:prstClr val="black"/>
                </a:solidFill>
              </a:rPr>
              <a:t>Pharmacy Times</a:t>
            </a:r>
            <a:r>
              <a:rPr lang="en-US" sz="1300" dirty="0">
                <a:solidFill>
                  <a:prstClr val="black"/>
                </a:solidFill>
              </a:rPr>
              <a:t>. December 2015. </a:t>
            </a:r>
            <a:r>
              <a:rPr lang="en-US" sz="1300" dirty="0">
                <a:hlinkClick r:id="rId3"/>
              </a:rPr>
              <a:t>https://www.pharmacytimes.com/publications/Directions-in-Pharmacy/2015/December2015/The-Changing-Value-Equation-in-Pharmacy</a:t>
            </a:r>
            <a:r>
              <a:rPr lang="en-US" sz="1300" dirty="0"/>
              <a:t>. Accessed March 8, 2020.</a:t>
            </a:r>
          </a:p>
          <a:p>
            <a:pPr marL="457200" indent="-457200">
              <a:lnSpc>
                <a:spcPct val="110000"/>
              </a:lnSpc>
              <a:buFontTx/>
              <a:buAutoNum type="arabicPeriod"/>
              <a:defRPr/>
            </a:pPr>
            <a:endParaRPr lang="en-US" sz="1300" dirty="0"/>
          </a:p>
          <a:p>
            <a:pPr marL="457200" indent="-457200">
              <a:lnSpc>
                <a:spcPct val="110000"/>
              </a:lnSpc>
              <a:buFontTx/>
              <a:buAutoNum type="arabicPeriod"/>
              <a:defRPr/>
            </a:pPr>
            <a:r>
              <a:rPr lang="en-US" sz="1300" dirty="0"/>
              <a:t>FDA. Advancing Health Through Innovation: New Drug Therapy Approvals 2019. January 2020. </a:t>
            </a:r>
            <a:r>
              <a:rPr lang="en-US" sz="1300" dirty="0">
                <a:hlinkClick r:id="rId4"/>
              </a:rPr>
              <a:t>https://www.fda.gov/media/134493/download</a:t>
            </a:r>
            <a:r>
              <a:rPr lang="en-US" sz="1300" dirty="0"/>
              <a:t>. Accessed March 8, 2020.</a:t>
            </a:r>
          </a:p>
          <a:p>
            <a:pPr marL="457200" indent="-457200">
              <a:lnSpc>
                <a:spcPct val="110000"/>
              </a:lnSpc>
              <a:buFontTx/>
              <a:buAutoNum type="arabicPeriod"/>
              <a:defRPr/>
            </a:pPr>
            <a:endParaRPr lang="en-US" sz="1300" dirty="0"/>
          </a:p>
          <a:p>
            <a:pPr marL="457200" indent="-457200">
              <a:lnSpc>
                <a:spcPct val="110000"/>
              </a:lnSpc>
              <a:buFontTx/>
              <a:buAutoNum type="arabicPeriod"/>
              <a:defRPr/>
            </a:pPr>
            <a:r>
              <a:rPr lang="en-US" sz="1300" dirty="0"/>
              <a:t>Lichtenberg F. The Impact of New Drug Launches on Longevity: Evidence From Longitudinal, Disease-level Data From 52 Countries, 1982–2001. </a:t>
            </a:r>
            <a:r>
              <a:rPr lang="en-US" sz="1300" i="1" dirty="0" err="1"/>
              <a:t>Int</a:t>
            </a:r>
            <a:r>
              <a:rPr lang="en-US" sz="1300" i="1" dirty="0"/>
              <a:t> J Health Care Finance Econ</a:t>
            </a:r>
            <a:r>
              <a:rPr lang="en-US" sz="1300" dirty="0"/>
              <a:t>. 2005;5(1):47-73. Available at: </a:t>
            </a:r>
            <a:r>
              <a:rPr lang="en-US" sz="1300" dirty="0">
                <a:hlinkClick r:id="rId5"/>
              </a:rPr>
              <a:t>https://www0.gsb.columbia.edu/mygsb/faculty/research/pubfiles/1315/LICHTENBERG%20IJHCFE.pdf</a:t>
            </a:r>
            <a:r>
              <a:rPr lang="en-US" sz="1300" dirty="0"/>
              <a:t>. Accessed March 8, 2020.</a:t>
            </a:r>
          </a:p>
          <a:p>
            <a:pPr marL="457200" indent="-457200">
              <a:lnSpc>
                <a:spcPct val="110000"/>
              </a:lnSpc>
              <a:buFontTx/>
              <a:buAutoNum type="arabicPeriod"/>
              <a:defRPr/>
            </a:pPr>
            <a:endParaRPr lang="en-US" sz="1300" dirty="0"/>
          </a:p>
          <a:p>
            <a:pPr marL="457200" indent="-457200">
              <a:lnSpc>
                <a:spcPct val="110000"/>
              </a:lnSpc>
              <a:buFontTx/>
              <a:buAutoNum type="arabicPeriod"/>
              <a:defRPr/>
            </a:pPr>
            <a:r>
              <a:rPr lang="en-US" sz="1300" dirty="0"/>
              <a:t>Lichtenberg F. Pharmaceutical Innovation and Longevity Growth in 30 Developing and High-income Countries, 2000–2009. </a:t>
            </a:r>
            <a:r>
              <a:rPr lang="en-US" sz="1300" i="1" dirty="0"/>
              <a:t>Health Policy and Technology</a:t>
            </a:r>
            <a:r>
              <a:rPr lang="en-US" sz="1300" dirty="0"/>
              <a:t>. 2014;3(1):36-58. Available at: </a:t>
            </a:r>
            <a:r>
              <a:rPr lang="en-US" sz="1300" dirty="0">
                <a:hlinkClick r:id="rId6"/>
              </a:rPr>
              <a:t>https://www.nber.org/papers/w18235.pdf</a:t>
            </a:r>
            <a:r>
              <a:rPr lang="en-US" sz="1300" dirty="0"/>
              <a:t>. Accessed March 8, 2020.</a:t>
            </a:r>
          </a:p>
          <a:p>
            <a:pPr marL="457200" indent="-457200">
              <a:lnSpc>
                <a:spcPct val="110000"/>
              </a:lnSpc>
              <a:buFontTx/>
              <a:buAutoNum type="arabicPeriod"/>
              <a:defRPr/>
            </a:pPr>
            <a:endParaRPr lang="en-US" sz="1300" dirty="0"/>
          </a:p>
          <a:p>
            <a:pPr marL="457200" indent="-457200">
              <a:lnSpc>
                <a:spcPct val="110000"/>
              </a:lnSpc>
              <a:buFontTx/>
              <a:buAutoNum type="arabicPeriod"/>
              <a:defRPr/>
            </a:pPr>
            <a:r>
              <a:rPr lang="en-US" sz="1300" dirty="0"/>
              <a:t>PhRMA. Prescription Medicines: International Costs in Context. March 2017. </a:t>
            </a:r>
            <a:r>
              <a:rPr lang="en-US" sz="1300" dirty="0">
                <a:hlinkClick r:id="rId7"/>
              </a:rPr>
              <a:t>http://phrma-docs.phrma.org/files/dmfile/PhRMA-International-Costs-in-Context-2017-03-011.pdf</a:t>
            </a:r>
            <a:r>
              <a:rPr lang="en-US" sz="1300" dirty="0"/>
              <a:t>. Accessed March 8, 2020.</a:t>
            </a:r>
          </a:p>
          <a:p>
            <a:pPr marL="457200" indent="-457200">
              <a:lnSpc>
                <a:spcPct val="80000"/>
              </a:lnSpc>
              <a:buFontTx/>
              <a:buAutoNum type="arabicPeriod"/>
              <a:defRPr/>
            </a:pPr>
            <a:endParaRPr lang="en-US" sz="1600" dirty="0"/>
          </a:p>
          <a:p>
            <a:pPr marL="457200" indent="-457200">
              <a:lnSpc>
                <a:spcPct val="80000"/>
              </a:lnSpc>
              <a:buFontTx/>
              <a:buAutoNum type="arabicPeriod"/>
              <a:defRPr/>
            </a:pPr>
            <a:endParaRPr lang="en-US" sz="1600" dirty="0"/>
          </a:p>
          <a:p>
            <a:pPr marL="457200" indent="-457200">
              <a:lnSpc>
                <a:spcPct val="80000"/>
              </a:lnSpc>
              <a:buFontTx/>
              <a:buAutoNum type="arabicPeriod"/>
              <a:defRPr/>
            </a:pPr>
            <a:endParaRPr lang="en-US" sz="1600" dirty="0"/>
          </a:p>
          <a:p>
            <a:pPr marL="457200" indent="-457200">
              <a:lnSpc>
                <a:spcPct val="80000"/>
              </a:lnSpc>
              <a:buFontTx/>
              <a:buAutoNum type="arabicPeriod"/>
              <a:defRPr/>
            </a:pPr>
            <a:endParaRPr lang="en-US" sz="1600"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E0C20D-0A6F-47EA-ADAC-B3540447199F}"/>
              </a:ext>
            </a:extLst>
          </p:cNvPr>
          <p:cNvPicPr>
            <a:picLocks noChangeAspect="1"/>
          </p:cNvPicPr>
          <p:nvPr/>
        </p:nvPicPr>
        <p:blipFill>
          <a:blip r:embed="rId3"/>
          <a:stretch>
            <a:fillRect/>
          </a:stretch>
        </p:blipFill>
        <p:spPr>
          <a:xfrm>
            <a:off x="2417166" y="2618773"/>
            <a:ext cx="2588141" cy="1041752"/>
          </a:xfrm>
          <a:prstGeom prst="rect">
            <a:avLst/>
          </a:prstGeom>
        </p:spPr>
      </p:pic>
      <p:sp>
        <p:nvSpPr>
          <p:cNvPr id="5" name="Rectangle 4">
            <a:extLst>
              <a:ext uri="{FF2B5EF4-FFF2-40B4-BE49-F238E27FC236}">
                <a16:creationId xmlns:a16="http://schemas.microsoft.com/office/drawing/2014/main" id="{A8DAB0C8-53A2-462C-B5D5-BCC2ED53A0BC}"/>
              </a:ext>
            </a:extLst>
          </p:cNvPr>
          <p:cNvSpPr/>
          <p:nvPr/>
        </p:nvSpPr>
        <p:spPr>
          <a:xfrm>
            <a:off x="5505127" y="2774289"/>
            <a:ext cx="4994329" cy="1569660"/>
          </a:xfrm>
          <a:prstGeom prst="rect">
            <a:avLst/>
          </a:prstGeom>
        </p:spPr>
        <p:txBody>
          <a:bodyPr wrap="square">
            <a:spAutoFit/>
          </a:bodyPr>
          <a:lstStyle/>
          <a:p>
            <a:pPr defTabSz="685800">
              <a:defRPr/>
            </a:pPr>
            <a:r>
              <a:rPr lang="en-US" sz="2400" dirty="0">
                <a:solidFill>
                  <a:prstClr val="white"/>
                </a:solidFill>
                <a:latin typeface="Arial" panose="020B0604020202020204"/>
                <a:ea typeface="Calibri" panose="020F0502020204030204" pitchFamily="34" charset="0"/>
                <a:cs typeface="Times New Roman" panose="02020603050405020304" pitchFamily="18" charset="0"/>
              </a:rPr>
              <a:t>To improve patient health by ensuring access to </a:t>
            </a:r>
          </a:p>
          <a:p>
            <a:pPr defTabSz="685800">
              <a:defRPr/>
            </a:pPr>
            <a:r>
              <a:rPr lang="en-US" sz="2400" dirty="0">
                <a:solidFill>
                  <a:prstClr val="white"/>
                </a:solidFill>
                <a:latin typeface="Arial" panose="020B0604020202020204"/>
                <a:ea typeface="Calibri" panose="020F0502020204030204" pitchFamily="34" charset="0"/>
                <a:cs typeface="Times New Roman" panose="02020603050405020304" pitchFamily="18" charset="0"/>
              </a:rPr>
              <a:t>high-quality, cost-effective medications and other therapies. </a:t>
            </a:r>
          </a:p>
        </p:txBody>
      </p:sp>
      <p:sp>
        <p:nvSpPr>
          <p:cNvPr id="8" name="Rectangle 7">
            <a:extLst>
              <a:ext uri="{FF2B5EF4-FFF2-40B4-BE49-F238E27FC236}">
                <a16:creationId xmlns:a16="http://schemas.microsoft.com/office/drawing/2014/main" id="{EA51A40B-6AD4-4D7E-8AF1-2D13450D8AFA}"/>
              </a:ext>
            </a:extLst>
          </p:cNvPr>
          <p:cNvSpPr/>
          <p:nvPr/>
        </p:nvSpPr>
        <p:spPr>
          <a:xfrm>
            <a:off x="5505125" y="2376399"/>
            <a:ext cx="5222928" cy="507831"/>
          </a:xfrm>
          <a:prstGeom prst="rect">
            <a:avLst/>
          </a:prstGeom>
        </p:spPr>
        <p:txBody>
          <a:bodyPr wrap="square">
            <a:spAutoFit/>
          </a:bodyPr>
          <a:lstStyle/>
          <a:p>
            <a:pPr defTabSz="685800">
              <a:defRPr/>
            </a:pPr>
            <a:r>
              <a:rPr lang="en-US" sz="2700" b="1" dirty="0">
                <a:solidFill>
                  <a:srgbClr val="91C84C"/>
                </a:solidFill>
                <a:latin typeface="Arial" panose="020B0604020202020204"/>
                <a:ea typeface="Calibri" panose="020F0502020204030204" pitchFamily="34" charset="0"/>
                <a:cs typeface="Times New Roman" panose="02020603050405020304" pitchFamily="18" charset="0"/>
              </a:rPr>
              <a:t>Mission &amp; Vision</a:t>
            </a:r>
          </a:p>
        </p:txBody>
      </p:sp>
      <p:cxnSp>
        <p:nvCxnSpPr>
          <p:cNvPr id="3" name="Straight Connector 2">
            <a:extLst>
              <a:ext uri="{FF2B5EF4-FFF2-40B4-BE49-F238E27FC236}">
                <a16:creationId xmlns:a16="http://schemas.microsoft.com/office/drawing/2014/main" id="{AFAEEE17-B4BC-1C4E-96F4-D184FE37B69A}"/>
              </a:ext>
            </a:extLst>
          </p:cNvPr>
          <p:cNvCxnSpPr/>
          <p:nvPr/>
        </p:nvCxnSpPr>
        <p:spPr>
          <a:xfrm>
            <a:off x="5255216" y="2263721"/>
            <a:ext cx="0" cy="2057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414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5CF11469-0816-4261-99C5-CB630FB88D72}"/>
              </a:ext>
            </a:extLst>
          </p:cNvPr>
          <p:cNvSpPr/>
          <p:nvPr/>
        </p:nvSpPr>
        <p:spPr>
          <a:xfrm>
            <a:off x="1981200" y="3086101"/>
            <a:ext cx="8229600" cy="22098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anchor="ctr"/>
          <a:lstStyle/>
          <a:p>
            <a:pPr marL="342900" indent="-342900">
              <a:spcBef>
                <a:spcPct val="20000"/>
              </a:spcBef>
              <a:buFont typeface="Arial" panose="020B0604020202020204" pitchFamily="34" charset="0"/>
              <a:buChar char="•"/>
              <a:defRPr/>
            </a:pPr>
            <a:r>
              <a:rPr lang="en-US" altLang="en-US" sz="2400" dirty="0">
                <a:solidFill>
                  <a:prstClr val="black"/>
                </a:solidFill>
                <a:ea typeface="ＭＳ Ｐゴシック" panose="020B0600070205080204" pitchFamily="34" charset="-128"/>
              </a:rPr>
              <a:t>Managed care pharmacy focuses on:</a:t>
            </a:r>
          </a:p>
          <a:p>
            <a:pPr marL="742950" lvl="1" indent="-285750">
              <a:spcBef>
                <a:spcPct val="20000"/>
              </a:spcBef>
              <a:buFont typeface="Arial" panose="020B0604020202020204" pitchFamily="34" charset="0"/>
              <a:buChar char="–"/>
              <a:defRPr/>
            </a:pPr>
            <a:r>
              <a:rPr lang="en-US" altLang="en-US" sz="2400" dirty="0">
                <a:solidFill>
                  <a:prstClr val="black"/>
                </a:solidFill>
                <a:ea typeface="ＭＳ Ｐゴシック" panose="020B0600070205080204" pitchFamily="34" charset="-128"/>
              </a:rPr>
              <a:t>Developing and applying evidence-based medication use strategies that enhance patient and population health outcomes while optimizing the use of available healthcare resources</a:t>
            </a:r>
          </a:p>
        </p:txBody>
      </p:sp>
      <p:sp>
        <p:nvSpPr>
          <p:cNvPr id="6" name="Rounded Rectangle 5">
            <a:extLst>
              <a:ext uri="{FF2B5EF4-FFF2-40B4-BE49-F238E27FC236}">
                <a16:creationId xmlns:a16="http://schemas.microsoft.com/office/drawing/2014/main" id="{7B508DF4-5F97-49BA-A6D3-062558E61B0B}"/>
              </a:ext>
            </a:extLst>
          </p:cNvPr>
          <p:cNvSpPr/>
          <p:nvPr/>
        </p:nvSpPr>
        <p:spPr>
          <a:xfrm>
            <a:off x="1952625" y="1070769"/>
            <a:ext cx="8286750" cy="1898342"/>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spcBef>
                <a:spcPct val="20000"/>
              </a:spcBef>
              <a:buFont typeface="Arial" panose="020B0604020202020204" pitchFamily="34" charset="0"/>
              <a:buChar char="•"/>
              <a:defRPr/>
            </a:pPr>
            <a:r>
              <a:rPr lang="en-US" sz="2400" b="0" i="0" dirty="0">
                <a:solidFill>
                  <a:srgbClr val="00205B"/>
                </a:solidFill>
                <a:effectLst/>
              </a:rPr>
              <a:t>The practice of managed care pharmacy applies clinical and scientific evidence to support the appropriate use of medications to enhance patient and population health outcomes while optimizing use of limited health care resources</a:t>
            </a:r>
            <a:endParaRPr lang="en-US" sz="2400" dirty="0">
              <a:solidFill>
                <a:srgbClr val="00205B"/>
              </a:solidFill>
              <a:ea typeface="ＭＳ Ｐゴシック" charset="0"/>
            </a:endParaRPr>
          </a:p>
        </p:txBody>
      </p:sp>
      <p:sp>
        <p:nvSpPr>
          <p:cNvPr id="15364" name="Rectangle 2">
            <a:extLst>
              <a:ext uri="{FF2B5EF4-FFF2-40B4-BE49-F238E27FC236}">
                <a16:creationId xmlns:a16="http://schemas.microsoft.com/office/drawing/2014/main" id="{A86413B8-F910-4D0E-923E-3DF612901B89}"/>
              </a:ext>
            </a:extLst>
          </p:cNvPr>
          <p:cNvSpPr>
            <a:spLocks noGrp="1"/>
          </p:cNvSpPr>
          <p:nvPr>
            <p:ph type="title"/>
          </p:nvPr>
        </p:nvSpPr>
        <p:spPr>
          <a:xfrm>
            <a:off x="2152650" y="390129"/>
            <a:ext cx="7886700" cy="549274"/>
          </a:xfrm>
        </p:spPr>
        <p:txBody>
          <a:bodyPr>
            <a:noAutofit/>
          </a:bodyPr>
          <a:lstStyle/>
          <a:p>
            <a:pPr eaLnBrk="1" hangingPunct="1"/>
            <a:r>
              <a:rPr lang="en-US" altLang="en-US" sz="3600" dirty="0">
                <a:solidFill>
                  <a:srgbClr val="002060"/>
                </a:solidFill>
                <a:ea typeface="ＭＳ Ｐゴシック" panose="020B0600070205080204" pitchFamily="34" charset="-128"/>
              </a:rPr>
              <a:t>What is Managed Care Pharmacy?</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AC75905-CF33-4881-B7EA-8CBA2D8A36CD}"/>
              </a:ext>
            </a:extLst>
          </p:cNvPr>
          <p:cNvSpPr>
            <a:spLocks noGrp="1"/>
          </p:cNvSpPr>
          <p:nvPr>
            <p:ph type="title"/>
          </p:nvPr>
        </p:nvSpPr>
        <p:spPr>
          <a:xfrm>
            <a:off x="1865098" y="393898"/>
            <a:ext cx="8461804" cy="906860"/>
          </a:xfrm>
        </p:spPr>
        <p:txBody>
          <a:bodyPr/>
          <a:lstStyle/>
          <a:p>
            <a:r>
              <a:rPr lang="en-US" altLang="en-US" dirty="0">
                <a:ea typeface="ＭＳ Ｐゴシック" panose="020B0600070205080204" pitchFamily="34" charset="-128"/>
              </a:rPr>
              <a:t>The Value Equation for Pharmaceuticals</a:t>
            </a:r>
          </a:p>
        </p:txBody>
      </p:sp>
      <p:sp>
        <p:nvSpPr>
          <p:cNvPr id="17411" name="Content Placeholder 2">
            <a:extLst>
              <a:ext uri="{FF2B5EF4-FFF2-40B4-BE49-F238E27FC236}">
                <a16:creationId xmlns:a16="http://schemas.microsoft.com/office/drawing/2014/main" id="{1A748F63-C5BA-4C9C-8F56-7B89FA599448}"/>
              </a:ext>
            </a:extLst>
          </p:cNvPr>
          <p:cNvSpPr>
            <a:spLocks noGrp="1"/>
          </p:cNvSpPr>
          <p:nvPr>
            <p:ph idx="1"/>
          </p:nvPr>
        </p:nvSpPr>
        <p:spPr>
          <a:xfrm>
            <a:off x="935915" y="3592513"/>
            <a:ext cx="10015369" cy="2209800"/>
          </a:xfrm>
        </p:spPr>
        <p:txBody>
          <a:bodyPr>
            <a:normAutofit lnSpcReduction="10000"/>
          </a:bodyPr>
          <a:lstStyle/>
          <a:p>
            <a:pPr lvl="1">
              <a:spcAft>
                <a:spcPts val="600"/>
              </a:spcAft>
            </a:pPr>
            <a:endParaRPr lang="en-US" altLang="en-US" sz="900" dirty="0">
              <a:ea typeface="ＭＳ Ｐゴシック" panose="020B0600070205080204" pitchFamily="34" charset="-128"/>
            </a:endParaRPr>
          </a:p>
          <a:p>
            <a:pPr lvl="1">
              <a:spcAft>
                <a:spcPts val="600"/>
              </a:spcAft>
            </a:pPr>
            <a:r>
              <a:rPr lang="en-US" altLang="en-US" sz="2400" dirty="0">
                <a:ea typeface="ＭＳ Ｐゴシック" panose="020B0600070205080204" pitchFamily="34" charset="-128"/>
              </a:rPr>
              <a:t>If benefit increases, and cost decreases, the value of the pharmaceutical is </a:t>
            </a:r>
            <a:r>
              <a:rPr lang="en-US" altLang="en-US" sz="2400" b="1" i="1" dirty="0">
                <a:ea typeface="ＭＳ Ｐゴシック" panose="020B0600070205080204" pitchFamily="34" charset="-128"/>
              </a:rPr>
              <a:t>increased substantially</a:t>
            </a:r>
          </a:p>
          <a:p>
            <a:pPr lvl="1">
              <a:spcAft>
                <a:spcPts val="600"/>
              </a:spcAft>
            </a:pPr>
            <a:r>
              <a:rPr lang="en-US" altLang="en-US" sz="2400" dirty="0">
                <a:ea typeface="ＭＳ Ｐゴシック" panose="020B0600070205080204" pitchFamily="34" charset="-128"/>
              </a:rPr>
              <a:t>If the benefit remains constant, and the cost increases, the value </a:t>
            </a:r>
            <a:r>
              <a:rPr lang="en-US" altLang="en-US" sz="2400" b="1" i="1" dirty="0">
                <a:ea typeface="ＭＳ Ｐゴシック" panose="020B0600070205080204" pitchFamily="34" charset="-128"/>
              </a:rPr>
              <a:t>decreases</a:t>
            </a:r>
          </a:p>
          <a:p>
            <a:pPr lvl="1">
              <a:spcAft>
                <a:spcPts val="600"/>
              </a:spcAft>
            </a:pPr>
            <a:r>
              <a:rPr lang="en-US" altLang="en-US" sz="2400" dirty="0">
                <a:ea typeface="ＭＳ Ｐゴシック" panose="020B0600070205080204" pitchFamily="34" charset="-128"/>
              </a:rPr>
              <a:t>If benefit increases, and cost remains constant, the value </a:t>
            </a:r>
            <a:r>
              <a:rPr lang="en-US" altLang="en-US" sz="2400" b="1" i="1" dirty="0">
                <a:ea typeface="ＭＳ Ｐゴシック" panose="020B0600070205080204" pitchFamily="34" charset="-128"/>
              </a:rPr>
              <a:t>increases</a:t>
            </a:r>
          </a:p>
        </p:txBody>
      </p:sp>
      <p:sp>
        <p:nvSpPr>
          <p:cNvPr id="17412" name="TextBox 4">
            <a:extLst>
              <a:ext uri="{FF2B5EF4-FFF2-40B4-BE49-F238E27FC236}">
                <a16:creationId xmlns:a16="http://schemas.microsoft.com/office/drawing/2014/main" id="{52E055C4-2648-4B84-9C9D-289F45CD4047}"/>
              </a:ext>
            </a:extLst>
          </p:cNvPr>
          <p:cNvSpPr txBox="1">
            <a:spLocks noChangeArrowheads="1"/>
          </p:cNvSpPr>
          <p:nvPr/>
        </p:nvSpPr>
        <p:spPr bwMode="auto">
          <a:xfrm>
            <a:off x="2263346" y="2146300"/>
            <a:ext cx="213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dirty="0">
                <a:latin typeface="Arial" panose="020B0604020202020204" pitchFamily="34" charset="0"/>
              </a:rPr>
              <a:t>VALUE =</a:t>
            </a:r>
          </a:p>
        </p:txBody>
      </p:sp>
      <p:sp>
        <p:nvSpPr>
          <p:cNvPr id="17413" name="TextBox 5">
            <a:extLst>
              <a:ext uri="{FF2B5EF4-FFF2-40B4-BE49-F238E27FC236}">
                <a16:creationId xmlns:a16="http://schemas.microsoft.com/office/drawing/2014/main" id="{6E0DCE35-C930-4E47-ADD5-31AFED891232}"/>
              </a:ext>
            </a:extLst>
          </p:cNvPr>
          <p:cNvSpPr txBox="1">
            <a:spLocks noChangeArrowheads="1"/>
          </p:cNvSpPr>
          <p:nvPr/>
        </p:nvSpPr>
        <p:spPr bwMode="auto">
          <a:xfrm>
            <a:off x="4320746" y="1906588"/>
            <a:ext cx="21336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dirty="0">
                <a:latin typeface="Arial" panose="020B0604020202020204" pitchFamily="34" charset="0"/>
              </a:rPr>
              <a:t>Benefit</a:t>
            </a:r>
          </a:p>
          <a:p>
            <a:pPr eaLnBrk="1" hangingPunct="1">
              <a:spcBef>
                <a:spcPct val="0"/>
              </a:spcBef>
              <a:buFontTx/>
              <a:buNone/>
            </a:pPr>
            <a:r>
              <a:rPr lang="en-US" altLang="en-US" dirty="0">
                <a:latin typeface="Arial" panose="020B0604020202020204" pitchFamily="34" charset="0"/>
              </a:rPr>
              <a:t>Cost</a:t>
            </a:r>
          </a:p>
        </p:txBody>
      </p:sp>
      <p:cxnSp>
        <p:nvCxnSpPr>
          <p:cNvPr id="8" name="Straight Connector 7">
            <a:extLst>
              <a:ext uri="{FF2B5EF4-FFF2-40B4-BE49-F238E27FC236}">
                <a16:creationId xmlns:a16="http://schemas.microsoft.com/office/drawing/2014/main" id="{19E7577B-D66E-4B86-938B-DEE8378700A4}"/>
              </a:ext>
            </a:extLst>
          </p:cNvPr>
          <p:cNvCxnSpPr/>
          <p:nvPr/>
        </p:nvCxnSpPr>
        <p:spPr>
          <a:xfrm>
            <a:off x="4168346" y="2451101"/>
            <a:ext cx="1600200" cy="47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D4846BA-9206-4402-9F5B-2421FD716414}"/>
              </a:ext>
            </a:extLst>
          </p:cNvPr>
          <p:cNvSpPr/>
          <p:nvPr/>
        </p:nvSpPr>
        <p:spPr>
          <a:xfrm>
            <a:off x="1943100" y="1601789"/>
            <a:ext cx="4648200" cy="1752600"/>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Content Placeholder 2">
            <a:extLst>
              <a:ext uri="{FF2B5EF4-FFF2-40B4-BE49-F238E27FC236}">
                <a16:creationId xmlns:a16="http://schemas.microsoft.com/office/drawing/2014/main" id="{7648E557-C1D0-446A-BFF6-B11CDDD5A9DE}"/>
              </a:ext>
            </a:extLst>
          </p:cNvPr>
          <p:cNvSpPr txBox="1">
            <a:spLocks/>
          </p:cNvSpPr>
          <p:nvPr/>
        </p:nvSpPr>
        <p:spPr bwMode="auto">
          <a:xfrm>
            <a:off x="7178246" y="1490299"/>
            <a:ext cx="3581400" cy="2102215"/>
          </a:xfrm>
          <a:prstGeom prst="rect">
            <a:avLst/>
          </a:prstGeom>
          <a:noFill/>
          <a:ln w="9525">
            <a:noFill/>
            <a:miter lim="800000"/>
            <a:headEnd/>
            <a:tailEnd/>
          </a:ln>
        </p:spPr>
        <p:txBody>
          <a:bodyPr/>
          <a:lstStyle/>
          <a:p>
            <a:pPr>
              <a:lnSpc>
                <a:spcPct val="80000"/>
              </a:lnSpc>
              <a:spcBef>
                <a:spcPct val="20000"/>
              </a:spcBef>
              <a:defRPr/>
            </a:pPr>
            <a:r>
              <a:rPr lang="en-US" dirty="0">
                <a:solidFill>
                  <a:srgbClr val="002060"/>
                </a:solidFill>
                <a:cs typeface="Arial" pitchFamily="34" charset="0"/>
              </a:rPr>
              <a:t>Evidence-based treatments that increase the likelihood of achieving desired health outcomes</a:t>
            </a:r>
          </a:p>
          <a:p>
            <a:pPr>
              <a:lnSpc>
                <a:spcPct val="80000"/>
              </a:lnSpc>
              <a:spcBef>
                <a:spcPct val="20000"/>
              </a:spcBef>
              <a:defRPr/>
            </a:pPr>
            <a:endParaRPr lang="en-US" dirty="0">
              <a:solidFill>
                <a:srgbClr val="002060"/>
              </a:solidFill>
            </a:endParaRPr>
          </a:p>
          <a:p>
            <a:pPr>
              <a:lnSpc>
                <a:spcPct val="80000"/>
              </a:lnSpc>
              <a:spcBef>
                <a:spcPct val="20000"/>
              </a:spcBef>
              <a:defRPr/>
            </a:pPr>
            <a:r>
              <a:rPr lang="en-US" dirty="0">
                <a:solidFill>
                  <a:srgbClr val="002060"/>
                </a:solidFill>
              </a:rPr>
              <a:t>Usually defined as drug cost, and as applicable administration and adverse effect costs</a:t>
            </a:r>
          </a:p>
          <a:p>
            <a:pPr>
              <a:lnSpc>
                <a:spcPct val="80000"/>
              </a:lnSpc>
              <a:spcBef>
                <a:spcPct val="20000"/>
              </a:spcBef>
              <a:defRPr/>
            </a:pPr>
            <a:endParaRPr lang="en-US" sz="2000" dirty="0"/>
          </a:p>
        </p:txBody>
      </p:sp>
      <p:cxnSp>
        <p:nvCxnSpPr>
          <p:cNvPr id="12" name="Straight Arrow Connector 11">
            <a:extLst>
              <a:ext uri="{FF2B5EF4-FFF2-40B4-BE49-F238E27FC236}">
                <a16:creationId xmlns:a16="http://schemas.microsoft.com/office/drawing/2014/main" id="{20E4FCD7-7BA7-48FD-8AEA-B58D7627DA4E}"/>
              </a:ext>
            </a:extLst>
          </p:cNvPr>
          <p:cNvCxnSpPr/>
          <p:nvPr/>
        </p:nvCxnSpPr>
        <p:spPr>
          <a:xfrm flipV="1">
            <a:off x="5905500" y="1643665"/>
            <a:ext cx="1143000" cy="38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D623A4FF-34AE-40E5-B256-3744E72698E8}"/>
              </a:ext>
            </a:extLst>
          </p:cNvPr>
          <p:cNvCxnSpPr/>
          <p:nvPr/>
        </p:nvCxnSpPr>
        <p:spPr>
          <a:xfrm>
            <a:off x="5920946" y="2769394"/>
            <a:ext cx="1143000"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92259A61-E343-4151-864E-0A2862EC3420}"/>
              </a:ext>
            </a:extLst>
          </p:cNvPr>
          <p:cNvSpPr>
            <a:spLocks noGrp="1"/>
          </p:cNvSpPr>
          <p:nvPr>
            <p:ph type="title"/>
          </p:nvPr>
        </p:nvSpPr>
        <p:spPr>
          <a:xfrm>
            <a:off x="1676400" y="254430"/>
            <a:ext cx="8686800" cy="549274"/>
          </a:xfrm>
        </p:spPr>
        <p:txBody>
          <a:bodyPr>
            <a:normAutofit/>
          </a:bodyPr>
          <a:lstStyle/>
          <a:p>
            <a:r>
              <a:rPr lang="en-US" altLang="en-US" sz="2800" dirty="0">
                <a:ea typeface="ＭＳ Ｐゴシック" panose="020B0600070205080204" pitchFamily="34" charset="-128"/>
              </a:rPr>
              <a:t>Pharmaceuticals in the Total Healthcare Process</a:t>
            </a:r>
          </a:p>
        </p:txBody>
      </p:sp>
      <p:sp>
        <p:nvSpPr>
          <p:cNvPr id="4" name="Rounded Rectangle 3">
            <a:extLst>
              <a:ext uri="{FF2B5EF4-FFF2-40B4-BE49-F238E27FC236}">
                <a16:creationId xmlns:a16="http://schemas.microsoft.com/office/drawing/2014/main" id="{25CBD398-3123-4D72-9D6A-281CA5E9241A}"/>
              </a:ext>
            </a:extLst>
          </p:cNvPr>
          <p:cNvSpPr/>
          <p:nvPr/>
        </p:nvSpPr>
        <p:spPr>
          <a:xfrm>
            <a:off x="2971800" y="2133600"/>
            <a:ext cx="6324600" cy="2133600"/>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460" name="Rectangle 4">
            <a:extLst>
              <a:ext uri="{FF2B5EF4-FFF2-40B4-BE49-F238E27FC236}">
                <a16:creationId xmlns:a16="http://schemas.microsoft.com/office/drawing/2014/main" id="{25BC1A28-D597-46B1-A2CD-9E9335DE09EB}"/>
              </a:ext>
            </a:extLst>
          </p:cNvPr>
          <p:cNvSpPr>
            <a:spLocks noChangeArrowheads="1"/>
          </p:cNvSpPr>
          <p:nvPr/>
        </p:nvSpPr>
        <p:spPr bwMode="auto">
          <a:xfrm>
            <a:off x="1828800" y="990601"/>
            <a:ext cx="868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dirty="0">
                <a:latin typeface="Arial" panose="020B0604020202020204" pitchFamily="34" charset="0"/>
              </a:rPr>
              <a:t>The value of pharmaceuticals is also taken into consideration in context of the total healthcare delivery process</a:t>
            </a:r>
          </a:p>
        </p:txBody>
      </p:sp>
      <p:sp>
        <p:nvSpPr>
          <p:cNvPr id="6" name="Rounded Rectangle 5">
            <a:extLst>
              <a:ext uri="{FF2B5EF4-FFF2-40B4-BE49-F238E27FC236}">
                <a16:creationId xmlns:a16="http://schemas.microsoft.com/office/drawing/2014/main" id="{E61312F3-AEB9-4534-9D65-2E19CA27B14D}"/>
              </a:ext>
            </a:extLst>
          </p:cNvPr>
          <p:cNvSpPr/>
          <p:nvPr/>
        </p:nvSpPr>
        <p:spPr>
          <a:xfrm>
            <a:off x="3200400" y="2895600"/>
            <a:ext cx="1905000" cy="1295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r>
              <a:rPr lang="en-US" b="1" dirty="0"/>
              <a:t>Lifestyle changes</a:t>
            </a:r>
          </a:p>
        </p:txBody>
      </p:sp>
      <p:sp>
        <p:nvSpPr>
          <p:cNvPr id="7" name="Rounded Rectangle 6">
            <a:extLst>
              <a:ext uri="{FF2B5EF4-FFF2-40B4-BE49-F238E27FC236}">
                <a16:creationId xmlns:a16="http://schemas.microsoft.com/office/drawing/2014/main" id="{9433A9BB-081E-4DDE-8217-2989761EE4DE}"/>
              </a:ext>
            </a:extLst>
          </p:cNvPr>
          <p:cNvSpPr/>
          <p:nvPr/>
        </p:nvSpPr>
        <p:spPr>
          <a:xfrm>
            <a:off x="5181600" y="2895600"/>
            <a:ext cx="1905000" cy="1295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r>
              <a:rPr lang="en-US" sz="1400" b="1" dirty="0"/>
              <a:t>Pharmaceuticals</a:t>
            </a:r>
          </a:p>
        </p:txBody>
      </p:sp>
      <p:sp>
        <p:nvSpPr>
          <p:cNvPr id="8" name="Rounded Rectangle 7">
            <a:extLst>
              <a:ext uri="{FF2B5EF4-FFF2-40B4-BE49-F238E27FC236}">
                <a16:creationId xmlns:a16="http://schemas.microsoft.com/office/drawing/2014/main" id="{A2F8947C-26F8-4051-99D0-FFCAB158188B}"/>
              </a:ext>
            </a:extLst>
          </p:cNvPr>
          <p:cNvSpPr/>
          <p:nvPr/>
        </p:nvSpPr>
        <p:spPr>
          <a:xfrm>
            <a:off x="7162800" y="2895600"/>
            <a:ext cx="1905000" cy="1295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r>
              <a:rPr lang="en-US" sz="1400" b="1" dirty="0"/>
              <a:t>Surgical/Invasive interventions</a:t>
            </a:r>
          </a:p>
        </p:txBody>
      </p:sp>
      <p:sp>
        <p:nvSpPr>
          <p:cNvPr id="19464" name="TextBox 8">
            <a:extLst>
              <a:ext uri="{FF2B5EF4-FFF2-40B4-BE49-F238E27FC236}">
                <a16:creationId xmlns:a16="http://schemas.microsoft.com/office/drawing/2014/main" id="{6B354CF1-9086-4AEC-B308-8536EAB84A24}"/>
              </a:ext>
            </a:extLst>
          </p:cNvPr>
          <p:cNvSpPr txBox="1">
            <a:spLocks noChangeArrowheads="1"/>
          </p:cNvSpPr>
          <p:nvPr/>
        </p:nvSpPr>
        <p:spPr bwMode="auto">
          <a:xfrm>
            <a:off x="3429000" y="2362200"/>
            <a:ext cx="525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000" b="1">
                <a:latin typeface="Arial" panose="020B0604020202020204" pitchFamily="34" charset="0"/>
              </a:rPr>
              <a:t>Three options for treatment of disease </a:t>
            </a:r>
          </a:p>
        </p:txBody>
      </p:sp>
      <p:sp>
        <p:nvSpPr>
          <p:cNvPr id="10" name="Up Arrow 9">
            <a:extLst>
              <a:ext uri="{FF2B5EF4-FFF2-40B4-BE49-F238E27FC236}">
                <a16:creationId xmlns:a16="http://schemas.microsoft.com/office/drawing/2014/main" id="{DEA8F896-95D8-40C5-959B-676413989583}"/>
              </a:ext>
            </a:extLst>
          </p:cNvPr>
          <p:cNvSpPr/>
          <p:nvPr/>
        </p:nvSpPr>
        <p:spPr>
          <a:xfrm>
            <a:off x="3962400" y="4324350"/>
            <a:ext cx="304800" cy="62865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a:p>
        </p:txBody>
      </p:sp>
      <p:sp>
        <p:nvSpPr>
          <p:cNvPr id="11" name="Up Arrow 10">
            <a:extLst>
              <a:ext uri="{FF2B5EF4-FFF2-40B4-BE49-F238E27FC236}">
                <a16:creationId xmlns:a16="http://schemas.microsoft.com/office/drawing/2014/main" id="{ECB357CE-BDED-496E-8ED8-F98C7EDC0C35}"/>
              </a:ext>
            </a:extLst>
          </p:cNvPr>
          <p:cNvSpPr/>
          <p:nvPr/>
        </p:nvSpPr>
        <p:spPr>
          <a:xfrm>
            <a:off x="6934200" y="4324350"/>
            <a:ext cx="304800" cy="628650"/>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endParaRPr lang="en-US"/>
          </a:p>
        </p:txBody>
      </p:sp>
      <p:sp>
        <p:nvSpPr>
          <p:cNvPr id="19467" name="TextBox 12">
            <a:extLst>
              <a:ext uri="{FF2B5EF4-FFF2-40B4-BE49-F238E27FC236}">
                <a16:creationId xmlns:a16="http://schemas.microsoft.com/office/drawing/2014/main" id="{CCB301B1-D288-49E5-B074-2D8DCB2F11DE}"/>
              </a:ext>
            </a:extLst>
          </p:cNvPr>
          <p:cNvSpPr txBox="1">
            <a:spLocks noChangeArrowheads="1"/>
          </p:cNvSpPr>
          <p:nvPr/>
        </p:nvSpPr>
        <p:spPr bwMode="auto">
          <a:xfrm>
            <a:off x="2819400" y="4953001"/>
            <a:ext cx="2209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latin typeface="Arial" panose="020B0604020202020204" pitchFamily="34" charset="0"/>
              </a:rPr>
              <a:t>Least invasive, usually considered first, when appropriate</a:t>
            </a:r>
          </a:p>
        </p:txBody>
      </p:sp>
      <p:sp>
        <p:nvSpPr>
          <p:cNvPr id="19468" name="TextBox 13">
            <a:extLst>
              <a:ext uri="{FF2B5EF4-FFF2-40B4-BE49-F238E27FC236}">
                <a16:creationId xmlns:a16="http://schemas.microsoft.com/office/drawing/2014/main" id="{2F93B6FE-CFE5-4E2B-B61D-A7B5DB44C21C}"/>
              </a:ext>
            </a:extLst>
          </p:cNvPr>
          <p:cNvSpPr txBox="1">
            <a:spLocks noChangeArrowheads="1"/>
          </p:cNvSpPr>
          <p:nvPr/>
        </p:nvSpPr>
        <p:spPr bwMode="auto">
          <a:xfrm>
            <a:off x="5105400" y="4953001"/>
            <a:ext cx="495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lvl="1" algn="ctr">
              <a:spcBef>
                <a:spcPct val="0"/>
              </a:spcBef>
              <a:buNone/>
            </a:pPr>
            <a:r>
              <a:rPr lang="en-US" altLang="en-US" sz="1600">
                <a:latin typeface="Arial" panose="020B0604020202020204" pitchFamily="34" charset="0"/>
              </a:rPr>
              <a:t>Considering a choice between a pharmaceutical regimen or surgical/invasive procedure, most will choose a pharmaceutical regimen if appropriate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5930E75-836E-4C30-B85F-AB7DD89ABF9E}"/>
              </a:ext>
            </a:extLst>
          </p:cNvPr>
          <p:cNvSpPr>
            <a:spLocks noGrp="1"/>
          </p:cNvSpPr>
          <p:nvPr>
            <p:ph type="title"/>
          </p:nvPr>
        </p:nvSpPr>
        <p:spPr/>
        <p:txBody>
          <a:bodyPr/>
          <a:lstStyle/>
          <a:p>
            <a:pPr eaLnBrk="1" hangingPunct="1"/>
            <a:r>
              <a:rPr lang="en-US" altLang="en-US" sz="4000" dirty="0">
                <a:solidFill>
                  <a:srgbClr val="002060"/>
                </a:solidFill>
                <a:ea typeface="ＭＳ Ｐゴシック" panose="020B0600070205080204" pitchFamily="34" charset="-128"/>
                <a:cs typeface="Arial" panose="020B0604020202020204" pitchFamily="34" charset="0"/>
              </a:rPr>
              <a:t>The Importance of Innovation</a:t>
            </a:r>
            <a:endParaRPr lang="en-US" altLang="en-US" sz="4000" dirty="0">
              <a:solidFill>
                <a:srgbClr val="002060"/>
              </a:solidFill>
              <a:ea typeface="ＭＳ Ｐゴシック" panose="020B0600070205080204" pitchFamily="34" charset="-128"/>
            </a:endParaRPr>
          </a:p>
        </p:txBody>
      </p:sp>
      <p:sp>
        <p:nvSpPr>
          <p:cNvPr id="20483" name="Rectangle 3">
            <a:extLst>
              <a:ext uri="{FF2B5EF4-FFF2-40B4-BE49-F238E27FC236}">
                <a16:creationId xmlns:a16="http://schemas.microsoft.com/office/drawing/2014/main" id="{7F75C1D8-4D85-4A0A-B7CA-0486783BF04E}"/>
              </a:ext>
            </a:extLst>
          </p:cNvPr>
          <p:cNvSpPr>
            <a:spLocks noGrp="1"/>
          </p:cNvSpPr>
          <p:nvPr>
            <p:ph idx="1"/>
          </p:nvPr>
        </p:nvSpPr>
        <p:spPr>
          <a:xfrm>
            <a:off x="838200" y="1477168"/>
            <a:ext cx="10515600" cy="3903663"/>
          </a:xfrm>
        </p:spPr>
        <p:txBody>
          <a:bodyPr>
            <a:normAutofit fontScale="92500" lnSpcReduction="10000"/>
          </a:bodyPr>
          <a:lstStyle/>
          <a:p>
            <a:pPr marL="635000" lvl="2" indent="-403225">
              <a:spcAft>
                <a:spcPts val="1200"/>
              </a:spcAft>
              <a:buClr>
                <a:srgbClr val="92D050"/>
              </a:buClr>
              <a:buSzPct val="113000"/>
              <a:buFont typeface="Wingdings" panose="05000000000000000000" pitchFamily="2" charset="2"/>
              <a:buChar char="ü"/>
            </a:pPr>
            <a:r>
              <a:rPr lang="en-US" altLang="en-US" sz="2400" dirty="0">
                <a:ea typeface="ＭＳ Ｐゴシック" panose="020B0600070205080204" pitchFamily="34" charset="-128"/>
              </a:rPr>
              <a:t>Pharmaceuticals help people to manage their illnesses and live longer and/or more productive lives</a:t>
            </a:r>
          </a:p>
          <a:p>
            <a:pPr marL="635000" lvl="2" indent="-403225">
              <a:spcAft>
                <a:spcPts val="1200"/>
              </a:spcAft>
              <a:buClr>
                <a:srgbClr val="92D050"/>
              </a:buClr>
              <a:buSzPct val="113000"/>
              <a:buFont typeface="Wingdings" panose="05000000000000000000" pitchFamily="2" charset="2"/>
              <a:buChar char="ü"/>
            </a:pPr>
            <a:r>
              <a:rPr lang="en-US" altLang="en-US" sz="2400" dirty="0">
                <a:ea typeface="ＭＳ Ｐゴシック" panose="020B0600070205080204" pitchFamily="34" charset="-128"/>
              </a:rPr>
              <a:t>Pharmaceuticals may reduce costs by preventing expensive hospital treatments and other therapies</a:t>
            </a:r>
          </a:p>
          <a:p>
            <a:pPr marL="635000" lvl="2" indent="-403225">
              <a:spcAft>
                <a:spcPts val="1200"/>
              </a:spcAft>
              <a:buClr>
                <a:srgbClr val="92D050"/>
              </a:buClr>
              <a:buSzPct val="113000"/>
              <a:buFont typeface="Wingdings" panose="05000000000000000000" pitchFamily="2" charset="2"/>
              <a:buChar char="ü"/>
            </a:pPr>
            <a:r>
              <a:rPr lang="en-US" altLang="en-US" sz="2400" dirty="0">
                <a:ea typeface="ＭＳ Ｐゴシック" panose="020B0600070205080204" pitchFamily="34" charset="-128"/>
              </a:rPr>
              <a:t>Today’s medicines fund research and development for tomorrow’s prescription drug innovations </a:t>
            </a:r>
          </a:p>
          <a:p>
            <a:pPr marL="635000" lvl="2" indent="-403225">
              <a:spcAft>
                <a:spcPts val="1200"/>
              </a:spcAft>
              <a:buClr>
                <a:srgbClr val="92D050"/>
              </a:buClr>
              <a:buSzPct val="113000"/>
              <a:buFont typeface="Wingdings" panose="05000000000000000000" pitchFamily="2" charset="2"/>
              <a:buChar char="ü"/>
            </a:pPr>
            <a:r>
              <a:rPr lang="en-US" altLang="en-US" sz="2400" dirty="0">
                <a:ea typeface="ＭＳ Ｐゴシック" panose="020B0600070205080204" pitchFamily="34" charset="-128"/>
              </a:rPr>
              <a:t>From 2010 through 2019, the FDA averaged about 37 novel drug approvals per year [range of 21-59 approvals per year]</a:t>
            </a:r>
          </a:p>
          <a:p>
            <a:pPr marL="635000" lvl="2" indent="-403225">
              <a:spcAft>
                <a:spcPts val="1200"/>
              </a:spcAft>
              <a:buClr>
                <a:srgbClr val="92D050"/>
              </a:buClr>
              <a:buSzPct val="113000"/>
              <a:buFont typeface="Wingdings" panose="05000000000000000000" pitchFamily="2" charset="2"/>
              <a:buChar char="ü"/>
            </a:pPr>
            <a:r>
              <a:rPr lang="en-US" altLang="en-US" sz="2400" dirty="0">
                <a:ea typeface="ＭＳ Ｐゴシック" panose="020B0600070205080204" pitchFamily="34" charset="-128"/>
              </a:rPr>
              <a:t>Managed care entities review clinical and economic data supporting each innovative drug approved by the FDA to assess its value and manage patient access accordingly</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4C4ADFF3-E953-417C-BA7D-496A81DE143B}"/>
              </a:ext>
            </a:extLst>
          </p:cNvPr>
          <p:cNvSpPr>
            <a:spLocks noGrp="1"/>
          </p:cNvSpPr>
          <p:nvPr>
            <p:ph type="title"/>
          </p:nvPr>
        </p:nvSpPr>
        <p:spPr/>
        <p:txBody>
          <a:bodyPr/>
          <a:lstStyle/>
          <a:p>
            <a:r>
              <a:rPr lang="en-US" altLang="en-US" dirty="0">
                <a:ea typeface="ＭＳ Ｐゴシック" panose="020B0600070205080204" pitchFamily="34" charset="-128"/>
                <a:cs typeface="Arial" panose="020B0604020202020204" pitchFamily="34" charset="0"/>
              </a:rPr>
              <a:t>Increasing Life Expectancy</a:t>
            </a:r>
            <a:endParaRPr lang="en-US" altLang="en-US" dirty="0">
              <a:ea typeface="ＭＳ Ｐゴシック" panose="020B0600070205080204" pitchFamily="34" charset="-128"/>
            </a:endParaRPr>
          </a:p>
        </p:txBody>
      </p:sp>
      <p:sp>
        <p:nvSpPr>
          <p:cNvPr id="22531" name="Content Placeholder 2">
            <a:extLst>
              <a:ext uri="{FF2B5EF4-FFF2-40B4-BE49-F238E27FC236}">
                <a16:creationId xmlns:a16="http://schemas.microsoft.com/office/drawing/2014/main" id="{0E880C84-598A-4C96-9EC3-D2A07A480C58}"/>
              </a:ext>
            </a:extLst>
          </p:cNvPr>
          <p:cNvSpPr>
            <a:spLocks noGrp="1"/>
          </p:cNvSpPr>
          <p:nvPr>
            <p:ph idx="1"/>
          </p:nvPr>
        </p:nvSpPr>
        <p:spPr>
          <a:xfrm>
            <a:off x="1000461" y="1667629"/>
            <a:ext cx="9940066" cy="3903663"/>
          </a:xfrm>
        </p:spPr>
        <p:txBody>
          <a:bodyPr>
            <a:normAutofit/>
          </a:bodyPr>
          <a:lstStyle/>
          <a:p>
            <a:r>
              <a:rPr lang="en-US" altLang="en-US" sz="2400" dirty="0">
                <a:ea typeface="ＭＳ Ｐゴシック" panose="020B0600070205080204" pitchFamily="34" charset="-128"/>
              </a:rPr>
              <a:t>Studies have shown that pharmaceutical innovation was a significant contributor to the increased life expectancy observed worldwide between 1986-2009</a:t>
            </a:r>
          </a:p>
        </p:txBody>
      </p:sp>
      <p:graphicFrame>
        <p:nvGraphicFramePr>
          <p:cNvPr id="4" name="Table 3">
            <a:extLst>
              <a:ext uri="{FF2B5EF4-FFF2-40B4-BE49-F238E27FC236}">
                <a16:creationId xmlns:a16="http://schemas.microsoft.com/office/drawing/2014/main" id="{D8F772C4-764D-4ABD-83C0-83398FC1D17F}"/>
              </a:ext>
            </a:extLst>
          </p:cNvPr>
          <p:cNvGraphicFramePr>
            <a:graphicFrameLocks noGrp="1"/>
          </p:cNvGraphicFramePr>
          <p:nvPr>
            <p:extLst>
              <p:ext uri="{D42A27DB-BD31-4B8C-83A1-F6EECF244321}">
                <p14:modId xmlns:p14="http://schemas.microsoft.com/office/powerpoint/2010/main" val="295685888"/>
              </p:ext>
            </p:extLst>
          </p:nvPr>
        </p:nvGraphicFramePr>
        <p:xfrm>
          <a:off x="1738706" y="3048001"/>
          <a:ext cx="8305799" cy="2523291"/>
        </p:xfrm>
        <a:graphic>
          <a:graphicData uri="http://schemas.openxmlformats.org/drawingml/2006/table">
            <a:tbl>
              <a:tblPr firstRow="1" bandRow="1">
                <a:tableStyleId>{93296810-A885-4BE3-A3E7-6D5BEEA58F35}</a:tableStyleId>
              </a:tblPr>
              <a:tblGrid>
                <a:gridCol w="2847702">
                  <a:extLst>
                    <a:ext uri="{9D8B030D-6E8A-4147-A177-3AD203B41FA5}">
                      <a16:colId xmlns:a16="http://schemas.microsoft.com/office/drawing/2014/main" val="20000"/>
                    </a:ext>
                  </a:extLst>
                </a:gridCol>
                <a:gridCol w="2926806">
                  <a:extLst>
                    <a:ext uri="{9D8B030D-6E8A-4147-A177-3AD203B41FA5}">
                      <a16:colId xmlns:a16="http://schemas.microsoft.com/office/drawing/2014/main" val="20001"/>
                    </a:ext>
                  </a:extLst>
                </a:gridCol>
                <a:gridCol w="2531291">
                  <a:extLst>
                    <a:ext uri="{9D8B030D-6E8A-4147-A177-3AD203B41FA5}">
                      <a16:colId xmlns:a16="http://schemas.microsoft.com/office/drawing/2014/main" val="20002"/>
                    </a:ext>
                  </a:extLst>
                </a:gridCol>
              </a:tblGrid>
              <a:tr h="877371">
                <a:tc>
                  <a:txBody>
                    <a:bodyPr/>
                    <a:lstStyle/>
                    <a:p>
                      <a:pPr algn="ctr"/>
                      <a:r>
                        <a:rPr lang="en-US" sz="1600" dirty="0"/>
                        <a:t>Increase in life expectancy associated with new drug launches</a:t>
                      </a:r>
                    </a:p>
                  </a:txBody>
                  <a:tcPr anchor="ctr"/>
                </a:tc>
                <a:tc>
                  <a:txBody>
                    <a:bodyPr/>
                    <a:lstStyle/>
                    <a:p>
                      <a:pPr algn="ctr"/>
                      <a:r>
                        <a:rPr lang="en-US" sz="1600" dirty="0"/>
                        <a:t>Proportion</a:t>
                      </a:r>
                      <a:r>
                        <a:rPr lang="en-US" sz="1600" baseline="0" dirty="0"/>
                        <a:t> of overall life expectancy associated with new drug launches</a:t>
                      </a:r>
                      <a:endParaRPr lang="en-US" sz="1600" dirty="0"/>
                    </a:p>
                  </a:txBody>
                  <a:tcPr anchor="ctr"/>
                </a:tc>
                <a:tc>
                  <a:txBody>
                    <a:bodyPr/>
                    <a:lstStyle/>
                    <a:p>
                      <a:pPr algn="ctr"/>
                      <a:r>
                        <a:rPr lang="en-US" sz="1600" dirty="0"/>
                        <a:t>Study Description</a:t>
                      </a:r>
                    </a:p>
                  </a:txBody>
                  <a:tcPr anchor="ctr"/>
                </a:tc>
                <a:extLst>
                  <a:ext uri="{0D108BD9-81ED-4DB2-BD59-A6C34878D82A}">
                    <a16:rowId xmlns:a16="http://schemas.microsoft.com/office/drawing/2014/main" val="10000"/>
                  </a:ext>
                </a:extLst>
              </a:tr>
              <a:tr h="795755">
                <a:tc>
                  <a:txBody>
                    <a:bodyPr/>
                    <a:lstStyle/>
                    <a:p>
                      <a:pPr algn="ctr"/>
                      <a:r>
                        <a:rPr lang="en-US" sz="2400" dirty="0"/>
                        <a:t>0.79 years</a:t>
                      </a:r>
                    </a:p>
                  </a:txBody>
                  <a:tcPr anchor="ctr"/>
                </a:tc>
                <a:tc>
                  <a:txBody>
                    <a:bodyPr/>
                    <a:lstStyle/>
                    <a:p>
                      <a:pPr algn="ctr"/>
                      <a:r>
                        <a:rPr lang="en-US" sz="2400" dirty="0"/>
                        <a:t>40%</a:t>
                      </a:r>
                    </a:p>
                  </a:txBody>
                  <a:tcPr anchor="ctr"/>
                </a:tc>
                <a:tc>
                  <a:txBody>
                    <a:bodyPr/>
                    <a:lstStyle/>
                    <a:p>
                      <a:pPr algn="ctr"/>
                      <a:r>
                        <a:rPr lang="en-US" altLang="en-US" sz="1600" dirty="0">
                          <a:cs typeface="Arial" panose="020B0604020202020204" pitchFamily="34" charset="0"/>
                        </a:rPr>
                        <a:t>Analysis of </a:t>
                      </a:r>
                      <a:r>
                        <a:rPr lang="en-US" sz="1600" dirty="0"/>
                        <a:t>disease-level data from 52 countries between 1982-2001</a:t>
                      </a:r>
                    </a:p>
                  </a:txBody>
                  <a:tcPr anchor="ctr"/>
                </a:tc>
                <a:extLst>
                  <a:ext uri="{0D108BD9-81ED-4DB2-BD59-A6C34878D82A}">
                    <a16:rowId xmlns:a16="http://schemas.microsoft.com/office/drawing/2014/main" val="10001"/>
                  </a:ext>
                </a:extLst>
              </a:tr>
              <a:tr h="795755">
                <a:tc>
                  <a:txBody>
                    <a:bodyPr/>
                    <a:lstStyle/>
                    <a:p>
                      <a:pPr algn="ctr"/>
                      <a:r>
                        <a:rPr lang="en-US" sz="2400" dirty="0"/>
                        <a:t>1.27 years</a:t>
                      </a:r>
                    </a:p>
                  </a:txBody>
                  <a:tcPr anchor="ctr"/>
                </a:tc>
                <a:tc>
                  <a:txBody>
                    <a:bodyPr/>
                    <a:lstStyle/>
                    <a:p>
                      <a:pPr algn="ctr"/>
                      <a:r>
                        <a:rPr lang="en-US" sz="2400" dirty="0"/>
                        <a:t>73%</a:t>
                      </a:r>
                    </a:p>
                  </a:txBody>
                  <a:tcPr anchor="ctr"/>
                </a:tc>
                <a:tc>
                  <a:txBody>
                    <a:bodyPr/>
                    <a:lstStyle/>
                    <a:p>
                      <a:pPr algn="ctr"/>
                      <a:r>
                        <a:rPr lang="en-US" sz="1600" dirty="0"/>
                        <a:t>Analysis of data from  30 developed countries between 2000-2009</a:t>
                      </a:r>
                    </a:p>
                  </a:txBody>
                  <a:tcPr anchor="ctr"/>
                </a:tc>
                <a:extLst>
                  <a:ext uri="{0D108BD9-81ED-4DB2-BD59-A6C34878D82A}">
                    <a16:rowId xmlns:a16="http://schemas.microsoft.com/office/drawing/2014/main" val="10002"/>
                  </a:ext>
                </a:extLst>
              </a:tr>
            </a:tbl>
          </a:graphicData>
        </a:graphic>
      </p:graphicFrame>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a:extLst>
              <a:ext uri="{FF2B5EF4-FFF2-40B4-BE49-F238E27FC236}">
                <a16:creationId xmlns:a16="http://schemas.microsoft.com/office/drawing/2014/main" id="{2C5250E4-1109-491D-80AA-4C1A3D1D01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8330" y="873125"/>
            <a:ext cx="9144000"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1">
            <a:extLst>
              <a:ext uri="{FF2B5EF4-FFF2-40B4-BE49-F238E27FC236}">
                <a16:creationId xmlns:a16="http://schemas.microsoft.com/office/drawing/2014/main" id="{AF06E229-606A-4BAB-9986-6F0CBA15F888}"/>
              </a:ext>
            </a:extLst>
          </p:cNvPr>
          <p:cNvSpPr>
            <a:spLocks noGrp="1"/>
          </p:cNvSpPr>
          <p:nvPr>
            <p:ph type="title" idx="4294967295"/>
          </p:nvPr>
        </p:nvSpPr>
        <p:spPr>
          <a:xfrm>
            <a:off x="781050" y="216483"/>
            <a:ext cx="8524875" cy="661988"/>
          </a:xfrm>
          <a:prstGeom prst="rect">
            <a:avLst/>
          </a:prstGeom>
        </p:spPr>
        <p:txBody>
          <a:bodyPr>
            <a:normAutofit/>
          </a:bodyPr>
          <a:lstStyle/>
          <a:p>
            <a:r>
              <a:rPr lang="en-US" altLang="en-US" sz="3200" dirty="0">
                <a:solidFill>
                  <a:schemeClr val="bg1"/>
                </a:solidFill>
                <a:ea typeface="ＭＳ Ｐゴシック" panose="020B0600070205080204" pitchFamily="34" charset="-128"/>
              </a:rPr>
              <a:t>Decreasing Mortality: Cancer</a:t>
            </a:r>
          </a:p>
        </p:txBody>
      </p:sp>
      <p:sp>
        <p:nvSpPr>
          <p:cNvPr id="24580" name="Rectangle 6">
            <a:extLst>
              <a:ext uri="{FF2B5EF4-FFF2-40B4-BE49-F238E27FC236}">
                <a16:creationId xmlns:a16="http://schemas.microsoft.com/office/drawing/2014/main" id="{C93013C2-2EC2-4C94-ACE3-C3F6F76CAEAA}"/>
              </a:ext>
            </a:extLst>
          </p:cNvPr>
          <p:cNvSpPr>
            <a:spLocks noChangeArrowheads="1"/>
          </p:cNvSpPr>
          <p:nvPr/>
        </p:nvSpPr>
        <p:spPr bwMode="auto">
          <a:xfrm>
            <a:off x="5943600" y="6030646"/>
            <a:ext cx="472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800" dirty="0">
                <a:solidFill>
                  <a:schemeClr val="bg1"/>
                </a:solidFill>
                <a:latin typeface="Arial" panose="020B0604020202020204" pitchFamily="34" charset="0"/>
              </a:rPr>
              <a:t>Source: 1WHO Mortality Database (accessed January 2017); 2American Cancer Society Cancer Statistics Center; 3Sun et al., 2008, “The determinants of recent gains cancer survival: an analysis of the surveillance, epidemiology, and end results (SEER) database,” Journal of Clinical Oncology</a:t>
            </a:r>
            <a:r>
              <a:rPr lang="en-US" altLang="en-US" sz="800" dirty="0">
                <a:latin typeface="Arial" panose="020B0604020202020204" pitchFamily="34" charset="0"/>
              </a:rPr>
              <a:t>. </a:t>
            </a:r>
            <a:endParaRPr lang="en-US" altLang="en-US" sz="1800" dirty="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121B467E-AC4B-4C08-8D73-E7D346FE973A}"/>
              </a:ext>
            </a:extLst>
          </p:cNvPr>
          <p:cNvSpPr>
            <a:spLocks noGrp="1"/>
          </p:cNvSpPr>
          <p:nvPr>
            <p:ph type="title" idx="4294967295"/>
          </p:nvPr>
        </p:nvSpPr>
        <p:spPr>
          <a:xfrm>
            <a:off x="632460" y="239653"/>
            <a:ext cx="8610600" cy="1325563"/>
          </a:xfrm>
          <a:prstGeom prst="rect">
            <a:avLst/>
          </a:prstGeom>
        </p:spPr>
        <p:txBody>
          <a:bodyPr/>
          <a:lstStyle/>
          <a:p>
            <a:r>
              <a:rPr lang="en-US" altLang="en-US" dirty="0">
                <a:solidFill>
                  <a:schemeClr val="bg1"/>
                </a:solidFill>
                <a:ea typeface="ＭＳ Ｐゴシック" panose="020B0600070205080204" pitchFamily="34" charset="-128"/>
              </a:rPr>
              <a:t>Decreasing Mortality: Chronic Diseases</a:t>
            </a:r>
          </a:p>
        </p:txBody>
      </p:sp>
      <p:pic>
        <p:nvPicPr>
          <p:cNvPr id="26627" name="Content Placeholder 4">
            <a:extLst>
              <a:ext uri="{FF2B5EF4-FFF2-40B4-BE49-F238E27FC236}">
                <a16:creationId xmlns:a16="http://schemas.microsoft.com/office/drawing/2014/main" id="{46467420-D6A7-4E84-8A2A-157816477D6F}"/>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a:xfrm>
            <a:off x="2057400" y="921868"/>
            <a:ext cx="8610600" cy="4804246"/>
          </a:xfrm>
          <a:prstGeom prst="rect">
            <a:avLst/>
          </a:prstGeom>
        </p:spPr>
      </p:pic>
      <p:sp>
        <p:nvSpPr>
          <p:cNvPr id="26628" name="Rectangle 2">
            <a:extLst>
              <a:ext uri="{FF2B5EF4-FFF2-40B4-BE49-F238E27FC236}">
                <a16:creationId xmlns:a16="http://schemas.microsoft.com/office/drawing/2014/main" id="{D14E71BE-82F9-4DAA-9642-B0DF4DC7CE14}"/>
              </a:ext>
            </a:extLst>
          </p:cNvPr>
          <p:cNvSpPr>
            <a:spLocks noChangeArrowheads="1"/>
          </p:cNvSpPr>
          <p:nvPr/>
        </p:nvSpPr>
        <p:spPr bwMode="auto">
          <a:xfrm>
            <a:off x="5638800" y="5908100"/>
            <a:ext cx="5029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800" dirty="0">
                <a:solidFill>
                  <a:schemeClr val="bg1"/>
                </a:solidFill>
                <a:latin typeface="Arial" panose="020B0604020202020204" pitchFamily="34" charset="0"/>
              </a:rPr>
              <a:t>Note: The four main types of chronic diseases defined by WHO are cardiovascular diseases (e.g. heart attacks and stroke), cancers, chronic respiratory diseases (e.g. chronic obstructed pulmonary disease and asthma) and diabetes. Source: 1US Food and Drug Administration; 2WHO Mortality Database (accessed February 2016); 3Kremer, 2008, “COMET’s path, and the new biologicals in rheumatoid arthritis,” Lancet. </a:t>
            </a:r>
            <a:endParaRPr lang="en-US" altLang="en-US" sz="1800" dirty="0">
              <a:solidFill>
                <a:schemeClr val="bg1"/>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a:extLst>
              <a:ext uri="{FF2B5EF4-FFF2-40B4-BE49-F238E27FC236}">
                <a16:creationId xmlns:a16="http://schemas.microsoft.com/office/drawing/2014/main" id="{0AEE8F46-65A9-4640-9466-AD9EF46E6F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2620" y="862012"/>
            <a:ext cx="914400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a:extLst>
              <a:ext uri="{FF2B5EF4-FFF2-40B4-BE49-F238E27FC236}">
                <a16:creationId xmlns:a16="http://schemas.microsoft.com/office/drawing/2014/main" id="{47D2667C-B952-4243-B8A8-DE4FC677DBC7}"/>
              </a:ext>
            </a:extLst>
          </p:cNvPr>
          <p:cNvSpPr>
            <a:spLocks noGrp="1"/>
          </p:cNvSpPr>
          <p:nvPr>
            <p:ph type="title" idx="4294967295"/>
          </p:nvPr>
        </p:nvSpPr>
        <p:spPr>
          <a:xfrm>
            <a:off x="731520" y="187326"/>
            <a:ext cx="7886700" cy="674688"/>
          </a:xfrm>
          <a:prstGeom prst="rect">
            <a:avLst/>
          </a:prstGeom>
        </p:spPr>
        <p:txBody>
          <a:bodyPr/>
          <a:lstStyle/>
          <a:p>
            <a:r>
              <a:rPr lang="en-US" altLang="en-US" dirty="0">
                <a:solidFill>
                  <a:schemeClr val="bg1"/>
                </a:solidFill>
                <a:ea typeface="ＭＳ Ｐゴシック" panose="020B0600070205080204" pitchFamily="34" charset="-128"/>
              </a:rPr>
              <a:t>Curing Deadly Diseases: Hepatitis C</a:t>
            </a:r>
          </a:p>
        </p:txBody>
      </p:sp>
      <p:sp>
        <p:nvSpPr>
          <p:cNvPr id="28676" name="Rectangle 4">
            <a:extLst>
              <a:ext uri="{FF2B5EF4-FFF2-40B4-BE49-F238E27FC236}">
                <a16:creationId xmlns:a16="http://schemas.microsoft.com/office/drawing/2014/main" id="{A79FE7A7-A47D-4FF4-A61F-15A6B90C0F1E}"/>
              </a:ext>
            </a:extLst>
          </p:cNvPr>
          <p:cNvSpPr>
            <a:spLocks noChangeArrowheads="1"/>
          </p:cNvSpPr>
          <p:nvPr/>
        </p:nvSpPr>
        <p:spPr bwMode="auto">
          <a:xfrm>
            <a:off x="6096000" y="6209009"/>
            <a:ext cx="472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800" dirty="0">
                <a:solidFill>
                  <a:schemeClr val="bg1"/>
                </a:solidFill>
                <a:latin typeface="Arial" panose="020B0604020202020204" pitchFamily="34" charset="0"/>
              </a:rPr>
              <a:t>Source: 1WHO Mortality Database (accessed January 2017); 2American Cancer Society Cancer Statistics Center; 3Sun et al., 2008, “The determinants of recent gains cancer survival: an analysis of the surveillance, epidemiology, and end results (SEER) database,” Journal of Clinical Oncology. </a:t>
            </a:r>
            <a:endParaRPr lang="en-US" altLang="en-US" sz="1800" dirty="0">
              <a:solidFill>
                <a:schemeClr val="bg1"/>
              </a:solidFill>
              <a:latin typeface="Arial" panose="020B0604020202020204" pitchFamily="34" charset="0"/>
            </a:endParaRPr>
          </a:p>
        </p:txBody>
      </p:sp>
    </p:spTree>
  </p:cSld>
  <p:clrMapOvr>
    <a:masterClrMapping/>
  </p:clrMapOvr>
  <p:transition spd="slow"/>
</p:sld>
</file>

<file path=ppt/theme/theme1.xml><?xml version="1.0" encoding="utf-8"?>
<a:theme xmlns:a="http://schemas.openxmlformats.org/drawingml/2006/main" name="1_Office Theme">
  <a:themeElements>
    <a:clrScheme name="Custom 7">
      <a:dk1>
        <a:srgbClr val="00205B"/>
      </a:dk1>
      <a:lt1>
        <a:sysClr val="window" lastClr="FFFFFF"/>
      </a:lt1>
      <a:dk2>
        <a:srgbClr val="00205B"/>
      </a:dk2>
      <a:lt2>
        <a:srgbClr val="00205B"/>
      </a:lt2>
      <a:accent1>
        <a:srgbClr val="FFFFFF"/>
      </a:accent1>
      <a:accent2>
        <a:srgbClr val="CB350F"/>
      </a:accent2>
      <a:accent3>
        <a:srgbClr val="97999B"/>
      </a:accent3>
      <a:accent4>
        <a:srgbClr val="F3D03E"/>
      </a:accent4>
      <a:accent5>
        <a:srgbClr val="34D0C1"/>
      </a:accent5>
      <a:accent6>
        <a:srgbClr val="93C90E"/>
      </a:accent6>
      <a:hlink>
        <a:srgbClr val="0076CF"/>
      </a:hlink>
      <a:folHlink>
        <a:srgbClr val="0076C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89C8E0D0780E44B9FB385B5EEC703D" ma:contentTypeVersion="17" ma:contentTypeDescription="Create a new document." ma:contentTypeScope="" ma:versionID="254ddccdaed675e89a9354d4f98db8ec">
  <xsd:schema xmlns:xsd="http://www.w3.org/2001/XMLSchema" xmlns:xs="http://www.w3.org/2001/XMLSchema" xmlns:p="http://schemas.microsoft.com/office/2006/metadata/properties" xmlns:ns2="124e01ff-47af-4f69-b6b1-8bd7b642ad80" xmlns:ns3="f2c48f60-54de-499d-bd5e-1a2c34db13ad" targetNamespace="http://schemas.microsoft.com/office/2006/metadata/properties" ma:root="true" ma:fieldsID="8dd0d27db7019c5072df4993cc210f22" ns2:_="" ns3:_="">
    <xsd:import namespace="124e01ff-47af-4f69-b6b1-8bd7b642ad80"/>
    <xsd:import namespace="f2c48f60-54de-499d-bd5e-1a2c34db13a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GenerationTime" minOccurs="0"/>
                <xsd:element ref="ns2:MediaServiceEventHashCode" minOccurs="0"/>
                <xsd:element ref="ns2:lcf76f155ced4ddcb4097134ff3c332f" minOccurs="0"/>
                <xsd:element ref="ns3:TaxCatchAll"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4e01ff-47af-4f69-b6b1-8bd7b642ad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42fbb9-1fc8-4dc7-bfa7-55c7b00c0383" ma:termSetId="09814cd3-568e-fe90-9814-8d621ff8fb84" ma:anchorId="fba54fb3-c3e1-fe81-a776-ca4b69148c4d" ma:open="true" ma:isKeyword="false">
      <xsd:complexType>
        <xsd:sequence>
          <xsd:element ref="pc:Terms" minOccurs="0" maxOccurs="1"/>
        </xsd:sequence>
      </xsd:complex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c48f60-54de-499d-bd5e-1a2c34db13ad"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9962944-c2fb-4adb-8a69-7a81247e5e31}" ma:internalName="TaxCatchAll" ma:showField="CatchAllData" ma:web="f2c48f60-54de-499d-bd5e-1a2c34db13a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24e01ff-47af-4f69-b6b1-8bd7b642ad80">
      <Terms xmlns="http://schemas.microsoft.com/office/infopath/2007/PartnerControls"/>
    </lcf76f155ced4ddcb4097134ff3c332f>
    <TaxCatchAll xmlns="f2c48f60-54de-499d-bd5e-1a2c34db13ad" xsi:nil="true"/>
  </documentManagement>
</p:properties>
</file>

<file path=customXml/itemProps1.xml><?xml version="1.0" encoding="utf-8"?>
<ds:datastoreItem xmlns:ds="http://schemas.openxmlformats.org/officeDocument/2006/customXml" ds:itemID="{BAB869F7-84BA-4FC6-BA47-7CF7CEFBC67A}"/>
</file>

<file path=customXml/itemProps2.xml><?xml version="1.0" encoding="utf-8"?>
<ds:datastoreItem xmlns:ds="http://schemas.openxmlformats.org/officeDocument/2006/customXml" ds:itemID="{3C65A910-04D8-4AF9-AA4A-A2D6158D8453}"/>
</file>

<file path=customXml/itemProps3.xml><?xml version="1.0" encoding="utf-8"?>
<ds:datastoreItem xmlns:ds="http://schemas.openxmlformats.org/officeDocument/2006/customXml" ds:itemID="{4CBC2904-D60A-4B65-9825-12B69D0ED71A}"/>
</file>

<file path=docProps/app.xml><?xml version="1.0" encoding="utf-8"?>
<Properties xmlns="http://schemas.openxmlformats.org/officeDocument/2006/extended-properties" xmlns:vt="http://schemas.openxmlformats.org/officeDocument/2006/docPropsVTypes">
  <TotalTime>1170</TotalTime>
  <Words>1504</Words>
  <Application>Microsoft Office PowerPoint</Application>
  <PresentationFormat>Widescreen</PresentationFormat>
  <Paragraphs>108</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Courier New</vt:lpstr>
      <vt:lpstr>Montserrat</vt:lpstr>
      <vt:lpstr>Wingdings</vt:lpstr>
      <vt:lpstr>1_Office Theme</vt:lpstr>
      <vt:lpstr>Value of Pharmaceuticals in  Managed Care Pharmacy</vt:lpstr>
      <vt:lpstr>What is Managed Care Pharmacy?</vt:lpstr>
      <vt:lpstr>The Value Equation for Pharmaceuticals</vt:lpstr>
      <vt:lpstr>Pharmaceuticals in the Total Healthcare Process</vt:lpstr>
      <vt:lpstr>The Importance of Innovation</vt:lpstr>
      <vt:lpstr>Increasing Life Expectancy</vt:lpstr>
      <vt:lpstr>Decreasing Mortality: Cancer</vt:lpstr>
      <vt:lpstr>Decreasing Mortality: Chronic Diseases</vt:lpstr>
      <vt:lpstr>Curing Deadly Diseases: Hepatitis C</vt:lpstr>
      <vt:lpstr>Reducing Hospitalizations and Other Costs</vt:lpstr>
      <vt:lpstr>Minimizing Workplace Productivity Loss</vt:lpstr>
      <vt:lpstr>Medicines Are Part of the Solution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Mara K. Braunger</dc:creator>
  <cp:lastModifiedBy>Betty Whitaker</cp:lastModifiedBy>
  <cp:revision>166</cp:revision>
  <dcterms:created xsi:type="dcterms:W3CDTF">2019-05-03T17:39:49Z</dcterms:created>
  <dcterms:modified xsi:type="dcterms:W3CDTF">2023-04-12T14:23:40Z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0x0101006689C8E0D0780E44B9FB385B5EEC703D</vt:lpwstr>
  </property>
</Properties>
</file>