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12.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ppt/revisionInfo.xml" ContentType="application/vnd.ms-powerpoint.revisioninfo+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3"/>
  </p:notesMasterIdLst>
  <p:sldIdLst>
    <p:sldId id="295" r:id="rId2"/>
    <p:sldId id="259" r:id="rId3"/>
    <p:sldId id="296" r:id="rId4"/>
    <p:sldId id="277" r:id="rId5"/>
    <p:sldId id="272" r:id="rId6"/>
    <p:sldId id="274" r:id="rId7"/>
    <p:sldId id="260" r:id="rId8"/>
    <p:sldId id="290" r:id="rId9"/>
    <p:sldId id="292" r:id="rId10"/>
    <p:sldId id="293" r:id="rId11"/>
    <p:sldId id="294" r:id="rId12"/>
    <p:sldId id="291" r:id="rId13"/>
    <p:sldId id="275" r:id="rId14"/>
    <p:sldId id="273" r:id="rId15"/>
    <p:sldId id="276" r:id="rId16"/>
    <p:sldId id="283" r:id="rId17"/>
    <p:sldId id="284" r:id="rId18"/>
    <p:sldId id="285" r:id="rId19"/>
    <p:sldId id="287" r:id="rId20"/>
    <p:sldId id="288" r:id="rId21"/>
    <p:sldId id="41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5B"/>
    <a:srgbClr val="91C84C"/>
    <a:srgbClr val="FFFFFF"/>
    <a:srgbClr val="F5E27A"/>
    <a:srgbClr val="FFE762"/>
    <a:srgbClr val="F4D33D"/>
    <a:srgbClr val="93C90E"/>
    <a:srgbClr val="83498C"/>
    <a:srgbClr val="F0D966"/>
    <a:srgbClr val="286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57BB3A-8DD5-4AEA-9AB0-6A2590393B2C}" v="69" dt="2023-04-12T13:48:46.7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00" autoAdjust="0"/>
    <p:restoredTop sz="83289" autoAdjust="0"/>
  </p:normalViewPr>
  <p:slideViewPr>
    <p:cSldViewPr snapToGrid="0" snapToObjects="1">
      <p:cViewPr varScale="1">
        <p:scale>
          <a:sx n="71" d="100"/>
          <a:sy n="71" d="100"/>
        </p:scale>
        <p:origin x="696" y="-307"/>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30"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28B05A-7177-4218-A104-D8CD43271F5E}" type="datetimeFigureOut">
              <a:rPr lang="en-US" smtClean="0"/>
              <a:t>4/12/2023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9CBD27-D6FE-4E25-8944-C777FE3B93DA}" type="slidenum">
              <a:rPr lang="en-US" smtClean="0"/>
              <a:t>‹#›</a:t>
            </a:fld>
            <a:endParaRPr lang="en-US" dirty="0"/>
          </a:p>
        </p:txBody>
      </p:sp>
    </p:spTree>
    <p:extLst>
      <p:ext uri="{BB962C8B-B14F-4D97-AF65-F5344CB8AC3E}">
        <p14:creationId xmlns:p14="http://schemas.microsoft.com/office/powerpoint/2010/main" val="3618446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4F5C67BB-83EE-47B3-A3B7-E91C552CFCBB}"/>
              </a:ext>
            </a:extLst>
          </p:cNvPr>
          <p:cNvSpPr>
            <a:spLocks noGrp="1" noRot="1" noChangeAspect="1" noChangeArrowheads="1" noTextEdit="1"/>
          </p:cNvSpPr>
          <p:nvPr>
            <p:ph type="sldImg"/>
          </p:nvPr>
        </p:nvSpPr>
        <p:spPr>
          <a:ln/>
        </p:spPr>
      </p:sp>
      <p:sp>
        <p:nvSpPr>
          <p:cNvPr id="36867" name="Rectangle 3">
            <a:extLst>
              <a:ext uri="{FF2B5EF4-FFF2-40B4-BE49-F238E27FC236}">
                <a16:creationId xmlns:a16="http://schemas.microsoft.com/office/drawing/2014/main" id="{E44867A3-F9E3-41C0-A573-BEFA81E880F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94E4FF73-909F-406F-8D5B-3D3EBAB8E5C6}"/>
              </a:ext>
            </a:extLst>
          </p:cNvPr>
          <p:cNvSpPr>
            <a:spLocks noGrp="1" noRot="1" noChangeAspect="1" noChangeArrowheads="1" noTextEdit="1"/>
          </p:cNvSpPr>
          <p:nvPr>
            <p:ph type="sldImg"/>
          </p:nvPr>
        </p:nvSpPr>
        <p:spPr>
          <a:ln/>
        </p:spPr>
      </p:sp>
      <p:sp>
        <p:nvSpPr>
          <p:cNvPr id="39939" name="Notes Placeholder 2">
            <a:extLst>
              <a:ext uri="{FF2B5EF4-FFF2-40B4-BE49-F238E27FC236}">
                <a16:creationId xmlns:a16="http://schemas.microsoft.com/office/drawing/2014/main" id="{DCC2B5F3-B3BE-49B8-B254-30150371A28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The students could consider the status of Pradaxa or expand on the question by evaluating all of the products under review and where they should be placed.</a:t>
            </a:r>
          </a:p>
        </p:txBody>
      </p:sp>
      <p:sp>
        <p:nvSpPr>
          <p:cNvPr id="39940" name="Slide Number Placeholder 3">
            <a:extLst>
              <a:ext uri="{FF2B5EF4-FFF2-40B4-BE49-F238E27FC236}">
                <a16:creationId xmlns:a16="http://schemas.microsoft.com/office/drawing/2014/main" id="{E0004BA8-1C8D-4F5D-883C-B6E27C6E977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C87FB0B3-EAEA-4006-976E-4A377C05031D}" type="slidenum">
              <a:rPr lang="en-US" altLang="en-US" smtClean="0"/>
              <a:pPr>
                <a:spcBef>
                  <a:spcPct val="0"/>
                </a:spcBef>
              </a:pPr>
              <a:t>16</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9CBD27-D6FE-4E25-8944-C777FE3B93DA}"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3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endParaRPr>
          </a:p>
        </p:txBody>
      </p:sp>
    </p:spTree>
    <p:extLst>
      <p:ext uri="{BB962C8B-B14F-4D97-AF65-F5344CB8AC3E}">
        <p14:creationId xmlns:p14="http://schemas.microsoft.com/office/powerpoint/2010/main" val="939304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2F1FB837-72B3-455F-964D-EB43DE4D7152}"/>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5DC95502-3E3D-4897-9328-EF2F75A2FA5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6388" name="Slide Number Placeholder 3">
            <a:extLst>
              <a:ext uri="{FF2B5EF4-FFF2-40B4-BE49-F238E27FC236}">
                <a16:creationId xmlns:a16="http://schemas.microsoft.com/office/drawing/2014/main" id="{3C91E636-4853-42F8-A6DC-BBA84256750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70949EAD-625A-4BA5-837A-11515C718FFE}"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D7D78C62-9B54-4118-A1C6-9389E2F6CE33}"/>
              </a:ext>
            </a:extLst>
          </p:cNvPr>
          <p:cNvSpPr>
            <a:spLocks noGrp="1" noRot="1" noChangeAspect="1" noChangeArrowheads="1" noTextEdit="1"/>
          </p:cNvSpPr>
          <p:nvPr>
            <p:ph type="sldImg"/>
          </p:nvPr>
        </p:nvSpPr>
        <p:spPr>
          <a:ln/>
        </p:spPr>
      </p:sp>
      <p:sp>
        <p:nvSpPr>
          <p:cNvPr id="19459" name="Notes Placeholder 2">
            <a:extLst>
              <a:ext uri="{FF2B5EF4-FFF2-40B4-BE49-F238E27FC236}">
                <a16:creationId xmlns:a16="http://schemas.microsoft.com/office/drawing/2014/main" id="{97257423-B4B3-40F1-92CE-A2FA610E859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Some designs will include up to 6 tiers. These plans will differentiate between preferred (tier 1) and non preferred (tier 2) generics and will include a 5</a:t>
            </a:r>
            <a:r>
              <a:rPr lang="en-US" altLang="en-US" baseline="30000">
                <a:ea typeface="ＭＳ Ｐゴシック" panose="020B0600070205080204" pitchFamily="34" charset="-128"/>
              </a:rPr>
              <a:t>th-</a:t>
            </a:r>
            <a:r>
              <a:rPr lang="en-US" altLang="en-US">
                <a:ea typeface="ＭＳ Ｐゴシック" panose="020B0600070205080204" pitchFamily="34" charset="-128"/>
              </a:rPr>
              <a:t>6</a:t>
            </a:r>
            <a:r>
              <a:rPr lang="en-US" altLang="en-US" baseline="30000">
                <a:ea typeface="ＭＳ Ｐゴシック" panose="020B0600070205080204" pitchFamily="34" charset="-128"/>
              </a:rPr>
              <a:t>th</a:t>
            </a:r>
            <a:r>
              <a:rPr lang="en-US" altLang="en-US">
                <a:ea typeface="ＭＳ Ｐゴシック" panose="020B0600070205080204" pitchFamily="34" charset="-128"/>
              </a:rPr>
              <a:t> specialty tier. </a:t>
            </a:r>
          </a:p>
          <a:p>
            <a:r>
              <a:rPr lang="en-US" altLang="en-US">
                <a:ea typeface="ＭＳ Ｐゴシック" panose="020B0600070205080204" pitchFamily="34" charset="-128"/>
              </a:rPr>
              <a:t>1-preferred generics</a:t>
            </a:r>
          </a:p>
          <a:p>
            <a:r>
              <a:rPr lang="en-US" altLang="en-US">
                <a:ea typeface="ＭＳ Ｐゴシック" panose="020B0600070205080204" pitchFamily="34" charset="-128"/>
              </a:rPr>
              <a:t>2-non preferred generics</a:t>
            </a:r>
          </a:p>
          <a:p>
            <a:r>
              <a:rPr lang="en-US" altLang="en-US">
                <a:ea typeface="ＭＳ Ｐゴシック" panose="020B0600070205080204" pitchFamily="34" charset="-128"/>
              </a:rPr>
              <a:t>3-preferred brands</a:t>
            </a:r>
          </a:p>
          <a:p>
            <a:r>
              <a:rPr lang="en-US" altLang="en-US">
                <a:ea typeface="ＭＳ Ｐゴシック" panose="020B0600070205080204" pitchFamily="34" charset="-128"/>
              </a:rPr>
              <a:t>4- non preferred brands</a:t>
            </a:r>
          </a:p>
          <a:p>
            <a:r>
              <a:rPr lang="en-US" altLang="en-US">
                <a:ea typeface="ＭＳ Ｐゴシック" panose="020B0600070205080204" pitchFamily="34" charset="-128"/>
              </a:rPr>
              <a:t>5- preferred specialty medications </a:t>
            </a:r>
          </a:p>
          <a:p>
            <a:r>
              <a:rPr lang="en-US" altLang="en-US">
                <a:ea typeface="ＭＳ Ｐゴシック" panose="020B0600070205080204" pitchFamily="34" charset="-128"/>
              </a:rPr>
              <a:t>6- non preferred specialty medications</a:t>
            </a:r>
          </a:p>
        </p:txBody>
      </p:sp>
      <p:sp>
        <p:nvSpPr>
          <p:cNvPr id="19460" name="Slide Number Placeholder 3">
            <a:extLst>
              <a:ext uri="{FF2B5EF4-FFF2-40B4-BE49-F238E27FC236}">
                <a16:creationId xmlns:a16="http://schemas.microsoft.com/office/drawing/2014/main" id="{33F73164-4D16-4795-AA28-9F469F563E0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DEB7A245-5132-4BBE-A4F6-5422097783FE}" type="slidenum">
              <a:rPr lang="en-US" altLang="en-US" smtClean="0"/>
              <a:pPr>
                <a:spcBef>
                  <a:spcPct val="0"/>
                </a:spcBef>
              </a:pPr>
              <a:t>4</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94E260AC-10D2-4CD7-ABE8-4B6AD91DAB0D}"/>
              </a:ext>
            </a:extLst>
          </p:cNvPr>
          <p:cNvSpPr>
            <a:spLocks noGrp="1" noRot="1" noChangeAspect="1" noChangeArrowheads="1" noTextEdit="1"/>
          </p:cNvSpPr>
          <p:nvPr>
            <p:ph type="sldImg"/>
          </p:nvPr>
        </p:nvSpPr>
        <p:spPr>
          <a:ln/>
        </p:spPr>
      </p:sp>
      <p:sp>
        <p:nvSpPr>
          <p:cNvPr id="21507" name="Notes Placeholder 2">
            <a:extLst>
              <a:ext uri="{FF2B5EF4-FFF2-40B4-BE49-F238E27FC236}">
                <a16:creationId xmlns:a16="http://schemas.microsoft.com/office/drawing/2014/main" id="{C151A2AC-0E85-418C-9205-AE0A12ECB81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These medications are usually relatively expensive compared to drugs in the traditional pharmacy benefit. The Centers for Medicare &amp; Medicaid Services (CMS) defines specialty drugs as those that cost more than $670/month</a:t>
            </a:r>
          </a:p>
          <a:p>
            <a:endParaRPr lang="en-US" altLang="en-US" b="1" i="1" u="sng">
              <a:ea typeface="ＭＳ Ｐゴシック" panose="020B0600070205080204" pitchFamily="34" charset="-128"/>
            </a:endParaRPr>
          </a:p>
          <a:p>
            <a:r>
              <a:rPr lang="en-US" altLang="en-US" b="1" i="1" u="sng">
                <a:ea typeface="ＭＳ Ｐゴシック" panose="020B0600070205080204" pitchFamily="34" charset="-128"/>
              </a:rPr>
              <a:t>Specialty pharmaceuticals are typically large, unstable, protein-based molecules, produced through a biotechnology process. They are differentiated from other more common medications that are manufactured through synthetic processes or are extracted from biological sources. Early specialty pharmacy products treated complex conditions affecting distinct disease populations, such as multiple sclerosis, cancer, pulmonary hypertension, hemophilia and hepatitis C. However, the newer products may be targeted to more common chronic diseases requiring maintenance therapy, such as rheumatoid arthritis and asthma.</a:t>
            </a:r>
          </a:p>
        </p:txBody>
      </p:sp>
      <p:sp>
        <p:nvSpPr>
          <p:cNvPr id="21508" name="Slide Number Placeholder 3">
            <a:extLst>
              <a:ext uri="{FF2B5EF4-FFF2-40B4-BE49-F238E27FC236}">
                <a16:creationId xmlns:a16="http://schemas.microsoft.com/office/drawing/2014/main" id="{C0BC7888-64D0-4D76-A8F9-E0601775FBD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720920D3-B688-47B0-BDE4-34FB0EA80704}"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04E3FB55-CD90-4F03-88EB-B53C681F802A}"/>
              </a:ext>
            </a:extLst>
          </p:cNvPr>
          <p:cNvSpPr>
            <a:spLocks noGrp="1" noRot="1" noChangeAspect="1" noChangeArrowheads="1" noTextEdit="1"/>
          </p:cNvSpPr>
          <p:nvPr>
            <p:ph type="sldImg"/>
          </p:nvPr>
        </p:nvSpPr>
        <p:spPr>
          <a:ln/>
        </p:spPr>
      </p:sp>
      <p:sp>
        <p:nvSpPr>
          <p:cNvPr id="23555" name="Notes Placeholder 2">
            <a:extLst>
              <a:ext uri="{FF2B5EF4-FFF2-40B4-BE49-F238E27FC236}">
                <a16:creationId xmlns:a16="http://schemas.microsoft.com/office/drawing/2014/main" id="{F8059B41-1950-4438-A36D-9DB46255D10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e.g., $5.00 per generic prescription, $10.00 per preferred brand name prescription, and a higher charge such as $25.00 for a non-formulary product </a:t>
            </a:r>
          </a:p>
        </p:txBody>
      </p:sp>
      <p:sp>
        <p:nvSpPr>
          <p:cNvPr id="23556" name="Slide Number Placeholder 3">
            <a:extLst>
              <a:ext uri="{FF2B5EF4-FFF2-40B4-BE49-F238E27FC236}">
                <a16:creationId xmlns:a16="http://schemas.microsoft.com/office/drawing/2014/main" id="{71BE93E4-2439-4F4B-B609-BA059F64C44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D197411C-9D74-4D07-9614-574DA8431065}"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B82E315A-DB13-404E-91C2-AB20B83C8C9A}"/>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4420A923-46B5-4B8C-B6AB-B937E83370A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442CA7AE-EC29-40A5-BA7A-70FA21179791}"/>
              </a:ext>
            </a:extLst>
          </p:cNvPr>
          <p:cNvSpPr>
            <a:spLocks noGrp="1" noRot="1" noChangeAspect="1" noChangeArrowheads="1" noTextEdit="1"/>
          </p:cNvSpPr>
          <p:nvPr>
            <p:ph type="sldImg"/>
          </p:nvPr>
        </p:nvSpPr>
        <p:spPr>
          <a:ln/>
        </p:spPr>
      </p:sp>
      <p:sp>
        <p:nvSpPr>
          <p:cNvPr id="27651" name="Rectangle 3">
            <a:extLst>
              <a:ext uri="{FF2B5EF4-FFF2-40B4-BE49-F238E27FC236}">
                <a16:creationId xmlns:a16="http://schemas.microsoft.com/office/drawing/2014/main" id="{6C550E4F-1A14-45AB-8B8D-D0B5E9E2854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9C58619D-E9BB-40D2-8426-430B4685A58E}"/>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D40D7EE6-4AD6-4EBE-99D3-FB500DA6BFA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A medical plan that has specified minimum limits for the annual deductible and maximum limits for out-of-pocket expenses.  An HDHP must have a minimum deductible of $1,400 for individual coverage or $2,800 for family coverage.  Annual out-of-pocket expenses must not exceed $6,900 for individual coverage or $13,800 for family coverage.   </a:t>
            </a:r>
          </a:p>
        </p:txBody>
      </p:sp>
      <p:sp>
        <p:nvSpPr>
          <p:cNvPr id="30724" name="Slide Number Placeholder 3">
            <a:extLst>
              <a:ext uri="{FF2B5EF4-FFF2-40B4-BE49-F238E27FC236}">
                <a16:creationId xmlns:a16="http://schemas.microsoft.com/office/drawing/2014/main" id="{798DF5CC-8C36-4140-9DB6-F5062A8280B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CA0633E5-146E-46F8-B3B1-8E3986540661}" type="slidenum">
              <a:rPr lang="en-US" altLang="en-US" smtClean="0"/>
              <a:pPr>
                <a:spcBef>
                  <a:spcPct val="0"/>
                </a:spcBef>
              </a:pPr>
              <a:t>10</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AFF09882-D149-4796-9BAF-6888D95ADBC4}"/>
              </a:ext>
            </a:extLst>
          </p:cNvPr>
          <p:cNvSpPr>
            <a:spLocks noGrp="1" noRot="1" noChangeAspect="1" noChangeArrowheads="1" noTextEdit="1"/>
          </p:cNvSpPr>
          <p:nvPr>
            <p:ph type="sldImg"/>
          </p:nvPr>
        </p:nvSpPr>
        <p:spPr>
          <a:ln/>
        </p:spPr>
      </p:sp>
      <p:sp>
        <p:nvSpPr>
          <p:cNvPr id="33795" name="Rectangle 3">
            <a:extLst>
              <a:ext uri="{FF2B5EF4-FFF2-40B4-BE49-F238E27FC236}">
                <a16:creationId xmlns:a16="http://schemas.microsoft.com/office/drawing/2014/main" id="{9F5F2A44-A059-43BE-845A-F3791A34BF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822960" y="685802"/>
            <a:ext cx="8840949" cy="2169367"/>
          </a:xfrm>
          <a:prstGeom prst="rect">
            <a:avLst/>
          </a:prstGeom>
        </p:spPr>
        <p:txBody>
          <a:bodyPr vert="horz" lIns="0" tIns="0" rIns="0" bIns="0" rtlCol="0" anchor="t" anchorCtr="0">
            <a:noAutofit/>
          </a:bodyPr>
          <a:lstStyle>
            <a:lvl1pPr algn="ctr">
              <a:defRPr sz="54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5679741" y="3149322"/>
            <a:ext cx="6288067"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24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780033" y="1931772"/>
            <a:ext cx="6858000" cy="6858000"/>
          </a:xfrm>
          <a:prstGeom prst="rect">
            <a:avLst/>
          </a:prstGeom>
        </p:spPr>
      </p:pic>
    </p:spTree>
    <p:extLst>
      <p:ext uri="{BB962C8B-B14F-4D97-AF65-F5344CB8AC3E}">
        <p14:creationId xmlns:p14="http://schemas.microsoft.com/office/powerpoint/2010/main" val="34087034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3487893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15114790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33986023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800"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831633" y="-1540568"/>
            <a:ext cx="7427536"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67951" y="4257443"/>
            <a:ext cx="10515600" cy="2245994"/>
          </a:xfrm>
          <a:prstGeom prst="rect">
            <a:avLst/>
          </a:prstGeom>
        </p:spPr>
        <p:txBody>
          <a:bodyPr/>
          <a:lstStyle>
            <a:lvl1pPr>
              <a:defRPr sz="54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502914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838200" y="1825625"/>
            <a:ext cx="10515600" cy="3903663"/>
          </a:xfrm>
          <a:prstGeom prst="rect">
            <a:avLst/>
          </a:prstGeom>
        </p:spPr>
        <p:txBody>
          <a:bodyPr vert="horz" lIns="91440" tIns="45720" rIns="91440" bIns="45720" rtlCol="0">
            <a:normAutofit/>
          </a:bodyPr>
          <a:lstStyle>
            <a:lvl1pPr>
              <a:defRPr>
                <a:solidFill>
                  <a:srgbClr val="00205B"/>
                </a:solidFill>
                <a:latin typeface="+mj-lt"/>
              </a:defRPr>
            </a:lvl1pPr>
            <a:lvl2pPr marL="557213" indent="-214313">
              <a:buClr>
                <a:schemeClr val="accent1"/>
              </a:buClr>
              <a:buFont typeface="Wingdings" pitchFamily="2" charset="2"/>
              <a:buChar char="§"/>
              <a:defRPr>
                <a:solidFill>
                  <a:srgbClr val="00205B"/>
                </a:solidFill>
                <a:latin typeface="+mn-lt"/>
              </a:defRPr>
            </a:lvl2pPr>
            <a:lvl3pPr marL="900113" indent="-214313">
              <a:buClr>
                <a:schemeClr val="bg2"/>
              </a:buClr>
              <a:buFont typeface="Courier New" panose="02070309020205020404" pitchFamily="49" charset="0"/>
              <a:buChar char="o"/>
              <a:defRPr>
                <a:solidFill>
                  <a:srgbClr val="00205B"/>
                </a:solidFill>
                <a:latin typeface="+mn-lt"/>
              </a:defRPr>
            </a:lvl3pPr>
            <a:lvl4pPr marL="1243013" indent="-214313">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51"/>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Tree>
    <p:extLst>
      <p:ext uri="{BB962C8B-B14F-4D97-AF65-F5344CB8AC3E}">
        <p14:creationId xmlns:p14="http://schemas.microsoft.com/office/powerpoint/2010/main" val="14953231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Agenda Slide">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52B1DA35-F07B-4E46-B4EE-553AF1912B27}"/>
              </a:ext>
            </a:extLst>
          </p:cNvPr>
          <p:cNvSpPr>
            <a:spLocks noGrp="1"/>
          </p:cNvSpPr>
          <p:nvPr>
            <p:ph type="title" hasCustomPrompt="1"/>
          </p:nvPr>
        </p:nvSpPr>
        <p:spPr>
          <a:xfrm>
            <a:off x="822960" y="685802"/>
            <a:ext cx="8840949" cy="2132227"/>
          </a:xfrm>
          <a:prstGeom prst="rect">
            <a:avLst/>
          </a:prstGeom>
        </p:spPr>
        <p:txBody>
          <a:bodyPr vert="horz" lIns="0" tIns="0" rIns="0" bIns="0" rtlCol="0" anchor="t" anchorCtr="0">
            <a:noAutofit/>
          </a:bodyPr>
          <a:lstStyle>
            <a:lvl1pPr algn="ctr">
              <a:defRPr sz="5400" b="1">
                <a:solidFill>
                  <a:srgbClr val="00205B"/>
                </a:solidFill>
                <a:latin typeface="+mj-lt"/>
              </a:defRPr>
            </a:lvl1pPr>
          </a:lstStyle>
          <a:p>
            <a:r>
              <a:rPr lang="en-US" dirty="0"/>
              <a:t>Slide Title (Paragraph)</a:t>
            </a:r>
          </a:p>
        </p:txBody>
      </p:sp>
      <p:pic>
        <p:nvPicPr>
          <p:cNvPr id="8" name="Picture 7">
            <a:extLst>
              <a:ext uri="{FF2B5EF4-FFF2-40B4-BE49-F238E27FC236}">
                <a16:creationId xmlns:a16="http://schemas.microsoft.com/office/drawing/2014/main" id="{10DEA535-A6B2-314B-A2A3-D33299E4F7B1}"/>
              </a:ext>
            </a:extLst>
          </p:cNvPr>
          <p:cNvPicPr>
            <a:picLocks noChangeAspect="1"/>
          </p:cNvPicPr>
          <p:nvPr userDrawn="1"/>
        </p:nvPicPr>
        <p:blipFill>
          <a:blip r:embed="rId2"/>
          <a:stretch>
            <a:fillRect/>
          </a:stretch>
        </p:blipFill>
        <p:spPr>
          <a:xfrm>
            <a:off x="-1860987" y="1820186"/>
            <a:ext cx="6949440" cy="6949440"/>
          </a:xfrm>
          <a:prstGeom prst="rect">
            <a:avLst/>
          </a:prstGeom>
        </p:spPr>
      </p:pic>
    </p:spTree>
    <p:extLst>
      <p:ext uri="{BB962C8B-B14F-4D97-AF65-F5344CB8AC3E}">
        <p14:creationId xmlns:p14="http://schemas.microsoft.com/office/powerpoint/2010/main" val="716869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158201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hyperlink" Target="http://www.amcp.org/studentcenter/"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287704" y="1345739"/>
            <a:ext cx="8182025" cy="1627025"/>
          </a:xfrm>
        </p:spPr>
        <p:txBody>
          <a:bodyPr/>
          <a:lstStyle/>
          <a:p>
            <a:pPr algn="r"/>
            <a:r>
              <a:rPr lang="en-US" altLang="en-US" sz="4950" dirty="0">
                <a:solidFill>
                  <a:schemeClr val="bg1"/>
                </a:solidFill>
              </a:rPr>
              <a:t>Pharmacy Benefit Design</a:t>
            </a:r>
          </a:p>
        </p:txBody>
      </p:sp>
      <p:sp>
        <p:nvSpPr>
          <p:cNvPr id="12291" name="Subtitle 2"/>
          <p:cNvSpPr>
            <a:spLocks noGrp="1"/>
          </p:cNvSpPr>
          <p:nvPr>
            <p:ph type="subTitle" idx="4294967295"/>
          </p:nvPr>
        </p:nvSpPr>
        <p:spPr>
          <a:xfrm>
            <a:off x="5867399" y="4086225"/>
            <a:ext cx="5602329" cy="1314450"/>
          </a:xfrm>
          <a:prstGeom prst="rect">
            <a:avLst/>
          </a:prstGeom>
        </p:spPr>
        <p:txBody>
          <a:bodyPr/>
          <a:lstStyle/>
          <a:p>
            <a:pPr marL="0" indent="0">
              <a:buNone/>
            </a:pPr>
            <a:r>
              <a:rPr lang="en-US" altLang="en-US" sz="2400" dirty="0">
                <a:solidFill>
                  <a:schemeClr val="bg1"/>
                </a:solidFill>
              </a:rPr>
              <a:t>Created by the School of Pharmacy Relations Committee for AMCP</a:t>
            </a:r>
          </a:p>
          <a:p>
            <a:pPr marL="0" indent="0">
              <a:buNone/>
            </a:pPr>
            <a:r>
              <a:rPr lang="en-US" altLang="en-US" sz="2400" dirty="0">
                <a:solidFill>
                  <a:schemeClr val="bg1"/>
                </a:solidFill>
              </a:rPr>
              <a:t>Updated: February 2020</a:t>
            </a:r>
          </a:p>
          <a:p>
            <a:pPr eaLnBrk="1" hangingPunct="1"/>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C88F6764-8A74-4F22-858C-D5B86436ABAA}"/>
              </a:ext>
            </a:extLst>
          </p:cNvPr>
          <p:cNvSpPr>
            <a:spLocks noGrp="1"/>
          </p:cNvSpPr>
          <p:nvPr>
            <p:ph type="title"/>
          </p:nvPr>
        </p:nvSpPr>
        <p:spPr/>
        <p:txBody>
          <a:bodyPr/>
          <a:lstStyle/>
          <a:p>
            <a:pPr eaLnBrk="1" hangingPunct="1"/>
            <a:r>
              <a:rPr lang="en-US" altLang="en-US" sz="4000" dirty="0">
                <a:solidFill>
                  <a:srgbClr val="002060"/>
                </a:solidFill>
                <a:ea typeface="ＭＳ Ｐゴシック" panose="020B0600070205080204" pitchFamily="34" charset="-128"/>
              </a:rPr>
              <a:t>Deductible Based Benefits</a:t>
            </a:r>
          </a:p>
        </p:txBody>
      </p:sp>
      <p:sp>
        <p:nvSpPr>
          <p:cNvPr id="29699" name="Rectangle 3">
            <a:extLst>
              <a:ext uri="{FF2B5EF4-FFF2-40B4-BE49-F238E27FC236}">
                <a16:creationId xmlns:a16="http://schemas.microsoft.com/office/drawing/2014/main" id="{F45FB40B-64EF-40F7-9FAF-EA981FFD285B}"/>
              </a:ext>
            </a:extLst>
          </p:cNvPr>
          <p:cNvSpPr>
            <a:spLocks noGrp="1"/>
          </p:cNvSpPr>
          <p:nvPr>
            <p:ph idx="1"/>
          </p:nvPr>
        </p:nvSpPr>
        <p:spPr/>
        <p:txBody>
          <a:bodyPr>
            <a:normAutofit/>
          </a:bodyPr>
          <a:lstStyle/>
          <a:p>
            <a:pPr eaLnBrk="1" hangingPunct="1">
              <a:lnSpc>
                <a:spcPct val="100000"/>
              </a:lnSpc>
            </a:pPr>
            <a:r>
              <a:rPr lang="en-US" altLang="en-US" sz="2400" dirty="0">
                <a:ea typeface="ＭＳ Ｐゴシック" panose="020B0600070205080204" pitchFamily="34" charset="-128"/>
              </a:rPr>
              <a:t>Some pharmacy benefits are designed as part of a High Deductible Health Plan (HDHP)</a:t>
            </a:r>
          </a:p>
          <a:p>
            <a:pPr eaLnBrk="1" hangingPunct="1">
              <a:lnSpc>
                <a:spcPct val="100000"/>
              </a:lnSpc>
            </a:pPr>
            <a:r>
              <a:rPr lang="en-US" altLang="en-US" sz="2400" dirty="0">
                <a:ea typeface="ＭＳ Ｐゴシック" panose="020B0600070205080204" pitchFamily="34" charset="-128"/>
              </a:rPr>
              <a:t>Usually, the deductible is applicable to both medical and pharmacy spend</a:t>
            </a:r>
          </a:p>
          <a:p>
            <a:pPr lvl="1" eaLnBrk="1" hangingPunct="1">
              <a:lnSpc>
                <a:spcPct val="100000"/>
              </a:lnSpc>
            </a:pPr>
            <a:r>
              <a:rPr lang="en-US" altLang="en-US" sz="2000" dirty="0">
                <a:ea typeface="ＭＳ Ｐゴシック" panose="020B0600070205080204" pitchFamily="34" charset="-128"/>
              </a:rPr>
              <a:t>Member pay full cost of all services until the deductible is reached</a:t>
            </a:r>
          </a:p>
          <a:p>
            <a:pPr lvl="1" eaLnBrk="1" hangingPunct="1">
              <a:lnSpc>
                <a:spcPct val="100000"/>
              </a:lnSpc>
            </a:pPr>
            <a:r>
              <a:rPr lang="en-US" altLang="en-US" sz="2000" dirty="0">
                <a:ea typeface="ＭＳ Ｐゴシック" panose="020B0600070205080204" pitchFamily="34" charset="-128"/>
              </a:rPr>
              <a:t>Once the deductible is reached, the member pays either a lower cost OR no cost</a:t>
            </a:r>
          </a:p>
          <a:p>
            <a:pPr lvl="1" eaLnBrk="1" hangingPunct="1">
              <a:lnSpc>
                <a:spcPct val="100000"/>
              </a:lnSpc>
            </a:pPr>
            <a:r>
              <a:rPr lang="en-US" altLang="en-US" sz="2000" dirty="0">
                <a:ea typeface="ＭＳ Ｐゴシック" panose="020B0600070205080204" pitchFamily="34" charset="-128"/>
              </a:rPr>
              <a:t>Most deductibles are set between $3,000 to $6,000 annually</a:t>
            </a:r>
          </a:p>
          <a:p>
            <a:pPr eaLnBrk="1" hangingPunct="1">
              <a:lnSpc>
                <a:spcPct val="100000"/>
              </a:lnSpc>
            </a:pPr>
            <a:r>
              <a:rPr lang="en-US" altLang="en-US" sz="2400" dirty="0">
                <a:ea typeface="ＭＳ Ｐゴシック" panose="020B0600070205080204" pitchFamily="34" charset="-128"/>
              </a:rPr>
              <a:t>In these plans, the PBM merely decides what drugs will apply to the deductible (are covered) and what drugs will not apply to the deductible</a:t>
            </a:r>
          </a:p>
          <a:p>
            <a:pPr lvl="1" eaLnBrk="1" hangingPunct="1">
              <a:lnSpc>
                <a:spcPct val="100000"/>
              </a:lnSpc>
            </a:pPr>
            <a:r>
              <a:rPr lang="en-US" altLang="en-US" sz="2000" dirty="0">
                <a:ea typeface="ＭＳ Ｐゴシック" panose="020B0600070205080204" pitchFamily="34" charset="-128"/>
              </a:rPr>
              <a:t>Formularies are not tiered and are often less restricting</a:t>
            </a:r>
          </a:p>
          <a:p>
            <a:pPr eaLnBrk="1" hangingPunct="1">
              <a:lnSpc>
                <a:spcPct val="90000"/>
              </a:lnSpc>
              <a:buFont typeface="Arial" panose="020B0604020202020204" pitchFamily="34" charset="0"/>
              <a:buNone/>
            </a:pPr>
            <a:endParaRPr lang="en-US" altLang="en-US" sz="1200"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6D99CBF-0D27-4BCD-BD2F-E278E7C967AC}"/>
              </a:ext>
            </a:extLst>
          </p:cNvPr>
          <p:cNvSpPr>
            <a:spLocks noGrp="1"/>
          </p:cNvSpPr>
          <p:nvPr>
            <p:ph type="title"/>
          </p:nvPr>
        </p:nvSpPr>
        <p:spPr/>
        <p:txBody>
          <a:bodyPr/>
          <a:lstStyle/>
          <a:p>
            <a:pPr eaLnBrk="1" hangingPunct="1"/>
            <a:r>
              <a:rPr lang="en-US" altLang="en-US" sz="4000" dirty="0">
                <a:solidFill>
                  <a:srgbClr val="002060"/>
                </a:solidFill>
                <a:ea typeface="ＭＳ Ｐゴシック" panose="020B0600070205080204" pitchFamily="34" charset="-128"/>
              </a:rPr>
              <a:t>Other</a:t>
            </a:r>
            <a:r>
              <a:rPr lang="en-US" altLang="en-US" sz="4000" dirty="0">
                <a:solidFill>
                  <a:schemeClr val="bg1"/>
                </a:solidFill>
                <a:ea typeface="ＭＳ Ｐゴシック" panose="020B0600070205080204" pitchFamily="34" charset="-128"/>
              </a:rPr>
              <a:t> </a:t>
            </a:r>
            <a:r>
              <a:rPr lang="en-US" altLang="en-US" sz="4000" dirty="0">
                <a:solidFill>
                  <a:srgbClr val="002060"/>
                </a:solidFill>
                <a:ea typeface="ＭＳ Ｐゴシック" panose="020B0600070205080204" pitchFamily="34" charset="-128"/>
              </a:rPr>
              <a:t>Characteristics</a:t>
            </a:r>
          </a:p>
        </p:txBody>
      </p:sp>
      <p:sp>
        <p:nvSpPr>
          <p:cNvPr id="31747" name="Rectangle 3">
            <a:extLst>
              <a:ext uri="{FF2B5EF4-FFF2-40B4-BE49-F238E27FC236}">
                <a16:creationId xmlns:a16="http://schemas.microsoft.com/office/drawing/2014/main" id="{F78283F5-2718-40D0-9586-442535AE8E67}"/>
              </a:ext>
            </a:extLst>
          </p:cNvPr>
          <p:cNvSpPr>
            <a:spLocks noGrp="1"/>
          </p:cNvSpPr>
          <p:nvPr>
            <p:ph idx="1"/>
          </p:nvPr>
        </p:nvSpPr>
        <p:spPr>
          <a:xfrm>
            <a:off x="838200" y="1679932"/>
            <a:ext cx="10515600" cy="5126652"/>
          </a:xfrm>
        </p:spPr>
        <p:txBody>
          <a:bodyPr>
            <a:normAutofit/>
          </a:bodyPr>
          <a:lstStyle/>
          <a:p>
            <a:pPr eaLnBrk="1" hangingPunct="1">
              <a:lnSpc>
                <a:spcPct val="100000"/>
              </a:lnSpc>
            </a:pPr>
            <a:r>
              <a:rPr lang="en-US" altLang="en-US" sz="2800" dirty="0">
                <a:ea typeface="ＭＳ Ｐゴシック" panose="020B0600070205080204" pitchFamily="34" charset="-128"/>
              </a:rPr>
              <a:t>PBMs offer cost-saving benefit designs to their downstream clients.  Most common examples include:</a:t>
            </a:r>
          </a:p>
          <a:p>
            <a:pPr lvl="1" eaLnBrk="1" hangingPunct="1">
              <a:lnSpc>
                <a:spcPct val="100000"/>
              </a:lnSpc>
            </a:pPr>
            <a:r>
              <a:rPr lang="en-US" altLang="en-US" sz="2400" dirty="0">
                <a:ea typeface="ＭＳ Ｐゴシック" panose="020B0600070205080204" pitchFamily="34" charset="-128"/>
              </a:rPr>
              <a:t>Mandatory Mail</a:t>
            </a:r>
          </a:p>
          <a:p>
            <a:pPr lvl="2" eaLnBrk="1" hangingPunct="1">
              <a:lnSpc>
                <a:spcPct val="100000"/>
              </a:lnSpc>
            </a:pPr>
            <a:r>
              <a:rPr lang="en-US" altLang="en-US" sz="1800" dirty="0">
                <a:ea typeface="ＭＳ Ｐゴシック" panose="020B0600070205080204" pitchFamily="34" charset="-128"/>
              </a:rPr>
              <a:t>Benefits will often allow members to receive an initial dose (and acute drugs) at a retail pharmacy, but the member will be penalized if they do not switch to mail after the first few fills</a:t>
            </a:r>
          </a:p>
          <a:p>
            <a:pPr lvl="1" eaLnBrk="1" hangingPunct="1">
              <a:lnSpc>
                <a:spcPct val="100000"/>
              </a:lnSpc>
            </a:pPr>
            <a:r>
              <a:rPr lang="en-US" altLang="en-US" sz="2400" dirty="0">
                <a:ea typeface="ＭＳ Ｐゴシック" panose="020B0600070205080204" pitchFamily="34" charset="-128"/>
              </a:rPr>
              <a:t>Preferred Pharmacy Networks</a:t>
            </a:r>
          </a:p>
          <a:p>
            <a:pPr lvl="2" eaLnBrk="1" hangingPunct="1">
              <a:lnSpc>
                <a:spcPct val="100000"/>
              </a:lnSpc>
            </a:pPr>
            <a:r>
              <a:rPr lang="en-US" altLang="en-US" sz="1800" dirty="0">
                <a:ea typeface="ＭＳ Ｐゴシック" panose="020B0600070205080204" pitchFamily="34" charset="-128"/>
              </a:rPr>
              <a:t>PBMs will contract specific pharmacies to be </a:t>
            </a:r>
            <a:r>
              <a:rPr lang="ja-JP" altLang="en-US" sz="1800" dirty="0">
                <a:ea typeface="ＭＳ Ｐゴシック" panose="020B0600070205080204" pitchFamily="34" charset="-128"/>
              </a:rPr>
              <a:t>“</a:t>
            </a:r>
            <a:r>
              <a:rPr lang="en-US" altLang="ja-JP" sz="1800" dirty="0">
                <a:ea typeface="ＭＳ Ｐゴシック" panose="020B0600070205080204" pitchFamily="34" charset="-128"/>
              </a:rPr>
              <a:t>preferred</a:t>
            </a:r>
            <a:r>
              <a:rPr lang="ja-JP" altLang="en-US" sz="1800" dirty="0">
                <a:ea typeface="ＭＳ Ｐゴシック" panose="020B0600070205080204" pitchFamily="34" charset="-128"/>
              </a:rPr>
              <a:t>”</a:t>
            </a:r>
            <a:r>
              <a:rPr lang="en-US" altLang="ja-JP" sz="1800" dirty="0">
                <a:ea typeface="ＭＳ Ｐゴシック" panose="020B0600070205080204" pitchFamily="34" charset="-128"/>
              </a:rPr>
              <a:t> in their network, allowing lower copays or a separate copay structure if the member uses a particular pharmacy</a:t>
            </a:r>
          </a:p>
          <a:p>
            <a:pPr lvl="1" eaLnBrk="1" hangingPunct="1">
              <a:lnSpc>
                <a:spcPct val="100000"/>
              </a:lnSpc>
            </a:pPr>
            <a:r>
              <a:rPr lang="en-US" altLang="en-US" sz="2400" dirty="0">
                <a:ea typeface="ＭＳ Ｐゴシック" panose="020B0600070205080204" pitchFamily="34" charset="-128"/>
              </a:rPr>
              <a:t>Specialty Benefits</a:t>
            </a:r>
          </a:p>
          <a:p>
            <a:pPr lvl="2" eaLnBrk="1" hangingPunct="1">
              <a:lnSpc>
                <a:spcPct val="100000"/>
              </a:lnSpc>
            </a:pPr>
            <a:r>
              <a:rPr lang="en-US" altLang="en-US" sz="1800" dirty="0">
                <a:ea typeface="ＭＳ Ｐゴシック" panose="020B0600070205080204" pitchFamily="34" charset="-128"/>
              </a:rPr>
              <a:t>All specialty drugs must go through a specific specialty pharmacy provider</a:t>
            </a:r>
          </a:p>
          <a:p>
            <a:pPr eaLnBrk="1" hangingPunct="1">
              <a:lnSpc>
                <a:spcPct val="90000"/>
              </a:lnSpc>
              <a:buFont typeface="Arial" panose="020B0604020202020204" pitchFamily="34" charset="0"/>
              <a:buNone/>
            </a:pPr>
            <a:endParaRPr lang="en-US" altLang="en-US" sz="1200"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43F18F15-D07F-4419-9BCB-C8BA661A6AE4}"/>
              </a:ext>
            </a:extLst>
          </p:cNvPr>
          <p:cNvSpPr>
            <a:spLocks noGrp="1"/>
          </p:cNvSpPr>
          <p:nvPr>
            <p:ph type="title"/>
          </p:nvPr>
        </p:nvSpPr>
        <p:spPr>
          <a:xfrm>
            <a:off x="4693023" y="1597513"/>
            <a:ext cx="6630712" cy="2132227"/>
          </a:xfrm>
        </p:spPr>
        <p:txBody>
          <a:bodyPr/>
          <a:lstStyle/>
          <a:p>
            <a:pPr eaLnBrk="1" hangingPunct="1"/>
            <a:r>
              <a:rPr lang="en-US" altLang="en-US" sz="4800" dirty="0">
                <a:ea typeface="ＭＳ Ｐゴシック" panose="020B0600070205080204" pitchFamily="34" charset="-128"/>
              </a:rPr>
              <a:t>Formulary Design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1356ADAC-4989-4DFE-B290-A0AAE93FF890}"/>
              </a:ext>
            </a:extLst>
          </p:cNvPr>
          <p:cNvSpPr>
            <a:spLocks noGrp="1"/>
          </p:cNvSpPr>
          <p:nvPr>
            <p:ph type="title"/>
          </p:nvPr>
        </p:nvSpPr>
        <p:spPr/>
        <p:txBody>
          <a:bodyPr/>
          <a:lstStyle/>
          <a:p>
            <a:pPr eaLnBrk="1" hangingPunct="1"/>
            <a:r>
              <a:rPr lang="en-US" altLang="en-US" sz="3600" dirty="0">
                <a:solidFill>
                  <a:srgbClr val="002060"/>
                </a:solidFill>
                <a:ea typeface="ＭＳ Ｐゴシック" panose="020B0600070205080204" pitchFamily="34" charset="-128"/>
              </a:rPr>
              <a:t>Utilization Management Strategies (UM)</a:t>
            </a:r>
          </a:p>
        </p:txBody>
      </p:sp>
      <p:sp>
        <p:nvSpPr>
          <p:cNvPr id="34819" name="Rectangle 3">
            <a:extLst>
              <a:ext uri="{FF2B5EF4-FFF2-40B4-BE49-F238E27FC236}">
                <a16:creationId xmlns:a16="http://schemas.microsoft.com/office/drawing/2014/main" id="{A3F38A83-584A-402A-999C-10A8CD412606}"/>
              </a:ext>
            </a:extLst>
          </p:cNvPr>
          <p:cNvSpPr>
            <a:spLocks noGrp="1"/>
          </p:cNvSpPr>
          <p:nvPr>
            <p:ph idx="1"/>
          </p:nvPr>
        </p:nvSpPr>
        <p:spPr/>
        <p:txBody>
          <a:bodyPr/>
          <a:lstStyle/>
          <a:p>
            <a:pPr eaLnBrk="1" hangingPunct="1">
              <a:lnSpc>
                <a:spcPct val="100000"/>
              </a:lnSpc>
            </a:pPr>
            <a:r>
              <a:rPr lang="en-US" altLang="en-US" sz="2800" dirty="0">
                <a:ea typeface="ＭＳ Ｐゴシック" panose="020B0600070205080204" pitchFamily="34" charset="-128"/>
              </a:rPr>
              <a:t>UM strategies are implemented to promote proper utilization of medications</a:t>
            </a:r>
          </a:p>
          <a:p>
            <a:pPr lvl="1" eaLnBrk="1" hangingPunct="1">
              <a:lnSpc>
                <a:spcPct val="100000"/>
              </a:lnSpc>
            </a:pPr>
            <a:r>
              <a:rPr lang="en-US" altLang="en-US" sz="2400" dirty="0">
                <a:ea typeface="ＭＳ Ｐゴシック" panose="020B0600070205080204" pitchFamily="34" charset="-128"/>
              </a:rPr>
              <a:t>Prior Authorization</a:t>
            </a:r>
          </a:p>
          <a:p>
            <a:pPr lvl="1" eaLnBrk="1" hangingPunct="1">
              <a:lnSpc>
                <a:spcPct val="100000"/>
              </a:lnSpc>
            </a:pPr>
            <a:r>
              <a:rPr lang="en-US" altLang="en-US" sz="2400" dirty="0">
                <a:ea typeface="ＭＳ Ｐゴシック" panose="020B0600070205080204" pitchFamily="34" charset="-128"/>
              </a:rPr>
              <a:t>Step Therapy</a:t>
            </a:r>
          </a:p>
          <a:p>
            <a:pPr lvl="1" eaLnBrk="1" hangingPunct="1">
              <a:lnSpc>
                <a:spcPct val="100000"/>
              </a:lnSpc>
            </a:pPr>
            <a:r>
              <a:rPr lang="en-US" altLang="en-US" sz="2400" dirty="0">
                <a:ea typeface="ＭＳ Ｐゴシック" panose="020B0600070205080204" pitchFamily="34" charset="-128"/>
              </a:rPr>
              <a:t>Quantity Limits</a:t>
            </a:r>
          </a:p>
          <a:p>
            <a:pPr eaLnBrk="1" hangingPunct="1">
              <a:buFont typeface="Arial" panose="020B0604020202020204" pitchFamily="34" charset="0"/>
              <a:buNone/>
            </a:pPr>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55848FB1-8473-4629-AC0D-0E78747EDC27}"/>
              </a:ext>
            </a:extLst>
          </p:cNvPr>
          <p:cNvSpPr>
            <a:spLocks noGrp="1"/>
          </p:cNvSpPr>
          <p:nvPr>
            <p:ph type="title"/>
          </p:nvPr>
        </p:nvSpPr>
        <p:spPr>
          <a:xfrm>
            <a:off x="838200" y="365127"/>
            <a:ext cx="9829800" cy="1325563"/>
          </a:xfrm>
        </p:spPr>
        <p:txBody>
          <a:bodyPr/>
          <a:lstStyle/>
          <a:p>
            <a:pPr eaLnBrk="1" hangingPunct="1"/>
            <a:r>
              <a:rPr lang="en-US" altLang="en-US" sz="3600" dirty="0">
                <a:solidFill>
                  <a:srgbClr val="002060"/>
                </a:solidFill>
                <a:ea typeface="ＭＳ Ｐゴシック" panose="020B0600070205080204" pitchFamily="34" charset="-128"/>
              </a:rPr>
              <a:t>Utilization Management Strategies (UM)</a:t>
            </a:r>
          </a:p>
        </p:txBody>
      </p:sp>
      <p:sp>
        <p:nvSpPr>
          <p:cNvPr id="35843" name="Rectangle 3">
            <a:extLst>
              <a:ext uri="{FF2B5EF4-FFF2-40B4-BE49-F238E27FC236}">
                <a16:creationId xmlns:a16="http://schemas.microsoft.com/office/drawing/2014/main" id="{64FFBD0C-620E-4A8A-95B6-489C02D4399D}"/>
              </a:ext>
            </a:extLst>
          </p:cNvPr>
          <p:cNvSpPr>
            <a:spLocks noGrp="1"/>
          </p:cNvSpPr>
          <p:nvPr>
            <p:ph idx="1"/>
          </p:nvPr>
        </p:nvSpPr>
        <p:spPr/>
        <p:txBody>
          <a:bodyPr>
            <a:normAutofit lnSpcReduction="10000"/>
          </a:bodyPr>
          <a:lstStyle/>
          <a:p>
            <a:pPr eaLnBrk="1" hangingPunct="1">
              <a:lnSpc>
                <a:spcPct val="100000"/>
              </a:lnSpc>
            </a:pPr>
            <a:r>
              <a:rPr lang="en-US" altLang="en-US" sz="2800" dirty="0">
                <a:ea typeface="ＭＳ Ｐゴシック" panose="020B0600070205080204" pitchFamily="34" charset="-128"/>
              </a:rPr>
              <a:t>Prior authorizations (PA)</a:t>
            </a:r>
          </a:p>
          <a:p>
            <a:pPr lvl="1" eaLnBrk="1" hangingPunct="1">
              <a:lnSpc>
                <a:spcPct val="100000"/>
              </a:lnSpc>
            </a:pPr>
            <a:r>
              <a:rPr lang="en-US" altLang="en-US" sz="2400" dirty="0">
                <a:ea typeface="ＭＳ Ｐゴシック" panose="020B0600070205080204" pitchFamily="34" charset="-128"/>
              </a:rPr>
              <a:t>Requires clinical pharmacist review for proper utilization</a:t>
            </a:r>
          </a:p>
          <a:p>
            <a:pPr eaLnBrk="1" hangingPunct="1">
              <a:lnSpc>
                <a:spcPct val="100000"/>
              </a:lnSpc>
            </a:pPr>
            <a:r>
              <a:rPr lang="en-US" altLang="en-US" sz="2800" dirty="0">
                <a:ea typeface="ＭＳ Ｐゴシック" panose="020B0600070205080204" pitchFamily="34" charset="-128"/>
              </a:rPr>
              <a:t>Step therapy (ST)</a:t>
            </a:r>
          </a:p>
          <a:p>
            <a:pPr lvl="1" eaLnBrk="1" hangingPunct="1">
              <a:lnSpc>
                <a:spcPct val="100000"/>
              </a:lnSpc>
            </a:pPr>
            <a:r>
              <a:rPr lang="en-US" altLang="en-US" sz="2400" dirty="0">
                <a:ea typeface="ＭＳ Ｐゴシック" panose="020B0600070205080204" pitchFamily="34" charset="-128"/>
              </a:rPr>
              <a:t>Can be set up with a PBM to have the computer system </a:t>
            </a:r>
            <a:r>
              <a:rPr lang="ja-JP" altLang="en-US" sz="2400" dirty="0">
                <a:ea typeface="ＭＳ Ｐゴシック" panose="020B0600070205080204" pitchFamily="34" charset="-128"/>
              </a:rPr>
              <a:t>“</a:t>
            </a:r>
            <a:r>
              <a:rPr lang="en-US" altLang="ja-JP" sz="2400" dirty="0">
                <a:ea typeface="ＭＳ Ｐゴシック" panose="020B0600070205080204" pitchFamily="34" charset="-128"/>
              </a:rPr>
              <a:t>look</a:t>
            </a:r>
            <a:r>
              <a:rPr lang="ja-JP" altLang="en-US" sz="2400" dirty="0">
                <a:ea typeface="ＭＳ Ｐゴシック" panose="020B0600070205080204" pitchFamily="34" charset="-128"/>
              </a:rPr>
              <a:t>”</a:t>
            </a:r>
            <a:r>
              <a:rPr lang="en-US" altLang="ja-JP" sz="2400" dirty="0">
                <a:ea typeface="ＭＳ Ｐゴシック" panose="020B0600070205080204" pitchFamily="34" charset="-128"/>
              </a:rPr>
              <a:t> for required drugs to use prior to coverage of requested agents</a:t>
            </a:r>
          </a:p>
          <a:p>
            <a:pPr eaLnBrk="1" hangingPunct="1">
              <a:lnSpc>
                <a:spcPct val="100000"/>
              </a:lnSpc>
            </a:pPr>
            <a:r>
              <a:rPr lang="en-US" altLang="en-US" sz="2800" dirty="0">
                <a:ea typeface="ＭＳ Ｐゴシック" panose="020B0600070205080204" pitchFamily="34" charset="-128"/>
              </a:rPr>
              <a:t>Quantity limits (QL)</a:t>
            </a:r>
          </a:p>
          <a:p>
            <a:pPr lvl="1" eaLnBrk="1" hangingPunct="1">
              <a:lnSpc>
                <a:spcPct val="100000"/>
              </a:lnSpc>
            </a:pPr>
            <a:r>
              <a:rPr lang="en-US" altLang="en-US" sz="2400" dirty="0">
                <a:ea typeface="ＭＳ Ｐゴシック" panose="020B0600070205080204" pitchFamily="34" charset="-128"/>
              </a:rPr>
              <a:t>Allows a limit to be placed on medications to ensure proper usage of dosage forms and can implement management of maximum daily dosages</a:t>
            </a:r>
          </a:p>
          <a:p>
            <a:pPr eaLnBrk="1" hangingPunct="1">
              <a:lnSpc>
                <a:spcPct val="80000"/>
              </a:lnSpc>
            </a:pPr>
            <a:endParaRPr lang="en-US" altLang="en-US" sz="1200"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E06FDE47-100F-41A4-85C6-EE27DC3872F5}"/>
              </a:ext>
            </a:extLst>
          </p:cNvPr>
          <p:cNvSpPr>
            <a:spLocks noGrp="1"/>
          </p:cNvSpPr>
          <p:nvPr>
            <p:ph type="title"/>
          </p:nvPr>
        </p:nvSpPr>
        <p:spPr/>
        <p:txBody>
          <a:bodyPr/>
          <a:lstStyle/>
          <a:p>
            <a:pPr eaLnBrk="1" hangingPunct="1"/>
            <a:r>
              <a:rPr lang="en-US" altLang="en-US" dirty="0">
                <a:solidFill>
                  <a:srgbClr val="002060"/>
                </a:solidFill>
                <a:ea typeface="ＭＳ Ｐゴシック" panose="020B0600070205080204" pitchFamily="34" charset="-128"/>
              </a:rPr>
              <a:t>P&amp;T Question Example</a:t>
            </a:r>
          </a:p>
        </p:txBody>
      </p:sp>
      <p:sp>
        <p:nvSpPr>
          <p:cNvPr id="37891" name="Rectangle 3">
            <a:extLst>
              <a:ext uri="{FF2B5EF4-FFF2-40B4-BE49-F238E27FC236}">
                <a16:creationId xmlns:a16="http://schemas.microsoft.com/office/drawing/2014/main" id="{5AE0AF86-348E-4CCE-A20F-85A880AA0F5F}"/>
              </a:ext>
            </a:extLst>
          </p:cNvPr>
          <p:cNvSpPr>
            <a:spLocks noGrp="1"/>
          </p:cNvSpPr>
          <p:nvPr>
            <p:ph idx="1"/>
          </p:nvPr>
        </p:nvSpPr>
        <p:spPr/>
        <p:txBody>
          <a:bodyPr/>
          <a:lstStyle/>
          <a:p>
            <a:pPr eaLnBrk="1" hangingPunct="1">
              <a:lnSpc>
                <a:spcPct val="90000"/>
              </a:lnSpc>
            </a:pPr>
            <a:r>
              <a:rPr lang="en-US" altLang="en-US" sz="2800" dirty="0">
                <a:ea typeface="ＭＳ Ｐゴシック" panose="020B0600070205080204" pitchFamily="34" charset="-128"/>
              </a:rPr>
              <a:t>How does dabigatran compare to other treatment options for anticoagulation in patients with nonvalvular atrial fibrillation and for prophylaxis in surgical patients?  </a:t>
            </a:r>
          </a:p>
          <a:p>
            <a:pPr eaLnBrk="1" hangingPunct="1">
              <a:lnSpc>
                <a:spcPct val="90000"/>
              </a:lnSpc>
            </a:pPr>
            <a:r>
              <a:rPr lang="en-US" altLang="en-US" sz="2800" dirty="0">
                <a:ea typeface="ＭＳ Ｐゴシック" panose="020B0600070205080204" pitchFamily="34" charset="-128"/>
              </a:rPr>
              <a:t>Are there any special considerations with dabigatran specific to age, gender, genetic variability, or race? </a:t>
            </a:r>
          </a:p>
          <a:p>
            <a:pPr eaLnBrk="1" hangingPunct="1">
              <a:buFont typeface="Arial" panose="020B0604020202020204" pitchFamily="34" charset="0"/>
              <a:buNone/>
            </a:pPr>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F182B916-4FD6-40E3-B8A7-E8D7BBBB9C7B}"/>
              </a:ext>
            </a:extLst>
          </p:cNvPr>
          <p:cNvSpPr>
            <a:spLocks noGrp="1"/>
          </p:cNvSpPr>
          <p:nvPr>
            <p:ph type="title"/>
          </p:nvPr>
        </p:nvSpPr>
        <p:spPr>
          <a:xfrm>
            <a:off x="977825" y="365127"/>
            <a:ext cx="9061525" cy="701674"/>
          </a:xfrm>
        </p:spPr>
        <p:txBody>
          <a:bodyPr/>
          <a:lstStyle/>
          <a:p>
            <a:pPr eaLnBrk="1" hangingPunct="1"/>
            <a:r>
              <a:rPr lang="en-US" altLang="en-US" dirty="0">
                <a:solidFill>
                  <a:srgbClr val="002060"/>
                </a:solidFill>
                <a:ea typeface="ＭＳ Ｐゴシック" panose="020B0600070205080204" pitchFamily="34" charset="-128"/>
              </a:rPr>
              <a:t>P&amp;T Question</a:t>
            </a:r>
          </a:p>
        </p:txBody>
      </p:sp>
      <p:graphicFrame>
        <p:nvGraphicFramePr>
          <p:cNvPr id="4" name="Group 24">
            <a:extLst>
              <a:ext uri="{FF2B5EF4-FFF2-40B4-BE49-F238E27FC236}">
                <a16:creationId xmlns:a16="http://schemas.microsoft.com/office/drawing/2014/main" id="{AAEB0A5A-32F3-4ABB-91E0-ADDB247920FA}"/>
              </a:ext>
            </a:extLst>
          </p:cNvPr>
          <p:cNvGraphicFramePr>
            <a:graphicFrameLocks noGrp="1"/>
          </p:cNvGraphicFramePr>
          <p:nvPr>
            <p:ph idx="1"/>
          </p:nvPr>
        </p:nvGraphicFramePr>
        <p:xfrm>
          <a:off x="2152650" y="2895600"/>
          <a:ext cx="7886700" cy="2748532"/>
        </p:xfrm>
        <a:graphic>
          <a:graphicData uri="http://schemas.openxmlformats.org/drawingml/2006/table">
            <a:tbl>
              <a:tblPr/>
              <a:tblGrid>
                <a:gridCol w="3943350">
                  <a:extLst>
                    <a:ext uri="{9D8B030D-6E8A-4147-A177-3AD203B41FA5}">
                      <a16:colId xmlns:a16="http://schemas.microsoft.com/office/drawing/2014/main" val="20000"/>
                    </a:ext>
                  </a:extLst>
                </a:gridCol>
                <a:gridCol w="3943350">
                  <a:extLst>
                    <a:ext uri="{9D8B030D-6E8A-4147-A177-3AD203B41FA5}">
                      <a16:colId xmlns:a16="http://schemas.microsoft.com/office/drawing/2014/main" val="20001"/>
                    </a:ext>
                  </a:extLst>
                </a:gridCol>
              </a:tblGrid>
              <a:tr h="287343">
                <a:tc>
                  <a:txBody>
                    <a:bodyPr/>
                    <a:lstStyle>
                      <a:lvl1pPr eaLnBrk="0" hangingPunct="0">
                        <a:spcBef>
                          <a:spcPct val="20000"/>
                        </a:spcBef>
                        <a:buFont typeface="Arial" pitchFamily="34" charset="0"/>
                        <a:defRPr sz="28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r>
                        <a:rPr kumimoji="0" lang="en-US" altLang="en-US" sz="1800" b="1" i="0" u="none" strike="noStrike" cap="none" normalizeH="0" baseline="0" dirty="0">
                          <a:ln>
                            <a:noFill/>
                          </a:ln>
                          <a:solidFill>
                            <a:schemeClr val="tx1"/>
                          </a:solidFill>
                          <a:effectLst/>
                          <a:latin typeface="Tahoma" pitchFamily="34" charset="0"/>
                          <a:ea typeface="ＭＳ Ｐゴシック" pitchFamily="34" charset="-128"/>
                        </a:rPr>
                        <a:t>Prescription Benefit</a:t>
                      </a:r>
                      <a:r>
                        <a:rPr kumimoji="0" lang="en-US" altLang="en-US" sz="1800" b="0" i="0" u="none" strike="noStrike" cap="none" normalizeH="0" baseline="0" dirty="0">
                          <a:ln>
                            <a:noFill/>
                          </a:ln>
                          <a:solidFill>
                            <a:schemeClr val="tx1"/>
                          </a:solidFill>
                          <a:effectLst/>
                          <a:latin typeface="Tahoma" pitchFamily="34" charset="0"/>
                          <a:ea typeface="ＭＳ Ｐゴシック" pitchFamily="34" charset="-128"/>
                        </a:rPr>
                        <a:t> </a:t>
                      </a:r>
                    </a:p>
                  </a:txBody>
                  <a:tcPr marL="102870" marR="102870" marT="45690" marB="456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itchFamily="34" charset="0"/>
                        <a:defRPr sz="28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n-US" altLang="en-US" sz="1800" b="0" i="0" u="none" strike="noStrike" cap="none" normalizeH="0" baseline="0" dirty="0">
                        <a:ln>
                          <a:noFill/>
                        </a:ln>
                        <a:solidFill>
                          <a:schemeClr val="tx1"/>
                        </a:solidFill>
                        <a:effectLst/>
                        <a:latin typeface="Tahoma" pitchFamily="34" charset="0"/>
                        <a:ea typeface="ＭＳ Ｐゴシック" pitchFamily="34" charset="-128"/>
                      </a:endParaRPr>
                    </a:p>
                  </a:txBody>
                  <a:tcPr marL="102870" marR="102870" marT="45690" marB="456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2898">
                <a:tc>
                  <a:txBody>
                    <a:bodyPr/>
                    <a:lstStyle>
                      <a:lvl1pPr eaLnBrk="0" hangingPunct="0">
                        <a:spcBef>
                          <a:spcPct val="20000"/>
                        </a:spcBef>
                        <a:buFont typeface="Arial" pitchFamily="34" charset="0"/>
                        <a:defRPr sz="28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r>
                        <a:rPr kumimoji="0" lang="en-US" altLang="en-US" sz="1800" b="1" i="0" u="none" strike="noStrike" cap="none" normalizeH="0" baseline="0" dirty="0">
                          <a:ln>
                            <a:noFill/>
                          </a:ln>
                          <a:solidFill>
                            <a:schemeClr val="tx1"/>
                          </a:solidFill>
                          <a:effectLst/>
                          <a:latin typeface="Tahoma" pitchFamily="34" charset="0"/>
                          <a:ea typeface="ＭＳ Ｐゴシック" pitchFamily="34" charset="-128"/>
                        </a:rPr>
                        <a:t>Preferred/Formulary</a:t>
                      </a:r>
                      <a:r>
                        <a:rPr kumimoji="0" lang="en-US" altLang="en-US" sz="1800" b="0" i="0" u="none" strike="noStrike" cap="none" normalizeH="0" baseline="0" dirty="0">
                          <a:ln>
                            <a:noFill/>
                          </a:ln>
                          <a:solidFill>
                            <a:schemeClr val="tx1"/>
                          </a:solidFill>
                          <a:effectLst/>
                          <a:latin typeface="Tahoma" pitchFamily="34" charset="0"/>
                          <a:ea typeface="ＭＳ Ｐゴシック" pitchFamily="34" charset="-128"/>
                        </a:rPr>
                        <a:t> </a:t>
                      </a:r>
                    </a:p>
                  </a:txBody>
                  <a:tcPr marL="102870" marR="102870" marT="45690" marB="456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itchFamily="34" charset="0"/>
                        <a:defRPr sz="28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r>
                        <a:rPr kumimoji="0" lang="en-US" altLang="en-US" sz="1800" b="1" i="0" u="none" strike="noStrike" cap="none" normalizeH="0" baseline="0" dirty="0">
                          <a:ln>
                            <a:noFill/>
                          </a:ln>
                          <a:solidFill>
                            <a:schemeClr val="tx1"/>
                          </a:solidFill>
                          <a:effectLst/>
                          <a:latin typeface="Tahoma" pitchFamily="34" charset="0"/>
                          <a:ea typeface="ＭＳ Ｐゴシック" pitchFamily="34" charset="-128"/>
                        </a:rPr>
                        <a:t>Non-Preferred/Non-Formulary</a:t>
                      </a:r>
                      <a:r>
                        <a:rPr kumimoji="0" lang="en-US" altLang="en-US" sz="1800" b="0" i="0" u="none" strike="noStrike" cap="none" normalizeH="0" baseline="0" dirty="0">
                          <a:ln>
                            <a:noFill/>
                          </a:ln>
                          <a:solidFill>
                            <a:schemeClr val="tx1"/>
                          </a:solidFill>
                          <a:effectLst/>
                          <a:latin typeface="Tahoma" pitchFamily="34" charset="0"/>
                          <a:ea typeface="ＭＳ Ｐゴシック" pitchFamily="34" charset="-128"/>
                        </a:rPr>
                        <a:t> </a:t>
                      </a:r>
                    </a:p>
                  </a:txBody>
                  <a:tcPr marL="102870" marR="102870" marT="45690" marB="456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79934">
                <a:tc>
                  <a:txBody>
                    <a:bodyPr/>
                    <a:lstStyle>
                      <a:lvl1pPr eaLnBrk="0" hangingPunct="0">
                        <a:spcBef>
                          <a:spcPct val="20000"/>
                        </a:spcBef>
                        <a:buFont typeface="Arial" pitchFamily="34" charset="0"/>
                        <a:defRPr sz="28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r>
                        <a:rPr kumimoji="0" lang="en-US" altLang="en-US" sz="1800" b="0" i="0" u="none" strike="noStrike" cap="none" normalizeH="0" baseline="0" dirty="0">
                          <a:ln>
                            <a:noFill/>
                          </a:ln>
                          <a:solidFill>
                            <a:schemeClr val="tx1"/>
                          </a:solidFill>
                          <a:effectLst/>
                          <a:latin typeface="Tahoma" pitchFamily="34" charset="0"/>
                          <a:ea typeface="ＭＳ Ｐゴシック" pitchFamily="34" charset="-128"/>
                        </a:rPr>
                        <a:t>warfarin (generic) </a:t>
                      </a:r>
                    </a:p>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r>
                        <a:rPr kumimoji="0" lang="en-US" altLang="en-US" sz="1800" b="0" i="0" u="none" strike="noStrike" cap="none" normalizeH="0" baseline="0" dirty="0">
                          <a:ln>
                            <a:noFill/>
                          </a:ln>
                          <a:solidFill>
                            <a:schemeClr val="tx1"/>
                          </a:solidFill>
                          <a:effectLst/>
                          <a:latin typeface="Tahoma" pitchFamily="34" charset="0"/>
                          <a:ea typeface="ＭＳ Ｐゴシック" pitchFamily="34" charset="-128"/>
                        </a:rPr>
                        <a:t>enoxaparin (generic)</a:t>
                      </a:r>
                    </a:p>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r>
                        <a:rPr kumimoji="0" lang="en-US" altLang="en-US" sz="1800" b="0" i="0" u="none" strike="noStrike" cap="none" normalizeH="0" baseline="0" dirty="0">
                          <a:ln>
                            <a:noFill/>
                          </a:ln>
                          <a:solidFill>
                            <a:schemeClr val="tx1"/>
                          </a:solidFill>
                          <a:effectLst/>
                          <a:latin typeface="Tahoma" pitchFamily="34" charset="0"/>
                          <a:ea typeface="ＭＳ Ｐゴシック" pitchFamily="34" charset="-128"/>
                        </a:rPr>
                        <a:t>unfractionated heparin (generic)</a:t>
                      </a:r>
                    </a:p>
                  </a:txBody>
                  <a:tcPr marL="102870" marR="102870" marT="45690" marB="456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itchFamily="34" charset="0"/>
                        <a:defRPr sz="28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defRPr sz="24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defRPr sz="20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defRPr>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defRPr>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r>
                        <a:rPr kumimoji="0" lang="en-US" altLang="en-US" sz="1800" b="0" i="0" u="none" strike="noStrike" cap="none" normalizeH="0" baseline="0" dirty="0">
                          <a:ln>
                            <a:noFill/>
                          </a:ln>
                          <a:solidFill>
                            <a:schemeClr val="tx1"/>
                          </a:solidFill>
                          <a:effectLst/>
                          <a:latin typeface="Tahoma" pitchFamily="34" charset="0"/>
                          <a:ea typeface="ＭＳ Ｐゴシック" pitchFamily="34" charset="-128"/>
                        </a:rPr>
                        <a:t>rivaroxaban (Xarelto</a:t>
                      </a:r>
                      <a:r>
                        <a:rPr kumimoji="0" lang="en-US" altLang="en-US" sz="1800" b="0" i="0" u="none" strike="noStrike" cap="none" normalizeH="0" baseline="30000" dirty="0">
                          <a:ln>
                            <a:noFill/>
                          </a:ln>
                          <a:solidFill>
                            <a:schemeClr val="tx1"/>
                          </a:solidFill>
                          <a:effectLst/>
                          <a:latin typeface="Tahoma" pitchFamily="34" charset="0"/>
                          <a:ea typeface="ＭＳ Ｐゴシック" pitchFamily="34" charset="-128"/>
                        </a:rPr>
                        <a:t>®</a:t>
                      </a:r>
                      <a:r>
                        <a:rPr kumimoji="0" lang="en-US" altLang="en-US" sz="1800" b="0" i="0" u="none" strike="noStrike" cap="none" normalizeH="0" baseline="0" dirty="0">
                          <a:ln>
                            <a:noFill/>
                          </a:ln>
                          <a:solidFill>
                            <a:schemeClr val="tx1"/>
                          </a:solidFill>
                          <a:effectLst/>
                          <a:latin typeface="Tahoma" pitchFamily="34" charset="0"/>
                          <a:ea typeface="ＭＳ Ｐゴシック" pitchFamily="34" charset="-128"/>
                        </a:rPr>
                        <a:t>)  - Under Review</a:t>
                      </a:r>
                    </a:p>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defRPr/>
                      </a:pPr>
                      <a:r>
                        <a:rPr kumimoji="0" lang="en-US" altLang="en-US" sz="1800" b="0" i="0" u="none" strike="noStrike" cap="none" normalizeH="0" baseline="0" dirty="0">
                          <a:ln>
                            <a:noFill/>
                          </a:ln>
                          <a:solidFill>
                            <a:schemeClr val="tx1"/>
                          </a:solidFill>
                          <a:effectLst/>
                          <a:latin typeface="Tahoma" pitchFamily="34" charset="0"/>
                          <a:ea typeface="ＭＳ Ｐゴシック" pitchFamily="34" charset="-128"/>
                        </a:rPr>
                        <a:t>apixaban (Eliquis</a:t>
                      </a:r>
                      <a:r>
                        <a:rPr kumimoji="0" lang="en-US" altLang="en-US" sz="1800" b="0" i="0" u="none" strike="noStrike" cap="none" normalizeH="0" baseline="30000" dirty="0">
                          <a:ln>
                            <a:noFill/>
                          </a:ln>
                          <a:solidFill>
                            <a:schemeClr val="tx1"/>
                          </a:solidFill>
                          <a:effectLst/>
                          <a:latin typeface="Tahoma" pitchFamily="34" charset="0"/>
                          <a:ea typeface="ＭＳ Ｐゴシック" pitchFamily="34" charset="-128"/>
                        </a:rPr>
                        <a:t>®</a:t>
                      </a:r>
                      <a:r>
                        <a:rPr kumimoji="0" lang="en-US" altLang="en-US" sz="1800" b="0" i="0" u="none" strike="noStrike" cap="none" normalizeH="0" baseline="0" dirty="0">
                          <a:ln>
                            <a:noFill/>
                          </a:ln>
                          <a:solidFill>
                            <a:schemeClr val="tx1"/>
                          </a:solidFill>
                          <a:effectLst/>
                          <a:latin typeface="Tahoma" pitchFamily="34" charset="0"/>
                          <a:ea typeface="ＭＳ Ｐゴシック" pitchFamily="34" charset="-128"/>
                        </a:rPr>
                        <a:t>)  - Under Review</a:t>
                      </a:r>
                    </a:p>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defRPr/>
                      </a:pPr>
                      <a:r>
                        <a:rPr kumimoji="0" lang="en-US" altLang="en-US" sz="1800" b="0" i="0" u="none" strike="noStrike" cap="none" normalizeH="0" baseline="0" dirty="0">
                          <a:ln>
                            <a:noFill/>
                          </a:ln>
                          <a:solidFill>
                            <a:schemeClr val="tx1"/>
                          </a:solidFill>
                          <a:effectLst/>
                          <a:latin typeface="Tahoma" pitchFamily="34" charset="0"/>
                          <a:ea typeface="ＭＳ Ｐゴシック" pitchFamily="34" charset="-128"/>
                        </a:rPr>
                        <a:t>edoxaban (Savaysa</a:t>
                      </a:r>
                      <a:r>
                        <a:rPr kumimoji="0" lang="en-US" altLang="en-US" sz="1800" b="0" i="0" u="none" strike="noStrike" cap="none" normalizeH="0" baseline="30000" dirty="0">
                          <a:ln>
                            <a:noFill/>
                          </a:ln>
                          <a:solidFill>
                            <a:schemeClr val="tx1"/>
                          </a:solidFill>
                          <a:effectLst/>
                          <a:latin typeface="Tahoma" pitchFamily="34" charset="0"/>
                          <a:ea typeface="ＭＳ Ｐゴシック" pitchFamily="34" charset="-128"/>
                        </a:rPr>
                        <a:t>™</a:t>
                      </a:r>
                      <a:r>
                        <a:rPr kumimoji="0" lang="en-US" altLang="en-US" sz="1800" b="0" i="0" u="none" strike="noStrike" cap="none" normalizeH="0" baseline="0" dirty="0">
                          <a:ln>
                            <a:noFill/>
                          </a:ln>
                          <a:solidFill>
                            <a:schemeClr val="tx1"/>
                          </a:solidFill>
                          <a:effectLst/>
                          <a:latin typeface="Tahoma" pitchFamily="34" charset="0"/>
                          <a:ea typeface="ＭＳ Ｐゴシック" pitchFamily="34" charset="-128"/>
                        </a:rPr>
                        <a:t>)  - Under Review</a:t>
                      </a:r>
                    </a:p>
                  </a:txBody>
                  <a:tcPr marL="102870" marR="102870" marT="45690" marB="456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7651" name="Rectangle 3">
            <a:extLst>
              <a:ext uri="{FF2B5EF4-FFF2-40B4-BE49-F238E27FC236}">
                <a16:creationId xmlns:a16="http://schemas.microsoft.com/office/drawing/2014/main" id="{75E1A8C7-A005-4E62-B688-AB5C4C2FAA45}"/>
              </a:ext>
            </a:extLst>
          </p:cNvPr>
          <p:cNvSpPr>
            <a:spLocks noGrp="1"/>
          </p:cNvSpPr>
          <p:nvPr>
            <p:ph type="body" idx="4294967295"/>
          </p:nvPr>
        </p:nvSpPr>
        <p:spPr>
          <a:xfrm>
            <a:off x="1075765" y="1185794"/>
            <a:ext cx="9509759" cy="1295400"/>
          </a:xfrm>
          <a:prstGeom prst="rect">
            <a:avLst/>
          </a:prstGeom>
        </p:spPr>
        <p:txBody>
          <a:bodyPr/>
          <a:lstStyle/>
          <a:p>
            <a:pPr eaLnBrk="1" hangingPunct="1">
              <a:lnSpc>
                <a:spcPct val="100000"/>
              </a:lnSpc>
              <a:buFont typeface="Arial" charset="0"/>
              <a:buNone/>
              <a:defRPr/>
            </a:pPr>
            <a:r>
              <a:rPr lang="en-US" altLang="en-US" sz="1600" dirty="0">
                <a:ea typeface="ＭＳ Ｐゴシック" pitchFamily="34" charset="-128"/>
              </a:rPr>
              <a:t>	</a:t>
            </a:r>
            <a:r>
              <a:rPr lang="en-US" altLang="en-US" sz="1600" dirty="0">
                <a:latin typeface="+mj-lt"/>
                <a:ea typeface="ＭＳ Ｐゴシック" pitchFamily="34" charset="-128"/>
              </a:rPr>
              <a:t>To determine the formulary status for dabigatran capsules (Pradaxa</a:t>
            </a:r>
            <a:r>
              <a:rPr lang="en-US" altLang="en-US" sz="1600" b="1" dirty="0">
                <a:latin typeface="+mj-lt"/>
                <a:ea typeface="ＭＳ Ｐゴシック" pitchFamily="34" charset="-128"/>
              </a:rPr>
              <a:t>®</a:t>
            </a:r>
            <a:r>
              <a:rPr lang="en-US" altLang="en-US" sz="1600" dirty="0">
                <a:latin typeface="+mj-lt"/>
                <a:ea typeface="ＭＳ Ｐゴシック" pitchFamily="34" charset="-128"/>
              </a:rPr>
              <a:t>), FDA approved for prevention of stroke or systemic embolism (anticoagulation) in patients with nonvalvular atrial fibrillation, treatment of deep venous thrombosis (DVT) and pulmonary embolism (PE) in patients who have been treated with a parenteral anticoagulant for 5-10 days, to </a:t>
            </a:r>
            <a:r>
              <a:rPr lang="en-US" sz="1600" dirty="0">
                <a:latin typeface="+mj-lt"/>
              </a:rPr>
              <a:t>reduce the risk of recurrent DVT and PE following initial therapy, and </a:t>
            </a:r>
            <a:r>
              <a:rPr lang="en-US" sz="1600" dirty="0"/>
              <a:t>prophylaxis of DVT and PE in patients who have undergone hip replacement surgery. </a:t>
            </a:r>
            <a:endParaRPr lang="en-US" altLang="en-US" sz="1600" dirty="0">
              <a:latin typeface="+mj-lt"/>
              <a:ea typeface="ＭＳ Ｐゴシック"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905CC92A-F1CA-4CCE-BCF5-45C55D82AD7A}"/>
              </a:ext>
            </a:extLst>
          </p:cNvPr>
          <p:cNvSpPr>
            <a:spLocks noGrp="1"/>
          </p:cNvSpPr>
          <p:nvPr>
            <p:ph type="title"/>
          </p:nvPr>
        </p:nvSpPr>
        <p:spPr/>
        <p:txBody>
          <a:bodyPr/>
          <a:lstStyle/>
          <a:p>
            <a:pPr eaLnBrk="1" hangingPunct="1"/>
            <a:r>
              <a:rPr lang="en-US" altLang="en-US" dirty="0">
                <a:solidFill>
                  <a:srgbClr val="002060"/>
                </a:solidFill>
                <a:ea typeface="ＭＳ Ｐゴシック" panose="020B0600070205080204" pitchFamily="34" charset="-128"/>
              </a:rPr>
              <a:t>Questions</a:t>
            </a:r>
          </a:p>
        </p:txBody>
      </p:sp>
      <p:sp>
        <p:nvSpPr>
          <p:cNvPr id="40963" name="Rectangle 3">
            <a:extLst>
              <a:ext uri="{FF2B5EF4-FFF2-40B4-BE49-F238E27FC236}">
                <a16:creationId xmlns:a16="http://schemas.microsoft.com/office/drawing/2014/main" id="{2255A7F2-567C-4573-9B3B-5736C67EF461}"/>
              </a:ext>
            </a:extLst>
          </p:cNvPr>
          <p:cNvSpPr>
            <a:spLocks noGrp="1"/>
          </p:cNvSpPr>
          <p:nvPr>
            <p:ph idx="1"/>
          </p:nvPr>
        </p:nvSpPr>
        <p:spPr/>
        <p:txBody>
          <a:bodyPr>
            <a:normAutofit/>
          </a:bodyPr>
          <a:lstStyle/>
          <a:p>
            <a:pPr eaLnBrk="1" hangingPunct="1"/>
            <a:r>
              <a:rPr lang="en-US" altLang="en-US" sz="2800" dirty="0">
                <a:ea typeface="ＭＳ Ｐゴシック" panose="020B0600070205080204" pitchFamily="34" charset="-128"/>
              </a:rPr>
              <a:t>Should the drug be added to the formulary or not and, if added, what will be the coverage criteria? </a:t>
            </a:r>
          </a:p>
          <a:p>
            <a:pPr lvl="1" eaLnBrk="1" hangingPunct="1"/>
            <a:r>
              <a:rPr lang="en-US" altLang="en-US" sz="2400" dirty="0">
                <a:ea typeface="ＭＳ Ｐゴシック" panose="020B0600070205080204" pitchFamily="34" charset="-128"/>
              </a:rPr>
              <a:t>What tier/formulary vs. nonformulary?</a:t>
            </a:r>
          </a:p>
          <a:p>
            <a:pPr lvl="1" eaLnBrk="1" hangingPunct="1"/>
            <a:r>
              <a:rPr lang="en-US" altLang="en-US" sz="2400" dirty="0">
                <a:ea typeface="ＭＳ Ｐゴシック" panose="020B0600070205080204" pitchFamily="34" charset="-128"/>
              </a:rPr>
              <a:t>What cost containment measures can be implemented?</a:t>
            </a:r>
          </a:p>
          <a:p>
            <a:pPr lvl="1" eaLnBrk="1" hangingPunct="1"/>
            <a:r>
              <a:rPr lang="en-US" altLang="en-US" sz="2400" dirty="0">
                <a:ea typeface="ＭＳ Ｐゴシック" panose="020B0600070205080204" pitchFamily="34" charset="-128"/>
              </a:rPr>
              <a:t>What is the cost to plan compared to other agents?</a:t>
            </a:r>
          </a:p>
          <a:p>
            <a:pPr lvl="1" eaLnBrk="1" hangingPunct="1"/>
            <a:r>
              <a:rPr lang="en-US" altLang="en-US" sz="2400" dirty="0">
                <a:ea typeface="ＭＳ Ｐゴシック" panose="020B0600070205080204" pitchFamily="34" charset="-128"/>
              </a:rPr>
              <a:t>What is the plan demographic? </a:t>
            </a:r>
          </a:p>
          <a:p>
            <a:pPr lvl="2" eaLnBrk="1" hangingPunct="1"/>
            <a:r>
              <a:rPr lang="en-US" altLang="en-US" sz="2000" dirty="0">
                <a:ea typeface="ＭＳ Ｐゴシック" panose="020B0600070205080204" pitchFamily="34" charset="-128"/>
              </a:rPr>
              <a:t>Younger than 18:  28.5%</a:t>
            </a:r>
          </a:p>
          <a:p>
            <a:pPr lvl="2" eaLnBrk="1" hangingPunct="1"/>
            <a:r>
              <a:rPr lang="en-US" altLang="en-US" sz="2000" dirty="0">
                <a:ea typeface="ＭＳ Ｐゴシック" panose="020B0600070205080204" pitchFamily="34" charset="-128"/>
              </a:rPr>
              <a:t>18-65 years: 61%</a:t>
            </a:r>
          </a:p>
          <a:p>
            <a:pPr lvl="2" eaLnBrk="1" hangingPunct="1"/>
            <a:r>
              <a:rPr lang="en-US" altLang="en-US" sz="2000" dirty="0">
                <a:ea typeface="ＭＳ Ｐゴシック" panose="020B0600070205080204" pitchFamily="34" charset="-128"/>
              </a:rPr>
              <a:t>Over 65: 10.5%</a:t>
            </a:r>
          </a:p>
          <a:p>
            <a:pPr eaLnBrk="1" hangingPunct="1">
              <a:buFont typeface="Arial" panose="020B0604020202020204" pitchFamily="34" charset="0"/>
              <a:buNone/>
            </a:pPr>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64C6BA1A-FD4A-46FC-9593-47B84C499E2D}"/>
              </a:ext>
            </a:extLst>
          </p:cNvPr>
          <p:cNvSpPr>
            <a:spLocks noGrp="1"/>
          </p:cNvSpPr>
          <p:nvPr>
            <p:ph type="title"/>
          </p:nvPr>
        </p:nvSpPr>
        <p:spPr/>
        <p:txBody>
          <a:bodyPr>
            <a:normAutofit/>
          </a:bodyPr>
          <a:lstStyle/>
          <a:p>
            <a:pPr eaLnBrk="1" hangingPunct="1"/>
            <a:r>
              <a:rPr lang="en-US" altLang="en-US" dirty="0">
                <a:solidFill>
                  <a:srgbClr val="002060"/>
                </a:solidFill>
                <a:ea typeface="ＭＳ Ｐゴシック" panose="020B0600070205080204" pitchFamily="34" charset="-128"/>
              </a:rPr>
              <a:t>Questions to Review When Making Formulary Decisions</a:t>
            </a:r>
          </a:p>
        </p:txBody>
      </p:sp>
      <p:sp>
        <p:nvSpPr>
          <p:cNvPr id="41987" name="Rectangle 3">
            <a:extLst>
              <a:ext uri="{FF2B5EF4-FFF2-40B4-BE49-F238E27FC236}">
                <a16:creationId xmlns:a16="http://schemas.microsoft.com/office/drawing/2014/main" id="{68889C0E-6AAB-40B0-975E-3725ACD452D5}"/>
              </a:ext>
            </a:extLst>
          </p:cNvPr>
          <p:cNvSpPr>
            <a:spLocks noGrp="1"/>
          </p:cNvSpPr>
          <p:nvPr>
            <p:ph idx="1"/>
          </p:nvPr>
        </p:nvSpPr>
        <p:spPr>
          <a:xfrm>
            <a:off x="838200" y="1599715"/>
            <a:ext cx="10515600" cy="4338507"/>
          </a:xfrm>
        </p:spPr>
        <p:txBody>
          <a:bodyPr>
            <a:normAutofit/>
          </a:bodyPr>
          <a:lstStyle/>
          <a:p>
            <a:pPr eaLnBrk="1" hangingPunct="1">
              <a:lnSpc>
                <a:spcPct val="100000"/>
              </a:lnSpc>
            </a:pPr>
            <a:r>
              <a:rPr lang="en-US" altLang="en-US" sz="2400" dirty="0">
                <a:ea typeface="ＭＳ Ｐゴシック" panose="020B0600070205080204" pitchFamily="34" charset="-128"/>
              </a:rPr>
              <a:t>What other drugs are available generically?</a:t>
            </a:r>
          </a:p>
          <a:p>
            <a:pPr eaLnBrk="1" hangingPunct="1">
              <a:lnSpc>
                <a:spcPct val="100000"/>
              </a:lnSpc>
            </a:pPr>
            <a:r>
              <a:rPr lang="en-US" altLang="en-US" sz="2400" dirty="0">
                <a:ea typeface="ＭＳ Ｐゴシック" panose="020B0600070205080204" pitchFamily="34" charset="-128"/>
              </a:rPr>
              <a:t>Is this a novel agent?</a:t>
            </a:r>
          </a:p>
          <a:p>
            <a:pPr eaLnBrk="1" hangingPunct="1">
              <a:lnSpc>
                <a:spcPct val="100000"/>
              </a:lnSpc>
            </a:pPr>
            <a:r>
              <a:rPr lang="en-US" altLang="en-US" sz="2400" dirty="0">
                <a:ea typeface="ＭＳ Ｐゴシック" panose="020B0600070205080204" pitchFamily="34" charset="-128"/>
              </a:rPr>
              <a:t>Where does the drug fit in evidence-based guidelines?</a:t>
            </a:r>
          </a:p>
          <a:p>
            <a:pPr eaLnBrk="1" hangingPunct="1">
              <a:lnSpc>
                <a:spcPct val="100000"/>
              </a:lnSpc>
            </a:pPr>
            <a:r>
              <a:rPr lang="en-US" altLang="en-US" sz="2400" dirty="0">
                <a:ea typeface="ＭＳ Ｐゴシック" panose="020B0600070205080204" pitchFamily="34" charset="-128"/>
              </a:rPr>
              <a:t>What is the delta of copay to drive utilization to first-line agents?</a:t>
            </a:r>
          </a:p>
          <a:p>
            <a:pPr eaLnBrk="1" hangingPunct="1">
              <a:lnSpc>
                <a:spcPct val="100000"/>
              </a:lnSpc>
            </a:pPr>
            <a:r>
              <a:rPr lang="en-US" altLang="en-US" sz="2400" dirty="0">
                <a:ea typeface="ＭＳ Ｐゴシック" panose="020B0600070205080204" pitchFamily="34" charset="-128"/>
              </a:rPr>
              <a:t>Is the drug orally administered or injectable?</a:t>
            </a:r>
          </a:p>
          <a:p>
            <a:pPr lvl="1" eaLnBrk="1" hangingPunct="1">
              <a:lnSpc>
                <a:spcPct val="100000"/>
              </a:lnSpc>
            </a:pPr>
            <a:r>
              <a:rPr lang="en-US" altLang="en-US" sz="2000" dirty="0">
                <a:ea typeface="ＭＳ Ｐゴシック" panose="020B0600070205080204" pitchFamily="34" charset="-128"/>
              </a:rPr>
              <a:t>If injectable, is this administered in the physician’s office or self-administered by the patient?</a:t>
            </a:r>
          </a:p>
          <a:p>
            <a:pPr eaLnBrk="1" hangingPunct="1">
              <a:lnSpc>
                <a:spcPct val="100000"/>
              </a:lnSpc>
            </a:pPr>
            <a:r>
              <a:rPr lang="en-US" altLang="en-US" sz="2400" dirty="0">
                <a:ea typeface="ＭＳ Ｐゴシック" panose="020B0600070205080204" pitchFamily="34" charset="-128"/>
              </a:rPr>
              <a:t>What cost containment strategies can be used? i.e., PA, QL, or ST?</a:t>
            </a:r>
          </a:p>
          <a:p>
            <a:pPr eaLnBrk="1" hangingPunct="1">
              <a:lnSpc>
                <a:spcPct val="100000"/>
              </a:lnSpc>
            </a:pPr>
            <a:r>
              <a:rPr lang="en-US" altLang="en-US" sz="2400" dirty="0">
                <a:ea typeface="ＭＳ Ｐゴシック" panose="020B0600070205080204" pitchFamily="34" charset="-128"/>
              </a:rPr>
              <a:t>Are any labs/tests/pharmacogenomic testing required prior to treatment?</a:t>
            </a:r>
          </a:p>
          <a:p>
            <a:pPr lvl="1" eaLnBrk="1" hangingPunct="1">
              <a:lnSpc>
                <a:spcPct val="100000"/>
              </a:lnSpc>
            </a:pPr>
            <a:r>
              <a:rPr lang="en-US" altLang="en-US" sz="2000" dirty="0">
                <a:ea typeface="ＭＳ Ｐゴシック" panose="020B0600070205080204" pitchFamily="34" charset="-128"/>
              </a:rPr>
              <a:t>If yes, will need to implement PA to capture appropriate population utilization</a:t>
            </a:r>
          </a:p>
          <a:p>
            <a:pPr eaLnBrk="1" hangingPunct="1">
              <a:buFont typeface="Arial" panose="020B0604020202020204" pitchFamily="34" charset="0"/>
              <a:buNone/>
            </a:pPr>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95EBD596-3139-4D42-9900-3BDE0C42A0FE}"/>
              </a:ext>
            </a:extLst>
          </p:cNvPr>
          <p:cNvSpPr>
            <a:spLocks noGrp="1"/>
          </p:cNvSpPr>
          <p:nvPr>
            <p:ph type="title"/>
          </p:nvPr>
        </p:nvSpPr>
        <p:spPr/>
        <p:txBody>
          <a:bodyPr/>
          <a:lstStyle/>
          <a:p>
            <a:pPr eaLnBrk="1" hangingPunct="1"/>
            <a:r>
              <a:rPr lang="en-US" altLang="en-US" dirty="0">
                <a:solidFill>
                  <a:srgbClr val="002060"/>
                </a:solidFill>
                <a:ea typeface="ＭＳ Ｐゴシック" panose="020B0600070205080204" pitchFamily="34" charset="-128"/>
              </a:rPr>
              <a:t>What Will Your Team Do?</a:t>
            </a:r>
          </a:p>
        </p:txBody>
      </p:sp>
      <p:sp>
        <p:nvSpPr>
          <p:cNvPr id="43011" name="Rectangle 3">
            <a:extLst>
              <a:ext uri="{FF2B5EF4-FFF2-40B4-BE49-F238E27FC236}">
                <a16:creationId xmlns:a16="http://schemas.microsoft.com/office/drawing/2014/main" id="{9E1F1C54-C709-4663-A600-A2ECFCABAFCF}"/>
              </a:ext>
            </a:extLst>
          </p:cNvPr>
          <p:cNvSpPr>
            <a:spLocks noGrp="1"/>
          </p:cNvSpPr>
          <p:nvPr>
            <p:ph idx="1"/>
          </p:nvPr>
        </p:nvSpPr>
        <p:spPr/>
        <p:txBody>
          <a:bodyPr/>
          <a:lstStyle/>
          <a:p>
            <a:pPr eaLnBrk="1" hangingPunct="1">
              <a:lnSpc>
                <a:spcPct val="100000"/>
              </a:lnSpc>
            </a:pPr>
            <a:r>
              <a:rPr lang="en-US" altLang="en-US" sz="2800" dirty="0">
                <a:ea typeface="ＭＳ Ｐゴシック" panose="020B0600070205080204" pitchFamily="34" charset="-128"/>
              </a:rPr>
              <a:t>Make a decision as to where you will place the drug on the formulary or if you decide it is non-formulary</a:t>
            </a:r>
          </a:p>
          <a:p>
            <a:pPr lvl="1" eaLnBrk="1" hangingPunct="1">
              <a:lnSpc>
                <a:spcPct val="100000"/>
              </a:lnSpc>
            </a:pPr>
            <a:r>
              <a:rPr lang="en-US" altLang="en-US" sz="2400" dirty="0">
                <a:ea typeface="ＭＳ Ｐゴシック" panose="020B0600070205080204" pitchFamily="34" charset="-128"/>
              </a:rPr>
              <a:t>Stick with it, no matter what any judge challenges you with!</a:t>
            </a:r>
          </a:p>
          <a:p>
            <a:pPr eaLnBrk="1" hangingPunct="1">
              <a:lnSpc>
                <a:spcPct val="100000"/>
              </a:lnSpc>
            </a:pPr>
            <a:r>
              <a:rPr lang="en-US" altLang="en-US" sz="2800" dirty="0">
                <a:ea typeface="ＭＳ Ｐゴシック" panose="020B0600070205080204" pitchFamily="34" charset="-128"/>
              </a:rPr>
              <a:t>Make it simple</a:t>
            </a:r>
          </a:p>
          <a:p>
            <a:pPr lvl="1" eaLnBrk="1" hangingPunct="1">
              <a:lnSpc>
                <a:spcPct val="100000"/>
              </a:lnSpc>
            </a:pPr>
            <a:r>
              <a:rPr lang="en-US" altLang="en-US" sz="2400" dirty="0">
                <a:ea typeface="ＭＳ Ｐゴシック" panose="020B0600070205080204" pitchFamily="34" charset="-128"/>
              </a:rPr>
              <a:t>This is not the time to create an off the wall </a:t>
            </a:r>
            <a:r>
              <a:rPr lang="ja-JP" altLang="en-US" sz="2400" dirty="0">
                <a:ea typeface="ＭＳ Ｐゴシック" panose="020B0600070205080204" pitchFamily="34" charset="-128"/>
              </a:rPr>
              <a:t>“</a:t>
            </a:r>
            <a:r>
              <a:rPr lang="en-US" altLang="ja-JP" sz="2400" dirty="0">
                <a:ea typeface="ＭＳ Ｐゴシック" panose="020B0600070205080204" pitchFamily="34" charset="-128"/>
              </a:rPr>
              <a:t>in a perfect world</a:t>
            </a:r>
            <a:r>
              <a:rPr lang="ja-JP" altLang="en-US" sz="2400" dirty="0">
                <a:ea typeface="ＭＳ Ｐゴシック" panose="020B0600070205080204" pitchFamily="34" charset="-128"/>
              </a:rPr>
              <a:t>”</a:t>
            </a:r>
            <a:r>
              <a:rPr lang="en-US" altLang="ja-JP" sz="2400" dirty="0">
                <a:ea typeface="ＭＳ Ｐゴシック" panose="020B0600070205080204" pitchFamily="34" charset="-128"/>
              </a:rPr>
              <a:t> scenario</a:t>
            </a:r>
          </a:p>
          <a:p>
            <a:pPr lvl="1" eaLnBrk="1" hangingPunct="1">
              <a:lnSpc>
                <a:spcPct val="100000"/>
              </a:lnSpc>
            </a:pPr>
            <a:r>
              <a:rPr lang="en-US" altLang="en-US" sz="2400" dirty="0">
                <a:ea typeface="ＭＳ Ｐゴシック" panose="020B0600070205080204" pitchFamily="34" charset="-128"/>
              </a:rPr>
              <a:t>If you have boxes and arrows on your PPT that require 2 slides, it is too complicated! </a:t>
            </a:r>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5B463A73-D77B-48D7-BAA7-6A491CF9A947}"/>
              </a:ext>
            </a:extLst>
          </p:cNvPr>
          <p:cNvSpPr>
            <a:spLocks noGrp="1"/>
          </p:cNvSpPr>
          <p:nvPr>
            <p:ph type="title"/>
          </p:nvPr>
        </p:nvSpPr>
        <p:spPr/>
        <p:txBody>
          <a:bodyPr/>
          <a:lstStyle/>
          <a:p>
            <a:pPr eaLnBrk="1" hangingPunct="1"/>
            <a:r>
              <a:rPr lang="en-US" altLang="en-US" dirty="0">
                <a:solidFill>
                  <a:srgbClr val="002060"/>
                </a:solidFill>
                <a:ea typeface="ＭＳ Ｐゴシック" panose="020B0600070205080204" pitchFamily="34" charset="-128"/>
              </a:rPr>
              <a:t>Objectives</a:t>
            </a:r>
          </a:p>
        </p:txBody>
      </p:sp>
      <p:sp>
        <p:nvSpPr>
          <p:cNvPr id="15363" name="Rectangle 3">
            <a:extLst>
              <a:ext uri="{FF2B5EF4-FFF2-40B4-BE49-F238E27FC236}">
                <a16:creationId xmlns:a16="http://schemas.microsoft.com/office/drawing/2014/main" id="{479E7F41-D8E4-4671-A21E-A9CFBC38542A}"/>
              </a:ext>
            </a:extLst>
          </p:cNvPr>
          <p:cNvSpPr>
            <a:spLocks noGrp="1"/>
          </p:cNvSpPr>
          <p:nvPr>
            <p:ph idx="1"/>
          </p:nvPr>
        </p:nvSpPr>
        <p:spPr/>
        <p:txBody>
          <a:bodyPr/>
          <a:lstStyle/>
          <a:p>
            <a:pPr eaLnBrk="1" hangingPunct="1">
              <a:lnSpc>
                <a:spcPct val="100000"/>
              </a:lnSpc>
            </a:pPr>
            <a:r>
              <a:rPr lang="en-US" altLang="en-US" sz="2800" dirty="0">
                <a:ea typeface="ＭＳ Ｐゴシック" panose="020B0600070205080204" pitchFamily="34" charset="-128"/>
              </a:rPr>
              <a:t>Discuss basic terminology of pharmacy benefit design</a:t>
            </a:r>
          </a:p>
          <a:p>
            <a:pPr eaLnBrk="1" hangingPunct="1">
              <a:lnSpc>
                <a:spcPct val="100000"/>
              </a:lnSpc>
            </a:pPr>
            <a:r>
              <a:rPr lang="en-US" altLang="en-US" sz="2800" dirty="0">
                <a:ea typeface="ＭＳ Ｐゴシック" panose="020B0600070205080204" pitchFamily="34" charset="-128"/>
              </a:rPr>
              <a:t>Review common pharmacy benefit designs</a:t>
            </a:r>
          </a:p>
          <a:p>
            <a:pPr eaLnBrk="1" hangingPunct="1">
              <a:lnSpc>
                <a:spcPct val="100000"/>
              </a:lnSpc>
            </a:pPr>
            <a:r>
              <a:rPr lang="en-US" altLang="en-US" sz="2800" dirty="0">
                <a:ea typeface="ＭＳ Ｐゴシック" panose="020B0600070205080204" pitchFamily="34" charset="-128"/>
              </a:rPr>
              <a:t>Identify cost containment strategies</a:t>
            </a:r>
          </a:p>
          <a:p>
            <a:pPr eaLnBrk="1" hangingPunct="1">
              <a:lnSpc>
                <a:spcPct val="100000"/>
              </a:lnSpc>
            </a:pPr>
            <a:r>
              <a:rPr lang="en-US" altLang="en-US" sz="2800" dirty="0">
                <a:ea typeface="ＭＳ Ｐゴシック" panose="020B0600070205080204" pitchFamily="34" charset="-128"/>
              </a:rPr>
              <a:t>Review how a P&amp;T committee decides on formulary placement</a:t>
            </a:r>
          </a:p>
          <a:p>
            <a:pPr eaLnBrk="1" hangingPunct="1">
              <a:buFont typeface="Arial" panose="020B0604020202020204" pitchFamily="34" charset="0"/>
              <a:buNone/>
            </a:pPr>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AB5084FA-0945-4CBE-9EF8-C96849FE2444}"/>
              </a:ext>
            </a:extLst>
          </p:cNvPr>
          <p:cNvSpPr>
            <a:spLocks noGrp="1"/>
          </p:cNvSpPr>
          <p:nvPr>
            <p:ph type="title"/>
          </p:nvPr>
        </p:nvSpPr>
        <p:spPr/>
        <p:txBody>
          <a:bodyPr/>
          <a:lstStyle/>
          <a:p>
            <a:pPr eaLnBrk="1" hangingPunct="1"/>
            <a:r>
              <a:rPr lang="en-US" altLang="en-US" dirty="0">
                <a:solidFill>
                  <a:srgbClr val="002060"/>
                </a:solidFill>
                <a:ea typeface="ＭＳ Ｐゴシック" panose="020B0600070205080204" pitchFamily="34" charset="-128"/>
              </a:rPr>
              <a:t>What Will Your Team Do?</a:t>
            </a:r>
          </a:p>
        </p:txBody>
      </p:sp>
      <p:sp>
        <p:nvSpPr>
          <p:cNvPr id="44035" name="Rectangle 3">
            <a:extLst>
              <a:ext uri="{FF2B5EF4-FFF2-40B4-BE49-F238E27FC236}">
                <a16:creationId xmlns:a16="http://schemas.microsoft.com/office/drawing/2014/main" id="{79D30174-AB13-4354-8081-C4BCCCDC36B6}"/>
              </a:ext>
            </a:extLst>
          </p:cNvPr>
          <p:cNvSpPr>
            <a:spLocks noGrp="1"/>
          </p:cNvSpPr>
          <p:nvPr>
            <p:ph idx="1"/>
          </p:nvPr>
        </p:nvSpPr>
        <p:spPr/>
        <p:txBody>
          <a:bodyPr/>
          <a:lstStyle/>
          <a:p>
            <a:pPr eaLnBrk="1" hangingPunct="1">
              <a:lnSpc>
                <a:spcPct val="100000"/>
              </a:lnSpc>
              <a:defRPr/>
            </a:pPr>
            <a:r>
              <a:rPr lang="en-US" altLang="en-US" sz="2800" dirty="0">
                <a:ea typeface="ＭＳ Ｐゴシック" panose="020B0600070205080204" pitchFamily="34" charset="-128"/>
              </a:rPr>
              <a:t>Talk the talk!</a:t>
            </a:r>
          </a:p>
          <a:p>
            <a:pPr lvl="1" eaLnBrk="1" hangingPunct="1">
              <a:lnSpc>
                <a:spcPct val="100000"/>
              </a:lnSpc>
              <a:defRPr/>
            </a:pPr>
            <a:r>
              <a:rPr lang="en-US" altLang="en-US" sz="2400" dirty="0">
                <a:ea typeface="ＭＳ Ｐゴシック" panose="020B0600070205080204" pitchFamily="34" charset="-128"/>
              </a:rPr>
              <a:t>Review your managed care terminology</a:t>
            </a:r>
          </a:p>
          <a:p>
            <a:pPr lvl="2" eaLnBrk="1" hangingPunct="1">
              <a:lnSpc>
                <a:spcPct val="100000"/>
              </a:lnSpc>
              <a:defRPr/>
            </a:pPr>
            <a:r>
              <a:rPr lang="en-US" altLang="en-US" sz="1800" dirty="0">
                <a:ea typeface="ＭＳ Ｐゴシック" panose="020B0600070205080204" pitchFamily="34" charset="-128"/>
                <a:hlinkClick r:id="rId2"/>
              </a:rPr>
              <a:t>http://www.amcp.org/studentcenter/</a:t>
            </a:r>
            <a:r>
              <a:rPr lang="en-US" altLang="en-US" sz="1800" dirty="0">
                <a:ea typeface="ＭＳ Ｐゴシック" panose="020B0600070205080204" pitchFamily="34" charset="-128"/>
              </a:rPr>
              <a:t>  under Student center and definitions</a:t>
            </a:r>
          </a:p>
          <a:p>
            <a:pPr marL="914400" lvl="2" indent="0">
              <a:lnSpc>
                <a:spcPct val="100000"/>
              </a:lnSpc>
              <a:buNone/>
              <a:defRPr/>
            </a:pPr>
            <a:endParaRPr lang="en-US" altLang="en-US" sz="1800" dirty="0">
              <a:ea typeface="ＭＳ Ｐゴシック" panose="020B0600070205080204" pitchFamily="34" charset="-128"/>
            </a:endParaRPr>
          </a:p>
          <a:p>
            <a:pPr eaLnBrk="1" hangingPunct="1">
              <a:lnSpc>
                <a:spcPct val="100000"/>
              </a:lnSpc>
              <a:defRPr/>
            </a:pPr>
            <a:r>
              <a:rPr lang="en-US" altLang="en-US" sz="2800" dirty="0">
                <a:ea typeface="ＭＳ Ｐゴシック" panose="020B0600070205080204" pitchFamily="34" charset="-128"/>
              </a:rPr>
              <a:t>UNDERSTAND why your group made the decision it came to</a:t>
            </a:r>
          </a:p>
          <a:p>
            <a:pPr lvl="1" eaLnBrk="1" hangingPunct="1">
              <a:lnSpc>
                <a:spcPct val="100000"/>
              </a:lnSpc>
              <a:defRPr/>
            </a:pPr>
            <a:r>
              <a:rPr lang="en-US" altLang="en-US" sz="2400" dirty="0">
                <a:ea typeface="ＭＳ Ｐゴシック" panose="020B0600070205080204" pitchFamily="34" charset="-128"/>
              </a:rPr>
              <a:t>All members of the team should be able to </a:t>
            </a:r>
            <a:r>
              <a:rPr lang="ja-JP" altLang="en-US" sz="2400" dirty="0">
                <a:ea typeface="ＭＳ Ｐゴシック" panose="020B0600070205080204" pitchFamily="34" charset="-128"/>
              </a:rPr>
              <a:t>“</a:t>
            </a:r>
            <a:r>
              <a:rPr lang="en-US" altLang="ja-JP" sz="2400" dirty="0">
                <a:ea typeface="ＭＳ Ｐゴシック" panose="020B0600070205080204" pitchFamily="34" charset="-128"/>
              </a:rPr>
              <a:t>defend</a:t>
            </a:r>
            <a:r>
              <a:rPr lang="ja-JP" altLang="en-US" sz="2400" dirty="0">
                <a:ea typeface="ＭＳ Ｐゴシック" panose="020B0600070205080204" pitchFamily="34" charset="-128"/>
              </a:rPr>
              <a:t>”</a:t>
            </a:r>
            <a:r>
              <a:rPr lang="en-US" altLang="ja-JP" sz="2400" dirty="0">
                <a:ea typeface="ＭＳ Ｐゴシック" panose="020B0600070205080204" pitchFamily="34" charset="-128"/>
              </a:rPr>
              <a:t> placement</a:t>
            </a:r>
          </a:p>
          <a:p>
            <a:pPr eaLnBrk="1" hangingPunct="1">
              <a:buFont typeface="Arial" panose="020B0604020202020204" pitchFamily="34" charset="0"/>
              <a:buNone/>
              <a:defRPr/>
            </a:pPr>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2417166" y="2618773"/>
            <a:ext cx="2588141" cy="1041752"/>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5505127" y="2774289"/>
            <a:ext cx="4994329" cy="1569660"/>
          </a:xfrm>
          <a:prstGeom prst="rect">
            <a:avLst/>
          </a:prstGeom>
        </p:spPr>
        <p:txBody>
          <a:bodyPr wrap="square">
            <a:spAutoFit/>
          </a:bodyPr>
          <a:lstStyle/>
          <a:p>
            <a:pPr defTabSz="685800">
              <a:defRPr/>
            </a:pPr>
            <a:r>
              <a:rPr lang="en-US" sz="2400" dirty="0">
                <a:solidFill>
                  <a:prstClr val="white"/>
                </a:solidFill>
                <a:latin typeface="Arial" panose="020B0604020202020204"/>
                <a:ea typeface="Calibri" panose="020F0502020204030204" pitchFamily="34" charset="0"/>
                <a:cs typeface="Times New Roman" panose="02020603050405020304" pitchFamily="18" charset="0"/>
              </a:rPr>
              <a:t>To improve patient health by ensuring access to </a:t>
            </a:r>
          </a:p>
          <a:p>
            <a:pPr defTabSz="685800">
              <a:defRPr/>
            </a:pPr>
            <a:r>
              <a:rPr lang="en-US" sz="2400" dirty="0">
                <a:solidFill>
                  <a:prstClr val="white"/>
                </a:solidFill>
                <a:latin typeface="Arial" panose="020B0604020202020204"/>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5505125" y="2376399"/>
            <a:ext cx="5222928" cy="507831"/>
          </a:xfrm>
          <a:prstGeom prst="rect">
            <a:avLst/>
          </a:prstGeom>
        </p:spPr>
        <p:txBody>
          <a:bodyPr wrap="square">
            <a:spAutoFit/>
          </a:bodyPr>
          <a:lstStyle/>
          <a:p>
            <a:pPr defTabSz="685800">
              <a:defRPr/>
            </a:pPr>
            <a:r>
              <a:rPr lang="en-US" sz="2700" b="1" dirty="0">
                <a:solidFill>
                  <a:srgbClr val="91C84C"/>
                </a:solidFill>
                <a:latin typeface="Arial" panose="020B0604020202020204"/>
                <a:ea typeface="Calibri" panose="020F0502020204030204" pitchFamily="34" charset="0"/>
                <a:cs typeface="Times New Roman" panose="02020603050405020304" pitchFamily="18" charset="0"/>
              </a:rPr>
              <a:t>Mission &amp; Vision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5255216" y="2263721"/>
            <a:ext cx="0" cy="2057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14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a:extLst>
              <a:ext uri="{FF2B5EF4-FFF2-40B4-BE49-F238E27FC236}">
                <a16:creationId xmlns:a16="http://schemas.microsoft.com/office/drawing/2014/main" id="{9F2614D9-8BD3-4AFF-BDF7-98BE88EEC3E5}"/>
              </a:ext>
            </a:extLst>
          </p:cNvPr>
          <p:cNvSpPr>
            <a:spLocks noGrp="1"/>
          </p:cNvSpPr>
          <p:nvPr>
            <p:ph type="title"/>
          </p:nvPr>
        </p:nvSpPr>
        <p:spPr>
          <a:xfrm>
            <a:off x="1981200" y="1219200"/>
            <a:ext cx="8526780" cy="1599170"/>
          </a:xfrm>
        </p:spPr>
        <p:txBody>
          <a:bodyPr/>
          <a:lstStyle/>
          <a:p>
            <a:pPr algn="r"/>
            <a:r>
              <a:rPr lang="en-US" altLang="en-US" dirty="0">
                <a:ea typeface="ＭＳ Ｐゴシック" panose="020B0600070205080204" pitchFamily="34" charset="-128"/>
              </a:rPr>
              <a:t>Review of Terminology</a:t>
            </a:r>
            <a:endParaRPr lang="en-US"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4ED2905E-066F-458F-AB31-1AD0AB7F2DD0}"/>
              </a:ext>
            </a:extLst>
          </p:cNvPr>
          <p:cNvSpPr>
            <a:spLocks noGrp="1"/>
          </p:cNvSpPr>
          <p:nvPr>
            <p:ph type="title"/>
          </p:nvPr>
        </p:nvSpPr>
        <p:spPr/>
        <p:txBody>
          <a:bodyPr>
            <a:normAutofit/>
          </a:bodyPr>
          <a:lstStyle/>
          <a:p>
            <a:pPr eaLnBrk="1" hangingPunct="1"/>
            <a:r>
              <a:rPr lang="en-US" altLang="en-US" sz="3600" dirty="0">
                <a:solidFill>
                  <a:srgbClr val="002060"/>
                </a:solidFill>
                <a:ea typeface="ＭＳ Ｐゴシック" panose="020B0600070205080204" pitchFamily="34" charset="-128"/>
              </a:rPr>
              <a:t>Basic Terminology</a:t>
            </a:r>
          </a:p>
        </p:txBody>
      </p:sp>
      <p:sp>
        <p:nvSpPr>
          <p:cNvPr id="18435" name="Rectangle 3">
            <a:extLst>
              <a:ext uri="{FF2B5EF4-FFF2-40B4-BE49-F238E27FC236}">
                <a16:creationId xmlns:a16="http://schemas.microsoft.com/office/drawing/2014/main" id="{64151186-8186-44E0-946F-F2133E786EE7}"/>
              </a:ext>
            </a:extLst>
          </p:cNvPr>
          <p:cNvSpPr>
            <a:spLocks noGrp="1"/>
          </p:cNvSpPr>
          <p:nvPr>
            <p:ph idx="1"/>
          </p:nvPr>
        </p:nvSpPr>
        <p:spPr/>
        <p:txBody>
          <a:bodyPr/>
          <a:lstStyle/>
          <a:p>
            <a:pPr eaLnBrk="1" hangingPunct="1">
              <a:lnSpc>
                <a:spcPct val="100000"/>
              </a:lnSpc>
            </a:pPr>
            <a:r>
              <a:rPr lang="en-US" altLang="en-US" sz="2800" b="1" dirty="0">
                <a:ea typeface="ＭＳ Ｐゴシック" panose="020B0600070205080204" pitchFamily="34" charset="-128"/>
              </a:rPr>
              <a:t>Tiering:</a:t>
            </a:r>
            <a:r>
              <a:rPr lang="en-US" altLang="en-US" sz="2800" dirty="0">
                <a:ea typeface="ＭＳ Ｐゴシック" panose="020B0600070205080204" pitchFamily="34" charset="-128"/>
              </a:rPr>
              <a:t> A pharmacy benefit design that financially rewards patients for using generic and preferred drugs by requiring the patient to pay progressively higher copayments for preferred brand-name and non-preferred brand-name drugs. </a:t>
            </a:r>
          </a:p>
          <a:p>
            <a:pPr lvl="1" eaLnBrk="1" hangingPunct="1">
              <a:lnSpc>
                <a:spcPct val="100000"/>
              </a:lnSpc>
            </a:pPr>
            <a:r>
              <a:rPr lang="en-US" altLang="en-US" sz="2400" dirty="0">
                <a:ea typeface="ＭＳ Ｐゴシック" panose="020B0600070205080204" pitchFamily="34" charset="-128"/>
              </a:rPr>
              <a:t>Ex:  Tier 1, Tier 2, and Tier 3 are the most common benefit design </a:t>
            </a:r>
          </a:p>
          <a:p>
            <a:pPr lvl="1" eaLnBrk="1" hangingPunct="1">
              <a:lnSpc>
                <a:spcPct val="100000"/>
              </a:lnSpc>
            </a:pPr>
            <a:r>
              <a:rPr lang="en-US" altLang="en-US" sz="2400" dirty="0">
                <a:ea typeface="ＭＳ Ｐゴシック" panose="020B0600070205080204" pitchFamily="34" charset="-128"/>
              </a:rPr>
              <a:t>***Not all generics will fall on Tier 1</a:t>
            </a:r>
          </a:p>
          <a:p>
            <a:pPr eaLnBrk="1" hangingPunct="1">
              <a:buFont typeface="Arial" panose="020B0604020202020204" pitchFamily="34" charset="0"/>
              <a:buNone/>
            </a:pPr>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7EDC50A6-79D7-4287-87FA-CEBEDA07B547}"/>
              </a:ext>
            </a:extLst>
          </p:cNvPr>
          <p:cNvSpPr>
            <a:spLocks noGrp="1"/>
          </p:cNvSpPr>
          <p:nvPr>
            <p:ph type="title"/>
          </p:nvPr>
        </p:nvSpPr>
        <p:spPr/>
        <p:txBody>
          <a:bodyPr/>
          <a:lstStyle/>
          <a:p>
            <a:pPr eaLnBrk="1" hangingPunct="1"/>
            <a:r>
              <a:rPr lang="en-US" altLang="en-US" sz="4000" dirty="0">
                <a:solidFill>
                  <a:srgbClr val="002060"/>
                </a:solidFill>
                <a:ea typeface="ＭＳ Ｐゴシック" panose="020B0600070205080204" pitchFamily="34" charset="-128"/>
              </a:rPr>
              <a:t>Basic Terminology</a:t>
            </a:r>
          </a:p>
        </p:txBody>
      </p:sp>
      <p:sp>
        <p:nvSpPr>
          <p:cNvPr id="20483" name="Rectangle 3">
            <a:extLst>
              <a:ext uri="{FF2B5EF4-FFF2-40B4-BE49-F238E27FC236}">
                <a16:creationId xmlns:a16="http://schemas.microsoft.com/office/drawing/2014/main" id="{130E248B-794A-4C89-90CE-3A85A7B3B822}"/>
              </a:ext>
            </a:extLst>
          </p:cNvPr>
          <p:cNvSpPr>
            <a:spLocks noGrp="1"/>
          </p:cNvSpPr>
          <p:nvPr>
            <p:ph idx="1"/>
          </p:nvPr>
        </p:nvSpPr>
        <p:spPr/>
        <p:txBody>
          <a:bodyPr>
            <a:normAutofit fontScale="92500" lnSpcReduction="20000"/>
          </a:bodyPr>
          <a:lstStyle/>
          <a:p>
            <a:pPr eaLnBrk="1" hangingPunct="1">
              <a:lnSpc>
                <a:spcPct val="110000"/>
              </a:lnSpc>
            </a:pPr>
            <a:r>
              <a:rPr lang="en-US" altLang="en-US" sz="2800" b="1" dirty="0">
                <a:ea typeface="ＭＳ Ｐゴシック" panose="020B0600070205080204" pitchFamily="34" charset="-128"/>
              </a:rPr>
              <a:t>Specialty Benefit </a:t>
            </a:r>
            <a:r>
              <a:rPr lang="en-US" altLang="en-US" sz="2800" dirty="0">
                <a:ea typeface="ＭＳ Ｐゴシック" panose="020B0600070205080204" pitchFamily="34" charset="-128"/>
              </a:rPr>
              <a:t>(ex: Tier 5/6): Medications generally prescribed for people with complex or ongoing medical conditions such as multiple sclerosis, hemophilia, hepatitis, and rheumatoid arthritis. These medications also typically have one or more of the following characteristics: </a:t>
            </a:r>
          </a:p>
          <a:p>
            <a:pPr lvl="1" eaLnBrk="1" hangingPunct="1">
              <a:lnSpc>
                <a:spcPct val="110000"/>
              </a:lnSpc>
            </a:pPr>
            <a:r>
              <a:rPr lang="en-US" altLang="en-US" sz="2400" dirty="0">
                <a:ea typeface="ＭＳ Ｐゴシック" panose="020B0600070205080204" pitchFamily="34" charset="-128"/>
              </a:rPr>
              <a:t>injected or infused, but oral specialty medications are becoming more common</a:t>
            </a:r>
          </a:p>
          <a:p>
            <a:pPr lvl="1" eaLnBrk="1" hangingPunct="1">
              <a:lnSpc>
                <a:spcPct val="110000"/>
              </a:lnSpc>
            </a:pPr>
            <a:r>
              <a:rPr lang="en-US" altLang="en-US" sz="2400" dirty="0">
                <a:ea typeface="ＭＳ Ｐゴシック" panose="020B0600070205080204" pitchFamily="34" charset="-128"/>
              </a:rPr>
              <a:t>unique storage or shipment requirements</a:t>
            </a:r>
          </a:p>
          <a:p>
            <a:pPr lvl="1" eaLnBrk="1" hangingPunct="1">
              <a:lnSpc>
                <a:spcPct val="110000"/>
              </a:lnSpc>
            </a:pPr>
            <a:r>
              <a:rPr lang="en-US" altLang="en-US" sz="2400" dirty="0">
                <a:ea typeface="ＭＳ Ｐゴシック" panose="020B0600070205080204" pitchFamily="34" charset="-128"/>
              </a:rPr>
              <a:t>additional education and support required from a health care professional, including REMS programs</a:t>
            </a:r>
          </a:p>
          <a:p>
            <a:pPr lvl="1" eaLnBrk="1" hangingPunct="1">
              <a:lnSpc>
                <a:spcPct val="110000"/>
              </a:lnSpc>
            </a:pPr>
            <a:r>
              <a:rPr lang="en-US" altLang="en-US" sz="2400" dirty="0">
                <a:ea typeface="ＭＳ Ｐゴシック" panose="020B0600070205080204" pitchFamily="34" charset="-128"/>
              </a:rPr>
              <a:t>usually not stocked at retail pharmacies. </a:t>
            </a:r>
          </a:p>
          <a:p>
            <a:pPr eaLnBrk="1" hangingPunct="1">
              <a:lnSpc>
                <a:spcPct val="90000"/>
              </a:lnSpc>
            </a:pPr>
            <a:endParaRPr lang="en-US" altLang="en-US" sz="2600"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E2A84FEF-85F5-4142-B10D-0E6410B18779}"/>
              </a:ext>
            </a:extLst>
          </p:cNvPr>
          <p:cNvSpPr>
            <a:spLocks noGrp="1"/>
          </p:cNvSpPr>
          <p:nvPr>
            <p:ph type="title"/>
          </p:nvPr>
        </p:nvSpPr>
        <p:spPr/>
        <p:txBody>
          <a:bodyPr/>
          <a:lstStyle/>
          <a:p>
            <a:pPr eaLnBrk="1" hangingPunct="1"/>
            <a:r>
              <a:rPr lang="en-US" altLang="en-US" sz="4000" dirty="0">
                <a:solidFill>
                  <a:srgbClr val="002060"/>
                </a:solidFill>
                <a:ea typeface="ＭＳ Ｐゴシック" panose="020B0600070205080204" pitchFamily="34" charset="-128"/>
              </a:rPr>
              <a:t>Basic Terminology</a:t>
            </a:r>
          </a:p>
        </p:txBody>
      </p:sp>
      <p:sp>
        <p:nvSpPr>
          <p:cNvPr id="22531" name="Rectangle 3">
            <a:extLst>
              <a:ext uri="{FF2B5EF4-FFF2-40B4-BE49-F238E27FC236}">
                <a16:creationId xmlns:a16="http://schemas.microsoft.com/office/drawing/2014/main" id="{18092EED-69BD-46F8-B0DE-C9C2A4B69339}"/>
              </a:ext>
            </a:extLst>
          </p:cNvPr>
          <p:cNvSpPr>
            <a:spLocks noGrp="1"/>
          </p:cNvSpPr>
          <p:nvPr>
            <p:ph idx="1"/>
          </p:nvPr>
        </p:nvSpPr>
        <p:spPr/>
        <p:txBody>
          <a:bodyPr>
            <a:normAutofit/>
          </a:bodyPr>
          <a:lstStyle/>
          <a:p>
            <a:pPr eaLnBrk="1" hangingPunct="1">
              <a:lnSpc>
                <a:spcPct val="100000"/>
              </a:lnSpc>
            </a:pPr>
            <a:r>
              <a:rPr lang="en-US" altLang="en-US" sz="2800" b="1" dirty="0">
                <a:ea typeface="ＭＳ Ｐゴシック" panose="020B0600070205080204" pitchFamily="34" charset="-128"/>
              </a:rPr>
              <a:t>Copayment</a:t>
            </a:r>
            <a:r>
              <a:rPr lang="en-US" altLang="en-US" sz="2800" dirty="0">
                <a:ea typeface="ＭＳ Ｐゴシック" panose="020B0600070205080204" pitchFamily="34" charset="-128"/>
              </a:rPr>
              <a:t>:  A fee charged to an insured member to offset costs of paperwork and administration for each office visit or pharmacy prescription filled. A cost-sharing arrangement in which a covered person pays a specified charge for a specific service, such as a fixed dollar amount for each prescription received (e.g. $10.00 Tier 1, $25.00 Tier 2, $45.00 Tier 3). Differential tiered copayment amounts are used to incentivize members to use preferred services. </a:t>
            </a:r>
          </a:p>
          <a:p>
            <a:pPr eaLnBrk="1" hangingPunct="1">
              <a:lnSpc>
                <a:spcPct val="90000"/>
              </a:lnSpc>
              <a:buFont typeface="Arial" panose="020B0604020202020204" pitchFamily="34" charset="0"/>
              <a:buNone/>
            </a:pPr>
            <a:endParaRPr lang="en-US" altLang="en-US" sz="1200"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70ECD4FA-5191-4C05-8E0B-D365527B29EE}"/>
              </a:ext>
            </a:extLst>
          </p:cNvPr>
          <p:cNvSpPr>
            <a:spLocks noGrp="1"/>
          </p:cNvSpPr>
          <p:nvPr>
            <p:ph type="title"/>
          </p:nvPr>
        </p:nvSpPr>
        <p:spPr/>
        <p:txBody>
          <a:bodyPr/>
          <a:lstStyle/>
          <a:p>
            <a:pPr eaLnBrk="1" hangingPunct="1"/>
            <a:r>
              <a:rPr lang="en-US" altLang="en-US" dirty="0">
                <a:solidFill>
                  <a:srgbClr val="002060"/>
                </a:solidFill>
                <a:ea typeface="ＭＳ Ｐゴシック" panose="020B0600070205080204" pitchFamily="34" charset="-128"/>
              </a:rPr>
              <a:t>Basic Terminology</a:t>
            </a:r>
          </a:p>
        </p:txBody>
      </p:sp>
      <p:sp>
        <p:nvSpPr>
          <p:cNvPr id="24579" name="Rectangle 3">
            <a:extLst>
              <a:ext uri="{FF2B5EF4-FFF2-40B4-BE49-F238E27FC236}">
                <a16:creationId xmlns:a16="http://schemas.microsoft.com/office/drawing/2014/main" id="{DEFA8A40-8303-485C-8197-9C62BFA85A0A}"/>
              </a:ext>
            </a:extLst>
          </p:cNvPr>
          <p:cNvSpPr>
            <a:spLocks noGrp="1"/>
          </p:cNvSpPr>
          <p:nvPr>
            <p:ph idx="1"/>
          </p:nvPr>
        </p:nvSpPr>
        <p:spPr/>
        <p:txBody>
          <a:bodyPr/>
          <a:lstStyle/>
          <a:p>
            <a:pPr eaLnBrk="1" hangingPunct="1">
              <a:lnSpc>
                <a:spcPct val="100000"/>
              </a:lnSpc>
            </a:pPr>
            <a:r>
              <a:rPr lang="en-US" altLang="en-US" sz="2800" b="1" dirty="0">
                <a:ea typeface="ＭＳ Ｐゴシック" panose="020B0600070205080204" pitchFamily="34" charset="-128"/>
              </a:rPr>
              <a:t>Coinsurance:</a:t>
            </a:r>
            <a:r>
              <a:rPr lang="en-US" altLang="en-US" sz="2800" dirty="0">
                <a:ea typeface="ＭＳ Ｐゴシック" panose="020B0600070205080204" pitchFamily="34" charset="-128"/>
              </a:rPr>
              <a:t> The percentage of the costs of medical services paid by the patient. This is a characteristic of indemnity insurance and preferred provider organization (PPO) plans. The coinsurance usually is about 20% of the cost of medical services or pharmacy prescriptions after the deductible is paid.</a:t>
            </a:r>
          </a:p>
          <a:p>
            <a:pPr eaLnBrk="1" hangingPunct="1"/>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FECCC081-E7EB-4341-A404-A5AAB2E724F9}"/>
              </a:ext>
            </a:extLst>
          </p:cNvPr>
          <p:cNvSpPr>
            <a:spLocks noGrp="1"/>
          </p:cNvSpPr>
          <p:nvPr>
            <p:ph type="title"/>
          </p:nvPr>
        </p:nvSpPr>
        <p:spPr>
          <a:xfrm>
            <a:off x="3281531" y="1282849"/>
            <a:ext cx="8374380" cy="1675028"/>
          </a:xfrm>
        </p:spPr>
        <p:txBody>
          <a:bodyPr>
            <a:normAutofit/>
          </a:bodyPr>
          <a:lstStyle/>
          <a:p>
            <a:pPr eaLnBrk="1" hangingPunct="1"/>
            <a:r>
              <a:rPr lang="en-US" altLang="en-US" sz="4800" dirty="0">
                <a:ea typeface="ＭＳ Ｐゴシック" panose="020B0600070205080204" pitchFamily="34" charset="-128"/>
              </a:rPr>
              <a:t>Types of Pharmacy Benefits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4DE0DBDA-F004-42C2-9315-7B2476296702}"/>
              </a:ext>
            </a:extLst>
          </p:cNvPr>
          <p:cNvSpPr>
            <a:spLocks noGrp="1"/>
          </p:cNvSpPr>
          <p:nvPr>
            <p:ph type="title"/>
          </p:nvPr>
        </p:nvSpPr>
        <p:spPr/>
        <p:txBody>
          <a:bodyPr/>
          <a:lstStyle/>
          <a:p>
            <a:pPr eaLnBrk="1" hangingPunct="1"/>
            <a:r>
              <a:rPr lang="en-US" altLang="en-US" sz="4000" dirty="0">
                <a:solidFill>
                  <a:srgbClr val="002060"/>
                </a:solidFill>
                <a:ea typeface="ＭＳ Ｐゴシック" panose="020B0600070205080204" pitchFamily="34" charset="-128"/>
              </a:rPr>
              <a:t>Tier-Based Benefits</a:t>
            </a:r>
          </a:p>
        </p:txBody>
      </p:sp>
      <p:sp>
        <p:nvSpPr>
          <p:cNvPr id="28675" name="Rectangle 3">
            <a:extLst>
              <a:ext uri="{FF2B5EF4-FFF2-40B4-BE49-F238E27FC236}">
                <a16:creationId xmlns:a16="http://schemas.microsoft.com/office/drawing/2014/main" id="{093ED2B2-AC3E-4A42-B171-AB0BEF21023A}"/>
              </a:ext>
            </a:extLst>
          </p:cNvPr>
          <p:cNvSpPr>
            <a:spLocks noGrp="1"/>
          </p:cNvSpPr>
          <p:nvPr>
            <p:ph idx="1"/>
          </p:nvPr>
        </p:nvSpPr>
        <p:spPr/>
        <p:txBody>
          <a:bodyPr>
            <a:normAutofit fontScale="92500" lnSpcReduction="10000"/>
          </a:bodyPr>
          <a:lstStyle/>
          <a:p>
            <a:pPr eaLnBrk="1" hangingPunct="1">
              <a:lnSpc>
                <a:spcPct val="110000"/>
              </a:lnSpc>
            </a:pPr>
            <a:r>
              <a:rPr lang="en-US" altLang="en-US" sz="2800" dirty="0">
                <a:ea typeface="ＭＳ Ｐゴシック" panose="020B0600070205080204" pitchFamily="34" charset="-128"/>
              </a:rPr>
              <a:t>Pharmacy benefit managers (PBMs)</a:t>
            </a:r>
            <a:r>
              <a:rPr lang="en-US" altLang="en-US" sz="2800" dirty="0">
                <a:solidFill>
                  <a:srgbClr val="FF0000"/>
                </a:solidFill>
                <a:ea typeface="ＭＳ Ｐゴシック" panose="020B0600070205080204" pitchFamily="34" charset="-128"/>
              </a:rPr>
              <a:t> </a:t>
            </a:r>
            <a:r>
              <a:rPr lang="en-US" altLang="en-US" sz="2800" dirty="0">
                <a:ea typeface="ＭＳ Ｐゴシック" panose="020B0600070205080204" pitchFamily="34" charset="-128"/>
              </a:rPr>
              <a:t>place drugs into different tiers in order to incent members to use specific drugs over others</a:t>
            </a:r>
          </a:p>
          <a:p>
            <a:pPr eaLnBrk="1" hangingPunct="1">
              <a:lnSpc>
                <a:spcPct val="110000"/>
              </a:lnSpc>
            </a:pPr>
            <a:r>
              <a:rPr lang="en-US" altLang="en-US" sz="2800" dirty="0">
                <a:ea typeface="ＭＳ Ｐゴシック" panose="020B0600070205080204" pitchFamily="34" charset="-128"/>
              </a:rPr>
              <a:t>Tiers are commonly based on brand/generic status</a:t>
            </a:r>
          </a:p>
          <a:p>
            <a:pPr lvl="1" eaLnBrk="1" hangingPunct="1">
              <a:lnSpc>
                <a:spcPct val="110000"/>
              </a:lnSpc>
            </a:pPr>
            <a:r>
              <a:rPr lang="en-US" altLang="en-US" sz="2400" dirty="0">
                <a:ea typeface="ＭＳ Ｐゴシック" panose="020B0600070205080204" pitchFamily="34" charset="-128"/>
              </a:rPr>
              <a:t>This is true most relative to cost, although not always the rule, generics are lower cost and thus lower tier</a:t>
            </a:r>
          </a:p>
          <a:p>
            <a:pPr eaLnBrk="1" hangingPunct="1">
              <a:lnSpc>
                <a:spcPct val="110000"/>
              </a:lnSpc>
            </a:pPr>
            <a:r>
              <a:rPr lang="en-US" altLang="en-US" sz="2800" dirty="0">
                <a:ea typeface="ＭＳ Ｐゴシック" panose="020B0600070205080204" pitchFamily="34" charset="-128"/>
              </a:rPr>
              <a:t>Tiers can also be based on other drug characteristics</a:t>
            </a:r>
          </a:p>
          <a:p>
            <a:pPr lvl="1" eaLnBrk="1" hangingPunct="1">
              <a:lnSpc>
                <a:spcPct val="110000"/>
              </a:lnSpc>
            </a:pPr>
            <a:r>
              <a:rPr lang="en-US" altLang="en-US" sz="2400" dirty="0">
                <a:ea typeface="ＭＳ Ｐゴシック" panose="020B0600070205080204" pitchFamily="34" charset="-128"/>
              </a:rPr>
              <a:t>Disease state</a:t>
            </a:r>
          </a:p>
          <a:p>
            <a:pPr lvl="1" eaLnBrk="1" hangingPunct="1">
              <a:lnSpc>
                <a:spcPct val="110000"/>
              </a:lnSpc>
            </a:pPr>
            <a:r>
              <a:rPr lang="en-US" altLang="en-US" sz="2400" dirty="0">
                <a:ea typeface="ＭＳ Ｐゴシック" panose="020B0600070205080204" pitchFamily="34" charset="-128"/>
              </a:rPr>
              <a:t>Acute vs. Chronic</a:t>
            </a:r>
          </a:p>
          <a:p>
            <a:pPr lvl="1" eaLnBrk="1" hangingPunct="1">
              <a:lnSpc>
                <a:spcPct val="110000"/>
              </a:lnSpc>
            </a:pPr>
            <a:r>
              <a:rPr lang="en-US" altLang="en-US" sz="2400" dirty="0">
                <a:ea typeface="ＭＳ Ｐゴシック" panose="020B0600070205080204" pitchFamily="34" charset="-128"/>
              </a:rPr>
              <a:t>Drug cost cutoffs (e.g., Tier 1 drugs are all less than $25)</a:t>
            </a:r>
          </a:p>
          <a:p>
            <a:pPr eaLnBrk="1" hangingPunct="1">
              <a:lnSpc>
                <a:spcPct val="90000"/>
              </a:lnSpc>
              <a:buFont typeface="Arial" panose="020B0604020202020204" pitchFamily="34" charset="0"/>
              <a:buNone/>
            </a:pPr>
            <a:endParaRPr lang="en-US" altLang="en-US" sz="1200"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1_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89C8E0D0780E44B9FB385B5EEC703D" ma:contentTypeVersion="17" ma:contentTypeDescription="Create a new document." ma:contentTypeScope="" ma:versionID="254ddccdaed675e89a9354d4f98db8ec">
  <xsd:schema xmlns:xsd="http://www.w3.org/2001/XMLSchema" xmlns:xs="http://www.w3.org/2001/XMLSchema" xmlns:p="http://schemas.microsoft.com/office/2006/metadata/properties" xmlns:ns2="124e01ff-47af-4f69-b6b1-8bd7b642ad80" xmlns:ns3="f2c48f60-54de-499d-bd5e-1a2c34db13ad" targetNamespace="http://schemas.microsoft.com/office/2006/metadata/properties" ma:root="true" ma:fieldsID="8dd0d27db7019c5072df4993cc210f22" ns2:_="" ns3:_="">
    <xsd:import namespace="124e01ff-47af-4f69-b6b1-8bd7b642ad80"/>
    <xsd:import namespace="f2c48f60-54de-499d-bd5e-1a2c34db13a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GenerationTime" minOccurs="0"/>
                <xsd:element ref="ns2:MediaServiceEventHashCode" minOccurs="0"/>
                <xsd:element ref="ns2:lcf76f155ced4ddcb4097134ff3c332f" minOccurs="0"/>
                <xsd:element ref="ns3:TaxCatchAll" minOccurs="0"/>
                <xsd:element ref="ns2:MediaServiceAutoKeyPoints" minOccurs="0"/>
                <xsd:element ref="ns2:MediaServiceKeyPoints" minOccurs="0"/>
                <xsd:element ref="ns3:SharedWithUsers" minOccurs="0"/>
                <xsd:element ref="ns3:SharedWithDetails"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4e01ff-47af-4f69-b6b1-8bd7b642ad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b542fbb9-1fc8-4dc7-bfa7-55c7b00c0383" ma:termSetId="09814cd3-568e-fe90-9814-8d621ff8fb84" ma:anchorId="fba54fb3-c3e1-fe81-a776-ca4b69148c4d" ma:open="true" ma:isKeyword="false">
      <xsd:complexType>
        <xsd:sequence>
          <xsd:element ref="pc:Terms" minOccurs="0" maxOccurs="1"/>
        </xsd:sequence>
      </xsd:complex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c48f60-54de-499d-bd5e-1a2c34db13ad"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9962944-c2fb-4adb-8a69-7a81247e5e31}" ma:internalName="TaxCatchAll" ma:showField="CatchAllData" ma:web="f2c48f60-54de-499d-bd5e-1a2c34db13a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24e01ff-47af-4f69-b6b1-8bd7b642ad80">
      <Terms xmlns="http://schemas.microsoft.com/office/infopath/2007/PartnerControls"/>
    </lcf76f155ced4ddcb4097134ff3c332f>
    <TaxCatchAll xmlns="f2c48f60-54de-499d-bd5e-1a2c34db13ad" xsi:nil="true"/>
  </documentManagement>
</p:properties>
</file>

<file path=customXml/itemProps1.xml><?xml version="1.0" encoding="utf-8"?>
<ds:datastoreItem xmlns:ds="http://schemas.openxmlformats.org/officeDocument/2006/customXml" ds:itemID="{974F5ECE-7D43-4A9E-8F0D-ADAA5D01CBDE}"/>
</file>

<file path=customXml/itemProps2.xml><?xml version="1.0" encoding="utf-8"?>
<ds:datastoreItem xmlns:ds="http://schemas.openxmlformats.org/officeDocument/2006/customXml" ds:itemID="{ACDF971C-50C0-4C88-9AF4-FB00EF203D8A}"/>
</file>

<file path=customXml/itemProps3.xml><?xml version="1.0" encoding="utf-8"?>
<ds:datastoreItem xmlns:ds="http://schemas.openxmlformats.org/officeDocument/2006/customXml" ds:itemID="{539655D3-031D-446A-9999-397C13495B28}"/>
</file>

<file path=docProps/app.xml><?xml version="1.0" encoding="utf-8"?>
<Properties xmlns="http://schemas.openxmlformats.org/officeDocument/2006/extended-properties" xmlns:vt="http://schemas.openxmlformats.org/officeDocument/2006/docPropsVTypes">
  <TotalTime>1153</TotalTime>
  <Words>1559</Words>
  <Application>Microsoft Office PowerPoint</Application>
  <PresentationFormat>Widescreen</PresentationFormat>
  <Paragraphs>130</Paragraphs>
  <Slides>21</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Courier New</vt:lpstr>
      <vt:lpstr>Montserrat</vt:lpstr>
      <vt:lpstr>Tahoma</vt:lpstr>
      <vt:lpstr>Wingdings</vt:lpstr>
      <vt:lpstr>1_Office Theme</vt:lpstr>
      <vt:lpstr>Pharmacy Benefit Design</vt:lpstr>
      <vt:lpstr>Objectives</vt:lpstr>
      <vt:lpstr>Review of Terminology</vt:lpstr>
      <vt:lpstr>Basic Terminology</vt:lpstr>
      <vt:lpstr>Basic Terminology</vt:lpstr>
      <vt:lpstr>Basic Terminology</vt:lpstr>
      <vt:lpstr>Basic Terminology</vt:lpstr>
      <vt:lpstr>Types of Pharmacy Benefits</vt:lpstr>
      <vt:lpstr>Tier-Based Benefits</vt:lpstr>
      <vt:lpstr>Deductible Based Benefits</vt:lpstr>
      <vt:lpstr>Other Characteristics</vt:lpstr>
      <vt:lpstr>Formulary Design</vt:lpstr>
      <vt:lpstr>Utilization Management Strategies (UM)</vt:lpstr>
      <vt:lpstr>Utilization Management Strategies (UM)</vt:lpstr>
      <vt:lpstr>P&amp;T Question Example</vt:lpstr>
      <vt:lpstr>P&amp;T Question</vt:lpstr>
      <vt:lpstr>Questions</vt:lpstr>
      <vt:lpstr>Questions to Review When Making Formulary Decisions</vt:lpstr>
      <vt:lpstr>What Will Your Team Do?</vt:lpstr>
      <vt:lpstr>What Will Your Team Do?</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K. Braunger</dc:creator>
  <cp:lastModifiedBy>Betty Whitaker</cp:lastModifiedBy>
  <cp:revision>166</cp:revision>
  <dcterms:created xsi:type="dcterms:W3CDTF">2019-05-03T17:39:49Z</dcterms:created>
  <dcterms:modified xsi:type="dcterms:W3CDTF">2023-04-12T14:04:00Z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0x0101006689C8E0D0780E44B9FB385B5EEC703D</vt:lpwstr>
  </property>
</Properties>
</file>