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4"/>
  </p:sldMasterIdLst>
  <p:notesMasterIdLst>
    <p:notesMasterId r:id="rId25"/>
  </p:notesMasterIdLst>
  <p:sldIdLst>
    <p:sldId id="280" r:id="rId5"/>
    <p:sldId id="415" r:id="rId6"/>
    <p:sldId id="257" r:id="rId7"/>
    <p:sldId id="287" r:id="rId8"/>
    <p:sldId id="288" r:id="rId9"/>
    <p:sldId id="277" r:id="rId10"/>
    <p:sldId id="289" r:id="rId11"/>
    <p:sldId id="272" r:id="rId12"/>
    <p:sldId id="274" r:id="rId13"/>
    <p:sldId id="260" r:id="rId14"/>
    <p:sldId id="275" r:id="rId15"/>
    <p:sldId id="273" r:id="rId16"/>
    <p:sldId id="276" r:id="rId17"/>
    <p:sldId id="282" r:id="rId18"/>
    <p:sldId id="283" r:id="rId19"/>
    <p:sldId id="284" r:id="rId20"/>
    <p:sldId id="285" r:id="rId21"/>
    <p:sldId id="286" r:id="rId22"/>
    <p:sldId id="281" r:id="rId23"/>
    <p:sldId id="414" r:id="rId24"/>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5E27A"/>
    <a:srgbClr val="00205B"/>
    <a:srgbClr val="FFFFFF"/>
    <a:srgbClr val="FFE762"/>
    <a:srgbClr val="F4D33D"/>
    <a:srgbClr val="91C84C"/>
    <a:srgbClr val="93C90E"/>
    <a:srgbClr val="83498C"/>
    <a:srgbClr val="F0D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00" autoAdjust="0"/>
    <p:restoredTop sz="83289" autoAdjust="0"/>
  </p:normalViewPr>
  <p:slideViewPr>
    <p:cSldViewPr snapToGrid="0" snapToObjects="1">
      <p:cViewPr varScale="1">
        <p:scale>
          <a:sx n="71" d="100"/>
          <a:sy n="71" d="100"/>
        </p:scale>
        <p:origin x="802"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E1D497-8F55-B641-8835-673826AA3613}" type="doc">
      <dgm:prSet loTypeId="urn:microsoft.com/office/officeart/2009/3/layout/IncreasingArrowsProcess" loCatId="" qsTypeId="urn:microsoft.com/office/officeart/2005/8/quickstyle/3d3" qsCatId="3D" csTypeId="urn:microsoft.com/office/officeart/2005/8/colors/accent1_2" csCatId="accent1" phldr="1"/>
      <dgm:spPr/>
      <dgm:t>
        <a:bodyPr/>
        <a:lstStyle/>
        <a:p>
          <a:endParaRPr lang="en-US"/>
        </a:p>
      </dgm:t>
    </dgm:pt>
    <dgm:pt modelId="{DF22193F-EB7D-0A44-B967-A082935ED055}">
      <dgm:prSet phldrT="[Text]" custT="1"/>
      <dgm:spPr/>
      <dgm:t>
        <a:bodyPr/>
        <a:lstStyle/>
        <a:p>
          <a:r>
            <a:rPr lang="en-US" sz="2800" b="1" dirty="0">
              <a:solidFill>
                <a:schemeClr val="tx1"/>
              </a:solidFill>
            </a:rPr>
            <a:t>Structure</a:t>
          </a:r>
          <a:endParaRPr lang="en-US" sz="2400" b="1" dirty="0">
            <a:solidFill>
              <a:schemeClr val="tx1"/>
            </a:solidFill>
          </a:endParaRPr>
        </a:p>
      </dgm:t>
    </dgm:pt>
    <dgm:pt modelId="{7DCAC88B-F3D9-0646-9258-3AF5F350F9B2}" type="parTrans" cxnId="{C36192CF-A914-4141-B730-CC056EC5DBF0}">
      <dgm:prSet/>
      <dgm:spPr/>
      <dgm:t>
        <a:bodyPr/>
        <a:lstStyle/>
        <a:p>
          <a:endParaRPr lang="en-US"/>
        </a:p>
      </dgm:t>
    </dgm:pt>
    <dgm:pt modelId="{C949378A-4A29-724C-8E85-9596E99AAF04}" type="sibTrans" cxnId="{C36192CF-A914-4141-B730-CC056EC5DBF0}">
      <dgm:prSet/>
      <dgm:spPr/>
      <dgm:t>
        <a:bodyPr/>
        <a:lstStyle/>
        <a:p>
          <a:endParaRPr lang="en-US"/>
        </a:p>
      </dgm:t>
    </dgm:pt>
    <dgm:pt modelId="{2F8C8868-BF47-EA44-A943-39909D4510A7}">
      <dgm:prSet phldrT="[Text]" custT="1"/>
      <dgm:spPr/>
      <dgm:t>
        <a:bodyPr/>
        <a:lstStyle/>
        <a:p>
          <a:r>
            <a:rPr lang="en-US" sz="2400" u="sng" dirty="0"/>
            <a:t>Tangible </a:t>
          </a:r>
        </a:p>
        <a:p>
          <a:r>
            <a:rPr lang="en-US" sz="2400" dirty="0"/>
            <a:t>Facility</a:t>
          </a:r>
        </a:p>
        <a:p>
          <a:r>
            <a:rPr lang="en-US" sz="2400" dirty="0"/>
            <a:t>Staffing</a:t>
          </a:r>
        </a:p>
      </dgm:t>
    </dgm:pt>
    <dgm:pt modelId="{2FCEE102-10B1-3A49-B487-0A1480A09322}" type="parTrans" cxnId="{2F2DE2FA-2F7A-ED4C-9656-B94731E49409}">
      <dgm:prSet/>
      <dgm:spPr/>
      <dgm:t>
        <a:bodyPr/>
        <a:lstStyle/>
        <a:p>
          <a:endParaRPr lang="en-US"/>
        </a:p>
      </dgm:t>
    </dgm:pt>
    <dgm:pt modelId="{3371C04C-7F37-0F48-B093-E6D7A78029F3}" type="sibTrans" cxnId="{2F2DE2FA-2F7A-ED4C-9656-B94731E49409}">
      <dgm:prSet/>
      <dgm:spPr/>
      <dgm:t>
        <a:bodyPr/>
        <a:lstStyle/>
        <a:p>
          <a:endParaRPr lang="en-US"/>
        </a:p>
      </dgm:t>
    </dgm:pt>
    <dgm:pt modelId="{E21978CC-C1E7-1146-8C17-23ACD9D0AE65}">
      <dgm:prSet phldrT="[Text]" custT="1"/>
      <dgm:spPr/>
      <dgm:t>
        <a:bodyPr/>
        <a:lstStyle/>
        <a:p>
          <a:r>
            <a:rPr lang="en-US" sz="2800" b="1" dirty="0">
              <a:solidFill>
                <a:schemeClr val="tx1"/>
              </a:solidFill>
            </a:rPr>
            <a:t>Process</a:t>
          </a:r>
          <a:endParaRPr lang="en-US" sz="2300" b="1" dirty="0">
            <a:solidFill>
              <a:schemeClr val="tx1"/>
            </a:solidFill>
          </a:endParaRPr>
        </a:p>
      </dgm:t>
    </dgm:pt>
    <dgm:pt modelId="{23A73A21-8DB1-A54A-8C5E-A6D4DDE2966D}" type="parTrans" cxnId="{4E38B2D0-80B8-7843-BFB6-A921BECA7564}">
      <dgm:prSet/>
      <dgm:spPr/>
      <dgm:t>
        <a:bodyPr/>
        <a:lstStyle/>
        <a:p>
          <a:endParaRPr lang="en-US"/>
        </a:p>
      </dgm:t>
    </dgm:pt>
    <dgm:pt modelId="{63F4F061-A3CE-D54F-87F3-7D626F86ABE5}" type="sibTrans" cxnId="{4E38B2D0-80B8-7843-BFB6-A921BECA7564}">
      <dgm:prSet/>
      <dgm:spPr/>
      <dgm:t>
        <a:bodyPr/>
        <a:lstStyle/>
        <a:p>
          <a:endParaRPr lang="en-US"/>
        </a:p>
      </dgm:t>
    </dgm:pt>
    <dgm:pt modelId="{0CA61658-B470-DD43-A984-4FD84349D7BC}">
      <dgm:prSet phldrT="[Text]" custT="1"/>
      <dgm:spPr/>
      <dgm:t>
        <a:bodyPr/>
        <a:lstStyle/>
        <a:p>
          <a:r>
            <a:rPr lang="en-US" sz="2400" u="sng" dirty="0"/>
            <a:t>Actions</a:t>
          </a:r>
        </a:p>
        <a:p>
          <a:r>
            <a:rPr lang="en-US" sz="2400" dirty="0"/>
            <a:t>Adherence to guidelines</a:t>
          </a:r>
        </a:p>
        <a:p>
          <a:r>
            <a:rPr lang="en-US" sz="2400" dirty="0"/>
            <a:t>Delivery of care</a:t>
          </a:r>
        </a:p>
      </dgm:t>
    </dgm:pt>
    <dgm:pt modelId="{AEF18816-574C-6D48-AD33-B4925206C056}" type="parTrans" cxnId="{E60083D4-055F-AE4D-AADA-808AA2961ADB}">
      <dgm:prSet/>
      <dgm:spPr/>
      <dgm:t>
        <a:bodyPr/>
        <a:lstStyle/>
        <a:p>
          <a:endParaRPr lang="en-US"/>
        </a:p>
      </dgm:t>
    </dgm:pt>
    <dgm:pt modelId="{909B4CDB-84AE-B04A-9C39-C5A7BAC89324}" type="sibTrans" cxnId="{E60083D4-055F-AE4D-AADA-808AA2961ADB}">
      <dgm:prSet/>
      <dgm:spPr/>
      <dgm:t>
        <a:bodyPr/>
        <a:lstStyle/>
        <a:p>
          <a:endParaRPr lang="en-US"/>
        </a:p>
      </dgm:t>
    </dgm:pt>
    <dgm:pt modelId="{876D43DB-E278-774F-B6D6-9507C7BBE2D2}">
      <dgm:prSet phldrT="[Text]" custT="1"/>
      <dgm:spPr/>
      <dgm:t>
        <a:bodyPr/>
        <a:lstStyle/>
        <a:p>
          <a:r>
            <a:rPr lang="en-US" sz="2800" b="1" dirty="0">
              <a:solidFill>
                <a:schemeClr val="tx1"/>
              </a:solidFill>
            </a:rPr>
            <a:t>Outcomes</a:t>
          </a:r>
        </a:p>
      </dgm:t>
    </dgm:pt>
    <dgm:pt modelId="{52CFE9D1-7D51-2446-B458-69F7B86A85C6}" type="parTrans" cxnId="{A662B2C1-8F9A-6945-8835-175199DDAB93}">
      <dgm:prSet/>
      <dgm:spPr/>
      <dgm:t>
        <a:bodyPr/>
        <a:lstStyle/>
        <a:p>
          <a:endParaRPr lang="en-US"/>
        </a:p>
      </dgm:t>
    </dgm:pt>
    <dgm:pt modelId="{9A19533D-C612-6D46-989F-B3F6B150F7F2}" type="sibTrans" cxnId="{A662B2C1-8F9A-6945-8835-175199DDAB93}">
      <dgm:prSet/>
      <dgm:spPr/>
      <dgm:t>
        <a:bodyPr/>
        <a:lstStyle/>
        <a:p>
          <a:endParaRPr lang="en-US"/>
        </a:p>
      </dgm:t>
    </dgm:pt>
    <dgm:pt modelId="{DE91585C-42D6-CA4D-9A44-FA0E8AA67ABE}">
      <dgm:prSet phldrT="[Text]" custT="1"/>
      <dgm:spPr/>
      <dgm:t>
        <a:bodyPr/>
        <a:lstStyle/>
        <a:p>
          <a:r>
            <a:rPr lang="en-US" sz="2400" u="sng" dirty="0"/>
            <a:t>Results</a:t>
          </a:r>
        </a:p>
        <a:p>
          <a:r>
            <a:rPr lang="en-US" sz="2400" dirty="0"/>
            <a:t>Endpoints </a:t>
          </a:r>
        </a:p>
        <a:p>
          <a:r>
            <a:rPr lang="en-US" sz="2400" dirty="0"/>
            <a:t>Intermediate outcomes</a:t>
          </a:r>
        </a:p>
      </dgm:t>
    </dgm:pt>
    <dgm:pt modelId="{7F63FC04-77AC-8E46-8658-CFCE0A981223}" type="parTrans" cxnId="{E710D25B-F778-8743-AA18-D7AE0D8DE38C}">
      <dgm:prSet/>
      <dgm:spPr/>
      <dgm:t>
        <a:bodyPr/>
        <a:lstStyle/>
        <a:p>
          <a:endParaRPr lang="en-US"/>
        </a:p>
      </dgm:t>
    </dgm:pt>
    <dgm:pt modelId="{EF9673D4-538A-6248-9523-BC6E658AE863}" type="sibTrans" cxnId="{E710D25B-F778-8743-AA18-D7AE0D8DE38C}">
      <dgm:prSet/>
      <dgm:spPr/>
      <dgm:t>
        <a:bodyPr/>
        <a:lstStyle/>
        <a:p>
          <a:endParaRPr lang="en-US"/>
        </a:p>
      </dgm:t>
    </dgm:pt>
    <dgm:pt modelId="{21908A09-B3A1-DD4B-B1D5-F7BFBDCBCA64}" type="pres">
      <dgm:prSet presAssocID="{D9E1D497-8F55-B641-8835-673826AA3613}" presName="Name0" presStyleCnt="0">
        <dgm:presLayoutVars>
          <dgm:chMax val="5"/>
          <dgm:chPref val="5"/>
          <dgm:dir/>
          <dgm:animLvl val="lvl"/>
        </dgm:presLayoutVars>
      </dgm:prSet>
      <dgm:spPr/>
    </dgm:pt>
    <dgm:pt modelId="{9ECF1A3C-0774-FC46-B6E5-34F761AE45A9}" type="pres">
      <dgm:prSet presAssocID="{DF22193F-EB7D-0A44-B967-A082935ED055}" presName="parentText1" presStyleLbl="node1" presStyleIdx="0" presStyleCnt="3">
        <dgm:presLayoutVars>
          <dgm:chMax/>
          <dgm:chPref val="3"/>
          <dgm:bulletEnabled val="1"/>
        </dgm:presLayoutVars>
      </dgm:prSet>
      <dgm:spPr/>
    </dgm:pt>
    <dgm:pt modelId="{B712FD35-7676-3A4B-83B0-E8C49FAB16B5}" type="pres">
      <dgm:prSet presAssocID="{DF22193F-EB7D-0A44-B967-A082935ED055}" presName="childText1" presStyleLbl="solidAlignAcc1" presStyleIdx="0" presStyleCnt="3">
        <dgm:presLayoutVars>
          <dgm:chMax val="0"/>
          <dgm:chPref val="0"/>
          <dgm:bulletEnabled val="1"/>
        </dgm:presLayoutVars>
      </dgm:prSet>
      <dgm:spPr/>
    </dgm:pt>
    <dgm:pt modelId="{7CB8A605-82BC-F644-8FC5-496565E7D880}" type="pres">
      <dgm:prSet presAssocID="{E21978CC-C1E7-1146-8C17-23ACD9D0AE65}" presName="parentText2" presStyleLbl="node1" presStyleIdx="1" presStyleCnt="3">
        <dgm:presLayoutVars>
          <dgm:chMax/>
          <dgm:chPref val="3"/>
          <dgm:bulletEnabled val="1"/>
        </dgm:presLayoutVars>
      </dgm:prSet>
      <dgm:spPr/>
    </dgm:pt>
    <dgm:pt modelId="{DBBFCDEF-60B5-8840-908C-8B9B7D89DE1C}" type="pres">
      <dgm:prSet presAssocID="{E21978CC-C1E7-1146-8C17-23ACD9D0AE65}" presName="childText2" presStyleLbl="solidAlignAcc1" presStyleIdx="1" presStyleCnt="3">
        <dgm:presLayoutVars>
          <dgm:chMax val="0"/>
          <dgm:chPref val="0"/>
          <dgm:bulletEnabled val="1"/>
        </dgm:presLayoutVars>
      </dgm:prSet>
      <dgm:spPr/>
    </dgm:pt>
    <dgm:pt modelId="{258CF497-04B0-FE4F-ABA3-1E7CE92C8639}" type="pres">
      <dgm:prSet presAssocID="{876D43DB-E278-774F-B6D6-9507C7BBE2D2}" presName="parentText3" presStyleLbl="node1" presStyleIdx="2" presStyleCnt="3">
        <dgm:presLayoutVars>
          <dgm:chMax/>
          <dgm:chPref val="3"/>
          <dgm:bulletEnabled val="1"/>
        </dgm:presLayoutVars>
      </dgm:prSet>
      <dgm:spPr/>
    </dgm:pt>
    <dgm:pt modelId="{4C1F10AF-E9D1-774F-B45E-2FB5E05187FA}" type="pres">
      <dgm:prSet presAssocID="{876D43DB-E278-774F-B6D6-9507C7BBE2D2}" presName="childText3" presStyleLbl="solidAlignAcc1" presStyleIdx="2" presStyleCnt="3">
        <dgm:presLayoutVars>
          <dgm:chMax val="0"/>
          <dgm:chPref val="0"/>
          <dgm:bulletEnabled val="1"/>
        </dgm:presLayoutVars>
      </dgm:prSet>
      <dgm:spPr/>
    </dgm:pt>
  </dgm:ptLst>
  <dgm:cxnLst>
    <dgm:cxn modelId="{E710D25B-F778-8743-AA18-D7AE0D8DE38C}" srcId="{876D43DB-E278-774F-B6D6-9507C7BBE2D2}" destId="{DE91585C-42D6-CA4D-9A44-FA0E8AA67ABE}" srcOrd="0" destOrd="0" parTransId="{7F63FC04-77AC-8E46-8658-CFCE0A981223}" sibTransId="{EF9673D4-538A-6248-9523-BC6E658AE863}"/>
    <dgm:cxn modelId="{EDAEF544-B60C-4A4F-9F77-2BB97765F1C8}" type="presOf" srcId="{2F8C8868-BF47-EA44-A943-39909D4510A7}" destId="{B712FD35-7676-3A4B-83B0-E8C49FAB16B5}" srcOrd="0" destOrd="0" presId="urn:microsoft.com/office/officeart/2009/3/layout/IncreasingArrowsProcess"/>
    <dgm:cxn modelId="{069F326E-7AEA-4C4A-B995-7C964536B0DE}" type="presOf" srcId="{876D43DB-E278-774F-B6D6-9507C7BBE2D2}" destId="{258CF497-04B0-FE4F-ABA3-1E7CE92C8639}" srcOrd="0" destOrd="0" presId="urn:microsoft.com/office/officeart/2009/3/layout/IncreasingArrowsProcess"/>
    <dgm:cxn modelId="{3DC6A281-DE22-4FD4-8C66-2A59E48DFBF6}" type="presOf" srcId="{0CA61658-B470-DD43-A984-4FD84349D7BC}" destId="{DBBFCDEF-60B5-8840-908C-8B9B7D89DE1C}" srcOrd="0" destOrd="0" presId="urn:microsoft.com/office/officeart/2009/3/layout/IncreasingArrowsProcess"/>
    <dgm:cxn modelId="{210395AC-EBE4-409D-BBCF-0C52EE7EF3C4}" type="presOf" srcId="{DE91585C-42D6-CA4D-9A44-FA0E8AA67ABE}" destId="{4C1F10AF-E9D1-774F-B45E-2FB5E05187FA}" srcOrd="0" destOrd="0" presId="urn:microsoft.com/office/officeart/2009/3/layout/IncreasingArrowsProcess"/>
    <dgm:cxn modelId="{489CD6B0-CBE4-49C8-9958-DD75F95D6ED2}" type="presOf" srcId="{DF22193F-EB7D-0A44-B967-A082935ED055}" destId="{9ECF1A3C-0774-FC46-B6E5-34F761AE45A9}" srcOrd="0" destOrd="0" presId="urn:microsoft.com/office/officeart/2009/3/layout/IncreasingArrowsProcess"/>
    <dgm:cxn modelId="{FBC264B9-2C0E-4934-9BD9-E6999AD6C797}" type="presOf" srcId="{D9E1D497-8F55-B641-8835-673826AA3613}" destId="{21908A09-B3A1-DD4B-B1D5-F7BFBDCBCA64}" srcOrd="0" destOrd="0" presId="urn:microsoft.com/office/officeart/2009/3/layout/IncreasingArrowsProcess"/>
    <dgm:cxn modelId="{A662B2C1-8F9A-6945-8835-175199DDAB93}" srcId="{D9E1D497-8F55-B641-8835-673826AA3613}" destId="{876D43DB-E278-774F-B6D6-9507C7BBE2D2}" srcOrd="2" destOrd="0" parTransId="{52CFE9D1-7D51-2446-B458-69F7B86A85C6}" sibTransId="{9A19533D-C612-6D46-989F-B3F6B150F7F2}"/>
    <dgm:cxn modelId="{C36192CF-A914-4141-B730-CC056EC5DBF0}" srcId="{D9E1D497-8F55-B641-8835-673826AA3613}" destId="{DF22193F-EB7D-0A44-B967-A082935ED055}" srcOrd="0" destOrd="0" parTransId="{7DCAC88B-F3D9-0646-9258-3AF5F350F9B2}" sibTransId="{C949378A-4A29-724C-8E85-9596E99AAF04}"/>
    <dgm:cxn modelId="{4E38B2D0-80B8-7843-BFB6-A921BECA7564}" srcId="{D9E1D497-8F55-B641-8835-673826AA3613}" destId="{E21978CC-C1E7-1146-8C17-23ACD9D0AE65}" srcOrd="1" destOrd="0" parTransId="{23A73A21-8DB1-A54A-8C5E-A6D4DDE2966D}" sibTransId="{63F4F061-A3CE-D54F-87F3-7D626F86ABE5}"/>
    <dgm:cxn modelId="{E60083D4-055F-AE4D-AADA-808AA2961ADB}" srcId="{E21978CC-C1E7-1146-8C17-23ACD9D0AE65}" destId="{0CA61658-B470-DD43-A984-4FD84349D7BC}" srcOrd="0" destOrd="0" parTransId="{AEF18816-574C-6D48-AD33-B4925206C056}" sibTransId="{909B4CDB-84AE-B04A-9C39-C5A7BAC89324}"/>
    <dgm:cxn modelId="{1721A8F0-F74B-4D2B-A42F-678E37075F8E}" type="presOf" srcId="{E21978CC-C1E7-1146-8C17-23ACD9D0AE65}" destId="{7CB8A605-82BC-F644-8FC5-496565E7D880}" srcOrd="0" destOrd="0" presId="urn:microsoft.com/office/officeart/2009/3/layout/IncreasingArrowsProcess"/>
    <dgm:cxn modelId="{2F2DE2FA-2F7A-ED4C-9656-B94731E49409}" srcId="{DF22193F-EB7D-0A44-B967-A082935ED055}" destId="{2F8C8868-BF47-EA44-A943-39909D4510A7}" srcOrd="0" destOrd="0" parTransId="{2FCEE102-10B1-3A49-B487-0A1480A09322}" sibTransId="{3371C04C-7F37-0F48-B093-E6D7A78029F3}"/>
    <dgm:cxn modelId="{2335E6B7-C4AC-4940-8A8C-5B543429C464}" type="presParOf" srcId="{21908A09-B3A1-DD4B-B1D5-F7BFBDCBCA64}" destId="{9ECF1A3C-0774-FC46-B6E5-34F761AE45A9}" srcOrd="0" destOrd="0" presId="urn:microsoft.com/office/officeart/2009/3/layout/IncreasingArrowsProcess"/>
    <dgm:cxn modelId="{0959991C-F890-4C1A-900D-07950AC97C72}" type="presParOf" srcId="{21908A09-B3A1-DD4B-B1D5-F7BFBDCBCA64}" destId="{B712FD35-7676-3A4B-83B0-E8C49FAB16B5}" srcOrd="1" destOrd="0" presId="urn:microsoft.com/office/officeart/2009/3/layout/IncreasingArrowsProcess"/>
    <dgm:cxn modelId="{46377EEB-C794-4709-85A4-F15C953CBC6A}" type="presParOf" srcId="{21908A09-B3A1-DD4B-B1D5-F7BFBDCBCA64}" destId="{7CB8A605-82BC-F644-8FC5-496565E7D880}" srcOrd="2" destOrd="0" presId="urn:microsoft.com/office/officeart/2009/3/layout/IncreasingArrowsProcess"/>
    <dgm:cxn modelId="{E884282D-5F97-436E-8CDB-8703931D836E}" type="presParOf" srcId="{21908A09-B3A1-DD4B-B1D5-F7BFBDCBCA64}" destId="{DBBFCDEF-60B5-8840-908C-8B9B7D89DE1C}" srcOrd="3" destOrd="0" presId="urn:microsoft.com/office/officeart/2009/3/layout/IncreasingArrowsProcess"/>
    <dgm:cxn modelId="{A633A1C3-B23B-47D6-879B-3B5638E2E82A}" type="presParOf" srcId="{21908A09-B3A1-DD4B-B1D5-F7BFBDCBCA64}" destId="{258CF497-04B0-FE4F-ABA3-1E7CE92C8639}" srcOrd="4" destOrd="0" presId="urn:microsoft.com/office/officeart/2009/3/layout/IncreasingArrowsProcess"/>
    <dgm:cxn modelId="{0958FDC5-1A14-4F81-93C7-DAECE1BCEE7A}" type="presParOf" srcId="{21908A09-B3A1-DD4B-B1D5-F7BFBDCBCA64}" destId="{4C1F10AF-E9D1-774F-B45E-2FB5E05187FA}"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CF1A3C-0774-FC46-B6E5-34F761AE45A9}">
      <dsp:nvSpPr>
        <dsp:cNvPr id="0" name=""/>
        <dsp:cNvSpPr/>
      </dsp:nvSpPr>
      <dsp:spPr>
        <a:xfrm>
          <a:off x="1258933" y="8995"/>
          <a:ext cx="7997732" cy="1164774"/>
        </a:xfrm>
        <a:prstGeom prst="rightArrow">
          <a:avLst>
            <a:gd name="adj1" fmla="val 50000"/>
            <a:gd name="adj2" fmla="val 5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254000" bIns="184908" numCol="1" spcCol="1270" anchor="ctr" anchorCtr="0">
          <a:noAutofit/>
        </a:bodyPr>
        <a:lstStyle/>
        <a:p>
          <a:pPr marL="0" lvl="0" indent="0" algn="l" defTabSz="1244600">
            <a:lnSpc>
              <a:spcPct val="90000"/>
            </a:lnSpc>
            <a:spcBef>
              <a:spcPct val="0"/>
            </a:spcBef>
            <a:spcAft>
              <a:spcPct val="35000"/>
            </a:spcAft>
            <a:buNone/>
          </a:pPr>
          <a:r>
            <a:rPr lang="en-US" sz="2800" b="1" kern="1200" dirty="0">
              <a:solidFill>
                <a:schemeClr val="tx1"/>
              </a:solidFill>
            </a:rPr>
            <a:t>Structure</a:t>
          </a:r>
          <a:endParaRPr lang="en-US" sz="2400" b="1" kern="1200" dirty="0">
            <a:solidFill>
              <a:schemeClr val="tx1"/>
            </a:solidFill>
          </a:endParaRPr>
        </a:p>
      </dsp:txBody>
      <dsp:txXfrm>
        <a:off x="1258933" y="300189"/>
        <a:ext cx="7706539" cy="582387"/>
      </dsp:txXfrm>
    </dsp:sp>
    <dsp:sp modelId="{B712FD35-7676-3A4B-83B0-E8C49FAB16B5}">
      <dsp:nvSpPr>
        <dsp:cNvPr id="0" name=""/>
        <dsp:cNvSpPr/>
      </dsp:nvSpPr>
      <dsp:spPr>
        <a:xfrm>
          <a:off x="1258933" y="907204"/>
          <a:ext cx="2463301" cy="2243784"/>
        </a:xfrm>
        <a:prstGeom prst="rect">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u="sng" kern="1200" dirty="0"/>
            <a:t>Tangible </a:t>
          </a:r>
        </a:p>
        <a:p>
          <a:pPr marL="0" lvl="0" indent="0" algn="l" defTabSz="1066800">
            <a:lnSpc>
              <a:spcPct val="90000"/>
            </a:lnSpc>
            <a:spcBef>
              <a:spcPct val="0"/>
            </a:spcBef>
            <a:spcAft>
              <a:spcPct val="35000"/>
            </a:spcAft>
            <a:buNone/>
          </a:pPr>
          <a:r>
            <a:rPr lang="en-US" sz="2400" kern="1200" dirty="0"/>
            <a:t>Facility</a:t>
          </a:r>
        </a:p>
        <a:p>
          <a:pPr marL="0" lvl="0" indent="0" algn="l" defTabSz="1066800">
            <a:lnSpc>
              <a:spcPct val="90000"/>
            </a:lnSpc>
            <a:spcBef>
              <a:spcPct val="0"/>
            </a:spcBef>
            <a:spcAft>
              <a:spcPct val="35000"/>
            </a:spcAft>
            <a:buNone/>
          </a:pPr>
          <a:r>
            <a:rPr lang="en-US" sz="2400" kern="1200" dirty="0"/>
            <a:t>Staffing</a:t>
          </a:r>
        </a:p>
      </dsp:txBody>
      <dsp:txXfrm>
        <a:off x="1258933" y="907204"/>
        <a:ext cx="2463301" cy="2243784"/>
      </dsp:txXfrm>
    </dsp:sp>
    <dsp:sp modelId="{7CB8A605-82BC-F644-8FC5-496565E7D880}">
      <dsp:nvSpPr>
        <dsp:cNvPr id="0" name=""/>
        <dsp:cNvSpPr/>
      </dsp:nvSpPr>
      <dsp:spPr>
        <a:xfrm>
          <a:off x="3722235" y="397253"/>
          <a:ext cx="5534431" cy="1164774"/>
        </a:xfrm>
        <a:prstGeom prst="rightArrow">
          <a:avLst>
            <a:gd name="adj1" fmla="val 50000"/>
            <a:gd name="adj2" fmla="val 5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254000" bIns="184908" numCol="1" spcCol="1270" anchor="ctr" anchorCtr="0">
          <a:noAutofit/>
        </a:bodyPr>
        <a:lstStyle/>
        <a:p>
          <a:pPr marL="0" lvl="0" indent="0" algn="l" defTabSz="1244600">
            <a:lnSpc>
              <a:spcPct val="90000"/>
            </a:lnSpc>
            <a:spcBef>
              <a:spcPct val="0"/>
            </a:spcBef>
            <a:spcAft>
              <a:spcPct val="35000"/>
            </a:spcAft>
            <a:buNone/>
          </a:pPr>
          <a:r>
            <a:rPr lang="en-US" sz="2800" b="1" kern="1200" dirty="0">
              <a:solidFill>
                <a:schemeClr val="tx1"/>
              </a:solidFill>
            </a:rPr>
            <a:t>Process</a:t>
          </a:r>
          <a:endParaRPr lang="en-US" sz="2300" b="1" kern="1200" dirty="0">
            <a:solidFill>
              <a:schemeClr val="tx1"/>
            </a:solidFill>
          </a:endParaRPr>
        </a:p>
      </dsp:txBody>
      <dsp:txXfrm>
        <a:off x="3722235" y="688447"/>
        <a:ext cx="5243238" cy="582387"/>
      </dsp:txXfrm>
    </dsp:sp>
    <dsp:sp modelId="{DBBFCDEF-60B5-8840-908C-8B9B7D89DE1C}">
      <dsp:nvSpPr>
        <dsp:cNvPr id="0" name=""/>
        <dsp:cNvSpPr/>
      </dsp:nvSpPr>
      <dsp:spPr>
        <a:xfrm>
          <a:off x="3722235" y="1295462"/>
          <a:ext cx="2463301" cy="2243784"/>
        </a:xfrm>
        <a:prstGeom prst="rect">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u="sng" kern="1200" dirty="0"/>
            <a:t>Actions</a:t>
          </a:r>
        </a:p>
        <a:p>
          <a:pPr marL="0" lvl="0" indent="0" algn="l" defTabSz="1066800">
            <a:lnSpc>
              <a:spcPct val="90000"/>
            </a:lnSpc>
            <a:spcBef>
              <a:spcPct val="0"/>
            </a:spcBef>
            <a:spcAft>
              <a:spcPct val="35000"/>
            </a:spcAft>
            <a:buNone/>
          </a:pPr>
          <a:r>
            <a:rPr lang="en-US" sz="2400" kern="1200" dirty="0"/>
            <a:t>Adherence to guidelines</a:t>
          </a:r>
        </a:p>
        <a:p>
          <a:pPr marL="0" lvl="0" indent="0" algn="l" defTabSz="1066800">
            <a:lnSpc>
              <a:spcPct val="90000"/>
            </a:lnSpc>
            <a:spcBef>
              <a:spcPct val="0"/>
            </a:spcBef>
            <a:spcAft>
              <a:spcPct val="35000"/>
            </a:spcAft>
            <a:buNone/>
          </a:pPr>
          <a:r>
            <a:rPr lang="en-US" sz="2400" kern="1200" dirty="0"/>
            <a:t>Delivery of care</a:t>
          </a:r>
        </a:p>
      </dsp:txBody>
      <dsp:txXfrm>
        <a:off x="3722235" y="1295462"/>
        <a:ext cx="2463301" cy="2243784"/>
      </dsp:txXfrm>
    </dsp:sp>
    <dsp:sp modelId="{258CF497-04B0-FE4F-ABA3-1E7CE92C8639}">
      <dsp:nvSpPr>
        <dsp:cNvPr id="0" name=""/>
        <dsp:cNvSpPr/>
      </dsp:nvSpPr>
      <dsp:spPr>
        <a:xfrm>
          <a:off x="6185537" y="785511"/>
          <a:ext cx="3071129" cy="1164774"/>
        </a:xfrm>
        <a:prstGeom prst="rightArrow">
          <a:avLst>
            <a:gd name="adj1" fmla="val 50000"/>
            <a:gd name="adj2" fmla="val 5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254000" bIns="184908" numCol="1" spcCol="1270" anchor="ctr" anchorCtr="0">
          <a:noAutofit/>
        </a:bodyPr>
        <a:lstStyle/>
        <a:p>
          <a:pPr marL="0" lvl="0" indent="0" algn="l" defTabSz="1244600">
            <a:lnSpc>
              <a:spcPct val="90000"/>
            </a:lnSpc>
            <a:spcBef>
              <a:spcPct val="0"/>
            </a:spcBef>
            <a:spcAft>
              <a:spcPct val="35000"/>
            </a:spcAft>
            <a:buNone/>
          </a:pPr>
          <a:r>
            <a:rPr lang="en-US" sz="2800" b="1" kern="1200" dirty="0">
              <a:solidFill>
                <a:schemeClr val="tx1"/>
              </a:solidFill>
            </a:rPr>
            <a:t>Outcomes</a:t>
          </a:r>
        </a:p>
      </dsp:txBody>
      <dsp:txXfrm>
        <a:off x="6185537" y="1076705"/>
        <a:ext cx="2779936" cy="582387"/>
      </dsp:txXfrm>
    </dsp:sp>
    <dsp:sp modelId="{4C1F10AF-E9D1-774F-B45E-2FB5E05187FA}">
      <dsp:nvSpPr>
        <dsp:cNvPr id="0" name=""/>
        <dsp:cNvSpPr/>
      </dsp:nvSpPr>
      <dsp:spPr>
        <a:xfrm>
          <a:off x="6185537" y="1683720"/>
          <a:ext cx="2463301" cy="2210947"/>
        </a:xfrm>
        <a:prstGeom prst="rect">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u="sng" kern="1200" dirty="0"/>
            <a:t>Results</a:t>
          </a:r>
        </a:p>
        <a:p>
          <a:pPr marL="0" lvl="0" indent="0" algn="l" defTabSz="1066800">
            <a:lnSpc>
              <a:spcPct val="90000"/>
            </a:lnSpc>
            <a:spcBef>
              <a:spcPct val="0"/>
            </a:spcBef>
            <a:spcAft>
              <a:spcPct val="35000"/>
            </a:spcAft>
            <a:buNone/>
          </a:pPr>
          <a:r>
            <a:rPr lang="en-US" sz="2400" kern="1200" dirty="0"/>
            <a:t>Endpoints </a:t>
          </a:r>
        </a:p>
        <a:p>
          <a:pPr marL="0" lvl="0" indent="0" algn="l" defTabSz="1066800">
            <a:lnSpc>
              <a:spcPct val="90000"/>
            </a:lnSpc>
            <a:spcBef>
              <a:spcPct val="0"/>
            </a:spcBef>
            <a:spcAft>
              <a:spcPct val="35000"/>
            </a:spcAft>
            <a:buNone/>
          </a:pPr>
          <a:r>
            <a:rPr lang="en-US" sz="2400" kern="1200" dirty="0"/>
            <a:t>Intermediate outcomes</a:t>
          </a:r>
        </a:p>
      </dsp:txBody>
      <dsp:txXfrm>
        <a:off x="6185537" y="1683720"/>
        <a:ext cx="2463301" cy="2210947"/>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5D28B05A-7177-4218-A104-D8CD43271F5E}" type="datetimeFigureOut">
              <a:rPr lang="en-US" smtClean="0"/>
              <a:t>4/11/2023</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E9CBD27-D6FE-4E25-8944-C777FE3B93DA}" type="slidenum">
              <a:rPr lang="en-US" smtClean="0"/>
              <a:t>‹#›</a:t>
            </a:fld>
            <a:endParaRPr lang="en-US" dirty="0"/>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9CBD27-D6FE-4E25-8944-C777FE3B93DA}" type="slidenum">
              <a:rPr lang="en-US" smtClean="0"/>
              <a:t>20</a:t>
            </a:fld>
            <a:endParaRPr lang="en-US" dirty="0"/>
          </a:p>
        </p:txBody>
      </p:sp>
    </p:spTree>
    <p:extLst>
      <p:ext uri="{BB962C8B-B14F-4D97-AF65-F5344CB8AC3E}">
        <p14:creationId xmlns:p14="http://schemas.microsoft.com/office/powerpoint/2010/main" val="939304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A712ABB4-586E-480C-8A87-72F6F7C1B10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1863">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1863">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1863">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1863">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marL="0" marR="0" lvl="0" indent="0" algn="r" defTabSz="931863" rtl="0" eaLnBrk="1" fontAlgn="base" latinLnBrk="0" hangingPunct="1">
              <a:lnSpc>
                <a:spcPct val="100000"/>
              </a:lnSpc>
              <a:spcBef>
                <a:spcPct val="0"/>
              </a:spcBef>
              <a:spcAft>
                <a:spcPct val="0"/>
              </a:spcAft>
              <a:buClrTx/>
              <a:buSzTx/>
              <a:buFontTx/>
              <a:buNone/>
              <a:tabLst/>
              <a:defRPr/>
            </a:pPr>
            <a:fld id="{7B94723D-078B-4798-95C2-0207494DD652}"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31863"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18435" name="Rectangle 2">
            <a:extLst>
              <a:ext uri="{FF2B5EF4-FFF2-40B4-BE49-F238E27FC236}">
                <a16:creationId xmlns:a16="http://schemas.microsoft.com/office/drawing/2014/main" id="{CDC10FB6-5B9A-4DE5-ABD7-C1D4A1E13D38}"/>
              </a:ext>
            </a:extLst>
          </p:cNvPr>
          <p:cNvSpPr>
            <a:spLocks noGrp="1" noRot="1" noChangeAspect="1" noChangeArrowheads="1" noTextEdit="1"/>
          </p:cNvSpPr>
          <p:nvPr>
            <p:ph type="sldImg"/>
          </p:nvPr>
        </p:nvSpPr>
        <p:spPr>
          <a:xfrm>
            <a:off x="447675" y="687388"/>
            <a:ext cx="6205538" cy="3490912"/>
          </a:xfrm>
          <a:ln/>
        </p:spPr>
      </p:sp>
      <p:sp>
        <p:nvSpPr>
          <p:cNvPr id="18436" name="Rectangle 3">
            <a:extLst>
              <a:ext uri="{FF2B5EF4-FFF2-40B4-BE49-F238E27FC236}">
                <a16:creationId xmlns:a16="http://schemas.microsoft.com/office/drawing/2014/main" id="{28B3FD31-44EF-40A3-A11F-B487A8AC48F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D2334C78-1B9E-4142-87AF-933F6DFB3ABF}"/>
              </a:ext>
            </a:extLst>
          </p:cNvPr>
          <p:cNvSpPr>
            <a:spLocks noGrp="1" noRot="1" noChangeAspect="1" noTextEdit="1"/>
          </p:cNvSpPr>
          <p:nvPr>
            <p:ph type="sldImg"/>
          </p:nvPr>
        </p:nvSpPr>
        <p:spPr>
          <a:ln/>
        </p:spPr>
      </p:sp>
      <p:sp>
        <p:nvSpPr>
          <p:cNvPr id="20483" name="Notes Placeholder 2">
            <a:extLst>
              <a:ext uri="{FF2B5EF4-FFF2-40B4-BE49-F238E27FC236}">
                <a16:creationId xmlns:a16="http://schemas.microsoft.com/office/drawing/2014/main" id="{E5C6B403-7C31-4213-A948-2B0FD05AD22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F585905C-1306-464C-B3F4-8D0F61D4CE59}"/>
              </a:ext>
            </a:extLst>
          </p:cNvPr>
          <p:cNvSpPr>
            <a:spLocks noGrp="1" noRot="1" noChangeAspect="1" noTextEdit="1"/>
          </p:cNvSpPr>
          <p:nvPr>
            <p:ph type="sldImg"/>
          </p:nvPr>
        </p:nvSpPr>
        <p:spPr>
          <a:ln/>
        </p:spPr>
      </p:sp>
      <p:sp>
        <p:nvSpPr>
          <p:cNvPr id="22531" name="Notes Placeholder 2">
            <a:extLst>
              <a:ext uri="{FF2B5EF4-FFF2-40B4-BE49-F238E27FC236}">
                <a16:creationId xmlns:a16="http://schemas.microsoft.com/office/drawing/2014/main" id="{F5F3A67C-5F2F-4BCF-BA6D-30393F33B44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US" altLang="en-US" sz="800" b="1">
                <a:ea typeface="ＭＳ Ｐゴシック" panose="020B0600070205080204" pitchFamily="34" charset="-128"/>
              </a:rPr>
              <a:t>Organizations supporting Quality Improvement: </a:t>
            </a:r>
            <a:r>
              <a:rPr lang="en-US" altLang="en-US" sz="800">
                <a:ea typeface="ＭＳ Ｐゴシック" panose="020B0600070205080204" pitchFamily="34" charset="-128"/>
              </a:rPr>
              <a:t>URAC, NCQA, AMCP, FMCP, AHRQ, NQF, PQA, CMS</a:t>
            </a:r>
          </a:p>
          <a:p>
            <a:pPr>
              <a:lnSpc>
                <a:spcPct val="80000"/>
              </a:lnSpc>
            </a:pPr>
            <a:endParaRPr lang="en-US" altLang="en-US" sz="800">
              <a:ea typeface="ＭＳ Ｐゴシック" panose="020B0600070205080204" pitchFamily="34" charset="-128"/>
            </a:endParaRPr>
          </a:p>
          <a:p>
            <a:pPr>
              <a:lnSpc>
                <a:spcPct val="80000"/>
              </a:lnSpc>
            </a:pPr>
            <a:r>
              <a:rPr lang="en-US" altLang="en-US" sz="800" b="1">
                <a:ea typeface="ＭＳ Ｐゴシック" panose="020B0600070205080204" pitchFamily="34" charset="-128"/>
              </a:rPr>
              <a:t>Health Plan Employer Data and Information Set (HEDIS®)</a:t>
            </a:r>
          </a:p>
          <a:p>
            <a:pPr>
              <a:lnSpc>
                <a:spcPct val="80000"/>
              </a:lnSpc>
            </a:pPr>
            <a:r>
              <a:rPr lang="en-US" altLang="en-US" sz="800">
                <a:ea typeface="ＭＳ Ｐゴシック" panose="020B0600070205080204" pitchFamily="34" charset="-128"/>
              </a:rPr>
              <a:t>HEDIS is a set of standardized performance measures designed to ensure that purchasers and consumers have the information they need to reliably compare the performance of managed health care plans. The performance measures in HEDIS are related to many significant public health issues such as cancer, heart disease, smoking, asthma and diabetes. HEDIS is sponsored, supported and maintained by NCQA. HEDIS provides purchasers and consumers with an unprecedented ability both to evaluate the quality of different health plans along a variety of important dimensions, and to make their plan</a:t>
            </a:r>
          </a:p>
          <a:p>
            <a:pPr>
              <a:lnSpc>
                <a:spcPct val="80000"/>
              </a:lnSpc>
            </a:pPr>
            <a:r>
              <a:rPr lang="en-US" altLang="en-US" sz="800">
                <a:ea typeface="ＭＳ Ｐゴシック" panose="020B0600070205080204" pitchFamily="34" charset="-128"/>
              </a:rPr>
              <a:t>decisions based upon demonstrated value rather than simply on cost. </a:t>
            </a:r>
          </a:p>
          <a:p>
            <a:pPr>
              <a:lnSpc>
                <a:spcPct val="80000"/>
              </a:lnSpc>
            </a:pPr>
            <a:endParaRPr lang="en-US" altLang="en-US" sz="800">
              <a:ea typeface="ＭＳ Ｐゴシック" panose="020B0600070205080204" pitchFamily="34" charset="-128"/>
            </a:endParaRPr>
          </a:p>
          <a:p>
            <a:pPr>
              <a:lnSpc>
                <a:spcPct val="80000"/>
              </a:lnSpc>
            </a:pPr>
            <a:r>
              <a:rPr lang="en-US" altLang="en-US" sz="800" b="1">
                <a:ea typeface="ＭＳ Ｐゴシック" panose="020B0600070205080204" pitchFamily="34" charset="-128"/>
              </a:rPr>
              <a:t>CMS MTM programs:</a:t>
            </a:r>
          </a:p>
          <a:p>
            <a:pPr>
              <a:lnSpc>
                <a:spcPct val="80000"/>
              </a:lnSpc>
            </a:pPr>
            <a:r>
              <a:rPr lang="en-US" altLang="en-US" sz="800">
                <a:ea typeface="ＭＳ Ｐゴシック" panose="020B0600070205080204" pitchFamily="34" charset="-128"/>
              </a:rPr>
              <a:t>Measure and report details on the number of comprehensive medication reviews, number of targeted medication reviews, number of provider interventions, and the change in therapy directly resulting from the interventions. </a:t>
            </a:r>
          </a:p>
          <a:p>
            <a:pPr>
              <a:lnSpc>
                <a:spcPct val="80000"/>
              </a:lnSpc>
            </a:pPr>
            <a:endParaRPr lang="en-US" altLang="en-US" sz="800">
              <a:ea typeface="ＭＳ Ｐゴシック" panose="020B0600070205080204" pitchFamily="34" charset="-128"/>
            </a:endParaRPr>
          </a:p>
          <a:p>
            <a:pPr>
              <a:lnSpc>
                <a:spcPct val="80000"/>
              </a:lnSpc>
            </a:pPr>
            <a:r>
              <a:rPr lang="en-US" altLang="en-US" sz="800" b="1">
                <a:ea typeface="ＭＳ Ｐゴシック" panose="020B0600070205080204" pitchFamily="34" charset="-128"/>
              </a:rPr>
              <a:t>CMS Star Ratings: </a:t>
            </a:r>
          </a:p>
          <a:p>
            <a:pPr>
              <a:lnSpc>
                <a:spcPct val="80000"/>
              </a:lnSpc>
            </a:pPr>
            <a:r>
              <a:rPr lang="en-US" altLang="en-US" sz="800">
                <a:ea typeface="ＭＳ Ｐゴシック" panose="020B0600070205080204" pitchFamily="34" charset="-128"/>
              </a:rPr>
              <a:t>The Centers for Medicare &amp; Medicaid Services (CMS) publishes the Medicare Part C and D Star Ratings each year to measure the quality of health and drug services received by beneficiaries enrolled in Medicare Advantage (MA) and Prescription Drug Plans (PDPs or Part D plans). The Star Ratings also reflect the experiences of beneficiaries and assist beneficiaries in finding the best plan for them. </a:t>
            </a:r>
          </a:p>
          <a:p>
            <a:pPr>
              <a:lnSpc>
                <a:spcPct val="80000"/>
              </a:lnSpc>
            </a:pPr>
            <a:endParaRPr lang="en-US" altLang="en-US" sz="800">
              <a:ea typeface="ＭＳ Ｐゴシック" panose="020B0600070205080204" pitchFamily="34" charset="-128"/>
            </a:endParaRPr>
          </a:p>
          <a:p>
            <a:pPr>
              <a:lnSpc>
                <a:spcPct val="80000"/>
              </a:lnSpc>
            </a:pPr>
            <a:r>
              <a:rPr lang="en-US" altLang="en-US" sz="800" b="1">
                <a:ea typeface="ＭＳ Ｐゴシック" panose="020B0600070205080204" pitchFamily="34" charset="-128"/>
              </a:rPr>
              <a:t>AMCP</a:t>
            </a:r>
          </a:p>
          <a:p>
            <a:pPr>
              <a:lnSpc>
                <a:spcPct val="70000"/>
              </a:lnSpc>
              <a:spcBef>
                <a:spcPct val="20000"/>
              </a:spcBef>
              <a:buFontTx/>
              <a:buChar char="•"/>
            </a:pPr>
            <a:r>
              <a:rPr lang="en-US" altLang="en-US" sz="1900">
                <a:ea typeface="ＭＳ Ｐゴシック" panose="020B0600070205080204" pitchFamily="34" charset="-128"/>
              </a:rPr>
              <a:t>Quality indicators</a:t>
            </a:r>
          </a:p>
          <a:p>
            <a:pPr marL="844550" lvl="1" indent="-361950">
              <a:lnSpc>
                <a:spcPct val="70000"/>
              </a:lnSpc>
              <a:spcBef>
                <a:spcPct val="20000"/>
              </a:spcBef>
              <a:buFontTx/>
              <a:buChar char="•"/>
            </a:pPr>
            <a:r>
              <a:rPr lang="en-US" altLang="en-US" sz="1900">
                <a:ea typeface="ＭＳ Ｐゴシック" panose="020B0600070205080204" pitchFamily="34" charset="-128"/>
              </a:rPr>
              <a:t>Safety</a:t>
            </a:r>
          </a:p>
          <a:p>
            <a:pPr marL="844550" lvl="1" indent="-361950">
              <a:lnSpc>
                <a:spcPct val="70000"/>
              </a:lnSpc>
              <a:spcBef>
                <a:spcPct val="20000"/>
              </a:spcBef>
              <a:buFontTx/>
              <a:buChar char="•"/>
            </a:pPr>
            <a:r>
              <a:rPr lang="en-US" altLang="en-US" sz="1900">
                <a:ea typeface="ＭＳ Ｐゴシック" panose="020B0600070205080204" pitchFamily="34" charset="-128"/>
              </a:rPr>
              <a:t>Effectiveness</a:t>
            </a:r>
          </a:p>
          <a:p>
            <a:pPr marL="844550" lvl="1" indent="-361950">
              <a:lnSpc>
                <a:spcPct val="70000"/>
              </a:lnSpc>
              <a:spcBef>
                <a:spcPct val="20000"/>
              </a:spcBef>
              <a:buFontTx/>
              <a:buChar char="•"/>
            </a:pPr>
            <a:r>
              <a:rPr lang="en-US" altLang="en-US" sz="1900">
                <a:ea typeface="ＭＳ Ｐゴシック" panose="020B0600070205080204" pitchFamily="34" charset="-128"/>
              </a:rPr>
              <a:t>Patient-centeredness</a:t>
            </a:r>
          </a:p>
          <a:p>
            <a:pPr marL="844550" lvl="1" indent="-361950">
              <a:lnSpc>
                <a:spcPct val="70000"/>
              </a:lnSpc>
              <a:spcBef>
                <a:spcPct val="20000"/>
              </a:spcBef>
              <a:buFontTx/>
              <a:buChar char="•"/>
            </a:pPr>
            <a:r>
              <a:rPr lang="en-US" altLang="en-US" sz="1900">
                <a:ea typeface="ＭＳ Ｐゴシック" panose="020B0600070205080204" pitchFamily="34" charset="-128"/>
              </a:rPr>
              <a:t>Timeliness</a:t>
            </a:r>
          </a:p>
          <a:p>
            <a:pPr marL="844550" lvl="1" indent="-361950">
              <a:lnSpc>
                <a:spcPct val="70000"/>
              </a:lnSpc>
              <a:spcBef>
                <a:spcPct val="20000"/>
              </a:spcBef>
              <a:buFontTx/>
              <a:buChar char="•"/>
            </a:pPr>
            <a:r>
              <a:rPr lang="en-US" altLang="en-US" sz="1900">
                <a:ea typeface="ＭＳ Ｐゴシック" panose="020B0600070205080204" pitchFamily="34" charset="-128"/>
              </a:rPr>
              <a:t>Efficiency</a:t>
            </a:r>
          </a:p>
          <a:p>
            <a:pPr marL="844550" lvl="1" indent="-361950">
              <a:lnSpc>
                <a:spcPct val="70000"/>
              </a:lnSpc>
              <a:spcBef>
                <a:spcPct val="20000"/>
              </a:spcBef>
              <a:buFontTx/>
              <a:buChar char="•"/>
            </a:pPr>
            <a:r>
              <a:rPr lang="en-US" altLang="en-US" sz="1900">
                <a:ea typeface="ＭＳ Ｐゴシック" panose="020B0600070205080204" pitchFamily="34" charset="-128"/>
              </a:rPr>
              <a:t>Equitableness</a:t>
            </a:r>
          </a:p>
          <a:p>
            <a:pPr marL="844550" lvl="1" indent="-361950">
              <a:lnSpc>
                <a:spcPct val="70000"/>
              </a:lnSpc>
              <a:spcBef>
                <a:spcPct val="20000"/>
              </a:spcBef>
              <a:buFontTx/>
              <a:buChar char="•"/>
            </a:pPr>
            <a:r>
              <a:rPr lang="en-US" altLang="en-US" sz="1900">
                <a:ea typeface="ＭＳ Ｐゴシック" panose="020B0600070205080204" pitchFamily="34" charset="-128"/>
              </a:rPr>
              <a:t>Quality improvement measures/tools</a:t>
            </a:r>
          </a:p>
          <a:p>
            <a:pPr>
              <a:lnSpc>
                <a:spcPct val="70000"/>
              </a:lnSpc>
              <a:spcBef>
                <a:spcPct val="20000"/>
              </a:spcBef>
              <a:buFontTx/>
              <a:buChar char="•"/>
            </a:pPr>
            <a:endParaRPr lang="en-US" altLang="en-US" sz="1900">
              <a:ea typeface="ＭＳ Ｐゴシック" panose="020B0600070205080204" pitchFamily="34" charset="-128"/>
            </a:endParaRPr>
          </a:p>
          <a:p>
            <a:pPr>
              <a:lnSpc>
                <a:spcPct val="80000"/>
              </a:lnSpc>
            </a:pPr>
            <a:endParaRPr lang="en-US" altLang="en-US" sz="800">
              <a:ea typeface="ＭＳ Ｐゴシック" panose="020B0600070205080204" pitchFamily="34" charset="-128"/>
            </a:endParaRPr>
          </a:p>
          <a:p>
            <a:pPr eaLnBrk="1" hangingPunct="1">
              <a:lnSpc>
                <a:spcPct val="80000"/>
              </a:lnSpc>
            </a:pPr>
            <a:endParaRPr lang="ru-RU" altLang="en-US" sz="800">
              <a:latin typeface="Arial" panose="020B0604020202020204" pitchFamily="34" charset="0"/>
              <a:ea typeface="ＭＳ Ｐゴシック" panose="020B0600070205080204" pitchFamily="34" charset="-128"/>
            </a:endParaRPr>
          </a:p>
          <a:p>
            <a:pPr>
              <a:lnSpc>
                <a:spcPct val="80000"/>
              </a:lnSpc>
            </a:pPr>
            <a:endParaRPr lang="en-US" altLang="en-US" sz="800">
              <a:ea typeface="ＭＳ Ｐゴシック" panose="020B0600070205080204" pitchFamily="34" charset="-128"/>
            </a:endParaRPr>
          </a:p>
        </p:txBody>
      </p:sp>
      <p:sp>
        <p:nvSpPr>
          <p:cNvPr id="22532" name="Slide Number Placeholder 3">
            <a:extLst>
              <a:ext uri="{FF2B5EF4-FFF2-40B4-BE49-F238E27FC236}">
                <a16:creationId xmlns:a16="http://schemas.microsoft.com/office/drawing/2014/main" id="{9A80D7FE-435D-4FB8-A134-0E826F77DFA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937FEBC5-CBFE-43C2-B8F0-4C0CF4741DE1}"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2BAEE4F9-1F11-459D-AD55-23B9F77A52D0}"/>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CF18AEFA-D792-4415-ABB5-BA05831694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6BD03DD1-21CD-4514-A4EC-2205AEE03646}"/>
              </a:ext>
            </a:extLst>
          </p:cNvPr>
          <p:cNvSpPr>
            <a:spLocks noGrp="1" noRot="1" noChangeAspect="1" noTextEdit="1"/>
          </p:cNvSpPr>
          <p:nvPr>
            <p:ph type="sldImg"/>
          </p:nvPr>
        </p:nvSpPr>
        <p:spPr>
          <a:ln/>
        </p:spPr>
      </p:sp>
      <p:sp>
        <p:nvSpPr>
          <p:cNvPr id="29699" name="Notes Placeholder 2">
            <a:extLst>
              <a:ext uri="{FF2B5EF4-FFF2-40B4-BE49-F238E27FC236}">
                <a16:creationId xmlns:a16="http://schemas.microsoft.com/office/drawing/2014/main" id="{3A330FEC-8A1A-433A-800C-F7A2FAE9913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29700" name="Slide Number Placeholder 3">
            <a:extLst>
              <a:ext uri="{FF2B5EF4-FFF2-40B4-BE49-F238E27FC236}">
                <a16:creationId xmlns:a16="http://schemas.microsoft.com/office/drawing/2014/main" id="{D13981D6-C69B-43F0-B6B8-9349439D938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919448F4-F628-4DEE-9399-1C2F427C21E0}"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A6590DF-6318-4F59-B26A-3D4772480542}"/>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9B510D26-2B8F-4DCF-8FFB-08BC8AA447A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B42974BA-AF1C-4778-AE9B-3F7C98214675}"/>
              </a:ext>
            </a:extLst>
          </p:cNvPr>
          <p:cNvSpPr>
            <a:spLocks noGrp="1" noRot="1" noChangeAspect="1" noTextEdit="1"/>
          </p:cNvSpPr>
          <p:nvPr>
            <p:ph type="sldImg"/>
          </p:nvPr>
        </p:nvSpPr>
        <p:spPr>
          <a:ln/>
        </p:spPr>
      </p:sp>
      <p:sp>
        <p:nvSpPr>
          <p:cNvPr id="36867" name="Notes Placeholder 2">
            <a:extLst>
              <a:ext uri="{FF2B5EF4-FFF2-40B4-BE49-F238E27FC236}">
                <a16:creationId xmlns:a16="http://schemas.microsoft.com/office/drawing/2014/main" id="{547CEE63-9639-4DCB-BE65-976E2AC7BBB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ea typeface="ＭＳ Ｐゴシック" panose="020B0600070205080204" pitchFamily="34" charset="-128"/>
              </a:rPr>
              <a:t>Lists examples of outcomes research that could be conducted and pertinent to managed care pharmacy.</a:t>
            </a:r>
          </a:p>
          <a:p>
            <a:pPr eaLnBrk="1" hangingPunct="1"/>
            <a:endParaRPr lang="ru-RU" altLang="en-US">
              <a:ea typeface="ＭＳ Ｐゴシック" panose="020B0600070205080204" pitchFamily="34" charset="-128"/>
            </a:endParaRPr>
          </a:p>
          <a:p>
            <a:endParaRPr lang="en-US" altLang="en-US">
              <a:ea typeface="ＭＳ Ｐゴシック" panose="020B0600070205080204" pitchFamily="34" charset="-128"/>
            </a:endParaRPr>
          </a:p>
        </p:txBody>
      </p:sp>
      <p:sp>
        <p:nvSpPr>
          <p:cNvPr id="36868" name="Slide Number Placeholder 3">
            <a:extLst>
              <a:ext uri="{FF2B5EF4-FFF2-40B4-BE49-F238E27FC236}">
                <a16:creationId xmlns:a16="http://schemas.microsoft.com/office/drawing/2014/main" id="{E938DF5B-2483-471F-BDD2-0EA839A0BDC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E3D81641-BDAE-4032-9980-B7F063AC888C}"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742950" indent="-285750">
              <a:buClr>
                <a:schemeClr val="accent1"/>
              </a:buClr>
              <a:buFont typeface="Wingdings" pitchFamily="2" charset="2"/>
              <a:buChar char="§"/>
              <a:defRPr>
                <a:solidFill>
                  <a:srgbClr val="00205B"/>
                </a:solidFill>
                <a:latin typeface="+mn-lt"/>
              </a:defRPr>
            </a:lvl2pPr>
            <a:lvl3pPr marL="1200150" indent="-285750">
              <a:buClr>
                <a:schemeClr val="bg2"/>
              </a:buClr>
              <a:buFont typeface="Courier New" panose="02070309020205020404" pitchFamily="49" charset="0"/>
              <a:buChar char="o"/>
              <a:defRPr>
                <a:solidFill>
                  <a:srgbClr val="00205B"/>
                </a:solidFill>
                <a:latin typeface="+mn-lt"/>
              </a:defRPr>
            </a:lvl3pPr>
            <a:lvl4pPr marL="1657350" indent="-285750">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1294534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0"/>
            <a:ext cx="8840949" cy="2169367"/>
          </a:xfrm>
          <a:prstGeom prst="rect">
            <a:avLst/>
          </a:prstGeom>
        </p:spPr>
        <p:txBody>
          <a:bodyPr vert="horz" lIns="0" tIns="0" rIns="0" bIns="0" rtlCol="0" anchor="t" anchorCtr="0">
            <a:noAutofit/>
          </a:bodyPr>
          <a:lstStyle>
            <a:lvl1pPr algn="ctr">
              <a:defRPr sz="72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6"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32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9753110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917338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28582911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2037118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72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01504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6246149"/>
      </p:ext>
    </p:extLst>
  </p:cSld>
  <p:clrMap bg1="lt1" tx1="dk1" bg2="lt2" tx2="dk2" accent1="accent1" accent2="accent2" accent3="accent3" accent4="accent4" accent5="accent5" accent6="accent6" hlink="hlink" folHlink="folHlink"/>
  <p:sldLayoutIdLst>
    <p:sldLayoutId id="2147483669" r:id="rId1"/>
    <p:sldLayoutId id="2147483665" r:id="rId2"/>
    <p:sldLayoutId id="2147483663" r:id="rId3"/>
    <p:sldLayoutId id="2147483655" r:id="rId4"/>
    <p:sldLayoutId id="2147483650" r:id="rId5"/>
    <p:sldLayoutId id="2147483670" r:id="rId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www.fda.gov/media/120060/download"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013736" y="1259633"/>
            <a:ext cx="10013230" cy="2169367"/>
          </a:xfrm>
        </p:spPr>
        <p:txBody>
          <a:bodyPr/>
          <a:lstStyle/>
          <a:p>
            <a:pPr algn="r" eaLnBrk="1" hangingPunct="1"/>
            <a:r>
              <a:rPr lang="en-US" altLang="en-US" sz="6600" dirty="0">
                <a:solidFill>
                  <a:schemeClr val="bg1"/>
                </a:solidFill>
              </a:rPr>
              <a:t>Outcomes Research</a:t>
            </a:r>
            <a:endParaRPr lang="en-US" altLang="en-US" sz="6600" b="1" dirty="0">
              <a:solidFill>
                <a:schemeClr val="bg1"/>
              </a:solidFill>
            </a:endParaRPr>
          </a:p>
        </p:txBody>
      </p:sp>
      <p:sp>
        <p:nvSpPr>
          <p:cNvPr id="12291" name="Subtitle 2"/>
          <p:cNvSpPr>
            <a:spLocks noGrp="1"/>
          </p:cNvSpPr>
          <p:nvPr>
            <p:ph type="subTitle" idx="4294967295"/>
          </p:nvPr>
        </p:nvSpPr>
        <p:spPr>
          <a:xfrm>
            <a:off x="5791200" y="4305300"/>
            <a:ext cx="6400800" cy="1752600"/>
          </a:xfrm>
          <a:prstGeom prst="rect">
            <a:avLst/>
          </a:prstGeom>
        </p:spPr>
        <p:txBody>
          <a:bodyPr/>
          <a:lstStyle/>
          <a:p>
            <a:pPr marL="0" indent="0" eaLnBrk="1" hangingPunct="1">
              <a:buNone/>
            </a:pPr>
            <a:r>
              <a:rPr lang="en-US" altLang="en-US" dirty="0">
                <a:solidFill>
                  <a:schemeClr val="bg1"/>
                </a:solidFill>
              </a:rPr>
              <a:t>Created by the School of Pharmacy Relations Committee for AMCP</a:t>
            </a:r>
          </a:p>
          <a:p>
            <a:pPr marL="0" indent="0" eaLnBrk="1" hangingPunct="1">
              <a:buNone/>
            </a:pPr>
            <a:r>
              <a:rPr lang="en-US" altLang="en-US" dirty="0">
                <a:solidFill>
                  <a:schemeClr val="bg1"/>
                </a:solidFill>
              </a:rPr>
              <a:t>Updated: January 2020</a:t>
            </a:r>
          </a:p>
          <a:p>
            <a:pPr eaLnBrk="1" hangingPunct="1"/>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9CCC9FDF-EBAE-47A4-AC66-0AF08591C88E}"/>
              </a:ext>
            </a:extLst>
          </p:cNvPr>
          <p:cNvSpPr>
            <a:spLocks noGrp="1"/>
          </p:cNvSpPr>
          <p:nvPr>
            <p:ph type="title"/>
          </p:nvPr>
        </p:nvSpPr>
        <p:spPr/>
        <p:txBody>
          <a:bodyPr/>
          <a:lstStyle/>
          <a:p>
            <a:pPr eaLnBrk="1" hangingPunct="1"/>
            <a:r>
              <a:rPr lang="en-US" altLang="en-US" dirty="0">
                <a:solidFill>
                  <a:schemeClr val="tx1"/>
                </a:solidFill>
                <a:ea typeface="ＭＳ Ｐゴシック" panose="020B0600070205080204" pitchFamily="34" charset="-128"/>
              </a:rPr>
              <a:t>Economic Outcomes</a:t>
            </a:r>
          </a:p>
        </p:txBody>
      </p:sp>
      <p:sp>
        <p:nvSpPr>
          <p:cNvPr id="26627" name="Rectangle 3">
            <a:extLst>
              <a:ext uri="{FF2B5EF4-FFF2-40B4-BE49-F238E27FC236}">
                <a16:creationId xmlns:a16="http://schemas.microsoft.com/office/drawing/2014/main" id="{B39EA68F-088E-4591-9B54-0CC04753323F}"/>
              </a:ext>
            </a:extLst>
          </p:cNvPr>
          <p:cNvSpPr>
            <a:spLocks noGrp="1"/>
          </p:cNvSpPr>
          <p:nvPr>
            <p:ph idx="1"/>
          </p:nvPr>
        </p:nvSpPr>
        <p:spPr/>
        <p:txBody>
          <a:bodyPr>
            <a:normAutofit fontScale="92500" lnSpcReduction="10000"/>
          </a:bodyPr>
          <a:lstStyle/>
          <a:p>
            <a:pPr>
              <a:lnSpc>
                <a:spcPct val="90000"/>
              </a:lnSpc>
            </a:pPr>
            <a:r>
              <a:rPr lang="en-US" altLang="en-US" sz="2800">
                <a:ea typeface="ＭＳ Ｐゴシック" panose="020B0600070205080204" pitchFamily="34" charset="-128"/>
              </a:rPr>
              <a:t>Impact of an intervention on costs </a:t>
            </a:r>
          </a:p>
          <a:p>
            <a:pPr>
              <a:lnSpc>
                <a:spcPct val="90000"/>
              </a:lnSpc>
            </a:pPr>
            <a:r>
              <a:rPr lang="en-US" altLang="en-US" sz="2800">
                <a:ea typeface="ＭＳ Ｐゴシック" panose="020B0600070205080204" pitchFamily="34" charset="-128"/>
              </a:rPr>
              <a:t>Evaluated using economic or pharmacoeconomic analyses</a:t>
            </a:r>
          </a:p>
          <a:p>
            <a:pPr lvl="1">
              <a:lnSpc>
                <a:spcPct val="90000"/>
              </a:lnSpc>
            </a:pPr>
            <a:r>
              <a:rPr lang="en-US" altLang="en-US" sz="2400">
                <a:ea typeface="ＭＳ Ｐゴシック" panose="020B0600070205080204" pitchFamily="34" charset="-128"/>
              </a:rPr>
              <a:t>E.g., cost-benefit, cost-effectiveness, cost-minimization, cost-utility, budget impact model</a:t>
            </a:r>
          </a:p>
          <a:p>
            <a:pPr>
              <a:lnSpc>
                <a:spcPct val="90000"/>
              </a:lnSpc>
            </a:pPr>
            <a:r>
              <a:rPr lang="en-US" altLang="en-US" sz="2800">
                <a:ea typeface="ＭＳ Ｐゴシック" panose="020B0600070205080204" pitchFamily="34" charset="-128"/>
              </a:rPr>
              <a:t>Examples:</a:t>
            </a:r>
          </a:p>
          <a:p>
            <a:pPr lvl="1">
              <a:lnSpc>
                <a:spcPct val="90000"/>
              </a:lnSpc>
            </a:pPr>
            <a:r>
              <a:rPr lang="en-US" altLang="en-US" sz="2400">
                <a:ea typeface="ＭＳ Ｐゴシック" panose="020B0600070205080204" pitchFamily="34" charset="-128"/>
              </a:rPr>
              <a:t>Cost per cure, cost per asthma attack avoided, cost per hospital day, incremental cost effectiveness ratio (ICER)</a:t>
            </a:r>
          </a:p>
          <a:p>
            <a:pPr>
              <a:lnSpc>
                <a:spcPct val="90000"/>
              </a:lnSpc>
            </a:pPr>
            <a:r>
              <a:rPr lang="en-US" altLang="en-US" sz="2800">
                <a:ea typeface="ＭＳ Ｐゴシック" panose="020B0600070205080204" pitchFamily="34" charset="-128"/>
              </a:rPr>
              <a:t>Types of costs</a:t>
            </a:r>
          </a:p>
          <a:p>
            <a:pPr lvl="1">
              <a:lnSpc>
                <a:spcPct val="90000"/>
              </a:lnSpc>
            </a:pPr>
            <a:r>
              <a:rPr lang="en-US" altLang="en-US" sz="2000" i="1">
                <a:ea typeface="ＭＳ Ｐゴシック" panose="020B0600070205080204" pitchFamily="34" charset="-128"/>
              </a:rPr>
              <a:t>Direct medical costs: </a:t>
            </a:r>
            <a:r>
              <a:rPr lang="en-US" altLang="en-US" sz="2000">
                <a:ea typeface="ＭＳ Ｐゴシック" panose="020B0600070205080204" pitchFamily="34" charset="-128"/>
              </a:rPr>
              <a:t>physician visits, hospitalizations, medication</a:t>
            </a:r>
          </a:p>
          <a:p>
            <a:pPr lvl="1">
              <a:lnSpc>
                <a:spcPct val="90000"/>
              </a:lnSpc>
            </a:pPr>
            <a:r>
              <a:rPr lang="en-US" altLang="en-US" sz="2000" i="1">
                <a:ea typeface="ＭＳ Ｐゴシック" panose="020B0600070205080204" pitchFamily="34" charset="-128"/>
              </a:rPr>
              <a:t>Direct non-medical costs: </a:t>
            </a:r>
            <a:r>
              <a:rPr lang="en-US" altLang="en-US" sz="2000">
                <a:ea typeface="ＭＳ Ｐゴシック" panose="020B0600070205080204" pitchFamily="34" charset="-128"/>
              </a:rPr>
              <a:t>caregiver-related , transportation</a:t>
            </a:r>
          </a:p>
          <a:p>
            <a:pPr lvl="1">
              <a:lnSpc>
                <a:spcPct val="90000"/>
              </a:lnSpc>
            </a:pPr>
            <a:r>
              <a:rPr lang="en-US" altLang="en-US" sz="2000" i="1">
                <a:ea typeface="ＭＳ Ｐゴシック" panose="020B0600070205080204" pitchFamily="34" charset="-128"/>
              </a:rPr>
              <a:t>Indirect costs: </a:t>
            </a:r>
            <a:r>
              <a:rPr lang="en-US" altLang="en-US" sz="2000">
                <a:ea typeface="ＭＳ Ｐゴシック" panose="020B0600070205080204" pitchFamily="34" charset="-128"/>
              </a:rPr>
              <a:t>productivity, loss of work</a:t>
            </a:r>
          </a:p>
          <a:p>
            <a:pPr lvl="2">
              <a:lnSpc>
                <a:spcPct val="90000"/>
              </a:lnSpc>
            </a:pPr>
            <a:endParaRPr lang="en-US" altLang="en-US" sz="2000">
              <a:ea typeface="ＭＳ Ｐゴシック" panose="020B0600070205080204" pitchFamily="34" charset="-128"/>
            </a:endParaRPr>
          </a:p>
          <a:p>
            <a:pPr eaLnBrk="1" hangingPunct="1"/>
            <a:endParaRPr lang="en-US" altLang="en-US">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3C9D6447-3973-4526-8ED7-EC0EFA8C54D2}"/>
              </a:ext>
            </a:extLst>
          </p:cNvPr>
          <p:cNvSpPr>
            <a:spLocks noGrp="1"/>
          </p:cNvSpPr>
          <p:nvPr>
            <p:ph type="title"/>
          </p:nvPr>
        </p:nvSpPr>
        <p:spPr/>
        <p:txBody>
          <a:bodyPr/>
          <a:lstStyle/>
          <a:p>
            <a:pPr eaLnBrk="1" hangingPunct="1"/>
            <a:r>
              <a:rPr lang="en-US" altLang="en-US" dirty="0">
                <a:solidFill>
                  <a:schemeClr val="tx1"/>
                </a:solidFill>
                <a:ea typeface="ＭＳ Ｐゴシック" panose="020B0600070205080204" pitchFamily="34" charset="-128"/>
              </a:rPr>
              <a:t>Humanistic Outcomes</a:t>
            </a:r>
          </a:p>
        </p:txBody>
      </p:sp>
      <p:sp>
        <p:nvSpPr>
          <p:cNvPr id="28675" name="Rectangle 3">
            <a:extLst>
              <a:ext uri="{FF2B5EF4-FFF2-40B4-BE49-F238E27FC236}">
                <a16:creationId xmlns:a16="http://schemas.microsoft.com/office/drawing/2014/main" id="{7DCD91CC-856D-42B5-9A41-94582D0DB107}"/>
              </a:ext>
            </a:extLst>
          </p:cNvPr>
          <p:cNvSpPr>
            <a:spLocks noGrp="1"/>
          </p:cNvSpPr>
          <p:nvPr>
            <p:ph idx="1"/>
          </p:nvPr>
        </p:nvSpPr>
        <p:spPr/>
        <p:txBody>
          <a:bodyPr>
            <a:normAutofit fontScale="92500" lnSpcReduction="10000"/>
          </a:bodyPr>
          <a:lstStyle/>
          <a:p>
            <a:r>
              <a:rPr lang="en-US" altLang="en-US" sz="2800">
                <a:ea typeface="ＭＳ Ｐゴシック" panose="020B0600070205080204" pitchFamily="34" charset="-128"/>
              </a:rPr>
              <a:t>Impact of an intervention on patient reported endpoints</a:t>
            </a:r>
          </a:p>
          <a:p>
            <a:endParaRPr lang="en-US" altLang="en-US" sz="500">
              <a:ea typeface="ＭＳ Ｐゴシック" panose="020B0600070205080204" pitchFamily="34" charset="-128"/>
            </a:endParaRPr>
          </a:p>
          <a:p>
            <a:endParaRPr lang="en-US" altLang="en-US" sz="1200">
              <a:ea typeface="ＭＳ Ｐゴシック" panose="020B0600070205080204" pitchFamily="34" charset="-128"/>
            </a:endParaRPr>
          </a:p>
          <a:p>
            <a:r>
              <a:rPr lang="en-US" altLang="en-US" sz="2800">
                <a:ea typeface="ＭＳ Ｐゴシック" panose="020B0600070205080204" pitchFamily="34" charset="-128"/>
              </a:rPr>
              <a:t>Evaluated using patient questionnaires or survey</a:t>
            </a:r>
          </a:p>
          <a:p>
            <a:pPr lvl="1"/>
            <a:r>
              <a:rPr lang="en-US" altLang="en-US" sz="2400">
                <a:ea typeface="ＭＳ Ｐゴシック" panose="020B0600070205080204" pitchFamily="34" charset="-128"/>
              </a:rPr>
              <a:t>E.g., Health related quality of life (HRQOL), Disease-Based Assessment Tool (e.g., ACR), Consumer Assessment of Health Plan Survey (CAHPS)</a:t>
            </a:r>
          </a:p>
          <a:p>
            <a:pPr lvl="1"/>
            <a:endParaRPr lang="en-US" altLang="en-US" sz="1600">
              <a:latin typeface="Trebuchet MS" panose="020B0603020202020204" pitchFamily="34" charset="0"/>
              <a:ea typeface="ＭＳ Ｐゴシック" panose="020B0600070205080204" pitchFamily="34" charset="-128"/>
            </a:endParaRPr>
          </a:p>
          <a:p>
            <a:r>
              <a:rPr lang="en-US" altLang="en-US" sz="2800">
                <a:ea typeface="ＭＳ Ｐゴシック" panose="020B0600070205080204" pitchFamily="34" charset="-128"/>
              </a:rPr>
              <a:t>Examples:</a:t>
            </a:r>
          </a:p>
          <a:p>
            <a:pPr lvl="1"/>
            <a:r>
              <a:rPr lang="en-US" altLang="en-US" sz="2400">
                <a:ea typeface="ＭＳ Ｐゴシック" panose="020B0600070205080204" pitchFamily="34" charset="-128"/>
              </a:rPr>
              <a:t>Health-related quality of life</a:t>
            </a:r>
          </a:p>
          <a:p>
            <a:pPr lvl="1"/>
            <a:r>
              <a:rPr lang="en-US" altLang="en-US" sz="2400">
                <a:ea typeface="ＭＳ Ｐゴシック" panose="020B0600070205080204" pitchFamily="34" charset="-128"/>
              </a:rPr>
              <a:t>Patient satisfaction</a:t>
            </a:r>
          </a:p>
          <a:p>
            <a:pPr lvl="1"/>
            <a:r>
              <a:rPr lang="en-US" altLang="en-US" sz="2400">
                <a:ea typeface="ＭＳ Ｐゴシック" panose="020B0600070205080204" pitchFamily="34" charset="-128"/>
              </a:rPr>
              <a:t>Patient preference</a:t>
            </a:r>
          </a:p>
          <a:p>
            <a:endParaRPr lang="en-US" altLang="en-US" sz="500">
              <a:ea typeface="ＭＳ Ｐゴシック" panose="020B0600070205080204" pitchFamily="34" charset="-128"/>
            </a:endParaRPr>
          </a:p>
          <a:p>
            <a:pPr eaLnBrk="1" hangingPunct="1">
              <a:buFont typeface="Arial" panose="020B0604020202020204" pitchFamily="34" charset="0"/>
              <a:buNone/>
            </a:pPr>
            <a:endParaRPr lang="en-US" altLang="en-US">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5E538397-2293-4981-ADA3-69085916DEDB}"/>
              </a:ext>
            </a:extLst>
          </p:cNvPr>
          <p:cNvSpPr>
            <a:spLocks noGrp="1"/>
          </p:cNvSpPr>
          <p:nvPr>
            <p:ph type="title"/>
          </p:nvPr>
        </p:nvSpPr>
        <p:spPr/>
        <p:txBody>
          <a:bodyPr/>
          <a:lstStyle/>
          <a:p>
            <a:pPr eaLnBrk="1" hangingPunct="1"/>
            <a:r>
              <a:rPr lang="en-US" altLang="en-US" dirty="0">
                <a:solidFill>
                  <a:schemeClr val="tx1"/>
                </a:solidFill>
                <a:ea typeface="ＭＳ Ｐゴシック" panose="020B0600070205080204" pitchFamily="34" charset="-128"/>
              </a:rPr>
              <a:t>Importance of Outcomes Research</a:t>
            </a:r>
          </a:p>
        </p:txBody>
      </p:sp>
      <p:sp>
        <p:nvSpPr>
          <p:cNvPr id="30723" name="Rectangle 3">
            <a:extLst>
              <a:ext uri="{FF2B5EF4-FFF2-40B4-BE49-F238E27FC236}">
                <a16:creationId xmlns:a16="http://schemas.microsoft.com/office/drawing/2014/main" id="{7B8AC037-E636-4B63-82A8-942510D65B1F}"/>
              </a:ext>
            </a:extLst>
          </p:cNvPr>
          <p:cNvSpPr>
            <a:spLocks noGrp="1"/>
          </p:cNvSpPr>
          <p:nvPr>
            <p:ph idx="1"/>
          </p:nvPr>
        </p:nvSpPr>
        <p:spPr/>
        <p:txBody>
          <a:bodyPr/>
          <a:lstStyle/>
          <a:p>
            <a:pPr>
              <a:spcAft>
                <a:spcPts val="600"/>
              </a:spcAft>
            </a:pPr>
            <a:r>
              <a:rPr lang="en-US" altLang="en-US" sz="2800">
                <a:ea typeface="ＭＳ Ｐゴシック" panose="020B0600070205080204" pitchFamily="34" charset="-128"/>
              </a:rPr>
              <a:t>Provides evidence about benefits, risks and results of treatments</a:t>
            </a:r>
          </a:p>
          <a:p>
            <a:pPr marL="742950" lvl="2" indent="-342900">
              <a:spcAft>
                <a:spcPts val="600"/>
              </a:spcAft>
            </a:pPr>
            <a:r>
              <a:rPr lang="en-US" altLang="en-US">
                <a:ea typeface="ＭＳ Ｐゴシック" panose="020B0600070205080204" pitchFamily="34" charset="-128"/>
              </a:rPr>
              <a:t>Including effectiveness in the real-world setting</a:t>
            </a:r>
          </a:p>
          <a:p>
            <a:pPr>
              <a:spcAft>
                <a:spcPts val="600"/>
              </a:spcAft>
            </a:pPr>
            <a:r>
              <a:rPr lang="en-US" altLang="en-US" sz="2800">
                <a:ea typeface="ＭＳ Ｐゴシック" panose="020B0600070205080204" pitchFamily="34" charset="-128"/>
              </a:rPr>
              <a:t>Identifies potentially effective strategies to implement/improve the quality and value of care</a:t>
            </a:r>
          </a:p>
          <a:p>
            <a:pPr>
              <a:spcAft>
                <a:spcPts val="600"/>
              </a:spcAft>
            </a:pPr>
            <a:r>
              <a:rPr lang="en-US" altLang="en-US" sz="2800">
                <a:ea typeface="ＭＳ Ｐゴシック" panose="020B0600070205080204" pitchFamily="34" charset="-128"/>
              </a:rPr>
              <a:t>Ensures quality of current medication use or care delivery</a:t>
            </a:r>
          </a:p>
          <a:p>
            <a:pPr>
              <a:spcAft>
                <a:spcPts val="600"/>
              </a:spcAft>
            </a:pPr>
            <a:r>
              <a:rPr lang="en-US" altLang="en-US" sz="2800">
                <a:ea typeface="ＭＳ Ｐゴシック" panose="020B0600070205080204" pitchFamily="34" charset="-128"/>
              </a:rPr>
              <a:t>May consider all outcomes to evaluate the true </a:t>
            </a:r>
            <a:r>
              <a:rPr lang="en-US" altLang="en-US" sz="2800" b="1" u="sng">
                <a:ea typeface="ＭＳ Ｐゴシック" panose="020B0600070205080204" pitchFamily="34" charset="-128"/>
              </a:rPr>
              <a:t>value</a:t>
            </a:r>
            <a:r>
              <a:rPr lang="en-US" altLang="en-US" sz="2800">
                <a:ea typeface="ＭＳ Ｐゴシック" panose="020B0600070205080204" pitchFamily="34" charset="-128"/>
              </a:rPr>
              <a:t> of a medical intervention to ensure high-quality decision making</a:t>
            </a:r>
            <a:endParaRPr lang="en-US" altLang="en-US" sz="2800">
              <a:latin typeface="Trebuchet MS" panose="020B0603020202020204" pitchFamily="34" charset="0"/>
              <a:ea typeface="ＭＳ Ｐゴシック" panose="020B0600070205080204" pitchFamily="34" charset="-128"/>
            </a:endParaRPr>
          </a:p>
          <a:p>
            <a:pPr eaLnBrk="1" hangingPunct="1">
              <a:spcAft>
                <a:spcPts val="600"/>
              </a:spcAft>
            </a:pPr>
            <a:endParaRPr lang="en-US" altLang="en-US" sz="120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76F0BE74-B65E-457D-B46A-7D25337F0120}"/>
              </a:ext>
            </a:extLst>
          </p:cNvPr>
          <p:cNvSpPr>
            <a:spLocks noGrp="1"/>
          </p:cNvSpPr>
          <p:nvPr>
            <p:ph type="title"/>
          </p:nvPr>
        </p:nvSpPr>
        <p:spPr/>
        <p:txBody>
          <a:bodyPr/>
          <a:lstStyle/>
          <a:p>
            <a:pPr eaLnBrk="1" hangingPunct="1"/>
            <a:r>
              <a:rPr lang="en-US" altLang="en-US" dirty="0">
                <a:solidFill>
                  <a:schemeClr val="tx1"/>
                </a:solidFill>
                <a:ea typeface="ＭＳ Ｐゴシック" panose="020B0600070205080204" pitchFamily="34" charset="-128"/>
              </a:rPr>
              <a:t>Utility of Outcomes Research</a:t>
            </a:r>
          </a:p>
        </p:txBody>
      </p:sp>
      <p:sp>
        <p:nvSpPr>
          <p:cNvPr id="32771" name="Rectangle 3">
            <a:extLst>
              <a:ext uri="{FF2B5EF4-FFF2-40B4-BE49-F238E27FC236}">
                <a16:creationId xmlns:a16="http://schemas.microsoft.com/office/drawing/2014/main" id="{31C2D922-83C9-4D1B-AD42-0D5594C4E987}"/>
              </a:ext>
            </a:extLst>
          </p:cNvPr>
          <p:cNvSpPr>
            <a:spLocks noGrp="1"/>
          </p:cNvSpPr>
          <p:nvPr>
            <p:ph idx="1"/>
          </p:nvPr>
        </p:nvSpPr>
        <p:spPr/>
        <p:txBody>
          <a:bodyPr>
            <a:normAutofit lnSpcReduction="10000"/>
          </a:bodyPr>
          <a:lstStyle/>
          <a:p>
            <a:r>
              <a:rPr lang="en-US" altLang="en-US" sz="2800">
                <a:ea typeface="ＭＳ Ｐゴシック" panose="020B0600070205080204" pitchFamily="34" charset="-128"/>
              </a:rPr>
              <a:t>Who uses it?</a:t>
            </a:r>
          </a:p>
          <a:p>
            <a:pPr lvl="1"/>
            <a:r>
              <a:rPr lang="en-US" altLang="en-US" sz="2400">
                <a:ea typeface="ＭＳ Ｐゴシック" panose="020B0600070205080204" pitchFamily="34" charset="-128"/>
              </a:rPr>
              <a:t>Population level: health plans, insurers, pharmacy benefit managers (PBMs), medical groups, government agencies, academic centers and pharmaceutical manufacturers</a:t>
            </a:r>
          </a:p>
          <a:p>
            <a:pPr lvl="1"/>
            <a:r>
              <a:rPr lang="en-US" altLang="en-US" sz="2400">
                <a:ea typeface="ＭＳ Ｐゴシック" panose="020B0600070205080204" pitchFamily="34" charset="-128"/>
              </a:rPr>
              <a:t>Patient level: clinicians in all settings</a:t>
            </a:r>
          </a:p>
          <a:p>
            <a:pPr lvl="1"/>
            <a:endParaRPr lang="en-US" altLang="en-US" sz="2400">
              <a:ea typeface="ＭＳ Ｐゴシック" panose="020B0600070205080204" pitchFamily="34" charset="-128"/>
            </a:endParaRPr>
          </a:p>
          <a:p>
            <a:r>
              <a:rPr lang="en-US" altLang="en-US" sz="2800">
                <a:ea typeface="ＭＳ Ｐゴシック" panose="020B0600070205080204" pitchFamily="34" charset="-128"/>
              </a:rPr>
              <a:t>Why is it used?</a:t>
            </a:r>
          </a:p>
          <a:p>
            <a:pPr lvl="1"/>
            <a:r>
              <a:rPr lang="en-US" altLang="en-US" sz="2400">
                <a:ea typeface="ＭＳ Ｐゴシック" panose="020B0600070205080204" pitchFamily="34" charset="-128"/>
              </a:rPr>
              <a:t>Populaton level: support decision-making for formulary, drug use policies, treatment guidelines and program evaluations</a:t>
            </a:r>
          </a:p>
          <a:p>
            <a:pPr lvl="1"/>
            <a:r>
              <a:rPr lang="en-US" altLang="en-US" sz="2400">
                <a:ea typeface="ＭＳ Ｐゴシック" panose="020B0600070205080204" pitchFamily="34" charset="-128"/>
              </a:rPr>
              <a:t>Patient level: individual patient care</a:t>
            </a:r>
          </a:p>
          <a:p>
            <a:pPr eaLnBrk="1" hangingPunct="1">
              <a:buFont typeface="Arial" panose="020B0604020202020204" pitchFamily="34" charset="0"/>
              <a:buNone/>
            </a:pPr>
            <a:endParaRPr lang="en-US" altLang="en-US">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4396326B-6087-4E4C-8123-449A38D36286}"/>
              </a:ext>
            </a:extLst>
          </p:cNvPr>
          <p:cNvSpPr>
            <a:spLocks noGrp="1"/>
          </p:cNvSpPr>
          <p:nvPr>
            <p:ph type="title"/>
          </p:nvPr>
        </p:nvSpPr>
        <p:spPr/>
        <p:txBody>
          <a:bodyPr/>
          <a:lstStyle/>
          <a:p>
            <a:pPr eaLnBrk="1" hangingPunct="1"/>
            <a:r>
              <a:rPr lang="en-US" altLang="en-US" dirty="0">
                <a:solidFill>
                  <a:schemeClr val="tx1"/>
                </a:solidFill>
                <a:ea typeface="ＭＳ Ｐゴシック" panose="020B0600070205080204" pitchFamily="34" charset="-128"/>
              </a:rPr>
              <a:t>Who Performs Outcomes Research?</a:t>
            </a:r>
          </a:p>
        </p:txBody>
      </p:sp>
      <p:sp>
        <p:nvSpPr>
          <p:cNvPr id="33795" name="Rectangle 3">
            <a:extLst>
              <a:ext uri="{FF2B5EF4-FFF2-40B4-BE49-F238E27FC236}">
                <a16:creationId xmlns:a16="http://schemas.microsoft.com/office/drawing/2014/main" id="{90EB28AC-D088-44E0-8140-D70F2D790DEE}"/>
              </a:ext>
            </a:extLst>
          </p:cNvPr>
          <p:cNvSpPr>
            <a:spLocks noGrp="1"/>
          </p:cNvSpPr>
          <p:nvPr>
            <p:ph idx="1"/>
          </p:nvPr>
        </p:nvSpPr>
        <p:spPr/>
        <p:txBody>
          <a:bodyPr>
            <a:normAutofit fontScale="92500" lnSpcReduction="20000"/>
          </a:bodyPr>
          <a:lstStyle/>
          <a:p>
            <a:r>
              <a:rPr lang="en-US" altLang="en-US" sz="2800">
                <a:ea typeface="ＭＳ Ｐゴシック" panose="020B0600070205080204" pitchFamily="34" charset="-128"/>
              </a:rPr>
              <a:t>Pharmacists</a:t>
            </a:r>
          </a:p>
          <a:p>
            <a:r>
              <a:rPr lang="en-US" altLang="en-US" sz="2800">
                <a:ea typeface="ＭＳ Ｐゴシック" panose="020B0600070205080204" pitchFamily="34" charset="-128"/>
              </a:rPr>
              <a:t>Physicians</a:t>
            </a:r>
          </a:p>
          <a:p>
            <a:r>
              <a:rPr lang="en-US" altLang="en-US" sz="2800">
                <a:ea typeface="ＭＳ Ｐゴシック" panose="020B0600070205080204" pitchFamily="34" charset="-128"/>
              </a:rPr>
              <a:t>Nurses</a:t>
            </a:r>
          </a:p>
          <a:p>
            <a:r>
              <a:rPr lang="en-US" altLang="en-US" sz="2800">
                <a:ea typeface="ＭＳ Ｐゴシック" panose="020B0600070205080204" pitchFamily="34" charset="-128"/>
              </a:rPr>
              <a:t>Economists </a:t>
            </a:r>
          </a:p>
          <a:p>
            <a:r>
              <a:rPr lang="en-US" altLang="en-US" sz="2800">
                <a:ea typeface="ＭＳ Ｐゴシック" panose="020B0600070205080204" pitchFamily="34" charset="-128"/>
              </a:rPr>
              <a:t>Health plans/medical groups</a:t>
            </a:r>
          </a:p>
          <a:p>
            <a:r>
              <a:rPr lang="en-US" altLang="en-US" sz="2800">
                <a:ea typeface="ＭＳ Ｐゴシック" panose="020B0600070205080204" pitchFamily="34" charset="-128"/>
              </a:rPr>
              <a:t>Government agencies</a:t>
            </a:r>
          </a:p>
          <a:p>
            <a:r>
              <a:rPr lang="en-US" altLang="en-US" sz="2800">
                <a:ea typeface="ＭＳ Ｐゴシック" panose="020B0600070205080204" pitchFamily="34" charset="-128"/>
              </a:rPr>
              <a:t>Pharmaceutical companies</a:t>
            </a:r>
          </a:p>
          <a:p>
            <a:r>
              <a:rPr lang="en-US" altLang="en-US" sz="2800">
                <a:ea typeface="ＭＳ Ｐゴシック" panose="020B0600070205080204" pitchFamily="34" charset="-128"/>
              </a:rPr>
              <a:t>Academic institutions</a:t>
            </a:r>
          </a:p>
          <a:p>
            <a:r>
              <a:rPr lang="en-US" altLang="en-US" sz="2800">
                <a:ea typeface="ＭＳ Ｐゴシック" panose="020B0600070205080204" pitchFamily="34" charset="-128"/>
              </a:rPr>
              <a:t>Other healthcare professionals</a:t>
            </a:r>
            <a:endParaRPr lang="en-US" altLang="en-US" sz="2800">
              <a:latin typeface="Trebuchet MS" panose="020B0603020202020204" pitchFamily="34" charset="0"/>
              <a:ea typeface="ＭＳ Ｐゴシック" panose="020B0600070205080204" pitchFamily="34" charset="-128"/>
            </a:endParaRPr>
          </a:p>
          <a:p>
            <a:pPr eaLnBrk="1" hangingPunct="1">
              <a:buFont typeface="Arial" panose="020B0604020202020204" pitchFamily="34" charset="0"/>
              <a:buNone/>
            </a:pPr>
            <a:endParaRPr lang="en-US" altLang="en-US" sz="280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AA60DAB3-BB3D-48EC-B080-B6A9F0B04F4F}"/>
              </a:ext>
            </a:extLst>
          </p:cNvPr>
          <p:cNvSpPr>
            <a:spLocks noGrp="1"/>
          </p:cNvSpPr>
          <p:nvPr>
            <p:ph type="title"/>
          </p:nvPr>
        </p:nvSpPr>
        <p:spPr/>
        <p:txBody>
          <a:bodyPr/>
          <a:lstStyle/>
          <a:p>
            <a:pPr eaLnBrk="1" hangingPunct="1"/>
            <a:r>
              <a:rPr lang="en-US" altLang="en-US" sz="4000" dirty="0">
                <a:solidFill>
                  <a:schemeClr val="tx1"/>
                </a:solidFill>
                <a:ea typeface="ＭＳ Ｐゴシック" panose="020B0600070205080204" pitchFamily="34" charset="-128"/>
              </a:rPr>
              <a:t>Pharmacist</a:t>
            </a:r>
            <a:r>
              <a:rPr lang="ja-JP" altLang="en-US" sz="4000" dirty="0">
                <a:solidFill>
                  <a:schemeClr val="tx1"/>
                </a:solidFill>
                <a:ea typeface="ＭＳ Ｐゴシック" panose="020B0600070205080204" pitchFamily="34" charset="-128"/>
              </a:rPr>
              <a:t>’</a:t>
            </a:r>
            <a:r>
              <a:rPr lang="en-US" altLang="ja-JP" sz="4000" dirty="0">
                <a:solidFill>
                  <a:schemeClr val="tx1"/>
                </a:solidFill>
                <a:ea typeface="ＭＳ Ｐゴシック" panose="020B0600070205080204" pitchFamily="34" charset="-128"/>
              </a:rPr>
              <a:t>s Role in Outcomes Research</a:t>
            </a:r>
            <a:endParaRPr lang="en-US" altLang="en-US" sz="4000" dirty="0">
              <a:solidFill>
                <a:schemeClr val="tx1"/>
              </a:solidFill>
              <a:ea typeface="ＭＳ Ｐゴシック" panose="020B0600070205080204" pitchFamily="34" charset="-128"/>
            </a:endParaRPr>
          </a:p>
        </p:txBody>
      </p:sp>
      <p:sp>
        <p:nvSpPr>
          <p:cNvPr id="34819" name="Rectangle 3">
            <a:extLst>
              <a:ext uri="{FF2B5EF4-FFF2-40B4-BE49-F238E27FC236}">
                <a16:creationId xmlns:a16="http://schemas.microsoft.com/office/drawing/2014/main" id="{C046AE55-657E-4A4F-B058-A06ADAE92898}"/>
              </a:ext>
            </a:extLst>
          </p:cNvPr>
          <p:cNvSpPr>
            <a:spLocks noGrp="1"/>
          </p:cNvSpPr>
          <p:nvPr>
            <p:ph idx="1"/>
          </p:nvPr>
        </p:nvSpPr>
        <p:spPr/>
        <p:txBody>
          <a:bodyPr>
            <a:normAutofit fontScale="92500"/>
          </a:bodyPr>
          <a:lstStyle/>
          <a:p>
            <a:pPr>
              <a:lnSpc>
                <a:spcPct val="90000"/>
              </a:lnSpc>
            </a:pPr>
            <a:r>
              <a:rPr lang="en-US" altLang="en-US" sz="2800">
                <a:ea typeface="ＭＳ Ｐゴシック" panose="020B0600070205080204" pitchFamily="34" charset="-128"/>
              </a:rPr>
              <a:t>Identify appropriate/meaningful end-points to consider in drug use evaluation</a:t>
            </a:r>
          </a:p>
          <a:p>
            <a:pPr>
              <a:lnSpc>
                <a:spcPct val="90000"/>
              </a:lnSpc>
            </a:pPr>
            <a:r>
              <a:rPr lang="en-US" altLang="en-US" sz="2800">
                <a:ea typeface="ＭＳ Ｐゴシック" panose="020B0600070205080204" pitchFamily="34" charset="-128"/>
              </a:rPr>
              <a:t>Evaluate published clinical literature to assess validity and usefulness of reported Outcomes Research for decision-making</a:t>
            </a:r>
          </a:p>
          <a:p>
            <a:pPr>
              <a:lnSpc>
                <a:spcPct val="90000"/>
              </a:lnSpc>
            </a:pPr>
            <a:r>
              <a:rPr lang="en-US" altLang="en-US" sz="2800">
                <a:ea typeface="ＭＳ Ｐゴシック" panose="020B0600070205080204" pitchFamily="34" charset="-128"/>
              </a:rPr>
              <a:t>Assist in the design, analysis, sensitivity testing, and evaluation of research studies</a:t>
            </a:r>
          </a:p>
          <a:p>
            <a:pPr>
              <a:lnSpc>
                <a:spcPct val="90000"/>
              </a:lnSpc>
            </a:pPr>
            <a:r>
              <a:rPr lang="en-US" altLang="en-US" sz="2800">
                <a:ea typeface="ＭＳ Ｐゴシック" panose="020B0600070205080204" pitchFamily="34" charset="-128"/>
              </a:rPr>
              <a:t>Based on results, implement and monitor corrective action plans</a:t>
            </a:r>
          </a:p>
          <a:p>
            <a:pPr>
              <a:lnSpc>
                <a:spcPct val="90000"/>
              </a:lnSpc>
            </a:pPr>
            <a:r>
              <a:rPr lang="en-US" altLang="en-US" sz="2800">
                <a:ea typeface="ＭＳ Ｐゴシック" panose="020B0600070205080204" pitchFamily="34" charset="-128"/>
              </a:rPr>
              <a:t>Continue quality improvement for medical or non-medical interventions</a:t>
            </a:r>
          </a:p>
          <a:p>
            <a:pPr eaLnBrk="1" hangingPunct="1">
              <a:buFont typeface="Arial" panose="020B0604020202020204" pitchFamily="34" charset="0"/>
              <a:buNone/>
            </a:pPr>
            <a:endParaRPr lang="en-US" altLang="en-US">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834BD521-5881-4C43-8986-67F2387D6CC9}"/>
              </a:ext>
            </a:extLst>
          </p:cNvPr>
          <p:cNvSpPr>
            <a:spLocks noGrp="1"/>
          </p:cNvSpPr>
          <p:nvPr>
            <p:ph type="title"/>
          </p:nvPr>
        </p:nvSpPr>
        <p:spPr/>
        <p:txBody>
          <a:bodyPr/>
          <a:lstStyle/>
          <a:p>
            <a:pPr eaLnBrk="1" hangingPunct="1"/>
            <a:r>
              <a:rPr lang="en-US" altLang="en-US" dirty="0">
                <a:solidFill>
                  <a:schemeClr val="tx1"/>
                </a:solidFill>
                <a:ea typeface="ＭＳ Ｐゴシック" panose="020B0600070205080204" pitchFamily="34" charset="-128"/>
              </a:rPr>
              <a:t>Examples of MC Outcomes Research</a:t>
            </a:r>
          </a:p>
        </p:txBody>
      </p:sp>
      <p:sp>
        <p:nvSpPr>
          <p:cNvPr id="35843" name="Rectangle 3">
            <a:extLst>
              <a:ext uri="{FF2B5EF4-FFF2-40B4-BE49-F238E27FC236}">
                <a16:creationId xmlns:a16="http://schemas.microsoft.com/office/drawing/2014/main" id="{145A65DC-B10A-4C63-A630-7A17DE761034}"/>
              </a:ext>
            </a:extLst>
          </p:cNvPr>
          <p:cNvSpPr>
            <a:spLocks noGrp="1"/>
          </p:cNvSpPr>
          <p:nvPr>
            <p:ph idx="1"/>
          </p:nvPr>
        </p:nvSpPr>
        <p:spPr/>
        <p:txBody>
          <a:bodyPr/>
          <a:lstStyle/>
          <a:p>
            <a:pPr>
              <a:lnSpc>
                <a:spcPct val="90000"/>
              </a:lnSpc>
            </a:pPr>
            <a:r>
              <a:rPr lang="en-US" altLang="en-US" sz="2800">
                <a:ea typeface="ＭＳ Ｐゴシック" panose="020B0600070205080204" pitchFamily="34" charset="-128"/>
              </a:rPr>
              <a:t>Effectiveness and value of MC pharmacists in medication therapy management or as a member of the patient care team</a:t>
            </a:r>
          </a:p>
          <a:p>
            <a:pPr>
              <a:lnSpc>
                <a:spcPct val="90000"/>
              </a:lnSpc>
            </a:pPr>
            <a:r>
              <a:rPr lang="en-US" altLang="en-US" sz="2800">
                <a:ea typeface="ＭＳ Ｐゴシック" panose="020B0600070205080204" pitchFamily="34" charset="-128"/>
              </a:rPr>
              <a:t>Impact of drug benefit changes on patient outcomes</a:t>
            </a:r>
          </a:p>
          <a:p>
            <a:pPr>
              <a:lnSpc>
                <a:spcPct val="90000"/>
              </a:lnSpc>
            </a:pPr>
            <a:r>
              <a:rPr lang="en-US" altLang="en-US" sz="2800">
                <a:ea typeface="ＭＳ Ｐゴシック" panose="020B0600070205080204" pitchFamily="34" charset="-128"/>
              </a:rPr>
              <a:t>Evaluation of pharmacy and medical resource utilization </a:t>
            </a:r>
          </a:p>
          <a:p>
            <a:pPr>
              <a:lnSpc>
                <a:spcPct val="90000"/>
              </a:lnSpc>
            </a:pPr>
            <a:r>
              <a:rPr lang="en-US" altLang="en-US" sz="2800">
                <a:ea typeface="ＭＳ Ｐゴシック" panose="020B0600070205080204" pitchFamily="34" charset="-128"/>
              </a:rPr>
              <a:t>Cost avoidance with formulary management</a:t>
            </a:r>
          </a:p>
          <a:p>
            <a:pPr>
              <a:lnSpc>
                <a:spcPct val="90000"/>
              </a:lnSpc>
            </a:pPr>
            <a:r>
              <a:rPr lang="en-US" altLang="en-US" sz="2800">
                <a:ea typeface="ＭＳ Ｐゴシック" panose="020B0600070205080204" pitchFamily="34" charset="-128"/>
              </a:rPr>
              <a:t>Clinical and cost effectiveness of case management programs</a:t>
            </a:r>
          </a:p>
          <a:p>
            <a:pPr>
              <a:lnSpc>
                <a:spcPct val="90000"/>
              </a:lnSpc>
            </a:pPr>
            <a:r>
              <a:rPr lang="en-US" altLang="en-US" sz="2800">
                <a:ea typeface="ＭＳ Ｐゴシック" panose="020B0600070205080204" pitchFamily="34" charset="-128"/>
              </a:rPr>
              <a:t>Difference in effectiveness between population versus targeted interventions on overall health</a:t>
            </a:r>
          </a:p>
          <a:p>
            <a:pPr eaLnBrk="1" hangingPunct="1">
              <a:buFont typeface="Arial" panose="020B0604020202020204" pitchFamily="34" charset="0"/>
              <a:buNone/>
            </a:pPr>
            <a:endParaRPr lang="en-US" altLang="en-US">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A538B647-4B92-43FF-AC28-F74FE7DCF906}"/>
              </a:ext>
            </a:extLst>
          </p:cNvPr>
          <p:cNvSpPr>
            <a:spLocks noGrp="1"/>
          </p:cNvSpPr>
          <p:nvPr>
            <p:ph type="title"/>
          </p:nvPr>
        </p:nvSpPr>
        <p:spPr/>
        <p:txBody>
          <a:bodyPr/>
          <a:lstStyle/>
          <a:p>
            <a:pPr eaLnBrk="1" hangingPunct="1"/>
            <a:r>
              <a:rPr lang="en-US" altLang="en-US" dirty="0">
                <a:solidFill>
                  <a:schemeClr val="tx1"/>
                </a:solidFill>
                <a:ea typeface="ＭＳ Ｐゴシック" panose="020B0600070205080204" pitchFamily="34" charset="-128"/>
              </a:rPr>
              <a:t>Helpful Resources</a:t>
            </a:r>
          </a:p>
        </p:txBody>
      </p:sp>
      <p:sp>
        <p:nvSpPr>
          <p:cNvPr id="37891" name="Rectangle 3">
            <a:extLst>
              <a:ext uri="{FF2B5EF4-FFF2-40B4-BE49-F238E27FC236}">
                <a16:creationId xmlns:a16="http://schemas.microsoft.com/office/drawing/2014/main" id="{D576461B-0041-4EFB-86E7-F5FDA99BCF33}"/>
              </a:ext>
            </a:extLst>
          </p:cNvPr>
          <p:cNvSpPr>
            <a:spLocks noGrp="1"/>
          </p:cNvSpPr>
          <p:nvPr>
            <p:ph idx="1"/>
          </p:nvPr>
        </p:nvSpPr>
        <p:spPr>
          <a:xfrm>
            <a:off x="838200" y="1708061"/>
            <a:ext cx="10515600" cy="3903663"/>
          </a:xfrm>
        </p:spPr>
        <p:txBody>
          <a:bodyPr>
            <a:normAutofit fontScale="92500"/>
          </a:bodyPr>
          <a:lstStyle/>
          <a:p>
            <a:pPr>
              <a:lnSpc>
                <a:spcPct val="90000"/>
              </a:lnSpc>
            </a:pPr>
            <a:r>
              <a:rPr lang="en-US" altLang="en-US" sz="2400">
                <a:ea typeface="ＭＳ Ｐゴシック" panose="020B0600070205080204" pitchFamily="34" charset="-128"/>
              </a:rPr>
              <a:t>AMCP Concepts in Managed Care Pharmacy: Outcomes Research</a:t>
            </a:r>
          </a:p>
          <a:p>
            <a:pPr>
              <a:lnSpc>
                <a:spcPct val="90000"/>
              </a:lnSpc>
            </a:pPr>
            <a:r>
              <a:rPr lang="en-US" altLang="en-US" sz="2400">
                <a:ea typeface="ＭＳ Ｐゴシック" panose="020B0600070205080204" pitchFamily="34" charset="-128"/>
              </a:rPr>
              <a:t>CM Kozma, et. al. Economic, clinical, and humanistic outcomes: A planning model for pharmacoeconomic research. </a:t>
            </a:r>
            <a:r>
              <a:rPr lang="en-US" altLang="en-US" sz="2400" i="1">
                <a:ea typeface="ＭＳ Ｐゴシック" panose="020B0600070205080204" pitchFamily="34" charset="-128"/>
              </a:rPr>
              <a:t>Clin Ther</a:t>
            </a:r>
            <a:r>
              <a:rPr lang="en-US" altLang="en-US" sz="2400">
                <a:ea typeface="ＭＳ Ｐゴシック" panose="020B0600070205080204" pitchFamily="34" charset="-128"/>
              </a:rPr>
              <a:t>. 1993;15:1121–1132.</a:t>
            </a:r>
          </a:p>
          <a:p>
            <a:pPr>
              <a:lnSpc>
                <a:spcPct val="90000"/>
              </a:lnSpc>
            </a:pPr>
            <a:r>
              <a:rPr lang="en-US" altLang="en-US" sz="2400">
                <a:ea typeface="ＭＳ Ｐゴシック" panose="020B0600070205080204" pitchFamily="34" charset="-128"/>
              </a:rPr>
              <a:t>Motheral BR, et. al. Pharmacoeconomics and Outcomes Research: Evaluating the Studies. </a:t>
            </a:r>
            <a:r>
              <a:rPr lang="en-US" altLang="en-US" sz="2400" i="1">
                <a:ea typeface="ＭＳ Ｐゴシック" panose="020B0600070205080204" pitchFamily="34" charset="-128"/>
              </a:rPr>
              <a:t>J Manag Care Pharm. </a:t>
            </a:r>
            <a:r>
              <a:rPr lang="en-US" altLang="en-US" sz="2400">
                <a:ea typeface="ＭＳ Ｐゴシック" panose="020B0600070205080204" pitchFamily="34" charset="-128"/>
              </a:rPr>
              <a:t>2000;6:S1-16.</a:t>
            </a:r>
          </a:p>
          <a:p>
            <a:pPr>
              <a:lnSpc>
                <a:spcPct val="90000"/>
              </a:lnSpc>
            </a:pPr>
            <a:r>
              <a:rPr lang="en-US" altLang="en-US" sz="2400">
                <a:ea typeface="ＭＳ Ｐゴシック" panose="020B0600070205080204" pitchFamily="34" charset="-128"/>
              </a:rPr>
              <a:t>Navarro RP, ed. Managed Care Pharmacy Practice. 2</a:t>
            </a:r>
            <a:r>
              <a:rPr lang="en-US" altLang="en-US" sz="2400" baseline="30000">
                <a:ea typeface="ＭＳ Ｐゴシック" panose="020B0600070205080204" pitchFamily="34" charset="-128"/>
              </a:rPr>
              <a:t>nd</a:t>
            </a:r>
            <a:r>
              <a:rPr lang="en-US" altLang="en-US" sz="2400">
                <a:ea typeface="ＭＳ Ｐゴシック" panose="020B0600070205080204" pitchFamily="34" charset="-128"/>
              </a:rPr>
              <a:t> edition. Jones and Bartlett Publishers: Sudbury, MA; 2009.</a:t>
            </a:r>
          </a:p>
          <a:p>
            <a:pPr>
              <a:lnSpc>
                <a:spcPct val="90000"/>
              </a:lnSpc>
            </a:pPr>
            <a:r>
              <a:rPr lang="en-US" altLang="en-US" sz="2400">
                <a:ea typeface="ＭＳ Ｐゴシック" panose="020B0600070205080204" pitchFamily="34" charset="-128"/>
              </a:rPr>
              <a:t>Outcomes Research Fact Sheet, AHRQ</a:t>
            </a:r>
          </a:p>
          <a:p>
            <a:pPr>
              <a:lnSpc>
                <a:spcPct val="90000"/>
              </a:lnSpc>
            </a:pPr>
            <a:r>
              <a:rPr lang="en-US" altLang="en-US" sz="2400">
                <a:ea typeface="ＭＳ Ｐゴシック" panose="020B0600070205080204" pitchFamily="34" charset="-128"/>
              </a:rPr>
              <a:t>www.ispor.org </a:t>
            </a:r>
          </a:p>
          <a:p>
            <a:pPr>
              <a:lnSpc>
                <a:spcPct val="90000"/>
              </a:lnSpc>
            </a:pPr>
            <a:r>
              <a:rPr lang="en-US" altLang="en-US" sz="2400">
                <a:ea typeface="ＭＳ Ｐゴシック" panose="020B0600070205080204" pitchFamily="34" charset="-128"/>
                <a:hlinkClick r:id="rId2"/>
              </a:rPr>
              <a:t>https://www.fda.gov/media/120060/download</a:t>
            </a:r>
            <a:r>
              <a:rPr lang="en-US" altLang="en-US" sz="2400">
                <a:ea typeface="ＭＳ Ｐゴシック" panose="020B0600070205080204" pitchFamily="34" charset="-128"/>
              </a:rPr>
              <a:t> </a:t>
            </a:r>
          </a:p>
          <a:p>
            <a:pPr eaLnBrk="1" hangingPunct="1">
              <a:buFont typeface="Arial" panose="020B0604020202020204" pitchFamily="34" charset="0"/>
              <a:buNone/>
            </a:pPr>
            <a:endParaRPr lang="en-US" altLang="en-US">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5A8A7D29-08AC-4518-A9B1-934A177ABCD5}"/>
              </a:ext>
            </a:extLst>
          </p:cNvPr>
          <p:cNvSpPr>
            <a:spLocks noGrp="1"/>
          </p:cNvSpPr>
          <p:nvPr>
            <p:ph type="title"/>
          </p:nvPr>
        </p:nvSpPr>
        <p:spPr/>
        <p:txBody>
          <a:bodyPr/>
          <a:lstStyle/>
          <a:p>
            <a:pPr eaLnBrk="1" hangingPunct="1"/>
            <a:r>
              <a:rPr lang="en-US" altLang="en-US" dirty="0">
                <a:solidFill>
                  <a:schemeClr val="tx1"/>
                </a:solidFill>
                <a:ea typeface="ＭＳ Ｐゴシック" panose="020B0600070205080204" pitchFamily="34" charset="-128"/>
              </a:rPr>
              <a:t>Conclusions</a:t>
            </a:r>
          </a:p>
        </p:txBody>
      </p:sp>
      <p:sp>
        <p:nvSpPr>
          <p:cNvPr id="38915" name="Rectangle 3">
            <a:extLst>
              <a:ext uri="{FF2B5EF4-FFF2-40B4-BE49-F238E27FC236}">
                <a16:creationId xmlns:a16="http://schemas.microsoft.com/office/drawing/2014/main" id="{47C06C40-6FF7-49A2-AC71-F1B2EB5D4B56}"/>
              </a:ext>
            </a:extLst>
          </p:cNvPr>
          <p:cNvSpPr>
            <a:spLocks noGrp="1"/>
          </p:cNvSpPr>
          <p:nvPr>
            <p:ph idx="1"/>
          </p:nvPr>
        </p:nvSpPr>
        <p:spPr>
          <a:xfrm>
            <a:off x="838200" y="1687513"/>
            <a:ext cx="10515600" cy="3903663"/>
          </a:xfrm>
        </p:spPr>
        <p:txBody>
          <a:bodyPr/>
          <a:lstStyle/>
          <a:p>
            <a:pPr>
              <a:lnSpc>
                <a:spcPct val="90000"/>
              </a:lnSpc>
            </a:pPr>
            <a:r>
              <a:rPr lang="en-US" altLang="en-US" dirty="0">
                <a:ea typeface="ＭＳ Ｐゴシック" panose="020B0600070205080204" pitchFamily="34" charset="-128"/>
              </a:rPr>
              <a:t>The real-world impact of an intervention is determined through outcomes research</a:t>
            </a:r>
          </a:p>
          <a:p>
            <a:pPr>
              <a:lnSpc>
                <a:spcPct val="90000"/>
              </a:lnSpc>
            </a:pPr>
            <a:r>
              <a:rPr lang="en-US" altLang="en-US" dirty="0">
                <a:ea typeface="ＭＳ Ｐゴシック" panose="020B0600070205080204" pitchFamily="34" charset="-128"/>
              </a:rPr>
              <a:t>Outcomes research should always consider clinical, economic and humanistic outcomes</a:t>
            </a:r>
          </a:p>
          <a:p>
            <a:pPr>
              <a:lnSpc>
                <a:spcPct val="90000"/>
              </a:lnSpc>
            </a:pPr>
            <a:r>
              <a:rPr lang="en-US" altLang="en-US" dirty="0">
                <a:ea typeface="ＭＳ Ｐゴシック" panose="020B0600070205080204" pitchFamily="34" charset="-128"/>
              </a:rPr>
              <a:t>Outcomes research should be used in continuous quality improvement efforts</a:t>
            </a:r>
          </a:p>
          <a:p>
            <a:pPr>
              <a:lnSpc>
                <a:spcPct val="90000"/>
              </a:lnSpc>
            </a:pPr>
            <a:r>
              <a:rPr lang="en-US" altLang="en-US" dirty="0">
                <a:ea typeface="ＭＳ Ｐゴシック" panose="020B0600070205080204" pitchFamily="34" charset="-128"/>
              </a:rPr>
              <a:t>MC pharmacists can contribute to outcomes research regardless of setting / specialty</a:t>
            </a:r>
          </a:p>
          <a:p>
            <a:pPr eaLnBrk="1" hangingPunct="1">
              <a:buFont typeface="Arial" panose="020B0604020202020204" pitchFamily="34" charset="0"/>
              <a:buNone/>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268858" y="1435814"/>
            <a:ext cx="8840949" cy="2169367"/>
          </a:xfrm>
        </p:spPr>
        <p:txBody>
          <a:bodyPr/>
          <a:lstStyle/>
          <a:p>
            <a:pPr algn="r">
              <a:defRPr/>
            </a:pPr>
            <a:r>
              <a:rPr lang="en-US" sz="4000" b="0" dirty="0">
                <a:solidFill>
                  <a:schemeClr val="bg1"/>
                </a:solidFill>
                <a:latin typeface="+mn-lt"/>
              </a:rPr>
              <a:t>Thank you to AMCP member </a:t>
            </a:r>
            <a:r>
              <a:rPr lang="en-US" sz="4000" b="0" dirty="0">
                <a:solidFill>
                  <a:schemeClr val="bg1"/>
                </a:solidFill>
              </a:rPr>
              <a:t>Pranav Patel and Michael </a:t>
            </a:r>
            <a:r>
              <a:rPr lang="en-US" sz="4000" b="0" dirty="0" err="1">
                <a:solidFill>
                  <a:schemeClr val="bg1"/>
                </a:solidFill>
              </a:rPr>
              <a:t>Pazirandeh</a:t>
            </a:r>
            <a:r>
              <a:rPr lang="en-US" sz="4000" b="0" dirty="0">
                <a:solidFill>
                  <a:schemeClr val="bg1"/>
                </a:solidFill>
              </a:rPr>
              <a:t> for updating this presentation for 2020.</a:t>
            </a:r>
            <a:endParaRPr lang="en-US" sz="4000" b="0" dirty="0">
              <a:solidFill>
                <a:schemeClr val="bg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F181DFD-96DC-4C70-AF71-8DA426EE030A}"/>
              </a:ext>
            </a:extLst>
          </p:cNvPr>
          <p:cNvSpPr>
            <a:spLocks noGrp="1"/>
          </p:cNvSpPr>
          <p:nvPr>
            <p:ph type="title"/>
          </p:nvPr>
        </p:nvSpPr>
        <p:spPr/>
        <p:txBody>
          <a:bodyPr/>
          <a:lstStyle/>
          <a:p>
            <a:pPr eaLnBrk="1" hangingPunct="1"/>
            <a:r>
              <a:rPr lang="en-US" altLang="en-US" dirty="0">
                <a:solidFill>
                  <a:schemeClr val="tx1"/>
                </a:solidFill>
                <a:ea typeface="ＭＳ Ｐゴシック" panose="020B0600070205080204" pitchFamily="34" charset="-128"/>
              </a:rPr>
              <a:t>Objectives</a:t>
            </a:r>
          </a:p>
        </p:txBody>
      </p:sp>
      <p:sp>
        <p:nvSpPr>
          <p:cNvPr id="15363" name="Rectangle 3">
            <a:extLst>
              <a:ext uri="{FF2B5EF4-FFF2-40B4-BE49-F238E27FC236}">
                <a16:creationId xmlns:a16="http://schemas.microsoft.com/office/drawing/2014/main" id="{A2BCC6A4-97D0-49EC-8901-8DB306CF0B28}"/>
              </a:ext>
            </a:extLst>
          </p:cNvPr>
          <p:cNvSpPr>
            <a:spLocks noGrp="1"/>
          </p:cNvSpPr>
          <p:nvPr>
            <p:ph idx="1"/>
          </p:nvPr>
        </p:nvSpPr>
        <p:spPr/>
        <p:txBody>
          <a:bodyPr/>
          <a:lstStyle/>
          <a:p>
            <a:r>
              <a:rPr lang="en-US" altLang="en-US">
                <a:ea typeface="ＭＳ Ｐゴシック" panose="020B0600070205080204" pitchFamily="34" charset="-128"/>
              </a:rPr>
              <a:t>Define outcomes research in managed care (MC)</a:t>
            </a:r>
          </a:p>
          <a:p>
            <a:r>
              <a:rPr lang="en-US" altLang="en-US">
                <a:ea typeface="ＭＳ Ｐゴシック" panose="020B0600070205080204" pitchFamily="34" charset="-128"/>
              </a:rPr>
              <a:t>Discuss what is measured in clinical, economic and humanistic outcomes research</a:t>
            </a:r>
          </a:p>
          <a:p>
            <a:r>
              <a:rPr lang="en-US" altLang="en-US">
                <a:ea typeface="ＭＳ Ｐゴシック" panose="020B0600070205080204" pitchFamily="34" charset="-128"/>
              </a:rPr>
              <a:t>Describe the tools used to measure clinical, economic and humanistic outcomes</a:t>
            </a:r>
          </a:p>
          <a:p>
            <a:r>
              <a:rPr lang="en-US" altLang="en-US">
                <a:ea typeface="ＭＳ Ｐゴシック" panose="020B0600070205080204" pitchFamily="34" charset="-128"/>
              </a:rPr>
              <a:t>Explain the application of outcomes research </a:t>
            </a:r>
          </a:p>
          <a:p>
            <a:r>
              <a:rPr lang="en-US" altLang="en-US">
                <a:ea typeface="ＭＳ Ｐゴシック" panose="020B0600070205080204" pitchFamily="34" charset="-128"/>
              </a:rPr>
              <a:t>Identify a MC pharmacist</a:t>
            </a:r>
            <a:r>
              <a:rPr lang="ja-JP" altLang="en-US">
                <a:ea typeface="ＭＳ Ｐゴシック" panose="020B0600070205080204" pitchFamily="34" charset="-128"/>
              </a:rPr>
              <a:t>’</a:t>
            </a:r>
            <a:r>
              <a:rPr lang="en-US" altLang="ja-JP">
                <a:ea typeface="ＭＳ Ｐゴシック" panose="020B0600070205080204" pitchFamily="34" charset="-128"/>
              </a:rPr>
              <a:t>s role in outcomes research </a:t>
            </a:r>
          </a:p>
          <a:p>
            <a:pPr eaLnBrk="1" hangingPunct="1">
              <a:buFont typeface="Arial" panose="020B0604020202020204" pitchFamily="34" charset="0"/>
              <a:buNone/>
            </a:pPr>
            <a:endParaRPr lang="en-US" altLang="en-US">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1190887" y="2348696"/>
            <a:ext cx="3450854" cy="1389003"/>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308167" y="2556051"/>
            <a:ext cx="6659105" cy="2062103"/>
          </a:xfrm>
          <a:prstGeom prst="rect">
            <a:avLst/>
          </a:prstGeom>
        </p:spPr>
        <p:txBody>
          <a:bodyPr wrap="square">
            <a:spAutoFit/>
          </a:bodyPr>
          <a:lstStyle/>
          <a:p>
            <a:r>
              <a:rPr lang="en-US" sz="3200" dirty="0">
                <a:solidFill>
                  <a:schemeClr val="bg1"/>
                </a:solidFill>
                <a:ea typeface="Calibri" panose="020F0502020204030204" pitchFamily="34" charset="0"/>
                <a:cs typeface="Times New Roman" panose="02020603050405020304" pitchFamily="18" charset="0"/>
              </a:rPr>
              <a:t>To improve patient health by ensuring access to </a:t>
            </a:r>
          </a:p>
          <a:p>
            <a:r>
              <a:rPr lang="en-US" sz="3200" dirty="0">
                <a:solidFill>
                  <a:schemeClr val="bg1"/>
                </a:solidFill>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308167" y="2025530"/>
            <a:ext cx="6963904" cy="646331"/>
          </a:xfrm>
          <a:prstGeom prst="rect">
            <a:avLst/>
          </a:prstGeom>
        </p:spPr>
        <p:txBody>
          <a:bodyPr wrap="square">
            <a:spAutoFit/>
          </a:bodyPr>
          <a:lstStyle/>
          <a:p>
            <a:r>
              <a:rPr lang="en-US" sz="3600" b="1" dirty="0">
                <a:solidFill>
                  <a:srgbClr val="91C84C"/>
                </a:solidFill>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4974954" y="1875295"/>
            <a:ext cx="0" cy="2743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2094929C-2364-4C20-9C90-96D76AFFA3F3}"/>
              </a:ext>
            </a:extLst>
          </p:cNvPr>
          <p:cNvSpPr>
            <a:spLocks noGrp="1"/>
          </p:cNvSpPr>
          <p:nvPr>
            <p:ph type="title"/>
          </p:nvPr>
        </p:nvSpPr>
        <p:spPr/>
        <p:txBody>
          <a:bodyPr/>
          <a:lstStyle/>
          <a:p>
            <a:pPr eaLnBrk="1" hangingPunct="1"/>
            <a:r>
              <a:rPr lang="en-US" altLang="en-US" sz="4400">
                <a:ea typeface="ＭＳ Ｐゴシック" panose="020B0600070205080204" pitchFamily="34" charset="-128"/>
              </a:rPr>
              <a:t>Definition of Outcomes Research</a:t>
            </a:r>
          </a:p>
        </p:txBody>
      </p:sp>
      <p:sp>
        <p:nvSpPr>
          <p:cNvPr id="16387" name="Content Placeholder 2">
            <a:extLst>
              <a:ext uri="{FF2B5EF4-FFF2-40B4-BE49-F238E27FC236}">
                <a16:creationId xmlns:a16="http://schemas.microsoft.com/office/drawing/2014/main" id="{7CEE5F5F-992D-4AC4-B83F-15560E729B39}"/>
              </a:ext>
            </a:extLst>
          </p:cNvPr>
          <p:cNvSpPr>
            <a:spLocks noGrp="1"/>
          </p:cNvSpPr>
          <p:nvPr>
            <p:ph idx="1"/>
          </p:nvPr>
        </p:nvSpPr>
        <p:spPr/>
        <p:txBody>
          <a:bodyPr>
            <a:normAutofit lnSpcReduction="10000"/>
          </a:bodyPr>
          <a:lstStyle/>
          <a:p>
            <a:r>
              <a:rPr lang="en-US" altLang="en-US" sz="2800">
                <a:ea typeface="ＭＳ Ｐゴシック" panose="020B0600070205080204" pitchFamily="34" charset="-128"/>
              </a:rPr>
              <a:t>Assesses the end results of particular health care practices, medical interventions, and policies on the health status of the patient</a:t>
            </a:r>
          </a:p>
          <a:p>
            <a:endParaRPr lang="en-US" altLang="en-US" sz="2800">
              <a:ea typeface="ＭＳ Ｐゴシック" panose="020B0600070205080204" pitchFamily="34" charset="-128"/>
            </a:endParaRPr>
          </a:p>
          <a:p>
            <a:r>
              <a:rPr lang="en-US" altLang="en-US" sz="2800">
                <a:ea typeface="ＭＳ Ｐゴシック" panose="020B0600070205080204" pitchFamily="34" charset="-128"/>
              </a:rPr>
              <a:t>Involves identifying, measuring, and evaluating the effects of medical care in the real world setting</a:t>
            </a:r>
          </a:p>
          <a:p>
            <a:endParaRPr lang="en-US" altLang="en-US" sz="2800">
              <a:ea typeface="ＭＳ Ｐゴシック" panose="020B0600070205080204" pitchFamily="34" charset="-128"/>
            </a:endParaRPr>
          </a:p>
          <a:p>
            <a:r>
              <a:rPr lang="en-US" altLang="en-US" sz="2800">
                <a:ea typeface="ＭＳ Ｐゴシック" panose="020B0600070205080204" pitchFamily="34" charset="-128"/>
              </a:rPr>
              <a:t>Guides and provides evidence for health care decision-makers to develop better ways to monitor the quality of care</a:t>
            </a:r>
          </a:p>
          <a:p>
            <a:pPr eaLnBrk="1" hangingPunct="1"/>
            <a:endParaRPr lang="en-US" altLang="en-US" sz="360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a:extLst>
              <a:ext uri="{FF2B5EF4-FFF2-40B4-BE49-F238E27FC236}">
                <a16:creationId xmlns:a16="http://schemas.microsoft.com/office/drawing/2014/main" id="{47D8AA9D-60B5-4F87-AC03-F79760F5F399}"/>
              </a:ext>
            </a:extLst>
          </p:cNvPr>
          <p:cNvSpPr>
            <a:spLocks noChangeArrowheads="1"/>
          </p:cNvSpPr>
          <p:nvPr/>
        </p:nvSpPr>
        <p:spPr bwMode="auto">
          <a:xfrm rot="5400000" flipV="1">
            <a:off x="6218238" y="3625923"/>
            <a:ext cx="1485900" cy="2971800"/>
          </a:xfrm>
          <a:custGeom>
            <a:avLst/>
            <a:gdLst>
              <a:gd name="T0" fmla="*/ 2147483646 w 21600"/>
              <a:gd name="T1" fmla="*/ 0 h 21600"/>
              <a:gd name="T2" fmla="*/ 2147483646 w 21600"/>
              <a:gd name="T3" fmla="*/ 2147483646 h 21600"/>
              <a:gd name="T4" fmla="*/ 0 w 21600"/>
              <a:gd name="T5" fmla="*/ 2147483646 h 21600"/>
              <a:gd name="T6" fmla="*/ 2147483646 w 21600"/>
              <a:gd name="T7" fmla="*/ 2147483646 h 21600"/>
              <a:gd name="T8" fmla="*/ 2147483646 w 21600"/>
              <a:gd name="T9" fmla="*/ 2147483646 h 21600"/>
              <a:gd name="T10" fmla="*/ 2147483646 w 21600"/>
              <a:gd name="T11" fmla="*/ 2147483646 h 21600"/>
              <a:gd name="T12" fmla="*/ 0 60000 65536"/>
              <a:gd name="T13" fmla="*/ 0 60000 65536"/>
              <a:gd name="T14" fmla="*/ 0 60000 65536"/>
              <a:gd name="T15" fmla="*/ 0 60000 65536"/>
              <a:gd name="T16" fmla="*/ 0 60000 65536"/>
              <a:gd name="T17" fmla="*/ 0 60000 65536"/>
              <a:gd name="T18" fmla="*/ 0 w 21600"/>
              <a:gd name="T19" fmla="*/ 14730 h 21600"/>
              <a:gd name="T20" fmla="*/ 18346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8088"/>
                </a:lnTo>
                <a:lnTo>
                  <a:pt x="12511" y="8088"/>
                </a:lnTo>
                <a:lnTo>
                  <a:pt x="12511" y="14730"/>
                </a:lnTo>
                <a:lnTo>
                  <a:pt x="0" y="14730"/>
                </a:lnTo>
                <a:lnTo>
                  <a:pt x="0" y="21600"/>
                </a:lnTo>
                <a:lnTo>
                  <a:pt x="18346" y="21600"/>
                </a:lnTo>
                <a:lnTo>
                  <a:pt x="18346" y="8088"/>
                </a:lnTo>
                <a:lnTo>
                  <a:pt x="21600" y="8088"/>
                </a:lnTo>
                <a:lnTo>
                  <a:pt x="15429" y="0"/>
                </a:lnTo>
                <a:close/>
              </a:path>
            </a:pathLst>
          </a:custGeom>
          <a:solidFill>
            <a:srgbClr val="75F1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fontAlgn="base">
              <a:spcBef>
                <a:spcPct val="0"/>
              </a:spcBef>
              <a:spcAft>
                <a:spcPct val="0"/>
              </a:spcAft>
              <a:buNone/>
            </a:pPr>
            <a:endParaRPr lang="en-GB" altLang="en-US" sz="2000">
              <a:solidFill>
                <a:prstClr val="black"/>
              </a:solidFill>
              <a:latin typeface="Arial" panose="020B0604020202020204" pitchFamily="34" charset="0"/>
            </a:endParaRPr>
          </a:p>
          <a:p>
            <a:pPr fontAlgn="base">
              <a:spcBef>
                <a:spcPct val="0"/>
              </a:spcBef>
              <a:spcAft>
                <a:spcPct val="0"/>
              </a:spcAft>
              <a:buNone/>
            </a:pPr>
            <a:endParaRPr lang="en-GB" altLang="en-US" sz="2000">
              <a:solidFill>
                <a:prstClr val="black"/>
              </a:solidFill>
              <a:latin typeface="Arial" panose="020B0604020202020204" pitchFamily="34" charset="0"/>
            </a:endParaRPr>
          </a:p>
        </p:txBody>
      </p:sp>
      <p:sp>
        <p:nvSpPr>
          <p:cNvPr id="17411" name="Rectangle 4">
            <a:extLst>
              <a:ext uri="{FF2B5EF4-FFF2-40B4-BE49-F238E27FC236}">
                <a16:creationId xmlns:a16="http://schemas.microsoft.com/office/drawing/2014/main" id="{144E6185-BFE4-431A-94E6-E3497980FE54}"/>
              </a:ext>
            </a:extLst>
          </p:cNvPr>
          <p:cNvSpPr>
            <a:spLocks noGrp="1" noChangeArrowheads="1"/>
          </p:cNvSpPr>
          <p:nvPr>
            <p:ph type="title"/>
          </p:nvPr>
        </p:nvSpPr>
        <p:spPr>
          <a:xfrm>
            <a:off x="838200" y="243568"/>
            <a:ext cx="10515600" cy="652461"/>
          </a:xfrm>
        </p:spPr>
        <p:txBody>
          <a:bodyPr/>
          <a:lstStyle/>
          <a:p>
            <a:r>
              <a:rPr lang="en-US" altLang="en-US" sz="4000" dirty="0">
                <a:solidFill>
                  <a:schemeClr val="tx1"/>
                </a:solidFill>
                <a:ea typeface="ＭＳ Ｐゴシック" panose="020B0600070205080204" pitchFamily="34" charset="-128"/>
              </a:rPr>
              <a:t>Need for Information Beyond RCTs </a:t>
            </a:r>
          </a:p>
        </p:txBody>
      </p:sp>
      <p:sp>
        <p:nvSpPr>
          <p:cNvPr id="17412" name="Oval 6">
            <a:extLst>
              <a:ext uri="{FF2B5EF4-FFF2-40B4-BE49-F238E27FC236}">
                <a16:creationId xmlns:a16="http://schemas.microsoft.com/office/drawing/2014/main" id="{D154F7FA-28D0-452F-8F39-E18FFB7C6E3B}"/>
              </a:ext>
            </a:extLst>
          </p:cNvPr>
          <p:cNvSpPr>
            <a:spLocks noChangeArrowheads="1"/>
          </p:cNvSpPr>
          <p:nvPr/>
        </p:nvSpPr>
        <p:spPr bwMode="auto">
          <a:xfrm>
            <a:off x="4637088" y="1092273"/>
            <a:ext cx="5562600" cy="3733800"/>
          </a:xfrm>
          <a:prstGeom prst="ellipse">
            <a:avLst/>
          </a:prstGeom>
          <a:solidFill>
            <a:srgbClr val="75F1E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fontAlgn="base">
              <a:spcBef>
                <a:spcPct val="0"/>
              </a:spcBef>
              <a:spcAft>
                <a:spcPct val="0"/>
              </a:spcAft>
              <a:buNone/>
            </a:pPr>
            <a:endParaRPr lang="en-US" altLang="en-US" sz="2000">
              <a:solidFill>
                <a:prstClr val="black"/>
              </a:solidFill>
              <a:latin typeface="Arial" panose="020B0604020202020204" pitchFamily="34" charset="0"/>
            </a:endParaRPr>
          </a:p>
        </p:txBody>
      </p:sp>
      <p:sp>
        <p:nvSpPr>
          <p:cNvPr id="17413" name="Oval 7">
            <a:extLst>
              <a:ext uri="{FF2B5EF4-FFF2-40B4-BE49-F238E27FC236}">
                <a16:creationId xmlns:a16="http://schemas.microsoft.com/office/drawing/2014/main" id="{3CD3CE6E-3444-43BE-9522-DD5ADCD16F51}"/>
              </a:ext>
            </a:extLst>
          </p:cNvPr>
          <p:cNvSpPr>
            <a:spLocks noChangeArrowheads="1"/>
          </p:cNvSpPr>
          <p:nvPr/>
        </p:nvSpPr>
        <p:spPr bwMode="auto">
          <a:xfrm>
            <a:off x="5551488" y="1320873"/>
            <a:ext cx="2133600" cy="1447800"/>
          </a:xfrm>
          <a:prstGeom prst="ellipse">
            <a:avLst/>
          </a:prstGeom>
          <a:solidFill>
            <a:srgbClr val="F1E4AD"/>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marL="57150" indent="-5715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fontAlgn="base">
              <a:spcBef>
                <a:spcPct val="0"/>
              </a:spcBef>
              <a:spcAft>
                <a:spcPct val="0"/>
              </a:spcAft>
              <a:buNone/>
            </a:pPr>
            <a:r>
              <a:rPr lang="en-US" altLang="en-US" sz="2800">
                <a:solidFill>
                  <a:prstClr val="black"/>
                </a:solidFill>
                <a:latin typeface="Arial" panose="020B0604020202020204" pitchFamily="34" charset="0"/>
              </a:rPr>
              <a:t>RCT </a:t>
            </a:r>
            <a:r>
              <a:rPr lang="de-CH" altLang="en-US" sz="2000">
                <a:solidFill>
                  <a:prstClr val="black"/>
                </a:solidFill>
                <a:latin typeface="Arial" panose="020B0604020202020204" pitchFamily="34" charset="0"/>
              </a:rPr>
              <a:t> </a:t>
            </a:r>
            <a:r>
              <a:rPr lang="de-CH" altLang="en-US" sz="2000">
                <a:solidFill>
                  <a:srgbClr val="877217"/>
                </a:solidFill>
                <a:latin typeface="Arial" panose="020B0604020202020204" pitchFamily="34" charset="0"/>
              </a:rPr>
              <a:t>Randomized</a:t>
            </a:r>
            <a:r>
              <a:rPr lang="en-US" altLang="en-US" sz="2000">
                <a:solidFill>
                  <a:srgbClr val="877217"/>
                </a:solidFill>
                <a:latin typeface="Arial" panose="020B0604020202020204" pitchFamily="34" charset="0"/>
              </a:rPr>
              <a:t> Clinical Trials</a:t>
            </a:r>
          </a:p>
        </p:txBody>
      </p:sp>
      <p:sp>
        <p:nvSpPr>
          <p:cNvPr id="17414" name="AutoShape 8">
            <a:extLst>
              <a:ext uri="{FF2B5EF4-FFF2-40B4-BE49-F238E27FC236}">
                <a16:creationId xmlns:a16="http://schemas.microsoft.com/office/drawing/2014/main" id="{ACCE58A3-B8EA-4CC4-893D-AD1AF530F5A0}"/>
              </a:ext>
            </a:extLst>
          </p:cNvPr>
          <p:cNvSpPr>
            <a:spLocks/>
          </p:cNvSpPr>
          <p:nvPr/>
        </p:nvSpPr>
        <p:spPr bwMode="auto">
          <a:xfrm>
            <a:off x="2122488" y="863673"/>
            <a:ext cx="2971800" cy="1308100"/>
          </a:xfrm>
          <a:prstGeom prst="borderCallout2">
            <a:avLst>
              <a:gd name="adj1" fmla="val 8736"/>
              <a:gd name="adj2" fmla="val 102565"/>
              <a:gd name="adj3" fmla="val 8736"/>
              <a:gd name="adj4" fmla="val 102565"/>
              <a:gd name="adj5" fmla="val 43444"/>
              <a:gd name="adj6" fmla="val 134778"/>
            </a:avLst>
          </a:prstGeom>
          <a:solidFill>
            <a:srgbClr val="F1E4AD">
              <a:alpha val="30196"/>
            </a:srgbClr>
          </a:solidFill>
          <a:ln w="9525">
            <a:solidFill>
              <a:schemeClr val="accent1"/>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fontAlgn="base">
              <a:lnSpc>
                <a:spcPct val="90000"/>
              </a:lnSpc>
              <a:spcBef>
                <a:spcPct val="0"/>
              </a:spcBef>
              <a:spcAft>
                <a:spcPct val="0"/>
              </a:spcAft>
              <a:buNone/>
            </a:pPr>
            <a:r>
              <a:rPr lang="en-US" altLang="en-US" sz="2200">
                <a:solidFill>
                  <a:prstClr val="black"/>
                </a:solidFill>
                <a:latin typeface="Arial" panose="020B0604020202020204" pitchFamily="34" charset="0"/>
              </a:rPr>
              <a:t>Efficacy and safety in a small population with a restricted study protocol</a:t>
            </a:r>
            <a:endParaRPr lang="en-GB" altLang="en-US" sz="2200">
              <a:solidFill>
                <a:prstClr val="black"/>
              </a:solidFill>
              <a:latin typeface="Arial" panose="020B0604020202020204" pitchFamily="34" charset="0"/>
            </a:endParaRPr>
          </a:p>
        </p:txBody>
      </p:sp>
      <p:sp>
        <p:nvSpPr>
          <p:cNvPr id="17415" name="AutoShape 9">
            <a:extLst>
              <a:ext uri="{FF2B5EF4-FFF2-40B4-BE49-F238E27FC236}">
                <a16:creationId xmlns:a16="http://schemas.microsoft.com/office/drawing/2014/main" id="{7149A557-8668-45BE-B0C6-D793CA0B9F17}"/>
              </a:ext>
            </a:extLst>
          </p:cNvPr>
          <p:cNvSpPr>
            <a:spLocks/>
          </p:cNvSpPr>
          <p:nvPr/>
        </p:nvSpPr>
        <p:spPr bwMode="auto">
          <a:xfrm flipV="1">
            <a:off x="2119313" y="4202185"/>
            <a:ext cx="3429000" cy="1600200"/>
          </a:xfrm>
          <a:prstGeom prst="borderCallout2">
            <a:avLst>
              <a:gd name="adj1" fmla="val 92856"/>
              <a:gd name="adj2" fmla="val 102222"/>
              <a:gd name="adj3" fmla="val 92856"/>
              <a:gd name="adj4" fmla="val 121713"/>
              <a:gd name="adj5" fmla="val 115773"/>
              <a:gd name="adj6" fmla="val 142361"/>
            </a:avLst>
          </a:prstGeom>
          <a:solidFill>
            <a:srgbClr val="75F1EE">
              <a:alpha val="10196"/>
            </a:srgbClr>
          </a:solidFill>
          <a:ln w="9525">
            <a:solidFill>
              <a:srgbClr val="13BDB9"/>
            </a:solidFill>
            <a:miter lim="800000"/>
            <a:headEnd/>
            <a:tailEnd/>
          </a:ln>
        </p:spPr>
        <p:txBody>
          <a:bodyPr rot="10800000"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fontAlgn="base">
              <a:spcBef>
                <a:spcPct val="0"/>
              </a:spcBef>
              <a:spcAft>
                <a:spcPct val="0"/>
              </a:spcAft>
              <a:buNone/>
            </a:pPr>
            <a:r>
              <a:rPr lang="en-US" altLang="en-US" sz="2000">
                <a:solidFill>
                  <a:prstClr val="black"/>
                </a:solidFill>
                <a:latin typeface="Arial" panose="020B0604020202020204" pitchFamily="34" charset="0"/>
              </a:rPr>
              <a:t>Decision makers need real world information to make health care decisions for large populations within defined budgets</a:t>
            </a:r>
            <a:endParaRPr lang="en-GB" altLang="en-US" sz="2000">
              <a:solidFill>
                <a:prstClr val="black"/>
              </a:solidFill>
              <a:latin typeface="Arial" panose="020B0604020202020204" pitchFamily="34" charset="0"/>
            </a:endParaRPr>
          </a:p>
        </p:txBody>
      </p:sp>
      <p:sp>
        <p:nvSpPr>
          <p:cNvPr id="17416" name="Text Box 10">
            <a:extLst>
              <a:ext uri="{FF2B5EF4-FFF2-40B4-BE49-F238E27FC236}">
                <a16:creationId xmlns:a16="http://schemas.microsoft.com/office/drawing/2014/main" id="{6C505B3B-D8FA-41D2-B930-C3BDCC384EC7}"/>
              </a:ext>
            </a:extLst>
          </p:cNvPr>
          <p:cNvSpPr txBox="1">
            <a:spLocks noChangeArrowheads="1"/>
          </p:cNvSpPr>
          <p:nvPr/>
        </p:nvSpPr>
        <p:spPr bwMode="auto">
          <a:xfrm>
            <a:off x="7380288" y="3073473"/>
            <a:ext cx="24384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fontAlgn="base">
              <a:spcBef>
                <a:spcPct val="50000"/>
              </a:spcBef>
              <a:spcAft>
                <a:spcPct val="0"/>
              </a:spcAft>
              <a:buNone/>
            </a:pPr>
            <a:r>
              <a:rPr lang="en-US" altLang="en-US">
                <a:solidFill>
                  <a:srgbClr val="11A3A0"/>
                </a:solidFill>
                <a:latin typeface="Arial" panose="020B0604020202020204" pitchFamily="34" charset="0"/>
              </a:rPr>
              <a:t>Patient Population</a:t>
            </a:r>
            <a:endParaRPr lang="en-GB" altLang="en-US">
              <a:solidFill>
                <a:srgbClr val="11A3A0"/>
              </a:solidFill>
              <a:latin typeface="Arial" panose="020B0604020202020204" pitchFamily="34" charset="0"/>
            </a:endParaRPr>
          </a:p>
        </p:txBody>
      </p:sp>
      <p:sp>
        <p:nvSpPr>
          <p:cNvPr id="17417" name="AutoShape 11">
            <a:extLst>
              <a:ext uri="{FF2B5EF4-FFF2-40B4-BE49-F238E27FC236}">
                <a16:creationId xmlns:a16="http://schemas.microsoft.com/office/drawing/2014/main" id="{91785F84-9352-4077-A047-BF31703075DD}"/>
              </a:ext>
            </a:extLst>
          </p:cNvPr>
          <p:cNvSpPr>
            <a:spLocks noChangeArrowheads="1"/>
          </p:cNvSpPr>
          <p:nvPr/>
        </p:nvSpPr>
        <p:spPr bwMode="auto">
          <a:xfrm>
            <a:off x="2732088" y="2311473"/>
            <a:ext cx="1219200" cy="1676400"/>
          </a:xfrm>
          <a:prstGeom prst="upDownArrow">
            <a:avLst>
              <a:gd name="adj1" fmla="val 50000"/>
              <a:gd name="adj2" fmla="val 27500"/>
            </a:avLst>
          </a:prstGeom>
          <a:gradFill rotWithShape="1">
            <a:gsLst>
              <a:gs pos="0">
                <a:srgbClr val="F1E4AD"/>
              </a:gs>
              <a:gs pos="100000">
                <a:srgbClr val="75F1E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fontAlgn="base">
              <a:spcBef>
                <a:spcPct val="0"/>
              </a:spcBef>
              <a:spcAft>
                <a:spcPct val="0"/>
              </a:spcAft>
              <a:buNone/>
            </a:pPr>
            <a:r>
              <a:rPr lang="en-US" altLang="en-US" sz="4000">
                <a:solidFill>
                  <a:srgbClr val="877217"/>
                </a:solidFill>
                <a:latin typeface="Arial" panose="020B0604020202020204" pitchFamily="34" charset="0"/>
              </a:rPr>
              <a:t>GAP</a:t>
            </a:r>
            <a:endParaRPr lang="en-GB" altLang="en-US" sz="4000">
              <a:solidFill>
                <a:srgbClr val="877217"/>
              </a:solidFill>
              <a:latin typeface="Arial" panose="020B0604020202020204" pitchFamily="34" charset="0"/>
            </a:endParaRPr>
          </a:p>
        </p:txBody>
      </p:sp>
      <p:sp>
        <p:nvSpPr>
          <p:cNvPr id="17418" name="Rectangle 12">
            <a:extLst>
              <a:ext uri="{FF2B5EF4-FFF2-40B4-BE49-F238E27FC236}">
                <a16:creationId xmlns:a16="http://schemas.microsoft.com/office/drawing/2014/main" id="{71AC7757-7287-463A-9CC3-4A3FF0991279}"/>
              </a:ext>
            </a:extLst>
          </p:cNvPr>
          <p:cNvSpPr>
            <a:spLocks noChangeArrowheads="1"/>
          </p:cNvSpPr>
          <p:nvPr/>
        </p:nvSpPr>
        <p:spPr bwMode="auto">
          <a:xfrm>
            <a:off x="5780089" y="5207074"/>
            <a:ext cx="21304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fontAlgn="base">
              <a:spcBef>
                <a:spcPct val="0"/>
              </a:spcBef>
              <a:spcAft>
                <a:spcPct val="0"/>
              </a:spcAft>
              <a:buNone/>
            </a:pPr>
            <a:r>
              <a:rPr lang="en-US" altLang="en-US" sz="2000">
                <a:solidFill>
                  <a:prstClr val="black"/>
                </a:solidFill>
                <a:latin typeface="Arial" panose="020B0604020202020204" pitchFamily="34" charset="0"/>
              </a:rPr>
              <a:t>Real World Data</a:t>
            </a:r>
            <a:endParaRPr lang="en-GB" altLang="en-US" sz="2000">
              <a:solidFill>
                <a:prstClr val="black"/>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8263F76F-B7B1-47B2-9471-ACC58EE4104C}"/>
              </a:ext>
            </a:extLst>
          </p:cNvPr>
          <p:cNvSpPr>
            <a:spLocks noGrp="1"/>
          </p:cNvSpPr>
          <p:nvPr>
            <p:ph type="title"/>
          </p:nvPr>
        </p:nvSpPr>
        <p:spPr/>
        <p:txBody>
          <a:bodyPr/>
          <a:lstStyle/>
          <a:p>
            <a:pPr eaLnBrk="1" hangingPunct="1"/>
            <a:r>
              <a:rPr lang="en-US" altLang="en-US" sz="4400">
                <a:ea typeface="ＭＳ Ｐゴシック" panose="020B0600070205080204" pitchFamily="34" charset="-128"/>
              </a:rPr>
              <a:t>Efficacy vs. Effectiveness </a:t>
            </a:r>
          </a:p>
        </p:txBody>
      </p:sp>
      <p:sp>
        <p:nvSpPr>
          <p:cNvPr id="19459" name="Content Placeholder 2">
            <a:extLst>
              <a:ext uri="{FF2B5EF4-FFF2-40B4-BE49-F238E27FC236}">
                <a16:creationId xmlns:a16="http://schemas.microsoft.com/office/drawing/2014/main" id="{79F1E833-A1FE-4A92-8F3B-DE1CB7035AEF}"/>
              </a:ext>
            </a:extLst>
          </p:cNvPr>
          <p:cNvSpPr>
            <a:spLocks noGrp="1"/>
          </p:cNvSpPr>
          <p:nvPr>
            <p:ph idx="1"/>
          </p:nvPr>
        </p:nvSpPr>
        <p:spPr/>
        <p:txBody>
          <a:bodyPr/>
          <a:lstStyle/>
          <a:p>
            <a:pPr marL="547688"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Efficacy</a:t>
            </a:r>
            <a:r>
              <a:rPr lang="en-US" altLang="en-US">
                <a:latin typeface="Arial" panose="020B0604020202020204" pitchFamily="34" charset="0"/>
                <a:ea typeface="ＭＳ Ｐゴシック" panose="020B0600070205080204" pitchFamily="34" charset="-128"/>
                <a:cs typeface="Arial" panose="020B0604020202020204" pitchFamily="34" charset="0"/>
              </a:rPr>
              <a:t> </a:t>
            </a:r>
          </a:p>
          <a:p>
            <a:pPr marL="822325" lvl="1" eaLnBrk="1" hangingPunct="1">
              <a:spcBef>
                <a:spcPts val="600"/>
              </a:spcBef>
            </a:pPr>
            <a:r>
              <a:rPr lang="en-US" altLang="en-US" sz="2400">
                <a:latin typeface="Arial" panose="020B0604020202020204" pitchFamily="34" charset="0"/>
                <a:ea typeface="ＭＳ Ｐゴシック" panose="020B0600070205080204" pitchFamily="34" charset="-128"/>
                <a:cs typeface="Arial" panose="020B0604020202020204" pitchFamily="34" charset="0"/>
              </a:rPr>
              <a:t>RCTs</a:t>
            </a:r>
          </a:p>
          <a:p>
            <a:pPr marL="822325" lvl="1" eaLnBrk="1" hangingPunct="1">
              <a:spcBef>
                <a:spcPts val="600"/>
              </a:spcBef>
            </a:pPr>
            <a:r>
              <a:rPr lang="en-US" altLang="en-US" sz="2400">
                <a:latin typeface="Arial" panose="020B0604020202020204" pitchFamily="34" charset="0"/>
                <a:ea typeface="ＭＳ Ｐゴシック" panose="020B0600070205080204" pitchFamily="34" charset="-128"/>
                <a:cs typeface="Arial" panose="020B0604020202020204" pitchFamily="34" charset="0"/>
              </a:rPr>
              <a:t>High internal validity</a:t>
            </a:r>
          </a:p>
          <a:p>
            <a:pPr marL="822325" lvl="1" eaLnBrk="1" hangingPunct="1">
              <a:spcBef>
                <a:spcPts val="600"/>
              </a:spcBef>
            </a:pPr>
            <a:r>
              <a:rPr lang="en-US" altLang="en-US" sz="2400">
                <a:latin typeface="Arial" panose="020B0604020202020204" pitchFamily="34" charset="0"/>
                <a:ea typeface="ＭＳ Ｐゴシック" panose="020B0600070205080204" pitchFamily="34" charset="-128"/>
                <a:cs typeface="Arial" panose="020B0604020202020204" pitchFamily="34" charset="0"/>
              </a:rPr>
              <a:t>Limited generalizability</a:t>
            </a:r>
          </a:p>
          <a:p>
            <a:pPr marL="547688"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Effectiveness</a:t>
            </a:r>
          </a:p>
          <a:p>
            <a:pPr marL="822325" lvl="1" eaLnBrk="1" hangingPunct="1">
              <a:spcBef>
                <a:spcPts val="600"/>
              </a:spcBef>
            </a:pPr>
            <a:r>
              <a:rPr lang="en-US" altLang="en-US" sz="2400">
                <a:latin typeface="Arial" panose="020B0604020202020204" pitchFamily="34" charset="0"/>
                <a:ea typeface="ＭＳ Ｐゴシック" panose="020B0600070205080204" pitchFamily="34" charset="-128"/>
                <a:cs typeface="Arial" panose="020B0604020202020204" pitchFamily="34" charset="0"/>
              </a:rPr>
              <a:t>Observational studies, patient registries, etc.</a:t>
            </a:r>
          </a:p>
          <a:p>
            <a:pPr marL="822325" lvl="1" eaLnBrk="1" hangingPunct="1">
              <a:spcBef>
                <a:spcPts val="600"/>
              </a:spcBef>
            </a:pPr>
            <a:r>
              <a:rPr lang="en-US" altLang="en-US" sz="2400">
                <a:latin typeface="Arial" panose="020B0604020202020204" pitchFamily="34" charset="0"/>
                <a:ea typeface="ＭＳ Ｐゴシック" panose="020B0600070205080204" pitchFamily="34" charset="-128"/>
                <a:cs typeface="Arial" panose="020B0604020202020204" pitchFamily="34" charset="0"/>
              </a:rPr>
              <a:t>High external validity</a:t>
            </a:r>
          </a:p>
          <a:p>
            <a:pPr marL="822325" lvl="1" eaLnBrk="1" hangingPunct="1">
              <a:spcBef>
                <a:spcPts val="600"/>
              </a:spcBef>
            </a:pPr>
            <a:r>
              <a:rPr lang="en-US" altLang="en-US" sz="2400">
                <a:latin typeface="Arial" panose="020B0604020202020204" pitchFamily="34" charset="0"/>
                <a:ea typeface="ＭＳ Ｐゴシック" panose="020B0600070205080204" pitchFamily="34" charset="-128"/>
                <a:cs typeface="Arial" panose="020B0604020202020204" pitchFamily="34" charset="0"/>
              </a:rPr>
              <a:t>Lack of Controls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19C4CB6-A9D5-4E98-86DD-DA788C9F4CC8}"/>
              </a:ext>
            </a:extLst>
          </p:cNvPr>
          <p:cNvSpPr>
            <a:spLocks noGrp="1"/>
          </p:cNvSpPr>
          <p:nvPr>
            <p:ph type="title"/>
          </p:nvPr>
        </p:nvSpPr>
        <p:spPr/>
        <p:txBody>
          <a:bodyPr/>
          <a:lstStyle/>
          <a:p>
            <a:pPr eaLnBrk="1" hangingPunct="1"/>
            <a:r>
              <a:rPr lang="en-US" altLang="en-US" sz="4000" dirty="0">
                <a:solidFill>
                  <a:schemeClr val="tx1"/>
                </a:solidFill>
                <a:ea typeface="ＭＳ Ｐゴシック" panose="020B0600070205080204" pitchFamily="34" charset="-128"/>
              </a:rPr>
              <a:t>Managed Care - Outcomes Research</a:t>
            </a:r>
          </a:p>
        </p:txBody>
      </p:sp>
      <p:sp>
        <p:nvSpPr>
          <p:cNvPr id="21507" name="Rectangle 3">
            <a:extLst>
              <a:ext uri="{FF2B5EF4-FFF2-40B4-BE49-F238E27FC236}">
                <a16:creationId xmlns:a16="http://schemas.microsoft.com/office/drawing/2014/main" id="{E9528DBD-7752-4415-A313-46D3D8EE1E64}"/>
              </a:ext>
            </a:extLst>
          </p:cNvPr>
          <p:cNvSpPr>
            <a:spLocks noGrp="1"/>
          </p:cNvSpPr>
          <p:nvPr>
            <p:ph idx="1"/>
          </p:nvPr>
        </p:nvSpPr>
        <p:spPr/>
        <p:txBody>
          <a:bodyPr>
            <a:normAutofit lnSpcReduction="10000"/>
          </a:bodyPr>
          <a:lstStyle/>
          <a:p>
            <a:r>
              <a:rPr lang="en-US" altLang="en-US" sz="2800">
                <a:ea typeface="ＭＳ Ｐゴシック" panose="020B0600070205080204" pitchFamily="34" charset="-128"/>
              </a:rPr>
              <a:t>Aligned with perspectives of national and state/federal organizations supporting quality improvement in managed care</a:t>
            </a:r>
            <a:endParaRPr lang="en-US" altLang="en-US" sz="2400">
              <a:ea typeface="ＭＳ Ｐゴシック" panose="020B0600070205080204" pitchFamily="34" charset="-128"/>
            </a:endParaRPr>
          </a:p>
          <a:p>
            <a:r>
              <a:rPr lang="en-US" altLang="en-US" sz="2800">
                <a:ea typeface="ＭＳ Ｐゴシック" panose="020B0600070205080204" pitchFamily="34" charset="-128"/>
              </a:rPr>
              <a:t>Examples of quality indicators </a:t>
            </a:r>
          </a:p>
          <a:p>
            <a:pPr marL="800100" lvl="1" indent="-342900">
              <a:buFont typeface="Arial" panose="020B0604020202020204" pitchFamily="34" charset="0"/>
              <a:buChar char="•"/>
            </a:pPr>
            <a:r>
              <a:rPr lang="en-US" altLang="en-US" sz="2400">
                <a:ea typeface="ＭＳ Ｐゴシック" panose="020B0600070205080204" pitchFamily="34" charset="-128"/>
              </a:rPr>
              <a:t>Health Plan Employer Data and Information Set (HEDIS)</a:t>
            </a:r>
          </a:p>
          <a:p>
            <a:pPr marL="800100" lvl="1" indent="-342900">
              <a:buFont typeface="Arial" panose="020B0604020202020204" pitchFamily="34" charset="0"/>
              <a:buChar char="•"/>
            </a:pPr>
            <a:r>
              <a:rPr lang="en-US" altLang="en-US" sz="2400">
                <a:ea typeface="ＭＳ Ｐゴシック" panose="020B0600070205080204" pitchFamily="34" charset="-128"/>
              </a:rPr>
              <a:t>Centers for Medicare and Medicaid Services (CMS) outcomes requirement for Medicare Part D sponsored medication therapy management programs</a:t>
            </a:r>
          </a:p>
          <a:p>
            <a:pPr marL="800100" lvl="1" indent="-342900">
              <a:buFont typeface="Arial" panose="020B0604020202020204" pitchFamily="34" charset="0"/>
              <a:buChar char="•"/>
            </a:pPr>
            <a:r>
              <a:rPr lang="en-US" altLang="en-US" sz="2400">
                <a:ea typeface="ＭＳ Ｐゴシック" panose="020B0600070205080204" pitchFamily="34" charset="-128"/>
              </a:rPr>
              <a:t>CMS Star Ratings </a:t>
            </a:r>
          </a:p>
          <a:p>
            <a:pPr marL="800100" lvl="1" indent="-342900">
              <a:buFont typeface="Arial" panose="020B0604020202020204" pitchFamily="34" charset="0"/>
              <a:buChar char="•"/>
            </a:pPr>
            <a:r>
              <a:rPr lang="en-US" altLang="en-US" sz="2400">
                <a:ea typeface="ＭＳ Ｐゴシック" panose="020B0600070205080204" pitchFamily="34" charset="-128"/>
              </a:rPr>
              <a:t>AMCP Catalog of Quality Indicators &amp; Developing a Robust Quality Measurement for Medicare Part D</a:t>
            </a:r>
          </a:p>
          <a:p>
            <a:pPr marL="800100" lvl="1" indent="-342900">
              <a:buFont typeface="Arial" panose="020B0604020202020204" pitchFamily="34" charset="0"/>
              <a:buChar char="•"/>
            </a:pPr>
            <a:r>
              <a:rPr lang="en-US" altLang="en-US" sz="2400">
                <a:ea typeface="ＭＳ Ｐゴシック" panose="020B0600070205080204" pitchFamily="34" charset="-128"/>
              </a:rPr>
              <a:t>Others – PQA, NCQA </a:t>
            </a:r>
          </a:p>
          <a:p>
            <a:pPr marL="800100" lvl="1" indent="-342900">
              <a:buFont typeface="Arial" panose="020B0604020202020204" pitchFamily="34" charset="0"/>
              <a:buChar char="•"/>
            </a:pPr>
            <a:endParaRPr lang="en-US" altLang="en-US" sz="2400">
              <a:ea typeface="ＭＳ Ｐゴシック" panose="020B0600070205080204" pitchFamily="34" charset="-128"/>
            </a:endParaRPr>
          </a:p>
          <a:p>
            <a:pPr eaLnBrk="1" hangingPunct="1">
              <a:buFont typeface="Arial" panose="020B0604020202020204" pitchFamily="34" charset="0"/>
              <a:buNone/>
            </a:pPr>
            <a:endParaRPr lang="en-US" altLang="en-US">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6DE1BBFD-E23F-40D7-B00F-2883FAF0265A}"/>
              </a:ext>
            </a:extLst>
          </p:cNvPr>
          <p:cNvSpPr>
            <a:spLocks noGrp="1"/>
          </p:cNvSpPr>
          <p:nvPr>
            <p:ph type="title"/>
          </p:nvPr>
        </p:nvSpPr>
        <p:spPr>
          <a:xfrm>
            <a:off x="838200" y="286543"/>
            <a:ext cx="10515600" cy="1325563"/>
          </a:xfrm>
        </p:spPr>
        <p:txBody>
          <a:bodyPr/>
          <a:lstStyle/>
          <a:p>
            <a:r>
              <a:rPr lang="en-US" altLang="en-US" dirty="0">
                <a:ea typeface="ＭＳ Ｐゴシック" panose="020B0600070205080204" pitchFamily="34" charset="-128"/>
              </a:rPr>
              <a:t>Quality Measurement </a:t>
            </a:r>
          </a:p>
        </p:txBody>
      </p:sp>
      <p:graphicFrame>
        <p:nvGraphicFramePr>
          <p:cNvPr id="4" name="Content Placeholder 3">
            <a:extLst>
              <a:ext uri="{FF2B5EF4-FFF2-40B4-BE49-F238E27FC236}">
                <a16:creationId xmlns:a16="http://schemas.microsoft.com/office/drawing/2014/main" id="{7FC4047D-3F0B-4498-86F1-1C5C7E959DB8}"/>
              </a:ext>
            </a:extLst>
          </p:cNvPr>
          <p:cNvGraphicFramePr>
            <a:graphicFrameLocks noGrp="1"/>
          </p:cNvGraphicFramePr>
          <p:nvPr>
            <p:ph idx="1"/>
            <p:extLst>
              <p:ext uri="{D42A27DB-BD31-4B8C-83A1-F6EECF244321}">
                <p14:modId xmlns:p14="http://schemas.microsoft.com/office/powerpoint/2010/main" val="3675298008"/>
              </p:ext>
            </p:extLst>
          </p:nvPr>
        </p:nvGraphicFramePr>
        <p:xfrm>
          <a:off x="838200" y="1825625"/>
          <a:ext cx="10515600" cy="39036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556" name="TextBox 4">
            <a:extLst>
              <a:ext uri="{FF2B5EF4-FFF2-40B4-BE49-F238E27FC236}">
                <a16:creationId xmlns:a16="http://schemas.microsoft.com/office/drawing/2014/main" id="{7040B961-DF2D-4191-B145-CEE5A57E9914}"/>
              </a:ext>
            </a:extLst>
          </p:cNvPr>
          <p:cNvSpPr txBox="1">
            <a:spLocks noChangeArrowheads="1"/>
          </p:cNvSpPr>
          <p:nvPr/>
        </p:nvSpPr>
        <p:spPr bwMode="auto">
          <a:xfrm>
            <a:off x="4724400" y="1398588"/>
            <a:ext cx="23510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fontAlgn="base">
              <a:spcBef>
                <a:spcPct val="0"/>
              </a:spcBef>
              <a:spcAft>
                <a:spcPct val="0"/>
              </a:spcAft>
              <a:buNone/>
            </a:pPr>
            <a:r>
              <a:rPr lang="en-US" altLang="en-US" b="1" u="sng" dirty="0">
                <a:solidFill>
                  <a:prstClr val="black"/>
                </a:solidFill>
                <a:latin typeface="Arial" panose="020B0604020202020204" pitchFamily="34" charset="0"/>
              </a:rPr>
              <a:t>SPO Model</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DE3AE45-78F7-4ABD-BA2B-AADF0A3B1611}"/>
              </a:ext>
            </a:extLst>
          </p:cNvPr>
          <p:cNvSpPr>
            <a:spLocks noGrp="1"/>
          </p:cNvSpPr>
          <p:nvPr>
            <p:ph type="title"/>
          </p:nvPr>
        </p:nvSpPr>
        <p:spPr/>
        <p:txBody>
          <a:bodyPr/>
          <a:lstStyle/>
          <a:p>
            <a:pPr eaLnBrk="1" hangingPunct="1"/>
            <a:r>
              <a:rPr lang="en-US" altLang="en-US" sz="4000">
                <a:solidFill>
                  <a:schemeClr val="bg1"/>
                </a:solidFill>
                <a:ea typeface="ＭＳ Ｐゴシック" panose="020B0600070205080204" pitchFamily="34" charset="-128"/>
              </a:rPr>
              <a:t>Types of Outcomes</a:t>
            </a:r>
          </a:p>
        </p:txBody>
      </p:sp>
      <p:sp>
        <p:nvSpPr>
          <p:cNvPr id="24579" name="Rectangle 3">
            <a:extLst>
              <a:ext uri="{FF2B5EF4-FFF2-40B4-BE49-F238E27FC236}">
                <a16:creationId xmlns:a16="http://schemas.microsoft.com/office/drawing/2014/main" id="{948F4380-1FCF-4D1D-A9F1-A0D5A9809DF9}"/>
              </a:ext>
            </a:extLst>
          </p:cNvPr>
          <p:cNvSpPr>
            <a:spLocks noGrp="1"/>
          </p:cNvSpPr>
          <p:nvPr>
            <p:ph idx="1"/>
          </p:nvPr>
        </p:nvSpPr>
        <p:spPr>
          <a:xfrm>
            <a:off x="838200" y="990600"/>
            <a:ext cx="10515600" cy="3903663"/>
          </a:xfrm>
        </p:spPr>
        <p:txBody>
          <a:bodyPr/>
          <a:lstStyle/>
          <a:p>
            <a:pPr algn="ctr">
              <a:buFontTx/>
              <a:buNone/>
            </a:pPr>
            <a:r>
              <a:rPr lang="en-US" altLang="en-US" b="1" dirty="0">
                <a:ea typeface="ＭＳ Ｐゴシック" panose="020B0600070205080204" pitchFamily="34" charset="-128"/>
              </a:rPr>
              <a:t> </a:t>
            </a:r>
            <a:r>
              <a:rPr lang="en-US" altLang="en-US" b="1" u="sng" dirty="0">
                <a:ea typeface="ＭＳ Ｐゴシック" panose="020B0600070205080204" pitchFamily="34" charset="-128"/>
              </a:rPr>
              <a:t>ECHO </a:t>
            </a:r>
            <a:r>
              <a:rPr lang="en-US" altLang="en-US" u="sng" dirty="0">
                <a:ea typeface="ＭＳ Ｐゴシック" panose="020B0600070205080204" pitchFamily="34" charset="-128"/>
              </a:rPr>
              <a:t>Model</a:t>
            </a:r>
          </a:p>
          <a:p>
            <a:pPr lvl="1" algn="ctr">
              <a:buFontTx/>
              <a:buNone/>
            </a:pPr>
            <a:endParaRPr lang="en-US" altLang="en-US" sz="1000" b="1" u="sng" dirty="0">
              <a:ea typeface="ＭＳ Ｐゴシック" panose="020B0600070205080204" pitchFamily="34" charset="-128"/>
            </a:endParaRPr>
          </a:p>
        </p:txBody>
      </p:sp>
      <p:sp>
        <p:nvSpPr>
          <p:cNvPr id="4" name="Oval 3">
            <a:extLst>
              <a:ext uri="{FF2B5EF4-FFF2-40B4-BE49-F238E27FC236}">
                <a16:creationId xmlns:a16="http://schemas.microsoft.com/office/drawing/2014/main" id="{17D62609-060E-462A-83FC-9B8177356D84}"/>
              </a:ext>
            </a:extLst>
          </p:cNvPr>
          <p:cNvSpPr/>
          <p:nvPr/>
        </p:nvSpPr>
        <p:spPr>
          <a:xfrm>
            <a:off x="3886200" y="1752601"/>
            <a:ext cx="2362200" cy="2133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chemeClr val="tx1"/>
              </a:solidFill>
              <a:latin typeface="Calibri"/>
            </a:endParaRPr>
          </a:p>
        </p:txBody>
      </p:sp>
      <p:sp>
        <p:nvSpPr>
          <p:cNvPr id="5" name="Oval 4">
            <a:extLst>
              <a:ext uri="{FF2B5EF4-FFF2-40B4-BE49-F238E27FC236}">
                <a16:creationId xmlns:a16="http://schemas.microsoft.com/office/drawing/2014/main" id="{D2C29B41-48A2-4C50-8D25-20CF28468AD8}"/>
              </a:ext>
            </a:extLst>
          </p:cNvPr>
          <p:cNvSpPr/>
          <p:nvPr/>
        </p:nvSpPr>
        <p:spPr>
          <a:xfrm>
            <a:off x="6096000" y="1752601"/>
            <a:ext cx="2362200" cy="2133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latin typeface="Calibri"/>
            </a:endParaRPr>
          </a:p>
        </p:txBody>
      </p:sp>
      <p:sp>
        <p:nvSpPr>
          <p:cNvPr id="6" name="Oval 5">
            <a:extLst>
              <a:ext uri="{FF2B5EF4-FFF2-40B4-BE49-F238E27FC236}">
                <a16:creationId xmlns:a16="http://schemas.microsoft.com/office/drawing/2014/main" id="{29267F57-2583-4D33-842F-6A1B4F2461E1}"/>
              </a:ext>
            </a:extLst>
          </p:cNvPr>
          <p:cNvSpPr/>
          <p:nvPr/>
        </p:nvSpPr>
        <p:spPr>
          <a:xfrm>
            <a:off x="4953000" y="3429001"/>
            <a:ext cx="2362200" cy="2133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latin typeface="Calibri"/>
            </a:endParaRPr>
          </a:p>
        </p:txBody>
      </p:sp>
      <p:sp>
        <p:nvSpPr>
          <p:cNvPr id="24583" name="TextBox 6">
            <a:extLst>
              <a:ext uri="{FF2B5EF4-FFF2-40B4-BE49-F238E27FC236}">
                <a16:creationId xmlns:a16="http://schemas.microsoft.com/office/drawing/2014/main" id="{A70F6EB4-7F85-4BC8-81BB-BD6A92278BBF}"/>
              </a:ext>
            </a:extLst>
          </p:cNvPr>
          <p:cNvSpPr txBox="1">
            <a:spLocks noChangeArrowheads="1"/>
          </p:cNvSpPr>
          <p:nvPr/>
        </p:nvSpPr>
        <p:spPr bwMode="auto">
          <a:xfrm>
            <a:off x="4267200" y="2416177"/>
            <a:ext cx="1524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fontAlgn="base">
              <a:spcBef>
                <a:spcPct val="0"/>
              </a:spcBef>
              <a:spcAft>
                <a:spcPct val="0"/>
              </a:spcAft>
              <a:buNone/>
            </a:pPr>
            <a:r>
              <a:rPr lang="en-US" altLang="en-US" sz="2000" b="1" u="sng">
                <a:latin typeface="Arial" panose="020B0604020202020204" pitchFamily="34" charset="0"/>
              </a:rPr>
              <a:t>E</a:t>
            </a:r>
            <a:r>
              <a:rPr lang="en-US" altLang="en-US" sz="2000">
                <a:latin typeface="Arial" panose="020B0604020202020204" pitchFamily="34" charset="0"/>
              </a:rPr>
              <a:t>conomic Outcomes</a:t>
            </a:r>
            <a:endParaRPr lang="en-US" altLang="en-US" sz="2000" b="1" u="sng">
              <a:latin typeface="Arial" panose="020B0604020202020204" pitchFamily="34" charset="0"/>
            </a:endParaRPr>
          </a:p>
        </p:txBody>
      </p:sp>
      <p:sp>
        <p:nvSpPr>
          <p:cNvPr id="24584" name="TextBox 7">
            <a:extLst>
              <a:ext uri="{FF2B5EF4-FFF2-40B4-BE49-F238E27FC236}">
                <a16:creationId xmlns:a16="http://schemas.microsoft.com/office/drawing/2014/main" id="{0A77D481-5ECF-4689-BF23-DEDA0EC6EB26}"/>
              </a:ext>
            </a:extLst>
          </p:cNvPr>
          <p:cNvSpPr txBox="1">
            <a:spLocks noChangeArrowheads="1"/>
          </p:cNvSpPr>
          <p:nvPr/>
        </p:nvSpPr>
        <p:spPr bwMode="auto">
          <a:xfrm>
            <a:off x="6553200" y="2416177"/>
            <a:ext cx="1524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fontAlgn="base">
              <a:spcBef>
                <a:spcPct val="0"/>
              </a:spcBef>
              <a:spcAft>
                <a:spcPct val="0"/>
              </a:spcAft>
              <a:buNone/>
            </a:pPr>
            <a:r>
              <a:rPr lang="en-US" altLang="en-US" sz="2000" b="1" u="sng">
                <a:latin typeface="Arial" panose="020B0604020202020204" pitchFamily="34" charset="0"/>
              </a:rPr>
              <a:t>C</a:t>
            </a:r>
            <a:r>
              <a:rPr lang="en-US" altLang="en-US" sz="2000">
                <a:latin typeface="Arial" panose="020B0604020202020204" pitchFamily="34" charset="0"/>
              </a:rPr>
              <a:t>linical Outcomes</a:t>
            </a:r>
            <a:endParaRPr lang="en-US" altLang="en-US" sz="2000" b="1" u="sng">
              <a:latin typeface="Arial" panose="020B0604020202020204" pitchFamily="34" charset="0"/>
            </a:endParaRPr>
          </a:p>
        </p:txBody>
      </p:sp>
      <p:sp>
        <p:nvSpPr>
          <p:cNvPr id="24585" name="TextBox 8">
            <a:extLst>
              <a:ext uri="{FF2B5EF4-FFF2-40B4-BE49-F238E27FC236}">
                <a16:creationId xmlns:a16="http://schemas.microsoft.com/office/drawing/2014/main" id="{C2AC40F3-0E9B-46B1-93B3-304E2B12CD50}"/>
              </a:ext>
            </a:extLst>
          </p:cNvPr>
          <p:cNvSpPr txBox="1">
            <a:spLocks noChangeArrowheads="1"/>
          </p:cNvSpPr>
          <p:nvPr/>
        </p:nvSpPr>
        <p:spPr bwMode="auto">
          <a:xfrm>
            <a:off x="5410200" y="4114802"/>
            <a:ext cx="1524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fontAlgn="base">
              <a:spcBef>
                <a:spcPct val="0"/>
              </a:spcBef>
              <a:spcAft>
                <a:spcPct val="0"/>
              </a:spcAft>
              <a:buNone/>
            </a:pPr>
            <a:r>
              <a:rPr lang="en-US" altLang="en-US" sz="2000" b="1" u="sng">
                <a:latin typeface="Arial" panose="020B0604020202020204" pitchFamily="34" charset="0"/>
              </a:rPr>
              <a:t>H</a:t>
            </a:r>
            <a:r>
              <a:rPr lang="en-US" altLang="en-US" sz="2000">
                <a:latin typeface="Arial" panose="020B0604020202020204" pitchFamily="34" charset="0"/>
              </a:rPr>
              <a:t>umanistic Outcomes</a:t>
            </a:r>
            <a:endParaRPr lang="en-US" altLang="en-US" sz="2000" b="1" u="sng">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C9645168-97CA-4108-889D-5103F065BBB6}"/>
              </a:ext>
            </a:extLst>
          </p:cNvPr>
          <p:cNvSpPr>
            <a:spLocks noGrp="1"/>
          </p:cNvSpPr>
          <p:nvPr>
            <p:ph type="title"/>
          </p:nvPr>
        </p:nvSpPr>
        <p:spPr/>
        <p:txBody>
          <a:bodyPr/>
          <a:lstStyle/>
          <a:p>
            <a:pPr eaLnBrk="1" hangingPunct="1"/>
            <a:r>
              <a:rPr lang="en-US" altLang="en-US" sz="4000" dirty="0">
                <a:solidFill>
                  <a:schemeClr val="tx1"/>
                </a:solidFill>
                <a:ea typeface="ＭＳ Ｐゴシック" panose="020B0600070205080204" pitchFamily="34" charset="-128"/>
              </a:rPr>
              <a:t>Clinical Outcomes</a:t>
            </a:r>
          </a:p>
        </p:txBody>
      </p:sp>
      <p:sp>
        <p:nvSpPr>
          <p:cNvPr id="25603" name="Rectangle 3">
            <a:extLst>
              <a:ext uri="{FF2B5EF4-FFF2-40B4-BE49-F238E27FC236}">
                <a16:creationId xmlns:a16="http://schemas.microsoft.com/office/drawing/2014/main" id="{7FC35EAA-4CAE-40C1-96AA-11D16B999C29}"/>
              </a:ext>
            </a:extLst>
          </p:cNvPr>
          <p:cNvSpPr>
            <a:spLocks noGrp="1"/>
          </p:cNvSpPr>
          <p:nvPr>
            <p:ph idx="1"/>
          </p:nvPr>
        </p:nvSpPr>
        <p:spPr/>
        <p:txBody>
          <a:bodyPr>
            <a:normAutofit fontScale="92500" lnSpcReduction="10000"/>
          </a:bodyPr>
          <a:lstStyle/>
          <a:p>
            <a:r>
              <a:rPr lang="en-US" altLang="en-US" sz="2600">
                <a:ea typeface="ＭＳ Ｐゴシック" panose="020B0600070205080204" pitchFamily="34" charset="-128"/>
              </a:rPr>
              <a:t>Measurable changes in health status due to an intervention</a:t>
            </a:r>
          </a:p>
          <a:p>
            <a:pPr lvl="1"/>
            <a:r>
              <a:rPr lang="en-US" altLang="en-US" sz="2000" i="1">
                <a:ea typeface="ＭＳ Ｐゴシック" panose="020B0600070205080204" pitchFamily="34" charset="-128"/>
              </a:rPr>
              <a:t>Intermediate: </a:t>
            </a:r>
            <a:r>
              <a:rPr lang="en-US" altLang="en-US" sz="2000">
                <a:ea typeface="ＭＳ Ｐゴシック" panose="020B0600070205080204" pitchFamily="34" charset="-128"/>
              </a:rPr>
              <a:t>blood pressure, glucose, LDL-cholesterol, A1c</a:t>
            </a:r>
          </a:p>
          <a:p>
            <a:pPr lvl="1"/>
            <a:r>
              <a:rPr lang="en-US" altLang="en-US" sz="2000" i="1">
                <a:ea typeface="ＭＳ Ｐゴシック" panose="020B0600070205080204" pitchFamily="34" charset="-128"/>
              </a:rPr>
              <a:t>Final: </a:t>
            </a:r>
            <a:r>
              <a:rPr lang="en-US" altLang="en-US" sz="2000">
                <a:ea typeface="ＭＳ Ｐゴシック" panose="020B0600070205080204" pitchFamily="34" charset="-128"/>
              </a:rPr>
              <a:t>stroke, myocardial infarction, death</a:t>
            </a:r>
          </a:p>
          <a:p>
            <a:endParaRPr lang="en-US" altLang="en-US" sz="1200">
              <a:ea typeface="ＭＳ Ｐゴシック" panose="020B0600070205080204" pitchFamily="34" charset="-128"/>
            </a:endParaRPr>
          </a:p>
          <a:p>
            <a:r>
              <a:rPr lang="en-US" altLang="en-US" sz="2400">
                <a:ea typeface="ＭＳ Ｐゴシック" panose="020B0600070205080204" pitchFamily="34" charset="-128"/>
              </a:rPr>
              <a:t>Evaluated using clinical trials/post-marketing reports</a:t>
            </a:r>
          </a:p>
          <a:p>
            <a:endParaRPr lang="en-US" altLang="en-US" sz="1200">
              <a:ea typeface="ＭＳ Ｐゴシック" panose="020B0600070205080204" pitchFamily="34" charset="-128"/>
            </a:endParaRPr>
          </a:p>
          <a:p>
            <a:r>
              <a:rPr lang="en-US" altLang="en-US" sz="2400">
                <a:ea typeface="ＭＳ Ｐゴシック" panose="020B0600070205080204" pitchFamily="34" charset="-128"/>
              </a:rPr>
              <a:t>Examples:</a:t>
            </a:r>
          </a:p>
          <a:p>
            <a:pPr lvl="1"/>
            <a:r>
              <a:rPr lang="en-US" altLang="en-US" sz="2200" i="1">
                <a:ea typeface="ＭＳ Ｐゴシック" panose="020B0600070205080204" pitchFamily="34" charset="-128"/>
              </a:rPr>
              <a:t>Disease</a:t>
            </a:r>
            <a:r>
              <a:rPr lang="en-US" altLang="en-US" sz="2200">
                <a:ea typeface="ＭＳ Ｐゴシック" panose="020B0600070205080204" pitchFamily="34" charset="-128"/>
              </a:rPr>
              <a:t>: Impact of diabetes on patients</a:t>
            </a:r>
          </a:p>
          <a:p>
            <a:pPr lvl="1"/>
            <a:r>
              <a:rPr lang="en-US" altLang="en-US" sz="2200" i="1">
                <a:ea typeface="ＭＳ Ｐゴシック" panose="020B0600070205080204" pitchFamily="34" charset="-128"/>
              </a:rPr>
              <a:t>Intervention</a:t>
            </a:r>
            <a:r>
              <a:rPr lang="en-US" altLang="en-US" sz="2200">
                <a:ea typeface="ＭＳ Ｐゴシック" panose="020B0600070205080204" pitchFamily="34" charset="-128"/>
              </a:rPr>
              <a:t>: Statins for secondary prevention of MI/stroke</a:t>
            </a:r>
          </a:p>
          <a:p>
            <a:pPr lvl="1"/>
            <a:r>
              <a:rPr lang="en-US" altLang="en-US" sz="2200" i="1">
                <a:ea typeface="ＭＳ Ｐゴシック" panose="020B0600070205080204" pitchFamily="34" charset="-128"/>
              </a:rPr>
              <a:t>Compliance</a:t>
            </a:r>
            <a:r>
              <a:rPr lang="en-US" altLang="en-US" sz="2200">
                <a:ea typeface="ＭＳ Ｐゴシック" panose="020B0600070205080204" pitchFamily="34" charset="-128"/>
              </a:rPr>
              <a:t>: Bisphosphonate persistence on fracture risk</a:t>
            </a:r>
          </a:p>
          <a:p>
            <a:pPr lvl="1"/>
            <a:r>
              <a:rPr lang="en-US" altLang="en-US" sz="2200" i="1">
                <a:ea typeface="ＭＳ Ｐゴシック" panose="020B0600070205080204" pitchFamily="34" charset="-128"/>
              </a:rPr>
              <a:t>Healthcare Delivery</a:t>
            </a:r>
            <a:r>
              <a:rPr lang="en-US" altLang="en-US" sz="2200">
                <a:ea typeface="ＭＳ Ｐゴシック" panose="020B0600070205080204" pitchFamily="34" charset="-128"/>
              </a:rPr>
              <a:t>: Hypertension collaborative drug management impact on BP control</a:t>
            </a:r>
            <a:endParaRPr lang="en-US" altLang="en-US" sz="1200">
              <a:ea typeface="ＭＳ Ｐゴシック" panose="020B0600070205080204" pitchFamily="34" charset="-128"/>
            </a:endParaRPr>
          </a:p>
          <a:p>
            <a:pPr eaLnBrk="1" hangingPunct="1">
              <a:lnSpc>
                <a:spcPct val="90000"/>
              </a:lnSpc>
              <a:buFont typeface="Arial" panose="020B0604020202020204" pitchFamily="34" charset="0"/>
              <a:buNone/>
            </a:pPr>
            <a:endParaRPr lang="en-US" altLang="en-US" sz="120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24e01ff-47af-4f69-b6b1-8bd7b642ad80">
      <Terms xmlns="http://schemas.microsoft.com/office/infopath/2007/PartnerControls"/>
    </lcf76f155ced4ddcb4097134ff3c332f>
    <TaxCatchAll xmlns="f2c48f60-54de-499d-bd5e-1a2c34db13a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689C8E0D0780E44B9FB385B5EEC703D" ma:contentTypeVersion="17" ma:contentTypeDescription="Create a new document." ma:contentTypeScope="" ma:versionID="254ddccdaed675e89a9354d4f98db8ec">
  <xsd:schema xmlns:xsd="http://www.w3.org/2001/XMLSchema" xmlns:xs="http://www.w3.org/2001/XMLSchema" xmlns:p="http://schemas.microsoft.com/office/2006/metadata/properties" xmlns:ns2="124e01ff-47af-4f69-b6b1-8bd7b642ad80" xmlns:ns3="f2c48f60-54de-499d-bd5e-1a2c34db13ad" targetNamespace="http://schemas.microsoft.com/office/2006/metadata/properties" ma:root="true" ma:fieldsID="8dd0d27db7019c5072df4993cc210f22" ns2:_="" ns3:_="">
    <xsd:import namespace="124e01ff-47af-4f69-b6b1-8bd7b642ad80"/>
    <xsd:import namespace="f2c48f60-54de-499d-bd5e-1a2c34db13a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lcf76f155ced4ddcb4097134ff3c332f" minOccurs="0"/>
                <xsd:element ref="ns3:TaxCatchAll" minOccurs="0"/>
                <xsd:element ref="ns2:MediaServiceAutoKeyPoints" minOccurs="0"/>
                <xsd:element ref="ns2:MediaServiceKeyPoints" minOccurs="0"/>
                <xsd:element ref="ns3:SharedWithUsers" minOccurs="0"/>
                <xsd:element ref="ns3:SharedWithDetails"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e01ff-47af-4f69-b6b1-8bd7b642ad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b542fbb9-1fc8-4dc7-bfa7-55c7b00c0383" ma:termSetId="09814cd3-568e-fe90-9814-8d621ff8fb84" ma:anchorId="fba54fb3-c3e1-fe81-a776-ca4b69148c4d" ma:open="true" ma:isKeyword="false">
      <xsd:complexType>
        <xsd:sequence>
          <xsd:element ref="pc:Terms" minOccurs="0" maxOccurs="1"/>
        </xsd:sequence>
      </xsd:complex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c48f60-54de-499d-bd5e-1a2c34db13ad"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9962944-c2fb-4adb-8a69-7a81247e5e31}" ma:internalName="TaxCatchAll" ma:showField="CatchAllData" ma:web="f2c48f60-54de-499d-bd5e-1a2c34db13a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85CE41-D92F-4309-BFB2-734E2F2FC8EC}">
  <ds:schemaRefs>
    <ds:schemaRef ds:uri="http://purl.org/dc/elements/1.1/"/>
    <ds:schemaRef ds:uri="http://schemas.microsoft.com/office/2006/metadata/properties"/>
    <ds:schemaRef ds:uri="875918e8-6976-4b4f-aace-74094fd1364a"/>
    <ds:schemaRef ds:uri="http://purl.org/dc/terms/"/>
    <ds:schemaRef ds:uri="http://schemas.openxmlformats.org/package/2006/metadata/core-properties"/>
    <ds:schemaRef ds:uri="a48dff03-4399-4d22-87ec-f9fbe221725d"/>
    <ds:schemaRef ds:uri="http://schemas.microsoft.com/office/2006/documentManagement/types"/>
    <ds:schemaRef ds:uri="http://schemas.microsoft.com/office/infopath/2007/PartnerControls"/>
    <ds:schemaRef ds:uri="http://www.w3.org/XML/1998/namespace"/>
    <ds:schemaRef ds:uri="http://purl.org/dc/dcmitype/"/>
    <ds:schemaRef ds:uri="124e01ff-47af-4f69-b6b1-8bd7b642ad80"/>
    <ds:schemaRef ds:uri="f2c48f60-54de-499d-bd5e-1a2c34db13ad"/>
  </ds:schemaRefs>
</ds:datastoreItem>
</file>

<file path=customXml/itemProps2.xml><?xml version="1.0" encoding="utf-8"?>
<ds:datastoreItem xmlns:ds="http://schemas.openxmlformats.org/officeDocument/2006/customXml" ds:itemID="{9DE64481-C567-46C3-860D-E8D5F9C13123}">
  <ds:schemaRefs>
    <ds:schemaRef ds:uri="http://schemas.microsoft.com/sharepoint/v3/contenttype/forms"/>
  </ds:schemaRefs>
</ds:datastoreItem>
</file>

<file path=customXml/itemProps3.xml><?xml version="1.0" encoding="utf-8"?>
<ds:datastoreItem xmlns:ds="http://schemas.openxmlformats.org/officeDocument/2006/customXml" ds:itemID="{794CB0D6-6730-4A7C-B269-5089F19D83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4e01ff-47af-4f69-b6b1-8bd7b642ad80"/>
    <ds:schemaRef ds:uri="f2c48f60-54de-499d-bd5e-1a2c34db13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1179</TotalTime>
  <Words>1278</Words>
  <Application>Microsoft Office PowerPoint</Application>
  <PresentationFormat>Widescreen</PresentationFormat>
  <Paragraphs>174</Paragraphs>
  <Slides>20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Courier New</vt:lpstr>
      <vt:lpstr>Montserrat</vt:lpstr>
      <vt:lpstr>Trebuchet MS</vt:lpstr>
      <vt:lpstr>Wingdings</vt:lpstr>
      <vt:lpstr>Office Theme</vt:lpstr>
      <vt:lpstr>Outcomes Research</vt:lpstr>
      <vt:lpstr>Objectives</vt:lpstr>
      <vt:lpstr>Definition of Outcomes Research</vt:lpstr>
      <vt:lpstr>Need for Information Beyond RCTs </vt:lpstr>
      <vt:lpstr>Efficacy vs. Effectiveness </vt:lpstr>
      <vt:lpstr>Managed Care - Outcomes Research</vt:lpstr>
      <vt:lpstr>Quality Measurement </vt:lpstr>
      <vt:lpstr>Types of Outcomes</vt:lpstr>
      <vt:lpstr>Clinical Outcomes</vt:lpstr>
      <vt:lpstr>Economic Outcomes</vt:lpstr>
      <vt:lpstr>Humanistic Outcomes</vt:lpstr>
      <vt:lpstr>Importance of Outcomes Research</vt:lpstr>
      <vt:lpstr>Utility of Outcomes Research</vt:lpstr>
      <vt:lpstr>Who Performs Outcomes Research?</vt:lpstr>
      <vt:lpstr>Pharmacist’s Role in Outcomes Research</vt:lpstr>
      <vt:lpstr>Examples of MC Outcomes Research</vt:lpstr>
      <vt:lpstr>Helpful Resources</vt:lpstr>
      <vt:lpstr>Conclusions</vt:lpstr>
      <vt:lpstr>Thank you to AMCP member Pranav Patel and Michael Pazirandeh for updating this presentation for 2020.</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Betty Whitaker</cp:lastModifiedBy>
  <cp:revision>204</cp:revision>
  <cp:lastPrinted>2019-10-28T17:05:04Z</cp:lastPrinted>
  <dcterms:created xsi:type="dcterms:W3CDTF">2019-05-03T17:39:49Z</dcterms:created>
  <dcterms:modified xsi:type="dcterms:W3CDTF">2023-04-11T16:52:30Z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0x0101006689C8E0D0780E44B9FB385B5EEC703D</vt:lpwstr>
  </property>
  <property fmtid="{D5CDD505-2E9C-101B-9397-08002B2CF9AE}" pid="3" name="Order">
    <vt:r8>100</vt:r8>
  </property>
  <property fmtid="{D5CDD505-2E9C-101B-9397-08002B2CF9AE}" pid="4" name="MediaServiceImageTags">
    <vt:lpwstr/>
  </property>
</Properties>
</file>