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Lst>
  <p:notesMasterIdLst>
    <p:notesMasterId r:id="rId23"/>
  </p:notesMasterIdLst>
  <p:sldIdLst>
    <p:sldId id="280" r:id="rId3"/>
    <p:sldId id="259" r:id="rId4"/>
    <p:sldId id="257" r:id="rId5"/>
    <p:sldId id="277" r:id="rId6"/>
    <p:sldId id="286" r:id="rId7"/>
    <p:sldId id="287" r:id="rId8"/>
    <p:sldId id="272" r:id="rId9"/>
    <p:sldId id="294" r:id="rId10"/>
    <p:sldId id="260" r:id="rId11"/>
    <p:sldId id="274" r:id="rId12"/>
    <p:sldId id="293" r:id="rId13"/>
    <p:sldId id="275" r:id="rId14"/>
    <p:sldId id="273" r:id="rId15"/>
    <p:sldId id="276" r:id="rId16"/>
    <p:sldId id="282" r:id="rId17"/>
    <p:sldId id="283" r:id="rId18"/>
    <p:sldId id="292" r:id="rId19"/>
    <p:sldId id="284" r:id="rId20"/>
    <p:sldId id="289" r:id="rId21"/>
    <p:sldId id="41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91C84C"/>
    <a:srgbClr val="FFFFFF"/>
    <a:srgbClr val="F5E27A"/>
    <a:srgbClr val="FFE762"/>
    <a:srgbClr val="F4D33D"/>
    <a:srgbClr val="93C90E"/>
    <a:srgbClr val="83498C"/>
    <a:srgbClr val="F0D966"/>
    <a:srgbClr val="286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57BB3A-8DD5-4AEA-9AB0-6A2590393B2C}" v="7" dt="2023-04-10T20:28:04.2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71" d="100"/>
          <a:sy n="71" d="100"/>
        </p:scale>
        <p:origin x="696" y="4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8B05A-7177-4218-A104-D8CD43271F5E}" type="datetimeFigureOut">
              <a:rPr lang="en-US" smtClean="0"/>
              <a:t>4/10/2023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E089409-BD5A-4724-B7AE-A932E3514C0F}"/>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8D51BD81-27E0-4496-B322-9F266398D0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2002A1D0-4EAB-41D7-83A3-5A16DA61DD55}"/>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78E64637-CFAC-40A9-BC86-A6059865FE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https://www.medicare.gov/sign-up-change-plans/joining-a-health-or-drug-plan</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https://www.cms.gov/Outreach-and-Education/Reach-Out/Find-tools-to-help-you-help-others/Medicare-Open-Enrollment</a:t>
            </a:r>
          </a:p>
        </p:txBody>
      </p:sp>
      <p:sp>
        <p:nvSpPr>
          <p:cNvPr id="32772" name="Slide Number Placeholder 3">
            <a:extLst>
              <a:ext uri="{FF2B5EF4-FFF2-40B4-BE49-F238E27FC236}">
                <a16:creationId xmlns:a16="http://schemas.microsoft.com/office/drawing/2014/main" id="{B76CDE44-7684-4BE6-97D2-8172A72E0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52F87FC6-AFF1-4DBD-9510-D51A4EE6EBBE}"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58A5BEAF-F216-48CF-9750-95D4B6C7D700}"/>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53ECA4FC-1147-4A72-A884-9991616654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https://www.cms.gov/media/31086</a:t>
            </a:r>
          </a:p>
        </p:txBody>
      </p:sp>
      <p:sp>
        <p:nvSpPr>
          <p:cNvPr id="34820" name="Slide Number Placeholder 3">
            <a:extLst>
              <a:ext uri="{FF2B5EF4-FFF2-40B4-BE49-F238E27FC236}">
                <a16:creationId xmlns:a16="http://schemas.microsoft.com/office/drawing/2014/main" id="{5B981CE9-6C3F-4CBF-9B03-7EB326E6C9B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86C12485-327B-47FC-8D7D-654E65DDD99F}"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D0B306FF-BFD5-4A9B-8954-8CF140B340F3}"/>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32A74FBC-835E-4C47-953E-31617116EC2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https://www.cms.gov/Medicare/Prescription-Drug-Coverage/PrescriptionDrugCovContra/Downloads/Part-D-Benefits-Manual-Chapter-6.pdf</a:t>
            </a:r>
          </a:p>
        </p:txBody>
      </p:sp>
      <p:sp>
        <p:nvSpPr>
          <p:cNvPr id="36868" name="Slide Number Placeholder 3">
            <a:extLst>
              <a:ext uri="{FF2B5EF4-FFF2-40B4-BE49-F238E27FC236}">
                <a16:creationId xmlns:a16="http://schemas.microsoft.com/office/drawing/2014/main" id="{FDCC2B9E-DAF3-4267-8FAF-D6FEDE6EB7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AF0FD1C1-0069-4D02-9588-DDE5F70B143F}"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6E97E10-359B-41AF-A347-4FD4AC93779A}"/>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7D1064DA-697F-4EC5-88A1-79BA6050AB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ea typeface="ＭＳ Ｐゴシック" panose="020B0600070205080204" pitchFamily="34" charset="-128"/>
              </a:rPr>
              <a:t>https://www.cms.gov/Medicare/Prescription-Drug-Coverage/PrescriptionDrugCovContra/Downloads/Part-D-Benefits-Manual-Chapter-6.pdf</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205C6C2B-C06E-4EF2-AF09-3A92D71E4965}"/>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19148133-816B-40DE-9D21-EA5F4FA29DE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Prior authorization: Patient and/or prescriber must contact plan before certain prescriptions can be filled. Determined by the plans</a:t>
            </a:r>
          </a:p>
          <a:p>
            <a:r>
              <a:rPr lang="en-US" altLang="en-US" dirty="0">
                <a:ea typeface="ＭＳ Ｐゴシック" panose="020B0600070205080204" pitchFamily="34" charset="-128"/>
              </a:rPr>
              <a:t>Quantity limits: Limits on how much medication may be obtained at a time</a:t>
            </a:r>
          </a:p>
          <a:p>
            <a:r>
              <a:rPr lang="en-US" altLang="en-US" dirty="0">
                <a:ea typeface="ＭＳ Ｐゴシック" panose="020B0600070205080204" pitchFamily="34" charset="-128"/>
              </a:rPr>
              <a:t>Step therapy: Plans may require patients to try lower cost, or similar drugs before covering prescribed drug</a:t>
            </a:r>
          </a:p>
        </p:txBody>
      </p:sp>
      <p:sp>
        <p:nvSpPr>
          <p:cNvPr id="40964" name="Slide Number Placeholder 3">
            <a:extLst>
              <a:ext uri="{FF2B5EF4-FFF2-40B4-BE49-F238E27FC236}">
                <a16:creationId xmlns:a16="http://schemas.microsoft.com/office/drawing/2014/main" id="{22CF05F7-1FDA-472B-8760-AE34B530B7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2C2E0FE6-0620-4BAB-91C0-6F3F4EE2788B}"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F7BAD35D-7B18-4A74-9DFB-A6B0D98ABA48}"/>
              </a:ext>
            </a:extLst>
          </p:cNvPr>
          <p:cNvSpPr>
            <a:spLocks noGrp="1" noRot="1" noChangeAspect="1" noChangeArrowheads="1" noTextEdit="1"/>
          </p:cNvSpPr>
          <p:nvPr>
            <p:ph type="sldImg"/>
          </p:nvPr>
        </p:nvSpPr>
        <p:spPr>
          <a:ln/>
        </p:spPr>
      </p:sp>
      <p:sp>
        <p:nvSpPr>
          <p:cNvPr id="43011" name="Notes Placeholder 2">
            <a:extLst>
              <a:ext uri="{FF2B5EF4-FFF2-40B4-BE49-F238E27FC236}">
                <a16:creationId xmlns:a16="http://schemas.microsoft.com/office/drawing/2014/main" id="{F97B97C5-46D0-4574-8897-A3D31D1CB5A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https://www.medicare.gov/Pubs/pdf/11109-Your-Guide-to-Medicare-Prescrip-Drug-Cov.pdf</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https://www.medicareinteractive.org/get-answers/medicare-prescription-drug-coverage-part-d/medicare-part-d-costs/phases-of-part-d-coverage</a:t>
            </a:r>
          </a:p>
        </p:txBody>
      </p:sp>
      <p:sp>
        <p:nvSpPr>
          <p:cNvPr id="43012" name="Slide Number Placeholder 3">
            <a:extLst>
              <a:ext uri="{FF2B5EF4-FFF2-40B4-BE49-F238E27FC236}">
                <a16:creationId xmlns:a16="http://schemas.microsoft.com/office/drawing/2014/main" id="{7873A0F2-4C53-4340-848F-C4FA540497A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AD21E622-DB8F-4895-91D3-74ACA773A667}"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DC9DB808-C5AB-4422-B680-E66513D529CF}"/>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CD358DE3-1526-4C5E-B61E-255108A254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https://www.medicare.gov/drug-coverage-part-d/costs-for-medicare-drug-coverage/costs-in-the-coverage-gap</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https://www.medicareinteractive.org/get-answers/medicare-prescription-drug-coverage-part-d/medicare-part-d-costs/phases-of-part-d-coverage</a:t>
            </a:r>
          </a:p>
        </p:txBody>
      </p:sp>
      <p:sp>
        <p:nvSpPr>
          <p:cNvPr id="45060" name="Slide Number Placeholder 3">
            <a:extLst>
              <a:ext uri="{FF2B5EF4-FFF2-40B4-BE49-F238E27FC236}">
                <a16:creationId xmlns:a16="http://schemas.microsoft.com/office/drawing/2014/main" id="{FCFF1A70-6CF0-44B9-A77F-03874908E8C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180554A5-CA1C-4D0A-9667-00FF0321FE74}"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F12D3A13-78BD-4A30-9F3A-0E06458822B7}"/>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83613536-1B71-41EA-9BA5-2BDDA2740CB6}"/>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dirty="0"/>
              <a:t>https://www.cms.gov/Outreach-and-Education/Medicare-Learning-Network-MLN/MLNProducts/downloads/Medicare_Beneficiaries_Dual_Eligibles_At_a_Glance.pdf</a:t>
            </a:r>
          </a:p>
          <a:p>
            <a:pPr>
              <a:defRPr/>
            </a:pPr>
            <a:endParaRPr lang="en-US" dirty="0"/>
          </a:p>
          <a:p>
            <a:pPr>
              <a:defRPr/>
            </a:pPr>
            <a:r>
              <a:rPr lang="en-US" dirty="0"/>
              <a:t>https://www.medicareinteractive.org/get-answers/medicare-prescription-drug-coverage-part-d/medicare-part-d-costs/phases-of-part-d-coverage</a:t>
            </a:r>
          </a:p>
          <a:p>
            <a:pPr>
              <a:defRPr/>
            </a:pPr>
            <a:endParaRPr lang="en-US" dirty="0"/>
          </a:p>
          <a:p>
            <a:pPr>
              <a:defRPr/>
            </a:pPr>
            <a:r>
              <a:rPr lang="en-US" dirty="0"/>
              <a:t>https://www.medicare.gov/Pubs/pdf/11324-If-You-Get-Extra-Help.pdf</a:t>
            </a:r>
          </a:p>
          <a:p>
            <a:pPr>
              <a:defRPr/>
            </a:pPr>
            <a:endParaRPr lang="en-US" dirty="0"/>
          </a:p>
          <a:p>
            <a:pPr marL="285750" indent="-285750">
              <a:buFont typeface="Arial" panose="020B0604020202020204" pitchFamily="34" charset="0"/>
              <a:buChar char="•"/>
              <a:defRPr/>
            </a:pPr>
            <a:r>
              <a:rPr lang="en-US" dirty="0"/>
              <a:t>Medicare-covered services also covered by Medicaid are paid first by Medicare because Medicaid is generally the payer of last resort</a:t>
            </a:r>
          </a:p>
          <a:p>
            <a:pPr marL="285750" indent="-285750">
              <a:buFont typeface="Arial" panose="020B0604020202020204" pitchFamily="34" charset="0"/>
              <a:buChar char="•"/>
              <a:defRPr/>
            </a:pPr>
            <a:r>
              <a:rPr lang="en-US" dirty="0"/>
              <a:t>Medicaid may cover the cost of care that Medicare may not cover or may partially cover (such as nursing home care, personal care, and home- and community-based services)</a:t>
            </a:r>
            <a:endParaRPr lang="en-US" altLang="en-US" dirty="0">
              <a:ea typeface="ＭＳ Ｐゴシック" panose="020B0600070205080204" pitchFamily="34" charset="-128"/>
            </a:endParaRPr>
          </a:p>
          <a:p>
            <a:pPr>
              <a:defRPr/>
            </a:pPr>
            <a:endParaRPr lang="en-US" altLang="en-US" dirty="0">
              <a:ea typeface="ＭＳ Ｐゴシック" panose="020B0600070205080204" pitchFamily="34" charset="-128"/>
            </a:endParaRPr>
          </a:p>
          <a:p>
            <a:pPr>
              <a:defRPr/>
            </a:pPr>
            <a:endParaRPr lang="en-US" altLang="en-US" dirty="0">
              <a:ea typeface="ＭＳ Ｐゴシック" panose="020B0600070205080204" pitchFamily="34" charset="-128"/>
            </a:endParaRPr>
          </a:p>
        </p:txBody>
      </p:sp>
      <p:sp>
        <p:nvSpPr>
          <p:cNvPr id="47108" name="Slide Number Placeholder 3">
            <a:extLst>
              <a:ext uri="{FF2B5EF4-FFF2-40B4-BE49-F238E27FC236}">
                <a16:creationId xmlns:a16="http://schemas.microsoft.com/office/drawing/2014/main" id="{5A71E601-B01C-46E4-8B3C-9CEB2E8F673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99A25D52-121B-4720-99EE-C1EB2707C7E1}"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04CE10EE-AA38-4C08-A428-621632D06E9D}"/>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id="{E562AF78-4297-4C81-B547-BD26753597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https://www.medicare.gov/Pubs/pdf/11109-Your-Guide-to-Medicare-Prescrip-Drug-Cov.pdf</a:t>
            </a: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https://www.medicare.gov/forms-help-resources/mail-you-get-about-medicare/explanation-of-benefits-eob</a:t>
            </a:r>
          </a:p>
        </p:txBody>
      </p:sp>
      <p:sp>
        <p:nvSpPr>
          <p:cNvPr id="49156" name="Slide Number Placeholder 3">
            <a:extLst>
              <a:ext uri="{FF2B5EF4-FFF2-40B4-BE49-F238E27FC236}">
                <a16:creationId xmlns:a16="http://schemas.microsoft.com/office/drawing/2014/main" id="{E9210B13-ABC5-4F36-8780-A6F1C95C53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1F238375-DD25-4042-9BD5-074D86321839}"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5EFD4CC4-2F9A-41E3-855D-6BBE00E7D3F2}"/>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8E4D1947-BD4A-44B0-82B5-ED5578722A1A}"/>
              </a:ext>
            </a:extLst>
          </p:cNvPr>
          <p:cNvSpPr>
            <a:spLocks noGrp="1"/>
          </p:cNvSpPr>
          <p:nvPr>
            <p:ph type="body" idx="1"/>
          </p:nvPr>
        </p:nvSpPr>
        <p:spPr/>
        <p:txBody>
          <a:bodyPr/>
          <a:lstStyle/>
          <a:p>
            <a:pPr>
              <a:defRPr/>
            </a:pPr>
            <a:r>
              <a:rPr lang="en-US" dirty="0">
                <a:solidFill>
                  <a:schemeClr val="accent6">
                    <a:lumMod val="50000"/>
                  </a:schemeClr>
                </a:solidFill>
              </a:rPr>
              <a:t>https://www.cms.gov/Medicare/Eligibility-and-Enrollment/OrigMedicarePartABEligEnrol</a:t>
            </a:r>
          </a:p>
        </p:txBody>
      </p:sp>
      <p:sp>
        <p:nvSpPr>
          <p:cNvPr id="16388" name="Slide Number Placeholder 3">
            <a:extLst>
              <a:ext uri="{FF2B5EF4-FFF2-40B4-BE49-F238E27FC236}">
                <a16:creationId xmlns:a16="http://schemas.microsoft.com/office/drawing/2014/main" id="{9C13EB10-9E30-4146-8319-F2D92701B5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5C339D71-7293-4C2C-845B-F93732C7EF8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2A6101CC-182C-4855-BF1B-91CD00549199}"/>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97A02FF7-B30C-4DB7-AE92-E21D693C88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https://www.cms.gov/Medicare/Medicare-General-Information/MedicareGenInfo/index.html</a:t>
            </a:r>
          </a:p>
        </p:txBody>
      </p:sp>
      <p:sp>
        <p:nvSpPr>
          <p:cNvPr id="18436" name="Slide Number Placeholder 3">
            <a:extLst>
              <a:ext uri="{FF2B5EF4-FFF2-40B4-BE49-F238E27FC236}">
                <a16:creationId xmlns:a16="http://schemas.microsoft.com/office/drawing/2014/main" id="{2558ADE8-A98C-42D4-80BB-294D74561A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FEF0D3F-6251-43A7-BBC4-D997C362C632}"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290BE738-3C94-479C-988F-380EBA321127}"/>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DECD9740-EF33-4A5F-9CA5-F4A47C099A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https://www.cms.gov/Medicare/Medicare-General-Information/MedicareGenInfo/index.html</a:t>
            </a:r>
          </a:p>
        </p:txBody>
      </p:sp>
      <p:sp>
        <p:nvSpPr>
          <p:cNvPr id="20484" name="Slide Number Placeholder 3">
            <a:extLst>
              <a:ext uri="{FF2B5EF4-FFF2-40B4-BE49-F238E27FC236}">
                <a16:creationId xmlns:a16="http://schemas.microsoft.com/office/drawing/2014/main" id="{9BA5B700-BFF0-4473-96DF-F323D257C7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E96F90AA-AE5F-4BBA-B0E2-D378ECD56516}"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2FC4D99-2542-437E-BA16-15D887A1735B}"/>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B8BC8C5A-66D1-4597-901C-233B7F5F2C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https://www.medicare.gov/coverage/prescription-drugs-outpatient</a:t>
            </a:r>
          </a:p>
        </p:txBody>
      </p:sp>
      <p:sp>
        <p:nvSpPr>
          <p:cNvPr id="22532" name="Slide Number Placeholder 3">
            <a:extLst>
              <a:ext uri="{FF2B5EF4-FFF2-40B4-BE49-F238E27FC236}">
                <a16:creationId xmlns:a16="http://schemas.microsoft.com/office/drawing/2014/main" id="{47F25B06-2906-44A9-9065-CF83BDBB72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448A9742-2713-4883-B9FA-6AE2F8DBEDB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C9549CC3-99A7-45F9-8541-61AFAA04EEB1}"/>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0BADBBAC-611D-4768-9E03-25285D3094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https://www.medicare.gov/coverage/prescription-drugs-outpatient</a:t>
            </a:r>
          </a:p>
        </p:txBody>
      </p:sp>
      <p:sp>
        <p:nvSpPr>
          <p:cNvPr id="24580" name="Slide Number Placeholder 3">
            <a:extLst>
              <a:ext uri="{FF2B5EF4-FFF2-40B4-BE49-F238E27FC236}">
                <a16:creationId xmlns:a16="http://schemas.microsoft.com/office/drawing/2014/main" id="{5EEA124B-DBE0-47E9-8EC5-475FCA5FAE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ADA0BAEF-1E38-4EFC-B2A3-E06CFBF6B66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5D24B704-0EFD-4641-A93C-9EF829A2D66A}"/>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9D107457-231D-472C-AFB9-ECDADC9DA4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https://www.cms.gov/Medicare/Health-Plans/Medigap/index</a:t>
            </a:r>
          </a:p>
        </p:txBody>
      </p:sp>
      <p:sp>
        <p:nvSpPr>
          <p:cNvPr id="26628" name="Slide Number Placeholder 3">
            <a:extLst>
              <a:ext uri="{FF2B5EF4-FFF2-40B4-BE49-F238E27FC236}">
                <a16:creationId xmlns:a16="http://schemas.microsoft.com/office/drawing/2014/main" id="{74F65DA0-81B7-469B-AA01-62EF5C9FEB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42BADD79-EBC3-48ED-9A0A-05564BFEFF72}"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0A02D180-AAA4-44FE-B9FF-1DAAE5064278}"/>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63D24A27-973E-4B27-8A52-B8AACA30BC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https://www.medicare.gov/sign-up-change-plans/types-of-medicare-health-plans/medicare-advantage-plans/how-do-medicare-advantage-plans-work</a:t>
            </a:r>
          </a:p>
        </p:txBody>
      </p:sp>
      <p:sp>
        <p:nvSpPr>
          <p:cNvPr id="28676" name="Slide Number Placeholder 3">
            <a:extLst>
              <a:ext uri="{FF2B5EF4-FFF2-40B4-BE49-F238E27FC236}">
                <a16:creationId xmlns:a16="http://schemas.microsoft.com/office/drawing/2014/main" id="{282D60E4-2086-4254-A453-B717DD487D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5C08349F-0FCA-44D1-8B51-77B1EA21A9EB}"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133C265-3A40-4DA3-A611-B3B8CDFD2CF1}"/>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807BED65-731C-4E5C-BA24-E1C3D8E373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85725" y="-11430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sp>
        <p:nvSpPr>
          <p:cNvPr id="4" name="Text Placeholder 3">
            <a:extLst>
              <a:ext uri="{FF2B5EF4-FFF2-40B4-BE49-F238E27FC236}">
                <a16:creationId xmlns:a16="http://schemas.microsoft.com/office/drawing/2014/main" id="{AE73F007-6D06-4E99-9552-A76F112AEF5C}"/>
              </a:ext>
            </a:extLst>
          </p:cNvPr>
          <p:cNvSpPr>
            <a:spLocks noGrp="1"/>
          </p:cNvSpPr>
          <p:nvPr>
            <p:ph type="body" sz="quarter" idx="10" hasCustomPrompt="1"/>
          </p:nvPr>
        </p:nvSpPr>
        <p:spPr>
          <a:xfrm>
            <a:off x="885825" y="2355638"/>
            <a:ext cx="10953750" cy="1057275"/>
          </a:xfrm>
          <a:prstGeom prst="rect">
            <a:avLst/>
          </a:prstGeom>
        </p:spPr>
        <p:txBody>
          <a:bodyPr/>
          <a:lstStyle>
            <a:lvl1pPr marL="0" indent="0" algn="ctr">
              <a:buNone/>
              <a:defRPr sz="7200"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Presentation Title</a:t>
            </a:r>
          </a:p>
        </p:txBody>
      </p:sp>
      <p:pic>
        <p:nvPicPr>
          <p:cNvPr id="11" name="Picture 10">
            <a:extLst>
              <a:ext uri="{FF2B5EF4-FFF2-40B4-BE49-F238E27FC236}">
                <a16:creationId xmlns:a16="http://schemas.microsoft.com/office/drawing/2014/main" id="{890B8528-6C47-4416-8950-C3A31C5D854E}"/>
              </a:ext>
            </a:extLst>
          </p:cNvPr>
          <p:cNvPicPr>
            <a:picLocks noChangeAspect="1"/>
          </p:cNvPicPr>
          <p:nvPr userDrawn="1"/>
        </p:nvPicPr>
        <p:blipFill>
          <a:blip r:embed="rId2"/>
          <a:stretch>
            <a:fillRect/>
          </a:stretch>
        </p:blipFill>
        <p:spPr>
          <a:xfrm>
            <a:off x="809625" y="5072631"/>
            <a:ext cx="3157734" cy="1271019"/>
          </a:xfrm>
          <a:prstGeom prst="rect">
            <a:avLst/>
          </a:prstGeom>
        </p:spPr>
      </p:pic>
      <p:sp>
        <p:nvSpPr>
          <p:cNvPr id="13" name="Text Placeholder 12">
            <a:extLst>
              <a:ext uri="{FF2B5EF4-FFF2-40B4-BE49-F238E27FC236}">
                <a16:creationId xmlns:a16="http://schemas.microsoft.com/office/drawing/2014/main" id="{6C86D695-5ADB-4525-B695-DC2712BC29F6}"/>
              </a:ext>
            </a:extLst>
          </p:cNvPr>
          <p:cNvSpPr>
            <a:spLocks noGrp="1"/>
          </p:cNvSpPr>
          <p:nvPr>
            <p:ph type="body" sz="quarter" idx="11" hasCustomPrompt="1"/>
          </p:nvPr>
        </p:nvSpPr>
        <p:spPr>
          <a:xfrm>
            <a:off x="885825" y="3594974"/>
            <a:ext cx="10953750" cy="1396125"/>
          </a:xfrm>
          <a:prstGeom prst="rect">
            <a:avLst/>
          </a:prstGeom>
        </p:spPr>
        <p:txBody>
          <a:bodyPr/>
          <a:lstStyle>
            <a:lvl1pPr marL="0" indent="0" algn="r">
              <a:lnSpc>
                <a:spcPct val="150000"/>
              </a:lnSpc>
              <a:spcBef>
                <a:spcPts val="0"/>
              </a:spcBef>
              <a:buNone/>
              <a:defRPr>
                <a:solidFill>
                  <a:schemeClr val="bg1"/>
                </a:solidFill>
              </a:defRPr>
            </a:lvl1pPr>
          </a:lstStyle>
          <a:p>
            <a:pPr lvl="0"/>
            <a:r>
              <a:rPr lang="en-US" dirty="0"/>
              <a:t>Date</a:t>
            </a:r>
          </a:p>
          <a:p>
            <a:pPr lvl="0"/>
            <a:r>
              <a:rPr lang="en-US" dirty="0"/>
              <a:t>Location</a:t>
            </a:r>
          </a:p>
        </p:txBody>
      </p:sp>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1"/>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3171189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2"/>
            <a:ext cx="8840949"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7"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34087034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3487893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15114790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3398602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800"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02914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wo-column Content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2667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232DE315-40CE-FB43-A72D-EB6DB94171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chemeClr val="accent1"/>
                </a:solidFill>
                <a:latin typeface="+mj-lt"/>
              </a:defRPr>
            </a:lvl1pPr>
          </a:lstStyle>
          <a:p>
            <a:r>
              <a:rPr lang="en-US" dirty="0"/>
              <a:t>Click to edit Master title style</a:t>
            </a:r>
          </a:p>
        </p:txBody>
      </p:sp>
      <p:sp>
        <p:nvSpPr>
          <p:cNvPr id="2" name="Rectangle 1">
            <a:extLst>
              <a:ext uri="{FF2B5EF4-FFF2-40B4-BE49-F238E27FC236}">
                <a16:creationId xmlns:a16="http://schemas.microsoft.com/office/drawing/2014/main" id="{6E495D26-E35E-F741-968D-86841912DB32}"/>
              </a:ext>
            </a:extLst>
          </p:cNvPr>
          <p:cNvSpPr/>
          <p:nvPr userDrawn="1"/>
        </p:nvSpPr>
        <p:spPr>
          <a:xfrm>
            <a:off x="-100016" y="5878512"/>
            <a:ext cx="12725400" cy="1093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3B602466-2543-1B45-A2B9-5BAE1E8C0E56}"/>
              </a:ext>
            </a:extLst>
          </p:cNvPr>
          <p:cNvPicPr>
            <a:picLocks noChangeAspect="1"/>
          </p:cNvPicPr>
          <p:nvPr userDrawn="1"/>
        </p:nvPicPr>
        <p:blipFill>
          <a:blip r:embed="rId2"/>
          <a:stretch>
            <a:fillRect/>
          </a:stretch>
        </p:blipFill>
        <p:spPr>
          <a:xfrm>
            <a:off x="820713" y="6112174"/>
            <a:ext cx="2123123" cy="656636"/>
          </a:xfrm>
          <a:prstGeom prst="rect">
            <a:avLst/>
          </a:prstGeom>
        </p:spPr>
      </p:pic>
      <p:sp>
        <p:nvSpPr>
          <p:cNvPr id="8" name="Text Placeholder 7">
            <a:extLst>
              <a:ext uri="{FF2B5EF4-FFF2-40B4-BE49-F238E27FC236}">
                <a16:creationId xmlns:a16="http://schemas.microsoft.com/office/drawing/2014/main" id="{954FC435-E5AA-4BE8-A749-DDB03060B7D4}"/>
              </a:ext>
            </a:extLst>
          </p:cNvPr>
          <p:cNvSpPr>
            <a:spLocks noGrp="1"/>
          </p:cNvSpPr>
          <p:nvPr>
            <p:ph type="body" sz="quarter" idx="10"/>
          </p:nvPr>
        </p:nvSpPr>
        <p:spPr>
          <a:xfrm>
            <a:off x="820738" y="1847850"/>
            <a:ext cx="4827587" cy="3943350"/>
          </a:xfrm>
          <a:prstGeom prst="rect">
            <a:avLst/>
          </a:prstGeom>
        </p:spPr>
        <p:txBody>
          <a:bodyPr/>
          <a:lstStyle>
            <a:lvl1pPr>
              <a:lnSpc>
                <a:spcPct val="150000"/>
              </a:lnSpc>
              <a:spcBef>
                <a:spcPts val="0"/>
              </a:spcBef>
              <a:defRPr>
                <a:solidFill>
                  <a:schemeClr val="bg1"/>
                </a:solidFill>
              </a:defRPr>
            </a:lvl1pPr>
            <a:lvl2pPr>
              <a:lnSpc>
                <a:spcPct val="150000"/>
              </a:lnSpc>
              <a:spcBef>
                <a:spcPts val="0"/>
              </a:spcBef>
              <a:defRPr>
                <a:solidFill>
                  <a:schemeClr val="bg1"/>
                </a:solidFill>
              </a:defRPr>
            </a:lvl2pPr>
            <a:lvl3pPr>
              <a:lnSpc>
                <a:spcPct val="150000"/>
              </a:lnSpc>
              <a:spcBef>
                <a:spcPts val="0"/>
              </a:spcBef>
              <a:defRPr>
                <a:solidFill>
                  <a:schemeClr val="bg1"/>
                </a:solidFill>
              </a:defRPr>
            </a:lvl3pPr>
            <a:lvl4pPr>
              <a:lnSpc>
                <a:spcPct val="150000"/>
              </a:lnSpc>
              <a:spcBef>
                <a:spcPts val="0"/>
              </a:spcBef>
              <a:defRPr>
                <a:solidFill>
                  <a:schemeClr val="bg1"/>
                </a:solidFill>
              </a:defRPr>
            </a:lvl4pPr>
            <a:lvl5pPr>
              <a:lnSpc>
                <a:spcPct val="150000"/>
              </a:lnSpc>
              <a:spcBef>
                <a:spcPts val="0"/>
              </a:spcBef>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7">
            <a:extLst>
              <a:ext uri="{FF2B5EF4-FFF2-40B4-BE49-F238E27FC236}">
                <a16:creationId xmlns:a16="http://schemas.microsoft.com/office/drawing/2014/main" id="{72E1F1CE-607B-47E6-BAF0-EE3A69520665}"/>
              </a:ext>
            </a:extLst>
          </p:cNvPr>
          <p:cNvSpPr>
            <a:spLocks noGrp="1"/>
          </p:cNvSpPr>
          <p:nvPr>
            <p:ph type="body" sz="quarter" idx="11"/>
          </p:nvPr>
        </p:nvSpPr>
        <p:spPr>
          <a:xfrm>
            <a:off x="6526213" y="1847850"/>
            <a:ext cx="4827587" cy="3943350"/>
          </a:xfrm>
          <a:prstGeom prst="rect">
            <a:avLst/>
          </a:prstGeom>
        </p:spPr>
        <p:txBody>
          <a:bodyPr/>
          <a:lstStyle>
            <a:lvl1pPr>
              <a:lnSpc>
                <a:spcPct val="150000"/>
              </a:lnSpc>
              <a:spcBef>
                <a:spcPts val="0"/>
              </a:spcBef>
              <a:defRPr>
                <a:solidFill>
                  <a:schemeClr val="bg1"/>
                </a:solidFill>
              </a:defRPr>
            </a:lvl1pPr>
            <a:lvl2pPr>
              <a:lnSpc>
                <a:spcPct val="150000"/>
              </a:lnSpc>
              <a:spcBef>
                <a:spcPts val="0"/>
              </a:spcBef>
              <a:defRPr>
                <a:solidFill>
                  <a:schemeClr val="bg1"/>
                </a:solidFill>
              </a:defRPr>
            </a:lvl2pPr>
            <a:lvl3pPr>
              <a:lnSpc>
                <a:spcPct val="150000"/>
              </a:lnSpc>
              <a:spcBef>
                <a:spcPts val="0"/>
              </a:spcBef>
              <a:defRPr>
                <a:solidFill>
                  <a:schemeClr val="bg1"/>
                </a:solidFill>
              </a:defRPr>
            </a:lvl3pPr>
            <a:lvl4pPr>
              <a:lnSpc>
                <a:spcPct val="150000"/>
              </a:lnSpc>
              <a:spcBef>
                <a:spcPts val="0"/>
              </a:spcBef>
              <a:defRPr>
                <a:solidFill>
                  <a:schemeClr val="bg1"/>
                </a:solidFill>
              </a:defRPr>
            </a:lvl4pPr>
            <a:lvl5pPr>
              <a:lnSpc>
                <a:spcPct val="150000"/>
              </a:lnSpc>
              <a:spcBef>
                <a:spcPts val="0"/>
              </a:spcBef>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595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wo-column 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3" name="Text Placeholder 2">
            <a:extLst>
              <a:ext uri="{FF2B5EF4-FFF2-40B4-BE49-F238E27FC236}">
                <a16:creationId xmlns:a16="http://schemas.microsoft.com/office/drawing/2014/main" id="{BF48625F-087B-4665-9E27-EDB8FB7A4413}"/>
              </a:ext>
            </a:extLst>
          </p:cNvPr>
          <p:cNvSpPr>
            <a:spLocks noGrp="1"/>
          </p:cNvSpPr>
          <p:nvPr>
            <p:ph type="body" sz="quarter" idx="10"/>
          </p:nvPr>
        </p:nvSpPr>
        <p:spPr>
          <a:xfrm>
            <a:off x="838200" y="1895475"/>
            <a:ext cx="48101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2">
            <a:extLst>
              <a:ext uri="{FF2B5EF4-FFF2-40B4-BE49-F238E27FC236}">
                <a16:creationId xmlns:a16="http://schemas.microsoft.com/office/drawing/2014/main" id="{269546A1-B136-46E9-BB62-B98BDC00BBB9}"/>
              </a:ext>
            </a:extLst>
          </p:cNvPr>
          <p:cNvSpPr>
            <a:spLocks noGrp="1"/>
          </p:cNvSpPr>
          <p:nvPr>
            <p:ph type="body" sz="quarter" idx="11"/>
          </p:nvPr>
        </p:nvSpPr>
        <p:spPr>
          <a:xfrm>
            <a:off x="6543675" y="1915554"/>
            <a:ext cx="4810125" cy="3857625"/>
          </a:xfrm>
          <a:prstGeom prst="rect">
            <a:avLst/>
          </a:prstGeom>
        </p:spPr>
        <p:txBody>
          <a:bodyPr/>
          <a:lstStyle>
            <a:lvl1pPr>
              <a:lnSpc>
                <a:spcPct val="150000"/>
              </a:lnSpc>
              <a:spcBef>
                <a:spcPts val="0"/>
              </a:spcBef>
              <a:defRPr/>
            </a:lvl1pPr>
            <a:lvl2pPr>
              <a:lnSpc>
                <a:spcPct val="150000"/>
              </a:lnSpc>
              <a:spcBef>
                <a:spcPts val="0"/>
              </a:spcBef>
              <a:defRPr/>
            </a:lvl2pPr>
            <a:lvl3pPr>
              <a:lnSpc>
                <a:spcPct val="150000"/>
              </a:lnSpc>
              <a:spcBef>
                <a:spcPts val="0"/>
              </a:spcBef>
              <a:defRPr/>
            </a:lvl3pPr>
            <a:lvl4pPr>
              <a:lnSpc>
                <a:spcPct val="150000"/>
              </a:lnSpc>
              <a:spcBef>
                <a:spcPts val="0"/>
              </a:spcBef>
              <a:defRPr/>
            </a:lvl4pPr>
            <a:lvl5pPr>
              <a:lnSpc>
                <a:spcPct val="150000"/>
              </a:lnSpc>
              <a:spcBef>
                <a:spcPts val="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822103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Char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5" name="Chart Placeholder 4">
            <a:extLst>
              <a:ext uri="{FF2B5EF4-FFF2-40B4-BE49-F238E27FC236}">
                <a16:creationId xmlns:a16="http://schemas.microsoft.com/office/drawing/2014/main" id="{62687F7F-C3CE-4A5E-BBE6-8D9B7AD3D21B}"/>
              </a:ext>
            </a:extLst>
          </p:cNvPr>
          <p:cNvSpPr>
            <a:spLocks noGrp="1"/>
          </p:cNvSpPr>
          <p:nvPr>
            <p:ph type="chart" sz="quarter" idx="10"/>
          </p:nvPr>
        </p:nvSpPr>
        <p:spPr>
          <a:xfrm>
            <a:off x="838200" y="266700"/>
            <a:ext cx="10515600" cy="5495925"/>
          </a:xfrm>
          <a:prstGeom prst="rect">
            <a:avLst/>
          </a:prstGeom>
        </p:spPr>
        <p:txBody>
          <a:bodyPr/>
          <a:lstStyle/>
          <a:p>
            <a:endParaRPr lang="en-US" dirty="0"/>
          </a:p>
        </p:txBody>
      </p:sp>
    </p:spTree>
    <p:extLst>
      <p:ext uri="{BB962C8B-B14F-4D97-AF65-F5344CB8AC3E}">
        <p14:creationId xmlns:p14="http://schemas.microsoft.com/office/powerpoint/2010/main" val="7863577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Tab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3" name="Table Placeholder 2">
            <a:extLst>
              <a:ext uri="{FF2B5EF4-FFF2-40B4-BE49-F238E27FC236}">
                <a16:creationId xmlns:a16="http://schemas.microsoft.com/office/drawing/2014/main" id="{5633E215-EE1B-41F4-B594-66FE60D098EA}"/>
              </a:ext>
            </a:extLst>
          </p:cNvPr>
          <p:cNvSpPr>
            <a:spLocks noGrp="1"/>
          </p:cNvSpPr>
          <p:nvPr>
            <p:ph type="tbl" sz="quarter" idx="10"/>
          </p:nvPr>
        </p:nvSpPr>
        <p:spPr>
          <a:xfrm>
            <a:off x="838200" y="1847850"/>
            <a:ext cx="10515600" cy="3914775"/>
          </a:xfrm>
          <a:prstGeom prst="rect">
            <a:avLst/>
          </a:prstGeom>
        </p:spPr>
        <p:txBody>
          <a:bodyPr/>
          <a:lstStyle/>
          <a:p>
            <a:endParaRPr lang="en-US" dirty="0"/>
          </a:p>
        </p:txBody>
      </p:sp>
    </p:spTree>
    <p:extLst>
      <p:ext uri="{BB962C8B-B14F-4D97-AF65-F5344CB8AC3E}">
        <p14:creationId xmlns:p14="http://schemas.microsoft.com/office/powerpoint/2010/main" val="3193123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0_SmartAr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
        <p:nvSpPr>
          <p:cNvPr id="5" name="SmartArt Placeholder 4">
            <a:extLst>
              <a:ext uri="{FF2B5EF4-FFF2-40B4-BE49-F238E27FC236}">
                <a16:creationId xmlns:a16="http://schemas.microsoft.com/office/drawing/2014/main" id="{29401669-CD69-43DE-8607-B4B829F4AFEA}"/>
              </a:ext>
            </a:extLst>
          </p:cNvPr>
          <p:cNvSpPr>
            <a:spLocks noGrp="1"/>
          </p:cNvSpPr>
          <p:nvPr>
            <p:ph type="dgm" sz="quarter" idx="10"/>
          </p:nvPr>
        </p:nvSpPr>
        <p:spPr>
          <a:xfrm>
            <a:off x="838201" y="1870212"/>
            <a:ext cx="10515600" cy="3933825"/>
          </a:xfrm>
          <a:prstGeom prst="rect">
            <a:avLst/>
          </a:prstGeom>
        </p:spPr>
        <p:txBody>
          <a:bodyPr/>
          <a:lstStyle/>
          <a:p>
            <a:endParaRPr lang="en-US" dirty="0"/>
          </a:p>
        </p:txBody>
      </p:sp>
    </p:spTree>
    <p:extLst>
      <p:ext uri="{BB962C8B-B14F-4D97-AF65-F5344CB8AC3E}">
        <p14:creationId xmlns:p14="http://schemas.microsoft.com/office/powerpoint/2010/main" val="5138236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2_Connect With Us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 name="Text Placeholder 3">
            <a:extLst>
              <a:ext uri="{FF2B5EF4-FFF2-40B4-BE49-F238E27FC236}">
                <a16:creationId xmlns:a16="http://schemas.microsoft.com/office/drawing/2014/main" id="{C60433E6-CA8E-45EA-98C5-2475199D52EC}"/>
              </a:ext>
            </a:extLst>
          </p:cNvPr>
          <p:cNvSpPr>
            <a:spLocks noGrp="1"/>
          </p:cNvSpPr>
          <p:nvPr>
            <p:ph type="body" sz="quarter" idx="10" hasCustomPrompt="1"/>
          </p:nvPr>
        </p:nvSpPr>
        <p:spPr>
          <a:xfrm>
            <a:off x="700087" y="2132593"/>
            <a:ext cx="10791825" cy="1047750"/>
          </a:xfrm>
          <a:prstGeom prst="rect">
            <a:avLst/>
          </a:prstGeom>
        </p:spPr>
        <p:txBody>
          <a:bodyPr/>
          <a:lstStyle>
            <a:lvl1pPr marL="0" indent="0" algn="ctr">
              <a:buNone/>
              <a:defRPr sz="6600" b="1">
                <a:solidFill>
                  <a:schemeClr val="bg1"/>
                </a:solidFill>
                <a:latin typeface="+mj-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Connect with Us</a:t>
            </a:r>
          </a:p>
        </p:txBody>
      </p:sp>
      <p:sp>
        <p:nvSpPr>
          <p:cNvPr id="6" name="Text Placeholder 5">
            <a:extLst>
              <a:ext uri="{FF2B5EF4-FFF2-40B4-BE49-F238E27FC236}">
                <a16:creationId xmlns:a16="http://schemas.microsoft.com/office/drawing/2014/main" id="{D8B018AB-C8D6-4EA4-A146-7CDCB8ADD56C}"/>
              </a:ext>
            </a:extLst>
          </p:cNvPr>
          <p:cNvSpPr>
            <a:spLocks noGrp="1"/>
          </p:cNvSpPr>
          <p:nvPr>
            <p:ph type="body" sz="quarter" idx="11" hasCustomPrompt="1"/>
          </p:nvPr>
        </p:nvSpPr>
        <p:spPr>
          <a:xfrm>
            <a:off x="700088" y="3391372"/>
            <a:ext cx="10791825" cy="1047751"/>
          </a:xfrm>
          <a:prstGeom prst="rect">
            <a:avLst/>
          </a:prstGeom>
        </p:spPr>
        <p:txBody>
          <a:bodyPr/>
          <a:lstStyle>
            <a:lvl1pPr marL="0" indent="0" algn="ctr">
              <a:buNone/>
              <a:defRPr sz="66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www.amcp.org  @</a:t>
            </a:r>
            <a:r>
              <a:rPr lang="en-US" dirty="0" err="1"/>
              <a:t>amcporg</a:t>
            </a:r>
            <a:endParaRPr lang="en-US" dirty="0"/>
          </a:p>
        </p:txBody>
      </p:sp>
      <p:sp>
        <p:nvSpPr>
          <p:cNvPr id="5" name="Oval 4">
            <a:extLst>
              <a:ext uri="{FF2B5EF4-FFF2-40B4-BE49-F238E27FC236}">
                <a16:creationId xmlns:a16="http://schemas.microsoft.com/office/drawing/2014/main" id="{DB365F6E-2ABD-447F-9E54-3012657526A8}"/>
              </a:ext>
            </a:extLst>
          </p:cNvPr>
          <p:cNvSpPr/>
          <p:nvPr userDrawn="1"/>
        </p:nvSpPr>
        <p:spPr>
          <a:xfrm>
            <a:off x="6709577" y="3813430"/>
            <a:ext cx="199695" cy="203637"/>
          </a:xfrm>
          <a:prstGeom prst="ellipse">
            <a:avLst/>
          </a:prstGeom>
          <a:solidFill>
            <a:srgbClr val="91C84C"/>
          </a:solidFill>
          <a:ln>
            <a:solidFill>
              <a:srgbClr val="91C8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642621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9" r:id="rId4"/>
    <p:sldLayoutId id="2147483670" r:id="rId5"/>
    <p:sldLayoutId id="2147483671" r:id="rId6"/>
    <p:sldLayoutId id="2147483663" r:id="rId7"/>
    <p:sldLayoutId id="2147483668" r:id="rId8"/>
    <p:sldLayoutId id="2147483655" r:id="rId9"/>
    <p:sldLayoutId id="2147483650" r:id="rId10"/>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15820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3" Type="http://schemas.openxmlformats.org/officeDocument/2006/relationships/hyperlink" Target="http://www.medicare.gov/" TargetMode="External"/><Relationship Id="rId2" Type="http://schemas.openxmlformats.org/officeDocument/2006/relationships/hyperlink" Target="http://www.cms.gov/"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6E488A2-22D6-481A-92C5-BA2A966373FB}"/>
              </a:ext>
            </a:extLst>
          </p:cNvPr>
          <p:cNvSpPr>
            <a:spLocks noGrp="1"/>
          </p:cNvSpPr>
          <p:nvPr>
            <p:ph type="title"/>
          </p:nvPr>
        </p:nvSpPr>
        <p:spPr>
          <a:xfrm>
            <a:off x="1676400" y="685802"/>
            <a:ext cx="8991600" cy="2169367"/>
          </a:xfrm>
        </p:spPr>
        <p:txBody>
          <a:bodyPr/>
          <a:lstStyle/>
          <a:p>
            <a:pPr algn="r" eaLnBrk="1" hangingPunct="1"/>
            <a:r>
              <a:rPr lang="en-US" altLang="en-US" sz="4800" dirty="0">
                <a:solidFill>
                  <a:schemeClr val="bg1"/>
                </a:solidFill>
                <a:ea typeface="ＭＳ Ｐゴシック" panose="020B0600070205080204" pitchFamily="34" charset="-128"/>
              </a:rPr>
              <a:t>Medicare Part D Prescription Drug Benefit Overview</a:t>
            </a:r>
            <a:endParaRPr lang="en-US" altLang="en-US" sz="3200" dirty="0">
              <a:solidFill>
                <a:schemeClr val="bg1"/>
              </a:solidFill>
              <a:ea typeface="ＭＳ Ｐゴシック" panose="020B0600070205080204" pitchFamily="34" charset="-128"/>
            </a:endParaRPr>
          </a:p>
        </p:txBody>
      </p:sp>
      <p:sp>
        <p:nvSpPr>
          <p:cNvPr id="13315" name="Subtitle 2">
            <a:extLst>
              <a:ext uri="{FF2B5EF4-FFF2-40B4-BE49-F238E27FC236}">
                <a16:creationId xmlns:a16="http://schemas.microsoft.com/office/drawing/2014/main" id="{41F5C4BD-92DF-44A2-A118-A144D4D0F7CB}"/>
              </a:ext>
            </a:extLst>
          </p:cNvPr>
          <p:cNvSpPr>
            <a:spLocks noGrp="1"/>
          </p:cNvSpPr>
          <p:nvPr>
            <p:ph type="subTitle" idx="4294967295"/>
          </p:nvPr>
        </p:nvSpPr>
        <p:spPr>
          <a:xfrm>
            <a:off x="4800600" y="4002833"/>
            <a:ext cx="5867400" cy="1752600"/>
          </a:xfrm>
          <a:prstGeom prst="rect">
            <a:avLst/>
          </a:prstGeom>
        </p:spPr>
        <p:txBody>
          <a:bodyPr/>
          <a:lstStyle/>
          <a:p>
            <a:pPr marL="0" indent="0" algn="r">
              <a:buNone/>
            </a:pPr>
            <a:r>
              <a:rPr lang="en-US" altLang="en-US" sz="2400" dirty="0">
                <a:solidFill>
                  <a:schemeClr val="bg1"/>
                </a:solidFill>
                <a:ea typeface="ＭＳ Ｐゴシック" panose="020B0600070205080204" pitchFamily="34" charset="-128"/>
              </a:rPr>
              <a:t>Created by the School of Pharmacy Relations Committee for AMCP</a:t>
            </a:r>
          </a:p>
          <a:p>
            <a:pPr marL="0" indent="0" algn="r">
              <a:buNone/>
            </a:pPr>
            <a:r>
              <a:rPr lang="en-US" altLang="en-US" sz="2400" dirty="0">
                <a:solidFill>
                  <a:schemeClr val="bg1"/>
                </a:solidFill>
                <a:ea typeface="ＭＳ Ｐゴシック" panose="020B0600070205080204" pitchFamily="34" charset="-128"/>
              </a:rPr>
              <a:t>Updated: March 2020</a:t>
            </a:r>
          </a:p>
          <a:p>
            <a:pPr eaLnBrk="1" hangingPunct="1"/>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0B34516C-CBDE-4801-A245-B1413A47055F}"/>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Part D Overview</a:t>
            </a:r>
          </a:p>
        </p:txBody>
      </p:sp>
      <p:sp>
        <p:nvSpPr>
          <p:cNvPr id="31747" name="Rectangle 3">
            <a:extLst>
              <a:ext uri="{FF2B5EF4-FFF2-40B4-BE49-F238E27FC236}">
                <a16:creationId xmlns:a16="http://schemas.microsoft.com/office/drawing/2014/main" id="{C19AA15A-C20E-440B-9FE8-19EEEB921766}"/>
              </a:ext>
            </a:extLst>
          </p:cNvPr>
          <p:cNvSpPr>
            <a:spLocks noGrp="1"/>
          </p:cNvSpPr>
          <p:nvPr>
            <p:ph idx="1"/>
          </p:nvPr>
        </p:nvSpPr>
        <p:spPr/>
        <p:txBody>
          <a:bodyPr/>
          <a:lstStyle/>
          <a:p>
            <a:r>
              <a:rPr lang="en-US" altLang="en-US" sz="2800" dirty="0">
                <a:ea typeface="ＭＳ Ｐゴシック" panose="020B0600070205080204" pitchFamily="34" charset="-128"/>
              </a:rPr>
              <a:t>Plans offered by CMS-contracted organizations (e.g., private plans, pharmacy benefit managers [PBMs], MCOs)</a:t>
            </a:r>
          </a:p>
          <a:p>
            <a:pPr lvl="1"/>
            <a:r>
              <a:rPr lang="en-US" altLang="en-US" sz="2400" dirty="0">
                <a:ea typeface="ＭＳ Ｐゴシック" panose="020B0600070205080204" pitchFamily="34" charset="-128"/>
              </a:rPr>
              <a:t>PDP: Prescription Drug Plan (provides drug coverage only)</a:t>
            </a:r>
          </a:p>
          <a:p>
            <a:pPr lvl="1"/>
            <a:r>
              <a:rPr lang="en-US" altLang="en-US" sz="2400" dirty="0">
                <a:ea typeface="ＭＳ Ｐゴシック" panose="020B0600070205080204" pitchFamily="34" charset="-128"/>
              </a:rPr>
              <a:t>MA-PD: Medicare Advantage + Prescription Drug (provides medical and drug coverage)</a:t>
            </a:r>
          </a:p>
          <a:p>
            <a:r>
              <a:rPr lang="en-US" altLang="en-US" sz="2800" dirty="0">
                <a:ea typeface="ＭＳ Ｐゴシック" panose="020B0600070205080204" pitchFamily="34" charset="-128"/>
              </a:rPr>
              <a:t>Members select and enroll in plans annually (open enrollment from October to December)</a:t>
            </a:r>
          </a:p>
          <a:p>
            <a:r>
              <a:rPr lang="en-US" altLang="en-US" sz="2800" dirty="0">
                <a:ea typeface="ＭＳ Ｐゴシック" panose="020B0600070205080204" pitchFamily="34" charset="-128"/>
              </a:rPr>
              <a:t>Monthly premiums paid to plan</a:t>
            </a:r>
          </a:p>
          <a:p>
            <a:pPr eaLnBrk="1" hangingPunct="1">
              <a:lnSpc>
                <a:spcPct val="90000"/>
              </a:lnSpc>
              <a:buFont typeface="Arial" panose="020B0604020202020204" pitchFamily="34" charset="0"/>
              <a:buNone/>
            </a:pPr>
            <a:endParaRPr lang="en-US" altLang="en-US" sz="12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D6E55534-A7A6-4EB3-8F86-F6AB6D069926}"/>
              </a:ext>
            </a:extLst>
          </p:cNvPr>
          <p:cNvSpPr>
            <a:spLocks noGrp="1"/>
          </p:cNvSpPr>
          <p:nvPr>
            <p:ph type="title"/>
          </p:nvPr>
        </p:nvSpPr>
        <p:spPr/>
        <p:txBody>
          <a:bodyPr>
            <a:normAutofit/>
          </a:bodyPr>
          <a:lstStyle/>
          <a:p>
            <a:r>
              <a:rPr lang="en-US" altLang="en-US" sz="4400" dirty="0">
                <a:ea typeface="ＭＳ Ｐゴシック" panose="020B0600070205080204" pitchFamily="34" charset="-128"/>
              </a:rPr>
              <a:t>Medicare Part D – Late Enrollment Penalty</a:t>
            </a:r>
          </a:p>
        </p:txBody>
      </p:sp>
      <p:sp>
        <p:nvSpPr>
          <p:cNvPr id="33795" name="Content Placeholder 2">
            <a:extLst>
              <a:ext uri="{FF2B5EF4-FFF2-40B4-BE49-F238E27FC236}">
                <a16:creationId xmlns:a16="http://schemas.microsoft.com/office/drawing/2014/main" id="{C1A8F00B-DFC4-4938-AD5F-4BBBD63C9885}"/>
              </a:ext>
            </a:extLst>
          </p:cNvPr>
          <p:cNvSpPr>
            <a:spLocks noGrp="1"/>
          </p:cNvSpPr>
          <p:nvPr>
            <p:ph idx="1"/>
          </p:nvPr>
        </p:nvSpPr>
        <p:spPr/>
        <p:txBody>
          <a:bodyPr>
            <a:normAutofit/>
          </a:bodyPr>
          <a:lstStyle/>
          <a:p>
            <a:r>
              <a:rPr lang="en-US" altLang="en-US" sz="2800" dirty="0">
                <a:ea typeface="ＭＳ Ｐゴシック" panose="020B0600070205080204" pitchFamily="34" charset="-128"/>
              </a:rPr>
              <a:t>Calculated by multiplying 1% of the “national base beneficiary premium” ($32.74 in 2020) times the number of full, uncovered months that a beneficiary was eligible but didn't sign up for Part D</a:t>
            </a:r>
          </a:p>
          <a:p>
            <a:r>
              <a:rPr lang="en-US" altLang="en-US" sz="2800" dirty="0">
                <a:ea typeface="ＭＳ Ｐゴシック" panose="020B0600070205080204" pitchFamily="34" charset="-128"/>
              </a:rPr>
              <a:t>National base premium may increase each year, and penalty may concurrently increase</a:t>
            </a:r>
          </a:p>
          <a:p>
            <a:r>
              <a:rPr lang="en-US" altLang="en-US" sz="2800" dirty="0">
                <a:ea typeface="ＭＳ Ｐゴシック" panose="020B0600070205080204" pitchFamily="34" charset="-128"/>
              </a:rPr>
              <a:t>Extra Help beneficiaries do not need to pay penalties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8592DAC-ADF9-4473-90F1-F6387EF3577B}"/>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Part D – Formulary </a:t>
            </a:r>
          </a:p>
        </p:txBody>
      </p:sp>
      <p:sp>
        <p:nvSpPr>
          <p:cNvPr id="35843" name="Rectangle 3">
            <a:extLst>
              <a:ext uri="{FF2B5EF4-FFF2-40B4-BE49-F238E27FC236}">
                <a16:creationId xmlns:a16="http://schemas.microsoft.com/office/drawing/2014/main" id="{954465FB-C6FE-4206-9675-350FEF1F83A7}"/>
              </a:ext>
            </a:extLst>
          </p:cNvPr>
          <p:cNvSpPr>
            <a:spLocks noGrp="1"/>
          </p:cNvSpPr>
          <p:nvPr>
            <p:ph idx="1"/>
          </p:nvPr>
        </p:nvSpPr>
        <p:spPr/>
        <p:txBody>
          <a:bodyPr>
            <a:normAutofit/>
          </a:bodyPr>
          <a:lstStyle/>
          <a:p>
            <a:r>
              <a:rPr lang="en-US" altLang="en-US" sz="2800" dirty="0">
                <a:ea typeface="ＭＳ Ｐゴシック" panose="020B0600070205080204" pitchFamily="34" charset="-128"/>
              </a:rPr>
              <a:t>CMS set guidelines</a:t>
            </a:r>
          </a:p>
          <a:p>
            <a:pPr lvl="1"/>
            <a:r>
              <a:rPr lang="en-US" altLang="en-US" sz="2400" dirty="0">
                <a:ea typeface="ＭＳ Ｐゴシック" panose="020B0600070205080204" pitchFamily="34" charset="-128"/>
              </a:rPr>
              <a:t>Formularies must cover beneficiaries in both community and long-term care settings</a:t>
            </a:r>
          </a:p>
          <a:p>
            <a:pPr lvl="1"/>
            <a:r>
              <a:rPr lang="en-US" altLang="en-US" sz="2400" dirty="0">
                <a:ea typeface="ＭＳ Ｐゴシック" panose="020B0600070205080204" pitchFamily="34" charset="-128"/>
              </a:rPr>
              <a:t>Minimum coverage criteria: 2 drugs per therapeutic category/class</a:t>
            </a:r>
          </a:p>
          <a:p>
            <a:pPr lvl="1"/>
            <a:r>
              <a:rPr lang="en-US" altLang="en-US" sz="2400" dirty="0">
                <a:ea typeface="ＭＳ Ｐゴシック" panose="020B0600070205080204" pitchFamily="34" charset="-128"/>
              </a:rPr>
              <a:t>Majority of drugs in 6 protected classes are covered: antidepressants, antipsychotics, anticonvulsants, antiretroviral, immunosuppressant, antineoplastics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658D5F6-1037-4C7C-8A24-9F9056EC00E3}"/>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Part D – Formulary (cont.)</a:t>
            </a:r>
          </a:p>
        </p:txBody>
      </p:sp>
      <p:sp>
        <p:nvSpPr>
          <p:cNvPr id="37891" name="Rectangle 3">
            <a:extLst>
              <a:ext uri="{FF2B5EF4-FFF2-40B4-BE49-F238E27FC236}">
                <a16:creationId xmlns:a16="http://schemas.microsoft.com/office/drawing/2014/main" id="{4A5ACE7B-6C30-4A5B-AA68-C631B9BF5E0A}"/>
              </a:ext>
            </a:extLst>
          </p:cNvPr>
          <p:cNvSpPr>
            <a:spLocks noGrp="1"/>
          </p:cNvSpPr>
          <p:nvPr>
            <p:ph idx="1"/>
          </p:nvPr>
        </p:nvSpPr>
        <p:spPr>
          <a:xfrm>
            <a:off x="838200" y="1690691"/>
            <a:ext cx="10515600" cy="4038598"/>
          </a:xfrm>
        </p:spPr>
        <p:txBody>
          <a:bodyPr>
            <a:normAutofit fontScale="92500"/>
          </a:bodyPr>
          <a:lstStyle/>
          <a:p>
            <a:r>
              <a:rPr lang="en-US" altLang="en-US" sz="2400" dirty="0">
                <a:ea typeface="ＭＳ Ｐゴシック" panose="020B0600070205080204" pitchFamily="34" charset="-128"/>
              </a:rPr>
              <a:t>Per CMS, the following drug classes are excluded from coverage under Part D:</a:t>
            </a:r>
          </a:p>
          <a:p>
            <a:pPr lvl="1"/>
            <a:r>
              <a:rPr lang="en-US" altLang="en-US" sz="2800" dirty="0">
                <a:ea typeface="ＭＳ Ｐゴシック" panose="020B0600070205080204" pitchFamily="34" charset="-128"/>
              </a:rPr>
              <a:t>Over-the-counter drugs</a:t>
            </a:r>
          </a:p>
          <a:p>
            <a:pPr lvl="1"/>
            <a:r>
              <a:rPr lang="en-US" altLang="en-US" sz="2800" dirty="0">
                <a:ea typeface="ＭＳ Ｐゴシック" panose="020B0600070205080204" pitchFamily="34" charset="-128"/>
              </a:rPr>
              <a:t>Part A- or Part B-covered drugs</a:t>
            </a:r>
          </a:p>
          <a:p>
            <a:pPr lvl="1"/>
            <a:r>
              <a:rPr lang="en-US" altLang="en-US" sz="2800" dirty="0">
                <a:ea typeface="ＭＳ Ｐゴシック" panose="020B0600070205080204" pitchFamily="34" charset="-128"/>
              </a:rPr>
              <a:t>Excluded drug categories:</a:t>
            </a:r>
          </a:p>
          <a:p>
            <a:pPr lvl="2"/>
            <a:r>
              <a:rPr lang="en-US" altLang="en-US" sz="2400" dirty="0">
                <a:ea typeface="ＭＳ Ｐゴシック" panose="020B0600070205080204" pitchFamily="34" charset="-128"/>
              </a:rPr>
              <a:t>Anorexia/weight loss/weight gain</a:t>
            </a:r>
          </a:p>
          <a:p>
            <a:pPr lvl="2"/>
            <a:r>
              <a:rPr lang="en-US" altLang="en-US" sz="2400" dirty="0">
                <a:ea typeface="ＭＳ Ｐゴシック" panose="020B0600070205080204" pitchFamily="34" charset="-128"/>
              </a:rPr>
              <a:t>Fertility agents</a:t>
            </a:r>
          </a:p>
          <a:p>
            <a:pPr lvl="2"/>
            <a:r>
              <a:rPr lang="en-US" altLang="en-US" sz="2400" dirty="0">
                <a:ea typeface="ＭＳ Ｐゴシック" panose="020B0600070205080204" pitchFamily="34" charset="-128"/>
              </a:rPr>
              <a:t>Agents for cosmetic purposes or hair growth</a:t>
            </a:r>
          </a:p>
          <a:p>
            <a:pPr lvl="2"/>
            <a:r>
              <a:rPr lang="en-US" altLang="en-US" sz="2400" dirty="0">
                <a:ea typeface="ＭＳ Ｐゴシック" panose="020B0600070205080204" pitchFamily="34" charset="-128"/>
              </a:rPr>
              <a:t>Agents for symptomatic relief of coughs and colds</a:t>
            </a:r>
          </a:p>
          <a:p>
            <a:pPr lvl="2"/>
            <a:r>
              <a:rPr lang="en-US" altLang="en-US" sz="2400" dirty="0">
                <a:ea typeface="ＭＳ Ｐゴシック" panose="020B0600070205080204" pitchFamily="34" charset="-128"/>
              </a:rPr>
              <a:t>Prescription vitamins and minerals (except prenatal and fluoride preparations)</a:t>
            </a:r>
          </a:p>
          <a:p>
            <a:pPr lvl="2"/>
            <a:r>
              <a:rPr lang="en-US" altLang="en-US" sz="2400" dirty="0">
                <a:ea typeface="ＭＳ Ｐゴシック" panose="020B0600070205080204" pitchFamily="34" charset="-128"/>
              </a:rPr>
              <a:t>Erectile dysfunction</a:t>
            </a:r>
          </a:p>
          <a:p>
            <a:pPr eaLnBrk="1" hangingPunct="1">
              <a:lnSpc>
                <a:spcPct val="80000"/>
              </a:lnSpc>
            </a:pPr>
            <a:endParaRPr lang="en-US" altLang="en-US" sz="12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86BFAA77-E7BA-4E2A-8632-5D09F4BB58E2}"/>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Part D – Formulary (cont.)</a:t>
            </a:r>
          </a:p>
        </p:txBody>
      </p:sp>
      <p:sp>
        <p:nvSpPr>
          <p:cNvPr id="39939" name="Rectangle 3">
            <a:extLst>
              <a:ext uri="{FF2B5EF4-FFF2-40B4-BE49-F238E27FC236}">
                <a16:creationId xmlns:a16="http://schemas.microsoft.com/office/drawing/2014/main" id="{692AE0E7-1E84-48F9-A509-152A9F7DF9A3}"/>
              </a:ext>
            </a:extLst>
          </p:cNvPr>
          <p:cNvSpPr>
            <a:spLocks noGrp="1"/>
          </p:cNvSpPr>
          <p:nvPr>
            <p:ph idx="1"/>
          </p:nvPr>
        </p:nvSpPr>
        <p:spPr/>
        <p:txBody>
          <a:bodyPr>
            <a:normAutofit lnSpcReduction="10000"/>
          </a:bodyPr>
          <a:lstStyle/>
          <a:p>
            <a:r>
              <a:rPr lang="en-US" altLang="en-US" sz="2800" dirty="0">
                <a:ea typeface="ＭＳ Ｐゴシック" panose="020B0600070205080204" pitchFamily="34" charset="-128"/>
              </a:rPr>
              <a:t>Drug formularies are specific to each plan (i.e., coverage will vary from plan to plan)</a:t>
            </a:r>
          </a:p>
          <a:p>
            <a:pPr lvl="1"/>
            <a:r>
              <a:rPr lang="en-US" altLang="en-US" sz="2400" dirty="0">
                <a:ea typeface="ＭＳ Ｐゴシック" panose="020B0600070205080204" pitchFamily="34" charset="-128"/>
              </a:rPr>
              <a:t>Copayment or co-insurance vary</a:t>
            </a:r>
          </a:p>
          <a:p>
            <a:r>
              <a:rPr lang="en-US" altLang="en-US" sz="2800" dirty="0">
                <a:ea typeface="ＭＳ Ｐゴシック" panose="020B0600070205080204" pitchFamily="34" charset="-128"/>
              </a:rPr>
              <a:t>Restrictions on coverage can include:</a:t>
            </a:r>
          </a:p>
          <a:p>
            <a:pPr lvl="1"/>
            <a:r>
              <a:rPr lang="en-US" altLang="en-US" sz="2400" dirty="0">
                <a:ea typeface="ＭＳ Ｐゴシック" panose="020B0600070205080204" pitchFamily="34" charset="-128"/>
              </a:rPr>
              <a:t>Prior authorization (PA)</a:t>
            </a:r>
          </a:p>
          <a:p>
            <a:pPr lvl="1"/>
            <a:r>
              <a:rPr lang="en-US" altLang="en-US" sz="2400" dirty="0">
                <a:ea typeface="ＭＳ Ｐゴシック" panose="020B0600070205080204" pitchFamily="34" charset="-128"/>
              </a:rPr>
              <a:t>Quantity limits (QL)</a:t>
            </a:r>
          </a:p>
          <a:p>
            <a:pPr lvl="1"/>
            <a:r>
              <a:rPr lang="en-US" altLang="en-US" sz="2400" dirty="0">
                <a:ea typeface="ＭＳ Ｐゴシック" panose="020B0600070205080204" pitchFamily="34" charset="-128"/>
              </a:rPr>
              <a:t>Step therapy (ST)</a:t>
            </a:r>
          </a:p>
          <a:p>
            <a:r>
              <a:rPr lang="en-US" altLang="en-US" sz="2800" dirty="0">
                <a:ea typeface="ＭＳ Ｐゴシック" panose="020B0600070205080204" pitchFamily="34" charset="-128"/>
              </a:rPr>
              <a:t>Upcoming drug maintenance and </a:t>
            </a:r>
            <a:r>
              <a:rPr lang="en-US" altLang="en-US" sz="2800" u="sng" dirty="0">
                <a:ea typeface="ＭＳ Ｐゴシック" panose="020B0600070205080204" pitchFamily="34" charset="-128"/>
              </a:rPr>
              <a:t>negative</a:t>
            </a:r>
            <a:r>
              <a:rPr lang="en-US" altLang="en-US" sz="2800" dirty="0">
                <a:ea typeface="ＭＳ Ｐゴシック" panose="020B0600070205080204" pitchFamily="34" charset="-128"/>
              </a:rPr>
              <a:t> formulary changes require a 60-day member notification</a:t>
            </a:r>
          </a:p>
          <a:p>
            <a:pPr lvl="1"/>
            <a:r>
              <a:rPr lang="en-US" altLang="en-US" sz="2400" dirty="0">
                <a:ea typeface="ＭＳ Ｐゴシック" panose="020B0600070205080204" pitchFamily="34" charset="-128"/>
              </a:rPr>
              <a:t>Includes PA, QL, and ST notifications</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773C5F63-65C7-440F-AE92-5E11474BDC48}"/>
              </a:ext>
            </a:extLst>
          </p:cNvPr>
          <p:cNvSpPr>
            <a:spLocks noGrp="1"/>
          </p:cNvSpPr>
          <p:nvPr>
            <p:ph type="title"/>
          </p:nvPr>
        </p:nvSpPr>
        <p:spPr>
          <a:xfrm>
            <a:off x="828339" y="128999"/>
            <a:ext cx="10295068" cy="1325563"/>
          </a:xfrm>
        </p:spPr>
        <p:txBody>
          <a:bodyPr>
            <a:normAutofit/>
          </a:bodyPr>
          <a:lstStyle/>
          <a:p>
            <a:pPr eaLnBrk="1" hangingPunct="1"/>
            <a:r>
              <a:rPr lang="en-US" altLang="en-US" sz="4400" dirty="0">
                <a:solidFill>
                  <a:srgbClr val="002060"/>
                </a:solidFill>
                <a:ea typeface="ＭＳ Ｐゴシック" panose="020B0600070205080204" pitchFamily="34" charset="-128"/>
              </a:rPr>
              <a:t>Medicare Part D – 2020 Standard Benefit Limits</a:t>
            </a:r>
          </a:p>
        </p:txBody>
      </p:sp>
      <p:sp>
        <p:nvSpPr>
          <p:cNvPr id="15" name="Rectangle 3">
            <a:extLst>
              <a:ext uri="{FF2B5EF4-FFF2-40B4-BE49-F238E27FC236}">
                <a16:creationId xmlns:a16="http://schemas.microsoft.com/office/drawing/2014/main" id="{42AB2075-E160-46F9-AFC3-6CF68947953A}"/>
              </a:ext>
            </a:extLst>
          </p:cNvPr>
          <p:cNvSpPr txBox="1">
            <a:spLocks/>
          </p:cNvSpPr>
          <p:nvPr/>
        </p:nvSpPr>
        <p:spPr bwMode="auto">
          <a:xfrm>
            <a:off x="1796214" y="1524001"/>
            <a:ext cx="5105400" cy="4100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altLang="en-US" sz="2800" dirty="0">
                <a:solidFill>
                  <a:srgbClr val="00205B"/>
                </a:solidFill>
                <a:latin typeface="Arial" panose="020B0604020202020204"/>
                <a:ea typeface="ＭＳ Ｐゴシック" panose="020B0600070205080204" pitchFamily="34" charset="-128"/>
              </a:rPr>
              <a:t>Members are responsible for:</a:t>
            </a:r>
          </a:p>
          <a:p>
            <a:pPr marL="457200" lvl="1" indent="0">
              <a:buNone/>
              <a:defRPr/>
            </a:pPr>
            <a:r>
              <a:rPr lang="en-US" altLang="en-US" sz="2400" dirty="0">
                <a:solidFill>
                  <a:srgbClr val="00205B"/>
                </a:solidFill>
                <a:latin typeface="Arial" panose="020B0604020202020204"/>
                <a:ea typeface="ＭＳ Ｐゴシック" panose="020B0600070205080204" pitchFamily="34" charset="-128"/>
              </a:rPr>
              <a:t>Monthly premium (set by the plan) </a:t>
            </a:r>
          </a:p>
          <a:p>
            <a:pPr marL="457200" lvl="1" indent="0">
              <a:buNone/>
              <a:defRPr/>
            </a:pPr>
            <a:endParaRPr lang="en-US" altLang="en-US" sz="2400" dirty="0">
              <a:solidFill>
                <a:srgbClr val="00205B"/>
              </a:solidFill>
              <a:latin typeface="Arial" panose="020B0604020202020204"/>
              <a:ea typeface="ＭＳ Ｐゴシック" panose="020B0600070205080204" pitchFamily="34" charset="-128"/>
            </a:endParaRPr>
          </a:p>
          <a:p>
            <a:pPr marL="457200" lvl="1" indent="0">
              <a:buNone/>
              <a:defRPr/>
            </a:pPr>
            <a:r>
              <a:rPr lang="en-US" altLang="en-US" sz="2400" dirty="0">
                <a:solidFill>
                  <a:srgbClr val="00205B"/>
                </a:solidFill>
                <a:latin typeface="Arial" panose="020B0604020202020204"/>
                <a:ea typeface="ＭＳ Ｐゴシック" panose="020B0600070205080204" pitchFamily="34" charset="-128"/>
              </a:rPr>
              <a:t>Annual deductible (&lt;$435)</a:t>
            </a:r>
          </a:p>
          <a:p>
            <a:pPr marL="457200" lvl="1" indent="0">
              <a:buFont typeface="Wingdings" panose="05000000000000000000" pitchFamily="2" charset="2"/>
              <a:buChar char="ü"/>
              <a:defRPr/>
            </a:pPr>
            <a:endParaRPr lang="en-US" altLang="en-US" sz="2400" dirty="0">
              <a:solidFill>
                <a:srgbClr val="00205B"/>
              </a:solidFill>
              <a:latin typeface="Arial" panose="020B0604020202020204"/>
              <a:ea typeface="ＭＳ Ｐゴシック" panose="020B0600070205080204" pitchFamily="34" charset="-128"/>
            </a:endParaRPr>
          </a:p>
          <a:p>
            <a:pPr marL="457200" lvl="1" indent="0">
              <a:buNone/>
              <a:defRPr/>
            </a:pPr>
            <a:endParaRPr lang="en-US" altLang="en-US" sz="2400" dirty="0">
              <a:solidFill>
                <a:srgbClr val="00205B"/>
              </a:solidFill>
              <a:latin typeface="Arial" panose="020B0604020202020204"/>
              <a:ea typeface="ＭＳ Ｐゴシック" panose="020B0600070205080204" pitchFamily="34" charset="-128"/>
            </a:endParaRPr>
          </a:p>
          <a:p>
            <a:pPr marL="457200" lvl="1" indent="0">
              <a:buNone/>
              <a:defRPr/>
            </a:pPr>
            <a:r>
              <a:rPr lang="en-US" altLang="en-US" sz="2400" dirty="0">
                <a:solidFill>
                  <a:srgbClr val="00205B"/>
                </a:solidFill>
                <a:latin typeface="Arial" panose="020B0604020202020204"/>
                <a:ea typeface="ＭＳ Ｐゴシック" panose="020B0600070205080204" pitchFamily="34" charset="-128"/>
              </a:rPr>
              <a:t>Health plan drug coverage (copay/coinsurance set by the plan)</a:t>
            </a:r>
          </a:p>
          <a:p>
            <a:pPr eaLnBrk="1" hangingPunct="1">
              <a:buNone/>
              <a:defRPr/>
            </a:pPr>
            <a:endParaRPr lang="en-US" altLang="en-US" dirty="0">
              <a:solidFill>
                <a:srgbClr val="00205B"/>
              </a:solidFill>
              <a:latin typeface="Arial" panose="020B0604020202020204"/>
              <a:ea typeface="ＭＳ Ｐゴシック" panose="020B0600070205080204" pitchFamily="34" charset="-128"/>
            </a:endParaRPr>
          </a:p>
        </p:txBody>
      </p:sp>
      <p:sp>
        <p:nvSpPr>
          <p:cNvPr id="16" name="Down Arrow 3">
            <a:extLst>
              <a:ext uri="{FF2B5EF4-FFF2-40B4-BE49-F238E27FC236}">
                <a16:creationId xmlns:a16="http://schemas.microsoft.com/office/drawing/2014/main" id="{F7043F3E-C86A-4632-8628-7C1D924ED89F}"/>
              </a:ext>
            </a:extLst>
          </p:cNvPr>
          <p:cNvSpPr/>
          <p:nvPr/>
        </p:nvSpPr>
        <p:spPr>
          <a:xfrm>
            <a:off x="3779586" y="2625890"/>
            <a:ext cx="381000" cy="609600"/>
          </a:xfrm>
          <a:prstGeom prst="downArrow">
            <a:avLst/>
          </a:prstGeom>
          <a:solidFill>
            <a:srgbClr val="4F81BD"/>
          </a:solidFill>
          <a:ln w="25400" cap="flat" cmpd="sng" algn="ctr">
            <a:solidFill>
              <a:srgbClr val="4F81BD">
                <a:shade val="50000"/>
              </a:srgbClr>
            </a:solidFill>
            <a:prstDash val="solid"/>
          </a:ln>
          <a:effectLst/>
        </p:spPr>
        <p:txBody>
          <a:bodyPr anchor="ctr"/>
          <a:lstStyle/>
          <a:p>
            <a:pPr algn="ctr">
              <a:defRPr/>
            </a:pPr>
            <a:endParaRPr lang="en-US" kern="0" dirty="0">
              <a:solidFill>
                <a:prstClr val="white"/>
              </a:solidFill>
              <a:latin typeface="Calibri"/>
              <a:ea typeface="ＭＳ Ｐゴシック" panose="020B0600070205080204" pitchFamily="34" charset="-128"/>
            </a:endParaRPr>
          </a:p>
        </p:txBody>
      </p:sp>
      <p:sp>
        <p:nvSpPr>
          <p:cNvPr id="17" name="Down Arrow 4">
            <a:extLst>
              <a:ext uri="{FF2B5EF4-FFF2-40B4-BE49-F238E27FC236}">
                <a16:creationId xmlns:a16="http://schemas.microsoft.com/office/drawing/2014/main" id="{F67BA92A-CCD6-4B67-8527-B810731C5477}"/>
              </a:ext>
            </a:extLst>
          </p:cNvPr>
          <p:cNvSpPr/>
          <p:nvPr/>
        </p:nvSpPr>
        <p:spPr>
          <a:xfrm>
            <a:off x="3779586" y="3865891"/>
            <a:ext cx="381000" cy="609600"/>
          </a:xfrm>
          <a:prstGeom prst="downArrow">
            <a:avLst/>
          </a:prstGeom>
          <a:solidFill>
            <a:srgbClr val="4F81BD"/>
          </a:solidFill>
          <a:ln w="25400" cap="flat" cmpd="sng" algn="ctr">
            <a:solidFill>
              <a:srgbClr val="4F81BD">
                <a:shade val="50000"/>
              </a:srgbClr>
            </a:solidFill>
            <a:prstDash val="solid"/>
          </a:ln>
          <a:effectLst/>
        </p:spPr>
        <p:txBody>
          <a:bodyPr anchor="ctr"/>
          <a:lstStyle/>
          <a:p>
            <a:pPr algn="ctr">
              <a:defRPr/>
            </a:pPr>
            <a:endParaRPr lang="en-US" kern="0" dirty="0">
              <a:solidFill>
                <a:prstClr val="white"/>
              </a:solidFill>
              <a:latin typeface="Calibri"/>
              <a:ea typeface="ＭＳ Ｐゴシック" panose="020B0600070205080204" pitchFamily="34" charset="-128"/>
            </a:endParaRPr>
          </a:p>
        </p:txBody>
      </p:sp>
      <p:sp>
        <p:nvSpPr>
          <p:cNvPr id="18" name="Right Brace 17">
            <a:extLst>
              <a:ext uri="{FF2B5EF4-FFF2-40B4-BE49-F238E27FC236}">
                <a16:creationId xmlns:a16="http://schemas.microsoft.com/office/drawing/2014/main" id="{55231FF1-C3F7-458B-80FE-95F8150E7963}"/>
              </a:ext>
            </a:extLst>
          </p:cNvPr>
          <p:cNvSpPr/>
          <p:nvPr/>
        </p:nvSpPr>
        <p:spPr>
          <a:xfrm>
            <a:off x="6672220" y="2836862"/>
            <a:ext cx="381000" cy="2049463"/>
          </a:xfrm>
          <a:prstGeom prst="rightBrace">
            <a:avLst/>
          </a:prstGeom>
          <a:noFill/>
          <a:ln w="19050" cap="flat" cmpd="sng" algn="ctr">
            <a:solidFill>
              <a:sysClr val="windowText" lastClr="000000"/>
            </a:solidFill>
            <a:prstDash val="solid"/>
          </a:ln>
          <a:effectLst/>
        </p:spPr>
        <p:txBody>
          <a:bodyPr anchor="ctr"/>
          <a:lstStyle/>
          <a:p>
            <a:pPr algn="ctr">
              <a:defRPr/>
            </a:pPr>
            <a:endParaRPr lang="en-US" kern="0" dirty="0">
              <a:solidFill>
                <a:prstClr val="black"/>
              </a:solidFill>
              <a:latin typeface="Calibri"/>
              <a:ea typeface="ＭＳ Ｐゴシック" panose="020B0600070205080204" pitchFamily="34" charset="-128"/>
            </a:endParaRPr>
          </a:p>
        </p:txBody>
      </p:sp>
      <p:sp>
        <p:nvSpPr>
          <p:cNvPr id="19" name="TextBox 6">
            <a:extLst>
              <a:ext uri="{FF2B5EF4-FFF2-40B4-BE49-F238E27FC236}">
                <a16:creationId xmlns:a16="http://schemas.microsoft.com/office/drawing/2014/main" id="{E599335C-2408-4C2E-BAD5-92E8F3720DCC}"/>
              </a:ext>
            </a:extLst>
          </p:cNvPr>
          <p:cNvSpPr txBox="1">
            <a:spLocks noChangeArrowheads="1"/>
          </p:cNvSpPr>
          <p:nvPr/>
        </p:nvSpPr>
        <p:spPr bwMode="auto">
          <a:xfrm>
            <a:off x="7175458" y="2568574"/>
            <a:ext cx="3459163"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r>
              <a:rPr lang="en-US" altLang="en-US" sz="1800" dirty="0">
                <a:solidFill>
                  <a:prstClr val="black"/>
                </a:solidFill>
                <a:latin typeface="Arial" panose="020B0604020202020204" pitchFamily="34" charset="0"/>
              </a:rPr>
              <a:t>Initial Coverage of $4,020 in total drug cost (TDS). TDS is set by CMS and includes amount paid by plan and member). Once TDS is met, the member falls into the coverage gap (donut hole) where member pays 25% of plan’s cost for prescription drugs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EC542E9-9FED-4432-AE7C-74DE85AB9FCF}"/>
              </a:ext>
            </a:extLst>
          </p:cNvPr>
          <p:cNvSpPr>
            <a:spLocks noGrp="1"/>
          </p:cNvSpPr>
          <p:nvPr>
            <p:ph type="title"/>
          </p:nvPr>
        </p:nvSpPr>
        <p:spPr>
          <a:xfrm>
            <a:off x="408791" y="203762"/>
            <a:ext cx="11629016" cy="1325563"/>
          </a:xfrm>
        </p:spPr>
        <p:txBody>
          <a:bodyPr>
            <a:normAutofit/>
          </a:bodyPr>
          <a:lstStyle/>
          <a:p>
            <a:pPr eaLnBrk="1" hangingPunct="1"/>
            <a:r>
              <a:rPr lang="en-US" altLang="en-US" sz="4400" dirty="0">
                <a:solidFill>
                  <a:srgbClr val="002060"/>
                </a:solidFill>
                <a:ea typeface="ＭＳ Ｐゴシック" panose="020B0600070205080204" pitchFamily="34" charset="-128"/>
              </a:rPr>
              <a:t>Medicare Part D – 2020 Standard Benefit Limits (cont.)</a:t>
            </a:r>
          </a:p>
        </p:txBody>
      </p:sp>
      <p:sp>
        <p:nvSpPr>
          <p:cNvPr id="44035" name="Rectangle 3">
            <a:extLst>
              <a:ext uri="{FF2B5EF4-FFF2-40B4-BE49-F238E27FC236}">
                <a16:creationId xmlns:a16="http://schemas.microsoft.com/office/drawing/2014/main" id="{964AF329-58B8-4DE6-9731-77C7AD36EB5F}"/>
              </a:ext>
            </a:extLst>
          </p:cNvPr>
          <p:cNvSpPr>
            <a:spLocks noGrp="1"/>
          </p:cNvSpPr>
          <p:nvPr>
            <p:ph idx="1"/>
          </p:nvPr>
        </p:nvSpPr>
        <p:spPr/>
        <p:txBody>
          <a:bodyPr>
            <a:normAutofit/>
          </a:bodyPr>
          <a:lstStyle/>
          <a:p>
            <a:r>
              <a:rPr lang="en-US" altLang="en-US" sz="2800" dirty="0">
                <a:ea typeface="ＭＳ Ｐゴシック" panose="020B0600070205080204" pitchFamily="34" charset="-128"/>
              </a:rPr>
              <a:t>Coverage gap: member responsible for 25% of cost for prescription drugs and dispensing fees</a:t>
            </a:r>
          </a:p>
          <a:p>
            <a:r>
              <a:rPr lang="en-US" altLang="en-US" sz="2800" dirty="0">
                <a:ea typeface="ＭＳ Ｐゴシック" panose="020B0600070205080204" pitchFamily="34" charset="-128"/>
              </a:rPr>
              <a:t>Member continues to pay out-of-pocket until their out-of-pocket costs (not TDC) reaches $6,350 (set by CMS).  Deductible, cost share, and member spend in coverage gap all contribute to this threshold</a:t>
            </a:r>
          </a:p>
          <a:p>
            <a:r>
              <a:rPr lang="en-US" altLang="en-US" sz="2800" dirty="0">
                <a:ea typeface="ＭＳ Ｐゴシック" panose="020B0600070205080204" pitchFamily="34" charset="-128"/>
              </a:rPr>
              <a:t>In this phase, the member falls into catastrophic coverage where member pays greater of 5% or $3.60 (generic) or $8.95 (brand)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6F4CE2FC-7DE7-44C7-994F-4C60A3CF4552}"/>
              </a:ext>
            </a:extLst>
          </p:cNvPr>
          <p:cNvSpPr>
            <a:spLocks noGrp="1"/>
          </p:cNvSpPr>
          <p:nvPr>
            <p:ph type="title"/>
          </p:nvPr>
        </p:nvSpPr>
        <p:spPr/>
        <p:txBody>
          <a:bodyPr>
            <a:normAutofit/>
          </a:bodyPr>
          <a:lstStyle/>
          <a:p>
            <a:r>
              <a:rPr lang="en-US" altLang="en-US" sz="4400" dirty="0">
                <a:ea typeface="ＭＳ Ｐゴシック" panose="020B0600070205080204" pitchFamily="34" charset="-128"/>
              </a:rPr>
              <a:t>Medicare Part D – Low Income</a:t>
            </a:r>
          </a:p>
        </p:txBody>
      </p:sp>
      <p:sp>
        <p:nvSpPr>
          <p:cNvPr id="46083" name="Content Placeholder 2">
            <a:extLst>
              <a:ext uri="{FF2B5EF4-FFF2-40B4-BE49-F238E27FC236}">
                <a16:creationId xmlns:a16="http://schemas.microsoft.com/office/drawing/2014/main" id="{6687D6E5-B0EF-4F60-9DBB-3E46636771B4}"/>
              </a:ext>
            </a:extLst>
          </p:cNvPr>
          <p:cNvSpPr>
            <a:spLocks noGrp="1"/>
          </p:cNvSpPr>
          <p:nvPr>
            <p:ph idx="1"/>
          </p:nvPr>
        </p:nvSpPr>
        <p:spPr>
          <a:xfrm>
            <a:off x="838200" y="1599715"/>
            <a:ext cx="10515600" cy="3903663"/>
          </a:xfrm>
        </p:spPr>
        <p:txBody>
          <a:bodyPr>
            <a:normAutofit/>
          </a:bodyPr>
          <a:lstStyle/>
          <a:p>
            <a:r>
              <a:rPr lang="en-US" altLang="en-US" sz="2800" dirty="0">
                <a:latin typeface="+mn-lt"/>
                <a:ea typeface="ＭＳ Ｐゴシック" panose="020B0600070205080204" pitchFamily="34" charset="-128"/>
              </a:rPr>
              <a:t>Dual eligible: Medicaid beneficiaries eligible for Medicare</a:t>
            </a:r>
          </a:p>
          <a:p>
            <a:pPr lvl="1"/>
            <a:r>
              <a:rPr lang="en-US" altLang="en-US" sz="2800" dirty="0">
                <a:ea typeface="ＭＳ Ｐゴシック" panose="020B0600070205080204" pitchFamily="34" charset="-128"/>
              </a:rPr>
              <a:t>Medicare Savings Program (MSP) categories include:</a:t>
            </a:r>
          </a:p>
          <a:p>
            <a:pPr lvl="2"/>
            <a:r>
              <a:rPr lang="en-US" altLang="en-US" sz="2800" dirty="0">
                <a:ea typeface="ＭＳ Ｐゴシック" panose="020B0600070205080204" pitchFamily="34" charset="-128"/>
              </a:rPr>
              <a:t>Qualified Medicare Beneficiary (QMB) Program</a:t>
            </a:r>
          </a:p>
          <a:p>
            <a:pPr lvl="2"/>
            <a:r>
              <a:rPr lang="en-US" altLang="en-US" sz="2800" dirty="0">
                <a:ea typeface="ＭＳ Ｐゴシック" panose="020B0600070205080204" pitchFamily="34" charset="-128"/>
              </a:rPr>
              <a:t>Specified Low-Income Medicare Beneficiary (SLMB)</a:t>
            </a:r>
          </a:p>
          <a:p>
            <a:pPr lvl="2"/>
            <a:r>
              <a:rPr lang="en-US" altLang="en-US" sz="2800" dirty="0">
                <a:ea typeface="ＭＳ Ｐゴシック" panose="020B0600070205080204" pitchFamily="34" charset="-128"/>
              </a:rPr>
              <a:t>Qualifying Individual (QI) Program</a:t>
            </a:r>
          </a:p>
          <a:p>
            <a:pPr lvl="2"/>
            <a:r>
              <a:rPr lang="en-US" altLang="en-US" sz="2800" dirty="0">
                <a:ea typeface="ＭＳ Ｐゴシック" panose="020B0600070205080204" pitchFamily="34" charset="-128"/>
              </a:rPr>
              <a:t>Qualified Disabled Working Individual (QDWI) Program</a:t>
            </a:r>
          </a:p>
          <a:p>
            <a:r>
              <a:rPr lang="en-US" altLang="en-US" sz="2800" dirty="0">
                <a:latin typeface="+mn-lt"/>
                <a:ea typeface="ＭＳ Ｐゴシック" panose="020B0600070205080204" pitchFamily="34" charset="-128"/>
              </a:rPr>
              <a:t>Extra Help</a:t>
            </a:r>
          </a:p>
          <a:p>
            <a:pPr lvl="1"/>
            <a:r>
              <a:rPr lang="en-US" altLang="en-US" sz="2800" dirty="0">
                <a:ea typeface="ＭＳ Ｐゴシック" panose="020B0600070205080204" pitchFamily="34" charset="-128"/>
              </a:rPr>
              <a:t>2019: Copay no more than $3.40 generic/$8.50 brand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8658291-40D5-4B96-8181-CB5AEEB7BD3F}"/>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Part D – Explanation of Benefits (EOB)</a:t>
            </a:r>
          </a:p>
        </p:txBody>
      </p:sp>
      <p:sp>
        <p:nvSpPr>
          <p:cNvPr id="48131" name="Rectangle 3">
            <a:extLst>
              <a:ext uri="{FF2B5EF4-FFF2-40B4-BE49-F238E27FC236}">
                <a16:creationId xmlns:a16="http://schemas.microsoft.com/office/drawing/2014/main" id="{E0527BF0-1C58-4E3B-AF14-2CB4CA6F2071}"/>
              </a:ext>
            </a:extLst>
          </p:cNvPr>
          <p:cNvSpPr>
            <a:spLocks noGrp="1"/>
          </p:cNvSpPr>
          <p:nvPr>
            <p:ph idx="1"/>
          </p:nvPr>
        </p:nvSpPr>
        <p:spPr>
          <a:xfrm>
            <a:off x="838200" y="2011680"/>
            <a:ext cx="10515600" cy="3717608"/>
          </a:xfrm>
        </p:spPr>
        <p:txBody>
          <a:bodyPr>
            <a:normAutofit/>
          </a:bodyPr>
          <a:lstStyle/>
          <a:p>
            <a:r>
              <a:rPr lang="en-US" altLang="en-US" sz="2800" dirty="0">
                <a:ea typeface="ＭＳ Ｐゴシック" panose="020B0600070205080204" pitchFamily="34" charset="-128"/>
              </a:rPr>
              <a:t>Part D members receive an EOB for each month they fill a prescription, which allows members to monitor their benefit status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F2A8746-0946-4DA2-BEE0-78F7C0B96987}"/>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Part D – Additional Resources</a:t>
            </a:r>
          </a:p>
        </p:txBody>
      </p:sp>
      <p:sp>
        <p:nvSpPr>
          <p:cNvPr id="50179" name="Rectangle 3">
            <a:extLst>
              <a:ext uri="{FF2B5EF4-FFF2-40B4-BE49-F238E27FC236}">
                <a16:creationId xmlns:a16="http://schemas.microsoft.com/office/drawing/2014/main" id="{EDEE2199-133A-4FA1-B55C-6C68DE7C7F73}"/>
              </a:ext>
            </a:extLst>
          </p:cNvPr>
          <p:cNvSpPr>
            <a:spLocks noGrp="1"/>
          </p:cNvSpPr>
          <p:nvPr>
            <p:ph idx="1"/>
          </p:nvPr>
        </p:nvSpPr>
        <p:spPr/>
        <p:txBody>
          <a:bodyPr/>
          <a:lstStyle/>
          <a:p>
            <a:r>
              <a:rPr lang="en-US" altLang="en-US" sz="2800" dirty="0">
                <a:ea typeface="ＭＳ Ｐゴシック" panose="020B0600070205080204" pitchFamily="34" charset="-128"/>
              </a:rPr>
              <a:t>Centers for Medicaid &amp; Medicare Services</a:t>
            </a:r>
          </a:p>
          <a:p>
            <a:pPr lvl="1"/>
            <a:r>
              <a:rPr lang="en-US" altLang="en-US" sz="2800" dirty="0">
                <a:ea typeface="ＭＳ Ｐゴシック" panose="020B0600070205080204" pitchFamily="34" charset="-128"/>
                <a:hlinkClick r:id="rId2"/>
              </a:rPr>
              <a:t>www.cms.gov</a:t>
            </a:r>
            <a:endParaRPr lang="en-US" altLang="en-US" sz="2800" dirty="0">
              <a:ea typeface="ＭＳ Ｐゴシック" panose="020B0600070205080204" pitchFamily="34" charset="-128"/>
            </a:endParaRPr>
          </a:p>
          <a:p>
            <a:r>
              <a:rPr lang="en-US" altLang="en-US" sz="2800" dirty="0">
                <a:ea typeface="ＭＳ Ｐゴシック" panose="020B0600070205080204" pitchFamily="34" charset="-128"/>
              </a:rPr>
              <a:t>Official US government site for Medicare (can compare health and drug plans)</a:t>
            </a:r>
          </a:p>
          <a:p>
            <a:pPr lvl="1"/>
            <a:r>
              <a:rPr lang="en-US" altLang="en-US" sz="2800" dirty="0">
                <a:ea typeface="ＭＳ Ｐゴシック" panose="020B0600070205080204" pitchFamily="34" charset="-128"/>
                <a:hlinkClick r:id="rId3"/>
              </a:rPr>
              <a:t>www.medicare.gov</a:t>
            </a:r>
            <a:endParaRPr lang="en-US" altLang="en-US" sz="2800" dirty="0">
              <a:ea typeface="ＭＳ Ｐゴシック" panose="020B0600070205080204" pitchFamily="34" charset="-128"/>
            </a:endParaRP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3BF1F2D-D845-4499-BC7F-19A6966218EB}"/>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 The Basics</a:t>
            </a:r>
          </a:p>
        </p:txBody>
      </p:sp>
      <p:sp>
        <p:nvSpPr>
          <p:cNvPr id="15363" name="Rectangle 3">
            <a:extLst>
              <a:ext uri="{FF2B5EF4-FFF2-40B4-BE49-F238E27FC236}">
                <a16:creationId xmlns:a16="http://schemas.microsoft.com/office/drawing/2014/main" id="{45B52668-49B0-4802-98DA-103D22C52FA4}"/>
              </a:ext>
            </a:extLst>
          </p:cNvPr>
          <p:cNvSpPr>
            <a:spLocks noGrp="1"/>
          </p:cNvSpPr>
          <p:nvPr>
            <p:ph idx="1"/>
          </p:nvPr>
        </p:nvSpPr>
        <p:spPr/>
        <p:txBody>
          <a:bodyPr>
            <a:normAutofit/>
          </a:bodyPr>
          <a:lstStyle/>
          <a:p>
            <a:r>
              <a:rPr lang="en-US" altLang="en-US" sz="2800" dirty="0">
                <a:ea typeface="ＭＳ Ｐゴシック" panose="020B0600070205080204" pitchFamily="34" charset="-128"/>
              </a:rPr>
              <a:t>Federal health insurance program administered by the Centers for Medicare &amp; Medicaid Services (CMS)</a:t>
            </a:r>
          </a:p>
          <a:p>
            <a:r>
              <a:rPr lang="en-US" altLang="en-US" sz="2800" dirty="0">
                <a:ea typeface="ＭＳ Ｐゴシック" panose="020B0600070205080204" pitchFamily="34" charset="-128"/>
              </a:rPr>
              <a:t>Program covers individuals:</a:t>
            </a:r>
          </a:p>
          <a:p>
            <a:pPr lvl="1"/>
            <a:r>
              <a:rPr lang="en-US" altLang="en-US" sz="2400" dirty="0">
                <a:ea typeface="ＭＳ Ｐゴシック" panose="020B0600070205080204" pitchFamily="34" charset="-128"/>
              </a:rPr>
              <a:t>65 years of age and older</a:t>
            </a:r>
          </a:p>
          <a:p>
            <a:pPr lvl="1"/>
            <a:r>
              <a:rPr lang="en-US" altLang="en-US" sz="2400" dirty="0">
                <a:ea typeface="ＭＳ Ｐゴシック" panose="020B0600070205080204" pitchFamily="34" charset="-128"/>
              </a:rPr>
              <a:t>Under age 65 with qualifying disabilities</a:t>
            </a:r>
          </a:p>
          <a:p>
            <a:pPr lvl="1"/>
            <a:r>
              <a:rPr lang="en-US" altLang="en-US" sz="2400" dirty="0">
                <a:ea typeface="ＭＳ Ｐゴシック" panose="020B0600070205080204" pitchFamily="34" charset="-128"/>
              </a:rPr>
              <a:t>Under age 65 with end-stage renal disease (ESRD)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2417166"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505127" y="2774289"/>
            <a:ext cx="4994329" cy="1569660"/>
          </a:xfrm>
          <a:prstGeom prst="rect">
            <a:avLst/>
          </a:prstGeom>
        </p:spPr>
        <p:txBody>
          <a:bodyPr wrap="square">
            <a:spAutoFit/>
          </a:bodyPr>
          <a:lstStyle/>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To improve patient health by ensuring access to </a:t>
            </a:r>
          </a:p>
          <a:p>
            <a:pPr defTabSz="685800">
              <a:defRPr/>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505125" y="2376399"/>
            <a:ext cx="5222928" cy="507831"/>
          </a:xfrm>
          <a:prstGeom prst="rect">
            <a:avLst/>
          </a:prstGeom>
        </p:spPr>
        <p:txBody>
          <a:bodyPr wrap="square">
            <a:spAutoFit/>
          </a:bodyPr>
          <a:lstStyle/>
          <a:p>
            <a:pPr defTabSz="685800">
              <a:defRPr/>
            </a:pPr>
            <a:r>
              <a:rPr lang="en-US" sz="2700" b="1" dirty="0">
                <a:solidFill>
                  <a:srgbClr val="91C84C"/>
                </a:solidFill>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5255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42C9632-22C1-4B1E-A44F-6A4351B4DE8F}"/>
              </a:ext>
            </a:extLst>
          </p:cNvPr>
          <p:cNvSpPr>
            <a:spLocks noGrp="1"/>
          </p:cNvSpPr>
          <p:nvPr>
            <p:ph type="title"/>
          </p:nvPr>
        </p:nvSpPr>
        <p:spPr/>
        <p:txBody>
          <a:bodyPr/>
          <a:lstStyle/>
          <a:p>
            <a:pPr eaLnBrk="1" hangingPunct="1"/>
            <a:r>
              <a:rPr lang="en-US" altLang="en-US" sz="4400" dirty="0">
                <a:ea typeface="ＭＳ Ｐゴシック" panose="020B0600070205080204" pitchFamily="34" charset="-128"/>
              </a:rPr>
              <a:t>Original Medicare</a:t>
            </a:r>
          </a:p>
        </p:txBody>
      </p:sp>
      <p:sp>
        <p:nvSpPr>
          <p:cNvPr id="17411" name="Content Placeholder 2">
            <a:extLst>
              <a:ext uri="{FF2B5EF4-FFF2-40B4-BE49-F238E27FC236}">
                <a16:creationId xmlns:a16="http://schemas.microsoft.com/office/drawing/2014/main" id="{A73B44C6-3E61-44A0-B68A-7C59EEFA00F2}"/>
              </a:ext>
            </a:extLst>
          </p:cNvPr>
          <p:cNvSpPr>
            <a:spLocks noGrp="1"/>
          </p:cNvSpPr>
          <p:nvPr>
            <p:ph idx="1"/>
          </p:nvPr>
        </p:nvSpPr>
        <p:spPr/>
        <p:txBody>
          <a:bodyPr/>
          <a:lstStyle/>
          <a:p>
            <a:r>
              <a:rPr lang="en-US" altLang="en-US" sz="2800" dirty="0">
                <a:ea typeface="ＭＳ Ｐゴシック" panose="020B0600070205080204" pitchFamily="34" charset="-128"/>
              </a:rPr>
              <a:t>Medicare Part A:</a:t>
            </a:r>
          </a:p>
          <a:p>
            <a:pPr lvl="1"/>
            <a:r>
              <a:rPr lang="en-US" altLang="en-US" sz="2400" dirty="0">
                <a:ea typeface="ＭＳ Ｐゴシック" panose="020B0600070205080204" pitchFamily="34" charset="-128"/>
              </a:rPr>
              <a:t>Free premium for most people</a:t>
            </a:r>
          </a:p>
          <a:p>
            <a:pPr lvl="1"/>
            <a:r>
              <a:rPr lang="en-US" altLang="en-US" sz="2400" dirty="0">
                <a:ea typeface="ＭＳ Ｐゴシック" panose="020B0600070205080204" pitchFamily="34" charset="-128"/>
              </a:rPr>
              <a:t>Qualified individuals are automatically enrolled when eligible</a:t>
            </a:r>
          </a:p>
          <a:p>
            <a:pPr lvl="1"/>
            <a:r>
              <a:rPr lang="en-US" altLang="en-US" sz="2400" dirty="0">
                <a:ea typeface="ＭＳ Ｐゴシック" panose="020B0600070205080204" pitchFamily="34" charset="-128"/>
              </a:rPr>
              <a:t>Covers inpatient hospital stays, skilled nursing facilities, home health care, and hospice</a:t>
            </a:r>
          </a:p>
          <a:p>
            <a:pPr lvl="1"/>
            <a:r>
              <a:rPr lang="en-US" altLang="en-US" sz="2400" dirty="0">
                <a:ea typeface="ＭＳ Ｐゴシック" panose="020B0600070205080204" pitchFamily="34" charset="-128"/>
              </a:rPr>
              <a:t>Limited drug coverage (drugs given during covered stays) </a:t>
            </a:r>
          </a:p>
          <a:p>
            <a:pPr eaLnBrk="1" hangingPunct="1"/>
            <a:endParaRPr lang="en-US" altLang="en-US" sz="36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D6C7FAA-5911-49AA-95C1-ED00467BB807}"/>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Original Medicare (cont.)</a:t>
            </a:r>
          </a:p>
        </p:txBody>
      </p:sp>
      <p:sp>
        <p:nvSpPr>
          <p:cNvPr id="19459" name="Rectangle 3">
            <a:extLst>
              <a:ext uri="{FF2B5EF4-FFF2-40B4-BE49-F238E27FC236}">
                <a16:creationId xmlns:a16="http://schemas.microsoft.com/office/drawing/2014/main" id="{8BFD0470-3162-4E4F-A3E9-3EDE08CF553A}"/>
              </a:ext>
            </a:extLst>
          </p:cNvPr>
          <p:cNvSpPr>
            <a:spLocks noGrp="1"/>
          </p:cNvSpPr>
          <p:nvPr>
            <p:ph idx="1"/>
          </p:nvPr>
        </p:nvSpPr>
        <p:spPr/>
        <p:txBody>
          <a:bodyPr/>
          <a:lstStyle/>
          <a:p>
            <a:r>
              <a:rPr lang="en-US" altLang="en-US" sz="2800" dirty="0">
                <a:ea typeface="ＭＳ Ｐゴシック" panose="020B0600070205080204" pitchFamily="34" charset="-128"/>
              </a:rPr>
              <a:t>Medicare Part B:</a:t>
            </a:r>
          </a:p>
          <a:p>
            <a:pPr lvl="1"/>
            <a:r>
              <a:rPr lang="en-US" altLang="en-US" sz="2400" dirty="0">
                <a:ea typeface="ＭＳ Ｐゴシック" panose="020B0600070205080204" pitchFamily="34" charset="-128"/>
              </a:rPr>
              <a:t>Medicare pays 80% of the Medicare-allowed amount for physician services</a:t>
            </a:r>
          </a:p>
          <a:p>
            <a:pPr lvl="1"/>
            <a:r>
              <a:rPr lang="en-US" altLang="en-US" sz="2400" dirty="0">
                <a:ea typeface="ＭＳ Ｐゴシック" panose="020B0600070205080204" pitchFamily="34" charset="-128"/>
              </a:rPr>
              <a:t>Covers physician office visits</a:t>
            </a:r>
            <a:r>
              <a:rPr lang="en-US" altLang="ja-JP" sz="2400" dirty="0">
                <a:ea typeface="ＭＳ Ｐゴシック" panose="020B0600070205080204" pitchFamily="34" charset="-128"/>
              </a:rPr>
              <a:t>, outpatient hospital services, and durable medical equipment (DME)</a:t>
            </a:r>
          </a:p>
          <a:p>
            <a:pPr lvl="1"/>
            <a:r>
              <a:rPr lang="en-US" altLang="en-US" sz="2400" dirty="0">
                <a:ea typeface="ＭＳ Ｐゴシック" panose="020B0600070205080204" pitchFamily="34" charset="-128"/>
              </a:rPr>
              <a:t>Provides benefits for some drugs, including certain chemotherapy drugs, certain drug injections given during an office visit or outpatient facility, and drugs that are given at a dialysis facility</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F1CFC25-C80B-40D1-BC68-2289362604F2}"/>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Part D – Covered Drugs</a:t>
            </a:r>
          </a:p>
        </p:txBody>
      </p:sp>
      <p:sp>
        <p:nvSpPr>
          <p:cNvPr id="21507" name="Rectangle 3">
            <a:extLst>
              <a:ext uri="{FF2B5EF4-FFF2-40B4-BE49-F238E27FC236}">
                <a16:creationId xmlns:a16="http://schemas.microsoft.com/office/drawing/2014/main" id="{56B27465-0B4E-440D-9A3B-1E23BF62E7A1}"/>
              </a:ext>
            </a:extLst>
          </p:cNvPr>
          <p:cNvSpPr>
            <a:spLocks noGrp="1"/>
          </p:cNvSpPr>
          <p:nvPr>
            <p:ph idx="1"/>
          </p:nvPr>
        </p:nvSpPr>
        <p:spPr/>
        <p:txBody>
          <a:bodyPr/>
          <a:lstStyle/>
          <a:p>
            <a:r>
              <a:rPr lang="en-US" altLang="en-US" sz="2800" dirty="0">
                <a:ea typeface="ＭＳ Ｐゴシック" panose="020B0600070205080204" pitchFamily="34" charset="-128"/>
              </a:rPr>
              <a:t>In general, Part B covers the following:</a:t>
            </a:r>
          </a:p>
          <a:p>
            <a:pPr lvl="1"/>
            <a:r>
              <a:rPr lang="en-US" altLang="en-US" sz="2400" dirty="0">
                <a:ea typeface="ＭＳ Ｐゴシック" panose="020B0600070205080204" pitchFamily="34" charset="-128"/>
              </a:rPr>
              <a:t>Drugs used with an item of DME</a:t>
            </a:r>
          </a:p>
          <a:p>
            <a:pPr lvl="1"/>
            <a:r>
              <a:rPr lang="en-US" altLang="en-US" sz="2400" dirty="0">
                <a:ea typeface="ＭＳ Ｐゴシック" panose="020B0600070205080204" pitchFamily="34" charset="-128"/>
              </a:rPr>
              <a:t>Some antigens</a:t>
            </a:r>
          </a:p>
          <a:p>
            <a:pPr lvl="1"/>
            <a:r>
              <a:rPr lang="en-US" altLang="en-US" sz="2400" dirty="0">
                <a:ea typeface="ＭＳ Ｐゴシック" panose="020B0600070205080204" pitchFamily="34" charset="-128"/>
              </a:rPr>
              <a:t>Injectable osteoporosis drugs</a:t>
            </a:r>
          </a:p>
          <a:p>
            <a:pPr lvl="1"/>
            <a:r>
              <a:rPr lang="en-US" altLang="en-US" sz="2400" dirty="0">
                <a:ea typeface="ＭＳ Ｐゴシック" panose="020B0600070205080204" pitchFamily="34" charset="-128"/>
              </a:rPr>
              <a:t>Erythropoiesis-stimulating agents</a:t>
            </a:r>
          </a:p>
          <a:p>
            <a:pPr lvl="1"/>
            <a:r>
              <a:rPr lang="en-US" altLang="en-US" sz="2400" dirty="0">
                <a:ea typeface="ＭＳ Ｐゴシック" panose="020B0600070205080204" pitchFamily="34" charset="-128"/>
              </a:rPr>
              <a:t>Blood clotting factors</a:t>
            </a:r>
          </a:p>
          <a:p>
            <a:pPr lvl="1"/>
            <a:r>
              <a:rPr lang="en-US" altLang="en-US" sz="2400" dirty="0">
                <a:ea typeface="ＭＳ Ｐゴシック" panose="020B0600070205080204" pitchFamily="34" charset="-128"/>
              </a:rPr>
              <a:t>Injectable and infused drugs</a:t>
            </a:r>
          </a:p>
          <a:p>
            <a:pPr lvl="1"/>
            <a:r>
              <a:rPr lang="en-US" altLang="en-US" sz="2400" dirty="0">
                <a:ea typeface="ＭＳ Ｐゴシック" panose="020B0600070205080204" pitchFamily="34" charset="-128"/>
              </a:rPr>
              <a:t>Oral ESRD drugs</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75CF893-0E4A-4091-A37A-C7245CB7F46C}"/>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Part D – Covered Drugs (cont.)</a:t>
            </a:r>
          </a:p>
        </p:txBody>
      </p:sp>
      <p:sp>
        <p:nvSpPr>
          <p:cNvPr id="23555" name="Rectangle 3">
            <a:extLst>
              <a:ext uri="{FF2B5EF4-FFF2-40B4-BE49-F238E27FC236}">
                <a16:creationId xmlns:a16="http://schemas.microsoft.com/office/drawing/2014/main" id="{27343ED8-8A54-4086-B6D3-B8F30D827326}"/>
              </a:ext>
            </a:extLst>
          </p:cNvPr>
          <p:cNvSpPr>
            <a:spLocks noGrp="1"/>
          </p:cNvSpPr>
          <p:nvPr>
            <p:ph idx="1"/>
          </p:nvPr>
        </p:nvSpPr>
        <p:spPr/>
        <p:txBody>
          <a:bodyPr/>
          <a:lstStyle/>
          <a:p>
            <a:r>
              <a:rPr lang="en-US" altLang="en-US" sz="2800" dirty="0">
                <a:ea typeface="ＭＳ Ｐゴシック" panose="020B0600070205080204" pitchFamily="34" charset="-128"/>
              </a:rPr>
              <a:t>Additional Part B Coverage:</a:t>
            </a:r>
          </a:p>
          <a:p>
            <a:pPr lvl="1"/>
            <a:r>
              <a:rPr lang="en-US" altLang="en-US" sz="2400" dirty="0">
                <a:ea typeface="ＭＳ Ｐゴシック" panose="020B0600070205080204" pitchFamily="34" charset="-128"/>
              </a:rPr>
              <a:t>Parental and enteral nutrition (intravenous and tube feeding)</a:t>
            </a:r>
          </a:p>
          <a:p>
            <a:pPr lvl="1"/>
            <a:r>
              <a:rPr lang="en-US" altLang="ja-JP" sz="2400" dirty="0">
                <a:ea typeface="ＭＳ Ｐゴシック" panose="020B0600070205080204" pitchFamily="34" charset="-128"/>
              </a:rPr>
              <a:t>Intravenous immune globulin (IVIG) provided in the home</a:t>
            </a:r>
          </a:p>
          <a:p>
            <a:pPr lvl="1"/>
            <a:r>
              <a:rPr lang="en-US" altLang="ja-JP" sz="2400" dirty="0">
                <a:ea typeface="ＭＳ Ｐゴシック" panose="020B0600070205080204" pitchFamily="34" charset="-128"/>
              </a:rPr>
              <a:t>Vaccinations</a:t>
            </a:r>
          </a:p>
          <a:p>
            <a:pPr lvl="1"/>
            <a:r>
              <a:rPr lang="en-US" altLang="ja-JP" sz="2400" dirty="0">
                <a:ea typeface="ＭＳ Ｐゴシック" panose="020B0600070205080204" pitchFamily="34" charset="-128"/>
              </a:rPr>
              <a:t>Transplant/immunosuppressive drugs</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C074DFA-9959-4FD5-96CA-7151F5D8410F}"/>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Medigap</a:t>
            </a:r>
          </a:p>
        </p:txBody>
      </p:sp>
      <p:sp>
        <p:nvSpPr>
          <p:cNvPr id="25603" name="Rectangle 3">
            <a:extLst>
              <a:ext uri="{FF2B5EF4-FFF2-40B4-BE49-F238E27FC236}">
                <a16:creationId xmlns:a16="http://schemas.microsoft.com/office/drawing/2014/main" id="{0D51230C-AF8A-4FAC-A43D-442D52F55CBF}"/>
              </a:ext>
            </a:extLst>
          </p:cNvPr>
          <p:cNvSpPr>
            <a:spLocks noGrp="1"/>
          </p:cNvSpPr>
          <p:nvPr>
            <p:ph idx="1"/>
          </p:nvPr>
        </p:nvSpPr>
        <p:spPr/>
        <p:txBody>
          <a:bodyPr/>
          <a:lstStyle/>
          <a:p>
            <a:r>
              <a:rPr lang="en-US" altLang="en-US" sz="2800" dirty="0">
                <a:ea typeface="ＭＳ Ｐゴシック" panose="020B0600070205080204" pitchFamily="34" charset="-128"/>
              </a:rPr>
              <a:t>Insurance sold to individual members</a:t>
            </a:r>
          </a:p>
          <a:p>
            <a:pPr lvl="1"/>
            <a:r>
              <a:rPr lang="en-US" altLang="en-US" sz="2400" dirty="0">
                <a:ea typeface="ＭＳ Ｐゴシック" panose="020B0600070205080204" pitchFamily="34" charset="-128"/>
              </a:rPr>
              <a:t>Generally, one must have Medicare Parts A and B to purchase Medigap</a:t>
            </a:r>
          </a:p>
          <a:p>
            <a:r>
              <a:rPr lang="en-US" altLang="en-US" sz="2800" dirty="0">
                <a:ea typeface="ＭＳ Ｐゴシック" panose="020B0600070205080204" pitchFamily="34" charset="-128"/>
              </a:rPr>
              <a:t>Fills in the gaps (i.e., deductibles, coinsurance) of the original Medicare plan</a:t>
            </a:r>
          </a:p>
          <a:p>
            <a:pPr lvl="1"/>
            <a:r>
              <a:rPr lang="en-US" altLang="en-US" sz="2400" dirty="0">
                <a:ea typeface="ＭＳ Ｐゴシック" panose="020B0600070205080204" pitchFamily="34" charset="-128"/>
              </a:rPr>
              <a:t>Cannot provide outpatient prescription drug coverage</a:t>
            </a:r>
          </a:p>
          <a:p>
            <a:r>
              <a:rPr lang="en-US" altLang="en-US" sz="2800" dirty="0">
                <a:ea typeface="ＭＳ Ｐゴシック" panose="020B0600070205080204" pitchFamily="34" charset="-128"/>
              </a:rPr>
              <a:t>Often referred to as Medicare Supplement Health Insurance</a:t>
            </a:r>
          </a:p>
          <a:p>
            <a:pPr eaLnBrk="1" hangingPunct="1">
              <a:lnSpc>
                <a:spcPct val="90000"/>
              </a:lnSpc>
              <a:buFont typeface="Arial" panose="020B0604020202020204" pitchFamily="34" charset="0"/>
              <a:buNone/>
            </a:pPr>
            <a:endParaRPr lang="en-US" altLang="en-US" sz="28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705763D6-EB8D-40A2-A69E-9791BCAE052A}"/>
              </a:ext>
            </a:extLst>
          </p:cNvPr>
          <p:cNvSpPr>
            <a:spLocks noGrp="1"/>
          </p:cNvSpPr>
          <p:nvPr>
            <p:ph type="title"/>
          </p:nvPr>
        </p:nvSpPr>
        <p:spPr/>
        <p:txBody>
          <a:bodyPr>
            <a:normAutofit/>
          </a:bodyPr>
          <a:lstStyle/>
          <a:p>
            <a:r>
              <a:rPr lang="en-US" altLang="en-US" sz="4400" dirty="0">
                <a:ea typeface="ＭＳ Ｐゴシック" panose="020B0600070205080204" pitchFamily="34" charset="-128"/>
              </a:rPr>
              <a:t>Medicare Part C (Medicare Advantage)</a:t>
            </a:r>
          </a:p>
        </p:txBody>
      </p:sp>
      <p:sp>
        <p:nvSpPr>
          <p:cNvPr id="27651" name="Content Placeholder 2">
            <a:extLst>
              <a:ext uri="{FF2B5EF4-FFF2-40B4-BE49-F238E27FC236}">
                <a16:creationId xmlns:a16="http://schemas.microsoft.com/office/drawing/2014/main" id="{1EF746D0-1B8A-403B-91E6-68503D6A02D8}"/>
              </a:ext>
            </a:extLst>
          </p:cNvPr>
          <p:cNvSpPr>
            <a:spLocks noGrp="1"/>
          </p:cNvSpPr>
          <p:nvPr>
            <p:ph idx="1"/>
          </p:nvPr>
        </p:nvSpPr>
        <p:spPr/>
        <p:txBody>
          <a:bodyPr>
            <a:normAutofit/>
          </a:bodyPr>
          <a:lstStyle/>
          <a:p>
            <a:r>
              <a:rPr lang="en-US" altLang="en-US" sz="2400" dirty="0">
                <a:ea typeface="ＭＳ Ｐゴシック" panose="020B0600070205080204" pitchFamily="34" charset="-128"/>
              </a:rPr>
              <a:t>Part C provides a managed care alternative to original Medicare (Parts A and B)</a:t>
            </a:r>
          </a:p>
          <a:p>
            <a:r>
              <a:rPr lang="en-US" altLang="en-US" sz="2400" dirty="0">
                <a:ea typeface="ＭＳ Ｐゴシック" panose="020B0600070205080204" pitchFamily="34" charset="-128"/>
              </a:rPr>
              <a:t>These plans represent the privatization of Medicare plans with variable cost-share</a:t>
            </a:r>
          </a:p>
          <a:p>
            <a:r>
              <a:rPr lang="en-US" altLang="en-US" sz="2400" dirty="0">
                <a:ea typeface="ＭＳ Ｐゴシック" panose="020B0600070205080204" pitchFamily="34" charset="-128"/>
              </a:rPr>
              <a:t>Medicare Advantage (MA) plan benefits can include:</a:t>
            </a:r>
          </a:p>
          <a:p>
            <a:pPr lvl="1"/>
            <a:r>
              <a:rPr lang="en-US" altLang="en-US" sz="2000" dirty="0">
                <a:ea typeface="ＭＳ Ｐゴシック" panose="020B0600070205080204" pitchFamily="34" charset="-128"/>
              </a:rPr>
              <a:t>All Medicare program benefits and protections</a:t>
            </a:r>
          </a:p>
          <a:p>
            <a:pPr lvl="1"/>
            <a:r>
              <a:rPr lang="en-US" altLang="en-US" sz="2000" dirty="0">
                <a:ea typeface="ＭＳ Ｐゴシック" panose="020B0600070205080204" pitchFamily="34" charset="-128"/>
              </a:rPr>
              <a:t>Regular Medicare-covered services</a:t>
            </a:r>
          </a:p>
          <a:p>
            <a:pPr lvl="1"/>
            <a:r>
              <a:rPr lang="en-US" altLang="en-US" sz="2000" dirty="0">
                <a:ea typeface="ＭＳ Ｐゴシック" panose="020B0600070205080204" pitchFamily="34" charset="-128"/>
              </a:rPr>
              <a:t>Extra benefits (e.g., vision, hearing, dental)</a:t>
            </a:r>
          </a:p>
          <a:p>
            <a:pPr lvl="1"/>
            <a:r>
              <a:rPr lang="en-US" altLang="en-US" sz="2000" dirty="0">
                <a:ea typeface="ＭＳ Ｐゴシック" panose="020B0600070205080204" pitchFamily="34" charset="-128"/>
              </a:rPr>
              <a:t>Prescription drugs (Medicare Advantage prescription drug plans [MA-PDs])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D68B3D5-855F-4FB8-9B65-C3783F943DBF}"/>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Modernization Act of 2003</a:t>
            </a:r>
          </a:p>
        </p:txBody>
      </p:sp>
      <p:sp>
        <p:nvSpPr>
          <p:cNvPr id="29699" name="Rectangle 3">
            <a:extLst>
              <a:ext uri="{FF2B5EF4-FFF2-40B4-BE49-F238E27FC236}">
                <a16:creationId xmlns:a16="http://schemas.microsoft.com/office/drawing/2014/main" id="{61F8B957-91AB-40D8-8C87-DF63263A91F6}"/>
              </a:ext>
            </a:extLst>
          </p:cNvPr>
          <p:cNvSpPr>
            <a:spLocks noGrp="1"/>
          </p:cNvSpPr>
          <p:nvPr>
            <p:ph idx="1"/>
          </p:nvPr>
        </p:nvSpPr>
        <p:spPr/>
        <p:txBody>
          <a:bodyPr/>
          <a:lstStyle/>
          <a:p>
            <a:r>
              <a:rPr lang="en-US" altLang="en-US" sz="2800" dirty="0">
                <a:ea typeface="ＭＳ Ｐゴシック" panose="020B0600070205080204" pitchFamily="34" charset="-128"/>
              </a:rPr>
              <a:t>Federal legislation signed into law on December 8, 2003</a:t>
            </a:r>
          </a:p>
          <a:p>
            <a:r>
              <a:rPr lang="en-US" altLang="en-US" sz="2800" dirty="0">
                <a:ea typeface="ＭＳ Ｐゴシック" panose="020B0600070205080204" pitchFamily="34" charset="-128"/>
              </a:rPr>
              <a:t>Created a new prescription drug benefit (Medicare Part D) beginning in January 2006</a:t>
            </a:r>
          </a:p>
          <a:p>
            <a:pPr lvl="1"/>
            <a:r>
              <a:rPr lang="en-US" altLang="en-US" sz="2400" dirty="0">
                <a:ea typeface="ＭＳ Ｐゴシック" panose="020B0600070205080204" pitchFamily="34" charset="-128"/>
              </a:rPr>
              <a:t>Available to those members eligible for Medicare Part A or Part B and elderly Medicaid beneficiaries</a:t>
            </a:r>
          </a:p>
          <a:p>
            <a:pPr lvl="1"/>
            <a:r>
              <a:rPr lang="en-US" altLang="en-US" sz="2400" dirty="0">
                <a:ea typeface="ＭＳ Ｐゴシック" panose="020B0600070205080204" pitchFamily="34" charset="-128"/>
              </a:rPr>
              <a:t>Voluntary benefit</a:t>
            </a:r>
          </a:p>
          <a:p>
            <a:pPr lvl="1"/>
            <a:r>
              <a:rPr lang="en-US" altLang="en-US" sz="2400" dirty="0">
                <a:ea typeface="ＭＳ Ｐゴシック" panose="020B0600070205080204" pitchFamily="34" charset="-128"/>
              </a:rPr>
              <a:t>Coverage available through private insurance companies and managed care organizations (MCOs)</a:t>
            </a:r>
          </a:p>
          <a:p>
            <a:pPr lvl="1"/>
            <a:endParaRPr lang="en-US" altLang="en-US" dirty="0">
              <a:ea typeface="ＭＳ Ｐゴシック" panose="020B0600070205080204" pitchFamily="34" charset="-128"/>
            </a:endParaRPr>
          </a:p>
          <a:p>
            <a:endParaRPr lang="en-US" altLang="en-US" dirty="0">
              <a:ea typeface="ＭＳ Ｐゴシック" panose="020B0600070205080204" pitchFamily="34" charset="-128"/>
            </a:endParaRPr>
          </a:p>
          <a:p>
            <a:pPr eaLnBrk="1" hangingPunct="1"/>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General AMCP">
      <a:dk1>
        <a:srgbClr val="00205B"/>
      </a:dk1>
      <a:lt1>
        <a:srgbClr val="FFFFFF"/>
      </a:lt1>
      <a:dk2>
        <a:srgbClr val="00205B"/>
      </a:dk2>
      <a:lt2>
        <a:srgbClr val="00205B"/>
      </a:lt2>
      <a:accent1>
        <a:srgbClr val="C8C9C7"/>
      </a:accent1>
      <a:accent2>
        <a:srgbClr val="F1B300"/>
      </a:accent2>
      <a:accent3>
        <a:srgbClr val="DC8633"/>
      </a:accent3>
      <a:accent4>
        <a:srgbClr val="348BAC"/>
      </a:accent4>
      <a:accent5>
        <a:srgbClr val="720062"/>
      </a:accent5>
      <a:accent6>
        <a:srgbClr val="93C90E"/>
      </a:accent6>
      <a:hlink>
        <a:srgbClr val="FFFFFF"/>
      </a:hlink>
      <a:folHlink>
        <a:srgbClr val="63666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1062</TotalTime>
  <Words>1559</Words>
  <Application>Microsoft Office PowerPoint</Application>
  <PresentationFormat>Widescreen</PresentationFormat>
  <Paragraphs>172</Paragraphs>
  <Slides>20</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Courier New</vt:lpstr>
      <vt:lpstr>Montserrat</vt:lpstr>
      <vt:lpstr>Wingdings</vt:lpstr>
      <vt:lpstr>Office Theme</vt:lpstr>
      <vt:lpstr>1_Office Theme</vt:lpstr>
      <vt:lpstr>Medicare Part D Prescription Drug Benefit Overview</vt:lpstr>
      <vt:lpstr>Medicare – The Basics</vt:lpstr>
      <vt:lpstr>Original Medicare</vt:lpstr>
      <vt:lpstr>Original Medicare (cont.)</vt:lpstr>
      <vt:lpstr>Medicare Part D – Covered Drugs</vt:lpstr>
      <vt:lpstr>Medicare Part D – Covered Drugs (cont.)</vt:lpstr>
      <vt:lpstr>Medigap</vt:lpstr>
      <vt:lpstr>Medicare Part C (Medicare Advantage)</vt:lpstr>
      <vt:lpstr>Medicare Modernization Act of 2003</vt:lpstr>
      <vt:lpstr>Medicare Part D Overview</vt:lpstr>
      <vt:lpstr>Medicare Part D – Late Enrollment Penalty</vt:lpstr>
      <vt:lpstr>Medicare Part D – Formulary </vt:lpstr>
      <vt:lpstr>Medicare Part D – Formulary (cont.)</vt:lpstr>
      <vt:lpstr>Medicare Part D – Formulary (cont.)</vt:lpstr>
      <vt:lpstr>Medicare Part D – 2020 Standard Benefit Limits</vt:lpstr>
      <vt:lpstr>Medicare Part D – 2020 Standard Benefit Limits (cont.)</vt:lpstr>
      <vt:lpstr>Medicare Part D – Low Income</vt:lpstr>
      <vt:lpstr>Medicare Part D – Explanation of Benefits (EOB)</vt:lpstr>
      <vt:lpstr>Medicare Part D – Additional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Betty Whitaker</cp:lastModifiedBy>
  <cp:revision>166</cp:revision>
  <dcterms:created xsi:type="dcterms:W3CDTF">2019-05-03T17:39:49Z</dcterms:created>
  <dcterms:modified xsi:type="dcterms:W3CDTF">2023-04-10T20:38:10Z</dcterms:modified>
</cp:coreProperties>
</file>