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97" r:id="rId2"/>
    <p:sldId id="290" r:id="rId3"/>
    <p:sldId id="259" r:id="rId4"/>
    <p:sldId id="257" r:id="rId5"/>
    <p:sldId id="289" r:id="rId6"/>
    <p:sldId id="286" r:id="rId7"/>
    <p:sldId id="287" r:id="rId8"/>
    <p:sldId id="293" r:id="rId9"/>
    <p:sldId id="294" r:id="rId10"/>
    <p:sldId id="260" r:id="rId11"/>
    <p:sldId id="291" r:id="rId12"/>
    <p:sldId id="292" r:id="rId13"/>
    <p:sldId id="295" r:id="rId14"/>
    <p:sldId id="296" r:id="rId15"/>
    <p:sldId id="41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5B"/>
    <a:srgbClr val="91C84C"/>
    <a:srgbClr val="FFFFFF"/>
    <a:srgbClr val="F5E27A"/>
    <a:srgbClr val="FFE762"/>
    <a:srgbClr val="F4D33D"/>
    <a:srgbClr val="93C90E"/>
    <a:srgbClr val="83498C"/>
    <a:srgbClr val="F0D966"/>
    <a:srgbClr val="286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400" autoAdjust="0"/>
    <p:restoredTop sz="83289" autoAdjust="0"/>
  </p:normalViewPr>
  <p:slideViewPr>
    <p:cSldViewPr snapToGrid="0" snapToObjects="1">
      <p:cViewPr varScale="1">
        <p:scale>
          <a:sx n="71" d="100"/>
          <a:sy n="71" d="100"/>
        </p:scale>
        <p:origin x="802"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28B05A-7177-4218-A104-D8CD43271F5E}" type="datetimeFigureOut">
              <a:rPr lang="en-US" smtClean="0"/>
              <a:t>4/11/2023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9CBD27-D6FE-4E25-8944-C777FE3B93DA}" type="slidenum">
              <a:rPr lang="en-US" smtClean="0"/>
              <a:t>‹#›</a:t>
            </a:fld>
            <a:endParaRPr lang="en-US"/>
          </a:p>
        </p:txBody>
      </p:sp>
    </p:spTree>
    <p:extLst>
      <p:ext uri="{BB962C8B-B14F-4D97-AF65-F5344CB8AC3E}">
        <p14:creationId xmlns:p14="http://schemas.microsoft.com/office/powerpoint/2010/main" val="3618446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EE089409-BD5A-4724-B7AE-A932E3514C0F}"/>
              </a:ext>
            </a:extLst>
          </p:cNvPr>
          <p:cNvSpPr>
            <a:spLocks noGrp="1" noRot="1" noChangeAspect="1" noChangeArrowheads="1" noTextEdit="1"/>
          </p:cNvSpPr>
          <p:nvPr>
            <p:ph type="sldImg"/>
          </p:nvPr>
        </p:nvSpPr>
        <p:spPr>
          <a:ln/>
        </p:spPr>
      </p:sp>
      <p:sp>
        <p:nvSpPr>
          <p:cNvPr id="14339" name="Rectangle 3">
            <a:extLst>
              <a:ext uri="{FF2B5EF4-FFF2-40B4-BE49-F238E27FC236}">
                <a16:creationId xmlns:a16="http://schemas.microsoft.com/office/drawing/2014/main" id="{8D51BD81-27E0-4496-B322-9F266398D04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F492D9FC-55CB-4D5E-BB4F-3762CA62D629}"/>
              </a:ext>
            </a:extLst>
          </p:cNvPr>
          <p:cNvSpPr>
            <a:spLocks noGrp="1" noRot="1" noChangeAspect="1" noChangeArrowheads="1" noTextEdit="1"/>
          </p:cNvSpPr>
          <p:nvPr>
            <p:ph type="sldImg"/>
          </p:nvPr>
        </p:nvSpPr>
        <p:spPr>
          <a:ln/>
        </p:spPr>
      </p:sp>
      <p:sp>
        <p:nvSpPr>
          <p:cNvPr id="19459" name="Notes Placeholder 2">
            <a:extLst>
              <a:ext uri="{FF2B5EF4-FFF2-40B4-BE49-F238E27FC236}">
                <a16:creationId xmlns:a16="http://schemas.microsoft.com/office/drawing/2014/main" id="{EE761A2E-CAEF-425E-B433-D41BCF9F2C6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Note increase in HDHPs</a:t>
            </a:r>
          </a:p>
          <a:p>
            <a:endParaRPr lang="en-US" altLang="en-US"/>
          </a:p>
          <a:p>
            <a:r>
              <a:rPr lang="en-US" altLang="en-US"/>
              <a:t>Conventional plans are ones in which the health plan does not contract with providers. Patients could choose their providers freely and the provider could charge whatever they wanted. If the insurance didn’t pay, the patient would be responsible for whatever was leftover. These plans were referred to as “indemnity insurance” and when health plans started limiting services (e.g., which services they would pay for), it became known as managed indemnity.</a:t>
            </a:r>
          </a:p>
        </p:txBody>
      </p:sp>
      <p:sp>
        <p:nvSpPr>
          <p:cNvPr id="19460" name="Slide Number Placeholder 3">
            <a:extLst>
              <a:ext uri="{FF2B5EF4-FFF2-40B4-BE49-F238E27FC236}">
                <a16:creationId xmlns:a16="http://schemas.microsoft.com/office/drawing/2014/main" id="{6A60E2A3-A5DD-4DA6-AD2C-432F590756E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2DC24BB-0788-432C-9ABC-ED2CB542DDFB}" type="slidenum">
              <a:rPr lang="en-US" altLang="en-US" smtClean="0"/>
              <a:pPr>
                <a:spcBef>
                  <a:spcPct val="0"/>
                </a:spcBef>
              </a:pPr>
              <a:t>5</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6C028951-4DB1-42A4-A15A-482286ABEEF6}"/>
              </a:ext>
            </a:extLst>
          </p:cNvPr>
          <p:cNvSpPr>
            <a:spLocks noGrp="1" noRot="1" noChangeAspect="1" noChangeArrowheads="1" noTextEdit="1"/>
          </p:cNvSpPr>
          <p:nvPr>
            <p:ph type="sldImg"/>
          </p:nvPr>
        </p:nvSpPr>
        <p:spPr>
          <a:ln/>
        </p:spPr>
      </p:sp>
      <p:sp>
        <p:nvSpPr>
          <p:cNvPr id="23555" name="Rectangle 3">
            <a:extLst>
              <a:ext uri="{FF2B5EF4-FFF2-40B4-BE49-F238E27FC236}">
                <a16:creationId xmlns:a16="http://schemas.microsoft.com/office/drawing/2014/main" id="{D1B5F792-3A5C-4E6F-A3C8-6A8588611D9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Costs of out-of-network services determined by providers (NOT contracted rates with health plans)</a:t>
            </a:r>
          </a:p>
          <a:p>
            <a:pPr eaLnBrk="1" hangingPunct="1"/>
            <a:r>
              <a:rPr lang="en-US" altLang="en-US"/>
              <a:t> - for all other plans through this point, the health plan basically sets the price that they will reimburse the provider based on the agreed upon contracted rate. In this case, out-of-network providers set their own rates and patients are responsible for the difference between what is being charged and what the health plan pays.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BD31E26A-9DAA-4B81-85C1-9F3035E9ABAA}"/>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52368398-AC5F-4A70-AAA3-20034B02260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BAFFF261-023F-4330-8852-6B28E18DD4F8}"/>
              </a:ext>
            </a:extLst>
          </p:cNvPr>
          <p:cNvSpPr>
            <a:spLocks noGrp="1" noRot="1" noChangeAspect="1" noChangeArrowheads="1" noTextEdit="1"/>
          </p:cNvSpPr>
          <p:nvPr>
            <p:ph type="sldImg"/>
          </p:nvPr>
        </p:nvSpPr>
        <p:spPr>
          <a:ln/>
        </p:spPr>
      </p:sp>
      <p:sp>
        <p:nvSpPr>
          <p:cNvPr id="27651" name="Rectangle 3">
            <a:extLst>
              <a:ext uri="{FF2B5EF4-FFF2-40B4-BE49-F238E27FC236}">
                <a16:creationId xmlns:a16="http://schemas.microsoft.com/office/drawing/2014/main" id="{2858C630-07B4-4EAF-93D0-D613BFD6184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2B27CA8-D5F3-4AD4-BCE5-92FB9E11E0C3}"/>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6FD28B27-A498-46D4-8AAF-2C27593665E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Considering all the models of healthcare available, employers must decide on a benefit design for their employees. This involves choosing between offering their employees more choice or lower costs.  There is a balance to be achieved.  The more patient option, the higher the cost of the plan benefit design.   </a:t>
            </a:r>
          </a:p>
          <a:p>
            <a:endParaRPr lang="en-US" altLang="en-US"/>
          </a:p>
        </p:txBody>
      </p:sp>
      <p:sp>
        <p:nvSpPr>
          <p:cNvPr id="29700" name="Slide Number Placeholder 3">
            <a:extLst>
              <a:ext uri="{FF2B5EF4-FFF2-40B4-BE49-F238E27FC236}">
                <a16:creationId xmlns:a16="http://schemas.microsoft.com/office/drawing/2014/main" id="{E1D6C8ED-BE71-4960-9830-6C368CD9547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65F7C14-2966-4771-A8B1-215975B148DA}" type="slidenum">
              <a:rPr lang="en-US" altLang="en-US" smtClean="0"/>
              <a:pPr>
                <a:spcBef>
                  <a:spcPct val="0"/>
                </a:spcBef>
              </a:pPr>
              <a:t>11</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532D247A-0F77-4DC0-944D-DF3F56EF2151}"/>
              </a:ext>
            </a:extLst>
          </p:cNvPr>
          <p:cNvSpPr>
            <a:spLocks noGrp="1" noRot="1" noChangeAspect="1" noTextEdit="1"/>
          </p:cNvSpPr>
          <p:nvPr>
            <p:ph type="sldImg"/>
          </p:nvPr>
        </p:nvSpPr>
        <p:spPr>
          <a:ln/>
        </p:spPr>
      </p:sp>
      <p:sp>
        <p:nvSpPr>
          <p:cNvPr id="32771" name="Notes Placeholder 2">
            <a:extLst>
              <a:ext uri="{FF2B5EF4-FFF2-40B4-BE49-F238E27FC236}">
                <a16:creationId xmlns:a16="http://schemas.microsoft.com/office/drawing/2014/main" id="{FBAC8856-0C7E-42FB-820E-3E91FC1C92C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With preferred pharmacy networks – there are preferred in-network pharmacies, where patients will pay the lowest cost (e.g., $5 copay); non-preferred in-network pharmacies, where patients will pay a slightly higher copay (e.g., $10), and there are out-of-network pharmacies (where patients have no coverage at all).</a:t>
            </a:r>
          </a:p>
          <a:p>
            <a:endParaRPr lang="en-US" altLang="en-US"/>
          </a:p>
          <a:p>
            <a:r>
              <a:rPr lang="en-US" altLang="en-US"/>
              <a:t>Being out of network means that the pharmacy cannot process claims through that insurance.</a:t>
            </a:r>
          </a:p>
          <a:p>
            <a:endParaRPr lang="en-US" altLang="en-US"/>
          </a:p>
          <a:p>
            <a:r>
              <a:rPr lang="en-US" altLang="en-US"/>
              <a:t>With limited pharmacy networks – there are preferred in-network pharmacies, where patients will have coverage; and there are out-of-network pharmacies, where patients will not.</a:t>
            </a:r>
          </a:p>
          <a:p>
            <a:endParaRPr lang="en-US" altLang="en-US"/>
          </a:p>
          <a:p>
            <a:r>
              <a:rPr lang="en-US" altLang="en-US"/>
              <a:t>With “neither” – many, if not all, pharmacies are in-network</a:t>
            </a:r>
          </a:p>
        </p:txBody>
      </p:sp>
      <p:sp>
        <p:nvSpPr>
          <p:cNvPr id="32772" name="Slide Number Placeholder 3">
            <a:extLst>
              <a:ext uri="{FF2B5EF4-FFF2-40B4-BE49-F238E27FC236}">
                <a16:creationId xmlns:a16="http://schemas.microsoft.com/office/drawing/2014/main" id="{D2BA5553-28EA-466F-81DA-ED33618D9BB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cs typeface="Arial" panose="020B0604020202020204" pitchFamily="34" charset="0"/>
              </a:defRPr>
            </a:lvl1pPr>
            <a:lvl2pPr marL="742950" indent="-285750" defTabSz="933450">
              <a:defRPr>
                <a:solidFill>
                  <a:schemeClr val="tx1"/>
                </a:solidFill>
                <a:latin typeface="Arial" panose="020B0604020202020204" pitchFamily="34" charset="0"/>
                <a:cs typeface="Arial" panose="020B0604020202020204" pitchFamily="34" charset="0"/>
              </a:defRPr>
            </a:lvl2pPr>
            <a:lvl3pPr marL="1143000" indent="-228600" defTabSz="933450">
              <a:defRPr>
                <a:solidFill>
                  <a:schemeClr val="tx1"/>
                </a:solidFill>
                <a:latin typeface="Arial" panose="020B0604020202020204" pitchFamily="34" charset="0"/>
                <a:cs typeface="Arial" panose="020B0604020202020204" pitchFamily="34" charset="0"/>
              </a:defRPr>
            </a:lvl3pPr>
            <a:lvl4pPr marL="1600200" indent="-228600" defTabSz="933450">
              <a:defRPr>
                <a:solidFill>
                  <a:schemeClr val="tx1"/>
                </a:solidFill>
                <a:latin typeface="Arial" panose="020B0604020202020204" pitchFamily="34" charset="0"/>
                <a:cs typeface="Arial" panose="020B0604020202020204" pitchFamily="34" charset="0"/>
              </a:defRPr>
            </a:lvl4pPr>
            <a:lvl5pPr marL="2057400" indent="-228600" defTabSz="933450">
              <a:defRPr>
                <a:solidFill>
                  <a:schemeClr val="tx1"/>
                </a:solidFill>
                <a:latin typeface="Arial" panose="020B0604020202020204" pitchFamily="34" charset="0"/>
                <a:cs typeface="Arial" panose="020B0604020202020204" pitchFamily="34" charset="0"/>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E350320-711A-4210-A321-15F7EA356A30}" type="slidenum">
              <a:rPr lang="en-US" altLang="en-US" smtClean="0">
                <a:latin typeface="Calibri" panose="020F0502020204030204" pitchFamily="34" charset="0"/>
              </a:rPr>
              <a:pPr/>
              <a:t>13</a:t>
            </a:fld>
            <a:endParaRPr lang="en-US" altLang="en-US">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038B0D91-1F30-4BDE-88DB-CE8DD758EA8E}"/>
              </a:ext>
            </a:extLst>
          </p:cNvPr>
          <p:cNvSpPr>
            <a:spLocks noGrp="1" noRot="1" noChangeAspect="1" noTextEdit="1"/>
          </p:cNvSpPr>
          <p:nvPr>
            <p:ph type="sldImg"/>
          </p:nvPr>
        </p:nvSpPr>
        <p:spPr>
          <a:ln/>
        </p:spPr>
      </p:sp>
      <p:sp>
        <p:nvSpPr>
          <p:cNvPr id="34819" name="Notes Placeholder 2">
            <a:extLst>
              <a:ext uri="{FF2B5EF4-FFF2-40B4-BE49-F238E27FC236}">
                <a16:creationId xmlns:a16="http://schemas.microsoft.com/office/drawing/2014/main" id="{CF113463-B4C3-4C5B-A135-DB4D95D8DE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4820" name="Slide Number Placeholder 3">
            <a:extLst>
              <a:ext uri="{FF2B5EF4-FFF2-40B4-BE49-F238E27FC236}">
                <a16:creationId xmlns:a16="http://schemas.microsoft.com/office/drawing/2014/main" id="{8FB99727-107F-436D-A810-9538C35B082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cs typeface="Arial" panose="020B0604020202020204" pitchFamily="34" charset="0"/>
              </a:defRPr>
            </a:lvl1pPr>
            <a:lvl2pPr marL="742950" indent="-285750" defTabSz="933450">
              <a:defRPr>
                <a:solidFill>
                  <a:schemeClr val="tx1"/>
                </a:solidFill>
                <a:latin typeface="Arial" panose="020B0604020202020204" pitchFamily="34" charset="0"/>
                <a:cs typeface="Arial" panose="020B0604020202020204" pitchFamily="34" charset="0"/>
              </a:defRPr>
            </a:lvl2pPr>
            <a:lvl3pPr marL="1143000" indent="-228600" defTabSz="933450">
              <a:defRPr>
                <a:solidFill>
                  <a:schemeClr val="tx1"/>
                </a:solidFill>
                <a:latin typeface="Arial" panose="020B0604020202020204" pitchFamily="34" charset="0"/>
                <a:cs typeface="Arial" panose="020B0604020202020204" pitchFamily="34" charset="0"/>
              </a:defRPr>
            </a:lvl3pPr>
            <a:lvl4pPr marL="1600200" indent="-228600" defTabSz="933450">
              <a:defRPr>
                <a:solidFill>
                  <a:schemeClr val="tx1"/>
                </a:solidFill>
                <a:latin typeface="Arial" panose="020B0604020202020204" pitchFamily="34" charset="0"/>
                <a:cs typeface="Arial" panose="020B0604020202020204" pitchFamily="34" charset="0"/>
              </a:defRPr>
            </a:lvl4pPr>
            <a:lvl5pPr marL="2057400" indent="-228600" defTabSz="933450">
              <a:defRPr>
                <a:solidFill>
                  <a:schemeClr val="tx1"/>
                </a:solidFill>
                <a:latin typeface="Arial" panose="020B0604020202020204" pitchFamily="34" charset="0"/>
                <a:cs typeface="Arial" panose="020B0604020202020204" pitchFamily="34" charset="0"/>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A410F81-E86F-4682-971E-6F427AA00476}" type="slidenum">
              <a:rPr lang="en-US" altLang="en-US" smtClean="0">
                <a:latin typeface="Calibri" panose="020F0502020204030204" pitchFamily="34" charset="0"/>
              </a:rPr>
              <a:pPr/>
              <a:t>14</a:t>
            </a:fld>
            <a:endParaRPr lang="en-US" altLang="en-US">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9CBD27-D6FE-4E25-8944-C777FE3B93DA}"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34" charset="-128"/>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3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9393049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85725" y="-11430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7511457A-C405-4EB0-B7DE-C089F75AFEEB}"/>
              </a:ext>
            </a:extLst>
          </p:cNvPr>
          <p:cNvSpPr/>
          <p:nvPr userDrawn="1"/>
        </p:nvSpPr>
        <p:spPr>
          <a:xfrm>
            <a:off x="5679741" y="3149322"/>
            <a:ext cx="6288066" cy="1744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en-US" sz="3200" dirty="0"/>
          </a:p>
        </p:txBody>
      </p:sp>
      <p:sp>
        <p:nvSpPr>
          <p:cNvPr id="4" name="Text Placeholder 3">
            <a:extLst>
              <a:ext uri="{FF2B5EF4-FFF2-40B4-BE49-F238E27FC236}">
                <a16:creationId xmlns:a16="http://schemas.microsoft.com/office/drawing/2014/main" id="{AE73F007-6D06-4E99-9552-A76F112AEF5C}"/>
              </a:ext>
            </a:extLst>
          </p:cNvPr>
          <p:cNvSpPr>
            <a:spLocks noGrp="1"/>
          </p:cNvSpPr>
          <p:nvPr>
            <p:ph type="body" sz="quarter" idx="10" hasCustomPrompt="1"/>
          </p:nvPr>
        </p:nvSpPr>
        <p:spPr>
          <a:xfrm>
            <a:off x="885825" y="2355638"/>
            <a:ext cx="10953750" cy="1057275"/>
          </a:xfrm>
          <a:prstGeom prst="rect">
            <a:avLst/>
          </a:prstGeom>
        </p:spPr>
        <p:txBody>
          <a:bodyPr/>
          <a:lstStyle>
            <a:lvl1pPr marL="0" indent="0" algn="ctr">
              <a:buNone/>
              <a:defRPr sz="7200" b="1">
                <a:solidFill>
                  <a:schemeClr val="bg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Presentation Title</a:t>
            </a:r>
          </a:p>
        </p:txBody>
      </p:sp>
      <p:pic>
        <p:nvPicPr>
          <p:cNvPr id="11" name="Picture 10">
            <a:extLst>
              <a:ext uri="{FF2B5EF4-FFF2-40B4-BE49-F238E27FC236}">
                <a16:creationId xmlns:a16="http://schemas.microsoft.com/office/drawing/2014/main" id="{890B8528-6C47-4416-8950-C3A31C5D854E}"/>
              </a:ext>
            </a:extLst>
          </p:cNvPr>
          <p:cNvPicPr>
            <a:picLocks noChangeAspect="1"/>
          </p:cNvPicPr>
          <p:nvPr userDrawn="1"/>
        </p:nvPicPr>
        <p:blipFill>
          <a:blip r:embed="rId2"/>
          <a:stretch>
            <a:fillRect/>
          </a:stretch>
        </p:blipFill>
        <p:spPr>
          <a:xfrm>
            <a:off x="809625" y="5072631"/>
            <a:ext cx="3157734" cy="1271019"/>
          </a:xfrm>
          <a:prstGeom prst="rect">
            <a:avLst/>
          </a:prstGeom>
        </p:spPr>
      </p:pic>
      <p:sp>
        <p:nvSpPr>
          <p:cNvPr id="13" name="Text Placeholder 12">
            <a:extLst>
              <a:ext uri="{FF2B5EF4-FFF2-40B4-BE49-F238E27FC236}">
                <a16:creationId xmlns:a16="http://schemas.microsoft.com/office/drawing/2014/main" id="{6C86D695-5ADB-4525-B695-DC2712BC29F6}"/>
              </a:ext>
            </a:extLst>
          </p:cNvPr>
          <p:cNvSpPr>
            <a:spLocks noGrp="1"/>
          </p:cNvSpPr>
          <p:nvPr>
            <p:ph type="body" sz="quarter" idx="11" hasCustomPrompt="1"/>
          </p:nvPr>
        </p:nvSpPr>
        <p:spPr>
          <a:xfrm>
            <a:off x="885825" y="3594974"/>
            <a:ext cx="10953750" cy="1396125"/>
          </a:xfrm>
          <a:prstGeom prst="rect">
            <a:avLst/>
          </a:prstGeom>
        </p:spPr>
        <p:txBody>
          <a:bodyPr/>
          <a:lstStyle>
            <a:lvl1pPr marL="0" indent="0" algn="r">
              <a:lnSpc>
                <a:spcPct val="150000"/>
              </a:lnSpc>
              <a:spcBef>
                <a:spcPts val="0"/>
              </a:spcBef>
              <a:buNone/>
              <a:defRPr>
                <a:solidFill>
                  <a:schemeClr val="bg1"/>
                </a:solidFill>
              </a:defRPr>
            </a:lvl1pPr>
          </a:lstStyle>
          <a:p>
            <a:pPr lvl="0"/>
            <a:r>
              <a:rPr lang="en-US" dirty="0"/>
              <a:t>Date</a:t>
            </a:r>
          </a:p>
          <a:p>
            <a:pPr lvl="0"/>
            <a:r>
              <a:rPr lang="en-US" dirty="0"/>
              <a:t>Location</a:t>
            </a:r>
          </a:p>
        </p:txBody>
      </p:sp>
    </p:spTree>
    <p:extLst>
      <p:ext uri="{BB962C8B-B14F-4D97-AF65-F5344CB8AC3E}">
        <p14:creationId xmlns:p14="http://schemas.microsoft.com/office/powerpoint/2010/main" val="9753110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983664" y="-1422399"/>
            <a:ext cx="7427536" cy="6184232"/>
          </a:xfrm>
          <a:prstGeom prst="rect">
            <a:avLst/>
          </a:prstGeom>
        </p:spPr>
      </p:pic>
    </p:spTree>
    <p:extLst>
      <p:ext uri="{BB962C8B-B14F-4D97-AF65-F5344CB8AC3E}">
        <p14:creationId xmlns:p14="http://schemas.microsoft.com/office/powerpoint/2010/main" val="20371181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5715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itle Placeholder 1">
            <a:extLst>
              <a:ext uri="{FF2B5EF4-FFF2-40B4-BE49-F238E27FC236}">
                <a16:creationId xmlns:a16="http://schemas.microsoft.com/office/drawing/2014/main" id="{28745B42-C894-454C-91A1-91582D36D1C8}"/>
              </a:ext>
            </a:extLst>
          </p:cNvPr>
          <p:cNvSpPr>
            <a:spLocks noGrp="1"/>
          </p:cNvSpPr>
          <p:nvPr>
            <p:ph type="title" hasCustomPrompt="1"/>
          </p:nvPr>
        </p:nvSpPr>
        <p:spPr>
          <a:xfrm>
            <a:off x="822960" y="685802"/>
            <a:ext cx="8840949" cy="2169367"/>
          </a:xfrm>
          <a:prstGeom prst="rect">
            <a:avLst/>
          </a:prstGeom>
        </p:spPr>
        <p:txBody>
          <a:bodyPr vert="horz" lIns="0" tIns="0" rIns="0" bIns="0" rtlCol="0" anchor="t" anchorCtr="0">
            <a:noAutofit/>
          </a:bodyPr>
          <a:lstStyle>
            <a:lvl1pPr algn="ctr">
              <a:defRPr sz="5400" b="1">
                <a:solidFill>
                  <a:srgbClr val="00205B"/>
                </a:solidFill>
                <a:latin typeface="+mj-lt"/>
              </a:defRPr>
            </a:lvl1pPr>
          </a:lstStyle>
          <a:p>
            <a:r>
              <a:rPr lang="en-US" dirty="0">
                <a:solidFill>
                  <a:schemeClr val="bg1"/>
                </a:solidFill>
              </a:rPr>
              <a:t>Slide Title (Paragraph)</a:t>
            </a:r>
            <a:endParaRPr lang="en-US" dirty="0"/>
          </a:p>
        </p:txBody>
      </p:sp>
      <p:sp>
        <p:nvSpPr>
          <p:cNvPr id="7" name="Rectangle 6">
            <a:extLst>
              <a:ext uri="{FF2B5EF4-FFF2-40B4-BE49-F238E27FC236}">
                <a16:creationId xmlns:a16="http://schemas.microsoft.com/office/drawing/2014/main" id="{7511457A-C405-4EB0-B7DE-C089F75AFEEB}"/>
              </a:ext>
            </a:extLst>
          </p:cNvPr>
          <p:cNvSpPr/>
          <p:nvPr userDrawn="1"/>
        </p:nvSpPr>
        <p:spPr>
          <a:xfrm>
            <a:off x="5679741" y="3149322"/>
            <a:ext cx="6288067" cy="1744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en-US" sz="2400" dirty="0"/>
          </a:p>
        </p:txBody>
      </p:sp>
      <p:pic>
        <p:nvPicPr>
          <p:cNvPr id="8" name="Picture 7">
            <a:extLst>
              <a:ext uri="{FF2B5EF4-FFF2-40B4-BE49-F238E27FC236}">
                <a16:creationId xmlns:a16="http://schemas.microsoft.com/office/drawing/2014/main" id="{B867F522-2F42-C444-BC13-881D739BCE36}"/>
              </a:ext>
            </a:extLst>
          </p:cNvPr>
          <p:cNvPicPr>
            <a:picLocks noChangeAspect="1"/>
          </p:cNvPicPr>
          <p:nvPr userDrawn="1"/>
        </p:nvPicPr>
        <p:blipFill>
          <a:blip r:embed="rId2"/>
          <a:stretch>
            <a:fillRect/>
          </a:stretch>
        </p:blipFill>
        <p:spPr>
          <a:xfrm>
            <a:off x="-1780033" y="1931772"/>
            <a:ext cx="6858000" cy="6858000"/>
          </a:xfrm>
          <a:prstGeom prst="rect">
            <a:avLst/>
          </a:prstGeom>
        </p:spPr>
      </p:pic>
    </p:spTree>
    <p:extLst>
      <p:ext uri="{BB962C8B-B14F-4D97-AF65-F5344CB8AC3E}">
        <p14:creationId xmlns:p14="http://schemas.microsoft.com/office/powerpoint/2010/main" val="31434983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5_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dirty="0"/>
              <a:t>Click to edit Master title style</a:t>
            </a:r>
          </a:p>
        </p:txBody>
      </p:sp>
      <p:sp>
        <p:nvSpPr>
          <p:cNvPr id="5" name="Text Placeholder 2">
            <a:extLst>
              <a:ext uri="{FF2B5EF4-FFF2-40B4-BE49-F238E27FC236}">
                <a16:creationId xmlns:a16="http://schemas.microsoft.com/office/drawing/2014/main" id="{56C8EC6E-9E55-7246-89D9-7FF10A01A7E5}"/>
              </a:ext>
            </a:extLst>
          </p:cNvPr>
          <p:cNvSpPr>
            <a:spLocks noGrp="1"/>
          </p:cNvSpPr>
          <p:nvPr>
            <p:ph idx="1" hasCustomPrompt="1"/>
          </p:nvPr>
        </p:nvSpPr>
        <p:spPr>
          <a:xfrm>
            <a:off x="838200" y="1825625"/>
            <a:ext cx="10515600" cy="3903663"/>
          </a:xfrm>
          <a:prstGeom prst="rect">
            <a:avLst/>
          </a:prstGeom>
        </p:spPr>
        <p:txBody>
          <a:bodyPr vert="horz" lIns="91440" tIns="45720" rIns="91440" bIns="45720" rtlCol="0">
            <a:normAutofit/>
          </a:bodyPr>
          <a:lstStyle>
            <a:lvl1pPr>
              <a:defRPr>
                <a:solidFill>
                  <a:srgbClr val="00205B"/>
                </a:solidFill>
                <a:latin typeface="+mj-lt"/>
              </a:defRPr>
            </a:lvl1pPr>
            <a:lvl2pPr marL="557213" indent="-214313">
              <a:buClr>
                <a:schemeClr val="accent1"/>
              </a:buClr>
              <a:buFont typeface="Wingdings" pitchFamily="2" charset="2"/>
              <a:buChar char="§"/>
              <a:defRPr>
                <a:solidFill>
                  <a:srgbClr val="00205B"/>
                </a:solidFill>
                <a:latin typeface="+mn-lt"/>
              </a:defRPr>
            </a:lvl2pPr>
            <a:lvl3pPr marL="900113" indent="-214313">
              <a:buClr>
                <a:schemeClr val="bg2"/>
              </a:buClr>
              <a:buFont typeface="Courier New" panose="02070309020205020404" pitchFamily="49" charset="0"/>
              <a:buChar char="o"/>
              <a:defRPr>
                <a:solidFill>
                  <a:srgbClr val="00205B"/>
                </a:solidFill>
                <a:latin typeface="+mn-lt"/>
              </a:defRPr>
            </a:lvl3pPr>
            <a:lvl4pPr marL="1243013" indent="-214313">
              <a:buFont typeface="Arial" panose="020B0604020202020204" pitchFamily="34" charset="0"/>
              <a:buChar char="•"/>
              <a:defRPr>
                <a:latin typeface="Montserrat" panose="02000505000000020004" pitchFamily="2" charset="77"/>
              </a:defRPr>
            </a:lvl4pPr>
            <a:lvl5pPr>
              <a:defRPr>
                <a:latin typeface="Montserrat" panose="02000505000000020004" pitchFamily="2" charset="77"/>
              </a:defRPr>
            </a:lvl5pPr>
          </a:lstStyle>
          <a:p>
            <a:pPr lvl="0"/>
            <a:r>
              <a:rPr lang="en-US" dirty="0"/>
              <a:t>Click to edit Master text styles</a:t>
            </a:r>
          </a:p>
          <a:p>
            <a:pPr lvl="1"/>
            <a:r>
              <a:rPr lang="en-US" dirty="0"/>
              <a:t>Second level</a:t>
            </a:r>
          </a:p>
          <a:p>
            <a:pPr lvl="2"/>
            <a:r>
              <a:rPr lang="en-US" dirty="0"/>
              <a:t>Third level</a:t>
            </a:r>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51"/>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461633" y="4065786"/>
            <a:ext cx="6414633" cy="4956762"/>
          </a:xfrm>
          <a:prstGeom prst="rect">
            <a:avLst/>
          </a:prstGeom>
        </p:spPr>
      </p:pic>
    </p:spTree>
    <p:extLst>
      <p:ext uri="{BB962C8B-B14F-4D97-AF65-F5344CB8AC3E}">
        <p14:creationId xmlns:p14="http://schemas.microsoft.com/office/powerpoint/2010/main" val="27533121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5_Two-column Content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2667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Placeholder 1">
            <a:extLst>
              <a:ext uri="{FF2B5EF4-FFF2-40B4-BE49-F238E27FC236}">
                <a16:creationId xmlns:a16="http://schemas.microsoft.com/office/drawing/2014/main" id="{232DE315-40CE-FB43-A72D-EB6DB94171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lvl1pPr>
              <a:defRPr b="1">
                <a:solidFill>
                  <a:schemeClr val="accent1"/>
                </a:solidFill>
                <a:latin typeface="+mj-lt"/>
              </a:defRPr>
            </a:lvl1pPr>
          </a:lstStyle>
          <a:p>
            <a:r>
              <a:rPr lang="en-US" dirty="0"/>
              <a:t>Click to edit Master title style</a:t>
            </a:r>
          </a:p>
        </p:txBody>
      </p:sp>
      <p:sp>
        <p:nvSpPr>
          <p:cNvPr id="2" name="Rectangle 1">
            <a:extLst>
              <a:ext uri="{FF2B5EF4-FFF2-40B4-BE49-F238E27FC236}">
                <a16:creationId xmlns:a16="http://schemas.microsoft.com/office/drawing/2014/main" id="{6E495D26-E35E-F741-968D-86841912DB32}"/>
              </a:ext>
            </a:extLst>
          </p:cNvPr>
          <p:cNvSpPr/>
          <p:nvPr userDrawn="1"/>
        </p:nvSpPr>
        <p:spPr>
          <a:xfrm>
            <a:off x="-100016" y="5878512"/>
            <a:ext cx="12725400" cy="10937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3B602466-2543-1B45-A2B9-5BAE1E8C0E56}"/>
              </a:ext>
            </a:extLst>
          </p:cNvPr>
          <p:cNvPicPr>
            <a:picLocks noChangeAspect="1"/>
          </p:cNvPicPr>
          <p:nvPr userDrawn="1"/>
        </p:nvPicPr>
        <p:blipFill>
          <a:blip r:embed="rId2"/>
          <a:stretch>
            <a:fillRect/>
          </a:stretch>
        </p:blipFill>
        <p:spPr>
          <a:xfrm>
            <a:off x="820713" y="6112174"/>
            <a:ext cx="2123123" cy="656636"/>
          </a:xfrm>
          <a:prstGeom prst="rect">
            <a:avLst/>
          </a:prstGeom>
        </p:spPr>
      </p:pic>
      <p:sp>
        <p:nvSpPr>
          <p:cNvPr id="8" name="Text Placeholder 7">
            <a:extLst>
              <a:ext uri="{FF2B5EF4-FFF2-40B4-BE49-F238E27FC236}">
                <a16:creationId xmlns:a16="http://schemas.microsoft.com/office/drawing/2014/main" id="{954FC435-E5AA-4BE8-A749-DDB03060B7D4}"/>
              </a:ext>
            </a:extLst>
          </p:cNvPr>
          <p:cNvSpPr>
            <a:spLocks noGrp="1"/>
          </p:cNvSpPr>
          <p:nvPr>
            <p:ph type="body" sz="quarter" idx="10"/>
          </p:nvPr>
        </p:nvSpPr>
        <p:spPr>
          <a:xfrm>
            <a:off x="820738" y="1847850"/>
            <a:ext cx="4827587" cy="3943350"/>
          </a:xfrm>
          <a:prstGeom prst="rect">
            <a:avLst/>
          </a:prstGeom>
        </p:spPr>
        <p:txBody>
          <a:bodyPr/>
          <a:lstStyle>
            <a:lvl1pPr>
              <a:lnSpc>
                <a:spcPct val="150000"/>
              </a:lnSpc>
              <a:spcBef>
                <a:spcPts val="0"/>
              </a:spcBef>
              <a:defRPr>
                <a:solidFill>
                  <a:schemeClr val="bg1"/>
                </a:solidFill>
              </a:defRPr>
            </a:lvl1pPr>
            <a:lvl2pPr>
              <a:lnSpc>
                <a:spcPct val="150000"/>
              </a:lnSpc>
              <a:spcBef>
                <a:spcPts val="0"/>
              </a:spcBef>
              <a:defRPr>
                <a:solidFill>
                  <a:schemeClr val="bg1"/>
                </a:solidFill>
              </a:defRPr>
            </a:lvl2pPr>
            <a:lvl3pPr>
              <a:lnSpc>
                <a:spcPct val="150000"/>
              </a:lnSpc>
              <a:spcBef>
                <a:spcPts val="0"/>
              </a:spcBef>
              <a:defRPr>
                <a:solidFill>
                  <a:schemeClr val="bg1"/>
                </a:solidFill>
              </a:defRPr>
            </a:lvl3pPr>
            <a:lvl4pPr>
              <a:lnSpc>
                <a:spcPct val="150000"/>
              </a:lnSpc>
              <a:spcBef>
                <a:spcPts val="0"/>
              </a:spcBef>
              <a:defRPr>
                <a:solidFill>
                  <a:schemeClr val="bg1"/>
                </a:solidFill>
              </a:defRPr>
            </a:lvl4pPr>
            <a:lvl5pPr>
              <a:lnSpc>
                <a:spcPct val="150000"/>
              </a:lnSpc>
              <a:spcBef>
                <a:spcPts val="0"/>
              </a:spcBef>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7">
            <a:extLst>
              <a:ext uri="{FF2B5EF4-FFF2-40B4-BE49-F238E27FC236}">
                <a16:creationId xmlns:a16="http://schemas.microsoft.com/office/drawing/2014/main" id="{72E1F1CE-607B-47E6-BAF0-EE3A69520665}"/>
              </a:ext>
            </a:extLst>
          </p:cNvPr>
          <p:cNvSpPr>
            <a:spLocks noGrp="1"/>
          </p:cNvSpPr>
          <p:nvPr>
            <p:ph type="body" sz="quarter" idx="11"/>
          </p:nvPr>
        </p:nvSpPr>
        <p:spPr>
          <a:xfrm>
            <a:off x="6526213" y="1847850"/>
            <a:ext cx="4827587" cy="3943350"/>
          </a:xfrm>
          <a:prstGeom prst="rect">
            <a:avLst/>
          </a:prstGeom>
        </p:spPr>
        <p:txBody>
          <a:bodyPr/>
          <a:lstStyle>
            <a:lvl1pPr>
              <a:lnSpc>
                <a:spcPct val="150000"/>
              </a:lnSpc>
              <a:spcBef>
                <a:spcPts val="0"/>
              </a:spcBef>
              <a:defRPr>
                <a:solidFill>
                  <a:schemeClr val="bg1"/>
                </a:solidFill>
              </a:defRPr>
            </a:lvl1pPr>
            <a:lvl2pPr>
              <a:lnSpc>
                <a:spcPct val="150000"/>
              </a:lnSpc>
              <a:spcBef>
                <a:spcPts val="0"/>
              </a:spcBef>
              <a:defRPr>
                <a:solidFill>
                  <a:schemeClr val="bg1"/>
                </a:solidFill>
              </a:defRPr>
            </a:lvl2pPr>
            <a:lvl3pPr>
              <a:lnSpc>
                <a:spcPct val="150000"/>
              </a:lnSpc>
              <a:spcBef>
                <a:spcPts val="0"/>
              </a:spcBef>
              <a:defRPr>
                <a:solidFill>
                  <a:schemeClr val="bg1"/>
                </a:solidFill>
              </a:defRPr>
            </a:lvl3pPr>
            <a:lvl4pPr>
              <a:lnSpc>
                <a:spcPct val="150000"/>
              </a:lnSpc>
              <a:spcBef>
                <a:spcPts val="0"/>
              </a:spcBef>
              <a:defRPr>
                <a:solidFill>
                  <a:schemeClr val="bg1"/>
                </a:solidFill>
              </a:defRPr>
            </a:lvl4pPr>
            <a:lvl5pPr>
              <a:lnSpc>
                <a:spcPct val="150000"/>
              </a:lnSpc>
              <a:spcBef>
                <a:spcPts val="0"/>
              </a:spcBef>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2595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7_Two-column 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dirty="0"/>
              <a:t>Click to edit Master title style</a:t>
            </a:r>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49"/>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461633" y="4065786"/>
            <a:ext cx="6414633" cy="4956762"/>
          </a:xfrm>
          <a:prstGeom prst="rect">
            <a:avLst/>
          </a:prstGeom>
        </p:spPr>
      </p:pic>
      <p:sp>
        <p:nvSpPr>
          <p:cNvPr id="3" name="Text Placeholder 2">
            <a:extLst>
              <a:ext uri="{FF2B5EF4-FFF2-40B4-BE49-F238E27FC236}">
                <a16:creationId xmlns:a16="http://schemas.microsoft.com/office/drawing/2014/main" id="{BF48625F-087B-4665-9E27-EDB8FB7A4413}"/>
              </a:ext>
            </a:extLst>
          </p:cNvPr>
          <p:cNvSpPr>
            <a:spLocks noGrp="1"/>
          </p:cNvSpPr>
          <p:nvPr>
            <p:ph type="body" sz="quarter" idx="10"/>
          </p:nvPr>
        </p:nvSpPr>
        <p:spPr>
          <a:xfrm>
            <a:off x="838200" y="1895475"/>
            <a:ext cx="4810125" cy="3857625"/>
          </a:xfrm>
          <a:prstGeom prst="rect">
            <a:avLst/>
          </a:prstGeom>
        </p:spPr>
        <p:txBody>
          <a:bodyPr/>
          <a:lstStyle>
            <a:lvl1pPr>
              <a:lnSpc>
                <a:spcPct val="150000"/>
              </a:lnSpc>
              <a:spcBef>
                <a:spcPts val="0"/>
              </a:spcBef>
              <a:defRPr/>
            </a:lvl1pPr>
            <a:lvl2pPr>
              <a:lnSpc>
                <a:spcPct val="150000"/>
              </a:lnSpc>
              <a:spcBef>
                <a:spcPts val="0"/>
              </a:spcBef>
              <a:defRPr/>
            </a:lvl2pPr>
            <a:lvl3pPr>
              <a:lnSpc>
                <a:spcPct val="150000"/>
              </a:lnSpc>
              <a:spcBef>
                <a:spcPts val="0"/>
              </a:spcBef>
              <a:defRPr/>
            </a:lvl3pPr>
            <a:lvl4pPr>
              <a:lnSpc>
                <a:spcPct val="150000"/>
              </a:lnSpc>
              <a:spcBef>
                <a:spcPts val="0"/>
              </a:spcBef>
              <a:defRPr/>
            </a:lvl4pPr>
            <a:lvl5pPr>
              <a:lnSpc>
                <a:spcPct val="150000"/>
              </a:lnSpc>
              <a:spcBef>
                <a:spcPts val="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2">
            <a:extLst>
              <a:ext uri="{FF2B5EF4-FFF2-40B4-BE49-F238E27FC236}">
                <a16:creationId xmlns:a16="http://schemas.microsoft.com/office/drawing/2014/main" id="{269546A1-B136-46E9-BB62-B98BDC00BBB9}"/>
              </a:ext>
            </a:extLst>
          </p:cNvPr>
          <p:cNvSpPr>
            <a:spLocks noGrp="1"/>
          </p:cNvSpPr>
          <p:nvPr>
            <p:ph type="body" sz="quarter" idx="11"/>
          </p:nvPr>
        </p:nvSpPr>
        <p:spPr>
          <a:xfrm>
            <a:off x="6543675" y="1915554"/>
            <a:ext cx="4810125" cy="3857625"/>
          </a:xfrm>
          <a:prstGeom prst="rect">
            <a:avLst/>
          </a:prstGeom>
        </p:spPr>
        <p:txBody>
          <a:bodyPr/>
          <a:lstStyle>
            <a:lvl1pPr>
              <a:lnSpc>
                <a:spcPct val="150000"/>
              </a:lnSpc>
              <a:spcBef>
                <a:spcPts val="0"/>
              </a:spcBef>
              <a:defRPr/>
            </a:lvl1pPr>
            <a:lvl2pPr>
              <a:lnSpc>
                <a:spcPct val="150000"/>
              </a:lnSpc>
              <a:spcBef>
                <a:spcPts val="0"/>
              </a:spcBef>
              <a:defRPr/>
            </a:lvl2pPr>
            <a:lvl3pPr>
              <a:lnSpc>
                <a:spcPct val="150000"/>
              </a:lnSpc>
              <a:spcBef>
                <a:spcPts val="0"/>
              </a:spcBef>
              <a:defRPr/>
            </a:lvl3pPr>
            <a:lvl4pPr>
              <a:lnSpc>
                <a:spcPct val="150000"/>
              </a:lnSpc>
              <a:spcBef>
                <a:spcPts val="0"/>
              </a:spcBef>
              <a:defRPr/>
            </a:lvl4pPr>
            <a:lvl5pPr>
              <a:lnSpc>
                <a:spcPct val="150000"/>
              </a:lnSpc>
              <a:spcBef>
                <a:spcPts val="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822103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8_Char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49"/>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461633" y="4065786"/>
            <a:ext cx="6414633" cy="4956762"/>
          </a:xfrm>
          <a:prstGeom prst="rect">
            <a:avLst/>
          </a:prstGeom>
        </p:spPr>
      </p:pic>
      <p:sp>
        <p:nvSpPr>
          <p:cNvPr id="5" name="Chart Placeholder 4">
            <a:extLst>
              <a:ext uri="{FF2B5EF4-FFF2-40B4-BE49-F238E27FC236}">
                <a16:creationId xmlns:a16="http://schemas.microsoft.com/office/drawing/2014/main" id="{62687F7F-C3CE-4A5E-BBE6-8D9B7AD3D21B}"/>
              </a:ext>
            </a:extLst>
          </p:cNvPr>
          <p:cNvSpPr>
            <a:spLocks noGrp="1"/>
          </p:cNvSpPr>
          <p:nvPr>
            <p:ph type="chart" sz="quarter" idx="10"/>
          </p:nvPr>
        </p:nvSpPr>
        <p:spPr>
          <a:xfrm>
            <a:off x="838200" y="266700"/>
            <a:ext cx="10515600" cy="5495925"/>
          </a:xfrm>
          <a:prstGeom prst="rect">
            <a:avLst/>
          </a:prstGeom>
        </p:spPr>
        <p:txBody>
          <a:bodyPr/>
          <a:lstStyle/>
          <a:p>
            <a:endParaRPr lang="en-US"/>
          </a:p>
        </p:txBody>
      </p:sp>
    </p:spTree>
    <p:extLst>
      <p:ext uri="{BB962C8B-B14F-4D97-AF65-F5344CB8AC3E}">
        <p14:creationId xmlns:p14="http://schemas.microsoft.com/office/powerpoint/2010/main" val="7863577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9_Tab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dirty="0"/>
              <a:t>Click to edit Master title style</a:t>
            </a:r>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49"/>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461633" y="4065786"/>
            <a:ext cx="6414633" cy="4956762"/>
          </a:xfrm>
          <a:prstGeom prst="rect">
            <a:avLst/>
          </a:prstGeom>
        </p:spPr>
      </p:pic>
      <p:sp>
        <p:nvSpPr>
          <p:cNvPr id="3" name="Table Placeholder 2">
            <a:extLst>
              <a:ext uri="{FF2B5EF4-FFF2-40B4-BE49-F238E27FC236}">
                <a16:creationId xmlns:a16="http://schemas.microsoft.com/office/drawing/2014/main" id="{5633E215-EE1B-41F4-B594-66FE60D098EA}"/>
              </a:ext>
            </a:extLst>
          </p:cNvPr>
          <p:cNvSpPr>
            <a:spLocks noGrp="1"/>
          </p:cNvSpPr>
          <p:nvPr>
            <p:ph type="tbl" sz="quarter" idx="10"/>
          </p:nvPr>
        </p:nvSpPr>
        <p:spPr>
          <a:xfrm>
            <a:off x="838200" y="1847850"/>
            <a:ext cx="10515600" cy="3914775"/>
          </a:xfrm>
          <a:prstGeom prst="rect">
            <a:avLst/>
          </a:prstGeom>
        </p:spPr>
        <p:txBody>
          <a:bodyPr/>
          <a:lstStyle/>
          <a:p>
            <a:endParaRPr lang="en-US"/>
          </a:p>
        </p:txBody>
      </p:sp>
    </p:spTree>
    <p:extLst>
      <p:ext uri="{BB962C8B-B14F-4D97-AF65-F5344CB8AC3E}">
        <p14:creationId xmlns:p14="http://schemas.microsoft.com/office/powerpoint/2010/main" val="31931233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0_SmartAr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dirty="0"/>
              <a:t>Click to edit Master title style</a:t>
            </a:r>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49"/>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461633" y="4065786"/>
            <a:ext cx="6414633" cy="4956762"/>
          </a:xfrm>
          <a:prstGeom prst="rect">
            <a:avLst/>
          </a:prstGeom>
        </p:spPr>
      </p:pic>
      <p:sp>
        <p:nvSpPr>
          <p:cNvPr id="5" name="SmartArt Placeholder 4">
            <a:extLst>
              <a:ext uri="{FF2B5EF4-FFF2-40B4-BE49-F238E27FC236}">
                <a16:creationId xmlns:a16="http://schemas.microsoft.com/office/drawing/2014/main" id="{29401669-CD69-43DE-8607-B4B829F4AFEA}"/>
              </a:ext>
            </a:extLst>
          </p:cNvPr>
          <p:cNvSpPr>
            <a:spLocks noGrp="1"/>
          </p:cNvSpPr>
          <p:nvPr>
            <p:ph type="dgm" sz="quarter" idx="10"/>
          </p:nvPr>
        </p:nvSpPr>
        <p:spPr>
          <a:xfrm>
            <a:off x="838201" y="1870212"/>
            <a:ext cx="10515600" cy="3933825"/>
          </a:xfrm>
          <a:prstGeom prst="rect">
            <a:avLst/>
          </a:prstGeom>
        </p:spPr>
        <p:txBody>
          <a:bodyPr/>
          <a:lstStyle/>
          <a:p>
            <a:endParaRPr lang="en-US"/>
          </a:p>
        </p:txBody>
      </p:sp>
    </p:spTree>
    <p:extLst>
      <p:ext uri="{BB962C8B-B14F-4D97-AF65-F5344CB8AC3E}">
        <p14:creationId xmlns:p14="http://schemas.microsoft.com/office/powerpoint/2010/main" val="5138236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17338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2_Connect With Us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0" y="-5715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Text Placeholder 3">
            <a:extLst>
              <a:ext uri="{FF2B5EF4-FFF2-40B4-BE49-F238E27FC236}">
                <a16:creationId xmlns:a16="http://schemas.microsoft.com/office/drawing/2014/main" id="{C60433E6-CA8E-45EA-98C5-2475199D52EC}"/>
              </a:ext>
            </a:extLst>
          </p:cNvPr>
          <p:cNvSpPr>
            <a:spLocks noGrp="1"/>
          </p:cNvSpPr>
          <p:nvPr>
            <p:ph type="body" sz="quarter" idx="10" hasCustomPrompt="1"/>
          </p:nvPr>
        </p:nvSpPr>
        <p:spPr>
          <a:xfrm>
            <a:off x="700087" y="2132593"/>
            <a:ext cx="10791825" cy="1047750"/>
          </a:xfrm>
          <a:prstGeom prst="rect">
            <a:avLst/>
          </a:prstGeom>
        </p:spPr>
        <p:txBody>
          <a:bodyPr/>
          <a:lstStyle>
            <a:lvl1pPr marL="0" indent="0" algn="ctr">
              <a:buNone/>
              <a:defRPr sz="6600" b="1">
                <a:solidFill>
                  <a:schemeClr val="bg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Connect with Us</a:t>
            </a:r>
          </a:p>
        </p:txBody>
      </p:sp>
      <p:sp>
        <p:nvSpPr>
          <p:cNvPr id="6" name="Text Placeholder 5">
            <a:extLst>
              <a:ext uri="{FF2B5EF4-FFF2-40B4-BE49-F238E27FC236}">
                <a16:creationId xmlns:a16="http://schemas.microsoft.com/office/drawing/2014/main" id="{D8B018AB-C8D6-4EA4-A146-7CDCB8ADD56C}"/>
              </a:ext>
            </a:extLst>
          </p:cNvPr>
          <p:cNvSpPr>
            <a:spLocks noGrp="1"/>
          </p:cNvSpPr>
          <p:nvPr>
            <p:ph type="body" sz="quarter" idx="11" hasCustomPrompt="1"/>
          </p:nvPr>
        </p:nvSpPr>
        <p:spPr>
          <a:xfrm>
            <a:off x="700088" y="3391372"/>
            <a:ext cx="10791825" cy="1047751"/>
          </a:xfrm>
          <a:prstGeom prst="rect">
            <a:avLst/>
          </a:prstGeom>
        </p:spPr>
        <p:txBody>
          <a:bodyPr/>
          <a:lstStyle>
            <a:lvl1pPr marL="0" indent="0" algn="ctr">
              <a:buNone/>
              <a:defRPr sz="66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www.amcp.org  @</a:t>
            </a:r>
            <a:r>
              <a:rPr lang="en-US" dirty="0" err="1"/>
              <a:t>amcporg</a:t>
            </a:r>
            <a:endParaRPr lang="en-US" dirty="0"/>
          </a:p>
        </p:txBody>
      </p:sp>
      <p:sp>
        <p:nvSpPr>
          <p:cNvPr id="5" name="Oval 4">
            <a:extLst>
              <a:ext uri="{FF2B5EF4-FFF2-40B4-BE49-F238E27FC236}">
                <a16:creationId xmlns:a16="http://schemas.microsoft.com/office/drawing/2014/main" id="{DB365F6E-2ABD-447F-9E54-3012657526A8}"/>
              </a:ext>
            </a:extLst>
          </p:cNvPr>
          <p:cNvSpPr/>
          <p:nvPr userDrawn="1"/>
        </p:nvSpPr>
        <p:spPr>
          <a:xfrm>
            <a:off x="6709577" y="3813430"/>
            <a:ext cx="199695" cy="203637"/>
          </a:xfrm>
          <a:prstGeom prst="ellipse">
            <a:avLst/>
          </a:prstGeom>
          <a:solidFill>
            <a:srgbClr val="91C84C"/>
          </a:solidFill>
          <a:ln>
            <a:solidFill>
              <a:srgbClr val="91C8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6426215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BCEC5190-DB6C-504A-A431-681490C9CFFA}"/>
              </a:ext>
            </a:extLst>
          </p:cNvPr>
          <p:cNvPicPr>
            <a:picLocks noChangeAspect="1"/>
          </p:cNvPicPr>
          <p:nvPr userDrawn="1"/>
        </p:nvPicPr>
        <p:blipFill>
          <a:blip r:embed="rId2"/>
          <a:stretch>
            <a:fillRect/>
          </a:stretch>
        </p:blipFill>
        <p:spPr>
          <a:xfrm>
            <a:off x="-1793488" y="2007219"/>
            <a:ext cx="6858000" cy="6858000"/>
          </a:xfrm>
          <a:prstGeom prst="rect">
            <a:avLst/>
          </a:prstGeom>
        </p:spPr>
      </p:pic>
    </p:spTree>
    <p:extLst>
      <p:ext uri="{BB962C8B-B14F-4D97-AF65-F5344CB8AC3E}">
        <p14:creationId xmlns:p14="http://schemas.microsoft.com/office/powerpoint/2010/main" val="28582911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6246149"/>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9" r:id="rId4"/>
    <p:sldLayoutId id="2147483670" r:id="rId5"/>
    <p:sldLayoutId id="2147483671" r:id="rId6"/>
    <p:sldLayoutId id="2147483663" r:id="rId7"/>
    <p:sldLayoutId id="2147483668" r:id="rId8"/>
    <p:sldLayoutId id="2147483655" r:id="rId9"/>
    <p:sldLayoutId id="2147483650" r:id="rId10"/>
    <p:sldLayoutId id="2147483672" r:id="rId11"/>
    <p:sldLayoutId id="2147483673" r:id="rId12"/>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76E488A2-22D6-481A-92C5-BA2A966373FB}"/>
              </a:ext>
            </a:extLst>
          </p:cNvPr>
          <p:cNvSpPr>
            <a:spLocks noGrp="1"/>
          </p:cNvSpPr>
          <p:nvPr>
            <p:ph type="title"/>
          </p:nvPr>
        </p:nvSpPr>
        <p:spPr>
          <a:xfrm>
            <a:off x="1630680" y="965500"/>
            <a:ext cx="9220200" cy="2169367"/>
          </a:xfrm>
        </p:spPr>
        <p:txBody>
          <a:bodyPr/>
          <a:lstStyle/>
          <a:p>
            <a:pPr algn="r"/>
            <a:r>
              <a:rPr lang="en-US" altLang="en-US" dirty="0">
                <a:solidFill>
                  <a:schemeClr val="bg1"/>
                </a:solidFill>
              </a:rPr>
              <a:t>Managed Care Models</a:t>
            </a:r>
            <a:endParaRPr lang="en-US" altLang="en-US" sz="3600" dirty="0">
              <a:solidFill>
                <a:schemeClr val="bg1"/>
              </a:solidFill>
              <a:ea typeface="ＭＳ Ｐゴシック" panose="020B0600070205080204" pitchFamily="34" charset="-128"/>
            </a:endParaRPr>
          </a:p>
        </p:txBody>
      </p:sp>
      <p:sp>
        <p:nvSpPr>
          <p:cNvPr id="13315" name="Subtitle 2">
            <a:extLst>
              <a:ext uri="{FF2B5EF4-FFF2-40B4-BE49-F238E27FC236}">
                <a16:creationId xmlns:a16="http://schemas.microsoft.com/office/drawing/2014/main" id="{41F5C4BD-92DF-44A2-A118-A144D4D0F7CB}"/>
              </a:ext>
            </a:extLst>
          </p:cNvPr>
          <p:cNvSpPr>
            <a:spLocks noGrp="1"/>
          </p:cNvSpPr>
          <p:nvPr>
            <p:ph type="subTitle" idx="4294967295"/>
          </p:nvPr>
        </p:nvSpPr>
        <p:spPr>
          <a:xfrm>
            <a:off x="5943600" y="4002833"/>
            <a:ext cx="4724400" cy="1752600"/>
          </a:xfrm>
          <a:prstGeom prst="rect">
            <a:avLst/>
          </a:prstGeom>
        </p:spPr>
        <p:txBody>
          <a:bodyPr/>
          <a:lstStyle/>
          <a:p>
            <a:pPr marL="0" indent="0" algn="r">
              <a:buNone/>
            </a:pPr>
            <a:r>
              <a:rPr lang="en-US" altLang="en-US" dirty="0">
                <a:solidFill>
                  <a:schemeClr val="bg1"/>
                </a:solidFill>
                <a:ea typeface="ＭＳ Ｐゴシック" panose="020B0600070205080204" pitchFamily="34" charset="-128"/>
              </a:rPr>
              <a:t>Created by the School of Pharmacy Relations Committee for AMCP</a:t>
            </a:r>
          </a:p>
          <a:p>
            <a:pPr marL="0" indent="0" algn="r">
              <a:buNone/>
            </a:pPr>
            <a:endParaRPr lang="en-US" altLang="en-US" dirty="0">
              <a:solidFill>
                <a:schemeClr val="bg1"/>
              </a:solidFill>
              <a:ea typeface="ＭＳ Ｐゴシック" panose="020B0600070205080204" pitchFamily="34" charset="-128"/>
            </a:endParaRPr>
          </a:p>
          <a:p>
            <a:pPr marL="0" indent="0" algn="r">
              <a:buNone/>
            </a:pPr>
            <a:r>
              <a:rPr lang="en-US" altLang="en-US" dirty="0">
                <a:solidFill>
                  <a:schemeClr val="bg1"/>
                </a:solidFill>
                <a:ea typeface="ＭＳ Ｐゴシック" panose="020B0600070205080204" pitchFamily="34" charset="-128"/>
              </a:rPr>
              <a:t>Updated: March 2020</a:t>
            </a:r>
          </a:p>
          <a:p>
            <a:pPr eaLnBrk="1" hangingPunct="1"/>
            <a:endParaRPr lang="en-US" altLang="en-US"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EB18F94-468B-49EF-A649-48E69CAD5C93}"/>
              </a:ext>
            </a:extLst>
          </p:cNvPr>
          <p:cNvSpPr>
            <a:spLocks noGrp="1"/>
          </p:cNvSpPr>
          <p:nvPr>
            <p:ph type="title"/>
          </p:nvPr>
        </p:nvSpPr>
        <p:spPr/>
        <p:txBody>
          <a:bodyPr>
            <a:normAutofit/>
          </a:bodyPr>
          <a:lstStyle/>
          <a:p>
            <a:pPr eaLnBrk="1" hangingPunct="1"/>
            <a:r>
              <a:rPr lang="en-US" altLang="en-US" dirty="0">
                <a:solidFill>
                  <a:srgbClr val="002060"/>
                </a:solidFill>
              </a:rPr>
              <a:t>Characteristics of HDHPs</a:t>
            </a:r>
          </a:p>
        </p:txBody>
      </p:sp>
      <p:sp>
        <p:nvSpPr>
          <p:cNvPr id="26627" name="Rectangle 3">
            <a:extLst>
              <a:ext uri="{FF2B5EF4-FFF2-40B4-BE49-F238E27FC236}">
                <a16:creationId xmlns:a16="http://schemas.microsoft.com/office/drawing/2014/main" id="{664E755F-7C04-4DA6-9393-7C09166097F0}"/>
              </a:ext>
            </a:extLst>
          </p:cNvPr>
          <p:cNvSpPr>
            <a:spLocks noGrp="1"/>
          </p:cNvSpPr>
          <p:nvPr>
            <p:ph idx="1"/>
          </p:nvPr>
        </p:nvSpPr>
        <p:spPr/>
        <p:txBody>
          <a:bodyPr/>
          <a:lstStyle/>
          <a:p>
            <a:r>
              <a:rPr lang="en-US" altLang="en-US"/>
              <a:t>High-Deductible Health Plans (HDHPs): </a:t>
            </a:r>
          </a:p>
          <a:p>
            <a:pPr lvl="1"/>
            <a:r>
              <a:rPr lang="en-US" altLang="en-US"/>
              <a:t>Low premiums</a:t>
            </a:r>
          </a:p>
          <a:p>
            <a:pPr lvl="1"/>
            <a:r>
              <a:rPr lang="en-US" altLang="en-US"/>
              <a:t>High deductibles (usually several thousands of $)</a:t>
            </a:r>
          </a:p>
          <a:p>
            <a:pPr lvl="1"/>
            <a:r>
              <a:rPr lang="en-US" altLang="en-US"/>
              <a:t>Typically paired with a PPO</a:t>
            </a:r>
          </a:p>
          <a:p>
            <a:pPr lvl="2"/>
            <a:r>
              <a:rPr lang="en-US" altLang="en-US"/>
              <a:t>All PPO features apply, except that the patient is responsible for a larger portion of the cost upfront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8D72A835-0325-4E7D-A914-C74A3C958F4D}"/>
              </a:ext>
            </a:extLst>
          </p:cNvPr>
          <p:cNvSpPr>
            <a:spLocks noGrp="1"/>
          </p:cNvSpPr>
          <p:nvPr>
            <p:ph type="title"/>
          </p:nvPr>
        </p:nvSpPr>
        <p:spPr>
          <a:xfrm>
            <a:off x="548640" y="152401"/>
            <a:ext cx="9966960" cy="1325563"/>
          </a:xfrm>
        </p:spPr>
        <p:txBody>
          <a:bodyPr/>
          <a:lstStyle/>
          <a:p>
            <a:pPr eaLnBrk="1" hangingPunct="1"/>
            <a:r>
              <a:rPr lang="en-US" altLang="en-US" sz="3600" dirty="0">
                <a:solidFill>
                  <a:srgbClr val="002060"/>
                </a:solidFill>
                <a:cs typeface="Arial" panose="020B0604020202020204" pitchFamily="34" charset="0"/>
              </a:rPr>
              <a:t>Employer Decision: </a:t>
            </a:r>
            <a:br>
              <a:rPr lang="en-US" altLang="en-US" sz="3600" dirty="0">
                <a:solidFill>
                  <a:srgbClr val="002060"/>
                </a:solidFill>
                <a:cs typeface="Arial" panose="020B0604020202020204" pitchFamily="34" charset="0"/>
              </a:rPr>
            </a:br>
            <a:r>
              <a:rPr lang="en-US" altLang="en-US" sz="3600" dirty="0">
                <a:solidFill>
                  <a:srgbClr val="002060"/>
                </a:solidFill>
                <a:cs typeface="Arial" panose="020B0604020202020204" pitchFamily="34" charset="0"/>
              </a:rPr>
              <a:t>Benefit Controls vs. Cost</a:t>
            </a:r>
            <a:endParaRPr lang="en-US" altLang="en-US" sz="3600" dirty="0">
              <a:solidFill>
                <a:srgbClr val="002060"/>
              </a:solidFill>
            </a:endParaRPr>
          </a:p>
        </p:txBody>
      </p:sp>
      <p:sp>
        <p:nvSpPr>
          <p:cNvPr id="28675" name="Rectangle 3">
            <a:extLst>
              <a:ext uri="{FF2B5EF4-FFF2-40B4-BE49-F238E27FC236}">
                <a16:creationId xmlns:a16="http://schemas.microsoft.com/office/drawing/2014/main" id="{DDC0332E-4EA9-4C8D-B274-0814FE051322}"/>
              </a:ext>
            </a:extLst>
          </p:cNvPr>
          <p:cNvSpPr>
            <a:spLocks noGrp="1"/>
          </p:cNvSpPr>
          <p:nvPr>
            <p:ph idx="1"/>
          </p:nvPr>
        </p:nvSpPr>
        <p:spPr/>
        <p:txBody>
          <a:bodyPr/>
          <a:lstStyle/>
          <a:p>
            <a:pPr algn="ctr">
              <a:spcBef>
                <a:spcPct val="50000"/>
              </a:spcBef>
              <a:buFont typeface="Arial" panose="020B0604020202020204" pitchFamily="34" charset="0"/>
              <a:buNone/>
            </a:pPr>
            <a:r>
              <a:rPr lang="en-US" altLang="en-US"/>
              <a:t>Few Benefit Controls </a:t>
            </a:r>
            <a:r>
              <a:rPr lang="en-US" altLang="en-US">
                <a:sym typeface="Symbol" panose="05050102010706020507" pitchFamily="18" charset="2"/>
              </a:rPr>
              <a:t> </a:t>
            </a:r>
          </a:p>
          <a:p>
            <a:pPr algn="ctr">
              <a:spcBef>
                <a:spcPct val="50000"/>
              </a:spcBef>
              <a:buFont typeface="Arial" panose="020B0604020202020204" pitchFamily="34" charset="0"/>
              <a:buNone/>
            </a:pPr>
            <a:r>
              <a:rPr lang="en-US" altLang="en-US" b="1">
                <a:sym typeface="Symbol" panose="05050102010706020507" pitchFamily="18" charset="2"/>
              </a:rPr>
              <a:t>Higher Cost</a:t>
            </a:r>
          </a:p>
          <a:p>
            <a:pPr algn="ctr">
              <a:spcBef>
                <a:spcPct val="50000"/>
              </a:spcBef>
              <a:buFont typeface="Arial" panose="020B0604020202020204" pitchFamily="34" charset="0"/>
              <a:buNone/>
            </a:pPr>
            <a:endParaRPr lang="en-US" altLang="en-US" b="1">
              <a:sym typeface="Symbol" panose="05050102010706020507" pitchFamily="18" charset="2"/>
            </a:endParaRPr>
          </a:p>
          <a:p>
            <a:pPr algn="ctr">
              <a:spcBef>
                <a:spcPct val="50000"/>
              </a:spcBef>
              <a:buFont typeface="Arial" panose="020B0604020202020204" pitchFamily="34" charset="0"/>
              <a:buNone/>
            </a:pPr>
            <a:endParaRPr lang="en-US" altLang="en-US" b="1">
              <a:sym typeface="Symbol" panose="05050102010706020507" pitchFamily="18" charset="2"/>
            </a:endParaRPr>
          </a:p>
          <a:p>
            <a:pPr algn="ctr">
              <a:spcBef>
                <a:spcPct val="50000"/>
              </a:spcBef>
              <a:buFont typeface="Arial" panose="020B0604020202020204" pitchFamily="34" charset="0"/>
              <a:buNone/>
            </a:pPr>
            <a:r>
              <a:rPr lang="en-US" altLang="en-US" b="1">
                <a:sym typeface="Symbol" panose="05050102010706020507" pitchFamily="18" charset="2"/>
              </a:rPr>
              <a:t>Lower Cost</a:t>
            </a:r>
            <a:r>
              <a:rPr lang="en-US" altLang="en-US">
                <a:sym typeface="Symbol" panose="05050102010706020507" pitchFamily="18" charset="2"/>
              </a:rPr>
              <a:t> </a:t>
            </a:r>
          </a:p>
          <a:p>
            <a:pPr algn="ctr">
              <a:spcBef>
                <a:spcPct val="50000"/>
              </a:spcBef>
              <a:buFont typeface="Arial" panose="020B0604020202020204" pitchFamily="34" charset="0"/>
              <a:buNone/>
            </a:pPr>
            <a:r>
              <a:rPr lang="en-US" altLang="en-US"/>
              <a:t>Highly Controlled Benefits</a:t>
            </a:r>
            <a:endParaRPr lang="en-US" altLang="en-US">
              <a:sym typeface="Symbol" panose="05050102010706020507" pitchFamily="18" charset="2"/>
            </a:endParaRPr>
          </a:p>
          <a:p>
            <a:pPr eaLnBrk="1" hangingPunct="1">
              <a:buFont typeface="Arial" panose="020B0604020202020204" pitchFamily="34" charset="0"/>
              <a:buNone/>
            </a:pPr>
            <a:endParaRPr lang="en-US" altLang="en-US"/>
          </a:p>
        </p:txBody>
      </p:sp>
      <p:sp>
        <p:nvSpPr>
          <p:cNvPr id="4" name="Up-Down Arrow 3">
            <a:extLst>
              <a:ext uri="{FF2B5EF4-FFF2-40B4-BE49-F238E27FC236}">
                <a16:creationId xmlns:a16="http://schemas.microsoft.com/office/drawing/2014/main" id="{3AB559F6-C3E0-4B12-861F-3CAA5AAE449F}"/>
              </a:ext>
            </a:extLst>
          </p:cNvPr>
          <p:cNvSpPr/>
          <p:nvPr/>
        </p:nvSpPr>
        <p:spPr>
          <a:xfrm>
            <a:off x="5715000" y="2743200"/>
            <a:ext cx="762000" cy="12192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0BAA28CF-CDD8-4E8B-BB3C-B2D7BFD7A323}"/>
              </a:ext>
            </a:extLst>
          </p:cNvPr>
          <p:cNvSpPr>
            <a:spLocks noGrp="1"/>
          </p:cNvSpPr>
          <p:nvPr>
            <p:ph type="title"/>
          </p:nvPr>
        </p:nvSpPr>
        <p:spPr>
          <a:xfrm>
            <a:off x="666974" y="222251"/>
            <a:ext cx="9380758" cy="884237"/>
          </a:xfrm>
        </p:spPr>
        <p:txBody>
          <a:bodyPr>
            <a:normAutofit/>
          </a:bodyPr>
          <a:lstStyle/>
          <a:p>
            <a:pPr eaLnBrk="1" hangingPunct="1"/>
            <a:r>
              <a:rPr lang="en-US" altLang="en-US" dirty="0">
                <a:solidFill>
                  <a:srgbClr val="002060"/>
                </a:solidFill>
                <a:cs typeface="Arial" panose="020B0604020202020204" pitchFamily="34" charset="0"/>
              </a:rPr>
              <a:t>Benefit Control vs. Cost</a:t>
            </a:r>
            <a:endParaRPr lang="en-US" altLang="en-US" dirty="0">
              <a:solidFill>
                <a:srgbClr val="002060"/>
              </a:solidFill>
            </a:endParaRPr>
          </a:p>
        </p:txBody>
      </p:sp>
      <p:sp>
        <p:nvSpPr>
          <p:cNvPr id="11" name="Left-Right Arrow 10">
            <a:extLst>
              <a:ext uri="{FF2B5EF4-FFF2-40B4-BE49-F238E27FC236}">
                <a16:creationId xmlns:a16="http://schemas.microsoft.com/office/drawing/2014/main" id="{25019940-AA34-4876-B0C4-D2EAEC470D4C}"/>
              </a:ext>
            </a:extLst>
          </p:cNvPr>
          <p:cNvSpPr/>
          <p:nvPr/>
        </p:nvSpPr>
        <p:spPr>
          <a:xfrm>
            <a:off x="1676400" y="1239043"/>
            <a:ext cx="8839200" cy="3733800"/>
          </a:xfrm>
          <a:prstGeom prst="lef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600">
              <a:solidFill>
                <a:schemeClr val="bg1"/>
              </a:solidFill>
            </a:endParaRPr>
          </a:p>
        </p:txBody>
      </p:sp>
      <p:sp>
        <p:nvSpPr>
          <p:cNvPr id="30724" name="TextBox 12">
            <a:extLst>
              <a:ext uri="{FF2B5EF4-FFF2-40B4-BE49-F238E27FC236}">
                <a16:creationId xmlns:a16="http://schemas.microsoft.com/office/drawing/2014/main" id="{E1B1FED1-ABE9-4C0C-AEE3-75073EBAB037}"/>
              </a:ext>
            </a:extLst>
          </p:cNvPr>
          <p:cNvSpPr txBox="1">
            <a:spLocks noChangeArrowheads="1"/>
          </p:cNvSpPr>
          <p:nvPr/>
        </p:nvSpPr>
        <p:spPr bwMode="auto">
          <a:xfrm>
            <a:off x="2151888" y="2690812"/>
            <a:ext cx="18288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2400">
                <a:solidFill>
                  <a:schemeClr val="bg1"/>
                </a:solidFill>
              </a:rPr>
              <a:t>Managed Indemnity</a:t>
            </a:r>
          </a:p>
        </p:txBody>
      </p:sp>
      <p:sp>
        <p:nvSpPr>
          <p:cNvPr id="30725" name="TextBox 13">
            <a:extLst>
              <a:ext uri="{FF2B5EF4-FFF2-40B4-BE49-F238E27FC236}">
                <a16:creationId xmlns:a16="http://schemas.microsoft.com/office/drawing/2014/main" id="{5910DDC1-D0EA-4CD1-BAE6-815F4AE46BD5}"/>
              </a:ext>
            </a:extLst>
          </p:cNvPr>
          <p:cNvSpPr txBox="1">
            <a:spLocks noChangeArrowheads="1"/>
          </p:cNvSpPr>
          <p:nvPr/>
        </p:nvSpPr>
        <p:spPr bwMode="auto">
          <a:xfrm>
            <a:off x="4244213" y="2713037"/>
            <a:ext cx="12954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2400">
                <a:solidFill>
                  <a:schemeClr val="bg1"/>
                </a:solidFill>
              </a:rPr>
              <a:t>Service Plans</a:t>
            </a:r>
          </a:p>
        </p:txBody>
      </p:sp>
      <p:sp>
        <p:nvSpPr>
          <p:cNvPr id="30726" name="TextBox 14">
            <a:extLst>
              <a:ext uri="{FF2B5EF4-FFF2-40B4-BE49-F238E27FC236}">
                <a16:creationId xmlns:a16="http://schemas.microsoft.com/office/drawing/2014/main" id="{152330C7-D9BC-4BED-B697-5B0B7A1DFD58}"/>
              </a:ext>
            </a:extLst>
          </p:cNvPr>
          <p:cNvSpPr txBox="1">
            <a:spLocks noChangeArrowheads="1"/>
          </p:cNvSpPr>
          <p:nvPr/>
        </p:nvSpPr>
        <p:spPr bwMode="auto">
          <a:xfrm>
            <a:off x="5915851" y="2884487"/>
            <a:ext cx="1066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400">
                <a:solidFill>
                  <a:schemeClr val="bg1"/>
                </a:solidFill>
              </a:rPr>
              <a:t>PPOs</a:t>
            </a:r>
          </a:p>
        </p:txBody>
      </p:sp>
      <p:sp>
        <p:nvSpPr>
          <p:cNvPr id="30727" name="TextBox 15">
            <a:extLst>
              <a:ext uri="{FF2B5EF4-FFF2-40B4-BE49-F238E27FC236}">
                <a16:creationId xmlns:a16="http://schemas.microsoft.com/office/drawing/2014/main" id="{B4FFDD9B-DC9C-4480-A197-F30AA9510892}"/>
              </a:ext>
            </a:extLst>
          </p:cNvPr>
          <p:cNvSpPr txBox="1">
            <a:spLocks noChangeArrowheads="1"/>
          </p:cNvSpPr>
          <p:nvPr/>
        </p:nvSpPr>
        <p:spPr bwMode="auto">
          <a:xfrm>
            <a:off x="7009638" y="2884487"/>
            <a:ext cx="14668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2400" dirty="0">
                <a:solidFill>
                  <a:schemeClr val="bg1"/>
                </a:solidFill>
              </a:rPr>
              <a:t>POSs</a:t>
            </a:r>
          </a:p>
        </p:txBody>
      </p:sp>
      <p:sp>
        <p:nvSpPr>
          <p:cNvPr id="30728" name="TextBox 16">
            <a:extLst>
              <a:ext uri="{FF2B5EF4-FFF2-40B4-BE49-F238E27FC236}">
                <a16:creationId xmlns:a16="http://schemas.microsoft.com/office/drawing/2014/main" id="{458AF88E-EF42-447F-B0D8-BD0EB143A8AA}"/>
              </a:ext>
            </a:extLst>
          </p:cNvPr>
          <p:cNvSpPr txBox="1">
            <a:spLocks noChangeArrowheads="1"/>
          </p:cNvSpPr>
          <p:nvPr/>
        </p:nvSpPr>
        <p:spPr bwMode="auto">
          <a:xfrm>
            <a:off x="8592090" y="2884487"/>
            <a:ext cx="1295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2400" dirty="0">
                <a:solidFill>
                  <a:schemeClr val="bg1"/>
                </a:solidFill>
              </a:rPr>
              <a:t>HMOs</a:t>
            </a:r>
          </a:p>
        </p:txBody>
      </p:sp>
      <p:sp>
        <p:nvSpPr>
          <p:cNvPr id="30729" name="TextBox 18">
            <a:extLst>
              <a:ext uri="{FF2B5EF4-FFF2-40B4-BE49-F238E27FC236}">
                <a16:creationId xmlns:a16="http://schemas.microsoft.com/office/drawing/2014/main" id="{E9D841F0-C167-429E-A9F5-93FB67DEB877}"/>
              </a:ext>
            </a:extLst>
          </p:cNvPr>
          <p:cNvSpPr txBox="1">
            <a:spLocks noChangeArrowheads="1"/>
          </p:cNvSpPr>
          <p:nvPr/>
        </p:nvSpPr>
        <p:spPr bwMode="auto">
          <a:xfrm>
            <a:off x="1676400" y="5105401"/>
            <a:ext cx="29337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a:t>LESS control of medical cost and quality</a:t>
            </a:r>
          </a:p>
        </p:txBody>
      </p:sp>
      <p:sp>
        <p:nvSpPr>
          <p:cNvPr id="30730" name="TextBox 19">
            <a:extLst>
              <a:ext uri="{FF2B5EF4-FFF2-40B4-BE49-F238E27FC236}">
                <a16:creationId xmlns:a16="http://schemas.microsoft.com/office/drawing/2014/main" id="{727410A7-BB4D-4325-B111-A36A4CAB7B19}"/>
              </a:ext>
            </a:extLst>
          </p:cNvPr>
          <p:cNvSpPr txBox="1">
            <a:spLocks noChangeArrowheads="1"/>
          </p:cNvSpPr>
          <p:nvPr/>
        </p:nvSpPr>
        <p:spPr bwMode="auto">
          <a:xfrm>
            <a:off x="7239000" y="5105401"/>
            <a:ext cx="31623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en-US" altLang="en-US"/>
              <a:t>MORE control of medical cost and quality</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E8994D49-AFFD-4A0F-97AA-3F4A195770BD}"/>
              </a:ext>
            </a:extLst>
          </p:cNvPr>
          <p:cNvSpPr>
            <a:spLocks noGrp="1"/>
          </p:cNvSpPr>
          <p:nvPr>
            <p:ph type="title"/>
          </p:nvPr>
        </p:nvSpPr>
        <p:spPr/>
        <p:txBody>
          <a:bodyPr>
            <a:normAutofit/>
          </a:bodyPr>
          <a:lstStyle/>
          <a:p>
            <a:pPr eaLnBrk="1" hangingPunct="1"/>
            <a:r>
              <a:rPr lang="en-US" altLang="en-US" dirty="0">
                <a:solidFill>
                  <a:srgbClr val="002060"/>
                </a:solidFill>
              </a:rPr>
              <a:t>Pharmacy Networks</a:t>
            </a:r>
          </a:p>
        </p:txBody>
      </p:sp>
      <p:sp>
        <p:nvSpPr>
          <p:cNvPr id="31747" name="Rectangle 3">
            <a:extLst>
              <a:ext uri="{FF2B5EF4-FFF2-40B4-BE49-F238E27FC236}">
                <a16:creationId xmlns:a16="http://schemas.microsoft.com/office/drawing/2014/main" id="{9A0510BF-49C4-4267-94EF-79E2D650F202}"/>
              </a:ext>
            </a:extLst>
          </p:cNvPr>
          <p:cNvSpPr>
            <a:spLocks noGrp="1"/>
          </p:cNvSpPr>
          <p:nvPr>
            <p:ph idx="1"/>
          </p:nvPr>
        </p:nvSpPr>
        <p:spPr/>
        <p:txBody>
          <a:bodyPr/>
          <a:lstStyle/>
          <a:p>
            <a:pPr>
              <a:lnSpc>
                <a:spcPct val="90000"/>
              </a:lnSpc>
            </a:pPr>
            <a:r>
              <a:rPr lang="en-US" altLang="en-US"/>
              <a:t>Just like with providers, narrow pharmacy networks help control cost</a:t>
            </a:r>
          </a:p>
          <a:p>
            <a:pPr lvl="1">
              <a:lnSpc>
                <a:spcPct val="90000"/>
              </a:lnSpc>
            </a:pPr>
            <a:r>
              <a:rPr lang="en-US" altLang="en-US"/>
              <a:t>Pharmacies reimbursed less in exchange for more business</a:t>
            </a:r>
          </a:p>
          <a:p>
            <a:pPr lvl="2">
              <a:lnSpc>
                <a:spcPct val="90000"/>
              </a:lnSpc>
            </a:pPr>
            <a:r>
              <a:rPr lang="en-US" altLang="en-US"/>
              <a:t>Smaller number of pharmacies for patients to go to</a:t>
            </a:r>
          </a:p>
          <a:p>
            <a:pPr>
              <a:lnSpc>
                <a:spcPct val="90000"/>
              </a:lnSpc>
            </a:pPr>
            <a:r>
              <a:rPr lang="en-US" altLang="en-US"/>
              <a:t>Three types of pharmacy networks</a:t>
            </a:r>
          </a:p>
          <a:p>
            <a:pPr lvl="1">
              <a:lnSpc>
                <a:spcPct val="90000"/>
              </a:lnSpc>
            </a:pPr>
            <a:r>
              <a:rPr lang="en-US" altLang="en-US"/>
              <a:t>Preferred pharmacy networks</a:t>
            </a:r>
          </a:p>
          <a:p>
            <a:pPr lvl="1">
              <a:lnSpc>
                <a:spcPct val="90000"/>
              </a:lnSpc>
            </a:pPr>
            <a:r>
              <a:rPr lang="en-US" altLang="en-US"/>
              <a:t>Limited pharmacy networks</a:t>
            </a:r>
          </a:p>
          <a:p>
            <a:pPr lvl="1">
              <a:lnSpc>
                <a:spcPct val="90000"/>
              </a:lnSpc>
            </a:pPr>
            <a:r>
              <a:rPr lang="en-US" altLang="en-US"/>
              <a:t>Neither</a:t>
            </a:r>
          </a:p>
          <a:p>
            <a:pPr lvl="1">
              <a:lnSpc>
                <a:spcPct val="90000"/>
              </a:lnSpc>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AF056E11-B199-465E-8187-AFCADC765109}"/>
              </a:ext>
            </a:extLst>
          </p:cNvPr>
          <p:cNvSpPr>
            <a:spLocks noGrp="1"/>
          </p:cNvSpPr>
          <p:nvPr>
            <p:ph type="title"/>
          </p:nvPr>
        </p:nvSpPr>
        <p:spPr/>
        <p:txBody>
          <a:bodyPr>
            <a:normAutofit/>
          </a:bodyPr>
          <a:lstStyle/>
          <a:p>
            <a:pPr eaLnBrk="1" hangingPunct="1"/>
            <a:r>
              <a:rPr lang="en-US" altLang="en-US" dirty="0">
                <a:solidFill>
                  <a:srgbClr val="002060"/>
                </a:solidFill>
              </a:rPr>
              <a:t>Summary</a:t>
            </a:r>
          </a:p>
        </p:txBody>
      </p:sp>
      <p:sp>
        <p:nvSpPr>
          <p:cNvPr id="33795" name="Rectangle 3">
            <a:extLst>
              <a:ext uri="{FF2B5EF4-FFF2-40B4-BE49-F238E27FC236}">
                <a16:creationId xmlns:a16="http://schemas.microsoft.com/office/drawing/2014/main" id="{E2A98840-1115-41A1-A400-5A71C01F9B51}"/>
              </a:ext>
            </a:extLst>
          </p:cNvPr>
          <p:cNvSpPr>
            <a:spLocks noGrp="1"/>
          </p:cNvSpPr>
          <p:nvPr>
            <p:ph idx="1"/>
          </p:nvPr>
        </p:nvSpPr>
        <p:spPr/>
        <p:txBody>
          <a:bodyPr/>
          <a:lstStyle/>
          <a:p>
            <a:pPr>
              <a:lnSpc>
                <a:spcPct val="90000"/>
              </a:lnSpc>
            </a:pPr>
            <a:r>
              <a:rPr lang="en-US" altLang="en-US"/>
              <a:t>There are many different types of managed care models.</a:t>
            </a:r>
          </a:p>
          <a:p>
            <a:pPr>
              <a:lnSpc>
                <a:spcPct val="90000"/>
              </a:lnSpc>
            </a:pPr>
            <a:r>
              <a:rPr lang="en-US" altLang="en-US"/>
              <a:t>Each model offers a choice to employers who buy these services.</a:t>
            </a:r>
          </a:p>
          <a:p>
            <a:pPr>
              <a:lnSpc>
                <a:spcPct val="90000"/>
              </a:lnSpc>
            </a:pPr>
            <a:r>
              <a:rPr lang="en-US" altLang="en-US"/>
              <a:t>Employers must balance employee choice with cost when choosing.</a:t>
            </a:r>
          </a:p>
          <a:p>
            <a:pPr>
              <a:lnSpc>
                <a:spcPct val="90000"/>
              </a:lnSpc>
            </a:pPr>
            <a:r>
              <a:rPr lang="en-US" altLang="en-US"/>
              <a:t>Plan types are just one way of controlling cost.</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E0C20D-0A6F-47EA-ADAC-B3540447199F}"/>
              </a:ext>
            </a:extLst>
          </p:cNvPr>
          <p:cNvPicPr>
            <a:picLocks noChangeAspect="1"/>
          </p:cNvPicPr>
          <p:nvPr/>
        </p:nvPicPr>
        <p:blipFill>
          <a:blip r:embed="rId3"/>
          <a:stretch>
            <a:fillRect/>
          </a:stretch>
        </p:blipFill>
        <p:spPr>
          <a:xfrm>
            <a:off x="2417166" y="2618773"/>
            <a:ext cx="2588141" cy="1041752"/>
          </a:xfrm>
          <a:prstGeom prst="rect">
            <a:avLst/>
          </a:prstGeom>
        </p:spPr>
      </p:pic>
      <p:sp>
        <p:nvSpPr>
          <p:cNvPr id="5" name="Rectangle 4">
            <a:extLst>
              <a:ext uri="{FF2B5EF4-FFF2-40B4-BE49-F238E27FC236}">
                <a16:creationId xmlns:a16="http://schemas.microsoft.com/office/drawing/2014/main" id="{A8DAB0C8-53A2-462C-B5D5-BCC2ED53A0BC}"/>
              </a:ext>
            </a:extLst>
          </p:cNvPr>
          <p:cNvSpPr/>
          <p:nvPr/>
        </p:nvSpPr>
        <p:spPr>
          <a:xfrm>
            <a:off x="5505127" y="2774289"/>
            <a:ext cx="4994329" cy="1569660"/>
          </a:xfrm>
          <a:prstGeom prst="rect">
            <a:avLst/>
          </a:prstGeom>
        </p:spPr>
        <p:txBody>
          <a:bodyPr wrap="square">
            <a:spAutoFit/>
          </a:bodyPr>
          <a:lstStyle/>
          <a:p>
            <a:pPr defTabSz="685800">
              <a:defRPr/>
            </a:pPr>
            <a:r>
              <a:rPr lang="en-US" sz="2400" dirty="0">
                <a:solidFill>
                  <a:prstClr val="white"/>
                </a:solidFill>
                <a:latin typeface="Arial" panose="020B0604020202020204"/>
                <a:ea typeface="Calibri" panose="020F0502020204030204" pitchFamily="34" charset="0"/>
                <a:cs typeface="Times New Roman" panose="02020603050405020304" pitchFamily="18" charset="0"/>
              </a:rPr>
              <a:t>To improve patient health by ensuring access to </a:t>
            </a:r>
          </a:p>
          <a:p>
            <a:pPr defTabSz="685800">
              <a:defRPr/>
            </a:pPr>
            <a:r>
              <a:rPr lang="en-US" sz="2400" dirty="0">
                <a:solidFill>
                  <a:prstClr val="white"/>
                </a:solidFill>
                <a:latin typeface="Arial" panose="020B0604020202020204"/>
                <a:ea typeface="Calibri" panose="020F0502020204030204" pitchFamily="34" charset="0"/>
                <a:cs typeface="Times New Roman" panose="02020603050405020304" pitchFamily="18" charset="0"/>
              </a:rPr>
              <a:t>high-quality, cost-effective medications and other therapies. </a:t>
            </a:r>
          </a:p>
        </p:txBody>
      </p:sp>
      <p:sp>
        <p:nvSpPr>
          <p:cNvPr id="8" name="Rectangle 7">
            <a:extLst>
              <a:ext uri="{FF2B5EF4-FFF2-40B4-BE49-F238E27FC236}">
                <a16:creationId xmlns:a16="http://schemas.microsoft.com/office/drawing/2014/main" id="{EA51A40B-6AD4-4D7E-8AF1-2D13450D8AFA}"/>
              </a:ext>
            </a:extLst>
          </p:cNvPr>
          <p:cNvSpPr/>
          <p:nvPr/>
        </p:nvSpPr>
        <p:spPr>
          <a:xfrm>
            <a:off x="5505125" y="2376399"/>
            <a:ext cx="5222928" cy="507831"/>
          </a:xfrm>
          <a:prstGeom prst="rect">
            <a:avLst/>
          </a:prstGeom>
        </p:spPr>
        <p:txBody>
          <a:bodyPr wrap="square">
            <a:spAutoFit/>
          </a:bodyPr>
          <a:lstStyle/>
          <a:p>
            <a:pPr defTabSz="685800">
              <a:defRPr/>
            </a:pPr>
            <a:r>
              <a:rPr lang="en-US" sz="2700" b="1" dirty="0">
                <a:solidFill>
                  <a:srgbClr val="91C84C"/>
                </a:solidFill>
                <a:latin typeface="Arial" panose="020B0604020202020204"/>
                <a:ea typeface="Calibri" panose="020F0502020204030204" pitchFamily="34" charset="0"/>
                <a:cs typeface="Times New Roman" panose="02020603050405020304" pitchFamily="18" charset="0"/>
              </a:rPr>
              <a:t>Mission &amp; Vision</a:t>
            </a:r>
          </a:p>
        </p:txBody>
      </p:sp>
      <p:cxnSp>
        <p:nvCxnSpPr>
          <p:cNvPr id="3" name="Straight Connector 2">
            <a:extLst>
              <a:ext uri="{FF2B5EF4-FFF2-40B4-BE49-F238E27FC236}">
                <a16:creationId xmlns:a16="http://schemas.microsoft.com/office/drawing/2014/main" id="{AFAEEE17-B4BC-1C4E-96F4-D184FE37B69A}"/>
              </a:ext>
            </a:extLst>
          </p:cNvPr>
          <p:cNvCxnSpPr/>
          <p:nvPr/>
        </p:nvCxnSpPr>
        <p:spPr>
          <a:xfrm>
            <a:off x="5255216" y="2263721"/>
            <a:ext cx="0" cy="20574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24143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a:extLst>
              <a:ext uri="{FF2B5EF4-FFF2-40B4-BE49-F238E27FC236}">
                <a16:creationId xmlns:a16="http://schemas.microsoft.com/office/drawing/2014/main" id="{C50F4EC3-B477-4F8D-B524-DE4EF96233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46463" y="304800"/>
            <a:ext cx="7699075"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D3CCC310-F23B-421F-BE84-D02E706C867D}"/>
              </a:ext>
            </a:extLst>
          </p:cNvPr>
          <p:cNvSpPr>
            <a:spLocks noGrp="1"/>
          </p:cNvSpPr>
          <p:nvPr>
            <p:ph type="title"/>
          </p:nvPr>
        </p:nvSpPr>
        <p:spPr/>
        <p:txBody>
          <a:bodyPr>
            <a:normAutofit/>
          </a:bodyPr>
          <a:lstStyle/>
          <a:p>
            <a:pPr eaLnBrk="1" hangingPunct="1"/>
            <a:r>
              <a:rPr lang="en-US" altLang="en-US" dirty="0">
                <a:solidFill>
                  <a:srgbClr val="002060"/>
                </a:solidFill>
              </a:rPr>
              <a:t>Objectives</a:t>
            </a:r>
          </a:p>
        </p:txBody>
      </p:sp>
      <p:sp>
        <p:nvSpPr>
          <p:cNvPr id="16387" name="Rectangle 3">
            <a:extLst>
              <a:ext uri="{FF2B5EF4-FFF2-40B4-BE49-F238E27FC236}">
                <a16:creationId xmlns:a16="http://schemas.microsoft.com/office/drawing/2014/main" id="{C1D6AF10-584A-4266-BA22-52D3AB1FB1F7}"/>
              </a:ext>
            </a:extLst>
          </p:cNvPr>
          <p:cNvSpPr>
            <a:spLocks noGrp="1"/>
          </p:cNvSpPr>
          <p:nvPr>
            <p:ph idx="1"/>
          </p:nvPr>
        </p:nvSpPr>
        <p:spPr/>
        <p:txBody>
          <a:bodyPr/>
          <a:lstStyle/>
          <a:p>
            <a:r>
              <a:rPr lang="en-US" altLang="en-US" dirty="0"/>
              <a:t>Identify the types of managed care models</a:t>
            </a:r>
          </a:p>
          <a:p>
            <a:r>
              <a:rPr lang="en-US" altLang="en-US" dirty="0"/>
              <a:t>Discuss differences between model types</a:t>
            </a:r>
          </a:p>
          <a:p>
            <a:r>
              <a:rPr lang="en-US" altLang="en-US" dirty="0"/>
              <a:t>Differentiate the level of control and cost per model</a:t>
            </a:r>
          </a:p>
          <a:p>
            <a:r>
              <a:rPr lang="en-US" altLang="en-US" dirty="0"/>
              <a:t>Explain the concept of pharmacy networks</a:t>
            </a:r>
          </a:p>
          <a:p>
            <a:endParaRPr lang="en-US" altLang="en-US" dirty="0"/>
          </a:p>
          <a:p>
            <a:pPr eaLnBrk="1" hangingPunct="1">
              <a:buFont typeface="Arial" panose="020B0604020202020204" pitchFamily="34" charset="0"/>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DC5A19AC-0A10-4EA0-98C7-6DB5CF8848A9}"/>
              </a:ext>
            </a:extLst>
          </p:cNvPr>
          <p:cNvSpPr>
            <a:spLocks noGrp="1"/>
          </p:cNvSpPr>
          <p:nvPr>
            <p:ph type="title"/>
          </p:nvPr>
        </p:nvSpPr>
        <p:spPr/>
        <p:txBody>
          <a:bodyPr/>
          <a:lstStyle/>
          <a:p>
            <a:pPr eaLnBrk="1" hangingPunct="1"/>
            <a:r>
              <a:rPr lang="en-US" altLang="en-US" dirty="0"/>
              <a:t>Managed Care Model Types</a:t>
            </a:r>
          </a:p>
        </p:txBody>
      </p:sp>
      <p:sp>
        <p:nvSpPr>
          <p:cNvPr id="17411" name="Content Placeholder 2">
            <a:extLst>
              <a:ext uri="{FF2B5EF4-FFF2-40B4-BE49-F238E27FC236}">
                <a16:creationId xmlns:a16="http://schemas.microsoft.com/office/drawing/2014/main" id="{7F5CE12C-A941-4D44-ABEB-EBB545E11F43}"/>
              </a:ext>
            </a:extLst>
          </p:cNvPr>
          <p:cNvSpPr>
            <a:spLocks noGrp="1"/>
          </p:cNvSpPr>
          <p:nvPr>
            <p:ph idx="1"/>
          </p:nvPr>
        </p:nvSpPr>
        <p:spPr/>
        <p:txBody>
          <a:bodyPr>
            <a:normAutofit/>
          </a:bodyPr>
          <a:lstStyle/>
          <a:p>
            <a:pPr>
              <a:lnSpc>
                <a:spcPct val="100000"/>
              </a:lnSpc>
            </a:pPr>
            <a:r>
              <a:rPr lang="en-US" altLang="en-US" sz="3200" dirty="0"/>
              <a:t>Health maintenance organization (HMO)</a:t>
            </a:r>
          </a:p>
          <a:p>
            <a:pPr>
              <a:lnSpc>
                <a:spcPct val="100000"/>
              </a:lnSpc>
            </a:pPr>
            <a:r>
              <a:rPr lang="en-US" altLang="en-US" sz="3200" dirty="0"/>
              <a:t>Preferred provider organization (PPO)</a:t>
            </a:r>
          </a:p>
          <a:p>
            <a:pPr>
              <a:lnSpc>
                <a:spcPct val="100000"/>
              </a:lnSpc>
            </a:pPr>
            <a:r>
              <a:rPr lang="en-US" altLang="en-US" sz="3200" dirty="0"/>
              <a:t>Point-of-service plan (POS)</a:t>
            </a:r>
          </a:p>
          <a:p>
            <a:pPr>
              <a:lnSpc>
                <a:spcPct val="100000"/>
              </a:lnSpc>
            </a:pPr>
            <a:r>
              <a:rPr lang="en-US" altLang="en-US" sz="3200" dirty="0"/>
              <a:t>High-deductible Health Plans (HDHPs)</a:t>
            </a:r>
          </a:p>
          <a:p>
            <a:endParaRPr lang="en-US" altLang="en-US" dirty="0">
              <a:latin typeface="Trebuchet MS" panose="020B0603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5" name="Picture 1">
            <a:extLst>
              <a:ext uri="{FF2B5EF4-FFF2-40B4-BE49-F238E27FC236}">
                <a16:creationId xmlns:a16="http://schemas.microsoft.com/office/drawing/2014/main" id="{E502EE7B-77B6-47EA-96CD-D94937711B8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51813" y="84345"/>
            <a:ext cx="7982787" cy="5754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4" name="Slide Number Placeholder 3">
            <a:extLst>
              <a:ext uri="{FF2B5EF4-FFF2-40B4-BE49-F238E27FC236}">
                <a16:creationId xmlns:a16="http://schemas.microsoft.com/office/drawing/2014/main" id="{E16B547D-27C1-4F41-B438-15FE05F7E050}"/>
              </a:ext>
            </a:extLst>
          </p:cNvPr>
          <p:cNvSpPr>
            <a:spLocks noGrp="1" noChangeArrowheads="1"/>
          </p:cNvSpPr>
          <p:nvPr>
            <p:ph type="sldNum" sz="quarter" idx="4294967295"/>
          </p:nvPr>
        </p:nvSpPr>
        <p:spPr bwMode="auto">
          <a:xfrm>
            <a:off x="8534400" y="6492876"/>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BAA45C7-6C55-4EA7-A361-5020B29527A1}" type="slidenum">
              <a:rPr lang="en-US" altLang="en-US" sz="1200">
                <a:solidFill>
                  <a:srgbClr val="898989"/>
                </a:solidFill>
              </a:rPr>
              <a:pPr>
                <a:spcBef>
                  <a:spcPct val="0"/>
                </a:spcBef>
                <a:buFontTx/>
                <a:buNone/>
              </a:pPr>
              <a:t>5</a:t>
            </a:fld>
            <a:endParaRPr lang="en-US" altLang="en-US" sz="1200">
              <a:solidFill>
                <a:srgbClr val="898989"/>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468163A1-7B9A-40A7-B776-30EEF502ACE6}"/>
              </a:ext>
            </a:extLst>
          </p:cNvPr>
          <p:cNvSpPr>
            <a:spLocks noGrp="1"/>
          </p:cNvSpPr>
          <p:nvPr>
            <p:ph type="title"/>
          </p:nvPr>
        </p:nvSpPr>
        <p:spPr/>
        <p:txBody>
          <a:bodyPr>
            <a:normAutofit/>
          </a:bodyPr>
          <a:lstStyle/>
          <a:p>
            <a:r>
              <a:rPr lang="en-US" altLang="en-US" dirty="0"/>
              <a:t>Characteristics of HMOs</a:t>
            </a:r>
          </a:p>
        </p:txBody>
      </p:sp>
      <p:sp>
        <p:nvSpPr>
          <p:cNvPr id="3" name="Content Placeholder 2">
            <a:extLst>
              <a:ext uri="{FF2B5EF4-FFF2-40B4-BE49-F238E27FC236}">
                <a16:creationId xmlns:a16="http://schemas.microsoft.com/office/drawing/2014/main" id="{D4DC68E2-1A89-4FEB-B21C-B13018FD4D76}"/>
              </a:ext>
            </a:extLst>
          </p:cNvPr>
          <p:cNvSpPr>
            <a:spLocks noGrp="1"/>
          </p:cNvSpPr>
          <p:nvPr>
            <p:ph idx="1"/>
          </p:nvPr>
        </p:nvSpPr>
        <p:spPr>
          <a:xfrm>
            <a:off x="838200" y="1690690"/>
            <a:ext cx="10515600" cy="3903663"/>
          </a:xfrm>
        </p:spPr>
        <p:txBody>
          <a:bodyPr>
            <a:normAutofit fontScale="92500" lnSpcReduction="10000"/>
          </a:bodyPr>
          <a:lstStyle/>
          <a:p>
            <a:pPr>
              <a:buFont typeface="Arial" charset="0"/>
              <a:buChar char="•"/>
              <a:defRPr/>
            </a:pPr>
            <a:r>
              <a:rPr lang="en-US" dirty="0"/>
              <a:t>“Gatekeeper” principle</a:t>
            </a:r>
          </a:p>
          <a:p>
            <a:pPr lvl="1">
              <a:buFont typeface="Arial" charset="0"/>
              <a:buChar char="–"/>
              <a:defRPr/>
            </a:pPr>
            <a:r>
              <a:rPr lang="en-US" dirty="0"/>
              <a:t>Primary care provider (PCP) serves as a gatekeeper and must authorize all medical services</a:t>
            </a:r>
          </a:p>
          <a:p>
            <a:pPr lvl="1">
              <a:buFont typeface="Arial" charset="0"/>
              <a:buChar char="–"/>
              <a:defRPr/>
            </a:pPr>
            <a:r>
              <a:rPr lang="en-US" dirty="0"/>
              <a:t>Services not authorized by the PCP usually not covered</a:t>
            </a:r>
          </a:p>
          <a:p>
            <a:pPr lvl="1">
              <a:buFont typeface="Arial" charset="0"/>
              <a:buChar char="–"/>
              <a:defRPr/>
            </a:pPr>
            <a:r>
              <a:rPr lang="en-US" dirty="0"/>
              <a:t>Rationale for gatekeeper is to avoid unnecessary expenses</a:t>
            </a:r>
          </a:p>
          <a:p>
            <a:pPr>
              <a:buFont typeface="Arial" charset="0"/>
              <a:buChar char="•"/>
              <a:defRPr/>
            </a:pPr>
            <a:r>
              <a:rPr lang="en-US" dirty="0"/>
              <a:t>Preferred networks</a:t>
            </a:r>
          </a:p>
          <a:p>
            <a:pPr lvl="1">
              <a:buFont typeface="Arial" charset="0"/>
              <a:buChar char="–"/>
              <a:defRPr/>
            </a:pPr>
            <a:r>
              <a:rPr lang="en-US" dirty="0"/>
              <a:t>Plans will only pay for services provided by healthcare providers that they have contracted with</a:t>
            </a:r>
          </a:p>
          <a:p>
            <a:pPr lvl="2">
              <a:buFont typeface="Arial" charset="0"/>
              <a:buChar char="–"/>
              <a:defRPr/>
            </a:pPr>
            <a:r>
              <a:rPr lang="en-US" dirty="0"/>
              <a:t>“In-Network” providers</a:t>
            </a:r>
          </a:p>
          <a:p>
            <a:pPr lvl="1">
              <a:buFont typeface="Arial" charset="0"/>
              <a:buChar char="–"/>
              <a:defRPr/>
            </a:pPr>
            <a:r>
              <a:rPr lang="en-US" dirty="0"/>
              <a:t>Plans will not pay for “Out-of-Network” providers</a:t>
            </a:r>
          </a:p>
          <a:p>
            <a:pPr>
              <a:buFont typeface="Arial" charset="0"/>
              <a:buChar char="•"/>
              <a:defRPr/>
            </a:pPr>
            <a:r>
              <a:rPr lang="en-US" dirty="0"/>
              <a:t>Less choice, but lower premiums</a:t>
            </a:r>
          </a:p>
        </p:txBody>
      </p:sp>
      <p:sp>
        <p:nvSpPr>
          <p:cNvPr id="20484" name="Slide Number Placeholder 3">
            <a:extLst>
              <a:ext uri="{FF2B5EF4-FFF2-40B4-BE49-F238E27FC236}">
                <a16:creationId xmlns:a16="http://schemas.microsoft.com/office/drawing/2014/main" id="{7D7EF506-CEF5-466C-A75A-DC72874DB432}"/>
              </a:ext>
            </a:extLst>
          </p:cNvPr>
          <p:cNvSpPr>
            <a:spLocks noGrp="1" noChangeArrowheads="1"/>
          </p:cNvSpPr>
          <p:nvPr>
            <p:ph type="sldNum" sz="quarter" idx="4294967295"/>
          </p:nvPr>
        </p:nvSpPr>
        <p:spPr bwMode="auto">
          <a:xfrm>
            <a:off x="8534400" y="6492876"/>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13CC48C-0EDD-4669-B975-3708D4D815FF}" type="slidenum">
              <a:rPr lang="en-US" altLang="en-US" sz="1200">
                <a:solidFill>
                  <a:srgbClr val="898989"/>
                </a:solidFill>
              </a:rPr>
              <a:pPr>
                <a:spcBef>
                  <a:spcPct val="0"/>
                </a:spcBef>
                <a:buFontTx/>
                <a:buNone/>
              </a:pPr>
              <a:t>6</a:t>
            </a:fld>
            <a:endParaRPr lang="en-US" altLang="en-US" sz="1200">
              <a:solidFill>
                <a:srgbClr val="898989"/>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4B3BED0A-16C0-46F9-AAFF-1AE84C2E139E}"/>
              </a:ext>
            </a:extLst>
          </p:cNvPr>
          <p:cNvSpPr>
            <a:spLocks noGrp="1"/>
          </p:cNvSpPr>
          <p:nvPr>
            <p:ph type="title"/>
          </p:nvPr>
        </p:nvSpPr>
        <p:spPr/>
        <p:txBody>
          <a:bodyPr>
            <a:normAutofit/>
          </a:bodyPr>
          <a:lstStyle/>
          <a:p>
            <a:r>
              <a:rPr lang="en-US" altLang="en-US" dirty="0"/>
              <a:t>Characteristics of PPOs </a:t>
            </a:r>
          </a:p>
        </p:txBody>
      </p:sp>
      <p:sp>
        <p:nvSpPr>
          <p:cNvPr id="3" name="Content Placeholder 2">
            <a:extLst>
              <a:ext uri="{FF2B5EF4-FFF2-40B4-BE49-F238E27FC236}">
                <a16:creationId xmlns:a16="http://schemas.microsoft.com/office/drawing/2014/main" id="{CCE56877-67F2-40FD-945C-7C75E6BF7F53}"/>
              </a:ext>
            </a:extLst>
          </p:cNvPr>
          <p:cNvSpPr>
            <a:spLocks noGrp="1"/>
          </p:cNvSpPr>
          <p:nvPr>
            <p:ph idx="1"/>
          </p:nvPr>
        </p:nvSpPr>
        <p:spPr/>
        <p:txBody>
          <a:bodyPr>
            <a:normAutofit/>
          </a:bodyPr>
          <a:lstStyle/>
          <a:p>
            <a:pPr>
              <a:buFont typeface="Arial" charset="0"/>
              <a:buChar char="•"/>
              <a:defRPr/>
            </a:pPr>
            <a:r>
              <a:rPr lang="en-US" dirty="0"/>
              <a:t>No gatekeeper</a:t>
            </a:r>
          </a:p>
          <a:p>
            <a:pPr lvl="1">
              <a:buFont typeface="Arial" charset="0"/>
              <a:buChar char="–"/>
              <a:defRPr/>
            </a:pPr>
            <a:r>
              <a:rPr lang="en-US" dirty="0"/>
              <a:t>Patients can choose their own providers without having to use a designated PCP</a:t>
            </a:r>
          </a:p>
          <a:p>
            <a:pPr>
              <a:buFont typeface="Arial" charset="0"/>
              <a:buChar char="•"/>
              <a:defRPr/>
            </a:pPr>
            <a:r>
              <a:rPr lang="en-US" dirty="0"/>
              <a:t>Preferred networks with some out-of-network coverage</a:t>
            </a:r>
          </a:p>
          <a:p>
            <a:pPr lvl="1">
              <a:buFont typeface="Arial" charset="0"/>
              <a:buChar char="–"/>
              <a:defRPr/>
            </a:pPr>
            <a:r>
              <a:rPr lang="en-US" dirty="0"/>
              <a:t>Patient can see any healthcare practitioner they want, but they are financially incentivized to see in-network providers</a:t>
            </a:r>
          </a:p>
          <a:p>
            <a:pPr lvl="2">
              <a:buFont typeface="Arial" charset="0"/>
              <a:buChar char="•"/>
              <a:defRPr/>
            </a:pPr>
            <a:r>
              <a:rPr lang="en-US" dirty="0"/>
              <a:t>E.g., Patient pays 10% to see in-network vs. 50% to see out-of-network</a:t>
            </a:r>
          </a:p>
          <a:p>
            <a:pPr>
              <a:buFont typeface="Arial" charset="0"/>
              <a:buChar char="•"/>
              <a:defRPr/>
            </a:pPr>
            <a:r>
              <a:rPr lang="en-US" dirty="0"/>
              <a:t>More choice, but higher premiums</a:t>
            </a:r>
          </a:p>
        </p:txBody>
      </p:sp>
      <p:sp>
        <p:nvSpPr>
          <p:cNvPr id="21508" name="Slide Number Placeholder 3">
            <a:extLst>
              <a:ext uri="{FF2B5EF4-FFF2-40B4-BE49-F238E27FC236}">
                <a16:creationId xmlns:a16="http://schemas.microsoft.com/office/drawing/2014/main" id="{09E27569-1508-430E-9F3C-09DB8FF0902B}"/>
              </a:ext>
            </a:extLst>
          </p:cNvPr>
          <p:cNvSpPr>
            <a:spLocks noGrp="1" noChangeArrowheads="1"/>
          </p:cNvSpPr>
          <p:nvPr>
            <p:ph type="sldNum" sz="quarter" idx="4294967295"/>
          </p:nvPr>
        </p:nvSpPr>
        <p:spPr bwMode="auto">
          <a:xfrm>
            <a:off x="8534400" y="6492876"/>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F70B9CD-13FB-4E94-ABA0-A045D4872E26}" type="slidenum">
              <a:rPr lang="en-US" altLang="en-US" sz="1200">
                <a:solidFill>
                  <a:srgbClr val="898989"/>
                </a:solidFill>
              </a:rPr>
              <a:pPr>
                <a:spcBef>
                  <a:spcPct val="0"/>
                </a:spcBef>
                <a:buFontTx/>
                <a:buNone/>
              </a:pPr>
              <a:t>7</a:t>
            </a:fld>
            <a:endParaRPr lang="en-US" altLang="en-US" sz="1200">
              <a:solidFill>
                <a:srgbClr val="898989"/>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4081A138-4DCC-4738-AF7B-BD2CCABC6049}"/>
              </a:ext>
            </a:extLst>
          </p:cNvPr>
          <p:cNvSpPr>
            <a:spLocks noGrp="1"/>
          </p:cNvSpPr>
          <p:nvPr>
            <p:ph type="title"/>
          </p:nvPr>
        </p:nvSpPr>
        <p:spPr/>
        <p:txBody>
          <a:bodyPr>
            <a:normAutofit/>
          </a:bodyPr>
          <a:lstStyle/>
          <a:p>
            <a:pPr eaLnBrk="1" hangingPunct="1"/>
            <a:r>
              <a:rPr lang="en-US" altLang="en-US" dirty="0">
                <a:solidFill>
                  <a:srgbClr val="002060"/>
                </a:solidFill>
              </a:rPr>
              <a:t>Characteristics of POSs</a:t>
            </a:r>
          </a:p>
        </p:txBody>
      </p:sp>
      <p:sp>
        <p:nvSpPr>
          <p:cNvPr id="22531" name="Rectangle 3">
            <a:extLst>
              <a:ext uri="{FF2B5EF4-FFF2-40B4-BE49-F238E27FC236}">
                <a16:creationId xmlns:a16="http://schemas.microsoft.com/office/drawing/2014/main" id="{40BFB010-1C2E-420C-8D19-3D0647263999}"/>
              </a:ext>
            </a:extLst>
          </p:cNvPr>
          <p:cNvSpPr>
            <a:spLocks noGrp="1"/>
          </p:cNvSpPr>
          <p:nvPr>
            <p:ph idx="1"/>
          </p:nvPr>
        </p:nvSpPr>
        <p:spPr/>
        <p:txBody>
          <a:bodyPr/>
          <a:lstStyle/>
          <a:p>
            <a:r>
              <a:rPr lang="en-US" altLang="en-US"/>
              <a:t>Hybrid of PPO and HMO </a:t>
            </a:r>
          </a:p>
          <a:p>
            <a:r>
              <a:rPr lang="en-US" altLang="en-US"/>
              <a:t>Patients can choose their provider</a:t>
            </a:r>
          </a:p>
          <a:p>
            <a:pPr lvl="1"/>
            <a:r>
              <a:rPr lang="en-US" altLang="en-US"/>
              <a:t>HMO rates for preferred provider (e.g., gatekeeper PCP)</a:t>
            </a:r>
          </a:p>
          <a:p>
            <a:pPr lvl="1"/>
            <a:r>
              <a:rPr lang="en-US" altLang="en-US"/>
              <a:t>Costs of out-of-network services determined by providers (NOT contracted rates with health plans)</a:t>
            </a:r>
          </a:p>
          <a:p>
            <a:pPr lvl="1"/>
            <a:r>
              <a:rPr lang="en-US" altLang="en-US"/>
              <a:t>Providers can collect charges not paid for by the insurance company</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9" name="Picture 1">
            <a:extLst>
              <a:ext uri="{FF2B5EF4-FFF2-40B4-BE49-F238E27FC236}">
                <a16:creationId xmlns:a16="http://schemas.microsoft.com/office/drawing/2014/main" id="{A0856A2B-6356-4E9F-AB99-DFE79856864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94968" y="914400"/>
            <a:ext cx="7002065" cy="4790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8" name="Rectangle 2">
            <a:extLst>
              <a:ext uri="{FF2B5EF4-FFF2-40B4-BE49-F238E27FC236}">
                <a16:creationId xmlns:a16="http://schemas.microsoft.com/office/drawing/2014/main" id="{58D5F1DE-54AA-4C20-9C4F-0BE8CD68822D}"/>
              </a:ext>
            </a:extLst>
          </p:cNvPr>
          <p:cNvSpPr>
            <a:spLocks noGrp="1"/>
          </p:cNvSpPr>
          <p:nvPr>
            <p:ph type="title"/>
          </p:nvPr>
        </p:nvSpPr>
        <p:spPr>
          <a:xfrm>
            <a:off x="1921670" y="177341"/>
            <a:ext cx="8746331" cy="854074"/>
          </a:xfrm>
        </p:spPr>
        <p:txBody>
          <a:bodyPr>
            <a:normAutofit/>
          </a:bodyPr>
          <a:lstStyle/>
          <a:p>
            <a:pPr eaLnBrk="1" hangingPunct="1"/>
            <a:r>
              <a:rPr lang="en-US" altLang="en-US" dirty="0">
                <a:solidFill>
                  <a:srgbClr val="002060"/>
                </a:solidFill>
              </a:rPr>
              <a:t>Characteristics of Other Models</a:t>
            </a:r>
          </a:p>
        </p:txBody>
      </p:sp>
      <p:sp>
        <p:nvSpPr>
          <p:cNvPr id="24580" name="Rectangle 2">
            <a:extLst>
              <a:ext uri="{FF2B5EF4-FFF2-40B4-BE49-F238E27FC236}">
                <a16:creationId xmlns:a16="http://schemas.microsoft.com/office/drawing/2014/main" id="{FD2D5D18-CC73-4431-BDB9-FBE9C4F780AB}"/>
              </a:ext>
            </a:extLst>
          </p:cNvPr>
          <p:cNvSpPr>
            <a:spLocks noChangeArrowheads="1"/>
          </p:cNvSpPr>
          <p:nvPr/>
        </p:nvSpPr>
        <p:spPr bwMode="auto">
          <a:xfrm>
            <a:off x="5327651" y="6324601"/>
            <a:ext cx="1935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200"/>
              <a:t>Table © Steven Kheloussi</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Office Theme">
  <a:themeElements>
    <a:clrScheme name="General AMCP">
      <a:dk1>
        <a:srgbClr val="00205B"/>
      </a:dk1>
      <a:lt1>
        <a:srgbClr val="FFFFFF"/>
      </a:lt1>
      <a:dk2>
        <a:srgbClr val="00205B"/>
      </a:dk2>
      <a:lt2>
        <a:srgbClr val="00205B"/>
      </a:lt2>
      <a:accent1>
        <a:srgbClr val="C8C9C7"/>
      </a:accent1>
      <a:accent2>
        <a:srgbClr val="F1B300"/>
      </a:accent2>
      <a:accent3>
        <a:srgbClr val="DC8633"/>
      </a:accent3>
      <a:accent4>
        <a:srgbClr val="348BAC"/>
      </a:accent4>
      <a:accent5>
        <a:srgbClr val="720062"/>
      </a:accent5>
      <a:accent6>
        <a:srgbClr val="93C90E"/>
      </a:accent6>
      <a:hlink>
        <a:srgbClr val="FFFFFF"/>
      </a:hlink>
      <a:folHlink>
        <a:srgbClr val="63666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1053</TotalTime>
  <Words>808</Words>
  <Application>Microsoft Office PowerPoint</Application>
  <PresentationFormat>Widescreen</PresentationFormat>
  <Paragraphs>97</Paragraphs>
  <Slides>15</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Courier New</vt:lpstr>
      <vt:lpstr>Montserrat</vt:lpstr>
      <vt:lpstr>Trebuchet MS</vt:lpstr>
      <vt:lpstr>Wingdings</vt:lpstr>
      <vt:lpstr>Office Theme</vt:lpstr>
      <vt:lpstr>Managed Care Models</vt:lpstr>
      <vt:lpstr>PowerPoint Presentation</vt:lpstr>
      <vt:lpstr>Objectives</vt:lpstr>
      <vt:lpstr>Managed Care Model Types</vt:lpstr>
      <vt:lpstr>PowerPoint Presentation</vt:lpstr>
      <vt:lpstr>Characteristics of HMOs</vt:lpstr>
      <vt:lpstr>Characteristics of PPOs </vt:lpstr>
      <vt:lpstr>Characteristics of POSs</vt:lpstr>
      <vt:lpstr>Characteristics of Other Models</vt:lpstr>
      <vt:lpstr>Characteristics of HDHPs</vt:lpstr>
      <vt:lpstr>Employer Decision:  Benefit Controls vs. Cost</vt:lpstr>
      <vt:lpstr>Benefit Control vs. Cost</vt:lpstr>
      <vt:lpstr>Pharmacy Networks</vt:lpstr>
      <vt:lpstr>Summary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Mara K. Braunger</dc:creator>
  <cp:lastModifiedBy>Betty Whitaker</cp:lastModifiedBy>
  <cp:revision>167</cp:revision>
  <dcterms:created xsi:type="dcterms:W3CDTF">2019-05-03T17:39:49Z</dcterms:created>
  <dcterms:modified xsi:type="dcterms:W3CDTF">2023-04-11T17:30:18Z</dcterms:modified>
</cp:coreProperties>
</file>