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19"/>
  </p:notesMasterIdLst>
  <p:sldIdLst>
    <p:sldId id="280" r:id="rId5"/>
    <p:sldId id="257" r:id="rId6"/>
    <p:sldId id="258" r:id="rId7"/>
    <p:sldId id="264" r:id="rId8"/>
    <p:sldId id="265" r:id="rId9"/>
    <p:sldId id="266" r:id="rId10"/>
    <p:sldId id="263" r:id="rId11"/>
    <p:sldId id="259" r:id="rId12"/>
    <p:sldId id="260" r:id="rId13"/>
    <p:sldId id="261" r:id="rId14"/>
    <p:sldId id="262" r:id="rId15"/>
    <p:sldId id="267" r:id="rId16"/>
    <p:sldId id="268" r:id="rId17"/>
    <p:sldId id="414" r:id="rId1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E. Forbes" initials="SEF" lastIdx="7" clrIdx="0"/>
  <p:cmAuthor id="2" name="Sital Patel" initials="S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5E27A"/>
    <a:srgbClr val="00205B"/>
    <a:srgbClr val="FFFFFF"/>
    <a:srgbClr val="FFE762"/>
    <a:srgbClr val="F4D33D"/>
    <a:srgbClr val="91C84C"/>
    <a:srgbClr val="93C90E"/>
    <a:srgbClr val="83498C"/>
    <a:srgbClr val="F0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00" autoAdjust="0"/>
    <p:restoredTop sz="83289" autoAdjust="0"/>
  </p:normalViewPr>
  <p:slideViewPr>
    <p:cSldViewPr snapToGrid="0" snapToObjects="1">
      <p:cViewPr varScale="1">
        <p:scale>
          <a:sx n="69" d="100"/>
          <a:sy n="69" d="100"/>
        </p:scale>
        <p:origin x="806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D28B05A-7177-4218-A104-D8CD43271F5E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9CBD27-D6FE-4E25-8944-C777FE3B93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dirty="0">
                <a:latin typeface="Calibri"/>
                <a:ea typeface="Calibri"/>
                <a:cs typeface="Calibri"/>
                <a:sym typeface="Calibri"/>
              </a:rPr>
              <a:t>Additional roles of Pharmacist in PBMs include corporate positions, clinical program manager, mail order operations, P&amp;T, and DUR and PA review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102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Additional Functions: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Disease management program support -</a:t>
            </a:r>
            <a:r>
              <a:rPr lang="en-US" sz="2400" baseline="0" dirty="0"/>
              <a:t> </a:t>
            </a:r>
            <a:r>
              <a:rPr lang="en-US" sz="2400" dirty="0"/>
              <a:t>falls under</a:t>
            </a:r>
            <a:r>
              <a:rPr lang="en-US" sz="2400" baseline="0" dirty="0"/>
              <a:t> education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Medical information to customers (patients, physicians, health plans, etc.) -</a:t>
            </a:r>
            <a:r>
              <a:rPr lang="en-US" sz="2400" baseline="0" dirty="0"/>
              <a:t> </a:t>
            </a:r>
            <a:r>
              <a:rPr lang="en-US" sz="2400" dirty="0"/>
              <a:t>falls under</a:t>
            </a:r>
            <a:r>
              <a:rPr lang="en-US" sz="2400" baseline="0" dirty="0"/>
              <a:t>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98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Utilization Management programs- include PA, step therapies, dose optimization, quantity limits</a:t>
            </a:r>
          </a:p>
        </p:txBody>
      </p:sp>
    </p:spTree>
    <p:extLst>
      <p:ext uri="{BB962C8B-B14F-4D97-AF65-F5344CB8AC3E}">
        <p14:creationId xmlns:p14="http://schemas.microsoft.com/office/powerpoint/2010/main" val="4070616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1200150" indent="-28575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0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72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6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1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4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5" r:id="rId2"/>
    <p:sldLayoutId id="2147483663" r:id="rId3"/>
    <p:sldLayoutId id="2147483655" r:id="rId4"/>
    <p:sldLayoutId id="2147483650" r:id="rId5"/>
    <p:sldLayoutId id="2147483670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cp.org/studentcenter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cp.org/resource-center/group-resources/student-pharmacist-center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cp.org/Resource-Center/student-pharmacists-guide-managed-care-pharmacy-residency-programs" TargetMode="External"/><Relationship Id="rId2" Type="http://schemas.openxmlformats.org/officeDocument/2006/relationships/hyperlink" Target="http://amcp.org/residenc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mcp.org/Resource-Center/your-roadmap-career-managed-care-pharmac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013736" y="1259633"/>
            <a:ext cx="10013230" cy="2169367"/>
          </a:xfrm>
        </p:spPr>
        <p:txBody>
          <a:bodyPr/>
          <a:lstStyle/>
          <a:p>
            <a:pPr algn="r" eaLnBrk="1" hangingPunct="1"/>
            <a:r>
              <a:rPr lang="en-US" altLang="en-US" sz="6000" dirty="0">
                <a:solidFill>
                  <a:schemeClr val="bg1"/>
                </a:solidFill>
              </a:rPr>
              <a:t>Managed Care Career Paths</a:t>
            </a:r>
            <a:endParaRPr lang="en-US" altLang="en-US" sz="6000" b="1" dirty="0">
              <a:solidFill>
                <a:schemeClr val="bg1"/>
              </a:solidFill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4294967295"/>
          </p:nvPr>
        </p:nvSpPr>
        <p:spPr>
          <a:xfrm>
            <a:off x="5791200" y="43053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Created by the School of Pharmacy Relations Committee for AMCP</a:t>
            </a:r>
          </a:p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Updated: January 2020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311971" y="365125"/>
            <a:ext cx="11413863" cy="1325563"/>
          </a:xfrm>
          <a:prstGeom prst="rect">
            <a:avLst/>
          </a:prstGeom>
        </p:spPr>
        <p:txBody>
          <a:bodyPr lIns="0" tIns="0" rIns="0" bIns="0" anchor="ctr">
            <a:normAutofit fontScale="90000"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Managed Care Opportunities – Pharmaceutical Industry</a:t>
            </a:r>
            <a:br>
              <a:rPr lang="en-US" sz="4400" dirty="0">
                <a:solidFill>
                  <a:schemeClr val="tx1"/>
                </a:solidFill>
              </a:rPr>
            </a:b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65" name="Shape 65"/>
          <p:cNvSpPr>
            <a:spLocks noGrp="1"/>
          </p:cNvSpPr>
          <p:nvPr>
            <p:ph idx="1"/>
          </p:nvPr>
        </p:nvSpPr>
        <p:spPr>
          <a:xfrm>
            <a:off x="838201" y="1477168"/>
            <a:ext cx="4605168" cy="3903663"/>
          </a:xfrm>
          <a:prstGeom prst="rect">
            <a:avLst/>
          </a:prstGeom>
        </p:spPr>
        <p:txBody>
          <a:bodyPr lIns="0" tIns="0" rIns="0" bIns="0">
            <a:normAutofit fontScale="47500" lnSpcReduction="20000"/>
          </a:bodyPr>
          <a:lstStyle/>
          <a:p>
            <a:pPr marL="279034" indent="-279034" defTabSz="850391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en-US" sz="2604" b="1" dirty="0"/>
          </a:p>
          <a:p>
            <a:pPr marL="0" indent="0" defTabSz="850391">
              <a:lnSpc>
                <a:spcPct val="120000"/>
              </a:lnSpc>
              <a:spcBef>
                <a:spcPts val="600"/>
              </a:spcBef>
              <a:buNone/>
              <a:defRPr sz="1800"/>
            </a:pPr>
            <a:r>
              <a:rPr sz="5100" b="1" dirty="0"/>
              <a:t>Function</a:t>
            </a:r>
            <a:endParaRPr lang="en-US" sz="5100" b="1" dirty="0"/>
          </a:p>
          <a:p>
            <a:pPr marL="0" indent="0" defTabSz="850391">
              <a:lnSpc>
                <a:spcPct val="120000"/>
              </a:lnSpc>
              <a:spcBef>
                <a:spcPts val="600"/>
              </a:spcBef>
              <a:buNone/>
              <a:defRPr sz="1800"/>
            </a:pPr>
            <a:endParaRPr sz="1800" b="1" dirty="0"/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Product contracting &amp; negotiations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Understanding product value &amp; positioning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Discussions on formulary placement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Education </a:t>
            </a:r>
            <a:r>
              <a:rPr sz="4200" dirty="0">
                <a:latin typeface="+mj-lt"/>
                <a:ea typeface="Tahoma"/>
                <a:cs typeface="Tahoma"/>
                <a:sym typeface="Tahoma"/>
              </a:rPr>
              <a:t>–</a:t>
            </a:r>
            <a:r>
              <a:rPr sz="4200" dirty="0">
                <a:latin typeface="+mj-lt"/>
              </a:rPr>
              <a:t> disease, product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Development of treatment algorithms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Pharmacoeconomic modeling and outcomes research programs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AMCP Product dossiers</a:t>
            </a:r>
          </a:p>
        </p:txBody>
      </p:sp>
      <p:sp>
        <p:nvSpPr>
          <p:cNvPr id="2" name="Shape 65">
            <a:extLst>
              <a:ext uri="{FF2B5EF4-FFF2-40B4-BE49-F238E27FC236}">
                <a16:creationId xmlns:a16="http://schemas.microsoft.com/office/drawing/2014/main" id="{48E84CAD-5E84-D794-010F-F444AB170373}"/>
              </a:ext>
            </a:extLst>
          </p:cNvPr>
          <p:cNvSpPr txBox="1">
            <a:spLocks/>
          </p:cNvSpPr>
          <p:nvPr/>
        </p:nvSpPr>
        <p:spPr>
          <a:xfrm>
            <a:off x="6096000" y="1477167"/>
            <a:ext cx="4605168" cy="3903663"/>
          </a:xfrm>
          <a:prstGeom prst="rect">
            <a:avLst/>
          </a:prstGeom>
        </p:spPr>
        <p:txBody>
          <a:bodyPr vert="horz" lIns="0" tIns="0" rIns="0" bIns="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5B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034" indent="-279034" defTabSz="85039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/>
            </a:pPr>
            <a:endParaRPr lang="en-US" sz="2604" b="1" dirty="0"/>
          </a:p>
          <a:p>
            <a:pPr marL="0" indent="0" defTabSz="85039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/>
            </a:pPr>
            <a:r>
              <a:rPr lang="en-US" sz="3800" b="1" dirty="0"/>
              <a:t>Roles of a Pharmacist</a:t>
            </a:r>
          </a:p>
          <a:p>
            <a:pPr marL="0" indent="0" defTabSz="85039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/>
            </a:pPr>
            <a:endParaRPr lang="en-US" sz="1800" b="1" dirty="0"/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Medical Information Services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Medical Science Liaison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Drug Safety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Regulatory Affairs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Health Economics and Outcomes Research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Sales Representatives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Marketing Managers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lang="en-US" sz="3200" dirty="0"/>
              <a:t>Managed Care Account Managers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30305" y="365125"/>
            <a:ext cx="11435379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Managed Care Opportunities – Specialty Pharmacy Providers (SPP)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68" name="Shape 68"/>
          <p:cNvSpPr>
            <a:spLocks noGrp="1"/>
          </p:cNvSpPr>
          <p:nvPr>
            <p:ph idx="1"/>
          </p:nvPr>
        </p:nvSpPr>
        <p:spPr>
          <a:xfrm>
            <a:off x="698350" y="1741301"/>
            <a:ext cx="4938657" cy="4218435"/>
          </a:xfrm>
          <a:prstGeom prst="rect">
            <a:avLst/>
          </a:prstGeom>
        </p:spPr>
        <p:txBody>
          <a:bodyPr lIns="0" tIns="0" rIns="0" bIns="0"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 sz="1800"/>
            </a:pPr>
            <a:r>
              <a:rPr sz="2900" b="1" dirty="0"/>
              <a:t>Function</a:t>
            </a:r>
            <a:endParaRPr lang="en-US" sz="2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 sz="1800"/>
            </a:pPr>
            <a:endParaRPr sz="1100" b="1" dirty="0"/>
          </a:p>
          <a:p>
            <a:pPr>
              <a:lnSpc>
                <a:spcPct val="120000"/>
              </a:lnSpc>
              <a:spcBef>
                <a:spcPts val="0"/>
              </a:spcBef>
              <a:defRPr sz="1800"/>
            </a:pPr>
            <a:r>
              <a:rPr sz="2400" dirty="0"/>
              <a:t>Provide clinical and distribution services to patients in the management of chronic, rare, or complex conditions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 sz="1800"/>
            </a:pPr>
            <a:r>
              <a:rPr sz="1900" dirty="0"/>
              <a:t>Specialty medications require tailored patient education to ensure safe and cost-effective use, patient-specific dosing, close patient monitoring, and/or special handling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sz="1800"/>
            </a:pPr>
            <a:r>
              <a:rPr sz="2400" dirty="0"/>
              <a:t>Medication therapy management and adherence management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sz="1800"/>
            </a:pPr>
            <a:r>
              <a:rPr sz="2400" dirty="0"/>
              <a:t>Education, support, and coordination of care</a:t>
            </a:r>
          </a:p>
        </p:txBody>
      </p:sp>
      <p:sp>
        <p:nvSpPr>
          <p:cNvPr id="2" name="Shape 68">
            <a:extLst>
              <a:ext uri="{FF2B5EF4-FFF2-40B4-BE49-F238E27FC236}">
                <a16:creationId xmlns:a16="http://schemas.microsoft.com/office/drawing/2014/main" id="{07A01B6E-8C11-1ED5-C0D6-E5F3A9E237CB}"/>
              </a:ext>
            </a:extLst>
          </p:cNvPr>
          <p:cNvSpPr txBox="1">
            <a:spLocks/>
          </p:cNvSpPr>
          <p:nvPr/>
        </p:nvSpPr>
        <p:spPr>
          <a:xfrm>
            <a:off x="6554993" y="1741300"/>
            <a:ext cx="4938657" cy="39036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5B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/>
            </a:pPr>
            <a:r>
              <a:rPr lang="en-US" sz="2400" b="1" dirty="0"/>
              <a:t>Roles of a Pharmacist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/>
            </a:pPr>
            <a:endParaRPr lang="en-US" sz="1000" b="1" dirty="0"/>
          </a:p>
          <a:p>
            <a:pPr>
              <a:lnSpc>
                <a:spcPct val="100000"/>
              </a:lnSpc>
              <a:spcBef>
                <a:spcPts val="400"/>
              </a:spcBef>
              <a:defRPr sz="1800"/>
            </a:pPr>
            <a:r>
              <a:rPr lang="en-US" sz="2000" dirty="0"/>
              <a:t>Specialty Pharmacy distribution and dispensing</a:t>
            </a:r>
          </a:p>
          <a:p>
            <a:pPr>
              <a:lnSpc>
                <a:spcPct val="100000"/>
              </a:lnSpc>
              <a:spcBef>
                <a:spcPts val="400"/>
              </a:spcBef>
              <a:defRPr sz="1800"/>
            </a:pPr>
            <a:r>
              <a:rPr lang="en-US" sz="2000" dirty="0"/>
              <a:t>Perform DUR and other utilization management programs</a:t>
            </a:r>
          </a:p>
          <a:p>
            <a:pPr>
              <a:lnSpc>
                <a:spcPct val="100000"/>
              </a:lnSpc>
              <a:spcBef>
                <a:spcPts val="400"/>
              </a:spcBef>
              <a:defRPr sz="1800"/>
            </a:pPr>
            <a:r>
              <a:rPr lang="en-US" sz="2000" dirty="0"/>
              <a:t>Logistics/operations</a:t>
            </a:r>
          </a:p>
          <a:p>
            <a:pPr>
              <a:lnSpc>
                <a:spcPct val="100000"/>
              </a:lnSpc>
              <a:spcBef>
                <a:spcPts val="400"/>
              </a:spcBef>
              <a:defRPr sz="1800"/>
            </a:pPr>
            <a:r>
              <a:rPr lang="en-US" sz="2000" dirty="0"/>
              <a:t>Workflow, inventory, and personnel management</a:t>
            </a:r>
          </a:p>
          <a:p>
            <a:pPr>
              <a:lnSpc>
                <a:spcPct val="100000"/>
              </a:lnSpc>
              <a:spcBef>
                <a:spcPts val="400"/>
              </a:spcBef>
              <a:defRPr sz="1800"/>
            </a:pPr>
            <a:r>
              <a:rPr lang="en-US" sz="2000" dirty="0"/>
              <a:t>Develop prior authorization (PA) programs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E9AB73-6803-493A-A62E-327E6E28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AMCP as a Student Pharmacist</a:t>
            </a:r>
          </a:p>
        </p:txBody>
      </p:sp>
      <p:sp>
        <p:nvSpPr>
          <p:cNvPr id="6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Resources Provided to All Members: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Up-to-date pharmacy drug news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Understanding of Health Care Policy and Regulations that impact managed care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Continuing education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Font typeface="Arial"/>
              <a:buChar char="•"/>
              <a:defRPr sz="1800"/>
            </a:pPr>
            <a:r>
              <a:rPr lang="en-US" sz="2000" dirty="0"/>
              <a:t>Networking</a:t>
            </a:r>
          </a:p>
          <a:p>
            <a:pPr marL="440871" lvl="1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Resources </a:t>
            </a:r>
            <a:r>
              <a:rPr lang="en-US" sz="2400" b="1" i="1" dirty="0"/>
              <a:t>Specifically</a:t>
            </a:r>
            <a:r>
              <a:rPr lang="en-US" sz="2400" b="1" dirty="0"/>
              <a:t> for Student Pharmacists: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Residency and Internship opportunities/showcase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AMCP Student Pharmacist chapter connections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Mentor/Career connections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>
              <a:hlinkClick r:id="rId2"/>
            </a:endParaRP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>
              <a:hlinkClick r:id="rId2"/>
            </a:endParaRP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7690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CEAEF9-EFBC-47EE-A2A0-9F24E8DC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AMCP as a Student Pharmacist</a:t>
            </a:r>
          </a:p>
        </p:txBody>
      </p:sp>
      <p:sp>
        <p:nvSpPr>
          <p:cNvPr id="6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Membership Benefits: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Discounted membership rates &amp; meeting rates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Participate in Student Pharmacist Committee/Chapters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Attend and view student pharmacist webinars &amp; recordings about current pharmacy issues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Leadership opportunities within Student Pharmacist chapters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lang="en-US" sz="2000" dirty="0"/>
              <a:t>Residency showcase with over 30 resident/fellowship opportunities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400" b="1" dirty="0"/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Check Out AMCP’s Student Pharmacists Center!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dirty="0">
                <a:hlinkClick r:id="rId2"/>
              </a:rPr>
              <a:t>https://www.amcp.org/resource-center/group-resources/student-pharmacist-center</a:t>
            </a:r>
            <a:endParaRPr lang="en-US" sz="24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440871" lvl="1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2230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91C84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chemeClr val="tx1"/>
                </a:solidFill>
              </a:rPr>
              <a:t>Objectives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1" name="Shape 5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lang="en-US" sz="2400" dirty="0"/>
              <a:t>Map Out</a:t>
            </a:r>
            <a:r>
              <a:rPr sz="2400" dirty="0"/>
              <a:t> </a:t>
            </a:r>
            <a:r>
              <a:rPr lang="en-US" sz="2400" dirty="0"/>
              <a:t>Y</a:t>
            </a:r>
            <a:r>
              <a:rPr sz="2400" dirty="0"/>
              <a:t>our Caree</a:t>
            </a:r>
            <a:r>
              <a:rPr lang="en-US" sz="2400" dirty="0"/>
              <a:t>r through Pharmacy School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/>
              <a:t>Identify </a:t>
            </a:r>
            <a:r>
              <a:rPr sz="2400" dirty="0"/>
              <a:t>Managed Care </a:t>
            </a:r>
            <a:r>
              <a:rPr lang="en-US" sz="2400" dirty="0"/>
              <a:t>Career </a:t>
            </a:r>
            <a:r>
              <a:rPr sz="2400" dirty="0"/>
              <a:t>Opportunitie</a:t>
            </a:r>
            <a:r>
              <a:rPr lang="en-US" sz="2400" dirty="0"/>
              <a:t>s and Identify Careers that Align with Your Interests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/>
              <a:t>Understand ho</a:t>
            </a:r>
            <a:r>
              <a:rPr sz="2400" dirty="0"/>
              <a:t>w </a:t>
            </a:r>
            <a:r>
              <a:rPr lang="en-US" sz="2400" dirty="0"/>
              <a:t>to ge</a:t>
            </a:r>
            <a:r>
              <a:rPr sz="2400" dirty="0"/>
              <a:t>t </a:t>
            </a:r>
            <a:r>
              <a:rPr lang="en-US" sz="2400" dirty="0"/>
              <a:t>th</a:t>
            </a:r>
            <a:r>
              <a:rPr sz="2400" dirty="0"/>
              <a:t>e </a:t>
            </a:r>
            <a:r>
              <a:rPr lang="en-US" sz="2400" dirty="0"/>
              <a:t>M</a:t>
            </a:r>
            <a:r>
              <a:rPr sz="2400" dirty="0"/>
              <a:t>ost </a:t>
            </a:r>
            <a:r>
              <a:rPr lang="en-US" sz="2400" dirty="0"/>
              <a:t>O</a:t>
            </a:r>
            <a:r>
              <a:rPr sz="2400" dirty="0"/>
              <a:t>u</a:t>
            </a:r>
            <a:r>
              <a:rPr lang="en-US" sz="2400" dirty="0"/>
              <a:t>t</a:t>
            </a:r>
            <a:r>
              <a:rPr sz="2400" dirty="0"/>
              <a:t> </a:t>
            </a:r>
            <a:r>
              <a:rPr lang="en-US" sz="2400" dirty="0"/>
              <a:t>of</a:t>
            </a:r>
            <a:r>
              <a:rPr sz="2400" dirty="0"/>
              <a:t> AMCP</a:t>
            </a:r>
            <a:r>
              <a:rPr lang="en-US" sz="2400" dirty="0"/>
              <a:t> as a Student Pharmacist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419548" y="89688"/>
            <a:ext cx="10934252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Mapping Your Career – Three Year Programs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505609" y="1140311"/>
            <a:ext cx="11295530" cy="4754881"/>
          </a:xfrm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/>
          <a:p>
            <a:pPr lvl="1"/>
            <a:r>
              <a:rPr lang="en-US" altLang="en-US" sz="1500" dirty="0"/>
              <a:t>P1:</a:t>
            </a:r>
          </a:p>
          <a:p>
            <a:pPr lvl="2"/>
            <a:r>
              <a:rPr lang="en-US" altLang="en-US" sz="1500" dirty="0"/>
              <a:t>Identify opportunities to fill in the experience gaps </a:t>
            </a:r>
          </a:p>
          <a:p>
            <a:pPr lvl="2"/>
            <a:r>
              <a:rPr lang="en-US" altLang="en-US" sz="1500" dirty="0"/>
              <a:t>Explore leadership positions in student organizations</a:t>
            </a:r>
          </a:p>
          <a:p>
            <a:pPr lvl="2"/>
            <a:r>
              <a:rPr lang="en-US" altLang="en-US" sz="1500" dirty="0"/>
              <a:t>Consider dual Pharm.D./MBA program offerings</a:t>
            </a:r>
          </a:p>
          <a:p>
            <a:pPr lvl="2"/>
            <a:r>
              <a:rPr lang="en-US" altLang="en-US" sz="1500" dirty="0"/>
              <a:t>Keep your CV up-to-date on a regular basis</a:t>
            </a:r>
          </a:p>
          <a:p>
            <a:pPr lvl="2"/>
            <a:r>
              <a:rPr lang="en-US" altLang="en-US" sz="1500" dirty="0"/>
              <a:t>Maintain a professional &amp; updated LinkedIn profile</a:t>
            </a:r>
          </a:p>
          <a:p>
            <a:pPr lvl="1"/>
            <a:r>
              <a:rPr lang="en-US" altLang="en-US" sz="1500" dirty="0"/>
              <a:t>P2:</a:t>
            </a:r>
          </a:p>
          <a:p>
            <a:pPr lvl="2"/>
            <a:r>
              <a:rPr lang="en-US" altLang="en-US" sz="1500" dirty="0"/>
              <a:t>Seek leadership opportunities in local and national student organizations</a:t>
            </a:r>
          </a:p>
          <a:p>
            <a:pPr lvl="2"/>
            <a:r>
              <a:rPr lang="en-US" altLang="en-US" sz="1500" dirty="0"/>
              <a:t>Pursue Introductory Pharmacy Practice Experiences (IPPEs) in areas where you may have interests (i.e. PBM, health plans, consulting, etc.)</a:t>
            </a:r>
          </a:p>
          <a:p>
            <a:pPr lvl="2"/>
            <a:r>
              <a:rPr lang="en-US" altLang="en-US" sz="1500" dirty="0"/>
              <a:t>Seek internships or paid positions (i.e., internships concurrent with the school schedule, seek elective credit for ‘independent study’)</a:t>
            </a:r>
          </a:p>
          <a:p>
            <a:pPr lvl="2"/>
            <a:r>
              <a:rPr lang="en-US" altLang="en-US" sz="1500" dirty="0"/>
              <a:t>Update CV and begin creating cover letter topics for residency, fellowship, and job applications</a:t>
            </a:r>
          </a:p>
          <a:p>
            <a:pPr lvl="2"/>
            <a:r>
              <a:rPr lang="en-US" altLang="en-US" sz="1500" dirty="0"/>
              <a:t>Review Advanced Pharmacy Practice Experience (APPE) options for managed care rotations and submit applications if applicable</a:t>
            </a:r>
          </a:p>
          <a:p>
            <a:pPr lvl="2"/>
            <a:r>
              <a:rPr lang="en-US" altLang="en-US" sz="1500" dirty="0"/>
              <a:t>Discuss recommendation letters with possible writers</a:t>
            </a:r>
          </a:p>
          <a:p>
            <a:pPr lvl="1"/>
            <a:r>
              <a:rPr lang="en-US" altLang="en-US" sz="1500" dirty="0"/>
              <a:t>P3:</a:t>
            </a:r>
          </a:p>
          <a:p>
            <a:pPr lvl="2"/>
            <a:r>
              <a:rPr lang="en-US" altLang="en-US" sz="1500" dirty="0"/>
              <a:t>Attend AMCP NEXUS and residency showcase</a:t>
            </a:r>
          </a:p>
          <a:p>
            <a:pPr lvl="2"/>
            <a:r>
              <a:rPr lang="en-US" altLang="en-US" sz="1500" dirty="0"/>
              <a:t>Attend ASHP Mid-Year meeting (PPS interviews, meet residency program directors)</a:t>
            </a:r>
          </a:p>
          <a:p>
            <a:pPr lvl="2"/>
            <a:r>
              <a:rPr lang="en-US" altLang="en-US" sz="1500" dirty="0"/>
              <a:t>Complete residency, fellowship, and job applications in timely manner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355001" y="60334"/>
            <a:ext cx="11510683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Mapping Your Career – Four-Year Programs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493955" y="1075765"/>
            <a:ext cx="11167334" cy="4980790"/>
          </a:xfrm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/>
          <a:p>
            <a:pPr lvl="1"/>
            <a:r>
              <a:rPr lang="en-US" altLang="en-US" sz="1500" dirty="0"/>
              <a:t>P1:</a:t>
            </a:r>
          </a:p>
          <a:p>
            <a:pPr lvl="2"/>
            <a:r>
              <a:rPr lang="en-US" altLang="en-US" sz="1500" dirty="0"/>
              <a:t>Identify opportunities to fill in the experience gaps </a:t>
            </a:r>
          </a:p>
          <a:p>
            <a:pPr lvl="2"/>
            <a:r>
              <a:rPr lang="en-US" altLang="en-US" sz="1500" dirty="0"/>
              <a:t>Explore leadership positions in student organizations</a:t>
            </a:r>
          </a:p>
          <a:p>
            <a:pPr lvl="2"/>
            <a:r>
              <a:rPr lang="en-US" altLang="en-US" sz="1500" dirty="0"/>
              <a:t>Consider dual Pharm.D./MBA program offerings</a:t>
            </a:r>
          </a:p>
          <a:p>
            <a:pPr lvl="2"/>
            <a:r>
              <a:rPr lang="en-US" altLang="en-US" sz="1500" dirty="0"/>
              <a:t>Keep your CV up-to-date on a regular basis</a:t>
            </a:r>
          </a:p>
          <a:p>
            <a:pPr lvl="2"/>
            <a:r>
              <a:rPr lang="en-US" altLang="en-US" sz="1500" dirty="0"/>
              <a:t>Maintain a professional &amp; updated LinkedIn profile</a:t>
            </a:r>
          </a:p>
          <a:p>
            <a:pPr lvl="1"/>
            <a:r>
              <a:rPr lang="en-US" altLang="en-US" sz="1500" dirty="0"/>
              <a:t>P2:</a:t>
            </a:r>
          </a:p>
          <a:p>
            <a:pPr lvl="2"/>
            <a:r>
              <a:rPr lang="en-US" altLang="en-US" sz="1500" dirty="0"/>
              <a:t>Seek leadership opportunities in local and national student organizations</a:t>
            </a:r>
          </a:p>
          <a:p>
            <a:pPr lvl="2"/>
            <a:r>
              <a:rPr lang="en-US" altLang="en-US" sz="1500" dirty="0"/>
              <a:t>Pursue IPPEs in areas where you may have interests (i.e., PBM, health plans, consulting, etc.)</a:t>
            </a:r>
          </a:p>
          <a:p>
            <a:pPr lvl="2"/>
            <a:r>
              <a:rPr lang="en-US" altLang="en-US" sz="1500" dirty="0"/>
              <a:t>Seek internships or paid positions (i.e., internships concurrent with the school schedule, seek elective credit for ‘independent study’)</a:t>
            </a:r>
          </a:p>
          <a:p>
            <a:pPr lvl="1"/>
            <a:r>
              <a:rPr lang="en-US" altLang="en-US" sz="1500" dirty="0"/>
              <a:t>P3:</a:t>
            </a:r>
          </a:p>
          <a:p>
            <a:pPr lvl="2"/>
            <a:r>
              <a:rPr lang="en-US" altLang="en-US" sz="1500" dirty="0"/>
              <a:t>Update CV and begin creating cover letter topics for residency, fellowship, and job applications</a:t>
            </a:r>
          </a:p>
          <a:p>
            <a:pPr lvl="2"/>
            <a:r>
              <a:rPr lang="en-US" altLang="en-US" sz="1500" dirty="0"/>
              <a:t>Review &amp; pursue APPE options for managed care rotations and submit applications if applicable</a:t>
            </a:r>
          </a:p>
          <a:p>
            <a:pPr lvl="2"/>
            <a:r>
              <a:rPr lang="en-US" altLang="en-US" sz="1500" dirty="0"/>
              <a:t>Discuss recommendation letters for residency and fellowship applications with possible writers</a:t>
            </a:r>
          </a:p>
          <a:p>
            <a:pPr lvl="1"/>
            <a:r>
              <a:rPr lang="en-US" altLang="en-US" sz="1500" dirty="0"/>
              <a:t>P4:</a:t>
            </a:r>
          </a:p>
          <a:p>
            <a:pPr lvl="2"/>
            <a:r>
              <a:rPr lang="en-US" altLang="en-US" sz="1500" dirty="0"/>
              <a:t>Complete managed care rotations as early in the year as possible to provide discussion topics for interviews</a:t>
            </a:r>
          </a:p>
          <a:p>
            <a:pPr lvl="2"/>
            <a:r>
              <a:rPr lang="en-US" altLang="en-US" sz="1500" dirty="0"/>
              <a:t>Attend AMCP NEXUS and residency showcase</a:t>
            </a:r>
          </a:p>
          <a:p>
            <a:pPr lvl="2"/>
            <a:r>
              <a:rPr lang="en-US" altLang="en-US" sz="1500" dirty="0"/>
              <a:t>Attend ASHP Mid-Year meeting (PPS interviews, meet residency program directors)</a:t>
            </a:r>
          </a:p>
          <a:p>
            <a:pPr lvl="2"/>
            <a:r>
              <a:rPr lang="en-US" altLang="en-US" sz="1500" dirty="0"/>
              <a:t>Complete residency, fellowship, and job applications in a timely manner</a:t>
            </a:r>
          </a:p>
          <a:p>
            <a:pPr lvl="2"/>
            <a:r>
              <a:rPr lang="en-US" altLang="en-US" sz="1500" dirty="0"/>
              <a:t>Do your homework when interviewing for programs</a:t>
            </a:r>
            <a:r>
              <a:rPr lang="en-US" altLang="en-US" sz="1500" dirty="0">
                <a:sym typeface="Wingdings" panose="05000000000000000000" pitchFamily="2" charset="2"/>
              </a:rPr>
              <a:t> and know what attracted you to the program</a:t>
            </a:r>
            <a:endParaRPr lang="en-US" altLang="en-US" sz="1500" dirty="0"/>
          </a:p>
        </p:txBody>
      </p:sp>
    </p:spTree>
    <p:extLst>
      <p:ext uri="{BB962C8B-B14F-4D97-AF65-F5344CB8AC3E}">
        <p14:creationId xmlns:p14="http://schemas.microsoft.com/office/powerpoint/2010/main" val="381189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655320" y="139214"/>
            <a:ext cx="10515600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 – the Non-Traditional Path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464777"/>
            <a:ext cx="10515600" cy="4186010"/>
          </a:xfrm>
          <a:prstGeom prst="rect">
            <a:avLst/>
          </a:prstGeom>
        </p:spPr>
        <p:txBody>
          <a:bodyPr lIns="0" tIns="0" rIns="0" bIns="0">
            <a:normAutofit fontScale="77500" lnSpcReduction="20000"/>
          </a:bodyPr>
          <a:lstStyle/>
          <a:p>
            <a:pPr>
              <a:lnSpc>
                <a:spcPct val="120000"/>
              </a:lnSpc>
              <a:defRPr sz="1800"/>
            </a:pPr>
            <a:r>
              <a:rPr lang="en-US" sz="2200" dirty="0">
                <a:latin typeface="+mj-lt"/>
              </a:rPr>
              <a:t>Practicing Pharmacist switching careers</a:t>
            </a:r>
          </a:p>
          <a:p>
            <a:pPr lvl="1">
              <a:lnSpc>
                <a:spcPct val="120000"/>
              </a:lnSpc>
              <a:defRPr sz="1800"/>
            </a:pPr>
            <a:r>
              <a:rPr lang="en-US" sz="2200" dirty="0">
                <a:latin typeface="+mj-lt"/>
              </a:rPr>
              <a:t>Attend AMCP</a:t>
            </a:r>
            <a:endParaRPr lang="en-US" sz="2200" dirty="0">
              <a:latin typeface="+mj-lt"/>
              <a:sym typeface="Wingdings" panose="05000000000000000000" pitchFamily="2" charset="2"/>
            </a:endParaRPr>
          </a:p>
          <a:p>
            <a:pPr lvl="2">
              <a:lnSpc>
                <a:spcPct val="12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Meet as many people as you can and have meaningful conversations</a:t>
            </a:r>
          </a:p>
          <a:p>
            <a:pPr lvl="2">
              <a:lnSpc>
                <a:spcPct val="12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Go to New Practitioners/New Member events to meet others who may be in a similar career setting for tips and ideas</a:t>
            </a:r>
          </a:p>
          <a:p>
            <a:pPr lvl="1">
              <a:lnSpc>
                <a:spcPct val="120000"/>
              </a:lnSpc>
              <a:defRPr sz="1800"/>
            </a:pPr>
            <a:r>
              <a:rPr lang="en-US" sz="2200" dirty="0">
                <a:latin typeface="+mj-lt"/>
                <a:sym typeface="Wingdings" panose="05000000000000000000" pitchFamily="2" charset="2"/>
              </a:rPr>
              <a:t>Job shadow or talk to people you know about their positions</a:t>
            </a:r>
          </a:p>
          <a:p>
            <a:pPr lvl="1">
              <a:lnSpc>
                <a:spcPct val="120000"/>
              </a:lnSpc>
              <a:defRPr sz="1800"/>
            </a:pPr>
            <a:r>
              <a:rPr lang="en-US" sz="2200" dirty="0">
                <a:latin typeface="+mj-lt"/>
                <a:sym typeface="Wingdings" panose="05000000000000000000" pitchFamily="2" charset="2"/>
              </a:rPr>
              <a:t>Pursue a non-traditional residency or fellowship</a:t>
            </a:r>
          </a:p>
          <a:p>
            <a:pPr lvl="2">
              <a:lnSpc>
                <a:spcPct val="12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Be prepared to discuss your motivation for changing paths</a:t>
            </a:r>
          </a:p>
          <a:p>
            <a:pPr>
              <a:lnSpc>
                <a:spcPct val="120000"/>
              </a:lnSpc>
              <a:defRPr sz="1800"/>
            </a:pPr>
            <a:r>
              <a:rPr lang="en-US" sz="2200" dirty="0">
                <a:latin typeface="+mj-lt"/>
                <a:sym typeface="Wingdings" panose="05000000000000000000" pitchFamily="2" charset="2"/>
              </a:rPr>
              <a:t>New Practitioner without residency training</a:t>
            </a:r>
          </a:p>
          <a:p>
            <a:pPr lvl="1">
              <a:lnSpc>
                <a:spcPct val="120000"/>
              </a:lnSpc>
              <a:defRPr sz="1800"/>
            </a:pPr>
            <a:r>
              <a:rPr lang="en-US" sz="2200" dirty="0">
                <a:latin typeface="+mj-lt"/>
              </a:rPr>
              <a:t>Attend AMCP</a:t>
            </a:r>
            <a:endParaRPr lang="en-US" sz="2200" dirty="0">
              <a:latin typeface="+mj-lt"/>
              <a:sym typeface="Wingdings" panose="05000000000000000000" pitchFamily="2" charset="2"/>
            </a:endParaRPr>
          </a:p>
          <a:p>
            <a:pPr lvl="2">
              <a:lnSpc>
                <a:spcPct val="12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Meet as many people as you can and have meaningful conversations</a:t>
            </a:r>
          </a:p>
          <a:p>
            <a:pPr lvl="2">
              <a:lnSpc>
                <a:spcPct val="120000"/>
              </a:lnSpc>
              <a:defRPr sz="1800"/>
            </a:pPr>
            <a:r>
              <a:rPr lang="en-US" dirty="0">
                <a:latin typeface="+mj-lt"/>
                <a:sym typeface="Wingdings" panose="05000000000000000000" pitchFamily="2" charset="2"/>
              </a:rPr>
              <a:t>Go to New Practitioners/New Member events to meet others who may be in a similar career setting for tips and ideas</a:t>
            </a:r>
          </a:p>
          <a:p>
            <a:pPr lvl="1">
              <a:lnSpc>
                <a:spcPct val="120000"/>
              </a:lnSpc>
              <a:defRPr sz="1800"/>
            </a:pPr>
            <a:r>
              <a:rPr lang="en-US" sz="2200" dirty="0">
                <a:latin typeface="+mj-lt"/>
                <a:sym typeface="Wingdings" panose="05000000000000000000" pitchFamily="2" charset="2"/>
              </a:rPr>
              <a:t>Job shadow or talk to people you know about their positions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  <a:defRPr sz="1800"/>
            </a:pPr>
            <a:r>
              <a:rPr lang="en-US" sz="2200" dirty="0">
                <a:latin typeface="+mj-lt"/>
              </a:rPr>
              <a:t>Entry level is a foot in the door and not the only level</a:t>
            </a:r>
          </a:p>
        </p:txBody>
      </p:sp>
    </p:spTree>
    <p:extLst>
      <p:ext uri="{BB962C8B-B14F-4D97-AF65-F5344CB8AC3E}">
        <p14:creationId xmlns:p14="http://schemas.microsoft.com/office/powerpoint/2010/main" val="327667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145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  <a:prstGeom prst="rect">
            <a:avLst/>
          </a:prstGeom>
        </p:spPr>
        <p:txBody>
          <a:bodyPr lIns="0" tIns="0" rIns="0" bIns="0">
            <a:normAutofit fontScale="85000" lnSpcReduction="10000"/>
          </a:bodyPr>
          <a:lstStyle/>
          <a:p>
            <a:pPr lvl="0">
              <a:lnSpc>
                <a:spcPct val="90000"/>
              </a:lnSpc>
              <a:buNone/>
              <a:defRPr sz="1800"/>
            </a:pPr>
            <a:r>
              <a:rPr lang="en-US" sz="3000" b="1" dirty="0"/>
              <a:t>Resources:</a:t>
            </a:r>
          </a:p>
          <a:p>
            <a:pPr>
              <a:defRPr/>
            </a:pPr>
            <a:r>
              <a:rPr lang="en-US" altLang="en-US" sz="2400" u="sng" dirty="0">
                <a:solidFill>
                  <a:srgbClr val="0070C0"/>
                </a:solidFill>
              </a:rPr>
              <a:t>http://amcp.org/managed-care-internships</a:t>
            </a:r>
          </a:p>
          <a:p>
            <a:pPr marL="0" indent="0"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>
                <a:hlinkClick r:id="rId2"/>
              </a:rPr>
              <a:t>http://amcp.org/residency</a:t>
            </a:r>
            <a:endParaRPr lang="en-US" altLang="en-US" sz="2400" dirty="0"/>
          </a:p>
          <a:p>
            <a:pPr>
              <a:defRPr/>
            </a:pPr>
            <a:endParaRPr lang="en-US" altLang="en-US" sz="2400" dirty="0"/>
          </a:p>
          <a:p>
            <a:pPr>
              <a:defRPr/>
            </a:pPr>
            <a:r>
              <a:rPr lang="en-US" sz="2400" dirty="0">
                <a:hlinkClick r:id="rId3"/>
              </a:rPr>
              <a:t>https://www.amcp.org/Resource-Center/student-pharmacists-guide-managed-care-pharmacy-residency-programs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>
                <a:hlinkClick r:id="rId4"/>
              </a:rPr>
              <a:t>https://www.amcp.org/Resource-Center/your-roadmap-career-managed-care-pharmacy</a:t>
            </a:r>
            <a:endParaRPr lang="en-US" sz="2400" dirty="0"/>
          </a:p>
          <a:p>
            <a:pPr>
              <a:defRPr/>
            </a:pPr>
            <a:endParaRPr lang="en-US" altLang="en-US" sz="1000" dirty="0"/>
          </a:p>
          <a:p>
            <a:pPr>
              <a:defRPr/>
            </a:pPr>
            <a:r>
              <a:rPr lang="en-US" altLang="en-US" sz="2800" dirty="0"/>
              <a:t>LinkedIn: AMCP, Managed Care groups</a:t>
            </a:r>
          </a:p>
        </p:txBody>
      </p:sp>
    </p:spTree>
    <p:extLst>
      <p:ext uri="{BB962C8B-B14F-4D97-AF65-F5344CB8AC3E}">
        <p14:creationId xmlns:p14="http://schemas.microsoft.com/office/powerpoint/2010/main" val="264422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chemeClr val="tx1"/>
                </a:solidFill>
              </a:rPr>
              <a:t>Managed Care</a:t>
            </a:r>
            <a:r>
              <a:rPr lang="en-US" sz="4400" dirty="0">
                <a:solidFill>
                  <a:schemeClr val="tx1"/>
                </a:solidFill>
              </a:rPr>
              <a:t> Opportunities</a:t>
            </a: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90000"/>
              </a:lnSpc>
              <a:buChar char="•"/>
              <a:defRPr sz="1800"/>
            </a:pPr>
            <a:r>
              <a:rPr lang="en-US" sz="2400" b="1" dirty="0"/>
              <a:t>Key Employers of Managed Care Pharmacists:</a:t>
            </a: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Health Plans 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>
                <a:latin typeface="+mj-lt"/>
              </a:rPr>
              <a:t>Aetna, Blue Cross Blue Shield, United Healthcare</a:t>
            </a:r>
            <a:endParaRPr sz="2400" dirty="0">
              <a:latin typeface="+mj-lt"/>
            </a:endParaRP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Pharmacy Benefit Management (PBM)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CVS Caremark, Optum, Prime Therapeutics</a:t>
            </a:r>
            <a:endParaRPr sz="2400" dirty="0">
              <a:solidFill>
                <a:schemeClr val="tx1"/>
              </a:solidFill>
              <a:latin typeface="+mj-lt"/>
            </a:endParaRP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Pharmaceutical Industry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>
                <a:latin typeface="+mj-lt"/>
              </a:rPr>
              <a:t>Johnson &amp; Johnson, Novartis, Pfizer</a:t>
            </a:r>
            <a:endParaRPr sz="2400" dirty="0">
              <a:latin typeface="+mj-lt"/>
            </a:endParaRPr>
          </a:p>
          <a:p>
            <a:pPr lvl="1">
              <a:lnSpc>
                <a:spcPct val="90000"/>
              </a:lnSpc>
              <a:buChar char="•"/>
              <a:defRPr sz="1800"/>
            </a:pPr>
            <a:r>
              <a:rPr sz="2600" dirty="0">
                <a:latin typeface="+mj-lt"/>
              </a:rPr>
              <a:t>Specialty Pharmacy Providers (SPP)</a:t>
            </a:r>
            <a:endParaRPr lang="en-US" sz="2600" dirty="0">
              <a:latin typeface="+mj-lt"/>
            </a:endParaRPr>
          </a:p>
          <a:p>
            <a:pPr lvl="2">
              <a:lnSpc>
                <a:spcPct val="90000"/>
              </a:lnSpc>
              <a:defRPr sz="1800"/>
            </a:pPr>
            <a:r>
              <a:rPr lang="en-US" sz="2400" dirty="0">
                <a:latin typeface="+mj-lt"/>
              </a:rPr>
              <a:t>CVS Caremark Specialty, Optum Specialty, Walgreens Specialty</a:t>
            </a:r>
            <a:endParaRPr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059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548641" y="31638"/>
            <a:ext cx="11187953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Managed Care Opportunities – Health Plans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57" name="Shape 57"/>
          <p:cNvSpPr>
            <a:spLocks noGrp="1"/>
          </p:cNvSpPr>
          <p:nvPr>
            <p:ph idx="1"/>
          </p:nvPr>
        </p:nvSpPr>
        <p:spPr>
          <a:xfrm>
            <a:off x="1102211" y="1444992"/>
            <a:ext cx="4443805" cy="416638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sz="2400" b="1" dirty="0"/>
              <a:t>Functio</a:t>
            </a:r>
            <a:r>
              <a:rPr lang="en-US" sz="2400" b="1" dirty="0"/>
              <a:t>n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en-US" sz="1000" dirty="0">
              <a:latin typeface="+mj-lt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sz="2400" dirty="0">
                <a:latin typeface="+mj-lt"/>
              </a:rPr>
              <a:t>Administer medical and pharmacy benefits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dirty="0">
              <a:latin typeface="+mj-lt"/>
            </a:endParaRPr>
          </a:p>
        </p:txBody>
      </p:sp>
      <p:sp>
        <p:nvSpPr>
          <p:cNvPr id="2" name="Shape 57">
            <a:extLst>
              <a:ext uri="{FF2B5EF4-FFF2-40B4-BE49-F238E27FC236}">
                <a16:creationId xmlns:a16="http://schemas.microsoft.com/office/drawing/2014/main" id="{7F9B7C09-9015-4CEA-B806-CAB0386EFCE7}"/>
              </a:ext>
            </a:extLst>
          </p:cNvPr>
          <p:cNvSpPr txBox="1">
            <a:spLocks/>
          </p:cNvSpPr>
          <p:nvPr/>
        </p:nvSpPr>
        <p:spPr>
          <a:xfrm>
            <a:off x="6142618" y="1444992"/>
            <a:ext cx="5744582" cy="4166384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5B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lang="en-US" sz="2400" b="1" dirty="0"/>
              <a:t>Roles of a Pharmacist</a:t>
            </a:r>
          </a:p>
          <a:p>
            <a:pPr marL="0" indent="0">
              <a:lnSpc>
                <a:spcPct val="80000"/>
              </a:lnSpc>
              <a:buNone/>
              <a:defRPr sz="1800"/>
            </a:pPr>
            <a:endParaRPr lang="en-US" sz="1000" dirty="0">
              <a:latin typeface="+mj-lt"/>
            </a:endParaRP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Benefit development and administration</a:t>
            </a: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Medication Therapy Management (MTM)</a:t>
            </a: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Formulary management</a:t>
            </a: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Drug Utilization Review (DUR)</a:t>
            </a: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Disease management</a:t>
            </a: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Quality improvement</a:t>
            </a: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Drug information</a:t>
            </a:r>
          </a:p>
          <a:p>
            <a:pPr marL="187778" indent="-244928">
              <a:lnSpc>
                <a:spcPct val="80000"/>
              </a:lnSpc>
              <a:defRPr sz="1800"/>
            </a:pPr>
            <a:r>
              <a:rPr lang="en-US" sz="2400" dirty="0">
                <a:latin typeface="+mj-lt"/>
              </a:rPr>
              <a:t>Health Economic Outcomes Research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516367" y="0"/>
            <a:ext cx="11489167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Managed Care Opportunities – Pharmacy Benefits Management (PBM)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60" name="Shape 60"/>
          <p:cNvSpPr>
            <a:spLocks noGrp="1"/>
          </p:cNvSpPr>
          <p:nvPr>
            <p:ph idx="1"/>
          </p:nvPr>
        </p:nvSpPr>
        <p:spPr>
          <a:xfrm>
            <a:off x="6096000" y="1685771"/>
            <a:ext cx="5114365" cy="40050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R</a:t>
            </a:r>
            <a:r>
              <a:rPr sz="2400" b="1" dirty="0"/>
              <a:t>oles of a </a:t>
            </a:r>
            <a:r>
              <a:rPr lang="en-US" sz="2400" b="1" dirty="0"/>
              <a:t>P</a:t>
            </a:r>
            <a:r>
              <a:rPr sz="2400" b="1" dirty="0"/>
              <a:t>harmacis</a:t>
            </a:r>
            <a:r>
              <a:rPr lang="en-US" sz="2400" b="1" dirty="0"/>
              <a:t>t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None/>
              <a:defRPr sz="1800"/>
            </a:pPr>
            <a:endParaRPr lang="en-US" sz="1000" b="1" dirty="0"/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sz="2000" dirty="0"/>
              <a:t>Formulary development and management</a:t>
            </a:r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sz="2000" dirty="0"/>
              <a:t>Rebate contracting</a:t>
            </a:r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sz="2000" dirty="0"/>
              <a:t>Sales</a:t>
            </a:r>
            <a:r>
              <a:rPr lang="en-US" sz="2000" dirty="0"/>
              <a:t> &amp; Account Management</a:t>
            </a:r>
            <a:endParaRPr sz="2000" dirty="0"/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sz="2000" dirty="0"/>
              <a:t>Disease management</a:t>
            </a:r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sz="2000" dirty="0"/>
              <a:t>Patient and health care provider education</a:t>
            </a:r>
          </a:p>
        </p:txBody>
      </p:sp>
      <p:sp>
        <p:nvSpPr>
          <p:cNvPr id="2" name="Shape 57">
            <a:extLst>
              <a:ext uri="{FF2B5EF4-FFF2-40B4-BE49-F238E27FC236}">
                <a16:creationId xmlns:a16="http://schemas.microsoft.com/office/drawing/2014/main" id="{E8DFD187-A054-C0D5-8756-990A4F3E23FE}"/>
              </a:ext>
            </a:extLst>
          </p:cNvPr>
          <p:cNvSpPr txBox="1">
            <a:spLocks/>
          </p:cNvSpPr>
          <p:nvPr/>
        </p:nvSpPr>
        <p:spPr>
          <a:xfrm>
            <a:off x="838201" y="1685771"/>
            <a:ext cx="4707816" cy="4166384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5B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pPr>
            <a:r>
              <a:rPr lang="en-US" sz="3100" b="1" dirty="0"/>
              <a:t>Function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/>
            </a:pPr>
            <a:endParaRPr lang="en-US" sz="1300" b="1" dirty="0"/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lang="en-US" sz="2600" dirty="0"/>
              <a:t>Develop, promote, maintain, and integrate pharmacy programs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defRPr sz="1800"/>
            </a:pPr>
            <a:r>
              <a:rPr lang="en-US" sz="2300" dirty="0"/>
              <a:t>Develop a retail pharmacy networks (payment, reporting, auditing)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defRPr sz="1800"/>
            </a:pPr>
            <a:r>
              <a:rPr lang="en-US" sz="2300" dirty="0"/>
              <a:t>Supply decision support for prescribing and utilization</a:t>
            </a:r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lang="en-US" sz="2600" dirty="0"/>
              <a:t>Administer all aspects of a provider’s drug benefits</a:t>
            </a:r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lang="en-US" sz="2600" dirty="0"/>
              <a:t>Operate mail service and specialty pharmacies</a:t>
            </a:r>
          </a:p>
          <a:p>
            <a:pPr>
              <a:lnSpc>
                <a:spcPct val="110000"/>
              </a:lnSpc>
              <a:spcBef>
                <a:spcPts val="400"/>
              </a:spcBef>
              <a:defRPr sz="1800"/>
            </a:pPr>
            <a:r>
              <a:rPr lang="en-US" sz="2600" dirty="0"/>
              <a:t>Contract with pharmaceutical manufacturers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1800"/>
            </a:pPr>
            <a:endParaRPr lang="en-US" sz="18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30E4ABE432F44B6071E0374BA3AD0" ma:contentTypeVersion="13" ma:contentTypeDescription="Create a new document." ma:contentTypeScope="" ma:versionID="c2a4af7d977a0a4612efa62746cdba00">
  <xsd:schema xmlns:xsd="http://www.w3.org/2001/XMLSchema" xmlns:xs="http://www.w3.org/2001/XMLSchema" xmlns:p="http://schemas.microsoft.com/office/2006/metadata/properties" xmlns:ns3="875918e8-6976-4b4f-aace-74094fd1364a" xmlns:ns4="a48dff03-4399-4d22-87ec-f9fbe221725d" targetNamespace="http://schemas.microsoft.com/office/2006/metadata/properties" ma:root="true" ma:fieldsID="5652066789ff0bd760ac52e92cf86385" ns3:_="" ns4:_="">
    <xsd:import namespace="875918e8-6976-4b4f-aace-74094fd1364a"/>
    <xsd:import namespace="a48dff03-4399-4d22-87ec-f9fbe22172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918e8-6976-4b4f-aace-74094fd136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dff03-4399-4d22-87ec-f9fbe22172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D8D841-3E46-482B-B977-F2F3E04C2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5918e8-6976-4b4f-aace-74094fd1364a"/>
    <ds:schemaRef ds:uri="a48dff03-4399-4d22-87ec-f9fbe22172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85CE41-D92F-4309-BFB2-734E2F2FC8EC}">
  <ds:schemaRefs>
    <ds:schemaRef ds:uri="http://purl.org/dc/dcmitype/"/>
    <ds:schemaRef ds:uri="http://schemas.microsoft.com/office/infopath/2007/PartnerControls"/>
    <ds:schemaRef ds:uri="a48dff03-4399-4d22-87ec-f9fbe221725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875918e8-6976-4b4f-aace-74094fd1364a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DE64481-C567-46C3-860D-E8D5F9C131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1206</Words>
  <Application>Microsoft Office PowerPoint</Application>
  <PresentationFormat>Widescreen</PresentationFormat>
  <Paragraphs>183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Montserrat</vt:lpstr>
      <vt:lpstr>Wingdings</vt:lpstr>
      <vt:lpstr>Office Theme</vt:lpstr>
      <vt:lpstr>Managed Care Career Paths</vt:lpstr>
      <vt:lpstr>Objectives</vt:lpstr>
      <vt:lpstr>Mapping Your Career – Three Year Programs</vt:lpstr>
      <vt:lpstr>Mapping Your Career – Four-Year Programs</vt:lpstr>
      <vt:lpstr>Mapping Your Career – the Non-Traditional Path</vt:lpstr>
      <vt:lpstr>Mapping Your Career</vt:lpstr>
      <vt:lpstr>Managed Care Opportunities</vt:lpstr>
      <vt:lpstr>Managed Care Opportunities – Health Plans</vt:lpstr>
      <vt:lpstr>Managed Care Opportunities – Pharmacy Benefits Management (PBM)</vt:lpstr>
      <vt:lpstr>Managed Care Opportunities – Pharmaceutical Industry </vt:lpstr>
      <vt:lpstr>Managed Care Opportunities – Specialty Pharmacy Providers (SPP)</vt:lpstr>
      <vt:lpstr>AMCP as a Student Pharmacist</vt:lpstr>
      <vt:lpstr>AMCP as a Student Pharmacist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K. Braunger</dc:creator>
  <cp:lastModifiedBy>Betty Whitaker</cp:lastModifiedBy>
  <cp:revision>208</cp:revision>
  <cp:lastPrinted>2019-10-28T17:05:04Z</cp:lastPrinted>
  <dcterms:created xsi:type="dcterms:W3CDTF">2019-05-03T17:39:49Z</dcterms:created>
  <dcterms:modified xsi:type="dcterms:W3CDTF">2023-04-10T21:26:23Z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0x010100FD630E4ABE432F44B6071E0374BA3AD0</vt:lpwstr>
  </property>
</Properties>
</file>