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97" r:id="rId2"/>
    <p:sldId id="259" r:id="rId3"/>
    <p:sldId id="341" r:id="rId4"/>
    <p:sldId id="342" r:id="rId5"/>
    <p:sldId id="349" r:id="rId6"/>
    <p:sldId id="351" r:id="rId7"/>
    <p:sldId id="348" r:id="rId8"/>
    <p:sldId id="356" r:id="rId9"/>
    <p:sldId id="355" r:id="rId10"/>
    <p:sldId id="353" r:id="rId11"/>
    <p:sldId id="354" r:id="rId12"/>
    <p:sldId id="343" r:id="rId13"/>
    <p:sldId id="347" r:id="rId14"/>
    <p:sldId id="294" r:id="rId15"/>
    <p:sldId id="293" r:id="rId16"/>
    <p:sldId id="292" r:id="rId17"/>
    <p:sldId id="41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B"/>
    <a:srgbClr val="91C84C"/>
    <a:srgbClr val="FFFFFF"/>
    <a:srgbClr val="F5E27A"/>
    <a:srgbClr val="FFE762"/>
    <a:srgbClr val="F4D33D"/>
    <a:srgbClr val="93C90E"/>
    <a:srgbClr val="83498C"/>
    <a:srgbClr val="F0D966"/>
    <a:srgbClr val="286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57BB3A-8DD5-4AEA-9AB0-6A2590393B2C}" v="5" dt="2023-04-10T20:20:05.8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00" autoAdjust="0"/>
    <p:restoredTop sz="83289" autoAdjust="0"/>
  </p:normalViewPr>
  <p:slideViewPr>
    <p:cSldViewPr snapToGrid="0" snapToObjects="1">
      <p:cViewPr varScale="1">
        <p:scale>
          <a:sx n="71" d="100"/>
          <a:sy n="71" d="100"/>
        </p:scale>
        <p:origin x="518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E78557-0905-4BCE-8626-0FE541EFDFDC}" type="doc">
      <dgm:prSet loTypeId="urn:microsoft.com/office/officeart/2005/8/layout/radial5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8F0AAC3-C426-49B3-AD37-A7781271A156}">
      <dgm:prSet phldrT="[Text]" custT="1"/>
      <dgm:spPr/>
      <dgm:t>
        <a:bodyPr/>
        <a:lstStyle/>
        <a:p>
          <a:r>
            <a:rPr lang="en-US" sz="1600" dirty="0">
              <a:solidFill>
                <a:srgbClr val="002060"/>
              </a:solidFill>
              <a:latin typeface="Arial Black" panose="020B0A04020102020204" pitchFamily="34" charset="0"/>
            </a:rPr>
            <a:t>HEDIS</a:t>
          </a:r>
          <a:endParaRPr lang="en-US" sz="1500" dirty="0">
            <a:solidFill>
              <a:srgbClr val="002060"/>
            </a:solidFill>
            <a:latin typeface="Arial Black" panose="020B0A04020102020204" pitchFamily="34" charset="0"/>
          </a:endParaRPr>
        </a:p>
        <a:p>
          <a:r>
            <a:rPr lang="en-US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may be used by</a:t>
          </a:r>
        </a:p>
      </dgm:t>
    </dgm:pt>
    <dgm:pt modelId="{192CE988-0C07-4BF9-8723-9523CDB1D5EA}" type="parTrans" cxnId="{8BF31F6C-8F41-4574-BA51-8BB921C25512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90513581-0B97-402A-9C72-BBADAE26B8D4}" type="sibTrans" cxnId="{8BF31F6C-8F41-4574-BA51-8BB921C25512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E8FFFF4F-F690-4E1B-946B-4F9E9C636733}">
      <dgm:prSet phldrT="[Text]" custT="1"/>
      <dgm:spPr/>
      <dgm:t>
        <a:bodyPr/>
        <a:lstStyle/>
        <a:p>
          <a:r>
            <a:rPr lang="en-US" sz="1050" dirty="0">
              <a:latin typeface="Arial Black" panose="020B0A04020102020204" pitchFamily="34" charset="0"/>
            </a:rPr>
            <a:t>Patients</a:t>
          </a:r>
          <a:endParaRPr lang="en-US" sz="900" dirty="0">
            <a:latin typeface="Arial Black" panose="020B0A04020102020204" pitchFamily="34" charset="0"/>
          </a:endParaRPr>
        </a:p>
      </dgm:t>
    </dgm:pt>
    <dgm:pt modelId="{0EFB85B9-C078-491B-874F-9034B1035A4F}" type="parTrans" cxnId="{2608352B-5698-4225-BBAA-D07AF7C2C8B9}">
      <dgm:prSet/>
      <dgm:spPr/>
      <dgm:t>
        <a:bodyPr/>
        <a:lstStyle/>
        <a:p>
          <a:endParaRPr lang="en-US" dirty="0">
            <a:latin typeface="Arial Black" panose="020B0A04020102020204" pitchFamily="34" charset="0"/>
          </a:endParaRPr>
        </a:p>
      </dgm:t>
    </dgm:pt>
    <dgm:pt modelId="{EEAAA91F-E091-4709-8834-B2BE9C269FB4}" type="sibTrans" cxnId="{2608352B-5698-4225-BBAA-D07AF7C2C8B9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BE8F047E-08FC-42BB-9BBB-E36DF85B67DC}">
      <dgm:prSet phldrT="[Text]"/>
      <dgm:spPr/>
      <dgm:t>
        <a:bodyPr/>
        <a:lstStyle/>
        <a:p>
          <a:r>
            <a:rPr lang="en-US" dirty="0">
              <a:latin typeface="Arial Black" panose="020B0A04020102020204" pitchFamily="34" charset="0"/>
            </a:rPr>
            <a:t>Government</a:t>
          </a:r>
        </a:p>
        <a:p>
          <a:r>
            <a:rPr lang="en-US" dirty="0">
              <a:latin typeface="Arial Black" panose="020B0A04020102020204" pitchFamily="34" charset="0"/>
            </a:rPr>
            <a:t>Agencies</a:t>
          </a:r>
        </a:p>
      </dgm:t>
    </dgm:pt>
    <dgm:pt modelId="{FC6B7350-77A1-4894-86C2-260D985BB96E}" type="parTrans" cxnId="{C99CE30A-7D96-4867-99DE-405AF963DC17}">
      <dgm:prSet/>
      <dgm:spPr/>
      <dgm:t>
        <a:bodyPr/>
        <a:lstStyle/>
        <a:p>
          <a:endParaRPr lang="en-US" dirty="0">
            <a:latin typeface="Arial Black" panose="020B0A04020102020204" pitchFamily="34" charset="0"/>
          </a:endParaRPr>
        </a:p>
      </dgm:t>
    </dgm:pt>
    <dgm:pt modelId="{DDCD3FA6-A96C-4EE7-AB96-CC22069BC425}" type="sibTrans" cxnId="{C99CE30A-7D96-4867-99DE-405AF963DC17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E8DB3A47-1DE0-4BA6-BC7E-B03ADB417B3E}">
      <dgm:prSet phldrT="[Text]" custT="1"/>
      <dgm:spPr/>
      <dgm:t>
        <a:bodyPr/>
        <a:lstStyle/>
        <a:p>
          <a:r>
            <a:rPr lang="en-US" sz="1050" dirty="0">
              <a:latin typeface="Arial Black" panose="020B0A04020102020204" pitchFamily="34" charset="0"/>
            </a:rPr>
            <a:t>Employers</a:t>
          </a:r>
          <a:endParaRPr lang="en-US" sz="900" dirty="0">
            <a:latin typeface="Arial Black" panose="020B0A04020102020204" pitchFamily="34" charset="0"/>
          </a:endParaRPr>
        </a:p>
      </dgm:t>
    </dgm:pt>
    <dgm:pt modelId="{DF3BC1F4-3E3E-44F3-BBAF-7D3246ABF4F8}" type="parTrans" cxnId="{ACDF8D42-2DF3-4296-BEFC-824CE8A355CB}">
      <dgm:prSet/>
      <dgm:spPr/>
      <dgm:t>
        <a:bodyPr/>
        <a:lstStyle/>
        <a:p>
          <a:endParaRPr lang="en-US" dirty="0">
            <a:latin typeface="Arial Black" panose="020B0A04020102020204" pitchFamily="34" charset="0"/>
          </a:endParaRPr>
        </a:p>
      </dgm:t>
    </dgm:pt>
    <dgm:pt modelId="{0F34AB4F-2802-4D32-940D-C7EDBC591FBC}" type="sibTrans" cxnId="{ACDF8D42-2DF3-4296-BEFC-824CE8A355CB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F561BE3D-E499-42E6-8696-B41CDC131AFA}" type="pres">
      <dgm:prSet presAssocID="{08E78557-0905-4BCE-8626-0FE541EFDFD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A452ED4-584B-4B54-AFE3-4010656912A0}" type="pres">
      <dgm:prSet presAssocID="{B8F0AAC3-C426-49B3-AD37-A7781271A156}" presName="centerShape" presStyleLbl="node0" presStyleIdx="0" presStyleCnt="1" custScaleX="128780" custScaleY="140690" custLinFactNeighborX="1197" custLinFactNeighborY="6795"/>
      <dgm:spPr/>
    </dgm:pt>
    <dgm:pt modelId="{5733EBFB-145C-43EE-AD78-8D2800CDE545}" type="pres">
      <dgm:prSet presAssocID="{0EFB85B9-C078-491B-874F-9034B1035A4F}" presName="parTrans" presStyleLbl="sibTrans2D1" presStyleIdx="0" presStyleCnt="3"/>
      <dgm:spPr/>
    </dgm:pt>
    <dgm:pt modelId="{95C0C169-849F-4131-B86B-03100BC5DAE1}" type="pres">
      <dgm:prSet presAssocID="{0EFB85B9-C078-491B-874F-9034B1035A4F}" presName="connectorText" presStyleLbl="sibTrans2D1" presStyleIdx="0" presStyleCnt="3"/>
      <dgm:spPr/>
    </dgm:pt>
    <dgm:pt modelId="{F29249F4-BF1F-4C04-BFCA-358D4BE782F5}" type="pres">
      <dgm:prSet presAssocID="{E8FFFF4F-F690-4E1B-946B-4F9E9C636733}" presName="node" presStyleLbl="node1" presStyleIdx="0" presStyleCnt="3" custRadScaleRad="115910" custRadScaleInc="-1020">
        <dgm:presLayoutVars>
          <dgm:bulletEnabled val="1"/>
        </dgm:presLayoutVars>
      </dgm:prSet>
      <dgm:spPr/>
    </dgm:pt>
    <dgm:pt modelId="{0B29EF6C-FC3C-41F9-81C8-EBC7F10C9691}" type="pres">
      <dgm:prSet presAssocID="{FC6B7350-77A1-4894-86C2-260D985BB96E}" presName="parTrans" presStyleLbl="sibTrans2D1" presStyleIdx="1" presStyleCnt="3"/>
      <dgm:spPr/>
    </dgm:pt>
    <dgm:pt modelId="{A708E7D9-4871-4EAD-AC29-4FFCF0FEF155}" type="pres">
      <dgm:prSet presAssocID="{FC6B7350-77A1-4894-86C2-260D985BB96E}" presName="connectorText" presStyleLbl="sibTrans2D1" presStyleIdx="1" presStyleCnt="3"/>
      <dgm:spPr/>
    </dgm:pt>
    <dgm:pt modelId="{5C3B63C0-D9C4-4B37-88FF-EF7C26E51321}" type="pres">
      <dgm:prSet presAssocID="{BE8F047E-08FC-42BB-9BBB-E36DF85B67DC}" presName="node" presStyleLbl="node1" presStyleIdx="1" presStyleCnt="3" custRadScaleRad="119690" custRadScaleInc="-10941">
        <dgm:presLayoutVars>
          <dgm:bulletEnabled val="1"/>
        </dgm:presLayoutVars>
      </dgm:prSet>
      <dgm:spPr/>
    </dgm:pt>
    <dgm:pt modelId="{7F4AC3DA-0F5D-4569-8364-75572234FA79}" type="pres">
      <dgm:prSet presAssocID="{DF3BC1F4-3E3E-44F3-BBAF-7D3246ABF4F8}" presName="parTrans" presStyleLbl="sibTrans2D1" presStyleIdx="2" presStyleCnt="3"/>
      <dgm:spPr/>
    </dgm:pt>
    <dgm:pt modelId="{6989D473-F0FA-4DF2-9025-ED4138DA2E5F}" type="pres">
      <dgm:prSet presAssocID="{DF3BC1F4-3E3E-44F3-BBAF-7D3246ABF4F8}" presName="connectorText" presStyleLbl="sibTrans2D1" presStyleIdx="2" presStyleCnt="3"/>
      <dgm:spPr/>
    </dgm:pt>
    <dgm:pt modelId="{BA2A875D-0D96-469D-9E75-79AF7F0A1AA9}" type="pres">
      <dgm:prSet presAssocID="{E8DB3A47-1DE0-4BA6-BC7E-B03ADB417B3E}" presName="node" presStyleLbl="node1" presStyleIdx="2" presStyleCnt="3" custRadScaleRad="123856" custRadScaleInc="7879">
        <dgm:presLayoutVars>
          <dgm:bulletEnabled val="1"/>
        </dgm:presLayoutVars>
      </dgm:prSet>
      <dgm:spPr/>
    </dgm:pt>
  </dgm:ptLst>
  <dgm:cxnLst>
    <dgm:cxn modelId="{DCCB0502-D0E3-4816-94DB-E07C076E989A}" type="presOf" srcId="{E8DB3A47-1DE0-4BA6-BC7E-B03ADB417B3E}" destId="{BA2A875D-0D96-469D-9E75-79AF7F0A1AA9}" srcOrd="0" destOrd="0" presId="urn:microsoft.com/office/officeart/2005/8/layout/radial5"/>
    <dgm:cxn modelId="{C99CE30A-7D96-4867-99DE-405AF963DC17}" srcId="{B8F0AAC3-C426-49B3-AD37-A7781271A156}" destId="{BE8F047E-08FC-42BB-9BBB-E36DF85B67DC}" srcOrd="1" destOrd="0" parTransId="{FC6B7350-77A1-4894-86C2-260D985BB96E}" sibTransId="{DDCD3FA6-A96C-4EE7-AB96-CC22069BC425}"/>
    <dgm:cxn modelId="{17A63C1C-5701-4102-8521-8408F37F3AAD}" type="presOf" srcId="{DF3BC1F4-3E3E-44F3-BBAF-7D3246ABF4F8}" destId="{6989D473-F0FA-4DF2-9025-ED4138DA2E5F}" srcOrd="1" destOrd="0" presId="urn:microsoft.com/office/officeart/2005/8/layout/radial5"/>
    <dgm:cxn modelId="{9B3C4424-24FC-4F44-BF38-10EE801B0318}" type="presOf" srcId="{DF3BC1F4-3E3E-44F3-BBAF-7D3246ABF4F8}" destId="{7F4AC3DA-0F5D-4569-8364-75572234FA79}" srcOrd="0" destOrd="0" presId="urn:microsoft.com/office/officeart/2005/8/layout/radial5"/>
    <dgm:cxn modelId="{2608352B-5698-4225-BBAA-D07AF7C2C8B9}" srcId="{B8F0AAC3-C426-49B3-AD37-A7781271A156}" destId="{E8FFFF4F-F690-4E1B-946B-4F9E9C636733}" srcOrd="0" destOrd="0" parTransId="{0EFB85B9-C078-491B-874F-9034B1035A4F}" sibTransId="{EEAAA91F-E091-4709-8834-B2BE9C269FB4}"/>
    <dgm:cxn modelId="{0265203E-5C34-487B-8068-D11E36567DC4}" type="presOf" srcId="{B8F0AAC3-C426-49B3-AD37-A7781271A156}" destId="{2A452ED4-584B-4B54-AFE3-4010656912A0}" srcOrd="0" destOrd="0" presId="urn:microsoft.com/office/officeart/2005/8/layout/radial5"/>
    <dgm:cxn modelId="{ACDF8D42-2DF3-4296-BEFC-824CE8A355CB}" srcId="{B8F0AAC3-C426-49B3-AD37-A7781271A156}" destId="{E8DB3A47-1DE0-4BA6-BC7E-B03ADB417B3E}" srcOrd="2" destOrd="0" parTransId="{DF3BC1F4-3E3E-44F3-BBAF-7D3246ABF4F8}" sibTransId="{0F34AB4F-2802-4D32-940D-C7EDBC591FBC}"/>
    <dgm:cxn modelId="{8BF31F6C-8F41-4574-BA51-8BB921C25512}" srcId="{08E78557-0905-4BCE-8626-0FE541EFDFDC}" destId="{B8F0AAC3-C426-49B3-AD37-A7781271A156}" srcOrd="0" destOrd="0" parTransId="{192CE988-0C07-4BF9-8723-9523CDB1D5EA}" sibTransId="{90513581-0B97-402A-9C72-BBADAE26B8D4}"/>
    <dgm:cxn modelId="{1FE17956-8D9E-4128-BD2B-F4FC0EEE8970}" type="presOf" srcId="{08E78557-0905-4BCE-8626-0FE541EFDFDC}" destId="{F561BE3D-E499-42E6-8696-B41CDC131AFA}" srcOrd="0" destOrd="0" presId="urn:microsoft.com/office/officeart/2005/8/layout/radial5"/>
    <dgm:cxn modelId="{4CD13958-C77E-4E1A-826A-0BFE0B317C19}" type="presOf" srcId="{FC6B7350-77A1-4894-86C2-260D985BB96E}" destId="{A708E7D9-4871-4EAD-AC29-4FFCF0FEF155}" srcOrd="1" destOrd="0" presId="urn:microsoft.com/office/officeart/2005/8/layout/radial5"/>
    <dgm:cxn modelId="{03B9209F-FB99-4421-A9EE-13CB9A27D418}" type="presOf" srcId="{0EFB85B9-C078-491B-874F-9034B1035A4F}" destId="{5733EBFB-145C-43EE-AD78-8D2800CDE545}" srcOrd="0" destOrd="0" presId="urn:microsoft.com/office/officeart/2005/8/layout/radial5"/>
    <dgm:cxn modelId="{F14C0EAC-7BD4-4084-9439-5CF6AE35250F}" type="presOf" srcId="{E8FFFF4F-F690-4E1B-946B-4F9E9C636733}" destId="{F29249F4-BF1F-4C04-BFCA-358D4BE782F5}" srcOrd="0" destOrd="0" presId="urn:microsoft.com/office/officeart/2005/8/layout/radial5"/>
    <dgm:cxn modelId="{C87B0FD6-60B6-4E5E-BDA0-8479C1FD60F8}" type="presOf" srcId="{FC6B7350-77A1-4894-86C2-260D985BB96E}" destId="{0B29EF6C-FC3C-41F9-81C8-EBC7F10C9691}" srcOrd="0" destOrd="0" presId="urn:microsoft.com/office/officeart/2005/8/layout/radial5"/>
    <dgm:cxn modelId="{15A6F3EF-29E7-47EB-BBD0-F855674E7BBA}" type="presOf" srcId="{0EFB85B9-C078-491B-874F-9034B1035A4F}" destId="{95C0C169-849F-4131-B86B-03100BC5DAE1}" srcOrd="1" destOrd="0" presId="urn:microsoft.com/office/officeart/2005/8/layout/radial5"/>
    <dgm:cxn modelId="{76EC5AFA-DDB5-4D41-9984-5DB71506A242}" type="presOf" srcId="{BE8F047E-08FC-42BB-9BBB-E36DF85B67DC}" destId="{5C3B63C0-D9C4-4B37-88FF-EF7C26E51321}" srcOrd="0" destOrd="0" presId="urn:microsoft.com/office/officeart/2005/8/layout/radial5"/>
    <dgm:cxn modelId="{AF7BFA85-6672-4873-AAC1-A655EC6ED579}" type="presParOf" srcId="{F561BE3D-E499-42E6-8696-B41CDC131AFA}" destId="{2A452ED4-584B-4B54-AFE3-4010656912A0}" srcOrd="0" destOrd="0" presId="urn:microsoft.com/office/officeart/2005/8/layout/radial5"/>
    <dgm:cxn modelId="{71C9CA27-D6CE-4728-A521-F826AD58904B}" type="presParOf" srcId="{F561BE3D-E499-42E6-8696-B41CDC131AFA}" destId="{5733EBFB-145C-43EE-AD78-8D2800CDE545}" srcOrd="1" destOrd="0" presId="urn:microsoft.com/office/officeart/2005/8/layout/radial5"/>
    <dgm:cxn modelId="{84658193-B344-48A7-AF68-92FDADFFC951}" type="presParOf" srcId="{5733EBFB-145C-43EE-AD78-8D2800CDE545}" destId="{95C0C169-849F-4131-B86B-03100BC5DAE1}" srcOrd="0" destOrd="0" presId="urn:microsoft.com/office/officeart/2005/8/layout/radial5"/>
    <dgm:cxn modelId="{C5E58E06-13C4-446E-8521-7FA6E631C365}" type="presParOf" srcId="{F561BE3D-E499-42E6-8696-B41CDC131AFA}" destId="{F29249F4-BF1F-4C04-BFCA-358D4BE782F5}" srcOrd="2" destOrd="0" presId="urn:microsoft.com/office/officeart/2005/8/layout/radial5"/>
    <dgm:cxn modelId="{02A90E93-6C8A-4676-A675-8053A09B99AD}" type="presParOf" srcId="{F561BE3D-E499-42E6-8696-B41CDC131AFA}" destId="{0B29EF6C-FC3C-41F9-81C8-EBC7F10C9691}" srcOrd="3" destOrd="0" presId="urn:microsoft.com/office/officeart/2005/8/layout/radial5"/>
    <dgm:cxn modelId="{33A2CFFD-EC97-42AF-B767-A0F81575F5A1}" type="presParOf" srcId="{0B29EF6C-FC3C-41F9-81C8-EBC7F10C9691}" destId="{A708E7D9-4871-4EAD-AC29-4FFCF0FEF155}" srcOrd="0" destOrd="0" presId="urn:microsoft.com/office/officeart/2005/8/layout/radial5"/>
    <dgm:cxn modelId="{392CEAF3-4CEF-4B59-AD6D-875F9062A749}" type="presParOf" srcId="{F561BE3D-E499-42E6-8696-B41CDC131AFA}" destId="{5C3B63C0-D9C4-4B37-88FF-EF7C26E51321}" srcOrd="4" destOrd="0" presId="urn:microsoft.com/office/officeart/2005/8/layout/radial5"/>
    <dgm:cxn modelId="{724B0FDC-5CE4-410E-BADF-C714063F76FF}" type="presParOf" srcId="{F561BE3D-E499-42E6-8696-B41CDC131AFA}" destId="{7F4AC3DA-0F5D-4569-8364-75572234FA79}" srcOrd="5" destOrd="0" presId="urn:microsoft.com/office/officeart/2005/8/layout/radial5"/>
    <dgm:cxn modelId="{4E636A63-C470-48B1-A835-A616F1ACD6D0}" type="presParOf" srcId="{7F4AC3DA-0F5D-4569-8364-75572234FA79}" destId="{6989D473-F0FA-4DF2-9025-ED4138DA2E5F}" srcOrd="0" destOrd="0" presId="urn:microsoft.com/office/officeart/2005/8/layout/radial5"/>
    <dgm:cxn modelId="{2337E715-B57F-4CA4-914E-CD29247D7837}" type="presParOf" srcId="{F561BE3D-E499-42E6-8696-B41CDC131AFA}" destId="{BA2A875D-0D96-469D-9E75-79AF7F0A1AA9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52ED4-584B-4B54-AFE3-4010656912A0}">
      <dsp:nvSpPr>
        <dsp:cNvPr id="0" name=""/>
        <dsp:cNvSpPr/>
      </dsp:nvSpPr>
      <dsp:spPr>
        <a:xfrm>
          <a:off x="1664873" y="1497944"/>
          <a:ext cx="1155476" cy="12623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2060"/>
              </a:solidFill>
              <a:latin typeface="Arial Black" panose="020B0A04020102020204" pitchFamily="34" charset="0"/>
            </a:rPr>
            <a:t>HEDIS</a:t>
          </a:r>
          <a:endParaRPr lang="en-US" sz="1500" kern="1200" dirty="0">
            <a:solidFill>
              <a:srgbClr val="002060"/>
            </a:solidFill>
            <a:latin typeface="Arial Black" panose="020B0A040201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may be used by</a:t>
          </a:r>
        </a:p>
      </dsp:txBody>
      <dsp:txXfrm>
        <a:off x="1834089" y="1682809"/>
        <a:ext cx="817044" cy="892608"/>
      </dsp:txXfrm>
    </dsp:sp>
    <dsp:sp modelId="{5733EBFB-145C-43EE-AD78-8D2800CDE545}">
      <dsp:nvSpPr>
        <dsp:cNvPr id="0" name=""/>
        <dsp:cNvSpPr/>
      </dsp:nvSpPr>
      <dsp:spPr>
        <a:xfrm rot="16090918">
          <a:off x="2116818" y="1210261"/>
          <a:ext cx="199934" cy="2103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>
            <a:latin typeface="Arial Black" panose="020B0A04020102020204" pitchFamily="34" charset="0"/>
          </a:endParaRPr>
        </a:p>
      </dsp:txBody>
      <dsp:txXfrm rot="10800000">
        <a:off x="2147759" y="1282314"/>
        <a:ext cx="139954" cy="126233"/>
      </dsp:txXfrm>
    </dsp:sp>
    <dsp:sp modelId="{F29249F4-BF1F-4C04-BFCA-358D4BE782F5}">
      <dsp:nvSpPr>
        <dsp:cNvPr id="0" name=""/>
        <dsp:cNvSpPr/>
      </dsp:nvSpPr>
      <dsp:spPr>
        <a:xfrm>
          <a:off x="1632051" y="0"/>
          <a:ext cx="1121560" cy="11215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Arial Black" panose="020B0A04020102020204" pitchFamily="34" charset="0"/>
            </a:rPr>
            <a:t>Patients</a:t>
          </a:r>
          <a:endParaRPr lang="en-US" sz="900" kern="1200" dirty="0">
            <a:latin typeface="Arial Black" panose="020B0A04020102020204" pitchFamily="34" charset="0"/>
          </a:endParaRPr>
        </a:p>
      </dsp:txBody>
      <dsp:txXfrm>
        <a:off x="1796300" y="164249"/>
        <a:ext cx="793062" cy="793062"/>
      </dsp:txXfrm>
    </dsp:sp>
    <dsp:sp modelId="{0B29EF6C-FC3C-41F9-81C8-EBC7F10C9691}">
      <dsp:nvSpPr>
        <dsp:cNvPr id="0" name=""/>
        <dsp:cNvSpPr/>
      </dsp:nvSpPr>
      <dsp:spPr>
        <a:xfrm rot="1054139">
          <a:off x="2876769" y="2258398"/>
          <a:ext cx="212814" cy="2103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>
            <a:latin typeface="Arial Black" panose="020B0A04020102020204" pitchFamily="34" charset="0"/>
          </a:endParaRPr>
        </a:p>
      </dsp:txBody>
      <dsp:txXfrm>
        <a:off x="2878241" y="2290950"/>
        <a:ext cx="149697" cy="126233"/>
      </dsp:txXfrm>
    </dsp:sp>
    <dsp:sp modelId="{5C3B63C0-D9C4-4B37-88FF-EF7C26E51321}">
      <dsp:nvSpPr>
        <dsp:cNvPr id="0" name=""/>
        <dsp:cNvSpPr/>
      </dsp:nvSpPr>
      <dsp:spPr>
        <a:xfrm>
          <a:off x="3154164" y="2034507"/>
          <a:ext cx="1121560" cy="112156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rial Black" panose="020B0A04020102020204" pitchFamily="34" charset="0"/>
            </a:rPr>
            <a:t>Government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rial Black" panose="020B0A04020102020204" pitchFamily="34" charset="0"/>
            </a:rPr>
            <a:t>Agencies</a:t>
          </a:r>
        </a:p>
      </dsp:txBody>
      <dsp:txXfrm>
        <a:off x="3318413" y="2198756"/>
        <a:ext cx="793062" cy="793062"/>
      </dsp:txXfrm>
    </dsp:sp>
    <dsp:sp modelId="{7F4AC3DA-0F5D-4569-8364-75572234FA79}">
      <dsp:nvSpPr>
        <dsp:cNvPr id="0" name=""/>
        <dsp:cNvSpPr/>
      </dsp:nvSpPr>
      <dsp:spPr>
        <a:xfrm rot="9717889">
          <a:off x="1321603" y="2280151"/>
          <a:ext cx="268103" cy="2103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>
            <a:latin typeface="Arial Black" panose="020B0A04020102020204" pitchFamily="34" charset="0"/>
          </a:endParaRPr>
        </a:p>
      </dsp:txBody>
      <dsp:txXfrm rot="10800000">
        <a:off x="1383169" y="2312458"/>
        <a:ext cx="204986" cy="126233"/>
      </dsp:txXfrm>
    </dsp:sp>
    <dsp:sp modelId="{BA2A875D-0D96-469D-9E75-79AF7F0A1AA9}">
      <dsp:nvSpPr>
        <dsp:cNvPr id="0" name=""/>
        <dsp:cNvSpPr/>
      </dsp:nvSpPr>
      <dsp:spPr>
        <a:xfrm>
          <a:off x="113932" y="2078839"/>
          <a:ext cx="1121560" cy="112156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latin typeface="Arial Black" panose="020B0A04020102020204" pitchFamily="34" charset="0"/>
            </a:rPr>
            <a:t>Employers</a:t>
          </a:r>
          <a:endParaRPr lang="en-US" sz="900" kern="1200" dirty="0">
            <a:latin typeface="Arial Black" panose="020B0A04020102020204" pitchFamily="34" charset="0"/>
          </a:endParaRPr>
        </a:p>
      </dsp:txBody>
      <dsp:txXfrm>
        <a:off x="278181" y="2243088"/>
        <a:ext cx="793062" cy="793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8B05A-7177-4218-A104-D8CD43271F5E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CBD27-D6FE-4E25-8944-C777FE3B9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46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qa.org/hedis/measures/statin-therapy-for-patients-with-cardiovascular-disease-and-diabetes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qa.org/hedis/measures/statin-therapy-for-patients-with-cardiovascular-disease-and-diabetes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qa.org/hedis/measures/antidepressant-medication-management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insuranceratings.ncqa.org/2019/Default.aspx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E089409-BD5A-4724-B7AE-A932E3514C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D51BD81-27E0-4496-B322-9F266398D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https://www.ncqa.org/hedis/measures/statin-therapy-for-patients-with-cardiovascular-disease-and-diabetes/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201AD1-C17E-4AF0-A861-3435A94F309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835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https://www.ncqa.org/hedis/measures/statin-therapy-for-patients-with-cardiovascular-disease-and-diabetes/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201AD1-C17E-4AF0-A861-3435A94F309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33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https://www.ncqa.org/hedis/measures/antidepressant-medication-management/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201AD1-C17E-4AF0-A861-3435A94F309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20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http://healthinsuranceratings.ncqa.org/2019/Default.aspx</a:t>
            </a:r>
            <a:r>
              <a:rPr lang="en-US" sz="12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201AD1-C17E-4AF0-A861-3435A94F309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00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CBF7A6B-35C6-49B7-AC04-DBAFA50E2F29}" type="slidenum">
              <a:rPr lang="en-US" altLang="en-US" smtClean="0">
                <a:latin typeface="Calibri" pitchFamily="34" charset="0"/>
              </a:rPr>
              <a:pPr eaLnBrk="1" hangingPunct="1"/>
              <a:t>14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63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BCAE6A5-EEAC-4423-A53C-AA3F9DCBBC26}" type="slidenum">
              <a:rPr lang="en-US" altLang="en-US" smtClean="0">
                <a:latin typeface="Calibri" pitchFamily="34" charset="0"/>
              </a:rPr>
              <a:pPr eaLnBrk="1" hangingPunct="1"/>
              <a:t>15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415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1BC1D7-1D8C-4CE6-B6D0-3235B80A0C21}" type="slidenum">
              <a:rPr lang="en-US" altLang="en-US" smtClean="0">
                <a:latin typeface="Calibri" pitchFamily="34" charset="0"/>
              </a:rPr>
              <a:pPr eaLnBrk="1" hangingPunct="1"/>
              <a:t>16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30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CBD27-D6FE-4E25-8944-C777FE3B93D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04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3BB35CF-85F4-4F08-8325-B5B71475EFE4}" type="slidenum">
              <a:rPr lang="en-US" altLang="en-US" smtClean="0">
                <a:latin typeface="Calibri" pitchFamily="34" charset="0"/>
              </a:rPr>
              <a:pPr eaLnBrk="1" hangingPunct="1"/>
              <a:t>2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67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9138" y="1163638"/>
            <a:ext cx="5584825" cy="3141662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The National committee for quality</a:t>
            </a:r>
            <a:r>
              <a:rPr lang="en-US" altLang="en-US" baseline="0" dirty="0"/>
              <a:t> assurance is a private, non-profit organization that works to improve healthcare quality.  </a:t>
            </a:r>
            <a:r>
              <a:rPr lang="en-US" altLang="en-US" dirty="0"/>
              <a:t>NCQA offers several accreditations and certifications</a:t>
            </a:r>
            <a:r>
              <a:rPr lang="en-US" altLang="en-US" baseline="0" dirty="0"/>
              <a:t> to health </a:t>
            </a:r>
            <a:r>
              <a:rPr lang="en-US" altLang="en-US" dirty="0"/>
              <a:t>plans,</a:t>
            </a:r>
            <a:r>
              <a:rPr lang="en-US" altLang="en-US" baseline="0" dirty="0"/>
              <a:t> </a:t>
            </a:r>
            <a:r>
              <a:rPr lang="en-US" altLang="en-US" dirty="0"/>
              <a:t>accountable care organizations (ACOs), patient centered medical homes (PCMH), wellness and health promotion, and disease management recognition programs.</a:t>
            </a:r>
            <a:r>
              <a:rPr lang="en-US" altLang="en-US" baseline="0" dirty="0"/>
              <a:t>  </a:t>
            </a:r>
          </a:p>
          <a:p>
            <a:endParaRPr lang="en-US" altLang="en-US" baseline="0" dirty="0"/>
          </a:p>
          <a:p>
            <a:r>
              <a:rPr lang="en-US" altLang="en-US" dirty="0"/>
              <a:t>HEDIS and CAHPs surveys are taken into consideration for plans looking achieve a high level of accreditation 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6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8255" indent="-291636" defTabSz="9526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6546" indent="-233309" defTabSz="9526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3164" indent="-233309" defTabSz="9526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9782" indent="-233309" defTabSz="9526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6401" indent="-233309" defTabSz="952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3019" indent="-233309" defTabSz="952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9637" indent="-233309" defTabSz="952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6256" indent="-233309" defTabSz="952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E4EB012-1777-4070-898D-E933FA0386CE}" type="slidenum">
              <a:rPr lang="en-US" altLang="en-US" smtClean="0">
                <a:latin typeface="Calibri" pitchFamily="34" charset="0"/>
              </a:rPr>
              <a:pPr eaLnBrk="1" hangingPunct="1"/>
              <a:t>3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109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HEDIS measures allow an “apples-to-apples” comparison amongst different health plans</a:t>
            </a:r>
          </a:p>
          <a:p>
            <a:endParaRPr lang="en-US" dirty="0"/>
          </a:p>
          <a:p>
            <a:r>
              <a:rPr lang="en-US" dirty="0"/>
              <a:t>Health plans include health maintenance organizations (HMO), point of service (POS) organizations, and preferred provider organizations (PPO)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357C-67EB-4CA2-9E08-317488FCAB2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698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600" dirty="0"/>
              <a:t>- NCQA Committee on Performance Measurement, a diverse panel of independent scientists and representatives from health plans, consumers, federal policymakers, purchasers and clinicians, oversees the evolution of the measurement set</a:t>
            </a:r>
          </a:p>
          <a:p>
            <a:pPr lvl="1"/>
            <a:r>
              <a:rPr lang="en-US" sz="1600" dirty="0"/>
              <a:t>- Measurement Advisory Panels provide clinical and technical knowledge required to develop the measures</a:t>
            </a:r>
          </a:p>
          <a:p>
            <a:pPr lvl="1"/>
            <a:r>
              <a:rPr lang="en-US" sz="1600" dirty="0"/>
              <a:t>-HEDIS Expert Panels and the Technical Measurement Advisory Panel focuses on methodology and providing feedback on new and existing measures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201AD1-C17E-4AF0-A861-3435A94F309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87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557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88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DE648C-5CE3-334D-A11A-A3AC931205CB}"/>
              </a:ext>
            </a:extLst>
          </p:cNvPr>
          <p:cNvSpPr/>
          <p:nvPr userDrawn="1"/>
        </p:nvSpPr>
        <p:spPr>
          <a:xfrm>
            <a:off x="-85725" y="-114300"/>
            <a:ext cx="12725400" cy="6972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11457A-C405-4EB0-B7DE-C089F75AFEEB}"/>
              </a:ext>
            </a:extLst>
          </p:cNvPr>
          <p:cNvSpPr/>
          <p:nvPr userDrawn="1"/>
        </p:nvSpPr>
        <p:spPr>
          <a:xfrm>
            <a:off x="5679741" y="3149322"/>
            <a:ext cx="6288066" cy="174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73F007-6D06-4E99-9552-A76F112AEF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5825" y="2355638"/>
            <a:ext cx="10953750" cy="1057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0B8528-6C47-4416-8950-C3A31C5D85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625" y="5072631"/>
            <a:ext cx="3157734" cy="127101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C86D695-5ADB-4525-B695-DC2712BC29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5825" y="3594974"/>
            <a:ext cx="10953750" cy="139612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97531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3B933F-AC31-354F-82CE-ECFCD649E389}"/>
              </a:ext>
            </a:extLst>
          </p:cNvPr>
          <p:cNvSpPr/>
          <p:nvPr userDrawn="1"/>
        </p:nvSpPr>
        <p:spPr>
          <a:xfrm>
            <a:off x="-101600" y="0"/>
            <a:ext cx="12725400" cy="6972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D2222-9B49-4F44-80C4-7F0FFDD2BC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6356" b="42778"/>
          <a:stretch/>
        </p:blipFill>
        <p:spPr>
          <a:xfrm>
            <a:off x="5983664" y="-1422399"/>
            <a:ext cx="7427536" cy="618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1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DE648C-5CE3-334D-A11A-A3AC931205CB}"/>
              </a:ext>
            </a:extLst>
          </p:cNvPr>
          <p:cNvSpPr/>
          <p:nvPr userDrawn="1"/>
        </p:nvSpPr>
        <p:spPr>
          <a:xfrm>
            <a:off x="-101600" y="-57150"/>
            <a:ext cx="12725400" cy="6972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8745B42-C894-454C-91A1-91582D36D1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685802"/>
            <a:ext cx="8840949" cy="2169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5400" b="1">
                <a:solidFill>
                  <a:srgbClr val="00205B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Slide Title (Paragraph)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11457A-C405-4EB0-B7DE-C089F75AFEEB}"/>
              </a:ext>
            </a:extLst>
          </p:cNvPr>
          <p:cNvSpPr/>
          <p:nvPr userDrawn="1"/>
        </p:nvSpPr>
        <p:spPr>
          <a:xfrm>
            <a:off x="5679741" y="3149322"/>
            <a:ext cx="6288067" cy="174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67F522-2F42-C444-BC13-881D739BCE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80033" y="193177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4C13C6-0F69-B640-B435-8A21A1E347B0}"/>
              </a:ext>
            </a:extLst>
          </p:cNvPr>
          <p:cNvSpPr/>
          <p:nvPr userDrawn="1"/>
        </p:nvSpPr>
        <p:spPr>
          <a:xfrm>
            <a:off x="-101600" y="5878512"/>
            <a:ext cx="12725400" cy="109378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B8ADC0C-F1F3-AC47-9C82-3B914F92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00205B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6C8EC6E-9E55-7246-89D9-7FF10A01A7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903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205B"/>
                </a:solidFill>
                <a:latin typeface="+mj-lt"/>
              </a:defRPr>
            </a:lvl1pPr>
            <a:lvl2pPr marL="557213" indent="-214313"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00205B"/>
                </a:solidFill>
                <a:latin typeface="+mn-lt"/>
              </a:defRPr>
            </a:lvl2pPr>
            <a:lvl3pPr marL="900113" indent="-214313">
              <a:buClr>
                <a:schemeClr val="bg2"/>
              </a:buClr>
              <a:buFont typeface="Courier New" panose="02070309020205020404" pitchFamily="49" charset="0"/>
              <a:buChar char="o"/>
              <a:defRPr>
                <a:solidFill>
                  <a:srgbClr val="00205B"/>
                </a:solidFill>
                <a:latin typeface="+mn-lt"/>
              </a:defRPr>
            </a:lvl3pPr>
            <a:lvl4pPr marL="1243013" indent="-214313">
              <a:buFont typeface="Arial" panose="020B0604020202020204" pitchFamily="34" charset="0"/>
              <a:buChar char="•"/>
              <a:defRPr>
                <a:latin typeface="Montserrat" panose="02000505000000020004" pitchFamily="2" charset="77"/>
              </a:defRPr>
            </a:lvl4pPr>
            <a:lvl5pPr>
              <a:defRPr>
                <a:latin typeface="Montserrat" panose="02000505000000020004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4081D7-87F3-4652-948E-4D0A715D903A}"/>
              </a:ext>
            </a:extLst>
          </p:cNvPr>
          <p:cNvSpPr/>
          <p:nvPr userDrawn="1"/>
        </p:nvSpPr>
        <p:spPr>
          <a:xfrm>
            <a:off x="0" y="5891351"/>
            <a:ext cx="12192000" cy="1084217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Content Placeholder 17" descr="A close up of a logo&#10;&#10;Description automatically generated">
            <a:extLst>
              <a:ext uri="{FF2B5EF4-FFF2-40B4-BE49-F238E27FC236}">
                <a16:creationId xmlns:a16="http://schemas.microsoft.com/office/drawing/2014/main" id="{48E4E665-35B8-4277-876A-8CFBF3722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61633" y="4065786"/>
            <a:ext cx="6414633" cy="49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0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DE648C-5CE3-334D-A11A-A3AC931205CB}"/>
              </a:ext>
            </a:extLst>
          </p:cNvPr>
          <p:cNvSpPr/>
          <p:nvPr userDrawn="1"/>
        </p:nvSpPr>
        <p:spPr>
          <a:xfrm>
            <a:off x="-266700" y="0"/>
            <a:ext cx="12725400" cy="6972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32DE315-40CE-FB43-A72D-EB6DB9417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495D26-E35E-F741-968D-86841912DB32}"/>
              </a:ext>
            </a:extLst>
          </p:cNvPr>
          <p:cNvSpPr/>
          <p:nvPr userDrawn="1"/>
        </p:nvSpPr>
        <p:spPr>
          <a:xfrm>
            <a:off x="-100016" y="5878512"/>
            <a:ext cx="12725400" cy="1093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602466-2543-1B45-A2B9-5BAE1E8C0E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713" y="6112174"/>
            <a:ext cx="2123123" cy="65663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4FC435-E5AA-4BE8-A749-DDB03060B7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0738" y="1847850"/>
            <a:ext cx="4827587" cy="394335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2E1F1CE-607B-47E6-BAF0-EE3A695206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26213" y="1847850"/>
            <a:ext cx="4827587" cy="394335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4C13C6-0F69-B640-B435-8A21A1E347B0}"/>
              </a:ext>
            </a:extLst>
          </p:cNvPr>
          <p:cNvSpPr/>
          <p:nvPr userDrawn="1"/>
        </p:nvSpPr>
        <p:spPr>
          <a:xfrm>
            <a:off x="-101600" y="5878512"/>
            <a:ext cx="12725400" cy="109378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B8ADC0C-F1F3-AC47-9C82-3B914F92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00205B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4081D7-87F3-4652-948E-4D0A715D903A}"/>
              </a:ext>
            </a:extLst>
          </p:cNvPr>
          <p:cNvSpPr/>
          <p:nvPr userDrawn="1"/>
        </p:nvSpPr>
        <p:spPr>
          <a:xfrm>
            <a:off x="0" y="5891349"/>
            <a:ext cx="12192000" cy="1084217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17" descr="A close up of a logo&#10;&#10;Description automatically generated">
            <a:extLst>
              <a:ext uri="{FF2B5EF4-FFF2-40B4-BE49-F238E27FC236}">
                <a16:creationId xmlns:a16="http://schemas.microsoft.com/office/drawing/2014/main" id="{48E4E665-35B8-4277-876A-8CFBF3722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61633" y="4065786"/>
            <a:ext cx="6414633" cy="49567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8625F-087B-4665-9E27-EDB8FB7A44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95475"/>
            <a:ext cx="4810125" cy="385762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/>
            </a:lvl1pPr>
            <a:lvl2pPr>
              <a:lnSpc>
                <a:spcPct val="150000"/>
              </a:lnSpc>
              <a:spcBef>
                <a:spcPts val="0"/>
              </a:spcBef>
              <a:defRPr/>
            </a:lvl2pPr>
            <a:lvl3pPr>
              <a:lnSpc>
                <a:spcPct val="150000"/>
              </a:lnSpc>
              <a:spcBef>
                <a:spcPts val="0"/>
              </a:spcBef>
              <a:defRPr/>
            </a:lvl3pPr>
            <a:lvl4pPr>
              <a:lnSpc>
                <a:spcPct val="150000"/>
              </a:lnSpc>
              <a:spcBef>
                <a:spcPts val="0"/>
              </a:spcBef>
              <a:defRPr/>
            </a:lvl4pPr>
            <a:lvl5pPr>
              <a:lnSpc>
                <a:spcPct val="15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69546A1-B136-46E9-BB62-B98BDC00B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43675" y="1915554"/>
            <a:ext cx="4810125" cy="385762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/>
            </a:lvl1pPr>
            <a:lvl2pPr>
              <a:lnSpc>
                <a:spcPct val="150000"/>
              </a:lnSpc>
              <a:spcBef>
                <a:spcPts val="0"/>
              </a:spcBef>
              <a:defRPr/>
            </a:lvl2pPr>
            <a:lvl3pPr>
              <a:lnSpc>
                <a:spcPct val="150000"/>
              </a:lnSpc>
              <a:spcBef>
                <a:spcPts val="0"/>
              </a:spcBef>
              <a:defRPr/>
            </a:lvl3pPr>
            <a:lvl4pPr>
              <a:lnSpc>
                <a:spcPct val="150000"/>
              </a:lnSpc>
              <a:spcBef>
                <a:spcPts val="0"/>
              </a:spcBef>
              <a:defRPr/>
            </a:lvl4pPr>
            <a:lvl5pPr>
              <a:lnSpc>
                <a:spcPct val="15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221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4C13C6-0F69-B640-B435-8A21A1E347B0}"/>
              </a:ext>
            </a:extLst>
          </p:cNvPr>
          <p:cNvSpPr/>
          <p:nvPr userDrawn="1"/>
        </p:nvSpPr>
        <p:spPr>
          <a:xfrm>
            <a:off x="-101600" y="5878512"/>
            <a:ext cx="12725400" cy="109378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4081D7-87F3-4652-948E-4D0A715D903A}"/>
              </a:ext>
            </a:extLst>
          </p:cNvPr>
          <p:cNvSpPr/>
          <p:nvPr userDrawn="1"/>
        </p:nvSpPr>
        <p:spPr>
          <a:xfrm>
            <a:off x="0" y="5891349"/>
            <a:ext cx="12192000" cy="1084217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17" descr="A close up of a logo&#10;&#10;Description automatically generated">
            <a:extLst>
              <a:ext uri="{FF2B5EF4-FFF2-40B4-BE49-F238E27FC236}">
                <a16:creationId xmlns:a16="http://schemas.microsoft.com/office/drawing/2014/main" id="{48E4E665-35B8-4277-876A-8CFBF3722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61633" y="4065786"/>
            <a:ext cx="6414633" cy="4956762"/>
          </a:xfrm>
          <a:prstGeom prst="rect">
            <a:avLst/>
          </a:prstGeom>
        </p:spPr>
      </p:pic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62687F7F-C3CE-4A5E-BBE6-8D9B7AD3D21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8200" y="266700"/>
            <a:ext cx="10515600" cy="5495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5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4C13C6-0F69-B640-B435-8A21A1E347B0}"/>
              </a:ext>
            </a:extLst>
          </p:cNvPr>
          <p:cNvSpPr/>
          <p:nvPr userDrawn="1"/>
        </p:nvSpPr>
        <p:spPr>
          <a:xfrm>
            <a:off x="-101600" y="5878512"/>
            <a:ext cx="12725400" cy="109378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B8ADC0C-F1F3-AC47-9C82-3B914F92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00205B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4081D7-87F3-4652-948E-4D0A715D903A}"/>
              </a:ext>
            </a:extLst>
          </p:cNvPr>
          <p:cNvSpPr/>
          <p:nvPr userDrawn="1"/>
        </p:nvSpPr>
        <p:spPr>
          <a:xfrm>
            <a:off x="0" y="5891349"/>
            <a:ext cx="12192000" cy="1084217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17" descr="A close up of a logo&#10;&#10;Description automatically generated">
            <a:extLst>
              <a:ext uri="{FF2B5EF4-FFF2-40B4-BE49-F238E27FC236}">
                <a16:creationId xmlns:a16="http://schemas.microsoft.com/office/drawing/2014/main" id="{48E4E665-35B8-4277-876A-8CFBF3722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61633" y="4065786"/>
            <a:ext cx="6414633" cy="49567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5633E215-EE1B-41F4-B594-66FE60D098E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1847850"/>
            <a:ext cx="10515600" cy="3914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2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mar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4C13C6-0F69-B640-B435-8A21A1E347B0}"/>
              </a:ext>
            </a:extLst>
          </p:cNvPr>
          <p:cNvSpPr/>
          <p:nvPr userDrawn="1"/>
        </p:nvSpPr>
        <p:spPr>
          <a:xfrm>
            <a:off x="-101600" y="5878512"/>
            <a:ext cx="12725400" cy="109378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B8ADC0C-F1F3-AC47-9C82-3B914F92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00205B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4081D7-87F3-4652-948E-4D0A715D903A}"/>
              </a:ext>
            </a:extLst>
          </p:cNvPr>
          <p:cNvSpPr/>
          <p:nvPr userDrawn="1"/>
        </p:nvSpPr>
        <p:spPr>
          <a:xfrm>
            <a:off x="0" y="5891349"/>
            <a:ext cx="12192000" cy="1084217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17" descr="A close up of a logo&#10;&#10;Description automatically generated">
            <a:extLst>
              <a:ext uri="{FF2B5EF4-FFF2-40B4-BE49-F238E27FC236}">
                <a16:creationId xmlns:a16="http://schemas.microsoft.com/office/drawing/2014/main" id="{48E4E665-35B8-4277-876A-8CFBF3722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61633" y="4065786"/>
            <a:ext cx="6414633" cy="4956762"/>
          </a:xfrm>
          <a:prstGeom prst="rect">
            <a:avLst/>
          </a:prstGeom>
        </p:spPr>
      </p:pic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29401669-CD69-43DE-8607-B4B829F4AFEA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838201" y="1870212"/>
            <a:ext cx="10515600" cy="3933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2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DE648C-5CE3-334D-A11A-A3AC931205CB}"/>
              </a:ext>
            </a:extLst>
          </p:cNvPr>
          <p:cNvSpPr/>
          <p:nvPr userDrawn="1"/>
        </p:nvSpPr>
        <p:spPr>
          <a:xfrm>
            <a:off x="0" y="0"/>
            <a:ext cx="12725400" cy="6972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3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nect With 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DE648C-5CE3-334D-A11A-A3AC931205CB}"/>
              </a:ext>
            </a:extLst>
          </p:cNvPr>
          <p:cNvSpPr/>
          <p:nvPr userDrawn="1"/>
        </p:nvSpPr>
        <p:spPr>
          <a:xfrm>
            <a:off x="0" y="-57150"/>
            <a:ext cx="12725400" cy="6972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0433E6-CA8E-45EA-98C5-2475199D52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087" y="2132593"/>
            <a:ext cx="10791825" cy="1047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Connect with Us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B018AB-C8D6-4EA4-A146-7CDCB8ADD5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088" y="3391372"/>
            <a:ext cx="10791825" cy="10477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www.amcp.org  @</a:t>
            </a:r>
            <a:r>
              <a:rPr lang="en-US" dirty="0" err="1"/>
              <a:t>amcporg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B365F6E-2ABD-447F-9E54-3012657526A8}"/>
              </a:ext>
            </a:extLst>
          </p:cNvPr>
          <p:cNvSpPr/>
          <p:nvPr userDrawn="1"/>
        </p:nvSpPr>
        <p:spPr>
          <a:xfrm>
            <a:off x="6709577" y="3813430"/>
            <a:ext cx="199695" cy="203637"/>
          </a:xfrm>
          <a:prstGeom prst="ellipse">
            <a:avLst/>
          </a:prstGeom>
          <a:solidFill>
            <a:srgbClr val="91C84C"/>
          </a:solidFill>
          <a:ln>
            <a:solidFill>
              <a:srgbClr val="91C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6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DE648C-5CE3-334D-A11A-A3AC931205CB}"/>
              </a:ext>
            </a:extLst>
          </p:cNvPr>
          <p:cNvSpPr/>
          <p:nvPr userDrawn="1"/>
        </p:nvSpPr>
        <p:spPr>
          <a:xfrm>
            <a:off x="-101600" y="0"/>
            <a:ext cx="12725400" cy="6972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EC5190-DB6C-504A-A431-681490C9C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93488" y="2007219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24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9" r:id="rId4"/>
    <p:sldLayoutId id="2147483670" r:id="rId5"/>
    <p:sldLayoutId id="2147483671" r:id="rId6"/>
    <p:sldLayoutId id="2147483663" r:id="rId7"/>
    <p:sldLayoutId id="2147483668" r:id="rId8"/>
    <p:sldLayoutId id="2147483655" r:id="rId9"/>
    <p:sldLayoutId id="2147483650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pill-medicine-capsule-pharmacy-1077263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aliem.com/2013/door-to-balloon-time-are-we-measuring-the-right-thing/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www.maxpixel.net/Comic-Element-Image-Sketch-Retro-Talk-Graphic-3042584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pill-medicine-capsule-pharmacy-1077263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aliem.com/2013/door-to-balloon-time-are-we-measuring-the-right-thing/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s://www.orientacionandujar.es/2011/01/19/tablero-de-comunicacion-de-rutina-diabetes-2/" TargetMode="External"/><Relationship Id="rId4" Type="http://schemas.openxmlformats.org/officeDocument/2006/relationships/hyperlink" Target="https://www.maxpixel.net/Comic-Element-Image-Sketch-Retro-Talk-Graphic-3042584" TargetMode="External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hyperlink" Target="https://www.rawpixel.com/image/401965/disappointed-emoticon-emoji-face-ico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hyperlink" Target="http://www.pngall.com/calendar-png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hyperlink" Target="https://www.maxpixel.net/Comic-Element-Image-Sketch-Retro-Talk-Graphic-3042584" TargetMode="External"/><Relationship Id="rId9" Type="http://schemas.openxmlformats.org/officeDocument/2006/relationships/hyperlink" Target="https://pixabay.com/en/pill-medicine-capsule-pharmacy-1077263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openclipart.org/detail/213322/light-bulb-lit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qa.org/hedis/measures/antidepressant-medication-management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ncqa.org/" TargetMode="External"/><Relationship Id="rId4" Type="http://schemas.openxmlformats.org/officeDocument/2006/relationships/hyperlink" Target="https://www.ncqa.org/hedis/measure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goodfreephotos.com/vector-images/group-of-members-users-icon.png.php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pixabay.com/en/tablets-pills-drugs-medication-30992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76E488A2-22D6-481A-92C5-BA2A9663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80" y="965500"/>
            <a:ext cx="9220200" cy="2169367"/>
          </a:xfrm>
        </p:spPr>
        <p:txBody>
          <a:bodyPr/>
          <a:lstStyle/>
          <a:p>
            <a:pPr algn="r"/>
            <a:r>
              <a:rPr lang="en-US" altLang="en-US" dirty="0">
                <a:solidFill>
                  <a:schemeClr val="bg1"/>
                </a:solidFill>
              </a:rPr>
              <a:t>HEDIS &amp;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HEDIS Measures</a:t>
            </a:r>
            <a:endParaRPr lang="en-US" altLang="en-US" sz="3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315" name="Subtitle 2">
            <a:extLst>
              <a:ext uri="{FF2B5EF4-FFF2-40B4-BE49-F238E27FC236}">
                <a16:creationId xmlns:a16="http://schemas.microsoft.com/office/drawing/2014/main" id="{41F5C4BD-92DF-44A2-A118-A144D4D0F7C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943600" y="4002833"/>
            <a:ext cx="4724400" cy="1752600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Created by the School of Pharmacy Relations Committee for AMCP</a:t>
            </a:r>
          </a:p>
          <a:p>
            <a:pPr marL="0" indent="0" algn="r">
              <a:buNone/>
            </a:pPr>
            <a:endParaRPr lang="en-US" altLang="en-US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0" indent="0" algn="r">
              <a:buNone/>
            </a:pP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Updated: March 2020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275" y="365127"/>
            <a:ext cx="11564471" cy="1325563"/>
          </a:xfrm>
        </p:spPr>
        <p:txBody>
          <a:bodyPr>
            <a:noAutofit/>
          </a:bodyPr>
          <a:lstStyle/>
          <a:p>
            <a:r>
              <a:rPr lang="en-US" sz="3600" dirty="0"/>
              <a:t>Measure Example: Statin Therapy for Patients With Cardiovascular Disease and Diabetes (SPC/SPD)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1" y="1524720"/>
            <a:ext cx="10585524" cy="3903663"/>
          </a:xfrm>
        </p:spPr>
        <p:txBody>
          <a:bodyPr/>
          <a:lstStyle/>
          <a:p>
            <a:r>
              <a:rPr lang="en-US" sz="2000" dirty="0"/>
              <a:t>Moderate-to-High intensity statin are recommended for those with established clinical ASCVD </a:t>
            </a:r>
          </a:p>
          <a:p>
            <a:r>
              <a:rPr lang="en-US" sz="2000" dirty="0"/>
              <a:t>The treatment measure Statin Therapy for Patients with Cardiovascular Disease (SPC) assesses </a:t>
            </a:r>
          </a:p>
          <a:p>
            <a:pPr lvl="1"/>
            <a:r>
              <a:rPr lang="en-US" sz="1800" dirty="0"/>
              <a:t>Males 21–75 years of age and females 40–75 years of age, </a:t>
            </a:r>
            <a:r>
              <a:rPr lang="en-US" sz="1800" b="1" dirty="0"/>
              <a:t>AND</a:t>
            </a:r>
          </a:p>
          <a:p>
            <a:pPr lvl="1"/>
            <a:r>
              <a:rPr lang="en-US" sz="1800" dirty="0"/>
              <a:t>Have clinical ASCVD, </a:t>
            </a:r>
            <a:r>
              <a:rPr lang="en-US" sz="1800" b="1" dirty="0"/>
              <a:t>AND</a:t>
            </a:r>
          </a:p>
          <a:p>
            <a:pPr lvl="1"/>
            <a:r>
              <a:rPr lang="en-US" sz="1800" dirty="0"/>
              <a:t>Received and adhered to statin therapy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8D3BC8-ABF8-9406-7BC8-B8F434781AD0}"/>
              </a:ext>
            </a:extLst>
          </p:cNvPr>
          <p:cNvGrpSpPr/>
          <p:nvPr/>
        </p:nvGrpSpPr>
        <p:grpSpPr>
          <a:xfrm>
            <a:off x="3096081" y="3886200"/>
            <a:ext cx="5829181" cy="1980962"/>
            <a:chOff x="3010020" y="3733800"/>
            <a:chExt cx="5829181" cy="19809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83D8721-8A04-4A64-A4E8-4CEB683D5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3010020" y="3733800"/>
              <a:ext cx="1240631" cy="1524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39978D2-6F5E-442A-8421-BC1421E8A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379790" y="3810000"/>
              <a:ext cx="1466667" cy="190476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11E0FBA-B390-4B46-9D09-520D2E6E8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7886820" y="3810000"/>
              <a:ext cx="952381" cy="1904762"/>
            </a:xfrm>
            <a:prstGeom prst="rect">
              <a:avLst/>
            </a:prstGeom>
          </p:spPr>
        </p:pic>
        <p:sp>
          <p:nvSpPr>
            <p:cNvPr id="14" name="Plus Sign 13">
              <a:extLst>
                <a:ext uri="{FF2B5EF4-FFF2-40B4-BE49-F238E27FC236}">
                  <a16:creationId xmlns:a16="http://schemas.microsoft.com/office/drawing/2014/main" id="{9EBA4835-C9E2-4BF3-B66E-DA42BC06A97D}"/>
                </a:ext>
              </a:extLst>
            </p:cNvPr>
            <p:cNvSpPr/>
            <p:nvPr/>
          </p:nvSpPr>
          <p:spPr>
            <a:xfrm>
              <a:off x="4610219" y="4343400"/>
              <a:ext cx="609600" cy="609600"/>
            </a:xfrm>
            <a:prstGeom prst="mathPlus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Plus Sign 14">
              <a:extLst>
                <a:ext uri="{FF2B5EF4-FFF2-40B4-BE49-F238E27FC236}">
                  <a16:creationId xmlns:a16="http://schemas.microsoft.com/office/drawing/2014/main" id="{A0BA1C2D-5716-4EBA-A22C-77A8704BDA8E}"/>
                </a:ext>
              </a:extLst>
            </p:cNvPr>
            <p:cNvSpPr/>
            <p:nvPr/>
          </p:nvSpPr>
          <p:spPr>
            <a:xfrm>
              <a:off x="6909437" y="4318518"/>
              <a:ext cx="609600" cy="609600"/>
            </a:xfrm>
            <a:prstGeom prst="mathPlus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2534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214" y="216740"/>
            <a:ext cx="11890786" cy="1325563"/>
          </a:xfrm>
        </p:spPr>
        <p:txBody>
          <a:bodyPr>
            <a:noAutofit/>
          </a:bodyPr>
          <a:lstStyle/>
          <a:p>
            <a:r>
              <a:rPr lang="en-US" sz="3600" dirty="0"/>
              <a:t>Measure Example: Statin Therapy for Patients With Cardiovascular Disease and Diabetes (SPC/SPD)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581" y="1631373"/>
            <a:ext cx="10402645" cy="3903663"/>
          </a:xfrm>
        </p:spPr>
        <p:txBody>
          <a:bodyPr/>
          <a:lstStyle/>
          <a:p>
            <a:r>
              <a:rPr lang="en-US" sz="2000" dirty="0"/>
              <a:t>Statins are recommended for the primary prevention of cardiovascular disease for persons with diabetes </a:t>
            </a:r>
          </a:p>
          <a:p>
            <a:r>
              <a:rPr lang="en-US" sz="2000" dirty="0"/>
              <a:t>The treatment measure Statin Therapy for Patients with Diabetes (SPD) assesses </a:t>
            </a:r>
          </a:p>
          <a:p>
            <a:pPr lvl="1"/>
            <a:r>
              <a:rPr lang="en-US" sz="1800" dirty="0"/>
              <a:t>Adults 40-75 years of age who have diabetes, </a:t>
            </a:r>
            <a:r>
              <a:rPr lang="en-US" sz="1800" b="1" dirty="0"/>
              <a:t>AND</a:t>
            </a:r>
          </a:p>
          <a:p>
            <a:pPr lvl="1"/>
            <a:r>
              <a:rPr lang="en-US" sz="1800" dirty="0"/>
              <a:t>Do not have clinical ASCVD, </a:t>
            </a:r>
            <a:r>
              <a:rPr lang="en-US" sz="1800" b="1" dirty="0"/>
              <a:t>AND</a:t>
            </a:r>
          </a:p>
          <a:p>
            <a:pPr lvl="1"/>
            <a:r>
              <a:rPr lang="en-US" sz="1800" dirty="0"/>
              <a:t>Received and adhered to statin therapy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3D8721-8A04-4A64-A4E8-4CEB683D59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00026" y="3921966"/>
            <a:ext cx="1240631" cy="152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486DF7-B4C6-4312-BAAA-6FDE44673B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833312" y="3804902"/>
            <a:ext cx="1466667" cy="1904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9352CA-1300-4397-AAC4-DE0B4CD5B8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975987" y="3832895"/>
            <a:ext cx="851071" cy="1702141"/>
          </a:xfrm>
          <a:prstGeom prst="rect">
            <a:avLst/>
          </a:prstGeom>
        </p:spPr>
      </p:pic>
      <p:sp>
        <p:nvSpPr>
          <p:cNvPr id="8" name="Plus Sign 7">
            <a:extLst>
              <a:ext uri="{FF2B5EF4-FFF2-40B4-BE49-F238E27FC236}">
                <a16:creationId xmlns:a16="http://schemas.microsoft.com/office/drawing/2014/main" id="{43EB9CDB-6D57-48D6-80A2-2FDD44B5BB6F}"/>
              </a:ext>
            </a:extLst>
          </p:cNvPr>
          <p:cNvSpPr/>
          <p:nvPr/>
        </p:nvSpPr>
        <p:spPr>
          <a:xfrm>
            <a:off x="3575106" y="4379166"/>
            <a:ext cx="609600" cy="609600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19217F-3618-4395-9A9D-F3197D8287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446043" y="4010405"/>
            <a:ext cx="1347123" cy="1347123"/>
          </a:xfrm>
          <a:prstGeom prst="rect">
            <a:avLst/>
          </a:prstGeom>
        </p:spPr>
      </p:pic>
      <p:sp>
        <p:nvSpPr>
          <p:cNvPr id="12" name="Plus Sign 11">
            <a:extLst>
              <a:ext uri="{FF2B5EF4-FFF2-40B4-BE49-F238E27FC236}">
                <a16:creationId xmlns:a16="http://schemas.microsoft.com/office/drawing/2014/main" id="{0A34BB12-9474-444F-8CBC-455E7FF4374E}"/>
              </a:ext>
            </a:extLst>
          </p:cNvPr>
          <p:cNvSpPr/>
          <p:nvPr/>
        </p:nvSpPr>
        <p:spPr>
          <a:xfrm>
            <a:off x="6002458" y="4379165"/>
            <a:ext cx="609600" cy="609600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Minus Sign 12">
            <a:extLst>
              <a:ext uri="{FF2B5EF4-FFF2-40B4-BE49-F238E27FC236}">
                <a16:creationId xmlns:a16="http://schemas.microsoft.com/office/drawing/2014/main" id="{FB4B0738-32CD-4DA0-9E24-B9E7B088A1EA}"/>
              </a:ext>
            </a:extLst>
          </p:cNvPr>
          <p:cNvSpPr/>
          <p:nvPr/>
        </p:nvSpPr>
        <p:spPr>
          <a:xfrm>
            <a:off x="7920037" y="4341843"/>
            <a:ext cx="927271" cy="609600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25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275" y="365127"/>
            <a:ext cx="8833822" cy="1325563"/>
          </a:xfrm>
        </p:spPr>
        <p:txBody>
          <a:bodyPr>
            <a:noAutofit/>
          </a:bodyPr>
          <a:lstStyle/>
          <a:p>
            <a:r>
              <a:rPr lang="en-US" sz="3600" dirty="0"/>
              <a:t>Measure Example: Antidepressant Medication Management (AMM)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57" y="1453524"/>
            <a:ext cx="7505748" cy="410184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Appropriate medication management and monitoring of depression can improve a person’s daily functioning, well-being, and potentially reduce risk of suicide</a:t>
            </a:r>
          </a:p>
          <a:p>
            <a:r>
              <a:rPr lang="en-US" sz="2000" dirty="0"/>
              <a:t>Potential to alleviate the overall economic burden of inadequate medication management  </a:t>
            </a:r>
          </a:p>
          <a:p>
            <a:r>
              <a:rPr lang="en-US" sz="2000" dirty="0"/>
              <a:t>The AMM treatment measure assesses people</a:t>
            </a:r>
          </a:p>
          <a:p>
            <a:pPr lvl="1"/>
            <a:r>
              <a:rPr lang="en-US" sz="1600" dirty="0"/>
              <a:t>18 years and older, </a:t>
            </a:r>
            <a:r>
              <a:rPr lang="en-US" sz="1600" b="1" dirty="0"/>
              <a:t>AND</a:t>
            </a:r>
          </a:p>
          <a:p>
            <a:pPr lvl="1"/>
            <a:r>
              <a:rPr lang="en-US" sz="1600" dirty="0"/>
              <a:t>Diagnosed with major depression, </a:t>
            </a:r>
            <a:r>
              <a:rPr lang="en-US" sz="1600" b="1" dirty="0"/>
              <a:t>AND</a:t>
            </a:r>
          </a:p>
          <a:p>
            <a:pPr lvl="1"/>
            <a:r>
              <a:rPr lang="en-US" sz="1600" dirty="0"/>
              <a:t>Newly prescribed medication and remained on therapy </a:t>
            </a:r>
          </a:p>
          <a:p>
            <a:r>
              <a:rPr lang="en-US" sz="2000" dirty="0"/>
              <a:t>Assessment reports out two rates</a:t>
            </a:r>
          </a:p>
          <a:p>
            <a:pPr lvl="1"/>
            <a:r>
              <a:rPr lang="en-US" sz="1600" dirty="0"/>
              <a:t>Effective Acute Phase Treatment:</a:t>
            </a:r>
            <a:r>
              <a:rPr lang="en-US" sz="1200" dirty="0"/>
              <a:t> </a:t>
            </a:r>
            <a:r>
              <a:rPr lang="en-US" sz="1600" dirty="0"/>
              <a:t>People who remained on an antidepressant for at least 84 days (12 weeks)</a:t>
            </a:r>
          </a:p>
          <a:p>
            <a:pPr lvl="1"/>
            <a:r>
              <a:rPr lang="en-US" sz="1600" dirty="0"/>
              <a:t>Effective Continuous Phase Treatment: People who remained on antidepressant medication for at least 180 days (6 months)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6CCACB-0587-40AC-9EBD-725EE67885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49697" y="400617"/>
            <a:ext cx="1066800" cy="1310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F050CF-382A-4B1E-809E-DBE17E7916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430216" y="1984517"/>
            <a:ext cx="1905000" cy="1385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DF3A21-20F8-4DDC-9BB4-69F003C86E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152092" y="4314378"/>
            <a:ext cx="615257" cy="12305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7DEFDA-2008-4642-B353-18CBD712F5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10800000">
            <a:off x="10440297" y="4314376"/>
            <a:ext cx="615258" cy="12305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B203B0-ECEB-4C04-8927-61E50EB6D2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144898" y="3603407"/>
            <a:ext cx="657767" cy="710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01039E-28D5-443B-8B49-F300056D57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0440298" y="3597187"/>
            <a:ext cx="657767" cy="7109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775500-2864-4BCF-AF63-3779283B1F46}"/>
              </a:ext>
            </a:extLst>
          </p:cNvPr>
          <p:cNvSpPr txBox="1"/>
          <p:nvPr/>
        </p:nvSpPr>
        <p:spPr>
          <a:xfrm>
            <a:off x="9271319" y="376800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CC7D7E-14C1-49BA-B713-95799285BF66}"/>
              </a:ext>
            </a:extLst>
          </p:cNvPr>
          <p:cNvSpPr txBox="1"/>
          <p:nvPr/>
        </p:nvSpPr>
        <p:spPr>
          <a:xfrm>
            <a:off x="10449586" y="3768004"/>
            <a:ext cx="67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180</a:t>
            </a:r>
          </a:p>
        </p:txBody>
      </p:sp>
      <p:sp>
        <p:nvSpPr>
          <p:cNvPr id="15" name="Plus Sign 14">
            <a:extLst>
              <a:ext uri="{FF2B5EF4-FFF2-40B4-BE49-F238E27FC236}">
                <a16:creationId xmlns:a16="http://schemas.microsoft.com/office/drawing/2014/main" id="{E724E288-F00A-43FD-96FD-AAF9401F216E}"/>
              </a:ext>
            </a:extLst>
          </p:cNvPr>
          <p:cNvSpPr/>
          <p:nvPr/>
        </p:nvSpPr>
        <p:spPr>
          <a:xfrm>
            <a:off x="9802664" y="1723201"/>
            <a:ext cx="524112" cy="449926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lus Sign 15">
            <a:extLst>
              <a:ext uri="{FF2B5EF4-FFF2-40B4-BE49-F238E27FC236}">
                <a16:creationId xmlns:a16="http://schemas.microsoft.com/office/drawing/2014/main" id="{4C374E66-4765-44C2-9121-C5F9C12E4BCD}"/>
              </a:ext>
            </a:extLst>
          </p:cNvPr>
          <p:cNvSpPr/>
          <p:nvPr/>
        </p:nvSpPr>
        <p:spPr>
          <a:xfrm>
            <a:off x="9221097" y="3132427"/>
            <a:ext cx="524112" cy="449926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lus Sign 16">
            <a:extLst>
              <a:ext uri="{FF2B5EF4-FFF2-40B4-BE49-F238E27FC236}">
                <a16:creationId xmlns:a16="http://schemas.microsoft.com/office/drawing/2014/main" id="{8DA83575-EE07-4433-90A8-287AF8BAAC27}"/>
              </a:ext>
            </a:extLst>
          </p:cNvPr>
          <p:cNvSpPr/>
          <p:nvPr/>
        </p:nvSpPr>
        <p:spPr>
          <a:xfrm>
            <a:off x="10601985" y="3132427"/>
            <a:ext cx="524112" cy="449926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BD0E6-9F50-B988-B207-9050495645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49697" y="435568"/>
            <a:ext cx="1066800" cy="13104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9B989E-5921-A426-8BAA-2822FFC57A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430216" y="2019468"/>
            <a:ext cx="1905000" cy="1385888"/>
          </a:xfrm>
          <a:prstGeom prst="rect">
            <a:avLst/>
          </a:prstGeom>
        </p:spPr>
      </p:pic>
      <p:sp>
        <p:nvSpPr>
          <p:cNvPr id="11" name="Plus Sign 10">
            <a:extLst>
              <a:ext uri="{FF2B5EF4-FFF2-40B4-BE49-F238E27FC236}">
                <a16:creationId xmlns:a16="http://schemas.microsoft.com/office/drawing/2014/main" id="{1D6E1E15-FA0D-8230-382C-70C995893016}"/>
              </a:ext>
            </a:extLst>
          </p:cNvPr>
          <p:cNvSpPr/>
          <p:nvPr/>
        </p:nvSpPr>
        <p:spPr>
          <a:xfrm>
            <a:off x="9802664" y="1758152"/>
            <a:ext cx="524112" cy="449926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EE3A98E-0D7D-EFFE-D545-1F20C50DDB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141718" y="4324854"/>
            <a:ext cx="615257" cy="12305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C0B4DA-1799-7A74-3793-D51EBE3990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39323" y="446044"/>
            <a:ext cx="1066800" cy="1310465"/>
          </a:xfrm>
          <a:prstGeom prst="rect">
            <a:avLst/>
          </a:prstGeom>
        </p:spPr>
      </p:pic>
      <p:sp>
        <p:nvSpPr>
          <p:cNvPr id="20" name="Plus Sign 19">
            <a:extLst>
              <a:ext uri="{FF2B5EF4-FFF2-40B4-BE49-F238E27FC236}">
                <a16:creationId xmlns:a16="http://schemas.microsoft.com/office/drawing/2014/main" id="{46A33DA0-6420-9D06-58DB-A1B03B6ECE40}"/>
              </a:ext>
            </a:extLst>
          </p:cNvPr>
          <p:cNvSpPr/>
          <p:nvPr/>
        </p:nvSpPr>
        <p:spPr>
          <a:xfrm>
            <a:off x="9792290" y="1768628"/>
            <a:ext cx="524112" cy="449926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125" y="106944"/>
            <a:ext cx="11768866" cy="763586"/>
          </a:xfrm>
        </p:spPr>
        <p:txBody>
          <a:bodyPr>
            <a:normAutofit/>
          </a:bodyPr>
          <a:lstStyle/>
          <a:p>
            <a:r>
              <a:rPr lang="en-US" sz="4000" dirty="0"/>
              <a:t>HEDIS Ratings and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29" y="880449"/>
            <a:ext cx="11241741" cy="2300287"/>
          </a:xfrm>
        </p:spPr>
        <p:txBody>
          <a:bodyPr>
            <a:normAutofit/>
          </a:bodyPr>
          <a:lstStyle/>
          <a:p>
            <a:r>
              <a:rPr lang="en-US" sz="2000" dirty="0"/>
              <a:t>Points are awarded based on measure-specific thresholds  </a:t>
            </a:r>
          </a:p>
          <a:p>
            <a:r>
              <a:rPr lang="en-US" sz="2000" dirty="0"/>
              <a:t>NCQA’s Health Insurance Plan Ratings list health insurance plans based on their combined HEDIS</a:t>
            </a:r>
            <a:r>
              <a:rPr lang="en-US" sz="2000" baseline="30000" dirty="0"/>
              <a:t>®</a:t>
            </a:r>
            <a:r>
              <a:rPr lang="en-US" sz="2000" dirty="0"/>
              <a:t>, CAHPS</a:t>
            </a:r>
            <a:r>
              <a:rPr lang="en-US" sz="2000" baseline="30000" dirty="0"/>
              <a:t>®</a:t>
            </a:r>
            <a:r>
              <a:rPr lang="en-US" sz="2000" dirty="0"/>
              <a:t> and NCQA Accreditation standards scores</a:t>
            </a:r>
          </a:p>
          <a:p>
            <a:r>
              <a:rPr lang="en-US" sz="2000" dirty="0"/>
              <a:t>Publicly available on NCQA website</a:t>
            </a:r>
          </a:p>
          <a:p>
            <a:r>
              <a:rPr lang="en-US" sz="2000" dirty="0"/>
              <a:t>Information can be used during open enrollment by patients, employers, and government agencies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2A6A1-89EF-424E-A37F-D5082A2CE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167" y="3141233"/>
            <a:ext cx="7129433" cy="258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2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365127"/>
            <a:ext cx="11138647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Strategies to Meet HEDIS Measures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94852" y="1666000"/>
            <a:ext cx="11274014" cy="3903663"/>
          </a:xfrm>
        </p:spPr>
        <p:txBody>
          <a:bodyPr/>
          <a:lstStyle/>
          <a:p>
            <a:r>
              <a:rPr lang="en-US" altLang="en-US" dirty="0"/>
              <a:t>Educate and promote HEDIS measures and goals within the health plan and to providers </a:t>
            </a:r>
          </a:p>
          <a:p>
            <a:r>
              <a:rPr lang="en-US" altLang="en-US" dirty="0"/>
              <a:t>Develop strategies to meet measures through clinical, drug utilization, and monitoring programs </a:t>
            </a:r>
          </a:p>
          <a:p>
            <a:r>
              <a:rPr lang="en-US" altLang="en-US" dirty="0"/>
              <a:t>Encourage advancements in technology to help integrate patient and provider data</a:t>
            </a:r>
          </a:p>
          <a:p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572DFD-1543-4511-A68F-B89107CF22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53662" y="3908625"/>
            <a:ext cx="1807475" cy="1908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rgbClr val="002060"/>
                </a:solidFill>
              </a:rPr>
              <a:t>Conclusion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HEDIS consists of preventative and treatment measures based on clinical guidelines and evidence</a:t>
            </a:r>
          </a:p>
          <a:p>
            <a:r>
              <a:rPr lang="en-US" altLang="en-US" dirty="0"/>
              <a:t>These measures provide a uniform “apples-to-apples” comparison of care provided across health plans</a:t>
            </a:r>
          </a:p>
          <a:p>
            <a:r>
              <a:rPr lang="en-US" altLang="en-US" dirty="0"/>
              <a:t>Information can be used by patients, employers, and government agencies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Helpful Resources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 err="1"/>
              <a:t>Kongstvedt</a:t>
            </a:r>
            <a:r>
              <a:rPr lang="en-US" sz="2400" dirty="0"/>
              <a:t> PR. Health Insurance and Managed Care: What They Are and How They Work. 5</a:t>
            </a:r>
            <a:r>
              <a:rPr lang="en-US" sz="2400" baseline="30000" dirty="0"/>
              <a:t>th</a:t>
            </a:r>
            <a:r>
              <a:rPr lang="en-US" sz="2400" dirty="0"/>
              <a:t> Edition. Jones &amp; Bartlett Learning: Burlington, MA; 2020.  </a:t>
            </a:r>
          </a:p>
          <a:p>
            <a:pPr>
              <a:defRPr/>
            </a:pPr>
            <a:r>
              <a:rPr lang="en-US" sz="2400" dirty="0"/>
              <a:t>Navarro RP, et al. Managed Care Pharmacy Practice. 2</a:t>
            </a:r>
            <a:r>
              <a:rPr lang="en-US" sz="2400" baseline="30000" dirty="0"/>
              <a:t>nd</a:t>
            </a:r>
            <a:r>
              <a:rPr lang="en-US" sz="2400" dirty="0"/>
              <a:t> edition. Jones and Bartlett Publishers: Sudbury, MA; 2009. </a:t>
            </a:r>
          </a:p>
          <a:p>
            <a:pPr>
              <a:defRPr/>
            </a:pPr>
            <a:r>
              <a:rPr lang="en-US" sz="2400" dirty="0"/>
              <a:t>NCQA – </a:t>
            </a:r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https://www.ncqa.org/hedis/measures</a:t>
            </a:r>
            <a:r>
              <a:rPr lang="en-US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https://www.ncqa.org/hedis</a:t>
            </a:r>
            <a:r>
              <a:rPr lang="en-US" sz="1100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/measures</a:t>
            </a:r>
            <a:r>
              <a:rPr lang="en-US" sz="2400" dirty="0">
                <a:hlinkClick r:id="rId5"/>
              </a:rPr>
              <a:t>ttp://www.ncqa.org/</a:t>
            </a:r>
            <a:endParaRPr lang="en-US" sz="2400" dirty="0"/>
          </a:p>
          <a:p>
            <a:pPr>
              <a:defRPr/>
            </a:pPr>
            <a:endParaRPr lang="en-US" sz="2400" dirty="0"/>
          </a:p>
          <a:p>
            <a:pPr lvl="1">
              <a:defRPr/>
            </a:pP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E0C20D-0A6F-47EA-ADAC-B35404471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166" y="2618773"/>
            <a:ext cx="2588141" cy="10417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DAB0C8-53A2-462C-B5D5-BCC2ED53A0BC}"/>
              </a:ext>
            </a:extLst>
          </p:cNvPr>
          <p:cNvSpPr/>
          <p:nvPr/>
        </p:nvSpPr>
        <p:spPr>
          <a:xfrm>
            <a:off x="5505127" y="2774289"/>
            <a:ext cx="49943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400" dirty="0">
                <a:solidFill>
                  <a:prstClr val="white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To improve patient health by ensuring access to </a:t>
            </a:r>
          </a:p>
          <a:p>
            <a:pPr defTabSz="685800">
              <a:defRPr/>
            </a:pPr>
            <a:r>
              <a:rPr lang="en-US" sz="2400" dirty="0">
                <a:solidFill>
                  <a:prstClr val="white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high-quality, cost-effective medications and other therapies.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51A40B-6AD4-4D7E-8AF1-2D13450D8AFA}"/>
              </a:ext>
            </a:extLst>
          </p:cNvPr>
          <p:cNvSpPr/>
          <p:nvPr/>
        </p:nvSpPr>
        <p:spPr>
          <a:xfrm>
            <a:off x="5505125" y="2376399"/>
            <a:ext cx="52229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700" b="1" dirty="0">
                <a:solidFill>
                  <a:srgbClr val="91C84C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Mission &amp; Vision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FAEEE17-B4BC-1C4E-96F4-D184FE37B69A}"/>
              </a:ext>
            </a:extLst>
          </p:cNvPr>
          <p:cNvCxnSpPr/>
          <p:nvPr/>
        </p:nvCxnSpPr>
        <p:spPr>
          <a:xfrm>
            <a:off x="5255216" y="2263721"/>
            <a:ext cx="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41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rgbClr val="002060"/>
                </a:solidFill>
              </a:rPr>
              <a:t>Objectives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Times New Roman" pitchFamily="18" charset="0"/>
              </a:rPr>
              <a:t>Understand the purpose of HEDIS measures within health care</a:t>
            </a:r>
          </a:p>
          <a:p>
            <a:r>
              <a:rPr lang="en-US" altLang="en-US" dirty="0">
                <a:cs typeface="Times New Roman" pitchFamily="18" charset="0"/>
              </a:rPr>
              <a:t>Demonstrate how HEDIS measures are developed through examples </a:t>
            </a:r>
          </a:p>
          <a:p>
            <a:r>
              <a:rPr lang="en-US" altLang="en-US" dirty="0">
                <a:cs typeface="Times New Roman" pitchFamily="18" charset="0"/>
              </a:rPr>
              <a:t>Examine strategies for applying HEDIS measures</a:t>
            </a:r>
          </a:p>
          <a:p>
            <a:r>
              <a:rPr lang="en-US" altLang="en-US" dirty="0">
                <a:cs typeface="Times New Roman" pitchFamily="18" charset="0"/>
              </a:rPr>
              <a:t>Identify ways to get involved in the HEDIS development process </a:t>
            </a:r>
          </a:p>
          <a:p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National Committee for Quality Assurance (</a:t>
            </a:r>
            <a:r>
              <a:rPr lang="en-US" altLang="en-US" sz="4000" dirty="0"/>
              <a:t>NCQA)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38199" y="1752062"/>
            <a:ext cx="9048079" cy="39036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The National Committee for Quality Assurance (NCQA) was established in 1990 as a non-profit organization dedicated to improving healthcare quality through accreditation and certification  </a:t>
            </a:r>
            <a:endParaRPr lang="en-US" altLang="en-US" sz="2000" dirty="0">
              <a:latin typeface="+mn-lt"/>
            </a:endParaRPr>
          </a:p>
          <a:p>
            <a:r>
              <a:rPr lang="en-US" altLang="en-US" sz="2000" dirty="0">
                <a:latin typeface="+mn-lt"/>
              </a:rPr>
              <a:t>Employers now require or strongly encourage NCQA Accreditation from health plans</a:t>
            </a:r>
          </a:p>
          <a:p>
            <a:r>
              <a:rPr lang="en-US" altLang="en-US" sz="2000" dirty="0">
                <a:latin typeface="+mn-lt"/>
              </a:rPr>
              <a:t>NCQA Health Plan Accreditation includes</a:t>
            </a:r>
          </a:p>
          <a:p>
            <a:pPr marL="553640" lvl="1" indent="-342900">
              <a:lnSpc>
                <a:spcPct val="120000"/>
              </a:lnSpc>
            </a:pPr>
            <a:r>
              <a:rPr lang="en-US" altLang="en-US" sz="2000" dirty="0"/>
              <a:t>Clinical Performance: Healthcare Effectiveness Data and Information Set (HEDIS®) </a:t>
            </a:r>
          </a:p>
          <a:p>
            <a:pPr marL="553640" lvl="1" indent="-342900">
              <a:lnSpc>
                <a:spcPct val="120000"/>
              </a:lnSpc>
            </a:pPr>
            <a:r>
              <a:rPr lang="en-US" altLang="en-US" sz="2000" dirty="0"/>
              <a:t>Consumer Experience: Member Satisfaction through Consumer Assessment of Health Providers and Systems (CAHPS®) Survey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5FAACE-F9C5-4E96-A30A-B919393A4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770" y="3703893"/>
            <a:ext cx="1701463" cy="155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7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56825"/>
            <a:ext cx="11801139" cy="1325563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Healthcare Effectiveness Data and Information Set (HEDIS®)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988" y="1600034"/>
            <a:ext cx="6362700" cy="390366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Developed by NCQA, HEDIS is a standardized performance measurement of health plans</a:t>
            </a:r>
          </a:p>
          <a:p>
            <a:pPr lvl="1"/>
            <a:r>
              <a:rPr lang="en-US" sz="1800" dirty="0">
                <a:latin typeface="+mj-lt"/>
                <a:cs typeface="Arial" panose="020B0604020202020204" pitchFamily="34" charset="0"/>
              </a:rPr>
              <a:t>191 million people are enrolled in health plans that report out HEDIS measures</a:t>
            </a:r>
          </a:p>
          <a:p>
            <a:r>
              <a:rPr lang="en-US" sz="2400" dirty="0">
                <a:cs typeface="Arial" panose="020B0604020202020204" pitchFamily="34" charset="0"/>
              </a:rPr>
              <a:t>Health plans seeking NCQA accreditation are assessed by the performance of HEDIS measures</a:t>
            </a:r>
          </a:p>
          <a:p>
            <a:r>
              <a:rPr lang="en-US" sz="2400" dirty="0">
                <a:cs typeface="Arial" panose="020B0604020202020204" pitchFamily="34" charset="0"/>
              </a:rPr>
              <a:t>Applicable to Commercial, Medicare, and Medicaid</a:t>
            </a:r>
          </a:p>
          <a:p>
            <a:r>
              <a:rPr lang="en-US" sz="2400" dirty="0">
                <a:cs typeface="Arial" panose="020B0604020202020204" pitchFamily="34" charset="0"/>
              </a:rPr>
              <a:t>Health plan results on HEDIS measures are made publicly available</a:t>
            </a:r>
          </a:p>
          <a:p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DF3DC1-1B23-D54E-9426-DD6989E9F4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898D5F6-B7D7-4BA8-9DAC-A58C3E07AB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0750539"/>
              </p:ext>
            </p:extLst>
          </p:nvPr>
        </p:nvGraphicFramePr>
        <p:xfrm>
          <a:off x="7650480" y="1704240"/>
          <a:ext cx="4419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174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19547" y="365127"/>
            <a:ext cx="11306287" cy="1325563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Health Plan Employer Data and Information Set (HEDIS®)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546" y="1800935"/>
            <a:ext cx="10983559" cy="39036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dirty="0"/>
              <a:t>Data categories for approximately 90 HEDIS measures evaluate six care domains: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Effectiveness of care</a:t>
            </a:r>
          </a:p>
          <a:p>
            <a:pPr lvl="1">
              <a:defRPr/>
            </a:pPr>
            <a:r>
              <a:rPr lang="en-US" dirty="0"/>
              <a:t>Access/availability of care</a:t>
            </a:r>
          </a:p>
          <a:p>
            <a:pPr lvl="1">
              <a:defRPr/>
            </a:pPr>
            <a:r>
              <a:rPr lang="en-US" dirty="0"/>
              <a:t>Experience of care</a:t>
            </a:r>
          </a:p>
          <a:p>
            <a:pPr lvl="1">
              <a:defRPr/>
            </a:pPr>
            <a:r>
              <a:rPr lang="en-US" dirty="0"/>
              <a:t>Utilization and Risk Adjusted Utilization</a:t>
            </a:r>
          </a:p>
          <a:p>
            <a:pPr lvl="1">
              <a:defRPr/>
            </a:pPr>
            <a:r>
              <a:rPr lang="en-US" dirty="0"/>
              <a:t>Health Plan Descriptive Information</a:t>
            </a:r>
          </a:p>
          <a:p>
            <a:pPr lvl="1">
              <a:defRPr/>
            </a:pPr>
            <a:r>
              <a:rPr lang="en-US" dirty="0"/>
              <a:t>Measures Collected Using Electronic Clinical Data Systems</a:t>
            </a:r>
          </a:p>
        </p:txBody>
      </p:sp>
    </p:spTree>
    <p:extLst>
      <p:ext uri="{BB962C8B-B14F-4D97-AF65-F5344CB8AC3E}">
        <p14:creationId xmlns:p14="http://schemas.microsoft.com/office/powerpoint/2010/main" val="79597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95D9-3C3B-4496-8A96-9B1F0F96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64" y="46037"/>
            <a:ext cx="1139234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HEDIS</a:t>
            </a:r>
            <a:r>
              <a:rPr lang="en-US" altLang="en-US" sz="4000" dirty="0"/>
              <a:t>®</a:t>
            </a:r>
            <a:r>
              <a:rPr lang="en-US" sz="4000" dirty="0"/>
              <a:t> Measure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BE4B2-7337-44D7-8F3F-5AA438FE1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973" y="1237130"/>
            <a:ext cx="10219765" cy="4776395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HEDIS measures are continuously reviewed based on published guidelines and scientific evidence</a:t>
            </a:r>
          </a:p>
          <a:p>
            <a:pPr>
              <a:lnSpc>
                <a:spcPct val="120000"/>
              </a:lnSpc>
            </a:pPr>
            <a:r>
              <a:rPr lang="en-US" dirty="0"/>
              <a:t>Feedback is gathered from multi-stakeholder advisory panels that complete the development of measures. Examples include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+mj-lt"/>
              </a:rPr>
              <a:t>NCQA Committee on Performance Measurement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+mj-lt"/>
              </a:rPr>
              <a:t>Measurement Advisory Panels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+mj-lt"/>
              </a:rPr>
              <a:t>HEDIS Expert Panels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+mj-lt"/>
              </a:rPr>
              <a:t>HEDIS Technical Measurement Advisory Panel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+mj-lt"/>
              </a:rPr>
              <a:t>Consumer Advisory Panel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475B7A-33E9-471D-9184-21B4C36DA4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55247" y="3622638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9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1215" y="365127"/>
            <a:ext cx="11693562" cy="1325563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Health Plan Employer Data and Information Set (HEDIS®)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398" y="1825625"/>
            <a:ext cx="10794402" cy="39036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dirty="0"/>
              <a:t>Rates for clinical measures can be reported as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Prevention Measure: Proportion of eligible members who received preventive services 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/>
              <a:t>Treatment Measure: Proportion of eligible members who received recommended care for certain conditions</a:t>
            </a:r>
          </a:p>
          <a:p>
            <a:pPr marL="914400" lvl="2" indent="0">
              <a:buNone/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8607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7275" y="96186"/>
            <a:ext cx="11607501" cy="1325563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Health Plan Employer Data and Information Set (HEDIS®)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216" y="1825625"/>
            <a:ext cx="10789920" cy="39036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dirty="0"/>
              <a:t>Rates for clinical measures can be reported as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1600" dirty="0"/>
          </a:p>
          <a:p>
            <a:pPr lvl="1">
              <a:lnSpc>
                <a:spcPct val="100000"/>
              </a:lnSpc>
              <a:defRPr/>
            </a:pPr>
            <a:r>
              <a:rPr lang="en-US" sz="2800" b="1" dirty="0"/>
              <a:t>Prevention Measure</a:t>
            </a:r>
            <a:r>
              <a:rPr lang="en-US" sz="2800" dirty="0"/>
              <a:t>: Proportion of eligible members who received preventive services 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/>
              <a:t>Examples</a:t>
            </a:r>
          </a:p>
          <a:p>
            <a:pPr lvl="2">
              <a:lnSpc>
                <a:spcPct val="100000"/>
              </a:lnSpc>
              <a:defRPr/>
            </a:pPr>
            <a:r>
              <a:rPr lang="en-US" sz="2400" dirty="0"/>
              <a:t>Childhood Immunization Status (CIS)</a:t>
            </a:r>
          </a:p>
          <a:p>
            <a:pPr lvl="2">
              <a:lnSpc>
                <a:spcPct val="100000"/>
              </a:lnSpc>
              <a:defRPr/>
            </a:pPr>
            <a:r>
              <a:rPr lang="en-US" sz="2400" dirty="0"/>
              <a:t>Flu Vaccinations for Adults Ages 18 – 64 (FVA)</a:t>
            </a:r>
          </a:p>
          <a:p>
            <a:pPr lvl="2">
              <a:lnSpc>
                <a:spcPct val="100000"/>
              </a:lnSpc>
              <a:defRPr/>
            </a:pPr>
            <a:r>
              <a:rPr lang="en-US" sz="2400" dirty="0"/>
              <a:t>Breast Cancer Screening (BCS)</a:t>
            </a:r>
          </a:p>
          <a:p>
            <a:pPr lvl="2">
              <a:lnSpc>
                <a:spcPct val="100000"/>
              </a:lnSpc>
              <a:defRPr/>
            </a:pPr>
            <a:r>
              <a:rPr lang="en-US" sz="2400" dirty="0"/>
              <a:t>Controlling High Blood Pressure (CBP)</a:t>
            </a:r>
          </a:p>
          <a:p>
            <a:pPr lvl="2"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87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1213" y="160732"/>
            <a:ext cx="11618259" cy="1325563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Health Plan Employer Data and Information Set (HEDIS®)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603" y="1675018"/>
            <a:ext cx="10676068" cy="39036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Rates for clinical measures can be reported as</a:t>
            </a:r>
          </a:p>
          <a:p>
            <a:pPr marL="0" indent="0">
              <a:buNone/>
              <a:defRPr/>
            </a:pPr>
            <a:endParaRPr lang="en-US" sz="1400" dirty="0"/>
          </a:p>
          <a:p>
            <a:pPr lvl="1">
              <a:defRPr/>
            </a:pPr>
            <a:r>
              <a:rPr lang="en-US" sz="2800" b="1" dirty="0"/>
              <a:t>Treatment Measure</a:t>
            </a:r>
            <a:r>
              <a:rPr lang="en-US" sz="2800" dirty="0"/>
              <a:t>: Proportion of eligible members who received recommended care for certain conditions</a:t>
            </a:r>
          </a:p>
          <a:p>
            <a:pPr lvl="1">
              <a:defRPr/>
            </a:pPr>
            <a:r>
              <a:rPr lang="en-US" sz="2800" dirty="0"/>
              <a:t>Examples </a:t>
            </a:r>
          </a:p>
          <a:p>
            <a:pPr lvl="2">
              <a:defRPr/>
            </a:pPr>
            <a:r>
              <a:rPr lang="en-US" sz="2400" dirty="0"/>
              <a:t>Use of Opioids at High Dosage (UOD)</a:t>
            </a:r>
          </a:p>
          <a:p>
            <a:pPr lvl="2">
              <a:defRPr/>
            </a:pPr>
            <a:r>
              <a:rPr lang="en-US" sz="2400" dirty="0"/>
              <a:t>Acute Hospitalization Utilization (AHU)</a:t>
            </a:r>
          </a:p>
          <a:p>
            <a:pPr lvl="2">
              <a:defRPr/>
            </a:pPr>
            <a:r>
              <a:rPr lang="en-US" sz="2400" dirty="0"/>
              <a:t>Comprehensive Diabetes Care (CDC)</a:t>
            </a:r>
          </a:p>
          <a:p>
            <a:pPr lvl="2">
              <a:defRPr/>
            </a:pP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396FF6-4CAD-48CF-877B-26CBD44D9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14996" y="3252804"/>
            <a:ext cx="24796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0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General AMCP">
      <a:dk1>
        <a:srgbClr val="00205B"/>
      </a:dk1>
      <a:lt1>
        <a:srgbClr val="FFFFFF"/>
      </a:lt1>
      <a:dk2>
        <a:srgbClr val="00205B"/>
      </a:dk2>
      <a:lt2>
        <a:srgbClr val="00205B"/>
      </a:lt2>
      <a:accent1>
        <a:srgbClr val="C8C9C7"/>
      </a:accent1>
      <a:accent2>
        <a:srgbClr val="F1B300"/>
      </a:accent2>
      <a:accent3>
        <a:srgbClr val="DC8633"/>
      </a:accent3>
      <a:accent4>
        <a:srgbClr val="348BAC"/>
      </a:accent4>
      <a:accent5>
        <a:srgbClr val="720062"/>
      </a:accent5>
      <a:accent6>
        <a:srgbClr val="93C90E"/>
      </a:accent6>
      <a:hlink>
        <a:srgbClr val="FFFFFF"/>
      </a:hlink>
      <a:folHlink>
        <a:srgbClr val="63666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1203</Words>
  <Application>Microsoft Office PowerPoint</Application>
  <PresentationFormat>Widescreen</PresentationFormat>
  <Paragraphs>136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Courier New</vt:lpstr>
      <vt:lpstr>Montserrat</vt:lpstr>
      <vt:lpstr>Wingdings</vt:lpstr>
      <vt:lpstr>Office Theme</vt:lpstr>
      <vt:lpstr>HEDIS &amp; HEDIS Measures</vt:lpstr>
      <vt:lpstr>Objectives</vt:lpstr>
      <vt:lpstr>National Committee for Quality Assurance (NCQA)</vt:lpstr>
      <vt:lpstr>Healthcare Effectiveness Data and Information Set (HEDIS®)</vt:lpstr>
      <vt:lpstr>Health Plan Employer Data and Information Set (HEDIS®)</vt:lpstr>
      <vt:lpstr>HEDIS® Measure Development</vt:lpstr>
      <vt:lpstr>Health Plan Employer Data and Information Set (HEDIS®)</vt:lpstr>
      <vt:lpstr>Health Plan Employer Data and Information Set (HEDIS®)</vt:lpstr>
      <vt:lpstr>Health Plan Employer Data and Information Set (HEDIS®)</vt:lpstr>
      <vt:lpstr>Measure Example: Statin Therapy for Patients With Cardiovascular Disease and Diabetes (SPC/SPD) </vt:lpstr>
      <vt:lpstr>Measure Example: Statin Therapy for Patients With Cardiovascular Disease and Diabetes (SPC/SPD) </vt:lpstr>
      <vt:lpstr>Measure Example: Antidepressant Medication Management (AMM) </vt:lpstr>
      <vt:lpstr>HEDIS Ratings and Results</vt:lpstr>
      <vt:lpstr>Strategies to Meet HEDIS Measures</vt:lpstr>
      <vt:lpstr>Conclusion</vt:lpstr>
      <vt:lpstr>Helpful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Mara K. Braunger</dc:creator>
  <cp:lastModifiedBy>Betty Whitaker</cp:lastModifiedBy>
  <cp:revision>166</cp:revision>
  <dcterms:created xsi:type="dcterms:W3CDTF">2019-05-03T17:39:49Z</dcterms:created>
  <dcterms:modified xsi:type="dcterms:W3CDTF">2023-04-10T20:21:12Z</dcterms:modified>
</cp:coreProperties>
</file>