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23"/>
  </p:notesMasterIdLst>
  <p:sldIdLst>
    <p:sldId id="256" r:id="rId4"/>
    <p:sldId id="25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87" r:id="rId14"/>
    <p:sldId id="296" r:id="rId15"/>
    <p:sldId id="297" r:id="rId16"/>
    <p:sldId id="298" r:id="rId17"/>
    <p:sldId id="299" r:id="rId18"/>
    <p:sldId id="300" r:id="rId19"/>
    <p:sldId id="301" r:id="rId20"/>
    <p:sldId id="286" r:id="rId21"/>
    <p:sldId id="285" r:id="rId22"/>
  </p:sldIdLst>
  <p:sldSz cx="12192000" cy="6858000"/>
  <p:notesSz cx="7315200" cy="96012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50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ol8yGAJ/KTqPQQ3C5yujpYF9+x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Kang" initials="" lastIdx="5" clrIdx="0"/>
  <p:cmAuthor id="1" name="Thomas Walters" initials="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948EC-1313-4189-9F6D-DD71D48867AA}">
  <a:tblStyle styleId="{7CD948EC-1313-4189-9F6D-DD71D48867A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9"/>
          </a:solidFill>
        </a:fill>
      </a:tcStyle>
    </a:wholeTbl>
    <a:band1H>
      <a:tcTxStyle/>
      <a:tcStyle>
        <a:tcBdr/>
        <a:fill>
          <a:solidFill>
            <a:srgbClr val="CACB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0C5D5EE-C173-4E4C-9E15-1F14E10D6BB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58" autoAdjust="0"/>
  </p:normalViewPr>
  <p:slideViewPr>
    <p:cSldViewPr snapToGrid="0">
      <p:cViewPr varScale="1">
        <p:scale>
          <a:sx n="66" d="100"/>
          <a:sy n="66" d="100"/>
        </p:scale>
        <p:origin x="130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y Whitaker" userId="4de9bd58-e6ca-4266-9a10-dd2016028554" providerId="ADAL" clId="{7B151B46-A262-4D57-85CB-2246AA7A15FB}"/>
    <pc:docChg chg="custSel modSld sldOrd">
      <pc:chgData name="Betty Whitaker" userId="4de9bd58-e6ca-4266-9a10-dd2016028554" providerId="ADAL" clId="{7B151B46-A262-4D57-85CB-2246AA7A15FB}" dt="2022-09-21T15:56:24.284" v="27"/>
      <pc:docMkLst>
        <pc:docMk/>
      </pc:docMkLst>
      <pc:sldChg chg="modSp mod">
        <pc:chgData name="Betty Whitaker" userId="4de9bd58-e6ca-4266-9a10-dd2016028554" providerId="ADAL" clId="{7B151B46-A262-4D57-85CB-2246AA7A15FB}" dt="2022-09-21T15:46:15.334" v="0" actId="948"/>
        <pc:sldMkLst>
          <pc:docMk/>
          <pc:sldMk cId="0" sldId="257"/>
        </pc:sldMkLst>
        <pc:spChg chg="mod">
          <ac:chgData name="Betty Whitaker" userId="4de9bd58-e6ca-4266-9a10-dd2016028554" providerId="ADAL" clId="{7B151B46-A262-4D57-85CB-2246AA7A15FB}" dt="2022-09-21T15:46:15.334" v="0" actId="948"/>
          <ac:spMkLst>
            <pc:docMk/>
            <pc:sldMk cId="0" sldId="257"/>
            <ac:spMk id="44" creationId="{00000000-0000-0000-0000-000000000000}"/>
          </ac:spMkLst>
        </pc:spChg>
      </pc:sldChg>
      <pc:sldChg chg="ord">
        <pc:chgData name="Betty Whitaker" userId="4de9bd58-e6ca-4266-9a10-dd2016028554" providerId="ADAL" clId="{7B151B46-A262-4D57-85CB-2246AA7A15FB}" dt="2022-09-21T15:56:24.284" v="27"/>
        <pc:sldMkLst>
          <pc:docMk/>
          <pc:sldMk cId="0" sldId="285"/>
        </pc:sldMkLst>
      </pc:sldChg>
      <pc:sldChg chg="modSp mod">
        <pc:chgData name="Betty Whitaker" userId="4de9bd58-e6ca-4266-9a10-dd2016028554" providerId="ADAL" clId="{7B151B46-A262-4D57-85CB-2246AA7A15FB}" dt="2022-09-21T15:46:24.150" v="1" actId="948"/>
        <pc:sldMkLst>
          <pc:docMk/>
          <pc:sldMk cId="2650302382" sldId="288"/>
        </pc:sldMkLst>
        <pc:spChg chg="mod">
          <ac:chgData name="Betty Whitaker" userId="4de9bd58-e6ca-4266-9a10-dd2016028554" providerId="ADAL" clId="{7B151B46-A262-4D57-85CB-2246AA7A15FB}" dt="2022-09-21T15:46:24.150" v="1" actId="948"/>
          <ac:spMkLst>
            <pc:docMk/>
            <pc:sldMk cId="2650302382" sldId="288"/>
            <ac:spMk id="3" creationId="{BDFD69F6-519C-483C-A94B-B7368012B986}"/>
          </ac:spMkLst>
        </pc:spChg>
      </pc:sldChg>
      <pc:sldChg chg="modSp mod">
        <pc:chgData name="Betty Whitaker" userId="4de9bd58-e6ca-4266-9a10-dd2016028554" providerId="ADAL" clId="{7B151B46-A262-4D57-85CB-2246AA7A15FB}" dt="2022-09-21T15:54:22.701" v="3" actId="27636"/>
        <pc:sldMkLst>
          <pc:docMk/>
          <pc:sldMk cId="3589697287" sldId="289"/>
        </pc:sldMkLst>
        <pc:spChg chg="mod">
          <ac:chgData name="Betty Whitaker" userId="4de9bd58-e6ca-4266-9a10-dd2016028554" providerId="ADAL" clId="{7B151B46-A262-4D57-85CB-2246AA7A15FB}" dt="2022-09-21T15:54:22.701" v="3" actId="27636"/>
          <ac:spMkLst>
            <pc:docMk/>
            <pc:sldMk cId="3589697287" sldId="289"/>
            <ac:spMk id="3" creationId="{BDFD69F6-519C-483C-A94B-B7368012B986}"/>
          </ac:spMkLst>
        </pc:spChg>
      </pc:sldChg>
      <pc:sldChg chg="modSp mod">
        <pc:chgData name="Betty Whitaker" userId="4de9bd58-e6ca-4266-9a10-dd2016028554" providerId="ADAL" clId="{7B151B46-A262-4D57-85CB-2246AA7A15FB}" dt="2022-09-21T15:54:31.618" v="4" actId="948"/>
        <pc:sldMkLst>
          <pc:docMk/>
          <pc:sldMk cId="2720433029" sldId="290"/>
        </pc:sldMkLst>
        <pc:spChg chg="mod">
          <ac:chgData name="Betty Whitaker" userId="4de9bd58-e6ca-4266-9a10-dd2016028554" providerId="ADAL" clId="{7B151B46-A262-4D57-85CB-2246AA7A15FB}" dt="2022-09-21T15:54:31.618" v="4" actId="948"/>
          <ac:spMkLst>
            <pc:docMk/>
            <pc:sldMk cId="2720433029" sldId="290"/>
            <ac:spMk id="3" creationId="{BDFD69F6-519C-483C-A94B-B7368012B986}"/>
          </ac:spMkLst>
        </pc:spChg>
      </pc:sldChg>
      <pc:sldChg chg="modSp mod">
        <pc:chgData name="Betty Whitaker" userId="4de9bd58-e6ca-4266-9a10-dd2016028554" providerId="ADAL" clId="{7B151B46-A262-4D57-85CB-2246AA7A15FB}" dt="2022-09-21T15:54:40.591" v="6" actId="27636"/>
        <pc:sldMkLst>
          <pc:docMk/>
          <pc:sldMk cId="1196646806" sldId="291"/>
        </pc:sldMkLst>
        <pc:spChg chg="mod">
          <ac:chgData name="Betty Whitaker" userId="4de9bd58-e6ca-4266-9a10-dd2016028554" providerId="ADAL" clId="{7B151B46-A262-4D57-85CB-2246AA7A15FB}" dt="2022-09-21T15:54:40.591" v="6" actId="27636"/>
          <ac:spMkLst>
            <pc:docMk/>
            <pc:sldMk cId="1196646806" sldId="291"/>
            <ac:spMk id="3" creationId="{BDFD69F6-519C-483C-A94B-B7368012B986}"/>
          </ac:spMkLst>
        </pc:spChg>
      </pc:sldChg>
      <pc:sldChg chg="modSp mod">
        <pc:chgData name="Betty Whitaker" userId="4de9bd58-e6ca-4266-9a10-dd2016028554" providerId="ADAL" clId="{7B151B46-A262-4D57-85CB-2246AA7A15FB}" dt="2022-09-21T15:54:57.623" v="12" actId="27636"/>
        <pc:sldMkLst>
          <pc:docMk/>
          <pc:sldMk cId="3884013880" sldId="293"/>
        </pc:sldMkLst>
        <pc:spChg chg="mod">
          <ac:chgData name="Betty Whitaker" userId="4de9bd58-e6ca-4266-9a10-dd2016028554" providerId="ADAL" clId="{7B151B46-A262-4D57-85CB-2246AA7A15FB}" dt="2022-09-21T15:54:57.623" v="12" actId="27636"/>
          <ac:spMkLst>
            <pc:docMk/>
            <pc:sldMk cId="3884013880" sldId="293"/>
            <ac:spMk id="3" creationId="{BDFD69F6-519C-483C-A94B-B7368012B986}"/>
          </ac:spMkLst>
        </pc:spChg>
      </pc:sldChg>
      <pc:sldChg chg="modSp mod">
        <pc:chgData name="Betty Whitaker" userId="4de9bd58-e6ca-4266-9a10-dd2016028554" providerId="ADAL" clId="{7B151B46-A262-4D57-85CB-2246AA7A15FB}" dt="2022-09-21T15:55:19.109" v="14" actId="14100"/>
        <pc:sldMkLst>
          <pc:docMk/>
          <pc:sldMk cId="2176896507" sldId="296"/>
        </pc:sldMkLst>
        <pc:spChg chg="mod">
          <ac:chgData name="Betty Whitaker" userId="4de9bd58-e6ca-4266-9a10-dd2016028554" providerId="ADAL" clId="{7B151B46-A262-4D57-85CB-2246AA7A15FB}" dt="2022-09-21T15:55:19.109" v="14" actId="14100"/>
          <ac:spMkLst>
            <pc:docMk/>
            <pc:sldMk cId="2176896507" sldId="296"/>
            <ac:spMk id="3" creationId="{5F25657F-28E4-40E4-BA83-7089AD154A41}"/>
          </ac:spMkLst>
        </pc:spChg>
      </pc:sldChg>
      <pc:sldChg chg="modSp mod">
        <pc:chgData name="Betty Whitaker" userId="4de9bd58-e6ca-4266-9a10-dd2016028554" providerId="ADAL" clId="{7B151B46-A262-4D57-85CB-2246AA7A15FB}" dt="2022-09-21T15:55:29.365" v="15" actId="948"/>
        <pc:sldMkLst>
          <pc:docMk/>
          <pc:sldMk cId="441772921" sldId="297"/>
        </pc:sldMkLst>
        <pc:spChg chg="mod">
          <ac:chgData name="Betty Whitaker" userId="4de9bd58-e6ca-4266-9a10-dd2016028554" providerId="ADAL" clId="{7B151B46-A262-4D57-85CB-2246AA7A15FB}" dt="2022-09-21T15:55:29.365" v="15" actId="948"/>
          <ac:spMkLst>
            <pc:docMk/>
            <pc:sldMk cId="441772921" sldId="297"/>
            <ac:spMk id="3" creationId="{CE739F63-D9BA-4916-A0D1-39A5C48F4968}"/>
          </ac:spMkLst>
        </pc:spChg>
      </pc:sldChg>
      <pc:sldChg chg="modSp mod">
        <pc:chgData name="Betty Whitaker" userId="4de9bd58-e6ca-4266-9a10-dd2016028554" providerId="ADAL" clId="{7B151B46-A262-4D57-85CB-2246AA7A15FB}" dt="2022-09-21T15:55:45.014" v="19" actId="27636"/>
        <pc:sldMkLst>
          <pc:docMk/>
          <pc:sldMk cId="3668627743" sldId="298"/>
        </pc:sldMkLst>
        <pc:spChg chg="mod">
          <ac:chgData name="Betty Whitaker" userId="4de9bd58-e6ca-4266-9a10-dd2016028554" providerId="ADAL" clId="{7B151B46-A262-4D57-85CB-2246AA7A15FB}" dt="2022-09-21T15:55:45.014" v="19" actId="27636"/>
          <ac:spMkLst>
            <pc:docMk/>
            <pc:sldMk cId="3668627743" sldId="298"/>
            <ac:spMk id="3" creationId="{512D9CC5-349A-4E12-A06E-3221B64642A4}"/>
          </ac:spMkLst>
        </pc:spChg>
      </pc:sldChg>
      <pc:sldChg chg="modSp mod">
        <pc:chgData name="Betty Whitaker" userId="4de9bd58-e6ca-4266-9a10-dd2016028554" providerId="ADAL" clId="{7B151B46-A262-4D57-85CB-2246AA7A15FB}" dt="2022-09-21T15:55:58.575" v="21" actId="27636"/>
        <pc:sldMkLst>
          <pc:docMk/>
          <pc:sldMk cId="1797517426" sldId="299"/>
        </pc:sldMkLst>
        <pc:spChg chg="mod">
          <ac:chgData name="Betty Whitaker" userId="4de9bd58-e6ca-4266-9a10-dd2016028554" providerId="ADAL" clId="{7B151B46-A262-4D57-85CB-2246AA7A15FB}" dt="2022-09-21T15:55:58.575" v="21" actId="27636"/>
          <ac:spMkLst>
            <pc:docMk/>
            <pc:sldMk cId="1797517426" sldId="299"/>
            <ac:spMk id="3" creationId="{EFBB8BCB-F50B-4BF5-B10F-2725B1B922A2}"/>
          </ac:spMkLst>
        </pc:spChg>
      </pc:sldChg>
      <pc:sldChg chg="modSp mod">
        <pc:chgData name="Betty Whitaker" userId="4de9bd58-e6ca-4266-9a10-dd2016028554" providerId="ADAL" clId="{7B151B46-A262-4D57-85CB-2246AA7A15FB}" dt="2022-09-21T15:56:09.118" v="23" actId="27636"/>
        <pc:sldMkLst>
          <pc:docMk/>
          <pc:sldMk cId="4291503126" sldId="300"/>
        </pc:sldMkLst>
        <pc:spChg chg="mod">
          <ac:chgData name="Betty Whitaker" userId="4de9bd58-e6ca-4266-9a10-dd2016028554" providerId="ADAL" clId="{7B151B46-A262-4D57-85CB-2246AA7A15FB}" dt="2022-09-21T15:56:09.118" v="23" actId="27636"/>
          <ac:spMkLst>
            <pc:docMk/>
            <pc:sldMk cId="4291503126" sldId="300"/>
            <ac:spMk id="3" creationId="{C4922A6B-A3CB-4D59-A3CF-5DF2293DCF0D}"/>
          </ac:spMkLst>
        </pc:spChg>
      </pc:sldChg>
      <pc:sldChg chg="modSp mod">
        <pc:chgData name="Betty Whitaker" userId="4de9bd58-e6ca-4266-9a10-dd2016028554" providerId="ADAL" clId="{7B151B46-A262-4D57-85CB-2246AA7A15FB}" dt="2022-09-21T15:56:20.656" v="25" actId="27636"/>
        <pc:sldMkLst>
          <pc:docMk/>
          <pc:sldMk cId="887995837" sldId="301"/>
        </pc:sldMkLst>
        <pc:spChg chg="mod">
          <ac:chgData name="Betty Whitaker" userId="4de9bd58-e6ca-4266-9a10-dd2016028554" providerId="ADAL" clId="{7B151B46-A262-4D57-85CB-2246AA7A15FB}" dt="2022-09-21T15:56:20.656" v="25" actId="27636"/>
          <ac:spMkLst>
            <pc:docMk/>
            <pc:sldMk cId="887995837" sldId="301"/>
            <ac:spMk id="3" creationId="{C4922A6B-A3CB-4D59-A3CF-5DF2293DCF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ofid/ofab03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576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2A2A2A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rPr>
              <a:t>Miles KE, et al. Strength of Recommendation and Quality of Evidence for Recommendations in Current Infectious Diseases Society of America Guidelines, </a:t>
            </a:r>
            <a:r>
              <a:rPr lang="en-US" altLang="en-US" i="1" dirty="0">
                <a:solidFill>
                  <a:srgbClr val="2A2A2A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rPr>
              <a:t>Open Forum Infectious Diseases</a:t>
            </a:r>
            <a:r>
              <a:rPr lang="en-US" altLang="en-US" dirty="0">
                <a:solidFill>
                  <a:srgbClr val="2A2A2A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</a:rPr>
              <a:t>. 2021:8(2);ofab033. </a:t>
            </a:r>
            <a:r>
              <a:rPr lang="en-US" altLang="en-US" dirty="0">
                <a:solidFill>
                  <a:srgbClr val="006FB7"/>
                </a:solidFill>
                <a:latin typeface="Source Sans Pro" panose="020B0503030403020204" pitchFamily="34" charset="0"/>
                <a:ea typeface="ＭＳ Ｐゴシック" panose="020B0600070205080204" pitchFamily="34" charset="-128"/>
                <a:hlinkClick r:id="rId3"/>
              </a:rPr>
              <a:t>https://doi.org/10.1093/ofid/ofab033</a:t>
            </a:r>
            <a:endParaRPr lang="en-US" altLang="en-US" dirty="0">
              <a:solidFill>
                <a:srgbClr val="006FB7"/>
              </a:solidFill>
              <a:latin typeface="Source Sans Pro" panose="020B0503030403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solidFill>
                  <a:srgbClr val="333333"/>
                </a:solidFill>
                <a:latin typeface="-apple-system"/>
                <a:ea typeface="ＭＳ Ｐゴシック" panose="020B0600070205080204" pitchFamily="34" charset="-128"/>
              </a:rPr>
              <a:t>Martinengo</a:t>
            </a:r>
            <a:r>
              <a:rPr lang="en-US" altLang="en-US" dirty="0">
                <a:solidFill>
                  <a:srgbClr val="333333"/>
                </a:solidFill>
                <a:latin typeface="-apple-system"/>
                <a:ea typeface="ＭＳ Ｐゴシック" panose="020B0600070205080204" pitchFamily="34" charset="-128"/>
              </a:rPr>
              <a:t>, L., Van Galen, L., Lum, E. </a:t>
            </a:r>
            <a:r>
              <a:rPr lang="en-US" altLang="en-US" i="1" dirty="0">
                <a:solidFill>
                  <a:srgbClr val="333333"/>
                </a:solidFill>
                <a:latin typeface="-apple-system"/>
                <a:ea typeface="ＭＳ Ｐゴシック" panose="020B0600070205080204" pitchFamily="34" charset="-128"/>
              </a:rPr>
              <a:t>et al.</a:t>
            </a:r>
            <a:r>
              <a:rPr lang="en-US" altLang="en-US" dirty="0">
                <a:solidFill>
                  <a:srgbClr val="333333"/>
                </a:solidFill>
                <a:latin typeface="-apple-system"/>
                <a:ea typeface="ＭＳ Ｐゴシック" panose="020B0600070205080204" pitchFamily="34" charset="-128"/>
              </a:rPr>
              <a:t> Suicide prevention and depression apps’ suicide risk assessment and management: a systematic assessment of adherence to clinical guidelines. </a:t>
            </a:r>
            <a:r>
              <a:rPr lang="en-US" altLang="en-US" i="1" dirty="0">
                <a:solidFill>
                  <a:srgbClr val="333333"/>
                </a:solidFill>
                <a:latin typeface="-apple-system"/>
                <a:ea typeface="ＭＳ Ｐゴシック" panose="020B0600070205080204" pitchFamily="34" charset="-128"/>
              </a:rPr>
              <a:t>BMC Med</a:t>
            </a:r>
            <a:r>
              <a:rPr lang="en-US" altLang="en-US" dirty="0">
                <a:solidFill>
                  <a:srgbClr val="333333"/>
                </a:solidFill>
                <a:latin typeface="-apple-system"/>
                <a:ea typeface="ＭＳ Ｐゴシック" panose="020B0600070205080204" pitchFamily="34" charset="-128"/>
              </a:rPr>
              <a:t> </a:t>
            </a:r>
            <a:r>
              <a:rPr lang="en-US" altLang="en-US" b="1" dirty="0">
                <a:solidFill>
                  <a:srgbClr val="333333"/>
                </a:solidFill>
                <a:latin typeface="-apple-system"/>
                <a:ea typeface="ＭＳ Ｐゴシック" panose="020B0600070205080204" pitchFamily="34" charset="-128"/>
              </a:rPr>
              <a:t>17, </a:t>
            </a:r>
            <a:r>
              <a:rPr lang="en-US" altLang="en-US" dirty="0">
                <a:solidFill>
                  <a:srgbClr val="333333"/>
                </a:solidFill>
                <a:latin typeface="-apple-system"/>
                <a:ea typeface="ＭＳ Ｐゴシック" panose="020B0600070205080204" pitchFamily="34" charset="-128"/>
              </a:rPr>
              <a:t>231 (2019). https://doi.org/10.1186/s12916-019-1461-z</a:t>
            </a:r>
            <a:endParaRPr lang="en-US" altLang="en-US" dirty="0">
              <a:solidFill>
                <a:srgbClr val="006FB7"/>
              </a:solidFill>
              <a:latin typeface="Source Sans Pro" panose="020B050303040302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solidFill>
                <a:srgbClr val="006FB7"/>
              </a:solidFill>
              <a:latin typeface="Source Sans Pro" panose="020B050303040302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Other links of interest:</a:t>
            </a:r>
          </a:p>
          <a:p>
            <a:r>
              <a:rPr lang="en-US" altLang="en-US" dirty="0">
                <a:solidFill>
                  <a:srgbClr val="333333"/>
                </a:solidFill>
                <a:latin typeface="Guardian TextSans Web"/>
                <a:ea typeface="ＭＳ Ｐゴシック" panose="020B0600070205080204" pitchFamily="34" charset="-128"/>
              </a:rPr>
              <a:t>Burns KEA, Laird M, Stevenson J, et al. Adherence of Clinical Practice Guidelines for Pharmacologic Treatments of Hospitalized Patients With COVID-19 to Trustworthy Standards: A Systematic Review. </a:t>
            </a:r>
            <a:r>
              <a:rPr lang="en-US" altLang="en-US" i="1" dirty="0">
                <a:solidFill>
                  <a:srgbClr val="333333"/>
                </a:solidFill>
                <a:latin typeface="Guardian TextSans Web"/>
                <a:ea typeface="ＭＳ Ｐゴシック" panose="020B0600070205080204" pitchFamily="34" charset="-128"/>
              </a:rPr>
              <a:t>JAMA </a:t>
            </a:r>
            <a:r>
              <a:rPr lang="en-US" altLang="en-US" i="1" dirty="0" err="1">
                <a:solidFill>
                  <a:srgbClr val="333333"/>
                </a:solidFill>
                <a:latin typeface="Guardian TextSans Web"/>
                <a:ea typeface="ＭＳ Ｐゴシック" panose="020B0600070205080204" pitchFamily="34" charset="-128"/>
              </a:rPr>
              <a:t>Netw</a:t>
            </a:r>
            <a:r>
              <a:rPr lang="en-US" altLang="en-US" i="1" dirty="0">
                <a:solidFill>
                  <a:srgbClr val="333333"/>
                </a:solidFill>
                <a:latin typeface="Guardian TextSans Web"/>
                <a:ea typeface="ＭＳ Ｐゴシック" panose="020B0600070205080204" pitchFamily="34" charset="-128"/>
              </a:rPr>
              <a:t> Open.</a:t>
            </a:r>
            <a:r>
              <a:rPr lang="en-US" altLang="en-US" dirty="0">
                <a:solidFill>
                  <a:srgbClr val="333333"/>
                </a:solidFill>
                <a:latin typeface="Guardian TextSans Web"/>
                <a:ea typeface="ＭＳ Ｐゴシック" panose="020B0600070205080204" pitchFamily="34" charset="-128"/>
              </a:rPr>
              <a:t> 2021;4(12):e2136263. doi:10.1001/jamanetworkopen.2021.36263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Guharoy</a:t>
            </a:r>
            <a:r>
              <a:rPr lang="en-US" altLang="en-US" dirty="0">
                <a:ea typeface="ＭＳ Ｐゴシック" panose="020B0600070205080204" pitchFamily="34" charset="-128"/>
              </a:rPr>
              <a:t> V. </a:t>
            </a:r>
            <a:r>
              <a:rPr lang="en-US" altLang="en-US" dirty="0" err="1">
                <a:ea typeface="ＭＳ Ｐゴシック" panose="020B0600070205080204" pitchFamily="34" charset="-128"/>
              </a:rPr>
              <a:t>ClinicalTrials.Gov</a:t>
            </a:r>
            <a:r>
              <a:rPr lang="en-US" altLang="en-US" dirty="0">
                <a:ea typeface="ＭＳ Ｐゴシック" panose="020B0600070205080204" pitchFamily="34" charset="-128"/>
              </a:rPr>
              <a:t>: Is the Glass Half Full? Hosp Pharm 2014;49(10):893–895.</a:t>
            </a: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Poonacha</a:t>
            </a:r>
            <a:r>
              <a:rPr lang="en-US" altLang="en-US" dirty="0">
                <a:ea typeface="ＭＳ Ｐゴシック" panose="020B0600070205080204" pitchFamily="34" charset="-128"/>
              </a:rPr>
              <a:t> TK, Go RS. Level of Scientific Evidence Underlying Recommendations Arising From the National Comprehensive Cancer Network Clinical Practice Guidelines. J Clin Oncol. 2011;29(2):186-191.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https://www.mayoclinicproceedings.org/article/S0025-6196(17)30025-3/pdf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047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2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Treatment guidelines are considered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best practices.</a:t>
            </a:r>
            <a:r>
              <a:rPr lang="ja-JP" altLang="en-US" dirty="0">
                <a:ea typeface="ＭＳ Ｐゴシック" panose="020B0600070205080204" pitchFamily="34" charset="-128"/>
              </a:rPr>
              <a:t>”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57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DSM provides important medical information to both members and health care providers.  It serves to educate members about their condition and provide them measures to improve their quality of life.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Physicians benefit from the program, as their patients take on a more active role in their health.  Together, they are able to make informed medical decisions. 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65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Chronic disease states are targeted for DSM, as these are the conditions for which a greater impact can be attained.  In addition, outcomes analysis (health and cost) is possible by tracking members, once they start a DSM program.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070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36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80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Clinical content for DSM programs are based on a variety of resources.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4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13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/>
          <p:nvPr/>
        </p:nvSpPr>
        <p:spPr>
          <a:xfrm>
            <a:off x="-101600" y="-5715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822960" y="685800"/>
            <a:ext cx="8840949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7"/>
          <p:cNvSpPr/>
          <p:nvPr/>
        </p:nvSpPr>
        <p:spPr>
          <a:xfrm>
            <a:off x="5679741" y="3149322"/>
            <a:ext cx="6288066" cy="174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80033" y="1931772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Slide">
  <p:cSld name="5_Content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/>
          <p:nvPr/>
        </p:nvSpPr>
        <p:spPr>
          <a:xfrm>
            <a:off x="-101600" y="5878512"/>
            <a:ext cx="12725399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5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8"/>
          <p:cNvSpPr/>
          <p:nvPr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61633" y="4065786"/>
            <a:ext cx="6414633" cy="495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/>
          <p:nvPr/>
        </p:nvSpPr>
        <p:spPr>
          <a:xfrm>
            <a:off x="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/>
          <p:nvPr/>
        </p:nvSpPr>
        <p:spPr>
          <a:xfrm>
            <a:off x="-10160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93488" y="2007219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/>
          <p:nvPr/>
        </p:nvSpPr>
        <p:spPr>
          <a:xfrm>
            <a:off x="-10160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1"/>
          <p:cNvPicPr preferRelativeResize="0"/>
          <p:nvPr/>
        </p:nvPicPr>
        <p:blipFill rotWithShape="1">
          <a:blip r:embed="rId2">
            <a:alphaModFix/>
          </a:blip>
          <a:srcRect r="16356" b="42778"/>
          <a:stretch/>
        </p:blipFill>
        <p:spPr>
          <a:xfrm>
            <a:off x="5983664" y="-1422399"/>
            <a:ext cx="7427536" cy="618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Slide">
  <p:cSld name="3_Quot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32"/>
          <p:cNvPicPr preferRelativeResize="0"/>
          <p:nvPr/>
        </p:nvPicPr>
        <p:blipFill rotWithShape="1">
          <a:blip r:embed="rId2">
            <a:alphaModFix/>
          </a:blip>
          <a:srcRect r="16356" b="42778"/>
          <a:stretch/>
        </p:blipFill>
        <p:spPr>
          <a:xfrm>
            <a:off x="5831633" y="-1540568"/>
            <a:ext cx="7427536" cy="618423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167951" y="4257443"/>
            <a:ext cx="10515600" cy="22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aldiabetesalliance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ofid/ofab03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2178770" y="1675269"/>
            <a:ext cx="10013230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800" dirty="0">
                <a:solidFill>
                  <a:schemeClr val="lt1"/>
                </a:solidFill>
              </a:rPr>
              <a:t>Treatment Guidelines and </a:t>
            </a:r>
            <a:br>
              <a:rPr lang="en-US" sz="4800" dirty="0">
                <a:solidFill>
                  <a:schemeClr val="lt1"/>
                </a:solidFill>
              </a:rPr>
            </a:br>
            <a:r>
              <a:rPr lang="en-US" sz="4800" dirty="0">
                <a:solidFill>
                  <a:schemeClr val="lt1"/>
                </a:solidFill>
              </a:rPr>
              <a:t>Disease State Management</a:t>
            </a:r>
            <a:endParaRPr sz="4800" b="1" dirty="0">
              <a:solidFill>
                <a:schemeClr val="lt1"/>
              </a:solidFill>
            </a:endParaRPr>
          </a:p>
        </p:txBody>
      </p:sp>
      <p:sp>
        <p:nvSpPr>
          <p:cNvPr id="38" name="Google Shape;38;p1"/>
          <p:cNvSpPr txBox="1">
            <a:spLocks noGrp="1"/>
          </p:cNvSpPr>
          <p:nvPr>
            <p:ph type="subTitle" idx="1"/>
          </p:nvPr>
        </p:nvSpPr>
        <p:spPr>
          <a:xfrm>
            <a:off x="5791200" y="4305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Created by the School of Pharmacy Relations Committee for AMCP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Updated: </a:t>
            </a:r>
            <a:r>
              <a:rPr lang="en-US" sz="2800" dirty="0">
                <a:solidFill>
                  <a:schemeClr val="lt1"/>
                </a:solidFill>
              </a:rPr>
              <a:t>March 2022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F6F4-7416-4430-BE50-CE2D0F33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</a:rPr>
              <a:t>Clinical Practice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D69F6-519C-483C-A94B-B7368012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lnSpc>
                <a:spcPct val="90000"/>
              </a:lnSpc>
              <a:buFont typeface="Arial" charset="0"/>
              <a:buChar char="–"/>
              <a:defRPr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6FE0B2-74EA-4E36-903A-E17DFFD45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31286"/>
              </p:ext>
            </p:extLst>
          </p:nvPr>
        </p:nvGraphicFramePr>
        <p:xfrm>
          <a:off x="490584" y="1477312"/>
          <a:ext cx="9855200" cy="4230323"/>
        </p:xfrm>
        <a:graphic>
          <a:graphicData uri="http://schemas.openxmlformats.org/drawingml/2006/table">
            <a:tbl>
              <a:tblPr firstRow="1" bandRow="1">
                <a:tableStyleId>{7CD948EC-1313-4189-9F6D-DD71D48867AA}</a:tableStyleId>
              </a:tblPr>
              <a:tblGrid>
                <a:gridCol w="2043610">
                  <a:extLst>
                    <a:ext uri="{9D8B030D-6E8A-4147-A177-3AD203B41FA5}">
                      <a16:colId xmlns:a16="http://schemas.microsoft.com/office/drawing/2014/main" val="1870660946"/>
                    </a:ext>
                  </a:extLst>
                </a:gridCol>
                <a:gridCol w="3827417">
                  <a:extLst>
                    <a:ext uri="{9D8B030D-6E8A-4147-A177-3AD203B41FA5}">
                      <a16:colId xmlns:a16="http://schemas.microsoft.com/office/drawing/2014/main" val="4072256224"/>
                    </a:ext>
                  </a:extLst>
                </a:gridCol>
                <a:gridCol w="3984173">
                  <a:extLst>
                    <a:ext uri="{9D8B030D-6E8A-4147-A177-3AD203B41FA5}">
                      <a16:colId xmlns:a16="http://schemas.microsoft.com/office/drawing/2014/main" val="3537070854"/>
                    </a:ext>
                  </a:extLst>
                </a:gridCol>
              </a:tblGrid>
              <a:tr h="4152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GRADE or LEVEL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Literature Used to Support Grading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Interpretation</a:t>
                      </a:r>
                      <a:endParaRPr lang="en-US" sz="2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5957298"/>
                  </a:ext>
                </a:extLst>
              </a:tr>
              <a:tr h="813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GRADE A / Level 1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Well conducted randomized controlled clinical trials (RCTs)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Benefit &gt;&gt;&gt; Risk</a:t>
                      </a:r>
                      <a:endParaRPr lang="en-US" sz="2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Is recommended</a:t>
                      </a:r>
                      <a:endParaRPr lang="en-US" sz="200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Is beneficial</a:t>
                      </a:r>
                      <a:endParaRPr lang="en-US" sz="2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924712"/>
                  </a:ext>
                </a:extLst>
              </a:tr>
              <a:tr h="1071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GRADE B / Level 2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Post hoc or subgroup analysis of RCTs, or meta-analysis of RCTs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Benefit &gt;&gt; Risk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Is probably recommended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Can be beneficial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966297"/>
                  </a:ext>
                </a:extLst>
              </a:tr>
              <a:tr h="5547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GRADE C or D / Level 3 or 4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Observational studies or clinical trial with a few major limitations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Benefit </a:t>
                      </a:r>
                      <a:r>
                        <a:rPr lang="en-US" sz="1800" u="sng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Risk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May be reasonable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Effectiveness is not well established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360353"/>
                  </a:ext>
                </a:extLst>
              </a:tr>
              <a:tr h="6503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GRADE  E / Level 5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  <a:cs typeface="Arial"/>
                        </a:rPr>
                        <a:t>Expert consensus or clinical practice experience</a:t>
                      </a:r>
                      <a:endParaRPr lang="en-US" sz="2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Risk </a:t>
                      </a:r>
                      <a:r>
                        <a:rPr lang="en-US" sz="1800" u="sng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 Benefit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Not recommended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Is not beneficial 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May be harmful</a:t>
                      </a:r>
                      <a:endParaRPr lang="en-U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7379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9E1FE09-C1E3-4A6E-8E3A-9CE323355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634" y="1332412"/>
            <a:ext cx="1019175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7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E191-917F-4AD5-A7B9-095CBBC5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19550" cy="333819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Levels of Evidence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Per ACC/AHA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1FA2CD-CD3C-48B8-88BE-84320D00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69" y="128461"/>
            <a:ext cx="5891403" cy="655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3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53B-1EDB-472A-B8CD-52E6D7AF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Healthcare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5657F-28E4-40E4-BA83-7089AD15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089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Improvement of overall health care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Increase in short-term health care costs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Higher prescription drug utilization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Higher number of office visits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Higher number of laboratory tests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Reduction of long-term medical costs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Avoidance of emergency room visits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Avoidance of hospitalizations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6896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5B800-5668-4644-BF7D-7BB9A833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Adherence to Clinical </a:t>
            </a:r>
            <a:br>
              <a:rPr lang="en-US" dirty="0"/>
            </a:br>
            <a:r>
              <a:rPr lang="en-US" dirty="0"/>
              <a:t>Practice Guidelines – DSM vs. DRR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39F63-D9BA-4916-A0D1-39A5C48F4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70265" cy="390366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LTC facilities w/ DSM (107 pts) vs. traditional drug regimen review (DRR) (304 pts)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Adherence to Clinical Practice Guidelines statistically improved in DSM vs. DRR: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DM – HgbA1c*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&lt;</a:t>
            </a:r>
            <a:r>
              <a:rPr lang="en-US" altLang="en-US" sz="2000" dirty="0">
                <a:ea typeface="ＭＳ Ｐゴシック" panose="020B0600070205080204" pitchFamily="34" charset="-128"/>
              </a:rPr>
              <a:t> 7% (86.2% vs. 62%), antiplatelet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tx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*</a:t>
            </a:r>
            <a:r>
              <a:rPr lang="en-US" altLang="en-US" sz="2000" dirty="0">
                <a:ea typeface="ＭＳ Ｐゴシック" panose="020B0600070205080204" pitchFamily="34" charset="-128"/>
              </a:rPr>
              <a:t> (89.7% vs. 71%)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CAD – ASA/clopidogrel (88.2% vs. 56.1%), ACEI/ARB (82.4% vs. 40.9%)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 HF – ACEI/ARB (73.3% vs. 44.9%)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 Osteoporosis – Calcium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tx</a:t>
            </a:r>
            <a:r>
              <a:rPr lang="en-US" altLang="en-US" sz="2000" dirty="0">
                <a:ea typeface="ＭＳ Ｐゴシック" panose="020B0600070205080204" pitchFamily="34" charset="-128"/>
              </a:rPr>
              <a:t> (85% vs. 56.3%)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No statistical difference between groups in stroke, HTN, hyperlipidemia guideline adherence</a:t>
            </a:r>
          </a:p>
          <a:p>
            <a:pPr>
              <a:lnSpc>
                <a:spcPct val="90000"/>
              </a:lnSpc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200" dirty="0">
                <a:ea typeface="ＭＳ Ｐゴシック" panose="020B0600070205080204" pitchFamily="34" charset="-128"/>
              </a:rPr>
              <a:t>KK Horning, et al. JMCP 2007;13(1):28-36.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D7DF27D-C7D1-46BB-8659-3520E35C7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83225"/>
            <a:ext cx="419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*guideline has been updated since the publication of this study</a:t>
            </a:r>
          </a:p>
        </p:txBody>
      </p:sp>
    </p:spTree>
    <p:extLst>
      <p:ext uri="{BB962C8B-B14F-4D97-AF65-F5344CB8AC3E}">
        <p14:creationId xmlns:p14="http://schemas.microsoft.com/office/powerpoint/2010/main" val="44177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7C91-090B-45B7-AB66-B7C76534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to Remember…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D9CC5-349A-4E12-A06E-3221B6464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To critically evaluate literature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When limited data or low-level evidence is available for patient population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One study of infectious disease guidelines showed that 47.1% strong recommendations were supported by low or very low-quality evidence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To critically evaluate resources available to patients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Patient self-management using internet search, mobile apps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One study showed that of 69 depression and suicide prevention mobile applications, only 5 offered all six evidence based suicide prevention strategies. Six apps also contained erroneous crisis helpline numbers.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en-US" sz="2000" dirty="0">
                <a:ea typeface="ＭＳ Ｐゴシック" panose="020B0600070205080204" pitchFamily="34" charset="-128"/>
              </a:rPr>
              <a:t>It is important to direct patients towards reputable resources if they plan to gather information on their own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e.g</a:t>
            </a:r>
            <a:r>
              <a:rPr lang="en-US" altLang="en-US" sz="2000" dirty="0">
                <a:ea typeface="ＭＳ Ｐゴシック" panose="020B0600070205080204" pitchFamily="34" charset="-128"/>
              </a:rPr>
              <a:t>, CDC, organizations like the American Heart Association or American Diabetes Association, medical journals like JAMA)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2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474D-F378-4AB0-B21E-F46C8F6D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B8BCB-F50B-4BF5-B10F-2725B1B92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Treatment guidelines help providers maintain consistency and quality of care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Guidelines should serve as a </a:t>
            </a:r>
            <a:r>
              <a:rPr lang="en-US" altLang="en-US" sz="2400" b="1" i="1" dirty="0">
                <a:ea typeface="ＭＳ Ｐゴシック" panose="020B0600070205080204" pitchFamily="34" charset="-128"/>
              </a:rPr>
              <a:t>guide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One size does not fit all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Individualized patient care plans may require analysis and balance of multiple guidelines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Disease state management programs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Based on treatment guidelines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Help improve patient outcomes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Help reduce overall health care costs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1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6B12-7FA9-45F2-B8F1-18A1801E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22A6B-A3CB-4D59-A3CF-5DF2293DC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1. RS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Hadsal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, LJ Sargent. Disease State Management. </a:t>
            </a:r>
            <a:r>
              <a:rPr lang="en-US" altLang="en-US" sz="2800" i="1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JMCP 1995;1(2):128-133.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2. M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Zitter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. </a:t>
            </a:r>
            <a:r>
              <a:rPr lang="en-US" altLang="en-US" sz="2800" i="1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The Genesis Report®/</a:t>
            </a:r>
            <a:r>
              <a:rPr lang="en-US" altLang="en-US" sz="2800" i="1" dirty="0" err="1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MCx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. February 1995;1(3):12-13.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3. Academy of Managed Care Pharmacy. A Pharmacist</a:t>
            </a:r>
            <a:r>
              <a:rPr lang="ja-JP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s Guide to Principles and Practices of Managed Care Pharmacy. 1995.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4. American Diabetes Association; Summary of Revisions: Standards of Medical Care in Diabetes—2021. Diabetes Care 1 January 2021; 44 (Supplement_1): S4–S6.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5. National Diabetes Quality Improvement Alliance. National Diabetes Quality Improvement Alliance performance measurement set for adult diabetes. Approved January 21, 2005. Available at: 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www.nationaldiabetesalliance.org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 . Accessed November 7, 2007.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6. DK Arnett, et al. 2019 ACC/AHA Guideline on the Primary Prevention of Cardiovascular Disease: A Report of the American College of Cardiology/American Heart Association Task Force on Clinical Practice Guidelines. </a:t>
            </a:r>
            <a:r>
              <a:rPr lang="en-US" altLang="en-US" sz="2800" i="1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Circulation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. 2019;140:e596–e646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7. CW Yancy, et al. 2017 ACC/AHA/HFSA Focused Update of the 2013 ACCF/AHA Guideline for the Management of Heart Failure: A Report of the American College of Cardiology/American Heart Association Task Force on Clinical Practice Guidelines and the Heart Failure Society of America. </a:t>
            </a:r>
            <a:r>
              <a:rPr lang="en-US" altLang="en-US" sz="2800" i="1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Circulation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. 2017;136:e137–e161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8. PK 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Whelton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, et al. 2017 ACC/AHA/AAPA/ABC/ACPM/AGS/</a:t>
            </a:r>
            <a:r>
              <a:rPr lang="en-US" altLang="en-US" sz="2800" dirty="0" err="1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APhA</a:t>
            </a:r>
            <a:r>
              <a:rPr lang="en-US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/ASH/ASPC/NMA/PCNA Guideline for the Prevention, Detection, Evaluation, and Management of High Blood Pressure in Adults: A Report of the American College of Cardiology/American Heart Association Task Force on Clinical Practice Guidelines. </a:t>
            </a:r>
            <a:r>
              <a:rPr lang="pt-BR" altLang="en-US" sz="2800" i="1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J Am Coll Cardiol</a:t>
            </a:r>
            <a:r>
              <a:rPr lang="pt-BR" altLang="en-US" sz="28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</a:rPr>
              <a:t> 2018;71:e127-e248.</a:t>
            </a:r>
            <a:endParaRPr lang="en-US" altLang="en-US" sz="2800" dirty="0">
              <a:solidFill>
                <a:schemeClr val="tx1"/>
              </a:solidFill>
              <a:latin typeface="+mj-lt"/>
              <a:ea typeface="ＭＳ Ｐゴシック" panose="020B0600070205080204" pitchFamily="34" charset="-128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50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A6B12-7FA9-45F2-B8F1-18A1801E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22A6B-A3CB-4D59-A3CF-5DF2293DC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9. AV </a:t>
            </a:r>
            <a:r>
              <a:rPr lang="en-US" altLang="en-US" sz="15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Chobanian</a:t>
            </a: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et al. Seventh report on the joint national committee on prevention, detection, evaluation, and treatment of high blood pressure. </a:t>
            </a:r>
            <a:r>
              <a:rPr lang="en-US" altLang="en-US" sz="150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Hypertension.</a:t>
            </a: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2003;42:1206-52.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10. SM Grundy, et al. 2018 AHA/ACC/AACVPR/AAPA/ABC/ACPM/ADA/AGS/</a:t>
            </a:r>
            <a:r>
              <a:rPr lang="en-US" altLang="en-US" sz="15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APhA</a:t>
            </a: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/ASPC/NLA/PCNA Guideline on the Management of Blood Cholesterol: A Report of the American College of Cardiology/American Heart Association Task Force on Clinical Practice Guidelines. </a:t>
            </a:r>
            <a:r>
              <a:rPr lang="en-US" altLang="en-US" sz="150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Circulation</a:t>
            </a: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 2019;139:e1082–e1143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11. SM Grundy, JI </a:t>
            </a:r>
            <a:r>
              <a:rPr lang="en-US" altLang="en-US" sz="15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Cleeman</a:t>
            </a: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CM Merz. Implications of recent clinical trials for the national cholesterol education program adult treatment panel III guidelines. </a:t>
            </a:r>
            <a:r>
              <a:rPr lang="en-US" altLang="en-US" sz="150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Circulation.</a:t>
            </a: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2004;110:227-39.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13. KK Horning, et al. Adherence to clinical practice guidelines for 7 chronic conditions in long-term-care patients who received pharmacist disease management services versus traditional drug regimen review. </a:t>
            </a:r>
            <a:r>
              <a:rPr lang="en-US" altLang="en-US" sz="150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JMCP</a:t>
            </a: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2007;13(1):28-36.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14. Miles KE, et al. Strength of Recommendation and Quality of Evidence for Recommendations in Current Infectious Diseases Society of America Guidelines, Open Forum Infectious Diseases. 2021:8(2);ofab033. </a:t>
            </a: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https://doi.org/10.1093/ofid/ofab033</a:t>
            </a: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15. </a:t>
            </a:r>
            <a:r>
              <a:rPr lang="en-US" altLang="en-US" sz="15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Martinengo</a:t>
            </a:r>
            <a:r>
              <a:rPr lang="en-US" altLang="en-US" sz="15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L., Van Galen, L., Lum, E. et al. Suicide prevention and depression apps’ suicide risk assessment and management: a systematic assessment of adherence to clinical guidelines. BMC Med 17, 231 (2019). https://doi.org/10.1186/s12916-019-1461-z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5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5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99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887" y="2348696"/>
            <a:ext cx="3450854" cy="1389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/>
          <p:nvPr/>
        </p:nvSpPr>
        <p:spPr>
          <a:xfrm>
            <a:off x="5308167" y="2556051"/>
            <a:ext cx="6659105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improve patient health by ensuring access to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high-quality, cost-effective medications and other therapies. </a:t>
            </a:r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5308167" y="2025530"/>
            <a:ext cx="69639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91C84C"/>
                </a:solidFill>
                <a:latin typeface="Arial"/>
                <a:ea typeface="Arial"/>
                <a:cs typeface="Arial"/>
                <a:sym typeface="Arial"/>
              </a:rPr>
              <a:t>Mission &amp; Vision</a:t>
            </a:r>
            <a:endParaRPr/>
          </a:p>
        </p:txBody>
      </p:sp>
      <p:cxnSp>
        <p:nvCxnSpPr>
          <p:cNvPr id="245" name="Google Shape;245;p25"/>
          <p:cNvCxnSpPr/>
          <p:nvPr/>
        </p:nvCxnSpPr>
        <p:spPr>
          <a:xfrm>
            <a:off x="4974954" y="1875295"/>
            <a:ext cx="0" cy="2743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title"/>
          </p:nvPr>
        </p:nvSpPr>
        <p:spPr>
          <a:xfrm>
            <a:off x="3268858" y="1435814"/>
            <a:ext cx="8840949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to AMCP SOPRC members for </a:t>
            </a:r>
            <a:r>
              <a:rPr lang="en-US" sz="4000" b="0" dirty="0">
                <a:solidFill>
                  <a:schemeClr val="lt1"/>
                </a:solidFill>
              </a:rPr>
              <a:t>updating this presentation for 2022.</a:t>
            </a:r>
            <a:endParaRPr sz="40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Objectives</a:t>
            </a:r>
            <a:endParaRPr dirty="0"/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Obtain a general understanding of treatment guidelines and disease state management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Understand the benefits of treatment guidelines in health care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Describe the value of disease state management programs</a:t>
            </a:r>
          </a:p>
          <a:p>
            <a:pPr marL="461963" indent="-288925"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05B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F6F4-7416-4430-BE50-CE2D0F33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</a:rPr>
              <a:t>Potential Benefits of Treatment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D69F6-519C-483C-A94B-B7368012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Disease-specific standards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Improve health care provider decision-making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Ensure consistency in medical practice and conform with evidence-based medicine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Ensure quality of care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Control health care costs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–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0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F6F4-7416-4430-BE50-CE2D0F33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</a:rPr>
              <a:t>Disease State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D69F6-519C-483C-A94B-B7368012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…A comprehensive, integrated approach to care and reimbursement based on the natural course of a disease, with treatment designed to address an illness with maximum effectiveness and efficiency.</a:t>
            </a:r>
            <a:endParaRPr lang="en-US" altLang="en-US" i="1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i="1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i="1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i="1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i="1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i="1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i="1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1800" dirty="0" err="1">
                <a:ea typeface="ＭＳ Ｐゴシック" panose="020B0600070205080204" pitchFamily="34" charset="-128"/>
              </a:rPr>
              <a:t>Zitter</a:t>
            </a:r>
            <a:r>
              <a:rPr lang="en-US" altLang="en-US" sz="1800" dirty="0">
                <a:ea typeface="ＭＳ Ｐゴシック" panose="020B0600070205080204" pitchFamily="34" charset="-128"/>
              </a:rPr>
              <a:t> M.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The Genesis Report®/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MCx</a:t>
            </a:r>
            <a:r>
              <a:rPr lang="en-US" altLang="en-US" sz="1800" dirty="0">
                <a:ea typeface="ＭＳ Ｐゴシック" panose="020B0600070205080204" pitchFamily="34" charset="-128"/>
              </a:rPr>
              <a:t>. February 1995;1(3):12-13.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9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F6F4-7416-4430-BE50-CE2D0F33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</a:rPr>
              <a:t>Disease State Management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D69F6-519C-483C-A94B-B7368012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Focus on specific conditions as separate entities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Primarily focus on chronic disease states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Utilize patient data, provide monitoring systems and feedback mechanisms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Goals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Improve patient outcomes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Reduce health care costs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3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F6F4-7416-4430-BE50-CE2D0F33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</a:rPr>
              <a:t>Disease Selection Criteria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D69F6-519C-483C-A94B-B7368012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Total cost of disease state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Disease prevalence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Whether the disease can be defined by specific criteria (i.e. not overlapping with other diseases)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Whether there is a treatment or possible intervention for the disease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Whether there are opportunities to improve management of the disease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0800" indent="0">
              <a:lnSpc>
                <a:spcPct val="90000"/>
              </a:lnSpc>
              <a:buNone/>
            </a:pPr>
            <a:r>
              <a:rPr lang="en-US" altLang="en-US" sz="1900" dirty="0">
                <a:ea typeface="ＭＳ Ｐゴシック" panose="020B0600070205080204" pitchFamily="34" charset="-128"/>
              </a:rPr>
              <a:t>Academy of Managed Care Pharmacy. A Pharmacist</a:t>
            </a:r>
            <a:r>
              <a:rPr lang="ja-JP" altLang="en-US" sz="1900" dirty="0">
                <a:ea typeface="ＭＳ Ｐゴシック" panose="020B0600070205080204" pitchFamily="34" charset="-128"/>
              </a:rPr>
              <a:t>’</a:t>
            </a:r>
            <a:r>
              <a:rPr lang="en-US" altLang="ja-JP" sz="1900" dirty="0">
                <a:ea typeface="ＭＳ Ｐゴシック" panose="020B0600070205080204" pitchFamily="34" charset="-128"/>
              </a:rPr>
              <a:t>s Guide to Principles and Practices of Managed Care Pharmacy. 1995.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–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4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F6F4-7416-4430-BE50-CE2D0F33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</a:rPr>
              <a:t>Examples of Disease State Management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D69F6-519C-483C-A94B-B7368012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Asthma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panose="020B0600070205080204" pitchFamily="34" charset="-128"/>
              </a:rPr>
              <a:t>Diabetes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panose="020B0600070205080204" pitchFamily="34" charset="-128"/>
              </a:rPr>
              <a:t>Depression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panose="020B0600070205080204" pitchFamily="34" charset="-128"/>
              </a:rPr>
              <a:t>Hypertension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panose="020B0600070205080204" pitchFamily="34" charset="-128"/>
              </a:rPr>
              <a:t>Heart failure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–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F6F4-7416-4430-BE50-CE2D0F33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</a:rPr>
              <a:t>Program Development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D69F6-519C-483C-A94B-B7368012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j-lt"/>
                <a:ea typeface="+mn-ea"/>
              </a:rPr>
              <a:t>Disease state management programs are often based on treatment guidelines (clinical practice guidelines, protocols, algorithms, critical pathways, care maps)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j-lt"/>
                <a:ea typeface="+mn-ea"/>
              </a:rPr>
              <a:t>Consensus groups and statements also considered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j-lt"/>
                <a:ea typeface="+mn-ea"/>
              </a:rPr>
              <a:t>Key program components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j-lt"/>
                <a:ea typeface="+mn-ea"/>
              </a:rPr>
              <a:t>Patient identification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j-lt"/>
                <a:ea typeface="+mn-ea"/>
              </a:rPr>
              <a:t>Intervention protocols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j-lt"/>
                <a:ea typeface="+mn-ea"/>
              </a:rPr>
              <a:t>Outcomes management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–"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1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F6F4-7416-4430-BE50-CE2D0F33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</a:rPr>
              <a:t>Clinical Practice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D69F6-519C-483C-A94B-B7368012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457200">
              <a:lnSpc>
                <a:spcPct val="90000"/>
              </a:lnSpc>
              <a:buFont typeface="Arial" charset="0"/>
              <a:buChar char="–"/>
              <a:defRPr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6FE0B2-74EA-4E36-903A-E17DFFD45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079112"/>
              </p:ext>
            </p:extLst>
          </p:nvPr>
        </p:nvGraphicFramePr>
        <p:xfrm>
          <a:off x="490583" y="1477312"/>
          <a:ext cx="10612845" cy="4225017"/>
        </p:xfrm>
        <a:graphic>
          <a:graphicData uri="http://schemas.openxmlformats.org/drawingml/2006/table">
            <a:tbl>
              <a:tblPr firstRow="1" bandRow="1">
                <a:tableStyleId>{7CD948EC-1313-4189-9F6D-DD71D48867AA}</a:tableStyleId>
              </a:tblPr>
              <a:tblGrid>
                <a:gridCol w="2396308">
                  <a:extLst>
                    <a:ext uri="{9D8B030D-6E8A-4147-A177-3AD203B41FA5}">
                      <a16:colId xmlns:a16="http://schemas.microsoft.com/office/drawing/2014/main" val="1870660946"/>
                    </a:ext>
                  </a:extLst>
                </a:gridCol>
                <a:gridCol w="5133703">
                  <a:extLst>
                    <a:ext uri="{9D8B030D-6E8A-4147-A177-3AD203B41FA5}">
                      <a16:colId xmlns:a16="http://schemas.microsoft.com/office/drawing/2014/main" val="4072256224"/>
                    </a:ext>
                  </a:extLst>
                </a:gridCol>
                <a:gridCol w="3082834">
                  <a:extLst>
                    <a:ext uri="{9D8B030D-6E8A-4147-A177-3AD203B41FA5}">
                      <a16:colId xmlns:a16="http://schemas.microsoft.com/office/drawing/2014/main" val="3537070854"/>
                    </a:ext>
                  </a:extLst>
                </a:gridCol>
              </a:tblGrid>
              <a:tr h="415286">
                <a:tc>
                  <a:txBody>
                    <a:bodyPr/>
                    <a:lstStyle/>
                    <a:p>
                      <a:r>
                        <a:rPr lang="en-US" sz="2000" dirty="0"/>
                        <a:t>Disease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Performance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Reference/Guidelines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957298"/>
                  </a:ext>
                </a:extLst>
              </a:tr>
              <a:tr h="813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Diabetes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A1c &lt;7%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BP &lt;140/90  or &lt;130/80 mm HG based on CV risk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 statin 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ADA Standards of Care</a:t>
                      </a:r>
                    </a:p>
                  </a:txBody>
                  <a:tcPr marT="45671" marB="45671" horzOverflow="overflow"/>
                </a:tc>
                <a:extLst>
                  <a:ext uri="{0D108BD9-81ED-4DB2-BD59-A6C34878D82A}">
                    <a16:rowId xmlns:a16="http://schemas.microsoft.com/office/drawing/2014/main" val="2669924712"/>
                  </a:ext>
                </a:extLst>
              </a:tr>
              <a:tr h="107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CAD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 antiplatelet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 beta-blocker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 ACEI/ARB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 statin</a:t>
                      </a:r>
                    </a:p>
                  </a:txBody>
                  <a:tcPr marT="45671" marB="4567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ACC/AHA</a:t>
                      </a:r>
                    </a:p>
                  </a:txBody>
                  <a:tcPr marT="45671" marB="45671" horzOverflow="overflow"/>
                </a:tc>
                <a:extLst>
                  <a:ext uri="{0D108BD9-81ED-4DB2-BD59-A6C34878D82A}">
                    <a16:rowId xmlns:a16="http://schemas.microsoft.com/office/drawing/2014/main" val="4074966297"/>
                  </a:ext>
                </a:extLst>
              </a:tr>
              <a:tr h="554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Heart Failure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 ACEI/ARB/ARNI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 beta-blocker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ACC/AHA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2271360353"/>
                  </a:ext>
                </a:extLst>
              </a:tr>
              <a:tr h="650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Hypertension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BP &lt;130/80 mm Hg, SBP &lt;130 for older persons*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BP &lt;140/90 mm Hg, &lt;150/80 for older persons**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*ACC/AHA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**JNC-8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4172737974"/>
                  </a:ext>
                </a:extLst>
              </a:tr>
              <a:tr h="398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Hyperlipidemia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Statin benefit groups</a:t>
                      </a:r>
                    </a:p>
                  </a:txBody>
                  <a:tcPr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ACC/AHA</a:t>
                      </a:r>
                    </a:p>
                  </a:txBody>
                  <a:tcPr marT="45699" marB="45699" horzOverflow="overflow"/>
                </a:tc>
                <a:extLst>
                  <a:ext uri="{0D108BD9-81ED-4DB2-BD59-A6C34878D82A}">
                    <a16:rowId xmlns:a16="http://schemas.microsoft.com/office/drawing/2014/main" val="944153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25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205B"/>
      </a:dk1>
      <a:lt1>
        <a:srgbClr val="FFFFFF"/>
      </a:lt1>
      <a:dk2>
        <a:srgbClr val="00205B"/>
      </a:dk2>
      <a:lt2>
        <a:srgbClr val="00205B"/>
      </a:lt2>
      <a:accent1>
        <a:srgbClr val="FFFFFF"/>
      </a:accent1>
      <a:accent2>
        <a:srgbClr val="CB350F"/>
      </a:accent2>
      <a:accent3>
        <a:srgbClr val="97999B"/>
      </a:accent3>
      <a:accent4>
        <a:srgbClr val="F3D03E"/>
      </a:accent4>
      <a:accent5>
        <a:srgbClr val="34D0C1"/>
      </a:accent5>
      <a:accent6>
        <a:srgbClr val="93C90E"/>
      </a:accent6>
      <a:hlink>
        <a:srgbClr val="0076CF"/>
      </a:hlink>
      <a:folHlink>
        <a:srgbClr val="0076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89C8E0D0780E44B9FB385B5EEC703D" ma:contentTypeVersion="16" ma:contentTypeDescription="Create a new document." ma:contentTypeScope="" ma:versionID="e3d4dd4c3f5536d29d2ff7d915e2d75c">
  <xsd:schema xmlns:xsd="http://www.w3.org/2001/XMLSchema" xmlns:xs="http://www.w3.org/2001/XMLSchema" xmlns:p="http://schemas.microsoft.com/office/2006/metadata/properties" xmlns:ns2="124e01ff-47af-4f69-b6b1-8bd7b642ad80" xmlns:ns3="f2c48f60-54de-499d-bd5e-1a2c34db13ad" targetNamespace="http://schemas.microsoft.com/office/2006/metadata/properties" ma:root="true" ma:fieldsID="b1b278df919fcfd68a817278bd2abf75" ns2:_="" ns3:_="">
    <xsd:import namespace="124e01ff-47af-4f69-b6b1-8bd7b642ad80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e01ff-47af-4f69-b6b1-8bd7b642ad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9962944-c2fb-4adb-8a69-7a81247e5e31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707AC8-843F-4BBA-BD4B-E576701148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4e01ff-47af-4f69-b6b1-8bd7b642ad80"/>
    <ds:schemaRef ds:uri="f2c48f60-54de-499d-bd5e-1a2c34db1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3EC669-53BB-4985-984C-5E7B340739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1859</Words>
  <Application>Microsoft Office PowerPoint</Application>
  <PresentationFormat>Widescreen</PresentationFormat>
  <Paragraphs>198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Montserrat</vt:lpstr>
      <vt:lpstr>Courier New</vt:lpstr>
      <vt:lpstr>Noto Sans Symbols</vt:lpstr>
      <vt:lpstr>Wingdings</vt:lpstr>
      <vt:lpstr>Source Sans Pro</vt:lpstr>
      <vt:lpstr>Guardian TextSans Web</vt:lpstr>
      <vt:lpstr>Arial</vt:lpstr>
      <vt:lpstr>-apple-system</vt:lpstr>
      <vt:lpstr>Calibri</vt:lpstr>
      <vt:lpstr>Trebuchet MS</vt:lpstr>
      <vt:lpstr>Office Theme</vt:lpstr>
      <vt:lpstr>Treatment Guidelines and  Disease State Management</vt:lpstr>
      <vt:lpstr>Objectives</vt:lpstr>
      <vt:lpstr>Potential Benefits of Treatment Guidelines</vt:lpstr>
      <vt:lpstr>Disease State Management</vt:lpstr>
      <vt:lpstr>Disease State Management Programs</vt:lpstr>
      <vt:lpstr>Disease Selection Criteria</vt:lpstr>
      <vt:lpstr>Examples of Disease State Management Programs</vt:lpstr>
      <vt:lpstr>Program Development</vt:lpstr>
      <vt:lpstr>Clinical Practice Guidelines</vt:lpstr>
      <vt:lpstr>Clinical Practice Guidelines</vt:lpstr>
      <vt:lpstr>Example Levels of Evidence  Per ACC/AHA</vt:lpstr>
      <vt:lpstr>Impact on Healthcare</vt:lpstr>
      <vt:lpstr>Adherence to Clinical  Practice Guidelines – DSM vs. DRR </vt:lpstr>
      <vt:lpstr>Important to Remember…</vt:lpstr>
      <vt:lpstr>Summary</vt:lpstr>
      <vt:lpstr>References</vt:lpstr>
      <vt:lpstr>References</vt:lpstr>
      <vt:lpstr>PowerPoint Presentation</vt:lpstr>
      <vt:lpstr>Thank you to AMCP SOPRC members for updating this presentation for 2022.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Impact Analysis</dc:title>
  <dc:creator>Mara K. Braunger</dc:creator>
  <cp:lastModifiedBy>Betty Whitaker</cp:lastModifiedBy>
  <cp:revision>6</cp:revision>
  <dcterms:created xsi:type="dcterms:W3CDTF">2019-05-03T17:39:49Z</dcterms:created>
  <dcterms:modified xsi:type="dcterms:W3CDTF">2022-09-21T15:56:26Z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0x010100FD630E4ABE432F44B6071E0374BA3AD0</vt:lpwstr>
  </property>
</Properties>
</file>