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57" r:id="rId4"/>
  </p:sldMasterIdLst>
  <p:notesMasterIdLst>
    <p:notesMasterId r:id="rId28"/>
  </p:notesMasterIdLst>
  <p:sldIdLst>
    <p:sldId id="280" r:id="rId5"/>
    <p:sldId id="259" r:id="rId6"/>
    <p:sldId id="257" r:id="rId7"/>
    <p:sldId id="277" r:id="rId8"/>
    <p:sldId id="272" r:id="rId9"/>
    <p:sldId id="260" r:id="rId10"/>
    <p:sldId id="274" r:id="rId11"/>
    <p:sldId id="275" r:id="rId12"/>
    <p:sldId id="273" r:id="rId13"/>
    <p:sldId id="276" r:id="rId14"/>
    <p:sldId id="284" r:id="rId15"/>
    <p:sldId id="285" r:id="rId16"/>
    <p:sldId id="286" r:id="rId17"/>
    <p:sldId id="261" r:id="rId18"/>
    <p:sldId id="264" r:id="rId19"/>
    <p:sldId id="287" r:id="rId20"/>
    <p:sldId id="265" r:id="rId21"/>
    <p:sldId id="279" r:id="rId22"/>
    <p:sldId id="282" r:id="rId23"/>
    <p:sldId id="283" r:id="rId24"/>
    <p:sldId id="266" r:id="rId25"/>
    <p:sldId id="289" r:id="rId26"/>
    <p:sldId id="281" r:id="rId27"/>
  </p:sldIdLst>
  <p:sldSz cx="12192000" cy="6858000"/>
  <p:notesSz cx="7315200" cy="9601200"/>
  <p:embeddedFontLst>
    <p:embeddedFont>
      <p:font typeface="Calibri" panose="020F0502020204030204" pitchFamily="34" charset="0"/>
      <p:regular r:id="rId29"/>
      <p:bold r:id="rId30"/>
      <p:italic r:id="rId31"/>
      <p:boldItalic r:id="rId32"/>
    </p:embeddedFont>
    <p:embeddedFont>
      <p:font typeface="Montserrat" panose="00000500000000000000" pitchFamily="50"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3A401-1E0B-477B-9BF2-07FC6A9F2F5D}" v="5" dt="2022-09-21T15:44:58.049"/>
  </p1510:revLst>
</p1510:revInfo>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58" autoAdjust="0"/>
  </p:normalViewPr>
  <p:slideViewPr>
    <p:cSldViewPr snapToGrid="0">
      <p:cViewPr varScale="1">
        <p:scale>
          <a:sx n="66" d="100"/>
          <a:sy n="66" d="100"/>
        </p:scale>
        <p:origin x="1301"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Whitaker" userId="4de9bd58-e6ca-4266-9a10-dd2016028554" providerId="ADAL" clId="{7E030250-3367-4C16-BB32-4E3C8E41F33F}"/>
    <pc:docChg chg="custSel modSld">
      <pc:chgData name="Betty Whitaker" userId="4de9bd58-e6ca-4266-9a10-dd2016028554" providerId="ADAL" clId="{7E030250-3367-4C16-BB32-4E3C8E41F33F}" dt="2022-09-21T18:30:23.111" v="75" actId="121"/>
      <pc:docMkLst>
        <pc:docMk/>
      </pc:docMkLst>
      <pc:sldChg chg="modSp mod">
        <pc:chgData name="Betty Whitaker" userId="4de9bd58-e6ca-4266-9a10-dd2016028554" providerId="ADAL" clId="{7E030250-3367-4C16-BB32-4E3C8E41F33F}" dt="2022-09-21T18:30:23.111" v="75" actId="121"/>
        <pc:sldMkLst>
          <pc:docMk/>
          <pc:sldMk cId="0" sldId="280"/>
        </pc:sldMkLst>
        <pc:spChg chg="mod">
          <ac:chgData name="Betty Whitaker" userId="4de9bd58-e6ca-4266-9a10-dd2016028554" providerId="ADAL" clId="{7E030250-3367-4C16-BB32-4E3C8E41F33F}" dt="2022-09-21T18:30:23.111" v="75" actId="121"/>
          <ac:spMkLst>
            <pc:docMk/>
            <pc:sldMk cId="0" sldId="280"/>
            <ac:spMk id="13314" creationId="{00000000-0000-0000-0000-000000000000}"/>
          </ac:spMkLst>
        </pc:spChg>
        <pc:spChg chg="mod">
          <ac:chgData name="Betty Whitaker" userId="4de9bd58-e6ca-4266-9a10-dd2016028554" providerId="ADAL" clId="{7E030250-3367-4C16-BB32-4E3C8E41F33F}" dt="2022-09-21T18:30:17.734" v="74" actId="403"/>
          <ac:spMkLst>
            <pc:docMk/>
            <pc:sldMk cId="0" sldId="280"/>
            <ac:spMk id="1331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A2510-99C6-415F-9187-A4D897CABAE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CA3DA209-EBAF-481A-ADAE-C8A0A66894CA}">
      <dgm:prSet/>
      <dgm:spPr/>
      <dgm:t>
        <a:bodyPr/>
        <a:lstStyle/>
        <a:p>
          <a:pPr rtl="0"/>
          <a:r>
            <a:rPr lang="en-US" dirty="0"/>
            <a:t>1 in 5 patients discharged from hospital to home experience an adverse event within 3 weeks</a:t>
          </a:r>
        </a:p>
      </dgm:t>
    </dgm:pt>
    <dgm:pt modelId="{139EF9FA-C387-4A80-BDE2-D876B8FE5271}" type="parTrans" cxnId="{897F713E-2F8B-4D33-81EE-0414F36A7D54}">
      <dgm:prSet/>
      <dgm:spPr/>
      <dgm:t>
        <a:bodyPr/>
        <a:lstStyle/>
        <a:p>
          <a:endParaRPr lang="en-US"/>
        </a:p>
      </dgm:t>
    </dgm:pt>
    <dgm:pt modelId="{DB1ED7C0-40A4-4CB0-A436-B48992CDE7DD}" type="sibTrans" cxnId="{897F713E-2F8B-4D33-81EE-0414F36A7D54}">
      <dgm:prSet/>
      <dgm:spPr/>
      <dgm:t>
        <a:bodyPr/>
        <a:lstStyle/>
        <a:p>
          <a:endParaRPr lang="en-US"/>
        </a:p>
      </dgm:t>
    </dgm:pt>
    <dgm:pt modelId="{CDBF6B4C-F739-4772-97BC-AC2C6C167AB9}">
      <dgm:prSet/>
      <dgm:spPr/>
      <dgm:t>
        <a:bodyPr/>
        <a:lstStyle/>
        <a:p>
          <a:pPr rtl="0"/>
          <a:r>
            <a:rPr lang="en-US" dirty="0"/>
            <a:t>60% were medication related and could have been avoided</a:t>
          </a:r>
        </a:p>
      </dgm:t>
    </dgm:pt>
    <dgm:pt modelId="{6C80E348-9C01-47B4-B553-DCF745E921CB}" type="parTrans" cxnId="{545D2D18-A1C3-4851-8530-BD8C8234FCDA}">
      <dgm:prSet/>
      <dgm:spPr/>
      <dgm:t>
        <a:bodyPr/>
        <a:lstStyle/>
        <a:p>
          <a:endParaRPr lang="en-US"/>
        </a:p>
      </dgm:t>
    </dgm:pt>
    <dgm:pt modelId="{5AB9A653-0355-419B-9F7E-E34D5235FF01}" type="sibTrans" cxnId="{545D2D18-A1C3-4851-8530-BD8C8234FCDA}">
      <dgm:prSet/>
      <dgm:spPr/>
      <dgm:t>
        <a:bodyPr/>
        <a:lstStyle/>
        <a:p>
          <a:endParaRPr lang="en-US"/>
        </a:p>
      </dgm:t>
    </dgm:pt>
    <dgm:pt modelId="{21AE1FA4-D676-4FBD-B95A-14F67C440421}">
      <dgm:prSet/>
      <dgm:spPr/>
      <dgm:t>
        <a:bodyPr/>
        <a:lstStyle/>
        <a:p>
          <a:pPr rtl="0"/>
          <a:r>
            <a:rPr lang="en-US" dirty="0"/>
            <a:t>1 in 5 Medicare patients readmitted within 30 days after discharge</a:t>
          </a:r>
        </a:p>
      </dgm:t>
    </dgm:pt>
    <dgm:pt modelId="{0E6669DB-A824-4960-8127-80CDDE4E3A4E}" type="parTrans" cxnId="{2D932D61-CC07-4099-B66C-8614E2CCB8D1}">
      <dgm:prSet/>
      <dgm:spPr/>
      <dgm:t>
        <a:bodyPr/>
        <a:lstStyle/>
        <a:p>
          <a:endParaRPr lang="en-US"/>
        </a:p>
      </dgm:t>
    </dgm:pt>
    <dgm:pt modelId="{1E8EC745-7315-4921-B36F-808531F97005}" type="sibTrans" cxnId="{2D932D61-CC07-4099-B66C-8614E2CCB8D1}">
      <dgm:prSet/>
      <dgm:spPr/>
      <dgm:t>
        <a:bodyPr/>
        <a:lstStyle/>
        <a:p>
          <a:endParaRPr lang="en-US"/>
        </a:p>
      </dgm:t>
    </dgm:pt>
    <dgm:pt modelId="{FF5D0698-DC64-4C83-B8F1-DFF946F63F6F}">
      <dgm:prSet/>
      <dgm:spPr/>
      <dgm:t>
        <a:bodyPr/>
        <a:lstStyle/>
        <a:p>
          <a:pPr rtl="0"/>
          <a:r>
            <a:rPr lang="en-US" dirty="0"/>
            <a:t>At a cost of &gt;$26 billion in 2016</a:t>
          </a:r>
        </a:p>
      </dgm:t>
    </dgm:pt>
    <dgm:pt modelId="{04E7C157-B3FD-4632-8B25-F692622737E2}" type="parTrans" cxnId="{46A75ACF-D698-4BAC-8109-9D4C976BB453}">
      <dgm:prSet/>
      <dgm:spPr/>
    </dgm:pt>
    <dgm:pt modelId="{02EB5BDC-0245-4D45-915C-C6326380E8B6}" type="sibTrans" cxnId="{46A75ACF-D698-4BAC-8109-9D4C976BB453}">
      <dgm:prSet/>
      <dgm:spPr/>
    </dgm:pt>
    <dgm:pt modelId="{EC18F26D-58D6-4323-B542-557063D80FB3}" type="pres">
      <dgm:prSet presAssocID="{399A2510-99C6-415F-9187-A4D897CABAE5}" presName="Name0" presStyleCnt="0">
        <dgm:presLayoutVars>
          <dgm:dir/>
          <dgm:animLvl val="lvl"/>
          <dgm:resizeHandles val="exact"/>
        </dgm:presLayoutVars>
      </dgm:prSet>
      <dgm:spPr/>
    </dgm:pt>
    <dgm:pt modelId="{85F7F42D-47AF-4009-A4E1-FB88C2C6168D}" type="pres">
      <dgm:prSet presAssocID="{CA3DA209-EBAF-481A-ADAE-C8A0A66894CA}" presName="composite" presStyleCnt="0"/>
      <dgm:spPr/>
    </dgm:pt>
    <dgm:pt modelId="{48870949-AC84-4990-AA9B-6192EA6B1044}" type="pres">
      <dgm:prSet presAssocID="{CA3DA209-EBAF-481A-ADAE-C8A0A66894CA}" presName="parTx" presStyleLbl="alignNode1" presStyleIdx="0" presStyleCnt="2">
        <dgm:presLayoutVars>
          <dgm:chMax val="0"/>
          <dgm:chPref val="0"/>
          <dgm:bulletEnabled val="1"/>
        </dgm:presLayoutVars>
      </dgm:prSet>
      <dgm:spPr/>
    </dgm:pt>
    <dgm:pt modelId="{84718065-E3D6-4E0C-89B4-128CC78105B3}" type="pres">
      <dgm:prSet presAssocID="{CA3DA209-EBAF-481A-ADAE-C8A0A66894CA}" presName="desTx" presStyleLbl="alignAccFollowNode1" presStyleIdx="0" presStyleCnt="2">
        <dgm:presLayoutVars>
          <dgm:bulletEnabled val="1"/>
        </dgm:presLayoutVars>
      </dgm:prSet>
      <dgm:spPr/>
    </dgm:pt>
    <dgm:pt modelId="{326C7820-A37C-48F5-BC89-72DC35DE26E6}" type="pres">
      <dgm:prSet presAssocID="{DB1ED7C0-40A4-4CB0-A436-B48992CDE7DD}" presName="space" presStyleCnt="0"/>
      <dgm:spPr/>
    </dgm:pt>
    <dgm:pt modelId="{4E12907D-45F6-44A6-AAB4-70768CE8B013}" type="pres">
      <dgm:prSet presAssocID="{21AE1FA4-D676-4FBD-B95A-14F67C440421}" presName="composite" presStyleCnt="0"/>
      <dgm:spPr/>
    </dgm:pt>
    <dgm:pt modelId="{92607D09-3B25-431B-A5AD-0CCB25789BB4}" type="pres">
      <dgm:prSet presAssocID="{21AE1FA4-D676-4FBD-B95A-14F67C440421}" presName="parTx" presStyleLbl="alignNode1" presStyleIdx="1" presStyleCnt="2">
        <dgm:presLayoutVars>
          <dgm:chMax val="0"/>
          <dgm:chPref val="0"/>
          <dgm:bulletEnabled val="1"/>
        </dgm:presLayoutVars>
      </dgm:prSet>
      <dgm:spPr/>
    </dgm:pt>
    <dgm:pt modelId="{D29380D4-9C71-4E7B-BB0C-1359BB646D66}" type="pres">
      <dgm:prSet presAssocID="{21AE1FA4-D676-4FBD-B95A-14F67C440421}" presName="desTx" presStyleLbl="alignAccFollowNode1" presStyleIdx="1" presStyleCnt="2">
        <dgm:presLayoutVars>
          <dgm:bulletEnabled val="1"/>
        </dgm:presLayoutVars>
      </dgm:prSet>
      <dgm:spPr/>
    </dgm:pt>
  </dgm:ptLst>
  <dgm:cxnLst>
    <dgm:cxn modelId="{545D2D18-A1C3-4851-8530-BD8C8234FCDA}" srcId="{CA3DA209-EBAF-481A-ADAE-C8A0A66894CA}" destId="{CDBF6B4C-F739-4772-97BC-AC2C6C167AB9}" srcOrd="0" destOrd="0" parTransId="{6C80E348-9C01-47B4-B553-DCF745E921CB}" sibTransId="{5AB9A653-0355-419B-9F7E-E34D5235FF01}"/>
    <dgm:cxn modelId="{65E2A839-11EC-4206-BFC1-9B9C50075D4C}" type="presOf" srcId="{399A2510-99C6-415F-9187-A4D897CABAE5}" destId="{EC18F26D-58D6-4323-B542-557063D80FB3}" srcOrd="0" destOrd="0" presId="urn:microsoft.com/office/officeart/2005/8/layout/hList1"/>
    <dgm:cxn modelId="{897F713E-2F8B-4D33-81EE-0414F36A7D54}" srcId="{399A2510-99C6-415F-9187-A4D897CABAE5}" destId="{CA3DA209-EBAF-481A-ADAE-C8A0A66894CA}" srcOrd="0" destOrd="0" parTransId="{139EF9FA-C387-4A80-BDE2-D876B8FE5271}" sibTransId="{DB1ED7C0-40A4-4CB0-A436-B48992CDE7DD}"/>
    <dgm:cxn modelId="{ED050A5B-9E71-42B4-BD84-744FAF17E36E}" type="presOf" srcId="{21AE1FA4-D676-4FBD-B95A-14F67C440421}" destId="{92607D09-3B25-431B-A5AD-0CCB25789BB4}" srcOrd="0" destOrd="0" presId="urn:microsoft.com/office/officeart/2005/8/layout/hList1"/>
    <dgm:cxn modelId="{2D932D61-CC07-4099-B66C-8614E2CCB8D1}" srcId="{399A2510-99C6-415F-9187-A4D897CABAE5}" destId="{21AE1FA4-D676-4FBD-B95A-14F67C440421}" srcOrd="1" destOrd="0" parTransId="{0E6669DB-A824-4960-8127-80CDDE4E3A4E}" sibTransId="{1E8EC745-7315-4921-B36F-808531F97005}"/>
    <dgm:cxn modelId="{4F4AB79D-20A0-4DB9-B9FD-C19457864678}" type="presOf" srcId="{FF5D0698-DC64-4C83-B8F1-DFF946F63F6F}" destId="{D29380D4-9C71-4E7B-BB0C-1359BB646D66}" srcOrd="0" destOrd="0" presId="urn:microsoft.com/office/officeart/2005/8/layout/hList1"/>
    <dgm:cxn modelId="{6CD1BD9E-C685-481B-A407-67487397D07C}" type="presOf" srcId="{CDBF6B4C-F739-4772-97BC-AC2C6C167AB9}" destId="{84718065-E3D6-4E0C-89B4-128CC78105B3}" srcOrd="0" destOrd="0" presId="urn:microsoft.com/office/officeart/2005/8/layout/hList1"/>
    <dgm:cxn modelId="{46A75ACF-D698-4BAC-8109-9D4C976BB453}" srcId="{21AE1FA4-D676-4FBD-B95A-14F67C440421}" destId="{FF5D0698-DC64-4C83-B8F1-DFF946F63F6F}" srcOrd="0" destOrd="0" parTransId="{04E7C157-B3FD-4632-8B25-F692622737E2}" sibTransId="{02EB5BDC-0245-4D45-915C-C6326380E8B6}"/>
    <dgm:cxn modelId="{4C4D4EF9-78A8-404A-AA9C-46DF59FF4FD5}" type="presOf" srcId="{CA3DA209-EBAF-481A-ADAE-C8A0A66894CA}" destId="{48870949-AC84-4990-AA9B-6192EA6B1044}" srcOrd="0" destOrd="0" presId="urn:microsoft.com/office/officeart/2005/8/layout/hList1"/>
    <dgm:cxn modelId="{C31854E6-E66D-4A80-A001-95CB2E0642F9}" type="presParOf" srcId="{EC18F26D-58D6-4323-B542-557063D80FB3}" destId="{85F7F42D-47AF-4009-A4E1-FB88C2C6168D}" srcOrd="0" destOrd="0" presId="urn:microsoft.com/office/officeart/2005/8/layout/hList1"/>
    <dgm:cxn modelId="{E697FB33-C18A-431F-9132-3BDBA127C42D}" type="presParOf" srcId="{85F7F42D-47AF-4009-A4E1-FB88C2C6168D}" destId="{48870949-AC84-4990-AA9B-6192EA6B1044}" srcOrd="0" destOrd="0" presId="urn:microsoft.com/office/officeart/2005/8/layout/hList1"/>
    <dgm:cxn modelId="{B4939D22-B017-4E27-B01D-7776D72CC05C}" type="presParOf" srcId="{85F7F42D-47AF-4009-A4E1-FB88C2C6168D}" destId="{84718065-E3D6-4E0C-89B4-128CC78105B3}" srcOrd="1" destOrd="0" presId="urn:microsoft.com/office/officeart/2005/8/layout/hList1"/>
    <dgm:cxn modelId="{03F978F1-B9B9-4CA1-BE06-6FA12C9056FB}" type="presParOf" srcId="{EC18F26D-58D6-4323-B542-557063D80FB3}" destId="{326C7820-A37C-48F5-BC89-72DC35DE26E6}" srcOrd="1" destOrd="0" presId="urn:microsoft.com/office/officeart/2005/8/layout/hList1"/>
    <dgm:cxn modelId="{E3F51516-A02C-4AC1-834B-0411D0521AE2}" type="presParOf" srcId="{EC18F26D-58D6-4323-B542-557063D80FB3}" destId="{4E12907D-45F6-44A6-AAB4-70768CE8B013}" srcOrd="2" destOrd="0" presId="urn:microsoft.com/office/officeart/2005/8/layout/hList1"/>
    <dgm:cxn modelId="{128F3C2C-9577-4D08-94CD-5F9F14FE9FA3}" type="presParOf" srcId="{4E12907D-45F6-44A6-AAB4-70768CE8B013}" destId="{92607D09-3B25-431B-A5AD-0CCB25789BB4}" srcOrd="0" destOrd="0" presId="urn:microsoft.com/office/officeart/2005/8/layout/hList1"/>
    <dgm:cxn modelId="{00BDC8A1-1CBC-4930-97D1-A04E0CC7D537}" type="presParOf" srcId="{4E12907D-45F6-44A6-AAB4-70768CE8B013}" destId="{D29380D4-9C71-4E7B-BB0C-1359BB646D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5A175-AECA-409D-AE28-14C168DBD14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4117DD6-4F45-41BC-8159-0E33EBE1C03A}">
      <dgm:prSet/>
      <dgm:spPr/>
      <dgm:t>
        <a:bodyPr/>
        <a:lstStyle/>
        <a:p>
          <a:pPr rtl="0"/>
          <a:r>
            <a:rPr lang="en-US" dirty="0"/>
            <a:t>Hospital Readmission and Reduction Program (HRRP)</a:t>
          </a:r>
        </a:p>
      </dgm:t>
    </dgm:pt>
    <dgm:pt modelId="{EFEA121F-7CCA-4E71-8917-1D3F0935D2DF}" type="parTrans" cxnId="{496D74B6-30CD-4989-9D88-292DD4E13792}">
      <dgm:prSet/>
      <dgm:spPr/>
      <dgm:t>
        <a:bodyPr/>
        <a:lstStyle/>
        <a:p>
          <a:endParaRPr lang="en-US"/>
        </a:p>
      </dgm:t>
    </dgm:pt>
    <dgm:pt modelId="{191E09DE-6D8C-4B5A-8516-466ABEC850F3}" type="sibTrans" cxnId="{496D74B6-30CD-4989-9D88-292DD4E13792}">
      <dgm:prSet/>
      <dgm:spPr/>
      <dgm:t>
        <a:bodyPr/>
        <a:lstStyle/>
        <a:p>
          <a:endParaRPr lang="en-US"/>
        </a:p>
      </dgm:t>
    </dgm:pt>
    <dgm:pt modelId="{30A4F8D8-5329-48D0-AD3D-BAAD21C0F98A}">
      <dgm:prSet/>
      <dgm:spPr/>
      <dgm:t>
        <a:bodyPr/>
        <a:lstStyle/>
        <a:p>
          <a:pPr rtl="0"/>
          <a:r>
            <a:rPr lang="en-US" dirty="0"/>
            <a:t>Community-Based Care Transitions Program (CCTP)</a:t>
          </a:r>
        </a:p>
      </dgm:t>
    </dgm:pt>
    <dgm:pt modelId="{1AD30CAB-463D-4691-A778-A5AE0385208B}" type="parTrans" cxnId="{84D18DDE-6C48-400B-86A2-8F46F254DE29}">
      <dgm:prSet/>
      <dgm:spPr/>
      <dgm:t>
        <a:bodyPr/>
        <a:lstStyle/>
        <a:p>
          <a:endParaRPr lang="en-US"/>
        </a:p>
      </dgm:t>
    </dgm:pt>
    <dgm:pt modelId="{DC1A3DC7-610C-407B-AB62-DE84885B286F}" type="sibTrans" cxnId="{84D18DDE-6C48-400B-86A2-8F46F254DE29}">
      <dgm:prSet/>
      <dgm:spPr/>
      <dgm:t>
        <a:bodyPr/>
        <a:lstStyle/>
        <a:p>
          <a:endParaRPr lang="en-US"/>
        </a:p>
      </dgm:t>
    </dgm:pt>
    <dgm:pt modelId="{10E14CAA-E47D-4B7F-BFC5-A0ACAFDF9CBD}" type="pres">
      <dgm:prSet presAssocID="{56E5A175-AECA-409D-AE28-14C168DBD146}" presName="diagram" presStyleCnt="0">
        <dgm:presLayoutVars>
          <dgm:dir/>
          <dgm:resizeHandles val="exact"/>
        </dgm:presLayoutVars>
      </dgm:prSet>
      <dgm:spPr/>
    </dgm:pt>
    <dgm:pt modelId="{C50704DF-21EA-4FAB-85FD-D67EEC2494D2}" type="pres">
      <dgm:prSet presAssocID="{A4117DD6-4F45-41BC-8159-0E33EBE1C03A}" presName="node" presStyleLbl="node1" presStyleIdx="0" presStyleCnt="2">
        <dgm:presLayoutVars>
          <dgm:bulletEnabled val="1"/>
        </dgm:presLayoutVars>
      </dgm:prSet>
      <dgm:spPr/>
    </dgm:pt>
    <dgm:pt modelId="{FDB6A42A-F9AC-4410-84A5-7496D0EA98A3}" type="pres">
      <dgm:prSet presAssocID="{191E09DE-6D8C-4B5A-8516-466ABEC850F3}" presName="sibTrans" presStyleCnt="0"/>
      <dgm:spPr/>
    </dgm:pt>
    <dgm:pt modelId="{5F50F972-B505-4DC6-96AB-F83753270510}" type="pres">
      <dgm:prSet presAssocID="{30A4F8D8-5329-48D0-AD3D-BAAD21C0F98A}" presName="node" presStyleLbl="node1" presStyleIdx="1" presStyleCnt="2">
        <dgm:presLayoutVars>
          <dgm:bulletEnabled val="1"/>
        </dgm:presLayoutVars>
      </dgm:prSet>
      <dgm:spPr/>
    </dgm:pt>
  </dgm:ptLst>
  <dgm:cxnLst>
    <dgm:cxn modelId="{2023D149-9039-4DC8-9B77-C9DB1E0AA1DA}" type="presOf" srcId="{30A4F8D8-5329-48D0-AD3D-BAAD21C0F98A}" destId="{5F50F972-B505-4DC6-96AB-F83753270510}" srcOrd="0" destOrd="0" presId="urn:microsoft.com/office/officeart/2005/8/layout/default"/>
    <dgm:cxn modelId="{59A51650-400A-4D53-A82D-7733BAF41268}" type="presOf" srcId="{A4117DD6-4F45-41BC-8159-0E33EBE1C03A}" destId="{C50704DF-21EA-4FAB-85FD-D67EEC2494D2}" srcOrd="0" destOrd="0" presId="urn:microsoft.com/office/officeart/2005/8/layout/default"/>
    <dgm:cxn modelId="{DE67FC9B-EA2B-490C-A7E4-F8412A3480F4}" type="presOf" srcId="{56E5A175-AECA-409D-AE28-14C168DBD146}" destId="{10E14CAA-E47D-4B7F-BFC5-A0ACAFDF9CBD}" srcOrd="0" destOrd="0" presId="urn:microsoft.com/office/officeart/2005/8/layout/default"/>
    <dgm:cxn modelId="{496D74B6-30CD-4989-9D88-292DD4E13792}" srcId="{56E5A175-AECA-409D-AE28-14C168DBD146}" destId="{A4117DD6-4F45-41BC-8159-0E33EBE1C03A}" srcOrd="0" destOrd="0" parTransId="{EFEA121F-7CCA-4E71-8917-1D3F0935D2DF}" sibTransId="{191E09DE-6D8C-4B5A-8516-466ABEC850F3}"/>
    <dgm:cxn modelId="{84D18DDE-6C48-400B-86A2-8F46F254DE29}" srcId="{56E5A175-AECA-409D-AE28-14C168DBD146}" destId="{30A4F8D8-5329-48D0-AD3D-BAAD21C0F98A}" srcOrd="1" destOrd="0" parTransId="{1AD30CAB-463D-4691-A778-A5AE0385208B}" sibTransId="{DC1A3DC7-610C-407B-AB62-DE84885B286F}"/>
    <dgm:cxn modelId="{4EC3EE5C-5A60-44B5-97E9-6120812E1E87}" type="presParOf" srcId="{10E14CAA-E47D-4B7F-BFC5-A0ACAFDF9CBD}" destId="{C50704DF-21EA-4FAB-85FD-D67EEC2494D2}" srcOrd="0" destOrd="0" presId="urn:microsoft.com/office/officeart/2005/8/layout/default"/>
    <dgm:cxn modelId="{6995EE64-6CB6-4723-9FF1-5036F058CEBF}" type="presParOf" srcId="{10E14CAA-E47D-4B7F-BFC5-A0ACAFDF9CBD}" destId="{FDB6A42A-F9AC-4410-84A5-7496D0EA98A3}" srcOrd="1" destOrd="0" presId="urn:microsoft.com/office/officeart/2005/8/layout/default"/>
    <dgm:cxn modelId="{92004118-360D-499F-8FB5-0E8EE6A7D694}" type="presParOf" srcId="{10E14CAA-E47D-4B7F-BFC5-A0ACAFDF9CBD}" destId="{5F50F972-B505-4DC6-96AB-F8375327051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0949-AC84-4990-AA9B-6192EA6B1044}">
      <dsp:nvSpPr>
        <dsp:cNvPr id="0" name=""/>
        <dsp:cNvSpPr/>
      </dsp:nvSpPr>
      <dsp:spPr>
        <a:xfrm>
          <a:off x="38" y="637247"/>
          <a:ext cx="3685337" cy="139803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1 in 5 patients discharged from hospital to home experience an adverse event within 3 weeks</a:t>
          </a:r>
        </a:p>
      </dsp:txBody>
      <dsp:txXfrm>
        <a:off x="38" y="637247"/>
        <a:ext cx="3685337" cy="1398034"/>
      </dsp:txXfrm>
    </dsp:sp>
    <dsp:sp modelId="{84718065-E3D6-4E0C-89B4-128CC78105B3}">
      <dsp:nvSpPr>
        <dsp:cNvPr id="0" name=""/>
        <dsp:cNvSpPr/>
      </dsp:nvSpPr>
      <dsp:spPr>
        <a:xfrm>
          <a:off x="38" y="2035282"/>
          <a:ext cx="3685337" cy="123113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60% were medication related and could have been avoided</a:t>
          </a:r>
        </a:p>
      </dsp:txBody>
      <dsp:txXfrm>
        <a:off x="38" y="2035282"/>
        <a:ext cx="3685337" cy="1231132"/>
      </dsp:txXfrm>
    </dsp:sp>
    <dsp:sp modelId="{92607D09-3B25-431B-A5AD-0CCB25789BB4}">
      <dsp:nvSpPr>
        <dsp:cNvPr id="0" name=""/>
        <dsp:cNvSpPr/>
      </dsp:nvSpPr>
      <dsp:spPr>
        <a:xfrm>
          <a:off x="4201323" y="637247"/>
          <a:ext cx="3685337" cy="139803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1 in 5 Medicare patients readmitted within 30 days after discharge</a:t>
          </a:r>
        </a:p>
      </dsp:txBody>
      <dsp:txXfrm>
        <a:off x="4201323" y="637247"/>
        <a:ext cx="3685337" cy="1398034"/>
      </dsp:txXfrm>
    </dsp:sp>
    <dsp:sp modelId="{D29380D4-9C71-4E7B-BB0C-1359BB646D66}">
      <dsp:nvSpPr>
        <dsp:cNvPr id="0" name=""/>
        <dsp:cNvSpPr/>
      </dsp:nvSpPr>
      <dsp:spPr>
        <a:xfrm>
          <a:off x="4201323" y="2035282"/>
          <a:ext cx="3685337" cy="123113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At a cost of &gt;$26 billion in 2016</a:t>
          </a:r>
        </a:p>
      </dsp:txBody>
      <dsp:txXfrm>
        <a:off x="4201323" y="2035282"/>
        <a:ext cx="3685337" cy="1231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704DF-21EA-4FAB-85FD-D67EEC2494D2}">
      <dsp:nvSpPr>
        <dsp:cNvPr id="0" name=""/>
        <dsp:cNvSpPr/>
      </dsp:nvSpPr>
      <dsp:spPr>
        <a:xfrm>
          <a:off x="962" y="825435"/>
          <a:ext cx="3754654" cy="22527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Hospital Readmission and Reduction Program (HRRP)</a:t>
          </a:r>
        </a:p>
      </dsp:txBody>
      <dsp:txXfrm>
        <a:off x="962" y="825435"/>
        <a:ext cx="3754654" cy="2252792"/>
      </dsp:txXfrm>
    </dsp:sp>
    <dsp:sp modelId="{5F50F972-B505-4DC6-96AB-F83753270510}">
      <dsp:nvSpPr>
        <dsp:cNvPr id="0" name=""/>
        <dsp:cNvSpPr/>
      </dsp:nvSpPr>
      <dsp:spPr>
        <a:xfrm>
          <a:off x="4131082" y="825435"/>
          <a:ext cx="3754654" cy="22527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Community-Based Care Transitions Program (CCTP)</a:t>
          </a:r>
        </a:p>
      </dsp:txBody>
      <dsp:txXfrm>
        <a:off x="4131082" y="825435"/>
        <a:ext cx="3754654" cy="22527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you know, the United States health care system often fails to meet the needs of patients during transitions because care is rushed and responsibility is fragmented, with little communication across care settings and multiple providers.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11</a:t>
            </a:fld>
            <a:endParaRPr lang="en-US" altLang="en-US"/>
          </a:p>
        </p:txBody>
      </p:sp>
    </p:spTree>
    <p:extLst>
      <p:ext uri="{BB962C8B-B14F-4D97-AF65-F5344CB8AC3E}">
        <p14:creationId xmlns:p14="http://schemas.microsoft.com/office/powerpoint/2010/main" val="300602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https://www.cms.gov/Medicare/Medicare-Fee-for-Service-Payment/AcuteInpatientPPS/Readmissions-Reduction-Program</a:t>
            </a:r>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12</a:t>
            </a:fld>
            <a:endParaRPr lang="en-US" altLang="en-US"/>
          </a:p>
        </p:txBody>
      </p:sp>
    </p:spTree>
    <p:extLst>
      <p:ext uri="{BB962C8B-B14F-4D97-AF65-F5344CB8AC3E}">
        <p14:creationId xmlns:p14="http://schemas.microsoft.com/office/powerpoint/2010/main" val="134219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https://innovation.cms.gov/innovation-models/cctp</a:t>
            </a:r>
          </a:p>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after adjusting for beneficiary risk factors, market conditions, and hospital characteristics, CCTP participants exhibited readmission rates that were 1.82 percentage points lower (14.57 percent versus 16.38 percent; p &lt; 0.01) than those of matched comparisons. Medicare Part A and Part B expenditures were $634 lower ($7,064 vs. $7,698; p &lt; 0.01) for participants from the 101 sites than matched comparisons.</a:t>
            </a:r>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16</a:t>
            </a:fld>
            <a:endParaRPr lang="en-US" altLang="en-US"/>
          </a:p>
        </p:txBody>
      </p:sp>
    </p:spTree>
    <p:extLst>
      <p:ext uri="{BB962C8B-B14F-4D97-AF65-F5344CB8AC3E}">
        <p14:creationId xmlns:p14="http://schemas.microsoft.com/office/powerpoint/2010/main" val="134036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Calibri" pitchFamily="34" charset="0"/>
                <a:ea typeface="+mn-ea"/>
                <a:cs typeface="+mn-cs"/>
              </a:rPr>
              <a:t>NCQA</a:t>
            </a:r>
            <a:r>
              <a:rPr lang="en-US" sz="1200" b="0" i="0" kern="1200" baseline="0" dirty="0">
                <a:solidFill>
                  <a:schemeClr val="tx1"/>
                </a:solidFill>
                <a:effectLst/>
                <a:latin typeface="Calibri" pitchFamily="34" charset="0"/>
                <a:ea typeface="+mn-ea"/>
                <a:cs typeface="+mn-cs"/>
              </a:rPr>
              <a:t> HEDIS (https://www.ncqa.org/hedis/measures/transitions-of-care/)</a:t>
            </a:r>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Assesses key points of transition for Medicare beneficiaries 18 years of age and older after discharge from an inpatient facility. Four rates are reported:</a:t>
            </a:r>
          </a:p>
          <a:p>
            <a:pPr marL="171450" indent="-171450">
              <a:buFont typeface="Arial" panose="020B0604020202020204" pitchFamily="34" charset="0"/>
              <a:buChar char="•"/>
            </a:pPr>
            <a:r>
              <a:rPr lang="en-US" sz="1200" b="0" i="1" kern="1200" dirty="0">
                <a:solidFill>
                  <a:schemeClr val="tx1"/>
                </a:solidFill>
                <a:effectLst/>
                <a:latin typeface="Calibri" pitchFamily="34" charset="0"/>
                <a:ea typeface="+mn-ea"/>
                <a:cs typeface="+mn-cs"/>
              </a:rPr>
              <a:t>Notification of Inpatient Admission.</a:t>
            </a:r>
            <a:r>
              <a:rPr lang="en-US" sz="1200" b="0" i="0" kern="1200" dirty="0">
                <a:solidFill>
                  <a:schemeClr val="tx1"/>
                </a:solidFill>
                <a:effectLst/>
                <a:latin typeface="Calibri" pitchFamily="34" charset="0"/>
                <a:ea typeface="+mn-ea"/>
                <a:cs typeface="+mn-cs"/>
              </a:rPr>
              <a:t> Documentation in the medical record of receipt of notification of inpatient admission on the day of admission or within the following 2 calendar days.</a:t>
            </a:r>
          </a:p>
          <a:p>
            <a:pPr marL="171450" indent="-171450">
              <a:buFont typeface="Arial" panose="020B0604020202020204" pitchFamily="34" charset="0"/>
              <a:buChar char="•"/>
            </a:pPr>
            <a:r>
              <a:rPr lang="en-US" sz="1200" b="0" i="1" kern="1200" dirty="0">
                <a:solidFill>
                  <a:schemeClr val="tx1"/>
                </a:solidFill>
                <a:effectLst/>
                <a:latin typeface="Calibri" pitchFamily="34" charset="0"/>
                <a:ea typeface="+mn-ea"/>
                <a:cs typeface="+mn-cs"/>
              </a:rPr>
              <a:t>Receipt of Discharge Information.</a:t>
            </a:r>
            <a:r>
              <a:rPr lang="en-US" sz="1200" b="0" i="0" kern="1200" dirty="0">
                <a:solidFill>
                  <a:schemeClr val="tx1"/>
                </a:solidFill>
                <a:effectLst/>
                <a:latin typeface="Calibri" pitchFamily="34" charset="0"/>
                <a:ea typeface="+mn-ea"/>
                <a:cs typeface="+mn-cs"/>
              </a:rPr>
              <a:t> Documentation in the medical record of receipt of discharge information on the day of discharge or within the following 2 calendar days.</a:t>
            </a:r>
          </a:p>
          <a:p>
            <a:pPr marL="171450" indent="-171450">
              <a:buFont typeface="Arial" panose="020B0604020202020204" pitchFamily="34" charset="0"/>
              <a:buChar char="•"/>
            </a:pPr>
            <a:r>
              <a:rPr lang="en-US" sz="1200" b="0" i="1" kern="1200" dirty="0">
                <a:solidFill>
                  <a:schemeClr val="tx1"/>
                </a:solidFill>
                <a:effectLst/>
                <a:latin typeface="Calibri" pitchFamily="34" charset="0"/>
                <a:ea typeface="+mn-ea"/>
                <a:cs typeface="+mn-cs"/>
              </a:rPr>
              <a:t>Patient Engagement After Inpatient Discharge. </a:t>
            </a:r>
            <a:r>
              <a:rPr lang="en-US" sz="1200" b="0" i="0" kern="1200" dirty="0">
                <a:solidFill>
                  <a:schemeClr val="tx1"/>
                </a:solidFill>
                <a:effectLst/>
                <a:latin typeface="Calibri" pitchFamily="34" charset="0"/>
                <a:ea typeface="+mn-ea"/>
                <a:cs typeface="+mn-cs"/>
              </a:rPr>
              <a:t>Evidence of patient engagement (e.g., office visits, visits to the home, telehealth) provided within 30 days after discharge.</a:t>
            </a:r>
          </a:p>
          <a:p>
            <a:pPr marL="171450" indent="-171450">
              <a:buFont typeface="Arial" panose="020B0604020202020204" pitchFamily="34" charset="0"/>
              <a:buChar char="•"/>
            </a:pPr>
            <a:r>
              <a:rPr lang="en-US" sz="1200" b="0" i="1" kern="1200" dirty="0">
                <a:solidFill>
                  <a:schemeClr val="tx1"/>
                </a:solidFill>
                <a:effectLst/>
                <a:latin typeface="Calibri" pitchFamily="34" charset="0"/>
                <a:ea typeface="+mn-ea"/>
                <a:cs typeface="+mn-cs"/>
              </a:rPr>
              <a:t>Medication Reconciliation Post-Discharge</a:t>
            </a:r>
            <a:r>
              <a:rPr lang="en-US" sz="1200" b="0" i="0" kern="1200" dirty="0">
                <a:solidFill>
                  <a:schemeClr val="tx1"/>
                </a:solidFill>
                <a:effectLst/>
                <a:latin typeface="Calibri" pitchFamily="34" charset="0"/>
                <a:ea typeface="+mn-ea"/>
                <a:cs typeface="+mn-cs"/>
              </a:rPr>
              <a:t> Medication reconciliation on the date of discharge through 30 days after discharge (31 total days).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CMS Promoting Interoperability Program</a:t>
            </a:r>
            <a:endParaRPr lang="en-US" sz="1200" dirty="0"/>
          </a:p>
          <a:p>
            <a:r>
              <a:rPr lang="en-US" altLang="en-US" dirty="0"/>
              <a:t>https://www.cms.gov/files/document/support-electronic-referral-loops-sending-health-information-2021-01-29.pdf</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98A415-044E-4784-B633-E64ABC5FE177}" type="slidenum">
              <a:rPr lang="en-US" altLang="en-US" smtClean="0"/>
              <a:pPr>
                <a:spcBef>
                  <a:spcPct val="0"/>
                </a:spcBef>
              </a:pPr>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21</a:t>
            </a:fld>
            <a:endParaRPr lang="en-US" altLang="en-US"/>
          </a:p>
        </p:txBody>
      </p:sp>
    </p:spTree>
    <p:extLst>
      <p:ext uri="{BB962C8B-B14F-4D97-AF65-F5344CB8AC3E}">
        <p14:creationId xmlns:p14="http://schemas.microsoft.com/office/powerpoint/2010/main" val="385965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Transition of care is the </a:t>
            </a:r>
            <a:r>
              <a:rPr lang="en-US" altLang="en-US" u="sng" dirty="0">
                <a:latin typeface="Arial" panose="020B0604020202020204" pitchFamily="34" charset="0"/>
              </a:rPr>
              <a:t>movement of patients</a:t>
            </a:r>
            <a:r>
              <a:rPr lang="en-US" altLang="en-US" dirty="0">
                <a:latin typeface="Arial" panose="020B0604020202020204" pitchFamily="34" charset="0"/>
              </a:rPr>
              <a:t> from one health care practitioner or setting to another as their condition and care needs change and it necessarily occurs at multiple levels.  It occurs 1) within settings, such as primary care and specialty care in the context of care in the community, 2) between settings, such as someone who moves from the hospital to the rehabilitation facility, and it occurs 3) across health states, such as from receiving care in the home to needing care in assisted living.</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https://www.ntocc.org/health-care-professionals</a:t>
            </a:r>
          </a:p>
          <a:p>
            <a:endParaRPr lang="en-US" altLang="en-US" dirty="0"/>
          </a:p>
          <a:p>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71F15A-136C-4A0F-B17C-DDE5736B42E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According to another study, one in five U.S. patients discharged to their home from the hospital experienced an adverse event within three weeks of discharge. Sixty percent were medication related and could have been avoided.</a:t>
            </a:r>
          </a:p>
          <a:p>
            <a:endParaRPr lang="en-US" altLang="en-US" sz="1200" b="0" i="0" kern="1200" dirty="0">
              <a:solidFill>
                <a:schemeClr val="tx1"/>
              </a:solidFill>
              <a:effectLst/>
              <a:latin typeface="Calibri" pitchFamily="34" charset="0"/>
              <a:ea typeface="+mn-ea"/>
              <a:cs typeface="+mn-cs"/>
            </a:endParaRPr>
          </a:p>
          <a:p>
            <a:r>
              <a:rPr lang="en-US" dirty="0"/>
              <a:t>Nearly 1 in 5 Medicare patients discharged from a hospital—approximately 2.6 million seniors— is readmitted within 30 days, at a cost of more than $26 billion every year (CMS, 2016)</a:t>
            </a:r>
          </a:p>
          <a:p>
            <a:endParaRPr lang="en-US" altLang="en-US"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defRPr>
            </a:lvl1pPr>
            <a:lvl2pPr marL="742950" indent="-285750" defTabSz="933450">
              <a:spcBef>
                <a:spcPct val="30000"/>
              </a:spcBef>
              <a:defRPr sz="1200">
                <a:solidFill>
                  <a:schemeClr val="tx1"/>
                </a:solidFill>
                <a:latin typeface="Calibri" panose="020F0502020204030204" pitchFamily="34" charset="0"/>
              </a:defRPr>
            </a:lvl2pPr>
            <a:lvl3pPr marL="1143000" indent="-228600" defTabSz="933450">
              <a:spcBef>
                <a:spcPct val="30000"/>
              </a:spcBef>
              <a:defRPr sz="1200">
                <a:solidFill>
                  <a:schemeClr val="tx1"/>
                </a:solidFill>
                <a:latin typeface="Calibri" panose="020F0502020204030204" pitchFamily="34" charset="0"/>
              </a:defRPr>
            </a:lvl3pPr>
            <a:lvl4pPr marL="1600200" indent="-228600" defTabSz="933450">
              <a:spcBef>
                <a:spcPct val="30000"/>
              </a:spcBef>
              <a:defRPr sz="1200">
                <a:solidFill>
                  <a:schemeClr val="tx1"/>
                </a:solidFill>
                <a:latin typeface="Calibri" panose="020F0502020204030204" pitchFamily="34" charset="0"/>
              </a:defRPr>
            </a:lvl4pPr>
            <a:lvl5pPr marL="2057400" indent="-228600" defTabSz="93345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FB3068-0015-4CAB-9ECC-69D0C3886101}"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4</a:t>
            </a:fld>
            <a:endParaRPr lang="en-US" altLang="en-US"/>
          </a:p>
        </p:txBody>
      </p:sp>
    </p:spTree>
    <p:extLst>
      <p:ext uri="{BB962C8B-B14F-4D97-AF65-F5344CB8AC3E}">
        <p14:creationId xmlns:p14="http://schemas.microsoft.com/office/powerpoint/2010/main" val="62684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Low level of “patient activation” that stems from low health literacy, lack of self-management skills, motivational issues.</a:t>
            </a:r>
          </a:p>
          <a:p>
            <a:pPr eaLnBrk="1" hangingPunct="1"/>
            <a:r>
              <a:rPr lang="en-US" altLang="en-US"/>
              <a:t>Lack of standardization and generally know processes, which lead to breakdowns in communication during patient discharges and handoffs.</a:t>
            </a:r>
          </a:p>
          <a:p>
            <a:pPr eaLnBrk="1" hangingPunct="1"/>
            <a:r>
              <a:rPr lang="en-US" altLang="en-US"/>
              <a:t>Inadequate transfer of information across settings, continues to cause delays, inaccuracies, omissions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7</a:t>
            </a:fld>
            <a:endParaRPr lang="en-US" altLang="en-US"/>
          </a:p>
        </p:txBody>
      </p:sp>
    </p:spTree>
    <p:extLst>
      <p:ext uri="{BB962C8B-B14F-4D97-AF65-F5344CB8AC3E}">
        <p14:creationId xmlns:p14="http://schemas.microsoft.com/office/powerpoint/2010/main" val="297605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F999C7-FB36-4B12-B036-16631B4A7FD7}" type="slidenum">
              <a:rPr lang="en-US" altLang="en-US" smtClean="0"/>
              <a:pPr>
                <a:defRPr/>
              </a:pPr>
              <a:t>8</a:t>
            </a:fld>
            <a:endParaRPr lang="en-US" altLang="en-US"/>
          </a:p>
        </p:txBody>
      </p:sp>
    </p:spTree>
    <p:extLst>
      <p:ext uri="{BB962C8B-B14F-4D97-AF65-F5344CB8AC3E}">
        <p14:creationId xmlns:p14="http://schemas.microsoft.com/office/powerpoint/2010/main" val="263016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https://www.ntocc.org/knowledge-and-resource-center</a:t>
            </a:r>
          </a:p>
          <a:p>
            <a:endParaRPr lang="en-US" altLang="en-US" dirty="0"/>
          </a:p>
          <a:p>
            <a:r>
              <a:rPr lang="en-US" altLang="en-US" dirty="0"/>
              <a:t>Currently undergoing revision.</a:t>
            </a:r>
            <a:r>
              <a:rPr lang="en-US" altLang="en-US" baseline="0" dirty="0"/>
              <a:t> Public comments ending on Dec 31</a:t>
            </a:r>
            <a:r>
              <a:rPr lang="en-US" altLang="en-US" baseline="30000" dirty="0"/>
              <a:t>st</a:t>
            </a:r>
            <a:r>
              <a:rPr lang="en-US" altLang="en-US" baseline="0" dirty="0"/>
              <a:t> </a:t>
            </a:r>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A76856-A114-4A90-9455-C2EF23EA47ED}"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5668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Green Carago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BCEC5190-DB6C-504A-A431-681490C9CFFA}"/>
              </a:ext>
            </a:extLst>
          </p:cNvPr>
          <p:cNvPicPr>
            <a:picLocks noChangeAspect="1"/>
          </p:cNvPicPr>
          <p:nvPr/>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981078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417910" indent="-160735">
              <a:buClr>
                <a:schemeClr val="accent1"/>
              </a:buClr>
              <a:buFont typeface="Wingdings" pitchFamily="2" charset="2"/>
              <a:buChar char="§"/>
              <a:defRPr>
                <a:solidFill>
                  <a:srgbClr val="00205B"/>
                </a:solidFill>
                <a:latin typeface="+mn-lt"/>
              </a:defRPr>
            </a:lvl2pPr>
            <a:lvl3pPr marL="675085" indent="-160735">
              <a:buClr>
                <a:schemeClr val="bg2"/>
              </a:buClr>
              <a:buFont typeface="Courier New" panose="02070309020205020404" pitchFamily="49" charset="0"/>
              <a:buChar char="o"/>
              <a:defRPr>
                <a:solidFill>
                  <a:srgbClr val="00205B"/>
                </a:solidFill>
                <a:latin typeface="+mn-lt"/>
              </a:defRPr>
            </a:lvl3pPr>
            <a:lvl4pPr marL="932260" indent="-160735">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p:nvSpPr>
        <p:spPr>
          <a:xfrm>
            <a:off x="0" y="5891353"/>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32463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101600" y="-5715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822960" y="685800"/>
            <a:ext cx="8840949" cy="2169367"/>
          </a:xfrm>
          <a:prstGeom prst="rect">
            <a:avLst/>
          </a:prstGeom>
          <a:noFill/>
          <a:ln>
            <a:noFill/>
          </a:ln>
        </p:spPr>
        <p:txBody>
          <a:bodyPr spcFirstLastPara="1" wrap="square" lIns="0" tIns="0" rIns="0" bIns="0" anchor="t" anchorCtr="0">
            <a:noAutofit/>
          </a:bodyPr>
          <a:lstStyle>
            <a:lvl1pPr marR="0" lvl="0" algn="ct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extLst>
      <p:ext uri="{BB962C8B-B14F-4D97-AF65-F5344CB8AC3E}">
        <p14:creationId xmlns:p14="http://schemas.microsoft.com/office/powerpoint/2010/main" val="36496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extLst>
      <p:ext uri="{BB962C8B-B14F-4D97-AF65-F5344CB8AC3E}">
        <p14:creationId xmlns:p14="http://schemas.microsoft.com/office/powerpoint/2010/main" val="308777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5851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extLst>
      <p:ext uri="{BB962C8B-B14F-4D97-AF65-F5344CB8AC3E}">
        <p14:creationId xmlns:p14="http://schemas.microsoft.com/office/powerpoint/2010/main" val="224906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extLst>
      <p:ext uri="{BB962C8B-B14F-4D97-AF65-F5344CB8AC3E}">
        <p14:creationId xmlns:p14="http://schemas.microsoft.com/office/powerpoint/2010/main" val="3370599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882311345"/>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innovation.cms.gov/innovation-models/cctp"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wnloads.cms.gov/files/cmmi/cctp-final-eval-rpt.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ntocc.org/health-care-professional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www.caretransitions.org/" TargetMode="External"/><Relationship Id="rId3" Type="http://schemas.openxmlformats.org/officeDocument/2006/relationships/hyperlink" Target="http://www.ncqa.org/" TargetMode="External"/><Relationship Id="rId7" Type="http://schemas.openxmlformats.org/officeDocument/2006/relationships/hyperlink" Target="http://www.transitionalcare.info/"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healthcare.gov/" TargetMode="External"/><Relationship Id="rId5" Type="http://schemas.openxmlformats.org/officeDocument/2006/relationships/hyperlink" Target="http://www.cms.gov/" TargetMode="External"/><Relationship Id="rId4" Type="http://schemas.openxmlformats.org/officeDocument/2006/relationships/hyperlink" Target="http://www.ntoc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4710896" y="1796007"/>
            <a:ext cx="7045124" cy="1470025"/>
          </a:xfrm>
        </p:spPr>
        <p:txBody>
          <a:bodyPr/>
          <a:lstStyle/>
          <a:p>
            <a:pPr algn="r" eaLnBrk="1" hangingPunct="1"/>
            <a:r>
              <a:rPr lang="en-US" altLang="en-US" sz="5400" b="1" dirty="0">
                <a:solidFill>
                  <a:schemeClr val="bg1"/>
                </a:solidFill>
              </a:rPr>
              <a:t>Transitions of Care</a:t>
            </a:r>
          </a:p>
        </p:txBody>
      </p:sp>
      <p:sp>
        <p:nvSpPr>
          <p:cNvPr id="13315" name="Subtitle 2"/>
          <p:cNvSpPr>
            <a:spLocks noGrp="1"/>
          </p:cNvSpPr>
          <p:nvPr>
            <p:ph type="subTitle" idx="4294967295"/>
          </p:nvPr>
        </p:nvSpPr>
        <p:spPr>
          <a:xfrm>
            <a:off x="6096000" y="5078392"/>
            <a:ext cx="5872223" cy="1779607"/>
          </a:xfrm>
        </p:spPr>
        <p:txBody>
          <a:bodyPr/>
          <a:lstStyle/>
          <a:p>
            <a:pPr algn="r"/>
            <a:r>
              <a:rPr lang="en-US" altLang="en-US" sz="2400" dirty="0">
                <a:solidFill>
                  <a:schemeClr val="bg1"/>
                </a:solidFill>
              </a:rPr>
              <a:t>Created by the AMCP School of Pharmacy Relations Committee</a:t>
            </a:r>
          </a:p>
          <a:p>
            <a:pPr algn="r"/>
            <a:r>
              <a:rPr lang="en-US" altLang="en-US" sz="2400" dirty="0">
                <a:solidFill>
                  <a:schemeClr val="bg1"/>
                </a:solidFill>
              </a:rPr>
              <a:t>Updated: December 2021</a:t>
            </a:r>
          </a:p>
          <a:p>
            <a:pPr algn="r"/>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a:bodyPr>
          <a:lstStyle/>
          <a:p>
            <a:pPr eaLnBrk="1" hangingPunct="1"/>
            <a:r>
              <a:rPr lang="en-US" altLang="en-US" sz="4000" dirty="0">
                <a:solidFill>
                  <a:schemeClr val="bg2"/>
                </a:solidFill>
              </a:rPr>
              <a:t>Essential Interventions</a:t>
            </a:r>
          </a:p>
        </p:txBody>
      </p:sp>
      <p:sp>
        <p:nvSpPr>
          <p:cNvPr id="27651" name="Rectangle 3"/>
          <p:cNvSpPr>
            <a:spLocks noGrp="1"/>
          </p:cNvSpPr>
          <p:nvPr>
            <p:ph idx="1"/>
          </p:nvPr>
        </p:nvSpPr>
        <p:spPr/>
        <p:txBody>
          <a:bodyPr>
            <a:noAutofit/>
          </a:bodyPr>
          <a:lstStyle/>
          <a:p>
            <a:pPr eaLnBrk="1" hangingPunct="1">
              <a:spcBef>
                <a:spcPts val="600"/>
              </a:spcBef>
              <a:buFont typeface="Arial" panose="020B0604020202020204" pitchFamily="34" charset="0"/>
              <a:buNone/>
            </a:pPr>
            <a:r>
              <a:rPr lang="en-US" altLang="en-US" sz="3000" dirty="0"/>
              <a:t>1. Medication management</a:t>
            </a:r>
          </a:p>
          <a:p>
            <a:pPr eaLnBrk="1" hangingPunct="1">
              <a:spcBef>
                <a:spcPts val="600"/>
              </a:spcBef>
              <a:buFont typeface="Arial" panose="020B0604020202020204" pitchFamily="34" charset="0"/>
              <a:buNone/>
            </a:pPr>
            <a:r>
              <a:rPr lang="en-US" altLang="en-US" sz="3000" dirty="0"/>
              <a:t>2. Transition planning</a:t>
            </a:r>
          </a:p>
          <a:p>
            <a:pPr eaLnBrk="1" hangingPunct="1">
              <a:spcBef>
                <a:spcPts val="600"/>
              </a:spcBef>
              <a:buFont typeface="Arial" panose="020B0604020202020204" pitchFamily="34" charset="0"/>
              <a:buNone/>
            </a:pPr>
            <a:r>
              <a:rPr lang="en-US" altLang="en-US" sz="3000" dirty="0"/>
              <a:t>3. Patient and family engagement/education</a:t>
            </a:r>
          </a:p>
          <a:p>
            <a:pPr eaLnBrk="1" hangingPunct="1">
              <a:spcBef>
                <a:spcPts val="600"/>
              </a:spcBef>
              <a:buFont typeface="Arial" panose="020B0604020202020204" pitchFamily="34" charset="0"/>
              <a:buNone/>
            </a:pPr>
            <a:r>
              <a:rPr lang="en-US" altLang="en-US" sz="3000" dirty="0"/>
              <a:t>4. Information transfer</a:t>
            </a:r>
          </a:p>
          <a:p>
            <a:pPr eaLnBrk="1" hangingPunct="1">
              <a:spcBef>
                <a:spcPts val="600"/>
              </a:spcBef>
              <a:buFont typeface="Arial" panose="020B0604020202020204" pitchFamily="34" charset="0"/>
              <a:buNone/>
            </a:pPr>
            <a:r>
              <a:rPr lang="en-US" altLang="en-US" sz="3000" dirty="0"/>
              <a:t>5. Follow-up care</a:t>
            </a:r>
          </a:p>
          <a:p>
            <a:pPr eaLnBrk="1" hangingPunct="1">
              <a:spcBef>
                <a:spcPts val="600"/>
              </a:spcBef>
              <a:buFont typeface="Arial" panose="020B0604020202020204" pitchFamily="34" charset="0"/>
              <a:buNone/>
            </a:pPr>
            <a:r>
              <a:rPr lang="en-US" altLang="en-US" sz="3000" dirty="0"/>
              <a:t>6. Healthcare provider engagement</a:t>
            </a:r>
          </a:p>
          <a:p>
            <a:pPr eaLnBrk="1" hangingPunct="1">
              <a:spcBef>
                <a:spcPts val="600"/>
              </a:spcBef>
              <a:buFont typeface="Arial" panose="020B0604020202020204" pitchFamily="34" charset="0"/>
              <a:buNone/>
            </a:pPr>
            <a:r>
              <a:rPr lang="en-US" altLang="en-US" sz="3000" dirty="0"/>
              <a:t>7. Shared accountability across providers and organizations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Transitions of Care Programs</a:t>
            </a:r>
          </a:p>
        </p:txBody>
      </p:sp>
      <p:graphicFrame>
        <p:nvGraphicFramePr>
          <p:cNvPr id="4" name="Content Placeholder 3"/>
          <p:cNvGraphicFramePr>
            <a:graphicFrameLocks noGrp="1"/>
          </p:cNvGraphicFramePr>
          <p:nvPr>
            <p:ph idx="1"/>
          </p:nvPr>
        </p:nvGraphicFramePr>
        <p:xfrm>
          <a:off x="2152650" y="1825626"/>
          <a:ext cx="7886700" cy="3903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3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Hospital Readmission and Reduction Program </a:t>
            </a:r>
          </a:p>
        </p:txBody>
      </p:sp>
      <p:sp>
        <p:nvSpPr>
          <p:cNvPr id="3" name="Content Placeholder 2"/>
          <p:cNvSpPr>
            <a:spLocks noGrp="1"/>
          </p:cNvSpPr>
          <p:nvPr>
            <p:ph idx="1"/>
          </p:nvPr>
        </p:nvSpPr>
        <p:spPr/>
        <p:txBody>
          <a:bodyPr>
            <a:normAutofit/>
          </a:bodyPr>
          <a:lstStyle/>
          <a:p>
            <a:pPr marL="457200" indent="-457200">
              <a:spcBef>
                <a:spcPts val="600"/>
              </a:spcBef>
              <a:buFont typeface="Arial" panose="020B0604020202020204" pitchFamily="34" charset="0"/>
              <a:buChar char="•"/>
            </a:pPr>
            <a:r>
              <a:rPr lang="en-US" sz="2800" dirty="0"/>
              <a:t>Medicare value-based purchasing program</a:t>
            </a:r>
          </a:p>
          <a:p>
            <a:pPr marL="457200" indent="-457200">
              <a:spcBef>
                <a:spcPts val="600"/>
              </a:spcBef>
              <a:buFont typeface="Arial" panose="020B0604020202020204" pitchFamily="34" charset="0"/>
              <a:buChar char="•"/>
            </a:pPr>
            <a:r>
              <a:rPr lang="en-US" sz="2800" dirty="0"/>
              <a:t>Goal to improve communication and care coordination in discharge plans to reduce avoidable readmissions </a:t>
            </a:r>
          </a:p>
          <a:p>
            <a:pPr marL="457200" indent="-457200">
              <a:spcBef>
                <a:spcPts val="600"/>
              </a:spcBef>
              <a:buFont typeface="Arial" panose="020B0604020202020204" pitchFamily="34" charset="0"/>
              <a:buChar char="•"/>
            </a:pPr>
            <a:r>
              <a:rPr lang="en-US" sz="2800" dirty="0"/>
              <a:t>Targets 6 conditions:</a:t>
            </a:r>
          </a:p>
          <a:p>
            <a:endParaRPr lang="en-US" sz="3000" dirty="0"/>
          </a:p>
          <a:p>
            <a:endParaRPr lang="en-US" sz="3000" dirty="0"/>
          </a:p>
        </p:txBody>
      </p:sp>
      <p:graphicFrame>
        <p:nvGraphicFramePr>
          <p:cNvPr id="5" name="Table 4"/>
          <p:cNvGraphicFramePr>
            <a:graphicFrameLocks noGrp="1"/>
          </p:cNvGraphicFramePr>
          <p:nvPr>
            <p:extLst>
              <p:ext uri="{D42A27DB-BD31-4B8C-83A1-F6EECF244321}">
                <p14:modId xmlns:p14="http://schemas.microsoft.com/office/powerpoint/2010/main" val="3029251864"/>
              </p:ext>
            </p:extLst>
          </p:nvPr>
        </p:nvGraphicFramePr>
        <p:xfrm>
          <a:off x="1957087" y="3913501"/>
          <a:ext cx="8000998" cy="1950720"/>
        </p:xfrm>
        <a:graphic>
          <a:graphicData uri="http://schemas.openxmlformats.org/drawingml/2006/table">
            <a:tbl>
              <a:tblPr firstRow="1" bandRow="1">
                <a:tableStyleId>{2D5ABB26-0587-4C30-8999-92F81FD0307C}</a:tableStyleId>
              </a:tblPr>
              <a:tblGrid>
                <a:gridCol w="4000499">
                  <a:extLst>
                    <a:ext uri="{9D8B030D-6E8A-4147-A177-3AD203B41FA5}">
                      <a16:colId xmlns:a16="http://schemas.microsoft.com/office/drawing/2014/main" val="2186521673"/>
                    </a:ext>
                  </a:extLst>
                </a:gridCol>
                <a:gridCol w="4000499">
                  <a:extLst>
                    <a:ext uri="{9D8B030D-6E8A-4147-A177-3AD203B41FA5}">
                      <a16:colId xmlns:a16="http://schemas.microsoft.com/office/drawing/2014/main" val="2393311798"/>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Acute myocardial infarction (AMI)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Pneumonia</a:t>
                      </a:r>
                    </a:p>
                  </a:txBody>
                  <a:tcPr/>
                </a:tc>
                <a:extLst>
                  <a:ext uri="{0D108BD9-81ED-4DB2-BD59-A6C34878D82A}">
                    <a16:rowId xmlns:a16="http://schemas.microsoft.com/office/drawing/2014/main" val="1317332064"/>
                  </a:ext>
                </a:extLst>
              </a:tr>
              <a:tr h="624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Chronic obstructive pulmonary disease (COPD)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Coronary artery bypass graft (CABG) surgery</a:t>
                      </a:r>
                    </a:p>
                  </a:txBody>
                  <a:tcPr/>
                </a:tc>
                <a:extLst>
                  <a:ext uri="{0D108BD9-81ED-4DB2-BD59-A6C34878D82A}">
                    <a16:rowId xmlns:a16="http://schemas.microsoft.com/office/drawing/2014/main" val="9957006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Heart failure (HF)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Elective primary total hip arthroplasty and/or total knee arthroplasty (THA/TKA)</a:t>
                      </a:r>
                    </a:p>
                  </a:txBody>
                  <a:tcPr/>
                </a:tc>
                <a:extLst>
                  <a:ext uri="{0D108BD9-81ED-4DB2-BD59-A6C34878D82A}">
                    <a16:rowId xmlns:a16="http://schemas.microsoft.com/office/drawing/2014/main" val="2909688046"/>
                  </a:ext>
                </a:extLst>
              </a:tr>
            </a:tbl>
          </a:graphicData>
        </a:graphic>
      </p:graphicFrame>
    </p:spTree>
    <p:extLst>
      <p:ext uri="{BB962C8B-B14F-4D97-AF65-F5344CB8AC3E}">
        <p14:creationId xmlns:p14="http://schemas.microsoft.com/office/powerpoint/2010/main" val="230658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Hospital Readmission and Reduction Program </a:t>
            </a:r>
          </a:p>
        </p:txBody>
      </p:sp>
      <p:sp>
        <p:nvSpPr>
          <p:cNvPr id="3" name="Content Placeholder 2"/>
          <p:cNvSpPr>
            <a:spLocks noGrp="1"/>
          </p:cNvSpPr>
          <p:nvPr>
            <p:ph idx="1"/>
          </p:nvPr>
        </p:nvSpPr>
        <p:spPr/>
        <p:txBody>
          <a:bodyPr>
            <a:normAutofit/>
          </a:bodyPr>
          <a:lstStyle/>
          <a:p>
            <a:pPr>
              <a:spcBef>
                <a:spcPts val="600"/>
              </a:spcBef>
            </a:pPr>
            <a:r>
              <a:rPr lang="en-US" sz="3000" dirty="0"/>
              <a:t>Analysis of readmission rates from 3387 hospitals from 2007 to 2015</a:t>
            </a:r>
          </a:p>
          <a:p>
            <a:pPr lvl="1">
              <a:spcBef>
                <a:spcPts val="600"/>
              </a:spcBef>
              <a:buClr>
                <a:schemeClr val="tx2"/>
              </a:buClr>
              <a:buFont typeface="Arial" panose="020B0604020202020204" pitchFamily="34" charset="0"/>
              <a:buChar char="•"/>
            </a:pPr>
            <a:r>
              <a:rPr lang="en-US" sz="3000" dirty="0"/>
              <a:t>Targeted conditions declined from 21.5% to 17.8% </a:t>
            </a:r>
          </a:p>
          <a:p>
            <a:pPr lvl="1">
              <a:spcBef>
                <a:spcPts val="600"/>
              </a:spcBef>
              <a:buClr>
                <a:schemeClr val="tx2"/>
              </a:buClr>
              <a:buFont typeface="Arial" panose="020B0604020202020204" pitchFamily="34" charset="0"/>
              <a:buChar char="•"/>
            </a:pPr>
            <a:r>
              <a:rPr lang="en-US" sz="3000" dirty="0"/>
              <a:t>Non-targeted conditions declined from 15.3% to 13.1%</a:t>
            </a:r>
          </a:p>
          <a:p>
            <a:endParaRPr lang="en-US" dirty="0"/>
          </a:p>
          <a:p>
            <a:endParaRPr lang="en-US" dirty="0"/>
          </a:p>
          <a:p>
            <a:endParaRPr lang="en-US" dirty="0"/>
          </a:p>
          <a:p>
            <a:endParaRPr lang="en-US" dirty="0"/>
          </a:p>
          <a:p>
            <a:endParaRPr lang="en-US" dirty="0"/>
          </a:p>
          <a:p>
            <a:r>
              <a:rPr lang="en-US" dirty="0"/>
              <a:t>Zuckerman RB, </a:t>
            </a:r>
            <a:r>
              <a:rPr lang="en-US" dirty="0" err="1"/>
              <a:t>Sheingold</a:t>
            </a:r>
            <a:r>
              <a:rPr lang="en-US" dirty="0"/>
              <a:t> SH, </a:t>
            </a:r>
            <a:r>
              <a:rPr lang="en-US" dirty="0" err="1"/>
              <a:t>Orav</a:t>
            </a:r>
            <a:r>
              <a:rPr lang="en-US" dirty="0"/>
              <a:t> EJ, et al. Readmissions, Observation, and the Hospital Readmissions Reduction Program. N </a:t>
            </a:r>
            <a:r>
              <a:rPr lang="en-US" dirty="0" err="1"/>
              <a:t>Engl</a:t>
            </a:r>
            <a:r>
              <a:rPr lang="en-US" dirty="0"/>
              <a:t> J Med 2016; 374:1543.</a:t>
            </a:r>
          </a:p>
        </p:txBody>
      </p:sp>
    </p:spTree>
    <p:extLst>
      <p:ext uri="{BB962C8B-B14F-4D97-AF65-F5344CB8AC3E}">
        <p14:creationId xmlns:p14="http://schemas.microsoft.com/office/powerpoint/2010/main" val="2524510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normAutofit/>
          </a:bodyPr>
          <a:lstStyle/>
          <a:p>
            <a:pPr eaLnBrk="1" hangingPunct="1"/>
            <a:r>
              <a:rPr lang="en-US" altLang="en-US" sz="4000" dirty="0">
                <a:solidFill>
                  <a:schemeClr val="bg2"/>
                </a:solidFill>
              </a:rPr>
              <a:t>Community-based Care Transitions Program</a:t>
            </a:r>
          </a:p>
        </p:txBody>
      </p:sp>
      <p:sp>
        <p:nvSpPr>
          <p:cNvPr id="36867" name="Rectangle 3"/>
          <p:cNvSpPr>
            <a:spLocks noGrp="1"/>
          </p:cNvSpPr>
          <p:nvPr>
            <p:ph idx="1"/>
          </p:nvPr>
        </p:nvSpPr>
        <p:spPr/>
        <p:txBody>
          <a:bodyPr>
            <a:normAutofit/>
          </a:bodyPr>
          <a:lstStyle/>
          <a:p>
            <a:pPr marL="457200" indent="-457200" eaLnBrk="1" hangingPunct="1">
              <a:spcBef>
                <a:spcPts val="600"/>
              </a:spcBef>
              <a:buFont typeface="Arial" panose="020B0604020202020204" pitchFamily="34" charset="0"/>
              <a:buChar char="•"/>
            </a:pPr>
            <a:r>
              <a:rPr lang="en-US" altLang="en-US" sz="2800" dirty="0"/>
              <a:t>Authorized by Section 3026 of Affordable Care Act </a:t>
            </a:r>
          </a:p>
          <a:p>
            <a:pPr marL="457200" indent="-457200" eaLnBrk="1" hangingPunct="1">
              <a:spcBef>
                <a:spcPts val="600"/>
              </a:spcBef>
              <a:buFont typeface="Arial" panose="020B0604020202020204" pitchFamily="34" charset="0"/>
              <a:buChar char="•"/>
            </a:pPr>
            <a:r>
              <a:rPr lang="en-US" sz="2800" dirty="0"/>
              <a:t>Part of the Partnership for Patients campaign</a:t>
            </a:r>
          </a:p>
          <a:p>
            <a:pPr marL="457200" indent="-457200" eaLnBrk="1" hangingPunct="1">
              <a:spcBef>
                <a:spcPts val="600"/>
              </a:spcBef>
              <a:buFont typeface="Arial" panose="020B0604020202020204" pitchFamily="34" charset="0"/>
              <a:buChar char="•"/>
            </a:pPr>
            <a:r>
              <a:rPr lang="en-US" altLang="en-US" sz="2800" dirty="0"/>
              <a:t>Goal: reduce 30-day hospital readmissions by 20%</a:t>
            </a:r>
          </a:p>
          <a:p>
            <a:pPr marL="457200" indent="-457200" eaLnBrk="1" hangingPunct="1">
              <a:spcBef>
                <a:spcPts val="600"/>
              </a:spcBef>
              <a:buFont typeface="Arial" panose="020B0604020202020204" pitchFamily="34" charset="0"/>
              <a:buChar char="•"/>
            </a:pPr>
            <a:r>
              <a:rPr lang="en-US" sz="2800" dirty="0"/>
              <a:t>Launched in February 2012 and ran for 5 years</a:t>
            </a:r>
            <a:endParaRPr lang="en-US" altLang="en-US" sz="2800" dirty="0"/>
          </a:p>
          <a:p>
            <a:pPr marL="457200" indent="-457200" eaLnBrk="1" hangingPunct="1">
              <a:spcBef>
                <a:spcPts val="600"/>
              </a:spcBef>
              <a:buFont typeface="Arial" panose="020B0604020202020204" pitchFamily="34" charset="0"/>
              <a:buChar char="•"/>
            </a:pPr>
            <a:r>
              <a:rPr lang="en-US" altLang="en-US" sz="2800" dirty="0"/>
              <a:t>Provided $300 million in funding to community-based organizations that partner with their local hospital to improve care transition services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normAutofit/>
          </a:bodyPr>
          <a:lstStyle/>
          <a:p>
            <a:pPr eaLnBrk="1" hangingPunct="1"/>
            <a:r>
              <a:rPr lang="en-US" altLang="en-US" sz="4000" dirty="0">
                <a:solidFill>
                  <a:schemeClr val="bg2"/>
                </a:solidFill>
              </a:rPr>
              <a:t>Community-based Care Transitions Program</a:t>
            </a:r>
          </a:p>
        </p:txBody>
      </p:sp>
      <p:sp>
        <p:nvSpPr>
          <p:cNvPr id="35843" name="Rectangle 3"/>
          <p:cNvSpPr>
            <a:spLocks noGrp="1"/>
          </p:cNvSpPr>
          <p:nvPr>
            <p:ph idx="1"/>
          </p:nvPr>
        </p:nvSpPr>
        <p:spPr/>
        <p:txBody>
          <a:bodyPr>
            <a:normAutofit/>
          </a:bodyPr>
          <a:lstStyle/>
          <a:p>
            <a:pPr eaLnBrk="1" hangingPunct="1">
              <a:spcBef>
                <a:spcPts val="600"/>
              </a:spcBef>
              <a:buFont typeface="Arial" panose="020B0604020202020204" pitchFamily="34" charset="0"/>
              <a:buNone/>
            </a:pPr>
            <a:r>
              <a:rPr lang="en-US" altLang="en-US" sz="3200" dirty="0"/>
              <a:t>Goals:</a:t>
            </a:r>
          </a:p>
          <a:p>
            <a:pPr lvl="1" eaLnBrk="1" hangingPunct="1">
              <a:spcBef>
                <a:spcPts val="600"/>
              </a:spcBef>
              <a:buClr>
                <a:schemeClr val="tx2"/>
              </a:buClr>
              <a:buFont typeface="Arial" panose="020B0604020202020204" pitchFamily="34" charset="0"/>
              <a:buChar char="•"/>
            </a:pPr>
            <a:r>
              <a:rPr lang="en-US" altLang="en-US" sz="2800" dirty="0"/>
              <a:t>Improve transitions from inpatient hospital setting to home or other care settings</a:t>
            </a:r>
          </a:p>
          <a:p>
            <a:pPr lvl="1" eaLnBrk="1" hangingPunct="1">
              <a:spcBef>
                <a:spcPts val="600"/>
              </a:spcBef>
              <a:buClr>
                <a:schemeClr val="tx2"/>
              </a:buClr>
              <a:buFont typeface="Arial" panose="020B0604020202020204" pitchFamily="34" charset="0"/>
              <a:buChar char="•"/>
            </a:pPr>
            <a:r>
              <a:rPr lang="en-US" altLang="en-US" sz="2800" dirty="0"/>
              <a:t>Improve quality of care</a:t>
            </a:r>
          </a:p>
          <a:p>
            <a:pPr lvl="1" eaLnBrk="1" hangingPunct="1">
              <a:spcBef>
                <a:spcPts val="600"/>
              </a:spcBef>
              <a:buClr>
                <a:schemeClr val="tx2"/>
              </a:buClr>
              <a:buFont typeface="Arial" panose="020B0604020202020204" pitchFamily="34" charset="0"/>
              <a:buChar char="•"/>
            </a:pPr>
            <a:r>
              <a:rPr lang="en-US" altLang="en-US" sz="2800" dirty="0"/>
              <a:t>Reduce readmissions for high-risk patients</a:t>
            </a:r>
          </a:p>
          <a:p>
            <a:pPr lvl="1" eaLnBrk="1" hangingPunct="1">
              <a:spcBef>
                <a:spcPts val="600"/>
              </a:spcBef>
              <a:buClr>
                <a:schemeClr val="tx2"/>
              </a:buClr>
              <a:buFont typeface="Arial" panose="020B0604020202020204" pitchFamily="34" charset="0"/>
              <a:buChar char="•"/>
            </a:pPr>
            <a:r>
              <a:rPr lang="en-US" altLang="en-US" sz="2800" dirty="0"/>
              <a:t>Document measurable savings to Medicare program</a:t>
            </a:r>
          </a:p>
          <a:p>
            <a:pPr lvl="1" eaLnBrk="1" hangingPunct="1"/>
            <a:endParaRPr lang="en-US" altLang="en-US" dirty="0"/>
          </a:p>
          <a:p>
            <a:pPr lvl="1" eaLnBrk="1" hangingPunct="1">
              <a:buFont typeface="Arial" panose="020B0604020202020204" pitchFamily="34" charset="0"/>
              <a:buNone/>
            </a:pPr>
            <a:r>
              <a:rPr lang="en-US" altLang="en-US" dirty="0"/>
              <a:t>More information available at:</a:t>
            </a:r>
          </a:p>
          <a:p>
            <a:pPr lvl="1" eaLnBrk="1" hangingPunct="1">
              <a:buNone/>
            </a:pPr>
            <a:r>
              <a:rPr lang="en-US" altLang="en-US" dirty="0">
                <a:hlinkClick r:id="rId2"/>
              </a:rPr>
              <a:t>https://innovation.cms.gov/innovation-models/cctp</a:t>
            </a: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Community-based Care Transitions Program</a:t>
            </a:r>
            <a:endParaRPr lang="en-US" sz="4000" dirty="0"/>
          </a:p>
        </p:txBody>
      </p:sp>
      <p:sp>
        <p:nvSpPr>
          <p:cNvPr id="3" name="Content Placeholder 2"/>
          <p:cNvSpPr>
            <a:spLocks noGrp="1"/>
          </p:cNvSpPr>
          <p:nvPr>
            <p:ph idx="1"/>
          </p:nvPr>
        </p:nvSpPr>
        <p:spPr>
          <a:xfrm>
            <a:off x="1034970" y="2665408"/>
            <a:ext cx="10515600" cy="390366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Final Evaluation Report: Evaluation of the Community-based Care Transitions Program (</a:t>
            </a:r>
            <a:r>
              <a:rPr lang="en-US" dirty="0">
                <a:hlinkClick r:id="rId3"/>
              </a:rPr>
              <a:t>https://downloads.cms.gov/files/cmmi/cctp-final-eval-rpt.pdf</a:t>
            </a:r>
            <a:r>
              <a:rPr lang="en-US" dirty="0"/>
              <a:t>) </a:t>
            </a:r>
          </a:p>
        </p:txBody>
      </p:sp>
      <p:graphicFrame>
        <p:nvGraphicFramePr>
          <p:cNvPr id="4" name="Table 3"/>
          <p:cNvGraphicFramePr>
            <a:graphicFrameLocks noGrp="1"/>
          </p:cNvGraphicFramePr>
          <p:nvPr/>
        </p:nvGraphicFramePr>
        <p:xfrm>
          <a:off x="2140927" y="1905000"/>
          <a:ext cx="7696200" cy="2849880"/>
        </p:xfrm>
        <a:graphic>
          <a:graphicData uri="http://schemas.openxmlformats.org/drawingml/2006/table">
            <a:tbl>
              <a:tblPr firstRow="1" bandRow="1">
                <a:tableStyleId>{073A0DAA-6AF3-43AB-8588-CEC1D06C72B9}</a:tableStyleId>
              </a:tblPr>
              <a:tblGrid>
                <a:gridCol w="1924050">
                  <a:extLst>
                    <a:ext uri="{9D8B030D-6E8A-4147-A177-3AD203B41FA5}">
                      <a16:colId xmlns:a16="http://schemas.microsoft.com/office/drawing/2014/main" val="2657717085"/>
                    </a:ext>
                  </a:extLst>
                </a:gridCol>
                <a:gridCol w="1924050">
                  <a:extLst>
                    <a:ext uri="{9D8B030D-6E8A-4147-A177-3AD203B41FA5}">
                      <a16:colId xmlns:a16="http://schemas.microsoft.com/office/drawing/2014/main" val="366867131"/>
                    </a:ext>
                  </a:extLst>
                </a:gridCol>
                <a:gridCol w="1924050">
                  <a:extLst>
                    <a:ext uri="{9D8B030D-6E8A-4147-A177-3AD203B41FA5}">
                      <a16:colId xmlns:a16="http://schemas.microsoft.com/office/drawing/2014/main" val="1493993255"/>
                    </a:ext>
                  </a:extLst>
                </a:gridCol>
                <a:gridCol w="1924050">
                  <a:extLst>
                    <a:ext uri="{9D8B030D-6E8A-4147-A177-3AD203B41FA5}">
                      <a16:colId xmlns:a16="http://schemas.microsoft.com/office/drawing/2014/main" val="4287413264"/>
                    </a:ext>
                  </a:extLst>
                </a:gridCol>
              </a:tblGrid>
              <a:tr h="582188">
                <a:tc>
                  <a:txBody>
                    <a:bodyPr/>
                    <a:lstStyle/>
                    <a:p>
                      <a:pPr algn="ctr"/>
                      <a:endParaRPr lang="en-US" sz="2000" dirty="0"/>
                    </a:p>
                  </a:txBody>
                  <a:tcPr anchor="ctr"/>
                </a:tc>
                <a:tc>
                  <a:txBody>
                    <a:bodyPr/>
                    <a:lstStyle/>
                    <a:p>
                      <a:pPr algn="ctr"/>
                      <a:r>
                        <a:rPr lang="en-US" sz="2000" dirty="0"/>
                        <a:t>CCTP</a:t>
                      </a:r>
                      <a:r>
                        <a:rPr lang="en-US" sz="2000" baseline="0" dirty="0"/>
                        <a:t> Participant</a:t>
                      </a:r>
                      <a:endParaRPr lang="en-US" sz="2000" dirty="0"/>
                    </a:p>
                  </a:txBody>
                  <a:tcPr anchor="ctr"/>
                </a:tc>
                <a:tc>
                  <a:txBody>
                    <a:bodyPr/>
                    <a:lstStyle/>
                    <a:p>
                      <a:pPr algn="ctr"/>
                      <a:r>
                        <a:rPr lang="en-US" sz="2000" dirty="0"/>
                        <a:t>Matched</a:t>
                      </a:r>
                      <a:r>
                        <a:rPr lang="en-US" sz="2000" baseline="0" dirty="0"/>
                        <a:t> Comparison</a:t>
                      </a:r>
                      <a:endParaRPr lang="en-US" sz="2000" dirty="0"/>
                    </a:p>
                  </a:txBody>
                  <a:tcPr anchor="ctr"/>
                </a:tc>
                <a:tc>
                  <a:txBody>
                    <a:bodyPr/>
                    <a:lstStyle/>
                    <a:p>
                      <a:pPr algn="ctr"/>
                      <a:endParaRPr lang="en-US" sz="2000"/>
                    </a:p>
                  </a:txBody>
                  <a:tcPr anchor="ctr"/>
                </a:tc>
                <a:extLst>
                  <a:ext uri="{0D108BD9-81ED-4DB2-BD59-A6C34878D82A}">
                    <a16:rowId xmlns:a16="http://schemas.microsoft.com/office/drawing/2014/main" val="662525467"/>
                  </a:ext>
                </a:extLst>
              </a:tr>
              <a:tr h="800100">
                <a:tc>
                  <a:txBody>
                    <a:bodyPr/>
                    <a:lstStyle/>
                    <a:p>
                      <a:pPr algn="ctr"/>
                      <a:r>
                        <a:rPr lang="en-US" sz="2000" dirty="0"/>
                        <a:t>Readmission rates </a:t>
                      </a:r>
                    </a:p>
                  </a:txBody>
                  <a:tcPr anchor="ctr"/>
                </a:tc>
                <a:tc>
                  <a:txBody>
                    <a:bodyPr/>
                    <a:lstStyle/>
                    <a:p>
                      <a:pPr algn="ctr"/>
                      <a:r>
                        <a:rPr lang="en-US" sz="2000" dirty="0"/>
                        <a:t>14.57%</a:t>
                      </a:r>
                    </a:p>
                  </a:txBody>
                  <a:tcPr anchor="ctr"/>
                </a:tc>
                <a:tc>
                  <a:txBody>
                    <a:bodyPr/>
                    <a:lstStyle/>
                    <a:p>
                      <a:pPr algn="ctr"/>
                      <a:r>
                        <a:rPr lang="en-US" sz="2000" dirty="0"/>
                        <a:t>16.38%</a:t>
                      </a:r>
                    </a:p>
                  </a:txBody>
                  <a:tcPr anchor="ctr"/>
                </a:tc>
                <a:tc>
                  <a:txBody>
                    <a:bodyPr/>
                    <a:lstStyle/>
                    <a:p>
                      <a:pPr algn="ctr"/>
                      <a:r>
                        <a:rPr lang="en-US" sz="2000" dirty="0"/>
                        <a:t>1.82% reduction</a:t>
                      </a:r>
                    </a:p>
                    <a:p>
                      <a:pPr algn="ctr"/>
                      <a:r>
                        <a:rPr lang="en-US" sz="2000" dirty="0"/>
                        <a:t>p &lt; 0.01</a:t>
                      </a:r>
                    </a:p>
                  </a:txBody>
                  <a:tcPr anchor="ctr"/>
                </a:tc>
                <a:extLst>
                  <a:ext uri="{0D108BD9-81ED-4DB2-BD59-A6C34878D82A}">
                    <a16:rowId xmlns:a16="http://schemas.microsoft.com/office/drawing/2014/main" val="4286922045"/>
                  </a:ext>
                </a:extLst>
              </a:tr>
              <a:tr h="1143000">
                <a:tc>
                  <a:txBody>
                    <a:bodyPr/>
                    <a:lstStyle/>
                    <a:p>
                      <a:pPr algn="ctr"/>
                      <a:r>
                        <a:rPr lang="en-US" sz="2000" dirty="0"/>
                        <a:t>Medicare Part A and Part B expenditures </a:t>
                      </a:r>
                    </a:p>
                  </a:txBody>
                  <a:tcPr anchor="ctr"/>
                </a:tc>
                <a:tc>
                  <a:txBody>
                    <a:bodyPr/>
                    <a:lstStyle/>
                    <a:p>
                      <a:pPr algn="ctr"/>
                      <a:r>
                        <a:rPr lang="en-US" sz="2000" dirty="0"/>
                        <a:t>$7,064 </a:t>
                      </a:r>
                    </a:p>
                  </a:txBody>
                  <a:tcPr anchor="ctr"/>
                </a:tc>
                <a:tc>
                  <a:txBody>
                    <a:bodyPr/>
                    <a:lstStyle/>
                    <a:p>
                      <a:pPr algn="ctr"/>
                      <a:r>
                        <a:rPr lang="en-US" sz="2000" dirty="0"/>
                        <a:t>$7,698</a:t>
                      </a:r>
                    </a:p>
                  </a:txBody>
                  <a:tcPr anchor="ctr"/>
                </a:tc>
                <a:tc>
                  <a:txBody>
                    <a:bodyPr/>
                    <a:lstStyle/>
                    <a:p>
                      <a:pPr algn="ctr"/>
                      <a:r>
                        <a:rPr lang="en-US" sz="2000" dirty="0"/>
                        <a:t>$634 lower </a:t>
                      </a:r>
                    </a:p>
                    <a:p>
                      <a:pPr algn="ctr"/>
                      <a:r>
                        <a:rPr lang="en-US" sz="2000" dirty="0"/>
                        <a:t>p &lt; 0.01</a:t>
                      </a:r>
                    </a:p>
                  </a:txBody>
                  <a:tcPr anchor="ctr"/>
                </a:tc>
                <a:extLst>
                  <a:ext uri="{0D108BD9-81ED-4DB2-BD59-A6C34878D82A}">
                    <a16:rowId xmlns:a16="http://schemas.microsoft.com/office/drawing/2014/main" val="2826123339"/>
                  </a:ext>
                </a:extLst>
              </a:tr>
            </a:tbl>
          </a:graphicData>
        </a:graphic>
      </p:graphicFrame>
    </p:spTree>
    <p:extLst>
      <p:ext uri="{BB962C8B-B14F-4D97-AF65-F5344CB8AC3E}">
        <p14:creationId xmlns:p14="http://schemas.microsoft.com/office/powerpoint/2010/main" val="1935436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normAutofit/>
          </a:bodyPr>
          <a:lstStyle/>
          <a:p>
            <a:pPr eaLnBrk="1" hangingPunct="1"/>
            <a:r>
              <a:rPr lang="en-US" altLang="en-US" sz="4000" dirty="0">
                <a:solidFill>
                  <a:schemeClr val="bg2"/>
                </a:solidFill>
              </a:rPr>
              <a:t>National Transitions of Care Coalition</a:t>
            </a:r>
          </a:p>
        </p:txBody>
      </p:sp>
      <p:sp>
        <p:nvSpPr>
          <p:cNvPr id="27651" name="Rectangle 3">
            <a:extLst>
              <a:ext uri="{FF2B5EF4-FFF2-40B4-BE49-F238E27FC236}">
                <a16:creationId xmlns:a16="http://schemas.microsoft.com/office/drawing/2014/main" id="{FE0C6567-87DB-43FC-B7A9-09645B906C9B}"/>
              </a:ext>
            </a:extLst>
          </p:cNvPr>
          <p:cNvSpPr>
            <a:spLocks noGrp="1"/>
          </p:cNvSpPr>
          <p:nvPr>
            <p:ph idx="1"/>
          </p:nvPr>
        </p:nvSpPr>
        <p:spPr/>
        <p:txBody>
          <a:bodyPr>
            <a:normAutofit/>
          </a:bodyPr>
          <a:lstStyle/>
          <a:p>
            <a:pPr eaLnBrk="1" hangingPunct="1">
              <a:spcBef>
                <a:spcPts val="600"/>
              </a:spcBef>
              <a:buFont typeface="Arial" charset="0"/>
              <a:buChar char="•"/>
              <a:defRPr/>
            </a:pPr>
            <a:r>
              <a:rPr lang="en-US" altLang="en-US" sz="2800" dirty="0"/>
              <a:t>Founded in 2006 by Case Management Society of America (CMSA) and Sanofi U.S.</a:t>
            </a:r>
          </a:p>
          <a:p>
            <a:pPr eaLnBrk="1" hangingPunct="1">
              <a:spcBef>
                <a:spcPts val="600"/>
              </a:spcBef>
              <a:buFont typeface="Arial" charset="0"/>
              <a:buChar char="•"/>
              <a:defRPr/>
            </a:pPr>
            <a:endParaRPr lang="en-US" altLang="en-US" sz="2400" dirty="0"/>
          </a:p>
          <a:p>
            <a:pPr eaLnBrk="1" hangingPunct="1">
              <a:spcBef>
                <a:spcPts val="600"/>
              </a:spcBef>
              <a:buFont typeface="Arial" charset="0"/>
              <a:buChar char="•"/>
              <a:defRPr/>
            </a:pPr>
            <a:r>
              <a:rPr lang="en-US" altLang="en-US" sz="2800" dirty="0"/>
              <a:t>Mission: </a:t>
            </a:r>
            <a:r>
              <a:rPr lang="en-US" sz="2800" dirty="0"/>
              <a:t>to raise awareness about transitions of care among health care professionals, government leaders, patients, and caregivers to increase the quality of care, reduce medication errors, and enhance clinical outcomes.</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normAutofit/>
          </a:bodyPr>
          <a:lstStyle/>
          <a:p>
            <a:pPr eaLnBrk="1" hangingPunct="1"/>
            <a:r>
              <a:rPr lang="en-US" altLang="en-US" sz="4000" dirty="0">
                <a:solidFill>
                  <a:schemeClr val="bg2"/>
                </a:solidFill>
              </a:rPr>
              <a:t>National Transitions of Care Coalition Resources</a:t>
            </a:r>
          </a:p>
        </p:txBody>
      </p:sp>
      <p:sp>
        <p:nvSpPr>
          <p:cNvPr id="28675" name="Rectangle 3">
            <a:extLst>
              <a:ext uri="{FF2B5EF4-FFF2-40B4-BE49-F238E27FC236}">
                <a16:creationId xmlns:a16="http://schemas.microsoft.com/office/drawing/2014/main" id="{330B3D19-0039-4502-B6B1-65A7F64CCA45}"/>
              </a:ext>
            </a:extLst>
          </p:cNvPr>
          <p:cNvSpPr>
            <a:spLocks noGrp="1"/>
          </p:cNvSpPr>
          <p:nvPr>
            <p:ph idx="1"/>
          </p:nvPr>
        </p:nvSpPr>
        <p:spPr/>
        <p:txBody>
          <a:bodyPr>
            <a:normAutofit fontScale="92500" lnSpcReduction="10000"/>
          </a:bodyPr>
          <a:lstStyle/>
          <a:p>
            <a:pPr lvl="1">
              <a:spcBef>
                <a:spcPts val="600"/>
              </a:spcBef>
              <a:buClr>
                <a:schemeClr val="tx2"/>
              </a:buClr>
              <a:buFont typeface="Arial" panose="020B0604020202020204" pitchFamily="34" charset="0"/>
              <a:buChar char="•"/>
              <a:defRPr/>
            </a:pPr>
            <a:r>
              <a:rPr lang="en-US" altLang="en-US" sz="2400" dirty="0"/>
              <a:t>Taking Care of My Health Care (consumer tool)</a:t>
            </a:r>
          </a:p>
          <a:p>
            <a:pPr lvl="1">
              <a:spcBef>
                <a:spcPts val="600"/>
              </a:spcBef>
              <a:buClr>
                <a:schemeClr val="tx2"/>
              </a:buClr>
              <a:buFont typeface="Arial" panose="020B0604020202020204" pitchFamily="34" charset="0"/>
              <a:buChar char="•"/>
              <a:defRPr/>
            </a:pPr>
            <a:r>
              <a:rPr lang="en-US" altLang="en-US" sz="2400" dirty="0"/>
              <a:t>Patient Bill of Rights During Transitions of Care</a:t>
            </a:r>
          </a:p>
          <a:p>
            <a:pPr lvl="1" eaLnBrk="1" hangingPunct="1">
              <a:spcBef>
                <a:spcPts val="600"/>
              </a:spcBef>
              <a:buClr>
                <a:schemeClr val="tx2"/>
              </a:buClr>
              <a:buFont typeface="Arial" panose="020B0604020202020204" pitchFamily="34" charset="0"/>
              <a:buChar char="•"/>
              <a:defRPr/>
            </a:pPr>
            <a:r>
              <a:rPr lang="en-US" altLang="en-US" sz="2400" dirty="0"/>
              <a:t>My Medicine List</a:t>
            </a:r>
          </a:p>
          <a:p>
            <a:pPr lvl="1" eaLnBrk="1" hangingPunct="1">
              <a:spcBef>
                <a:spcPts val="600"/>
              </a:spcBef>
              <a:buClr>
                <a:schemeClr val="tx2"/>
              </a:buClr>
              <a:buFont typeface="Arial" panose="020B0604020202020204" pitchFamily="34" charset="0"/>
              <a:buChar char="•"/>
              <a:defRPr/>
            </a:pPr>
            <a:r>
              <a:rPr lang="en-US" altLang="en-US" sz="2400" dirty="0"/>
              <a:t>Transitions of Care Checklist</a:t>
            </a:r>
          </a:p>
          <a:p>
            <a:pPr lvl="1" eaLnBrk="1" hangingPunct="1">
              <a:spcBef>
                <a:spcPts val="600"/>
              </a:spcBef>
              <a:buClr>
                <a:schemeClr val="tx2"/>
              </a:buClr>
              <a:buFont typeface="Arial" panose="020B0604020202020204" pitchFamily="34" charset="0"/>
              <a:buChar char="•"/>
              <a:defRPr/>
            </a:pPr>
            <a:r>
              <a:rPr lang="en-US" altLang="en-US" sz="2400" dirty="0"/>
              <a:t>Transitions of Care Measures</a:t>
            </a:r>
          </a:p>
          <a:p>
            <a:pPr lvl="1" eaLnBrk="1" hangingPunct="1">
              <a:spcBef>
                <a:spcPts val="600"/>
              </a:spcBef>
              <a:buClr>
                <a:schemeClr val="tx2"/>
              </a:buClr>
              <a:buFont typeface="Arial" panose="020B0604020202020204" pitchFamily="34" charset="0"/>
              <a:buChar char="•"/>
              <a:defRPr/>
            </a:pPr>
            <a:r>
              <a:rPr lang="en-US" altLang="en-US" sz="2400" dirty="0"/>
              <a:t>Improving Transitions with Health IT</a:t>
            </a:r>
          </a:p>
          <a:p>
            <a:pPr lvl="1" eaLnBrk="1" hangingPunct="1">
              <a:spcBef>
                <a:spcPts val="600"/>
              </a:spcBef>
              <a:buClr>
                <a:schemeClr val="tx2"/>
              </a:buClr>
              <a:buFont typeface="Arial" panose="020B0604020202020204" pitchFamily="34" charset="0"/>
              <a:buChar char="•"/>
              <a:defRPr/>
            </a:pPr>
            <a:r>
              <a:rPr lang="en-US" altLang="en-US" sz="2400" dirty="0"/>
              <a:t>Issue Brief: Improving Transitions of Care </a:t>
            </a:r>
          </a:p>
          <a:p>
            <a:pPr lvl="1" eaLnBrk="1" hangingPunct="1">
              <a:spcBef>
                <a:spcPts val="600"/>
              </a:spcBef>
              <a:buClr>
                <a:schemeClr val="tx2"/>
              </a:buClr>
              <a:buFont typeface="Arial" panose="020B0604020202020204" pitchFamily="34" charset="0"/>
              <a:buChar char="•"/>
              <a:defRPr/>
            </a:pPr>
            <a:r>
              <a:rPr lang="en-US" altLang="en-US" sz="2400" dirty="0"/>
              <a:t>Medication Reconciliation Essential Data Specifications</a:t>
            </a:r>
          </a:p>
          <a:p>
            <a:pPr lvl="1" eaLnBrk="1" hangingPunct="1">
              <a:spcBef>
                <a:spcPts val="600"/>
              </a:spcBef>
              <a:buClr>
                <a:schemeClr val="tx2"/>
              </a:buClr>
              <a:buFont typeface="Arial" panose="020B0604020202020204" pitchFamily="34" charset="0"/>
              <a:buChar char="•"/>
              <a:defRPr/>
            </a:pPr>
            <a:r>
              <a:rPr lang="en-US" altLang="en-US" sz="2400" dirty="0"/>
              <a:t>Informational Brochure/Slide Deck </a:t>
            </a:r>
          </a:p>
          <a:p>
            <a:pPr marL="457200" lvl="1" indent="0">
              <a:buNone/>
              <a:defRPr/>
            </a:pPr>
            <a:endParaRPr lang="en-US" altLang="en-US" sz="2400" baseline="46000" dirty="0"/>
          </a:p>
          <a:p>
            <a:pPr marL="457200" lvl="1" indent="0">
              <a:buNone/>
              <a:defRPr/>
            </a:pPr>
            <a:r>
              <a:rPr lang="en-US" altLang="en-US" sz="1600" dirty="0"/>
              <a:t>Resources available at: </a:t>
            </a:r>
            <a:r>
              <a:rPr lang="en-US" altLang="en-US" sz="1600" dirty="0">
                <a:hlinkClick r:id="rId3"/>
              </a:rPr>
              <a:t>https://www.ntocc.org/health-care-professionals</a:t>
            </a:r>
            <a:r>
              <a:rPr lang="en-US" altLang="en-US" sz="1600" dirty="0"/>
              <a:t> </a:t>
            </a:r>
          </a:p>
          <a:p>
            <a:pPr lvl="1" eaLnBrk="1" hangingPunct="1">
              <a:buFont typeface="Arial" charset="0"/>
              <a:buChar char="–"/>
              <a:defRPr/>
            </a:pPr>
            <a:endParaRPr lang="en-US" altLang="en-US" sz="2400" baseline="460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pPr eaLnBrk="1" hangingPunct="1"/>
            <a:r>
              <a:rPr lang="en-US" altLang="en-US" sz="4000" dirty="0">
                <a:solidFill>
                  <a:schemeClr val="bg2"/>
                </a:solidFill>
              </a:rPr>
              <a:t>Technology</a:t>
            </a:r>
          </a:p>
        </p:txBody>
      </p:sp>
      <p:sp>
        <p:nvSpPr>
          <p:cNvPr id="45059" name="Rectangle 3"/>
          <p:cNvSpPr>
            <a:spLocks noGrp="1"/>
          </p:cNvSpPr>
          <p:nvPr>
            <p:ph idx="1"/>
          </p:nvPr>
        </p:nvSpPr>
        <p:spPr/>
        <p:txBody>
          <a:bodyPr>
            <a:normAutofit/>
          </a:bodyPr>
          <a:lstStyle/>
          <a:p>
            <a:pPr eaLnBrk="1" hangingPunct="1">
              <a:spcBef>
                <a:spcPts val="600"/>
              </a:spcBef>
            </a:pPr>
            <a:r>
              <a:rPr lang="en-US" altLang="en-US" sz="2800" dirty="0"/>
              <a:t>Electronic Health Records</a:t>
            </a:r>
          </a:p>
          <a:p>
            <a:pPr lvl="1" eaLnBrk="1" hangingPunct="1">
              <a:spcBef>
                <a:spcPts val="600"/>
              </a:spcBef>
              <a:buClr>
                <a:schemeClr val="tx2"/>
              </a:buClr>
              <a:buFont typeface="Arial" panose="020B0604020202020204" pitchFamily="34" charset="0"/>
              <a:buChar char="•"/>
            </a:pPr>
            <a:r>
              <a:rPr lang="en-US" altLang="en-US" sz="2800" dirty="0"/>
              <a:t>Development has a distinct effect on Transition of Care, helping to overcome one of the greatest hurdles in the transition of care: information exchange between providers</a:t>
            </a:r>
          </a:p>
          <a:p>
            <a:pPr lvl="1" eaLnBrk="1" hangingPunct="1">
              <a:spcBef>
                <a:spcPts val="600"/>
              </a:spcBef>
              <a:buClr>
                <a:schemeClr val="tx2"/>
              </a:buClr>
              <a:buFont typeface="Arial" panose="020B0604020202020204" pitchFamily="34" charset="0"/>
              <a:buChar char="•"/>
            </a:pPr>
            <a:r>
              <a:rPr lang="en-US" altLang="en-US" sz="2800" dirty="0"/>
              <a:t>Continued development will increase patient safety and yield better outcomes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normAutofit/>
          </a:bodyPr>
          <a:lstStyle/>
          <a:p>
            <a:pPr eaLnBrk="1" hangingPunct="1"/>
            <a:r>
              <a:rPr lang="en-US" altLang="en-US" sz="4000" dirty="0">
                <a:solidFill>
                  <a:schemeClr val="tx2"/>
                </a:solidFill>
              </a:rPr>
              <a:t>Definition</a:t>
            </a:r>
          </a:p>
        </p:txBody>
      </p:sp>
      <p:sp>
        <p:nvSpPr>
          <p:cNvPr id="15363" name="Rectangle 3"/>
          <p:cNvSpPr>
            <a:spLocks noGrp="1"/>
          </p:cNvSpPr>
          <p:nvPr>
            <p:ph idx="1"/>
          </p:nvPr>
        </p:nvSpPr>
        <p:spPr/>
        <p:txBody>
          <a:bodyPr>
            <a:normAutofit/>
          </a:bodyPr>
          <a:lstStyle/>
          <a:p>
            <a:pPr eaLnBrk="1" hangingPunct="1">
              <a:spcBef>
                <a:spcPts val="600"/>
              </a:spcBef>
              <a:buFont typeface="Arial" panose="020B0604020202020204" pitchFamily="34" charset="0"/>
              <a:buNone/>
            </a:pPr>
            <a:r>
              <a:rPr lang="en-US" altLang="en-US" sz="2800" u="sng" dirty="0"/>
              <a:t>Transition of Care</a:t>
            </a:r>
            <a:r>
              <a:rPr lang="en-US" altLang="en-US" sz="2800" dirty="0"/>
              <a:t> – Movement of patients from one health care practitioner or setting to another as their condition and care needs change</a:t>
            </a:r>
            <a:endParaRPr lang="en-US" altLang="en-US" sz="2800" baseline="30000" dirty="0"/>
          </a:p>
          <a:p>
            <a:pPr lvl="1" eaLnBrk="1" hangingPunct="1">
              <a:spcBef>
                <a:spcPts val="600"/>
              </a:spcBef>
              <a:buClr>
                <a:schemeClr val="tx2"/>
              </a:buClr>
              <a:buFont typeface="Arial" panose="020B0604020202020204" pitchFamily="34" charset="0"/>
              <a:buChar char="•"/>
            </a:pPr>
            <a:r>
              <a:rPr lang="en-US" altLang="en-US" sz="2400" dirty="0"/>
              <a:t>Occurs at multiple levels</a:t>
            </a:r>
          </a:p>
          <a:p>
            <a:pPr lvl="2" eaLnBrk="1" hangingPunct="1">
              <a:spcBef>
                <a:spcPts val="600"/>
              </a:spcBef>
              <a:buClr>
                <a:schemeClr val="tx2"/>
              </a:buClr>
              <a:buFont typeface="Arial" panose="020B0604020202020204" pitchFamily="34" charset="0"/>
              <a:buChar char="•"/>
            </a:pPr>
            <a:r>
              <a:rPr lang="en-US" altLang="en-US" sz="2000" dirty="0"/>
              <a:t>Between settings: Hospital ↔ Sub-acute facility, Hospital ↔ Home</a:t>
            </a:r>
          </a:p>
          <a:p>
            <a:pPr lvl="2" eaLnBrk="1" hangingPunct="1">
              <a:spcBef>
                <a:spcPts val="600"/>
              </a:spcBef>
              <a:buClr>
                <a:schemeClr val="tx2"/>
              </a:buClr>
              <a:buFont typeface="Arial" panose="020B0604020202020204" pitchFamily="34" charset="0"/>
              <a:buChar char="•"/>
            </a:pPr>
            <a:r>
              <a:rPr lang="en-US" altLang="en-US" sz="2000" dirty="0"/>
              <a:t>Within settings: ICU ↔ Ward</a:t>
            </a:r>
          </a:p>
          <a:p>
            <a:pPr lvl="1" eaLnBrk="1" hangingPunct="1">
              <a:spcBef>
                <a:spcPts val="600"/>
              </a:spcBef>
              <a:buClr>
                <a:schemeClr val="tx2"/>
              </a:buClr>
              <a:buFont typeface="Arial" panose="020B0604020202020204" pitchFamily="34" charset="0"/>
              <a:buChar char="•"/>
            </a:pPr>
            <a:r>
              <a:rPr lang="en-US" altLang="en-US" sz="2400" dirty="0"/>
              <a:t>Across Health States</a:t>
            </a:r>
          </a:p>
          <a:p>
            <a:pPr lvl="2" eaLnBrk="1" hangingPunct="1">
              <a:spcBef>
                <a:spcPts val="600"/>
              </a:spcBef>
              <a:buClr>
                <a:schemeClr val="tx2"/>
              </a:buClr>
              <a:buFont typeface="Arial" panose="020B0604020202020204" pitchFamily="34" charset="0"/>
              <a:buChar char="•"/>
            </a:pPr>
            <a:r>
              <a:rPr lang="en-US" altLang="en-US" sz="2000" dirty="0"/>
              <a:t>Curative care ↔ Palliative care/Hospice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altLang="en-US" sz="4000" dirty="0"/>
              <a:t>Transition of Care Measures</a:t>
            </a:r>
          </a:p>
        </p:txBody>
      </p:sp>
      <p:sp>
        <p:nvSpPr>
          <p:cNvPr id="29699" name="Content Placeholder 2">
            <a:extLst>
              <a:ext uri="{FF2B5EF4-FFF2-40B4-BE49-F238E27FC236}">
                <a16:creationId xmlns:a16="http://schemas.microsoft.com/office/drawing/2014/main" id="{EC532521-DB1C-4659-976F-2C105AB524A1}"/>
              </a:ext>
            </a:extLst>
          </p:cNvPr>
          <p:cNvSpPr>
            <a:spLocks noGrp="1"/>
          </p:cNvSpPr>
          <p:nvPr>
            <p:ph idx="1"/>
          </p:nvPr>
        </p:nvSpPr>
        <p:spPr>
          <a:xfrm>
            <a:off x="1192192" y="1447801"/>
            <a:ext cx="10515600" cy="3903663"/>
          </a:xfrm>
        </p:spPr>
        <p:txBody>
          <a:bodyPr/>
          <a:lstStyle/>
          <a:p>
            <a:pPr>
              <a:defRPr/>
            </a:pPr>
            <a:r>
              <a:rPr lang="en-US" altLang="en-US" sz="2800" dirty="0"/>
              <a:t>Transitions of Care measures are now a part of nationally recognized quality programs including:</a:t>
            </a:r>
          </a:p>
          <a:p>
            <a:pPr>
              <a:buFont typeface="Arial" charset="0"/>
              <a:buChar char="•"/>
              <a:defRPr/>
            </a:pPr>
            <a:endParaRPr lang="en-US" altLang="en-US" dirty="0"/>
          </a:p>
          <a:p>
            <a:pPr>
              <a:defRPr/>
            </a:pPr>
            <a:endParaRPr lang="en-US" altLang="en-US" dirty="0"/>
          </a:p>
          <a:p>
            <a:pPr lvl="2">
              <a:buFont typeface="Arial" charset="0"/>
              <a:buChar char="•"/>
              <a:defRPr/>
            </a:pPr>
            <a:endParaRPr lang="en-US" altLang="en-US" dirty="0"/>
          </a:p>
        </p:txBody>
      </p:sp>
      <p:graphicFrame>
        <p:nvGraphicFramePr>
          <p:cNvPr id="2" name="Table 1">
            <a:extLst>
              <a:ext uri="{FF2B5EF4-FFF2-40B4-BE49-F238E27FC236}">
                <a16:creationId xmlns:a16="http://schemas.microsoft.com/office/drawing/2014/main" id="{DB37D930-15DD-4574-BDC6-3995D94DA60F}"/>
              </a:ext>
            </a:extLst>
          </p:cNvPr>
          <p:cNvGraphicFramePr>
            <a:graphicFrameLocks noGrp="1"/>
          </p:cNvGraphicFramePr>
          <p:nvPr/>
        </p:nvGraphicFramePr>
        <p:xfrm>
          <a:off x="2247900" y="2362200"/>
          <a:ext cx="7696200" cy="3275718"/>
        </p:xfrm>
        <a:graphic>
          <a:graphicData uri="http://schemas.openxmlformats.org/drawingml/2006/table">
            <a:tbl>
              <a:tblPr firstRow="1" bandRow="1">
                <a:tableStyleId>{073A0DAA-6AF3-43AB-8588-CEC1D06C72B9}</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1311532">
                <a:tc>
                  <a:txBody>
                    <a:bodyPr/>
                    <a:lstStyle/>
                    <a:p>
                      <a:pPr algn="ctr"/>
                      <a:r>
                        <a:rPr lang="en-US" sz="1800" dirty="0"/>
                        <a:t>National Committee Quality Assurance (NCQA) Healthcare Effectiveness Data and Information Set (HEDIS) Measures</a:t>
                      </a:r>
                      <a:endParaRPr lang="en-US" sz="4000" dirty="0"/>
                    </a:p>
                  </a:txBody>
                  <a:tcPr marT="45725" marB="45725" anchor="ctr"/>
                </a:tc>
                <a:tc>
                  <a:txBody>
                    <a:bodyPr/>
                    <a:lstStyle/>
                    <a:p>
                      <a:pPr algn="ctr"/>
                      <a:r>
                        <a:rPr lang="en-US" sz="1800" dirty="0"/>
                        <a:t>CMS Promoting Interoperability Program</a:t>
                      </a:r>
                      <a:endParaRPr lang="en-US" sz="4000" dirty="0"/>
                    </a:p>
                  </a:txBody>
                  <a:tcPr marT="45725" marB="45725" anchor="ctr"/>
                </a:tc>
                <a:extLst>
                  <a:ext uri="{0D108BD9-81ED-4DB2-BD59-A6C34878D82A}">
                    <a16:rowId xmlns:a16="http://schemas.microsoft.com/office/drawing/2014/main" val="10000"/>
                  </a:ext>
                </a:extLst>
              </a:tr>
              <a:tr h="1812668">
                <a:tc>
                  <a:txBody>
                    <a:bodyPr/>
                    <a:lstStyle/>
                    <a:p>
                      <a:pPr marL="342900" indent="-342900">
                        <a:buFont typeface="+mj-lt"/>
                        <a:buAutoNum type="arabicPeriod"/>
                      </a:pPr>
                      <a:r>
                        <a:rPr lang="en-US" sz="1700" dirty="0"/>
                        <a:t>Notification of Inpatient Admission</a:t>
                      </a:r>
                    </a:p>
                    <a:p>
                      <a:pPr marL="342900" indent="-342900">
                        <a:buFont typeface="+mj-lt"/>
                        <a:buAutoNum type="arabicPeriod"/>
                      </a:pPr>
                      <a:r>
                        <a:rPr lang="en-US" sz="1700" dirty="0"/>
                        <a:t>Receipt of Discharge Information</a:t>
                      </a:r>
                    </a:p>
                    <a:p>
                      <a:pPr marL="342900" indent="-342900">
                        <a:buFont typeface="+mj-lt"/>
                        <a:buAutoNum type="arabicPeriod"/>
                      </a:pPr>
                      <a:r>
                        <a:rPr lang="fr-FR" sz="1700" kern="1200" dirty="0">
                          <a:effectLst/>
                        </a:rPr>
                        <a:t>Patient Engagement </a:t>
                      </a:r>
                      <a:r>
                        <a:rPr lang="fr-FR" sz="1700" kern="1200" dirty="0" err="1">
                          <a:effectLst/>
                        </a:rPr>
                        <a:t>After</a:t>
                      </a:r>
                      <a:r>
                        <a:rPr lang="fr-FR" sz="1700" kern="1200" dirty="0">
                          <a:effectLst/>
                        </a:rPr>
                        <a:t> </a:t>
                      </a:r>
                      <a:r>
                        <a:rPr lang="fr-FR" sz="1700" kern="1200" dirty="0" err="1">
                          <a:effectLst/>
                        </a:rPr>
                        <a:t>Inpatient</a:t>
                      </a:r>
                      <a:r>
                        <a:rPr lang="fr-FR" sz="1700" kern="1200" dirty="0">
                          <a:effectLst/>
                        </a:rPr>
                        <a:t> </a:t>
                      </a:r>
                      <a:r>
                        <a:rPr lang="fr-FR" sz="1700" kern="1200" dirty="0" err="1">
                          <a:effectLst/>
                        </a:rPr>
                        <a:t>Discharge</a:t>
                      </a:r>
                      <a:endParaRPr lang="en-US" sz="1700" dirty="0"/>
                    </a:p>
                    <a:p>
                      <a:pPr marL="342900" indent="-342900">
                        <a:buFont typeface="+mj-lt"/>
                        <a:buAutoNum type="arabicPeriod"/>
                      </a:pPr>
                      <a:r>
                        <a:rPr lang="en-US" sz="1700" kern="1200" dirty="0">
                          <a:effectLst/>
                        </a:rPr>
                        <a:t>Medication Reconciliation Post-Discharge</a:t>
                      </a:r>
                      <a:endParaRPr lang="en-US" sz="1700" i="0" dirty="0"/>
                    </a:p>
                  </a:txBody>
                  <a:tcPr marT="45725" marB="45725"/>
                </a:tc>
                <a:tc>
                  <a:txBody>
                    <a:bodyPr/>
                    <a:lstStyle/>
                    <a:p>
                      <a:pPr marL="0" indent="0">
                        <a:buFont typeface="Arial" panose="020B0604020202020204" pitchFamily="34" charset="0"/>
                        <a:buNone/>
                      </a:pPr>
                      <a:r>
                        <a:rPr lang="en-US" sz="1700" dirty="0"/>
                        <a:t>For each transition of care or referral: </a:t>
                      </a:r>
                    </a:p>
                    <a:p>
                      <a:pPr marL="342900" indent="-342900">
                        <a:buFont typeface="+mj-lt"/>
                        <a:buAutoNum type="arabicPeriod"/>
                      </a:pPr>
                      <a:r>
                        <a:rPr lang="en-US" sz="1700" dirty="0"/>
                        <a:t>Creates a</a:t>
                      </a:r>
                      <a:r>
                        <a:rPr lang="en-US" sz="1700" baseline="0" dirty="0"/>
                        <a:t> </a:t>
                      </a:r>
                      <a:r>
                        <a:rPr lang="en-US" sz="1700" dirty="0"/>
                        <a:t>summary of care record using certified electronic health</a:t>
                      </a:r>
                      <a:r>
                        <a:rPr lang="en-US" sz="1700" baseline="0" dirty="0"/>
                        <a:t> </a:t>
                      </a:r>
                      <a:r>
                        <a:rPr lang="en-US" sz="1700" dirty="0"/>
                        <a:t>record technology (CEHRT)</a:t>
                      </a:r>
                    </a:p>
                    <a:p>
                      <a:pPr marL="342900" indent="-342900">
                        <a:buFont typeface="+mj-lt"/>
                        <a:buAutoNum type="arabicPeriod"/>
                      </a:pPr>
                      <a:r>
                        <a:rPr lang="en-US" sz="1700" dirty="0"/>
                        <a:t>Electronically exchanges</a:t>
                      </a:r>
                      <a:r>
                        <a:rPr lang="en-US" sz="1700" baseline="0" dirty="0"/>
                        <a:t> </a:t>
                      </a:r>
                      <a:r>
                        <a:rPr lang="en-US" sz="1700" dirty="0"/>
                        <a:t>the summary of care record</a:t>
                      </a:r>
                    </a:p>
                  </a:txBody>
                  <a:tcPr marT="45725" marB="45725"/>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normAutofit/>
          </a:bodyPr>
          <a:lstStyle/>
          <a:p>
            <a:pPr eaLnBrk="1" hangingPunct="1"/>
            <a:r>
              <a:rPr lang="en-US" altLang="en-US" sz="4000" dirty="0">
                <a:solidFill>
                  <a:schemeClr val="bg2"/>
                </a:solidFill>
              </a:rPr>
              <a:t>Resources</a:t>
            </a:r>
          </a:p>
        </p:txBody>
      </p:sp>
      <p:sp>
        <p:nvSpPr>
          <p:cNvPr id="49155" name="Rectangle 3"/>
          <p:cNvSpPr>
            <a:spLocks noGrp="1"/>
          </p:cNvSpPr>
          <p:nvPr>
            <p:ph idx="1"/>
          </p:nvPr>
        </p:nvSpPr>
        <p:spPr/>
        <p:txBody>
          <a:bodyPr>
            <a:normAutofit fontScale="70000" lnSpcReduction="20000"/>
          </a:bodyPr>
          <a:lstStyle/>
          <a:p>
            <a:pPr eaLnBrk="1" hangingPunct="1">
              <a:lnSpc>
                <a:spcPct val="110000"/>
              </a:lnSpc>
              <a:spcBef>
                <a:spcPts val="600"/>
              </a:spcBef>
            </a:pPr>
            <a:r>
              <a:rPr lang="en-US" altLang="en-US" sz="2400" dirty="0"/>
              <a:t>National Committee for Quality Assurance</a:t>
            </a:r>
          </a:p>
          <a:p>
            <a:pPr lvl="1" eaLnBrk="1" hangingPunct="1">
              <a:lnSpc>
                <a:spcPct val="110000"/>
              </a:lnSpc>
              <a:spcBef>
                <a:spcPts val="600"/>
              </a:spcBef>
            </a:pPr>
            <a:r>
              <a:rPr lang="en-US" altLang="en-US" sz="2400" dirty="0">
                <a:hlinkClick r:id="rId3"/>
              </a:rPr>
              <a:t>www.ncqa.org</a:t>
            </a:r>
            <a:r>
              <a:rPr lang="en-US" altLang="en-US" sz="2400" dirty="0"/>
              <a:t> </a:t>
            </a:r>
          </a:p>
          <a:p>
            <a:pPr eaLnBrk="1" hangingPunct="1">
              <a:lnSpc>
                <a:spcPct val="110000"/>
              </a:lnSpc>
              <a:spcBef>
                <a:spcPts val="600"/>
              </a:spcBef>
            </a:pPr>
            <a:r>
              <a:rPr lang="en-US" altLang="en-US" sz="2400" dirty="0"/>
              <a:t>National Transitions of Care Coalition</a:t>
            </a:r>
          </a:p>
          <a:p>
            <a:pPr lvl="1" eaLnBrk="1" hangingPunct="1">
              <a:lnSpc>
                <a:spcPct val="110000"/>
              </a:lnSpc>
              <a:spcBef>
                <a:spcPts val="600"/>
              </a:spcBef>
            </a:pPr>
            <a:r>
              <a:rPr lang="en-US" altLang="en-US" sz="2400" dirty="0">
                <a:hlinkClick r:id="rId4"/>
              </a:rPr>
              <a:t>www.ntocc.org</a:t>
            </a:r>
            <a:r>
              <a:rPr lang="en-US" altLang="en-US" sz="2400" dirty="0"/>
              <a:t> </a:t>
            </a:r>
          </a:p>
          <a:p>
            <a:pPr eaLnBrk="1" hangingPunct="1">
              <a:lnSpc>
                <a:spcPct val="110000"/>
              </a:lnSpc>
              <a:spcBef>
                <a:spcPts val="600"/>
              </a:spcBef>
            </a:pPr>
            <a:r>
              <a:rPr lang="en-US" altLang="en-US" sz="2400" dirty="0"/>
              <a:t>Center for Medicare and Medicaid Services</a:t>
            </a:r>
          </a:p>
          <a:p>
            <a:pPr lvl="1" eaLnBrk="1" hangingPunct="1">
              <a:lnSpc>
                <a:spcPct val="110000"/>
              </a:lnSpc>
              <a:spcBef>
                <a:spcPts val="600"/>
              </a:spcBef>
            </a:pPr>
            <a:r>
              <a:rPr lang="en-US" altLang="en-US" sz="2400" dirty="0">
                <a:hlinkClick r:id="rId5"/>
              </a:rPr>
              <a:t>www.cms.gov</a:t>
            </a:r>
            <a:r>
              <a:rPr lang="en-US" altLang="en-US" sz="2400" dirty="0"/>
              <a:t> 	</a:t>
            </a:r>
          </a:p>
          <a:p>
            <a:pPr eaLnBrk="1" hangingPunct="1">
              <a:lnSpc>
                <a:spcPct val="110000"/>
              </a:lnSpc>
              <a:spcBef>
                <a:spcPts val="600"/>
              </a:spcBef>
            </a:pPr>
            <a:r>
              <a:rPr lang="en-US" altLang="en-US" sz="2400" dirty="0"/>
              <a:t>Partnership for Patients</a:t>
            </a:r>
          </a:p>
          <a:p>
            <a:pPr lvl="1" eaLnBrk="1" hangingPunct="1">
              <a:lnSpc>
                <a:spcPct val="110000"/>
              </a:lnSpc>
              <a:spcBef>
                <a:spcPts val="600"/>
              </a:spcBef>
            </a:pPr>
            <a:r>
              <a:rPr lang="en-US" altLang="en-US" sz="2400" dirty="0">
                <a:hlinkClick r:id="rId6"/>
              </a:rPr>
              <a:t>www.healthcare.gov</a:t>
            </a:r>
            <a:endParaRPr lang="en-US" altLang="en-US" sz="2400" dirty="0"/>
          </a:p>
          <a:p>
            <a:pPr eaLnBrk="1" hangingPunct="1">
              <a:lnSpc>
                <a:spcPct val="110000"/>
              </a:lnSpc>
              <a:spcBef>
                <a:spcPts val="600"/>
              </a:spcBef>
            </a:pPr>
            <a:r>
              <a:rPr lang="en-US" altLang="en-US" sz="2400" dirty="0"/>
              <a:t>Transitional Care Model </a:t>
            </a:r>
          </a:p>
          <a:p>
            <a:pPr lvl="1" eaLnBrk="1" hangingPunct="1">
              <a:lnSpc>
                <a:spcPct val="110000"/>
              </a:lnSpc>
              <a:spcBef>
                <a:spcPts val="600"/>
              </a:spcBef>
            </a:pPr>
            <a:r>
              <a:rPr lang="en-US" altLang="en-US" sz="2400" dirty="0">
                <a:hlinkClick r:id="rId7"/>
              </a:rPr>
              <a:t>www.transitionalcare.info</a:t>
            </a:r>
            <a:endParaRPr lang="en-US" altLang="en-US" sz="2400" dirty="0"/>
          </a:p>
          <a:p>
            <a:pPr eaLnBrk="1" hangingPunct="1">
              <a:lnSpc>
                <a:spcPct val="110000"/>
              </a:lnSpc>
              <a:spcBef>
                <a:spcPts val="600"/>
              </a:spcBef>
            </a:pPr>
            <a:r>
              <a:rPr lang="en-US" altLang="en-US" sz="2400" dirty="0"/>
              <a:t>The Care Transitions Program</a:t>
            </a:r>
          </a:p>
          <a:p>
            <a:pPr lvl="1" eaLnBrk="1" hangingPunct="1">
              <a:lnSpc>
                <a:spcPct val="110000"/>
              </a:lnSpc>
              <a:spcBef>
                <a:spcPts val="600"/>
              </a:spcBef>
            </a:pPr>
            <a:r>
              <a:rPr lang="en-US" altLang="en-US" sz="2400" dirty="0">
                <a:hlinkClick r:id="rId8"/>
              </a:rPr>
              <a:t>www.caretransitions.org</a:t>
            </a:r>
            <a:r>
              <a:rPr lang="en-US" altLang="en-US" sz="2400" dirty="0"/>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To improve patient health by ensuring access to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high-quality, cost-effective medications and other therapies.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91C84C"/>
                </a:solidFill>
                <a:effectLst/>
                <a:uLnTx/>
                <a:uFillTx/>
                <a:latin typeface="Arial"/>
                <a:ea typeface="Arial"/>
                <a:cs typeface="Arial"/>
                <a:sym typeface="Arial"/>
              </a:rPr>
              <a:t>Mission &amp; Vision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8AE262A-2806-423B-9714-BF5C411B88B9}"/>
              </a:ext>
            </a:extLst>
          </p:cNvPr>
          <p:cNvSpPr>
            <a:spLocks noGrp="1"/>
          </p:cNvSpPr>
          <p:nvPr>
            <p:ph type="ctrTitle" idx="4294967295"/>
          </p:nvPr>
        </p:nvSpPr>
        <p:spPr>
          <a:xfrm>
            <a:off x="5036917" y="2000491"/>
            <a:ext cx="6858000" cy="1828800"/>
          </a:xfrm>
        </p:spPr>
        <p:txBody>
          <a:bodyPr/>
          <a:lstStyle/>
          <a:p>
            <a:pPr eaLnBrk="1" hangingPunct="1">
              <a:defRPr/>
            </a:pPr>
            <a:r>
              <a:rPr lang="en-US" sz="4000" dirty="0">
                <a:solidFill>
                  <a:schemeClr val="bg1"/>
                </a:solidFill>
                <a:latin typeface="+mn-lt"/>
              </a:rPr>
              <a:t>Thank you to AMCP member Erika Kaplan for updating </a:t>
            </a:r>
            <a:br>
              <a:rPr lang="en-US" sz="4000" dirty="0">
                <a:solidFill>
                  <a:schemeClr val="bg1"/>
                </a:solidFill>
                <a:latin typeface="+mn-lt"/>
              </a:rPr>
            </a:br>
            <a:r>
              <a:rPr lang="en-US" sz="4000" dirty="0">
                <a:solidFill>
                  <a:schemeClr val="bg1"/>
                </a:solidFill>
                <a:latin typeface="+mn-lt"/>
              </a:rPr>
              <a:t>this presentation for 2021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altLang="en-US" sz="4000" dirty="0">
                <a:solidFill>
                  <a:schemeClr val="bg2"/>
                </a:solidFill>
              </a:rPr>
              <a:t>Statistics</a:t>
            </a:r>
          </a:p>
        </p:txBody>
      </p:sp>
      <p:graphicFrame>
        <p:nvGraphicFramePr>
          <p:cNvPr id="2" name="Content Placeholder 1"/>
          <p:cNvGraphicFramePr>
            <a:graphicFrameLocks noGrp="1"/>
          </p:cNvGraphicFramePr>
          <p:nvPr>
            <p:ph idx="1"/>
          </p:nvPr>
        </p:nvGraphicFramePr>
        <p:xfrm>
          <a:off x="2152650" y="1524001"/>
          <a:ext cx="7886700" cy="3903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600202" y="5528846"/>
            <a:ext cx="8991599" cy="338554"/>
          </a:xfrm>
          <a:prstGeom prst="rect">
            <a:avLst/>
          </a:prstGeom>
        </p:spPr>
        <p:txBody>
          <a:bodyPr wrap="square">
            <a:spAutoFit/>
          </a:bodyPr>
          <a:lstStyle/>
          <a:p>
            <a:pPr lvl="0"/>
            <a:r>
              <a:rPr lang="en-US" sz="1600" dirty="0"/>
              <a:t>National Transitions of Care Coalition.  Accessed at: https://www.ntocc.org/s/IssueBriefs.pdf</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normAutofit/>
          </a:bodyPr>
          <a:lstStyle/>
          <a:p>
            <a:r>
              <a:rPr lang="en-US" altLang="en-US" sz="4000" dirty="0">
                <a:solidFill>
                  <a:schemeClr val="bg2"/>
                </a:solidFill>
              </a:rPr>
              <a:t>Transitions of Care Issues</a:t>
            </a:r>
          </a:p>
        </p:txBody>
      </p:sp>
      <p:sp>
        <p:nvSpPr>
          <p:cNvPr id="19459" name="Rectangle 3"/>
          <p:cNvSpPr>
            <a:spLocks noGrp="1"/>
          </p:cNvSpPr>
          <p:nvPr>
            <p:ph idx="1"/>
          </p:nvPr>
        </p:nvSpPr>
        <p:spPr/>
        <p:txBody>
          <a:bodyPr/>
          <a:lstStyle/>
          <a:p>
            <a:pPr eaLnBrk="1" hangingPunct="1">
              <a:spcBef>
                <a:spcPts val="600"/>
              </a:spcBef>
              <a:buFont typeface="Arial" panose="020B0604020202020204" pitchFamily="34" charset="0"/>
              <a:buNone/>
            </a:pPr>
            <a:r>
              <a:rPr lang="en-US" altLang="en-US" sz="2400" dirty="0"/>
              <a:t>An older man with atrial fibrillation who takes warfarin for stroke prophylaxis was hospitalized for pneumonia. His dose of warfarin was adjusted during the hospital stay and was not reduced to his usual dose prior to discharge. The new dose turned out to be double his usual dose, and within two days he was </a:t>
            </a:r>
            <a:r>
              <a:rPr lang="en-US" altLang="en-US" sz="2400" dirty="0" err="1"/>
              <a:t>rehospitalized</a:t>
            </a:r>
            <a:r>
              <a:rPr lang="en-US" altLang="en-US" sz="2400" dirty="0"/>
              <a:t> with uncontrolled bleeding.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en-US" altLang="en-US" sz="4000" dirty="0">
                <a:solidFill>
                  <a:schemeClr val="bg2"/>
                </a:solidFill>
              </a:rPr>
              <a:t>Transitions of Care </a:t>
            </a:r>
            <a:r>
              <a:rPr lang="en-US" altLang="en-US" sz="4000" dirty="0">
                <a:solidFill>
                  <a:schemeClr val="bg1"/>
                </a:solidFill>
              </a:rPr>
              <a:t>Issues</a:t>
            </a:r>
          </a:p>
        </p:txBody>
      </p:sp>
      <p:sp>
        <p:nvSpPr>
          <p:cNvPr id="20483" name="Rectangle 3"/>
          <p:cNvSpPr>
            <a:spLocks noGrp="1"/>
          </p:cNvSpPr>
          <p:nvPr>
            <p:ph idx="1"/>
          </p:nvPr>
        </p:nvSpPr>
        <p:spPr/>
        <p:txBody>
          <a:bodyPr>
            <a:normAutofit/>
          </a:bodyPr>
          <a:lstStyle/>
          <a:p>
            <a:pPr eaLnBrk="1" hangingPunct="1">
              <a:spcBef>
                <a:spcPts val="600"/>
              </a:spcBef>
              <a:buFont typeface="Arial" panose="020B0604020202020204" pitchFamily="34" charset="0"/>
              <a:buNone/>
            </a:pPr>
            <a:r>
              <a:rPr lang="en-US" altLang="en-US" sz="2600" dirty="0"/>
              <a:t>EXCERPT FROM AN INTERNAL MEMO TO PHYSICIAN STAFF:</a:t>
            </a:r>
          </a:p>
          <a:p>
            <a:pPr eaLnBrk="1" hangingPunct="1">
              <a:spcBef>
                <a:spcPts val="600"/>
              </a:spcBef>
              <a:buFont typeface="Arial" panose="020B0604020202020204" pitchFamily="34" charset="0"/>
              <a:buNone/>
            </a:pPr>
            <a:endParaRPr lang="en-US" altLang="en-US" sz="2600" dirty="0"/>
          </a:p>
          <a:p>
            <a:pPr eaLnBrk="1" hangingPunct="1">
              <a:spcBef>
                <a:spcPts val="600"/>
              </a:spcBef>
              <a:buFont typeface="Arial" panose="020B0604020202020204" pitchFamily="34" charset="0"/>
              <a:buNone/>
            </a:pPr>
            <a:r>
              <a:rPr lang="en-US" altLang="en-US" sz="2600" dirty="0"/>
              <a:t>“ It was recently noted that medication reconciliation was an issue on one of our patients. Since the patient was critically ill and no family was present, the home medication list was not obtained by the RN at time of presentation. While the physician prepared the discharge reconciliation, it was not identified that the home medication list was never obtained and the patient was confused after discharge about what medications to take….”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normAutofit/>
          </a:bodyPr>
          <a:lstStyle/>
          <a:p>
            <a:pPr eaLnBrk="1" hangingPunct="1"/>
            <a:r>
              <a:rPr lang="en-US" altLang="en-US" sz="4000" dirty="0">
                <a:solidFill>
                  <a:schemeClr val="bg2"/>
                </a:solidFill>
              </a:rPr>
              <a:t>Reasons for Poor Transitions</a:t>
            </a:r>
          </a:p>
        </p:txBody>
      </p:sp>
      <p:sp>
        <p:nvSpPr>
          <p:cNvPr id="21507" name="Rectangle 3"/>
          <p:cNvSpPr>
            <a:spLocks noGrp="1"/>
          </p:cNvSpPr>
          <p:nvPr>
            <p:ph idx="1"/>
          </p:nvPr>
        </p:nvSpPr>
        <p:spPr/>
        <p:txBody>
          <a:bodyPr>
            <a:normAutofit/>
          </a:bodyPr>
          <a:lstStyle/>
          <a:p>
            <a:pPr eaLnBrk="1" hangingPunct="1">
              <a:spcBef>
                <a:spcPts val="600"/>
              </a:spcBef>
            </a:pPr>
            <a:r>
              <a:rPr lang="en-US" altLang="en-US" sz="2800" dirty="0"/>
              <a:t>Low level of patient activation</a:t>
            </a:r>
          </a:p>
          <a:p>
            <a:pPr eaLnBrk="1" hangingPunct="1">
              <a:spcBef>
                <a:spcPts val="600"/>
              </a:spcBef>
            </a:pPr>
            <a:r>
              <a:rPr lang="en-US" altLang="en-US" sz="2800" dirty="0"/>
              <a:t>Lack of standardized and generally known processes</a:t>
            </a:r>
          </a:p>
          <a:p>
            <a:pPr eaLnBrk="1" hangingPunct="1">
              <a:spcBef>
                <a:spcPts val="600"/>
              </a:spcBef>
            </a:pPr>
            <a:r>
              <a:rPr lang="en-US" altLang="en-US" sz="2800" dirty="0"/>
              <a:t>Inadequate transfer of information across settings</a:t>
            </a:r>
          </a:p>
        </p:txBody>
      </p:sp>
      <p:pic>
        <p:nvPicPr>
          <p:cNvPr id="21508" name="Picture 4" descr="ha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71912"/>
            <a:ext cx="28956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normAutofit/>
          </a:bodyPr>
          <a:lstStyle/>
          <a:p>
            <a:pPr eaLnBrk="1" hangingPunct="1"/>
            <a:r>
              <a:rPr lang="en-US" altLang="en-US" sz="4000" dirty="0">
                <a:solidFill>
                  <a:schemeClr val="bg2"/>
                </a:solidFill>
              </a:rPr>
              <a:t>Ineffective Transitions = Poor Outcomes</a:t>
            </a:r>
          </a:p>
        </p:txBody>
      </p:sp>
      <p:sp>
        <p:nvSpPr>
          <p:cNvPr id="23555" name="Rectangle 3"/>
          <p:cNvSpPr>
            <a:spLocks noGrp="1"/>
          </p:cNvSpPr>
          <p:nvPr>
            <p:ph idx="1"/>
          </p:nvPr>
        </p:nvSpPr>
        <p:spPr/>
        <p:txBody>
          <a:bodyPr>
            <a:normAutofit fontScale="92500" lnSpcReduction="10000"/>
          </a:bodyPr>
          <a:lstStyle/>
          <a:p>
            <a:pPr eaLnBrk="1" hangingPunct="1">
              <a:spcBef>
                <a:spcPts val="600"/>
              </a:spcBef>
              <a:buFont typeface="Arial" panose="020B0604020202020204" pitchFamily="34" charset="0"/>
              <a:buNone/>
            </a:pPr>
            <a:r>
              <a:rPr lang="en-US" altLang="en-US" sz="3500" dirty="0"/>
              <a:t>• Wrong treatment</a:t>
            </a:r>
          </a:p>
          <a:p>
            <a:pPr eaLnBrk="1" hangingPunct="1">
              <a:spcBef>
                <a:spcPts val="600"/>
              </a:spcBef>
              <a:buFont typeface="Arial" panose="020B0604020202020204" pitchFamily="34" charset="0"/>
              <a:buNone/>
            </a:pPr>
            <a:r>
              <a:rPr lang="en-US" altLang="en-US" sz="3500" dirty="0"/>
              <a:t>• Delay in diagnosis</a:t>
            </a:r>
          </a:p>
          <a:p>
            <a:pPr eaLnBrk="1" hangingPunct="1">
              <a:spcBef>
                <a:spcPts val="600"/>
              </a:spcBef>
              <a:buFont typeface="Arial" panose="020B0604020202020204" pitchFamily="34" charset="0"/>
              <a:buNone/>
            </a:pPr>
            <a:r>
              <a:rPr lang="en-US" altLang="en-US" sz="3500" dirty="0"/>
              <a:t>• Severe adverse events</a:t>
            </a:r>
          </a:p>
          <a:p>
            <a:pPr eaLnBrk="1" hangingPunct="1">
              <a:spcBef>
                <a:spcPts val="600"/>
              </a:spcBef>
              <a:buFont typeface="Arial" panose="020B0604020202020204" pitchFamily="34" charset="0"/>
              <a:buNone/>
            </a:pPr>
            <a:r>
              <a:rPr lang="en-US" altLang="en-US" sz="3500" dirty="0"/>
              <a:t>• Increased healthcare costs</a:t>
            </a:r>
          </a:p>
          <a:p>
            <a:pPr eaLnBrk="1" hangingPunct="1">
              <a:spcBef>
                <a:spcPts val="600"/>
              </a:spcBef>
              <a:buFont typeface="Arial" panose="020B0604020202020204" pitchFamily="34" charset="0"/>
              <a:buNone/>
            </a:pPr>
            <a:r>
              <a:rPr lang="en-US" altLang="en-US" sz="3500" dirty="0"/>
              <a:t>• Increased length of stay</a:t>
            </a:r>
          </a:p>
          <a:p>
            <a:pPr eaLnBrk="1" hangingPunct="1">
              <a:lnSpc>
                <a:spcPct val="90000"/>
              </a:lnSpc>
              <a:buFont typeface="Arial" panose="020B0604020202020204" pitchFamily="34" charset="0"/>
              <a:buNone/>
            </a:pPr>
            <a:endParaRPr lang="en-US" altLang="en-US" sz="1600" dirty="0"/>
          </a:p>
          <a:p>
            <a:pPr eaLnBrk="1" hangingPunct="1">
              <a:lnSpc>
                <a:spcPct val="90000"/>
              </a:lnSpc>
              <a:buFont typeface="Arial" panose="020B0604020202020204" pitchFamily="34" charset="0"/>
              <a:buNone/>
            </a:pPr>
            <a:endParaRPr lang="en-US" altLang="en-US" dirty="0"/>
          </a:p>
          <a:p>
            <a:pPr eaLnBrk="1" hangingPunct="1">
              <a:lnSpc>
                <a:spcPct val="90000"/>
              </a:lnSpc>
              <a:buFont typeface="Arial" panose="020B0604020202020204" pitchFamily="34" charset="0"/>
              <a:buNone/>
            </a:pPr>
            <a:endParaRPr lang="en-US" altLang="en-US" dirty="0"/>
          </a:p>
          <a:p>
            <a:pPr eaLnBrk="1" hangingPunct="1">
              <a:lnSpc>
                <a:spcPct val="90000"/>
              </a:lnSpc>
              <a:buFont typeface="Arial" panose="020B0604020202020204" pitchFamily="34" charset="0"/>
              <a:buNone/>
            </a:pPr>
            <a:endParaRPr lang="en-US" altLang="en-US" dirty="0"/>
          </a:p>
          <a:p>
            <a:pPr eaLnBrk="1" hangingPunct="1">
              <a:lnSpc>
                <a:spcPct val="90000"/>
              </a:lnSpc>
              <a:buFont typeface="Arial" panose="020B0604020202020204" pitchFamily="34" charset="0"/>
              <a:buNone/>
            </a:pPr>
            <a:endParaRPr lang="en-US" altLang="en-US" dirty="0"/>
          </a:p>
          <a:p>
            <a:pPr eaLnBrk="1" hangingPunct="1">
              <a:lnSpc>
                <a:spcPct val="90000"/>
              </a:lnSpc>
              <a:buFont typeface="Arial" panose="020B0604020202020204" pitchFamily="34" charset="0"/>
              <a:buNone/>
            </a:pPr>
            <a:r>
              <a:rPr lang="en-US" altLang="en-US" sz="1200" dirty="0"/>
              <a:t>Australian Council for Safety and Quality in Health Care. Clinical hand-over and Patient Safety literature Review Report. March 2005. Available at: www.safetyandquality.org/internet/safety/publishing.nsf/Content/AA1369AD4AC5FC2ACA2571BF0081CD95/$File/clinhovrlitrev.pdf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normAutofit/>
          </a:bodyPr>
          <a:lstStyle/>
          <a:p>
            <a:pPr eaLnBrk="1" hangingPunct="1"/>
            <a:r>
              <a:rPr lang="en-US" altLang="en-US" sz="4080" dirty="0">
                <a:solidFill>
                  <a:schemeClr val="bg2"/>
                </a:solidFill>
              </a:rPr>
              <a:t>Poor Transitions of Care Lead to…</a:t>
            </a:r>
          </a:p>
        </p:txBody>
      </p:sp>
      <p:sp>
        <p:nvSpPr>
          <p:cNvPr id="24579" name="Rectangle 3"/>
          <p:cNvSpPr>
            <a:spLocks noGrp="1"/>
          </p:cNvSpPr>
          <p:nvPr>
            <p:ph idx="1"/>
          </p:nvPr>
        </p:nvSpPr>
        <p:spPr/>
        <p:txBody>
          <a:bodyPr>
            <a:normAutofit/>
          </a:bodyPr>
          <a:lstStyle/>
          <a:p>
            <a:pPr eaLnBrk="1" hangingPunct="1">
              <a:spcBef>
                <a:spcPts val="600"/>
              </a:spcBef>
              <a:buFont typeface="Arial" panose="020B0604020202020204" pitchFamily="34" charset="0"/>
              <a:buNone/>
            </a:pPr>
            <a:r>
              <a:rPr lang="en-US" altLang="en-US" sz="3200" dirty="0"/>
              <a:t>• Medication errors</a:t>
            </a:r>
          </a:p>
          <a:p>
            <a:pPr eaLnBrk="1" hangingPunct="1">
              <a:spcBef>
                <a:spcPts val="600"/>
              </a:spcBef>
              <a:buFont typeface="Arial" panose="020B0604020202020204" pitchFamily="34" charset="0"/>
              <a:buNone/>
            </a:pPr>
            <a:r>
              <a:rPr lang="en-US" altLang="en-US" sz="3200" dirty="0"/>
              <a:t>• Increased health care utilization</a:t>
            </a:r>
          </a:p>
          <a:p>
            <a:pPr eaLnBrk="1" hangingPunct="1">
              <a:spcBef>
                <a:spcPts val="600"/>
              </a:spcBef>
              <a:buFont typeface="Arial" panose="020B0604020202020204" pitchFamily="34" charset="0"/>
              <a:buNone/>
            </a:pPr>
            <a:r>
              <a:rPr lang="en-US" altLang="en-US" sz="3200" dirty="0"/>
              <a:t>• Inefficient/duplicative care</a:t>
            </a:r>
          </a:p>
          <a:p>
            <a:pPr eaLnBrk="1" hangingPunct="1">
              <a:spcBef>
                <a:spcPts val="600"/>
              </a:spcBef>
              <a:buFont typeface="Arial" panose="020B0604020202020204" pitchFamily="34" charset="0"/>
              <a:buNone/>
            </a:pPr>
            <a:r>
              <a:rPr lang="en-US" altLang="en-US" sz="3200" dirty="0"/>
              <a:t>• Inadequate patient/caregiver preparation</a:t>
            </a:r>
          </a:p>
          <a:p>
            <a:pPr eaLnBrk="1" hangingPunct="1">
              <a:spcBef>
                <a:spcPts val="600"/>
              </a:spcBef>
              <a:buFont typeface="Arial" panose="020B0604020202020204" pitchFamily="34" charset="0"/>
              <a:buNone/>
            </a:pPr>
            <a:r>
              <a:rPr lang="en-US" altLang="en-US" sz="3200" dirty="0"/>
              <a:t>• Inadequate follow-up care</a:t>
            </a:r>
          </a:p>
          <a:p>
            <a:pPr eaLnBrk="1" hangingPunct="1">
              <a:spcBef>
                <a:spcPts val="600"/>
              </a:spcBef>
              <a:buFont typeface="Arial" panose="020B0604020202020204" pitchFamily="34" charset="0"/>
              <a:buNone/>
            </a:pPr>
            <a:r>
              <a:rPr lang="en-US" altLang="en-US" sz="3200" dirty="0"/>
              <a:t>• Member dissatisfaction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normAutofit/>
          </a:bodyPr>
          <a:lstStyle/>
          <a:p>
            <a:pPr eaLnBrk="1" hangingPunct="1"/>
            <a:r>
              <a:rPr lang="en-US" altLang="en-US" sz="4000" dirty="0">
                <a:solidFill>
                  <a:schemeClr val="bg2"/>
                </a:solidFill>
              </a:rPr>
              <a:t>What is Transitional Care?</a:t>
            </a:r>
          </a:p>
        </p:txBody>
      </p:sp>
      <p:sp>
        <p:nvSpPr>
          <p:cNvPr id="25603" name="Rectangle 3"/>
          <p:cNvSpPr>
            <a:spLocks noGrp="1"/>
          </p:cNvSpPr>
          <p:nvPr>
            <p:ph idx="1"/>
          </p:nvPr>
        </p:nvSpPr>
        <p:spPr/>
        <p:txBody>
          <a:bodyPr>
            <a:normAutofit fontScale="55000" lnSpcReduction="20000"/>
          </a:bodyPr>
          <a:lstStyle/>
          <a:p>
            <a:pPr eaLnBrk="1" hangingPunct="1">
              <a:lnSpc>
                <a:spcPct val="110000"/>
              </a:lnSpc>
              <a:spcBef>
                <a:spcPts val="600"/>
              </a:spcBef>
            </a:pPr>
            <a:r>
              <a:rPr lang="en-US" altLang="en-US" sz="4400" dirty="0"/>
              <a:t>A set of actions designed to ensure the coordination and continuity of health care as patients transfer between different locations or different levels of care</a:t>
            </a:r>
          </a:p>
          <a:p>
            <a:pPr eaLnBrk="1" hangingPunct="1">
              <a:lnSpc>
                <a:spcPct val="110000"/>
              </a:lnSpc>
              <a:spcBef>
                <a:spcPts val="600"/>
              </a:spcBef>
            </a:pPr>
            <a:r>
              <a:rPr lang="en-US" altLang="en-US" sz="4400" dirty="0"/>
              <a:t>Based on a comprehensive care plan and availability of well-trained practitioners that have current information about the patient’s goals, preferences and clinical status</a:t>
            </a:r>
          </a:p>
          <a:p>
            <a:pPr eaLnBrk="1" hangingPunct="1">
              <a:lnSpc>
                <a:spcPct val="110000"/>
              </a:lnSpc>
              <a:spcBef>
                <a:spcPts val="600"/>
              </a:spcBef>
            </a:pPr>
            <a:r>
              <a:rPr lang="en-US" altLang="en-US" sz="4400" dirty="0"/>
              <a:t>Includes:</a:t>
            </a:r>
          </a:p>
          <a:p>
            <a:pPr lvl="1" eaLnBrk="1" hangingPunct="1">
              <a:lnSpc>
                <a:spcPct val="110000"/>
              </a:lnSpc>
              <a:spcBef>
                <a:spcPts val="600"/>
              </a:spcBef>
              <a:buClr>
                <a:schemeClr val="tx1"/>
              </a:buClr>
              <a:buFont typeface="Arial" panose="020B0604020202020204" pitchFamily="34" charset="0"/>
              <a:buChar char="•"/>
            </a:pPr>
            <a:r>
              <a:rPr lang="en-US" altLang="en-US" sz="3600" dirty="0"/>
              <a:t>Logistical arrangements</a:t>
            </a:r>
          </a:p>
          <a:p>
            <a:pPr lvl="1" eaLnBrk="1" hangingPunct="1">
              <a:lnSpc>
                <a:spcPct val="110000"/>
              </a:lnSpc>
              <a:spcBef>
                <a:spcPts val="600"/>
              </a:spcBef>
              <a:buClr>
                <a:schemeClr val="tx1"/>
              </a:buClr>
              <a:buFont typeface="Arial" panose="020B0604020202020204" pitchFamily="34" charset="0"/>
              <a:buChar char="•"/>
            </a:pPr>
            <a:r>
              <a:rPr lang="en-US" altLang="en-US" sz="3600" dirty="0"/>
              <a:t>Education of the patient and family caregiver</a:t>
            </a:r>
          </a:p>
          <a:p>
            <a:pPr lvl="1" eaLnBrk="1" hangingPunct="1">
              <a:lnSpc>
                <a:spcPct val="110000"/>
              </a:lnSpc>
              <a:spcBef>
                <a:spcPts val="600"/>
              </a:spcBef>
              <a:buClr>
                <a:schemeClr val="tx1"/>
              </a:buClr>
              <a:buFont typeface="Arial" panose="020B0604020202020204" pitchFamily="34" charset="0"/>
              <a:buChar char="•"/>
            </a:pPr>
            <a:r>
              <a:rPr lang="en-US" altLang="en-US" sz="3600" dirty="0"/>
              <a:t>Coordination among the health professionals involved in the transition</a:t>
            </a:r>
            <a:endParaRPr lang="en-US" altLang="en-US" sz="2000" dirty="0"/>
          </a:p>
          <a:p>
            <a:endParaRPr lang="en-US" altLang="en-US" sz="1200" dirty="0"/>
          </a:p>
          <a:p>
            <a:endParaRPr lang="en-US" altLang="en-US" sz="1200" dirty="0"/>
          </a:p>
          <a:p>
            <a:r>
              <a:rPr lang="en-US" altLang="en-US" sz="1900" dirty="0"/>
              <a:t>Transitions of Care Measures Paper by the NTOCC Measures Work Group, 2008</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EDB282-84DE-41B6-A514-D6F708847FCF}">
  <ds:schemaRefs>
    <ds:schemaRef ds:uri="http://schemas.microsoft.com/sharepoint/v3/contenttype/forms"/>
  </ds:schemaRefs>
</ds:datastoreItem>
</file>

<file path=customXml/itemProps2.xml><?xml version="1.0" encoding="utf-8"?>
<ds:datastoreItem xmlns:ds="http://schemas.openxmlformats.org/officeDocument/2006/customXml" ds:itemID="{C34C03E2-5524-43F4-935A-882C913CE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TotalTime>
  <Words>1810</Words>
  <Application>Microsoft Office PowerPoint</Application>
  <PresentationFormat>Widescreen</PresentationFormat>
  <Paragraphs>214</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Courier New</vt:lpstr>
      <vt:lpstr>Noto Sans Symbols</vt:lpstr>
      <vt:lpstr>Montserrat</vt:lpstr>
      <vt:lpstr>Wingdings</vt:lpstr>
      <vt:lpstr>Arial</vt:lpstr>
      <vt:lpstr>Calibri</vt:lpstr>
      <vt:lpstr>Office Theme</vt:lpstr>
      <vt:lpstr>1_Office Theme</vt:lpstr>
      <vt:lpstr>Transitions of Care</vt:lpstr>
      <vt:lpstr>Definition</vt:lpstr>
      <vt:lpstr>Statistics</vt:lpstr>
      <vt:lpstr>Transitions of Care Issues</vt:lpstr>
      <vt:lpstr>Transitions of Care Issues</vt:lpstr>
      <vt:lpstr>Reasons for Poor Transitions</vt:lpstr>
      <vt:lpstr>Ineffective Transitions = Poor Outcomes</vt:lpstr>
      <vt:lpstr>Poor Transitions of Care Lead to…</vt:lpstr>
      <vt:lpstr>What is Transitional Care?</vt:lpstr>
      <vt:lpstr>Essential Interventions</vt:lpstr>
      <vt:lpstr>Transitions of Care Programs</vt:lpstr>
      <vt:lpstr>Hospital Readmission and Reduction Program </vt:lpstr>
      <vt:lpstr>Hospital Readmission and Reduction Program </vt:lpstr>
      <vt:lpstr>Community-based Care Transitions Program</vt:lpstr>
      <vt:lpstr>Community-based Care Transitions Program</vt:lpstr>
      <vt:lpstr>Community-based Care Transitions Program</vt:lpstr>
      <vt:lpstr>National Transitions of Care Coalition</vt:lpstr>
      <vt:lpstr>National Transitions of Care Coalition Resources</vt:lpstr>
      <vt:lpstr>Technology</vt:lpstr>
      <vt:lpstr>Transition of Care Measures</vt:lpstr>
      <vt:lpstr>Resources</vt:lpstr>
      <vt:lpstr>PowerPoint Presentation</vt:lpstr>
      <vt:lpstr>Thank you to AMCP member Erika Kaplan for updating  this presentation for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Betty Whitaker</cp:lastModifiedBy>
  <cp:revision>4</cp:revision>
  <dcterms:created xsi:type="dcterms:W3CDTF">2019-05-03T17:39:49Z</dcterms:created>
  <dcterms:modified xsi:type="dcterms:W3CDTF">2022-09-21T18:30:26Z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