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9" r:id="rId3"/>
    <p:sldMasterId id="2147483894" r:id="rId4"/>
    <p:sldMasterId id="2147483906" r:id="rId5"/>
  </p:sldMasterIdLst>
  <p:notesMasterIdLst>
    <p:notesMasterId r:id="rId44"/>
  </p:notesMasterIdLst>
  <p:sldIdLst>
    <p:sldId id="280" r:id="rId6"/>
    <p:sldId id="257" r:id="rId7"/>
    <p:sldId id="259" r:id="rId8"/>
    <p:sldId id="274" r:id="rId9"/>
    <p:sldId id="272" r:id="rId10"/>
    <p:sldId id="275" r:id="rId11"/>
    <p:sldId id="287" r:id="rId12"/>
    <p:sldId id="284" r:id="rId13"/>
    <p:sldId id="417" r:id="rId14"/>
    <p:sldId id="416" r:id="rId15"/>
    <p:sldId id="415" r:id="rId16"/>
    <p:sldId id="420" r:id="rId17"/>
    <p:sldId id="419" r:id="rId18"/>
    <p:sldId id="418" r:id="rId19"/>
    <p:sldId id="421" r:id="rId20"/>
    <p:sldId id="422" r:id="rId21"/>
    <p:sldId id="423" r:id="rId22"/>
    <p:sldId id="424" r:id="rId23"/>
    <p:sldId id="425" r:id="rId24"/>
    <p:sldId id="426" r:id="rId25"/>
    <p:sldId id="427" r:id="rId26"/>
    <p:sldId id="428" r:id="rId27"/>
    <p:sldId id="436" r:id="rId28"/>
    <p:sldId id="437" r:id="rId29"/>
    <p:sldId id="438" r:id="rId30"/>
    <p:sldId id="439" r:id="rId31"/>
    <p:sldId id="440" r:id="rId32"/>
    <p:sldId id="441" r:id="rId33"/>
    <p:sldId id="442" r:id="rId34"/>
    <p:sldId id="443" r:id="rId35"/>
    <p:sldId id="444" r:id="rId36"/>
    <p:sldId id="445" r:id="rId37"/>
    <p:sldId id="446" r:id="rId38"/>
    <p:sldId id="447" r:id="rId39"/>
    <p:sldId id="448" r:id="rId40"/>
    <p:sldId id="449" r:id="rId41"/>
    <p:sldId id="414" r:id="rId42"/>
    <p:sldId id="281" r:id="rId43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CFB52F-55E8-4EC3-9D47-AF87C4672C74}" v="3" dt="2022-09-21T15:22:51.2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6706" autoAdjust="0"/>
  </p:normalViewPr>
  <p:slideViewPr>
    <p:cSldViewPr>
      <p:cViewPr varScale="1">
        <p:scale>
          <a:sx n="81" d="100"/>
          <a:sy n="81" d="100"/>
        </p:scale>
        <p:origin x="955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4" d="100"/>
          <a:sy n="94" d="100"/>
        </p:scale>
        <p:origin x="1476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theme" Target="theme/theme1.xml"/><Relationship Id="rId50" Type="http://schemas.microsoft.com/office/2015/10/relationships/revisionInfo" Target="revisionInfo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presProps" Target="presProps.xml"/><Relationship Id="rId5" Type="http://schemas.openxmlformats.org/officeDocument/2006/relationships/slideMaster" Target="slideMasters/slideMaster3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notesMaster" Target="notesMasters/notes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tableStyles" Target="tableStyles.xml"/><Relationship Id="rId8" Type="http://schemas.openxmlformats.org/officeDocument/2006/relationships/slide" Target="slides/slide3.xml"/><Relationship Id="rId3" Type="http://schemas.openxmlformats.org/officeDocument/2006/relationships/slideMaster" Target="slideMasters/slideMaster1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viewProps" Target="viewProps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tty Whitaker" userId="4de9bd58-e6ca-4266-9a10-dd2016028554" providerId="ADAL" clId="{0ECFB52F-55E8-4EC3-9D47-AF87C4672C74}"/>
    <pc:docChg chg="custSel modSld sldOrd">
      <pc:chgData name="Betty Whitaker" userId="4de9bd58-e6ca-4266-9a10-dd2016028554" providerId="ADAL" clId="{0ECFB52F-55E8-4EC3-9D47-AF87C4672C74}" dt="2022-09-21T18:29:26.575" v="181" actId="27636"/>
      <pc:docMkLst>
        <pc:docMk/>
      </pc:docMkLst>
      <pc:sldChg chg="modSp mod">
        <pc:chgData name="Betty Whitaker" userId="4de9bd58-e6ca-4266-9a10-dd2016028554" providerId="ADAL" clId="{0ECFB52F-55E8-4EC3-9D47-AF87C4672C74}" dt="2022-09-21T15:16:20.538" v="11" actId="27636"/>
        <pc:sldMkLst>
          <pc:docMk/>
          <pc:sldMk cId="0" sldId="259"/>
        </pc:sldMkLst>
        <pc:spChg chg="mod">
          <ac:chgData name="Betty Whitaker" userId="4de9bd58-e6ca-4266-9a10-dd2016028554" providerId="ADAL" clId="{0ECFB52F-55E8-4EC3-9D47-AF87C4672C74}" dt="2022-09-21T15:16:20.538" v="11" actId="27636"/>
          <ac:spMkLst>
            <pc:docMk/>
            <pc:sldMk cId="0" sldId="259"/>
            <ac:spMk id="13315" creationId="{A2F2EBA2-8E76-4AA4-B65D-FC0C212640AE}"/>
          </ac:spMkLst>
        </pc:spChg>
      </pc:sldChg>
      <pc:sldChg chg="modSp mod">
        <pc:chgData name="Betty Whitaker" userId="4de9bd58-e6ca-4266-9a10-dd2016028554" providerId="ADAL" clId="{0ECFB52F-55E8-4EC3-9D47-AF87C4672C74}" dt="2022-09-21T15:16:48.897" v="14" actId="948"/>
        <pc:sldMkLst>
          <pc:docMk/>
          <pc:sldMk cId="0" sldId="272"/>
        </pc:sldMkLst>
        <pc:spChg chg="mod">
          <ac:chgData name="Betty Whitaker" userId="4de9bd58-e6ca-4266-9a10-dd2016028554" providerId="ADAL" clId="{0ECFB52F-55E8-4EC3-9D47-AF87C4672C74}" dt="2022-09-21T15:16:48.897" v="14" actId="948"/>
          <ac:spMkLst>
            <pc:docMk/>
            <pc:sldMk cId="0" sldId="272"/>
            <ac:spMk id="16387" creationId="{97181EAF-F1FC-47EE-8F8C-C3B8F25870FB}"/>
          </ac:spMkLst>
        </pc:spChg>
      </pc:sldChg>
      <pc:sldChg chg="modSp mod">
        <pc:chgData name="Betty Whitaker" userId="4de9bd58-e6ca-4266-9a10-dd2016028554" providerId="ADAL" clId="{0ECFB52F-55E8-4EC3-9D47-AF87C4672C74}" dt="2022-09-21T15:16:38.136" v="13" actId="948"/>
        <pc:sldMkLst>
          <pc:docMk/>
          <pc:sldMk cId="0" sldId="274"/>
        </pc:sldMkLst>
        <pc:spChg chg="mod">
          <ac:chgData name="Betty Whitaker" userId="4de9bd58-e6ca-4266-9a10-dd2016028554" providerId="ADAL" clId="{0ECFB52F-55E8-4EC3-9D47-AF87C4672C74}" dt="2022-09-21T15:16:38.136" v="13" actId="948"/>
          <ac:spMkLst>
            <pc:docMk/>
            <pc:sldMk cId="0" sldId="274"/>
            <ac:spMk id="18435" creationId="{4FFB80DA-295A-4C41-9B47-118717D61E85}"/>
          </ac:spMkLst>
        </pc:spChg>
      </pc:sldChg>
      <pc:sldChg chg="modSp mod">
        <pc:chgData name="Betty Whitaker" userId="4de9bd58-e6ca-4266-9a10-dd2016028554" providerId="ADAL" clId="{0ECFB52F-55E8-4EC3-9D47-AF87C4672C74}" dt="2022-09-21T15:17:22.061" v="16" actId="948"/>
        <pc:sldMkLst>
          <pc:docMk/>
          <pc:sldMk cId="0" sldId="275"/>
        </pc:sldMkLst>
        <pc:spChg chg="mod">
          <ac:chgData name="Betty Whitaker" userId="4de9bd58-e6ca-4266-9a10-dd2016028554" providerId="ADAL" clId="{0ECFB52F-55E8-4EC3-9D47-AF87C4672C74}" dt="2022-09-21T15:17:22.061" v="16" actId="948"/>
          <ac:spMkLst>
            <pc:docMk/>
            <pc:sldMk cId="0" sldId="275"/>
            <ac:spMk id="2" creationId="{1D31AC9B-C3B1-4EB0-A038-EA64B359E343}"/>
          </ac:spMkLst>
        </pc:spChg>
        <pc:spChg chg="mod">
          <ac:chgData name="Betty Whitaker" userId="4de9bd58-e6ca-4266-9a10-dd2016028554" providerId="ADAL" clId="{0ECFB52F-55E8-4EC3-9D47-AF87C4672C74}" dt="2022-09-21T15:17:10.537" v="15" actId="948"/>
          <ac:spMkLst>
            <pc:docMk/>
            <pc:sldMk cId="0" sldId="275"/>
            <ac:spMk id="19459" creationId="{481FD8F7-93F0-416D-AB82-3AD8BB9DA8CE}"/>
          </ac:spMkLst>
        </pc:spChg>
      </pc:sldChg>
      <pc:sldChg chg="modSp mod">
        <pc:chgData name="Betty Whitaker" userId="4de9bd58-e6ca-4266-9a10-dd2016028554" providerId="ADAL" clId="{0ECFB52F-55E8-4EC3-9D47-AF87C4672C74}" dt="2022-09-21T18:29:26.575" v="181" actId="27636"/>
        <pc:sldMkLst>
          <pc:docMk/>
          <pc:sldMk cId="0" sldId="280"/>
        </pc:sldMkLst>
        <pc:spChg chg="mod">
          <ac:chgData name="Betty Whitaker" userId="4de9bd58-e6ca-4266-9a10-dd2016028554" providerId="ADAL" clId="{0ECFB52F-55E8-4EC3-9D47-AF87C4672C74}" dt="2022-09-21T15:27:07.637" v="116" actId="1076"/>
          <ac:spMkLst>
            <pc:docMk/>
            <pc:sldMk cId="0" sldId="280"/>
            <ac:spMk id="3" creationId="{42D701E1-2D71-4E19-A6AE-2E6B4C1190FF}"/>
          </ac:spMkLst>
        </pc:spChg>
        <pc:spChg chg="mod">
          <ac:chgData name="Betty Whitaker" userId="4de9bd58-e6ca-4266-9a10-dd2016028554" providerId="ADAL" clId="{0ECFB52F-55E8-4EC3-9D47-AF87C4672C74}" dt="2022-09-21T18:29:26.575" v="181" actId="27636"/>
          <ac:spMkLst>
            <pc:docMk/>
            <pc:sldMk cId="0" sldId="280"/>
            <ac:spMk id="12290" creationId="{3522EABF-E0F2-4DB9-A978-939C524CD3FD}"/>
          </ac:spMkLst>
        </pc:spChg>
      </pc:sldChg>
      <pc:sldChg chg="ord">
        <pc:chgData name="Betty Whitaker" userId="4de9bd58-e6ca-4266-9a10-dd2016028554" providerId="ADAL" clId="{0ECFB52F-55E8-4EC3-9D47-AF87C4672C74}" dt="2022-09-21T15:26:57.807" v="115"/>
        <pc:sldMkLst>
          <pc:docMk/>
          <pc:sldMk cId="0" sldId="281"/>
        </pc:sldMkLst>
      </pc:sldChg>
      <pc:sldChg chg="modSp mod">
        <pc:chgData name="Betty Whitaker" userId="4de9bd58-e6ca-4266-9a10-dd2016028554" providerId="ADAL" clId="{0ECFB52F-55E8-4EC3-9D47-AF87C4672C74}" dt="2022-09-21T15:17:57.496" v="23" actId="404"/>
        <pc:sldMkLst>
          <pc:docMk/>
          <pc:sldMk cId="0" sldId="284"/>
        </pc:sldMkLst>
        <pc:spChg chg="mod">
          <ac:chgData name="Betty Whitaker" userId="4de9bd58-e6ca-4266-9a10-dd2016028554" providerId="ADAL" clId="{0ECFB52F-55E8-4EC3-9D47-AF87C4672C74}" dt="2022-09-21T15:17:57.496" v="23" actId="404"/>
          <ac:spMkLst>
            <pc:docMk/>
            <pc:sldMk cId="0" sldId="284"/>
            <ac:spMk id="28675" creationId="{016B6AA1-A6F5-42F1-A1DF-D6E1A7926A54}"/>
          </ac:spMkLst>
        </pc:spChg>
      </pc:sldChg>
      <pc:sldChg chg="modSp mod">
        <pc:chgData name="Betty Whitaker" userId="4de9bd58-e6ca-4266-9a10-dd2016028554" providerId="ADAL" clId="{0ECFB52F-55E8-4EC3-9D47-AF87C4672C74}" dt="2022-09-21T15:18:15.964" v="29" actId="1076"/>
        <pc:sldMkLst>
          <pc:docMk/>
          <pc:sldMk cId="0" sldId="287"/>
        </pc:sldMkLst>
        <pc:spChg chg="mod">
          <ac:chgData name="Betty Whitaker" userId="4de9bd58-e6ca-4266-9a10-dd2016028554" providerId="ADAL" clId="{0ECFB52F-55E8-4EC3-9D47-AF87C4672C74}" dt="2022-09-21T15:18:15.964" v="29" actId="1076"/>
          <ac:spMkLst>
            <pc:docMk/>
            <pc:sldMk cId="0" sldId="287"/>
            <ac:spMk id="23555" creationId="{684437DB-8EA8-4EDC-8554-877C101358CA}"/>
          </ac:spMkLst>
        </pc:spChg>
      </pc:sldChg>
      <pc:sldChg chg="modSp mod">
        <pc:chgData name="Betty Whitaker" userId="4de9bd58-e6ca-4266-9a10-dd2016028554" providerId="ADAL" clId="{0ECFB52F-55E8-4EC3-9D47-AF87C4672C74}" dt="2022-09-21T15:18:56.492" v="33" actId="948"/>
        <pc:sldMkLst>
          <pc:docMk/>
          <pc:sldMk cId="3017260664" sldId="415"/>
        </pc:sldMkLst>
        <pc:spChg chg="mod">
          <ac:chgData name="Betty Whitaker" userId="4de9bd58-e6ca-4266-9a10-dd2016028554" providerId="ADAL" clId="{0ECFB52F-55E8-4EC3-9D47-AF87C4672C74}" dt="2022-09-21T15:18:56.492" v="33" actId="948"/>
          <ac:spMkLst>
            <pc:docMk/>
            <pc:sldMk cId="3017260664" sldId="415"/>
            <ac:spMk id="28675" creationId="{016B6AA1-A6F5-42F1-A1DF-D6E1A7926A54}"/>
          </ac:spMkLst>
        </pc:spChg>
      </pc:sldChg>
      <pc:sldChg chg="modSp mod">
        <pc:chgData name="Betty Whitaker" userId="4de9bd58-e6ca-4266-9a10-dd2016028554" providerId="ADAL" clId="{0ECFB52F-55E8-4EC3-9D47-AF87C4672C74}" dt="2022-09-21T15:18:44.652" v="32" actId="27636"/>
        <pc:sldMkLst>
          <pc:docMk/>
          <pc:sldMk cId="1969807580" sldId="416"/>
        </pc:sldMkLst>
        <pc:spChg chg="mod">
          <ac:chgData name="Betty Whitaker" userId="4de9bd58-e6ca-4266-9a10-dd2016028554" providerId="ADAL" clId="{0ECFB52F-55E8-4EC3-9D47-AF87C4672C74}" dt="2022-09-21T15:18:44.652" v="32" actId="27636"/>
          <ac:spMkLst>
            <pc:docMk/>
            <pc:sldMk cId="1969807580" sldId="416"/>
            <ac:spMk id="28675" creationId="{016B6AA1-A6F5-42F1-A1DF-D6E1A7926A54}"/>
          </ac:spMkLst>
        </pc:spChg>
      </pc:sldChg>
      <pc:sldChg chg="modSp mod">
        <pc:chgData name="Betty Whitaker" userId="4de9bd58-e6ca-4266-9a10-dd2016028554" providerId="ADAL" clId="{0ECFB52F-55E8-4EC3-9D47-AF87C4672C74}" dt="2022-09-21T15:18:31.776" v="30" actId="948"/>
        <pc:sldMkLst>
          <pc:docMk/>
          <pc:sldMk cId="151340080" sldId="417"/>
        </pc:sldMkLst>
        <pc:spChg chg="mod">
          <ac:chgData name="Betty Whitaker" userId="4de9bd58-e6ca-4266-9a10-dd2016028554" providerId="ADAL" clId="{0ECFB52F-55E8-4EC3-9D47-AF87C4672C74}" dt="2022-09-21T15:18:31.776" v="30" actId="948"/>
          <ac:spMkLst>
            <pc:docMk/>
            <pc:sldMk cId="151340080" sldId="417"/>
            <ac:spMk id="28675" creationId="{016B6AA1-A6F5-42F1-A1DF-D6E1A7926A54}"/>
          </ac:spMkLst>
        </pc:spChg>
      </pc:sldChg>
      <pc:sldChg chg="modSp mod">
        <pc:chgData name="Betty Whitaker" userId="4de9bd58-e6ca-4266-9a10-dd2016028554" providerId="ADAL" clId="{0ECFB52F-55E8-4EC3-9D47-AF87C4672C74}" dt="2022-09-21T15:19:56.890" v="40" actId="403"/>
        <pc:sldMkLst>
          <pc:docMk/>
          <pc:sldMk cId="4066679371" sldId="418"/>
        </pc:sldMkLst>
        <pc:spChg chg="mod">
          <ac:chgData name="Betty Whitaker" userId="4de9bd58-e6ca-4266-9a10-dd2016028554" providerId="ADAL" clId="{0ECFB52F-55E8-4EC3-9D47-AF87C4672C74}" dt="2022-09-21T15:19:56.890" v="40" actId="403"/>
          <ac:spMkLst>
            <pc:docMk/>
            <pc:sldMk cId="4066679371" sldId="418"/>
            <ac:spMk id="28675" creationId="{016B6AA1-A6F5-42F1-A1DF-D6E1A7926A54}"/>
          </ac:spMkLst>
        </pc:spChg>
      </pc:sldChg>
      <pc:sldChg chg="modSp mod">
        <pc:chgData name="Betty Whitaker" userId="4de9bd58-e6ca-4266-9a10-dd2016028554" providerId="ADAL" clId="{0ECFB52F-55E8-4EC3-9D47-AF87C4672C74}" dt="2022-09-21T15:19:21.148" v="37" actId="27636"/>
        <pc:sldMkLst>
          <pc:docMk/>
          <pc:sldMk cId="965393772" sldId="419"/>
        </pc:sldMkLst>
        <pc:spChg chg="mod">
          <ac:chgData name="Betty Whitaker" userId="4de9bd58-e6ca-4266-9a10-dd2016028554" providerId="ADAL" clId="{0ECFB52F-55E8-4EC3-9D47-AF87C4672C74}" dt="2022-09-21T15:19:21.148" v="37" actId="27636"/>
          <ac:spMkLst>
            <pc:docMk/>
            <pc:sldMk cId="965393772" sldId="419"/>
            <ac:spMk id="28675" creationId="{016B6AA1-A6F5-42F1-A1DF-D6E1A7926A54}"/>
          </ac:spMkLst>
        </pc:spChg>
      </pc:sldChg>
      <pc:sldChg chg="modSp mod">
        <pc:chgData name="Betty Whitaker" userId="4de9bd58-e6ca-4266-9a10-dd2016028554" providerId="ADAL" clId="{0ECFB52F-55E8-4EC3-9D47-AF87C4672C74}" dt="2022-09-21T15:19:09.566" v="35" actId="14100"/>
        <pc:sldMkLst>
          <pc:docMk/>
          <pc:sldMk cId="364482372" sldId="420"/>
        </pc:sldMkLst>
        <pc:spChg chg="mod">
          <ac:chgData name="Betty Whitaker" userId="4de9bd58-e6ca-4266-9a10-dd2016028554" providerId="ADAL" clId="{0ECFB52F-55E8-4EC3-9D47-AF87C4672C74}" dt="2022-09-21T15:19:09.566" v="35" actId="14100"/>
          <ac:spMkLst>
            <pc:docMk/>
            <pc:sldMk cId="364482372" sldId="420"/>
            <ac:spMk id="28675" creationId="{016B6AA1-A6F5-42F1-A1DF-D6E1A7926A54}"/>
          </ac:spMkLst>
        </pc:spChg>
      </pc:sldChg>
      <pc:sldChg chg="modSp mod">
        <pc:chgData name="Betty Whitaker" userId="4de9bd58-e6ca-4266-9a10-dd2016028554" providerId="ADAL" clId="{0ECFB52F-55E8-4EC3-9D47-AF87C4672C74}" dt="2022-09-21T15:20:14.041" v="41" actId="948"/>
        <pc:sldMkLst>
          <pc:docMk/>
          <pc:sldMk cId="2461415657" sldId="421"/>
        </pc:sldMkLst>
        <pc:spChg chg="mod">
          <ac:chgData name="Betty Whitaker" userId="4de9bd58-e6ca-4266-9a10-dd2016028554" providerId="ADAL" clId="{0ECFB52F-55E8-4EC3-9D47-AF87C4672C74}" dt="2022-09-21T15:20:14.041" v="41" actId="948"/>
          <ac:spMkLst>
            <pc:docMk/>
            <pc:sldMk cId="2461415657" sldId="421"/>
            <ac:spMk id="28675" creationId="{016B6AA1-A6F5-42F1-A1DF-D6E1A7926A54}"/>
          </ac:spMkLst>
        </pc:spChg>
      </pc:sldChg>
      <pc:sldChg chg="modSp mod">
        <pc:chgData name="Betty Whitaker" userId="4de9bd58-e6ca-4266-9a10-dd2016028554" providerId="ADAL" clId="{0ECFB52F-55E8-4EC3-9D47-AF87C4672C74}" dt="2022-09-21T15:20:26.191" v="42" actId="948"/>
        <pc:sldMkLst>
          <pc:docMk/>
          <pc:sldMk cId="446052597" sldId="422"/>
        </pc:sldMkLst>
        <pc:spChg chg="mod">
          <ac:chgData name="Betty Whitaker" userId="4de9bd58-e6ca-4266-9a10-dd2016028554" providerId="ADAL" clId="{0ECFB52F-55E8-4EC3-9D47-AF87C4672C74}" dt="2022-09-21T15:20:26.191" v="42" actId="948"/>
          <ac:spMkLst>
            <pc:docMk/>
            <pc:sldMk cId="446052597" sldId="422"/>
            <ac:spMk id="28675" creationId="{016B6AA1-A6F5-42F1-A1DF-D6E1A7926A54}"/>
          </ac:spMkLst>
        </pc:spChg>
      </pc:sldChg>
      <pc:sldChg chg="modSp mod">
        <pc:chgData name="Betty Whitaker" userId="4de9bd58-e6ca-4266-9a10-dd2016028554" providerId="ADAL" clId="{0ECFB52F-55E8-4EC3-9D47-AF87C4672C74}" dt="2022-09-21T15:20:37.098" v="44" actId="27636"/>
        <pc:sldMkLst>
          <pc:docMk/>
          <pc:sldMk cId="3846949443" sldId="423"/>
        </pc:sldMkLst>
        <pc:spChg chg="mod">
          <ac:chgData name="Betty Whitaker" userId="4de9bd58-e6ca-4266-9a10-dd2016028554" providerId="ADAL" clId="{0ECFB52F-55E8-4EC3-9D47-AF87C4672C74}" dt="2022-09-21T15:20:37.098" v="44" actId="27636"/>
          <ac:spMkLst>
            <pc:docMk/>
            <pc:sldMk cId="3846949443" sldId="423"/>
            <ac:spMk id="28675" creationId="{016B6AA1-A6F5-42F1-A1DF-D6E1A7926A54}"/>
          </ac:spMkLst>
        </pc:spChg>
      </pc:sldChg>
      <pc:sldChg chg="modSp mod">
        <pc:chgData name="Betty Whitaker" userId="4de9bd58-e6ca-4266-9a10-dd2016028554" providerId="ADAL" clId="{0ECFB52F-55E8-4EC3-9D47-AF87C4672C74}" dt="2022-09-21T15:21:04.015" v="51" actId="14"/>
        <pc:sldMkLst>
          <pc:docMk/>
          <pc:sldMk cId="68597262" sldId="424"/>
        </pc:sldMkLst>
        <pc:spChg chg="mod">
          <ac:chgData name="Betty Whitaker" userId="4de9bd58-e6ca-4266-9a10-dd2016028554" providerId="ADAL" clId="{0ECFB52F-55E8-4EC3-9D47-AF87C4672C74}" dt="2022-09-21T15:21:04.015" v="51" actId="14"/>
          <ac:spMkLst>
            <pc:docMk/>
            <pc:sldMk cId="68597262" sldId="424"/>
            <ac:spMk id="28675" creationId="{016B6AA1-A6F5-42F1-A1DF-D6E1A7926A54}"/>
          </ac:spMkLst>
        </pc:spChg>
      </pc:sldChg>
      <pc:sldChg chg="modSp mod">
        <pc:chgData name="Betty Whitaker" userId="4de9bd58-e6ca-4266-9a10-dd2016028554" providerId="ADAL" clId="{0ECFB52F-55E8-4EC3-9D47-AF87C4672C74}" dt="2022-09-21T15:21:29.546" v="59" actId="27636"/>
        <pc:sldMkLst>
          <pc:docMk/>
          <pc:sldMk cId="3051677469" sldId="425"/>
        </pc:sldMkLst>
        <pc:spChg chg="mod">
          <ac:chgData name="Betty Whitaker" userId="4de9bd58-e6ca-4266-9a10-dd2016028554" providerId="ADAL" clId="{0ECFB52F-55E8-4EC3-9D47-AF87C4672C74}" dt="2022-09-21T15:21:29.546" v="59" actId="27636"/>
          <ac:spMkLst>
            <pc:docMk/>
            <pc:sldMk cId="3051677469" sldId="425"/>
            <ac:spMk id="28675" creationId="{016B6AA1-A6F5-42F1-A1DF-D6E1A7926A54}"/>
          </ac:spMkLst>
        </pc:spChg>
      </pc:sldChg>
      <pc:sldChg chg="modSp mod">
        <pc:chgData name="Betty Whitaker" userId="4de9bd58-e6ca-4266-9a10-dd2016028554" providerId="ADAL" clId="{0ECFB52F-55E8-4EC3-9D47-AF87C4672C74}" dt="2022-09-21T15:21:44.626" v="61" actId="404"/>
        <pc:sldMkLst>
          <pc:docMk/>
          <pc:sldMk cId="1115696714" sldId="426"/>
        </pc:sldMkLst>
        <pc:spChg chg="mod">
          <ac:chgData name="Betty Whitaker" userId="4de9bd58-e6ca-4266-9a10-dd2016028554" providerId="ADAL" clId="{0ECFB52F-55E8-4EC3-9D47-AF87C4672C74}" dt="2022-09-21T15:21:44.626" v="61" actId="404"/>
          <ac:spMkLst>
            <pc:docMk/>
            <pc:sldMk cId="1115696714" sldId="426"/>
            <ac:spMk id="28675" creationId="{016B6AA1-A6F5-42F1-A1DF-D6E1A7926A54}"/>
          </ac:spMkLst>
        </pc:spChg>
      </pc:sldChg>
      <pc:sldChg chg="modSp mod">
        <pc:chgData name="Betty Whitaker" userId="4de9bd58-e6ca-4266-9a10-dd2016028554" providerId="ADAL" clId="{0ECFB52F-55E8-4EC3-9D47-AF87C4672C74}" dt="2022-09-21T15:22:26.045" v="68" actId="948"/>
        <pc:sldMkLst>
          <pc:docMk/>
          <pc:sldMk cId="80221627" sldId="427"/>
        </pc:sldMkLst>
        <pc:spChg chg="mod">
          <ac:chgData name="Betty Whitaker" userId="4de9bd58-e6ca-4266-9a10-dd2016028554" providerId="ADAL" clId="{0ECFB52F-55E8-4EC3-9D47-AF87C4672C74}" dt="2022-09-21T15:22:15.843" v="67" actId="1076"/>
          <ac:spMkLst>
            <pc:docMk/>
            <pc:sldMk cId="80221627" sldId="427"/>
            <ac:spMk id="6" creationId="{E16BF184-E902-42B8-8CB9-F456A4A0AA71}"/>
          </ac:spMkLst>
        </pc:spChg>
        <pc:spChg chg="mod">
          <ac:chgData name="Betty Whitaker" userId="4de9bd58-e6ca-4266-9a10-dd2016028554" providerId="ADAL" clId="{0ECFB52F-55E8-4EC3-9D47-AF87C4672C74}" dt="2022-09-21T15:21:59.564" v="62" actId="948"/>
          <ac:spMkLst>
            <pc:docMk/>
            <pc:sldMk cId="80221627" sldId="427"/>
            <ac:spMk id="7" creationId="{434C64EA-B171-45A3-95A6-3BE70D456519}"/>
          </ac:spMkLst>
        </pc:spChg>
        <pc:spChg chg="mod">
          <ac:chgData name="Betty Whitaker" userId="4de9bd58-e6ca-4266-9a10-dd2016028554" providerId="ADAL" clId="{0ECFB52F-55E8-4EC3-9D47-AF87C4672C74}" dt="2022-09-21T15:22:26.045" v="68" actId="948"/>
          <ac:spMkLst>
            <pc:docMk/>
            <pc:sldMk cId="80221627" sldId="427"/>
            <ac:spMk id="8" creationId="{AF42C0E0-11D3-43F9-86CC-C2C74DC7190C}"/>
          </ac:spMkLst>
        </pc:spChg>
      </pc:sldChg>
      <pc:sldChg chg="delSp modSp">
        <pc:chgData name="Betty Whitaker" userId="4de9bd58-e6ca-4266-9a10-dd2016028554" providerId="ADAL" clId="{0ECFB52F-55E8-4EC3-9D47-AF87C4672C74}" dt="2022-09-21T15:22:51.263" v="71" actId="1076"/>
        <pc:sldMkLst>
          <pc:docMk/>
          <pc:sldMk cId="4217285736" sldId="428"/>
        </pc:sldMkLst>
        <pc:picChg chg="mod">
          <ac:chgData name="Betty Whitaker" userId="4de9bd58-e6ca-4266-9a10-dd2016028554" providerId="ADAL" clId="{0ECFB52F-55E8-4EC3-9D47-AF87C4672C74}" dt="2022-09-21T15:22:47.172" v="70" actId="1076"/>
          <ac:picMkLst>
            <pc:docMk/>
            <pc:sldMk cId="4217285736" sldId="428"/>
            <ac:picMk id="9" creationId="{0A3B17C5-4396-46DA-937C-A71BD523C1A2}"/>
          </ac:picMkLst>
        </pc:picChg>
        <pc:picChg chg="mod">
          <ac:chgData name="Betty Whitaker" userId="4de9bd58-e6ca-4266-9a10-dd2016028554" providerId="ADAL" clId="{0ECFB52F-55E8-4EC3-9D47-AF87C4672C74}" dt="2022-09-21T15:22:51.263" v="71" actId="1076"/>
          <ac:picMkLst>
            <pc:docMk/>
            <pc:sldMk cId="4217285736" sldId="428"/>
            <ac:picMk id="13" creationId="{E5402A41-5DC1-48CA-B080-FB0484278224}"/>
          </ac:picMkLst>
        </pc:picChg>
        <pc:picChg chg="del">
          <ac:chgData name="Betty Whitaker" userId="4de9bd58-e6ca-4266-9a10-dd2016028554" providerId="ADAL" clId="{0ECFB52F-55E8-4EC3-9D47-AF87C4672C74}" dt="2022-09-21T15:22:35.617" v="69" actId="478"/>
          <ac:picMkLst>
            <pc:docMk/>
            <pc:sldMk cId="4217285736" sldId="428"/>
            <ac:picMk id="15" creationId="{D8E0672A-D24F-429A-B4C2-A94857F01186}"/>
          </ac:picMkLst>
        </pc:picChg>
      </pc:sldChg>
      <pc:sldChg chg="modSp mod">
        <pc:chgData name="Betty Whitaker" userId="4de9bd58-e6ca-4266-9a10-dd2016028554" providerId="ADAL" clId="{0ECFB52F-55E8-4EC3-9D47-AF87C4672C74}" dt="2022-09-21T15:23:07.032" v="73" actId="404"/>
        <pc:sldMkLst>
          <pc:docMk/>
          <pc:sldMk cId="361861395" sldId="436"/>
        </pc:sldMkLst>
        <pc:spChg chg="mod">
          <ac:chgData name="Betty Whitaker" userId="4de9bd58-e6ca-4266-9a10-dd2016028554" providerId="ADAL" clId="{0ECFB52F-55E8-4EC3-9D47-AF87C4672C74}" dt="2022-09-21T15:23:07.032" v="73" actId="404"/>
          <ac:spMkLst>
            <pc:docMk/>
            <pc:sldMk cId="361861395" sldId="436"/>
            <ac:spMk id="28675" creationId="{016B6AA1-A6F5-42F1-A1DF-D6E1A7926A54}"/>
          </ac:spMkLst>
        </pc:spChg>
      </pc:sldChg>
      <pc:sldChg chg="modSp mod">
        <pc:chgData name="Betty Whitaker" userId="4de9bd58-e6ca-4266-9a10-dd2016028554" providerId="ADAL" clId="{0ECFB52F-55E8-4EC3-9D47-AF87C4672C74}" dt="2022-09-21T15:23:27.033" v="77" actId="27636"/>
        <pc:sldMkLst>
          <pc:docMk/>
          <pc:sldMk cId="187414945" sldId="437"/>
        </pc:sldMkLst>
        <pc:spChg chg="mod">
          <ac:chgData name="Betty Whitaker" userId="4de9bd58-e6ca-4266-9a10-dd2016028554" providerId="ADAL" clId="{0ECFB52F-55E8-4EC3-9D47-AF87C4672C74}" dt="2022-09-21T15:23:27.033" v="77" actId="27636"/>
          <ac:spMkLst>
            <pc:docMk/>
            <pc:sldMk cId="187414945" sldId="437"/>
            <ac:spMk id="28675" creationId="{016B6AA1-A6F5-42F1-A1DF-D6E1A7926A54}"/>
          </ac:spMkLst>
        </pc:spChg>
      </pc:sldChg>
      <pc:sldChg chg="modSp mod">
        <pc:chgData name="Betty Whitaker" userId="4de9bd58-e6ca-4266-9a10-dd2016028554" providerId="ADAL" clId="{0ECFB52F-55E8-4EC3-9D47-AF87C4672C74}" dt="2022-09-21T15:23:40.202" v="79" actId="27636"/>
        <pc:sldMkLst>
          <pc:docMk/>
          <pc:sldMk cId="3786507207" sldId="438"/>
        </pc:sldMkLst>
        <pc:spChg chg="mod">
          <ac:chgData name="Betty Whitaker" userId="4de9bd58-e6ca-4266-9a10-dd2016028554" providerId="ADAL" clId="{0ECFB52F-55E8-4EC3-9D47-AF87C4672C74}" dt="2022-09-21T15:23:40.202" v="79" actId="27636"/>
          <ac:spMkLst>
            <pc:docMk/>
            <pc:sldMk cId="3786507207" sldId="438"/>
            <ac:spMk id="28675" creationId="{016B6AA1-A6F5-42F1-A1DF-D6E1A7926A54}"/>
          </ac:spMkLst>
        </pc:spChg>
      </pc:sldChg>
      <pc:sldChg chg="modSp mod">
        <pc:chgData name="Betty Whitaker" userId="4de9bd58-e6ca-4266-9a10-dd2016028554" providerId="ADAL" clId="{0ECFB52F-55E8-4EC3-9D47-AF87C4672C74}" dt="2022-09-21T15:23:50.448" v="81" actId="27636"/>
        <pc:sldMkLst>
          <pc:docMk/>
          <pc:sldMk cId="4274563116" sldId="439"/>
        </pc:sldMkLst>
        <pc:spChg chg="mod">
          <ac:chgData name="Betty Whitaker" userId="4de9bd58-e6ca-4266-9a10-dd2016028554" providerId="ADAL" clId="{0ECFB52F-55E8-4EC3-9D47-AF87C4672C74}" dt="2022-09-21T15:23:50.448" v="81" actId="27636"/>
          <ac:spMkLst>
            <pc:docMk/>
            <pc:sldMk cId="4274563116" sldId="439"/>
            <ac:spMk id="28675" creationId="{016B6AA1-A6F5-42F1-A1DF-D6E1A7926A54}"/>
          </ac:spMkLst>
        </pc:spChg>
      </pc:sldChg>
      <pc:sldChg chg="modSp mod">
        <pc:chgData name="Betty Whitaker" userId="4de9bd58-e6ca-4266-9a10-dd2016028554" providerId="ADAL" clId="{0ECFB52F-55E8-4EC3-9D47-AF87C4672C74}" dt="2022-09-21T15:24:01.406" v="82" actId="948"/>
        <pc:sldMkLst>
          <pc:docMk/>
          <pc:sldMk cId="2967808645" sldId="440"/>
        </pc:sldMkLst>
        <pc:spChg chg="mod">
          <ac:chgData name="Betty Whitaker" userId="4de9bd58-e6ca-4266-9a10-dd2016028554" providerId="ADAL" clId="{0ECFB52F-55E8-4EC3-9D47-AF87C4672C74}" dt="2022-09-21T15:24:01.406" v="82" actId="948"/>
          <ac:spMkLst>
            <pc:docMk/>
            <pc:sldMk cId="2967808645" sldId="440"/>
            <ac:spMk id="28675" creationId="{016B6AA1-A6F5-42F1-A1DF-D6E1A7926A54}"/>
          </ac:spMkLst>
        </pc:spChg>
      </pc:sldChg>
      <pc:sldChg chg="modSp mod">
        <pc:chgData name="Betty Whitaker" userId="4de9bd58-e6ca-4266-9a10-dd2016028554" providerId="ADAL" clId="{0ECFB52F-55E8-4EC3-9D47-AF87C4672C74}" dt="2022-09-21T15:24:14.078" v="83" actId="948"/>
        <pc:sldMkLst>
          <pc:docMk/>
          <pc:sldMk cId="1706434211" sldId="441"/>
        </pc:sldMkLst>
        <pc:spChg chg="mod">
          <ac:chgData name="Betty Whitaker" userId="4de9bd58-e6ca-4266-9a10-dd2016028554" providerId="ADAL" clId="{0ECFB52F-55E8-4EC3-9D47-AF87C4672C74}" dt="2022-09-21T15:24:14.078" v="83" actId="948"/>
          <ac:spMkLst>
            <pc:docMk/>
            <pc:sldMk cId="1706434211" sldId="441"/>
            <ac:spMk id="28675" creationId="{016B6AA1-A6F5-42F1-A1DF-D6E1A7926A54}"/>
          </ac:spMkLst>
        </pc:spChg>
      </pc:sldChg>
      <pc:sldChg chg="modSp mod">
        <pc:chgData name="Betty Whitaker" userId="4de9bd58-e6ca-4266-9a10-dd2016028554" providerId="ADAL" clId="{0ECFB52F-55E8-4EC3-9D47-AF87C4672C74}" dt="2022-09-21T15:24:26.901" v="85" actId="27636"/>
        <pc:sldMkLst>
          <pc:docMk/>
          <pc:sldMk cId="1835534996" sldId="442"/>
        </pc:sldMkLst>
        <pc:spChg chg="mod">
          <ac:chgData name="Betty Whitaker" userId="4de9bd58-e6ca-4266-9a10-dd2016028554" providerId="ADAL" clId="{0ECFB52F-55E8-4EC3-9D47-AF87C4672C74}" dt="2022-09-21T15:24:26.901" v="85" actId="27636"/>
          <ac:spMkLst>
            <pc:docMk/>
            <pc:sldMk cId="1835534996" sldId="442"/>
            <ac:spMk id="28675" creationId="{016B6AA1-A6F5-42F1-A1DF-D6E1A7926A54}"/>
          </ac:spMkLst>
        </pc:spChg>
      </pc:sldChg>
      <pc:sldChg chg="modSp mod">
        <pc:chgData name="Betty Whitaker" userId="4de9bd58-e6ca-4266-9a10-dd2016028554" providerId="ADAL" clId="{0ECFB52F-55E8-4EC3-9D47-AF87C4672C74}" dt="2022-09-21T15:24:51.490" v="93" actId="27636"/>
        <pc:sldMkLst>
          <pc:docMk/>
          <pc:sldMk cId="4248047980" sldId="443"/>
        </pc:sldMkLst>
        <pc:spChg chg="mod">
          <ac:chgData name="Betty Whitaker" userId="4de9bd58-e6ca-4266-9a10-dd2016028554" providerId="ADAL" clId="{0ECFB52F-55E8-4EC3-9D47-AF87C4672C74}" dt="2022-09-21T15:24:51.490" v="93" actId="27636"/>
          <ac:spMkLst>
            <pc:docMk/>
            <pc:sldMk cId="4248047980" sldId="443"/>
            <ac:spMk id="28675" creationId="{016B6AA1-A6F5-42F1-A1DF-D6E1A7926A54}"/>
          </ac:spMkLst>
        </pc:spChg>
      </pc:sldChg>
      <pc:sldChg chg="modSp mod">
        <pc:chgData name="Betty Whitaker" userId="4de9bd58-e6ca-4266-9a10-dd2016028554" providerId="ADAL" clId="{0ECFB52F-55E8-4EC3-9D47-AF87C4672C74}" dt="2022-09-21T15:25:09.438" v="95" actId="255"/>
        <pc:sldMkLst>
          <pc:docMk/>
          <pc:sldMk cId="1434721693" sldId="444"/>
        </pc:sldMkLst>
        <pc:spChg chg="mod">
          <ac:chgData name="Betty Whitaker" userId="4de9bd58-e6ca-4266-9a10-dd2016028554" providerId="ADAL" clId="{0ECFB52F-55E8-4EC3-9D47-AF87C4672C74}" dt="2022-09-21T15:25:09.438" v="95" actId="255"/>
          <ac:spMkLst>
            <pc:docMk/>
            <pc:sldMk cId="1434721693" sldId="444"/>
            <ac:spMk id="28675" creationId="{016B6AA1-A6F5-42F1-A1DF-D6E1A7926A54}"/>
          </ac:spMkLst>
        </pc:spChg>
      </pc:sldChg>
      <pc:sldChg chg="modSp mod">
        <pc:chgData name="Betty Whitaker" userId="4de9bd58-e6ca-4266-9a10-dd2016028554" providerId="ADAL" clId="{0ECFB52F-55E8-4EC3-9D47-AF87C4672C74}" dt="2022-09-21T15:25:26.278" v="99" actId="27636"/>
        <pc:sldMkLst>
          <pc:docMk/>
          <pc:sldMk cId="3339041978" sldId="445"/>
        </pc:sldMkLst>
        <pc:spChg chg="mod">
          <ac:chgData name="Betty Whitaker" userId="4de9bd58-e6ca-4266-9a10-dd2016028554" providerId="ADAL" clId="{0ECFB52F-55E8-4EC3-9D47-AF87C4672C74}" dt="2022-09-21T15:25:26.278" v="99" actId="27636"/>
          <ac:spMkLst>
            <pc:docMk/>
            <pc:sldMk cId="3339041978" sldId="445"/>
            <ac:spMk id="28675" creationId="{016B6AA1-A6F5-42F1-A1DF-D6E1A7926A54}"/>
          </ac:spMkLst>
        </pc:spChg>
      </pc:sldChg>
      <pc:sldChg chg="modSp mod">
        <pc:chgData name="Betty Whitaker" userId="4de9bd58-e6ca-4266-9a10-dd2016028554" providerId="ADAL" clId="{0ECFB52F-55E8-4EC3-9D47-AF87C4672C74}" dt="2022-09-21T15:25:55.226" v="107" actId="27636"/>
        <pc:sldMkLst>
          <pc:docMk/>
          <pc:sldMk cId="1045589202" sldId="446"/>
        </pc:sldMkLst>
        <pc:spChg chg="mod">
          <ac:chgData name="Betty Whitaker" userId="4de9bd58-e6ca-4266-9a10-dd2016028554" providerId="ADAL" clId="{0ECFB52F-55E8-4EC3-9D47-AF87C4672C74}" dt="2022-09-21T15:25:55.226" v="107" actId="27636"/>
          <ac:spMkLst>
            <pc:docMk/>
            <pc:sldMk cId="1045589202" sldId="446"/>
            <ac:spMk id="28675" creationId="{016B6AA1-A6F5-42F1-A1DF-D6E1A7926A54}"/>
          </ac:spMkLst>
        </pc:spChg>
      </pc:sldChg>
      <pc:sldChg chg="modSp mod">
        <pc:chgData name="Betty Whitaker" userId="4de9bd58-e6ca-4266-9a10-dd2016028554" providerId="ADAL" clId="{0ECFB52F-55E8-4EC3-9D47-AF87C4672C74}" dt="2022-09-21T15:26:15.465" v="109" actId="948"/>
        <pc:sldMkLst>
          <pc:docMk/>
          <pc:sldMk cId="1174449014" sldId="447"/>
        </pc:sldMkLst>
        <pc:spChg chg="mod">
          <ac:chgData name="Betty Whitaker" userId="4de9bd58-e6ca-4266-9a10-dd2016028554" providerId="ADAL" clId="{0ECFB52F-55E8-4EC3-9D47-AF87C4672C74}" dt="2022-09-21T15:26:15.465" v="109" actId="948"/>
          <ac:spMkLst>
            <pc:docMk/>
            <pc:sldMk cId="1174449014" sldId="447"/>
            <ac:spMk id="28675" creationId="{016B6AA1-A6F5-42F1-A1DF-D6E1A7926A54}"/>
          </ac:spMkLst>
        </pc:spChg>
      </pc:sldChg>
      <pc:sldChg chg="modSp mod">
        <pc:chgData name="Betty Whitaker" userId="4de9bd58-e6ca-4266-9a10-dd2016028554" providerId="ADAL" clId="{0ECFB52F-55E8-4EC3-9D47-AF87C4672C74}" dt="2022-09-21T15:26:31.832" v="111" actId="404"/>
        <pc:sldMkLst>
          <pc:docMk/>
          <pc:sldMk cId="3009911217" sldId="448"/>
        </pc:sldMkLst>
        <pc:spChg chg="mod">
          <ac:chgData name="Betty Whitaker" userId="4de9bd58-e6ca-4266-9a10-dd2016028554" providerId="ADAL" clId="{0ECFB52F-55E8-4EC3-9D47-AF87C4672C74}" dt="2022-09-21T15:26:31.832" v="111" actId="404"/>
          <ac:spMkLst>
            <pc:docMk/>
            <pc:sldMk cId="3009911217" sldId="448"/>
            <ac:spMk id="28675" creationId="{016B6AA1-A6F5-42F1-A1DF-D6E1A7926A54}"/>
          </ac:spMkLst>
        </pc:spChg>
      </pc:sldChg>
      <pc:sldChg chg="modSp mod">
        <pc:chgData name="Betty Whitaker" userId="4de9bd58-e6ca-4266-9a10-dd2016028554" providerId="ADAL" clId="{0ECFB52F-55E8-4EC3-9D47-AF87C4672C74}" dt="2022-09-21T15:26:53.976" v="113" actId="948"/>
        <pc:sldMkLst>
          <pc:docMk/>
          <pc:sldMk cId="2476126185" sldId="449"/>
        </pc:sldMkLst>
        <pc:spChg chg="mod">
          <ac:chgData name="Betty Whitaker" userId="4de9bd58-e6ca-4266-9a10-dd2016028554" providerId="ADAL" clId="{0ECFB52F-55E8-4EC3-9D47-AF87C4672C74}" dt="2022-09-21T15:26:53.976" v="113" actId="948"/>
          <ac:spMkLst>
            <pc:docMk/>
            <pc:sldMk cId="2476126185" sldId="449"/>
            <ac:spMk id="28675" creationId="{016B6AA1-A6F5-42F1-A1DF-D6E1A7926A5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8E280B21-75DF-4865-9424-A8B137FDC26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defTabSz="933450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2BE90591-B86F-40B7-B6EF-2CA07F2A6FF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8275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 defTabSz="933450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CC3993B4-325A-4766-A3E8-1ABB17DBA497}" type="datetimeFigureOut">
              <a:rPr lang="en-US"/>
              <a:pPr>
                <a:defRPr/>
              </a:pPr>
              <a:t>9/21/2022</a:t>
            </a:fld>
            <a:endParaRPr lang="en-US"/>
          </a:p>
        </p:txBody>
      </p:sp>
      <p:sp>
        <p:nvSpPr>
          <p:cNvPr id="38916" name="Rectangle 4">
            <a:extLst>
              <a:ext uri="{FF2B5EF4-FFF2-40B4-BE49-F238E27FC236}">
                <a16:creationId xmlns:a16="http://schemas.microsoft.com/office/drawing/2014/main" id="{134155E8-DB61-45B5-A79A-9637588ECB4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9575" y="698500"/>
            <a:ext cx="62039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Rectangle 5">
            <a:extLst>
              <a:ext uri="{FF2B5EF4-FFF2-40B4-BE49-F238E27FC236}">
                <a16:creationId xmlns:a16="http://schemas.microsoft.com/office/drawing/2014/main" id="{C8301A88-EE8C-4B0E-9B08-7A07360731E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21188"/>
            <a:ext cx="5619750" cy="418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8918" name="Rectangle 6">
            <a:extLst>
              <a:ext uri="{FF2B5EF4-FFF2-40B4-BE49-F238E27FC236}">
                <a16:creationId xmlns:a16="http://schemas.microsoft.com/office/drawing/2014/main" id="{2CFC495A-6228-4513-9BFD-42AADD985FB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defTabSz="933450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9" name="Rectangle 7">
            <a:extLst>
              <a:ext uri="{FF2B5EF4-FFF2-40B4-BE49-F238E27FC236}">
                <a16:creationId xmlns:a16="http://schemas.microsoft.com/office/drawing/2014/main" id="{BD032EFD-2C2C-4129-9EF3-AA4BE43B16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275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>
                <a:latin typeface="Calibri" panose="020F0502020204030204" pitchFamily="34" charset="0"/>
              </a:defRPr>
            </a:lvl1pPr>
          </a:lstStyle>
          <a:p>
            <a:fld id="{62AA0F96-2039-42EB-811E-0BE26EE373D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3BF4D771-872E-42B1-BF08-4A657B060F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BC95E082-AF0E-41C9-A25A-ABEBC92662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AA0F96-2039-42EB-811E-0BE26EE373DD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63164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9CBD27-D6FE-4E25-8944-C777FE3B93DA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37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93049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030F4A56-8B84-4AD7-85F3-5E188A4A70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CEA3C3A7-40F5-4C73-A9AE-18744C326C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-85725" y="-11430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11457A-C405-4EB0-B7DE-C089F75AFEEB}"/>
              </a:ext>
            </a:extLst>
          </p:cNvPr>
          <p:cNvSpPr/>
          <p:nvPr/>
        </p:nvSpPr>
        <p:spPr>
          <a:xfrm>
            <a:off x="5679741" y="3149322"/>
            <a:ext cx="6288067" cy="17447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/>
            <a:endParaRPr lang="en-US" sz="24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73F007-6D06-4E99-9552-A76F112AEF5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85826" y="2355640"/>
            <a:ext cx="10953751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5400" b="1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90B8528-6C47-4416-8950-C3A31C5D85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626" y="5072633"/>
            <a:ext cx="3157735" cy="1271019"/>
          </a:xfrm>
          <a:prstGeom prst="rect">
            <a:avLst/>
          </a:prstGeom>
        </p:spPr>
      </p:pic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C86D695-5ADB-4525-B695-DC2712BC29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5826" y="3594976"/>
            <a:ext cx="10953751" cy="1396125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Date</a:t>
            </a:r>
          </a:p>
          <a:p>
            <a:pPr lvl="0"/>
            <a:r>
              <a:rPr lang="en-US" dirty="0"/>
              <a:t>Location</a:t>
            </a:r>
          </a:p>
        </p:txBody>
      </p:sp>
    </p:spTree>
    <p:extLst>
      <p:ext uri="{BB962C8B-B14F-4D97-AF65-F5344CB8AC3E}">
        <p14:creationId xmlns:p14="http://schemas.microsoft.com/office/powerpoint/2010/main" val="68331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nect With U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0" y="-5715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0433E6-CA8E-45EA-98C5-2475199D52E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00089" y="2132593"/>
            <a:ext cx="10791825" cy="10477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950" b="1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Connect with 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8B018AB-C8D6-4EA4-A146-7CDCB8ADD56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0089" y="3391372"/>
            <a:ext cx="10791825" cy="10477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95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www.amcp.org  @</a:t>
            </a:r>
            <a:r>
              <a:rPr lang="en-US" dirty="0" err="1"/>
              <a:t>amcporg</a:t>
            </a:r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B365F6E-2ABD-447F-9E54-3012657526A8}"/>
              </a:ext>
            </a:extLst>
          </p:cNvPr>
          <p:cNvSpPr/>
          <p:nvPr/>
        </p:nvSpPr>
        <p:spPr>
          <a:xfrm>
            <a:off x="6709578" y="3813430"/>
            <a:ext cx="199695" cy="203637"/>
          </a:xfrm>
          <a:prstGeom prst="ellipse">
            <a:avLst/>
          </a:prstGeom>
          <a:solidFill>
            <a:srgbClr val="91C84C"/>
          </a:solidFill>
          <a:ln>
            <a:solidFill>
              <a:srgbClr val="91C8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715782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 Green Carag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-10160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CEC5190-DB6C-504A-A431-681490C9CF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93488" y="2007219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388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 White Carag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03B933F-AC31-354F-82CE-ECFCD649E389}"/>
              </a:ext>
            </a:extLst>
          </p:cNvPr>
          <p:cNvSpPr/>
          <p:nvPr/>
        </p:nvSpPr>
        <p:spPr>
          <a:xfrm>
            <a:off x="-10160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ED2222-9B49-4F44-80C4-7F0FFDD2BC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6356" b="42778"/>
          <a:stretch/>
        </p:blipFill>
        <p:spPr>
          <a:xfrm>
            <a:off x="5983664" y="-1422399"/>
            <a:ext cx="7427536" cy="6184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739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066801"/>
            <a:ext cx="10363200" cy="1470025"/>
          </a:xfrm>
        </p:spPr>
        <p:txBody>
          <a:bodyPr/>
          <a:lstStyle>
            <a:lvl1pPr>
              <a:defRPr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2822575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419690-E935-48F9-8CD8-D774D2E15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24A03-440D-4DED-92B5-CEDFBDBCE6EA}" type="datetimeFigureOut">
              <a:rPr lang="en-US"/>
              <a:pPr>
                <a:defRPr/>
              </a:pPr>
              <a:t>9/21/2022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6959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62000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074" y="914400"/>
            <a:ext cx="11513127" cy="4953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654700-CC65-4B9A-9ACC-68C43A69F5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92876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230536-1A80-4FE7-92A7-67C4D913AB14}" type="datetimeFigureOut">
              <a:rPr lang="en-US"/>
              <a:pPr>
                <a:defRPr/>
              </a:pPr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DC7385-3B11-4812-B6A4-6F88B8636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492876"/>
            <a:ext cx="3860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599506-FCF0-4278-8FCB-F319C88D7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7200" y="6492876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fld id="{C7F40B12-8B19-4AE7-A91D-4AC2D9371A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23811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6C8EC6E-9E55-7246-89D9-7FF10A01A7E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3903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rgbClr val="00205B"/>
                </a:solidFill>
                <a:latin typeface="+mj-lt"/>
              </a:defRPr>
            </a:lvl1pPr>
            <a:lvl2pPr marL="557213" indent="-214313"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rgbClr val="00205B"/>
                </a:solidFill>
                <a:latin typeface="+mn-lt"/>
              </a:defRPr>
            </a:lvl2pPr>
            <a:lvl3pPr marL="900113" indent="-214313">
              <a:buClr>
                <a:schemeClr val="bg2"/>
              </a:buClr>
              <a:buFont typeface="Courier New" panose="02070309020205020404" pitchFamily="49" charset="0"/>
              <a:buChar char="o"/>
              <a:defRPr>
                <a:solidFill>
                  <a:srgbClr val="00205B"/>
                </a:solidFill>
                <a:latin typeface="+mn-lt"/>
              </a:defRPr>
            </a:lvl3pPr>
            <a:lvl4pPr marL="1243013" indent="-214313">
              <a:buFont typeface="Arial" panose="020B0604020202020204" pitchFamily="34" charset="0"/>
              <a:buChar char="•"/>
              <a:defRPr>
                <a:latin typeface="Montserrat" panose="02000505000000020004" pitchFamily="2" charset="77"/>
              </a:defRPr>
            </a:lvl4pPr>
            <a:lvl5pPr>
              <a:defRPr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021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Agend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52B1DA35-F07B-4E46-B4EE-553AF1912B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2960" y="685802"/>
            <a:ext cx="8840949" cy="213222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sz="5400"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 dirty="0"/>
              <a:t>Slide Title (Paragraph)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0DEA535-A6B2-314B-A2A3-D33299E4F7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860987" y="1820186"/>
            <a:ext cx="6949440" cy="6949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708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-101600" y="-5715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28745B42-C894-454C-91A1-91582D36D1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2960" y="685802"/>
            <a:ext cx="8840949" cy="216936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sz="5400"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Slide Title (Paragraph)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11457A-C405-4EB0-B7DE-C089F75AFEEB}"/>
              </a:ext>
            </a:extLst>
          </p:cNvPr>
          <p:cNvSpPr/>
          <p:nvPr/>
        </p:nvSpPr>
        <p:spPr>
          <a:xfrm>
            <a:off x="5679741" y="3149322"/>
            <a:ext cx="6288067" cy="17447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/>
            <a:endParaRPr lang="en-US" sz="2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867F522-2F42-C444-BC13-881D739BCE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80033" y="1931772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025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241358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-10160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CEC5190-DB6C-504A-A431-681490C9CF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93488" y="2007219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099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ue Two-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-26670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232DE315-40CE-FB43-A72D-EB6DB9417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E495D26-E35E-F741-968D-86841912DB32}"/>
              </a:ext>
            </a:extLst>
          </p:cNvPr>
          <p:cNvSpPr/>
          <p:nvPr/>
        </p:nvSpPr>
        <p:spPr>
          <a:xfrm>
            <a:off x="-100016" y="5878512"/>
            <a:ext cx="12725400" cy="10937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B602466-2543-1B45-A2B9-5BAE1E8C0E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713" y="6112174"/>
            <a:ext cx="2123123" cy="656636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54FC435-E5AA-4BE8-A749-DDB03060B7D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20739" y="1847850"/>
            <a:ext cx="4827587" cy="394335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2pPr>
            <a:lvl3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3pPr>
            <a:lvl4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4pPr>
            <a:lvl5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72E1F1CE-607B-47E6-BAF0-EE3A695206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26213" y="1847850"/>
            <a:ext cx="4827587" cy="394335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2pPr>
            <a:lvl3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3pPr>
            <a:lvl4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4pPr>
            <a:lvl5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020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03B933F-AC31-354F-82CE-ECFCD649E389}"/>
              </a:ext>
            </a:extLst>
          </p:cNvPr>
          <p:cNvSpPr/>
          <p:nvPr/>
        </p:nvSpPr>
        <p:spPr>
          <a:xfrm>
            <a:off x="-10160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ED2222-9B49-4F44-80C4-7F0FFDD2BC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6356" b="42778"/>
          <a:stretch/>
        </p:blipFill>
        <p:spPr>
          <a:xfrm>
            <a:off x="5983664" y="-1422399"/>
            <a:ext cx="7427536" cy="6184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14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03B933F-AC31-354F-82CE-ECFCD649E389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35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ED2222-9B49-4F44-80C4-7F0FFDD2BC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6356" b="42778"/>
          <a:stretch/>
        </p:blipFill>
        <p:spPr>
          <a:xfrm>
            <a:off x="5831633" y="-1540568"/>
            <a:ext cx="7427536" cy="6184232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E5313341-5859-415D-BE52-55C586B28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51" y="4257443"/>
            <a:ext cx="10515600" cy="2245994"/>
          </a:xfrm>
          <a:prstGeom prst="rect">
            <a:avLst/>
          </a:prstGeom>
        </p:spPr>
        <p:txBody>
          <a:bodyPr/>
          <a:lstStyle>
            <a:lvl1pPr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273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hite One-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48625F-087B-4665-9E27-EDB8FB7A441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895477"/>
            <a:ext cx="10448925" cy="3857625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spcBef>
                <a:spcPts val="0"/>
              </a:spcBef>
              <a:defRPr/>
            </a:lvl1pPr>
            <a:lvl2pPr>
              <a:lnSpc>
                <a:spcPct val="150000"/>
              </a:lnSpc>
              <a:spcBef>
                <a:spcPts val="0"/>
              </a:spcBef>
              <a:defRPr/>
            </a:lvl2pPr>
            <a:lvl3pPr>
              <a:lnSpc>
                <a:spcPct val="150000"/>
              </a:lnSpc>
              <a:spcBef>
                <a:spcPts val="0"/>
              </a:spcBef>
              <a:defRPr/>
            </a:lvl3pPr>
            <a:lvl4pPr>
              <a:lnSpc>
                <a:spcPct val="150000"/>
              </a:lnSpc>
              <a:spcBef>
                <a:spcPts val="0"/>
              </a:spcBef>
              <a:defRPr/>
            </a:lvl4pPr>
            <a:lvl5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310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hite Two-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48625F-087B-4665-9E27-EDB8FB7A441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895477"/>
            <a:ext cx="4810125" cy="385762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1pPr>
            <a:lvl2pPr>
              <a:lnSpc>
                <a:spcPct val="150000"/>
              </a:lnSpc>
              <a:spcBef>
                <a:spcPts val="0"/>
              </a:spcBef>
              <a:defRPr/>
            </a:lvl2pPr>
            <a:lvl3pPr>
              <a:lnSpc>
                <a:spcPct val="150000"/>
              </a:lnSpc>
              <a:spcBef>
                <a:spcPts val="0"/>
              </a:spcBef>
              <a:defRPr/>
            </a:lvl3pPr>
            <a:lvl4pPr>
              <a:lnSpc>
                <a:spcPct val="150000"/>
              </a:lnSpc>
              <a:spcBef>
                <a:spcPts val="0"/>
              </a:spcBef>
              <a:defRPr/>
            </a:lvl4pPr>
            <a:lvl5pPr>
              <a:lnSpc>
                <a:spcPct val="150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269546A1-B136-46E9-BB62-B98BDC00BB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43676" y="1915556"/>
            <a:ext cx="4810125" cy="385762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1pPr>
            <a:lvl2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2pPr>
            <a:lvl3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3pPr>
            <a:lvl4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4pPr>
            <a:lvl5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173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D101B-2267-4A0B-8A8F-860ED5ED2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anchor="ctr"/>
          <a:lstStyle>
            <a:lvl1pPr>
              <a:defRPr b="1" i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5BF5A4-9E51-4AE5-A62C-53057FF8749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971676"/>
            <a:ext cx="10515600" cy="283845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1pPr>
          </a:lstStyle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1074551-AD63-4043-8FEB-1C18488D60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4991100"/>
            <a:ext cx="10515600" cy="17335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None/>
              <a:defRPr sz="900"/>
            </a:lvl1pPr>
          </a:lstStyle>
          <a:p>
            <a:pPr lvl="0"/>
            <a:r>
              <a:rPr lang="en-US" dirty="0"/>
              <a:t>1 Citation </a:t>
            </a:r>
          </a:p>
          <a:p>
            <a:pPr lvl="0"/>
            <a:r>
              <a:rPr lang="en-US" dirty="0"/>
              <a:t>2 Citation </a:t>
            </a:r>
          </a:p>
          <a:p>
            <a:pPr lvl="0"/>
            <a:r>
              <a:rPr lang="en-US" dirty="0"/>
              <a:t>3 Citation</a:t>
            </a:r>
          </a:p>
          <a:p>
            <a:pPr lvl="0"/>
            <a:r>
              <a:rPr lang="en-US" dirty="0"/>
              <a:t>4 Citation </a:t>
            </a:r>
          </a:p>
          <a:p>
            <a:pPr lvl="0"/>
            <a:r>
              <a:rPr lang="en-US" dirty="0"/>
              <a:t>5 Citation</a:t>
            </a:r>
          </a:p>
        </p:txBody>
      </p:sp>
    </p:spTree>
    <p:extLst>
      <p:ext uri="{BB962C8B-B14F-4D97-AF65-F5344CB8AC3E}">
        <p14:creationId xmlns:p14="http://schemas.microsoft.com/office/powerpoint/2010/main" val="661195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nect With U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0" y="-5715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bg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0433E6-CA8E-45EA-98C5-2475199D52E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00089" y="2132593"/>
            <a:ext cx="10791825" cy="10477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950" b="1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Connect with 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8B018AB-C8D6-4EA4-A146-7CDCB8ADD56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0089" y="3391372"/>
            <a:ext cx="10791825" cy="10477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95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www.amcp.org  @</a:t>
            </a:r>
            <a:r>
              <a:rPr lang="en-US" dirty="0" err="1"/>
              <a:t>amcporg</a:t>
            </a:r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B365F6E-2ABD-447F-9E54-3012657526A8}"/>
              </a:ext>
            </a:extLst>
          </p:cNvPr>
          <p:cNvSpPr/>
          <p:nvPr/>
        </p:nvSpPr>
        <p:spPr>
          <a:xfrm>
            <a:off x="6709578" y="3813430"/>
            <a:ext cx="199695" cy="203637"/>
          </a:xfrm>
          <a:prstGeom prst="ellipse">
            <a:avLst/>
          </a:prstGeom>
          <a:solidFill>
            <a:srgbClr val="91C84C"/>
          </a:solidFill>
          <a:ln>
            <a:solidFill>
              <a:srgbClr val="91C8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168422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6C8EC6E-9E55-7246-89D9-7FF10A01A7E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3903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rgbClr val="00205B"/>
                </a:solidFill>
                <a:latin typeface="+mj-lt"/>
              </a:defRPr>
            </a:lvl1pPr>
            <a:lvl2pPr marL="557213" indent="-214313"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rgbClr val="00205B"/>
                </a:solidFill>
                <a:latin typeface="+mn-lt"/>
              </a:defRPr>
            </a:lvl2pPr>
            <a:lvl3pPr marL="900113" indent="-214313">
              <a:buClr>
                <a:schemeClr val="bg2"/>
              </a:buClr>
              <a:buFont typeface="Courier New" panose="02070309020205020404" pitchFamily="49" charset="0"/>
              <a:buChar char="o"/>
              <a:defRPr>
                <a:solidFill>
                  <a:srgbClr val="00205B"/>
                </a:solidFill>
                <a:latin typeface="+mn-lt"/>
              </a:defRPr>
            </a:lvl3pPr>
            <a:lvl4pPr marL="1243013" indent="-214313">
              <a:buFont typeface="Arial" panose="020B0604020202020204" pitchFamily="34" charset="0"/>
              <a:buChar char="•"/>
              <a:defRPr>
                <a:latin typeface="Montserrat" panose="02000505000000020004" pitchFamily="2" charset="77"/>
              </a:defRPr>
            </a:lvl4pPr>
            <a:lvl5pPr>
              <a:defRPr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130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Agend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52B1DA35-F07B-4E46-B4EE-553AF1912B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2960" y="685802"/>
            <a:ext cx="8840949" cy="213222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sz="5400"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 dirty="0"/>
              <a:t>Slide Title (Paragraph)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0DEA535-A6B2-314B-A2A3-D33299E4F7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860987" y="1820186"/>
            <a:ext cx="6949440" cy="6949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341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-101600" y="-5715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28745B42-C894-454C-91A1-91582D36D1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2960" y="685802"/>
            <a:ext cx="8840949" cy="216936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sz="5400"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Slide Title (Paragraph)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11457A-C405-4EB0-B7DE-C089F75AFEEB}"/>
              </a:ext>
            </a:extLst>
          </p:cNvPr>
          <p:cNvSpPr/>
          <p:nvPr/>
        </p:nvSpPr>
        <p:spPr>
          <a:xfrm>
            <a:off x="5679741" y="3149322"/>
            <a:ext cx="6288067" cy="17447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/>
            <a:endParaRPr lang="en-US" sz="2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867F522-2F42-C444-BC13-881D739BCE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80033" y="1931772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112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454167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White One-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48625F-087B-4665-9E27-EDB8FB7A441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895477"/>
            <a:ext cx="10448925" cy="3857625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spcBef>
                <a:spcPts val="0"/>
              </a:spcBef>
              <a:defRPr/>
            </a:lvl1pPr>
            <a:lvl2pPr>
              <a:lnSpc>
                <a:spcPct val="150000"/>
              </a:lnSpc>
              <a:spcBef>
                <a:spcPts val="0"/>
              </a:spcBef>
              <a:defRPr/>
            </a:lvl2pPr>
            <a:lvl3pPr>
              <a:lnSpc>
                <a:spcPct val="150000"/>
              </a:lnSpc>
              <a:spcBef>
                <a:spcPts val="0"/>
              </a:spcBef>
              <a:defRPr/>
            </a:lvl3pPr>
            <a:lvl4pPr>
              <a:lnSpc>
                <a:spcPct val="150000"/>
              </a:lnSpc>
              <a:spcBef>
                <a:spcPts val="0"/>
              </a:spcBef>
              <a:defRPr/>
            </a:lvl4pPr>
            <a:lvl5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033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-10160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CEC5190-DB6C-504A-A431-681490C9CF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93488" y="2007219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475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03B933F-AC31-354F-82CE-ECFCD649E389}"/>
              </a:ext>
            </a:extLst>
          </p:cNvPr>
          <p:cNvSpPr/>
          <p:nvPr/>
        </p:nvSpPr>
        <p:spPr>
          <a:xfrm>
            <a:off x="-10160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ED2222-9B49-4F44-80C4-7F0FFDD2BC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6356" b="42778"/>
          <a:stretch/>
        </p:blipFill>
        <p:spPr>
          <a:xfrm>
            <a:off x="5983664" y="-1422399"/>
            <a:ext cx="7427536" cy="6184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924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03B933F-AC31-354F-82CE-ECFCD649E389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35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ED2222-9B49-4F44-80C4-7F0FFDD2BC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6356" b="42778"/>
          <a:stretch/>
        </p:blipFill>
        <p:spPr>
          <a:xfrm>
            <a:off x="5831633" y="-1540568"/>
            <a:ext cx="7427536" cy="6184232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E5313341-5859-415D-BE52-55C586B28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51" y="4257443"/>
            <a:ext cx="10515600" cy="2245994"/>
          </a:xfrm>
          <a:prstGeom prst="rect">
            <a:avLst/>
          </a:prstGeom>
        </p:spPr>
        <p:txBody>
          <a:bodyPr/>
          <a:lstStyle>
            <a:lvl1pPr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685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hite One-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48625F-087B-4665-9E27-EDB8FB7A441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895477"/>
            <a:ext cx="10448925" cy="3857625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spcBef>
                <a:spcPts val="0"/>
              </a:spcBef>
              <a:defRPr/>
            </a:lvl1pPr>
            <a:lvl2pPr>
              <a:lnSpc>
                <a:spcPct val="150000"/>
              </a:lnSpc>
              <a:spcBef>
                <a:spcPts val="0"/>
              </a:spcBef>
              <a:defRPr/>
            </a:lvl2pPr>
            <a:lvl3pPr>
              <a:lnSpc>
                <a:spcPct val="150000"/>
              </a:lnSpc>
              <a:spcBef>
                <a:spcPts val="0"/>
              </a:spcBef>
              <a:defRPr/>
            </a:lvl3pPr>
            <a:lvl4pPr>
              <a:lnSpc>
                <a:spcPct val="150000"/>
              </a:lnSpc>
              <a:spcBef>
                <a:spcPts val="0"/>
              </a:spcBef>
              <a:defRPr/>
            </a:lvl4pPr>
            <a:lvl5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711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hite Two-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48625F-087B-4665-9E27-EDB8FB7A441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895477"/>
            <a:ext cx="4810125" cy="385762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1pPr>
            <a:lvl2pPr>
              <a:lnSpc>
                <a:spcPct val="150000"/>
              </a:lnSpc>
              <a:spcBef>
                <a:spcPts val="0"/>
              </a:spcBef>
              <a:defRPr/>
            </a:lvl2pPr>
            <a:lvl3pPr>
              <a:lnSpc>
                <a:spcPct val="150000"/>
              </a:lnSpc>
              <a:spcBef>
                <a:spcPts val="0"/>
              </a:spcBef>
              <a:defRPr/>
            </a:lvl3pPr>
            <a:lvl4pPr>
              <a:lnSpc>
                <a:spcPct val="150000"/>
              </a:lnSpc>
              <a:spcBef>
                <a:spcPts val="0"/>
              </a:spcBef>
              <a:defRPr/>
            </a:lvl4pPr>
            <a:lvl5pPr>
              <a:lnSpc>
                <a:spcPct val="150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269546A1-B136-46E9-BB62-B98BDC00BB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43676" y="1915556"/>
            <a:ext cx="4810125" cy="385762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1pPr>
            <a:lvl2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2pPr>
            <a:lvl3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3pPr>
            <a:lvl4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4pPr>
            <a:lvl5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969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D101B-2267-4A0B-8A8F-860ED5ED2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anchor="ctr"/>
          <a:lstStyle>
            <a:lvl1pPr>
              <a:defRPr b="1" i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5BF5A4-9E51-4AE5-A62C-53057FF8749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971676"/>
            <a:ext cx="10515600" cy="283845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1pPr>
          </a:lstStyle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1074551-AD63-4043-8FEB-1C18488D60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4991100"/>
            <a:ext cx="10515600" cy="17335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None/>
              <a:defRPr sz="900"/>
            </a:lvl1pPr>
          </a:lstStyle>
          <a:p>
            <a:pPr lvl="0"/>
            <a:r>
              <a:rPr lang="en-US" dirty="0"/>
              <a:t>1 Citation </a:t>
            </a:r>
          </a:p>
          <a:p>
            <a:pPr lvl="0"/>
            <a:r>
              <a:rPr lang="en-US" dirty="0"/>
              <a:t>2 Citation </a:t>
            </a:r>
          </a:p>
          <a:p>
            <a:pPr lvl="0"/>
            <a:r>
              <a:rPr lang="en-US" dirty="0"/>
              <a:t>3 Citation</a:t>
            </a:r>
          </a:p>
          <a:p>
            <a:pPr lvl="0"/>
            <a:r>
              <a:rPr lang="en-US" dirty="0"/>
              <a:t>4 Citation </a:t>
            </a:r>
          </a:p>
          <a:p>
            <a:pPr lvl="0"/>
            <a:r>
              <a:rPr lang="en-US" dirty="0"/>
              <a:t>5 Citation</a:t>
            </a:r>
          </a:p>
        </p:txBody>
      </p:sp>
    </p:spTree>
    <p:extLst>
      <p:ext uri="{BB962C8B-B14F-4D97-AF65-F5344CB8AC3E}">
        <p14:creationId xmlns:p14="http://schemas.microsoft.com/office/powerpoint/2010/main" val="114062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nect With U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0" y="-5715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bg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0433E6-CA8E-45EA-98C5-2475199D52E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00089" y="2132593"/>
            <a:ext cx="10791825" cy="10477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950" b="1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Connect with 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8B018AB-C8D6-4EA4-A146-7CDCB8ADD56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0089" y="3391372"/>
            <a:ext cx="10791825" cy="10477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95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www.amcp.org  @</a:t>
            </a:r>
            <a:r>
              <a:rPr lang="en-US" dirty="0" err="1"/>
              <a:t>amcporg</a:t>
            </a:r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B365F6E-2ABD-447F-9E54-3012657526A8}"/>
              </a:ext>
            </a:extLst>
          </p:cNvPr>
          <p:cNvSpPr/>
          <p:nvPr/>
        </p:nvSpPr>
        <p:spPr>
          <a:xfrm>
            <a:off x="6709578" y="3813430"/>
            <a:ext cx="199695" cy="203637"/>
          </a:xfrm>
          <a:prstGeom prst="ellipse">
            <a:avLst/>
          </a:prstGeom>
          <a:solidFill>
            <a:srgbClr val="91C84C"/>
          </a:solidFill>
          <a:ln>
            <a:solidFill>
              <a:srgbClr val="91C8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400366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hite Two-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48625F-087B-4665-9E27-EDB8FB7A441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895477"/>
            <a:ext cx="4810125" cy="385762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1pPr>
            <a:lvl2pPr>
              <a:lnSpc>
                <a:spcPct val="150000"/>
              </a:lnSpc>
              <a:spcBef>
                <a:spcPts val="0"/>
              </a:spcBef>
              <a:defRPr/>
            </a:lvl2pPr>
            <a:lvl3pPr>
              <a:lnSpc>
                <a:spcPct val="150000"/>
              </a:lnSpc>
              <a:spcBef>
                <a:spcPts val="0"/>
              </a:spcBef>
              <a:defRPr/>
            </a:lvl3pPr>
            <a:lvl4pPr>
              <a:lnSpc>
                <a:spcPct val="150000"/>
              </a:lnSpc>
              <a:spcBef>
                <a:spcPts val="0"/>
              </a:spcBef>
              <a:defRPr/>
            </a:lvl4pPr>
            <a:lvl5pPr>
              <a:lnSpc>
                <a:spcPct val="150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269546A1-B136-46E9-BB62-B98BDC00BB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43676" y="1915556"/>
            <a:ext cx="4810125" cy="385762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1pPr>
            <a:lvl2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2pPr>
            <a:lvl3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3pPr>
            <a:lvl4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4pPr>
            <a:lvl5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802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D101B-2267-4A0B-8A8F-860ED5ED2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anchor="ctr"/>
          <a:lstStyle>
            <a:lvl1pPr>
              <a:defRPr b="1" i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5BF5A4-9E51-4AE5-A62C-53057FF8749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971676"/>
            <a:ext cx="10515600" cy="283845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1pPr>
          </a:lstStyle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1074551-AD63-4043-8FEB-1C18488D60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4991100"/>
            <a:ext cx="10515600" cy="17335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None/>
              <a:defRPr sz="900"/>
            </a:lvl1pPr>
          </a:lstStyle>
          <a:p>
            <a:pPr lvl="0"/>
            <a:r>
              <a:rPr lang="en-US" dirty="0"/>
              <a:t>1 Citation </a:t>
            </a:r>
          </a:p>
          <a:p>
            <a:pPr lvl="0"/>
            <a:r>
              <a:rPr lang="en-US" dirty="0"/>
              <a:t>2 Citation </a:t>
            </a:r>
          </a:p>
          <a:p>
            <a:pPr lvl="0"/>
            <a:r>
              <a:rPr lang="en-US" dirty="0"/>
              <a:t>3 Citation</a:t>
            </a:r>
          </a:p>
          <a:p>
            <a:pPr lvl="0"/>
            <a:r>
              <a:rPr lang="en-US" dirty="0"/>
              <a:t>4 Citation </a:t>
            </a:r>
          </a:p>
          <a:p>
            <a:pPr lvl="0"/>
            <a:r>
              <a:rPr lang="en-US" dirty="0"/>
              <a:t>5 Citation</a:t>
            </a:r>
          </a:p>
        </p:txBody>
      </p:sp>
    </p:spTree>
    <p:extLst>
      <p:ext uri="{BB962C8B-B14F-4D97-AF65-F5344CB8AC3E}">
        <p14:creationId xmlns:p14="http://schemas.microsoft.com/office/powerpoint/2010/main" val="1204152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62687F7F-C3CE-4A5E-BBE6-8D9B7AD3D21B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838200" y="266702"/>
            <a:ext cx="10515600" cy="54959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644224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5633E215-EE1B-41F4-B594-66FE60D098EA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838200" y="1847852"/>
            <a:ext cx="10515600" cy="391477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453525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rt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  <p:sp>
        <p:nvSpPr>
          <p:cNvPr id="5" name="SmartArt Placeholder 4">
            <a:extLst>
              <a:ext uri="{FF2B5EF4-FFF2-40B4-BE49-F238E27FC236}">
                <a16:creationId xmlns:a16="http://schemas.microsoft.com/office/drawing/2014/main" id="{29401669-CD69-43DE-8607-B4B829F4AFEA}"/>
              </a:ext>
            </a:extLst>
          </p:cNvPr>
          <p:cNvSpPr>
            <a:spLocks noGrp="1"/>
          </p:cNvSpPr>
          <p:nvPr>
            <p:ph type="dgm" sz="quarter" idx="10"/>
          </p:nvPr>
        </p:nvSpPr>
        <p:spPr>
          <a:xfrm>
            <a:off x="838201" y="1870214"/>
            <a:ext cx="10515600" cy="39338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SmartArt graphic</a:t>
            </a:r>
          </a:p>
        </p:txBody>
      </p:sp>
    </p:spTree>
    <p:extLst>
      <p:ext uri="{BB962C8B-B14F-4D97-AF65-F5344CB8AC3E}">
        <p14:creationId xmlns:p14="http://schemas.microsoft.com/office/powerpoint/2010/main" val="152680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712171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15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0" r:id="rId1"/>
    <p:sldLayoutId id="2147483881" r:id="rId2"/>
    <p:sldLayoutId id="2147483882" r:id="rId3"/>
    <p:sldLayoutId id="2147483883" r:id="rId4"/>
    <p:sldLayoutId id="2147483884" r:id="rId5"/>
    <p:sldLayoutId id="2147483885" r:id="rId6"/>
    <p:sldLayoutId id="2147483886" r:id="rId7"/>
    <p:sldLayoutId id="2147483887" r:id="rId8"/>
    <p:sldLayoutId id="2147483888" r:id="rId9"/>
    <p:sldLayoutId id="2147483889" r:id="rId10"/>
    <p:sldLayoutId id="2147483890" r:id="rId11"/>
    <p:sldLayoutId id="2147483891" r:id="rId12"/>
    <p:sldLayoutId id="2147483892" r:id="rId13"/>
    <p:sldLayoutId id="2147483893" r:id="rId14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3180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5" r:id="rId1"/>
    <p:sldLayoutId id="2147483896" r:id="rId2"/>
    <p:sldLayoutId id="2147483897" r:id="rId3"/>
    <p:sldLayoutId id="2147483898" r:id="rId4"/>
    <p:sldLayoutId id="2147483899" r:id="rId5"/>
    <p:sldLayoutId id="2147483900" r:id="rId6"/>
    <p:sldLayoutId id="2147483901" r:id="rId7"/>
    <p:sldLayoutId id="2147483902" r:id="rId8"/>
    <p:sldLayoutId id="2147483903" r:id="rId9"/>
    <p:sldLayoutId id="2147483904" r:id="rId10"/>
    <p:sldLayoutId id="2147483905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0947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10.png"/><Relationship Id="rId7" Type="http://schemas.openxmlformats.org/officeDocument/2006/relationships/image" Target="../media/image1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2.png"/><Relationship Id="rId5" Type="http://schemas.openxmlformats.org/officeDocument/2006/relationships/hyperlink" Target="https://www.caremark.com/wps/portal/!ut/p/kcxml/04_Sj9SPykssy0xPLMnMz0vM0Y_QjzKLN4g39DQCSYGYxqb6kWhCjgiRIH1vfV-P_NxU_QD9gtzQiHJHR0UAR1TW7A!!/delta/base64xml/L3dJdyEvd0ZNQUFzQUMvNElVRS82XzBfMUky" TargetMode="External"/><Relationship Id="rId4" Type="http://schemas.openxmlformats.org/officeDocument/2006/relationships/image" Target="../media/image11.png"/><Relationship Id="rId9" Type="http://schemas.openxmlformats.org/officeDocument/2006/relationships/image" Target="../media/image15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2D701E1-2D71-4E19-A6AE-2E6B4C119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4915" y="1600200"/>
            <a:ext cx="8840949" cy="2169367"/>
          </a:xfrm>
        </p:spPr>
        <p:txBody>
          <a:bodyPr/>
          <a:lstStyle/>
          <a:p>
            <a:pPr algn="r"/>
            <a:r>
              <a:rPr lang="en-US" altLang="en-US" dirty="0">
                <a:solidFill>
                  <a:schemeClr val="bg1"/>
                </a:solidFill>
              </a:rPr>
              <a:t>Pharmacy Practice in </a:t>
            </a:r>
            <a:br>
              <a:rPr lang="en-US" altLang="en-US" dirty="0">
                <a:solidFill>
                  <a:schemeClr val="bg1"/>
                </a:solidFill>
              </a:rPr>
            </a:br>
            <a:r>
              <a:rPr lang="en-US" altLang="en-US" dirty="0">
                <a:solidFill>
                  <a:schemeClr val="bg1"/>
                </a:solidFill>
              </a:rPr>
              <a:t>Managed Care</a:t>
            </a:r>
            <a:br>
              <a:rPr lang="en-US" alt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290" name="Title 1">
            <a:extLst>
              <a:ext uri="{FF2B5EF4-FFF2-40B4-BE49-F238E27FC236}">
                <a16:creationId xmlns:a16="http://schemas.microsoft.com/office/drawing/2014/main" id="{3522EABF-E0F2-4DB9-A978-939C524CD3FD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374091" y="4876800"/>
            <a:ext cx="5791200" cy="1676400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marL="0" indent="0" algn="r" eaLnBrk="1" hangingPunct="1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altLang="en-US" sz="3600" dirty="0">
                <a:solidFill>
                  <a:schemeClr val="bg1"/>
                </a:solidFill>
              </a:rPr>
              <a:t>Presentation Developed by the AMCP School of Pharmacy Relations Committee</a:t>
            </a:r>
          </a:p>
          <a:p>
            <a:pPr marL="0" indent="0" algn="r" eaLnBrk="1" hangingPunct="1">
              <a:lnSpc>
                <a:spcPct val="120000"/>
              </a:lnSpc>
              <a:spcBef>
                <a:spcPts val="600"/>
              </a:spcBef>
              <a:buNone/>
            </a:pPr>
            <a:endParaRPr lang="en-US" altLang="en-US" sz="3600" dirty="0">
              <a:solidFill>
                <a:schemeClr val="bg1"/>
              </a:solidFill>
            </a:endParaRPr>
          </a:p>
          <a:p>
            <a:pPr marL="0" indent="0" algn="r" eaLnBrk="1" hangingPunct="1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altLang="en-US" sz="3600" dirty="0">
                <a:solidFill>
                  <a:schemeClr val="bg1"/>
                </a:solidFill>
              </a:rPr>
              <a:t>Updated: December 2021</a:t>
            </a:r>
          </a:p>
          <a:p>
            <a:pPr eaLnBrk="1" hangingPunct="1"/>
            <a:endParaRPr lang="en-US" altLang="en-US" sz="3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Education Strategies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10515600" cy="431403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2800" dirty="0"/>
              <a:t>Patients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ClrTx/>
            </a:pPr>
            <a:r>
              <a:rPr lang="en-US" altLang="en-US" sz="2400" dirty="0"/>
              <a:t>Consultation, benefits of generics, etc.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2800" dirty="0"/>
              <a:t>Physicians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ClrTx/>
            </a:pPr>
            <a:r>
              <a:rPr lang="en-US" altLang="en-US" sz="2400" dirty="0"/>
              <a:t>Detailing and profiling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2800" dirty="0"/>
              <a:t>Pharmacies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2800" dirty="0"/>
              <a:t>Health Plan</a:t>
            </a:r>
            <a:r>
              <a:rPr lang="en-US" altLang="en-US" sz="2400" dirty="0"/>
              <a:t>	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ClrTx/>
            </a:pPr>
            <a:r>
              <a:rPr lang="en-US" altLang="en-US" sz="2400" dirty="0"/>
              <a:t>Drug information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ClrTx/>
            </a:pPr>
            <a:r>
              <a:rPr lang="en-US" altLang="en-US" sz="2400" dirty="0"/>
              <a:t>Support of clinical programs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2800" dirty="0"/>
              <a:t>Newsletters and educational materials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2800" dirty="0"/>
              <a:t>Pharmaceutical Representatives</a:t>
            </a:r>
          </a:p>
        </p:txBody>
      </p:sp>
    </p:spTree>
    <p:extLst>
      <p:ext uri="{BB962C8B-B14F-4D97-AF65-F5344CB8AC3E}">
        <p14:creationId xmlns:p14="http://schemas.microsoft.com/office/powerpoint/2010/main" val="1969807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Pharmacy Network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10515600" cy="39036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800" dirty="0"/>
              <a:t>Definition: A contracted group of pharmacies that provide incentivized rates to a managed care organization, lowering costs for MCOs and patients. 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800" dirty="0"/>
              <a:t>Pharmacy contract with managed care organization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400" dirty="0">
                <a:sym typeface="Symbol" pitchFamily="18" charset="2"/>
              </a:rPr>
              <a:t>Receive lower reimbursement rates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en-US" altLang="en-US" sz="2000" dirty="0">
                <a:sym typeface="Symbol" pitchFamily="18" charset="2"/>
              </a:rPr>
              <a:t>e.g.. (AWP - 12%) + dispensing fee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400" dirty="0">
                <a:sym typeface="Symbol" pitchFamily="18" charset="2"/>
              </a:rPr>
              <a:t>Increased volume of business</a:t>
            </a:r>
          </a:p>
        </p:txBody>
      </p:sp>
    </p:spTree>
    <p:extLst>
      <p:ext uri="{BB962C8B-B14F-4D97-AF65-F5344CB8AC3E}">
        <p14:creationId xmlns:p14="http://schemas.microsoft.com/office/powerpoint/2010/main" val="3017260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Pharmacy Network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690690"/>
            <a:ext cx="10515600" cy="369014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800" dirty="0"/>
              <a:t>Networks are determined by payer requirements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400" dirty="0"/>
              <a:t>Access: Distance a member must travel to reach a network pharmacy (5 miles, 10 miles, etc.)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400" dirty="0"/>
              <a:t>Density: Number of pharmacies available to a member within the access requirement</a:t>
            </a:r>
          </a:p>
        </p:txBody>
      </p:sp>
    </p:spTree>
    <p:extLst>
      <p:ext uri="{BB962C8B-B14F-4D97-AF65-F5344CB8AC3E}">
        <p14:creationId xmlns:p14="http://schemas.microsoft.com/office/powerpoint/2010/main" val="364482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Retail Pharmacy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10515600" cy="3903663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en-US" sz="2800" dirty="0"/>
              <a:t>Chains and independents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en-US" sz="2800" dirty="0"/>
              <a:t>Services in close proximity to members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en-US" sz="2800" dirty="0"/>
              <a:t>Prescription quantities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  <a:defRPr/>
            </a:pPr>
            <a:r>
              <a:rPr lang="en-US" sz="2000" dirty="0"/>
              <a:t>30 or 90 day supply may be obtained at retail pharmacies depending on health plan benefit design.  </a:t>
            </a:r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en-US" sz="2800" dirty="0"/>
              <a:t>Networks can be: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  <a:defRPr/>
            </a:pPr>
            <a:r>
              <a:rPr lang="en-US" sz="2000" dirty="0"/>
              <a:t>Open - All pharmacies within a geographical area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  <a:defRPr/>
            </a:pPr>
            <a:r>
              <a:rPr lang="en-US" sz="2000" dirty="0"/>
              <a:t>Closed - Drug benefit is available only at designated pharmacies</a:t>
            </a:r>
            <a:endParaRPr lang="en-US" sz="2000" strike="sngStrike" dirty="0"/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  <a:defRPr/>
            </a:pPr>
            <a:r>
              <a:rPr lang="en-US" sz="2000" dirty="0"/>
              <a:t>Preferred - Pharmacy tiers (e.g. 1st tier pharmacy = lowest cost); subsequent tiers have a higher cost for members</a:t>
            </a:r>
          </a:p>
        </p:txBody>
      </p:sp>
    </p:spTree>
    <p:extLst>
      <p:ext uri="{BB962C8B-B14F-4D97-AF65-F5344CB8AC3E}">
        <p14:creationId xmlns:p14="http://schemas.microsoft.com/office/powerpoint/2010/main" val="965393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Mail Service Pharmacy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10515600" cy="39036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800" dirty="0"/>
              <a:t>Convenient and private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800" dirty="0"/>
              <a:t>Larger quantity and lower cost for customer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000" dirty="0"/>
              <a:t>e.g. 90-day supply for less than 3 retail copays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800" dirty="0"/>
              <a:t>Useful for chronic medications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800" dirty="0"/>
              <a:t>Education and counseling is conducted via telephone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800" dirty="0"/>
              <a:t>Drawbacks – lag time in receiving prescription, potential for stock-piling or drug wastage</a:t>
            </a:r>
          </a:p>
        </p:txBody>
      </p:sp>
    </p:spTree>
    <p:extLst>
      <p:ext uri="{BB962C8B-B14F-4D97-AF65-F5344CB8AC3E}">
        <p14:creationId xmlns:p14="http://schemas.microsoft.com/office/powerpoint/2010/main" val="4066679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Integrated Pharmacy Networks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10515600" cy="39036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800" dirty="0"/>
              <a:t>Most popular form includes community pharmacies combined with mail order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400" dirty="0"/>
              <a:t>Community pharmacies offer access to acute medications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400" dirty="0"/>
              <a:t>Community pharmacies are needed for initiation of maintenance medications until patients become stable on a dosage regimen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400" dirty="0"/>
              <a:t>Mail-service pharmacies are needed to realize maximum savings on maintenance medications so that consumers’ drug costs are reduced</a:t>
            </a:r>
          </a:p>
        </p:txBody>
      </p:sp>
    </p:spTree>
    <p:extLst>
      <p:ext uri="{BB962C8B-B14F-4D97-AF65-F5344CB8AC3E}">
        <p14:creationId xmlns:p14="http://schemas.microsoft.com/office/powerpoint/2010/main" val="246141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Pricing Terms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10515600" cy="423783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b="1" dirty="0"/>
              <a:t>Average Wholesale Price (AWP)</a:t>
            </a:r>
            <a:r>
              <a:rPr lang="en-US" altLang="en-US" sz="2400" dirty="0"/>
              <a:t>: a published reference price for drugs that is becoming outdated in favor of alternative pricing structures such as Average Sales Price (ASP)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000" dirty="0"/>
              <a:t>Previously, AWP was often used as a basis for payment to retail pharmacies by public and private third-party payers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000" dirty="0"/>
              <a:t>Usually contracted in the form of: (AWP - %) + dispensing fee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b="1" dirty="0"/>
              <a:t>Ingredient Cost</a:t>
            </a:r>
            <a:r>
              <a:rPr lang="en-US" altLang="en-US" sz="2400" dirty="0"/>
              <a:t>: drug cost used for claims processing; includes discounts at retail and mail service and other plan-specific pricing rules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b="1" dirty="0"/>
              <a:t>Maximum Allowable Cost (MAC)</a:t>
            </a:r>
            <a:r>
              <a:rPr lang="en-US" altLang="en-US" sz="2400" dirty="0"/>
              <a:t>: list of certain generic and multi-source brand products where maximum price is set for reimbursement to pharmacy (cost per tablet/capsule)</a:t>
            </a:r>
          </a:p>
        </p:txBody>
      </p:sp>
    </p:spTree>
    <p:extLst>
      <p:ext uri="{BB962C8B-B14F-4D97-AF65-F5344CB8AC3E}">
        <p14:creationId xmlns:p14="http://schemas.microsoft.com/office/powerpoint/2010/main" val="446052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Pricing Terms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10515600" cy="3903663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800" b="1" dirty="0"/>
              <a:t>Usual and Customary (U&amp;C) price:</a:t>
            </a:r>
            <a:r>
              <a:rPr lang="en-US" altLang="en-US" sz="2800" dirty="0"/>
              <a:t> price a cash-paying customer would pay for a prescription  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800" b="1" dirty="0"/>
              <a:t>Wholesale Acquisition Price (WAC): </a:t>
            </a:r>
            <a:r>
              <a:rPr lang="en-US" altLang="en-US" sz="2800" dirty="0"/>
              <a:t>price that pharmaceutical manufacturers set for their medication prior to any discounts or rebates that a wholesaler or distributor would pay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fr-FR" altLang="en-US" sz="2800" b="1" dirty="0"/>
              <a:t>National </a:t>
            </a:r>
            <a:r>
              <a:rPr lang="fr-FR" altLang="en-US" sz="2800" b="1" dirty="0" err="1"/>
              <a:t>Average</a:t>
            </a:r>
            <a:r>
              <a:rPr lang="fr-FR" altLang="en-US" sz="2800" b="1" dirty="0"/>
              <a:t> Drug Acquisition </a:t>
            </a:r>
            <a:r>
              <a:rPr lang="fr-FR" altLang="en-US" sz="2800" b="1" dirty="0" err="1"/>
              <a:t>Cost</a:t>
            </a:r>
            <a:r>
              <a:rPr lang="fr-FR" altLang="en-US" sz="2800" b="1" dirty="0"/>
              <a:t> (NADAC): p</a:t>
            </a:r>
            <a:r>
              <a:rPr lang="en-US" sz="2800" dirty="0" err="1"/>
              <a:t>rices</a:t>
            </a:r>
            <a:r>
              <a:rPr lang="en-US" sz="2800" dirty="0"/>
              <a:t> that retail pharmacies pay to purchase drug products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400" dirty="0"/>
              <a:t>CMS published benchmark created through a national survey of actual invoice prices paid by retail pharmacies to wholesalers</a:t>
            </a:r>
            <a:endParaRPr lang="en-US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846949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Fee Arrangements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10515600" cy="3903663"/>
          </a:xfrm>
        </p:spPr>
        <p:txBody>
          <a:bodyPr>
            <a:normAutofit/>
          </a:bodyPr>
          <a:lstStyle/>
          <a:p>
            <a:pPr marL="461963" lvl="1" indent="-4763">
              <a:lnSpc>
                <a:spcPct val="100000"/>
              </a:lnSpc>
              <a:spcBef>
                <a:spcPts val="600"/>
              </a:spcBef>
              <a:buClrTx/>
              <a:buFont typeface="Arial" charset="0"/>
              <a:buChar char="•"/>
            </a:pPr>
            <a:r>
              <a:rPr lang="en-US" altLang="en-US" sz="2800" dirty="0"/>
              <a:t>Capitation (PMPM)</a:t>
            </a:r>
          </a:p>
          <a:p>
            <a:pPr marL="461963" lvl="1" indent="-4763">
              <a:lnSpc>
                <a:spcPct val="100000"/>
              </a:lnSpc>
              <a:spcBef>
                <a:spcPts val="600"/>
              </a:spcBef>
              <a:buClrTx/>
              <a:buFont typeface="Arial" charset="0"/>
              <a:buChar char="•"/>
            </a:pPr>
            <a:r>
              <a:rPr lang="en-US" altLang="en-US" sz="2800" dirty="0"/>
              <a:t>Discounted fee-for-service</a:t>
            </a:r>
          </a:p>
          <a:p>
            <a:pPr marL="461963" lvl="1" indent="-4763">
              <a:lnSpc>
                <a:spcPct val="100000"/>
              </a:lnSpc>
              <a:spcBef>
                <a:spcPts val="600"/>
              </a:spcBef>
              <a:buClrTx/>
              <a:buFont typeface="Arial" charset="0"/>
              <a:buChar char="•"/>
            </a:pPr>
            <a:r>
              <a:rPr lang="en-US" altLang="en-US" sz="2800" dirty="0"/>
              <a:t>Salary</a:t>
            </a:r>
          </a:p>
          <a:p>
            <a:pPr marL="461963" lvl="1" indent="-4763">
              <a:lnSpc>
                <a:spcPct val="100000"/>
              </a:lnSpc>
              <a:spcBef>
                <a:spcPts val="600"/>
              </a:spcBef>
              <a:buClrTx/>
              <a:buFont typeface="Arial" charset="0"/>
              <a:buChar char="•"/>
            </a:pPr>
            <a:r>
              <a:rPr lang="en-US" altLang="en-US" sz="2800" dirty="0"/>
              <a:t>Withholds</a:t>
            </a:r>
          </a:p>
          <a:p>
            <a:pPr marL="461963" lvl="1" indent="-4763">
              <a:lnSpc>
                <a:spcPct val="100000"/>
              </a:lnSpc>
              <a:spcBef>
                <a:spcPts val="600"/>
              </a:spcBef>
              <a:buClrTx/>
              <a:buFont typeface="Arial" charset="0"/>
              <a:buChar char="•"/>
            </a:pPr>
            <a:endParaRPr lang="en-US" altLang="en-US" sz="2800" dirty="0"/>
          </a:p>
          <a:p>
            <a:pPr marL="71437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altLang="en-US" sz="2700" dirty="0"/>
              <a:t>The goal is to reward providers who deliver quality, cost-effective care and discourage excessive utilization of medical services.</a:t>
            </a:r>
          </a:p>
        </p:txBody>
      </p:sp>
    </p:spTree>
    <p:extLst>
      <p:ext uri="{BB962C8B-B14F-4D97-AF65-F5344CB8AC3E}">
        <p14:creationId xmlns:p14="http://schemas.microsoft.com/office/powerpoint/2010/main" val="68597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Pharmacy Benefit Management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10515600" cy="3903663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800" dirty="0"/>
              <a:t>Pharmacy service functions (and other specialty services) can be completed by an outside vendor or entirely carved out because:</a:t>
            </a:r>
          </a:p>
          <a:p>
            <a:pPr lvl="1" indent="4763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000" dirty="0"/>
              <a:t> Pharmacy is an easily defined benefit</a:t>
            </a:r>
          </a:p>
          <a:p>
            <a:pPr lvl="1" indent="4763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000" dirty="0"/>
              <a:t> Pharmacy has a defined patient population</a:t>
            </a:r>
          </a:p>
          <a:p>
            <a:pPr lvl="1" indent="4763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000" dirty="0"/>
              <a:t> High or rising costs</a:t>
            </a:r>
          </a:p>
          <a:p>
            <a:pPr lvl="1" indent="4763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000" dirty="0"/>
              <a:t> Inappropriate utilization</a:t>
            </a:r>
          </a:p>
          <a:p>
            <a:pPr lvl="1" indent="4763">
              <a:lnSpc>
                <a:spcPct val="100000"/>
              </a:lnSpc>
              <a:spcBef>
                <a:spcPts val="600"/>
              </a:spcBef>
              <a:buClrTx/>
            </a:pPr>
            <a:endParaRPr lang="en-US" altLang="en-US" sz="2000" dirty="0"/>
          </a:p>
          <a:p>
            <a:pPr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altLang="en-US" sz="2700" dirty="0"/>
              <a:t>By 1998, 88.4% of HMOs contracted with PBMs.  Also manage benefits for self-insured employers, MCOs, and government.</a:t>
            </a:r>
          </a:p>
        </p:txBody>
      </p:sp>
    </p:spTree>
    <p:extLst>
      <p:ext uri="{BB962C8B-B14F-4D97-AF65-F5344CB8AC3E}">
        <p14:creationId xmlns:p14="http://schemas.microsoft.com/office/powerpoint/2010/main" val="3051677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1947C863-74CC-46CB-897B-BD56B87EB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/>
              <a:t>Managed Care Definition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48C9E6CA-4D1F-466E-AAAD-DA7DCFE43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477168"/>
            <a:ext cx="10515600" cy="4161632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400" i="1" dirty="0"/>
              <a:t>An organized health care delivery system designed to improve both the quality and the accessibility of health care, while containing costs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 b="1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Evolution</a:t>
            </a:r>
          </a:p>
          <a:p>
            <a:pPr marL="796925" lvl="1">
              <a:lnSpc>
                <a:spcPct val="90000"/>
              </a:lnSpc>
            </a:pPr>
            <a:r>
              <a:rPr lang="en-US" altLang="en-US" sz="2400" dirty="0"/>
              <a:t>Historical factors</a:t>
            </a:r>
          </a:p>
          <a:p>
            <a:pPr marL="796925" lvl="1">
              <a:lnSpc>
                <a:spcPct val="90000"/>
              </a:lnSpc>
            </a:pPr>
            <a:r>
              <a:rPr lang="en-US" altLang="en-US" sz="2400" dirty="0"/>
              <a:t>Economic factors</a:t>
            </a:r>
          </a:p>
          <a:p>
            <a:pPr marL="796925" lvl="1">
              <a:lnSpc>
                <a:spcPct val="90000"/>
              </a:lnSpc>
            </a:pPr>
            <a:r>
              <a:rPr lang="en-US" altLang="en-US" sz="2400" dirty="0"/>
              <a:t>Technological factors</a:t>
            </a:r>
          </a:p>
          <a:p>
            <a:pPr marL="796925" lvl="1">
              <a:lnSpc>
                <a:spcPct val="90000"/>
              </a:lnSpc>
            </a:pPr>
            <a:r>
              <a:rPr lang="en-US" altLang="en-US" sz="2400" dirty="0"/>
              <a:t>Social factors</a:t>
            </a:r>
          </a:p>
          <a:p>
            <a:pPr marL="796925" lvl="1">
              <a:lnSpc>
                <a:spcPct val="90000"/>
              </a:lnSpc>
            </a:pPr>
            <a:r>
              <a:rPr lang="en-US" altLang="en-US" sz="2400" dirty="0"/>
              <a:t>Government factors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Pharmacy Benefit Managers (PBMs)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10515600" cy="3903663"/>
          </a:xfrm>
        </p:spPr>
        <p:txBody>
          <a:bodyPr>
            <a:normAutofit/>
          </a:bodyPr>
          <a:lstStyle/>
          <a:p>
            <a:pPr marL="342900" lvl="1" indent="-342900">
              <a:lnSpc>
                <a:spcPct val="100000"/>
              </a:lnSpc>
              <a:spcBef>
                <a:spcPts val="600"/>
              </a:spcBef>
              <a:buClrTx/>
              <a:buFont typeface="Arial" charset="0"/>
              <a:buChar char="•"/>
            </a:pPr>
            <a:r>
              <a:rPr lang="en-US" altLang="en-US" sz="2400" dirty="0"/>
              <a:t>History: began in early 1990’s</a:t>
            </a:r>
          </a:p>
          <a:p>
            <a:pPr marL="342900" lvl="1" indent="-342900">
              <a:lnSpc>
                <a:spcPct val="100000"/>
              </a:lnSpc>
              <a:spcBef>
                <a:spcPts val="600"/>
              </a:spcBef>
              <a:buClrTx/>
              <a:buFont typeface="Arial" charset="0"/>
              <a:buChar char="•"/>
            </a:pPr>
            <a:r>
              <a:rPr lang="en-US" altLang="en-US" sz="2400" dirty="0"/>
              <a:t>May be owned by insurance company, HMO, manufacturer, retail pharmacy, or private</a:t>
            </a:r>
          </a:p>
          <a:p>
            <a:pPr marL="342900" lvl="1" indent="-342900">
              <a:lnSpc>
                <a:spcPct val="100000"/>
              </a:lnSpc>
              <a:spcBef>
                <a:spcPts val="600"/>
              </a:spcBef>
              <a:buClrTx/>
              <a:buFont typeface="Arial" charset="0"/>
              <a:buChar char="•"/>
            </a:pPr>
            <a:r>
              <a:rPr lang="en-US" altLang="en-US" sz="2400" dirty="0"/>
              <a:t>Work with clients to manage drug trend and spend</a:t>
            </a:r>
          </a:p>
          <a:p>
            <a:pPr marL="342900" lvl="1" indent="-342900">
              <a:lnSpc>
                <a:spcPct val="100000"/>
              </a:lnSpc>
              <a:spcBef>
                <a:spcPts val="600"/>
              </a:spcBef>
              <a:buClrTx/>
              <a:buFont typeface="Arial" charset="0"/>
              <a:buChar char="•"/>
            </a:pPr>
            <a:r>
              <a:rPr lang="en-US" altLang="en-US" sz="2400" dirty="0"/>
              <a:t>Use volume-purchasing power to gain discounts from manufacturers</a:t>
            </a:r>
          </a:p>
          <a:p>
            <a:pPr marL="342900" lvl="1" indent="-342900">
              <a:lnSpc>
                <a:spcPct val="100000"/>
              </a:lnSpc>
              <a:spcBef>
                <a:spcPts val="600"/>
              </a:spcBef>
              <a:buClrTx/>
              <a:buFont typeface="Arial" charset="0"/>
              <a:buChar char="•"/>
            </a:pPr>
            <a:r>
              <a:rPr lang="en-US" altLang="en-US" sz="2400" dirty="0"/>
              <a:t>More than a “claims processor”</a:t>
            </a:r>
          </a:p>
        </p:txBody>
      </p:sp>
    </p:spTree>
    <p:extLst>
      <p:ext uri="{BB962C8B-B14F-4D97-AF65-F5344CB8AC3E}">
        <p14:creationId xmlns:p14="http://schemas.microsoft.com/office/powerpoint/2010/main" val="1115696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Key PBM Activities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16BF184-E902-42B8-8CB9-F456A4A0AA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4900" y="4953000"/>
            <a:ext cx="9982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dirty="0">
                <a:latin typeface="+mn-lt"/>
                <a:cs typeface="+mn-cs"/>
              </a:rPr>
              <a:t>PBM can provide all or selected functions decided by the plan sponsor</a:t>
            </a:r>
          </a:p>
        </p:txBody>
      </p:sp>
      <p:sp>
        <p:nvSpPr>
          <p:cNvPr id="7" name="TextBox 17">
            <a:extLst>
              <a:ext uri="{FF2B5EF4-FFF2-40B4-BE49-F238E27FC236}">
                <a16:creationId xmlns:a16="http://schemas.microsoft.com/office/drawing/2014/main" id="{434C64EA-B171-45A3-95A6-3BE70D4565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905000"/>
            <a:ext cx="43434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600"/>
              </a:spcBef>
              <a:buFont typeface="Arial" charset="0"/>
              <a:buChar char="•"/>
            </a:pPr>
            <a:r>
              <a:rPr lang="en-US" altLang="en-US" sz="2800" dirty="0"/>
              <a:t>  </a:t>
            </a:r>
            <a:r>
              <a:rPr lang="en-US" altLang="en-US" sz="2800" dirty="0">
                <a:latin typeface="Calibri" pitchFamily="34" charset="0"/>
              </a:rPr>
              <a:t>Benefit Design</a:t>
            </a:r>
          </a:p>
          <a:p>
            <a:pPr eaLnBrk="1" hangingPunct="1">
              <a:spcBef>
                <a:spcPts val="600"/>
              </a:spcBef>
              <a:buFont typeface="Arial" charset="0"/>
              <a:buChar char="•"/>
            </a:pPr>
            <a:r>
              <a:rPr lang="en-US" altLang="en-US" sz="2800" dirty="0">
                <a:latin typeface="Calibri" pitchFamily="34" charset="0"/>
              </a:rPr>
              <a:t>  Claims Processing</a:t>
            </a:r>
          </a:p>
          <a:p>
            <a:pPr eaLnBrk="1" hangingPunct="1">
              <a:spcBef>
                <a:spcPts val="600"/>
              </a:spcBef>
              <a:buFont typeface="Arial" charset="0"/>
              <a:buChar char="•"/>
            </a:pPr>
            <a:r>
              <a:rPr lang="en-US" altLang="en-US" sz="2800" dirty="0">
                <a:latin typeface="Calibri" pitchFamily="34" charset="0"/>
              </a:rPr>
              <a:t>  Formulary Management</a:t>
            </a:r>
          </a:p>
          <a:p>
            <a:pPr eaLnBrk="1" hangingPunct="1">
              <a:spcBef>
                <a:spcPts val="600"/>
              </a:spcBef>
              <a:buFont typeface="Arial" charset="0"/>
              <a:buChar char="•"/>
            </a:pPr>
            <a:r>
              <a:rPr lang="en-US" altLang="en-US" sz="2800" dirty="0">
                <a:latin typeface="Calibri" pitchFamily="34" charset="0"/>
              </a:rPr>
              <a:t>  Rebate Contracting</a:t>
            </a:r>
          </a:p>
          <a:p>
            <a:pPr eaLnBrk="1" hangingPunct="1">
              <a:spcBef>
                <a:spcPts val="600"/>
              </a:spcBef>
              <a:buFont typeface="Arial" charset="0"/>
              <a:buChar char="•"/>
            </a:pPr>
            <a:r>
              <a:rPr lang="en-US" altLang="en-US" sz="2800" dirty="0">
                <a:latin typeface="Calibri" pitchFamily="34" charset="0"/>
              </a:rPr>
              <a:t>  Drug Utilization Review</a:t>
            </a:r>
          </a:p>
        </p:txBody>
      </p:sp>
      <p:sp>
        <p:nvSpPr>
          <p:cNvPr id="8" name="TextBox 18">
            <a:extLst>
              <a:ext uri="{FF2B5EF4-FFF2-40B4-BE49-F238E27FC236}">
                <a16:creationId xmlns:a16="http://schemas.microsoft.com/office/drawing/2014/main" id="{AF42C0E0-11D3-43F9-86CC-C2C74DC719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1905000"/>
            <a:ext cx="5105400" cy="298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6213" indent="-1762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600"/>
              </a:spcBef>
              <a:buFont typeface="Arial" charset="0"/>
              <a:buChar char="•"/>
            </a:pPr>
            <a:r>
              <a:rPr lang="en-US" altLang="en-US" sz="2800" dirty="0">
                <a:latin typeface="Calibri" pitchFamily="34" charset="0"/>
              </a:rPr>
              <a:t>Pharmacy Network Contracting </a:t>
            </a:r>
          </a:p>
          <a:p>
            <a:pPr eaLnBrk="1" hangingPunct="1">
              <a:spcBef>
                <a:spcPts val="600"/>
              </a:spcBef>
              <a:buFont typeface="Arial" charset="0"/>
              <a:buChar char="•"/>
            </a:pPr>
            <a:r>
              <a:rPr lang="en-US" altLang="en-US" sz="2800" dirty="0">
                <a:latin typeface="Calibri" pitchFamily="34" charset="0"/>
              </a:rPr>
              <a:t>Network Maintenance</a:t>
            </a:r>
          </a:p>
          <a:p>
            <a:pPr eaLnBrk="1" hangingPunct="1">
              <a:spcBef>
                <a:spcPts val="600"/>
              </a:spcBef>
              <a:buFont typeface="Arial" charset="0"/>
              <a:buChar char="•"/>
            </a:pPr>
            <a:r>
              <a:rPr lang="en-US" altLang="en-US" sz="2800" dirty="0">
                <a:latin typeface="Calibri" pitchFamily="34" charset="0"/>
              </a:rPr>
              <a:t>Customer Service</a:t>
            </a:r>
          </a:p>
          <a:p>
            <a:pPr eaLnBrk="1" hangingPunct="1">
              <a:spcBef>
                <a:spcPts val="600"/>
              </a:spcBef>
              <a:buFont typeface="Arial" charset="0"/>
              <a:buChar char="•"/>
            </a:pPr>
            <a:r>
              <a:rPr lang="en-US" altLang="en-US" sz="2800" dirty="0">
                <a:latin typeface="Calibri" pitchFamily="34" charset="0"/>
              </a:rPr>
              <a:t>Mail/Specialty pharmacy</a:t>
            </a:r>
          </a:p>
          <a:p>
            <a:pPr eaLnBrk="1" hangingPunct="1">
              <a:spcBef>
                <a:spcPts val="600"/>
              </a:spcBef>
              <a:buFont typeface="Arial" charset="0"/>
              <a:buChar char="•"/>
            </a:pPr>
            <a:r>
              <a:rPr lang="en-US" altLang="en-US" sz="2800" dirty="0">
                <a:latin typeface="Calibri" pitchFamily="34" charset="0"/>
              </a:rPr>
              <a:t>Utilization management</a:t>
            </a:r>
          </a:p>
          <a:p>
            <a:pPr eaLnBrk="1" hangingPunct="1"/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80221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Selected Pharmacy Benefit Managers</a:t>
            </a:r>
          </a:p>
        </p:txBody>
      </p:sp>
      <p:pic>
        <p:nvPicPr>
          <p:cNvPr id="9" name="Picture 5">
            <a:extLst>
              <a:ext uri="{FF2B5EF4-FFF2-40B4-BE49-F238E27FC236}">
                <a16:creationId xmlns:a16="http://schemas.microsoft.com/office/drawing/2014/main" id="{0A3B17C5-4396-46DA-937C-A71BD523C1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151187"/>
            <a:ext cx="2743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931E970-15F2-441A-A6D1-B622CFFB4C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8575" y="1849437"/>
            <a:ext cx="21431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5">
            <a:extLst>
              <a:ext uri="{FF2B5EF4-FFF2-40B4-BE49-F238E27FC236}">
                <a16:creationId xmlns:a16="http://schemas.microsoft.com/office/drawing/2014/main" id="{BD09E524-A305-4E47-97D2-AC0EAA43F4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4537" y="3090862"/>
            <a:ext cx="190500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7" descr="CVSCaremark_Caremark">
            <a:hlinkClick r:id="rId5"/>
            <a:extLst>
              <a:ext uri="{FF2B5EF4-FFF2-40B4-BE49-F238E27FC236}">
                <a16:creationId xmlns:a16="http://schemas.microsoft.com/office/drawing/2014/main" id="{8B010A0F-84C5-404B-94AD-428027ADFC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951" b="-2127"/>
          <a:stretch>
            <a:fillRect/>
          </a:stretch>
        </p:blipFill>
        <p:spPr bwMode="auto">
          <a:xfrm>
            <a:off x="5138737" y="1720850"/>
            <a:ext cx="160020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3" descr="Transforming_Pharmacy">
            <a:extLst>
              <a:ext uri="{FF2B5EF4-FFF2-40B4-BE49-F238E27FC236}">
                <a16:creationId xmlns:a16="http://schemas.microsoft.com/office/drawing/2014/main" id="{E5402A41-5DC1-48CA-B080-FB04842782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2475" y="4808534"/>
            <a:ext cx="30861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5" descr="logo">
            <a:extLst>
              <a:ext uri="{FF2B5EF4-FFF2-40B4-BE49-F238E27FC236}">
                <a16:creationId xmlns:a16="http://schemas.microsoft.com/office/drawing/2014/main" id="{299860F5-76CE-4CBF-A51E-743AF18548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313"/>
          <a:stretch>
            <a:fillRect/>
          </a:stretch>
        </p:blipFill>
        <p:spPr bwMode="auto">
          <a:xfrm>
            <a:off x="4605337" y="2944812"/>
            <a:ext cx="14478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A347B4D-5AE4-4BE8-86D1-5245B67A756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915446" y="1716090"/>
            <a:ext cx="2310543" cy="806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285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Rebate Contracting &amp; Trade Relations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10515600" cy="39036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Pharmaceutical Rebate:  A contracted percentage of the total drug cost that a MCO can receive from a pharmaceutical manufacturer in return for certain utilization metrics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Rebate Percentage for a drug may be determined by: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000" dirty="0"/>
              <a:t>How many drugs are currently in the therapy class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000" dirty="0"/>
              <a:t>How many generics are available in the therapy class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000" dirty="0"/>
              <a:t>Life-Cycle Management: How long before the medication goes generic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000" dirty="0"/>
              <a:t>Type of medication: Oral, injectable, specialty, etc.  </a:t>
            </a:r>
          </a:p>
        </p:txBody>
      </p:sp>
    </p:spTree>
    <p:extLst>
      <p:ext uri="{BB962C8B-B14F-4D97-AF65-F5344CB8AC3E}">
        <p14:creationId xmlns:p14="http://schemas.microsoft.com/office/powerpoint/2010/main" val="361861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Quality Assurance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10515600" cy="431403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Measuring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000" dirty="0"/>
              <a:t>Structure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000" dirty="0"/>
              <a:t>Process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000" dirty="0"/>
              <a:t>Outcome</a:t>
            </a:r>
            <a:r>
              <a:rPr lang="en-US" altLang="en-US" dirty="0"/>
              <a:t>	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Accreditation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000" dirty="0"/>
              <a:t>NCQA: National Committee for Quality Assurance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000" dirty="0"/>
              <a:t>TJC: The Joint Commission (formerly JCAHO)	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000" dirty="0"/>
              <a:t>URAC: Utilization Review Accreditation Commission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Performance Measures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000" dirty="0"/>
              <a:t>STAR Ratings, FACCT, HEDIS, ORYX, Quality Compass, AHRQ, HCFA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87414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STAR Ratings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10515600" cy="390366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2800" dirty="0"/>
              <a:t>A set of Medicare quality measures that affects reimbursement to health plans that began in 2012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2800" dirty="0"/>
              <a:t>Star Ratings are made public and may impact patients’ choices on their individual health plans 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2800" dirty="0"/>
              <a:t>Reimbursement percentage is significant and may affect how MCOs manage patient care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2800" dirty="0"/>
              <a:t>Examples include: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ClrTx/>
            </a:pPr>
            <a:r>
              <a:rPr lang="en-US" altLang="en-US" sz="2400" dirty="0"/>
              <a:t>Percent of diabetics on an ACE/ARB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ClrTx/>
            </a:pPr>
            <a:r>
              <a:rPr lang="en-US" altLang="en-US" sz="2400" dirty="0"/>
              <a:t>Percent of members with hyperlipidemia who are on a statin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ClrTx/>
            </a:pPr>
            <a:r>
              <a:rPr lang="en-US" altLang="en-US" sz="2400" dirty="0"/>
              <a:t>Member complaints about health plan</a:t>
            </a:r>
          </a:p>
        </p:txBody>
      </p:sp>
    </p:spTree>
    <p:extLst>
      <p:ext uri="{BB962C8B-B14F-4D97-AF65-F5344CB8AC3E}">
        <p14:creationId xmlns:p14="http://schemas.microsoft.com/office/powerpoint/2010/main" val="3786507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7442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Strategies &amp; Tools for Quality Improvement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9309100" cy="39036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2800" dirty="0"/>
              <a:t>Benchmarking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2800" dirty="0"/>
              <a:t>Clinical practice guidelines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2800" dirty="0"/>
              <a:t>Provider profiling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2800" dirty="0"/>
              <a:t>Peer review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2800" dirty="0"/>
              <a:t>Patient risk modeling and analysis</a:t>
            </a:r>
          </a:p>
          <a:p>
            <a:pPr algn="ctr">
              <a:lnSpc>
                <a:spcPct val="110000"/>
              </a:lnSpc>
              <a:spcBef>
                <a:spcPts val="600"/>
              </a:spcBef>
              <a:buFontTx/>
              <a:buNone/>
            </a:pPr>
            <a:endParaRPr lang="en-US" altLang="en-US" sz="2400" b="1" dirty="0"/>
          </a:p>
          <a:p>
            <a:pPr algn="ctr">
              <a:lnSpc>
                <a:spcPct val="110000"/>
              </a:lnSpc>
              <a:spcBef>
                <a:spcPts val="600"/>
              </a:spcBef>
              <a:buFontTx/>
              <a:buNone/>
            </a:pPr>
            <a:r>
              <a:rPr lang="en-US" altLang="en-US" sz="2400" b="1" dirty="0"/>
              <a:t>Assures a minimum acceptable level of care is obtained for patients by payers</a:t>
            </a:r>
          </a:p>
          <a:p>
            <a:pPr algn="ctr">
              <a:lnSpc>
                <a:spcPct val="110000"/>
              </a:lnSpc>
              <a:spcBef>
                <a:spcPts val="600"/>
              </a:spcBef>
              <a:buFontTx/>
              <a:buNone/>
            </a:pPr>
            <a:r>
              <a:rPr lang="en-US" altLang="en-US" sz="2400" b="1" dirty="0"/>
              <a:t>Attracts and retains better professionals.</a:t>
            </a:r>
          </a:p>
        </p:txBody>
      </p:sp>
    </p:spTree>
    <p:extLst>
      <p:ext uri="{BB962C8B-B14F-4D97-AF65-F5344CB8AC3E}">
        <p14:creationId xmlns:p14="http://schemas.microsoft.com/office/powerpoint/2010/main" val="4274563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Outcomes Based Research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10515600" cy="39036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800" dirty="0"/>
              <a:t>How does the drug work in the “real world”?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800" dirty="0"/>
              <a:t>May be generated by health plans, health care facilities, pharmaceutical companies, etc.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</a:pPr>
            <a:r>
              <a:rPr lang="en-US" altLang="en-US" sz="2400" dirty="0">
                <a:solidFill>
                  <a:schemeClr val="tx1"/>
                </a:solidFill>
              </a:rPr>
              <a:t>Measure real world efficacy (e.g., cure rates), safety (rates/severity of AE’s), impacts to quality of life such as activities of daily living (ADLs), rate of hospital admissions or other healthcare resource utilization, etc.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800" dirty="0"/>
              <a:t>Results of outcomes research has also alerted the public of several safety concerns in the recent past</a:t>
            </a:r>
          </a:p>
        </p:txBody>
      </p:sp>
    </p:spTree>
    <p:extLst>
      <p:ext uri="{BB962C8B-B14F-4D97-AF65-F5344CB8AC3E}">
        <p14:creationId xmlns:p14="http://schemas.microsoft.com/office/powerpoint/2010/main" val="2967808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Legal Aspects of Managed Care – Federal Legislation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752600"/>
            <a:ext cx="10515600" cy="362823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800" dirty="0"/>
              <a:t>General Business Legislation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400" dirty="0"/>
              <a:t>Antitrust laws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400" dirty="0"/>
              <a:t>Employee Benefit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en-US" altLang="en-US" sz="2000" dirty="0"/>
              <a:t>Retirement Income Security Act of 1974 (ERISA) – Ensures that employer-sponsored benefit plans are uniformly developed and administered.  MCOs are generally protected from liability for their administration of pharmacy benefits.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en-US" altLang="en-US" sz="2000" dirty="0"/>
              <a:t>Consolidated Omnibus Budget Reconciliation Act of 1986 (COBRA) – Continuation of employees’ group health coverage after a qualifying event</a:t>
            </a:r>
          </a:p>
        </p:txBody>
      </p:sp>
    </p:spTree>
    <p:extLst>
      <p:ext uri="{BB962C8B-B14F-4D97-AF65-F5344CB8AC3E}">
        <p14:creationId xmlns:p14="http://schemas.microsoft.com/office/powerpoint/2010/main" val="1706434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Federal Healthcare Legislation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10515600" cy="4314032"/>
          </a:xfrm>
        </p:spPr>
        <p:txBody>
          <a:bodyPr>
            <a:normAutofit fontScale="85000" lnSpcReduction="10000"/>
          </a:bodyPr>
          <a:lstStyle/>
          <a:p>
            <a:pPr lvl="1">
              <a:lnSpc>
                <a:spcPct val="110000"/>
              </a:lnSpc>
              <a:spcBef>
                <a:spcPts val="600"/>
              </a:spcBef>
              <a:buClrTx/>
              <a:buFont typeface="Arial" charset="0"/>
              <a:buChar char="•"/>
            </a:pPr>
            <a:r>
              <a:rPr lang="en-US" altLang="en-US" sz="2800" dirty="0"/>
              <a:t>HMO Act of 1973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ClrTx/>
              <a:buFont typeface="Arial" charset="0"/>
              <a:buChar char="•"/>
            </a:pPr>
            <a:r>
              <a:rPr lang="en-US" altLang="en-US" sz="2800" dirty="0"/>
              <a:t>Health Insurance Portability and Accountability Act (HIPAA) of 1996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buFont typeface="Calibri" pitchFamily="34" charset="0"/>
              <a:buChar char="–"/>
            </a:pPr>
            <a:r>
              <a:rPr lang="en-US" altLang="en-US" sz="2400" dirty="0"/>
              <a:t>Increase the continuity of coverage when individuals change employment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buFont typeface="Calibri" pitchFamily="34" charset="0"/>
              <a:buChar char="–"/>
            </a:pPr>
            <a:r>
              <a:rPr lang="en-US" altLang="en-US" sz="2400" dirty="0"/>
              <a:t>Standards to facilitate data exchange among entities that finance and deliver healthcare services</a:t>
            </a:r>
          </a:p>
          <a:p>
            <a:pPr lvl="3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altLang="en-US" sz="1900" dirty="0">
                <a:latin typeface="+mj-lt"/>
                <a:cs typeface="Calibri" panose="020F0502020204030204" pitchFamily="34" charset="0"/>
              </a:rPr>
              <a:t>Claims and eligibility inquiries</a:t>
            </a:r>
          </a:p>
          <a:p>
            <a:pPr lvl="3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§"/>
            </a:pPr>
            <a:r>
              <a:rPr lang="en-US" altLang="en-US" sz="1900" dirty="0">
                <a:latin typeface="+mj-lt"/>
                <a:cs typeface="Calibri" panose="020F0502020204030204" pitchFamily="34" charset="0"/>
              </a:rPr>
              <a:t>Privacy and security of individually identifiable health information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buFont typeface="Calibri" pitchFamily="34" charset="0"/>
              <a:buChar char="–"/>
            </a:pPr>
            <a:r>
              <a:rPr lang="en-US" altLang="en-US" sz="2400" dirty="0"/>
              <a:t>Patient’s Bill of Rights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ClrTx/>
              <a:buFont typeface="Arial" charset="0"/>
              <a:buChar char="•"/>
            </a:pPr>
            <a:r>
              <a:rPr lang="en-US" altLang="en-US" sz="2800" dirty="0"/>
              <a:t>Medicare Prescription Drug, Improvement and Modernization Act (MMA) of 2003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buClrTx/>
              <a:buFont typeface="Arial" charset="0"/>
              <a:buChar char="•"/>
            </a:pPr>
            <a:r>
              <a:rPr lang="en-US" altLang="en-US" sz="2800" dirty="0"/>
              <a:t>Patient Protection and Affordable Care Act (PPACA)</a:t>
            </a:r>
          </a:p>
        </p:txBody>
      </p:sp>
    </p:spTree>
    <p:extLst>
      <p:ext uri="{BB962C8B-B14F-4D97-AF65-F5344CB8AC3E}">
        <p14:creationId xmlns:p14="http://schemas.microsoft.com/office/powerpoint/2010/main" val="1835534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35FFA62A-7D49-4074-AA45-05EC8B6E3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Participants in Managed Care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A2F2EBA2-8E76-4AA4-B65D-FC0C212640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7168"/>
            <a:ext cx="10515600" cy="3903663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3000" dirty="0"/>
              <a:t>Members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3000" dirty="0"/>
              <a:t>Healthcare Professionals – prescribers, pharmacists, nurses, etc.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3000" dirty="0"/>
              <a:t>Pharmacies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3000" dirty="0"/>
              <a:t>Plan sponsors – health plans, employers, government organizations, etc.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3000" dirty="0"/>
              <a:t>Pharmacy benefit managers (PBM)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3000" dirty="0"/>
              <a:t>Disease State Management Entities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3000" dirty="0"/>
              <a:t>Consultants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State Laws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10515600" cy="4237832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altLang="en-US" sz="1600" dirty="0"/>
              <a:t>National Association of Insurance Commissioners (NAIC) HMO Model Act – regulates financial responsibility and healthcare delivery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altLang="en-US" sz="1600" dirty="0"/>
              <a:t>Preferred Provider Arrangements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altLang="en-US" sz="1600" dirty="0"/>
              <a:t>Utilization Review laws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altLang="en-US" sz="1600" dirty="0"/>
              <a:t>Health Plan Accountability laws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ClrTx/>
            </a:pPr>
            <a:r>
              <a:rPr lang="en-US" altLang="en-US" sz="1600" dirty="0"/>
              <a:t>Health care professional credentialing verification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ClrTx/>
            </a:pPr>
            <a:r>
              <a:rPr lang="en-US" altLang="en-US" sz="1600" dirty="0"/>
              <a:t>Quality assessment and improvement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ClrTx/>
            </a:pPr>
            <a:r>
              <a:rPr lang="en-US" altLang="en-US" sz="1600" dirty="0"/>
              <a:t>Network adequacy and accessibility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ClrTx/>
            </a:pPr>
            <a:r>
              <a:rPr lang="en-US" altLang="en-US" sz="1600" dirty="0"/>
              <a:t>Grievance procedures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buClrTx/>
            </a:pPr>
            <a:r>
              <a:rPr lang="en-US" altLang="en-US" sz="1600" dirty="0"/>
              <a:t>Privacy of financial and healthcare information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altLang="en-US" sz="1600" dirty="0"/>
              <a:t>Any Willing Provider laws – must allow any pharmacy to provide service if they accept the terms of the contract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altLang="en-US" sz="1600" dirty="0"/>
              <a:t>Narrow Therapeutic Index bills – prohibit generic substitution of some drugs</a:t>
            </a:r>
          </a:p>
        </p:txBody>
      </p:sp>
    </p:spTree>
    <p:extLst>
      <p:ext uri="{BB962C8B-B14F-4D97-AF65-F5344CB8AC3E}">
        <p14:creationId xmlns:p14="http://schemas.microsoft.com/office/powerpoint/2010/main" val="4248047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Future of Distribution Systems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10515600" cy="39036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Continued use of network pharmacies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Increased use of integrated systems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Integration of pharmacy data with medical data (hospital,  physician, laboratory) at the point-of-service (POS) level for improved outcomes</a:t>
            </a:r>
          </a:p>
        </p:txBody>
      </p:sp>
    </p:spTree>
    <p:extLst>
      <p:ext uri="{BB962C8B-B14F-4D97-AF65-F5344CB8AC3E}">
        <p14:creationId xmlns:p14="http://schemas.microsoft.com/office/powerpoint/2010/main" val="1434721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Controversies Surrounding Managed Care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10515600" cy="390366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2400" dirty="0"/>
              <a:t>Who should make the decision of allocation of resources (government, employers, insurers, physicians, consumers)?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2400" dirty="0"/>
              <a:t>Does a formulary trade cost for quality?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2400" dirty="0"/>
              <a:t>Are disease management programs cost-effective?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2400" dirty="0"/>
              <a:t>Do savings from prior authorization offset the costs of administration?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2400" dirty="0"/>
              <a:t>Should pharmacists be reimbursed for cognitive services?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2400" dirty="0">
                <a:solidFill>
                  <a:schemeClr val="tx1"/>
                </a:solidFill>
              </a:rPr>
              <a:t>Transparency around PBM rebates; Sick patients generating rebates that the rest of the members benefit from</a:t>
            </a:r>
          </a:p>
        </p:txBody>
      </p:sp>
    </p:spTree>
    <p:extLst>
      <p:ext uri="{BB962C8B-B14F-4D97-AF65-F5344CB8AC3E}">
        <p14:creationId xmlns:p14="http://schemas.microsoft.com/office/powerpoint/2010/main" val="3339041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Prepping for a Career in Managed Care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10515600" cy="39036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Knowledge, decision making, and critical thinking abilities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Communication abilities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Leadership abilities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Lifelong learning abilities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General business management abilities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Tx/>
              <a:buNone/>
            </a:pPr>
            <a:endParaRPr lang="en-US" altLang="en-US" sz="3600" dirty="0"/>
          </a:p>
          <a:p>
            <a:pPr algn="ctr">
              <a:lnSpc>
                <a:spcPct val="100000"/>
              </a:lnSpc>
              <a:spcBef>
                <a:spcPts val="600"/>
              </a:spcBef>
              <a:buFontTx/>
              <a:buNone/>
            </a:pPr>
            <a:r>
              <a:rPr lang="en-US" altLang="en-US" sz="2400" b="1" dirty="0"/>
              <a:t>Managed Care offers a unique mix of business and clinical opportunities!</a:t>
            </a:r>
          </a:p>
        </p:txBody>
      </p:sp>
    </p:spTree>
    <p:extLst>
      <p:ext uri="{BB962C8B-B14F-4D97-AF65-F5344CB8AC3E}">
        <p14:creationId xmlns:p14="http://schemas.microsoft.com/office/powerpoint/2010/main" val="1045589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Hands On Experience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10515600" cy="39036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Internships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Externships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Residencies – listed on AMCP and ASHP’s websites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Fellowships specializing in managed care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Student membership in AMCP</a:t>
            </a:r>
          </a:p>
        </p:txBody>
      </p:sp>
    </p:spTree>
    <p:extLst>
      <p:ext uri="{BB962C8B-B14F-4D97-AF65-F5344CB8AC3E}">
        <p14:creationId xmlns:p14="http://schemas.microsoft.com/office/powerpoint/2010/main" val="1174449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Networking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10515600" cy="39036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Attending the Fall and Spring AMCP meetings offers valuable opportunities to network with the leaders of Managed Care Pharmacy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000" dirty="0"/>
              <a:t>National Meetings offer Student Programming that is very beneficial for personal development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Attend local AMCP Affiliate meetings to meet influential people in your region!</a:t>
            </a:r>
          </a:p>
        </p:txBody>
      </p:sp>
    </p:spTree>
    <p:extLst>
      <p:ext uri="{BB962C8B-B14F-4D97-AF65-F5344CB8AC3E}">
        <p14:creationId xmlns:p14="http://schemas.microsoft.com/office/powerpoint/2010/main" val="3009911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References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10515600" cy="39036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Robert P. Navarro.  Managed Care Pharmacy Practice.  2nd ed. Sudbury, MA. Jones and Bartlett Publishers.  2009.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Thomas S. Bodenheimer and Kevin </a:t>
            </a:r>
            <a:r>
              <a:rPr lang="en-US" altLang="en-US" sz="2400" dirty="0" err="1"/>
              <a:t>Grumbach</a:t>
            </a:r>
            <a:r>
              <a:rPr lang="en-US" altLang="en-US" sz="2400" dirty="0"/>
              <a:t>.  Understanding Health Policy, McGraw Hill, 2002</a:t>
            </a:r>
          </a:p>
        </p:txBody>
      </p:sp>
    </p:spTree>
    <p:extLst>
      <p:ext uri="{BB962C8B-B14F-4D97-AF65-F5344CB8AC3E}">
        <p14:creationId xmlns:p14="http://schemas.microsoft.com/office/powerpoint/2010/main" val="2476126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7E0C20D-0A6F-47EA-ADAC-B354044719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0887" y="2348696"/>
            <a:ext cx="3450854" cy="138900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8DAB0C8-53A2-462C-B5D5-BCC2ED53A0BC}"/>
              </a:ext>
            </a:extLst>
          </p:cNvPr>
          <p:cNvSpPr/>
          <p:nvPr/>
        </p:nvSpPr>
        <p:spPr>
          <a:xfrm>
            <a:off x="5308167" y="2556051"/>
            <a:ext cx="665910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To improve patient health by ensuring access to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high-quality, cost-effective medications and other therapies.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A51A40B-6AD4-4D7E-8AF1-2D13450D8AFA}"/>
              </a:ext>
            </a:extLst>
          </p:cNvPr>
          <p:cNvSpPr/>
          <p:nvPr/>
        </p:nvSpPr>
        <p:spPr>
          <a:xfrm>
            <a:off x="5308167" y="2025530"/>
            <a:ext cx="6963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91C84C"/>
                </a:solidFill>
                <a:effectLst/>
                <a:uLnTx/>
                <a:uFillTx/>
                <a:latin typeface="Arial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Mission &amp; Vision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FAEEE17-B4BC-1C4E-96F4-D184FE37B69A}"/>
              </a:ext>
            </a:extLst>
          </p:cNvPr>
          <p:cNvCxnSpPr/>
          <p:nvPr/>
        </p:nvCxnSpPr>
        <p:spPr>
          <a:xfrm>
            <a:off x="4974954" y="1875295"/>
            <a:ext cx="0" cy="2743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2414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>
            <a:extLst>
              <a:ext uri="{FF2B5EF4-FFF2-40B4-BE49-F238E27FC236}">
                <a16:creationId xmlns:a16="http://schemas.microsoft.com/office/drawing/2014/main" id="{372F6804-CDDD-428A-91B7-1FCCD6ADE700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5334000" y="1676400"/>
            <a:ext cx="6858000" cy="1828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>
                <a:solidFill>
                  <a:schemeClr val="bg1"/>
                </a:solidFill>
                <a:latin typeface="+mn-lt"/>
              </a:rPr>
              <a:t>Thank you to AMCP member Thomas Walters for updating this presentation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798DA73A-506E-4F46-8CB4-7BE243D79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/>
              <a:t>Goals of Managed Care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FFB80DA-295A-4C41-9B47-118717D61E8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199" y="1480108"/>
            <a:ext cx="10134601" cy="3857625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altLang="en-US" sz="2800" dirty="0"/>
              <a:t>Prevention of disease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altLang="en-US" sz="2800" dirty="0"/>
              <a:t>Focus on wellness and improved quality of life for patients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altLang="en-US" sz="2800" dirty="0"/>
              <a:t>Improved outcomes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altLang="en-US" sz="2800" dirty="0"/>
              <a:t>Improved quality and accessibility of health care and drug therapy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altLang="en-US" sz="2800" dirty="0"/>
              <a:t>Control and contain costs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2965AB7A-2B01-4B7C-872E-1E5FB3672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74637"/>
            <a:ext cx="105156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dirty="0"/>
              <a:t>Types of Managed Care Organizations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97181EAF-F1FC-47EE-8F8C-C3B8F25870F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85800" y="1600200"/>
            <a:ext cx="9753600" cy="3857625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altLang="en-US" sz="2800" dirty="0"/>
              <a:t>Health Maintenance Organization (HMO) – independent practice association, staff, group, network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altLang="en-US" sz="2800" dirty="0"/>
              <a:t>Preferred Provider Organization (PPO)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altLang="en-US" sz="2800" dirty="0"/>
              <a:t>Exclusive Provider Organization (EPO)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altLang="en-US" sz="2800" dirty="0"/>
              <a:t>Point of Service (POS) – hybrid PPO and HMO</a:t>
            </a:r>
          </a:p>
          <a:p>
            <a:pPr eaLnBrk="1" hangingPunct="1">
              <a:lnSpc>
                <a:spcPct val="80000"/>
              </a:lnSpc>
            </a:pPr>
            <a:endParaRPr lang="en-US" altLang="en-US" sz="1400" dirty="0"/>
          </a:p>
          <a:p>
            <a:pPr lvl="1" eaLnBrk="1" hangingPunct="1"/>
            <a:endParaRPr lang="en-US" altLang="en-US" sz="2200" dirty="0"/>
          </a:p>
          <a:p>
            <a:pPr eaLnBrk="1" hangingPunct="1">
              <a:buFontTx/>
              <a:buNone/>
            </a:pPr>
            <a:endParaRPr lang="en-US" altLang="en-US" sz="2200" dirty="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2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FD51D489-8D02-471E-B4DC-E0DDCA272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Cost Containment Strategies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481FD8F7-93F0-416D-AB82-3AD8BB9DA8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752600"/>
            <a:ext cx="5257800" cy="38100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altLang="en-US" sz="2800" dirty="0"/>
              <a:t>Benefit Design</a:t>
            </a:r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  <a:buFont typeface="Calibri" pitchFamily="34" charset="0"/>
              <a:buChar char="–"/>
            </a:pPr>
            <a:r>
              <a:rPr lang="en-US" altLang="en-US" sz="2000" dirty="0"/>
              <a:t>Cost share</a:t>
            </a:r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  <a:buFont typeface="Calibri" pitchFamily="34" charset="0"/>
              <a:buChar char="–"/>
            </a:pPr>
            <a:r>
              <a:rPr lang="en-US" altLang="en-US" sz="2000" dirty="0"/>
              <a:t>Formulary management</a:t>
            </a:r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  <a:buFont typeface="Calibri" pitchFamily="34" charset="0"/>
              <a:buChar char="–"/>
            </a:pPr>
            <a:r>
              <a:rPr lang="en-US" altLang="en-US" sz="2000" dirty="0"/>
              <a:t>Mandatory generic and mail programs</a:t>
            </a:r>
          </a:p>
          <a:p>
            <a:pPr marL="800100" lvl="1" indent="-342900">
              <a:lnSpc>
                <a:spcPct val="100000"/>
              </a:lnSpc>
              <a:spcBef>
                <a:spcPts val="600"/>
              </a:spcBef>
              <a:buFont typeface="Calibri" pitchFamily="34" charset="0"/>
              <a:buChar char="–"/>
            </a:pPr>
            <a:r>
              <a:rPr lang="en-US" altLang="en-US" sz="2000" dirty="0"/>
              <a:t>Utilization management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altLang="en-US" sz="2800" dirty="0"/>
              <a:t>Communication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1800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D31AC9B-C3B1-4EB0-A038-EA64B359E34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43675" y="1752600"/>
            <a:ext cx="4810125" cy="38862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altLang="en-US" sz="2800" dirty="0"/>
              <a:t>Networks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altLang="en-US" sz="2800" dirty="0"/>
              <a:t>Pricing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altLang="en-US" sz="2800" dirty="0"/>
              <a:t>“Free” Preventative Care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1400" dirty="0"/>
          </a:p>
          <a:p>
            <a:endParaRPr lang="en-US" sz="1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EB81A27A-83AB-450F-9B0C-33868882B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Benefit Design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684437DB-8EA8-4EDC-8554-877C10135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10363200" cy="47244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2400" dirty="0"/>
              <a:t>Cost Share</a:t>
            </a:r>
          </a:p>
          <a:p>
            <a:pPr lvl="1" indent="4763">
              <a:lnSpc>
                <a:spcPct val="110000"/>
              </a:lnSpc>
              <a:spcBef>
                <a:spcPts val="600"/>
              </a:spcBef>
              <a:buClrTx/>
            </a:pPr>
            <a:r>
              <a:rPr lang="en-US" altLang="en-US" sz="2000" dirty="0"/>
              <a:t>Co-pay: fixed charge, paid by member for each medication purchased</a:t>
            </a:r>
          </a:p>
          <a:p>
            <a:pPr lvl="1" indent="4763">
              <a:lnSpc>
                <a:spcPct val="110000"/>
              </a:lnSpc>
              <a:spcBef>
                <a:spcPts val="600"/>
              </a:spcBef>
              <a:buClrTx/>
            </a:pPr>
            <a:r>
              <a:rPr lang="en-US" altLang="en-US" sz="2000" dirty="0"/>
              <a:t>Co-insurance: an established percentage of the allowed drug cost that is the member’s responsibility</a:t>
            </a:r>
          </a:p>
          <a:p>
            <a:pPr lvl="1" indent="4763">
              <a:lnSpc>
                <a:spcPct val="110000"/>
              </a:lnSpc>
              <a:spcBef>
                <a:spcPts val="600"/>
              </a:spcBef>
              <a:buClrTx/>
            </a:pPr>
            <a:r>
              <a:rPr lang="en-US" altLang="en-US" sz="2000" dirty="0"/>
              <a:t>Tiers: cost share varies based on type of drug. </a:t>
            </a:r>
          </a:p>
          <a:p>
            <a:pPr lvl="2" indent="4763">
              <a:lnSpc>
                <a:spcPct val="110000"/>
              </a:lnSpc>
              <a:spcBef>
                <a:spcPts val="600"/>
              </a:spcBef>
              <a:buClrTx/>
            </a:pPr>
            <a:r>
              <a:rPr lang="en-US" altLang="en-US" sz="1700" dirty="0"/>
              <a:t>Examples:</a:t>
            </a:r>
          </a:p>
          <a:p>
            <a:pPr lvl="3">
              <a:lnSpc>
                <a:spcPct val="110000"/>
              </a:lnSpc>
              <a:spcBef>
                <a:spcPts val="600"/>
              </a:spcBef>
            </a:pPr>
            <a:r>
              <a:rPr lang="en-US" altLang="en-US" sz="1650" dirty="0">
                <a:latin typeface="+mn-lt"/>
              </a:rPr>
              <a:t>two tiers: generic/brand co-pays</a:t>
            </a:r>
          </a:p>
          <a:p>
            <a:pPr lvl="3">
              <a:lnSpc>
                <a:spcPct val="110000"/>
              </a:lnSpc>
              <a:spcBef>
                <a:spcPts val="600"/>
              </a:spcBef>
            </a:pPr>
            <a:r>
              <a:rPr lang="en-US" altLang="en-US" sz="1650" dirty="0">
                <a:latin typeface="+mn-lt"/>
              </a:rPr>
              <a:t>three tiers: generic/preferred brand/non-preferred brand co-pays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endParaRPr lang="en-US" altLang="en-US" sz="2400" dirty="0"/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altLang="en-US" sz="2400" dirty="0"/>
              <a:t>Formulary – list of approved medications that encourages use of safe, efficacious, cost-effective agents</a:t>
            </a:r>
          </a:p>
          <a:p>
            <a:pPr lvl="1" indent="4763">
              <a:lnSpc>
                <a:spcPct val="110000"/>
              </a:lnSpc>
              <a:spcBef>
                <a:spcPts val="600"/>
              </a:spcBef>
              <a:buClrTx/>
            </a:pPr>
            <a:r>
              <a:rPr lang="en-US" altLang="en-US" sz="2000" dirty="0"/>
              <a:t>Open: most medications covered, different cost share may be assigned (preferred vs. non-preferred)</a:t>
            </a:r>
          </a:p>
          <a:p>
            <a:pPr lvl="1" indent="4763">
              <a:lnSpc>
                <a:spcPct val="110000"/>
              </a:lnSpc>
              <a:spcBef>
                <a:spcPts val="600"/>
              </a:spcBef>
              <a:buClrTx/>
            </a:pPr>
            <a:r>
              <a:rPr lang="en-US" altLang="en-US" sz="2000" dirty="0"/>
              <a:t>Closed: certain medications or classes excluded from coverage</a:t>
            </a:r>
            <a:endParaRPr lang="en-US" altLang="en-US" dirty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Benefit Design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10515600" cy="39036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Mandatory generics – program where generic drug must be dispensed in order for payment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en-US" altLang="en-US" sz="20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Mandatory mail – program that requires maintenance medications to be filled through mail order pharmacy</a:t>
            </a:r>
          </a:p>
          <a:p>
            <a:pPr lvl="1" indent="4763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000" dirty="0"/>
              <a:t>greater plan discount with mail order</a:t>
            </a:r>
          </a:p>
          <a:p>
            <a:pPr lvl="1" indent="4763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000" dirty="0"/>
              <a:t>financial incentive to member to use mail order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000" dirty="0">
                <a:solidFill>
                  <a:schemeClr val="tx2"/>
                </a:solidFill>
              </a:rPr>
              <a:t>Benefit Design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10515600" cy="39036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800" dirty="0"/>
              <a:t>Utilization Management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400" dirty="0"/>
              <a:t>Prior authorization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400" dirty="0"/>
              <a:t>Step-therapy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400" dirty="0"/>
              <a:t>Quantity limits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800" dirty="0"/>
              <a:t>Generic Substitution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400" dirty="0"/>
              <a:t>Therapeutic “drug” equivalent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altLang="en-US" sz="2400" dirty="0"/>
              <a:t>Therapeutic “biologic drug” (biosimilar) equivalent  </a:t>
            </a:r>
          </a:p>
        </p:txBody>
      </p:sp>
    </p:spTree>
    <p:extLst>
      <p:ext uri="{BB962C8B-B14F-4D97-AF65-F5344CB8AC3E}">
        <p14:creationId xmlns:p14="http://schemas.microsoft.com/office/powerpoint/2010/main" val="151340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AMCP Theme">
  <a:themeElements>
    <a:clrScheme name="General AMCP">
      <a:dk1>
        <a:srgbClr val="00205B"/>
      </a:dk1>
      <a:lt1>
        <a:srgbClr val="FFFFFF"/>
      </a:lt1>
      <a:dk2>
        <a:srgbClr val="00205B"/>
      </a:dk2>
      <a:lt2>
        <a:srgbClr val="00205B"/>
      </a:lt2>
      <a:accent1>
        <a:srgbClr val="00205B"/>
      </a:accent1>
      <a:accent2>
        <a:srgbClr val="720062"/>
      </a:accent2>
      <a:accent3>
        <a:srgbClr val="D1350F"/>
      </a:accent3>
      <a:accent4>
        <a:srgbClr val="348BAC"/>
      </a:accent4>
      <a:accent5>
        <a:srgbClr val="F1B300"/>
      </a:accent5>
      <a:accent6>
        <a:srgbClr val="93C90E"/>
      </a:accent6>
      <a:hlink>
        <a:srgbClr val="FFFFFF"/>
      </a:hlink>
      <a:folHlink>
        <a:srgbClr val="63666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MCP Theme" id="{4A5CC6E1-22CA-4AA3-A2D1-E0CA65E31B32}" vid="{96FA2B6A-904C-4C39-AAFF-AED7427ECDB2}"/>
    </a:ext>
  </a:extLst>
</a:theme>
</file>

<file path=ppt/theme/theme2.xml><?xml version="1.0" encoding="utf-8"?>
<a:theme xmlns:a="http://schemas.openxmlformats.org/drawingml/2006/main" name="1_Office Theme">
  <a:themeElements>
    <a:clrScheme name="Custom 7">
      <a:dk1>
        <a:srgbClr val="00205B"/>
      </a:dk1>
      <a:lt1>
        <a:sysClr val="window" lastClr="FFFFFF"/>
      </a:lt1>
      <a:dk2>
        <a:srgbClr val="00205B"/>
      </a:dk2>
      <a:lt2>
        <a:srgbClr val="00205B"/>
      </a:lt2>
      <a:accent1>
        <a:srgbClr val="FFFFFF"/>
      </a:accent1>
      <a:accent2>
        <a:srgbClr val="CB350F"/>
      </a:accent2>
      <a:accent3>
        <a:srgbClr val="97999B"/>
      </a:accent3>
      <a:accent4>
        <a:srgbClr val="F3D03E"/>
      </a:accent4>
      <a:accent5>
        <a:srgbClr val="34D0C1"/>
      </a:accent5>
      <a:accent6>
        <a:srgbClr val="93C90E"/>
      </a:accent6>
      <a:hlink>
        <a:srgbClr val="0076CF"/>
      </a:hlink>
      <a:folHlink>
        <a:srgbClr val="0076C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Custom 7">
      <a:dk1>
        <a:srgbClr val="00205B"/>
      </a:dk1>
      <a:lt1>
        <a:sysClr val="window" lastClr="FFFFFF"/>
      </a:lt1>
      <a:dk2>
        <a:srgbClr val="00205B"/>
      </a:dk2>
      <a:lt2>
        <a:srgbClr val="00205B"/>
      </a:lt2>
      <a:accent1>
        <a:srgbClr val="FFFFFF"/>
      </a:accent1>
      <a:accent2>
        <a:srgbClr val="CB350F"/>
      </a:accent2>
      <a:accent3>
        <a:srgbClr val="97999B"/>
      </a:accent3>
      <a:accent4>
        <a:srgbClr val="F3D03E"/>
      </a:accent4>
      <a:accent5>
        <a:srgbClr val="34D0C1"/>
      </a:accent5>
      <a:accent6>
        <a:srgbClr val="93C90E"/>
      </a:accent6>
      <a:hlink>
        <a:srgbClr val="0076CF"/>
      </a:hlink>
      <a:folHlink>
        <a:srgbClr val="0076C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89C8E0D0780E44B9FB385B5EEC703D" ma:contentTypeVersion="16" ma:contentTypeDescription="Create a new document." ma:contentTypeScope="" ma:versionID="e3d4dd4c3f5536d29d2ff7d915e2d75c">
  <xsd:schema xmlns:xsd="http://www.w3.org/2001/XMLSchema" xmlns:xs="http://www.w3.org/2001/XMLSchema" xmlns:p="http://schemas.microsoft.com/office/2006/metadata/properties" xmlns:ns2="124e01ff-47af-4f69-b6b1-8bd7b642ad80" xmlns:ns3="f2c48f60-54de-499d-bd5e-1a2c34db13ad" targetNamespace="http://schemas.microsoft.com/office/2006/metadata/properties" ma:root="true" ma:fieldsID="b1b278df919fcfd68a817278bd2abf75" ns2:_="" ns3:_="">
    <xsd:import namespace="124e01ff-47af-4f69-b6b1-8bd7b642ad80"/>
    <xsd:import namespace="f2c48f60-54de-499d-bd5e-1a2c34db13a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4e01ff-47af-4f69-b6b1-8bd7b642ad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b542fbb9-1fc8-4dc7-bfa7-55c7b00c038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c48f60-54de-499d-bd5e-1a2c34db13ad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b9962944-c2fb-4adb-8a69-7a81247e5e31}" ma:internalName="TaxCatchAll" ma:showField="CatchAllData" ma:web="f2c48f60-54de-499d-bd5e-1a2c34db13a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6D68EA-F8BA-4317-8632-DD6FEE4920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24e01ff-47af-4f69-b6b1-8bd7b642ad80"/>
    <ds:schemaRef ds:uri="f2c48f60-54de-499d-bd5e-1a2c34db13a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00E86D8-293D-4347-8668-6F1909597B8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AMCP Theme</Template>
  <TotalTime>1468</TotalTime>
  <Words>1938</Words>
  <Application>Microsoft Office PowerPoint</Application>
  <PresentationFormat>Widescreen</PresentationFormat>
  <Paragraphs>263</Paragraphs>
  <Slides>38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38</vt:i4>
      </vt:variant>
    </vt:vector>
  </HeadingPairs>
  <TitlesOfParts>
    <vt:vector size="46" baseType="lpstr">
      <vt:lpstr>Arial</vt:lpstr>
      <vt:lpstr>Calibri</vt:lpstr>
      <vt:lpstr>Courier New</vt:lpstr>
      <vt:lpstr>Montserrat</vt:lpstr>
      <vt:lpstr>Wingdings</vt:lpstr>
      <vt:lpstr>AMCP Theme</vt:lpstr>
      <vt:lpstr>1_Office Theme</vt:lpstr>
      <vt:lpstr>2_Office Theme</vt:lpstr>
      <vt:lpstr>Pharmacy Practice in  Managed Care </vt:lpstr>
      <vt:lpstr>Managed Care Definition</vt:lpstr>
      <vt:lpstr>Participants in Managed Care</vt:lpstr>
      <vt:lpstr>Goals of Managed Care</vt:lpstr>
      <vt:lpstr>Types of Managed Care Organizations</vt:lpstr>
      <vt:lpstr>Cost Containment Strategies</vt:lpstr>
      <vt:lpstr>Benefit Design</vt:lpstr>
      <vt:lpstr>Benefit Design</vt:lpstr>
      <vt:lpstr>Benefit Design</vt:lpstr>
      <vt:lpstr>Education Strategies</vt:lpstr>
      <vt:lpstr>Pharmacy Network</vt:lpstr>
      <vt:lpstr>Pharmacy Network</vt:lpstr>
      <vt:lpstr>Retail Pharmacy</vt:lpstr>
      <vt:lpstr>Mail Service Pharmacy</vt:lpstr>
      <vt:lpstr>Integrated Pharmacy Networks</vt:lpstr>
      <vt:lpstr>Pricing Terms</vt:lpstr>
      <vt:lpstr>Pricing Terms</vt:lpstr>
      <vt:lpstr>Fee Arrangements</vt:lpstr>
      <vt:lpstr>Pharmacy Benefit Management</vt:lpstr>
      <vt:lpstr>Pharmacy Benefit Managers (PBMs)</vt:lpstr>
      <vt:lpstr>Key PBM Activities</vt:lpstr>
      <vt:lpstr>Selected Pharmacy Benefit Managers</vt:lpstr>
      <vt:lpstr>Rebate Contracting &amp; Trade Relations</vt:lpstr>
      <vt:lpstr>Quality Assurance</vt:lpstr>
      <vt:lpstr>STAR Ratings</vt:lpstr>
      <vt:lpstr>Strategies &amp; Tools for Quality Improvement</vt:lpstr>
      <vt:lpstr>Outcomes Based Research</vt:lpstr>
      <vt:lpstr>Legal Aspects of Managed Care – Federal Legislation</vt:lpstr>
      <vt:lpstr>Federal Healthcare Legislation</vt:lpstr>
      <vt:lpstr>State Laws</vt:lpstr>
      <vt:lpstr>Future of Distribution Systems</vt:lpstr>
      <vt:lpstr>Controversies Surrounding Managed Care</vt:lpstr>
      <vt:lpstr>Prepping for a Career in Managed Care</vt:lpstr>
      <vt:lpstr>Hands On Experience</vt:lpstr>
      <vt:lpstr>Networking</vt:lpstr>
      <vt:lpstr>References</vt:lpstr>
      <vt:lpstr>PowerPoint Presentation</vt:lpstr>
      <vt:lpstr>Thank you to AMCP member Thomas Walters for updating this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Formulary Manufacturer Contracting - 2</dc:title>
  <dc:subject>&amp;lt;p&amp;gt;Questions? Financial: Analysis Case Study Scenario #1- a new drug, Eyedrator, is being released for the treatment of dry eyes.  The AWP for one month of Eyedrator is $158.  Two competitive products, Aquaretina and Moistinator are priced at $123 and $115 respectively.  A rebate in the amount of $10 per script is being o&amp;lt;/p&amp;gt;</dc:subject>
  <dc:creator>Julia Veeder</dc:creator>
  <cp:keywords/>
  <dc:description>&amp;lt;p&amp;gt;Questions? Financial: Analysis Case Study Scenario #1- a new drug, Eyedrator, is being released for the treatment of dry eyes.  The AWP for one month of Eyedrator is $158.  Two competitive products, Aquaretina and Moistinator are priced at $123 and $115 respectively.  A rebate in the amount of $10 per script is being o&amp;lt;/p&amp;gt;</dc:description>
  <cp:lastModifiedBy>Betty Whitaker</cp:lastModifiedBy>
  <cp:revision>7</cp:revision>
  <dcterms:created xsi:type="dcterms:W3CDTF">2011-11-21T20:45:11Z</dcterms:created>
  <dcterms:modified xsi:type="dcterms:W3CDTF">2022-09-21T18:29:26Z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EktContentLanguage">
    <vt:i4>1033</vt:i4>
  </property>
  <property fmtid="{D5CDD505-2E9C-101B-9397-08002B2CF9AE}" pid="3" name="EktQuickLink">
    <vt:lpwstr>DownloadAsset.aspx?id=20670</vt:lpwstr>
  </property>
  <property fmtid="{D5CDD505-2E9C-101B-9397-08002B2CF9AE}" pid="4" name="EktContentType">
    <vt:i4>101</vt:i4>
  </property>
  <property fmtid="{D5CDD505-2E9C-101B-9397-08002B2CF9AE}" pid="5" name="EktContentSubType">
    <vt:i4>0</vt:i4>
  </property>
  <property fmtid="{D5CDD505-2E9C-101B-9397-08002B2CF9AE}" pid="6" name="EktFolderName">
    <vt:lpwstr/>
  </property>
  <property fmtid="{D5CDD505-2E9C-101B-9397-08002B2CF9AE}" pid="7" name="EktCmsPath">
    <vt:lpwstr>&amp;lt;p&amp;gt;Questions? Financial: Analysis Case Study Scenario #1- a new drug, Eyedrator, is being released for the treatment of dry eyes.  The AWP for one month of Eyedrator is $158.  Two competitive products, Aquaretina and Moistinator are priced at $123 a</vt:lpwstr>
  </property>
  <property fmtid="{D5CDD505-2E9C-101B-9397-08002B2CF9AE}" pid="8" name="EktExpiryType">
    <vt:i4>1</vt:i4>
  </property>
  <property fmtid="{D5CDD505-2E9C-101B-9397-08002B2CF9AE}" pid="9" name="EktDateCreated">
    <vt:filetime>2016-01-29T21:38:27Z</vt:filetime>
  </property>
  <property fmtid="{D5CDD505-2E9C-101B-9397-08002B2CF9AE}" pid="10" name="EktDateModified">
    <vt:filetime>2016-01-29T21:38:37Z</vt:filetime>
  </property>
  <property fmtid="{D5CDD505-2E9C-101B-9397-08002B2CF9AE}" pid="11" name="EktTaxCategory">
    <vt:lpwstr/>
  </property>
  <property fmtid="{D5CDD505-2E9C-101B-9397-08002B2CF9AE}" pid="12" name="EktDisabledTaxCategory">
    <vt:lpwstr/>
  </property>
  <property fmtid="{D5CDD505-2E9C-101B-9397-08002B2CF9AE}" pid="13" name="EktCmsSize">
    <vt:i4>655360</vt:i4>
  </property>
  <property fmtid="{D5CDD505-2E9C-101B-9397-08002B2CF9AE}" pid="14" name="EktSearchable">
    <vt:i4>1</vt:i4>
  </property>
  <property fmtid="{D5CDD505-2E9C-101B-9397-08002B2CF9AE}" pid="15" name="EktEDescription">
    <vt:lpwstr>Summary &amp;lt;p&amp;gt;Questions? Financial: Analysis Case Study Scenario #1- a new drug, Eyedrator, is being released for the treatment of dry eyes.  The AWP for one month of Eyedrator is $158.  Two competitive products, Aquaretina and Moistinator are priced a</vt:lpwstr>
  </property>
  <property fmtid="{D5CDD505-2E9C-101B-9397-08002B2CF9AE}" pid="16" name="EktFeatured">
    <vt:bool>false</vt:bool>
  </property>
  <property fmtid="{D5CDD505-2E9C-101B-9397-08002B2CF9AE}" pid="17" name="EktLanding">
    <vt:bool>false</vt:bool>
  </property>
  <property fmtid="{D5CDD505-2E9C-101B-9397-08002B2CF9AE}" pid="18" name="MSIP_Label_f061b9f0-8104-4829-9a4c-b0eb99e4c8fa_Enabled">
    <vt:lpwstr>true</vt:lpwstr>
  </property>
  <property fmtid="{D5CDD505-2E9C-101B-9397-08002B2CF9AE}" pid="19" name="MSIP_Label_f061b9f0-8104-4829-9a4c-b0eb99e4c8fa_SetDate">
    <vt:lpwstr>2021-12-02T15:35:46Z</vt:lpwstr>
  </property>
  <property fmtid="{D5CDD505-2E9C-101B-9397-08002B2CF9AE}" pid="20" name="MSIP_Label_f061b9f0-8104-4829-9a4c-b0eb99e4c8fa_Method">
    <vt:lpwstr>Standard</vt:lpwstr>
  </property>
  <property fmtid="{D5CDD505-2E9C-101B-9397-08002B2CF9AE}" pid="21" name="MSIP_Label_f061b9f0-8104-4829-9a4c-b0eb99e4c8fa_Name">
    <vt:lpwstr>Internal use only v1</vt:lpwstr>
  </property>
  <property fmtid="{D5CDD505-2E9C-101B-9397-08002B2CF9AE}" pid="22" name="MSIP_Label_f061b9f0-8104-4829-9a4c-b0eb99e4c8fa_SiteId">
    <vt:lpwstr>d78f7362-832c-4715-8e12-cc7bd574144c</vt:lpwstr>
  </property>
  <property fmtid="{D5CDD505-2E9C-101B-9397-08002B2CF9AE}" pid="23" name="MSIP_Label_f061b9f0-8104-4829-9a4c-b0eb99e4c8fa_ActionId">
    <vt:lpwstr>20134cf9-74f7-4080-979a-499c02a79eae</vt:lpwstr>
  </property>
  <property fmtid="{D5CDD505-2E9C-101B-9397-08002B2CF9AE}" pid="24" name="MSIP_Label_f061b9f0-8104-4829-9a4c-b0eb99e4c8fa_ContentBits">
    <vt:lpwstr>0</vt:lpwstr>
  </property>
</Properties>
</file>