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32"/>
  </p:notesMasterIdLst>
  <p:sldIdLst>
    <p:sldId id="256" r:id="rId4"/>
    <p:sldId id="257" r:id="rId5"/>
    <p:sldId id="288" r:id="rId6"/>
    <p:sldId id="289" r:id="rId7"/>
    <p:sldId id="290" r:id="rId8"/>
    <p:sldId id="291" r:id="rId9"/>
    <p:sldId id="298" r:id="rId10"/>
    <p:sldId id="292" r:id="rId11"/>
    <p:sldId id="293" r:id="rId12"/>
    <p:sldId id="294" r:id="rId13"/>
    <p:sldId id="295" r:id="rId14"/>
    <p:sldId id="296" r:id="rId15"/>
    <p:sldId id="297"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286" r:id="rId30"/>
    <p:sldId id="285" r:id="rId31"/>
  </p:sldIdLst>
  <p:sldSz cx="12192000" cy="6858000"/>
  <p:notesSz cx="7315200" cy="9601200"/>
  <p:embeddedFontLst>
    <p:embeddedFont>
      <p:font typeface="Calibri" panose="020F0502020204030204" pitchFamily="34" charset="0"/>
      <p:regular r:id="rId33"/>
      <p:bold r:id="rId34"/>
      <p:italic r:id="rId35"/>
      <p:boldItalic r:id="rId36"/>
    </p:embeddedFont>
    <p:embeddedFont>
      <p:font typeface="Montserrat" panose="00000500000000000000" pitchFamily="50"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ol8yGAJ/KTqPQQ3C5yujpYF9+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6C74C-F965-4E10-8CD5-42300B018D04}" v="3" dt="2022-09-21T15:09:28.122"/>
  </p1510:revLst>
</p1510:revInfo>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84" autoAdjust="0"/>
    <p:restoredTop sz="96575" autoAdjust="0"/>
  </p:normalViewPr>
  <p:slideViewPr>
    <p:cSldViewPr snapToGrid="0">
      <p:cViewPr varScale="1">
        <p:scale>
          <a:sx n="85" d="100"/>
          <a:sy n="85" d="100"/>
        </p:scale>
        <p:origin x="1003" y="-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9.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elan Gopal" userId="ac92a09c-411f-4cb0-8017-ecdc831d070e" providerId="ADAL" clId="{22214B51-2EAA-439F-AF21-5AD652BCBCF7}"/>
    <pc:docChg chg="undo custSel modSld">
      <pc:chgData name="Kheelan Gopal" userId="ac92a09c-411f-4cb0-8017-ecdc831d070e" providerId="ADAL" clId="{22214B51-2EAA-439F-AF21-5AD652BCBCF7}" dt="2022-03-10T15:13:26.530" v="44" actId="12"/>
      <pc:docMkLst>
        <pc:docMk/>
      </pc:docMkLst>
      <pc:sldChg chg="modSp mod">
        <pc:chgData name="Kheelan Gopal" userId="ac92a09c-411f-4cb0-8017-ecdc831d070e" providerId="ADAL" clId="{22214B51-2EAA-439F-AF21-5AD652BCBCF7}" dt="2022-03-10T15:04:02.688" v="33" actId="20577"/>
        <pc:sldMkLst>
          <pc:docMk/>
          <pc:sldMk cId="1196646806" sldId="291"/>
        </pc:sldMkLst>
        <pc:spChg chg="mod">
          <ac:chgData name="Kheelan Gopal" userId="ac92a09c-411f-4cb0-8017-ecdc831d070e" providerId="ADAL" clId="{22214B51-2EAA-439F-AF21-5AD652BCBCF7}" dt="2022-03-10T15:04:02.688" v="33" actId="20577"/>
          <ac:spMkLst>
            <pc:docMk/>
            <pc:sldMk cId="1196646806" sldId="291"/>
            <ac:spMk id="3" creationId="{BDFD69F6-519C-483C-A94B-B7368012B986}"/>
          </ac:spMkLst>
        </pc:spChg>
      </pc:sldChg>
      <pc:sldChg chg="modSp mod">
        <pc:chgData name="Kheelan Gopal" userId="ac92a09c-411f-4cb0-8017-ecdc831d070e" providerId="ADAL" clId="{22214B51-2EAA-439F-AF21-5AD652BCBCF7}" dt="2022-03-10T15:08:35.412" v="38" actId="404"/>
        <pc:sldMkLst>
          <pc:docMk/>
          <pc:sldMk cId="2859703948" sldId="295"/>
        </pc:sldMkLst>
        <pc:spChg chg="mod">
          <ac:chgData name="Kheelan Gopal" userId="ac92a09c-411f-4cb0-8017-ecdc831d070e" providerId="ADAL" clId="{22214B51-2EAA-439F-AF21-5AD652BCBCF7}" dt="2022-03-10T15:08:35.412" v="38" actId="404"/>
          <ac:spMkLst>
            <pc:docMk/>
            <pc:sldMk cId="2859703948" sldId="295"/>
            <ac:spMk id="2" creationId="{EA1CF6F4-7416-4430-BE50-CE2D0F33BD8E}"/>
          </ac:spMkLst>
        </pc:spChg>
        <pc:picChg chg="mod">
          <ac:chgData name="Kheelan Gopal" userId="ac92a09c-411f-4cb0-8017-ecdc831d070e" providerId="ADAL" clId="{22214B51-2EAA-439F-AF21-5AD652BCBCF7}" dt="2022-03-10T15:08:35.225" v="37" actId="1076"/>
          <ac:picMkLst>
            <pc:docMk/>
            <pc:sldMk cId="2859703948" sldId="295"/>
            <ac:picMk id="6" creationId="{A1AA4CA5-9053-4323-AD67-FD461877FF83}"/>
          </ac:picMkLst>
        </pc:picChg>
      </pc:sldChg>
      <pc:sldChg chg="modSp mod">
        <pc:chgData name="Kheelan Gopal" userId="ac92a09c-411f-4cb0-8017-ecdc831d070e" providerId="ADAL" clId="{22214B51-2EAA-439F-AF21-5AD652BCBCF7}" dt="2022-03-10T15:11:33.361" v="41" actId="12"/>
        <pc:sldMkLst>
          <pc:docMk/>
          <pc:sldMk cId="3944218037" sldId="300"/>
        </pc:sldMkLst>
        <pc:spChg chg="mod">
          <ac:chgData name="Kheelan Gopal" userId="ac92a09c-411f-4cb0-8017-ecdc831d070e" providerId="ADAL" clId="{22214B51-2EAA-439F-AF21-5AD652BCBCF7}" dt="2022-03-10T15:11:33.361" v="41" actId="12"/>
          <ac:spMkLst>
            <pc:docMk/>
            <pc:sldMk cId="3944218037" sldId="300"/>
            <ac:spMk id="3" creationId="{BDFD69F6-519C-483C-A94B-B7368012B986}"/>
          </ac:spMkLst>
        </pc:spChg>
      </pc:sldChg>
      <pc:sldChg chg="modSp mod">
        <pc:chgData name="Kheelan Gopal" userId="ac92a09c-411f-4cb0-8017-ecdc831d070e" providerId="ADAL" clId="{22214B51-2EAA-439F-AF21-5AD652BCBCF7}" dt="2022-03-10T15:12:04.517" v="42" actId="12"/>
        <pc:sldMkLst>
          <pc:docMk/>
          <pc:sldMk cId="1090113493" sldId="302"/>
        </pc:sldMkLst>
        <pc:spChg chg="mod">
          <ac:chgData name="Kheelan Gopal" userId="ac92a09c-411f-4cb0-8017-ecdc831d070e" providerId="ADAL" clId="{22214B51-2EAA-439F-AF21-5AD652BCBCF7}" dt="2022-03-10T15:12:04.517" v="42" actId="12"/>
          <ac:spMkLst>
            <pc:docMk/>
            <pc:sldMk cId="1090113493" sldId="302"/>
            <ac:spMk id="3" creationId="{BDFD69F6-519C-483C-A94B-B7368012B986}"/>
          </ac:spMkLst>
        </pc:spChg>
      </pc:sldChg>
      <pc:sldChg chg="modSp mod">
        <pc:chgData name="Kheelan Gopal" userId="ac92a09c-411f-4cb0-8017-ecdc831d070e" providerId="ADAL" clId="{22214B51-2EAA-439F-AF21-5AD652BCBCF7}" dt="2022-03-10T15:13:26.530" v="44" actId="12"/>
        <pc:sldMkLst>
          <pc:docMk/>
          <pc:sldMk cId="2331307603" sldId="303"/>
        </pc:sldMkLst>
        <pc:spChg chg="mod">
          <ac:chgData name="Kheelan Gopal" userId="ac92a09c-411f-4cb0-8017-ecdc831d070e" providerId="ADAL" clId="{22214B51-2EAA-439F-AF21-5AD652BCBCF7}" dt="2022-03-10T15:13:26.530" v="44" actId="12"/>
          <ac:spMkLst>
            <pc:docMk/>
            <pc:sldMk cId="2331307603" sldId="303"/>
            <ac:spMk id="3" creationId="{BDFD69F6-519C-483C-A94B-B7368012B986}"/>
          </ac:spMkLst>
        </pc:spChg>
      </pc:sldChg>
    </pc:docChg>
  </pc:docChgLst>
  <pc:docChgLst>
    <pc:chgData name="Betty Whitaker" userId="4de9bd58-e6ca-4266-9a10-dd2016028554" providerId="ADAL" clId="{C466C74C-F965-4E10-8CD5-42300B018D04}"/>
    <pc:docChg chg="custSel modSld sldOrd">
      <pc:chgData name="Betty Whitaker" userId="4de9bd58-e6ca-4266-9a10-dd2016028554" providerId="ADAL" clId="{C466C74C-F965-4E10-8CD5-42300B018D04}" dt="2022-09-21T15:09:44.375" v="97"/>
      <pc:docMkLst>
        <pc:docMk/>
      </pc:docMkLst>
      <pc:sldChg chg="modSp mod">
        <pc:chgData name="Betty Whitaker" userId="4de9bd58-e6ca-4266-9a10-dd2016028554" providerId="ADAL" clId="{C466C74C-F965-4E10-8CD5-42300B018D04}" dt="2022-09-21T15:01:35.439" v="9" actId="27636"/>
        <pc:sldMkLst>
          <pc:docMk/>
          <pc:sldMk cId="0" sldId="257"/>
        </pc:sldMkLst>
        <pc:spChg chg="mod">
          <ac:chgData name="Betty Whitaker" userId="4de9bd58-e6ca-4266-9a10-dd2016028554" providerId="ADAL" clId="{C466C74C-F965-4E10-8CD5-42300B018D04}" dt="2022-09-21T15:01:35.439" v="9" actId="27636"/>
          <ac:spMkLst>
            <pc:docMk/>
            <pc:sldMk cId="0" sldId="257"/>
            <ac:spMk id="44" creationId="{00000000-0000-0000-0000-000000000000}"/>
          </ac:spMkLst>
        </pc:spChg>
      </pc:sldChg>
      <pc:sldChg chg="ord">
        <pc:chgData name="Betty Whitaker" userId="4de9bd58-e6ca-4266-9a10-dd2016028554" providerId="ADAL" clId="{C466C74C-F965-4E10-8CD5-42300B018D04}" dt="2022-09-21T15:09:44.375" v="97"/>
        <pc:sldMkLst>
          <pc:docMk/>
          <pc:sldMk cId="0" sldId="285"/>
        </pc:sldMkLst>
      </pc:sldChg>
      <pc:sldChg chg="modSp mod">
        <pc:chgData name="Betty Whitaker" userId="4de9bd58-e6ca-4266-9a10-dd2016028554" providerId="ADAL" clId="{C466C74C-F965-4E10-8CD5-42300B018D04}" dt="2022-09-21T15:02:01.507" v="13" actId="403"/>
        <pc:sldMkLst>
          <pc:docMk/>
          <pc:sldMk cId="3589697287" sldId="289"/>
        </pc:sldMkLst>
        <pc:spChg chg="mod">
          <ac:chgData name="Betty Whitaker" userId="4de9bd58-e6ca-4266-9a10-dd2016028554" providerId="ADAL" clId="{C466C74C-F965-4E10-8CD5-42300B018D04}" dt="2022-09-21T15:02:01.507" v="13" actId="403"/>
          <ac:spMkLst>
            <pc:docMk/>
            <pc:sldMk cId="3589697287" sldId="289"/>
            <ac:spMk id="3" creationId="{BDFD69F6-519C-483C-A94B-B7368012B986}"/>
          </ac:spMkLst>
        </pc:spChg>
      </pc:sldChg>
      <pc:sldChg chg="modSp mod">
        <pc:chgData name="Betty Whitaker" userId="4de9bd58-e6ca-4266-9a10-dd2016028554" providerId="ADAL" clId="{C466C74C-F965-4E10-8CD5-42300B018D04}" dt="2022-09-21T15:02:42.414" v="28" actId="27636"/>
        <pc:sldMkLst>
          <pc:docMk/>
          <pc:sldMk cId="2720433029" sldId="290"/>
        </pc:sldMkLst>
        <pc:spChg chg="mod">
          <ac:chgData name="Betty Whitaker" userId="4de9bd58-e6ca-4266-9a10-dd2016028554" providerId="ADAL" clId="{C466C74C-F965-4E10-8CD5-42300B018D04}" dt="2022-09-21T15:02:42.414" v="28" actId="27636"/>
          <ac:spMkLst>
            <pc:docMk/>
            <pc:sldMk cId="2720433029" sldId="290"/>
            <ac:spMk id="3" creationId="{BDFD69F6-519C-483C-A94B-B7368012B986}"/>
          </ac:spMkLst>
        </pc:spChg>
      </pc:sldChg>
      <pc:sldChg chg="modSp mod">
        <pc:chgData name="Betty Whitaker" userId="4de9bd58-e6ca-4266-9a10-dd2016028554" providerId="ADAL" clId="{C466C74C-F965-4E10-8CD5-42300B018D04}" dt="2022-09-21T15:03:50.795" v="41" actId="1076"/>
        <pc:sldMkLst>
          <pc:docMk/>
          <pc:sldMk cId="1196646806" sldId="291"/>
        </pc:sldMkLst>
        <pc:spChg chg="mod">
          <ac:chgData name="Betty Whitaker" userId="4de9bd58-e6ca-4266-9a10-dd2016028554" providerId="ADAL" clId="{C466C74C-F965-4E10-8CD5-42300B018D04}" dt="2022-09-21T15:03:50.795" v="41" actId="1076"/>
          <ac:spMkLst>
            <pc:docMk/>
            <pc:sldMk cId="1196646806" sldId="291"/>
            <ac:spMk id="3" creationId="{BDFD69F6-519C-483C-A94B-B7368012B986}"/>
          </ac:spMkLst>
        </pc:spChg>
        <pc:spChg chg="mod">
          <ac:chgData name="Betty Whitaker" userId="4de9bd58-e6ca-4266-9a10-dd2016028554" providerId="ADAL" clId="{C466C74C-F965-4E10-8CD5-42300B018D04}" dt="2022-09-21T15:03:21.804" v="35" actId="1076"/>
          <ac:spMkLst>
            <pc:docMk/>
            <pc:sldMk cId="1196646806" sldId="291"/>
            <ac:spMk id="4" creationId="{78617FF2-76ED-4B2D-B073-BB60345C463F}"/>
          </ac:spMkLst>
        </pc:spChg>
      </pc:sldChg>
      <pc:sldChg chg="modSp mod">
        <pc:chgData name="Betty Whitaker" userId="4de9bd58-e6ca-4266-9a10-dd2016028554" providerId="ADAL" clId="{C466C74C-F965-4E10-8CD5-42300B018D04}" dt="2022-09-21T15:04:15.424" v="44" actId="27636"/>
        <pc:sldMkLst>
          <pc:docMk/>
          <pc:sldMk cId="2134765422" sldId="292"/>
        </pc:sldMkLst>
        <pc:spChg chg="mod">
          <ac:chgData name="Betty Whitaker" userId="4de9bd58-e6ca-4266-9a10-dd2016028554" providerId="ADAL" clId="{C466C74C-F965-4E10-8CD5-42300B018D04}" dt="2022-09-21T15:04:15.424" v="44" actId="27636"/>
          <ac:spMkLst>
            <pc:docMk/>
            <pc:sldMk cId="2134765422" sldId="292"/>
            <ac:spMk id="3" creationId="{BDFD69F6-519C-483C-A94B-B7368012B986}"/>
          </ac:spMkLst>
        </pc:spChg>
      </pc:sldChg>
      <pc:sldChg chg="modSp mod">
        <pc:chgData name="Betty Whitaker" userId="4de9bd58-e6ca-4266-9a10-dd2016028554" providerId="ADAL" clId="{C466C74C-F965-4E10-8CD5-42300B018D04}" dt="2022-09-21T15:04:53.453" v="55" actId="255"/>
        <pc:sldMkLst>
          <pc:docMk/>
          <pc:sldMk cId="2634501700" sldId="293"/>
        </pc:sldMkLst>
        <pc:spChg chg="mod">
          <ac:chgData name="Betty Whitaker" userId="4de9bd58-e6ca-4266-9a10-dd2016028554" providerId="ADAL" clId="{C466C74C-F965-4E10-8CD5-42300B018D04}" dt="2022-09-21T15:04:53.453" v="55" actId="255"/>
          <ac:spMkLst>
            <pc:docMk/>
            <pc:sldMk cId="2634501700" sldId="293"/>
            <ac:spMk id="3" creationId="{BDFD69F6-519C-483C-A94B-B7368012B986}"/>
          </ac:spMkLst>
        </pc:spChg>
      </pc:sldChg>
      <pc:sldChg chg="modSp mod">
        <pc:chgData name="Betty Whitaker" userId="4de9bd58-e6ca-4266-9a10-dd2016028554" providerId="ADAL" clId="{C466C74C-F965-4E10-8CD5-42300B018D04}" dt="2022-09-21T15:05:25.005" v="58" actId="20577"/>
        <pc:sldMkLst>
          <pc:docMk/>
          <pc:sldMk cId="2827202904" sldId="294"/>
        </pc:sldMkLst>
        <pc:graphicFrameChg chg="modGraphic">
          <ac:chgData name="Betty Whitaker" userId="4de9bd58-e6ca-4266-9a10-dd2016028554" providerId="ADAL" clId="{C466C74C-F965-4E10-8CD5-42300B018D04}" dt="2022-09-21T15:05:25.005" v="58" actId="20577"/>
          <ac:graphicFrameMkLst>
            <pc:docMk/>
            <pc:sldMk cId="2827202904" sldId="294"/>
            <ac:graphicFrameMk id="6" creationId="{219E21CD-40D3-4749-B5D3-34F1E24FB69E}"/>
          </ac:graphicFrameMkLst>
        </pc:graphicFrameChg>
      </pc:sldChg>
      <pc:sldChg chg="modSp mod">
        <pc:chgData name="Betty Whitaker" userId="4de9bd58-e6ca-4266-9a10-dd2016028554" providerId="ADAL" clId="{C466C74C-F965-4E10-8CD5-42300B018D04}" dt="2022-09-21T15:05:49.525" v="64" actId="1076"/>
        <pc:sldMkLst>
          <pc:docMk/>
          <pc:sldMk cId="2859703948" sldId="295"/>
        </pc:sldMkLst>
        <pc:spChg chg="mod">
          <ac:chgData name="Betty Whitaker" userId="4de9bd58-e6ca-4266-9a10-dd2016028554" providerId="ADAL" clId="{C466C74C-F965-4E10-8CD5-42300B018D04}" dt="2022-09-21T15:05:49.525" v="64" actId="1076"/>
          <ac:spMkLst>
            <pc:docMk/>
            <pc:sldMk cId="2859703948" sldId="295"/>
            <ac:spMk id="2" creationId="{EA1CF6F4-7416-4430-BE50-CE2D0F33BD8E}"/>
          </ac:spMkLst>
        </pc:spChg>
        <pc:picChg chg="mod">
          <ac:chgData name="Betty Whitaker" userId="4de9bd58-e6ca-4266-9a10-dd2016028554" providerId="ADAL" clId="{C466C74C-F965-4E10-8CD5-42300B018D04}" dt="2022-09-21T15:05:43.470" v="62" actId="1076"/>
          <ac:picMkLst>
            <pc:docMk/>
            <pc:sldMk cId="2859703948" sldId="295"/>
            <ac:picMk id="6" creationId="{A1AA4CA5-9053-4323-AD67-FD461877FF83}"/>
          </ac:picMkLst>
        </pc:picChg>
      </pc:sldChg>
      <pc:sldChg chg="modSp mod">
        <pc:chgData name="Betty Whitaker" userId="4de9bd58-e6ca-4266-9a10-dd2016028554" providerId="ADAL" clId="{C466C74C-F965-4E10-8CD5-42300B018D04}" dt="2022-09-21T15:06:01.866" v="65" actId="1076"/>
        <pc:sldMkLst>
          <pc:docMk/>
          <pc:sldMk cId="14139970" sldId="297"/>
        </pc:sldMkLst>
        <pc:spChg chg="mod">
          <ac:chgData name="Betty Whitaker" userId="4de9bd58-e6ca-4266-9a10-dd2016028554" providerId="ADAL" clId="{C466C74C-F965-4E10-8CD5-42300B018D04}" dt="2022-09-21T15:06:01.866" v="65" actId="1076"/>
          <ac:spMkLst>
            <pc:docMk/>
            <pc:sldMk cId="14139970" sldId="297"/>
            <ac:spMk id="2" creationId="{EA1CF6F4-7416-4430-BE50-CE2D0F33BD8E}"/>
          </ac:spMkLst>
        </pc:spChg>
      </pc:sldChg>
      <pc:sldChg chg="modSp mod">
        <pc:chgData name="Betty Whitaker" userId="4de9bd58-e6ca-4266-9a10-dd2016028554" providerId="ADAL" clId="{C466C74C-F965-4E10-8CD5-42300B018D04}" dt="2022-09-21T15:04:05.343" v="42" actId="948"/>
        <pc:sldMkLst>
          <pc:docMk/>
          <pc:sldMk cId="2495461380" sldId="298"/>
        </pc:sldMkLst>
        <pc:spChg chg="mod">
          <ac:chgData name="Betty Whitaker" userId="4de9bd58-e6ca-4266-9a10-dd2016028554" providerId="ADAL" clId="{C466C74C-F965-4E10-8CD5-42300B018D04}" dt="2022-09-21T15:04:05.343" v="42" actId="948"/>
          <ac:spMkLst>
            <pc:docMk/>
            <pc:sldMk cId="2495461380" sldId="298"/>
            <ac:spMk id="3" creationId="{BDFD69F6-519C-483C-A94B-B7368012B986}"/>
          </ac:spMkLst>
        </pc:spChg>
      </pc:sldChg>
      <pc:sldChg chg="modSp mod">
        <pc:chgData name="Betty Whitaker" userId="4de9bd58-e6ca-4266-9a10-dd2016028554" providerId="ADAL" clId="{C466C74C-F965-4E10-8CD5-42300B018D04}" dt="2022-09-21T15:06:20.860" v="69" actId="27636"/>
        <pc:sldMkLst>
          <pc:docMk/>
          <pc:sldMk cId="2698368021" sldId="299"/>
        </pc:sldMkLst>
        <pc:spChg chg="mod">
          <ac:chgData name="Betty Whitaker" userId="4de9bd58-e6ca-4266-9a10-dd2016028554" providerId="ADAL" clId="{C466C74C-F965-4E10-8CD5-42300B018D04}" dt="2022-09-21T15:06:20.860" v="69" actId="27636"/>
          <ac:spMkLst>
            <pc:docMk/>
            <pc:sldMk cId="2698368021" sldId="299"/>
            <ac:spMk id="3" creationId="{BDFD69F6-519C-483C-A94B-B7368012B986}"/>
          </ac:spMkLst>
        </pc:spChg>
      </pc:sldChg>
      <pc:sldChg chg="modSp mod">
        <pc:chgData name="Betty Whitaker" userId="4de9bd58-e6ca-4266-9a10-dd2016028554" providerId="ADAL" clId="{C466C74C-F965-4E10-8CD5-42300B018D04}" dt="2022-09-21T15:06:37.002" v="70" actId="948"/>
        <pc:sldMkLst>
          <pc:docMk/>
          <pc:sldMk cId="3944218037" sldId="300"/>
        </pc:sldMkLst>
        <pc:spChg chg="mod">
          <ac:chgData name="Betty Whitaker" userId="4de9bd58-e6ca-4266-9a10-dd2016028554" providerId="ADAL" clId="{C466C74C-F965-4E10-8CD5-42300B018D04}" dt="2022-09-21T15:06:37.002" v="70" actId="948"/>
          <ac:spMkLst>
            <pc:docMk/>
            <pc:sldMk cId="3944218037" sldId="300"/>
            <ac:spMk id="3" creationId="{BDFD69F6-519C-483C-A94B-B7368012B986}"/>
          </ac:spMkLst>
        </pc:spChg>
      </pc:sldChg>
      <pc:sldChg chg="modSp mod">
        <pc:chgData name="Betty Whitaker" userId="4de9bd58-e6ca-4266-9a10-dd2016028554" providerId="ADAL" clId="{C466C74C-F965-4E10-8CD5-42300B018D04}" dt="2022-09-21T15:06:47.190" v="72" actId="27636"/>
        <pc:sldMkLst>
          <pc:docMk/>
          <pc:sldMk cId="805994534" sldId="301"/>
        </pc:sldMkLst>
        <pc:spChg chg="mod">
          <ac:chgData name="Betty Whitaker" userId="4de9bd58-e6ca-4266-9a10-dd2016028554" providerId="ADAL" clId="{C466C74C-F965-4E10-8CD5-42300B018D04}" dt="2022-09-21T15:06:47.190" v="72" actId="27636"/>
          <ac:spMkLst>
            <pc:docMk/>
            <pc:sldMk cId="805994534" sldId="301"/>
            <ac:spMk id="3" creationId="{BDFD69F6-519C-483C-A94B-B7368012B986}"/>
          </ac:spMkLst>
        </pc:spChg>
      </pc:sldChg>
      <pc:sldChg chg="modSp mod">
        <pc:chgData name="Betty Whitaker" userId="4de9bd58-e6ca-4266-9a10-dd2016028554" providerId="ADAL" clId="{C466C74C-F965-4E10-8CD5-42300B018D04}" dt="2022-09-21T15:07:03.886" v="74" actId="27636"/>
        <pc:sldMkLst>
          <pc:docMk/>
          <pc:sldMk cId="1090113493" sldId="302"/>
        </pc:sldMkLst>
        <pc:spChg chg="mod">
          <ac:chgData name="Betty Whitaker" userId="4de9bd58-e6ca-4266-9a10-dd2016028554" providerId="ADAL" clId="{C466C74C-F965-4E10-8CD5-42300B018D04}" dt="2022-09-21T15:07:03.886" v="74" actId="27636"/>
          <ac:spMkLst>
            <pc:docMk/>
            <pc:sldMk cId="1090113493" sldId="302"/>
            <ac:spMk id="3" creationId="{BDFD69F6-519C-483C-A94B-B7368012B986}"/>
          </ac:spMkLst>
        </pc:spChg>
      </pc:sldChg>
      <pc:sldChg chg="modSp mod">
        <pc:chgData name="Betty Whitaker" userId="4de9bd58-e6ca-4266-9a10-dd2016028554" providerId="ADAL" clId="{C466C74C-F965-4E10-8CD5-42300B018D04}" dt="2022-09-21T15:07:46.692" v="77" actId="27636"/>
        <pc:sldMkLst>
          <pc:docMk/>
          <pc:sldMk cId="2331307603" sldId="303"/>
        </pc:sldMkLst>
        <pc:spChg chg="mod">
          <ac:chgData name="Betty Whitaker" userId="4de9bd58-e6ca-4266-9a10-dd2016028554" providerId="ADAL" clId="{C466C74C-F965-4E10-8CD5-42300B018D04}" dt="2022-09-21T15:07:46.692" v="77" actId="27636"/>
          <ac:spMkLst>
            <pc:docMk/>
            <pc:sldMk cId="2331307603" sldId="303"/>
            <ac:spMk id="3" creationId="{BDFD69F6-519C-483C-A94B-B7368012B986}"/>
          </ac:spMkLst>
        </pc:spChg>
      </pc:sldChg>
      <pc:sldChg chg="modSp mod">
        <pc:chgData name="Betty Whitaker" userId="4de9bd58-e6ca-4266-9a10-dd2016028554" providerId="ADAL" clId="{C466C74C-F965-4E10-8CD5-42300B018D04}" dt="2022-09-21T15:08:00.394" v="79" actId="27636"/>
        <pc:sldMkLst>
          <pc:docMk/>
          <pc:sldMk cId="1693254931" sldId="304"/>
        </pc:sldMkLst>
        <pc:spChg chg="mod">
          <ac:chgData name="Betty Whitaker" userId="4de9bd58-e6ca-4266-9a10-dd2016028554" providerId="ADAL" clId="{C466C74C-F965-4E10-8CD5-42300B018D04}" dt="2022-09-21T15:08:00.394" v="79" actId="27636"/>
          <ac:spMkLst>
            <pc:docMk/>
            <pc:sldMk cId="1693254931" sldId="304"/>
            <ac:spMk id="3" creationId="{BDFD69F6-519C-483C-A94B-B7368012B986}"/>
          </ac:spMkLst>
        </pc:spChg>
      </pc:sldChg>
      <pc:sldChg chg="modSp mod">
        <pc:chgData name="Betty Whitaker" userId="4de9bd58-e6ca-4266-9a10-dd2016028554" providerId="ADAL" clId="{C466C74C-F965-4E10-8CD5-42300B018D04}" dt="2022-09-21T15:08:11.223" v="81" actId="27636"/>
        <pc:sldMkLst>
          <pc:docMk/>
          <pc:sldMk cId="1386902089" sldId="305"/>
        </pc:sldMkLst>
        <pc:spChg chg="mod">
          <ac:chgData name="Betty Whitaker" userId="4de9bd58-e6ca-4266-9a10-dd2016028554" providerId="ADAL" clId="{C466C74C-F965-4E10-8CD5-42300B018D04}" dt="2022-09-21T15:08:11.223" v="81" actId="27636"/>
          <ac:spMkLst>
            <pc:docMk/>
            <pc:sldMk cId="1386902089" sldId="305"/>
            <ac:spMk id="3" creationId="{BDFD69F6-519C-483C-A94B-B7368012B986}"/>
          </ac:spMkLst>
        </pc:spChg>
      </pc:sldChg>
      <pc:sldChg chg="modSp mod">
        <pc:chgData name="Betty Whitaker" userId="4de9bd58-e6ca-4266-9a10-dd2016028554" providerId="ADAL" clId="{C466C74C-F965-4E10-8CD5-42300B018D04}" dt="2022-09-21T15:08:21.764" v="83" actId="27636"/>
        <pc:sldMkLst>
          <pc:docMk/>
          <pc:sldMk cId="4100853991" sldId="306"/>
        </pc:sldMkLst>
        <pc:spChg chg="mod">
          <ac:chgData name="Betty Whitaker" userId="4de9bd58-e6ca-4266-9a10-dd2016028554" providerId="ADAL" clId="{C466C74C-F965-4E10-8CD5-42300B018D04}" dt="2022-09-21T15:08:21.764" v="83" actId="27636"/>
          <ac:spMkLst>
            <pc:docMk/>
            <pc:sldMk cId="4100853991" sldId="306"/>
            <ac:spMk id="3" creationId="{BDFD69F6-519C-483C-A94B-B7368012B986}"/>
          </ac:spMkLst>
        </pc:spChg>
      </pc:sldChg>
      <pc:sldChg chg="modSp mod">
        <pc:chgData name="Betty Whitaker" userId="4de9bd58-e6ca-4266-9a10-dd2016028554" providerId="ADAL" clId="{C466C74C-F965-4E10-8CD5-42300B018D04}" dt="2022-09-21T15:08:36.820" v="85" actId="27636"/>
        <pc:sldMkLst>
          <pc:docMk/>
          <pc:sldMk cId="3868877451" sldId="307"/>
        </pc:sldMkLst>
        <pc:spChg chg="mod">
          <ac:chgData name="Betty Whitaker" userId="4de9bd58-e6ca-4266-9a10-dd2016028554" providerId="ADAL" clId="{C466C74C-F965-4E10-8CD5-42300B018D04}" dt="2022-09-21T15:08:36.820" v="85" actId="27636"/>
          <ac:spMkLst>
            <pc:docMk/>
            <pc:sldMk cId="3868877451" sldId="307"/>
            <ac:spMk id="3" creationId="{BDFD69F6-519C-483C-A94B-B7368012B986}"/>
          </ac:spMkLst>
        </pc:spChg>
      </pc:sldChg>
      <pc:sldChg chg="modSp mod">
        <pc:chgData name="Betty Whitaker" userId="4de9bd58-e6ca-4266-9a10-dd2016028554" providerId="ADAL" clId="{C466C74C-F965-4E10-8CD5-42300B018D04}" dt="2022-09-21T15:08:46.760" v="86" actId="948"/>
        <pc:sldMkLst>
          <pc:docMk/>
          <pc:sldMk cId="277526987" sldId="308"/>
        </pc:sldMkLst>
        <pc:spChg chg="mod">
          <ac:chgData name="Betty Whitaker" userId="4de9bd58-e6ca-4266-9a10-dd2016028554" providerId="ADAL" clId="{C466C74C-F965-4E10-8CD5-42300B018D04}" dt="2022-09-21T15:08:46.760" v="86" actId="948"/>
          <ac:spMkLst>
            <pc:docMk/>
            <pc:sldMk cId="277526987" sldId="308"/>
            <ac:spMk id="3" creationId="{BDFD69F6-519C-483C-A94B-B7368012B986}"/>
          </ac:spMkLst>
        </pc:spChg>
      </pc:sldChg>
      <pc:sldChg chg="modSp mod">
        <pc:chgData name="Betty Whitaker" userId="4de9bd58-e6ca-4266-9a10-dd2016028554" providerId="ADAL" clId="{C466C74C-F965-4E10-8CD5-42300B018D04}" dt="2022-09-21T15:09:07.600" v="90" actId="27636"/>
        <pc:sldMkLst>
          <pc:docMk/>
          <pc:sldMk cId="2649454844" sldId="309"/>
        </pc:sldMkLst>
        <pc:spChg chg="mod">
          <ac:chgData name="Betty Whitaker" userId="4de9bd58-e6ca-4266-9a10-dd2016028554" providerId="ADAL" clId="{C466C74C-F965-4E10-8CD5-42300B018D04}" dt="2022-09-21T15:09:07.600" v="90" actId="27636"/>
          <ac:spMkLst>
            <pc:docMk/>
            <pc:sldMk cId="2649454844" sldId="309"/>
            <ac:spMk id="3" creationId="{BDFD69F6-519C-483C-A94B-B7368012B986}"/>
          </ac:spMkLst>
        </pc:spChg>
      </pc:sldChg>
      <pc:sldChg chg="modSp mod">
        <pc:chgData name="Betty Whitaker" userId="4de9bd58-e6ca-4266-9a10-dd2016028554" providerId="ADAL" clId="{C466C74C-F965-4E10-8CD5-42300B018D04}" dt="2022-09-21T15:09:18.943" v="92" actId="27636"/>
        <pc:sldMkLst>
          <pc:docMk/>
          <pc:sldMk cId="2741638161" sldId="310"/>
        </pc:sldMkLst>
        <pc:spChg chg="mod">
          <ac:chgData name="Betty Whitaker" userId="4de9bd58-e6ca-4266-9a10-dd2016028554" providerId="ADAL" clId="{C466C74C-F965-4E10-8CD5-42300B018D04}" dt="2022-09-21T15:09:18.943" v="92" actId="27636"/>
          <ac:spMkLst>
            <pc:docMk/>
            <pc:sldMk cId="2741638161" sldId="310"/>
            <ac:spMk id="3" creationId="{BDFD69F6-519C-483C-A94B-B7368012B986}"/>
          </ac:spMkLst>
        </pc:spChg>
      </pc:sldChg>
      <pc:sldChg chg="modSp mod">
        <pc:chgData name="Betty Whitaker" userId="4de9bd58-e6ca-4266-9a10-dd2016028554" providerId="ADAL" clId="{C466C74C-F965-4E10-8CD5-42300B018D04}" dt="2022-09-21T15:09:38.441" v="95" actId="27636"/>
        <pc:sldMkLst>
          <pc:docMk/>
          <pc:sldMk cId="3834596565" sldId="311"/>
        </pc:sldMkLst>
        <pc:spChg chg="mod">
          <ac:chgData name="Betty Whitaker" userId="4de9bd58-e6ca-4266-9a10-dd2016028554" providerId="ADAL" clId="{C466C74C-F965-4E10-8CD5-42300B018D04}" dt="2022-09-21T15:09:38.441" v="95" actId="27636"/>
          <ac:spMkLst>
            <pc:docMk/>
            <pc:sldMk cId="3834596565" sldId="311"/>
            <ac:spMk id="3" creationId="{BDFD69F6-519C-483C-A94B-B7368012B9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252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Traditional medicine has focused on an assumed diagnosis and utilization of medications that have been shown efficacious in the clinical trial environment</a:t>
            </a:r>
          </a:p>
          <a:p>
            <a:pPr eaLnBrk="1" hangingPunct="1"/>
            <a:r>
              <a:rPr lang="en-US" altLang="en-US" dirty="0"/>
              <a:t>Trial and error doses exists in finding the “correct” medication for the patient., i.e., various nonsteroidal anti-inflammatory agents for the treatment of osteoarthritis</a:t>
            </a:r>
          </a:p>
          <a:p>
            <a:pPr eaLnBrk="1" hangingPunct="1"/>
            <a:r>
              <a:rPr lang="en-US" altLang="en-US" dirty="0"/>
              <a:t>The most effective (performance of a drug in a real world environment) agent may not always be utilized first increasing cost of treatment and possibly exposing the patient to drug adverse effects </a:t>
            </a:r>
          </a:p>
          <a:p>
            <a:pPr eaLnBrk="1" hangingPunct="1"/>
            <a:endParaRPr lang="en-US" altLang="en-US" dirty="0"/>
          </a:p>
          <a:p>
            <a:pPr eaLnBrk="1" hangingPunct="1"/>
            <a:r>
              <a:rPr lang="en-US" altLang="en-US" dirty="0"/>
              <a:t>How do Genes Influence Medication Response? The Human Genome Project has estimated that humans have between 20,000 and 25,000 genes.  Genetic variations can affect an individuals respond to therapy and efficacy and safety can be adversely affected by these variations.</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89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“DNA microarrays arrange minuscule amounts of hundreds or thousands of gene sequences on a single microscope slide”</a:t>
            </a:r>
          </a:p>
          <a:p>
            <a:r>
              <a:rPr lang="en-US" altLang="en-US" dirty="0"/>
              <a:t>The resulting product is known as messenger RNA (mRNA), which is the body's template for creating proteins</a:t>
            </a:r>
          </a:p>
          <a:p>
            <a:r>
              <a:rPr lang="en-US" altLang="en-US" dirty="0"/>
              <a:t>To determine which genes are turned on and which are turned off in a given cell, messenger RNA molecules are collected and a scanner is used to measure the fluorescent intensity for each spot/areas on the microarray slide</a:t>
            </a:r>
          </a:p>
          <a:p>
            <a:r>
              <a:rPr lang="en-US" altLang="en-US" dirty="0"/>
              <a:t>“If a particular gene is very active, it produces many molecules of messenger RNA, thus, more labeled cDNAs, which hybridize to the DNA on the microarray slide and generate a very bright fluorescent area” </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43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33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69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15</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50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16</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3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345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235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27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41" name="Google Shape;4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33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865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22</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978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2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226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t>Kalydeco</a:t>
            </a:r>
            <a:r>
              <a:rPr lang="en-US" altLang="en-US" baseline="30000" dirty="0"/>
              <a:t>®</a:t>
            </a:r>
            <a:r>
              <a:rPr lang="en-US" altLang="en-US" dirty="0"/>
              <a:t> (ivacaftor) was originally approved by the Food and Drug Administration (FDA) on January 31, 2012, for the treatment of CF in patients six years of age and older with a G551D mutation in the CFTR gene.</a:t>
            </a:r>
            <a:r>
              <a:rPr lang="en-US" altLang="en-US" baseline="30000" dirty="0"/>
              <a:t>5</a:t>
            </a:r>
            <a:r>
              <a:rPr lang="en-US" altLang="en-US" dirty="0"/>
              <a:t> Soon after, it also received approval for the following mutations in the CFTR gene: G1244E, G1349D, G178R, G551S, S1251N, S1255P, S549N, or S549R. On December 29, 2014, the FDA followed up with an approval for its use in CF patients six years of age and older with a R117H mutation. </a:t>
            </a:r>
          </a:p>
          <a:p>
            <a:pPr marL="171450" indent="-171450">
              <a:buFontTx/>
              <a:buChar char="•"/>
            </a:pPr>
            <a:r>
              <a:rPr lang="en-US" altLang="en-US" dirty="0"/>
              <a:t>Kalydeco</a:t>
            </a:r>
            <a:r>
              <a:rPr lang="en-US" altLang="en-US" baseline="30000" dirty="0"/>
              <a:t>®</a:t>
            </a:r>
            <a:r>
              <a:rPr lang="en-US" altLang="en-US" dirty="0"/>
              <a:t> (ivacaftor) is the first therapy that appears to restore the functioning of a mutant CF protein.</a:t>
            </a:r>
            <a:r>
              <a:rPr lang="en-US" altLang="en-US" baseline="30000" dirty="0"/>
              <a:t>9,10 </a:t>
            </a:r>
            <a:r>
              <a:rPr lang="en-US" altLang="en-US" dirty="0"/>
              <a:t>In patients with these mutations, the CFTR protein is located at the proper place on the cell surface but does not function correctly, inhibiting normal cellular flow of salt and fluid.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25</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703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26</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786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57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Most medical treatments are designed for the “average patient ” as “one-size-fits-all-approach,” that is successful for some patients but not for others. Precision medicine, sometimes known as "personalized medicine" is an innovative approach to disease prevention and treatment that takes into account differences in people’s genes, environments and lifestyles.</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65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Per FDA Report: </a:t>
            </a:r>
          </a:p>
          <a:p>
            <a:r>
              <a:rPr lang="en-US" altLang="en-US" dirty="0"/>
              <a:t>Pharmacogenomics (PGx), the study of variations of DNA and RNA characteristics as related  to drug response, is one of the most exciting areas of personalized medicine today. The field arises from the convergence of advances in pharmacology (the science of drugs) and genomics (the study of genes and their functions). Patients typically have variability in response to many drugs that are currently available. It can be difficult to predict who will benefit from a medication, who will not respond at all, and who will experience adverse effects. PGx seeks to understand how differences in genes and their expression affect the body’s response to medications.  More specifically, PGx uses genetic information (such as DNA sequence, gene expression, and copy number) for purposes of explaining interindividual differences in drug metabolism (pharmacokinetics) and physiological drug response (pharmacodynamics), identifying responders and non-responders to a drug, and predicting the efficacy and/or toxicity of a drug. Advances in PGx have opened new possibilities in drug discovery and development. PGx has allowed for more tailored treatment of a wide range of health problems, including cardiovascular disease, cancer, and HIV/AIDS. FDA’s Center for Drug Evaluation and Research (CDER) has supported pharmacogenomics for more than a decade by providing regulatory advice, reviewing applications, and developing policies and processes centered on genomics and individualized therapeutics. </a:t>
            </a:r>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07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236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03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54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6577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101600" y="-5715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822960" y="685800"/>
            <a:ext cx="8840949" cy="2169367"/>
          </a:xfrm>
          <a:prstGeom prst="rect">
            <a:avLst/>
          </a:prstGeom>
          <a:noFill/>
          <a:ln>
            <a:noFill/>
          </a:ln>
        </p:spPr>
        <p:txBody>
          <a:bodyPr spcFirstLastPara="1" wrap="square" lIns="0" tIns="0" rIns="0" bIns="0" anchor="t" anchorCtr="0">
            <a:noAutofit/>
          </a:bodyPr>
          <a:lstStyle>
            <a:lvl1pPr marR="0" lvl="0" algn="ct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dirty="0">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enetichealth.jax.org/personalized-medicine/what-is/benefit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enetichealth.jax.org/personalized-medicine/what-is/benefit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medical-devices/in-vitro-diagnostics/precision-medicin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fda.gov/drugs/scienceresearch/researchareas/pharmacogenetics/ucm083378.htm" TargetMode="External"/><Relationship Id="rId3" Type="http://schemas.openxmlformats.org/officeDocument/2006/relationships/hyperlink" Target="http://www.personalizedmedicinecoalition.org/" TargetMode="External"/><Relationship Id="rId7" Type="http://schemas.openxmlformats.org/officeDocument/2006/relationships/hyperlink" Target="http://www.pharmgkb.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nigms.nih.gov/education/fact-sheets/Pages/pharmacogenomics.aspx" TargetMode="External"/><Relationship Id="rId5" Type="http://schemas.openxmlformats.org/officeDocument/2006/relationships/hyperlink" Target="https://www.fda.gov/medical-devices/in-vitro-diagnostics/precision-medicine" TargetMode="External"/><Relationship Id="rId4" Type="http://schemas.openxmlformats.org/officeDocument/2006/relationships/hyperlink" Target="http://www.genome.gov/" TargetMode="External"/><Relationship Id="rId9" Type="http://schemas.openxmlformats.org/officeDocument/2006/relationships/hyperlink" Target="https://www.amcp.org/format-formulary-submi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bamawhitehouse.archives.gov/precision-medic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mcp.org/pharmacogenom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enome.gov/1000053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personalizedmedicinecoalition.org/about/about-personalized-medicine/personalized-medicine-101/scie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178770" y="1675269"/>
            <a:ext cx="10013230"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6000"/>
              <a:buFont typeface="Arial"/>
              <a:buNone/>
            </a:pPr>
            <a:r>
              <a:rPr lang="en-US" sz="4800" dirty="0">
                <a:solidFill>
                  <a:schemeClr val="lt1"/>
                </a:solidFill>
              </a:rPr>
              <a:t>Personalized Medicine &amp;</a:t>
            </a:r>
            <a:br>
              <a:rPr lang="en-US" sz="4800" dirty="0">
                <a:solidFill>
                  <a:schemeClr val="lt1"/>
                </a:solidFill>
              </a:rPr>
            </a:br>
            <a:r>
              <a:rPr lang="en-US" sz="4800" dirty="0">
                <a:solidFill>
                  <a:schemeClr val="lt1"/>
                </a:solidFill>
              </a:rPr>
              <a:t>Pharmacogenomics</a:t>
            </a:r>
            <a:endParaRPr sz="4800" b="1" dirty="0">
              <a:solidFill>
                <a:schemeClr val="lt1"/>
              </a:solidFill>
            </a:endParaRPr>
          </a:p>
        </p:txBody>
      </p:sp>
      <p:sp>
        <p:nvSpPr>
          <p:cNvPr id="38" name="Google Shape;38;p1"/>
          <p:cNvSpPr txBox="1">
            <a:spLocks noGrp="1"/>
          </p:cNvSpPr>
          <p:nvPr>
            <p:ph type="subTitle" idx="1"/>
          </p:nvPr>
        </p:nvSpPr>
        <p:spPr>
          <a:xfrm>
            <a:off x="5791200" y="4305300"/>
            <a:ext cx="6400800" cy="1752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Created by the School of Pharmacy Relations Committee for AMCP</a:t>
            </a:r>
            <a:endParaRPr dirty="0"/>
          </a:p>
          <a:p>
            <a:pPr marL="0" marR="0" lvl="0" indent="0" algn="r" rtl="0">
              <a:lnSpc>
                <a:spcPct val="90000"/>
              </a:lnSpc>
              <a:spcBef>
                <a:spcPts val="100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Updated: </a:t>
            </a:r>
            <a:r>
              <a:rPr lang="en-US" sz="2800" dirty="0">
                <a:solidFill>
                  <a:schemeClr val="lt1"/>
                </a:solidFill>
              </a:rPr>
              <a:t>March 2022</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Metabolic Phenotype</a:t>
            </a:r>
            <a:endParaRPr lang="en-US" dirty="0">
              <a:solidFill>
                <a:schemeClr val="tx1"/>
              </a:solidFill>
            </a:endParaRPr>
          </a:p>
        </p:txBody>
      </p:sp>
      <p:graphicFrame>
        <p:nvGraphicFramePr>
          <p:cNvPr id="6" name="Table 6">
            <a:extLst>
              <a:ext uri="{FF2B5EF4-FFF2-40B4-BE49-F238E27FC236}">
                <a16:creationId xmlns:a16="http://schemas.microsoft.com/office/drawing/2014/main" id="{219E21CD-40D3-4749-B5D3-34F1E24FB69E}"/>
              </a:ext>
            </a:extLst>
          </p:cNvPr>
          <p:cNvGraphicFramePr>
            <a:graphicFrameLocks noGrp="1"/>
          </p:cNvGraphicFramePr>
          <p:nvPr>
            <p:extLst>
              <p:ext uri="{D42A27DB-BD31-4B8C-83A1-F6EECF244321}">
                <p14:modId xmlns:p14="http://schemas.microsoft.com/office/powerpoint/2010/main" val="2614317539"/>
              </p:ext>
            </p:extLst>
          </p:nvPr>
        </p:nvGraphicFramePr>
        <p:xfrm>
          <a:off x="838199"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Ultrarapid Metabolizer (UM)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rapidly</a:t>
                      </a:r>
                    </a:p>
                    <a:p>
                      <a:pPr marL="285750" indent="-285750">
                        <a:buFont typeface="Arial" panose="020B0604020202020204" pitchFamily="34" charset="0"/>
                        <a:buChar char="•"/>
                      </a:pPr>
                      <a:r>
                        <a:rPr lang="en-US" sz="2000" dirty="0"/>
                        <a:t>May require higher doses, OR for </a:t>
                      </a:r>
                      <a:r>
                        <a:rPr lang="en-US" sz="2000" dirty="0" err="1"/>
                        <a:t>prodructs</a:t>
                      </a:r>
                      <a:r>
                        <a:rPr lang="en-US" sz="2000" dirty="0"/>
                        <a:t> activated by metabolism, lower doses</a:t>
                      </a:r>
                    </a:p>
                  </a:txBody>
                  <a:tcPr/>
                </a:tc>
                <a:extLst>
                  <a:ext uri="{0D108BD9-81ED-4DB2-BD59-A6C34878D82A}">
                    <a16:rowId xmlns:a16="http://schemas.microsoft.com/office/drawing/2014/main" val="929383234"/>
                  </a:ext>
                </a:extLst>
              </a:tr>
            </a:tbl>
          </a:graphicData>
        </a:graphic>
      </p:graphicFrame>
      <p:graphicFrame>
        <p:nvGraphicFramePr>
          <p:cNvPr id="7" name="Table 6">
            <a:extLst>
              <a:ext uri="{FF2B5EF4-FFF2-40B4-BE49-F238E27FC236}">
                <a16:creationId xmlns:a16="http://schemas.microsoft.com/office/drawing/2014/main" id="{D5E3350E-B189-4D0D-8360-1E12256BF4A5}"/>
              </a:ext>
            </a:extLst>
          </p:cNvPr>
          <p:cNvGraphicFramePr>
            <a:graphicFrameLocks noGrp="1"/>
          </p:cNvGraphicFramePr>
          <p:nvPr>
            <p:extLst>
              <p:ext uri="{D42A27DB-BD31-4B8C-83A1-F6EECF244321}">
                <p14:modId xmlns:p14="http://schemas.microsoft.com/office/powerpoint/2010/main" val="1216913000"/>
              </p:ext>
            </p:extLst>
          </p:nvPr>
        </p:nvGraphicFramePr>
        <p:xfrm>
          <a:off x="3467099"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Extensive Metabolizer (EM)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normally</a:t>
                      </a:r>
                    </a:p>
                    <a:p>
                      <a:pPr marL="285750" indent="-285750">
                        <a:buFont typeface="Arial" panose="020B0604020202020204" pitchFamily="34" charset="0"/>
                        <a:buChar char="•"/>
                      </a:pPr>
                      <a:r>
                        <a:rPr lang="en-US" sz="2000" dirty="0"/>
                        <a:t>Tolerates normal dosing</a:t>
                      </a:r>
                    </a:p>
                  </a:txBody>
                  <a:tcPr/>
                </a:tc>
                <a:extLst>
                  <a:ext uri="{0D108BD9-81ED-4DB2-BD59-A6C34878D82A}">
                    <a16:rowId xmlns:a16="http://schemas.microsoft.com/office/drawing/2014/main" val="929383234"/>
                  </a:ext>
                </a:extLst>
              </a:tr>
            </a:tbl>
          </a:graphicData>
        </a:graphic>
      </p:graphicFrame>
      <p:graphicFrame>
        <p:nvGraphicFramePr>
          <p:cNvPr id="8" name="Table 6">
            <a:extLst>
              <a:ext uri="{FF2B5EF4-FFF2-40B4-BE49-F238E27FC236}">
                <a16:creationId xmlns:a16="http://schemas.microsoft.com/office/drawing/2014/main" id="{2A546DC7-75BE-4E56-8906-4D7CED13ADEE}"/>
              </a:ext>
            </a:extLst>
          </p:cNvPr>
          <p:cNvGraphicFramePr>
            <a:graphicFrameLocks noGrp="1"/>
          </p:cNvGraphicFramePr>
          <p:nvPr>
            <p:extLst>
              <p:ext uri="{D42A27DB-BD31-4B8C-83A1-F6EECF244321}">
                <p14:modId xmlns:p14="http://schemas.microsoft.com/office/powerpoint/2010/main" val="2084212802"/>
              </p:ext>
            </p:extLst>
          </p:nvPr>
        </p:nvGraphicFramePr>
        <p:xfrm>
          <a:off x="6096000"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Intermediate Metabolizer (IM)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slowly</a:t>
                      </a:r>
                    </a:p>
                    <a:p>
                      <a:pPr marL="285750" indent="-285750">
                        <a:buFont typeface="Arial" panose="020B0604020202020204" pitchFamily="34" charset="0"/>
                        <a:buChar char="•"/>
                      </a:pPr>
                      <a:r>
                        <a:rPr lang="en-US" sz="2000" dirty="0"/>
                        <a:t>May require lower doses, OR for prodrugs activated by metabolism, higher doses</a:t>
                      </a:r>
                    </a:p>
                  </a:txBody>
                  <a:tcPr/>
                </a:tc>
                <a:extLst>
                  <a:ext uri="{0D108BD9-81ED-4DB2-BD59-A6C34878D82A}">
                    <a16:rowId xmlns:a16="http://schemas.microsoft.com/office/drawing/2014/main" val="929383234"/>
                  </a:ext>
                </a:extLst>
              </a:tr>
            </a:tbl>
          </a:graphicData>
        </a:graphic>
      </p:graphicFrame>
      <p:graphicFrame>
        <p:nvGraphicFramePr>
          <p:cNvPr id="9" name="Table 6">
            <a:extLst>
              <a:ext uri="{FF2B5EF4-FFF2-40B4-BE49-F238E27FC236}">
                <a16:creationId xmlns:a16="http://schemas.microsoft.com/office/drawing/2014/main" id="{068542BA-6489-4DF5-908D-7154AC6C9A55}"/>
              </a:ext>
            </a:extLst>
          </p:cNvPr>
          <p:cNvGraphicFramePr>
            <a:graphicFrameLocks noGrp="1"/>
          </p:cNvGraphicFramePr>
          <p:nvPr>
            <p:extLst>
              <p:ext uri="{D42A27DB-BD31-4B8C-83A1-F6EECF244321}">
                <p14:modId xmlns:p14="http://schemas.microsoft.com/office/powerpoint/2010/main" val="1440081584"/>
              </p:ext>
            </p:extLst>
          </p:nvPr>
        </p:nvGraphicFramePr>
        <p:xfrm>
          <a:off x="8724900"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Poor Metabolizer (PM)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very slowly</a:t>
                      </a:r>
                    </a:p>
                    <a:p>
                      <a:pPr marL="285750" indent="-285750">
                        <a:buFont typeface="Arial" panose="020B0604020202020204" pitchFamily="34" charset="0"/>
                        <a:buChar char="•"/>
                      </a:pPr>
                      <a:r>
                        <a:rPr lang="en-US" sz="2000" dirty="0"/>
                        <a:t>Alternative medications should be considered</a:t>
                      </a:r>
                    </a:p>
                  </a:txBody>
                  <a:tcPr/>
                </a:tc>
                <a:extLst>
                  <a:ext uri="{0D108BD9-81ED-4DB2-BD59-A6C34878D82A}">
                    <a16:rowId xmlns:a16="http://schemas.microsoft.com/office/drawing/2014/main" val="929383234"/>
                  </a:ext>
                </a:extLst>
              </a:tr>
            </a:tbl>
          </a:graphicData>
        </a:graphic>
      </p:graphicFrame>
    </p:spTree>
    <p:extLst>
      <p:ext uri="{BB962C8B-B14F-4D97-AF65-F5344CB8AC3E}">
        <p14:creationId xmlns:p14="http://schemas.microsoft.com/office/powerpoint/2010/main" val="282720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736462" y="1969804"/>
            <a:ext cx="2943747" cy="1325563"/>
          </a:xfrm>
        </p:spPr>
        <p:txBody>
          <a:bodyPr>
            <a:normAutofit fontScale="90000"/>
          </a:bodyPr>
          <a:lstStyle/>
          <a:p>
            <a:r>
              <a:rPr lang="en-US" altLang="en-US" sz="4000" dirty="0">
                <a:solidFill>
                  <a:schemeClr val="tx1"/>
                </a:solidFill>
              </a:rPr>
              <a:t>Changing the Medical Diagnostic Paradigm</a:t>
            </a:r>
            <a:endParaRPr lang="en-US" sz="4000" dirty="0">
              <a:solidFill>
                <a:schemeClr val="tx1"/>
              </a:solidFill>
            </a:endParaRPr>
          </a:p>
        </p:txBody>
      </p:sp>
      <p:pic>
        <p:nvPicPr>
          <p:cNvPr id="6" name="Picture 5">
            <a:extLst>
              <a:ext uri="{FF2B5EF4-FFF2-40B4-BE49-F238E27FC236}">
                <a16:creationId xmlns:a16="http://schemas.microsoft.com/office/drawing/2014/main" id="{A1AA4CA5-9053-4323-AD67-FD461877FF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1923" y="470168"/>
            <a:ext cx="7413615" cy="479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70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DNA Microarray Technology</a:t>
            </a:r>
            <a:br>
              <a:rPr lang="en-US" altLang="en-US" sz="4400" dirty="0">
                <a:solidFill>
                  <a:schemeClr val="tx1"/>
                </a:solidFill>
              </a:rPr>
            </a:br>
            <a:endParaRPr lang="en-US" dirty="0">
              <a:solidFill>
                <a:schemeClr val="tx1"/>
              </a:solidFill>
            </a:endParaRPr>
          </a:p>
        </p:txBody>
      </p:sp>
      <p:pic>
        <p:nvPicPr>
          <p:cNvPr id="4" name="Content Placeholder 5">
            <a:extLst>
              <a:ext uri="{FF2B5EF4-FFF2-40B4-BE49-F238E27FC236}">
                <a16:creationId xmlns:a16="http://schemas.microsoft.com/office/drawing/2014/main" id="{EA351640-6059-4530-B9B1-462818A6B238}"/>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46187"/>
            <a:ext cx="6553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32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316523" y="132043"/>
            <a:ext cx="11758246" cy="1325563"/>
          </a:xfrm>
        </p:spPr>
        <p:txBody>
          <a:bodyPr>
            <a:normAutofit fontScale="90000"/>
          </a:bodyPr>
          <a:lstStyle/>
          <a:p>
            <a:r>
              <a:rPr lang="en-US" altLang="en-US" sz="4400" dirty="0">
                <a:solidFill>
                  <a:schemeClr val="tx1"/>
                </a:solidFill>
              </a:rPr>
              <a:t>Commercially Available Pharmacogenetic Tests</a:t>
            </a:r>
            <a:br>
              <a:rPr lang="en-US" altLang="en-US" sz="4400" dirty="0">
                <a:solidFill>
                  <a:schemeClr val="tx1"/>
                </a:solidFill>
              </a:rPr>
            </a:br>
            <a:endParaRPr lang="en-US" dirty="0">
              <a:solidFill>
                <a:schemeClr val="tx1"/>
              </a:solidFill>
            </a:endParaRPr>
          </a:p>
        </p:txBody>
      </p:sp>
      <p:pic>
        <p:nvPicPr>
          <p:cNvPr id="5" name="Picture 4">
            <a:extLst>
              <a:ext uri="{FF2B5EF4-FFF2-40B4-BE49-F238E27FC236}">
                <a16:creationId xmlns:a16="http://schemas.microsoft.com/office/drawing/2014/main" id="{83510EDD-7DA8-443C-80F1-6213B7DD3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35" y="982160"/>
            <a:ext cx="5767327" cy="489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236E3B-8DC3-4C74-907F-4619ADBAAA45}"/>
              </a:ext>
            </a:extLst>
          </p:cNvPr>
          <p:cNvSpPr txBox="1"/>
          <p:nvPr/>
        </p:nvSpPr>
        <p:spPr>
          <a:xfrm>
            <a:off x="9120554" y="5137175"/>
            <a:ext cx="2954215" cy="800219"/>
          </a:xfrm>
          <a:prstGeom prst="rect">
            <a:avLst/>
          </a:prstGeom>
          <a:noFill/>
        </p:spPr>
        <p:txBody>
          <a:bodyPr wrap="square" rtlCol="0">
            <a:spAutoFit/>
          </a:bodyPr>
          <a:lstStyle/>
          <a:p>
            <a:r>
              <a:rPr lang="en-US" altLang="en-US" sz="1600" dirty="0">
                <a:solidFill>
                  <a:srgbClr val="00205B"/>
                </a:solidFill>
              </a:rPr>
              <a:t>Faulkner E, et al. Value Health;2012;15(8):1162-1171.</a:t>
            </a:r>
            <a:endParaRPr lang="en-US" altLang="en-US" sz="1100" dirty="0">
              <a:latin typeface="Arial" panose="020B0604020202020204" pitchFamily="34" charset="0"/>
            </a:endParaRPr>
          </a:p>
          <a:p>
            <a:endParaRPr lang="en-US" dirty="0"/>
          </a:p>
        </p:txBody>
      </p:sp>
    </p:spTree>
    <p:extLst>
      <p:ext uri="{BB962C8B-B14F-4D97-AF65-F5344CB8AC3E}">
        <p14:creationId xmlns:p14="http://schemas.microsoft.com/office/powerpoint/2010/main" val="1413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Potential Benefits of Personalized Medicine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62500" lnSpcReduction="20000"/>
          </a:bodyPr>
          <a:lstStyle/>
          <a:p>
            <a:pPr>
              <a:lnSpc>
                <a:spcPct val="120000"/>
              </a:lnSpc>
              <a:spcBef>
                <a:spcPts val="600"/>
              </a:spcBef>
              <a:buFont typeface="Arial" charset="0"/>
              <a:buChar char="•"/>
              <a:defRPr/>
            </a:pPr>
            <a:r>
              <a:rPr lang="en-US" sz="2900" b="1" dirty="0"/>
              <a:t>Prescribe more safe and effective drugs and avoid prescribing drugs with predictable side effects</a:t>
            </a:r>
          </a:p>
          <a:p>
            <a:pPr>
              <a:lnSpc>
                <a:spcPct val="120000"/>
              </a:lnSpc>
              <a:spcBef>
                <a:spcPts val="600"/>
              </a:spcBef>
              <a:buFont typeface="Arial" charset="0"/>
              <a:buChar char="•"/>
              <a:defRPr/>
            </a:pPr>
            <a:r>
              <a:rPr lang="en-US" sz="2900" dirty="0"/>
              <a:t>Shift the emphasis in medicine from reaction to prevention </a:t>
            </a:r>
          </a:p>
          <a:p>
            <a:pPr>
              <a:lnSpc>
                <a:spcPct val="120000"/>
              </a:lnSpc>
              <a:spcBef>
                <a:spcPts val="600"/>
              </a:spcBef>
              <a:buFont typeface="Arial" charset="0"/>
              <a:buChar char="•"/>
              <a:defRPr/>
            </a:pPr>
            <a:r>
              <a:rPr lang="en-US" sz="2900" dirty="0"/>
              <a:t>Predict disease susceptibility, improve disease detection, preempt disease progression</a:t>
            </a:r>
          </a:p>
          <a:p>
            <a:pPr>
              <a:lnSpc>
                <a:spcPct val="120000"/>
              </a:lnSpc>
              <a:spcBef>
                <a:spcPts val="600"/>
              </a:spcBef>
              <a:buFont typeface="Arial" charset="0"/>
              <a:buChar char="•"/>
              <a:defRPr/>
            </a:pPr>
            <a:r>
              <a:rPr lang="en-US" sz="2900" dirty="0"/>
              <a:t>Customize disease-prevention strategies</a:t>
            </a:r>
          </a:p>
          <a:p>
            <a:pPr>
              <a:lnSpc>
                <a:spcPct val="120000"/>
              </a:lnSpc>
              <a:spcBef>
                <a:spcPts val="600"/>
              </a:spcBef>
              <a:buFont typeface="Arial" charset="0"/>
              <a:buChar char="•"/>
              <a:defRPr/>
            </a:pPr>
            <a:r>
              <a:rPr lang="en-US" sz="2900" dirty="0"/>
              <a:t>Increase patient adherence to treatment by targeting the right patient with the right drug</a:t>
            </a:r>
          </a:p>
          <a:p>
            <a:pPr>
              <a:lnSpc>
                <a:spcPct val="120000"/>
              </a:lnSpc>
              <a:spcBef>
                <a:spcPts val="600"/>
              </a:spcBef>
              <a:buFont typeface="Arial" charset="0"/>
              <a:buChar char="•"/>
              <a:defRPr/>
            </a:pPr>
            <a:r>
              <a:rPr lang="en-US" sz="2900" dirty="0"/>
              <a:t>Improve quality of life</a:t>
            </a:r>
          </a:p>
          <a:p>
            <a:pPr>
              <a:lnSpc>
                <a:spcPct val="120000"/>
              </a:lnSpc>
              <a:spcBef>
                <a:spcPts val="600"/>
              </a:spcBef>
              <a:buFont typeface="Arial" charset="0"/>
              <a:buChar char="•"/>
              <a:defRPr/>
            </a:pPr>
            <a:r>
              <a:rPr lang="en-US" sz="2900" dirty="0"/>
              <a:t>Reduce the time, cost, and failure rate of pharmaceutical clinical trials</a:t>
            </a:r>
          </a:p>
          <a:p>
            <a:pPr>
              <a:lnSpc>
                <a:spcPct val="120000"/>
              </a:lnSpc>
              <a:spcBef>
                <a:spcPts val="600"/>
              </a:spcBef>
              <a:buFont typeface="Arial" charset="0"/>
              <a:buChar char="•"/>
              <a:defRPr/>
            </a:pPr>
            <a:r>
              <a:rPr lang="en-US" sz="2900" dirty="0"/>
              <a:t>Revive drugs that failed in clinical trials or were withdrawn from the market</a:t>
            </a:r>
          </a:p>
          <a:p>
            <a:pPr>
              <a:lnSpc>
                <a:spcPct val="120000"/>
              </a:lnSpc>
              <a:spcBef>
                <a:spcPts val="600"/>
              </a:spcBef>
              <a:buFont typeface="Arial" charset="0"/>
              <a:buChar char="•"/>
              <a:defRPr/>
            </a:pPr>
            <a:r>
              <a:rPr lang="en-US" sz="2900" dirty="0"/>
              <a:t>Control health care cost by avoiding drugs in clinical situations where it’s been proven ineffective</a:t>
            </a:r>
            <a:endParaRPr lang="en-US" altLang="en-US" sz="2900" dirty="0"/>
          </a:p>
          <a:p>
            <a:pPr lvl="1"/>
            <a:endParaRPr lang="en-US" altLang="en-US" dirty="0"/>
          </a:p>
          <a:p>
            <a:pPr eaLnBrk="1" hangingPunct="1">
              <a:spcBef>
                <a:spcPct val="0"/>
              </a:spcBef>
              <a:buFontTx/>
              <a:buNone/>
            </a:pPr>
            <a:r>
              <a:rPr lang="en-US" altLang="en-US" sz="1600" dirty="0">
                <a:latin typeface="Arial" panose="020B0604020202020204" pitchFamily="34" charset="0"/>
                <a:hlinkClick r:id="rId3"/>
              </a:rPr>
              <a:t>http://genetichealth.jax.org/personalized-medicine/what-is/benefits.html</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269836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Societal Impact of Personalized Medicine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a:bodyPr>
          <a:lstStyle/>
          <a:p>
            <a:pPr>
              <a:lnSpc>
                <a:spcPct val="100000"/>
              </a:lnSpc>
              <a:spcBef>
                <a:spcPts val="600"/>
              </a:spcBef>
            </a:pPr>
            <a:r>
              <a:rPr lang="en-US" altLang="en-US" dirty="0"/>
              <a:t>Potential legal and ethical questions that we must answer as a society</a:t>
            </a:r>
          </a:p>
          <a:p>
            <a:pPr lvl="1">
              <a:lnSpc>
                <a:spcPct val="100000"/>
              </a:lnSpc>
              <a:spcBef>
                <a:spcPts val="600"/>
              </a:spcBef>
              <a:buClrTx/>
              <a:buFont typeface="Wingdings" panose="05000000000000000000" pitchFamily="2" charset="2"/>
              <a:buChar char="q"/>
            </a:pPr>
            <a:r>
              <a:rPr lang="en-US" altLang="en-US" dirty="0"/>
              <a:t>Who should have access to a person’s genetic profile? </a:t>
            </a:r>
          </a:p>
          <a:p>
            <a:pPr lvl="1">
              <a:lnSpc>
                <a:spcPct val="100000"/>
              </a:lnSpc>
              <a:spcBef>
                <a:spcPts val="600"/>
              </a:spcBef>
              <a:buClrTx/>
              <a:buFont typeface="Wingdings" panose="05000000000000000000" pitchFamily="2" charset="2"/>
              <a:buChar char="q"/>
            </a:pPr>
            <a:r>
              <a:rPr lang="en-US" altLang="en-US" dirty="0"/>
              <a:t>How will we protect genetic privacy and prevent genetic discrimination in the workplace and in our health care? </a:t>
            </a:r>
          </a:p>
          <a:p>
            <a:pPr lvl="1">
              <a:lnSpc>
                <a:spcPct val="100000"/>
              </a:lnSpc>
              <a:spcBef>
                <a:spcPts val="600"/>
              </a:spcBef>
              <a:buClrTx/>
              <a:buFont typeface="Wingdings" panose="05000000000000000000" pitchFamily="2" charset="2"/>
              <a:buChar char="q"/>
            </a:pPr>
            <a:r>
              <a:rPr lang="en-US" altLang="en-US" dirty="0"/>
              <a:t>How will we as consumers use genetic information to our benefit?</a:t>
            </a:r>
          </a:p>
          <a:p>
            <a:pPr lvl="1"/>
            <a:endParaRPr lang="en-US" altLang="en-US" dirty="0"/>
          </a:p>
          <a:p>
            <a:pPr eaLnBrk="1" hangingPunct="1">
              <a:spcBef>
                <a:spcPct val="0"/>
              </a:spcBef>
              <a:buFontTx/>
              <a:buNone/>
            </a:pPr>
            <a:r>
              <a:rPr lang="en-US" altLang="en-US" sz="1600" dirty="0">
                <a:latin typeface="Arial" panose="020B0604020202020204" pitchFamily="34" charset="0"/>
                <a:hlinkClick r:id="rId3"/>
              </a:rPr>
              <a:t>http://genetichealth.jax.org/personalized-medicine/what-is/benefits.html</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394421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Limitations of Personalized Medicine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lnSpcReduction="20000"/>
          </a:bodyPr>
          <a:lstStyle/>
          <a:p>
            <a:pPr eaLnBrk="1" hangingPunct="1">
              <a:lnSpc>
                <a:spcPct val="110000"/>
              </a:lnSpc>
              <a:spcBef>
                <a:spcPts val="600"/>
              </a:spcBef>
            </a:pPr>
            <a:r>
              <a:rPr lang="en-US" altLang="en-US" sz="2800" dirty="0"/>
              <a:t>Reimbursement pathway of testing not established</a:t>
            </a:r>
          </a:p>
          <a:p>
            <a:pPr eaLnBrk="1" hangingPunct="1">
              <a:lnSpc>
                <a:spcPct val="110000"/>
              </a:lnSpc>
              <a:spcBef>
                <a:spcPts val="600"/>
              </a:spcBef>
            </a:pPr>
            <a:r>
              <a:rPr lang="en-US" altLang="en-US" sz="2800" dirty="0"/>
              <a:t>Ethical issues with genetic testing and data sharing</a:t>
            </a:r>
          </a:p>
          <a:p>
            <a:pPr eaLnBrk="1" hangingPunct="1">
              <a:lnSpc>
                <a:spcPct val="110000"/>
              </a:lnSpc>
              <a:spcBef>
                <a:spcPts val="600"/>
              </a:spcBef>
            </a:pPr>
            <a:r>
              <a:rPr lang="en-US" altLang="en-US" sz="2800" dirty="0"/>
              <a:t>Integration of pharmacogenomics, personalized medicine, and the payer and regulatory environment is still ongoing</a:t>
            </a:r>
          </a:p>
          <a:p>
            <a:pPr eaLnBrk="1" hangingPunct="1">
              <a:lnSpc>
                <a:spcPct val="110000"/>
              </a:lnSpc>
              <a:spcBef>
                <a:spcPts val="600"/>
              </a:spcBef>
            </a:pPr>
            <a:r>
              <a:rPr lang="en-US" altLang="en-US" sz="2800" dirty="0"/>
              <a:t>Clinician are generally not educated concerning available tests, associate drugs, and outcomes</a:t>
            </a:r>
          </a:p>
          <a:p>
            <a:pPr eaLnBrk="1" hangingPunct="1">
              <a:lnSpc>
                <a:spcPct val="110000"/>
              </a:lnSpc>
              <a:spcBef>
                <a:spcPts val="600"/>
              </a:spcBef>
            </a:pPr>
            <a:r>
              <a:rPr lang="en-US" altLang="en-US" sz="2800" dirty="0"/>
              <a:t>The response to a medication may be a result of the interactions of multiple genes</a:t>
            </a:r>
          </a:p>
          <a:p>
            <a:pPr lvl="1"/>
            <a:endParaRPr lang="en-US" altLang="en-US" dirty="0"/>
          </a:p>
          <a:p>
            <a:pPr>
              <a:spcBef>
                <a:spcPct val="0"/>
              </a:spcBef>
              <a:buNone/>
            </a:pPr>
            <a:r>
              <a:rPr lang="en-US" altLang="en-US" sz="1600" dirty="0">
                <a:latin typeface="Arial" panose="020B0604020202020204" pitchFamily="34" charset="0"/>
              </a:rPr>
              <a:t>Towse A, et al. Value Health.2013;16:S39-43. Towse A, et al. Value Health.2013;16:S39-43. </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80599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Pharmacogenomic Biomarkers in Drug Labeling</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85000" lnSpcReduction="20000"/>
          </a:bodyPr>
          <a:lstStyle/>
          <a:p>
            <a:pPr>
              <a:lnSpc>
                <a:spcPct val="110000"/>
              </a:lnSpc>
              <a:spcBef>
                <a:spcPts val="600"/>
              </a:spcBef>
            </a:pPr>
            <a:r>
              <a:rPr lang="en-US" altLang="en-US" sz="2800" dirty="0"/>
              <a:t>Pharmacogenomics can play an important role in identifying responders and non-responders to medications, avoiding adverse events, and optimizing drug dose. </a:t>
            </a:r>
          </a:p>
          <a:p>
            <a:pPr>
              <a:lnSpc>
                <a:spcPct val="110000"/>
              </a:lnSpc>
              <a:spcBef>
                <a:spcPts val="600"/>
              </a:spcBef>
            </a:pPr>
            <a:r>
              <a:rPr lang="en-US" altLang="en-US" sz="2800" dirty="0"/>
              <a:t>Drug labeling may contain information on genomic biomarkers and can describe:</a:t>
            </a:r>
          </a:p>
          <a:p>
            <a:pPr lvl="1">
              <a:lnSpc>
                <a:spcPct val="110000"/>
              </a:lnSpc>
              <a:spcBef>
                <a:spcPts val="600"/>
              </a:spcBef>
              <a:buClrTx/>
            </a:pPr>
            <a:r>
              <a:rPr lang="en-US" altLang="en-US" sz="2400" dirty="0"/>
              <a:t>Drug exposure and clinical response variability</a:t>
            </a:r>
          </a:p>
          <a:p>
            <a:pPr lvl="1">
              <a:lnSpc>
                <a:spcPct val="110000"/>
              </a:lnSpc>
              <a:spcBef>
                <a:spcPts val="600"/>
              </a:spcBef>
              <a:buClrTx/>
            </a:pPr>
            <a:r>
              <a:rPr lang="en-US" altLang="en-US" sz="2400" dirty="0"/>
              <a:t>Risk for adverse events</a:t>
            </a:r>
          </a:p>
          <a:p>
            <a:pPr lvl="1">
              <a:lnSpc>
                <a:spcPct val="110000"/>
              </a:lnSpc>
              <a:spcBef>
                <a:spcPts val="600"/>
              </a:spcBef>
              <a:buClrTx/>
            </a:pPr>
            <a:r>
              <a:rPr lang="en-US" altLang="en-US" sz="2400" dirty="0"/>
              <a:t>Genotype-specific dosing</a:t>
            </a:r>
          </a:p>
          <a:p>
            <a:pPr lvl="1">
              <a:lnSpc>
                <a:spcPct val="110000"/>
              </a:lnSpc>
              <a:spcBef>
                <a:spcPts val="600"/>
              </a:spcBef>
              <a:buClrTx/>
            </a:pPr>
            <a:r>
              <a:rPr lang="en-US" altLang="en-US" sz="2400" dirty="0"/>
              <a:t>Mechanisms of drug action</a:t>
            </a:r>
          </a:p>
          <a:p>
            <a:pPr lvl="1">
              <a:lnSpc>
                <a:spcPct val="110000"/>
              </a:lnSpc>
              <a:spcBef>
                <a:spcPts val="600"/>
              </a:spcBef>
              <a:buClrTx/>
            </a:pPr>
            <a:r>
              <a:rPr lang="en-US" altLang="en-US" sz="2400" dirty="0"/>
              <a:t>Polymorphic drug target and disposition genes</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09011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FDA Novel Drug Approvals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77500" lnSpcReduction="20000"/>
          </a:bodyPr>
          <a:lstStyle/>
          <a:p>
            <a:pPr eaLnBrk="1" hangingPunct="1">
              <a:lnSpc>
                <a:spcPct val="120000"/>
              </a:lnSpc>
              <a:spcBef>
                <a:spcPts val="600"/>
              </a:spcBef>
            </a:pPr>
            <a:r>
              <a:rPr lang="en-US" altLang="en-US" sz="2400" dirty="0"/>
              <a:t>Over the past decade, over 400 novel drugs have been approved by the FDA.  The proportion of new drug approvals with pharmacogenomic (PGx) information within the drug labeling has increased substantially, from 10.3 % (3 drugs) in 2000 to 28.2% (11 drugs) in 2020.</a:t>
            </a:r>
          </a:p>
          <a:p>
            <a:pPr lvl="1" eaLnBrk="1" hangingPunct="1">
              <a:lnSpc>
                <a:spcPct val="120000"/>
              </a:lnSpc>
              <a:spcBef>
                <a:spcPts val="600"/>
              </a:spcBef>
              <a:buClrTx/>
            </a:pPr>
            <a:r>
              <a:rPr lang="en-US" altLang="en-US" sz="2000" dirty="0"/>
              <a:t>Cancer therapies hold the highest proportion of biomarker-drug pairs that require PGx testing (75.5%).</a:t>
            </a:r>
          </a:p>
          <a:p>
            <a:pPr eaLnBrk="1" hangingPunct="1">
              <a:lnSpc>
                <a:spcPct val="120000"/>
              </a:lnSpc>
              <a:spcBef>
                <a:spcPts val="600"/>
              </a:spcBef>
            </a:pPr>
            <a:r>
              <a:rPr lang="en-US" altLang="en-US" sz="2400" dirty="0"/>
              <a:t>Examples of drugs with PGx information in their labeling:</a:t>
            </a:r>
          </a:p>
          <a:p>
            <a:pPr lvl="1" eaLnBrk="1" hangingPunct="1">
              <a:lnSpc>
                <a:spcPct val="120000"/>
              </a:lnSpc>
              <a:spcBef>
                <a:spcPts val="600"/>
              </a:spcBef>
              <a:buClrTx/>
            </a:pPr>
            <a:r>
              <a:rPr lang="en-US" altLang="en-US" sz="2000" dirty="0"/>
              <a:t>Orkambi (lumacaftor-ivacaftor) for cystic fibrosis, 2015</a:t>
            </a:r>
          </a:p>
          <a:p>
            <a:pPr lvl="1" eaLnBrk="1" hangingPunct="1">
              <a:lnSpc>
                <a:spcPct val="120000"/>
              </a:lnSpc>
              <a:spcBef>
                <a:spcPts val="600"/>
              </a:spcBef>
              <a:buClrTx/>
            </a:pPr>
            <a:r>
              <a:rPr lang="en-US" altLang="en-US" sz="2000" dirty="0"/>
              <a:t>Vizimpro (dacomitinib) for lung cancer, 2018</a:t>
            </a:r>
          </a:p>
          <a:p>
            <a:pPr lvl="1" eaLnBrk="1" hangingPunct="1">
              <a:lnSpc>
                <a:spcPct val="120000"/>
              </a:lnSpc>
              <a:spcBef>
                <a:spcPts val="600"/>
              </a:spcBef>
              <a:buClrTx/>
            </a:pPr>
            <a:r>
              <a:rPr lang="en-US" altLang="en-US" sz="2000" dirty="0"/>
              <a:t>Evkeeza (evinacumab) for hypercholesterolemia, 2021</a:t>
            </a:r>
          </a:p>
          <a:p>
            <a:pPr lvl="1"/>
            <a:endParaRPr lang="en-US" altLang="en-US" dirty="0"/>
          </a:p>
          <a:p>
            <a:pPr lvl="1"/>
            <a:endParaRPr lang="en-US" altLang="en-US" dirty="0"/>
          </a:p>
          <a:p>
            <a:pPr marL="50800" indent="0" eaLnBrk="1" hangingPunct="1">
              <a:spcBef>
                <a:spcPct val="0"/>
              </a:spcBef>
              <a:buNone/>
            </a:pPr>
            <a:r>
              <a:rPr lang="en-US" altLang="en-US" sz="1400" dirty="0">
                <a:latin typeface="Arial" panose="020B0604020202020204" pitchFamily="34" charset="0"/>
              </a:rPr>
              <a:t>FDA. Precision Medicine. September 2018. </a:t>
            </a:r>
            <a:r>
              <a:rPr lang="en-US" altLang="en-US" sz="1400" dirty="0">
                <a:latin typeface="Arial" panose="020B0604020202020204" pitchFamily="34" charset="0"/>
                <a:hlinkClick r:id="rId3"/>
              </a:rPr>
              <a:t>https://www.fda.gov/medical-devices/in-vitro-diagnostics/precision-medicine</a:t>
            </a:r>
            <a:r>
              <a:rPr lang="en-US" altLang="en-US" sz="1400" dirty="0">
                <a:latin typeface="Arial" panose="020B0604020202020204" pitchFamily="34" charset="0"/>
              </a:rPr>
              <a:t> Accessed December 2021.</a:t>
            </a:r>
          </a:p>
          <a:p>
            <a:pPr marL="50800" indent="0" eaLnBrk="1" hangingPunct="1">
              <a:spcBef>
                <a:spcPct val="0"/>
              </a:spcBef>
              <a:buNone/>
            </a:pPr>
            <a:r>
              <a:rPr lang="en-US" sz="1400" dirty="0">
                <a:latin typeface="Arial" panose="020B0604020202020204" pitchFamily="34" charset="0"/>
              </a:rPr>
              <a:t>Kim JA, Ceccarelli R, Lu CY. Pharmacogenomic Biomarkers in US FDA-Approved Drug Labels (2000-2020). J Pers Med. 2021;11(3):179. Published 2021 Mar 4. doi:10.3390/jpm11030179</a:t>
            </a:r>
          </a:p>
        </p:txBody>
      </p:sp>
    </p:spTree>
    <p:extLst>
      <p:ext uri="{BB962C8B-B14F-4D97-AF65-F5344CB8AC3E}">
        <p14:creationId xmlns:p14="http://schemas.microsoft.com/office/powerpoint/2010/main" val="233130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Abacavir (Ziagen)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77500" lnSpcReduction="20000"/>
          </a:bodyPr>
          <a:lstStyle/>
          <a:p>
            <a:pPr eaLnBrk="1" hangingPunct="1">
              <a:lnSpc>
                <a:spcPct val="120000"/>
              </a:lnSpc>
              <a:spcBef>
                <a:spcPts val="600"/>
              </a:spcBef>
            </a:pPr>
            <a:r>
              <a:rPr lang="en-US" altLang="en-US" sz="2800" dirty="0"/>
              <a:t>Nucleoside analog reverse transcriptase inhibitor (NRTI) used to treat HIV and AIDS first approved in 1998</a:t>
            </a:r>
          </a:p>
          <a:p>
            <a:pPr eaLnBrk="1" hangingPunct="1">
              <a:lnSpc>
                <a:spcPct val="120000"/>
              </a:lnSpc>
              <a:spcBef>
                <a:spcPts val="600"/>
              </a:spcBef>
            </a:pPr>
            <a:r>
              <a:rPr lang="en-US" altLang="en-US" sz="2800" dirty="0"/>
              <a:t>Subsequent studies showed that patients who carry the HLA-B*5701 allele were at high risk for hypersensitivity to abacavir due to this allele being strongly associated with a single-nucleotide polymorphism at the HLA-B*5701 locus </a:t>
            </a:r>
          </a:p>
          <a:p>
            <a:pPr eaLnBrk="1" hangingPunct="1">
              <a:lnSpc>
                <a:spcPct val="120000"/>
              </a:lnSpc>
              <a:spcBef>
                <a:spcPts val="600"/>
              </a:spcBef>
            </a:pPr>
            <a:r>
              <a:rPr lang="en-US" altLang="en-US" sz="2800" dirty="0"/>
              <a:t>The label was changed to recommended pre-therapy screening for the HLA-B*5701 allele and the use of alternative therapy in subjects with this allele.</a:t>
            </a:r>
          </a:p>
          <a:p>
            <a:pPr eaLnBrk="1" hangingPunct="1">
              <a:lnSpc>
                <a:spcPct val="120000"/>
              </a:lnSpc>
              <a:spcBef>
                <a:spcPts val="600"/>
              </a:spcBef>
            </a:pPr>
            <a:r>
              <a:rPr lang="en-US" altLang="en-US" sz="2800" dirty="0"/>
              <a:t>Clinicians can now safely prescribe abacavir for the right patient and the incidence of these reactions has diminished worldwide.</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69325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Objectives</a:t>
            </a:r>
            <a:endParaRPr dirty="0"/>
          </a:p>
        </p:txBody>
      </p:sp>
      <p:sp>
        <p:nvSpPr>
          <p:cNvPr id="44" name="Google Shape;44;p2"/>
          <p:cNvSpPr txBox="1">
            <a:spLocks noGrp="1"/>
          </p:cNvSpPr>
          <p:nvPr>
            <p:ph type="body" idx="1"/>
          </p:nvPr>
        </p:nvSpPr>
        <p:spPr>
          <a:xfrm>
            <a:off x="838200" y="1825625"/>
            <a:ext cx="10515600" cy="3571128"/>
          </a:xfrm>
          <a:prstGeom prst="rect">
            <a:avLst/>
          </a:prstGeom>
          <a:noFill/>
          <a:ln>
            <a:noFill/>
          </a:ln>
        </p:spPr>
        <p:txBody>
          <a:bodyPr spcFirstLastPara="1" wrap="square" lIns="91425" tIns="45700" rIns="91425" bIns="45700" anchor="t" anchorCtr="0">
            <a:normAutofit fontScale="85000" lnSpcReduction="20000"/>
          </a:bodyPr>
          <a:lstStyle/>
          <a:p>
            <a:pPr>
              <a:lnSpc>
                <a:spcPct val="120000"/>
              </a:lnSpc>
            </a:pPr>
            <a:r>
              <a:rPr lang="en-US" altLang="en-US" sz="3100" dirty="0">
                <a:cs typeface="Times New Roman" panose="02020603050405020304" pitchFamily="18" charset="0"/>
              </a:rPr>
              <a:t>Define the various terms associated with pharmacogenomics &amp; personalized medicine </a:t>
            </a:r>
          </a:p>
          <a:p>
            <a:pPr>
              <a:lnSpc>
                <a:spcPct val="120000"/>
              </a:lnSpc>
            </a:pPr>
            <a:r>
              <a:rPr lang="en-US" altLang="en-US" sz="3100" dirty="0">
                <a:cs typeface="Times New Roman" panose="02020603050405020304" pitchFamily="18" charset="0"/>
              </a:rPr>
              <a:t>Discuss the genetic basis of personalized medicine</a:t>
            </a:r>
          </a:p>
          <a:p>
            <a:pPr>
              <a:lnSpc>
                <a:spcPct val="120000"/>
              </a:lnSpc>
            </a:pPr>
            <a:r>
              <a:rPr lang="en-US" altLang="en-US" sz="3100" dirty="0">
                <a:cs typeface="Times New Roman" panose="02020603050405020304" pitchFamily="18" charset="0"/>
              </a:rPr>
              <a:t>Discuss the possible patient benefits and limitations of personalized medicine</a:t>
            </a:r>
          </a:p>
          <a:p>
            <a:pPr>
              <a:lnSpc>
                <a:spcPct val="120000"/>
              </a:lnSpc>
            </a:pPr>
            <a:r>
              <a:rPr lang="en-US" altLang="en-US" sz="3100" dirty="0">
                <a:cs typeface="Times New Roman" panose="02020603050405020304" pitchFamily="18" charset="0"/>
              </a:rPr>
              <a:t>Provide examples of specific medications and associated pharmacogenomic considerations </a:t>
            </a:r>
            <a:endParaRPr lang="en-US" altLang="en-US" sz="3100" dirty="0"/>
          </a:p>
          <a:p>
            <a:pPr marL="461963" indent="-288925">
              <a:buFont typeface="Arial" charset="0"/>
              <a:buChar char="•"/>
              <a:defRPr/>
            </a:pPr>
            <a:endParaRPr lang="en-US" dirty="0"/>
          </a:p>
          <a:p>
            <a:pPr eaLnBrk="1" hangingPunct="1">
              <a:buFont typeface="Arial" charset="0"/>
              <a:buNone/>
              <a:defRPr/>
            </a:pPr>
            <a:endParaRPr lang="en-US" dirty="0"/>
          </a:p>
          <a:p>
            <a:pPr marL="228600" lvl="0" indent="-228600" algn="l" rtl="0">
              <a:lnSpc>
                <a:spcPct val="110000"/>
              </a:lnSpc>
              <a:spcBef>
                <a:spcPts val="1000"/>
              </a:spcBef>
              <a:spcAft>
                <a:spcPts val="0"/>
              </a:spcAft>
              <a:buClr>
                <a:srgbClr val="00205B"/>
              </a:buClr>
              <a:buSzPct val="1000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Carbamazepine (Tegretol)</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a:bodyPr>
          <a:lstStyle/>
          <a:p>
            <a:pPr>
              <a:lnSpc>
                <a:spcPct val="110000"/>
              </a:lnSpc>
              <a:spcBef>
                <a:spcPts val="600"/>
              </a:spcBef>
            </a:pPr>
            <a:r>
              <a:rPr lang="en-US" altLang="en-US" sz="2800" dirty="0"/>
              <a:t>Genetic variants have been associated with two forms of life-threatening skin conditions (Stevens-Johnson syndrome and toxic epidermal necrolysis) experienced by carbamazepine patients.</a:t>
            </a:r>
          </a:p>
          <a:p>
            <a:pPr>
              <a:lnSpc>
                <a:spcPct val="110000"/>
              </a:lnSpc>
              <a:spcBef>
                <a:spcPts val="600"/>
              </a:spcBef>
            </a:pPr>
            <a:r>
              <a:rPr lang="en-US" altLang="en-US" sz="2800" dirty="0"/>
              <a:t>In particular, two HLA-related variants (HLAB*1502  in Asian populations and HLA-A* 3101 in Caucasians populations) are more likely than other patients to have dangerous skin reactions</a:t>
            </a:r>
          </a:p>
          <a:p>
            <a:pPr>
              <a:lnSpc>
                <a:spcPct val="110000"/>
              </a:lnSpc>
              <a:spcBef>
                <a:spcPts val="600"/>
              </a:spcBef>
            </a:pPr>
            <a:r>
              <a:rPr lang="en-US" altLang="en-US" sz="2800" dirty="0"/>
              <a:t>Testing of this allele can reduce the frequency of these reactions</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38690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Codeine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85000" lnSpcReduction="20000"/>
          </a:bodyPr>
          <a:lstStyle/>
          <a:p>
            <a:pPr>
              <a:lnSpc>
                <a:spcPct val="110000"/>
              </a:lnSpc>
              <a:spcBef>
                <a:spcPts val="600"/>
              </a:spcBef>
            </a:pPr>
            <a:r>
              <a:rPr lang="en-US" altLang="en-US" sz="2400" dirty="0"/>
              <a:t>Patients with two or more copies of the variant CYP2D6*2 allele may have extensive conversion of codeine to morphine. Increased levels of morphine increases analgesic effects.</a:t>
            </a:r>
          </a:p>
          <a:p>
            <a:pPr lvl="1">
              <a:lnSpc>
                <a:spcPct val="110000"/>
              </a:lnSpc>
              <a:spcBef>
                <a:spcPts val="600"/>
              </a:spcBef>
            </a:pPr>
            <a:r>
              <a:rPr lang="en-US" altLang="en-US" sz="2000" dirty="0"/>
              <a:t>These patients are classified as “ultrarapid metabolizers”.</a:t>
            </a:r>
          </a:p>
          <a:p>
            <a:pPr lvl="1">
              <a:lnSpc>
                <a:spcPct val="110000"/>
              </a:lnSpc>
              <a:spcBef>
                <a:spcPts val="600"/>
              </a:spcBef>
            </a:pPr>
            <a:r>
              <a:rPr lang="en-US" altLang="en-US" sz="2000" dirty="0"/>
              <a:t>This phenotype is seen in 16 to 28% of North African, Ethiopian, and Arab patients.</a:t>
            </a:r>
          </a:p>
          <a:p>
            <a:pPr lvl="1">
              <a:lnSpc>
                <a:spcPct val="110000"/>
              </a:lnSpc>
              <a:spcBef>
                <a:spcPts val="600"/>
              </a:spcBef>
            </a:pPr>
            <a:r>
              <a:rPr lang="en-US" altLang="en-US" sz="2000" dirty="0"/>
              <a:t>Codeine should be avoided in this population to avoid serious toxicity, and an alternative opioid should be used.</a:t>
            </a:r>
          </a:p>
          <a:p>
            <a:pPr>
              <a:lnSpc>
                <a:spcPct val="110000"/>
              </a:lnSpc>
              <a:spcBef>
                <a:spcPts val="600"/>
              </a:spcBef>
            </a:pPr>
            <a:r>
              <a:rPr lang="en-US" altLang="en-US" sz="2400" dirty="0"/>
              <a:t>Also, if a patient is a poor metabolizer, codeine should be avoided as the patient will have decreased analgesic effects due to the minimal conversion of codeine to active morphine.</a:t>
            </a:r>
            <a:endParaRPr lang="en-US" altLang="en-US" sz="2800" dirty="0"/>
          </a:p>
          <a:p>
            <a:pPr>
              <a:lnSpc>
                <a:spcPct val="110000"/>
              </a:lnSpc>
              <a:spcBef>
                <a:spcPts val="600"/>
              </a:spcBef>
            </a:pPr>
            <a:r>
              <a:rPr lang="en-US" altLang="en-US" sz="2400" dirty="0"/>
              <a:t>CYP2D6 testing in pain management can improve patient response and decrease risk for toxicity.</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410085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Trastuzumab (Herceptin)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lnSpcReduction="10000"/>
          </a:bodyPr>
          <a:lstStyle/>
          <a:p>
            <a:pPr eaLnBrk="1" hangingPunct="1">
              <a:lnSpc>
                <a:spcPct val="110000"/>
              </a:lnSpc>
              <a:spcBef>
                <a:spcPts val="600"/>
              </a:spcBef>
            </a:pPr>
            <a:r>
              <a:rPr lang="en-US" altLang="en-US" sz="2400" dirty="0"/>
              <a:t>Human Epidermal Growth Factor 2 (HER-2) positive tumors comprise 20-25% of all breast cancers and are associated with worse clinical outcomes</a:t>
            </a:r>
          </a:p>
          <a:p>
            <a:pPr eaLnBrk="1" hangingPunct="1">
              <a:lnSpc>
                <a:spcPct val="110000"/>
              </a:lnSpc>
              <a:spcBef>
                <a:spcPts val="600"/>
              </a:spcBef>
            </a:pPr>
            <a:r>
              <a:rPr lang="en-US" altLang="en-US" sz="2400" dirty="0"/>
              <a:t>Trastuzumab is a humanized monoclonal antibody designed to target the HER2 receptor domain</a:t>
            </a:r>
          </a:p>
          <a:p>
            <a:pPr eaLnBrk="1" hangingPunct="1">
              <a:lnSpc>
                <a:spcPct val="110000"/>
              </a:lnSpc>
              <a:spcBef>
                <a:spcPts val="600"/>
              </a:spcBef>
            </a:pPr>
            <a:r>
              <a:rPr lang="en-US" altLang="en-US" sz="2400" dirty="0"/>
              <a:t>Today, HER2 testing is a routine part of clinical diagnosis for breast cancer patients</a:t>
            </a:r>
          </a:p>
          <a:p>
            <a:pPr eaLnBrk="1" hangingPunct="1">
              <a:lnSpc>
                <a:spcPct val="110000"/>
              </a:lnSpc>
              <a:spcBef>
                <a:spcPts val="600"/>
              </a:spcBef>
            </a:pPr>
            <a:r>
              <a:rPr lang="en-US" altLang="en-US" sz="2400" dirty="0"/>
              <a:t>Likewise, due to specific biomarker data, trastuzumab is a foundation therapy for many patients with HER-2 positive breast cancer</a:t>
            </a:r>
            <a:endParaRPr lang="en-US" altLang="en-US" sz="2400" baseline="30000" dirty="0"/>
          </a:p>
          <a:p>
            <a:pPr marL="50800" indent="0" eaLnBrk="1" hangingPunct="1">
              <a:buNone/>
            </a:pPr>
            <a:endParaRPr lang="en-US" altLang="en-US" sz="2400" baseline="30000" dirty="0"/>
          </a:p>
          <a:p>
            <a:pPr marL="50800" indent="0">
              <a:buNone/>
            </a:pPr>
            <a:r>
              <a:rPr lang="fr-FR" altLang="en-US" sz="1700" dirty="0">
                <a:latin typeface="Arial" panose="020B0604020202020204" pitchFamily="34" charset="0"/>
              </a:rPr>
              <a:t>Slamon et al., Science 1987;235:177-82; 2. Saini KS et al., </a:t>
            </a:r>
            <a:r>
              <a:rPr lang="en-US" altLang="en-US" sz="1700" dirty="0">
                <a:latin typeface="Arial" panose="020B0604020202020204" pitchFamily="34" charset="0"/>
              </a:rPr>
              <a:t>Breast. 2011 Oct;20 Suppl 3:S20-7.</a:t>
            </a:r>
            <a:endParaRPr lang="en-US" altLang="en-US" sz="1700" baseline="30000" dirty="0"/>
          </a:p>
        </p:txBody>
      </p:sp>
    </p:spTree>
    <p:extLst>
      <p:ext uri="{BB962C8B-B14F-4D97-AF65-F5344CB8AC3E}">
        <p14:creationId xmlns:p14="http://schemas.microsoft.com/office/powerpoint/2010/main" val="386887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Warfarin (Coumadin, Jantoven)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a:bodyPr>
          <a:lstStyle/>
          <a:p>
            <a:pPr eaLnBrk="1" hangingPunct="1">
              <a:lnSpc>
                <a:spcPct val="100000"/>
              </a:lnSpc>
              <a:spcBef>
                <a:spcPts val="600"/>
              </a:spcBef>
            </a:pPr>
            <a:r>
              <a:rPr lang="en-US" altLang="en-US" sz="2400" dirty="0"/>
              <a:t>Warfarin has a narrow therapeutic window and a wide range of inter-individual variability in response, requiring careful clinical dose adjustment for each patient.</a:t>
            </a:r>
          </a:p>
          <a:p>
            <a:pPr eaLnBrk="1" hangingPunct="1">
              <a:lnSpc>
                <a:spcPct val="100000"/>
              </a:lnSpc>
              <a:spcBef>
                <a:spcPts val="600"/>
              </a:spcBef>
            </a:pPr>
            <a:r>
              <a:rPr lang="en-US" altLang="en-US" sz="2400" dirty="0"/>
              <a:t>In 2007, FDA approved label changes to warfarin noting precautions for patients with variations in two genes, CYP2C9 and Vitamin K Epoxide Reductase Complex-1 (VKORC1) which may require a lower initial dose.</a:t>
            </a:r>
          </a:p>
          <a:p>
            <a:pPr eaLnBrk="1" hangingPunct="1">
              <a:lnSpc>
                <a:spcPct val="100000"/>
              </a:lnSpc>
              <a:spcBef>
                <a:spcPts val="600"/>
              </a:spcBef>
            </a:pPr>
            <a:r>
              <a:rPr lang="en-US" altLang="en-US" sz="2400" dirty="0"/>
              <a:t>Testing for these variants can assist in dosing</a:t>
            </a:r>
          </a:p>
          <a:p>
            <a:pPr eaLnBrk="1" hangingPunct="1">
              <a:lnSpc>
                <a:spcPct val="100000"/>
              </a:lnSpc>
              <a:spcBef>
                <a:spcPts val="600"/>
              </a:spcBef>
            </a:pPr>
            <a:r>
              <a:rPr lang="en-US" altLang="en-US" sz="2400" dirty="0"/>
              <a:t>Individualized dosing can possibly increase effectiveness of therapy while decreasing the risk of adverse events</a:t>
            </a:r>
          </a:p>
        </p:txBody>
      </p:sp>
    </p:spTree>
    <p:extLst>
      <p:ext uri="{BB962C8B-B14F-4D97-AF65-F5344CB8AC3E}">
        <p14:creationId xmlns:p14="http://schemas.microsoft.com/office/powerpoint/2010/main" val="27752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FDA Approvals with Companion Diagnostics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55000" lnSpcReduction="20000"/>
          </a:bodyPr>
          <a:lstStyle/>
          <a:p>
            <a:pPr marL="0" indent="0">
              <a:lnSpc>
                <a:spcPct val="120000"/>
              </a:lnSpc>
              <a:spcBef>
                <a:spcPts val="600"/>
              </a:spcBef>
            </a:pPr>
            <a:r>
              <a:rPr lang="en-US" altLang="en-US" sz="2900" u="sng" dirty="0"/>
              <a:t>Vemurafenib/BRAF V600E</a:t>
            </a:r>
            <a:r>
              <a:rPr lang="en-US" altLang="en-US" sz="2900" dirty="0"/>
              <a:t>: In August 2011, FDA simultaneously approved the drug vemurafenib  (Zelboraf) along with its companion diagnostic, the Cobas 4800 BRAF V600E mutation test,  for use in treating metastatic or unresectable melanoma.  Vemurafenib works by inhibiting the BRAF V600E mutation that is found in approximately 50% of melanoma patients.  Melanomas that lack the mutation are not inhibited by the drug.  The combination of drug and its diagnostic resulted in an accelerated  development of the drug, facilitated a successful regulatory review, and led to an improved  therapeutic profile. Vemurafenib was approved by FDA in near record time (3.6 months) through an expedited process.</a:t>
            </a:r>
          </a:p>
          <a:p>
            <a:pPr marL="0" indent="0">
              <a:lnSpc>
                <a:spcPct val="120000"/>
              </a:lnSpc>
              <a:spcBef>
                <a:spcPts val="600"/>
              </a:spcBef>
            </a:pPr>
            <a:endParaRPr lang="en-US" altLang="en-US" sz="2900" dirty="0"/>
          </a:p>
          <a:p>
            <a:pPr marL="0" indent="0">
              <a:lnSpc>
                <a:spcPct val="120000"/>
              </a:lnSpc>
              <a:spcBef>
                <a:spcPts val="600"/>
              </a:spcBef>
            </a:pPr>
            <a:r>
              <a:rPr lang="en-US" altLang="en-US" sz="2900" u="sng" dirty="0"/>
              <a:t>Crizotinib/ALK testing</a:t>
            </a:r>
            <a:r>
              <a:rPr lang="en-US" altLang="en-US" sz="2900" dirty="0"/>
              <a:t>: Also in August 2011, FDA approved crizotinib (Xalkori), a drug along with an ALK FISH probe companion diagnostic for the treatment of non-small cell  lung cancer.  Crizotinib targets tumors with an abnormal ALK gene, which occurs in approximately 5% of non-small cell lung cancer patients.  Crizotinib’s safety and effectiveness was established through a clinical trial involving only 255 patients, and the approval process for the drug and its associated test took only 4.9 months, well below average review times for priority drugs.</a:t>
            </a:r>
          </a:p>
          <a:p>
            <a:pPr eaLnBrk="1" hangingPunct="1"/>
            <a:endParaRPr lang="en-US" altLang="en-US" sz="2400" dirty="0"/>
          </a:p>
        </p:txBody>
      </p:sp>
    </p:spTree>
    <p:extLst>
      <p:ext uri="{BB962C8B-B14F-4D97-AF65-F5344CB8AC3E}">
        <p14:creationId xmlns:p14="http://schemas.microsoft.com/office/powerpoint/2010/main" val="264945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Example: Cystic Fibrosis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lnSpcReduction="10000"/>
          </a:bodyPr>
          <a:lstStyle/>
          <a:p>
            <a:pPr>
              <a:lnSpc>
                <a:spcPct val="100000"/>
              </a:lnSpc>
              <a:spcBef>
                <a:spcPts val="600"/>
              </a:spcBef>
              <a:buFont typeface="Arial" charset="0"/>
              <a:buChar char="•"/>
              <a:defRPr/>
            </a:pPr>
            <a:r>
              <a:rPr lang="en-US" altLang="en-US" sz="2800" dirty="0"/>
              <a:t>Incorporation of pharmacogenomics to approval criteria</a:t>
            </a:r>
          </a:p>
          <a:p>
            <a:pPr lvl="1">
              <a:lnSpc>
                <a:spcPct val="100000"/>
              </a:lnSpc>
              <a:spcBef>
                <a:spcPts val="600"/>
              </a:spcBef>
              <a:buFont typeface="Arial" charset="0"/>
              <a:buChar char="–"/>
              <a:defRPr/>
            </a:pPr>
            <a:r>
              <a:rPr lang="en-US" altLang="en-US" sz="2400" dirty="0"/>
              <a:t>Ivacaftor (Kalydeco)</a:t>
            </a:r>
          </a:p>
          <a:p>
            <a:pPr marL="971550" lvl="1" indent="-514350">
              <a:lnSpc>
                <a:spcPct val="100000"/>
              </a:lnSpc>
              <a:spcBef>
                <a:spcPts val="600"/>
              </a:spcBef>
              <a:buFont typeface="Arial" charset="0"/>
              <a:buAutoNum type="arabicPeriod"/>
              <a:defRPr/>
            </a:pPr>
            <a:r>
              <a:rPr lang="en-US" altLang="en-US" sz="2400" dirty="0"/>
              <a:t>Appropriate diagnosis [cystic fibrosis with G551D, G1244E, G1349D, G178R, G551S, S1251N, S1255P, S549N, S549R and R117H mutation]</a:t>
            </a:r>
          </a:p>
          <a:p>
            <a:pPr marL="971550" lvl="1" indent="-514350">
              <a:lnSpc>
                <a:spcPct val="100000"/>
              </a:lnSpc>
              <a:spcBef>
                <a:spcPts val="600"/>
              </a:spcBef>
              <a:buFont typeface="Arial" charset="0"/>
              <a:buAutoNum type="arabicPeriod"/>
              <a:defRPr/>
            </a:pPr>
            <a:r>
              <a:rPr lang="en-US" altLang="en-US" sz="2400" dirty="0"/>
              <a:t>Age is </a:t>
            </a:r>
            <a:r>
              <a:rPr lang="en-US" sz="2400" dirty="0"/>
              <a:t>≥ 2 years of age</a:t>
            </a:r>
          </a:p>
          <a:p>
            <a:pPr marL="971550" lvl="1" indent="-514350">
              <a:lnSpc>
                <a:spcPct val="100000"/>
              </a:lnSpc>
              <a:spcBef>
                <a:spcPts val="600"/>
              </a:spcBef>
              <a:buFont typeface="Arial" charset="0"/>
              <a:buAutoNum type="arabicPeriod"/>
              <a:defRPr/>
            </a:pPr>
            <a:r>
              <a:rPr lang="en-US" altLang="en-US" sz="2400" dirty="0"/>
              <a:t>One of the following: </a:t>
            </a:r>
          </a:p>
          <a:p>
            <a:pPr marL="1371600" lvl="2" indent="-514350">
              <a:lnSpc>
                <a:spcPct val="100000"/>
              </a:lnSpc>
              <a:spcBef>
                <a:spcPts val="600"/>
              </a:spcBef>
              <a:buFont typeface="Arial" charset="0"/>
              <a:buAutoNum type="arabicPeriod"/>
              <a:defRPr/>
            </a:pPr>
            <a:r>
              <a:rPr lang="en-US" altLang="en-US" dirty="0"/>
              <a:t>Request does not exceed 60 tablets or packets/30 days</a:t>
            </a:r>
          </a:p>
          <a:p>
            <a:pPr marL="1371600" lvl="2" indent="-514350">
              <a:lnSpc>
                <a:spcPct val="100000"/>
              </a:lnSpc>
              <a:spcBef>
                <a:spcPts val="600"/>
              </a:spcBef>
              <a:buFont typeface="Arial" charset="0"/>
              <a:buAutoNum type="arabicPeriod"/>
              <a:defRPr/>
            </a:pPr>
            <a:r>
              <a:rPr lang="en-US" altLang="en-US" dirty="0"/>
              <a:t>Prescriber provides medical necessity for requesting over the recommended dose/day</a:t>
            </a:r>
          </a:p>
        </p:txBody>
      </p:sp>
      <p:sp>
        <p:nvSpPr>
          <p:cNvPr id="4" name="Rectangle 3">
            <a:extLst>
              <a:ext uri="{FF2B5EF4-FFF2-40B4-BE49-F238E27FC236}">
                <a16:creationId xmlns:a16="http://schemas.microsoft.com/office/drawing/2014/main" id="{A99E47E1-D4CD-4C23-924F-480C20ABFA27}"/>
              </a:ext>
            </a:extLst>
          </p:cNvPr>
          <p:cNvSpPr/>
          <p:nvPr/>
        </p:nvSpPr>
        <p:spPr>
          <a:xfrm>
            <a:off x="1793174" y="2790701"/>
            <a:ext cx="9464634" cy="1068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74163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Resources for More Information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70000" lnSpcReduction="20000"/>
          </a:bodyPr>
          <a:lstStyle/>
          <a:p>
            <a:pPr eaLnBrk="1" hangingPunct="1">
              <a:lnSpc>
                <a:spcPct val="120000"/>
              </a:lnSpc>
              <a:spcBef>
                <a:spcPts val="600"/>
              </a:spcBef>
            </a:pPr>
            <a:r>
              <a:rPr lang="en-US" altLang="en-US" sz="2400" dirty="0"/>
              <a:t>Personalized Medicine Coalition. </a:t>
            </a:r>
            <a:r>
              <a:rPr lang="en-US" altLang="en-US" sz="2400" dirty="0">
                <a:hlinkClick r:id="rId3"/>
              </a:rPr>
              <a:t>http://www.personalizedmedicinecoalition.org/</a:t>
            </a:r>
            <a:endParaRPr lang="en-US" altLang="en-US" sz="2400" dirty="0"/>
          </a:p>
          <a:p>
            <a:pPr eaLnBrk="1" hangingPunct="1">
              <a:lnSpc>
                <a:spcPct val="120000"/>
              </a:lnSpc>
              <a:spcBef>
                <a:spcPts val="600"/>
              </a:spcBef>
            </a:pPr>
            <a:r>
              <a:rPr lang="en-US" altLang="en-US" sz="2400" dirty="0"/>
              <a:t>National Human Genome Research Institute. </a:t>
            </a:r>
            <a:r>
              <a:rPr lang="en-US" altLang="en-US" sz="2400" dirty="0">
                <a:hlinkClick r:id="rId4"/>
              </a:rPr>
              <a:t>http://www.genome.gov/</a:t>
            </a:r>
            <a:endParaRPr lang="en-US" altLang="en-US" sz="2400" dirty="0"/>
          </a:p>
          <a:p>
            <a:pPr eaLnBrk="1" hangingPunct="1">
              <a:lnSpc>
                <a:spcPct val="120000"/>
              </a:lnSpc>
              <a:spcBef>
                <a:spcPts val="600"/>
              </a:spcBef>
            </a:pPr>
            <a:r>
              <a:rPr lang="en-US" altLang="en-US" sz="2400" dirty="0"/>
              <a:t>U.S. Food and Drug Administration.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https://www.fda.gov/medical-devices/in-vitro-diagnostics/precision-medicine</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20000"/>
              </a:lnSpc>
              <a:spcBef>
                <a:spcPts val="60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National Institute of General Medical Sciences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https://www.nigms.nih.gov/education/fact-sheets/Pages/pharmacogenomics.aspx</a:t>
            </a:r>
            <a:endPar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20000"/>
              </a:lnSpc>
              <a:spcBef>
                <a:spcPts val="600"/>
              </a:spcBef>
            </a:pPr>
            <a:r>
              <a:rPr lang="en-US" altLang="en-US" sz="2400" dirty="0"/>
              <a:t>NIH: Pharmacogenomics Knowledge Base </a:t>
            </a:r>
            <a:r>
              <a:rPr lang="en-US" altLang="en-US" sz="2400" dirty="0">
                <a:hlinkClick r:id="rId7"/>
              </a:rPr>
              <a:t>http://www.pharmgkb.org/</a:t>
            </a:r>
            <a:r>
              <a:rPr lang="en-US" altLang="en-US" sz="2400" dirty="0"/>
              <a:t> </a:t>
            </a:r>
          </a:p>
          <a:p>
            <a:pPr eaLnBrk="1" hangingPunct="1">
              <a:lnSpc>
                <a:spcPct val="120000"/>
              </a:lnSpc>
              <a:spcBef>
                <a:spcPts val="600"/>
              </a:spcBef>
            </a:pPr>
            <a:r>
              <a:rPr lang="en-US" altLang="en-US" sz="2400" dirty="0"/>
              <a:t>FDA Table of approved valid genomic biomarkers </a:t>
            </a:r>
            <a:r>
              <a:rPr lang="en-US" altLang="en-US" sz="2400" dirty="0">
                <a:hlinkClick r:id="rId8"/>
              </a:rPr>
              <a:t>http://www.fda.gov/drugs/scienceresearch/researchareas/pharmacogenetics/ucm083378.htm</a:t>
            </a:r>
            <a:r>
              <a:rPr lang="en-US" altLang="en-US" sz="2400" dirty="0"/>
              <a:t> </a:t>
            </a:r>
          </a:p>
          <a:p>
            <a:pPr eaLnBrk="1" hangingPunct="1">
              <a:lnSpc>
                <a:spcPct val="120000"/>
              </a:lnSpc>
              <a:spcBef>
                <a:spcPts val="600"/>
              </a:spcBef>
            </a:pPr>
            <a:r>
              <a:rPr lang="en-US" altLang="en-US" sz="2400" dirty="0"/>
              <a:t>AMCP Format for Formulary Submission </a:t>
            </a:r>
            <a:r>
              <a:rPr lang="en-US" altLang="en-US" sz="2400" dirty="0">
                <a:hlinkClick r:id="rId9"/>
              </a:rPr>
              <a:t>https://www.amcp.org/format-formulary-submissions</a:t>
            </a:r>
            <a:r>
              <a:rPr lang="en-US" altLang="en-US" sz="2400" dirty="0"/>
              <a:t> </a:t>
            </a:r>
          </a:p>
        </p:txBody>
      </p:sp>
    </p:spTree>
    <p:extLst>
      <p:ext uri="{BB962C8B-B14F-4D97-AF65-F5344CB8AC3E}">
        <p14:creationId xmlns:p14="http://schemas.microsoft.com/office/powerpoint/2010/main" val="383459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lt1"/>
                </a:solidFill>
                <a:latin typeface="Arial"/>
                <a:ea typeface="Arial"/>
                <a:cs typeface="Arial"/>
                <a:sym typeface="Arial"/>
              </a:rPr>
              <a:t>To improve patient health by ensuring access to </a:t>
            </a:r>
            <a:endParaRPr dirty="0"/>
          </a:p>
          <a:p>
            <a:pPr marL="0" marR="0" lvl="0" indent="0" algn="l" rtl="0">
              <a:spcBef>
                <a:spcPts val="0"/>
              </a:spcBef>
              <a:spcAft>
                <a:spcPts val="0"/>
              </a:spcAft>
              <a:buNone/>
            </a:pPr>
            <a:r>
              <a:rPr lang="en-US" sz="3200" dirty="0">
                <a:solidFill>
                  <a:schemeClr val="lt1"/>
                </a:solidFill>
                <a:latin typeface="Arial"/>
                <a:ea typeface="Arial"/>
                <a:cs typeface="Arial"/>
                <a:sym typeface="Arial"/>
              </a:rPr>
              <a:t>high-quality, cost-effective medications and other therapies. </a:t>
            </a:r>
            <a:endParaRPr dirty="0"/>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91C84C"/>
                </a:solidFill>
                <a:latin typeface="Arial"/>
                <a:ea typeface="Arial"/>
                <a:cs typeface="Arial"/>
                <a:sym typeface="Arial"/>
              </a:rPr>
              <a:t>Mission &amp; Vision</a:t>
            </a:r>
            <a:endParaRPr dirty="0"/>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3268858" y="1435814"/>
            <a:ext cx="8840949"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4000"/>
              <a:buFont typeface="Arial"/>
              <a:buNone/>
            </a:pPr>
            <a:r>
              <a:rPr lang="en-US" sz="4000" b="0" dirty="0">
                <a:solidFill>
                  <a:schemeClr val="lt1"/>
                </a:solidFill>
                <a:latin typeface="Arial"/>
                <a:ea typeface="Arial"/>
                <a:cs typeface="Arial"/>
                <a:sym typeface="Arial"/>
              </a:rPr>
              <a:t>Thank you to AMCP SOPRC members for </a:t>
            </a:r>
            <a:r>
              <a:rPr lang="en-US" sz="4000" b="0" dirty="0">
                <a:solidFill>
                  <a:schemeClr val="lt1"/>
                </a:solidFill>
              </a:rPr>
              <a:t>updating this presentation for 2022.</a:t>
            </a:r>
            <a:endParaRPr sz="4000" b="0"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949569"/>
            <a:ext cx="10515600" cy="4779719"/>
          </a:xfrm>
        </p:spPr>
        <p:txBody>
          <a:bodyPr>
            <a:normAutofit/>
          </a:bodyPr>
          <a:lstStyle/>
          <a:p>
            <a:pPr marL="0" indent="0">
              <a:buFont typeface="Arial" panose="020B0604020202020204" pitchFamily="34" charset="0"/>
              <a:buNone/>
            </a:pPr>
            <a:r>
              <a:rPr lang="en-US" altLang="en-US" i="1" dirty="0"/>
              <a:t>“Doctors have always recognized that every patient is unique, and doctors have always tried to tailor their treatments as best they can to individuals. You can match a blood transfusion to a blood type — that was an important discovery. What if matching a cancer cure to our genetic code was just as easy, just as standard? What if figuring out the right dose of medicine was as simple as taking our temperature?” -- President Barack Obama, January 30, 2015</a:t>
            </a:r>
            <a:endParaRPr lang="en-US" altLang="en-US" dirty="0"/>
          </a:p>
          <a:p>
            <a:pPr marL="914400" lvl="1" indent="-457200">
              <a:lnSpc>
                <a:spcPct val="90000"/>
              </a:lnSpc>
              <a:buFont typeface="Arial" charset="0"/>
              <a:buChar char="–"/>
              <a:defRPr/>
            </a:pPr>
            <a:endParaRPr lang="en-US" dirty="0"/>
          </a:p>
          <a:p>
            <a:endParaRPr lang="en-US" dirty="0"/>
          </a:p>
        </p:txBody>
      </p:sp>
    </p:spTree>
    <p:extLst>
      <p:ext uri="{BB962C8B-B14F-4D97-AF65-F5344CB8AC3E}">
        <p14:creationId xmlns:p14="http://schemas.microsoft.com/office/powerpoint/2010/main" val="265030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Precision Medicine Initiative (PMI)</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690689"/>
            <a:ext cx="10515600" cy="4038600"/>
          </a:xfrm>
        </p:spPr>
        <p:txBody>
          <a:bodyPr>
            <a:normAutofit fontScale="70000" lnSpcReduction="20000"/>
          </a:bodyPr>
          <a:lstStyle/>
          <a:p>
            <a:pPr>
              <a:lnSpc>
                <a:spcPct val="120000"/>
              </a:lnSpc>
              <a:spcBef>
                <a:spcPts val="600"/>
              </a:spcBef>
              <a:buFont typeface="Arial" charset="0"/>
              <a:buChar char="•"/>
              <a:defRPr/>
            </a:pPr>
            <a:r>
              <a:rPr lang="en-US" sz="2600" dirty="0"/>
              <a:t>Launched by President Obama in January 2015</a:t>
            </a:r>
          </a:p>
          <a:p>
            <a:pPr>
              <a:lnSpc>
                <a:spcPct val="120000"/>
              </a:lnSpc>
              <a:spcBef>
                <a:spcPts val="600"/>
              </a:spcBef>
              <a:buFont typeface="Arial" charset="0"/>
              <a:buChar char="•"/>
              <a:defRPr/>
            </a:pPr>
            <a:r>
              <a:rPr lang="en-US" sz="2600" dirty="0"/>
              <a:t>A new research effort to revolutionize how we improve health and treat disease and empower health care providers to tailor treatment and prevention strategies to individuals’ unique characteristics</a:t>
            </a:r>
          </a:p>
          <a:p>
            <a:pPr>
              <a:lnSpc>
                <a:spcPct val="120000"/>
              </a:lnSpc>
              <a:spcBef>
                <a:spcPts val="600"/>
              </a:spcBef>
              <a:buFont typeface="Arial" charset="0"/>
              <a:buChar char="•"/>
              <a:defRPr/>
            </a:pPr>
            <a:r>
              <a:rPr lang="en-US" sz="2600" dirty="0"/>
              <a:t>Goals</a:t>
            </a:r>
          </a:p>
          <a:p>
            <a:pPr lvl="1">
              <a:lnSpc>
                <a:spcPct val="120000"/>
              </a:lnSpc>
              <a:spcBef>
                <a:spcPts val="600"/>
              </a:spcBef>
              <a:buFont typeface="Arial" charset="0"/>
              <a:buChar char="–"/>
              <a:defRPr/>
            </a:pPr>
            <a:r>
              <a:rPr lang="en-US" sz="2300" dirty="0"/>
              <a:t>Make health data more portable</a:t>
            </a:r>
          </a:p>
          <a:p>
            <a:pPr lvl="1">
              <a:lnSpc>
                <a:spcPct val="120000"/>
              </a:lnSpc>
              <a:spcBef>
                <a:spcPts val="600"/>
              </a:spcBef>
              <a:buFont typeface="Arial" charset="0"/>
              <a:buChar char="–"/>
              <a:defRPr/>
            </a:pPr>
            <a:r>
              <a:rPr lang="en-US" sz="2300" dirty="0"/>
              <a:t>Ensure patients can easily access and share their own health information, including contributing it for research</a:t>
            </a:r>
          </a:p>
          <a:p>
            <a:pPr lvl="1">
              <a:lnSpc>
                <a:spcPct val="120000"/>
              </a:lnSpc>
              <a:spcBef>
                <a:spcPts val="600"/>
              </a:spcBef>
              <a:buFont typeface="Arial" charset="0"/>
              <a:buChar char="–"/>
              <a:defRPr/>
            </a:pPr>
            <a:r>
              <a:rPr lang="en-US" sz="2300" dirty="0"/>
              <a:t>Rigorously protect patient privacy, security and choice</a:t>
            </a:r>
          </a:p>
          <a:p>
            <a:pPr lvl="1">
              <a:lnSpc>
                <a:spcPct val="120000"/>
              </a:lnSpc>
              <a:spcBef>
                <a:spcPts val="600"/>
              </a:spcBef>
              <a:buFont typeface="Arial" charset="0"/>
              <a:buChar char="–"/>
              <a:defRPr/>
            </a:pPr>
            <a:r>
              <a:rPr lang="en-US" sz="2300" dirty="0"/>
              <a:t>Support new research platforms connecting researcher and participants as partners</a:t>
            </a:r>
            <a:endParaRPr lang="en-US" sz="2600" i="1" dirty="0">
              <a:latin typeface="Trebuchet MS" panose="020B0603020202020204" pitchFamily="34" charset="0"/>
              <a:ea typeface="ＭＳ Ｐゴシック" panose="020B0600070205080204" pitchFamily="34" charset="-128"/>
            </a:endParaRPr>
          </a:p>
          <a:p>
            <a:pPr marL="0" indent="0" eaLnBrk="1" hangingPunct="1">
              <a:lnSpc>
                <a:spcPct val="80000"/>
              </a:lnSpc>
              <a:spcBef>
                <a:spcPct val="0"/>
              </a:spcBef>
              <a:buFontTx/>
              <a:buNone/>
            </a:pPr>
            <a:endParaRPr lang="en-US" i="1" dirty="0">
              <a:latin typeface="Trebuchet MS" panose="020B0603020202020204" pitchFamily="34" charset="0"/>
              <a:ea typeface="ＭＳ Ｐゴシック" panose="020B0600070205080204" pitchFamily="34" charset="-128"/>
            </a:endParaRPr>
          </a:p>
          <a:p>
            <a:pPr marL="0" indent="0" eaLnBrk="1" hangingPunct="1">
              <a:lnSpc>
                <a:spcPct val="80000"/>
              </a:lnSpc>
              <a:spcBef>
                <a:spcPct val="0"/>
              </a:spcBef>
              <a:buFontTx/>
              <a:buNone/>
            </a:pPr>
            <a:endParaRPr lang="en-US" i="1" dirty="0">
              <a:latin typeface="Trebuchet MS" panose="020B0603020202020204" pitchFamily="34" charset="0"/>
              <a:ea typeface="ＭＳ Ｐゴシック" panose="020B0600070205080204" pitchFamily="34" charset="-128"/>
            </a:endParaRPr>
          </a:p>
          <a:p>
            <a:pPr marL="50800" indent="0">
              <a:buNone/>
            </a:pPr>
            <a:r>
              <a:rPr lang="en-US" altLang="en-US" sz="1700" dirty="0"/>
              <a:t>The White House – President Barack Obama. The Precision Medicine Initiative. 2015. </a:t>
            </a:r>
            <a:r>
              <a:rPr lang="en-US" altLang="en-US" sz="1700" dirty="0">
                <a:hlinkClick r:id="rId3">
                  <a:extLst>
                    <a:ext uri="{A12FA001-AC4F-418D-AE19-62706E023703}">
                      <ahyp:hlinkClr xmlns:ahyp="http://schemas.microsoft.com/office/drawing/2018/hyperlinkcolor" val="tx"/>
                    </a:ext>
                  </a:extLst>
                </a:hlinkClick>
              </a:rPr>
              <a:t>https://obamawhitehouse.archives.gov/precision-medicine</a:t>
            </a:r>
            <a:r>
              <a:rPr lang="en-US" altLang="en-US" sz="1700" dirty="0"/>
              <a:t>. Accessed December 2021.</a:t>
            </a:r>
          </a:p>
        </p:txBody>
      </p:sp>
    </p:spTree>
    <p:extLst>
      <p:ext uri="{BB962C8B-B14F-4D97-AF65-F5344CB8AC3E}">
        <p14:creationId xmlns:p14="http://schemas.microsoft.com/office/powerpoint/2010/main" val="358969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Pharmacogenomics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lnSpcReduction="20000"/>
          </a:bodyPr>
          <a:lstStyle/>
          <a:p>
            <a:pPr marL="50800" indent="0">
              <a:lnSpc>
                <a:spcPct val="110000"/>
              </a:lnSpc>
              <a:spcBef>
                <a:spcPts val="600"/>
              </a:spcBef>
              <a:buNone/>
            </a:pPr>
            <a:r>
              <a:rPr lang="en-US" altLang="en-US" sz="2600" dirty="0"/>
              <a:t>AMCP defines pharmacogenomics as the intersection of pharmacology and genetics which studies how an individual’s inherited variations in genes affects the body’s response to medications and may be used to predict future response to therapy.</a:t>
            </a:r>
          </a:p>
          <a:p>
            <a:pPr marL="50800" indent="0">
              <a:lnSpc>
                <a:spcPct val="110000"/>
              </a:lnSpc>
              <a:spcBef>
                <a:spcPts val="600"/>
              </a:spcBef>
              <a:buNone/>
            </a:pPr>
            <a:endParaRPr lang="en-US" altLang="en-US" sz="2600" dirty="0"/>
          </a:p>
          <a:p>
            <a:pPr marL="50800" indent="0">
              <a:lnSpc>
                <a:spcPct val="110000"/>
              </a:lnSpc>
              <a:spcBef>
                <a:spcPts val="600"/>
              </a:spcBef>
              <a:buNone/>
            </a:pPr>
            <a:r>
              <a:rPr lang="en-US" altLang="en-US" sz="2600" dirty="0"/>
              <a:t>This helps to guide optimal drug selection and dosing, improving treatment efficacy and decreasing patient adverse reactions.</a:t>
            </a:r>
          </a:p>
          <a:p>
            <a:pPr lvl="1"/>
            <a:endParaRPr lang="en-US" altLang="en-US" dirty="0"/>
          </a:p>
          <a:p>
            <a:pPr lvl="1"/>
            <a:endParaRPr lang="en-US" altLang="en-US" dirty="0"/>
          </a:p>
          <a:p>
            <a:pPr marL="533400" lvl="1" indent="0">
              <a:buNone/>
            </a:pPr>
            <a:r>
              <a:rPr lang="en-US" altLang="en-US" sz="1900" dirty="0"/>
              <a:t>AMCP website. Pharmacogenomics. </a:t>
            </a:r>
            <a:r>
              <a:rPr lang="en-US" altLang="en-US" sz="1900" dirty="0">
                <a:hlinkClick r:id="rId3"/>
              </a:rPr>
              <a:t>http://www.amcp.org/pharmacogenomics/</a:t>
            </a:r>
            <a:r>
              <a:rPr lang="en-US" altLang="en-US" sz="1900" dirty="0"/>
              <a:t> Accessed December 2021.</a:t>
            </a:r>
          </a:p>
        </p:txBody>
      </p:sp>
    </p:spTree>
    <p:extLst>
      <p:ext uri="{BB962C8B-B14F-4D97-AF65-F5344CB8AC3E}">
        <p14:creationId xmlns:p14="http://schemas.microsoft.com/office/powerpoint/2010/main" val="272043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Personalized Medicine (PM) Defined</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520825"/>
            <a:ext cx="10515600" cy="3086344"/>
          </a:xfrm>
        </p:spPr>
        <p:txBody>
          <a:bodyPr>
            <a:noAutofit/>
          </a:bodyPr>
          <a:lstStyle/>
          <a:p>
            <a:pPr>
              <a:lnSpc>
                <a:spcPct val="120000"/>
              </a:lnSpc>
              <a:spcBef>
                <a:spcPts val="600"/>
              </a:spcBef>
            </a:pPr>
            <a:r>
              <a:rPr lang="en-US" altLang="en-US" sz="2000" dirty="0"/>
              <a:t>President’s Council of Advisors on Science and Technology defines PM as “the tailoring of medical treatment to the specific characteristics of each patient.[It]does not literally mean the creation of drugs or medical devices that are unique to a patient. Rather, it involves the ability to classify individuals into subpopulations that are uniquely or disproportionately susceptible to a particular disease or responsive to a specific treatment.”</a:t>
            </a:r>
            <a:r>
              <a:rPr lang="en-US" altLang="en-US" sz="2000" baseline="30000" dirty="0"/>
              <a:t>1</a:t>
            </a:r>
          </a:p>
          <a:p>
            <a:pPr>
              <a:lnSpc>
                <a:spcPct val="120000"/>
              </a:lnSpc>
              <a:spcBef>
                <a:spcPts val="600"/>
              </a:spcBef>
            </a:pPr>
            <a:r>
              <a:rPr lang="en-US" altLang="en-US" sz="2000" dirty="0"/>
              <a:t>The National Cancer Institute defines PM as “a form of medicine that uses information about a person’s genes, proteins, and environment to prevent, diagnose, and treat disease.”</a:t>
            </a:r>
            <a:r>
              <a:rPr lang="en-US" altLang="en-US" sz="2000" baseline="30000" dirty="0"/>
              <a:t>2</a:t>
            </a:r>
            <a:endParaRPr lang="en-US" altLang="en-US" sz="2000" dirty="0"/>
          </a:p>
        </p:txBody>
      </p:sp>
      <p:sp>
        <p:nvSpPr>
          <p:cNvPr id="4" name="TextBox 3">
            <a:extLst>
              <a:ext uri="{FF2B5EF4-FFF2-40B4-BE49-F238E27FC236}">
                <a16:creationId xmlns:a16="http://schemas.microsoft.com/office/drawing/2014/main" id="{78617FF2-76ED-4B2D-B073-BB60345C463F}"/>
              </a:ext>
            </a:extLst>
          </p:cNvPr>
          <p:cNvSpPr txBox="1"/>
          <p:nvPr/>
        </p:nvSpPr>
        <p:spPr>
          <a:xfrm>
            <a:off x="934915" y="5037251"/>
            <a:ext cx="10322169" cy="1046440"/>
          </a:xfrm>
          <a:prstGeom prst="rect">
            <a:avLst/>
          </a:prstGeom>
          <a:noFill/>
        </p:spPr>
        <p:txBody>
          <a:bodyPr wrap="square" rtlCol="0">
            <a:spAutoFit/>
          </a:bodyPr>
          <a:lstStyle/>
          <a:p>
            <a:pPr marL="228600" indent="-228600">
              <a:buFont typeface="+mj-lt"/>
              <a:buAutoNum type="arabicPeriod"/>
              <a:defRPr/>
            </a:pPr>
            <a:r>
              <a:rPr lang="en-US" sz="1200" dirty="0">
                <a:solidFill>
                  <a:srgbClr val="00205B"/>
                </a:solidFill>
              </a:rPr>
              <a:t>President’s Council of Advisors on Science and Technology. Priorities for Personalized Medicine. President’s Council of     Advisors on Science and Technology, 2008.</a:t>
            </a:r>
          </a:p>
          <a:p>
            <a:pPr marL="228600" indent="-228600">
              <a:buFont typeface="+mj-lt"/>
              <a:buAutoNum type="arabicPeriod"/>
              <a:defRPr/>
            </a:pPr>
            <a:r>
              <a:rPr lang="en-US" sz="1200" dirty="0">
                <a:solidFill>
                  <a:srgbClr val="00205B"/>
                </a:solidFill>
              </a:rPr>
              <a:t>National Cancer Institute. Personalized medicine In NCI Dictionary of Cancer Terms. https://www.cancer.gov/publications/dictionaries/cancer-terms/def/personalized-medicine. Accessed December 2021.</a:t>
            </a:r>
          </a:p>
          <a:p>
            <a:endParaRPr lang="en-US" dirty="0"/>
          </a:p>
        </p:txBody>
      </p:sp>
    </p:spTree>
    <p:extLst>
      <p:ext uri="{BB962C8B-B14F-4D97-AF65-F5344CB8AC3E}">
        <p14:creationId xmlns:p14="http://schemas.microsoft.com/office/powerpoint/2010/main" val="119664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Associated Definitions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825625"/>
            <a:ext cx="10515600" cy="3086344"/>
          </a:xfrm>
        </p:spPr>
        <p:txBody>
          <a:bodyPr>
            <a:normAutofit/>
          </a:bodyPr>
          <a:lstStyle/>
          <a:p>
            <a:pPr eaLnBrk="1" hangingPunct="1">
              <a:lnSpc>
                <a:spcPct val="100000"/>
              </a:lnSpc>
              <a:spcBef>
                <a:spcPts val="600"/>
              </a:spcBef>
            </a:pPr>
            <a:r>
              <a:rPr lang="en-US" altLang="en-US" sz="2400" b="1" u="sng" dirty="0"/>
              <a:t>Genomics</a:t>
            </a:r>
            <a:r>
              <a:rPr lang="en-US" altLang="en-US" sz="2400" dirty="0"/>
              <a:t> – The study of the entire set of genetic instructions found in a cell (DNA)</a:t>
            </a:r>
          </a:p>
          <a:p>
            <a:pPr eaLnBrk="1" hangingPunct="1">
              <a:lnSpc>
                <a:spcPct val="100000"/>
              </a:lnSpc>
              <a:spcBef>
                <a:spcPts val="600"/>
              </a:spcBef>
            </a:pPr>
            <a:r>
              <a:rPr lang="en-US" altLang="en-US" sz="2400" b="1" u="sng" dirty="0"/>
              <a:t>Pharmacogenomics</a:t>
            </a:r>
            <a:r>
              <a:rPr lang="en-US" altLang="en-US" sz="2400" dirty="0"/>
              <a:t> (PGx) – The study of how genetic variation affects drug response.</a:t>
            </a:r>
          </a:p>
          <a:p>
            <a:pPr eaLnBrk="1" hangingPunct="1">
              <a:lnSpc>
                <a:spcPct val="100000"/>
              </a:lnSpc>
              <a:spcBef>
                <a:spcPts val="600"/>
              </a:spcBef>
            </a:pPr>
            <a:r>
              <a:rPr lang="en-US" altLang="en-US" sz="2400" b="1" u="sng" dirty="0"/>
              <a:t>Pharmacogenetics</a:t>
            </a:r>
            <a:r>
              <a:rPr lang="en-US" altLang="en-US" sz="2400" dirty="0"/>
              <a:t> (PGt) – The study of the relationship between variations in a gene and the variability in drug response, toxicity, absorption, distribution, and metabolism. </a:t>
            </a:r>
          </a:p>
          <a:p>
            <a:endParaRPr lang="en-US" altLang="en-US" sz="2400" dirty="0"/>
          </a:p>
        </p:txBody>
      </p:sp>
    </p:spTree>
    <p:extLst>
      <p:ext uri="{BB962C8B-B14F-4D97-AF65-F5344CB8AC3E}">
        <p14:creationId xmlns:p14="http://schemas.microsoft.com/office/powerpoint/2010/main" val="249546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838200" y="365125"/>
            <a:ext cx="11224846" cy="1325563"/>
          </a:xfrm>
        </p:spPr>
        <p:txBody>
          <a:bodyPr/>
          <a:lstStyle/>
          <a:p>
            <a:r>
              <a:rPr lang="en-US" altLang="en-US" sz="4400" dirty="0">
                <a:solidFill>
                  <a:schemeClr val="tx1"/>
                </a:solidFill>
              </a:rPr>
              <a:t>Single Nucleotide Polymorphisms (SNPs)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825624"/>
            <a:ext cx="5855677" cy="3860067"/>
          </a:xfrm>
        </p:spPr>
        <p:txBody>
          <a:bodyPr>
            <a:normAutofit fontScale="77500" lnSpcReduction="20000"/>
          </a:bodyPr>
          <a:lstStyle/>
          <a:p>
            <a:pPr eaLnBrk="1" hangingPunct="1">
              <a:lnSpc>
                <a:spcPct val="120000"/>
              </a:lnSpc>
              <a:spcBef>
                <a:spcPts val="600"/>
              </a:spcBef>
              <a:buFont typeface="Arial" charset="0"/>
              <a:buChar char="•"/>
              <a:defRPr/>
            </a:pPr>
            <a:r>
              <a:rPr lang="en-US" sz="2400" dirty="0">
                <a:solidFill>
                  <a:prstClr val="black"/>
                </a:solidFill>
              </a:rPr>
              <a:t>Single nucleotide polymorphisms (SNPs) are the most common type of genetic variation in humans</a:t>
            </a:r>
          </a:p>
          <a:p>
            <a:pPr eaLnBrk="1" hangingPunct="1">
              <a:lnSpc>
                <a:spcPct val="120000"/>
              </a:lnSpc>
              <a:spcBef>
                <a:spcPts val="600"/>
              </a:spcBef>
              <a:buFont typeface="Arial" charset="0"/>
              <a:buChar char="•"/>
              <a:defRPr/>
            </a:pPr>
            <a:r>
              <a:rPr lang="en-US" sz="2400" dirty="0">
                <a:solidFill>
                  <a:prstClr val="black"/>
                </a:solidFill>
              </a:rPr>
              <a:t>A single nucleotide is substituted with a different nucleotide in the genetic sequence</a:t>
            </a:r>
          </a:p>
          <a:p>
            <a:pPr eaLnBrk="1" hangingPunct="1">
              <a:lnSpc>
                <a:spcPct val="120000"/>
              </a:lnSpc>
              <a:spcBef>
                <a:spcPts val="600"/>
              </a:spcBef>
              <a:buFont typeface="Arial" charset="0"/>
              <a:buChar char="•"/>
              <a:defRPr/>
            </a:pPr>
            <a:r>
              <a:rPr lang="en-US" sz="2400" dirty="0">
                <a:solidFill>
                  <a:prstClr val="black"/>
                </a:solidFill>
              </a:rPr>
              <a:t>Different SNP expressions may modify a drug’s therapeutic response or adverse effect incidence</a:t>
            </a:r>
          </a:p>
          <a:p>
            <a:pPr marL="0" indent="0">
              <a:buFont typeface="Arial" charset="0"/>
              <a:buNone/>
              <a:defRPr/>
            </a:pPr>
            <a:endParaRPr lang="en-US" sz="1050" u="sng" dirty="0">
              <a:solidFill>
                <a:prstClr val="black"/>
              </a:solidFill>
              <a:latin typeface="Arial" charset="0"/>
              <a:cs typeface="Arial" charset="0"/>
              <a:hlinkClick r:id="rId3"/>
            </a:endParaRPr>
          </a:p>
          <a:p>
            <a:pPr marL="0" indent="0">
              <a:buFont typeface="Arial" charset="0"/>
              <a:buNone/>
              <a:defRPr/>
            </a:pPr>
            <a:endParaRPr lang="en-US" sz="1050" u="sng" dirty="0">
              <a:solidFill>
                <a:prstClr val="black"/>
              </a:solidFill>
              <a:latin typeface="Arial" charset="0"/>
              <a:cs typeface="Arial" charset="0"/>
              <a:hlinkClick r:id="rId3"/>
            </a:endParaRPr>
          </a:p>
          <a:p>
            <a:pPr marL="0" indent="0">
              <a:buFont typeface="Arial" charset="0"/>
              <a:buNone/>
              <a:defRPr/>
            </a:pPr>
            <a:endParaRPr lang="en-US" sz="1050" u="sng" dirty="0">
              <a:solidFill>
                <a:prstClr val="black"/>
              </a:solidFill>
              <a:latin typeface="Arial" charset="0"/>
              <a:cs typeface="Arial" charset="0"/>
              <a:hlinkClick r:id="rId3"/>
            </a:endParaRPr>
          </a:p>
          <a:p>
            <a:pPr marL="0" indent="0">
              <a:buFont typeface="Arial" charset="0"/>
              <a:buNone/>
              <a:defRPr/>
            </a:pPr>
            <a:r>
              <a:rPr lang="en-US" sz="1050" u="sng" dirty="0">
                <a:solidFill>
                  <a:prstClr val="black"/>
                </a:solidFill>
                <a:latin typeface="Arial" charset="0"/>
                <a:cs typeface="Arial" charset="0"/>
                <a:hlinkClick r:id="rId3"/>
              </a:rPr>
              <a:t>Courtesy: National Human Genome Research Institute</a:t>
            </a:r>
            <a:r>
              <a:rPr lang="en-US" sz="1050" dirty="0">
                <a:solidFill>
                  <a:prstClr val="black"/>
                </a:solidFill>
                <a:latin typeface="Arial" charset="0"/>
                <a:cs typeface="Arial" charset="0"/>
                <a:hlinkClick r:id="rId3"/>
              </a:rPr>
              <a:t>.  http://www.genome.gov/10000533</a:t>
            </a:r>
            <a:r>
              <a:rPr lang="en-US" sz="1050" dirty="0">
                <a:solidFill>
                  <a:prstClr val="black"/>
                </a:solidFill>
                <a:latin typeface="Arial" charset="0"/>
                <a:cs typeface="Arial" charset="0"/>
              </a:rPr>
              <a:t>. </a:t>
            </a:r>
          </a:p>
          <a:p>
            <a:pPr marL="0" indent="0">
              <a:buNone/>
              <a:defRPr/>
            </a:pPr>
            <a:r>
              <a:rPr lang="en-US" altLang="en-US" sz="1300" dirty="0">
                <a:latin typeface="Arial" panose="020B0604020202020204" pitchFamily="34" charset="0"/>
              </a:rPr>
              <a:t>www.snipscreen.com/genetics.php</a:t>
            </a:r>
            <a:endParaRPr lang="en-US" sz="1300" dirty="0"/>
          </a:p>
        </p:txBody>
      </p:sp>
      <p:pic>
        <p:nvPicPr>
          <p:cNvPr id="5" name="Picture 4">
            <a:extLst>
              <a:ext uri="{FF2B5EF4-FFF2-40B4-BE49-F238E27FC236}">
                <a16:creationId xmlns:a16="http://schemas.microsoft.com/office/drawing/2014/main" id="{7849F026-4708-4276-8DFD-1C0D1716D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310" y="1609481"/>
            <a:ext cx="3551900" cy="4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76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Personalized Medicine Mechanics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47500" lnSpcReduction="20000"/>
          </a:bodyPr>
          <a:lstStyle/>
          <a:p>
            <a:pPr eaLnBrk="1" hangingPunct="1">
              <a:lnSpc>
                <a:spcPct val="120000"/>
              </a:lnSpc>
              <a:spcBef>
                <a:spcPts val="600"/>
              </a:spcBef>
            </a:pPr>
            <a:r>
              <a:rPr lang="en-US" altLang="en-US" sz="3800" dirty="0"/>
              <a:t>Natural variations (DNA polymorphisms) play a role in our risk of getting or not getting certain diseases </a:t>
            </a:r>
          </a:p>
          <a:p>
            <a:pPr eaLnBrk="1" hangingPunct="1">
              <a:lnSpc>
                <a:spcPct val="120000"/>
              </a:lnSpc>
              <a:spcBef>
                <a:spcPts val="600"/>
              </a:spcBef>
            </a:pPr>
            <a:r>
              <a:rPr lang="en-US" altLang="en-US" sz="3800" dirty="0"/>
              <a:t>External factors such as environment, diet, and exercise, along with polymorphisms can also determine an individual’s risk for disease</a:t>
            </a:r>
          </a:p>
          <a:p>
            <a:pPr eaLnBrk="1" hangingPunct="1">
              <a:lnSpc>
                <a:spcPct val="120000"/>
              </a:lnSpc>
              <a:spcBef>
                <a:spcPts val="600"/>
              </a:spcBef>
            </a:pPr>
            <a:r>
              <a:rPr lang="en-US" altLang="en-US" sz="3800" dirty="0"/>
              <a:t>Natural genetic variations can, in part, determine drug efficacy. Variations in DNA can lead to differences in pharmacodynamics and pharmacokinetics (metabolism) in the individual patient</a:t>
            </a:r>
          </a:p>
          <a:p>
            <a:pPr lvl="1">
              <a:lnSpc>
                <a:spcPct val="120000"/>
              </a:lnSpc>
              <a:spcBef>
                <a:spcPts val="600"/>
              </a:spcBef>
            </a:pPr>
            <a:r>
              <a:rPr lang="en-US" altLang="en-US" sz="3800" dirty="0"/>
              <a:t>This ties in with metabolic phenotype.</a:t>
            </a:r>
          </a:p>
          <a:p>
            <a:pPr eaLnBrk="1" hangingPunct="1">
              <a:lnSpc>
                <a:spcPct val="120000"/>
              </a:lnSpc>
              <a:spcBef>
                <a:spcPts val="600"/>
              </a:spcBef>
            </a:pPr>
            <a:r>
              <a:rPr lang="en-US" altLang="en-US" sz="3800" dirty="0"/>
              <a:t>Based on the patient’s individual genetic expression, biomarkers and DNA microarrays can help detect the best medication for the patient.</a:t>
            </a:r>
          </a:p>
          <a:p>
            <a:pPr lvl="1"/>
            <a:endParaRPr lang="en-US" altLang="en-US" dirty="0"/>
          </a:p>
          <a:p>
            <a:pPr lvl="1"/>
            <a:endParaRPr lang="en-US" altLang="en-US" dirty="0"/>
          </a:p>
          <a:p>
            <a:pPr lvl="1"/>
            <a:endParaRPr lang="en-US" altLang="en-US" sz="2500" dirty="0"/>
          </a:p>
          <a:p>
            <a:pPr eaLnBrk="1" hangingPunct="1">
              <a:spcBef>
                <a:spcPct val="0"/>
              </a:spcBef>
              <a:buFontTx/>
              <a:buNone/>
            </a:pPr>
            <a:r>
              <a:rPr lang="en-US" altLang="en-US" sz="2500" dirty="0">
                <a:latin typeface="Arial" panose="020B0604020202020204" pitchFamily="34" charset="0"/>
                <a:hlinkClick r:id="rId3"/>
              </a:rPr>
              <a:t>http://www.personalizedmedicinecoalition.org/about/about-personalized-medicine/personalized-medicine-101/science</a:t>
            </a:r>
            <a:r>
              <a:rPr lang="en-US" altLang="en-US" sz="2500" dirty="0">
                <a:latin typeface="Arial" panose="020B0604020202020204" pitchFamily="34" charset="0"/>
              </a:rPr>
              <a:t>.  </a:t>
            </a:r>
          </a:p>
        </p:txBody>
      </p:sp>
    </p:spTree>
    <p:extLst>
      <p:ext uri="{BB962C8B-B14F-4D97-AF65-F5344CB8AC3E}">
        <p14:creationId xmlns:p14="http://schemas.microsoft.com/office/powerpoint/2010/main" val="2634501700"/>
      </p:ext>
    </p:extLst>
  </p:cSld>
  <p:clrMapOvr>
    <a:masterClrMapping/>
  </p:clrMapOvr>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6" ma:contentTypeDescription="Create a new document." ma:contentTypeScope="" ma:versionID="e3d4dd4c3f5536d29d2ff7d915e2d75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b1b278df919fcfd68a817278bd2abf75"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F971C-4D77-46F0-803F-8C1085A6AB40}">
  <ds:schemaRefs>
    <ds:schemaRef ds:uri="http://schemas.microsoft.com/sharepoint/v3/contenttype/forms"/>
  </ds:schemaRefs>
</ds:datastoreItem>
</file>

<file path=customXml/itemProps2.xml><?xml version="1.0" encoding="utf-8"?>
<ds:datastoreItem xmlns:ds="http://schemas.openxmlformats.org/officeDocument/2006/customXml" ds:itemID="{CCC1CAE7-DD33-49DB-9F5C-E2281892C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231</TotalTime>
  <Words>3088</Words>
  <Application>Microsoft Office PowerPoint</Application>
  <PresentationFormat>Widescreen</PresentationFormat>
  <Paragraphs>217</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Montserrat</vt:lpstr>
      <vt:lpstr>Noto Sans Symbols</vt:lpstr>
      <vt:lpstr>Courier New</vt:lpstr>
      <vt:lpstr>Wingdings</vt:lpstr>
      <vt:lpstr>Arial</vt:lpstr>
      <vt:lpstr>Calibri</vt:lpstr>
      <vt:lpstr>Trebuchet MS</vt:lpstr>
      <vt:lpstr>Office Theme</vt:lpstr>
      <vt:lpstr>Personalized Medicine &amp; Pharmacogenomics</vt:lpstr>
      <vt:lpstr>Objectives</vt:lpstr>
      <vt:lpstr>PowerPoint Presentation</vt:lpstr>
      <vt:lpstr>Precision Medicine Initiative (PMI)</vt:lpstr>
      <vt:lpstr>Pharmacogenomics</vt:lpstr>
      <vt:lpstr>Personalized Medicine (PM) Defined</vt:lpstr>
      <vt:lpstr>Associated Definitions</vt:lpstr>
      <vt:lpstr>Single Nucleotide Polymorphisms (SNPs)</vt:lpstr>
      <vt:lpstr>Personalized Medicine Mechanics</vt:lpstr>
      <vt:lpstr>Metabolic Phenotype</vt:lpstr>
      <vt:lpstr>Changing the Medical Diagnostic Paradigm</vt:lpstr>
      <vt:lpstr>DNA Microarray Technology </vt:lpstr>
      <vt:lpstr>Commercially Available Pharmacogenetic Tests </vt:lpstr>
      <vt:lpstr>Potential Benefits of Personalized Medicine</vt:lpstr>
      <vt:lpstr>Societal Impact of Personalized Medicine</vt:lpstr>
      <vt:lpstr>Limitations of Personalized Medicine</vt:lpstr>
      <vt:lpstr>Pharmacogenomic Biomarkers in Drug Labeling</vt:lpstr>
      <vt:lpstr>FDA Novel Drug Approvals</vt:lpstr>
      <vt:lpstr>Abacavir (Ziagen)</vt:lpstr>
      <vt:lpstr>Carbamazepine (Tegretol)</vt:lpstr>
      <vt:lpstr>Codeine</vt:lpstr>
      <vt:lpstr>Trastuzumab (Herceptin)</vt:lpstr>
      <vt:lpstr>Warfarin (Coumadin, Jantoven)</vt:lpstr>
      <vt:lpstr>FDA Approvals with Companion Diagnostics</vt:lpstr>
      <vt:lpstr>Example: Cystic Fibrosis</vt:lpstr>
      <vt:lpstr>Resources for More Information</vt:lpstr>
      <vt:lpstr>PowerPoint Presentation</vt:lpstr>
      <vt:lpstr>Thank you to AMCP SOPRC members for updating this presentation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Betty Whitaker</cp:lastModifiedBy>
  <cp:revision>11</cp:revision>
  <dcterms:created xsi:type="dcterms:W3CDTF">2019-05-03T17:39:49Z</dcterms:created>
  <dcterms:modified xsi:type="dcterms:W3CDTF">2022-09-21T15:09:49Z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ies>
</file>