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60" r:id="rId2"/>
    <p:sldMasterId id="2147483648" r:id="rId3"/>
  </p:sldMasterIdLst>
  <p:notesMasterIdLst>
    <p:notesMasterId r:id="rId41"/>
  </p:notesMasterIdLst>
  <p:sldIdLst>
    <p:sldId id="256" r:id="rId4"/>
    <p:sldId id="259" r:id="rId5"/>
    <p:sldId id="258" r:id="rId6"/>
    <p:sldId id="257" r:id="rId7"/>
    <p:sldId id="284" r:id="rId8"/>
    <p:sldId id="3709" r:id="rId9"/>
    <p:sldId id="2450" r:id="rId10"/>
    <p:sldId id="498" r:id="rId11"/>
    <p:sldId id="261" r:id="rId12"/>
    <p:sldId id="3719" r:id="rId13"/>
    <p:sldId id="279" r:id="rId14"/>
    <p:sldId id="3718" r:id="rId15"/>
    <p:sldId id="263" r:id="rId16"/>
    <p:sldId id="280" r:id="rId17"/>
    <p:sldId id="275" r:id="rId18"/>
    <p:sldId id="264" r:id="rId19"/>
    <p:sldId id="265" r:id="rId20"/>
    <p:sldId id="276" r:id="rId21"/>
    <p:sldId id="266" r:id="rId22"/>
    <p:sldId id="282" r:id="rId23"/>
    <p:sldId id="3717" r:id="rId24"/>
    <p:sldId id="281" r:id="rId25"/>
    <p:sldId id="3710" r:id="rId26"/>
    <p:sldId id="267" r:id="rId27"/>
    <p:sldId id="3716" r:id="rId28"/>
    <p:sldId id="268" r:id="rId29"/>
    <p:sldId id="283" r:id="rId30"/>
    <p:sldId id="3711" r:id="rId31"/>
    <p:sldId id="3713" r:id="rId32"/>
    <p:sldId id="3714" r:id="rId33"/>
    <p:sldId id="3722" r:id="rId34"/>
    <p:sldId id="3723" r:id="rId35"/>
    <p:sldId id="270" r:id="rId36"/>
    <p:sldId id="271" r:id="rId37"/>
    <p:sldId id="272" r:id="rId38"/>
    <p:sldId id="273"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BD4C99-827D-3E32-F073-232752191807}" v="2" dt="2022-09-14T20:13:43.224"/>
    <p1510:client id="{57AB3DCF-0E4A-4F9A-A905-04C4737D90B8}" v="38" dt="2022-09-14T16:05:48.397"/>
    <p1510:client id="{7720F03C-EB23-4058-A6C7-3B3ACAA48BA3}" v="449" dt="2022-09-13T20:22:02.243"/>
    <p1510:client id="{91BBFFEC-C7A2-E022-B509-0DA4A798F380}" v="1" dt="2022-09-15T15:36:41.920"/>
    <p1510:client id="{CFB24EED-EB9F-EF70-5B9F-E8F8F00EBEB5}" v="284" dt="2022-09-15T15:01:55.203"/>
    <p1510:client id="{DD3E9EA7-0829-4372-A00D-B15FF49899E2}" v="243" dt="2022-09-13T20:20:00.503"/>
    <p1510:client id="{FC922C1C-174C-41EC-8639-A59EF74D5169}" v="2" dt="2022-09-15T15:16:47.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7_E58B885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Employer</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27-4363-A6F7-2D92BA387F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27-4363-A6F7-2D92BA387F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27-4363-A6F7-2D92BA387F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27-4363-A6F7-2D92BA387F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927-4363-A6F7-2D92BA387FD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927-4363-A6F7-2D92BA387FD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927-4363-A6F7-2D92BA387FD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927-4363-A6F7-2D92BA387FD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6927-4363-A6F7-2D92BA387FDB}"/>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3-6927-4363-A6F7-2D92BA387FDB}"/>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5-6927-4363-A6F7-2D92BA387FDB}"/>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7-6927-4363-A6F7-2D92BA387FDB}"/>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B-6927-4363-A6F7-2D92BA387FDB}"/>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D-6927-4363-A6F7-2D92BA387FDB}"/>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F-6927-4363-A6F7-2D92BA387F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Employer!$A$3:$A$10</c:f>
              <c:strCache>
                <c:ptCount val="8"/>
                <c:pt idx="0">
                  <c:v>Pharma</c:v>
                </c:pt>
                <c:pt idx="1">
                  <c:v>Health Plan</c:v>
                </c:pt>
                <c:pt idx="2">
                  <c:v>PBM</c:v>
                </c:pt>
                <c:pt idx="3">
                  <c:v>Hospital/IDN/ACO</c:v>
                </c:pt>
                <c:pt idx="4">
                  <c:v>Consultants</c:v>
                </c:pt>
                <c:pt idx="5">
                  <c:v>University</c:v>
                </c:pt>
                <c:pt idx="6">
                  <c:v>Specialty Pharmacy</c:v>
                </c:pt>
                <c:pt idx="7">
                  <c:v>Other</c:v>
                </c:pt>
              </c:strCache>
            </c:strRef>
          </c:cat>
          <c:val>
            <c:numRef>
              <c:f>Employer!$B$3:$B$10</c:f>
              <c:numCache>
                <c:formatCode>0%</c:formatCode>
                <c:ptCount val="8"/>
                <c:pt idx="0">
                  <c:v>0.41553637484586931</c:v>
                </c:pt>
                <c:pt idx="1">
                  <c:v>0.17221537196876285</c:v>
                </c:pt>
                <c:pt idx="2">
                  <c:v>0.12042745581586518</c:v>
                </c:pt>
                <c:pt idx="3">
                  <c:v>2.7538018906699546E-2</c:v>
                </c:pt>
                <c:pt idx="4">
                  <c:v>7.4599260172626386E-2</c:v>
                </c:pt>
                <c:pt idx="5">
                  <c:v>7.4599260172626386E-2</c:v>
                </c:pt>
                <c:pt idx="6">
                  <c:v>2.0756267981915332E-2</c:v>
                </c:pt>
                <c:pt idx="7">
                  <c:v>9.4327990135635018E-2</c:v>
                </c:pt>
              </c:numCache>
            </c:numRef>
          </c:val>
          <c:extLst>
            <c:ext xmlns:c16="http://schemas.microsoft.com/office/drawing/2014/chart" uri="{C3380CC4-5D6E-409C-BE32-E72D297353CC}">
              <c16:uniqueId val="{00000010-6927-4363-A6F7-2D92BA387F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06B1-4D24-8D7A-7985AD31E11F}"/>
              </c:ext>
            </c:extLst>
          </c:dPt>
          <c:dPt>
            <c:idx val="1"/>
            <c:invertIfNegative val="0"/>
            <c:bubble3D val="0"/>
            <c:spPr>
              <a:solidFill>
                <a:srgbClr val="507CB6"/>
              </a:solidFill>
              <a:ln w="0">
                <a:noFill/>
              </a:ln>
            </c:spPr>
            <c:extLst>
              <c:ext xmlns:c16="http://schemas.microsoft.com/office/drawing/2014/chart" uri="{C3380CC4-5D6E-409C-BE32-E72D297353CC}">
                <c16:uniqueId val="{00000003-06B1-4D24-8D7A-7985AD31E11F}"/>
              </c:ext>
            </c:extLst>
          </c:dPt>
          <c:dPt>
            <c:idx val="2"/>
            <c:invertIfNegative val="0"/>
            <c:bubble3D val="0"/>
            <c:spPr>
              <a:solidFill>
                <a:srgbClr val="F9BE00"/>
              </a:solidFill>
              <a:ln w="0">
                <a:noFill/>
              </a:ln>
            </c:spPr>
            <c:extLst>
              <c:ext xmlns:c16="http://schemas.microsoft.com/office/drawing/2014/chart" uri="{C3380CC4-5D6E-409C-BE32-E72D297353CC}">
                <c16:uniqueId val="{00000005-06B1-4D24-8D7A-7985AD31E11F}"/>
              </c:ext>
            </c:extLst>
          </c:dPt>
          <c:dPt>
            <c:idx val="3"/>
            <c:invertIfNegative val="0"/>
            <c:bubble3D val="0"/>
            <c:spPr>
              <a:solidFill>
                <a:srgbClr val="6BC8CD"/>
              </a:solidFill>
              <a:ln w="0">
                <a:noFill/>
              </a:ln>
            </c:spPr>
            <c:extLst>
              <c:ext xmlns:c16="http://schemas.microsoft.com/office/drawing/2014/chart" uri="{C3380CC4-5D6E-409C-BE32-E72D297353CC}">
                <c16:uniqueId val="{00000007-06B1-4D24-8D7A-7985AD31E11F}"/>
              </c:ext>
            </c:extLst>
          </c:dPt>
          <c:dPt>
            <c:idx val="4"/>
            <c:invertIfNegative val="0"/>
            <c:bubble3D val="0"/>
            <c:spPr>
              <a:solidFill>
                <a:srgbClr val="FF8B4F"/>
              </a:solidFill>
              <a:ln w="0">
                <a:noFill/>
              </a:ln>
            </c:spPr>
            <c:extLst>
              <c:ext xmlns:c16="http://schemas.microsoft.com/office/drawing/2014/chart" uri="{C3380CC4-5D6E-409C-BE32-E72D297353CC}">
                <c16:uniqueId val="{00000009-06B1-4D24-8D7A-7985AD31E11F}"/>
              </c:ext>
            </c:extLst>
          </c:dPt>
          <c:dPt>
            <c:idx val="5"/>
            <c:invertIfNegative val="0"/>
            <c:bubble3D val="0"/>
            <c:spPr>
              <a:solidFill>
                <a:srgbClr val="7D5E90"/>
              </a:solidFill>
              <a:ln w="0">
                <a:noFill/>
              </a:ln>
            </c:spPr>
            <c:extLst>
              <c:ext xmlns:c16="http://schemas.microsoft.com/office/drawing/2014/chart" uri="{C3380CC4-5D6E-409C-BE32-E72D297353CC}">
                <c16:uniqueId val="{0000000B-06B1-4D24-8D7A-7985AD31E11F}"/>
              </c:ext>
            </c:extLst>
          </c:dPt>
          <c:dPt>
            <c:idx val="6"/>
            <c:invertIfNegative val="0"/>
            <c:bubble3D val="0"/>
            <c:spPr>
              <a:solidFill>
                <a:srgbClr val="D25F90"/>
              </a:solidFill>
              <a:ln w="0">
                <a:noFill/>
              </a:ln>
            </c:spPr>
            <c:extLst>
              <c:ext xmlns:c16="http://schemas.microsoft.com/office/drawing/2014/chart" uri="{C3380CC4-5D6E-409C-BE32-E72D297353CC}">
                <c16:uniqueId val="{0000000D-06B1-4D24-8D7A-7985AD31E11F}"/>
              </c:ext>
            </c:extLst>
          </c:dPt>
          <c:dPt>
            <c:idx val="7"/>
            <c:invertIfNegative val="0"/>
            <c:bubble3D val="0"/>
            <c:spPr>
              <a:solidFill>
                <a:srgbClr val="C7B879"/>
              </a:solidFill>
              <a:ln w="0">
                <a:noFill/>
              </a:ln>
            </c:spPr>
            <c:extLst>
              <c:ext xmlns:c16="http://schemas.microsoft.com/office/drawing/2014/chart" uri="{C3380CC4-5D6E-409C-BE32-E72D297353CC}">
                <c16:uniqueId val="{0000000F-06B1-4D24-8D7A-7985AD31E11F}"/>
              </c:ext>
            </c:extLst>
          </c:dPt>
          <c:dPt>
            <c:idx val="8"/>
            <c:invertIfNegative val="0"/>
            <c:bubble3D val="0"/>
            <c:spPr>
              <a:solidFill>
                <a:srgbClr val="DB4D5C"/>
              </a:solidFill>
              <a:ln w="0">
                <a:noFill/>
              </a:ln>
            </c:spPr>
            <c:extLst>
              <c:ext xmlns:c16="http://schemas.microsoft.com/office/drawing/2014/chart" uri="{C3380CC4-5D6E-409C-BE32-E72D297353CC}">
                <c16:uniqueId val="{00000011-06B1-4D24-8D7A-7985AD31E11F}"/>
              </c:ext>
            </c:extLst>
          </c:dPt>
          <c:dPt>
            <c:idx val="9"/>
            <c:invertIfNegative val="0"/>
            <c:bubble3D val="0"/>
            <c:spPr>
              <a:solidFill>
                <a:srgbClr val="768086"/>
              </a:solidFill>
              <a:ln w="0">
                <a:noFill/>
              </a:ln>
            </c:spPr>
            <c:extLst>
              <c:ext xmlns:c16="http://schemas.microsoft.com/office/drawing/2014/chart" uri="{C3380CC4-5D6E-409C-BE32-E72D297353CC}">
                <c16:uniqueId val="{00000013-06B1-4D24-8D7A-7985AD31E11F}"/>
              </c:ext>
            </c:extLst>
          </c:dPt>
          <c:cat>
            <c:strRef>
              <c:f>Sheet1!$A$2:$A$11</c:f>
              <c:strCache>
                <c:ptCount val="10"/>
                <c:pt idx="0">
                  <c:v>None</c:v>
                </c:pt>
                <c:pt idx="1">
                  <c:v>Offer an elective in Managed Care</c:v>
                </c:pt>
                <c:pt idx="2">
                  <c:v>Provide Webinar/Lunch &amp; Learns with managed care contacts</c:v>
                </c:pt>
                <c:pt idx="3">
                  <c:v>Information/module included in an existing course</c:v>
                </c:pt>
                <c:pt idx="4">
                  <c:v>Have an AMCP Student Chapter for students to join</c:v>
                </c:pt>
                <c:pt idx="5">
                  <c:v>Offer IPPE experiential opportunities</c:v>
                </c:pt>
                <c:pt idx="6">
                  <c:v>Offer APPE experiential opportunities</c:v>
                </c:pt>
                <c:pt idx="7">
                  <c:v>Offer post-graduate opportunities to students (Managed Care Residencies, Fellowships, etc.) (Have a partnership with local managed care/Health plan)</c:v>
                </c:pt>
                <c:pt idx="8">
                  <c:v>Offer scholarships (obtained from local health plans/managed care organizations) for students</c:v>
                </c:pt>
                <c:pt idx="9">
                  <c:v>Other (please specify)</c:v>
                </c:pt>
              </c:strCache>
            </c:strRef>
          </c:cat>
          <c:val>
            <c:numRef>
              <c:f>Sheet1!$B$2:$B$11</c:f>
              <c:numCache>
                <c:formatCode>0.00%</c:formatCode>
                <c:ptCount val="10"/>
                <c:pt idx="0">
                  <c:v>0</c:v>
                </c:pt>
                <c:pt idx="1">
                  <c:v>0.625</c:v>
                </c:pt>
                <c:pt idx="2">
                  <c:v>0.6875</c:v>
                </c:pt>
                <c:pt idx="3">
                  <c:v>0.6875</c:v>
                </c:pt>
                <c:pt idx="4">
                  <c:v>0.9375</c:v>
                </c:pt>
                <c:pt idx="5">
                  <c:v>0.1875</c:v>
                </c:pt>
                <c:pt idx="6">
                  <c:v>0.875</c:v>
                </c:pt>
                <c:pt idx="7">
                  <c:v>0.375</c:v>
                </c:pt>
                <c:pt idx="8">
                  <c:v>0</c:v>
                </c:pt>
                <c:pt idx="9">
                  <c:v>6.25E-2</c:v>
                </c:pt>
              </c:numCache>
            </c:numRef>
          </c:val>
          <c:extLst>
            <c:ext xmlns:c16="http://schemas.microsoft.com/office/drawing/2014/chart" uri="{C3380CC4-5D6E-409C-BE32-E72D297353CC}">
              <c16:uniqueId val="{00000014-06B1-4D24-8D7A-7985AD31E11F}"/>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600"/>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crossAx val="2068027336"/>
        <c:crosses val="max"/>
        <c:crossBetween val="between"/>
      </c:valAx>
    </c:plotArea>
    <c:plotVisOnly val="1"/>
    <c:dispBlanksAs val="gap"/>
    <c:showDLblsOverMax val="1"/>
  </c:chart>
  <c:txPr>
    <a:bodyPr/>
    <a:lstStyle/>
    <a:p>
      <a:pPr>
        <a:defRPr sz="2000"/>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 </c:v>
                </c:pt>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416E-40AC-85D8-FFA27038172E}"/>
              </c:ext>
            </c:extLst>
          </c:dPt>
          <c:dPt>
            <c:idx val="1"/>
            <c:invertIfNegative val="0"/>
            <c:bubble3D val="0"/>
            <c:spPr>
              <a:solidFill>
                <a:srgbClr val="507CB6"/>
              </a:solidFill>
              <a:ln w="0">
                <a:noFill/>
              </a:ln>
            </c:spPr>
            <c:extLst>
              <c:ext xmlns:c16="http://schemas.microsoft.com/office/drawing/2014/chart" uri="{C3380CC4-5D6E-409C-BE32-E72D297353CC}">
                <c16:uniqueId val="{00000003-416E-40AC-85D8-FFA27038172E}"/>
              </c:ext>
            </c:extLst>
          </c:dPt>
          <c:dPt>
            <c:idx val="2"/>
            <c:invertIfNegative val="0"/>
            <c:bubble3D val="0"/>
            <c:spPr>
              <a:solidFill>
                <a:srgbClr val="F9BE00"/>
              </a:solidFill>
              <a:ln w="0">
                <a:noFill/>
              </a:ln>
            </c:spPr>
            <c:extLst>
              <c:ext xmlns:c16="http://schemas.microsoft.com/office/drawing/2014/chart" uri="{C3380CC4-5D6E-409C-BE32-E72D297353CC}">
                <c16:uniqueId val="{00000005-416E-40AC-85D8-FFA27038172E}"/>
              </c:ext>
            </c:extLst>
          </c:dPt>
          <c:dPt>
            <c:idx val="3"/>
            <c:invertIfNegative val="0"/>
            <c:bubble3D val="0"/>
            <c:spPr>
              <a:solidFill>
                <a:srgbClr val="6BC8CD"/>
              </a:solidFill>
              <a:ln w="0">
                <a:noFill/>
              </a:ln>
            </c:spPr>
            <c:extLst>
              <c:ext xmlns:c16="http://schemas.microsoft.com/office/drawing/2014/chart" uri="{C3380CC4-5D6E-409C-BE32-E72D297353CC}">
                <c16:uniqueId val="{00000007-416E-40AC-85D8-FFA27038172E}"/>
              </c:ext>
            </c:extLst>
          </c:dPt>
          <c:dPt>
            <c:idx val="4"/>
            <c:invertIfNegative val="0"/>
            <c:bubble3D val="0"/>
            <c:spPr>
              <a:solidFill>
                <a:srgbClr val="FF8B4F"/>
              </a:solidFill>
              <a:ln w="0">
                <a:noFill/>
              </a:ln>
            </c:spPr>
            <c:extLst>
              <c:ext xmlns:c16="http://schemas.microsoft.com/office/drawing/2014/chart" uri="{C3380CC4-5D6E-409C-BE32-E72D297353CC}">
                <c16:uniqueId val="{00000009-416E-40AC-85D8-FFA27038172E}"/>
              </c:ext>
            </c:extLst>
          </c:dPt>
          <c:dPt>
            <c:idx val="5"/>
            <c:invertIfNegative val="0"/>
            <c:bubble3D val="0"/>
            <c:spPr>
              <a:solidFill>
                <a:srgbClr val="7D5E90"/>
              </a:solidFill>
              <a:ln w="0">
                <a:noFill/>
              </a:ln>
            </c:spPr>
            <c:extLst>
              <c:ext xmlns:c16="http://schemas.microsoft.com/office/drawing/2014/chart" uri="{C3380CC4-5D6E-409C-BE32-E72D297353CC}">
                <c16:uniqueId val="{0000000B-416E-40AC-85D8-FFA27038172E}"/>
              </c:ext>
            </c:extLst>
          </c:dPt>
          <c:cat>
            <c:strRef>
              <c:f>Sheet1!$A$2:$A$7</c:f>
              <c:strCache>
                <c:ptCount val="6"/>
                <c:pt idx="0">
                  <c:v>Advise and/or support AMCP chapter with strategic planning process</c:v>
                </c:pt>
                <c:pt idx="1">
                  <c:v>Serve as an advocate or resource for opportunities with managed care pharmacy</c:v>
                </c:pt>
                <c:pt idx="2">
                  <c:v>Participate in AMCP chapter and managed care related events or curriculum within school</c:v>
                </c:pt>
                <c:pt idx="3">
                  <c:v>Serve as an advisor to school faculty on managed care related curriculum or school activities</c:v>
                </c:pt>
                <c:pt idx="4">
                  <c:v>I am not aware of the AMCP Diplomat Program/No involvement</c:v>
                </c:pt>
                <c:pt idx="5">
                  <c:v>Other - please provide any additional feedback</c:v>
                </c:pt>
              </c:strCache>
            </c:strRef>
          </c:cat>
          <c:val>
            <c:numRef>
              <c:f>Sheet1!$B$2:$B$7</c:f>
              <c:numCache>
                <c:formatCode>0.00%</c:formatCode>
                <c:ptCount val="6"/>
                <c:pt idx="0">
                  <c:v>0.4375</c:v>
                </c:pt>
                <c:pt idx="1">
                  <c:v>0.6875</c:v>
                </c:pt>
                <c:pt idx="2">
                  <c:v>0.4375</c:v>
                </c:pt>
                <c:pt idx="3">
                  <c:v>0.375</c:v>
                </c:pt>
                <c:pt idx="4">
                  <c:v>0.1875</c:v>
                </c:pt>
                <c:pt idx="5">
                  <c:v>0.25</c:v>
                </c:pt>
              </c:numCache>
            </c:numRef>
          </c:val>
          <c:extLst>
            <c:ext xmlns:c16="http://schemas.microsoft.com/office/drawing/2014/chart" uri="{C3380CC4-5D6E-409C-BE32-E72D297353CC}">
              <c16:uniqueId val="{0000000C-416E-40AC-85D8-FFA27038172E}"/>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1600" b="0">
                <a:solidFill>
                  <a:srgbClr val="7F7F7F"/>
                </a:solidFill>
              </a:defRPr>
            </a:pPr>
            <a:endParaRPr lang="en-US"/>
          </a:p>
        </c:txPr>
        <c:crossAx val="2113994440"/>
        <c:crosses val="autoZero"/>
        <c:auto val="1"/>
        <c:lblAlgn val="ctr"/>
        <c:lblOffset val="100"/>
        <c:noMultiLvlLbl val="0"/>
      </c:catAx>
      <c:valAx>
        <c:axId val="2113994440"/>
        <c:scaling>
          <c:orientation val="minMax"/>
          <c:max val="1"/>
          <c:min val="0"/>
        </c:scaling>
        <c:delete val="0"/>
        <c:axPos val="b"/>
        <c:numFmt formatCode="0%" sourceLinked="0"/>
        <c:majorTickMark val="out"/>
        <c:minorTickMark val="none"/>
        <c:tickLblPos val="nextTo"/>
        <c:spPr>
          <a:ln>
            <a:solidFill>
              <a:srgbClr val="7F7F7F"/>
            </a:solidFill>
          </a:ln>
        </c:spPr>
        <c:txPr>
          <a:bodyPr/>
          <a:lstStyle/>
          <a:p>
            <a:pPr>
              <a:defRPr sz="1000" b="0">
                <a:solidFill>
                  <a:srgbClr val="7F7F7F"/>
                </a:solidFill>
              </a:defRPr>
            </a:pPr>
            <a:endParaRPr lang="en-US"/>
          </a:p>
        </c:txPr>
        <c:crossAx val="2068027336"/>
        <c:crosses val="max"/>
        <c:crossBetween val="between"/>
      </c:valAx>
    </c:plotArea>
    <c:plotVisOnly val="1"/>
    <c:dispBlanksAs val="gap"/>
    <c:showDLblsOverMax val="1"/>
  </c:chart>
  <c:txPr>
    <a:bodyPr/>
    <a:lstStyle/>
    <a:p>
      <a:pPr>
        <a:defRPr sz="1800"/>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5D998-B454-4693-98CC-EB682A64C211}"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0B4FC-6477-4D2E-95C8-CD5F0BA32312}" type="slidenum">
              <a:rPr lang="en-US" smtClean="0"/>
              <a:t>‹#›</a:t>
            </a:fld>
            <a:endParaRPr lang="en-US"/>
          </a:p>
        </p:txBody>
      </p:sp>
    </p:spTree>
    <p:extLst>
      <p:ext uri="{BB962C8B-B14F-4D97-AF65-F5344CB8AC3E}">
        <p14:creationId xmlns:p14="http://schemas.microsoft.com/office/powerpoint/2010/main" val="344008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the people who help patients get the medications they need at a cost they can afford. </a:t>
            </a:r>
          </a:p>
        </p:txBody>
      </p:sp>
      <p:sp>
        <p:nvSpPr>
          <p:cNvPr id="4" name="Slide Number Placeholder 3"/>
          <p:cNvSpPr>
            <a:spLocks noGrp="1"/>
          </p:cNvSpPr>
          <p:nvPr>
            <p:ph type="sldNum" sz="quarter" idx="5"/>
          </p:nvPr>
        </p:nvSpPr>
        <p:spPr/>
        <p:txBody>
          <a:bodyPr/>
          <a:lstStyle/>
          <a:p>
            <a:fld id="{BE9CBD27-D6FE-4E25-8944-C777FE3B93DA}" type="slidenum">
              <a:rPr lang="en-US" smtClean="0"/>
              <a:t>5</a:t>
            </a:fld>
            <a:endParaRPr lang="en-US"/>
          </a:p>
        </p:txBody>
      </p:sp>
    </p:spTree>
    <p:extLst>
      <p:ext uri="{BB962C8B-B14F-4D97-AF65-F5344CB8AC3E}">
        <p14:creationId xmlns:p14="http://schemas.microsoft.com/office/powerpoint/2010/main" val="83676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-Chapter operations manual: useful information on how to manage and grow your student-chapters</a:t>
            </a:r>
          </a:p>
          <a:p>
            <a:r>
              <a:rPr lang="en-US">
                <a:cs typeface="Calibri"/>
              </a:rPr>
              <a:t>-Toolboxes: </a:t>
            </a:r>
            <a:r>
              <a:rPr lang="en-US"/>
              <a:t>Toolboxes are intended to guide AMCP Student Chapter E-Boards on certain key topics that all Chapter leaders face</a:t>
            </a:r>
          </a:p>
          <a:p>
            <a:r>
              <a:rPr lang="en-US">
                <a:cs typeface="Calibri"/>
              </a:rPr>
              <a:t>-Social media and other templates: provides many different types of AMCP logo templates </a:t>
            </a:r>
          </a:p>
        </p:txBody>
      </p:sp>
      <p:sp>
        <p:nvSpPr>
          <p:cNvPr id="4" name="Slide Number Placeholder 3"/>
          <p:cNvSpPr>
            <a:spLocks noGrp="1"/>
          </p:cNvSpPr>
          <p:nvPr>
            <p:ph type="sldNum" sz="quarter" idx="5"/>
          </p:nvPr>
        </p:nvSpPr>
        <p:spPr/>
        <p:txBody>
          <a:bodyPr/>
          <a:lstStyle/>
          <a:p>
            <a:fld id="{4410B4FC-6477-4D2E-95C8-CD5F0BA32312}" type="slidenum">
              <a:rPr lang="en-US" smtClean="0"/>
              <a:t>18</a:t>
            </a:fld>
            <a:endParaRPr lang="en-US"/>
          </a:p>
        </p:txBody>
      </p:sp>
    </p:spTree>
    <p:extLst>
      <p:ext uri="{BB962C8B-B14F-4D97-AF65-F5344CB8AC3E}">
        <p14:creationId xmlns:p14="http://schemas.microsoft.com/office/powerpoint/2010/main" val="234674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Survey was sent out on September 9th </a:t>
            </a:r>
          </a:p>
        </p:txBody>
      </p:sp>
      <p:sp>
        <p:nvSpPr>
          <p:cNvPr id="4" name="Slide Number Placeholder 3"/>
          <p:cNvSpPr>
            <a:spLocks noGrp="1"/>
          </p:cNvSpPr>
          <p:nvPr>
            <p:ph type="sldNum" sz="quarter" idx="5"/>
          </p:nvPr>
        </p:nvSpPr>
        <p:spPr/>
        <p:txBody>
          <a:bodyPr/>
          <a:lstStyle/>
          <a:p>
            <a:fld id="{4410B4FC-6477-4D2E-95C8-CD5F0BA32312}" type="slidenum">
              <a:rPr lang="en-US" smtClean="0"/>
              <a:t>19</a:t>
            </a:fld>
            <a:endParaRPr lang="en-US"/>
          </a:p>
        </p:txBody>
      </p:sp>
    </p:spTree>
    <p:extLst>
      <p:ext uri="{BB962C8B-B14F-4D97-AF65-F5344CB8AC3E}">
        <p14:creationId xmlns:p14="http://schemas.microsoft.com/office/powerpoint/2010/main" val="44567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of our goal to have more regular touchpoints with the faculty. So definitely be sure to add this meeting on your calendar through the agenda section on your AMCP NEXUS app so you get the notification. </a:t>
            </a:r>
          </a:p>
          <a:p>
            <a:endParaRPr lang="en-US">
              <a:cs typeface="Calibri"/>
            </a:endParaRPr>
          </a:p>
        </p:txBody>
      </p:sp>
      <p:sp>
        <p:nvSpPr>
          <p:cNvPr id="4" name="Slide Number Placeholder 3"/>
          <p:cNvSpPr>
            <a:spLocks noGrp="1"/>
          </p:cNvSpPr>
          <p:nvPr>
            <p:ph type="sldNum" sz="quarter" idx="5"/>
          </p:nvPr>
        </p:nvSpPr>
        <p:spPr/>
        <p:txBody>
          <a:bodyPr/>
          <a:lstStyle/>
          <a:p>
            <a:fld id="{4410B4FC-6477-4D2E-95C8-CD5F0BA32312}" type="slidenum">
              <a:rPr lang="en-US" smtClean="0"/>
              <a:t>20</a:t>
            </a:fld>
            <a:endParaRPr lang="en-US"/>
          </a:p>
        </p:txBody>
      </p:sp>
    </p:spTree>
    <p:extLst>
      <p:ext uri="{BB962C8B-B14F-4D97-AF65-F5344CB8AC3E}">
        <p14:creationId xmlns:p14="http://schemas.microsoft.com/office/powerpoint/2010/main" val="51533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with the school of pharmacy and student chapters  - speak, participate in career fairs, etc.</a:t>
            </a:r>
          </a:p>
        </p:txBody>
      </p:sp>
      <p:sp>
        <p:nvSpPr>
          <p:cNvPr id="4" name="Slide Number Placeholder 3"/>
          <p:cNvSpPr>
            <a:spLocks noGrp="1"/>
          </p:cNvSpPr>
          <p:nvPr>
            <p:ph type="sldNum" sz="quarter" idx="5"/>
          </p:nvPr>
        </p:nvSpPr>
        <p:spPr/>
        <p:txBody>
          <a:bodyPr/>
          <a:lstStyle/>
          <a:p>
            <a:fld id="{4410B4FC-6477-4D2E-95C8-CD5F0BA32312}" type="slidenum">
              <a:rPr lang="en-US" smtClean="0"/>
              <a:t>22</a:t>
            </a:fld>
            <a:endParaRPr lang="en-US"/>
          </a:p>
        </p:txBody>
      </p:sp>
    </p:spTree>
    <p:extLst>
      <p:ext uri="{BB962C8B-B14F-4D97-AF65-F5344CB8AC3E}">
        <p14:creationId xmlns:p14="http://schemas.microsoft.com/office/powerpoint/2010/main" val="3719499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c4cfde13e_0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9c4cfde13e_0_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 name="Google Shape;183;g9c4cfde13e_0_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c4cfde13e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9c4cfde13e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rPr>
              <a:t>5 schools offer between 1 and 3 elective credit hours </a:t>
            </a:r>
          </a:p>
          <a:p>
            <a:pPr marL="0" lvl="0" indent="0" algn="l" rtl="0">
              <a:spcBef>
                <a:spcPts val="0"/>
              </a:spcBef>
              <a:spcAft>
                <a:spcPts val="0"/>
              </a:spcAft>
              <a:buNone/>
            </a:pPr>
            <a:endParaRPr/>
          </a:p>
        </p:txBody>
      </p:sp>
      <p:sp>
        <p:nvSpPr>
          <p:cNvPr id="190" name="Google Shape;190;g9c4cfde13e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c4cfde13e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9c4cfde13e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rPr>
              <a:t>5 schools offer between 1 and 3 elective credit hours </a:t>
            </a:r>
          </a:p>
          <a:p>
            <a:pPr marL="0" lvl="0" indent="0" algn="l" rtl="0">
              <a:spcBef>
                <a:spcPts val="0"/>
              </a:spcBef>
              <a:spcAft>
                <a:spcPts val="0"/>
              </a:spcAft>
              <a:buNone/>
            </a:pPr>
            <a:endParaRPr/>
          </a:p>
        </p:txBody>
      </p:sp>
      <p:sp>
        <p:nvSpPr>
          <p:cNvPr id="190" name="Google Shape;190;g9c4cfde13e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48502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c4cfde13e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9c4cfde13e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rPr>
              <a:t>5 schools offer between 1 and 3 elective credit hours </a:t>
            </a:r>
          </a:p>
          <a:p>
            <a:pPr marL="0" lvl="0" indent="0" algn="l" rtl="0">
              <a:spcBef>
                <a:spcPts val="0"/>
              </a:spcBef>
              <a:spcAft>
                <a:spcPts val="0"/>
              </a:spcAft>
              <a:buNone/>
            </a:pPr>
            <a:endParaRPr/>
          </a:p>
        </p:txBody>
      </p:sp>
      <p:sp>
        <p:nvSpPr>
          <p:cNvPr id="190" name="Google Shape;190;g9c4cfde13e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06891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34</a:t>
            </a:fld>
            <a:endParaRPr lang="en-US"/>
          </a:p>
        </p:txBody>
      </p:sp>
    </p:spTree>
    <p:extLst>
      <p:ext uri="{BB962C8B-B14F-4D97-AF65-F5344CB8AC3E}">
        <p14:creationId xmlns:p14="http://schemas.microsoft.com/office/powerpoint/2010/main" val="4155735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35</a:t>
            </a:fld>
            <a:endParaRPr lang="en-US"/>
          </a:p>
        </p:txBody>
      </p:sp>
    </p:spTree>
    <p:extLst>
      <p:ext uri="{BB962C8B-B14F-4D97-AF65-F5344CB8AC3E}">
        <p14:creationId xmlns:p14="http://schemas.microsoft.com/office/powerpoint/2010/main" val="357337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AMCP is the professional society that connects these pharmacists, doctors, nurses, biopharmaceutical experts and others across the health care continuum… working to design a more effective and equitable health care system. </a:t>
            </a:r>
            <a:r>
              <a:rPr lang="en-US" sz="1800">
                <a:effectLst/>
                <a:latin typeface="Calibri" panose="020F0502020204030204" pitchFamily="34" charset="0"/>
                <a:ea typeface="Calibri" panose="020F0502020204030204" pitchFamily="34" charset="0"/>
                <a:cs typeface="Times New Roman" panose="02020603050405020304" pitchFamily="18" charset="0"/>
              </a:rPr>
              <a:t>And since our founding, AMCP continues to be the hub for health plans, manufacturers, PBMs, and other health care decision makers to catalyze meaningful conversation and create actionable solutions to get patients the medications they need at a cost they can afford.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6</a:t>
            </a:fld>
            <a:endParaRPr lang="en-US"/>
          </a:p>
        </p:txBody>
      </p:sp>
    </p:spTree>
    <p:extLst>
      <p:ext uri="{BB962C8B-B14F-4D97-AF65-F5344CB8AC3E}">
        <p14:creationId xmlns:p14="http://schemas.microsoft.com/office/powerpoint/2010/main" val="4164192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36</a:t>
            </a:fld>
            <a:endParaRPr lang="en-US"/>
          </a:p>
        </p:txBody>
      </p:sp>
    </p:spTree>
    <p:extLst>
      <p:ext uri="{BB962C8B-B14F-4D97-AF65-F5344CB8AC3E}">
        <p14:creationId xmlns:p14="http://schemas.microsoft.com/office/powerpoint/2010/main" val="76450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National professional society of approximately 8,000 members made up of pharmacists and other health care professionals.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AMCP provides a wealth of information, education, networking, advocacy and more.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AMCP members manage medication therapies for nearly 300 million Americans served by health plans, PBM firms, emerging care models, and government.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Dedicated to increasing patient access to affordable medicines, improving health outcomes, ensuring the wise use of health care dollars.</a:t>
            </a:r>
          </a:p>
          <a:p>
            <a:endParaRPr lang="en-US"/>
          </a:p>
        </p:txBody>
      </p:sp>
      <p:sp>
        <p:nvSpPr>
          <p:cNvPr id="4" name="Slide Number Placeholder 3"/>
          <p:cNvSpPr>
            <a:spLocks noGrp="1"/>
          </p:cNvSpPr>
          <p:nvPr>
            <p:ph type="sldNum" sz="quarter" idx="5"/>
          </p:nvPr>
        </p:nvSpPr>
        <p:spPr/>
        <p:txBody>
          <a:bodyPr/>
          <a:lstStyle/>
          <a:p>
            <a:fld id="{E65074AE-70CD-48ED-945E-A0E11A1BC6BB}" type="slidenum">
              <a:rPr lang="en-US" smtClean="0"/>
              <a:t>7</a:t>
            </a:fld>
            <a:endParaRPr lang="en-US"/>
          </a:p>
        </p:txBody>
      </p:sp>
    </p:spTree>
    <p:extLst>
      <p:ext uri="{BB962C8B-B14F-4D97-AF65-F5344CB8AC3E}">
        <p14:creationId xmlns:p14="http://schemas.microsoft.com/office/powerpoint/2010/main" val="385401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8</a:t>
            </a:fld>
            <a:endParaRPr lang="en-US"/>
          </a:p>
        </p:txBody>
      </p:sp>
    </p:spTree>
    <p:extLst>
      <p:ext uri="{BB962C8B-B14F-4D97-AF65-F5344CB8AC3E}">
        <p14:creationId xmlns:p14="http://schemas.microsoft.com/office/powerpoint/2010/main" val="11541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9</a:t>
            </a:fld>
            <a:endParaRPr lang="en-US"/>
          </a:p>
        </p:txBody>
      </p:sp>
    </p:spTree>
    <p:extLst>
      <p:ext uri="{BB962C8B-B14F-4D97-AF65-F5344CB8AC3E}">
        <p14:creationId xmlns:p14="http://schemas.microsoft.com/office/powerpoint/2010/main" val="16276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APPE rotation: Chance for students to see how a national pharmacy organization is managed with experiences in many different departments. </a:t>
            </a:r>
          </a:p>
        </p:txBody>
      </p:sp>
      <p:sp>
        <p:nvSpPr>
          <p:cNvPr id="4" name="Slide Number Placeholder 3"/>
          <p:cNvSpPr>
            <a:spLocks noGrp="1"/>
          </p:cNvSpPr>
          <p:nvPr>
            <p:ph type="sldNum" sz="quarter" idx="5"/>
          </p:nvPr>
        </p:nvSpPr>
        <p:spPr/>
        <p:txBody>
          <a:bodyPr/>
          <a:lstStyle/>
          <a:p>
            <a:fld id="{4410B4FC-6477-4D2E-95C8-CD5F0BA32312}" type="slidenum">
              <a:rPr lang="en-US" smtClean="0"/>
              <a:t>13</a:t>
            </a:fld>
            <a:endParaRPr lang="en-US"/>
          </a:p>
        </p:txBody>
      </p:sp>
    </p:spTree>
    <p:extLst>
      <p:ext uri="{BB962C8B-B14F-4D97-AF65-F5344CB8AC3E}">
        <p14:creationId xmlns:p14="http://schemas.microsoft.com/office/powerpoint/2010/main" val="3157968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-Chapter of the year award: requires an online submission by the student chapter. Deadline for 2022 was at the end of July, so keep it on the radar for next year</a:t>
            </a:r>
          </a:p>
          <a:p>
            <a:r>
              <a:rPr lang="en-US">
                <a:cs typeface="Calibri"/>
              </a:rPr>
              <a:t>-Chapter member of the year award: Presented to the recipient in the spring of every year. To the member that has made outstanding contributions to their AMCP Student Pharmacist Chapter. There is an online nomination form that needs to be filled out. There is still time for this. </a:t>
            </a:r>
          </a:p>
        </p:txBody>
      </p:sp>
      <p:sp>
        <p:nvSpPr>
          <p:cNvPr id="4" name="Slide Number Placeholder 3"/>
          <p:cNvSpPr>
            <a:spLocks noGrp="1"/>
          </p:cNvSpPr>
          <p:nvPr>
            <p:ph type="sldNum" sz="quarter" idx="5"/>
          </p:nvPr>
        </p:nvSpPr>
        <p:spPr/>
        <p:txBody>
          <a:bodyPr/>
          <a:lstStyle/>
          <a:p>
            <a:fld id="{4410B4FC-6477-4D2E-95C8-CD5F0BA32312}" type="slidenum">
              <a:rPr lang="en-US" smtClean="0"/>
              <a:t>14</a:t>
            </a:fld>
            <a:endParaRPr lang="en-US"/>
          </a:p>
        </p:txBody>
      </p:sp>
    </p:spTree>
    <p:extLst>
      <p:ext uri="{BB962C8B-B14F-4D97-AF65-F5344CB8AC3E}">
        <p14:creationId xmlns:p14="http://schemas.microsoft.com/office/powerpoint/2010/main" val="109992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We have several schools using Fundamentals of Managed Care Pharmacy in their programs – bulk discounts are available</a:t>
            </a:r>
          </a:p>
          <a:p>
            <a:pPr marL="171450" indent="-171450">
              <a:buFontTx/>
              <a:buChar char="-"/>
            </a:pPr>
            <a:r>
              <a:rPr lang="en-US"/>
              <a:t>Managed Care Pharmacy </a:t>
            </a:r>
            <a:r>
              <a:rPr lang="en-US" err="1"/>
              <a:t>Curriculmn</a:t>
            </a:r>
            <a:r>
              <a:rPr lang="en-US"/>
              <a:t> is being updated. Pdf</a:t>
            </a:r>
            <a:endParaRPr lang="en-US">
              <a:cs typeface="Calibri"/>
            </a:endParaRPr>
          </a:p>
        </p:txBody>
      </p:sp>
      <p:sp>
        <p:nvSpPr>
          <p:cNvPr id="4" name="Slide Number Placeholder 3"/>
          <p:cNvSpPr>
            <a:spLocks noGrp="1"/>
          </p:cNvSpPr>
          <p:nvPr>
            <p:ph type="sldNum" sz="quarter" idx="5"/>
          </p:nvPr>
        </p:nvSpPr>
        <p:spPr/>
        <p:txBody>
          <a:bodyPr/>
          <a:lstStyle/>
          <a:p>
            <a:fld id="{4410B4FC-6477-4D2E-95C8-CD5F0BA32312}" type="slidenum">
              <a:rPr lang="en-US" smtClean="0"/>
              <a:t>15</a:t>
            </a:fld>
            <a:endParaRPr lang="en-US"/>
          </a:p>
        </p:txBody>
      </p:sp>
    </p:spTree>
    <p:extLst>
      <p:ext uri="{BB962C8B-B14F-4D97-AF65-F5344CB8AC3E}">
        <p14:creationId xmlns:p14="http://schemas.microsoft.com/office/powerpoint/2010/main" val="103168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find your chapters diplomat </a:t>
            </a:r>
          </a:p>
          <a:p>
            <a:r>
              <a:rPr lang="en-US">
                <a:cs typeface="Calibri"/>
              </a:rPr>
              <a:t>-Learn more about the managed care pharmacy curriculum course that was developed to assist faculty </a:t>
            </a:r>
          </a:p>
          <a:p>
            <a:r>
              <a:rPr lang="en-US">
                <a:cs typeface="Calibri"/>
              </a:rPr>
              <a:t>-Resources for the P&amp;T competition</a:t>
            </a:r>
          </a:p>
          <a:p>
            <a:r>
              <a:rPr lang="en-US">
                <a:cs typeface="Calibri"/>
              </a:rPr>
              <a:t>-Managed Care Pharmacy 101: Provides a broad overview of what managed care pharmacy is and the tools we use  </a:t>
            </a:r>
          </a:p>
          <a:p>
            <a:r>
              <a:rPr lang="en-US">
                <a:cs typeface="Calibri"/>
              </a:rPr>
              <a:t>-PPT Presentations: MC career paths, what is MC pharmacy, MTM, MC models, etc</a:t>
            </a:r>
          </a:p>
        </p:txBody>
      </p:sp>
      <p:sp>
        <p:nvSpPr>
          <p:cNvPr id="4" name="Slide Number Placeholder 3"/>
          <p:cNvSpPr>
            <a:spLocks noGrp="1"/>
          </p:cNvSpPr>
          <p:nvPr>
            <p:ph type="sldNum" sz="quarter" idx="5"/>
          </p:nvPr>
        </p:nvSpPr>
        <p:spPr/>
        <p:txBody>
          <a:bodyPr/>
          <a:lstStyle/>
          <a:p>
            <a:fld id="{4410B4FC-6477-4D2E-95C8-CD5F0BA32312}" type="slidenum">
              <a:rPr lang="en-US" smtClean="0"/>
              <a:t>17</a:t>
            </a:fld>
            <a:endParaRPr lang="en-US"/>
          </a:p>
        </p:txBody>
      </p:sp>
    </p:spTree>
    <p:extLst>
      <p:ext uri="{BB962C8B-B14F-4D97-AF65-F5344CB8AC3E}">
        <p14:creationId xmlns:p14="http://schemas.microsoft.com/office/powerpoint/2010/main" val="2518573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85725" y="-11430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11457A-C405-4EB0-B7DE-C089F75AFEEB}"/>
              </a:ext>
            </a:extLst>
          </p:cNvPr>
          <p:cNvSpPr/>
          <p:nvPr/>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sp>
        <p:nvSpPr>
          <p:cNvPr id="4" name="Text Placeholder 3">
            <a:extLst>
              <a:ext uri="{FF2B5EF4-FFF2-40B4-BE49-F238E27FC236}">
                <a16:creationId xmlns:a16="http://schemas.microsoft.com/office/drawing/2014/main" id="{AE73F007-6D06-4E99-9552-A76F112AEF5C}"/>
              </a:ext>
            </a:extLst>
          </p:cNvPr>
          <p:cNvSpPr>
            <a:spLocks noGrp="1"/>
          </p:cNvSpPr>
          <p:nvPr>
            <p:ph type="body" sz="quarter" idx="10" hasCustomPrompt="1"/>
          </p:nvPr>
        </p:nvSpPr>
        <p:spPr>
          <a:xfrm>
            <a:off x="885825" y="2355638"/>
            <a:ext cx="10953750" cy="1057275"/>
          </a:xfrm>
          <a:prstGeom prst="rect">
            <a:avLst/>
          </a:prstGeom>
        </p:spPr>
        <p:txBody>
          <a:bodyPr/>
          <a:lstStyle>
            <a:lvl1pPr marL="0" indent="0" algn="ctr">
              <a:buNone/>
              <a:defRPr sz="7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1" name="Picture 10">
            <a:extLst>
              <a:ext uri="{FF2B5EF4-FFF2-40B4-BE49-F238E27FC236}">
                <a16:creationId xmlns:a16="http://schemas.microsoft.com/office/drawing/2014/main" id="{890B8528-6C47-4416-8950-C3A31C5D854E}"/>
              </a:ext>
            </a:extLst>
          </p:cNvPr>
          <p:cNvPicPr>
            <a:picLocks noChangeAspect="1"/>
          </p:cNvPicPr>
          <p:nvPr/>
        </p:nvPicPr>
        <p:blipFill>
          <a:blip r:embed="rId2"/>
          <a:stretch>
            <a:fillRect/>
          </a:stretch>
        </p:blipFill>
        <p:spPr>
          <a:xfrm>
            <a:off x="809625" y="5072631"/>
            <a:ext cx="3157734" cy="1271019"/>
          </a:xfrm>
          <a:prstGeom prst="rect">
            <a:avLst/>
          </a:prstGeom>
        </p:spPr>
      </p:pic>
      <p:sp>
        <p:nvSpPr>
          <p:cNvPr id="13" name="Text Placeholder 12">
            <a:extLst>
              <a:ext uri="{FF2B5EF4-FFF2-40B4-BE49-F238E27FC236}">
                <a16:creationId xmlns:a16="http://schemas.microsoft.com/office/drawing/2014/main" id="{6C86D695-5ADB-4525-B695-DC2712BC29F6}"/>
              </a:ext>
            </a:extLst>
          </p:cNvPr>
          <p:cNvSpPr>
            <a:spLocks noGrp="1"/>
          </p:cNvSpPr>
          <p:nvPr>
            <p:ph type="body" sz="quarter" idx="11" hasCustomPrompt="1"/>
          </p:nvPr>
        </p:nvSpPr>
        <p:spPr>
          <a:xfrm>
            <a:off x="885825" y="3594974"/>
            <a:ext cx="10953750" cy="1396125"/>
          </a:xfrm>
          <a:prstGeom prst="rect">
            <a:avLst/>
          </a:prstGeom>
        </p:spPr>
        <p:txBody>
          <a:bodyPr/>
          <a:lstStyle>
            <a:lvl1pPr marL="0" indent="0" algn="r">
              <a:lnSpc>
                <a:spcPct val="100000"/>
              </a:lnSpc>
              <a:spcBef>
                <a:spcPts val="600"/>
              </a:spcBef>
              <a:spcAft>
                <a:spcPts val="600"/>
              </a:spcAft>
              <a:buNone/>
              <a:defRPr>
                <a:solidFill>
                  <a:schemeClr val="bg1"/>
                </a:solidFill>
              </a:defRPr>
            </a:lvl1pPr>
          </a:lstStyle>
          <a:p>
            <a:pPr lvl="0"/>
            <a:r>
              <a:rPr lang="en-US"/>
              <a:t>Date</a:t>
            </a:r>
          </a:p>
          <a:p>
            <a:pPr lvl="0"/>
            <a:r>
              <a:rPr lang="en-US"/>
              <a:t>Location</a:t>
            </a:r>
          </a:p>
        </p:txBody>
      </p:sp>
    </p:spTree>
    <p:extLst>
      <p:ext uri="{BB962C8B-B14F-4D97-AF65-F5344CB8AC3E}">
        <p14:creationId xmlns:p14="http://schemas.microsoft.com/office/powerpoint/2010/main" val="9753110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nect With U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0" y="-5715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 Placeholder 3">
            <a:extLst>
              <a:ext uri="{FF2B5EF4-FFF2-40B4-BE49-F238E27FC236}">
                <a16:creationId xmlns:a16="http://schemas.microsoft.com/office/drawing/2014/main" id="{C60433E6-CA8E-45EA-98C5-2475199D52EC}"/>
              </a:ext>
            </a:extLst>
          </p:cNvPr>
          <p:cNvSpPr>
            <a:spLocks noGrp="1"/>
          </p:cNvSpPr>
          <p:nvPr>
            <p:ph type="body" sz="quarter" idx="10" hasCustomPrompt="1"/>
          </p:nvPr>
        </p:nvSpPr>
        <p:spPr>
          <a:xfrm>
            <a:off x="700087" y="2132593"/>
            <a:ext cx="10791825" cy="1047750"/>
          </a:xfrm>
          <a:prstGeom prst="rect">
            <a:avLst/>
          </a:prstGeom>
        </p:spPr>
        <p:txBody>
          <a:bodyPr/>
          <a:lstStyle>
            <a:lvl1pPr marL="0" indent="0" algn="ctr">
              <a:buNone/>
              <a:defRPr sz="6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Connect with Us</a:t>
            </a:r>
          </a:p>
        </p:txBody>
      </p:sp>
      <p:sp>
        <p:nvSpPr>
          <p:cNvPr id="6" name="Text Placeholder 5">
            <a:extLst>
              <a:ext uri="{FF2B5EF4-FFF2-40B4-BE49-F238E27FC236}">
                <a16:creationId xmlns:a16="http://schemas.microsoft.com/office/drawing/2014/main" id="{D8B018AB-C8D6-4EA4-A146-7CDCB8ADD56C}"/>
              </a:ext>
            </a:extLst>
          </p:cNvPr>
          <p:cNvSpPr>
            <a:spLocks noGrp="1"/>
          </p:cNvSpPr>
          <p:nvPr>
            <p:ph type="body" sz="quarter" idx="11" hasCustomPrompt="1"/>
          </p:nvPr>
        </p:nvSpPr>
        <p:spPr>
          <a:xfrm>
            <a:off x="700088" y="3391372"/>
            <a:ext cx="10791825" cy="1047751"/>
          </a:xfrm>
          <a:prstGeom prst="rect">
            <a:avLst/>
          </a:prstGeom>
        </p:spPr>
        <p:txBody>
          <a:bodyPr/>
          <a:lstStyle>
            <a:lvl1pPr marL="0" indent="0" algn="ctr">
              <a:buNone/>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www.amcp.org  @</a:t>
            </a:r>
            <a:r>
              <a:rPr lang="en-US" err="1"/>
              <a:t>amcporg</a:t>
            </a:r>
            <a:endParaRPr lang="en-US"/>
          </a:p>
        </p:txBody>
      </p:sp>
      <p:sp>
        <p:nvSpPr>
          <p:cNvPr id="5" name="Oval 4">
            <a:extLst>
              <a:ext uri="{FF2B5EF4-FFF2-40B4-BE49-F238E27FC236}">
                <a16:creationId xmlns:a16="http://schemas.microsoft.com/office/drawing/2014/main" id="{DB365F6E-2ABD-447F-9E54-3012657526A8}"/>
              </a:ext>
            </a:extLst>
          </p:cNvPr>
          <p:cNvSpPr/>
          <p:nvPr/>
        </p:nvSpPr>
        <p:spPr>
          <a:xfrm>
            <a:off x="6709577" y="3813430"/>
            <a:ext cx="199695" cy="203637"/>
          </a:xfrm>
          <a:prstGeom prst="ellipse">
            <a:avLst/>
          </a:prstGeom>
          <a:solidFill>
            <a:srgbClr val="91C84C"/>
          </a:solidFill>
          <a:ln>
            <a:solidFill>
              <a:srgbClr val="91C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621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Green Caragon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EC5190-DB6C-504A-A431-681490C9CFFA}"/>
              </a:ext>
            </a:extLst>
          </p:cNvPr>
          <p:cNvPicPr>
            <a:picLocks noChangeAspect="1"/>
          </p:cNvPicPr>
          <p:nvPr/>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28582911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White Carag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3B933F-AC31-354F-82CE-ECFCD649E389}"/>
              </a:ext>
            </a:extLst>
          </p:cNvPr>
          <p:cNvSpPr/>
          <p:nvPr/>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ED2222-9B49-4F44-80C4-7F0FFDD2BCA8}"/>
              </a:ext>
            </a:extLst>
          </p:cNvPr>
          <p:cNvPicPr>
            <a:picLocks noChangeAspect="1"/>
          </p:cNvPicPr>
          <p:nvPr/>
        </p:nvPicPr>
        <p:blipFill rotWithShape="1">
          <a:blip r:embed="rId2"/>
          <a:srcRect r="16356" b="42778"/>
          <a:stretch/>
        </p:blipFill>
        <p:spPr>
          <a:xfrm>
            <a:off x="5983664" y="-1422399"/>
            <a:ext cx="7427536" cy="6184232"/>
          </a:xfrm>
          <a:prstGeom prst="rect">
            <a:avLst/>
          </a:prstGeom>
        </p:spPr>
      </p:pic>
    </p:spTree>
    <p:extLst>
      <p:ext uri="{BB962C8B-B14F-4D97-AF65-F5344CB8AC3E}">
        <p14:creationId xmlns:p14="http://schemas.microsoft.com/office/powerpoint/2010/main" val="20371181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FE0CA-5D3C-4940-8395-3494B5A97B8F}"/>
              </a:ext>
            </a:extLst>
          </p:cNvPr>
          <p:cNvSpPr>
            <a:spLocks noGrp="1"/>
          </p:cNvSpPr>
          <p:nvPr>
            <p:ph type="dt" sz="half" idx="10"/>
          </p:nvPr>
        </p:nvSpPr>
        <p:spPr/>
        <p:txBody>
          <a:bodyPr/>
          <a:lstStyle/>
          <a:p>
            <a:fld id="{68210EBF-CAE7-664B-A98E-E89EFFD898CA}" type="datetimeFigureOut">
              <a:rPr lang="en-US" smtClean="0"/>
              <a:t>9/15/2022</a:t>
            </a:fld>
            <a:endParaRPr lang="en-US"/>
          </a:p>
        </p:txBody>
      </p:sp>
      <p:sp>
        <p:nvSpPr>
          <p:cNvPr id="3" name="Footer Placeholder 2">
            <a:extLst>
              <a:ext uri="{FF2B5EF4-FFF2-40B4-BE49-F238E27FC236}">
                <a16:creationId xmlns:a16="http://schemas.microsoft.com/office/drawing/2014/main" id="{6F8BA39A-4C3A-1446-A940-C3A87D3E02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E9B5F4-1758-FD49-A28E-D7EE70BBD17D}"/>
              </a:ext>
            </a:extLst>
          </p:cNvPr>
          <p:cNvSpPr>
            <a:spLocks noGrp="1"/>
          </p:cNvSpPr>
          <p:nvPr>
            <p:ph type="sldNum" sz="quarter" idx="12"/>
          </p:nvPr>
        </p:nvSpPr>
        <p:spPr/>
        <p:txBody>
          <a:bodyPr/>
          <a:lstStyle/>
          <a:p>
            <a:fld id="{285BC28D-61A7-594E-8D5B-15230D99F629}" type="slidenum">
              <a:rPr lang="en-US" smtClean="0"/>
              <a:t>‹#›</a:t>
            </a:fld>
            <a:endParaRPr lang="en-US"/>
          </a:p>
        </p:txBody>
      </p:sp>
    </p:spTree>
    <p:extLst>
      <p:ext uri="{BB962C8B-B14F-4D97-AF65-F5344CB8AC3E}">
        <p14:creationId xmlns:p14="http://schemas.microsoft.com/office/powerpoint/2010/main" val="2262312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rategic Priorities - Title Slide">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6B0D396E-7624-0B4A-80B4-0E261177C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63435"/>
          </a:xfrm>
          <a:prstGeom prst="rect">
            <a:avLst/>
          </a:prstGeom>
        </p:spPr>
      </p:pic>
    </p:spTree>
    <p:extLst>
      <p:ext uri="{BB962C8B-B14F-4D97-AF65-F5344CB8AC3E}">
        <p14:creationId xmlns:p14="http://schemas.microsoft.com/office/powerpoint/2010/main" val="3977583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0"/>
        <p:cNvGrpSpPr/>
        <p:nvPr/>
      </p:nvGrpSpPr>
      <p:grpSpPr>
        <a:xfrm>
          <a:off x="0" y="0"/>
          <a:ext cx="0" cy="0"/>
          <a:chOff x="0" y="0"/>
          <a:chExt cx="0" cy="0"/>
        </a:xfrm>
      </p:grpSpPr>
      <p:sp>
        <p:nvSpPr>
          <p:cNvPr id="11" name="Google Shape;11;p2"/>
          <p:cNvSpPr/>
          <p:nvPr/>
        </p:nvSpPr>
        <p:spPr>
          <a:xfrm>
            <a:off x="-101600" y="0"/>
            <a:ext cx="12725399" cy="697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12;p2"/>
          <p:cNvPicPr preferRelativeResize="0"/>
          <p:nvPr/>
        </p:nvPicPr>
        <p:blipFill rotWithShape="1">
          <a:blip r:embed="rId2">
            <a:alphaModFix/>
          </a:blip>
          <a:srcRect/>
          <a:stretch/>
        </p:blipFill>
        <p:spPr>
          <a:xfrm>
            <a:off x="-1793488" y="2007219"/>
            <a:ext cx="68580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
        <p:cNvGrpSpPr/>
        <p:nvPr/>
      </p:nvGrpSpPr>
      <p:grpSpPr>
        <a:xfrm>
          <a:off x="0" y="0"/>
          <a:ext cx="0" cy="0"/>
          <a:chOff x="0" y="0"/>
          <a:chExt cx="0" cy="0"/>
        </a:xfrm>
      </p:grpSpPr>
      <p:sp>
        <p:nvSpPr>
          <p:cNvPr id="14" name="Google Shape;14;p3"/>
          <p:cNvSpPr/>
          <p:nvPr/>
        </p:nvSpPr>
        <p:spPr>
          <a:xfrm>
            <a:off x="-101600" y="-57150"/>
            <a:ext cx="12725399" cy="697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3"/>
          <p:cNvSpPr txBox="1">
            <a:spLocks noGrp="1"/>
          </p:cNvSpPr>
          <p:nvPr>
            <p:ph type="title"/>
          </p:nvPr>
        </p:nvSpPr>
        <p:spPr>
          <a:xfrm>
            <a:off x="822960" y="685800"/>
            <a:ext cx="8840949" cy="2169367"/>
          </a:xfrm>
          <a:prstGeom prst="rect">
            <a:avLst/>
          </a:prstGeom>
          <a:noFill/>
          <a:ln>
            <a:noFill/>
          </a:ln>
        </p:spPr>
        <p:txBody>
          <a:bodyPr spcFirstLastPara="1" wrap="square" lIns="0" tIns="0" rIns="0" bIns="0" anchor="t" anchorCtr="0">
            <a:noAutofit/>
          </a:bodyPr>
          <a:lstStyle>
            <a:lvl1pPr marR="0" lvl="0" algn="ctr" rtl="0">
              <a:lnSpc>
                <a:spcPct val="90000"/>
              </a:lnSpc>
              <a:spcBef>
                <a:spcPts val="0"/>
              </a:spcBef>
              <a:spcAft>
                <a:spcPts val="0"/>
              </a:spcAft>
              <a:buClr>
                <a:srgbClr val="00205B"/>
              </a:buClr>
              <a:buSzPts val="7200"/>
              <a:buFont typeface="Arial"/>
              <a:buNone/>
              <a:defRPr sz="7200" b="1" i="0" u="none" strike="noStrike" cap="none">
                <a:solidFill>
                  <a:srgbClr val="0020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p:nvPr/>
        </p:nvSpPr>
        <p:spPr>
          <a:xfrm>
            <a:off x="5679741" y="3149322"/>
            <a:ext cx="6288066" cy="17447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3200" b="0" i="0" u="none" strike="noStrike" cap="none">
              <a:solidFill>
                <a:schemeClr val="lt1"/>
              </a:solidFill>
              <a:latin typeface="Arial"/>
              <a:ea typeface="Arial"/>
              <a:cs typeface="Arial"/>
              <a:sym typeface="Arial"/>
            </a:endParaRPr>
          </a:p>
        </p:txBody>
      </p:sp>
      <p:pic>
        <p:nvPicPr>
          <p:cNvPr id="17" name="Google Shape;17;p3"/>
          <p:cNvPicPr preferRelativeResize="0"/>
          <p:nvPr/>
        </p:nvPicPr>
        <p:blipFill rotWithShape="1">
          <a:blip r:embed="rId2">
            <a:alphaModFix/>
          </a:blip>
          <a:srcRect/>
          <a:stretch/>
        </p:blipFill>
        <p:spPr>
          <a:xfrm>
            <a:off x="-1780033" y="1931772"/>
            <a:ext cx="6858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Agenda Slide">
  <p:cSld name="2_Agenda Slide">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822960" y="685800"/>
            <a:ext cx="8840949" cy="2132227"/>
          </a:xfrm>
          <a:prstGeom prst="rect">
            <a:avLst/>
          </a:prstGeom>
          <a:noFill/>
          <a:ln>
            <a:noFill/>
          </a:ln>
        </p:spPr>
        <p:txBody>
          <a:bodyPr spcFirstLastPara="1" wrap="square" lIns="0" tIns="0" rIns="0" bIns="0" anchor="t" anchorCtr="0">
            <a:noAutofit/>
          </a:bodyPr>
          <a:lstStyle>
            <a:lvl1pPr marR="0" lvl="0" algn="ctr" rtl="0">
              <a:lnSpc>
                <a:spcPct val="90000"/>
              </a:lnSpc>
              <a:spcBef>
                <a:spcPts val="0"/>
              </a:spcBef>
              <a:spcAft>
                <a:spcPts val="0"/>
              </a:spcAft>
              <a:buClr>
                <a:srgbClr val="00205B"/>
              </a:buClr>
              <a:buSzPts val="7200"/>
              <a:buFont typeface="Arial"/>
              <a:buNone/>
              <a:defRPr sz="7200" b="1" i="0" u="none" strike="noStrike" cap="none">
                <a:solidFill>
                  <a:srgbClr val="0020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0" name="Google Shape;20;p4"/>
          <p:cNvPicPr preferRelativeResize="0"/>
          <p:nvPr/>
        </p:nvPicPr>
        <p:blipFill rotWithShape="1">
          <a:blip r:embed="rId2">
            <a:alphaModFix/>
          </a:blip>
          <a:srcRect/>
          <a:stretch/>
        </p:blipFill>
        <p:spPr>
          <a:xfrm>
            <a:off x="-1860987" y="1820186"/>
            <a:ext cx="6949440" cy="69494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Quote Slide">
  <p:cSld name="3_Quote Slide">
    <p:spTree>
      <p:nvGrpSpPr>
        <p:cNvPr id="1" name="Shape 21"/>
        <p:cNvGrpSpPr/>
        <p:nvPr/>
      </p:nvGrpSpPr>
      <p:grpSpPr>
        <a:xfrm>
          <a:off x="0" y="0"/>
          <a:ext cx="0" cy="0"/>
          <a:chOff x="0" y="0"/>
          <a:chExt cx="0" cy="0"/>
        </a:xfrm>
      </p:grpSpPr>
      <p:sp>
        <p:nvSpPr>
          <p:cNvPr id="22" name="Google Shape;22;p5"/>
          <p:cNvSpPr/>
          <p:nvPr/>
        </p:nvSpPr>
        <p:spPr>
          <a:xfrm>
            <a:off x="0" y="0"/>
            <a:ext cx="12188952" cy="68580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5"/>
          <p:cNvPicPr preferRelativeResize="0"/>
          <p:nvPr/>
        </p:nvPicPr>
        <p:blipFill rotWithShape="1">
          <a:blip r:embed="rId2">
            <a:alphaModFix/>
          </a:blip>
          <a:srcRect r="16356" b="42778"/>
          <a:stretch/>
        </p:blipFill>
        <p:spPr>
          <a:xfrm>
            <a:off x="5831633" y="-1540568"/>
            <a:ext cx="7427536" cy="6184232"/>
          </a:xfrm>
          <a:prstGeom prst="rect">
            <a:avLst/>
          </a:prstGeom>
          <a:noFill/>
          <a:ln>
            <a:noFill/>
          </a:ln>
        </p:spPr>
      </p:pic>
      <p:sp>
        <p:nvSpPr>
          <p:cNvPr id="24" name="Google Shape;24;p5"/>
          <p:cNvSpPr txBox="1">
            <a:spLocks noGrp="1"/>
          </p:cNvSpPr>
          <p:nvPr>
            <p:ph type="title"/>
          </p:nvPr>
        </p:nvSpPr>
        <p:spPr>
          <a:xfrm>
            <a:off x="167951" y="4257443"/>
            <a:ext cx="10515600" cy="22459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Content Slide">
  <p:cSld name="4_Content Slide">
    <p:bg>
      <p:bgPr>
        <a:solidFill>
          <a:schemeClr val="lt2"/>
        </a:solidFill>
        <a:effectLst/>
      </p:bgPr>
    </p:bg>
    <p:spTree>
      <p:nvGrpSpPr>
        <p:cNvPr id="1" name="Shape 25"/>
        <p:cNvGrpSpPr/>
        <p:nvPr/>
      </p:nvGrpSpPr>
      <p:grpSpPr>
        <a:xfrm>
          <a:off x="0" y="0"/>
          <a:ext cx="0" cy="0"/>
          <a:chOff x="0" y="0"/>
          <a:chExt cx="0" cy="0"/>
        </a:xfrm>
      </p:grpSpPr>
      <p:sp>
        <p:nvSpPr>
          <p:cNvPr id="26" name="Google Shape;26;p6"/>
          <p:cNvSpPr/>
          <p:nvPr/>
        </p:nvSpPr>
        <p:spPr>
          <a:xfrm>
            <a:off x="-828676" y="-120683"/>
            <a:ext cx="13344525" cy="1325563"/>
          </a:xfrm>
          <a:prstGeom prst="rect">
            <a:avLst/>
          </a:prstGeom>
          <a:solidFill>
            <a:schemeClr val="accent1"/>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6"/>
          <p:cNvSpPr txBox="1">
            <a:spLocks noGrp="1"/>
          </p:cNvSpPr>
          <p:nvPr>
            <p:ph type="title"/>
          </p:nvPr>
        </p:nvSpPr>
        <p:spPr>
          <a:xfrm>
            <a:off x="838200" y="1204880"/>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6"/>
          <p:cNvSpPr txBox="1">
            <a:spLocks noGrp="1"/>
          </p:cNvSpPr>
          <p:nvPr>
            <p:ph type="body" idx="1"/>
          </p:nvPr>
        </p:nvSpPr>
        <p:spPr>
          <a:xfrm>
            <a:off x="838200" y="2712033"/>
            <a:ext cx="10515600" cy="39036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2000"/>
              <a:buFont typeface="Noto Sans Symbols"/>
              <a:buNone/>
              <a:defRPr sz="20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2"/>
              </a:buClr>
              <a:buSzPts val="2000"/>
              <a:buFont typeface="Courier New"/>
              <a:buNone/>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 name="Google Shape;29;p6"/>
          <p:cNvPicPr preferRelativeResize="0"/>
          <p:nvPr/>
        </p:nvPicPr>
        <p:blipFill rotWithShape="1">
          <a:blip r:embed="rId2">
            <a:alphaModFix/>
          </a:blip>
          <a:srcRect/>
          <a:stretch/>
        </p:blipFill>
        <p:spPr>
          <a:xfrm>
            <a:off x="7050825" y="125204"/>
            <a:ext cx="5278412" cy="10796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ue Two-column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2667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32DE315-40CE-FB43-A72D-EB6DB9417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chemeClr val="bg1"/>
                </a:solidFill>
                <a:latin typeface="+mj-lt"/>
              </a:defRPr>
            </a:lvl1pPr>
          </a:lstStyle>
          <a:p>
            <a:r>
              <a:rPr lang="en-US"/>
              <a:t>Click to edit Master title style</a:t>
            </a:r>
          </a:p>
        </p:txBody>
      </p:sp>
      <p:sp>
        <p:nvSpPr>
          <p:cNvPr id="2" name="Rectangle 1">
            <a:extLst>
              <a:ext uri="{FF2B5EF4-FFF2-40B4-BE49-F238E27FC236}">
                <a16:creationId xmlns:a16="http://schemas.microsoft.com/office/drawing/2014/main" id="{6E495D26-E35E-F741-968D-86841912DB32}"/>
              </a:ext>
            </a:extLst>
          </p:cNvPr>
          <p:cNvSpPr/>
          <p:nvPr/>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00000"/>
              </a:lnSpc>
              <a:spcBef>
                <a:spcPts val="600"/>
              </a:spcBef>
              <a:spcAft>
                <a:spcPts val="600"/>
              </a:spcAft>
              <a:defRPr>
                <a:solidFill>
                  <a:schemeClr val="bg1"/>
                </a:solidFill>
              </a:defRPr>
            </a:lvl1pPr>
            <a:lvl2pPr>
              <a:lnSpc>
                <a:spcPct val="100000"/>
              </a:lnSpc>
              <a:spcBef>
                <a:spcPts val="600"/>
              </a:spcBef>
              <a:spcAft>
                <a:spcPts val="600"/>
              </a:spcAft>
              <a:defRPr>
                <a:solidFill>
                  <a:schemeClr val="bg1"/>
                </a:solidFill>
              </a:defRPr>
            </a:lvl2pPr>
            <a:lvl3pPr>
              <a:lnSpc>
                <a:spcPct val="100000"/>
              </a:lnSpc>
              <a:spcBef>
                <a:spcPts val="600"/>
              </a:spcBef>
              <a:spcAft>
                <a:spcPts val="600"/>
              </a:spcAft>
              <a:defRPr>
                <a:solidFill>
                  <a:schemeClr val="bg1"/>
                </a:solidFill>
              </a:defRPr>
            </a:lvl3pPr>
            <a:lvl4pPr>
              <a:lnSpc>
                <a:spcPct val="100000"/>
              </a:lnSpc>
              <a:spcBef>
                <a:spcPts val="600"/>
              </a:spcBef>
              <a:spcAft>
                <a:spcPts val="600"/>
              </a:spcAft>
              <a:defRPr>
                <a:solidFill>
                  <a:schemeClr val="bg1"/>
                </a:solidFill>
              </a:defRPr>
            </a:lvl4pPr>
            <a:lvl5pPr>
              <a:lnSpc>
                <a:spcPct val="100000"/>
              </a:lnSpc>
              <a:spcBef>
                <a:spcPts val="60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00000"/>
              </a:lnSpc>
              <a:spcBef>
                <a:spcPts val="600"/>
              </a:spcBef>
              <a:spcAft>
                <a:spcPts val="600"/>
              </a:spcAft>
              <a:defRPr>
                <a:solidFill>
                  <a:schemeClr val="bg1"/>
                </a:solidFill>
              </a:defRPr>
            </a:lvl1pPr>
            <a:lvl2pPr>
              <a:lnSpc>
                <a:spcPct val="100000"/>
              </a:lnSpc>
              <a:spcBef>
                <a:spcPts val="600"/>
              </a:spcBef>
              <a:spcAft>
                <a:spcPts val="600"/>
              </a:spcAft>
              <a:defRPr>
                <a:solidFill>
                  <a:schemeClr val="bg1"/>
                </a:solidFill>
              </a:defRPr>
            </a:lvl2pPr>
            <a:lvl3pPr>
              <a:lnSpc>
                <a:spcPct val="100000"/>
              </a:lnSpc>
              <a:spcBef>
                <a:spcPts val="600"/>
              </a:spcBef>
              <a:spcAft>
                <a:spcPts val="600"/>
              </a:spcAft>
              <a:defRPr>
                <a:solidFill>
                  <a:schemeClr val="bg1"/>
                </a:solidFill>
              </a:defRPr>
            </a:lvl3pPr>
            <a:lvl4pPr>
              <a:lnSpc>
                <a:spcPct val="100000"/>
              </a:lnSpc>
              <a:spcBef>
                <a:spcPts val="600"/>
              </a:spcBef>
              <a:spcAft>
                <a:spcPts val="600"/>
              </a:spcAft>
              <a:defRPr>
                <a:solidFill>
                  <a:schemeClr val="bg1"/>
                </a:solidFill>
              </a:defRPr>
            </a:lvl4pPr>
            <a:lvl5pPr>
              <a:lnSpc>
                <a:spcPct val="100000"/>
              </a:lnSpc>
              <a:spcBef>
                <a:spcPts val="60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95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Content Slide">
  <p:cSld name="5_Content Slide">
    <p:spTree>
      <p:nvGrpSpPr>
        <p:cNvPr id="1" name="Shape 30"/>
        <p:cNvGrpSpPr/>
        <p:nvPr/>
      </p:nvGrpSpPr>
      <p:grpSpPr>
        <a:xfrm>
          <a:off x="0" y="0"/>
          <a:ext cx="0" cy="0"/>
          <a:chOff x="0" y="0"/>
          <a:chExt cx="0" cy="0"/>
        </a:xfrm>
      </p:grpSpPr>
      <p:sp>
        <p:nvSpPr>
          <p:cNvPr id="31" name="Google Shape;31;p7"/>
          <p:cNvSpPr/>
          <p:nvPr/>
        </p:nvSpPr>
        <p:spPr>
          <a:xfrm>
            <a:off x="-101600" y="5878512"/>
            <a:ext cx="12725399" cy="109378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7"/>
          <p:cNvSpPr txBox="1">
            <a:spLocks noGrp="1"/>
          </p:cNvSpPr>
          <p:nvPr>
            <p:ph type="title"/>
          </p:nvPr>
        </p:nvSpPr>
        <p:spPr>
          <a:xfrm>
            <a:off x="838200" y="1204880"/>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205B"/>
              </a:buClr>
              <a:buSzPts val="4400"/>
              <a:buFont typeface="Arial"/>
              <a:buNone/>
              <a:defRPr sz="4400" b="1" i="0" u="none" strike="noStrike" cap="none">
                <a:solidFill>
                  <a:srgbClr val="0020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7"/>
          <p:cNvSpPr txBox="1">
            <a:spLocks noGrp="1"/>
          </p:cNvSpPr>
          <p:nvPr>
            <p:ph type="body" idx="1"/>
          </p:nvPr>
        </p:nvSpPr>
        <p:spPr>
          <a:xfrm>
            <a:off x="838200" y="2712033"/>
            <a:ext cx="10515600" cy="39036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205B"/>
              </a:buClr>
              <a:buSzPts val="2800"/>
              <a:buFont typeface="Arial"/>
              <a:buChar char="•"/>
              <a:defRPr sz="2800" b="0" i="0" u="none" strike="noStrike" cap="none">
                <a:solidFill>
                  <a:srgbClr val="00205B"/>
                </a:solidFill>
                <a:latin typeface="Arial"/>
                <a:ea typeface="Arial"/>
                <a:cs typeface="Arial"/>
                <a:sym typeface="Arial"/>
              </a:defRPr>
            </a:lvl1pPr>
            <a:lvl2pPr marL="914400" marR="0" lvl="1" indent="-381000" algn="l" rtl="0">
              <a:lnSpc>
                <a:spcPct val="90000"/>
              </a:lnSpc>
              <a:spcBef>
                <a:spcPts val="500"/>
              </a:spcBef>
              <a:spcAft>
                <a:spcPts val="0"/>
              </a:spcAft>
              <a:buClr>
                <a:schemeClr val="accent1"/>
              </a:buClr>
              <a:buSzPts val="2400"/>
              <a:buFont typeface="Noto Sans Symbols"/>
              <a:buChar char="▪"/>
              <a:defRPr sz="2400" b="0" i="0" u="none" strike="noStrike" cap="none">
                <a:solidFill>
                  <a:srgbClr val="00205B"/>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Courier New"/>
              <a:buChar char="o"/>
              <a:defRPr sz="2000" b="0" i="0" u="none" strike="noStrike" cap="none">
                <a:solidFill>
                  <a:srgbClr val="00205B"/>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4" name="Google Shape;34;p7"/>
          <p:cNvPicPr preferRelativeResize="0"/>
          <p:nvPr/>
        </p:nvPicPr>
        <p:blipFill rotWithShape="1">
          <a:blip r:embed="rId2">
            <a:alphaModFix/>
          </a:blip>
          <a:srcRect/>
          <a:stretch/>
        </p:blipFill>
        <p:spPr>
          <a:xfrm>
            <a:off x="6913588" y="125204"/>
            <a:ext cx="5278412" cy="10796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5"/>
        <p:cNvGrpSpPr/>
        <p:nvPr/>
      </p:nvGrpSpPr>
      <p:grpSpPr>
        <a:xfrm>
          <a:off x="0" y="0"/>
          <a:ext cx="0" cy="0"/>
          <a:chOff x="0" y="0"/>
          <a:chExt cx="0" cy="0"/>
        </a:xfrm>
      </p:grpSpPr>
      <p:sp>
        <p:nvSpPr>
          <p:cNvPr id="36" name="Google Shape;36;p8"/>
          <p:cNvSpPr/>
          <p:nvPr/>
        </p:nvSpPr>
        <p:spPr>
          <a:xfrm>
            <a:off x="0" y="0"/>
            <a:ext cx="12725399" cy="697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7"/>
        <p:cNvGrpSpPr/>
        <p:nvPr/>
      </p:nvGrpSpPr>
      <p:grpSpPr>
        <a:xfrm>
          <a:off x="0" y="0"/>
          <a:ext cx="0" cy="0"/>
          <a:chOff x="0" y="0"/>
          <a:chExt cx="0" cy="0"/>
        </a:xfrm>
      </p:grpSpPr>
      <p:sp>
        <p:nvSpPr>
          <p:cNvPr id="38" name="Google Shape;38;p9"/>
          <p:cNvSpPr/>
          <p:nvPr/>
        </p:nvSpPr>
        <p:spPr>
          <a:xfrm>
            <a:off x="-101600" y="0"/>
            <a:ext cx="12725399" cy="697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 name="Google Shape;39;p9"/>
          <p:cNvPicPr preferRelativeResize="0"/>
          <p:nvPr/>
        </p:nvPicPr>
        <p:blipFill rotWithShape="1">
          <a:blip r:embed="rId2">
            <a:alphaModFix/>
          </a:blip>
          <a:srcRect r="16356" b="42778"/>
          <a:stretch/>
        </p:blipFill>
        <p:spPr>
          <a:xfrm>
            <a:off x="5983664" y="-1422399"/>
            <a:ext cx="7427536" cy="618423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40"/>
        <p:cNvGrpSpPr/>
        <p:nvPr/>
      </p:nvGrpSpPr>
      <p:grpSpPr>
        <a:xfrm>
          <a:off x="0" y="0"/>
          <a:ext cx="0" cy="0"/>
          <a:chOff x="0" y="0"/>
          <a:chExt cx="0" cy="0"/>
        </a:xfrm>
      </p:grpSpPr>
      <p:sp>
        <p:nvSpPr>
          <p:cNvPr id="41" name="Google Shape;41;p10"/>
          <p:cNvSpPr/>
          <p:nvPr/>
        </p:nvSpPr>
        <p:spPr>
          <a:xfrm>
            <a:off x="-101600" y="5878512"/>
            <a:ext cx="12725400" cy="10938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10"/>
          <p:cNvSpPr/>
          <p:nvPr/>
        </p:nvSpPr>
        <p:spPr>
          <a:xfrm>
            <a:off x="0" y="5891349"/>
            <a:ext cx="12192000" cy="1084200"/>
          </a:xfrm>
          <a:prstGeom prst="rect">
            <a:avLst/>
          </a:prstGeom>
          <a:solidFill>
            <a:srgbClr val="002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3" name="Google Shape;43;p10" descr="A close up of a logo&#10;&#10;Description automatically generated"/>
          <p:cNvPicPr preferRelativeResize="0"/>
          <p:nvPr/>
        </p:nvPicPr>
        <p:blipFill rotWithShape="1">
          <a:blip r:embed="rId2">
            <a:alphaModFix/>
          </a:blip>
          <a:srcRect/>
          <a:stretch/>
        </p:blipFill>
        <p:spPr>
          <a:xfrm>
            <a:off x="-1461633" y="4065786"/>
            <a:ext cx="6414631" cy="4956760"/>
          </a:xfrm>
          <a:prstGeom prst="rect">
            <a:avLst/>
          </a:prstGeom>
          <a:noFill/>
          <a:ln>
            <a:noFill/>
          </a:ln>
        </p:spPr>
      </p:pic>
      <p:sp>
        <p:nvSpPr>
          <p:cNvPr id="44" name="Google Shape;44;p10"/>
          <p:cNvSpPr>
            <a:spLocks noGrp="1"/>
          </p:cNvSpPr>
          <p:nvPr>
            <p:ph type="chart" idx="2"/>
          </p:nvPr>
        </p:nvSpPr>
        <p:spPr>
          <a:xfrm>
            <a:off x="838200" y="266700"/>
            <a:ext cx="10515600" cy="549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5"/>
        <p:cNvGrpSpPr/>
        <p:nvPr/>
      </p:nvGrpSpPr>
      <p:grpSpPr>
        <a:xfrm>
          <a:off x="0" y="0"/>
          <a:ext cx="0" cy="0"/>
          <a:chOff x="0" y="0"/>
          <a:chExt cx="0" cy="0"/>
        </a:xfrm>
      </p:grpSpPr>
      <p:sp>
        <p:nvSpPr>
          <p:cNvPr id="46" name="Google Shape;46;p11"/>
          <p:cNvSpPr/>
          <p:nvPr/>
        </p:nvSpPr>
        <p:spPr>
          <a:xfrm>
            <a:off x="-85725" y="-114300"/>
            <a:ext cx="12725400" cy="697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11"/>
          <p:cNvSpPr/>
          <p:nvPr/>
        </p:nvSpPr>
        <p:spPr>
          <a:xfrm>
            <a:off x="5679741" y="3149322"/>
            <a:ext cx="6288000" cy="174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3200" b="0" i="0" u="none" strike="noStrike" cap="none">
              <a:solidFill>
                <a:schemeClr val="lt1"/>
              </a:solidFill>
              <a:latin typeface="Arial"/>
              <a:ea typeface="Arial"/>
              <a:cs typeface="Arial"/>
              <a:sym typeface="Arial"/>
            </a:endParaRPr>
          </a:p>
        </p:txBody>
      </p:sp>
      <p:sp>
        <p:nvSpPr>
          <p:cNvPr id="48" name="Google Shape;48;p11"/>
          <p:cNvSpPr txBox="1">
            <a:spLocks noGrp="1"/>
          </p:cNvSpPr>
          <p:nvPr>
            <p:ph type="body" idx="1"/>
          </p:nvPr>
        </p:nvSpPr>
        <p:spPr>
          <a:xfrm>
            <a:off x="885825" y="2355638"/>
            <a:ext cx="10953600" cy="10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9" name="Google Shape;49;p11"/>
          <p:cNvPicPr preferRelativeResize="0"/>
          <p:nvPr/>
        </p:nvPicPr>
        <p:blipFill rotWithShape="1">
          <a:blip r:embed="rId2">
            <a:alphaModFix/>
          </a:blip>
          <a:srcRect/>
          <a:stretch/>
        </p:blipFill>
        <p:spPr>
          <a:xfrm>
            <a:off x="809625" y="5072631"/>
            <a:ext cx="3157733" cy="1271019"/>
          </a:xfrm>
          <a:prstGeom prst="rect">
            <a:avLst/>
          </a:prstGeom>
          <a:noFill/>
          <a:ln>
            <a:noFill/>
          </a:ln>
        </p:spPr>
      </p:pic>
      <p:sp>
        <p:nvSpPr>
          <p:cNvPr id="50" name="Google Shape;50;p11"/>
          <p:cNvSpPr txBox="1">
            <a:spLocks noGrp="1"/>
          </p:cNvSpPr>
          <p:nvPr>
            <p:ph type="body" idx="2"/>
          </p:nvPr>
        </p:nvSpPr>
        <p:spPr>
          <a:xfrm>
            <a:off x="885825" y="3594974"/>
            <a:ext cx="10953600" cy="13962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6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51"/>
        <p:cNvGrpSpPr/>
        <p:nvPr/>
      </p:nvGrpSpPr>
      <p:grpSpPr>
        <a:xfrm>
          <a:off x="0" y="0"/>
          <a:ext cx="0" cy="0"/>
          <a:chOff x="0" y="0"/>
          <a:chExt cx="0" cy="0"/>
        </a:xfrm>
      </p:grpSpPr>
      <p:pic>
        <p:nvPicPr>
          <p:cNvPr id="52" name="Google Shape;52;p12"/>
          <p:cNvPicPr preferRelativeResize="0"/>
          <p:nvPr/>
        </p:nvPicPr>
        <p:blipFill rotWithShape="1">
          <a:blip r:embed="rId2">
            <a:alphaModFix/>
          </a:blip>
          <a:srcRect/>
          <a:stretch/>
        </p:blipFill>
        <p:spPr>
          <a:xfrm>
            <a:off x="-1860987" y="1820186"/>
            <a:ext cx="6949441" cy="6949441"/>
          </a:xfrm>
          <a:prstGeom prst="rect">
            <a:avLst/>
          </a:prstGeom>
          <a:noFill/>
          <a:ln>
            <a:noFill/>
          </a:ln>
        </p:spPr>
      </p:pic>
      <p:sp>
        <p:nvSpPr>
          <p:cNvPr id="53" name="Google Shape;53;p12"/>
          <p:cNvSpPr txBox="1">
            <a:spLocks noGrp="1"/>
          </p:cNvSpPr>
          <p:nvPr>
            <p:ph type="body" idx="1"/>
          </p:nvPr>
        </p:nvSpPr>
        <p:spPr>
          <a:xfrm>
            <a:off x="4486275" y="2919412"/>
            <a:ext cx="7429500" cy="10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7200"/>
              <a:buFont typeface="Arial"/>
              <a:buNone/>
              <a:defRPr sz="72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Two-column Content Slide">
  <p:cSld name="White Two-column Content Slide">
    <p:spTree>
      <p:nvGrpSpPr>
        <p:cNvPr id="1" name="Shape 54"/>
        <p:cNvGrpSpPr/>
        <p:nvPr/>
      </p:nvGrpSpPr>
      <p:grpSpPr>
        <a:xfrm>
          <a:off x="0" y="0"/>
          <a:ext cx="0" cy="0"/>
          <a:chOff x="0" y="0"/>
          <a:chExt cx="0" cy="0"/>
        </a:xfrm>
      </p:grpSpPr>
      <p:sp>
        <p:nvSpPr>
          <p:cNvPr id="55" name="Google Shape;55;p13"/>
          <p:cNvSpPr/>
          <p:nvPr/>
        </p:nvSpPr>
        <p:spPr>
          <a:xfrm>
            <a:off x="-101600" y="5878512"/>
            <a:ext cx="12725400" cy="10938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 name="Google Shape;56;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205B"/>
              </a:buClr>
              <a:buSzPts val="4400"/>
              <a:buFont typeface="Arial"/>
              <a:buNone/>
              <a:defRPr sz="4400" b="1" i="0" u="none" strike="noStrike" cap="none">
                <a:solidFill>
                  <a:srgbClr val="00205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p13"/>
          <p:cNvSpPr/>
          <p:nvPr/>
        </p:nvSpPr>
        <p:spPr>
          <a:xfrm>
            <a:off x="0" y="5891349"/>
            <a:ext cx="12192000" cy="1084200"/>
          </a:xfrm>
          <a:prstGeom prst="rect">
            <a:avLst/>
          </a:prstGeom>
          <a:solidFill>
            <a:srgbClr val="002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8" name="Google Shape;58;p13" descr="A close up of a logo&#10;&#10;Description automatically generated"/>
          <p:cNvPicPr preferRelativeResize="0"/>
          <p:nvPr/>
        </p:nvPicPr>
        <p:blipFill rotWithShape="1">
          <a:blip r:embed="rId2">
            <a:alphaModFix/>
          </a:blip>
          <a:srcRect/>
          <a:stretch/>
        </p:blipFill>
        <p:spPr>
          <a:xfrm>
            <a:off x="-1461633" y="4065786"/>
            <a:ext cx="6414631" cy="4956760"/>
          </a:xfrm>
          <a:prstGeom prst="rect">
            <a:avLst/>
          </a:prstGeom>
          <a:noFill/>
          <a:ln>
            <a:noFill/>
          </a:ln>
        </p:spPr>
      </p:pic>
      <p:sp>
        <p:nvSpPr>
          <p:cNvPr id="59" name="Google Shape;59;p13"/>
          <p:cNvSpPr txBox="1">
            <a:spLocks noGrp="1"/>
          </p:cNvSpPr>
          <p:nvPr>
            <p:ph type="body" idx="1"/>
          </p:nvPr>
        </p:nvSpPr>
        <p:spPr>
          <a:xfrm>
            <a:off x="838200" y="1895475"/>
            <a:ext cx="4810200" cy="3857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5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50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5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5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 name="Google Shape;60;p13"/>
          <p:cNvSpPr txBox="1">
            <a:spLocks noGrp="1"/>
          </p:cNvSpPr>
          <p:nvPr>
            <p:ph type="body" idx="2"/>
          </p:nvPr>
        </p:nvSpPr>
        <p:spPr>
          <a:xfrm>
            <a:off x="6543675" y="1915554"/>
            <a:ext cx="4810200" cy="3857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7"/>
            <a:ext cx="10972800" cy="4758684"/>
          </a:xfrm>
        </p:spPr>
        <p:txBody>
          <a:bodyPr/>
          <a:lstStyle>
            <a:lvl1pPr>
              <a:defRPr sz="1867">
                <a:solidFill>
                  <a:schemeClr val="tx1"/>
                </a:solidFill>
              </a:defRPr>
            </a:lvl1pPr>
            <a:lvl2pPr>
              <a:defRPr sz="1867">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67">
                <a:latin typeface="Arial" panose="020B0604020202020204" pitchFamily="34" charset="0"/>
                <a:cs typeface="Arial" panose="020B0604020202020204" pitchFamily="34" charset="0"/>
              </a:defRPr>
            </a:lvl4pPr>
            <a:lvl5pPr>
              <a:defRPr sz="1467">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29" y="836559"/>
            <a:ext cx="10972800" cy="319617"/>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22899" y="6415823"/>
            <a:ext cx="10972800"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59644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10383003" cy="1646307"/>
          </a:xfrm>
        </p:spPr>
        <p:txBody>
          <a:bodyPr anchor="b">
            <a:normAutofit/>
          </a:bodyPr>
          <a:lstStyle>
            <a:lvl1pPr marL="0" indent="0">
              <a:buNone/>
              <a:defRPr sz="4267"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3" y="4972051"/>
            <a:ext cx="3917951" cy="514349"/>
          </a:xfrm>
        </p:spPr>
        <p:txBody>
          <a:bodyPr>
            <a:normAutofit/>
          </a:bodyPr>
          <a:lstStyle>
            <a:lvl1pPr>
              <a:defRPr sz="1600" baseline="0">
                <a:solidFill>
                  <a:schemeClr val="bg1"/>
                </a:solidFill>
              </a:defRPr>
            </a:lvl1pPr>
          </a:lstStyle>
          <a:p>
            <a:pPr lvl="0"/>
            <a:r>
              <a:rPr lang="en-US"/>
              <a:t>Title slide subtitle style</a:t>
            </a:r>
          </a:p>
        </p:txBody>
      </p:sp>
      <p:sp>
        <p:nvSpPr>
          <p:cNvPr id="4" name="Footer Placeholder 3">
            <a:extLst>
              <a:ext uri="{FF2B5EF4-FFF2-40B4-BE49-F238E27FC236}">
                <a16:creationId xmlns:a16="http://schemas.microsoft.com/office/drawing/2014/main" id="{22E984EA-3574-957B-CBB9-81D1F0C18876}"/>
              </a:ext>
            </a:extLst>
          </p:cNvPr>
          <p:cNvSpPr>
            <a:spLocks noGrp="1"/>
          </p:cNvSpPr>
          <p:nvPr>
            <p:ph type="ftr" sz="quarter" idx="3"/>
          </p:nvPr>
        </p:nvSpPr>
        <p:spPr>
          <a:xfrm>
            <a:off x="341991" y="6415823"/>
            <a:ext cx="10452388" cy="366183"/>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0" y="4852525"/>
            <a:ext cx="6101851"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1" y="3113001"/>
            <a:ext cx="10972800" cy="1143000"/>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2"/>
            <a:ext cx="5145616" cy="374649"/>
          </a:xfrm>
        </p:spPr>
        <p:txBody>
          <a:bodyPr/>
          <a:lstStyle>
            <a:lvl2pPr marL="6351" indent="0">
              <a:buNone/>
              <a:defRPr sz="2133">
                <a:solidFill>
                  <a:schemeClr val="bg1">
                    <a:lumMod val="50000"/>
                  </a:schemeClr>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0" y="5397121"/>
            <a:ext cx="6101851"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342435" y="6415823"/>
            <a:ext cx="10808784"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29648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5342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74857"/>
          </a:xfrm>
        </p:spPr>
        <p:txBody>
          <a:bodyPr/>
          <a:lstStyle/>
          <a:p>
            <a:r>
              <a:rPr lang="en-US"/>
              <a:t>Master title style (only changes made to the parent slide will be reflected in the app)</a:t>
            </a:r>
          </a:p>
        </p:txBody>
      </p:sp>
      <p:sp>
        <p:nvSpPr>
          <p:cNvPr id="3" name="Content Placeholder 2"/>
          <p:cNvSpPr>
            <a:spLocks noGrp="1"/>
          </p:cNvSpPr>
          <p:nvPr>
            <p:ph idx="1" hasCustomPrompt="1"/>
          </p:nvPr>
        </p:nvSpPr>
        <p:spPr>
          <a:xfrm>
            <a:off x="163427" y="888467"/>
            <a:ext cx="7110008" cy="332192"/>
          </a:xfrm>
        </p:spPr>
        <p:txBody>
          <a:bodyPr/>
          <a:lstStyle/>
          <a:p>
            <a:pPr lvl="0"/>
            <a:r>
              <a:rPr lang="en-US"/>
              <a:t>Master text style</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70570" y="6415823"/>
            <a:ext cx="10925129"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216224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hite 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00000"/>
              </a:lnSpc>
              <a:spcBef>
                <a:spcPts val="600"/>
              </a:spcBef>
              <a:spcAft>
                <a:spcPts val="600"/>
              </a:spcAft>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2103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i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101B-2267-4A0B-8A8F-860ED5ED2361}"/>
              </a:ext>
            </a:extLst>
          </p:cNvPr>
          <p:cNvSpPr>
            <a:spLocks noGrp="1"/>
          </p:cNvSpPr>
          <p:nvPr>
            <p:ph type="title"/>
          </p:nvPr>
        </p:nvSpPr>
        <p:spPr>
          <a:xfrm>
            <a:off x="838200" y="365125"/>
            <a:ext cx="10515600" cy="1325563"/>
          </a:xfrm>
          <a:prstGeom prst="rect">
            <a:avLst/>
          </a:prstGeom>
        </p:spPr>
        <p:txBody>
          <a:bodyPr anchor="ctr"/>
          <a:lstStyle>
            <a:lvl1pPr>
              <a:defRPr b="1" i="0"/>
            </a:lvl1pPr>
          </a:lstStyle>
          <a:p>
            <a:r>
              <a:rPr lang="en-US"/>
              <a:t>Click to edit Master title style</a:t>
            </a:r>
          </a:p>
        </p:txBody>
      </p:sp>
      <p:sp>
        <p:nvSpPr>
          <p:cNvPr id="4" name="Text Placeholder 3">
            <a:extLst>
              <a:ext uri="{FF2B5EF4-FFF2-40B4-BE49-F238E27FC236}">
                <a16:creationId xmlns:a16="http://schemas.microsoft.com/office/drawing/2014/main" id="{EA5BF5A4-9E51-4AE5-A62C-53057FF8749A}"/>
              </a:ext>
            </a:extLst>
          </p:cNvPr>
          <p:cNvSpPr>
            <a:spLocks noGrp="1"/>
          </p:cNvSpPr>
          <p:nvPr>
            <p:ph type="body" sz="quarter" idx="10" hasCustomPrompt="1"/>
          </p:nvPr>
        </p:nvSpPr>
        <p:spPr>
          <a:xfrm>
            <a:off x="838200" y="1971676"/>
            <a:ext cx="10515600" cy="2838450"/>
          </a:xfrm>
          <a:prstGeom prst="rect">
            <a:avLst/>
          </a:prstGeom>
        </p:spPr>
        <p:txBody>
          <a:bodyPr/>
          <a:lstStyle>
            <a:lvl1pPr>
              <a:lnSpc>
                <a:spcPct val="100000"/>
              </a:lnSpc>
              <a:spcBef>
                <a:spcPts val="600"/>
              </a:spcBef>
              <a:spcAft>
                <a:spcPts val="600"/>
              </a:spcAft>
              <a:defRPr/>
            </a:lvl1pPr>
          </a:lstStyle>
          <a:p>
            <a:pPr lvl="0"/>
            <a:r>
              <a:rPr lang="en-US"/>
              <a:t>Text</a:t>
            </a:r>
          </a:p>
          <a:p>
            <a:pPr lvl="0"/>
            <a:r>
              <a:rPr lang="en-US"/>
              <a:t>Text</a:t>
            </a:r>
          </a:p>
          <a:p>
            <a:pPr lvl="0"/>
            <a:r>
              <a:rPr lang="en-US"/>
              <a:t>Text</a:t>
            </a:r>
          </a:p>
          <a:p>
            <a:pPr lvl="0"/>
            <a:r>
              <a:rPr lang="en-US"/>
              <a:t>Text</a:t>
            </a:r>
          </a:p>
          <a:p>
            <a:pPr lvl="0"/>
            <a:r>
              <a:rPr lang="en-US"/>
              <a:t>Text</a:t>
            </a:r>
          </a:p>
        </p:txBody>
      </p:sp>
      <p:sp>
        <p:nvSpPr>
          <p:cNvPr id="8" name="Text Placeholder 7">
            <a:extLst>
              <a:ext uri="{FF2B5EF4-FFF2-40B4-BE49-F238E27FC236}">
                <a16:creationId xmlns:a16="http://schemas.microsoft.com/office/drawing/2014/main" id="{81074551-AD63-4043-8FEB-1C18488D60ED}"/>
              </a:ext>
            </a:extLst>
          </p:cNvPr>
          <p:cNvSpPr>
            <a:spLocks noGrp="1"/>
          </p:cNvSpPr>
          <p:nvPr>
            <p:ph type="body" sz="quarter" idx="11" hasCustomPrompt="1"/>
          </p:nvPr>
        </p:nvSpPr>
        <p:spPr>
          <a:xfrm>
            <a:off x="838200" y="4991100"/>
            <a:ext cx="10515600" cy="1733550"/>
          </a:xfrm>
          <a:prstGeom prst="rect">
            <a:avLst/>
          </a:prstGeom>
        </p:spPr>
        <p:txBody>
          <a:bodyPr/>
          <a:lstStyle>
            <a:lvl1pPr marL="0" indent="0">
              <a:lnSpc>
                <a:spcPct val="100000"/>
              </a:lnSpc>
              <a:spcBef>
                <a:spcPts val="600"/>
              </a:spcBef>
              <a:spcAft>
                <a:spcPts val="600"/>
              </a:spcAft>
              <a:buNone/>
              <a:defRPr sz="1200"/>
            </a:lvl1pPr>
          </a:lstStyle>
          <a:p>
            <a:pPr lvl="0"/>
            <a:r>
              <a:rPr lang="en-US"/>
              <a:t>1 Citation </a:t>
            </a:r>
          </a:p>
          <a:p>
            <a:pPr lvl="0"/>
            <a:r>
              <a:rPr lang="en-US"/>
              <a:t>2 Citation </a:t>
            </a:r>
          </a:p>
          <a:p>
            <a:pPr lvl="0"/>
            <a:r>
              <a:rPr lang="en-US"/>
              <a:t>3 Citation</a:t>
            </a:r>
          </a:p>
          <a:p>
            <a:pPr lvl="0"/>
            <a:r>
              <a:rPr lang="en-US"/>
              <a:t>4 Citation </a:t>
            </a:r>
          </a:p>
          <a:p>
            <a:pPr lvl="0"/>
            <a:r>
              <a:rPr lang="en-US"/>
              <a:t>5 Citation</a:t>
            </a:r>
          </a:p>
        </p:txBody>
      </p:sp>
    </p:spTree>
    <p:extLst>
      <p:ext uri="{BB962C8B-B14F-4D97-AF65-F5344CB8AC3E}">
        <p14:creationId xmlns:p14="http://schemas.microsoft.com/office/powerpoint/2010/main" val="33444976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r>
              <a:rPr lang="en-US"/>
              <a:t>Click icon to add chart</a:t>
            </a:r>
          </a:p>
        </p:txBody>
      </p:sp>
    </p:spTree>
    <p:extLst>
      <p:ext uri="{BB962C8B-B14F-4D97-AF65-F5344CB8AC3E}">
        <p14:creationId xmlns:p14="http://schemas.microsoft.com/office/powerpoint/2010/main" val="7863577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3" name="Table Placeholder 2">
            <a:extLst>
              <a:ext uri="{FF2B5EF4-FFF2-40B4-BE49-F238E27FC236}">
                <a16:creationId xmlns:a16="http://schemas.microsoft.com/office/drawing/2014/main" id="{5633E215-EE1B-41F4-B594-66FE60D098EA}"/>
              </a:ext>
            </a:extLst>
          </p:cNvPr>
          <p:cNvSpPr>
            <a:spLocks noGrp="1"/>
          </p:cNvSpPr>
          <p:nvPr>
            <p:ph type="tbl" sz="quarter" idx="10"/>
          </p:nvPr>
        </p:nvSpPr>
        <p:spPr>
          <a:xfrm>
            <a:off x="838200" y="1847850"/>
            <a:ext cx="10515600" cy="3914775"/>
          </a:xfrm>
          <a:prstGeom prst="rect">
            <a:avLst/>
          </a:prstGeom>
        </p:spPr>
        <p:txBody>
          <a:bodyPr/>
          <a:lstStyle/>
          <a:p>
            <a:r>
              <a:rPr lang="en-US"/>
              <a:t>Click icon to add table</a:t>
            </a:r>
          </a:p>
        </p:txBody>
      </p:sp>
    </p:spTree>
    <p:extLst>
      <p:ext uri="{BB962C8B-B14F-4D97-AF65-F5344CB8AC3E}">
        <p14:creationId xmlns:p14="http://schemas.microsoft.com/office/powerpoint/2010/main" val="31931233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rt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5" name="SmartArt Placeholder 4">
            <a:extLst>
              <a:ext uri="{FF2B5EF4-FFF2-40B4-BE49-F238E27FC236}">
                <a16:creationId xmlns:a16="http://schemas.microsoft.com/office/drawing/2014/main" id="{29401669-CD69-43DE-8607-B4B829F4AFEA}"/>
              </a:ext>
            </a:extLst>
          </p:cNvPr>
          <p:cNvSpPr>
            <a:spLocks noGrp="1"/>
          </p:cNvSpPr>
          <p:nvPr>
            <p:ph type="dgm" sz="quarter" idx="10"/>
          </p:nvPr>
        </p:nvSpPr>
        <p:spPr>
          <a:xfrm>
            <a:off x="838201" y="1870212"/>
            <a:ext cx="10515600" cy="3933825"/>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5138236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7338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2461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2" r:id="rId3"/>
    <p:sldLayoutId id="2147483667" r:id="rId4"/>
    <p:sldLayoutId id="2147483672" r:id="rId5"/>
    <p:sldLayoutId id="2147483669" r:id="rId6"/>
    <p:sldLayoutId id="2147483670" r:id="rId7"/>
    <p:sldLayoutId id="2147483681" r:id="rId8"/>
    <p:sldLayoutId id="2147483663" r:id="rId9"/>
    <p:sldLayoutId id="2147483668" r:id="rId10"/>
    <p:sldLayoutId id="2147483678" r:id="rId11"/>
    <p:sldLayoutId id="2147483677" r:id="rId12"/>
    <p:sldLayoutId id="2147483673" r:id="rId13"/>
    <p:sldLayoutId id="2147483680" r:id="rId14"/>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360688"/>
            <a:ext cx="10972800" cy="52169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63427" y="888467"/>
            <a:ext cx="7110008" cy="3321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2" y="6420102"/>
            <a:ext cx="834713" cy="366183"/>
          </a:xfrm>
          <a:prstGeom prst="rect">
            <a:avLst/>
          </a:prstGeom>
        </p:spPr>
        <p:txBody>
          <a:bodyPr vert="horz" lIns="91440" tIns="45720" rIns="91440" bIns="45720" rtlCol="0" anchor="ctr"/>
          <a:lstStyle>
            <a:lvl1pPr algn="r">
              <a:defRPr sz="1333">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22898" y="6415822"/>
            <a:ext cx="10972799"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59487550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1" r:id="rId3"/>
    <p:sldLayoutId id="2147483675" r:id="rId4"/>
  </p:sldLayoutIdLst>
  <p:hf hdr="0" dt="0"/>
  <p:txStyles>
    <p:titleStyle>
      <a:lvl1pPr algn="l" defTabSz="609585" rtl="0" eaLnBrk="1" latinLnBrk="0" hangingPunct="1">
        <a:spcBef>
          <a:spcPct val="0"/>
        </a:spcBef>
        <a:buNone/>
        <a:defRPr sz="2400" b="1" kern="1200">
          <a:solidFill>
            <a:schemeClr val="tx1"/>
          </a:solidFill>
          <a:latin typeface="Arial"/>
          <a:ea typeface="+mj-ea"/>
          <a:cs typeface="Arial"/>
        </a:defRPr>
      </a:lvl1pPr>
    </p:titleStyle>
    <p:bodyStyle>
      <a:lvl1pPr marL="0" indent="0" algn="l" defTabSz="609585" rtl="0" eaLnBrk="1" latinLnBrk="0" hangingPunct="1">
        <a:spcBef>
          <a:spcPct val="20000"/>
        </a:spcBef>
        <a:buFont typeface="Arial"/>
        <a:buNone/>
        <a:defRPr sz="1333" kern="1200">
          <a:solidFill>
            <a:schemeClr val="bg1">
              <a:lumMod val="50000"/>
            </a:schemeClr>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amcp.org/What_is_MCP"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hyperlink" Target="https://members.amcp.org/AMCP2019/LeadershipDetailDiplomats?Code=DIPLOMATS&amp;GroupID=COMMITTEE/DIPLOMATS&amp;_ga=2.211034071.37335159.1663084621-1403855147.1646244196&amp;WebsiteKey=2bfc55cc-0861-4d8b-91d1-9a8c0f748666"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amcpfoundation.org/student-pharmacists/amcp-foundation-annual-pt-competition/2023-pt-competition" TargetMode="External"/><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hyperlink" Target="https://amcpfoundation.us4.list-manage.com/subscribe?u=b7de7c867d5e14abe73f33b3f&amp;id=8ad0792f07" TargetMode="External"/><Relationship Id="rId4" Type="http://schemas.openxmlformats.org/officeDocument/2006/relationships/hyperlink" Target="https://www.amcp.org/resource-center/group-resources/student-pharmacist-center/student-pharmacist-chapte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amcp.org/Resource-Center/how-conduct-local-pharmacy-therapeutics-competition"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57C850-F2DD-4214-80BC-E9BFD1ACCE59}"/>
              </a:ext>
            </a:extLst>
          </p:cNvPr>
          <p:cNvSpPr>
            <a:spLocks noGrp="1"/>
          </p:cNvSpPr>
          <p:nvPr>
            <p:ph type="body" sz="quarter" idx="10"/>
          </p:nvPr>
        </p:nvSpPr>
        <p:spPr>
          <a:xfrm>
            <a:off x="885825" y="1193588"/>
            <a:ext cx="10953750" cy="2069438"/>
          </a:xfrm>
        </p:spPr>
        <p:txBody>
          <a:bodyPr/>
          <a:lstStyle/>
          <a:p>
            <a:pPr algn="r"/>
            <a:r>
              <a:rPr lang="en-US"/>
              <a:t>AMCP Faculty Advisor Webinar </a:t>
            </a:r>
          </a:p>
        </p:txBody>
      </p:sp>
      <p:sp>
        <p:nvSpPr>
          <p:cNvPr id="3" name="Text Placeholder 2">
            <a:extLst>
              <a:ext uri="{FF2B5EF4-FFF2-40B4-BE49-F238E27FC236}">
                <a16:creationId xmlns:a16="http://schemas.microsoft.com/office/drawing/2014/main" id="{C30FF46E-A681-4F62-BACB-0C18B8E10DCC}"/>
              </a:ext>
            </a:extLst>
          </p:cNvPr>
          <p:cNvSpPr>
            <a:spLocks noGrp="1"/>
          </p:cNvSpPr>
          <p:nvPr>
            <p:ph type="body" sz="quarter" idx="11"/>
          </p:nvPr>
        </p:nvSpPr>
        <p:spPr/>
        <p:txBody>
          <a:bodyPr lIns="91440" tIns="45720" rIns="91440" bIns="45720" anchor="t"/>
          <a:lstStyle/>
          <a:p>
            <a:r>
              <a:rPr lang="en-US"/>
              <a:t>Thursday, September 15, 2022</a:t>
            </a:r>
          </a:p>
          <a:p>
            <a:endParaRPr lang="en-US">
              <a:cs typeface="Arial"/>
            </a:endParaRPr>
          </a:p>
        </p:txBody>
      </p:sp>
    </p:spTree>
    <p:extLst>
      <p:ext uri="{BB962C8B-B14F-4D97-AF65-F5344CB8AC3E}">
        <p14:creationId xmlns:p14="http://schemas.microsoft.com/office/powerpoint/2010/main" val="17703655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D6AED6-0694-88CF-6484-5B567D50DEAF}"/>
              </a:ext>
            </a:extLst>
          </p:cNvPr>
          <p:cNvSpPr>
            <a:spLocks noGrp="1"/>
          </p:cNvSpPr>
          <p:nvPr>
            <p:ph type="body" sz="quarter" idx="10"/>
          </p:nvPr>
        </p:nvSpPr>
        <p:spPr>
          <a:xfrm>
            <a:off x="956945" y="1888278"/>
            <a:ext cx="10953750" cy="1057275"/>
          </a:xfrm>
        </p:spPr>
        <p:txBody>
          <a:bodyPr/>
          <a:lstStyle/>
          <a:p>
            <a:r>
              <a:rPr lang="en-US"/>
              <a:t>Membership Overview</a:t>
            </a:r>
          </a:p>
        </p:txBody>
      </p:sp>
      <p:sp>
        <p:nvSpPr>
          <p:cNvPr id="5" name="Text Placeholder 4">
            <a:extLst>
              <a:ext uri="{FF2B5EF4-FFF2-40B4-BE49-F238E27FC236}">
                <a16:creationId xmlns:a16="http://schemas.microsoft.com/office/drawing/2014/main" id="{EAE7D16B-9F15-E30A-630E-C78DB17619B3}"/>
              </a:ext>
            </a:extLst>
          </p:cNvPr>
          <p:cNvSpPr>
            <a:spLocks noGrp="1"/>
          </p:cNvSpPr>
          <p:nvPr>
            <p:ph type="body" sz="quarter" idx="11"/>
          </p:nvPr>
        </p:nvSpPr>
        <p:spPr>
          <a:xfrm>
            <a:off x="956945" y="3214385"/>
            <a:ext cx="10953750" cy="1396125"/>
          </a:xfrm>
        </p:spPr>
        <p:txBody>
          <a:bodyPr/>
          <a:lstStyle/>
          <a:p>
            <a:r>
              <a:rPr lang="en-US"/>
              <a:t>Betty Whitaker</a:t>
            </a:r>
          </a:p>
          <a:p>
            <a:r>
              <a:rPr lang="en-US"/>
              <a:t>AMCP VP Membership &amp; Meetings</a:t>
            </a:r>
          </a:p>
        </p:txBody>
      </p:sp>
    </p:spTree>
    <p:extLst>
      <p:ext uri="{BB962C8B-B14F-4D97-AF65-F5344CB8AC3E}">
        <p14:creationId xmlns:p14="http://schemas.microsoft.com/office/powerpoint/2010/main" val="4107725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735B-1ADD-43E6-B0B4-832A94E29223}"/>
              </a:ext>
            </a:extLst>
          </p:cNvPr>
          <p:cNvSpPr>
            <a:spLocks noGrp="1"/>
          </p:cNvSpPr>
          <p:nvPr>
            <p:ph type="title"/>
          </p:nvPr>
        </p:nvSpPr>
        <p:spPr/>
        <p:txBody>
          <a:bodyPr/>
          <a:lstStyle/>
          <a:p>
            <a:r>
              <a:rPr lang="en-US"/>
              <a:t>Membership Statistics </a:t>
            </a:r>
          </a:p>
        </p:txBody>
      </p:sp>
      <p:sp>
        <p:nvSpPr>
          <p:cNvPr id="6" name="Text Placeholder 2">
            <a:extLst>
              <a:ext uri="{FF2B5EF4-FFF2-40B4-BE49-F238E27FC236}">
                <a16:creationId xmlns:a16="http://schemas.microsoft.com/office/drawing/2014/main" id="{72419479-2388-9421-6073-C1A496E16F92}"/>
              </a:ext>
            </a:extLst>
          </p:cNvPr>
          <p:cNvSpPr>
            <a:spLocks noGrp="1"/>
          </p:cNvSpPr>
          <p:nvPr>
            <p:ph type="body" sz="quarter" idx="10"/>
          </p:nvPr>
        </p:nvSpPr>
        <p:spPr>
          <a:xfrm>
            <a:off x="6543675" y="1690688"/>
            <a:ext cx="4810125" cy="3857625"/>
          </a:xfrm>
        </p:spPr>
        <p:txBody>
          <a:bodyPr/>
          <a:lstStyle/>
          <a:p>
            <a:r>
              <a:rPr lang="en-US"/>
              <a:t>83 chapters</a:t>
            </a:r>
          </a:p>
          <a:p>
            <a:pPr lvl="1">
              <a:lnSpc>
                <a:spcPct val="100000"/>
              </a:lnSpc>
            </a:pPr>
            <a:r>
              <a:rPr lang="en-US"/>
              <a:t>Average members:  25</a:t>
            </a:r>
          </a:p>
          <a:p>
            <a:pPr lvl="1">
              <a:lnSpc>
                <a:spcPct val="100000"/>
              </a:lnSpc>
            </a:pPr>
            <a:r>
              <a:rPr lang="en-US"/>
              <a:t>Range: 1-140</a:t>
            </a:r>
          </a:p>
          <a:p>
            <a:pPr lvl="1">
              <a:lnSpc>
                <a:spcPct val="100000"/>
              </a:lnSpc>
            </a:pPr>
            <a:endParaRPr lang="en-US"/>
          </a:p>
          <a:p>
            <a:pPr>
              <a:lnSpc>
                <a:spcPct val="100000"/>
              </a:lnSpc>
            </a:pPr>
            <a:r>
              <a:rPr lang="en-US"/>
              <a:t>23 schools of pharmacy with no chapter but members</a:t>
            </a:r>
          </a:p>
          <a:p>
            <a:pPr marL="0" indent="0">
              <a:buNone/>
            </a:pPr>
            <a:endParaRPr lang="en-US"/>
          </a:p>
        </p:txBody>
      </p:sp>
      <p:graphicFrame>
        <p:nvGraphicFramePr>
          <p:cNvPr id="7" name="Chart 6">
            <a:extLst>
              <a:ext uri="{FF2B5EF4-FFF2-40B4-BE49-F238E27FC236}">
                <a16:creationId xmlns:a16="http://schemas.microsoft.com/office/drawing/2014/main" id="{88F4BCB5-C83B-4610-9F79-DC73DCCC9A4E}"/>
              </a:ext>
            </a:extLst>
          </p:cNvPr>
          <p:cNvGraphicFramePr>
            <a:graphicFrameLocks/>
          </p:cNvGraphicFramePr>
          <p:nvPr>
            <p:extLst>
              <p:ext uri="{D42A27DB-BD31-4B8C-83A1-F6EECF244321}">
                <p14:modId xmlns:p14="http://schemas.microsoft.com/office/powerpoint/2010/main" val="3439955730"/>
              </p:ext>
            </p:extLst>
          </p:nvPr>
        </p:nvGraphicFramePr>
        <p:xfrm>
          <a:off x="-193041" y="1342707"/>
          <a:ext cx="6289041" cy="41725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11268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03862D-8D6A-FA99-97AE-6BB2BBC4C6B6}"/>
              </a:ext>
            </a:extLst>
          </p:cNvPr>
          <p:cNvSpPr>
            <a:spLocks noGrp="1"/>
          </p:cNvSpPr>
          <p:nvPr>
            <p:ph type="body" sz="quarter" idx="10"/>
          </p:nvPr>
        </p:nvSpPr>
        <p:spPr>
          <a:xfrm>
            <a:off x="885825" y="1613958"/>
            <a:ext cx="10953750" cy="1057275"/>
          </a:xfrm>
        </p:spPr>
        <p:txBody>
          <a:bodyPr/>
          <a:lstStyle/>
          <a:p>
            <a:pPr algn="r"/>
            <a:r>
              <a:rPr lang="en-US"/>
              <a:t>Benefits and Resources</a:t>
            </a:r>
          </a:p>
        </p:txBody>
      </p:sp>
      <p:sp>
        <p:nvSpPr>
          <p:cNvPr id="3" name="Text Placeholder 2">
            <a:extLst>
              <a:ext uri="{FF2B5EF4-FFF2-40B4-BE49-F238E27FC236}">
                <a16:creationId xmlns:a16="http://schemas.microsoft.com/office/drawing/2014/main" id="{DDAC9C28-E8AA-914F-7C45-6E7BFD070CA2}"/>
              </a:ext>
            </a:extLst>
          </p:cNvPr>
          <p:cNvSpPr>
            <a:spLocks noGrp="1"/>
          </p:cNvSpPr>
          <p:nvPr>
            <p:ph type="body" sz="quarter" idx="11"/>
          </p:nvPr>
        </p:nvSpPr>
        <p:spPr>
          <a:xfrm>
            <a:off x="885825" y="2924414"/>
            <a:ext cx="10953750" cy="1396125"/>
          </a:xfrm>
        </p:spPr>
        <p:txBody>
          <a:bodyPr lIns="91440" tIns="45720" rIns="91440" bIns="45720" anchor="t"/>
          <a:lstStyle/>
          <a:p>
            <a:r>
              <a:rPr lang="en-US"/>
              <a:t>Nasir Kaker, PharmD</a:t>
            </a:r>
          </a:p>
          <a:p>
            <a:r>
              <a:rPr lang="en-US"/>
              <a:t>School of Pharmacy Relations Committee </a:t>
            </a:r>
          </a:p>
          <a:p>
            <a:r>
              <a:rPr lang="en-US"/>
              <a:t>Southern Scripts</a:t>
            </a:r>
            <a:endParaRPr lang="en-US">
              <a:cs typeface="Arial"/>
            </a:endParaRPr>
          </a:p>
        </p:txBody>
      </p:sp>
    </p:spTree>
    <p:extLst>
      <p:ext uri="{BB962C8B-B14F-4D97-AF65-F5344CB8AC3E}">
        <p14:creationId xmlns:p14="http://schemas.microsoft.com/office/powerpoint/2010/main" val="1238297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E9CF-88D6-4C92-99D0-92080AD4C0C9}"/>
              </a:ext>
            </a:extLst>
          </p:cNvPr>
          <p:cNvSpPr>
            <a:spLocks noGrp="1"/>
          </p:cNvSpPr>
          <p:nvPr>
            <p:ph type="title"/>
          </p:nvPr>
        </p:nvSpPr>
        <p:spPr/>
        <p:txBody>
          <a:bodyPr/>
          <a:lstStyle/>
          <a:p>
            <a:r>
              <a:rPr lang="en-US"/>
              <a:t>Membership Benefits for Students		</a:t>
            </a:r>
          </a:p>
        </p:txBody>
      </p:sp>
      <p:sp>
        <p:nvSpPr>
          <p:cNvPr id="3" name="Text Placeholder 2">
            <a:extLst>
              <a:ext uri="{FF2B5EF4-FFF2-40B4-BE49-F238E27FC236}">
                <a16:creationId xmlns:a16="http://schemas.microsoft.com/office/drawing/2014/main" id="{448C4FB9-9EEA-4EDE-9F28-4FC0D3F45F53}"/>
              </a:ext>
            </a:extLst>
          </p:cNvPr>
          <p:cNvSpPr>
            <a:spLocks noGrp="1"/>
          </p:cNvSpPr>
          <p:nvPr>
            <p:ph type="body" sz="quarter" idx="10"/>
          </p:nvPr>
        </p:nvSpPr>
        <p:spPr/>
        <p:txBody>
          <a:bodyPr/>
          <a:lstStyle/>
          <a:p>
            <a:r>
              <a:rPr lang="en-US" sz="2000"/>
              <a:t>APPE rotations (Association and Leadership Management) </a:t>
            </a:r>
          </a:p>
          <a:p>
            <a:r>
              <a:rPr lang="en-US" sz="2000"/>
              <a:t>National leadership positions (AMCP’s Student Pharmacist Committee)</a:t>
            </a:r>
          </a:p>
          <a:p>
            <a:r>
              <a:rPr lang="en-US" sz="2000"/>
              <a:t>P&amp;T Competition resources and support</a:t>
            </a:r>
          </a:p>
          <a:p>
            <a:r>
              <a:rPr lang="en-US" sz="2000"/>
              <a:t>Mentorship opportunities </a:t>
            </a:r>
          </a:p>
          <a:p>
            <a:pPr lvl="1"/>
            <a:r>
              <a:rPr lang="en-US" sz="2000"/>
              <a:t>AMCP Conference Buddy program</a:t>
            </a:r>
          </a:p>
          <a:p>
            <a:pPr lvl="1"/>
            <a:r>
              <a:rPr lang="en-US" sz="2000"/>
              <a:t>Mock Interview program </a:t>
            </a:r>
          </a:p>
          <a:p>
            <a:endParaRPr lang="en-US"/>
          </a:p>
        </p:txBody>
      </p:sp>
      <p:sp>
        <p:nvSpPr>
          <p:cNvPr id="4" name="Text Placeholder 3">
            <a:extLst>
              <a:ext uri="{FF2B5EF4-FFF2-40B4-BE49-F238E27FC236}">
                <a16:creationId xmlns:a16="http://schemas.microsoft.com/office/drawing/2014/main" id="{0D7F718F-F79F-4BC2-9B25-0876B11DFDD4}"/>
              </a:ext>
            </a:extLst>
          </p:cNvPr>
          <p:cNvSpPr>
            <a:spLocks noGrp="1"/>
          </p:cNvSpPr>
          <p:nvPr>
            <p:ph type="body" sz="quarter" idx="11"/>
          </p:nvPr>
        </p:nvSpPr>
        <p:spPr/>
        <p:txBody>
          <a:bodyPr/>
          <a:lstStyle/>
          <a:p>
            <a:r>
              <a:rPr lang="en-US" sz="2000"/>
              <a:t>Mock residency/fellowship interviews (September through January)</a:t>
            </a:r>
          </a:p>
          <a:p>
            <a:r>
              <a:rPr lang="en-US" sz="2000"/>
              <a:t>Member-only webinars (variety of topics) </a:t>
            </a:r>
          </a:p>
          <a:p>
            <a:r>
              <a:rPr lang="en-US" sz="2000"/>
              <a:t>National Meetings (AMCP NEXUS and AMCP Annual) </a:t>
            </a:r>
          </a:p>
          <a:p>
            <a:r>
              <a:rPr lang="en-US" sz="2000"/>
              <a:t>Residency Showcase </a:t>
            </a:r>
          </a:p>
          <a:p>
            <a:r>
              <a:rPr lang="en-US" sz="2000"/>
              <a:t>Residency/Fellowship Database</a:t>
            </a:r>
          </a:p>
          <a:p>
            <a:r>
              <a:rPr lang="en-US" sz="2000"/>
              <a:t>APPE/IPPE Intern Database </a:t>
            </a:r>
            <a:endParaRPr lang="en-US"/>
          </a:p>
        </p:txBody>
      </p:sp>
    </p:spTree>
    <p:extLst>
      <p:ext uri="{BB962C8B-B14F-4D97-AF65-F5344CB8AC3E}">
        <p14:creationId xmlns:p14="http://schemas.microsoft.com/office/powerpoint/2010/main" val="30602350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A33B6-9518-4C3F-AC8F-281556799B43}"/>
              </a:ext>
            </a:extLst>
          </p:cNvPr>
          <p:cNvSpPr>
            <a:spLocks noGrp="1"/>
          </p:cNvSpPr>
          <p:nvPr>
            <p:ph type="title"/>
          </p:nvPr>
        </p:nvSpPr>
        <p:spPr/>
        <p:txBody>
          <a:bodyPr/>
          <a:lstStyle/>
          <a:p>
            <a:r>
              <a:rPr lang="en-US"/>
              <a:t>Chapter Recognition</a:t>
            </a:r>
          </a:p>
        </p:txBody>
      </p:sp>
      <p:sp>
        <p:nvSpPr>
          <p:cNvPr id="5" name="Text Placeholder 4">
            <a:extLst>
              <a:ext uri="{FF2B5EF4-FFF2-40B4-BE49-F238E27FC236}">
                <a16:creationId xmlns:a16="http://schemas.microsoft.com/office/drawing/2014/main" id="{10A6A524-E185-44BE-A206-446C4CD645D1}"/>
              </a:ext>
            </a:extLst>
          </p:cNvPr>
          <p:cNvSpPr>
            <a:spLocks noGrp="1"/>
          </p:cNvSpPr>
          <p:nvPr>
            <p:ph type="body" sz="quarter" idx="10"/>
          </p:nvPr>
        </p:nvSpPr>
        <p:spPr>
          <a:xfrm>
            <a:off x="838200" y="1600835"/>
            <a:ext cx="10448925" cy="3857625"/>
          </a:xfrm>
        </p:spPr>
        <p:txBody>
          <a:bodyPr/>
          <a:lstStyle/>
          <a:p>
            <a:r>
              <a:rPr lang="en-US"/>
              <a:t>Chapter Collaborate Program – </a:t>
            </a:r>
            <a:r>
              <a:rPr lang="en-US" i="1"/>
              <a:t>matches up chapters with each other </a:t>
            </a:r>
          </a:p>
          <a:p>
            <a:r>
              <a:rPr lang="en-US"/>
              <a:t>Chapter of the Year Award – </a:t>
            </a:r>
            <a:r>
              <a:rPr lang="en-US" i="1"/>
              <a:t>recognized at Nexus each year</a:t>
            </a:r>
          </a:p>
          <a:p>
            <a:r>
              <a:rPr lang="en-US"/>
              <a:t>Chapter Member of the Year Award – </a:t>
            </a:r>
            <a:r>
              <a:rPr lang="en-US" i="1"/>
              <a:t>selected by each chapter </a:t>
            </a:r>
          </a:p>
          <a:p>
            <a:r>
              <a:rPr lang="en-US"/>
              <a:t>Graduation Cords – </a:t>
            </a:r>
            <a:r>
              <a:rPr lang="en-US" i="1"/>
              <a:t>available for all AMCP members who meet the leadership criteria.</a:t>
            </a:r>
          </a:p>
          <a:p>
            <a:endParaRPr lang="en-US">
              <a:highlight>
                <a:srgbClr val="FFFF00"/>
              </a:highlight>
            </a:endParaRPr>
          </a:p>
        </p:txBody>
      </p:sp>
    </p:spTree>
    <p:extLst>
      <p:ext uri="{BB962C8B-B14F-4D97-AF65-F5344CB8AC3E}">
        <p14:creationId xmlns:p14="http://schemas.microsoft.com/office/powerpoint/2010/main" val="131215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BB67-8654-4E2D-82BE-BCFAC5F0BB72}"/>
              </a:ext>
            </a:extLst>
          </p:cNvPr>
          <p:cNvSpPr>
            <a:spLocks noGrp="1"/>
          </p:cNvSpPr>
          <p:nvPr>
            <p:ph type="title"/>
          </p:nvPr>
        </p:nvSpPr>
        <p:spPr>
          <a:xfrm>
            <a:off x="328670" y="243940"/>
            <a:ext cx="11534660" cy="1325563"/>
          </a:xfrm>
        </p:spPr>
        <p:txBody>
          <a:bodyPr/>
          <a:lstStyle/>
          <a:p>
            <a:r>
              <a:rPr lang="en-US"/>
              <a:t>Explaining Managed Care Pharmacy Tools</a:t>
            </a:r>
          </a:p>
        </p:txBody>
      </p:sp>
      <p:sp>
        <p:nvSpPr>
          <p:cNvPr id="3" name="Text Placeholder 2">
            <a:extLst>
              <a:ext uri="{FF2B5EF4-FFF2-40B4-BE49-F238E27FC236}">
                <a16:creationId xmlns:a16="http://schemas.microsoft.com/office/drawing/2014/main" id="{2B2F3143-AC67-4A24-91BE-423D5B7B52BE}"/>
              </a:ext>
            </a:extLst>
          </p:cNvPr>
          <p:cNvSpPr>
            <a:spLocks noGrp="1"/>
          </p:cNvSpPr>
          <p:nvPr>
            <p:ph type="body" sz="quarter" idx="10"/>
          </p:nvPr>
        </p:nvSpPr>
        <p:spPr>
          <a:xfrm>
            <a:off x="594911" y="1437300"/>
            <a:ext cx="10895682" cy="4183597"/>
          </a:xfrm>
        </p:spPr>
        <p:txBody>
          <a:bodyPr/>
          <a:lstStyle/>
          <a:p>
            <a:r>
              <a:rPr lang="en-US"/>
              <a:t>“What is Managed Care Pharmacy”– </a:t>
            </a:r>
            <a:r>
              <a:rPr lang="en-US" b="1">
                <a:solidFill>
                  <a:srgbClr val="92D050"/>
                </a:solidFill>
                <a:hlinkClick r:id="rId3">
                  <a:extLst>
                    <a:ext uri="{A12FA001-AC4F-418D-AE19-62706E023703}">
                      <ahyp:hlinkClr xmlns:ahyp="http://schemas.microsoft.com/office/drawing/2018/hyperlinkcolor" val="tx"/>
                    </a:ext>
                  </a:extLst>
                </a:hlinkClick>
              </a:rPr>
              <a:t>amcp.org/</a:t>
            </a:r>
            <a:r>
              <a:rPr lang="en-US" b="1" err="1">
                <a:solidFill>
                  <a:srgbClr val="92D050"/>
                </a:solidFill>
                <a:hlinkClick r:id="rId3">
                  <a:extLst>
                    <a:ext uri="{A12FA001-AC4F-418D-AE19-62706E023703}">
                      <ahyp:hlinkClr xmlns:ahyp="http://schemas.microsoft.com/office/drawing/2018/hyperlinkcolor" val="tx"/>
                    </a:ext>
                  </a:extLst>
                </a:hlinkClick>
              </a:rPr>
              <a:t>What_is_MCP</a:t>
            </a:r>
            <a:endParaRPr lang="en-US" b="1">
              <a:solidFill>
                <a:srgbClr val="92D050"/>
              </a:solidFill>
            </a:endParaRPr>
          </a:p>
          <a:p>
            <a:pPr lvl="1"/>
            <a:r>
              <a:rPr lang="en-US"/>
              <a:t>Short overview video</a:t>
            </a:r>
          </a:p>
          <a:p>
            <a:pPr lvl="1"/>
            <a:r>
              <a:rPr lang="en-US"/>
              <a:t>“What is Managed Care Pharmacy?’ Webinar (Sept 28) and slides</a:t>
            </a:r>
          </a:p>
          <a:p>
            <a:pPr lvl="1"/>
            <a:r>
              <a:rPr lang="en-US"/>
              <a:t>Managed Care Glossary</a:t>
            </a:r>
          </a:p>
          <a:p>
            <a:pPr lvl="1"/>
            <a:r>
              <a:rPr lang="en-US"/>
              <a:t>Managed Care PowerPoints</a:t>
            </a:r>
          </a:p>
          <a:p>
            <a:pPr lvl="1"/>
            <a:r>
              <a:rPr lang="en-US"/>
              <a:t>Managed Care Pharmacy Careers</a:t>
            </a:r>
          </a:p>
          <a:p>
            <a:r>
              <a:rPr lang="en-US"/>
              <a:t>Fundamentals of Managed Care Pharmacy Certificate Course</a:t>
            </a:r>
          </a:p>
          <a:p>
            <a:r>
              <a:rPr lang="en-US"/>
              <a:t>Managed Care Pharmacy Curriculum</a:t>
            </a:r>
          </a:p>
          <a:p>
            <a:pPr lvl="1"/>
            <a:endParaRPr lang="en-US"/>
          </a:p>
        </p:txBody>
      </p:sp>
    </p:spTree>
    <p:extLst>
      <p:ext uri="{BB962C8B-B14F-4D97-AF65-F5344CB8AC3E}">
        <p14:creationId xmlns:p14="http://schemas.microsoft.com/office/powerpoint/2010/main" val="667024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D53A-AA97-4717-BAEB-86168AFD02FD}"/>
              </a:ext>
            </a:extLst>
          </p:cNvPr>
          <p:cNvSpPr>
            <a:spLocks noGrp="1"/>
          </p:cNvSpPr>
          <p:nvPr>
            <p:ph type="title"/>
          </p:nvPr>
        </p:nvSpPr>
        <p:spPr/>
        <p:txBody>
          <a:bodyPr/>
          <a:lstStyle/>
          <a:p>
            <a:pPr algn="ctr"/>
            <a:r>
              <a:rPr lang="en-US"/>
              <a:t>AMCP Resource Center </a:t>
            </a:r>
          </a:p>
        </p:txBody>
      </p:sp>
      <p:pic>
        <p:nvPicPr>
          <p:cNvPr id="6" name="SmartArt Placeholder 5">
            <a:extLst>
              <a:ext uri="{FF2B5EF4-FFF2-40B4-BE49-F238E27FC236}">
                <a16:creationId xmlns:a16="http://schemas.microsoft.com/office/drawing/2014/main" id="{32A49310-F927-4C17-B186-D538BD8EBA64}"/>
              </a:ext>
            </a:extLst>
          </p:cNvPr>
          <p:cNvPicPr>
            <a:picLocks noGrp="1" noChangeAspect="1"/>
          </p:cNvPicPr>
          <p:nvPr>
            <p:ph type="dgm" sz="quarter" idx="10"/>
          </p:nvPr>
        </p:nvPicPr>
        <p:blipFill>
          <a:blip r:embed="rId2"/>
          <a:stretch>
            <a:fillRect/>
          </a:stretch>
        </p:blipFill>
        <p:spPr>
          <a:xfrm>
            <a:off x="1202902" y="1359711"/>
            <a:ext cx="9142577" cy="4519733"/>
          </a:xfrm>
          <a:prstGeom prst="rect">
            <a:avLst/>
          </a:prstGeom>
        </p:spPr>
      </p:pic>
      <p:sp>
        <p:nvSpPr>
          <p:cNvPr id="7" name="Rectangle: Rounded Corners 6">
            <a:extLst>
              <a:ext uri="{FF2B5EF4-FFF2-40B4-BE49-F238E27FC236}">
                <a16:creationId xmlns:a16="http://schemas.microsoft.com/office/drawing/2014/main" id="{7F6FE0B5-7FE3-46E5-87F3-0CFB9542DD49}"/>
              </a:ext>
            </a:extLst>
          </p:cNvPr>
          <p:cNvSpPr/>
          <p:nvPr/>
        </p:nvSpPr>
        <p:spPr>
          <a:xfrm>
            <a:off x="5135637" y="3122284"/>
            <a:ext cx="1277105" cy="1325563"/>
          </a:xfrm>
          <a:prstGeom prst="round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0279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4E7F-62E7-41FC-9EDC-A39D553E8223}"/>
              </a:ext>
            </a:extLst>
          </p:cNvPr>
          <p:cNvSpPr>
            <a:spLocks noGrp="1"/>
          </p:cNvSpPr>
          <p:nvPr>
            <p:ph type="title"/>
          </p:nvPr>
        </p:nvSpPr>
        <p:spPr/>
        <p:txBody>
          <a:bodyPr/>
          <a:lstStyle/>
          <a:p>
            <a:r>
              <a:rPr lang="en-US"/>
              <a:t>Academia Resources </a:t>
            </a:r>
          </a:p>
        </p:txBody>
      </p:sp>
      <p:pic>
        <p:nvPicPr>
          <p:cNvPr id="4" name="Content Placeholder 4">
            <a:extLst>
              <a:ext uri="{FF2B5EF4-FFF2-40B4-BE49-F238E27FC236}">
                <a16:creationId xmlns:a16="http://schemas.microsoft.com/office/drawing/2014/main" id="{1395BC5F-3088-46EC-8396-0209705F2616}"/>
              </a:ext>
            </a:extLst>
          </p:cNvPr>
          <p:cNvPicPr>
            <a:picLocks noChangeAspect="1"/>
          </p:cNvPicPr>
          <p:nvPr/>
        </p:nvPicPr>
        <p:blipFill>
          <a:blip r:embed="rId3"/>
          <a:stretch>
            <a:fillRect/>
          </a:stretch>
        </p:blipFill>
        <p:spPr>
          <a:xfrm>
            <a:off x="1902519" y="1400583"/>
            <a:ext cx="7962841" cy="4461973"/>
          </a:xfrm>
          <a:prstGeom prst="rect">
            <a:avLst/>
          </a:prstGeom>
        </p:spPr>
      </p:pic>
    </p:spTree>
    <p:extLst>
      <p:ext uri="{BB962C8B-B14F-4D97-AF65-F5344CB8AC3E}">
        <p14:creationId xmlns:p14="http://schemas.microsoft.com/office/powerpoint/2010/main" val="24075441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87183F-EB45-46ED-A1D2-14960642724A}"/>
              </a:ext>
            </a:extLst>
          </p:cNvPr>
          <p:cNvSpPr>
            <a:spLocks noGrp="1"/>
          </p:cNvSpPr>
          <p:nvPr>
            <p:ph type="title"/>
          </p:nvPr>
        </p:nvSpPr>
        <p:spPr/>
        <p:txBody>
          <a:bodyPr/>
          <a:lstStyle/>
          <a:p>
            <a:r>
              <a:rPr lang="en-US"/>
              <a:t>Student Pharmacist Center </a:t>
            </a:r>
          </a:p>
        </p:txBody>
      </p:sp>
      <p:pic>
        <p:nvPicPr>
          <p:cNvPr id="7" name="Picture 6">
            <a:extLst>
              <a:ext uri="{FF2B5EF4-FFF2-40B4-BE49-F238E27FC236}">
                <a16:creationId xmlns:a16="http://schemas.microsoft.com/office/drawing/2014/main" id="{FD9BBD97-4252-4817-84C8-A5040878B6BA}"/>
              </a:ext>
            </a:extLst>
          </p:cNvPr>
          <p:cNvPicPr>
            <a:picLocks noChangeAspect="1"/>
          </p:cNvPicPr>
          <p:nvPr/>
        </p:nvPicPr>
        <p:blipFill>
          <a:blip r:embed="rId3"/>
          <a:stretch>
            <a:fillRect/>
          </a:stretch>
        </p:blipFill>
        <p:spPr>
          <a:xfrm>
            <a:off x="838200" y="1690688"/>
            <a:ext cx="2819400" cy="3771900"/>
          </a:xfrm>
          <a:prstGeom prst="rect">
            <a:avLst/>
          </a:prstGeom>
        </p:spPr>
      </p:pic>
      <p:pic>
        <p:nvPicPr>
          <p:cNvPr id="9" name="Picture 8">
            <a:extLst>
              <a:ext uri="{FF2B5EF4-FFF2-40B4-BE49-F238E27FC236}">
                <a16:creationId xmlns:a16="http://schemas.microsoft.com/office/drawing/2014/main" id="{9971C351-6AEF-45FD-A861-1F7BEB378186}"/>
              </a:ext>
            </a:extLst>
          </p:cNvPr>
          <p:cNvPicPr>
            <a:picLocks noChangeAspect="1"/>
          </p:cNvPicPr>
          <p:nvPr/>
        </p:nvPicPr>
        <p:blipFill>
          <a:blip r:embed="rId4"/>
          <a:stretch>
            <a:fillRect/>
          </a:stretch>
        </p:blipFill>
        <p:spPr>
          <a:xfrm>
            <a:off x="3850141" y="1785938"/>
            <a:ext cx="4161745" cy="3752850"/>
          </a:xfrm>
          <a:prstGeom prst="rect">
            <a:avLst/>
          </a:prstGeom>
        </p:spPr>
      </p:pic>
      <p:pic>
        <p:nvPicPr>
          <p:cNvPr id="3" name="Picture 2">
            <a:extLst>
              <a:ext uri="{FF2B5EF4-FFF2-40B4-BE49-F238E27FC236}">
                <a16:creationId xmlns:a16="http://schemas.microsoft.com/office/drawing/2014/main" id="{8D261404-C524-A874-5017-746173FE601D}"/>
              </a:ext>
            </a:extLst>
          </p:cNvPr>
          <p:cNvPicPr>
            <a:picLocks noChangeAspect="1"/>
          </p:cNvPicPr>
          <p:nvPr/>
        </p:nvPicPr>
        <p:blipFill>
          <a:blip r:embed="rId5"/>
          <a:stretch>
            <a:fillRect/>
          </a:stretch>
        </p:blipFill>
        <p:spPr>
          <a:xfrm>
            <a:off x="8011886" y="1564005"/>
            <a:ext cx="3242916" cy="4196715"/>
          </a:xfrm>
          <a:prstGeom prst="rect">
            <a:avLst/>
          </a:prstGeom>
        </p:spPr>
      </p:pic>
    </p:spTree>
    <p:extLst>
      <p:ext uri="{BB962C8B-B14F-4D97-AF65-F5344CB8AC3E}">
        <p14:creationId xmlns:p14="http://schemas.microsoft.com/office/powerpoint/2010/main" val="1621874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9B0-79C6-4C7E-A4F7-833DF8CD2957}"/>
              </a:ext>
            </a:extLst>
          </p:cNvPr>
          <p:cNvSpPr>
            <a:spLocks noGrp="1"/>
          </p:cNvSpPr>
          <p:nvPr>
            <p:ph type="title"/>
          </p:nvPr>
        </p:nvSpPr>
        <p:spPr/>
        <p:txBody>
          <a:bodyPr/>
          <a:lstStyle/>
          <a:p>
            <a:r>
              <a:rPr lang="en-US"/>
              <a:t>Faculty Advisor Survey </a:t>
            </a:r>
          </a:p>
        </p:txBody>
      </p:sp>
      <p:sp>
        <p:nvSpPr>
          <p:cNvPr id="4" name="Text Placeholder 3">
            <a:extLst>
              <a:ext uri="{FF2B5EF4-FFF2-40B4-BE49-F238E27FC236}">
                <a16:creationId xmlns:a16="http://schemas.microsoft.com/office/drawing/2014/main" id="{F063AE3D-4D9C-4CAF-8673-066CCDEA5DFE}"/>
              </a:ext>
            </a:extLst>
          </p:cNvPr>
          <p:cNvSpPr>
            <a:spLocks noGrp="1"/>
          </p:cNvSpPr>
          <p:nvPr>
            <p:ph type="body" sz="quarter" idx="10"/>
          </p:nvPr>
        </p:nvSpPr>
        <p:spPr/>
        <p:txBody>
          <a:bodyPr/>
          <a:lstStyle/>
          <a:p>
            <a:r>
              <a:rPr lang="en-US" sz="2400" b="1"/>
              <a:t>Purpose: </a:t>
            </a:r>
          </a:p>
          <a:p>
            <a:pPr lvl="1"/>
            <a:r>
              <a:rPr lang="en-US" sz="2000"/>
              <a:t>Understand faculty advisor views and opinions</a:t>
            </a:r>
          </a:p>
          <a:p>
            <a:pPr lvl="1"/>
            <a:r>
              <a:rPr lang="en-US" sz="2000"/>
              <a:t>Helps AMCP grow future pharmacists/pioneers of our profession </a:t>
            </a:r>
          </a:p>
          <a:p>
            <a:endParaRPr lang="en-US"/>
          </a:p>
        </p:txBody>
      </p:sp>
      <p:sp>
        <p:nvSpPr>
          <p:cNvPr id="5" name="Text Placeholder 4">
            <a:extLst>
              <a:ext uri="{FF2B5EF4-FFF2-40B4-BE49-F238E27FC236}">
                <a16:creationId xmlns:a16="http://schemas.microsoft.com/office/drawing/2014/main" id="{86A91F1D-6F5B-4760-85E0-3311233206A3}"/>
              </a:ext>
            </a:extLst>
          </p:cNvPr>
          <p:cNvSpPr>
            <a:spLocks noGrp="1"/>
          </p:cNvSpPr>
          <p:nvPr>
            <p:ph type="body" sz="quarter" idx="11"/>
          </p:nvPr>
        </p:nvSpPr>
        <p:spPr>
          <a:xfrm>
            <a:off x="6096001" y="1915554"/>
            <a:ext cx="5257800" cy="3857625"/>
          </a:xfrm>
        </p:spPr>
        <p:txBody>
          <a:bodyPr/>
          <a:lstStyle/>
          <a:p>
            <a:r>
              <a:rPr lang="en-US" sz="2400" b="1"/>
              <a:t>Topics covered </a:t>
            </a:r>
          </a:p>
          <a:p>
            <a:pPr lvl="1"/>
            <a:r>
              <a:rPr lang="en-US" sz="2000"/>
              <a:t>Faculty Advisor demographics </a:t>
            </a:r>
          </a:p>
          <a:p>
            <a:pPr lvl="1"/>
            <a:r>
              <a:rPr lang="en-US" sz="2000"/>
              <a:t>Managed care opportunities at your school </a:t>
            </a:r>
          </a:p>
          <a:p>
            <a:pPr lvl="1"/>
            <a:r>
              <a:rPr lang="en-US" sz="2000"/>
              <a:t>Managed care education opportunities at your school </a:t>
            </a:r>
          </a:p>
          <a:p>
            <a:pPr lvl="1"/>
            <a:r>
              <a:rPr lang="en-US" sz="2000"/>
              <a:t>Assistance that AMCP can give to you and your group </a:t>
            </a:r>
          </a:p>
          <a:p>
            <a:r>
              <a:rPr lang="en-US">
                <a:highlight>
                  <a:srgbClr val="FFFF00"/>
                </a:highlight>
              </a:rPr>
              <a:t>Deadline: September 23, 2022</a:t>
            </a:r>
          </a:p>
        </p:txBody>
      </p:sp>
    </p:spTree>
    <p:extLst>
      <p:ext uri="{BB962C8B-B14F-4D97-AF65-F5344CB8AC3E}">
        <p14:creationId xmlns:p14="http://schemas.microsoft.com/office/powerpoint/2010/main" val="21458126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F158-5CC2-4FC8-BEF9-E4528FFF8A1A}"/>
              </a:ext>
            </a:extLst>
          </p:cNvPr>
          <p:cNvSpPr>
            <a:spLocks noGrp="1"/>
          </p:cNvSpPr>
          <p:nvPr>
            <p:ph type="title"/>
          </p:nvPr>
        </p:nvSpPr>
        <p:spPr/>
        <p:txBody>
          <a:bodyPr/>
          <a:lstStyle/>
          <a:p>
            <a:r>
              <a:rPr lang="en-US"/>
              <a:t>AMCP Antitrust Statement </a:t>
            </a:r>
          </a:p>
        </p:txBody>
      </p:sp>
      <p:sp>
        <p:nvSpPr>
          <p:cNvPr id="3" name="Text Placeholder 2">
            <a:extLst>
              <a:ext uri="{FF2B5EF4-FFF2-40B4-BE49-F238E27FC236}">
                <a16:creationId xmlns:a16="http://schemas.microsoft.com/office/drawing/2014/main" id="{6A5A5F1E-1DE4-43DE-9AEB-DFCC547B91BE}"/>
              </a:ext>
            </a:extLst>
          </p:cNvPr>
          <p:cNvSpPr>
            <a:spLocks noGrp="1"/>
          </p:cNvSpPr>
          <p:nvPr>
            <p:ph type="body" sz="quarter" idx="10"/>
          </p:nvPr>
        </p:nvSpPr>
        <p:spPr>
          <a:xfrm>
            <a:off x="838200" y="1690688"/>
            <a:ext cx="10448925" cy="3857625"/>
          </a:xfrm>
        </p:spPr>
        <p:txBody>
          <a:bodyPr/>
          <a:lstStyle/>
          <a:p>
            <a:pPr marL="0" indent="0">
              <a:lnSpc>
                <a:spcPct val="100000"/>
              </a:lnSpc>
              <a:buNone/>
            </a:pPr>
            <a:r>
              <a:rPr lang="en-US" sz="2000"/>
              <a:t>AMCP's policy is to comply fully and strictly with all federal and state antitrust laws. Meetings held under the auspices of the Academy must be conducted in a manner that avoids the fact or appearance of conduct that may violate the antitrust laws.  Participants are not to discuss industry- wide or individual company prices (current or projected) or matters relating to pricing such as costs, profits, contractual terms and conductions (e.g., discounts, credit terms), wages/salaries, market allocation, market shares/sales or clients/customers. Please see www.amcp.org/antitrust for full statement.</a:t>
            </a:r>
          </a:p>
          <a:p>
            <a:pPr marL="0" indent="0">
              <a:lnSpc>
                <a:spcPct val="100000"/>
              </a:lnSpc>
              <a:buNone/>
            </a:pPr>
            <a:endParaRPr lang="en-US" sz="2000"/>
          </a:p>
        </p:txBody>
      </p:sp>
    </p:spTree>
    <p:extLst>
      <p:ext uri="{BB962C8B-B14F-4D97-AF65-F5344CB8AC3E}">
        <p14:creationId xmlns:p14="http://schemas.microsoft.com/office/powerpoint/2010/main" val="28407460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7C61-46D4-48F3-AAE6-985BB94A001E}"/>
              </a:ext>
            </a:extLst>
          </p:cNvPr>
          <p:cNvSpPr>
            <a:spLocks noGrp="1"/>
          </p:cNvSpPr>
          <p:nvPr>
            <p:ph type="body" sz="quarter" idx="10"/>
          </p:nvPr>
        </p:nvSpPr>
        <p:spPr>
          <a:xfrm>
            <a:off x="885825" y="2355638"/>
            <a:ext cx="10953750" cy="1057275"/>
          </a:xfrm>
        </p:spPr>
        <p:txBody>
          <a:bodyPr>
            <a:normAutofit/>
          </a:bodyPr>
          <a:lstStyle/>
          <a:p>
            <a:r>
              <a:rPr lang="en-US" sz="4000"/>
              <a:t>Faculty Advisor In-Person Meeting at Nexus </a:t>
            </a:r>
          </a:p>
        </p:txBody>
      </p:sp>
      <p:sp>
        <p:nvSpPr>
          <p:cNvPr id="5" name="Text Placeholder 4">
            <a:extLst>
              <a:ext uri="{FF2B5EF4-FFF2-40B4-BE49-F238E27FC236}">
                <a16:creationId xmlns:a16="http://schemas.microsoft.com/office/drawing/2014/main" id="{9282E60C-B72B-42B1-995C-60C84822F1B7}"/>
              </a:ext>
            </a:extLst>
          </p:cNvPr>
          <p:cNvSpPr>
            <a:spLocks noGrp="1"/>
          </p:cNvSpPr>
          <p:nvPr>
            <p:ph type="body" sz="quarter" idx="11"/>
          </p:nvPr>
        </p:nvSpPr>
        <p:spPr>
          <a:xfrm>
            <a:off x="885825" y="3594974"/>
            <a:ext cx="10953750" cy="1396125"/>
          </a:xfrm>
        </p:spPr>
        <p:txBody>
          <a:bodyPr>
            <a:normAutofit/>
          </a:bodyPr>
          <a:lstStyle/>
          <a:p>
            <a:r>
              <a:rPr lang="en-US"/>
              <a:t>Wednesday, October 12</a:t>
            </a:r>
            <a:r>
              <a:rPr lang="en-US" baseline="30000"/>
              <a:t>th</a:t>
            </a:r>
            <a:r>
              <a:rPr lang="en-US"/>
              <a:t> (1:20 – 2:30 pm)</a:t>
            </a:r>
          </a:p>
        </p:txBody>
      </p:sp>
    </p:spTree>
    <p:extLst>
      <p:ext uri="{BB962C8B-B14F-4D97-AF65-F5344CB8AC3E}">
        <p14:creationId xmlns:p14="http://schemas.microsoft.com/office/powerpoint/2010/main" val="30479850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D0A6D5-18F9-0D89-2E8D-B14C4700EFC4}"/>
              </a:ext>
            </a:extLst>
          </p:cNvPr>
          <p:cNvSpPr>
            <a:spLocks noGrp="1"/>
          </p:cNvSpPr>
          <p:nvPr>
            <p:ph type="body" sz="quarter" idx="10"/>
          </p:nvPr>
        </p:nvSpPr>
        <p:spPr>
          <a:xfrm>
            <a:off x="977265" y="1217718"/>
            <a:ext cx="10953750" cy="1057275"/>
          </a:xfrm>
        </p:spPr>
        <p:txBody>
          <a:bodyPr lIns="91440" tIns="45720" rIns="91440" bIns="45720" anchor="t"/>
          <a:lstStyle/>
          <a:p>
            <a:pPr algn="r"/>
            <a:r>
              <a:rPr lang="en-US" sz="6600"/>
              <a:t>AMCP Diplomat Program</a:t>
            </a:r>
            <a:endParaRPr lang="en-US" sz="6600">
              <a:cs typeface="Arial"/>
            </a:endParaRPr>
          </a:p>
        </p:txBody>
      </p:sp>
      <p:sp>
        <p:nvSpPr>
          <p:cNvPr id="3" name="Text Placeholder 2">
            <a:extLst>
              <a:ext uri="{FF2B5EF4-FFF2-40B4-BE49-F238E27FC236}">
                <a16:creationId xmlns:a16="http://schemas.microsoft.com/office/drawing/2014/main" id="{A8FDFB4A-911E-AC69-4A6A-C661C1C86CBB}"/>
              </a:ext>
            </a:extLst>
          </p:cNvPr>
          <p:cNvSpPr>
            <a:spLocks noGrp="1"/>
          </p:cNvSpPr>
          <p:nvPr>
            <p:ph type="body" sz="quarter" idx="11"/>
          </p:nvPr>
        </p:nvSpPr>
        <p:spPr>
          <a:xfrm>
            <a:off x="895985" y="2822814"/>
            <a:ext cx="10953750" cy="1396125"/>
          </a:xfrm>
        </p:spPr>
        <p:txBody>
          <a:bodyPr lIns="91440" tIns="45720" rIns="91440" bIns="45720" anchor="t"/>
          <a:lstStyle/>
          <a:p>
            <a:r>
              <a:rPr lang="en-US"/>
              <a:t>Kheelan Gopal, PharmD</a:t>
            </a:r>
          </a:p>
          <a:p>
            <a:r>
              <a:rPr lang="en-US"/>
              <a:t>Vice-Chair, School of Pharmacy Relations Committee</a:t>
            </a:r>
            <a:endParaRPr lang="en-US">
              <a:cs typeface="Arial"/>
            </a:endParaRPr>
          </a:p>
          <a:p>
            <a:r>
              <a:rPr lang="en-US"/>
              <a:t>LEO Pharma</a:t>
            </a:r>
          </a:p>
          <a:p>
            <a:endParaRPr lang="en-US"/>
          </a:p>
        </p:txBody>
      </p:sp>
    </p:spTree>
    <p:extLst>
      <p:ext uri="{BB962C8B-B14F-4D97-AF65-F5344CB8AC3E}">
        <p14:creationId xmlns:p14="http://schemas.microsoft.com/office/powerpoint/2010/main" val="15520798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91F1-F5D2-4C72-83C6-6736BE5B9438}"/>
              </a:ext>
            </a:extLst>
          </p:cNvPr>
          <p:cNvSpPr>
            <a:spLocks noGrp="1"/>
          </p:cNvSpPr>
          <p:nvPr>
            <p:ph type="title"/>
          </p:nvPr>
        </p:nvSpPr>
        <p:spPr/>
        <p:txBody>
          <a:bodyPr/>
          <a:lstStyle/>
          <a:p>
            <a:r>
              <a:rPr lang="en-US"/>
              <a:t>What is an AMCP Diplomat? </a:t>
            </a:r>
          </a:p>
        </p:txBody>
      </p:sp>
      <p:sp>
        <p:nvSpPr>
          <p:cNvPr id="3" name="Text Placeholder 2">
            <a:extLst>
              <a:ext uri="{FF2B5EF4-FFF2-40B4-BE49-F238E27FC236}">
                <a16:creationId xmlns:a16="http://schemas.microsoft.com/office/drawing/2014/main" id="{C2B02123-43E0-486F-80E5-18F93E29A7AB}"/>
              </a:ext>
            </a:extLst>
          </p:cNvPr>
          <p:cNvSpPr>
            <a:spLocks noGrp="1"/>
          </p:cNvSpPr>
          <p:nvPr>
            <p:ph type="body" sz="quarter" idx="10"/>
          </p:nvPr>
        </p:nvSpPr>
        <p:spPr>
          <a:xfrm>
            <a:off x="838200" y="1500187"/>
            <a:ext cx="10448925" cy="3857625"/>
          </a:xfrm>
        </p:spPr>
        <p:txBody>
          <a:bodyPr/>
          <a:lstStyle/>
          <a:p>
            <a:pPr marL="0" indent="0">
              <a:buNone/>
            </a:pPr>
            <a:r>
              <a:rPr lang="en-US" sz="2400">
                <a:solidFill>
                  <a:srgbClr val="00205B"/>
                </a:solidFill>
                <a:latin typeface="+mj-lt"/>
                <a:ea typeface="+mj-ea"/>
                <a:cs typeface="+mj-cs"/>
              </a:rPr>
              <a:t>Diplomats are volunteer AMCP members who volunteer to work with a school/college of pharmacy as a managed care pharmacy resource for student pharmacists and faculty. </a:t>
            </a:r>
          </a:p>
          <a:p>
            <a:r>
              <a:rPr lang="en-US" sz="2400">
                <a:solidFill>
                  <a:srgbClr val="00205B"/>
                </a:solidFill>
                <a:latin typeface="+mj-lt"/>
                <a:ea typeface="+mj-ea"/>
                <a:cs typeface="+mj-cs"/>
              </a:rPr>
              <a:t>Raise faculty awareness of AMCP and managed care pharmacy</a:t>
            </a:r>
          </a:p>
          <a:p>
            <a:r>
              <a:rPr lang="en-US" sz="2400">
                <a:solidFill>
                  <a:srgbClr val="00205B"/>
                </a:solidFill>
                <a:latin typeface="+mj-lt"/>
                <a:ea typeface="+mj-ea"/>
                <a:cs typeface="+mj-cs"/>
              </a:rPr>
              <a:t>Expose student pharmacists to career opportunities in managed care pharmacy</a:t>
            </a:r>
          </a:p>
          <a:p>
            <a:r>
              <a:rPr lang="en-US" sz="2400">
                <a:solidFill>
                  <a:srgbClr val="00205B"/>
                </a:solidFill>
                <a:latin typeface="+mj-lt"/>
                <a:ea typeface="+mj-ea"/>
                <a:cs typeface="+mj-cs"/>
              </a:rPr>
              <a:t>Enhance communication between the Schools/Colleges of Pharmacy and local AMCP members</a:t>
            </a:r>
          </a:p>
        </p:txBody>
      </p:sp>
    </p:spTree>
    <p:extLst>
      <p:ext uri="{BB962C8B-B14F-4D97-AF65-F5344CB8AC3E}">
        <p14:creationId xmlns:p14="http://schemas.microsoft.com/office/powerpoint/2010/main" val="36342050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a:extLst>
              <a:ext uri="{FF2B5EF4-FFF2-40B4-BE49-F238E27FC236}">
                <a16:creationId xmlns:a16="http://schemas.microsoft.com/office/drawing/2014/main" id="{FFF869B1-A50D-76B9-6728-93B0279AA5D9}"/>
              </a:ext>
            </a:extLst>
          </p:cNvPr>
          <p:cNvGrpSpPr>
            <a:grpSpLocks noChangeAspect="1"/>
          </p:cNvGrpSpPr>
          <p:nvPr/>
        </p:nvGrpSpPr>
        <p:grpSpPr bwMode="auto">
          <a:xfrm>
            <a:off x="2256746" y="1561890"/>
            <a:ext cx="7808854" cy="4926692"/>
            <a:chOff x="5" y="345"/>
            <a:chExt cx="5752" cy="3629"/>
          </a:xfrm>
          <a:solidFill>
            <a:schemeClr val="bg1">
              <a:lumMod val="85000"/>
            </a:schemeClr>
          </a:solidFill>
          <a:effectLst>
            <a:outerShdw blurRad="266700" dir="5400000" sx="90000" sy="-19000" rotWithShape="0">
              <a:prstClr val="black">
                <a:alpha val="11000"/>
              </a:prstClr>
            </a:outerShdw>
          </a:effectLst>
        </p:grpSpPr>
        <p:sp>
          <p:nvSpPr>
            <p:cNvPr id="5" name="Freeform 62">
              <a:extLst>
                <a:ext uri="{FF2B5EF4-FFF2-40B4-BE49-F238E27FC236}">
                  <a16:creationId xmlns:a16="http://schemas.microsoft.com/office/drawing/2014/main" id="{B0D94410-441F-7295-6CF7-C845E4B0B37C}"/>
                </a:ext>
              </a:extLst>
            </p:cNvPr>
            <p:cNvSpPr>
              <a:spLocks noEditPoints="1"/>
            </p:cNvSpPr>
            <p:nvPr/>
          </p:nvSpPr>
          <p:spPr bwMode="auto">
            <a:xfrm>
              <a:off x="1422" y="3482"/>
              <a:ext cx="711" cy="454"/>
            </a:xfrm>
            <a:custGeom>
              <a:avLst/>
              <a:gdLst>
                <a:gd name="T0" fmla="*/ 13 w 711"/>
                <a:gd name="T1" fmla="*/ 36 h 454"/>
                <a:gd name="T2" fmla="*/ 29 w 711"/>
                <a:gd name="T3" fmla="*/ 39 h 454"/>
                <a:gd name="T4" fmla="*/ 0 w 711"/>
                <a:gd name="T5" fmla="*/ 58 h 454"/>
                <a:gd name="T6" fmla="*/ 103 w 711"/>
                <a:gd name="T7" fmla="*/ 52 h 454"/>
                <a:gd name="T8" fmla="*/ 127 w 711"/>
                <a:gd name="T9" fmla="*/ 25 h 454"/>
                <a:gd name="T10" fmla="*/ 96 w 711"/>
                <a:gd name="T11" fmla="*/ 0 h 454"/>
                <a:gd name="T12" fmla="*/ 64 w 711"/>
                <a:gd name="T13" fmla="*/ 35 h 454"/>
                <a:gd name="T14" fmla="*/ 280 w 711"/>
                <a:gd name="T15" fmla="*/ 131 h 454"/>
                <a:gd name="T16" fmla="*/ 302 w 711"/>
                <a:gd name="T17" fmla="*/ 127 h 454"/>
                <a:gd name="T18" fmla="*/ 335 w 711"/>
                <a:gd name="T19" fmla="*/ 134 h 454"/>
                <a:gd name="T20" fmla="*/ 322 w 711"/>
                <a:gd name="T21" fmla="*/ 114 h 454"/>
                <a:gd name="T22" fmla="*/ 297 w 711"/>
                <a:gd name="T23" fmla="*/ 69 h 454"/>
                <a:gd name="T24" fmla="*/ 257 w 711"/>
                <a:gd name="T25" fmla="*/ 97 h 454"/>
                <a:gd name="T26" fmla="*/ 391 w 711"/>
                <a:gd name="T27" fmla="*/ 141 h 454"/>
                <a:gd name="T28" fmla="*/ 424 w 711"/>
                <a:gd name="T29" fmla="*/ 144 h 454"/>
                <a:gd name="T30" fmla="*/ 461 w 711"/>
                <a:gd name="T31" fmla="*/ 156 h 454"/>
                <a:gd name="T32" fmla="*/ 417 w 711"/>
                <a:gd name="T33" fmla="*/ 163 h 454"/>
                <a:gd name="T34" fmla="*/ 416 w 711"/>
                <a:gd name="T35" fmla="*/ 186 h 454"/>
                <a:gd name="T36" fmla="*/ 447 w 711"/>
                <a:gd name="T37" fmla="*/ 203 h 454"/>
                <a:gd name="T38" fmla="*/ 439 w 711"/>
                <a:gd name="T39" fmla="*/ 180 h 454"/>
                <a:gd name="T40" fmla="*/ 416 w 711"/>
                <a:gd name="T41" fmla="*/ 186 h 454"/>
                <a:gd name="T42" fmla="*/ 474 w 711"/>
                <a:gd name="T43" fmla="*/ 161 h 454"/>
                <a:gd name="T44" fmla="*/ 530 w 711"/>
                <a:gd name="T45" fmla="*/ 183 h 454"/>
                <a:gd name="T46" fmla="*/ 558 w 711"/>
                <a:gd name="T47" fmla="*/ 212 h 454"/>
                <a:gd name="T48" fmla="*/ 505 w 711"/>
                <a:gd name="T49" fmla="*/ 230 h 454"/>
                <a:gd name="T50" fmla="*/ 459 w 711"/>
                <a:gd name="T51" fmla="*/ 178 h 454"/>
                <a:gd name="T52" fmla="*/ 573 w 711"/>
                <a:gd name="T53" fmla="*/ 267 h 454"/>
                <a:gd name="T54" fmla="*/ 642 w 711"/>
                <a:gd name="T55" fmla="*/ 300 h 454"/>
                <a:gd name="T56" fmla="*/ 673 w 711"/>
                <a:gd name="T57" fmla="*/ 328 h 454"/>
                <a:gd name="T58" fmla="*/ 711 w 711"/>
                <a:gd name="T59" fmla="*/ 372 h 454"/>
                <a:gd name="T60" fmla="*/ 684 w 711"/>
                <a:gd name="T61" fmla="*/ 400 h 454"/>
                <a:gd name="T62" fmla="*/ 648 w 711"/>
                <a:gd name="T63" fmla="*/ 404 h 454"/>
                <a:gd name="T64" fmla="*/ 616 w 711"/>
                <a:gd name="T65" fmla="*/ 436 h 454"/>
                <a:gd name="T66" fmla="*/ 589 w 711"/>
                <a:gd name="T67" fmla="*/ 453 h 454"/>
                <a:gd name="T68" fmla="*/ 566 w 711"/>
                <a:gd name="T69" fmla="*/ 409 h 454"/>
                <a:gd name="T70" fmla="*/ 559 w 711"/>
                <a:gd name="T71" fmla="*/ 358 h 454"/>
                <a:gd name="T72" fmla="*/ 545 w 711"/>
                <a:gd name="T73" fmla="*/ 331 h 454"/>
                <a:gd name="T74" fmla="*/ 572 w 711"/>
                <a:gd name="T75" fmla="*/ 306 h 454"/>
                <a:gd name="T76" fmla="*/ 566 w 711"/>
                <a:gd name="T77"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1" h="454">
                  <a:moveTo>
                    <a:pt x="0" y="58"/>
                  </a:moveTo>
                  <a:lnTo>
                    <a:pt x="13" y="36"/>
                  </a:lnTo>
                  <a:lnTo>
                    <a:pt x="27" y="35"/>
                  </a:lnTo>
                  <a:lnTo>
                    <a:pt x="29" y="39"/>
                  </a:lnTo>
                  <a:lnTo>
                    <a:pt x="16" y="58"/>
                  </a:lnTo>
                  <a:lnTo>
                    <a:pt x="0" y="58"/>
                  </a:lnTo>
                  <a:close/>
                  <a:moveTo>
                    <a:pt x="64" y="35"/>
                  </a:moveTo>
                  <a:lnTo>
                    <a:pt x="103" y="52"/>
                  </a:lnTo>
                  <a:lnTo>
                    <a:pt x="116" y="49"/>
                  </a:lnTo>
                  <a:lnTo>
                    <a:pt x="127" y="25"/>
                  </a:lnTo>
                  <a:lnTo>
                    <a:pt x="122" y="3"/>
                  </a:lnTo>
                  <a:lnTo>
                    <a:pt x="96" y="0"/>
                  </a:lnTo>
                  <a:lnTo>
                    <a:pt x="71" y="11"/>
                  </a:lnTo>
                  <a:lnTo>
                    <a:pt x="64" y="35"/>
                  </a:lnTo>
                  <a:close/>
                  <a:moveTo>
                    <a:pt x="257" y="97"/>
                  </a:moveTo>
                  <a:lnTo>
                    <a:pt x="280" y="131"/>
                  </a:lnTo>
                  <a:lnTo>
                    <a:pt x="296" y="130"/>
                  </a:lnTo>
                  <a:lnTo>
                    <a:pt x="302" y="127"/>
                  </a:lnTo>
                  <a:lnTo>
                    <a:pt x="311" y="134"/>
                  </a:lnTo>
                  <a:lnTo>
                    <a:pt x="335" y="134"/>
                  </a:lnTo>
                  <a:lnTo>
                    <a:pt x="341" y="125"/>
                  </a:lnTo>
                  <a:lnTo>
                    <a:pt x="322" y="114"/>
                  </a:lnTo>
                  <a:lnTo>
                    <a:pt x="310" y="91"/>
                  </a:lnTo>
                  <a:lnTo>
                    <a:pt x="297" y="69"/>
                  </a:lnTo>
                  <a:lnTo>
                    <a:pt x="261" y="86"/>
                  </a:lnTo>
                  <a:lnTo>
                    <a:pt x="257" y="97"/>
                  </a:lnTo>
                  <a:close/>
                  <a:moveTo>
                    <a:pt x="383" y="153"/>
                  </a:moveTo>
                  <a:lnTo>
                    <a:pt x="391" y="141"/>
                  </a:lnTo>
                  <a:lnTo>
                    <a:pt x="420" y="147"/>
                  </a:lnTo>
                  <a:lnTo>
                    <a:pt x="424" y="144"/>
                  </a:lnTo>
                  <a:lnTo>
                    <a:pt x="463" y="148"/>
                  </a:lnTo>
                  <a:lnTo>
                    <a:pt x="461" y="156"/>
                  </a:lnTo>
                  <a:lnTo>
                    <a:pt x="444" y="166"/>
                  </a:lnTo>
                  <a:lnTo>
                    <a:pt x="417" y="163"/>
                  </a:lnTo>
                  <a:lnTo>
                    <a:pt x="383" y="153"/>
                  </a:lnTo>
                  <a:close/>
                  <a:moveTo>
                    <a:pt x="416" y="186"/>
                  </a:moveTo>
                  <a:lnTo>
                    <a:pt x="428" y="209"/>
                  </a:lnTo>
                  <a:lnTo>
                    <a:pt x="447" y="203"/>
                  </a:lnTo>
                  <a:lnTo>
                    <a:pt x="449" y="192"/>
                  </a:lnTo>
                  <a:lnTo>
                    <a:pt x="439" y="180"/>
                  </a:lnTo>
                  <a:lnTo>
                    <a:pt x="416" y="178"/>
                  </a:lnTo>
                  <a:lnTo>
                    <a:pt x="416" y="186"/>
                  </a:lnTo>
                  <a:close/>
                  <a:moveTo>
                    <a:pt x="459" y="178"/>
                  </a:moveTo>
                  <a:lnTo>
                    <a:pt x="474" y="161"/>
                  </a:lnTo>
                  <a:lnTo>
                    <a:pt x="503" y="175"/>
                  </a:lnTo>
                  <a:lnTo>
                    <a:pt x="530" y="183"/>
                  </a:lnTo>
                  <a:lnTo>
                    <a:pt x="558" y="200"/>
                  </a:lnTo>
                  <a:lnTo>
                    <a:pt x="558" y="212"/>
                  </a:lnTo>
                  <a:lnTo>
                    <a:pt x="534" y="223"/>
                  </a:lnTo>
                  <a:lnTo>
                    <a:pt x="505" y="230"/>
                  </a:lnTo>
                  <a:lnTo>
                    <a:pt x="489" y="220"/>
                  </a:lnTo>
                  <a:lnTo>
                    <a:pt x="459" y="178"/>
                  </a:lnTo>
                  <a:close/>
                  <a:moveTo>
                    <a:pt x="564" y="275"/>
                  </a:moveTo>
                  <a:lnTo>
                    <a:pt x="573" y="267"/>
                  </a:lnTo>
                  <a:lnTo>
                    <a:pt x="595" y="278"/>
                  </a:lnTo>
                  <a:lnTo>
                    <a:pt x="642" y="300"/>
                  </a:lnTo>
                  <a:lnTo>
                    <a:pt x="664" y="312"/>
                  </a:lnTo>
                  <a:lnTo>
                    <a:pt x="673" y="328"/>
                  </a:lnTo>
                  <a:lnTo>
                    <a:pt x="686" y="355"/>
                  </a:lnTo>
                  <a:lnTo>
                    <a:pt x="711" y="372"/>
                  </a:lnTo>
                  <a:lnTo>
                    <a:pt x="709" y="379"/>
                  </a:lnTo>
                  <a:lnTo>
                    <a:pt x="684" y="400"/>
                  </a:lnTo>
                  <a:lnTo>
                    <a:pt x="658" y="409"/>
                  </a:lnTo>
                  <a:lnTo>
                    <a:pt x="648" y="404"/>
                  </a:lnTo>
                  <a:lnTo>
                    <a:pt x="630" y="415"/>
                  </a:lnTo>
                  <a:lnTo>
                    <a:pt x="616" y="436"/>
                  </a:lnTo>
                  <a:lnTo>
                    <a:pt x="600" y="454"/>
                  </a:lnTo>
                  <a:lnTo>
                    <a:pt x="589" y="453"/>
                  </a:lnTo>
                  <a:lnTo>
                    <a:pt x="567" y="437"/>
                  </a:lnTo>
                  <a:lnTo>
                    <a:pt x="566" y="409"/>
                  </a:lnTo>
                  <a:lnTo>
                    <a:pt x="569" y="394"/>
                  </a:lnTo>
                  <a:lnTo>
                    <a:pt x="559" y="358"/>
                  </a:lnTo>
                  <a:lnTo>
                    <a:pt x="547" y="347"/>
                  </a:lnTo>
                  <a:lnTo>
                    <a:pt x="545" y="331"/>
                  </a:lnTo>
                  <a:lnTo>
                    <a:pt x="559" y="325"/>
                  </a:lnTo>
                  <a:lnTo>
                    <a:pt x="572" y="306"/>
                  </a:lnTo>
                  <a:lnTo>
                    <a:pt x="575" y="300"/>
                  </a:lnTo>
                  <a:lnTo>
                    <a:pt x="566" y="289"/>
                  </a:lnTo>
                  <a:lnTo>
                    <a:pt x="564" y="275"/>
                  </a:lnTo>
                  <a:close/>
                </a:path>
              </a:pathLst>
            </a:custGeom>
            <a:solidFill>
              <a:srgbClr val="92D050"/>
            </a:solidFill>
            <a:ln w="5">
              <a:solidFill>
                <a:schemeClr val="bg1">
                  <a:lumMod val="65000"/>
                </a:schemeClr>
              </a:solidFill>
              <a:prstDash val="solid"/>
              <a:round/>
              <a:headEnd/>
              <a:tailEnd/>
            </a:ln>
          </p:spPr>
          <p:txBody>
            <a:bodyPr vert="horz" wrap="square" lIns="731520" tIns="365760" rIns="0" bIns="0" numCol="1" anchor="ctr" anchorCtr="0" compatLnSpc="1">
              <a:prstTxWarp prst="textNoShape">
                <a:avLst/>
              </a:prstTxWarp>
            </a:bodyPr>
            <a:lstStyle/>
            <a:p>
              <a:pPr algn="ctr"/>
              <a:r>
                <a:rPr lang="en-US" sz="1200"/>
                <a:t>HI</a:t>
              </a:r>
            </a:p>
          </p:txBody>
        </p:sp>
        <p:sp>
          <p:nvSpPr>
            <p:cNvPr id="6" name="Freeform 63">
              <a:extLst>
                <a:ext uri="{FF2B5EF4-FFF2-40B4-BE49-F238E27FC236}">
                  <a16:creationId xmlns:a16="http://schemas.microsoft.com/office/drawing/2014/main" id="{648A57B7-7FBB-BD84-D51E-16895EFC9CAF}"/>
                </a:ext>
              </a:extLst>
            </p:cNvPr>
            <p:cNvSpPr>
              <a:spLocks noEditPoints="1"/>
            </p:cNvSpPr>
            <p:nvPr/>
          </p:nvSpPr>
          <p:spPr bwMode="auto">
            <a:xfrm>
              <a:off x="5" y="3003"/>
              <a:ext cx="1307" cy="971"/>
            </a:xfrm>
            <a:custGeom>
              <a:avLst/>
              <a:gdLst>
                <a:gd name="T0" fmla="*/ 1004 w 1307"/>
                <a:gd name="T1" fmla="*/ 679 h 971"/>
                <a:gd name="T2" fmla="*/ 1093 w 1307"/>
                <a:gd name="T3" fmla="*/ 693 h 971"/>
                <a:gd name="T4" fmla="*/ 1193 w 1307"/>
                <a:gd name="T5" fmla="*/ 787 h 971"/>
                <a:gd name="T6" fmla="*/ 1307 w 1307"/>
                <a:gd name="T7" fmla="*/ 922 h 971"/>
                <a:gd name="T8" fmla="*/ 1236 w 1307"/>
                <a:gd name="T9" fmla="*/ 922 h 971"/>
                <a:gd name="T10" fmla="*/ 1225 w 1307"/>
                <a:gd name="T11" fmla="*/ 966 h 971"/>
                <a:gd name="T12" fmla="*/ 1193 w 1307"/>
                <a:gd name="T13" fmla="*/ 930 h 971"/>
                <a:gd name="T14" fmla="*/ 1182 w 1307"/>
                <a:gd name="T15" fmla="*/ 930 h 971"/>
                <a:gd name="T16" fmla="*/ 1163 w 1307"/>
                <a:gd name="T17" fmla="*/ 899 h 971"/>
                <a:gd name="T18" fmla="*/ 1119 w 1307"/>
                <a:gd name="T19" fmla="*/ 846 h 971"/>
                <a:gd name="T20" fmla="*/ 1091 w 1307"/>
                <a:gd name="T21" fmla="*/ 771 h 971"/>
                <a:gd name="T22" fmla="*/ 991 w 1307"/>
                <a:gd name="T23" fmla="*/ 679 h 971"/>
                <a:gd name="T24" fmla="*/ 824 w 1307"/>
                <a:gd name="T25" fmla="*/ 652 h 971"/>
                <a:gd name="T26" fmla="*/ 766 w 1307"/>
                <a:gd name="T27" fmla="*/ 637 h 971"/>
                <a:gd name="T28" fmla="*/ 738 w 1307"/>
                <a:gd name="T29" fmla="*/ 665 h 971"/>
                <a:gd name="T30" fmla="*/ 629 w 1307"/>
                <a:gd name="T31" fmla="*/ 687 h 971"/>
                <a:gd name="T32" fmla="*/ 659 w 1307"/>
                <a:gd name="T33" fmla="*/ 615 h 971"/>
                <a:gd name="T34" fmla="*/ 632 w 1307"/>
                <a:gd name="T35" fmla="*/ 629 h 971"/>
                <a:gd name="T36" fmla="*/ 585 w 1307"/>
                <a:gd name="T37" fmla="*/ 713 h 971"/>
                <a:gd name="T38" fmla="*/ 410 w 1307"/>
                <a:gd name="T39" fmla="*/ 823 h 971"/>
                <a:gd name="T40" fmla="*/ 351 w 1307"/>
                <a:gd name="T41" fmla="*/ 834 h 971"/>
                <a:gd name="T42" fmla="*/ 229 w 1307"/>
                <a:gd name="T43" fmla="*/ 865 h 971"/>
                <a:gd name="T44" fmla="*/ 189 w 1307"/>
                <a:gd name="T45" fmla="*/ 838 h 971"/>
                <a:gd name="T46" fmla="*/ 324 w 1307"/>
                <a:gd name="T47" fmla="*/ 819 h 971"/>
                <a:gd name="T48" fmla="*/ 403 w 1307"/>
                <a:gd name="T49" fmla="*/ 791 h 971"/>
                <a:gd name="T50" fmla="*/ 463 w 1307"/>
                <a:gd name="T51" fmla="*/ 690 h 971"/>
                <a:gd name="T52" fmla="*/ 406 w 1307"/>
                <a:gd name="T53" fmla="*/ 663 h 971"/>
                <a:gd name="T54" fmla="*/ 343 w 1307"/>
                <a:gd name="T55" fmla="*/ 654 h 971"/>
                <a:gd name="T56" fmla="*/ 349 w 1307"/>
                <a:gd name="T57" fmla="*/ 574 h 971"/>
                <a:gd name="T58" fmla="*/ 292 w 1307"/>
                <a:gd name="T59" fmla="*/ 517 h 971"/>
                <a:gd name="T60" fmla="*/ 315 w 1307"/>
                <a:gd name="T61" fmla="*/ 428 h 971"/>
                <a:gd name="T62" fmla="*/ 413 w 1307"/>
                <a:gd name="T63" fmla="*/ 392 h 971"/>
                <a:gd name="T64" fmla="*/ 460 w 1307"/>
                <a:gd name="T65" fmla="*/ 356 h 971"/>
                <a:gd name="T66" fmla="*/ 448 w 1307"/>
                <a:gd name="T67" fmla="*/ 331 h 971"/>
                <a:gd name="T68" fmla="*/ 346 w 1307"/>
                <a:gd name="T69" fmla="*/ 258 h 971"/>
                <a:gd name="T70" fmla="*/ 390 w 1307"/>
                <a:gd name="T71" fmla="*/ 222 h 971"/>
                <a:gd name="T72" fmla="*/ 443 w 1307"/>
                <a:gd name="T73" fmla="*/ 248 h 971"/>
                <a:gd name="T74" fmla="*/ 448 w 1307"/>
                <a:gd name="T75" fmla="*/ 183 h 971"/>
                <a:gd name="T76" fmla="*/ 462 w 1307"/>
                <a:gd name="T77" fmla="*/ 84 h 971"/>
                <a:gd name="T78" fmla="*/ 591 w 1307"/>
                <a:gd name="T79" fmla="*/ 16 h 971"/>
                <a:gd name="T80" fmla="*/ 691 w 1307"/>
                <a:gd name="T81" fmla="*/ 28 h 971"/>
                <a:gd name="T82" fmla="*/ 787 w 1307"/>
                <a:gd name="T83" fmla="*/ 70 h 971"/>
                <a:gd name="T84" fmla="*/ 949 w 1307"/>
                <a:gd name="T85" fmla="*/ 128 h 971"/>
                <a:gd name="T86" fmla="*/ 187 w 1307"/>
                <a:gd name="T87" fmla="*/ 311 h 971"/>
                <a:gd name="T88" fmla="*/ 237 w 1307"/>
                <a:gd name="T89" fmla="*/ 523 h 971"/>
                <a:gd name="T90" fmla="*/ 86 w 1307"/>
                <a:gd name="T91" fmla="*/ 429 h 971"/>
                <a:gd name="T92" fmla="*/ 0 w 1307"/>
                <a:gd name="T93" fmla="*/ 885 h 971"/>
                <a:gd name="T94" fmla="*/ 82 w 1307"/>
                <a:gd name="T95" fmla="*/ 858 h 971"/>
                <a:gd name="T96" fmla="*/ 17 w 1307"/>
                <a:gd name="T97" fmla="*/ 888 h 971"/>
                <a:gd name="T98" fmla="*/ 306 w 1307"/>
                <a:gd name="T99" fmla="*/ 857 h 971"/>
                <a:gd name="T100" fmla="*/ 481 w 1307"/>
                <a:gd name="T101" fmla="*/ 876 h 971"/>
                <a:gd name="T102" fmla="*/ 582 w 1307"/>
                <a:gd name="T103" fmla="*/ 810 h 971"/>
                <a:gd name="T104" fmla="*/ 593 w 1307"/>
                <a:gd name="T105" fmla="*/ 765 h 971"/>
                <a:gd name="T106" fmla="*/ 534 w 1307"/>
                <a:gd name="T107" fmla="*/ 77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971">
                  <a:moveTo>
                    <a:pt x="949" y="128"/>
                  </a:moveTo>
                  <a:lnTo>
                    <a:pt x="947" y="660"/>
                  </a:lnTo>
                  <a:lnTo>
                    <a:pt x="957" y="666"/>
                  </a:lnTo>
                  <a:lnTo>
                    <a:pt x="977" y="668"/>
                  </a:lnTo>
                  <a:lnTo>
                    <a:pt x="986" y="660"/>
                  </a:lnTo>
                  <a:lnTo>
                    <a:pt x="1002" y="660"/>
                  </a:lnTo>
                  <a:lnTo>
                    <a:pt x="1004" y="679"/>
                  </a:lnTo>
                  <a:lnTo>
                    <a:pt x="1046" y="721"/>
                  </a:lnTo>
                  <a:lnTo>
                    <a:pt x="1049" y="737"/>
                  </a:lnTo>
                  <a:lnTo>
                    <a:pt x="1071" y="726"/>
                  </a:lnTo>
                  <a:lnTo>
                    <a:pt x="1074" y="724"/>
                  </a:lnTo>
                  <a:lnTo>
                    <a:pt x="1077" y="706"/>
                  </a:lnTo>
                  <a:lnTo>
                    <a:pt x="1086" y="695"/>
                  </a:lnTo>
                  <a:lnTo>
                    <a:pt x="1093" y="693"/>
                  </a:lnTo>
                  <a:lnTo>
                    <a:pt x="1105" y="685"/>
                  </a:lnTo>
                  <a:lnTo>
                    <a:pt x="1124" y="698"/>
                  </a:lnTo>
                  <a:lnTo>
                    <a:pt x="1129" y="716"/>
                  </a:lnTo>
                  <a:lnTo>
                    <a:pt x="1141" y="723"/>
                  </a:lnTo>
                  <a:lnTo>
                    <a:pt x="1147" y="738"/>
                  </a:lnTo>
                  <a:lnTo>
                    <a:pt x="1172" y="749"/>
                  </a:lnTo>
                  <a:lnTo>
                    <a:pt x="1193" y="787"/>
                  </a:lnTo>
                  <a:lnTo>
                    <a:pt x="1210" y="810"/>
                  </a:lnTo>
                  <a:lnTo>
                    <a:pt x="1224" y="827"/>
                  </a:lnTo>
                  <a:lnTo>
                    <a:pt x="1233" y="851"/>
                  </a:lnTo>
                  <a:lnTo>
                    <a:pt x="1264" y="862"/>
                  </a:lnTo>
                  <a:lnTo>
                    <a:pt x="1297" y="876"/>
                  </a:lnTo>
                  <a:lnTo>
                    <a:pt x="1303" y="902"/>
                  </a:lnTo>
                  <a:lnTo>
                    <a:pt x="1307" y="922"/>
                  </a:lnTo>
                  <a:lnTo>
                    <a:pt x="1300" y="943"/>
                  </a:lnTo>
                  <a:lnTo>
                    <a:pt x="1289" y="957"/>
                  </a:lnTo>
                  <a:lnTo>
                    <a:pt x="1278" y="952"/>
                  </a:lnTo>
                  <a:lnTo>
                    <a:pt x="1269" y="933"/>
                  </a:lnTo>
                  <a:lnTo>
                    <a:pt x="1252" y="924"/>
                  </a:lnTo>
                  <a:lnTo>
                    <a:pt x="1241" y="916"/>
                  </a:lnTo>
                  <a:lnTo>
                    <a:pt x="1236" y="922"/>
                  </a:lnTo>
                  <a:lnTo>
                    <a:pt x="1246" y="940"/>
                  </a:lnTo>
                  <a:lnTo>
                    <a:pt x="1246" y="962"/>
                  </a:lnTo>
                  <a:lnTo>
                    <a:pt x="1239" y="965"/>
                  </a:lnTo>
                  <a:lnTo>
                    <a:pt x="1227" y="954"/>
                  </a:lnTo>
                  <a:lnTo>
                    <a:pt x="1214" y="944"/>
                  </a:lnTo>
                  <a:lnTo>
                    <a:pt x="1218" y="955"/>
                  </a:lnTo>
                  <a:lnTo>
                    <a:pt x="1225" y="966"/>
                  </a:lnTo>
                  <a:lnTo>
                    <a:pt x="1221" y="971"/>
                  </a:lnTo>
                  <a:lnTo>
                    <a:pt x="1221" y="971"/>
                  </a:lnTo>
                  <a:lnTo>
                    <a:pt x="1218" y="969"/>
                  </a:lnTo>
                  <a:lnTo>
                    <a:pt x="1211" y="965"/>
                  </a:lnTo>
                  <a:lnTo>
                    <a:pt x="1211" y="965"/>
                  </a:lnTo>
                  <a:lnTo>
                    <a:pt x="1199" y="944"/>
                  </a:lnTo>
                  <a:lnTo>
                    <a:pt x="1193" y="930"/>
                  </a:lnTo>
                  <a:lnTo>
                    <a:pt x="1193" y="930"/>
                  </a:lnTo>
                  <a:lnTo>
                    <a:pt x="1191" y="933"/>
                  </a:lnTo>
                  <a:lnTo>
                    <a:pt x="1189" y="937"/>
                  </a:lnTo>
                  <a:lnTo>
                    <a:pt x="1186" y="937"/>
                  </a:lnTo>
                  <a:lnTo>
                    <a:pt x="1186" y="937"/>
                  </a:lnTo>
                  <a:lnTo>
                    <a:pt x="1183" y="933"/>
                  </a:lnTo>
                  <a:lnTo>
                    <a:pt x="1182" y="930"/>
                  </a:lnTo>
                  <a:lnTo>
                    <a:pt x="1179" y="927"/>
                  </a:lnTo>
                  <a:lnTo>
                    <a:pt x="1189" y="915"/>
                  </a:lnTo>
                  <a:lnTo>
                    <a:pt x="1180" y="905"/>
                  </a:lnTo>
                  <a:lnTo>
                    <a:pt x="1180" y="874"/>
                  </a:lnTo>
                  <a:lnTo>
                    <a:pt x="1175" y="874"/>
                  </a:lnTo>
                  <a:lnTo>
                    <a:pt x="1171" y="896"/>
                  </a:lnTo>
                  <a:lnTo>
                    <a:pt x="1163" y="899"/>
                  </a:lnTo>
                  <a:lnTo>
                    <a:pt x="1158" y="876"/>
                  </a:lnTo>
                  <a:lnTo>
                    <a:pt x="1154" y="852"/>
                  </a:lnTo>
                  <a:lnTo>
                    <a:pt x="1149" y="849"/>
                  </a:lnTo>
                  <a:lnTo>
                    <a:pt x="1150" y="885"/>
                  </a:lnTo>
                  <a:lnTo>
                    <a:pt x="1150" y="891"/>
                  </a:lnTo>
                  <a:lnTo>
                    <a:pt x="1141" y="883"/>
                  </a:lnTo>
                  <a:lnTo>
                    <a:pt x="1119" y="846"/>
                  </a:lnTo>
                  <a:lnTo>
                    <a:pt x="1107" y="843"/>
                  </a:lnTo>
                  <a:lnTo>
                    <a:pt x="1102" y="819"/>
                  </a:lnTo>
                  <a:lnTo>
                    <a:pt x="1091" y="802"/>
                  </a:lnTo>
                  <a:lnTo>
                    <a:pt x="1082" y="794"/>
                  </a:lnTo>
                  <a:lnTo>
                    <a:pt x="1082" y="780"/>
                  </a:lnTo>
                  <a:lnTo>
                    <a:pt x="1094" y="773"/>
                  </a:lnTo>
                  <a:lnTo>
                    <a:pt x="1091" y="771"/>
                  </a:lnTo>
                  <a:lnTo>
                    <a:pt x="1075" y="774"/>
                  </a:lnTo>
                  <a:lnTo>
                    <a:pt x="1055" y="759"/>
                  </a:lnTo>
                  <a:lnTo>
                    <a:pt x="1038" y="741"/>
                  </a:lnTo>
                  <a:lnTo>
                    <a:pt x="1008" y="726"/>
                  </a:lnTo>
                  <a:lnTo>
                    <a:pt x="983" y="709"/>
                  </a:lnTo>
                  <a:lnTo>
                    <a:pt x="991" y="688"/>
                  </a:lnTo>
                  <a:lnTo>
                    <a:pt x="991" y="679"/>
                  </a:lnTo>
                  <a:lnTo>
                    <a:pt x="980" y="688"/>
                  </a:lnTo>
                  <a:lnTo>
                    <a:pt x="962" y="696"/>
                  </a:lnTo>
                  <a:lnTo>
                    <a:pt x="938" y="688"/>
                  </a:lnTo>
                  <a:lnTo>
                    <a:pt x="904" y="674"/>
                  </a:lnTo>
                  <a:lnTo>
                    <a:pt x="869" y="674"/>
                  </a:lnTo>
                  <a:lnTo>
                    <a:pt x="865" y="676"/>
                  </a:lnTo>
                  <a:lnTo>
                    <a:pt x="824" y="652"/>
                  </a:lnTo>
                  <a:lnTo>
                    <a:pt x="812" y="651"/>
                  </a:lnTo>
                  <a:lnTo>
                    <a:pt x="794" y="613"/>
                  </a:lnTo>
                  <a:lnTo>
                    <a:pt x="771" y="617"/>
                  </a:lnTo>
                  <a:lnTo>
                    <a:pt x="749" y="624"/>
                  </a:lnTo>
                  <a:lnTo>
                    <a:pt x="752" y="654"/>
                  </a:lnTo>
                  <a:lnTo>
                    <a:pt x="760" y="635"/>
                  </a:lnTo>
                  <a:lnTo>
                    <a:pt x="766" y="637"/>
                  </a:lnTo>
                  <a:lnTo>
                    <a:pt x="757" y="665"/>
                  </a:lnTo>
                  <a:lnTo>
                    <a:pt x="777" y="648"/>
                  </a:lnTo>
                  <a:lnTo>
                    <a:pt x="780" y="657"/>
                  </a:lnTo>
                  <a:lnTo>
                    <a:pt x="757" y="685"/>
                  </a:lnTo>
                  <a:lnTo>
                    <a:pt x="749" y="682"/>
                  </a:lnTo>
                  <a:lnTo>
                    <a:pt x="746" y="671"/>
                  </a:lnTo>
                  <a:lnTo>
                    <a:pt x="738" y="665"/>
                  </a:lnTo>
                  <a:lnTo>
                    <a:pt x="729" y="673"/>
                  </a:lnTo>
                  <a:lnTo>
                    <a:pt x="712" y="662"/>
                  </a:lnTo>
                  <a:lnTo>
                    <a:pt x="693" y="674"/>
                  </a:lnTo>
                  <a:lnTo>
                    <a:pt x="682" y="688"/>
                  </a:lnTo>
                  <a:lnTo>
                    <a:pt x="660" y="701"/>
                  </a:lnTo>
                  <a:lnTo>
                    <a:pt x="632" y="699"/>
                  </a:lnTo>
                  <a:lnTo>
                    <a:pt x="629" y="687"/>
                  </a:lnTo>
                  <a:lnTo>
                    <a:pt x="652" y="682"/>
                  </a:lnTo>
                  <a:lnTo>
                    <a:pt x="652" y="674"/>
                  </a:lnTo>
                  <a:lnTo>
                    <a:pt x="637" y="671"/>
                  </a:lnTo>
                  <a:lnTo>
                    <a:pt x="643" y="656"/>
                  </a:lnTo>
                  <a:lnTo>
                    <a:pt x="657" y="631"/>
                  </a:lnTo>
                  <a:lnTo>
                    <a:pt x="657" y="620"/>
                  </a:lnTo>
                  <a:lnTo>
                    <a:pt x="659" y="615"/>
                  </a:lnTo>
                  <a:lnTo>
                    <a:pt x="687" y="601"/>
                  </a:lnTo>
                  <a:lnTo>
                    <a:pt x="691" y="609"/>
                  </a:lnTo>
                  <a:lnTo>
                    <a:pt x="709" y="609"/>
                  </a:lnTo>
                  <a:lnTo>
                    <a:pt x="701" y="593"/>
                  </a:lnTo>
                  <a:lnTo>
                    <a:pt x="677" y="592"/>
                  </a:lnTo>
                  <a:lnTo>
                    <a:pt x="646" y="609"/>
                  </a:lnTo>
                  <a:lnTo>
                    <a:pt x="632" y="629"/>
                  </a:lnTo>
                  <a:lnTo>
                    <a:pt x="620" y="645"/>
                  </a:lnTo>
                  <a:lnTo>
                    <a:pt x="613" y="659"/>
                  </a:lnTo>
                  <a:lnTo>
                    <a:pt x="587" y="668"/>
                  </a:lnTo>
                  <a:lnTo>
                    <a:pt x="568" y="685"/>
                  </a:lnTo>
                  <a:lnTo>
                    <a:pt x="566" y="695"/>
                  </a:lnTo>
                  <a:lnTo>
                    <a:pt x="581" y="701"/>
                  </a:lnTo>
                  <a:lnTo>
                    <a:pt x="585" y="713"/>
                  </a:lnTo>
                  <a:lnTo>
                    <a:pt x="568" y="734"/>
                  </a:lnTo>
                  <a:lnTo>
                    <a:pt x="527" y="760"/>
                  </a:lnTo>
                  <a:lnTo>
                    <a:pt x="479" y="787"/>
                  </a:lnTo>
                  <a:lnTo>
                    <a:pt x="467" y="793"/>
                  </a:lnTo>
                  <a:lnTo>
                    <a:pt x="432" y="801"/>
                  </a:lnTo>
                  <a:lnTo>
                    <a:pt x="399" y="815"/>
                  </a:lnTo>
                  <a:lnTo>
                    <a:pt x="410" y="823"/>
                  </a:lnTo>
                  <a:lnTo>
                    <a:pt x="401" y="832"/>
                  </a:lnTo>
                  <a:lnTo>
                    <a:pt x="398" y="840"/>
                  </a:lnTo>
                  <a:lnTo>
                    <a:pt x="381" y="834"/>
                  </a:lnTo>
                  <a:lnTo>
                    <a:pt x="360" y="834"/>
                  </a:lnTo>
                  <a:lnTo>
                    <a:pt x="356" y="848"/>
                  </a:lnTo>
                  <a:lnTo>
                    <a:pt x="349" y="848"/>
                  </a:lnTo>
                  <a:lnTo>
                    <a:pt x="351" y="834"/>
                  </a:lnTo>
                  <a:lnTo>
                    <a:pt x="329" y="841"/>
                  </a:lnTo>
                  <a:lnTo>
                    <a:pt x="312" y="848"/>
                  </a:lnTo>
                  <a:lnTo>
                    <a:pt x="290" y="840"/>
                  </a:lnTo>
                  <a:lnTo>
                    <a:pt x="271" y="851"/>
                  </a:lnTo>
                  <a:lnTo>
                    <a:pt x="251" y="851"/>
                  </a:lnTo>
                  <a:lnTo>
                    <a:pt x="239" y="860"/>
                  </a:lnTo>
                  <a:lnTo>
                    <a:pt x="229" y="865"/>
                  </a:lnTo>
                  <a:lnTo>
                    <a:pt x="215" y="862"/>
                  </a:lnTo>
                  <a:lnTo>
                    <a:pt x="200" y="855"/>
                  </a:lnTo>
                  <a:lnTo>
                    <a:pt x="185" y="860"/>
                  </a:lnTo>
                  <a:lnTo>
                    <a:pt x="179" y="865"/>
                  </a:lnTo>
                  <a:lnTo>
                    <a:pt x="168" y="858"/>
                  </a:lnTo>
                  <a:lnTo>
                    <a:pt x="168" y="846"/>
                  </a:lnTo>
                  <a:lnTo>
                    <a:pt x="189" y="838"/>
                  </a:lnTo>
                  <a:lnTo>
                    <a:pt x="228" y="843"/>
                  </a:lnTo>
                  <a:lnTo>
                    <a:pt x="254" y="832"/>
                  </a:lnTo>
                  <a:lnTo>
                    <a:pt x="268" y="819"/>
                  </a:lnTo>
                  <a:lnTo>
                    <a:pt x="285" y="815"/>
                  </a:lnTo>
                  <a:lnTo>
                    <a:pt x="298" y="810"/>
                  </a:lnTo>
                  <a:lnTo>
                    <a:pt x="315" y="810"/>
                  </a:lnTo>
                  <a:lnTo>
                    <a:pt x="324" y="819"/>
                  </a:lnTo>
                  <a:lnTo>
                    <a:pt x="331" y="816"/>
                  </a:lnTo>
                  <a:lnTo>
                    <a:pt x="345" y="799"/>
                  </a:lnTo>
                  <a:lnTo>
                    <a:pt x="363" y="793"/>
                  </a:lnTo>
                  <a:lnTo>
                    <a:pt x="385" y="790"/>
                  </a:lnTo>
                  <a:lnTo>
                    <a:pt x="393" y="788"/>
                  </a:lnTo>
                  <a:lnTo>
                    <a:pt x="398" y="791"/>
                  </a:lnTo>
                  <a:lnTo>
                    <a:pt x="403" y="791"/>
                  </a:lnTo>
                  <a:lnTo>
                    <a:pt x="410" y="768"/>
                  </a:lnTo>
                  <a:lnTo>
                    <a:pt x="435" y="759"/>
                  </a:lnTo>
                  <a:lnTo>
                    <a:pt x="448" y="735"/>
                  </a:lnTo>
                  <a:lnTo>
                    <a:pt x="462" y="707"/>
                  </a:lnTo>
                  <a:lnTo>
                    <a:pt x="471" y="698"/>
                  </a:lnTo>
                  <a:lnTo>
                    <a:pt x="474" y="682"/>
                  </a:lnTo>
                  <a:lnTo>
                    <a:pt x="463" y="690"/>
                  </a:lnTo>
                  <a:lnTo>
                    <a:pt x="443" y="693"/>
                  </a:lnTo>
                  <a:lnTo>
                    <a:pt x="438" y="679"/>
                  </a:lnTo>
                  <a:lnTo>
                    <a:pt x="431" y="676"/>
                  </a:lnTo>
                  <a:lnTo>
                    <a:pt x="424" y="682"/>
                  </a:lnTo>
                  <a:lnTo>
                    <a:pt x="423" y="701"/>
                  </a:lnTo>
                  <a:lnTo>
                    <a:pt x="415" y="699"/>
                  </a:lnTo>
                  <a:lnTo>
                    <a:pt x="406" y="663"/>
                  </a:lnTo>
                  <a:lnTo>
                    <a:pt x="398" y="671"/>
                  </a:lnTo>
                  <a:lnTo>
                    <a:pt x="390" y="668"/>
                  </a:lnTo>
                  <a:lnTo>
                    <a:pt x="388" y="657"/>
                  </a:lnTo>
                  <a:lnTo>
                    <a:pt x="363" y="657"/>
                  </a:lnTo>
                  <a:lnTo>
                    <a:pt x="349" y="665"/>
                  </a:lnTo>
                  <a:lnTo>
                    <a:pt x="334" y="662"/>
                  </a:lnTo>
                  <a:lnTo>
                    <a:pt x="343" y="654"/>
                  </a:lnTo>
                  <a:lnTo>
                    <a:pt x="346" y="637"/>
                  </a:lnTo>
                  <a:lnTo>
                    <a:pt x="342" y="624"/>
                  </a:lnTo>
                  <a:lnTo>
                    <a:pt x="351" y="620"/>
                  </a:lnTo>
                  <a:lnTo>
                    <a:pt x="359" y="618"/>
                  </a:lnTo>
                  <a:lnTo>
                    <a:pt x="354" y="607"/>
                  </a:lnTo>
                  <a:lnTo>
                    <a:pt x="354" y="579"/>
                  </a:lnTo>
                  <a:lnTo>
                    <a:pt x="349" y="574"/>
                  </a:lnTo>
                  <a:lnTo>
                    <a:pt x="343" y="582"/>
                  </a:lnTo>
                  <a:lnTo>
                    <a:pt x="306" y="582"/>
                  </a:lnTo>
                  <a:lnTo>
                    <a:pt x="296" y="574"/>
                  </a:lnTo>
                  <a:lnTo>
                    <a:pt x="292" y="551"/>
                  </a:lnTo>
                  <a:lnTo>
                    <a:pt x="279" y="528"/>
                  </a:lnTo>
                  <a:lnTo>
                    <a:pt x="279" y="523"/>
                  </a:lnTo>
                  <a:lnTo>
                    <a:pt x="292" y="517"/>
                  </a:lnTo>
                  <a:lnTo>
                    <a:pt x="293" y="504"/>
                  </a:lnTo>
                  <a:lnTo>
                    <a:pt x="301" y="496"/>
                  </a:lnTo>
                  <a:lnTo>
                    <a:pt x="295" y="493"/>
                  </a:lnTo>
                  <a:lnTo>
                    <a:pt x="287" y="496"/>
                  </a:lnTo>
                  <a:lnTo>
                    <a:pt x="281" y="479"/>
                  </a:lnTo>
                  <a:lnTo>
                    <a:pt x="285" y="448"/>
                  </a:lnTo>
                  <a:lnTo>
                    <a:pt x="315" y="428"/>
                  </a:lnTo>
                  <a:lnTo>
                    <a:pt x="331" y="418"/>
                  </a:lnTo>
                  <a:lnTo>
                    <a:pt x="343" y="395"/>
                  </a:lnTo>
                  <a:lnTo>
                    <a:pt x="360" y="387"/>
                  </a:lnTo>
                  <a:lnTo>
                    <a:pt x="376" y="393"/>
                  </a:lnTo>
                  <a:lnTo>
                    <a:pt x="378" y="409"/>
                  </a:lnTo>
                  <a:lnTo>
                    <a:pt x="393" y="407"/>
                  </a:lnTo>
                  <a:lnTo>
                    <a:pt x="413" y="392"/>
                  </a:lnTo>
                  <a:lnTo>
                    <a:pt x="423" y="396"/>
                  </a:lnTo>
                  <a:lnTo>
                    <a:pt x="429" y="400"/>
                  </a:lnTo>
                  <a:lnTo>
                    <a:pt x="440" y="400"/>
                  </a:lnTo>
                  <a:lnTo>
                    <a:pt x="454" y="392"/>
                  </a:lnTo>
                  <a:lnTo>
                    <a:pt x="459" y="365"/>
                  </a:lnTo>
                  <a:lnTo>
                    <a:pt x="459" y="365"/>
                  </a:lnTo>
                  <a:lnTo>
                    <a:pt x="460" y="356"/>
                  </a:lnTo>
                  <a:lnTo>
                    <a:pt x="462" y="348"/>
                  </a:lnTo>
                  <a:lnTo>
                    <a:pt x="465" y="343"/>
                  </a:lnTo>
                  <a:lnTo>
                    <a:pt x="465" y="343"/>
                  </a:lnTo>
                  <a:lnTo>
                    <a:pt x="470" y="339"/>
                  </a:lnTo>
                  <a:lnTo>
                    <a:pt x="471" y="337"/>
                  </a:lnTo>
                  <a:lnTo>
                    <a:pt x="463" y="325"/>
                  </a:lnTo>
                  <a:lnTo>
                    <a:pt x="448" y="331"/>
                  </a:lnTo>
                  <a:lnTo>
                    <a:pt x="428" y="336"/>
                  </a:lnTo>
                  <a:lnTo>
                    <a:pt x="415" y="332"/>
                  </a:lnTo>
                  <a:lnTo>
                    <a:pt x="393" y="322"/>
                  </a:lnTo>
                  <a:lnTo>
                    <a:pt x="362" y="320"/>
                  </a:lnTo>
                  <a:lnTo>
                    <a:pt x="340" y="297"/>
                  </a:lnTo>
                  <a:lnTo>
                    <a:pt x="343" y="273"/>
                  </a:lnTo>
                  <a:lnTo>
                    <a:pt x="346" y="258"/>
                  </a:lnTo>
                  <a:lnTo>
                    <a:pt x="334" y="247"/>
                  </a:lnTo>
                  <a:lnTo>
                    <a:pt x="321" y="223"/>
                  </a:lnTo>
                  <a:lnTo>
                    <a:pt x="324" y="218"/>
                  </a:lnTo>
                  <a:lnTo>
                    <a:pt x="367" y="215"/>
                  </a:lnTo>
                  <a:lnTo>
                    <a:pt x="381" y="215"/>
                  </a:lnTo>
                  <a:lnTo>
                    <a:pt x="385" y="222"/>
                  </a:lnTo>
                  <a:lnTo>
                    <a:pt x="390" y="222"/>
                  </a:lnTo>
                  <a:lnTo>
                    <a:pt x="388" y="211"/>
                  </a:lnTo>
                  <a:lnTo>
                    <a:pt x="413" y="208"/>
                  </a:lnTo>
                  <a:lnTo>
                    <a:pt x="429" y="209"/>
                  </a:lnTo>
                  <a:lnTo>
                    <a:pt x="438" y="217"/>
                  </a:lnTo>
                  <a:lnTo>
                    <a:pt x="429" y="229"/>
                  </a:lnTo>
                  <a:lnTo>
                    <a:pt x="426" y="239"/>
                  </a:lnTo>
                  <a:lnTo>
                    <a:pt x="443" y="248"/>
                  </a:lnTo>
                  <a:lnTo>
                    <a:pt x="474" y="259"/>
                  </a:lnTo>
                  <a:lnTo>
                    <a:pt x="485" y="254"/>
                  </a:lnTo>
                  <a:lnTo>
                    <a:pt x="471" y="226"/>
                  </a:lnTo>
                  <a:lnTo>
                    <a:pt x="467" y="206"/>
                  </a:lnTo>
                  <a:lnTo>
                    <a:pt x="471" y="201"/>
                  </a:lnTo>
                  <a:lnTo>
                    <a:pt x="451" y="189"/>
                  </a:lnTo>
                  <a:lnTo>
                    <a:pt x="448" y="183"/>
                  </a:lnTo>
                  <a:lnTo>
                    <a:pt x="451" y="172"/>
                  </a:lnTo>
                  <a:lnTo>
                    <a:pt x="446" y="148"/>
                  </a:lnTo>
                  <a:lnTo>
                    <a:pt x="428" y="119"/>
                  </a:lnTo>
                  <a:lnTo>
                    <a:pt x="412" y="92"/>
                  </a:lnTo>
                  <a:lnTo>
                    <a:pt x="431" y="80"/>
                  </a:lnTo>
                  <a:lnTo>
                    <a:pt x="451" y="80"/>
                  </a:lnTo>
                  <a:lnTo>
                    <a:pt x="462" y="84"/>
                  </a:lnTo>
                  <a:lnTo>
                    <a:pt x="488" y="83"/>
                  </a:lnTo>
                  <a:lnTo>
                    <a:pt x="512" y="61"/>
                  </a:lnTo>
                  <a:lnTo>
                    <a:pt x="518" y="42"/>
                  </a:lnTo>
                  <a:lnTo>
                    <a:pt x="541" y="26"/>
                  </a:lnTo>
                  <a:lnTo>
                    <a:pt x="552" y="33"/>
                  </a:lnTo>
                  <a:lnTo>
                    <a:pt x="570" y="28"/>
                  </a:lnTo>
                  <a:lnTo>
                    <a:pt x="591" y="16"/>
                  </a:lnTo>
                  <a:lnTo>
                    <a:pt x="599" y="14"/>
                  </a:lnTo>
                  <a:lnTo>
                    <a:pt x="606" y="20"/>
                  </a:lnTo>
                  <a:lnTo>
                    <a:pt x="634" y="19"/>
                  </a:lnTo>
                  <a:lnTo>
                    <a:pt x="651" y="0"/>
                  </a:lnTo>
                  <a:lnTo>
                    <a:pt x="657" y="0"/>
                  </a:lnTo>
                  <a:lnTo>
                    <a:pt x="680" y="14"/>
                  </a:lnTo>
                  <a:lnTo>
                    <a:pt x="691" y="28"/>
                  </a:lnTo>
                  <a:lnTo>
                    <a:pt x="688" y="34"/>
                  </a:lnTo>
                  <a:lnTo>
                    <a:pt x="693" y="42"/>
                  </a:lnTo>
                  <a:lnTo>
                    <a:pt x="704" y="31"/>
                  </a:lnTo>
                  <a:lnTo>
                    <a:pt x="727" y="34"/>
                  </a:lnTo>
                  <a:lnTo>
                    <a:pt x="729" y="56"/>
                  </a:lnTo>
                  <a:lnTo>
                    <a:pt x="741" y="66"/>
                  </a:lnTo>
                  <a:lnTo>
                    <a:pt x="787" y="70"/>
                  </a:lnTo>
                  <a:lnTo>
                    <a:pt x="826" y="97"/>
                  </a:lnTo>
                  <a:lnTo>
                    <a:pt x="835" y="90"/>
                  </a:lnTo>
                  <a:lnTo>
                    <a:pt x="866" y="106"/>
                  </a:lnTo>
                  <a:lnTo>
                    <a:pt x="880" y="103"/>
                  </a:lnTo>
                  <a:lnTo>
                    <a:pt x="891" y="97"/>
                  </a:lnTo>
                  <a:lnTo>
                    <a:pt x="922" y="109"/>
                  </a:lnTo>
                  <a:lnTo>
                    <a:pt x="949" y="128"/>
                  </a:lnTo>
                  <a:close/>
                  <a:moveTo>
                    <a:pt x="231" y="307"/>
                  </a:moveTo>
                  <a:lnTo>
                    <a:pt x="243" y="342"/>
                  </a:lnTo>
                  <a:lnTo>
                    <a:pt x="243" y="348"/>
                  </a:lnTo>
                  <a:lnTo>
                    <a:pt x="225" y="345"/>
                  </a:lnTo>
                  <a:lnTo>
                    <a:pt x="214" y="320"/>
                  </a:lnTo>
                  <a:lnTo>
                    <a:pt x="203" y="311"/>
                  </a:lnTo>
                  <a:lnTo>
                    <a:pt x="187" y="311"/>
                  </a:lnTo>
                  <a:lnTo>
                    <a:pt x="185" y="295"/>
                  </a:lnTo>
                  <a:lnTo>
                    <a:pt x="198" y="279"/>
                  </a:lnTo>
                  <a:lnTo>
                    <a:pt x="204" y="295"/>
                  </a:lnTo>
                  <a:lnTo>
                    <a:pt x="214" y="304"/>
                  </a:lnTo>
                  <a:lnTo>
                    <a:pt x="231" y="307"/>
                  </a:lnTo>
                  <a:close/>
                  <a:moveTo>
                    <a:pt x="215" y="517"/>
                  </a:moveTo>
                  <a:lnTo>
                    <a:pt x="237" y="523"/>
                  </a:lnTo>
                  <a:lnTo>
                    <a:pt x="260" y="528"/>
                  </a:lnTo>
                  <a:lnTo>
                    <a:pt x="267" y="534"/>
                  </a:lnTo>
                  <a:lnTo>
                    <a:pt x="256" y="557"/>
                  </a:lnTo>
                  <a:lnTo>
                    <a:pt x="237" y="557"/>
                  </a:lnTo>
                  <a:lnTo>
                    <a:pt x="215" y="534"/>
                  </a:lnTo>
                  <a:lnTo>
                    <a:pt x="215" y="517"/>
                  </a:lnTo>
                  <a:close/>
                  <a:moveTo>
                    <a:pt x="86" y="429"/>
                  </a:moveTo>
                  <a:lnTo>
                    <a:pt x="92" y="445"/>
                  </a:lnTo>
                  <a:lnTo>
                    <a:pt x="100" y="456"/>
                  </a:lnTo>
                  <a:lnTo>
                    <a:pt x="92" y="460"/>
                  </a:lnTo>
                  <a:lnTo>
                    <a:pt x="79" y="442"/>
                  </a:lnTo>
                  <a:lnTo>
                    <a:pt x="79" y="429"/>
                  </a:lnTo>
                  <a:lnTo>
                    <a:pt x="86" y="429"/>
                  </a:lnTo>
                  <a:close/>
                  <a:moveTo>
                    <a:pt x="0" y="885"/>
                  </a:moveTo>
                  <a:lnTo>
                    <a:pt x="20" y="871"/>
                  </a:lnTo>
                  <a:lnTo>
                    <a:pt x="42" y="865"/>
                  </a:lnTo>
                  <a:lnTo>
                    <a:pt x="57" y="868"/>
                  </a:lnTo>
                  <a:lnTo>
                    <a:pt x="61" y="877"/>
                  </a:lnTo>
                  <a:lnTo>
                    <a:pt x="73" y="880"/>
                  </a:lnTo>
                  <a:lnTo>
                    <a:pt x="86" y="868"/>
                  </a:lnTo>
                  <a:lnTo>
                    <a:pt x="82" y="858"/>
                  </a:lnTo>
                  <a:lnTo>
                    <a:pt x="100" y="854"/>
                  </a:lnTo>
                  <a:lnTo>
                    <a:pt x="118" y="871"/>
                  </a:lnTo>
                  <a:lnTo>
                    <a:pt x="112" y="882"/>
                  </a:lnTo>
                  <a:lnTo>
                    <a:pt x="84" y="888"/>
                  </a:lnTo>
                  <a:lnTo>
                    <a:pt x="67" y="885"/>
                  </a:lnTo>
                  <a:lnTo>
                    <a:pt x="43" y="879"/>
                  </a:lnTo>
                  <a:lnTo>
                    <a:pt x="17" y="888"/>
                  </a:lnTo>
                  <a:lnTo>
                    <a:pt x="6" y="890"/>
                  </a:lnTo>
                  <a:lnTo>
                    <a:pt x="0" y="885"/>
                  </a:lnTo>
                  <a:close/>
                  <a:moveTo>
                    <a:pt x="306" y="857"/>
                  </a:moveTo>
                  <a:lnTo>
                    <a:pt x="315" y="869"/>
                  </a:lnTo>
                  <a:lnTo>
                    <a:pt x="329" y="860"/>
                  </a:lnTo>
                  <a:lnTo>
                    <a:pt x="320" y="851"/>
                  </a:lnTo>
                  <a:lnTo>
                    <a:pt x="306" y="857"/>
                  </a:lnTo>
                  <a:close/>
                  <a:moveTo>
                    <a:pt x="323" y="877"/>
                  </a:moveTo>
                  <a:lnTo>
                    <a:pt x="331" y="862"/>
                  </a:lnTo>
                  <a:lnTo>
                    <a:pt x="343" y="865"/>
                  </a:lnTo>
                  <a:lnTo>
                    <a:pt x="339" y="877"/>
                  </a:lnTo>
                  <a:lnTo>
                    <a:pt x="323" y="877"/>
                  </a:lnTo>
                  <a:close/>
                  <a:moveTo>
                    <a:pt x="471" y="865"/>
                  </a:moveTo>
                  <a:lnTo>
                    <a:pt x="481" y="876"/>
                  </a:lnTo>
                  <a:lnTo>
                    <a:pt x="485" y="868"/>
                  </a:lnTo>
                  <a:lnTo>
                    <a:pt x="481" y="857"/>
                  </a:lnTo>
                  <a:lnTo>
                    <a:pt x="471" y="865"/>
                  </a:lnTo>
                  <a:close/>
                  <a:moveTo>
                    <a:pt x="526" y="787"/>
                  </a:moveTo>
                  <a:lnTo>
                    <a:pt x="532" y="823"/>
                  </a:lnTo>
                  <a:lnTo>
                    <a:pt x="551" y="827"/>
                  </a:lnTo>
                  <a:lnTo>
                    <a:pt x="582" y="810"/>
                  </a:lnTo>
                  <a:lnTo>
                    <a:pt x="609" y="793"/>
                  </a:lnTo>
                  <a:lnTo>
                    <a:pt x="599" y="779"/>
                  </a:lnTo>
                  <a:lnTo>
                    <a:pt x="602" y="763"/>
                  </a:lnTo>
                  <a:lnTo>
                    <a:pt x="588" y="771"/>
                  </a:lnTo>
                  <a:lnTo>
                    <a:pt x="571" y="766"/>
                  </a:lnTo>
                  <a:lnTo>
                    <a:pt x="581" y="759"/>
                  </a:lnTo>
                  <a:lnTo>
                    <a:pt x="593" y="765"/>
                  </a:lnTo>
                  <a:lnTo>
                    <a:pt x="618" y="754"/>
                  </a:lnTo>
                  <a:lnTo>
                    <a:pt x="620" y="745"/>
                  </a:lnTo>
                  <a:lnTo>
                    <a:pt x="606" y="740"/>
                  </a:lnTo>
                  <a:lnTo>
                    <a:pt x="610" y="727"/>
                  </a:lnTo>
                  <a:lnTo>
                    <a:pt x="593" y="740"/>
                  </a:lnTo>
                  <a:lnTo>
                    <a:pt x="563" y="762"/>
                  </a:lnTo>
                  <a:lnTo>
                    <a:pt x="534" y="779"/>
                  </a:lnTo>
                  <a:lnTo>
                    <a:pt x="526" y="787"/>
                  </a:lnTo>
                  <a:close/>
                  <a:moveTo>
                    <a:pt x="790" y="662"/>
                  </a:moveTo>
                  <a:lnTo>
                    <a:pt x="805" y="654"/>
                  </a:lnTo>
                  <a:lnTo>
                    <a:pt x="799" y="642"/>
                  </a:lnTo>
                  <a:lnTo>
                    <a:pt x="788" y="648"/>
                  </a:lnTo>
                  <a:lnTo>
                    <a:pt x="790" y="662"/>
                  </a:lnTo>
                  <a:close/>
                </a:path>
              </a:pathLst>
            </a:custGeom>
            <a:solidFill>
              <a:srgbClr val="92D050"/>
            </a:solidFill>
            <a:ln w="5">
              <a:solidFill>
                <a:schemeClr val="bg1">
                  <a:lumMod val="65000"/>
                </a:schemeClr>
              </a:solidFill>
              <a:prstDash val="solid"/>
              <a:round/>
              <a:headEnd/>
              <a:tailEnd/>
            </a:ln>
          </p:spPr>
          <p:txBody>
            <a:bodyPr vert="horz" wrap="square" lIns="91440" tIns="0" rIns="91440" bIns="274320" numCol="1" anchor="ctr" anchorCtr="0" compatLnSpc="1">
              <a:prstTxWarp prst="textNoShape">
                <a:avLst/>
              </a:prstTxWarp>
            </a:bodyPr>
            <a:lstStyle/>
            <a:p>
              <a:pPr algn="ctr"/>
              <a:r>
                <a:rPr lang="en-US" sz="1200"/>
                <a:t>AK</a:t>
              </a:r>
            </a:p>
          </p:txBody>
        </p:sp>
        <p:sp>
          <p:nvSpPr>
            <p:cNvPr id="7" name="Freeform 64">
              <a:extLst>
                <a:ext uri="{FF2B5EF4-FFF2-40B4-BE49-F238E27FC236}">
                  <a16:creationId xmlns:a16="http://schemas.microsoft.com/office/drawing/2014/main" id="{DE0D76F5-773B-C082-7DD0-9BFFBB916B90}"/>
                </a:ext>
              </a:extLst>
            </p:cNvPr>
            <p:cNvSpPr>
              <a:spLocks noEditPoints="1"/>
            </p:cNvSpPr>
            <p:nvPr/>
          </p:nvSpPr>
          <p:spPr bwMode="auto">
            <a:xfrm>
              <a:off x="3983" y="3034"/>
              <a:ext cx="996" cy="838"/>
            </a:xfrm>
            <a:custGeom>
              <a:avLst/>
              <a:gdLst>
                <a:gd name="T0" fmla="*/ 767 w 996"/>
                <a:gd name="T1" fmla="*/ 113 h 838"/>
                <a:gd name="T2" fmla="*/ 854 w 996"/>
                <a:gd name="T3" fmla="*/ 245 h 838"/>
                <a:gd name="T4" fmla="*/ 882 w 996"/>
                <a:gd name="T5" fmla="*/ 294 h 838"/>
                <a:gd name="T6" fmla="*/ 914 w 996"/>
                <a:gd name="T7" fmla="*/ 367 h 838"/>
                <a:gd name="T8" fmla="*/ 981 w 996"/>
                <a:gd name="T9" fmla="*/ 487 h 838"/>
                <a:gd name="T10" fmla="*/ 995 w 996"/>
                <a:gd name="T11" fmla="*/ 621 h 838"/>
                <a:gd name="T12" fmla="*/ 981 w 996"/>
                <a:gd name="T13" fmla="*/ 662 h 838"/>
                <a:gd name="T14" fmla="*/ 981 w 996"/>
                <a:gd name="T15" fmla="*/ 701 h 838"/>
                <a:gd name="T16" fmla="*/ 921 w 996"/>
                <a:gd name="T17" fmla="*/ 732 h 838"/>
                <a:gd name="T18" fmla="*/ 889 w 996"/>
                <a:gd name="T19" fmla="*/ 745 h 838"/>
                <a:gd name="T20" fmla="*/ 875 w 996"/>
                <a:gd name="T21" fmla="*/ 699 h 838"/>
                <a:gd name="T22" fmla="*/ 806 w 996"/>
                <a:gd name="T23" fmla="*/ 651 h 838"/>
                <a:gd name="T24" fmla="*/ 778 w 996"/>
                <a:gd name="T25" fmla="*/ 611 h 838"/>
                <a:gd name="T26" fmla="*/ 740 w 996"/>
                <a:gd name="T27" fmla="*/ 590 h 838"/>
                <a:gd name="T28" fmla="*/ 698 w 996"/>
                <a:gd name="T29" fmla="*/ 532 h 838"/>
                <a:gd name="T30" fmla="*/ 642 w 996"/>
                <a:gd name="T31" fmla="*/ 458 h 838"/>
                <a:gd name="T32" fmla="*/ 675 w 996"/>
                <a:gd name="T33" fmla="*/ 398 h 838"/>
                <a:gd name="T34" fmla="*/ 637 w 996"/>
                <a:gd name="T35" fmla="*/ 400 h 838"/>
                <a:gd name="T36" fmla="*/ 640 w 996"/>
                <a:gd name="T37" fmla="*/ 437 h 838"/>
                <a:gd name="T38" fmla="*/ 618 w 996"/>
                <a:gd name="T39" fmla="*/ 364 h 838"/>
                <a:gd name="T40" fmla="*/ 609 w 996"/>
                <a:gd name="T41" fmla="*/ 253 h 838"/>
                <a:gd name="T42" fmla="*/ 556 w 996"/>
                <a:gd name="T43" fmla="*/ 222 h 838"/>
                <a:gd name="T44" fmla="*/ 519 w 996"/>
                <a:gd name="T45" fmla="*/ 173 h 838"/>
                <a:gd name="T46" fmla="*/ 459 w 996"/>
                <a:gd name="T47" fmla="*/ 136 h 838"/>
                <a:gd name="T48" fmla="*/ 400 w 996"/>
                <a:gd name="T49" fmla="*/ 131 h 838"/>
                <a:gd name="T50" fmla="*/ 401 w 996"/>
                <a:gd name="T51" fmla="*/ 156 h 838"/>
                <a:gd name="T52" fmla="*/ 336 w 996"/>
                <a:gd name="T53" fmla="*/ 191 h 838"/>
                <a:gd name="T54" fmla="*/ 289 w 996"/>
                <a:gd name="T55" fmla="*/ 181 h 838"/>
                <a:gd name="T56" fmla="*/ 252 w 996"/>
                <a:gd name="T57" fmla="*/ 153 h 838"/>
                <a:gd name="T58" fmla="*/ 127 w 996"/>
                <a:gd name="T59" fmla="*/ 122 h 838"/>
                <a:gd name="T60" fmla="*/ 30 w 996"/>
                <a:gd name="T61" fmla="*/ 141 h 838"/>
                <a:gd name="T62" fmla="*/ 0 w 996"/>
                <a:gd name="T63" fmla="*/ 67 h 838"/>
                <a:gd name="T64" fmla="*/ 227 w 996"/>
                <a:gd name="T65" fmla="*/ 22 h 838"/>
                <a:gd name="T66" fmla="*/ 319 w 996"/>
                <a:gd name="T67" fmla="*/ 44 h 838"/>
                <a:gd name="T68" fmla="*/ 445 w 996"/>
                <a:gd name="T69" fmla="*/ 53 h 838"/>
                <a:gd name="T70" fmla="*/ 647 w 996"/>
                <a:gd name="T71" fmla="*/ 42 h 838"/>
                <a:gd name="T72" fmla="*/ 664 w 996"/>
                <a:gd name="T73" fmla="*/ 36 h 838"/>
                <a:gd name="T74" fmla="*/ 698 w 996"/>
                <a:gd name="T75" fmla="*/ 3 h 838"/>
                <a:gd name="T76" fmla="*/ 823 w 996"/>
                <a:gd name="T77" fmla="*/ 829 h 838"/>
                <a:gd name="T78" fmla="*/ 856 w 996"/>
                <a:gd name="T79" fmla="*/ 803 h 838"/>
                <a:gd name="T80" fmla="*/ 876 w 996"/>
                <a:gd name="T81" fmla="*/ 813 h 838"/>
                <a:gd name="T82" fmla="*/ 814 w 996"/>
                <a:gd name="T83" fmla="*/ 838 h 838"/>
                <a:gd name="T84" fmla="*/ 899 w 996"/>
                <a:gd name="T85" fmla="*/ 807 h 838"/>
                <a:gd name="T86" fmla="*/ 974 w 996"/>
                <a:gd name="T87" fmla="*/ 745 h 838"/>
                <a:gd name="T88" fmla="*/ 996 w 996"/>
                <a:gd name="T89" fmla="*/ 671 h 838"/>
                <a:gd name="T90" fmla="*/ 976 w 996"/>
                <a:gd name="T91" fmla="*/ 720 h 838"/>
                <a:gd name="T92" fmla="*/ 907 w 996"/>
                <a:gd name="T93" fmla="*/ 79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6" h="838">
                  <a:moveTo>
                    <a:pt x="729" y="6"/>
                  </a:moveTo>
                  <a:lnTo>
                    <a:pt x="743" y="52"/>
                  </a:lnTo>
                  <a:lnTo>
                    <a:pt x="767" y="113"/>
                  </a:lnTo>
                  <a:lnTo>
                    <a:pt x="801" y="170"/>
                  </a:lnTo>
                  <a:lnTo>
                    <a:pt x="823" y="211"/>
                  </a:lnTo>
                  <a:lnTo>
                    <a:pt x="854" y="245"/>
                  </a:lnTo>
                  <a:lnTo>
                    <a:pt x="879" y="267"/>
                  </a:lnTo>
                  <a:lnTo>
                    <a:pt x="889" y="286"/>
                  </a:lnTo>
                  <a:lnTo>
                    <a:pt x="882" y="294"/>
                  </a:lnTo>
                  <a:lnTo>
                    <a:pt x="878" y="301"/>
                  </a:lnTo>
                  <a:lnTo>
                    <a:pt x="895" y="348"/>
                  </a:lnTo>
                  <a:lnTo>
                    <a:pt x="914" y="367"/>
                  </a:lnTo>
                  <a:lnTo>
                    <a:pt x="929" y="400"/>
                  </a:lnTo>
                  <a:lnTo>
                    <a:pt x="953" y="436"/>
                  </a:lnTo>
                  <a:lnTo>
                    <a:pt x="981" y="487"/>
                  </a:lnTo>
                  <a:lnTo>
                    <a:pt x="988" y="536"/>
                  </a:lnTo>
                  <a:lnTo>
                    <a:pt x="992" y="611"/>
                  </a:lnTo>
                  <a:lnTo>
                    <a:pt x="995" y="621"/>
                  </a:lnTo>
                  <a:lnTo>
                    <a:pt x="993" y="642"/>
                  </a:lnTo>
                  <a:lnTo>
                    <a:pt x="978" y="650"/>
                  </a:lnTo>
                  <a:lnTo>
                    <a:pt x="981" y="662"/>
                  </a:lnTo>
                  <a:lnTo>
                    <a:pt x="976" y="675"/>
                  </a:lnTo>
                  <a:lnTo>
                    <a:pt x="978" y="690"/>
                  </a:lnTo>
                  <a:lnTo>
                    <a:pt x="981" y="701"/>
                  </a:lnTo>
                  <a:lnTo>
                    <a:pt x="964" y="721"/>
                  </a:lnTo>
                  <a:lnTo>
                    <a:pt x="945" y="731"/>
                  </a:lnTo>
                  <a:lnTo>
                    <a:pt x="921" y="732"/>
                  </a:lnTo>
                  <a:lnTo>
                    <a:pt x="912" y="742"/>
                  </a:lnTo>
                  <a:lnTo>
                    <a:pt x="896" y="748"/>
                  </a:lnTo>
                  <a:lnTo>
                    <a:pt x="889" y="745"/>
                  </a:lnTo>
                  <a:lnTo>
                    <a:pt x="881" y="739"/>
                  </a:lnTo>
                  <a:lnTo>
                    <a:pt x="879" y="721"/>
                  </a:lnTo>
                  <a:lnTo>
                    <a:pt x="875" y="699"/>
                  </a:lnTo>
                  <a:lnTo>
                    <a:pt x="853" y="667"/>
                  </a:lnTo>
                  <a:lnTo>
                    <a:pt x="831" y="653"/>
                  </a:lnTo>
                  <a:lnTo>
                    <a:pt x="806" y="651"/>
                  </a:lnTo>
                  <a:lnTo>
                    <a:pt x="801" y="659"/>
                  </a:lnTo>
                  <a:lnTo>
                    <a:pt x="782" y="632"/>
                  </a:lnTo>
                  <a:lnTo>
                    <a:pt x="778" y="611"/>
                  </a:lnTo>
                  <a:lnTo>
                    <a:pt x="762" y="584"/>
                  </a:lnTo>
                  <a:lnTo>
                    <a:pt x="751" y="578"/>
                  </a:lnTo>
                  <a:lnTo>
                    <a:pt x="740" y="590"/>
                  </a:lnTo>
                  <a:lnTo>
                    <a:pt x="729" y="589"/>
                  </a:lnTo>
                  <a:lnTo>
                    <a:pt x="717" y="557"/>
                  </a:lnTo>
                  <a:lnTo>
                    <a:pt x="698" y="532"/>
                  </a:lnTo>
                  <a:lnTo>
                    <a:pt x="681" y="500"/>
                  </a:lnTo>
                  <a:lnTo>
                    <a:pt x="664" y="481"/>
                  </a:lnTo>
                  <a:lnTo>
                    <a:pt x="642" y="458"/>
                  </a:lnTo>
                  <a:lnTo>
                    <a:pt x="654" y="442"/>
                  </a:lnTo>
                  <a:lnTo>
                    <a:pt x="675" y="408"/>
                  </a:lnTo>
                  <a:lnTo>
                    <a:pt x="675" y="398"/>
                  </a:lnTo>
                  <a:lnTo>
                    <a:pt x="647" y="392"/>
                  </a:lnTo>
                  <a:lnTo>
                    <a:pt x="636" y="397"/>
                  </a:lnTo>
                  <a:lnTo>
                    <a:pt x="637" y="400"/>
                  </a:lnTo>
                  <a:lnTo>
                    <a:pt x="654" y="406"/>
                  </a:lnTo>
                  <a:lnTo>
                    <a:pt x="645" y="434"/>
                  </a:lnTo>
                  <a:lnTo>
                    <a:pt x="640" y="437"/>
                  </a:lnTo>
                  <a:lnTo>
                    <a:pt x="629" y="412"/>
                  </a:lnTo>
                  <a:lnTo>
                    <a:pt x="620" y="381"/>
                  </a:lnTo>
                  <a:lnTo>
                    <a:pt x="618" y="364"/>
                  </a:lnTo>
                  <a:lnTo>
                    <a:pt x="628" y="336"/>
                  </a:lnTo>
                  <a:lnTo>
                    <a:pt x="628" y="276"/>
                  </a:lnTo>
                  <a:lnTo>
                    <a:pt x="609" y="253"/>
                  </a:lnTo>
                  <a:lnTo>
                    <a:pt x="601" y="233"/>
                  </a:lnTo>
                  <a:lnTo>
                    <a:pt x="568" y="225"/>
                  </a:lnTo>
                  <a:lnTo>
                    <a:pt x="556" y="222"/>
                  </a:lnTo>
                  <a:lnTo>
                    <a:pt x="547" y="205"/>
                  </a:lnTo>
                  <a:lnTo>
                    <a:pt x="525" y="195"/>
                  </a:lnTo>
                  <a:lnTo>
                    <a:pt x="519" y="173"/>
                  </a:lnTo>
                  <a:lnTo>
                    <a:pt x="501" y="167"/>
                  </a:lnTo>
                  <a:lnTo>
                    <a:pt x="486" y="145"/>
                  </a:lnTo>
                  <a:lnTo>
                    <a:pt x="459" y="136"/>
                  </a:lnTo>
                  <a:lnTo>
                    <a:pt x="440" y="127"/>
                  </a:lnTo>
                  <a:lnTo>
                    <a:pt x="425" y="127"/>
                  </a:lnTo>
                  <a:lnTo>
                    <a:pt x="400" y="131"/>
                  </a:lnTo>
                  <a:lnTo>
                    <a:pt x="398" y="144"/>
                  </a:lnTo>
                  <a:lnTo>
                    <a:pt x="403" y="150"/>
                  </a:lnTo>
                  <a:lnTo>
                    <a:pt x="401" y="156"/>
                  </a:lnTo>
                  <a:lnTo>
                    <a:pt x="381" y="156"/>
                  </a:lnTo>
                  <a:lnTo>
                    <a:pt x="358" y="178"/>
                  </a:lnTo>
                  <a:lnTo>
                    <a:pt x="336" y="191"/>
                  </a:lnTo>
                  <a:lnTo>
                    <a:pt x="312" y="191"/>
                  </a:lnTo>
                  <a:lnTo>
                    <a:pt x="292" y="198"/>
                  </a:lnTo>
                  <a:lnTo>
                    <a:pt x="289" y="181"/>
                  </a:lnTo>
                  <a:lnTo>
                    <a:pt x="280" y="169"/>
                  </a:lnTo>
                  <a:lnTo>
                    <a:pt x="261" y="161"/>
                  </a:lnTo>
                  <a:lnTo>
                    <a:pt x="252" y="153"/>
                  </a:lnTo>
                  <a:lnTo>
                    <a:pt x="200" y="128"/>
                  </a:lnTo>
                  <a:lnTo>
                    <a:pt x="153" y="117"/>
                  </a:lnTo>
                  <a:lnTo>
                    <a:pt x="127" y="122"/>
                  </a:lnTo>
                  <a:lnTo>
                    <a:pt x="89" y="125"/>
                  </a:lnTo>
                  <a:lnTo>
                    <a:pt x="52" y="138"/>
                  </a:lnTo>
                  <a:lnTo>
                    <a:pt x="30" y="141"/>
                  </a:lnTo>
                  <a:lnTo>
                    <a:pt x="28" y="91"/>
                  </a:lnTo>
                  <a:lnTo>
                    <a:pt x="13" y="78"/>
                  </a:lnTo>
                  <a:lnTo>
                    <a:pt x="0" y="67"/>
                  </a:lnTo>
                  <a:lnTo>
                    <a:pt x="3" y="49"/>
                  </a:lnTo>
                  <a:lnTo>
                    <a:pt x="66" y="41"/>
                  </a:lnTo>
                  <a:lnTo>
                    <a:pt x="227" y="22"/>
                  </a:lnTo>
                  <a:lnTo>
                    <a:pt x="269" y="19"/>
                  </a:lnTo>
                  <a:lnTo>
                    <a:pt x="303" y="20"/>
                  </a:lnTo>
                  <a:lnTo>
                    <a:pt x="319" y="44"/>
                  </a:lnTo>
                  <a:lnTo>
                    <a:pt x="328" y="53"/>
                  </a:lnTo>
                  <a:lnTo>
                    <a:pt x="378" y="56"/>
                  </a:lnTo>
                  <a:lnTo>
                    <a:pt x="445" y="53"/>
                  </a:lnTo>
                  <a:lnTo>
                    <a:pt x="579" y="44"/>
                  </a:lnTo>
                  <a:lnTo>
                    <a:pt x="614" y="41"/>
                  </a:lnTo>
                  <a:lnTo>
                    <a:pt x="647" y="42"/>
                  </a:lnTo>
                  <a:lnTo>
                    <a:pt x="648" y="59"/>
                  </a:lnTo>
                  <a:lnTo>
                    <a:pt x="662" y="64"/>
                  </a:lnTo>
                  <a:lnTo>
                    <a:pt x="664" y="36"/>
                  </a:lnTo>
                  <a:lnTo>
                    <a:pt x="654" y="10"/>
                  </a:lnTo>
                  <a:lnTo>
                    <a:pt x="662" y="0"/>
                  </a:lnTo>
                  <a:lnTo>
                    <a:pt x="698" y="3"/>
                  </a:lnTo>
                  <a:lnTo>
                    <a:pt x="729" y="6"/>
                  </a:lnTo>
                  <a:close/>
                  <a:moveTo>
                    <a:pt x="807" y="832"/>
                  </a:moveTo>
                  <a:lnTo>
                    <a:pt x="823" y="829"/>
                  </a:lnTo>
                  <a:lnTo>
                    <a:pt x="831" y="827"/>
                  </a:lnTo>
                  <a:lnTo>
                    <a:pt x="840" y="812"/>
                  </a:lnTo>
                  <a:lnTo>
                    <a:pt x="856" y="803"/>
                  </a:lnTo>
                  <a:lnTo>
                    <a:pt x="864" y="806"/>
                  </a:lnTo>
                  <a:lnTo>
                    <a:pt x="873" y="807"/>
                  </a:lnTo>
                  <a:lnTo>
                    <a:pt x="876" y="813"/>
                  </a:lnTo>
                  <a:lnTo>
                    <a:pt x="854" y="821"/>
                  </a:lnTo>
                  <a:lnTo>
                    <a:pt x="828" y="831"/>
                  </a:lnTo>
                  <a:lnTo>
                    <a:pt x="814" y="838"/>
                  </a:lnTo>
                  <a:lnTo>
                    <a:pt x="807" y="832"/>
                  </a:lnTo>
                  <a:close/>
                  <a:moveTo>
                    <a:pt x="892" y="801"/>
                  </a:moveTo>
                  <a:lnTo>
                    <a:pt x="899" y="807"/>
                  </a:lnTo>
                  <a:lnTo>
                    <a:pt x="917" y="795"/>
                  </a:lnTo>
                  <a:lnTo>
                    <a:pt x="951" y="768"/>
                  </a:lnTo>
                  <a:lnTo>
                    <a:pt x="974" y="745"/>
                  </a:lnTo>
                  <a:lnTo>
                    <a:pt x="990" y="703"/>
                  </a:lnTo>
                  <a:lnTo>
                    <a:pt x="995" y="692"/>
                  </a:lnTo>
                  <a:lnTo>
                    <a:pt x="996" y="671"/>
                  </a:lnTo>
                  <a:lnTo>
                    <a:pt x="992" y="675"/>
                  </a:lnTo>
                  <a:lnTo>
                    <a:pt x="985" y="692"/>
                  </a:lnTo>
                  <a:lnTo>
                    <a:pt x="976" y="720"/>
                  </a:lnTo>
                  <a:lnTo>
                    <a:pt x="957" y="753"/>
                  </a:lnTo>
                  <a:lnTo>
                    <a:pt x="929" y="779"/>
                  </a:lnTo>
                  <a:lnTo>
                    <a:pt x="907" y="792"/>
                  </a:lnTo>
                  <a:lnTo>
                    <a:pt x="892" y="801"/>
                  </a:lnTo>
                  <a:close/>
                </a:path>
              </a:pathLst>
            </a:custGeom>
            <a:solidFill>
              <a:srgbClr val="FFFF00"/>
            </a:solidFill>
            <a:ln w="5">
              <a:solidFill>
                <a:schemeClr val="bg1">
                  <a:lumMod val="65000"/>
                </a:schemeClr>
              </a:solidFill>
              <a:prstDash val="solid"/>
              <a:round/>
              <a:headEnd/>
              <a:tailEnd/>
            </a:ln>
          </p:spPr>
          <p:txBody>
            <a:bodyPr vert="horz" wrap="square" lIns="822960" tIns="45720" rIns="0" bIns="45720" numCol="1" anchor="ctr" anchorCtr="0" compatLnSpc="1">
              <a:prstTxWarp prst="textNoShape">
                <a:avLst/>
              </a:prstTxWarp>
            </a:bodyPr>
            <a:lstStyle/>
            <a:p>
              <a:pPr algn="ctr"/>
              <a:r>
                <a:rPr lang="en-US" sz="1200"/>
                <a:t>FL</a:t>
              </a:r>
            </a:p>
          </p:txBody>
        </p:sp>
        <p:sp>
          <p:nvSpPr>
            <p:cNvPr id="8" name="Freeform 65">
              <a:extLst>
                <a:ext uri="{FF2B5EF4-FFF2-40B4-BE49-F238E27FC236}">
                  <a16:creationId xmlns:a16="http://schemas.microsoft.com/office/drawing/2014/main" id="{A6CB6A01-DAF1-16DD-21E5-A60FA22EFC80}"/>
                </a:ext>
              </a:extLst>
            </p:cNvPr>
            <p:cNvSpPr>
              <a:spLocks/>
            </p:cNvSpPr>
            <p:nvPr/>
          </p:nvSpPr>
          <p:spPr bwMode="auto">
            <a:xfrm>
              <a:off x="5307" y="874"/>
              <a:ext cx="174" cy="371"/>
            </a:xfrm>
            <a:custGeom>
              <a:avLst/>
              <a:gdLst>
                <a:gd name="T0" fmla="*/ 161 w 174"/>
                <a:gd name="T1" fmla="*/ 313 h 371"/>
                <a:gd name="T2" fmla="*/ 167 w 174"/>
                <a:gd name="T3" fmla="*/ 306 h 371"/>
                <a:gd name="T4" fmla="*/ 174 w 174"/>
                <a:gd name="T5" fmla="*/ 285 h 371"/>
                <a:gd name="T6" fmla="*/ 158 w 174"/>
                <a:gd name="T7" fmla="*/ 281 h 371"/>
                <a:gd name="T8" fmla="*/ 155 w 174"/>
                <a:gd name="T9" fmla="*/ 260 h 371"/>
                <a:gd name="T10" fmla="*/ 130 w 174"/>
                <a:gd name="T11" fmla="*/ 254 h 371"/>
                <a:gd name="T12" fmla="*/ 128 w 174"/>
                <a:gd name="T13" fmla="*/ 237 h 371"/>
                <a:gd name="T14" fmla="*/ 83 w 174"/>
                <a:gd name="T15" fmla="*/ 90 h 371"/>
                <a:gd name="T16" fmla="*/ 55 w 174"/>
                <a:gd name="T17" fmla="*/ 0 h 371"/>
                <a:gd name="T18" fmla="*/ 49 w 174"/>
                <a:gd name="T19" fmla="*/ 0 h 371"/>
                <a:gd name="T20" fmla="*/ 44 w 174"/>
                <a:gd name="T21" fmla="*/ 9 h 371"/>
                <a:gd name="T22" fmla="*/ 41 w 174"/>
                <a:gd name="T23" fmla="*/ 6 h 371"/>
                <a:gd name="T24" fmla="*/ 35 w 174"/>
                <a:gd name="T25" fmla="*/ 0 h 371"/>
                <a:gd name="T26" fmla="*/ 25 w 174"/>
                <a:gd name="T27" fmla="*/ 12 h 371"/>
                <a:gd name="T28" fmla="*/ 25 w 174"/>
                <a:gd name="T29" fmla="*/ 43 h 371"/>
                <a:gd name="T30" fmla="*/ 27 w 174"/>
                <a:gd name="T31" fmla="*/ 79 h 371"/>
                <a:gd name="T32" fmla="*/ 39 w 174"/>
                <a:gd name="T33" fmla="*/ 97 h 371"/>
                <a:gd name="T34" fmla="*/ 39 w 174"/>
                <a:gd name="T35" fmla="*/ 121 h 371"/>
                <a:gd name="T36" fmla="*/ 16 w 174"/>
                <a:gd name="T37" fmla="*/ 153 h 371"/>
                <a:gd name="T38" fmla="*/ 0 w 174"/>
                <a:gd name="T39" fmla="*/ 161 h 371"/>
                <a:gd name="T40" fmla="*/ 0 w 174"/>
                <a:gd name="T41" fmla="*/ 167 h 371"/>
                <a:gd name="T42" fmla="*/ 6 w 174"/>
                <a:gd name="T43" fmla="*/ 179 h 371"/>
                <a:gd name="T44" fmla="*/ 6 w 174"/>
                <a:gd name="T45" fmla="*/ 232 h 371"/>
                <a:gd name="T46" fmla="*/ 2 w 174"/>
                <a:gd name="T47" fmla="*/ 290 h 371"/>
                <a:gd name="T48" fmla="*/ 0 w 174"/>
                <a:gd name="T49" fmla="*/ 320 h 371"/>
                <a:gd name="T50" fmla="*/ 6 w 174"/>
                <a:gd name="T51" fmla="*/ 328 h 371"/>
                <a:gd name="T52" fmla="*/ 6 w 174"/>
                <a:gd name="T53" fmla="*/ 356 h 371"/>
                <a:gd name="T54" fmla="*/ 3 w 174"/>
                <a:gd name="T55" fmla="*/ 368 h 371"/>
                <a:gd name="T56" fmla="*/ 10 w 174"/>
                <a:gd name="T57" fmla="*/ 371 h 371"/>
                <a:gd name="T58" fmla="*/ 114 w 174"/>
                <a:gd name="T59" fmla="*/ 345 h 371"/>
                <a:gd name="T60" fmla="*/ 127 w 174"/>
                <a:gd name="T61" fmla="*/ 340 h 371"/>
                <a:gd name="T62" fmla="*/ 139 w 174"/>
                <a:gd name="T63" fmla="*/ 323 h 371"/>
                <a:gd name="T64" fmla="*/ 161 w 174"/>
                <a:gd name="T65" fmla="*/ 3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371">
                  <a:moveTo>
                    <a:pt x="161" y="313"/>
                  </a:moveTo>
                  <a:lnTo>
                    <a:pt x="167" y="306"/>
                  </a:lnTo>
                  <a:lnTo>
                    <a:pt x="174" y="285"/>
                  </a:lnTo>
                  <a:lnTo>
                    <a:pt x="158" y="281"/>
                  </a:lnTo>
                  <a:lnTo>
                    <a:pt x="155" y="260"/>
                  </a:lnTo>
                  <a:lnTo>
                    <a:pt x="130" y="254"/>
                  </a:lnTo>
                  <a:lnTo>
                    <a:pt x="128" y="237"/>
                  </a:lnTo>
                  <a:lnTo>
                    <a:pt x="83" y="90"/>
                  </a:lnTo>
                  <a:lnTo>
                    <a:pt x="55" y="0"/>
                  </a:lnTo>
                  <a:lnTo>
                    <a:pt x="49" y="0"/>
                  </a:lnTo>
                  <a:lnTo>
                    <a:pt x="44" y="9"/>
                  </a:lnTo>
                  <a:lnTo>
                    <a:pt x="41" y="6"/>
                  </a:lnTo>
                  <a:lnTo>
                    <a:pt x="35" y="0"/>
                  </a:lnTo>
                  <a:lnTo>
                    <a:pt x="25" y="12"/>
                  </a:lnTo>
                  <a:lnTo>
                    <a:pt x="25" y="43"/>
                  </a:lnTo>
                  <a:lnTo>
                    <a:pt x="27" y="79"/>
                  </a:lnTo>
                  <a:lnTo>
                    <a:pt x="39" y="97"/>
                  </a:lnTo>
                  <a:lnTo>
                    <a:pt x="39" y="121"/>
                  </a:lnTo>
                  <a:lnTo>
                    <a:pt x="16" y="153"/>
                  </a:lnTo>
                  <a:lnTo>
                    <a:pt x="0" y="161"/>
                  </a:lnTo>
                  <a:lnTo>
                    <a:pt x="0" y="167"/>
                  </a:lnTo>
                  <a:lnTo>
                    <a:pt x="6" y="179"/>
                  </a:lnTo>
                  <a:lnTo>
                    <a:pt x="6" y="232"/>
                  </a:lnTo>
                  <a:lnTo>
                    <a:pt x="2" y="290"/>
                  </a:lnTo>
                  <a:lnTo>
                    <a:pt x="0" y="320"/>
                  </a:lnTo>
                  <a:lnTo>
                    <a:pt x="6" y="328"/>
                  </a:lnTo>
                  <a:lnTo>
                    <a:pt x="6" y="356"/>
                  </a:lnTo>
                  <a:lnTo>
                    <a:pt x="3" y="368"/>
                  </a:lnTo>
                  <a:lnTo>
                    <a:pt x="10" y="371"/>
                  </a:lnTo>
                  <a:lnTo>
                    <a:pt x="114" y="345"/>
                  </a:lnTo>
                  <a:lnTo>
                    <a:pt x="127" y="340"/>
                  </a:lnTo>
                  <a:lnTo>
                    <a:pt x="139" y="323"/>
                  </a:lnTo>
                  <a:lnTo>
                    <a:pt x="161" y="313"/>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9" name="Freeform 66">
              <a:extLst>
                <a:ext uri="{FF2B5EF4-FFF2-40B4-BE49-F238E27FC236}">
                  <a16:creationId xmlns:a16="http://schemas.microsoft.com/office/drawing/2014/main" id="{26BC4830-AE89-D3D5-05A4-61DF273F44B9}"/>
                </a:ext>
              </a:extLst>
            </p:cNvPr>
            <p:cNvSpPr>
              <a:spLocks/>
            </p:cNvSpPr>
            <p:nvPr/>
          </p:nvSpPr>
          <p:spPr bwMode="auto">
            <a:xfrm>
              <a:off x="3910" y="1056"/>
              <a:ext cx="418" cy="567"/>
            </a:xfrm>
            <a:custGeom>
              <a:avLst/>
              <a:gdLst>
                <a:gd name="T0" fmla="*/ 396 w 418"/>
                <a:gd name="T1" fmla="*/ 297 h 567"/>
                <a:gd name="T2" fmla="*/ 367 w 418"/>
                <a:gd name="T3" fmla="*/ 220 h 567"/>
                <a:gd name="T4" fmla="*/ 340 w 418"/>
                <a:gd name="T5" fmla="*/ 216 h 567"/>
                <a:gd name="T6" fmla="*/ 304 w 418"/>
                <a:gd name="T7" fmla="*/ 258 h 567"/>
                <a:gd name="T8" fmla="*/ 279 w 418"/>
                <a:gd name="T9" fmla="*/ 286 h 567"/>
                <a:gd name="T10" fmla="*/ 270 w 418"/>
                <a:gd name="T11" fmla="*/ 281 h 567"/>
                <a:gd name="T12" fmla="*/ 257 w 418"/>
                <a:gd name="T13" fmla="*/ 272 h 567"/>
                <a:gd name="T14" fmla="*/ 256 w 418"/>
                <a:gd name="T15" fmla="*/ 269 h 567"/>
                <a:gd name="T16" fmla="*/ 259 w 418"/>
                <a:gd name="T17" fmla="*/ 238 h 567"/>
                <a:gd name="T18" fmla="*/ 284 w 418"/>
                <a:gd name="T19" fmla="*/ 208 h 567"/>
                <a:gd name="T20" fmla="*/ 304 w 418"/>
                <a:gd name="T21" fmla="*/ 181 h 567"/>
                <a:gd name="T22" fmla="*/ 292 w 418"/>
                <a:gd name="T23" fmla="*/ 105 h 567"/>
                <a:gd name="T24" fmla="*/ 278 w 418"/>
                <a:gd name="T25" fmla="*/ 86 h 567"/>
                <a:gd name="T26" fmla="*/ 293 w 418"/>
                <a:gd name="T27" fmla="*/ 85 h 567"/>
                <a:gd name="T28" fmla="*/ 279 w 418"/>
                <a:gd name="T29" fmla="*/ 60 h 567"/>
                <a:gd name="T30" fmla="*/ 256 w 418"/>
                <a:gd name="T31" fmla="*/ 44 h 567"/>
                <a:gd name="T32" fmla="*/ 193 w 418"/>
                <a:gd name="T33" fmla="*/ 13 h 567"/>
                <a:gd name="T34" fmla="*/ 171 w 418"/>
                <a:gd name="T35" fmla="*/ 18 h 567"/>
                <a:gd name="T36" fmla="*/ 147 w 418"/>
                <a:gd name="T37" fmla="*/ 0 h 567"/>
                <a:gd name="T38" fmla="*/ 111 w 418"/>
                <a:gd name="T39" fmla="*/ 25 h 567"/>
                <a:gd name="T40" fmla="*/ 118 w 418"/>
                <a:gd name="T41" fmla="*/ 50 h 567"/>
                <a:gd name="T42" fmla="*/ 134 w 418"/>
                <a:gd name="T43" fmla="*/ 58 h 567"/>
                <a:gd name="T44" fmla="*/ 101 w 418"/>
                <a:gd name="T45" fmla="*/ 64 h 567"/>
                <a:gd name="T46" fmla="*/ 90 w 418"/>
                <a:gd name="T47" fmla="*/ 89 h 567"/>
                <a:gd name="T48" fmla="*/ 95 w 418"/>
                <a:gd name="T49" fmla="*/ 133 h 567"/>
                <a:gd name="T50" fmla="*/ 68 w 418"/>
                <a:gd name="T51" fmla="*/ 146 h 567"/>
                <a:gd name="T52" fmla="*/ 76 w 418"/>
                <a:gd name="T53" fmla="*/ 103 h 567"/>
                <a:gd name="T54" fmla="*/ 76 w 418"/>
                <a:gd name="T55" fmla="*/ 85 h 567"/>
                <a:gd name="T56" fmla="*/ 58 w 418"/>
                <a:gd name="T57" fmla="*/ 116 h 567"/>
                <a:gd name="T58" fmla="*/ 29 w 418"/>
                <a:gd name="T59" fmla="*/ 135 h 567"/>
                <a:gd name="T60" fmla="*/ 33 w 418"/>
                <a:gd name="T61" fmla="*/ 146 h 567"/>
                <a:gd name="T62" fmla="*/ 14 w 418"/>
                <a:gd name="T63" fmla="*/ 164 h 567"/>
                <a:gd name="T64" fmla="*/ 18 w 418"/>
                <a:gd name="T65" fmla="*/ 186 h 567"/>
                <a:gd name="T66" fmla="*/ 1 w 418"/>
                <a:gd name="T67" fmla="*/ 250 h 567"/>
                <a:gd name="T68" fmla="*/ 9 w 418"/>
                <a:gd name="T69" fmla="*/ 288 h 567"/>
                <a:gd name="T70" fmla="*/ 1 w 418"/>
                <a:gd name="T71" fmla="*/ 306 h 567"/>
                <a:gd name="T72" fmla="*/ 22 w 418"/>
                <a:gd name="T73" fmla="*/ 361 h 567"/>
                <a:gd name="T74" fmla="*/ 50 w 418"/>
                <a:gd name="T75" fmla="*/ 433 h 567"/>
                <a:gd name="T76" fmla="*/ 39 w 418"/>
                <a:gd name="T77" fmla="*/ 498 h 567"/>
                <a:gd name="T78" fmla="*/ 22 w 418"/>
                <a:gd name="T79" fmla="*/ 548 h 567"/>
                <a:gd name="T80" fmla="*/ 28 w 418"/>
                <a:gd name="T81" fmla="*/ 567 h 567"/>
                <a:gd name="T82" fmla="*/ 207 w 418"/>
                <a:gd name="T83" fmla="*/ 547 h 567"/>
                <a:gd name="T84" fmla="*/ 251 w 418"/>
                <a:gd name="T85" fmla="*/ 548 h 567"/>
                <a:gd name="T86" fmla="*/ 339 w 418"/>
                <a:gd name="T87" fmla="*/ 537 h 567"/>
                <a:gd name="T88" fmla="*/ 342 w 418"/>
                <a:gd name="T89" fmla="*/ 523 h 567"/>
                <a:gd name="T90" fmla="*/ 367 w 418"/>
                <a:gd name="T91" fmla="*/ 491 h 567"/>
                <a:gd name="T92" fmla="*/ 374 w 418"/>
                <a:gd name="T93" fmla="*/ 448 h 567"/>
                <a:gd name="T94" fmla="*/ 384 w 418"/>
                <a:gd name="T95" fmla="*/ 423 h 567"/>
                <a:gd name="T96" fmla="*/ 399 w 418"/>
                <a:gd name="T97" fmla="*/ 409 h 567"/>
                <a:gd name="T98" fmla="*/ 406 w 418"/>
                <a:gd name="T99" fmla="*/ 414 h 567"/>
                <a:gd name="T100" fmla="*/ 415 w 418"/>
                <a:gd name="T101" fmla="*/ 34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567">
                  <a:moveTo>
                    <a:pt x="415" y="348"/>
                  </a:moveTo>
                  <a:lnTo>
                    <a:pt x="396" y="297"/>
                  </a:lnTo>
                  <a:lnTo>
                    <a:pt x="381" y="241"/>
                  </a:lnTo>
                  <a:lnTo>
                    <a:pt x="367" y="220"/>
                  </a:lnTo>
                  <a:lnTo>
                    <a:pt x="349" y="210"/>
                  </a:lnTo>
                  <a:lnTo>
                    <a:pt x="340" y="216"/>
                  </a:lnTo>
                  <a:lnTo>
                    <a:pt x="315" y="227"/>
                  </a:lnTo>
                  <a:lnTo>
                    <a:pt x="304" y="258"/>
                  </a:lnTo>
                  <a:lnTo>
                    <a:pt x="287" y="281"/>
                  </a:lnTo>
                  <a:lnTo>
                    <a:pt x="279" y="286"/>
                  </a:lnTo>
                  <a:lnTo>
                    <a:pt x="270" y="281"/>
                  </a:lnTo>
                  <a:lnTo>
                    <a:pt x="270" y="281"/>
                  </a:lnTo>
                  <a:lnTo>
                    <a:pt x="262" y="277"/>
                  </a:lnTo>
                  <a:lnTo>
                    <a:pt x="257" y="272"/>
                  </a:lnTo>
                  <a:lnTo>
                    <a:pt x="256" y="270"/>
                  </a:lnTo>
                  <a:lnTo>
                    <a:pt x="256" y="269"/>
                  </a:lnTo>
                  <a:lnTo>
                    <a:pt x="256" y="269"/>
                  </a:lnTo>
                  <a:lnTo>
                    <a:pt x="259" y="238"/>
                  </a:lnTo>
                  <a:lnTo>
                    <a:pt x="279" y="230"/>
                  </a:lnTo>
                  <a:lnTo>
                    <a:pt x="284" y="208"/>
                  </a:lnTo>
                  <a:lnTo>
                    <a:pt x="289" y="192"/>
                  </a:lnTo>
                  <a:lnTo>
                    <a:pt x="304" y="181"/>
                  </a:lnTo>
                  <a:lnTo>
                    <a:pt x="301" y="119"/>
                  </a:lnTo>
                  <a:lnTo>
                    <a:pt x="292" y="105"/>
                  </a:lnTo>
                  <a:lnTo>
                    <a:pt x="284" y="100"/>
                  </a:lnTo>
                  <a:lnTo>
                    <a:pt x="278" y="86"/>
                  </a:lnTo>
                  <a:lnTo>
                    <a:pt x="284" y="82"/>
                  </a:lnTo>
                  <a:lnTo>
                    <a:pt x="293" y="85"/>
                  </a:lnTo>
                  <a:lnTo>
                    <a:pt x="295" y="74"/>
                  </a:lnTo>
                  <a:lnTo>
                    <a:pt x="279" y="60"/>
                  </a:lnTo>
                  <a:lnTo>
                    <a:pt x="271" y="44"/>
                  </a:lnTo>
                  <a:lnTo>
                    <a:pt x="256" y="44"/>
                  </a:lnTo>
                  <a:lnTo>
                    <a:pt x="228" y="35"/>
                  </a:lnTo>
                  <a:lnTo>
                    <a:pt x="193" y="13"/>
                  </a:lnTo>
                  <a:lnTo>
                    <a:pt x="176" y="13"/>
                  </a:lnTo>
                  <a:lnTo>
                    <a:pt x="171" y="18"/>
                  </a:lnTo>
                  <a:lnTo>
                    <a:pt x="165" y="14"/>
                  </a:lnTo>
                  <a:lnTo>
                    <a:pt x="147" y="0"/>
                  </a:lnTo>
                  <a:lnTo>
                    <a:pt x="128" y="11"/>
                  </a:lnTo>
                  <a:lnTo>
                    <a:pt x="111" y="25"/>
                  </a:lnTo>
                  <a:lnTo>
                    <a:pt x="112" y="47"/>
                  </a:lnTo>
                  <a:lnTo>
                    <a:pt x="118" y="50"/>
                  </a:lnTo>
                  <a:lnTo>
                    <a:pt x="131" y="52"/>
                  </a:lnTo>
                  <a:lnTo>
                    <a:pt x="134" y="58"/>
                  </a:lnTo>
                  <a:lnTo>
                    <a:pt x="118" y="63"/>
                  </a:lnTo>
                  <a:lnTo>
                    <a:pt x="101" y="64"/>
                  </a:lnTo>
                  <a:lnTo>
                    <a:pt x="93" y="75"/>
                  </a:lnTo>
                  <a:lnTo>
                    <a:pt x="90" y="89"/>
                  </a:lnTo>
                  <a:lnTo>
                    <a:pt x="93" y="99"/>
                  </a:lnTo>
                  <a:lnTo>
                    <a:pt x="95" y="133"/>
                  </a:lnTo>
                  <a:lnTo>
                    <a:pt x="73" y="147"/>
                  </a:lnTo>
                  <a:lnTo>
                    <a:pt x="68" y="146"/>
                  </a:lnTo>
                  <a:lnTo>
                    <a:pt x="68" y="119"/>
                  </a:lnTo>
                  <a:lnTo>
                    <a:pt x="76" y="103"/>
                  </a:lnTo>
                  <a:lnTo>
                    <a:pt x="81" y="89"/>
                  </a:lnTo>
                  <a:lnTo>
                    <a:pt x="76" y="85"/>
                  </a:lnTo>
                  <a:lnTo>
                    <a:pt x="64" y="89"/>
                  </a:lnTo>
                  <a:lnTo>
                    <a:pt x="58" y="116"/>
                  </a:lnTo>
                  <a:lnTo>
                    <a:pt x="40" y="122"/>
                  </a:lnTo>
                  <a:lnTo>
                    <a:pt x="29" y="135"/>
                  </a:lnTo>
                  <a:lnTo>
                    <a:pt x="28" y="141"/>
                  </a:lnTo>
                  <a:lnTo>
                    <a:pt x="33" y="146"/>
                  </a:lnTo>
                  <a:lnTo>
                    <a:pt x="28" y="161"/>
                  </a:lnTo>
                  <a:lnTo>
                    <a:pt x="14" y="164"/>
                  </a:lnTo>
                  <a:lnTo>
                    <a:pt x="14" y="172"/>
                  </a:lnTo>
                  <a:lnTo>
                    <a:pt x="18" y="186"/>
                  </a:lnTo>
                  <a:lnTo>
                    <a:pt x="12" y="225"/>
                  </a:lnTo>
                  <a:lnTo>
                    <a:pt x="1" y="250"/>
                  </a:lnTo>
                  <a:lnTo>
                    <a:pt x="6" y="280"/>
                  </a:lnTo>
                  <a:lnTo>
                    <a:pt x="9" y="288"/>
                  </a:lnTo>
                  <a:lnTo>
                    <a:pt x="4" y="302"/>
                  </a:lnTo>
                  <a:lnTo>
                    <a:pt x="1" y="306"/>
                  </a:lnTo>
                  <a:lnTo>
                    <a:pt x="0" y="324"/>
                  </a:lnTo>
                  <a:lnTo>
                    <a:pt x="22" y="361"/>
                  </a:lnTo>
                  <a:lnTo>
                    <a:pt x="40" y="402"/>
                  </a:lnTo>
                  <a:lnTo>
                    <a:pt x="50" y="433"/>
                  </a:lnTo>
                  <a:lnTo>
                    <a:pt x="43" y="461"/>
                  </a:lnTo>
                  <a:lnTo>
                    <a:pt x="39" y="498"/>
                  </a:lnTo>
                  <a:lnTo>
                    <a:pt x="23" y="531"/>
                  </a:lnTo>
                  <a:lnTo>
                    <a:pt x="22" y="548"/>
                  </a:lnTo>
                  <a:lnTo>
                    <a:pt x="1" y="567"/>
                  </a:lnTo>
                  <a:lnTo>
                    <a:pt x="28" y="567"/>
                  </a:lnTo>
                  <a:lnTo>
                    <a:pt x="162" y="553"/>
                  </a:lnTo>
                  <a:lnTo>
                    <a:pt x="207" y="547"/>
                  </a:lnTo>
                  <a:lnTo>
                    <a:pt x="207" y="556"/>
                  </a:lnTo>
                  <a:lnTo>
                    <a:pt x="251" y="548"/>
                  </a:lnTo>
                  <a:lnTo>
                    <a:pt x="315" y="539"/>
                  </a:lnTo>
                  <a:lnTo>
                    <a:pt x="339" y="537"/>
                  </a:lnTo>
                  <a:lnTo>
                    <a:pt x="340" y="533"/>
                  </a:lnTo>
                  <a:lnTo>
                    <a:pt x="342" y="523"/>
                  </a:lnTo>
                  <a:lnTo>
                    <a:pt x="354" y="501"/>
                  </a:lnTo>
                  <a:lnTo>
                    <a:pt x="367" y="491"/>
                  </a:lnTo>
                  <a:lnTo>
                    <a:pt x="365" y="458"/>
                  </a:lnTo>
                  <a:lnTo>
                    <a:pt x="374" y="448"/>
                  </a:lnTo>
                  <a:lnTo>
                    <a:pt x="382" y="447"/>
                  </a:lnTo>
                  <a:lnTo>
                    <a:pt x="384" y="423"/>
                  </a:lnTo>
                  <a:lnTo>
                    <a:pt x="393" y="405"/>
                  </a:lnTo>
                  <a:lnTo>
                    <a:pt x="399" y="409"/>
                  </a:lnTo>
                  <a:lnTo>
                    <a:pt x="401" y="412"/>
                  </a:lnTo>
                  <a:lnTo>
                    <a:pt x="406" y="414"/>
                  </a:lnTo>
                  <a:lnTo>
                    <a:pt x="418" y="408"/>
                  </a:lnTo>
                  <a:lnTo>
                    <a:pt x="415" y="348"/>
                  </a:lnTo>
                  <a:close/>
                </a:path>
              </a:pathLst>
            </a:custGeom>
            <a:solidFill>
              <a:srgbClr val="FFC000"/>
            </a:solidFill>
            <a:ln w="5">
              <a:solidFill>
                <a:schemeClr val="bg1">
                  <a:lumMod val="65000"/>
                </a:schemeClr>
              </a:solidFill>
              <a:prstDash val="solid"/>
              <a:round/>
              <a:headEnd/>
              <a:tailEnd/>
            </a:ln>
          </p:spPr>
          <p:txBody>
            <a:bodyPr vert="horz" wrap="square" lIns="91440" tIns="274320" rIns="91440" bIns="45720" numCol="1" anchor="ctr" anchorCtr="0" compatLnSpc="1">
              <a:prstTxWarp prst="textNoShape">
                <a:avLst/>
              </a:prstTxWarp>
            </a:bodyPr>
            <a:lstStyle/>
            <a:p>
              <a:pPr algn="ctr"/>
              <a:r>
                <a:rPr lang="en-US" sz="1200"/>
                <a:t>MI</a:t>
              </a:r>
            </a:p>
          </p:txBody>
        </p:sp>
        <p:sp>
          <p:nvSpPr>
            <p:cNvPr id="10" name="Freeform 67">
              <a:extLst>
                <a:ext uri="{FF2B5EF4-FFF2-40B4-BE49-F238E27FC236}">
                  <a16:creationId xmlns:a16="http://schemas.microsoft.com/office/drawing/2014/main" id="{B3852605-1A07-DA7D-410E-1D434E8F0EC8}"/>
                </a:ext>
              </a:extLst>
            </p:cNvPr>
            <p:cNvSpPr>
              <a:spLocks noEditPoints="1"/>
            </p:cNvSpPr>
            <p:nvPr/>
          </p:nvSpPr>
          <p:spPr bwMode="auto">
            <a:xfrm>
              <a:off x="3512" y="764"/>
              <a:ext cx="658" cy="405"/>
            </a:xfrm>
            <a:custGeom>
              <a:avLst/>
              <a:gdLst>
                <a:gd name="T0" fmla="*/ 100 w 658"/>
                <a:gd name="T1" fmla="*/ 33 h 405"/>
                <a:gd name="T2" fmla="*/ 146 w 658"/>
                <a:gd name="T3" fmla="*/ 4 h 405"/>
                <a:gd name="T4" fmla="*/ 164 w 658"/>
                <a:gd name="T5" fmla="*/ 4 h 405"/>
                <a:gd name="T6" fmla="*/ 110 w 658"/>
                <a:gd name="T7" fmla="*/ 47 h 405"/>
                <a:gd name="T8" fmla="*/ 87 w 658"/>
                <a:gd name="T9" fmla="*/ 46 h 405"/>
                <a:gd name="T10" fmla="*/ 630 w 658"/>
                <a:gd name="T11" fmla="*/ 263 h 405"/>
                <a:gd name="T12" fmla="*/ 658 w 658"/>
                <a:gd name="T13" fmla="*/ 256 h 405"/>
                <a:gd name="T14" fmla="*/ 658 w 658"/>
                <a:gd name="T15" fmla="*/ 252 h 405"/>
                <a:gd name="T16" fmla="*/ 655 w 658"/>
                <a:gd name="T17" fmla="*/ 246 h 405"/>
                <a:gd name="T18" fmla="*/ 651 w 658"/>
                <a:gd name="T19" fmla="*/ 239 h 405"/>
                <a:gd name="T20" fmla="*/ 632 w 658"/>
                <a:gd name="T21" fmla="*/ 236 h 405"/>
                <a:gd name="T22" fmla="*/ 619 w 658"/>
                <a:gd name="T23" fmla="*/ 244 h 405"/>
                <a:gd name="T24" fmla="*/ 0 w 658"/>
                <a:gd name="T25" fmla="*/ 228 h 405"/>
                <a:gd name="T26" fmla="*/ 21 w 658"/>
                <a:gd name="T27" fmla="*/ 219 h 405"/>
                <a:gd name="T28" fmla="*/ 43 w 658"/>
                <a:gd name="T29" fmla="*/ 199 h 405"/>
                <a:gd name="T30" fmla="*/ 85 w 658"/>
                <a:gd name="T31" fmla="*/ 189 h 405"/>
                <a:gd name="T32" fmla="*/ 128 w 658"/>
                <a:gd name="T33" fmla="*/ 164 h 405"/>
                <a:gd name="T34" fmla="*/ 140 w 658"/>
                <a:gd name="T35" fmla="*/ 138 h 405"/>
                <a:gd name="T36" fmla="*/ 159 w 658"/>
                <a:gd name="T37" fmla="*/ 122 h 405"/>
                <a:gd name="T38" fmla="*/ 201 w 658"/>
                <a:gd name="T39" fmla="*/ 93 h 405"/>
                <a:gd name="T40" fmla="*/ 237 w 658"/>
                <a:gd name="T41" fmla="*/ 96 h 405"/>
                <a:gd name="T42" fmla="*/ 212 w 658"/>
                <a:gd name="T43" fmla="*/ 108 h 405"/>
                <a:gd name="T44" fmla="*/ 189 w 658"/>
                <a:gd name="T45" fmla="*/ 133 h 405"/>
                <a:gd name="T46" fmla="*/ 171 w 658"/>
                <a:gd name="T47" fmla="*/ 167 h 405"/>
                <a:gd name="T48" fmla="*/ 173 w 658"/>
                <a:gd name="T49" fmla="*/ 188 h 405"/>
                <a:gd name="T50" fmla="*/ 203 w 658"/>
                <a:gd name="T51" fmla="*/ 161 h 405"/>
                <a:gd name="T52" fmla="*/ 224 w 658"/>
                <a:gd name="T53" fmla="*/ 171 h 405"/>
                <a:gd name="T54" fmla="*/ 254 w 658"/>
                <a:gd name="T55" fmla="*/ 183 h 405"/>
                <a:gd name="T56" fmla="*/ 279 w 658"/>
                <a:gd name="T57" fmla="*/ 219 h 405"/>
                <a:gd name="T58" fmla="*/ 313 w 658"/>
                <a:gd name="T59" fmla="*/ 213 h 405"/>
                <a:gd name="T60" fmla="*/ 334 w 658"/>
                <a:gd name="T61" fmla="*/ 224 h 405"/>
                <a:gd name="T62" fmla="*/ 348 w 658"/>
                <a:gd name="T63" fmla="*/ 219 h 405"/>
                <a:gd name="T64" fmla="*/ 384 w 658"/>
                <a:gd name="T65" fmla="*/ 191 h 405"/>
                <a:gd name="T66" fmla="*/ 446 w 658"/>
                <a:gd name="T67" fmla="*/ 182 h 405"/>
                <a:gd name="T68" fmla="*/ 491 w 658"/>
                <a:gd name="T69" fmla="*/ 161 h 405"/>
                <a:gd name="T70" fmla="*/ 499 w 658"/>
                <a:gd name="T71" fmla="*/ 197 h 405"/>
                <a:gd name="T72" fmla="*/ 521 w 658"/>
                <a:gd name="T73" fmla="*/ 205 h 405"/>
                <a:gd name="T74" fmla="*/ 571 w 658"/>
                <a:gd name="T75" fmla="*/ 191 h 405"/>
                <a:gd name="T76" fmla="*/ 588 w 658"/>
                <a:gd name="T77" fmla="*/ 188 h 405"/>
                <a:gd name="T78" fmla="*/ 609 w 658"/>
                <a:gd name="T79" fmla="*/ 250 h 405"/>
                <a:gd name="T80" fmla="*/ 624 w 658"/>
                <a:gd name="T81" fmla="*/ 260 h 405"/>
                <a:gd name="T82" fmla="*/ 610 w 658"/>
                <a:gd name="T83" fmla="*/ 260 h 405"/>
                <a:gd name="T84" fmla="*/ 574 w 658"/>
                <a:gd name="T85" fmla="*/ 261 h 405"/>
                <a:gd name="T86" fmla="*/ 540 w 658"/>
                <a:gd name="T87" fmla="*/ 269 h 405"/>
                <a:gd name="T88" fmla="*/ 493 w 658"/>
                <a:gd name="T89" fmla="*/ 261 h 405"/>
                <a:gd name="T90" fmla="*/ 448 w 658"/>
                <a:gd name="T91" fmla="*/ 278 h 405"/>
                <a:gd name="T92" fmla="*/ 390 w 658"/>
                <a:gd name="T93" fmla="*/ 288 h 405"/>
                <a:gd name="T94" fmla="*/ 374 w 658"/>
                <a:gd name="T95" fmla="*/ 313 h 405"/>
                <a:gd name="T96" fmla="*/ 362 w 658"/>
                <a:gd name="T97" fmla="*/ 302 h 405"/>
                <a:gd name="T98" fmla="*/ 331 w 658"/>
                <a:gd name="T99" fmla="*/ 317 h 405"/>
                <a:gd name="T100" fmla="*/ 318 w 658"/>
                <a:gd name="T101" fmla="*/ 308 h 405"/>
                <a:gd name="T102" fmla="*/ 299 w 658"/>
                <a:gd name="T103" fmla="*/ 361 h 405"/>
                <a:gd name="T104" fmla="*/ 273 w 658"/>
                <a:gd name="T105" fmla="*/ 399 h 405"/>
                <a:gd name="T106" fmla="*/ 253 w 658"/>
                <a:gd name="T107" fmla="*/ 327 h 405"/>
                <a:gd name="T108" fmla="*/ 217 w 658"/>
                <a:gd name="T109" fmla="*/ 305 h 405"/>
                <a:gd name="T110" fmla="*/ 123 w 658"/>
                <a:gd name="T111" fmla="*/ 281 h 405"/>
                <a:gd name="T112" fmla="*/ 23 w 658"/>
                <a:gd name="T113" fmla="*/ 26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405">
                  <a:moveTo>
                    <a:pt x="87" y="46"/>
                  </a:moveTo>
                  <a:lnTo>
                    <a:pt x="100" y="33"/>
                  </a:lnTo>
                  <a:lnTo>
                    <a:pt x="112" y="29"/>
                  </a:lnTo>
                  <a:lnTo>
                    <a:pt x="146" y="4"/>
                  </a:lnTo>
                  <a:lnTo>
                    <a:pt x="160" y="0"/>
                  </a:lnTo>
                  <a:lnTo>
                    <a:pt x="164" y="4"/>
                  </a:lnTo>
                  <a:lnTo>
                    <a:pt x="131" y="35"/>
                  </a:lnTo>
                  <a:lnTo>
                    <a:pt x="110" y="47"/>
                  </a:lnTo>
                  <a:lnTo>
                    <a:pt x="98" y="54"/>
                  </a:lnTo>
                  <a:lnTo>
                    <a:pt x="87" y="46"/>
                  </a:lnTo>
                  <a:close/>
                  <a:moveTo>
                    <a:pt x="626" y="247"/>
                  </a:moveTo>
                  <a:lnTo>
                    <a:pt x="630" y="263"/>
                  </a:lnTo>
                  <a:lnTo>
                    <a:pt x="651" y="263"/>
                  </a:lnTo>
                  <a:lnTo>
                    <a:pt x="658" y="256"/>
                  </a:lnTo>
                  <a:lnTo>
                    <a:pt x="658" y="256"/>
                  </a:lnTo>
                  <a:lnTo>
                    <a:pt x="658" y="252"/>
                  </a:lnTo>
                  <a:lnTo>
                    <a:pt x="657" y="247"/>
                  </a:lnTo>
                  <a:lnTo>
                    <a:pt x="655" y="246"/>
                  </a:lnTo>
                  <a:lnTo>
                    <a:pt x="655" y="246"/>
                  </a:lnTo>
                  <a:lnTo>
                    <a:pt x="651" y="239"/>
                  </a:lnTo>
                  <a:lnTo>
                    <a:pt x="646" y="235"/>
                  </a:lnTo>
                  <a:lnTo>
                    <a:pt x="632" y="236"/>
                  </a:lnTo>
                  <a:lnTo>
                    <a:pt x="623" y="236"/>
                  </a:lnTo>
                  <a:lnTo>
                    <a:pt x="619" y="244"/>
                  </a:lnTo>
                  <a:lnTo>
                    <a:pt x="626" y="247"/>
                  </a:lnTo>
                  <a:close/>
                  <a:moveTo>
                    <a:pt x="0" y="228"/>
                  </a:moveTo>
                  <a:lnTo>
                    <a:pt x="4" y="225"/>
                  </a:lnTo>
                  <a:lnTo>
                    <a:pt x="21" y="219"/>
                  </a:lnTo>
                  <a:lnTo>
                    <a:pt x="43" y="205"/>
                  </a:lnTo>
                  <a:lnTo>
                    <a:pt x="43" y="199"/>
                  </a:lnTo>
                  <a:lnTo>
                    <a:pt x="48" y="196"/>
                  </a:lnTo>
                  <a:lnTo>
                    <a:pt x="85" y="189"/>
                  </a:lnTo>
                  <a:lnTo>
                    <a:pt x="100" y="177"/>
                  </a:lnTo>
                  <a:lnTo>
                    <a:pt x="128" y="164"/>
                  </a:lnTo>
                  <a:lnTo>
                    <a:pt x="128" y="157"/>
                  </a:lnTo>
                  <a:lnTo>
                    <a:pt x="140" y="138"/>
                  </a:lnTo>
                  <a:lnTo>
                    <a:pt x="151" y="133"/>
                  </a:lnTo>
                  <a:lnTo>
                    <a:pt x="159" y="122"/>
                  </a:lnTo>
                  <a:lnTo>
                    <a:pt x="173" y="108"/>
                  </a:lnTo>
                  <a:lnTo>
                    <a:pt x="201" y="93"/>
                  </a:lnTo>
                  <a:lnTo>
                    <a:pt x="231" y="89"/>
                  </a:lnTo>
                  <a:lnTo>
                    <a:pt x="237" y="96"/>
                  </a:lnTo>
                  <a:lnTo>
                    <a:pt x="235" y="102"/>
                  </a:lnTo>
                  <a:lnTo>
                    <a:pt x="212" y="108"/>
                  </a:lnTo>
                  <a:lnTo>
                    <a:pt x="203" y="127"/>
                  </a:lnTo>
                  <a:lnTo>
                    <a:pt x="189" y="133"/>
                  </a:lnTo>
                  <a:lnTo>
                    <a:pt x="185" y="147"/>
                  </a:lnTo>
                  <a:lnTo>
                    <a:pt x="171" y="167"/>
                  </a:lnTo>
                  <a:lnTo>
                    <a:pt x="168" y="185"/>
                  </a:lnTo>
                  <a:lnTo>
                    <a:pt x="173" y="188"/>
                  </a:lnTo>
                  <a:lnTo>
                    <a:pt x="179" y="180"/>
                  </a:lnTo>
                  <a:lnTo>
                    <a:pt x="203" y="161"/>
                  </a:lnTo>
                  <a:lnTo>
                    <a:pt x="210" y="171"/>
                  </a:lnTo>
                  <a:lnTo>
                    <a:pt x="224" y="171"/>
                  </a:lnTo>
                  <a:lnTo>
                    <a:pt x="245" y="175"/>
                  </a:lnTo>
                  <a:lnTo>
                    <a:pt x="254" y="183"/>
                  </a:lnTo>
                  <a:lnTo>
                    <a:pt x="262" y="202"/>
                  </a:lnTo>
                  <a:lnTo>
                    <a:pt x="279" y="219"/>
                  </a:lnTo>
                  <a:lnTo>
                    <a:pt x="304" y="219"/>
                  </a:lnTo>
                  <a:lnTo>
                    <a:pt x="313" y="213"/>
                  </a:lnTo>
                  <a:lnTo>
                    <a:pt x="323" y="221"/>
                  </a:lnTo>
                  <a:lnTo>
                    <a:pt x="334" y="224"/>
                  </a:lnTo>
                  <a:lnTo>
                    <a:pt x="342" y="219"/>
                  </a:lnTo>
                  <a:lnTo>
                    <a:pt x="348" y="219"/>
                  </a:lnTo>
                  <a:lnTo>
                    <a:pt x="359" y="213"/>
                  </a:lnTo>
                  <a:lnTo>
                    <a:pt x="384" y="191"/>
                  </a:lnTo>
                  <a:lnTo>
                    <a:pt x="406" y="183"/>
                  </a:lnTo>
                  <a:lnTo>
                    <a:pt x="446" y="182"/>
                  </a:lnTo>
                  <a:lnTo>
                    <a:pt x="474" y="169"/>
                  </a:lnTo>
                  <a:lnTo>
                    <a:pt x="491" y="161"/>
                  </a:lnTo>
                  <a:lnTo>
                    <a:pt x="499" y="161"/>
                  </a:lnTo>
                  <a:lnTo>
                    <a:pt x="499" y="197"/>
                  </a:lnTo>
                  <a:lnTo>
                    <a:pt x="502" y="199"/>
                  </a:lnTo>
                  <a:lnTo>
                    <a:pt x="521" y="205"/>
                  </a:lnTo>
                  <a:lnTo>
                    <a:pt x="534" y="202"/>
                  </a:lnTo>
                  <a:lnTo>
                    <a:pt x="571" y="191"/>
                  </a:lnTo>
                  <a:lnTo>
                    <a:pt x="579" y="185"/>
                  </a:lnTo>
                  <a:lnTo>
                    <a:pt x="588" y="188"/>
                  </a:lnTo>
                  <a:lnTo>
                    <a:pt x="588" y="230"/>
                  </a:lnTo>
                  <a:lnTo>
                    <a:pt x="609" y="250"/>
                  </a:lnTo>
                  <a:lnTo>
                    <a:pt x="616" y="253"/>
                  </a:lnTo>
                  <a:lnTo>
                    <a:pt x="624" y="260"/>
                  </a:lnTo>
                  <a:lnTo>
                    <a:pt x="616" y="261"/>
                  </a:lnTo>
                  <a:lnTo>
                    <a:pt x="610" y="260"/>
                  </a:lnTo>
                  <a:lnTo>
                    <a:pt x="588" y="256"/>
                  </a:lnTo>
                  <a:lnTo>
                    <a:pt x="574" y="261"/>
                  </a:lnTo>
                  <a:lnTo>
                    <a:pt x="560" y="260"/>
                  </a:lnTo>
                  <a:lnTo>
                    <a:pt x="540" y="269"/>
                  </a:lnTo>
                  <a:lnTo>
                    <a:pt x="529" y="269"/>
                  </a:lnTo>
                  <a:lnTo>
                    <a:pt x="493" y="261"/>
                  </a:lnTo>
                  <a:lnTo>
                    <a:pt x="460" y="261"/>
                  </a:lnTo>
                  <a:lnTo>
                    <a:pt x="448" y="278"/>
                  </a:lnTo>
                  <a:lnTo>
                    <a:pt x="406" y="281"/>
                  </a:lnTo>
                  <a:lnTo>
                    <a:pt x="390" y="288"/>
                  </a:lnTo>
                  <a:lnTo>
                    <a:pt x="382" y="306"/>
                  </a:lnTo>
                  <a:lnTo>
                    <a:pt x="374" y="313"/>
                  </a:lnTo>
                  <a:lnTo>
                    <a:pt x="371" y="313"/>
                  </a:lnTo>
                  <a:lnTo>
                    <a:pt x="362" y="302"/>
                  </a:lnTo>
                  <a:lnTo>
                    <a:pt x="334" y="317"/>
                  </a:lnTo>
                  <a:lnTo>
                    <a:pt x="331" y="317"/>
                  </a:lnTo>
                  <a:lnTo>
                    <a:pt x="323" y="308"/>
                  </a:lnTo>
                  <a:lnTo>
                    <a:pt x="318" y="308"/>
                  </a:lnTo>
                  <a:lnTo>
                    <a:pt x="306" y="336"/>
                  </a:lnTo>
                  <a:lnTo>
                    <a:pt x="299" y="361"/>
                  </a:lnTo>
                  <a:lnTo>
                    <a:pt x="281" y="405"/>
                  </a:lnTo>
                  <a:lnTo>
                    <a:pt x="273" y="399"/>
                  </a:lnTo>
                  <a:lnTo>
                    <a:pt x="263" y="392"/>
                  </a:lnTo>
                  <a:lnTo>
                    <a:pt x="253" y="327"/>
                  </a:lnTo>
                  <a:lnTo>
                    <a:pt x="229" y="319"/>
                  </a:lnTo>
                  <a:lnTo>
                    <a:pt x="217" y="305"/>
                  </a:lnTo>
                  <a:lnTo>
                    <a:pt x="142" y="288"/>
                  </a:lnTo>
                  <a:lnTo>
                    <a:pt x="123" y="281"/>
                  </a:lnTo>
                  <a:lnTo>
                    <a:pt x="71" y="267"/>
                  </a:lnTo>
                  <a:lnTo>
                    <a:pt x="23" y="260"/>
                  </a:lnTo>
                  <a:lnTo>
                    <a:pt x="0" y="228"/>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1" name="Freeform 68">
              <a:extLst>
                <a:ext uri="{FF2B5EF4-FFF2-40B4-BE49-F238E27FC236}">
                  <a16:creationId xmlns:a16="http://schemas.microsoft.com/office/drawing/2014/main" id="{C06B55A7-39A9-FE23-92CC-9AFC0970FFA6}"/>
                </a:ext>
              </a:extLst>
            </p:cNvPr>
            <p:cNvSpPr>
              <a:spLocks/>
            </p:cNvSpPr>
            <p:nvPr/>
          </p:nvSpPr>
          <p:spPr bwMode="auto">
            <a:xfrm>
              <a:off x="5167" y="919"/>
              <a:ext cx="179" cy="340"/>
            </a:xfrm>
            <a:custGeom>
              <a:avLst/>
              <a:gdLst>
                <a:gd name="T0" fmla="*/ 75 w 179"/>
                <a:gd name="T1" fmla="*/ 340 h 340"/>
                <a:gd name="T2" fmla="*/ 76 w 179"/>
                <a:gd name="T3" fmla="*/ 308 h 340"/>
                <a:gd name="T4" fmla="*/ 59 w 179"/>
                <a:gd name="T5" fmla="*/ 240 h 340"/>
                <a:gd name="T6" fmla="*/ 54 w 179"/>
                <a:gd name="T7" fmla="*/ 237 h 340"/>
                <a:gd name="T8" fmla="*/ 36 w 179"/>
                <a:gd name="T9" fmla="*/ 229 h 340"/>
                <a:gd name="T10" fmla="*/ 42 w 179"/>
                <a:gd name="T11" fmla="*/ 212 h 340"/>
                <a:gd name="T12" fmla="*/ 36 w 179"/>
                <a:gd name="T13" fmla="*/ 198 h 340"/>
                <a:gd name="T14" fmla="*/ 20 w 179"/>
                <a:gd name="T15" fmla="*/ 170 h 340"/>
                <a:gd name="T16" fmla="*/ 25 w 179"/>
                <a:gd name="T17" fmla="*/ 145 h 340"/>
                <a:gd name="T18" fmla="*/ 20 w 179"/>
                <a:gd name="T19" fmla="*/ 112 h 340"/>
                <a:gd name="T20" fmla="*/ 6 w 179"/>
                <a:gd name="T21" fmla="*/ 73 h 340"/>
                <a:gd name="T22" fmla="*/ 0 w 179"/>
                <a:gd name="T23" fmla="*/ 42 h 340"/>
                <a:gd name="T24" fmla="*/ 165 w 179"/>
                <a:gd name="T25" fmla="*/ 0 h 340"/>
                <a:gd name="T26" fmla="*/ 167 w 179"/>
                <a:gd name="T27" fmla="*/ 34 h 340"/>
                <a:gd name="T28" fmla="*/ 179 w 179"/>
                <a:gd name="T29" fmla="*/ 52 h 340"/>
                <a:gd name="T30" fmla="*/ 179 w 179"/>
                <a:gd name="T31" fmla="*/ 76 h 340"/>
                <a:gd name="T32" fmla="*/ 156 w 179"/>
                <a:gd name="T33" fmla="*/ 108 h 340"/>
                <a:gd name="T34" fmla="*/ 140 w 179"/>
                <a:gd name="T35" fmla="*/ 116 h 340"/>
                <a:gd name="T36" fmla="*/ 140 w 179"/>
                <a:gd name="T37" fmla="*/ 122 h 340"/>
                <a:gd name="T38" fmla="*/ 148 w 179"/>
                <a:gd name="T39" fmla="*/ 133 h 340"/>
                <a:gd name="T40" fmla="*/ 146 w 179"/>
                <a:gd name="T41" fmla="*/ 183 h 340"/>
                <a:gd name="T42" fmla="*/ 142 w 179"/>
                <a:gd name="T43" fmla="*/ 240 h 340"/>
                <a:gd name="T44" fmla="*/ 140 w 179"/>
                <a:gd name="T45" fmla="*/ 275 h 340"/>
                <a:gd name="T46" fmla="*/ 146 w 179"/>
                <a:gd name="T47" fmla="*/ 283 h 340"/>
                <a:gd name="T48" fmla="*/ 146 w 179"/>
                <a:gd name="T49" fmla="*/ 312 h 340"/>
                <a:gd name="T50" fmla="*/ 143 w 179"/>
                <a:gd name="T51" fmla="*/ 322 h 340"/>
                <a:gd name="T52" fmla="*/ 150 w 179"/>
                <a:gd name="T53" fmla="*/ 326 h 340"/>
                <a:gd name="T54" fmla="*/ 103 w 179"/>
                <a:gd name="T55" fmla="*/ 336 h 340"/>
                <a:gd name="T56" fmla="*/ 75 w 179"/>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40">
                  <a:moveTo>
                    <a:pt x="75" y="340"/>
                  </a:moveTo>
                  <a:lnTo>
                    <a:pt x="76" y="308"/>
                  </a:lnTo>
                  <a:lnTo>
                    <a:pt x="59" y="240"/>
                  </a:lnTo>
                  <a:lnTo>
                    <a:pt x="54" y="237"/>
                  </a:lnTo>
                  <a:lnTo>
                    <a:pt x="36" y="229"/>
                  </a:lnTo>
                  <a:lnTo>
                    <a:pt x="42" y="212"/>
                  </a:lnTo>
                  <a:lnTo>
                    <a:pt x="36" y="198"/>
                  </a:lnTo>
                  <a:lnTo>
                    <a:pt x="20" y="170"/>
                  </a:lnTo>
                  <a:lnTo>
                    <a:pt x="25" y="145"/>
                  </a:lnTo>
                  <a:lnTo>
                    <a:pt x="20" y="112"/>
                  </a:lnTo>
                  <a:lnTo>
                    <a:pt x="6" y="73"/>
                  </a:lnTo>
                  <a:lnTo>
                    <a:pt x="0" y="42"/>
                  </a:lnTo>
                  <a:lnTo>
                    <a:pt x="165" y="0"/>
                  </a:lnTo>
                  <a:lnTo>
                    <a:pt x="167" y="34"/>
                  </a:lnTo>
                  <a:lnTo>
                    <a:pt x="179" y="52"/>
                  </a:lnTo>
                  <a:lnTo>
                    <a:pt x="179" y="76"/>
                  </a:lnTo>
                  <a:lnTo>
                    <a:pt x="156" y="108"/>
                  </a:lnTo>
                  <a:lnTo>
                    <a:pt x="140" y="116"/>
                  </a:lnTo>
                  <a:lnTo>
                    <a:pt x="140" y="122"/>
                  </a:lnTo>
                  <a:lnTo>
                    <a:pt x="148" y="133"/>
                  </a:lnTo>
                  <a:lnTo>
                    <a:pt x="146" y="183"/>
                  </a:lnTo>
                  <a:lnTo>
                    <a:pt x="142" y="240"/>
                  </a:lnTo>
                  <a:lnTo>
                    <a:pt x="140" y="275"/>
                  </a:lnTo>
                  <a:lnTo>
                    <a:pt x="146" y="283"/>
                  </a:lnTo>
                  <a:lnTo>
                    <a:pt x="146" y="312"/>
                  </a:lnTo>
                  <a:lnTo>
                    <a:pt x="143" y="322"/>
                  </a:lnTo>
                  <a:lnTo>
                    <a:pt x="150" y="326"/>
                  </a:lnTo>
                  <a:lnTo>
                    <a:pt x="103" y="336"/>
                  </a:lnTo>
                  <a:lnTo>
                    <a:pt x="75" y="340"/>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2" name="Freeform 69">
              <a:extLst>
                <a:ext uri="{FF2B5EF4-FFF2-40B4-BE49-F238E27FC236}">
                  <a16:creationId xmlns:a16="http://schemas.microsoft.com/office/drawing/2014/main" id="{25F5E3A1-17EE-4959-496E-E9371ECADBFE}"/>
                </a:ext>
              </a:extLst>
            </p:cNvPr>
            <p:cNvSpPr>
              <a:spLocks noEditPoints="1"/>
            </p:cNvSpPr>
            <p:nvPr/>
          </p:nvSpPr>
          <p:spPr bwMode="auto">
            <a:xfrm>
              <a:off x="5362" y="535"/>
              <a:ext cx="395" cy="628"/>
            </a:xfrm>
            <a:custGeom>
              <a:avLst/>
              <a:gdLst>
                <a:gd name="T0" fmla="*/ 381 w 395"/>
                <a:gd name="T1" fmla="*/ 268 h 628"/>
                <a:gd name="T2" fmla="*/ 395 w 395"/>
                <a:gd name="T3" fmla="*/ 303 h 628"/>
                <a:gd name="T4" fmla="*/ 370 w 395"/>
                <a:gd name="T5" fmla="*/ 337 h 628"/>
                <a:gd name="T6" fmla="*/ 318 w 395"/>
                <a:gd name="T7" fmla="*/ 390 h 628"/>
                <a:gd name="T8" fmla="*/ 311 w 395"/>
                <a:gd name="T9" fmla="*/ 390 h 628"/>
                <a:gd name="T10" fmla="*/ 307 w 395"/>
                <a:gd name="T11" fmla="*/ 389 h 628"/>
                <a:gd name="T12" fmla="*/ 304 w 395"/>
                <a:gd name="T13" fmla="*/ 378 h 628"/>
                <a:gd name="T14" fmla="*/ 287 w 395"/>
                <a:gd name="T15" fmla="*/ 387 h 628"/>
                <a:gd name="T16" fmla="*/ 265 w 395"/>
                <a:gd name="T17" fmla="*/ 406 h 628"/>
                <a:gd name="T18" fmla="*/ 273 w 395"/>
                <a:gd name="T19" fmla="*/ 418 h 628"/>
                <a:gd name="T20" fmla="*/ 257 w 395"/>
                <a:gd name="T21" fmla="*/ 434 h 628"/>
                <a:gd name="T22" fmla="*/ 256 w 395"/>
                <a:gd name="T23" fmla="*/ 417 h 628"/>
                <a:gd name="T24" fmla="*/ 236 w 395"/>
                <a:gd name="T25" fmla="*/ 398 h 628"/>
                <a:gd name="T26" fmla="*/ 231 w 395"/>
                <a:gd name="T27" fmla="*/ 415 h 628"/>
                <a:gd name="T28" fmla="*/ 228 w 395"/>
                <a:gd name="T29" fmla="*/ 431 h 628"/>
                <a:gd name="T30" fmla="*/ 231 w 395"/>
                <a:gd name="T31" fmla="*/ 460 h 628"/>
                <a:gd name="T32" fmla="*/ 203 w 395"/>
                <a:gd name="T33" fmla="*/ 479 h 628"/>
                <a:gd name="T34" fmla="*/ 167 w 395"/>
                <a:gd name="T35" fmla="*/ 517 h 628"/>
                <a:gd name="T36" fmla="*/ 148 w 395"/>
                <a:gd name="T37" fmla="*/ 510 h 628"/>
                <a:gd name="T38" fmla="*/ 136 w 395"/>
                <a:gd name="T39" fmla="*/ 553 h 628"/>
                <a:gd name="T40" fmla="*/ 126 w 395"/>
                <a:gd name="T41" fmla="*/ 588 h 628"/>
                <a:gd name="T42" fmla="*/ 103 w 395"/>
                <a:gd name="T43" fmla="*/ 620 h 628"/>
                <a:gd name="T44" fmla="*/ 76 w 395"/>
                <a:gd name="T45" fmla="*/ 593 h 628"/>
                <a:gd name="T46" fmla="*/ 28 w 395"/>
                <a:gd name="T47" fmla="*/ 431 h 628"/>
                <a:gd name="T48" fmla="*/ 8 w 395"/>
                <a:gd name="T49" fmla="*/ 339 h 628"/>
                <a:gd name="T50" fmla="*/ 17 w 395"/>
                <a:gd name="T51" fmla="*/ 325 h 628"/>
                <a:gd name="T52" fmla="*/ 42 w 395"/>
                <a:gd name="T53" fmla="*/ 267 h 628"/>
                <a:gd name="T54" fmla="*/ 39 w 395"/>
                <a:gd name="T55" fmla="*/ 226 h 628"/>
                <a:gd name="T56" fmla="*/ 44 w 395"/>
                <a:gd name="T57" fmla="*/ 183 h 628"/>
                <a:gd name="T58" fmla="*/ 48 w 395"/>
                <a:gd name="T59" fmla="*/ 158 h 628"/>
                <a:gd name="T60" fmla="*/ 58 w 395"/>
                <a:gd name="T61" fmla="*/ 97 h 628"/>
                <a:gd name="T62" fmla="*/ 89 w 395"/>
                <a:gd name="T63" fmla="*/ 14 h 628"/>
                <a:gd name="T64" fmla="*/ 106 w 395"/>
                <a:gd name="T65" fmla="*/ 16 h 628"/>
                <a:gd name="T66" fmla="*/ 114 w 395"/>
                <a:gd name="T67" fmla="*/ 37 h 628"/>
                <a:gd name="T68" fmla="*/ 136 w 395"/>
                <a:gd name="T69" fmla="*/ 36 h 628"/>
                <a:gd name="T70" fmla="*/ 161 w 395"/>
                <a:gd name="T71" fmla="*/ 11 h 628"/>
                <a:gd name="T72" fmla="*/ 181 w 395"/>
                <a:gd name="T73" fmla="*/ 2 h 628"/>
                <a:gd name="T74" fmla="*/ 231 w 395"/>
                <a:gd name="T75" fmla="*/ 23 h 628"/>
                <a:gd name="T76" fmla="*/ 325 w 395"/>
                <a:gd name="T77" fmla="*/ 209 h 628"/>
                <a:gd name="T78" fmla="*/ 331 w 395"/>
                <a:gd name="T79" fmla="*/ 251 h 628"/>
                <a:gd name="T80" fmla="*/ 354 w 395"/>
                <a:gd name="T81" fmla="*/ 265 h 628"/>
                <a:gd name="T82" fmla="*/ 351 w 395"/>
                <a:gd name="T83" fmla="*/ 256 h 628"/>
                <a:gd name="T84" fmla="*/ 239 w 395"/>
                <a:gd name="T85" fmla="*/ 443 h 628"/>
                <a:gd name="T86" fmla="*/ 256 w 395"/>
                <a:gd name="T87" fmla="*/ 440 h 628"/>
                <a:gd name="T88" fmla="*/ 250 w 395"/>
                <a:gd name="T89" fmla="*/ 460 h 628"/>
                <a:gd name="T90" fmla="*/ 279 w 395"/>
                <a:gd name="T91" fmla="*/ 406 h 628"/>
                <a:gd name="T92" fmla="*/ 292 w 395"/>
                <a:gd name="T93" fmla="*/ 418 h 628"/>
                <a:gd name="T94" fmla="*/ 298 w 395"/>
                <a:gd name="T95" fmla="*/ 417 h 628"/>
                <a:gd name="T96" fmla="*/ 300 w 395"/>
                <a:gd name="T97" fmla="*/ 417 h 628"/>
                <a:gd name="T98" fmla="*/ 306 w 395"/>
                <a:gd name="T99" fmla="*/ 398 h 628"/>
                <a:gd name="T100" fmla="*/ 289 w 395"/>
                <a:gd name="T101" fmla="*/ 392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5" h="628">
                  <a:moveTo>
                    <a:pt x="368" y="254"/>
                  </a:moveTo>
                  <a:lnTo>
                    <a:pt x="381" y="268"/>
                  </a:lnTo>
                  <a:lnTo>
                    <a:pt x="395" y="292"/>
                  </a:lnTo>
                  <a:lnTo>
                    <a:pt x="395" y="303"/>
                  </a:lnTo>
                  <a:lnTo>
                    <a:pt x="382" y="332"/>
                  </a:lnTo>
                  <a:lnTo>
                    <a:pt x="370" y="337"/>
                  </a:lnTo>
                  <a:lnTo>
                    <a:pt x="348" y="356"/>
                  </a:lnTo>
                  <a:lnTo>
                    <a:pt x="318" y="390"/>
                  </a:lnTo>
                  <a:lnTo>
                    <a:pt x="318" y="390"/>
                  </a:lnTo>
                  <a:lnTo>
                    <a:pt x="311" y="390"/>
                  </a:lnTo>
                  <a:lnTo>
                    <a:pt x="311" y="390"/>
                  </a:lnTo>
                  <a:lnTo>
                    <a:pt x="307" y="389"/>
                  </a:lnTo>
                  <a:lnTo>
                    <a:pt x="306" y="384"/>
                  </a:lnTo>
                  <a:lnTo>
                    <a:pt x="304" y="378"/>
                  </a:lnTo>
                  <a:lnTo>
                    <a:pt x="293" y="378"/>
                  </a:lnTo>
                  <a:lnTo>
                    <a:pt x="287" y="387"/>
                  </a:lnTo>
                  <a:lnTo>
                    <a:pt x="272" y="396"/>
                  </a:lnTo>
                  <a:lnTo>
                    <a:pt x="265" y="406"/>
                  </a:lnTo>
                  <a:lnTo>
                    <a:pt x="276" y="414"/>
                  </a:lnTo>
                  <a:lnTo>
                    <a:pt x="273" y="418"/>
                  </a:lnTo>
                  <a:lnTo>
                    <a:pt x="270" y="436"/>
                  </a:lnTo>
                  <a:lnTo>
                    <a:pt x="257" y="434"/>
                  </a:lnTo>
                  <a:lnTo>
                    <a:pt x="257" y="425"/>
                  </a:lnTo>
                  <a:lnTo>
                    <a:pt x="256" y="417"/>
                  </a:lnTo>
                  <a:lnTo>
                    <a:pt x="247" y="418"/>
                  </a:lnTo>
                  <a:lnTo>
                    <a:pt x="236" y="398"/>
                  </a:lnTo>
                  <a:lnTo>
                    <a:pt x="223" y="406"/>
                  </a:lnTo>
                  <a:lnTo>
                    <a:pt x="231" y="415"/>
                  </a:lnTo>
                  <a:lnTo>
                    <a:pt x="232" y="423"/>
                  </a:lnTo>
                  <a:lnTo>
                    <a:pt x="228" y="431"/>
                  </a:lnTo>
                  <a:lnTo>
                    <a:pt x="229" y="450"/>
                  </a:lnTo>
                  <a:lnTo>
                    <a:pt x="231" y="460"/>
                  </a:lnTo>
                  <a:lnTo>
                    <a:pt x="220" y="476"/>
                  </a:lnTo>
                  <a:lnTo>
                    <a:pt x="203" y="479"/>
                  </a:lnTo>
                  <a:lnTo>
                    <a:pt x="200" y="498"/>
                  </a:lnTo>
                  <a:lnTo>
                    <a:pt x="167" y="517"/>
                  </a:lnTo>
                  <a:lnTo>
                    <a:pt x="159" y="520"/>
                  </a:lnTo>
                  <a:lnTo>
                    <a:pt x="148" y="510"/>
                  </a:lnTo>
                  <a:lnTo>
                    <a:pt x="129" y="532"/>
                  </a:lnTo>
                  <a:lnTo>
                    <a:pt x="136" y="553"/>
                  </a:lnTo>
                  <a:lnTo>
                    <a:pt x="126" y="560"/>
                  </a:lnTo>
                  <a:lnTo>
                    <a:pt x="126" y="588"/>
                  </a:lnTo>
                  <a:lnTo>
                    <a:pt x="119" y="628"/>
                  </a:lnTo>
                  <a:lnTo>
                    <a:pt x="103" y="620"/>
                  </a:lnTo>
                  <a:lnTo>
                    <a:pt x="100" y="601"/>
                  </a:lnTo>
                  <a:lnTo>
                    <a:pt x="76" y="593"/>
                  </a:lnTo>
                  <a:lnTo>
                    <a:pt x="73" y="576"/>
                  </a:lnTo>
                  <a:lnTo>
                    <a:pt x="28" y="431"/>
                  </a:lnTo>
                  <a:lnTo>
                    <a:pt x="0" y="339"/>
                  </a:lnTo>
                  <a:lnTo>
                    <a:pt x="8" y="339"/>
                  </a:lnTo>
                  <a:lnTo>
                    <a:pt x="17" y="340"/>
                  </a:lnTo>
                  <a:lnTo>
                    <a:pt x="17" y="325"/>
                  </a:lnTo>
                  <a:lnTo>
                    <a:pt x="26" y="297"/>
                  </a:lnTo>
                  <a:lnTo>
                    <a:pt x="42" y="267"/>
                  </a:lnTo>
                  <a:lnTo>
                    <a:pt x="51" y="242"/>
                  </a:lnTo>
                  <a:lnTo>
                    <a:pt x="39" y="226"/>
                  </a:lnTo>
                  <a:lnTo>
                    <a:pt x="39" y="189"/>
                  </a:lnTo>
                  <a:lnTo>
                    <a:pt x="44" y="183"/>
                  </a:lnTo>
                  <a:lnTo>
                    <a:pt x="48" y="165"/>
                  </a:lnTo>
                  <a:lnTo>
                    <a:pt x="48" y="158"/>
                  </a:lnTo>
                  <a:lnTo>
                    <a:pt x="47" y="126"/>
                  </a:lnTo>
                  <a:lnTo>
                    <a:pt x="58" y="97"/>
                  </a:lnTo>
                  <a:lnTo>
                    <a:pt x="76" y="41"/>
                  </a:lnTo>
                  <a:lnTo>
                    <a:pt x="89" y="14"/>
                  </a:lnTo>
                  <a:lnTo>
                    <a:pt x="97" y="14"/>
                  </a:lnTo>
                  <a:lnTo>
                    <a:pt x="106" y="16"/>
                  </a:lnTo>
                  <a:lnTo>
                    <a:pt x="106" y="23"/>
                  </a:lnTo>
                  <a:lnTo>
                    <a:pt x="114" y="37"/>
                  </a:lnTo>
                  <a:lnTo>
                    <a:pt x="131" y="41"/>
                  </a:lnTo>
                  <a:lnTo>
                    <a:pt x="136" y="36"/>
                  </a:lnTo>
                  <a:lnTo>
                    <a:pt x="136" y="30"/>
                  </a:lnTo>
                  <a:lnTo>
                    <a:pt x="161" y="11"/>
                  </a:lnTo>
                  <a:lnTo>
                    <a:pt x="172" y="0"/>
                  </a:lnTo>
                  <a:lnTo>
                    <a:pt x="181" y="2"/>
                  </a:lnTo>
                  <a:lnTo>
                    <a:pt x="218" y="17"/>
                  </a:lnTo>
                  <a:lnTo>
                    <a:pt x="231" y="23"/>
                  </a:lnTo>
                  <a:lnTo>
                    <a:pt x="287" y="209"/>
                  </a:lnTo>
                  <a:lnTo>
                    <a:pt x="325" y="209"/>
                  </a:lnTo>
                  <a:lnTo>
                    <a:pt x="329" y="222"/>
                  </a:lnTo>
                  <a:lnTo>
                    <a:pt x="331" y="251"/>
                  </a:lnTo>
                  <a:lnTo>
                    <a:pt x="348" y="265"/>
                  </a:lnTo>
                  <a:lnTo>
                    <a:pt x="354" y="265"/>
                  </a:lnTo>
                  <a:lnTo>
                    <a:pt x="354" y="262"/>
                  </a:lnTo>
                  <a:lnTo>
                    <a:pt x="351" y="256"/>
                  </a:lnTo>
                  <a:lnTo>
                    <a:pt x="368" y="254"/>
                  </a:lnTo>
                  <a:close/>
                  <a:moveTo>
                    <a:pt x="239" y="443"/>
                  </a:moveTo>
                  <a:lnTo>
                    <a:pt x="248" y="434"/>
                  </a:lnTo>
                  <a:lnTo>
                    <a:pt x="256" y="440"/>
                  </a:lnTo>
                  <a:lnTo>
                    <a:pt x="261" y="456"/>
                  </a:lnTo>
                  <a:lnTo>
                    <a:pt x="250" y="460"/>
                  </a:lnTo>
                  <a:lnTo>
                    <a:pt x="239" y="443"/>
                  </a:lnTo>
                  <a:close/>
                  <a:moveTo>
                    <a:pt x="279" y="406"/>
                  </a:moveTo>
                  <a:lnTo>
                    <a:pt x="292" y="418"/>
                  </a:lnTo>
                  <a:lnTo>
                    <a:pt x="292" y="418"/>
                  </a:lnTo>
                  <a:lnTo>
                    <a:pt x="295" y="418"/>
                  </a:lnTo>
                  <a:lnTo>
                    <a:pt x="298" y="417"/>
                  </a:lnTo>
                  <a:lnTo>
                    <a:pt x="300" y="417"/>
                  </a:lnTo>
                  <a:lnTo>
                    <a:pt x="300" y="417"/>
                  </a:lnTo>
                  <a:lnTo>
                    <a:pt x="301" y="404"/>
                  </a:lnTo>
                  <a:lnTo>
                    <a:pt x="306" y="398"/>
                  </a:lnTo>
                  <a:lnTo>
                    <a:pt x="301" y="387"/>
                  </a:lnTo>
                  <a:lnTo>
                    <a:pt x="289" y="392"/>
                  </a:lnTo>
                  <a:lnTo>
                    <a:pt x="279" y="40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ME</a:t>
              </a:r>
            </a:p>
          </p:txBody>
        </p:sp>
        <p:sp>
          <p:nvSpPr>
            <p:cNvPr id="13" name="Freeform 70">
              <a:extLst>
                <a:ext uri="{FF2B5EF4-FFF2-40B4-BE49-F238E27FC236}">
                  <a16:creationId xmlns:a16="http://schemas.microsoft.com/office/drawing/2014/main" id="{6C389BA8-276E-6CC8-6A14-1AA145F92C1B}"/>
                </a:ext>
              </a:extLst>
            </p:cNvPr>
            <p:cNvSpPr>
              <a:spLocks/>
            </p:cNvSpPr>
            <p:nvPr/>
          </p:nvSpPr>
          <p:spPr bwMode="auto">
            <a:xfrm>
              <a:off x="5402" y="1309"/>
              <a:ext cx="91" cy="106"/>
            </a:xfrm>
            <a:custGeom>
              <a:avLst/>
              <a:gdLst>
                <a:gd name="T0" fmla="*/ 24 w 91"/>
                <a:gd name="T1" fmla="*/ 106 h 106"/>
                <a:gd name="T2" fmla="*/ 0 w 91"/>
                <a:gd name="T3" fmla="*/ 13 h 106"/>
                <a:gd name="T4" fmla="*/ 41 w 91"/>
                <a:gd name="T5" fmla="*/ 0 h 106"/>
                <a:gd name="T6" fmla="*/ 54 w 91"/>
                <a:gd name="T7" fmla="*/ 13 h 106"/>
                <a:gd name="T8" fmla="*/ 75 w 91"/>
                <a:gd name="T9" fmla="*/ 39 h 106"/>
                <a:gd name="T10" fmla="*/ 91 w 91"/>
                <a:gd name="T11" fmla="*/ 67 h 106"/>
                <a:gd name="T12" fmla="*/ 72 w 91"/>
                <a:gd name="T13" fmla="*/ 77 h 106"/>
                <a:gd name="T14" fmla="*/ 64 w 91"/>
                <a:gd name="T15" fmla="*/ 77 h 106"/>
                <a:gd name="T16" fmla="*/ 58 w 91"/>
                <a:gd name="T17" fmla="*/ 88 h 106"/>
                <a:gd name="T18" fmla="*/ 43 w 91"/>
                <a:gd name="T19" fmla="*/ 100 h 106"/>
                <a:gd name="T20" fmla="*/ 24 w 91"/>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06">
                  <a:moveTo>
                    <a:pt x="24" y="106"/>
                  </a:moveTo>
                  <a:lnTo>
                    <a:pt x="0" y="13"/>
                  </a:lnTo>
                  <a:lnTo>
                    <a:pt x="41" y="0"/>
                  </a:lnTo>
                  <a:lnTo>
                    <a:pt x="54" y="13"/>
                  </a:lnTo>
                  <a:lnTo>
                    <a:pt x="75" y="39"/>
                  </a:lnTo>
                  <a:lnTo>
                    <a:pt x="91" y="67"/>
                  </a:lnTo>
                  <a:lnTo>
                    <a:pt x="72" y="77"/>
                  </a:lnTo>
                  <a:lnTo>
                    <a:pt x="64" y="77"/>
                  </a:lnTo>
                  <a:lnTo>
                    <a:pt x="58" y="88"/>
                  </a:lnTo>
                  <a:lnTo>
                    <a:pt x="43" y="100"/>
                  </a:lnTo>
                  <a:lnTo>
                    <a:pt x="24" y="106"/>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4" name="Freeform 71">
              <a:extLst>
                <a:ext uri="{FF2B5EF4-FFF2-40B4-BE49-F238E27FC236}">
                  <a16:creationId xmlns:a16="http://schemas.microsoft.com/office/drawing/2014/main" id="{BCAC11E2-B227-F4B4-4D2A-07B6E9EC8CC8}"/>
                </a:ext>
              </a:extLst>
            </p:cNvPr>
            <p:cNvSpPr>
              <a:spLocks/>
            </p:cNvSpPr>
            <p:nvPr/>
          </p:nvSpPr>
          <p:spPr bwMode="auto">
            <a:xfrm>
              <a:off x="4628" y="960"/>
              <a:ext cx="793" cy="608"/>
            </a:xfrm>
            <a:custGeom>
              <a:avLst/>
              <a:gdLst>
                <a:gd name="T0" fmla="*/ 518 w 793"/>
                <a:gd name="T1" fmla="*/ 510 h 608"/>
                <a:gd name="T2" fmla="*/ 489 w 793"/>
                <a:gd name="T3" fmla="*/ 498 h 608"/>
                <a:gd name="T4" fmla="*/ 456 w 793"/>
                <a:gd name="T5" fmla="*/ 460 h 608"/>
                <a:gd name="T6" fmla="*/ 320 w 793"/>
                <a:gd name="T7" fmla="*/ 469 h 608"/>
                <a:gd name="T8" fmla="*/ 5 w 793"/>
                <a:gd name="T9" fmla="*/ 532 h 608"/>
                <a:gd name="T10" fmla="*/ 9 w 793"/>
                <a:gd name="T11" fmla="*/ 485 h 608"/>
                <a:gd name="T12" fmla="*/ 23 w 793"/>
                <a:gd name="T13" fmla="*/ 468 h 608"/>
                <a:gd name="T14" fmla="*/ 45 w 793"/>
                <a:gd name="T15" fmla="*/ 449 h 608"/>
                <a:gd name="T16" fmla="*/ 62 w 793"/>
                <a:gd name="T17" fmla="*/ 423 h 608"/>
                <a:gd name="T18" fmla="*/ 69 w 793"/>
                <a:gd name="T19" fmla="*/ 410 h 608"/>
                <a:gd name="T20" fmla="*/ 48 w 793"/>
                <a:gd name="T21" fmla="*/ 390 h 608"/>
                <a:gd name="T22" fmla="*/ 55 w 793"/>
                <a:gd name="T23" fmla="*/ 340 h 608"/>
                <a:gd name="T24" fmla="*/ 108 w 793"/>
                <a:gd name="T25" fmla="*/ 323 h 608"/>
                <a:gd name="T26" fmla="*/ 167 w 793"/>
                <a:gd name="T27" fmla="*/ 320 h 608"/>
                <a:gd name="T28" fmla="*/ 189 w 793"/>
                <a:gd name="T29" fmla="*/ 327 h 608"/>
                <a:gd name="T30" fmla="*/ 219 w 793"/>
                <a:gd name="T31" fmla="*/ 313 h 608"/>
                <a:gd name="T32" fmla="*/ 264 w 793"/>
                <a:gd name="T33" fmla="*/ 299 h 608"/>
                <a:gd name="T34" fmla="*/ 286 w 793"/>
                <a:gd name="T35" fmla="*/ 267 h 608"/>
                <a:gd name="T36" fmla="*/ 311 w 793"/>
                <a:gd name="T37" fmla="*/ 259 h 608"/>
                <a:gd name="T38" fmla="*/ 303 w 793"/>
                <a:gd name="T39" fmla="*/ 232 h 608"/>
                <a:gd name="T40" fmla="*/ 308 w 793"/>
                <a:gd name="T41" fmla="*/ 210 h 608"/>
                <a:gd name="T42" fmla="*/ 297 w 793"/>
                <a:gd name="T43" fmla="*/ 201 h 608"/>
                <a:gd name="T44" fmla="*/ 281 w 793"/>
                <a:gd name="T45" fmla="*/ 188 h 608"/>
                <a:gd name="T46" fmla="*/ 315 w 793"/>
                <a:gd name="T47" fmla="*/ 139 h 608"/>
                <a:gd name="T48" fmla="*/ 329 w 793"/>
                <a:gd name="T49" fmla="*/ 115 h 608"/>
                <a:gd name="T50" fmla="*/ 364 w 793"/>
                <a:gd name="T51" fmla="*/ 64 h 608"/>
                <a:gd name="T52" fmla="*/ 392 w 793"/>
                <a:gd name="T53" fmla="*/ 37 h 608"/>
                <a:gd name="T54" fmla="*/ 447 w 793"/>
                <a:gd name="T55" fmla="*/ 21 h 608"/>
                <a:gd name="T56" fmla="*/ 495 w 793"/>
                <a:gd name="T57" fmla="*/ 14 h 608"/>
                <a:gd name="T58" fmla="*/ 545 w 793"/>
                <a:gd name="T59" fmla="*/ 31 h 608"/>
                <a:gd name="T60" fmla="*/ 565 w 793"/>
                <a:gd name="T61" fmla="*/ 104 h 608"/>
                <a:gd name="T62" fmla="*/ 575 w 793"/>
                <a:gd name="T63" fmla="*/ 157 h 608"/>
                <a:gd name="T64" fmla="*/ 575 w 793"/>
                <a:gd name="T65" fmla="*/ 188 h 608"/>
                <a:gd name="T66" fmla="*/ 598 w 793"/>
                <a:gd name="T67" fmla="*/ 198 h 608"/>
                <a:gd name="T68" fmla="*/ 614 w 793"/>
                <a:gd name="T69" fmla="*/ 298 h 608"/>
                <a:gd name="T70" fmla="*/ 615 w 793"/>
                <a:gd name="T71" fmla="*/ 401 h 608"/>
                <a:gd name="T72" fmla="*/ 629 w 793"/>
                <a:gd name="T73" fmla="*/ 468 h 608"/>
                <a:gd name="T74" fmla="*/ 623 w 793"/>
                <a:gd name="T75" fmla="*/ 532 h 608"/>
                <a:gd name="T76" fmla="*/ 639 w 793"/>
                <a:gd name="T77" fmla="*/ 555 h 608"/>
                <a:gd name="T78" fmla="*/ 629 w 793"/>
                <a:gd name="T79" fmla="*/ 574 h 608"/>
                <a:gd name="T80" fmla="*/ 646 w 793"/>
                <a:gd name="T81" fmla="*/ 565 h 608"/>
                <a:gd name="T82" fmla="*/ 667 w 793"/>
                <a:gd name="T83" fmla="*/ 544 h 608"/>
                <a:gd name="T84" fmla="*/ 692 w 793"/>
                <a:gd name="T85" fmla="*/ 549 h 608"/>
                <a:gd name="T86" fmla="*/ 759 w 793"/>
                <a:gd name="T87" fmla="*/ 508 h 608"/>
                <a:gd name="T88" fmla="*/ 793 w 793"/>
                <a:gd name="T89" fmla="*/ 508 h 608"/>
                <a:gd name="T90" fmla="*/ 748 w 793"/>
                <a:gd name="T91" fmla="*/ 549 h 608"/>
                <a:gd name="T92" fmla="*/ 687 w 793"/>
                <a:gd name="T93" fmla="*/ 588 h 608"/>
                <a:gd name="T94" fmla="*/ 626 w 793"/>
                <a:gd name="T95" fmla="*/ 608 h 608"/>
                <a:gd name="T96" fmla="*/ 617 w 793"/>
                <a:gd name="T97" fmla="*/ 582 h 608"/>
                <a:gd name="T98" fmla="*/ 618 w 793"/>
                <a:gd name="T99" fmla="*/ 551 h 608"/>
                <a:gd name="T100" fmla="*/ 573 w 793"/>
                <a:gd name="T101" fmla="*/ 535 h 608"/>
                <a:gd name="T102" fmla="*/ 526 w 793"/>
                <a:gd name="T103" fmla="*/ 5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3" h="608">
                  <a:moveTo>
                    <a:pt x="526" y="516"/>
                  </a:moveTo>
                  <a:lnTo>
                    <a:pt x="518" y="510"/>
                  </a:lnTo>
                  <a:lnTo>
                    <a:pt x="503" y="508"/>
                  </a:lnTo>
                  <a:lnTo>
                    <a:pt x="489" y="498"/>
                  </a:lnTo>
                  <a:lnTo>
                    <a:pt x="478" y="459"/>
                  </a:lnTo>
                  <a:lnTo>
                    <a:pt x="456" y="460"/>
                  </a:lnTo>
                  <a:lnTo>
                    <a:pt x="440" y="443"/>
                  </a:lnTo>
                  <a:lnTo>
                    <a:pt x="320" y="469"/>
                  </a:lnTo>
                  <a:lnTo>
                    <a:pt x="52" y="524"/>
                  </a:lnTo>
                  <a:lnTo>
                    <a:pt x="5" y="532"/>
                  </a:lnTo>
                  <a:lnTo>
                    <a:pt x="0" y="491"/>
                  </a:lnTo>
                  <a:lnTo>
                    <a:pt x="9" y="485"/>
                  </a:lnTo>
                  <a:lnTo>
                    <a:pt x="17" y="477"/>
                  </a:lnTo>
                  <a:lnTo>
                    <a:pt x="23" y="468"/>
                  </a:lnTo>
                  <a:lnTo>
                    <a:pt x="34" y="460"/>
                  </a:lnTo>
                  <a:lnTo>
                    <a:pt x="45" y="449"/>
                  </a:lnTo>
                  <a:lnTo>
                    <a:pt x="48" y="440"/>
                  </a:lnTo>
                  <a:lnTo>
                    <a:pt x="62" y="423"/>
                  </a:lnTo>
                  <a:lnTo>
                    <a:pt x="69" y="416"/>
                  </a:lnTo>
                  <a:lnTo>
                    <a:pt x="69" y="410"/>
                  </a:lnTo>
                  <a:lnTo>
                    <a:pt x="61" y="391"/>
                  </a:lnTo>
                  <a:lnTo>
                    <a:pt x="48" y="390"/>
                  </a:lnTo>
                  <a:lnTo>
                    <a:pt x="37" y="351"/>
                  </a:lnTo>
                  <a:lnTo>
                    <a:pt x="55" y="340"/>
                  </a:lnTo>
                  <a:lnTo>
                    <a:pt x="83" y="331"/>
                  </a:lnTo>
                  <a:lnTo>
                    <a:pt x="108" y="323"/>
                  </a:lnTo>
                  <a:lnTo>
                    <a:pt x="128" y="320"/>
                  </a:lnTo>
                  <a:lnTo>
                    <a:pt x="167" y="320"/>
                  </a:lnTo>
                  <a:lnTo>
                    <a:pt x="180" y="327"/>
                  </a:lnTo>
                  <a:lnTo>
                    <a:pt x="189" y="327"/>
                  </a:lnTo>
                  <a:lnTo>
                    <a:pt x="203" y="320"/>
                  </a:lnTo>
                  <a:lnTo>
                    <a:pt x="219" y="313"/>
                  </a:lnTo>
                  <a:lnTo>
                    <a:pt x="251" y="310"/>
                  </a:lnTo>
                  <a:lnTo>
                    <a:pt x="264" y="299"/>
                  </a:lnTo>
                  <a:lnTo>
                    <a:pt x="275" y="279"/>
                  </a:lnTo>
                  <a:lnTo>
                    <a:pt x="286" y="267"/>
                  </a:lnTo>
                  <a:lnTo>
                    <a:pt x="298" y="267"/>
                  </a:lnTo>
                  <a:lnTo>
                    <a:pt x="311" y="259"/>
                  </a:lnTo>
                  <a:lnTo>
                    <a:pt x="312" y="245"/>
                  </a:lnTo>
                  <a:lnTo>
                    <a:pt x="303" y="232"/>
                  </a:lnTo>
                  <a:lnTo>
                    <a:pt x="300" y="223"/>
                  </a:lnTo>
                  <a:lnTo>
                    <a:pt x="308" y="210"/>
                  </a:lnTo>
                  <a:lnTo>
                    <a:pt x="308" y="201"/>
                  </a:lnTo>
                  <a:lnTo>
                    <a:pt x="297" y="201"/>
                  </a:lnTo>
                  <a:lnTo>
                    <a:pt x="286" y="196"/>
                  </a:lnTo>
                  <a:lnTo>
                    <a:pt x="281" y="188"/>
                  </a:lnTo>
                  <a:lnTo>
                    <a:pt x="279" y="173"/>
                  </a:lnTo>
                  <a:lnTo>
                    <a:pt x="315" y="139"/>
                  </a:lnTo>
                  <a:lnTo>
                    <a:pt x="320" y="134"/>
                  </a:lnTo>
                  <a:lnTo>
                    <a:pt x="329" y="115"/>
                  </a:lnTo>
                  <a:lnTo>
                    <a:pt x="347" y="87"/>
                  </a:lnTo>
                  <a:lnTo>
                    <a:pt x="364" y="64"/>
                  </a:lnTo>
                  <a:lnTo>
                    <a:pt x="378" y="48"/>
                  </a:lnTo>
                  <a:lnTo>
                    <a:pt x="392" y="37"/>
                  </a:lnTo>
                  <a:lnTo>
                    <a:pt x="412" y="29"/>
                  </a:lnTo>
                  <a:lnTo>
                    <a:pt x="447" y="21"/>
                  </a:lnTo>
                  <a:lnTo>
                    <a:pt x="465" y="23"/>
                  </a:lnTo>
                  <a:lnTo>
                    <a:pt x="495" y="14"/>
                  </a:lnTo>
                  <a:lnTo>
                    <a:pt x="542" y="0"/>
                  </a:lnTo>
                  <a:lnTo>
                    <a:pt x="545" y="31"/>
                  </a:lnTo>
                  <a:lnTo>
                    <a:pt x="561" y="71"/>
                  </a:lnTo>
                  <a:lnTo>
                    <a:pt x="565" y="104"/>
                  </a:lnTo>
                  <a:lnTo>
                    <a:pt x="559" y="128"/>
                  </a:lnTo>
                  <a:lnTo>
                    <a:pt x="575" y="157"/>
                  </a:lnTo>
                  <a:lnTo>
                    <a:pt x="581" y="170"/>
                  </a:lnTo>
                  <a:lnTo>
                    <a:pt x="575" y="188"/>
                  </a:lnTo>
                  <a:lnTo>
                    <a:pt x="593" y="196"/>
                  </a:lnTo>
                  <a:lnTo>
                    <a:pt x="598" y="198"/>
                  </a:lnTo>
                  <a:lnTo>
                    <a:pt x="617" y="267"/>
                  </a:lnTo>
                  <a:lnTo>
                    <a:pt x="614" y="298"/>
                  </a:lnTo>
                  <a:lnTo>
                    <a:pt x="610" y="366"/>
                  </a:lnTo>
                  <a:lnTo>
                    <a:pt x="615" y="401"/>
                  </a:lnTo>
                  <a:lnTo>
                    <a:pt x="620" y="423"/>
                  </a:lnTo>
                  <a:lnTo>
                    <a:pt x="629" y="468"/>
                  </a:lnTo>
                  <a:lnTo>
                    <a:pt x="629" y="518"/>
                  </a:lnTo>
                  <a:lnTo>
                    <a:pt x="623" y="532"/>
                  </a:lnTo>
                  <a:lnTo>
                    <a:pt x="634" y="544"/>
                  </a:lnTo>
                  <a:lnTo>
                    <a:pt x="639" y="555"/>
                  </a:lnTo>
                  <a:lnTo>
                    <a:pt x="626" y="566"/>
                  </a:lnTo>
                  <a:lnTo>
                    <a:pt x="629" y="574"/>
                  </a:lnTo>
                  <a:lnTo>
                    <a:pt x="637" y="572"/>
                  </a:lnTo>
                  <a:lnTo>
                    <a:pt x="646" y="565"/>
                  </a:lnTo>
                  <a:lnTo>
                    <a:pt x="660" y="548"/>
                  </a:lnTo>
                  <a:lnTo>
                    <a:pt x="667" y="544"/>
                  </a:lnTo>
                  <a:lnTo>
                    <a:pt x="678" y="548"/>
                  </a:lnTo>
                  <a:lnTo>
                    <a:pt x="692" y="549"/>
                  </a:lnTo>
                  <a:lnTo>
                    <a:pt x="740" y="526"/>
                  </a:lnTo>
                  <a:lnTo>
                    <a:pt x="759" y="508"/>
                  </a:lnTo>
                  <a:lnTo>
                    <a:pt x="767" y="499"/>
                  </a:lnTo>
                  <a:lnTo>
                    <a:pt x="793" y="508"/>
                  </a:lnTo>
                  <a:lnTo>
                    <a:pt x="771" y="530"/>
                  </a:lnTo>
                  <a:lnTo>
                    <a:pt x="748" y="549"/>
                  </a:lnTo>
                  <a:lnTo>
                    <a:pt x="703" y="582"/>
                  </a:lnTo>
                  <a:lnTo>
                    <a:pt x="687" y="588"/>
                  </a:lnTo>
                  <a:lnTo>
                    <a:pt x="651" y="601"/>
                  </a:lnTo>
                  <a:lnTo>
                    <a:pt x="626" y="608"/>
                  </a:lnTo>
                  <a:lnTo>
                    <a:pt x="618" y="604"/>
                  </a:lnTo>
                  <a:lnTo>
                    <a:pt x="617" y="582"/>
                  </a:lnTo>
                  <a:lnTo>
                    <a:pt x="620" y="565"/>
                  </a:lnTo>
                  <a:lnTo>
                    <a:pt x="618" y="551"/>
                  </a:lnTo>
                  <a:lnTo>
                    <a:pt x="601" y="541"/>
                  </a:lnTo>
                  <a:lnTo>
                    <a:pt x="573" y="535"/>
                  </a:lnTo>
                  <a:lnTo>
                    <a:pt x="548" y="527"/>
                  </a:lnTo>
                  <a:lnTo>
                    <a:pt x="526" y="51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NY</a:t>
              </a:r>
            </a:p>
          </p:txBody>
        </p:sp>
        <p:sp>
          <p:nvSpPr>
            <p:cNvPr id="15" name="Freeform 72">
              <a:extLst>
                <a:ext uri="{FF2B5EF4-FFF2-40B4-BE49-F238E27FC236}">
                  <a16:creationId xmlns:a16="http://schemas.microsoft.com/office/drawing/2014/main" id="{2F8E50B4-CF8B-4410-F387-4AA210587D92}"/>
                </a:ext>
              </a:extLst>
            </p:cNvPr>
            <p:cNvSpPr>
              <a:spLocks/>
            </p:cNvSpPr>
            <p:nvPr/>
          </p:nvSpPr>
          <p:spPr bwMode="auto">
            <a:xfrm>
              <a:off x="4559" y="1403"/>
              <a:ext cx="622" cy="403"/>
            </a:xfrm>
            <a:custGeom>
              <a:avLst/>
              <a:gdLst>
                <a:gd name="T0" fmla="*/ 561 w 622"/>
                <a:gd name="T1" fmla="*/ 298 h 403"/>
                <a:gd name="T2" fmla="*/ 570 w 622"/>
                <a:gd name="T3" fmla="*/ 297 h 403"/>
                <a:gd name="T4" fmla="*/ 584 w 622"/>
                <a:gd name="T5" fmla="*/ 289 h 403"/>
                <a:gd name="T6" fmla="*/ 592 w 622"/>
                <a:gd name="T7" fmla="*/ 273 h 403"/>
                <a:gd name="T8" fmla="*/ 601 w 622"/>
                <a:gd name="T9" fmla="*/ 259 h 403"/>
                <a:gd name="T10" fmla="*/ 622 w 622"/>
                <a:gd name="T11" fmla="*/ 239 h 403"/>
                <a:gd name="T12" fmla="*/ 622 w 622"/>
                <a:gd name="T13" fmla="*/ 234 h 403"/>
                <a:gd name="T14" fmla="*/ 608 w 622"/>
                <a:gd name="T15" fmla="*/ 225 h 403"/>
                <a:gd name="T16" fmla="*/ 584 w 622"/>
                <a:gd name="T17" fmla="*/ 209 h 403"/>
                <a:gd name="T18" fmla="*/ 578 w 622"/>
                <a:gd name="T19" fmla="*/ 193 h 403"/>
                <a:gd name="T20" fmla="*/ 561 w 622"/>
                <a:gd name="T21" fmla="*/ 190 h 403"/>
                <a:gd name="T22" fmla="*/ 561 w 622"/>
                <a:gd name="T23" fmla="*/ 184 h 403"/>
                <a:gd name="T24" fmla="*/ 556 w 622"/>
                <a:gd name="T25" fmla="*/ 167 h 403"/>
                <a:gd name="T26" fmla="*/ 570 w 622"/>
                <a:gd name="T27" fmla="*/ 159 h 403"/>
                <a:gd name="T28" fmla="*/ 570 w 622"/>
                <a:gd name="T29" fmla="*/ 145 h 403"/>
                <a:gd name="T30" fmla="*/ 562 w 622"/>
                <a:gd name="T31" fmla="*/ 136 h 403"/>
                <a:gd name="T32" fmla="*/ 564 w 622"/>
                <a:gd name="T33" fmla="*/ 126 h 403"/>
                <a:gd name="T34" fmla="*/ 576 w 622"/>
                <a:gd name="T35" fmla="*/ 108 h 403"/>
                <a:gd name="T36" fmla="*/ 576 w 622"/>
                <a:gd name="T37" fmla="*/ 87 h 403"/>
                <a:gd name="T38" fmla="*/ 592 w 622"/>
                <a:gd name="T39" fmla="*/ 72 h 403"/>
                <a:gd name="T40" fmla="*/ 587 w 622"/>
                <a:gd name="T41" fmla="*/ 67 h 403"/>
                <a:gd name="T42" fmla="*/ 572 w 622"/>
                <a:gd name="T43" fmla="*/ 65 h 403"/>
                <a:gd name="T44" fmla="*/ 556 w 622"/>
                <a:gd name="T45" fmla="*/ 55 h 403"/>
                <a:gd name="T46" fmla="*/ 547 w 622"/>
                <a:gd name="T47" fmla="*/ 16 h 403"/>
                <a:gd name="T48" fmla="*/ 525 w 622"/>
                <a:gd name="T49" fmla="*/ 17 h 403"/>
                <a:gd name="T50" fmla="*/ 509 w 622"/>
                <a:gd name="T51" fmla="*/ 0 h 403"/>
                <a:gd name="T52" fmla="*/ 397 w 622"/>
                <a:gd name="T53" fmla="*/ 26 h 403"/>
                <a:gd name="T54" fmla="*/ 128 w 622"/>
                <a:gd name="T55" fmla="*/ 80 h 403"/>
                <a:gd name="T56" fmla="*/ 72 w 622"/>
                <a:gd name="T57" fmla="*/ 89 h 403"/>
                <a:gd name="T58" fmla="*/ 69 w 622"/>
                <a:gd name="T59" fmla="*/ 48 h 403"/>
                <a:gd name="T60" fmla="*/ 35 w 622"/>
                <a:gd name="T61" fmla="*/ 80 h 403"/>
                <a:gd name="T62" fmla="*/ 27 w 622"/>
                <a:gd name="T63" fmla="*/ 83 h 403"/>
                <a:gd name="T64" fmla="*/ 0 w 622"/>
                <a:gd name="T65" fmla="*/ 101 h 403"/>
                <a:gd name="T66" fmla="*/ 19 w 622"/>
                <a:gd name="T67" fmla="*/ 222 h 403"/>
                <a:gd name="T68" fmla="*/ 35 w 622"/>
                <a:gd name="T69" fmla="*/ 282 h 403"/>
                <a:gd name="T70" fmla="*/ 56 w 622"/>
                <a:gd name="T71" fmla="*/ 403 h 403"/>
                <a:gd name="T72" fmla="*/ 77 w 622"/>
                <a:gd name="T73" fmla="*/ 398 h 403"/>
                <a:gd name="T74" fmla="*/ 152 w 622"/>
                <a:gd name="T75" fmla="*/ 389 h 403"/>
                <a:gd name="T76" fmla="*/ 389 w 622"/>
                <a:gd name="T77" fmla="*/ 342 h 403"/>
                <a:gd name="T78" fmla="*/ 481 w 622"/>
                <a:gd name="T79" fmla="*/ 323 h 403"/>
                <a:gd name="T80" fmla="*/ 534 w 622"/>
                <a:gd name="T81" fmla="*/ 314 h 403"/>
                <a:gd name="T82" fmla="*/ 536 w 622"/>
                <a:gd name="T83" fmla="*/ 312 h 403"/>
                <a:gd name="T84" fmla="*/ 548 w 622"/>
                <a:gd name="T85" fmla="*/ 301 h 403"/>
                <a:gd name="T86" fmla="*/ 561 w 622"/>
                <a:gd name="T87" fmla="*/ 2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2" h="403">
                  <a:moveTo>
                    <a:pt x="561" y="298"/>
                  </a:moveTo>
                  <a:lnTo>
                    <a:pt x="570" y="297"/>
                  </a:lnTo>
                  <a:lnTo>
                    <a:pt x="584" y="289"/>
                  </a:lnTo>
                  <a:lnTo>
                    <a:pt x="592" y="273"/>
                  </a:lnTo>
                  <a:lnTo>
                    <a:pt x="601" y="259"/>
                  </a:lnTo>
                  <a:lnTo>
                    <a:pt x="622" y="239"/>
                  </a:lnTo>
                  <a:lnTo>
                    <a:pt x="622" y="234"/>
                  </a:lnTo>
                  <a:lnTo>
                    <a:pt x="608" y="225"/>
                  </a:lnTo>
                  <a:lnTo>
                    <a:pt x="584" y="209"/>
                  </a:lnTo>
                  <a:lnTo>
                    <a:pt x="578" y="193"/>
                  </a:lnTo>
                  <a:lnTo>
                    <a:pt x="561" y="190"/>
                  </a:lnTo>
                  <a:lnTo>
                    <a:pt x="561" y="184"/>
                  </a:lnTo>
                  <a:lnTo>
                    <a:pt x="556" y="167"/>
                  </a:lnTo>
                  <a:lnTo>
                    <a:pt x="570" y="159"/>
                  </a:lnTo>
                  <a:lnTo>
                    <a:pt x="570" y="145"/>
                  </a:lnTo>
                  <a:lnTo>
                    <a:pt x="562" y="136"/>
                  </a:lnTo>
                  <a:lnTo>
                    <a:pt x="564" y="126"/>
                  </a:lnTo>
                  <a:lnTo>
                    <a:pt x="576" y="108"/>
                  </a:lnTo>
                  <a:lnTo>
                    <a:pt x="576" y="87"/>
                  </a:lnTo>
                  <a:lnTo>
                    <a:pt x="592" y="72"/>
                  </a:lnTo>
                  <a:lnTo>
                    <a:pt x="587" y="67"/>
                  </a:lnTo>
                  <a:lnTo>
                    <a:pt x="572" y="65"/>
                  </a:lnTo>
                  <a:lnTo>
                    <a:pt x="556" y="55"/>
                  </a:lnTo>
                  <a:lnTo>
                    <a:pt x="547" y="16"/>
                  </a:lnTo>
                  <a:lnTo>
                    <a:pt x="525" y="17"/>
                  </a:lnTo>
                  <a:lnTo>
                    <a:pt x="509" y="0"/>
                  </a:lnTo>
                  <a:lnTo>
                    <a:pt x="397" y="26"/>
                  </a:lnTo>
                  <a:lnTo>
                    <a:pt x="128" y="80"/>
                  </a:lnTo>
                  <a:lnTo>
                    <a:pt x="72" y="89"/>
                  </a:lnTo>
                  <a:lnTo>
                    <a:pt x="69" y="48"/>
                  </a:lnTo>
                  <a:lnTo>
                    <a:pt x="35" y="80"/>
                  </a:lnTo>
                  <a:lnTo>
                    <a:pt x="27" y="83"/>
                  </a:lnTo>
                  <a:lnTo>
                    <a:pt x="0" y="101"/>
                  </a:lnTo>
                  <a:lnTo>
                    <a:pt x="19" y="222"/>
                  </a:lnTo>
                  <a:lnTo>
                    <a:pt x="35" y="282"/>
                  </a:lnTo>
                  <a:lnTo>
                    <a:pt x="56" y="403"/>
                  </a:lnTo>
                  <a:lnTo>
                    <a:pt x="77" y="398"/>
                  </a:lnTo>
                  <a:lnTo>
                    <a:pt x="152" y="389"/>
                  </a:lnTo>
                  <a:lnTo>
                    <a:pt x="389" y="342"/>
                  </a:lnTo>
                  <a:lnTo>
                    <a:pt x="481" y="323"/>
                  </a:lnTo>
                  <a:lnTo>
                    <a:pt x="534" y="314"/>
                  </a:lnTo>
                  <a:lnTo>
                    <a:pt x="536" y="312"/>
                  </a:lnTo>
                  <a:lnTo>
                    <a:pt x="548" y="301"/>
                  </a:lnTo>
                  <a:lnTo>
                    <a:pt x="561" y="298"/>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PA</a:t>
              </a:r>
            </a:p>
          </p:txBody>
        </p:sp>
        <p:sp>
          <p:nvSpPr>
            <p:cNvPr id="16" name="Freeform 73">
              <a:extLst>
                <a:ext uri="{FF2B5EF4-FFF2-40B4-BE49-F238E27FC236}">
                  <a16:creationId xmlns:a16="http://schemas.microsoft.com/office/drawing/2014/main" id="{0FA682ED-A0DC-DB5D-529E-E32B8C148FB5}"/>
                </a:ext>
              </a:extLst>
            </p:cNvPr>
            <p:cNvSpPr>
              <a:spLocks/>
            </p:cNvSpPr>
            <p:nvPr/>
          </p:nvSpPr>
          <p:spPr bwMode="auto">
            <a:xfrm>
              <a:off x="5114" y="1475"/>
              <a:ext cx="154" cy="340"/>
            </a:xfrm>
            <a:custGeom>
              <a:avLst/>
              <a:gdLst>
                <a:gd name="T0" fmla="*/ 35 w 154"/>
                <a:gd name="T1" fmla="*/ 0 h 340"/>
                <a:gd name="T2" fmla="*/ 20 w 154"/>
                <a:gd name="T3" fmla="*/ 17 h 340"/>
                <a:gd name="T4" fmla="*/ 20 w 154"/>
                <a:gd name="T5" fmla="*/ 36 h 340"/>
                <a:gd name="T6" fmla="*/ 9 w 154"/>
                <a:gd name="T7" fmla="*/ 54 h 340"/>
                <a:gd name="T8" fmla="*/ 7 w 154"/>
                <a:gd name="T9" fmla="*/ 65 h 340"/>
                <a:gd name="T10" fmla="*/ 15 w 154"/>
                <a:gd name="T11" fmla="*/ 73 h 340"/>
                <a:gd name="T12" fmla="*/ 15 w 154"/>
                <a:gd name="T13" fmla="*/ 89 h 340"/>
                <a:gd name="T14" fmla="*/ 0 w 154"/>
                <a:gd name="T15" fmla="*/ 95 h 340"/>
                <a:gd name="T16" fmla="*/ 6 w 154"/>
                <a:gd name="T17" fmla="*/ 112 h 340"/>
                <a:gd name="T18" fmla="*/ 6 w 154"/>
                <a:gd name="T19" fmla="*/ 120 h 340"/>
                <a:gd name="T20" fmla="*/ 23 w 154"/>
                <a:gd name="T21" fmla="*/ 121 h 340"/>
                <a:gd name="T22" fmla="*/ 29 w 154"/>
                <a:gd name="T23" fmla="*/ 137 h 340"/>
                <a:gd name="T24" fmla="*/ 51 w 154"/>
                <a:gd name="T25" fmla="*/ 153 h 340"/>
                <a:gd name="T26" fmla="*/ 67 w 154"/>
                <a:gd name="T27" fmla="*/ 164 h 340"/>
                <a:gd name="T28" fmla="*/ 67 w 154"/>
                <a:gd name="T29" fmla="*/ 168 h 340"/>
                <a:gd name="T30" fmla="*/ 48 w 154"/>
                <a:gd name="T31" fmla="*/ 185 h 340"/>
                <a:gd name="T32" fmla="*/ 39 w 154"/>
                <a:gd name="T33" fmla="*/ 200 h 340"/>
                <a:gd name="T34" fmla="*/ 29 w 154"/>
                <a:gd name="T35" fmla="*/ 217 h 340"/>
                <a:gd name="T36" fmla="*/ 15 w 154"/>
                <a:gd name="T37" fmla="*/ 225 h 340"/>
                <a:gd name="T38" fmla="*/ 12 w 154"/>
                <a:gd name="T39" fmla="*/ 234 h 340"/>
                <a:gd name="T40" fmla="*/ 11 w 154"/>
                <a:gd name="T41" fmla="*/ 242 h 340"/>
                <a:gd name="T42" fmla="*/ 7 w 154"/>
                <a:gd name="T43" fmla="*/ 257 h 340"/>
                <a:gd name="T44" fmla="*/ 14 w 154"/>
                <a:gd name="T45" fmla="*/ 271 h 340"/>
                <a:gd name="T46" fmla="*/ 34 w 154"/>
                <a:gd name="T47" fmla="*/ 290 h 340"/>
                <a:gd name="T48" fmla="*/ 64 w 154"/>
                <a:gd name="T49" fmla="*/ 304 h 340"/>
                <a:gd name="T50" fmla="*/ 90 w 154"/>
                <a:gd name="T51" fmla="*/ 309 h 340"/>
                <a:gd name="T52" fmla="*/ 90 w 154"/>
                <a:gd name="T53" fmla="*/ 318 h 340"/>
                <a:gd name="T54" fmla="*/ 85 w 154"/>
                <a:gd name="T55" fmla="*/ 323 h 340"/>
                <a:gd name="T56" fmla="*/ 87 w 154"/>
                <a:gd name="T57" fmla="*/ 340 h 340"/>
                <a:gd name="T58" fmla="*/ 92 w 154"/>
                <a:gd name="T59" fmla="*/ 340 h 340"/>
                <a:gd name="T60" fmla="*/ 106 w 154"/>
                <a:gd name="T61" fmla="*/ 326 h 340"/>
                <a:gd name="T62" fmla="*/ 110 w 154"/>
                <a:gd name="T63" fmla="*/ 295 h 340"/>
                <a:gd name="T64" fmla="*/ 128 w 154"/>
                <a:gd name="T65" fmla="*/ 270 h 340"/>
                <a:gd name="T66" fmla="*/ 146 w 154"/>
                <a:gd name="T67" fmla="*/ 229 h 340"/>
                <a:gd name="T68" fmla="*/ 154 w 154"/>
                <a:gd name="T69" fmla="*/ 195 h 340"/>
                <a:gd name="T70" fmla="*/ 149 w 154"/>
                <a:gd name="T71" fmla="*/ 189 h 340"/>
                <a:gd name="T72" fmla="*/ 149 w 154"/>
                <a:gd name="T73" fmla="*/ 129 h 340"/>
                <a:gd name="T74" fmla="*/ 139 w 154"/>
                <a:gd name="T75" fmla="*/ 109 h 340"/>
                <a:gd name="T76" fmla="*/ 132 w 154"/>
                <a:gd name="T77" fmla="*/ 114 h 340"/>
                <a:gd name="T78" fmla="*/ 115 w 154"/>
                <a:gd name="T79" fmla="*/ 115 h 340"/>
                <a:gd name="T80" fmla="*/ 112 w 154"/>
                <a:gd name="T81" fmla="*/ 112 h 340"/>
                <a:gd name="T82" fmla="*/ 118 w 154"/>
                <a:gd name="T83" fmla="*/ 106 h 340"/>
                <a:gd name="T84" fmla="*/ 132 w 154"/>
                <a:gd name="T85" fmla="*/ 95 h 340"/>
                <a:gd name="T86" fmla="*/ 132 w 154"/>
                <a:gd name="T87" fmla="*/ 87 h 340"/>
                <a:gd name="T88" fmla="*/ 129 w 154"/>
                <a:gd name="T89" fmla="*/ 67 h 340"/>
                <a:gd name="T90" fmla="*/ 134 w 154"/>
                <a:gd name="T91" fmla="*/ 50 h 340"/>
                <a:gd name="T92" fmla="*/ 132 w 154"/>
                <a:gd name="T93" fmla="*/ 37 h 340"/>
                <a:gd name="T94" fmla="*/ 115 w 154"/>
                <a:gd name="T95" fmla="*/ 26 h 340"/>
                <a:gd name="T96" fmla="*/ 84 w 154"/>
                <a:gd name="T97" fmla="*/ 18 h 340"/>
                <a:gd name="T98" fmla="*/ 57 w 154"/>
                <a:gd name="T99" fmla="*/ 9 h 340"/>
                <a:gd name="T100" fmla="*/ 35 w 154"/>
                <a:gd name="T10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340">
                  <a:moveTo>
                    <a:pt x="35" y="0"/>
                  </a:moveTo>
                  <a:lnTo>
                    <a:pt x="20" y="17"/>
                  </a:lnTo>
                  <a:lnTo>
                    <a:pt x="20" y="36"/>
                  </a:lnTo>
                  <a:lnTo>
                    <a:pt x="9" y="54"/>
                  </a:lnTo>
                  <a:lnTo>
                    <a:pt x="7" y="65"/>
                  </a:lnTo>
                  <a:lnTo>
                    <a:pt x="15" y="73"/>
                  </a:lnTo>
                  <a:lnTo>
                    <a:pt x="15" y="89"/>
                  </a:lnTo>
                  <a:lnTo>
                    <a:pt x="0" y="95"/>
                  </a:lnTo>
                  <a:lnTo>
                    <a:pt x="6" y="112"/>
                  </a:lnTo>
                  <a:lnTo>
                    <a:pt x="6" y="120"/>
                  </a:lnTo>
                  <a:lnTo>
                    <a:pt x="23" y="121"/>
                  </a:lnTo>
                  <a:lnTo>
                    <a:pt x="29" y="137"/>
                  </a:lnTo>
                  <a:lnTo>
                    <a:pt x="51" y="153"/>
                  </a:lnTo>
                  <a:lnTo>
                    <a:pt x="67" y="164"/>
                  </a:lnTo>
                  <a:lnTo>
                    <a:pt x="67" y="168"/>
                  </a:lnTo>
                  <a:lnTo>
                    <a:pt x="48" y="185"/>
                  </a:lnTo>
                  <a:lnTo>
                    <a:pt x="39" y="200"/>
                  </a:lnTo>
                  <a:lnTo>
                    <a:pt x="29" y="217"/>
                  </a:lnTo>
                  <a:lnTo>
                    <a:pt x="15" y="225"/>
                  </a:lnTo>
                  <a:lnTo>
                    <a:pt x="12" y="234"/>
                  </a:lnTo>
                  <a:lnTo>
                    <a:pt x="11" y="242"/>
                  </a:lnTo>
                  <a:lnTo>
                    <a:pt x="7" y="257"/>
                  </a:lnTo>
                  <a:lnTo>
                    <a:pt x="14" y="271"/>
                  </a:lnTo>
                  <a:lnTo>
                    <a:pt x="34" y="290"/>
                  </a:lnTo>
                  <a:lnTo>
                    <a:pt x="64" y="304"/>
                  </a:lnTo>
                  <a:lnTo>
                    <a:pt x="90" y="309"/>
                  </a:lnTo>
                  <a:lnTo>
                    <a:pt x="90" y="318"/>
                  </a:lnTo>
                  <a:lnTo>
                    <a:pt x="85" y="323"/>
                  </a:lnTo>
                  <a:lnTo>
                    <a:pt x="87" y="340"/>
                  </a:lnTo>
                  <a:lnTo>
                    <a:pt x="92" y="340"/>
                  </a:lnTo>
                  <a:lnTo>
                    <a:pt x="106" y="326"/>
                  </a:lnTo>
                  <a:lnTo>
                    <a:pt x="110" y="295"/>
                  </a:lnTo>
                  <a:lnTo>
                    <a:pt x="128" y="270"/>
                  </a:lnTo>
                  <a:lnTo>
                    <a:pt x="146" y="229"/>
                  </a:lnTo>
                  <a:lnTo>
                    <a:pt x="154" y="195"/>
                  </a:lnTo>
                  <a:lnTo>
                    <a:pt x="149" y="189"/>
                  </a:lnTo>
                  <a:lnTo>
                    <a:pt x="149" y="129"/>
                  </a:lnTo>
                  <a:lnTo>
                    <a:pt x="139" y="109"/>
                  </a:lnTo>
                  <a:lnTo>
                    <a:pt x="132" y="114"/>
                  </a:lnTo>
                  <a:lnTo>
                    <a:pt x="115" y="115"/>
                  </a:lnTo>
                  <a:lnTo>
                    <a:pt x="112" y="112"/>
                  </a:lnTo>
                  <a:lnTo>
                    <a:pt x="118" y="106"/>
                  </a:lnTo>
                  <a:lnTo>
                    <a:pt x="132" y="95"/>
                  </a:lnTo>
                  <a:lnTo>
                    <a:pt x="132" y="87"/>
                  </a:lnTo>
                  <a:lnTo>
                    <a:pt x="129" y="67"/>
                  </a:lnTo>
                  <a:lnTo>
                    <a:pt x="134" y="50"/>
                  </a:lnTo>
                  <a:lnTo>
                    <a:pt x="132" y="37"/>
                  </a:lnTo>
                  <a:lnTo>
                    <a:pt x="115" y="26"/>
                  </a:lnTo>
                  <a:lnTo>
                    <a:pt x="84" y="18"/>
                  </a:lnTo>
                  <a:lnTo>
                    <a:pt x="57" y="9"/>
                  </a:lnTo>
                  <a:lnTo>
                    <a:pt x="35" y="0"/>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7" name="Freeform 74">
              <a:extLst>
                <a:ext uri="{FF2B5EF4-FFF2-40B4-BE49-F238E27FC236}">
                  <a16:creationId xmlns:a16="http://schemas.microsoft.com/office/drawing/2014/main" id="{E57E331D-07A3-B06D-9F5D-DCD6AEA8358C}"/>
                </a:ext>
              </a:extLst>
            </p:cNvPr>
            <p:cNvSpPr>
              <a:spLocks/>
            </p:cNvSpPr>
            <p:nvPr/>
          </p:nvSpPr>
          <p:spPr bwMode="auto">
            <a:xfrm>
              <a:off x="5095" y="1700"/>
              <a:ext cx="117" cy="182"/>
            </a:xfrm>
            <a:custGeom>
              <a:avLst/>
              <a:gdLst>
                <a:gd name="T0" fmla="*/ 30 w 117"/>
                <a:gd name="T1" fmla="*/ 23 h 182"/>
                <a:gd name="T2" fmla="*/ 31 w 117"/>
                <a:gd name="T3" fmla="*/ 10 h 182"/>
                <a:gd name="T4" fmla="*/ 33 w 117"/>
                <a:gd name="T5" fmla="*/ 0 h 182"/>
                <a:gd name="T6" fmla="*/ 23 w 117"/>
                <a:gd name="T7" fmla="*/ 1 h 182"/>
                <a:gd name="T8" fmla="*/ 14 w 117"/>
                <a:gd name="T9" fmla="*/ 4 h 182"/>
                <a:gd name="T10" fmla="*/ 0 w 117"/>
                <a:gd name="T11" fmla="*/ 15 h 182"/>
                <a:gd name="T12" fmla="*/ 11 w 117"/>
                <a:gd name="T13" fmla="*/ 46 h 182"/>
                <a:gd name="T14" fmla="*/ 25 w 117"/>
                <a:gd name="T15" fmla="*/ 82 h 182"/>
                <a:gd name="T16" fmla="*/ 37 w 117"/>
                <a:gd name="T17" fmla="*/ 143 h 182"/>
                <a:gd name="T18" fmla="*/ 48 w 117"/>
                <a:gd name="T19" fmla="*/ 182 h 182"/>
                <a:gd name="T20" fmla="*/ 79 w 117"/>
                <a:gd name="T21" fmla="*/ 181 h 182"/>
                <a:gd name="T22" fmla="*/ 117 w 117"/>
                <a:gd name="T23" fmla="*/ 174 h 182"/>
                <a:gd name="T24" fmla="*/ 103 w 117"/>
                <a:gd name="T25" fmla="*/ 128 h 182"/>
                <a:gd name="T26" fmla="*/ 97 w 117"/>
                <a:gd name="T27" fmla="*/ 131 h 182"/>
                <a:gd name="T28" fmla="*/ 75 w 117"/>
                <a:gd name="T29" fmla="*/ 115 h 182"/>
                <a:gd name="T30" fmla="*/ 64 w 117"/>
                <a:gd name="T31" fmla="*/ 87 h 182"/>
                <a:gd name="T32" fmla="*/ 51 w 117"/>
                <a:gd name="T33" fmla="*/ 64 h 182"/>
                <a:gd name="T34" fmla="*/ 31 w 117"/>
                <a:gd name="T35" fmla="*/ 46 h 182"/>
                <a:gd name="T36" fmla="*/ 26 w 117"/>
                <a:gd name="T37" fmla="*/ 34 h 182"/>
                <a:gd name="T38" fmla="*/ 30 w 117"/>
                <a:gd name="T39"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82">
                  <a:moveTo>
                    <a:pt x="30" y="23"/>
                  </a:moveTo>
                  <a:lnTo>
                    <a:pt x="31" y="10"/>
                  </a:lnTo>
                  <a:lnTo>
                    <a:pt x="33" y="0"/>
                  </a:lnTo>
                  <a:lnTo>
                    <a:pt x="23" y="1"/>
                  </a:lnTo>
                  <a:lnTo>
                    <a:pt x="14" y="4"/>
                  </a:lnTo>
                  <a:lnTo>
                    <a:pt x="0" y="15"/>
                  </a:lnTo>
                  <a:lnTo>
                    <a:pt x="11" y="46"/>
                  </a:lnTo>
                  <a:lnTo>
                    <a:pt x="25" y="82"/>
                  </a:lnTo>
                  <a:lnTo>
                    <a:pt x="37" y="143"/>
                  </a:lnTo>
                  <a:lnTo>
                    <a:pt x="48" y="182"/>
                  </a:lnTo>
                  <a:lnTo>
                    <a:pt x="79" y="181"/>
                  </a:lnTo>
                  <a:lnTo>
                    <a:pt x="117" y="174"/>
                  </a:lnTo>
                  <a:lnTo>
                    <a:pt x="103" y="128"/>
                  </a:lnTo>
                  <a:lnTo>
                    <a:pt x="97" y="131"/>
                  </a:lnTo>
                  <a:lnTo>
                    <a:pt x="75" y="115"/>
                  </a:lnTo>
                  <a:lnTo>
                    <a:pt x="64" y="87"/>
                  </a:lnTo>
                  <a:lnTo>
                    <a:pt x="51" y="64"/>
                  </a:lnTo>
                  <a:lnTo>
                    <a:pt x="31" y="46"/>
                  </a:lnTo>
                  <a:lnTo>
                    <a:pt x="26" y="34"/>
                  </a:lnTo>
                  <a:lnTo>
                    <a:pt x="30" y="23"/>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8" name="Freeform 75">
              <a:extLst>
                <a:ext uri="{FF2B5EF4-FFF2-40B4-BE49-F238E27FC236}">
                  <a16:creationId xmlns:a16="http://schemas.microsoft.com/office/drawing/2014/main" id="{EDC5B5A7-5169-B671-DDB9-49323BA3D152}"/>
                </a:ext>
              </a:extLst>
            </p:cNvPr>
            <p:cNvSpPr>
              <a:spLocks noEditPoints="1"/>
            </p:cNvSpPr>
            <p:nvPr/>
          </p:nvSpPr>
          <p:spPr bwMode="auto">
            <a:xfrm>
              <a:off x="4722" y="1715"/>
              <a:ext cx="493" cy="253"/>
            </a:xfrm>
            <a:custGeom>
              <a:avLst/>
              <a:gdLst>
                <a:gd name="T0" fmla="*/ 452 w 493"/>
                <a:gd name="T1" fmla="*/ 166 h 253"/>
                <a:gd name="T2" fmla="*/ 409 w 493"/>
                <a:gd name="T3" fmla="*/ 123 h 253"/>
                <a:gd name="T4" fmla="*/ 381 w 493"/>
                <a:gd name="T5" fmla="*/ 28 h 253"/>
                <a:gd name="T6" fmla="*/ 326 w 493"/>
                <a:gd name="T7" fmla="*/ 11 h 253"/>
                <a:gd name="T8" fmla="*/ 0 w 493"/>
                <a:gd name="T9" fmla="*/ 75 h 253"/>
                <a:gd name="T10" fmla="*/ 12 w 493"/>
                <a:gd name="T11" fmla="*/ 142 h 253"/>
                <a:gd name="T12" fmla="*/ 28 w 493"/>
                <a:gd name="T13" fmla="*/ 125 h 253"/>
                <a:gd name="T14" fmla="*/ 57 w 493"/>
                <a:gd name="T15" fmla="*/ 105 h 253"/>
                <a:gd name="T16" fmla="*/ 78 w 493"/>
                <a:gd name="T17" fmla="*/ 80 h 253"/>
                <a:gd name="T18" fmla="*/ 103 w 493"/>
                <a:gd name="T19" fmla="*/ 81 h 253"/>
                <a:gd name="T20" fmla="*/ 132 w 493"/>
                <a:gd name="T21" fmla="*/ 59 h 253"/>
                <a:gd name="T22" fmla="*/ 154 w 493"/>
                <a:gd name="T23" fmla="*/ 63 h 253"/>
                <a:gd name="T24" fmla="*/ 184 w 493"/>
                <a:gd name="T25" fmla="*/ 83 h 253"/>
                <a:gd name="T26" fmla="*/ 217 w 493"/>
                <a:gd name="T27" fmla="*/ 103 h 253"/>
                <a:gd name="T28" fmla="*/ 251 w 493"/>
                <a:gd name="T29" fmla="*/ 130 h 253"/>
                <a:gd name="T30" fmla="*/ 268 w 493"/>
                <a:gd name="T31" fmla="*/ 120 h 253"/>
                <a:gd name="T32" fmla="*/ 278 w 493"/>
                <a:gd name="T33" fmla="*/ 148 h 253"/>
                <a:gd name="T34" fmla="*/ 262 w 493"/>
                <a:gd name="T35" fmla="*/ 189 h 253"/>
                <a:gd name="T36" fmla="*/ 265 w 493"/>
                <a:gd name="T37" fmla="*/ 214 h 253"/>
                <a:gd name="T38" fmla="*/ 324 w 493"/>
                <a:gd name="T39" fmla="*/ 222 h 253"/>
                <a:gd name="T40" fmla="*/ 357 w 493"/>
                <a:gd name="T41" fmla="*/ 230 h 253"/>
                <a:gd name="T42" fmla="*/ 354 w 493"/>
                <a:gd name="T43" fmla="*/ 203 h 253"/>
                <a:gd name="T44" fmla="*/ 338 w 493"/>
                <a:gd name="T45" fmla="*/ 180 h 253"/>
                <a:gd name="T46" fmla="*/ 334 w 493"/>
                <a:gd name="T47" fmla="*/ 111 h 253"/>
                <a:gd name="T48" fmla="*/ 324 w 493"/>
                <a:gd name="T49" fmla="*/ 91 h 253"/>
                <a:gd name="T50" fmla="*/ 329 w 493"/>
                <a:gd name="T51" fmla="*/ 84 h 253"/>
                <a:gd name="T52" fmla="*/ 334 w 493"/>
                <a:gd name="T53" fmla="*/ 77 h 253"/>
                <a:gd name="T54" fmla="*/ 335 w 493"/>
                <a:gd name="T55" fmla="*/ 69 h 253"/>
                <a:gd name="T56" fmla="*/ 348 w 493"/>
                <a:gd name="T57" fmla="*/ 55 h 253"/>
                <a:gd name="T58" fmla="*/ 363 w 493"/>
                <a:gd name="T59" fmla="*/ 52 h 253"/>
                <a:gd name="T60" fmla="*/ 346 w 493"/>
                <a:gd name="T61" fmla="*/ 84 h 253"/>
                <a:gd name="T62" fmla="*/ 360 w 493"/>
                <a:gd name="T63" fmla="*/ 94 h 253"/>
                <a:gd name="T64" fmla="*/ 349 w 493"/>
                <a:gd name="T65" fmla="*/ 134 h 253"/>
                <a:gd name="T66" fmla="*/ 354 w 493"/>
                <a:gd name="T67" fmla="*/ 155 h 253"/>
                <a:gd name="T68" fmla="*/ 371 w 493"/>
                <a:gd name="T69" fmla="*/ 155 h 253"/>
                <a:gd name="T70" fmla="*/ 360 w 493"/>
                <a:gd name="T71" fmla="*/ 183 h 253"/>
                <a:gd name="T72" fmla="*/ 399 w 493"/>
                <a:gd name="T73" fmla="*/ 208 h 253"/>
                <a:gd name="T74" fmla="*/ 431 w 493"/>
                <a:gd name="T75" fmla="*/ 228 h 253"/>
                <a:gd name="T76" fmla="*/ 481 w 493"/>
                <a:gd name="T77" fmla="*/ 214 h 253"/>
                <a:gd name="T78" fmla="*/ 490 w 493"/>
                <a:gd name="T79" fmla="*/ 159 h 253"/>
                <a:gd name="T80" fmla="*/ 398 w 493"/>
                <a:gd name="T81" fmla="*/ 231 h 253"/>
                <a:gd name="T82" fmla="*/ 406 w 493"/>
                <a:gd name="T83" fmla="*/ 253 h 253"/>
                <a:gd name="T84" fmla="*/ 409 w 493"/>
                <a:gd name="T85" fmla="*/ 250 h 253"/>
                <a:gd name="T86" fmla="*/ 412 w 493"/>
                <a:gd name="T87" fmla="*/ 245 h 253"/>
                <a:gd name="T88" fmla="*/ 403 w 493"/>
                <a:gd name="T89"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3" h="253">
                  <a:moveTo>
                    <a:pt x="490" y="159"/>
                  </a:moveTo>
                  <a:lnTo>
                    <a:pt x="452" y="166"/>
                  </a:lnTo>
                  <a:lnTo>
                    <a:pt x="421" y="167"/>
                  </a:lnTo>
                  <a:lnTo>
                    <a:pt x="409" y="123"/>
                  </a:lnTo>
                  <a:lnTo>
                    <a:pt x="396" y="67"/>
                  </a:lnTo>
                  <a:lnTo>
                    <a:pt x="381" y="28"/>
                  </a:lnTo>
                  <a:lnTo>
                    <a:pt x="373" y="0"/>
                  </a:lnTo>
                  <a:lnTo>
                    <a:pt x="326" y="11"/>
                  </a:lnTo>
                  <a:lnTo>
                    <a:pt x="234" y="28"/>
                  </a:lnTo>
                  <a:lnTo>
                    <a:pt x="0" y="75"/>
                  </a:lnTo>
                  <a:lnTo>
                    <a:pt x="6" y="106"/>
                  </a:lnTo>
                  <a:lnTo>
                    <a:pt x="12" y="142"/>
                  </a:lnTo>
                  <a:lnTo>
                    <a:pt x="14" y="141"/>
                  </a:lnTo>
                  <a:lnTo>
                    <a:pt x="28" y="125"/>
                  </a:lnTo>
                  <a:lnTo>
                    <a:pt x="42" y="108"/>
                  </a:lnTo>
                  <a:lnTo>
                    <a:pt x="57" y="105"/>
                  </a:lnTo>
                  <a:lnTo>
                    <a:pt x="65" y="95"/>
                  </a:lnTo>
                  <a:lnTo>
                    <a:pt x="78" y="80"/>
                  </a:lnTo>
                  <a:lnTo>
                    <a:pt x="86" y="83"/>
                  </a:lnTo>
                  <a:lnTo>
                    <a:pt x="103" y="81"/>
                  </a:lnTo>
                  <a:lnTo>
                    <a:pt x="120" y="69"/>
                  </a:lnTo>
                  <a:lnTo>
                    <a:pt x="132" y="59"/>
                  </a:lnTo>
                  <a:lnTo>
                    <a:pt x="143" y="56"/>
                  </a:lnTo>
                  <a:lnTo>
                    <a:pt x="154" y="63"/>
                  </a:lnTo>
                  <a:lnTo>
                    <a:pt x="171" y="72"/>
                  </a:lnTo>
                  <a:lnTo>
                    <a:pt x="184" y="83"/>
                  </a:lnTo>
                  <a:lnTo>
                    <a:pt x="192" y="94"/>
                  </a:lnTo>
                  <a:lnTo>
                    <a:pt x="217" y="103"/>
                  </a:lnTo>
                  <a:lnTo>
                    <a:pt x="217" y="122"/>
                  </a:lnTo>
                  <a:lnTo>
                    <a:pt x="251" y="130"/>
                  </a:lnTo>
                  <a:lnTo>
                    <a:pt x="259" y="133"/>
                  </a:lnTo>
                  <a:lnTo>
                    <a:pt x="268" y="120"/>
                  </a:lnTo>
                  <a:lnTo>
                    <a:pt x="285" y="133"/>
                  </a:lnTo>
                  <a:lnTo>
                    <a:pt x="278" y="148"/>
                  </a:lnTo>
                  <a:lnTo>
                    <a:pt x="273" y="173"/>
                  </a:lnTo>
                  <a:lnTo>
                    <a:pt x="262" y="189"/>
                  </a:lnTo>
                  <a:lnTo>
                    <a:pt x="262" y="203"/>
                  </a:lnTo>
                  <a:lnTo>
                    <a:pt x="265" y="214"/>
                  </a:lnTo>
                  <a:lnTo>
                    <a:pt x="298" y="222"/>
                  </a:lnTo>
                  <a:lnTo>
                    <a:pt x="324" y="222"/>
                  </a:lnTo>
                  <a:lnTo>
                    <a:pt x="343" y="228"/>
                  </a:lnTo>
                  <a:lnTo>
                    <a:pt x="357" y="230"/>
                  </a:lnTo>
                  <a:lnTo>
                    <a:pt x="362" y="217"/>
                  </a:lnTo>
                  <a:lnTo>
                    <a:pt x="354" y="203"/>
                  </a:lnTo>
                  <a:lnTo>
                    <a:pt x="354" y="192"/>
                  </a:lnTo>
                  <a:lnTo>
                    <a:pt x="338" y="180"/>
                  </a:lnTo>
                  <a:lnTo>
                    <a:pt x="326" y="145"/>
                  </a:lnTo>
                  <a:lnTo>
                    <a:pt x="334" y="111"/>
                  </a:lnTo>
                  <a:lnTo>
                    <a:pt x="332" y="98"/>
                  </a:lnTo>
                  <a:lnTo>
                    <a:pt x="324" y="91"/>
                  </a:lnTo>
                  <a:lnTo>
                    <a:pt x="324" y="91"/>
                  </a:lnTo>
                  <a:lnTo>
                    <a:pt x="329" y="84"/>
                  </a:lnTo>
                  <a:lnTo>
                    <a:pt x="332" y="80"/>
                  </a:lnTo>
                  <a:lnTo>
                    <a:pt x="334" y="77"/>
                  </a:lnTo>
                  <a:lnTo>
                    <a:pt x="334" y="77"/>
                  </a:lnTo>
                  <a:lnTo>
                    <a:pt x="335" y="69"/>
                  </a:lnTo>
                  <a:lnTo>
                    <a:pt x="337" y="63"/>
                  </a:lnTo>
                  <a:lnTo>
                    <a:pt x="348" y="55"/>
                  </a:lnTo>
                  <a:lnTo>
                    <a:pt x="360" y="45"/>
                  </a:lnTo>
                  <a:lnTo>
                    <a:pt x="363" y="52"/>
                  </a:lnTo>
                  <a:lnTo>
                    <a:pt x="354" y="61"/>
                  </a:lnTo>
                  <a:lnTo>
                    <a:pt x="346" y="84"/>
                  </a:lnTo>
                  <a:lnTo>
                    <a:pt x="348" y="92"/>
                  </a:lnTo>
                  <a:lnTo>
                    <a:pt x="360" y="94"/>
                  </a:lnTo>
                  <a:lnTo>
                    <a:pt x="362" y="128"/>
                  </a:lnTo>
                  <a:lnTo>
                    <a:pt x="349" y="134"/>
                  </a:lnTo>
                  <a:lnTo>
                    <a:pt x="351" y="156"/>
                  </a:lnTo>
                  <a:lnTo>
                    <a:pt x="354" y="155"/>
                  </a:lnTo>
                  <a:lnTo>
                    <a:pt x="362" y="144"/>
                  </a:lnTo>
                  <a:lnTo>
                    <a:pt x="371" y="155"/>
                  </a:lnTo>
                  <a:lnTo>
                    <a:pt x="362" y="162"/>
                  </a:lnTo>
                  <a:lnTo>
                    <a:pt x="360" y="183"/>
                  </a:lnTo>
                  <a:lnTo>
                    <a:pt x="376" y="205"/>
                  </a:lnTo>
                  <a:lnTo>
                    <a:pt x="399" y="208"/>
                  </a:lnTo>
                  <a:lnTo>
                    <a:pt x="410" y="203"/>
                  </a:lnTo>
                  <a:lnTo>
                    <a:pt x="431" y="228"/>
                  </a:lnTo>
                  <a:lnTo>
                    <a:pt x="438" y="233"/>
                  </a:lnTo>
                  <a:lnTo>
                    <a:pt x="481" y="214"/>
                  </a:lnTo>
                  <a:lnTo>
                    <a:pt x="493" y="189"/>
                  </a:lnTo>
                  <a:lnTo>
                    <a:pt x="490" y="159"/>
                  </a:lnTo>
                  <a:close/>
                  <a:moveTo>
                    <a:pt x="390" y="216"/>
                  </a:moveTo>
                  <a:lnTo>
                    <a:pt x="398" y="231"/>
                  </a:lnTo>
                  <a:lnTo>
                    <a:pt x="398" y="242"/>
                  </a:lnTo>
                  <a:lnTo>
                    <a:pt x="406" y="253"/>
                  </a:lnTo>
                  <a:lnTo>
                    <a:pt x="406" y="253"/>
                  </a:lnTo>
                  <a:lnTo>
                    <a:pt x="409" y="250"/>
                  </a:lnTo>
                  <a:lnTo>
                    <a:pt x="412" y="245"/>
                  </a:lnTo>
                  <a:lnTo>
                    <a:pt x="412" y="245"/>
                  </a:lnTo>
                  <a:lnTo>
                    <a:pt x="407" y="226"/>
                  </a:lnTo>
                  <a:lnTo>
                    <a:pt x="403" y="212"/>
                  </a:lnTo>
                  <a:lnTo>
                    <a:pt x="390" y="21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9" name="Freeform 76">
              <a:extLst>
                <a:ext uri="{FF2B5EF4-FFF2-40B4-BE49-F238E27FC236}">
                  <a16:creationId xmlns:a16="http://schemas.microsoft.com/office/drawing/2014/main" id="{75534360-2665-EB8D-9AB9-C60C76754B53}"/>
                </a:ext>
              </a:extLst>
            </p:cNvPr>
            <p:cNvSpPr>
              <a:spLocks noEditPoints="1"/>
            </p:cNvSpPr>
            <p:nvPr/>
          </p:nvSpPr>
          <p:spPr bwMode="auto">
            <a:xfrm>
              <a:off x="4361" y="1809"/>
              <a:ext cx="840" cy="465"/>
            </a:xfrm>
            <a:custGeom>
              <a:avLst/>
              <a:gdLst>
                <a:gd name="T0" fmla="*/ 799 w 840"/>
                <a:gd name="T1" fmla="*/ 137 h 465"/>
                <a:gd name="T2" fmla="*/ 835 w 840"/>
                <a:gd name="T3" fmla="*/ 142 h 465"/>
                <a:gd name="T4" fmla="*/ 813 w 840"/>
                <a:gd name="T5" fmla="*/ 195 h 465"/>
                <a:gd name="T6" fmla="*/ 806 w 840"/>
                <a:gd name="T7" fmla="*/ 246 h 465"/>
                <a:gd name="T8" fmla="*/ 782 w 840"/>
                <a:gd name="T9" fmla="*/ 229 h 465"/>
                <a:gd name="T10" fmla="*/ 795 w 840"/>
                <a:gd name="T11" fmla="*/ 170 h 465"/>
                <a:gd name="T12" fmla="*/ 821 w 840"/>
                <a:gd name="T13" fmla="*/ 326 h 465"/>
                <a:gd name="T14" fmla="*/ 225 w 840"/>
                <a:gd name="T15" fmla="*/ 438 h 465"/>
                <a:gd name="T16" fmla="*/ 165 w 840"/>
                <a:gd name="T17" fmla="*/ 448 h 465"/>
                <a:gd name="T18" fmla="*/ 69 w 840"/>
                <a:gd name="T19" fmla="*/ 456 h 465"/>
                <a:gd name="T20" fmla="*/ 66 w 840"/>
                <a:gd name="T21" fmla="*/ 431 h 465"/>
                <a:gd name="T22" fmla="*/ 75 w 840"/>
                <a:gd name="T23" fmla="*/ 404 h 465"/>
                <a:gd name="T24" fmla="*/ 165 w 840"/>
                <a:gd name="T25" fmla="*/ 360 h 465"/>
                <a:gd name="T26" fmla="*/ 205 w 840"/>
                <a:gd name="T27" fmla="*/ 359 h 465"/>
                <a:gd name="T28" fmla="*/ 234 w 840"/>
                <a:gd name="T29" fmla="*/ 359 h 465"/>
                <a:gd name="T30" fmla="*/ 270 w 840"/>
                <a:gd name="T31" fmla="*/ 321 h 465"/>
                <a:gd name="T32" fmla="*/ 304 w 840"/>
                <a:gd name="T33" fmla="*/ 312 h 465"/>
                <a:gd name="T34" fmla="*/ 334 w 840"/>
                <a:gd name="T35" fmla="*/ 292 h 465"/>
                <a:gd name="T36" fmla="*/ 329 w 840"/>
                <a:gd name="T37" fmla="*/ 271 h 465"/>
                <a:gd name="T38" fmla="*/ 368 w 840"/>
                <a:gd name="T39" fmla="*/ 182 h 465"/>
                <a:gd name="T40" fmla="*/ 381 w 840"/>
                <a:gd name="T41" fmla="*/ 143 h 465"/>
                <a:gd name="T42" fmla="*/ 418 w 840"/>
                <a:gd name="T43" fmla="*/ 157 h 465"/>
                <a:gd name="T44" fmla="*/ 448 w 840"/>
                <a:gd name="T45" fmla="*/ 106 h 465"/>
                <a:gd name="T46" fmla="*/ 472 w 840"/>
                <a:gd name="T47" fmla="*/ 75 h 465"/>
                <a:gd name="T48" fmla="*/ 489 w 840"/>
                <a:gd name="T49" fmla="*/ 8 h 465"/>
                <a:gd name="T50" fmla="*/ 550 w 840"/>
                <a:gd name="T51" fmla="*/ 31 h 465"/>
                <a:gd name="T52" fmla="*/ 553 w 840"/>
                <a:gd name="T53" fmla="*/ 28 h 465"/>
                <a:gd name="T54" fmla="*/ 556 w 840"/>
                <a:gd name="T55" fmla="*/ 0 h 465"/>
                <a:gd name="T56" fmla="*/ 579 w 840"/>
                <a:gd name="T57" fmla="*/ 28 h 465"/>
                <a:gd name="T58" fmla="*/ 628 w 840"/>
                <a:gd name="T59" fmla="*/ 43 h 465"/>
                <a:gd name="T60" fmla="*/ 634 w 840"/>
                <a:gd name="T61" fmla="*/ 79 h 465"/>
                <a:gd name="T62" fmla="*/ 623 w 840"/>
                <a:gd name="T63" fmla="*/ 107 h 465"/>
                <a:gd name="T64" fmla="*/ 657 w 840"/>
                <a:gd name="T65" fmla="*/ 128 h 465"/>
                <a:gd name="T66" fmla="*/ 704 w 840"/>
                <a:gd name="T67" fmla="*/ 134 h 465"/>
                <a:gd name="T68" fmla="*/ 721 w 840"/>
                <a:gd name="T69" fmla="*/ 156 h 465"/>
                <a:gd name="T70" fmla="*/ 746 w 840"/>
                <a:gd name="T71" fmla="*/ 165 h 465"/>
                <a:gd name="T72" fmla="*/ 753 w 840"/>
                <a:gd name="T73" fmla="*/ 201 h 465"/>
                <a:gd name="T74" fmla="*/ 757 w 840"/>
                <a:gd name="T75" fmla="*/ 218 h 465"/>
                <a:gd name="T76" fmla="*/ 739 w 840"/>
                <a:gd name="T77" fmla="*/ 226 h 465"/>
                <a:gd name="T78" fmla="*/ 754 w 840"/>
                <a:gd name="T79" fmla="*/ 246 h 465"/>
                <a:gd name="T80" fmla="*/ 765 w 840"/>
                <a:gd name="T81" fmla="*/ 267 h 465"/>
                <a:gd name="T82" fmla="*/ 753 w 840"/>
                <a:gd name="T83" fmla="*/ 290 h 465"/>
                <a:gd name="T84" fmla="*/ 798 w 840"/>
                <a:gd name="T85" fmla="*/ 28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0" h="465">
                  <a:moveTo>
                    <a:pt x="801" y="150"/>
                  </a:moveTo>
                  <a:lnTo>
                    <a:pt x="799" y="137"/>
                  </a:lnTo>
                  <a:lnTo>
                    <a:pt x="840" y="122"/>
                  </a:lnTo>
                  <a:lnTo>
                    <a:pt x="835" y="142"/>
                  </a:lnTo>
                  <a:lnTo>
                    <a:pt x="817" y="165"/>
                  </a:lnTo>
                  <a:lnTo>
                    <a:pt x="813" y="195"/>
                  </a:lnTo>
                  <a:lnTo>
                    <a:pt x="817" y="215"/>
                  </a:lnTo>
                  <a:lnTo>
                    <a:pt x="806" y="246"/>
                  </a:lnTo>
                  <a:lnTo>
                    <a:pt x="792" y="259"/>
                  </a:lnTo>
                  <a:lnTo>
                    <a:pt x="782" y="229"/>
                  </a:lnTo>
                  <a:lnTo>
                    <a:pt x="785" y="195"/>
                  </a:lnTo>
                  <a:lnTo>
                    <a:pt x="795" y="170"/>
                  </a:lnTo>
                  <a:lnTo>
                    <a:pt x="801" y="150"/>
                  </a:lnTo>
                  <a:close/>
                  <a:moveTo>
                    <a:pt x="821" y="326"/>
                  </a:moveTo>
                  <a:lnTo>
                    <a:pt x="457" y="406"/>
                  </a:lnTo>
                  <a:lnTo>
                    <a:pt x="225" y="438"/>
                  </a:lnTo>
                  <a:lnTo>
                    <a:pt x="183" y="435"/>
                  </a:lnTo>
                  <a:lnTo>
                    <a:pt x="165" y="448"/>
                  </a:lnTo>
                  <a:lnTo>
                    <a:pt x="120" y="449"/>
                  </a:lnTo>
                  <a:lnTo>
                    <a:pt x="69" y="456"/>
                  </a:lnTo>
                  <a:lnTo>
                    <a:pt x="0" y="465"/>
                  </a:lnTo>
                  <a:lnTo>
                    <a:pt x="66" y="431"/>
                  </a:lnTo>
                  <a:lnTo>
                    <a:pt x="66" y="418"/>
                  </a:lnTo>
                  <a:lnTo>
                    <a:pt x="75" y="404"/>
                  </a:lnTo>
                  <a:lnTo>
                    <a:pt x="141" y="332"/>
                  </a:lnTo>
                  <a:lnTo>
                    <a:pt x="165" y="360"/>
                  </a:lnTo>
                  <a:lnTo>
                    <a:pt x="189" y="367"/>
                  </a:lnTo>
                  <a:lnTo>
                    <a:pt x="205" y="359"/>
                  </a:lnTo>
                  <a:lnTo>
                    <a:pt x="219" y="351"/>
                  </a:lnTo>
                  <a:lnTo>
                    <a:pt x="234" y="359"/>
                  </a:lnTo>
                  <a:lnTo>
                    <a:pt x="259" y="351"/>
                  </a:lnTo>
                  <a:lnTo>
                    <a:pt x="270" y="321"/>
                  </a:lnTo>
                  <a:lnTo>
                    <a:pt x="287" y="326"/>
                  </a:lnTo>
                  <a:lnTo>
                    <a:pt x="304" y="312"/>
                  </a:lnTo>
                  <a:lnTo>
                    <a:pt x="315" y="315"/>
                  </a:lnTo>
                  <a:lnTo>
                    <a:pt x="334" y="292"/>
                  </a:lnTo>
                  <a:lnTo>
                    <a:pt x="336" y="279"/>
                  </a:lnTo>
                  <a:lnTo>
                    <a:pt x="329" y="271"/>
                  </a:lnTo>
                  <a:lnTo>
                    <a:pt x="336" y="259"/>
                  </a:lnTo>
                  <a:lnTo>
                    <a:pt x="368" y="182"/>
                  </a:lnTo>
                  <a:lnTo>
                    <a:pt x="373" y="147"/>
                  </a:lnTo>
                  <a:lnTo>
                    <a:pt x="381" y="143"/>
                  </a:lnTo>
                  <a:lnTo>
                    <a:pt x="393" y="159"/>
                  </a:lnTo>
                  <a:lnTo>
                    <a:pt x="418" y="157"/>
                  </a:lnTo>
                  <a:lnTo>
                    <a:pt x="431" y="111"/>
                  </a:lnTo>
                  <a:lnTo>
                    <a:pt x="448" y="106"/>
                  </a:lnTo>
                  <a:lnTo>
                    <a:pt x="454" y="89"/>
                  </a:lnTo>
                  <a:lnTo>
                    <a:pt x="472" y="75"/>
                  </a:lnTo>
                  <a:lnTo>
                    <a:pt x="489" y="39"/>
                  </a:lnTo>
                  <a:lnTo>
                    <a:pt x="489" y="8"/>
                  </a:lnTo>
                  <a:lnTo>
                    <a:pt x="550" y="31"/>
                  </a:lnTo>
                  <a:lnTo>
                    <a:pt x="550" y="31"/>
                  </a:lnTo>
                  <a:lnTo>
                    <a:pt x="551" y="31"/>
                  </a:lnTo>
                  <a:lnTo>
                    <a:pt x="553" y="28"/>
                  </a:lnTo>
                  <a:lnTo>
                    <a:pt x="554" y="17"/>
                  </a:lnTo>
                  <a:lnTo>
                    <a:pt x="556" y="0"/>
                  </a:lnTo>
                  <a:lnTo>
                    <a:pt x="578" y="9"/>
                  </a:lnTo>
                  <a:lnTo>
                    <a:pt x="579" y="28"/>
                  </a:lnTo>
                  <a:lnTo>
                    <a:pt x="615" y="36"/>
                  </a:lnTo>
                  <a:lnTo>
                    <a:pt x="628" y="43"/>
                  </a:lnTo>
                  <a:lnTo>
                    <a:pt x="639" y="56"/>
                  </a:lnTo>
                  <a:lnTo>
                    <a:pt x="634" y="79"/>
                  </a:lnTo>
                  <a:lnTo>
                    <a:pt x="621" y="95"/>
                  </a:lnTo>
                  <a:lnTo>
                    <a:pt x="623" y="107"/>
                  </a:lnTo>
                  <a:lnTo>
                    <a:pt x="626" y="120"/>
                  </a:lnTo>
                  <a:lnTo>
                    <a:pt x="657" y="128"/>
                  </a:lnTo>
                  <a:lnTo>
                    <a:pt x="685" y="128"/>
                  </a:lnTo>
                  <a:lnTo>
                    <a:pt x="704" y="134"/>
                  </a:lnTo>
                  <a:lnTo>
                    <a:pt x="717" y="136"/>
                  </a:lnTo>
                  <a:lnTo>
                    <a:pt x="721" y="156"/>
                  </a:lnTo>
                  <a:lnTo>
                    <a:pt x="742" y="157"/>
                  </a:lnTo>
                  <a:lnTo>
                    <a:pt x="746" y="165"/>
                  </a:lnTo>
                  <a:lnTo>
                    <a:pt x="743" y="195"/>
                  </a:lnTo>
                  <a:lnTo>
                    <a:pt x="753" y="201"/>
                  </a:lnTo>
                  <a:lnTo>
                    <a:pt x="749" y="214"/>
                  </a:lnTo>
                  <a:lnTo>
                    <a:pt x="757" y="218"/>
                  </a:lnTo>
                  <a:lnTo>
                    <a:pt x="756" y="228"/>
                  </a:lnTo>
                  <a:lnTo>
                    <a:pt x="739" y="226"/>
                  </a:lnTo>
                  <a:lnTo>
                    <a:pt x="740" y="237"/>
                  </a:lnTo>
                  <a:lnTo>
                    <a:pt x="754" y="246"/>
                  </a:lnTo>
                  <a:lnTo>
                    <a:pt x="754" y="254"/>
                  </a:lnTo>
                  <a:lnTo>
                    <a:pt x="765" y="267"/>
                  </a:lnTo>
                  <a:lnTo>
                    <a:pt x="768" y="282"/>
                  </a:lnTo>
                  <a:lnTo>
                    <a:pt x="753" y="290"/>
                  </a:lnTo>
                  <a:lnTo>
                    <a:pt x="762" y="299"/>
                  </a:lnTo>
                  <a:lnTo>
                    <a:pt x="798" y="289"/>
                  </a:lnTo>
                  <a:lnTo>
                    <a:pt x="821" y="326"/>
                  </a:lnTo>
                  <a:close/>
                </a:path>
              </a:pathLst>
            </a:custGeom>
            <a:solidFill>
              <a:srgbClr val="FFFF0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VA</a:t>
              </a:r>
            </a:p>
          </p:txBody>
        </p:sp>
        <p:sp>
          <p:nvSpPr>
            <p:cNvPr id="20" name="Freeform 77">
              <a:extLst>
                <a:ext uri="{FF2B5EF4-FFF2-40B4-BE49-F238E27FC236}">
                  <a16:creationId xmlns:a16="http://schemas.microsoft.com/office/drawing/2014/main" id="{DB86FEF8-13E7-B5C0-93A5-5BF595ADAFE3}"/>
                </a:ext>
              </a:extLst>
            </p:cNvPr>
            <p:cNvSpPr>
              <a:spLocks/>
            </p:cNvSpPr>
            <p:nvPr/>
          </p:nvSpPr>
          <p:spPr bwMode="auto">
            <a:xfrm>
              <a:off x="4422" y="1682"/>
              <a:ext cx="495" cy="494"/>
            </a:xfrm>
            <a:custGeom>
              <a:avLst/>
              <a:gdLst>
                <a:gd name="T0" fmla="*/ 306 w 495"/>
                <a:gd name="T1" fmla="*/ 139 h 494"/>
                <a:gd name="T2" fmla="*/ 326 w 495"/>
                <a:gd name="T3" fmla="*/ 160 h 494"/>
                <a:gd name="T4" fmla="*/ 356 w 495"/>
                <a:gd name="T5" fmla="*/ 138 h 494"/>
                <a:gd name="T6" fmla="*/ 376 w 495"/>
                <a:gd name="T7" fmla="*/ 113 h 494"/>
                <a:gd name="T8" fmla="*/ 404 w 495"/>
                <a:gd name="T9" fmla="*/ 114 h 494"/>
                <a:gd name="T10" fmla="*/ 432 w 495"/>
                <a:gd name="T11" fmla="*/ 92 h 494"/>
                <a:gd name="T12" fmla="*/ 453 w 495"/>
                <a:gd name="T13" fmla="*/ 96 h 494"/>
                <a:gd name="T14" fmla="*/ 487 w 495"/>
                <a:gd name="T15" fmla="*/ 117 h 494"/>
                <a:gd name="T16" fmla="*/ 490 w 495"/>
                <a:gd name="T17" fmla="*/ 161 h 494"/>
                <a:gd name="T18" fmla="*/ 428 w 495"/>
                <a:gd name="T19" fmla="*/ 135 h 494"/>
                <a:gd name="T20" fmla="*/ 411 w 495"/>
                <a:gd name="T21" fmla="*/ 202 h 494"/>
                <a:gd name="T22" fmla="*/ 387 w 495"/>
                <a:gd name="T23" fmla="*/ 233 h 494"/>
                <a:gd name="T24" fmla="*/ 365 w 495"/>
                <a:gd name="T25" fmla="*/ 259 h 494"/>
                <a:gd name="T26" fmla="*/ 334 w 495"/>
                <a:gd name="T27" fmla="*/ 286 h 494"/>
                <a:gd name="T28" fmla="*/ 312 w 495"/>
                <a:gd name="T29" fmla="*/ 274 h 494"/>
                <a:gd name="T30" fmla="*/ 300 w 495"/>
                <a:gd name="T31" fmla="*/ 331 h 494"/>
                <a:gd name="T32" fmla="*/ 275 w 495"/>
                <a:gd name="T33" fmla="*/ 406 h 494"/>
                <a:gd name="T34" fmla="*/ 256 w 495"/>
                <a:gd name="T35" fmla="*/ 442 h 494"/>
                <a:gd name="T36" fmla="*/ 226 w 495"/>
                <a:gd name="T37" fmla="*/ 453 h 494"/>
                <a:gd name="T38" fmla="*/ 197 w 495"/>
                <a:gd name="T39" fmla="*/ 478 h 494"/>
                <a:gd name="T40" fmla="*/ 187 w 495"/>
                <a:gd name="T41" fmla="*/ 481 h 494"/>
                <a:gd name="T42" fmla="*/ 173 w 495"/>
                <a:gd name="T43" fmla="*/ 486 h 494"/>
                <a:gd name="T44" fmla="*/ 158 w 495"/>
                <a:gd name="T45" fmla="*/ 478 h 494"/>
                <a:gd name="T46" fmla="*/ 128 w 495"/>
                <a:gd name="T47" fmla="*/ 494 h 494"/>
                <a:gd name="T48" fmla="*/ 97 w 495"/>
                <a:gd name="T49" fmla="*/ 480 h 494"/>
                <a:gd name="T50" fmla="*/ 64 w 495"/>
                <a:gd name="T51" fmla="*/ 448 h 494"/>
                <a:gd name="T52" fmla="*/ 26 w 495"/>
                <a:gd name="T53" fmla="*/ 405 h 494"/>
                <a:gd name="T54" fmla="*/ 6 w 495"/>
                <a:gd name="T55" fmla="*/ 381 h 494"/>
                <a:gd name="T56" fmla="*/ 0 w 495"/>
                <a:gd name="T57" fmla="*/ 339 h 494"/>
                <a:gd name="T58" fmla="*/ 25 w 495"/>
                <a:gd name="T59" fmla="*/ 333 h 494"/>
                <a:gd name="T60" fmla="*/ 37 w 495"/>
                <a:gd name="T61" fmla="*/ 306 h 494"/>
                <a:gd name="T62" fmla="*/ 44 w 495"/>
                <a:gd name="T63" fmla="*/ 252 h 494"/>
                <a:gd name="T64" fmla="*/ 59 w 495"/>
                <a:gd name="T65" fmla="*/ 255 h 494"/>
                <a:gd name="T66" fmla="*/ 75 w 495"/>
                <a:gd name="T67" fmla="*/ 259 h 494"/>
                <a:gd name="T68" fmla="*/ 70 w 495"/>
                <a:gd name="T69" fmla="*/ 238 h 494"/>
                <a:gd name="T70" fmla="*/ 76 w 495"/>
                <a:gd name="T71" fmla="*/ 214 h 494"/>
                <a:gd name="T72" fmla="*/ 98 w 495"/>
                <a:gd name="T73" fmla="*/ 185 h 494"/>
                <a:gd name="T74" fmla="*/ 125 w 495"/>
                <a:gd name="T75" fmla="*/ 178 h 494"/>
                <a:gd name="T76" fmla="*/ 159 w 495"/>
                <a:gd name="T77" fmla="*/ 131 h 494"/>
                <a:gd name="T78" fmla="*/ 164 w 495"/>
                <a:gd name="T79" fmla="*/ 66 h 494"/>
                <a:gd name="T80" fmla="*/ 158 w 495"/>
                <a:gd name="T81" fmla="*/ 18 h 494"/>
                <a:gd name="T82" fmla="*/ 172 w 495"/>
                <a:gd name="T83" fmla="*/ 0 h 494"/>
                <a:gd name="T84" fmla="*/ 222 w 495"/>
                <a:gd name="T85" fmla="*/ 11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494">
                  <a:moveTo>
                    <a:pt x="300" y="108"/>
                  </a:moveTo>
                  <a:lnTo>
                    <a:pt x="306" y="139"/>
                  </a:lnTo>
                  <a:lnTo>
                    <a:pt x="314" y="177"/>
                  </a:lnTo>
                  <a:lnTo>
                    <a:pt x="326" y="160"/>
                  </a:lnTo>
                  <a:lnTo>
                    <a:pt x="340" y="141"/>
                  </a:lnTo>
                  <a:lnTo>
                    <a:pt x="356" y="138"/>
                  </a:lnTo>
                  <a:lnTo>
                    <a:pt x="365" y="128"/>
                  </a:lnTo>
                  <a:lnTo>
                    <a:pt x="376" y="113"/>
                  </a:lnTo>
                  <a:lnTo>
                    <a:pt x="386" y="116"/>
                  </a:lnTo>
                  <a:lnTo>
                    <a:pt x="404" y="114"/>
                  </a:lnTo>
                  <a:lnTo>
                    <a:pt x="420" y="100"/>
                  </a:lnTo>
                  <a:lnTo>
                    <a:pt x="432" y="92"/>
                  </a:lnTo>
                  <a:lnTo>
                    <a:pt x="443" y="89"/>
                  </a:lnTo>
                  <a:lnTo>
                    <a:pt x="453" y="96"/>
                  </a:lnTo>
                  <a:lnTo>
                    <a:pt x="475" y="106"/>
                  </a:lnTo>
                  <a:lnTo>
                    <a:pt x="487" y="117"/>
                  </a:lnTo>
                  <a:lnTo>
                    <a:pt x="495" y="125"/>
                  </a:lnTo>
                  <a:lnTo>
                    <a:pt x="490" y="161"/>
                  </a:lnTo>
                  <a:lnTo>
                    <a:pt x="454" y="144"/>
                  </a:lnTo>
                  <a:lnTo>
                    <a:pt x="428" y="135"/>
                  </a:lnTo>
                  <a:lnTo>
                    <a:pt x="428" y="167"/>
                  </a:lnTo>
                  <a:lnTo>
                    <a:pt x="411" y="202"/>
                  </a:lnTo>
                  <a:lnTo>
                    <a:pt x="395" y="216"/>
                  </a:lnTo>
                  <a:lnTo>
                    <a:pt x="387" y="233"/>
                  </a:lnTo>
                  <a:lnTo>
                    <a:pt x="370" y="236"/>
                  </a:lnTo>
                  <a:lnTo>
                    <a:pt x="365" y="259"/>
                  </a:lnTo>
                  <a:lnTo>
                    <a:pt x="357" y="284"/>
                  </a:lnTo>
                  <a:lnTo>
                    <a:pt x="334" y="286"/>
                  </a:lnTo>
                  <a:lnTo>
                    <a:pt x="318" y="270"/>
                  </a:lnTo>
                  <a:lnTo>
                    <a:pt x="312" y="274"/>
                  </a:lnTo>
                  <a:lnTo>
                    <a:pt x="307" y="308"/>
                  </a:lnTo>
                  <a:lnTo>
                    <a:pt x="300" y="331"/>
                  </a:lnTo>
                  <a:lnTo>
                    <a:pt x="268" y="398"/>
                  </a:lnTo>
                  <a:lnTo>
                    <a:pt x="275" y="406"/>
                  </a:lnTo>
                  <a:lnTo>
                    <a:pt x="273" y="419"/>
                  </a:lnTo>
                  <a:lnTo>
                    <a:pt x="256" y="442"/>
                  </a:lnTo>
                  <a:lnTo>
                    <a:pt x="243" y="439"/>
                  </a:lnTo>
                  <a:lnTo>
                    <a:pt x="226" y="453"/>
                  </a:lnTo>
                  <a:lnTo>
                    <a:pt x="209" y="448"/>
                  </a:lnTo>
                  <a:lnTo>
                    <a:pt x="197" y="478"/>
                  </a:lnTo>
                  <a:lnTo>
                    <a:pt x="197" y="478"/>
                  </a:lnTo>
                  <a:lnTo>
                    <a:pt x="187" y="481"/>
                  </a:lnTo>
                  <a:lnTo>
                    <a:pt x="178" y="484"/>
                  </a:lnTo>
                  <a:lnTo>
                    <a:pt x="173" y="486"/>
                  </a:lnTo>
                  <a:lnTo>
                    <a:pt x="173" y="486"/>
                  </a:lnTo>
                  <a:lnTo>
                    <a:pt x="158" y="478"/>
                  </a:lnTo>
                  <a:lnTo>
                    <a:pt x="144" y="487"/>
                  </a:lnTo>
                  <a:lnTo>
                    <a:pt x="128" y="494"/>
                  </a:lnTo>
                  <a:lnTo>
                    <a:pt x="104" y="487"/>
                  </a:lnTo>
                  <a:lnTo>
                    <a:pt x="97" y="480"/>
                  </a:lnTo>
                  <a:lnTo>
                    <a:pt x="84" y="461"/>
                  </a:lnTo>
                  <a:lnTo>
                    <a:pt x="64" y="448"/>
                  </a:lnTo>
                  <a:lnTo>
                    <a:pt x="53" y="426"/>
                  </a:lnTo>
                  <a:lnTo>
                    <a:pt x="26" y="405"/>
                  </a:lnTo>
                  <a:lnTo>
                    <a:pt x="23" y="391"/>
                  </a:lnTo>
                  <a:lnTo>
                    <a:pt x="6" y="381"/>
                  </a:lnTo>
                  <a:lnTo>
                    <a:pt x="1" y="372"/>
                  </a:lnTo>
                  <a:lnTo>
                    <a:pt x="0" y="339"/>
                  </a:lnTo>
                  <a:lnTo>
                    <a:pt x="14" y="338"/>
                  </a:lnTo>
                  <a:lnTo>
                    <a:pt x="25" y="333"/>
                  </a:lnTo>
                  <a:lnTo>
                    <a:pt x="26" y="316"/>
                  </a:lnTo>
                  <a:lnTo>
                    <a:pt x="37" y="306"/>
                  </a:lnTo>
                  <a:lnTo>
                    <a:pt x="37" y="275"/>
                  </a:lnTo>
                  <a:lnTo>
                    <a:pt x="44" y="252"/>
                  </a:lnTo>
                  <a:lnTo>
                    <a:pt x="51" y="247"/>
                  </a:lnTo>
                  <a:lnTo>
                    <a:pt x="59" y="255"/>
                  </a:lnTo>
                  <a:lnTo>
                    <a:pt x="62" y="266"/>
                  </a:lnTo>
                  <a:lnTo>
                    <a:pt x="75" y="259"/>
                  </a:lnTo>
                  <a:lnTo>
                    <a:pt x="76" y="249"/>
                  </a:lnTo>
                  <a:lnTo>
                    <a:pt x="70" y="238"/>
                  </a:lnTo>
                  <a:lnTo>
                    <a:pt x="70" y="224"/>
                  </a:lnTo>
                  <a:lnTo>
                    <a:pt x="76" y="214"/>
                  </a:lnTo>
                  <a:lnTo>
                    <a:pt x="90" y="194"/>
                  </a:lnTo>
                  <a:lnTo>
                    <a:pt x="98" y="185"/>
                  </a:lnTo>
                  <a:lnTo>
                    <a:pt x="111" y="188"/>
                  </a:lnTo>
                  <a:lnTo>
                    <a:pt x="125" y="178"/>
                  </a:lnTo>
                  <a:lnTo>
                    <a:pt x="145" y="156"/>
                  </a:lnTo>
                  <a:lnTo>
                    <a:pt x="159" y="131"/>
                  </a:lnTo>
                  <a:lnTo>
                    <a:pt x="161" y="97"/>
                  </a:lnTo>
                  <a:lnTo>
                    <a:pt x="164" y="66"/>
                  </a:lnTo>
                  <a:lnTo>
                    <a:pt x="164" y="36"/>
                  </a:lnTo>
                  <a:lnTo>
                    <a:pt x="158" y="18"/>
                  </a:lnTo>
                  <a:lnTo>
                    <a:pt x="162" y="8"/>
                  </a:lnTo>
                  <a:lnTo>
                    <a:pt x="172" y="0"/>
                  </a:lnTo>
                  <a:lnTo>
                    <a:pt x="193" y="124"/>
                  </a:lnTo>
                  <a:lnTo>
                    <a:pt x="222" y="119"/>
                  </a:lnTo>
                  <a:lnTo>
                    <a:pt x="300" y="108"/>
                  </a:lnTo>
                  <a:close/>
                </a:path>
              </a:pathLst>
            </a:custGeom>
            <a:solidFill>
              <a:srgbClr val="00B0F0"/>
            </a:solidFill>
            <a:ln w="5">
              <a:solidFill>
                <a:schemeClr val="bg1">
                  <a:lumMod val="65000"/>
                </a:schemeClr>
              </a:solidFill>
              <a:prstDash val="solid"/>
              <a:round/>
              <a:headEnd/>
              <a:tailEnd/>
            </a:ln>
          </p:spPr>
          <p:txBody>
            <a:bodyPr vert="horz" wrap="square" lIns="0" tIns="182880" rIns="137160" bIns="45720" numCol="1" anchor="ctr" anchorCtr="0" compatLnSpc="1">
              <a:prstTxWarp prst="textNoShape">
                <a:avLst/>
              </a:prstTxWarp>
            </a:bodyPr>
            <a:lstStyle/>
            <a:p>
              <a:pPr algn="ctr"/>
              <a:r>
                <a:rPr lang="en-US" sz="1200"/>
                <a:t>WV</a:t>
              </a:r>
            </a:p>
          </p:txBody>
        </p:sp>
        <p:sp>
          <p:nvSpPr>
            <p:cNvPr id="21" name="Freeform 78">
              <a:extLst>
                <a:ext uri="{FF2B5EF4-FFF2-40B4-BE49-F238E27FC236}">
                  <a16:creationId xmlns:a16="http://schemas.microsoft.com/office/drawing/2014/main" id="{5BCBAEB9-0AB7-FC8F-5488-23F0BB3D6374}"/>
                </a:ext>
              </a:extLst>
            </p:cNvPr>
            <p:cNvSpPr>
              <a:spLocks/>
            </p:cNvSpPr>
            <p:nvPr/>
          </p:nvSpPr>
          <p:spPr bwMode="auto">
            <a:xfrm>
              <a:off x="4116" y="1504"/>
              <a:ext cx="476" cy="516"/>
            </a:xfrm>
            <a:custGeom>
              <a:avLst/>
              <a:gdLst>
                <a:gd name="T0" fmla="*/ 406 w 476"/>
                <a:gd name="T1" fmla="*/ 27 h 516"/>
                <a:gd name="T2" fmla="*/ 361 w 476"/>
                <a:gd name="T3" fmla="*/ 63 h 516"/>
                <a:gd name="T4" fmla="*/ 315 w 476"/>
                <a:gd name="T5" fmla="*/ 92 h 516"/>
                <a:gd name="T6" fmla="*/ 262 w 476"/>
                <a:gd name="T7" fmla="*/ 111 h 516"/>
                <a:gd name="T8" fmla="*/ 228 w 476"/>
                <a:gd name="T9" fmla="*/ 94 h 516"/>
                <a:gd name="T10" fmla="*/ 179 w 476"/>
                <a:gd name="T11" fmla="*/ 89 h 516"/>
                <a:gd name="T12" fmla="*/ 134 w 476"/>
                <a:gd name="T13" fmla="*/ 85 h 516"/>
                <a:gd name="T14" fmla="*/ 0 w 476"/>
                <a:gd name="T15" fmla="*/ 108 h 516"/>
                <a:gd name="T16" fmla="*/ 20 w 476"/>
                <a:gd name="T17" fmla="*/ 286 h 516"/>
                <a:gd name="T18" fmla="*/ 39 w 476"/>
                <a:gd name="T19" fmla="*/ 462 h 516"/>
                <a:gd name="T20" fmla="*/ 81 w 476"/>
                <a:gd name="T21" fmla="*/ 456 h 516"/>
                <a:gd name="T22" fmla="*/ 114 w 476"/>
                <a:gd name="T23" fmla="*/ 494 h 516"/>
                <a:gd name="T24" fmla="*/ 158 w 476"/>
                <a:gd name="T25" fmla="*/ 506 h 516"/>
                <a:gd name="T26" fmla="*/ 186 w 476"/>
                <a:gd name="T27" fmla="*/ 497 h 516"/>
                <a:gd name="T28" fmla="*/ 234 w 476"/>
                <a:gd name="T29" fmla="*/ 503 h 516"/>
                <a:gd name="T30" fmla="*/ 261 w 476"/>
                <a:gd name="T31" fmla="*/ 481 h 516"/>
                <a:gd name="T32" fmla="*/ 276 w 476"/>
                <a:gd name="T33" fmla="*/ 494 h 516"/>
                <a:gd name="T34" fmla="*/ 309 w 476"/>
                <a:gd name="T35" fmla="*/ 516 h 516"/>
                <a:gd name="T36" fmla="*/ 332 w 476"/>
                <a:gd name="T37" fmla="*/ 511 h 516"/>
                <a:gd name="T38" fmla="*/ 343 w 476"/>
                <a:gd name="T39" fmla="*/ 484 h 516"/>
                <a:gd name="T40" fmla="*/ 350 w 476"/>
                <a:gd name="T41" fmla="*/ 430 h 516"/>
                <a:gd name="T42" fmla="*/ 367 w 476"/>
                <a:gd name="T43" fmla="*/ 433 h 516"/>
                <a:gd name="T44" fmla="*/ 381 w 476"/>
                <a:gd name="T45" fmla="*/ 437 h 516"/>
                <a:gd name="T46" fmla="*/ 376 w 476"/>
                <a:gd name="T47" fmla="*/ 416 h 516"/>
                <a:gd name="T48" fmla="*/ 381 w 476"/>
                <a:gd name="T49" fmla="*/ 395 h 516"/>
                <a:gd name="T50" fmla="*/ 401 w 476"/>
                <a:gd name="T51" fmla="*/ 364 h 516"/>
                <a:gd name="T52" fmla="*/ 428 w 476"/>
                <a:gd name="T53" fmla="*/ 358 h 516"/>
                <a:gd name="T54" fmla="*/ 465 w 476"/>
                <a:gd name="T55" fmla="*/ 311 h 516"/>
                <a:gd name="T56" fmla="*/ 470 w 476"/>
                <a:gd name="T57" fmla="*/ 249 h 516"/>
                <a:gd name="T58" fmla="*/ 462 w 476"/>
                <a:gd name="T59" fmla="*/ 197 h 516"/>
                <a:gd name="T60" fmla="*/ 476 w 476"/>
                <a:gd name="T61" fmla="*/ 178 h 516"/>
                <a:gd name="T62" fmla="*/ 443 w 476"/>
                <a:gd name="T6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6" h="516">
                  <a:moveTo>
                    <a:pt x="443" y="0"/>
                  </a:moveTo>
                  <a:lnTo>
                    <a:pt x="406" y="27"/>
                  </a:lnTo>
                  <a:lnTo>
                    <a:pt x="381" y="41"/>
                  </a:lnTo>
                  <a:lnTo>
                    <a:pt x="361" y="63"/>
                  </a:lnTo>
                  <a:lnTo>
                    <a:pt x="336" y="88"/>
                  </a:lnTo>
                  <a:lnTo>
                    <a:pt x="315" y="92"/>
                  </a:lnTo>
                  <a:lnTo>
                    <a:pt x="297" y="96"/>
                  </a:lnTo>
                  <a:lnTo>
                    <a:pt x="262" y="111"/>
                  </a:lnTo>
                  <a:lnTo>
                    <a:pt x="250" y="113"/>
                  </a:lnTo>
                  <a:lnTo>
                    <a:pt x="228" y="94"/>
                  </a:lnTo>
                  <a:lnTo>
                    <a:pt x="195" y="97"/>
                  </a:lnTo>
                  <a:lnTo>
                    <a:pt x="179" y="89"/>
                  </a:lnTo>
                  <a:lnTo>
                    <a:pt x="165" y="80"/>
                  </a:lnTo>
                  <a:lnTo>
                    <a:pt x="134" y="85"/>
                  </a:lnTo>
                  <a:lnTo>
                    <a:pt x="70" y="94"/>
                  </a:lnTo>
                  <a:lnTo>
                    <a:pt x="0" y="108"/>
                  </a:lnTo>
                  <a:lnTo>
                    <a:pt x="9" y="200"/>
                  </a:lnTo>
                  <a:lnTo>
                    <a:pt x="20" y="286"/>
                  </a:lnTo>
                  <a:lnTo>
                    <a:pt x="36" y="431"/>
                  </a:lnTo>
                  <a:lnTo>
                    <a:pt x="39" y="462"/>
                  </a:lnTo>
                  <a:lnTo>
                    <a:pt x="65" y="461"/>
                  </a:lnTo>
                  <a:lnTo>
                    <a:pt x="81" y="456"/>
                  </a:lnTo>
                  <a:lnTo>
                    <a:pt x="101" y="466"/>
                  </a:lnTo>
                  <a:lnTo>
                    <a:pt x="114" y="494"/>
                  </a:lnTo>
                  <a:lnTo>
                    <a:pt x="147" y="492"/>
                  </a:lnTo>
                  <a:lnTo>
                    <a:pt x="158" y="506"/>
                  </a:lnTo>
                  <a:lnTo>
                    <a:pt x="168" y="506"/>
                  </a:lnTo>
                  <a:lnTo>
                    <a:pt x="186" y="497"/>
                  </a:lnTo>
                  <a:lnTo>
                    <a:pt x="201" y="500"/>
                  </a:lnTo>
                  <a:lnTo>
                    <a:pt x="234" y="503"/>
                  </a:lnTo>
                  <a:lnTo>
                    <a:pt x="245" y="489"/>
                  </a:lnTo>
                  <a:lnTo>
                    <a:pt x="261" y="481"/>
                  </a:lnTo>
                  <a:lnTo>
                    <a:pt x="273" y="476"/>
                  </a:lnTo>
                  <a:lnTo>
                    <a:pt x="276" y="494"/>
                  </a:lnTo>
                  <a:lnTo>
                    <a:pt x="289" y="500"/>
                  </a:lnTo>
                  <a:lnTo>
                    <a:pt x="309" y="516"/>
                  </a:lnTo>
                  <a:lnTo>
                    <a:pt x="323" y="514"/>
                  </a:lnTo>
                  <a:lnTo>
                    <a:pt x="332" y="511"/>
                  </a:lnTo>
                  <a:lnTo>
                    <a:pt x="332" y="494"/>
                  </a:lnTo>
                  <a:lnTo>
                    <a:pt x="343" y="484"/>
                  </a:lnTo>
                  <a:lnTo>
                    <a:pt x="343" y="455"/>
                  </a:lnTo>
                  <a:lnTo>
                    <a:pt x="350" y="430"/>
                  </a:lnTo>
                  <a:lnTo>
                    <a:pt x="357" y="425"/>
                  </a:lnTo>
                  <a:lnTo>
                    <a:pt x="367" y="433"/>
                  </a:lnTo>
                  <a:lnTo>
                    <a:pt x="370" y="444"/>
                  </a:lnTo>
                  <a:lnTo>
                    <a:pt x="381" y="437"/>
                  </a:lnTo>
                  <a:lnTo>
                    <a:pt x="382" y="428"/>
                  </a:lnTo>
                  <a:lnTo>
                    <a:pt x="376" y="416"/>
                  </a:lnTo>
                  <a:lnTo>
                    <a:pt x="376" y="402"/>
                  </a:lnTo>
                  <a:lnTo>
                    <a:pt x="381" y="395"/>
                  </a:lnTo>
                  <a:lnTo>
                    <a:pt x="395" y="373"/>
                  </a:lnTo>
                  <a:lnTo>
                    <a:pt x="401" y="364"/>
                  </a:lnTo>
                  <a:lnTo>
                    <a:pt x="414" y="367"/>
                  </a:lnTo>
                  <a:lnTo>
                    <a:pt x="428" y="358"/>
                  </a:lnTo>
                  <a:lnTo>
                    <a:pt x="448" y="336"/>
                  </a:lnTo>
                  <a:lnTo>
                    <a:pt x="465" y="311"/>
                  </a:lnTo>
                  <a:lnTo>
                    <a:pt x="467" y="280"/>
                  </a:lnTo>
                  <a:lnTo>
                    <a:pt x="470" y="249"/>
                  </a:lnTo>
                  <a:lnTo>
                    <a:pt x="468" y="214"/>
                  </a:lnTo>
                  <a:lnTo>
                    <a:pt x="462" y="197"/>
                  </a:lnTo>
                  <a:lnTo>
                    <a:pt x="465" y="189"/>
                  </a:lnTo>
                  <a:lnTo>
                    <a:pt x="476" y="178"/>
                  </a:lnTo>
                  <a:lnTo>
                    <a:pt x="462" y="122"/>
                  </a:lnTo>
                  <a:lnTo>
                    <a:pt x="443" y="0"/>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OH</a:t>
              </a:r>
            </a:p>
          </p:txBody>
        </p:sp>
        <p:sp>
          <p:nvSpPr>
            <p:cNvPr id="22" name="Freeform 79">
              <a:extLst>
                <a:ext uri="{FF2B5EF4-FFF2-40B4-BE49-F238E27FC236}">
                  <a16:creationId xmlns:a16="http://schemas.microsoft.com/office/drawing/2014/main" id="{39F2B134-6491-6E23-B748-E97CDE0001DA}"/>
                </a:ext>
              </a:extLst>
            </p:cNvPr>
            <p:cNvSpPr>
              <a:spLocks/>
            </p:cNvSpPr>
            <p:nvPr/>
          </p:nvSpPr>
          <p:spPr bwMode="auto">
            <a:xfrm>
              <a:off x="3836" y="1604"/>
              <a:ext cx="325" cy="567"/>
            </a:xfrm>
            <a:custGeom>
              <a:avLst/>
              <a:gdLst>
                <a:gd name="T0" fmla="*/ 0 w 325"/>
                <a:gd name="T1" fmla="*/ 567 h 567"/>
                <a:gd name="T2" fmla="*/ 2 w 325"/>
                <a:gd name="T3" fmla="*/ 548 h 567"/>
                <a:gd name="T4" fmla="*/ 3 w 325"/>
                <a:gd name="T5" fmla="*/ 520 h 567"/>
                <a:gd name="T6" fmla="*/ 19 w 325"/>
                <a:gd name="T7" fmla="*/ 503 h 567"/>
                <a:gd name="T8" fmla="*/ 30 w 325"/>
                <a:gd name="T9" fmla="*/ 478 h 567"/>
                <a:gd name="T10" fmla="*/ 46 w 325"/>
                <a:gd name="T11" fmla="*/ 451 h 567"/>
                <a:gd name="T12" fmla="*/ 43 w 325"/>
                <a:gd name="T13" fmla="*/ 416 h 567"/>
                <a:gd name="T14" fmla="*/ 32 w 325"/>
                <a:gd name="T15" fmla="*/ 398 h 567"/>
                <a:gd name="T16" fmla="*/ 30 w 325"/>
                <a:gd name="T17" fmla="*/ 378 h 567"/>
                <a:gd name="T18" fmla="*/ 35 w 325"/>
                <a:gd name="T19" fmla="*/ 344 h 567"/>
                <a:gd name="T20" fmla="*/ 32 w 325"/>
                <a:gd name="T21" fmla="*/ 300 h 567"/>
                <a:gd name="T22" fmla="*/ 24 w 325"/>
                <a:gd name="T23" fmla="*/ 200 h 567"/>
                <a:gd name="T24" fmla="*/ 16 w 325"/>
                <a:gd name="T25" fmla="*/ 105 h 567"/>
                <a:gd name="T26" fmla="*/ 10 w 325"/>
                <a:gd name="T27" fmla="*/ 32 h 567"/>
                <a:gd name="T28" fmla="*/ 28 w 325"/>
                <a:gd name="T29" fmla="*/ 38 h 567"/>
                <a:gd name="T30" fmla="*/ 38 w 325"/>
                <a:gd name="T31" fmla="*/ 42 h 567"/>
                <a:gd name="T32" fmla="*/ 44 w 325"/>
                <a:gd name="T33" fmla="*/ 41 h 567"/>
                <a:gd name="T34" fmla="*/ 58 w 325"/>
                <a:gd name="T35" fmla="*/ 28 h 567"/>
                <a:gd name="T36" fmla="*/ 75 w 325"/>
                <a:gd name="T37" fmla="*/ 19 h 567"/>
                <a:gd name="T38" fmla="*/ 107 w 325"/>
                <a:gd name="T39" fmla="*/ 17 h 567"/>
                <a:gd name="T40" fmla="*/ 244 w 325"/>
                <a:gd name="T41" fmla="*/ 3 h 567"/>
                <a:gd name="T42" fmla="*/ 280 w 325"/>
                <a:gd name="T43" fmla="*/ 0 h 567"/>
                <a:gd name="T44" fmla="*/ 289 w 325"/>
                <a:gd name="T45" fmla="*/ 100 h 567"/>
                <a:gd name="T46" fmla="*/ 316 w 325"/>
                <a:gd name="T47" fmla="*/ 330 h 567"/>
                <a:gd name="T48" fmla="*/ 319 w 325"/>
                <a:gd name="T49" fmla="*/ 366 h 567"/>
                <a:gd name="T50" fmla="*/ 317 w 325"/>
                <a:gd name="T51" fmla="*/ 380 h 567"/>
                <a:gd name="T52" fmla="*/ 325 w 325"/>
                <a:gd name="T53" fmla="*/ 392 h 567"/>
                <a:gd name="T54" fmla="*/ 325 w 325"/>
                <a:gd name="T55" fmla="*/ 400 h 567"/>
                <a:gd name="T56" fmla="*/ 310 w 325"/>
                <a:gd name="T57" fmla="*/ 411 h 567"/>
                <a:gd name="T58" fmla="*/ 288 w 325"/>
                <a:gd name="T59" fmla="*/ 420 h 567"/>
                <a:gd name="T60" fmla="*/ 267 w 325"/>
                <a:gd name="T61" fmla="*/ 423 h 567"/>
                <a:gd name="T62" fmla="*/ 263 w 325"/>
                <a:gd name="T63" fmla="*/ 453 h 567"/>
                <a:gd name="T64" fmla="*/ 235 w 325"/>
                <a:gd name="T65" fmla="*/ 475 h 567"/>
                <a:gd name="T66" fmla="*/ 217 w 325"/>
                <a:gd name="T67" fmla="*/ 500 h 567"/>
                <a:gd name="T68" fmla="*/ 219 w 325"/>
                <a:gd name="T69" fmla="*/ 514 h 567"/>
                <a:gd name="T70" fmla="*/ 216 w 325"/>
                <a:gd name="T71" fmla="*/ 523 h 567"/>
                <a:gd name="T72" fmla="*/ 196 w 325"/>
                <a:gd name="T73" fmla="*/ 523 h 567"/>
                <a:gd name="T74" fmla="*/ 185 w 325"/>
                <a:gd name="T75" fmla="*/ 514 h 567"/>
                <a:gd name="T76" fmla="*/ 169 w 325"/>
                <a:gd name="T77" fmla="*/ 522 h 567"/>
                <a:gd name="T78" fmla="*/ 153 w 325"/>
                <a:gd name="T79" fmla="*/ 531 h 567"/>
                <a:gd name="T80" fmla="*/ 153 w 325"/>
                <a:gd name="T81" fmla="*/ 550 h 567"/>
                <a:gd name="T82" fmla="*/ 146 w 325"/>
                <a:gd name="T83" fmla="*/ 551 h 567"/>
                <a:gd name="T84" fmla="*/ 144 w 325"/>
                <a:gd name="T85" fmla="*/ 545 h 567"/>
                <a:gd name="T86" fmla="*/ 130 w 325"/>
                <a:gd name="T87" fmla="*/ 536 h 567"/>
                <a:gd name="T88" fmla="*/ 110 w 325"/>
                <a:gd name="T89" fmla="*/ 544 h 567"/>
                <a:gd name="T90" fmla="*/ 100 w 325"/>
                <a:gd name="T91" fmla="*/ 562 h 567"/>
                <a:gd name="T92" fmla="*/ 91 w 325"/>
                <a:gd name="T93" fmla="*/ 558 h 567"/>
                <a:gd name="T94" fmla="*/ 82 w 325"/>
                <a:gd name="T95" fmla="*/ 548 h 567"/>
                <a:gd name="T96" fmla="*/ 53 w 325"/>
                <a:gd name="T97" fmla="*/ 551 h 567"/>
                <a:gd name="T98" fmla="*/ 19 w 325"/>
                <a:gd name="T99" fmla="*/ 558 h 567"/>
                <a:gd name="T100" fmla="*/ 0 w 325"/>
                <a:gd name="T101"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567">
                  <a:moveTo>
                    <a:pt x="0" y="567"/>
                  </a:moveTo>
                  <a:lnTo>
                    <a:pt x="2" y="548"/>
                  </a:lnTo>
                  <a:lnTo>
                    <a:pt x="3" y="520"/>
                  </a:lnTo>
                  <a:lnTo>
                    <a:pt x="19" y="503"/>
                  </a:lnTo>
                  <a:lnTo>
                    <a:pt x="30" y="478"/>
                  </a:lnTo>
                  <a:lnTo>
                    <a:pt x="46" y="451"/>
                  </a:lnTo>
                  <a:lnTo>
                    <a:pt x="43" y="416"/>
                  </a:lnTo>
                  <a:lnTo>
                    <a:pt x="32" y="398"/>
                  </a:lnTo>
                  <a:lnTo>
                    <a:pt x="30" y="378"/>
                  </a:lnTo>
                  <a:lnTo>
                    <a:pt x="35" y="344"/>
                  </a:lnTo>
                  <a:lnTo>
                    <a:pt x="32" y="300"/>
                  </a:lnTo>
                  <a:lnTo>
                    <a:pt x="24" y="200"/>
                  </a:lnTo>
                  <a:lnTo>
                    <a:pt x="16" y="105"/>
                  </a:lnTo>
                  <a:lnTo>
                    <a:pt x="10" y="32"/>
                  </a:lnTo>
                  <a:lnTo>
                    <a:pt x="28" y="38"/>
                  </a:lnTo>
                  <a:lnTo>
                    <a:pt x="38" y="42"/>
                  </a:lnTo>
                  <a:lnTo>
                    <a:pt x="44" y="41"/>
                  </a:lnTo>
                  <a:lnTo>
                    <a:pt x="58" y="28"/>
                  </a:lnTo>
                  <a:lnTo>
                    <a:pt x="75" y="19"/>
                  </a:lnTo>
                  <a:lnTo>
                    <a:pt x="107" y="17"/>
                  </a:lnTo>
                  <a:lnTo>
                    <a:pt x="244" y="3"/>
                  </a:lnTo>
                  <a:lnTo>
                    <a:pt x="280" y="0"/>
                  </a:lnTo>
                  <a:lnTo>
                    <a:pt x="289" y="100"/>
                  </a:lnTo>
                  <a:lnTo>
                    <a:pt x="316" y="330"/>
                  </a:lnTo>
                  <a:lnTo>
                    <a:pt x="319" y="366"/>
                  </a:lnTo>
                  <a:lnTo>
                    <a:pt x="317" y="380"/>
                  </a:lnTo>
                  <a:lnTo>
                    <a:pt x="325" y="392"/>
                  </a:lnTo>
                  <a:lnTo>
                    <a:pt x="325" y="400"/>
                  </a:lnTo>
                  <a:lnTo>
                    <a:pt x="310" y="411"/>
                  </a:lnTo>
                  <a:lnTo>
                    <a:pt x="288" y="420"/>
                  </a:lnTo>
                  <a:lnTo>
                    <a:pt x="267" y="423"/>
                  </a:lnTo>
                  <a:lnTo>
                    <a:pt x="263" y="453"/>
                  </a:lnTo>
                  <a:lnTo>
                    <a:pt x="235" y="475"/>
                  </a:lnTo>
                  <a:lnTo>
                    <a:pt x="217" y="500"/>
                  </a:lnTo>
                  <a:lnTo>
                    <a:pt x="219" y="514"/>
                  </a:lnTo>
                  <a:lnTo>
                    <a:pt x="216" y="523"/>
                  </a:lnTo>
                  <a:lnTo>
                    <a:pt x="196" y="523"/>
                  </a:lnTo>
                  <a:lnTo>
                    <a:pt x="185" y="514"/>
                  </a:lnTo>
                  <a:lnTo>
                    <a:pt x="169" y="522"/>
                  </a:lnTo>
                  <a:lnTo>
                    <a:pt x="153" y="531"/>
                  </a:lnTo>
                  <a:lnTo>
                    <a:pt x="153" y="550"/>
                  </a:lnTo>
                  <a:lnTo>
                    <a:pt x="146" y="551"/>
                  </a:lnTo>
                  <a:lnTo>
                    <a:pt x="144" y="545"/>
                  </a:lnTo>
                  <a:lnTo>
                    <a:pt x="130" y="536"/>
                  </a:lnTo>
                  <a:lnTo>
                    <a:pt x="110" y="544"/>
                  </a:lnTo>
                  <a:lnTo>
                    <a:pt x="100" y="562"/>
                  </a:lnTo>
                  <a:lnTo>
                    <a:pt x="91" y="558"/>
                  </a:lnTo>
                  <a:lnTo>
                    <a:pt x="82" y="548"/>
                  </a:lnTo>
                  <a:lnTo>
                    <a:pt x="53" y="551"/>
                  </a:lnTo>
                  <a:lnTo>
                    <a:pt x="19" y="558"/>
                  </a:lnTo>
                  <a:lnTo>
                    <a:pt x="0" y="567"/>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IN</a:t>
              </a:r>
            </a:p>
          </p:txBody>
        </p:sp>
        <p:sp>
          <p:nvSpPr>
            <p:cNvPr id="23" name="Freeform 80">
              <a:extLst>
                <a:ext uri="{FF2B5EF4-FFF2-40B4-BE49-F238E27FC236}">
                  <a16:creationId xmlns:a16="http://schemas.microsoft.com/office/drawing/2014/main" id="{7996248C-6B5A-DD94-D04B-F19CFBF1E7FE}"/>
                </a:ext>
              </a:extLst>
            </p:cNvPr>
            <p:cNvSpPr>
              <a:spLocks/>
            </p:cNvSpPr>
            <p:nvPr/>
          </p:nvSpPr>
          <p:spPr bwMode="auto">
            <a:xfrm>
              <a:off x="3448" y="1531"/>
              <a:ext cx="432" cy="771"/>
            </a:xfrm>
            <a:custGeom>
              <a:avLst/>
              <a:gdLst>
                <a:gd name="T0" fmla="*/ 388 w 432"/>
                <a:gd name="T1" fmla="*/ 621 h 771"/>
                <a:gd name="T2" fmla="*/ 407 w 432"/>
                <a:gd name="T3" fmla="*/ 574 h 771"/>
                <a:gd name="T4" fmla="*/ 432 w 432"/>
                <a:gd name="T5" fmla="*/ 524 h 771"/>
                <a:gd name="T6" fmla="*/ 418 w 432"/>
                <a:gd name="T7" fmla="*/ 470 h 771"/>
                <a:gd name="T8" fmla="*/ 421 w 432"/>
                <a:gd name="T9" fmla="*/ 415 h 771"/>
                <a:gd name="T10" fmla="*/ 410 w 432"/>
                <a:gd name="T11" fmla="*/ 272 h 771"/>
                <a:gd name="T12" fmla="*/ 396 w 432"/>
                <a:gd name="T13" fmla="*/ 106 h 771"/>
                <a:gd name="T14" fmla="*/ 388 w 432"/>
                <a:gd name="T15" fmla="*/ 84 h 771"/>
                <a:gd name="T16" fmla="*/ 371 w 432"/>
                <a:gd name="T17" fmla="*/ 50 h 771"/>
                <a:gd name="T18" fmla="*/ 360 w 432"/>
                <a:gd name="T19" fmla="*/ 0 h 771"/>
                <a:gd name="T20" fmla="*/ 76 w 432"/>
                <a:gd name="T21" fmla="*/ 30 h 771"/>
                <a:gd name="T22" fmla="*/ 96 w 432"/>
                <a:gd name="T23" fmla="*/ 42 h 771"/>
                <a:gd name="T24" fmla="*/ 123 w 432"/>
                <a:gd name="T25" fmla="*/ 75 h 771"/>
                <a:gd name="T26" fmla="*/ 123 w 432"/>
                <a:gd name="T27" fmla="*/ 111 h 771"/>
                <a:gd name="T28" fmla="*/ 107 w 432"/>
                <a:gd name="T29" fmla="*/ 148 h 771"/>
                <a:gd name="T30" fmla="*/ 81 w 432"/>
                <a:gd name="T31" fmla="*/ 164 h 771"/>
                <a:gd name="T32" fmla="*/ 45 w 432"/>
                <a:gd name="T33" fmla="*/ 184 h 771"/>
                <a:gd name="T34" fmla="*/ 45 w 432"/>
                <a:gd name="T35" fmla="*/ 206 h 771"/>
                <a:gd name="T36" fmla="*/ 54 w 432"/>
                <a:gd name="T37" fmla="*/ 242 h 771"/>
                <a:gd name="T38" fmla="*/ 39 w 432"/>
                <a:gd name="T39" fmla="*/ 262 h 771"/>
                <a:gd name="T40" fmla="*/ 28 w 432"/>
                <a:gd name="T41" fmla="*/ 281 h 771"/>
                <a:gd name="T42" fmla="*/ 15 w 432"/>
                <a:gd name="T43" fmla="*/ 297 h 771"/>
                <a:gd name="T44" fmla="*/ 6 w 432"/>
                <a:gd name="T45" fmla="*/ 318 h 771"/>
                <a:gd name="T46" fmla="*/ 3 w 432"/>
                <a:gd name="T47" fmla="*/ 359 h 771"/>
                <a:gd name="T48" fmla="*/ 64 w 432"/>
                <a:gd name="T49" fmla="*/ 451 h 771"/>
                <a:gd name="T50" fmla="*/ 96 w 432"/>
                <a:gd name="T51" fmla="*/ 501 h 771"/>
                <a:gd name="T52" fmla="*/ 142 w 432"/>
                <a:gd name="T53" fmla="*/ 512 h 771"/>
                <a:gd name="T54" fmla="*/ 154 w 432"/>
                <a:gd name="T55" fmla="*/ 545 h 771"/>
                <a:gd name="T56" fmla="*/ 135 w 432"/>
                <a:gd name="T57" fmla="*/ 601 h 771"/>
                <a:gd name="T58" fmla="*/ 190 w 432"/>
                <a:gd name="T59" fmla="*/ 659 h 771"/>
                <a:gd name="T60" fmla="*/ 231 w 432"/>
                <a:gd name="T61" fmla="*/ 695 h 771"/>
                <a:gd name="T62" fmla="*/ 238 w 432"/>
                <a:gd name="T63" fmla="*/ 732 h 771"/>
                <a:gd name="T64" fmla="*/ 260 w 432"/>
                <a:gd name="T65" fmla="*/ 771 h 771"/>
                <a:gd name="T66" fmla="*/ 274 w 432"/>
                <a:gd name="T67" fmla="*/ 752 h 771"/>
                <a:gd name="T68" fmla="*/ 301 w 432"/>
                <a:gd name="T69" fmla="*/ 738 h 771"/>
                <a:gd name="T70" fmla="*/ 340 w 432"/>
                <a:gd name="T71" fmla="*/ 754 h 771"/>
                <a:gd name="T72" fmla="*/ 349 w 432"/>
                <a:gd name="T73" fmla="*/ 738 h 771"/>
                <a:gd name="T74" fmla="*/ 343 w 432"/>
                <a:gd name="T75" fmla="*/ 709 h 771"/>
                <a:gd name="T76" fmla="*/ 373 w 432"/>
                <a:gd name="T77" fmla="*/ 695 h 771"/>
                <a:gd name="T78" fmla="*/ 377 w 432"/>
                <a:gd name="T79" fmla="*/ 684 h 771"/>
                <a:gd name="T80" fmla="*/ 382 w 432"/>
                <a:gd name="T81" fmla="*/ 66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771">
                  <a:moveTo>
                    <a:pt x="388" y="641"/>
                  </a:moveTo>
                  <a:lnTo>
                    <a:pt x="388" y="621"/>
                  </a:lnTo>
                  <a:lnTo>
                    <a:pt x="393" y="593"/>
                  </a:lnTo>
                  <a:lnTo>
                    <a:pt x="407" y="574"/>
                  </a:lnTo>
                  <a:lnTo>
                    <a:pt x="418" y="549"/>
                  </a:lnTo>
                  <a:lnTo>
                    <a:pt x="432" y="524"/>
                  </a:lnTo>
                  <a:lnTo>
                    <a:pt x="431" y="492"/>
                  </a:lnTo>
                  <a:lnTo>
                    <a:pt x="418" y="470"/>
                  </a:lnTo>
                  <a:lnTo>
                    <a:pt x="416" y="448"/>
                  </a:lnTo>
                  <a:lnTo>
                    <a:pt x="421" y="415"/>
                  </a:lnTo>
                  <a:lnTo>
                    <a:pt x="416" y="371"/>
                  </a:lnTo>
                  <a:lnTo>
                    <a:pt x="410" y="272"/>
                  </a:lnTo>
                  <a:lnTo>
                    <a:pt x="401" y="178"/>
                  </a:lnTo>
                  <a:lnTo>
                    <a:pt x="396" y="106"/>
                  </a:lnTo>
                  <a:lnTo>
                    <a:pt x="395" y="100"/>
                  </a:lnTo>
                  <a:lnTo>
                    <a:pt x="388" y="84"/>
                  </a:lnTo>
                  <a:lnTo>
                    <a:pt x="381" y="61"/>
                  </a:lnTo>
                  <a:lnTo>
                    <a:pt x="371" y="50"/>
                  </a:lnTo>
                  <a:lnTo>
                    <a:pt x="362" y="33"/>
                  </a:lnTo>
                  <a:lnTo>
                    <a:pt x="360" y="0"/>
                  </a:lnTo>
                  <a:lnTo>
                    <a:pt x="75" y="16"/>
                  </a:lnTo>
                  <a:lnTo>
                    <a:pt x="76" y="30"/>
                  </a:lnTo>
                  <a:lnTo>
                    <a:pt x="90" y="34"/>
                  </a:lnTo>
                  <a:lnTo>
                    <a:pt x="96" y="42"/>
                  </a:lnTo>
                  <a:lnTo>
                    <a:pt x="98" y="53"/>
                  </a:lnTo>
                  <a:lnTo>
                    <a:pt x="123" y="75"/>
                  </a:lnTo>
                  <a:lnTo>
                    <a:pt x="128" y="89"/>
                  </a:lnTo>
                  <a:lnTo>
                    <a:pt x="123" y="111"/>
                  </a:lnTo>
                  <a:lnTo>
                    <a:pt x="112" y="133"/>
                  </a:lnTo>
                  <a:lnTo>
                    <a:pt x="107" y="148"/>
                  </a:lnTo>
                  <a:lnTo>
                    <a:pt x="93" y="161"/>
                  </a:lnTo>
                  <a:lnTo>
                    <a:pt x="81" y="164"/>
                  </a:lnTo>
                  <a:lnTo>
                    <a:pt x="48" y="173"/>
                  </a:lnTo>
                  <a:lnTo>
                    <a:pt x="45" y="184"/>
                  </a:lnTo>
                  <a:lnTo>
                    <a:pt x="40" y="197"/>
                  </a:lnTo>
                  <a:lnTo>
                    <a:pt x="45" y="206"/>
                  </a:lnTo>
                  <a:lnTo>
                    <a:pt x="56" y="215"/>
                  </a:lnTo>
                  <a:lnTo>
                    <a:pt x="54" y="242"/>
                  </a:lnTo>
                  <a:lnTo>
                    <a:pt x="43" y="251"/>
                  </a:lnTo>
                  <a:lnTo>
                    <a:pt x="39" y="262"/>
                  </a:lnTo>
                  <a:lnTo>
                    <a:pt x="39" y="279"/>
                  </a:lnTo>
                  <a:lnTo>
                    <a:pt x="28" y="281"/>
                  </a:lnTo>
                  <a:lnTo>
                    <a:pt x="17" y="289"/>
                  </a:lnTo>
                  <a:lnTo>
                    <a:pt x="15" y="297"/>
                  </a:lnTo>
                  <a:lnTo>
                    <a:pt x="17" y="311"/>
                  </a:lnTo>
                  <a:lnTo>
                    <a:pt x="6" y="318"/>
                  </a:lnTo>
                  <a:lnTo>
                    <a:pt x="0" y="336"/>
                  </a:lnTo>
                  <a:lnTo>
                    <a:pt x="3" y="359"/>
                  </a:lnTo>
                  <a:lnTo>
                    <a:pt x="17" y="404"/>
                  </a:lnTo>
                  <a:lnTo>
                    <a:pt x="64" y="451"/>
                  </a:lnTo>
                  <a:lnTo>
                    <a:pt x="96" y="474"/>
                  </a:lnTo>
                  <a:lnTo>
                    <a:pt x="96" y="501"/>
                  </a:lnTo>
                  <a:lnTo>
                    <a:pt x="101" y="510"/>
                  </a:lnTo>
                  <a:lnTo>
                    <a:pt x="142" y="512"/>
                  </a:lnTo>
                  <a:lnTo>
                    <a:pt x="159" y="521"/>
                  </a:lnTo>
                  <a:lnTo>
                    <a:pt x="154" y="545"/>
                  </a:lnTo>
                  <a:lnTo>
                    <a:pt x="140" y="581"/>
                  </a:lnTo>
                  <a:lnTo>
                    <a:pt x="135" y="601"/>
                  </a:lnTo>
                  <a:lnTo>
                    <a:pt x="149" y="626"/>
                  </a:lnTo>
                  <a:lnTo>
                    <a:pt x="190" y="659"/>
                  </a:lnTo>
                  <a:lnTo>
                    <a:pt x="218" y="663"/>
                  </a:lnTo>
                  <a:lnTo>
                    <a:pt x="231" y="695"/>
                  </a:lnTo>
                  <a:lnTo>
                    <a:pt x="245" y="713"/>
                  </a:lnTo>
                  <a:lnTo>
                    <a:pt x="238" y="732"/>
                  </a:lnTo>
                  <a:lnTo>
                    <a:pt x="248" y="759"/>
                  </a:lnTo>
                  <a:lnTo>
                    <a:pt x="260" y="771"/>
                  </a:lnTo>
                  <a:lnTo>
                    <a:pt x="268" y="765"/>
                  </a:lnTo>
                  <a:lnTo>
                    <a:pt x="274" y="752"/>
                  </a:lnTo>
                  <a:lnTo>
                    <a:pt x="288" y="741"/>
                  </a:lnTo>
                  <a:lnTo>
                    <a:pt x="301" y="738"/>
                  </a:lnTo>
                  <a:lnTo>
                    <a:pt x="318" y="745"/>
                  </a:lnTo>
                  <a:lnTo>
                    <a:pt x="340" y="754"/>
                  </a:lnTo>
                  <a:lnTo>
                    <a:pt x="348" y="752"/>
                  </a:lnTo>
                  <a:lnTo>
                    <a:pt x="349" y="738"/>
                  </a:lnTo>
                  <a:lnTo>
                    <a:pt x="342" y="723"/>
                  </a:lnTo>
                  <a:lnTo>
                    <a:pt x="343" y="709"/>
                  </a:lnTo>
                  <a:lnTo>
                    <a:pt x="354" y="699"/>
                  </a:lnTo>
                  <a:lnTo>
                    <a:pt x="373" y="695"/>
                  </a:lnTo>
                  <a:lnTo>
                    <a:pt x="381" y="691"/>
                  </a:lnTo>
                  <a:lnTo>
                    <a:pt x="377" y="684"/>
                  </a:lnTo>
                  <a:lnTo>
                    <a:pt x="373" y="668"/>
                  </a:lnTo>
                  <a:lnTo>
                    <a:pt x="382" y="662"/>
                  </a:lnTo>
                  <a:lnTo>
                    <a:pt x="388" y="641"/>
                  </a:lnTo>
                  <a:close/>
                </a:path>
              </a:pathLst>
            </a:custGeom>
            <a:solidFill>
              <a:srgbClr val="FFC000"/>
            </a:solidFill>
            <a:ln w="5">
              <a:solidFill>
                <a:schemeClr val="bg1">
                  <a:lumMod val="65000"/>
                </a:schemeClr>
              </a:solidFill>
              <a:prstDash val="solid"/>
              <a:round/>
              <a:headEnd/>
              <a:tailEnd/>
            </a:ln>
          </p:spPr>
          <p:txBody>
            <a:bodyPr vert="horz" wrap="square" lIns="182880" tIns="45720" rIns="91440" bIns="182880" numCol="1" anchor="ctr" anchorCtr="0" compatLnSpc="1">
              <a:prstTxWarp prst="textNoShape">
                <a:avLst/>
              </a:prstTxWarp>
            </a:bodyPr>
            <a:lstStyle/>
            <a:p>
              <a:pPr algn="ctr"/>
              <a:r>
                <a:rPr lang="en-US" sz="1200"/>
                <a:t>IL</a:t>
              </a:r>
            </a:p>
          </p:txBody>
        </p:sp>
        <p:sp>
          <p:nvSpPr>
            <p:cNvPr id="24" name="Freeform 81">
              <a:extLst>
                <a:ext uri="{FF2B5EF4-FFF2-40B4-BE49-F238E27FC236}">
                  <a16:creationId xmlns:a16="http://schemas.microsoft.com/office/drawing/2014/main" id="{31848647-E0FA-7826-115A-7F5569DFD0A6}"/>
                </a:ext>
              </a:extLst>
            </p:cNvPr>
            <p:cNvSpPr>
              <a:spLocks/>
            </p:cNvSpPr>
            <p:nvPr/>
          </p:nvSpPr>
          <p:spPr bwMode="auto">
            <a:xfrm>
              <a:off x="5242" y="1322"/>
              <a:ext cx="184" cy="182"/>
            </a:xfrm>
            <a:custGeom>
              <a:avLst/>
              <a:gdLst>
                <a:gd name="T0" fmla="*/ 184 w 184"/>
                <a:gd name="T1" fmla="*/ 92 h 182"/>
                <a:gd name="T2" fmla="*/ 162 w 184"/>
                <a:gd name="T3" fmla="*/ 0 h 182"/>
                <a:gd name="T4" fmla="*/ 132 w 184"/>
                <a:gd name="T5" fmla="*/ 6 h 182"/>
                <a:gd name="T6" fmla="*/ 0 w 184"/>
                <a:gd name="T7" fmla="*/ 36 h 182"/>
                <a:gd name="T8" fmla="*/ 6 w 184"/>
                <a:gd name="T9" fmla="*/ 54 h 182"/>
                <a:gd name="T10" fmla="*/ 15 w 184"/>
                <a:gd name="T11" fmla="*/ 101 h 182"/>
                <a:gd name="T12" fmla="*/ 15 w 184"/>
                <a:gd name="T13" fmla="*/ 156 h 182"/>
                <a:gd name="T14" fmla="*/ 7 w 184"/>
                <a:gd name="T15" fmla="*/ 170 h 182"/>
                <a:gd name="T16" fmla="*/ 20 w 184"/>
                <a:gd name="T17" fmla="*/ 182 h 182"/>
                <a:gd name="T18" fmla="*/ 46 w 184"/>
                <a:gd name="T19" fmla="*/ 157 h 182"/>
                <a:gd name="T20" fmla="*/ 68 w 184"/>
                <a:gd name="T21" fmla="*/ 137 h 182"/>
                <a:gd name="T22" fmla="*/ 81 w 184"/>
                <a:gd name="T23" fmla="*/ 125 h 182"/>
                <a:gd name="T24" fmla="*/ 85 w 184"/>
                <a:gd name="T25" fmla="*/ 129 h 182"/>
                <a:gd name="T26" fmla="*/ 103 w 184"/>
                <a:gd name="T27" fmla="*/ 120 h 182"/>
                <a:gd name="T28" fmla="*/ 135 w 184"/>
                <a:gd name="T29" fmla="*/ 112 h 182"/>
                <a:gd name="T30" fmla="*/ 184 w 184"/>
                <a:gd name="T31" fmla="*/ 9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82">
                  <a:moveTo>
                    <a:pt x="184" y="92"/>
                  </a:moveTo>
                  <a:lnTo>
                    <a:pt x="162" y="0"/>
                  </a:lnTo>
                  <a:lnTo>
                    <a:pt x="132" y="6"/>
                  </a:lnTo>
                  <a:lnTo>
                    <a:pt x="0" y="36"/>
                  </a:lnTo>
                  <a:lnTo>
                    <a:pt x="6" y="54"/>
                  </a:lnTo>
                  <a:lnTo>
                    <a:pt x="15" y="101"/>
                  </a:lnTo>
                  <a:lnTo>
                    <a:pt x="15" y="156"/>
                  </a:lnTo>
                  <a:lnTo>
                    <a:pt x="7" y="170"/>
                  </a:lnTo>
                  <a:lnTo>
                    <a:pt x="20" y="182"/>
                  </a:lnTo>
                  <a:lnTo>
                    <a:pt x="46" y="157"/>
                  </a:lnTo>
                  <a:lnTo>
                    <a:pt x="68" y="137"/>
                  </a:lnTo>
                  <a:lnTo>
                    <a:pt x="81" y="125"/>
                  </a:lnTo>
                  <a:lnTo>
                    <a:pt x="85" y="129"/>
                  </a:lnTo>
                  <a:lnTo>
                    <a:pt x="103" y="120"/>
                  </a:lnTo>
                  <a:lnTo>
                    <a:pt x="135" y="112"/>
                  </a:lnTo>
                  <a:lnTo>
                    <a:pt x="184" y="92"/>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5" name="Freeform 82">
              <a:extLst>
                <a:ext uri="{FF2B5EF4-FFF2-40B4-BE49-F238E27FC236}">
                  <a16:creationId xmlns:a16="http://schemas.microsoft.com/office/drawing/2014/main" id="{1D7E1361-A46D-7A25-D564-BD1F9C34EFB4}"/>
                </a:ext>
              </a:extLst>
            </p:cNvPr>
            <p:cNvSpPr>
              <a:spLocks/>
            </p:cNvSpPr>
            <p:nvPr/>
          </p:nvSpPr>
          <p:spPr bwMode="auto">
            <a:xfrm>
              <a:off x="3285" y="946"/>
              <a:ext cx="565" cy="601"/>
            </a:xfrm>
            <a:custGeom>
              <a:avLst/>
              <a:gdLst>
                <a:gd name="T0" fmla="*/ 523 w 565"/>
                <a:gd name="T1" fmla="*/ 565 h 601"/>
                <a:gd name="T2" fmla="*/ 512 w 565"/>
                <a:gd name="T3" fmla="*/ 498 h 601"/>
                <a:gd name="T4" fmla="*/ 511 w 565"/>
                <a:gd name="T5" fmla="*/ 463 h 601"/>
                <a:gd name="T6" fmla="*/ 525 w 565"/>
                <a:gd name="T7" fmla="*/ 429 h 601"/>
                <a:gd name="T8" fmla="*/ 517 w 565"/>
                <a:gd name="T9" fmla="*/ 385 h 601"/>
                <a:gd name="T10" fmla="*/ 533 w 565"/>
                <a:gd name="T11" fmla="*/ 360 h 601"/>
                <a:gd name="T12" fmla="*/ 528 w 565"/>
                <a:gd name="T13" fmla="*/ 334 h 601"/>
                <a:gd name="T14" fmla="*/ 529 w 565"/>
                <a:gd name="T15" fmla="*/ 291 h 601"/>
                <a:gd name="T16" fmla="*/ 564 w 565"/>
                <a:gd name="T17" fmla="*/ 215 h 601"/>
                <a:gd name="T18" fmla="*/ 564 w 565"/>
                <a:gd name="T19" fmla="*/ 195 h 601"/>
                <a:gd name="T20" fmla="*/ 533 w 565"/>
                <a:gd name="T21" fmla="*/ 237 h 601"/>
                <a:gd name="T22" fmla="*/ 503 w 565"/>
                <a:gd name="T23" fmla="*/ 273 h 601"/>
                <a:gd name="T24" fmla="*/ 486 w 565"/>
                <a:gd name="T25" fmla="*/ 291 h 601"/>
                <a:gd name="T26" fmla="*/ 470 w 565"/>
                <a:gd name="T27" fmla="*/ 302 h 601"/>
                <a:gd name="T28" fmla="*/ 476 w 565"/>
                <a:gd name="T29" fmla="*/ 276 h 601"/>
                <a:gd name="T30" fmla="*/ 501 w 565"/>
                <a:gd name="T31" fmla="*/ 237 h 601"/>
                <a:gd name="T32" fmla="*/ 490 w 565"/>
                <a:gd name="T33" fmla="*/ 210 h 601"/>
                <a:gd name="T34" fmla="*/ 456 w 565"/>
                <a:gd name="T35" fmla="*/ 137 h 601"/>
                <a:gd name="T36" fmla="*/ 369 w 565"/>
                <a:gd name="T37" fmla="*/ 106 h 601"/>
                <a:gd name="T38" fmla="*/ 300 w 565"/>
                <a:gd name="T39" fmla="*/ 85 h 601"/>
                <a:gd name="T40" fmla="*/ 227 w 565"/>
                <a:gd name="T41" fmla="*/ 46 h 601"/>
                <a:gd name="T42" fmla="*/ 214 w 565"/>
                <a:gd name="T43" fmla="*/ 49 h 601"/>
                <a:gd name="T44" fmla="*/ 202 w 565"/>
                <a:gd name="T45" fmla="*/ 43 h 601"/>
                <a:gd name="T46" fmla="*/ 184 w 565"/>
                <a:gd name="T47" fmla="*/ 51 h 601"/>
                <a:gd name="T48" fmla="*/ 181 w 565"/>
                <a:gd name="T49" fmla="*/ 34 h 601"/>
                <a:gd name="T50" fmla="*/ 202 w 565"/>
                <a:gd name="T51" fmla="*/ 9 h 601"/>
                <a:gd name="T52" fmla="*/ 175 w 565"/>
                <a:gd name="T53" fmla="*/ 4 h 601"/>
                <a:gd name="T54" fmla="*/ 111 w 565"/>
                <a:gd name="T55" fmla="*/ 37 h 601"/>
                <a:gd name="T56" fmla="*/ 75 w 565"/>
                <a:gd name="T57" fmla="*/ 37 h 601"/>
                <a:gd name="T58" fmla="*/ 55 w 565"/>
                <a:gd name="T59" fmla="*/ 49 h 601"/>
                <a:gd name="T60" fmla="*/ 53 w 565"/>
                <a:gd name="T61" fmla="*/ 120 h 601"/>
                <a:gd name="T62" fmla="*/ 14 w 565"/>
                <a:gd name="T63" fmla="*/ 154 h 601"/>
                <a:gd name="T64" fmla="*/ 2 w 565"/>
                <a:gd name="T65" fmla="*/ 193 h 601"/>
                <a:gd name="T66" fmla="*/ 22 w 565"/>
                <a:gd name="T67" fmla="*/ 226 h 601"/>
                <a:gd name="T68" fmla="*/ 11 w 565"/>
                <a:gd name="T69" fmla="*/ 270 h 601"/>
                <a:gd name="T70" fmla="*/ 33 w 565"/>
                <a:gd name="T71" fmla="*/ 329 h 601"/>
                <a:gd name="T72" fmla="*/ 66 w 565"/>
                <a:gd name="T73" fmla="*/ 349 h 601"/>
                <a:gd name="T74" fmla="*/ 111 w 565"/>
                <a:gd name="T75" fmla="*/ 388 h 601"/>
                <a:gd name="T76" fmla="*/ 169 w 565"/>
                <a:gd name="T77" fmla="*/ 430 h 601"/>
                <a:gd name="T78" fmla="*/ 178 w 565"/>
                <a:gd name="T79" fmla="*/ 498 h 601"/>
                <a:gd name="T80" fmla="*/ 194 w 565"/>
                <a:gd name="T81" fmla="*/ 516 h 601"/>
                <a:gd name="T82" fmla="*/ 183 w 565"/>
                <a:gd name="T83" fmla="*/ 558 h 601"/>
                <a:gd name="T84" fmla="*/ 214 w 565"/>
                <a:gd name="T85" fmla="*/ 590 h 601"/>
                <a:gd name="T86" fmla="*/ 241 w 565"/>
                <a:gd name="T8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5" h="601">
                  <a:moveTo>
                    <a:pt x="523" y="583"/>
                  </a:moveTo>
                  <a:lnTo>
                    <a:pt x="523" y="565"/>
                  </a:lnTo>
                  <a:lnTo>
                    <a:pt x="515" y="537"/>
                  </a:lnTo>
                  <a:lnTo>
                    <a:pt x="512" y="498"/>
                  </a:lnTo>
                  <a:lnTo>
                    <a:pt x="505" y="482"/>
                  </a:lnTo>
                  <a:lnTo>
                    <a:pt x="511" y="463"/>
                  </a:lnTo>
                  <a:lnTo>
                    <a:pt x="515" y="446"/>
                  </a:lnTo>
                  <a:lnTo>
                    <a:pt x="525" y="429"/>
                  </a:lnTo>
                  <a:lnTo>
                    <a:pt x="522" y="409"/>
                  </a:lnTo>
                  <a:lnTo>
                    <a:pt x="517" y="385"/>
                  </a:lnTo>
                  <a:lnTo>
                    <a:pt x="520" y="374"/>
                  </a:lnTo>
                  <a:lnTo>
                    <a:pt x="533" y="360"/>
                  </a:lnTo>
                  <a:lnTo>
                    <a:pt x="533" y="343"/>
                  </a:lnTo>
                  <a:lnTo>
                    <a:pt x="528" y="334"/>
                  </a:lnTo>
                  <a:lnTo>
                    <a:pt x="533" y="318"/>
                  </a:lnTo>
                  <a:lnTo>
                    <a:pt x="529" y="291"/>
                  </a:lnTo>
                  <a:lnTo>
                    <a:pt x="547" y="257"/>
                  </a:lnTo>
                  <a:lnTo>
                    <a:pt x="564" y="215"/>
                  </a:lnTo>
                  <a:lnTo>
                    <a:pt x="565" y="201"/>
                  </a:lnTo>
                  <a:lnTo>
                    <a:pt x="564" y="195"/>
                  </a:lnTo>
                  <a:lnTo>
                    <a:pt x="559" y="198"/>
                  </a:lnTo>
                  <a:lnTo>
                    <a:pt x="533" y="237"/>
                  </a:lnTo>
                  <a:lnTo>
                    <a:pt x="515" y="262"/>
                  </a:lnTo>
                  <a:lnTo>
                    <a:pt x="503" y="273"/>
                  </a:lnTo>
                  <a:lnTo>
                    <a:pt x="498" y="287"/>
                  </a:lnTo>
                  <a:lnTo>
                    <a:pt x="486" y="291"/>
                  </a:lnTo>
                  <a:lnTo>
                    <a:pt x="478" y="304"/>
                  </a:lnTo>
                  <a:lnTo>
                    <a:pt x="470" y="302"/>
                  </a:lnTo>
                  <a:lnTo>
                    <a:pt x="469" y="291"/>
                  </a:lnTo>
                  <a:lnTo>
                    <a:pt x="476" y="276"/>
                  </a:lnTo>
                  <a:lnTo>
                    <a:pt x="490" y="246"/>
                  </a:lnTo>
                  <a:lnTo>
                    <a:pt x="501" y="237"/>
                  </a:lnTo>
                  <a:lnTo>
                    <a:pt x="508" y="221"/>
                  </a:lnTo>
                  <a:lnTo>
                    <a:pt x="490" y="210"/>
                  </a:lnTo>
                  <a:lnTo>
                    <a:pt x="478" y="145"/>
                  </a:lnTo>
                  <a:lnTo>
                    <a:pt x="456" y="137"/>
                  </a:lnTo>
                  <a:lnTo>
                    <a:pt x="444" y="123"/>
                  </a:lnTo>
                  <a:lnTo>
                    <a:pt x="369" y="106"/>
                  </a:lnTo>
                  <a:lnTo>
                    <a:pt x="350" y="99"/>
                  </a:lnTo>
                  <a:lnTo>
                    <a:pt x="300" y="85"/>
                  </a:lnTo>
                  <a:lnTo>
                    <a:pt x="250" y="78"/>
                  </a:lnTo>
                  <a:lnTo>
                    <a:pt x="227" y="46"/>
                  </a:lnTo>
                  <a:lnTo>
                    <a:pt x="222" y="49"/>
                  </a:lnTo>
                  <a:lnTo>
                    <a:pt x="214" y="49"/>
                  </a:lnTo>
                  <a:lnTo>
                    <a:pt x="211" y="42"/>
                  </a:lnTo>
                  <a:lnTo>
                    <a:pt x="202" y="43"/>
                  </a:lnTo>
                  <a:lnTo>
                    <a:pt x="195" y="45"/>
                  </a:lnTo>
                  <a:lnTo>
                    <a:pt x="184" y="51"/>
                  </a:lnTo>
                  <a:lnTo>
                    <a:pt x="178" y="46"/>
                  </a:lnTo>
                  <a:lnTo>
                    <a:pt x="181" y="34"/>
                  </a:lnTo>
                  <a:lnTo>
                    <a:pt x="194" y="15"/>
                  </a:lnTo>
                  <a:lnTo>
                    <a:pt x="202" y="9"/>
                  </a:lnTo>
                  <a:lnTo>
                    <a:pt x="189" y="0"/>
                  </a:lnTo>
                  <a:lnTo>
                    <a:pt x="175" y="4"/>
                  </a:lnTo>
                  <a:lnTo>
                    <a:pt x="158" y="17"/>
                  </a:lnTo>
                  <a:lnTo>
                    <a:pt x="111" y="37"/>
                  </a:lnTo>
                  <a:lnTo>
                    <a:pt x="92" y="40"/>
                  </a:lnTo>
                  <a:lnTo>
                    <a:pt x="75" y="37"/>
                  </a:lnTo>
                  <a:lnTo>
                    <a:pt x="69" y="32"/>
                  </a:lnTo>
                  <a:lnTo>
                    <a:pt x="55" y="49"/>
                  </a:lnTo>
                  <a:lnTo>
                    <a:pt x="53" y="67"/>
                  </a:lnTo>
                  <a:lnTo>
                    <a:pt x="53" y="120"/>
                  </a:lnTo>
                  <a:lnTo>
                    <a:pt x="47" y="129"/>
                  </a:lnTo>
                  <a:lnTo>
                    <a:pt x="14" y="154"/>
                  </a:lnTo>
                  <a:lnTo>
                    <a:pt x="0" y="192"/>
                  </a:lnTo>
                  <a:lnTo>
                    <a:pt x="2" y="193"/>
                  </a:lnTo>
                  <a:lnTo>
                    <a:pt x="19" y="206"/>
                  </a:lnTo>
                  <a:lnTo>
                    <a:pt x="22" y="226"/>
                  </a:lnTo>
                  <a:lnTo>
                    <a:pt x="11" y="245"/>
                  </a:lnTo>
                  <a:lnTo>
                    <a:pt x="11" y="270"/>
                  </a:lnTo>
                  <a:lnTo>
                    <a:pt x="14" y="310"/>
                  </a:lnTo>
                  <a:lnTo>
                    <a:pt x="33" y="329"/>
                  </a:lnTo>
                  <a:lnTo>
                    <a:pt x="53" y="329"/>
                  </a:lnTo>
                  <a:lnTo>
                    <a:pt x="66" y="349"/>
                  </a:lnTo>
                  <a:lnTo>
                    <a:pt x="86" y="352"/>
                  </a:lnTo>
                  <a:lnTo>
                    <a:pt x="111" y="388"/>
                  </a:lnTo>
                  <a:lnTo>
                    <a:pt x="155" y="413"/>
                  </a:lnTo>
                  <a:lnTo>
                    <a:pt x="169" y="430"/>
                  </a:lnTo>
                  <a:lnTo>
                    <a:pt x="173" y="477"/>
                  </a:lnTo>
                  <a:lnTo>
                    <a:pt x="178" y="498"/>
                  </a:lnTo>
                  <a:lnTo>
                    <a:pt x="192" y="508"/>
                  </a:lnTo>
                  <a:lnTo>
                    <a:pt x="194" y="516"/>
                  </a:lnTo>
                  <a:lnTo>
                    <a:pt x="181" y="538"/>
                  </a:lnTo>
                  <a:lnTo>
                    <a:pt x="183" y="558"/>
                  </a:lnTo>
                  <a:lnTo>
                    <a:pt x="198" y="582"/>
                  </a:lnTo>
                  <a:lnTo>
                    <a:pt x="214" y="590"/>
                  </a:lnTo>
                  <a:lnTo>
                    <a:pt x="233" y="593"/>
                  </a:lnTo>
                  <a:lnTo>
                    <a:pt x="241" y="601"/>
                  </a:lnTo>
                  <a:lnTo>
                    <a:pt x="523" y="583"/>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WI</a:t>
              </a:r>
            </a:p>
          </p:txBody>
        </p:sp>
        <p:sp>
          <p:nvSpPr>
            <p:cNvPr id="26" name="Freeform 83">
              <a:extLst>
                <a:ext uri="{FF2B5EF4-FFF2-40B4-BE49-F238E27FC236}">
                  <a16:creationId xmlns:a16="http://schemas.microsoft.com/office/drawing/2014/main" id="{A5FF51BA-9EE7-40EC-D439-824D4BB86A90}"/>
                </a:ext>
              </a:extLst>
            </p:cNvPr>
            <p:cNvSpPr>
              <a:spLocks noEditPoints="1"/>
            </p:cNvSpPr>
            <p:nvPr/>
          </p:nvSpPr>
          <p:spPr bwMode="auto">
            <a:xfrm>
              <a:off x="4294" y="2135"/>
              <a:ext cx="968" cy="423"/>
            </a:xfrm>
            <a:custGeom>
              <a:avLst/>
              <a:gdLst>
                <a:gd name="T0" fmla="*/ 901 w 968"/>
                <a:gd name="T1" fmla="*/ 31 h 423"/>
                <a:gd name="T2" fmla="*/ 938 w 968"/>
                <a:gd name="T3" fmla="*/ 86 h 423"/>
                <a:gd name="T4" fmla="*/ 927 w 968"/>
                <a:gd name="T5" fmla="*/ 101 h 423"/>
                <a:gd name="T6" fmla="*/ 930 w 968"/>
                <a:gd name="T7" fmla="*/ 133 h 423"/>
                <a:gd name="T8" fmla="*/ 910 w 968"/>
                <a:gd name="T9" fmla="*/ 153 h 423"/>
                <a:gd name="T10" fmla="*/ 879 w 968"/>
                <a:gd name="T11" fmla="*/ 181 h 423"/>
                <a:gd name="T12" fmla="*/ 855 w 968"/>
                <a:gd name="T13" fmla="*/ 178 h 423"/>
                <a:gd name="T14" fmla="*/ 846 w 968"/>
                <a:gd name="T15" fmla="*/ 178 h 423"/>
                <a:gd name="T16" fmla="*/ 859 w 968"/>
                <a:gd name="T17" fmla="*/ 184 h 423"/>
                <a:gd name="T18" fmla="*/ 852 w 968"/>
                <a:gd name="T19" fmla="*/ 233 h 423"/>
                <a:gd name="T20" fmla="*/ 882 w 968"/>
                <a:gd name="T21" fmla="*/ 242 h 423"/>
                <a:gd name="T22" fmla="*/ 904 w 968"/>
                <a:gd name="T23" fmla="*/ 225 h 423"/>
                <a:gd name="T24" fmla="*/ 873 w 968"/>
                <a:gd name="T25" fmla="*/ 278 h 423"/>
                <a:gd name="T26" fmla="*/ 857 w 968"/>
                <a:gd name="T27" fmla="*/ 275 h 423"/>
                <a:gd name="T28" fmla="*/ 809 w 968"/>
                <a:gd name="T29" fmla="*/ 293 h 423"/>
                <a:gd name="T30" fmla="*/ 746 w 968"/>
                <a:gd name="T31" fmla="*/ 356 h 423"/>
                <a:gd name="T32" fmla="*/ 732 w 968"/>
                <a:gd name="T33" fmla="*/ 412 h 423"/>
                <a:gd name="T34" fmla="*/ 668 w 968"/>
                <a:gd name="T35" fmla="*/ 423 h 423"/>
                <a:gd name="T36" fmla="*/ 528 w 968"/>
                <a:gd name="T37" fmla="*/ 325 h 423"/>
                <a:gd name="T38" fmla="*/ 431 w 968"/>
                <a:gd name="T39" fmla="*/ 328 h 423"/>
                <a:gd name="T40" fmla="*/ 393 w 968"/>
                <a:gd name="T41" fmla="*/ 312 h 423"/>
                <a:gd name="T42" fmla="*/ 272 w 968"/>
                <a:gd name="T43" fmla="*/ 303 h 423"/>
                <a:gd name="T44" fmla="*/ 170 w 968"/>
                <a:gd name="T45" fmla="*/ 336 h 423"/>
                <a:gd name="T46" fmla="*/ 0 w 968"/>
                <a:gd name="T47" fmla="*/ 368 h 423"/>
                <a:gd name="T48" fmla="*/ 14 w 968"/>
                <a:gd name="T49" fmla="*/ 334 h 423"/>
                <a:gd name="T50" fmla="*/ 34 w 968"/>
                <a:gd name="T51" fmla="*/ 306 h 423"/>
                <a:gd name="T52" fmla="*/ 86 w 968"/>
                <a:gd name="T53" fmla="*/ 281 h 423"/>
                <a:gd name="T54" fmla="*/ 139 w 968"/>
                <a:gd name="T55" fmla="*/ 245 h 423"/>
                <a:gd name="T56" fmla="*/ 167 w 968"/>
                <a:gd name="T57" fmla="*/ 201 h 423"/>
                <a:gd name="T58" fmla="*/ 172 w 968"/>
                <a:gd name="T59" fmla="*/ 201 h 423"/>
                <a:gd name="T60" fmla="*/ 173 w 968"/>
                <a:gd name="T61" fmla="*/ 206 h 423"/>
                <a:gd name="T62" fmla="*/ 176 w 968"/>
                <a:gd name="T63" fmla="*/ 208 h 423"/>
                <a:gd name="T64" fmla="*/ 189 w 968"/>
                <a:gd name="T65" fmla="*/ 209 h 423"/>
                <a:gd name="T66" fmla="*/ 215 w 968"/>
                <a:gd name="T67" fmla="*/ 184 h 423"/>
                <a:gd name="T68" fmla="*/ 240 w 968"/>
                <a:gd name="T69" fmla="*/ 164 h 423"/>
                <a:gd name="T70" fmla="*/ 261 w 968"/>
                <a:gd name="T71" fmla="*/ 134 h 423"/>
                <a:gd name="T72" fmla="*/ 289 w 968"/>
                <a:gd name="T73" fmla="*/ 111 h 423"/>
                <a:gd name="T74" fmla="*/ 432 w 968"/>
                <a:gd name="T75" fmla="*/ 92 h 423"/>
                <a:gd name="T76" fmla="*/ 662 w 968"/>
                <a:gd name="T77" fmla="*/ 50 h 423"/>
                <a:gd name="T78" fmla="*/ 857 w 968"/>
                <a:gd name="T79" fmla="*/ 8 h 423"/>
                <a:gd name="T80" fmla="*/ 915 w 968"/>
                <a:gd name="T81" fmla="*/ 208 h 423"/>
                <a:gd name="T82" fmla="*/ 951 w 968"/>
                <a:gd name="T83" fmla="*/ 176 h 423"/>
                <a:gd name="T84" fmla="*/ 962 w 968"/>
                <a:gd name="T85" fmla="*/ 159 h 423"/>
                <a:gd name="T86" fmla="*/ 948 w 968"/>
                <a:gd name="T87" fmla="*/ 106 h 423"/>
                <a:gd name="T88" fmla="*/ 949 w 968"/>
                <a:gd name="T89" fmla="*/ 94 h 423"/>
                <a:gd name="T90" fmla="*/ 968 w 968"/>
                <a:gd name="T91" fmla="*/ 155 h 423"/>
                <a:gd name="T92" fmla="*/ 946 w 968"/>
                <a:gd name="T93" fmla="*/ 186 h 423"/>
                <a:gd name="T94" fmla="*/ 921 w 968"/>
                <a:gd name="T95" fmla="*/ 20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8" h="423">
                  <a:moveTo>
                    <a:pt x="888" y="0"/>
                  </a:moveTo>
                  <a:lnTo>
                    <a:pt x="901" y="31"/>
                  </a:lnTo>
                  <a:lnTo>
                    <a:pt x="923" y="72"/>
                  </a:lnTo>
                  <a:lnTo>
                    <a:pt x="938" y="86"/>
                  </a:lnTo>
                  <a:lnTo>
                    <a:pt x="943" y="101"/>
                  </a:lnTo>
                  <a:lnTo>
                    <a:pt x="927" y="101"/>
                  </a:lnTo>
                  <a:lnTo>
                    <a:pt x="932" y="106"/>
                  </a:lnTo>
                  <a:lnTo>
                    <a:pt x="930" y="133"/>
                  </a:lnTo>
                  <a:lnTo>
                    <a:pt x="915" y="141"/>
                  </a:lnTo>
                  <a:lnTo>
                    <a:pt x="910" y="153"/>
                  </a:lnTo>
                  <a:lnTo>
                    <a:pt x="902" y="172"/>
                  </a:lnTo>
                  <a:lnTo>
                    <a:pt x="879" y="181"/>
                  </a:lnTo>
                  <a:lnTo>
                    <a:pt x="863" y="180"/>
                  </a:lnTo>
                  <a:lnTo>
                    <a:pt x="855" y="178"/>
                  </a:lnTo>
                  <a:lnTo>
                    <a:pt x="845" y="170"/>
                  </a:lnTo>
                  <a:lnTo>
                    <a:pt x="846" y="178"/>
                  </a:lnTo>
                  <a:lnTo>
                    <a:pt x="846" y="184"/>
                  </a:lnTo>
                  <a:lnTo>
                    <a:pt x="859" y="184"/>
                  </a:lnTo>
                  <a:lnTo>
                    <a:pt x="863" y="192"/>
                  </a:lnTo>
                  <a:lnTo>
                    <a:pt x="852" y="233"/>
                  </a:lnTo>
                  <a:lnTo>
                    <a:pt x="877" y="233"/>
                  </a:lnTo>
                  <a:lnTo>
                    <a:pt x="882" y="242"/>
                  </a:lnTo>
                  <a:lnTo>
                    <a:pt x="896" y="228"/>
                  </a:lnTo>
                  <a:lnTo>
                    <a:pt x="904" y="225"/>
                  </a:lnTo>
                  <a:lnTo>
                    <a:pt x="891" y="247"/>
                  </a:lnTo>
                  <a:lnTo>
                    <a:pt x="873" y="278"/>
                  </a:lnTo>
                  <a:lnTo>
                    <a:pt x="865" y="278"/>
                  </a:lnTo>
                  <a:lnTo>
                    <a:pt x="857" y="275"/>
                  </a:lnTo>
                  <a:lnTo>
                    <a:pt x="840" y="278"/>
                  </a:lnTo>
                  <a:lnTo>
                    <a:pt x="809" y="293"/>
                  </a:lnTo>
                  <a:lnTo>
                    <a:pt x="768" y="326"/>
                  </a:lnTo>
                  <a:lnTo>
                    <a:pt x="746" y="356"/>
                  </a:lnTo>
                  <a:lnTo>
                    <a:pt x="735" y="397"/>
                  </a:lnTo>
                  <a:lnTo>
                    <a:pt x="732" y="412"/>
                  </a:lnTo>
                  <a:lnTo>
                    <a:pt x="702" y="415"/>
                  </a:lnTo>
                  <a:lnTo>
                    <a:pt x="668" y="423"/>
                  </a:lnTo>
                  <a:lnTo>
                    <a:pt x="606" y="372"/>
                  </a:lnTo>
                  <a:lnTo>
                    <a:pt x="528" y="325"/>
                  </a:lnTo>
                  <a:lnTo>
                    <a:pt x="509" y="320"/>
                  </a:lnTo>
                  <a:lnTo>
                    <a:pt x="431" y="328"/>
                  </a:lnTo>
                  <a:lnTo>
                    <a:pt x="404" y="333"/>
                  </a:lnTo>
                  <a:lnTo>
                    <a:pt x="393" y="312"/>
                  </a:lnTo>
                  <a:lnTo>
                    <a:pt x="375" y="300"/>
                  </a:lnTo>
                  <a:lnTo>
                    <a:pt x="272" y="303"/>
                  </a:lnTo>
                  <a:lnTo>
                    <a:pt x="226" y="308"/>
                  </a:lnTo>
                  <a:lnTo>
                    <a:pt x="170" y="336"/>
                  </a:lnTo>
                  <a:lnTo>
                    <a:pt x="131" y="353"/>
                  </a:lnTo>
                  <a:lnTo>
                    <a:pt x="0" y="368"/>
                  </a:lnTo>
                  <a:lnTo>
                    <a:pt x="3" y="343"/>
                  </a:lnTo>
                  <a:lnTo>
                    <a:pt x="14" y="334"/>
                  </a:lnTo>
                  <a:lnTo>
                    <a:pt x="31" y="329"/>
                  </a:lnTo>
                  <a:lnTo>
                    <a:pt x="34" y="306"/>
                  </a:lnTo>
                  <a:lnTo>
                    <a:pt x="61" y="289"/>
                  </a:lnTo>
                  <a:lnTo>
                    <a:pt x="86" y="281"/>
                  </a:lnTo>
                  <a:lnTo>
                    <a:pt x="112" y="258"/>
                  </a:lnTo>
                  <a:lnTo>
                    <a:pt x="139" y="245"/>
                  </a:lnTo>
                  <a:lnTo>
                    <a:pt x="143" y="226"/>
                  </a:lnTo>
                  <a:lnTo>
                    <a:pt x="167" y="201"/>
                  </a:lnTo>
                  <a:lnTo>
                    <a:pt x="172" y="201"/>
                  </a:lnTo>
                  <a:lnTo>
                    <a:pt x="172" y="201"/>
                  </a:lnTo>
                  <a:lnTo>
                    <a:pt x="172" y="205"/>
                  </a:lnTo>
                  <a:lnTo>
                    <a:pt x="173" y="206"/>
                  </a:lnTo>
                  <a:lnTo>
                    <a:pt x="176" y="208"/>
                  </a:lnTo>
                  <a:lnTo>
                    <a:pt x="176" y="208"/>
                  </a:lnTo>
                  <a:lnTo>
                    <a:pt x="184" y="209"/>
                  </a:lnTo>
                  <a:lnTo>
                    <a:pt x="189" y="209"/>
                  </a:lnTo>
                  <a:lnTo>
                    <a:pt x="203" y="187"/>
                  </a:lnTo>
                  <a:lnTo>
                    <a:pt x="215" y="184"/>
                  </a:lnTo>
                  <a:lnTo>
                    <a:pt x="229" y="186"/>
                  </a:lnTo>
                  <a:lnTo>
                    <a:pt x="240" y="164"/>
                  </a:lnTo>
                  <a:lnTo>
                    <a:pt x="257" y="147"/>
                  </a:lnTo>
                  <a:lnTo>
                    <a:pt x="261" y="134"/>
                  </a:lnTo>
                  <a:lnTo>
                    <a:pt x="262" y="111"/>
                  </a:lnTo>
                  <a:lnTo>
                    <a:pt x="289" y="111"/>
                  </a:lnTo>
                  <a:lnTo>
                    <a:pt x="334" y="106"/>
                  </a:lnTo>
                  <a:lnTo>
                    <a:pt x="432" y="92"/>
                  </a:lnTo>
                  <a:lnTo>
                    <a:pt x="528" y="78"/>
                  </a:lnTo>
                  <a:lnTo>
                    <a:pt x="662" y="50"/>
                  </a:lnTo>
                  <a:lnTo>
                    <a:pt x="787" y="23"/>
                  </a:lnTo>
                  <a:lnTo>
                    <a:pt x="857" y="8"/>
                  </a:lnTo>
                  <a:lnTo>
                    <a:pt x="888" y="0"/>
                  </a:lnTo>
                  <a:close/>
                  <a:moveTo>
                    <a:pt x="915" y="208"/>
                  </a:moveTo>
                  <a:lnTo>
                    <a:pt x="930" y="192"/>
                  </a:lnTo>
                  <a:lnTo>
                    <a:pt x="951" y="176"/>
                  </a:lnTo>
                  <a:lnTo>
                    <a:pt x="960" y="172"/>
                  </a:lnTo>
                  <a:lnTo>
                    <a:pt x="962" y="159"/>
                  </a:lnTo>
                  <a:lnTo>
                    <a:pt x="957" y="120"/>
                  </a:lnTo>
                  <a:lnTo>
                    <a:pt x="948" y="106"/>
                  </a:lnTo>
                  <a:lnTo>
                    <a:pt x="944" y="95"/>
                  </a:lnTo>
                  <a:lnTo>
                    <a:pt x="949" y="94"/>
                  </a:lnTo>
                  <a:lnTo>
                    <a:pt x="966" y="128"/>
                  </a:lnTo>
                  <a:lnTo>
                    <a:pt x="968" y="155"/>
                  </a:lnTo>
                  <a:lnTo>
                    <a:pt x="968" y="176"/>
                  </a:lnTo>
                  <a:lnTo>
                    <a:pt x="946" y="186"/>
                  </a:lnTo>
                  <a:lnTo>
                    <a:pt x="929" y="201"/>
                  </a:lnTo>
                  <a:lnTo>
                    <a:pt x="921" y="209"/>
                  </a:lnTo>
                  <a:lnTo>
                    <a:pt x="915" y="208"/>
                  </a:lnTo>
                  <a:close/>
                </a:path>
              </a:pathLst>
            </a:custGeom>
            <a:solidFill>
              <a:srgbClr val="FFFF0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NC</a:t>
              </a:r>
            </a:p>
          </p:txBody>
        </p:sp>
        <p:sp>
          <p:nvSpPr>
            <p:cNvPr id="27" name="Freeform 84">
              <a:extLst>
                <a:ext uri="{FF2B5EF4-FFF2-40B4-BE49-F238E27FC236}">
                  <a16:creationId xmlns:a16="http://schemas.microsoft.com/office/drawing/2014/main" id="{95DE9D69-B01E-0400-364F-D3F92CDD02F7}"/>
                </a:ext>
              </a:extLst>
            </p:cNvPr>
            <p:cNvSpPr>
              <a:spLocks/>
            </p:cNvSpPr>
            <p:nvPr/>
          </p:nvSpPr>
          <p:spPr bwMode="auto">
            <a:xfrm>
              <a:off x="4981" y="1835"/>
              <a:ext cx="26" cy="28"/>
            </a:xfrm>
            <a:custGeom>
              <a:avLst/>
              <a:gdLst>
                <a:gd name="T0" fmla="*/ 19 w 26"/>
                <a:gd name="T1" fmla="*/ 28 h 28"/>
                <a:gd name="T2" fmla="*/ 8 w 26"/>
                <a:gd name="T3" fmla="*/ 17 h 28"/>
                <a:gd name="T4" fmla="*/ 0 w 26"/>
                <a:gd name="T5" fmla="*/ 13 h 28"/>
                <a:gd name="T6" fmla="*/ 9 w 26"/>
                <a:gd name="T7" fmla="*/ 0 h 28"/>
                <a:gd name="T8" fmla="*/ 26 w 26"/>
                <a:gd name="T9" fmla="*/ 13 h 28"/>
                <a:gd name="T10" fmla="*/ 19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19" y="28"/>
                  </a:moveTo>
                  <a:lnTo>
                    <a:pt x="8" y="17"/>
                  </a:lnTo>
                  <a:lnTo>
                    <a:pt x="0" y="13"/>
                  </a:lnTo>
                  <a:lnTo>
                    <a:pt x="9" y="0"/>
                  </a:lnTo>
                  <a:lnTo>
                    <a:pt x="26" y="13"/>
                  </a:lnTo>
                  <a:lnTo>
                    <a:pt x="19" y="28"/>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8" name="Freeform 85">
              <a:extLst>
                <a:ext uri="{FF2B5EF4-FFF2-40B4-BE49-F238E27FC236}">
                  <a16:creationId xmlns:a16="http://schemas.microsoft.com/office/drawing/2014/main" id="{DC5BA180-25DA-9E3B-37A4-4999F46CCC39}"/>
                </a:ext>
              </a:extLst>
            </p:cNvPr>
            <p:cNvSpPr>
              <a:spLocks noEditPoints="1"/>
            </p:cNvSpPr>
            <p:nvPr/>
          </p:nvSpPr>
          <p:spPr bwMode="auto">
            <a:xfrm>
              <a:off x="5237" y="1186"/>
              <a:ext cx="378" cy="204"/>
            </a:xfrm>
            <a:custGeom>
              <a:avLst/>
              <a:gdLst>
                <a:gd name="T0" fmla="*/ 348 w 378"/>
                <a:gd name="T1" fmla="*/ 194 h 204"/>
                <a:gd name="T2" fmla="*/ 362 w 378"/>
                <a:gd name="T3" fmla="*/ 189 h 204"/>
                <a:gd name="T4" fmla="*/ 365 w 378"/>
                <a:gd name="T5" fmla="*/ 178 h 204"/>
                <a:gd name="T6" fmla="*/ 372 w 378"/>
                <a:gd name="T7" fmla="*/ 179 h 204"/>
                <a:gd name="T8" fmla="*/ 378 w 378"/>
                <a:gd name="T9" fmla="*/ 194 h 204"/>
                <a:gd name="T10" fmla="*/ 370 w 378"/>
                <a:gd name="T11" fmla="*/ 197 h 204"/>
                <a:gd name="T12" fmla="*/ 347 w 378"/>
                <a:gd name="T13" fmla="*/ 197 h 204"/>
                <a:gd name="T14" fmla="*/ 348 w 378"/>
                <a:gd name="T15" fmla="*/ 194 h 204"/>
                <a:gd name="T16" fmla="*/ 290 w 378"/>
                <a:gd name="T17" fmla="*/ 198 h 204"/>
                <a:gd name="T18" fmla="*/ 304 w 378"/>
                <a:gd name="T19" fmla="*/ 183 h 204"/>
                <a:gd name="T20" fmla="*/ 315 w 378"/>
                <a:gd name="T21" fmla="*/ 183 h 204"/>
                <a:gd name="T22" fmla="*/ 326 w 378"/>
                <a:gd name="T23" fmla="*/ 192 h 204"/>
                <a:gd name="T24" fmla="*/ 311 w 378"/>
                <a:gd name="T25" fmla="*/ 198 h 204"/>
                <a:gd name="T26" fmla="*/ 298 w 378"/>
                <a:gd name="T27" fmla="*/ 204 h 204"/>
                <a:gd name="T28" fmla="*/ 290 w 378"/>
                <a:gd name="T29" fmla="*/ 198 h 204"/>
                <a:gd name="T30" fmla="*/ 73 w 378"/>
                <a:gd name="T31" fmla="*/ 61 h 204"/>
                <a:gd name="T32" fmla="*/ 183 w 378"/>
                <a:gd name="T33" fmla="*/ 33 h 204"/>
                <a:gd name="T34" fmla="*/ 197 w 378"/>
                <a:gd name="T35" fmla="*/ 28 h 204"/>
                <a:gd name="T36" fmla="*/ 209 w 378"/>
                <a:gd name="T37" fmla="*/ 11 h 204"/>
                <a:gd name="T38" fmla="*/ 233 w 378"/>
                <a:gd name="T39" fmla="*/ 0 h 204"/>
                <a:gd name="T40" fmla="*/ 251 w 378"/>
                <a:gd name="T41" fmla="*/ 28 h 204"/>
                <a:gd name="T42" fmla="*/ 236 w 378"/>
                <a:gd name="T43" fmla="*/ 61 h 204"/>
                <a:gd name="T44" fmla="*/ 234 w 378"/>
                <a:gd name="T45" fmla="*/ 69 h 204"/>
                <a:gd name="T46" fmla="*/ 245 w 378"/>
                <a:gd name="T47" fmla="*/ 86 h 204"/>
                <a:gd name="T48" fmla="*/ 253 w 378"/>
                <a:gd name="T49" fmla="*/ 81 h 204"/>
                <a:gd name="T50" fmla="*/ 264 w 378"/>
                <a:gd name="T51" fmla="*/ 81 h 204"/>
                <a:gd name="T52" fmla="*/ 278 w 378"/>
                <a:gd name="T53" fmla="*/ 97 h 204"/>
                <a:gd name="T54" fmla="*/ 303 w 378"/>
                <a:gd name="T55" fmla="*/ 134 h 204"/>
                <a:gd name="T56" fmla="*/ 325 w 378"/>
                <a:gd name="T57" fmla="*/ 137 h 204"/>
                <a:gd name="T58" fmla="*/ 339 w 378"/>
                <a:gd name="T59" fmla="*/ 131 h 204"/>
                <a:gd name="T60" fmla="*/ 350 w 378"/>
                <a:gd name="T61" fmla="*/ 120 h 204"/>
                <a:gd name="T62" fmla="*/ 345 w 378"/>
                <a:gd name="T63" fmla="*/ 103 h 204"/>
                <a:gd name="T64" fmla="*/ 331 w 378"/>
                <a:gd name="T65" fmla="*/ 92 h 204"/>
                <a:gd name="T66" fmla="*/ 323 w 378"/>
                <a:gd name="T67" fmla="*/ 98 h 204"/>
                <a:gd name="T68" fmla="*/ 317 w 378"/>
                <a:gd name="T69" fmla="*/ 89 h 204"/>
                <a:gd name="T70" fmla="*/ 320 w 378"/>
                <a:gd name="T71" fmla="*/ 86 h 204"/>
                <a:gd name="T72" fmla="*/ 333 w 378"/>
                <a:gd name="T73" fmla="*/ 86 h 204"/>
                <a:gd name="T74" fmla="*/ 343 w 378"/>
                <a:gd name="T75" fmla="*/ 90 h 204"/>
                <a:gd name="T76" fmla="*/ 356 w 378"/>
                <a:gd name="T77" fmla="*/ 106 h 204"/>
                <a:gd name="T78" fmla="*/ 362 w 378"/>
                <a:gd name="T79" fmla="*/ 123 h 204"/>
                <a:gd name="T80" fmla="*/ 364 w 378"/>
                <a:gd name="T81" fmla="*/ 139 h 204"/>
                <a:gd name="T82" fmla="*/ 337 w 378"/>
                <a:gd name="T83" fmla="*/ 148 h 204"/>
                <a:gd name="T84" fmla="*/ 314 w 378"/>
                <a:gd name="T85" fmla="*/ 161 h 204"/>
                <a:gd name="T86" fmla="*/ 289 w 378"/>
                <a:gd name="T87" fmla="*/ 189 h 204"/>
                <a:gd name="T88" fmla="*/ 276 w 378"/>
                <a:gd name="T89" fmla="*/ 198 h 204"/>
                <a:gd name="T90" fmla="*/ 276 w 378"/>
                <a:gd name="T91" fmla="*/ 192 h 204"/>
                <a:gd name="T92" fmla="*/ 292 w 378"/>
                <a:gd name="T93" fmla="*/ 183 h 204"/>
                <a:gd name="T94" fmla="*/ 295 w 378"/>
                <a:gd name="T95" fmla="*/ 172 h 204"/>
                <a:gd name="T96" fmla="*/ 290 w 378"/>
                <a:gd name="T97" fmla="*/ 151 h 204"/>
                <a:gd name="T98" fmla="*/ 272 w 378"/>
                <a:gd name="T99" fmla="*/ 161 h 204"/>
                <a:gd name="T100" fmla="*/ 267 w 378"/>
                <a:gd name="T101" fmla="*/ 170 h 204"/>
                <a:gd name="T102" fmla="*/ 270 w 378"/>
                <a:gd name="T103" fmla="*/ 184 h 204"/>
                <a:gd name="T104" fmla="*/ 258 w 378"/>
                <a:gd name="T105" fmla="*/ 190 h 204"/>
                <a:gd name="T106" fmla="*/ 240 w 378"/>
                <a:gd name="T107" fmla="*/ 162 h 204"/>
                <a:gd name="T108" fmla="*/ 219 w 378"/>
                <a:gd name="T109" fmla="*/ 136 h 204"/>
                <a:gd name="T110" fmla="*/ 206 w 378"/>
                <a:gd name="T111" fmla="*/ 123 h 204"/>
                <a:gd name="T112" fmla="*/ 165 w 378"/>
                <a:gd name="T113" fmla="*/ 136 h 204"/>
                <a:gd name="T114" fmla="*/ 133 w 378"/>
                <a:gd name="T115" fmla="*/ 142 h 204"/>
                <a:gd name="T116" fmla="*/ 5 w 378"/>
                <a:gd name="T117" fmla="*/ 170 h 204"/>
                <a:gd name="T118" fmla="*/ 0 w 378"/>
                <a:gd name="T119" fmla="*/ 140 h 204"/>
                <a:gd name="T120" fmla="*/ 3 w 378"/>
                <a:gd name="T121" fmla="*/ 75 h 204"/>
                <a:gd name="T122" fmla="*/ 31 w 378"/>
                <a:gd name="T123" fmla="*/ 69 h 204"/>
                <a:gd name="T124" fmla="*/ 73 w 378"/>
                <a:gd name="T125"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204">
                  <a:moveTo>
                    <a:pt x="348" y="194"/>
                  </a:moveTo>
                  <a:lnTo>
                    <a:pt x="362" y="189"/>
                  </a:lnTo>
                  <a:lnTo>
                    <a:pt x="365" y="178"/>
                  </a:lnTo>
                  <a:lnTo>
                    <a:pt x="372" y="179"/>
                  </a:lnTo>
                  <a:lnTo>
                    <a:pt x="378" y="194"/>
                  </a:lnTo>
                  <a:lnTo>
                    <a:pt x="370" y="197"/>
                  </a:lnTo>
                  <a:lnTo>
                    <a:pt x="347" y="197"/>
                  </a:lnTo>
                  <a:lnTo>
                    <a:pt x="348" y="194"/>
                  </a:lnTo>
                  <a:close/>
                  <a:moveTo>
                    <a:pt x="290" y="198"/>
                  </a:moveTo>
                  <a:lnTo>
                    <a:pt x="304" y="183"/>
                  </a:lnTo>
                  <a:lnTo>
                    <a:pt x="315" y="183"/>
                  </a:lnTo>
                  <a:lnTo>
                    <a:pt x="326" y="192"/>
                  </a:lnTo>
                  <a:lnTo>
                    <a:pt x="311" y="198"/>
                  </a:lnTo>
                  <a:lnTo>
                    <a:pt x="298" y="204"/>
                  </a:lnTo>
                  <a:lnTo>
                    <a:pt x="290" y="198"/>
                  </a:lnTo>
                  <a:close/>
                  <a:moveTo>
                    <a:pt x="73" y="61"/>
                  </a:moveTo>
                  <a:lnTo>
                    <a:pt x="183" y="33"/>
                  </a:lnTo>
                  <a:lnTo>
                    <a:pt x="197" y="28"/>
                  </a:lnTo>
                  <a:lnTo>
                    <a:pt x="209" y="11"/>
                  </a:lnTo>
                  <a:lnTo>
                    <a:pt x="233" y="0"/>
                  </a:lnTo>
                  <a:lnTo>
                    <a:pt x="251" y="28"/>
                  </a:lnTo>
                  <a:lnTo>
                    <a:pt x="236" y="61"/>
                  </a:lnTo>
                  <a:lnTo>
                    <a:pt x="234" y="69"/>
                  </a:lnTo>
                  <a:lnTo>
                    <a:pt x="245" y="86"/>
                  </a:lnTo>
                  <a:lnTo>
                    <a:pt x="253" y="81"/>
                  </a:lnTo>
                  <a:lnTo>
                    <a:pt x="264" y="81"/>
                  </a:lnTo>
                  <a:lnTo>
                    <a:pt x="278" y="97"/>
                  </a:lnTo>
                  <a:lnTo>
                    <a:pt x="303" y="134"/>
                  </a:lnTo>
                  <a:lnTo>
                    <a:pt x="325" y="137"/>
                  </a:lnTo>
                  <a:lnTo>
                    <a:pt x="339" y="131"/>
                  </a:lnTo>
                  <a:lnTo>
                    <a:pt x="350" y="120"/>
                  </a:lnTo>
                  <a:lnTo>
                    <a:pt x="345" y="103"/>
                  </a:lnTo>
                  <a:lnTo>
                    <a:pt x="331" y="92"/>
                  </a:lnTo>
                  <a:lnTo>
                    <a:pt x="323" y="98"/>
                  </a:lnTo>
                  <a:lnTo>
                    <a:pt x="317" y="89"/>
                  </a:lnTo>
                  <a:lnTo>
                    <a:pt x="320" y="86"/>
                  </a:lnTo>
                  <a:lnTo>
                    <a:pt x="333" y="86"/>
                  </a:lnTo>
                  <a:lnTo>
                    <a:pt x="343" y="90"/>
                  </a:lnTo>
                  <a:lnTo>
                    <a:pt x="356" y="106"/>
                  </a:lnTo>
                  <a:lnTo>
                    <a:pt x="362" y="123"/>
                  </a:lnTo>
                  <a:lnTo>
                    <a:pt x="364" y="139"/>
                  </a:lnTo>
                  <a:lnTo>
                    <a:pt x="337" y="148"/>
                  </a:lnTo>
                  <a:lnTo>
                    <a:pt x="314" y="161"/>
                  </a:lnTo>
                  <a:lnTo>
                    <a:pt x="289" y="189"/>
                  </a:lnTo>
                  <a:lnTo>
                    <a:pt x="276" y="198"/>
                  </a:lnTo>
                  <a:lnTo>
                    <a:pt x="276" y="192"/>
                  </a:lnTo>
                  <a:lnTo>
                    <a:pt x="292" y="183"/>
                  </a:lnTo>
                  <a:lnTo>
                    <a:pt x="295" y="172"/>
                  </a:lnTo>
                  <a:lnTo>
                    <a:pt x="290" y="151"/>
                  </a:lnTo>
                  <a:lnTo>
                    <a:pt x="272" y="161"/>
                  </a:lnTo>
                  <a:lnTo>
                    <a:pt x="267" y="170"/>
                  </a:lnTo>
                  <a:lnTo>
                    <a:pt x="270" y="184"/>
                  </a:lnTo>
                  <a:lnTo>
                    <a:pt x="258" y="190"/>
                  </a:lnTo>
                  <a:lnTo>
                    <a:pt x="240" y="162"/>
                  </a:lnTo>
                  <a:lnTo>
                    <a:pt x="219" y="136"/>
                  </a:lnTo>
                  <a:lnTo>
                    <a:pt x="206" y="123"/>
                  </a:lnTo>
                  <a:lnTo>
                    <a:pt x="165" y="136"/>
                  </a:lnTo>
                  <a:lnTo>
                    <a:pt x="133" y="142"/>
                  </a:lnTo>
                  <a:lnTo>
                    <a:pt x="5" y="170"/>
                  </a:lnTo>
                  <a:lnTo>
                    <a:pt x="0" y="140"/>
                  </a:lnTo>
                  <a:lnTo>
                    <a:pt x="3" y="75"/>
                  </a:lnTo>
                  <a:lnTo>
                    <a:pt x="31" y="69"/>
                  </a:lnTo>
                  <a:lnTo>
                    <a:pt x="73" y="61"/>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9" name="Freeform 86">
              <a:extLst>
                <a:ext uri="{FF2B5EF4-FFF2-40B4-BE49-F238E27FC236}">
                  <a16:creationId xmlns:a16="http://schemas.microsoft.com/office/drawing/2014/main" id="{DF9F5785-40B4-D4DD-C28D-5E61AD9B62A0}"/>
                </a:ext>
              </a:extLst>
            </p:cNvPr>
            <p:cNvSpPr>
              <a:spLocks/>
            </p:cNvSpPr>
            <p:nvPr/>
          </p:nvSpPr>
          <p:spPr bwMode="auto">
            <a:xfrm>
              <a:off x="3618" y="2246"/>
              <a:ext cx="938" cy="323"/>
            </a:xfrm>
            <a:custGeom>
              <a:avLst/>
              <a:gdLst>
                <a:gd name="T0" fmla="*/ 701 w 938"/>
                <a:gd name="T1" fmla="*/ 39 h 323"/>
                <a:gd name="T2" fmla="*/ 376 w 938"/>
                <a:gd name="T3" fmla="*/ 70 h 323"/>
                <a:gd name="T4" fmla="*/ 278 w 938"/>
                <a:gd name="T5" fmla="*/ 81 h 323"/>
                <a:gd name="T6" fmla="*/ 250 w 938"/>
                <a:gd name="T7" fmla="*/ 84 h 323"/>
                <a:gd name="T8" fmla="*/ 225 w 938"/>
                <a:gd name="T9" fmla="*/ 84 h 323"/>
                <a:gd name="T10" fmla="*/ 223 w 938"/>
                <a:gd name="T11" fmla="*/ 111 h 323"/>
                <a:gd name="T12" fmla="*/ 173 w 938"/>
                <a:gd name="T13" fmla="*/ 112 h 323"/>
                <a:gd name="T14" fmla="*/ 129 w 938"/>
                <a:gd name="T15" fmla="*/ 115 h 323"/>
                <a:gd name="T16" fmla="*/ 78 w 938"/>
                <a:gd name="T17" fmla="*/ 115 h 323"/>
                <a:gd name="T18" fmla="*/ 70 w 938"/>
                <a:gd name="T19" fmla="*/ 159 h 323"/>
                <a:gd name="T20" fmla="*/ 59 w 938"/>
                <a:gd name="T21" fmla="*/ 193 h 323"/>
                <a:gd name="T22" fmla="*/ 39 w 938"/>
                <a:gd name="T23" fmla="*/ 211 h 323"/>
                <a:gd name="T24" fmla="*/ 29 w 938"/>
                <a:gd name="T25" fmla="*/ 237 h 323"/>
                <a:gd name="T26" fmla="*/ 28 w 938"/>
                <a:gd name="T27" fmla="*/ 254 h 323"/>
                <a:gd name="T28" fmla="*/ 3 w 938"/>
                <a:gd name="T29" fmla="*/ 268 h 323"/>
                <a:gd name="T30" fmla="*/ 12 w 938"/>
                <a:gd name="T31" fmla="*/ 290 h 323"/>
                <a:gd name="T32" fmla="*/ 6 w 938"/>
                <a:gd name="T33" fmla="*/ 317 h 323"/>
                <a:gd name="T34" fmla="*/ 0 w 938"/>
                <a:gd name="T35" fmla="*/ 323 h 323"/>
                <a:gd name="T36" fmla="*/ 676 w 938"/>
                <a:gd name="T37" fmla="*/ 257 h 323"/>
                <a:gd name="T38" fmla="*/ 677 w 938"/>
                <a:gd name="T39" fmla="*/ 232 h 323"/>
                <a:gd name="T40" fmla="*/ 688 w 938"/>
                <a:gd name="T41" fmla="*/ 223 h 323"/>
                <a:gd name="T42" fmla="*/ 707 w 938"/>
                <a:gd name="T43" fmla="*/ 218 h 323"/>
                <a:gd name="T44" fmla="*/ 710 w 938"/>
                <a:gd name="T45" fmla="*/ 195 h 323"/>
                <a:gd name="T46" fmla="*/ 737 w 938"/>
                <a:gd name="T47" fmla="*/ 179 h 323"/>
                <a:gd name="T48" fmla="*/ 762 w 938"/>
                <a:gd name="T49" fmla="*/ 170 h 323"/>
                <a:gd name="T50" fmla="*/ 787 w 938"/>
                <a:gd name="T51" fmla="*/ 147 h 323"/>
                <a:gd name="T52" fmla="*/ 815 w 938"/>
                <a:gd name="T53" fmla="*/ 134 h 323"/>
                <a:gd name="T54" fmla="*/ 818 w 938"/>
                <a:gd name="T55" fmla="*/ 115 h 323"/>
                <a:gd name="T56" fmla="*/ 843 w 938"/>
                <a:gd name="T57" fmla="*/ 90 h 323"/>
                <a:gd name="T58" fmla="*/ 848 w 938"/>
                <a:gd name="T59" fmla="*/ 90 h 323"/>
                <a:gd name="T60" fmla="*/ 848 w 938"/>
                <a:gd name="T61" fmla="*/ 90 h 323"/>
                <a:gd name="T62" fmla="*/ 848 w 938"/>
                <a:gd name="T63" fmla="*/ 94 h 323"/>
                <a:gd name="T64" fmla="*/ 849 w 938"/>
                <a:gd name="T65" fmla="*/ 95 h 323"/>
                <a:gd name="T66" fmla="*/ 852 w 938"/>
                <a:gd name="T67" fmla="*/ 97 h 323"/>
                <a:gd name="T68" fmla="*/ 852 w 938"/>
                <a:gd name="T69" fmla="*/ 97 h 323"/>
                <a:gd name="T70" fmla="*/ 860 w 938"/>
                <a:gd name="T71" fmla="*/ 98 h 323"/>
                <a:gd name="T72" fmla="*/ 865 w 938"/>
                <a:gd name="T73" fmla="*/ 98 h 323"/>
                <a:gd name="T74" fmla="*/ 879 w 938"/>
                <a:gd name="T75" fmla="*/ 76 h 323"/>
                <a:gd name="T76" fmla="*/ 891 w 938"/>
                <a:gd name="T77" fmla="*/ 73 h 323"/>
                <a:gd name="T78" fmla="*/ 905 w 938"/>
                <a:gd name="T79" fmla="*/ 75 h 323"/>
                <a:gd name="T80" fmla="*/ 916 w 938"/>
                <a:gd name="T81" fmla="*/ 53 h 323"/>
                <a:gd name="T82" fmla="*/ 933 w 938"/>
                <a:gd name="T83" fmla="*/ 36 h 323"/>
                <a:gd name="T84" fmla="*/ 937 w 938"/>
                <a:gd name="T85" fmla="*/ 23 h 323"/>
                <a:gd name="T86" fmla="*/ 938 w 938"/>
                <a:gd name="T87" fmla="*/ 0 h 323"/>
                <a:gd name="T88" fmla="*/ 926 w 938"/>
                <a:gd name="T89" fmla="*/ 0 h 323"/>
                <a:gd name="T90" fmla="*/ 908 w 938"/>
                <a:gd name="T91" fmla="*/ 12 h 323"/>
                <a:gd name="T92" fmla="*/ 865 w 938"/>
                <a:gd name="T93" fmla="*/ 12 h 323"/>
                <a:gd name="T94" fmla="*/ 751 w 938"/>
                <a:gd name="T95" fmla="*/ 26 h 323"/>
                <a:gd name="T96" fmla="*/ 701 w 938"/>
                <a:gd name="T97" fmla="*/ 3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8" h="323">
                  <a:moveTo>
                    <a:pt x="701" y="39"/>
                  </a:moveTo>
                  <a:lnTo>
                    <a:pt x="376" y="70"/>
                  </a:lnTo>
                  <a:lnTo>
                    <a:pt x="278" y="81"/>
                  </a:lnTo>
                  <a:lnTo>
                    <a:pt x="250" y="84"/>
                  </a:lnTo>
                  <a:lnTo>
                    <a:pt x="225" y="84"/>
                  </a:lnTo>
                  <a:lnTo>
                    <a:pt x="223" y="111"/>
                  </a:lnTo>
                  <a:lnTo>
                    <a:pt x="173" y="112"/>
                  </a:lnTo>
                  <a:lnTo>
                    <a:pt x="129" y="115"/>
                  </a:lnTo>
                  <a:lnTo>
                    <a:pt x="78" y="115"/>
                  </a:lnTo>
                  <a:lnTo>
                    <a:pt x="70" y="159"/>
                  </a:lnTo>
                  <a:lnTo>
                    <a:pt x="59" y="193"/>
                  </a:lnTo>
                  <a:lnTo>
                    <a:pt x="39" y="211"/>
                  </a:lnTo>
                  <a:lnTo>
                    <a:pt x="29" y="237"/>
                  </a:lnTo>
                  <a:lnTo>
                    <a:pt x="28" y="254"/>
                  </a:lnTo>
                  <a:lnTo>
                    <a:pt x="3" y="268"/>
                  </a:lnTo>
                  <a:lnTo>
                    <a:pt x="12" y="290"/>
                  </a:lnTo>
                  <a:lnTo>
                    <a:pt x="6" y="317"/>
                  </a:lnTo>
                  <a:lnTo>
                    <a:pt x="0" y="323"/>
                  </a:lnTo>
                  <a:lnTo>
                    <a:pt x="676" y="257"/>
                  </a:lnTo>
                  <a:lnTo>
                    <a:pt x="677" y="232"/>
                  </a:lnTo>
                  <a:lnTo>
                    <a:pt x="688" y="223"/>
                  </a:lnTo>
                  <a:lnTo>
                    <a:pt x="707" y="218"/>
                  </a:lnTo>
                  <a:lnTo>
                    <a:pt x="710" y="195"/>
                  </a:lnTo>
                  <a:lnTo>
                    <a:pt x="737" y="179"/>
                  </a:lnTo>
                  <a:lnTo>
                    <a:pt x="762" y="170"/>
                  </a:lnTo>
                  <a:lnTo>
                    <a:pt x="787" y="147"/>
                  </a:lnTo>
                  <a:lnTo>
                    <a:pt x="815" y="134"/>
                  </a:lnTo>
                  <a:lnTo>
                    <a:pt x="818" y="115"/>
                  </a:lnTo>
                  <a:lnTo>
                    <a:pt x="843" y="90"/>
                  </a:lnTo>
                  <a:lnTo>
                    <a:pt x="848" y="90"/>
                  </a:lnTo>
                  <a:lnTo>
                    <a:pt x="848" y="90"/>
                  </a:lnTo>
                  <a:lnTo>
                    <a:pt x="848" y="94"/>
                  </a:lnTo>
                  <a:lnTo>
                    <a:pt x="849" y="95"/>
                  </a:lnTo>
                  <a:lnTo>
                    <a:pt x="852" y="97"/>
                  </a:lnTo>
                  <a:lnTo>
                    <a:pt x="852" y="97"/>
                  </a:lnTo>
                  <a:lnTo>
                    <a:pt x="860" y="98"/>
                  </a:lnTo>
                  <a:lnTo>
                    <a:pt x="865" y="98"/>
                  </a:lnTo>
                  <a:lnTo>
                    <a:pt x="879" y="76"/>
                  </a:lnTo>
                  <a:lnTo>
                    <a:pt x="891" y="73"/>
                  </a:lnTo>
                  <a:lnTo>
                    <a:pt x="905" y="75"/>
                  </a:lnTo>
                  <a:lnTo>
                    <a:pt x="916" y="53"/>
                  </a:lnTo>
                  <a:lnTo>
                    <a:pt x="933" y="36"/>
                  </a:lnTo>
                  <a:lnTo>
                    <a:pt x="937" y="23"/>
                  </a:lnTo>
                  <a:lnTo>
                    <a:pt x="938" y="0"/>
                  </a:lnTo>
                  <a:lnTo>
                    <a:pt x="926" y="0"/>
                  </a:lnTo>
                  <a:lnTo>
                    <a:pt x="908" y="12"/>
                  </a:lnTo>
                  <a:lnTo>
                    <a:pt x="865" y="12"/>
                  </a:lnTo>
                  <a:lnTo>
                    <a:pt x="751" y="26"/>
                  </a:lnTo>
                  <a:lnTo>
                    <a:pt x="701" y="39"/>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TN</a:t>
              </a:r>
            </a:p>
          </p:txBody>
        </p:sp>
        <p:sp>
          <p:nvSpPr>
            <p:cNvPr id="30" name="Freeform 87">
              <a:extLst>
                <a:ext uri="{FF2B5EF4-FFF2-40B4-BE49-F238E27FC236}">
                  <a16:creationId xmlns:a16="http://schemas.microsoft.com/office/drawing/2014/main" id="{B9ECB77A-27D1-DB23-FF94-9E48C408078F}"/>
                </a:ext>
              </a:extLst>
            </p:cNvPr>
            <p:cNvSpPr>
              <a:spLocks/>
            </p:cNvSpPr>
            <p:nvPr/>
          </p:nvSpPr>
          <p:spPr bwMode="auto">
            <a:xfrm>
              <a:off x="3145" y="2372"/>
              <a:ext cx="531" cy="467"/>
            </a:xfrm>
            <a:custGeom>
              <a:avLst/>
              <a:gdLst>
                <a:gd name="T0" fmla="*/ 531 w 531"/>
                <a:gd name="T1" fmla="*/ 67 h 467"/>
                <a:gd name="T2" fmla="*/ 506 w 531"/>
                <a:gd name="T3" fmla="*/ 72 h 467"/>
                <a:gd name="T4" fmla="*/ 474 w 531"/>
                <a:gd name="T5" fmla="*/ 69 h 467"/>
                <a:gd name="T6" fmla="*/ 477 w 531"/>
                <a:gd name="T7" fmla="*/ 58 h 467"/>
                <a:gd name="T8" fmla="*/ 496 w 531"/>
                <a:gd name="T9" fmla="*/ 42 h 467"/>
                <a:gd name="T10" fmla="*/ 501 w 531"/>
                <a:gd name="T11" fmla="*/ 19 h 467"/>
                <a:gd name="T12" fmla="*/ 490 w 531"/>
                <a:gd name="T13" fmla="*/ 0 h 467"/>
                <a:gd name="T14" fmla="*/ 0 w 531"/>
                <a:gd name="T15" fmla="*/ 16 h 467"/>
                <a:gd name="T16" fmla="*/ 11 w 531"/>
                <a:gd name="T17" fmla="*/ 60 h 467"/>
                <a:gd name="T18" fmla="*/ 11 w 531"/>
                <a:gd name="T19" fmla="*/ 111 h 467"/>
                <a:gd name="T20" fmla="*/ 18 w 531"/>
                <a:gd name="T21" fmla="*/ 180 h 467"/>
                <a:gd name="T22" fmla="*/ 20 w 531"/>
                <a:gd name="T23" fmla="*/ 416 h 467"/>
                <a:gd name="T24" fmla="*/ 34 w 531"/>
                <a:gd name="T25" fmla="*/ 428 h 467"/>
                <a:gd name="T26" fmla="*/ 53 w 531"/>
                <a:gd name="T27" fmla="*/ 419 h 467"/>
                <a:gd name="T28" fmla="*/ 70 w 531"/>
                <a:gd name="T29" fmla="*/ 426 h 467"/>
                <a:gd name="T30" fmla="*/ 75 w 531"/>
                <a:gd name="T31" fmla="*/ 467 h 467"/>
                <a:gd name="T32" fmla="*/ 421 w 531"/>
                <a:gd name="T33" fmla="*/ 461 h 467"/>
                <a:gd name="T34" fmla="*/ 429 w 531"/>
                <a:gd name="T35" fmla="*/ 447 h 467"/>
                <a:gd name="T36" fmla="*/ 427 w 531"/>
                <a:gd name="T37" fmla="*/ 425 h 467"/>
                <a:gd name="T38" fmla="*/ 415 w 531"/>
                <a:gd name="T39" fmla="*/ 406 h 467"/>
                <a:gd name="T40" fmla="*/ 426 w 531"/>
                <a:gd name="T41" fmla="*/ 397 h 467"/>
                <a:gd name="T42" fmla="*/ 415 w 531"/>
                <a:gd name="T43" fmla="*/ 381 h 467"/>
                <a:gd name="T44" fmla="*/ 420 w 531"/>
                <a:gd name="T45" fmla="*/ 366 h 467"/>
                <a:gd name="T46" fmla="*/ 429 w 531"/>
                <a:gd name="T47" fmla="*/ 331 h 467"/>
                <a:gd name="T48" fmla="*/ 445 w 531"/>
                <a:gd name="T49" fmla="*/ 317 h 467"/>
                <a:gd name="T50" fmla="*/ 440 w 531"/>
                <a:gd name="T51" fmla="*/ 303 h 467"/>
                <a:gd name="T52" fmla="*/ 463 w 531"/>
                <a:gd name="T53" fmla="*/ 270 h 467"/>
                <a:gd name="T54" fmla="*/ 481 w 531"/>
                <a:gd name="T55" fmla="*/ 261 h 467"/>
                <a:gd name="T56" fmla="*/ 479 w 531"/>
                <a:gd name="T57" fmla="*/ 252 h 467"/>
                <a:gd name="T58" fmla="*/ 477 w 531"/>
                <a:gd name="T59" fmla="*/ 241 h 467"/>
                <a:gd name="T60" fmla="*/ 495 w 531"/>
                <a:gd name="T61" fmla="*/ 206 h 467"/>
                <a:gd name="T62" fmla="*/ 510 w 531"/>
                <a:gd name="T63" fmla="*/ 199 h 467"/>
                <a:gd name="T64" fmla="*/ 512 w 531"/>
                <a:gd name="T65" fmla="*/ 177 h 467"/>
                <a:gd name="T66" fmla="*/ 523 w 531"/>
                <a:gd name="T67" fmla="*/ 169 h 467"/>
                <a:gd name="T68" fmla="*/ 504 w 531"/>
                <a:gd name="T69" fmla="*/ 166 h 467"/>
                <a:gd name="T70" fmla="*/ 496 w 531"/>
                <a:gd name="T71" fmla="*/ 141 h 467"/>
                <a:gd name="T72" fmla="*/ 513 w 531"/>
                <a:gd name="T73" fmla="*/ 125 h 467"/>
                <a:gd name="T74" fmla="*/ 516 w 531"/>
                <a:gd name="T75" fmla="*/ 113 h 467"/>
                <a:gd name="T76" fmla="*/ 524 w 531"/>
                <a:gd name="T77" fmla="*/ 88 h 467"/>
                <a:gd name="T78" fmla="*/ 531 w 531"/>
                <a:gd name="T79" fmla="*/ 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67">
                  <a:moveTo>
                    <a:pt x="531" y="67"/>
                  </a:moveTo>
                  <a:lnTo>
                    <a:pt x="506" y="72"/>
                  </a:lnTo>
                  <a:lnTo>
                    <a:pt x="474" y="69"/>
                  </a:lnTo>
                  <a:lnTo>
                    <a:pt x="477" y="58"/>
                  </a:lnTo>
                  <a:lnTo>
                    <a:pt x="496" y="42"/>
                  </a:lnTo>
                  <a:lnTo>
                    <a:pt x="501" y="19"/>
                  </a:lnTo>
                  <a:lnTo>
                    <a:pt x="490" y="0"/>
                  </a:lnTo>
                  <a:lnTo>
                    <a:pt x="0" y="16"/>
                  </a:lnTo>
                  <a:lnTo>
                    <a:pt x="11" y="60"/>
                  </a:lnTo>
                  <a:lnTo>
                    <a:pt x="11" y="111"/>
                  </a:lnTo>
                  <a:lnTo>
                    <a:pt x="18" y="180"/>
                  </a:lnTo>
                  <a:lnTo>
                    <a:pt x="20" y="416"/>
                  </a:lnTo>
                  <a:lnTo>
                    <a:pt x="34" y="428"/>
                  </a:lnTo>
                  <a:lnTo>
                    <a:pt x="53" y="419"/>
                  </a:lnTo>
                  <a:lnTo>
                    <a:pt x="70" y="426"/>
                  </a:lnTo>
                  <a:lnTo>
                    <a:pt x="75" y="467"/>
                  </a:lnTo>
                  <a:lnTo>
                    <a:pt x="421" y="461"/>
                  </a:lnTo>
                  <a:lnTo>
                    <a:pt x="429" y="447"/>
                  </a:lnTo>
                  <a:lnTo>
                    <a:pt x="427" y="425"/>
                  </a:lnTo>
                  <a:lnTo>
                    <a:pt x="415" y="406"/>
                  </a:lnTo>
                  <a:lnTo>
                    <a:pt x="426" y="397"/>
                  </a:lnTo>
                  <a:lnTo>
                    <a:pt x="415" y="381"/>
                  </a:lnTo>
                  <a:lnTo>
                    <a:pt x="420" y="366"/>
                  </a:lnTo>
                  <a:lnTo>
                    <a:pt x="429" y="331"/>
                  </a:lnTo>
                  <a:lnTo>
                    <a:pt x="445" y="317"/>
                  </a:lnTo>
                  <a:lnTo>
                    <a:pt x="440" y="303"/>
                  </a:lnTo>
                  <a:lnTo>
                    <a:pt x="463" y="270"/>
                  </a:lnTo>
                  <a:lnTo>
                    <a:pt x="481" y="261"/>
                  </a:lnTo>
                  <a:lnTo>
                    <a:pt x="479" y="252"/>
                  </a:lnTo>
                  <a:lnTo>
                    <a:pt x="477" y="241"/>
                  </a:lnTo>
                  <a:lnTo>
                    <a:pt x="495" y="206"/>
                  </a:lnTo>
                  <a:lnTo>
                    <a:pt x="510" y="199"/>
                  </a:lnTo>
                  <a:lnTo>
                    <a:pt x="512" y="177"/>
                  </a:lnTo>
                  <a:lnTo>
                    <a:pt x="523" y="169"/>
                  </a:lnTo>
                  <a:lnTo>
                    <a:pt x="504" y="166"/>
                  </a:lnTo>
                  <a:lnTo>
                    <a:pt x="496" y="141"/>
                  </a:lnTo>
                  <a:lnTo>
                    <a:pt x="513" y="125"/>
                  </a:lnTo>
                  <a:lnTo>
                    <a:pt x="516" y="113"/>
                  </a:lnTo>
                  <a:lnTo>
                    <a:pt x="524" y="88"/>
                  </a:lnTo>
                  <a:lnTo>
                    <a:pt x="531" y="67"/>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AR</a:t>
              </a:r>
            </a:p>
          </p:txBody>
        </p:sp>
        <p:sp>
          <p:nvSpPr>
            <p:cNvPr id="31" name="Freeform 88">
              <a:extLst>
                <a:ext uri="{FF2B5EF4-FFF2-40B4-BE49-F238E27FC236}">
                  <a16:creationId xmlns:a16="http://schemas.microsoft.com/office/drawing/2014/main" id="{31EF4283-AA18-DB96-F56C-A7F876078117}"/>
                </a:ext>
              </a:extLst>
            </p:cNvPr>
            <p:cNvSpPr>
              <a:spLocks/>
            </p:cNvSpPr>
            <p:nvPr/>
          </p:nvSpPr>
          <p:spPr bwMode="auto">
            <a:xfrm>
              <a:off x="3017" y="1813"/>
              <a:ext cx="710" cy="631"/>
            </a:xfrm>
            <a:custGeom>
              <a:avLst/>
              <a:gdLst>
                <a:gd name="T0" fmla="*/ 438 w 710"/>
                <a:gd name="T1" fmla="*/ 33 h 631"/>
                <a:gd name="T2" fmla="*/ 423 w 710"/>
                <a:gd name="T3" fmla="*/ 15 h 631"/>
                <a:gd name="T4" fmla="*/ 415 w 710"/>
                <a:gd name="T5" fmla="*/ 0 h 631"/>
                <a:gd name="T6" fmla="*/ 14 w 710"/>
                <a:gd name="T7" fmla="*/ 16 h 631"/>
                <a:gd name="T8" fmla="*/ 0 w 710"/>
                <a:gd name="T9" fmla="*/ 16 h 631"/>
                <a:gd name="T10" fmla="*/ 7 w 710"/>
                <a:gd name="T11" fmla="*/ 32 h 631"/>
                <a:gd name="T12" fmla="*/ 6 w 710"/>
                <a:gd name="T13" fmla="*/ 46 h 631"/>
                <a:gd name="T14" fmla="*/ 21 w 710"/>
                <a:gd name="T15" fmla="*/ 71 h 631"/>
                <a:gd name="T16" fmla="*/ 40 w 710"/>
                <a:gd name="T17" fmla="*/ 96 h 631"/>
                <a:gd name="T18" fmla="*/ 59 w 710"/>
                <a:gd name="T19" fmla="*/ 113 h 631"/>
                <a:gd name="T20" fmla="*/ 73 w 710"/>
                <a:gd name="T21" fmla="*/ 114 h 631"/>
                <a:gd name="T22" fmla="*/ 82 w 710"/>
                <a:gd name="T23" fmla="*/ 121 h 631"/>
                <a:gd name="T24" fmla="*/ 82 w 710"/>
                <a:gd name="T25" fmla="*/ 139 h 631"/>
                <a:gd name="T26" fmla="*/ 71 w 710"/>
                <a:gd name="T27" fmla="*/ 149 h 631"/>
                <a:gd name="T28" fmla="*/ 68 w 710"/>
                <a:gd name="T29" fmla="*/ 163 h 631"/>
                <a:gd name="T30" fmla="*/ 81 w 710"/>
                <a:gd name="T31" fmla="*/ 185 h 631"/>
                <a:gd name="T32" fmla="*/ 96 w 710"/>
                <a:gd name="T33" fmla="*/ 203 h 631"/>
                <a:gd name="T34" fmla="*/ 112 w 710"/>
                <a:gd name="T35" fmla="*/ 214 h 631"/>
                <a:gd name="T36" fmla="*/ 121 w 710"/>
                <a:gd name="T37" fmla="*/ 288 h 631"/>
                <a:gd name="T38" fmla="*/ 123 w 710"/>
                <a:gd name="T39" fmla="*/ 512 h 631"/>
                <a:gd name="T40" fmla="*/ 125 w 710"/>
                <a:gd name="T41" fmla="*/ 542 h 631"/>
                <a:gd name="T42" fmla="*/ 128 w 710"/>
                <a:gd name="T43" fmla="*/ 575 h 631"/>
                <a:gd name="T44" fmla="*/ 267 w 710"/>
                <a:gd name="T45" fmla="*/ 570 h 631"/>
                <a:gd name="T46" fmla="*/ 412 w 710"/>
                <a:gd name="T47" fmla="*/ 566 h 631"/>
                <a:gd name="T48" fmla="*/ 543 w 710"/>
                <a:gd name="T49" fmla="*/ 561 h 631"/>
                <a:gd name="T50" fmla="*/ 615 w 710"/>
                <a:gd name="T51" fmla="*/ 559 h 631"/>
                <a:gd name="T52" fmla="*/ 629 w 710"/>
                <a:gd name="T53" fmla="*/ 581 h 631"/>
                <a:gd name="T54" fmla="*/ 624 w 710"/>
                <a:gd name="T55" fmla="*/ 601 h 631"/>
                <a:gd name="T56" fmla="*/ 605 w 710"/>
                <a:gd name="T57" fmla="*/ 617 h 631"/>
                <a:gd name="T58" fmla="*/ 601 w 710"/>
                <a:gd name="T59" fmla="*/ 628 h 631"/>
                <a:gd name="T60" fmla="*/ 635 w 710"/>
                <a:gd name="T61" fmla="*/ 631 h 631"/>
                <a:gd name="T62" fmla="*/ 660 w 710"/>
                <a:gd name="T63" fmla="*/ 626 h 631"/>
                <a:gd name="T64" fmla="*/ 669 w 710"/>
                <a:gd name="T65" fmla="*/ 592 h 631"/>
                <a:gd name="T66" fmla="*/ 674 w 710"/>
                <a:gd name="T67" fmla="*/ 556 h 631"/>
                <a:gd name="T68" fmla="*/ 687 w 710"/>
                <a:gd name="T69" fmla="*/ 539 h 631"/>
                <a:gd name="T70" fmla="*/ 704 w 710"/>
                <a:gd name="T71" fmla="*/ 530 h 631"/>
                <a:gd name="T72" fmla="*/ 704 w 710"/>
                <a:gd name="T73" fmla="*/ 511 h 631"/>
                <a:gd name="T74" fmla="*/ 710 w 710"/>
                <a:gd name="T75" fmla="*/ 498 h 631"/>
                <a:gd name="T76" fmla="*/ 699 w 710"/>
                <a:gd name="T77" fmla="*/ 483 h 631"/>
                <a:gd name="T78" fmla="*/ 691 w 710"/>
                <a:gd name="T79" fmla="*/ 489 h 631"/>
                <a:gd name="T80" fmla="*/ 679 w 710"/>
                <a:gd name="T81" fmla="*/ 475 h 631"/>
                <a:gd name="T82" fmla="*/ 671 w 710"/>
                <a:gd name="T83" fmla="*/ 445 h 631"/>
                <a:gd name="T84" fmla="*/ 676 w 710"/>
                <a:gd name="T85" fmla="*/ 430 h 631"/>
                <a:gd name="T86" fmla="*/ 663 w 710"/>
                <a:gd name="T87" fmla="*/ 409 h 631"/>
                <a:gd name="T88" fmla="*/ 652 w 710"/>
                <a:gd name="T89" fmla="*/ 380 h 631"/>
                <a:gd name="T90" fmla="*/ 623 w 710"/>
                <a:gd name="T91" fmla="*/ 375 h 631"/>
                <a:gd name="T92" fmla="*/ 579 w 710"/>
                <a:gd name="T93" fmla="*/ 341 h 631"/>
                <a:gd name="T94" fmla="*/ 568 w 710"/>
                <a:gd name="T95" fmla="*/ 314 h 631"/>
                <a:gd name="T96" fmla="*/ 573 w 710"/>
                <a:gd name="T97" fmla="*/ 294 h 631"/>
                <a:gd name="T98" fmla="*/ 585 w 710"/>
                <a:gd name="T99" fmla="*/ 256 h 631"/>
                <a:gd name="T100" fmla="*/ 588 w 710"/>
                <a:gd name="T101" fmla="*/ 239 h 631"/>
                <a:gd name="T102" fmla="*/ 576 w 710"/>
                <a:gd name="T103" fmla="*/ 233 h 631"/>
                <a:gd name="T104" fmla="*/ 534 w 710"/>
                <a:gd name="T105" fmla="*/ 227 h 631"/>
                <a:gd name="T106" fmla="*/ 527 w 710"/>
                <a:gd name="T107" fmla="*/ 216 h 631"/>
                <a:gd name="T108" fmla="*/ 526 w 710"/>
                <a:gd name="T109" fmla="*/ 191 h 631"/>
                <a:gd name="T110" fmla="*/ 493 w 710"/>
                <a:gd name="T111" fmla="*/ 169 h 631"/>
                <a:gd name="T112" fmla="*/ 449 w 710"/>
                <a:gd name="T113" fmla="*/ 121 h 631"/>
                <a:gd name="T114" fmla="*/ 434 w 710"/>
                <a:gd name="T115" fmla="*/ 75 h 631"/>
                <a:gd name="T116" fmla="*/ 434 w 710"/>
                <a:gd name="T117" fmla="*/ 49 h 631"/>
                <a:gd name="T118" fmla="*/ 438 w 710"/>
                <a:gd name="T119" fmla="*/ 3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0" h="631">
                  <a:moveTo>
                    <a:pt x="438" y="33"/>
                  </a:moveTo>
                  <a:lnTo>
                    <a:pt x="423" y="15"/>
                  </a:lnTo>
                  <a:lnTo>
                    <a:pt x="415" y="0"/>
                  </a:lnTo>
                  <a:lnTo>
                    <a:pt x="14" y="16"/>
                  </a:lnTo>
                  <a:lnTo>
                    <a:pt x="0" y="16"/>
                  </a:lnTo>
                  <a:lnTo>
                    <a:pt x="7" y="32"/>
                  </a:lnTo>
                  <a:lnTo>
                    <a:pt x="6" y="46"/>
                  </a:lnTo>
                  <a:lnTo>
                    <a:pt x="21" y="71"/>
                  </a:lnTo>
                  <a:lnTo>
                    <a:pt x="40" y="96"/>
                  </a:lnTo>
                  <a:lnTo>
                    <a:pt x="59" y="113"/>
                  </a:lnTo>
                  <a:lnTo>
                    <a:pt x="73" y="114"/>
                  </a:lnTo>
                  <a:lnTo>
                    <a:pt x="82" y="121"/>
                  </a:lnTo>
                  <a:lnTo>
                    <a:pt x="82" y="139"/>
                  </a:lnTo>
                  <a:lnTo>
                    <a:pt x="71" y="149"/>
                  </a:lnTo>
                  <a:lnTo>
                    <a:pt x="68" y="163"/>
                  </a:lnTo>
                  <a:lnTo>
                    <a:pt x="81" y="185"/>
                  </a:lnTo>
                  <a:lnTo>
                    <a:pt x="96" y="203"/>
                  </a:lnTo>
                  <a:lnTo>
                    <a:pt x="112" y="214"/>
                  </a:lnTo>
                  <a:lnTo>
                    <a:pt x="121" y="288"/>
                  </a:lnTo>
                  <a:lnTo>
                    <a:pt x="123" y="512"/>
                  </a:lnTo>
                  <a:lnTo>
                    <a:pt x="125" y="542"/>
                  </a:lnTo>
                  <a:lnTo>
                    <a:pt x="128" y="575"/>
                  </a:lnTo>
                  <a:lnTo>
                    <a:pt x="267" y="570"/>
                  </a:lnTo>
                  <a:lnTo>
                    <a:pt x="412" y="566"/>
                  </a:lnTo>
                  <a:lnTo>
                    <a:pt x="543" y="561"/>
                  </a:lnTo>
                  <a:lnTo>
                    <a:pt x="615" y="559"/>
                  </a:lnTo>
                  <a:lnTo>
                    <a:pt x="629" y="581"/>
                  </a:lnTo>
                  <a:lnTo>
                    <a:pt x="624" y="601"/>
                  </a:lnTo>
                  <a:lnTo>
                    <a:pt x="605" y="617"/>
                  </a:lnTo>
                  <a:lnTo>
                    <a:pt x="601" y="628"/>
                  </a:lnTo>
                  <a:lnTo>
                    <a:pt x="635" y="631"/>
                  </a:lnTo>
                  <a:lnTo>
                    <a:pt x="660" y="626"/>
                  </a:lnTo>
                  <a:lnTo>
                    <a:pt x="669" y="592"/>
                  </a:lnTo>
                  <a:lnTo>
                    <a:pt x="674" y="556"/>
                  </a:lnTo>
                  <a:lnTo>
                    <a:pt x="687" y="539"/>
                  </a:lnTo>
                  <a:lnTo>
                    <a:pt x="704" y="530"/>
                  </a:lnTo>
                  <a:lnTo>
                    <a:pt x="704" y="511"/>
                  </a:lnTo>
                  <a:lnTo>
                    <a:pt x="710" y="498"/>
                  </a:lnTo>
                  <a:lnTo>
                    <a:pt x="699" y="483"/>
                  </a:lnTo>
                  <a:lnTo>
                    <a:pt x="691" y="489"/>
                  </a:lnTo>
                  <a:lnTo>
                    <a:pt x="679" y="475"/>
                  </a:lnTo>
                  <a:lnTo>
                    <a:pt x="671" y="445"/>
                  </a:lnTo>
                  <a:lnTo>
                    <a:pt x="676" y="430"/>
                  </a:lnTo>
                  <a:lnTo>
                    <a:pt x="663" y="409"/>
                  </a:lnTo>
                  <a:lnTo>
                    <a:pt x="652" y="380"/>
                  </a:lnTo>
                  <a:lnTo>
                    <a:pt x="623" y="375"/>
                  </a:lnTo>
                  <a:lnTo>
                    <a:pt x="579" y="341"/>
                  </a:lnTo>
                  <a:lnTo>
                    <a:pt x="568" y="314"/>
                  </a:lnTo>
                  <a:lnTo>
                    <a:pt x="573" y="294"/>
                  </a:lnTo>
                  <a:lnTo>
                    <a:pt x="585" y="256"/>
                  </a:lnTo>
                  <a:lnTo>
                    <a:pt x="588" y="239"/>
                  </a:lnTo>
                  <a:lnTo>
                    <a:pt x="576" y="233"/>
                  </a:lnTo>
                  <a:lnTo>
                    <a:pt x="534" y="227"/>
                  </a:lnTo>
                  <a:lnTo>
                    <a:pt x="527" y="216"/>
                  </a:lnTo>
                  <a:lnTo>
                    <a:pt x="526" y="191"/>
                  </a:lnTo>
                  <a:lnTo>
                    <a:pt x="493" y="169"/>
                  </a:lnTo>
                  <a:lnTo>
                    <a:pt x="449" y="121"/>
                  </a:lnTo>
                  <a:lnTo>
                    <a:pt x="434" y="75"/>
                  </a:lnTo>
                  <a:lnTo>
                    <a:pt x="434" y="49"/>
                  </a:lnTo>
                  <a:lnTo>
                    <a:pt x="438" y="33"/>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MO</a:t>
              </a:r>
            </a:p>
          </p:txBody>
        </p:sp>
        <p:sp>
          <p:nvSpPr>
            <p:cNvPr id="32" name="Freeform 89">
              <a:extLst>
                <a:ext uri="{FF2B5EF4-FFF2-40B4-BE49-F238E27FC236}">
                  <a16:creationId xmlns:a16="http://schemas.microsoft.com/office/drawing/2014/main" id="{2D8DB1E2-6F5E-5556-D918-CD949313C6CE}"/>
                </a:ext>
              </a:extLst>
            </p:cNvPr>
            <p:cNvSpPr>
              <a:spLocks/>
            </p:cNvSpPr>
            <p:nvPr/>
          </p:nvSpPr>
          <p:spPr bwMode="auto">
            <a:xfrm>
              <a:off x="4166" y="2486"/>
              <a:ext cx="584" cy="614"/>
            </a:xfrm>
            <a:custGeom>
              <a:avLst/>
              <a:gdLst>
                <a:gd name="T0" fmla="*/ 0 w 584"/>
                <a:gd name="T1" fmla="*/ 46 h 614"/>
                <a:gd name="T2" fmla="*/ 4 w 584"/>
                <a:gd name="T3" fmla="*/ 80 h 614"/>
                <a:gd name="T4" fmla="*/ 42 w 584"/>
                <a:gd name="T5" fmla="*/ 191 h 614"/>
                <a:gd name="T6" fmla="*/ 61 w 584"/>
                <a:gd name="T7" fmla="*/ 259 h 614"/>
                <a:gd name="T8" fmla="*/ 83 w 584"/>
                <a:gd name="T9" fmla="*/ 342 h 614"/>
                <a:gd name="T10" fmla="*/ 101 w 584"/>
                <a:gd name="T11" fmla="*/ 384 h 614"/>
                <a:gd name="T12" fmla="*/ 115 w 584"/>
                <a:gd name="T13" fmla="*/ 403 h 614"/>
                <a:gd name="T14" fmla="*/ 101 w 584"/>
                <a:gd name="T15" fmla="*/ 453 h 614"/>
                <a:gd name="T16" fmla="*/ 111 w 584"/>
                <a:gd name="T17" fmla="*/ 492 h 614"/>
                <a:gd name="T18" fmla="*/ 108 w 584"/>
                <a:gd name="T19" fmla="*/ 540 h 614"/>
                <a:gd name="T20" fmla="*/ 120 w 584"/>
                <a:gd name="T21" fmla="*/ 551 h 614"/>
                <a:gd name="T22" fmla="*/ 136 w 584"/>
                <a:gd name="T23" fmla="*/ 592 h 614"/>
                <a:gd name="T24" fmla="*/ 200 w 584"/>
                <a:gd name="T25" fmla="*/ 606 h 614"/>
                <a:gd name="T26" fmla="*/ 401 w 584"/>
                <a:gd name="T27" fmla="*/ 595 h 614"/>
                <a:gd name="T28" fmla="*/ 464 w 584"/>
                <a:gd name="T29" fmla="*/ 590 h 614"/>
                <a:gd name="T30" fmla="*/ 481 w 584"/>
                <a:gd name="T31" fmla="*/ 614 h 614"/>
                <a:gd name="T32" fmla="*/ 473 w 584"/>
                <a:gd name="T33" fmla="*/ 558 h 614"/>
                <a:gd name="T34" fmla="*/ 517 w 584"/>
                <a:gd name="T35" fmla="*/ 553 h 614"/>
                <a:gd name="T36" fmla="*/ 542 w 584"/>
                <a:gd name="T37" fmla="*/ 515 h 614"/>
                <a:gd name="T38" fmla="*/ 565 w 584"/>
                <a:gd name="T39" fmla="*/ 426 h 614"/>
                <a:gd name="T40" fmla="*/ 584 w 584"/>
                <a:gd name="T41" fmla="*/ 372 h 614"/>
                <a:gd name="T42" fmla="*/ 568 w 584"/>
                <a:gd name="T43" fmla="*/ 367 h 614"/>
                <a:gd name="T44" fmla="*/ 548 w 584"/>
                <a:gd name="T45" fmla="*/ 347 h 614"/>
                <a:gd name="T46" fmla="*/ 526 w 584"/>
                <a:gd name="T47" fmla="*/ 311 h 614"/>
                <a:gd name="T48" fmla="*/ 499 w 584"/>
                <a:gd name="T49" fmla="*/ 277 h 614"/>
                <a:gd name="T50" fmla="*/ 456 w 584"/>
                <a:gd name="T51" fmla="*/ 225 h 614"/>
                <a:gd name="T52" fmla="*/ 434 w 584"/>
                <a:gd name="T53" fmla="*/ 197 h 614"/>
                <a:gd name="T54" fmla="*/ 406 w 584"/>
                <a:gd name="T55" fmla="*/ 177 h 614"/>
                <a:gd name="T56" fmla="*/ 373 w 584"/>
                <a:gd name="T57" fmla="*/ 144 h 614"/>
                <a:gd name="T58" fmla="*/ 342 w 584"/>
                <a:gd name="T59" fmla="*/ 124 h 614"/>
                <a:gd name="T60" fmla="*/ 323 w 584"/>
                <a:gd name="T61" fmla="*/ 97 h 614"/>
                <a:gd name="T62" fmla="*/ 281 w 584"/>
                <a:gd name="T63" fmla="*/ 67 h 614"/>
                <a:gd name="T64" fmla="*/ 248 w 584"/>
                <a:gd name="T65" fmla="*/ 44 h 614"/>
                <a:gd name="T66" fmla="*/ 251 w 584"/>
                <a:gd name="T67" fmla="*/ 21 h 614"/>
                <a:gd name="T68" fmla="*/ 262 w 584"/>
                <a:gd name="T6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614">
                  <a:moveTo>
                    <a:pt x="0" y="31"/>
                  </a:moveTo>
                  <a:lnTo>
                    <a:pt x="0" y="46"/>
                  </a:lnTo>
                  <a:lnTo>
                    <a:pt x="1" y="58"/>
                  </a:lnTo>
                  <a:lnTo>
                    <a:pt x="4" y="80"/>
                  </a:lnTo>
                  <a:lnTo>
                    <a:pt x="26" y="130"/>
                  </a:lnTo>
                  <a:lnTo>
                    <a:pt x="42" y="191"/>
                  </a:lnTo>
                  <a:lnTo>
                    <a:pt x="51" y="230"/>
                  </a:lnTo>
                  <a:lnTo>
                    <a:pt x="61" y="259"/>
                  </a:lnTo>
                  <a:lnTo>
                    <a:pt x="70" y="303"/>
                  </a:lnTo>
                  <a:lnTo>
                    <a:pt x="83" y="342"/>
                  </a:lnTo>
                  <a:lnTo>
                    <a:pt x="100" y="364"/>
                  </a:lnTo>
                  <a:lnTo>
                    <a:pt x="101" y="384"/>
                  </a:lnTo>
                  <a:lnTo>
                    <a:pt x="114" y="389"/>
                  </a:lnTo>
                  <a:lnTo>
                    <a:pt x="115" y="403"/>
                  </a:lnTo>
                  <a:lnTo>
                    <a:pt x="104" y="433"/>
                  </a:lnTo>
                  <a:lnTo>
                    <a:pt x="101" y="453"/>
                  </a:lnTo>
                  <a:lnTo>
                    <a:pt x="100" y="465"/>
                  </a:lnTo>
                  <a:lnTo>
                    <a:pt x="111" y="492"/>
                  </a:lnTo>
                  <a:lnTo>
                    <a:pt x="112" y="526"/>
                  </a:lnTo>
                  <a:lnTo>
                    <a:pt x="108" y="540"/>
                  </a:lnTo>
                  <a:lnTo>
                    <a:pt x="111" y="547"/>
                  </a:lnTo>
                  <a:lnTo>
                    <a:pt x="120" y="551"/>
                  </a:lnTo>
                  <a:lnTo>
                    <a:pt x="122" y="572"/>
                  </a:lnTo>
                  <a:lnTo>
                    <a:pt x="136" y="592"/>
                  </a:lnTo>
                  <a:lnTo>
                    <a:pt x="150" y="606"/>
                  </a:lnTo>
                  <a:lnTo>
                    <a:pt x="200" y="606"/>
                  </a:lnTo>
                  <a:lnTo>
                    <a:pt x="267" y="603"/>
                  </a:lnTo>
                  <a:lnTo>
                    <a:pt x="401" y="595"/>
                  </a:lnTo>
                  <a:lnTo>
                    <a:pt x="435" y="590"/>
                  </a:lnTo>
                  <a:lnTo>
                    <a:pt x="464" y="590"/>
                  </a:lnTo>
                  <a:lnTo>
                    <a:pt x="465" y="609"/>
                  </a:lnTo>
                  <a:lnTo>
                    <a:pt x="481" y="614"/>
                  </a:lnTo>
                  <a:lnTo>
                    <a:pt x="482" y="587"/>
                  </a:lnTo>
                  <a:lnTo>
                    <a:pt x="473" y="558"/>
                  </a:lnTo>
                  <a:lnTo>
                    <a:pt x="479" y="548"/>
                  </a:lnTo>
                  <a:lnTo>
                    <a:pt x="517" y="553"/>
                  </a:lnTo>
                  <a:lnTo>
                    <a:pt x="548" y="554"/>
                  </a:lnTo>
                  <a:lnTo>
                    <a:pt x="542" y="515"/>
                  </a:lnTo>
                  <a:lnTo>
                    <a:pt x="556" y="453"/>
                  </a:lnTo>
                  <a:lnTo>
                    <a:pt x="565" y="426"/>
                  </a:lnTo>
                  <a:lnTo>
                    <a:pt x="562" y="411"/>
                  </a:lnTo>
                  <a:lnTo>
                    <a:pt x="584" y="372"/>
                  </a:lnTo>
                  <a:lnTo>
                    <a:pt x="581" y="364"/>
                  </a:lnTo>
                  <a:lnTo>
                    <a:pt x="568" y="367"/>
                  </a:lnTo>
                  <a:lnTo>
                    <a:pt x="553" y="359"/>
                  </a:lnTo>
                  <a:lnTo>
                    <a:pt x="548" y="347"/>
                  </a:lnTo>
                  <a:lnTo>
                    <a:pt x="540" y="325"/>
                  </a:lnTo>
                  <a:lnTo>
                    <a:pt x="526" y="311"/>
                  </a:lnTo>
                  <a:lnTo>
                    <a:pt x="509" y="308"/>
                  </a:lnTo>
                  <a:lnTo>
                    <a:pt x="499" y="277"/>
                  </a:lnTo>
                  <a:lnTo>
                    <a:pt x="481" y="238"/>
                  </a:lnTo>
                  <a:lnTo>
                    <a:pt x="456" y="225"/>
                  </a:lnTo>
                  <a:lnTo>
                    <a:pt x="442" y="213"/>
                  </a:lnTo>
                  <a:lnTo>
                    <a:pt x="434" y="197"/>
                  </a:lnTo>
                  <a:lnTo>
                    <a:pt x="421" y="184"/>
                  </a:lnTo>
                  <a:lnTo>
                    <a:pt x="406" y="177"/>
                  </a:lnTo>
                  <a:lnTo>
                    <a:pt x="392" y="158"/>
                  </a:lnTo>
                  <a:lnTo>
                    <a:pt x="373" y="144"/>
                  </a:lnTo>
                  <a:lnTo>
                    <a:pt x="345" y="133"/>
                  </a:lnTo>
                  <a:lnTo>
                    <a:pt x="342" y="124"/>
                  </a:lnTo>
                  <a:lnTo>
                    <a:pt x="326" y="106"/>
                  </a:lnTo>
                  <a:lnTo>
                    <a:pt x="323" y="97"/>
                  </a:lnTo>
                  <a:lnTo>
                    <a:pt x="303" y="66"/>
                  </a:lnTo>
                  <a:lnTo>
                    <a:pt x="281" y="67"/>
                  </a:lnTo>
                  <a:lnTo>
                    <a:pt x="257" y="52"/>
                  </a:lnTo>
                  <a:lnTo>
                    <a:pt x="248" y="44"/>
                  </a:lnTo>
                  <a:lnTo>
                    <a:pt x="247" y="33"/>
                  </a:lnTo>
                  <a:lnTo>
                    <a:pt x="251" y="21"/>
                  </a:lnTo>
                  <a:lnTo>
                    <a:pt x="265" y="14"/>
                  </a:lnTo>
                  <a:lnTo>
                    <a:pt x="262" y="0"/>
                  </a:lnTo>
                  <a:lnTo>
                    <a:pt x="0" y="31"/>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GA</a:t>
              </a:r>
            </a:p>
          </p:txBody>
        </p:sp>
        <p:sp>
          <p:nvSpPr>
            <p:cNvPr id="33" name="Freeform 90">
              <a:extLst>
                <a:ext uri="{FF2B5EF4-FFF2-40B4-BE49-F238E27FC236}">
                  <a16:creationId xmlns:a16="http://schemas.microsoft.com/office/drawing/2014/main" id="{3C8327D7-B910-E151-7E21-6484976645BD}"/>
                </a:ext>
              </a:extLst>
            </p:cNvPr>
            <p:cNvSpPr>
              <a:spLocks/>
            </p:cNvSpPr>
            <p:nvPr/>
          </p:nvSpPr>
          <p:spPr bwMode="auto">
            <a:xfrm>
              <a:off x="4413" y="2435"/>
              <a:ext cx="551" cy="418"/>
            </a:xfrm>
            <a:custGeom>
              <a:avLst/>
              <a:gdLst>
                <a:gd name="T0" fmla="*/ 332 w 551"/>
                <a:gd name="T1" fmla="*/ 412 h 418"/>
                <a:gd name="T2" fmla="*/ 321 w 551"/>
                <a:gd name="T3" fmla="*/ 418 h 418"/>
                <a:gd name="T4" fmla="*/ 304 w 551"/>
                <a:gd name="T5" fmla="*/ 409 h 418"/>
                <a:gd name="T6" fmla="*/ 301 w 551"/>
                <a:gd name="T7" fmla="*/ 396 h 418"/>
                <a:gd name="T8" fmla="*/ 293 w 551"/>
                <a:gd name="T9" fmla="*/ 374 h 418"/>
                <a:gd name="T10" fmla="*/ 279 w 551"/>
                <a:gd name="T11" fmla="*/ 360 h 418"/>
                <a:gd name="T12" fmla="*/ 262 w 551"/>
                <a:gd name="T13" fmla="*/ 357 h 418"/>
                <a:gd name="T14" fmla="*/ 252 w 551"/>
                <a:gd name="T15" fmla="*/ 326 h 418"/>
                <a:gd name="T16" fmla="*/ 235 w 551"/>
                <a:gd name="T17" fmla="*/ 289 h 418"/>
                <a:gd name="T18" fmla="*/ 209 w 551"/>
                <a:gd name="T19" fmla="*/ 278 h 418"/>
                <a:gd name="T20" fmla="*/ 195 w 551"/>
                <a:gd name="T21" fmla="*/ 265 h 418"/>
                <a:gd name="T22" fmla="*/ 187 w 551"/>
                <a:gd name="T23" fmla="*/ 249 h 418"/>
                <a:gd name="T24" fmla="*/ 174 w 551"/>
                <a:gd name="T25" fmla="*/ 237 h 418"/>
                <a:gd name="T26" fmla="*/ 160 w 551"/>
                <a:gd name="T27" fmla="*/ 229 h 418"/>
                <a:gd name="T28" fmla="*/ 146 w 551"/>
                <a:gd name="T29" fmla="*/ 210 h 418"/>
                <a:gd name="T30" fmla="*/ 128 w 551"/>
                <a:gd name="T31" fmla="*/ 196 h 418"/>
                <a:gd name="T32" fmla="*/ 98 w 551"/>
                <a:gd name="T33" fmla="*/ 185 h 418"/>
                <a:gd name="T34" fmla="*/ 95 w 551"/>
                <a:gd name="T35" fmla="*/ 176 h 418"/>
                <a:gd name="T36" fmla="*/ 81 w 551"/>
                <a:gd name="T37" fmla="*/ 157 h 418"/>
                <a:gd name="T38" fmla="*/ 78 w 551"/>
                <a:gd name="T39" fmla="*/ 150 h 418"/>
                <a:gd name="T40" fmla="*/ 56 w 551"/>
                <a:gd name="T41" fmla="*/ 117 h 418"/>
                <a:gd name="T42" fmla="*/ 35 w 551"/>
                <a:gd name="T43" fmla="*/ 117 h 418"/>
                <a:gd name="T44" fmla="*/ 10 w 551"/>
                <a:gd name="T45" fmla="*/ 103 h 418"/>
                <a:gd name="T46" fmla="*/ 1 w 551"/>
                <a:gd name="T47" fmla="*/ 95 h 418"/>
                <a:gd name="T48" fmla="*/ 0 w 551"/>
                <a:gd name="T49" fmla="*/ 82 h 418"/>
                <a:gd name="T50" fmla="*/ 4 w 551"/>
                <a:gd name="T51" fmla="*/ 72 h 418"/>
                <a:gd name="T52" fmla="*/ 18 w 551"/>
                <a:gd name="T53" fmla="*/ 65 h 418"/>
                <a:gd name="T54" fmla="*/ 15 w 551"/>
                <a:gd name="T55" fmla="*/ 51 h 418"/>
                <a:gd name="T56" fmla="*/ 51 w 551"/>
                <a:gd name="T57" fmla="*/ 36 h 418"/>
                <a:gd name="T58" fmla="*/ 109 w 551"/>
                <a:gd name="T59" fmla="*/ 8 h 418"/>
                <a:gd name="T60" fmla="*/ 157 w 551"/>
                <a:gd name="T61" fmla="*/ 3 h 418"/>
                <a:gd name="T62" fmla="*/ 257 w 551"/>
                <a:gd name="T63" fmla="*/ 0 h 418"/>
                <a:gd name="T64" fmla="*/ 274 w 551"/>
                <a:gd name="T65" fmla="*/ 12 h 418"/>
                <a:gd name="T66" fmla="*/ 285 w 551"/>
                <a:gd name="T67" fmla="*/ 33 h 418"/>
                <a:gd name="T68" fmla="*/ 312 w 551"/>
                <a:gd name="T69" fmla="*/ 29 h 418"/>
                <a:gd name="T70" fmla="*/ 390 w 551"/>
                <a:gd name="T71" fmla="*/ 20 h 418"/>
                <a:gd name="T72" fmla="*/ 409 w 551"/>
                <a:gd name="T73" fmla="*/ 25 h 418"/>
                <a:gd name="T74" fmla="*/ 487 w 551"/>
                <a:gd name="T75" fmla="*/ 72 h 418"/>
                <a:gd name="T76" fmla="*/ 551 w 551"/>
                <a:gd name="T77" fmla="*/ 123 h 418"/>
                <a:gd name="T78" fmla="*/ 516 w 551"/>
                <a:gd name="T79" fmla="*/ 157 h 418"/>
                <a:gd name="T80" fmla="*/ 501 w 551"/>
                <a:gd name="T81" fmla="*/ 195 h 418"/>
                <a:gd name="T82" fmla="*/ 498 w 551"/>
                <a:gd name="T83" fmla="*/ 234 h 418"/>
                <a:gd name="T84" fmla="*/ 487 w 551"/>
                <a:gd name="T85" fmla="*/ 240 h 418"/>
                <a:gd name="T86" fmla="*/ 480 w 551"/>
                <a:gd name="T87" fmla="*/ 257 h 418"/>
                <a:gd name="T88" fmla="*/ 465 w 551"/>
                <a:gd name="T89" fmla="*/ 260 h 418"/>
                <a:gd name="T90" fmla="*/ 452 w 551"/>
                <a:gd name="T91" fmla="*/ 284 h 418"/>
                <a:gd name="T92" fmla="*/ 435 w 551"/>
                <a:gd name="T93" fmla="*/ 301 h 418"/>
                <a:gd name="T94" fmla="*/ 421 w 551"/>
                <a:gd name="T95" fmla="*/ 321 h 418"/>
                <a:gd name="T96" fmla="*/ 410 w 551"/>
                <a:gd name="T97" fmla="*/ 326 h 418"/>
                <a:gd name="T98" fmla="*/ 388 w 551"/>
                <a:gd name="T99" fmla="*/ 348 h 418"/>
                <a:gd name="T100" fmla="*/ 370 w 551"/>
                <a:gd name="T101" fmla="*/ 349 h 418"/>
                <a:gd name="T102" fmla="*/ 376 w 551"/>
                <a:gd name="T103" fmla="*/ 368 h 418"/>
                <a:gd name="T104" fmla="*/ 345 w 551"/>
                <a:gd name="T105" fmla="*/ 402 h 418"/>
                <a:gd name="T106" fmla="*/ 332 w 551"/>
                <a:gd name="T107" fmla="*/ 4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 h="418">
                  <a:moveTo>
                    <a:pt x="332" y="412"/>
                  </a:moveTo>
                  <a:lnTo>
                    <a:pt x="321" y="418"/>
                  </a:lnTo>
                  <a:lnTo>
                    <a:pt x="304" y="409"/>
                  </a:lnTo>
                  <a:lnTo>
                    <a:pt x="301" y="396"/>
                  </a:lnTo>
                  <a:lnTo>
                    <a:pt x="293" y="374"/>
                  </a:lnTo>
                  <a:lnTo>
                    <a:pt x="279" y="360"/>
                  </a:lnTo>
                  <a:lnTo>
                    <a:pt x="262" y="357"/>
                  </a:lnTo>
                  <a:lnTo>
                    <a:pt x="252" y="326"/>
                  </a:lnTo>
                  <a:lnTo>
                    <a:pt x="235" y="289"/>
                  </a:lnTo>
                  <a:lnTo>
                    <a:pt x="209" y="278"/>
                  </a:lnTo>
                  <a:lnTo>
                    <a:pt x="195" y="265"/>
                  </a:lnTo>
                  <a:lnTo>
                    <a:pt x="187" y="249"/>
                  </a:lnTo>
                  <a:lnTo>
                    <a:pt x="174" y="237"/>
                  </a:lnTo>
                  <a:lnTo>
                    <a:pt x="160" y="229"/>
                  </a:lnTo>
                  <a:lnTo>
                    <a:pt x="146" y="210"/>
                  </a:lnTo>
                  <a:lnTo>
                    <a:pt x="128" y="196"/>
                  </a:lnTo>
                  <a:lnTo>
                    <a:pt x="98" y="185"/>
                  </a:lnTo>
                  <a:lnTo>
                    <a:pt x="95" y="176"/>
                  </a:lnTo>
                  <a:lnTo>
                    <a:pt x="81" y="157"/>
                  </a:lnTo>
                  <a:lnTo>
                    <a:pt x="78" y="150"/>
                  </a:lnTo>
                  <a:lnTo>
                    <a:pt x="56" y="117"/>
                  </a:lnTo>
                  <a:lnTo>
                    <a:pt x="35" y="117"/>
                  </a:lnTo>
                  <a:lnTo>
                    <a:pt x="10" y="103"/>
                  </a:lnTo>
                  <a:lnTo>
                    <a:pt x="1" y="95"/>
                  </a:lnTo>
                  <a:lnTo>
                    <a:pt x="0" y="82"/>
                  </a:lnTo>
                  <a:lnTo>
                    <a:pt x="4" y="72"/>
                  </a:lnTo>
                  <a:lnTo>
                    <a:pt x="18" y="65"/>
                  </a:lnTo>
                  <a:lnTo>
                    <a:pt x="15" y="51"/>
                  </a:lnTo>
                  <a:lnTo>
                    <a:pt x="51" y="36"/>
                  </a:lnTo>
                  <a:lnTo>
                    <a:pt x="109" y="8"/>
                  </a:lnTo>
                  <a:lnTo>
                    <a:pt x="157" y="3"/>
                  </a:lnTo>
                  <a:lnTo>
                    <a:pt x="257" y="0"/>
                  </a:lnTo>
                  <a:lnTo>
                    <a:pt x="274" y="12"/>
                  </a:lnTo>
                  <a:lnTo>
                    <a:pt x="285" y="33"/>
                  </a:lnTo>
                  <a:lnTo>
                    <a:pt x="312" y="29"/>
                  </a:lnTo>
                  <a:lnTo>
                    <a:pt x="390" y="20"/>
                  </a:lnTo>
                  <a:lnTo>
                    <a:pt x="409" y="25"/>
                  </a:lnTo>
                  <a:lnTo>
                    <a:pt x="487" y="72"/>
                  </a:lnTo>
                  <a:lnTo>
                    <a:pt x="551" y="123"/>
                  </a:lnTo>
                  <a:lnTo>
                    <a:pt x="516" y="157"/>
                  </a:lnTo>
                  <a:lnTo>
                    <a:pt x="501" y="195"/>
                  </a:lnTo>
                  <a:lnTo>
                    <a:pt x="498" y="234"/>
                  </a:lnTo>
                  <a:lnTo>
                    <a:pt x="487" y="240"/>
                  </a:lnTo>
                  <a:lnTo>
                    <a:pt x="480" y="257"/>
                  </a:lnTo>
                  <a:lnTo>
                    <a:pt x="465" y="260"/>
                  </a:lnTo>
                  <a:lnTo>
                    <a:pt x="452" y="284"/>
                  </a:lnTo>
                  <a:lnTo>
                    <a:pt x="435" y="301"/>
                  </a:lnTo>
                  <a:lnTo>
                    <a:pt x="421" y="321"/>
                  </a:lnTo>
                  <a:lnTo>
                    <a:pt x="410" y="326"/>
                  </a:lnTo>
                  <a:lnTo>
                    <a:pt x="388" y="348"/>
                  </a:lnTo>
                  <a:lnTo>
                    <a:pt x="370" y="349"/>
                  </a:lnTo>
                  <a:lnTo>
                    <a:pt x="376" y="368"/>
                  </a:lnTo>
                  <a:lnTo>
                    <a:pt x="345" y="402"/>
                  </a:lnTo>
                  <a:lnTo>
                    <a:pt x="332" y="412"/>
                  </a:lnTo>
                  <a:close/>
                </a:path>
              </a:pathLst>
            </a:custGeom>
            <a:solidFill>
              <a:srgbClr val="FFFF00"/>
            </a:solidFill>
            <a:ln w="5">
              <a:solidFill>
                <a:schemeClr val="bg1">
                  <a:lumMod val="65000"/>
                </a:schemeClr>
              </a:solidFill>
              <a:prstDash val="solid"/>
              <a:round/>
              <a:headEnd/>
              <a:tailEnd/>
            </a:ln>
          </p:spPr>
          <p:txBody>
            <a:bodyPr vert="horz" wrap="square" lIns="274320" tIns="45720" rIns="91440" bIns="45720" numCol="1" anchor="ctr" anchorCtr="0" compatLnSpc="1">
              <a:prstTxWarp prst="textNoShape">
                <a:avLst/>
              </a:prstTxWarp>
            </a:bodyPr>
            <a:lstStyle/>
            <a:p>
              <a:pPr algn="ctr"/>
              <a:r>
                <a:rPr lang="en-US" sz="1200"/>
                <a:t>SC</a:t>
              </a:r>
            </a:p>
          </p:txBody>
        </p:sp>
        <p:sp>
          <p:nvSpPr>
            <p:cNvPr id="34" name="Freeform 91">
              <a:extLst>
                <a:ext uri="{FF2B5EF4-FFF2-40B4-BE49-F238E27FC236}">
                  <a16:creationId xmlns:a16="http://schemas.microsoft.com/office/drawing/2014/main" id="{249206DC-46A1-7FBE-413E-898DBCB47D2F}"/>
                </a:ext>
              </a:extLst>
            </p:cNvPr>
            <p:cNvSpPr>
              <a:spLocks/>
            </p:cNvSpPr>
            <p:nvPr/>
          </p:nvSpPr>
          <p:spPr bwMode="auto">
            <a:xfrm>
              <a:off x="3697" y="1960"/>
              <a:ext cx="805" cy="401"/>
            </a:xfrm>
            <a:custGeom>
              <a:avLst/>
              <a:gdLst>
                <a:gd name="T0" fmla="*/ 790 w 805"/>
                <a:gd name="T1" fmla="*/ 197 h 401"/>
                <a:gd name="T2" fmla="*/ 737 w 805"/>
                <a:gd name="T3" fmla="*/ 256 h 401"/>
                <a:gd name="T4" fmla="*/ 730 w 805"/>
                <a:gd name="T5" fmla="*/ 280 h 401"/>
                <a:gd name="T6" fmla="*/ 667 w 805"/>
                <a:gd name="T7" fmla="*/ 314 h 401"/>
                <a:gd name="T8" fmla="*/ 297 w 805"/>
                <a:gd name="T9" fmla="*/ 356 h 401"/>
                <a:gd name="T10" fmla="*/ 171 w 805"/>
                <a:gd name="T11" fmla="*/ 370 h 401"/>
                <a:gd name="T12" fmla="*/ 144 w 805"/>
                <a:gd name="T13" fmla="*/ 397 h 401"/>
                <a:gd name="T14" fmla="*/ 50 w 805"/>
                <a:gd name="T15" fmla="*/ 401 h 401"/>
                <a:gd name="T16" fmla="*/ 8 w 805"/>
                <a:gd name="T17" fmla="*/ 392 h 401"/>
                <a:gd name="T18" fmla="*/ 24 w 805"/>
                <a:gd name="T19" fmla="*/ 362 h 401"/>
                <a:gd name="T20" fmla="*/ 21 w 805"/>
                <a:gd name="T21" fmla="*/ 336 h 401"/>
                <a:gd name="T22" fmla="*/ 39 w 805"/>
                <a:gd name="T23" fmla="*/ 312 h 401"/>
                <a:gd name="T24" fmla="*/ 69 w 805"/>
                <a:gd name="T25" fmla="*/ 317 h 401"/>
                <a:gd name="T26" fmla="*/ 99 w 805"/>
                <a:gd name="T27" fmla="*/ 323 h 401"/>
                <a:gd name="T28" fmla="*/ 93 w 805"/>
                <a:gd name="T29" fmla="*/ 294 h 401"/>
                <a:gd name="T30" fmla="*/ 107 w 805"/>
                <a:gd name="T31" fmla="*/ 270 h 401"/>
                <a:gd name="T32" fmla="*/ 132 w 805"/>
                <a:gd name="T33" fmla="*/ 262 h 401"/>
                <a:gd name="T34" fmla="*/ 124 w 805"/>
                <a:gd name="T35" fmla="*/ 239 h 401"/>
                <a:gd name="T36" fmla="*/ 133 w 805"/>
                <a:gd name="T37" fmla="*/ 233 h 401"/>
                <a:gd name="T38" fmla="*/ 160 w 805"/>
                <a:gd name="T39" fmla="*/ 200 h 401"/>
                <a:gd name="T40" fmla="*/ 221 w 805"/>
                <a:gd name="T41" fmla="*/ 192 h 401"/>
                <a:gd name="T42" fmla="*/ 239 w 805"/>
                <a:gd name="T43" fmla="*/ 208 h 401"/>
                <a:gd name="T44" fmla="*/ 269 w 805"/>
                <a:gd name="T45" fmla="*/ 180 h 401"/>
                <a:gd name="T46" fmla="*/ 285 w 805"/>
                <a:gd name="T47" fmla="*/ 195 h 401"/>
                <a:gd name="T48" fmla="*/ 291 w 805"/>
                <a:gd name="T49" fmla="*/ 175 h 401"/>
                <a:gd name="T50" fmla="*/ 325 w 805"/>
                <a:gd name="T51" fmla="*/ 158 h 401"/>
                <a:gd name="T52" fmla="*/ 355 w 805"/>
                <a:gd name="T53" fmla="*/ 167 h 401"/>
                <a:gd name="T54" fmla="*/ 356 w 805"/>
                <a:gd name="T55" fmla="*/ 144 h 401"/>
                <a:gd name="T56" fmla="*/ 402 w 805"/>
                <a:gd name="T57" fmla="*/ 97 h 401"/>
                <a:gd name="T58" fmla="*/ 425 w 805"/>
                <a:gd name="T59" fmla="*/ 64 h 401"/>
                <a:gd name="T60" fmla="*/ 464 w 805"/>
                <a:gd name="T61" fmla="*/ 44 h 401"/>
                <a:gd name="T62" fmla="*/ 455 w 805"/>
                <a:gd name="T63" fmla="*/ 25 h 401"/>
                <a:gd name="T64" fmla="*/ 484 w 805"/>
                <a:gd name="T65" fmla="*/ 5 h 401"/>
                <a:gd name="T66" fmla="*/ 520 w 805"/>
                <a:gd name="T67" fmla="*/ 10 h 401"/>
                <a:gd name="T68" fmla="*/ 566 w 805"/>
                <a:gd name="T69" fmla="*/ 36 h 401"/>
                <a:gd name="T70" fmla="*/ 587 w 805"/>
                <a:gd name="T71" fmla="*/ 50 h 401"/>
                <a:gd name="T72" fmla="*/ 637 w 805"/>
                <a:gd name="T73" fmla="*/ 45 h 401"/>
                <a:gd name="T74" fmla="*/ 664 w 805"/>
                <a:gd name="T75" fmla="*/ 33 h 401"/>
                <a:gd name="T76" fmla="*/ 692 w 805"/>
                <a:gd name="T77" fmla="*/ 20 h 401"/>
                <a:gd name="T78" fmla="*/ 709 w 805"/>
                <a:gd name="T79" fmla="*/ 44 h 401"/>
                <a:gd name="T80" fmla="*/ 726 w 805"/>
                <a:gd name="T81" fmla="*/ 94 h 401"/>
                <a:gd name="T82" fmla="*/ 747 w 805"/>
                <a:gd name="T83" fmla="*/ 113 h 401"/>
                <a:gd name="T84" fmla="*/ 778 w 805"/>
                <a:gd name="T85" fmla="*/ 148 h 401"/>
                <a:gd name="T86" fmla="*/ 805 w 805"/>
                <a:gd name="T87" fmla="*/ 18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401">
                  <a:moveTo>
                    <a:pt x="805" y="181"/>
                  </a:moveTo>
                  <a:lnTo>
                    <a:pt x="790" y="197"/>
                  </a:lnTo>
                  <a:lnTo>
                    <a:pt x="767" y="222"/>
                  </a:lnTo>
                  <a:lnTo>
                    <a:pt x="737" y="256"/>
                  </a:lnTo>
                  <a:lnTo>
                    <a:pt x="730" y="266"/>
                  </a:lnTo>
                  <a:lnTo>
                    <a:pt x="730" y="280"/>
                  </a:lnTo>
                  <a:lnTo>
                    <a:pt x="701" y="292"/>
                  </a:lnTo>
                  <a:lnTo>
                    <a:pt x="667" y="314"/>
                  </a:lnTo>
                  <a:lnTo>
                    <a:pt x="622" y="325"/>
                  </a:lnTo>
                  <a:lnTo>
                    <a:pt x="297" y="356"/>
                  </a:lnTo>
                  <a:lnTo>
                    <a:pt x="199" y="367"/>
                  </a:lnTo>
                  <a:lnTo>
                    <a:pt x="171" y="370"/>
                  </a:lnTo>
                  <a:lnTo>
                    <a:pt x="146" y="370"/>
                  </a:lnTo>
                  <a:lnTo>
                    <a:pt x="144" y="397"/>
                  </a:lnTo>
                  <a:lnTo>
                    <a:pt x="94" y="397"/>
                  </a:lnTo>
                  <a:lnTo>
                    <a:pt x="50" y="401"/>
                  </a:lnTo>
                  <a:lnTo>
                    <a:pt x="0" y="401"/>
                  </a:lnTo>
                  <a:lnTo>
                    <a:pt x="8" y="392"/>
                  </a:lnTo>
                  <a:lnTo>
                    <a:pt x="24" y="383"/>
                  </a:lnTo>
                  <a:lnTo>
                    <a:pt x="24" y="362"/>
                  </a:lnTo>
                  <a:lnTo>
                    <a:pt x="30" y="351"/>
                  </a:lnTo>
                  <a:lnTo>
                    <a:pt x="21" y="336"/>
                  </a:lnTo>
                  <a:lnTo>
                    <a:pt x="25" y="323"/>
                  </a:lnTo>
                  <a:lnTo>
                    <a:pt x="39" y="312"/>
                  </a:lnTo>
                  <a:lnTo>
                    <a:pt x="52" y="309"/>
                  </a:lnTo>
                  <a:lnTo>
                    <a:pt x="69" y="317"/>
                  </a:lnTo>
                  <a:lnTo>
                    <a:pt x="93" y="325"/>
                  </a:lnTo>
                  <a:lnTo>
                    <a:pt x="99" y="323"/>
                  </a:lnTo>
                  <a:lnTo>
                    <a:pt x="100" y="309"/>
                  </a:lnTo>
                  <a:lnTo>
                    <a:pt x="93" y="294"/>
                  </a:lnTo>
                  <a:lnTo>
                    <a:pt x="94" y="280"/>
                  </a:lnTo>
                  <a:lnTo>
                    <a:pt x="107" y="270"/>
                  </a:lnTo>
                  <a:lnTo>
                    <a:pt x="122" y="266"/>
                  </a:lnTo>
                  <a:lnTo>
                    <a:pt x="132" y="262"/>
                  </a:lnTo>
                  <a:lnTo>
                    <a:pt x="127" y="252"/>
                  </a:lnTo>
                  <a:lnTo>
                    <a:pt x="124" y="239"/>
                  </a:lnTo>
                  <a:lnTo>
                    <a:pt x="133" y="233"/>
                  </a:lnTo>
                  <a:lnTo>
                    <a:pt x="133" y="233"/>
                  </a:lnTo>
                  <a:lnTo>
                    <a:pt x="141" y="209"/>
                  </a:lnTo>
                  <a:lnTo>
                    <a:pt x="160" y="200"/>
                  </a:lnTo>
                  <a:lnTo>
                    <a:pt x="192" y="195"/>
                  </a:lnTo>
                  <a:lnTo>
                    <a:pt x="221" y="192"/>
                  </a:lnTo>
                  <a:lnTo>
                    <a:pt x="230" y="202"/>
                  </a:lnTo>
                  <a:lnTo>
                    <a:pt x="239" y="208"/>
                  </a:lnTo>
                  <a:lnTo>
                    <a:pt x="249" y="188"/>
                  </a:lnTo>
                  <a:lnTo>
                    <a:pt x="269" y="180"/>
                  </a:lnTo>
                  <a:lnTo>
                    <a:pt x="283" y="189"/>
                  </a:lnTo>
                  <a:lnTo>
                    <a:pt x="285" y="195"/>
                  </a:lnTo>
                  <a:lnTo>
                    <a:pt x="292" y="194"/>
                  </a:lnTo>
                  <a:lnTo>
                    <a:pt x="291" y="175"/>
                  </a:lnTo>
                  <a:lnTo>
                    <a:pt x="311" y="164"/>
                  </a:lnTo>
                  <a:lnTo>
                    <a:pt x="325" y="158"/>
                  </a:lnTo>
                  <a:lnTo>
                    <a:pt x="335" y="169"/>
                  </a:lnTo>
                  <a:lnTo>
                    <a:pt x="355" y="167"/>
                  </a:lnTo>
                  <a:lnTo>
                    <a:pt x="358" y="158"/>
                  </a:lnTo>
                  <a:lnTo>
                    <a:pt x="356" y="144"/>
                  </a:lnTo>
                  <a:lnTo>
                    <a:pt x="372" y="119"/>
                  </a:lnTo>
                  <a:lnTo>
                    <a:pt x="402" y="97"/>
                  </a:lnTo>
                  <a:lnTo>
                    <a:pt x="406" y="67"/>
                  </a:lnTo>
                  <a:lnTo>
                    <a:pt x="425" y="64"/>
                  </a:lnTo>
                  <a:lnTo>
                    <a:pt x="449" y="55"/>
                  </a:lnTo>
                  <a:lnTo>
                    <a:pt x="464" y="44"/>
                  </a:lnTo>
                  <a:lnTo>
                    <a:pt x="463" y="33"/>
                  </a:lnTo>
                  <a:lnTo>
                    <a:pt x="455" y="25"/>
                  </a:lnTo>
                  <a:lnTo>
                    <a:pt x="459" y="6"/>
                  </a:lnTo>
                  <a:lnTo>
                    <a:pt x="484" y="5"/>
                  </a:lnTo>
                  <a:lnTo>
                    <a:pt x="500" y="0"/>
                  </a:lnTo>
                  <a:lnTo>
                    <a:pt x="520" y="10"/>
                  </a:lnTo>
                  <a:lnTo>
                    <a:pt x="533" y="36"/>
                  </a:lnTo>
                  <a:lnTo>
                    <a:pt x="566" y="36"/>
                  </a:lnTo>
                  <a:lnTo>
                    <a:pt x="578" y="50"/>
                  </a:lnTo>
                  <a:lnTo>
                    <a:pt x="587" y="50"/>
                  </a:lnTo>
                  <a:lnTo>
                    <a:pt x="605" y="42"/>
                  </a:lnTo>
                  <a:lnTo>
                    <a:pt x="637" y="45"/>
                  </a:lnTo>
                  <a:lnTo>
                    <a:pt x="653" y="47"/>
                  </a:lnTo>
                  <a:lnTo>
                    <a:pt x="664" y="33"/>
                  </a:lnTo>
                  <a:lnTo>
                    <a:pt x="680" y="25"/>
                  </a:lnTo>
                  <a:lnTo>
                    <a:pt x="692" y="20"/>
                  </a:lnTo>
                  <a:lnTo>
                    <a:pt x="695" y="38"/>
                  </a:lnTo>
                  <a:lnTo>
                    <a:pt x="709" y="44"/>
                  </a:lnTo>
                  <a:lnTo>
                    <a:pt x="725" y="58"/>
                  </a:lnTo>
                  <a:lnTo>
                    <a:pt x="726" y="94"/>
                  </a:lnTo>
                  <a:lnTo>
                    <a:pt x="731" y="103"/>
                  </a:lnTo>
                  <a:lnTo>
                    <a:pt x="747" y="113"/>
                  </a:lnTo>
                  <a:lnTo>
                    <a:pt x="751" y="127"/>
                  </a:lnTo>
                  <a:lnTo>
                    <a:pt x="778" y="148"/>
                  </a:lnTo>
                  <a:lnTo>
                    <a:pt x="789" y="170"/>
                  </a:lnTo>
                  <a:lnTo>
                    <a:pt x="805" y="181"/>
                  </a:lnTo>
                  <a:close/>
                </a:path>
              </a:pathLst>
            </a:custGeom>
            <a:solidFill>
              <a:srgbClr val="FFC000"/>
            </a:solidFill>
            <a:ln w="5">
              <a:solidFill>
                <a:schemeClr val="bg1">
                  <a:lumMod val="65000"/>
                </a:schemeClr>
              </a:solidFill>
              <a:prstDash val="solid"/>
              <a:round/>
              <a:headEnd/>
              <a:tailEnd/>
            </a:ln>
          </p:spPr>
          <p:txBody>
            <a:bodyPr vert="horz" wrap="square" lIns="274320" tIns="91440" rIns="91440" bIns="45720" numCol="1" anchor="ctr" anchorCtr="0" compatLnSpc="1">
              <a:prstTxWarp prst="textNoShape">
                <a:avLst/>
              </a:prstTxWarp>
            </a:bodyPr>
            <a:lstStyle/>
            <a:p>
              <a:pPr algn="ctr"/>
              <a:r>
                <a:rPr lang="en-US" sz="1200"/>
                <a:t>KY</a:t>
              </a:r>
            </a:p>
          </p:txBody>
        </p:sp>
        <p:sp>
          <p:nvSpPr>
            <p:cNvPr id="35" name="Freeform 92">
              <a:extLst>
                <a:ext uri="{FF2B5EF4-FFF2-40B4-BE49-F238E27FC236}">
                  <a16:creationId xmlns:a16="http://schemas.microsoft.com/office/drawing/2014/main" id="{F2482FC8-7FEF-7A76-3B49-F6B4B438BDFA}"/>
                </a:ext>
              </a:extLst>
            </p:cNvPr>
            <p:cNvSpPr>
              <a:spLocks/>
            </p:cNvSpPr>
            <p:nvPr/>
          </p:nvSpPr>
          <p:spPr bwMode="auto">
            <a:xfrm>
              <a:off x="3883" y="2517"/>
              <a:ext cx="406" cy="673"/>
            </a:xfrm>
            <a:custGeom>
              <a:avLst/>
              <a:gdLst>
                <a:gd name="T0" fmla="*/ 27 w 406"/>
                <a:gd name="T1" fmla="*/ 656 h 673"/>
                <a:gd name="T2" fmla="*/ 17 w 406"/>
                <a:gd name="T3" fmla="*/ 566 h 673"/>
                <a:gd name="T4" fmla="*/ 0 w 406"/>
                <a:gd name="T5" fmla="*/ 448 h 673"/>
                <a:gd name="T6" fmla="*/ 2 w 406"/>
                <a:gd name="T7" fmla="*/ 361 h 673"/>
                <a:gd name="T8" fmla="*/ 6 w 406"/>
                <a:gd name="T9" fmla="*/ 167 h 673"/>
                <a:gd name="T10" fmla="*/ 6 w 406"/>
                <a:gd name="T11" fmla="*/ 63 h 673"/>
                <a:gd name="T12" fmla="*/ 6 w 406"/>
                <a:gd name="T13" fmla="*/ 24 h 673"/>
                <a:gd name="T14" fmla="*/ 284 w 406"/>
                <a:gd name="T15" fmla="*/ 0 h 673"/>
                <a:gd name="T16" fmla="*/ 284 w 406"/>
                <a:gd name="T17" fmla="*/ 15 h 673"/>
                <a:gd name="T18" fmla="*/ 284 w 406"/>
                <a:gd name="T19" fmla="*/ 27 h 673"/>
                <a:gd name="T20" fmla="*/ 289 w 406"/>
                <a:gd name="T21" fmla="*/ 49 h 673"/>
                <a:gd name="T22" fmla="*/ 309 w 406"/>
                <a:gd name="T23" fmla="*/ 99 h 673"/>
                <a:gd name="T24" fmla="*/ 325 w 406"/>
                <a:gd name="T25" fmla="*/ 160 h 673"/>
                <a:gd name="T26" fmla="*/ 334 w 406"/>
                <a:gd name="T27" fmla="*/ 199 h 673"/>
                <a:gd name="T28" fmla="*/ 344 w 406"/>
                <a:gd name="T29" fmla="*/ 228 h 673"/>
                <a:gd name="T30" fmla="*/ 353 w 406"/>
                <a:gd name="T31" fmla="*/ 272 h 673"/>
                <a:gd name="T32" fmla="*/ 367 w 406"/>
                <a:gd name="T33" fmla="*/ 311 h 673"/>
                <a:gd name="T34" fmla="*/ 383 w 406"/>
                <a:gd name="T35" fmla="*/ 333 h 673"/>
                <a:gd name="T36" fmla="*/ 386 w 406"/>
                <a:gd name="T37" fmla="*/ 353 h 673"/>
                <a:gd name="T38" fmla="*/ 398 w 406"/>
                <a:gd name="T39" fmla="*/ 358 h 673"/>
                <a:gd name="T40" fmla="*/ 398 w 406"/>
                <a:gd name="T41" fmla="*/ 372 h 673"/>
                <a:gd name="T42" fmla="*/ 387 w 406"/>
                <a:gd name="T43" fmla="*/ 402 h 673"/>
                <a:gd name="T44" fmla="*/ 384 w 406"/>
                <a:gd name="T45" fmla="*/ 422 h 673"/>
                <a:gd name="T46" fmla="*/ 384 w 406"/>
                <a:gd name="T47" fmla="*/ 434 h 673"/>
                <a:gd name="T48" fmla="*/ 394 w 406"/>
                <a:gd name="T49" fmla="*/ 461 h 673"/>
                <a:gd name="T50" fmla="*/ 395 w 406"/>
                <a:gd name="T51" fmla="*/ 495 h 673"/>
                <a:gd name="T52" fmla="*/ 391 w 406"/>
                <a:gd name="T53" fmla="*/ 509 h 673"/>
                <a:gd name="T54" fmla="*/ 395 w 406"/>
                <a:gd name="T55" fmla="*/ 516 h 673"/>
                <a:gd name="T56" fmla="*/ 403 w 406"/>
                <a:gd name="T57" fmla="*/ 520 h 673"/>
                <a:gd name="T58" fmla="*/ 406 w 406"/>
                <a:gd name="T59" fmla="*/ 537 h 673"/>
                <a:gd name="T60" fmla="*/ 370 w 406"/>
                <a:gd name="T61" fmla="*/ 536 h 673"/>
                <a:gd name="T62" fmla="*/ 328 w 406"/>
                <a:gd name="T63" fmla="*/ 541 h 673"/>
                <a:gd name="T64" fmla="*/ 169 w 406"/>
                <a:gd name="T65" fmla="*/ 558 h 673"/>
                <a:gd name="T66" fmla="*/ 103 w 406"/>
                <a:gd name="T67" fmla="*/ 567 h 673"/>
                <a:gd name="T68" fmla="*/ 103 w 406"/>
                <a:gd name="T69" fmla="*/ 584 h 673"/>
                <a:gd name="T70" fmla="*/ 114 w 406"/>
                <a:gd name="T71" fmla="*/ 597 h 673"/>
                <a:gd name="T72" fmla="*/ 130 w 406"/>
                <a:gd name="T73" fmla="*/ 608 h 673"/>
                <a:gd name="T74" fmla="*/ 133 w 406"/>
                <a:gd name="T75" fmla="*/ 658 h 673"/>
                <a:gd name="T76" fmla="*/ 99 w 406"/>
                <a:gd name="T77" fmla="*/ 673 h 673"/>
                <a:gd name="T78" fmla="*/ 81 w 406"/>
                <a:gd name="T79" fmla="*/ 672 h 673"/>
                <a:gd name="T80" fmla="*/ 99 w 406"/>
                <a:gd name="T81" fmla="*/ 659 h 673"/>
                <a:gd name="T82" fmla="*/ 99 w 406"/>
                <a:gd name="T83" fmla="*/ 653 h 673"/>
                <a:gd name="T84" fmla="*/ 80 w 406"/>
                <a:gd name="T85" fmla="*/ 616 h 673"/>
                <a:gd name="T86" fmla="*/ 66 w 406"/>
                <a:gd name="T87" fmla="*/ 612 h 673"/>
                <a:gd name="T88" fmla="*/ 56 w 406"/>
                <a:gd name="T89" fmla="*/ 639 h 673"/>
                <a:gd name="T90" fmla="*/ 49 w 406"/>
                <a:gd name="T91" fmla="*/ 656 h 673"/>
                <a:gd name="T92" fmla="*/ 44 w 406"/>
                <a:gd name="T93" fmla="*/ 656 h 673"/>
                <a:gd name="T94" fmla="*/ 27 w 406"/>
                <a:gd name="T95" fmla="*/ 65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6" h="673">
                  <a:moveTo>
                    <a:pt x="27" y="656"/>
                  </a:moveTo>
                  <a:lnTo>
                    <a:pt x="17" y="566"/>
                  </a:lnTo>
                  <a:lnTo>
                    <a:pt x="0" y="448"/>
                  </a:lnTo>
                  <a:lnTo>
                    <a:pt x="2" y="361"/>
                  </a:lnTo>
                  <a:lnTo>
                    <a:pt x="6" y="167"/>
                  </a:lnTo>
                  <a:lnTo>
                    <a:pt x="6" y="63"/>
                  </a:lnTo>
                  <a:lnTo>
                    <a:pt x="6" y="24"/>
                  </a:lnTo>
                  <a:lnTo>
                    <a:pt x="284" y="0"/>
                  </a:lnTo>
                  <a:lnTo>
                    <a:pt x="284" y="15"/>
                  </a:lnTo>
                  <a:lnTo>
                    <a:pt x="284" y="27"/>
                  </a:lnTo>
                  <a:lnTo>
                    <a:pt x="289" y="49"/>
                  </a:lnTo>
                  <a:lnTo>
                    <a:pt x="309" y="99"/>
                  </a:lnTo>
                  <a:lnTo>
                    <a:pt x="325" y="160"/>
                  </a:lnTo>
                  <a:lnTo>
                    <a:pt x="334" y="199"/>
                  </a:lnTo>
                  <a:lnTo>
                    <a:pt x="344" y="228"/>
                  </a:lnTo>
                  <a:lnTo>
                    <a:pt x="353" y="272"/>
                  </a:lnTo>
                  <a:lnTo>
                    <a:pt x="367" y="311"/>
                  </a:lnTo>
                  <a:lnTo>
                    <a:pt x="383" y="333"/>
                  </a:lnTo>
                  <a:lnTo>
                    <a:pt x="386" y="353"/>
                  </a:lnTo>
                  <a:lnTo>
                    <a:pt x="398" y="358"/>
                  </a:lnTo>
                  <a:lnTo>
                    <a:pt x="398" y="372"/>
                  </a:lnTo>
                  <a:lnTo>
                    <a:pt x="387" y="402"/>
                  </a:lnTo>
                  <a:lnTo>
                    <a:pt x="384" y="422"/>
                  </a:lnTo>
                  <a:lnTo>
                    <a:pt x="384" y="434"/>
                  </a:lnTo>
                  <a:lnTo>
                    <a:pt x="394" y="461"/>
                  </a:lnTo>
                  <a:lnTo>
                    <a:pt x="395" y="495"/>
                  </a:lnTo>
                  <a:lnTo>
                    <a:pt x="391" y="509"/>
                  </a:lnTo>
                  <a:lnTo>
                    <a:pt x="395" y="516"/>
                  </a:lnTo>
                  <a:lnTo>
                    <a:pt x="403" y="520"/>
                  </a:lnTo>
                  <a:lnTo>
                    <a:pt x="406" y="537"/>
                  </a:lnTo>
                  <a:lnTo>
                    <a:pt x="370" y="536"/>
                  </a:lnTo>
                  <a:lnTo>
                    <a:pt x="328" y="541"/>
                  </a:lnTo>
                  <a:lnTo>
                    <a:pt x="169" y="558"/>
                  </a:lnTo>
                  <a:lnTo>
                    <a:pt x="103" y="567"/>
                  </a:lnTo>
                  <a:lnTo>
                    <a:pt x="103" y="584"/>
                  </a:lnTo>
                  <a:lnTo>
                    <a:pt x="114" y="597"/>
                  </a:lnTo>
                  <a:lnTo>
                    <a:pt x="130" y="608"/>
                  </a:lnTo>
                  <a:lnTo>
                    <a:pt x="133" y="658"/>
                  </a:lnTo>
                  <a:lnTo>
                    <a:pt x="99" y="673"/>
                  </a:lnTo>
                  <a:lnTo>
                    <a:pt x="81" y="672"/>
                  </a:lnTo>
                  <a:lnTo>
                    <a:pt x="99" y="659"/>
                  </a:lnTo>
                  <a:lnTo>
                    <a:pt x="99" y="653"/>
                  </a:lnTo>
                  <a:lnTo>
                    <a:pt x="80" y="616"/>
                  </a:lnTo>
                  <a:lnTo>
                    <a:pt x="66" y="612"/>
                  </a:lnTo>
                  <a:lnTo>
                    <a:pt x="56" y="639"/>
                  </a:lnTo>
                  <a:lnTo>
                    <a:pt x="49" y="656"/>
                  </a:lnTo>
                  <a:lnTo>
                    <a:pt x="44" y="656"/>
                  </a:lnTo>
                  <a:lnTo>
                    <a:pt x="27" y="656"/>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AL</a:t>
              </a:r>
            </a:p>
          </p:txBody>
        </p:sp>
        <p:sp>
          <p:nvSpPr>
            <p:cNvPr id="36" name="Freeform 93">
              <a:extLst>
                <a:ext uri="{FF2B5EF4-FFF2-40B4-BE49-F238E27FC236}">
                  <a16:creationId xmlns:a16="http://schemas.microsoft.com/office/drawing/2014/main" id="{1435AC3B-093D-71F3-C301-3E3588C7D8C5}"/>
                </a:ext>
              </a:extLst>
            </p:cNvPr>
            <p:cNvSpPr>
              <a:spLocks/>
            </p:cNvSpPr>
            <p:nvPr/>
          </p:nvSpPr>
          <p:spPr bwMode="auto">
            <a:xfrm>
              <a:off x="3218" y="2831"/>
              <a:ext cx="642" cy="545"/>
            </a:xfrm>
            <a:custGeom>
              <a:avLst/>
              <a:gdLst>
                <a:gd name="T0" fmla="*/ 526 w 642"/>
                <a:gd name="T1" fmla="*/ 314 h 545"/>
                <a:gd name="T2" fmla="*/ 528 w 642"/>
                <a:gd name="T3" fmla="*/ 273 h 545"/>
                <a:gd name="T4" fmla="*/ 314 w 642"/>
                <a:gd name="T5" fmla="*/ 283 h 545"/>
                <a:gd name="T6" fmla="*/ 315 w 642"/>
                <a:gd name="T7" fmla="*/ 216 h 545"/>
                <a:gd name="T8" fmla="*/ 367 w 642"/>
                <a:gd name="T9" fmla="*/ 124 h 545"/>
                <a:gd name="T10" fmla="*/ 372 w 642"/>
                <a:gd name="T11" fmla="*/ 105 h 545"/>
                <a:gd name="T12" fmla="*/ 361 w 642"/>
                <a:gd name="T13" fmla="*/ 80 h 545"/>
                <a:gd name="T14" fmla="*/ 348 w 642"/>
                <a:gd name="T15" fmla="*/ 41 h 545"/>
                <a:gd name="T16" fmla="*/ 0 w 642"/>
                <a:gd name="T17" fmla="*/ 6 h 545"/>
                <a:gd name="T18" fmla="*/ 5 w 642"/>
                <a:gd name="T19" fmla="*/ 125 h 545"/>
                <a:gd name="T20" fmla="*/ 25 w 642"/>
                <a:gd name="T21" fmla="*/ 175 h 545"/>
                <a:gd name="T22" fmla="*/ 58 w 642"/>
                <a:gd name="T23" fmla="*/ 241 h 545"/>
                <a:gd name="T24" fmla="*/ 64 w 642"/>
                <a:gd name="T25" fmla="*/ 266 h 545"/>
                <a:gd name="T26" fmla="*/ 41 w 642"/>
                <a:gd name="T27" fmla="*/ 350 h 545"/>
                <a:gd name="T28" fmla="*/ 47 w 642"/>
                <a:gd name="T29" fmla="*/ 378 h 545"/>
                <a:gd name="T30" fmla="*/ 34 w 642"/>
                <a:gd name="T31" fmla="*/ 444 h 545"/>
                <a:gd name="T32" fmla="*/ 64 w 642"/>
                <a:gd name="T33" fmla="*/ 456 h 545"/>
                <a:gd name="T34" fmla="*/ 205 w 642"/>
                <a:gd name="T35" fmla="*/ 479 h 545"/>
                <a:gd name="T36" fmla="*/ 267 w 642"/>
                <a:gd name="T37" fmla="*/ 478 h 545"/>
                <a:gd name="T38" fmla="*/ 308 w 642"/>
                <a:gd name="T39" fmla="*/ 490 h 545"/>
                <a:gd name="T40" fmla="*/ 294 w 642"/>
                <a:gd name="T41" fmla="*/ 470 h 545"/>
                <a:gd name="T42" fmla="*/ 259 w 642"/>
                <a:gd name="T43" fmla="*/ 464 h 545"/>
                <a:gd name="T44" fmla="*/ 261 w 642"/>
                <a:gd name="T45" fmla="*/ 459 h 545"/>
                <a:gd name="T46" fmla="*/ 264 w 642"/>
                <a:gd name="T47" fmla="*/ 454 h 545"/>
                <a:gd name="T48" fmla="*/ 284 w 642"/>
                <a:gd name="T49" fmla="*/ 448 h 545"/>
                <a:gd name="T50" fmla="*/ 306 w 642"/>
                <a:gd name="T51" fmla="*/ 451 h 545"/>
                <a:gd name="T52" fmla="*/ 336 w 642"/>
                <a:gd name="T53" fmla="*/ 470 h 545"/>
                <a:gd name="T54" fmla="*/ 365 w 642"/>
                <a:gd name="T55" fmla="*/ 487 h 545"/>
                <a:gd name="T56" fmla="*/ 372 w 642"/>
                <a:gd name="T57" fmla="*/ 508 h 545"/>
                <a:gd name="T58" fmla="*/ 373 w 642"/>
                <a:gd name="T59" fmla="*/ 523 h 545"/>
                <a:gd name="T60" fmla="*/ 448 w 642"/>
                <a:gd name="T61" fmla="*/ 537 h 545"/>
                <a:gd name="T62" fmla="*/ 470 w 642"/>
                <a:gd name="T63" fmla="*/ 518 h 545"/>
                <a:gd name="T64" fmla="*/ 490 w 642"/>
                <a:gd name="T65" fmla="*/ 515 h 545"/>
                <a:gd name="T66" fmla="*/ 481 w 642"/>
                <a:gd name="T67" fmla="*/ 539 h 545"/>
                <a:gd name="T68" fmla="*/ 506 w 642"/>
                <a:gd name="T69" fmla="*/ 534 h 545"/>
                <a:gd name="T70" fmla="*/ 525 w 642"/>
                <a:gd name="T71" fmla="*/ 511 h 545"/>
                <a:gd name="T72" fmla="*/ 517 w 642"/>
                <a:gd name="T73" fmla="*/ 498 h 545"/>
                <a:gd name="T74" fmla="*/ 529 w 642"/>
                <a:gd name="T75" fmla="*/ 486 h 545"/>
                <a:gd name="T76" fmla="*/ 540 w 642"/>
                <a:gd name="T77" fmla="*/ 483 h 545"/>
                <a:gd name="T78" fmla="*/ 540 w 642"/>
                <a:gd name="T79" fmla="*/ 492 h 545"/>
                <a:gd name="T80" fmla="*/ 543 w 642"/>
                <a:gd name="T81" fmla="*/ 501 h 545"/>
                <a:gd name="T82" fmla="*/ 545 w 642"/>
                <a:gd name="T83" fmla="*/ 503 h 545"/>
                <a:gd name="T84" fmla="*/ 570 w 642"/>
                <a:gd name="T85" fmla="*/ 506 h 545"/>
                <a:gd name="T86" fmla="*/ 601 w 642"/>
                <a:gd name="T87" fmla="*/ 528 h 545"/>
                <a:gd name="T88" fmla="*/ 628 w 642"/>
                <a:gd name="T89" fmla="*/ 534 h 545"/>
                <a:gd name="T90" fmla="*/ 642 w 642"/>
                <a:gd name="T91" fmla="*/ 504 h 545"/>
                <a:gd name="T92" fmla="*/ 612 w 642"/>
                <a:gd name="T93" fmla="*/ 487 h 545"/>
                <a:gd name="T94" fmla="*/ 556 w 642"/>
                <a:gd name="T95" fmla="*/ 469 h 545"/>
                <a:gd name="T96" fmla="*/ 576 w 642"/>
                <a:gd name="T97" fmla="*/ 454 h 545"/>
                <a:gd name="T98" fmla="*/ 567 w 642"/>
                <a:gd name="T99" fmla="*/ 444 h 545"/>
                <a:gd name="T100" fmla="*/ 587 w 642"/>
                <a:gd name="T101" fmla="*/ 440 h 545"/>
                <a:gd name="T102" fmla="*/ 590 w 642"/>
                <a:gd name="T103" fmla="*/ 409 h 545"/>
                <a:gd name="T104" fmla="*/ 579 w 642"/>
                <a:gd name="T105" fmla="*/ 394 h 545"/>
                <a:gd name="T106" fmla="*/ 562 w 642"/>
                <a:gd name="T107" fmla="*/ 422 h 545"/>
                <a:gd name="T108" fmla="*/ 537 w 642"/>
                <a:gd name="T109" fmla="*/ 408 h 545"/>
                <a:gd name="T110" fmla="*/ 561 w 642"/>
                <a:gd name="T111" fmla="*/ 373 h 545"/>
                <a:gd name="T112" fmla="*/ 547 w 642"/>
                <a:gd name="T113" fmla="*/ 33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545">
                  <a:moveTo>
                    <a:pt x="547" y="334"/>
                  </a:moveTo>
                  <a:lnTo>
                    <a:pt x="526" y="314"/>
                  </a:lnTo>
                  <a:lnTo>
                    <a:pt x="532" y="280"/>
                  </a:lnTo>
                  <a:lnTo>
                    <a:pt x="528" y="273"/>
                  </a:lnTo>
                  <a:lnTo>
                    <a:pt x="470" y="280"/>
                  </a:lnTo>
                  <a:lnTo>
                    <a:pt x="314" y="283"/>
                  </a:lnTo>
                  <a:lnTo>
                    <a:pt x="309" y="269"/>
                  </a:lnTo>
                  <a:lnTo>
                    <a:pt x="315" y="216"/>
                  </a:lnTo>
                  <a:lnTo>
                    <a:pt x="336" y="178"/>
                  </a:lnTo>
                  <a:lnTo>
                    <a:pt x="367" y="124"/>
                  </a:lnTo>
                  <a:lnTo>
                    <a:pt x="364" y="109"/>
                  </a:lnTo>
                  <a:lnTo>
                    <a:pt x="372" y="105"/>
                  </a:lnTo>
                  <a:lnTo>
                    <a:pt x="375" y="92"/>
                  </a:lnTo>
                  <a:lnTo>
                    <a:pt x="361" y="80"/>
                  </a:lnTo>
                  <a:lnTo>
                    <a:pt x="359" y="67"/>
                  </a:lnTo>
                  <a:lnTo>
                    <a:pt x="348" y="41"/>
                  </a:lnTo>
                  <a:lnTo>
                    <a:pt x="347" y="0"/>
                  </a:lnTo>
                  <a:lnTo>
                    <a:pt x="0" y="6"/>
                  </a:lnTo>
                  <a:lnTo>
                    <a:pt x="2" y="66"/>
                  </a:lnTo>
                  <a:lnTo>
                    <a:pt x="5" y="125"/>
                  </a:lnTo>
                  <a:lnTo>
                    <a:pt x="9" y="149"/>
                  </a:lnTo>
                  <a:lnTo>
                    <a:pt x="25" y="175"/>
                  </a:lnTo>
                  <a:lnTo>
                    <a:pt x="31" y="206"/>
                  </a:lnTo>
                  <a:lnTo>
                    <a:pt x="58" y="241"/>
                  </a:lnTo>
                  <a:lnTo>
                    <a:pt x="59" y="261"/>
                  </a:lnTo>
                  <a:lnTo>
                    <a:pt x="64" y="266"/>
                  </a:lnTo>
                  <a:lnTo>
                    <a:pt x="59" y="317"/>
                  </a:lnTo>
                  <a:lnTo>
                    <a:pt x="41" y="350"/>
                  </a:lnTo>
                  <a:lnTo>
                    <a:pt x="52" y="362"/>
                  </a:lnTo>
                  <a:lnTo>
                    <a:pt x="47" y="378"/>
                  </a:lnTo>
                  <a:lnTo>
                    <a:pt x="42" y="423"/>
                  </a:lnTo>
                  <a:lnTo>
                    <a:pt x="34" y="444"/>
                  </a:lnTo>
                  <a:lnTo>
                    <a:pt x="34" y="465"/>
                  </a:lnTo>
                  <a:lnTo>
                    <a:pt x="64" y="456"/>
                  </a:lnTo>
                  <a:lnTo>
                    <a:pt x="139" y="458"/>
                  </a:lnTo>
                  <a:lnTo>
                    <a:pt x="205" y="479"/>
                  </a:lnTo>
                  <a:lnTo>
                    <a:pt x="245" y="487"/>
                  </a:lnTo>
                  <a:lnTo>
                    <a:pt x="267" y="478"/>
                  </a:lnTo>
                  <a:lnTo>
                    <a:pt x="287" y="486"/>
                  </a:lnTo>
                  <a:lnTo>
                    <a:pt x="308" y="490"/>
                  </a:lnTo>
                  <a:lnTo>
                    <a:pt x="312" y="478"/>
                  </a:lnTo>
                  <a:lnTo>
                    <a:pt x="294" y="470"/>
                  </a:lnTo>
                  <a:lnTo>
                    <a:pt x="276" y="473"/>
                  </a:lnTo>
                  <a:lnTo>
                    <a:pt x="259" y="464"/>
                  </a:lnTo>
                  <a:lnTo>
                    <a:pt x="259" y="464"/>
                  </a:lnTo>
                  <a:lnTo>
                    <a:pt x="261" y="459"/>
                  </a:lnTo>
                  <a:lnTo>
                    <a:pt x="262" y="456"/>
                  </a:lnTo>
                  <a:lnTo>
                    <a:pt x="264" y="454"/>
                  </a:lnTo>
                  <a:lnTo>
                    <a:pt x="264" y="454"/>
                  </a:lnTo>
                  <a:lnTo>
                    <a:pt x="284" y="448"/>
                  </a:lnTo>
                  <a:lnTo>
                    <a:pt x="295" y="458"/>
                  </a:lnTo>
                  <a:lnTo>
                    <a:pt x="306" y="451"/>
                  </a:lnTo>
                  <a:lnTo>
                    <a:pt x="326" y="456"/>
                  </a:lnTo>
                  <a:lnTo>
                    <a:pt x="336" y="470"/>
                  </a:lnTo>
                  <a:lnTo>
                    <a:pt x="337" y="486"/>
                  </a:lnTo>
                  <a:lnTo>
                    <a:pt x="365" y="487"/>
                  </a:lnTo>
                  <a:lnTo>
                    <a:pt x="376" y="498"/>
                  </a:lnTo>
                  <a:lnTo>
                    <a:pt x="372" y="508"/>
                  </a:lnTo>
                  <a:lnTo>
                    <a:pt x="364" y="514"/>
                  </a:lnTo>
                  <a:lnTo>
                    <a:pt x="373" y="523"/>
                  </a:lnTo>
                  <a:lnTo>
                    <a:pt x="426" y="545"/>
                  </a:lnTo>
                  <a:lnTo>
                    <a:pt x="448" y="537"/>
                  </a:lnTo>
                  <a:lnTo>
                    <a:pt x="454" y="522"/>
                  </a:lnTo>
                  <a:lnTo>
                    <a:pt x="470" y="518"/>
                  </a:lnTo>
                  <a:lnTo>
                    <a:pt x="481" y="509"/>
                  </a:lnTo>
                  <a:lnTo>
                    <a:pt x="490" y="515"/>
                  </a:lnTo>
                  <a:lnTo>
                    <a:pt x="495" y="534"/>
                  </a:lnTo>
                  <a:lnTo>
                    <a:pt x="481" y="539"/>
                  </a:lnTo>
                  <a:lnTo>
                    <a:pt x="484" y="542"/>
                  </a:lnTo>
                  <a:lnTo>
                    <a:pt x="506" y="534"/>
                  </a:lnTo>
                  <a:lnTo>
                    <a:pt x="520" y="514"/>
                  </a:lnTo>
                  <a:lnTo>
                    <a:pt x="525" y="511"/>
                  </a:lnTo>
                  <a:lnTo>
                    <a:pt x="512" y="508"/>
                  </a:lnTo>
                  <a:lnTo>
                    <a:pt x="517" y="498"/>
                  </a:lnTo>
                  <a:lnTo>
                    <a:pt x="515" y="489"/>
                  </a:lnTo>
                  <a:lnTo>
                    <a:pt x="529" y="486"/>
                  </a:lnTo>
                  <a:lnTo>
                    <a:pt x="536" y="478"/>
                  </a:lnTo>
                  <a:lnTo>
                    <a:pt x="540" y="483"/>
                  </a:lnTo>
                  <a:lnTo>
                    <a:pt x="540" y="483"/>
                  </a:lnTo>
                  <a:lnTo>
                    <a:pt x="540" y="492"/>
                  </a:lnTo>
                  <a:lnTo>
                    <a:pt x="542" y="500"/>
                  </a:lnTo>
                  <a:lnTo>
                    <a:pt x="543" y="501"/>
                  </a:lnTo>
                  <a:lnTo>
                    <a:pt x="545" y="503"/>
                  </a:lnTo>
                  <a:lnTo>
                    <a:pt x="545" y="503"/>
                  </a:lnTo>
                  <a:lnTo>
                    <a:pt x="559" y="504"/>
                  </a:lnTo>
                  <a:lnTo>
                    <a:pt x="570" y="506"/>
                  </a:lnTo>
                  <a:lnTo>
                    <a:pt x="596" y="518"/>
                  </a:lnTo>
                  <a:lnTo>
                    <a:pt x="601" y="528"/>
                  </a:lnTo>
                  <a:lnTo>
                    <a:pt x="620" y="528"/>
                  </a:lnTo>
                  <a:lnTo>
                    <a:pt x="628" y="534"/>
                  </a:lnTo>
                  <a:lnTo>
                    <a:pt x="642" y="514"/>
                  </a:lnTo>
                  <a:lnTo>
                    <a:pt x="642" y="504"/>
                  </a:lnTo>
                  <a:lnTo>
                    <a:pt x="632" y="504"/>
                  </a:lnTo>
                  <a:lnTo>
                    <a:pt x="612" y="487"/>
                  </a:lnTo>
                  <a:lnTo>
                    <a:pt x="576" y="483"/>
                  </a:lnTo>
                  <a:lnTo>
                    <a:pt x="556" y="469"/>
                  </a:lnTo>
                  <a:lnTo>
                    <a:pt x="562" y="451"/>
                  </a:lnTo>
                  <a:lnTo>
                    <a:pt x="576" y="454"/>
                  </a:lnTo>
                  <a:lnTo>
                    <a:pt x="578" y="450"/>
                  </a:lnTo>
                  <a:lnTo>
                    <a:pt x="567" y="444"/>
                  </a:lnTo>
                  <a:lnTo>
                    <a:pt x="567" y="440"/>
                  </a:lnTo>
                  <a:lnTo>
                    <a:pt x="587" y="440"/>
                  </a:lnTo>
                  <a:lnTo>
                    <a:pt x="598" y="422"/>
                  </a:lnTo>
                  <a:lnTo>
                    <a:pt x="590" y="409"/>
                  </a:lnTo>
                  <a:lnTo>
                    <a:pt x="587" y="392"/>
                  </a:lnTo>
                  <a:lnTo>
                    <a:pt x="579" y="394"/>
                  </a:lnTo>
                  <a:lnTo>
                    <a:pt x="567" y="406"/>
                  </a:lnTo>
                  <a:lnTo>
                    <a:pt x="562" y="422"/>
                  </a:lnTo>
                  <a:lnTo>
                    <a:pt x="543" y="419"/>
                  </a:lnTo>
                  <a:lnTo>
                    <a:pt x="537" y="408"/>
                  </a:lnTo>
                  <a:lnTo>
                    <a:pt x="548" y="395"/>
                  </a:lnTo>
                  <a:lnTo>
                    <a:pt x="561" y="373"/>
                  </a:lnTo>
                  <a:lnTo>
                    <a:pt x="554" y="359"/>
                  </a:lnTo>
                  <a:lnTo>
                    <a:pt x="547" y="334"/>
                  </a:lnTo>
                  <a:close/>
                </a:path>
              </a:pathLst>
            </a:custGeom>
            <a:solidFill>
              <a:srgbClr val="FFFF00"/>
            </a:solidFill>
            <a:ln w="5">
              <a:solidFill>
                <a:schemeClr val="bg1">
                  <a:lumMod val="65000"/>
                </a:schemeClr>
              </a:solidFill>
              <a:prstDash val="solid"/>
              <a:round/>
              <a:headEnd/>
              <a:tailEnd/>
            </a:ln>
          </p:spPr>
          <p:txBody>
            <a:bodyPr vert="horz" wrap="square" lIns="91440" tIns="45720" rIns="457200" bIns="182880" numCol="1" anchor="ctr" anchorCtr="0" compatLnSpc="1">
              <a:prstTxWarp prst="textNoShape">
                <a:avLst/>
              </a:prstTxWarp>
            </a:bodyPr>
            <a:lstStyle/>
            <a:p>
              <a:pPr algn="ctr"/>
              <a:r>
                <a:rPr lang="en-US" sz="1200"/>
                <a:t>LA</a:t>
              </a:r>
            </a:p>
          </p:txBody>
        </p:sp>
        <p:sp>
          <p:nvSpPr>
            <p:cNvPr id="37" name="Freeform 94">
              <a:extLst>
                <a:ext uri="{FF2B5EF4-FFF2-40B4-BE49-F238E27FC236}">
                  <a16:creationId xmlns:a16="http://schemas.microsoft.com/office/drawing/2014/main" id="{AAE13D01-EF89-2863-78C2-AB58F3D5D28D}"/>
                </a:ext>
              </a:extLst>
            </p:cNvPr>
            <p:cNvSpPr>
              <a:spLocks/>
            </p:cNvSpPr>
            <p:nvPr/>
          </p:nvSpPr>
          <p:spPr bwMode="auto">
            <a:xfrm>
              <a:off x="3527" y="2541"/>
              <a:ext cx="384" cy="663"/>
            </a:xfrm>
            <a:custGeom>
              <a:avLst/>
              <a:gdLst>
                <a:gd name="T0" fmla="*/ 384 w 384"/>
                <a:gd name="T1" fmla="*/ 624 h 663"/>
                <a:gd name="T2" fmla="*/ 383 w 384"/>
                <a:gd name="T3" fmla="*/ 632 h 663"/>
                <a:gd name="T4" fmla="*/ 352 w 384"/>
                <a:gd name="T5" fmla="*/ 632 h 663"/>
                <a:gd name="T6" fmla="*/ 342 w 384"/>
                <a:gd name="T7" fmla="*/ 627 h 663"/>
                <a:gd name="T8" fmla="*/ 328 w 384"/>
                <a:gd name="T9" fmla="*/ 626 h 663"/>
                <a:gd name="T10" fmla="*/ 286 w 384"/>
                <a:gd name="T11" fmla="*/ 638 h 663"/>
                <a:gd name="T12" fmla="*/ 275 w 384"/>
                <a:gd name="T13" fmla="*/ 632 h 663"/>
                <a:gd name="T14" fmla="*/ 259 w 384"/>
                <a:gd name="T15" fmla="*/ 659 h 663"/>
                <a:gd name="T16" fmla="*/ 252 w 384"/>
                <a:gd name="T17" fmla="*/ 663 h 663"/>
                <a:gd name="T18" fmla="*/ 245 w 384"/>
                <a:gd name="T19" fmla="*/ 648 h 663"/>
                <a:gd name="T20" fmla="*/ 238 w 384"/>
                <a:gd name="T21" fmla="*/ 624 h 663"/>
                <a:gd name="T22" fmla="*/ 216 w 384"/>
                <a:gd name="T23" fmla="*/ 604 h 663"/>
                <a:gd name="T24" fmla="*/ 223 w 384"/>
                <a:gd name="T25" fmla="*/ 570 h 663"/>
                <a:gd name="T26" fmla="*/ 219 w 384"/>
                <a:gd name="T27" fmla="*/ 563 h 663"/>
                <a:gd name="T28" fmla="*/ 208 w 384"/>
                <a:gd name="T29" fmla="*/ 565 h 663"/>
                <a:gd name="T30" fmla="*/ 158 w 384"/>
                <a:gd name="T31" fmla="*/ 571 h 663"/>
                <a:gd name="T32" fmla="*/ 5 w 384"/>
                <a:gd name="T33" fmla="*/ 573 h 663"/>
                <a:gd name="T34" fmla="*/ 0 w 384"/>
                <a:gd name="T35" fmla="*/ 559 h 663"/>
                <a:gd name="T36" fmla="*/ 6 w 384"/>
                <a:gd name="T37" fmla="*/ 507 h 663"/>
                <a:gd name="T38" fmla="*/ 25 w 384"/>
                <a:gd name="T39" fmla="*/ 471 h 663"/>
                <a:gd name="T40" fmla="*/ 58 w 384"/>
                <a:gd name="T41" fmla="*/ 414 h 663"/>
                <a:gd name="T42" fmla="*/ 55 w 384"/>
                <a:gd name="T43" fmla="*/ 399 h 663"/>
                <a:gd name="T44" fmla="*/ 63 w 384"/>
                <a:gd name="T45" fmla="*/ 395 h 663"/>
                <a:gd name="T46" fmla="*/ 66 w 384"/>
                <a:gd name="T47" fmla="*/ 382 h 663"/>
                <a:gd name="T48" fmla="*/ 52 w 384"/>
                <a:gd name="T49" fmla="*/ 370 h 663"/>
                <a:gd name="T50" fmla="*/ 50 w 384"/>
                <a:gd name="T51" fmla="*/ 356 h 663"/>
                <a:gd name="T52" fmla="*/ 39 w 384"/>
                <a:gd name="T53" fmla="*/ 331 h 663"/>
                <a:gd name="T54" fmla="*/ 38 w 384"/>
                <a:gd name="T55" fmla="*/ 293 h 663"/>
                <a:gd name="T56" fmla="*/ 47 w 384"/>
                <a:gd name="T57" fmla="*/ 278 h 663"/>
                <a:gd name="T58" fmla="*/ 45 w 384"/>
                <a:gd name="T59" fmla="*/ 257 h 663"/>
                <a:gd name="T60" fmla="*/ 35 w 384"/>
                <a:gd name="T61" fmla="*/ 237 h 663"/>
                <a:gd name="T62" fmla="*/ 44 w 384"/>
                <a:gd name="T63" fmla="*/ 228 h 663"/>
                <a:gd name="T64" fmla="*/ 33 w 384"/>
                <a:gd name="T65" fmla="*/ 212 h 663"/>
                <a:gd name="T66" fmla="*/ 36 w 384"/>
                <a:gd name="T67" fmla="*/ 203 h 663"/>
                <a:gd name="T68" fmla="*/ 47 w 384"/>
                <a:gd name="T69" fmla="*/ 162 h 663"/>
                <a:gd name="T70" fmla="*/ 63 w 384"/>
                <a:gd name="T71" fmla="*/ 148 h 663"/>
                <a:gd name="T72" fmla="*/ 58 w 384"/>
                <a:gd name="T73" fmla="*/ 134 h 663"/>
                <a:gd name="T74" fmla="*/ 81 w 384"/>
                <a:gd name="T75" fmla="*/ 101 h 663"/>
                <a:gd name="T76" fmla="*/ 99 w 384"/>
                <a:gd name="T77" fmla="*/ 92 h 663"/>
                <a:gd name="T78" fmla="*/ 97 w 384"/>
                <a:gd name="T79" fmla="*/ 83 h 663"/>
                <a:gd name="T80" fmla="*/ 95 w 384"/>
                <a:gd name="T81" fmla="*/ 72 h 663"/>
                <a:gd name="T82" fmla="*/ 113 w 384"/>
                <a:gd name="T83" fmla="*/ 37 h 663"/>
                <a:gd name="T84" fmla="*/ 128 w 384"/>
                <a:gd name="T85" fmla="*/ 30 h 663"/>
                <a:gd name="T86" fmla="*/ 128 w 384"/>
                <a:gd name="T87" fmla="*/ 23 h 663"/>
                <a:gd name="T88" fmla="*/ 362 w 384"/>
                <a:gd name="T89" fmla="*/ 0 h 663"/>
                <a:gd name="T90" fmla="*/ 364 w 384"/>
                <a:gd name="T91" fmla="*/ 39 h 663"/>
                <a:gd name="T92" fmla="*/ 364 w 384"/>
                <a:gd name="T93" fmla="*/ 142 h 663"/>
                <a:gd name="T94" fmla="*/ 359 w 384"/>
                <a:gd name="T95" fmla="*/ 337 h 663"/>
                <a:gd name="T96" fmla="*/ 358 w 384"/>
                <a:gd name="T97" fmla="*/ 424 h 663"/>
                <a:gd name="T98" fmla="*/ 375 w 384"/>
                <a:gd name="T99" fmla="*/ 542 h 663"/>
                <a:gd name="T100" fmla="*/ 384 w 384"/>
                <a:gd name="T101" fmla="*/ 62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663">
                  <a:moveTo>
                    <a:pt x="384" y="624"/>
                  </a:moveTo>
                  <a:lnTo>
                    <a:pt x="383" y="632"/>
                  </a:lnTo>
                  <a:lnTo>
                    <a:pt x="352" y="632"/>
                  </a:lnTo>
                  <a:lnTo>
                    <a:pt x="342" y="627"/>
                  </a:lnTo>
                  <a:lnTo>
                    <a:pt x="328" y="626"/>
                  </a:lnTo>
                  <a:lnTo>
                    <a:pt x="286" y="638"/>
                  </a:lnTo>
                  <a:lnTo>
                    <a:pt x="275" y="632"/>
                  </a:lnTo>
                  <a:lnTo>
                    <a:pt x="259" y="659"/>
                  </a:lnTo>
                  <a:lnTo>
                    <a:pt x="252" y="663"/>
                  </a:lnTo>
                  <a:lnTo>
                    <a:pt x="245" y="648"/>
                  </a:lnTo>
                  <a:lnTo>
                    <a:pt x="238" y="624"/>
                  </a:lnTo>
                  <a:lnTo>
                    <a:pt x="216" y="604"/>
                  </a:lnTo>
                  <a:lnTo>
                    <a:pt x="223" y="570"/>
                  </a:lnTo>
                  <a:lnTo>
                    <a:pt x="219" y="563"/>
                  </a:lnTo>
                  <a:lnTo>
                    <a:pt x="208" y="565"/>
                  </a:lnTo>
                  <a:lnTo>
                    <a:pt x="158" y="571"/>
                  </a:lnTo>
                  <a:lnTo>
                    <a:pt x="5" y="573"/>
                  </a:lnTo>
                  <a:lnTo>
                    <a:pt x="0" y="559"/>
                  </a:lnTo>
                  <a:lnTo>
                    <a:pt x="6" y="507"/>
                  </a:lnTo>
                  <a:lnTo>
                    <a:pt x="25" y="471"/>
                  </a:lnTo>
                  <a:lnTo>
                    <a:pt x="58" y="414"/>
                  </a:lnTo>
                  <a:lnTo>
                    <a:pt x="55" y="399"/>
                  </a:lnTo>
                  <a:lnTo>
                    <a:pt x="63" y="395"/>
                  </a:lnTo>
                  <a:lnTo>
                    <a:pt x="66" y="382"/>
                  </a:lnTo>
                  <a:lnTo>
                    <a:pt x="52" y="370"/>
                  </a:lnTo>
                  <a:lnTo>
                    <a:pt x="50" y="356"/>
                  </a:lnTo>
                  <a:lnTo>
                    <a:pt x="39" y="331"/>
                  </a:lnTo>
                  <a:lnTo>
                    <a:pt x="38" y="293"/>
                  </a:lnTo>
                  <a:lnTo>
                    <a:pt x="47" y="278"/>
                  </a:lnTo>
                  <a:lnTo>
                    <a:pt x="45" y="257"/>
                  </a:lnTo>
                  <a:lnTo>
                    <a:pt x="35" y="237"/>
                  </a:lnTo>
                  <a:lnTo>
                    <a:pt x="44" y="228"/>
                  </a:lnTo>
                  <a:lnTo>
                    <a:pt x="33" y="212"/>
                  </a:lnTo>
                  <a:lnTo>
                    <a:pt x="36" y="203"/>
                  </a:lnTo>
                  <a:lnTo>
                    <a:pt x="47" y="162"/>
                  </a:lnTo>
                  <a:lnTo>
                    <a:pt x="63" y="148"/>
                  </a:lnTo>
                  <a:lnTo>
                    <a:pt x="58" y="134"/>
                  </a:lnTo>
                  <a:lnTo>
                    <a:pt x="81" y="101"/>
                  </a:lnTo>
                  <a:lnTo>
                    <a:pt x="99" y="92"/>
                  </a:lnTo>
                  <a:lnTo>
                    <a:pt x="97" y="83"/>
                  </a:lnTo>
                  <a:lnTo>
                    <a:pt x="95" y="72"/>
                  </a:lnTo>
                  <a:lnTo>
                    <a:pt x="113" y="37"/>
                  </a:lnTo>
                  <a:lnTo>
                    <a:pt x="128" y="30"/>
                  </a:lnTo>
                  <a:lnTo>
                    <a:pt x="128" y="23"/>
                  </a:lnTo>
                  <a:lnTo>
                    <a:pt x="362" y="0"/>
                  </a:lnTo>
                  <a:lnTo>
                    <a:pt x="364" y="39"/>
                  </a:lnTo>
                  <a:lnTo>
                    <a:pt x="364" y="142"/>
                  </a:lnTo>
                  <a:lnTo>
                    <a:pt x="359" y="337"/>
                  </a:lnTo>
                  <a:lnTo>
                    <a:pt x="358" y="424"/>
                  </a:lnTo>
                  <a:lnTo>
                    <a:pt x="375" y="542"/>
                  </a:lnTo>
                  <a:lnTo>
                    <a:pt x="384" y="624"/>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MS</a:t>
              </a:r>
            </a:p>
          </p:txBody>
        </p:sp>
        <p:sp>
          <p:nvSpPr>
            <p:cNvPr id="38" name="Freeform 95">
              <a:extLst>
                <a:ext uri="{FF2B5EF4-FFF2-40B4-BE49-F238E27FC236}">
                  <a16:creationId xmlns:a16="http://schemas.microsoft.com/office/drawing/2014/main" id="{5AE49DC7-9F55-CD6F-EAA3-4537538B07C5}"/>
                </a:ext>
              </a:extLst>
            </p:cNvPr>
            <p:cNvSpPr>
              <a:spLocks/>
            </p:cNvSpPr>
            <p:nvPr/>
          </p:nvSpPr>
          <p:spPr bwMode="auto">
            <a:xfrm>
              <a:off x="2924" y="1419"/>
              <a:ext cx="650" cy="429"/>
            </a:xfrm>
            <a:custGeom>
              <a:avLst/>
              <a:gdLst>
                <a:gd name="T0" fmla="*/ 599 w 650"/>
                <a:gd name="T1" fmla="*/ 124 h 429"/>
                <a:gd name="T2" fmla="*/ 600 w 650"/>
                <a:gd name="T3" fmla="*/ 142 h 429"/>
                <a:gd name="T4" fmla="*/ 614 w 650"/>
                <a:gd name="T5" fmla="*/ 146 h 429"/>
                <a:gd name="T6" fmla="*/ 620 w 650"/>
                <a:gd name="T7" fmla="*/ 154 h 429"/>
                <a:gd name="T8" fmla="*/ 623 w 650"/>
                <a:gd name="T9" fmla="*/ 165 h 429"/>
                <a:gd name="T10" fmla="*/ 647 w 650"/>
                <a:gd name="T11" fmla="*/ 187 h 429"/>
                <a:gd name="T12" fmla="*/ 650 w 650"/>
                <a:gd name="T13" fmla="*/ 201 h 429"/>
                <a:gd name="T14" fmla="*/ 647 w 650"/>
                <a:gd name="T15" fmla="*/ 223 h 429"/>
                <a:gd name="T16" fmla="*/ 636 w 650"/>
                <a:gd name="T17" fmla="*/ 243 h 429"/>
                <a:gd name="T18" fmla="*/ 631 w 650"/>
                <a:gd name="T19" fmla="*/ 260 h 429"/>
                <a:gd name="T20" fmla="*/ 619 w 650"/>
                <a:gd name="T21" fmla="*/ 270 h 429"/>
                <a:gd name="T22" fmla="*/ 608 w 650"/>
                <a:gd name="T23" fmla="*/ 273 h 429"/>
                <a:gd name="T24" fmla="*/ 572 w 650"/>
                <a:gd name="T25" fmla="*/ 285 h 429"/>
                <a:gd name="T26" fmla="*/ 564 w 650"/>
                <a:gd name="T27" fmla="*/ 309 h 429"/>
                <a:gd name="T28" fmla="*/ 569 w 650"/>
                <a:gd name="T29" fmla="*/ 318 h 429"/>
                <a:gd name="T30" fmla="*/ 580 w 650"/>
                <a:gd name="T31" fmla="*/ 327 h 429"/>
                <a:gd name="T32" fmla="*/ 578 w 650"/>
                <a:gd name="T33" fmla="*/ 354 h 429"/>
                <a:gd name="T34" fmla="*/ 567 w 650"/>
                <a:gd name="T35" fmla="*/ 363 h 429"/>
                <a:gd name="T36" fmla="*/ 563 w 650"/>
                <a:gd name="T37" fmla="*/ 373 h 429"/>
                <a:gd name="T38" fmla="*/ 563 w 650"/>
                <a:gd name="T39" fmla="*/ 390 h 429"/>
                <a:gd name="T40" fmla="*/ 552 w 650"/>
                <a:gd name="T41" fmla="*/ 393 h 429"/>
                <a:gd name="T42" fmla="*/ 541 w 650"/>
                <a:gd name="T43" fmla="*/ 401 h 429"/>
                <a:gd name="T44" fmla="*/ 539 w 650"/>
                <a:gd name="T45" fmla="*/ 409 h 429"/>
                <a:gd name="T46" fmla="*/ 541 w 650"/>
                <a:gd name="T47" fmla="*/ 423 h 429"/>
                <a:gd name="T48" fmla="*/ 531 w 650"/>
                <a:gd name="T49" fmla="*/ 429 h 429"/>
                <a:gd name="T50" fmla="*/ 516 w 650"/>
                <a:gd name="T51" fmla="*/ 409 h 429"/>
                <a:gd name="T52" fmla="*/ 508 w 650"/>
                <a:gd name="T53" fmla="*/ 394 h 429"/>
                <a:gd name="T54" fmla="*/ 97 w 650"/>
                <a:gd name="T55" fmla="*/ 410 h 429"/>
                <a:gd name="T56" fmla="*/ 93 w 650"/>
                <a:gd name="T57" fmla="*/ 410 h 429"/>
                <a:gd name="T58" fmla="*/ 79 w 650"/>
                <a:gd name="T59" fmla="*/ 382 h 429"/>
                <a:gd name="T60" fmla="*/ 77 w 650"/>
                <a:gd name="T61" fmla="*/ 341 h 429"/>
                <a:gd name="T62" fmla="*/ 68 w 650"/>
                <a:gd name="T63" fmla="*/ 315 h 429"/>
                <a:gd name="T64" fmla="*/ 63 w 650"/>
                <a:gd name="T65" fmla="*/ 282 h 429"/>
                <a:gd name="T66" fmla="*/ 49 w 650"/>
                <a:gd name="T67" fmla="*/ 260 h 429"/>
                <a:gd name="T68" fmla="*/ 43 w 650"/>
                <a:gd name="T69" fmla="*/ 229 h 429"/>
                <a:gd name="T70" fmla="*/ 25 w 650"/>
                <a:gd name="T71" fmla="*/ 182 h 429"/>
                <a:gd name="T72" fmla="*/ 19 w 650"/>
                <a:gd name="T73" fmla="*/ 149 h 429"/>
                <a:gd name="T74" fmla="*/ 10 w 650"/>
                <a:gd name="T75" fmla="*/ 135 h 429"/>
                <a:gd name="T76" fmla="*/ 0 w 650"/>
                <a:gd name="T77" fmla="*/ 118 h 429"/>
                <a:gd name="T78" fmla="*/ 13 w 650"/>
                <a:gd name="T79" fmla="*/ 89 h 429"/>
                <a:gd name="T80" fmla="*/ 21 w 650"/>
                <a:gd name="T81" fmla="*/ 53 h 429"/>
                <a:gd name="T82" fmla="*/ 4 w 650"/>
                <a:gd name="T83" fmla="*/ 40 h 429"/>
                <a:gd name="T84" fmla="*/ 2 w 650"/>
                <a:gd name="T85" fmla="*/ 23 h 429"/>
                <a:gd name="T86" fmla="*/ 7 w 650"/>
                <a:gd name="T87" fmla="*/ 7 h 429"/>
                <a:gd name="T88" fmla="*/ 18 w 650"/>
                <a:gd name="T89" fmla="*/ 7 h 429"/>
                <a:gd name="T90" fmla="*/ 534 w 650"/>
                <a:gd name="T91" fmla="*/ 0 h 429"/>
                <a:gd name="T92" fmla="*/ 539 w 650"/>
                <a:gd name="T93" fmla="*/ 25 h 429"/>
                <a:gd name="T94" fmla="*/ 553 w 650"/>
                <a:gd name="T95" fmla="*/ 35 h 429"/>
                <a:gd name="T96" fmla="*/ 555 w 650"/>
                <a:gd name="T97" fmla="*/ 43 h 429"/>
                <a:gd name="T98" fmla="*/ 542 w 650"/>
                <a:gd name="T99" fmla="*/ 65 h 429"/>
                <a:gd name="T100" fmla="*/ 544 w 650"/>
                <a:gd name="T101" fmla="*/ 85 h 429"/>
                <a:gd name="T102" fmla="*/ 559 w 650"/>
                <a:gd name="T103" fmla="*/ 109 h 429"/>
                <a:gd name="T104" fmla="*/ 575 w 650"/>
                <a:gd name="T105" fmla="*/ 117 h 429"/>
                <a:gd name="T106" fmla="*/ 594 w 650"/>
                <a:gd name="T107" fmla="*/ 120 h 429"/>
                <a:gd name="T108" fmla="*/ 599 w 650"/>
                <a:gd name="T109" fmla="*/ 12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0" h="429">
                  <a:moveTo>
                    <a:pt x="599" y="124"/>
                  </a:moveTo>
                  <a:lnTo>
                    <a:pt x="600" y="142"/>
                  </a:lnTo>
                  <a:lnTo>
                    <a:pt x="614" y="146"/>
                  </a:lnTo>
                  <a:lnTo>
                    <a:pt x="620" y="154"/>
                  </a:lnTo>
                  <a:lnTo>
                    <a:pt x="623" y="165"/>
                  </a:lnTo>
                  <a:lnTo>
                    <a:pt x="647" y="187"/>
                  </a:lnTo>
                  <a:lnTo>
                    <a:pt x="650" y="201"/>
                  </a:lnTo>
                  <a:lnTo>
                    <a:pt x="647" y="223"/>
                  </a:lnTo>
                  <a:lnTo>
                    <a:pt x="636" y="243"/>
                  </a:lnTo>
                  <a:lnTo>
                    <a:pt x="631" y="260"/>
                  </a:lnTo>
                  <a:lnTo>
                    <a:pt x="619" y="270"/>
                  </a:lnTo>
                  <a:lnTo>
                    <a:pt x="608" y="273"/>
                  </a:lnTo>
                  <a:lnTo>
                    <a:pt x="572" y="285"/>
                  </a:lnTo>
                  <a:lnTo>
                    <a:pt x="564" y="309"/>
                  </a:lnTo>
                  <a:lnTo>
                    <a:pt x="569" y="318"/>
                  </a:lnTo>
                  <a:lnTo>
                    <a:pt x="580" y="327"/>
                  </a:lnTo>
                  <a:lnTo>
                    <a:pt x="578" y="354"/>
                  </a:lnTo>
                  <a:lnTo>
                    <a:pt x="567" y="363"/>
                  </a:lnTo>
                  <a:lnTo>
                    <a:pt x="563" y="373"/>
                  </a:lnTo>
                  <a:lnTo>
                    <a:pt x="563" y="390"/>
                  </a:lnTo>
                  <a:lnTo>
                    <a:pt x="552" y="393"/>
                  </a:lnTo>
                  <a:lnTo>
                    <a:pt x="541" y="401"/>
                  </a:lnTo>
                  <a:lnTo>
                    <a:pt x="539" y="409"/>
                  </a:lnTo>
                  <a:lnTo>
                    <a:pt x="541" y="423"/>
                  </a:lnTo>
                  <a:lnTo>
                    <a:pt x="531" y="429"/>
                  </a:lnTo>
                  <a:lnTo>
                    <a:pt x="516" y="409"/>
                  </a:lnTo>
                  <a:lnTo>
                    <a:pt x="508" y="394"/>
                  </a:lnTo>
                  <a:lnTo>
                    <a:pt x="97" y="410"/>
                  </a:lnTo>
                  <a:lnTo>
                    <a:pt x="93" y="410"/>
                  </a:lnTo>
                  <a:lnTo>
                    <a:pt x="79" y="382"/>
                  </a:lnTo>
                  <a:lnTo>
                    <a:pt x="77" y="341"/>
                  </a:lnTo>
                  <a:lnTo>
                    <a:pt x="68" y="315"/>
                  </a:lnTo>
                  <a:lnTo>
                    <a:pt x="63" y="282"/>
                  </a:lnTo>
                  <a:lnTo>
                    <a:pt x="49" y="260"/>
                  </a:lnTo>
                  <a:lnTo>
                    <a:pt x="43" y="229"/>
                  </a:lnTo>
                  <a:lnTo>
                    <a:pt x="25" y="182"/>
                  </a:lnTo>
                  <a:lnTo>
                    <a:pt x="19" y="149"/>
                  </a:lnTo>
                  <a:lnTo>
                    <a:pt x="10" y="135"/>
                  </a:lnTo>
                  <a:lnTo>
                    <a:pt x="0" y="118"/>
                  </a:lnTo>
                  <a:lnTo>
                    <a:pt x="13" y="89"/>
                  </a:lnTo>
                  <a:lnTo>
                    <a:pt x="21" y="53"/>
                  </a:lnTo>
                  <a:lnTo>
                    <a:pt x="4" y="40"/>
                  </a:lnTo>
                  <a:lnTo>
                    <a:pt x="2" y="23"/>
                  </a:lnTo>
                  <a:lnTo>
                    <a:pt x="7" y="7"/>
                  </a:lnTo>
                  <a:lnTo>
                    <a:pt x="18" y="7"/>
                  </a:lnTo>
                  <a:lnTo>
                    <a:pt x="534" y="0"/>
                  </a:lnTo>
                  <a:lnTo>
                    <a:pt x="539" y="25"/>
                  </a:lnTo>
                  <a:lnTo>
                    <a:pt x="553" y="35"/>
                  </a:lnTo>
                  <a:lnTo>
                    <a:pt x="555" y="43"/>
                  </a:lnTo>
                  <a:lnTo>
                    <a:pt x="542" y="65"/>
                  </a:lnTo>
                  <a:lnTo>
                    <a:pt x="544" y="85"/>
                  </a:lnTo>
                  <a:lnTo>
                    <a:pt x="559" y="109"/>
                  </a:lnTo>
                  <a:lnTo>
                    <a:pt x="575" y="117"/>
                  </a:lnTo>
                  <a:lnTo>
                    <a:pt x="594" y="120"/>
                  </a:lnTo>
                  <a:lnTo>
                    <a:pt x="599" y="124"/>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IA</a:t>
              </a:r>
            </a:p>
          </p:txBody>
        </p:sp>
        <p:sp>
          <p:nvSpPr>
            <p:cNvPr id="39" name="Freeform 96">
              <a:extLst>
                <a:ext uri="{FF2B5EF4-FFF2-40B4-BE49-F238E27FC236}">
                  <a16:creationId xmlns:a16="http://schemas.microsoft.com/office/drawing/2014/main" id="{4CC4568F-AB19-08D7-DBF9-E9A8862D4FF9}"/>
                </a:ext>
              </a:extLst>
            </p:cNvPr>
            <p:cNvSpPr>
              <a:spLocks/>
            </p:cNvSpPr>
            <p:nvPr/>
          </p:nvSpPr>
          <p:spPr bwMode="auto">
            <a:xfrm>
              <a:off x="2878" y="630"/>
              <a:ext cx="716" cy="795"/>
            </a:xfrm>
            <a:custGeom>
              <a:avLst/>
              <a:gdLst>
                <a:gd name="T0" fmla="*/ 54 w 716"/>
                <a:gd name="T1" fmla="*/ 419 h 795"/>
                <a:gd name="T2" fmla="*/ 31 w 716"/>
                <a:gd name="T3" fmla="*/ 289 h 795"/>
                <a:gd name="T4" fmla="*/ 17 w 716"/>
                <a:gd name="T5" fmla="*/ 206 h 795"/>
                <a:gd name="T6" fmla="*/ 7 w 716"/>
                <a:gd name="T7" fmla="*/ 111 h 795"/>
                <a:gd name="T8" fmla="*/ 0 w 716"/>
                <a:gd name="T9" fmla="*/ 53 h 795"/>
                <a:gd name="T10" fmla="*/ 190 w 716"/>
                <a:gd name="T11" fmla="*/ 2 h 795"/>
                <a:gd name="T12" fmla="*/ 209 w 716"/>
                <a:gd name="T13" fmla="*/ 3 h 795"/>
                <a:gd name="T14" fmla="*/ 226 w 716"/>
                <a:gd name="T15" fmla="*/ 42 h 795"/>
                <a:gd name="T16" fmla="*/ 245 w 716"/>
                <a:gd name="T17" fmla="*/ 91 h 795"/>
                <a:gd name="T18" fmla="*/ 278 w 716"/>
                <a:gd name="T19" fmla="*/ 100 h 795"/>
                <a:gd name="T20" fmla="*/ 317 w 716"/>
                <a:gd name="T21" fmla="*/ 116 h 795"/>
                <a:gd name="T22" fmla="*/ 349 w 716"/>
                <a:gd name="T23" fmla="*/ 108 h 795"/>
                <a:gd name="T24" fmla="*/ 370 w 716"/>
                <a:gd name="T25" fmla="*/ 97 h 795"/>
                <a:gd name="T26" fmla="*/ 396 w 716"/>
                <a:gd name="T27" fmla="*/ 102 h 795"/>
                <a:gd name="T28" fmla="*/ 454 w 716"/>
                <a:gd name="T29" fmla="*/ 133 h 795"/>
                <a:gd name="T30" fmla="*/ 473 w 716"/>
                <a:gd name="T31" fmla="*/ 131 h 795"/>
                <a:gd name="T32" fmla="*/ 484 w 716"/>
                <a:gd name="T33" fmla="*/ 145 h 795"/>
                <a:gd name="T34" fmla="*/ 504 w 716"/>
                <a:gd name="T35" fmla="*/ 150 h 795"/>
                <a:gd name="T36" fmla="*/ 512 w 716"/>
                <a:gd name="T37" fmla="*/ 164 h 795"/>
                <a:gd name="T38" fmla="*/ 546 w 716"/>
                <a:gd name="T39" fmla="*/ 170 h 795"/>
                <a:gd name="T40" fmla="*/ 577 w 716"/>
                <a:gd name="T41" fmla="*/ 145 h 795"/>
                <a:gd name="T42" fmla="*/ 598 w 716"/>
                <a:gd name="T43" fmla="*/ 153 h 795"/>
                <a:gd name="T44" fmla="*/ 607 w 716"/>
                <a:gd name="T45" fmla="*/ 163 h 795"/>
                <a:gd name="T46" fmla="*/ 669 w 716"/>
                <a:gd name="T47" fmla="*/ 155 h 795"/>
                <a:gd name="T48" fmla="*/ 684 w 716"/>
                <a:gd name="T49" fmla="*/ 173 h 795"/>
                <a:gd name="T50" fmla="*/ 716 w 716"/>
                <a:gd name="T51" fmla="*/ 164 h 795"/>
                <a:gd name="T52" fmla="*/ 688 w 716"/>
                <a:gd name="T53" fmla="*/ 191 h 795"/>
                <a:gd name="T54" fmla="*/ 601 w 716"/>
                <a:gd name="T55" fmla="*/ 228 h 795"/>
                <a:gd name="T56" fmla="*/ 566 w 716"/>
                <a:gd name="T57" fmla="*/ 267 h 795"/>
                <a:gd name="T58" fmla="*/ 541 w 716"/>
                <a:gd name="T59" fmla="*/ 297 h 795"/>
                <a:gd name="T60" fmla="*/ 504 w 716"/>
                <a:gd name="T61" fmla="*/ 328 h 795"/>
                <a:gd name="T62" fmla="*/ 462 w 716"/>
                <a:gd name="T63" fmla="*/ 365 h 795"/>
                <a:gd name="T64" fmla="*/ 462 w 716"/>
                <a:gd name="T65" fmla="*/ 436 h 795"/>
                <a:gd name="T66" fmla="*/ 421 w 716"/>
                <a:gd name="T67" fmla="*/ 470 h 795"/>
                <a:gd name="T68" fmla="*/ 424 w 716"/>
                <a:gd name="T69" fmla="*/ 522 h 795"/>
                <a:gd name="T70" fmla="*/ 418 w 716"/>
                <a:gd name="T71" fmla="*/ 562 h 795"/>
                <a:gd name="T72" fmla="*/ 421 w 716"/>
                <a:gd name="T73" fmla="*/ 626 h 795"/>
                <a:gd name="T74" fmla="*/ 460 w 716"/>
                <a:gd name="T75" fmla="*/ 645 h 795"/>
                <a:gd name="T76" fmla="*/ 493 w 716"/>
                <a:gd name="T77" fmla="*/ 668 h 795"/>
                <a:gd name="T78" fmla="*/ 562 w 716"/>
                <a:gd name="T79" fmla="*/ 729 h 795"/>
                <a:gd name="T80" fmla="*/ 579 w 716"/>
                <a:gd name="T81" fmla="*/ 787 h 795"/>
                <a:gd name="T82" fmla="*/ 70 w 716"/>
                <a:gd name="T83" fmla="*/ 572 h 795"/>
                <a:gd name="T84" fmla="*/ 42 w 716"/>
                <a:gd name="T85" fmla="*/ 533 h 795"/>
                <a:gd name="T86" fmla="*/ 34 w 716"/>
                <a:gd name="T87" fmla="*/ 511 h 795"/>
                <a:gd name="T88" fmla="*/ 56 w 716"/>
                <a:gd name="T89" fmla="*/ 4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795">
                  <a:moveTo>
                    <a:pt x="57" y="472"/>
                  </a:moveTo>
                  <a:lnTo>
                    <a:pt x="54" y="419"/>
                  </a:lnTo>
                  <a:lnTo>
                    <a:pt x="43" y="373"/>
                  </a:lnTo>
                  <a:lnTo>
                    <a:pt x="31" y="289"/>
                  </a:lnTo>
                  <a:lnTo>
                    <a:pt x="29" y="228"/>
                  </a:lnTo>
                  <a:lnTo>
                    <a:pt x="17" y="206"/>
                  </a:lnTo>
                  <a:lnTo>
                    <a:pt x="7" y="175"/>
                  </a:lnTo>
                  <a:lnTo>
                    <a:pt x="7" y="111"/>
                  </a:lnTo>
                  <a:lnTo>
                    <a:pt x="12" y="86"/>
                  </a:lnTo>
                  <a:lnTo>
                    <a:pt x="0" y="53"/>
                  </a:lnTo>
                  <a:lnTo>
                    <a:pt x="189" y="53"/>
                  </a:lnTo>
                  <a:lnTo>
                    <a:pt x="190" y="2"/>
                  </a:lnTo>
                  <a:lnTo>
                    <a:pt x="195" y="0"/>
                  </a:lnTo>
                  <a:lnTo>
                    <a:pt x="209" y="3"/>
                  </a:lnTo>
                  <a:lnTo>
                    <a:pt x="221" y="8"/>
                  </a:lnTo>
                  <a:lnTo>
                    <a:pt x="226" y="42"/>
                  </a:lnTo>
                  <a:lnTo>
                    <a:pt x="235" y="81"/>
                  </a:lnTo>
                  <a:lnTo>
                    <a:pt x="245" y="91"/>
                  </a:lnTo>
                  <a:lnTo>
                    <a:pt x="276" y="91"/>
                  </a:lnTo>
                  <a:lnTo>
                    <a:pt x="278" y="100"/>
                  </a:lnTo>
                  <a:lnTo>
                    <a:pt x="317" y="102"/>
                  </a:lnTo>
                  <a:lnTo>
                    <a:pt x="317" y="116"/>
                  </a:lnTo>
                  <a:lnTo>
                    <a:pt x="346" y="116"/>
                  </a:lnTo>
                  <a:lnTo>
                    <a:pt x="349" y="108"/>
                  </a:lnTo>
                  <a:lnTo>
                    <a:pt x="356" y="100"/>
                  </a:lnTo>
                  <a:lnTo>
                    <a:pt x="370" y="97"/>
                  </a:lnTo>
                  <a:lnTo>
                    <a:pt x="379" y="102"/>
                  </a:lnTo>
                  <a:lnTo>
                    <a:pt x="396" y="102"/>
                  </a:lnTo>
                  <a:lnTo>
                    <a:pt x="421" y="119"/>
                  </a:lnTo>
                  <a:lnTo>
                    <a:pt x="454" y="133"/>
                  </a:lnTo>
                  <a:lnTo>
                    <a:pt x="470" y="136"/>
                  </a:lnTo>
                  <a:lnTo>
                    <a:pt x="473" y="131"/>
                  </a:lnTo>
                  <a:lnTo>
                    <a:pt x="481" y="128"/>
                  </a:lnTo>
                  <a:lnTo>
                    <a:pt x="484" y="145"/>
                  </a:lnTo>
                  <a:lnTo>
                    <a:pt x="501" y="153"/>
                  </a:lnTo>
                  <a:lnTo>
                    <a:pt x="504" y="150"/>
                  </a:lnTo>
                  <a:lnTo>
                    <a:pt x="512" y="152"/>
                  </a:lnTo>
                  <a:lnTo>
                    <a:pt x="512" y="164"/>
                  </a:lnTo>
                  <a:lnTo>
                    <a:pt x="527" y="170"/>
                  </a:lnTo>
                  <a:lnTo>
                    <a:pt x="546" y="170"/>
                  </a:lnTo>
                  <a:lnTo>
                    <a:pt x="557" y="166"/>
                  </a:lnTo>
                  <a:lnTo>
                    <a:pt x="577" y="145"/>
                  </a:lnTo>
                  <a:lnTo>
                    <a:pt x="593" y="142"/>
                  </a:lnTo>
                  <a:lnTo>
                    <a:pt x="598" y="153"/>
                  </a:lnTo>
                  <a:lnTo>
                    <a:pt x="601" y="163"/>
                  </a:lnTo>
                  <a:lnTo>
                    <a:pt x="607" y="163"/>
                  </a:lnTo>
                  <a:lnTo>
                    <a:pt x="613" y="156"/>
                  </a:lnTo>
                  <a:lnTo>
                    <a:pt x="669" y="155"/>
                  </a:lnTo>
                  <a:lnTo>
                    <a:pt x="680" y="173"/>
                  </a:lnTo>
                  <a:lnTo>
                    <a:pt x="684" y="173"/>
                  </a:lnTo>
                  <a:lnTo>
                    <a:pt x="688" y="167"/>
                  </a:lnTo>
                  <a:lnTo>
                    <a:pt x="716" y="164"/>
                  </a:lnTo>
                  <a:lnTo>
                    <a:pt x="713" y="180"/>
                  </a:lnTo>
                  <a:lnTo>
                    <a:pt x="688" y="191"/>
                  </a:lnTo>
                  <a:lnTo>
                    <a:pt x="630" y="216"/>
                  </a:lnTo>
                  <a:lnTo>
                    <a:pt x="601" y="228"/>
                  </a:lnTo>
                  <a:lnTo>
                    <a:pt x="580" y="245"/>
                  </a:lnTo>
                  <a:lnTo>
                    <a:pt x="566" y="267"/>
                  </a:lnTo>
                  <a:lnTo>
                    <a:pt x="552" y="291"/>
                  </a:lnTo>
                  <a:lnTo>
                    <a:pt x="541" y="297"/>
                  </a:lnTo>
                  <a:lnTo>
                    <a:pt x="513" y="328"/>
                  </a:lnTo>
                  <a:lnTo>
                    <a:pt x="504" y="328"/>
                  </a:lnTo>
                  <a:lnTo>
                    <a:pt x="477" y="345"/>
                  </a:lnTo>
                  <a:lnTo>
                    <a:pt x="462" y="365"/>
                  </a:lnTo>
                  <a:lnTo>
                    <a:pt x="460" y="386"/>
                  </a:lnTo>
                  <a:lnTo>
                    <a:pt x="462" y="436"/>
                  </a:lnTo>
                  <a:lnTo>
                    <a:pt x="452" y="447"/>
                  </a:lnTo>
                  <a:lnTo>
                    <a:pt x="421" y="470"/>
                  </a:lnTo>
                  <a:lnTo>
                    <a:pt x="407" y="508"/>
                  </a:lnTo>
                  <a:lnTo>
                    <a:pt x="424" y="522"/>
                  </a:lnTo>
                  <a:lnTo>
                    <a:pt x="429" y="542"/>
                  </a:lnTo>
                  <a:lnTo>
                    <a:pt x="418" y="562"/>
                  </a:lnTo>
                  <a:lnTo>
                    <a:pt x="418" y="586"/>
                  </a:lnTo>
                  <a:lnTo>
                    <a:pt x="421" y="626"/>
                  </a:lnTo>
                  <a:lnTo>
                    <a:pt x="440" y="645"/>
                  </a:lnTo>
                  <a:lnTo>
                    <a:pt x="460" y="645"/>
                  </a:lnTo>
                  <a:lnTo>
                    <a:pt x="473" y="665"/>
                  </a:lnTo>
                  <a:lnTo>
                    <a:pt x="493" y="668"/>
                  </a:lnTo>
                  <a:lnTo>
                    <a:pt x="518" y="704"/>
                  </a:lnTo>
                  <a:lnTo>
                    <a:pt x="562" y="729"/>
                  </a:lnTo>
                  <a:lnTo>
                    <a:pt x="576" y="748"/>
                  </a:lnTo>
                  <a:lnTo>
                    <a:pt x="579" y="787"/>
                  </a:lnTo>
                  <a:lnTo>
                    <a:pt x="73" y="795"/>
                  </a:lnTo>
                  <a:lnTo>
                    <a:pt x="70" y="572"/>
                  </a:lnTo>
                  <a:lnTo>
                    <a:pt x="67" y="553"/>
                  </a:lnTo>
                  <a:lnTo>
                    <a:pt x="42" y="533"/>
                  </a:lnTo>
                  <a:lnTo>
                    <a:pt x="34" y="520"/>
                  </a:lnTo>
                  <a:lnTo>
                    <a:pt x="34" y="511"/>
                  </a:lnTo>
                  <a:lnTo>
                    <a:pt x="48" y="501"/>
                  </a:lnTo>
                  <a:lnTo>
                    <a:pt x="56" y="492"/>
                  </a:lnTo>
                  <a:lnTo>
                    <a:pt x="57" y="472"/>
                  </a:lnTo>
                  <a:close/>
                </a:path>
              </a:pathLst>
            </a:custGeom>
            <a:solidFill>
              <a:srgbClr val="FFC000"/>
            </a:solidFill>
            <a:ln w="5">
              <a:solidFill>
                <a:schemeClr val="bg1">
                  <a:lumMod val="65000"/>
                </a:schemeClr>
              </a:solidFill>
              <a:prstDash val="solid"/>
              <a:round/>
              <a:headEnd/>
              <a:tailEnd/>
            </a:ln>
          </p:spPr>
          <p:txBody>
            <a:bodyPr vert="horz" wrap="square" lIns="91440" tIns="45720" rIns="365760" bIns="45720" numCol="1" anchor="ctr" anchorCtr="0" compatLnSpc="1">
              <a:prstTxWarp prst="textNoShape">
                <a:avLst/>
              </a:prstTxWarp>
            </a:bodyPr>
            <a:lstStyle/>
            <a:p>
              <a:pPr algn="ctr"/>
              <a:r>
                <a:rPr lang="en-US" sz="1200"/>
                <a:t>MN</a:t>
              </a:r>
            </a:p>
          </p:txBody>
        </p:sp>
        <p:sp>
          <p:nvSpPr>
            <p:cNvPr id="40" name="Freeform 97">
              <a:extLst>
                <a:ext uri="{FF2B5EF4-FFF2-40B4-BE49-F238E27FC236}">
                  <a16:creationId xmlns:a16="http://schemas.microsoft.com/office/drawing/2014/main" id="{14310BD0-8A00-03C5-502D-E19FE73A0C48}"/>
                </a:ext>
              </a:extLst>
            </p:cNvPr>
            <p:cNvSpPr>
              <a:spLocks/>
            </p:cNvSpPr>
            <p:nvPr/>
          </p:nvSpPr>
          <p:spPr bwMode="auto">
            <a:xfrm>
              <a:off x="2233" y="2293"/>
              <a:ext cx="935" cy="496"/>
            </a:xfrm>
            <a:custGeom>
              <a:avLst/>
              <a:gdLst>
                <a:gd name="T0" fmla="*/ 109 w 935"/>
                <a:gd name="T1" fmla="*/ 7 h 496"/>
                <a:gd name="T2" fmla="*/ 6 w 935"/>
                <a:gd name="T3" fmla="*/ 0 h 496"/>
                <a:gd name="T4" fmla="*/ 0 w 935"/>
                <a:gd name="T5" fmla="*/ 68 h 496"/>
                <a:gd name="T6" fmla="*/ 128 w 935"/>
                <a:gd name="T7" fmla="*/ 76 h 496"/>
                <a:gd name="T8" fmla="*/ 328 w 935"/>
                <a:gd name="T9" fmla="*/ 84 h 496"/>
                <a:gd name="T10" fmla="*/ 314 w 935"/>
                <a:gd name="T11" fmla="*/ 237 h 496"/>
                <a:gd name="T12" fmla="*/ 311 w 935"/>
                <a:gd name="T13" fmla="*/ 348 h 496"/>
                <a:gd name="T14" fmla="*/ 312 w 935"/>
                <a:gd name="T15" fmla="*/ 357 h 496"/>
                <a:gd name="T16" fmla="*/ 339 w 935"/>
                <a:gd name="T17" fmla="*/ 381 h 496"/>
                <a:gd name="T18" fmla="*/ 353 w 935"/>
                <a:gd name="T19" fmla="*/ 387 h 496"/>
                <a:gd name="T20" fmla="*/ 356 w 935"/>
                <a:gd name="T21" fmla="*/ 387 h 496"/>
                <a:gd name="T22" fmla="*/ 360 w 935"/>
                <a:gd name="T23" fmla="*/ 373 h 496"/>
                <a:gd name="T24" fmla="*/ 370 w 935"/>
                <a:gd name="T25" fmla="*/ 385 h 496"/>
                <a:gd name="T26" fmla="*/ 382 w 935"/>
                <a:gd name="T27" fmla="*/ 385 h 496"/>
                <a:gd name="T28" fmla="*/ 382 w 935"/>
                <a:gd name="T29" fmla="*/ 376 h 496"/>
                <a:gd name="T30" fmla="*/ 400 w 935"/>
                <a:gd name="T31" fmla="*/ 385 h 496"/>
                <a:gd name="T32" fmla="*/ 396 w 935"/>
                <a:gd name="T33" fmla="*/ 409 h 496"/>
                <a:gd name="T34" fmla="*/ 421 w 935"/>
                <a:gd name="T35" fmla="*/ 410 h 496"/>
                <a:gd name="T36" fmla="*/ 437 w 935"/>
                <a:gd name="T37" fmla="*/ 418 h 496"/>
                <a:gd name="T38" fmla="*/ 464 w 935"/>
                <a:gd name="T39" fmla="*/ 421 h 496"/>
                <a:gd name="T40" fmla="*/ 479 w 935"/>
                <a:gd name="T41" fmla="*/ 434 h 496"/>
                <a:gd name="T42" fmla="*/ 493 w 935"/>
                <a:gd name="T43" fmla="*/ 420 h 496"/>
                <a:gd name="T44" fmla="*/ 515 w 935"/>
                <a:gd name="T45" fmla="*/ 424 h 496"/>
                <a:gd name="T46" fmla="*/ 531 w 935"/>
                <a:gd name="T47" fmla="*/ 446 h 496"/>
                <a:gd name="T48" fmla="*/ 537 w 935"/>
                <a:gd name="T49" fmla="*/ 446 h 496"/>
                <a:gd name="T50" fmla="*/ 537 w 935"/>
                <a:gd name="T51" fmla="*/ 460 h 496"/>
                <a:gd name="T52" fmla="*/ 551 w 935"/>
                <a:gd name="T53" fmla="*/ 465 h 496"/>
                <a:gd name="T54" fmla="*/ 565 w 935"/>
                <a:gd name="T55" fmla="*/ 451 h 496"/>
                <a:gd name="T56" fmla="*/ 576 w 935"/>
                <a:gd name="T57" fmla="*/ 454 h 496"/>
                <a:gd name="T58" fmla="*/ 592 w 935"/>
                <a:gd name="T59" fmla="*/ 454 h 496"/>
                <a:gd name="T60" fmla="*/ 598 w 935"/>
                <a:gd name="T61" fmla="*/ 470 h 496"/>
                <a:gd name="T62" fmla="*/ 637 w 935"/>
                <a:gd name="T63" fmla="*/ 484 h 496"/>
                <a:gd name="T64" fmla="*/ 646 w 935"/>
                <a:gd name="T65" fmla="*/ 479 h 496"/>
                <a:gd name="T66" fmla="*/ 657 w 935"/>
                <a:gd name="T67" fmla="*/ 454 h 496"/>
                <a:gd name="T68" fmla="*/ 663 w 935"/>
                <a:gd name="T69" fmla="*/ 454 h 496"/>
                <a:gd name="T70" fmla="*/ 671 w 935"/>
                <a:gd name="T71" fmla="*/ 466 h 496"/>
                <a:gd name="T72" fmla="*/ 696 w 935"/>
                <a:gd name="T73" fmla="*/ 471 h 496"/>
                <a:gd name="T74" fmla="*/ 720 w 935"/>
                <a:gd name="T75" fmla="*/ 479 h 496"/>
                <a:gd name="T76" fmla="*/ 738 w 935"/>
                <a:gd name="T77" fmla="*/ 485 h 496"/>
                <a:gd name="T78" fmla="*/ 749 w 935"/>
                <a:gd name="T79" fmla="*/ 479 h 496"/>
                <a:gd name="T80" fmla="*/ 754 w 935"/>
                <a:gd name="T81" fmla="*/ 463 h 496"/>
                <a:gd name="T82" fmla="*/ 780 w 935"/>
                <a:gd name="T83" fmla="*/ 463 h 496"/>
                <a:gd name="T84" fmla="*/ 795 w 935"/>
                <a:gd name="T85" fmla="*/ 470 h 496"/>
                <a:gd name="T86" fmla="*/ 812 w 935"/>
                <a:gd name="T87" fmla="*/ 455 h 496"/>
                <a:gd name="T88" fmla="*/ 818 w 935"/>
                <a:gd name="T89" fmla="*/ 455 h 496"/>
                <a:gd name="T90" fmla="*/ 823 w 935"/>
                <a:gd name="T91" fmla="*/ 466 h 496"/>
                <a:gd name="T92" fmla="*/ 848 w 935"/>
                <a:gd name="T93" fmla="*/ 466 h 496"/>
                <a:gd name="T94" fmla="*/ 859 w 935"/>
                <a:gd name="T95" fmla="*/ 454 h 496"/>
                <a:gd name="T96" fmla="*/ 869 w 935"/>
                <a:gd name="T97" fmla="*/ 455 h 496"/>
                <a:gd name="T98" fmla="*/ 882 w 935"/>
                <a:gd name="T99" fmla="*/ 471 h 496"/>
                <a:gd name="T100" fmla="*/ 902 w 935"/>
                <a:gd name="T101" fmla="*/ 484 h 496"/>
                <a:gd name="T102" fmla="*/ 923 w 935"/>
                <a:gd name="T103" fmla="*/ 488 h 496"/>
                <a:gd name="T104" fmla="*/ 935 w 935"/>
                <a:gd name="T105" fmla="*/ 496 h 496"/>
                <a:gd name="T106" fmla="*/ 932 w 935"/>
                <a:gd name="T107" fmla="*/ 263 h 496"/>
                <a:gd name="T108" fmla="*/ 924 w 935"/>
                <a:gd name="T109" fmla="*/ 195 h 496"/>
                <a:gd name="T110" fmla="*/ 923 w 935"/>
                <a:gd name="T111" fmla="*/ 140 h 496"/>
                <a:gd name="T112" fmla="*/ 913 w 935"/>
                <a:gd name="T113" fmla="*/ 100 h 496"/>
                <a:gd name="T114" fmla="*/ 909 w 935"/>
                <a:gd name="T115" fmla="*/ 54 h 496"/>
                <a:gd name="T116" fmla="*/ 909 w 935"/>
                <a:gd name="T117" fmla="*/ 31 h 496"/>
                <a:gd name="T118" fmla="*/ 832 w 935"/>
                <a:gd name="T119" fmla="*/ 32 h 496"/>
                <a:gd name="T120" fmla="*/ 543 w 935"/>
                <a:gd name="T121" fmla="*/ 29 h 496"/>
                <a:gd name="T122" fmla="*/ 262 w 935"/>
                <a:gd name="T123" fmla="*/ 17 h 496"/>
                <a:gd name="T124" fmla="*/ 109 w 935"/>
                <a:gd name="T125" fmla="*/ 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496">
                  <a:moveTo>
                    <a:pt x="109" y="7"/>
                  </a:moveTo>
                  <a:lnTo>
                    <a:pt x="6" y="0"/>
                  </a:lnTo>
                  <a:lnTo>
                    <a:pt x="0" y="68"/>
                  </a:lnTo>
                  <a:lnTo>
                    <a:pt x="128" y="76"/>
                  </a:lnTo>
                  <a:lnTo>
                    <a:pt x="328" y="84"/>
                  </a:lnTo>
                  <a:lnTo>
                    <a:pt x="314" y="237"/>
                  </a:lnTo>
                  <a:lnTo>
                    <a:pt x="311" y="348"/>
                  </a:lnTo>
                  <a:lnTo>
                    <a:pt x="312" y="357"/>
                  </a:lnTo>
                  <a:lnTo>
                    <a:pt x="339" y="381"/>
                  </a:lnTo>
                  <a:lnTo>
                    <a:pt x="353" y="387"/>
                  </a:lnTo>
                  <a:lnTo>
                    <a:pt x="356" y="387"/>
                  </a:lnTo>
                  <a:lnTo>
                    <a:pt x="360" y="373"/>
                  </a:lnTo>
                  <a:lnTo>
                    <a:pt x="370" y="385"/>
                  </a:lnTo>
                  <a:lnTo>
                    <a:pt x="382" y="385"/>
                  </a:lnTo>
                  <a:lnTo>
                    <a:pt x="382" y="376"/>
                  </a:lnTo>
                  <a:lnTo>
                    <a:pt x="400" y="385"/>
                  </a:lnTo>
                  <a:lnTo>
                    <a:pt x="396" y="409"/>
                  </a:lnTo>
                  <a:lnTo>
                    <a:pt x="421" y="410"/>
                  </a:lnTo>
                  <a:lnTo>
                    <a:pt x="437" y="418"/>
                  </a:lnTo>
                  <a:lnTo>
                    <a:pt x="464" y="421"/>
                  </a:lnTo>
                  <a:lnTo>
                    <a:pt x="479" y="434"/>
                  </a:lnTo>
                  <a:lnTo>
                    <a:pt x="493" y="420"/>
                  </a:lnTo>
                  <a:lnTo>
                    <a:pt x="515" y="424"/>
                  </a:lnTo>
                  <a:lnTo>
                    <a:pt x="531" y="446"/>
                  </a:lnTo>
                  <a:lnTo>
                    <a:pt x="537" y="446"/>
                  </a:lnTo>
                  <a:lnTo>
                    <a:pt x="537" y="460"/>
                  </a:lnTo>
                  <a:lnTo>
                    <a:pt x="551" y="465"/>
                  </a:lnTo>
                  <a:lnTo>
                    <a:pt x="565" y="451"/>
                  </a:lnTo>
                  <a:lnTo>
                    <a:pt x="576" y="454"/>
                  </a:lnTo>
                  <a:lnTo>
                    <a:pt x="592" y="454"/>
                  </a:lnTo>
                  <a:lnTo>
                    <a:pt x="598" y="470"/>
                  </a:lnTo>
                  <a:lnTo>
                    <a:pt x="637" y="484"/>
                  </a:lnTo>
                  <a:lnTo>
                    <a:pt x="646" y="479"/>
                  </a:lnTo>
                  <a:lnTo>
                    <a:pt x="657" y="454"/>
                  </a:lnTo>
                  <a:lnTo>
                    <a:pt x="663" y="454"/>
                  </a:lnTo>
                  <a:lnTo>
                    <a:pt x="671" y="466"/>
                  </a:lnTo>
                  <a:lnTo>
                    <a:pt x="696" y="471"/>
                  </a:lnTo>
                  <a:lnTo>
                    <a:pt x="720" y="479"/>
                  </a:lnTo>
                  <a:lnTo>
                    <a:pt x="738" y="485"/>
                  </a:lnTo>
                  <a:lnTo>
                    <a:pt x="749" y="479"/>
                  </a:lnTo>
                  <a:lnTo>
                    <a:pt x="754" y="463"/>
                  </a:lnTo>
                  <a:lnTo>
                    <a:pt x="780" y="463"/>
                  </a:lnTo>
                  <a:lnTo>
                    <a:pt x="795" y="470"/>
                  </a:lnTo>
                  <a:lnTo>
                    <a:pt x="812" y="455"/>
                  </a:lnTo>
                  <a:lnTo>
                    <a:pt x="818" y="455"/>
                  </a:lnTo>
                  <a:lnTo>
                    <a:pt x="823" y="466"/>
                  </a:lnTo>
                  <a:lnTo>
                    <a:pt x="848" y="466"/>
                  </a:lnTo>
                  <a:lnTo>
                    <a:pt x="859" y="454"/>
                  </a:lnTo>
                  <a:lnTo>
                    <a:pt x="869" y="455"/>
                  </a:lnTo>
                  <a:lnTo>
                    <a:pt x="882" y="471"/>
                  </a:lnTo>
                  <a:lnTo>
                    <a:pt x="902" y="484"/>
                  </a:lnTo>
                  <a:lnTo>
                    <a:pt x="923" y="488"/>
                  </a:lnTo>
                  <a:lnTo>
                    <a:pt x="935" y="496"/>
                  </a:lnTo>
                  <a:lnTo>
                    <a:pt x="932" y="263"/>
                  </a:lnTo>
                  <a:lnTo>
                    <a:pt x="924" y="195"/>
                  </a:lnTo>
                  <a:lnTo>
                    <a:pt x="923" y="140"/>
                  </a:lnTo>
                  <a:lnTo>
                    <a:pt x="913" y="100"/>
                  </a:lnTo>
                  <a:lnTo>
                    <a:pt x="909" y="54"/>
                  </a:lnTo>
                  <a:lnTo>
                    <a:pt x="909" y="31"/>
                  </a:lnTo>
                  <a:lnTo>
                    <a:pt x="832" y="32"/>
                  </a:lnTo>
                  <a:lnTo>
                    <a:pt x="543" y="29"/>
                  </a:lnTo>
                  <a:lnTo>
                    <a:pt x="262" y="17"/>
                  </a:lnTo>
                  <a:lnTo>
                    <a:pt x="109" y="7"/>
                  </a:lnTo>
                  <a:close/>
                </a:path>
              </a:pathLst>
            </a:custGeom>
            <a:solidFill>
              <a:srgbClr val="92D05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OK</a:t>
              </a:r>
            </a:p>
          </p:txBody>
        </p:sp>
        <p:sp>
          <p:nvSpPr>
            <p:cNvPr id="41" name="Freeform 98">
              <a:extLst>
                <a:ext uri="{FF2B5EF4-FFF2-40B4-BE49-F238E27FC236}">
                  <a16:creationId xmlns:a16="http://schemas.microsoft.com/office/drawing/2014/main" id="{144B8DB2-5F27-C110-86F8-79B86439351B}"/>
                </a:ext>
              </a:extLst>
            </p:cNvPr>
            <p:cNvSpPr>
              <a:spLocks noEditPoints="1"/>
            </p:cNvSpPr>
            <p:nvPr/>
          </p:nvSpPr>
          <p:spPr bwMode="auto">
            <a:xfrm>
              <a:off x="1764" y="2361"/>
              <a:ext cx="1519" cy="1461"/>
            </a:xfrm>
            <a:custGeom>
              <a:avLst/>
              <a:gdLst>
                <a:gd name="T0" fmla="*/ 798 w 1519"/>
                <a:gd name="T1" fmla="*/ 14 h 1461"/>
                <a:gd name="T2" fmla="*/ 782 w 1519"/>
                <a:gd name="T3" fmla="*/ 288 h 1461"/>
                <a:gd name="T4" fmla="*/ 829 w 1519"/>
                <a:gd name="T5" fmla="*/ 317 h 1461"/>
                <a:gd name="T6" fmla="*/ 851 w 1519"/>
                <a:gd name="T7" fmla="*/ 317 h 1461"/>
                <a:gd name="T8" fmla="*/ 870 w 1519"/>
                <a:gd name="T9" fmla="*/ 317 h 1461"/>
                <a:gd name="T10" fmla="*/ 910 w 1519"/>
                <a:gd name="T11" fmla="*/ 350 h 1461"/>
                <a:gd name="T12" fmla="*/ 963 w 1519"/>
                <a:gd name="T13" fmla="*/ 353 h 1461"/>
                <a:gd name="T14" fmla="*/ 1007 w 1519"/>
                <a:gd name="T15" fmla="*/ 378 h 1461"/>
                <a:gd name="T16" fmla="*/ 1035 w 1519"/>
                <a:gd name="T17" fmla="*/ 383 h 1461"/>
                <a:gd name="T18" fmla="*/ 1068 w 1519"/>
                <a:gd name="T19" fmla="*/ 403 h 1461"/>
                <a:gd name="T20" fmla="*/ 1126 w 1519"/>
                <a:gd name="T21" fmla="*/ 384 h 1461"/>
                <a:gd name="T22" fmla="*/ 1141 w 1519"/>
                <a:gd name="T23" fmla="*/ 398 h 1461"/>
                <a:gd name="T24" fmla="*/ 1208 w 1519"/>
                <a:gd name="T25" fmla="*/ 417 h 1461"/>
                <a:gd name="T26" fmla="*/ 1252 w 1519"/>
                <a:gd name="T27" fmla="*/ 395 h 1461"/>
                <a:gd name="T28" fmla="*/ 1288 w 1519"/>
                <a:gd name="T29" fmla="*/ 387 h 1461"/>
                <a:gd name="T30" fmla="*/ 1329 w 1519"/>
                <a:gd name="T31" fmla="*/ 386 h 1461"/>
                <a:gd name="T32" fmla="*/ 1374 w 1519"/>
                <a:gd name="T33" fmla="*/ 416 h 1461"/>
                <a:gd name="T34" fmla="*/ 1416 w 1519"/>
                <a:gd name="T35" fmla="*/ 439 h 1461"/>
                <a:gd name="T36" fmla="*/ 1455 w 1519"/>
                <a:gd name="T37" fmla="*/ 475 h 1461"/>
                <a:gd name="T38" fmla="*/ 1464 w 1519"/>
                <a:gd name="T39" fmla="*/ 619 h 1461"/>
                <a:gd name="T40" fmla="*/ 1513 w 1519"/>
                <a:gd name="T41" fmla="*/ 711 h 1461"/>
                <a:gd name="T42" fmla="*/ 1514 w 1519"/>
                <a:gd name="T43" fmla="*/ 789 h 1461"/>
                <a:gd name="T44" fmla="*/ 1502 w 1519"/>
                <a:gd name="T45" fmla="*/ 848 h 1461"/>
                <a:gd name="T46" fmla="*/ 1489 w 1519"/>
                <a:gd name="T47" fmla="*/ 937 h 1461"/>
                <a:gd name="T48" fmla="*/ 1386 w 1519"/>
                <a:gd name="T49" fmla="*/ 987 h 1461"/>
                <a:gd name="T50" fmla="*/ 1350 w 1519"/>
                <a:gd name="T51" fmla="*/ 1013 h 1461"/>
                <a:gd name="T52" fmla="*/ 1265 w 1519"/>
                <a:gd name="T53" fmla="*/ 1079 h 1461"/>
                <a:gd name="T54" fmla="*/ 1179 w 1519"/>
                <a:gd name="T55" fmla="*/ 1124 h 1461"/>
                <a:gd name="T56" fmla="*/ 1096 w 1519"/>
                <a:gd name="T57" fmla="*/ 1185 h 1461"/>
                <a:gd name="T58" fmla="*/ 1079 w 1519"/>
                <a:gd name="T59" fmla="*/ 1212 h 1461"/>
                <a:gd name="T60" fmla="*/ 1055 w 1519"/>
                <a:gd name="T61" fmla="*/ 1299 h 1461"/>
                <a:gd name="T62" fmla="*/ 1066 w 1519"/>
                <a:gd name="T63" fmla="*/ 1385 h 1461"/>
                <a:gd name="T64" fmla="*/ 1077 w 1519"/>
                <a:gd name="T65" fmla="*/ 1451 h 1461"/>
                <a:gd name="T66" fmla="*/ 988 w 1519"/>
                <a:gd name="T67" fmla="*/ 1430 h 1461"/>
                <a:gd name="T68" fmla="*/ 934 w 1519"/>
                <a:gd name="T69" fmla="*/ 1410 h 1461"/>
                <a:gd name="T70" fmla="*/ 841 w 1519"/>
                <a:gd name="T71" fmla="*/ 1358 h 1461"/>
                <a:gd name="T72" fmla="*/ 809 w 1519"/>
                <a:gd name="T73" fmla="*/ 1291 h 1461"/>
                <a:gd name="T74" fmla="*/ 807 w 1519"/>
                <a:gd name="T75" fmla="*/ 1262 h 1461"/>
                <a:gd name="T76" fmla="*/ 801 w 1519"/>
                <a:gd name="T77" fmla="*/ 1215 h 1461"/>
                <a:gd name="T78" fmla="*/ 737 w 1519"/>
                <a:gd name="T79" fmla="*/ 1138 h 1461"/>
                <a:gd name="T80" fmla="*/ 679 w 1519"/>
                <a:gd name="T81" fmla="*/ 1032 h 1461"/>
                <a:gd name="T82" fmla="*/ 662 w 1519"/>
                <a:gd name="T83" fmla="*/ 985 h 1461"/>
                <a:gd name="T84" fmla="*/ 607 w 1519"/>
                <a:gd name="T85" fmla="*/ 926 h 1461"/>
                <a:gd name="T86" fmla="*/ 503 w 1519"/>
                <a:gd name="T87" fmla="*/ 901 h 1461"/>
                <a:gd name="T88" fmla="*/ 432 w 1519"/>
                <a:gd name="T89" fmla="*/ 907 h 1461"/>
                <a:gd name="T90" fmla="*/ 385 w 1519"/>
                <a:gd name="T91" fmla="*/ 990 h 1461"/>
                <a:gd name="T92" fmla="*/ 343 w 1519"/>
                <a:gd name="T93" fmla="*/ 992 h 1461"/>
                <a:gd name="T94" fmla="*/ 307 w 1519"/>
                <a:gd name="T95" fmla="*/ 970 h 1461"/>
                <a:gd name="T96" fmla="*/ 217 w 1519"/>
                <a:gd name="T97" fmla="*/ 896 h 1461"/>
                <a:gd name="T98" fmla="*/ 183 w 1519"/>
                <a:gd name="T99" fmla="*/ 776 h 1461"/>
                <a:gd name="T100" fmla="*/ 162 w 1519"/>
                <a:gd name="T101" fmla="*/ 739 h 1461"/>
                <a:gd name="T102" fmla="*/ 78 w 1519"/>
                <a:gd name="T103" fmla="*/ 667 h 1461"/>
                <a:gd name="T104" fmla="*/ 33 w 1519"/>
                <a:gd name="T105" fmla="*/ 604 h 1461"/>
                <a:gd name="T106" fmla="*/ 0 w 1519"/>
                <a:gd name="T107" fmla="*/ 555 h 1461"/>
                <a:gd name="T108" fmla="*/ 412 w 1519"/>
                <a:gd name="T109" fmla="*/ 586 h 1461"/>
                <a:gd name="T110" fmla="*/ 460 w 1519"/>
                <a:gd name="T111" fmla="*/ 0 h 1461"/>
                <a:gd name="T112" fmla="*/ 1088 w 1519"/>
                <a:gd name="T113" fmla="*/ 1435 h 1461"/>
                <a:gd name="T114" fmla="*/ 1063 w 1519"/>
                <a:gd name="T115" fmla="*/ 1301 h 1461"/>
                <a:gd name="T116" fmla="*/ 1116 w 1519"/>
                <a:gd name="T117" fmla="*/ 1173 h 1461"/>
                <a:gd name="T118" fmla="*/ 1110 w 1519"/>
                <a:gd name="T119" fmla="*/ 1195 h 1461"/>
                <a:gd name="T120" fmla="*/ 1068 w 1519"/>
                <a:gd name="T121" fmla="*/ 1308 h 1461"/>
                <a:gd name="T122" fmla="*/ 1093 w 1519"/>
                <a:gd name="T123" fmla="*/ 1424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9" h="1461">
                  <a:moveTo>
                    <a:pt x="462" y="0"/>
                  </a:moveTo>
                  <a:lnTo>
                    <a:pt x="604" y="8"/>
                  </a:lnTo>
                  <a:lnTo>
                    <a:pt x="798" y="14"/>
                  </a:lnTo>
                  <a:lnTo>
                    <a:pt x="784" y="161"/>
                  </a:lnTo>
                  <a:lnTo>
                    <a:pt x="781" y="275"/>
                  </a:lnTo>
                  <a:lnTo>
                    <a:pt x="782" y="288"/>
                  </a:lnTo>
                  <a:lnTo>
                    <a:pt x="809" y="311"/>
                  </a:lnTo>
                  <a:lnTo>
                    <a:pt x="821" y="320"/>
                  </a:lnTo>
                  <a:lnTo>
                    <a:pt x="829" y="317"/>
                  </a:lnTo>
                  <a:lnTo>
                    <a:pt x="830" y="306"/>
                  </a:lnTo>
                  <a:lnTo>
                    <a:pt x="838" y="317"/>
                  </a:lnTo>
                  <a:lnTo>
                    <a:pt x="851" y="317"/>
                  </a:lnTo>
                  <a:lnTo>
                    <a:pt x="851" y="308"/>
                  </a:lnTo>
                  <a:lnTo>
                    <a:pt x="862" y="314"/>
                  </a:lnTo>
                  <a:lnTo>
                    <a:pt x="870" y="317"/>
                  </a:lnTo>
                  <a:lnTo>
                    <a:pt x="866" y="342"/>
                  </a:lnTo>
                  <a:lnTo>
                    <a:pt x="891" y="342"/>
                  </a:lnTo>
                  <a:lnTo>
                    <a:pt x="910" y="350"/>
                  </a:lnTo>
                  <a:lnTo>
                    <a:pt x="935" y="353"/>
                  </a:lnTo>
                  <a:lnTo>
                    <a:pt x="949" y="366"/>
                  </a:lnTo>
                  <a:lnTo>
                    <a:pt x="963" y="353"/>
                  </a:lnTo>
                  <a:lnTo>
                    <a:pt x="987" y="356"/>
                  </a:lnTo>
                  <a:lnTo>
                    <a:pt x="1001" y="377"/>
                  </a:lnTo>
                  <a:lnTo>
                    <a:pt x="1007" y="378"/>
                  </a:lnTo>
                  <a:lnTo>
                    <a:pt x="1005" y="391"/>
                  </a:lnTo>
                  <a:lnTo>
                    <a:pt x="1019" y="395"/>
                  </a:lnTo>
                  <a:lnTo>
                    <a:pt x="1035" y="383"/>
                  </a:lnTo>
                  <a:lnTo>
                    <a:pt x="1048" y="387"/>
                  </a:lnTo>
                  <a:lnTo>
                    <a:pt x="1062" y="387"/>
                  </a:lnTo>
                  <a:lnTo>
                    <a:pt x="1068" y="403"/>
                  </a:lnTo>
                  <a:lnTo>
                    <a:pt x="1107" y="416"/>
                  </a:lnTo>
                  <a:lnTo>
                    <a:pt x="1116" y="411"/>
                  </a:lnTo>
                  <a:lnTo>
                    <a:pt x="1126" y="384"/>
                  </a:lnTo>
                  <a:lnTo>
                    <a:pt x="1129" y="384"/>
                  </a:lnTo>
                  <a:lnTo>
                    <a:pt x="1133" y="386"/>
                  </a:lnTo>
                  <a:lnTo>
                    <a:pt x="1141" y="398"/>
                  </a:lnTo>
                  <a:lnTo>
                    <a:pt x="1166" y="403"/>
                  </a:lnTo>
                  <a:lnTo>
                    <a:pt x="1186" y="409"/>
                  </a:lnTo>
                  <a:lnTo>
                    <a:pt x="1208" y="417"/>
                  </a:lnTo>
                  <a:lnTo>
                    <a:pt x="1219" y="411"/>
                  </a:lnTo>
                  <a:lnTo>
                    <a:pt x="1224" y="395"/>
                  </a:lnTo>
                  <a:lnTo>
                    <a:pt x="1252" y="395"/>
                  </a:lnTo>
                  <a:lnTo>
                    <a:pt x="1263" y="402"/>
                  </a:lnTo>
                  <a:lnTo>
                    <a:pt x="1282" y="387"/>
                  </a:lnTo>
                  <a:lnTo>
                    <a:pt x="1288" y="387"/>
                  </a:lnTo>
                  <a:lnTo>
                    <a:pt x="1293" y="398"/>
                  </a:lnTo>
                  <a:lnTo>
                    <a:pt x="1319" y="398"/>
                  </a:lnTo>
                  <a:lnTo>
                    <a:pt x="1329" y="386"/>
                  </a:lnTo>
                  <a:lnTo>
                    <a:pt x="1339" y="387"/>
                  </a:lnTo>
                  <a:lnTo>
                    <a:pt x="1352" y="403"/>
                  </a:lnTo>
                  <a:lnTo>
                    <a:pt x="1374" y="416"/>
                  </a:lnTo>
                  <a:lnTo>
                    <a:pt x="1391" y="420"/>
                  </a:lnTo>
                  <a:lnTo>
                    <a:pt x="1400" y="427"/>
                  </a:lnTo>
                  <a:lnTo>
                    <a:pt x="1416" y="439"/>
                  </a:lnTo>
                  <a:lnTo>
                    <a:pt x="1435" y="430"/>
                  </a:lnTo>
                  <a:lnTo>
                    <a:pt x="1452" y="437"/>
                  </a:lnTo>
                  <a:lnTo>
                    <a:pt x="1455" y="475"/>
                  </a:lnTo>
                  <a:lnTo>
                    <a:pt x="1455" y="536"/>
                  </a:lnTo>
                  <a:lnTo>
                    <a:pt x="1460" y="595"/>
                  </a:lnTo>
                  <a:lnTo>
                    <a:pt x="1464" y="619"/>
                  </a:lnTo>
                  <a:lnTo>
                    <a:pt x="1482" y="645"/>
                  </a:lnTo>
                  <a:lnTo>
                    <a:pt x="1486" y="676"/>
                  </a:lnTo>
                  <a:lnTo>
                    <a:pt x="1513" y="711"/>
                  </a:lnTo>
                  <a:lnTo>
                    <a:pt x="1514" y="731"/>
                  </a:lnTo>
                  <a:lnTo>
                    <a:pt x="1519" y="736"/>
                  </a:lnTo>
                  <a:lnTo>
                    <a:pt x="1514" y="789"/>
                  </a:lnTo>
                  <a:lnTo>
                    <a:pt x="1496" y="820"/>
                  </a:lnTo>
                  <a:lnTo>
                    <a:pt x="1507" y="832"/>
                  </a:lnTo>
                  <a:lnTo>
                    <a:pt x="1502" y="848"/>
                  </a:lnTo>
                  <a:lnTo>
                    <a:pt x="1497" y="893"/>
                  </a:lnTo>
                  <a:lnTo>
                    <a:pt x="1488" y="915"/>
                  </a:lnTo>
                  <a:lnTo>
                    <a:pt x="1489" y="937"/>
                  </a:lnTo>
                  <a:lnTo>
                    <a:pt x="1455" y="946"/>
                  </a:lnTo>
                  <a:lnTo>
                    <a:pt x="1393" y="974"/>
                  </a:lnTo>
                  <a:lnTo>
                    <a:pt x="1386" y="987"/>
                  </a:lnTo>
                  <a:lnTo>
                    <a:pt x="1371" y="998"/>
                  </a:lnTo>
                  <a:lnTo>
                    <a:pt x="1358" y="1007"/>
                  </a:lnTo>
                  <a:lnTo>
                    <a:pt x="1350" y="1013"/>
                  </a:lnTo>
                  <a:lnTo>
                    <a:pt x="1315" y="1046"/>
                  </a:lnTo>
                  <a:lnTo>
                    <a:pt x="1297" y="1059"/>
                  </a:lnTo>
                  <a:lnTo>
                    <a:pt x="1265" y="1079"/>
                  </a:lnTo>
                  <a:lnTo>
                    <a:pt x="1229" y="1095"/>
                  </a:lnTo>
                  <a:lnTo>
                    <a:pt x="1190" y="1115"/>
                  </a:lnTo>
                  <a:lnTo>
                    <a:pt x="1179" y="1124"/>
                  </a:lnTo>
                  <a:lnTo>
                    <a:pt x="1141" y="1148"/>
                  </a:lnTo>
                  <a:lnTo>
                    <a:pt x="1121" y="1151"/>
                  </a:lnTo>
                  <a:lnTo>
                    <a:pt x="1096" y="1185"/>
                  </a:lnTo>
                  <a:lnTo>
                    <a:pt x="1071" y="1187"/>
                  </a:lnTo>
                  <a:lnTo>
                    <a:pt x="1065" y="1199"/>
                  </a:lnTo>
                  <a:lnTo>
                    <a:pt x="1079" y="1212"/>
                  </a:lnTo>
                  <a:lnTo>
                    <a:pt x="1069" y="1246"/>
                  </a:lnTo>
                  <a:lnTo>
                    <a:pt x="1062" y="1274"/>
                  </a:lnTo>
                  <a:lnTo>
                    <a:pt x="1055" y="1299"/>
                  </a:lnTo>
                  <a:lnTo>
                    <a:pt x="1051" y="1327"/>
                  </a:lnTo>
                  <a:lnTo>
                    <a:pt x="1055" y="1341"/>
                  </a:lnTo>
                  <a:lnTo>
                    <a:pt x="1066" y="1385"/>
                  </a:lnTo>
                  <a:lnTo>
                    <a:pt x="1073" y="1424"/>
                  </a:lnTo>
                  <a:lnTo>
                    <a:pt x="1083" y="1441"/>
                  </a:lnTo>
                  <a:lnTo>
                    <a:pt x="1077" y="1451"/>
                  </a:lnTo>
                  <a:lnTo>
                    <a:pt x="1058" y="1461"/>
                  </a:lnTo>
                  <a:lnTo>
                    <a:pt x="1023" y="1438"/>
                  </a:lnTo>
                  <a:lnTo>
                    <a:pt x="988" y="1430"/>
                  </a:lnTo>
                  <a:lnTo>
                    <a:pt x="980" y="1433"/>
                  </a:lnTo>
                  <a:lnTo>
                    <a:pt x="960" y="1430"/>
                  </a:lnTo>
                  <a:lnTo>
                    <a:pt x="934" y="1410"/>
                  </a:lnTo>
                  <a:lnTo>
                    <a:pt x="901" y="1404"/>
                  </a:lnTo>
                  <a:lnTo>
                    <a:pt x="854" y="1382"/>
                  </a:lnTo>
                  <a:lnTo>
                    <a:pt x="841" y="1358"/>
                  </a:lnTo>
                  <a:lnTo>
                    <a:pt x="832" y="1318"/>
                  </a:lnTo>
                  <a:lnTo>
                    <a:pt x="813" y="1305"/>
                  </a:lnTo>
                  <a:lnTo>
                    <a:pt x="809" y="1291"/>
                  </a:lnTo>
                  <a:lnTo>
                    <a:pt x="813" y="1287"/>
                  </a:lnTo>
                  <a:lnTo>
                    <a:pt x="815" y="1266"/>
                  </a:lnTo>
                  <a:lnTo>
                    <a:pt x="807" y="1262"/>
                  </a:lnTo>
                  <a:lnTo>
                    <a:pt x="802" y="1255"/>
                  </a:lnTo>
                  <a:lnTo>
                    <a:pt x="810" y="1229"/>
                  </a:lnTo>
                  <a:lnTo>
                    <a:pt x="801" y="1215"/>
                  </a:lnTo>
                  <a:lnTo>
                    <a:pt x="781" y="1207"/>
                  </a:lnTo>
                  <a:lnTo>
                    <a:pt x="759" y="1179"/>
                  </a:lnTo>
                  <a:lnTo>
                    <a:pt x="737" y="1138"/>
                  </a:lnTo>
                  <a:lnTo>
                    <a:pt x="710" y="1121"/>
                  </a:lnTo>
                  <a:lnTo>
                    <a:pt x="712" y="1110"/>
                  </a:lnTo>
                  <a:lnTo>
                    <a:pt x="679" y="1032"/>
                  </a:lnTo>
                  <a:lnTo>
                    <a:pt x="673" y="1007"/>
                  </a:lnTo>
                  <a:lnTo>
                    <a:pt x="662" y="995"/>
                  </a:lnTo>
                  <a:lnTo>
                    <a:pt x="662" y="985"/>
                  </a:lnTo>
                  <a:lnTo>
                    <a:pt x="624" y="953"/>
                  </a:lnTo>
                  <a:lnTo>
                    <a:pt x="607" y="932"/>
                  </a:lnTo>
                  <a:lnTo>
                    <a:pt x="607" y="926"/>
                  </a:lnTo>
                  <a:lnTo>
                    <a:pt x="592" y="914"/>
                  </a:lnTo>
                  <a:lnTo>
                    <a:pt x="549" y="906"/>
                  </a:lnTo>
                  <a:lnTo>
                    <a:pt x="503" y="901"/>
                  </a:lnTo>
                  <a:lnTo>
                    <a:pt x="484" y="887"/>
                  </a:lnTo>
                  <a:lnTo>
                    <a:pt x="456" y="898"/>
                  </a:lnTo>
                  <a:lnTo>
                    <a:pt x="432" y="907"/>
                  </a:lnTo>
                  <a:lnTo>
                    <a:pt x="418" y="928"/>
                  </a:lnTo>
                  <a:lnTo>
                    <a:pt x="412" y="951"/>
                  </a:lnTo>
                  <a:lnTo>
                    <a:pt x="385" y="990"/>
                  </a:lnTo>
                  <a:lnTo>
                    <a:pt x="370" y="1004"/>
                  </a:lnTo>
                  <a:lnTo>
                    <a:pt x="354" y="998"/>
                  </a:lnTo>
                  <a:lnTo>
                    <a:pt x="343" y="992"/>
                  </a:lnTo>
                  <a:lnTo>
                    <a:pt x="331" y="987"/>
                  </a:lnTo>
                  <a:lnTo>
                    <a:pt x="307" y="973"/>
                  </a:lnTo>
                  <a:lnTo>
                    <a:pt x="307" y="970"/>
                  </a:lnTo>
                  <a:lnTo>
                    <a:pt x="295" y="957"/>
                  </a:lnTo>
                  <a:lnTo>
                    <a:pt x="264" y="945"/>
                  </a:lnTo>
                  <a:lnTo>
                    <a:pt x="217" y="896"/>
                  </a:lnTo>
                  <a:lnTo>
                    <a:pt x="203" y="867"/>
                  </a:lnTo>
                  <a:lnTo>
                    <a:pt x="203" y="815"/>
                  </a:lnTo>
                  <a:lnTo>
                    <a:pt x="183" y="776"/>
                  </a:lnTo>
                  <a:lnTo>
                    <a:pt x="179" y="759"/>
                  </a:lnTo>
                  <a:lnTo>
                    <a:pt x="170" y="753"/>
                  </a:lnTo>
                  <a:lnTo>
                    <a:pt x="162" y="739"/>
                  </a:lnTo>
                  <a:lnTo>
                    <a:pt x="131" y="726"/>
                  </a:lnTo>
                  <a:lnTo>
                    <a:pt x="123" y="715"/>
                  </a:lnTo>
                  <a:lnTo>
                    <a:pt x="78" y="667"/>
                  </a:lnTo>
                  <a:lnTo>
                    <a:pt x="70" y="647"/>
                  </a:lnTo>
                  <a:lnTo>
                    <a:pt x="42" y="633"/>
                  </a:lnTo>
                  <a:lnTo>
                    <a:pt x="33" y="604"/>
                  </a:lnTo>
                  <a:lnTo>
                    <a:pt x="15" y="587"/>
                  </a:lnTo>
                  <a:lnTo>
                    <a:pt x="5" y="584"/>
                  </a:lnTo>
                  <a:lnTo>
                    <a:pt x="0" y="555"/>
                  </a:lnTo>
                  <a:lnTo>
                    <a:pt x="50" y="559"/>
                  </a:lnTo>
                  <a:lnTo>
                    <a:pt x="231" y="576"/>
                  </a:lnTo>
                  <a:lnTo>
                    <a:pt x="412" y="586"/>
                  </a:lnTo>
                  <a:lnTo>
                    <a:pt x="426" y="464"/>
                  </a:lnTo>
                  <a:lnTo>
                    <a:pt x="451" y="117"/>
                  </a:lnTo>
                  <a:lnTo>
                    <a:pt x="460" y="0"/>
                  </a:lnTo>
                  <a:lnTo>
                    <a:pt x="470" y="0"/>
                  </a:lnTo>
                  <a:lnTo>
                    <a:pt x="462" y="0"/>
                  </a:lnTo>
                  <a:close/>
                  <a:moveTo>
                    <a:pt x="1088" y="1435"/>
                  </a:moveTo>
                  <a:lnTo>
                    <a:pt x="1085" y="1390"/>
                  </a:lnTo>
                  <a:lnTo>
                    <a:pt x="1068" y="1346"/>
                  </a:lnTo>
                  <a:lnTo>
                    <a:pt x="1063" y="1301"/>
                  </a:lnTo>
                  <a:lnTo>
                    <a:pt x="1073" y="1249"/>
                  </a:lnTo>
                  <a:lnTo>
                    <a:pt x="1094" y="1207"/>
                  </a:lnTo>
                  <a:lnTo>
                    <a:pt x="1116" y="1173"/>
                  </a:lnTo>
                  <a:lnTo>
                    <a:pt x="1135" y="1151"/>
                  </a:lnTo>
                  <a:lnTo>
                    <a:pt x="1140" y="1152"/>
                  </a:lnTo>
                  <a:lnTo>
                    <a:pt x="1110" y="1195"/>
                  </a:lnTo>
                  <a:lnTo>
                    <a:pt x="1082" y="1235"/>
                  </a:lnTo>
                  <a:lnTo>
                    <a:pt x="1069" y="1276"/>
                  </a:lnTo>
                  <a:lnTo>
                    <a:pt x="1068" y="1308"/>
                  </a:lnTo>
                  <a:lnTo>
                    <a:pt x="1073" y="1348"/>
                  </a:lnTo>
                  <a:lnTo>
                    <a:pt x="1090" y="1391"/>
                  </a:lnTo>
                  <a:lnTo>
                    <a:pt x="1093" y="1424"/>
                  </a:lnTo>
                  <a:lnTo>
                    <a:pt x="1093" y="1433"/>
                  </a:lnTo>
                  <a:lnTo>
                    <a:pt x="1088" y="1435"/>
                  </a:lnTo>
                  <a:close/>
                </a:path>
              </a:pathLst>
            </a:custGeom>
            <a:solidFill>
              <a:srgbClr val="92D050"/>
            </a:solidFill>
            <a:ln w="9525">
              <a:solidFill>
                <a:schemeClr val="bg1">
                  <a:lumMod val="65000"/>
                </a:schemeClr>
              </a:solidFill>
              <a:round/>
              <a:headEnd/>
              <a:tailEnd/>
            </a:ln>
          </p:spPr>
          <p:txBody>
            <a:bodyPr vert="horz" wrap="square" lIns="365760" tIns="0" rIns="91440" bIns="274320" numCol="1" anchor="ctr" anchorCtr="0" compatLnSpc="1">
              <a:prstTxWarp prst="textNoShape">
                <a:avLst/>
              </a:prstTxWarp>
            </a:bodyPr>
            <a:lstStyle/>
            <a:p>
              <a:pPr algn="ctr"/>
              <a:r>
                <a:rPr lang="en-US" sz="1200"/>
                <a:t>TX</a:t>
              </a:r>
            </a:p>
          </p:txBody>
        </p:sp>
        <p:sp>
          <p:nvSpPr>
            <p:cNvPr id="42" name="Freeform 101">
              <a:extLst>
                <a:ext uri="{FF2B5EF4-FFF2-40B4-BE49-F238E27FC236}">
                  <a16:creationId xmlns:a16="http://schemas.microsoft.com/office/drawing/2014/main" id="{90D3B393-E304-208D-CC07-71A312711223}"/>
                </a:ext>
              </a:extLst>
            </p:cNvPr>
            <p:cNvSpPr>
              <a:spLocks/>
            </p:cNvSpPr>
            <p:nvPr/>
          </p:nvSpPr>
          <p:spPr bwMode="auto">
            <a:xfrm>
              <a:off x="1480" y="2226"/>
              <a:ext cx="759" cy="764"/>
            </a:xfrm>
            <a:custGeom>
              <a:avLst/>
              <a:gdLst>
                <a:gd name="T0" fmla="*/ 288 w 759"/>
                <a:gd name="T1" fmla="*/ 719 h 764"/>
                <a:gd name="T2" fmla="*/ 283 w 759"/>
                <a:gd name="T3" fmla="*/ 690 h 764"/>
                <a:gd name="T4" fmla="*/ 336 w 759"/>
                <a:gd name="T5" fmla="*/ 693 h 764"/>
                <a:gd name="T6" fmla="*/ 525 w 759"/>
                <a:gd name="T7" fmla="*/ 711 h 764"/>
                <a:gd name="T8" fmla="*/ 695 w 759"/>
                <a:gd name="T9" fmla="*/ 722 h 764"/>
                <a:gd name="T10" fmla="*/ 709 w 759"/>
                <a:gd name="T11" fmla="*/ 605 h 764"/>
                <a:gd name="T12" fmla="*/ 733 w 759"/>
                <a:gd name="T13" fmla="*/ 256 h 764"/>
                <a:gd name="T14" fmla="*/ 743 w 759"/>
                <a:gd name="T15" fmla="*/ 135 h 764"/>
                <a:gd name="T16" fmla="*/ 753 w 759"/>
                <a:gd name="T17" fmla="*/ 135 h 764"/>
                <a:gd name="T18" fmla="*/ 759 w 759"/>
                <a:gd name="T19" fmla="*/ 67 h 764"/>
                <a:gd name="T20" fmla="*/ 110 w 759"/>
                <a:gd name="T21" fmla="*/ 0 h 764"/>
                <a:gd name="T22" fmla="*/ 0 w 759"/>
                <a:gd name="T23" fmla="*/ 752 h 764"/>
                <a:gd name="T24" fmla="*/ 97 w 759"/>
                <a:gd name="T25" fmla="*/ 764 h 764"/>
                <a:gd name="T26" fmla="*/ 105 w 759"/>
                <a:gd name="T27" fmla="*/ 702 h 764"/>
                <a:gd name="T28" fmla="*/ 288 w 759"/>
                <a:gd name="T29" fmla="*/ 71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764">
                  <a:moveTo>
                    <a:pt x="288" y="719"/>
                  </a:moveTo>
                  <a:lnTo>
                    <a:pt x="283" y="690"/>
                  </a:lnTo>
                  <a:lnTo>
                    <a:pt x="336" y="693"/>
                  </a:lnTo>
                  <a:lnTo>
                    <a:pt x="525" y="711"/>
                  </a:lnTo>
                  <a:lnTo>
                    <a:pt x="695" y="722"/>
                  </a:lnTo>
                  <a:lnTo>
                    <a:pt x="709" y="605"/>
                  </a:lnTo>
                  <a:lnTo>
                    <a:pt x="733" y="256"/>
                  </a:lnTo>
                  <a:lnTo>
                    <a:pt x="743" y="135"/>
                  </a:lnTo>
                  <a:lnTo>
                    <a:pt x="753" y="135"/>
                  </a:lnTo>
                  <a:lnTo>
                    <a:pt x="759" y="67"/>
                  </a:lnTo>
                  <a:lnTo>
                    <a:pt x="110" y="0"/>
                  </a:lnTo>
                  <a:lnTo>
                    <a:pt x="0" y="752"/>
                  </a:lnTo>
                  <a:lnTo>
                    <a:pt x="97" y="764"/>
                  </a:lnTo>
                  <a:lnTo>
                    <a:pt x="105" y="702"/>
                  </a:lnTo>
                  <a:lnTo>
                    <a:pt x="288" y="719"/>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NM</a:t>
              </a:r>
            </a:p>
          </p:txBody>
        </p:sp>
        <p:sp>
          <p:nvSpPr>
            <p:cNvPr id="43" name="Freeform 102">
              <a:extLst>
                <a:ext uri="{FF2B5EF4-FFF2-40B4-BE49-F238E27FC236}">
                  <a16:creationId xmlns:a16="http://schemas.microsoft.com/office/drawing/2014/main" id="{F4A02C0A-422D-36E4-966D-B3585AC66E08}"/>
                </a:ext>
              </a:extLst>
            </p:cNvPr>
            <p:cNvSpPr>
              <a:spLocks/>
            </p:cNvSpPr>
            <p:nvPr/>
          </p:nvSpPr>
          <p:spPr bwMode="auto">
            <a:xfrm>
              <a:off x="2341" y="1898"/>
              <a:ext cx="799" cy="426"/>
            </a:xfrm>
            <a:custGeom>
              <a:avLst/>
              <a:gdLst>
                <a:gd name="T0" fmla="*/ 799 w 799"/>
                <a:gd name="T1" fmla="*/ 426 h 426"/>
                <a:gd name="T2" fmla="*/ 719 w 799"/>
                <a:gd name="T3" fmla="*/ 426 h 426"/>
                <a:gd name="T4" fmla="*/ 432 w 799"/>
                <a:gd name="T5" fmla="*/ 424 h 426"/>
                <a:gd name="T6" fmla="*/ 153 w 799"/>
                <a:gd name="T7" fmla="*/ 410 h 426"/>
                <a:gd name="T8" fmla="*/ 0 w 799"/>
                <a:gd name="T9" fmla="*/ 402 h 426"/>
                <a:gd name="T10" fmla="*/ 25 w 799"/>
                <a:gd name="T11" fmla="*/ 0 h 426"/>
                <a:gd name="T12" fmla="*/ 162 w 799"/>
                <a:gd name="T13" fmla="*/ 4 h 426"/>
                <a:gd name="T14" fmla="*/ 413 w 799"/>
                <a:gd name="T15" fmla="*/ 9 h 426"/>
                <a:gd name="T16" fmla="*/ 690 w 799"/>
                <a:gd name="T17" fmla="*/ 15 h 426"/>
                <a:gd name="T18" fmla="*/ 722 w 799"/>
                <a:gd name="T19" fmla="*/ 15 h 426"/>
                <a:gd name="T20" fmla="*/ 735 w 799"/>
                <a:gd name="T21" fmla="*/ 29 h 426"/>
                <a:gd name="T22" fmla="*/ 747 w 799"/>
                <a:gd name="T23" fmla="*/ 28 h 426"/>
                <a:gd name="T24" fmla="*/ 758 w 799"/>
                <a:gd name="T25" fmla="*/ 34 h 426"/>
                <a:gd name="T26" fmla="*/ 758 w 799"/>
                <a:gd name="T27" fmla="*/ 54 h 426"/>
                <a:gd name="T28" fmla="*/ 746 w 799"/>
                <a:gd name="T29" fmla="*/ 64 h 426"/>
                <a:gd name="T30" fmla="*/ 744 w 799"/>
                <a:gd name="T31" fmla="*/ 78 h 426"/>
                <a:gd name="T32" fmla="*/ 755 w 799"/>
                <a:gd name="T33" fmla="*/ 100 h 426"/>
                <a:gd name="T34" fmla="*/ 774 w 799"/>
                <a:gd name="T35" fmla="*/ 120 h 426"/>
                <a:gd name="T36" fmla="*/ 790 w 799"/>
                <a:gd name="T37" fmla="*/ 129 h 426"/>
                <a:gd name="T38" fmla="*/ 797 w 799"/>
                <a:gd name="T39" fmla="*/ 200 h 426"/>
                <a:gd name="T40" fmla="*/ 799 w 799"/>
                <a:gd name="T41"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9" h="426">
                  <a:moveTo>
                    <a:pt x="799" y="426"/>
                  </a:moveTo>
                  <a:lnTo>
                    <a:pt x="719" y="426"/>
                  </a:lnTo>
                  <a:lnTo>
                    <a:pt x="432" y="424"/>
                  </a:lnTo>
                  <a:lnTo>
                    <a:pt x="153" y="410"/>
                  </a:lnTo>
                  <a:lnTo>
                    <a:pt x="0" y="402"/>
                  </a:lnTo>
                  <a:lnTo>
                    <a:pt x="25" y="0"/>
                  </a:lnTo>
                  <a:lnTo>
                    <a:pt x="162" y="4"/>
                  </a:lnTo>
                  <a:lnTo>
                    <a:pt x="413" y="9"/>
                  </a:lnTo>
                  <a:lnTo>
                    <a:pt x="690" y="15"/>
                  </a:lnTo>
                  <a:lnTo>
                    <a:pt x="722" y="15"/>
                  </a:lnTo>
                  <a:lnTo>
                    <a:pt x="735" y="29"/>
                  </a:lnTo>
                  <a:lnTo>
                    <a:pt x="747" y="28"/>
                  </a:lnTo>
                  <a:lnTo>
                    <a:pt x="758" y="34"/>
                  </a:lnTo>
                  <a:lnTo>
                    <a:pt x="758" y="54"/>
                  </a:lnTo>
                  <a:lnTo>
                    <a:pt x="746" y="64"/>
                  </a:lnTo>
                  <a:lnTo>
                    <a:pt x="744" y="78"/>
                  </a:lnTo>
                  <a:lnTo>
                    <a:pt x="755" y="100"/>
                  </a:lnTo>
                  <a:lnTo>
                    <a:pt x="774" y="120"/>
                  </a:lnTo>
                  <a:lnTo>
                    <a:pt x="790" y="129"/>
                  </a:lnTo>
                  <a:lnTo>
                    <a:pt x="797" y="200"/>
                  </a:lnTo>
                  <a:lnTo>
                    <a:pt x="799" y="426"/>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KS</a:t>
              </a:r>
            </a:p>
          </p:txBody>
        </p:sp>
        <p:sp>
          <p:nvSpPr>
            <p:cNvPr id="44" name="Freeform 103">
              <a:extLst>
                <a:ext uri="{FF2B5EF4-FFF2-40B4-BE49-F238E27FC236}">
                  <a16:creationId xmlns:a16="http://schemas.microsoft.com/office/drawing/2014/main" id="{C713ADA9-CE86-6642-8AD9-DEDE823216F4}"/>
                </a:ext>
              </a:extLst>
            </p:cNvPr>
            <p:cNvSpPr>
              <a:spLocks/>
            </p:cNvSpPr>
            <p:nvPr/>
          </p:nvSpPr>
          <p:spPr bwMode="auto">
            <a:xfrm>
              <a:off x="2169" y="1470"/>
              <a:ext cx="893" cy="443"/>
            </a:xfrm>
            <a:custGeom>
              <a:avLst/>
              <a:gdLst>
                <a:gd name="T0" fmla="*/ 834 w 893"/>
                <a:gd name="T1" fmla="*/ 331 h 443"/>
                <a:gd name="T2" fmla="*/ 854 w 893"/>
                <a:gd name="T3" fmla="*/ 375 h 443"/>
                <a:gd name="T4" fmla="*/ 854 w 893"/>
                <a:gd name="T5" fmla="*/ 389 h 443"/>
                <a:gd name="T6" fmla="*/ 876 w 893"/>
                <a:gd name="T7" fmla="*/ 423 h 443"/>
                <a:gd name="T8" fmla="*/ 893 w 893"/>
                <a:gd name="T9" fmla="*/ 443 h 443"/>
                <a:gd name="T10" fmla="*/ 860 w 893"/>
                <a:gd name="T11" fmla="*/ 443 h 443"/>
                <a:gd name="T12" fmla="*/ 588 w 893"/>
                <a:gd name="T13" fmla="*/ 437 h 443"/>
                <a:gd name="T14" fmla="*/ 334 w 893"/>
                <a:gd name="T15" fmla="*/ 431 h 443"/>
                <a:gd name="T16" fmla="*/ 195 w 893"/>
                <a:gd name="T17" fmla="*/ 426 h 443"/>
                <a:gd name="T18" fmla="*/ 203 w 893"/>
                <a:gd name="T19" fmla="*/ 294 h 443"/>
                <a:gd name="T20" fmla="*/ 0 w 893"/>
                <a:gd name="T21" fmla="*/ 275 h 443"/>
                <a:gd name="T22" fmla="*/ 28 w 893"/>
                <a:gd name="T23" fmla="*/ 0 h 443"/>
                <a:gd name="T24" fmla="*/ 125 w 893"/>
                <a:gd name="T25" fmla="*/ 6 h 443"/>
                <a:gd name="T26" fmla="*/ 250 w 893"/>
                <a:gd name="T27" fmla="*/ 14 h 443"/>
                <a:gd name="T28" fmla="*/ 362 w 893"/>
                <a:gd name="T29" fmla="*/ 20 h 443"/>
                <a:gd name="T30" fmla="*/ 510 w 893"/>
                <a:gd name="T31" fmla="*/ 28 h 443"/>
                <a:gd name="T32" fmla="*/ 578 w 893"/>
                <a:gd name="T33" fmla="*/ 25 h 443"/>
                <a:gd name="T34" fmla="*/ 590 w 893"/>
                <a:gd name="T35" fmla="*/ 39 h 443"/>
                <a:gd name="T36" fmla="*/ 620 w 893"/>
                <a:gd name="T37" fmla="*/ 58 h 443"/>
                <a:gd name="T38" fmla="*/ 627 w 893"/>
                <a:gd name="T39" fmla="*/ 64 h 443"/>
                <a:gd name="T40" fmla="*/ 654 w 893"/>
                <a:gd name="T41" fmla="*/ 55 h 443"/>
                <a:gd name="T42" fmla="*/ 679 w 893"/>
                <a:gd name="T43" fmla="*/ 53 h 443"/>
                <a:gd name="T44" fmla="*/ 696 w 893"/>
                <a:gd name="T45" fmla="*/ 52 h 443"/>
                <a:gd name="T46" fmla="*/ 707 w 893"/>
                <a:gd name="T47" fmla="*/ 59 h 443"/>
                <a:gd name="T48" fmla="*/ 732 w 893"/>
                <a:gd name="T49" fmla="*/ 70 h 443"/>
                <a:gd name="T50" fmla="*/ 751 w 893"/>
                <a:gd name="T51" fmla="*/ 80 h 443"/>
                <a:gd name="T52" fmla="*/ 754 w 893"/>
                <a:gd name="T53" fmla="*/ 89 h 443"/>
                <a:gd name="T54" fmla="*/ 760 w 893"/>
                <a:gd name="T55" fmla="*/ 103 h 443"/>
                <a:gd name="T56" fmla="*/ 771 w 893"/>
                <a:gd name="T57" fmla="*/ 103 h 443"/>
                <a:gd name="T58" fmla="*/ 776 w 893"/>
                <a:gd name="T59" fmla="*/ 103 h 443"/>
                <a:gd name="T60" fmla="*/ 782 w 893"/>
                <a:gd name="T61" fmla="*/ 131 h 443"/>
                <a:gd name="T62" fmla="*/ 799 w 893"/>
                <a:gd name="T63" fmla="*/ 184 h 443"/>
                <a:gd name="T64" fmla="*/ 804 w 893"/>
                <a:gd name="T65" fmla="*/ 208 h 443"/>
                <a:gd name="T66" fmla="*/ 820 w 893"/>
                <a:gd name="T67" fmla="*/ 231 h 443"/>
                <a:gd name="T68" fmla="*/ 823 w 893"/>
                <a:gd name="T69" fmla="*/ 264 h 443"/>
                <a:gd name="T70" fmla="*/ 832 w 893"/>
                <a:gd name="T71" fmla="*/ 290 h 443"/>
                <a:gd name="T72" fmla="*/ 834 w 893"/>
                <a:gd name="T73" fmla="*/ 33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3" h="443">
                  <a:moveTo>
                    <a:pt x="834" y="331"/>
                  </a:moveTo>
                  <a:lnTo>
                    <a:pt x="854" y="375"/>
                  </a:lnTo>
                  <a:lnTo>
                    <a:pt x="854" y="389"/>
                  </a:lnTo>
                  <a:lnTo>
                    <a:pt x="876" y="423"/>
                  </a:lnTo>
                  <a:lnTo>
                    <a:pt x="893" y="443"/>
                  </a:lnTo>
                  <a:lnTo>
                    <a:pt x="860" y="443"/>
                  </a:lnTo>
                  <a:lnTo>
                    <a:pt x="588" y="437"/>
                  </a:lnTo>
                  <a:lnTo>
                    <a:pt x="334" y="431"/>
                  </a:lnTo>
                  <a:lnTo>
                    <a:pt x="195" y="426"/>
                  </a:lnTo>
                  <a:lnTo>
                    <a:pt x="203" y="294"/>
                  </a:lnTo>
                  <a:lnTo>
                    <a:pt x="0" y="275"/>
                  </a:lnTo>
                  <a:lnTo>
                    <a:pt x="28" y="0"/>
                  </a:lnTo>
                  <a:lnTo>
                    <a:pt x="125" y="6"/>
                  </a:lnTo>
                  <a:lnTo>
                    <a:pt x="250" y="14"/>
                  </a:lnTo>
                  <a:lnTo>
                    <a:pt x="362" y="20"/>
                  </a:lnTo>
                  <a:lnTo>
                    <a:pt x="510" y="28"/>
                  </a:lnTo>
                  <a:lnTo>
                    <a:pt x="578" y="25"/>
                  </a:lnTo>
                  <a:lnTo>
                    <a:pt x="590" y="39"/>
                  </a:lnTo>
                  <a:lnTo>
                    <a:pt x="620" y="58"/>
                  </a:lnTo>
                  <a:lnTo>
                    <a:pt x="627" y="64"/>
                  </a:lnTo>
                  <a:lnTo>
                    <a:pt x="654" y="55"/>
                  </a:lnTo>
                  <a:lnTo>
                    <a:pt x="679" y="53"/>
                  </a:lnTo>
                  <a:lnTo>
                    <a:pt x="696" y="52"/>
                  </a:lnTo>
                  <a:lnTo>
                    <a:pt x="707" y="59"/>
                  </a:lnTo>
                  <a:lnTo>
                    <a:pt x="732" y="70"/>
                  </a:lnTo>
                  <a:lnTo>
                    <a:pt x="751" y="80"/>
                  </a:lnTo>
                  <a:lnTo>
                    <a:pt x="754" y="89"/>
                  </a:lnTo>
                  <a:lnTo>
                    <a:pt x="760" y="103"/>
                  </a:lnTo>
                  <a:lnTo>
                    <a:pt x="771" y="103"/>
                  </a:lnTo>
                  <a:lnTo>
                    <a:pt x="776" y="103"/>
                  </a:lnTo>
                  <a:lnTo>
                    <a:pt x="782" y="131"/>
                  </a:lnTo>
                  <a:lnTo>
                    <a:pt x="799" y="184"/>
                  </a:lnTo>
                  <a:lnTo>
                    <a:pt x="804" y="208"/>
                  </a:lnTo>
                  <a:lnTo>
                    <a:pt x="820" y="231"/>
                  </a:lnTo>
                  <a:lnTo>
                    <a:pt x="823" y="264"/>
                  </a:lnTo>
                  <a:lnTo>
                    <a:pt x="832" y="290"/>
                  </a:lnTo>
                  <a:lnTo>
                    <a:pt x="834" y="331"/>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NE</a:t>
              </a:r>
            </a:p>
          </p:txBody>
        </p:sp>
        <p:sp>
          <p:nvSpPr>
            <p:cNvPr id="45" name="Freeform 104">
              <a:extLst>
                <a:ext uri="{FF2B5EF4-FFF2-40B4-BE49-F238E27FC236}">
                  <a16:creationId xmlns:a16="http://schemas.microsoft.com/office/drawing/2014/main" id="{9AA49253-2400-45CC-7AEA-EAEF0AF2BF8E}"/>
                </a:ext>
              </a:extLst>
            </p:cNvPr>
            <p:cNvSpPr>
              <a:spLocks/>
            </p:cNvSpPr>
            <p:nvPr/>
          </p:nvSpPr>
          <p:spPr bwMode="auto">
            <a:xfrm>
              <a:off x="2197" y="1074"/>
              <a:ext cx="754" cy="499"/>
            </a:xfrm>
            <a:custGeom>
              <a:avLst/>
              <a:gdLst>
                <a:gd name="T0" fmla="*/ 746 w 754"/>
                <a:gd name="T1" fmla="*/ 498 h 499"/>
                <a:gd name="T2" fmla="*/ 746 w 754"/>
                <a:gd name="T3" fmla="*/ 494 h 499"/>
                <a:gd name="T4" fmla="*/ 727 w 754"/>
                <a:gd name="T5" fmla="*/ 463 h 499"/>
                <a:gd name="T6" fmla="*/ 738 w 754"/>
                <a:gd name="T7" fmla="*/ 435 h 499"/>
                <a:gd name="T8" fmla="*/ 748 w 754"/>
                <a:gd name="T9" fmla="*/ 398 h 499"/>
                <a:gd name="T10" fmla="*/ 731 w 754"/>
                <a:gd name="T11" fmla="*/ 385 h 499"/>
                <a:gd name="T12" fmla="*/ 729 w 754"/>
                <a:gd name="T13" fmla="*/ 368 h 499"/>
                <a:gd name="T14" fmla="*/ 734 w 754"/>
                <a:gd name="T15" fmla="*/ 351 h 499"/>
                <a:gd name="T16" fmla="*/ 754 w 754"/>
                <a:gd name="T17" fmla="*/ 352 h 499"/>
                <a:gd name="T18" fmla="*/ 752 w 754"/>
                <a:gd name="T19" fmla="*/ 321 h 499"/>
                <a:gd name="T20" fmla="*/ 751 w 754"/>
                <a:gd name="T21" fmla="*/ 132 h 499"/>
                <a:gd name="T22" fmla="*/ 746 w 754"/>
                <a:gd name="T23" fmla="*/ 109 h 499"/>
                <a:gd name="T24" fmla="*/ 721 w 754"/>
                <a:gd name="T25" fmla="*/ 87 h 499"/>
                <a:gd name="T26" fmla="*/ 715 w 754"/>
                <a:gd name="T27" fmla="*/ 78 h 499"/>
                <a:gd name="T28" fmla="*/ 715 w 754"/>
                <a:gd name="T29" fmla="*/ 67 h 499"/>
                <a:gd name="T30" fmla="*/ 727 w 754"/>
                <a:gd name="T31" fmla="*/ 57 h 499"/>
                <a:gd name="T32" fmla="*/ 737 w 754"/>
                <a:gd name="T33" fmla="*/ 48 h 499"/>
                <a:gd name="T34" fmla="*/ 738 w 754"/>
                <a:gd name="T35" fmla="*/ 31 h 499"/>
                <a:gd name="T36" fmla="*/ 375 w 754"/>
                <a:gd name="T37" fmla="*/ 20 h 499"/>
                <a:gd name="T38" fmla="*/ 33 w 754"/>
                <a:gd name="T39" fmla="*/ 0 h 499"/>
                <a:gd name="T40" fmla="*/ 0 w 754"/>
                <a:gd name="T41" fmla="*/ 396 h 499"/>
                <a:gd name="T42" fmla="*/ 90 w 754"/>
                <a:gd name="T43" fmla="*/ 402 h 499"/>
                <a:gd name="T44" fmla="*/ 215 w 754"/>
                <a:gd name="T45" fmla="*/ 410 h 499"/>
                <a:gd name="T46" fmla="*/ 326 w 754"/>
                <a:gd name="T47" fmla="*/ 416 h 499"/>
                <a:gd name="T48" fmla="*/ 475 w 754"/>
                <a:gd name="T49" fmla="*/ 424 h 499"/>
                <a:gd name="T50" fmla="*/ 550 w 754"/>
                <a:gd name="T51" fmla="*/ 421 h 499"/>
                <a:gd name="T52" fmla="*/ 562 w 754"/>
                <a:gd name="T53" fmla="*/ 435 h 499"/>
                <a:gd name="T54" fmla="*/ 593 w 754"/>
                <a:gd name="T55" fmla="*/ 455 h 499"/>
                <a:gd name="T56" fmla="*/ 598 w 754"/>
                <a:gd name="T57" fmla="*/ 460 h 499"/>
                <a:gd name="T58" fmla="*/ 628 w 754"/>
                <a:gd name="T59" fmla="*/ 451 h 499"/>
                <a:gd name="T60" fmla="*/ 668 w 754"/>
                <a:gd name="T61" fmla="*/ 448 h 499"/>
                <a:gd name="T62" fmla="*/ 678 w 754"/>
                <a:gd name="T63" fmla="*/ 455 h 499"/>
                <a:gd name="T64" fmla="*/ 704 w 754"/>
                <a:gd name="T65" fmla="*/ 465 h 499"/>
                <a:gd name="T66" fmla="*/ 723 w 754"/>
                <a:gd name="T67" fmla="*/ 476 h 499"/>
                <a:gd name="T68" fmla="*/ 726 w 754"/>
                <a:gd name="T69" fmla="*/ 485 h 499"/>
                <a:gd name="T70" fmla="*/ 732 w 754"/>
                <a:gd name="T71" fmla="*/ 499 h 499"/>
                <a:gd name="T72" fmla="*/ 746 w 754"/>
                <a:gd name="T73" fmla="*/ 49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4" h="499">
                  <a:moveTo>
                    <a:pt x="746" y="498"/>
                  </a:moveTo>
                  <a:lnTo>
                    <a:pt x="746" y="494"/>
                  </a:lnTo>
                  <a:lnTo>
                    <a:pt x="727" y="463"/>
                  </a:lnTo>
                  <a:lnTo>
                    <a:pt x="738" y="435"/>
                  </a:lnTo>
                  <a:lnTo>
                    <a:pt x="748" y="398"/>
                  </a:lnTo>
                  <a:lnTo>
                    <a:pt x="731" y="385"/>
                  </a:lnTo>
                  <a:lnTo>
                    <a:pt x="729" y="368"/>
                  </a:lnTo>
                  <a:lnTo>
                    <a:pt x="734" y="351"/>
                  </a:lnTo>
                  <a:lnTo>
                    <a:pt x="754" y="352"/>
                  </a:lnTo>
                  <a:lnTo>
                    <a:pt x="752" y="321"/>
                  </a:lnTo>
                  <a:lnTo>
                    <a:pt x="751" y="132"/>
                  </a:lnTo>
                  <a:lnTo>
                    <a:pt x="746" y="109"/>
                  </a:lnTo>
                  <a:lnTo>
                    <a:pt x="721" y="87"/>
                  </a:lnTo>
                  <a:lnTo>
                    <a:pt x="715" y="78"/>
                  </a:lnTo>
                  <a:lnTo>
                    <a:pt x="715" y="67"/>
                  </a:lnTo>
                  <a:lnTo>
                    <a:pt x="727" y="57"/>
                  </a:lnTo>
                  <a:lnTo>
                    <a:pt x="737" y="48"/>
                  </a:lnTo>
                  <a:lnTo>
                    <a:pt x="738" y="31"/>
                  </a:lnTo>
                  <a:lnTo>
                    <a:pt x="375" y="20"/>
                  </a:lnTo>
                  <a:lnTo>
                    <a:pt x="33" y="0"/>
                  </a:lnTo>
                  <a:lnTo>
                    <a:pt x="0" y="396"/>
                  </a:lnTo>
                  <a:lnTo>
                    <a:pt x="90" y="402"/>
                  </a:lnTo>
                  <a:lnTo>
                    <a:pt x="215" y="410"/>
                  </a:lnTo>
                  <a:lnTo>
                    <a:pt x="326" y="416"/>
                  </a:lnTo>
                  <a:lnTo>
                    <a:pt x="475" y="424"/>
                  </a:lnTo>
                  <a:lnTo>
                    <a:pt x="550" y="421"/>
                  </a:lnTo>
                  <a:lnTo>
                    <a:pt x="562" y="435"/>
                  </a:lnTo>
                  <a:lnTo>
                    <a:pt x="593" y="455"/>
                  </a:lnTo>
                  <a:lnTo>
                    <a:pt x="598" y="460"/>
                  </a:lnTo>
                  <a:lnTo>
                    <a:pt x="628" y="451"/>
                  </a:lnTo>
                  <a:lnTo>
                    <a:pt x="668" y="448"/>
                  </a:lnTo>
                  <a:lnTo>
                    <a:pt x="678" y="455"/>
                  </a:lnTo>
                  <a:lnTo>
                    <a:pt x="704" y="465"/>
                  </a:lnTo>
                  <a:lnTo>
                    <a:pt x="723" y="476"/>
                  </a:lnTo>
                  <a:lnTo>
                    <a:pt x="726" y="485"/>
                  </a:lnTo>
                  <a:lnTo>
                    <a:pt x="732" y="499"/>
                  </a:lnTo>
                  <a:lnTo>
                    <a:pt x="746" y="498"/>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SD</a:t>
              </a:r>
            </a:p>
          </p:txBody>
        </p:sp>
        <p:sp>
          <p:nvSpPr>
            <p:cNvPr id="46" name="Freeform 105">
              <a:extLst>
                <a:ext uri="{FF2B5EF4-FFF2-40B4-BE49-F238E27FC236}">
                  <a16:creationId xmlns:a16="http://schemas.microsoft.com/office/drawing/2014/main" id="{F109CF3D-B315-72F3-97D2-8D3430E9E386}"/>
                </a:ext>
              </a:extLst>
            </p:cNvPr>
            <p:cNvSpPr>
              <a:spLocks/>
            </p:cNvSpPr>
            <p:nvPr/>
          </p:nvSpPr>
          <p:spPr bwMode="auto">
            <a:xfrm>
              <a:off x="2230" y="654"/>
              <a:ext cx="705" cy="449"/>
            </a:xfrm>
            <a:custGeom>
              <a:avLst/>
              <a:gdLst>
                <a:gd name="T0" fmla="*/ 705 w 705"/>
                <a:gd name="T1" fmla="*/ 449 h 449"/>
                <a:gd name="T2" fmla="*/ 702 w 705"/>
                <a:gd name="T3" fmla="*/ 396 h 449"/>
                <a:gd name="T4" fmla="*/ 691 w 705"/>
                <a:gd name="T5" fmla="*/ 354 h 449"/>
                <a:gd name="T6" fmla="*/ 679 w 705"/>
                <a:gd name="T7" fmla="*/ 273 h 449"/>
                <a:gd name="T8" fmla="*/ 677 w 705"/>
                <a:gd name="T9" fmla="*/ 204 h 449"/>
                <a:gd name="T10" fmla="*/ 666 w 705"/>
                <a:gd name="T11" fmla="*/ 184 h 449"/>
                <a:gd name="T12" fmla="*/ 655 w 705"/>
                <a:gd name="T13" fmla="*/ 153 h 449"/>
                <a:gd name="T14" fmla="*/ 655 w 705"/>
                <a:gd name="T15" fmla="*/ 87 h 449"/>
                <a:gd name="T16" fmla="*/ 659 w 705"/>
                <a:gd name="T17" fmla="*/ 62 h 449"/>
                <a:gd name="T18" fmla="*/ 648 w 705"/>
                <a:gd name="T19" fmla="*/ 29 h 449"/>
                <a:gd name="T20" fmla="*/ 468 w 705"/>
                <a:gd name="T21" fmla="*/ 25 h 449"/>
                <a:gd name="T22" fmla="*/ 353 w 705"/>
                <a:gd name="T23" fmla="*/ 21 h 449"/>
                <a:gd name="T24" fmla="*/ 187 w 705"/>
                <a:gd name="T25" fmla="*/ 14 h 449"/>
                <a:gd name="T26" fmla="*/ 43 w 705"/>
                <a:gd name="T27" fmla="*/ 0 h 449"/>
                <a:gd name="T28" fmla="*/ 0 w 705"/>
                <a:gd name="T29" fmla="*/ 420 h 449"/>
                <a:gd name="T30" fmla="*/ 343 w 705"/>
                <a:gd name="T31" fmla="*/ 440 h 449"/>
                <a:gd name="T32" fmla="*/ 705 w 705"/>
                <a:gd name="T33"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449">
                  <a:moveTo>
                    <a:pt x="705" y="449"/>
                  </a:moveTo>
                  <a:lnTo>
                    <a:pt x="702" y="396"/>
                  </a:lnTo>
                  <a:lnTo>
                    <a:pt x="691" y="354"/>
                  </a:lnTo>
                  <a:lnTo>
                    <a:pt x="679" y="273"/>
                  </a:lnTo>
                  <a:lnTo>
                    <a:pt x="677" y="204"/>
                  </a:lnTo>
                  <a:lnTo>
                    <a:pt x="666" y="184"/>
                  </a:lnTo>
                  <a:lnTo>
                    <a:pt x="655" y="153"/>
                  </a:lnTo>
                  <a:lnTo>
                    <a:pt x="655" y="87"/>
                  </a:lnTo>
                  <a:lnTo>
                    <a:pt x="659" y="62"/>
                  </a:lnTo>
                  <a:lnTo>
                    <a:pt x="648" y="29"/>
                  </a:lnTo>
                  <a:lnTo>
                    <a:pt x="468" y="25"/>
                  </a:lnTo>
                  <a:lnTo>
                    <a:pt x="353" y="21"/>
                  </a:lnTo>
                  <a:lnTo>
                    <a:pt x="187" y="14"/>
                  </a:lnTo>
                  <a:lnTo>
                    <a:pt x="43" y="0"/>
                  </a:lnTo>
                  <a:lnTo>
                    <a:pt x="0" y="420"/>
                  </a:lnTo>
                  <a:lnTo>
                    <a:pt x="343" y="440"/>
                  </a:lnTo>
                  <a:lnTo>
                    <a:pt x="705" y="449"/>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ND</a:t>
              </a:r>
            </a:p>
          </p:txBody>
        </p:sp>
        <p:sp>
          <p:nvSpPr>
            <p:cNvPr id="47" name="Freeform 106">
              <a:extLst>
                <a:ext uri="{FF2B5EF4-FFF2-40B4-BE49-F238E27FC236}">
                  <a16:creationId xmlns:a16="http://schemas.microsoft.com/office/drawing/2014/main" id="{092EAEB8-97D3-F133-8419-24C960736616}"/>
                </a:ext>
              </a:extLst>
            </p:cNvPr>
            <p:cNvSpPr>
              <a:spLocks/>
            </p:cNvSpPr>
            <p:nvPr/>
          </p:nvSpPr>
          <p:spPr bwMode="auto">
            <a:xfrm>
              <a:off x="1463" y="1108"/>
              <a:ext cx="756" cy="637"/>
            </a:xfrm>
            <a:custGeom>
              <a:avLst/>
              <a:gdLst>
                <a:gd name="T0" fmla="*/ 756 w 756"/>
                <a:gd name="T1" fmla="*/ 84 h 637"/>
                <a:gd name="T2" fmla="*/ 89 w 756"/>
                <a:gd name="T3" fmla="*/ 0 h 637"/>
                <a:gd name="T4" fmla="*/ 0 w 756"/>
                <a:gd name="T5" fmla="*/ 552 h 637"/>
                <a:gd name="T6" fmla="*/ 707 w 756"/>
                <a:gd name="T7" fmla="*/ 637 h 637"/>
                <a:gd name="T8" fmla="*/ 756 w 756"/>
                <a:gd name="T9" fmla="*/ 84 h 637"/>
              </a:gdLst>
              <a:ahLst/>
              <a:cxnLst>
                <a:cxn ang="0">
                  <a:pos x="T0" y="T1"/>
                </a:cxn>
                <a:cxn ang="0">
                  <a:pos x="T2" y="T3"/>
                </a:cxn>
                <a:cxn ang="0">
                  <a:pos x="T4" y="T5"/>
                </a:cxn>
                <a:cxn ang="0">
                  <a:pos x="T6" y="T7"/>
                </a:cxn>
                <a:cxn ang="0">
                  <a:pos x="T8" y="T9"/>
                </a:cxn>
              </a:cxnLst>
              <a:rect l="0" t="0" r="r" b="b"/>
              <a:pathLst>
                <a:path w="756" h="637">
                  <a:moveTo>
                    <a:pt x="756" y="84"/>
                  </a:moveTo>
                  <a:lnTo>
                    <a:pt x="89" y="0"/>
                  </a:lnTo>
                  <a:lnTo>
                    <a:pt x="0" y="552"/>
                  </a:lnTo>
                  <a:lnTo>
                    <a:pt x="707" y="637"/>
                  </a:lnTo>
                  <a:lnTo>
                    <a:pt x="756" y="84"/>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WY</a:t>
              </a:r>
            </a:p>
          </p:txBody>
        </p:sp>
        <p:sp>
          <p:nvSpPr>
            <p:cNvPr id="48" name="Freeform 107">
              <a:extLst>
                <a:ext uri="{FF2B5EF4-FFF2-40B4-BE49-F238E27FC236}">
                  <a16:creationId xmlns:a16="http://schemas.microsoft.com/office/drawing/2014/main" id="{A7907339-B2CC-28D4-7CB6-FC963BD91CB7}"/>
                </a:ext>
              </a:extLst>
            </p:cNvPr>
            <p:cNvSpPr>
              <a:spLocks/>
            </p:cNvSpPr>
            <p:nvPr/>
          </p:nvSpPr>
          <p:spPr bwMode="auto">
            <a:xfrm>
              <a:off x="1166" y="491"/>
              <a:ext cx="1107" cy="701"/>
            </a:xfrm>
            <a:custGeom>
              <a:avLst/>
              <a:gdLst>
                <a:gd name="T0" fmla="*/ 1107 w 1107"/>
                <a:gd name="T1" fmla="*/ 163 h 701"/>
                <a:gd name="T2" fmla="*/ 915 w 1107"/>
                <a:gd name="T3" fmla="*/ 145 h 701"/>
                <a:gd name="T4" fmla="*/ 733 w 1107"/>
                <a:gd name="T5" fmla="*/ 122 h 701"/>
                <a:gd name="T6" fmla="*/ 550 w 1107"/>
                <a:gd name="T7" fmla="*/ 97 h 701"/>
                <a:gd name="T8" fmla="*/ 349 w 1107"/>
                <a:gd name="T9" fmla="*/ 64 h 701"/>
                <a:gd name="T10" fmla="*/ 233 w 1107"/>
                <a:gd name="T11" fmla="*/ 42 h 701"/>
                <a:gd name="T12" fmla="*/ 28 w 1107"/>
                <a:gd name="T13" fmla="*/ 0 h 701"/>
                <a:gd name="T14" fmla="*/ 0 w 1107"/>
                <a:gd name="T15" fmla="*/ 133 h 701"/>
                <a:gd name="T16" fmla="*/ 22 w 1107"/>
                <a:gd name="T17" fmla="*/ 180 h 701"/>
                <a:gd name="T18" fmla="*/ 13 w 1107"/>
                <a:gd name="T19" fmla="*/ 208 h 701"/>
                <a:gd name="T20" fmla="*/ 25 w 1107"/>
                <a:gd name="T21" fmla="*/ 238 h 701"/>
                <a:gd name="T22" fmla="*/ 46 w 1107"/>
                <a:gd name="T23" fmla="*/ 245 h 701"/>
                <a:gd name="T24" fmla="*/ 74 w 1107"/>
                <a:gd name="T25" fmla="*/ 312 h 701"/>
                <a:gd name="T26" fmla="*/ 91 w 1107"/>
                <a:gd name="T27" fmla="*/ 333 h 701"/>
                <a:gd name="T28" fmla="*/ 94 w 1107"/>
                <a:gd name="T29" fmla="*/ 341 h 701"/>
                <a:gd name="T30" fmla="*/ 114 w 1107"/>
                <a:gd name="T31" fmla="*/ 347 h 701"/>
                <a:gd name="T32" fmla="*/ 117 w 1107"/>
                <a:gd name="T33" fmla="*/ 359 h 701"/>
                <a:gd name="T34" fmla="*/ 74 w 1107"/>
                <a:gd name="T35" fmla="*/ 470 h 701"/>
                <a:gd name="T36" fmla="*/ 74 w 1107"/>
                <a:gd name="T37" fmla="*/ 486 h 701"/>
                <a:gd name="T38" fmla="*/ 89 w 1107"/>
                <a:gd name="T39" fmla="*/ 506 h 701"/>
                <a:gd name="T40" fmla="*/ 96 w 1107"/>
                <a:gd name="T41" fmla="*/ 506 h 701"/>
                <a:gd name="T42" fmla="*/ 125 w 1107"/>
                <a:gd name="T43" fmla="*/ 487 h 701"/>
                <a:gd name="T44" fmla="*/ 130 w 1107"/>
                <a:gd name="T45" fmla="*/ 480 h 701"/>
                <a:gd name="T46" fmla="*/ 139 w 1107"/>
                <a:gd name="T47" fmla="*/ 484 h 701"/>
                <a:gd name="T48" fmla="*/ 138 w 1107"/>
                <a:gd name="T49" fmla="*/ 517 h 701"/>
                <a:gd name="T50" fmla="*/ 155 w 1107"/>
                <a:gd name="T51" fmla="*/ 595 h 701"/>
                <a:gd name="T52" fmla="*/ 174 w 1107"/>
                <a:gd name="T53" fmla="*/ 611 h 701"/>
                <a:gd name="T54" fmla="*/ 180 w 1107"/>
                <a:gd name="T55" fmla="*/ 615 h 701"/>
                <a:gd name="T56" fmla="*/ 191 w 1107"/>
                <a:gd name="T57" fmla="*/ 629 h 701"/>
                <a:gd name="T58" fmla="*/ 188 w 1107"/>
                <a:gd name="T59" fmla="*/ 651 h 701"/>
                <a:gd name="T60" fmla="*/ 192 w 1107"/>
                <a:gd name="T61" fmla="*/ 673 h 701"/>
                <a:gd name="T62" fmla="*/ 199 w 1107"/>
                <a:gd name="T63" fmla="*/ 678 h 701"/>
                <a:gd name="T64" fmla="*/ 213 w 1107"/>
                <a:gd name="T65" fmla="*/ 664 h 701"/>
                <a:gd name="T66" fmla="*/ 230 w 1107"/>
                <a:gd name="T67" fmla="*/ 664 h 701"/>
                <a:gd name="T68" fmla="*/ 250 w 1107"/>
                <a:gd name="T69" fmla="*/ 675 h 701"/>
                <a:gd name="T70" fmla="*/ 266 w 1107"/>
                <a:gd name="T71" fmla="*/ 668 h 701"/>
                <a:gd name="T72" fmla="*/ 292 w 1107"/>
                <a:gd name="T73" fmla="*/ 668 h 701"/>
                <a:gd name="T74" fmla="*/ 314 w 1107"/>
                <a:gd name="T75" fmla="*/ 678 h 701"/>
                <a:gd name="T76" fmla="*/ 331 w 1107"/>
                <a:gd name="T77" fmla="*/ 675 h 701"/>
                <a:gd name="T78" fmla="*/ 335 w 1107"/>
                <a:gd name="T79" fmla="*/ 657 h 701"/>
                <a:gd name="T80" fmla="*/ 353 w 1107"/>
                <a:gd name="T81" fmla="*/ 653 h 701"/>
                <a:gd name="T82" fmla="*/ 363 w 1107"/>
                <a:gd name="T83" fmla="*/ 661 h 701"/>
                <a:gd name="T84" fmla="*/ 364 w 1107"/>
                <a:gd name="T85" fmla="*/ 681 h 701"/>
                <a:gd name="T86" fmla="*/ 374 w 1107"/>
                <a:gd name="T87" fmla="*/ 686 h 701"/>
                <a:gd name="T88" fmla="*/ 386 w 1107"/>
                <a:gd name="T89" fmla="*/ 617 h 701"/>
                <a:gd name="T90" fmla="*/ 1053 w 1107"/>
                <a:gd name="T91" fmla="*/ 701 h 701"/>
                <a:gd name="T92" fmla="*/ 1107 w 1107"/>
                <a:gd name="T93" fmla="*/ 163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7" h="701">
                  <a:moveTo>
                    <a:pt x="1107" y="163"/>
                  </a:moveTo>
                  <a:lnTo>
                    <a:pt x="915" y="145"/>
                  </a:lnTo>
                  <a:lnTo>
                    <a:pt x="733" y="122"/>
                  </a:lnTo>
                  <a:lnTo>
                    <a:pt x="550" y="97"/>
                  </a:lnTo>
                  <a:lnTo>
                    <a:pt x="349" y="64"/>
                  </a:lnTo>
                  <a:lnTo>
                    <a:pt x="233" y="42"/>
                  </a:lnTo>
                  <a:lnTo>
                    <a:pt x="28" y="0"/>
                  </a:lnTo>
                  <a:lnTo>
                    <a:pt x="0" y="133"/>
                  </a:lnTo>
                  <a:lnTo>
                    <a:pt x="22" y="180"/>
                  </a:lnTo>
                  <a:lnTo>
                    <a:pt x="13" y="208"/>
                  </a:lnTo>
                  <a:lnTo>
                    <a:pt x="25" y="238"/>
                  </a:lnTo>
                  <a:lnTo>
                    <a:pt x="46" y="245"/>
                  </a:lnTo>
                  <a:lnTo>
                    <a:pt x="74" y="312"/>
                  </a:lnTo>
                  <a:lnTo>
                    <a:pt x="91" y="333"/>
                  </a:lnTo>
                  <a:lnTo>
                    <a:pt x="94" y="341"/>
                  </a:lnTo>
                  <a:lnTo>
                    <a:pt x="114" y="347"/>
                  </a:lnTo>
                  <a:lnTo>
                    <a:pt x="117" y="359"/>
                  </a:lnTo>
                  <a:lnTo>
                    <a:pt x="74" y="470"/>
                  </a:lnTo>
                  <a:lnTo>
                    <a:pt x="74" y="486"/>
                  </a:lnTo>
                  <a:lnTo>
                    <a:pt x="89" y="506"/>
                  </a:lnTo>
                  <a:lnTo>
                    <a:pt x="96" y="506"/>
                  </a:lnTo>
                  <a:lnTo>
                    <a:pt x="125" y="487"/>
                  </a:lnTo>
                  <a:lnTo>
                    <a:pt x="130" y="480"/>
                  </a:lnTo>
                  <a:lnTo>
                    <a:pt x="139" y="484"/>
                  </a:lnTo>
                  <a:lnTo>
                    <a:pt x="138" y="517"/>
                  </a:lnTo>
                  <a:lnTo>
                    <a:pt x="155" y="595"/>
                  </a:lnTo>
                  <a:lnTo>
                    <a:pt x="174" y="611"/>
                  </a:lnTo>
                  <a:lnTo>
                    <a:pt x="180" y="615"/>
                  </a:lnTo>
                  <a:lnTo>
                    <a:pt x="191" y="629"/>
                  </a:lnTo>
                  <a:lnTo>
                    <a:pt x="188" y="651"/>
                  </a:lnTo>
                  <a:lnTo>
                    <a:pt x="192" y="673"/>
                  </a:lnTo>
                  <a:lnTo>
                    <a:pt x="199" y="678"/>
                  </a:lnTo>
                  <a:lnTo>
                    <a:pt x="213" y="664"/>
                  </a:lnTo>
                  <a:lnTo>
                    <a:pt x="230" y="664"/>
                  </a:lnTo>
                  <a:lnTo>
                    <a:pt x="250" y="675"/>
                  </a:lnTo>
                  <a:lnTo>
                    <a:pt x="266" y="668"/>
                  </a:lnTo>
                  <a:lnTo>
                    <a:pt x="292" y="668"/>
                  </a:lnTo>
                  <a:lnTo>
                    <a:pt x="314" y="678"/>
                  </a:lnTo>
                  <a:lnTo>
                    <a:pt x="331" y="675"/>
                  </a:lnTo>
                  <a:lnTo>
                    <a:pt x="335" y="657"/>
                  </a:lnTo>
                  <a:lnTo>
                    <a:pt x="353" y="653"/>
                  </a:lnTo>
                  <a:lnTo>
                    <a:pt x="363" y="661"/>
                  </a:lnTo>
                  <a:lnTo>
                    <a:pt x="364" y="681"/>
                  </a:lnTo>
                  <a:lnTo>
                    <a:pt x="374" y="686"/>
                  </a:lnTo>
                  <a:lnTo>
                    <a:pt x="386" y="617"/>
                  </a:lnTo>
                  <a:lnTo>
                    <a:pt x="1053" y="701"/>
                  </a:lnTo>
                  <a:lnTo>
                    <a:pt x="1107" y="163"/>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MT</a:t>
              </a:r>
            </a:p>
          </p:txBody>
        </p:sp>
        <p:sp>
          <p:nvSpPr>
            <p:cNvPr id="49" name="Freeform 108">
              <a:extLst>
                <a:ext uri="{FF2B5EF4-FFF2-40B4-BE49-F238E27FC236}">
                  <a16:creationId xmlns:a16="http://schemas.microsoft.com/office/drawing/2014/main" id="{0D4403B8-724F-73D3-1844-2AA83E8AB861}"/>
                </a:ext>
              </a:extLst>
            </p:cNvPr>
            <p:cNvSpPr>
              <a:spLocks/>
            </p:cNvSpPr>
            <p:nvPr/>
          </p:nvSpPr>
          <p:spPr bwMode="auto">
            <a:xfrm>
              <a:off x="1586" y="1684"/>
              <a:ext cx="786" cy="618"/>
            </a:xfrm>
            <a:custGeom>
              <a:avLst/>
              <a:gdLst>
                <a:gd name="T0" fmla="*/ 755 w 786"/>
                <a:gd name="T1" fmla="*/ 618 h 618"/>
                <a:gd name="T2" fmla="*/ 786 w 786"/>
                <a:gd name="T3" fmla="*/ 80 h 618"/>
                <a:gd name="T4" fmla="*/ 77 w 786"/>
                <a:gd name="T5" fmla="*/ 0 h 618"/>
                <a:gd name="T6" fmla="*/ 0 w 786"/>
                <a:gd name="T7" fmla="*/ 549 h 618"/>
                <a:gd name="T8" fmla="*/ 755 w 786"/>
                <a:gd name="T9" fmla="*/ 618 h 618"/>
              </a:gdLst>
              <a:ahLst/>
              <a:cxnLst>
                <a:cxn ang="0">
                  <a:pos x="T0" y="T1"/>
                </a:cxn>
                <a:cxn ang="0">
                  <a:pos x="T2" y="T3"/>
                </a:cxn>
                <a:cxn ang="0">
                  <a:pos x="T4" y="T5"/>
                </a:cxn>
                <a:cxn ang="0">
                  <a:pos x="T6" y="T7"/>
                </a:cxn>
                <a:cxn ang="0">
                  <a:pos x="T8" y="T9"/>
                </a:cxn>
              </a:cxnLst>
              <a:rect l="0" t="0" r="r" b="b"/>
              <a:pathLst>
                <a:path w="786" h="618">
                  <a:moveTo>
                    <a:pt x="755" y="618"/>
                  </a:moveTo>
                  <a:lnTo>
                    <a:pt x="786" y="80"/>
                  </a:lnTo>
                  <a:lnTo>
                    <a:pt x="77" y="0"/>
                  </a:lnTo>
                  <a:lnTo>
                    <a:pt x="0" y="549"/>
                  </a:lnTo>
                  <a:lnTo>
                    <a:pt x="755" y="61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CO</a:t>
              </a:r>
            </a:p>
          </p:txBody>
        </p:sp>
        <p:sp>
          <p:nvSpPr>
            <p:cNvPr id="50" name="Freeform 109">
              <a:extLst>
                <a:ext uri="{FF2B5EF4-FFF2-40B4-BE49-F238E27FC236}">
                  <a16:creationId xmlns:a16="http://schemas.microsoft.com/office/drawing/2014/main" id="{6930C961-3512-00E8-1C97-33AD86146DA6}"/>
                </a:ext>
              </a:extLst>
            </p:cNvPr>
            <p:cNvSpPr>
              <a:spLocks/>
            </p:cNvSpPr>
            <p:nvPr/>
          </p:nvSpPr>
          <p:spPr bwMode="auto">
            <a:xfrm>
              <a:off x="895" y="474"/>
              <a:ext cx="645" cy="1040"/>
            </a:xfrm>
            <a:custGeom>
              <a:avLst/>
              <a:gdLst>
                <a:gd name="T0" fmla="*/ 0 w 645"/>
                <a:gd name="T1" fmla="*/ 926 h 1040"/>
                <a:gd name="T2" fmla="*/ 54 w 645"/>
                <a:gd name="T3" fmla="*/ 706 h 1040"/>
                <a:gd name="T4" fmla="*/ 62 w 645"/>
                <a:gd name="T5" fmla="*/ 679 h 1040"/>
                <a:gd name="T6" fmla="*/ 79 w 645"/>
                <a:gd name="T7" fmla="*/ 642 h 1040"/>
                <a:gd name="T8" fmla="*/ 72 w 645"/>
                <a:gd name="T9" fmla="*/ 628 h 1040"/>
                <a:gd name="T10" fmla="*/ 54 w 645"/>
                <a:gd name="T11" fmla="*/ 629 h 1040"/>
                <a:gd name="T12" fmla="*/ 50 w 645"/>
                <a:gd name="T13" fmla="*/ 623 h 1040"/>
                <a:gd name="T14" fmla="*/ 53 w 645"/>
                <a:gd name="T15" fmla="*/ 615 h 1040"/>
                <a:gd name="T16" fmla="*/ 54 w 645"/>
                <a:gd name="T17" fmla="*/ 596 h 1040"/>
                <a:gd name="T18" fmla="*/ 82 w 645"/>
                <a:gd name="T19" fmla="*/ 562 h 1040"/>
                <a:gd name="T20" fmla="*/ 95 w 645"/>
                <a:gd name="T21" fmla="*/ 559 h 1040"/>
                <a:gd name="T22" fmla="*/ 101 w 645"/>
                <a:gd name="T23" fmla="*/ 551 h 1040"/>
                <a:gd name="T24" fmla="*/ 104 w 645"/>
                <a:gd name="T25" fmla="*/ 531 h 1040"/>
                <a:gd name="T26" fmla="*/ 111 w 645"/>
                <a:gd name="T27" fmla="*/ 528 h 1040"/>
                <a:gd name="T28" fmla="*/ 136 w 645"/>
                <a:gd name="T29" fmla="*/ 490 h 1040"/>
                <a:gd name="T30" fmla="*/ 159 w 645"/>
                <a:gd name="T31" fmla="*/ 464 h 1040"/>
                <a:gd name="T32" fmla="*/ 161 w 645"/>
                <a:gd name="T33" fmla="*/ 440 h 1040"/>
                <a:gd name="T34" fmla="*/ 139 w 645"/>
                <a:gd name="T35" fmla="*/ 423 h 1040"/>
                <a:gd name="T36" fmla="*/ 129 w 645"/>
                <a:gd name="T37" fmla="*/ 397 h 1040"/>
                <a:gd name="T38" fmla="*/ 215 w 645"/>
                <a:gd name="T39" fmla="*/ 0 h 1040"/>
                <a:gd name="T40" fmla="*/ 299 w 645"/>
                <a:gd name="T41" fmla="*/ 17 h 1040"/>
                <a:gd name="T42" fmla="*/ 271 w 645"/>
                <a:gd name="T43" fmla="*/ 150 h 1040"/>
                <a:gd name="T44" fmla="*/ 293 w 645"/>
                <a:gd name="T45" fmla="*/ 197 h 1040"/>
                <a:gd name="T46" fmla="*/ 284 w 645"/>
                <a:gd name="T47" fmla="*/ 226 h 1040"/>
                <a:gd name="T48" fmla="*/ 296 w 645"/>
                <a:gd name="T49" fmla="*/ 255 h 1040"/>
                <a:gd name="T50" fmla="*/ 317 w 645"/>
                <a:gd name="T51" fmla="*/ 262 h 1040"/>
                <a:gd name="T52" fmla="*/ 340 w 645"/>
                <a:gd name="T53" fmla="*/ 323 h 1040"/>
                <a:gd name="T54" fmla="*/ 362 w 645"/>
                <a:gd name="T55" fmla="*/ 350 h 1040"/>
                <a:gd name="T56" fmla="*/ 365 w 645"/>
                <a:gd name="T57" fmla="*/ 358 h 1040"/>
                <a:gd name="T58" fmla="*/ 385 w 645"/>
                <a:gd name="T59" fmla="*/ 364 h 1040"/>
                <a:gd name="T60" fmla="*/ 388 w 645"/>
                <a:gd name="T61" fmla="*/ 378 h 1040"/>
                <a:gd name="T62" fmla="*/ 345 w 645"/>
                <a:gd name="T63" fmla="*/ 486 h 1040"/>
                <a:gd name="T64" fmla="*/ 343 w 645"/>
                <a:gd name="T65" fmla="*/ 503 h 1040"/>
                <a:gd name="T66" fmla="*/ 360 w 645"/>
                <a:gd name="T67" fmla="*/ 523 h 1040"/>
                <a:gd name="T68" fmla="*/ 365 w 645"/>
                <a:gd name="T69" fmla="*/ 523 h 1040"/>
                <a:gd name="T70" fmla="*/ 396 w 645"/>
                <a:gd name="T71" fmla="*/ 504 h 1040"/>
                <a:gd name="T72" fmla="*/ 401 w 645"/>
                <a:gd name="T73" fmla="*/ 497 h 1040"/>
                <a:gd name="T74" fmla="*/ 410 w 645"/>
                <a:gd name="T75" fmla="*/ 501 h 1040"/>
                <a:gd name="T76" fmla="*/ 409 w 645"/>
                <a:gd name="T77" fmla="*/ 534 h 1040"/>
                <a:gd name="T78" fmla="*/ 426 w 645"/>
                <a:gd name="T79" fmla="*/ 614 h 1040"/>
                <a:gd name="T80" fmla="*/ 451 w 645"/>
                <a:gd name="T81" fmla="*/ 632 h 1040"/>
                <a:gd name="T82" fmla="*/ 460 w 645"/>
                <a:gd name="T83" fmla="*/ 646 h 1040"/>
                <a:gd name="T84" fmla="*/ 456 w 645"/>
                <a:gd name="T85" fmla="*/ 671 h 1040"/>
                <a:gd name="T86" fmla="*/ 463 w 645"/>
                <a:gd name="T87" fmla="*/ 689 h 1040"/>
                <a:gd name="T88" fmla="*/ 470 w 645"/>
                <a:gd name="T89" fmla="*/ 696 h 1040"/>
                <a:gd name="T90" fmla="*/ 485 w 645"/>
                <a:gd name="T91" fmla="*/ 681 h 1040"/>
                <a:gd name="T92" fmla="*/ 502 w 645"/>
                <a:gd name="T93" fmla="*/ 682 h 1040"/>
                <a:gd name="T94" fmla="*/ 521 w 645"/>
                <a:gd name="T95" fmla="*/ 690 h 1040"/>
                <a:gd name="T96" fmla="*/ 538 w 645"/>
                <a:gd name="T97" fmla="*/ 685 h 1040"/>
                <a:gd name="T98" fmla="*/ 562 w 645"/>
                <a:gd name="T99" fmla="*/ 685 h 1040"/>
                <a:gd name="T100" fmla="*/ 587 w 645"/>
                <a:gd name="T101" fmla="*/ 695 h 1040"/>
                <a:gd name="T102" fmla="*/ 604 w 645"/>
                <a:gd name="T103" fmla="*/ 693 h 1040"/>
                <a:gd name="T104" fmla="*/ 607 w 645"/>
                <a:gd name="T105" fmla="*/ 674 h 1040"/>
                <a:gd name="T106" fmla="*/ 626 w 645"/>
                <a:gd name="T107" fmla="*/ 670 h 1040"/>
                <a:gd name="T108" fmla="*/ 634 w 645"/>
                <a:gd name="T109" fmla="*/ 679 h 1040"/>
                <a:gd name="T110" fmla="*/ 637 w 645"/>
                <a:gd name="T111" fmla="*/ 696 h 1040"/>
                <a:gd name="T112" fmla="*/ 645 w 645"/>
                <a:gd name="T113" fmla="*/ 704 h 1040"/>
                <a:gd name="T114" fmla="*/ 593 w 645"/>
                <a:gd name="T115" fmla="*/ 1040 h 1040"/>
                <a:gd name="T116" fmla="*/ 593 w 645"/>
                <a:gd name="T117" fmla="*/ 1040 h 1040"/>
                <a:gd name="T118" fmla="*/ 312 w 645"/>
                <a:gd name="T119" fmla="*/ 987 h 1040"/>
                <a:gd name="T120" fmla="*/ 0 w 645"/>
                <a:gd name="T121" fmla="*/ 926 h 1040"/>
                <a:gd name="T122" fmla="*/ 0 w 645"/>
                <a:gd name="T123" fmla="*/ 92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5" h="1040">
                  <a:moveTo>
                    <a:pt x="0" y="926"/>
                  </a:moveTo>
                  <a:lnTo>
                    <a:pt x="54" y="706"/>
                  </a:lnTo>
                  <a:lnTo>
                    <a:pt x="62" y="679"/>
                  </a:lnTo>
                  <a:lnTo>
                    <a:pt x="79" y="642"/>
                  </a:lnTo>
                  <a:lnTo>
                    <a:pt x="72" y="628"/>
                  </a:lnTo>
                  <a:lnTo>
                    <a:pt x="54" y="629"/>
                  </a:lnTo>
                  <a:lnTo>
                    <a:pt x="50" y="623"/>
                  </a:lnTo>
                  <a:lnTo>
                    <a:pt x="53" y="615"/>
                  </a:lnTo>
                  <a:lnTo>
                    <a:pt x="54" y="596"/>
                  </a:lnTo>
                  <a:lnTo>
                    <a:pt x="82" y="562"/>
                  </a:lnTo>
                  <a:lnTo>
                    <a:pt x="95" y="559"/>
                  </a:lnTo>
                  <a:lnTo>
                    <a:pt x="101" y="551"/>
                  </a:lnTo>
                  <a:lnTo>
                    <a:pt x="104" y="531"/>
                  </a:lnTo>
                  <a:lnTo>
                    <a:pt x="111" y="528"/>
                  </a:lnTo>
                  <a:lnTo>
                    <a:pt x="136" y="490"/>
                  </a:lnTo>
                  <a:lnTo>
                    <a:pt x="159" y="464"/>
                  </a:lnTo>
                  <a:lnTo>
                    <a:pt x="161" y="440"/>
                  </a:lnTo>
                  <a:lnTo>
                    <a:pt x="139" y="423"/>
                  </a:lnTo>
                  <a:lnTo>
                    <a:pt x="129" y="397"/>
                  </a:lnTo>
                  <a:lnTo>
                    <a:pt x="215" y="0"/>
                  </a:lnTo>
                  <a:lnTo>
                    <a:pt x="299" y="17"/>
                  </a:lnTo>
                  <a:lnTo>
                    <a:pt x="271" y="150"/>
                  </a:lnTo>
                  <a:lnTo>
                    <a:pt x="293" y="197"/>
                  </a:lnTo>
                  <a:lnTo>
                    <a:pt x="284" y="226"/>
                  </a:lnTo>
                  <a:lnTo>
                    <a:pt x="296" y="255"/>
                  </a:lnTo>
                  <a:lnTo>
                    <a:pt x="317" y="262"/>
                  </a:lnTo>
                  <a:lnTo>
                    <a:pt x="340" y="323"/>
                  </a:lnTo>
                  <a:lnTo>
                    <a:pt x="362" y="350"/>
                  </a:lnTo>
                  <a:lnTo>
                    <a:pt x="365" y="358"/>
                  </a:lnTo>
                  <a:lnTo>
                    <a:pt x="385" y="364"/>
                  </a:lnTo>
                  <a:lnTo>
                    <a:pt x="388" y="378"/>
                  </a:lnTo>
                  <a:lnTo>
                    <a:pt x="345" y="486"/>
                  </a:lnTo>
                  <a:lnTo>
                    <a:pt x="343" y="503"/>
                  </a:lnTo>
                  <a:lnTo>
                    <a:pt x="360" y="523"/>
                  </a:lnTo>
                  <a:lnTo>
                    <a:pt x="365" y="523"/>
                  </a:lnTo>
                  <a:lnTo>
                    <a:pt x="396" y="504"/>
                  </a:lnTo>
                  <a:lnTo>
                    <a:pt x="401" y="497"/>
                  </a:lnTo>
                  <a:lnTo>
                    <a:pt x="410" y="501"/>
                  </a:lnTo>
                  <a:lnTo>
                    <a:pt x="409" y="534"/>
                  </a:lnTo>
                  <a:lnTo>
                    <a:pt x="426" y="614"/>
                  </a:lnTo>
                  <a:lnTo>
                    <a:pt x="451" y="632"/>
                  </a:lnTo>
                  <a:lnTo>
                    <a:pt x="460" y="646"/>
                  </a:lnTo>
                  <a:lnTo>
                    <a:pt x="456" y="671"/>
                  </a:lnTo>
                  <a:lnTo>
                    <a:pt x="463" y="689"/>
                  </a:lnTo>
                  <a:lnTo>
                    <a:pt x="470" y="696"/>
                  </a:lnTo>
                  <a:lnTo>
                    <a:pt x="485" y="681"/>
                  </a:lnTo>
                  <a:lnTo>
                    <a:pt x="502" y="682"/>
                  </a:lnTo>
                  <a:lnTo>
                    <a:pt x="521" y="690"/>
                  </a:lnTo>
                  <a:lnTo>
                    <a:pt x="538" y="685"/>
                  </a:lnTo>
                  <a:lnTo>
                    <a:pt x="562" y="685"/>
                  </a:lnTo>
                  <a:lnTo>
                    <a:pt x="587" y="695"/>
                  </a:lnTo>
                  <a:lnTo>
                    <a:pt x="604" y="693"/>
                  </a:lnTo>
                  <a:lnTo>
                    <a:pt x="607" y="674"/>
                  </a:lnTo>
                  <a:lnTo>
                    <a:pt x="626" y="670"/>
                  </a:lnTo>
                  <a:lnTo>
                    <a:pt x="634" y="679"/>
                  </a:lnTo>
                  <a:lnTo>
                    <a:pt x="637" y="696"/>
                  </a:lnTo>
                  <a:lnTo>
                    <a:pt x="645" y="704"/>
                  </a:lnTo>
                  <a:lnTo>
                    <a:pt x="593" y="1040"/>
                  </a:lnTo>
                  <a:lnTo>
                    <a:pt x="593" y="1040"/>
                  </a:lnTo>
                  <a:lnTo>
                    <a:pt x="312" y="987"/>
                  </a:lnTo>
                  <a:lnTo>
                    <a:pt x="0" y="926"/>
                  </a:lnTo>
                  <a:lnTo>
                    <a:pt x="0" y="926"/>
                  </a:lnTo>
                  <a:close/>
                </a:path>
              </a:pathLst>
            </a:custGeom>
            <a:solidFill>
              <a:srgbClr val="92D050"/>
            </a:solidFill>
            <a:ln w="5">
              <a:solidFill>
                <a:schemeClr val="bg1">
                  <a:lumMod val="65000"/>
                </a:schemeClr>
              </a:solidFill>
              <a:prstDash val="solid"/>
              <a:round/>
              <a:headEnd/>
              <a:tailEnd/>
            </a:ln>
          </p:spPr>
          <p:txBody>
            <a:bodyPr vert="horz" wrap="square" lIns="91440" tIns="457200" rIns="182880" bIns="45720" numCol="1" anchor="ctr" anchorCtr="0" compatLnSpc="1">
              <a:prstTxWarp prst="textNoShape">
                <a:avLst/>
              </a:prstTxWarp>
            </a:bodyPr>
            <a:lstStyle/>
            <a:p>
              <a:pPr algn="ctr"/>
              <a:r>
                <a:rPr lang="en-US" sz="1200"/>
                <a:t>ID</a:t>
              </a:r>
            </a:p>
          </p:txBody>
        </p:sp>
        <p:sp>
          <p:nvSpPr>
            <p:cNvPr id="51" name="Freeform 110">
              <a:extLst>
                <a:ext uri="{FF2B5EF4-FFF2-40B4-BE49-F238E27FC236}">
                  <a16:creationId xmlns:a16="http://schemas.microsoft.com/office/drawing/2014/main" id="{28F61182-746A-C9DE-5AC0-2A293FCFEB16}"/>
                </a:ext>
              </a:extLst>
            </p:cNvPr>
            <p:cNvSpPr>
              <a:spLocks/>
            </p:cNvSpPr>
            <p:nvPr/>
          </p:nvSpPr>
          <p:spPr bwMode="auto">
            <a:xfrm>
              <a:off x="1065" y="1458"/>
              <a:ext cx="599" cy="775"/>
            </a:xfrm>
            <a:custGeom>
              <a:avLst/>
              <a:gdLst>
                <a:gd name="T0" fmla="*/ 523 w 599"/>
                <a:gd name="T1" fmla="*/ 775 h 775"/>
                <a:gd name="T2" fmla="*/ 0 w 599"/>
                <a:gd name="T3" fmla="*/ 702 h 775"/>
                <a:gd name="T4" fmla="*/ 128 w 599"/>
                <a:gd name="T5" fmla="*/ 0 h 775"/>
                <a:gd name="T6" fmla="*/ 420 w 599"/>
                <a:gd name="T7" fmla="*/ 54 h 775"/>
                <a:gd name="T8" fmla="*/ 412 w 599"/>
                <a:gd name="T9" fmla="*/ 120 h 775"/>
                <a:gd name="T10" fmla="*/ 396 w 599"/>
                <a:gd name="T11" fmla="*/ 202 h 775"/>
                <a:gd name="T12" fmla="*/ 446 w 599"/>
                <a:gd name="T13" fmla="*/ 209 h 775"/>
                <a:gd name="T14" fmla="*/ 548 w 599"/>
                <a:gd name="T15" fmla="*/ 220 h 775"/>
                <a:gd name="T16" fmla="*/ 599 w 599"/>
                <a:gd name="T17" fmla="*/ 224 h 775"/>
                <a:gd name="T18" fmla="*/ 523 w 599"/>
                <a:gd name="T19"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775">
                  <a:moveTo>
                    <a:pt x="523" y="775"/>
                  </a:moveTo>
                  <a:lnTo>
                    <a:pt x="0" y="702"/>
                  </a:lnTo>
                  <a:lnTo>
                    <a:pt x="128" y="0"/>
                  </a:lnTo>
                  <a:lnTo>
                    <a:pt x="420" y="54"/>
                  </a:lnTo>
                  <a:lnTo>
                    <a:pt x="412" y="120"/>
                  </a:lnTo>
                  <a:lnTo>
                    <a:pt x="396" y="202"/>
                  </a:lnTo>
                  <a:lnTo>
                    <a:pt x="446" y="209"/>
                  </a:lnTo>
                  <a:lnTo>
                    <a:pt x="548" y="220"/>
                  </a:lnTo>
                  <a:lnTo>
                    <a:pt x="599" y="224"/>
                  </a:lnTo>
                  <a:lnTo>
                    <a:pt x="523" y="775"/>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UT</a:t>
              </a:r>
            </a:p>
          </p:txBody>
        </p:sp>
        <p:sp>
          <p:nvSpPr>
            <p:cNvPr id="52" name="Freeform 111">
              <a:extLst>
                <a:ext uri="{FF2B5EF4-FFF2-40B4-BE49-F238E27FC236}">
                  <a16:creationId xmlns:a16="http://schemas.microsoft.com/office/drawing/2014/main" id="{BA6697B5-9C23-D48F-957C-5343FCF1570F}"/>
                </a:ext>
              </a:extLst>
            </p:cNvPr>
            <p:cNvSpPr>
              <a:spLocks/>
            </p:cNvSpPr>
            <p:nvPr/>
          </p:nvSpPr>
          <p:spPr bwMode="auto">
            <a:xfrm>
              <a:off x="854" y="2160"/>
              <a:ext cx="734" cy="818"/>
            </a:xfrm>
            <a:custGeom>
              <a:avLst/>
              <a:gdLst>
                <a:gd name="T0" fmla="*/ 19 w 734"/>
                <a:gd name="T1" fmla="*/ 528 h 818"/>
                <a:gd name="T2" fmla="*/ 2 w 734"/>
                <a:gd name="T3" fmla="*/ 540 h 818"/>
                <a:gd name="T4" fmla="*/ 0 w 734"/>
                <a:gd name="T5" fmla="*/ 549 h 818"/>
                <a:gd name="T6" fmla="*/ 3 w 734"/>
                <a:gd name="T7" fmla="*/ 556 h 818"/>
                <a:gd name="T8" fmla="*/ 120 w 734"/>
                <a:gd name="T9" fmla="*/ 623 h 818"/>
                <a:gd name="T10" fmla="*/ 197 w 734"/>
                <a:gd name="T11" fmla="*/ 670 h 818"/>
                <a:gd name="T12" fmla="*/ 289 w 734"/>
                <a:gd name="T13" fmla="*/ 723 h 818"/>
                <a:gd name="T14" fmla="*/ 394 w 734"/>
                <a:gd name="T15" fmla="*/ 785 h 818"/>
                <a:gd name="T16" fmla="*/ 470 w 734"/>
                <a:gd name="T17" fmla="*/ 801 h 818"/>
                <a:gd name="T18" fmla="*/ 626 w 734"/>
                <a:gd name="T19" fmla="*/ 818 h 818"/>
                <a:gd name="T20" fmla="*/ 734 w 734"/>
                <a:gd name="T21" fmla="*/ 73 h 818"/>
                <a:gd name="T22" fmla="*/ 211 w 734"/>
                <a:gd name="T23" fmla="*/ 0 h 818"/>
                <a:gd name="T24" fmla="*/ 192 w 734"/>
                <a:gd name="T25" fmla="*/ 101 h 818"/>
                <a:gd name="T26" fmla="*/ 181 w 734"/>
                <a:gd name="T27" fmla="*/ 101 h 818"/>
                <a:gd name="T28" fmla="*/ 170 w 734"/>
                <a:gd name="T29" fmla="*/ 119 h 818"/>
                <a:gd name="T30" fmla="*/ 155 w 734"/>
                <a:gd name="T31" fmla="*/ 117 h 818"/>
                <a:gd name="T32" fmla="*/ 147 w 734"/>
                <a:gd name="T33" fmla="*/ 100 h 818"/>
                <a:gd name="T34" fmla="*/ 130 w 734"/>
                <a:gd name="T35" fmla="*/ 98 h 818"/>
                <a:gd name="T36" fmla="*/ 125 w 734"/>
                <a:gd name="T37" fmla="*/ 91 h 818"/>
                <a:gd name="T38" fmla="*/ 119 w 734"/>
                <a:gd name="T39" fmla="*/ 91 h 818"/>
                <a:gd name="T40" fmla="*/ 113 w 734"/>
                <a:gd name="T41" fmla="*/ 95 h 818"/>
                <a:gd name="T42" fmla="*/ 102 w 734"/>
                <a:gd name="T43" fmla="*/ 101 h 818"/>
                <a:gd name="T44" fmla="*/ 100 w 734"/>
                <a:gd name="T45" fmla="*/ 145 h 818"/>
                <a:gd name="T46" fmla="*/ 98 w 734"/>
                <a:gd name="T47" fmla="*/ 156 h 818"/>
                <a:gd name="T48" fmla="*/ 95 w 734"/>
                <a:gd name="T49" fmla="*/ 234 h 818"/>
                <a:gd name="T50" fmla="*/ 86 w 734"/>
                <a:gd name="T51" fmla="*/ 248 h 818"/>
                <a:gd name="T52" fmla="*/ 83 w 734"/>
                <a:gd name="T53" fmla="*/ 268 h 818"/>
                <a:gd name="T54" fmla="*/ 100 w 734"/>
                <a:gd name="T55" fmla="*/ 300 h 818"/>
                <a:gd name="T56" fmla="*/ 108 w 734"/>
                <a:gd name="T57" fmla="*/ 336 h 818"/>
                <a:gd name="T58" fmla="*/ 113 w 734"/>
                <a:gd name="T59" fmla="*/ 342 h 818"/>
                <a:gd name="T60" fmla="*/ 119 w 734"/>
                <a:gd name="T61" fmla="*/ 345 h 818"/>
                <a:gd name="T62" fmla="*/ 119 w 734"/>
                <a:gd name="T63" fmla="*/ 359 h 818"/>
                <a:gd name="T64" fmla="*/ 108 w 734"/>
                <a:gd name="T65" fmla="*/ 368 h 818"/>
                <a:gd name="T66" fmla="*/ 86 w 734"/>
                <a:gd name="T67" fmla="*/ 379 h 818"/>
                <a:gd name="T68" fmla="*/ 75 w 734"/>
                <a:gd name="T69" fmla="*/ 392 h 818"/>
                <a:gd name="T70" fmla="*/ 66 w 734"/>
                <a:gd name="T71" fmla="*/ 414 h 818"/>
                <a:gd name="T72" fmla="*/ 61 w 734"/>
                <a:gd name="T73" fmla="*/ 445 h 818"/>
                <a:gd name="T74" fmla="*/ 44 w 734"/>
                <a:gd name="T75" fmla="*/ 462 h 818"/>
                <a:gd name="T76" fmla="*/ 31 w 734"/>
                <a:gd name="T77" fmla="*/ 467 h 818"/>
                <a:gd name="T78" fmla="*/ 31 w 734"/>
                <a:gd name="T79" fmla="*/ 471 h 818"/>
                <a:gd name="T80" fmla="*/ 30 w 734"/>
                <a:gd name="T81" fmla="*/ 482 h 818"/>
                <a:gd name="T82" fmla="*/ 31 w 734"/>
                <a:gd name="T83" fmla="*/ 487 h 818"/>
                <a:gd name="T84" fmla="*/ 55 w 734"/>
                <a:gd name="T85" fmla="*/ 490 h 818"/>
                <a:gd name="T86" fmla="*/ 52 w 734"/>
                <a:gd name="T87" fmla="*/ 507 h 818"/>
                <a:gd name="T88" fmla="*/ 42 w 734"/>
                <a:gd name="T89" fmla="*/ 521 h 818"/>
                <a:gd name="T90" fmla="*/ 19 w 734"/>
                <a:gd name="T91" fmla="*/ 52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4" h="818">
                  <a:moveTo>
                    <a:pt x="19" y="528"/>
                  </a:moveTo>
                  <a:lnTo>
                    <a:pt x="2" y="540"/>
                  </a:lnTo>
                  <a:lnTo>
                    <a:pt x="0" y="549"/>
                  </a:lnTo>
                  <a:lnTo>
                    <a:pt x="3" y="556"/>
                  </a:lnTo>
                  <a:lnTo>
                    <a:pt x="120" y="623"/>
                  </a:lnTo>
                  <a:lnTo>
                    <a:pt x="197" y="670"/>
                  </a:lnTo>
                  <a:lnTo>
                    <a:pt x="289" y="723"/>
                  </a:lnTo>
                  <a:lnTo>
                    <a:pt x="394" y="785"/>
                  </a:lnTo>
                  <a:lnTo>
                    <a:pt x="470" y="801"/>
                  </a:lnTo>
                  <a:lnTo>
                    <a:pt x="626" y="818"/>
                  </a:lnTo>
                  <a:lnTo>
                    <a:pt x="734" y="73"/>
                  </a:lnTo>
                  <a:lnTo>
                    <a:pt x="211" y="0"/>
                  </a:lnTo>
                  <a:lnTo>
                    <a:pt x="192" y="101"/>
                  </a:lnTo>
                  <a:lnTo>
                    <a:pt x="181" y="101"/>
                  </a:lnTo>
                  <a:lnTo>
                    <a:pt x="170" y="119"/>
                  </a:lnTo>
                  <a:lnTo>
                    <a:pt x="155" y="117"/>
                  </a:lnTo>
                  <a:lnTo>
                    <a:pt x="147" y="100"/>
                  </a:lnTo>
                  <a:lnTo>
                    <a:pt x="130" y="98"/>
                  </a:lnTo>
                  <a:lnTo>
                    <a:pt x="125" y="91"/>
                  </a:lnTo>
                  <a:lnTo>
                    <a:pt x="119" y="91"/>
                  </a:lnTo>
                  <a:lnTo>
                    <a:pt x="113" y="95"/>
                  </a:lnTo>
                  <a:lnTo>
                    <a:pt x="102" y="101"/>
                  </a:lnTo>
                  <a:lnTo>
                    <a:pt x="100" y="145"/>
                  </a:lnTo>
                  <a:lnTo>
                    <a:pt x="98" y="156"/>
                  </a:lnTo>
                  <a:lnTo>
                    <a:pt x="95" y="234"/>
                  </a:lnTo>
                  <a:lnTo>
                    <a:pt x="86" y="248"/>
                  </a:lnTo>
                  <a:lnTo>
                    <a:pt x="83" y="268"/>
                  </a:lnTo>
                  <a:lnTo>
                    <a:pt x="100" y="300"/>
                  </a:lnTo>
                  <a:lnTo>
                    <a:pt x="108" y="336"/>
                  </a:lnTo>
                  <a:lnTo>
                    <a:pt x="113" y="342"/>
                  </a:lnTo>
                  <a:lnTo>
                    <a:pt x="119" y="345"/>
                  </a:lnTo>
                  <a:lnTo>
                    <a:pt x="119" y="359"/>
                  </a:lnTo>
                  <a:lnTo>
                    <a:pt x="108" y="368"/>
                  </a:lnTo>
                  <a:lnTo>
                    <a:pt x="86" y="379"/>
                  </a:lnTo>
                  <a:lnTo>
                    <a:pt x="75" y="392"/>
                  </a:lnTo>
                  <a:lnTo>
                    <a:pt x="66" y="414"/>
                  </a:lnTo>
                  <a:lnTo>
                    <a:pt x="61" y="445"/>
                  </a:lnTo>
                  <a:lnTo>
                    <a:pt x="44" y="462"/>
                  </a:lnTo>
                  <a:lnTo>
                    <a:pt x="31" y="467"/>
                  </a:lnTo>
                  <a:lnTo>
                    <a:pt x="31" y="471"/>
                  </a:lnTo>
                  <a:lnTo>
                    <a:pt x="30" y="482"/>
                  </a:lnTo>
                  <a:lnTo>
                    <a:pt x="31" y="487"/>
                  </a:lnTo>
                  <a:lnTo>
                    <a:pt x="55" y="490"/>
                  </a:lnTo>
                  <a:lnTo>
                    <a:pt x="52" y="507"/>
                  </a:lnTo>
                  <a:lnTo>
                    <a:pt x="42" y="521"/>
                  </a:lnTo>
                  <a:lnTo>
                    <a:pt x="19" y="52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AZ</a:t>
              </a:r>
            </a:p>
          </p:txBody>
        </p:sp>
        <p:sp>
          <p:nvSpPr>
            <p:cNvPr id="53" name="Freeform 112">
              <a:extLst>
                <a:ext uri="{FF2B5EF4-FFF2-40B4-BE49-F238E27FC236}">
                  <a16:creationId xmlns:a16="http://schemas.microsoft.com/office/drawing/2014/main" id="{FA008108-3E91-312B-5718-D7818C5C2361}"/>
                </a:ext>
              </a:extLst>
            </p:cNvPr>
            <p:cNvSpPr>
              <a:spLocks/>
            </p:cNvSpPr>
            <p:nvPr/>
          </p:nvSpPr>
          <p:spPr bwMode="auto">
            <a:xfrm>
              <a:off x="493" y="1328"/>
              <a:ext cx="701" cy="1079"/>
            </a:xfrm>
            <a:custGeom>
              <a:avLst/>
              <a:gdLst>
                <a:gd name="T0" fmla="*/ 701 w 701"/>
                <a:gd name="T1" fmla="*/ 128 h 1079"/>
                <a:gd name="T2" fmla="*/ 553 w 701"/>
                <a:gd name="T3" fmla="*/ 933 h 1079"/>
                <a:gd name="T4" fmla="*/ 542 w 701"/>
                <a:gd name="T5" fmla="*/ 935 h 1079"/>
                <a:gd name="T6" fmla="*/ 531 w 701"/>
                <a:gd name="T7" fmla="*/ 951 h 1079"/>
                <a:gd name="T8" fmla="*/ 517 w 701"/>
                <a:gd name="T9" fmla="*/ 951 h 1079"/>
                <a:gd name="T10" fmla="*/ 508 w 701"/>
                <a:gd name="T11" fmla="*/ 933 h 1079"/>
                <a:gd name="T12" fmla="*/ 492 w 701"/>
                <a:gd name="T13" fmla="*/ 930 h 1079"/>
                <a:gd name="T14" fmla="*/ 486 w 701"/>
                <a:gd name="T15" fmla="*/ 924 h 1079"/>
                <a:gd name="T16" fmla="*/ 480 w 701"/>
                <a:gd name="T17" fmla="*/ 924 h 1079"/>
                <a:gd name="T18" fmla="*/ 463 w 701"/>
                <a:gd name="T19" fmla="*/ 933 h 1079"/>
                <a:gd name="T20" fmla="*/ 461 w 701"/>
                <a:gd name="T21" fmla="*/ 976 h 1079"/>
                <a:gd name="T22" fmla="*/ 459 w 701"/>
                <a:gd name="T23" fmla="*/ 1012 h 1079"/>
                <a:gd name="T24" fmla="*/ 456 w 701"/>
                <a:gd name="T25" fmla="*/ 1066 h 1079"/>
                <a:gd name="T26" fmla="*/ 447 w 701"/>
                <a:gd name="T27" fmla="*/ 1079 h 1079"/>
                <a:gd name="T28" fmla="*/ 433 w 701"/>
                <a:gd name="T29" fmla="*/ 1072 h 1079"/>
                <a:gd name="T30" fmla="*/ 0 w 701"/>
                <a:gd name="T31" fmla="*/ 421 h 1079"/>
                <a:gd name="T32" fmla="*/ 119 w 701"/>
                <a:gd name="T33" fmla="*/ 0 h 1079"/>
                <a:gd name="T34" fmla="*/ 701 w 701"/>
                <a:gd name="T35" fmla="*/ 128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1" h="1079">
                  <a:moveTo>
                    <a:pt x="701" y="128"/>
                  </a:moveTo>
                  <a:lnTo>
                    <a:pt x="553" y="933"/>
                  </a:lnTo>
                  <a:lnTo>
                    <a:pt x="542" y="935"/>
                  </a:lnTo>
                  <a:lnTo>
                    <a:pt x="531" y="951"/>
                  </a:lnTo>
                  <a:lnTo>
                    <a:pt x="517" y="951"/>
                  </a:lnTo>
                  <a:lnTo>
                    <a:pt x="508" y="933"/>
                  </a:lnTo>
                  <a:lnTo>
                    <a:pt x="492" y="930"/>
                  </a:lnTo>
                  <a:lnTo>
                    <a:pt x="486" y="924"/>
                  </a:lnTo>
                  <a:lnTo>
                    <a:pt x="480" y="924"/>
                  </a:lnTo>
                  <a:lnTo>
                    <a:pt x="463" y="933"/>
                  </a:lnTo>
                  <a:lnTo>
                    <a:pt x="461" y="976"/>
                  </a:lnTo>
                  <a:lnTo>
                    <a:pt x="459" y="1012"/>
                  </a:lnTo>
                  <a:lnTo>
                    <a:pt x="456" y="1066"/>
                  </a:lnTo>
                  <a:lnTo>
                    <a:pt x="447" y="1079"/>
                  </a:lnTo>
                  <a:lnTo>
                    <a:pt x="433" y="1072"/>
                  </a:lnTo>
                  <a:lnTo>
                    <a:pt x="0" y="421"/>
                  </a:lnTo>
                  <a:lnTo>
                    <a:pt x="119" y="0"/>
                  </a:lnTo>
                  <a:lnTo>
                    <a:pt x="701" y="12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365760" numCol="1" anchor="ctr" anchorCtr="0" compatLnSpc="1">
              <a:prstTxWarp prst="textNoShape">
                <a:avLst/>
              </a:prstTxWarp>
            </a:bodyPr>
            <a:lstStyle/>
            <a:p>
              <a:pPr algn="ctr"/>
              <a:r>
                <a:rPr lang="en-US" sz="1200"/>
                <a:t>NV</a:t>
              </a:r>
            </a:p>
          </p:txBody>
        </p:sp>
        <p:sp>
          <p:nvSpPr>
            <p:cNvPr id="54" name="Freeform 113">
              <a:extLst>
                <a:ext uri="{FF2B5EF4-FFF2-40B4-BE49-F238E27FC236}">
                  <a16:creationId xmlns:a16="http://schemas.microsoft.com/office/drawing/2014/main" id="{C89C63AA-CF26-6926-9BD0-6D063D892816}"/>
                </a:ext>
              </a:extLst>
            </p:cNvPr>
            <p:cNvSpPr>
              <a:spLocks/>
            </p:cNvSpPr>
            <p:nvPr/>
          </p:nvSpPr>
          <p:spPr bwMode="auto">
            <a:xfrm>
              <a:off x="190" y="675"/>
              <a:ext cx="866" cy="719"/>
            </a:xfrm>
            <a:custGeom>
              <a:avLst/>
              <a:gdLst>
                <a:gd name="T0" fmla="*/ 706 w 866"/>
                <a:gd name="T1" fmla="*/ 719 h 719"/>
                <a:gd name="T2" fmla="*/ 761 w 866"/>
                <a:gd name="T3" fmla="*/ 502 h 719"/>
                <a:gd name="T4" fmla="*/ 767 w 866"/>
                <a:gd name="T5" fmla="*/ 475 h 719"/>
                <a:gd name="T6" fmla="*/ 783 w 866"/>
                <a:gd name="T7" fmla="*/ 441 h 719"/>
                <a:gd name="T8" fmla="*/ 778 w 866"/>
                <a:gd name="T9" fmla="*/ 433 h 719"/>
                <a:gd name="T10" fmla="*/ 762 w 866"/>
                <a:gd name="T11" fmla="*/ 433 h 719"/>
                <a:gd name="T12" fmla="*/ 755 w 866"/>
                <a:gd name="T13" fmla="*/ 422 h 719"/>
                <a:gd name="T14" fmla="*/ 758 w 866"/>
                <a:gd name="T15" fmla="*/ 413 h 719"/>
                <a:gd name="T16" fmla="*/ 761 w 866"/>
                <a:gd name="T17" fmla="*/ 392 h 719"/>
                <a:gd name="T18" fmla="*/ 789 w 866"/>
                <a:gd name="T19" fmla="*/ 358 h 719"/>
                <a:gd name="T20" fmla="*/ 800 w 866"/>
                <a:gd name="T21" fmla="*/ 352 h 719"/>
                <a:gd name="T22" fmla="*/ 808 w 866"/>
                <a:gd name="T23" fmla="*/ 344 h 719"/>
                <a:gd name="T24" fmla="*/ 817 w 866"/>
                <a:gd name="T25" fmla="*/ 322 h 719"/>
                <a:gd name="T26" fmla="*/ 842 w 866"/>
                <a:gd name="T27" fmla="*/ 286 h 719"/>
                <a:gd name="T28" fmla="*/ 864 w 866"/>
                <a:gd name="T29" fmla="*/ 263 h 719"/>
                <a:gd name="T30" fmla="*/ 866 w 866"/>
                <a:gd name="T31" fmla="*/ 241 h 719"/>
                <a:gd name="T32" fmla="*/ 845 w 866"/>
                <a:gd name="T33" fmla="*/ 225 h 719"/>
                <a:gd name="T34" fmla="*/ 834 w 866"/>
                <a:gd name="T35" fmla="*/ 197 h 719"/>
                <a:gd name="T36" fmla="*/ 755 w 866"/>
                <a:gd name="T37" fmla="*/ 174 h 719"/>
                <a:gd name="T38" fmla="*/ 661 w 866"/>
                <a:gd name="T39" fmla="*/ 152 h 719"/>
                <a:gd name="T40" fmla="*/ 564 w 866"/>
                <a:gd name="T41" fmla="*/ 152 h 719"/>
                <a:gd name="T42" fmla="*/ 561 w 866"/>
                <a:gd name="T43" fmla="*/ 144 h 719"/>
                <a:gd name="T44" fmla="*/ 527 w 866"/>
                <a:gd name="T45" fmla="*/ 157 h 719"/>
                <a:gd name="T46" fmla="*/ 500 w 866"/>
                <a:gd name="T47" fmla="*/ 153 h 719"/>
                <a:gd name="T48" fmla="*/ 485 w 866"/>
                <a:gd name="T49" fmla="*/ 143 h 719"/>
                <a:gd name="T50" fmla="*/ 477 w 866"/>
                <a:gd name="T51" fmla="*/ 147 h 719"/>
                <a:gd name="T52" fmla="*/ 447 w 866"/>
                <a:gd name="T53" fmla="*/ 146 h 719"/>
                <a:gd name="T54" fmla="*/ 436 w 866"/>
                <a:gd name="T55" fmla="*/ 138 h 719"/>
                <a:gd name="T56" fmla="*/ 403 w 866"/>
                <a:gd name="T57" fmla="*/ 125 h 719"/>
                <a:gd name="T58" fmla="*/ 399 w 866"/>
                <a:gd name="T59" fmla="*/ 125 h 719"/>
                <a:gd name="T60" fmla="*/ 372 w 866"/>
                <a:gd name="T61" fmla="*/ 116 h 719"/>
                <a:gd name="T62" fmla="*/ 360 w 866"/>
                <a:gd name="T63" fmla="*/ 127 h 719"/>
                <a:gd name="T64" fmla="*/ 321 w 866"/>
                <a:gd name="T65" fmla="*/ 125 h 719"/>
                <a:gd name="T66" fmla="*/ 283 w 866"/>
                <a:gd name="T67" fmla="*/ 100 h 719"/>
                <a:gd name="T68" fmla="*/ 288 w 866"/>
                <a:gd name="T69" fmla="*/ 94 h 719"/>
                <a:gd name="T70" fmla="*/ 289 w 866"/>
                <a:gd name="T71" fmla="*/ 46 h 719"/>
                <a:gd name="T72" fmla="*/ 275 w 866"/>
                <a:gd name="T73" fmla="*/ 22 h 719"/>
                <a:gd name="T74" fmla="*/ 250 w 866"/>
                <a:gd name="T75" fmla="*/ 18 h 719"/>
                <a:gd name="T76" fmla="*/ 246 w 866"/>
                <a:gd name="T77" fmla="*/ 2 h 719"/>
                <a:gd name="T78" fmla="*/ 230 w 866"/>
                <a:gd name="T79" fmla="*/ 0 h 719"/>
                <a:gd name="T80" fmla="*/ 194 w 866"/>
                <a:gd name="T81" fmla="*/ 13 h 719"/>
                <a:gd name="T82" fmla="*/ 180 w 866"/>
                <a:gd name="T83" fmla="*/ 54 h 719"/>
                <a:gd name="T84" fmla="*/ 160 w 866"/>
                <a:gd name="T85" fmla="*/ 116 h 719"/>
                <a:gd name="T86" fmla="*/ 139 w 866"/>
                <a:gd name="T87" fmla="*/ 157 h 719"/>
                <a:gd name="T88" fmla="*/ 108 w 866"/>
                <a:gd name="T89" fmla="*/ 244 h 719"/>
                <a:gd name="T90" fmla="*/ 68 w 866"/>
                <a:gd name="T91" fmla="*/ 328 h 719"/>
                <a:gd name="T92" fmla="*/ 18 w 866"/>
                <a:gd name="T93" fmla="*/ 408 h 719"/>
                <a:gd name="T94" fmla="*/ 5 w 866"/>
                <a:gd name="T95" fmla="*/ 425 h 719"/>
                <a:gd name="T96" fmla="*/ 0 w 866"/>
                <a:gd name="T97" fmla="*/ 480 h 719"/>
                <a:gd name="T98" fmla="*/ 4 w 866"/>
                <a:gd name="T99" fmla="*/ 555 h 719"/>
                <a:gd name="T100" fmla="*/ 706 w 866"/>
                <a:gd name="T101"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719">
                  <a:moveTo>
                    <a:pt x="706" y="719"/>
                  </a:moveTo>
                  <a:lnTo>
                    <a:pt x="761" y="502"/>
                  </a:lnTo>
                  <a:lnTo>
                    <a:pt x="767" y="475"/>
                  </a:lnTo>
                  <a:lnTo>
                    <a:pt x="783" y="441"/>
                  </a:lnTo>
                  <a:lnTo>
                    <a:pt x="778" y="433"/>
                  </a:lnTo>
                  <a:lnTo>
                    <a:pt x="762" y="433"/>
                  </a:lnTo>
                  <a:lnTo>
                    <a:pt x="755" y="422"/>
                  </a:lnTo>
                  <a:lnTo>
                    <a:pt x="758" y="413"/>
                  </a:lnTo>
                  <a:lnTo>
                    <a:pt x="761" y="392"/>
                  </a:lnTo>
                  <a:lnTo>
                    <a:pt x="789" y="358"/>
                  </a:lnTo>
                  <a:lnTo>
                    <a:pt x="800" y="352"/>
                  </a:lnTo>
                  <a:lnTo>
                    <a:pt x="808" y="344"/>
                  </a:lnTo>
                  <a:lnTo>
                    <a:pt x="817" y="322"/>
                  </a:lnTo>
                  <a:lnTo>
                    <a:pt x="842" y="286"/>
                  </a:lnTo>
                  <a:lnTo>
                    <a:pt x="864" y="263"/>
                  </a:lnTo>
                  <a:lnTo>
                    <a:pt x="866" y="241"/>
                  </a:lnTo>
                  <a:lnTo>
                    <a:pt x="845" y="225"/>
                  </a:lnTo>
                  <a:lnTo>
                    <a:pt x="834" y="197"/>
                  </a:lnTo>
                  <a:lnTo>
                    <a:pt x="755" y="174"/>
                  </a:lnTo>
                  <a:lnTo>
                    <a:pt x="661" y="152"/>
                  </a:lnTo>
                  <a:lnTo>
                    <a:pt x="564" y="152"/>
                  </a:lnTo>
                  <a:lnTo>
                    <a:pt x="561" y="144"/>
                  </a:lnTo>
                  <a:lnTo>
                    <a:pt x="527" y="157"/>
                  </a:lnTo>
                  <a:lnTo>
                    <a:pt x="500" y="153"/>
                  </a:lnTo>
                  <a:lnTo>
                    <a:pt x="485" y="143"/>
                  </a:lnTo>
                  <a:lnTo>
                    <a:pt x="477" y="147"/>
                  </a:lnTo>
                  <a:lnTo>
                    <a:pt x="447" y="146"/>
                  </a:lnTo>
                  <a:lnTo>
                    <a:pt x="436" y="138"/>
                  </a:lnTo>
                  <a:lnTo>
                    <a:pt x="403" y="125"/>
                  </a:lnTo>
                  <a:lnTo>
                    <a:pt x="399" y="125"/>
                  </a:lnTo>
                  <a:lnTo>
                    <a:pt x="372" y="116"/>
                  </a:lnTo>
                  <a:lnTo>
                    <a:pt x="360" y="127"/>
                  </a:lnTo>
                  <a:lnTo>
                    <a:pt x="321" y="125"/>
                  </a:lnTo>
                  <a:lnTo>
                    <a:pt x="283" y="100"/>
                  </a:lnTo>
                  <a:lnTo>
                    <a:pt x="288" y="94"/>
                  </a:lnTo>
                  <a:lnTo>
                    <a:pt x="289" y="46"/>
                  </a:lnTo>
                  <a:lnTo>
                    <a:pt x="275" y="22"/>
                  </a:lnTo>
                  <a:lnTo>
                    <a:pt x="250" y="18"/>
                  </a:lnTo>
                  <a:lnTo>
                    <a:pt x="246" y="2"/>
                  </a:lnTo>
                  <a:lnTo>
                    <a:pt x="230" y="0"/>
                  </a:lnTo>
                  <a:lnTo>
                    <a:pt x="194" y="13"/>
                  </a:lnTo>
                  <a:lnTo>
                    <a:pt x="180" y="54"/>
                  </a:lnTo>
                  <a:lnTo>
                    <a:pt x="160" y="116"/>
                  </a:lnTo>
                  <a:lnTo>
                    <a:pt x="139" y="157"/>
                  </a:lnTo>
                  <a:lnTo>
                    <a:pt x="108" y="244"/>
                  </a:lnTo>
                  <a:lnTo>
                    <a:pt x="68" y="328"/>
                  </a:lnTo>
                  <a:lnTo>
                    <a:pt x="18" y="408"/>
                  </a:lnTo>
                  <a:lnTo>
                    <a:pt x="5" y="425"/>
                  </a:lnTo>
                  <a:lnTo>
                    <a:pt x="0" y="480"/>
                  </a:lnTo>
                  <a:lnTo>
                    <a:pt x="4" y="555"/>
                  </a:lnTo>
                  <a:lnTo>
                    <a:pt x="706" y="719"/>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OR</a:t>
              </a:r>
            </a:p>
          </p:txBody>
        </p:sp>
        <p:sp>
          <p:nvSpPr>
            <p:cNvPr id="55" name="Freeform 114">
              <a:extLst>
                <a:ext uri="{FF2B5EF4-FFF2-40B4-BE49-F238E27FC236}">
                  <a16:creationId xmlns:a16="http://schemas.microsoft.com/office/drawing/2014/main" id="{5F5ADEEB-1610-BBF6-7AD4-B9161C0B73F8}"/>
                </a:ext>
              </a:extLst>
            </p:cNvPr>
            <p:cNvSpPr>
              <a:spLocks noEditPoints="1"/>
            </p:cNvSpPr>
            <p:nvPr/>
          </p:nvSpPr>
          <p:spPr bwMode="auto">
            <a:xfrm>
              <a:off x="384" y="345"/>
              <a:ext cx="726" cy="526"/>
            </a:xfrm>
            <a:custGeom>
              <a:avLst/>
              <a:gdLst>
                <a:gd name="T0" fmla="*/ 248 w 726"/>
                <a:gd name="T1" fmla="*/ 9 h 526"/>
                <a:gd name="T2" fmla="*/ 362 w 726"/>
                <a:gd name="T3" fmla="*/ 39 h 526"/>
                <a:gd name="T4" fmla="*/ 631 w 726"/>
                <a:gd name="T5" fmla="*/ 109 h 526"/>
                <a:gd name="T6" fmla="*/ 640 w 726"/>
                <a:gd name="T7" fmla="*/ 526 h 526"/>
                <a:gd name="T8" fmla="*/ 465 w 726"/>
                <a:gd name="T9" fmla="*/ 482 h 526"/>
                <a:gd name="T10" fmla="*/ 369 w 726"/>
                <a:gd name="T11" fmla="*/ 474 h 526"/>
                <a:gd name="T12" fmla="*/ 305 w 726"/>
                <a:gd name="T13" fmla="*/ 483 h 526"/>
                <a:gd name="T14" fmla="*/ 283 w 726"/>
                <a:gd name="T15" fmla="*/ 477 h 526"/>
                <a:gd name="T16" fmla="*/ 242 w 726"/>
                <a:gd name="T17" fmla="*/ 468 h 526"/>
                <a:gd name="T18" fmla="*/ 205 w 726"/>
                <a:gd name="T19" fmla="*/ 455 h 526"/>
                <a:gd name="T20" fmla="*/ 166 w 726"/>
                <a:gd name="T21" fmla="*/ 457 h 526"/>
                <a:gd name="T22" fmla="*/ 89 w 726"/>
                <a:gd name="T23" fmla="*/ 430 h 526"/>
                <a:gd name="T24" fmla="*/ 95 w 726"/>
                <a:gd name="T25" fmla="*/ 376 h 526"/>
                <a:gd name="T26" fmla="*/ 55 w 726"/>
                <a:gd name="T27" fmla="*/ 348 h 526"/>
                <a:gd name="T28" fmla="*/ 38 w 726"/>
                <a:gd name="T29" fmla="*/ 329 h 526"/>
                <a:gd name="T30" fmla="*/ 0 w 726"/>
                <a:gd name="T31" fmla="*/ 316 h 526"/>
                <a:gd name="T32" fmla="*/ 20 w 726"/>
                <a:gd name="T33" fmla="*/ 298 h 526"/>
                <a:gd name="T34" fmla="*/ 14 w 726"/>
                <a:gd name="T35" fmla="*/ 265 h 526"/>
                <a:gd name="T36" fmla="*/ 42 w 726"/>
                <a:gd name="T37" fmla="*/ 237 h 526"/>
                <a:gd name="T38" fmla="*/ 16 w 726"/>
                <a:gd name="T39" fmla="*/ 176 h 526"/>
                <a:gd name="T40" fmla="*/ 20 w 726"/>
                <a:gd name="T41" fmla="*/ 109 h 526"/>
                <a:gd name="T42" fmla="*/ 24 w 726"/>
                <a:gd name="T43" fmla="*/ 29 h 526"/>
                <a:gd name="T44" fmla="*/ 52 w 726"/>
                <a:gd name="T45" fmla="*/ 51 h 526"/>
                <a:gd name="T46" fmla="*/ 89 w 726"/>
                <a:gd name="T47" fmla="*/ 79 h 526"/>
                <a:gd name="T48" fmla="*/ 136 w 726"/>
                <a:gd name="T49" fmla="*/ 96 h 526"/>
                <a:gd name="T50" fmla="*/ 175 w 726"/>
                <a:gd name="T51" fmla="*/ 112 h 526"/>
                <a:gd name="T52" fmla="*/ 189 w 726"/>
                <a:gd name="T53" fmla="*/ 95 h 526"/>
                <a:gd name="T54" fmla="*/ 211 w 726"/>
                <a:gd name="T55" fmla="*/ 81 h 526"/>
                <a:gd name="T56" fmla="*/ 214 w 726"/>
                <a:gd name="T57" fmla="*/ 98 h 526"/>
                <a:gd name="T58" fmla="*/ 198 w 726"/>
                <a:gd name="T59" fmla="*/ 115 h 526"/>
                <a:gd name="T60" fmla="*/ 217 w 726"/>
                <a:gd name="T61" fmla="*/ 138 h 526"/>
                <a:gd name="T62" fmla="*/ 230 w 726"/>
                <a:gd name="T63" fmla="*/ 149 h 526"/>
                <a:gd name="T64" fmla="*/ 225 w 726"/>
                <a:gd name="T65" fmla="*/ 134 h 526"/>
                <a:gd name="T66" fmla="*/ 227 w 726"/>
                <a:gd name="T67" fmla="*/ 103 h 526"/>
                <a:gd name="T68" fmla="*/ 223 w 726"/>
                <a:gd name="T69" fmla="*/ 79 h 526"/>
                <a:gd name="T70" fmla="*/ 227 w 726"/>
                <a:gd name="T71" fmla="*/ 40 h 526"/>
                <a:gd name="T72" fmla="*/ 214 w 726"/>
                <a:gd name="T73" fmla="*/ 6 h 526"/>
                <a:gd name="T74" fmla="*/ 161 w 726"/>
                <a:gd name="T75" fmla="*/ 37 h 526"/>
                <a:gd name="T76" fmla="*/ 177 w 726"/>
                <a:gd name="T77" fmla="*/ 45 h 526"/>
                <a:gd name="T78" fmla="*/ 202 w 726"/>
                <a:gd name="T79" fmla="*/ 35 h 526"/>
                <a:gd name="T80" fmla="*/ 197 w 726"/>
                <a:gd name="T81" fmla="*/ 56 h 526"/>
                <a:gd name="T82" fmla="*/ 197 w 726"/>
                <a:gd name="T83" fmla="*/ 73 h 526"/>
                <a:gd name="T84" fmla="*/ 187 w 726"/>
                <a:gd name="T85" fmla="*/ 76 h 526"/>
                <a:gd name="T86" fmla="*/ 183 w 726"/>
                <a:gd name="T87" fmla="*/ 74 h 526"/>
                <a:gd name="T88" fmla="*/ 183 w 726"/>
                <a:gd name="T89" fmla="*/ 74 h 526"/>
                <a:gd name="T90" fmla="*/ 192 w 726"/>
                <a:gd name="T91" fmla="*/ 57 h 526"/>
                <a:gd name="T92" fmla="*/ 178 w 726"/>
                <a:gd name="T93" fmla="*/ 64 h 526"/>
                <a:gd name="T94" fmla="*/ 164 w 726"/>
                <a:gd name="T95"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6" h="526">
                  <a:moveTo>
                    <a:pt x="220" y="0"/>
                  </a:moveTo>
                  <a:lnTo>
                    <a:pt x="248" y="9"/>
                  </a:lnTo>
                  <a:lnTo>
                    <a:pt x="309" y="26"/>
                  </a:lnTo>
                  <a:lnTo>
                    <a:pt x="362" y="39"/>
                  </a:lnTo>
                  <a:lnTo>
                    <a:pt x="487" y="74"/>
                  </a:lnTo>
                  <a:lnTo>
                    <a:pt x="631" y="109"/>
                  </a:lnTo>
                  <a:lnTo>
                    <a:pt x="726" y="129"/>
                  </a:lnTo>
                  <a:lnTo>
                    <a:pt x="640" y="526"/>
                  </a:lnTo>
                  <a:lnTo>
                    <a:pt x="562" y="504"/>
                  </a:lnTo>
                  <a:lnTo>
                    <a:pt x="465" y="482"/>
                  </a:lnTo>
                  <a:lnTo>
                    <a:pt x="370" y="482"/>
                  </a:lnTo>
                  <a:lnTo>
                    <a:pt x="369" y="474"/>
                  </a:lnTo>
                  <a:lnTo>
                    <a:pt x="333" y="488"/>
                  </a:lnTo>
                  <a:lnTo>
                    <a:pt x="305" y="483"/>
                  </a:lnTo>
                  <a:lnTo>
                    <a:pt x="291" y="473"/>
                  </a:lnTo>
                  <a:lnTo>
                    <a:pt x="283" y="477"/>
                  </a:lnTo>
                  <a:lnTo>
                    <a:pt x="253" y="476"/>
                  </a:lnTo>
                  <a:lnTo>
                    <a:pt x="242" y="468"/>
                  </a:lnTo>
                  <a:lnTo>
                    <a:pt x="209" y="454"/>
                  </a:lnTo>
                  <a:lnTo>
                    <a:pt x="205" y="455"/>
                  </a:lnTo>
                  <a:lnTo>
                    <a:pt x="178" y="446"/>
                  </a:lnTo>
                  <a:lnTo>
                    <a:pt x="166" y="457"/>
                  </a:lnTo>
                  <a:lnTo>
                    <a:pt x="127" y="455"/>
                  </a:lnTo>
                  <a:lnTo>
                    <a:pt x="89" y="430"/>
                  </a:lnTo>
                  <a:lnTo>
                    <a:pt x="95" y="424"/>
                  </a:lnTo>
                  <a:lnTo>
                    <a:pt x="95" y="376"/>
                  </a:lnTo>
                  <a:lnTo>
                    <a:pt x="81" y="352"/>
                  </a:lnTo>
                  <a:lnTo>
                    <a:pt x="55" y="348"/>
                  </a:lnTo>
                  <a:lnTo>
                    <a:pt x="52" y="332"/>
                  </a:lnTo>
                  <a:lnTo>
                    <a:pt x="38" y="329"/>
                  </a:lnTo>
                  <a:lnTo>
                    <a:pt x="14" y="337"/>
                  </a:lnTo>
                  <a:lnTo>
                    <a:pt x="0" y="316"/>
                  </a:lnTo>
                  <a:lnTo>
                    <a:pt x="3" y="299"/>
                  </a:lnTo>
                  <a:lnTo>
                    <a:pt x="20" y="298"/>
                  </a:lnTo>
                  <a:lnTo>
                    <a:pt x="30" y="271"/>
                  </a:lnTo>
                  <a:lnTo>
                    <a:pt x="14" y="265"/>
                  </a:lnTo>
                  <a:lnTo>
                    <a:pt x="14" y="242"/>
                  </a:lnTo>
                  <a:lnTo>
                    <a:pt x="42" y="237"/>
                  </a:lnTo>
                  <a:lnTo>
                    <a:pt x="25" y="220"/>
                  </a:lnTo>
                  <a:lnTo>
                    <a:pt x="16" y="176"/>
                  </a:lnTo>
                  <a:lnTo>
                    <a:pt x="20" y="157"/>
                  </a:lnTo>
                  <a:lnTo>
                    <a:pt x="20" y="109"/>
                  </a:lnTo>
                  <a:lnTo>
                    <a:pt x="8" y="89"/>
                  </a:lnTo>
                  <a:lnTo>
                    <a:pt x="24" y="29"/>
                  </a:lnTo>
                  <a:lnTo>
                    <a:pt x="36" y="32"/>
                  </a:lnTo>
                  <a:lnTo>
                    <a:pt x="52" y="51"/>
                  </a:lnTo>
                  <a:lnTo>
                    <a:pt x="69" y="67"/>
                  </a:lnTo>
                  <a:lnTo>
                    <a:pt x="89" y="79"/>
                  </a:lnTo>
                  <a:lnTo>
                    <a:pt x="117" y="92"/>
                  </a:lnTo>
                  <a:lnTo>
                    <a:pt x="136" y="96"/>
                  </a:lnTo>
                  <a:lnTo>
                    <a:pt x="155" y="106"/>
                  </a:lnTo>
                  <a:lnTo>
                    <a:pt x="175" y="112"/>
                  </a:lnTo>
                  <a:lnTo>
                    <a:pt x="189" y="110"/>
                  </a:lnTo>
                  <a:lnTo>
                    <a:pt x="189" y="95"/>
                  </a:lnTo>
                  <a:lnTo>
                    <a:pt x="197" y="89"/>
                  </a:lnTo>
                  <a:lnTo>
                    <a:pt x="211" y="81"/>
                  </a:lnTo>
                  <a:lnTo>
                    <a:pt x="212" y="87"/>
                  </a:lnTo>
                  <a:lnTo>
                    <a:pt x="214" y="98"/>
                  </a:lnTo>
                  <a:lnTo>
                    <a:pt x="200" y="101"/>
                  </a:lnTo>
                  <a:lnTo>
                    <a:pt x="198" y="115"/>
                  </a:lnTo>
                  <a:lnTo>
                    <a:pt x="209" y="123"/>
                  </a:lnTo>
                  <a:lnTo>
                    <a:pt x="217" y="138"/>
                  </a:lnTo>
                  <a:lnTo>
                    <a:pt x="220" y="151"/>
                  </a:lnTo>
                  <a:lnTo>
                    <a:pt x="230" y="149"/>
                  </a:lnTo>
                  <a:lnTo>
                    <a:pt x="231" y="142"/>
                  </a:lnTo>
                  <a:lnTo>
                    <a:pt x="225" y="134"/>
                  </a:lnTo>
                  <a:lnTo>
                    <a:pt x="222" y="114"/>
                  </a:lnTo>
                  <a:lnTo>
                    <a:pt x="227" y="103"/>
                  </a:lnTo>
                  <a:lnTo>
                    <a:pt x="223" y="93"/>
                  </a:lnTo>
                  <a:lnTo>
                    <a:pt x="223" y="79"/>
                  </a:lnTo>
                  <a:lnTo>
                    <a:pt x="234" y="57"/>
                  </a:lnTo>
                  <a:lnTo>
                    <a:pt x="227" y="40"/>
                  </a:lnTo>
                  <a:lnTo>
                    <a:pt x="211" y="10"/>
                  </a:lnTo>
                  <a:lnTo>
                    <a:pt x="214" y="6"/>
                  </a:lnTo>
                  <a:lnTo>
                    <a:pt x="220" y="0"/>
                  </a:lnTo>
                  <a:close/>
                  <a:moveTo>
                    <a:pt x="161" y="37"/>
                  </a:moveTo>
                  <a:lnTo>
                    <a:pt x="175" y="37"/>
                  </a:lnTo>
                  <a:lnTo>
                    <a:pt x="177" y="45"/>
                  </a:lnTo>
                  <a:lnTo>
                    <a:pt x="187" y="35"/>
                  </a:lnTo>
                  <a:lnTo>
                    <a:pt x="202" y="35"/>
                  </a:lnTo>
                  <a:lnTo>
                    <a:pt x="206" y="45"/>
                  </a:lnTo>
                  <a:lnTo>
                    <a:pt x="197" y="56"/>
                  </a:lnTo>
                  <a:lnTo>
                    <a:pt x="202" y="60"/>
                  </a:lnTo>
                  <a:lnTo>
                    <a:pt x="197" y="73"/>
                  </a:lnTo>
                  <a:lnTo>
                    <a:pt x="187" y="76"/>
                  </a:lnTo>
                  <a:lnTo>
                    <a:pt x="187" y="76"/>
                  </a:lnTo>
                  <a:lnTo>
                    <a:pt x="186" y="76"/>
                  </a:lnTo>
                  <a:lnTo>
                    <a:pt x="183" y="74"/>
                  </a:lnTo>
                  <a:lnTo>
                    <a:pt x="183" y="74"/>
                  </a:lnTo>
                  <a:lnTo>
                    <a:pt x="183" y="74"/>
                  </a:lnTo>
                  <a:lnTo>
                    <a:pt x="187" y="65"/>
                  </a:lnTo>
                  <a:lnTo>
                    <a:pt x="192" y="57"/>
                  </a:lnTo>
                  <a:lnTo>
                    <a:pt x="181" y="54"/>
                  </a:lnTo>
                  <a:lnTo>
                    <a:pt x="178" y="64"/>
                  </a:lnTo>
                  <a:lnTo>
                    <a:pt x="175" y="67"/>
                  </a:lnTo>
                  <a:lnTo>
                    <a:pt x="164" y="53"/>
                  </a:lnTo>
                  <a:lnTo>
                    <a:pt x="161" y="37"/>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WA</a:t>
              </a:r>
            </a:p>
          </p:txBody>
        </p:sp>
        <p:sp>
          <p:nvSpPr>
            <p:cNvPr id="56" name="Freeform 115">
              <a:extLst>
                <a:ext uri="{FF2B5EF4-FFF2-40B4-BE49-F238E27FC236}">
                  <a16:creationId xmlns:a16="http://schemas.microsoft.com/office/drawing/2014/main" id="{1AB11CAA-ECC1-2209-EB76-0BC3D5EDC3EB}"/>
                </a:ext>
              </a:extLst>
            </p:cNvPr>
            <p:cNvSpPr>
              <a:spLocks noEditPoints="1"/>
            </p:cNvSpPr>
            <p:nvPr/>
          </p:nvSpPr>
          <p:spPr bwMode="auto">
            <a:xfrm>
              <a:off x="103" y="1230"/>
              <a:ext cx="870" cy="1454"/>
            </a:xfrm>
            <a:custGeom>
              <a:avLst/>
              <a:gdLst>
                <a:gd name="T0" fmla="*/ 801 w 870"/>
                <a:gd name="T1" fmla="*/ 1439 h 1454"/>
                <a:gd name="T2" fmla="*/ 779 w 870"/>
                <a:gd name="T3" fmla="*/ 1412 h 1454"/>
                <a:gd name="T4" fmla="*/ 793 w 870"/>
                <a:gd name="T5" fmla="*/ 1392 h 1454"/>
                <a:gd name="T6" fmla="*/ 824 w 870"/>
                <a:gd name="T7" fmla="*/ 1322 h 1454"/>
                <a:gd name="T8" fmla="*/ 870 w 870"/>
                <a:gd name="T9" fmla="*/ 1289 h 1454"/>
                <a:gd name="T10" fmla="*/ 857 w 870"/>
                <a:gd name="T11" fmla="*/ 1266 h 1454"/>
                <a:gd name="T12" fmla="*/ 837 w 870"/>
                <a:gd name="T13" fmla="*/ 1177 h 1454"/>
                <a:gd name="T14" fmla="*/ 509 w 870"/>
                <a:gd name="T15" fmla="*/ 98 h 1454"/>
                <a:gd name="T16" fmla="*/ 80 w 870"/>
                <a:gd name="T17" fmla="*/ 76 h 1454"/>
                <a:gd name="T18" fmla="*/ 25 w 870"/>
                <a:gd name="T19" fmla="*/ 173 h 1454"/>
                <a:gd name="T20" fmla="*/ 0 w 870"/>
                <a:gd name="T21" fmla="*/ 224 h 1454"/>
                <a:gd name="T22" fmla="*/ 34 w 870"/>
                <a:gd name="T23" fmla="*/ 298 h 1454"/>
                <a:gd name="T24" fmla="*/ 17 w 870"/>
                <a:gd name="T25" fmla="*/ 395 h 1454"/>
                <a:gd name="T26" fmla="*/ 39 w 870"/>
                <a:gd name="T27" fmla="*/ 470 h 1454"/>
                <a:gd name="T28" fmla="*/ 59 w 870"/>
                <a:gd name="T29" fmla="*/ 546 h 1454"/>
                <a:gd name="T30" fmla="*/ 94 w 870"/>
                <a:gd name="T31" fmla="*/ 601 h 1454"/>
                <a:gd name="T32" fmla="*/ 83 w 870"/>
                <a:gd name="T33" fmla="*/ 643 h 1454"/>
                <a:gd name="T34" fmla="*/ 108 w 870"/>
                <a:gd name="T35" fmla="*/ 733 h 1454"/>
                <a:gd name="T36" fmla="*/ 125 w 870"/>
                <a:gd name="T37" fmla="*/ 775 h 1454"/>
                <a:gd name="T38" fmla="*/ 100 w 870"/>
                <a:gd name="T39" fmla="*/ 810 h 1454"/>
                <a:gd name="T40" fmla="*/ 133 w 870"/>
                <a:gd name="T41" fmla="*/ 889 h 1454"/>
                <a:gd name="T42" fmla="*/ 170 w 870"/>
                <a:gd name="T43" fmla="*/ 974 h 1454"/>
                <a:gd name="T44" fmla="*/ 194 w 870"/>
                <a:gd name="T45" fmla="*/ 1014 h 1454"/>
                <a:gd name="T46" fmla="*/ 176 w 870"/>
                <a:gd name="T47" fmla="*/ 1086 h 1454"/>
                <a:gd name="T48" fmla="*/ 216 w 870"/>
                <a:gd name="T49" fmla="*/ 1119 h 1454"/>
                <a:gd name="T50" fmla="*/ 286 w 870"/>
                <a:gd name="T51" fmla="*/ 1142 h 1454"/>
                <a:gd name="T52" fmla="*/ 328 w 870"/>
                <a:gd name="T53" fmla="*/ 1206 h 1454"/>
                <a:gd name="T54" fmla="*/ 390 w 870"/>
                <a:gd name="T55" fmla="*/ 1238 h 1454"/>
                <a:gd name="T56" fmla="*/ 389 w 870"/>
                <a:gd name="T57" fmla="*/ 1267 h 1454"/>
                <a:gd name="T58" fmla="*/ 445 w 870"/>
                <a:gd name="T59" fmla="*/ 1262 h 1454"/>
                <a:gd name="T60" fmla="*/ 490 w 870"/>
                <a:gd name="T61" fmla="*/ 1330 h 1454"/>
                <a:gd name="T62" fmla="*/ 495 w 870"/>
                <a:gd name="T63" fmla="*/ 1420 h 1454"/>
                <a:gd name="T64" fmla="*/ 768 w 870"/>
                <a:gd name="T65" fmla="*/ 1454 h 1454"/>
                <a:gd name="T66" fmla="*/ 225 w 870"/>
                <a:gd name="T67" fmla="*/ 1198 h 1454"/>
                <a:gd name="T68" fmla="*/ 197 w 870"/>
                <a:gd name="T69" fmla="*/ 1181 h 1454"/>
                <a:gd name="T70" fmla="*/ 237 w 870"/>
                <a:gd name="T71" fmla="*/ 1177 h 1454"/>
                <a:gd name="T72" fmla="*/ 273 w 870"/>
                <a:gd name="T73" fmla="*/ 1202 h 1454"/>
                <a:gd name="T74" fmla="*/ 230 w 870"/>
                <a:gd name="T75" fmla="*/ 1181 h 1454"/>
                <a:gd name="T76" fmla="*/ 375 w 870"/>
                <a:gd name="T77" fmla="*/ 1325 h 1454"/>
                <a:gd name="T78" fmla="*/ 383 w 870"/>
                <a:gd name="T79" fmla="*/ 1309 h 1454"/>
                <a:gd name="T80" fmla="*/ 359 w 870"/>
                <a:gd name="T81" fmla="*/ 1305 h 1454"/>
                <a:gd name="T82" fmla="*/ 369 w 870"/>
                <a:gd name="T83" fmla="*/ 1390 h 1454"/>
                <a:gd name="T84" fmla="*/ 351 w 870"/>
                <a:gd name="T85" fmla="*/ 1384 h 1454"/>
                <a:gd name="T86" fmla="*/ 347 w 870"/>
                <a:gd name="T87" fmla="*/ 137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0" h="1454">
                  <a:moveTo>
                    <a:pt x="768" y="1454"/>
                  </a:moveTo>
                  <a:lnTo>
                    <a:pt x="793" y="1451"/>
                  </a:lnTo>
                  <a:lnTo>
                    <a:pt x="801" y="1439"/>
                  </a:lnTo>
                  <a:lnTo>
                    <a:pt x="806" y="1420"/>
                  </a:lnTo>
                  <a:lnTo>
                    <a:pt x="782" y="1417"/>
                  </a:lnTo>
                  <a:lnTo>
                    <a:pt x="779" y="1412"/>
                  </a:lnTo>
                  <a:lnTo>
                    <a:pt x="782" y="1400"/>
                  </a:lnTo>
                  <a:lnTo>
                    <a:pt x="782" y="1397"/>
                  </a:lnTo>
                  <a:lnTo>
                    <a:pt x="793" y="1392"/>
                  </a:lnTo>
                  <a:lnTo>
                    <a:pt x="814" y="1375"/>
                  </a:lnTo>
                  <a:lnTo>
                    <a:pt x="817" y="1344"/>
                  </a:lnTo>
                  <a:lnTo>
                    <a:pt x="824" y="1322"/>
                  </a:lnTo>
                  <a:lnTo>
                    <a:pt x="837" y="1308"/>
                  </a:lnTo>
                  <a:lnTo>
                    <a:pt x="859" y="1298"/>
                  </a:lnTo>
                  <a:lnTo>
                    <a:pt x="870" y="1289"/>
                  </a:lnTo>
                  <a:lnTo>
                    <a:pt x="870" y="1275"/>
                  </a:lnTo>
                  <a:lnTo>
                    <a:pt x="864" y="1272"/>
                  </a:lnTo>
                  <a:lnTo>
                    <a:pt x="857" y="1266"/>
                  </a:lnTo>
                  <a:lnTo>
                    <a:pt x="849" y="1228"/>
                  </a:lnTo>
                  <a:lnTo>
                    <a:pt x="834" y="1198"/>
                  </a:lnTo>
                  <a:lnTo>
                    <a:pt x="837" y="1177"/>
                  </a:lnTo>
                  <a:lnTo>
                    <a:pt x="821" y="1170"/>
                  </a:lnTo>
                  <a:lnTo>
                    <a:pt x="390" y="519"/>
                  </a:lnTo>
                  <a:lnTo>
                    <a:pt x="509" y="98"/>
                  </a:lnTo>
                  <a:lnTo>
                    <a:pt x="89" y="0"/>
                  </a:lnTo>
                  <a:lnTo>
                    <a:pt x="80" y="29"/>
                  </a:lnTo>
                  <a:lnTo>
                    <a:pt x="80" y="76"/>
                  </a:lnTo>
                  <a:lnTo>
                    <a:pt x="47" y="150"/>
                  </a:lnTo>
                  <a:lnTo>
                    <a:pt x="28" y="165"/>
                  </a:lnTo>
                  <a:lnTo>
                    <a:pt x="25" y="173"/>
                  </a:lnTo>
                  <a:lnTo>
                    <a:pt x="14" y="178"/>
                  </a:lnTo>
                  <a:lnTo>
                    <a:pt x="5" y="204"/>
                  </a:lnTo>
                  <a:lnTo>
                    <a:pt x="0" y="224"/>
                  </a:lnTo>
                  <a:lnTo>
                    <a:pt x="17" y="249"/>
                  </a:lnTo>
                  <a:lnTo>
                    <a:pt x="28" y="276"/>
                  </a:lnTo>
                  <a:lnTo>
                    <a:pt x="34" y="298"/>
                  </a:lnTo>
                  <a:lnTo>
                    <a:pt x="33" y="338"/>
                  </a:lnTo>
                  <a:lnTo>
                    <a:pt x="22" y="359"/>
                  </a:lnTo>
                  <a:lnTo>
                    <a:pt x="17" y="395"/>
                  </a:lnTo>
                  <a:lnTo>
                    <a:pt x="11" y="418"/>
                  </a:lnTo>
                  <a:lnTo>
                    <a:pt x="22" y="441"/>
                  </a:lnTo>
                  <a:lnTo>
                    <a:pt x="39" y="470"/>
                  </a:lnTo>
                  <a:lnTo>
                    <a:pt x="53" y="501"/>
                  </a:lnTo>
                  <a:lnTo>
                    <a:pt x="63" y="526"/>
                  </a:lnTo>
                  <a:lnTo>
                    <a:pt x="59" y="546"/>
                  </a:lnTo>
                  <a:lnTo>
                    <a:pt x="58" y="549"/>
                  </a:lnTo>
                  <a:lnTo>
                    <a:pt x="58" y="562"/>
                  </a:lnTo>
                  <a:lnTo>
                    <a:pt x="94" y="601"/>
                  </a:lnTo>
                  <a:lnTo>
                    <a:pt x="91" y="616"/>
                  </a:lnTo>
                  <a:lnTo>
                    <a:pt x="86" y="630"/>
                  </a:lnTo>
                  <a:lnTo>
                    <a:pt x="83" y="643"/>
                  </a:lnTo>
                  <a:lnTo>
                    <a:pt x="83" y="694"/>
                  </a:lnTo>
                  <a:lnTo>
                    <a:pt x="97" y="718"/>
                  </a:lnTo>
                  <a:lnTo>
                    <a:pt x="108" y="733"/>
                  </a:lnTo>
                  <a:lnTo>
                    <a:pt x="125" y="736"/>
                  </a:lnTo>
                  <a:lnTo>
                    <a:pt x="131" y="754"/>
                  </a:lnTo>
                  <a:lnTo>
                    <a:pt x="125" y="775"/>
                  </a:lnTo>
                  <a:lnTo>
                    <a:pt x="111" y="786"/>
                  </a:lnTo>
                  <a:lnTo>
                    <a:pt x="105" y="786"/>
                  </a:lnTo>
                  <a:lnTo>
                    <a:pt x="100" y="810"/>
                  </a:lnTo>
                  <a:lnTo>
                    <a:pt x="103" y="829"/>
                  </a:lnTo>
                  <a:lnTo>
                    <a:pt x="122" y="855"/>
                  </a:lnTo>
                  <a:lnTo>
                    <a:pt x="133" y="889"/>
                  </a:lnTo>
                  <a:lnTo>
                    <a:pt x="142" y="918"/>
                  </a:lnTo>
                  <a:lnTo>
                    <a:pt x="150" y="938"/>
                  </a:lnTo>
                  <a:lnTo>
                    <a:pt x="170" y="974"/>
                  </a:lnTo>
                  <a:lnTo>
                    <a:pt x="180" y="989"/>
                  </a:lnTo>
                  <a:lnTo>
                    <a:pt x="183" y="1008"/>
                  </a:lnTo>
                  <a:lnTo>
                    <a:pt x="194" y="1014"/>
                  </a:lnTo>
                  <a:lnTo>
                    <a:pt x="194" y="1030"/>
                  </a:lnTo>
                  <a:lnTo>
                    <a:pt x="187" y="1041"/>
                  </a:lnTo>
                  <a:lnTo>
                    <a:pt x="176" y="1086"/>
                  </a:lnTo>
                  <a:lnTo>
                    <a:pt x="173" y="1099"/>
                  </a:lnTo>
                  <a:lnTo>
                    <a:pt x="189" y="1116"/>
                  </a:lnTo>
                  <a:lnTo>
                    <a:pt x="216" y="1119"/>
                  </a:lnTo>
                  <a:lnTo>
                    <a:pt x="244" y="1130"/>
                  </a:lnTo>
                  <a:lnTo>
                    <a:pt x="269" y="1142"/>
                  </a:lnTo>
                  <a:lnTo>
                    <a:pt x="286" y="1142"/>
                  </a:lnTo>
                  <a:lnTo>
                    <a:pt x="305" y="1161"/>
                  </a:lnTo>
                  <a:lnTo>
                    <a:pt x="320" y="1192"/>
                  </a:lnTo>
                  <a:lnTo>
                    <a:pt x="328" y="1206"/>
                  </a:lnTo>
                  <a:lnTo>
                    <a:pt x="351" y="1219"/>
                  </a:lnTo>
                  <a:lnTo>
                    <a:pt x="383" y="1223"/>
                  </a:lnTo>
                  <a:lnTo>
                    <a:pt x="390" y="1238"/>
                  </a:lnTo>
                  <a:lnTo>
                    <a:pt x="395" y="1258"/>
                  </a:lnTo>
                  <a:lnTo>
                    <a:pt x="386" y="1261"/>
                  </a:lnTo>
                  <a:lnTo>
                    <a:pt x="389" y="1267"/>
                  </a:lnTo>
                  <a:lnTo>
                    <a:pt x="408" y="1272"/>
                  </a:lnTo>
                  <a:lnTo>
                    <a:pt x="425" y="1273"/>
                  </a:lnTo>
                  <a:lnTo>
                    <a:pt x="445" y="1262"/>
                  </a:lnTo>
                  <a:lnTo>
                    <a:pt x="470" y="1289"/>
                  </a:lnTo>
                  <a:lnTo>
                    <a:pt x="475" y="1303"/>
                  </a:lnTo>
                  <a:lnTo>
                    <a:pt x="490" y="1330"/>
                  </a:lnTo>
                  <a:lnTo>
                    <a:pt x="492" y="1350"/>
                  </a:lnTo>
                  <a:lnTo>
                    <a:pt x="492" y="1408"/>
                  </a:lnTo>
                  <a:lnTo>
                    <a:pt x="495" y="1420"/>
                  </a:lnTo>
                  <a:lnTo>
                    <a:pt x="559" y="1428"/>
                  </a:lnTo>
                  <a:lnTo>
                    <a:pt x="681" y="1445"/>
                  </a:lnTo>
                  <a:lnTo>
                    <a:pt x="768" y="1454"/>
                  </a:lnTo>
                  <a:close/>
                  <a:moveTo>
                    <a:pt x="217" y="1181"/>
                  </a:moveTo>
                  <a:lnTo>
                    <a:pt x="225" y="1191"/>
                  </a:lnTo>
                  <a:lnTo>
                    <a:pt x="225" y="1198"/>
                  </a:lnTo>
                  <a:lnTo>
                    <a:pt x="205" y="1198"/>
                  </a:lnTo>
                  <a:lnTo>
                    <a:pt x="201" y="1191"/>
                  </a:lnTo>
                  <a:lnTo>
                    <a:pt x="197" y="1181"/>
                  </a:lnTo>
                  <a:lnTo>
                    <a:pt x="217" y="1181"/>
                  </a:lnTo>
                  <a:close/>
                  <a:moveTo>
                    <a:pt x="230" y="1181"/>
                  </a:moveTo>
                  <a:lnTo>
                    <a:pt x="237" y="1177"/>
                  </a:lnTo>
                  <a:lnTo>
                    <a:pt x="259" y="1191"/>
                  </a:lnTo>
                  <a:lnTo>
                    <a:pt x="278" y="1198"/>
                  </a:lnTo>
                  <a:lnTo>
                    <a:pt x="273" y="1202"/>
                  </a:lnTo>
                  <a:lnTo>
                    <a:pt x="245" y="1200"/>
                  </a:lnTo>
                  <a:lnTo>
                    <a:pt x="234" y="1191"/>
                  </a:lnTo>
                  <a:lnTo>
                    <a:pt x="230" y="1181"/>
                  </a:lnTo>
                  <a:close/>
                  <a:moveTo>
                    <a:pt x="359" y="1305"/>
                  </a:moveTo>
                  <a:lnTo>
                    <a:pt x="370" y="1320"/>
                  </a:lnTo>
                  <a:lnTo>
                    <a:pt x="375" y="1325"/>
                  </a:lnTo>
                  <a:lnTo>
                    <a:pt x="384" y="1330"/>
                  </a:lnTo>
                  <a:lnTo>
                    <a:pt x="389" y="1320"/>
                  </a:lnTo>
                  <a:lnTo>
                    <a:pt x="383" y="1309"/>
                  </a:lnTo>
                  <a:lnTo>
                    <a:pt x="365" y="1297"/>
                  </a:lnTo>
                  <a:lnTo>
                    <a:pt x="359" y="1297"/>
                  </a:lnTo>
                  <a:lnTo>
                    <a:pt x="359" y="1305"/>
                  </a:lnTo>
                  <a:close/>
                  <a:moveTo>
                    <a:pt x="350" y="1359"/>
                  </a:moveTo>
                  <a:lnTo>
                    <a:pt x="361" y="1378"/>
                  </a:lnTo>
                  <a:lnTo>
                    <a:pt x="369" y="1390"/>
                  </a:lnTo>
                  <a:lnTo>
                    <a:pt x="359" y="1392"/>
                  </a:lnTo>
                  <a:lnTo>
                    <a:pt x="351" y="1384"/>
                  </a:lnTo>
                  <a:lnTo>
                    <a:pt x="351" y="1384"/>
                  </a:lnTo>
                  <a:lnTo>
                    <a:pt x="348" y="1380"/>
                  </a:lnTo>
                  <a:lnTo>
                    <a:pt x="347" y="1373"/>
                  </a:lnTo>
                  <a:lnTo>
                    <a:pt x="347" y="1373"/>
                  </a:lnTo>
                  <a:lnTo>
                    <a:pt x="347" y="1359"/>
                  </a:lnTo>
                  <a:lnTo>
                    <a:pt x="350" y="1359"/>
                  </a:lnTo>
                  <a:close/>
                </a:path>
              </a:pathLst>
            </a:custGeom>
            <a:solidFill>
              <a:srgbClr val="92D050"/>
            </a:solidFill>
            <a:ln w="5">
              <a:solidFill>
                <a:schemeClr val="bg1">
                  <a:lumMod val="65000"/>
                </a:schemeClr>
              </a:solidFill>
              <a:prstDash val="solid"/>
              <a:round/>
              <a:headEnd/>
              <a:tailEnd/>
            </a:ln>
          </p:spPr>
          <p:txBody>
            <a:bodyPr vert="horz" wrap="square" lIns="91440" tIns="45720" rIns="365760" bIns="45720" numCol="1" anchor="ctr" anchorCtr="0" compatLnSpc="1">
              <a:prstTxWarp prst="textNoShape">
                <a:avLst/>
              </a:prstTxWarp>
            </a:bodyPr>
            <a:lstStyle/>
            <a:p>
              <a:pPr algn="ctr"/>
              <a:r>
                <a:rPr lang="en-US" sz="1200"/>
                <a:t>CA</a:t>
              </a:r>
            </a:p>
          </p:txBody>
        </p:sp>
      </p:grpSp>
      <p:pic>
        <p:nvPicPr>
          <p:cNvPr id="58" name="Picture 57" descr="A person smiling for the camera&#10;&#10;Description automatically generated with low confidence">
            <a:extLst>
              <a:ext uri="{FF2B5EF4-FFF2-40B4-BE49-F238E27FC236}">
                <a16:creationId xmlns:a16="http://schemas.microsoft.com/office/drawing/2014/main" id="{DF34AC04-E07C-4FA4-E85D-F02EB84F8C9A}"/>
              </a:ext>
            </a:extLst>
          </p:cNvPr>
          <p:cNvPicPr>
            <a:picLocks noChangeAspect="1"/>
          </p:cNvPicPr>
          <p:nvPr/>
        </p:nvPicPr>
        <p:blipFill rotWithShape="1">
          <a:blip r:embed="rId2"/>
          <a:srcRect l="1061" t="4806" r="-1061" b="24429"/>
          <a:stretch/>
        </p:blipFill>
        <p:spPr>
          <a:xfrm>
            <a:off x="6372468" y="599463"/>
            <a:ext cx="1185664" cy="1258381"/>
          </a:xfrm>
          <a:prstGeom prst="rect">
            <a:avLst/>
          </a:prstGeom>
        </p:spPr>
      </p:pic>
      <p:pic>
        <p:nvPicPr>
          <p:cNvPr id="60" name="Picture 59" descr="A picture containing person, outdoor, posing&#10;&#10;Description automatically generated">
            <a:extLst>
              <a:ext uri="{FF2B5EF4-FFF2-40B4-BE49-F238E27FC236}">
                <a16:creationId xmlns:a16="http://schemas.microsoft.com/office/drawing/2014/main" id="{C2A88387-64B0-4F67-4707-731FD0913F20}"/>
              </a:ext>
            </a:extLst>
          </p:cNvPr>
          <p:cNvPicPr>
            <a:picLocks noChangeAspect="1"/>
          </p:cNvPicPr>
          <p:nvPr/>
        </p:nvPicPr>
        <p:blipFill rotWithShape="1">
          <a:blip r:embed="rId3"/>
          <a:srcRect b="27886"/>
          <a:stretch/>
        </p:blipFill>
        <p:spPr>
          <a:xfrm>
            <a:off x="10525822" y="1284942"/>
            <a:ext cx="1191964" cy="1306001"/>
          </a:xfrm>
          <a:prstGeom prst="rect">
            <a:avLst/>
          </a:prstGeom>
        </p:spPr>
      </p:pic>
      <p:pic>
        <p:nvPicPr>
          <p:cNvPr id="62" name="Picture 61" descr="A person smiling for the camera&#10;&#10;Description automatically generated with low confidence">
            <a:extLst>
              <a:ext uri="{FF2B5EF4-FFF2-40B4-BE49-F238E27FC236}">
                <a16:creationId xmlns:a16="http://schemas.microsoft.com/office/drawing/2014/main" id="{81AAD61D-D2D0-7FA3-159B-FBA00129EC0D}"/>
              </a:ext>
            </a:extLst>
          </p:cNvPr>
          <p:cNvPicPr>
            <a:picLocks noChangeAspect="1"/>
          </p:cNvPicPr>
          <p:nvPr/>
        </p:nvPicPr>
        <p:blipFill rotWithShape="1">
          <a:blip r:embed="rId4"/>
          <a:srcRect l="683" t="6946" r="-683" b="28020"/>
          <a:stretch/>
        </p:blipFill>
        <p:spPr>
          <a:xfrm>
            <a:off x="997583" y="2693290"/>
            <a:ext cx="1191963" cy="1235708"/>
          </a:xfrm>
          <a:prstGeom prst="rect">
            <a:avLst/>
          </a:prstGeom>
        </p:spPr>
      </p:pic>
      <p:sp>
        <p:nvSpPr>
          <p:cNvPr id="63" name="TextBox 62">
            <a:extLst>
              <a:ext uri="{FF2B5EF4-FFF2-40B4-BE49-F238E27FC236}">
                <a16:creationId xmlns:a16="http://schemas.microsoft.com/office/drawing/2014/main" id="{26FB2EE4-8161-529C-2C9B-9627C01B7CAD}"/>
              </a:ext>
            </a:extLst>
          </p:cNvPr>
          <p:cNvSpPr txBox="1"/>
          <p:nvPr/>
        </p:nvSpPr>
        <p:spPr>
          <a:xfrm>
            <a:off x="924228" y="3993675"/>
            <a:ext cx="1509638" cy="923330"/>
          </a:xfrm>
          <a:prstGeom prst="rect">
            <a:avLst/>
          </a:prstGeom>
          <a:noFill/>
        </p:spPr>
        <p:txBody>
          <a:bodyPr wrap="square" rtlCol="0">
            <a:spAutoFit/>
          </a:bodyPr>
          <a:lstStyle/>
          <a:p>
            <a:r>
              <a:rPr lang="en-US">
                <a:solidFill>
                  <a:srgbClr val="91C84C"/>
                </a:solidFill>
              </a:rPr>
              <a:t>West – Michael Pazirandeh</a:t>
            </a:r>
          </a:p>
        </p:txBody>
      </p:sp>
      <p:sp>
        <p:nvSpPr>
          <p:cNvPr id="64" name="TextBox 63">
            <a:extLst>
              <a:ext uri="{FF2B5EF4-FFF2-40B4-BE49-F238E27FC236}">
                <a16:creationId xmlns:a16="http://schemas.microsoft.com/office/drawing/2014/main" id="{606C0474-4E39-694C-A262-01AC534D3BC7}"/>
              </a:ext>
            </a:extLst>
          </p:cNvPr>
          <p:cNvSpPr txBox="1"/>
          <p:nvPr/>
        </p:nvSpPr>
        <p:spPr>
          <a:xfrm>
            <a:off x="7589459" y="978636"/>
            <a:ext cx="1509638" cy="923330"/>
          </a:xfrm>
          <a:prstGeom prst="rect">
            <a:avLst/>
          </a:prstGeom>
          <a:noFill/>
        </p:spPr>
        <p:txBody>
          <a:bodyPr wrap="square" rtlCol="0">
            <a:spAutoFit/>
          </a:bodyPr>
          <a:lstStyle/>
          <a:p>
            <a:r>
              <a:rPr lang="en-US">
                <a:solidFill>
                  <a:srgbClr val="FFC000"/>
                </a:solidFill>
              </a:rPr>
              <a:t>Midwest – Amanda Bain</a:t>
            </a:r>
          </a:p>
        </p:txBody>
      </p:sp>
      <p:sp>
        <p:nvSpPr>
          <p:cNvPr id="65" name="TextBox 64">
            <a:extLst>
              <a:ext uri="{FF2B5EF4-FFF2-40B4-BE49-F238E27FC236}">
                <a16:creationId xmlns:a16="http://schemas.microsoft.com/office/drawing/2014/main" id="{83CE9DEC-FA16-DB9B-0CB6-05E528531BAB}"/>
              </a:ext>
            </a:extLst>
          </p:cNvPr>
          <p:cNvSpPr txBox="1"/>
          <p:nvPr/>
        </p:nvSpPr>
        <p:spPr>
          <a:xfrm>
            <a:off x="10525822" y="2661368"/>
            <a:ext cx="1509638" cy="923330"/>
          </a:xfrm>
          <a:prstGeom prst="rect">
            <a:avLst/>
          </a:prstGeom>
          <a:noFill/>
        </p:spPr>
        <p:txBody>
          <a:bodyPr wrap="square" rtlCol="0">
            <a:spAutoFit/>
          </a:bodyPr>
          <a:lstStyle/>
          <a:p>
            <a:r>
              <a:rPr lang="en-US">
                <a:solidFill>
                  <a:srgbClr val="00B0F0"/>
                </a:solidFill>
              </a:rPr>
              <a:t>East – Christine Dube</a:t>
            </a:r>
          </a:p>
        </p:txBody>
      </p:sp>
      <p:pic>
        <p:nvPicPr>
          <p:cNvPr id="67" name="Picture 66" descr="A person smiling for the camera&#10;&#10;Description automatically generated with medium confidence">
            <a:extLst>
              <a:ext uri="{FF2B5EF4-FFF2-40B4-BE49-F238E27FC236}">
                <a16:creationId xmlns:a16="http://schemas.microsoft.com/office/drawing/2014/main" id="{6CB1A316-6B0A-E5EB-7851-A9D53C8B233F}"/>
              </a:ext>
            </a:extLst>
          </p:cNvPr>
          <p:cNvPicPr>
            <a:picLocks noChangeAspect="1"/>
          </p:cNvPicPr>
          <p:nvPr/>
        </p:nvPicPr>
        <p:blipFill>
          <a:blip r:embed="rId5"/>
          <a:stretch>
            <a:fillRect/>
          </a:stretch>
        </p:blipFill>
        <p:spPr>
          <a:xfrm>
            <a:off x="10063089" y="4115516"/>
            <a:ext cx="1235708" cy="1235708"/>
          </a:xfrm>
          <a:prstGeom prst="rect">
            <a:avLst/>
          </a:prstGeom>
        </p:spPr>
      </p:pic>
      <p:sp>
        <p:nvSpPr>
          <p:cNvPr id="68" name="TextBox 67">
            <a:extLst>
              <a:ext uri="{FF2B5EF4-FFF2-40B4-BE49-F238E27FC236}">
                <a16:creationId xmlns:a16="http://schemas.microsoft.com/office/drawing/2014/main" id="{22AA30F7-F740-5168-DCFB-4258F8151105}"/>
              </a:ext>
            </a:extLst>
          </p:cNvPr>
          <p:cNvSpPr txBox="1"/>
          <p:nvPr/>
        </p:nvSpPr>
        <p:spPr>
          <a:xfrm>
            <a:off x="9964637" y="5443238"/>
            <a:ext cx="1509638" cy="923330"/>
          </a:xfrm>
          <a:prstGeom prst="rect">
            <a:avLst/>
          </a:prstGeom>
          <a:noFill/>
        </p:spPr>
        <p:txBody>
          <a:bodyPr wrap="square" rtlCol="0">
            <a:spAutoFit/>
          </a:bodyPr>
          <a:lstStyle/>
          <a:p>
            <a:r>
              <a:rPr lang="en-US">
                <a:solidFill>
                  <a:srgbClr val="FFFF00"/>
                </a:solidFill>
              </a:rPr>
              <a:t>South – Shobna Butler</a:t>
            </a:r>
          </a:p>
        </p:txBody>
      </p:sp>
      <p:sp>
        <p:nvSpPr>
          <p:cNvPr id="69" name="Title 1">
            <a:extLst>
              <a:ext uri="{FF2B5EF4-FFF2-40B4-BE49-F238E27FC236}">
                <a16:creationId xmlns:a16="http://schemas.microsoft.com/office/drawing/2014/main" id="{C0B2D6C0-C48E-BC38-053E-2506E70836E4}"/>
              </a:ext>
            </a:extLst>
          </p:cNvPr>
          <p:cNvSpPr txBox="1">
            <a:spLocks/>
          </p:cNvSpPr>
          <p:nvPr/>
        </p:nvSpPr>
        <p:spPr>
          <a:xfrm>
            <a:off x="375224" y="194920"/>
            <a:ext cx="544430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Diplomat Regional Directors</a:t>
            </a:r>
          </a:p>
        </p:txBody>
      </p:sp>
    </p:spTree>
    <p:extLst>
      <p:ext uri="{BB962C8B-B14F-4D97-AF65-F5344CB8AC3E}">
        <p14:creationId xmlns:p14="http://schemas.microsoft.com/office/powerpoint/2010/main" val="21445481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E841-FDE5-49A9-A99E-E7BBE85E5122}"/>
              </a:ext>
            </a:extLst>
          </p:cNvPr>
          <p:cNvSpPr>
            <a:spLocks noGrp="1"/>
          </p:cNvSpPr>
          <p:nvPr>
            <p:ph type="title"/>
          </p:nvPr>
        </p:nvSpPr>
        <p:spPr/>
        <p:txBody>
          <a:bodyPr/>
          <a:lstStyle/>
          <a:p>
            <a:r>
              <a:rPr lang="en-US"/>
              <a:t>AMCP Diplomat Program </a:t>
            </a:r>
          </a:p>
        </p:txBody>
      </p:sp>
      <p:sp>
        <p:nvSpPr>
          <p:cNvPr id="3" name="Text Placeholder 2">
            <a:extLst>
              <a:ext uri="{FF2B5EF4-FFF2-40B4-BE49-F238E27FC236}">
                <a16:creationId xmlns:a16="http://schemas.microsoft.com/office/drawing/2014/main" id="{E47AAF3A-A281-4807-95F7-E6D61087FC65}"/>
              </a:ext>
            </a:extLst>
          </p:cNvPr>
          <p:cNvSpPr>
            <a:spLocks noGrp="1"/>
          </p:cNvSpPr>
          <p:nvPr>
            <p:ph type="body" sz="quarter" idx="10"/>
          </p:nvPr>
        </p:nvSpPr>
        <p:spPr/>
        <p:txBody>
          <a:bodyPr lIns="91440" tIns="45720" rIns="91440" bIns="45720" anchor="t"/>
          <a:lstStyle/>
          <a:p>
            <a:r>
              <a:rPr lang="en-US" sz="2500"/>
              <a:t>Refer to AMCP website for list of Diplomats for each school</a:t>
            </a:r>
          </a:p>
          <a:p>
            <a:r>
              <a:rPr lang="en-US" sz="2500"/>
              <a:t>Reach out to Zack Riley, zriley@amcp.org, for Diplomat related questions</a:t>
            </a:r>
            <a:endParaRPr lang="en-US" sz="2500">
              <a:cs typeface="Arial"/>
            </a:endParaRPr>
          </a:p>
          <a:p>
            <a:r>
              <a:rPr lang="en-US" sz="2500">
                <a:solidFill>
                  <a:srgbClr val="00205B"/>
                </a:solidFill>
                <a:hlinkClick r:id="rId2">
                  <a:extLst>
                    <a:ext uri="{A12FA001-AC4F-418D-AE19-62706E023703}">
                      <ahyp:hlinkClr xmlns:ahyp="http://schemas.microsoft.com/office/drawing/2018/hyperlinkcolor" val="tx"/>
                    </a:ext>
                  </a:extLst>
                </a:hlinkClick>
              </a:rPr>
              <a:t>AMCP Diplomat Roster on the website </a:t>
            </a:r>
            <a:r>
              <a:rPr lang="en-US" sz="2500">
                <a:solidFill>
                  <a:srgbClr val="00205B"/>
                </a:solidFill>
              </a:rPr>
              <a:t>(for members)</a:t>
            </a:r>
            <a:r>
              <a:rPr lang="en-US" sz="2500"/>
              <a:t> </a:t>
            </a:r>
            <a:endParaRPr lang="en-US" sz="2500">
              <a:cs typeface="Arial"/>
            </a:endParaRPr>
          </a:p>
          <a:p>
            <a:endParaRPr lang="en-US"/>
          </a:p>
        </p:txBody>
      </p:sp>
    </p:spTree>
    <p:extLst>
      <p:ext uri="{BB962C8B-B14F-4D97-AF65-F5344CB8AC3E}">
        <p14:creationId xmlns:p14="http://schemas.microsoft.com/office/powerpoint/2010/main" val="31186111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C56C4-ED04-F23D-41E5-36F9FA7048D4}"/>
              </a:ext>
            </a:extLst>
          </p:cNvPr>
          <p:cNvSpPr>
            <a:spLocks noGrp="1"/>
          </p:cNvSpPr>
          <p:nvPr>
            <p:ph type="body" sz="quarter" idx="10"/>
          </p:nvPr>
        </p:nvSpPr>
        <p:spPr>
          <a:xfrm>
            <a:off x="885825" y="1461558"/>
            <a:ext cx="10953750" cy="1057275"/>
          </a:xfrm>
        </p:spPr>
        <p:txBody>
          <a:bodyPr/>
          <a:lstStyle/>
          <a:p>
            <a:pPr algn="r"/>
            <a:r>
              <a:rPr lang="en-US"/>
              <a:t>P&amp;T Competition</a:t>
            </a:r>
          </a:p>
        </p:txBody>
      </p:sp>
      <p:sp>
        <p:nvSpPr>
          <p:cNvPr id="3" name="Text Placeholder 2">
            <a:extLst>
              <a:ext uri="{FF2B5EF4-FFF2-40B4-BE49-F238E27FC236}">
                <a16:creationId xmlns:a16="http://schemas.microsoft.com/office/drawing/2014/main" id="{F81722F2-D4AE-A6D6-C75E-96073B422C67}"/>
              </a:ext>
            </a:extLst>
          </p:cNvPr>
          <p:cNvSpPr>
            <a:spLocks noGrp="1"/>
          </p:cNvSpPr>
          <p:nvPr>
            <p:ph type="body" sz="quarter" idx="11"/>
          </p:nvPr>
        </p:nvSpPr>
        <p:spPr>
          <a:xfrm>
            <a:off x="885825" y="2863454"/>
            <a:ext cx="10953750" cy="1396125"/>
          </a:xfrm>
        </p:spPr>
        <p:txBody>
          <a:bodyPr/>
          <a:lstStyle/>
          <a:p>
            <a:r>
              <a:rPr lang="en-US"/>
              <a:t>Fatima Ali, PharmD</a:t>
            </a:r>
          </a:p>
          <a:p>
            <a:r>
              <a:rPr lang="en-US"/>
              <a:t>Task Chair, School of Pharmacy Relations Committee</a:t>
            </a:r>
          </a:p>
        </p:txBody>
      </p:sp>
    </p:spTree>
    <p:extLst>
      <p:ext uri="{BB962C8B-B14F-4D97-AF65-F5344CB8AC3E}">
        <p14:creationId xmlns:p14="http://schemas.microsoft.com/office/powerpoint/2010/main" val="1690783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3 P&amp;T Competition">
            <a:extLst>
              <a:ext uri="{FF2B5EF4-FFF2-40B4-BE49-F238E27FC236}">
                <a16:creationId xmlns:a16="http://schemas.microsoft.com/office/drawing/2014/main" id="{67BFE089-3DCA-91B1-4454-619B366AB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18" y="-73929"/>
            <a:ext cx="12192000" cy="1876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FD3ACE04-35E0-55A1-B9C5-9F03C67966F7}"/>
              </a:ext>
            </a:extLst>
          </p:cNvPr>
          <p:cNvSpPr>
            <a:spLocks noGrp="1"/>
          </p:cNvSpPr>
          <p:nvPr>
            <p:ph type="body" sz="quarter" idx="10"/>
          </p:nvPr>
        </p:nvSpPr>
        <p:spPr>
          <a:xfrm>
            <a:off x="628881" y="1916935"/>
            <a:ext cx="5467120" cy="3770064"/>
          </a:xfrm>
        </p:spPr>
        <p:txBody>
          <a:bodyPr/>
          <a:lstStyle/>
          <a:p>
            <a:r>
              <a:rPr lang="en-US"/>
              <a:t>Key dates for 2023:</a:t>
            </a:r>
          </a:p>
          <a:p>
            <a:pPr lvl="1"/>
            <a:r>
              <a:rPr lang="en-US"/>
              <a:t>Intent to compete due Nov 18, 2022</a:t>
            </a:r>
          </a:p>
          <a:p>
            <a:pPr lvl="1"/>
            <a:r>
              <a:rPr lang="en-US"/>
              <a:t>Deadline for entries to the 2023 National P&amp;T Competition is January 23, 2023</a:t>
            </a:r>
          </a:p>
        </p:txBody>
      </p:sp>
      <p:sp>
        <p:nvSpPr>
          <p:cNvPr id="11" name="Text Placeholder 8">
            <a:extLst>
              <a:ext uri="{FF2B5EF4-FFF2-40B4-BE49-F238E27FC236}">
                <a16:creationId xmlns:a16="http://schemas.microsoft.com/office/drawing/2014/main" id="{A24E7BB6-13F4-B104-31A2-7DA08C22B317}"/>
              </a:ext>
            </a:extLst>
          </p:cNvPr>
          <p:cNvSpPr txBox="1">
            <a:spLocks/>
          </p:cNvSpPr>
          <p:nvPr/>
        </p:nvSpPr>
        <p:spPr>
          <a:xfrm>
            <a:off x="6609204" y="1916935"/>
            <a:ext cx="5467120" cy="3770064"/>
          </a:xfrm>
          <a:prstGeom prst="rect">
            <a:avLst/>
          </a:prstGeom>
        </p:spPr>
        <p:txBody>
          <a:bodyPr/>
          <a:lstStyle>
            <a:lvl1pPr marL="228600" indent="-228600" algn="l" defTabSz="914400" rtl="0" eaLnBrk="1" latinLnBrk="0" hangingPunct="1">
              <a:lnSpc>
                <a:spcPct val="15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Resources:</a:t>
            </a:r>
          </a:p>
          <a:p>
            <a:pPr lvl="1"/>
            <a:r>
              <a:rPr lang="en-US">
                <a:solidFill>
                  <a:srgbClr val="92D050"/>
                </a:solidFill>
                <a:hlinkClick r:id="rId3">
                  <a:extLst>
                    <a:ext uri="{A12FA001-AC4F-418D-AE19-62706E023703}">
                      <ahyp:hlinkClr xmlns:ahyp="http://schemas.microsoft.com/office/drawing/2018/hyperlinkcolor" val="tx"/>
                    </a:ext>
                  </a:extLst>
                </a:hlinkClick>
              </a:rPr>
              <a:t>AMCP Foundation 2023 Competition site</a:t>
            </a:r>
            <a:endParaRPr lang="en-US">
              <a:solidFill>
                <a:srgbClr val="92D050"/>
              </a:solidFill>
            </a:endParaRPr>
          </a:p>
          <a:p>
            <a:pPr lvl="1"/>
            <a:r>
              <a:rPr lang="en-US"/>
              <a:t>AMCP Student Resource Center </a:t>
            </a:r>
            <a:r>
              <a:rPr lang="en-US">
                <a:solidFill>
                  <a:srgbClr val="92D050"/>
                </a:solidFill>
              </a:rPr>
              <a:t>- </a:t>
            </a:r>
            <a:r>
              <a:rPr lang="en-US">
                <a:solidFill>
                  <a:srgbClr val="92D050"/>
                </a:solidFill>
                <a:hlinkClick r:id="rId4">
                  <a:extLst>
                    <a:ext uri="{A12FA001-AC4F-418D-AE19-62706E023703}">
                      <ahyp:hlinkClr xmlns:ahyp="http://schemas.microsoft.com/office/drawing/2018/hyperlinkcolor" val="tx"/>
                    </a:ext>
                  </a:extLst>
                </a:hlinkClick>
              </a:rPr>
              <a:t>Student developed tools</a:t>
            </a:r>
            <a:endParaRPr lang="en-US">
              <a:solidFill>
                <a:srgbClr val="92D050"/>
              </a:solidFill>
            </a:endParaRPr>
          </a:p>
          <a:p>
            <a:pPr lvl="1"/>
            <a:r>
              <a:rPr lang="en-US"/>
              <a:t>Sign up </a:t>
            </a:r>
            <a:r>
              <a:rPr lang="en-US" i="1">
                <a:solidFill>
                  <a:srgbClr val="92D050"/>
                </a:solidFill>
                <a:hlinkClick r:id="rId5">
                  <a:extLst>
                    <a:ext uri="{A12FA001-AC4F-418D-AE19-62706E023703}">
                      <ahyp:hlinkClr xmlns:ahyp="http://schemas.microsoft.com/office/drawing/2018/hyperlinkcolor" val="tx"/>
                    </a:ext>
                  </a:extLst>
                </a:hlinkClick>
              </a:rPr>
              <a:t>Competition News</a:t>
            </a:r>
            <a:endParaRPr lang="en-US" i="1">
              <a:solidFill>
                <a:srgbClr val="92D050"/>
              </a:solidFill>
            </a:endParaRPr>
          </a:p>
        </p:txBody>
      </p:sp>
    </p:spTree>
    <p:extLst>
      <p:ext uri="{BB962C8B-B14F-4D97-AF65-F5344CB8AC3E}">
        <p14:creationId xmlns:p14="http://schemas.microsoft.com/office/powerpoint/2010/main" val="27416949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5CA-8441-451E-97E7-054118C62227}"/>
              </a:ext>
            </a:extLst>
          </p:cNvPr>
          <p:cNvSpPr>
            <a:spLocks noGrp="1"/>
          </p:cNvSpPr>
          <p:nvPr>
            <p:ph type="title"/>
          </p:nvPr>
        </p:nvSpPr>
        <p:spPr/>
        <p:txBody>
          <a:bodyPr/>
          <a:lstStyle/>
          <a:p>
            <a:r>
              <a:rPr lang="en-US"/>
              <a:t>How to Conduct a Local Competition </a:t>
            </a:r>
          </a:p>
        </p:txBody>
      </p:sp>
      <p:sp>
        <p:nvSpPr>
          <p:cNvPr id="5" name="TextBox 4">
            <a:extLst>
              <a:ext uri="{FF2B5EF4-FFF2-40B4-BE49-F238E27FC236}">
                <a16:creationId xmlns:a16="http://schemas.microsoft.com/office/drawing/2014/main" id="{6519BF4A-F25A-E5C8-A883-5C63356709B6}"/>
              </a:ext>
            </a:extLst>
          </p:cNvPr>
          <p:cNvSpPr txBox="1"/>
          <p:nvPr/>
        </p:nvSpPr>
        <p:spPr>
          <a:xfrm>
            <a:off x="3630705" y="5593976"/>
            <a:ext cx="48050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i="1" dirty="0">
                <a:solidFill>
                  <a:srgbClr val="C00000"/>
                </a:solidFill>
                <a:highlight>
                  <a:srgbClr val="800000"/>
                </a:highlight>
                <a:cs typeface="Arial" panose="020B0604020202020204"/>
                <a:hlinkClick r:id="rId2"/>
              </a:rPr>
              <a:t>How to Conduct a Local P&amp;T Competition Guide</a:t>
            </a:r>
            <a:endParaRPr lang="en-US" sz="1100" b="1" i="1">
              <a:solidFill>
                <a:srgbClr val="C00000"/>
              </a:solidFill>
              <a:highlight>
                <a:srgbClr val="800000"/>
              </a:highlight>
              <a:cs typeface="Arial" panose="020B0604020202020204"/>
            </a:endParaRPr>
          </a:p>
        </p:txBody>
      </p:sp>
      <p:pic>
        <p:nvPicPr>
          <p:cNvPr id="4" name="Picture 5" descr="A picture containing timeline&#10;&#10;Description automatically generated">
            <a:extLst>
              <a:ext uri="{FF2B5EF4-FFF2-40B4-BE49-F238E27FC236}">
                <a16:creationId xmlns:a16="http://schemas.microsoft.com/office/drawing/2014/main" id="{6748E49D-3702-FB75-22F6-892530AD0B51}"/>
              </a:ext>
            </a:extLst>
          </p:cNvPr>
          <p:cNvPicPr>
            <a:picLocks noChangeAspect="1"/>
          </p:cNvPicPr>
          <p:nvPr/>
        </p:nvPicPr>
        <p:blipFill>
          <a:blip r:embed="rId3"/>
          <a:stretch>
            <a:fillRect/>
          </a:stretch>
        </p:blipFill>
        <p:spPr>
          <a:xfrm>
            <a:off x="3358049" y="1299344"/>
            <a:ext cx="5354443" cy="4270681"/>
          </a:xfrm>
          <a:prstGeom prst="rect">
            <a:avLst/>
          </a:prstGeom>
        </p:spPr>
      </p:pic>
    </p:spTree>
    <p:extLst>
      <p:ext uri="{BB962C8B-B14F-4D97-AF65-F5344CB8AC3E}">
        <p14:creationId xmlns:p14="http://schemas.microsoft.com/office/powerpoint/2010/main" val="8574437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3D721-0DAE-B8F3-E842-7BFE4E5391A8}"/>
              </a:ext>
            </a:extLst>
          </p:cNvPr>
          <p:cNvSpPr>
            <a:spLocks noGrp="1"/>
          </p:cNvSpPr>
          <p:nvPr>
            <p:ph type="body" sz="quarter" idx="10"/>
          </p:nvPr>
        </p:nvSpPr>
        <p:spPr/>
        <p:txBody>
          <a:bodyPr/>
          <a:lstStyle/>
          <a:p>
            <a:pPr algn="r"/>
            <a:r>
              <a:rPr lang="en-US"/>
              <a:t>AMCP Survey Highlights</a:t>
            </a:r>
          </a:p>
        </p:txBody>
      </p:sp>
      <p:sp>
        <p:nvSpPr>
          <p:cNvPr id="3" name="Text Placeholder 2">
            <a:extLst>
              <a:ext uri="{FF2B5EF4-FFF2-40B4-BE49-F238E27FC236}">
                <a16:creationId xmlns:a16="http://schemas.microsoft.com/office/drawing/2014/main" id="{E184B5E6-22FE-9687-5789-FF4B1CAEFCD7}"/>
              </a:ext>
            </a:extLst>
          </p:cNvPr>
          <p:cNvSpPr>
            <a:spLocks noGrp="1"/>
          </p:cNvSpPr>
          <p:nvPr>
            <p:ph type="body" sz="quarter" idx="11"/>
          </p:nvPr>
        </p:nvSpPr>
        <p:spPr>
          <a:xfrm>
            <a:off x="560388" y="3594974"/>
            <a:ext cx="11279187" cy="1396125"/>
          </a:xfrm>
        </p:spPr>
        <p:txBody>
          <a:bodyPr lIns="91440" tIns="45720" rIns="91440" bIns="45720" anchor="t"/>
          <a:lstStyle/>
          <a:p>
            <a:r>
              <a:rPr lang="en-US"/>
              <a:t>Zack Riley</a:t>
            </a:r>
          </a:p>
          <a:p>
            <a:r>
              <a:rPr lang="en-US"/>
              <a:t>AMCP Manager, Student Pharmacist and New Practitioner Programs </a:t>
            </a:r>
            <a:endParaRPr lang="en-US">
              <a:cs typeface="Arial"/>
            </a:endParaRPr>
          </a:p>
        </p:txBody>
      </p:sp>
    </p:spTree>
    <p:extLst>
      <p:ext uri="{BB962C8B-B14F-4D97-AF65-F5344CB8AC3E}">
        <p14:creationId xmlns:p14="http://schemas.microsoft.com/office/powerpoint/2010/main" val="23978252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30"/>
          <p:cNvSpPr txBox="1"/>
          <p:nvPr/>
        </p:nvSpPr>
        <p:spPr>
          <a:xfrm>
            <a:off x="7319975" y="1138625"/>
            <a:ext cx="4682100" cy="48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Factors that led to nonparticipation:</a:t>
            </a:r>
            <a:endParaRPr sz="2100">
              <a:solidFill>
                <a:schemeClr val="dk1"/>
              </a:solidFill>
            </a:endParaRPr>
          </a:p>
          <a:p>
            <a:pPr marL="457200" lvl="0" indent="-381000" algn="l" rtl="0">
              <a:spcBef>
                <a:spcPts val="0"/>
              </a:spcBef>
              <a:spcAft>
                <a:spcPts val="0"/>
              </a:spcAft>
              <a:buClr>
                <a:schemeClr val="dk1"/>
              </a:buClr>
              <a:buSzPts val="2400"/>
              <a:buChar char="●"/>
            </a:pPr>
            <a:r>
              <a:rPr lang="en-US" sz="2100">
                <a:solidFill>
                  <a:schemeClr val="dk1"/>
                </a:solidFill>
              </a:rPr>
              <a:t>Limited chapter knowledge</a:t>
            </a:r>
            <a:endParaRPr sz="2100">
              <a:solidFill>
                <a:schemeClr val="dk1"/>
              </a:solidFill>
            </a:endParaRPr>
          </a:p>
          <a:p>
            <a:pPr marL="457200" lvl="0" indent="-381000" algn="l" rtl="0">
              <a:spcBef>
                <a:spcPts val="0"/>
              </a:spcBef>
              <a:spcAft>
                <a:spcPts val="0"/>
              </a:spcAft>
              <a:buClr>
                <a:schemeClr val="dk1"/>
              </a:buClr>
              <a:buSzPts val="2400"/>
              <a:buChar char="●"/>
            </a:pPr>
            <a:r>
              <a:rPr lang="en-US" sz="2100">
                <a:solidFill>
                  <a:schemeClr val="dk1"/>
                </a:solidFill>
              </a:rPr>
              <a:t>Difficulty sparking interest</a:t>
            </a:r>
            <a:endParaRPr sz="2100">
              <a:solidFill>
                <a:schemeClr val="dk1"/>
              </a:solidFill>
            </a:endParaRPr>
          </a:p>
          <a:p>
            <a:pPr marL="457200" lvl="0" indent="-381000" algn="l" rtl="0">
              <a:spcBef>
                <a:spcPts val="0"/>
              </a:spcBef>
              <a:spcAft>
                <a:spcPts val="0"/>
              </a:spcAft>
              <a:buClr>
                <a:schemeClr val="dk1"/>
              </a:buClr>
              <a:buSzPts val="2400"/>
              <a:buChar char="●"/>
            </a:pPr>
            <a:r>
              <a:rPr lang="en-US" sz="2100">
                <a:solidFill>
                  <a:schemeClr val="dk1"/>
                </a:solidFill>
              </a:rPr>
              <a:t>Competition timing conflicts with local P&amp;T competition</a:t>
            </a:r>
            <a:endParaRPr sz="2100">
              <a:solidFill>
                <a:schemeClr val="dk1"/>
              </a:solidFill>
            </a:endParaRPr>
          </a:p>
        </p:txBody>
      </p:sp>
      <p:sp>
        <p:nvSpPr>
          <p:cNvPr id="4" name="TextBox 3">
            <a:extLst>
              <a:ext uri="{FF2B5EF4-FFF2-40B4-BE49-F238E27FC236}">
                <a16:creationId xmlns:a16="http://schemas.microsoft.com/office/drawing/2014/main" id="{6A217A63-0179-1298-A59D-2A5E489FCA61}"/>
              </a:ext>
            </a:extLst>
          </p:cNvPr>
          <p:cNvSpPr txBox="1"/>
          <p:nvPr/>
        </p:nvSpPr>
        <p:spPr>
          <a:xfrm>
            <a:off x="189925" y="399961"/>
            <a:ext cx="7048500" cy="923330"/>
          </a:xfrm>
          <a:prstGeom prst="rect">
            <a:avLst/>
          </a:prstGeom>
          <a:noFill/>
        </p:spPr>
        <p:txBody>
          <a:bodyPr wrap="square" lIns="91440" tIns="45720" rIns="91440" bIns="45720" anchor="t">
            <a:spAutoFit/>
          </a:bodyPr>
          <a:lstStyle/>
          <a:p>
            <a:pPr algn="ctr"/>
            <a:r>
              <a:rPr lang="en-US" sz="1200" b="1">
                <a:cs typeface="Arial"/>
              </a:rPr>
              <a:t>Chapter Survey</a:t>
            </a:r>
          </a:p>
          <a:p>
            <a:r>
              <a:rPr lang="en-US" sz="2100" b="1"/>
              <a:t>Did your chapter participate in the AMCP Foundation P&amp;T Competition? </a:t>
            </a:r>
            <a:endParaRPr lang="en-US" sz="2100">
              <a:cs typeface="Arial"/>
            </a:endParaRPr>
          </a:p>
        </p:txBody>
      </p:sp>
      <p:pic>
        <p:nvPicPr>
          <p:cNvPr id="9" name="Picture 8" descr="Chart&#10;&#10;Description automatically generated">
            <a:extLst>
              <a:ext uri="{FF2B5EF4-FFF2-40B4-BE49-F238E27FC236}">
                <a16:creationId xmlns:a16="http://schemas.microsoft.com/office/drawing/2014/main" id="{5B23DBAD-1D2F-27CF-AD19-A3DC641F58B0}"/>
              </a:ext>
            </a:extLst>
          </p:cNvPr>
          <p:cNvPicPr>
            <a:picLocks noChangeAspect="1"/>
          </p:cNvPicPr>
          <p:nvPr/>
        </p:nvPicPr>
        <p:blipFill>
          <a:blip r:embed="rId3"/>
          <a:stretch>
            <a:fillRect/>
          </a:stretch>
        </p:blipFill>
        <p:spPr>
          <a:xfrm>
            <a:off x="418024" y="1558526"/>
            <a:ext cx="6318441" cy="3740947"/>
          </a:xfrm>
          <a:prstGeom prst="rect">
            <a:avLst/>
          </a:prstGeom>
        </p:spPr>
      </p:pic>
    </p:spTree>
    <p:extLst>
      <p:ext uri="{BB962C8B-B14F-4D97-AF65-F5344CB8AC3E}">
        <p14:creationId xmlns:p14="http://schemas.microsoft.com/office/powerpoint/2010/main" val="425411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12B4-800C-4021-B99E-625480B9E92B}"/>
              </a:ext>
            </a:extLst>
          </p:cNvPr>
          <p:cNvSpPr>
            <a:spLocks noGrp="1"/>
          </p:cNvSpPr>
          <p:nvPr>
            <p:ph type="title"/>
          </p:nvPr>
        </p:nvSpPr>
        <p:spPr/>
        <p:txBody>
          <a:bodyPr/>
          <a:lstStyle/>
          <a:p>
            <a:r>
              <a:rPr lang="en-US"/>
              <a:t>Agenda </a:t>
            </a:r>
          </a:p>
        </p:txBody>
      </p:sp>
      <p:sp>
        <p:nvSpPr>
          <p:cNvPr id="3" name="Text Placeholder 2">
            <a:extLst>
              <a:ext uri="{FF2B5EF4-FFF2-40B4-BE49-F238E27FC236}">
                <a16:creationId xmlns:a16="http://schemas.microsoft.com/office/drawing/2014/main" id="{DC6A07DE-45C7-4FDD-B0D0-B96AAB6FEF04}"/>
              </a:ext>
            </a:extLst>
          </p:cNvPr>
          <p:cNvSpPr>
            <a:spLocks noGrp="1"/>
          </p:cNvSpPr>
          <p:nvPr>
            <p:ph type="body" sz="quarter" idx="10"/>
          </p:nvPr>
        </p:nvSpPr>
        <p:spPr/>
        <p:txBody>
          <a:bodyPr/>
          <a:lstStyle/>
          <a:p>
            <a:r>
              <a:rPr lang="en-US" sz="2000"/>
              <a:t>Welcome and Introductions</a:t>
            </a:r>
          </a:p>
          <a:p>
            <a:r>
              <a:rPr lang="en-US" sz="2000"/>
              <a:t>AMCP Overview</a:t>
            </a:r>
          </a:p>
          <a:p>
            <a:pPr lvl="1"/>
            <a:r>
              <a:rPr lang="en-US" sz="2000"/>
              <a:t>Member Benefits and Resources </a:t>
            </a:r>
          </a:p>
          <a:p>
            <a:r>
              <a:rPr lang="en-US" sz="2000"/>
              <a:t>SOPRC Role </a:t>
            </a:r>
          </a:p>
          <a:p>
            <a:r>
              <a:rPr lang="en-US" sz="2000"/>
              <a:t>Faculty Advisor Survey </a:t>
            </a:r>
          </a:p>
          <a:p>
            <a:r>
              <a:rPr lang="en-US" sz="2000"/>
              <a:t>AMCP Diplomat Program </a:t>
            </a:r>
          </a:p>
          <a:p>
            <a:r>
              <a:rPr lang="en-US" sz="2000"/>
              <a:t>P&amp;T Competition </a:t>
            </a:r>
          </a:p>
          <a:p>
            <a:r>
              <a:rPr lang="en-US" sz="2000"/>
              <a:t>Open Discussion </a:t>
            </a:r>
          </a:p>
          <a:p>
            <a:endParaRPr lang="en-US"/>
          </a:p>
        </p:txBody>
      </p:sp>
    </p:spTree>
    <p:extLst>
      <p:ext uri="{BB962C8B-B14F-4D97-AF65-F5344CB8AC3E}">
        <p14:creationId xmlns:p14="http://schemas.microsoft.com/office/powerpoint/2010/main" val="39333235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7" name="TextBox 6">
            <a:extLst>
              <a:ext uri="{FF2B5EF4-FFF2-40B4-BE49-F238E27FC236}">
                <a16:creationId xmlns:a16="http://schemas.microsoft.com/office/drawing/2014/main" id="{366C0B91-9887-9008-BC24-35A9FDC06AB5}"/>
              </a:ext>
            </a:extLst>
          </p:cNvPr>
          <p:cNvSpPr txBox="1"/>
          <p:nvPr/>
        </p:nvSpPr>
        <p:spPr>
          <a:xfrm>
            <a:off x="361949" y="363183"/>
            <a:ext cx="11677651" cy="600164"/>
          </a:xfrm>
          <a:prstGeom prst="rect">
            <a:avLst/>
          </a:prstGeom>
          <a:noFill/>
        </p:spPr>
        <p:txBody>
          <a:bodyPr wrap="square" lIns="91440" tIns="45720" rIns="91440" bIns="45720" anchor="t">
            <a:spAutoFit/>
          </a:bodyPr>
          <a:lstStyle/>
          <a:p>
            <a:pPr algn="ctr"/>
            <a:r>
              <a:rPr lang="en-US" sz="1200" b="1">
                <a:cs typeface="Arial"/>
              </a:rPr>
              <a:t>Chapter Survey</a:t>
            </a:r>
          </a:p>
          <a:p>
            <a:r>
              <a:rPr lang="en-US" sz="2100" b="1"/>
              <a:t>Does your school provide academic credit for participating in the P&amp;T Competition?</a:t>
            </a:r>
            <a:endParaRPr lang="en-US" sz="2100">
              <a:cs typeface="Arial"/>
            </a:endParaRPr>
          </a:p>
        </p:txBody>
      </p:sp>
      <p:pic>
        <p:nvPicPr>
          <p:cNvPr id="19" name="Picture 18" descr="Chart, bar chart&#10;&#10;Description automatically generated">
            <a:extLst>
              <a:ext uri="{FF2B5EF4-FFF2-40B4-BE49-F238E27FC236}">
                <a16:creationId xmlns:a16="http://schemas.microsoft.com/office/drawing/2014/main" id="{88A5D73C-450A-47C4-E21E-2C23AB33A45B}"/>
              </a:ext>
            </a:extLst>
          </p:cNvPr>
          <p:cNvPicPr>
            <a:picLocks noChangeAspect="1"/>
          </p:cNvPicPr>
          <p:nvPr/>
        </p:nvPicPr>
        <p:blipFill>
          <a:blip r:embed="rId3"/>
          <a:stretch>
            <a:fillRect/>
          </a:stretch>
        </p:blipFill>
        <p:spPr>
          <a:xfrm>
            <a:off x="3026344" y="1319514"/>
            <a:ext cx="6139312" cy="3655602"/>
          </a:xfrm>
          <a:prstGeom prst="rect">
            <a:avLst/>
          </a:prstGeom>
        </p:spPr>
      </p:pic>
    </p:spTree>
    <p:extLst>
      <p:ext uri="{BB962C8B-B14F-4D97-AF65-F5344CB8AC3E}">
        <p14:creationId xmlns:p14="http://schemas.microsoft.com/office/powerpoint/2010/main" val="3460403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7" name="TextBox 6">
            <a:extLst>
              <a:ext uri="{FF2B5EF4-FFF2-40B4-BE49-F238E27FC236}">
                <a16:creationId xmlns:a16="http://schemas.microsoft.com/office/drawing/2014/main" id="{366C0B91-9887-9008-BC24-35A9FDC06AB5}"/>
              </a:ext>
            </a:extLst>
          </p:cNvPr>
          <p:cNvSpPr txBox="1"/>
          <p:nvPr/>
        </p:nvSpPr>
        <p:spPr>
          <a:xfrm>
            <a:off x="361949" y="212371"/>
            <a:ext cx="11677651" cy="923330"/>
          </a:xfrm>
          <a:prstGeom prst="rect">
            <a:avLst/>
          </a:prstGeom>
          <a:noFill/>
        </p:spPr>
        <p:txBody>
          <a:bodyPr wrap="square" lIns="91440" tIns="45720" rIns="91440" bIns="45720" anchor="t">
            <a:spAutoFit/>
          </a:bodyPr>
          <a:lstStyle/>
          <a:p>
            <a:pPr algn="ctr"/>
            <a:r>
              <a:rPr lang="en-GB" sz="1200" b="1">
                <a:ea typeface="+mn-lt"/>
                <a:cs typeface="+mn-lt"/>
              </a:rPr>
              <a:t>Faculty Advisor Survey</a:t>
            </a:r>
          </a:p>
          <a:p>
            <a:r>
              <a:rPr lang="en-GB" sz="2100" b="1">
                <a:ea typeface="+mn-lt"/>
                <a:cs typeface="+mn-lt"/>
              </a:rPr>
              <a:t>What Managed Care opportunities, if any, are offered at your institution? (check all that apply)</a:t>
            </a:r>
            <a:endParaRPr lang="en-US">
              <a:cs typeface="Arial"/>
            </a:endParaRPr>
          </a:p>
        </p:txBody>
      </p:sp>
      <p:graphicFrame>
        <p:nvGraphicFramePr>
          <p:cNvPr id="3" name="Chart Placeholder">
            <a:extLst>
              <a:ext uri="{FF2B5EF4-FFF2-40B4-BE49-F238E27FC236}">
                <a16:creationId xmlns:a16="http://schemas.microsoft.com/office/drawing/2014/main" id="{D1B3C666-4A5E-AE20-814B-C370E5FEFA73}"/>
              </a:ext>
            </a:extLst>
          </p:cNvPr>
          <p:cNvGraphicFramePr>
            <a:graphicFrameLocks noGrp="1"/>
          </p:cNvGraphicFramePr>
          <p:nvPr>
            <p:extLst>
              <p:ext uri="{D42A27DB-BD31-4B8C-83A1-F6EECF244321}">
                <p14:modId xmlns:p14="http://schemas.microsoft.com/office/powerpoint/2010/main" val="2670404105"/>
              </p:ext>
            </p:extLst>
          </p:nvPr>
        </p:nvGraphicFramePr>
        <p:xfrm>
          <a:off x="361949" y="907420"/>
          <a:ext cx="10504099" cy="4758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7344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7" name="TextBox 6">
            <a:extLst>
              <a:ext uri="{FF2B5EF4-FFF2-40B4-BE49-F238E27FC236}">
                <a16:creationId xmlns:a16="http://schemas.microsoft.com/office/drawing/2014/main" id="{366C0B91-9887-9008-BC24-35A9FDC06AB5}"/>
              </a:ext>
            </a:extLst>
          </p:cNvPr>
          <p:cNvSpPr txBox="1"/>
          <p:nvPr/>
        </p:nvSpPr>
        <p:spPr>
          <a:xfrm>
            <a:off x="361949" y="291746"/>
            <a:ext cx="11677651" cy="923330"/>
          </a:xfrm>
          <a:prstGeom prst="rect">
            <a:avLst/>
          </a:prstGeom>
          <a:noFill/>
        </p:spPr>
        <p:txBody>
          <a:bodyPr wrap="square" lIns="91440" tIns="45720" rIns="91440" bIns="45720" anchor="t">
            <a:spAutoFit/>
          </a:bodyPr>
          <a:lstStyle/>
          <a:p>
            <a:pPr algn="ctr"/>
            <a:r>
              <a:rPr lang="en-GB" sz="1200" b="1">
                <a:ea typeface="+mn-lt"/>
                <a:cs typeface="+mn-lt"/>
              </a:rPr>
              <a:t>Faculty Advisor Survey</a:t>
            </a:r>
            <a:endParaRPr lang="en-US"/>
          </a:p>
          <a:p>
            <a:r>
              <a:rPr lang="en-GB" sz="2100" b="1">
                <a:ea typeface="+mn-lt"/>
                <a:cs typeface="+mn-lt"/>
              </a:rPr>
              <a:t>What is the role of the AMCP Diplomat(s) within your institution? Additional information found here. Please select all that apply.</a:t>
            </a:r>
            <a:endParaRPr lang="en-US">
              <a:cs typeface="Arial"/>
            </a:endParaRPr>
          </a:p>
        </p:txBody>
      </p:sp>
      <p:graphicFrame>
        <p:nvGraphicFramePr>
          <p:cNvPr id="4" name="Chart Placeholder">
            <a:extLst>
              <a:ext uri="{FF2B5EF4-FFF2-40B4-BE49-F238E27FC236}">
                <a16:creationId xmlns:a16="http://schemas.microsoft.com/office/drawing/2014/main" id="{58149A6C-2C64-976D-2C7E-A5B53992A71C}"/>
              </a:ext>
            </a:extLst>
          </p:cNvPr>
          <p:cNvGraphicFramePr>
            <a:graphicFrameLocks noGrp="1"/>
          </p:cNvGraphicFramePr>
          <p:nvPr>
            <p:extLst>
              <p:ext uri="{D42A27DB-BD31-4B8C-83A1-F6EECF244321}">
                <p14:modId xmlns:p14="http://schemas.microsoft.com/office/powerpoint/2010/main" val="1432049659"/>
              </p:ext>
            </p:extLst>
          </p:nvPr>
        </p:nvGraphicFramePr>
        <p:xfrm>
          <a:off x="1431291" y="1121733"/>
          <a:ext cx="9331569" cy="4758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0347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886E5-AF34-43AC-BE15-3ADEB6705E87}"/>
              </a:ext>
            </a:extLst>
          </p:cNvPr>
          <p:cNvSpPr/>
          <p:nvPr/>
        </p:nvSpPr>
        <p:spPr>
          <a:xfrm>
            <a:off x="3915592" y="2196154"/>
            <a:ext cx="7665881" cy="1631216"/>
          </a:xfrm>
          <a:prstGeom prst="rect">
            <a:avLst/>
          </a:prstGeom>
          <a:noFill/>
        </p:spPr>
        <p:txBody>
          <a:bodyPr wrap="none" lIns="91440" tIns="45720" rIns="91440" bIns="45720">
            <a:spAutoFit/>
          </a:bodyPr>
          <a:lstStyle/>
          <a:p>
            <a:pPr algn="ctr"/>
            <a:r>
              <a:rPr lang="en-US" sz="10000" b="1" cap="none" spc="50">
                <a:ln w="9525" cmpd="sng">
                  <a:solidFill>
                    <a:schemeClr val="accent1"/>
                  </a:solidFill>
                  <a:prstDash val="solid"/>
                </a:ln>
                <a:solidFill>
                  <a:srgbClr val="70AD47">
                    <a:tint val="1000"/>
                  </a:srgbClr>
                </a:solidFill>
                <a:effectLst>
                  <a:glow rad="38100">
                    <a:schemeClr val="accent1">
                      <a:alpha val="40000"/>
                    </a:schemeClr>
                  </a:glow>
                </a:effectLst>
              </a:rPr>
              <a:t>Questions? </a:t>
            </a:r>
          </a:p>
        </p:txBody>
      </p:sp>
    </p:spTree>
    <p:extLst>
      <p:ext uri="{BB962C8B-B14F-4D97-AF65-F5344CB8AC3E}">
        <p14:creationId xmlns:p14="http://schemas.microsoft.com/office/powerpoint/2010/main" val="22101570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8C68-0635-48D3-B320-9C7E63EC64A4}"/>
              </a:ext>
            </a:extLst>
          </p:cNvPr>
          <p:cNvSpPr>
            <a:spLocks noGrp="1"/>
          </p:cNvSpPr>
          <p:nvPr>
            <p:ph type="title"/>
          </p:nvPr>
        </p:nvSpPr>
        <p:spPr/>
        <p:txBody>
          <a:bodyPr/>
          <a:lstStyle/>
          <a:p>
            <a:r>
              <a:rPr lang="en-US"/>
              <a:t>Challenges? </a:t>
            </a:r>
          </a:p>
        </p:txBody>
      </p:sp>
      <p:sp>
        <p:nvSpPr>
          <p:cNvPr id="3" name="Text Placeholder 2">
            <a:extLst>
              <a:ext uri="{FF2B5EF4-FFF2-40B4-BE49-F238E27FC236}">
                <a16:creationId xmlns:a16="http://schemas.microsoft.com/office/drawing/2014/main" id="{0887AC3A-8A40-42CE-88CD-F555FC9AF053}"/>
              </a:ext>
            </a:extLst>
          </p:cNvPr>
          <p:cNvSpPr>
            <a:spLocks noGrp="1"/>
          </p:cNvSpPr>
          <p:nvPr>
            <p:ph type="body" sz="quarter" idx="10"/>
          </p:nvPr>
        </p:nvSpPr>
        <p:spPr/>
        <p:txBody>
          <a:bodyPr/>
          <a:lstStyle/>
          <a:p>
            <a:r>
              <a:rPr lang="en-US" sz="2400"/>
              <a:t>What challenge(s) has your AMCP chapter faced in the recent years with membership, engagement, etc.? </a:t>
            </a:r>
          </a:p>
          <a:p>
            <a:pPr lvl="1"/>
            <a:r>
              <a:rPr lang="en-US" sz="2000"/>
              <a:t>How did your AMCP chapter overcome these challenges? </a:t>
            </a:r>
          </a:p>
          <a:p>
            <a:pPr lvl="1"/>
            <a:r>
              <a:rPr lang="en-US" sz="2000"/>
              <a:t>Example: </a:t>
            </a:r>
            <a:r>
              <a:rPr lang="en-US" sz="2000" err="1"/>
              <a:t>APhA</a:t>
            </a:r>
            <a:r>
              <a:rPr lang="en-US" sz="2000"/>
              <a:t>/other larger pharmacy orgs lure in students, leaving little room for AMCP/other orgs </a:t>
            </a:r>
          </a:p>
          <a:p>
            <a:pPr lvl="1"/>
            <a:r>
              <a:rPr lang="en-US" sz="2000"/>
              <a:t>Example: Challenges with COVID-19 for students who haven’t had to put on in-person events in the past </a:t>
            </a:r>
          </a:p>
          <a:p>
            <a:endParaRPr lang="en-US"/>
          </a:p>
        </p:txBody>
      </p:sp>
    </p:spTree>
    <p:extLst>
      <p:ext uri="{BB962C8B-B14F-4D97-AF65-F5344CB8AC3E}">
        <p14:creationId xmlns:p14="http://schemas.microsoft.com/office/powerpoint/2010/main" val="9926647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1B64-AFF6-4377-AE0F-AA1AE64C6D6A}"/>
              </a:ext>
            </a:extLst>
          </p:cNvPr>
          <p:cNvSpPr>
            <a:spLocks noGrp="1"/>
          </p:cNvSpPr>
          <p:nvPr>
            <p:ph type="title"/>
          </p:nvPr>
        </p:nvSpPr>
        <p:spPr/>
        <p:txBody>
          <a:bodyPr/>
          <a:lstStyle/>
          <a:p>
            <a:r>
              <a:rPr lang="en-US"/>
              <a:t>Successes</a:t>
            </a:r>
          </a:p>
        </p:txBody>
      </p:sp>
      <p:sp>
        <p:nvSpPr>
          <p:cNvPr id="3" name="Text Placeholder 2">
            <a:extLst>
              <a:ext uri="{FF2B5EF4-FFF2-40B4-BE49-F238E27FC236}">
                <a16:creationId xmlns:a16="http://schemas.microsoft.com/office/drawing/2014/main" id="{EB565BC7-1698-42C9-AF39-AB879E7D8203}"/>
              </a:ext>
            </a:extLst>
          </p:cNvPr>
          <p:cNvSpPr>
            <a:spLocks noGrp="1"/>
          </p:cNvSpPr>
          <p:nvPr>
            <p:ph type="body" sz="quarter" idx="10"/>
          </p:nvPr>
        </p:nvSpPr>
        <p:spPr/>
        <p:txBody>
          <a:bodyPr/>
          <a:lstStyle/>
          <a:p>
            <a:pPr>
              <a:lnSpc>
                <a:spcPct val="100000"/>
              </a:lnSpc>
            </a:pPr>
            <a:r>
              <a:rPr lang="en-US" sz="2400"/>
              <a:t>What positive outcomes has your AMCP chapter seen in the recent years? (e.g., increase in membership, P&amp;T competition involvement, etc.) </a:t>
            </a:r>
          </a:p>
          <a:p>
            <a:pPr lvl="1"/>
            <a:r>
              <a:rPr lang="en-US" sz="2000"/>
              <a:t>How does your AMCP chapter plan to continue achieving positive outcomes? </a:t>
            </a:r>
          </a:p>
          <a:p>
            <a:pPr lvl="1"/>
            <a:r>
              <a:rPr lang="en-US" sz="2000"/>
              <a:t>Example: more collaboration between schools of pharmacy due to COVID-19 especially on virtual platforms </a:t>
            </a:r>
          </a:p>
          <a:p>
            <a:endParaRPr lang="en-US"/>
          </a:p>
        </p:txBody>
      </p:sp>
    </p:spTree>
    <p:extLst>
      <p:ext uri="{BB962C8B-B14F-4D97-AF65-F5344CB8AC3E}">
        <p14:creationId xmlns:p14="http://schemas.microsoft.com/office/powerpoint/2010/main" val="2105715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EE8A-812B-46D5-9903-611B1CD0E0CB}"/>
              </a:ext>
            </a:extLst>
          </p:cNvPr>
          <p:cNvSpPr>
            <a:spLocks noGrp="1"/>
          </p:cNvSpPr>
          <p:nvPr>
            <p:ph type="title"/>
          </p:nvPr>
        </p:nvSpPr>
        <p:spPr/>
        <p:txBody>
          <a:bodyPr/>
          <a:lstStyle/>
          <a:p>
            <a:r>
              <a:rPr lang="en-US"/>
              <a:t>Advice </a:t>
            </a:r>
          </a:p>
        </p:txBody>
      </p:sp>
      <p:sp>
        <p:nvSpPr>
          <p:cNvPr id="3" name="Text Placeholder 2">
            <a:extLst>
              <a:ext uri="{FF2B5EF4-FFF2-40B4-BE49-F238E27FC236}">
                <a16:creationId xmlns:a16="http://schemas.microsoft.com/office/drawing/2014/main" id="{E3ABEC59-1749-4026-BAF5-32432A6C2CD3}"/>
              </a:ext>
            </a:extLst>
          </p:cNvPr>
          <p:cNvSpPr>
            <a:spLocks noGrp="1"/>
          </p:cNvSpPr>
          <p:nvPr>
            <p:ph type="body" sz="quarter" idx="10"/>
          </p:nvPr>
        </p:nvSpPr>
        <p:spPr/>
        <p:txBody>
          <a:bodyPr/>
          <a:lstStyle/>
          <a:p>
            <a:r>
              <a:rPr lang="en-US" sz="2400"/>
              <a:t>What advice would you give to someone starting a new AMCP chapter? </a:t>
            </a:r>
          </a:p>
          <a:p>
            <a:pPr lvl="1"/>
            <a:r>
              <a:rPr lang="en-US" sz="2000"/>
              <a:t>What do you wish you had known at the time? </a:t>
            </a:r>
          </a:p>
          <a:p>
            <a:pPr lvl="1"/>
            <a:r>
              <a:rPr lang="en-US" sz="2000"/>
              <a:t>Example: knowing your AMCP resources </a:t>
            </a:r>
          </a:p>
          <a:p>
            <a:endParaRPr lang="en-US"/>
          </a:p>
        </p:txBody>
      </p:sp>
    </p:spTree>
    <p:extLst>
      <p:ext uri="{BB962C8B-B14F-4D97-AF65-F5344CB8AC3E}">
        <p14:creationId xmlns:p14="http://schemas.microsoft.com/office/powerpoint/2010/main" val="14244447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886E5-AF34-43AC-BE15-3ADEB6705E87}"/>
              </a:ext>
            </a:extLst>
          </p:cNvPr>
          <p:cNvSpPr/>
          <p:nvPr/>
        </p:nvSpPr>
        <p:spPr>
          <a:xfrm>
            <a:off x="3915592" y="2196154"/>
            <a:ext cx="7665881" cy="1631216"/>
          </a:xfrm>
          <a:prstGeom prst="rect">
            <a:avLst/>
          </a:prstGeom>
          <a:noFill/>
        </p:spPr>
        <p:txBody>
          <a:bodyPr wrap="none" lIns="91440" tIns="45720" rIns="91440" bIns="45720">
            <a:spAutoFit/>
          </a:bodyPr>
          <a:lstStyle/>
          <a:p>
            <a:pPr algn="ctr"/>
            <a:r>
              <a:rPr lang="en-US" sz="10000" b="1" cap="none" spc="50">
                <a:ln w="9525" cmpd="sng">
                  <a:solidFill>
                    <a:schemeClr val="accent1"/>
                  </a:solidFill>
                  <a:prstDash val="solid"/>
                </a:ln>
                <a:solidFill>
                  <a:srgbClr val="70AD47">
                    <a:tint val="1000"/>
                  </a:srgbClr>
                </a:solidFill>
                <a:effectLst>
                  <a:glow rad="38100">
                    <a:schemeClr val="accent1">
                      <a:alpha val="40000"/>
                    </a:schemeClr>
                  </a:glow>
                </a:effectLst>
              </a:rPr>
              <a:t>Questions? </a:t>
            </a:r>
          </a:p>
        </p:txBody>
      </p:sp>
    </p:spTree>
    <p:extLst>
      <p:ext uri="{BB962C8B-B14F-4D97-AF65-F5344CB8AC3E}">
        <p14:creationId xmlns:p14="http://schemas.microsoft.com/office/powerpoint/2010/main" val="26376680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96085-CA89-4833-AB50-0147E0F4005B}"/>
              </a:ext>
            </a:extLst>
          </p:cNvPr>
          <p:cNvSpPr>
            <a:spLocks noGrp="1"/>
          </p:cNvSpPr>
          <p:nvPr>
            <p:ph type="title"/>
          </p:nvPr>
        </p:nvSpPr>
        <p:spPr/>
        <p:txBody>
          <a:bodyPr/>
          <a:lstStyle/>
          <a:p>
            <a:r>
              <a:rPr lang="en-US"/>
              <a:t>Introductions	</a:t>
            </a:r>
          </a:p>
        </p:txBody>
      </p:sp>
      <p:sp>
        <p:nvSpPr>
          <p:cNvPr id="6" name="Text Placeholder 5">
            <a:extLst>
              <a:ext uri="{FF2B5EF4-FFF2-40B4-BE49-F238E27FC236}">
                <a16:creationId xmlns:a16="http://schemas.microsoft.com/office/drawing/2014/main" id="{8C392015-541D-4AD5-975B-AFF0A4126A51}"/>
              </a:ext>
            </a:extLst>
          </p:cNvPr>
          <p:cNvSpPr>
            <a:spLocks noGrp="1"/>
          </p:cNvSpPr>
          <p:nvPr>
            <p:ph type="body" sz="quarter" idx="10"/>
          </p:nvPr>
        </p:nvSpPr>
        <p:spPr/>
        <p:txBody>
          <a:bodyPr lIns="91440" tIns="45720" rIns="91440" bIns="45720" anchor="t"/>
          <a:lstStyle/>
          <a:p>
            <a:r>
              <a:rPr lang="en-US" sz="2000"/>
              <a:t>Sarah </a:t>
            </a:r>
            <a:r>
              <a:rPr lang="en-US" sz="2000" err="1"/>
              <a:t>Hulvershorn</a:t>
            </a:r>
            <a:r>
              <a:rPr lang="en-US" sz="2000"/>
              <a:t>, PharmD – Chair, Schools of Pharmacy Relations Committee</a:t>
            </a:r>
          </a:p>
          <a:p>
            <a:r>
              <a:rPr lang="en-US" sz="2000"/>
              <a:t>Kheelan Gopal, PharmD – Vice Chair, Schools of Pharmacy Relations Committee</a:t>
            </a:r>
            <a:endParaRPr lang="en-US" sz="2000">
              <a:cs typeface="Arial"/>
            </a:endParaRPr>
          </a:p>
          <a:p>
            <a:r>
              <a:rPr lang="en-US" sz="2000"/>
              <a:t>Fatima Ali, PharmD – Task Lead, Schools of Pharmacy Relations Committee</a:t>
            </a:r>
            <a:endParaRPr lang="en-US" sz="2000">
              <a:cs typeface="Arial"/>
            </a:endParaRPr>
          </a:p>
          <a:p>
            <a:r>
              <a:rPr lang="en-US" sz="2000"/>
              <a:t>Nasir Kaker, PharmD – School of Pharmacy Relations Committee</a:t>
            </a:r>
            <a:endParaRPr lang="en-US" sz="2000">
              <a:cs typeface="Arial"/>
            </a:endParaRPr>
          </a:p>
          <a:p>
            <a:r>
              <a:rPr lang="en-US" sz="2000"/>
              <a:t>Zach Riley, AMCP Manager Student Pharmacist &amp; New Practitioner Programs</a:t>
            </a:r>
            <a:endParaRPr lang="en-US" sz="2000">
              <a:cs typeface="Arial"/>
            </a:endParaRPr>
          </a:p>
          <a:p>
            <a:r>
              <a:rPr lang="en-US" sz="2000"/>
              <a:t>Betty Whitaker, AMCP VP Membership &amp; Meetings</a:t>
            </a:r>
            <a:endParaRPr lang="en-US" sz="2000">
              <a:cs typeface="Arial"/>
            </a:endParaRPr>
          </a:p>
          <a:p>
            <a:pPr lvl="1"/>
            <a:endParaRPr lang="en-US"/>
          </a:p>
        </p:txBody>
      </p:sp>
    </p:spTree>
    <p:extLst>
      <p:ext uri="{BB962C8B-B14F-4D97-AF65-F5344CB8AC3E}">
        <p14:creationId xmlns:p14="http://schemas.microsoft.com/office/powerpoint/2010/main" val="13798481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0C20D-0A6F-47EA-ADAC-B3540447199F}"/>
              </a:ext>
            </a:extLst>
          </p:cNvPr>
          <p:cNvPicPr>
            <a:picLocks noChangeAspect="1"/>
          </p:cNvPicPr>
          <p:nvPr/>
        </p:nvPicPr>
        <p:blipFill>
          <a:blip r:embed="rId3"/>
          <a:stretch>
            <a:fillRect/>
          </a:stretch>
        </p:blipFill>
        <p:spPr>
          <a:xfrm>
            <a:off x="857674" y="2552393"/>
            <a:ext cx="3450854" cy="1389003"/>
          </a:xfrm>
          <a:prstGeom prst="rect">
            <a:avLst/>
          </a:prstGeom>
        </p:spPr>
      </p:pic>
      <p:sp>
        <p:nvSpPr>
          <p:cNvPr id="5" name="Rectangle 4">
            <a:extLst>
              <a:ext uri="{FF2B5EF4-FFF2-40B4-BE49-F238E27FC236}">
                <a16:creationId xmlns:a16="http://schemas.microsoft.com/office/drawing/2014/main" id="{A8DAB0C8-53A2-462C-B5D5-BCC2ED53A0BC}"/>
              </a:ext>
            </a:extLst>
          </p:cNvPr>
          <p:cNvSpPr/>
          <p:nvPr/>
        </p:nvSpPr>
        <p:spPr>
          <a:xfrm>
            <a:off x="5641381" y="2693546"/>
            <a:ext cx="6659105" cy="2062103"/>
          </a:xfrm>
          <a:prstGeom prst="rect">
            <a:avLst/>
          </a:prstGeom>
        </p:spPr>
        <p:txBody>
          <a:bodyPr wrap="square">
            <a:spAutoFit/>
          </a:bodyPr>
          <a:lstStyle/>
          <a:p>
            <a:r>
              <a:rPr lang="en-US" sz="3200">
                <a:solidFill>
                  <a:schemeClr val="bg1"/>
                </a:solidFill>
                <a:ea typeface="Calibri" panose="020F0502020204030204" pitchFamily="34" charset="0"/>
                <a:cs typeface="Times New Roman" panose="02020603050405020304" pitchFamily="18" charset="0"/>
              </a:rPr>
              <a:t>To improve patient health by ensuring access to </a:t>
            </a:r>
          </a:p>
          <a:p>
            <a:r>
              <a:rPr lang="en-US" sz="3200">
                <a:solidFill>
                  <a:schemeClr val="bg1"/>
                </a:solidFill>
                <a:ea typeface="Calibri" panose="020F0502020204030204" pitchFamily="34" charset="0"/>
                <a:cs typeface="Times New Roman" panose="02020603050405020304" pitchFamily="18" charset="0"/>
              </a:rPr>
              <a:t>high-quality, cost-effective medications and other therapies. </a:t>
            </a:r>
          </a:p>
        </p:txBody>
      </p:sp>
      <p:sp>
        <p:nvSpPr>
          <p:cNvPr id="8" name="Rectangle 7">
            <a:extLst>
              <a:ext uri="{FF2B5EF4-FFF2-40B4-BE49-F238E27FC236}">
                <a16:creationId xmlns:a16="http://schemas.microsoft.com/office/drawing/2014/main" id="{EA51A40B-6AD4-4D7E-8AF1-2D13450D8AFA}"/>
              </a:ext>
            </a:extLst>
          </p:cNvPr>
          <p:cNvSpPr/>
          <p:nvPr/>
        </p:nvSpPr>
        <p:spPr>
          <a:xfrm>
            <a:off x="5641381" y="1702365"/>
            <a:ext cx="6963904" cy="646331"/>
          </a:xfrm>
          <a:prstGeom prst="rect">
            <a:avLst/>
          </a:prstGeom>
        </p:spPr>
        <p:txBody>
          <a:bodyPr wrap="square">
            <a:spAutoFit/>
          </a:bodyPr>
          <a:lstStyle/>
          <a:p>
            <a:r>
              <a:rPr lang="en-US" sz="3600" b="1">
                <a:solidFill>
                  <a:srgbClr val="91C84C"/>
                </a:solidFill>
                <a:ea typeface="Calibri" panose="020F0502020204030204" pitchFamily="34" charset="0"/>
                <a:cs typeface="Times New Roman" panose="02020603050405020304" pitchFamily="18" charset="0"/>
              </a:rPr>
              <a:t>Mission</a:t>
            </a:r>
          </a:p>
        </p:txBody>
      </p:sp>
      <p:cxnSp>
        <p:nvCxnSpPr>
          <p:cNvPr id="3" name="Straight Connector 2">
            <a:extLst>
              <a:ext uri="{FF2B5EF4-FFF2-40B4-BE49-F238E27FC236}">
                <a16:creationId xmlns:a16="http://schemas.microsoft.com/office/drawing/2014/main" id="{AFAEEE17-B4BC-1C4E-96F4-D184FE37B69A}"/>
              </a:ext>
            </a:extLst>
          </p:cNvPr>
          <p:cNvCxnSpPr/>
          <p:nvPr/>
        </p:nvCxnSpPr>
        <p:spPr>
          <a:xfrm>
            <a:off x="4974954" y="1875295"/>
            <a:ext cx="0" cy="274320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312644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DE2A7-C9FE-4737-ABEC-E72494A05DA8}"/>
              </a:ext>
            </a:extLst>
          </p:cNvPr>
          <p:cNvPicPr>
            <a:picLocks noChangeAspect="1"/>
          </p:cNvPicPr>
          <p:nvPr/>
        </p:nvPicPr>
        <p:blipFill rotWithShape="1">
          <a:blip r:embed="rId3"/>
          <a:srcRect t="1270"/>
          <a:stretch/>
        </p:blipFill>
        <p:spPr>
          <a:xfrm>
            <a:off x="0" y="-16383"/>
            <a:ext cx="12180056" cy="6874383"/>
          </a:xfrm>
          <a:prstGeom prst="rect">
            <a:avLst/>
          </a:prstGeom>
        </p:spPr>
      </p:pic>
      <p:sp>
        <p:nvSpPr>
          <p:cNvPr id="4" name="Rectangle 3">
            <a:extLst>
              <a:ext uri="{FF2B5EF4-FFF2-40B4-BE49-F238E27FC236}">
                <a16:creationId xmlns:a16="http://schemas.microsoft.com/office/drawing/2014/main" id="{E1B619A3-0E06-45E4-94BE-08C0D26F78EB}"/>
              </a:ext>
            </a:extLst>
          </p:cNvPr>
          <p:cNvSpPr/>
          <p:nvPr/>
        </p:nvSpPr>
        <p:spPr>
          <a:xfrm>
            <a:off x="11944" y="0"/>
            <a:ext cx="12168112" cy="6858000"/>
          </a:xfrm>
          <a:prstGeom prst="rect">
            <a:avLst/>
          </a:prstGeom>
          <a:solidFill>
            <a:srgbClr val="286AA6">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DA486A6C-28A3-40FA-B4FE-74E5CC5607A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641421" y="159654"/>
            <a:ext cx="5371950" cy="6538007"/>
          </a:xfrm>
          <a:prstGeom prst="rect">
            <a:avLst/>
          </a:prstGeom>
        </p:spPr>
      </p:pic>
    </p:spTree>
    <p:extLst>
      <p:ext uri="{BB962C8B-B14F-4D97-AF65-F5344CB8AC3E}">
        <p14:creationId xmlns:p14="http://schemas.microsoft.com/office/powerpoint/2010/main" val="98606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flag&#10;&#10;Description automatically generated with low confidence">
            <a:extLst>
              <a:ext uri="{FF2B5EF4-FFF2-40B4-BE49-F238E27FC236}">
                <a16:creationId xmlns:a16="http://schemas.microsoft.com/office/drawing/2014/main" id="{EFDEEACB-9A6E-E94D-9E08-9A31A2B3A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1690"/>
            <a:ext cx="12179300" cy="6858000"/>
          </a:xfrm>
          <a:prstGeom prst="rect">
            <a:avLst/>
          </a:prstGeom>
        </p:spPr>
      </p:pic>
      <p:sp>
        <p:nvSpPr>
          <p:cNvPr id="7" name="Text Placeholder 1">
            <a:extLst>
              <a:ext uri="{FF2B5EF4-FFF2-40B4-BE49-F238E27FC236}">
                <a16:creationId xmlns:a16="http://schemas.microsoft.com/office/drawing/2014/main" id="{1857E7D2-1DDC-234C-82DD-4F8900D219A2}"/>
              </a:ext>
            </a:extLst>
          </p:cNvPr>
          <p:cNvSpPr txBox="1">
            <a:spLocks/>
          </p:cNvSpPr>
          <p:nvPr/>
        </p:nvSpPr>
        <p:spPr>
          <a:xfrm>
            <a:off x="424288" y="809505"/>
            <a:ext cx="11767712"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accent1"/>
                </a:solidFill>
                <a:effectLst/>
                <a:uLnTx/>
                <a:uFillTx/>
                <a:latin typeface="Arial" panose="020B0604020202020204"/>
                <a:ea typeface="+mn-ea"/>
                <a:cs typeface="+mn-cs"/>
              </a:rPr>
              <a:t>About AMCP</a:t>
            </a:r>
          </a:p>
        </p:txBody>
      </p:sp>
      <p:sp>
        <p:nvSpPr>
          <p:cNvPr id="9" name="Text Placeholder 1">
            <a:extLst>
              <a:ext uri="{FF2B5EF4-FFF2-40B4-BE49-F238E27FC236}">
                <a16:creationId xmlns:a16="http://schemas.microsoft.com/office/drawing/2014/main" id="{6A1EDAC3-AFAE-FB43-836A-F288108861C1}"/>
              </a:ext>
            </a:extLst>
          </p:cNvPr>
          <p:cNvSpPr txBox="1">
            <a:spLocks/>
          </p:cNvSpPr>
          <p:nvPr/>
        </p:nvSpPr>
        <p:spPr>
          <a:xfrm>
            <a:off x="6102350" y="1295977"/>
            <a:ext cx="4035382"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effectLst/>
                <a:uLnTx/>
                <a:uFillTx/>
                <a:latin typeface="Arial" panose="020B0604020202020204"/>
                <a:ea typeface="+mn-ea"/>
                <a:cs typeface="+mn-cs"/>
              </a:rPr>
              <a:t>8,000 members</a:t>
            </a:r>
          </a:p>
        </p:txBody>
      </p:sp>
      <p:sp>
        <p:nvSpPr>
          <p:cNvPr id="10" name="Text Placeholder 1">
            <a:extLst>
              <a:ext uri="{FF2B5EF4-FFF2-40B4-BE49-F238E27FC236}">
                <a16:creationId xmlns:a16="http://schemas.microsoft.com/office/drawing/2014/main" id="{D8B8BFAE-9104-9241-B796-A9503ECEF895}"/>
              </a:ext>
            </a:extLst>
          </p:cNvPr>
          <p:cNvSpPr txBox="1">
            <a:spLocks/>
          </p:cNvSpPr>
          <p:nvPr/>
        </p:nvSpPr>
        <p:spPr>
          <a:xfrm>
            <a:off x="4566594" y="2852964"/>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effectLst/>
                <a:uLnTx/>
                <a:uFillTx/>
                <a:latin typeface="Arial" panose="020B0604020202020204"/>
                <a:ea typeface="+mn-ea"/>
                <a:cs typeface="+mn-cs"/>
              </a:rPr>
              <a:t>Members manage medication therapies </a:t>
            </a:r>
            <a:r>
              <a:rPr lang="en-US" sz="2400" b="0">
                <a:latin typeface="Arial" panose="020B0604020202020204"/>
              </a:rPr>
              <a:t>more than 250 </a:t>
            </a:r>
            <a:r>
              <a:rPr kumimoji="0" lang="en-US" sz="2400" b="0" i="0" u="none" strike="noStrike" kern="1200" cap="none" spc="0" normalizeH="0" baseline="0" noProof="0">
                <a:ln>
                  <a:noFill/>
                </a:ln>
                <a:effectLst/>
                <a:uLnTx/>
                <a:uFillTx/>
                <a:latin typeface="Arial" panose="020B0604020202020204"/>
                <a:ea typeface="+mn-ea"/>
                <a:cs typeface="+mn-cs"/>
              </a:rPr>
              <a:t>million Americans</a:t>
            </a:r>
          </a:p>
        </p:txBody>
      </p:sp>
      <p:sp>
        <p:nvSpPr>
          <p:cNvPr id="14" name="Text Placeholder 1">
            <a:extLst>
              <a:ext uri="{FF2B5EF4-FFF2-40B4-BE49-F238E27FC236}">
                <a16:creationId xmlns:a16="http://schemas.microsoft.com/office/drawing/2014/main" id="{A372431E-966B-9149-9952-9188BDFF0757}"/>
              </a:ext>
            </a:extLst>
          </p:cNvPr>
          <p:cNvSpPr txBox="1">
            <a:spLocks/>
          </p:cNvSpPr>
          <p:nvPr/>
        </p:nvSpPr>
        <p:spPr>
          <a:xfrm>
            <a:off x="3446574" y="4844637"/>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effectLst/>
                <a:uLnTx/>
                <a:uFillTx/>
                <a:latin typeface="Arial" panose="020B0604020202020204"/>
                <a:ea typeface="+mn-ea"/>
                <a:cs typeface="+mn-cs"/>
              </a:rPr>
              <a:t>Networking, education, advocacy, and more</a:t>
            </a:r>
          </a:p>
        </p:txBody>
      </p:sp>
      <p:pic>
        <p:nvPicPr>
          <p:cNvPr id="11" name="Picture 10">
            <a:extLst>
              <a:ext uri="{FF2B5EF4-FFF2-40B4-BE49-F238E27FC236}">
                <a16:creationId xmlns:a16="http://schemas.microsoft.com/office/drawing/2014/main" id="{730D473F-0500-44BD-A210-2F16698F7BD3}"/>
              </a:ext>
            </a:extLst>
          </p:cNvPr>
          <p:cNvPicPr>
            <a:picLocks noChangeAspect="1"/>
          </p:cNvPicPr>
          <p:nvPr/>
        </p:nvPicPr>
        <p:blipFill>
          <a:blip r:embed="rId4"/>
          <a:stretch>
            <a:fillRect/>
          </a:stretch>
        </p:blipFill>
        <p:spPr>
          <a:xfrm>
            <a:off x="9377947" y="5482402"/>
            <a:ext cx="2305667" cy="928054"/>
          </a:xfrm>
          <a:prstGeom prst="rect">
            <a:avLst/>
          </a:prstGeom>
        </p:spPr>
      </p:pic>
    </p:spTree>
    <p:extLst>
      <p:ext uri="{BB962C8B-B14F-4D97-AF65-F5344CB8AC3E}">
        <p14:creationId xmlns:p14="http://schemas.microsoft.com/office/powerpoint/2010/main" val="300276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5CC7-EFB8-484B-B3D9-1D8BD84E5EB0}"/>
              </a:ext>
            </a:extLst>
          </p:cNvPr>
          <p:cNvSpPr>
            <a:spLocks noGrp="1"/>
          </p:cNvSpPr>
          <p:nvPr>
            <p:ph type="title" idx="4294967295"/>
          </p:nvPr>
        </p:nvSpPr>
        <p:spPr>
          <a:xfrm>
            <a:off x="553387" y="-1004341"/>
            <a:ext cx="10515600" cy="899410"/>
          </a:xfrm>
          <a:prstGeom prst="rect">
            <a:avLst/>
          </a:prstGeom>
        </p:spPr>
        <p:txBody>
          <a:bodyPr/>
          <a:lstStyle/>
          <a:p>
            <a:r>
              <a:rPr lang="en-US"/>
              <a:t>Strategic Priorities - Title</a:t>
            </a:r>
          </a:p>
        </p:txBody>
      </p:sp>
    </p:spTree>
    <p:extLst>
      <p:ext uri="{BB962C8B-B14F-4D97-AF65-F5344CB8AC3E}">
        <p14:creationId xmlns:p14="http://schemas.microsoft.com/office/powerpoint/2010/main" val="18961394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3494-16A3-4E6A-A374-FC60023CDA45}"/>
              </a:ext>
            </a:extLst>
          </p:cNvPr>
          <p:cNvSpPr>
            <a:spLocks noGrp="1"/>
          </p:cNvSpPr>
          <p:nvPr>
            <p:ph type="title"/>
          </p:nvPr>
        </p:nvSpPr>
        <p:spPr/>
        <p:txBody>
          <a:bodyPr/>
          <a:lstStyle/>
          <a:p>
            <a:r>
              <a:rPr lang="en-US"/>
              <a:t>School of Pharmacy Relations Committee (SOPRC) </a:t>
            </a:r>
          </a:p>
        </p:txBody>
      </p:sp>
      <p:sp>
        <p:nvSpPr>
          <p:cNvPr id="3" name="Text Placeholder 2">
            <a:extLst>
              <a:ext uri="{FF2B5EF4-FFF2-40B4-BE49-F238E27FC236}">
                <a16:creationId xmlns:a16="http://schemas.microsoft.com/office/drawing/2014/main" id="{75324D64-4ACE-44E4-8654-F7D60A31D0B6}"/>
              </a:ext>
            </a:extLst>
          </p:cNvPr>
          <p:cNvSpPr>
            <a:spLocks noGrp="1"/>
          </p:cNvSpPr>
          <p:nvPr>
            <p:ph type="body" sz="quarter" idx="10"/>
          </p:nvPr>
        </p:nvSpPr>
        <p:spPr>
          <a:xfrm>
            <a:off x="838200" y="1608463"/>
            <a:ext cx="10448925" cy="4144637"/>
          </a:xfrm>
        </p:spPr>
        <p:txBody>
          <a:bodyPr/>
          <a:lstStyle/>
          <a:p>
            <a:pPr marL="0" indent="0" algn="l">
              <a:buNone/>
            </a:pPr>
            <a:r>
              <a:rPr lang="en-US" sz="2400" b="1">
                <a:solidFill>
                  <a:srgbClr val="00205B"/>
                </a:solidFill>
                <a:latin typeface="+mj-lt"/>
                <a:ea typeface="+mj-ea"/>
                <a:cs typeface="+mj-cs"/>
              </a:rPr>
              <a:t>Committee Mission:  </a:t>
            </a:r>
            <a:br>
              <a:rPr lang="en-US" sz="2400">
                <a:solidFill>
                  <a:srgbClr val="00205B"/>
                </a:solidFill>
                <a:latin typeface="+mj-lt"/>
                <a:ea typeface="+mj-ea"/>
                <a:cs typeface="+mj-cs"/>
              </a:rPr>
            </a:br>
            <a:r>
              <a:rPr lang="en-US" sz="2400">
                <a:solidFill>
                  <a:srgbClr val="00205B"/>
                </a:solidFill>
                <a:latin typeface="+mj-lt"/>
                <a:ea typeface="+mj-ea"/>
                <a:cs typeface="+mj-cs"/>
              </a:rPr>
              <a:t>To raise faculty and student awareness of both AMCP and managed care pharmacy consistent with the mission of AMCP. </a:t>
            </a:r>
          </a:p>
          <a:p>
            <a:pPr marL="0" indent="0" algn="l">
              <a:buNone/>
            </a:pPr>
            <a:endParaRPr lang="en-US" sz="2400">
              <a:solidFill>
                <a:srgbClr val="00205B"/>
              </a:solidFill>
              <a:latin typeface="+mj-lt"/>
              <a:ea typeface="+mj-ea"/>
              <a:cs typeface="+mj-cs"/>
            </a:endParaRPr>
          </a:p>
          <a:p>
            <a:pPr marL="0" indent="0" algn="l">
              <a:buNone/>
            </a:pPr>
            <a:r>
              <a:rPr lang="en-US" sz="2400">
                <a:solidFill>
                  <a:srgbClr val="00205B"/>
                </a:solidFill>
                <a:latin typeface="+mj-lt"/>
                <a:ea typeface="+mj-ea"/>
                <a:cs typeface="+mj-cs"/>
              </a:rPr>
              <a:t>The Schools of Pharmacy Relations Committee provides guidance and expertise on the importance of managed care pharmacy to schools and colleges of pharmacy and oversees the AMCP Diplomat program.</a:t>
            </a:r>
          </a:p>
          <a:p>
            <a:endParaRPr lang="en-US"/>
          </a:p>
        </p:txBody>
      </p:sp>
    </p:spTree>
    <p:extLst>
      <p:ext uri="{BB962C8B-B14F-4D97-AF65-F5344CB8AC3E}">
        <p14:creationId xmlns:p14="http://schemas.microsoft.com/office/powerpoint/2010/main" val="19650442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AMCP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P Theme" id="{4A5CC6E1-22CA-4AA3-A2D1-E0CA65E31B32}" vid="{96FA2B6A-904C-4C39-AAFF-AED7427ECDB2}"/>
    </a:ext>
  </a:extLst>
</a:theme>
</file>

<file path=ppt/theme/theme2.xml><?xml version="1.0" encoding="utf-8"?>
<a:theme xmlns:a="http://schemas.openxmlformats.org/drawingml/2006/main" name="Office Theme">
  <a:themeElements>
    <a:clrScheme name="Custom 7">
      <a:dk1>
        <a:srgbClr val="00205B"/>
      </a:dk1>
      <a:lt1>
        <a:srgbClr val="FFFFFF"/>
      </a:lt1>
      <a:dk2>
        <a:srgbClr val="00205B"/>
      </a:dk2>
      <a:lt2>
        <a:srgbClr val="00205B"/>
      </a:lt2>
      <a:accent1>
        <a:srgbClr val="FFFFFF"/>
      </a:accent1>
      <a:accent2>
        <a:srgbClr val="CB350F"/>
      </a:accent2>
      <a:accent3>
        <a:srgbClr val="97999B"/>
      </a:accent3>
      <a:accent4>
        <a:srgbClr val="F3D03E"/>
      </a:accent4>
      <a:accent5>
        <a:srgbClr val="34D0C1"/>
      </a:accent5>
      <a:accent6>
        <a:srgbClr val="93C90E"/>
      </a:accent6>
      <a:hlink>
        <a:srgbClr val="0076CF"/>
      </a:hlink>
      <a:folHlink>
        <a:srgbClr val="0076C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AMCP Theme</Template>
  <Application>Microsoft Office PowerPoint</Application>
  <PresentationFormat>Widescreen</PresentationFormat>
  <Slides>37</Slides>
  <Notes>20</Notes>
  <HiddenSlides>0</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AMCP Theme</vt:lpstr>
      <vt:lpstr>Office Theme</vt:lpstr>
      <vt:lpstr>Data slides</vt:lpstr>
      <vt:lpstr>PowerPoint Presentation</vt:lpstr>
      <vt:lpstr>AMCP Antitrust Statement </vt:lpstr>
      <vt:lpstr>Agenda </vt:lpstr>
      <vt:lpstr>Introductions </vt:lpstr>
      <vt:lpstr>PowerPoint Presentation</vt:lpstr>
      <vt:lpstr>PowerPoint Presentation</vt:lpstr>
      <vt:lpstr>PowerPoint Presentation</vt:lpstr>
      <vt:lpstr>Strategic Priorities - Title</vt:lpstr>
      <vt:lpstr>School of Pharmacy Relations Committee (SOPRC) </vt:lpstr>
      <vt:lpstr>PowerPoint Presentation</vt:lpstr>
      <vt:lpstr>Membership Statistics </vt:lpstr>
      <vt:lpstr>PowerPoint Presentation</vt:lpstr>
      <vt:lpstr>Membership Benefits for Students  </vt:lpstr>
      <vt:lpstr>Chapter Recognition</vt:lpstr>
      <vt:lpstr>Explaining Managed Care Pharmacy Tools</vt:lpstr>
      <vt:lpstr>AMCP Resource Center </vt:lpstr>
      <vt:lpstr>Academia Resources </vt:lpstr>
      <vt:lpstr>Student Pharmacist Center </vt:lpstr>
      <vt:lpstr>Faculty Advisor Survey </vt:lpstr>
      <vt:lpstr>PowerPoint Presentation</vt:lpstr>
      <vt:lpstr>PowerPoint Presentation</vt:lpstr>
      <vt:lpstr>What is an AMCP Diplomat? </vt:lpstr>
      <vt:lpstr>PowerPoint Presentation</vt:lpstr>
      <vt:lpstr>AMCP Diplomat Program </vt:lpstr>
      <vt:lpstr>PowerPoint Presentation</vt:lpstr>
      <vt:lpstr>PowerPoint Presentation</vt:lpstr>
      <vt:lpstr>How to Conduct a Local Competition </vt:lpstr>
      <vt:lpstr>PowerPoint Presentation</vt:lpstr>
      <vt:lpstr>PowerPoint Presentation</vt:lpstr>
      <vt:lpstr>PowerPoint Presentation</vt:lpstr>
      <vt:lpstr>PowerPoint Presentation</vt:lpstr>
      <vt:lpstr>PowerPoint Presentation</vt:lpstr>
      <vt:lpstr>PowerPoint Presentation</vt:lpstr>
      <vt:lpstr>Challenges? </vt:lpstr>
      <vt:lpstr>Successes</vt:lpstr>
      <vt:lpstr>Advice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Fatima (CHFS DMS)</dc:creator>
  <cp:revision>48</cp:revision>
  <dcterms:created xsi:type="dcterms:W3CDTF">2022-08-07T15:27:44Z</dcterms:created>
  <dcterms:modified xsi:type="dcterms:W3CDTF">2022-09-15T15:46:53Z</dcterms:modified>
</cp:coreProperties>
</file>