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17"/>
  </p:notesMasterIdLst>
  <p:sldIdLst>
    <p:sldId id="301" r:id="rId2"/>
    <p:sldId id="259" r:id="rId3"/>
    <p:sldId id="287" r:id="rId4"/>
    <p:sldId id="288" r:id="rId5"/>
    <p:sldId id="283" r:id="rId6"/>
    <p:sldId id="292" r:id="rId7"/>
    <p:sldId id="294" r:id="rId8"/>
    <p:sldId id="298" r:id="rId9"/>
    <p:sldId id="299" r:id="rId10"/>
    <p:sldId id="295" r:id="rId11"/>
    <p:sldId id="300" r:id="rId12"/>
    <p:sldId id="272" r:id="rId13"/>
    <p:sldId id="290" r:id="rId14"/>
    <p:sldId id="416" r:id="rId15"/>
    <p:sldId id="414" r:id="rId1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3" autoAdjust="0"/>
  </p:normalViewPr>
  <p:slideViewPr>
    <p:cSldViewPr>
      <p:cViewPr>
        <p:scale>
          <a:sx n="55" d="100"/>
          <a:sy n="55" d="100"/>
        </p:scale>
        <p:origin x="160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DF1C4DA-65A5-4D4D-9A53-50BBBA743B5D}"/>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eaLnBrk="1" hangingPunct="1">
              <a:defRPr sz="1200">
                <a:latin typeface="Calibri" pitchFamily="34" charset="0"/>
                <a:ea typeface="+mn-ea"/>
                <a:cs typeface="Arial" charset="0"/>
              </a:defRPr>
            </a:lvl1pPr>
          </a:lstStyle>
          <a:p>
            <a:pPr>
              <a:defRPr/>
            </a:pPr>
            <a:endParaRPr lang="en-US"/>
          </a:p>
        </p:txBody>
      </p:sp>
      <p:sp>
        <p:nvSpPr>
          <p:cNvPr id="38915" name="Rectangle 3">
            <a:extLst>
              <a:ext uri="{FF2B5EF4-FFF2-40B4-BE49-F238E27FC236}">
                <a16:creationId xmlns:a16="http://schemas.microsoft.com/office/drawing/2014/main" id="{39394023-6DC5-471F-8248-D404DE85472A}"/>
              </a:ext>
            </a:extLst>
          </p:cNvPr>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eaLnBrk="1" hangingPunct="1">
              <a:defRPr sz="1200">
                <a:latin typeface="Calibri" pitchFamily="34" charset="0"/>
                <a:cs typeface="Arial" pitchFamily="34" charset="0"/>
              </a:defRPr>
            </a:lvl1pPr>
          </a:lstStyle>
          <a:p>
            <a:pPr>
              <a:defRPr/>
            </a:pPr>
            <a:fld id="{6E1549B2-AEB5-4C22-8308-76FDD919152F}" type="datetimeFigureOut">
              <a:rPr lang="en-US" altLang="en-US"/>
              <a:pPr>
                <a:defRPr/>
              </a:pPr>
              <a:t>4/3/2020</a:t>
            </a:fld>
            <a:endParaRPr lang="en-US" altLang="en-US"/>
          </a:p>
        </p:txBody>
      </p:sp>
      <p:sp>
        <p:nvSpPr>
          <p:cNvPr id="12292" name="Rectangle 4">
            <a:extLst>
              <a:ext uri="{FF2B5EF4-FFF2-40B4-BE49-F238E27FC236}">
                <a16:creationId xmlns:a16="http://schemas.microsoft.com/office/drawing/2014/main" id="{D9C62C55-D80F-408A-B104-C290ABCA2EB3}"/>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2B35A3BC-F22D-48C4-B8E6-6590FBCF8C56}"/>
              </a:ext>
            </a:extLst>
          </p:cNvPr>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id="{83EB7A1D-AF5B-4E3B-8136-E744A86B5965}"/>
              </a:ext>
            </a:extLst>
          </p:cNvPr>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eaLnBrk="1" hangingPunct="1">
              <a:defRPr sz="1200">
                <a:latin typeface="Calibri" pitchFamily="34" charset="0"/>
                <a:ea typeface="+mn-ea"/>
                <a:cs typeface="Arial" charset="0"/>
              </a:defRPr>
            </a:lvl1pPr>
          </a:lstStyle>
          <a:p>
            <a:pPr>
              <a:defRPr/>
            </a:pPr>
            <a:endParaRPr lang="en-US"/>
          </a:p>
        </p:txBody>
      </p:sp>
      <p:sp>
        <p:nvSpPr>
          <p:cNvPr id="38919" name="Rectangle 7">
            <a:extLst>
              <a:ext uri="{FF2B5EF4-FFF2-40B4-BE49-F238E27FC236}">
                <a16:creationId xmlns:a16="http://schemas.microsoft.com/office/drawing/2014/main" id="{07E9D5E2-E486-4F4E-BDF3-5AB9D38DA603}"/>
              </a:ext>
            </a:extLst>
          </p:cNvPr>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eaLnBrk="1" hangingPunct="1">
              <a:defRPr sz="1200">
                <a:latin typeface="Calibri" panose="020F0502020204030204" pitchFamily="34" charset="0"/>
                <a:cs typeface="Arial" panose="020B0604020202020204" pitchFamily="34" charset="0"/>
              </a:defRPr>
            </a:lvl1pPr>
          </a:lstStyle>
          <a:p>
            <a:pPr>
              <a:defRPr/>
            </a:pPr>
            <a:fld id="{69E87BC8-BE80-4DB7-8450-868C7448B6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cp.org/about/managed-care-pharmacy-101/managed-care-glossary#M%20-%20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harmacytimes.com/publications/Directions-in-Pharmacy/2015/December2015/The-Changing-Value-Equation-in-Pharm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media/134493/downlo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er.org/papers/w18235.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0.gsb.columbia.edu/mygsb/faculty/research/pubfiles/1315/LICHTENBERG%20IJHCFE.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627D08-217F-41ED-B9E0-544B770994D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25080B3-1393-4569-9F25-CDDB71C16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194E8DE0-01EC-4817-8416-E503EAC355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ACC3B9-D1CB-4A53-A83F-B39B26BB7361}"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6E779C-E7B0-4FD7-853A-E48653DAE9FD}"/>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27E6F316-B575-458A-8972-29F9A2D49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BE2F9357-6D2A-4375-AF07-AB7331BEE1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8A7FBF-A1EC-4FC6-8FE9-6DB57E8D124B}"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4746F3-99F2-4A43-9B67-1F34DA47A7A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B5F86B5-0643-468B-9A70-B22C75C27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https://www.amcp.org/about/managed-care-pharmacy-101/managed-care-glossary#M%20-%20R</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08E0A64B-AB7F-47B5-B18F-BE5037520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020A12-EC9C-4440-9ACC-BBF51DD9DA5D}"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03E759C-8E07-474B-A7D8-BFD1B9B94435}"/>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FAB1CD3-6578-463A-A4C0-2C4C96C81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How do we put a value on pharmaceuticals?  What are the variables to be considered?  The two variables are quality and cost.  The dynamic between these two variables is what determines value.</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https://www.pharmacytimes.com/publications/Directions-in-Pharmacy/2015/December2015/The-Changing-Value-Equation-in-Pharmacy</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4E3E3F12-1626-43B1-AB54-4471C383B6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87FCC0-8183-420C-8BF2-98DA4B945322}"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5E99E5-60F6-4D15-8910-E4EA400A445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72B2437-A00B-450E-B4DC-D2B4F44501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So, we’ve talked about how medicines can help people manage their illness and lead longer lives, but now let’s look at how medicines can reduce total healthcare costs by preventing the need for other more expensive services like hospital stays and emergency room visits.</a:t>
            </a:r>
          </a:p>
          <a:p>
            <a:endParaRPr lang="en-US" altLang="en-US">
              <a:ea typeface="ＭＳ Ｐゴシック" panose="020B0600070205080204" pitchFamily="34" charset="-128"/>
            </a:endParaRPr>
          </a:p>
          <a:p>
            <a:r>
              <a:rPr lang="en-US" altLang="en-US">
                <a:ea typeface="ＭＳ Ｐゴシック" panose="020B0600070205080204" pitchFamily="34" charset="-128"/>
              </a:rPr>
              <a:t>Now I know that many people believe that medicines cost too much, but let’s look at what you get for your money in addition to improved health and wellness or treating your illness.</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https://www.fda.gov/media/134493/download</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			                  NOV-800268  10/5/07</a:t>
            </a:r>
            <a:endParaRPr lang="ru-RU"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56B021DD-BF39-484D-B95E-BE3746F617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C2E03F-9B08-4DE5-8B90-97444348DC1A}"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1EEE32-844A-4FE9-A2FE-FF5EA2D788B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221E9B0-CA24-41DD-9AB7-2ECA77E27B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lots of reasons we are living longer – we eat healthier, drive safer cars, smoke less, and other things. But new medications account for almost a year of the two years we’ve added. Medicines, simply put, often allow us to live longer by treating serious, life-threatening illnesses such as cancer and HIV, and allow us to better manage chronic conditions such as heart disease and diabetes. </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https://www.nber.org/papers/w18235.pdf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4"/>
              </a:rPr>
              <a:t>https://www0.gsb.columbia.edu/mygsb/faculty/research/pubfiles/1315/LICHTENBERG%20IJHCFE.pdf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087D1621-14AB-474A-B67F-8EEAF7F94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862592-53CB-4CBB-BC7F-E210A65D5564}"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E20B3E-5564-4384-9C8D-43B7676F5EB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5211A9A-27F2-4923-A43C-C57B0DAC3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2E684C29-A3B6-4622-9468-A31AE1FD3F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63315C-D630-4A4D-9336-B45C5B0D1A9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F6A0C20-424D-48A3-9119-B39651205CC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AE19C7E-CFFA-4BB7-9F1F-9707A23795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BE32F2B0-DC49-4039-8972-D3F96C34C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CE3E01-1A0C-44E1-B53D-2D16DCC13DE1}"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1888E0A-6BBF-4BA4-AC1F-CEE492E9929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18E39D6-DA1E-4672-830D-97052DF35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Diseases that were once fatal can now be treated with medication, resulting in dramatic decreases in death rates</a:t>
            </a:r>
            <a:endParaRPr lang="en-US" altLang="en-US">
              <a:ea typeface="ＭＳ Ｐゴシック" panose="020B0600070205080204" pitchFamily="34" charset="-128"/>
              <a:hlinkClick r:id="rId3"/>
            </a:endParaRPr>
          </a:p>
          <a:p>
            <a:endParaRPr lang="en-US" altLang="en-US">
              <a:ea typeface="ＭＳ Ｐゴシック" panose="020B0600070205080204" pitchFamily="34" charset="-128"/>
              <a:hlinkClick r:id="rId3"/>
            </a:endParaRPr>
          </a:p>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111CB787-2521-4423-B9CA-6C9F98C7DD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1462D3-177F-47E9-8067-49D0A22A91FB}"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7A68D81-0446-4760-BB73-CCC4C73927B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98002E1C-B135-47FE-BF33-AD45B98A1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138E895D-EDF8-47B7-88EE-30BA262BA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D46FD7-FC9A-4803-AB41-1B7EB6F10549}"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76200" y="5878512"/>
            <a:ext cx="954405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628650" y="1825625"/>
            <a:ext cx="7886700" cy="3903663"/>
          </a:xfrm>
          <a:prstGeom prst="rect">
            <a:avLst/>
          </a:prstGeom>
        </p:spPr>
        <p:txBody>
          <a:bodyPr vert="horz" lIns="91440" tIns="45720" rIns="91440" bIns="45720" rtlCol="0">
            <a:normAutofit/>
          </a:bodyPr>
          <a:lstStyle>
            <a:lvl1pPr>
              <a:defRPr>
                <a:solidFill>
                  <a:srgbClr val="00205B"/>
                </a:solidFill>
                <a:latin typeface="+mj-lt"/>
              </a:defRPr>
            </a:lvl1pPr>
            <a:lvl2pPr marL="557213" indent="-214313">
              <a:buClr>
                <a:schemeClr val="accent1"/>
              </a:buClr>
              <a:buFont typeface="Wingdings" pitchFamily="2" charset="2"/>
              <a:buChar char="§"/>
              <a:defRPr>
                <a:solidFill>
                  <a:srgbClr val="00205B"/>
                </a:solidFill>
                <a:latin typeface="+mn-lt"/>
              </a:defRPr>
            </a:lvl2pPr>
            <a:lvl3pPr marL="900113" indent="-214313">
              <a:buClr>
                <a:schemeClr val="bg2"/>
              </a:buClr>
              <a:buFont typeface="Courier New" panose="02070309020205020404" pitchFamily="49" charset="0"/>
              <a:buChar char="o"/>
              <a:defRPr>
                <a:solidFill>
                  <a:srgbClr val="00205B"/>
                </a:solidFill>
                <a:latin typeface="+mn-lt"/>
              </a:defRPr>
            </a:lvl3pPr>
            <a:lvl4pPr marL="1243013" indent="-214313">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50"/>
            <a:ext cx="9144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096225" y="4065786"/>
            <a:ext cx="4810975" cy="4956762"/>
          </a:xfrm>
          <a:prstGeom prst="rect">
            <a:avLst/>
          </a:prstGeom>
        </p:spPr>
      </p:pic>
    </p:spTree>
    <p:extLst>
      <p:ext uri="{BB962C8B-B14F-4D97-AF65-F5344CB8AC3E}">
        <p14:creationId xmlns:p14="http://schemas.microsoft.com/office/powerpoint/2010/main" val="411740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76200" y="-57150"/>
            <a:ext cx="954405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617220" y="685801"/>
            <a:ext cx="6630712" cy="2169367"/>
          </a:xfrm>
          <a:prstGeom prst="rect">
            <a:avLst/>
          </a:prstGeom>
        </p:spPr>
        <p:txBody>
          <a:bodyPr vert="horz" lIns="0" tIns="0" rIns="0" bIns="0" rtlCol="0" anchor="t" anchorCtr="0">
            <a:noAutofit/>
          </a:bodyPr>
          <a:lstStyle>
            <a:lvl1pPr algn="ctr">
              <a:defRPr sz="54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4259806" y="3149322"/>
            <a:ext cx="4716050"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24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335025" y="1931772"/>
            <a:ext cx="5143500" cy="6858000"/>
          </a:xfrm>
          <a:prstGeom prst="rect">
            <a:avLst/>
          </a:prstGeom>
        </p:spPr>
      </p:pic>
    </p:spTree>
    <p:extLst>
      <p:ext uri="{BB962C8B-B14F-4D97-AF65-F5344CB8AC3E}">
        <p14:creationId xmlns:p14="http://schemas.microsoft.com/office/powerpoint/2010/main" val="3411685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954405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781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76200" y="0"/>
            <a:ext cx="954405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345116" y="2007219"/>
            <a:ext cx="5143500" cy="6858000"/>
          </a:xfrm>
          <a:prstGeom prst="rect">
            <a:avLst/>
          </a:prstGeom>
        </p:spPr>
      </p:pic>
    </p:spTree>
    <p:extLst>
      <p:ext uri="{BB962C8B-B14F-4D97-AF65-F5344CB8AC3E}">
        <p14:creationId xmlns:p14="http://schemas.microsoft.com/office/powerpoint/2010/main" val="36653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76200" y="0"/>
            <a:ext cx="954405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4487748" y="-1422399"/>
            <a:ext cx="5570652" cy="6184232"/>
          </a:xfrm>
          <a:prstGeom prst="rect">
            <a:avLst/>
          </a:prstGeom>
        </p:spPr>
      </p:pic>
    </p:spTree>
    <p:extLst>
      <p:ext uri="{BB962C8B-B14F-4D97-AF65-F5344CB8AC3E}">
        <p14:creationId xmlns:p14="http://schemas.microsoft.com/office/powerpoint/2010/main" val="124894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91417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4373725" y="-1540568"/>
            <a:ext cx="5570652"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25963" y="4257443"/>
            <a:ext cx="7886700" cy="2245994"/>
          </a:xfrm>
          <a:prstGeom prst="rect">
            <a:avLst/>
          </a:prstGeom>
        </p:spPr>
        <p:txBody>
          <a:bodyPr/>
          <a:lstStyle>
            <a:lvl1pPr>
              <a:defRPr sz="5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45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76754"/>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pharmacytimes.com/publications/Directions-in-Pharmacy/2015/December2015/The-Changing-Value-Equation-in-Pharmacy" TargetMode="External"/><Relationship Id="rId7" Type="http://schemas.openxmlformats.org/officeDocument/2006/relationships/hyperlink" Target="http://phrma-docs.phrma.org/files/dmfile/PhRMA-International-Costs-in-Context-2017-03-011.pdf" TargetMode="External"/><Relationship Id="rId2" Type="http://schemas.openxmlformats.org/officeDocument/2006/relationships/hyperlink" Target="https://www.amcp.org/about/managed-care-pharmacy-101/managed-care-glossary#M%20-%20R" TargetMode="External"/><Relationship Id="rId1" Type="http://schemas.openxmlformats.org/officeDocument/2006/relationships/slideLayout" Target="../slideLayouts/slideLayout1.xml"/><Relationship Id="rId6" Type="http://schemas.openxmlformats.org/officeDocument/2006/relationships/hyperlink" Target="https://www.nber.org/papers/w18235.pdf" TargetMode="External"/><Relationship Id="rId5" Type="http://schemas.openxmlformats.org/officeDocument/2006/relationships/hyperlink" Target="https://www0.gsb.columbia.edu/mygsb/faculty/research/pubfiles/1315/LICHTENBERG%20IJHCFE.pdf" TargetMode="External"/><Relationship Id="rId4" Type="http://schemas.openxmlformats.org/officeDocument/2006/relationships/hyperlink" Target="https://www.fda.gov/media/134493/downloa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990600"/>
            <a:ext cx="8334425" cy="2819400"/>
          </a:xfrm>
        </p:spPr>
        <p:txBody>
          <a:bodyPr/>
          <a:lstStyle/>
          <a:p>
            <a:pPr algn="r"/>
            <a:r>
              <a:rPr lang="en-US" altLang="en-US" sz="4950" dirty="0">
                <a:solidFill>
                  <a:schemeClr val="bg1"/>
                </a:solidFill>
              </a:rPr>
              <a:t>Value of Pharmaceuticals in</a:t>
            </a:r>
            <a:br>
              <a:rPr lang="en-US" altLang="en-US" sz="4950" dirty="0">
                <a:solidFill>
                  <a:schemeClr val="bg1"/>
                </a:solidFill>
              </a:rPr>
            </a:br>
            <a:r>
              <a:rPr lang="en-US" altLang="en-US" sz="4950" dirty="0">
                <a:solidFill>
                  <a:schemeClr val="bg1"/>
                </a:solidFill>
              </a:rPr>
              <a:t> Managed Care Pharmacy</a:t>
            </a:r>
          </a:p>
        </p:txBody>
      </p:sp>
      <p:sp>
        <p:nvSpPr>
          <p:cNvPr id="12291" name="Subtitle 2"/>
          <p:cNvSpPr>
            <a:spLocks noGrp="1"/>
          </p:cNvSpPr>
          <p:nvPr>
            <p:ph type="subTitle" idx="4294967295"/>
          </p:nvPr>
        </p:nvSpPr>
        <p:spPr>
          <a:xfrm>
            <a:off x="4343400" y="4086225"/>
            <a:ext cx="4800600" cy="1314450"/>
          </a:xfrm>
          <a:prstGeom prst="rect">
            <a:avLst/>
          </a:prstGeom>
        </p:spPr>
        <p:txBody>
          <a:bodyPr/>
          <a:lstStyle/>
          <a:p>
            <a:pPr marL="0" indent="0">
              <a:buNone/>
            </a:pPr>
            <a:r>
              <a:rPr lang="en-US" altLang="en-US" dirty="0">
                <a:solidFill>
                  <a:schemeClr val="bg1"/>
                </a:solidFill>
              </a:rPr>
              <a:t>Created by the School of Pharmacy Relations Committee for AMCP</a:t>
            </a:r>
          </a:p>
          <a:p>
            <a:pPr marL="0" indent="0">
              <a:buNone/>
            </a:pPr>
            <a:r>
              <a:rPr lang="en-US" altLang="en-US" dirty="0">
                <a:solidFill>
                  <a:schemeClr val="bg1"/>
                </a:solidFill>
              </a:rPr>
              <a:t>Updated: March 2020</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A064DF8-2670-48BC-B793-F2E5E5F857D8}"/>
              </a:ext>
            </a:extLst>
          </p:cNvPr>
          <p:cNvSpPr>
            <a:spLocks noGrp="1"/>
          </p:cNvSpPr>
          <p:nvPr>
            <p:ph type="title"/>
          </p:nvPr>
        </p:nvSpPr>
        <p:spPr>
          <a:xfrm>
            <a:off x="457200" y="228600"/>
            <a:ext cx="8686800" cy="460373"/>
          </a:xfrm>
        </p:spPr>
        <p:txBody>
          <a:bodyPr>
            <a:normAutofit fontScale="90000"/>
          </a:bodyPr>
          <a:lstStyle/>
          <a:p>
            <a:r>
              <a:rPr lang="en-US" altLang="en-US" dirty="0">
                <a:ea typeface="ＭＳ Ｐゴシック" panose="020B0600070205080204" pitchFamily="34" charset="-128"/>
              </a:rPr>
              <a:t>Reducing Hospitalizations and Other Costs</a:t>
            </a:r>
          </a:p>
        </p:txBody>
      </p:sp>
      <p:sp>
        <p:nvSpPr>
          <p:cNvPr id="2" name="Content Placeholder 1">
            <a:extLst>
              <a:ext uri="{FF2B5EF4-FFF2-40B4-BE49-F238E27FC236}">
                <a16:creationId xmlns:a16="http://schemas.microsoft.com/office/drawing/2014/main" id="{2BB2B1C7-6E79-41E8-A39C-DDDF2CAF8D7F}"/>
              </a:ext>
            </a:extLst>
          </p:cNvPr>
          <p:cNvSpPr>
            <a:spLocks noGrp="1"/>
          </p:cNvSpPr>
          <p:nvPr>
            <p:ph idx="1"/>
          </p:nvPr>
        </p:nvSpPr>
        <p:spPr/>
        <p:txBody>
          <a:bodyPr/>
          <a:lstStyle/>
          <a:p>
            <a:endParaRPr lang="en-US"/>
          </a:p>
        </p:txBody>
      </p:sp>
      <p:pic>
        <p:nvPicPr>
          <p:cNvPr id="30723" name="Picture 12">
            <a:extLst>
              <a:ext uri="{FF2B5EF4-FFF2-40B4-BE49-F238E27FC236}">
                <a16:creationId xmlns:a16="http://schemas.microsoft.com/office/drawing/2014/main" id="{4183C71C-2B4C-44C2-8F8A-B4AD69D3C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5500"/>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3">
            <a:extLst>
              <a:ext uri="{FF2B5EF4-FFF2-40B4-BE49-F238E27FC236}">
                <a16:creationId xmlns:a16="http://schemas.microsoft.com/office/drawing/2014/main" id="{8FDA4F25-D36F-4A89-A641-91ECFFEE6264}"/>
              </a:ext>
            </a:extLst>
          </p:cNvPr>
          <p:cNvSpPr>
            <a:spLocks noChangeArrowheads="1"/>
          </p:cNvSpPr>
          <p:nvPr/>
        </p:nvSpPr>
        <p:spPr bwMode="auto">
          <a:xfrm>
            <a:off x="3886200" y="6032500"/>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*Countries include Australia, Austria, Belgium, Canada, Czech Republic, Finland, France, Germany, Hungary, Italy, Japan, Korea, New Zealand, Norway, Poland, Slovak Republic, Spain, Switzerland, Turkey, UK and US. Source: 1Preaud, 2014, “Annual public health and economic benefits of seasonal influenza vaccination,” BMC Public Health; 2Lichtenberg, 2009, “Have newer CV drugs reduced hospitalizations in 20 OECD countries? Evidence from longitudinal country-level data on 20 OECD countries, 1995-2003,” Health Economics.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B3F8C69-61B4-473B-BF9F-213F77E7A865}"/>
              </a:ext>
            </a:extLst>
          </p:cNvPr>
          <p:cNvSpPr>
            <a:spLocks noGrp="1"/>
          </p:cNvSpPr>
          <p:nvPr>
            <p:ph type="title"/>
          </p:nvPr>
        </p:nvSpPr>
        <p:spPr>
          <a:xfrm>
            <a:off x="228600" y="229395"/>
            <a:ext cx="8915400" cy="638174"/>
          </a:xfrm>
        </p:spPr>
        <p:txBody>
          <a:bodyPr/>
          <a:lstStyle/>
          <a:p>
            <a:r>
              <a:rPr lang="en-US" altLang="en-US" dirty="0">
                <a:ea typeface="ＭＳ Ｐゴシック" panose="020B0600070205080204" pitchFamily="34" charset="-128"/>
              </a:rPr>
              <a:t>Minimizing Workplace Productivity Loss</a:t>
            </a:r>
          </a:p>
        </p:txBody>
      </p:sp>
      <p:sp>
        <p:nvSpPr>
          <p:cNvPr id="2" name="Content Placeholder 1">
            <a:extLst>
              <a:ext uri="{FF2B5EF4-FFF2-40B4-BE49-F238E27FC236}">
                <a16:creationId xmlns:a16="http://schemas.microsoft.com/office/drawing/2014/main" id="{86092B35-E5EB-40FE-98E6-243519575496}"/>
              </a:ext>
            </a:extLst>
          </p:cNvPr>
          <p:cNvSpPr>
            <a:spLocks noGrp="1"/>
          </p:cNvSpPr>
          <p:nvPr>
            <p:ph idx="1"/>
          </p:nvPr>
        </p:nvSpPr>
        <p:spPr/>
        <p:txBody>
          <a:bodyPr/>
          <a:lstStyle/>
          <a:p>
            <a:endParaRPr lang="en-US"/>
          </a:p>
        </p:txBody>
      </p:sp>
      <p:pic>
        <p:nvPicPr>
          <p:cNvPr id="32771" name="Picture 4">
            <a:extLst>
              <a:ext uri="{FF2B5EF4-FFF2-40B4-BE49-F238E27FC236}">
                <a16:creationId xmlns:a16="http://schemas.microsoft.com/office/drawing/2014/main" id="{9D7441BF-AF9C-4121-9D96-054B9F3B0591}"/>
              </a:ext>
            </a:extLst>
          </p:cNvPr>
          <p:cNvPicPr>
            <a:picLocks noChangeAspect="1"/>
          </p:cNvPicPr>
          <p:nvPr/>
        </p:nvPicPr>
        <p:blipFill>
          <a:blip r:embed="rId3">
            <a:extLst>
              <a:ext uri="{28A0092B-C50C-407E-A947-70E740481C1C}">
                <a14:useLocalDpi xmlns:a14="http://schemas.microsoft.com/office/drawing/2010/main" val="0"/>
              </a:ext>
            </a:extLst>
          </a:blip>
          <a:srcRect b="1805"/>
          <a:stretch>
            <a:fillRect/>
          </a:stretch>
        </p:blipFill>
        <p:spPr bwMode="auto">
          <a:xfrm>
            <a:off x="0" y="867569"/>
            <a:ext cx="9144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a:extLst>
              <a:ext uri="{FF2B5EF4-FFF2-40B4-BE49-F238E27FC236}">
                <a16:creationId xmlns:a16="http://schemas.microsoft.com/office/drawing/2014/main" id="{38AB3B20-E2ED-4603-A64E-F6351A76DD7B}"/>
              </a:ext>
            </a:extLst>
          </p:cNvPr>
          <p:cNvSpPr>
            <a:spLocks noChangeArrowheads="1"/>
          </p:cNvSpPr>
          <p:nvPr/>
        </p:nvSpPr>
        <p:spPr bwMode="auto">
          <a:xfrm>
            <a:off x="4267200" y="6023226"/>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Conventional therapy refers to conventional disease-modifying anti-rheumatic drugs. Presenteeism is the act of attending work while sick. Source: 1Victoria Institute of Strategic Economic Studies, 2014, Impact of health on worker attendance and productivity in APEC region; 2Halpern et al., 2009, “Impact of adalimumab on work participation in rheumatoid arthritis: comparison of an open-label extension study and a registry-based control group,” Annals of the Rheumatic Diseases.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518B0119-18AF-4EFC-AF89-4D054B44C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1063"/>
            <a:ext cx="91440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0C3387D6-D882-428B-8383-19E58C627011}"/>
              </a:ext>
            </a:extLst>
          </p:cNvPr>
          <p:cNvSpPr>
            <a:spLocks noGrp="1"/>
          </p:cNvSpPr>
          <p:nvPr>
            <p:ph type="title"/>
          </p:nvPr>
        </p:nvSpPr>
        <p:spPr>
          <a:xfrm>
            <a:off x="457200" y="228600"/>
            <a:ext cx="8686800" cy="515936"/>
          </a:xfrm>
        </p:spPr>
        <p:txBody>
          <a:bodyPr>
            <a:normAutofit fontScale="90000"/>
          </a:bodyPr>
          <a:lstStyle/>
          <a:p>
            <a:pPr eaLnBrk="1" hangingPunct="1"/>
            <a:r>
              <a:rPr lang="en-US" altLang="en-US" sz="3600" dirty="0">
                <a:solidFill>
                  <a:srgbClr val="002060"/>
                </a:solidFill>
                <a:ea typeface="ＭＳ Ｐゴシック" panose="020B0600070205080204" pitchFamily="34" charset="-128"/>
                <a:cs typeface="Arial" panose="020B0604020202020204" pitchFamily="34" charset="0"/>
              </a:rPr>
              <a:t>Medicines Are Part of the Solution</a:t>
            </a:r>
            <a:endParaRPr lang="en-US" altLang="en-US" sz="3600" dirty="0">
              <a:solidFill>
                <a:srgbClr val="002060"/>
              </a:solidFill>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04FB4F97-4D99-46DE-823B-69FA27578AC7}"/>
              </a:ext>
            </a:extLst>
          </p:cNvPr>
          <p:cNvSpPr>
            <a:spLocks noGrp="1"/>
          </p:cNvSpPr>
          <p:nvPr>
            <p:ph idx="1"/>
          </p:nvPr>
        </p:nvSpPr>
        <p:spPr/>
        <p:txBody>
          <a:bodyPr/>
          <a:lstStyle/>
          <a:p>
            <a:endParaRPr lang="en-US"/>
          </a:p>
        </p:txBody>
      </p:sp>
      <p:pic>
        <p:nvPicPr>
          <p:cNvPr id="34820" name="Picture 6">
            <a:extLst>
              <a:ext uri="{FF2B5EF4-FFF2-40B4-BE49-F238E27FC236}">
                <a16:creationId xmlns:a16="http://schemas.microsoft.com/office/drawing/2014/main" id="{E81E29B1-A2FA-4605-A046-0F017E7912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81062"/>
            <a:ext cx="9144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7">
            <a:extLst>
              <a:ext uri="{FF2B5EF4-FFF2-40B4-BE49-F238E27FC236}">
                <a16:creationId xmlns:a16="http://schemas.microsoft.com/office/drawing/2014/main" id="{1C3C0B1A-37EB-4C0B-AE1F-2967414C323A}"/>
              </a:ext>
            </a:extLst>
          </p:cNvPr>
          <p:cNvSpPr>
            <a:spLocks noChangeArrowheads="1"/>
          </p:cNvSpPr>
          <p:nvPr/>
        </p:nvSpPr>
        <p:spPr bwMode="auto">
          <a:xfrm>
            <a:off x="4648200" y="609600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Each product is counted exactly once, regardless of the number of indications pursued. Source: </a:t>
            </a:r>
            <a:r>
              <a:rPr lang="en-US" altLang="en-US" sz="800" dirty="0" err="1">
                <a:solidFill>
                  <a:schemeClr val="bg1"/>
                </a:solidFill>
                <a:latin typeface="Arial" panose="020B0604020202020204" pitchFamily="34" charset="0"/>
              </a:rPr>
              <a:t>Adis</a:t>
            </a:r>
            <a:r>
              <a:rPr lang="en-US" altLang="en-US" sz="800" dirty="0">
                <a:solidFill>
                  <a:schemeClr val="bg1"/>
                </a:solidFill>
                <a:latin typeface="Arial" panose="020B0604020202020204" pitchFamily="34" charset="0"/>
              </a:rPr>
              <a:t> R&amp;D Insight Database. </a:t>
            </a:r>
            <a:endParaRPr lang="en-US" altLang="en-US" sz="18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0E01648-3029-4C45-923B-1B80AF078E53}"/>
              </a:ext>
            </a:extLst>
          </p:cNvPr>
          <p:cNvSpPr>
            <a:spLocks noGrp="1"/>
          </p:cNvSpPr>
          <p:nvPr>
            <p:ph type="title"/>
          </p:nvPr>
        </p:nvSpPr>
        <p:spPr>
          <a:xfrm>
            <a:off x="628650" y="365126"/>
            <a:ext cx="7886700" cy="1006475"/>
          </a:xfrm>
        </p:spPr>
        <p:txBody>
          <a:bodyPr/>
          <a:lstStyle/>
          <a:p>
            <a:r>
              <a:rPr lang="en-US" altLang="en-US" dirty="0">
                <a:ea typeface="ＭＳ Ｐゴシック" panose="020B0600070205080204" pitchFamily="34" charset="-128"/>
              </a:rPr>
              <a:t>References</a:t>
            </a:r>
          </a:p>
        </p:txBody>
      </p:sp>
      <p:sp>
        <p:nvSpPr>
          <p:cNvPr id="3" name="Content Placeholder 2">
            <a:extLst>
              <a:ext uri="{FF2B5EF4-FFF2-40B4-BE49-F238E27FC236}">
                <a16:creationId xmlns:a16="http://schemas.microsoft.com/office/drawing/2014/main" id="{5654B538-84C7-4553-8B9A-543E4D270BA2}"/>
              </a:ext>
            </a:extLst>
          </p:cNvPr>
          <p:cNvSpPr>
            <a:spLocks noGrp="1"/>
          </p:cNvSpPr>
          <p:nvPr>
            <p:ph idx="1"/>
          </p:nvPr>
        </p:nvSpPr>
        <p:spPr>
          <a:xfrm>
            <a:off x="628650" y="1371601"/>
            <a:ext cx="8286750" cy="4357688"/>
          </a:xfrm>
        </p:spPr>
        <p:txBody>
          <a:bodyPr>
            <a:normAutofit fontScale="85000" lnSpcReduction="20000"/>
          </a:bodyPr>
          <a:lstStyle/>
          <a:p>
            <a:pPr marL="457200" indent="-457200">
              <a:lnSpc>
                <a:spcPct val="110000"/>
              </a:lnSpc>
              <a:buFontTx/>
              <a:buAutoNum type="arabicPeriod"/>
              <a:defRPr/>
            </a:pPr>
            <a:r>
              <a:rPr lang="en-US" sz="1300" dirty="0">
                <a:solidFill>
                  <a:prstClr val="black"/>
                </a:solidFill>
                <a:ea typeface="+mn-ea"/>
                <a:cs typeface="+mn-cs"/>
              </a:rPr>
              <a:t>AMCP. Managed Care Glossary. </a:t>
            </a:r>
            <a:r>
              <a:rPr lang="en-US" sz="1300" dirty="0">
                <a:hlinkClick r:id="rId2"/>
              </a:rPr>
              <a:t>https://www.amcp.org/about/managed-care-pharmacy-101/managed-care-glossary#M%20-%20R</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err="1">
                <a:solidFill>
                  <a:prstClr val="black"/>
                </a:solidFill>
                <a:ea typeface="+mn-ea"/>
                <a:cs typeface="+mn-cs"/>
              </a:rPr>
              <a:t>Trygstad</a:t>
            </a:r>
            <a:r>
              <a:rPr lang="en-US" sz="1300" dirty="0">
                <a:solidFill>
                  <a:prstClr val="black"/>
                </a:solidFill>
                <a:ea typeface="+mn-ea"/>
                <a:cs typeface="+mn-cs"/>
              </a:rPr>
              <a:t> T. The Changing Value Equation in Pharmacy. </a:t>
            </a:r>
            <a:r>
              <a:rPr lang="en-US" sz="1300" i="1" dirty="0">
                <a:solidFill>
                  <a:prstClr val="black"/>
                </a:solidFill>
                <a:ea typeface="+mn-ea"/>
                <a:cs typeface="+mn-cs"/>
              </a:rPr>
              <a:t>Pharmacy Times</a:t>
            </a:r>
            <a:r>
              <a:rPr lang="en-US" sz="1300" dirty="0">
                <a:solidFill>
                  <a:prstClr val="black"/>
                </a:solidFill>
                <a:ea typeface="+mn-ea"/>
                <a:cs typeface="+mn-cs"/>
              </a:rPr>
              <a:t>. December 2015. </a:t>
            </a:r>
            <a:r>
              <a:rPr lang="en-US" sz="1300" dirty="0">
                <a:hlinkClick r:id="rId3"/>
              </a:rPr>
              <a:t>https://www.pharmacytimes.com/publications/Directions-in-Pharmacy/2015/December2015/The-Changing-Value-Equation-in-Pharmacy</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FDA. Advancing Health Through Innovation: New Drug Therapy Approvals 2019. January 2020. </a:t>
            </a:r>
            <a:r>
              <a:rPr lang="en-US" sz="1300" dirty="0">
                <a:hlinkClick r:id="rId4"/>
              </a:rPr>
              <a:t>https://www.fda.gov/media/134493/download</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Lichtenberg F. The Impact of New Drug Launches on Longevity: Evidence From Longitudinal, Disease-level Data From 52 Countries, 1982–2001. </a:t>
            </a:r>
            <a:r>
              <a:rPr lang="en-US" sz="1300" i="1" dirty="0" err="1"/>
              <a:t>Int</a:t>
            </a:r>
            <a:r>
              <a:rPr lang="en-US" sz="1300" i="1" dirty="0"/>
              <a:t> J Health Care Finance Econ</a:t>
            </a:r>
            <a:r>
              <a:rPr lang="en-US" sz="1300" dirty="0"/>
              <a:t>. 2005;5(1):47-73. Available at: </a:t>
            </a:r>
            <a:r>
              <a:rPr lang="en-US" sz="1300" dirty="0">
                <a:hlinkClick r:id="rId5"/>
              </a:rPr>
              <a:t>https://www0.gsb.columbia.edu/mygsb/faculty/research/pubfiles/1315/LICHTENBERG%20IJHCFE.pdf</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Lichtenberg F. Pharmaceutical Innovation and Longevity Growth in 30 Developing and High-income Countries, 2000–2009. </a:t>
            </a:r>
            <a:r>
              <a:rPr lang="en-US" sz="1300" i="1" dirty="0"/>
              <a:t>Health Policy and Technology</a:t>
            </a:r>
            <a:r>
              <a:rPr lang="en-US" sz="1300" dirty="0"/>
              <a:t>. 2014;3(1):36-58. Available at: </a:t>
            </a:r>
            <a:r>
              <a:rPr lang="en-US" sz="1300" dirty="0">
                <a:hlinkClick r:id="rId6"/>
              </a:rPr>
              <a:t>https://www.nber.org/papers/w18235.pdf</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PhRMA. Prescription Medicines: International Costs in Context. March 2017. </a:t>
            </a:r>
            <a:r>
              <a:rPr lang="en-US" sz="1300" dirty="0">
                <a:hlinkClick r:id="rId7"/>
              </a:rPr>
              <a:t>http://phrma-docs.phrma.org/files/dmfile/PhRMA-International-Costs-in-Context-2017-03-011.pdf</a:t>
            </a:r>
            <a:r>
              <a:rPr lang="en-US" sz="1300" dirty="0"/>
              <a:t>. Accessed March 8, 2020.</a:t>
            </a:r>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solidFill>
                <a:prstClr val="black"/>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514600" y="1934111"/>
            <a:ext cx="6567756" cy="1627025"/>
          </a:xfrm>
        </p:spPr>
        <p:txBody>
          <a:bodyPr/>
          <a:lstStyle/>
          <a:p>
            <a:pPr algn="r">
              <a:defRPr/>
            </a:pPr>
            <a:r>
              <a:rPr lang="en-US" sz="3000" b="0" dirty="0">
                <a:solidFill>
                  <a:schemeClr val="bg1"/>
                </a:solidFill>
                <a:latin typeface="+mn-lt"/>
              </a:rPr>
              <a:t>Thank you to AMCP members </a:t>
            </a:r>
            <a:r>
              <a:rPr lang="en-US" sz="3000" b="0" dirty="0">
                <a:solidFill>
                  <a:schemeClr val="bg1"/>
                </a:solidFill>
              </a:rPr>
              <a:t>Maher Abdel-Sattar and Jorge Farias for updating this presentation for 2020.</a:t>
            </a:r>
            <a:endParaRPr lang="en-US" sz="3000" b="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893165" y="2618773"/>
            <a:ext cx="2588141" cy="1041752"/>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3981126" y="2774289"/>
            <a:ext cx="4994329" cy="1569660"/>
          </a:xfrm>
          <a:prstGeom prst="rect">
            <a:avLst/>
          </a:prstGeom>
        </p:spPr>
        <p:txBody>
          <a:bodyPr wrap="square">
            <a:spAutoFit/>
          </a:bodyPr>
          <a:lstStyle/>
          <a:p>
            <a:pPr defTabSz="685800" eaLnBrk="1" fontAlgn="auto" hangingPunct="1">
              <a:spcBef>
                <a:spcPts val="0"/>
              </a:spcBef>
              <a:spcAft>
                <a:spcPts val="0"/>
              </a:spcAft>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To improve patient health by ensuring access to </a:t>
            </a:r>
          </a:p>
          <a:p>
            <a:pPr defTabSz="685800" eaLnBrk="1" fontAlgn="auto" hangingPunct="1">
              <a:spcBef>
                <a:spcPts val="0"/>
              </a:spcBef>
              <a:spcAft>
                <a:spcPts val="0"/>
              </a:spcAft>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3981125" y="2376398"/>
            <a:ext cx="5222928" cy="507831"/>
          </a:xfrm>
          <a:prstGeom prst="rect">
            <a:avLst/>
          </a:prstGeom>
        </p:spPr>
        <p:txBody>
          <a:bodyPr wrap="square">
            <a:spAutoFit/>
          </a:bodyPr>
          <a:lstStyle/>
          <a:p>
            <a:pPr defTabSz="685800" eaLnBrk="1" fontAlgn="auto" hangingPunct="1">
              <a:spcBef>
                <a:spcPts val="0"/>
              </a:spcBef>
              <a:spcAft>
                <a:spcPts val="0"/>
              </a:spcAft>
            </a:pPr>
            <a:r>
              <a:rPr lang="en-US" sz="2700" b="1" dirty="0">
                <a:solidFill>
                  <a:srgbClr val="91C84C"/>
                </a:solidFill>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3731216" y="2263721"/>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CF11469-0816-4261-99C5-CB630FB88D72}"/>
              </a:ext>
            </a:extLst>
          </p:cNvPr>
          <p:cNvSpPr/>
          <p:nvPr/>
        </p:nvSpPr>
        <p:spPr>
          <a:xfrm>
            <a:off x="457200" y="3086101"/>
            <a:ext cx="8229600" cy="22098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Managed care pharmacy focuses on:</a:t>
            </a:r>
          </a:p>
          <a:p>
            <a:pPr marL="742950" lvl="1" indent="-28575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Developing and applying evidence-based medication use strategies that enhance patient and population health outcomes while optimizing the use of available healthcare resources</a:t>
            </a:r>
          </a:p>
        </p:txBody>
      </p:sp>
      <p:sp>
        <p:nvSpPr>
          <p:cNvPr id="6" name="Rounded Rectangle 5">
            <a:extLst>
              <a:ext uri="{FF2B5EF4-FFF2-40B4-BE49-F238E27FC236}">
                <a16:creationId xmlns:a16="http://schemas.microsoft.com/office/drawing/2014/main" id="{7B508DF4-5F97-49BA-A6D3-062558E61B0B}"/>
              </a:ext>
            </a:extLst>
          </p:cNvPr>
          <p:cNvSpPr/>
          <p:nvPr/>
        </p:nvSpPr>
        <p:spPr>
          <a:xfrm>
            <a:off x="428625" y="1070769"/>
            <a:ext cx="8286750" cy="17526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sz="2400" dirty="0">
                <a:solidFill>
                  <a:prstClr val="black"/>
                </a:solidFill>
                <a:ea typeface="ＭＳ Ｐゴシック" charset="0"/>
              </a:rPr>
              <a:t>A structured approach to financing and delivering covered healthcare benefits designed to provide affordable access to improve the quality of care in a cost-effective manner</a:t>
            </a:r>
          </a:p>
        </p:txBody>
      </p:sp>
      <p:sp>
        <p:nvSpPr>
          <p:cNvPr id="15364" name="Rectangle 2">
            <a:extLst>
              <a:ext uri="{FF2B5EF4-FFF2-40B4-BE49-F238E27FC236}">
                <a16:creationId xmlns:a16="http://schemas.microsoft.com/office/drawing/2014/main" id="{A86413B8-F910-4D0E-923E-3DF612901B89}"/>
              </a:ext>
            </a:extLst>
          </p:cNvPr>
          <p:cNvSpPr>
            <a:spLocks noGrp="1"/>
          </p:cNvSpPr>
          <p:nvPr>
            <p:ph type="title"/>
          </p:nvPr>
        </p:nvSpPr>
        <p:spPr>
          <a:xfrm>
            <a:off x="628650" y="390129"/>
            <a:ext cx="7886700" cy="549274"/>
          </a:xfrm>
        </p:spPr>
        <p:txBody>
          <a:bodyPr/>
          <a:lstStyle/>
          <a:p>
            <a:pPr eaLnBrk="1" hangingPunct="1"/>
            <a:r>
              <a:rPr lang="en-US" altLang="en-US" dirty="0">
                <a:solidFill>
                  <a:srgbClr val="002060"/>
                </a:solidFill>
                <a:ea typeface="ＭＳ Ｐゴシック" panose="020B0600070205080204" pitchFamily="34" charset="-128"/>
              </a:rPr>
              <a:t>What is Managed Care Pharmacy?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AC75905-CF33-4881-B7EA-8CBA2D8A36CD}"/>
              </a:ext>
            </a:extLst>
          </p:cNvPr>
          <p:cNvSpPr>
            <a:spLocks noGrp="1"/>
          </p:cNvSpPr>
          <p:nvPr>
            <p:ph type="title"/>
          </p:nvPr>
        </p:nvSpPr>
        <p:spPr>
          <a:xfrm>
            <a:off x="341098" y="393898"/>
            <a:ext cx="8461804" cy="906860"/>
          </a:xfrm>
        </p:spPr>
        <p:txBody>
          <a:bodyPr/>
          <a:lstStyle/>
          <a:p>
            <a:r>
              <a:rPr lang="en-US" altLang="en-US" dirty="0">
                <a:ea typeface="ＭＳ Ｐゴシック" panose="020B0600070205080204" pitchFamily="34" charset="-128"/>
              </a:rPr>
              <a:t>The Value Equation for Pharmaceuticals</a:t>
            </a:r>
          </a:p>
        </p:txBody>
      </p:sp>
      <p:sp>
        <p:nvSpPr>
          <p:cNvPr id="17411" name="Content Placeholder 2">
            <a:extLst>
              <a:ext uri="{FF2B5EF4-FFF2-40B4-BE49-F238E27FC236}">
                <a16:creationId xmlns:a16="http://schemas.microsoft.com/office/drawing/2014/main" id="{1A748F63-C5BA-4C9C-8F56-7B89FA599448}"/>
              </a:ext>
            </a:extLst>
          </p:cNvPr>
          <p:cNvSpPr>
            <a:spLocks noGrp="1"/>
          </p:cNvSpPr>
          <p:nvPr>
            <p:ph idx="1"/>
          </p:nvPr>
        </p:nvSpPr>
        <p:spPr>
          <a:xfrm>
            <a:off x="628650" y="3592513"/>
            <a:ext cx="7886700" cy="2209800"/>
          </a:xfrm>
        </p:spPr>
        <p:txBody>
          <a:bodyPr>
            <a:normAutofit fontScale="92500" lnSpcReduction="10000"/>
          </a:bodyPr>
          <a:lstStyle/>
          <a:p>
            <a:pPr lvl="1">
              <a:spcAft>
                <a:spcPts val="600"/>
              </a:spcAft>
            </a:pPr>
            <a:endParaRPr lang="en-US" altLang="en-US" sz="900" dirty="0">
              <a:ea typeface="ＭＳ Ｐゴシック" panose="020B0600070205080204" pitchFamily="34" charset="-128"/>
            </a:endParaRPr>
          </a:p>
          <a:p>
            <a:pPr lvl="1">
              <a:spcAft>
                <a:spcPts val="600"/>
              </a:spcAft>
            </a:pPr>
            <a:r>
              <a:rPr lang="en-US" altLang="en-US" sz="2400" dirty="0">
                <a:ea typeface="ＭＳ Ｐゴシック" panose="020B0600070205080204" pitchFamily="34" charset="-128"/>
              </a:rPr>
              <a:t>If benefit increases, and cost decreases, value of the pharmaceutical is </a:t>
            </a:r>
            <a:r>
              <a:rPr lang="en-US" altLang="en-US" sz="2400" b="1" i="1" dirty="0">
                <a:ea typeface="ＭＳ Ｐゴシック" panose="020B0600070205080204" pitchFamily="34" charset="-128"/>
              </a:rPr>
              <a:t>increased substantially</a:t>
            </a:r>
          </a:p>
          <a:p>
            <a:pPr lvl="1">
              <a:spcAft>
                <a:spcPts val="600"/>
              </a:spcAft>
            </a:pPr>
            <a:r>
              <a:rPr lang="en-US" altLang="en-US" sz="2400" dirty="0">
                <a:ea typeface="ＭＳ Ｐゴシック" panose="020B0600070205080204" pitchFamily="34" charset="-128"/>
              </a:rPr>
              <a:t>If benefit remains constant, and cost increases, the value </a:t>
            </a:r>
            <a:r>
              <a:rPr lang="en-US" altLang="en-US" sz="2400" b="1" i="1" dirty="0">
                <a:ea typeface="ＭＳ Ｐゴシック" panose="020B0600070205080204" pitchFamily="34" charset="-128"/>
              </a:rPr>
              <a:t>decreases</a:t>
            </a:r>
          </a:p>
          <a:p>
            <a:pPr lvl="1">
              <a:spcAft>
                <a:spcPts val="600"/>
              </a:spcAft>
            </a:pPr>
            <a:r>
              <a:rPr lang="en-US" altLang="en-US" sz="2400" dirty="0">
                <a:ea typeface="ＭＳ Ｐゴシック" panose="020B0600070205080204" pitchFamily="34" charset="-128"/>
              </a:rPr>
              <a:t>If benefit increases, and cost remains constant, the value </a:t>
            </a:r>
            <a:r>
              <a:rPr lang="en-US" altLang="en-US" sz="2400" b="1" i="1" dirty="0">
                <a:ea typeface="ＭＳ Ｐゴシック" panose="020B0600070205080204" pitchFamily="34" charset="-128"/>
              </a:rPr>
              <a:t>increases</a:t>
            </a:r>
          </a:p>
        </p:txBody>
      </p:sp>
      <p:sp>
        <p:nvSpPr>
          <p:cNvPr id="17412" name="TextBox 4">
            <a:extLst>
              <a:ext uri="{FF2B5EF4-FFF2-40B4-BE49-F238E27FC236}">
                <a16:creationId xmlns:a16="http://schemas.microsoft.com/office/drawing/2014/main" id="{52E055C4-2648-4B84-9C9D-289F45CD4047}"/>
              </a:ext>
            </a:extLst>
          </p:cNvPr>
          <p:cNvSpPr txBox="1">
            <a:spLocks noChangeArrowheads="1"/>
          </p:cNvSpPr>
          <p:nvPr/>
        </p:nvSpPr>
        <p:spPr bwMode="auto">
          <a:xfrm>
            <a:off x="739346" y="21463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VALUE =</a:t>
            </a:r>
          </a:p>
        </p:txBody>
      </p:sp>
      <p:sp>
        <p:nvSpPr>
          <p:cNvPr id="17413" name="TextBox 5">
            <a:extLst>
              <a:ext uri="{FF2B5EF4-FFF2-40B4-BE49-F238E27FC236}">
                <a16:creationId xmlns:a16="http://schemas.microsoft.com/office/drawing/2014/main" id="{6E0DCE35-C930-4E47-ADD5-31AFED891232}"/>
              </a:ext>
            </a:extLst>
          </p:cNvPr>
          <p:cNvSpPr txBox="1">
            <a:spLocks noChangeArrowheads="1"/>
          </p:cNvSpPr>
          <p:nvPr/>
        </p:nvSpPr>
        <p:spPr bwMode="auto">
          <a:xfrm>
            <a:off x="2796746" y="1906588"/>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Benefit</a:t>
            </a:r>
          </a:p>
          <a:p>
            <a:pPr eaLnBrk="1" hangingPunct="1">
              <a:spcBef>
                <a:spcPct val="0"/>
              </a:spcBef>
              <a:buFontTx/>
              <a:buNone/>
            </a:pPr>
            <a:r>
              <a:rPr lang="en-US" altLang="en-US" dirty="0">
                <a:latin typeface="Arial" panose="020B0604020202020204" pitchFamily="34" charset="0"/>
              </a:rPr>
              <a:t>Cost</a:t>
            </a:r>
          </a:p>
        </p:txBody>
      </p:sp>
      <p:cxnSp>
        <p:nvCxnSpPr>
          <p:cNvPr id="8" name="Straight Connector 7">
            <a:extLst>
              <a:ext uri="{FF2B5EF4-FFF2-40B4-BE49-F238E27FC236}">
                <a16:creationId xmlns:a16="http://schemas.microsoft.com/office/drawing/2014/main" id="{19E7577B-D66E-4B86-938B-DEE8378700A4}"/>
              </a:ext>
            </a:extLst>
          </p:cNvPr>
          <p:cNvCxnSpPr/>
          <p:nvPr/>
        </p:nvCxnSpPr>
        <p:spPr>
          <a:xfrm>
            <a:off x="2644346" y="2451100"/>
            <a:ext cx="1600200" cy="4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4846BA-9206-4402-9F5B-2421FD716414}"/>
              </a:ext>
            </a:extLst>
          </p:cNvPr>
          <p:cNvSpPr/>
          <p:nvPr/>
        </p:nvSpPr>
        <p:spPr>
          <a:xfrm>
            <a:off x="419100" y="1601789"/>
            <a:ext cx="4648200" cy="17526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ontent Placeholder 2">
            <a:extLst>
              <a:ext uri="{FF2B5EF4-FFF2-40B4-BE49-F238E27FC236}">
                <a16:creationId xmlns:a16="http://schemas.microsoft.com/office/drawing/2014/main" id="{7648E557-C1D0-446A-BFF6-B11CDDD5A9DE}"/>
              </a:ext>
            </a:extLst>
          </p:cNvPr>
          <p:cNvSpPr txBox="1">
            <a:spLocks/>
          </p:cNvSpPr>
          <p:nvPr/>
        </p:nvSpPr>
        <p:spPr bwMode="auto">
          <a:xfrm>
            <a:off x="5654246" y="1490298"/>
            <a:ext cx="3581400" cy="2102215"/>
          </a:xfrm>
          <a:prstGeom prst="rect">
            <a:avLst/>
          </a:prstGeom>
          <a:noFill/>
          <a:ln w="9525">
            <a:noFill/>
            <a:miter lim="800000"/>
            <a:headEnd/>
            <a:tailEnd/>
          </a:ln>
        </p:spPr>
        <p:txBody>
          <a:bodyPr/>
          <a:lstStyle/>
          <a:p>
            <a:pPr>
              <a:lnSpc>
                <a:spcPct val="80000"/>
              </a:lnSpc>
              <a:spcBef>
                <a:spcPct val="20000"/>
              </a:spcBef>
              <a:defRPr/>
            </a:pPr>
            <a:r>
              <a:rPr lang="en-US" dirty="0">
                <a:solidFill>
                  <a:srgbClr val="002060"/>
                </a:solidFill>
                <a:latin typeface="+mn-lt"/>
                <a:ea typeface="+mn-ea"/>
                <a:cs typeface="Arial" pitchFamily="34" charset="0"/>
              </a:rPr>
              <a:t>Evidence-based treatments that increase the likelihood of achieving desired health outcomes</a:t>
            </a:r>
          </a:p>
          <a:p>
            <a:pPr>
              <a:lnSpc>
                <a:spcPct val="80000"/>
              </a:lnSpc>
              <a:spcBef>
                <a:spcPct val="20000"/>
              </a:spcBef>
              <a:defRPr/>
            </a:pPr>
            <a:endParaRPr lang="en-US" dirty="0">
              <a:solidFill>
                <a:srgbClr val="002060"/>
              </a:solidFill>
              <a:latin typeface="+mn-lt"/>
              <a:ea typeface="+mn-ea"/>
            </a:endParaRPr>
          </a:p>
          <a:p>
            <a:pPr>
              <a:lnSpc>
                <a:spcPct val="80000"/>
              </a:lnSpc>
              <a:spcBef>
                <a:spcPct val="20000"/>
              </a:spcBef>
              <a:defRPr/>
            </a:pPr>
            <a:r>
              <a:rPr lang="en-US" dirty="0">
                <a:solidFill>
                  <a:srgbClr val="002060"/>
                </a:solidFill>
                <a:latin typeface="+mn-lt"/>
                <a:ea typeface="+mn-ea"/>
              </a:rPr>
              <a:t>Usually defined as drug cost, and as applicable administration and adverse effect costs</a:t>
            </a:r>
          </a:p>
          <a:p>
            <a:pPr>
              <a:lnSpc>
                <a:spcPct val="80000"/>
              </a:lnSpc>
              <a:spcBef>
                <a:spcPct val="20000"/>
              </a:spcBef>
              <a:defRPr/>
            </a:pPr>
            <a:endParaRPr lang="en-US" sz="2000" dirty="0">
              <a:latin typeface="+mn-lt"/>
              <a:ea typeface="+mn-ea"/>
            </a:endParaRPr>
          </a:p>
        </p:txBody>
      </p:sp>
      <p:cxnSp>
        <p:nvCxnSpPr>
          <p:cNvPr id="12" name="Straight Arrow Connector 11">
            <a:extLst>
              <a:ext uri="{FF2B5EF4-FFF2-40B4-BE49-F238E27FC236}">
                <a16:creationId xmlns:a16="http://schemas.microsoft.com/office/drawing/2014/main" id="{20E4FCD7-7BA7-48FD-8AEA-B58D7627DA4E}"/>
              </a:ext>
            </a:extLst>
          </p:cNvPr>
          <p:cNvCxnSpPr/>
          <p:nvPr/>
        </p:nvCxnSpPr>
        <p:spPr>
          <a:xfrm flipV="1">
            <a:off x="4381500" y="1643665"/>
            <a:ext cx="11430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623A4FF-34AE-40E5-B256-3744E72698E8}"/>
              </a:ext>
            </a:extLst>
          </p:cNvPr>
          <p:cNvCxnSpPr/>
          <p:nvPr/>
        </p:nvCxnSpPr>
        <p:spPr>
          <a:xfrm>
            <a:off x="4396946" y="2769394"/>
            <a:ext cx="1143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2259A61-E343-4151-864E-0A2862EC3420}"/>
              </a:ext>
            </a:extLst>
          </p:cNvPr>
          <p:cNvSpPr>
            <a:spLocks noGrp="1"/>
          </p:cNvSpPr>
          <p:nvPr>
            <p:ph type="title"/>
          </p:nvPr>
        </p:nvSpPr>
        <p:spPr>
          <a:xfrm>
            <a:off x="152400" y="254430"/>
            <a:ext cx="8686800" cy="549274"/>
          </a:xfrm>
        </p:spPr>
        <p:txBody>
          <a:bodyPr>
            <a:normAutofit/>
          </a:bodyPr>
          <a:lstStyle/>
          <a:p>
            <a:r>
              <a:rPr lang="en-US" altLang="en-US" sz="2800" dirty="0">
                <a:ea typeface="ＭＳ Ｐゴシック" panose="020B0600070205080204" pitchFamily="34" charset="-128"/>
              </a:rPr>
              <a:t>Pharmaceuticals in the Total Healthcare Process</a:t>
            </a:r>
          </a:p>
        </p:txBody>
      </p:sp>
      <p:sp>
        <p:nvSpPr>
          <p:cNvPr id="4" name="Rounded Rectangle 3">
            <a:extLst>
              <a:ext uri="{FF2B5EF4-FFF2-40B4-BE49-F238E27FC236}">
                <a16:creationId xmlns:a16="http://schemas.microsoft.com/office/drawing/2014/main" id="{25CBD398-3123-4D72-9D6A-281CA5E9241A}"/>
              </a:ext>
            </a:extLst>
          </p:cNvPr>
          <p:cNvSpPr/>
          <p:nvPr/>
        </p:nvSpPr>
        <p:spPr>
          <a:xfrm>
            <a:off x="1447800" y="2133600"/>
            <a:ext cx="6324600" cy="21336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0" name="Rectangle 4">
            <a:extLst>
              <a:ext uri="{FF2B5EF4-FFF2-40B4-BE49-F238E27FC236}">
                <a16:creationId xmlns:a16="http://schemas.microsoft.com/office/drawing/2014/main" id="{25BC1A28-D597-46B1-A2CD-9E9335DE09EB}"/>
              </a:ext>
            </a:extLst>
          </p:cNvPr>
          <p:cNvSpPr>
            <a:spLocks noChangeArrowheads="1"/>
          </p:cNvSpPr>
          <p:nvPr/>
        </p:nvSpPr>
        <p:spPr bwMode="auto">
          <a:xfrm>
            <a:off x="304800" y="9906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latin typeface="Arial" panose="020B0604020202020204" pitchFamily="34" charset="0"/>
              </a:rPr>
              <a:t>The value of pharmaceuticals is also taken into consideration in context of the total healthcare delivery process</a:t>
            </a:r>
          </a:p>
        </p:txBody>
      </p:sp>
      <p:sp>
        <p:nvSpPr>
          <p:cNvPr id="6" name="Rounded Rectangle 5">
            <a:extLst>
              <a:ext uri="{FF2B5EF4-FFF2-40B4-BE49-F238E27FC236}">
                <a16:creationId xmlns:a16="http://schemas.microsoft.com/office/drawing/2014/main" id="{E61312F3-AEB9-4534-9D65-2E19CA27B14D}"/>
              </a:ext>
            </a:extLst>
          </p:cNvPr>
          <p:cNvSpPr/>
          <p:nvPr/>
        </p:nvSpPr>
        <p:spPr>
          <a:xfrm>
            <a:off x="16764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b="1" dirty="0"/>
              <a:t>Lifestyle changes</a:t>
            </a:r>
          </a:p>
        </p:txBody>
      </p:sp>
      <p:sp>
        <p:nvSpPr>
          <p:cNvPr id="7" name="Rounded Rectangle 6">
            <a:extLst>
              <a:ext uri="{FF2B5EF4-FFF2-40B4-BE49-F238E27FC236}">
                <a16:creationId xmlns:a16="http://schemas.microsoft.com/office/drawing/2014/main" id="{9433A9BB-081E-4DDE-8217-2989761EE4DE}"/>
              </a:ext>
            </a:extLst>
          </p:cNvPr>
          <p:cNvSpPr/>
          <p:nvPr/>
        </p:nvSpPr>
        <p:spPr>
          <a:xfrm>
            <a:off x="36576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Pharmaceuticals</a:t>
            </a:r>
          </a:p>
        </p:txBody>
      </p:sp>
      <p:sp>
        <p:nvSpPr>
          <p:cNvPr id="8" name="Rounded Rectangle 7">
            <a:extLst>
              <a:ext uri="{FF2B5EF4-FFF2-40B4-BE49-F238E27FC236}">
                <a16:creationId xmlns:a16="http://schemas.microsoft.com/office/drawing/2014/main" id="{A2F8947C-26F8-4051-99D0-FFCAB158188B}"/>
              </a:ext>
            </a:extLst>
          </p:cNvPr>
          <p:cNvSpPr/>
          <p:nvPr/>
        </p:nvSpPr>
        <p:spPr>
          <a:xfrm>
            <a:off x="56388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Surgical/Invasive interventions</a:t>
            </a:r>
          </a:p>
        </p:txBody>
      </p:sp>
      <p:sp>
        <p:nvSpPr>
          <p:cNvPr id="19464" name="TextBox 8">
            <a:extLst>
              <a:ext uri="{FF2B5EF4-FFF2-40B4-BE49-F238E27FC236}">
                <a16:creationId xmlns:a16="http://schemas.microsoft.com/office/drawing/2014/main" id="{6B354CF1-9086-4AEC-B308-8536EAB84A24}"/>
              </a:ext>
            </a:extLst>
          </p:cNvPr>
          <p:cNvSpPr txBox="1">
            <a:spLocks noChangeArrowheads="1"/>
          </p:cNvSpPr>
          <p:nvPr/>
        </p:nvSpPr>
        <p:spPr bwMode="auto">
          <a:xfrm>
            <a:off x="1905000" y="236220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b="1">
                <a:latin typeface="Arial" panose="020B0604020202020204" pitchFamily="34" charset="0"/>
              </a:rPr>
              <a:t>Three options for treatment of disease </a:t>
            </a:r>
          </a:p>
        </p:txBody>
      </p:sp>
      <p:sp>
        <p:nvSpPr>
          <p:cNvPr id="10" name="Up Arrow 9">
            <a:extLst>
              <a:ext uri="{FF2B5EF4-FFF2-40B4-BE49-F238E27FC236}">
                <a16:creationId xmlns:a16="http://schemas.microsoft.com/office/drawing/2014/main" id="{DEA8F896-95D8-40C5-959B-676413989583}"/>
              </a:ext>
            </a:extLst>
          </p:cNvPr>
          <p:cNvSpPr/>
          <p:nvPr/>
        </p:nvSpPr>
        <p:spPr>
          <a:xfrm>
            <a:off x="24384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1" name="Up Arrow 10">
            <a:extLst>
              <a:ext uri="{FF2B5EF4-FFF2-40B4-BE49-F238E27FC236}">
                <a16:creationId xmlns:a16="http://schemas.microsoft.com/office/drawing/2014/main" id="{ECB357CE-BDED-496E-8ED8-F98C7EDC0C35}"/>
              </a:ext>
            </a:extLst>
          </p:cNvPr>
          <p:cNvSpPr/>
          <p:nvPr/>
        </p:nvSpPr>
        <p:spPr>
          <a:xfrm>
            <a:off x="54102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9467" name="TextBox 12">
            <a:extLst>
              <a:ext uri="{FF2B5EF4-FFF2-40B4-BE49-F238E27FC236}">
                <a16:creationId xmlns:a16="http://schemas.microsoft.com/office/drawing/2014/main" id="{CCB301B1-D288-49E5-B074-2D8DCB2F11DE}"/>
              </a:ext>
            </a:extLst>
          </p:cNvPr>
          <p:cNvSpPr txBox="1">
            <a:spLocks noChangeArrowheads="1"/>
          </p:cNvSpPr>
          <p:nvPr/>
        </p:nvSpPr>
        <p:spPr bwMode="auto">
          <a:xfrm>
            <a:off x="1295400" y="49530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latin typeface="Arial" panose="020B0604020202020204" pitchFamily="34" charset="0"/>
              </a:rPr>
              <a:t>Least invasive, usually considered first, when appropriate</a:t>
            </a:r>
          </a:p>
        </p:txBody>
      </p:sp>
      <p:sp>
        <p:nvSpPr>
          <p:cNvPr id="19468" name="TextBox 13">
            <a:extLst>
              <a:ext uri="{FF2B5EF4-FFF2-40B4-BE49-F238E27FC236}">
                <a16:creationId xmlns:a16="http://schemas.microsoft.com/office/drawing/2014/main" id="{2F93B6FE-CFE5-4E2B-B61D-A7B5DB44C21C}"/>
              </a:ext>
            </a:extLst>
          </p:cNvPr>
          <p:cNvSpPr txBox="1">
            <a:spLocks noChangeArrowheads="1"/>
          </p:cNvSpPr>
          <p:nvPr/>
        </p:nvSpPr>
        <p:spPr bwMode="auto">
          <a:xfrm>
            <a:off x="3581400" y="4953000"/>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spcBef>
                <a:spcPct val="0"/>
              </a:spcBef>
              <a:buFontTx/>
              <a:buNone/>
            </a:pPr>
            <a:r>
              <a:rPr lang="en-US" altLang="en-US" sz="1600">
                <a:latin typeface="Arial" panose="020B0604020202020204" pitchFamily="34" charset="0"/>
              </a:rPr>
              <a:t>Considering a choice between a pharmaceutical regimen or surgical/invasive procedure, most will choose a pharmaceutical regimen if appropriate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930E75-836E-4C30-B85F-AB7DD89ABF9E}"/>
              </a:ext>
            </a:extLst>
          </p:cNvPr>
          <p:cNvSpPr>
            <a:spLocks noGrp="1"/>
          </p:cNvSpPr>
          <p:nvPr>
            <p:ph type="title"/>
          </p:nvPr>
        </p:nvSpPr>
        <p:spPr/>
        <p:txBody>
          <a:bodyPr/>
          <a:lstStyle/>
          <a:p>
            <a:pPr eaLnBrk="1" hangingPunct="1"/>
            <a:r>
              <a:rPr lang="en-US" altLang="en-US" sz="4000" dirty="0">
                <a:solidFill>
                  <a:srgbClr val="002060"/>
                </a:solidFill>
                <a:ea typeface="ＭＳ Ｐゴシック" panose="020B0600070205080204" pitchFamily="34" charset="-128"/>
                <a:cs typeface="Arial" panose="020B0604020202020204" pitchFamily="34" charset="0"/>
              </a:rPr>
              <a:t>The Importance of Innovation</a:t>
            </a:r>
            <a:endParaRPr lang="en-US" altLang="en-US" sz="4000" dirty="0">
              <a:solidFill>
                <a:srgbClr val="002060"/>
              </a:solidFill>
              <a:ea typeface="ＭＳ Ｐゴシック" panose="020B0600070205080204" pitchFamily="34" charset="-128"/>
            </a:endParaRPr>
          </a:p>
        </p:txBody>
      </p:sp>
      <p:sp>
        <p:nvSpPr>
          <p:cNvPr id="20483" name="Rectangle 3">
            <a:extLst>
              <a:ext uri="{FF2B5EF4-FFF2-40B4-BE49-F238E27FC236}">
                <a16:creationId xmlns:a16="http://schemas.microsoft.com/office/drawing/2014/main" id="{7F75C1D8-4D85-4A0A-B7CA-0486783BF04E}"/>
              </a:ext>
            </a:extLst>
          </p:cNvPr>
          <p:cNvSpPr>
            <a:spLocks noGrp="1"/>
          </p:cNvSpPr>
          <p:nvPr>
            <p:ph idx="1"/>
          </p:nvPr>
        </p:nvSpPr>
        <p:spPr/>
        <p:txBody>
          <a:bodyPr/>
          <a:lstStyle/>
          <a:p>
            <a:pPr marL="635000" lvl="2" indent="-403225" eaLnBrk="1" hangingPunct="1">
              <a:spcAft>
                <a:spcPts val="1200"/>
              </a:spcAft>
              <a:buClr>
                <a:srgbClr val="92D050"/>
              </a:buClr>
              <a:buSzPct val="113000"/>
              <a:buFont typeface="Wingdings" panose="05000000000000000000" pitchFamily="2" charset="2"/>
              <a:buChar char="ü"/>
            </a:pPr>
            <a:r>
              <a:rPr lang="en-US" altLang="en-US">
                <a:ea typeface="ＭＳ Ｐゴシック" panose="020B0600070205080204" pitchFamily="34" charset="-128"/>
              </a:rPr>
              <a:t>Pharmaceuticals help people to manage their illnesses and live longer and/or more productive lives</a:t>
            </a:r>
          </a:p>
          <a:p>
            <a:pPr marL="635000" lvl="2" indent="-403225" eaLnBrk="1" hangingPunct="1">
              <a:spcAft>
                <a:spcPts val="1200"/>
              </a:spcAft>
              <a:buClr>
                <a:srgbClr val="92D050"/>
              </a:buClr>
              <a:buSzPct val="113000"/>
              <a:buFont typeface="Wingdings" panose="05000000000000000000" pitchFamily="2" charset="2"/>
              <a:buChar char="ü"/>
            </a:pPr>
            <a:r>
              <a:rPr lang="en-US" altLang="en-US">
                <a:ea typeface="ＭＳ Ｐゴシック" panose="020B0600070205080204" pitchFamily="34" charset="-128"/>
              </a:rPr>
              <a:t>Pharmaceuticals may reduce costs by preventing expensive hospital treatments and other therapies</a:t>
            </a:r>
          </a:p>
          <a:p>
            <a:pPr marL="635000" lvl="2" indent="-403225" eaLnBrk="1" hangingPunct="1">
              <a:spcAft>
                <a:spcPts val="1200"/>
              </a:spcAft>
              <a:buClr>
                <a:srgbClr val="92D050"/>
              </a:buClr>
              <a:buSzPct val="113000"/>
              <a:buFont typeface="Wingdings" panose="05000000000000000000" pitchFamily="2" charset="2"/>
              <a:buChar char="ü"/>
            </a:pPr>
            <a:r>
              <a:rPr lang="en-US" altLang="en-US">
                <a:ea typeface="ＭＳ Ｐゴシック" panose="020B0600070205080204" pitchFamily="34" charset="-128"/>
              </a:rPr>
              <a:t>Today’s medicines fund research and development for tomorrow’s prescription drug innovations </a:t>
            </a:r>
          </a:p>
          <a:p>
            <a:pPr marL="635000" lvl="2" indent="-403225" eaLnBrk="1" hangingPunct="1">
              <a:spcAft>
                <a:spcPts val="1200"/>
              </a:spcAft>
              <a:buClr>
                <a:srgbClr val="92D050"/>
              </a:buClr>
              <a:buSzPct val="113000"/>
              <a:buFont typeface="Wingdings" panose="05000000000000000000" pitchFamily="2" charset="2"/>
              <a:buChar char="ü"/>
            </a:pPr>
            <a:r>
              <a:rPr lang="en-US" altLang="en-US">
                <a:ea typeface="ＭＳ Ｐゴシック" panose="020B0600070205080204" pitchFamily="34" charset="-128"/>
              </a:rPr>
              <a:t>From 2010 through 2019, the FDA averaged about 37 novel drug approvals per year [range of 21-59 approvals per year]</a:t>
            </a:r>
          </a:p>
          <a:p>
            <a:pPr marL="635000" lvl="2" indent="-403225" eaLnBrk="1" hangingPunct="1">
              <a:spcAft>
                <a:spcPts val="1200"/>
              </a:spcAft>
              <a:buClr>
                <a:srgbClr val="92D050"/>
              </a:buClr>
              <a:buSzPct val="113000"/>
              <a:buFont typeface="Wingdings" panose="05000000000000000000" pitchFamily="2" charset="2"/>
              <a:buChar char="ü"/>
            </a:pPr>
            <a:r>
              <a:rPr lang="en-US" altLang="en-US">
                <a:ea typeface="ＭＳ Ｐゴシック" panose="020B0600070205080204" pitchFamily="34" charset="-128"/>
              </a:rPr>
              <a:t>Managed care entities review clinical and economic data supporting each innovative drug approved by the FDA to assess its value and manage patient access accordingly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4ADFF3-E953-417C-BA7D-496A81DE143B}"/>
              </a:ext>
            </a:extLst>
          </p:cNvPr>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Increasing Life Expectancy</a:t>
            </a:r>
            <a:endParaRPr lang="en-US" altLang="en-US" dirty="0">
              <a:ea typeface="ＭＳ Ｐゴシック" panose="020B0600070205080204" pitchFamily="34" charset="-128"/>
            </a:endParaRPr>
          </a:p>
        </p:txBody>
      </p:sp>
      <p:sp>
        <p:nvSpPr>
          <p:cNvPr id="22531" name="Content Placeholder 2">
            <a:extLst>
              <a:ext uri="{FF2B5EF4-FFF2-40B4-BE49-F238E27FC236}">
                <a16:creationId xmlns:a16="http://schemas.microsoft.com/office/drawing/2014/main" id="{0E880C84-598A-4C96-9EC3-D2A07A480C58}"/>
              </a:ext>
            </a:extLst>
          </p:cNvPr>
          <p:cNvSpPr>
            <a:spLocks noGrp="1"/>
          </p:cNvSpPr>
          <p:nvPr>
            <p:ph idx="1"/>
          </p:nvPr>
        </p:nvSpPr>
        <p:spPr>
          <a:xfrm>
            <a:off x="628649" y="1667628"/>
            <a:ext cx="7886700" cy="3903663"/>
          </a:xfrm>
        </p:spPr>
        <p:txBody>
          <a:bodyPr>
            <a:normAutofit/>
          </a:bodyPr>
          <a:lstStyle/>
          <a:p>
            <a:r>
              <a:rPr lang="en-US" altLang="en-US" sz="2400" dirty="0">
                <a:ea typeface="ＭＳ Ｐゴシック" panose="020B0600070205080204" pitchFamily="34" charset="-128"/>
              </a:rPr>
              <a:t>Studies have shown that pharmaceutical innovation was a significant contributor to the increased life expectancy observed worldwide between 1986-2009</a:t>
            </a:r>
          </a:p>
        </p:txBody>
      </p:sp>
      <p:graphicFrame>
        <p:nvGraphicFramePr>
          <p:cNvPr id="4" name="Table 3">
            <a:extLst>
              <a:ext uri="{FF2B5EF4-FFF2-40B4-BE49-F238E27FC236}">
                <a16:creationId xmlns:a16="http://schemas.microsoft.com/office/drawing/2014/main" id="{D8F772C4-764D-4ABD-83C0-83398FC1D17F}"/>
              </a:ext>
            </a:extLst>
          </p:cNvPr>
          <p:cNvGraphicFramePr>
            <a:graphicFrameLocks noGrp="1"/>
          </p:cNvGraphicFramePr>
          <p:nvPr>
            <p:extLst>
              <p:ext uri="{D42A27DB-BD31-4B8C-83A1-F6EECF244321}">
                <p14:modId xmlns:p14="http://schemas.microsoft.com/office/powerpoint/2010/main" val="3901629610"/>
              </p:ext>
            </p:extLst>
          </p:nvPr>
        </p:nvGraphicFramePr>
        <p:xfrm>
          <a:off x="419100" y="3048000"/>
          <a:ext cx="8305799" cy="2523291"/>
        </p:xfrm>
        <a:graphic>
          <a:graphicData uri="http://schemas.openxmlformats.org/drawingml/2006/table">
            <a:tbl>
              <a:tblPr firstRow="1" bandRow="1">
                <a:tableStyleId>{93296810-A885-4BE3-A3E7-6D5BEEA58F35}</a:tableStyleId>
              </a:tblPr>
              <a:tblGrid>
                <a:gridCol w="2847702">
                  <a:extLst>
                    <a:ext uri="{9D8B030D-6E8A-4147-A177-3AD203B41FA5}">
                      <a16:colId xmlns:a16="http://schemas.microsoft.com/office/drawing/2014/main" val="20000"/>
                    </a:ext>
                  </a:extLst>
                </a:gridCol>
                <a:gridCol w="2926806">
                  <a:extLst>
                    <a:ext uri="{9D8B030D-6E8A-4147-A177-3AD203B41FA5}">
                      <a16:colId xmlns:a16="http://schemas.microsoft.com/office/drawing/2014/main" val="20001"/>
                    </a:ext>
                  </a:extLst>
                </a:gridCol>
                <a:gridCol w="2531291">
                  <a:extLst>
                    <a:ext uri="{9D8B030D-6E8A-4147-A177-3AD203B41FA5}">
                      <a16:colId xmlns:a16="http://schemas.microsoft.com/office/drawing/2014/main" val="20002"/>
                    </a:ext>
                  </a:extLst>
                </a:gridCol>
              </a:tblGrid>
              <a:tr h="877371">
                <a:tc>
                  <a:txBody>
                    <a:bodyPr/>
                    <a:lstStyle/>
                    <a:p>
                      <a:pPr algn="ctr"/>
                      <a:r>
                        <a:rPr lang="en-US" sz="1600" dirty="0"/>
                        <a:t>Increase in life expectancy associated with new drug launches</a:t>
                      </a:r>
                    </a:p>
                  </a:txBody>
                  <a:tcPr anchor="ctr"/>
                </a:tc>
                <a:tc>
                  <a:txBody>
                    <a:bodyPr/>
                    <a:lstStyle/>
                    <a:p>
                      <a:pPr algn="ctr"/>
                      <a:r>
                        <a:rPr lang="en-US" sz="1600" dirty="0"/>
                        <a:t>Proportion</a:t>
                      </a:r>
                      <a:r>
                        <a:rPr lang="en-US" sz="1600" baseline="0" dirty="0"/>
                        <a:t> of overall life expectancy associated with new drug launches</a:t>
                      </a:r>
                      <a:endParaRPr lang="en-US" sz="1600" dirty="0"/>
                    </a:p>
                  </a:txBody>
                  <a:tcPr anchor="ctr"/>
                </a:tc>
                <a:tc>
                  <a:txBody>
                    <a:bodyPr/>
                    <a:lstStyle/>
                    <a:p>
                      <a:pPr algn="ctr"/>
                      <a:r>
                        <a:rPr lang="en-US" sz="1600" dirty="0"/>
                        <a:t>Study Description</a:t>
                      </a:r>
                    </a:p>
                  </a:txBody>
                  <a:tcPr anchor="ctr"/>
                </a:tc>
                <a:extLst>
                  <a:ext uri="{0D108BD9-81ED-4DB2-BD59-A6C34878D82A}">
                    <a16:rowId xmlns:a16="http://schemas.microsoft.com/office/drawing/2014/main" val="10000"/>
                  </a:ext>
                </a:extLst>
              </a:tr>
              <a:tr h="795755">
                <a:tc>
                  <a:txBody>
                    <a:bodyPr/>
                    <a:lstStyle/>
                    <a:p>
                      <a:pPr algn="ctr"/>
                      <a:r>
                        <a:rPr lang="en-US" sz="2400" dirty="0"/>
                        <a:t>0.79 years</a:t>
                      </a:r>
                    </a:p>
                  </a:txBody>
                  <a:tcPr anchor="ctr"/>
                </a:tc>
                <a:tc>
                  <a:txBody>
                    <a:bodyPr/>
                    <a:lstStyle/>
                    <a:p>
                      <a:pPr algn="ctr"/>
                      <a:r>
                        <a:rPr lang="en-US" sz="2400" dirty="0"/>
                        <a:t>40%</a:t>
                      </a:r>
                    </a:p>
                  </a:txBody>
                  <a:tcPr anchor="ctr"/>
                </a:tc>
                <a:tc>
                  <a:txBody>
                    <a:bodyPr/>
                    <a:lstStyle/>
                    <a:p>
                      <a:pPr algn="ctr"/>
                      <a:r>
                        <a:rPr lang="en-US" altLang="en-US" sz="1600" dirty="0">
                          <a:cs typeface="Arial" panose="020B0604020202020204" pitchFamily="34" charset="0"/>
                        </a:rPr>
                        <a:t>Analysis of </a:t>
                      </a:r>
                      <a:r>
                        <a:rPr lang="en-US" sz="1600" dirty="0"/>
                        <a:t>disease-level data from 52 countries between 1982-2001</a:t>
                      </a:r>
                    </a:p>
                  </a:txBody>
                  <a:tcPr anchor="ctr"/>
                </a:tc>
                <a:extLst>
                  <a:ext uri="{0D108BD9-81ED-4DB2-BD59-A6C34878D82A}">
                    <a16:rowId xmlns:a16="http://schemas.microsoft.com/office/drawing/2014/main" val="10001"/>
                  </a:ext>
                </a:extLst>
              </a:tr>
              <a:tr h="795755">
                <a:tc>
                  <a:txBody>
                    <a:bodyPr/>
                    <a:lstStyle/>
                    <a:p>
                      <a:pPr algn="ctr"/>
                      <a:r>
                        <a:rPr lang="en-US" sz="2400" dirty="0"/>
                        <a:t>1.27 years</a:t>
                      </a:r>
                    </a:p>
                  </a:txBody>
                  <a:tcPr anchor="ctr"/>
                </a:tc>
                <a:tc>
                  <a:txBody>
                    <a:bodyPr/>
                    <a:lstStyle/>
                    <a:p>
                      <a:pPr algn="ctr"/>
                      <a:r>
                        <a:rPr lang="en-US" sz="2400" dirty="0"/>
                        <a:t>73%</a:t>
                      </a:r>
                    </a:p>
                  </a:txBody>
                  <a:tcPr anchor="ctr"/>
                </a:tc>
                <a:tc>
                  <a:txBody>
                    <a:bodyPr/>
                    <a:lstStyle/>
                    <a:p>
                      <a:pPr algn="ctr"/>
                      <a:r>
                        <a:rPr lang="en-US" sz="1600" dirty="0"/>
                        <a:t>Analysis of data from  30 developed countries between 2000-2009</a:t>
                      </a:r>
                    </a:p>
                  </a:txBody>
                  <a:tcPr anchor="ct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2C5250E4-1109-491D-80AA-4C1A3D1D0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312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AF06E229-606A-4BAB-9986-6F0CBA15F888}"/>
              </a:ext>
            </a:extLst>
          </p:cNvPr>
          <p:cNvSpPr>
            <a:spLocks noGrp="1"/>
          </p:cNvSpPr>
          <p:nvPr>
            <p:ph type="title"/>
          </p:nvPr>
        </p:nvSpPr>
        <p:spPr>
          <a:xfrm>
            <a:off x="619124" y="203200"/>
            <a:ext cx="8524875" cy="661773"/>
          </a:xfrm>
        </p:spPr>
        <p:txBody>
          <a:bodyPr>
            <a:normAutofit/>
          </a:bodyPr>
          <a:lstStyle/>
          <a:p>
            <a:r>
              <a:rPr lang="en-US" altLang="en-US" sz="3200" dirty="0">
                <a:ea typeface="ＭＳ Ｐゴシック" panose="020B0600070205080204" pitchFamily="34" charset="-128"/>
              </a:rPr>
              <a:t>Decreasing Mortality: Cancer</a:t>
            </a:r>
          </a:p>
        </p:txBody>
      </p:sp>
      <p:sp>
        <p:nvSpPr>
          <p:cNvPr id="24580" name="Rectangle 6">
            <a:extLst>
              <a:ext uri="{FF2B5EF4-FFF2-40B4-BE49-F238E27FC236}">
                <a16:creationId xmlns:a16="http://schemas.microsoft.com/office/drawing/2014/main" id="{C93013C2-2EC2-4C94-ACE3-C3F6F76CAEAA}"/>
              </a:ext>
            </a:extLst>
          </p:cNvPr>
          <p:cNvSpPr>
            <a:spLocks noChangeArrowheads="1"/>
          </p:cNvSpPr>
          <p:nvPr/>
        </p:nvSpPr>
        <p:spPr bwMode="auto">
          <a:xfrm>
            <a:off x="4419600" y="6030645"/>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a:t>
            </a:r>
            <a:r>
              <a:rPr lang="en-US" altLang="en-US" sz="800" dirty="0">
                <a:latin typeface="Arial" panose="020B0604020202020204" pitchFamily="34" charset="0"/>
              </a:rPr>
              <a:t>. </a:t>
            </a:r>
            <a:endParaRPr lang="en-US" altLang="en-US" sz="1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21B467E-AC4B-4C08-8D73-E7D346FE973A}"/>
              </a:ext>
            </a:extLst>
          </p:cNvPr>
          <p:cNvSpPr>
            <a:spLocks noGrp="1"/>
          </p:cNvSpPr>
          <p:nvPr>
            <p:ph type="title"/>
          </p:nvPr>
        </p:nvSpPr>
        <p:spPr>
          <a:xfrm>
            <a:off x="457200" y="365126"/>
            <a:ext cx="8610600" cy="1325563"/>
          </a:xfrm>
        </p:spPr>
        <p:txBody>
          <a:bodyPr/>
          <a:lstStyle/>
          <a:p>
            <a:r>
              <a:rPr lang="en-US" altLang="en-US" dirty="0">
                <a:ea typeface="ＭＳ Ｐゴシック" panose="020B0600070205080204" pitchFamily="34" charset="-128"/>
              </a:rPr>
              <a:t>Decreasing Mortality: Chronic Diseases</a:t>
            </a:r>
          </a:p>
        </p:txBody>
      </p:sp>
      <p:pic>
        <p:nvPicPr>
          <p:cNvPr id="26627" name="Content Placeholder 4">
            <a:extLst>
              <a:ext uri="{FF2B5EF4-FFF2-40B4-BE49-F238E27FC236}">
                <a16:creationId xmlns:a16="http://schemas.microsoft.com/office/drawing/2014/main" id="{46467420-D6A7-4E84-8A2A-157816477D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55680" y="1690689"/>
            <a:ext cx="7232639" cy="4034737"/>
          </a:xfrm>
        </p:spPr>
      </p:pic>
      <p:sp>
        <p:nvSpPr>
          <p:cNvPr id="26628" name="Rectangle 2">
            <a:extLst>
              <a:ext uri="{FF2B5EF4-FFF2-40B4-BE49-F238E27FC236}">
                <a16:creationId xmlns:a16="http://schemas.microsoft.com/office/drawing/2014/main" id="{D14E71BE-82F9-4DAA-9642-B0DF4DC7CE14}"/>
              </a:ext>
            </a:extLst>
          </p:cNvPr>
          <p:cNvSpPr>
            <a:spLocks noChangeArrowheads="1"/>
          </p:cNvSpPr>
          <p:nvPr/>
        </p:nvSpPr>
        <p:spPr bwMode="auto">
          <a:xfrm>
            <a:off x="4114800" y="5908099"/>
            <a:ext cx="502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The four main types of chronic diseases defined by WHO are cardiovascular diseases (e.g. heart attacks and stroke), cancers, chronic respiratory diseases (e.g. chronic obstructed pulmonary disease and asthma) and diabetes. Source: 1US Food and Drug Administration; 2WHO Mortality Database (accessed February 2016); 3Kremer, 2008, “COMET’s path, and the new biologicals in rheumatoid arthritis,” Lancet. </a:t>
            </a:r>
            <a:endParaRPr lang="en-US" altLang="en-US" sz="18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0AEE8F46-65A9-4640-9466-AD9EF46E6F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2013"/>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47D2667C-B952-4243-B8A8-DE4FC677DBC7}"/>
              </a:ext>
            </a:extLst>
          </p:cNvPr>
          <p:cNvSpPr>
            <a:spLocks noGrp="1"/>
          </p:cNvSpPr>
          <p:nvPr>
            <p:ph type="title"/>
          </p:nvPr>
        </p:nvSpPr>
        <p:spPr>
          <a:xfrm>
            <a:off x="628650" y="186725"/>
            <a:ext cx="7886700" cy="675288"/>
          </a:xfrm>
        </p:spPr>
        <p:txBody>
          <a:bodyPr/>
          <a:lstStyle/>
          <a:p>
            <a:r>
              <a:rPr lang="en-US" altLang="en-US" dirty="0">
                <a:ea typeface="ＭＳ Ｐゴシック" panose="020B0600070205080204" pitchFamily="34" charset="-128"/>
              </a:rPr>
              <a:t>Curing Deadly Diseases: Hepatitis C</a:t>
            </a:r>
          </a:p>
        </p:txBody>
      </p:sp>
      <p:sp>
        <p:nvSpPr>
          <p:cNvPr id="28676" name="Rectangle 4">
            <a:extLst>
              <a:ext uri="{FF2B5EF4-FFF2-40B4-BE49-F238E27FC236}">
                <a16:creationId xmlns:a16="http://schemas.microsoft.com/office/drawing/2014/main" id="{A79FE7A7-A47D-4FF4-A61F-15A6B90C0F1E}"/>
              </a:ext>
            </a:extLst>
          </p:cNvPr>
          <p:cNvSpPr>
            <a:spLocks noChangeArrowheads="1"/>
          </p:cNvSpPr>
          <p:nvPr/>
        </p:nvSpPr>
        <p:spPr bwMode="auto">
          <a:xfrm>
            <a:off x="4419600" y="6014314"/>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2571</TotalTime>
  <Words>1499</Words>
  <Application>Microsoft Office PowerPoint</Application>
  <PresentationFormat>On-screen Show (4:3)</PresentationFormat>
  <Paragraphs>109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Montserrat</vt:lpstr>
      <vt:lpstr>Wingdings</vt:lpstr>
      <vt:lpstr>1_Office Theme</vt:lpstr>
      <vt:lpstr>Value of Pharmaceuticals in  Managed Care Pharmacy</vt:lpstr>
      <vt:lpstr>What is Managed Care Pharmacy?</vt:lpstr>
      <vt:lpstr>The Value Equation for Pharmaceuticals</vt:lpstr>
      <vt:lpstr>Pharmaceuticals in the Total Healthcare Process</vt:lpstr>
      <vt:lpstr>The Importance of Innovation</vt:lpstr>
      <vt:lpstr>Increasing Life Expectancy</vt:lpstr>
      <vt:lpstr>Decreasing Mortality: Cancer</vt:lpstr>
      <vt:lpstr>Decreasing Mortality: Chronic Diseases</vt:lpstr>
      <vt:lpstr>Curing Deadly Diseases: Hepatitis C</vt:lpstr>
      <vt:lpstr>Reducing Hospitalizations and Other Costs</vt:lpstr>
      <vt:lpstr>Minimizing Workplace Productivity Loss</vt:lpstr>
      <vt:lpstr>Medicines Are Part of the Solution</vt:lpstr>
      <vt:lpstr>References</vt:lpstr>
      <vt:lpstr>Thank you to AMCP members Maher Abdel-Sattar and Jorge Farias for updating this presentation for 2020.</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Pharmaceuticals in MC Pharmacy - 2016</dc:title>
  <dc:subject>&amp;lt;p&amp;gt;Value of Pharmaceuticals in  Managed Care Pharmacy Presentation Developed for  the Academy of Managed Care Pharmacy Updated: February 2016  What is Managed Care Pharmacy? The practice of designing and implementing drug benefits for the more than 270 million Americans covered by public or private health insurance  Manag&amp;lt;/p&amp;gt;</dc:subject>
  <dc:creator>Sarah Enfiedjian</dc:creator>
  <cp:keywords/>
  <dc:description>&amp;lt;p&amp;gt;Value of Pharmaceuticals in  Managed Care Pharmacy Presentation Developed for  the Academy of Managed Care Pharmacy Updated: February 2016  What is Managed Care Pharmacy? The practice of designing and implementing drug benefits for the more than 270 million Americans covered by public or private health insurance  Manag&amp;lt;/p&amp;gt;</dc:description>
  <cp:lastModifiedBy>Joshua Baldera</cp:lastModifiedBy>
  <cp:revision>58</cp:revision>
  <dcterms:created xsi:type="dcterms:W3CDTF">2011-11-21T20:45:11Z</dcterms:created>
  <dcterms:modified xsi:type="dcterms:W3CDTF">2020-04-03T20:01:05Z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DownloadAsset.aspx?id=20953</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&amp;lt;p&amp;gt;Value of Pharmaceuticals in  Managed Care Pharmacy Presentation Developed for  the Academy of Managed Care Pharmacy Updated: February 2016  What is Managed Care Pharmacy? The practice of designing and implementing drug benefits for the more than </vt:lpwstr>
  </property>
  <property fmtid="{D5CDD505-2E9C-101B-9397-08002B2CF9AE}" pid="8" name="EktExpiryType">
    <vt:i4>1</vt:i4>
  </property>
  <property fmtid="{D5CDD505-2E9C-101B-9397-08002B2CF9AE}" pid="9" name="EktDateCreated">
    <vt:filetime>2016-04-15T19:22:57Z</vt:filetime>
  </property>
  <property fmtid="{D5CDD505-2E9C-101B-9397-08002B2CF9AE}" pid="10" name="EktDateModified">
    <vt:filetime>2016-04-15T19:23:09Z</vt:filetime>
  </property>
  <property fmtid="{D5CDD505-2E9C-101B-9397-08002B2CF9AE}" pid="11" name="EktTaxCategory">
    <vt:lpwstr/>
  </property>
  <property fmtid="{D5CDD505-2E9C-101B-9397-08002B2CF9AE}" pid="12" name="EktDisabledTaxCategory">
    <vt:lpwstr/>
  </property>
  <property fmtid="{D5CDD505-2E9C-101B-9397-08002B2CF9AE}" pid="13" name="EktCmsSize">
    <vt:i4>890368</vt:i4>
  </property>
  <property fmtid="{D5CDD505-2E9C-101B-9397-08002B2CF9AE}" pid="14" name="EktSearchable">
    <vt:i4>1</vt:i4>
  </property>
  <property fmtid="{D5CDD505-2E9C-101B-9397-08002B2CF9AE}" pid="15" name="EktEDescription">
    <vt:lpwstr>Summary &amp;lt;p&amp;gt;Value of Pharmaceuticals in  Managed Care Pharmacy Presentation Developed for  the Academy of Managed Care Pharmacy Updated: February 2016  What is Managed Care Pharmacy? The practice of designing and implementing drug benefits for the mo</vt:lpwstr>
  </property>
  <property fmtid="{D5CDD505-2E9C-101B-9397-08002B2CF9AE}" pid="16" name="EktFeatured">
    <vt:bool>false</vt:bool>
  </property>
  <property fmtid="{D5CDD505-2E9C-101B-9397-08002B2CF9AE}" pid="17" name="EktLanding">
    <vt:bool>false</vt:bool>
  </property>
</Properties>
</file>