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9" r:id="rId1"/>
  </p:sldMasterIdLst>
  <p:notesMasterIdLst>
    <p:notesMasterId r:id="rId21"/>
  </p:notesMasterIdLst>
  <p:sldIdLst>
    <p:sldId id="298" r:id="rId2"/>
    <p:sldId id="259" r:id="rId3"/>
    <p:sldId id="282" r:id="rId4"/>
    <p:sldId id="283" r:id="rId5"/>
    <p:sldId id="284" r:id="rId6"/>
    <p:sldId id="285" r:id="rId7"/>
    <p:sldId id="287" r:id="rId8"/>
    <p:sldId id="288" r:id="rId9"/>
    <p:sldId id="289" r:id="rId10"/>
    <p:sldId id="291" r:id="rId11"/>
    <p:sldId id="292" r:id="rId12"/>
    <p:sldId id="293" r:id="rId13"/>
    <p:sldId id="286" r:id="rId14"/>
    <p:sldId id="294" r:id="rId15"/>
    <p:sldId id="295" r:id="rId16"/>
    <p:sldId id="296" r:id="rId17"/>
    <p:sldId id="297" r:id="rId18"/>
    <p:sldId id="416" r:id="rId19"/>
    <p:sldId id="414" r:id="rId20"/>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0" autoAdjust="0"/>
    <p:restoredTop sz="73002" autoAdjust="0"/>
  </p:normalViewPr>
  <p:slideViewPr>
    <p:cSldViewPr>
      <p:cViewPr varScale="1">
        <p:scale>
          <a:sx n="51" d="100"/>
          <a:sy n="51" d="100"/>
        </p:scale>
        <p:origin x="24"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2612" y="3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CEECB724-D678-43A1-A5BB-932356845509}"/>
              </a:ext>
            </a:extLst>
          </p:cNvPr>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eaLnBrk="1" hangingPunct="1">
              <a:defRPr sz="1200">
                <a:latin typeface="Calibri" pitchFamily="34" charset="0"/>
                <a:cs typeface="Arial" charset="0"/>
              </a:defRPr>
            </a:lvl1pPr>
          </a:lstStyle>
          <a:p>
            <a:pPr>
              <a:defRPr/>
            </a:pPr>
            <a:endParaRPr lang="en-US"/>
          </a:p>
        </p:txBody>
      </p:sp>
      <p:sp>
        <p:nvSpPr>
          <p:cNvPr id="38915" name="Rectangle 3">
            <a:extLst>
              <a:ext uri="{FF2B5EF4-FFF2-40B4-BE49-F238E27FC236}">
                <a16:creationId xmlns:a16="http://schemas.microsoft.com/office/drawing/2014/main" id="{AD2CA2FA-717B-48FF-B4C7-D087930D0DE1}"/>
              </a:ext>
            </a:extLst>
          </p:cNvPr>
          <p:cNvSpPr>
            <a:spLocks noGrp="1" noChangeArrowheads="1"/>
          </p:cNvSpPr>
          <p:nvPr>
            <p:ph type="dt" idx="1"/>
          </p:nvPr>
        </p:nvSpPr>
        <p:spPr bwMode="auto">
          <a:xfrm>
            <a:off x="3978275"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eaLnBrk="1" hangingPunct="1">
              <a:defRPr sz="1200">
                <a:latin typeface="Calibri" pitchFamily="34" charset="0"/>
                <a:cs typeface="Arial" charset="0"/>
              </a:defRPr>
            </a:lvl1pPr>
          </a:lstStyle>
          <a:p>
            <a:pPr>
              <a:defRPr/>
            </a:pPr>
            <a:fld id="{72FB8F50-FBC7-4755-B71B-4DBDCD42BB27}" type="datetimeFigureOut">
              <a:rPr lang="en-US"/>
              <a:pPr>
                <a:defRPr/>
              </a:pPr>
              <a:t>4/2/2020</a:t>
            </a:fld>
            <a:endParaRPr lang="en-US"/>
          </a:p>
        </p:txBody>
      </p:sp>
      <p:sp>
        <p:nvSpPr>
          <p:cNvPr id="12292" name="Rectangle 4">
            <a:extLst>
              <a:ext uri="{FF2B5EF4-FFF2-40B4-BE49-F238E27FC236}">
                <a16:creationId xmlns:a16="http://schemas.microsoft.com/office/drawing/2014/main" id="{F8D60BBC-1705-484E-93FC-CA28657EE2FE}"/>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836328C9-F98A-49BB-8805-26260D67572B}"/>
              </a:ext>
            </a:extLst>
          </p:cNvPr>
          <p:cNvSpPr>
            <a:spLocks noGrp="1" noChangeArrowheads="1"/>
          </p:cNvSpPr>
          <p:nvPr>
            <p:ph type="body" sz="quarter" idx="3"/>
          </p:nvPr>
        </p:nvSpPr>
        <p:spPr bwMode="auto">
          <a:xfrm>
            <a:off x="701675" y="4421188"/>
            <a:ext cx="5619750" cy="4189412"/>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2E2592F5-ABBA-4CE2-B63D-7A97324EC77B}"/>
              </a:ext>
            </a:extLst>
          </p:cNvPr>
          <p:cNvSpPr>
            <a:spLocks noGrp="1" noChangeArrowheads="1"/>
          </p:cNvSpPr>
          <p:nvPr>
            <p:ph type="ftr" sz="quarter" idx="4"/>
          </p:nvPr>
        </p:nvSpPr>
        <p:spPr bwMode="auto">
          <a:xfrm>
            <a:off x="0"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eaLnBrk="1" hangingPunct="1">
              <a:defRPr sz="1200">
                <a:latin typeface="Calibri" pitchFamily="34" charset="0"/>
                <a:cs typeface="Arial" charset="0"/>
              </a:defRPr>
            </a:lvl1pPr>
          </a:lstStyle>
          <a:p>
            <a:pPr>
              <a:defRPr/>
            </a:pPr>
            <a:endParaRPr lang="en-US"/>
          </a:p>
        </p:txBody>
      </p:sp>
      <p:sp>
        <p:nvSpPr>
          <p:cNvPr id="38919" name="Rectangle 7">
            <a:extLst>
              <a:ext uri="{FF2B5EF4-FFF2-40B4-BE49-F238E27FC236}">
                <a16:creationId xmlns:a16="http://schemas.microsoft.com/office/drawing/2014/main" id="{21E3901C-070C-4896-A3D3-B20E4D1F6D12}"/>
              </a:ext>
            </a:extLst>
          </p:cNvPr>
          <p:cNvSpPr>
            <a:spLocks noGrp="1" noChangeArrowheads="1"/>
          </p:cNvSpPr>
          <p:nvPr>
            <p:ph type="sldNum" sz="quarter" idx="5"/>
          </p:nvPr>
        </p:nvSpPr>
        <p:spPr bwMode="auto">
          <a:xfrm>
            <a:off x="3978275" y="8842375"/>
            <a:ext cx="3043238" cy="465138"/>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eaLnBrk="1" hangingPunct="1">
              <a:defRPr sz="1200">
                <a:latin typeface="Calibri" panose="020F0502020204030204" pitchFamily="34" charset="0"/>
              </a:defRPr>
            </a:lvl1pPr>
          </a:lstStyle>
          <a:p>
            <a:pPr>
              <a:defRPr/>
            </a:pPr>
            <a:fld id="{DDC1A993-9DB1-4F34-8CA4-E7ECB80DFEA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E557AB-8B39-4BB1-B004-335B50AF896E}"/>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A85620FF-CEFA-4135-9812-86F3442AF92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Utilization Management (UM) is a large part of the CLINICAL role of pharmacists in a managed care setting</a:t>
            </a:r>
          </a:p>
          <a:p>
            <a:endParaRPr lang="en-US" altLang="en-US"/>
          </a:p>
          <a:p>
            <a:r>
              <a:rPr lang="en-US" altLang="en-US"/>
              <a:t>There are multiple types of UM that PBMs standard employ to affect drug utilization.  This slide focuses on the development component of UM – where a pharmacist may see a trend in utilization on a product/class that is inconsistent with the FDA label and/or guidelines.	</a:t>
            </a:r>
          </a:p>
          <a:p>
            <a:r>
              <a:rPr lang="en-US" altLang="en-US"/>
              <a:t>	</a:t>
            </a:r>
          </a:p>
        </p:txBody>
      </p:sp>
      <p:sp>
        <p:nvSpPr>
          <p:cNvPr id="32772" name="Slide Number Placeholder 3">
            <a:extLst>
              <a:ext uri="{FF2B5EF4-FFF2-40B4-BE49-F238E27FC236}">
                <a16:creationId xmlns:a16="http://schemas.microsoft.com/office/drawing/2014/main" id="{D55F10F6-0608-4178-9CB4-0DEBF68AA45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BB90A0A-ED94-4EC3-B6C5-0975DBB7775D}"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447D77ED-4AC0-4F03-8E2F-863903FC0108}"/>
              </a:ext>
            </a:extLst>
          </p:cNvPr>
          <p:cNvSpPr>
            <a:spLocks noGrp="1" noRot="1" noChangeAspect="1" noChangeArrowheads="1" noTextEdit="1"/>
          </p:cNvSpPr>
          <p:nvPr>
            <p:ph type="sldImg"/>
          </p:nvPr>
        </p:nvSpPr>
        <p:spPr>
          <a:ln/>
        </p:spPr>
      </p:sp>
      <p:sp>
        <p:nvSpPr>
          <p:cNvPr id="37891" name="Notes Placeholder 2">
            <a:extLst>
              <a:ext uri="{FF2B5EF4-FFF2-40B4-BE49-F238E27FC236}">
                <a16:creationId xmlns:a16="http://schemas.microsoft.com/office/drawing/2014/main" id="{064480A4-C13A-442E-A559-9AC3700F5B11}"/>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dirty="0"/>
              <a:t>PBMs have access to vast amounts of data regarding the populations they cover</a:t>
            </a:r>
          </a:p>
          <a:p>
            <a:pPr>
              <a:defRPr/>
            </a:pPr>
            <a:r>
              <a:rPr lang="en-US" altLang="en-US" dirty="0"/>
              <a:t>DUR is often determined by a pharmacist and creation of the messaging is also part of a managed care pharmacist’s responsibility</a:t>
            </a:r>
          </a:p>
          <a:p>
            <a:pPr marL="171450" indent="-171450">
              <a:buFont typeface="Arial" panose="020B0604020202020204" pitchFamily="34" charset="0"/>
              <a:buChar char="•"/>
              <a:defRPr/>
            </a:pPr>
            <a:r>
              <a:rPr lang="en-US" altLang="en-US" dirty="0"/>
              <a:t>Concurrent DUR is often used to alert the pharmacist at the counter of specific details regarding the member’s drug utilization</a:t>
            </a:r>
          </a:p>
          <a:p>
            <a:pPr marL="171450" indent="-171450">
              <a:buFont typeface="Arial" panose="020B0604020202020204" pitchFamily="34" charset="0"/>
              <a:buChar char="•"/>
              <a:defRPr/>
            </a:pPr>
            <a:r>
              <a:rPr lang="en-US" altLang="en-US" dirty="0"/>
              <a:t>Retrospective DUR utilizes the PBMs access to a member’s drug history</a:t>
            </a:r>
          </a:p>
          <a:p>
            <a:pPr>
              <a:defRPr/>
            </a:pPr>
            <a:endParaRPr lang="en-US" altLang="en-US" dirty="0"/>
          </a:p>
          <a:p>
            <a:pPr>
              <a:defRPr/>
            </a:pPr>
            <a:r>
              <a:rPr lang="en-US" altLang="en-US" dirty="0"/>
              <a:t>DUR is a common way for PBMs to monitor drug safety in their members</a:t>
            </a:r>
          </a:p>
          <a:p>
            <a:pPr>
              <a:defRPr/>
            </a:pPr>
            <a:r>
              <a:rPr lang="en-US" altLang="en-US" dirty="0"/>
              <a:t>PBMs can also use this data to determine if more UM is necessary for their population surrounding a certain drug</a:t>
            </a:r>
          </a:p>
          <a:p>
            <a:pPr eaLnBrk="1" hangingPunct="1">
              <a:defRPr/>
            </a:pPr>
            <a:endParaRPr lang="ru-RU" altLang="en-US" dirty="0"/>
          </a:p>
          <a:p>
            <a:pPr>
              <a:defRPr/>
            </a:pPr>
            <a:endParaRPr lang="en-US" altLang="en-US" dirty="0"/>
          </a:p>
        </p:txBody>
      </p:sp>
      <p:sp>
        <p:nvSpPr>
          <p:cNvPr id="34820" name="Slide Number Placeholder 3">
            <a:extLst>
              <a:ext uri="{FF2B5EF4-FFF2-40B4-BE49-F238E27FC236}">
                <a16:creationId xmlns:a16="http://schemas.microsoft.com/office/drawing/2014/main" id="{A453C876-0243-453C-9112-A1EF46A8D1F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D2F0731-C8E2-4111-99EA-5EFE2BE33307}"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05A80AB8-BF18-409F-9AB8-E4E12383CA33}"/>
              </a:ext>
            </a:extLst>
          </p:cNvPr>
          <p:cNvSpPr>
            <a:spLocks noGrp="1" noRot="1" noChangeAspect="1" noChangeArrowheads="1" noTextEdit="1"/>
          </p:cNvSpPr>
          <p:nvPr>
            <p:ph type="sldImg"/>
          </p:nvPr>
        </p:nvSpPr>
        <p:spPr>
          <a:ln/>
        </p:spPr>
      </p:sp>
      <p:sp>
        <p:nvSpPr>
          <p:cNvPr id="36867" name="Notes Placeholder 2">
            <a:extLst>
              <a:ext uri="{FF2B5EF4-FFF2-40B4-BE49-F238E27FC236}">
                <a16:creationId xmlns:a16="http://schemas.microsoft.com/office/drawing/2014/main" id="{7FDA5446-CC13-4EC7-B043-7021E50EBB4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Fraud, Waste, and Abuse is a large concern for any PBM</a:t>
            </a:r>
          </a:p>
          <a:p>
            <a:r>
              <a:rPr lang="en-US" altLang="en-US"/>
              <a:t>	Increases the cost of healthcare for everyone</a:t>
            </a:r>
          </a:p>
          <a:p>
            <a:r>
              <a:rPr lang="en-US" altLang="en-US"/>
              <a:t>			</a:t>
            </a:r>
          </a:p>
          <a:p>
            <a:r>
              <a:rPr lang="en-US" altLang="en-US"/>
              <a:t>There is a large opportunity in the future for managed care pharmacists regarding the advent of personalized medicine.</a:t>
            </a:r>
          </a:p>
          <a:p>
            <a:r>
              <a:rPr lang="en-US" altLang="en-US"/>
              <a:t>	With personalization comes greater need for DUR, UM, and prevention of fraud/abuse on a case by case basis</a:t>
            </a:r>
          </a:p>
          <a:p>
            <a:r>
              <a:rPr lang="en-US" altLang="en-US"/>
              <a:t>Pharmacists also help sculpt health and wellness programs within the PBM</a:t>
            </a:r>
          </a:p>
          <a:p>
            <a:r>
              <a:rPr lang="en-US" altLang="en-US"/>
              <a:t>	Utilize drug information regarding members to track trends and performance of programs</a:t>
            </a:r>
          </a:p>
          <a:p>
            <a:r>
              <a:rPr lang="en-US" altLang="en-US"/>
              <a:t>	Also look for vendors to address certain issues within the PBM’s population (e.g., Obesity/Weight Loss programs and counseling)</a:t>
            </a:r>
          </a:p>
          <a:p>
            <a:pPr eaLnBrk="1" hangingPunct="1"/>
            <a:endParaRPr lang="ru-RU" altLang="en-US"/>
          </a:p>
          <a:p>
            <a:endParaRPr lang="en-US" altLang="en-US"/>
          </a:p>
        </p:txBody>
      </p:sp>
      <p:sp>
        <p:nvSpPr>
          <p:cNvPr id="36868" name="Slide Number Placeholder 3">
            <a:extLst>
              <a:ext uri="{FF2B5EF4-FFF2-40B4-BE49-F238E27FC236}">
                <a16:creationId xmlns:a16="http://schemas.microsoft.com/office/drawing/2014/main" id="{3CC373B2-7C9A-436E-AACD-52A7A35C236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84042B-0B0B-4303-AB88-D0876FE93F07}"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8971435C-AA5C-4C75-9B16-E7414DC4089C}"/>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EFE91BE9-4BF7-4852-BCC4-29BC07CA9037}"/>
              </a:ext>
            </a:extLst>
          </p:cNvPr>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dirty="0"/>
              <a:t>Channel management is an important aspect of benefit designs.</a:t>
            </a:r>
          </a:p>
          <a:p>
            <a:pPr>
              <a:defRPr/>
            </a:pPr>
            <a:endParaRPr lang="en-US" altLang="en-US" dirty="0"/>
          </a:p>
          <a:p>
            <a:pPr>
              <a:defRPr/>
            </a:pPr>
            <a:r>
              <a:rPr lang="en-US" altLang="en-US" dirty="0"/>
              <a:t>For the PBM, each channel has a different cost associated with it.</a:t>
            </a:r>
          </a:p>
          <a:p>
            <a:pPr>
              <a:defRPr/>
            </a:pPr>
            <a:r>
              <a:rPr lang="en-US" altLang="en-US" dirty="0"/>
              <a:t>It is often the responsibility of pharmacists to:</a:t>
            </a:r>
          </a:p>
          <a:p>
            <a:pPr>
              <a:defRPr/>
            </a:pPr>
            <a:endParaRPr lang="en-US" altLang="en-US" dirty="0"/>
          </a:p>
          <a:p>
            <a:pPr marL="457200">
              <a:defRPr/>
            </a:pPr>
            <a:r>
              <a:rPr lang="en-US" altLang="en-US" dirty="0"/>
              <a:t>1 – craft communications to members to educate them on which channel yields the lowest member share costs</a:t>
            </a:r>
          </a:p>
          <a:p>
            <a:pPr marL="457200">
              <a:defRPr/>
            </a:pPr>
            <a:endParaRPr lang="en-US" altLang="en-US" dirty="0"/>
          </a:p>
          <a:p>
            <a:pPr marL="457200">
              <a:defRPr/>
            </a:pPr>
            <a:r>
              <a:rPr lang="en-US" altLang="en-US" dirty="0"/>
              <a:t>2 – design the benefit to reflect cost differences (e.g., mail order pharmacy is often the lowest cost provider, thus plans will offer things like free generic copays via mail)</a:t>
            </a:r>
          </a:p>
          <a:p>
            <a:pPr marL="457200">
              <a:defRPr/>
            </a:pPr>
            <a:endParaRPr lang="en-US" altLang="en-US" dirty="0"/>
          </a:p>
          <a:p>
            <a:pPr marL="457200">
              <a:defRPr/>
            </a:pPr>
            <a:r>
              <a:rPr lang="en-US" altLang="en-US" dirty="0"/>
              <a:t>3 – Understand that certain channels are not available due to the type of therapy (acute use vs. maintenance vs. specialty)</a:t>
            </a:r>
          </a:p>
          <a:p>
            <a:pPr eaLnBrk="1" hangingPunct="1">
              <a:defRPr/>
            </a:pPr>
            <a:endParaRPr lang="ru-RU" altLang="en-US" dirty="0"/>
          </a:p>
          <a:p>
            <a:pPr>
              <a:defRPr/>
            </a:pPr>
            <a:endParaRPr lang="en-US" altLang="en-US" dirty="0"/>
          </a:p>
        </p:txBody>
      </p:sp>
      <p:sp>
        <p:nvSpPr>
          <p:cNvPr id="38916" name="Slide Number Placeholder 3">
            <a:extLst>
              <a:ext uri="{FF2B5EF4-FFF2-40B4-BE49-F238E27FC236}">
                <a16:creationId xmlns:a16="http://schemas.microsoft.com/office/drawing/2014/main" id="{2F667C47-49F9-4B06-9D73-FF5EE92667F0}"/>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F519AA-387C-46B3-B2C4-22D5CBE48B24}"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BD2FB130-9A16-4097-BEF5-944DC12B52C0}"/>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82080367-4CC2-4C22-8197-98FB07D9541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altLang="en-US"/>
              <a:t>Operations has to do with the actual service of a pharmacy</a:t>
            </a:r>
          </a:p>
          <a:p>
            <a:pPr>
              <a:lnSpc>
                <a:spcPct val="90000"/>
              </a:lnSpc>
            </a:pPr>
            <a:endParaRPr lang="en-US" altLang="en-US"/>
          </a:p>
          <a:p>
            <a:pPr>
              <a:lnSpc>
                <a:spcPct val="90000"/>
              </a:lnSpc>
            </a:pPr>
            <a:r>
              <a:rPr lang="en-US" altLang="en-US"/>
              <a:t>Most PBMs own their own call center and/or mail service</a:t>
            </a:r>
          </a:p>
          <a:p>
            <a:pPr>
              <a:lnSpc>
                <a:spcPct val="90000"/>
              </a:lnSpc>
              <a:buFontTx/>
              <a:buChar char="•"/>
            </a:pPr>
            <a:r>
              <a:rPr lang="en-US" altLang="en-US"/>
              <a:t>Opportunities for pharmacists to have direct contact to members from a PBM perspective</a:t>
            </a:r>
          </a:p>
          <a:p>
            <a:pPr>
              <a:lnSpc>
                <a:spcPct val="90000"/>
              </a:lnSpc>
            </a:pPr>
            <a:r>
              <a:rPr lang="en-US" altLang="en-US"/>
              <a:t>Call Centers</a:t>
            </a:r>
          </a:p>
          <a:p>
            <a:pPr>
              <a:lnSpc>
                <a:spcPct val="90000"/>
              </a:lnSpc>
              <a:buFontTx/>
              <a:buChar char="•"/>
            </a:pPr>
            <a:r>
              <a:rPr lang="en-US" altLang="en-US"/>
              <a:t>Pharmacists can help explain benefits to members/providers as well as formulary questions</a:t>
            </a:r>
          </a:p>
          <a:p>
            <a:pPr>
              <a:lnSpc>
                <a:spcPct val="90000"/>
              </a:lnSpc>
              <a:buFontTx/>
              <a:buChar char="•"/>
            </a:pPr>
            <a:r>
              <a:rPr lang="en-US" altLang="en-US"/>
              <a:t>Discuss reasons for UM and why a drug needs to be monitored or controlled</a:t>
            </a:r>
          </a:p>
          <a:p>
            <a:pPr>
              <a:lnSpc>
                <a:spcPct val="90000"/>
              </a:lnSpc>
              <a:buFontTx/>
              <a:buChar char="•"/>
            </a:pPr>
            <a:r>
              <a:rPr lang="en-US" altLang="en-US"/>
              <a:t>Drug Information questions that come from various employer groups/clients</a:t>
            </a:r>
          </a:p>
          <a:p>
            <a:pPr>
              <a:lnSpc>
                <a:spcPct val="90000"/>
              </a:lnSpc>
            </a:pPr>
            <a:r>
              <a:rPr lang="en-US" altLang="en-US"/>
              <a:t>Mail Order</a:t>
            </a:r>
          </a:p>
          <a:p>
            <a:pPr>
              <a:lnSpc>
                <a:spcPct val="90000"/>
              </a:lnSpc>
              <a:buFontTx/>
              <a:buChar char="•"/>
            </a:pPr>
            <a:r>
              <a:rPr lang="en-US" altLang="en-US"/>
              <a:t>PBMs need pharmacists to dispense drugs within their mail order pharmacies and also contribute to process improvements</a:t>
            </a:r>
          </a:p>
          <a:p>
            <a:pPr>
              <a:lnSpc>
                <a:spcPct val="90000"/>
              </a:lnSpc>
              <a:buFontTx/>
              <a:buChar char="•"/>
            </a:pPr>
            <a:r>
              <a:rPr lang="en-US" altLang="en-US"/>
              <a:t>Mail Order pharmacies dispense significant volume (i.e., up to 10,000 Rx’s) per day and process improvement/efficiency is a key part of profitability for the mail order pharmacy</a:t>
            </a:r>
          </a:p>
          <a:p>
            <a:pPr eaLnBrk="1" hangingPunct="1"/>
            <a:endParaRPr lang="ru-RU" altLang="en-US"/>
          </a:p>
          <a:p>
            <a:endParaRPr lang="en-US" altLang="en-US"/>
          </a:p>
        </p:txBody>
      </p:sp>
      <p:sp>
        <p:nvSpPr>
          <p:cNvPr id="40964" name="Slide Number Placeholder 3">
            <a:extLst>
              <a:ext uri="{FF2B5EF4-FFF2-40B4-BE49-F238E27FC236}">
                <a16:creationId xmlns:a16="http://schemas.microsoft.com/office/drawing/2014/main" id="{7E7AEED7-0FB8-49DB-8571-AFA32BC103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E3094C-52C5-491B-901F-7435E8D29324}"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776F959A-8900-4B4A-9DA7-A70D99501C56}"/>
              </a:ext>
            </a:extLst>
          </p:cNvPr>
          <p:cNvSpPr>
            <a:spLocks noGrp="1" noRot="1" noChangeAspect="1" noChangeArrowheads="1" noTextEdit="1"/>
          </p:cNvSpPr>
          <p:nvPr>
            <p:ph type="sldImg"/>
          </p:nvPr>
        </p:nvSpPr>
        <p:spPr>
          <a:ln/>
        </p:spPr>
      </p:sp>
      <p:sp>
        <p:nvSpPr>
          <p:cNvPr id="43011" name="Notes Placeholder 2">
            <a:extLst>
              <a:ext uri="{FF2B5EF4-FFF2-40B4-BE49-F238E27FC236}">
                <a16:creationId xmlns:a16="http://schemas.microsoft.com/office/drawing/2014/main" id="{85217AA1-50B0-48DB-A1C7-A3F5E5D57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70000"/>
              </a:lnSpc>
            </a:pPr>
            <a:r>
              <a:rPr lang="en-US" altLang="en-US"/>
              <a:t>Pharmacists perform multiple roles within the corporate setting of a PBM:</a:t>
            </a:r>
          </a:p>
          <a:p>
            <a:pPr>
              <a:lnSpc>
                <a:spcPct val="70000"/>
              </a:lnSpc>
            </a:pPr>
            <a:r>
              <a:rPr lang="en-US" altLang="en-US"/>
              <a:t>Acct Mgmt</a:t>
            </a:r>
          </a:p>
          <a:p>
            <a:pPr>
              <a:lnSpc>
                <a:spcPct val="70000"/>
              </a:lnSpc>
            </a:pPr>
            <a:r>
              <a:rPr lang="en-US" altLang="en-US"/>
              <a:t>	Clients often have many questions (i.e., large clients with 10,000+mbrs/EE).  </a:t>
            </a:r>
          </a:p>
          <a:p>
            <a:pPr>
              <a:lnSpc>
                <a:spcPct val="70000"/>
              </a:lnSpc>
            </a:pPr>
            <a:r>
              <a:rPr lang="en-US" altLang="en-US"/>
              <a:t>	Client retention is key - build a relationship with the client</a:t>
            </a:r>
          </a:p>
          <a:p>
            <a:pPr>
              <a:lnSpc>
                <a:spcPct val="70000"/>
              </a:lnSpc>
            </a:pPr>
            <a:r>
              <a:rPr lang="en-US" altLang="en-US"/>
              <a:t>	Often these account managers are pharmacists who are familiar with the benefits and services that the PBM provides</a:t>
            </a:r>
          </a:p>
          <a:p>
            <a:pPr>
              <a:lnSpc>
                <a:spcPct val="70000"/>
              </a:lnSpc>
            </a:pPr>
            <a:r>
              <a:rPr lang="en-US" altLang="en-US"/>
              <a:t>Clinical Program Development</a:t>
            </a:r>
          </a:p>
          <a:p>
            <a:pPr>
              <a:lnSpc>
                <a:spcPct val="70000"/>
              </a:lnSpc>
            </a:pPr>
            <a:r>
              <a:rPr lang="en-US" altLang="en-US"/>
              <a:t>	Pharmacists are often asked to control costs while maintaining clinical needs of the member</a:t>
            </a:r>
          </a:p>
          <a:p>
            <a:pPr>
              <a:lnSpc>
                <a:spcPct val="70000"/>
              </a:lnSpc>
            </a:pPr>
            <a:r>
              <a:rPr lang="en-US" altLang="en-US"/>
              <a:t>	Drug Information</a:t>
            </a:r>
          </a:p>
          <a:p>
            <a:pPr>
              <a:lnSpc>
                <a:spcPct val="70000"/>
              </a:lnSpc>
            </a:pPr>
            <a:r>
              <a:rPr lang="en-US" altLang="en-US"/>
              <a:t>Drug Information	</a:t>
            </a:r>
          </a:p>
          <a:p>
            <a:pPr>
              <a:lnSpc>
                <a:spcPct val="70000"/>
              </a:lnSpc>
            </a:pPr>
            <a:r>
              <a:rPr lang="en-US" altLang="en-US"/>
              <a:t>	Providing answers to clinical questions.  This is a common reason to hire a pharmacist into a role rather than a non-pharmacist.</a:t>
            </a:r>
          </a:p>
          <a:p>
            <a:pPr>
              <a:lnSpc>
                <a:spcPct val="70000"/>
              </a:lnSpc>
            </a:pPr>
            <a:r>
              <a:rPr lang="en-US" altLang="en-US"/>
              <a:t>Rebate Management</a:t>
            </a:r>
          </a:p>
          <a:p>
            <a:pPr>
              <a:lnSpc>
                <a:spcPct val="70000"/>
              </a:lnSpc>
            </a:pPr>
            <a:r>
              <a:rPr lang="en-US" altLang="en-US"/>
              <a:t>	Pharmaceutical manufacturers contract with PBMs to prefer their drugs over similar drugs on the market – and  pharmacists are often at the forefront of these decisions and they negotiate and evaluate the contracts to bring down the overall cost of healthcare</a:t>
            </a:r>
          </a:p>
          <a:p>
            <a:pPr>
              <a:lnSpc>
                <a:spcPct val="70000"/>
              </a:lnSpc>
            </a:pPr>
            <a:r>
              <a:rPr lang="en-US" altLang="en-US"/>
              <a:t>Network Management</a:t>
            </a:r>
          </a:p>
          <a:p>
            <a:pPr>
              <a:lnSpc>
                <a:spcPct val="70000"/>
              </a:lnSpc>
            </a:pPr>
            <a:r>
              <a:rPr lang="en-US" altLang="en-US"/>
              <a:t>	Pharmacists also spearhead the contracting of pharmacies.</a:t>
            </a:r>
          </a:p>
          <a:p>
            <a:pPr>
              <a:lnSpc>
                <a:spcPct val="70000"/>
              </a:lnSpc>
            </a:pPr>
            <a:r>
              <a:rPr lang="en-US" altLang="en-US"/>
              <a:t>	Responsibilities include negotiating rates with pharmacy providers and ensuring proper implementation of a contract. </a:t>
            </a:r>
          </a:p>
          <a:p>
            <a:pPr eaLnBrk="1" hangingPunct="1">
              <a:lnSpc>
                <a:spcPct val="90000"/>
              </a:lnSpc>
            </a:pPr>
            <a:r>
              <a:rPr lang="en-US" altLang="en-US"/>
              <a:t>	Many PBMs either own their own audit teams or contract out auditors to make sure their pharmacies are not causing fraud, waste, or abuse</a:t>
            </a:r>
          </a:p>
          <a:p>
            <a:pPr eaLnBrk="1" hangingPunct="1">
              <a:lnSpc>
                <a:spcPct val="90000"/>
              </a:lnSpc>
            </a:pPr>
            <a:endParaRPr lang="ru-RU" altLang="en-US"/>
          </a:p>
          <a:p>
            <a:pPr>
              <a:lnSpc>
                <a:spcPct val="90000"/>
              </a:lnSpc>
            </a:pPr>
            <a:endParaRPr lang="en-US" altLang="en-US"/>
          </a:p>
        </p:txBody>
      </p:sp>
      <p:sp>
        <p:nvSpPr>
          <p:cNvPr id="43012" name="Slide Number Placeholder 3">
            <a:extLst>
              <a:ext uri="{FF2B5EF4-FFF2-40B4-BE49-F238E27FC236}">
                <a16:creationId xmlns:a16="http://schemas.microsoft.com/office/drawing/2014/main" id="{0299FAB5-9D7B-4A9F-907C-8FE152B24742}"/>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864526-F084-4094-9E03-21CD62218AA1}"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35BB23BA-F974-421D-A055-C95DDED94563}"/>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CEFAA0B7-6038-4067-AACC-D7C12F44D50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60000"/>
              </a:lnSpc>
            </a:pPr>
            <a:r>
              <a:rPr lang="en-US" altLang="en-US" sz="1000"/>
              <a:t>Specialty Products</a:t>
            </a:r>
          </a:p>
          <a:p>
            <a:pPr marL="635000" lvl="1" indent="-177800">
              <a:lnSpc>
                <a:spcPct val="60000"/>
              </a:lnSpc>
              <a:buFontTx/>
              <a:buChar char="•"/>
            </a:pPr>
            <a:r>
              <a:rPr lang="en-US" altLang="en-US" sz="1000"/>
              <a:t>Since these drugs are very high cost, they must be managed properly.  However, since they often require a great deal of clinical management, pharmacists are often involved with the creation of strategies to manage these products.</a:t>
            </a:r>
          </a:p>
          <a:p>
            <a:pPr marL="635000" lvl="1" indent="-177800">
              <a:lnSpc>
                <a:spcPct val="60000"/>
              </a:lnSpc>
              <a:buFontTx/>
              <a:buChar char="•"/>
            </a:pPr>
            <a:r>
              <a:rPr lang="en-US" altLang="en-US" sz="1000"/>
              <a:t>Great amounts of member education are necessary for these products, much of which is provided by pharmacists </a:t>
            </a:r>
          </a:p>
          <a:p>
            <a:pPr marL="635000" lvl="1" indent="-177800">
              <a:lnSpc>
                <a:spcPct val="60000"/>
              </a:lnSpc>
              <a:buFontTx/>
              <a:buChar char="•"/>
            </a:pPr>
            <a:r>
              <a:rPr lang="en-US" altLang="en-US" sz="1000"/>
              <a:t>These drugs are also heavily regulated by the FDA as well as the manufacturing companies (e.g., Orphan drug status).  </a:t>
            </a:r>
          </a:p>
          <a:p>
            <a:pPr marL="635000" lvl="1" indent="-177800">
              <a:lnSpc>
                <a:spcPct val="60000"/>
              </a:lnSpc>
              <a:buFontTx/>
              <a:buChar char="•"/>
            </a:pPr>
            <a:r>
              <a:rPr lang="en-US" altLang="en-US" sz="1000"/>
              <a:t>This requires special attention and different approaches to roles like rebate contracting, Clinical management, etc.</a:t>
            </a:r>
          </a:p>
          <a:p>
            <a:pPr marL="635000" lvl="1" indent="-177800">
              <a:lnSpc>
                <a:spcPct val="60000"/>
              </a:lnSpc>
            </a:pPr>
            <a:r>
              <a:rPr lang="en-US" altLang="en-US" sz="1000"/>
              <a:t>Informatics</a:t>
            </a:r>
          </a:p>
          <a:p>
            <a:pPr marL="635000" lvl="1" indent="-177800">
              <a:lnSpc>
                <a:spcPct val="60000"/>
              </a:lnSpc>
              <a:buFontTx/>
              <a:buChar char="•"/>
            </a:pPr>
            <a:r>
              <a:rPr lang="en-US" altLang="en-US" sz="1000"/>
              <a:t>The large amount of data that a PBM has is very valuable in terms of predicting drug utilization, trends, and costs</a:t>
            </a:r>
          </a:p>
          <a:p>
            <a:pPr marL="635000" lvl="1" indent="-177800">
              <a:lnSpc>
                <a:spcPct val="60000"/>
              </a:lnSpc>
              <a:buFontTx/>
              <a:buChar char="•"/>
            </a:pPr>
            <a:r>
              <a:rPr lang="en-US" altLang="en-US" sz="1000"/>
              <a:t>	Pharmacists are a key component as they provide the clinical background in analysis of the data</a:t>
            </a:r>
          </a:p>
          <a:p>
            <a:pPr>
              <a:lnSpc>
                <a:spcPct val="60000"/>
              </a:lnSpc>
            </a:pPr>
            <a:r>
              <a:rPr lang="en-US" altLang="en-US" sz="1000"/>
              <a:t>Product Development</a:t>
            </a:r>
          </a:p>
          <a:p>
            <a:pPr marL="635000" lvl="1" indent="-177800">
              <a:lnSpc>
                <a:spcPct val="60000"/>
              </a:lnSpc>
              <a:buFontTx/>
              <a:buChar char="•"/>
            </a:pPr>
            <a:r>
              <a:rPr lang="en-US" altLang="en-US" sz="1000"/>
              <a:t>New and better ways to control healthcare costs are always being created, often by pharmacists that understand the “business” of healthcare</a:t>
            </a:r>
          </a:p>
          <a:p>
            <a:pPr marL="635000" lvl="1" indent="-177800">
              <a:lnSpc>
                <a:spcPct val="60000"/>
              </a:lnSpc>
              <a:buFontTx/>
              <a:buChar char="•"/>
            </a:pPr>
            <a:r>
              <a:rPr lang="en-US" altLang="en-US" sz="1000"/>
              <a:t>Pharmacists participate in creation of new plan designs and new ways to control costs (e.g., Closed formularies)</a:t>
            </a:r>
          </a:p>
          <a:p>
            <a:pPr>
              <a:lnSpc>
                <a:spcPct val="60000"/>
              </a:lnSpc>
            </a:pPr>
            <a:r>
              <a:rPr lang="en-US" altLang="en-US" sz="1000"/>
              <a:t>Marketing</a:t>
            </a:r>
          </a:p>
          <a:p>
            <a:pPr marL="635000" lvl="1" indent="-177800">
              <a:lnSpc>
                <a:spcPct val="60000"/>
              </a:lnSpc>
              <a:buFontTx/>
              <a:buChar char="•"/>
            </a:pPr>
            <a:r>
              <a:rPr lang="en-US" altLang="en-US" sz="1000"/>
              <a:t>Much like a standard sales role, pharmacists also participate in trying to win new clients</a:t>
            </a:r>
          </a:p>
          <a:p>
            <a:pPr marL="635000" lvl="1" indent="-177800">
              <a:lnSpc>
                <a:spcPct val="60000"/>
              </a:lnSpc>
              <a:buFontTx/>
              <a:buChar char="•"/>
            </a:pPr>
            <a:r>
              <a:rPr lang="en-US" altLang="en-US" sz="1000"/>
              <a:t>Pharmacists often meet new potential clients and explain the services and value a PBM brings</a:t>
            </a:r>
          </a:p>
          <a:p>
            <a:pPr>
              <a:lnSpc>
                <a:spcPct val="60000"/>
              </a:lnSpc>
            </a:pPr>
            <a:r>
              <a:rPr lang="en-US" altLang="en-US" sz="1000"/>
              <a:t>Outcomes</a:t>
            </a:r>
          </a:p>
          <a:p>
            <a:pPr marL="635000" lvl="1" indent="-177800">
              <a:lnSpc>
                <a:spcPct val="60000"/>
              </a:lnSpc>
              <a:buFontTx/>
              <a:buChar char="•"/>
            </a:pPr>
            <a:r>
              <a:rPr lang="en-US" altLang="en-US" sz="1000"/>
              <a:t>Some PBMs have their own Outcomes teams that perform studies for third party clients</a:t>
            </a:r>
          </a:p>
          <a:p>
            <a:pPr marL="635000" lvl="1" indent="-177800">
              <a:lnSpc>
                <a:spcPct val="60000"/>
              </a:lnSpc>
              <a:buFontTx/>
              <a:buChar char="•"/>
            </a:pPr>
            <a:r>
              <a:rPr lang="en-US" altLang="en-US" sz="1000"/>
              <a:t>Pharmacists are heavily involved in organizing the data and performing retrospective studies for companies with specific questions about their products</a:t>
            </a:r>
          </a:p>
          <a:p>
            <a:pPr>
              <a:lnSpc>
                <a:spcPct val="60000"/>
              </a:lnSpc>
            </a:pPr>
            <a:r>
              <a:rPr lang="en-US" altLang="en-US" sz="1000"/>
              <a:t>Regulatory/ Compliance</a:t>
            </a:r>
          </a:p>
          <a:p>
            <a:pPr marL="635000" lvl="1" indent="-177800">
              <a:lnSpc>
                <a:spcPct val="60000"/>
              </a:lnSpc>
              <a:buFontTx/>
              <a:buChar char="•"/>
            </a:pPr>
            <a:r>
              <a:rPr lang="en-US" altLang="en-US" sz="1000"/>
              <a:t>PBM usually have a team that address pbm compliance to Federal and State regulations.  This team assures that policies and procedures are in place and kept current.  This team also focuses heavily on Medicare Part D compliance to CMS guidance and assures that the PBM complies with those regulations as a downstream entity of the Plan Sponsors.</a:t>
            </a:r>
          </a:p>
          <a:p>
            <a:pPr>
              <a:lnSpc>
                <a:spcPct val="60000"/>
              </a:lnSpc>
            </a:pPr>
            <a:r>
              <a:rPr lang="en-US" altLang="en-US" sz="1000">
                <a:solidFill>
                  <a:srgbClr val="FF0000"/>
                </a:solidFill>
              </a:rPr>
              <a:t>	</a:t>
            </a:r>
          </a:p>
          <a:p>
            <a:pPr eaLnBrk="1" hangingPunct="1">
              <a:lnSpc>
                <a:spcPct val="80000"/>
              </a:lnSpc>
            </a:pPr>
            <a:endParaRPr lang="ru-RU" altLang="en-US" sz="1000"/>
          </a:p>
          <a:p>
            <a:pPr>
              <a:lnSpc>
                <a:spcPct val="80000"/>
              </a:lnSpc>
            </a:pPr>
            <a:endParaRPr lang="en-US" altLang="en-US" sz="1000"/>
          </a:p>
        </p:txBody>
      </p:sp>
      <p:sp>
        <p:nvSpPr>
          <p:cNvPr id="45060" name="Slide Number Placeholder 3">
            <a:extLst>
              <a:ext uri="{FF2B5EF4-FFF2-40B4-BE49-F238E27FC236}">
                <a16:creationId xmlns:a16="http://schemas.microsoft.com/office/drawing/2014/main" id="{D5BDA57F-554D-4F61-97E8-C4620860348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44DB5B-F904-409F-8FF5-484966046AF1}"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DA8F20E3-B46C-4ECA-B81A-2DF51D0C7A08}"/>
              </a:ext>
            </a:extLst>
          </p:cNvPr>
          <p:cNvSpPr>
            <a:spLocks noGrp="1" noRot="1" noChangeAspect="1" noChangeArrowheads="1" noTextEdit="1"/>
          </p:cNvSpPr>
          <p:nvPr>
            <p:ph type="sldImg"/>
          </p:nvPr>
        </p:nvSpPr>
        <p:spPr>
          <a:ln/>
        </p:spPr>
      </p:sp>
      <p:sp>
        <p:nvSpPr>
          <p:cNvPr id="47107" name="Notes Placeholder 2">
            <a:extLst>
              <a:ext uri="{FF2B5EF4-FFF2-40B4-BE49-F238E27FC236}">
                <a16:creationId xmlns:a16="http://schemas.microsoft.com/office/drawing/2014/main" id="{9F589B83-C6A5-4A99-ACB4-138ADF8D7C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a:extLst>
              <a:ext uri="{FF2B5EF4-FFF2-40B4-BE49-F238E27FC236}">
                <a16:creationId xmlns:a16="http://schemas.microsoft.com/office/drawing/2014/main" id="{99F8898E-B8D3-44ED-B030-639542EEF78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DD8757B-E69D-4BA4-9CCA-AFF360F354D3}" type="slidenum">
              <a:rPr lang="en-US" altLang="en-US" smtClean="0">
                <a:latin typeface="Calibri" panose="020F0502020204030204" pitchFamily="34" charset="0"/>
              </a:rPr>
              <a:pPr/>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9CBD27-D6FE-4E25-8944-C777FE3B93DA}"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3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34" charset="-128"/>
              <a:cs typeface="+mn-cs"/>
            </a:endParaRPr>
          </a:p>
        </p:txBody>
      </p:sp>
    </p:spTree>
    <p:extLst>
      <p:ext uri="{BB962C8B-B14F-4D97-AF65-F5344CB8AC3E}">
        <p14:creationId xmlns:p14="http://schemas.microsoft.com/office/powerpoint/2010/main" val="939304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DBB1E80-C219-48E7-8ECF-5DA8D639D122}"/>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6116DDBF-32C2-4499-B699-4B71464056A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As well as providing drug coverage for plan sponsors, PBMs provide more value by the bullet points listed</a:t>
            </a:r>
          </a:p>
          <a:p>
            <a:endParaRPr lang="en-US" altLang="en-US"/>
          </a:p>
          <a:p>
            <a:r>
              <a:rPr lang="en-US" altLang="en-US"/>
              <a:t>Benefits and plan designs are often very customizable or sponsor can select standard or template plan design.</a:t>
            </a:r>
          </a:p>
          <a:p>
            <a:r>
              <a:rPr lang="en-US" altLang="en-US"/>
              <a:t>Pharmacy Network is a group of pharmacies that supply services for covered members.</a:t>
            </a:r>
          </a:p>
          <a:p>
            <a:r>
              <a:rPr lang="en-US" altLang="en-US"/>
              <a:t>Many PBMs own their own mail service and/or specialty pharmacy</a:t>
            </a:r>
          </a:p>
          <a:p>
            <a:r>
              <a:rPr lang="en-US" altLang="en-US"/>
              <a:t>Most PBMs also manage their own Clinical Review Units – where a Prior Auth request goes to be reviewed.</a:t>
            </a:r>
          </a:p>
          <a:p>
            <a:pPr eaLnBrk="1" hangingPunct="1"/>
            <a:endParaRPr lang="ru-RU" altLang="en-US"/>
          </a:p>
          <a:p>
            <a:endParaRPr lang="en-US" altLang="en-US"/>
          </a:p>
        </p:txBody>
      </p:sp>
      <p:sp>
        <p:nvSpPr>
          <p:cNvPr id="16388" name="Slide Number Placeholder 3">
            <a:extLst>
              <a:ext uri="{FF2B5EF4-FFF2-40B4-BE49-F238E27FC236}">
                <a16:creationId xmlns:a16="http://schemas.microsoft.com/office/drawing/2014/main" id="{B6AE38CD-E951-4D95-B0B7-2D51B070650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67B189-2C11-4139-A22F-3343F24AF526}" type="slidenum">
              <a:rPr lang="en-US" altLang="en-US" smtClean="0"/>
              <a:pPr>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08BF2695-08DC-4568-9E22-A2D4F14D9003}"/>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F95CADEA-AEB7-46EC-8B15-D2C07A32816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Will discuss aspects of formulary management later in the presentation</a:t>
            </a:r>
          </a:p>
          <a:p>
            <a:r>
              <a:rPr lang="en-US" altLang="en-US"/>
              <a:t>Contracting with drug manufacturers is an important part of revenue</a:t>
            </a:r>
          </a:p>
          <a:p>
            <a:r>
              <a:rPr lang="en-US" altLang="en-US"/>
              <a:t>Health and wellness programs are popular ways to bring more value to plan sponsors</a:t>
            </a:r>
          </a:p>
          <a:p>
            <a:r>
              <a:rPr lang="en-US" altLang="en-US"/>
              <a:t>	- These programs are often sub-contracted to other companies, but some PBMs create them in-house</a:t>
            </a:r>
          </a:p>
          <a:p>
            <a:pPr eaLnBrk="1" hangingPunct="1"/>
            <a:endParaRPr lang="ru-RU" altLang="en-US"/>
          </a:p>
          <a:p>
            <a:endParaRPr lang="en-US" altLang="en-US"/>
          </a:p>
        </p:txBody>
      </p:sp>
      <p:sp>
        <p:nvSpPr>
          <p:cNvPr id="18436" name="Slide Number Placeholder 3">
            <a:extLst>
              <a:ext uri="{FF2B5EF4-FFF2-40B4-BE49-F238E27FC236}">
                <a16:creationId xmlns:a16="http://schemas.microsoft.com/office/drawing/2014/main" id="{6B24609E-C0C8-4DAA-BD16-C65ECEC646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6670BC-7ECB-4004-8D6E-D148E3E471A8}"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B70EC50F-2240-465E-90EC-C149512A2999}"/>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DAF836AA-5EE5-4CA5-9C5F-31B6CD440F7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Behind each of these groups, plans, organizations is a member that the PBM serves.</a:t>
            </a:r>
          </a:p>
          <a:p>
            <a:pPr eaLnBrk="1" hangingPunct="1"/>
            <a:endParaRPr lang="ru-RU" altLang="en-US"/>
          </a:p>
        </p:txBody>
      </p:sp>
      <p:sp>
        <p:nvSpPr>
          <p:cNvPr id="20484" name="Slide Number Placeholder 3">
            <a:extLst>
              <a:ext uri="{FF2B5EF4-FFF2-40B4-BE49-F238E27FC236}">
                <a16:creationId xmlns:a16="http://schemas.microsoft.com/office/drawing/2014/main" id="{0B64D226-EA55-430B-8D3C-05DD5C8D740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24430D9-973F-4E09-9423-9FB4CAE71C19}"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BB06103D-E0C8-43B2-BC3D-F3C540DE736B}"/>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69DFEC1F-0568-4195-818E-9A3B3DB30A0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Residencies are a great way to see the scope of managed care.</a:t>
            </a:r>
          </a:p>
          <a:p>
            <a:r>
              <a:rPr lang="en-US" altLang="en-US"/>
              <a:t>Often, the residency program offers an opportunity to rotate through various roles available in managed care (covered in rest of presentation) Just as in hospital residencies, it is often the best way to “get your foot in the door” for a managed care career.</a:t>
            </a:r>
          </a:p>
          <a:p>
            <a:endParaRPr lang="en-US" altLang="en-US"/>
          </a:p>
          <a:p>
            <a:r>
              <a:rPr lang="en-US" altLang="en-US"/>
              <a:t>https://www.amcp.org/resource-center/group-resources/residents-fellows </a:t>
            </a:r>
          </a:p>
          <a:p>
            <a:endParaRPr lang="en-US" altLang="en-US"/>
          </a:p>
        </p:txBody>
      </p:sp>
      <p:sp>
        <p:nvSpPr>
          <p:cNvPr id="22532" name="Slide Number Placeholder 3">
            <a:extLst>
              <a:ext uri="{FF2B5EF4-FFF2-40B4-BE49-F238E27FC236}">
                <a16:creationId xmlns:a16="http://schemas.microsoft.com/office/drawing/2014/main" id="{70EF7EAF-7DA5-460C-AB64-7F62B17D726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451A01-89A9-4952-B242-160CC031684D}"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FDF1AD0-ABE9-46D7-BFDA-F41B04E074B4}"/>
              </a:ext>
            </a:extLst>
          </p:cNvPr>
          <p:cNvSpPr>
            <a:spLocks noGrp="1" noRot="1" noChangeAspect="1" noChangeArrowheads="1" noTextEdit="1"/>
          </p:cNvSpPr>
          <p:nvPr>
            <p:ph type="sldImg"/>
          </p:nvPr>
        </p:nvSpPr>
        <p:spPr>
          <a:ln/>
        </p:spPr>
      </p:sp>
      <p:sp>
        <p:nvSpPr>
          <p:cNvPr id="24579" name="Notes Placeholder 2">
            <a:extLst>
              <a:ext uri="{FF2B5EF4-FFF2-40B4-BE49-F238E27FC236}">
                <a16:creationId xmlns:a16="http://schemas.microsoft.com/office/drawing/2014/main" id="{26CECF77-DF08-4D60-830A-DF0DBC3D70F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a:p>
            <a:endParaRPr lang="en-US" altLang="en-US"/>
          </a:p>
        </p:txBody>
      </p:sp>
      <p:sp>
        <p:nvSpPr>
          <p:cNvPr id="24580" name="Slide Number Placeholder 3">
            <a:extLst>
              <a:ext uri="{FF2B5EF4-FFF2-40B4-BE49-F238E27FC236}">
                <a16:creationId xmlns:a16="http://schemas.microsoft.com/office/drawing/2014/main" id="{3028A4EC-51F6-48B5-A016-8A91C7F5A9C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a:solidFill>
                  <a:schemeClr val="tx1"/>
                </a:solidFill>
                <a:latin typeface="Arial" panose="020B0604020202020204" pitchFamily="34" charset="0"/>
                <a:cs typeface="Arial" panose="020B0604020202020204" pitchFamily="34" charset="0"/>
              </a:defRPr>
            </a:lvl1pPr>
            <a:lvl2pPr marL="742950" indent="-285750" defTabSz="933450">
              <a:defRPr>
                <a:solidFill>
                  <a:schemeClr val="tx1"/>
                </a:solidFill>
                <a:latin typeface="Arial" panose="020B0604020202020204" pitchFamily="34" charset="0"/>
                <a:cs typeface="Arial" panose="020B0604020202020204" pitchFamily="34" charset="0"/>
              </a:defRPr>
            </a:lvl2pPr>
            <a:lvl3pPr marL="1143000" indent="-228600" defTabSz="933450">
              <a:defRPr>
                <a:solidFill>
                  <a:schemeClr val="tx1"/>
                </a:solidFill>
                <a:latin typeface="Arial" panose="020B0604020202020204" pitchFamily="34" charset="0"/>
                <a:cs typeface="Arial" panose="020B0604020202020204" pitchFamily="34" charset="0"/>
              </a:defRPr>
            </a:lvl3pPr>
            <a:lvl4pPr marL="1600200" indent="-228600" defTabSz="933450">
              <a:defRPr>
                <a:solidFill>
                  <a:schemeClr val="tx1"/>
                </a:solidFill>
                <a:latin typeface="Arial" panose="020B0604020202020204" pitchFamily="34" charset="0"/>
                <a:cs typeface="Arial" panose="020B0604020202020204" pitchFamily="34" charset="0"/>
              </a:defRPr>
            </a:lvl4pPr>
            <a:lvl5pPr marL="2057400" indent="-228600" defTabSz="933450">
              <a:defRPr>
                <a:solidFill>
                  <a:schemeClr val="tx1"/>
                </a:solidFill>
                <a:latin typeface="Arial" panose="020B0604020202020204" pitchFamily="34" charset="0"/>
                <a:cs typeface="Arial" panose="020B0604020202020204" pitchFamily="34" charset="0"/>
              </a:defRPr>
            </a:lvl5pPr>
            <a:lvl6pPr marL="25146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3345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07B497-729B-47D7-9A86-6A02260F4987}"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
        <p:nvSpPr>
          <p:cNvPr id="24581" name="Notes Placeholder 2">
            <a:extLst>
              <a:ext uri="{FF2B5EF4-FFF2-40B4-BE49-F238E27FC236}">
                <a16:creationId xmlns:a16="http://schemas.microsoft.com/office/drawing/2014/main" id="{CB480463-0135-478F-B590-A892FFB7FE91}"/>
              </a:ext>
            </a:extLst>
          </p:cNvPr>
          <p:cNvSpPr txBox="1">
            <a:spLocks/>
          </p:cNvSpPr>
          <p:nvPr/>
        </p:nvSpPr>
        <p:spPr bwMode="auto">
          <a:xfrm>
            <a:off x="701675" y="4537075"/>
            <a:ext cx="5619750" cy="418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24" tIns="46662" rIns="93324" bIns="46662"/>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r>
              <a:rPr lang="en-US" altLang="en-US"/>
              <a:t>Opportunities can be bucketed into three main areas….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7C71D571-783C-4F51-AF5D-475BD353268B}"/>
              </a:ext>
            </a:extLst>
          </p:cNvPr>
          <p:cNvSpPr>
            <a:spLocks noGrp="1" noRot="1" noChangeAspect="1" noChangeArrowheads="1" noTextEdit="1"/>
          </p:cNvSpPr>
          <p:nvPr>
            <p:ph type="sldImg"/>
          </p:nvPr>
        </p:nvSpPr>
        <p:spPr>
          <a:ln/>
        </p:spPr>
      </p:sp>
      <p:sp>
        <p:nvSpPr>
          <p:cNvPr id="26627" name="Notes Placeholder 2">
            <a:extLst>
              <a:ext uri="{FF2B5EF4-FFF2-40B4-BE49-F238E27FC236}">
                <a16:creationId xmlns:a16="http://schemas.microsoft.com/office/drawing/2014/main" id="{7F4D3EFC-AB67-425C-811F-824AF657FAE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Pharmacists not only participate in the design of benefits, but also administration and maintenance of the benefits.</a:t>
            </a:r>
          </a:p>
        </p:txBody>
      </p:sp>
      <p:sp>
        <p:nvSpPr>
          <p:cNvPr id="26628" name="Slide Number Placeholder 3">
            <a:extLst>
              <a:ext uri="{FF2B5EF4-FFF2-40B4-BE49-F238E27FC236}">
                <a16:creationId xmlns:a16="http://schemas.microsoft.com/office/drawing/2014/main" id="{B34262DE-A100-4110-A232-677F1E592096}"/>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7152D9-B421-4F66-84D1-408A04084E22}"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6BE910DF-9ED9-42A8-A3ED-2132BCC35253}"/>
              </a:ext>
            </a:extLst>
          </p:cNvPr>
          <p:cNvSpPr>
            <a:spLocks noGrp="1" noRot="1" noChangeAspect="1" noChangeArrowheads="1" noTextEdit="1"/>
          </p:cNvSpPr>
          <p:nvPr>
            <p:ph type="sldImg"/>
          </p:nvPr>
        </p:nvSpPr>
        <p:spPr>
          <a:ln/>
        </p:spPr>
      </p:sp>
      <p:sp>
        <p:nvSpPr>
          <p:cNvPr id="28675" name="Notes Placeholder 2">
            <a:extLst>
              <a:ext uri="{FF2B5EF4-FFF2-40B4-BE49-F238E27FC236}">
                <a16:creationId xmlns:a16="http://schemas.microsoft.com/office/drawing/2014/main" id="{20125215-71A8-431D-B8AC-8F61275140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Pharmacists often play the key role in formulary management, they contribute to virtually every decision involved with a formulary, including:</a:t>
            </a:r>
          </a:p>
          <a:p>
            <a:r>
              <a:rPr lang="en-US" altLang="en-US"/>
              <a:t>	1) deciding what drugs to cover</a:t>
            </a:r>
          </a:p>
          <a:p>
            <a:r>
              <a:rPr lang="en-US" altLang="en-US"/>
              <a:t>	2) deciding what tier a drug belongs to</a:t>
            </a:r>
          </a:p>
          <a:p>
            <a:r>
              <a:rPr lang="en-US" altLang="en-US"/>
              <a:t>	3) deciding what drugs require Prior Authorization or Step Therapy</a:t>
            </a:r>
          </a:p>
          <a:p>
            <a:r>
              <a:rPr lang="en-US" altLang="en-US"/>
              <a:t>	4) deciding maximum dispensing limits (MDL)</a:t>
            </a:r>
          </a:p>
          <a:p>
            <a:r>
              <a:rPr lang="en-US" altLang="en-US"/>
              <a:t>	5) deciding on how new drugs coming to market will be treated</a:t>
            </a:r>
          </a:p>
          <a:p>
            <a:r>
              <a:rPr lang="en-US" altLang="en-US"/>
              <a:t>There are many different ways to build a formulary, most commonly drugs are placed on “tiers” which determine member cost share</a:t>
            </a:r>
          </a:p>
          <a:p>
            <a:r>
              <a:rPr lang="en-US" altLang="en-US"/>
              <a:t>By placing certain drugs in different tiers, the benefit design can help guide members to use certain medications, often promoting generic versions first</a:t>
            </a:r>
          </a:p>
          <a:p>
            <a:endParaRPr lang="en-US" altLang="en-US"/>
          </a:p>
          <a:p>
            <a:pPr eaLnBrk="1" hangingPunct="1"/>
            <a:endParaRPr lang="ru-RU" altLang="en-US"/>
          </a:p>
          <a:p>
            <a:endParaRPr lang="en-US" altLang="en-US"/>
          </a:p>
        </p:txBody>
      </p:sp>
      <p:sp>
        <p:nvSpPr>
          <p:cNvPr id="28676" name="Slide Number Placeholder 3">
            <a:extLst>
              <a:ext uri="{FF2B5EF4-FFF2-40B4-BE49-F238E27FC236}">
                <a16:creationId xmlns:a16="http://schemas.microsoft.com/office/drawing/2014/main" id="{5EABFE50-D8CD-414B-A06C-5488CA48B4E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5F8A95-EE5A-4B03-83FB-03AF18ECA556}"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0608B37-9515-4FCB-B077-D0007199A1CE}"/>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4D178439-698F-4388-9FB5-4978254F96B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P&amp;T Committees help make many of the decisions regarding how drugs are “managed” within the formulary.</a:t>
            </a:r>
          </a:p>
          <a:p>
            <a:endParaRPr lang="en-US" altLang="en-US"/>
          </a:p>
          <a:p>
            <a:r>
              <a:rPr lang="en-US" altLang="en-US"/>
              <a:t>Clinical guidelines are the main focus of P&amp;T and a key aspect of formulary creation and management</a:t>
            </a:r>
          </a:p>
          <a:p>
            <a:endParaRPr lang="en-US" altLang="en-US"/>
          </a:p>
          <a:p>
            <a:r>
              <a:rPr lang="en-US" altLang="en-US"/>
              <a:t>Pharmacist responsibilities include: </a:t>
            </a:r>
          </a:p>
          <a:p>
            <a:r>
              <a:rPr lang="en-US" altLang="en-US"/>
              <a:t>	-  evaluating new guidelines and adjusting utilization management accordingly (PA policies, Quantity Limits, Step Therapy, etc.)</a:t>
            </a:r>
          </a:p>
          <a:p>
            <a:r>
              <a:rPr lang="en-US" altLang="en-US"/>
              <a:t>	-  Attending monthly/quarterly meetings to present findings and recommendations to the committee</a:t>
            </a:r>
          </a:p>
          <a:p>
            <a:r>
              <a:rPr lang="en-US" altLang="en-US"/>
              <a:t>	-  Evaluating new drugs to market and providing recommendations on their management and place in formulary</a:t>
            </a:r>
            <a:endParaRPr lang="ru-RU" altLang="en-US"/>
          </a:p>
          <a:p>
            <a:endParaRPr lang="en-US" altLang="en-US"/>
          </a:p>
        </p:txBody>
      </p:sp>
      <p:sp>
        <p:nvSpPr>
          <p:cNvPr id="30724" name="Slide Number Placeholder 3">
            <a:extLst>
              <a:ext uri="{FF2B5EF4-FFF2-40B4-BE49-F238E27FC236}">
                <a16:creationId xmlns:a16="http://schemas.microsoft.com/office/drawing/2014/main" id="{4C64B1A4-18E8-4980-8CF5-E2E7AAA68F7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defRPr>
            </a:lvl1pPr>
            <a:lvl2pPr marL="742950" indent="-285750" defTabSz="933450">
              <a:spcBef>
                <a:spcPct val="30000"/>
              </a:spcBef>
              <a:defRPr sz="1200">
                <a:solidFill>
                  <a:schemeClr val="tx1"/>
                </a:solidFill>
                <a:latin typeface="Calibri" panose="020F0502020204030204" pitchFamily="34" charset="0"/>
              </a:defRPr>
            </a:lvl2pPr>
            <a:lvl3pPr marL="1143000" indent="-228600" defTabSz="933450">
              <a:spcBef>
                <a:spcPct val="30000"/>
              </a:spcBef>
              <a:defRPr sz="1200">
                <a:solidFill>
                  <a:schemeClr val="tx1"/>
                </a:solidFill>
                <a:latin typeface="Calibri" panose="020F0502020204030204" pitchFamily="34" charset="0"/>
              </a:defRPr>
            </a:lvl3pPr>
            <a:lvl4pPr marL="1600200" indent="-228600" defTabSz="933450">
              <a:spcBef>
                <a:spcPct val="30000"/>
              </a:spcBef>
              <a:defRPr sz="1200">
                <a:solidFill>
                  <a:schemeClr val="tx1"/>
                </a:solidFill>
                <a:latin typeface="Calibri" panose="020F0502020204030204" pitchFamily="34" charset="0"/>
              </a:defRPr>
            </a:lvl4pPr>
            <a:lvl5pPr marL="2057400" indent="-228600" defTabSz="93345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92FC3C-1802-4BC7-85FE-6EFCC993A7BF}"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76200" y="5878512"/>
            <a:ext cx="954405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628650" y="1825625"/>
            <a:ext cx="7886700" cy="3903663"/>
          </a:xfrm>
          <a:prstGeom prst="rect">
            <a:avLst/>
          </a:prstGeom>
        </p:spPr>
        <p:txBody>
          <a:bodyPr vert="horz" lIns="91440" tIns="45720" rIns="91440" bIns="45720" rtlCol="0">
            <a:normAutofit/>
          </a:bodyPr>
          <a:lstStyle>
            <a:lvl1pPr>
              <a:defRPr>
                <a:solidFill>
                  <a:srgbClr val="00205B"/>
                </a:solidFill>
                <a:latin typeface="+mj-lt"/>
              </a:defRPr>
            </a:lvl1pPr>
            <a:lvl2pPr marL="557213" indent="-214313">
              <a:buClr>
                <a:schemeClr val="accent1"/>
              </a:buClr>
              <a:buFont typeface="Wingdings" pitchFamily="2" charset="2"/>
              <a:buChar char="§"/>
              <a:defRPr>
                <a:solidFill>
                  <a:srgbClr val="00205B"/>
                </a:solidFill>
                <a:latin typeface="+mn-lt"/>
              </a:defRPr>
            </a:lvl2pPr>
            <a:lvl3pPr marL="900113" indent="-214313">
              <a:buClr>
                <a:schemeClr val="bg2"/>
              </a:buClr>
              <a:buFont typeface="Courier New" panose="02070309020205020404" pitchFamily="49" charset="0"/>
              <a:buChar char="o"/>
              <a:defRPr>
                <a:solidFill>
                  <a:srgbClr val="00205B"/>
                </a:solidFill>
                <a:latin typeface="+mn-lt"/>
              </a:defRPr>
            </a:lvl3pPr>
            <a:lvl4pPr marL="1243013" indent="-214313">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50"/>
            <a:ext cx="9144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096225" y="4065786"/>
            <a:ext cx="4810975" cy="4956762"/>
          </a:xfrm>
          <a:prstGeom prst="rect">
            <a:avLst/>
          </a:prstGeom>
        </p:spPr>
      </p:pic>
    </p:spTree>
    <p:extLst>
      <p:ext uri="{BB962C8B-B14F-4D97-AF65-F5344CB8AC3E}">
        <p14:creationId xmlns:p14="http://schemas.microsoft.com/office/powerpoint/2010/main" val="18712406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5715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617220" y="685801"/>
            <a:ext cx="6630712" cy="2169367"/>
          </a:xfrm>
          <a:prstGeom prst="rect">
            <a:avLst/>
          </a:prstGeom>
        </p:spPr>
        <p:txBody>
          <a:bodyPr vert="horz" lIns="0" tIns="0" rIns="0" bIns="0" rtlCol="0" anchor="t" anchorCtr="0">
            <a:noAutofit/>
          </a:bodyPr>
          <a:lstStyle>
            <a:lvl1pPr algn="ctr">
              <a:defRPr sz="54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4259806" y="3149322"/>
            <a:ext cx="4716050"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24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335025" y="1931772"/>
            <a:ext cx="5143500" cy="6858000"/>
          </a:xfrm>
          <a:prstGeom prst="rect">
            <a:avLst/>
          </a:prstGeom>
        </p:spPr>
      </p:pic>
    </p:spTree>
    <p:extLst>
      <p:ext uri="{BB962C8B-B14F-4D97-AF65-F5344CB8AC3E}">
        <p14:creationId xmlns:p14="http://schemas.microsoft.com/office/powerpoint/2010/main" val="4129687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420693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345116" y="2007219"/>
            <a:ext cx="5143500" cy="6858000"/>
          </a:xfrm>
          <a:prstGeom prst="rect">
            <a:avLst/>
          </a:prstGeom>
        </p:spPr>
      </p:pic>
    </p:spTree>
    <p:extLst>
      <p:ext uri="{BB962C8B-B14F-4D97-AF65-F5344CB8AC3E}">
        <p14:creationId xmlns:p14="http://schemas.microsoft.com/office/powerpoint/2010/main" val="30155682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76200" y="0"/>
            <a:ext cx="954405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487748" y="-1422399"/>
            <a:ext cx="5570652" cy="6184232"/>
          </a:xfrm>
          <a:prstGeom prst="rect">
            <a:avLst/>
          </a:prstGeom>
        </p:spPr>
      </p:pic>
    </p:spTree>
    <p:extLst>
      <p:ext uri="{BB962C8B-B14F-4D97-AF65-F5344CB8AC3E}">
        <p14:creationId xmlns:p14="http://schemas.microsoft.com/office/powerpoint/2010/main" val="13265567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914171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4373725" y="-1540568"/>
            <a:ext cx="5570652"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25963" y="4257443"/>
            <a:ext cx="7886700" cy="2245994"/>
          </a:xfrm>
          <a:prstGeom prst="rect">
            <a:avLst/>
          </a:prstGeom>
        </p:spPr>
        <p:txBody>
          <a:bodyPr/>
          <a:lstStyle>
            <a:lvl1pPr>
              <a:defRPr sz="54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78415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9080265"/>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28600" y="643812"/>
            <a:ext cx="8915400" cy="1627025"/>
          </a:xfrm>
        </p:spPr>
        <p:txBody>
          <a:bodyPr/>
          <a:lstStyle/>
          <a:p>
            <a:pPr algn="r"/>
            <a:r>
              <a:rPr lang="en-US" altLang="en-US" sz="4400" dirty="0">
                <a:solidFill>
                  <a:schemeClr val="bg1"/>
                </a:solidFill>
              </a:rPr>
              <a:t>Pharmacist Opportunities Within a Pharmacy Benefit Manager</a:t>
            </a:r>
          </a:p>
        </p:txBody>
      </p:sp>
      <p:sp>
        <p:nvSpPr>
          <p:cNvPr id="12291" name="Subtitle 2"/>
          <p:cNvSpPr>
            <a:spLocks noGrp="1"/>
          </p:cNvSpPr>
          <p:nvPr>
            <p:ph type="subTitle" idx="4294967295"/>
          </p:nvPr>
        </p:nvSpPr>
        <p:spPr>
          <a:xfrm>
            <a:off x="4533900" y="3733800"/>
            <a:ext cx="4800600" cy="1314450"/>
          </a:xfrm>
          <a:prstGeom prst="rect">
            <a:avLst/>
          </a:prstGeom>
        </p:spPr>
        <p:txBody>
          <a:bodyPr/>
          <a:lstStyle/>
          <a:p>
            <a:pPr marL="0" indent="0">
              <a:buNone/>
            </a:pPr>
            <a:r>
              <a:rPr lang="en-US" altLang="en-US" dirty="0">
                <a:solidFill>
                  <a:schemeClr val="bg1"/>
                </a:solidFill>
              </a:rPr>
              <a:t>Created by the School of Pharmacy Relations Committee for AMCP</a:t>
            </a:r>
          </a:p>
          <a:p>
            <a:pPr marL="0" indent="0">
              <a:buNone/>
            </a:pPr>
            <a:r>
              <a:rPr lang="en-US" altLang="en-US" dirty="0">
                <a:solidFill>
                  <a:schemeClr val="bg1"/>
                </a:solidFill>
              </a:rPr>
              <a:t>Updated: February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05A448E-9E4F-4FD0-A242-CB79A3DCAC07}"/>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31747" name="Rectangle 3">
            <a:extLst>
              <a:ext uri="{FF2B5EF4-FFF2-40B4-BE49-F238E27FC236}">
                <a16:creationId xmlns:a16="http://schemas.microsoft.com/office/drawing/2014/main" id="{8DF52CE2-4BE9-4A3F-9974-0C26EE25DDE5}"/>
              </a:ext>
            </a:extLst>
          </p:cNvPr>
          <p:cNvSpPr>
            <a:spLocks noGrp="1"/>
          </p:cNvSpPr>
          <p:nvPr>
            <p:ph idx="1"/>
          </p:nvPr>
        </p:nvSpPr>
        <p:spPr/>
        <p:txBody>
          <a:bodyPr/>
          <a:lstStyle/>
          <a:p>
            <a:pPr eaLnBrk="1" hangingPunct="1">
              <a:buFont typeface="Arial" panose="020B0604020202020204" pitchFamily="34" charset="0"/>
              <a:buNone/>
            </a:pPr>
            <a:r>
              <a:rPr lang="en-US" altLang="en-US"/>
              <a:t>Clinical – Clinical Programs</a:t>
            </a:r>
          </a:p>
          <a:p>
            <a:r>
              <a:rPr lang="en-US" altLang="en-US" sz="2600"/>
              <a:t>Utilization management</a:t>
            </a:r>
          </a:p>
          <a:p>
            <a:pPr lvl="2"/>
            <a:r>
              <a:rPr lang="en-US" altLang="en-US"/>
              <a:t>Prior authorization</a:t>
            </a:r>
          </a:p>
          <a:p>
            <a:pPr lvl="3"/>
            <a:r>
              <a:rPr lang="en-US" altLang="en-US" sz="2400"/>
              <a:t>Coverage of drug dispensed based on pre-defined criteria</a:t>
            </a:r>
          </a:p>
          <a:p>
            <a:pPr lvl="3"/>
            <a:r>
              <a:rPr lang="en-US" altLang="en-US" sz="2400"/>
              <a:t>Trial of alternative therapy may be required (step therapy)</a:t>
            </a:r>
          </a:p>
          <a:p>
            <a:pPr lvl="2"/>
            <a:r>
              <a:rPr lang="en-US" altLang="en-US"/>
              <a:t>Quantity limits</a:t>
            </a:r>
          </a:p>
          <a:p>
            <a:pPr lvl="3"/>
            <a:r>
              <a:rPr lang="en-US" altLang="en-US" sz="2400"/>
              <a:t>Coverage for amount of drug dispensed</a:t>
            </a:r>
          </a:p>
          <a:p>
            <a:pPr lvl="3"/>
            <a:r>
              <a:rPr lang="en-US" altLang="en-US" sz="2400"/>
              <a:t>Limitations may be defined by category or  individual drug</a:t>
            </a:r>
            <a:endParaRPr lang="en-US" altLang="en-US"/>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C93175E-DB85-4B75-80F8-3AB6D663F77E}"/>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33795" name="Rectangle 3">
            <a:extLst>
              <a:ext uri="{FF2B5EF4-FFF2-40B4-BE49-F238E27FC236}">
                <a16:creationId xmlns:a16="http://schemas.microsoft.com/office/drawing/2014/main" id="{7D4EFE75-BC14-4FFC-A55E-6A3E9CF774D1}"/>
              </a:ext>
            </a:extLst>
          </p:cNvPr>
          <p:cNvSpPr>
            <a:spLocks noGrp="1"/>
          </p:cNvSpPr>
          <p:nvPr>
            <p:ph idx="1"/>
          </p:nvPr>
        </p:nvSpPr>
        <p:spPr/>
        <p:txBody>
          <a:bodyPr>
            <a:normAutofit fontScale="92500" lnSpcReduction="10000"/>
          </a:bodyPr>
          <a:lstStyle/>
          <a:p>
            <a:pPr eaLnBrk="1" hangingPunct="1">
              <a:buFont typeface="Arial" panose="020B0604020202020204" pitchFamily="34" charset="0"/>
              <a:buNone/>
            </a:pPr>
            <a:r>
              <a:rPr lang="en-US" altLang="en-US"/>
              <a:t>Clinical – Clinical Programs</a:t>
            </a:r>
          </a:p>
          <a:p>
            <a:r>
              <a:rPr lang="en-US" altLang="en-US" sz="2600"/>
              <a:t>Patient safety</a:t>
            </a:r>
          </a:p>
          <a:p>
            <a:pPr lvl="2"/>
            <a:r>
              <a:rPr lang="en-US" altLang="en-US"/>
              <a:t>Concurrent drug utilization review</a:t>
            </a:r>
          </a:p>
          <a:p>
            <a:pPr lvl="3"/>
            <a:r>
              <a:rPr lang="en-US" altLang="en-US" sz="2400"/>
              <a:t>Alerts presented at the point of dispensing</a:t>
            </a:r>
          </a:p>
          <a:p>
            <a:pPr lvl="3"/>
            <a:r>
              <a:rPr lang="en-US" altLang="en-US" sz="2400"/>
              <a:t>Require pharmacist review</a:t>
            </a:r>
          </a:p>
          <a:p>
            <a:pPr lvl="3"/>
            <a:r>
              <a:rPr lang="en-US" altLang="en-US" sz="2400"/>
              <a:t>Can incorporate medical data</a:t>
            </a:r>
          </a:p>
          <a:p>
            <a:pPr lvl="2"/>
            <a:r>
              <a:rPr lang="en-US" altLang="en-US"/>
              <a:t>Retrospective drug/diagnosis utilization review</a:t>
            </a:r>
          </a:p>
          <a:p>
            <a:pPr lvl="3"/>
            <a:r>
              <a:rPr lang="en-US" altLang="en-US" sz="2400"/>
              <a:t>Alerts presented after a prescription has been dispensed</a:t>
            </a:r>
          </a:p>
          <a:p>
            <a:pPr lvl="3"/>
            <a:r>
              <a:rPr lang="en-US" altLang="en-US" sz="2400"/>
              <a:t>Can incorporate medical data</a:t>
            </a:r>
          </a:p>
          <a:p>
            <a:pPr lvl="3"/>
            <a:r>
              <a:rPr lang="en-US" altLang="en-US" sz="2400"/>
              <a:t>Typically physician review</a:t>
            </a:r>
          </a:p>
          <a:p>
            <a:pPr lvl="3"/>
            <a:r>
              <a:rPr lang="en-US" altLang="en-US" sz="2400"/>
              <a:t>Option for patient notification</a:t>
            </a:r>
            <a:endParaRPr lang="en-US" altLang="en-US"/>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EBE7282-FE6E-4F45-8B23-2F6C96F836DE}"/>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35843" name="Rectangle 3">
            <a:extLst>
              <a:ext uri="{FF2B5EF4-FFF2-40B4-BE49-F238E27FC236}">
                <a16:creationId xmlns:a16="http://schemas.microsoft.com/office/drawing/2014/main" id="{6EA0C874-5FD0-4CA9-AA83-A4201E122246}"/>
              </a:ext>
            </a:extLst>
          </p:cNvPr>
          <p:cNvSpPr>
            <a:spLocks noGrp="1"/>
          </p:cNvSpPr>
          <p:nvPr>
            <p:ph idx="1"/>
          </p:nvPr>
        </p:nvSpPr>
        <p:spPr/>
        <p:txBody>
          <a:bodyPr/>
          <a:lstStyle/>
          <a:p>
            <a:pPr eaLnBrk="1" hangingPunct="1">
              <a:buFont typeface="Arial" panose="020B0604020202020204" pitchFamily="34" charset="0"/>
              <a:buNone/>
            </a:pPr>
            <a:r>
              <a:rPr lang="en-US" altLang="en-US"/>
              <a:t>Clinical – Clinical Programs</a:t>
            </a:r>
          </a:p>
          <a:p>
            <a:r>
              <a:rPr lang="en-US" altLang="en-US" sz="2600"/>
              <a:t>Patient safety (continued)</a:t>
            </a:r>
          </a:p>
          <a:p>
            <a:pPr lvl="2"/>
            <a:r>
              <a:rPr lang="en-US" altLang="en-US"/>
              <a:t>Fraud/abuse prevention</a:t>
            </a:r>
          </a:p>
          <a:p>
            <a:pPr lvl="3"/>
            <a:r>
              <a:rPr lang="en-US" altLang="en-US" sz="2400"/>
              <a:t>Review of key drug classes for patterns of inappropriate use</a:t>
            </a:r>
          </a:p>
          <a:p>
            <a:pPr lvl="2"/>
            <a:r>
              <a:rPr lang="en-US" altLang="en-US"/>
              <a:t>Personalized medicine</a:t>
            </a:r>
          </a:p>
          <a:p>
            <a:pPr lvl="3"/>
            <a:r>
              <a:rPr lang="en-US" altLang="en-US" sz="2400"/>
              <a:t>Use of genomic testing for drug and strength selection</a:t>
            </a:r>
          </a:p>
          <a:p>
            <a:r>
              <a:rPr lang="en-US" altLang="en-US" sz="2600"/>
              <a:t>Health and wellness</a:t>
            </a:r>
          </a:p>
          <a:p>
            <a:pPr lvl="2"/>
            <a:r>
              <a:rPr lang="en-US" altLang="en-US"/>
              <a:t>Disease management</a:t>
            </a:r>
          </a:p>
          <a:p>
            <a:pPr lvl="2"/>
            <a:r>
              <a:rPr lang="en-US" altLang="en-US"/>
              <a:t>Health risk assessment and biometric               screenings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035D579-1FE0-44F4-B804-C078EF4F0186}"/>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37891" name="Rectangle 3">
            <a:extLst>
              <a:ext uri="{FF2B5EF4-FFF2-40B4-BE49-F238E27FC236}">
                <a16:creationId xmlns:a16="http://schemas.microsoft.com/office/drawing/2014/main" id="{958DC218-9F47-49ED-92BF-E264A0851430}"/>
              </a:ext>
            </a:extLst>
          </p:cNvPr>
          <p:cNvSpPr>
            <a:spLocks noGrp="1"/>
          </p:cNvSpPr>
          <p:nvPr>
            <p:ph idx="1"/>
          </p:nvPr>
        </p:nvSpPr>
        <p:spPr/>
        <p:txBody>
          <a:bodyPr>
            <a:normAutofit fontScale="92500" lnSpcReduction="10000"/>
          </a:bodyPr>
          <a:lstStyle/>
          <a:p>
            <a:pPr eaLnBrk="1" hangingPunct="1">
              <a:buFont typeface="Arial" panose="020B0604020202020204" pitchFamily="34" charset="0"/>
              <a:buNone/>
            </a:pPr>
            <a:r>
              <a:rPr lang="en-US" altLang="en-US"/>
              <a:t>Clinical – Benefit Design</a:t>
            </a:r>
          </a:p>
          <a:p>
            <a:r>
              <a:rPr lang="en-US" altLang="en-US" sz="2600"/>
              <a:t>Channel management/patient management</a:t>
            </a:r>
          </a:p>
          <a:p>
            <a:pPr lvl="1"/>
            <a:r>
              <a:rPr lang="en-US" altLang="en-US" sz="2200"/>
              <a:t>Retail</a:t>
            </a:r>
          </a:p>
          <a:p>
            <a:pPr lvl="2"/>
            <a:r>
              <a:rPr lang="en-US" altLang="en-US" sz="2100"/>
              <a:t>Acute and maintenance use medication</a:t>
            </a:r>
          </a:p>
          <a:p>
            <a:pPr lvl="2"/>
            <a:r>
              <a:rPr lang="en-US" altLang="en-US" sz="2100"/>
              <a:t>Smaller day supply e.g. 30 days</a:t>
            </a:r>
          </a:p>
          <a:p>
            <a:pPr lvl="1"/>
            <a:r>
              <a:rPr lang="en-US" altLang="en-US" sz="2200"/>
              <a:t>Mail</a:t>
            </a:r>
          </a:p>
          <a:p>
            <a:pPr lvl="2"/>
            <a:r>
              <a:rPr lang="en-US" altLang="en-US" sz="2100"/>
              <a:t>Maintenance medication</a:t>
            </a:r>
          </a:p>
          <a:p>
            <a:pPr lvl="2"/>
            <a:r>
              <a:rPr lang="en-US" altLang="en-US" sz="2100"/>
              <a:t>Chronic conditions</a:t>
            </a:r>
          </a:p>
          <a:p>
            <a:pPr lvl="2"/>
            <a:r>
              <a:rPr lang="en-US" altLang="en-US" sz="2100"/>
              <a:t>Larger day supply e.g. 90 days</a:t>
            </a:r>
          </a:p>
          <a:p>
            <a:pPr lvl="1"/>
            <a:r>
              <a:rPr lang="en-US" altLang="en-US" sz="2200"/>
              <a:t>Specialty</a:t>
            </a:r>
          </a:p>
          <a:p>
            <a:pPr lvl="2"/>
            <a:r>
              <a:rPr lang="en-US" altLang="en-US" sz="2100"/>
              <a:t>Medications that are high cost with complex dosing requirements</a:t>
            </a:r>
          </a:p>
          <a:p>
            <a:pPr lvl="2"/>
            <a:r>
              <a:rPr lang="en-US" altLang="en-US" sz="2100"/>
              <a:t>Variations in day supply</a:t>
            </a: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F1474D42-0353-490E-8793-8DBE561F4EB6}"/>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39939" name="Rectangle 3">
            <a:extLst>
              <a:ext uri="{FF2B5EF4-FFF2-40B4-BE49-F238E27FC236}">
                <a16:creationId xmlns:a16="http://schemas.microsoft.com/office/drawing/2014/main" id="{64A4B159-BCF8-44C7-9935-E9BBEB244169}"/>
              </a:ext>
            </a:extLst>
          </p:cNvPr>
          <p:cNvSpPr>
            <a:spLocks noGrp="1"/>
          </p:cNvSpPr>
          <p:nvPr>
            <p:ph idx="1"/>
          </p:nvPr>
        </p:nvSpPr>
        <p:spPr/>
        <p:txBody>
          <a:bodyPr>
            <a:normAutofit lnSpcReduction="10000"/>
          </a:bodyPr>
          <a:lstStyle/>
          <a:p>
            <a:pPr eaLnBrk="1" hangingPunct="1">
              <a:buFont typeface="Arial" panose="020B0604020202020204" pitchFamily="34" charset="0"/>
              <a:buNone/>
            </a:pPr>
            <a:r>
              <a:rPr lang="en-US" altLang="en-US"/>
              <a:t>Operations</a:t>
            </a:r>
          </a:p>
          <a:p>
            <a:r>
              <a:rPr lang="en-US" altLang="en-US" sz="2600"/>
              <a:t>Call center pharmacists and Management</a:t>
            </a:r>
          </a:p>
          <a:p>
            <a:pPr lvl="1"/>
            <a:r>
              <a:rPr lang="en-US" altLang="en-US" sz="2400"/>
              <a:t>Respond to member, provider and pharmacy questions/concerns regarding drug therapy</a:t>
            </a:r>
          </a:p>
          <a:p>
            <a:r>
              <a:rPr lang="en-US" altLang="en-US" sz="2600"/>
              <a:t>Mail service pharmacists and Management</a:t>
            </a:r>
          </a:p>
          <a:p>
            <a:pPr lvl="1"/>
            <a:r>
              <a:rPr lang="en-US" altLang="en-US" sz="2400"/>
              <a:t>Process prescriptions mailed in by plan participants</a:t>
            </a:r>
          </a:p>
          <a:p>
            <a:pPr lvl="1"/>
            <a:r>
              <a:rPr lang="en-US" altLang="en-US" sz="2400"/>
              <a:t>Perform DUR and other utilization management programs</a:t>
            </a:r>
          </a:p>
          <a:p>
            <a:pPr lvl="1"/>
            <a:r>
              <a:rPr lang="en-US" altLang="en-US" sz="2400"/>
              <a:t>Fill prescriptions</a:t>
            </a:r>
          </a:p>
          <a:p>
            <a:pPr lvl="1"/>
            <a:r>
              <a:rPr lang="en-US" altLang="en-US" sz="2400"/>
              <a:t>Logistics/operations</a:t>
            </a:r>
          </a:p>
          <a:p>
            <a:pPr lvl="1"/>
            <a:r>
              <a:rPr lang="en-US" altLang="en-US" sz="2400"/>
              <a:t>Workflow, inventory, and personnel management</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F8B695B1-4ADA-4113-B54B-6AFF8E6EEC1A}"/>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41987" name="Rectangle 3">
            <a:extLst>
              <a:ext uri="{FF2B5EF4-FFF2-40B4-BE49-F238E27FC236}">
                <a16:creationId xmlns:a16="http://schemas.microsoft.com/office/drawing/2014/main" id="{1565D7BD-4F40-488C-BBC5-8F1E9999709E}"/>
              </a:ext>
            </a:extLst>
          </p:cNvPr>
          <p:cNvSpPr>
            <a:spLocks noGrp="1"/>
          </p:cNvSpPr>
          <p:nvPr>
            <p:ph idx="1"/>
          </p:nvPr>
        </p:nvSpPr>
        <p:spPr/>
        <p:txBody>
          <a:bodyPr>
            <a:normAutofit lnSpcReduction="10000"/>
          </a:bodyPr>
          <a:lstStyle/>
          <a:p>
            <a:pPr eaLnBrk="1" hangingPunct="1">
              <a:buFont typeface="Arial" panose="020B0604020202020204" pitchFamily="34" charset="0"/>
              <a:buNone/>
            </a:pPr>
            <a:r>
              <a:rPr lang="en-US" altLang="en-US"/>
              <a:t>Corporate</a:t>
            </a:r>
          </a:p>
          <a:p>
            <a:r>
              <a:rPr lang="en-US" altLang="en-US" sz="2400" u="sng"/>
              <a:t>Account management</a:t>
            </a:r>
            <a:r>
              <a:rPr lang="en-US" altLang="en-US" sz="2400"/>
              <a:t> – consultative, day-to-day management of clinical offerings to client base</a:t>
            </a:r>
          </a:p>
          <a:p>
            <a:r>
              <a:rPr lang="en-US" altLang="en-US" sz="2400" u="sng"/>
              <a:t>Clinical program development</a:t>
            </a:r>
            <a:r>
              <a:rPr lang="en-US" altLang="en-US" sz="2400"/>
              <a:t> – create and manage utilization management programs before they are implemented and managed by pharmacists</a:t>
            </a:r>
          </a:p>
          <a:p>
            <a:r>
              <a:rPr lang="en-US" altLang="en-US" sz="2400" u="sng"/>
              <a:t>Drug Information</a:t>
            </a:r>
            <a:r>
              <a:rPr lang="en-US" altLang="en-US" sz="2400"/>
              <a:t> – provide internal and external customers with pertinent drug data</a:t>
            </a:r>
          </a:p>
          <a:p>
            <a:r>
              <a:rPr lang="en-US" altLang="en-US" sz="2400" u="sng"/>
              <a:t>Rebate Management</a:t>
            </a:r>
            <a:r>
              <a:rPr lang="en-US" altLang="en-US" sz="2400"/>
              <a:t> – contracting with manufacturers</a:t>
            </a:r>
          </a:p>
          <a:p>
            <a:r>
              <a:rPr lang="en-US" altLang="en-US" sz="2400" u="sng"/>
              <a:t>Network Management</a:t>
            </a:r>
            <a:r>
              <a:rPr lang="en-US" altLang="en-US" sz="2400"/>
              <a:t> – support network design and contracting</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9E3924D-50DE-433C-A40B-A9464BC70374}"/>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44035" name="Rectangle 3">
            <a:extLst>
              <a:ext uri="{FF2B5EF4-FFF2-40B4-BE49-F238E27FC236}">
                <a16:creationId xmlns:a16="http://schemas.microsoft.com/office/drawing/2014/main" id="{C3AEAB57-0F1B-4D03-9A9A-76442DB562C9}"/>
              </a:ext>
            </a:extLst>
          </p:cNvPr>
          <p:cNvSpPr>
            <a:spLocks noGrp="1"/>
          </p:cNvSpPr>
          <p:nvPr>
            <p:ph idx="1"/>
          </p:nvPr>
        </p:nvSpPr>
        <p:spPr/>
        <p:txBody>
          <a:bodyPr>
            <a:normAutofit fontScale="92500" lnSpcReduction="10000"/>
          </a:bodyPr>
          <a:lstStyle/>
          <a:p>
            <a:pPr eaLnBrk="1" hangingPunct="1">
              <a:buFont typeface="Arial" panose="020B0604020202020204" pitchFamily="34" charset="0"/>
              <a:buNone/>
            </a:pPr>
            <a:r>
              <a:rPr lang="en-US" altLang="en-US"/>
              <a:t>Corporate/Administrative</a:t>
            </a:r>
          </a:p>
          <a:p>
            <a:r>
              <a:rPr lang="en-US" altLang="en-US" sz="2400" u="sng"/>
              <a:t>Specialty Products</a:t>
            </a:r>
            <a:r>
              <a:rPr lang="en-US" altLang="en-US" sz="2400"/>
              <a:t> – management of high cost, high touch product offering</a:t>
            </a:r>
          </a:p>
          <a:p>
            <a:r>
              <a:rPr lang="en-US" altLang="en-US" sz="2400" u="sng"/>
              <a:t>Informatics</a:t>
            </a:r>
            <a:r>
              <a:rPr lang="en-US" altLang="en-US" sz="2400"/>
              <a:t> – support client reporting and complex database analysis</a:t>
            </a:r>
          </a:p>
          <a:p>
            <a:r>
              <a:rPr lang="en-US" altLang="en-US" sz="2400" u="sng"/>
              <a:t>Product development</a:t>
            </a:r>
            <a:r>
              <a:rPr lang="en-US" altLang="en-US" sz="2400"/>
              <a:t> – ongoing support to variety of client offerings, both internally and externally</a:t>
            </a:r>
          </a:p>
          <a:p>
            <a:r>
              <a:rPr lang="en-US" altLang="en-US" sz="2400" u="sng"/>
              <a:t>Marketing</a:t>
            </a:r>
            <a:r>
              <a:rPr lang="en-US" altLang="en-US" sz="2400"/>
              <a:t> – support corporate initiatives to promote the organization</a:t>
            </a:r>
          </a:p>
          <a:p>
            <a:r>
              <a:rPr lang="en-US" altLang="en-US" sz="2400" u="sng"/>
              <a:t>Outcomes</a:t>
            </a:r>
            <a:r>
              <a:rPr lang="en-US" altLang="en-US" sz="2400"/>
              <a:t> – support pharmacoeconomic analysis</a:t>
            </a:r>
          </a:p>
          <a:p>
            <a:r>
              <a:rPr lang="en-US" altLang="en-US" sz="2400" u="sng"/>
              <a:t>Regulatory/Compliance </a:t>
            </a:r>
            <a:r>
              <a:rPr lang="en-US" altLang="en-US" sz="2400"/>
              <a:t> – support  PBM in regulatory      affairs and compliance aspects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438A0BC-0A08-4520-8765-4AD9A240C34D}"/>
              </a:ext>
            </a:extLst>
          </p:cNvPr>
          <p:cNvSpPr>
            <a:spLocks noGrp="1"/>
          </p:cNvSpPr>
          <p:nvPr>
            <p:ph type="title"/>
          </p:nvPr>
        </p:nvSpPr>
        <p:spPr>
          <a:xfrm>
            <a:off x="628650" y="365127"/>
            <a:ext cx="7886700" cy="817562"/>
          </a:xfrm>
        </p:spPr>
        <p:txBody>
          <a:bodyPr/>
          <a:lstStyle/>
          <a:p>
            <a:pPr eaLnBrk="1" hangingPunct="1"/>
            <a:r>
              <a:rPr lang="en-US" altLang="en-US" dirty="0">
                <a:solidFill>
                  <a:srgbClr val="002060"/>
                </a:solidFill>
              </a:rPr>
              <a:t>Advancement Opportunities</a:t>
            </a:r>
          </a:p>
        </p:txBody>
      </p:sp>
      <p:sp>
        <p:nvSpPr>
          <p:cNvPr id="4" name="Rectangle 3">
            <a:extLst>
              <a:ext uri="{FF2B5EF4-FFF2-40B4-BE49-F238E27FC236}">
                <a16:creationId xmlns:a16="http://schemas.microsoft.com/office/drawing/2014/main" id="{855CEABE-1B43-4DA4-A826-9723CF32085A}"/>
              </a:ext>
            </a:extLst>
          </p:cNvPr>
          <p:cNvSpPr txBox="1">
            <a:spLocks noChangeArrowheads="1"/>
          </p:cNvSpPr>
          <p:nvPr/>
        </p:nvSpPr>
        <p:spPr>
          <a:xfrm>
            <a:off x="533400" y="1447800"/>
            <a:ext cx="3492500" cy="3236913"/>
          </a:xfrm>
          <a:prstGeom prst="rect">
            <a:avLst/>
          </a:prstGeom>
        </p:spPr>
        <p:txBody>
          <a:bodyPr/>
          <a:lstStyle/>
          <a:p>
            <a:pPr marL="342900" indent="-342900" eaLnBrk="1" hangingPunct="1">
              <a:spcBef>
                <a:spcPct val="20000"/>
              </a:spcBef>
              <a:buFont typeface="Wingdings" pitchFamily="2" charset="2"/>
              <a:buNone/>
              <a:defRPr/>
            </a:pPr>
            <a:r>
              <a:rPr lang="en-US" sz="2700" dirty="0">
                <a:latin typeface="+mn-lt"/>
                <a:cs typeface="Arial" charset="0"/>
              </a:rPr>
              <a:t>Opportunities:</a:t>
            </a:r>
          </a:p>
          <a:p>
            <a:pPr marL="342900" indent="-342900" eaLnBrk="1" hangingPunct="1">
              <a:spcBef>
                <a:spcPct val="20000"/>
              </a:spcBef>
              <a:buFont typeface="Arial" pitchFamily="34" charset="0"/>
              <a:buChar char="•"/>
              <a:defRPr/>
            </a:pPr>
            <a:r>
              <a:rPr lang="en-US" dirty="0">
                <a:latin typeface="+mn-lt"/>
                <a:cs typeface="Arial" charset="0"/>
              </a:rPr>
              <a:t>Supervisor</a:t>
            </a:r>
          </a:p>
          <a:p>
            <a:pPr marL="342900" indent="-342900" eaLnBrk="1" hangingPunct="1">
              <a:spcBef>
                <a:spcPct val="20000"/>
              </a:spcBef>
              <a:buFont typeface="Arial" pitchFamily="34" charset="0"/>
              <a:buChar char="•"/>
              <a:defRPr/>
            </a:pPr>
            <a:r>
              <a:rPr lang="en-US" dirty="0">
                <a:latin typeface="+mn-lt"/>
                <a:cs typeface="Arial" charset="0"/>
              </a:rPr>
              <a:t>Manager</a:t>
            </a:r>
          </a:p>
          <a:p>
            <a:pPr marL="342900" indent="-342900" eaLnBrk="1" hangingPunct="1">
              <a:spcBef>
                <a:spcPct val="20000"/>
              </a:spcBef>
              <a:buFont typeface="Arial" pitchFamily="34" charset="0"/>
              <a:buChar char="•"/>
              <a:defRPr/>
            </a:pPr>
            <a:r>
              <a:rPr lang="en-US" dirty="0">
                <a:latin typeface="+mn-lt"/>
                <a:cs typeface="Arial" charset="0"/>
              </a:rPr>
              <a:t>Director</a:t>
            </a:r>
          </a:p>
          <a:p>
            <a:pPr marL="342900" indent="-342900" eaLnBrk="1" hangingPunct="1">
              <a:spcBef>
                <a:spcPct val="20000"/>
              </a:spcBef>
              <a:buFont typeface="Arial" pitchFamily="34" charset="0"/>
              <a:buChar char="•"/>
              <a:defRPr/>
            </a:pPr>
            <a:r>
              <a:rPr lang="en-US" dirty="0">
                <a:latin typeface="+mn-lt"/>
                <a:cs typeface="Arial" charset="0"/>
              </a:rPr>
              <a:t>Vice President</a:t>
            </a:r>
          </a:p>
          <a:p>
            <a:pPr marL="342900" indent="-342900" eaLnBrk="1" hangingPunct="1">
              <a:spcBef>
                <a:spcPct val="20000"/>
              </a:spcBef>
              <a:buFont typeface="Arial" pitchFamily="34" charset="0"/>
              <a:buChar char="•"/>
              <a:defRPr/>
            </a:pPr>
            <a:r>
              <a:rPr lang="en-US" dirty="0">
                <a:latin typeface="+mn-lt"/>
                <a:cs typeface="Arial" charset="0"/>
              </a:rPr>
              <a:t>President</a:t>
            </a:r>
          </a:p>
          <a:p>
            <a:pPr marL="342900" indent="-342900" eaLnBrk="1" hangingPunct="1">
              <a:spcBef>
                <a:spcPct val="20000"/>
              </a:spcBef>
              <a:buFont typeface="Arial" charset="0"/>
              <a:buChar char="•"/>
              <a:defRPr/>
            </a:pPr>
            <a:endParaRPr lang="en-US" sz="2700" dirty="0">
              <a:latin typeface="+mn-lt"/>
              <a:cs typeface="Arial" charset="0"/>
            </a:endParaRPr>
          </a:p>
        </p:txBody>
      </p:sp>
      <p:sp>
        <p:nvSpPr>
          <p:cNvPr id="5" name="Rectangle 4">
            <a:extLst>
              <a:ext uri="{FF2B5EF4-FFF2-40B4-BE49-F238E27FC236}">
                <a16:creationId xmlns:a16="http://schemas.microsoft.com/office/drawing/2014/main" id="{EDC81D4B-C949-4B55-A7FD-7240A66CAA1A}"/>
              </a:ext>
            </a:extLst>
          </p:cNvPr>
          <p:cNvSpPr>
            <a:spLocks noChangeArrowheads="1"/>
          </p:cNvSpPr>
          <p:nvPr/>
        </p:nvSpPr>
        <p:spPr bwMode="auto">
          <a:xfrm>
            <a:off x="4267200" y="1182688"/>
            <a:ext cx="4421188" cy="4684712"/>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defRPr/>
            </a:pPr>
            <a:r>
              <a:rPr lang="en-US" sz="2700" dirty="0">
                <a:latin typeface="+mj-lt"/>
                <a:cs typeface="Arial" charset="0"/>
              </a:rPr>
              <a:t>Areas of the PBM:</a:t>
            </a:r>
          </a:p>
          <a:p>
            <a:pPr marL="342900" indent="-342900" eaLnBrk="1" hangingPunct="1">
              <a:spcBef>
                <a:spcPct val="20000"/>
              </a:spcBef>
              <a:buFont typeface="Arial" pitchFamily="34" charset="0"/>
              <a:buChar char="•"/>
              <a:defRPr/>
            </a:pPr>
            <a:r>
              <a:rPr lang="en-US" dirty="0">
                <a:latin typeface="+mj-lt"/>
                <a:cs typeface="Arial" charset="0"/>
              </a:rPr>
              <a:t>Retail Services</a:t>
            </a:r>
          </a:p>
          <a:p>
            <a:pPr marL="342900" indent="-342900" eaLnBrk="1" hangingPunct="1">
              <a:spcBef>
                <a:spcPct val="20000"/>
              </a:spcBef>
              <a:buFont typeface="Arial" pitchFamily="34" charset="0"/>
              <a:buChar char="•"/>
              <a:defRPr/>
            </a:pPr>
            <a:r>
              <a:rPr lang="en-US" dirty="0">
                <a:latin typeface="+mj-lt"/>
                <a:cs typeface="Arial" charset="0"/>
              </a:rPr>
              <a:t>Specialty Pharmacy</a:t>
            </a:r>
          </a:p>
          <a:p>
            <a:pPr marL="342900" indent="-342900" eaLnBrk="1" hangingPunct="1">
              <a:spcBef>
                <a:spcPct val="20000"/>
              </a:spcBef>
              <a:buFont typeface="Arial" pitchFamily="34" charset="0"/>
              <a:buChar char="•"/>
              <a:defRPr/>
            </a:pPr>
            <a:r>
              <a:rPr lang="en-US" dirty="0">
                <a:latin typeface="+mj-lt"/>
                <a:cs typeface="Arial" charset="0"/>
              </a:rPr>
              <a:t>Mail Pharmacy</a:t>
            </a:r>
          </a:p>
          <a:p>
            <a:pPr marL="342900" indent="-342900" eaLnBrk="1" hangingPunct="1">
              <a:spcBef>
                <a:spcPct val="20000"/>
              </a:spcBef>
              <a:buFont typeface="Arial" pitchFamily="34" charset="0"/>
              <a:buChar char="•"/>
              <a:defRPr/>
            </a:pPr>
            <a:r>
              <a:rPr lang="en-US" dirty="0">
                <a:latin typeface="+mj-lt"/>
                <a:cs typeface="Arial" charset="0"/>
              </a:rPr>
              <a:t>Therapy/Disease Management</a:t>
            </a:r>
          </a:p>
          <a:p>
            <a:pPr marL="342900" indent="-342900" eaLnBrk="1" hangingPunct="1">
              <a:spcBef>
                <a:spcPct val="20000"/>
              </a:spcBef>
              <a:buFont typeface="Arial" pitchFamily="34" charset="0"/>
              <a:buChar char="•"/>
              <a:defRPr/>
            </a:pPr>
            <a:r>
              <a:rPr lang="en-US" dirty="0">
                <a:latin typeface="+mj-lt"/>
                <a:cs typeface="Arial" charset="0"/>
              </a:rPr>
              <a:t>Marketing</a:t>
            </a:r>
          </a:p>
          <a:p>
            <a:pPr marL="342900" indent="-342900" eaLnBrk="1" hangingPunct="1">
              <a:spcBef>
                <a:spcPct val="20000"/>
              </a:spcBef>
              <a:buFont typeface="Arial" pitchFamily="34" charset="0"/>
              <a:buChar char="•"/>
              <a:defRPr/>
            </a:pPr>
            <a:r>
              <a:rPr lang="en-US" dirty="0">
                <a:latin typeface="+mj-lt"/>
                <a:cs typeface="Arial" charset="0"/>
              </a:rPr>
              <a:t>Client Management</a:t>
            </a:r>
          </a:p>
          <a:p>
            <a:pPr marL="342900" indent="-342900" eaLnBrk="1" hangingPunct="1">
              <a:spcBef>
                <a:spcPct val="20000"/>
              </a:spcBef>
              <a:buFont typeface="Arial" pitchFamily="34" charset="0"/>
              <a:buChar char="•"/>
              <a:defRPr/>
            </a:pPr>
            <a:r>
              <a:rPr lang="en-US" dirty="0">
                <a:latin typeface="+mj-lt"/>
                <a:cs typeface="Arial" charset="0"/>
              </a:rPr>
              <a:t>Utilization Management</a:t>
            </a:r>
          </a:p>
          <a:p>
            <a:pPr marL="342900" indent="-342900" eaLnBrk="1" hangingPunct="1">
              <a:spcBef>
                <a:spcPct val="20000"/>
              </a:spcBef>
              <a:buFont typeface="Arial" pitchFamily="34" charset="0"/>
              <a:buChar char="•"/>
              <a:defRPr/>
            </a:pPr>
            <a:r>
              <a:rPr lang="en-US" dirty="0">
                <a:latin typeface="+mj-lt"/>
                <a:cs typeface="Arial" charset="0"/>
              </a:rPr>
              <a:t>Regulatory/ Compliance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1752600" y="1934111"/>
            <a:ext cx="7329756" cy="1627025"/>
          </a:xfrm>
        </p:spPr>
        <p:txBody>
          <a:bodyPr/>
          <a:lstStyle/>
          <a:p>
            <a:pPr algn="r">
              <a:defRPr/>
            </a:pPr>
            <a:r>
              <a:rPr lang="en-US" sz="3000" b="0" dirty="0">
                <a:solidFill>
                  <a:schemeClr val="bg1"/>
                </a:solidFill>
                <a:latin typeface="+mn-lt"/>
              </a:rPr>
              <a:t>Thank you to AMCP member </a:t>
            </a:r>
            <a:r>
              <a:rPr lang="en-US" sz="3000" b="0" dirty="0">
                <a:solidFill>
                  <a:schemeClr val="bg1"/>
                </a:solidFill>
              </a:rPr>
              <a:t>Jeff Larson for updating this presentation for 2020.</a:t>
            </a:r>
            <a:endParaRPr lang="en-US" sz="3000" b="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893165" y="2618773"/>
            <a:ext cx="2588141" cy="1041752"/>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3981126" y="2774289"/>
            <a:ext cx="4994329" cy="1569660"/>
          </a:xfrm>
          <a:prstGeom prst="rect">
            <a:avLst/>
          </a:prstGeom>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Calibri" panose="020F0502020204030204" pitchFamily="34" charset="0"/>
                <a:cs typeface="Times New Roman" panose="02020603050405020304" pitchFamily="18" charset="0"/>
              </a:rPr>
              <a:t>To improve patient health by ensuring access to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3981125" y="2376398"/>
            <a:ext cx="5222928" cy="507831"/>
          </a:xfrm>
          <a:prstGeom prst="rect">
            <a:avLst/>
          </a:prstGeom>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91C84C"/>
                </a:solidFill>
                <a:effectLst/>
                <a:uLnTx/>
                <a:uFillTx/>
                <a:latin typeface="Arial" panose="020B0604020202020204"/>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3731216" y="2263721"/>
            <a:ext cx="0" cy="2057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87A0CEE-6AB1-4BFE-B72C-7E1B71928A01}"/>
              </a:ext>
            </a:extLst>
          </p:cNvPr>
          <p:cNvSpPr>
            <a:spLocks noGrp="1"/>
          </p:cNvSpPr>
          <p:nvPr>
            <p:ph type="title"/>
          </p:nvPr>
        </p:nvSpPr>
        <p:spPr/>
        <p:txBody>
          <a:bodyPr/>
          <a:lstStyle/>
          <a:p>
            <a:pPr eaLnBrk="1" hangingPunct="1"/>
            <a:r>
              <a:rPr lang="en-US" altLang="en-US" dirty="0">
                <a:solidFill>
                  <a:srgbClr val="002060"/>
                </a:solidFill>
              </a:rPr>
              <a:t>What PBMs do for Plan Sponsors</a:t>
            </a:r>
          </a:p>
        </p:txBody>
      </p:sp>
      <p:sp>
        <p:nvSpPr>
          <p:cNvPr id="15363" name="Rectangle 3">
            <a:extLst>
              <a:ext uri="{FF2B5EF4-FFF2-40B4-BE49-F238E27FC236}">
                <a16:creationId xmlns:a16="http://schemas.microsoft.com/office/drawing/2014/main" id="{05DD60DF-6E46-4230-BCA4-484DE8444931}"/>
              </a:ext>
            </a:extLst>
          </p:cNvPr>
          <p:cNvSpPr>
            <a:spLocks noGrp="1"/>
          </p:cNvSpPr>
          <p:nvPr>
            <p:ph idx="1"/>
          </p:nvPr>
        </p:nvSpPr>
        <p:spPr/>
        <p:txBody>
          <a:bodyPr>
            <a:normAutofit lnSpcReduction="10000"/>
          </a:bodyPr>
          <a:lstStyle/>
          <a:p>
            <a:pPr>
              <a:buSzPct val="70000"/>
              <a:buFont typeface="Wingdings" panose="05000000000000000000" pitchFamily="2" charset="2"/>
              <a:buChar char="§"/>
            </a:pPr>
            <a:r>
              <a:rPr lang="en-US" altLang="en-US" sz="2400"/>
              <a:t>Administer pharmacy benefit and plan design</a:t>
            </a:r>
          </a:p>
          <a:p>
            <a:pPr marL="692150" lvl="1" indent="-347663">
              <a:buSzPct val="70000"/>
              <a:buFont typeface="Wingdings" panose="05000000000000000000" pitchFamily="2" charset="2"/>
              <a:buChar char="§"/>
            </a:pPr>
            <a:r>
              <a:rPr lang="en-US" altLang="en-US" sz="1800"/>
              <a:t>Retail, mail, specialty</a:t>
            </a:r>
          </a:p>
          <a:p>
            <a:pPr>
              <a:buSzPct val="70000"/>
              <a:buFont typeface="Wingdings" panose="05000000000000000000" pitchFamily="2" charset="2"/>
              <a:buChar char="§"/>
            </a:pPr>
            <a:r>
              <a:rPr lang="en-US" altLang="en-US" sz="2400"/>
              <a:t>Develop, contract and administer various pharmacy networks such as retail, long term care and home infusion (payment, reporting, auditing), mail order and/or specialty</a:t>
            </a:r>
          </a:p>
          <a:p>
            <a:pPr>
              <a:buSzPct val="70000"/>
              <a:buFont typeface="Wingdings" panose="05000000000000000000" pitchFamily="2" charset="2"/>
              <a:buChar char="§"/>
            </a:pPr>
            <a:r>
              <a:rPr lang="en-US" altLang="en-US" sz="2400"/>
              <a:t>PBMS own/operate mail service and specialty pharmacies</a:t>
            </a:r>
          </a:p>
          <a:p>
            <a:pPr>
              <a:buSzPct val="70000"/>
              <a:buFont typeface="Wingdings" panose="05000000000000000000" pitchFamily="2" charset="2"/>
              <a:buChar char="§"/>
            </a:pPr>
            <a:r>
              <a:rPr lang="en-US" altLang="en-US" sz="2400"/>
              <a:t>Provide decision support for prescribing and utilization</a:t>
            </a:r>
          </a:p>
          <a:p>
            <a:pPr marL="692150" lvl="1" indent="-347663">
              <a:buSzPct val="70000"/>
              <a:buFont typeface="Wingdings" panose="05000000000000000000" pitchFamily="2" charset="2"/>
              <a:buChar char="§"/>
            </a:pPr>
            <a:r>
              <a:rPr lang="en-US" altLang="en-US" sz="1800"/>
              <a:t>Prior authorization</a:t>
            </a:r>
          </a:p>
          <a:p>
            <a:pPr marL="692150" lvl="1" indent="-347663">
              <a:buSzPct val="70000"/>
              <a:buFont typeface="Wingdings" panose="05000000000000000000" pitchFamily="2" charset="2"/>
              <a:buChar char="§"/>
            </a:pPr>
            <a:r>
              <a:rPr lang="en-US" altLang="en-US" sz="1800"/>
              <a:t>Quantity limits</a:t>
            </a:r>
          </a:p>
          <a:p>
            <a:pPr marL="692150" lvl="1" indent="-347663">
              <a:buSzPct val="70000"/>
              <a:buFont typeface="Wingdings" panose="05000000000000000000" pitchFamily="2" charset="2"/>
              <a:buChar char="§"/>
            </a:pPr>
            <a:r>
              <a:rPr lang="en-US" altLang="en-US" sz="1800"/>
              <a:t>Step Therapy</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2276E6F-69DF-454B-96D2-20A962358E5C}"/>
              </a:ext>
            </a:extLst>
          </p:cNvPr>
          <p:cNvSpPr>
            <a:spLocks noGrp="1"/>
          </p:cNvSpPr>
          <p:nvPr>
            <p:ph type="title"/>
          </p:nvPr>
        </p:nvSpPr>
        <p:spPr/>
        <p:txBody>
          <a:bodyPr/>
          <a:lstStyle/>
          <a:p>
            <a:pPr eaLnBrk="1" hangingPunct="1"/>
            <a:r>
              <a:rPr lang="en-US" altLang="en-US" dirty="0">
                <a:solidFill>
                  <a:srgbClr val="002060"/>
                </a:solidFill>
              </a:rPr>
              <a:t>What PBMs do for Plan Sponsors</a:t>
            </a:r>
          </a:p>
        </p:txBody>
      </p:sp>
      <p:sp>
        <p:nvSpPr>
          <p:cNvPr id="17411" name="Rectangle 3">
            <a:extLst>
              <a:ext uri="{FF2B5EF4-FFF2-40B4-BE49-F238E27FC236}">
                <a16:creationId xmlns:a16="http://schemas.microsoft.com/office/drawing/2014/main" id="{ABF89CAB-F172-470C-83D7-D78D7C0A3A36}"/>
              </a:ext>
            </a:extLst>
          </p:cNvPr>
          <p:cNvSpPr>
            <a:spLocks noGrp="1"/>
          </p:cNvSpPr>
          <p:nvPr>
            <p:ph idx="1"/>
          </p:nvPr>
        </p:nvSpPr>
        <p:spPr/>
        <p:txBody>
          <a:bodyPr/>
          <a:lstStyle/>
          <a:p>
            <a:r>
              <a:rPr lang="en-US" altLang="en-US" sz="2400"/>
              <a:t>Manage formularies</a:t>
            </a:r>
          </a:p>
          <a:p>
            <a:r>
              <a:rPr lang="en-US" altLang="en-US" sz="2400"/>
              <a:t>Contract with pharmaceutical manufacturers</a:t>
            </a:r>
          </a:p>
          <a:p>
            <a:r>
              <a:rPr lang="en-US" altLang="en-US" sz="2400"/>
              <a:t>Offer Medication Therapy Management (MTM) </a:t>
            </a:r>
          </a:p>
          <a:p>
            <a:r>
              <a:rPr lang="en-US" altLang="en-US" sz="2400"/>
              <a:t>Offer health and wellness programs</a:t>
            </a:r>
          </a:p>
          <a:p>
            <a:pPr lvl="1"/>
            <a:r>
              <a:rPr lang="en-US" altLang="en-US" sz="2400"/>
              <a:t>Disease management</a:t>
            </a:r>
          </a:p>
          <a:p>
            <a:pPr lvl="1"/>
            <a:r>
              <a:rPr lang="en-US" altLang="en-US" sz="2400"/>
              <a:t>Health risk assessments</a:t>
            </a:r>
          </a:p>
          <a:p>
            <a:pPr lvl="1"/>
            <a:r>
              <a:rPr lang="en-US" altLang="en-US" sz="2400"/>
              <a:t>Smoking cessation</a:t>
            </a:r>
          </a:p>
          <a:p>
            <a:r>
              <a:rPr lang="en-US" altLang="en-US" sz="2400"/>
              <a:t>Design and offer other unique clinical programs (i.e., Adherence, Oncology Management, Specialty) </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E57EE09-F500-41DF-ACF6-2A07B1D51BAB}"/>
              </a:ext>
            </a:extLst>
          </p:cNvPr>
          <p:cNvSpPr>
            <a:spLocks noGrp="1"/>
          </p:cNvSpPr>
          <p:nvPr>
            <p:ph type="title"/>
          </p:nvPr>
        </p:nvSpPr>
        <p:spPr/>
        <p:txBody>
          <a:bodyPr/>
          <a:lstStyle/>
          <a:p>
            <a:pPr eaLnBrk="1" hangingPunct="1"/>
            <a:r>
              <a:rPr lang="en-US" altLang="en-US" dirty="0">
                <a:solidFill>
                  <a:srgbClr val="002060"/>
                </a:solidFill>
              </a:rPr>
              <a:t>Who PBMs Serve</a:t>
            </a:r>
          </a:p>
        </p:txBody>
      </p:sp>
      <p:sp>
        <p:nvSpPr>
          <p:cNvPr id="19459" name="Rectangle 3">
            <a:extLst>
              <a:ext uri="{FF2B5EF4-FFF2-40B4-BE49-F238E27FC236}">
                <a16:creationId xmlns:a16="http://schemas.microsoft.com/office/drawing/2014/main" id="{F694F689-088E-4A02-9698-65D2F014EAC5}"/>
              </a:ext>
            </a:extLst>
          </p:cNvPr>
          <p:cNvSpPr>
            <a:spLocks noGrp="1"/>
          </p:cNvSpPr>
          <p:nvPr>
            <p:ph idx="1"/>
          </p:nvPr>
        </p:nvSpPr>
        <p:spPr/>
        <p:txBody>
          <a:bodyPr>
            <a:normAutofit fontScale="92500" lnSpcReduction="10000"/>
          </a:bodyPr>
          <a:lstStyle/>
          <a:p>
            <a:r>
              <a:rPr lang="en-US" altLang="en-US" sz="2800"/>
              <a:t>Corporate health plans</a:t>
            </a:r>
          </a:p>
          <a:p>
            <a:r>
              <a:rPr lang="en-US" altLang="en-US" sz="2800"/>
              <a:t>Health plan organizations</a:t>
            </a:r>
          </a:p>
          <a:p>
            <a:r>
              <a:rPr lang="en-US" altLang="en-US" sz="2800"/>
              <a:t>Insurance groups</a:t>
            </a:r>
          </a:p>
          <a:p>
            <a:r>
              <a:rPr lang="en-US" altLang="en-US" sz="2800"/>
              <a:t>Blue Cross Blue Shield plans</a:t>
            </a:r>
          </a:p>
          <a:p>
            <a:r>
              <a:rPr lang="en-US" altLang="en-US" sz="2800"/>
              <a:t>Government entities (federal, state, local)</a:t>
            </a:r>
          </a:p>
          <a:p>
            <a:r>
              <a:rPr lang="en-US" altLang="en-US" sz="2800"/>
              <a:t>Taft Hartley/unions</a:t>
            </a:r>
          </a:p>
          <a:p>
            <a:r>
              <a:rPr lang="en-US" altLang="en-US" sz="2800"/>
              <a:t>Third-party administrators</a:t>
            </a:r>
          </a:p>
          <a:p>
            <a:r>
              <a:rPr lang="en-US" altLang="en-US" sz="2800"/>
              <a:t>Discount card/cash card programs</a:t>
            </a:r>
          </a:p>
          <a:p>
            <a:r>
              <a:rPr lang="en-US" altLang="en-US" sz="2800"/>
              <a:t>Medicare Part D individuals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EBB6E96-4B5C-4400-A071-E99A580034BF}"/>
              </a:ext>
            </a:extLst>
          </p:cNvPr>
          <p:cNvSpPr>
            <a:spLocks noGrp="1"/>
          </p:cNvSpPr>
          <p:nvPr>
            <p:ph type="title"/>
          </p:nvPr>
        </p:nvSpPr>
        <p:spPr/>
        <p:txBody>
          <a:bodyPr/>
          <a:lstStyle/>
          <a:p>
            <a:pPr eaLnBrk="1" hangingPunct="1"/>
            <a:r>
              <a:rPr lang="en-US" altLang="en-US" dirty="0">
                <a:solidFill>
                  <a:srgbClr val="002060"/>
                </a:solidFill>
              </a:rPr>
              <a:t>Pharmacy Student Opportunities</a:t>
            </a:r>
          </a:p>
        </p:txBody>
      </p:sp>
      <p:sp>
        <p:nvSpPr>
          <p:cNvPr id="21507" name="Rectangle 3">
            <a:extLst>
              <a:ext uri="{FF2B5EF4-FFF2-40B4-BE49-F238E27FC236}">
                <a16:creationId xmlns:a16="http://schemas.microsoft.com/office/drawing/2014/main" id="{D7307727-F233-458D-9702-1538D24B1DC8}"/>
              </a:ext>
            </a:extLst>
          </p:cNvPr>
          <p:cNvSpPr>
            <a:spLocks noGrp="1"/>
          </p:cNvSpPr>
          <p:nvPr>
            <p:ph idx="1"/>
          </p:nvPr>
        </p:nvSpPr>
        <p:spPr/>
        <p:txBody>
          <a:bodyPr/>
          <a:lstStyle/>
          <a:p>
            <a:r>
              <a:rPr lang="en-US" altLang="en-US" sz="2600"/>
              <a:t>Internships</a:t>
            </a:r>
          </a:p>
          <a:p>
            <a:pPr lvl="1"/>
            <a:r>
              <a:rPr lang="en-US" altLang="en-US" sz="2000"/>
              <a:t>Pre-graduation</a:t>
            </a:r>
          </a:p>
          <a:p>
            <a:pPr lvl="1"/>
            <a:r>
              <a:rPr lang="en-US" altLang="en-US" sz="2000"/>
              <a:t>Project-based summer positions</a:t>
            </a:r>
          </a:p>
          <a:p>
            <a:pPr lvl="1"/>
            <a:r>
              <a:rPr lang="en-US" altLang="en-US" sz="2000"/>
              <a:t>Varying length and locations</a:t>
            </a:r>
          </a:p>
          <a:p>
            <a:r>
              <a:rPr lang="en-US" altLang="en-US" sz="2600"/>
              <a:t>Residencies</a:t>
            </a:r>
          </a:p>
          <a:p>
            <a:pPr lvl="1"/>
            <a:r>
              <a:rPr lang="en-US" altLang="en-US" sz="2000"/>
              <a:t>One-year postgraduate training</a:t>
            </a:r>
          </a:p>
          <a:p>
            <a:pPr lvl="1"/>
            <a:r>
              <a:rPr lang="en-US" altLang="en-US" sz="2000"/>
              <a:t>Development of advanced knowledge and skills distinct to the PBM environment</a:t>
            </a:r>
          </a:p>
          <a:p>
            <a:pPr lvl="1"/>
            <a:r>
              <a:rPr lang="en-US" altLang="en-US" sz="2000"/>
              <a:t>Varying locations</a:t>
            </a:r>
          </a:p>
          <a:p>
            <a:pPr lvl="1"/>
            <a:r>
              <a:rPr lang="en-US" altLang="en-US" sz="2000"/>
              <a:t>Multiple residencies across the country listed at www.AMCP.org</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670B4B2A-E792-4C5B-BA13-DFB3A5896CC5}"/>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23555" name="Rectangle 3">
            <a:extLst>
              <a:ext uri="{FF2B5EF4-FFF2-40B4-BE49-F238E27FC236}">
                <a16:creationId xmlns:a16="http://schemas.microsoft.com/office/drawing/2014/main" id="{0ED886BB-DE8A-45E0-9956-D931B2197C03}"/>
              </a:ext>
            </a:extLst>
          </p:cNvPr>
          <p:cNvSpPr>
            <a:spLocks noGrp="1"/>
          </p:cNvSpPr>
          <p:nvPr>
            <p:ph idx="1"/>
          </p:nvPr>
        </p:nvSpPr>
        <p:spPr/>
        <p:txBody>
          <a:bodyPr/>
          <a:lstStyle/>
          <a:p>
            <a:r>
              <a:rPr lang="en-US" altLang="en-US"/>
              <a:t>Clinical</a:t>
            </a:r>
          </a:p>
          <a:p>
            <a:r>
              <a:rPr lang="en-US" altLang="en-US"/>
              <a:t>Operations</a:t>
            </a:r>
          </a:p>
          <a:p>
            <a:r>
              <a:rPr lang="en-US" altLang="en-US"/>
              <a:t>Administration/Corporate</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F97F2F7-563F-4FD4-A100-415C0DEF80E6}"/>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25603" name="Rectangle 3">
            <a:extLst>
              <a:ext uri="{FF2B5EF4-FFF2-40B4-BE49-F238E27FC236}">
                <a16:creationId xmlns:a16="http://schemas.microsoft.com/office/drawing/2014/main" id="{8D67AB75-2151-444C-8B68-FEE214101DE8}"/>
              </a:ext>
            </a:extLst>
          </p:cNvPr>
          <p:cNvSpPr>
            <a:spLocks noGrp="1"/>
          </p:cNvSpPr>
          <p:nvPr>
            <p:ph idx="1"/>
          </p:nvPr>
        </p:nvSpPr>
        <p:spPr/>
        <p:txBody>
          <a:bodyPr>
            <a:normAutofit lnSpcReduction="10000"/>
          </a:bodyPr>
          <a:lstStyle/>
          <a:p>
            <a:pPr eaLnBrk="1" hangingPunct="1">
              <a:buFont typeface="Arial" panose="020B0604020202020204" pitchFamily="34" charset="0"/>
              <a:buNone/>
            </a:pPr>
            <a:r>
              <a:rPr lang="en-US" altLang="en-US"/>
              <a:t>Clinical – Benefit Design</a:t>
            </a:r>
          </a:p>
          <a:p>
            <a:r>
              <a:rPr lang="en-US" altLang="en-US" sz="2600"/>
              <a:t>Integrated Pharmacy/Medical Benefit</a:t>
            </a:r>
          </a:p>
          <a:p>
            <a:pPr lvl="1"/>
            <a:r>
              <a:rPr lang="en-US" altLang="en-US" sz="2200"/>
              <a:t>Patient is responsible for 100% until COMBINED medical/pharmacy deductible is met</a:t>
            </a:r>
          </a:p>
          <a:p>
            <a:pPr lvl="1"/>
            <a:r>
              <a:rPr lang="en-US" altLang="en-US" sz="2200"/>
              <a:t>Preventative drug coverage</a:t>
            </a:r>
          </a:p>
          <a:p>
            <a:r>
              <a:rPr lang="en-US" altLang="en-US" sz="2600"/>
              <a:t>Cost share incentives</a:t>
            </a:r>
          </a:p>
          <a:p>
            <a:pPr lvl="1"/>
            <a:r>
              <a:rPr lang="en-US" altLang="en-US" sz="2200"/>
              <a:t>Higher or lower cost share based on perceived value of drug category</a:t>
            </a:r>
          </a:p>
          <a:p>
            <a:pPr lvl="2"/>
            <a:r>
              <a:rPr lang="en-US" altLang="en-US" sz="2100"/>
              <a:t>Medications used to treat chronic conditions (e.g. asthma, diabetes, high cholesterol)</a:t>
            </a:r>
          </a:p>
          <a:p>
            <a:pPr lvl="2"/>
            <a:r>
              <a:rPr lang="en-US" altLang="en-US" sz="2100"/>
              <a:t>Medications where over the counter options exist (e.g. proton pump inhibitors, non-sedating antihistamines)</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229B5E7-2B31-48E1-B2F2-8B1578275F80}"/>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27651" name="Rectangle 3">
            <a:extLst>
              <a:ext uri="{FF2B5EF4-FFF2-40B4-BE49-F238E27FC236}">
                <a16:creationId xmlns:a16="http://schemas.microsoft.com/office/drawing/2014/main" id="{73BE2963-F083-4314-9C89-BDE09A31BF78}"/>
              </a:ext>
            </a:extLst>
          </p:cNvPr>
          <p:cNvSpPr>
            <a:spLocks noGrp="1"/>
          </p:cNvSpPr>
          <p:nvPr>
            <p:ph idx="1"/>
          </p:nvPr>
        </p:nvSpPr>
        <p:spPr/>
        <p:txBody>
          <a:bodyPr/>
          <a:lstStyle/>
          <a:p>
            <a:pPr eaLnBrk="1" hangingPunct="1">
              <a:buFont typeface="Arial" panose="020B0604020202020204" pitchFamily="34" charset="0"/>
              <a:buNone/>
            </a:pPr>
            <a:r>
              <a:rPr lang="en-US" altLang="en-US"/>
              <a:t>Clinical – Formulary </a:t>
            </a:r>
          </a:p>
          <a:p>
            <a:r>
              <a:rPr lang="en-US" altLang="en-US" sz="2600"/>
              <a:t>Formulary Management</a:t>
            </a:r>
          </a:p>
          <a:p>
            <a:pPr lvl="1"/>
            <a:r>
              <a:rPr lang="en-US" altLang="en-US" sz="2400"/>
              <a:t>Formulary or Preferred l</a:t>
            </a:r>
            <a:r>
              <a:rPr lang="en-US" altLang="en-US" sz="2400">
                <a:cs typeface="Times New Roman" panose="02020603050405020304" pitchFamily="18" charset="0"/>
              </a:rPr>
              <a:t>ist of drugs created to provide treatment options for a wide variety of diseases and conditions in the outpatient setting</a:t>
            </a:r>
          </a:p>
          <a:p>
            <a:pPr lvl="1"/>
            <a:r>
              <a:rPr lang="en-US" altLang="en-US" sz="2400">
                <a:cs typeface="Times New Roman" panose="02020603050405020304" pitchFamily="18" charset="0"/>
              </a:rPr>
              <a:t>Tool to save plan sponsors and members money through the promotion of generics and preferred brand medications</a:t>
            </a:r>
          </a:p>
          <a:p>
            <a:pPr lvl="1"/>
            <a:r>
              <a:rPr lang="en-US" altLang="en-US" sz="2400">
                <a:cs typeface="Times New Roman" panose="02020603050405020304" pitchFamily="18" charset="0"/>
              </a:rPr>
              <a:t>Clinical input provided by Pharmacy &amp; Therapeutics Committee (P&amp;T)</a:t>
            </a:r>
            <a:endParaRPr lang="en-US" altLang="en-US" sz="2400"/>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5662BD-BBFE-4511-9E33-12B274A234E8}"/>
              </a:ext>
            </a:extLst>
          </p:cNvPr>
          <p:cNvSpPr>
            <a:spLocks noGrp="1"/>
          </p:cNvSpPr>
          <p:nvPr>
            <p:ph type="title"/>
          </p:nvPr>
        </p:nvSpPr>
        <p:spPr/>
        <p:txBody>
          <a:bodyPr/>
          <a:lstStyle/>
          <a:p>
            <a:pPr eaLnBrk="1" hangingPunct="1"/>
            <a:r>
              <a:rPr lang="en-US" altLang="en-US" dirty="0">
                <a:solidFill>
                  <a:srgbClr val="002060"/>
                </a:solidFill>
              </a:rPr>
              <a:t>Pharmacist Opportunities</a:t>
            </a:r>
          </a:p>
        </p:txBody>
      </p:sp>
      <p:sp>
        <p:nvSpPr>
          <p:cNvPr id="29699" name="Rectangle 3">
            <a:extLst>
              <a:ext uri="{FF2B5EF4-FFF2-40B4-BE49-F238E27FC236}">
                <a16:creationId xmlns:a16="http://schemas.microsoft.com/office/drawing/2014/main" id="{BF2CEC09-6BB5-407B-ABAC-D1F5EDEED38B}"/>
              </a:ext>
            </a:extLst>
          </p:cNvPr>
          <p:cNvSpPr>
            <a:spLocks noGrp="1"/>
          </p:cNvSpPr>
          <p:nvPr>
            <p:ph idx="1"/>
          </p:nvPr>
        </p:nvSpPr>
        <p:spPr/>
        <p:txBody>
          <a:bodyPr/>
          <a:lstStyle/>
          <a:p>
            <a:pPr eaLnBrk="1" hangingPunct="1">
              <a:buFont typeface="Arial" panose="020B0604020202020204" pitchFamily="34" charset="0"/>
              <a:buNone/>
            </a:pPr>
            <a:r>
              <a:rPr lang="en-US" altLang="en-US"/>
              <a:t>Clinical – P&amp;T </a:t>
            </a:r>
          </a:p>
          <a:p>
            <a:pPr>
              <a:lnSpc>
                <a:spcPct val="80000"/>
              </a:lnSpc>
            </a:pPr>
            <a:r>
              <a:rPr lang="en-US" altLang="en-US" sz="2600">
                <a:cs typeface="Times New Roman" panose="02020603050405020304" pitchFamily="18" charset="0"/>
              </a:rPr>
              <a:t>Pharmacy &amp; Therapeutics Committee (P&amp;T)</a:t>
            </a:r>
            <a:endParaRPr lang="en-US" altLang="en-US"/>
          </a:p>
          <a:p>
            <a:pPr lvl="1"/>
            <a:r>
              <a:rPr lang="en-US" altLang="en-US" sz="2400"/>
              <a:t>Usually comprised of physicians and pharmacists</a:t>
            </a:r>
          </a:p>
          <a:p>
            <a:pPr lvl="1"/>
            <a:r>
              <a:rPr lang="en-US" altLang="en-US" sz="2400"/>
              <a:t>Meets regularly to review newly available drug therapies, treatment options, and changes in clinical guidelines</a:t>
            </a:r>
          </a:p>
          <a:p>
            <a:pPr lvl="1"/>
            <a:r>
              <a:rPr lang="en-US" altLang="en-US" sz="2400"/>
              <a:t>Responsible for clinical composition of formularies</a:t>
            </a:r>
          </a:p>
          <a:p>
            <a:pPr lvl="1"/>
            <a:r>
              <a:rPr lang="en-US" altLang="en-US" sz="2400"/>
              <a:t>Also involved with:</a:t>
            </a:r>
          </a:p>
          <a:p>
            <a:pPr lvl="2"/>
            <a:r>
              <a:rPr lang="en-US" altLang="en-US"/>
              <a:t>Developing and maintaining coverage criteria </a:t>
            </a:r>
          </a:p>
          <a:p>
            <a:pPr lvl="2"/>
            <a:r>
              <a:rPr lang="en-US" altLang="en-US"/>
              <a:t>Reviewing and approving the </a:t>
            </a:r>
            <a:r>
              <a:rPr lang="en-US" altLang="en-US" b="1"/>
              <a:t>clinical basis</a:t>
            </a:r>
            <a:r>
              <a:rPr lang="en-US" altLang="en-US"/>
              <a:t> for the components of individual programs and services designed </a:t>
            </a:r>
            <a:r>
              <a:rPr lang="en-US" altLang="en-US" b="1"/>
              <a:t>to affect drug utilization</a:t>
            </a:r>
            <a:r>
              <a:rPr lang="en-US" altLang="en-US"/>
              <a:t> (e.g. prior authorization, step therapy)</a:t>
            </a:r>
          </a:p>
          <a:p>
            <a:pPr eaLnBrk="1" hangingPunct="1">
              <a:buFont typeface="Arial" panose="020B0604020202020204" pitchFamily="34" charset="0"/>
              <a:buNone/>
            </a:pPr>
            <a:endParaRPr lang="en-US" alt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1_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TotalTime>
  <Words>1786</Words>
  <Application>Microsoft Office PowerPoint</Application>
  <PresentationFormat>On-screen Show (4:3)</PresentationFormat>
  <Paragraphs>285</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Wingdings</vt:lpstr>
      <vt:lpstr>Times New Roman</vt:lpstr>
      <vt:lpstr>1_Office Theme</vt:lpstr>
      <vt:lpstr>Pharmacist Opportunities Within a Pharmacy Benefit Manager</vt:lpstr>
      <vt:lpstr>What PBMs do for Plan Sponsors</vt:lpstr>
      <vt:lpstr>What PBMs do for Plan Sponsors</vt:lpstr>
      <vt:lpstr>Who PBMs Serve</vt:lpstr>
      <vt:lpstr>Pharmacy Student Opportunities</vt:lpstr>
      <vt:lpstr>Pharmacist Opportunities</vt:lpstr>
      <vt:lpstr>Pharmacist Opportunities</vt:lpstr>
      <vt:lpstr>Pharmacist Opportunities</vt:lpstr>
      <vt:lpstr>Pharmacist Opportunities</vt:lpstr>
      <vt:lpstr>Pharmacist Opportunities</vt:lpstr>
      <vt:lpstr>Pharmacist Opportunities</vt:lpstr>
      <vt:lpstr>Pharmacist Opportunities</vt:lpstr>
      <vt:lpstr>Pharmacist Opportunities</vt:lpstr>
      <vt:lpstr>Pharmacist Opportunities</vt:lpstr>
      <vt:lpstr>Pharmacist Opportunities</vt:lpstr>
      <vt:lpstr>Pharmacist Opportunities</vt:lpstr>
      <vt:lpstr>Advancement Opportunities</vt:lpstr>
      <vt:lpstr>Thank you to AMCP member Jeff Larson for updating this presentation for 2020.</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Pharmacist Opportunities within a PBM</dc:title>
  <dc:subject>Revised February 2015</dc:subject>
  <dc:creator>Julia Veeder</dc:creator>
  <cp:keywords/>
  <dc:description>Revised February 2015</dc:description>
  <cp:lastModifiedBy>Joshua Baldera</cp:lastModifiedBy>
  <cp:revision>11</cp:revision>
  <dcterms:created xsi:type="dcterms:W3CDTF">2011-11-21T20:45:11Z</dcterms:created>
  <dcterms:modified xsi:type="dcterms:W3CDTF">2020-04-02T16:11:19Z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ktContentLanguage">
    <vt:i4>1033</vt:i4>
  </property>
  <property fmtid="{D5CDD505-2E9C-101B-9397-08002B2CF9AE}" pid="3" name="EktQuickLink">
    <vt:lpwstr>DownloadAsset.aspx?id=19129</vt:lpwstr>
  </property>
  <property fmtid="{D5CDD505-2E9C-101B-9397-08002B2CF9AE}" pid="4" name="EktContentType">
    <vt:i4>101</vt:i4>
  </property>
  <property fmtid="{D5CDD505-2E9C-101B-9397-08002B2CF9AE}" pid="5" name="EktContentSubType">
    <vt:i4>0</vt:i4>
  </property>
  <property fmtid="{D5CDD505-2E9C-101B-9397-08002B2CF9AE}" pid="6" name="EktFolderName">
    <vt:lpwstr/>
  </property>
  <property fmtid="{D5CDD505-2E9C-101B-9397-08002B2CF9AE}" pid="7" name="EktCmsPath">
    <vt:lpwstr>Revised February 2015</vt:lpwstr>
  </property>
  <property fmtid="{D5CDD505-2E9C-101B-9397-08002B2CF9AE}" pid="8" name="EktExpiryType">
    <vt:i4>1</vt:i4>
  </property>
  <property fmtid="{D5CDD505-2E9C-101B-9397-08002B2CF9AE}" pid="9" name="EktDateCreated">
    <vt:filetime>2015-02-19T16:32:15Z</vt:filetime>
  </property>
  <property fmtid="{D5CDD505-2E9C-101B-9397-08002B2CF9AE}" pid="10" name="EktDateModified">
    <vt:filetime>2016-01-28T16:42:32Z</vt:filetime>
  </property>
  <property fmtid="{D5CDD505-2E9C-101B-9397-08002B2CF9AE}" pid="11" name="EktTaxCategory">
    <vt:lpwstr/>
  </property>
  <property fmtid="{D5CDD505-2E9C-101B-9397-08002B2CF9AE}" pid="12" name="EktDisabledTaxCategory">
    <vt:lpwstr/>
  </property>
  <property fmtid="{D5CDD505-2E9C-101B-9397-08002B2CF9AE}" pid="13" name="EktCmsSize">
    <vt:i4>636928</vt:i4>
  </property>
  <property fmtid="{D5CDD505-2E9C-101B-9397-08002B2CF9AE}" pid="14" name="EktSearchable">
    <vt:i4>1</vt:i4>
  </property>
  <property fmtid="{D5CDD505-2E9C-101B-9397-08002B2CF9AE}" pid="15" name="EktEDescription">
    <vt:lpwstr>Summary Revised February 2015</vt:lpwstr>
  </property>
  <property fmtid="{D5CDD505-2E9C-101B-9397-08002B2CF9AE}" pid="16" name="EktFeatured">
    <vt:bool>false</vt:bool>
  </property>
  <property fmtid="{D5CDD505-2E9C-101B-9397-08002B2CF9AE}" pid="17" name="EktLanding">
    <vt:bool>false</vt:bool>
  </property>
</Properties>
</file>