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36"/>
  </p:notesMasterIdLst>
  <p:sldIdLst>
    <p:sldId id="280" r:id="rId5"/>
    <p:sldId id="295" r:id="rId6"/>
    <p:sldId id="296" r:id="rId7"/>
    <p:sldId id="315" r:id="rId8"/>
    <p:sldId id="297" r:id="rId9"/>
    <p:sldId id="299" r:id="rId10"/>
    <p:sldId id="298" r:id="rId11"/>
    <p:sldId id="321" r:id="rId12"/>
    <p:sldId id="338" r:id="rId13"/>
    <p:sldId id="322" r:id="rId14"/>
    <p:sldId id="339" r:id="rId15"/>
    <p:sldId id="340" r:id="rId16"/>
    <p:sldId id="326" r:id="rId17"/>
    <p:sldId id="327" r:id="rId18"/>
    <p:sldId id="316" r:id="rId19"/>
    <p:sldId id="328" r:id="rId20"/>
    <p:sldId id="329" r:id="rId21"/>
    <p:sldId id="330" r:id="rId22"/>
    <p:sldId id="331" r:id="rId23"/>
    <p:sldId id="332" r:id="rId24"/>
    <p:sldId id="307" r:id="rId25"/>
    <p:sldId id="319" r:id="rId26"/>
    <p:sldId id="320" r:id="rId27"/>
    <p:sldId id="337" r:id="rId28"/>
    <p:sldId id="334" r:id="rId29"/>
    <p:sldId id="335" r:id="rId30"/>
    <p:sldId id="294" r:id="rId31"/>
    <p:sldId id="293" r:id="rId32"/>
    <p:sldId id="292" r:id="rId33"/>
    <p:sldId id="281" r:id="rId34"/>
    <p:sldId id="414" r:id="rId35"/>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33" d="100"/>
          <a:sy n="33" d="100"/>
        </p:scale>
        <p:origin x="56" y="4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A49772-7CF9-4E11-8694-B5E07B882FF2}" type="doc">
      <dgm:prSet loTypeId="urn:microsoft.com/office/officeart/2005/8/layout/process3" loCatId="process" qsTypeId="urn:microsoft.com/office/officeart/2005/8/quickstyle/simple4" qsCatId="simple" csTypeId="urn:microsoft.com/office/officeart/2005/8/colors/accent6_2" csCatId="accent6" phldr="1"/>
      <dgm:spPr/>
      <dgm:t>
        <a:bodyPr/>
        <a:lstStyle/>
        <a:p>
          <a:endParaRPr lang="en-US"/>
        </a:p>
      </dgm:t>
    </dgm:pt>
    <dgm:pt modelId="{F00BB11C-774A-423D-A5D3-6D5A447C8EAD}">
      <dgm:prSet phldrT="[Text]"/>
      <dgm:spPr/>
      <dgm:t>
        <a:bodyPr/>
        <a:lstStyle/>
        <a:p>
          <a:r>
            <a:rPr lang="en-US" dirty="0"/>
            <a:t>Primary and secondary research is reflected in guidelines</a:t>
          </a:r>
        </a:p>
      </dgm:t>
    </dgm:pt>
    <dgm:pt modelId="{D944F62E-DBAD-4AE9-999E-E616C9BA8731}" type="parTrans" cxnId="{A9D39114-7E93-46C9-8754-E2B6A8C81112}">
      <dgm:prSet/>
      <dgm:spPr/>
      <dgm:t>
        <a:bodyPr/>
        <a:lstStyle/>
        <a:p>
          <a:endParaRPr lang="en-US"/>
        </a:p>
      </dgm:t>
    </dgm:pt>
    <dgm:pt modelId="{155190BD-F137-452F-8F46-271594ADEFDD}" type="sibTrans" cxnId="{A9D39114-7E93-46C9-8754-E2B6A8C81112}">
      <dgm:prSet/>
      <dgm:spPr/>
      <dgm:t>
        <a:bodyPr/>
        <a:lstStyle/>
        <a:p>
          <a:endParaRPr lang="en-US"/>
        </a:p>
      </dgm:t>
    </dgm:pt>
    <dgm:pt modelId="{027A4C0C-5981-45EB-BB4D-E472B9708BEB}">
      <dgm:prSet phldrT="[Text]"/>
      <dgm:spPr/>
      <dgm:t>
        <a:bodyPr/>
        <a:lstStyle/>
        <a:p>
          <a:r>
            <a:rPr lang="en-US" dirty="0"/>
            <a:t>Agency for Healthcare Research and Quality (AHRQ)</a:t>
          </a:r>
        </a:p>
      </dgm:t>
    </dgm:pt>
    <dgm:pt modelId="{DDF54A11-4466-4B85-A583-517B090305FD}" type="parTrans" cxnId="{BD543A75-B639-4DB6-A98E-306B2DB5248F}">
      <dgm:prSet/>
      <dgm:spPr/>
      <dgm:t>
        <a:bodyPr/>
        <a:lstStyle/>
        <a:p>
          <a:endParaRPr lang="en-US"/>
        </a:p>
      </dgm:t>
    </dgm:pt>
    <dgm:pt modelId="{678FC249-3849-45D6-BF3E-A47A89E09747}" type="sibTrans" cxnId="{BD543A75-B639-4DB6-A98E-306B2DB5248F}">
      <dgm:prSet/>
      <dgm:spPr/>
      <dgm:t>
        <a:bodyPr/>
        <a:lstStyle/>
        <a:p>
          <a:endParaRPr lang="en-US"/>
        </a:p>
      </dgm:t>
    </dgm:pt>
    <dgm:pt modelId="{D453EE39-A81B-4C84-8F3B-F80788297228}">
      <dgm:prSet phldrT="[Text]"/>
      <dgm:spPr/>
      <dgm:t>
        <a:bodyPr/>
        <a:lstStyle/>
        <a:p>
          <a:r>
            <a:rPr lang="en-US" dirty="0"/>
            <a:t>Measures are developed from guideline recommendations</a:t>
          </a:r>
        </a:p>
      </dgm:t>
    </dgm:pt>
    <dgm:pt modelId="{596CC89F-6386-464E-A937-1E08E5FF1A67}" type="parTrans" cxnId="{C49653F3-A848-4512-B1D4-81D3986B0AF2}">
      <dgm:prSet/>
      <dgm:spPr/>
      <dgm:t>
        <a:bodyPr/>
        <a:lstStyle/>
        <a:p>
          <a:endParaRPr lang="en-US"/>
        </a:p>
      </dgm:t>
    </dgm:pt>
    <dgm:pt modelId="{32F027A6-ACCA-4C8D-B7DE-E5A6A4F4C7B8}" type="sibTrans" cxnId="{C49653F3-A848-4512-B1D4-81D3986B0AF2}">
      <dgm:prSet/>
      <dgm:spPr/>
      <dgm:t>
        <a:bodyPr/>
        <a:lstStyle/>
        <a:p>
          <a:endParaRPr lang="en-US"/>
        </a:p>
      </dgm:t>
    </dgm:pt>
    <dgm:pt modelId="{24ACE5E5-8667-4626-832E-DA0D4B152DB5}">
      <dgm:prSet phldrT="[Text]"/>
      <dgm:spPr/>
      <dgm:t>
        <a:bodyPr/>
        <a:lstStyle/>
        <a:p>
          <a:r>
            <a:rPr lang="en-US" dirty="0"/>
            <a:t>Professional societies</a:t>
          </a:r>
        </a:p>
      </dgm:t>
    </dgm:pt>
    <dgm:pt modelId="{31BCA44F-036B-4630-A9ED-6E5814917042}" type="parTrans" cxnId="{8DFABD8D-0556-4986-BF11-55C08DAAA4C2}">
      <dgm:prSet/>
      <dgm:spPr/>
      <dgm:t>
        <a:bodyPr/>
        <a:lstStyle/>
        <a:p>
          <a:endParaRPr lang="en-US"/>
        </a:p>
      </dgm:t>
    </dgm:pt>
    <dgm:pt modelId="{C4C98355-64FC-46AE-863D-3F2F70C2B406}" type="sibTrans" cxnId="{8DFABD8D-0556-4986-BF11-55C08DAAA4C2}">
      <dgm:prSet/>
      <dgm:spPr/>
      <dgm:t>
        <a:bodyPr/>
        <a:lstStyle/>
        <a:p>
          <a:endParaRPr lang="en-US"/>
        </a:p>
      </dgm:t>
    </dgm:pt>
    <dgm:pt modelId="{16BE2BAF-3BCC-4972-8002-555CF93DABFD}">
      <dgm:prSet phldrT="[Text]"/>
      <dgm:spPr/>
      <dgm:t>
        <a:bodyPr/>
        <a:lstStyle/>
        <a:p>
          <a:r>
            <a:rPr lang="en-US" dirty="0"/>
            <a:t>Measures are field tested, and potentially endorsed if appropriate</a:t>
          </a:r>
        </a:p>
      </dgm:t>
    </dgm:pt>
    <dgm:pt modelId="{B7CA071A-BE44-47F4-B832-DB2A045150E5}" type="parTrans" cxnId="{4EE3063A-84AE-4927-A41D-9EF03AC1A5E4}">
      <dgm:prSet/>
      <dgm:spPr/>
      <dgm:t>
        <a:bodyPr/>
        <a:lstStyle/>
        <a:p>
          <a:endParaRPr lang="en-US"/>
        </a:p>
      </dgm:t>
    </dgm:pt>
    <dgm:pt modelId="{3514A5B0-5224-41FC-8A40-086D948B4CC7}" type="sibTrans" cxnId="{4EE3063A-84AE-4927-A41D-9EF03AC1A5E4}">
      <dgm:prSet/>
      <dgm:spPr/>
      <dgm:t>
        <a:bodyPr/>
        <a:lstStyle/>
        <a:p>
          <a:endParaRPr lang="en-US"/>
        </a:p>
      </dgm:t>
    </dgm:pt>
    <dgm:pt modelId="{D7D51248-E34D-442D-AE5A-42BD206DFD8C}">
      <dgm:prSet phldrT="[Text]"/>
      <dgm:spPr/>
      <dgm:t>
        <a:bodyPr/>
        <a:lstStyle/>
        <a:p>
          <a:r>
            <a:rPr lang="en-US" dirty="0"/>
            <a:t>National Quality Forum (NQF)</a:t>
          </a:r>
        </a:p>
      </dgm:t>
    </dgm:pt>
    <dgm:pt modelId="{A7CCAE8A-4D39-45E1-9196-810C8AD59AF1}" type="parTrans" cxnId="{EFE5BFCD-46D8-4797-B9C6-B8100B1DA397}">
      <dgm:prSet/>
      <dgm:spPr/>
      <dgm:t>
        <a:bodyPr/>
        <a:lstStyle/>
        <a:p>
          <a:endParaRPr lang="en-US"/>
        </a:p>
      </dgm:t>
    </dgm:pt>
    <dgm:pt modelId="{7D568567-A4E1-46C7-A89D-BBC2689CCB24}" type="sibTrans" cxnId="{EFE5BFCD-46D8-4797-B9C6-B8100B1DA397}">
      <dgm:prSet/>
      <dgm:spPr/>
      <dgm:t>
        <a:bodyPr/>
        <a:lstStyle/>
        <a:p>
          <a:endParaRPr lang="en-US"/>
        </a:p>
      </dgm:t>
    </dgm:pt>
    <dgm:pt modelId="{629B862E-78DA-4F75-9259-77DF46A1D57F}">
      <dgm:prSet phldrT="[Text]"/>
      <dgm:spPr/>
      <dgm:t>
        <a:bodyPr/>
        <a:lstStyle/>
        <a:p>
          <a:r>
            <a:rPr lang="en-US" dirty="0"/>
            <a:t>National Institutes of Health (NIH)</a:t>
          </a:r>
        </a:p>
      </dgm:t>
    </dgm:pt>
    <dgm:pt modelId="{1CC0C384-75CC-4804-B05B-98CCF4B9EC74}" type="parTrans" cxnId="{C2236152-ECEC-4A7C-BB78-8021DC5E4B42}">
      <dgm:prSet/>
      <dgm:spPr/>
      <dgm:t>
        <a:bodyPr/>
        <a:lstStyle/>
        <a:p>
          <a:endParaRPr lang="en-US"/>
        </a:p>
      </dgm:t>
    </dgm:pt>
    <dgm:pt modelId="{0DDE5C77-A761-4E1B-872B-9AF258E2B415}" type="sibTrans" cxnId="{C2236152-ECEC-4A7C-BB78-8021DC5E4B42}">
      <dgm:prSet/>
      <dgm:spPr/>
      <dgm:t>
        <a:bodyPr/>
        <a:lstStyle/>
        <a:p>
          <a:endParaRPr lang="en-US"/>
        </a:p>
      </dgm:t>
    </dgm:pt>
    <dgm:pt modelId="{FFE7562D-BC49-4FEB-A0B4-057B902DC4A4}">
      <dgm:prSet phldrT="[Text]"/>
      <dgm:spPr/>
      <dgm:t>
        <a:bodyPr/>
        <a:lstStyle/>
        <a:p>
          <a:r>
            <a:rPr lang="en-US" dirty="0"/>
            <a:t>Industry</a:t>
          </a:r>
        </a:p>
      </dgm:t>
    </dgm:pt>
    <dgm:pt modelId="{97DBB866-2F46-40E9-A163-F9D0D98AF54C}" type="parTrans" cxnId="{4CD9202B-2508-405F-8A9F-3D919219523B}">
      <dgm:prSet/>
      <dgm:spPr/>
      <dgm:t>
        <a:bodyPr/>
        <a:lstStyle/>
        <a:p>
          <a:endParaRPr lang="en-US"/>
        </a:p>
      </dgm:t>
    </dgm:pt>
    <dgm:pt modelId="{DA3F9913-9F8F-417F-A1D0-532F22F4C438}" type="sibTrans" cxnId="{4CD9202B-2508-405F-8A9F-3D919219523B}">
      <dgm:prSet/>
      <dgm:spPr/>
      <dgm:t>
        <a:bodyPr/>
        <a:lstStyle/>
        <a:p>
          <a:endParaRPr lang="en-US"/>
        </a:p>
      </dgm:t>
    </dgm:pt>
    <dgm:pt modelId="{0C66CCBC-05F9-41D5-B95F-4B33A7D6B96D}">
      <dgm:prSet phldrT="[Text]"/>
      <dgm:spPr/>
      <dgm:t>
        <a:bodyPr/>
        <a:lstStyle/>
        <a:p>
          <a:r>
            <a:rPr lang="en-US" dirty="0"/>
            <a:t>Professional societies</a:t>
          </a:r>
        </a:p>
      </dgm:t>
    </dgm:pt>
    <dgm:pt modelId="{7BFF00E9-5E25-4EBB-8CE4-3CF96F959CB1}" type="parTrans" cxnId="{253DAF0C-7E5E-4F88-A6EF-3F151961DE05}">
      <dgm:prSet/>
      <dgm:spPr/>
      <dgm:t>
        <a:bodyPr/>
        <a:lstStyle/>
        <a:p>
          <a:endParaRPr lang="en-US"/>
        </a:p>
      </dgm:t>
    </dgm:pt>
    <dgm:pt modelId="{39284960-3E8F-4AC5-8DA3-D400057891C0}" type="sibTrans" cxnId="{253DAF0C-7E5E-4F88-A6EF-3F151961DE05}">
      <dgm:prSet/>
      <dgm:spPr/>
      <dgm:t>
        <a:bodyPr/>
        <a:lstStyle/>
        <a:p>
          <a:endParaRPr lang="en-US"/>
        </a:p>
      </dgm:t>
    </dgm:pt>
    <dgm:pt modelId="{8769B4C2-E689-4A35-B721-DCAD2583C7AF}">
      <dgm:prSet phldrT="[Text]"/>
      <dgm:spPr/>
      <dgm:t>
        <a:bodyPr/>
        <a:lstStyle/>
        <a:p>
          <a:r>
            <a:rPr lang="en-US" dirty="0"/>
            <a:t>National Committee for Quality Assurance (NCQA)</a:t>
          </a:r>
        </a:p>
      </dgm:t>
    </dgm:pt>
    <dgm:pt modelId="{8F488994-13BC-4A4F-AF75-855B0C539ADA}" type="parTrans" cxnId="{9237D01E-315A-47F4-9E06-7E16207BE890}">
      <dgm:prSet/>
      <dgm:spPr/>
      <dgm:t>
        <a:bodyPr/>
        <a:lstStyle/>
        <a:p>
          <a:endParaRPr lang="en-US"/>
        </a:p>
      </dgm:t>
    </dgm:pt>
    <dgm:pt modelId="{DDFE02B3-C52F-4797-998A-0B7FA5E2690E}" type="sibTrans" cxnId="{9237D01E-315A-47F4-9E06-7E16207BE890}">
      <dgm:prSet/>
      <dgm:spPr/>
      <dgm:t>
        <a:bodyPr/>
        <a:lstStyle/>
        <a:p>
          <a:endParaRPr lang="en-US"/>
        </a:p>
      </dgm:t>
    </dgm:pt>
    <dgm:pt modelId="{21304024-8B31-4CE1-B97B-21854C95DFEB}">
      <dgm:prSet phldrT="[Text]"/>
      <dgm:spPr/>
      <dgm:t>
        <a:bodyPr/>
        <a:lstStyle/>
        <a:p>
          <a:r>
            <a:rPr lang="en-US" dirty="0"/>
            <a:t>CMS</a:t>
          </a:r>
        </a:p>
      </dgm:t>
    </dgm:pt>
    <dgm:pt modelId="{A9D0ADAF-5B4B-4159-AA82-008CF0D49A74}" type="parTrans" cxnId="{CEE06DD8-FEDF-4D1B-82BE-D855311B39B4}">
      <dgm:prSet/>
      <dgm:spPr/>
      <dgm:t>
        <a:bodyPr/>
        <a:lstStyle/>
        <a:p>
          <a:endParaRPr lang="en-US"/>
        </a:p>
      </dgm:t>
    </dgm:pt>
    <dgm:pt modelId="{5A3C910D-EF67-4D36-8630-14E185B7AB11}" type="sibTrans" cxnId="{CEE06DD8-FEDF-4D1B-82BE-D855311B39B4}">
      <dgm:prSet/>
      <dgm:spPr/>
      <dgm:t>
        <a:bodyPr/>
        <a:lstStyle/>
        <a:p>
          <a:endParaRPr lang="en-US"/>
        </a:p>
      </dgm:t>
    </dgm:pt>
    <dgm:pt modelId="{314D834A-29F9-4336-BAC8-653C7F51FB64}">
      <dgm:prSet phldrT="[Text]"/>
      <dgm:spPr/>
      <dgm:t>
        <a:bodyPr/>
        <a:lstStyle/>
        <a:p>
          <a:r>
            <a:rPr lang="en-US" dirty="0"/>
            <a:t>URAC</a:t>
          </a:r>
        </a:p>
      </dgm:t>
    </dgm:pt>
    <dgm:pt modelId="{DE699C72-EE7F-4B8D-AABD-4A4D73CB5871}" type="parTrans" cxnId="{21F18032-B183-4510-95BE-08D9952D17B4}">
      <dgm:prSet/>
      <dgm:spPr/>
      <dgm:t>
        <a:bodyPr/>
        <a:lstStyle/>
        <a:p>
          <a:endParaRPr lang="en-US"/>
        </a:p>
      </dgm:t>
    </dgm:pt>
    <dgm:pt modelId="{B23E72D7-0E66-4DCC-B418-48F3D41D7D4C}" type="sibTrans" cxnId="{21F18032-B183-4510-95BE-08D9952D17B4}">
      <dgm:prSet/>
      <dgm:spPr/>
      <dgm:t>
        <a:bodyPr/>
        <a:lstStyle/>
        <a:p>
          <a:endParaRPr lang="en-US"/>
        </a:p>
      </dgm:t>
    </dgm:pt>
    <dgm:pt modelId="{F88C50CE-FE32-467A-BE1F-40C43EE7FFBC}">
      <dgm:prSet phldrT="[Text]"/>
      <dgm:spPr/>
      <dgm:t>
        <a:bodyPr/>
        <a:lstStyle/>
        <a:p>
          <a:r>
            <a:rPr lang="en-US" dirty="0"/>
            <a:t>Pharmacy Quality Alliance (PQA)</a:t>
          </a:r>
        </a:p>
      </dgm:t>
    </dgm:pt>
    <dgm:pt modelId="{7BAA5ACF-86FD-4C67-8111-568E27C01299}" type="parTrans" cxnId="{C66C0308-315E-4E54-A2D7-733EF86469ED}">
      <dgm:prSet/>
      <dgm:spPr/>
      <dgm:t>
        <a:bodyPr/>
        <a:lstStyle/>
        <a:p>
          <a:endParaRPr lang="en-US"/>
        </a:p>
      </dgm:t>
    </dgm:pt>
    <dgm:pt modelId="{FBA4B2AC-3141-4398-996C-C0FF6512CE1C}" type="sibTrans" cxnId="{C66C0308-315E-4E54-A2D7-733EF86469ED}">
      <dgm:prSet/>
      <dgm:spPr/>
      <dgm:t>
        <a:bodyPr/>
        <a:lstStyle/>
        <a:p>
          <a:endParaRPr lang="en-US"/>
        </a:p>
      </dgm:t>
    </dgm:pt>
    <dgm:pt modelId="{AC81AC72-F9C8-4A15-87E1-8580CF483D61}" type="pres">
      <dgm:prSet presAssocID="{41A49772-7CF9-4E11-8694-B5E07B882FF2}" presName="linearFlow" presStyleCnt="0">
        <dgm:presLayoutVars>
          <dgm:dir/>
          <dgm:animLvl val="lvl"/>
          <dgm:resizeHandles val="exact"/>
        </dgm:presLayoutVars>
      </dgm:prSet>
      <dgm:spPr/>
    </dgm:pt>
    <dgm:pt modelId="{C09A8618-6046-44AF-BF4E-5E6688F8673C}" type="pres">
      <dgm:prSet presAssocID="{F00BB11C-774A-423D-A5D3-6D5A447C8EAD}" presName="composite" presStyleCnt="0"/>
      <dgm:spPr/>
    </dgm:pt>
    <dgm:pt modelId="{FF6C9B41-590A-4BA5-9CF9-4B86ED24C110}" type="pres">
      <dgm:prSet presAssocID="{F00BB11C-774A-423D-A5D3-6D5A447C8EAD}" presName="parTx" presStyleLbl="node1" presStyleIdx="0" presStyleCnt="3">
        <dgm:presLayoutVars>
          <dgm:chMax val="0"/>
          <dgm:chPref val="0"/>
          <dgm:bulletEnabled val="1"/>
        </dgm:presLayoutVars>
      </dgm:prSet>
      <dgm:spPr/>
    </dgm:pt>
    <dgm:pt modelId="{4C31A570-7AC2-4895-AEFC-FF23DC08F03B}" type="pres">
      <dgm:prSet presAssocID="{F00BB11C-774A-423D-A5D3-6D5A447C8EAD}" presName="parSh" presStyleLbl="node1" presStyleIdx="0" presStyleCnt="3"/>
      <dgm:spPr/>
    </dgm:pt>
    <dgm:pt modelId="{9EFBA917-D378-4322-9DAD-FB02BF2B149F}" type="pres">
      <dgm:prSet presAssocID="{F00BB11C-774A-423D-A5D3-6D5A447C8EAD}" presName="desTx" presStyleLbl="fgAcc1" presStyleIdx="0" presStyleCnt="3">
        <dgm:presLayoutVars>
          <dgm:bulletEnabled val="1"/>
        </dgm:presLayoutVars>
      </dgm:prSet>
      <dgm:spPr/>
    </dgm:pt>
    <dgm:pt modelId="{6FF44C10-1D22-4297-B55A-51C4D2093307}" type="pres">
      <dgm:prSet presAssocID="{155190BD-F137-452F-8F46-271594ADEFDD}" presName="sibTrans" presStyleLbl="sibTrans2D1" presStyleIdx="0" presStyleCnt="2"/>
      <dgm:spPr/>
    </dgm:pt>
    <dgm:pt modelId="{A1F2D6E1-05E8-44BF-A43F-4BDE043815A0}" type="pres">
      <dgm:prSet presAssocID="{155190BD-F137-452F-8F46-271594ADEFDD}" presName="connTx" presStyleLbl="sibTrans2D1" presStyleIdx="0" presStyleCnt="2"/>
      <dgm:spPr/>
    </dgm:pt>
    <dgm:pt modelId="{CA105C9A-EC85-4D70-AB2F-DEF0E55AE985}" type="pres">
      <dgm:prSet presAssocID="{D453EE39-A81B-4C84-8F3B-F80788297228}" presName="composite" presStyleCnt="0"/>
      <dgm:spPr/>
    </dgm:pt>
    <dgm:pt modelId="{CDEE8739-1A64-4642-8FDD-44B9C722B6D2}" type="pres">
      <dgm:prSet presAssocID="{D453EE39-A81B-4C84-8F3B-F80788297228}" presName="parTx" presStyleLbl="node1" presStyleIdx="0" presStyleCnt="3">
        <dgm:presLayoutVars>
          <dgm:chMax val="0"/>
          <dgm:chPref val="0"/>
          <dgm:bulletEnabled val="1"/>
        </dgm:presLayoutVars>
      </dgm:prSet>
      <dgm:spPr/>
    </dgm:pt>
    <dgm:pt modelId="{7587AD78-05B2-46B0-BBE3-7183A7B85D88}" type="pres">
      <dgm:prSet presAssocID="{D453EE39-A81B-4C84-8F3B-F80788297228}" presName="parSh" presStyleLbl="node1" presStyleIdx="1" presStyleCnt="3"/>
      <dgm:spPr/>
    </dgm:pt>
    <dgm:pt modelId="{0C9F94AD-C747-48E9-AEED-7D4FE2AD4EF4}" type="pres">
      <dgm:prSet presAssocID="{D453EE39-A81B-4C84-8F3B-F80788297228}" presName="desTx" presStyleLbl="fgAcc1" presStyleIdx="1" presStyleCnt="3">
        <dgm:presLayoutVars>
          <dgm:bulletEnabled val="1"/>
        </dgm:presLayoutVars>
      </dgm:prSet>
      <dgm:spPr/>
    </dgm:pt>
    <dgm:pt modelId="{1E2C47E7-B5AD-4B90-9C1E-CAEED1836822}" type="pres">
      <dgm:prSet presAssocID="{32F027A6-ACCA-4C8D-B7DE-E5A6A4F4C7B8}" presName="sibTrans" presStyleLbl="sibTrans2D1" presStyleIdx="1" presStyleCnt="2"/>
      <dgm:spPr/>
    </dgm:pt>
    <dgm:pt modelId="{738C2558-6400-40B3-8294-D3B8F2887F08}" type="pres">
      <dgm:prSet presAssocID="{32F027A6-ACCA-4C8D-B7DE-E5A6A4F4C7B8}" presName="connTx" presStyleLbl="sibTrans2D1" presStyleIdx="1" presStyleCnt="2"/>
      <dgm:spPr/>
    </dgm:pt>
    <dgm:pt modelId="{53C4B530-DC16-4EA6-B519-AB512AE51E0E}" type="pres">
      <dgm:prSet presAssocID="{16BE2BAF-3BCC-4972-8002-555CF93DABFD}" presName="composite" presStyleCnt="0"/>
      <dgm:spPr/>
    </dgm:pt>
    <dgm:pt modelId="{1F1E68D6-A175-48A1-B693-93947932A503}" type="pres">
      <dgm:prSet presAssocID="{16BE2BAF-3BCC-4972-8002-555CF93DABFD}" presName="parTx" presStyleLbl="node1" presStyleIdx="1" presStyleCnt="3">
        <dgm:presLayoutVars>
          <dgm:chMax val="0"/>
          <dgm:chPref val="0"/>
          <dgm:bulletEnabled val="1"/>
        </dgm:presLayoutVars>
      </dgm:prSet>
      <dgm:spPr/>
    </dgm:pt>
    <dgm:pt modelId="{3E994DF8-D339-4D50-A823-6FDA06271112}" type="pres">
      <dgm:prSet presAssocID="{16BE2BAF-3BCC-4972-8002-555CF93DABFD}" presName="parSh" presStyleLbl="node1" presStyleIdx="2" presStyleCnt="3"/>
      <dgm:spPr/>
    </dgm:pt>
    <dgm:pt modelId="{8A8733C7-20A3-4AFD-9B1F-1B5C5FB5D2EE}" type="pres">
      <dgm:prSet presAssocID="{16BE2BAF-3BCC-4972-8002-555CF93DABFD}" presName="desTx" presStyleLbl="fgAcc1" presStyleIdx="2" presStyleCnt="3">
        <dgm:presLayoutVars>
          <dgm:bulletEnabled val="1"/>
        </dgm:presLayoutVars>
      </dgm:prSet>
      <dgm:spPr/>
    </dgm:pt>
  </dgm:ptLst>
  <dgm:cxnLst>
    <dgm:cxn modelId="{C66C0308-315E-4E54-A2D7-733EF86469ED}" srcId="{16BE2BAF-3BCC-4972-8002-555CF93DABFD}" destId="{F88C50CE-FE32-467A-BE1F-40C43EE7FFBC}" srcOrd="1" destOrd="0" parTransId="{7BAA5ACF-86FD-4C67-8111-568E27C01299}" sibTransId="{FBA4B2AC-3141-4398-996C-C0FF6512CE1C}"/>
    <dgm:cxn modelId="{253DAF0C-7E5E-4F88-A6EF-3F151961DE05}" srcId="{F00BB11C-774A-423D-A5D3-6D5A447C8EAD}" destId="{0C66CCBC-05F9-41D5-B95F-4B33A7D6B96D}" srcOrd="3" destOrd="0" parTransId="{7BFF00E9-5E25-4EBB-8CE4-3CF96F959CB1}" sibTransId="{39284960-3E8F-4AC5-8DA3-D400057891C0}"/>
    <dgm:cxn modelId="{A9D39114-7E93-46C9-8754-E2B6A8C81112}" srcId="{41A49772-7CF9-4E11-8694-B5E07B882FF2}" destId="{F00BB11C-774A-423D-A5D3-6D5A447C8EAD}" srcOrd="0" destOrd="0" parTransId="{D944F62E-DBAD-4AE9-999E-E616C9BA8731}" sibTransId="{155190BD-F137-452F-8F46-271594ADEFDD}"/>
    <dgm:cxn modelId="{9237D01E-315A-47F4-9E06-7E16207BE890}" srcId="{D453EE39-A81B-4C84-8F3B-F80788297228}" destId="{8769B4C2-E689-4A35-B721-DCAD2583C7AF}" srcOrd="1" destOrd="0" parTransId="{8F488994-13BC-4A4F-AF75-855B0C539ADA}" sibTransId="{DDFE02B3-C52F-4797-998A-0B7FA5E2690E}"/>
    <dgm:cxn modelId="{27C9B526-2966-43EE-B6A7-B1EFFF5CCE35}" type="presOf" srcId="{155190BD-F137-452F-8F46-271594ADEFDD}" destId="{A1F2D6E1-05E8-44BF-A43F-4BDE043815A0}" srcOrd="1" destOrd="0" presId="urn:microsoft.com/office/officeart/2005/8/layout/process3"/>
    <dgm:cxn modelId="{FDD8C227-9439-4C58-B9C1-3090A6E53FC5}" type="presOf" srcId="{D453EE39-A81B-4C84-8F3B-F80788297228}" destId="{CDEE8739-1A64-4642-8FDD-44B9C722B6D2}" srcOrd="0" destOrd="0" presId="urn:microsoft.com/office/officeart/2005/8/layout/process3"/>
    <dgm:cxn modelId="{4CD9202B-2508-405F-8A9F-3D919219523B}" srcId="{F00BB11C-774A-423D-A5D3-6D5A447C8EAD}" destId="{FFE7562D-BC49-4FEB-A0B4-057B902DC4A4}" srcOrd="2" destOrd="0" parTransId="{97DBB866-2F46-40E9-A163-F9D0D98AF54C}" sibTransId="{DA3F9913-9F8F-417F-A1D0-532F22F4C438}"/>
    <dgm:cxn modelId="{21F18032-B183-4510-95BE-08D9952D17B4}" srcId="{D453EE39-A81B-4C84-8F3B-F80788297228}" destId="{314D834A-29F9-4336-BAC8-653C7F51FB64}" srcOrd="3" destOrd="0" parTransId="{DE699C72-EE7F-4B8D-AABD-4A4D73CB5871}" sibTransId="{B23E72D7-0E66-4DCC-B418-48F3D41D7D4C}"/>
    <dgm:cxn modelId="{4EE3063A-84AE-4927-A41D-9EF03AC1A5E4}" srcId="{41A49772-7CF9-4E11-8694-B5E07B882FF2}" destId="{16BE2BAF-3BCC-4972-8002-555CF93DABFD}" srcOrd="2" destOrd="0" parTransId="{B7CA071A-BE44-47F4-B832-DB2A045150E5}" sibTransId="{3514A5B0-5224-41FC-8A40-086D948B4CC7}"/>
    <dgm:cxn modelId="{1085FA60-F92C-4FF8-B35A-4BAE830FC4A6}" type="presOf" srcId="{41A49772-7CF9-4E11-8694-B5E07B882FF2}" destId="{AC81AC72-F9C8-4A15-87E1-8580CF483D61}" srcOrd="0" destOrd="0" presId="urn:microsoft.com/office/officeart/2005/8/layout/process3"/>
    <dgm:cxn modelId="{3B763B62-1A86-4B13-9F5B-932BCCA000C0}" type="presOf" srcId="{16BE2BAF-3BCC-4972-8002-555CF93DABFD}" destId="{1F1E68D6-A175-48A1-B693-93947932A503}" srcOrd="0" destOrd="0" presId="urn:microsoft.com/office/officeart/2005/8/layout/process3"/>
    <dgm:cxn modelId="{54BF8649-A533-47DB-BA2E-AFA4D145957F}" type="presOf" srcId="{314D834A-29F9-4336-BAC8-653C7F51FB64}" destId="{0C9F94AD-C747-48E9-AEED-7D4FE2AD4EF4}" srcOrd="0" destOrd="3" presId="urn:microsoft.com/office/officeart/2005/8/layout/process3"/>
    <dgm:cxn modelId="{12D9DC4A-EBAB-43D9-8D8E-55FCB5EE9193}" type="presOf" srcId="{F88C50CE-FE32-467A-BE1F-40C43EE7FFBC}" destId="{8A8733C7-20A3-4AFD-9B1F-1B5C5FB5D2EE}" srcOrd="0" destOrd="1" presId="urn:microsoft.com/office/officeart/2005/8/layout/process3"/>
    <dgm:cxn modelId="{29F65A71-DD24-4DEF-B346-97CDE1BBE85A}" type="presOf" srcId="{F00BB11C-774A-423D-A5D3-6D5A447C8EAD}" destId="{FF6C9B41-590A-4BA5-9CF9-4B86ED24C110}" srcOrd="0" destOrd="0" presId="urn:microsoft.com/office/officeart/2005/8/layout/process3"/>
    <dgm:cxn modelId="{C2236152-ECEC-4A7C-BB78-8021DC5E4B42}" srcId="{F00BB11C-774A-423D-A5D3-6D5A447C8EAD}" destId="{629B862E-78DA-4F75-9259-77DF46A1D57F}" srcOrd="1" destOrd="0" parTransId="{1CC0C384-75CC-4804-B05B-98CCF4B9EC74}" sibTransId="{0DDE5C77-A761-4E1B-872B-9AF258E2B415}"/>
    <dgm:cxn modelId="{BD543A75-B639-4DB6-A98E-306B2DB5248F}" srcId="{F00BB11C-774A-423D-A5D3-6D5A447C8EAD}" destId="{027A4C0C-5981-45EB-BB4D-E472B9708BEB}" srcOrd="0" destOrd="0" parTransId="{DDF54A11-4466-4B85-A583-517B090305FD}" sibTransId="{678FC249-3849-45D6-BF3E-A47A89E09747}"/>
    <dgm:cxn modelId="{1951017D-32EB-4032-9082-42B14E8DAD36}" type="presOf" srcId="{FFE7562D-BC49-4FEB-A0B4-057B902DC4A4}" destId="{9EFBA917-D378-4322-9DAD-FB02BF2B149F}" srcOrd="0" destOrd="2" presId="urn:microsoft.com/office/officeart/2005/8/layout/process3"/>
    <dgm:cxn modelId="{6BF0717E-0FB0-436B-8507-2889AF50672A}" type="presOf" srcId="{32F027A6-ACCA-4C8D-B7DE-E5A6A4F4C7B8}" destId="{1E2C47E7-B5AD-4B90-9C1E-CAEED1836822}" srcOrd="0" destOrd="0" presId="urn:microsoft.com/office/officeart/2005/8/layout/process3"/>
    <dgm:cxn modelId="{C5E8A782-2840-4D82-9193-8A5E3585EF70}" type="presOf" srcId="{24ACE5E5-8667-4626-832E-DA0D4B152DB5}" destId="{0C9F94AD-C747-48E9-AEED-7D4FE2AD4EF4}" srcOrd="0" destOrd="0" presId="urn:microsoft.com/office/officeart/2005/8/layout/process3"/>
    <dgm:cxn modelId="{C274A28D-E9A9-4D90-8EAC-BF829384FED0}" type="presOf" srcId="{16BE2BAF-3BCC-4972-8002-555CF93DABFD}" destId="{3E994DF8-D339-4D50-A823-6FDA06271112}" srcOrd="1" destOrd="0" presId="urn:microsoft.com/office/officeart/2005/8/layout/process3"/>
    <dgm:cxn modelId="{8DFABD8D-0556-4986-BF11-55C08DAAA4C2}" srcId="{D453EE39-A81B-4C84-8F3B-F80788297228}" destId="{24ACE5E5-8667-4626-832E-DA0D4B152DB5}" srcOrd="0" destOrd="0" parTransId="{31BCA44F-036B-4630-A9ED-6E5814917042}" sibTransId="{C4C98355-64FC-46AE-863D-3F2F70C2B406}"/>
    <dgm:cxn modelId="{92B4B48F-6BF9-4678-B643-33DF198FBBC5}" type="presOf" srcId="{0C66CCBC-05F9-41D5-B95F-4B33A7D6B96D}" destId="{9EFBA917-D378-4322-9DAD-FB02BF2B149F}" srcOrd="0" destOrd="3" presId="urn:microsoft.com/office/officeart/2005/8/layout/process3"/>
    <dgm:cxn modelId="{A72EFA9A-F3BC-41B9-A0AE-7675C2C98E99}" type="presOf" srcId="{027A4C0C-5981-45EB-BB4D-E472B9708BEB}" destId="{9EFBA917-D378-4322-9DAD-FB02BF2B149F}" srcOrd="0" destOrd="0" presId="urn:microsoft.com/office/officeart/2005/8/layout/process3"/>
    <dgm:cxn modelId="{6AE334A7-15F1-48E4-A7AE-C56C933430F8}" type="presOf" srcId="{155190BD-F137-452F-8F46-271594ADEFDD}" destId="{6FF44C10-1D22-4297-B55A-51C4D2093307}" srcOrd="0" destOrd="0" presId="urn:microsoft.com/office/officeart/2005/8/layout/process3"/>
    <dgm:cxn modelId="{0900D5A9-E7BA-488E-B01B-5E4335EB466F}" type="presOf" srcId="{F00BB11C-774A-423D-A5D3-6D5A447C8EAD}" destId="{4C31A570-7AC2-4895-AEFC-FF23DC08F03B}" srcOrd="1" destOrd="0" presId="urn:microsoft.com/office/officeart/2005/8/layout/process3"/>
    <dgm:cxn modelId="{6F09B4B2-A7ED-4AB7-8067-104CB7422FA6}" type="presOf" srcId="{D453EE39-A81B-4C84-8F3B-F80788297228}" destId="{7587AD78-05B2-46B0-BBE3-7183A7B85D88}" srcOrd="1" destOrd="0" presId="urn:microsoft.com/office/officeart/2005/8/layout/process3"/>
    <dgm:cxn modelId="{D6CF0DB3-50C2-4845-88B0-41D3CB4AF80E}" type="presOf" srcId="{32F027A6-ACCA-4C8D-B7DE-E5A6A4F4C7B8}" destId="{738C2558-6400-40B3-8294-D3B8F2887F08}" srcOrd="1" destOrd="0" presId="urn:microsoft.com/office/officeart/2005/8/layout/process3"/>
    <dgm:cxn modelId="{EFE5BFCD-46D8-4797-B9C6-B8100B1DA397}" srcId="{16BE2BAF-3BCC-4972-8002-555CF93DABFD}" destId="{D7D51248-E34D-442D-AE5A-42BD206DFD8C}" srcOrd="0" destOrd="0" parTransId="{A7CCAE8A-4D39-45E1-9196-810C8AD59AF1}" sibTransId="{7D568567-A4E1-46C7-A89D-BBC2689CCB24}"/>
    <dgm:cxn modelId="{539253D2-C416-4D96-AC85-7145B2C35250}" type="presOf" srcId="{D7D51248-E34D-442D-AE5A-42BD206DFD8C}" destId="{8A8733C7-20A3-4AFD-9B1F-1B5C5FB5D2EE}" srcOrd="0" destOrd="0" presId="urn:microsoft.com/office/officeart/2005/8/layout/process3"/>
    <dgm:cxn modelId="{CEE06DD8-FEDF-4D1B-82BE-D855311B39B4}" srcId="{D453EE39-A81B-4C84-8F3B-F80788297228}" destId="{21304024-8B31-4CE1-B97B-21854C95DFEB}" srcOrd="2" destOrd="0" parTransId="{A9D0ADAF-5B4B-4159-AA82-008CF0D49A74}" sibTransId="{5A3C910D-EF67-4D36-8630-14E185B7AB11}"/>
    <dgm:cxn modelId="{4360B8DF-4872-4E8D-ADD8-10DD94BB5500}" type="presOf" srcId="{21304024-8B31-4CE1-B97B-21854C95DFEB}" destId="{0C9F94AD-C747-48E9-AEED-7D4FE2AD4EF4}" srcOrd="0" destOrd="2" presId="urn:microsoft.com/office/officeart/2005/8/layout/process3"/>
    <dgm:cxn modelId="{C49653F3-A848-4512-B1D4-81D3986B0AF2}" srcId="{41A49772-7CF9-4E11-8694-B5E07B882FF2}" destId="{D453EE39-A81B-4C84-8F3B-F80788297228}" srcOrd="1" destOrd="0" parTransId="{596CC89F-6386-464E-A937-1E08E5FF1A67}" sibTransId="{32F027A6-ACCA-4C8D-B7DE-E5A6A4F4C7B8}"/>
    <dgm:cxn modelId="{16E61CF4-C177-4A5B-8E67-460F0EEBD6C6}" type="presOf" srcId="{629B862E-78DA-4F75-9259-77DF46A1D57F}" destId="{9EFBA917-D378-4322-9DAD-FB02BF2B149F}" srcOrd="0" destOrd="1" presId="urn:microsoft.com/office/officeart/2005/8/layout/process3"/>
    <dgm:cxn modelId="{7C5C53F8-19BC-40AF-8C25-1F2D9E6B6E4B}" type="presOf" srcId="{8769B4C2-E689-4A35-B721-DCAD2583C7AF}" destId="{0C9F94AD-C747-48E9-AEED-7D4FE2AD4EF4}" srcOrd="0" destOrd="1" presId="urn:microsoft.com/office/officeart/2005/8/layout/process3"/>
    <dgm:cxn modelId="{16F268C1-AD79-4575-94B4-14001DD3E650}" type="presParOf" srcId="{AC81AC72-F9C8-4A15-87E1-8580CF483D61}" destId="{C09A8618-6046-44AF-BF4E-5E6688F8673C}" srcOrd="0" destOrd="0" presId="urn:microsoft.com/office/officeart/2005/8/layout/process3"/>
    <dgm:cxn modelId="{60ED70D6-5691-4488-ADA9-66B6BBF6AB1C}" type="presParOf" srcId="{C09A8618-6046-44AF-BF4E-5E6688F8673C}" destId="{FF6C9B41-590A-4BA5-9CF9-4B86ED24C110}" srcOrd="0" destOrd="0" presId="urn:microsoft.com/office/officeart/2005/8/layout/process3"/>
    <dgm:cxn modelId="{34D3E57C-68E0-4619-A78F-CAAF619594A1}" type="presParOf" srcId="{C09A8618-6046-44AF-BF4E-5E6688F8673C}" destId="{4C31A570-7AC2-4895-AEFC-FF23DC08F03B}" srcOrd="1" destOrd="0" presId="urn:microsoft.com/office/officeart/2005/8/layout/process3"/>
    <dgm:cxn modelId="{BA0B4D95-BCDD-456F-9816-3FEF3B882B67}" type="presParOf" srcId="{C09A8618-6046-44AF-BF4E-5E6688F8673C}" destId="{9EFBA917-D378-4322-9DAD-FB02BF2B149F}" srcOrd="2" destOrd="0" presId="urn:microsoft.com/office/officeart/2005/8/layout/process3"/>
    <dgm:cxn modelId="{26128019-5E60-4832-9F92-5D8CEF8C171D}" type="presParOf" srcId="{AC81AC72-F9C8-4A15-87E1-8580CF483D61}" destId="{6FF44C10-1D22-4297-B55A-51C4D2093307}" srcOrd="1" destOrd="0" presId="urn:microsoft.com/office/officeart/2005/8/layout/process3"/>
    <dgm:cxn modelId="{BE73C254-AA11-4A5E-AFDE-E7A21255C788}" type="presParOf" srcId="{6FF44C10-1D22-4297-B55A-51C4D2093307}" destId="{A1F2D6E1-05E8-44BF-A43F-4BDE043815A0}" srcOrd="0" destOrd="0" presId="urn:microsoft.com/office/officeart/2005/8/layout/process3"/>
    <dgm:cxn modelId="{6CA6AED8-7618-4A4A-963B-7A71E1B5D607}" type="presParOf" srcId="{AC81AC72-F9C8-4A15-87E1-8580CF483D61}" destId="{CA105C9A-EC85-4D70-AB2F-DEF0E55AE985}" srcOrd="2" destOrd="0" presId="urn:microsoft.com/office/officeart/2005/8/layout/process3"/>
    <dgm:cxn modelId="{64CA7F13-DCC0-4896-9B3A-C34A7AA35DCA}" type="presParOf" srcId="{CA105C9A-EC85-4D70-AB2F-DEF0E55AE985}" destId="{CDEE8739-1A64-4642-8FDD-44B9C722B6D2}" srcOrd="0" destOrd="0" presId="urn:microsoft.com/office/officeart/2005/8/layout/process3"/>
    <dgm:cxn modelId="{16D4AF38-6376-4007-AB8F-4204D15E3187}" type="presParOf" srcId="{CA105C9A-EC85-4D70-AB2F-DEF0E55AE985}" destId="{7587AD78-05B2-46B0-BBE3-7183A7B85D88}" srcOrd="1" destOrd="0" presId="urn:microsoft.com/office/officeart/2005/8/layout/process3"/>
    <dgm:cxn modelId="{33A8CE78-548E-46BA-85CA-F2C75F49D2B4}" type="presParOf" srcId="{CA105C9A-EC85-4D70-AB2F-DEF0E55AE985}" destId="{0C9F94AD-C747-48E9-AEED-7D4FE2AD4EF4}" srcOrd="2" destOrd="0" presId="urn:microsoft.com/office/officeart/2005/8/layout/process3"/>
    <dgm:cxn modelId="{09F4FA0D-F2AA-42F9-9CDA-6EE809DD0723}" type="presParOf" srcId="{AC81AC72-F9C8-4A15-87E1-8580CF483D61}" destId="{1E2C47E7-B5AD-4B90-9C1E-CAEED1836822}" srcOrd="3" destOrd="0" presId="urn:microsoft.com/office/officeart/2005/8/layout/process3"/>
    <dgm:cxn modelId="{101FEA92-F67A-4B94-A426-F9BD74AFC845}" type="presParOf" srcId="{1E2C47E7-B5AD-4B90-9C1E-CAEED1836822}" destId="{738C2558-6400-40B3-8294-D3B8F2887F08}" srcOrd="0" destOrd="0" presId="urn:microsoft.com/office/officeart/2005/8/layout/process3"/>
    <dgm:cxn modelId="{4143C917-24F1-4DE1-B99B-1854408C9983}" type="presParOf" srcId="{AC81AC72-F9C8-4A15-87E1-8580CF483D61}" destId="{53C4B530-DC16-4EA6-B519-AB512AE51E0E}" srcOrd="4" destOrd="0" presId="urn:microsoft.com/office/officeart/2005/8/layout/process3"/>
    <dgm:cxn modelId="{2A049A59-8157-48BC-92B0-5BE54B8E9737}" type="presParOf" srcId="{53C4B530-DC16-4EA6-B519-AB512AE51E0E}" destId="{1F1E68D6-A175-48A1-B693-93947932A503}" srcOrd="0" destOrd="0" presId="urn:microsoft.com/office/officeart/2005/8/layout/process3"/>
    <dgm:cxn modelId="{D2E40B68-1FC9-4756-BC00-CBD4BE03F5BA}" type="presParOf" srcId="{53C4B530-DC16-4EA6-B519-AB512AE51E0E}" destId="{3E994DF8-D339-4D50-A823-6FDA06271112}" srcOrd="1" destOrd="0" presId="urn:microsoft.com/office/officeart/2005/8/layout/process3"/>
    <dgm:cxn modelId="{534BEF4C-7374-4B9C-9AE6-481870EB649B}" type="presParOf" srcId="{53C4B530-DC16-4EA6-B519-AB512AE51E0E}" destId="{8A8733C7-20A3-4AFD-9B1F-1B5C5FB5D2EE}"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41D02B-2F15-4CA8-9AD0-C66D3A89F97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03A54DA7-BB57-489C-9EAA-29A6521BBBC9}">
      <dgm:prSet phldrT="[Text]"/>
      <dgm:spPr>
        <a:xfrm>
          <a:off x="380999" y="304803"/>
          <a:ext cx="2588865" cy="1006824"/>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US" dirty="0">
              <a:solidFill>
                <a:sysClr val="window" lastClr="FFFFFF"/>
              </a:solidFill>
              <a:latin typeface="Calibri"/>
              <a:ea typeface="+mn-ea"/>
              <a:cs typeface="+mn-cs"/>
            </a:rPr>
            <a:t>Plans receive bonus payments based on Star Rating</a:t>
          </a:r>
        </a:p>
      </dgm:t>
    </dgm:pt>
    <dgm:pt modelId="{0F94D9C2-A7E3-416B-BFBD-714B9FD11DD6}" type="parTrans" cxnId="{5FD9296D-7F1C-4EF3-AF40-BB1AAEE58D38}">
      <dgm:prSet/>
      <dgm:spPr/>
      <dgm:t>
        <a:bodyPr/>
        <a:lstStyle/>
        <a:p>
          <a:endParaRPr lang="en-US"/>
        </a:p>
      </dgm:t>
    </dgm:pt>
    <dgm:pt modelId="{BAC1786E-1A70-44DF-9655-2A15D9773558}" type="sibTrans" cxnId="{5FD9296D-7F1C-4EF3-AF40-BB1AAEE58D38}">
      <dgm:prSet/>
      <dgm:spPr/>
      <dgm:t>
        <a:bodyPr/>
        <a:lstStyle/>
        <a:p>
          <a:endParaRPr lang="en-US"/>
        </a:p>
      </dgm:t>
    </dgm:pt>
    <dgm:pt modelId="{D44CE5A3-1E97-41E9-AB35-F15C020E774B}">
      <dgm:prSet phldrT="[Text]"/>
      <dgm:spPr>
        <a:xfrm>
          <a:off x="380999" y="1349275"/>
          <a:ext cx="2588865" cy="1873462"/>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Char char="•"/>
          </a:pPr>
          <a:r>
            <a:rPr lang="en-US" dirty="0">
              <a:solidFill>
                <a:sysClr val="windowText" lastClr="000000">
                  <a:hueOff val="0"/>
                  <a:satOff val="0"/>
                  <a:lumOff val="0"/>
                  <a:alphaOff val="0"/>
                </a:sysClr>
              </a:solidFill>
              <a:latin typeface="Calibri"/>
              <a:ea typeface="+mn-ea"/>
              <a:cs typeface="+mn-cs"/>
            </a:rPr>
            <a:t>4-5 Stars:  5%</a:t>
          </a:r>
        </a:p>
      </dgm:t>
    </dgm:pt>
    <dgm:pt modelId="{BB287531-6C8B-41AB-A46E-A5F3C2532736}" type="parTrans" cxnId="{863DF5EA-69B3-4498-BCA9-9282FAA3C1B1}">
      <dgm:prSet/>
      <dgm:spPr/>
      <dgm:t>
        <a:bodyPr/>
        <a:lstStyle/>
        <a:p>
          <a:endParaRPr lang="en-US"/>
        </a:p>
      </dgm:t>
    </dgm:pt>
    <dgm:pt modelId="{4E430C7E-4B7C-460B-A170-0A63C4423EC3}" type="sibTrans" cxnId="{863DF5EA-69B3-4498-BCA9-9282FAA3C1B1}">
      <dgm:prSet/>
      <dgm:spPr/>
      <dgm:t>
        <a:bodyPr/>
        <a:lstStyle/>
        <a:p>
          <a:endParaRPr lang="en-US"/>
        </a:p>
      </dgm:t>
    </dgm:pt>
    <dgm:pt modelId="{E63DB528-7FC3-44D6-A1A9-AC0E3D3A9366}">
      <dgm:prSet phldrT="[Text]"/>
      <dgm:spPr>
        <a:xfrm>
          <a:off x="4495806" y="0"/>
          <a:ext cx="693608" cy="372323"/>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endParaRPr lang="en-US" dirty="0">
            <a:solidFill>
              <a:sysClr val="window" lastClr="FFFFFF"/>
            </a:solidFill>
            <a:latin typeface="Calibri"/>
            <a:ea typeface="+mn-ea"/>
            <a:cs typeface="+mn-cs"/>
          </a:endParaRPr>
        </a:p>
      </dgm:t>
    </dgm:pt>
    <dgm:pt modelId="{629259EF-0A06-49DB-85F3-286F4D378DCD}" type="parTrans" cxnId="{DA66B093-076F-428F-B400-C4D1D25A300E}">
      <dgm:prSet/>
      <dgm:spPr/>
      <dgm:t>
        <a:bodyPr/>
        <a:lstStyle/>
        <a:p>
          <a:endParaRPr lang="en-US"/>
        </a:p>
      </dgm:t>
    </dgm:pt>
    <dgm:pt modelId="{3C64C002-D950-4C3F-B272-886C620767AB}" type="sibTrans" cxnId="{DA66B093-076F-428F-B400-C4D1D25A300E}">
      <dgm:prSet/>
      <dgm:spPr/>
      <dgm:t>
        <a:bodyPr/>
        <a:lstStyle/>
        <a:p>
          <a:endParaRPr lang="en-US"/>
        </a:p>
      </dgm:t>
    </dgm:pt>
    <dgm:pt modelId="{46D21891-83BD-4AB7-8861-8059E195067D}">
      <dgm:prSet phldrT="[Text]"/>
      <dgm:spPr>
        <a:xfrm>
          <a:off x="3810003" y="228597"/>
          <a:ext cx="2588865" cy="1006824"/>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en-US" dirty="0">
              <a:solidFill>
                <a:sysClr val="window" lastClr="FFFFFF"/>
              </a:solidFill>
              <a:latin typeface="Calibri"/>
              <a:ea typeface="+mn-ea"/>
              <a:cs typeface="+mn-cs"/>
            </a:rPr>
            <a:t>MA Plan Beneficiary Rebate Amounts</a:t>
          </a:r>
        </a:p>
      </dgm:t>
    </dgm:pt>
    <dgm:pt modelId="{7E5C7695-3A55-4FD0-A591-269578E3D977}" type="parTrans" cxnId="{73E59B07-271A-4F6A-8BB7-6EEEB9FE88CB}">
      <dgm:prSet/>
      <dgm:spPr/>
      <dgm:t>
        <a:bodyPr/>
        <a:lstStyle/>
        <a:p>
          <a:endParaRPr lang="en-US"/>
        </a:p>
      </dgm:t>
    </dgm:pt>
    <dgm:pt modelId="{34D4EB1D-1E42-478E-9452-E595E0D9CE34}" type="sibTrans" cxnId="{73E59B07-271A-4F6A-8BB7-6EEEB9FE88CB}">
      <dgm:prSet/>
      <dgm:spPr/>
      <dgm:t>
        <a:bodyPr/>
        <a:lstStyle/>
        <a:p>
          <a:endParaRPr lang="en-US"/>
        </a:p>
      </dgm:t>
    </dgm:pt>
    <dgm:pt modelId="{856F58DB-DB7B-4863-A0FC-DACAA2DD1FE0}">
      <dgm:prSet phldrT="[Text]"/>
      <dgm:spPr>
        <a:xfrm>
          <a:off x="3810003" y="1219200"/>
          <a:ext cx="2588865" cy="1873462"/>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Char char="•"/>
          </a:pPr>
          <a:r>
            <a:rPr lang="en-US" dirty="0">
              <a:solidFill>
                <a:sysClr val="windowText" lastClr="000000">
                  <a:hueOff val="0"/>
                  <a:satOff val="0"/>
                  <a:lumOff val="0"/>
                  <a:alphaOff val="0"/>
                </a:sysClr>
              </a:solidFill>
              <a:latin typeface="Calibri"/>
              <a:ea typeface="+mn-ea"/>
              <a:cs typeface="+mn-cs"/>
            </a:rPr>
            <a:t>4.5 – 5 stars: 70%</a:t>
          </a:r>
        </a:p>
      </dgm:t>
    </dgm:pt>
    <dgm:pt modelId="{DBCABBFF-DBD0-4FB4-AA73-545D881D702F}" type="parTrans" cxnId="{85FDB2F6-BC18-43B9-B32F-EA85FE55CDC9}">
      <dgm:prSet/>
      <dgm:spPr/>
      <dgm:t>
        <a:bodyPr/>
        <a:lstStyle/>
        <a:p>
          <a:endParaRPr lang="en-US"/>
        </a:p>
      </dgm:t>
    </dgm:pt>
    <dgm:pt modelId="{F393626A-1114-4599-B3D1-992DCC6FB48C}" type="sibTrans" cxnId="{85FDB2F6-BC18-43B9-B32F-EA85FE55CDC9}">
      <dgm:prSet/>
      <dgm:spPr/>
      <dgm:t>
        <a:bodyPr/>
        <a:lstStyle/>
        <a:p>
          <a:endParaRPr lang="en-US"/>
        </a:p>
      </dgm:t>
    </dgm:pt>
    <dgm:pt modelId="{15589AAB-F970-4059-8498-8ACDFCECAED1}">
      <dgm:prSet phldrT="[Text]"/>
      <dgm:spPr>
        <a:xfrm>
          <a:off x="3810003" y="1219200"/>
          <a:ext cx="2588865" cy="1873462"/>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Char char="•"/>
          </a:pPr>
          <a:r>
            <a:rPr lang="en-US" dirty="0">
              <a:solidFill>
                <a:sysClr val="windowText" lastClr="000000">
                  <a:hueOff val="0"/>
                  <a:satOff val="0"/>
                  <a:lumOff val="0"/>
                  <a:alphaOff val="0"/>
                </a:sysClr>
              </a:solidFill>
              <a:latin typeface="Calibri"/>
              <a:ea typeface="+mn-ea"/>
              <a:cs typeface="+mn-cs"/>
            </a:rPr>
            <a:t>4.0 – 4.4 stars: 65%</a:t>
          </a:r>
        </a:p>
      </dgm:t>
    </dgm:pt>
    <dgm:pt modelId="{9126CCC4-ED64-4487-813C-BCBFB26B8024}" type="parTrans" cxnId="{323FBDA4-507F-4EB2-9AD5-6E4F6FC35A74}">
      <dgm:prSet/>
      <dgm:spPr/>
      <dgm:t>
        <a:bodyPr/>
        <a:lstStyle/>
        <a:p>
          <a:endParaRPr lang="en-US"/>
        </a:p>
      </dgm:t>
    </dgm:pt>
    <dgm:pt modelId="{7B695C19-E1A0-4D0E-99B6-14B54376A5C5}" type="sibTrans" cxnId="{323FBDA4-507F-4EB2-9AD5-6E4F6FC35A74}">
      <dgm:prSet/>
      <dgm:spPr/>
      <dgm:t>
        <a:bodyPr/>
        <a:lstStyle/>
        <a:p>
          <a:endParaRPr lang="en-US"/>
        </a:p>
      </dgm:t>
    </dgm:pt>
    <dgm:pt modelId="{4A9FD064-3944-491F-8473-B2626B6F3100}">
      <dgm:prSet phldrT="[Text]"/>
      <dgm:spPr>
        <a:xfrm>
          <a:off x="3810003" y="1219200"/>
          <a:ext cx="2588865" cy="1873462"/>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Char char="•"/>
          </a:pPr>
          <a:r>
            <a:rPr lang="en-US" dirty="0">
              <a:solidFill>
                <a:sysClr val="windowText" lastClr="000000">
                  <a:hueOff val="0"/>
                  <a:satOff val="0"/>
                  <a:lumOff val="0"/>
                  <a:alphaOff val="0"/>
                </a:sysClr>
              </a:solidFill>
              <a:latin typeface="Calibri"/>
              <a:ea typeface="+mn-ea"/>
              <a:cs typeface="+mn-cs"/>
            </a:rPr>
            <a:t>&lt;3.0 stars: 50%</a:t>
          </a:r>
        </a:p>
      </dgm:t>
    </dgm:pt>
    <dgm:pt modelId="{768DCBE2-1396-4510-8D2C-73C6B6B3AF8F}" type="parTrans" cxnId="{7179850A-B240-46B3-B7F1-589681CA4D38}">
      <dgm:prSet/>
      <dgm:spPr/>
      <dgm:t>
        <a:bodyPr/>
        <a:lstStyle/>
        <a:p>
          <a:endParaRPr lang="en-US"/>
        </a:p>
      </dgm:t>
    </dgm:pt>
    <dgm:pt modelId="{017CEF4F-CE4B-451D-A0EE-69D56E3F3472}" type="sibTrans" cxnId="{7179850A-B240-46B3-B7F1-589681CA4D38}">
      <dgm:prSet/>
      <dgm:spPr/>
      <dgm:t>
        <a:bodyPr/>
        <a:lstStyle/>
        <a:p>
          <a:endParaRPr lang="en-US"/>
        </a:p>
      </dgm:t>
    </dgm:pt>
    <dgm:pt modelId="{5BF7ECF5-5332-4B9C-A214-4F51CB80DB72}">
      <dgm:prSet phldrT="[Text]"/>
      <dgm:spPr>
        <a:xfrm>
          <a:off x="380999" y="1349275"/>
          <a:ext cx="2588865" cy="1873462"/>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Char char="•"/>
          </a:pPr>
          <a:r>
            <a:rPr lang="en-US" dirty="0">
              <a:solidFill>
                <a:sysClr val="windowText" lastClr="000000">
                  <a:hueOff val="0"/>
                  <a:satOff val="0"/>
                  <a:lumOff val="0"/>
                  <a:alphaOff val="0"/>
                </a:sysClr>
              </a:solidFill>
              <a:latin typeface="Calibri"/>
              <a:ea typeface="+mn-ea"/>
              <a:cs typeface="+mn-cs"/>
            </a:rPr>
            <a:t>Less than 4 Stars:  0%</a:t>
          </a:r>
        </a:p>
      </dgm:t>
    </dgm:pt>
    <dgm:pt modelId="{C88BFA97-BEA8-4D1A-AA05-F90B1A592878}" type="parTrans" cxnId="{19EEE240-D3DB-44A0-8E74-9E5633193701}">
      <dgm:prSet/>
      <dgm:spPr/>
      <dgm:t>
        <a:bodyPr/>
        <a:lstStyle/>
        <a:p>
          <a:endParaRPr lang="en-US"/>
        </a:p>
      </dgm:t>
    </dgm:pt>
    <dgm:pt modelId="{D39250A1-3E79-4387-B79C-32A9EDAE6177}" type="sibTrans" cxnId="{19EEE240-D3DB-44A0-8E74-9E5633193701}">
      <dgm:prSet/>
      <dgm:spPr/>
      <dgm:t>
        <a:bodyPr/>
        <a:lstStyle/>
        <a:p>
          <a:endParaRPr lang="en-US"/>
        </a:p>
      </dgm:t>
    </dgm:pt>
    <dgm:pt modelId="{B70195DD-F594-4A1F-803C-00F91CC6DF46}">
      <dgm:prSet phldrT="[Text]"/>
      <dgm:spPr>
        <a:xfrm>
          <a:off x="3810003" y="1219200"/>
          <a:ext cx="2588865" cy="1873462"/>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Char char="•"/>
          </a:pPr>
          <a:r>
            <a:rPr lang="en-US" dirty="0">
              <a:solidFill>
                <a:sysClr val="windowText" lastClr="000000">
                  <a:hueOff val="0"/>
                  <a:satOff val="0"/>
                  <a:lumOff val="0"/>
                  <a:alphaOff val="0"/>
                </a:sysClr>
              </a:solidFill>
              <a:latin typeface="Calibri"/>
              <a:ea typeface="+mn-ea"/>
              <a:cs typeface="+mn-cs"/>
            </a:rPr>
            <a:t>3.5- 3.9 stars: 60%</a:t>
          </a:r>
        </a:p>
      </dgm:t>
    </dgm:pt>
    <dgm:pt modelId="{0E989466-83CB-4E98-844C-823B7AA4C7AC}" type="parTrans" cxnId="{9D0A042A-29CB-47FA-A93F-B5F906B76ECF}">
      <dgm:prSet/>
      <dgm:spPr/>
      <dgm:t>
        <a:bodyPr/>
        <a:lstStyle/>
        <a:p>
          <a:endParaRPr lang="en-US"/>
        </a:p>
      </dgm:t>
    </dgm:pt>
    <dgm:pt modelId="{4C92A6DF-B102-4FD5-8D4D-91F751FFA4F4}" type="sibTrans" cxnId="{9D0A042A-29CB-47FA-A93F-B5F906B76ECF}">
      <dgm:prSet/>
      <dgm:spPr/>
      <dgm:t>
        <a:bodyPr/>
        <a:lstStyle/>
        <a:p>
          <a:endParaRPr lang="en-US"/>
        </a:p>
      </dgm:t>
    </dgm:pt>
    <dgm:pt modelId="{D740E163-682D-4AF0-B7BD-70AE4CE9A7D8}">
      <dgm:prSet phldrT="[Text]"/>
      <dgm:spPr>
        <a:xfrm>
          <a:off x="3810003" y="1219200"/>
          <a:ext cx="2588865" cy="1873462"/>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t>
        <a:bodyPr/>
        <a:lstStyle/>
        <a:p>
          <a:pPr>
            <a:buChar char="•"/>
          </a:pPr>
          <a:r>
            <a:rPr lang="en-US" dirty="0">
              <a:solidFill>
                <a:sysClr val="windowText" lastClr="000000">
                  <a:hueOff val="0"/>
                  <a:satOff val="0"/>
                  <a:lumOff val="0"/>
                  <a:alphaOff val="0"/>
                </a:sysClr>
              </a:solidFill>
              <a:latin typeface="Calibri"/>
              <a:ea typeface="+mn-ea"/>
              <a:cs typeface="+mn-cs"/>
            </a:rPr>
            <a:t>3.0-3.4 stars: 55%</a:t>
          </a:r>
        </a:p>
      </dgm:t>
    </dgm:pt>
    <dgm:pt modelId="{A5A293AC-ED8D-470C-9D27-68B0D9A2B2AE}" type="parTrans" cxnId="{36916E2A-79C7-4D28-B29F-BB16CB443545}">
      <dgm:prSet/>
      <dgm:spPr/>
      <dgm:t>
        <a:bodyPr/>
        <a:lstStyle/>
        <a:p>
          <a:endParaRPr lang="en-US"/>
        </a:p>
      </dgm:t>
    </dgm:pt>
    <dgm:pt modelId="{CFFCE159-8C30-4EF6-89CE-1CE997DEA235}" type="sibTrans" cxnId="{36916E2A-79C7-4D28-B29F-BB16CB443545}">
      <dgm:prSet/>
      <dgm:spPr/>
      <dgm:t>
        <a:bodyPr/>
        <a:lstStyle/>
        <a:p>
          <a:endParaRPr lang="en-US"/>
        </a:p>
      </dgm:t>
    </dgm:pt>
    <dgm:pt modelId="{56151441-0D26-406E-92B9-A2F59CB38A60}" type="pres">
      <dgm:prSet presAssocID="{0B41D02B-2F15-4CA8-9AD0-C66D3A89F977}" presName="Name0" presStyleCnt="0">
        <dgm:presLayoutVars>
          <dgm:dir/>
          <dgm:animLvl val="lvl"/>
          <dgm:resizeHandles val="exact"/>
        </dgm:presLayoutVars>
      </dgm:prSet>
      <dgm:spPr/>
    </dgm:pt>
    <dgm:pt modelId="{86EA41C4-73A6-4F3D-802F-466A6AB5316D}" type="pres">
      <dgm:prSet presAssocID="{03A54DA7-BB57-489C-9EAA-29A6521BBBC9}" presName="composite" presStyleCnt="0"/>
      <dgm:spPr/>
    </dgm:pt>
    <dgm:pt modelId="{A5EA3AF3-F6AB-464C-8B58-724142D56DBC}" type="pres">
      <dgm:prSet presAssocID="{03A54DA7-BB57-489C-9EAA-29A6521BBBC9}" presName="parTx" presStyleLbl="alignNode1" presStyleIdx="0" presStyleCnt="3" custLinFactNeighborX="14633" custLinFactNeighborY="-2258">
        <dgm:presLayoutVars>
          <dgm:chMax val="0"/>
          <dgm:chPref val="0"/>
          <dgm:bulletEnabled val="1"/>
        </dgm:presLayoutVars>
      </dgm:prSet>
      <dgm:spPr/>
    </dgm:pt>
    <dgm:pt modelId="{319C2505-6D8E-4345-9B35-EA4ADD007256}" type="pres">
      <dgm:prSet presAssocID="{03A54DA7-BB57-489C-9EAA-29A6521BBBC9}" presName="desTx" presStyleLbl="alignAccFollowNode1" presStyleIdx="0" presStyleCnt="3" custLinFactNeighborX="14633" custLinFactNeighborY="796">
        <dgm:presLayoutVars>
          <dgm:bulletEnabled val="1"/>
        </dgm:presLayoutVars>
      </dgm:prSet>
      <dgm:spPr/>
    </dgm:pt>
    <dgm:pt modelId="{12857252-7F4F-4FE8-BC7E-03D2342BC721}" type="pres">
      <dgm:prSet presAssocID="{BAC1786E-1A70-44DF-9655-2A15D9773558}" presName="space" presStyleCnt="0"/>
      <dgm:spPr/>
    </dgm:pt>
    <dgm:pt modelId="{F7FF29CE-D2A4-4D29-81B2-43331EBA8576}" type="pres">
      <dgm:prSet presAssocID="{E63DB528-7FC3-44D6-A1A9-AC0E3D3A9366}" presName="composite" presStyleCnt="0"/>
      <dgm:spPr/>
    </dgm:pt>
    <dgm:pt modelId="{8D237A31-EBA5-45C7-8F3E-EA0FE1A6F3D8}" type="pres">
      <dgm:prSet presAssocID="{E63DB528-7FC3-44D6-A1A9-AC0E3D3A9366}" presName="parTx" presStyleLbl="alignNode1" presStyleIdx="1" presStyleCnt="3" custScaleX="26792" custScaleY="36980" custLinFactY="-500000" custLinFactNeighborX="42830" custLinFactNeighborY="-586331">
        <dgm:presLayoutVars>
          <dgm:chMax val="0"/>
          <dgm:chPref val="0"/>
          <dgm:bulletEnabled val="1"/>
        </dgm:presLayoutVars>
      </dgm:prSet>
      <dgm:spPr/>
    </dgm:pt>
    <dgm:pt modelId="{8CAB70C9-6A4D-4443-A545-A0EE2DCFC5BF}" type="pres">
      <dgm:prSet presAssocID="{E63DB528-7FC3-44D6-A1A9-AC0E3D3A9366}" presName="desTx" presStyleLbl="alignAccFollowNode1" presStyleIdx="1" presStyleCnt="3" custScaleX="60283" custScaleY="9074" custLinFactY="33892" custLinFactNeighborX="47802" custLinFactNeighborY="100000">
        <dgm:presLayoutVars>
          <dgm:bulletEnabled val="1"/>
        </dgm:presLayoutVars>
      </dgm:prSet>
      <dgm:spPr>
        <a:xfrm>
          <a:off x="4191006" y="2184286"/>
          <a:ext cx="1560645" cy="169997"/>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ln>
        <a:effectLst/>
      </dgm:spPr>
    </dgm:pt>
    <dgm:pt modelId="{F5C93C9C-A1C2-4F2B-80D1-764289E32B07}" type="pres">
      <dgm:prSet presAssocID="{3C64C002-D950-4C3F-B272-886C620767AB}" presName="space" presStyleCnt="0"/>
      <dgm:spPr/>
    </dgm:pt>
    <dgm:pt modelId="{7358B897-2FF7-4994-9A08-B8B2B642EC6B}" type="pres">
      <dgm:prSet presAssocID="{46D21891-83BD-4AB7-8861-8059E195067D}" presName="composite" presStyleCnt="0"/>
      <dgm:spPr/>
    </dgm:pt>
    <dgm:pt modelId="{E2FD5D3C-9F27-45F8-AAD2-E2F4CB12D538}" type="pres">
      <dgm:prSet presAssocID="{46D21891-83BD-4AB7-8861-8059E195067D}" presName="parTx" presStyleLbl="alignNode1" presStyleIdx="2" presStyleCnt="3" custLinFactNeighborX="-41198" custLinFactNeighborY="-9827">
        <dgm:presLayoutVars>
          <dgm:chMax val="0"/>
          <dgm:chPref val="0"/>
          <dgm:bulletEnabled val="1"/>
        </dgm:presLayoutVars>
      </dgm:prSet>
      <dgm:spPr/>
    </dgm:pt>
    <dgm:pt modelId="{44A23313-623E-4DA8-ABCA-4323CD4A073D}" type="pres">
      <dgm:prSet presAssocID="{46D21891-83BD-4AB7-8861-8059E195067D}" presName="desTx" presStyleLbl="alignAccFollowNode1" presStyleIdx="2" presStyleCnt="3" custLinFactNeighborX="-41198" custLinFactNeighborY="-6147">
        <dgm:presLayoutVars>
          <dgm:bulletEnabled val="1"/>
        </dgm:presLayoutVars>
      </dgm:prSet>
      <dgm:spPr/>
    </dgm:pt>
  </dgm:ptLst>
  <dgm:cxnLst>
    <dgm:cxn modelId="{FA98BE01-5FC6-4E49-9618-6FE9E2B8E617}" type="presOf" srcId="{856F58DB-DB7B-4863-A0FC-DACAA2DD1FE0}" destId="{44A23313-623E-4DA8-ABCA-4323CD4A073D}" srcOrd="0" destOrd="0" presId="urn:microsoft.com/office/officeart/2005/8/layout/hList1"/>
    <dgm:cxn modelId="{73E59B07-271A-4F6A-8BB7-6EEEB9FE88CB}" srcId="{0B41D02B-2F15-4CA8-9AD0-C66D3A89F977}" destId="{46D21891-83BD-4AB7-8861-8059E195067D}" srcOrd="2" destOrd="0" parTransId="{7E5C7695-3A55-4FD0-A591-269578E3D977}" sibTransId="{34D4EB1D-1E42-478E-9452-E595E0D9CE34}"/>
    <dgm:cxn modelId="{7179850A-B240-46B3-B7F1-589681CA4D38}" srcId="{46D21891-83BD-4AB7-8861-8059E195067D}" destId="{4A9FD064-3944-491F-8473-B2626B6F3100}" srcOrd="4" destOrd="0" parTransId="{768DCBE2-1396-4510-8D2C-73C6B6B3AF8F}" sibTransId="{017CEF4F-CE4B-451D-A0EE-69D56E3F3472}"/>
    <dgm:cxn modelId="{E217770B-E429-4091-8B36-1ADCA10B8248}" type="presOf" srcId="{D44CE5A3-1E97-41E9-AB35-F15C020E774B}" destId="{319C2505-6D8E-4345-9B35-EA4ADD007256}" srcOrd="0" destOrd="0" presId="urn:microsoft.com/office/officeart/2005/8/layout/hList1"/>
    <dgm:cxn modelId="{244FE523-DB65-4013-BCB4-0F93029971FF}" type="presOf" srcId="{5BF7ECF5-5332-4B9C-A214-4F51CB80DB72}" destId="{319C2505-6D8E-4345-9B35-EA4ADD007256}" srcOrd="0" destOrd="1" presId="urn:microsoft.com/office/officeart/2005/8/layout/hList1"/>
    <dgm:cxn modelId="{9D0A042A-29CB-47FA-A93F-B5F906B76ECF}" srcId="{46D21891-83BD-4AB7-8861-8059E195067D}" destId="{B70195DD-F594-4A1F-803C-00F91CC6DF46}" srcOrd="2" destOrd="0" parTransId="{0E989466-83CB-4E98-844C-823B7AA4C7AC}" sibTransId="{4C92A6DF-B102-4FD5-8D4D-91F751FFA4F4}"/>
    <dgm:cxn modelId="{36916E2A-79C7-4D28-B29F-BB16CB443545}" srcId="{46D21891-83BD-4AB7-8861-8059E195067D}" destId="{D740E163-682D-4AF0-B7BD-70AE4CE9A7D8}" srcOrd="3" destOrd="0" parTransId="{A5A293AC-ED8D-470C-9D27-68B0D9A2B2AE}" sibTransId="{CFFCE159-8C30-4EF6-89CE-1CE997DEA235}"/>
    <dgm:cxn modelId="{19EEE240-D3DB-44A0-8E74-9E5633193701}" srcId="{03A54DA7-BB57-489C-9EAA-29A6521BBBC9}" destId="{5BF7ECF5-5332-4B9C-A214-4F51CB80DB72}" srcOrd="1" destOrd="0" parTransId="{C88BFA97-BEA8-4D1A-AA05-F90B1A592878}" sibTransId="{D39250A1-3E79-4387-B79C-32A9EDAE6177}"/>
    <dgm:cxn modelId="{FF7B0441-9C39-4BF1-AB78-DE35BF6FA18F}" type="presOf" srcId="{D740E163-682D-4AF0-B7BD-70AE4CE9A7D8}" destId="{44A23313-623E-4DA8-ABCA-4323CD4A073D}" srcOrd="0" destOrd="3" presId="urn:microsoft.com/office/officeart/2005/8/layout/hList1"/>
    <dgm:cxn modelId="{51C59343-66C0-4A49-A9AF-F98AB76B7D04}" type="presOf" srcId="{46D21891-83BD-4AB7-8861-8059E195067D}" destId="{E2FD5D3C-9F27-45F8-AAD2-E2F4CB12D538}" srcOrd="0" destOrd="0" presId="urn:microsoft.com/office/officeart/2005/8/layout/hList1"/>
    <dgm:cxn modelId="{5FD9296D-7F1C-4EF3-AF40-BB1AAEE58D38}" srcId="{0B41D02B-2F15-4CA8-9AD0-C66D3A89F977}" destId="{03A54DA7-BB57-489C-9EAA-29A6521BBBC9}" srcOrd="0" destOrd="0" parTransId="{0F94D9C2-A7E3-416B-BFBD-714B9FD11DD6}" sibTransId="{BAC1786E-1A70-44DF-9655-2A15D9773558}"/>
    <dgm:cxn modelId="{CB761E70-98BD-420A-9197-DD0474979D3D}" type="presOf" srcId="{E63DB528-7FC3-44D6-A1A9-AC0E3D3A9366}" destId="{8D237A31-EBA5-45C7-8F3E-EA0FE1A6F3D8}" srcOrd="0" destOrd="0" presId="urn:microsoft.com/office/officeart/2005/8/layout/hList1"/>
    <dgm:cxn modelId="{2BBDDC86-E275-4708-96CE-854591346420}" type="presOf" srcId="{B70195DD-F594-4A1F-803C-00F91CC6DF46}" destId="{44A23313-623E-4DA8-ABCA-4323CD4A073D}" srcOrd="0" destOrd="2" presId="urn:microsoft.com/office/officeart/2005/8/layout/hList1"/>
    <dgm:cxn modelId="{DA66B093-076F-428F-B400-C4D1D25A300E}" srcId="{0B41D02B-2F15-4CA8-9AD0-C66D3A89F977}" destId="{E63DB528-7FC3-44D6-A1A9-AC0E3D3A9366}" srcOrd="1" destOrd="0" parTransId="{629259EF-0A06-49DB-85F3-286F4D378DCD}" sibTransId="{3C64C002-D950-4C3F-B272-886C620767AB}"/>
    <dgm:cxn modelId="{5B872EA2-E62A-4066-A7D5-A23D74B3FE8B}" type="presOf" srcId="{03A54DA7-BB57-489C-9EAA-29A6521BBBC9}" destId="{A5EA3AF3-F6AB-464C-8B58-724142D56DBC}" srcOrd="0" destOrd="0" presId="urn:microsoft.com/office/officeart/2005/8/layout/hList1"/>
    <dgm:cxn modelId="{323FBDA4-507F-4EB2-9AD5-6E4F6FC35A74}" srcId="{46D21891-83BD-4AB7-8861-8059E195067D}" destId="{15589AAB-F970-4059-8498-8ACDFCECAED1}" srcOrd="1" destOrd="0" parTransId="{9126CCC4-ED64-4487-813C-BCBFB26B8024}" sibTransId="{7B695C19-E1A0-4D0E-99B6-14B54376A5C5}"/>
    <dgm:cxn modelId="{927C3FAA-7F72-44AE-AE9C-D0FB7905EADD}" type="presOf" srcId="{15589AAB-F970-4059-8498-8ACDFCECAED1}" destId="{44A23313-623E-4DA8-ABCA-4323CD4A073D}" srcOrd="0" destOrd="1" presId="urn:microsoft.com/office/officeart/2005/8/layout/hList1"/>
    <dgm:cxn modelId="{5CEEE3AF-0824-43AC-9078-F68FA04141B4}" type="presOf" srcId="{0B41D02B-2F15-4CA8-9AD0-C66D3A89F977}" destId="{56151441-0D26-406E-92B9-A2F59CB38A60}" srcOrd="0" destOrd="0" presId="urn:microsoft.com/office/officeart/2005/8/layout/hList1"/>
    <dgm:cxn modelId="{863DF5EA-69B3-4498-BCA9-9282FAA3C1B1}" srcId="{03A54DA7-BB57-489C-9EAA-29A6521BBBC9}" destId="{D44CE5A3-1E97-41E9-AB35-F15C020E774B}" srcOrd="0" destOrd="0" parTransId="{BB287531-6C8B-41AB-A46E-A5F3C2532736}" sibTransId="{4E430C7E-4B7C-460B-A170-0A63C4423EC3}"/>
    <dgm:cxn modelId="{234BCCF3-4A97-41A8-B140-CDA772FB84F7}" type="presOf" srcId="{4A9FD064-3944-491F-8473-B2626B6F3100}" destId="{44A23313-623E-4DA8-ABCA-4323CD4A073D}" srcOrd="0" destOrd="4" presId="urn:microsoft.com/office/officeart/2005/8/layout/hList1"/>
    <dgm:cxn modelId="{85FDB2F6-BC18-43B9-B32F-EA85FE55CDC9}" srcId="{46D21891-83BD-4AB7-8861-8059E195067D}" destId="{856F58DB-DB7B-4863-A0FC-DACAA2DD1FE0}" srcOrd="0" destOrd="0" parTransId="{DBCABBFF-DBD0-4FB4-AA73-545D881D702F}" sibTransId="{F393626A-1114-4599-B3D1-992DCC6FB48C}"/>
    <dgm:cxn modelId="{A06C5048-29F7-496E-8072-950F9CC9ACBA}" type="presParOf" srcId="{56151441-0D26-406E-92B9-A2F59CB38A60}" destId="{86EA41C4-73A6-4F3D-802F-466A6AB5316D}" srcOrd="0" destOrd="0" presId="urn:microsoft.com/office/officeart/2005/8/layout/hList1"/>
    <dgm:cxn modelId="{9B624CAE-C245-42BE-A24D-DF71BA1CC283}" type="presParOf" srcId="{86EA41C4-73A6-4F3D-802F-466A6AB5316D}" destId="{A5EA3AF3-F6AB-464C-8B58-724142D56DBC}" srcOrd="0" destOrd="0" presId="urn:microsoft.com/office/officeart/2005/8/layout/hList1"/>
    <dgm:cxn modelId="{C122A19B-B356-4CA3-8D88-4BD7B3492A0C}" type="presParOf" srcId="{86EA41C4-73A6-4F3D-802F-466A6AB5316D}" destId="{319C2505-6D8E-4345-9B35-EA4ADD007256}" srcOrd="1" destOrd="0" presId="urn:microsoft.com/office/officeart/2005/8/layout/hList1"/>
    <dgm:cxn modelId="{DD25E967-6680-4E3A-AD52-92B8EF5B1025}" type="presParOf" srcId="{56151441-0D26-406E-92B9-A2F59CB38A60}" destId="{12857252-7F4F-4FE8-BC7E-03D2342BC721}" srcOrd="1" destOrd="0" presId="urn:microsoft.com/office/officeart/2005/8/layout/hList1"/>
    <dgm:cxn modelId="{817556F2-9F21-4C8E-952A-31F691A39415}" type="presParOf" srcId="{56151441-0D26-406E-92B9-A2F59CB38A60}" destId="{F7FF29CE-D2A4-4D29-81B2-43331EBA8576}" srcOrd="2" destOrd="0" presId="urn:microsoft.com/office/officeart/2005/8/layout/hList1"/>
    <dgm:cxn modelId="{D2E4A7C9-3616-45C9-806B-F6881F9DAF32}" type="presParOf" srcId="{F7FF29CE-D2A4-4D29-81B2-43331EBA8576}" destId="{8D237A31-EBA5-45C7-8F3E-EA0FE1A6F3D8}" srcOrd="0" destOrd="0" presId="urn:microsoft.com/office/officeart/2005/8/layout/hList1"/>
    <dgm:cxn modelId="{C8911FE7-8428-41E0-B652-D97BCDEABE33}" type="presParOf" srcId="{F7FF29CE-D2A4-4D29-81B2-43331EBA8576}" destId="{8CAB70C9-6A4D-4443-A545-A0EE2DCFC5BF}" srcOrd="1" destOrd="0" presId="urn:microsoft.com/office/officeart/2005/8/layout/hList1"/>
    <dgm:cxn modelId="{1C4CF248-2F92-48F1-95D9-C7B6BA6CAFBE}" type="presParOf" srcId="{56151441-0D26-406E-92B9-A2F59CB38A60}" destId="{F5C93C9C-A1C2-4F2B-80D1-764289E32B07}" srcOrd="3" destOrd="0" presId="urn:microsoft.com/office/officeart/2005/8/layout/hList1"/>
    <dgm:cxn modelId="{8758030B-577E-4320-8643-7C3FA4EDECA5}" type="presParOf" srcId="{56151441-0D26-406E-92B9-A2F59CB38A60}" destId="{7358B897-2FF7-4994-9A08-B8B2B642EC6B}" srcOrd="4" destOrd="0" presId="urn:microsoft.com/office/officeart/2005/8/layout/hList1"/>
    <dgm:cxn modelId="{43344DFC-007D-4898-A444-4946AEA7DDC5}" type="presParOf" srcId="{7358B897-2FF7-4994-9A08-B8B2B642EC6B}" destId="{E2FD5D3C-9F27-45F8-AAD2-E2F4CB12D538}" srcOrd="0" destOrd="0" presId="urn:microsoft.com/office/officeart/2005/8/layout/hList1"/>
    <dgm:cxn modelId="{ED3F5642-6F61-4922-8B2E-501E90C98AEC}" type="presParOf" srcId="{7358B897-2FF7-4994-9A08-B8B2B642EC6B}" destId="{44A23313-623E-4DA8-ABCA-4323CD4A073D}"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1A570-7AC2-4895-AEFC-FF23DC08F03B}">
      <dsp:nvSpPr>
        <dsp:cNvPr id="0" name=""/>
        <dsp:cNvSpPr/>
      </dsp:nvSpPr>
      <dsp:spPr>
        <a:xfrm>
          <a:off x="5230" y="655578"/>
          <a:ext cx="2378024" cy="113475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dirty="0"/>
            <a:t>Primary and secondary research is reflected in guidelines</a:t>
          </a:r>
        </a:p>
      </dsp:txBody>
      <dsp:txXfrm>
        <a:off x="5230" y="655578"/>
        <a:ext cx="2378024" cy="756506"/>
      </dsp:txXfrm>
    </dsp:sp>
    <dsp:sp modelId="{9EFBA917-D378-4322-9DAD-FB02BF2B149F}">
      <dsp:nvSpPr>
        <dsp:cNvPr id="0" name=""/>
        <dsp:cNvSpPr/>
      </dsp:nvSpPr>
      <dsp:spPr>
        <a:xfrm>
          <a:off x="492295" y="1412084"/>
          <a:ext cx="2378024" cy="1836000"/>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Agency for Healthcare Research and Quality (AHRQ)</a:t>
          </a:r>
        </a:p>
        <a:p>
          <a:pPr marL="114300" lvl="1" indent="-114300" algn="l" defTabSz="666750">
            <a:lnSpc>
              <a:spcPct val="90000"/>
            </a:lnSpc>
            <a:spcBef>
              <a:spcPct val="0"/>
            </a:spcBef>
            <a:spcAft>
              <a:spcPct val="15000"/>
            </a:spcAft>
            <a:buChar char="•"/>
          </a:pPr>
          <a:r>
            <a:rPr lang="en-US" sz="1500" kern="1200" dirty="0"/>
            <a:t>National Institutes of Health (NIH)</a:t>
          </a:r>
        </a:p>
        <a:p>
          <a:pPr marL="114300" lvl="1" indent="-114300" algn="l" defTabSz="666750">
            <a:lnSpc>
              <a:spcPct val="90000"/>
            </a:lnSpc>
            <a:spcBef>
              <a:spcPct val="0"/>
            </a:spcBef>
            <a:spcAft>
              <a:spcPct val="15000"/>
            </a:spcAft>
            <a:buChar char="•"/>
          </a:pPr>
          <a:r>
            <a:rPr lang="en-US" sz="1500" kern="1200" dirty="0"/>
            <a:t>Industry</a:t>
          </a:r>
        </a:p>
        <a:p>
          <a:pPr marL="114300" lvl="1" indent="-114300" algn="l" defTabSz="666750">
            <a:lnSpc>
              <a:spcPct val="90000"/>
            </a:lnSpc>
            <a:spcBef>
              <a:spcPct val="0"/>
            </a:spcBef>
            <a:spcAft>
              <a:spcPct val="15000"/>
            </a:spcAft>
            <a:buChar char="•"/>
          </a:pPr>
          <a:r>
            <a:rPr lang="en-US" sz="1500" kern="1200" dirty="0"/>
            <a:t>Professional societies</a:t>
          </a:r>
        </a:p>
      </dsp:txBody>
      <dsp:txXfrm>
        <a:off x="546070" y="1465859"/>
        <a:ext cx="2270474" cy="1728450"/>
      </dsp:txXfrm>
    </dsp:sp>
    <dsp:sp modelId="{6FF44C10-1D22-4297-B55A-51C4D2093307}">
      <dsp:nvSpPr>
        <dsp:cNvPr id="0" name=""/>
        <dsp:cNvSpPr/>
      </dsp:nvSpPr>
      <dsp:spPr>
        <a:xfrm>
          <a:off x="2743754" y="737801"/>
          <a:ext cx="764259" cy="592059"/>
        </a:xfrm>
        <a:prstGeom prst="rightArrow">
          <a:avLst>
            <a:gd name="adj1" fmla="val 60000"/>
            <a:gd name="adj2" fmla="val 50000"/>
          </a:avLst>
        </a:prstGeom>
        <a:gradFill rotWithShape="0">
          <a:gsLst>
            <a:gs pos="0">
              <a:schemeClr val="accent6">
                <a:tint val="60000"/>
                <a:hueOff val="0"/>
                <a:satOff val="0"/>
                <a:lumOff val="0"/>
                <a:alphaOff val="0"/>
                <a:satMod val="103000"/>
                <a:lumMod val="102000"/>
                <a:tint val="94000"/>
              </a:schemeClr>
            </a:gs>
            <a:gs pos="50000">
              <a:schemeClr val="accent6">
                <a:tint val="60000"/>
                <a:hueOff val="0"/>
                <a:satOff val="0"/>
                <a:lumOff val="0"/>
                <a:alphaOff val="0"/>
                <a:satMod val="110000"/>
                <a:lumMod val="100000"/>
                <a:shade val="100000"/>
              </a:schemeClr>
            </a:gs>
            <a:gs pos="100000">
              <a:schemeClr val="accent6">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743754" y="856213"/>
        <a:ext cx="586641" cy="355235"/>
      </dsp:txXfrm>
    </dsp:sp>
    <dsp:sp modelId="{7587AD78-05B2-46B0-BBE3-7183A7B85D88}">
      <dsp:nvSpPr>
        <dsp:cNvPr id="0" name=""/>
        <dsp:cNvSpPr/>
      </dsp:nvSpPr>
      <dsp:spPr>
        <a:xfrm>
          <a:off x="3825254" y="655578"/>
          <a:ext cx="2378024" cy="113475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dirty="0"/>
            <a:t>Measures are developed from guideline recommendations</a:t>
          </a:r>
        </a:p>
      </dsp:txBody>
      <dsp:txXfrm>
        <a:off x="3825254" y="655578"/>
        <a:ext cx="2378024" cy="756506"/>
      </dsp:txXfrm>
    </dsp:sp>
    <dsp:sp modelId="{0C9F94AD-C747-48E9-AEED-7D4FE2AD4EF4}">
      <dsp:nvSpPr>
        <dsp:cNvPr id="0" name=""/>
        <dsp:cNvSpPr/>
      </dsp:nvSpPr>
      <dsp:spPr>
        <a:xfrm>
          <a:off x="4312320" y="1412084"/>
          <a:ext cx="2378024" cy="1836000"/>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Professional societies</a:t>
          </a:r>
        </a:p>
        <a:p>
          <a:pPr marL="114300" lvl="1" indent="-114300" algn="l" defTabSz="666750">
            <a:lnSpc>
              <a:spcPct val="90000"/>
            </a:lnSpc>
            <a:spcBef>
              <a:spcPct val="0"/>
            </a:spcBef>
            <a:spcAft>
              <a:spcPct val="15000"/>
            </a:spcAft>
            <a:buChar char="•"/>
          </a:pPr>
          <a:r>
            <a:rPr lang="en-US" sz="1500" kern="1200" dirty="0"/>
            <a:t>National Committee for Quality Assurance (NCQA)</a:t>
          </a:r>
        </a:p>
        <a:p>
          <a:pPr marL="114300" lvl="1" indent="-114300" algn="l" defTabSz="666750">
            <a:lnSpc>
              <a:spcPct val="90000"/>
            </a:lnSpc>
            <a:spcBef>
              <a:spcPct val="0"/>
            </a:spcBef>
            <a:spcAft>
              <a:spcPct val="15000"/>
            </a:spcAft>
            <a:buChar char="•"/>
          </a:pPr>
          <a:r>
            <a:rPr lang="en-US" sz="1500" kern="1200" dirty="0"/>
            <a:t>CMS</a:t>
          </a:r>
        </a:p>
        <a:p>
          <a:pPr marL="114300" lvl="1" indent="-114300" algn="l" defTabSz="666750">
            <a:lnSpc>
              <a:spcPct val="90000"/>
            </a:lnSpc>
            <a:spcBef>
              <a:spcPct val="0"/>
            </a:spcBef>
            <a:spcAft>
              <a:spcPct val="15000"/>
            </a:spcAft>
            <a:buChar char="•"/>
          </a:pPr>
          <a:r>
            <a:rPr lang="en-US" sz="1500" kern="1200" dirty="0"/>
            <a:t>URAC</a:t>
          </a:r>
        </a:p>
      </dsp:txBody>
      <dsp:txXfrm>
        <a:off x="4366095" y="1465859"/>
        <a:ext cx="2270474" cy="1728450"/>
      </dsp:txXfrm>
    </dsp:sp>
    <dsp:sp modelId="{1E2C47E7-B5AD-4B90-9C1E-CAEED1836822}">
      <dsp:nvSpPr>
        <dsp:cNvPr id="0" name=""/>
        <dsp:cNvSpPr/>
      </dsp:nvSpPr>
      <dsp:spPr>
        <a:xfrm>
          <a:off x="6563779" y="737801"/>
          <a:ext cx="764259" cy="592059"/>
        </a:xfrm>
        <a:prstGeom prst="rightArrow">
          <a:avLst>
            <a:gd name="adj1" fmla="val 60000"/>
            <a:gd name="adj2" fmla="val 50000"/>
          </a:avLst>
        </a:prstGeom>
        <a:gradFill rotWithShape="0">
          <a:gsLst>
            <a:gs pos="0">
              <a:schemeClr val="accent6">
                <a:tint val="60000"/>
                <a:hueOff val="0"/>
                <a:satOff val="0"/>
                <a:lumOff val="0"/>
                <a:alphaOff val="0"/>
                <a:satMod val="103000"/>
                <a:lumMod val="102000"/>
                <a:tint val="94000"/>
              </a:schemeClr>
            </a:gs>
            <a:gs pos="50000">
              <a:schemeClr val="accent6">
                <a:tint val="60000"/>
                <a:hueOff val="0"/>
                <a:satOff val="0"/>
                <a:lumOff val="0"/>
                <a:alphaOff val="0"/>
                <a:satMod val="110000"/>
                <a:lumMod val="100000"/>
                <a:shade val="100000"/>
              </a:schemeClr>
            </a:gs>
            <a:gs pos="100000">
              <a:schemeClr val="accent6">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6563779" y="856213"/>
        <a:ext cx="586641" cy="355235"/>
      </dsp:txXfrm>
    </dsp:sp>
    <dsp:sp modelId="{3E994DF8-D339-4D50-A823-6FDA06271112}">
      <dsp:nvSpPr>
        <dsp:cNvPr id="0" name=""/>
        <dsp:cNvSpPr/>
      </dsp:nvSpPr>
      <dsp:spPr>
        <a:xfrm>
          <a:off x="7645279" y="655578"/>
          <a:ext cx="2378024" cy="113475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dirty="0"/>
            <a:t>Measures are field tested, and potentially endorsed if appropriate</a:t>
          </a:r>
        </a:p>
      </dsp:txBody>
      <dsp:txXfrm>
        <a:off x="7645279" y="655578"/>
        <a:ext cx="2378024" cy="756506"/>
      </dsp:txXfrm>
    </dsp:sp>
    <dsp:sp modelId="{8A8733C7-20A3-4AFD-9B1F-1B5C5FB5D2EE}">
      <dsp:nvSpPr>
        <dsp:cNvPr id="0" name=""/>
        <dsp:cNvSpPr/>
      </dsp:nvSpPr>
      <dsp:spPr>
        <a:xfrm>
          <a:off x="8132345" y="1412084"/>
          <a:ext cx="2378024" cy="1836000"/>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National Quality Forum (NQF)</a:t>
          </a:r>
        </a:p>
        <a:p>
          <a:pPr marL="114300" lvl="1" indent="-114300" algn="l" defTabSz="666750">
            <a:lnSpc>
              <a:spcPct val="90000"/>
            </a:lnSpc>
            <a:spcBef>
              <a:spcPct val="0"/>
            </a:spcBef>
            <a:spcAft>
              <a:spcPct val="15000"/>
            </a:spcAft>
            <a:buChar char="•"/>
          </a:pPr>
          <a:r>
            <a:rPr lang="en-US" sz="1500" kern="1200" dirty="0"/>
            <a:t>Pharmacy Quality Alliance (PQA)</a:t>
          </a:r>
        </a:p>
      </dsp:txBody>
      <dsp:txXfrm>
        <a:off x="8186120" y="1465859"/>
        <a:ext cx="2270474" cy="17284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EA3AF3-F6AB-464C-8B58-724142D56DBC}">
      <dsp:nvSpPr>
        <dsp:cNvPr id="0" name=""/>
        <dsp:cNvSpPr/>
      </dsp:nvSpPr>
      <dsp:spPr>
        <a:xfrm>
          <a:off x="337273" y="122257"/>
          <a:ext cx="2291748" cy="904252"/>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 lastClr="FFFFFF"/>
              </a:solidFill>
              <a:latin typeface="Calibri"/>
              <a:ea typeface="+mn-ea"/>
              <a:cs typeface="+mn-cs"/>
            </a:rPr>
            <a:t>Plans receive bonus payments based on Star Rating</a:t>
          </a:r>
        </a:p>
      </dsp:txBody>
      <dsp:txXfrm>
        <a:off x="337273" y="122257"/>
        <a:ext cx="2291748" cy="904252"/>
      </dsp:txXfrm>
    </dsp:sp>
    <dsp:sp modelId="{319C2505-6D8E-4345-9B35-EA4ADD007256}">
      <dsp:nvSpPr>
        <dsp:cNvPr id="0" name=""/>
        <dsp:cNvSpPr/>
      </dsp:nvSpPr>
      <dsp:spPr>
        <a:xfrm>
          <a:off x="337273" y="1060349"/>
          <a:ext cx="2291748" cy="168611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solidFill>
                <a:sysClr val="windowText" lastClr="000000">
                  <a:hueOff val="0"/>
                  <a:satOff val="0"/>
                  <a:lumOff val="0"/>
                  <a:alphaOff val="0"/>
                </a:sysClr>
              </a:solidFill>
              <a:latin typeface="Calibri"/>
              <a:ea typeface="+mn-ea"/>
              <a:cs typeface="+mn-cs"/>
            </a:rPr>
            <a:t>4-5 Stars:  5%</a:t>
          </a:r>
        </a:p>
        <a:p>
          <a:pPr marL="171450" lvl="1" indent="-171450" algn="l" defTabSz="800100">
            <a:lnSpc>
              <a:spcPct val="90000"/>
            </a:lnSpc>
            <a:spcBef>
              <a:spcPct val="0"/>
            </a:spcBef>
            <a:spcAft>
              <a:spcPct val="15000"/>
            </a:spcAft>
            <a:buChar char="•"/>
          </a:pPr>
          <a:r>
            <a:rPr lang="en-US" sz="1800" kern="1200" dirty="0">
              <a:solidFill>
                <a:sysClr val="windowText" lastClr="000000">
                  <a:hueOff val="0"/>
                  <a:satOff val="0"/>
                  <a:lumOff val="0"/>
                  <a:alphaOff val="0"/>
                </a:sysClr>
              </a:solidFill>
              <a:latin typeface="Calibri"/>
              <a:ea typeface="+mn-ea"/>
              <a:cs typeface="+mn-cs"/>
            </a:rPr>
            <a:t>Less than 4 Stars:  0%</a:t>
          </a:r>
        </a:p>
      </dsp:txBody>
      <dsp:txXfrm>
        <a:off x="337273" y="1060349"/>
        <a:ext cx="2291748" cy="1686116"/>
      </dsp:txXfrm>
    </dsp:sp>
    <dsp:sp modelId="{8D237A31-EBA5-45C7-8F3E-EA0FE1A6F3D8}">
      <dsp:nvSpPr>
        <dsp:cNvPr id="0" name=""/>
        <dsp:cNvSpPr/>
      </dsp:nvSpPr>
      <dsp:spPr>
        <a:xfrm>
          <a:off x="3979835" y="0"/>
          <a:ext cx="614005" cy="334392"/>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endParaRPr lang="en-US" sz="1800" kern="1200" dirty="0">
            <a:solidFill>
              <a:sysClr val="window" lastClr="FFFFFF"/>
            </a:solidFill>
            <a:latin typeface="Calibri"/>
            <a:ea typeface="+mn-ea"/>
            <a:cs typeface="+mn-cs"/>
          </a:endParaRPr>
        </a:p>
      </dsp:txBody>
      <dsp:txXfrm>
        <a:off x="3979835" y="0"/>
        <a:ext cx="614005" cy="334392"/>
      </dsp:txXfrm>
    </dsp:sp>
    <dsp:sp modelId="{8CAB70C9-6A4D-4443-A545-A0EE2DCFC5BF}">
      <dsp:nvSpPr>
        <dsp:cNvPr id="0" name=""/>
        <dsp:cNvSpPr/>
      </dsp:nvSpPr>
      <dsp:spPr>
        <a:xfrm>
          <a:off x="3710016" y="1817572"/>
          <a:ext cx="1381534" cy="152998"/>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E2FD5D3C-9F27-45F8-AAD2-E2F4CB12D538}">
      <dsp:nvSpPr>
        <dsp:cNvPr id="0" name=""/>
        <dsp:cNvSpPr/>
      </dsp:nvSpPr>
      <dsp:spPr>
        <a:xfrm>
          <a:off x="3372739" y="53814"/>
          <a:ext cx="2291748" cy="904252"/>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 lastClr="FFFFFF"/>
              </a:solidFill>
              <a:latin typeface="Calibri"/>
              <a:ea typeface="+mn-ea"/>
              <a:cs typeface="+mn-cs"/>
            </a:rPr>
            <a:t>MA Plan Beneficiary Rebate Amounts</a:t>
          </a:r>
        </a:p>
      </dsp:txBody>
      <dsp:txXfrm>
        <a:off x="3372739" y="53814"/>
        <a:ext cx="2291748" cy="904252"/>
      </dsp:txXfrm>
    </dsp:sp>
    <dsp:sp modelId="{44A23313-623E-4DA8-ABCA-4323CD4A073D}">
      <dsp:nvSpPr>
        <dsp:cNvPr id="0" name=""/>
        <dsp:cNvSpPr/>
      </dsp:nvSpPr>
      <dsp:spPr>
        <a:xfrm>
          <a:off x="3372739" y="943282"/>
          <a:ext cx="2291748" cy="1686116"/>
        </a:xfrm>
        <a:prstGeom prst="rect">
          <a:avLst/>
        </a:prstGeom>
        <a:solidFill>
          <a:srgbClr val="4F81BD">
            <a:alpha val="90000"/>
            <a:tint val="40000"/>
            <a:hueOff val="0"/>
            <a:satOff val="0"/>
            <a:lumOff val="0"/>
            <a:alphaOff val="0"/>
          </a:srgbClr>
        </a:solidFill>
        <a:ln w="25400" cap="flat" cmpd="sng" algn="ctr">
          <a:solidFill>
            <a:srgbClr val="4F81BD">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solidFill>
                <a:sysClr val="windowText" lastClr="000000">
                  <a:hueOff val="0"/>
                  <a:satOff val="0"/>
                  <a:lumOff val="0"/>
                  <a:alphaOff val="0"/>
                </a:sysClr>
              </a:solidFill>
              <a:latin typeface="Calibri"/>
              <a:ea typeface="+mn-ea"/>
              <a:cs typeface="+mn-cs"/>
            </a:rPr>
            <a:t>4.5 – 5 stars: 70%</a:t>
          </a:r>
        </a:p>
        <a:p>
          <a:pPr marL="171450" lvl="1" indent="-171450" algn="l" defTabSz="800100">
            <a:lnSpc>
              <a:spcPct val="90000"/>
            </a:lnSpc>
            <a:spcBef>
              <a:spcPct val="0"/>
            </a:spcBef>
            <a:spcAft>
              <a:spcPct val="15000"/>
            </a:spcAft>
            <a:buChar char="•"/>
          </a:pPr>
          <a:r>
            <a:rPr lang="en-US" sz="1800" kern="1200" dirty="0">
              <a:solidFill>
                <a:sysClr val="windowText" lastClr="000000">
                  <a:hueOff val="0"/>
                  <a:satOff val="0"/>
                  <a:lumOff val="0"/>
                  <a:alphaOff val="0"/>
                </a:sysClr>
              </a:solidFill>
              <a:latin typeface="Calibri"/>
              <a:ea typeface="+mn-ea"/>
              <a:cs typeface="+mn-cs"/>
            </a:rPr>
            <a:t>4.0 – 4.4 stars: 65%</a:t>
          </a:r>
        </a:p>
        <a:p>
          <a:pPr marL="171450" lvl="1" indent="-171450" algn="l" defTabSz="800100">
            <a:lnSpc>
              <a:spcPct val="90000"/>
            </a:lnSpc>
            <a:spcBef>
              <a:spcPct val="0"/>
            </a:spcBef>
            <a:spcAft>
              <a:spcPct val="15000"/>
            </a:spcAft>
            <a:buChar char="•"/>
          </a:pPr>
          <a:r>
            <a:rPr lang="en-US" sz="1800" kern="1200" dirty="0">
              <a:solidFill>
                <a:sysClr val="windowText" lastClr="000000">
                  <a:hueOff val="0"/>
                  <a:satOff val="0"/>
                  <a:lumOff val="0"/>
                  <a:alphaOff val="0"/>
                </a:sysClr>
              </a:solidFill>
              <a:latin typeface="Calibri"/>
              <a:ea typeface="+mn-ea"/>
              <a:cs typeface="+mn-cs"/>
            </a:rPr>
            <a:t>3.5- 3.9 stars: 60%</a:t>
          </a:r>
        </a:p>
        <a:p>
          <a:pPr marL="171450" lvl="1" indent="-171450" algn="l" defTabSz="800100">
            <a:lnSpc>
              <a:spcPct val="90000"/>
            </a:lnSpc>
            <a:spcBef>
              <a:spcPct val="0"/>
            </a:spcBef>
            <a:spcAft>
              <a:spcPct val="15000"/>
            </a:spcAft>
            <a:buChar char="•"/>
          </a:pPr>
          <a:r>
            <a:rPr lang="en-US" sz="1800" kern="1200" dirty="0">
              <a:solidFill>
                <a:sysClr val="windowText" lastClr="000000">
                  <a:hueOff val="0"/>
                  <a:satOff val="0"/>
                  <a:lumOff val="0"/>
                  <a:alphaOff val="0"/>
                </a:sysClr>
              </a:solidFill>
              <a:latin typeface="Calibri"/>
              <a:ea typeface="+mn-ea"/>
              <a:cs typeface="+mn-cs"/>
            </a:rPr>
            <a:t>3.0-3.4 stars: 55%</a:t>
          </a:r>
        </a:p>
        <a:p>
          <a:pPr marL="171450" lvl="1" indent="-171450" algn="l" defTabSz="800100">
            <a:lnSpc>
              <a:spcPct val="90000"/>
            </a:lnSpc>
            <a:spcBef>
              <a:spcPct val="0"/>
            </a:spcBef>
            <a:spcAft>
              <a:spcPct val="15000"/>
            </a:spcAft>
            <a:buChar char="•"/>
          </a:pPr>
          <a:r>
            <a:rPr lang="en-US" sz="1800" kern="1200" dirty="0">
              <a:solidFill>
                <a:sysClr val="windowText" lastClr="000000">
                  <a:hueOff val="0"/>
                  <a:satOff val="0"/>
                  <a:lumOff val="0"/>
                  <a:alphaOff val="0"/>
                </a:sysClr>
              </a:solidFill>
              <a:latin typeface="Calibri"/>
              <a:ea typeface="+mn-ea"/>
              <a:cs typeface="+mn-cs"/>
            </a:rPr>
            <a:t>&lt;3.0 stars: 50%</a:t>
          </a:r>
        </a:p>
      </dsp:txBody>
      <dsp:txXfrm>
        <a:off x="3372739" y="943282"/>
        <a:ext cx="2291748" cy="168611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3/20/2020</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urac.org/programs/health-plan-accreditation"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pharmacypracticeaccredit.org/abou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pharmacypracticeaccredit.org/our-programs"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medicareinteractive.org/get-answers/medicare-health-coverage-options/changing-medicare-coverage/how-to-compare-plans-using-the-medicare-star-rating-system"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a:hlinkClick r:id="rId3"/>
              </a:rPr>
              <a:t>https://www.urac.org/programs/health-plan-accreditation</a:t>
            </a:r>
            <a:endParaRPr lang="en-US" dirty="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D5A86891-DC5F-48E7-9673-707234FBC5C5}"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https://www.pharmacypracticeaccredit.org/about</a:t>
            </a:r>
            <a:endParaRPr lang="en-US" dirty="0"/>
          </a:p>
          <a:p>
            <a:endParaRPr lang="en-US" dirty="0"/>
          </a:p>
          <a:p>
            <a:r>
              <a:rPr lang="en-US" dirty="0" err="1"/>
              <a:t>APhA</a:t>
            </a:r>
            <a:r>
              <a:rPr lang="en-US" dirty="0"/>
              <a:t>: American Pharmacists Association</a:t>
            </a:r>
          </a:p>
          <a:p>
            <a:r>
              <a:rPr lang="en-US" dirty="0"/>
              <a:t>NABP: National Association Boards of Pharmacy</a:t>
            </a:r>
          </a:p>
          <a:p>
            <a:r>
              <a:rPr lang="en-US" dirty="0"/>
              <a:t>ASHP: American Society of Health-system Pharmacists</a:t>
            </a:r>
          </a:p>
        </p:txBody>
      </p:sp>
      <p:sp>
        <p:nvSpPr>
          <p:cNvPr id="4" name="Slide Number Placeholder 3"/>
          <p:cNvSpPr>
            <a:spLocks noGrp="1"/>
          </p:cNvSpPr>
          <p:nvPr>
            <p:ph type="sldNum" sz="quarter" idx="5"/>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CD201AD1-C17E-4AF0-A861-3435A94F3091}"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956417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https://www.pharmacypracticeaccredit.org/our-programs</a:t>
            </a:r>
            <a:endParaRPr lang="en-US" dirty="0"/>
          </a:p>
          <a:p>
            <a:endParaRPr lang="en-US" dirty="0"/>
          </a:p>
          <a:p>
            <a:r>
              <a:rPr lang="en-US" dirty="0"/>
              <a:t>Community pharmacy practice:</a:t>
            </a:r>
          </a:p>
          <a:p>
            <a:pPr marL="171450" indent="-171450">
              <a:buFontTx/>
              <a:buChar char="-"/>
            </a:pPr>
            <a:r>
              <a:rPr lang="en-US" dirty="0"/>
              <a:t>CPPA developed consensus-based community pharmacy practice standards. It focuses on three areas: </a:t>
            </a:r>
          </a:p>
          <a:p>
            <a:pPr marL="228600" indent="-228600">
              <a:buFont typeface="+mj-lt"/>
              <a:buAutoNum type="arabicPeriod"/>
            </a:pPr>
            <a:r>
              <a:rPr lang="en-US" dirty="0"/>
              <a:t>Practice management: organizational structure, staffing, environment, information systems and technology, integrity and privacy of patient information</a:t>
            </a:r>
          </a:p>
          <a:p>
            <a:pPr marL="228600" indent="-228600">
              <a:buFont typeface="+mj-lt"/>
              <a:buAutoNum type="arabicPeriod"/>
            </a:pPr>
            <a:r>
              <a:rPr lang="en-US" dirty="0"/>
              <a:t>Patient care services: MTM, patient counseling, staffing,  setting goals</a:t>
            </a:r>
          </a:p>
          <a:p>
            <a:pPr marL="228600" indent="-228600">
              <a:buFont typeface="+mj-lt"/>
              <a:buAutoNum type="arabicPeriod"/>
            </a:pPr>
            <a:r>
              <a:rPr lang="en-US" dirty="0"/>
              <a:t>Quality improvement: operation, training and education of staff, consumer feedback</a:t>
            </a:r>
          </a:p>
          <a:p>
            <a:pPr marL="171450" indent="-171450">
              <a:buFontTx/>
              <a:buChar char="-"/>
            </a:pPr>
            <a:endParaRPr lang="en-US" dirty="0"/>
          </a:p>
          <a:p>
            <a:pPr marL="0" indent="0">
              <a:buFontTx/>
              <a:buNone/>
            </a:pPr>
            <a:r>
              <a:rPr lang="en-US" dirty="0"/>
              <a:t>Specialty pharmacy practice:</a:t>
            </a:r>
          </a:p>
          <a:p>
            <a:pPr marL="171450" indent="-171450">
              <a:buFontTx/>
              <a:buChar char="-"/>
            </a:pPr>
            <a:r>
              <a:rPr lang="en-US" dirty="0"/>
              <a:t>Represents broad range of specialty pharmacy stakeholders including chain, independent and health systems, and payer and manufacture</a:t>
            </a:r>
          </a:p>
          <a:p>
            <a:pPr marL="171450" indent="-171450">
              <a:buFontTx/>
              <a:buChar char="-"/>
            </a:pPr>
            <a:r>
              <a:rPr lang="en-US" dirty="0"/>
              <a:t>Designed to create a consensus around the specialty practice and organized 4 domains:</a:t>
            </a:r>
          </a:p>
          <a:p>
            <a:pPr marL="628650" lvl="1" indent="-171450">
              <a:buFontTx/>
              <a:buChar char="-"/>
            </a:pPr>
            <a:r>
              <a:rPr lang="en-US" dirty="0"/>
              <a:t>Organizational infrastructure: appropriate documents and current licensure, clear organizational structure with a mission statement, appropriate environment, information systems, having contingency plan</a:t>
            </a:r>
          </a:p>
          <a:p>
            <a:pPr marL="628650" lvl="1" indent="-171450">
              <a:buFontTx/>
              <a:buChar char="-"/>
            </a:pPr>
            <a:r>
              <a:rPr lang="en-US" dirty="0"/>
              <a:t>Medication access support: provide comprehensive benefits investigation, prior authorization assistance, have mechanisms to support patient safety and compliance</a:t>
            </a:r>
          </a:p>
          <a:p>
            <a:pPr marL="628650" lvl="1" indent="-171450">
              <a:buFontTx/>
              <a:buChar char="-"/>
            </a:pPr>
            <a:r>
              <a:rPr lang="en-US" dirty="0"/>
              <a:t>Clinical management services: coordinated patient management, communication, comprehensive patient profile, consistent procedures</a:t>
            </a:r>
          </a:p>
          <a:p>
            <a:pPr marL="628650" lvl="1" indent="-171450">
              <a:buFontTx/>
              <a:buChar char="-"/>
            </a:pPr>
            <a:r>
              <a:rPr lang="en-US" dirty="0"/>
              <a:t>Quality improvement: evaluate quality outcomes, implement continuous quality improvement projects, provide accurate data reports </a:t>
            </a:r>
          </a:p>
          <a:p>
            <a:pPr marL="0" indent="0">
              <a:buFontTx/>
              <a:buNone/>
            </a:pPr>
            <a:endParaRPr lang="en-US" dirty="0"/>
          </a:p>
          <a:p>
            <a:pPr marL="0" indent="0">
              <a:buFontTx/>
              <a:buNone/>
            </a:pPr>
            <a:r>
              <a:rPr lang="en-US" dirty="0"/>
              <a:t>Telehealth pharmacy practice:</a:t>
            </a:r>
          </a:p>
          <a:p>
            <a:pPr marL="171450" indent="-171450">
              <a:buFontTx/>
              <a:buChar char="-"/>
            </a:pPr>
            <a:r>
              <a:rPr lang="en-US" dirty="0"/>
              <a:t>Establishes standards to meet the public’s need and measurable pharmacist clinical services</a:t>
            </a:r>
          </a:p>
          <a:p>
            <a:pPr marL="628650" lvl="1" indent="-171450">
              <a:buFontTx/>
              <a:buChar char="-"/>
            </a:pPr>
            <a:r>
              <a:rPr lang="en-US" dirty="0"/>
              <a:t>Practice management: organizational structure, staffing, information systems, integrity, security and privacy, business model</a:t>
            </a:r>
          </a:p>
          <a:p>
            <a:pPr marL="628650" lvl="1" indent="-171450">
              <a:buFontTx/>
              <a:buChar char="-"/>
            </a:pPr>
            <a:r>
              <a:rPr lang="en-US" dirty="0"/>
              <a:t>Patient care services: improving patient medication use, health and wellness, MTM, process for evaluation patient care services</a:t>
            </a:r>
          </a:p>
          <a:p>
            <a:pPr marL="628650" lvl="1" indent="-171450">
              <a:buFontTx/>
              <a:buChar char="-"/>
            </a:pPr>
            <a:r>
              <a:rPr lang="en-US" dirty="0"/>
              <a:t>Quality improvement: operations, training and education of staff, consumer feedback, call center performance </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CD201AD1-C17E-4AF0-A861-3435A94F3091}"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514020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http://pqaalliance.org/about/default.asp</a:t>
            </a:r>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10B78477-B052-4D4F-8618-7FB500525E00}"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086756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https://www.pqaalliance.org/pqa-measures </a:t>
            </a:r>
          </a:p>
          <a:p>
            <a:r>
              <a:rPr lang="en-US" dirty="0"/>
              <a:t>https://www.pqaalliance.org/measure-development</a:t>
            </a:r>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10B78477-B052-4D4F-8618-7FB500525E00}"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448768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834F4F17-BF8A-4B1A-9AAB-F296BEE1D7F5}"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hlinkClick r:id="rId3"/>
              </a:rPr>
              <a:t>https://www.medicareinteractive.org/get-answers/medicare-health-coverage-options/changing-medicare-coverage/how-to-compare-plans-using-the-medicare-star-rating-system</a:t>
            </a:r>
            <a:endParaRPr lang="en-US" altLang="en-US" dirty="0"/>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40" eaLnBrk="0" hangingPunct="0">
              <a:defRPr>
                <a:solidFill>
                  <a:schemeClr val="tx1"/>
                </a:solidFill>
                <a:latin typeface="Arial" charset="0"/>
                <a:cs typeface="Arial" charset="0"/>
              </a:defRPr>
            </a:lvl1pPr>
            <a:lvl2pPr marL="742862" indent="-285716" defTabSz="933340" eaLnBrk="0" hangingPunct="0">
              <a:defRPr>
                <a:solidFill>
                  <a:schemeClr val="tx1"/>
                </a:solidFill>
                <a:latin typeface="Arial" charset="0"/>
                <a:cs typeface="Arial" charset="0"/>
              </a:defRPr>
            </a:lvl2pPr>
            <a:lvl3pPr marL="1142865" indent="-228573" defTabSz="933340" eaLnBrk="0" hangingPunct="0">
              <a:defRPr>
                <a:solidFill>
                  <a:schemeClr val="tx1"/>
                </a:solidFill>
                <a:latin typeface="Arial" charset="0"/>
                <a:cs typeface="Arial" charset="0"/>
              </a:defRPr>
            </a:lvl3pPr>
            <a:lvl4pPr marL="1600011" indent="-228573" defTabSz="933340" eaLnBrk="0" hangingPunct="0">
              <a:defRPr>
                <a:solidFill>
                  <a:schemeClr val="tx1"/>
                </a:solidFill>
                <a:latin typeface="Arial" charset="0"/>
                <a:cs typeface="Arial" charset="0"/>
              </a:defRPr>
            </a:lvl4pPr>
            <a:lvl5pPr marL="2057157" indent="-228573" defTabSz="933340" eaLnBrk="0" hangingPunct="0">
              <a:defRPr>
                <a:solidFill>
                  <a:schemeClr val="tx1"/>
                </a:solidFill>
                <a:latin typeface="Arial" charset="0"/>
                <a:cs typeface="Arial" charset="0"/>
              </a:defRPr>
            </a:lvl5pPr>
            <a:lvl6pPr marL="2514303" indent="-228573" defTabSz="933340" eaLnBrk="0" fontAlgn="base" hangingPunct="0">
              <a:spcBef>
                <a:spcPct val="0"/>
              </a:spcBef>
              <a:spcAft>
                <a:spcPct val="0"/>
              </a:spcAft>
              <a:defRPr>
                <a:solidFill>
                  <a:schemeClr val="tx1"/>
                </a:solidFill>
                <a:latin typeface="Arial" charset="0"/>
                <a:cs typeface="Arial" charset="0"/>
              </a:defRPr>
            </a:lvl6pPr>
            <a:lvl7pPr marL="2971448" indent="-228573" defTabSz="933340" eaLnBrk="0" fontAlgn="base" hangingPunct="0">
              <a:spcBef>
                <a:spcPct val="0"/>
              </a:spcBef>
              <a:spcAft>
                <a:spcPct val="0"/>
              </a:spcAft>
              <a:defRPr>
                <a:solidFill>
                  <a:schemeClr val="tx1"/>
                </a:solidFill>
                <a:latin typeface="Arial" charset="0"/>
                <a:cs typeface="Arial" charset="0"/>
              </a:defRPr>
            </a:lvl7pPr>
            <a:lvl8pPr marL="3428594" indent="-228573" defTabSz="933340" eaLnBrk="0" fontAlgn="base" hangingPunct="0">
              <a:spcBef>
                <a:spcPct val="0"/>
              </a:spcBef>
              <a:spcAft>
                <a:spcPct val="0"/>
              </a:spcAft>
              <a:defRPr>
                <a:solidFill>
                  <a:schemeClr val="tx1"/>
                </a:solidFill>
                <a:latin typeface="Arial" charset="0"/>
                <a:cs typeface="Arial" charset="0"/>
              </a:defRPr>
            </a:lvl8pPr>
            <a:lvl9pPr marL="3885741" indent="-228573" defTabSz="933340" eaLnBrk="0" fontAlgn="base" hangingPunct="0">
              <a:spcBef>
                <a:spcPct val="0"/>
              </a:spcBef>
              <a:spcAft>
                <a:spcPct val="0"/>
              </a:spcAft>
              <a:defRPr>
                <a:solidFill>
                  <a:schemeClr val="tx1"/>
                </a:solidFill>
                <a:latin typeface="Arial" charset="0"/>
                <a:cs typeface="Arial" charset="0"/>
              </a:defRPr>
            </a:lvl9pPr>
          </a:lstStyle>
          <a:p>
            <a:pPr marL="0" marR="0" lvl="0" indent="0" algn="r" defTabSz="933340" rtl="0" eaLnBrk="1" fontAlgn="base" latinLnBrk="0" hangingPunct="1">
              <a:lnSpc>
                <a:spcPct val="100000"/>
              </a:lnSpc>
              <a:spcBef>
                <a:spcPct val="0"/>
              </a:spcBef>
              <a:spcAft>
                <a:spcPct val="0"/>
              </a:spcAft>
              <a:buClrTx/>
              <a:buSzTx/>
              <a:buFontTx/>
              <a:buNone/>
              <a:tabLst/>
              <a:defRPr/>
            </a:pPr>
            <a:fld id="{FCBDFB9E-13F6-47AE-AB8B-86C19DD46E65}"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34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10B78477-B052-4D4F-8618-7FB500525E00}"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73759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https://www.cms.gov/Medicare/Prescription-Drug-Coverage/PrescriptionDrugCovGenIn/Downloads/Star-Ratings-Technical-Notes-Oct-10-2019.pdf </a:t>
            </a:r>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10B78477-B052-4D4F-8618-7FB500525E00}"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684539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eaLnBrk="1" fontAlgn="auto" hangingPunct="1">
              <a:spcBef>
                <a:spcPts val="0"/>
              </a:spcBef>
              <a:spcAft>
                <a:spcPts val="0"/>
              </a:spcAft>
              <a:defRPr/>
            </a:pPr>
            <a:r>
              <a:rPr lang="en-US" dirty="0"/>
              <a:t>http://kaiserfamilyfoundation.files.wordpress.com/2014/08/8621-medicare-part-d-in-its-ninth-year.pdf</a:t>
            </a:r>
          </a:p>
          <a:p>
            <a:endParaRPr lang="en-US"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EF01254C-A183-412B-A28E-AE19FB5CCCA1}"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433067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644EE24-A4A7-4CB4-B35C-686908C21598}"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40" eaLnBrk="0" hangingPunct="0">
              <a:defRPr>
                <a:solidFill>
                  <a:schemeClr val="tx1"/>
                </a:solidFill>
                <a:latin typeface="Arial" charset="0"/>
                <a:cs typeface="Arial" charset="0"/>
              </a:defRPr>
            </a:lvl1pPr>
            <a:lvl2pPr marL="742862" indent="-285716" defTabSz="933340" eaLnBrk="0" hangingPunct="0">
              <a:defRPr>
                <a:solidFill>
                  <a:schemeClr val="tx1"/>
                </a:solidFill>
                <a:latin typeface="Arial" charset="0"/>
                <a:cs typeface="Arial" charset="0"/>
              </a:defRPr>
            </a:lvl2pPr>
            <a:lvl3pPr marL="1142865" indent="-228573" defTabSz="933340" eaLnBrk="0" hangingPunct="0">
              <a:defRPr>
                <a:solidFill>
                  <a:schemeClr val="tx1"/>
                </a:solidFill>
                <a:latin typeface="Arial" charset="0"/>
                <a:cs typeface="Arial" charset="0"/>
              </a:defRPr>
            </a:lvl3pPr>
            <a:lvl4pPr marL="1600011" indent="-228573" defTabSz="933340" eaLnBrk="0" hangingPunct="0">
              <a:defRPr>
                <a:solidFill>
                  <a:schemeClr val="tx1"/>
                </a:solidFill>
                <a:latin typeface="Arial" charset="0"/>
                <a:cs typeface="Arial" charset="0"/>
              </a:defRPr>
            </a:lvl4pPr>
            <a:lvl5pPr marL="2057157" indent="-228573" defTabSz="933340" eaLnBrk="0" hangingPunct="0">
              <a:defRPr>
                <a:solidFill>
                  <a:schemeClr val="tx1"/>
                </a:solidFill>
                <a:latin typeface="Arial" charset="0"/>
                <a:cs typeface="Arial" charset="0"/>
              </a:defRPr>
            </a:lvl5pPr>
            <a:lvl6pPr marL="2514303" indent="-228573" defTabSz="933340" eaLnBrk="0" fontAlgn="base" hangingPunct="0">
              <a:spcBef>
                <a:spcPct val="0"/>
              </a:spcBef>
              <a:spcAft>
                <a:spcPct val="0"/>
              </a:spcAft>
              <a:defRPr>
                <a:solidFill>
                  <a:schemeClr val="tx1"/>
                </a:solidFill>
                <a:latin typeface="Arial" charset="0"/>
                <a:cs typeface="Arial" charset="0"/>
              </a:defRPr>
            </a:lvl6pPr>
            <a:lvl7pPr marL="2971448" indent="-228573" defTabSz="933340" eaLnBrk="0" fontAlgn="base" hangingPunct="0">
              <a:spcBef>
                <a:spcPct val="0"/>
              </a:spcBef>
              <a:spcAft>
                <a:spcPct val="0"/>
              </a:spcAft>
              <a:defRPr>
                <a:solidFill>
                  <a:schemeClr val="tx1"/>
                </a:solidFill>
                <a:latin typeface="Arial" charset="0"/>
                <a:cs typeface="Arial" charset="0"/>
              </a:defRPr>
            </a:lvl7pPr>
            <a:lvl8pPr marL="3428594" indent="-228573" defTabSz="933340" eaLnBrk="0" fontAlgn="base" hangingPunct="0">
              <a:spcBef>
                <a:spcPct val="0"/>
              </a:spcBef>
              <a:spcAft>
                <a:spcPct val="0"/>
              </a:spcAft>
              <a:defRPr>
                <a:solidFill>
                  <a:schemeClr val="tx1"/>
                </a:solidFill>
                <a:latin typeface="Arial" charset="0"/>
                <a:cs typeface="Arial" charset="0"/>
              </a:defRPr>
            </a:lvl8pPr>
            <a:lvl9pPr marL="3885741" indent="-228573" defTabSz="933340" eaLnBrk="0" fontAlgn="base" hangingPunct="0">
              <a:spcBef>
                <a:spcPct val="0"/>
              </a:spcBef>
              <a:spcAft>
                <a:spcPct val="0"/>
              </a:spcAft>
              <a:defRPr>
                <a:solidFill>
                  <a:schemeClr val="tx1"/>
                </a:solidFill>
                <a:latin typeface="Arial" charset="0"/>
                <a:cs typeface="Arial" charset="0"/>
              </a:defRPr>
            </a:lvl9pPr>
          </a:lstStyle>
          <a:p>
            <a:pPr marL="0" marR="0" lvl="0" indent="0" algn="r" defTabSz="933340" rtl="0" eaLnBrk="1" fontAlgn="base" latinLnBrk="0" hangingPunct="1">
              <a:lnSpc>
                <a:spcPct val="100000"/>
              </a:lnSpc>
              <a:spcBef>
                <a:spcPct val="0"/>
              </a:spcBef>
              <a:spcAft>
                <a:spcPct val="0"/>
              </a:spcAft>
              <a:buClrTx/>
              <a:buSzTx/>
              <a:buFontTx/>
              <a:buNone/>
              <a:tabLst/>
              <a:defRPr/>
            </a:pPr>
            <a:fld id="{3E4F4D55-4BA0-488C-873A-0457F33271C1}"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34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Found in Star Rating Technical notes https://www.cms.gov/Medicare/Prescription-Drug-Coverage/PrescriptionDrugCovGenIn/Downloads/Star-Ratings-Technical-Notes-Oct-10-2019.pdf </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120CD827-45FA-48C5-AE54-87C7CF4CFDA2}"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Reference – Part D Prescription Drug Plan Domain Measures are located above</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EFD8AC25-414A-416F-B7D2-664C909C2ABE}"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Reference – Part D Prescription Drug Plan Domain Measures are located above</a:t>
            </a:r>
          </a:p>
          <a:p>
            <a:endParaRPr lang="en-US" altLang="en-US"/>
          </a:p>
          <a:p>
            <a:r>
              <a:rPr lang="en-US" altLang="en-US"/>
              <a:t>Managed Care Pharmacy Quality Initiatives often focus on the Patient Safety domain measures outlined above, including High Risk Medications, Treatment of Blood Pressure in People with Diabetes, and Medication Adherence measures for oral diabetes medications, blood pressure medications, and cholesterol medications.</a:t>
            </a: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DE85EF5E-FEE1-4581-8822-994BCD8F1A74}"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Star rating</a:t>
            </a:r>
            <a:r>
              <a:rPr lang="en-US" altLang="en-US" baseline="0" dirty="0"/>
              <a:t> cut points and thresholds change from year to year.</a:t>
            </a:r>
            <a:endParaRPr lang="en-US" altLang="en-US" dirty="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40" eaLnBrk="0" hangingPunct="0">
              <a:defRPr>
                <a:solidFill>
                  <a:schemeClr val="tx1"/>
                </a:solidFill>
                <a:latin typeface="Arial" charset="0"/>
                <a:cs typeface="Arial" charset="0"/>
              </a:defRPr>
            </a:lvl1pPr>
            <a:lvl2pPr marL="742862" indent="-285716" defTabSz="933340" eaLnBrk="0" hangingPunct="0">
              <a:defRPr>
                <a:solidFill>
                  <a:schemeClr val="tx1"/>
                </a:solidFill>
                <a:latin typeface="Arial" charset="0"/>
                <a:cs typeface="Arial" charset="0"/>
              </a:defRPr>
            </a:lvl2pPr>
            <a:lvl3pPr marL="1142865" indent="-228573" defTabSz="933340" eaLnBrk="0" hangingPunct="0">
              <a:defRPr>
                <a:solidFill>
                  <a:schemeClr val="tx1"/>
                </a:solidFill>
                <a:latin typeface="Arial" charset="0"/>
                <a:cs typeface="Arial" charset="0"/>
              </a:defRPr>
            </a:lvl3pPr>
            <a:lvl4pPr marL="1600011" indent="-228573" defTabSz="933340" eaLnBrk="0" hangingPunct="0">
              <a:defRPr>
                <a:solidFill>
                  <a:schemeClr val="tx1"/>
                </a:solidFill>
                <a:latin typeface="Arial" charset="0"/>
                <a:cs typeface="Arial" charset="0"/>
              </a:defRPr>
            </a:lvl4pPr>
            <a:lvl5pPr marL="2057157" indent="-228573" defTabSz="933340" eaLnBrk="0" hangingPunct="0">
              <a:defRPr>
                <a:solidFill>
                  <a:schemeClr val="tx1"/>
                </a:solidFill>
                <a:latin typeface="Arial" charset="0"/>
                <a:cs typeface="Arial" charset="0"/>
              </a:defRPr>
            </a:lvl5pPr>
            <a:lvl6pPr marL="2514303" indent="-228573" defTabSz="933340" eaLnBrk="0" fontAlgn="base" hangingPunct="0">
              <a:spcBef>
                <a:spcPct val="0"/>
              </a:spcBef>
              <a:spcAft>
                <a:spcPct val="0"/>
              </a:spcAft>
              <a:defRPr>
                <a:solidFill>
                  <a:schemeClr val="tx1"/>
                </a:solidFill>
                <a:latin typeface="Arial" charset="0"/>
                <a:cs typeface="Arial" charset="0"/>
              </a:defRPr>
            </a:lvl6pPr>
            <a:lvl7pPr marL="2971448" indent="-228573" defTabSz="933340" eaLnBrk="0" fontAlgn="base" hangingPunct="0">
              <a:spcBef>
                <a:spcPct val="0"/>
              </a:spcBef>
              <a:spcAft>
                <a:spcPct val="0"/>
              </a:spcAft>
              <a:defRPr>
                <a:solidFill>
                  <a:schemeClr val="tx1"/>
                </a:solidFill>
                <a:latin typeface="Arial" charset="0"/>
                <a:cs typeface="Arial" charset="0"/>
              </a:defRPr>
            </a:lvl7pPr>
            <a:lvl8pPr marL="3428594" indent="-228573" defTabSz="933340" eaLnBrk="0" fontAlgn="base" hangingPunct="0">
              <a:spcBef>
                <a:spcPct val="0"/>
              </a:spcBef>
              <a:spcAft>
                <a:spcPct val="0"/>
              </a:spcAft>
              <a:defRPr>
                <a:solidFill>
                  <a:schemeClr val="tx1"/>
                </a:solidFill>
                <a:latin typeface="Arial" charset="0"/>
                <a:cs typeface="Arial" charset="0"/>
              </a:defRPr>
            </a:lvl8pPr>
            <a:lvl9pPr marL="3885741" indent="-228573" defTabSz="933340" eaLnBrk="0" fontAlgn="base" hangingPunct="0">
              <a:spcBef>
                <a:spcPct val="0"/>
              </a:spcBef>
              <a:spcAft>
                <a:spcPct val="0"/>
              </a:spcAft>
              <a:defRPr>
                <a:solidFill>
                  <a:schemeClr val="tx1"/>
                </a:solidFill>
                <a:latin typeface="Arial" charset="0"/>
                <a:cs typeface="Arial" charset="0"/>
              </a:defRPr>
            </a:lvl9pPr>
          </a:lstStyle>
          <a:p>
            <a:pPr marL="0" marR="0" lvl="0" indent="0" algn="r" defTabSz="933340" rtl="0" eaLnBrk="1" fontAlgn="base" latinLnBrk="0" hangingPunct="1">
              <a:lnSpc>
                <a:spcPct val="100000"/>
              </a:lnSpc>
              <a:spcBef>
                <a:spcPct val="0"/>
              </a:spcBef>
              <a:spcAft>
                <a:spcPct val="0"/>
              </a:spcAft>
              <a:buClrTx/>
              <a:buSzTx/>
              <a:buFontTx/>
              <a:buNone/>
              <a:tabLst/>
              <a:defRPr/>
            </a:pPr>
            <a:fld id="{AB0744FD-9EBE-4045-9333-DD7A8B4C8806}"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34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292">
              <a:defRPr/>
            </a:pPr>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40" eaLnBrk="0" hangingPunct="0">
              <a:defRPr>
                <a:solidFill>
                  <a:schemeClr val="tx1"/>
                </a:solidFill>
                <a:latin typeface="Arial" charset="0"/>
                <a:cs typeface="Arial" charset="0"/>
              </a:defRPr>
            </a:lvl1pPr>
            <a:lvl2pPr marL="742862" indent="-285716" defTabSz="933340" eaLnBrk="0" hangingPunct="0">
              <a:defRPr>
                <a:solidFill>
                  <a:schemeClr val="tx1"/>
                </a:solidFill>
                <a:latin typeface="Arial" charset="0"/>
                <a:cs typeface="Arial" charset="0"/>
              </a:defRPr>
            </a:lvl2pPr>
            <a:lvl3pPr marL="1142865" indent="-228573" defTabSz="933340" eaLnBrk="0" hangingPunct="0">
              <a:defRPr>
                <a:solidFill>
                  <a:schemeClr val="tx1"/>
                </a:solidFill>
                <a:latin typeface="Arial" charset="0"/>
                <a:cs typeface="Arial" charset="0"/>
              </a:defRPr>
            </a:lvl3pPr>
            <a:lvl4pPr marL="1600011" indent="-228573" defTabSz="933340" eaLnBrk="0" hangingPunct="0">
              <a:defRPr>
                <a:solidFill>
                  <a:schemeClr val="tx1"/>
                </a:solidFill>
                <a:latin typeface="Arial" charset="0"/>
                <a:cs typeface="Arial" charset="0"/>
              </a:defRPr>
            </a:lvl4pPr>
            <a:lvl5pPr marL="2057157" indent="-228573" defTabSz="933340" eaLnBrk="0" hangingPunct="0">
              <a:defRPr>
                <a:solidFill>
                  <a:schemeClr val="tx1"/>
                </a:solidFill>
                <a:latin typeface="Arial" charset="0"/>
                <a:cs typeface="Arial" charset="0"/>
              </a:defRPr>
            </a:lvl5pPr>
            <a:lvl6pPr marL="2514303" indent="-228573" defTabSz="933340" eaLnBrk="0" fontAlgn="base" hangingPunct="0">
              <a:spcBef>
                <a:spcPct val="0"/>
              </a:spcBef>
              <a:spcAft>
                <a:spcPct val="0"/>
              </a:spcAft>
              <a:defRPr>
                <a:solidFill>
                  <a:schemeClr val="tx1"/>
                </a:solidFill>
                <a:latin typeface="Arial" charset="0"/>
                <a:cs typeface="Arial" charset="0"/>
              </a:defRPr>
            </a:lvl6pPr>
            <a:lvl7pPr marL="2971448" indent="-228573" defTabSz="933340" eaLnBrk="0" fontAlgn="base" hangingPunct="0">
              <a:spcBef>
                <a:spcPct val="0"/>
              </a:spcBef>
              <a:spcAft>
                <a:spcPct val="0"/>
              </a:spcAft>
              <a:defRPr>
                <a:solidFill>
                  <a:schemeClr val="tx1"/>
                </a:solidFill>
                <a:latin typeface="Arial" charset="0"/>
                <a:cs typeface="Arial" charset="0"/>
              </a:defRPr>
            </a:lvl7pPr>
            <a:lvl8pPr marL="3428594" indent="-228573" defTabSz="933340" eaLnBrk="0" fontAlgn="base" hangingPunct="0">
              <a:spcBef>
                <a:spcPct val="0"/>
              </a:spcBef>
              <a:spcAft>
                <a:spcPct val="0"/>
              </a:spcAft>
              <a:defRPr>
                <a:solidFill>
                  <a:schemeClr val="tx1"/>
                </a:solidFill>
                <a:latin typeface="Arial" charset="0"/>
                <a:cs typeface="Arial" charset="0"/>
              </a:defRPr>
            </a:lvl8pPr>
            <a:lvl9pPr marL="3885741" indent="-228573" defTabSz="933340" eaLnBrk="0" fontAlgn="base" hangingPunct="0">
              <a:spcBef>
                <a:spcPct val="0"/>
              </a:spcBef>
              <a:spcAft>
                <a:spcPct val="0"/>
              </a:spcAft>
              <a:defRPr>
                <a:solidFill>
                  <a:schemeClr val="tx1"/>
                </a:solidFill>
                <a:latin typeface="Arial" charset="0"/>
                <a:cs typeface="Arial" charset="0"/>
              </a:defRPr>
            </a:lvl9pPr>
          </a:lstStyle>
          <a:p>
            <a:pPr marL="0" marR="0" lvl="0" indent="0" algn="r" defTabSz="933340" rtl="0" eaLnBrk="1" fontAlgn="base" latinLnBrk="0" hangingPunct="1">
              <a:lnSpc>
                <a:spcPct val="100000"/>
              </a:lnSpc>
              <a:spcBef>
                <a:spcPct val="0"/>
              </a:spcBef>
              <a:spcAft>
                <a:spcPct val="0"/>
              </a:spcAft>
              <a:buClrTx/>
              <a:buSzTx/>
              <a:buFontTx/>
              <a:buNone/>
              <a:tabLst/>
              <a:defRPr/>
            </a:pPr>
            <a:fld id="{BD069137-F4C1-45F2-B2DE-417CF5894E0C}"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34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10B78477-B052-4D4F-8618-7FB500525E00}"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3833752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CBF7A6B-35C6-49B7-AC04-DBAFA50E2F29}"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5BCAE6A5-EEAC-4423-A53C-AA3F9DCBBC26}"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231BC1D7-1D8C-4CE6-B6D0-3235B80A0C21}"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417A942-EAFE-4567-945A-821A2D262F5C}"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31</a:t>
            </a:fld>
            <a:endParaRPr lang="en-US" dirty="0"/>
          </a:p>
        </p:txBody>
      </p:sp>
    </p:spTree>
    <p:extLst>
      <p:ext uri="{BB962C8B-B14F-4D97-AF65-F5344CB8AC3E}">
        <p14:creationId xmlns:p14="http://schemas.microsoft.com/office/powerpoint/2010/main" val="939304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4D09DB1F-3942-4FC7-9FC9-62ED0C170F67}"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NCQA offers accreditation to health plans, accountable care organizations (ACOs), patient centered medical homes (PCMH), wellness and health promotion, and disease management programs. </a:t>
            </a:r>
          </a:p>
          <a:p>
            <a:endParaRPr lang="en-US" altLang="en-US"/>
          </a:p>
          <a:p>
            <a:r>
              <a:rPr lang="en-US" altLang="en-US"/>
              <a:t>NCQA Health Plan Accreditation includes two major components on which a plan’s performance is scored: standards, an evaluation of the plan’s structure and processes to maintain and improve quality in five core areas; and Healthcare Effectiveness Data and Information Set (HEDIS®), an evaluation of the plan’s performance on process and outcomes in clinical care and member experience of care.</a:t>
            </a:r>
          </a:p>
          <a:p>
            <a:endParaRPr lang="en-US" altLang="en-US"/>
          </a:p>
          <a:p>
            <a:r>
              <a:rPr lang="en-US" altLang="en-US"/>
              <a:t>CAHPS, or Consumer Assessment of Healthcare Providers and Systems, was developed by AHRQ (Agency for Healthcare Research and Quality) to support and promote the assessment of consumers' experiences with health care.</a:t>
            </a: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6E4EB012-1777-4070-898D-E933FA0386CE}"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HEDIS measures health plan performance on several aspects of health care and managed care pharmacy including asthma medication use, controlling high blood pressure, antidepressant medication management and medication management.</a:t>
            </a: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815026B7-46A2-46BD-B3EA-E37101864E21}"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BF7A17B-47D1-42B5-A057-0CDCA19F023C}"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A list of all available accreditations through URAC is available at:  https://www.urac.org -&gt; Menu -&gt;Accreditation and Certification Programs</a:t>
            </a:r>
          </a:p>
          <a:p>
            <a:endParaRPr lang="en-US" altLang="en-US" dirty="0"/>
          </a:p>
          <a:p>
            <a:endParaRPr lang="en-US" altLang="en-US" dirty="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F59CDD6E-5D10-4B9C-AE74-4C3BE00D6BF4}"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 list of all available accreditations through URAC is available at:  https://www.urac.org -&gt; Menu -&gt;Accreditation and Certification Programs</a:t>
            </a:r>
          </a:p>
          <a:p>
            <a:endParaRPr lang="en-US" altLang="en-US" dirty="0"/>
          </a:p>
          <a:p>
            <a:endParaRPr lang="en-US" altLang="en-US" dirty="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F59CDD6E-5D10-4B9C-AE74-4C3BE00D6BF4}"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6180903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Agenda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2B1DA35-F07B-4E46-B4EE-553AF1912B27}"/>
              </a:ext>
            </a:extLst>
          </p:cNvPr>
          <p:cNvSpPr>
            <a:spLocks noGrp="1"/>
          </p:cNvSpPr>
          <p:nvPr>
            <p:ph type="title" hasCustomPrompt="1"/>
          </p:nvPr>
        </p:nvSpPr>
        <p:spPr>
          <a:xfrm>
            <a:off x="822960" y="685800"/>
            <a:ext cx="8840949" cy="213222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t>Slide Title (Paragraph)</a:t>
            </a:r>
          </a:p>
        </p:txBody>
      </p:sp>
      <p:pic>
        <p:nvPicPr>
          <p:cNvPr id="8" name="Picture 7">
            <a:extLst>
              <a:ext uri="{FF2B5EF4-FFF2-40B4-BE49-F238E27FC236}">
                <a16:creationId xmlns:a16="http://schemas.microsoft.com/office/drawing/2014/main" id="{10DEA535-A6B2-314B-A2A3-D33299E4F7B1}"/>
              </a:ext>
            </a:extLst>
          </p:cNvPr>
          <p:cNvPicPr>
            <a:picLocks noChangeAspect="1"/>
          </p:cNvPicPr>
          <p:nvPr userDrawn="1"/>
        </p:nvPicPr>
        <p:blipFill>
          <a:blip r:embed="rId2"/>
          <a:stretch>
            <a:fillRect/>
          </a:stretch>
        </p:blipFill>
        <p:spPr>
          <a:xfrm>
            <a:off x="-1860987" y="1820186"/>
            <a:ext cx="6949440" cy="6949440"/>
          </a:xfrm>
          <a:prstGeom prst="rect">
            <a:avLst/>
          </a:prstGeom>
        </p:spPr>
      </p:pic>
    </p:spTree>
    <p:extLst>
      <p:ext uri="{BB962C8B-B14F-4D97-AF65-F5344CB8AC3E}">
        <p14:creationId xmlns:p14="http://schemas.microsoft.com/office/powerpoint/2010/main" val="2446830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5" r:id="rId2"/>
    <p:sldLayoutId id="2147483663" r:id="rId3"/>
    <p:sldLayoutId id="2147483655" r:id="rId4"/>
    <p:sldLayoutId id="2147483650" r:id="rId5"/>
    <p:sldLayoutId id="2147483670" r:id="rId6"/>
    <p:sldLayoutId id="2147483682" r:id="rId7"/>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urac.org/programs/health-plan-accreditation"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pqaalliance.org/our-story"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pqaalliance.org/pqa-measures"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cms.gov/Medicare/Prescription-Drug-Coverage/PrescriptionDrugCovGenIn/PerformanceData"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medicare.gov/find-a-pla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www.medicare.gov/sign-up-change-plans/when-can-i-join-a-health-or-drug-plan/5-star-special-enrollment-period" TargetMode="Externa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cms.gov/Medicare/Prescription-Drug-Coverage/PrescriptionDrugCovGenIn/PerformanceData.html"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www.cms.gov/Medicare/Prescription-Drug-Coverage/PrescriptionDrugCovGenIn/PerformanceData.html"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hyperlink" Target="https://www.cms.gov/Medicare/Prescription-Drug-Coverage/PrescriptionDrugCovGenIn/PerformanceData" TargetMode="External"/><Relationship Id="rId7" Type="http://schemas.openxmlformats.org/officeDocument/2006/relationships/diagramColors" Target="../diagrams/colors2.xm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www.ncqa.org/HomePage.asp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hyperlink" Target="http://www.pqaalliance.org/" TargetMode="External"/><Relationship Id="rId4" Type="http://schemas.openxmlformats.org/officeDocument/2006/relationships/hyperlink" Target="https://www.urac.org/"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ahrq.gov/cahps/about-cahp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cahps.ahrq.gov/surveys-guidance/hp/about/NCQAs-CAHPS-HP-Survey.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400783" y="911869"/>
            <a:ext cx="10626183" cy="2169367"/>
          </a:xfrm>
        </p:spPr>
        <p:txBody>
          <a:bodyPr/>
          <a:lstStyle/>
          <a:p>
            <a:pPr algn="r" eaLnBrk="1" hangingPunct="1"/>
            <a:r>
              <a:rPr lang="en-US" altLang="en-US" sz="6000" dirty="0">
                <a:solidFill>
                  <a:schemeClr val="bg1"/>
                </a:solidFill>
              </a:rPr>
              <a:t>Pharmacy Quality Measures</a:t>
            </a:r>
            <a:endParaRPr lang="en-US" altLang="en-US" sz="6000" b="1" dirty="0">
              <a:solidFill>
                <a:schemeClr val="bg1"/>
              </a:solidFill>
            </a:endParaRPr>
          </a:p>
        </p:txBody>
      </p:sp>
      <p:sp>
        <p:nvSpPr>
          <p:cNvPr id="12291" name="Subtitle 2"/>
          <p:cNvSpPr>
            <a:spLocks noGrp="1"/>
          </p:cNvSpPr>
          <p:nvPr>
            <p:ph type="subTitle" idx="4294967295"/>
          </p:nvPr>
        </p:nvSpPr>
        <p:spPr>
          <a:xfrm>
            <a:off x="5791200" y="4305300"/>
            <a:ext cx="6400800" cy="1752600"/>
          </a:xfrm>
          <a:prstGeom prst="rect">
            <a:avLst/>
          </a:prstGeom>
        </p:spPr>
        <p:txBody>
          <a:bodyPr/>
          <a:lstStyle/>
          <a:p>
            <a:pPr marL="0" indent="0" eaLnBrk="1" hangingPunct="1">
              <a:buNone/>
            </a:pPr>
            <a:r>
              <a:rPr lang="en-US" altLang="en-US" dirty="0">
                <a:solidFill>
                  <a:schemeClr val="bg1"/>
                </a:solidFill>
              </a:rPr>
              <a:t>Created by the School of Pharmacy Relations Committee for AMCP</a:t>
            </a:r>
          </a:p>
          <a:p>
            <a:pPr marL="0" indent="0" eaLnBrk="1" hangingPunct="1">
              <a:buNone/>
            </a:pPr>
            <a:r>
              <a:rPr lang="en-US" altLang="en-US" dirty="0">
                <a:solidFill>
                  <a:schemeClr val="bg1"/>
                </a:solidFill>
              </a:rPr>
              <a:t>Updated: December 2019</a:t>
            </a: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US" altLang="en-US" dirty="0">
                <a:solidFill>
                  <a:schemeClr val="tx1"/>
                </a:solidFill>
              </a:rPr>
              <a:t>URAC</a:t>
            </a:r>
          </a:p>
        </p:txBody>
      </p:sp>
      <p:sp>
        <p:nvSpPr>
          <p:cNvPr id="21507" name="Rectangle 3"/>
          <p:cNvSpPr>
            <a:spLocks noGrp="1"/>
          </p:cNvSpPr>
          <p:nvPr>
            <p:ph idx="1"/>
          </p:nvPr>
        </p:nvSpPr>
        <p:spPr/>
        <p:txBody>
          <a:bodyPr/>
          <a:lstStyle/>
          <a:p>
            <a:r>
              <a:rPr lang="en-US" altLang="en-US" dirty="0"/>
              <a:t>Quality Measures for Accreditation</a:t>
            </a:r>
          </a:p>
          <a:p>
            <a:pPr lvl="1"/>
            <a:r>
              <a:rPr lang="en-US" altLang="en-US" dirty="0"/>
              <a:t>Aligned closely with the six National Quality Measure Domains identified in the HHS National Quality Strategy</a:t>
            </a:r>
          </a:p>
          <a:p>
            <a:pPr lvl="2"/>
            <a:r>
              <a:rPr lang="en-US" altLang="en-US" dirty="0"/>
              <a:t>Patient Safety, Patient and Family Engagement, Care Coordination, Clinical Processes/ Effectiveness, Population and Public Health, Efficient Use of Healthcare resources</a:t>
            </a:r>
            <a:endParaRPr lang="en-US" altLang="en-US" sz="1400" dirty="0"/>
          </a:p>
          <a:p>
            <a:pPr lvl="1"/>
            <a:r>
              <a:rPr lang="en-US" altLang="en-US" dirty="0"/>
              <a:t>Requires reporting on consumer satisfaction utilizing the CAHPS Survey</a:t>
            </a:r>
          </a:p>
          <a:p>
            <a:pPr eaLnBrk="1" hangingPunct="1">
              <a:buFont typeface="Arial" charset="0"/>
              <a:buNone/>
            </a:pPr>
            <a:endParaRPr lang="en-US" altLang="en-US" dirty="0"/>
          </a:p>
        </p:txBody>
      </p:sp>
      <p:sp>
        <p:nvSpPr>
          <p:cNvPr id="5" name="TextBox 4"/>
          <p:cNvSpPr txBox="1"/>
          <p:nvPr/>
        </p:nvSpPr>
        <p:spPr>
          <a:xfrm>
            <a:off x="1752600" y="5681246"/>
            <a:ext cx="8305800" cy="215444"/>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URAC.  Health Plan Quality Measures.  Available at </a:t>
            </a:r>
            <a:r>
              <a:rPr lang="en-US" sz="800" dirty="0">
                <a:solidFill>
                  <a:prstClr val="black"/>
                </a:solidFill>
                <a:latin typeface="Arial" charset="0"/>
                <a:cs typeface="Arial" charset="0"/>
                <a:hlinkClick r:id="rId3"/>
              </a:rPr>
              <a:t>https://www.urac.org/programs/health-plan-accreditation</a:t>
            </a:r>
            <a:endParaRPr lang="en-US" sz="800" dirty="0">
              <a:solidFill>
                <a:prstClr val="black"/>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9F9DC-47BC-472B-987C-1A1B92C0BC00}"/>
              </a:ext>
            </a:extLst>
          </p:cNvPr>
          <p:cNvSpPr>
            <a:spLocks noGrp="1"/>
          </p:cNvSpPr>
          <p:nvPr>
            <p:ph type="title"/>
          </p:nvPr>
        </p:nvSpPr>
        <p:spPr/>
        <p:txBody>
          <a:bodyPr>
            <a:noAutofit/>
          </a:bodyPr>
          <a:lstStyle/>
          <a:p>
            <a:r>
              <a:rPr lang="en-US" sz="3200" dirty="0"/>
              <a:t>Center for Pharmacy Practice Accreditation (CPPA)</a:t>
            </a:r>
          </a:p>
        </p:txBody>
      </p:sp>
      <p:sp>
        <p:nvSpPr>
          <p:cNvPr id="3" name="Content Placeholder 2">
            <a:extLst>
              <a:ext uri="{FF2B5EF4-FFF2-40B4-BE49-F238E27FC236}">
                <a16:creationId xmlns:a16="http://schemas.microsoft.com/office/drawing/2014/main" id="{3E78EB61-55C9-44B9-BAC6-030AA7DBE5E0}"/>
              </a:ext>
            </a:extLst>
          </p:cNvPr>
          <p:cNvSpPr>
            <a:spLocks noGrp="1"/>
          </p:cNvSpPr>
          <p:nvPr>
            <p:ph idx="1"/>
          </p:nvPr>
        </p:nvSpPr>
        <p:spPr/>
        <p:txBody>
          <a:bodyPr/>
          <a:lstStyle/>
          <a:p>
            <a:r>
              <a:rPr lang="en-US" dirty="0"/>
              <a:t>Nonprofit organization established in 2012 by </a:t>
            </a:r>
            <a:r>
              <a:rPr lang="en-US" dirty="0" err="1"/>
              <a:t>APhA</a:t>
            </a:r>
            <a:r>
              <a:rPr lang="en-US" dirty="0"/>
              <a:t>, NABP, and ASHP</a:t>
            </a:r>
          </a:p>
          <a:p>
            <a:r>
              <a:rPr lang="en-US" dirty="0"/>
              <a:t>Recognizes pharmacy practices that provide an advanced level of patient care, services, quality, and safety</a:t>
            </a:r>
          </a:p>
          <a:p>
            <a:r>
              <a:rPr lang="en-US" dirty="0"/>
              <a:t>Establishes measurable pharmacist clinical services across the medication use continuum</a:t>
            </a:r>
          </a:p>
          <a:p>
            <a:endParaRPr lang="en-US" dirty="0"/>
          </a:p>
        </p:txBody>
      </p:sp>
    </p:spTree>
    <p:extLst>
      <p:ext uri="{BB962C8B-B14F-4D97-AF65-F5344CB8AC3E}">
        <p14:creationId xmlns:p14="http://schemas.microsoft.com/office/powerpoint/2010/main" val="14154446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666AE-BF16-4070-9AF3-176ABD53EBF7}"/>
              </a:ext>
            </a:extLst>
          </p:cNvPr>
          <p:cNvSpPr>
            <a:spLocks noGrp="1"/>
          </p:cNvSpPr>
          <p:nvPr>
            <p:ph type="title"/>
          </p:nvPr>
        </p:nvSpPr>
        <p:spPr/>
        <p:txBody>
          <a:bodyPr/>
          <a:lstStyle/>
          <a:p>
            <a:r>
              <a:rPr lang="en-US" dirty="0"/>
              <a:t>CPPA</a:t>
            </a:r>
          </a:p>
        </p:txBody>
      </p:sp>
      <p:sp>
        <p:nvSpPr>
          <p:cNvPr id="3" name="Content Placeholder 2">
            <a:extLst>
              <a:ext uri="{FF2B5EF4-FFF2-40B4-BE49-F238E27FC236}">
                <a16:creationId xmlns:a16="http://schemas.microsoft.com/office/drawing/2014/main" id="{75B99A90-7526-4247-A88A-D5EA074C0FD4}"/>
              </a:ext>
            </a:extLst>
          </p:cNvPr>
          <p:cNvSpPr>
            <a:spLocks noGrp="1"/>
          </p:cNvSpPr>
          <p:nvPr>
            <p:ph idx="1"/>
          </p:nvPr>
        </p:nvSpPr>
        <p:spPr/>
        <p:txBody>
          <a:bodyPr/>
          <a:lstStyle/>
          <a:p>
            <a:r>
              <a:rPr lang="en-US" dirty="0"/>
              <a:t>Programs</a:t>
            </a:r>
          </a:p>
          <a:p>
            <a:pPr lvl="1"/>
            <a:r>
              <a:rPr lang="en-US" dirty="0"/>
              <a:t>Community pharmacy practice</a:t>
            </a:r>
          </a:p>
          <a:p>
            <a:pPr lvl="1"/>
            <a:r>
              <a:rPr lang="en-US" dirty="0"/>
              <a:t>Specialty pharmacy practice</a:t>
            </a:r>
          </a:p>
          <a:p>
            <a:pPr lvl="1"/>
            <a:r>
              <a:rPr lang="en-US" dirty="0"/>
              <a:t>Telehealth pharmacy practice</a:t>
            </a:r>
          </a:p>
        </p:txBody>
      </p:sp>
    </p:spTree>
    <p:extLst>
      <p:ext uri="{BB962C8B-B14F-4D97-AF65-F5344CB8AC3E}">
        <p14:creationId xmlns:p14="http://schemas.microsoft.com/office/powerpoint/2010/main" val="397197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Pharmacy Quality Alliance (PQA)</a:t>
            </a:r>
          </a:p>
        </p:txBody>
      </p:sp>
      <p:sp>
        <p:nvSpPr>
          <p:cNvPr id="3" name="Content Placeholder 2"/>
          <p:cNvSpPr>
            <a:spLocks noGrp="1"/>
          </p:cNvSpPr>
          <p:nvPr>
            <p:ph idx="1"/>
          </p:nvPr>
        </p:nvSpPr>
        <p:spPr/>
        <p:txBody>
          <a:bodyPr/>
          <a:lstStyle/>
          <a:p>
            <a:r>
              <a:rPr lang="en-US" dirty="0"/>
              <a:t>Established in 2006</a:t>
            </a:r>
          </a:p>
          <a:p>
            <a:r>
              <a:rPr lang="en-US" dirty="0"/>
              <a:t>Non-profit alliance with over 250 member organizations</a:t>
            </a:r>
          </a:p>
          <a:p>
            <a:r>
              <a:rPr lang="en-US" dirty="0"/>
              <a:t>Mission:</a:t>
            </a:r>
          </a:p>
          <a:p>
            <a:pPr lvl="1"/>
            <a:r>
              <a:rPr lang="en-US" dirty="0"/>
              <a:t>Optimizing Health by Advancing the Quality of Medication Use</a:t>
            </a:r>
          </a:p>
          <a:p>
            <a:endParaRPr lang="en-US" dirty="0"/>
          </a:p>
        </p:txBody>
      </p:sp>
      <p:sp>
        <p:nvSpPr>
          <p:cNvPr id="5" name="TextBox 4"/>
          <p:cNvSpPr txBox="1"/>
          <p:nvPr/>
        </p:nvSpPr>
        <p:spPr>
          <a:xfrm>
            <a:off x="1804555" y="5642431"/>
            <a:ext cx="8305800" cy="215444"/>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PQA.  PQA Mission and Strategic Objectives.  Available at </a:t>
            </a:r>
            <a:r>
              <a:rPr lang="en-US" sz="800" dirty="0">
                <a:solidFill>
                  <a:prstClr val="black"/>
                </a:solidFill>
                <a:latin typeface="Arial" charset="0"/>
                <a:cs typeface="Arial" charset="0"/>
                <a:hlinkClick r:id="rId3"/>
              </a:rPr>
              <a:t>https://www.pqaalliance.org/our-story</a:t>
            </a:r>
            <a:r>
              <a:rPr lang="en-US" sz="800" dirty="0">
                <a:solidFill>
                  <a:prstClr val="black"/>
                </a:solidFill>
                <a:latin typeface="Arial" charset="0"/>
                <a:cs typeface="Arial" charset="0"/>
              </a:rPr>
              <a:t> </a:t>
            </a:r>
          </a:p>
        </p:txBody>
      </p:sp>
    </p:spTree>
    <p:extLst>
      <p:ext uri="{BB962C8B-B14F-4D97-AF65-F5344CB8AC3E}">
        <p14:creationId xmlns:p14="http://schemas.microsoft.com/office/powerpoint/2010/main" val="21036837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PQA &amp; Measure Development</a:t>
            </a:r>
          </a:p>
        </p:txBody>
      </p:sp>
      <p:sp>
        <p:nvSpPr>
          <p:cNvPr id="3" name="Content Placeholder 2"/>
          <p:cNvSpPr>
            <a:spLocks noGrp="1"/>
          </p:cNvSpPr>
          <p:nvPr>
            <p:ph idx="1"/>
          </p:nvPr>
        </p:nvSpPr>
        <p:spPr/>
        <p:txBody>
          <a:bodyPr/>
          <a:lstStyle/>
          <a:p>
            <a:r>
              <a:rPr lang="en-US" dirty="0"/>
              <a:t>Develops medication-use measures in areas of Adherence, Appropriate Medication Use, Medication Safety and Medication Therapy Management </a:t>
            </a:r>
          </a:p>
          <a:p>
            <a:r>
              <a:rPr lang="en-US" dirty="0"/>
              <a:t>Identifies high-priority areas for health care and gaps in existing performance measure sets</a:t>
            </a:r>
          </a:p>
          <a:p>
            <a:r>
              <a:rPr lang="en-US" dirty="0"/>
              <a:t>Consensus process used to draft, test, refine and endorse measures </a:t>
            </a:r>
          </a:p>
        </p:txBody>
      </p:sp>
      <p:sp>
        <p:nvSpPr>
          <p:cNvPr id="4" name="TextBox 3"/>
          <p:cNvSpPr txBox="1"/>
          <p:nvPr/>
        </p:nvSpPr>
        <p:spPr>
          <a:xfrm>
            <a:off x="1752600" y="5757446"/>
            <a:ext cx="8305800" cy="215444"/>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PQA.  PQA Performance Measures.  Available at </a:t>
            </a:r>
            <a:r>
              <a:rPr lang="en-US" sz="800" dirty="0">
                <a:solidFill>
                  <a:prstClr val="black"/>
                </a:solidFill>
                <a:latin typeface="Arial" charset="0"/>
                <a:cs typeface="Arial" charset="0"/>
                <a:hlinkClick r:id="rId3"/>
              </a:rPr>
              <a:t>https://www.pqaalliance.org/pqa-measures</a:t>
            </a:r>
            <a:r>
              <a:rPr lang="en-US" sz="800" dirty="0">
                <a:solidFill>
                  <a:prstClr val="black"/>
                </a:solidFill>
                <a:latin typeface="Arial" charset="0"/>
                <a:cs typeface="Arial" charset="0"/>
              </a:rPr>
              <a:t>   </a:t>
            </a:r>
          </a:p>
        </p:txBody>
      </p:sp>
    </p:spTree>
    <p:extLst>
      <p:ext uri="{BB962C8B-B14F-4D97-AF65-F5344CB8AC3E}">
        <p14:creationId xmlns:p14="http://schemas.microsoft.com/office/powerpoint/2010/main" val="111008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01081" y="1209782"/>
            <a:ext cx="8840949" cy="2132227"/>
          </a:xfrm>
        </p:spPr>
        <p:txBody>
          <a:bodyPr/>
          <a:lstStyle/>
          <a:p>
            <a:pPr algn="r">
              <a:defRPr/>
            </a:pPr>
            <a:r>
              <a:rPr lang="en-US" dirty="0"/>
              <a:t>CMS Star Ratings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a:t>CMS Star Ratings - Overview</a:t>
            </a:r>
          </a:p>
        </p:txBody>
      </p:sp>
      <p:sp>
        <p:nvSpPr>
          <p:cNvPr id="23555" name="Content Placeholder 2"/>
          <p:cNvSpPr>
            <a:spLocks noGrp="1"/>
          </p:cNvSpPr>
          <p:nvPr>
            <p:ph idx="1"/>
          </p:nvPr>
        </p:nvSpPr>
        <p:spPr/>
        <p:txBody>
          <a:bodyPr>
            <a:normAutofit fontScale="92500" lnSpcReduction="10000"/>
          </a:bodyPr>
          <a:lstStyle/>
          <a:p>
            <a:pPr marL="457200" lvl="1" indent="-457200" defTabSz="622300" eaLnBrk="1" hangingPunct="1">
              <a:spcBef>
                <a:spcPts val="600"/>
              </a:spcBef>
              <a:buFont typeface="Arial" charset="0"/>
              <a:buChar char="•"/>
            </a:pPr>
            <a:r>
              <a:rPr lang="en-US" altLang="en-US" sz="2600" dirty="0">
                <a:solidFill>
                  <a:srgbClr val="000000"/>
                </a:solidFill>
              </a:rPr>
              <a:t>CMS rates the quality of Medicare Advantage and Medicare Prescription drug plans (Part C and/or Part D) by using a scale of 1 (Poor) to 5 stars (Excellent)</a:t>
            </a:r>
          </a:p>
          <a:p>
            <a:pPr marL="457200" lvl="1" indent="-457200" defTabSz="622300" eaLnBrk="1" hangingPunct="1">
              <a:spcBef>
                <a:spcPts val="600"/>
              </a:spcBef>
              <a:buFont typeface="Arial" charset="0"/>
              <a:buChar char="•"/>
            </a:pPr>
            <a:r>
              <a:rPr lang="en-US" altLang="en-US" sz="2600" dirty="0">
                <a:solidFill>
                  <a:srgbClr val="000000"/>
                </a:solidFill>
              </a:rPr>
              <a:t>Since 2012, Medicare Advantage plan payments and rebate amounts are tied to quality ratings</a:t>
            </a:r>
          </a:p>
          <a:p>
            <a:pPr marL="457200" lvl="1" indent="-457200" defTabSz="622300" eaLnBrk="1" hangingPunct="1">
              <a:spcBef>
                <a:spcPts val="600"/>
              </a:spcBef>
              <a:buFont typeface="Arial" charset="0"/>
              <a:buChar char="•"/>
            </a:pPr>
            <a:r>
              <a:rPr lang="en-US" altLang="en-US" sz="2600" dirty="0">
                <a:solidFill>
                  <a:srgbClr val="000000"/>
                </a:solidFill>
              </a:rPr>
              <a:t>Annual quality rating of Medicare Advantage plans is ba</a:t>
            </a:r>
            <a:r>
              <a:rPr lang="en-US" altLang="en-US" sz="2600" dirty="0"/>
              <a:t>sed on assessment of:</a:t>
            </a:r>
          </a:p>
          <a:p>
            <a:pPr marL="857250" lvl="2" indent="-457200" defTabSz="622300" eaLnBrk="1" hangingPunct="1">
              <a:spcBef>
                <a:spcPts val="600"/>
              </a:spcBef>
            </a:pPr>
            <a:r>
              <a:rPr lang="en-US" altLang="en-US" sz="2200" dirty="0"/>
              <a:t>Clinical performance (Screening, tests, vaccines, managing chronic conditions)</a:t>
            </a:r>
          </a:p>
          <a:p>
            <a:pPr marL="857250" lvl="2" indent="-457200" defTabSz="622300" eaLnBrk="1" hangingPunct="1">
              <a:spcBef>
                <a:spcPts val="600"/>
              </a:spcBef>
            </a:pPr>
            <a:r>
              <a:rPr lang="en-US" altLang="en-US" sz="2200" dirty="0"/>
              <a:t>Patient experience (Plan responsiveness and care)</a:t>
            </a:r>
          </a:p>
          <a:p>
            <a:pPr marL="857250" lvl="2" indent="-457200" defTabSz="622300" eaLnBrk="1" hangingPunct="1">
              <a:spcBef>
                <a:spcPts val="600"/>
              </a:spcBef>
            </a:pPr>
            <a:r>
              <a:rPr lang="en-US" altLang="en-US" sz="2200" dirty="0"/>
              <a:t>Enrollee complaints</a:t>
            </a:r>
          </a:p>
          <a:p>
            <a:pPr marL="857250" lvl="2" indent="-457200" defTabSz="622300" eaLnBrk="1" hangingPunct="1">
              <a:spcBef>
                <a:spcPts val="600"/>
              </a:spcBef>
            </a:pPr>
            <a:r>
              <a:rPr lang="en-US" altLang="en-US" sz="2200" dirty="0"/>
              <a:t>Customer services</a:t>
            </a:r>
          </a:p>
          <a:p>
            <a:pPr defTabSz="622300">
              <a:buFont typeface="Wingdings" pitchFamily="2" charset="2"/>
              <a:buChar char="§"/>
            </a:pPr>
            <a:endParaRPr lang="en-US" altLang="en-US" sz="1400" b="1" dirty="0"/>
          </a:p>
          <a:p>
            <a:pPr defTabSz="622300"/>
            <a:endParaRPr lang="en-US" altLang="en-US" dirty="0"/>
          </a:p>
        </p:txBody>
      </p:sp>
    </p:spTree>
    <p:extLst>
      <p:ext uri="{BB962C8B-B14F-4D97-AF65-F5344CB8AC3E}">
        <p14:creationId xmlns:p14="http://schemas.microsoft.com/office/powerpoint/2010/main" val="3283259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CMS Star Rating - Overview</a:t>
            </a:r>
          </a:p>
        </p:txBody>
      </p:sp>
      <p:sp>
        <p:nvSpPr>
          <p:cNvPr id="3" name="Content Placeholder 2"/>
          <p:cNvSpPr>
            <a:spLocks noGrp="1"/>
          </p:cNvSpPr>
          <p:nvPr>
            <p:ph idx="1"/>
          </p:nvPr>
        </p:nvSpPr>
        <p:spPr/>
        <p:txBody>
          <a:bodyPr/>
          <a:lstStyle/>
          <a:p>
            <a:pPr marL="0" indent="0">
              <a:buNone/>
            </a:pPr>
            <a:r>
              <a:rPr lang="en-US" dirty="0"/>
              <a:t>Timeframes</a:t>
            </a:r>
          </a:p>
          <a:p>
            <a:r>
              <a:rPr lang="en-US" dirty="0"/>
              <a:t>2019 Star Ratings </a:t>
            </a:r>
          </a:p>
          <a:p>
            <a:pPr lvl="1"/>
            <a:r>
              <a:rPr lang="en-US" dirty="0"/>
              <a:t>Primarily based on 2017 data</a:t>
            </a:r>
          </a:p>
          <a:p>
            <a:pPr lvl="1"/>
            <a:r>
              <a:rPr lang="en-US" dirty="0"/>
              <a:t>Utilizes CAHPS Survey data 03/2018 - 05/2018</a:t>
            </a:r>
          </a:p>
          <a:p>
            <a:r>
              <a:rPr lang="en-US" dirty="0"/>
              <a:t>2020 Star Ratings </a:t>
            </a:r>
          </a:p>
          <a:p>
            <a:pPr lvl="1"/>
            <a:r>
              <a:rPr lang="en-US" dirty="0"/>
              <a:t>Primarily based on 2018 data</a:t>
            </a:r>
          </a:p>
          <a:p>
            <a:pPr lvl="1"/>
            <a:r>
              <a:rPr lang="en-US" dirty="0"/>
              <a:t>Utilizes CAHPS Survey data 03/2019 - 05/2019</a:t>
            </a:r>
          </a:p>
        </p:txBody>
      </p:sp>
      <p:sp>
        <p:nvSpPr>
          <p:cNvPr id="4" name="TextBox 3"/>
          <p:cNvSpPr txBox="1"/>
          <p:nvPr/>
        </p:nvSpPr>
        <p:spPr>
          <a:xfrm>
            <a:off x="1752600" y="5410200"/>
            <a:ext cx="8634844" cy="338554"/>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CMS.  Medicare 2020 Part C &amp; D Star Rating Technical Notes. Available at: </a:t>
            </a:r>
            <a:r>
              <a:rPr lang="en-US" sz="800" dirty="0">
                <a:solidFill>
                  <a:prstClr val="black"/>
                </a:solidFill>
                <a:latin typeface="Arial" charset="0"/>
                <a:cs typeface="Arial" charset="0"/>
                <a:hlinkClick r:id="rId3"/>
              </a:rPr>
              <a:t>https://www.cms.gov/Medicare/Prescription-Drug-Coverage/PrescriptionDrugCovGenIn/PerformanceData</a:t>
            </a:r>
            <a:r>
              <a:rPr lang="en-US" sz="800" dirty="0">
                <a:solidFill>
                  <a:prstClr val="black"/>
                </a:solidFill>
                <a:latin typeface="Arial" charset="0"/>
                <a:cs typeface="Arial" charset="0"/>
              </a:rPr>
              <a:t> </a:t>
            </a:r>
          </a:p>
          <a:p>
            <a:pPr marL="228600" indent="-228600" fontAlgn="base">
              <a:spcBef>
                <a:spcPct val="0"/>
              </a:spcBef>
              <a:spcAft>
                <a:spcPct val="0"/>
              </a:spcAft>
              <a:buFont typeface="+mj-lt"/>
              <a:buAutoNum type="arabicPeriod" startAt="18"/>
            </a:pPr>
            <a:endParaRPr lang="en-US" sz="800" dirty="0">
              <a:solidFill>
                <a:prstClr val="black"/>
              </a:solidFill>
              <a:latin typeface="Arial" charset="0"/>
              <a:cs typeface="Arial" charset="0"/>
            </a:endParaRPr>
          </a:p>
        </p:txBody>
      </p:sp>
    </p:spTree>
    <p:extLst>
      <p:ext uri="{BB962C8B-B14F-4D97-AF65-F5344CB8AC3E}">
        <p14:creationId xmlns:p14="http://schemas.microsoft.com/office/powerpoint/2010/main" val="3411143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CMS Star Ratings - Overview</a:t>
            </a:r>
          </a:p>
        </p:txBody>
      </p:sp>
      <p:sp>
        <p:nvSpPr>
          <p:cNvPr id="3" name="Content Placeholder 2"/>
          <p:cNvSpPr>
            <a:spLocks noGrp="1"/>
          </p:cNvSpPr>
          <p:nvPr>
            <p:ph idx="1"/>
          </p:nvPr>
        </p:nvSpPr>
        <p:spPr/>
        <p:txBody>
          <a:bodyPr/>
          <a:lstStyle/>
          <a:p>
            <a:r>
              <a:rPr lang="en-US" altLang="en-US" dirty="0"/>
              <a:t>Plan Ratings - </a:t>
            </a:r>
            <a:r>
              <a:rPr lang="en-US" altLang="en-US" dirty="0">
                <a:hlinkClick r:id="rId3"/>
              </a:rPr>
              <a:t>www.medicare.gov/find-a-plan/</a:t>
            </a:r>
            <a:endParaRPr lang="en-US" altLang="en-US" dirty="0"/>
          </a:p>
          <a:p>
            <a:r>
              <a:rPr lang="en-US" altLang="en-US" dirty="0"/>
              <a:t>Medicare members may switch to a 5-star plan at any point during the year, including non-enrollment periods</a:t>
            </a:r>
          </a:p>
          <a:p>
            <a:pPr lvl="1"/>
            <a:r>
              <a:rPr lang="en-US" altLang="en-US" dirty="0"/>
              <a:t>Symbol - </a:t>
            </a:r>
          </a:p>
          <a:p>
            <a:r>
              <a:rPr lang="en-US" altLang="en-US" dirty="0"/>
              <a:t>Low performing plans are indicated on the site &amp; online enrollment is disabled</a:t>
            </a: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1" y="3124201"/>
            <a:ext cx="5324475"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752600" y="5804356"/>
            <a:ext cx="8305800" cy="215444"/>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Medicare.gov.  Medicare Plan Finder.  Available at:  </a:t>
            </a:r>
            <a:r>
              <a:rPr lang="en-US" sz="800" dirty="0">
                <a:solidFill>
                  <a:prstClr val="black"/>
                </a:solidFill>
                <a:latin typeface="Arial" charset="0"/>
                <a:cs typeface="Arial" charset="0"/>
                <a:hlinkClick r:id="rId5"/>
              </a:rPr>
              <a:t>https://www.medicare.gov/sign-up-change-plans/when-can-i-join-a-health-or-drug-plan/5-star-special-enrollment-period</a:t>
            </a:r>
            <a:r>
              <a:rPr lang="en-US" sz="800" dirty="0">
                <a:solidFill>
                  <a:prstClr val="black"/>
                </a:solidFill>
                <a:latin typeface="Arial" charset="0"/>
                <a:cs typeface="Arial" charset="0"/>
              </a:rPr>
              <a:t> .  .</a:t>
            </a:r>
          </a:p>
        </p:txBody>
      </p:sp>
    </p:spTree>
    <p:extLst>
      <p:ext uri="{BB962C8B-B14F-4D97-AF65-F5344CB8AC3E}">
        <p14:creationId xmlns:p14="http://schemas.microsoft.com/office/powerpoint/2010/main" val="3264840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5407" y="1533626"/>
            <a:ext cx="6178194" cy="43657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4661" y="365125"/>
            <a:ext cx="11179139" cy="1325563"/>
          </a:xfrm>
        </p:spPr>
        <p:txBody>
          <a:bodyPr/>
          <a:lstStyle/>
          <a:p>
            <a:r>
              <a:rPr lang="en-US" dirty="0"/>
              <a:t>Part D PDP Enrollees by Plan Star Rating</a:t>
            </a:r>
          </a:p>
        </p:txBody>
      </p:sp>
    </p:spTree>
    <p:extLst>
      <p:ext uri="{BB962C8B-B14F-4D97-AF65-F5344CB8AC3E}">
        <p14:creationId xmlns:p14="http://schemas.microsoft.com/office/powerpoint/2010/main" val="37189775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Purpose of Quality Measures</a:t>
            </a:r>
          </a:p>
        </p:txBody>
      </p:sp>
      <p:sp>
        <p:nvSpPr>
          <p:cNvPr id="3" name="Content Placeholder 2"/>
          <p:cNvSpPr>
            <a:spLocks noGrp="1"/>
          </p:cNvSpPr>
          <p:nvPr>
            <p:ph idx="1"/>
          </p:nvPr>
        </p:nvSpPr>
        <p:spPr/>
        <p:txBody>
          <a:bodyPr>
            <a:normAutofit/>
          </a:bodyPr>
          <a:lstStyle/>
          <a:p>
            <a:pPr>
              <a:defRPr/>
            </a:pPr>
            <a:r>
              <a:rPr lang="en-US" dirty="0"/>
              <a:t>Quality measures are a mechanism to help </a:t>
            </a:r>
            <a:r>
              <a:rPr lang="en-US"/>
              <a:t>quantify the </a:t>
            </a:r>
            <a:r>
              <a:rPr lang="en-US" dirty="0"/>
              <a:t>quality of care provided</a:t>
            </a:r>
          </a:p>
          <a:p>
            <a:pPr>
              <a:defRPr/>
            </a:pPr>
            <a:r>
              <a:rPr lang="en-US" dirty="0"/>
              <a:t>Quality measures address aspects of care such as:</a:t>
            </a:r>
          </a:p>
          <a:p>
            <a:pPr lvl="1">
              <a:defRPr/>
            </a:pPr>
            <a:r>
              <a:rPr lang="en-US" dirty="0"/>
              <a:t>Utilization of evidence-based medicine</a:t>
            </a:r>
          </a:p>
          <a:p>
            <a:pPr lvl="1">
              <a:defRPr/>
            </a:pPr>
            <a:r>
              <a:rPr lang="en-US" dirty="0"/>
              <a:t>Efficiency and effectiveness</a:t>
            </a:r>
          </a:p>
          <a:p>
            <a:pPr lvl="1">
              <a:defRPr/>
            </a:pPr>
            <a:r>
              <a:rPr lang="en-US" dirty="0"/>
              <a:t>Quality of Life</a:t>
            </a:r>
          </a:p>
          <a:p>
            <a:pPr lvl="1">
              <a:defRPr/>
            </a:pPr>
            <a:r>
              <a:rPr lang="en-US" dirty="0"/>
              <a:t>Patient Satisfaction</a:t>
            </a:r>
          </a:p>
          <a:p>
            <a:pPr>
              <a:defRPr/>
            </a:pPr>
            <a:r>
              <a:rPr lang="en-US" dirty="0"/>
              <a:t>Useful in pay-for-performance and value-based purchasing reimbursement programs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a:t>CMS Star Ratings - Overview</a:t>
            </a:r>
          </a:p>
        </p:txBody>
      </p:sp>
      <p:sp>
        <p:nvSpPr>
          <p:cNvPr id="24579" name="Content Placeholder 2"/>
          <p:cNvSpPr>
            <a:spLocks noGrp="1"/>
          </p:cNvSpPr>
          <p:nvPr>
            <p:ph idx="1"/>
          </p:nvPr>
        </p:nvSpPr>
        <p:spPr/>
        <p:txBody>
          <a:bodyPr/>
          <a:lstStyle/>
          <a:p>
            <a:r>
              <a:rPr lang="en-US" altLang="en-US" sz="2400" dirty="0"/>
              <a:t>Star Ratings are based upon various sets of performance measures</a:t>
            </a:r>
          </a:p>
          <a:p>
            <a:pPr lvl="1">
              <a:buFont typeface="Calibri" pitchFamily="34" charset="0"/>
              <a:buChar char="–"/>
            </a:pPr>
            <a:r>
              <a:rPr lang="en-US" altLang="en-US" sz="2400" dirty="0"/>
              <a:t>Healthcare Effectiveness Data and Information Set (HEDIS)</a:t>
            </a:r>
          </a:p>
          <a:p>
            <a:pPr lvl="1">
              <a:buFont typeface="Calibri" pitchFamily="34" charset="0"/>
              <a:buChar char="–"/>
            </a:pPr>
            <a:r>
              <a:rPr lang="en-US" altLang="en-US" sz="2400" dirty="0"/>
              <a:t>Consumer Assessment of Healthcare Providers and Systems (CAHPS)</a:t>
            </a:r>
          </a:p>
          <a:p>
            <a:pPr lvl="1">
              <a:buFont typeface="Calibri" pitchFamily="34" charset="0"/>
              <a:buChar char="–"/>
            </a:pPr>
            <a:r>
              <a:rPr lang="en-US" altLang="en-US" sz="2400" dirty="0"/>
              <a:t>Health Outcomes Survey (HOS)</a:t>
            </a:r>
          </a:p>
          <a:p>
            <a:pPr lvl="1">
              <a:buFont typeface="Calibri" pitchFamily="34" charset="0"/>
              <a:buChar char="–"/>
            </a:pPr>
            <a:r>
              <a:rPr lang="en-US" altLang="en-US" sz="2400" dirty="0"/>
              <a:t>Complaint Tracking Module (CTM)</a:t>
            </a:r>
          </a:p>
          <a:p>
            <a:pPr lvl="1">
              <a:buFont typeface="Calibri" pitchFamily="34" charset="0"/>
              <a:buChar char="–"/>
            </a:pPr>
            <a:r>
              <a:rPr lang="en-US" altLang="en-US" sz="2400" dirty="0"/>
              <a:t>Independent Review Entity (IRE)</a:t>
            </a:r>
          </a:p>
          <a:p>
            <a:pPr lvl="1">
              <a:buFont typeface="Calibri" pitchFamily="34" charset="0"/>
              <a:buChar char="–"/>
            </a:pPr>
            <a:r>
              <a:rPr lang="en-US" altLang="en-US" sz="2400" dirty="0"/>
              <a:t>Pharmacy Quality Alliance (PQA) endorsed medication-use measures</a:t>
            </a:r>
          </a:p>
          <a:p>
            <a:endParaRPr lang="en-US" altLang="en-US" dirty="0"/>
          </a:p>
        </p:txBody>
      </p:sp>
      <p:sp>
        <p:nvSpPr>
          <p:cNvPr id="4" name="TextBox 3"/>
          <p:cNvSpPr txBox="1"/>
          <p:nvPr/>
        </p:nvSpPr>
        <p:spPr>
          <a:xfrm>
            <a:off x="1567665" y="4923890"/>
            <a:ext cx="8305800" cy="338554"/>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CMS.  Medicare 2015 Part C &amp; D Star Rating Technical Notes. Available at: </a:t>
            </a:r>
            <a:r>
              <a:rPr lang="en-US" sz="800" dirty="0">
                <a:solidFill>
                  <a:prstClr val="black"/>
                </a:solidFill>
                <a:latin typeface="Arial" charset="0"/>
                <a:cs typeface="Arial" charset="0"/>
                <a:hlinkClick r:id="rId3"/>
              </a:rPr>
              <a:t>http://www.cms.gov/Medicare/Prescription-Drug-Coverage/PrescriptionDrugCovGenIn/PerformanceData.html</a:t>
            </a:r>
            <a:r>
              <a:rPr lang="en-US" sz="800" dirty="0">
                <a:solidFill>
                  <a:prstClr val="black"/>
                </a:solidFill>
                <a:latin typeface="Arial" charset="0"/>
                <a:cs typeface="Arial" charset="0"/>
              </a:rPr>
              <a:t>.  </a:t>
            </a:r>
          </a:p>
        </p:txBody>
      </p:sp>
    </p:spTree>
    <p:extLst>
      <p:ext uri="{BB962C8B-B14F-4D97-AF65-F5344CB8AC3E}">
        <p14:creationId xmlns:p14="http://schemas.microsoft.com/office/powerpoint/2010/main" val="11417581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838200" y="380777"/>
            <a:ext cx="10515600" cy="748280"/>
          </a:xfrm>
        </p:spPr>
        <p:txBody>
          <a:bodyPr/>
          <a:lstStyle/>
          <a:p>
            <a:r>
              <a:rPr lang="en-US" altLang="en-US" dirty="0"/>
              <a:t>CMS Star Ratings - Overview</a:t>
            </a:r>
          </a:p>
        </p:txBody>
      </p:sp>
      <p:sp>
        <p:nvSpPr>
          <p:cNvPr id="3076" name="Content Placeholder 2"/>
          <p:cNvSpPr>
            <a:spLocks noGrp="1"/>
          </p:cNvSpPr>
          <p:nvPr>
            <p:ph idx="1"/>
          </p:nvPr>
        </p:nvSpPr>
        <p:spPr>
          <a:xfrm>
            <a:off x="324493" y="2597882"/>
            <a:ext cx="6024936" cy="2859391"/>
          </a:xfrm>
        </p:spPr>
        <p:txBody>
          <a:bodyPr>
            <a:normAutofit fontScale="92500" lnSpcReduction="20000"/>
          </a:bodyPr>
          <a:lstStyle/>
          <a:p>
            <a:pPr>
              <a:defRPr/>
            </a:pPr>
            <a:r>
              <a:rPr lang="en-US" sz="2800" b="1" dirty="0"/>
              <a:t>Health plan (Part C) rating domains</a:t>
            </a:r>
          </a:p>
          <a:p>
            <a:pPr lvl="1">
              <a:defRPr/>
            </a:pPr>
            <a:r>
              <a:rPr lang="en-US" dirty="0"/>
              <a:t>Staying healthy: screenings, tests, and vaccines</a:t>
            </a:r>
          </a:p>
          <a:p>
            <a:pPr lvl="1">
              <a:defRPr/>
            </a:pPr>
            <a:r>
              <a:rPr lang="en-US" dirty="0"/>
              <a:t>Member complaints, problems getting services, and improvement in the health plan’s performance</a:t>
            </a:r>
          </a:p>
          <a:p>
            <a:pPr lvl="1">
              <a:defRPr/>
            </a:pPr>
            <a:r>
              <a:rPr lang="en-US" dirty="0"/>
              <a:t>Member experience with the health plan</a:t>
            </a:r>
          </a:p>
          <a:p>
            <a:pPr lvl="1">
              <a:defRPr/>
            </a:pPr>
            <a:r>
              <a:rPr lang="en-US" dirty="0"/>
              <a:t>Health plan customer service</a:t>
            </a:r>
          </a:p>
          <a:p>
            <a:pPr lvl="1">
              <a:defRPr/>
            </a:pPr>
            <a:r>
              <a:rPr lang="en-US" dirty="0"/>
              <a:t>Managing chronic conditions</a:t>
            </a:r>
          </a:p>
        </p:txBody>
      </p:sp>
      <p:sp>
        <p:nvSpPr>
          <p:cNvPr id="25603" name="Text Placeholder 3"/>
          <p:cNvSpPr>
            <a:spLocks noGrp="1"/>
          </p:cNvSpPr>
          <p:nvPr>
            <p:ph type="body" idx="4294967295"/>
          </p:nvPr>
        </p:nvSpPr>
        <p:spPr>
          <a:xfrm>
            <a:off x="324493" y="1130462"/>
            <a:ext cx="10515600" cy="639763"/>
          </a:xfrm>
          <a:prstGeom prst="rect">
            <a:avLst/>
          </a:prstGeom>
        </p:spPr>
        <p:txBody>
          <a:bodyPr/>
          <a:lstStyle/>
          <a:p>
            <a:r>
              <a:rPr lang="en-US" altLang="en-US" sz="2800" b="1" dirty="0"/>
              <a:t>Star ratings are separated into nine domains, four of which apply directly to drug plans</a:t>
            </a:r>
          </a:p>
          <a:p>
            <a:endParaRPr lang="en-US" altLang="en-US" dirty="0"/>
          </a:p>
        </p:txBody>
      </p:sp>
      <p:sp>
        <p:nvSpPr>
          <p:cNvPr id="25605" name="Content Placeholder 5"/>
          <p:cNvSpPr>
            <a:spLocks noGrp="1"/>
          </p:cNvSpPr>
          <p:nvPr>
            <p:ph sz="quarter" idx="4294967295"/>
          </p:nvPr>
        </p:nvSpPr>
        <p:spPr>
          <a:xfrm>
            <a:off x="6220145" y="1997976"/>
            <a:ext cx="5738974" cy="3641316"/>
          </a:xfrm>
          <a:prstGeom prst="rect">
            <a:avLst/>
          </a:prstGeom>
        </p:spPr>
        <p:txBody>
          <a:bodyPr/>
          <a:lstStyle/>
          <a:p>
            <a:r>
              <a:rPr lang="en-US" altLang="en-US" sz="2800" b="1" dirty="0"/>
              <a:t>Drug plan (Part D) rating domains</a:t>
            </a:r>
          </a:p>
          <a:p>
            <a:pPr lvl="1"/>
            <a:r>
              <a:rPr lang="en-US" altLang="en-US" dirty="0"/>
              <a:t>Patient safety and accuracy of drug pricing</a:t>
            </a:r>
          </a:p>
          <a:p>
            <a:pPr lvl="1"/>
            <a:r>
              <a:rPr lang="en-US" altLang="en-US" dirty="0"/>
              <a:t>Member complaints, problems getting services, and improvement in the drug plan’s performance</a:t>
            </a:r>
          </a:p>
          <a:p>
            <a:pPr lvl="1"/>
            <a:r>
              <a:rPr lang="en-US" altLang="en-US" dirty="0"/>
              <a:t>Member experience with drug plan</a:t>
            </a:r>
          </a:p>
          <a:p>
            <a:pPr lvl="1"/>
            <a:r>
              <a:rPr lang="en-US" altLang="en-US" dirty="0"/>
              <a:t>Drug plan customer service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a:bodyPr>
          <a:lstStyle/>
          <a:p>
            <a:r>
              <a:rPr lang="en-US" altLang="en-US" dirty="0"/>
              <a:t>CMS Prescription Drug Plan (Part D) Measures</a:t>
            </a:r>
          </a:p>
        </p:txBody>
      </p:sp>
      <p:sp>
        <p:nvSpPr>
          <p:cNvPr id="26628" name="Content Placeholder 3"/>
          <p:cNvSpPr>
            <a:spLocks noGrp="1"/>
          </p:cNvSpPr>
          <p:nvPr>
            <p:ph idx="1"/>
          </p:nvPr>
        </p:nvSpPr>
        <p:spPr>
          <a:xfrm>
            <a:off x="499153" y="2650732"/>
            <a:ext cx="5768083" cy="3078555"/>
          </a:xfrm>
        </p:spPr>
        <p:txBody>
          <a:bodyPr/>
          <a:lstStyle/>
          <a:p>
            <a:r>
              <a:rPr lang="en-US" altLang="en-US" sz="2000" dirty="0"/>
              <a:t>Availability of TTY/TDD services and foreign language interpretation when prospective members call the drug plan</a:t>
            </a:r>
          </a:p>
          <a:p>
            <a:r>
              <a:rPr lang="en-US" altLang="en-US" sz="2000" dirty="0"/>
              <a:t>Drug plan makes timely decisions about appeals</a:t>
            </a:r>
          </a:p>
          <a:p>
            <a:r>
              <a:rPr lang="en-US" altLang="en-US" sz="2000" dirty="0"/>
              <a:t>Fairness of drug plan’s denials to member appeals, based on an independent reviewer</a:t>
            </a:r>
          </a:p>
        </p:txBody>
      </p:sp>
      <p:sp>
        <p:nvSpPr>
          <p:cNvPr id="26627" name="Text Placeholder 2"/>
          <p:cNvSpPr>
            <a:spLocks noGrp="1"/>
          </p:cNvSpPr>
          <p:nvPr>
            <p:ph type="body" idx="4294967295"/>
          </p:nvPr>
        </p:nvSpPr>
        <p:spPr>
          <a:xfrm>
            <a:off x="535969" y="2117332"/>
            <a:ext cx="5257800" cy="533400"/>
          </a:xfrm>
          <a:prstGeom prst="rect">
            <a:avLst/>
          </a:prstGeom>
        </p:spPr>
        <p:txBody>
          <a:bodyPr/>
          <a:lstStyle/>
          <a:p>
            <a:pPr marL="0" indent="0">
              <a:buNone/>
            </a:pPr>
            <a:r>
              <a:rPr lang="en-US" altLang="en-US" b="1" dirty="0"/>
              <a:t>Drug plan customer service</a:t>
            </a:r>
          </a:p>
        </p:txBody>
      </p:sp>
      <p:sp>
        <p:nvSpPr>
          <p:cNvPr id="26629" name="Text Placeholder 4"/>
          <p:cNvSpPr>
            <a:spLocks noGrp="1"/>
          </p:cNvSpPr>
          <p:nvPr>
            <p:ph type="body" sz="quarter" idx="4294967295"/>
          </p:nvPr>
        </p:nvSpPr>
        <p:spPr>
          <a:xfrm>
            <a:off x="6096000" y="2034782"/>
            <a:ext cx="6096000" cy="698500"/>
          </a:xfrm>
          <a:prstGeom prst="rect">
            <a:avLst/>
          </a:prstGeom>
        </p:spPr>
        <p:txBody>
          <a:bodyPr/>
          <a:lstStyle/>
          <a:p>
            <a:pPr marL="0" indent="0">
              <a:buNone/>
            </a:pPr>
            <a:r>
              <a:rPr lang="en-US" altLang="en-US" b="1" dirty="0"/>
              <a:t>Member complaints, problems getting services, and improvement in the drug plan’s performance</a:t>
            </a:r>
          </a:p>
        </p:txBody>
      </p:sp>
      <p:sp>
        <p:nvSpPr>
          <p:cNvPr id="26630" name="Content Placeholder 5"/>
          <p:cNvSpPr>
            <a:spLocks noGrp="1"/>
          </p:cNvSpPr>
          <p:nvPr>
            <p:ph sz="quarter" idx="4294967295"/>
          </p:nvPr>
        </p:nvSpPr>
        <p:spPr>
          <a:xfrm>
            <a:off x="6096000" y="3317133"/>
            <a:ext cx="4267200" cy="1745751"/>
          </a:xfrm>
          <a:prstGeom prst="rect">
            <a:avLst/>
          </a:prstGeom>
        </p:spPr>
        <p:txBody>
          <a:bodyPr/>
          <a:lstStyle/>
          <a:p>
            <a:r>
              <a:rPr lang="en-US" altLang="en-US" sz="2000" dirty="0"/>
              <a:t>Complaints about the drug plan</a:t>
            </a:r>
          </a:p>
          <a:p>
            <a:r>
              <a:rPr lang="en-US" altLang="en-US" sz="2000" dirty="0"/>
              <a:t>Members Choosing to Leave the Plan </a:t>
            </a:r>
          </a:p>
          <a:p>
            <a:r>
              <a:rPr lang="en-US" altLang="en-US" sz="2000" dirty="0"/>
              <a:t>Improvement in the Drug Plan’s Performance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Title 1"/>
          <p:cNvSpPr>
            <a:spLocks noGrp="1"/>
          </p:cNvSpPr>
          <p:nvPr>
            <p:ph type="title"/>
          </p:nvPr>
        </p:nvSpPr>
        <p:spPr>
          <a:xfrm>
            <a:off x="102743" y="365125"/>
            <a:ext cx="11966450" cy="1325563"/>
          </a:xfrm>
        </p:spPr>
        <p:txBody>
          <a:bodyPr>
            <a:normAutofit/>
          </a:bodyPr>
          <a:lstStyle/>
          <a:p>
            <a:r>
              <a:rPr lang="en-US" altLang="en-US" dirty="0"/>
              <a:t>CMS Prescription Drug Plan (Part D) Measures</a:t>
            </a:r>
          </a:p>
        </p:txBody>
      </p:sp>
      <p:sp>
        <p:nvSpPr>
          <p:cNvPr id="27651" name="Content Placeholder 3"/>
          <p:cNvSpPr>
            <a:spLocks noGrp="1"/>
          </p:cNvSpPr>
          <p:nvPr>
            <p:ph idx="1"/>
          </p:nvPr>
        </p:nvSpPr>
        <p:spPr>
          <a:xfrm>
            <a:off x="838200" y="2911894"/>
            <a:ext cx="4863957" cy="1225800"/>
          </a:xfrm>
        </p:spPr>
        <p:txBody>
          <a:bodyPr/>
          <a:lstStyle/>
          <a:p>
            <a:r>
              <a:rPr lang="en-US" altLang="en-US" sz="1800" dirty="0"/>
              <a:t>Members’ Overall Rating of Drug Coverage</a:t>
            </a:r>
          </a:p>
          <a:p>
            <a:r>
              <a:rPr lang="en-US" altLang="en-US" sz="1800" dirty="0"/>
              <a:t>Ease of Getting Prescriptions Filled When Using the Plan</a:t>
            </a:r>
          </a:p>
        </p:txBody>
      </p:sp>
      <p:sp>
        <p:nvSpPr>
          <p:cNvPr id="27650" name="Text Placeholder 2"/>
          <p:cNvSpPr>
            <a:spLocks noGrp="1"/>
          </p:cNvSpPr>
          <p:nvPr>
            <p:ph type="body" idx="4294967295"/>
          </p:nvPr>
        </p:nvSpPr>
        <p:spPr>
          <a:xfrm>
            <a:off x="838200" y="2021807"/>
            <a:ext cx="4195763" cy="698500"/>
          </a:xfrm>
          <a:prstGeom prst="rect">
            <a:avLst/>
          </a:prstGeom>
        </p:spPr>
        <p:txBody>
          <a:bodyPr/>
          <a:lstStyle/>
          <a:p>
            <a:pPr marL="0" indent="0">
              <a:buNone/>
            </a:pPr>
            <a:r>
              <a:rPr lang="en-US" altLang="en-US" b="1" dirty="0"/>
              <a:t>Member experience with the drug plan</a:t>
            </a:r>
          </a:p>
        </p:txBody>
      </p:sp>
      <p:sp>
        <p:nvSpPr>
          <p:cNvPr id="27652" name="Text Placeholder 4"/>
          <p:cNvSpPr>
            <a:spLocks noGrp="1"/>
          </p:cNvSpPr>
          <p:nvPr>
            <p:ph type="body" sz="quarter" idx="4294967295"/>
          </p:nvPr>
        </p:nvSpPr>
        <p:spPr>
          <a:xfrm>
            <a:off x="5837328" y="1602791"/>
            <a:ext cx="4495800" cy="698500"/>
          </a:xfrm>
          <a:prstGeom prst="rect">
            <a:avLst/>
          </a:prstGeom>
        </p:spPr>
        <p:txBody>
          <a:bodyPr/>
          <a:lstStyle/>
          <a:p>
            <a:pPr marL="0" indent="0">
              <a:buNone/>
            </a:pPr>
            <a:r>
              <a:rPr lang="en-US" altLang="en-US" b="1" dirty="0"/>
              <a:t>Patient safety and accuracy of drug pricing</a:t>
            </a:r>
          </a:p>
        </p:txBody>
      </p:sp>
      <p:sp>
        <p:nvSpPr>
          <p:cNvPr id="27653" name="Content Placeholder 5"/>
          <p:cNvSpPr>
            <a:spLocks noGrp="1"/>
          </p:cNvSpPr>
          <p:nvPr>
            <p:ph sz="quarter" idx="4294967295"/>
          </p:nvPr>
        </p:nvSpPr>
        <p:spPr>
          <a:xfrm>
            <a:off x="5815173" y="2360783"/>
            <a:ext cx="6254019" cy="3443680"/>
          </a:xfrm>
          <a:prstGeom prst="rect">
            <a:avLst/>
          </a:prstGeom>
        </p:spPr>
        <p:txBody>
          <a:bodyPr/>
          <a:lstStyle/>
          <a:p>
            <a:r>
              <a:rPr lang="en-US" altLang="en-US" sz="1700" dirty="0"/>
              <a:t>Plan Provides Accurate Drug Pricing Information for Medicare’s Plan Finder Website</a:t>
            </a:r>
          </a:p>
          <a:p>
            <a:r>
              <a:rPr lang="en-US" altLang="en-US" sz="1700" dirty="0"/>
              <a:t>Medication Therapy Management (MTM) completion rate for Comprehensive Medication Review (CMR)</a:t>
            </a:r>
          </a:p>
          <a:p>
            <a:r>
              <a:rPr lang="en-US" altLang="en-US" sz="1700" dirty="0"/>
              <a:t>Using a statin for People with Diabetes</a:t>
            </a:r>
          </a:p>
          <a:p>
            <a:r>
              <a:rPr lang="en-US" altLang="en-US" sz="1700" dirty="0"/>
              <a:t>Taking Oral Diabetes Medication as Directed (Medication Adherence)</a:t>
            </a:r>
          </a:p>
          <a:p>
            <a:r>
              <a:rPr lang="en-US" altLang="en-US" sz="1700" dirty="0"/>
              <a:t>Taking Blood Pressure Medication as Directed (Medication Adherence)</a:t>
            </a:r>
          </a:p>
          <a:p>
            <a:r>
              <a:rPr lang="en-US" altLang="en-US" sz="1700" dirty="0"/>
              <a:t>Taking Cholesterol Medication as Directed  (Medication Adherence)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Star Rating Example</a:t>
            </a:r>
          </a:p>
        </p:txBody>
      </p:sp>
      <p:sp>
        <p:nvSpPr>
          <p:cNvPr id="28675" name="Content Placeholder 2"/>
          <p:cNvSpPr>
            <a:spLocks noGrp="1"/>
          </p:cNvSpPr>
          <p:nvPr>
            <p:ph idx="1"/>
          </p:nvPr>
        </p:nvSpPr>
        <p:spPr/>
        <p:txBody>
          <a:bodyPr>
            <a:normAutofit/>
          </a:bodyPr>
          <a:lstStyle/>
          <a:p>
            <a:r>
              <a:rPr lang="en-US" altLang="en-US" sz="2400" dirty="0"/>
              <a:t>Part C Rating: “Statin Therapy for Patients with Cardiovascular Disease”</a:t>
            </a:r>
          </a:p>
          <a:p>
            <a:r>
              <a:rPr lang="en-US" altLang="en-US" sz="2400" dirty="0"/>
              <a:t>Shows the percent of plan members with heart-disease who get the right cholesterol lowering medication</a:t>
            </a:r>
          </a:p>
          <a:p>
            <a:r>
              <a:rPr lang="en-US" altLang="en-US" sz="2400" dirty="0"/>
              <a:t>2020 Rating Cut Points:</a:t>
            </a:r>
          </a:p>
          <a:p>
            <a:endParaRPr lang="en-US" altLang="en-US" sz="2400" dirty="0"/>
          </a:p>
          <a:p>
            <a:endParaRPr lang="en-US" altLang="en-US" sz="2400" dirty="0"/>
          </a:p>
          <a:p>
            <a:pPr marL="0" indent="0">
              <a:buNone/>
            </a:pPr>
            <a:endParaRPr lang="en-US" altLang="en-US" sz="2400" dirty="0"/>
          </a:p>
          <a:p>
            <a:r>
              <a:rPr lang="en-US" altLang="en-US" sz="2400" dirty="0"/>
              <a:t>All ratings within a domain are then averaged to calculate the domain’s star rating </a:t>
            </a:r>
          </a:p>
          <a:p>
            <a:pPr>
              <a:buFont typeface="Arial" charset="0"/>
              <a:buNone/>
            </a:pPr>
            <a:endParaRPr lang="en-US" altLang="en-US" dirty="0"/>
          </a:p>
        </p:txBody>
      </p:sp>
      <p:sp>
        <p:nvSpPr>
          <p:cNvPr id="5" name="TextBox 4"/>
          <p:cNvSpPr txBox="1"/>
          <p:nvPr/>
        </p:nvSpPr>
        <p:spPr>
          <a:xfrm>
            <a:off x="3048000" y="5421213"/>
            <a:ext cx="8305800" cy="461665"/>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CMS.  Medicare 2020 Part C &amp; D Star Rating Technical Notes. Available at: </a:t>
            </a:r>
            <a:r>
              <a:rPr lang="en-US" sz="800" dirty="0">
                <a:solidFill>
                  <a:prstClr val="black"/>
                </a:solidFill>
                <a:latin typeface="Arial" charset="0"/>
                <a:cs typeface="Arial" charset="0"/>
                <a:hlinkClick r:id="rId3"/>
              </a:rPr>
              <a:t>http://www.cms.gov/Medicare/Prescription-Drug-Coverage/PrescriptionDrugCovGenIn/PerformanceData.html</a:t>
            </a:r>
            <a:r>
              <a:rPr lang="en-US" sz="800" dirty="0">
                <a:solidFill>
                  <a:prstClr val="black"/>
                </a:solidFill>
                <a:latin typeface="Arial" charset="0"/>
                <a:cs typeface="Arial" charset="0"/>
              </a:rPr>
              <a:t>.  </a:t>
            </a:r>
          </a:p>
          <a:p>
            <a:pPr marL="228600" indent="-228600" fontAlgn="base">
              <a:spcBef>
                <a:spcPct val="0"/>
              </a:spcBef>
              <a:spcAft>
                <a:spcPct val="0"/>
              </a:spcAft>
              <a:buFont typeface="+mj-lt"/>
              <a:buAutoNum type="arabicPeriod" startAt="18"/>
            </a:pPr>
            <a:endParaRPr lang="en-US" sz="800" dirty="0">
              <a:solidFill>
                <a:prstClr val="black"/>
              </a:solidFill>
              <a:latin typeface="Arial" charset="0"/>
              <a:cs typeface="Arial" charset="0"/>
            </a:endParaRPr>
          </a:p>
        </p:txBody>
      </p:sp>
      <p:graphicFrame>
        <p:nvGraphicFramePr>
          <p:cNvPr id="7" name="Table 6">
            <a:extLst>
              <a:ext uri="{FF2B5EF4-FFF2-40B4-BE49-F238E27FC236}">
                <a16:creationId xmlns:a16="http://schemas.microsoft.com/office/drawing/2014/main" id="{F7907164-C4FB-4663-9A00-B24F2AEC6AFF}"/>
              </a:ext>
            </a:extLst>
          </p:cNvPr>
          <p:cNvGraphicFramePr>
            <a:graphicFrameLocks noGrp="1"/>
          </p:cNvGraphicFramePr>
          <p:nvPr>
            <p:extLst>
              <p:ext uri="{D42A27DB-BD31-4B8C-83A1-F6EECF244321}">
                <p14:modId xmlns:p14="http://schemas.microsoft.com/office/powerpoint/2010/main" val="1734446437"/>
              </p:ext>
            </p:extLst>
          </p:nvPr>
        </p:nvGraphicFramePr>
        <p:xfrm>
          <a:off x="6273229" y="2680194"/>
          <a:ext cx="3124200" cy="2194524"/>
        </p:xfrm>
        <a:graphic>
          <a:graphicData uri="http://schemas.openxmlformats.org/drawingml/2006/table">
            <a:tbl>
              <a:tblPr firstRow="1" bandRow="1"/>
              <a:tblGrid>
                <a:gridCol w="1562100">
                  <a:extLst>
                    <a:ext uri="{9D8B030D-6E8A-4147-A177-3AD203B41FA5}">
                      <a16:colId xmlns:a16="http://schemas.microsoft.com/office/drawing/2014/main" val="20000"/>
                    </a:ext>
                  </a:extLst>
                </a:gridCol>
                <a:gridCol w="1562100">
                  <a:extLst>
                    <a:ext uri="{9D8B030D-6E8A-4147-A177-3AD203B41FA5}">
                      <a16:colId xmlns:a16="http://schemas.microsoft.com/office/drawing/2014/main" val="20001"/>
                    </a:ext>
                  </a:extLst>
                </a:gridCol>
              </a:tblGrid>
              <a:tr h="365654">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dirty="0"/>
                        <a:t>Measure</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dirty="0"/>
                        <a:t>Star Rating</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36565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u="sng" dirty="0"/>
                        <a:t>&gt;</a:t>
                      </a:r>
                      <a:r>
                        <a:rPr lang="en-US" sz="1800" u="none" dirty="0"/>
                        <a:t> 87%</a:t>
                      </a:r>
                      <a:endParaRPr lang="en-US" sz="1800" u="sng" dirty="0"/>
                    </a:p>
                  </a:txBody>
                  <a:tcPr marT="45717" marB="45717">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dirty="0"/>
                        <a:t>5 stars</a:t>
                      </a:r>
                    </a:p>
                  </a:txBody>
                  <a:tcPr marT="45717" marB="45717">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36565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u="sng" dirty="0"/>
                        <a:t>&gt;</a:t>
                      </a:r>
                      <a:r>
                        <a:rPr lang="en-US" sz="1800" u="none" dirty="0"/>
                        <a:t> </a:t>
                      </a:r>
                      <a:r>
                        <a:rPr lang="en-US" sz="1800" dirty="0"/>
                        <a:t>83% – &lt; 87%</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dirty="0"/>
                        <a:t>4 stars</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36565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u="sng" dirty="0"/>
                        <a:t>&gt;</a:t>
                      </a:r>
                      <a:r>
                        <a:rPr lang="en-US" sz="1800" u="none" dirty="0"/>
                        <a:t> </a:t>
                      </a:r>
                      <a:r>
                        <a:rPr lang="en-US" sz="1800" dirty="0"/>
                        <a:t>79% – &lt; 83%</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dirty="0"/>
                        <a:t>3 stars</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36565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u="sng" dirty="0"/>
                        <a:t>&gt;</a:t>
                      </a:r>
                      <a:r>
                        <a:rPr lang="en-US" sz="1800" u="none" dirty="0"/>
                        <a:t> </a:t>
                      </a:r>
                      <a:r>
                        <a:rPr lang="en-US" sz="1800" dirty="0"/>
                        <a:t>75% - &lt; 79%</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dirty="0"/>
                        <a:t>2 stars</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r h="36565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dirty="0"/>
                        <a:t>&lt; 75%</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800" dirty="0"/>
                        <a:t>1 star</a:t>
                      </a:r>
                    </a:p>
                  </a:txBody>
                  <a:tcPr marT="45717" marB="4571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17133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t>CMS Star Ratings – Bonus Payments</a:t>
            </a:r>
          </a:p>
        </p:txBody>
      </p:sp>
      <p:sp>
        <p:nvSpPr>
          <p:cNvPr id="29699" name="Content Placeholder 2"/>
          <p:cNvSpPr>
            <a:spLocks noGrp="1"/>
          </p:cNvSpPr>
          <p:nvPr>
            <p:ph idx="1"/>
          </p:nvPr>
        </p:nvSpPr>
        <p:spPr/>
        <p:txBody>
          <a:bodyPr>
            <a:normAutofit fontScale="92500" lnSpcReduction="20000"/>
          </a:bodyPr>
          <a:lstStyle/>
          <a:p>
            <a:r>
              <a:rPr lang="en-US" altLang="en-US" sz="2400" dirty="0"/>
              <a:t>2019 Quality Bonus Payments</a:t>
            </a:r>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a:p>
            <a:endParaRPr lang="en-US" altLang="en-US" sz="1100" dirty="0"/>
          </a:p>
          <a:p>
            <a:r>
              <a:rPr lang="en-US" altLang="en-US" sz="2400" dirty="0"/>
              <a:t>Plans with Part C or D rating of 2.5 or lower for at least 3 years receive a low performing icon on the Medicare plan finder website </a:t>
            </a:r>
          </a:p>
        </p:txBody>
      </p:sp>
      <p:sp>
        <p:nvSpPr>
          <p:cNvPr id="6" name="TextBox 5"/>
          <p:cNvSpPr txBox="1"/>
          <p:nvPr/>
        </p:nvSpPr>
        <p:spPr>
          <a:xfrm>
            <a:off x="838200" y="5418148"/>
            <a:ext cx="8305800" cy="584775"/>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CMS.  Medicare 2015 Part C &amp; D Advance Notice and Final Call Letter. Available at</a:t>
            </a:r>
            <a:r>
              <a:rPr lang="en-US" sz="800" u="sng" dirty="0">
                <a:solidFill>
                  <a:prstClr val="black"/>
                </a:solidFill>
                <a:latin typeface="Arial" charset="0"/>
                <a:cs typeface="Arial" charset="0"/>
                <a:hlinkClick r:id="rId3"/>
              </a:rPr>
              <a:t>https://www.cms.gov/Medicare/Prescription-Drug-Coverage/PrescriptionDrugCovGenIn/PerformanceData</a:t>
            </a:r>
            <a:endParaRPr lang="en-US" sz="800" dirty="0">
              <a:solidFill>
                <a:prstClr val="black"/>
              </a:solidFill>
              <a:latin typeface="Arial" charset="0"/>
              <a:cs typeface="Arial" charset="0"/>
            </a:endParaRPr>
          </a:p>
          <a:p>
            <a:pPr fontAlgn="base">
              <a:spcBef>
                <a:spcPct val="0"/>
              </a:spcBef>
              <a:spcAft>
                <a:spcPct val="0"/>
              </a:spcAft>
            </a:pPr>
            <a:endParaRPr lang="en-US" sz="800" dirty="0">
              <a:solidFill>
                <a:prstClr val="black"/>
              </a:solidFill>
              <a:latin typeface="Arial" charset="0"/>
              <a:cs typeface="Arial" charset="0"/>
            </a:endParaRPr>
          </a:p>
          <a:p>
            <a:pPr fontAlgn="base">
              <a:spcBef>
                <a:spcPct val="0"/>
              </a:spcBef>
              <a:spcAft>
                <a:spcPct val="0"/>
              </a:spcAft>
            </a:pPr>
            <a:endParaRPr lang="en-US" sz="800" dirty="0">
              <a:solidFill>
                <a:prstClr val="black"/>
              </a:solidFill>
              <a:latin typeface="Arial" charset="0"/>
              <a:cs typeface="Arial" charset="0"/>
            </a:endParaRPr>
          </a:p>
        </p:txBody>
      </p:sp>
      <p:graphicFrame>
        <p:nvGraphicFramePr>
          <p:cNvPr id="8" name="Content Placeholder 4">
            <a:extLst>
              <a:ext uri="{FF2B5EF4-FFF2-40B4-BE49-F238E27FC236}">
                <a16:creationId xmlns:a16="http://schemas.microsoft.com/office/drawing/2014/main" id="{3CF95D6E-4101-4A80-95DB-1A69D803BED0}"/>
              </a:ext>
            </a:extLst>
          </p:cNvPr>
          <p:cNvGraphicFramePr>
            <a:graphicFrameLocks/>
          </p:cNvGraphicFramePr>
          <p:nvPr>
            <p:extLst>
              <p:ext uri="{D42A27DB-BD31-4B8C-83A1-F6EECF244321}">
                <p14:modId xmlns:p14="http://schemas.microsoft.com/office/powerpoint/2010/main" val="1064600854"/>
              </p:ext>
            </p:extLst>
          </p:nvPr>
        </p:nvGraphicFramePr>
        <p:xfrm>
          <a:off x="4972692" y="1698720"/>
          <a:ext cx="6610564" cy="28757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086340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CMS Star Ratings Updates for 2021</a:t>
            </a:r>
          </a:p>
        </p:txBody>
      </p:sp>
      <p:sp>
        <p:nvSpPr>
          <p:cNvPr id="3" name="Content Placeholder 2"/>
          <p:cNvSpPr>
            <a:spLocks noGrp="1"/>
          </p:cNvSpPr>
          <p:nvPr>
            <p:ph idx="1"/>
          </p:nvPr>
        </p:nvSpPr>
        <p:spPr/>
        <p:txBody>
          <a:bodyPr/>
          <a:lstStyle/>
          <a:p>
            <a:r>
              <a:rPr lang="en-US" altLang="en-US" sz="3000" dirty="0"/>
              <a:t>New Measures (2021 Display) – </a:t>
            </a:r>
          </a:p>
          <a:p>
            <a:pPr lvl="1"/>
            <a:r>
              <a:rPr lang="en-US" altLang="en-US" sz="2600" dirty="0"/>
              <a:t>Concurrent Use of Opioids and Benzodiazepines (COB)</a:t>
            </a:r>
          </a:p>
          <a:p>
            <a:pPr lvl="1"/>
            <a:r>
              <a:rPr lang="en-US" altLang="en-US" sz="2600" dirty="0"/>
              <a:t>Polypharmacy Use of Multiple Anticholinergic Medications in Older Adults (Poly-ACH)</a:t>
            </a:r>
          </a:p>
          <a:p>
            <a:pPr lvl="1"/>
            <a:r>
              <a:rPr lang="en-US" altLang="en-US" sz="2600" dirty="0"/>
              <a:t>Polypharmacy Use of Multiple Central Nervous System-Active Medications in Older Adults (Poly-CNS)</a:t>
            </a:r>
          </a:p>
          <a:p>
            <a:pPr eaLnBrk="1" hangingPunct="1"/>
            <a:r>
              <a:rPr lang="en-US" sz="3000" dirty="0"/>
              <a:t>High Risk Medication – Retired from the display page 2021 rating year</a:t>
            </a:r>
          </a:p>
        </p:txBody>
      </p:sp>
      <p:sp>
        <p:nvSpPr>
          <p:cNvPr id="5" name="TextBox 4"/>
          <p:cNvSpPr txBox="1"/>
          <p:nvPr/>
        </p:nvSpPr>
        <p:spPr>
          <a:xfrm>
            <a:off x="1752600" y="5382290"/>
            <a:ext cx="8305800" cy="461665"/>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Source: Announcement of Calendar Year (CY) 2020 Medicare Advantage Capitation Rates and Medicare Advantage and Part D Payment Policies and Final Call Letter. Retrieved from</a:t>
            </a:r>
          </a:p>
          <a:p>
            <a:pPr fontAlgn="base">
              <a:spcBef>
                <a:spcPct val="0"/>
              </a:spcBef>
              <a:spcAft>
                <a:spcPct val="0"/>
              </a:spcAft>
            </a:pPr>
            <a:r>
              <a:rPr lang="en-US" sz="800" dirty="0">
                <a:solidFill>
                  <a:prstClr val="black"/>
                </a:solidFill>
                <a:latin typeface="Arial" charset="0"/>
                <a:cs typeface="Arial" charset="0"/>
              </a:rPr>
              <a:t>https://www.cms.gov/Medicare/Health-Plans/MedicareAdvtgSpecRateStats/Downloads/Announcement2020.pdf.</a:t>
            </a:r>
          </a:p>
        </p:txBody>
      </p:sp>
    </p:spTree>
    <p:extLst>
      <p:ext uri="{BB962C8B-B14F-4D97-AF65-F5344CB8AC3E}">
        <p14:creationId xmlns:p14="http://schemas.microsoft.com/office/powerpoint/2010/main" val="39222914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Strategies for Adhering to Quality Measures</a:t>
            </a:r>
          </a:p>
        </p:txBody>
      </p:sp>
      <p:sp>
        <p:nvSpPr>
          <p:cNvPr id="31747" name="Content Placeholder 2"/>
          <p:cNvSpPr>
            <a:spLocks noGrp="1"/>
          </p:cNvSpPr>
          <p:nvPr>
            <p:ph idx="1"/>
          </p:nvPr>
        </p:nvSpPr>
        <p:spPr/>
        <p:txBody>
          <a:bodyPr/>
          <a:lstStyle/>
          <a:p>
            <a:r>
              <a:rPr lang="en-US" altLang="en-US"/>
              <a:t>Stimulate accountability within the healthcare organization by educating employees and providers on the significance of quality measurement</a:t>
            </a:r>
          </a:p>
          <a:p>
            <a:r>
              <a:rPr lang="en-US" altLang="en-US"/>
              <a:t>Encourage advancements in technology to help integrate patient and provider data</a:t>
            </a:r>
          </a:p>
          <a:p>
            <a:r>
              <a:rPr lang="en-US" altLang="en-US"/>
              <a:t>Promote the appropriate use of medical and pharmaceutical services through frequent utilization reviews</a:t>
            </a:r>
          </a:p>
          <a:p>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pPr eaLnBrk="1" hangingPunct="1"/>
            <a:r>
              <a:rPr lang="en-US" altLang="en-US" dirty="0">
                <a:solidFill>
                  <a:schemeClr val="tx1"/>
                </a:solidFill>
              </a:rPr>
              <a:t>Conclusion</a:t>
            </a:r>
          </a:p>
        </p:txBody>
      </p:sp>
      <p:sp>
        <p:nvSpPr>
          <p:cNvPr id="32771" name="Rectangle 3"/>
          <p:cNvSpPr>
            <a:spLocks noGrp="1"/>
          </p:cNvSpPr>
          <p:nvPr>
            <p:ph idx="1"/>
          </p:nvPr>
        </p:nvSpPr>
        <p:spPr/>
        <p:txBody>
          <a:bodyPr>
            <a:normAutofit lnSpcReduction="10000"/>
          </a:bodyPr>
          <a:lstStyle/>
          <a:p>
            <a:r>
              <a:rPr lang="en-US" altLang="en-US" sz="2800"/>
              <a:t>Quality organizations and programs, such NCQA, URAC, and CMS Star Ratings, contribute to the development and endorsement of quality measures impacting pharmacy quality programs in all managed care settings</a:t>
            </a:r>
          </a:p>
          <a:p>
            <a:r>
              <a:rPr lang="en-US" altLang="en-US" sz="2800"/>
              <a:t>Pharmacists contribute to quality-focused programs through initiation and advancement of medication management programs including:</a:t>
            </a:r>
          </a:p>
          <a:p>
            <a:pPr lvl="1"/>
            <a:r>
              <a:rPr lang="en-US" altLang="en-US" sz="2400"/>
              <a:t>Retrospective and concurrent DUR programs </a:t>
            </a:r>
          </a:p>
          <a:p>
            <a:pPr lvl="1"/>
            <a:r>
              <a:rPr lang="en-US" altLang="en-US" sz="2400"/>
              <a:t>Benefit design recommendations</a:t>
            </a:r>
          </a:p>
          <a:p>
            <a:pPr lvl="1"/>
            <a:r>
              <a:rPr lang="en-US" altLang="en-US" sz="2400"/>
              <a:t>Comprehensive and Targeted Medication Reviews (MTM)</a:t>
            </a:r>
          </a:p>
          <a:p>
            <a:endParaRPr lang="en-US" altLang="en-US"/>
          </a:p>
          <a:p>
            <a:endParaRPr lang="en-US" altLang="en-US"/>
          </a:p>
          <a:p>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pPr eaLnBrk="1" hangingPunct="1"/>
            <a:r>
              <a:rPr lang="en-US" altLang="en-US" dirty="0">
                <a:solidFill>
                  <a:schemeClr val="tx1"/>
                </a:solidFill>
              </a:rPr>
              <a:t>Helpful Resources</a:t>
            </a:r>
          </a:p>
        </p:txBody>
      </p:sp>
      <p:sp>
        <p:nvSpPr>
          <p:cNvPr id="22531" name="Rectangle 3"/>
          <p:cNvSpPr>
            <a:spLocks noGrp="1"/>
          </p:cNvSpPr>
          <p:nvPr>
            <p:ph idx="1"/>
          </p:nvPr>
        </p:nvSpPr>
        <p:spPr/>
        <p:txBody>
          <a:bodyPr>
            <a:normAutofit fontScale="32500" lnSpcReduction="20000"/>
          </a:bodyPr>
          <a:lstStyle/>
          <a:p>
            <a:pPr>
              <a:defRPr/>
            </a:pPr>
            <a:r>
              <a:rPr lang="en-US" sz="5500" dirty="0"/>
              <a:t>Navarro RP, et al. Managed Care Pharmacy Practice. 2</a:t>
            </a:r>
            <a:r>
              <a:rPr lang="en-US" sz="5500" baseline="30000" dirty="0"/>
              <a:t>nd</a:t>
            </a:r>
            <a:r>
              <a:rPr lang="en-US" sz="5500" dirty="0"/>
              <a:t> edition. Jones and Bartlett Publishers: Sudbury, MA; 2009. </a:t>
            </a:r>
          </a:p>
          <a:p>
            <a:pPr>
              <a:defRPr/>
            </a:pPr>
            <a:r>
              <a:rPr lang="en-US" sz="5500" dirty="0"/>
              <a:t>Ransom ER, et al. The Healthcare Quality Book. 2</a:t>
            </a:r>
            <a:r>
              <a:rPr lang="en-US" sz="5500" baseline="30000" dirty="0"/>
              <a:t>nd</a:t>
            </a:r>
            <a:r>
              <a:rPr lang="en-US" sz="5500" dirty="0"/>
              <a:t> Edition. Health Administration Press: Chicago, IL; 2012.  </a:t>
            </a:r>
          </a:p>
          <a:p>
            <a:pPr>
              <a:defRPr/>
            </a:pPr>
            <a:r>
              <a:rPr lang="en-US" sz="5500" dirty="0"/>
              <a:t>NCQA – </a:t>
            </a:r>
            <a:r>
              <a:rPr lang="en-US" sz="5500" dirty="0">
                <a:hlinkClick r:id="rId3"/>
              </a:rPr>
              <a:t>http://www.ncqa.org/HomePage.aspx</a:t>
            </a:r>
            <a:endParaRPr lang="en-US" sz="5500" dirty="0"/>
          </a:p>
          <a:p>
            <a:pPr>
              <a:defRPr/>
            </a:pPr>
            <a:r>
              <a:rPr lang="en-US" sz="5500" dirty="0"/>
              <a:t>URAC – </a:t>
            </a:r>
            <a:r>
              <a:rPr lang="en-US" sz="5500" dirty="0">
                <a:hlinkClick r:id="rId4"/>
              </a:rPr>
              <a:t>https://www.urac.org/</a:t>
            </a:r>
            <a:endParaRPr lang="en-US" sz="5500" dirty="0"/>
          </a:p>
          <a:p>
            <a:pPr>
              <a:defRPr/>
            </a:pPr>
            <a:r>
              <a:rPr lang="en-US" sz="5500" dirty="0"/>
              <a:t>PQA - </a:t>
            </a:r>
            <a:r>
              <a:rPr lang="en-US" sz="5500" dirty="0">
                <a:hlinkClick r:id="rId5"/>
              </a:rPr>
              <a:t>http://www.pqaalliance.org/</a:t>
            </a:r>
            <a:endParaRPr lang="en-US" sz="5500" dirty="0"/>
          </a:p>
          <a:p>
            <a:pPr>
              <a:defRPr/>
            </a:pPr>
            <a:r>
              <a:rPr lang="en-US" sz="5500" dirty="0"/>
              <a:t>CMS Part C and D Performance Data. http://www.cms.gov/ Medicare/Prescription-Drug-Coverage/</a:t>
            </a:r>
            <a:r>
              <a:rPr lang="en-US" sz="5500" dirty="0" err="1"/>
              <a:t>PrescriptionDrugCovGenIn</a:t>
            </a:r>
            <a:r>
              <a:rPr lang="en-US" sz="5500" dirty="0"/>
              <a:t>/ PerformanceData.html</a:t>
            </a:r>
          </a:p>
          <a:p>
            <a:pPr>
              <a:defRPr/>
            </a:pPr>
            <a:r>
              <a:rPr lang="en-US" sz="5500" dirty="0"/>
              <a:t>AMCP Resources for Medicare Plan Star Ratings</a:t>
            </a:r>
          </a:p>
          <a:p>
            <a:pPr lvl="1">
              <a:defRPr/>
            </a:pPr>
            <a:r>
              <a:rPr lang="en-US" sz="5500" dirty="0"/>
              <a:t>Framework for Improving Medicare Plan Star Ratings:  http://www.amcp.org/QBP_framework/</a:t>
            </a:r>
          </a:p>
          <a:p>
            <a:pPr lvl="1">
              <a:defRPr/>
            </a:pPr>
            <a:r>
              <a:rPr lang="en-US" sz="5500" dirty="0"/>
              <a:t>Quality Bonus Payments and Star Ratings: http://www.amcp.org/WorkArea/DownloadAsset.aspx?id=13599</a:t>
            </a:r>
          </a:p>
          <a:p>
            <a:pPr lvl="1">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t>Development of a Quality Measure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07315151"/>
              </p:ext>
            </p:extLst>
          </p:nvPr>
        </p:nvGraphicFramePr>
        <p:xfrm>
          <a:off x="838200" y="1825625"/>
          <a:ext cx="10515600" cy="3903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ight Brace 6"/>
          <p:cNvSpPr/>
          <p:nvPr/>
        </p:nvSpPr>
        <p:spPr>
          <a:xfrm>
            <a:off x="2667001" y="3429000"/>
            <a:ext cx="374301" cy="2133600"/>
          </a:xfrm>
          <a:prstGeom prst="rightBrace">
            <a:avLst/>
          </a:prstGeom>
          <a:noFill/>
          <a:ln w="19050"/>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txBody>
          <a:bodyPr anchor="ctr"/>
          <a:lstStyle/>
          <a:p>
            <a:pPr algn="ctr" fontAlgn="base">
              <a:spcBef>
                <a:spcPct val="0"/>
              </a:spcBef>
              <a:spcAft>
                <a:spcPct val="0"/>
              </a:spcAft>
              <a:defRPr/>
            </a:pPr>
            <a:endParaRPr lang="en-US">
              <a:solidFill>
                <a:prstClr val="black"/>
              </a:solidFill>
              <a:latin typeface="Calibri"/>
            </a:endParaRPr>
          </a:p>
        </p:txBody>
      </p:sp>
      <p:sp>
        <p:nvSpPr>
          <p:cNvPr id="9" name="Right Brace 8"/>
          <p:cNvSpPr/>
          <p:nvPr/>
        </p:nvSpPr>
        <p:spPr>
          <a:xfrm>
            <a:off x="5791201" y="3352800"/>
            <a:ext cx="374301" cy="2286000"/>
          </a:xfrm>
          <a:prstGeom prst="rightBrace">
            <a:avLst/>
          </a:prstGeom>
          <a:noFill/>
          <a:ln w="19050"/>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txBody>
          <a:bodyPr anchor="ctr"/>
          <a:lstStyle/>
          <a:p>
            <a:pPr algn="ctr" fontAlgn="base">
              <a:spcBef>
                <a:spcPct val="0"/>
              </a:spcBef>
              <a:spcAft>
                <a:spcPct val="0"/>
              </a:spcAft>
              <a:defRPr/>
            </a:pPr>
            <a:endParaRPr lang="en-US">
              <a:solidFill>
                <a:prstClr val="black"/>
              </a:solidFill>
              <a:latin typeface="Calibri"/>
            </a:endParaRPr>
          </a:p>
        </p:txBody>
      </p:sp>
      <p:sp>
        <p:nvSpPr>
          <p:cNvPr id="10" name="Right Brace 9"/>
          <p:cNvSpPr/>
          <p:nvPr/>
        </p:nvSpPr>
        <p:spPr>
          <a:xfrm>
            <a:off x="9074500" y="3352800"/>
            <a:ext cx="374301" cy="2362200"/>
          </a:xfrm>
          <a:prstGeom prst="rightBrace">
            <a:avLst/>
          </a:prstGeom>
          <a:noFill/>
          <a:ln w="19050"/>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txBody>
          <a:bodyPr anchor="ctr"/>
          <a:lstStyle/>
          <a:p>
            <a:pPr algn="ctr" fontAlgn="base">
              <a:spcBef>
                <a:spcPct val="0"/>
              </a:spcBef>
              <a:spcAft>
                <a:spcPct val="0"/>
              </a:spcAft>
              <a:defRPr/>
            </a:pPr>
            <a:endParaRPr lang="en-US">
              <a:solidFill>
                <a:prstClr val="black"/>
              </a:solidFill>
              <a:latin typeface="Calibri"/>
            </a:endParaRPr>
          </a:p>
        </p:txBody>
      </p:sp>
      <p:sp>
        <p:nvSpPr>
          <p:cNvPr id="15367" name="TextBox 10"/>
          <p:cNvSpPr txBox="1">
            <a:spLocks noChangeArrowheads="1"/>
          </p:cNvSpPr>
          <p:nvPr/>
        </p:nvSpPr>
        <p:spPr bwMode="auto">
          <a:xfrm>
            <a:off x="1981200" y="4724400"/>
            <a:ext cx="1676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altLang="en-US">
                <a:solidFill>
                  <a:prstClr val="black"/>
                </a:solidFill>
              </a:rPr>
              <a:t>Multiple years</a:t>
            </a:r>
          </a:p>
        </p:txBody>
      </p:sp>
      <p:sp>
        <p:nvSpPr>
          <p:cNvPr id="15368" name="TextBox 11"/>
          <p:cNvSpPr txBox="1">
            <a:spLocks noChangeArrowheads="1"/>
          </p:cNvSpPr>
          <p:nvPr/>
        </p:nvSpPr>
        <p:spPr bwMode="auto">
          <a:xfrm>
            <a:off x="5181600" y="4724400"/>
            <a:ext cx="1676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altLang="en-US">
                <a:solidFill>
                  <a:prstClr val="black"/>
                </a:solidFill>
              </a:rPr>
              <a:t>4-12 months</a:t>
            </a:r>
          </a:p>
        </p:txBody>
      </p:sp>
      <p:sp>
        <p:nvSpPr>
          <p:cNvPr id="15369" name="TextBox 12"/>
          <p:cNvSpPr txBox="1">
            <a:spLocks noChangeArrowheads="1"/>
          </p:cNvSpPr>
          <p:nvPr/>
        </p:nvSpPr>
        <p:spPr bwMode="auto">
          <a:xfrm>
            <a:off x="8382000" y="4724400"/>
            <a:ext cx="1676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altLang="en-US">
                <a:solidFill>
                  <a:prstClr val="black"/>
                </a:solidFill>
              </a:rPr>
              <a:t>9-24 months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813243" y="1435814"/>
            <a:ext cx="7834009" cy="2169367"/>
          </a:xfrm>
        </p:spPr>
        <p:txBody>
          <a:bodyPr/>
          <a:lstStyle/>
          <a:p>
            <a:pPr eaLnBrk="1" hangingPunct="1">
              <a:defRPr/>
            </a:pPr>
            <a:r>
              <a:rPr lang="en-US" sz="4000" b="0" dirty="0">
                <a:solidFill>
                  <a:schemeClr val="bg1"/>
                </a:solidFill>
                <a:latin typeface="+mn-lt"/>
              </a:rPr>
              <a:t>Thank you to AMCP member Brenden O’Hara for updating </a:t>
            </a:r>
            <a:br>
              <a:rPr lang="en-US" sz="4000" b="0" dirty="0">
                <a:solidFill>
                  <a:schemeClr val="bg1"/>
                </a:solidFill>
                <a:latin typeface="+mn-lt"/>
              </a:rPr>
            </a:br>
            <a:r>
              <a:rPr lang="en-US" sz="4000" b="0" dirty="0">
                <a:solidFill>
                  <a:schemeClr val="bg1"/>
                </a:solidFill>
                <a:latin typeface="+mn-lt"/>
              </a:rPr>
              <a:t>this presentation for 2019</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56882" y="1296773"/>
            <a:ext cx="10085150" cy="2132227"/>
          </a:xfrm>
        </p:spPr>
        <p:txBody>
          <a:bodyPr/>
          <a:lstStyle/>
          <a:p>
            <a:pPr algn="r">
              <a:defRPr/>
            </a:pPr>
            <a:r>
              <a:rPr lang="en-US" dirty="0"/>
              <a:t>Quality Organizations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NCQA</a:t>
            </a:r>
          </a:p>
        </p:txBody>
      </p:sp>
      <p:sp>
        <p:nvSpPr>
          <p:cNvPr id="16387" name="Content Placeholder 2"/>
          <p:cNvSpPr>
            <a:spLocks noGrp="1"/>
          </p:cNvSpPr>
          <p:nvPr>
            <p:ph idx="1"/>
          </p:nvPr>
        </p:nvSpPr>
        <p:spPr/>
        <p:txBody>
          <a:bodyPr>
            <a:normAutofit/>
          </a:bodyPr>
          <a:lstStyle/>
          <a:p>
            <a:pPr>
              <a:defRPr/>
            </a:pPr>
            <a:r>
              <a:rPr lang="en-US" dirty="0">
                <a:solidFill>
                  <a:schemeClr val="tx1"/>
                </a:solidFill>
              </a:rPr>
              <a:t>NCQA is a private, non-profit organization dedicated to improving healthcare quality through:</a:t>
            </a:r>
          </a:p>
          <a:p>
            <a:pPr lvl="1">
              <a:defRPr/>
            </a:pPr>
            <a:r>
              <a:rPr lang="en-US" dirty="0">
                <a:solidFill>
                  <a:schemeClr val="tx1"/>
                </a:solidFill>
              </a:rPr>
              <a:t>Accreditation of health plans, ACOs, PCMHs</a:t>
            </a:r>
          </a:p>
          <a:p>
            <a:pPr lvl="1">
              <a:defRPr/>
            </a:pPr>
            <a:r>
              <a:rPr lang="en-US" dirty="0">
                <a:solidFill>
                  <a:schemeClr val="tx1"/>
                </a:solidFill>
              </a:rPr>
              <a:t>Development of quality measures</a:t>
            </a:r>
          </a:p>
          <a:p>
            <a:pPr lvl="1">
              <a:defRPr/>
            </a:pPr>
            <a:r>
              <a:rPr lang="en-US" dirty="0">
                <a:solidFill>
                  <a:schemeClr val="tx1"/>
                </a:solidFill>
              </a:rPr>
              <a:t>Design of providers recognition programs</a:t>
            </a:r>
          </a:p>
          <a:p>
            <a:pPr>
              <a:defRPr/>
            </a:pPr>
            <a:r>
              <a:rPr lang="en-US" dirty="0">
                <a:solidFill>
                  <a:schemeClr val="tx1"/>
                </a:solidFill>
              </a:rPr>
              <a:t>Health plans seeking accreditation assess performance through administration and submission of the HEDIS measures, developed by NCQA, and CAHPS surveys</a:t>
            </a:r>
          </a:p>
          <a:p>
            <a:pPr>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3000"/>
              <a:t>Health Plan Employer Data and Information Set (HEDIS)</a:t>
            </a:r>
          </a:p>
        </p:txBody>
      </p:sp>
      <p:sp>
        <p:nvSpPr>
          <p:cNvPr id="3" name="Content Placeholder 2"/>
          <p:cNvSpPr>
            <a:spLocks noGrp="1"/>
          </p:cNvSpPr>
          <p:nvPr>
            <p:ph idx="1"/>
          </p:nvPr>
        </p:nvSpPr>
        <p:spPr/>
        <p:txBody>
          <a:bodyPr>
            <a:normAutofit/>
          </a:bodyPr>
          <a:lstStyle/>
          <a:p>
            <a:pPr>
              <a:defRPr/>
            </a:pPr>
            <a:r>
              <a:rPr lang="en-US" dirty="0"/>
              <a:t>Data categories for HEDIS measures evaluate five care domains:</a:t>
            </a:r>
          </a:p>
          <a:p>
            <a:pPr lvl="1">
              <a:defRPr/>
            </a:pPr>
            <a:r>
              <a:rPr lang="en-US" dirty="0"/>
              <a:t>Effectiveness of care</a:t>
            </a:r>
          </a:p>
          <a:p>
            <a:pPr lvl="1">
              <a:defRPr/>
            </a:pPr>
            <a:r>
              <a:rPr lang="en-US" dirty="0"/>
              <a:t>Access/availability of care</a:t>
            </a:r>
          </a:p>
          <a:p>
            <a:pPr lvl="1">
              <a:defRPr/>
            </a:pPr>
            <a:r>
              <a:rPr lang="en-US" dirty="0"/>
              <a:t>Experience of care</a:t>
            </a:r>
          </a:p>
          <a:p>
            <a:pPr lvl="1">
              <a:defRPr/>
            </a:pPr>
            <a:r>
              <a:rPr lang="en-US" dirty="0"/>
              <a:t>Utilization and Relative Resource Use</a:t>
            </a:r>
          </a:p>
          <a:p>
            <a:pPr lvl="1">
              <a:defRPr/>
            </a:pPr>
            <a:r>
              <a:rPr lang="en-US" dirty="0"/>
              <a:t>Health plan descriptive data</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3200"/>
              <a:t>Consumer Assessment of Health Plan Survey (CAHPS)</a:t>
            </a:r>
          </a:p>
        </p:txBody>
      </p:sp>
      <p:sp>
        <p:nvSpPr>
          <p:cNvPr id="3" name="Content Placeholder 2"/>
          <p:cNvSpPr>
            <a:spLocks noGrp="1"/>
          </p:cNvSpPr>
          <p:nvPr>
            <p:ph idx="1"/>
          </p:nvPr>
        </p:nvSpPr>
        <p:spPr/>
        <p:txBody>
          <a:bodyPr>
            <a:normAutofit/>
          </a:bodyPr>
          <a:lstStyle/>
          <a:p>
            <a:pPr>
              <a:defRPr/>
            </a:pPr>
            <a:r>
              <a:rPr lang="en-US" dirty="0"/>
              <a:t>CAHPS survey evaluates member satisfaction measures including:</a:t>
            </a:r>
          </a:p>
          <a:p>
            <a:pPr lvl="1">
              <a:defRPr/>
            </a:pPr>
            <a:r>
              <a:rPr lang="en-US" dirty="0"/>
              <a:t>Overall satisfaction</a:t>
            </a:r>
          </a:p>
          <a:p>
            <a:pPr lvl="1">
              <a:defRPr/>
            </a:pPr>
            <a:r>
              <a:rPr lang="en-US" dirty="0"/>
              <a:t>Access to care</a:t>
            </a:r>
          </a:p>
          <a:p>
            <a:pPr lvl="1">
              <a:defRPr/>
            </a:pPr>
            <a:r>
              <a:rPr lang="en-US" dirty="0"/>
              <a:t>How well doctors communicate</a:t>
            </a:r>
          </a:p>
          <a:p>
            <a:pPr lvl="1">
              <a:defRPr/>
            </a:pPr>
            <a:r>
              <a:rPr lang="en-US" dirty="0"/>
              <a:t>Availability of health plan information</a:t>
            </a:r>
          </a:p>
          <a:p>
            <a:pPr>
              <a:defRPr/>
            </a:pPr>
            <a:r>
              <a:rPr lang="en-US" dirty="0"/>
              <a:t>NCQA uses the CAHPS survey as part of the Satisfaction With Experience of Care domain of HEDIS</a:t>
            </a:r>
          </a:p>
          <a:p>
            <a:pPr lvl="1">
              <a:defRPr/>
            </a:pPr>
            <a:endParaRPr lang="en-US" dirty="0"/>
          </a:p>
          <a:p>
            <a:pPr lvl="1">
              <a:defRPr/>
            </a:pPr>
            <a:endParaRPr lang="en-US" dirty="0"/>
          </a:p>
        </p:txBody>
      </p:sp>
      <p:sp>
        <p:nvSpPr>
          <p:cNvPr id="4" name="TextBox 3"/>
          <p:cNvSpPr txBox="1"/>
          <p:nvPr/>
        </p:nvSpPr>
        <p:spPr>
          <a:xfrm>
            <a:off x="1752600" y="5638800"/>
            <a:ext cx="8305800" cy="338554"/>
          </a:xfrm>
          <a:prstGeom prst="rect">
            <a:avLst/>
          </a:prstGeom>
          <a:noFill/>
        </p:spPr>
        <p:txBody>
          <a:bodyPr wrap="square" rtlCol="0">
            <a:spAutoFit/>
          </a:bodyPr>
          <a:lstStyle/>
          <a:p>
            <a:pPr fontAlgn="base">
              <a:spcBef>
                <a:spcPct val="0"/>
              </a:spcBef>
              <a:spcAft>
                <a:spcPct val="0"/>
              </a:spcAft>
            </a:pPr>
            <a:r>
              <a:rPr lang="en-US" sz="800" dirty="0">
                <a:solidFill>
                  <a:prstClr val="black"/>
                </a:solidFill>
                <a:latin typeface="Arial" charset="0"/>
                <a:cs typeface="Arial" charset="0"/>
              </a:rPr>
              <a:t>AHRQ.  CAHPS Health Plan Surveys.  Available at </a:t>
            </a:r>
            <a:r>
              <a:rPr lang="en-US" sz="800" dirty="0">
                <a:solidFill>
                  <a:prstClr val="black"/>
                </a:solidFill>
                <a:latin typeface="Arial" charset="0"/>
                <a:cs typeface="Arial" charset="0"/>
                <a:hlinkClick r:id="rId3"/>
              </a:rPr>
              <a:t>https://www.ahrq.gov/cahps/about-cahps/index.html</a:t>
            </a:r>
            <a:r>
              <a:rPr lang="en-US" sz="800" dirty="0">
                <a:solidFill>
                  <a:prstClr val="black"/>
                </a:solidFill>
                <a:latin typeface="Arial" charset="0"/>
                <a:cs typeface="Arial" charset="0"/>
              </a:rPr>
              <a:t> </a:t>
            </a:r>
          </a:p>
          <a:p>
            <a:pPr fontAlgn="base">
              <a:spcBef>
                <a:spcPct val="0"/>
              </a:spcBef>
              <a:spcAft>
                <a:spcPct val="0"/>
              </a:spcAft>
            </a:pPr>
            <a:r>
              <a:rPr lang="en-US" sz="800" dirty="0">
                <a:solidFill>
                  <a:prstClr val="black"/>
                </a:solidFill>
                <a:latin typeface="Arial" charset="0"/>
                <a:cs typeface="Arial" charset="0"/>
              </a:rPr>
              <a:t>AHRQ. NCQA's version of the Health Plan Survey.  Available at:  </a:t>
            </a:r>
            <a:r>
              <a:rPr lang="en-US" altLang="en-US" sz="800" dirty="0">
                <a:solidFill>
                  <a:prstClr val="black"/>
                </a:solidFill>
                <a:latin typeface="Arial" charset="0"/>
                <a:cs typeface="Arial" charset="0"/>
                <a:hlinkClick r:id="rId4"/>
              </a:rPr>
              <a:t>https://cahps.ahrq.gov/surveys-guidance/hp/about/NCQAs-CAHPS-HP-Survey.html</a:t>
            </a:r>
            <a:r>
              <a:rPr lang="en-US" altLang="en-US" sz="800" dirty="0">
                <a:solidFill>
                  <a:prstClr val="black"/>
                </a:solidFill>
                <a:latin typeface="Arial" charset="0"/>
                <a:cs typeface="Arial" charset="0"/>
              </a:rPr>
              <a:t>.  </a:t>
            </a:r>
            <a:endParaRPr lang="en-US" sz="800" dirty="0">
              <a:solidFill>
                <a:prstClr val="black"/>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pPr eaLnBrk="1" hangingPunct="1"/>
            <a:r>
              <a:rPr lang="en-US" altLang="en-US" dirty="0">
                <a:solidFill>
                  <a:schemeClr val="tx1"/>
                </a:solidFill>
              </a:rPr>
              <a:t>URAC</a:t>
            </a:r>
          </a:p>
        </p:txBody>
      </p:sp>
      <p:sp>
        <p:nvSpPr>
          <p:cNvPr id="14339" name="Rectangle 3"/>
          <p:cNvSpPr>
            <a:spLocks noGrp="1"/>
          </p:cNvSpPr>
          <p:nvPr>
            <p:ph idx="1"/>
          </p:nvPr>
        </p:nvSpPr>
        <p:spPr/>
        <p:txBody>
          <a:bodyPr/>
          <a:lstStyle/>
          <a:p>
            <a:pPr>
              <a:defRPr/>
            </a:pPr>
            <a:r>
              <a:rPr lang="en-US" dirty="0"/>
              <a:t>URAC is an independent, non-profit organization that promotes health care quality through accreditation, education, and measurement programs</a:t>
            </a:r>
          </a:p>
          <a:p>
            <a:pPr lvl="2">
              <a:defRPr/>
            </a:pPr>
            <a:endParaRPr lang="en-US" dirty="0"/>
          </a:p>
          <a:p>
            <a:pPr marL="0" indent="0" eaLnBrk="1" hangingPunct="1">
              <a:lnSpc>
                <a:spcPct val="80000"/>
              </a:lnSpc>
              <a:buNone/>
              <a:defRPr/>
            </a:pPr>
            <a:endParaRPr lang="en-US" sz="1600" dirty="0"/>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pPr eaLnBrk="1" hangingPunct="1"/>
            <a:r>
              <a:rPr lang="en-US" altLang="en-US" dirty="0">
                <a:solidFill>
                  <a:schemeClr val="tx1"/>
                </a:solidFill>
              </a:rPr>
              <a:t>URAC</a:t>
            </a:r>
          </a:p>
        </p:txBody>
      </p:sp>
      <p:sp>
        <p:nvSpPr>
          <p:cNvPr id="14339" name="Rectangle 3"/>
          <p:cNvSpPr>
            <a:spLocks noGrp="1"/>
          </p:cNvSpPr>
          <p:nvPr>
            <p:ph idx="1"/>
          </p:nvPr>
        </p:nvSpPr>
        <p:spPr/>
        <p:txBody>
          <a:bodyPr/>
          <a:lstStyle/>
          <a:p>
            <a:pPr lvl="1">
              <a:buFont typeface="Arial" panose="020B0604020202020204" pitchFamily="34" charset="0"/>
              <a:buChar char="•"/>
              <a:defRPr/>
            </a:pPr>
            <a:r>
              <a:rPr lang="en-US" dirty="0"/>
              <a:t>Accreditation types include:</a:t>
            </a:r>
          </a:p>
          <a:p>
            <a:pPr lvl="2">
              <a:defRPr/>
            </a:pPr>
            <a:r>
              <a:rPr lang="en-US" dirty="0"/>
              <a:t>Health Plan Programs (ex. Medicare Advantage Accreditation)</a:t>
            </a:r>
          </a:p>
          <a:p>
            <a:pPr lvl="2">
              <a:defRPr/>
            </a:pPr>
            <a:r>
              <a:rPr lang="en-US" dirty="0"/>
              <a:t>Healthcare Management Programs (ex. Disease Management Accreditation)</a:t>
            </a:r>
          </a:p>
          <a:p>
            <a:pPr lvl="2">
              <a:defRPr/>
            </a:pPr>
            <a:r>
              <a:rPr lang="en-US" dirty="0"/>
              <a:t>Healthcare Operations Programs (ex. Health Network Accreditation)</a:t>
            </a:r>
          </a:p>
          <a:p>
            <a:pPr lvl="2">
              <a:defRPr/>
            </a:pPr>
            <a:r>
              <a:rPr lang="en-US" dirty="0"/>
              <a:t>Pharmacy Quality Management Programs (ex. Pharmacy Benefits Manager (PBM) Accreditation)</a:t>
            </a:r>
          </a:p>
          <a:p>
            <a:pPr lvl="2">
              <a:defRPr/>
            </a:pPr>
            <a:r>
              <a:rPr lang="en-US" dirty="0"/>
              <a:t>Provider Integration and Coordination Programs (ex. Patient-Centered Medical Home (PCMH) Certification)</a:t>
            </a:r>
          </a:p>
          <a:p>
            <a:pPr lvl="2">
              <a:defRPr/>
            </a:pPr>
            <a:endParaRPr lang="en-US" dirty="0"/>
          </a:p>
          <a:p>
            <a:pPr marL="0" indent="0" eaLnBrk="1" hangingPunct="1">
              <a:lnSpc>
                <a:spcPct val="80000"/>
              </a:lnSpc>
              <a:buNone/>
              <a:defRPr/>
            </a:pPr>
            <a:endParaRPr lang="en-US" sz="1600" dirty="0"/>
          </a:p>
          <a:p>
            <a:pPr eaLnBrk="1" hangingPunct="1">
              <a:buFont typeface="Arial" charset="0"/>
              <a:buNone/>
              <a:defRPr/>
            </a:pPr>
            <a:endParaRPr lang="en-US" dirty="0"/>
          </a:p>
        </p:txBody>
      </p:sp>
    </p:spTree>
    <p:extLst>
      <p:ext uri="{BB962C8B-B14F-4D97-AF65-F5344CB8AC3E}">
        <p14:creationId xmlns:p14="http://schemas.microsoft.com/office/powerpoint/2010/main" val="10907604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630E4ABE432F44B6071E0374BA3AD0" ma:contentTypeVersion="13" ma:contentTypeDescription="Create a new document." ma:contentTypeScope="" ma:versionID="c2a4af7d977a0a4612efa62746cdba00">
  <xsd:schema xmlns:xsd="http://www.w3.org/2001/XMLSchema" xmlns:xs="http://www.w3.org/2001/XMLSchema" xmlns:p="http://schemas.microsoft.com/office/2006/metadata/properties" xmlns:ns3="875918e8-6976-4b4f-aace-74094fd1364a" xmlns:ns4="a48dff03-4399-4d22-87ec-f9fbe221725d" targetNamespace="http://schemas.microsoft.com/office/2006/metadata/properties" ma:root="true" ma:fieldsID="5652066789ff0bd760ac52e92cf86385" ns3:_="" ns4:_="">
    <xsd:import namespace="875918e8-6976-4b4f-aace-74094fd1364a"/>
    <xsd:import namespace="a48dff03-4399-4d22-87ec-f9fbe22172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5918e8-6976-4b4f-aace-74094fd136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8dff03-4399-4d22-87ec-f9fbe22172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D8D841-3E46-482B-B977-F2F3E04C2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5918e8-6976-4b4f-aace-74094fd1364a"/>
    <ds:schemaRef ds:uri="a48dff03-4399-4d22-87ec-f9fbe2217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E64481-C567-46C3-860D-E8D5F9C13123}">
  <ds:schemaRefs>
    <ds:schemaRef ds:uri="http://schemas.microsoft.com/sharepoint/v3/contenttype/forms"/>
  </ds:schemaRefs>
</ds:datastoreItem>
</file>

<file path=customXml/itemProps3.xml><?xml version="1.0" encoding="utf-8"?>
<ds:datastoreItem xmlns:ds="http://schemas.openxmlformats.org/officeDocument/2006/customXml" ds:itemID="{3785CE41-D92F-4309-BFB2-734E2F2FC8EC}">
  <ds:schemaRefs>
    <ds:schemaRef ds:uri="http://schemas.microsoft.com/office/2006/metadata/properties"/>
    <ds:schemaRef ds:uri="http://purl.org/dc/elements/1.1/"/>
    <ds:schemaRef ds:uri="875918e8-6976-4b4f-aace-74094fd1364a"/>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a48dff03-4399-4d22-87ec-f9fbe221725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1128</TotalTime>
  <Words>2678</Words>
  <Application>Microsoft Office PowerPoint</Application>
  <PresentationFormat>Widescreen</PresentationFormat>
  <Paragraphs>305</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Courier New</vt:lpstr>
      <vt:lpstr>Montserrat</vt:lpstr>
      <vt:lpstr>Wingdings</vt:lpstr>
      <vt:lpstr>Office Theme</vt:lpstr>
      <vt:lpstr>Pharmacy Quality Measures</vt:lpstr>
      <vt:lpstr>Purpose of Quality Measures</vt:lpstr>
      <vt:lpstr>Development of a Quality Measure</vt:lpstr>
      <vt:lpstr>Quality Organizations</vt:lpstr>
      <vt:lpstr>NCQA</vt:lpstr>
      <vt:lpstr>Health Plan Employer Data and Information Set (HEDIS)</vt:lpstr>
      <vt:lpstr>Consumer Assessment of Health Plan Survey (CAHPS)</vt:lpstr>
      <vt:lpstr>URAC</vt:lpstr>
      <vt:lpstr>URAC</vt:lpstr>
      <vt:lpstr>URAC</vt:lpstr>
      <vt:lpstr>Center for Pharmacy Practice Accreditation (CPPA)</vt:lpstr>
      <vt:lpstr>CPPA</vt:lpstr>
      <vt:lpstr>Pharmacy Quality Alliance (PQA)</vt:lpstr>
      <vt:lpstr>PQA &amp; Measure Development</vt:lpstr>
      <vt:lpstr>CMS Star Ratings</vt:lpstr>
      <vt:lpstr>CMS Star Ratings - Overview</vt:lpstr>
      <vt:lpstr>CMS Star Rating - Overview</vt:lpstr>
      <vt:lpstr>CMS Star Ratings - Overview</vt:lpstr>
      <vt:lpstr>Part D PDP Enrollees by Plan Star Rating</vt:lpstr>
      <vt:lpstr>CMS Star Ratings - Overview</vt:lpstr>
      <vt:lpstr>CMS Star Ratings - Overview</vt:lpstr>
      <vt:lpstr>CMS Prescription Drug Plan (Part D) Measures</vt:lpstr>
      <vt:lpstr>CMS Prescription Drug Plan (Part D) Measures</vt:lpstr>
      <vt:lpstr>Star Rating Example</vt:lpstr>
      <vt:lpstr>CMS Star Ratings – Bonus Payments</vt:lpstr>
      <vt:lpstr>CMS Star Ratings Updates for 2021</vt:lpstr>
      <vt:lpstr>Strategies for Adhering to Quality Measures</vt:lpstr>
      <vt:lpstr>Conclusion</vt:lpstr>
      <vt:lpstr>Helpful Resources</vt:lpstr>
      <vt:lpstr>Thank you to AMCP member Brenden O’Hara for updating  this presentation for 2019</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Joshua Baldera</cp:lastModifiedBy>
  <cp:revision>201</cp:revision>
  <cp:lastPrinted>2019-10-28T17:05:04Z</cp:lastPrinted>
  <dcterms:created xsi:type="dcterms:W3CDTF">2019-05-03T17:39:49Z</dcterms:created>
  <dcterms:modified xsi:type="dcterms:W3CDTF">2020-03-20T15:06:41Z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0x010100FD630E4ABE432F44B6071E0374BA3AD0</vt:lpwstr>
  </property>
</Properties>
</file>