
<file path=[Content_Types].xml><?xml version="1.0" encoding="utf-8"?>
<Types xmlns="http://schemas.openxmlformats.org/package/2006/content-types">
  <Default Extension="gif" ContentType="image/gi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ppt/notesSlides/notesSlide10.xml" ContentType="application/vnd.openxmlformats-officedocument.presentationml.notesSlide+xml"/>
  <Override PartName="/ppt/charts/chart2.xml" ContentType="application/vnd.openxmlformats-officedocument.drawingml.chart+xml"/>
  <Override PartName="/ppt/theme/themeOverride2.xml" ContentType="application/vnd.openxmlformats-officedocument.themeOverride+xml"/>
  <Override PartName="/ppt/drawings/drawing2.xml" ContentType="application/vnd.openxmlformats-officedocument.drawingml.chartshapes+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8" r:id="rId4"/>
  </p:sldMasterIdLst>
  <p:notesMasterIdLst>
    <p:notesMasterId r:id="rId29"/>
  </p:notesMasterIdLst>
  <p:sldIdLst>
    <p:sldId id="280" r:id="rId5"/>
    <p:sldId id="259" r:id="rId6"/>
    <p:sldId id="282" r:id="rId7"/>
    <p:sldId id="303" r:id="rId8"/>
    <p:sldId id="283" r:id="rId9"/>
    <p:sldId id="284" r:id="rId10"/>
    <p:sldId id="285" r:id="rId11"/>
    <p:sldId id="286" r:id="rId12"/>
    <p:sldId id="287" r:id="rId13"/>
    <p:sldId id="289" r:id="rId14"/>
    <p:sldId id="297" r:id="rId15"/>
    <p:sldId id="300" r:id="rId16"/>
    <p:sldId id="298" r:id="rId17"/>
    <p:sldId id="290" r:id="rId18"/>
    <p:sldId id="301" r:id="rId19"/>
    <p:sldId id="415" r:id="rId20"/>
    <p:sldId id="304" r:id="rId21"/>
    <p:sldId id="305" r:id="rId22"/>
    <p:sldId id="291" r:id="rId23"/>
    <p:sldId id="292" r:id="rId24"/>
    <p:sldId id="293" r:id="rId25"/>
    <p:sldId id="295" r:id="rId26"/>
    <p:sldId id="281" r:id="rId27"/>
    <p:sldId id="414" r:id="rId28"/>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5E27A"/>
    <a:srgbClr val="00205B"/>
    <a:srgbClr val="FFFFFF"/>
    <a:srgbClr val="FFE762"/>
    <a:srgbClr val="F4D33D"/>
    <a:srgbClr val="91C84C"/>
    <a:srgbClr val="93C90E"/>
    <a:srgbClr val="83498C"/>
    <a:srgbClr val="F0D9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400" autoAdjust="0"/>
    <p:restoredTop sz="83289" autoAdjust="0"/>
  </p:normalViewPr>
  <p:slideViewPr>
    <p:cSldViewPr snapToGrid="0" snapToObjects="1">
      <p:cViewPr varScale="1">
        <p:scale>
          <a:sx n="33" d="100"/>
          <a:sy n="33" d="100"/>
        </p:scale>
        <p:origin x="16" y="476"/>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file:///C:\Documents%20and%20Settings\Brandon\My%20Documents\Fellowship\Pharmacoeconomics%20Lecture%202010\ICER%20Plane.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3" Type="http://schemas.openxmlformats.org/officeDocument/2006/relationships/chartUserShapes" Target="../drawings/drawing2.xml"/><Relationship Id="rId2" Type="http://schemas.openxmlformats.org/officeDocument/2006/relationships/oleObject" Target="file:///C:\Documents%20and%20Settings\Brandon\My%20Documents\Fellowship\Pharmacoeconomics%20Lecture%202010\ICER%20Plane.xlsx" TargetMode="External"/><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2.6975308641975299E-2"/>
          <c:y val="8.4573824399359898E-2"/>
          <c:w val="0.95495370370370403"/>
          <c:h val="0.85369342473489895"/>
        </c:manualLayout>
      </c:layout>
      <c:scatterChart>
        <c:scatterStyle val="lineMarker"/>
        <c:varyColors val="0"/>
        <c:ser>
          <c:idx val="1"/>
          <c:order val="0"/>
          <c:tx>
            <c:v>Series 2</c:v>
          </c:tx>
          <c:spPr>
            <a:ln w="28575">
              <a:noFill/>
            </a:ln>
          </c:spPr>
          <c:marker>
            <c:symbol val="none"/>
          </c:marker>
          <c:trendline>
            <c:spPr>
              <a:ln>
                <a:solidFill>
                  <a:srgbClr val="C00000"/>
                </a:solidFill>
              </a:ln>
            </c:spPr>
            <c:trendlineType val="linear"/>
            <c:dispRSqr val="0"/>
            <c:dispEq val="0"/>
          </c:trendline>
          <c:xVal>
            <c:numRef>
              <c:f>Sheet1!$A$8:$A$10</c:f>
              <c:numCache>
                <c:formatCode>General</c:formatCode>
                <c:ptCount val="3"/>
                <c:pt idx="0">
                  <c:v>0</c:v>
                </c:pt>
                <c:pt idx="1">
                  <c:v>1</c:v>
                </c:pt>
                <c:pt idx="2">
                  <c:v>-1</c:v>
                </c:pt>
              </c:numCache>
            </c:numRef>
          </c:xVal>
          <c:yVal>
            <c:numRef>
              <c:f>Sheet1!$B$8:$B$10</c:f>
              <c:numCache>
                <c:formatCode>General</c:formatCode>
                <c:ptCount val="3"/>
                <c:pt idx="0">
                  <c:v>0</c:v>
                </c:pt>
                <c:pt idx="1">
                  <c:v>1000</c:v>
                </c:pt>
                <c:pt idx="2">
                  <c:v>-1000</c:v>
                </c:pt>
              </c:numCache>
            </c:numRef>
          </c:yVal>
          <c:smooth val="0"/>
          <c:extLst>
            <c:ext xmlns:c16="http://schemas.microsoft.com/office/drawing/2014/chart" uri="{C3380CC4-5D6E-409C-BE32-E72D297353CC}">
              <c16:uniqueId val="{00000001-564F-43BC-A22A-2B7B399E9D7E}"/>
            </c:ext>
          </c:extLst>
        </c:ser>
        <c:dLbls>
          <c:showLegendKey val="0"/>
          <c:showVal val="0"/>
          <c:showCatName val="0"/>
          <c:showSerName val="0"/>
          <c:showPercent val="0"/>
          <c:showBubbleSize val="0"/>
        </c:dLbls>
        <c:axId val="117002600"/>
        <c:axId val="117002984"/>
      </c:scatterChart>
      <c:valAx>
        <c:axId val="117002600"/>
        <c:scaling>
          <c:orientation val="minMax"/>
          <c:max val="1"/>
          <c:min val="-1"/>
        </c:scaling>
        <c:delete val="0"/>
        <c:axPos val="b"/>
        <c:numFmt formatCode="General" sourceLinked="1"/>
        <c:majorTickMark val="out"/>
        <c:minorTickMark val="none"/>
        <c:tickLblPos val="nextTo"/>
        <c:spPr>
          <a:ln>
            <a:solidFill>
              <a:schemeClr val="tx1"/>
            </a:solidFill>
          </a:ln>
        </c:spPr>
        <c:txPr>
          <a:bodyPr/>
          <a:lstStyle/>
          <a:p>
            <a:pPr>
              <a:defRPr>
                <a:solidFill>
                  <a:schemeClr val="tx1"/>
                </a:solidFill>
              </a:defRPr>
            </a:pPr>
            <a:endParaRPr lang="en-US"/>
          </a:p>
        </c:txPr>
        <c:crossAx val="117002984"/>
        <c:crosses val="autoZero"/>
        <c:crossBetween val="midCat"/>
      </c:valAx>
      <c:valAx>
        <c:axId val="117002984"/>
        <c:scaling>
          <c:orientation val="minMax"/>
          <c:max val="500"/>
          <c:min val="-500"/>
        </c:scaling>
        <c:delete val="0"/>
        <c:axPos val="l"/>
        <c:majorGridlines>
          <c:spPr>
            <a:ln>
              <a:noFill/>
            </a:ln>
          </c:spPr>
        </c:majorGridlines>
        <c:numFmt formatCode="General" sourceLinked="1"/>
        <c:majorTickMark val="out"/>
        <c:minorTickMark val="none"/>
        <c:tickLblPos val="nextTo"/>
        <c:spPr>
          <a:ln>
            <a:solidFill>
              <a:prstClr val="black"/>
            </a:solidFill>
          </a:ln>
        </c:spPr>
        <c:txPr>
          <a:bodyPr/>
          <a:lstStyle/>
          <a:p>
            <a:pPr>
              <a:defRPr>
                <a:solidFill>
                  <a:schemeClr val="tx1"/>
                </a:solidFill>
              </a:defRPr>
            </a:pPr>
            <a:endParaRPr lang="en-US"/>
          </a:p>
        </c:txPr>
        <c:crossAx val="117002600"/>
        <c:crosses val="autoZero"/>
        <c:crossBetween val="midCat"/>
        <c:majorUnit val="100"/>
      </c:valAx>
      <c:spPr>
        <a:solidFill>
          <a:schemeClr val="bg1"/>
        </a:solidFill>
        <a:ln w="25400">
          <a:noFill/>
        </a:ln>
      </c:spPr>
    </c:plotArea>
    <c:plotVisOnly val="1"/>
    <c:dispBlanksAs val="gap"/>
    <c:showDLblsOverMax val="0"/>
  </c:chart>
  <c:spPr>
    <a:solidFill>
      <a:prstClr val="white"/>
    </a:solidFill>
  </c:spPr>
  <c:externalData r:id="rId2">
    <c:autoUpdate val="0"/>
  </c:externalData>
  <c:userShapes r:id="rId3"/>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2.6975308641975299E-2"/>
          <c:y val="8.4573824399359898E-2"/>
          <c:w val="0.95495370370370403"/>
          <c:h val="0.85369342473489895"/>
        </c:manualLayout>
      </c:layout>
      <c:scatterChart>
        <c:scatterStyle val="lineMarker"/>
        <c:varyColors val="0"/>
        <c:ser>
          <c:idx val="0"/>
          <c:order val="0"/>
          <c:tx>
            <c:v>Series 1</c:v>
          </c:tx>
          <c:spPr>
            <a:ln w="28575">
              <a:noFill/>
            </a:ln>
          </c:spPr>
          <c:marker>
            <c:symbol val="none"/>
          </c:marker>
          <c:dPt>
            <c:idx val="1"/>
            <c:marker>
              <c:symbol val="auto"/>
              <c:spPr>
                <a:solidFill>
                  <a:srgbClr val="0070C0"/>
                </a:solidFill>
              </c:spPr>
            </c:marker>
            <c:bubble3D val="0"/>
            <c:extLst>
              <c:ext xmlns:c16="http://schemas.microsoft.com/office/drawing/2014/chart" uri="{C3380CC4-5D6E-409C-BE32-E72D297353CC}">
                <c16:uniqueId val="{00000000-020B-4454-B058-9ABF5951D175}"/>
              </c:ext>
            </c:extLst>
          </c:dPt>
          <c:xVal>
            <c:numRef>
              <c:f>Sheet1!$A$5:$A$6</c:f>
              <c:numCache>
                <c:formatCode>General</c:formatCode>
                <c:ptCount val="2"/>
                <c:pt idx="0">
                  <c:v>0</c:v>
                </c:pt>
                <c:pt idx="1">
                  <c:v>0.2</c:v>
                </c:pt>
              </c:numCache>
            </c:numRef>
          </c:xVal>
          <c:yVal>
            <c:numRef>
              <c:f>Sheet1!$B$5:$B$6</c:f>
              <c:numCache>
                <c:formatCode>"$"#,##0</c:formatCode>
                <c:ptCount val="2"/>
                <c:pt idx="0">
                  <c:v>0</c:v>
                </c:pt>
                <c:pt idx="1">
                  <c:v>100</c:v>
                </c:pt>
              </c:numCache>
            </c:numRef>
          </c:yVal>
          <c:smooth val="0"/>
          <c:extLst>
            <c:ext xmlns:c16="http://schemas.microsoft.com/office/drawing/2014/chart" uri="{C3380CC4-5D6E-409C-BE32-E72D297353CC}">
              <c16:uniqueId val="{00000001-020B-4454-B058-9ABF5951D175}"/>
            </c:ext>
          </c:extLst>
        </c:ser>
        <c:ser>
          <c:idx val="1"/>
          <c:order val="1"/>
          <c:tx>
            <c:v>Series 2</c:v>
          </c:tx>
          <c:spPr>
            <a:ln w="28575">
              <a:noFill/>
            </a:ln>
          </c:spPr>
          <c:marker>
            <c:symbol val="none"/>
          </c:marker>
          <c:trendline>
            <c:spPr>
              <a:ln>
                <a:solidFill>
                  <a:srgbClr val="C00000"/>
                </a:solidFill>
              </a:ln>
            </c:spPr>
            <c:trendlineType val="linear"/>
            <c:dispRSqr val="0"/>
            <c:dispEq val="0"/>
          </c:trendline>
          <c:xVal>
            <c:numRef>
              <c:f>Sheet1!$A$8:$A$10</c:f>
              <c:numCache>
                <c:formatCode>General</c:formatCode>
                <c:ptCount val="3"/>
                <c:pt idx="0">
                  <c:v>0</c:v>
                </c:pt>
                <c:pt idx="1">
                  <c:v>1</c:v>
                </c:pt>
                <c:pt idx="2">
                  <c:v>-1</c:v>
                </c:pt>
              </c:numCache>
            </c:numRef>
          </c:xVal>
          <c:yVal>
            <c:numRef>
              <c:f>Sheet1!$B$8:$B$10</c:f>
              <c:numCache>
                <c:formatCode>General</c:formatCode>
                <c:ptCount val="3"/>
                <c:pt idx="0">
                  <c:v>0</c:v>
                </c:pt>
                <c:pt idx="1">
                  <c:v>1000</c:v>
                </c:pt>
                <c:pt idx="2">
                  <c:v>-1000</c:v>
                </c:pt>
              </c:numCache>
            </c:numRef>
          </c:yVal>
          <c:smooth val="0"/>
          <c:extLst>
            <c:ext xmlns:c16="http://schemas.microsoft.com/office/drawing/2014/chart" uri="{C3380CC4-5D6E-409C-BE32-E72D297353CC}">
              <c16:uniqueId val="{00000003-020B-4454-B058-9ABF5951D175}"/>
            </c:ext>
          </c:extLst>
        </c:ser>
        <c:dLbls>
          <c:showLegendKey val="0"/>
          <c:showVal val="0"/>
          <c:showCatName val="0"/>
          <c:showSerName val="0"/>
          <c:showPercent val="0"/>
          <c:showBubbleSize val="0"/>
        </c:dLbls>
        <c:axId val="117026696"/>
        <c:axId val="115982960"/>
      </c:scatterChart>
      <c:valAx>
        <c:axId val="117026696"/>
        <c:scaling>
          <c:orientation val="minMax"/>
          <c:max val="1"/>
          <c:min val="-1"/>
        </c:scaling>
        <c:delete val="0"/>
        <c:axPos val="b"/>
        <c:numFmt formatCode="General" sourceLinked="1"/>
        <c:majorTickMark val="out"/>
        <c:minorTickMark val="none"/>
        <c:tickLblPos val="nextTo"/>
        <c:spPr>
          <a:ln>
            <a:solidFill>
              <a:schemeClr val="tx1"/>
            </a:solidFill>
          </a:ln>
        </c:spPr>
        <c:txPr>
          <a:bodyPr/>
          <a:lstStyle/>
          <a:p>
            <a:pPr>
              <a:defRPr>
                <a:solidFill>
                  <a:schemeClr val="tx1"/>
                </a:solidFill>
              </a:defRPr>
            </a:pPr>
            <a:endParaRPr lang="en-US"/>
          </a:p>
        </c:txPr>
        <c:crossAx val="115982960"/>
        <c:crosses val="autoZero"/>
        <c:crossBetween val="midCat"/>
      </c:valAx>
      <c:valAx>
        <c:axId val="115982960"/>
        <c:scaling>
          <c:orientation val="minMax"/>
          <c:max val="500"/>
          <c:min val="-500"/>
        </c:scaling>
        <c:delete val="0"/>
        <c:axPos val="l"/>
        <c:majorGridlines>
          <c:spPr>
            <a:ln>
              <a:noFill/>
            </a:ln>
          </c:spPr>
        </c:majorGridlines>
        <c:numFmt formatCode="&quot;$&quot;#,##0" sourceLinked="1"/>
        <c:majorTickMark val="out"/>
        <c:minorTickMark val="none"/>
        <c:tickLblPos val="nextTo"/>
        <c:spPr>
          <a:ln>
            <a:solidFill>
              <a:prstClr val="black"/>
            </a:solidFill>
          </a:ln>
        </c:spPr>
        <c:txPr>
          <a:bodyPr/>
          <a:lstStyle/>
          <a:p>
            <a:pPr>
              <a:defRPr>
                <a:solidFill>
                  <a:schemeClr val="tx1"/>
                </a:solidFill>
              </a:defRPr>
            </a:pPr>
            <a:endParaRPr lang="en-US"/>
          </a:p>
        </c:txPr>
        <c:crossAx val="117026696"/>
        <c:crosses val="autoZero"/>
        <c:crossBetween val="midCat"/>
        <c:majorUnit val="100"/>
      </c:valAx>
      <c:spPr>
        <a:solidFill>
          <a:schemeClr val="bg1"/>
        </a:solidFill>
        <a:ln w="25400">
          <a:noFill/>
        </a:ln>
      </c:spPr>
    </c:plotArea>
    <c:plotVisOnly val="1"/>
    <c:dispBlanksAs val="gap"/>
    <c:showDLblsOverMax val="0"/>
  </c:chart>
  <c:spPr>
    <a:solidFill>
      <a:prstClr val="white"/>
    </a:solidFill>
  </c:spPr>
  <c:externalData r:id="rId2">
    <c:autoUpdate val="0"/>
  </c:externalData>
  <c:userShapes r:id="rId3"/>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A7CFA77-084C-45E0-AA70-B1180A135118}" type="doc">
      <dgm:prSet loTypeId="urn:microsoft.com/office/officeart/2005/8/layout/orgChart1" loCatId="hierarchy" qsTypeId="urn:microsoft.com/office/officeart/2005/8/quickstyle/simple3" qsCatId="simple" csTypeId="urn:microsoft.com/office/officeart/2005/8/colors/accent1_2" csCatId="accent1" phldr="1"/>
      <dgm:spPr/>
      <dgm:t>
        <a:bodyPr/>
        <a:lstStyle/>
        <a:p>
          <a:endParaRPr lang="en-US"/>
        </a:p>
      </dgm:t>
    </dgm:pt>
    <dgm:pt modelId="{26B2C3CC-EFFD-4236-BF51-D37DEC81F2D8}">
      <dgm:prSet phldrT="[Text]"/>
      <dgm:spPr/>
      <dgm:t>
        <a:bodyPr/>
        <a:lstStyle/>
        <a:p>
          <a:r>
            <a:rPr lang="en-US" dirty="0"/>
            <a:t>Economic Evaluation</a:t>
          </a:r>
        </a:p>
      </dgm:t>
    </dgm:pt>
    <dgm:pt modelId="{875EB44E-AB15-41AF-B250-69F513CC7799}" type="parTrans" cxnId="{36405EFF-5879-441D-B7D3-3C263F9A44BC}">
      <dgm:prSet/>
      <dgm:spPr/>
      <dgm:t>
        <a:bodyPr/>
        <a:lstStyle/>
        <a:p>
          <a:endParaRPr lang="en-US"/>
        </a:p>
      </dgm:t>
    </dgm:pt>
    <dgm:pt modelId="{3E21B17C-E1A9-4931-93AD-9D3ED31B8966}" type="sibTrans" cxnId="{36405EFF-5879-441D-B7D3-3C263F9A44BC}">
      <dgm:prSet/>
      <dgm:spPr/>
      <dgm:t>
        <a:bodyPr/>
        <a:lstStyle/>
        <a:p>
          <a:endParaRPr lang="en-US"/>
        </a:p>
      </dgm:t>
    </dgm:pt>
    <dgm:pt modelId="{92A0A08E-73B0-4113-9474-AE6A6007DC70}">
      <dgm:prSet phldrT="[Text]"/>
      <dgm:spPr/>
      <dgm:t>
        <a:bodyPr/>
        <a:lstStyle/>
        <a:p>
          <a:r>
            <a:rPr lang="en-US" dirty="0"/>
            <a:t>Full Economic Evaluation</a:t>
          </a:r>
        </a:p>
      </dgm:t>
    </dgm:pt>
    <dgm:pt modelId="{0A53CC95-C3A1-41B2-AD9D-75784E0F5F24}" type="parTrans" cxnId="{3D673771-BFE7-4B46-8941-7195624D876E}">
      <dgm:prSet/>
      <dgm:spPr/>
      <dgm:t>
        <a:bodyPr/>
        <a:lstStyle/>
        <a:p>
          <a:endParaRPr lang="en-US"/>
        </a:p>
      </dgm:t>
    </dgm:pt>
    <dgm:pt modelId="{0DFC4706-BE05-4E41-89EF-73001AECA442}" type="sibTrans" cxnId="{3D673771-BFE7-4B46-8941-7195624D876E}">
      <dgm:prSet/>
      <dgm:spPr/>
      <dgm:t>
        <a:bodyPr/>
        <a:lstStyle/>
        <a:p>
          <a:endParaRPr lang="en-US"/>
        </a:p>
      </dgm:t>
    </dgm:pt>
    <dgm:pt modelId="{946160A1-3A7A-49AF-B422-E9F23A7A9CF1}">
      <dgm:prSet phldrT="[Text]"/>
      <dgm:spPr/>
      <dgm:t>
        <a:bodyPr/>
        <a:lstStyle/>
        <a:p>
          <a:r>
            <a:rPr lang="en-US" dirty="0"/>
            <a:t>Partial Economic Evaluation </a:t>
          </a:r>
        </a:p>
      </dgm:t>
    </dgm:pt>
    <dgm:pt modelId="{F7D148BA-EC21-44DD-924D-9CD39D16ACB5}" type="parTrans" cxnId="{F62AE620-D4FD-4BEF-99E7-CE332D2F166E}">
      <dgm:prSet/>
      <dgm:spPr/>
      <dgm:t>
        <a:bodyPr/>
        <a:lstStyle/>
        <a:p>
          <a:endParaRPr lang="en-US"/>
        </a:p>
      </dgm:t>
    </dgm:pt>
    <dgm:pt modelId="{35D41914-5014-4ECF-89F1-73A27278E845}" type="sibTrans" cxnId="{F62AE620-D4FD-4BEF-99E7-CE332D2F166E}">
      <dgm:prSet/>
      <dgm:spPr/>
      <dgm:t>
        <a:bodyPr/>
        <a:lstStyle/>
        <a:p>
          <a:endParaRPr lang="en-US"/>
        </a:p>
      </dgm:t>
    </dgm:pt>
    <dgm:pt modelId="{2218D3F9-7446-4D09-ACFB-930C2DC0472A}">
      <dgm:prSet phldrT="[Text]"/>
      <dgm:spPr/>
      <dgm:t>
        <a:bodyPr/>
        <a:lstStyle/>
        <a:p>
          <a:r>
            <a:rPr lang="en-US" dirty="0"/>
            <a:t>Cost-Minimization Analysis</a:t>
          </a:r>
        </a:p>
      </dgm:t>
    </dgm:pt>
    <dgm:pt modelId="{639577BB-C10E-4342-B463-3071F46EE280}" type="parTrans" cxnId="{3CD7E145-41DA-4482-8B7B-78B85C3F26CC}">
      <dgm:prSet/>
      <dgm:spPr/>
      <dgm:t>
        <a:bodyPr/>
        <a:lstStyle/>
        <a:p>
          <a:endParaRPr lang="en-US"/>
        </a:p>
      </dgm:t>
    </dgm:pt>
    <dgm:pt modelId="{4F2CB1C1-86BE-4A2E-AD14-6994F87E495C}" type="sibTrans" cxnId="{3CD7E145-41DA-4482-8B7B-78B85C3F26CC}">
      <dgm:prSet/>
      <dgm:spPr/>
      <dgm:t>
        <a:bodyPr/>
        <a:lstStyle/>
        <a:p>
          <a:endParaRPr lang="en-US"/>
        </a:p>
      </dgm:t>
    </dgm:pt>
    <dgm:pt modelId="{C34F5402-6425-490D-AE51-D327B3B87AA0}">
      <dgm:prSet phldrT="[Text]"/>
      <dgm:spPr/>
      <dgm:t>
        <a:bodyPr/>
        <a:lstStyle/>
        <a:p>
          <a:r>
            <a:rPr lang="en-US" dirty="0"/>
            <a:t>Cost-Benefit Analysis </a:t>
          </a:r>
        </a:p>
      </dgm:t>
    </dgm:pt>
    <dgm:pt modelId="{654653B4-7D58-413D-9979-3443D3BC42E8}" type="parTrans" cxnId="{73048708-67B9-44B9-AC27-BAE424CADD2A}">
      <dgm:prSet/>
      <dgm:spPr/>
      <dgm:t>
        <a:bodyPr/>
        <a:lstStyle/>
        <a:p>
          <a:endParaRPr lang="en-US"/>
        </a:p>
      </dgm:t>
    </dgm:pt>
    <dgm:pt modelId="{C3760D51-BC12-4680-A6A4-AB89F3EBE5CD}" type="sibTrans" cxnId="{73048708-67B9-44B9-AC27-BAE424CADD2A}">
      <dgm:prSet/>
      <dgm:spPr/>
      <dgm:t>
        <a:bodyPr/>
        <a:lstStyle/>
        <a:p>
          <a:endParaRPr lang="en-US"/>
        </a:p>
      </dgm:t>
    </dgm:pt>
    <dgm:pt modelId="{ABDD2747-068B-4BF8-B1CE-385E270EC5BD}">
      <dgm:prSet phldrT="[Text]"/>
      <dgm:spPr/>
      <dgm:t>
        <a:bodyPr/>
        <a:lstStyle/>
        <a:p>
          <a:r>
            <a:rPr lang="en-US" dirty="0"/>
            <a:t>Cost-Effectiveness Analysis</a:t>
          </a:r>
        </a:p>
      </dgm:t>
    </dgm:pt>
    <dgm:pt modelId="{2B8F2EAF-4694-4983-8550-F84EF5F66294}" type="parTrans" cxnId="{BA8B178E-5271-4EF6-A97B-3F8C61895D0D}">
      <dgm:prSet/>
      <dgm:spPr/>
      <dgm:t>
        <a:bodyPr/>
        <a:lstStyle/>
        <a:p>
          <a:endParaRPr lang="en-US"/>
        </a:p>
      </dgm:t>
    </dgm:pt>
    <dgm:pt modelId="{840B230C-3AC2-454B-B147-57BAC55A427C}" type="sibTrans" cxnId="{BA8B178E-5271-4EF6-A97B-3F8C61895D0D}">
      <dgm:prSet/>
      <dgm:spPr/>
      <dgm:t>
        <a:bodyPr/>
        <a:lstStyle/>
        <a:p>
          <a:endParaRPr lang="en-US"/>
        </a:p>
      </dgm:t>
    </dgm:pt>
    <dgm:pt modelId="{6F27485A-268A-4DCD-9CB5-7B5F95351CF7}">
      <dgm:prSet phldrT="[Text]"/>
      <dgm:spPr/>
      <dgm:t>
        <a:bodyPr/>
        <a:lstStyle/>
        <a:p>
          <a:r>
            <a:rPr lang="en-US" dirty="0"/>
            <a:t>Cost-Utility Analysis</a:t>
          </a:r>
        </a:p>
      </dgm:t>
    </dgm:pt>
    <dgm:pt modelId="{BA9A5576-EB4F-437F-9B2F-8E07FFDB30CC}" type="parTrans" cxnId="{8C586D2A-7F9F-46EC-B58C-97770839C5B5}">
      <dgm:prSet/>
      <dgm:spPr/>
      <dgm:t>
        <a:bodyPr/>
        <a:lstStyle/>
        <a:p>
          <a:endParaRPr lang="en-US"/>
        </a:p>
      </dgm:t>
    </dgm:pt>
    <dgm:pt modelId="{8CC7F85F-49D9-465B-B521-545F0D7E0F2C}" type="sibTrans" cxnId="{8C586D2A-7F9F-46EC-B58C-97770839C5B5}">
      <dgm:prSet/>
      <dgm:spPr/>
      <dgm:t>
        <a:bodyPr/>
        <a:lstStyle/>
        <a:p>
          <a:endParaRPr lang="en-US"/>
        </a:p>
      </dgm:t>
    </dgm:pt>
    <dgm:pt modelId="{BBE733AB-CD8F-4066-AD3A-9AF04D23AE92}">
      <dgm:prSet phldrT="[Text]"/>
      <dgm:spPr/>
      <dgm:t>
        <a:bodyPr/>
        <a:lstStyle/>
        <a:p>
          <a:r>
            <a:rPr lang="en-US" dirty="0"/>
            <a:t>Cost-of-Illness Analysis </a:t>
          </a:r>
        </a:p>
      </dgm:t>
    </dgm:pt>
    <dgm:pt modelId="{B9644324-7BB5-4A05-8345-1DAC9F1EFBCE}" type="parTrans" cxnId="{7FA8D2BD-81E1-423E-958A-8401340D5AE7}">
      <dgm:prSet/>
      <dgm:spPr/>
      <dgm:t>
        <a:bodyPr/>
        <a:lstStyle/>
        <a:p>
          <a:endParaRPr lang="en-US"/>
        </a:p>
      </dgm:t>
    </dgm:pt>
    <dgm:pt modelId="{388459B8-DB33-4F89-8184-16C142559C14}" type="sibTrans" cxnId="{7FA8D2BD-81E1-423E-958A-8401340D5AE7}">
      <dgm:prSet/>
      <dgm:spPr/>
      <dgm:t>
        <a:bodyPr/>
        <a:lstStyle/>
        <a:p>
          <a:endParaRPr lang="en-US"/>
        </a:p>
      </dgm:t>
    </dgm:pt>
    <dgm:pt modelId="{9A6BA2EA-7AAE-4F3D-BF9B-99943FFE1E82}" type="pres">
      <dgm:prSet presAssocID="{AA7CFA77-084C-45E0-AA70-B1180A135118}" presName="hierChild1" presStyleCnt="0">
        <dgm:presLayoutVars>
          <dgm:orgChart val="1"/>
          <dgm:chPref val="1"/>
          <dgm:dir/>
          <dgm:animOne val="branch"/>
          <dgm:animLvl val="lvl"/>
          <dgm:resizeHandles/>
        </dgm:presLayoutVars>
      </dgm:prSet>
      <dgm:spPr/>
    </dgm:pt>
    <dgm:pt modelId="{B8CE7843-6829-4DED-B831-96A72ACB56FC}" type="pres">
      <dgm:prSet presAssocID="{26B2C3CC-EFFD-4236-BF51-D37DEC81F2D8}" presName="hierRoot1" presStyleCnt="0">
        <dgm:presLayoutVars>
          <dgm:hierBranch val="init"/>
        </dgm:presLayoutVars>
      </dgm:prSet>
      <dgm:spPr/>
    </dgm:pt>
    <dgm:pt modelId="{CA37E96F-7362-4DE4-9171-367A2EE9169D}" type="pres">
      <dgm:prSet presAssocID="{26B2C3CC-EFFD-4236-BF51-D37DEC81F2D8}" presName="rootComposite1" presStyleCnt="0"/>
      <dgm:spPr/>
    </dgm:pt>
    <dgm:pt modelId="{BBBF581F-53DD-442F-AFC8-D5F080839514}" type="pres">
      <dgm:prSet presAssocID="{26B2C3CC-EFFD-4236-BF51-D37DEC81F2D8}" presName="rootText1" presStyleLbl="node0" presStyleIdx="0" presStyleCnt="1" custScaleX="283504">
        <dgm:presLayoutVars>
          <dgm:chPref val="3"/>
        </dgm:presLayoutVars>
      </dgm:prSet>
      <dgm:spPr/>
    </dgm:pt>
    <dgm:pt modelId="{5BB42DC2-6248-4453-846E-8D19991FC612}" type="pres">
      <dgm:prSet presAssocID="{26B2C3CC-EFFD-4236-BF51-D37DEC81F2D8}" presName="rootConnector1" presStyleLbl="node1" presStyleIdx="0" presStyleCnt="0"/>
      <dgm:spPr/>
    </dgm:pt>
    <dgm:pt modelId="{359D392C-9C8F-401E-9DF8-CE4A61D4C226}" type="pres">
      <dgm:prSet presAssocID="{26B2C3CC-EFFD-4236-BF51-D37DEC81F2D8}" presName="hierChild2" presStyleCnt="0"/>
      <dgm:spPr/>
    </dgm:pt>
    <dgm:pt modelId="{E6FC5724-2F13-47C0-8531-917A8A67A5DE}" type="pres">
      <dgm:prSet presAssocID="{0A53CC95-C3A1-41B2-AD9D-75784E0F5F24}" presName="Name37" presStyleLbl="parChTrans1D2" presStyleIdx="0" presStyleCnt="2"/>
      <dgm:spPr/>
    </dgm:pt>
    <dgm:pt modelId="{E784CE1E-06E6-47E3-8240-B7B2B2133A49}" type="pres">
      <dgm:prSet presAssocID="{92A0A08E-73B0-4113-9474-AE6A6007DC70}" presName="hierRoot2" presStyleCnt="0">
        <dgm:presLayoutVars>
          <dgm:hierBranch val="init"/>
        </dgm:presLayoutVars>
      </dgm:prSet>
      <dgm:spPr/>
    </dgm:pt>
    <dgm:pt modelId="{72C98C05-4E2B-4D53-81CB-2F5A4D93D29D}" type="pres">
      <dgm:prSet presAssocID="{92A0A08E-73B0-4113-9474-AE6A6007DC70}" presName="rootComposite" presStyleCnt="0"/>
      <dgm:spPr/>
    </dgm:pt>
    <dgm:pt modelId="{1D71F146-E551-4359-AB31-2F719A11CC81}" type="pres">
      <dgm:prSet presAssocID="{92A0A08E-73B0-4113-9474-AE6A6007DC70}" presName="rootText" presStyleLbl="node2" presStyleIdx="0" presStyleCnt="2" custScaleX="283551">
        <dgm:presLayoutVars>
          <dgm:chPref val="3"/>
        </dgm:presLayoutVars>
      </dgm:prSet>
      <dgm:spPr/>
    </dgm:pt>
    <dgm:pt modelId="{7B80080F-F245-4863-8EE1-FA5D293AC8D1}" type="pres">
      <dgm:prSet presAssocID="{92A0A08E-73B0-4113-9474-AE6A6007DC70}" presName="rootConnector" presStyleLbl="node2" presStyleIdx="0" presStyleCnt="2"/>
      <dgm:spPr/>
    </dgm:pt>
    <dgm:pt modelId="{B37513D0-12B6-4319-A786-1EBCA7DAAAAA}" type="pres">
      <dgm:prSet presAssocID="{92A0A08E-73B0-4113-9474-AE6A6007DC70}" presName="hierChild4" presStyleCnt="0"/>
      <dgm:spPr/>
    </dgm:pt>
    <dgm:pt modelId="{E33F5E5B-CAA3-405B-A6DA-86D0A73505D1}" type="pres">
      <dgm:prSet presAssocID="{639577BB-C10E-4342-B463-3071F46EE280}" presName="Name37" presStyleLbl="parChTrans1D3" presStyleIdx="0" presStyleCnt="5"/>
      <dgm:spPr/>
    </dgm:pt>
    <dgm:pt modelId="{4DA765D9-7E26-4072-A078-7E2281E56271}" type="pres">
      <dgm:prSet presAssocID="{2218D3F9-7446-4D09-ACFB-930C2DC0472A}" presName="hierRoot2" presStyleCnt="0">
        <dgm:presLayoutVars>
          <dgm:hierBranch val="init"/>
        </dgm:presLayoutVars>
      </dgm:prSet>
      <dgm:spPr/>
    </dgm:pt>
    <dgm:pt modelId="{99F9A7F2-DC03-4C80-ABCE-3900E38B8C22}" type="pres">
      <dgm:prSet presAssocID="{2218D3F9-7446-4D09-ACFB-930C2DC0472A}" presName="rootComposite" presStyleCnt="0"/>
      <dgm:spPr/>
    </dgm:pt>
    <dgm:pt modelId="{C036AE9E-2A36-4819-81DF-C3470C3F8168}" type="pres">
      <dgm:prSet presAssocID="{2218D3F9-7446-4D09-ACFB-930C2DC0472A}" presName="rootText" presStyleLbl="node3" presStyleIdx="0" presStyleCnt="5" custScaleX="184093">
        <dgm:presLayoutVars>
          <dgm:chPref val="3"/>
        </dgm:presLayoutVars>
      </dgm:prSet>
      <dgm:spPr/>
    </dgm:pt>
    <dgm:pt modelId="{BFB5102D-F0E7-4F8A-88CE-64A675E7567B}" type="pres">
      <dgm:prSet presAssocID="{2218D3F9-7446-4D09-ACFB-930C2DC0472A}" presName="rootConnector" presStyleLbl="node3" presStyleIdx="0" presStyleCnt="5"/>
      <dgm:spPr/>
    </dgm:pt>
    <dgm:pt modelId="{A4751500-0769-4CB8-909F-A7AB729E3AE5}" type="pres">
      <dgm:prSet presAssocID="{2218D3F9-7446-4D09-ACFB-930C2DC0472A}" presName="hierChild4" presStyleCnt="0"/>
      <dgm:spPr/>
    </dgm:pt>
    <dgm:pt modelId="{082E291E-36E3-445A-8E86-290CA2455241}" type="pres">
      <dgm:prSet presAssocID="{2218D3F9-7446-4D09-ACFB-930C2DC0472A}" presName="hierChild5" presStyleCnt="0"/>
      <dgm:spPr/>
    </dgm:pt>
    <dgm:pt modelId="{333F374D-54D7-4381-A6FD-B28082BF7957}" type="pres">
      <dgm:prSet presAssocID="{654653B4-7D58-413D-9979-3443D3BC42E8}" presName="Name37" presStyleLbl="parChTrans1D3" presStyleIdx="1" presStyleCnt="5"/>
      <dgm:spPr/>
    </dgm:pt>
    <dgm:pt modelId="{6C8C435F-97CB-42E6-8FB4-E6DC0EE4703A}" type="pres">
      <dgm:prSet presAssocID="{C34F5402-6425-490D-AE51-D327B3B87AA0}" presName="hierRoot2" presStyleCnt="0">
        <dgm:presLayoutVars>
          <dgm:hierBranch val="init"/>
        </dgm:presLayoutVars>
      </dgm:prSet>
      <dgm:spPr/>
    </dgm:pt>
    <dgm:pt modelId="{7B43D19D-8805-440D-BEEF-950128482D45}" type="pres">
      <dgm:prSet presAssocID="{C34F5402-6425-490D-AE51-D327B3B87AA0}" presName="rootComposite" presStyleCnt="0"/>
      <dgm:spPr/>
    </dgm:pt>
    <dgm:pt modelId="{02218C40-E997-4580-AB16-44CEA7C5B28C}" type="pres">
      <dgm:prSet presAssocID="{C34F5402-6425-490D-AE51-D327B3B87AA0}" presName="rootText" presStyleLbl="node3" presStyleIdx="1" presStyleCnt="5" custScaleX="184093">
        <dgm:presLayoutVars>
          <dgm:chPref val="3"/>
        </dgm:presLayoutVars>
      </dgm:prSet>
      <dgm:spPr/>
    </dgm:pt>
    <dgm:pt modelId="{62179FD4-9FD3-462C-9484-2DEA2094CB9E}" type="pres">
      <dgm:prSet presAssocID="{C34F5402-6425-490D-AE51-D327B3B87AA0}" presName="rootConnector" presStyleLbl="node3" presStyleIdx="1" presStyleCnt="5"/>
      <dgm:spPr/>
    </dgm:pt>
    <dgm:pt modelId="{45509154-B445-4D35-9790-7E54DDFC172D}" type="pres">
      <dgm:prSet presAssocID="{C34F5402-6425-490D-AE51-D327B3B87AA0}" presName="hierChild4" presStyleCnt="0"/>
      <dgm:spPr/>
    </dgm:pt>
    <dgm:pt modelId="{0B726C9C-BDBD-44DD-8E48-1B8D9109FA82}" type="pres">
      <dgm:prSet presAssocID="{C34F5402-6425-490D-AE51-D327B3B87AA0}" presName="hierChild5" presStyleCnt="0"/>
      <dgm:spPr/>
    </dgm:pt>
    <dgm:pt modelId="{A6FC07B3-52C3-42BD-BD91-0E192F307C3D}" type="pres">
      <dgm:prSet presAssocID="{2B8F2EAF-4694-4983-8550-F84EF5F66294}" presName="Name37" presStyleLbl="parChTrans1D3" presStyleIdx="2" presStyleCnt="5"/>
      <dgm:spPr/>
    </dgm:pt>
    <dgm:pt modelId="{4086B8E5-92DB-464C-9276-35AE29461F0F}" type="pres">
      <dgm:prSet presAssocID="{ABDD2747-068B-4BF8-B1CE-385E270EC5BD}" presName="hierRoot2" presStyleCnt="0">
        <dgm:presLayoutVars>
          <dgm:hierBranch val="init"/>
        </dgm:presLayoutVars>
      </dgm:prSet>
      <dgm:spPr/>
    </dgm:pt>
    <dgm:pt modelId="{6BF46371-9F12-44F7-B644-07DE2F9124C4}" type="pres">
      <dgm:prSet presAssocID="{ABDD2747-068B-4BF8-B1CE-385E270EC5BD}" presName="rootComposite" presStyleCnt="0"/>
      <dgm:spPr/>
    </dgm:pt>
    <dgm:pt modelId="{28FDACBC-C670-4B4D-BE11-F49C5410A493}" type="pres">
      <dgm:prSet presAssocID="{ABDD2747-068B-4BF8-B1CE-385E270EC5BD}" presName="rootText" presStyleLbl="node3" presStyleIdx="2" presStyleCnt="5" custScaleX="184093">
        <dgm:presLayoutVars>
          <dgm:chPref val="3"/>
        </dgm:presLayoutVars>
      </dgm:prSet>
      <dgm:spPr/>
    </dgm:pt>
    <dgm:pt modelId="{043A5251-A4F4-4ED6-A556-1879DAD2D6DF}" type="pres">
      <dgm:prSet presAssocID="{ABDD2747-068B-4BF8-B1CE-385E270EC5BD}" presName="rootConnector" presStyleLbl="node3" presStyleIdx="2" presStyleCnt="5"/>
      <dgm:spPr/>
    </dgm:pt>
    <dgm:pt modelId="{56F45CBA-4C54-43F0-9357-11C8768D51F4}" type="pres">
      <dgm:prSet presAssocID="{ABDD2747-068B-4BF8-B1CE-385E270EC5BD}" presName="hierChild4" presStyleCnt="0"/>
      <dgm:spPr/>
    </dgm:pt>
    <dgm:pt modelId="{0EB15D1E-5A0A-4932-855E-026FDE5D2226}" type="pres">
      <dgm:prSet presAssocID="{ABDD2747-068B-4BF8-B1CE-385E270EC5BD}" presName="hierChild5" presStyleCnt="0"/>
      <dgm:spPr/>
    </dgm:pt>
    <dgm:pt modelId="{6BD2785E-2799-4977-B070-D4C2FB7F4265}" type="pres">
      <dgm:prSet presAssocID="{BA9A5576-EB4F-437F-9B2F-8E07FFDB30CC}" presName="Name37" presStyleLbl="parChTrans1D3" presStyleIdx="3" presStyleCnt="5"/>
      <dgm:spPr/>
    </dgm:pt>
    <dgm:pt modelId="{D085D485-6B98-4BAD-A3A9-86CBA04A09BF}" type="pres">
      <dgm:prSet presAssocID="{6F27485A-268A-4DCD-9CB5-7B5F95351CF7}" presName="hierRoot2" presStyleCnt="0">
        <dgm:presLayoutVars>
          <dgm:hierBranch val="init"/>
        </dgm:presLayoutVars>
      </dgm:prSet>
      <dgm:spPr/>
    </dgm:pt>
    <dgm:pt modelId="{4B8A5223-E428-4C70-BD84-37052956473C}" type="pres">
      <dgm:prSet presAssocID="{6F27485A-268A-4DCD-9CB5-7B5F95351CF7}" presName="rootComposite" presStyleCnt="0"/>
      <dgm:spPr/>
    </dgm:pt>
    <dgm:pt modelId="{30439FF9-9DA2-49AF-83B3-2272D12B107B}" type="pres">
      <dgm:prSet presAssocID="{6F27485A-268A-4DCD-9CB5-7B5F95351CF7}" presName="rootText" presStyleLbl="node3" presStyleIdx="3" presStyleCnt="5" custScaleX="184093">
        <dgm:presLayoutVars>
          <dgm:chPref val="3"/>
        </dgm:presLayoutVars>
      </dgm:prSet>
      <dgm:spPr/>
    </dgm:pt>
    <dgm:pt modelId="{C3CE3332-CA29-407E-87C7-108356311751}" type="pres">
      <dgm:prSet presAssocID="{6F27485A-268A-4DCD-9CB5-7B5F95351CF7}" presName="rootConnector" presStyleLbl="node3" presStyleIdx="3" presStyleCnt="5"/>
      <dgm:spPr/>
    </dgm:pt>
    <dgm:pt modelId="{824B1EC6-4ED6-4D2E-B25E-0C1E07834401}" type="pres">
      <dgm:prSet presAssocID="{6F27485A-268A-4DCD-9CB5-7B5F95351CF7}" presName="hierChild4" presStyleCnt="0"/>
      <dgm:spPr/>
    </dgm:pt>
    <dgm:pt modelId="{DB28A31A-00D8-4174-B5E0-D7814CF1BB24}" type="pres">
      <dgm:prSet presAssocID="{6F27485A-268A-4DCD-9CB5-7B5F95351CF7}" presName="hierChild5" presStyleCnt="0"/>
      <dgm:spPr/>
    </dgm:pt>
    <dgm:pt modelId="{0BEEABB6-D461-422C-9472-438172660BA8}" type="pres">
      <dgm:prSet presAssocID="{92A0A08E-73B0-4113-9474-AE6A6007DC70}" presName="hierChild5" presStyleCnt="0"/>
      <dgm:spPr/>
    </dgm:pt>
    <dgm:pt modelId="{525C8C8E-71A0-484D-80CA-0C7C1F21C5FE}" type="pres">
      <dgm:prSet presAssocID="{F7D148BA-EC21-44DD-924D-9CD39D16ACB5}" presName="Name37" presStyleLbl="parChTrans1D2" presStyleIdx="1" presStyleCnt="2"/>
      <dgm:spPr/>
    </dgm:pt>
    <dgm:pt modelId="{CA56CDF6-D77A-463E-9D79-8D92BF9717E0}" type="pres">
      <dgm:prSet presAssocID="{946160A1-3A7A-49AF-B422-E9F23A7A9CF1}" presName="hierRoot2" presStyleCnt="0">
        <dgm:presLayoutVars>
          <dgm:hierBranch val="init"/>
        </dgm:presLayoutVars>
      </dgm:prSet>
      <dgm:spPr/>
    </dgm:pt>
    <dgm:pt modelId="{1AFEE8DB-3DCA-43D5-A80A-0235FC5BD11C}" type="pres">
      <dgm:prSet presAssocID="{946160A1-3A7A-49AF-B422-E9F23A7A9CF1}" presName="rootComposite" presStyleCnt="0"/>
      <dgm:spPr/>
    </dgm:pt>
    <dgm:pt modelId="{7B31CB15-077C-4B4E-8619-A3F490DBEAB8}" type="pres">
      <dgm:prSet presAssocID="{946160A1-3A7A-49AF-B422-E9F23A7A9CF1}" presName="rootText" presStyleLbl="node2" presStyleIdx="1" presStyleCnt="2" custScaleX="283504">
        <dgm:presLayoutVars>
          <dgm:chPref val="3"/>
        </dgm:presLayoutVars>
      </dgm:prSet>
      <dgm:spPr/>
    </dgm:pt>
    <dgm:pt modelId="{F9D6903E-EF69-4DBB-B9DD-E0B0FA5F3E2C}" type="pres">
      <dgm:prSet presAssocID="{946160A1-3A7A-49AF-B422-E9F23A7A9CF1}" presName="rootConnector" presStyleLbl="node2" presStyleIdx="1" presStyleCnt="2"/>
      <dgm:spPr/>
    </dgm:pt>
    <dgm:pt modelId="{C57F34A0-D232-4397-9200-8073662DC4E7}" type="pres">
      <dgm:prSet presAssocID="{946160A1-3A7A-49AF-B422-E9F23A7A9CF1}" presName="hierChild4" presStyleCnt="0"/>
      <dgm:spPr/>
    </dgm:pt>
    <dgm:pt modelId="{4DF7D4A1-557E-4A03-9678-A406A3798328}" type="pres">
      <dgm:prSet presAssocID="{B9644324-7BB5-4A05-8345-1DAC9F1EFBCE}" presName="Name37" presStyleLbl="parChTrans1D3" presStyleIdx="4" presStyleCnt="5"/>
      <dgm:spPr/>
    </dgm:pt>
    <dgm:pt modelId="{184579B3-B73F-4C4A-A387-C4F508BA4E6B}" type="pres">
      <dgm:prSet presAssocID="{BBE733AB-CD8F-4066-AD3A-9AF04D23AE92}" presName="hierRoot2" presStyleCnt="0">
        <dgm:presLayoutVars>
          <dgm:hierBranch val="init"/>
        </dgm:presLayoutVars>
      </dgm:prSet>
      <dgm:spPr/>
    </dgm:pt>
    <dgm:pt modelId="{F225E8A2-B542-40DD-A38A-2867DCBABFE9}" type="pres">
      <dgm:prSet presAssocID="{BBE733AB-CD8F-4066-AD3A-9AF04D23AE92}" presName="rootComposite" presStyleCnt="0"/>
      <dgm:spPr/>
    </dgm:pt>
    <dgm:pt modelId="{08A3B53D-6626-4AD7-BBC6-9E1E09D7D8B7}" type="pres">
      <dgm:prSet presAssocID="{BBE733AB-CD8F-4066-AD3A-9AF04D23AE92}" presName="rootText" presStyleLbl="node3" presStyleIdx="4" presStyleCnt="5" custScaleX="184093">
        <dgm:presLayoutVars>
          <dgm:chPref val="3"/>
        </dgm:presLayoutVars>
      </dgm:prSet>
      <dgm:spPr/>
    </dgm:pt>
    <dgm:pt modelId="{9746D999-A4E9-43AF-BFFD-6D1C6C6053BC}" type="pres">
      <dgm:prSet presAssocID="{BBE733AB-CD8F-4066-AD3A-9AF04D23AE92}" presName="rootConnector" presStyleLbl="node3" presStyleIdx="4" presStyleCnt="5"/>
      <dgm:spPr/>
    </dgm:pt>
    <dgm:pt modelId="{E8C67BE6-EC56-41B7-BB32-EFA7F81A1D76}" type="pres">
      <dgm:prSet presAssocID="{BBE733AB-CD8F-4066-AD3A-9AF04D23AE92}" presName="hierChild4" presStyleCnt="0"/>
      <dgm:spPr/>
    </dgm:pt>
    <dgm:pt modelId="{F9DDB8DC-F03A-437C-A2CF-BA721DD60F55}" type="pres">
      <dgm:prSet presAssocID="{BBE733AB-CD8F-4066-AD3A-9AF04D23AE92}" presName="hierChild5" presStyleCnt="0"/>
      <dgm:spPr/>
    </dgm:pt>
    <dgm:pt modelId="{E3A303CC-411B-4ED4-ACBF-98CD82011868}" type="pres">
      <dgm:prSet presAssocID="{946160A1-3A7A-49AF-B422-E9F23A7A9CF1}" presName="hierChild5" presStyleCnt="0"/>
      <dgm:spPr/>
    </dgm:pt>
    <dgm:pt modelId="{231FB23D-2672-48D1-8B78-C303D8368209}" type="pres">
      <dgm:prSet presAssocID="{26B2C3CC-EFFD-4236-BF51-D37DEC81F2D8}" presName="hierChild3" presStyleCnt="0"/>
      <dgm:spPr/>
    </dgm:pt>
  </dgm:ptLst>
  <dgm:cxnLst>
    <dgm:cxn modelId="{73048708-67B9-44B9-AC27-BAE424CADD2A}" srcId="{92A0A08E-73B0-4113-9474-AE6A6007DC70}" destId="{C34F5402-6425-490D-AE51-D327B3B87AA0}" srcOrd="1" destOrd="0" parTransId="{654653B4-7D58-413D-9979-3443D3BC42E8}" sibTransId="{C3760D51-BC12-4680-A6A4-AB89F3EBE5CD}"/>
    <dgm:cxn modelId="{9D42DC0D-116F-44A5-AA0B-A0EA771EFA2C}" type="presOf" srcId="{639577BB-C10E-4342-B463-3071F46EE280}" destId="{E33F5E5B-CAA3-405B-A6DA-86D0A73505D1}" srcOrd="0" destOrd="0" presId="urn:microsoft.com/office/officeart/2005/8/layout/orgChart1"/>
    <dgm:cxn modelId="{52352518-178F-4434-808A-9BAEA997025F}" type="presOf" srcId="{654653B4-7D58-413D-9979-3443D3BC42E8}" destId="{333F374D-54D7-4381-A6FD-B28082BF7957}" srcOrd="0" destOrd="0" presId="urn:microsoft.com/office/officeart/2005/8/layout/orgChart1"/>
    <dgm:cxn modelId="{64BE641E-CB1F-4CAC-8DA1-04512718AEED}" type="presOf" srcId="{AA7CFA77-084C-45E0-AA70-B1180A135118}" destId="{9A6BA2EA-7AAE-4F3D-BF9B-99943FFE1E82}" srcOrd="0" destOrd="0" presId="urn:microsoft.com/office/officeart/2005/8/layout/orgChart1"/>
    <dgm:cxn modelId="{1508E01E-ABA0-4701-A3DD-038D5ED5C2AC}" type="presOf" srcId="{26B2C3CC-EFFD-4236-BF51-D37DEC81F2D8}" destId="{BBBF581F-53DD-442F-AFC8-D5F080839514}" srcOrd="0" destOrd="0" presId="urn:microsoft.com/office/officeart/2005/8/layout/orgChart1"/>
    <dgm:cxn modelId="{F62AE620-D4FD-4BEF-99E7-CE332D2F166E}" srcId="{26B2C3CC-EFFD-4236-BF51-D37DEC81F2D8}" destId="{946160A1-3A7A-49AF-B422-E9F23A7A9CF1}" srcOrd="1" destOrd="0" parTransId="{F7D148BA-EC21-44DD-924D-9CD39D16ACB5}" sibTransId="{35D41914-5014-4ECF-89F1-73A27278E845}"/>
    <dgm:cxn modelId="{85A00926-FE05-402A-A214-5853994E36C2}" type="presOf" srcId="{ABDD2747-068B-4BF8-B1CE-385E270EC5BD}" destId="{043A5251-A4F4-4ED6-A556-1879DAD2D6DF}" srcOrd="1" destOrd="0" presId="urn:microsoft.com/office/officeart/2005/8/layout/orgChart1"/>
    <dgm:cxn modelId="{CEB61E29-8987-4887-B7AC-5C9B3914BD0A}" type="presOf" srcId="{6F27485A-268A-4DCD-9CB5-7B5F95351CF7}" destId="{C3CE3332-CA29-407E-87C7-108356311751}" srcOrd="1" destOrd="0" presId="urn:microsoft.com/office/officeart/2005/8/layout/orgChart1"/>
    <dgm:cxn modelId="{8C586D2A-7F9F-46EC-B58C-97770839C5B5}" srcId="{92A0A08E-73B0-4113-9474-AE6A6007DC70}" destId="{6F27485A-268A-4DCD-9CB5-7B5F95351CF7}" srcOrd="3" destOrd="0" parTransId="{BA9A5576-EB4F-437F-9B2F-8E07FFDB30CC}" sibTransId="{8CC7F85F-49D9-465B-B521-545F0D7E0F2C}"/>
    <dgm:cxn modelId="{90C5682B-F49E-43F9-A380-31BC29A07A99}" type="presOf" srcId="{92A0A08E-73B0-4113-9474-AE6A6007DC70}" destId="{1D71F146-E551-4359-AB31-2F719A11CC81}" srcOrd="0" destOrd="0" presId="urn:microsoft.com/office/officeart/2005/8/layout/orgChart1"/>
    <dgm:cxn modelId="{8061BC35-4CD1-4F5C-AFB8-9284D43EA9B3}" type="presOf" srcId="{0A53CC95-C3A1-41B2-AD9D-75784E0F5F24}" destId="{E6FC5724-2F13-47C0-8531-917A8A67A5DE}" srcOrd="0" destOrd="0" presId="urn:microsoft.com/office/officeart/2005/8/layout/orgChart1"/>
    <dgm:cxn modelId="{D8D1055F-1F5E-49DA-B41D-ADFA77239CD4}" type="presOf" srcId="{ABDD2747-068B-4BF8-B1CE-385E270EC5BD}" destId="{28FDACBC-C670-4B4D-BE11-F49C5410A493}" srcOrd="0" destOrd="0" presId="urn:microsoft.com/office/officeart/2005/8/layout/orgChart1"/>
    <dgm:cxn modelId="{5B1C3A45-95D9-4785-B28A-476CE3A71AB1}" type="presOf" srcId="{C34F5402-6425-490D-AE51-D327B3B87AA0}" destId="{02218C40-E997-4580-AB16-44CEA7C5B28C}" srcOrd="0" destOrd="0" presId="urn:microsoft.com/office/officeart/2005/8/layout/orgChart1"/>
    <dgm:cxn modelId="{3CD7E145-41DA-4482-8B7B-78B85C3F26CC}" srcId="{92A0A08E-73B0-4113-9474-AE6A6007DC70}" destId="{2218D3F9-7446-4D09-ACFB-930C2DC0472A}" srcOrd="0" destOrd="0" parTransId="{639577BB-C10E-4342-B463-3071F46EE280}" sibTransId="{4F2CB1C1-86BE-4A2E-AD14-6994F87E495C}"/>
    <dgm:cxn modelId="{2FB9F04A-65D6-4467-87EB-681416AF1242}" type="presOf" srcId="{26B2C3CC-EFFD-4236-BF51-D37DEC81F2D8}" destId="{5BB42DC2-6248-4453-846E-8D19991FC612}" srcOrd="1" destOrd="0" presId="urn:microsoft.com/office/officeart/2005/8/layout/orgChart1"/>
    <dgm:cxn modelId="{5B6BFF4C-6CE6-4650-B0E3-6E6E56635A76}" type="presOf" srcId="{2218D3F9-7446-4D09-ACFB-930C2DC0472A}" destId="{BFB5102D-F0E7-4F8A-88CE-64A675E7567B}" srcOrd="1" destOrd="0" presId="urn:microsoft.com/office/officeart/2005/8/layout/orgChart1"/>
    <dgm:cxn modelId="{F905DA4F-4547-4A56-961A-309B8B03430B}" type="presOf" srcId="{6F27485A-268A-4DCD-9CB5-7B5F95351CF7}" destId="{30439FF9-9DA2-49AF-83B3-2272D12B107B}" srcOrd="0" destOrd="0" presId="urn:microsoft.com/office/officeart/2005/8/layout/orgChart1"/>
    <dgm:cxn modelId="{3D673771-BFE7-4B46-8941-7195624D876E}" srcId="{26B2C3CC-EFFD-4236-BF51-D37DEC81F2D8}" destId="{92A0A08E-73B0-4113-9474-AE6A6007DC70}" srcOrd="0" destOrd="0" parTransId="{0A53CC95-C3A1-41B2-AD9D-75784E0F5F24}" sibTransId="{0DFC4706-BE05-4E41-89EF-73001AECA442}"/>
    <dgm:cxn modelId="{00F91655-0794-4BA9-BD13-9D77F12B1348}" type="presOf" srcId="{946160A1-3A7A-49AF-B422-E9F23A7A9CF1}" destId="{7B31CB15-077C-4B4E-8619-A3F490DBEAB8}" srcOrd="0" destOrd="0" presId="urn:microsoft.com/office/officeart/2005/8/layout/orgChart1"/>
    <dgm:cxn modelId="{E8B6A355-D281-4D89-AD0C-E789F90D1A86}" type="presOf" srcId="{BA9A5576-EB4F-437F-9B2F-8E07FFDB30CC}" destId="{6BD2785E-2799-4977-B070-D4C2FB7F4265}" srcOrd="0" destOrd="0" presId="urn:microsoft.com/office/officeart/2005/8/layout/orgChart1"/>
    <dgm:cxn modelId="{13E34085-B61D-4809-992E-AB02B8BF3442}" type="presOf" srcId="{946160A1-3A7A-49AF-B422-E9F23A7A9CF1}" destId="{F9D6903E-EF69-4DBB-B9DD-E0B0FA5F3E2C}" srcOrd="1" destOrd="0" presId="urn:microsoft.com/office/officeart/2005/8/layout/orgChart1"/>
    <dgm:cxn modelId="{40D3068D-5E25-4A53-9EFE-1E5D1FA3465F}" type="presOf" srcId="{BBE733AB-CD8F-4066-AD3A-9AF04D23AE92}" destId="{9746D999-A4E9-43AF-BFFD-6D1C6C6053BC}" srcOrd="1" destOrd="0" presId="urn:microsoft.com/office/officeart/2005/8/layout/orgChart1"/>
    <dgm:cxn modelId="{BA8B178E-5271-4EF6-A97B-3F8C61895D0D}" srcId="{92A0A08E-73B0-4113-9474-AE6A6007DC70}" destId="{ABDD2747-068B-4BF8-B1CE-385E270EC5BD}" srcOrd="2" destOrd="0" parTransId="{2B8F2EAF-4694-4983-8550-F84EF5F66294}" sibTransId="{840B230C-3AC2-454B-B147-57BAC55A427C}"/>
    <dgm:cxn modelId="{6DFF1A97-84D5-4840-A008-A46100F163CE}" type="presOf" srcId="{F7D148BA-EC21-44DD-924D-9CD39D16ACB5}" destId="{525C8C8E-71A0-484D-80CA-0C7C1F21C5FE}" srcOrd="0" destOrd="0" presId="urn:microsoft.com/office/officeart/2005/8/layout/orgChart1"/>
    <dgm:cxn modelId="{57F473A6-BC1A-4BE1-ADD7-9C47F9F8A335}" type="presOf" srcId="{C34F5402-6425-490D-AE51-D327B3B87AA0}" destId="{62179FD4-9FD3-462C-9484-2DEA2094CB9E}" srcOrd="1" destOrd="0" presId="urn:microsoft.com/office/officeart/2005/8/layout/orgChart1"/>
    <dgm:cxn modelId="{8649A4AE-6EFB-4ADD-805A-10DEE4DD44F9}" type="presOf" srcId="{92A0A08E-73B0-4113-9474-AE6A6007DC70}" destId="{7B80080F-F245-4863-8EE1-FA5D293AC8D1}" srcOrd="1" destOrd="0" presId="urn:microsoft.com/office/officeart/2005/8/layout/orgChart1"/>
    <dgm:cxn modelId="{7FA8D2BD-81E1-423E-958A-8401340D5AE7}" srcId="{946160A1-3A7A-49AF-B422-E9F23A7A9CF1}" destId="{BBE733AB-CD8F-4066-AD3A-9AF04D23AE92}" srcOrd="0" destOrd="0" parTransId="{B9644324-7BB5-4A05-8345-1DAC9F1EFBCE}" sibTransId="{388459B8-DB33-4F89-8184-16C142559C14}"/>
    <dgm:cxn modelId="{500537DB-018F-4AB8-AA96-703E2F83988D}" type="presOf" srcId="{BBE733AB-CD8F-4066-AD3A-9AF04D23AE92}" destId="{08A3B53D-6626-4AD7-BBC6-9E1E09D7D8B7}" srcOrd="0" destOrd="0" presId="urn:microsoft.com/office/officeart/2005/8/layout/orgChart1"/>
    <dgm:cxn modelId="{F6E03DE6-3A6D-4F79-8C11-3E1C5F1DB611}" type="presOf" srcId="{B9644324-7BB5-4A05-8345-1DAC9F1EFBCE}" destId="{4DF7D4A1-557E-4A03-9678-A406A3798328}" srcOrd="0" destOrd="0" presId="urn:microsoft.com/office/officeart/2005/8/layout/orgChart1"/>
    <dgm:cxn modelId="{F50E03EA-E578-44BA-8285-5A17B2043C50}" type="presOf" srcId="{2218D3F9-7446-4D09-ACFB-930C2DC0472A}" destId="{C036AE9E-2A36-4819-81DF-C3470C3F8168}" srcOrd="0" destOrd="0" presId="urn:microsoft.com/office/officeart/2005/8/layout/orgChart1"/>
    <dgm:cxn modelId="{8F399DEB-182B-4065-80AD-7D765B8CFB94}" type="presOf" srcId="{2B8F2EAF-4694-4983-8550-F84EF5F66294}" destId="{A6FC07B3-52C3-42BD-BD91-0E192F307C3D}" srcOrd="0" destOrd="0" presId="urn:microsoft.com/office/officeart/2005/8/layout/orgChart1"/>
    <dgm:cxn modelId="{36405EFF-5879-441D-B7D3-3C263F9A44BC}" srcId="{AA7CFA77-084C-45E0-AA70-B1180A135118}" destId="{26B2C3CC-EFFD-4236-BF51-D37DEC81F2D8}" srcOrd="0" destOrd="0" parTransId="{875EB44E-AB15-41AF-B250-69F513CC7799}" sibTransId="{3E21B17C-E1A9-4931-93AD-9D3ED31B8966}"/>
    <dgm:cxn modelId="{AA68D357-E75B-4A7A-8AD5-F65BDF746E74}" type="presParOf" srcId="{9A6BA2EA-7AAE-4F3D-BF9B-99943FFE1E82}" destId="{B8CE7843-6829-4DED-B831-96A72ACB56FC}" srcOrd="0" destOrd="0" presId="urn:microsoft.com/office/officeart/2005/8/layout/orgChart1"/>
    <dgm:cxn modelId="{30B530BF-4C47-40F5-AF02-AA70D510A4AB}" type="presParOf" srcId="{B8CE7843-6829-4DED-B831-96A72ACB56FC}" destId="{CA37E96F-7362-4DE4-9171-367A2EE9169D}" srcOrd="0" destOrd="0" presId="urn:microsoft.com/office/officeart/2005/8/layout/orgChart1"/>
    <dgm:cxn modelId="{5AB4E37D-DA4D-4818-8C24-33943716E93B}" type="presParOf" srcId="{CA37E96F-7362-4DE4-9171-367A2EE9169D}" destId="{BBBF581F-53DD-442F-AFC8-D5F080839514}" srcOrd="0" destOrd="0" presId="urn:microsoft.com/office/officeart/2005/8/layout/orgChart1"/>
    <dgm:cxn modelId="{6D900096-1E6A-44DB-A01A-49BF161C2788}" type="presParOf" srcId="{CA37E96F-7362-4DE4-9171-367A2EE9169D}" destId="{5BB42DC2-6248-4453-846E-8D19991FC612}" srcOrd="1" destOrd="0" presId="urn:microsoft.com/office/officeart/2005/8/layout/orgChart1"/>
    <dgm:cxn modelId="{CF32A20D-B278-4335-A736-C2E51966E6D2}" type="presParOf" srcId="{B8CE7843-6829-4DED-B831-96A72ACB56FC}" destId="{359D392C-9C8F-401E-9DF8-CE4A61D4C226}" srcOrd="1" destOrd="0" presId="urn:microsoft.com/office/officeart/2005/8/layout/orgChart1"/>
    <dgm:cxn modelId="{D9ACAB8F-2981-4C07-B774-20B34247B776}" type="presParOf" srcId="{359D392C-9C8F-401E-9DF8-CE4A61D4C226}" destId="{E6FC5724-2F13-47C0-8531-917A8A67A5DE}" srcOrd="0" destOrd="0" presId="urn:microsoft.com/office/officeart/2005/8/layout/orgChart1"/>
    <dgm:cxn modelId="{AED59719-95AB-4959-970A-C5B21E4BD5E4}" type="presParOf" srcId="{359D392C-9C8F-401E-9DF8-CE4A61D4C226}" destId="{E784CE1E-06E6-47E3-8240-B7B2B2133A49}" srcOrd="1" destOrd="0" presId="urn:microsoft.com/office/officeart/2005/8/layout/orgChart1"/>
    <dgm:cxn modelId="{EFAA66EA-97BD-412A-8618-2E68A0368E36}" type="presParOf" srcId="{E784CE1E-06E6-47E3-8240-B7B2B2133A49}" destId="{72C98C05-4E2B-4D53-81CB-2F5A4D93D29D}" srcOrd="0" destOrd="0" presId="urn:microsoft.com/office/officeart/2005/8/layout/orgChart1"/>
    <dgm:cxn modelId="{3FE55EE4-01F8-4A39-85BB-25F8B15EC395}" type="presParOf" srcId="{72C98C05-4E2B-4D53-81CB-2F5A4D93D29D}" destId="{1D71F146-E551-4359-AB31-2F719A11CC81}" srcOrd="0" destOrd="0" presId="urn:microsoft.com/office/officeart/2005/8/layout/orgChart1"/>
    <dgm:cxn modelId="{22817E02-2544-4C20-B66B-761F052692CA}" type="presParOf" srcId="{72C98C05-4E2B-4D53-81CB-2F5A4D93D29D}" destId="{7B80080F-F245-4863-8EE1-FA5D293AC8D1}" srcOrd="1" destOrd="0" presId="urn:microsoft.com/office/officeart/2005/8/layout/orgChart1"/>
    <dgm:cxn modelId="{F39A479E-65BD-40FC-B231-1E6463465C09}" type="presParOf" srcId="{E784CE1E-06E6-47E3-8240-B7B2B2133A49}" destId="{B37513D0-12B6-4319-A786-1EBCA7DAAAAA}" srcOrd="1" destOrd="0" presId="urn:microsoft.com/office/officeart/2005/8/layout/orgChart1"/>
    <dgm:cxn modelId="{3EB45678-3E11-4CA6-B738-44EEAF7B1D9B}" type="presParOf" srcId="{B37513D0-12B6-4319-A786-1EBCA7DAAAAA}" destId="{E33F5E5B-CAA3-405B-A6DA-86D0A73505D1}" srcOrd="0" destOrd="0" presId="urn:microsoft.com/office/officeart/2005/8/layout/orgChart1"/>
    <dgm:cxn modelId="{672ADF77-C07A-4C46-A82B-B85154627B91}" type="presParOf" srcId="{B37513D0-12B6-4319-A786-1EBCA7DAAAAA}" destId="{4DA765D9-7E26-4072-A078-7E2281E56271}" srcOrd="1" destOrd="0" presId="urn:microsoft.com/office/officeart/2005/8/layout/orgChart1"/>
    <dgm:cxn modelId="{2FA7D27A-B06F-4347-A131-4606E5F3F224}" type="presParOf" srcId="{4DA765D9-7E26-4072-A078-7E2281E56271}" destId="{99F9A7F2-DC03-4C80-ABCE-3900E38B8C22}" srcOrd="0" destOrd="0" presId="urn:microsoft.com/office/officeart/2005/8/layout/orgChart1"/>
    <dgm:cxn modelId="{37315E75-EF11-4700-89D2-BA3F5C0F5CCB}" type="presParOf" srcId="{99F9A7F2-DC03-4C80-ABCE-3900E38B8C22}" destId="{C036AE9E-2A36-4819-81DF-C3470C3F8168}" srcOrd="0" destOrd="0" presId="urn:microsoft.com/office/officeart/2005/8/layout/orgChart1"/>
    <dgm:cxn modelId="{4E06247A-8B26-43F6-BEE5-928DB4559B68}" type="presParOf" srcId="{99F9A7F2-DC03-4C80-ABCE-3900E38B8C22}" destId="{BFB5102D-F0E7-4F8A-88CE-64A675E7567B}" srcOrd="1" destOrd="0" presId="urn:microsoft.com/office/officeart/2005/8/layout/orgChart1"/>
    <dgm:cxn modelId="{5E6C12B2-C16A-49E4-88F0-DC70DA447348}" type="presParOf" srcId="{4DA765D9-7E26-4072-A078-7E2281E56271}" destId="{A4751500-0769-4CB8-909F-A7AB729E3AE5}" srcOrd="1" destOrd="0" presId="urn:microsoft.com/office/officeart/2005/8/layout/orgChart1"/>
    <dgm:cxn modelId="{FCF662E8-B13B-4C5B-8C90-7A5DEE346D89}" type="presParOf" srcId="{4DA765D9-7E26-4072-A078-7E2281E56271}" destId="{082E291E-36E3-445A-8E86-290CA2455241}" srcOrd="2" destOrd="0" presId="urn:microsoft.com/office/officeart/2005/8/layout/orgChart1"/>
    <dgm:cxn modelId="{AE5FB77F-4DFF-43EB-B31C-FAC889DD85BA}" type="presParOf" srcId="{B37513D0-12B6-4319-A786-1EBCA7DAAAAA}" destId="{333F374D-54D7-4381-A6FD-B28082BF7957}" srcOrd="2" destOrd="0" presId="urn:microsoft.com/office/officeart/2005/8/layout/orgChart1"/>
    <dgm:cxn modelId="{0905D209-F05F-4DFB-BFAB-914959A9B5BA}" type="presParOf" srcId="{B37513D0-12B6-4319-A786-1EBCA7DAAAAA}" destId="{6C8C435F-97CB-42E6-8FB4-E6DC0EE4703A}" srcOrd="3" destOrd="0" presId="urn:microsoft.com/office/officeart/2005/8/layout/orgChart1"/>
    <dgm:cxn modelId="{F19CACF6-DEAD-4EF7-AF7D-149995877DAB}" type="presParOf" srcId="{6C8C435F-97CB-42E6-8FB4-E6DC0EE4703A}" destId="{7B43D19D-8805-440D-BEEF-950128482D45}" srcOrd="0" destOrd="0" presId="urn:microsoft.com/office/officeart/2005/8/layout/orgChart1"/>
    <dgm:cxn modelId="{0B4AB05B-B624-466E-97F5-FBB17A9B4C45}" type="presParOf" srcId="{7B43D19D-8805-440D-BEEF-950128482D45}" destId="{02218C40-E997-4580-AB16-44CEA7C5B28C}" srcOrd="0" destOrd="0" presId="urn:microsoft.com/office/officeart/2005/8/layout/orgChart1"/>
    <dgm:cxn modelId="{9A777174-577F-4434-BE3B-BB45FB4C4075}" type="presParOf" srcId="{7B43D19D-8805-440D-BEEF-950128482D45}" destId="{62179FD4-9FD3-462C-9484-2DEA2094CB9E}" srcOrd="1" destOrd="0" presId="urn:microsoft.com/office/officeart/2005/8/layout/orgChart1"/>
    <dgm:cxn modelId="{C9453E9B-EC4E-4709-9EBC-29513347DDA8}" type="presParOf" srcId="{6C8C435F-97CB-42E6-8FB4-E6DC0EE4703A}" destId="{45509154-B445-4D35-9790-7E54DDFC172D}" srcOrd="1" destOrd="0" presId="urn:microsoft.com/office/officeart/2005/8/layout/orgChart1"/>
    <dgm:cxn modelId="{EA3C7B5A-FE94-427B-8A56-12CCEFA16468}" type="presParOf" srcId="{6C8C435F-97CB-42E6-8FB4-E6DC0EE4703A}" destId="{0B726C9C-BDBD-44DD-8E48-1B8D9109FA82}" srcOrd="2" destOrd="0" presId="urn:microsoft.com/office/officeart/2005/8/layout/orgChart1"/>
    <dgm:cxn modelId="{FAE9C198-E08D-4687-9185-7299B0D83640}" type="presParOf" srcId="{B37513D0-12B6-4319-A786-1EBCA7DAAAAA}" destId="{A6FC07B3-52C3-42BD-BD91-0E192F307C3D}" srcOrd="4" destOrd="0" presId="urn:microsoft.com/office/officeart/2005/8/layout/orgChart1"/>
    <dgm:cxn modelId="{CE260DA3-472E-47F6-A727-13BAD3325CB0}" type="presParOf" srcId="{B37513D0-12B6-4319-A786-1EBCA7DAAAAA}" destId="{4086B8E5-92DB-464C-9276-35AE29461F0F}" srcOrd="5" destOrd="0" presId="urn:microsoft.com/office/officeart/2005/8/layout/orgChart1"/>
    <dgm:cxn modelId="{1D1A5DF1-9B04-4518-BE2B-9A15079275BC}" type="presParOf" srcId="{4086B8E5-92DB-464C-9276-35AE29461F0F}" destId="{6BF46371-9F12-44F7-B644-07DE2F9124C4}" srcOrd="0" destOrd="0" presId="urn:microsoft.com/office/officeart/2005/8/layout/orgChart1"/>
    <dgm:cxn modelId="{0FC473BC-59C4-4B0B-91F7-1E125F50CB29}" type="presParOf" srcId="{6BF46371-9F12-44F7-B644-07DE2F9124C4}" destId="{28FDACBC-C670-4B4D-BE11-F49C5410A493}" srcOrd="0" destOrd="0" presId="urn:microsoft.com/office/officeart/2005/8/layout/orgChart1"/>
    <dgm:cxn modelId="{2218BF48-0DB9-4B32-B63B-FCCA6C9CF54C}" type="presParOf" srcId="{6BF46371-9F12-44F7-B644-07DE2F9124C4}" destId="{043A5251-A4F4-4ED6-A556-1879DAD2D6DF}" srcOrd="1" destOrd="0" presId="urn:microsoft.com/office/officeart/2005/8/layout/orgChart1"/>
    <dgm:cxn modelId="{E8AA40F3-ED81-4094-9898-CF3E2CBD4F7D}" type="presParOf" srcId="{4086B8E5-92DB-464C-9276-35AE29461F0F}" destId="{56F45CBA-4C54-43F0-9357-11C8768D51F4}" srcOrd="1" destOrd="0" presId="urn:microsoft.com/office/officeart/2005/8/layout/orgChart1"/>
    <dgm:cxn modelId="{9EF5C28A-CB82-4EDA-8786-77C6DFFF7B4C}" type="presParOf" srcId="{4086B8E5-92DB-464C-9276-35AE29461F0F}" destId="{0EB15D1E-5A0A-4932-855E-026FDE5D2226}" srcOrd="2" destOrd="0" presId="urn:microsoft.com/office/officeart/2005/8/layout/orgChart1"/>
    <dgm:cxn modelId="{D5AA71E8-3991-4F74-8E9E-DE461F0DF270}" type="presParOf" srcId="{B37513D0-12B6-4319-A786-1EBCA7DAAAAA}" destId="{6BD2785E-2799-4977-B070-D4C2FB7F4265}" srcOrd="6" destOrd="0" presId="urn:microsoft.com/office/officeart/2005/8/layout/orgChart1"/>
    <dgm:cxn modelId="{5060DEDC-D4EC-4F0B-9DCD-9169A284D86B}" type="presParOf" srcId="{B37513D0-12B6-4319-A786-1EBCA7DAAAAA}" destId="{D085D485-6B98-4BAD-A3A9-86CBA04A09BF}" srcOrd="7" destOrd="0" presId="urn:microsoft.com/office/officeart/2005/8/layout/orgChart1"/>
    <dgm:cxn modelId="{D4F1A3F1-1D7E-430E-B867-6305C958482C}" type="presParOf" srcId="{D085D485-6B98-4BAD-A3A9-86CBA04A09BF}" destId="{4B8A5223-E428-4C70-BD84-37052956473C}" srcOrd="0" destOrd="0" presId="urn:microsoft.com/office/officeart/2005/8/layout/orgChart1"/>
    <dgm:cxn modelId="{A745C3F6-ED9E-4804-9574-4684C005A7F3}" type="presParOf" srcId="{4B8A5223-E428-4C70-BD84-37052956473C}" destId="{30439FF9-9DA2-49AF-83B3-2272D12B107B}" srcOrd="0" destOrd="0" presId="urn:microsoft.com/office/officeart/2005/8/layout/orgChart1"/>
    <dgm:cxn modelId="{A5656B7F-977C-4AC1-8BEA-7B97AD90C324}" type="presParOf" srcId="{4B8A5223-E428-4C70-BD84-37052956473C}" destId="{C3CE3332-CA29-407E-87C7-108356311751}" srcOrd="1" destOrd="0" presId="urn:microsoft.com/office/officeart/2005/8/layout/orgChart1"/>
    <dgm:cxn modelId="{FC90C966-FAD3-4F95-8813-3655936BEE05}" type="presParOf" srcId="{D085D485-6B98-4BAD-A3A9-86CBA04A09BF}" destId="{824B1EC6-4ED6-4D2E-B25E-0C1E07834401}" srcOrd="1" destOrd="0" presId="urn:microsoft.com/office/officeart/2005/8/layout/orgChart1"/>
    <dgm:cxn modelId="{2BB9262B-4748-4005-82E1-A18B5067968B}" type="presParOf" srcId="{D085D485-6B98-4BAD-A3A9-86CBA04A09BF}" destId="{DB28A31A-00D8-4174-B5E0-D7814CF1BB24}" srcOrd="2" destOrd="0" presId="urn:microsoft.com/office/officeart/2005/8/layout/orgChart1"/>
    <dgm:cxn modelId="{59FEC2F5-2360-4805-ABED-0201714001AE}" type="presParOf" srcId="{E784CE1E-06E6-47E3-8240-B7B2B2133A49}" destId="{0BEEABB6-D461-422C-9472-438172660BA8}" srcOrd="2" destOrd="0" presId="urn:microsoft.com/office/officeart/2005/8/layout/orgChart1"/>
    <dgm:cxn modelId="{54B9D36B-C855-4C4E-808D-E133E0A551E9}" type="presParOf" srcId="{359D392C-9C8F-401E-9DF8-CE4A61D4C226}" destId="{525C8C8E-71A0-484D-80CA-0C7C1F21C5FE}" srcOrd="2" destOrd="0" presId="urn:microsoft.com/office/officeart/2005/8/layout/orgChart1"/>
    <dgm:cxn modelId="{6FB74E85-5E4F-46E1-97BC-8EA7F1BB0C10}" type="presParOf" srcId="{359D392C-9C8F-401E-9DF8-CE4A61D4C226}" destId="{CA56CDF6-D77A-463E-9D79-8D92BF9717E0}" srcOrd="3" destOrd="0" presId="urn:microsoft.com/office/officeart/2005/8/layout/orgChart1"/>
    <dgm:cxn modelId="{249D13F0-49FE-4250-85CD-D517F0117DCC}" type="presParOf" srcId="{CA56CDF6-D77A-463E-9D79-8D92BF9717E0}" destId="{1AFEE8DB-3DCA-43D5-A80A-0235FC5BD11C}" srcOrd="0" destOrd="0" presId="urn:microsoft.com/office/officeart/2005/8/layout/orgChart1"/>
    <dgm:cxn modelId="{63102B00-98C7-45CD-8240-7D2F982BD4D7}" type="presParOf" srcId="{1AFEE8DB-3DCA-43D5-A80A-0235FC5BD11C}" destId="{7B31CB15-077C-4B4E-8619-A3F490DBEAB8}" srcOrd="0" destOrd="0" presId="urn:microsoft.com/office/officeart/2005/8/layout/orgChart1"/>
    <dgm:cxn modelId="{DF111DAE-E578-4BFF-ADD2-86E0E98D3177}" type="presParOf" srcId="{1AFEE8DB-3DCA-43D5-A80A-0235FC5BD11C}" destId="{F9D6903E-EF69-4DBB-B9DD-E0B0FA5F3E2C}" srcOrd="1" destOrd="0" presId="urn:microsoft.com/office/officeart/2005/8/layout/orgChart1"/>
    <dgm:cxn modelId="{C46201BE-F1F9-4E9C-86C8-7D9DC68525CF}" type="presParOf" srcId="{CA56CDF6-D77A-463E-9D79-8D92BF9717E0}" destId="{C57F34A0-D232-4397-9200-8073662DC4E7}" srcOrd="1" destOrd="0" presId="urn:microsoft.com/office/officeart/2005/8/layout/orgChart1"/>
    <dgm:cxn modelId="{5AAB7DFD-E53C-4E1A-8AB3-2A976641CD5B}" type="presParOf" srcId="{C57F34A0-D232-4397-9200-8073662DC4E7}" destId="{4DF7D4A1-557E-4A03-9678-A406A3798328}" srcOrd="0" destOrd="0" presId="urn:microsoft.com/office/officeart/2005/8/layout/orgChart1"/>
    <dgm:cxn modelId="{67A4E207-C56C-40ED-A46C-24A9988CC0E8}" type="presParOf" srcId="{C57F34A0-D232-4397-9200-8073662DC4E7}" destId="{184579B3-B73F-4C4A-A387-C4F508BA4E6B}" srcOrd="1" destOrd="0" presId="urn:microsoft.com/office/officeart/2005/8/layout/orgChart1"/>
    <dgm:cxn modelId="{5BEFCEA9-98A6-4CC1-8A32-6180D04FB381}" type="presParOf" srcId="{184579B3-B73F-4C4A-A387-C4F508BA4E6B}" destId="{F225E8A2-B542-40DD-A38A-2867DCBABFE9}" srcOrd="0" destOrd="0" presId="urn:microsoft.com/office/officeart/2005/8/layout/orgChart1"/>
    <dgm:cxn modelId="{994F9076-36CE-43EB-9BA8-02053CE2D493}" type="presParOf" srcId="{F225E8A2-B542-40DD-A38A-2867DCBABFE9}" destId="{08A3B53D-6626-4AD7-BBC6-9E1E09D7D8B7}" srcOrd="0" destOrd="0" presId="urn:microsoft.com/office/officeart/2005/8/layout/orgChart1"/>
    <dgm:cxn modelId="{D6016B34-1189-4009-B35B-E9A443C12392}" type="presParOf" srcId="{F225E8A2-B542-40DD-A38A-2867DCBABFE9}" destId="{9746D999-A4E9-43AF-BFFD-6D1C6C6053BC}" srcOrd="1" destOrd="0" presId="urn:microsoft.com/office/officeart/2005/8/layout/orgChart1"/>
    <dgm:cxn modelId="{33E1456B-2936-452D-A510-AC508CE483C5}" type="presParOf" srcId="{184579B3-B73F-4C4A-A387-C4F508BA4E6B}" destId="{E8C67BE6-EC56-41B7-BB32-EFA7F81A1D76}" srcOrd="1" destOrd="0" presId="urn:microsoft.com/office/officeart/2005/8/layout/orgChart1"/>
    <dgm:cxn modelId="{C5EAC813-B1B6-4A39-8246-4820ED291EE5}" type="presParOf" srcId="{184579B3-B73F-4C4A-A387-C4F508BA4E6B}" destId="{F9DDB8DC-F03A-437C-A2CF-BA721DD60F55}" srcOrd="2" destOrd="0" presId="urn:microsoft.com/office/officeart/2005/8/layout/orgChart1"/>
    <dgm:cxn modelId="{AC5F0019-4EF3-41BC-9C13-AFA38F8F2A94}" type="presParOf" srcId="{CA56CDF6-D77A-463E-9D79-8D92BF9717E0}" destId="{E3A303CC-411B-4ED4-ACBF-98CD82011868}" srcOrd="2" destOrd="0" presId="urn:microsoft.com/office/officeart/2005/8/layout/orgChart1"/>
    <dgm:cxn modelId="{F0020927-D8D1-42BE-B113-03EB942A96BF}" type="presParOf" srcId="{B8CE7843-6829-4DED-B831-96A72ACB56FC}" destId="{231FB23D-2672-48D1-8B78-C303D8368209}"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F7D4A1-557E-4A03-9678-A406A3798328}">
      <dsp:nvSpPr>
        <dsp:cNvPr id="0" name=""/>
        <dsp:cNvSpPr/>
      </dsp:nvSpPr>
      <dsp:spPr>
        <a:xfrm>
          <a:off x="4214251" y="1248012"/>
          <a:ext cx="438479" cy="474303"/>
        </a:xfrm>
        <a:custGeom>
          <a:avLst/>
          <a:gdLst/>
          <a:ahLst/>
          <a:cxnLst/>
          <a:rect l="0" t="0" r="0" b="0"/>
          <a:pathLst>
            <a:path>
              <a:moveTo>
                <a:pt x="0" y="0"/>
              </a:moveTo>
              <a:lnTo>
                <a:pt x="0" y="474303"/>
              </a:lnTo>
              <a:lnTo>
                <a:pt x="438479" y="47430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25C8C8E-71A0-484D-80CA-0C7C1F21C5FE}">
      <dsp:nvSpPr>
        <dsp:cNvPr id="0" name=""/>
        <dsp:cNvSpPr/>
      </dsp:nvSpPr>
      <dsp:spPr>
        <a:xfrm>
          <a:off x="3813424" y="515934"/>
          <a:ext cx="1570106" cy="216530"/>
        </a:xfrm>
        <a:custGeom>
          <a:avLst/>
          <a:gdLst/>
          <a:ahLst/>
          <a:cxnLst/>
          <a:rect l="0" t="0" r="0" b="0"/>
          <a:pathLst>
            <a:path>
              <a:moveTo>
                <a:pt x="0" y="0"/>
              </a:moveTo>
              <a:lnTo>
                <a:pt x="0" y="108265"/>
              </a:lnTo>
              <a:lnTo>
                <a:pt x="1570106" y="108265"/>
              </a:lnTo>
              <a:lnTo>
                <a:pt x="1570106" y="21653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BD2785E-2799-4977-B070-D4C2FB7F4265}">
      <dsp:nvSpPr>
        <dsp:cNvPr id="0" name=""/>
        <dsp:cNvSpPr/>
      </dsp:nvSpPr>
      <dsp:spPr>
        <a:xfrm>
          <a:off x="1074088" y="1248012"/>
          <a:ext cx="438552" cy="2670537"/>
        </a:xfrm>
        <a:custGeom>
          <a:avLst/>
          <a:gdLst/>
          <a:ahLst/>
          <a:cxnLst/>
          <a:rect l="0" t="0" r="0" b="0"/>
          <a:pathLst>
            <a:path>
              <a:moveTo>
                <a:pt x="0" y="0"/>
              </a:moveTo>
              <a:lnTo>
                <a:pt x="0" y="2670537"/>
              </a:lnTo>
              <a:lnTo>
                <a:pt x="438552" y="2670537"/>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6FC07B3-52C3-42BD-BD91-0E192F307C3D}">
      <dsp:nvSpPr>
        <dsp:cNvPr id="0" name=""/>
        <dsp:cNvSpPr/>
      </dsp:nvSpPr>
      <dsp:spPr>
        <a:xfrm>
          <a:off x="1074088" y="1248012"/>
          <a:ext cx="438552" cy="1938459"/>
        </a:xfrm>
        <a:custGeom>
          <a:avLst/>
          <a:gdLst/>
          <a:ahLst/>
          <a:cxnLst/>
          <a:rect l="0" t="0" r="0" b="0"/>
          <a:pathLst>
            <a:path>
              <a:moveTo>
                <a:pt x="0" y="0"/>
              </a:moveTo>
              <a:lnTo>
                <a:pt x="0" y="1938459"/>
              </a:lnTo>
              <a:lnTo>
                <a:pt x="438552" y="1938459"/>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33F374D-54D7-4381-A6FD-B28082BF7957}">
      <dsp:nvSpPr>
        <dsp:cNvPr id="0" name=""/>
        <dsp:cNvSpPr/>
      </dsp:nvSpPr>
      <dsp:spPr>
        <a:xfrm>
          <a:off x="1074088" y="1248012"/>
          <a:ext cx="438552" cy="1206381"/>
        </a:xfrm>
        <a:custGeom>
          <a:avLst/>
          <a:gdLst/>
          <a:ahLst/>
          <a:cxnLst/>
          <a:rect l="0" t="0" r="0" b="0"/>
          <a:pathLst>
            <a:path>
              <a:moveTo>
                <a:pt x="0" y="0"/>
              </a:moveTo>
              <a:lnTo>
                <a:pt x="0" y="1206381"/>
              </a:lnTo>
              <a:lnTo>
                <a:pt x="438552" y="1206381"/>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33F5E5B-CAA3-405B-A6DA-86D0A73505D1}">
      <dsp:nvSpPr>
        <dsp:cNvPr id="0" name=""/>
        <dsp:cNvSpPr/>
      </dsp:nvSpPr>
      <dsp:spPr>
        <a:xfrm>
          <a:off x="1074088" y="1248012"/>
          <a:ext cx="438552" cy="474303"/>
        </a:xfrm>
        <a:custGeom>
          <a:avLst/>
          <a:gdLst/>
          <a:ahLst/>
          <a:cxnLst/>
          <a:rect l="0" t="0" r="0" b="0"/>
          <a:pathLst>
            <a:path>
              <a:moveTo>
                <a:pt x="0" y="0"/>
              </a:moveTo>
              <a:lnTo>
                <a:pt x="0" y="474303"/>
              </a:lnTo>
              <a:lnTo>
                <a:pt x="438552" y="47430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6FC5724-2F13-47C0-8531-917A8A67A5DE}">
      <dsp:nvSpPr>
        <dsp:cNvPr id="0" name=""/>
        <dsp:cNvSpPr/>
      </dsp:nvSpPr>
      <dsp:spPr>
        <a:xfrm>
          <a:off x="2243560" y="515934"/>
          <a:ext cx="1569863" cy="216530"/>
        </a:xfrm>
        <a:custGeom>
          <a:avLst/>
          <a:gdLst/>
          <a:ahLst/>
          <a:cxnLst/>
          <a:rect l="0" t="0" r="0" b="0"/>
          <a:pathLst>
            <a:path>
              <a:moveTo>
                <a:pt x="1569863" y="0"/>
              </a:moveTo>
              <a:lnTo>
                <a:pt x="1569863" y="108265"/>
              </a:lnTo>
              <a:lnTo>
                <a:pt x="0" y="108265"/>
              </a:lnTo>
              <a:lnTo>
                <a:pt x="0" y="21653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BBF581F-53DD-442F-AFC8-D5F080839514}">
      <dsp:nvSpPr>
        <dsp:cNvPr id="0" name=""/>
        <dsp:cNvSpPr/>
      </dsp:nvSpPr>
      <dsp:spPr>
        <a:xfrm>
          <a:off x="2351825" y="386"/>
          <a:ext cx="2923197" cy="515547"/>
        </a:xfrm>
        <a:prstGeom prst="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US" sz="1700" kern="1200" dirty="0"/>
            <a:t>Economic Evaluation</a:t>
          </a:r>
        </a:p>
      </dsp:txBody>
      <dsp:txXfrm>
        <a:off x="2351825" y="386"/>
        <a:ext cx="2923197" cy="515547"/>
      </dsp:txXfrm>
    </dsp:sp>
    <dsp:sp modelId="{1D71F146-E551-4359-AB31-2F719A11CC81}">
      <dsp:nvSpPr>
        <dsp:cNvPr id="0" name=""/>
        <dsp:cNvSpPr/>
      </dsp:nvSpPr>
      <dsp:spPr>
        <a:xfrm>
          <a:off x="781719" y="732464"/>
          <a:ext cx="2923681" cy="515547"/>
        </a:xfrm>
        <a:prstGeom prst="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US" sz="1700" kern="1200" dirty="0"/>
            <a:t>Full Economic Evaluation</a:t>
          </a:r>
        </a:p>
      </dsp:txBody>
      <dsp:txXfrm>
        <a:off x="781719" y="732464"/>
        <a:ext cx="2923681" cy="515547"/>
      </dsp:txXfrm>
    </dsp:sp>
    <dsp:sp modelId="{C036AE9E-2A36-4819-81DF-C3470C3F8168}">
      <dsp:nvSpPr>
        <dsp:cNvPr id="0" name=""/>
        <dsp:cNvSpPr/>
      </dsp:nvSpPr>
      <dsp:spPr>
        <a:xfrm>
          <a:off x="1512640" y="1464542"/>
          <a:ext cx="1898174" cy="515547"/>
        </a:xfrm>
        <a:prstGeom prst="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US" sz="1700" kern="1200" dirty="0"/>
            <a:t>Cost-Minimization Analysis</a:t>
          </a:r>
        </a:p>
      </dsp:txBody>
      <dsp:txXfrm>
        <a:off x="1512640" y="1464542"/>
        <a:ext cx="1898174" cy="515547"/>
      </dsp:txXfrm>
    </dsp:sp>
    <dsp:sp modelId="{02218C40-E997-4580-AB16-44CEA7C5B28C}">
      <dsp:nvSpPr>
        <dsp:cNvPr id="0" name=""/>
        <dsp:cNvSpPr/>
      </dsp:nvSpPr>
      <dsp:spPr>
        <a:xfrm>
          <a:off x="1512640" y="2196620"/>
          <a:ext cx="1898174" cy="515547"/>
        </a:xfrm>
        <a:prstGeom prst="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US" sz="1700" kern="1200" dirty="0"/>
            <a:t>Cost-Benefit Analysis </a:t>
          </a:r>
        </a:p>
      </dsp:txBody>
      <dsp:txXfrm>
        <a:off x="1512640" y="2196620"/>
        <a:ext cx="1898174" cy="515547"/>
      </dsp:txXfrm>
    </dsp:sp>
    <dsp:sp modelId="{28FDACBC-C670-4B4D-BE11-F49C5410A493}">
      <dsp:nvSpPr>
        <dsp:cNvPr id="0" name=""/>
        <dsp:cNvSpPr/>
      </dsp:nvSpPr>
      <dsp:spPr>
        <a:xfrm>
          <a:off x="1512640" y="2928698"/>
          <a:ext cx="1898174" cy="515547"/>
        </a:xfrm>
        <a:prstGeom prst="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US" sz="1700" kern="1200" dirty="0"/>
            <a:t>Cost-Effectiveness Analysis</a:t>
          </a:r>
        </a:p>
      </dsp:txBody>
      <dsp:txXfrm>
        <a:off x="1512640" y="2928698"/>
        <a:ext cx="1898174" cy="515547"/>
      </dsp:txXfrm>
    </dsp:sp>
    <dsp:sp modelId="{30439FF9-9DA2-49AF-83B3-2272D12B107B}">
      <dsp:nvSpPr>
        <dsp:cNvPr id="0" name=""/>
        <dsp:cNvSpPr/>
      </dsp:nvSpPr>
      <dsp:spPr>
        <a:xfrm>
          <a:off x="1512640" y="3660776"/>
          <a:ext cx="1898174" cy="515547"/>
        </a:xfrm>
        <a:prstGeom prst="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US" sz="1700" kern="1200" dirty="0"/>
            <a:t>Cost-Utility Analysis</a:t>
          </a:r>
        </a:p>
      </dsp:txBody>
      <dsp:txXfrm>
        <a:off x="1512640" y="3660776"/>
        <a:ext cx="1898174" cy="515547"/>
      </dsp:txXfrm>
    </dsp:sp>
    <dsp:sp modelId="{7B31CB15-077C-4B4E-8619-A3F490DBEAB8}">
      <dsp:nvSpPr>
        <dsp:cNvPr id="0" name=""/>
        <dsp:cNvSpPr/>
      </dsp:nvSpPr>
      <dsp:spPr>
        <a:xfrm>
          <a:off x="3921931" y="732464"/>
          <a:ext cx="2923197" cy="515547"/>
        </a:xfrm>
        <a:prstGeom prst="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US" sz="1700" kern="1200" dirty="0"/>
            <a:t>Partial Economic Evaluation </a:t>
          </a:r>
        </a:p>
      </dsp:txBody>
      <dsp:txXfrm>
        <a:off x="3921931" y="732464"/>
        <a:ext cx="2923197" cy="515547"/>
      </dsp:txXfrm>
    </dsp:sp>
    <dsp:sp modelId="{08A3B53D-6626-4AD7-BBC6-9E1E09D7D8B7}">
      <dsp:nvSpPr>
        <dsp:cNvPr id="0" name=""/>
        <dsp:cNvSpPr/>
      </dsp:nvSpPr>
      <dsp:spPr>
        <a:xfrm>
          <a:off x="4652731" y="1464542"/>
          <a:ext cx="1898174" cy="515547"/>
        </a:xfrm>
        <a:prstGeom prst="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US" sz="1700" kern="1200" dirty="0"/>
            <a:t>Cost-of-Illness Analysis </a:t>
          </a:r>
        </a:p>
      </dsp:txBody>
      <dsp:txXfrm>
        <a:off x="4652731" y="1464542"/>
        <a:ext cx="1898174" cy="515547"/>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0.03704</cdr:x>
      <cdr:y>0.1852</cdr:y>
    </cdr:from>
    <cdr:to>
      <cdr:x>0.37037</cdr:x>
      <cdr:y>0.3704</cdr:y>
    </cdr:to>
    <cdr:sp macro="" textlink="">
      <cdr:nvSpPr>
        <cdr:cNvPr id="9" name="TextBox 5"/>
        <cdr:cNvSpPr txBox="1"/>
      </cdr:nvSpPr>
      <cdr:spPr>
        <a:xfrm xmlns:a="http://schemas.openxmlformats.org/drawingml/2006/main">
          <a:off x="304800" y="838200"/>
          <a:ext cx="2743188" cy="838200"/>
        </a:xfrm>
        <a:prstGeom xmlns:a="http://schemas.openxmlformats.org/drawingml/2006/main" prst="rect">
          <a:avLst/>
        </a:prstGeom>
        <a:noFill xmlns:a="http://schemas.openxmlformats.org/drawingml/2006/main"/>
        <a:ln xmlns:a="http://schemas.openxmlformats.org/drawingml/2006/main" w="9525" cmpd="sng">
          <a:noFill/>
        </a:ln>
        <a:effectLst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ysClr val="windowText" lastClr="000000"/>
              </a:solidFill>
              <a:latin typeface="Rockwell"/>
            </a:defRPr>
          </a:lvl1pPr>
          <a:lvl2pPr marL="457200" indent="0">
            <a:defRPr sz="1100">
              <a:solidFill>
                <a:sysClr val="windowText" lastClr="000000"/>
              </a:solidFill>
              <a:latin typeface="Rockwell"/>
            </a:defRPr>
          </a:lvl2pPr>
          <a:lvl3pPr marL="914400" indent="0">
            <a:defRPr sz="1100">
              <a:solidFill>
                <a:sysClr val="windowText" lastClr="000000"/>
              </a:solidFill>
              <a:latin typeface="Rockwell"/>
            </a:defRPr>
          </a:lvl3pPr>
          <a:lvl4pPr marL="1371600" indent="0">
            <a:defRPr sz="1100">
              <a:solidFill>
                <a:sysClr val="windowText" lastClr="000000"/>
              </a:solidFill>
              <a:latin typeface="Rockwell"/>
            </a:defRPr>
          </a:lvl4pPr>
          <a:lvl5pPr marL="1828800" indent="0">
            <a:defRPr sz="1100">
              <a:solidFill>
                <a:sysClr val="windowText" lastClr="000000"/>
              </a:solidFill>
              <a:latin typeface="Rockwell"/>
            </a:defRPr>
          </a:lvl5pPr>
          <a:lvl6pPr marL="2286000" indent="0">
            <a:defRPr sz="1100">
              <a:solidFill>
                <a:sysClr val="windowText" lastClr="000000"/>
              </a:solidFill>
              <a:latin typeface="Rockwell"/>
            </a:defRPr>
          </a:lvl6pPr>
          <a:lvl7pPr marL="2743200" indent="0">
            <a:defRPr sz="1100">
              <a:solidFill>
                <a:sysClr val="windowText" lastClr="000000"/>
              </a:solidFill>
              <a:latin typeface="Rockwell"/>
            </a:defRPr>
          </a:lvl7pPr>
          <a:lvl8pPr marL="3200400" indent="0">
            <a:defRPr sz="1100">
              <a:solidFill>
                <a:sysClr val="windowText" lastClr="000000"/>
              </a:solidFill>
              <a:latin typeface="Rockwell"/>
            </a:defRPr>
          </a:lvl8pPr>
          <a:lvl9pPr marL="3657600" indent="0">
            <a:defRPr sz="1100">
              <a:solidFill>
                <a:sysClr val="windowText" lastClr="000000"/>
              </a:solidFill>
              <a:latin typeface="Rockwell"/>
            </a:defRPr>
          </a:lvl9pPr>
        </a:lstStyle>
        <a:p xmlns:a="http://schemas.openxmlformats.org/drawingml/2006/main">
          <a:r>
            <a:rPr lang="en-US" sz="1600" dirty="0">
              <a:latin typeface="Calibri" pitchFamily="34" charset="0"/>
            </a:rPr>
            <a:t>More Costly, Less Effective</a:t>
          </a:r>
        </a:p>
        <a:p xmlns:a="http://schemas.openxmlformats.org/drawingml/2006/main">
          <a:r>
            <a:rPr lang="en-US" sz="1600" dirty="0">
              <a:latin typeface="Calibri" pitchFamily="34" charset="0"/>
            </a:rPr>
            <a:t>Quadrant II </a:t>
          </a:r>
        </a:p>
        <a:p xmlns:a="http://schemas.openxmlformats.org/drawingml/2006/main">
          <a:r>
            <a:rPr lang="en-US" sz="1600" b="1" dirty="0">
              <a:latin typeface="Calibri" pitchFamily="34" charset="0"/>
            </a:rPr>
            <a:t>Standard treatment dominant</a:t>
          </a:r>
        </a:p>
      </cdr:txBody>
    </cdr:sp>
  </cdr:relSizeAnchor>
  <cdr:relSizeAnchor xmlns:cdr="http://schemas.openxmlformats.org/drawingml/2006/chartDrawing">
    <cdr:from>
      <cdr:x>0.65741</cdr:x>
      <cdr:y>0.21887</cdr:y>
    </cdr:from>
    <cdr:to>
      <cdr:x>0.98148</cdr:x>
      <cdr:y>0.4209</cdr:y>
    </cdr:to>
    <cdr:sp macro="" textlink="">
      <cdr:nvSpPr>
        <cdr:cNvPr id="10" name="TextBox 5"/>
        <cdr:cNvSpPr txBox="1"/>
      </cdr:nvSpPr>
      <cdr:spPr>
        <a:xfrm xmlns:a="http://schemas.openxmlformats.org/drawingml/2006/main">
          <a:off x="5410200" y="990600"/>
          <a:ext cx="2667000" cy="914400"/>
        </a:xfrm>
        <a:prstGeom xmlns:a="http://schemas.openxmlformats.org/drawingml/2006/main" prst="rect">
          <a:avLst/>
        </a:prstGeom>
        <a:noFill xmlns:a="http://schemas.openxmlformats.org/drawingml/2006/main"/>
        <a:ln xmlns:a="http://schemas.openxmlformats.org/drawingml/2006/main" w="9525" cmpd="sng">
          <a:noFill/>
        </a:ln>
        <a:effectLst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ysClr val="windowText" lastClr="000000"/>
              </a:solidFill>
              <a:latin typeface="Rockwell"/>
            </a:defRPr>
          </a:lvl1pPr>
          <a:lvl2pPr marL="457200" indent="0">
            <a:defRPr sz="1100">
              <a:solidFill>
                <a:sysClr val="windowText" lastClr="000000"/>
              </a:solidFill>
              <a:latin typeface="Rockwell"/>
            </a:defRPr>
          </a:lvl2pPr>
          <a:lvl3pPr marL="914400" indent="0">
            <a:defRPr sz="1100">
              <a:solidFill>
                <a:sysClr val="windowText" lastClr="000000"/>
              </a:solidFill>
              <a:latin typeface="Rockwell"/>
            </a:defRPr>
          </a:lvl3pPr>
          <a:lvl4pPr marL="1371600" indent="0">
            <a:defRPr sz="1100">
              <a:solidFill>
                <a:sysClr val="windowText" lastClr="000000"/>
              </a:solidFill>
              <a:latin typeface="Rockwell"/>
            </a:defRPr>
          </a:lvl4pPr>
          <a:lvl5pPr marL="1828800" indent="0">
            <a:defRPr sz="1100">
              <a:solidFill>
                <a:sysClr val="windowText" lastClr="000000"/>
              </a:solidFill>
              <a:latin typeface="Rockwell"/>
            </a:defRPr>
          </a:lvl5pPr>
          <a:lvl6pPr marL="2286000" indent="0">
            <a:defRPr sz="1100">
              <a:solidFill>
                <a:sysClr val="windowText" lastClr="000000"/>
              </a:solidFill>
              <a:latin typeface="Rockwell"/>
            </a:defRPr>
          </a:lvl6pPr>
          <a:lvl7pPr marL="2743200" indent="0">
            <a:defRPr sz="1100">
              <a:solidFill>
                <a:sysClr val="windowText" lastClr="000000"/>
              </a:solidFill>
              <a:latin typeface="Rockwell"/>
            </a:defRPr>
          </a:lvl7pPr>
          <a:lvl8pPr marL="3200400" indent="0">
            <a:defRPr sz="1100">
              <a:solidFill>
                <a:sysClr val="windowText" lastClr="000000"/>
              </a:solidFill>
              <a:latin typeface="Rockwell"/>
            </a:defRPr>
          </a:lvl8pPr>
          <a:lvl9pPr marL="3657600" indent="0">
            <a:defRPr sz="1100">
              <a:solidFill>
                <a:sysClr val="windowText" lastClr="000000"/>
              </a:solidFill>
              <a:latin typeface="Rockwell"/>
            </a:defRPr>
          </a:lvl9pPr>
        </a:lstStyle>
        <a:p xmlns:a="http://schemas.openxmlformats.org/drawingml/2006/main">
          <a:r>
            <a:rPr lang="en-US" sz="1600" dirty="0">
              <a:latin typeface="Calibri" pitchFamily="34" charset="0"/>
            </a:rPr>
            <a:t>More Costly, More Effective</a:t>
          </a:r>
        </a:p>
        <a:p xmlns:a="http://schemas.openxmlformats.org/drawingml/2006/main">
          <a:r>
            <a:rPr lang="en-US" sz="1600" dirty="0">
              <a:latin typeface="Calibri" pitchFamily="34" charset="0"/>
            </a:rPr>
            <a:t>Quadrant I </a:t>
          </a:r>
        </a:p>
        <a:p xmlns:a="http://schemas.openxmlformats.org/drawingml/2006/main">
          <a:r>
            <a:rPr lang="en-US" sz="1600" b="1" dirty="0">
              <a:latin typeface="Calibri" pitchFamily="34" charset="0"/>
            </a:rPr>
            <a:t>Trade off</a:t>
          </a:r>
        </a:p>
      </cdr:txBody>
    </cdr:sp>
  </cdr:relSizeAnchor>
  <cdr:relSizeAnchor xmlns:cdr="http://schemas.openxmlformats.org/drawingml/2006/chartDrawing">
    <cdr:from>
      <cdr:x>0.03704</cdr:x>
      <cdr:y>0.69028</cdr:y>
    </cdr:from>
    <cdr:to>
      <cdr:x>0.32407</cdr:x>
      <cdr:y>0.84181</cdr:y>
    </cdr:to>
    <cdr:sp macro="" textlink="">
      <cdr:nvSpPr>
        <cdr:cNvPr id="11" name="TextBox 5"/>
        <cdr:cNvSpPr txBox="1"/>
      </cdr:nvSpPr>
      <cdr:spPr>
        <a:xfrm xmlns:a="http://schemas.openxmlformats.org/drawingml/2006/main">
          <a:off x="304800" y="3124200"/>
          <a:ext cx="2362142" cy="685819"/>
        </a:xfrm>
        <a:prstGeom xmlns:a="http://schemas.openxmlformats.org/drawingml/2006/main" prst="rect">
          <a:avLst/>
        </a:prstGeom>
        <a:noFill xmlns:a="http://schemas.openxmlformats.org/drawingml/2006/main"/>
        <a:ln xmlns:a="http://schemas.openxmlformats.org/drawingml/2006/main" w="9525" cmpd="sng">
          <a:noFill/>
        </a:ln>
        <a:effectLst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ysClr val="windowText" lastClr="000000"/>
              </a:solidFill>
              <a:latin typeface="Rockwell"/>
            </a:defRPr>
          </a:lvl1pPr>
          <a:lvl2pPr marL="457200" indent="0">
            <a:defRPr sz="1100">
              <a:solidFill>
                <a:sysClr val="windowText" lastClr="000000"/>
              </a:solidFill>
              <a:latin typeface="Rockwell"/>
            </a:defRPr>
          </a:lvl2pPr>
          <a:lvl3pPr marL="914400" indent="0">
            <a:defRPr sz="1100">
              <a:solidFill>
                <a:sysClr val="windowText" lastClr="000000"/>
              </a:solidFill>
              <a:latin typeface="Rockwell"/>
            </a:defRPr>
          </a:lvl3pPr>
          <a:lvl4pPr marL="1371600" indent="0">
            <a:defRPr sz="1100">
              <a:solidFill>
                <a:sysClr val="windowText" lastClr="000000"/>
              </a:solidFill>
              <a:latin typeface="Rockwell"/>
            </a:defRPr>
          </a:lvl4pPr>
          <a:lvl5pPr marL="1828800" indent="0">
            <a:defRPr sz="1100">
              <a:solidFill>
                <a:sysClr val="windowText" lastClr="000000"/>
              </a:solidFill>
              <a:latin typeface="Rockwell"/>
            </a:defRPr>
          </a:lvl5pPr>
          <a:lvl6pPr marL="2286000" indent="0">
            <a:defRPr sz="1100">
              <a:solidFill>
                <a:sysClr val="windowText" lastClr="000000"/>
              </a:solidFill>
              <a:latin typeface="Rockwell"/>
            </a:defRPr>
          </a:lvl6pPr>
          <a:lvl7pPr marL="2743200" indent="0">
            <a:defRPr sz="1100">
              <a:solidFill>
                <a:sysClr val="windowText" lastClr="000000"/>
              </a:solidFill>
              <a:latin typeface="Rockwell"/>
            </a:defRPr>
          </a:lvl7pPr>
          <a:lvl8pPr marL="3200400" indent="0">
            <a:defRPr sz="1100">
              <a:solidFill>
                <a:sysClr val="windowText" lastClr="000000"/>
              </a:solidFill>
              <a:latin typeface="Rockwell"/>
            </a:defRPr>
          </a:lvl8pPr>
          <a:lvl9pPr marL="3657600" indent="0">
            <a:defRPr sz="1100">
              <a:solidFill>
                <a:sysClr val="windowText" lastClr="000000"/>
              </a:solidFill>
              <a:latin typeface="Rockwell"/>
            </a:defRPr>
          </a:lvl9pPr>
        </a:lstStyle>
        <a:p xmlns:a="http://schemas.openxmlformats.org/drawingml/2006/main">
          <a:r>
            <a:rPr lang="en-US" sz="1600" dirty="0">
              <a:latin typeface="Calibri" pitchFamily="34" charset="0"/>
            </a:rPr>
            <a:t>Less Costly, Less Effective</a:t>
          </a:r>
        </a:p>
        <a:p xmlns:a="http://schemas.openxmlformats.org/drawingml/2006/main">
          <a:r>
            <a:rPr lang="en-US" sz="1600" dirty="0">
              <a:latin typeface="Calibri" pitchFamily="34" charset="0"/>
            </a:rPr>
            <a:t>Quadrant III </a:t>
          </a:r>
        </a:p>
        <a:p xmlns:a="http://schemas.openxmlformats.org/drawingml/2006/main">
          <a:r>
            <a:rPr lang="en-US" sz="1600" b="1" dirty="0">
              <a:latin typeface="Calibri" pitchFamily="34" charset="0"/>
            </a:rPr>
            <a:t>Trade off</a:t>
          </a:r>
        </a:p>
      </cdr:txBody>
    </cdr:sp>
  </cdr:relSizeAnchor>
  <cdr:relSizeAnchor xmlns:cdr="http://schemas.openxmlformats.org/drawingml/2006/chartDrawing">
    <cdr:from>
      <cdr:x>0.67593</cdr:x>
      <cdr:y>0.67345</cdr:y>
    </cdr:from>
    <cdr:to>
      <cdr:x>0.98449</cdr:x>
      <cdr:y>0.89232</cdr:y>
    </cdr:to>
    <cdr:sp macro="" textlink="">
      <cdr:nvSpPr>
        <cdr:cNvPr id="12" name="TextBox 1"/>
        <cdr:cNvSpPr txBox="1"/>
      </cdr:nvSpPr>
      <cdr:spPr>
        <a:xfrm xmlns:a="http://schemas.openxmlformats.org/drawingml/2006/main">
          <a:off x="5562600" y="3048000"/>
          <a:ext cx="2539359" cy="990600"/>
        </a:xfrm>
        <a:prstGeom xmlns:a="http://schemas.openxmlformats.org/drawingml/2006/main" prst="rect">
          <a:avLst/>
        </a:prstGeom>
        <a:noFill xmlns:a="http://schemas.openxmlformats.org/drawingml/2006/main"/>
        <a:ln xmlns:a="http://schemas.openxmlformats.org/drawingml/2006/main" w="9525" cmpd="sng">
          <a:noFill/>
        </a:ln>
        <a:effectLst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ysClr val="windowText" lastClr="000000"/>
              </a:solidFill>
              <a:latin typeface="Rockwell"/>
            </a:defRPr>
          </a:lvl1pPr>
          <a:lvl2pPr marL="457200" indent="0">
            <a:defRPr sz="1100">
              <a:solidFill>
                <a:sysClr val="windowText" lastClr="000000"/>
              </a:solidFill>
              <a:latin typeface="Rockwell"/>
            </a:defRPr>
          </a:lvl2pPr>
          <a:lvl3pPr marL="914400" indent="0">
            <a:defRPr sz="1100">
              <a:solidFill>
                <a:sysClr val="windowText" lastClr="000000"/>
              </a:solidFill>
              <a:latin typeface="Rockwell"/>
            </a:defRPr>
          </a:lvl3pPr>
          <a:lvl4pPr marL="1371600" indent="0">
            <a:defRPr sz="1100">
              <a:solidFill>
                <a:sysClr val="windowText" lastClr="000000"/>
              </a:solidFill>
              <a:latin typeface="Rockwell"/>
            </a:defRPr>
          </a:lvl4pPr>
          <a:lvl5pPr marL="1828800" indent="0">
            <a:defRPr sz="1100">
              <a:solidFill>
                <a:sysClr val="windowText" lastClr="000000"/>
              </a:solidFill>
              <a:latin typeface="Rockwell"/>
            </a:defRPr>
          </a:lvl5pPr>
          <a:lvl6pPr marL="2286000" indent="0">
            <a:defRPr sz="1100">
              <a:solidFill>
                <a:sysClr val="windowText" lastClr="000000"/>
              </a:solidFill>
              <a:latin typeface="Rockwell"/>
            </a:defRPr>
          </a:lvl6pPr>
          <a:lvl7pPr marL="2743200" indent="0">
            <a:defRPr sz="1100">
              <a:solidFill>
                <a:sysClr val="windowText" lastClr="000000"/>
              </a:solidFill>
              <a:latin typeface="Rockwell"/>
            </a:defRPr>
          </a:lvl7pPr>
          <a:lvl8pPr marL="3200400" indent="0">
            <a:defRPr sz="1100">
              <a:solidFill>
                <a:sysClr val="windowText" lastClr="000000"/>
              </a:solidFill>
              <a:latin typeface="Rockwell"/>
            </a:defRPr>
          </a:lvl8pPr>
          <a:lvl9pPr marL="3657600" indent="0">
            <a:defRPr sz="1100">
              <a:solidFill>
                <a:sysClr val="windowText" lastClr="000000"/>
              </a:solidFill>
              <a:latin typeface="Rockwell"/>
            </a:defRPr>
          </a:lvl9pPr>
        </a:lstStyle>
        <a:p xmlns:a="http://schemas.openxmlformats.org/drawingml/2006/main">
          <a:r>
            <a:rPr lang="en-US" sz="1600" dirty="0">
              <a:latin typeface="Calibri" pitchFamily="34" charset="0"/>
            </a:rPr>
            <a:t>Less Costly, More Effective</a:t>
          </a:r>
        </a:p>
        <a:p xmlns:a="http://schemas.openxmlformats.org/drawingml/2006/main">
          <a:r>
            <a:rPr lang="en-US" sz="1600" dirty="0">
              <a:latin typeface="Calibri" pitchFamily="34" charset="0"/>
            </a:rPr>
            <a:t>Quadrant IV </a:t>
          </a:r>
        </a:p>
        <a:p xmlns:a="http://schemas.openxmlformats.org/drawingml/2006/main">
          <a:r>
            <a:rPr lang="en-US" sz="1600" b="1" dirty="0">
              <a:latin typeface="Calibri" pitchFamily="34" charset="0"/>
            </a:rPr>
            <a:t>New treatment dominant</a:t>
          </a:r>
        </a:p>
      </cdr:txBody>
    </cdr:sp>
  </cdr:relSizeAnchor>
  <cdr:relSizeAnchor xmlns:cdr="http://schemas.openxmlformats.org/drawingml/2006/chartDrawing">
    <cdr:from>
      <cdr:x>0.00926</cdr:x>
      <cdr:y>0.45458</cdr:y>
    </cdr:from>
    <cdr:to>
      <cdr:x>0.1757</cdr:x>
      <cdr:y>0.51736</cdr:y>
    </cdr:to>
    <cdr:sp macro="" textlink="">
      <cdr:nvSpPr>
        <cdr:cNvPr id="16" name="TextBox 5"/>
        <cdr:cNvSpPr txBox="1"/>
      </cdr:nvSpPr>
      <cdr:spPr>
        <a:xfrm xmlns:a="http://schemas.openxmlformats.org/drawingml/2006/main">
          <a:off x="76200" y="2057400"/>
          <a:ext cx="1369735" cy="284140"/>
        </a:xfrm>
        <a:prstGeom xmlns:a="http://schemas.openxmlformats.org/drawingml/2006/main" prst="rect">
          <a:avLst/>
        </a:prstGeom>
        <a:noFill xmlns:a="http://schemas.openxmlformats.org/drawingml/2006/main"/>
        <a:ln xmlns:a="http://schemas.openxmlformats.org/drawingml/2006/main" w="9525" cmpd="sng">
          <a:noFill/>
        </a:ln>
        <a:effectLst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r>
            <a:rPr lang="en-US" sz="1400" b="1" dirty="0">
              <a:latin typeface="Calibri"/>
            </a:rPr>
            <a:t>∆ Effectiveness</a:t>
          </a:r>
          <a:endParaRPr lang="en-US" sz="1400" b="1" dirty="0"/>
        </a:p>
      </cdr:txBody>
    </cdr:sp>
  </cdr:relSizeAnchor>
  <cdr:relSizeAnchor xmlns:cdr="http://schemas.openxmlformats.org/drawingml/2006/chartDrawing">
    <cdr:from>
      <cdr:x>0.41667</cdr:x>
      <cdr:y>0.08418</cdr:y>
    </cdr:from>
    <cdr:to>
      <cdr:x>0.46296</cdr:x>
      <cdr:y>0.21887</cdr:y>
    </cdr:to>
    <cdr:sp macro="" textlink="">
      <cdr:nvSpPr>
        <cdr:cNvPr id="17" name="TextBox 5"/>
        <cdr:cNvSpPr txBox="1"/>
      </cdr:nvSpPr>
      <cdr:spPr>
        <a:xfrm xmlns:a="http://schemas.openxmlformats.org/drawingml/2006/main">
          <a:off x="3429000" y="381000"/>
          <a:ext cx="380949" cy="609601"/>
        </a:xfrm>
        <a:prstGeom xmlns:a="http://schemas.openxmlformats.org/drawingml/2006/main" prst="rect">
          <a:avLst/>
        </a:prstGeom>
        <a:noFill xmlns:a="http://schemas.openxmlformats.org/drawingml/2006/main"/>
        <a:ln xmlns:a="http://schemas.openxmlformats.org/drawingml/2006/main" w="9525" cmpd="sng">
          <a:noFill/>
        </a:ln>
        <a:effectLst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vert="vert270" wrap="square" rtlCol="0" anchor="t"/>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r>
            <a:rPr lang="en-US" sz="1400" b="1" dirty="0">
              <a:latin typeface="Calibri"/>
            </a:rPr>
            <a:t>∆ Cost</a:t>
          </a:r>
          <a:endParaRPr lang="en-US" sz="1400" b="1" dirty="0"/>
        </a:p>
      </cdr:txBody>
    </cdr:sp>
  </cdr:relSizeAnchor>
</c:userShapes>
</file>

<file path=ppt/drawings/drawing2.xml><?xml version="1.0" encoding="utf-8"?>
<c:userShapes xmlns:c="http://schemas.openxmlformats.org/drawingml/2006/chart">
  <cdr:relSizeAnchor xmlns:cdr="http://schemas.openxmlformats.org/drawingml/2006/chartDrawing">
    <cdr:from>
      <cdr:x>0.03704</cdr:x>
      <cdr:y>0.1852</cdr:y>
    </cdr:from>
    <cdr:to>
      <cdr:x>0.37037</cdr:x>
      <cdr:y>0.3704</cdr:y>
    </cdr:to>
    <cdr:sp macro="" textlink="">
      <cdr:nvSpPr>
        <cdr:cNvPr id="9" name="TextBox 5"/>
        <cdr:cNvSpPr txBox="1"/>
      </cdr:nvSpPr>
      <cdr:spPr>
        <a:xfrm xmlns:a="http://schemas.openxmlformats.org/drawingml/2006/main">
          <a:off x="304800" y="838200"/>
          <a:ext cx="2743188" cy="838200"/>
        </a:xfrm>
        <a:prstGeom xmlns:a="http://schemas.openxmlformats.org/drawingml/2006/main" prst="rect">
          <a:avLst/>
        </a:prstGeom>
        <a:noFill xmlns:a="http://schemas.openxmlformats.org/drawingml/2006/main"/>
        <a:ln xmlns:a="http://schemas.openxmlformats.org/drawingml/2006/main" w="9525" cmpd="sng">
          <a:noFill/>
        </a:ln>
        <a:effectLst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ysClr val="windowText" lastClr="000000"/>
              </a:solidFill>
              <a:latin typeface="Rockwell"/>
            </a:defRPr>
          </a:lvl1pPr>
          <a:lvl2pPr marL="457200" indent="0">
            <a:defRPr sz="1100">
              <a:solidFill>
                <a:sysClr val="windowText" lastClr="000000"/>
              </a:solidFill>
              <a:latin typeface="Rockwell"/>
            </a:defRPr>
          </a:lvl2pPr>
          <a:lvl3pPr marL="914400" indent="0">
            <a:defRPr sz="1100">
              <a:solidFill>
                <a:sysClr val="windowText" lastClr="000000"/>
              </a:solidFill>
              <a:latin typeface="Rockwell"/>
            </a:defRPr>
          </a:lvl3pPr>
          <a:lvl4pPr marL="1371600" indent="0">
            <a:defRPr sz="1100">
              <a:solidFill>
                <a:sysClr val="windowText" lastClr="000000"/>
              </a:solidFill>
              <a:latin typeface="Rockwell"/>
            </a:defRPr>
          </a:lvl4pPr>
          <a:lvl5pPr marL="1828800" indent="0">
            <a:defRPr sz="1100">
              <a:solidFill>
                <a:sysClr val="windowText" lastClr="000000"/>
              </a:solidFill>
              <a:latin typeface="Rockwell"/>
            </a:defRPr>
          </a:lvl5pPr>
          <a:lvl6pPr marL="2286000" indent="0">
            <a:defRPr sz="1100">
              <a:solidFill>
                <a:sysClr val="windowText" lastClr="000000"/>
              </a:solidFill>
              <a:latin typeface="Rockwell"/>
            </a:defRPr>
          </a:lvl6pPr>
          <a:lvl7pPr marL="2743200" indent="0">
            <a:defRPr sz="1100">
              <a:solidFill>
                <a:sysClr val="windowText" lastClr="000000"/>
              </a:solidFill>
              <a:latin typeface="Rockwell"/>
            </a:defRPr>
          </a:lvl7pPr>
          <a:lvl8pPr marL="3200400" indent="0">
            <a:defRPr sz="1100">
              <a:solidFill>
                <a:sysClr val="windowText" lastClr="000000"/>
              </a:solidFill>
              <a:latin typeface="Rockwell"/>
            </a:defRPr>
          </a:lvl8pPr>
          <a:lvl9pPr marL="3657600" indent="0">
            <a:defRPr sz="1100">
              <a:solidFill>
                <a:sysClr val="windowText" lastClr="000000"/>
              </a:solidFill>
              <a:latin typeface="Rockwell"/>
            </a:defRPr>
          </a:lvl9pPr>
        </a:lstStyle>
        <a:p xmlns:a="http://schemas.openxmlformats.org/drawingml/2006/main">
          <a:r>
            <a:rPr lang="en-US" sz="1600" dirty="0">
              <a:latin typeface="Calibri" pitchFamily="34" charset="0"/>
            </a:rPr>
            <a:t>More Costly, Less Effective</a:t>
          </a:r>
        </a:p>
        <a:p xmlns:a="http://schemas.openxmlformats.org/drawingml/2006/main">
          <a:r>
            <a:rPr lang="en-US" sz="1600" dirty="0">
              <a:latin typeface="Calibri" pitchFamily="34" charset="0"/>
            </a:rPr>
            <a:t>Quadrant II </a:t>
          </a:r>
        </a:p>
        <a:p xmlns:a="http://schemas.openxmlformats.org/drawingml/2006/main">
          <a:r>
            <a:rPr lang="en-US" sz="1600" dirty="0">
              <a:latin typeface="Calibri" pitchFamily="34" charset="0"/>
            </a:rPr>
            <a:t>Standard treatment </a:t>
          </a:r>
          <a:r>
            <a:rPr lang="en-US" sz="1600" b="1" dirty="0">
              <a:latin typeface="Calibri" pitchFamily="34" charset="0"/>
            </a:rPr>
            <a:t>dominant</a:t>
          </a:r>
        </a:p>
      </cdr:txBody>
    </cdr:sp>
  </cdr:relSizeAnchor>
  <cdr:relSizeAnchor xmlns:cdr="http://schemas.openxmlformats.org/drawingml/2006/chartDrawing">
    <cdr:from>
      <cdr:x>0.65741</cdr:x>
      <cdr:y>0.21887</cdr:y>
    </cdr:from>
    <cdr:to>
      <cdr:x>0.98148</cdr:x>
      <cdr:y>0.4209</cdr:y>
    </cdr:to>
    <cdr:sp macro="" textlink="">
      <cdr:nvSpPr>
        <cdr:cNvPr id="10" name="TextBox 5"/>
        <cdr:cNvSpPr txBox="1"/>
      </cdr:nvSpPr>
      <cdr:spPr>
        <a:xfrm xmlns:a="http://schemas.openxmlformats.org/drawingml/2006/main">
          <a:off x="5410200" y="990600"/>
          <a:ext cx="2667000" cy="914400"/>
        </a:xfrm>
        <a:prstGeom xmlns:a="http://schemas.openxmlformats.org/drawingml/2006/main" prst="rect">
          <a:avLst/>
        </a:prstGeom>
        <a:noFill xmlns:a="http://schemas.openxmlformats.org/drawingml/2006/main"/>
        <a:ln xmlns:a="http://schemas.openxmlformats.org/drawingml/2006/main" w="9525" cmpd="sng">
          <a:noFill/>
        </a:ln>
        <a:effectLst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ysClr val="windowText" lastClr="000000"/>
              </a:solidFill>
              <a:latin typeface="Rockwell"/>
            </a:defRPr>
          </a:lvl1pPr>
          <a:lvl2pPr marL="457200" indent="0">
            <a:defRPr sz="1100">
              <a:solidFill>
                <a:sysClr val="windowText" lastClr="000000"/>
              </a:solidFill>
              <a:latin typeface="Rockwell"/>
            </a:defRPr>
          </a:lvl2pPr>
          <a:lvl3pPr marL="914400" indent="0">
            <a:defRPr sz="1100">
              <a:solidFill>
                <a:sysClr val="windowText" lastClr="000000"/>
              </a:solidFill>
              <a:latin typeface="Rockwell"/>
            </a:defRPr>
          </a:lvl3pPr>
          <a:lvl4pPr marL="1371600" indent="0">
            <a:defRPr sz="1100">
              <a:solidFill>
                <a:sysClr val="windowText" lastClr="000000"/>
              </a:solidFill>
              <a:latin typeface="Rockwell"/>
            </a:defRPr>
          </a:lvl4pPr>
          <a:lvl5pPr marL="1828800" indent="0">
            <a:defRPr sz="1100">
              <a:solidFill>
                <a:sysClr val="windowText" lastClr="000000"/>
              </a:solidFill>
              <a:latin typeface="Rockwell"/>
            </a:defRPr>
          </a:lvl5pPr>
          <a:lvl6pPr marL="2286000" indent="0">
            <a:defRPr sz="1100">
              <a:solidFill>
                <a:sysClr val="windowText" lastClr="000000"/>
              </a:solidFill>
              <a:latin typeface="Rockwell"/>
            </a:defRPr>
          </a:lvl6pPr>
          <a:lvl7pPr marL="2743200" indent="0">
            <a:defRPr sz="1100">
              <a:solidFill>
                <a:sysClr val="windowText" lastClr="000000"/>
              </a:solidFill>
              <a:latin typeface="Rockwell"/>
            </a:defRPr>
          </a:lvl7pPr>
          <a:lvl8pPr marL="3200400" indent="0">
            <a:defRPr sz="1100">
              <a:solidFill>
                <a:sysClr val="windowText" lastClr="000000"/>
              </a:solidFill>
              <a:latin typeface="Rockwell"/>
            </a:defRPr>
          </a:lvl8pPr>
          <a:lvl9pPr marL="3657600" indent="0">
            <a:defRPr sz="1100">
              <a:solidFill>
                <a:sysClr val="windowText" lastClr="000000"/>
              </a:solidFill>
              <a:latin typeface="Rockwell"/>
            </a:defRPr>
          </a:lvl9pPr>
        </a:lstStyle>
        <a:p xmlns:a="http://schemas.openxmlformats.org/drawingml/2006/main">
          <a:r>
            <a:rPr lang="en-US" sz="1600" dirty="0">
              <a:latin typeface="Calibri" pitchFamily="34" charset="0"/>
            </a:rPr>
            <a:t>More Costly, More Effective</a:t>
          </a:r>
        </a:p>
        <a:p xmlns:a="http://schemas.openxmlformats.org/drawingml/2006/main">
          <a:r>
            <a:rPr lang="en-US" sz="1600" dirty="0">
              <a:latin typeface="Calibri" pitchFamily="34" charset="0"/>
            </a:rPr>
            <a:t>Quadrant I </a:t>
          </a:r>
        </a:p>
        <a:p xmlns:a="http://schemas.openxmlformats.org/drawingml/2006/main">
          <a:r>
            <a:rPr lang="en-US" sz="1600" b="1" dirty="0">
              <a:latin typeface="Calibri" pitchFamily="34" charset="0"/>
            </a:rPr>
            <a:t>Trade off</a:t>
          </a:r>
        </a:p>
      </cdr:txBody>
    </cdr:sp>
  </cdr:relSizeAnchor>
  <cdr:relSizeAnchor xmlns:cdr="http://schemas.openxmlformats.org/drawingml/2006/chartDrawing">
    <cdr:from>
      <cdr:x>0.03704</cdr:x>
      <cdr:y>0.69028</cdr:y>
    </cdr:from>
    <cdr:to>
      <cdr:x>0.32407</cdr:x>
      <cdr:y>0.84181</cdr:y>
    </cdr:to>
    <cdr:sp macro="" textlink="">
      <cdr:nvSpPr>
        <cdr:cNvPr id="11" name="TextBox 5"/>
        <cdr:cNvSpPr txBox="1"/>
      </cdr:nvSpPr>
      <cdr:spPr>
        <a:xfrm xmlns:a="http://schemas.openxmlformats.org/drawingml/2006/main">
          <a:off x="304800" y="3124200"/>
          <a:ext cx="2362142" cy="685819"/>
        </a:xfrm>
        <a:prstGeom xmlns:a="http://schemas.openxmlformats.org/drawingml/2006/main" prst="rect">
          <a:avLst/>
        </a:prstGeom>
        <a:noFill xmlns:a="http://schemas.openxmlformats.org/drawingml/2006/main"/>
        <a:ln xmlns:a="http://schemas.openxmlformats.org/drawingml/2006/main" w="9525" cmpd="sng">
          <a:noFill/>
        </a:ln>
        <a:effectLst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ysClr val="windowText" lastClr="000000"/>
              </a:solidFill>
              <a:latin typeface="Rockwell"/>
            </a:defRPr>
          </a:lvl1pPr>
          <a:lvl2pPr marL="457200" indent="0">
            <a:defRPr sz="1100">
              <a:solidFill>
                <a:sysClr val="windowText" lastClr="000000"/>
              </a:solidFill>
              <a:latin typeface="Rockwell"/>
            </a:defRPr>
          </a:lvl2pPr>
          <a:lvl3pPr marL="914400" indent="0">
            <a:defRPr sz="1100">
              <a:solidFill>
                <a:sysClr val="windowText" lastClr="000000"/>
              </a:solidFill>
              <a:latin typeface="Rockwell"/>
            </a:defRPr>
          </a:lvl3pPr>
          <a:lvl4pPr marL="1371600" indent="0">
            <a:defRPr sz="1100">
              <a:solidFill>
                <a:sysClr val="windowText" lastClr="000000"/>
              </a:solidFill>
              <a:latin typeface="Rockwell"/>
            </a:defRPr>
          </a:lvl4pPr>
          <a:lvl5pPr marL="1828800" indent="0">
            <a:defRPr sz="1100">
              <a:solidFill>
                <a:sysClr val="windowText" lastClr="000000"/>
              </a:solidFill>
              <a:latin typeface="Rockwell"/>
            </a:defRPr>
          </a:lvl5pPr>
          <a:lvl6pPr marL="2286000" indent="0">
            <a:defRPr sz="1100">
              <a:solidFill>
                <a:sysClr val="windowText" lastClr="000000"/>
              </a:solidFill>
              <a:latin typeface="Rockwell"/>
            </a:defRPr>
          </a:lvl6pPr>
          <a:lvl7pPr marL="2743200" indent="0">
            <a:defRPr sz="1100">
              <a:solidFill>
                <a:sysClr val="windowText" lastClr="000000"/>
              </a:solidFill>
              <a:latin typeface="Rockwell"/>
            </a:defRPr>
          </a:lvl7pPr>
          <a:lvl8pPr marL="3200400" indent="0">
            <a:defRPr sz="1100">
              <a:solidFill>
                <a:sysClr val="windowText" lastClr="000000"/>
              </a:solidFill>
              <a:latin typeface="Rockwell"/>
            </a:defRPr>
          </a:lvl8pPr>
          <a:lvl9pPr marL="3657600" indent="0">
            <a:defRPr sz="1100">
              <a:solidFill>
                <a:sysClr val="windowText" lastClr="000000"/>
              </a:solidFill>
              <a:latin typeface="Rockwell"/>
            </a:defRPr>
          </a:lvl9pPr>
        </a:lstStyle>
        <a:p xmlns:a="http://schemas.openxmlformats.org/drawingml/2006/main">
          <a:r>
            <a:rPr lang="en-US" sz="1600" dirty="0">
              <a:latin typeface="Calibri" pitchFamily="34" charset="0"/>
            </a:rPr>
            <a:t>Less Costly, Less Effective</a:t>
          </a:r>
        </a:p>
        <a:p xmlns:a="http://schemas.openxmlformats.org/drawingml/2006/main">
          <a:r>
            <a:rPr lang="en-US" sz="1600" dirty="0">
              <a:latin typeface="Calibri" pitchFamily="34" charset="0"/>
            </a:rPr>
            <a:t>Quadrant III </a:t>
          </a:r>
        </a:p>
        <a:p xmlns:a="http://schemas.openxmlformats.org/drawingml/2006/main">
          <a:r>
            <a:rPr lang="en-US" sz="1600" b="1" dirty="0">
              <a:latin typeface="Calibri" pitchFamily="34" charset="0"/>
            </a:rPr>
            <a:t>Trade off</a:t>
          </a:r>
        </a:p>
      </cdr:txBody>
    </cdr:sp>
  </cdr:relSizeAnchor>
  <cdr:relSizeAnchor xmlns:cdr="http://schemas.openxmlformats.org/drawingml/2006/chartDrawing">
    <cdr:from>
      <cdr:x>0.67593</cdr:x>
      <cdr:y>0.67345</cdr:y>
    </cdr:from>
    <cdr:to>
      <cdr:x>0.98449</cdr:x>
      <cdr:y>0.89232</cdr:y>
    </cdr:to>
    <cdr:sp macro="" textlink="">
      <cdr:nvSpPr>
        <cdr:cNvPr id="12" name="TextBox 1"/>
        <cdr:cNvSpPr txBox="1"/>
      </cdr:nvSpPr>
      <cdr:spPr>
        <a:xfrm xmlns:a="http://schemas.openxmlformats.org/drawingml/2006/main">
          <a:off x="5562600" y="3048000"/>
          <a:ext cx="2539359" cy="990600"/>
        </a:xfrm>
        <a:prstGeom xmlns:a="http://schemas.openxmlformats.org/drawingml/2006/main" prst="rect">
          <a:avLst/>
        </a:prstGeom>
        <a:noFill xmlns:a="http://schemas.openxmlformats.org/drawingml/2006/main"/>
        <a:ln xmlns:a="http://schemas.openxmlformats.org/drawingml/2006/main" w="9525" cmpd="sng">
          <a:noFill/>
        </a:ln>
        <a:effectLst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ysClr val="windowText" lastClr="000000"/>
              </a:solidFill>
              <a:latin typeface="Rockwell"/>
            </a:defRPr>
          </a:lvl1pPr>
          <a:lvl2pPr marL="457200" indent="0">
            <a:defRPr sz="1100">
              <a:solidFill>
                <a:sysClr val="windowText" lastClr="000000"/>
              </a:solidFill>
              <a:latin typeface="Rockwell"/>
            </a:defRPr>
          </a:lvl2pPr>
          <a:lvl3pPr marL="914400" indent="0">
            <a:defRPr sz="1100">
              <a:solidFill>
                <a:sysClr val="windowText" lastClr="000000"/>
              </a:solidFill>
              <a:latin typeface="Rockwell"/>
            </a:defRPr>
          </a:lvl3pPr>
          <a:lvl4pPr marL="1371600" indent="0">
            <a:defRPr sz="1100">
              <a:solidFill>
                <a:sysClr val="windowText" lastClr="000000"/>
              </a:solidFill>
              <a:latin typeface="Rockwell"/>
            </a:defRPr>
          </a:lvl4pPr>
          <a:lvl5pPr marL="1828800" indent="0">
            <a:defRPr sz="1100">
              <a:solidFill>
                <a:sysClr val="windowText" lastClr="000000"/>
              </a:solidFill>
              <a:latin typeface="Rockwell"/>
            </a:defRPr>
          </a:lvl5pPr>
          <a:lvl6pPr marL="2286000" indent="0">
            <a:defRPr sz="1100">
              <a:solidFill>
                <a:sysClr val="windowText" lastClr="000000"/>
              </a:solidFill>
              <a:latin typeface="Rockwell"/>
            </a:defRPr>
          </a:lvl6pPr>
          <a:lvl7pPr marL="2743200" indent="0">
            <a:defRPr sz="1100">
              <a:solidFill>
                <a:sysClr val="windowText" lastClr="000000"/>
              </a:solidFill>
              <a:latin typeface="Rockwell"/>
            </a:defRPr>
          </a:lvl7pPr>
          <a:lvl8pPr marL="3200400" indent="0">
            <a:defRPr sz="1100">
              <a:solidFill>
                <a:sysClr val="windowText" lastClr="000000"/>
              </a:solidFill>
              <a:latin typeface="Rockwell"/>
            </a:defRPr>
          </a:lvl8pPr>
          <a:lvl9pPr marL="3657600" indent="0">
            <a:defRPr sz="1100">
              <a:solidFill>
                <a:sysClr val="windowText" lastClr="000000"/>
              </a:solidFill>
              <a:latin typeface="Rockwell"/>
            </a:defRPr>
          </a:lvl9pPr>
        </a:lstStyle>
        <a:p xmlns:a="http://schemas.openxmlformats.org/drawingml/2006/main">
          <a:r>
            <a:rPr lang="en-US" sz="1600" dirty="0">
              <a:latin typeface="Calibri" pitchFamily="34" charset="0"/>
            </a:rPr>
            <a:t>Less Costly, More Effective</a:t>
          </a:r>
        </a:p>
        <a:p xmlns:a="http://schemas.openxmlformats.org/drawingml/2006/main">
          <a:r>
            <a:rPr lang="en-US" sz="1600" dirty="0">
              <a:latin typeface="Calibri" pitchFamily="34" charset="0"/>
            </a:rPr>
            <a:t>Quadrant IV</a:t>
          </a:r>
        </a:p>
        <a:p xmlns:a="http://schemas.openxmlformats.org/drawingml/2006/main">
          <a:r>
            <a:rPr lang="en-US" sz="1600" dirty="0">
              <a:latin typeface="Calibri" pitchFamily="34" charset="0"/>
            </a:rPr>
            <a:t>New treatment </a:t>
          </a:r>
          <a:r>
            <a:rPr lang="en-US" sz="1600" b="1" dirty="0">
              <a:latin typeface="Calibri" pitchFamily="34" charset="0"/>
            </a:rPr>
            <a:t>dominant</a:t>
          </a:r>
        </a:p>
      </cdr:txBody>
    </cdr:sp>
  </cdr:relSizeAnchor>
  <cdr:relSizeAnchor xmlns:cdr="http://schemas.openxmlformats.org/drawingml/2006/chartDrawing">
    <cdr:from>
      <cdr:x>0.00926</cdr:x>
      <cdr:y>0.44395</cdr:y>
    </cdr:from>
    <cdr:to>
      <cdr:x>0.1757</cdr:x>
      <cdr:y>0.50673</cdr:y>
    </cdr:to>
    <cdr:sp macro="" textlink="">
      <cdr:nvSpPr>
        <cdr:cNvPr id="16" name="TextBox 5"/>
        <cdr:cNvSpPr txBox="1"/>
      </cdr:nvSpPr>
      <cdr:spPr>
        <a:xfrm xmlns:a="http://schemas.openxmlformats.org/drawingml/2006/main">
          <a:off x="76206" y="2009323"/>
          <a:ext cx="1369735" cy="284140"/>
        </a:xfrm>
        <a:prstGeom xmlns:a="http://schemas.openxmlformats.org/drawingml/2006/main" prst="rect">
          <a:avLst/>
        </a:prstGeom>
        <a:noFill xmlns:a="http://schemas.openxmlformats.org/drawingml/2006/main"/>
        <a:ln xmlns:a="http://schemas.openxmlformats.org/drawingml/2006/main" w="9525" cmpd="sng">
          <a:noFill/>
        </a:ln>
        <a:effectLst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wrap="square" rtlCol="0" anchor="t"/>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r>
            <a:rPr lang="en-US" sz="1400" b="1" dirty="0">
              <a:latin typeface="Calibri"/>
            </a:rPr>
            <a:t>∆ Effectiveness</a:t>
          </a:r>
          <a:endParaRPr lang="en-US" sz="1400" b="1" dirty="0"/>
        </a:p>
      </cdr:txBody>
    </cdr:sp>
  </cdr:relSizeAnchor>
  <cdr:relSizeAnchor xmlns:cdr="http://schemas.openxmlformats.org/drawingml/2006/chartDrawing">
    <cdr:from>
      <cdr:x>0.41667</cdr:x>
      <cdr:y>0.08418</cdr:y>
    </cdr:from>
    <cdr:to>
      <cdr:x>0.46296</cdr:x>
      <cdr:y>0.21887</cdr:y>
    </cdr:to>
    <cdr:sp macro="" textlink="">
      <cdr:nvSpPr>
        <cdr:cNvPr id="17" name="TextBox 5"/>
        <cdr:cNvSpPr txBox="1"/>
      </cdr:nvSpPr>
      <cdr:spPr>
        <a:xfrm xmlns:a="http://schemas.openxmlformats.org/drawingml/2006/main">
          <a:off x="3429000" y="381000"/>
          <a:ext cx="380949" cy="609601"/>
        </a:xfrm>
        <a:prstGeom xmlns:a="http://schemas.openxmlformats.org/drawingml/2006/main" prst="rect">
          <a:avLst/>
        </a:prstGeom>
        <a:noFill xmlns:a="http://schemas.openxmlformats.org/drawingml/2006/main"/>
        <a:ln xmlns:a="http://schemas.openxmlformats.org/drawingml/2006/main" w="9525" cmpd="sng">
          <a:noFill/>
        </a:ln>
        <a:effectLst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dk1"/>
        </a:fontRef>
      </cdr:style>
      <cdr:txBody>
        <a:bodyPr xmlns:a="http://schemas.openxmlformats.org/drawingml/2006/main" vert="vert270" wrap="square" rtlCol="0" anchor="t"/>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r>
            <a:rPr lang="en-US" sz="1400" b="1" dirty="0">
              <a:latin typeface="Calibri"/>
            </a:rPr>
            <a:t>∆ Cost</a:t>
          </a:r>
          <a:endParaRPr lang="en-US" sz="1400" b="1"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5D28B05A-7177-4218-A104-D8CD43271F5E}" type="datetimeFigureOut">
              <a:rPr lang="en-US" smtClean="0"/>
              <a:t>3/20/2020</a:t>
            </a:fld>
            <a:endParaRPr lang="en-US" dirty="0"/>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61" tIns="48331" rIns="96661" bIns="48331" rtlCol="0" anchor="ctr"/>
          <a:lstStyle/>
          <a:p>
            <a:endParaRPr lang="en-US" dirty="0"/>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BE9CBD27-D6FE-4E25-8944-C777FE3B93DA}" type="slidenum">
              <a:rPr lang="en-US" smtClean="0"/>
              <a:t>‹#›</a:t>
            </a:fld>
            <a:endParaRPr lang="en-US" dirty="0"/>
          </a:p>
        </p:txBody>
      </p:sp>
    </p:spTree>
    <p:extLst>
      <p:ext uri="{BB962C8B-B14F-4D97-AF65-F5344CB8AC3E}">
        <p14:creationId xmlns:p14="http://schemas.microsoft.com/office/powerpoint/2010/main" val="36184466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s://doi.org/10.1371/journal.pone.0011413" TargetMode="External"/><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ChangeArrowheads="1" noTextEdit="1"/>
          </p:cNvSpPr>
          <p:nvPr>
            <p:ph type="sldImg"/>
          </p:nvPr>
        </p:nvSpPr>
        <p:spPr>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ea typeface="ＭＳ Ｐゴシック" panose="020B0600070205080204" pitchFamily="34" charset="-128"/>
              </a:rPr>
              <a:t>Point to note</a:t>
            </a:r>
            <a:r>
              <a:rPr lang="en-US" altLang="en-US" baseline="0" dirty="0">
                <a:ea typeface="ＭＳ Ｐゴシック" panose="020B0600070205080204" pitchFamily="34" charset="-128"/>
              </a:rPr>
              <a:t> – this </a:t>
            </a:r>
            <a:r>
              <a:rPr lang="en-US" altLang="en-US" baseline="0" dirty="0" err="1">
                <a:ea typeface="ＭＳ Ｐゴシック" panose="020B0600070205080204" pitchFamily="34" charset="-128"/>
              </a:rPr>
              <a:t>pharmacoeconomic</a:t>
            </a:r>
            <a:r>
              <a:rPr lang="en-US" altLang="en-US" baseline="0" dirty="0">
                <a:ea typeface="ＭＳ Ｐゴシック" panose="020B0600070205080204" pitchFamily="34" charset="-128"/>
              </a:rPr>
              <a:t> evaluation adopts a drug in Quadrant 1 – which is MORE costly and MORE effective. This shows that the aim of </a:t>
            </a:r>
            <a:r>
              <a:rPr lang="en-US" altLang="en-US" baseline="0" dirty="0" err="1">
                <a:ea typeface="ＭＳ Ｐゴシック" panose="020B0600070205080204" pitchFamily="34" charset="-128"/>
              </a:rPr>
              <a:t>pharmacoeconomics</a:t>
            </a:r>
            <a:r>
              <a:rPr lang="en-US" altLang="en-US" baseline="0" dirty="0">
                <a:ea typeface="ＭＳ Ｐゴシック" panose="020B0600070205080204" pitchFamily="34" charset="-128"/>
              </a:rPr>
              <a:t> is not to find the CHEAPEST alternative.  </a:t>
            </a:r>
            <a:endParaRPr lang="en-US" altLang="en-US" dirty="0">
              <a:ea typeface="ＭＳ Ｐゴシック" panose="020B0600070205080204" pitchFamily="34" charset="-128"/>
            </a:endParaRPr>
          </a:p>
        </p:txBody>
      </p:sp>
      <p:sp>
        <p:nvSpPr>
          <p:cNvPr id="307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defTabSz="9334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defTabSz="93345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defTabSz="93345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defTabSz="93345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AA9BB652-DB77-4145-B331-7EC8DCCFBFB6}" type="slidenum">
              <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ＭＳ Ｐゴシック" panose="020B0600070205080204" pitchFamily="34" charset="-128"/>
                <a:cs typeface="Arial" panose="020B0604020202020204" pitchFamily="34" charset="0"/>
              </a:rPr>
              <a:pPr marL="0" marR="0" lvl="0" indent="0" algn="r" defTabSz="933450" rtl="0" eaLnBrk="1" fontAlgn="base" latinLnBrk="0" hangingPunct="1">
                <a:lnSpc>
                  <a:spcPct val="100000"/>
                </a:lnSpc>
                <a:spcBef>
                  <a:spcPct val="0"/>
                </a:spcBef>
                <a:spcAft>
                  <a:spcPct val="0"/>
                </a:spcAft>
                <a:buClrTx/>
                <a:buSzTx/>
                <a:buFontTx/>
                <a:buNone/>
                <a:tabLst/>
                <a:defRPr/>
              </a:pPr>
              <a:t>12</a:t>
            </a:fld>
            <a:endPar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39564701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33450" rtl="0" eaLnBrk="1" fontAlgn="base" latinLnBrk="0" hangingPunct="1">
              <a:lnSpc>
                <a:spcPct val="100000"/>
              </a:lnSpc>
              <a:spcBef>
                <a:spcPct val="0"/>
              </a:spcBef>
              <a:spcAft>
                <a:spcPct val="0"/>
              </a:spcAft>
              <a:buClrTx/>
              <a:buSzTx/>
              <a:buFontTx/>
              <a:buNone/>
              <a:tabLst/>
              <a:defRPr/>
            </a:pPr>
            <a:fld id="{B4A3270D-0179-4E1A-957B-777002CDDEE0}" type="slidenum">
              <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ＭＳ Ｐゴシック" panose="020B0600070205080204" pitchFamily="34" charset="-128"/>
                <a:cs typeface="Arial" panose="020B0604020202020204" pitchFamily="34" charset="0"/>
              </a:rPr>
              <a:pPr marL="0" marR="0" lvl="0" indent="0" algn="r" defTabSz="933450" rtl="0" eaLnBrk="1" fontAlgn="base" latinLnBrk="0" hangingPunct="1">
                <a:lnSpc>
                  <a:spcPct val="100000"/>
                </a:lnSpc>
                <a:spcBef>
                  <a:spcPct val="0"/>
                </a:spcBef>
                <a:spcAft>
                  <a:spcPct val="0"/>
                </a:spcAft>
                <a:buClrTx/>
                <a:buSzTx/>
                <a:buFontTx/>
                <a:buNone/>
                <a:tabLst/>
                <a:defRPr/>
              </a:pPr>
              <a:t>13</a:t>
            </a:fld>
            <a:endPar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18435090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ChangeArrowheads="1" noTextEdit="1"/>
          </p:cNvSpPr>
          <p:nvPr>
            <p:ph type="sldImg"/>
          </p:nvPr>
        </p:nvSpPr>
        <p:spPr>
          <a:ln/>
        </p:spPr>
      </p:sp>
      <p:sp>
        <p:nvSpPr>
          <p:cNvPr id="337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latin typeface="Arial" panose="020B0604020202020204" pitchFamily="34" charset="0"/>
                <a:ea typeface="ＭＳ Ｐゴシック" panose="020B0600070205080204" pitchFamily="34" charset="-128"/>
              </a:rPr>
              <a:t>Direct Health Care Costs: Drug, services, health care professionals time, health care facilities</a:t>
            </a:r>
          </a:p>
          <a:p>
            <a:r>
              <a:rPr lang="en-US" altLang="en-US" dirty="0">
                <a:latin typeface="Arial" panose="020B0604020202020204" pitchFamily="34" charset="0"/>
                <a:ea typeface="ＭＳ Ｐゴシック" panose="020B0600070205080204" pitchFamily="34" charset="-128"/>
              </a:rPr>
              <a:t>Direct Non-Health Care Costs: Private transportation, patient and family time, special diet</a:t>
            </a:r>
          </a:p>
          <a:p>
            <a:r>
              <a:rPr lang="en-US" altLang="en-US" dirty="0">
                <a:latin typeface="Arial" panose="020B0604020202020204" pitchFamily="34" charset="0"/>
                <a:ea typeface="ＭＳ Ｐゴシック" panose="020B0600070205080204" pitchFamily="34" charset="-128"/>
              </a:rPr>
              <a:t>Indirect Costs: Productivity losses related to illness</a:t>
            </a:r>
            <a:r>
              <a:rPr lang="en-US" altLang="en-US" sz="800" dirty="0">
                <a:latin typeface="Arial" panose="020B0604020202020204" pitchFamily="34" charset="0"/>
                <a:ea typeface="ＭＳ Ｐゴシック" panose="020B0600070205080204" pitchFamily="34" charset="-128"/>
              </a:rPr>
              <a:t>, </a:t>
            </a:r>
            <a:r>
              <a:rPr lang="en-US" altLang="en-US" dirty="0">
                <a:latin typeface="Arial" panose="020B0604020202020204" pitchFamily="34" charset="0"/>
                <a:ea typeface="ＭＳ Ｐゴシック" panose="020B0600070205080204" pitchFamily="34" charset="-128"/>
              </a:rPr>
              <a:t>Productivity losses related to death</a:t>
            </a:r>
            <a:r>
              <a:rPr lang="en-US" altLang="en-US" sz="800" dirty="0">
                <a:latin typeface="Arial" panose="020B0604020202020204" pitchFamily="34" charset="0"/>
                <a:ea typeface="ＭＳ Ｐゴシック" panose="020B0600070205080204" pitchFamily="34" charset="-128"/>
              </a:rPr>
              <a:t>, </a:t>
            </a:r>
            <a:r>
              <a:rPr lang="en-US" altLang="en-US" dirty="0">
                <a:latin typeface="Arial" panose="020B0604020202020204" pitchFamily="34" charset="0"/>
                <a:ea typeface="ＭＳ Ｐゴシック" panose="020B0600070205080204" pitchFamily="34" charset="-128"/>
              </a:rPr>
              <a:t>Different than the “accounting” concept</a:t>
            </a:r>
          </a:p>
          <a:p>
            <a:r>
              <a:rPr lang="en-US" altLang="en-US" dirty="0">
                <a:latin typeface="Arial" panose="020B0604020202020204" pitchFamily="34" charset="0"/>
                <a:ea typeface="ＭＳ Ｐゴシック" panose="020B0600070205080204" pitchFamily="34" charset="-128"/>
              </a:rPr>
              <a:t>Intangible Costs: Costs associated with pain and suffering</a:t>
            </a:r>
          </a:p>
          <a:p>
            <a:r>
              <a:rPr lang="en-US" altLang="en-US" dirty="0">
                <a:latin typeface="Arial" panose="020B0604020202020204" pitchFamily="34" charset="0"/>
                <a:ea typeface="ＭＳ Ｐゴシック" panose="020B0600070205080204" pitchFamily="34" charset="-128"/>
              </a:rPr>
              <a:t>Perspective – drives costs and consequences considered </a:t>
            </a:r>
          </a:p>
          <a:p>
            <a:pPr eaLnBrk="1" hangingPunct="1"/>
            <a:endParaRPr lang="ru-RU" altLang="en-US" dirty="0">
              <a:latin typeface="Arial" panose="020B0604020202020204" pitchFamily="34" charset="0"/>
              <a:ea typeface="ＭＳ Ｐゴシック" panose="020B0600070205080204" pitchFamily="34" charset="-128"/>
            </a:endParaRPr>
          </a:p>
          <a:p>
            <a:endParaRPr lang="en-US" altLang="en-US" dirty="0">
              <a:ea typeface="ＭＳ Ｐゴシック" panose="020B0600070205080204" pitchFamily="34" charset="-128"/>
            </a:endParaRPr>
          </a:p>
        </p:txBody>
      </p:sp>
      <p:sp>
        <p:nvSpPr>
          <p:cNvPr id="337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defTabSz="9334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defTabSz="93345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defTabSz="93345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defTabSz="93345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2C82AE45-DF3A-4198-B5F4-7B7B375F7A30}" type="slidenum">
              <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ＭＳ Ｐゴシック" panose="020B0600070205080204" pitchFamily="34" charset="-128"/>
                <a:cs typeface="Arial" panose="020B0604020202020204" pitchFamily="34" charset="0"/>
              </a:rPr>
              <a:pPr marL="0" marR="0" lvl="0" indent="0" algn="r" defTabSz="933450" rtl="0" eaLnBrk="1" fontAlgn="base" latinLnBrk="0" hangingPunct="1">
                <a:lnSpc>
                  <a:spcPct val="100000"/>
                </a:lnSpc>
                <a:spcBef>
                  <a:spcPct val="0"/>
                </a:spcBef>
                <a:spcAft>
                  <a:spcPct val="0"/>
                </a:spcAft>
                <a:buClrTx/>
                <a:buSzTx/>
                <a:buFontTx/>
                <a:buNone/>
                <a:tabLst/>
                <a:defRPr/>
              </a:pPr>
              <a:t>14</a:t>
            </a:fld>
            <a:endPar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4266864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ChangeArrowheads="1" noTextEdit="1"/>
          </p:cNvSpPr>
          <p:nvPr>
            <p:ph type="sldImg"/>
          </p:nvPr>
        </p:nvSpPr>
        <p:spPr>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latin typeface="Arial" panose="020B0604020202020204" pitchFamily="34" charset="0"/>
                <a:ea typeface="ＭＳ Ｐゴシック" panose="020B0600070205080204" pitchFamily="34" charset="-128"/>
              </a:rPr>
              <a:t>Discounting Costs &amp; Outcomes: Allowance for the development of the differential effects of the options</a:t>
            </a:r>
          </a:p>
          <a:p>
            <a:r>
              <a:rPr lang="en-US" altLang="en-US" dirty="0">
                <a:latin typeface="Arial" panose="020B0604020202020204" pitchFamily="34" charset="0"/>
                <a:ea typeface="ＭＳ Ｐゴシック" panose="020B0600070205080204" pitchFamily="34" charset="-128"/>
              </a:rPr>
              <a:t>Sensitivity Analysis: Changing the value of variables to account for uncertainty; identifies what factors, which if changed, impact conclusions</a:t>
            </a:r>
          </a:p>
          <a:p>
            <a:endParaRPr lang="en-US" altLang="en-US" dirty="0">
              <a:latin typeface="Arial" panose="020B0604020202020204" pitchFamily="34" charset="0"/>
              <a:ea typeface="ＭＳ Ｐゴシック" panose="020B0600070205080204" pitchFamily="34" charset="-128"/>
            </a:endParaRPr>
          </a:p>
          <a:p>
            <a:endParaRPr lang="en-US" altLang="en-US" dirty="0">
              <a:ea typeface="ＭＳ Ｐゴシック" panose="020B0600070205080204" pitchFamily="34" charset="-128"/>
            </a:endParaRPr>
          </a:p>
          <a:p>
            <a:r>
              <a:rPr lang="en-US" altLang="en-US" dirty="0">
                <a:ea typeface="ＭＳ Ｐゴシック" panose="020B0600070205080204" pitchFamily="34" charset="-128"/>
              </a:rPr>
              <a:t>Sensitivity</a:t>
            </a:r>
            <a:r>
              <a:rPr lang="en-US" altLang="en-US" baseline="0" dirty="0">
                <a:ea typeface="ＭＳ Ｐゴシック" panose="020B0600070205080204" pitchFamily="34" charset="-128"/>
              </a:rPr>
              <a:t> analysis – these analyses or models assume multiple items. In real world, these assumptions may not be true. Sensitivity analysis is a technique where these assumptions are varied to see how the ICERs change with it. Sensitivity analyses allows the researchers to test how robust their findings are if they were to vary the assumptions. </a:t>
            </a:r>
            <a:endParaRPr lang="en-US" altLang="en-US" dirty="0">
              <a:ea typeface="ＭＳ Ｐゴシック" panose="020B0600070205080204" pitchFamily="34" charset="-128"/>
            </a:endParaRPr>
          </a:p>
        </p:txBody>
      </p:sp>
      <p:sp>
        <p:nvSpPr>
          <p:cNvPr id="358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defTabSz="9334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defTabSz="93345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defTabSz="93345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defTabSz="93345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F51A80A3-5546-43A1-B443-BB4A4376C030}" type="slidenum">
              <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ＭＳ Ｐゴシック" panose="020B0600070205080204" pitchFamily="34" charset="-128"/>
                <a:cs typeface="Arial" panose="020B0604020202020204" pitchFamily="34" charset="0"/>
              </a:rPr>
              <a:pPr marL="0" marR="0" lvl="0" indent="0" algn="r" defTabSz="933450" rtl="0" eaLnBrk="1" fontAlgn="base" latinLnBrk="0" hangingPunct="1">
                <a:lnSpc>
                  <a:spcPct val="100000"/>
                </a:lnSpc>
                <a:spcBef>
                  <a:spcPct val="0"/>
                </a:spcBef>
                <a:spcAft>
                  <a:spcPct val="0"/>
                </a:spcAft>
                <a:buClrTx/>
                <a:buSzTx/>
                <a:buFontTx/>
                <a:buNone/>
                <a:tabLst/>
                <a:defRPr/>
              </a:pPr>
              <a:t>15</a:t>
            </a:fld>
            <a:endPar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1368005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Economic</a:t>
            </a:r>
            <a:r>
              <a:rPr lang="en-US" baseline="0" dirty="0"/>
              <a:t> models are utilized to get ICERs in many cases. Once these models are created, values (from clinical trials and other evidence) are fed into these models. </a:t>
            </a:r>
          </a:p>
          <a:p>
            <a:r>
              <a:rPr lang="en-US" baseline="0" dirty="0"/>
              <a:t>These values may not represent every single patient/case and are associated with a lot of uncertainty. A robust </a:t>
            </a:r>
            <a:r>
              <a:rPr lang="en-US" baseline="0" dirty="0" err="1"/>
              <a:t>pharmacoeconomic</a:t>
            </a:r>
            <a:r>
              <a:rPr lang="en-US" baseline="0" dirty="0"/>
              <a:t> analysis tries to address the issues of uncertainty using sensitivity analysis. </a:t>
            </a:r>
            <a:endParaRPr lang="en-US" dirty="0"/>
          </a:p>
        </p:txBody>
      </p:sp>
      <p:sp>
        <p:nvSpPr>
          <p:cNvPr id="4" name="Slide Number Placeholder 3"/>
          <p:cNvSpPr>
            <a:spLocks noGrp="1"/>
          </p:cNvSpPr>
          <p:nvPr>
            <p:ph type="sldNum" sz="quarter" idx="10"/>
          </p:nvPr>
        </p:nvSpPr>
        <p:spPr/>
        <p:txBody>
          <a:bodyPr/>
          <a:lstStyle/>
          <a:p>
            <a:pPr marL="0" marR="0" lvl="0" indent="0" algn="r" defTabSz="933450" rtl="0" eaLnBrk="1" fontAlgn="base" latinLnBrk="0" hangingPunct="1">
              <a:lnSpc>
                <a:spcPct val="100000"/>
              </a:lnSpc>
              <a:spcBef>
                <a:spcPct val="0"/>
              </a:spcBef>
              <a:spcAft>
                <a:spcPct val="0"/>
              </a:spcAft>
              <a:buClrTx/>
              <a:buSzTx/>
              <a:buFontTx/>
              <a:buNone/>
              <a:tabLst/>
              <a:defRPr/>
            </a:pPr>
            <a:fld id="{B4A3270D-0179-4E1A-957B-777002CDDEE0}" type="slidenum">
              <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ＭＳ Ｐゴシック" panose="020B0600070205080204" pitchFamily="34" charset="-128"/>
                <a:cs typeface="Arial" panose="020B0604020202020204" pitchFamily="34" charset="0"/>
              </a:rPr>
              <a:pPr marL="0" marR="0" lvl="0" indent="0" algn="r" defTabSz="933450" rtl="0" eaLnBrk="1" fontAlgn="base" latinLnBrk="0" hangingPunct="1">
                <a:lnSpc>
                  <a:spcPct val="100000"/>
                </a:lnSpc>
                <a:spcBef>
                  <a:spcPct val="0"/>
                </a:spcBef>
                <a:spcAft>
                  <a:spcPct val="0"/>
                </a:spcAft>
                <a:buClrTx/>
                <a:buSzTx/>
                <a:buFontTx/>
                <a:buNone/>
                <a:tabLst/>
                <a:defRPr/>
              </a:pPr>
              <a:t>16</a:t>
            </a:fld>
            <a:endPar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16465434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a:t>
            </a:r>
            <a:r>
              <a:rPr lang="en-US" baseline="0" dirty="0"/>
              <a:t> are 2 kinds of sensitivity analysis </a:t>
            </a:r>
          </a:p>
          <a:p>
            <a:pPr marL="228600" indent="-228600">
              <a:buAutoNum type="arabicPeriod"/>
            </a:pPr>
            <a:r>
              <a:rPr lang="en-US" baseline="0" dirty="0"/>
              <a:t>One way</a:t>
            </a:r>
          </a:p>
          <a:p>
            <a:pPr marL="228600" indent="-228600">
              <a:buAutoNum type="arabicPeriod"/>
            </a:pPr>
            <a:r>
              <a:rPr lang="en-US" baseline="0" dirty="0"/>
              <a:t>Probabilistic </a:t>
            </a:r>
          </a:p>
          <a:p>
            <a:pPr marL="228600" indent="-228600">
              <a:buAutoNum type="arabicPeriod"/>
            </a:pPr>
            <a:endParaRPr lang="en-US" baseline="0" dirty="0"/>
          </a:p>
          <a:p>
            <a:pPr marL="0" indent="0">
              <a:buNone/>
            </a:pPr>
            <a:r>
              <a:rPr lang="en-US" baseline="0" dirty="0"/>
              <a:t>In one way sensitivity analysis, the input values are changed one at a time while keeping others a constant. The results of such a sensitivity analysis is presented as a tornado diagram. In the tornado diagram above, the dotted line represents the </a:t>
            </a:r>
            <a:r>
              <a:rPr lang="en-US" u="sng" baseline="0" dirty="0"/>
              <a:t>base case</a:t>
            </a:r>
            <a:r>
              <a:rPr lang="en-US" u="none" baseline="0" dirty="0"/>
              <a:t> ICER value. Base case ICER represents the ICER value obtained based on the values fed into the model. In this analysis, the model included </a:t>
            </a:r>
          </a:p>
          <a:p>
            <a:pPr marL="228600" indent="-228600">
              <a:buAutoNum type="arabicPeriod"/>
            </a:pPr>
            <a:r>
              <a:rPr lang="en-US" u="none" baseline="0" dirty="0"/>
              <a:t>Cost for HIV tests</a:t>
            </a:r>
          </a:p>
          <a:p>
            <a:pPr marL="228600" indent="-228600">
              <a:buAutoNum type="arabicPeriod"/>
            </a:pPr>
            <a:r>
              <a:rPr lang="en-US" u="none" baseline="0" dirty="0"/>
              <a:t>Start up costs </a:t>
            </a:r>
          </a:p>
          <a:p>
            <a:pPr marL="228600" indent="-228600">
              <a:buAutoNum type="arabicPeriod"/>
            </a:pPr>
            <a:r>
              <a:rPr lang="en-US" u="none" baseline="0" dirty="0"/>
              <a:t>Cost/counseling session …….and the other variables mentioned on the y-axis </a:t>
            </a:r>
          </a:p>
          <a:p>
            <a:pPr marL="228600" indent="-228600">
              <a:buAutoNum type="arabicPeriod"/>
            </a:pPr>
            <a:endParaRPr lang="en-US" u="none" baseline="0" dirty="0"/>
          </a:p>
          <a:p>
            <a:pPr marL="0" indent="0">
              <a:buNone/>
            </a:pPr>
            <a:r>
              <a:rPr lang="en-US" sz="1200" b="0" i="0" kern="1200" dirty="0">
                <a:solidFill>
                  <a:schemeClr val="tx1"/>
                </a:solidFill>
                <a:effectLst/>
                <a:latin typeface="Calibri" pitchFamily="34" charset="0"/>
                <a:ea typeface="ＭＳ Ｐゴシック" charset="0"/>
                <a:cs typeface="ＭＳ Ｐゴシック" charset="0"/>
              </a:rPr>
              <a:t>The numbers at the end of each bar represents the range over which each of the variables was changed. We can see that ICER changes</a:t>
            </a:r>
            <a:r>
              <a:rPr lang="en-US" sz="1200" b="0" i="0" kern="1200" baseline="0" dirty="0">
                <a:solidFill>
                  <a:schemeClr val="tx1"/>
                </a:solidFill>
                <a:effectLst/>
                <a:latin typeface="Calibri" pitchFamily="34" charset="0"/>
                <a:ea typeface="ＭＳ Ｐゴシック" charset="0"/>
                <a:cs typeface="ＭＳ Ｐゴシック" charset="0"/>
              </a:rPr>
              <a:t> are sensitive to changes in HIV incidence, discount rate, and intervention effectiveness </a:t>
            </a:r>
          </a:p>
          <a:p>
            <a:pPr marL="0" indent="0">
              <a:buNone/>
            </a:pPr>
            <a:endParaRPr lang="en-US" sz="1200" b="0" i="0" u="sng" kern="1200" baseline="0" dirty="0">
              <a:solidFill>
                <a:schemeClr val="tx1"/>
              </a:solidFill>
              <a:effectLst/>
              <a:latin typeface="Calibri" pitchFamily="34" charset="0"/>
              <a:ea typeface="ＭＳ Ｐゴシック" charset="0"/>
            </a:endParaRPr>
          </a:p>
          <a:p>
            <a:r>
              <a:rPr lang="en-US" sz="1200" b="0" i="0" kern="1200" dirty="0">
                <a:solidFill>
                  <a:schemeClr val="tx1"/>
                </a:solidFill>
                <a:effectLst/>
                <a:latin typeface="Calibri" pitchFamily="34" charset="0"/>
                <a:ea typeface="ＭＳ Ｐゴシック" charset="0"/>
                <a:cs typeface="ＭＳ Ｐゴシック" charset="0"/>
              </a:rPr>
              <a:t>Burgos JL, </a:t>
            </a:r>
            <a:r>
              <a:rPr lang="en-US" sz="1200" b="0" i="0" kern="1200" dirty="0" err="1">
                <a:solidFill>
                  <a:schemeClr val="tx1"/>
                </a:solidFill>
                <a:effectLst/>
                <a:latin typeface="Calibri" pitchFamily="34" charset="0"/>
                <a:ea typeface="ＭＳ Ｐゴシック" charset="0"/>
                <a:cs typeface="ＭＳ Ｐゴシック" charset="0"/>
              </a:rPr>
              <a:t>Gaebler</a:t>
            </a:r>
            <a:r>
              <a:rPr lang="en-US" sz="1200" b="0" i="0" kern="1200" dirty="0">
                <a:solidFill>
                  <a:schemeClr val="tx1"/>
                </a:solidFill>
                <a:effectLst/>
                <a:latin typeface="Calibri" pitchFamily="34" charset="0"/>
                <a:ea typeface="ＭＳ Ｐゴシック" charset="0"/>
                <a:cs typeface="ＭＳ Ｐゴシック" charset="0"/>
              </a:rPr>
              <a:t> JA, </a:t>
            </a:r>
            <a:r>
              <a:rPr lang="en-US" sz="1200" b="0" i="0" kern="1200" dirty="0" err="1">
                <a:solidFill>
                  <a:schemeClr val="tx1"/>
                </a:solidFill>
                <a:effectLst/>
                <a:latin typeface="Calibri" pitchFamily="34" charset="0"/>
                <a:ea typeface="ＭＳ Ｐゴシック" charset="0"/>
                <a:cs typeface="ＭＳ Ｐゴシック" charset="0"/>
              </a:rPr>
              <a:t>Strathdee</a:t>
            </a:r>
            <a:r>
              <a:rPr lang="en-US" sz="1200" b="0" i="0" kern="1200" dirty="0">
                <a:solidFill>
                  <a:schemeClr val="tx1"/>
                </a:solidFill>
                <a:effectLst/>
                <a:latin typeface="Calibri" pitchFamily="34" charset="0"/>
                <a:ea typeface="ＭＳ Ｐゴシック" charset="0"/>
                <a:cs typeface="ＭＳ Ｐゴシック" charset="0"/>
              </a:rPr>
              <a:t> SA, </a:t>
            </a:r>
            <a:r>
              <a:rPr lang="en-US" sz="1200" b="0" i="0" kern="1200" dirty="0" err="1">
                <a:solidFill>
                  <a:schemeClr val="tx1"/>
                </a:solidFill>
                <a:effectLst/>
                <a:latin typeface="Calibri" pitchFamily="34" charset="0"/>
                <a:ea typeface="ＭＳ Ｐゴシック" charset="0"/>
                <a:cs typeface="ＭＳ Ｐゴシック" charset="0"/>
              </a:rPr>
              <a:t>Lozada</a:t>
            </a:r>
            <a:r>
              <a:rPr lang="en-US" sz="1200" b="0" i="0" kern="1200" dirty="0">
                <a:solidFill>
                  <a:schemeClr val="tx1"/>
                </a:solidFill>
                <a:effectLst/>
                <a:latin typeface="Calibri" pitchFamily="34" charset="0"/>
                <a:ea typeface="ＭＳ Ｐゴシック" charset="0"/>
                <a:cs typeface="ＭＳ Ｐゴシック" charset="0"/>
              </a:rPr>
              <a:t> R, </a:t>
            </a:r>
            <a:r>
              <a:rPr lang="en-US" sz="1200" b="0" i="0" kern="1200" dirty="0" err="1">
                <a:solidFill>
                  <a:schemeClr val="tx1"/>
                </a:solidFill>
                <a:effectLst/>
                <a:latin typeface="Calibri" pitchFamily="34" charset="0"/>
                <a:ea typeface="ＭＳ Ｐゴシック" charset="0"/>
                <a:cs typeface="ＭＳ Ｐゴシック" charset="0"/>
              </a:rPr>
              <a:t>Staines</a:t>
            </a:r>
            <a:r>
              <a:rPr lang="en-US" sz="1200" b="0" i="0" kern="1200" dirty="0">
                <a:solidFill>
                  <a:schemeClr val="tx1"/>
                </a:solidFill>
                <a:effectLst/>
                <a:latin typeface="Calibri" pitchFamily="34" charset="0"/>
                <a:ea typeface="ＭＳ Ｐゴシック" charset="0"/>
                <a:cs typeface="ＭＳ Ｐゴシック" charset="0"/>
              </a:rPr>
              <a:t> H, et al. (2010) Cost-Effectiveness of an Intervention to Reduce HIV/STI Incidence and Promote Condom Use among Female Sex Workers in the Mexico–US Border Region. PLOS ONE 5(6): e11413. </a:t>
            </a:r>
            <a:r>
              <a:rPr lang="en-US" sz="1200" b="0" i="0" u="sng" kern="1200" dirty="0">
                <a:solidFill>
                  <a:schemeClr val="tx1"/>
                </a:solidFill>
                <a:effectLst/>
                <a:latin typeface="Calibri" pitchFamily="34" charset="0"/>
                <a:ea typeface="ＭＳ Ｐゴシック" charset="0"/>
                <a:cs typeface="ＭＳ Ｐゴシック" charset="0"/>
                <a:hlinkClick r:id="rId3"/>
              </a:rPr>
              <a:t>https://doi.org/10.1371/journal.pone.0011413</a:t>
            </a:r>
            <a:endParaRPr lang="en-US" sz="1200" b="0" i="0" kern="1200" dirty="0">
              <a:solidFill>
                <a:schemeClr val="tx1"/>
              </a:solidFill>
              <a:effectLst/>
              <a:latin typeface="Calibri" pitchFamily="34" charset="0"/>
              <a:ea typeface="ＭＳ Ｐゴシック" charset="0"/>
              <a:cs typeface="ＭＳ Ｐゴシック" charset="0"/>
            </a:endParaRPr>
          </a:p>
          <a:p>
            <a:br>
              <a:rPr lang="en-US" dirty="0"/>
            </a:br>
            <a:endParaRPr lang="en-US" u="sng" dirty="0"/>
          </a:p>
        </p:txBody>
      </p:sp>
      <p:sp>
        <p:nvSpPr>
          <p:cNvPr id="4" name="Slide Number Placeholder 3"/>
          <p:cNvSpPr>
            <a:spLocks noGrp="1"/>
          </p:cNvSpPr>
          <p:nvPr>
            <p:ph type="sldNum" sz="quarter" idx="10"/>
          </p:nvPr>
        </p:nvSpPr>
        <p:spPr/>
        <p:txBody>
          <a:bodyPr/>
          <a:lstStyle/>
          <a:p>
            <a:pPr marL="0" marR="0" lvl="0" indent="0" algn="r" defTabSz="933450" rtl="0" eaLnBrk="1" fontAlgn="base" latinLnBrk="0" hangingPunct="1">
              <a:lnSpc>
                <a:spcPct val="100000"/>
              </a:lnSpc>
              <a:spcBef>
                <a:spcPct val="0"/>
              </a:spcBef>
              <a:spcAft>
                <a:spcPct val="0"/>
              </a:spcAft>
              <a:buClrTx/>
              <a:buSzTx/>
              <a:buFontTx/>
              <a:buNone/>
              <a:tabLst/>
              <a:defRPr/>
            </a:pPr>
            <a:fld id="{B4A3270D-0179-4E1A-957B-777002CDDEE0}" type="slidenum">
              <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ＭＳ Ｐゴシック" panose="020B0600070205080204" pitchFamily="34" charset="-128"/>
                <a:cs typeface="Arial" panose="020B0604020202020204" pitchFamily="34" charset="0"/>
              </a:rPr>
              <a:pPr marL="0" marR="0" lvl="0" indent="0" algn="r" defTabSz="933450" rtl="0" eaLnBrk="1" fontAlgn="base" latinLnBrk="0" hangingPunct="1">
                <a:lnSpc>
                  <a:spcPct val="100000"/>
                </a:lnSpc>
                <a:spcBef>
                  <a:spcPct val="0"/>
                </a:spcBef>
                <a:spcAft>
                  <a:spcPct val="0"/>
                </a:spcAft>
                <a:buClrTx/>
                <a:buSzTx/>
                <a:buFontTx/>
                <a:buNone/>
                <a:tabLst/>
                <a:defRPr/>
              </a:pPr>
              <a:t>17</a:t>
            </a:fld>
            <a:endPar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415597351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One-way</a:t>
            </a:r>
            <a:r>
              <a:rPr lang="en-US" baseline="0" dirty="0"/>
              <a:t> sensitivity analysis is not how things happen in the real-world. We do not change one parameter at a time in reality. All variables are dynamic in nature. To address this drawback of one-way sensitivity analysis, we have probabilistic sensitivity analysis, </a:t>
            </a:r>
          </a:p>
          <a:p>
            <a:endParaRPr lang="en-US" baseline="0" dirty="0"/>
          </a:p>
          <a:p>
            <a:r>
              <a:rPr lang="en-US" baseline="0" dirty="0"/>
              <a:t>Here, instead of changing one or more variables at a time, we change all the variables simultaneously using a simulation. </a:t>
            </a:r>
          </a:p>
          <a:p>
            <a:endParaRPr lang="en-US" baseline="0" dirty="0"/>
          </a:p>
          <a:p>
            <a:r>
              <a:rPr lang="en-US" baseline="0" dirty="0"/>
              <a:t>The results of this sensitivity analysis can be shown in the following manner. The base case analysis can be found in the second quadrant. Each blue dot represents an ICER value for one set of simulation. In this example, there were 10,000 simulations that gave us the above scatter plot. </a:t>
            </a:r>
          </a:p>
          <a:p>
            <a:endParaRPr lang="en-US" baseline="0"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b="0" i="0" kern="1200" dirty="0">
                <a:solidFill>
                  <a:schemeClr val="tx1"/>
                </a:solidFill>
                <a:effectLst/>
                <a:latin typeface="Calibri" pitchFamily="34" charset="0"/>
                <a:ea typeface="ＭＳ Ｐゴシック" charset="0"/>
                <a:cs typeface="ＭＳ Ｐゴシック" charset="0"/>
              </a:rPr>
              <a:t>Jordan B. King, </a:t>
            </a:r>
            <a:r>
              <a:rPr lang="en-US" sz="1200" b="0" i="0" kern="1200" dirty="0" err="1">
                <a:solidFill>
                  <a:schemeClr val="tx1"/>
                </a:solidFill>
                <a:effectLst/>
                <a:latin typeface="Calibri" pitchFamily="34" charset="0"/>
                <a:ea typeface="ＭＳ Ｐゴシック" charset="0"/>
                <a:cs typeface="ＭＳ Ｐゴシック" charset="0"/>
              </a:rPr>
              <a:t>Rashmee</a:t>
            </a:r>
            <a:r>
              <a:rPr lang="en-US" sz="1200" b="0" i="0" kern="1200" dirty="0">
                <a:solidFill>
                  <a:schemeClr val="tx1"/>
                </a:solidFill>
                <a:effectLst/>
                <a:latin typeface="Calibri" pitchFamily="34" charset="0"/>
                <a:ea typeface="ＭＳ Ｐゴシック" charset="0"/>
                <a:cs typeface="ＭＳ Ｐゴシック" charset="0"/>
              </a:rPr>
              <a:t> U. Shah, Adam P. </a:t>
            </a:r>
            <a:r>
              <a:rPr lang="en-US" sz="1200" b="0" i="0" kern="1200" dirty="0" err="1">
                <a:solidFill>
                  <a:schemeClr val="tx1"/>
                </a:solidFill>
                <a:effectLst/>
                <a:latin typeface="Calibri" pitchFamily="34" charset="0"/>
                <a:ea typeface="ＭＳ Ｐゴシック" charset="0"/>
                <a:cs typeface="ＭＳ Ｐゴシック" charset="0"/>
              </a:rPr>
              <a:t>Bress</a:t>
            </a:r>
            <a:r>
              <a:rPr lang="en-US" sz="1200" b="0" i="0" kern="1200" dirty="0">
                <a:solidFill>
                  <a:schemeClr val="tx1"/>
                </a:solidFill>
                <a:effectLst/>
                <a:latin typeface="Calibri" pitchFamily="34" charset="0"/>
                <a:ea typeface="ＭＳ Ｐゴシック" charset="0"/>
                <a:cs typeface="ＭＳ Ｐゴシック" charset="0"/>
              </a:rPr>
              <a:t>, Richard E. Nelson, Brandon K. Bellows.</a:t>
            </a:r>
            <a:r>
              <a:rPr lang="en-US" sz="1200" b="0" i="0" kern="1200" baseline="0" dirty="0">
                <a:solidFill>
                  <a:schemeClr val="tx1"/>
                </a:solidFill>
                <a:effectLst/>
                <a:latin typeface="Calibri" pitchFamily="34" charset="0"/>
                <a:ea typeface="ＭＳ Ｐゴシック" charset="0"/>
                <a:cs typeface="ＭＳ Ｐゴシック" charset="0"/>
              </a:rPr>
              <a:t> </a:t>
            </a:r>
            <a:r>
              <a:rPr lang="en-US" sz="1200" b="0" i="0" kern="1200" dirty="0">
                <a:solidFill>
                  <a:schemeClr val="tx1"/>
                </a:solidFill>
                <a:effectLst/>
                <a:latin typeface="Calibri" pitchFamily="34" charset="0"/>
                <a:ea typeface="ＭＳ Ｐゴシック" charset="0"/>
                <a:cs typeface="ＭＳ Ｐゴシック" charset="0"/>
              </a:rPr>
              <a:t>Cost-Effectiveness of </a:t>
            </a:r>
            <a:r>
              <a:rPr lang="en-US" sz="1200" b="0" i="0" kern="1200" dirty="0" err="1">
                <a:solidFill>
                  <a:schemeClr val="tx1"/>
                </a:solidFill>
                <a:effectLst/>
                <a:latin typeface="Calibri" pitchFamily="34" charset="0"/>
                <a:ea typeface="ＭＳ Ｐゴシック" charset="0"/>
                <a:cs typeface="ＭＳ Ｐゴシック" charset="0"/>
              </a:rPr>
              <a:t>Sacubitril</a:t>
            </a:r>
            <a:r>
              <a:rPr lang="en-US" sz="1200" b="0" i="0" kern="1200" dirty="0">
                <a:solidFill>
                  <a:schemeClr val="tx1"/>
                </a:solidFill>
                <a:effectLst/>
                <a:latin typeface="Calibri" pitchFamily="34" charset="0"/>
                <a:ea typeface="ＭＳ Ｐゴシック" charset="0"/>
                <a:cs typeface="ＭＳ Ｐゴシック" charset="0"/>
              </a:rPr>
              <a:t>-Valsartan Combination Therapy Compared With </a:t>
            </a:r>
            <a:r>
              <a:rPr lang="en-US" sz="1200" b="0" i="0" kern="1200" dirty="0" err="1">
                <a:solidFill>
                  <a:schemeClr val="tx1"/>
                </a:solidFill>
                <a:effectLst/>
                <a:latin typeface="Calibri" pitchFamily="34" charset="0"/>
                <a:ea typeface="ＭＳ Ｐゴシック" charset="0"/>
                <a:cs typeface="ＭＳ Ｐゴシック" charset="0"/>
              </a:rPr>
              <a:t>Enalapril</a:t>
            </a:r>
            <a:r>
              <a:rPr lang="en-US" sz="1200" b="0" i="0" kern="1200" dirty="0">
                <a:solidFill>
                  <a:schemeClr val="tx1"/>
                </a:solidFill>
                <a:effectLst/>
                <a:latin typeface="Calibri" pitchFamily="34" charset="0"/>
                <a:ea typeface="ＭＳ Ｐゴシック" charset="0"/>
                <a:cs typeface="ＭＳ Ｐゴシック" charset="0"/>
              </a:rPr>
              <a:t> for the Treatment of Heart Failure With Reduced Ejection Fraction. J Am </a:t>
            </a:r>
            <a:r>
              <a:rPr lang="en-US" sz="1200" b="0" i="0" kern="1200" dirty="0" err="1">
                <a:solidFill>
                  <a:schemeClr val="tx1"/>
                </a:solidFill>
                <a:effectLst/>
                <a:latin typeface="Calibri" pitchFamily="34" charset="0"/>
                <a:ea typeface="ＭＳ Ｐゴシック" charset="0"/>
                <a:cs typeface="ＭＳ Ｐゴシック" charset="0"/>
              </a:rPr>
              <a:t>Coll</a:t>
            </a:r>
            <a:r>
              <a:rPr lang="en-US" sz="1200" b="0" i="0" kern="1200" dirty="0">
                <a:solidFill>
                  <a:schemeClr val="tx1"/>
                </a:solidFill>
                <a:effectLst/>
                <a:latin typeface="Calibri" pitchFamily="34" charset="0"/>
                <a:ea typeface="ＭＳ Ｐゴシック" charset="0"/>
                <a:cs typeface="ＭＳ Ｐゴシック" charset="0"/>
              </a:rPr>
              <a:t> </a:t>
            </a:r>
            <a:r>
              <a:rPr lang="en-US" sz="1200" b="0" i="0" kern="1200" dirty="0" err="1">
                <a:solidFill>
                  <a:schemeClr val="tx1"/>
                </a:solidFill>
                <a:effectLst/>
                <a:latin typeface="Calibri" pitchFamily="34" charset="0"/>
                <a:ea typeface="ＭＳ Ｐゴシック" charset="0"/>
                <a:cs typeface="ＭＳ Ｐゴシック" charset="0"/>
              </a:rPr>
              <a:t>Cardiol</a:t>
            </a:r>
            <a:r>
              <a:rPr lang="en-US" sz="1200" b="0" i="0" kern="1200" dirty="0">
                <a:solidFill>
                  <a:schemeClr val="tx1"/>
                </a:solidFill>
                <a:effectLst/>
                <a:latin typeface="Calibri" pitchFamily="34" charset="0"/>
                <a:ea typeface="ＭＳ Ｐゴシック" charset="0"/>
                <a:cs typeface="ＭＳ Ｐゴシック" charset="0"/>
              </a:rPr>
              <a:t> HF. 2016 May, 4 (5) 392-402.</a:t>
            </a:r>
          </a:p>
          <a:p>
            <a:endParaRPr lang="en-US" baseline="0" dirty="0"/>
          </a:p>
          <a:p>
            <a:endParaRPr lang="en-US" dirty="0"/>
          </a:p>
        </p:txBody>
      </p:sp>
      <p:sp>
        <p:nvSpPr>
          <p:cNvPr id="4" name="Slide Number Placeholder 3"/>
          <p:cNvSpPr>
            <a:spLocks noGrp="1"/>
          </p:cNvSpPr>
          <p:nvPr>
            <p:ph type="sldNum" sz="quarter" idx="10"/>
          </p:nvPr>
        </p:nvSpPr>
        <p:spPr/>
        <p:txBody>
          <a:bodyPr/>
          <a:lstStyle/>
          <a:p>
            <a:pPr marL="0" marR="0" lvl="0" indent="0" algn="r" defTabSz="933450" rtl="0" eaLnBrk="1" fontAlgn="base" latinLnBrk="0" hangingPunct="1">
              <a:lnSpc>
                <a:spcPct val="100000"/>
              </a:lnSpc>
              <a:spcBef>
                <a:spcPct val="0"/>
              </a:spcBef>
              <a:spcAft>
                <a:spcPct val="0"/>
              </a:spcAft>
              <a:buClrTx/>
              <a:buSzTx/>
              <a:buFontTx/>
              <a:buNone/>
              <a:tabLst/>
              <a:defRPr/>
            </a:pPr>
            <a:fld id="{B4A3270D-0179-4E1A-957B-777002CDDEE0}" type="slidenum">
              <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ＭＳ Ｐゴシック" panose="020B0600070205080204" pitchFamily="34" charset="-128"/>
                <a:cs typeface="Arial" panose="020B0604020202020204" pitchFamily="34" charset="0"/>
              </a:rPr>
              <a:pPr marL="0" marR="0" lvl="0" indent="0" algn="r" defTabSz="933450" rtl="0" eaLnBrk="1" fontAlgn="base" latinLnBrk="0" hangingPunct="1">
                <a:lnSpc>
                  <a:spcPct val="100000"/>
                </a:lnSpc>
                <a:spcBef>
                  <a:spcPct val="0"/>
                </a:spcBef>
                <a:spcAft>
                  <a:spcPct val="0"/>
                </a:spcAft>
                <a:buClrTx/>
                <a:buSzTx/>
                <a:buFontTx/>
                <a:buNone/>
                <a:tabLst/>
                <a:defRPr/>
              </a:pPr>
              <a:t>18</a:t>
            </a:fld>
            <a:endPar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225282935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students – there are multiple opportunities</a:t>
            </a:r>
            <a:r>
              <a:rPr lang="en-US" baseline="0" dirty="0"/>
              <a:t> within pharma (market access, HEOR) and managed care (analytics and outcomes, P&amp;T, HEOR). Typical career path for those interested in </a:t>
            </a:r>
            <a:r>
              <a:rPr lang="en-US" baseline="0" dirty="0" err="1"/>
              <a:t>pharmacoeconomics</a:t>
            </a:r>
            <a:r>
              <a:rPr lang="en-US" baseline="0" dirty="0"/>
              <a:t> is a fellowship/residency. Additionally, students could pursue MPH/MS/PhD to gain quantitative skills for these roles. </a:t>
            </a:r>
            <a:endParaRPr lang="en-US" dirty="0"/>
          </a:p>
        </p:txBody>
      </p:sp>
      <p:sp>
        <p:nvSpPr>
          <p:cNvPr id="4" name="Slide Number Placeholder 3"/>
          <p:cNvSpPr>
            <a:spLocks noGrp="1"/>
          </p:cNvSpPr>
          <p:nvPr>
            <p:ph type="sldNum" sz="quarter" idx="10"/>
          </p:nvPr>
        </p:nvSpPr>
        <p:spPr/>
        <p:txBody>
          <a:bodyPr/>
          <a:lstStyle/>
          <a:p>
            <a:pPr marL="0" marR="0" lvl="0" indent="0" algn="r" defTabSz="933450" rtl="0" eaLnBrk="1" fontAlgn="base" latinLnBrk="0" hangingPunct="1">
              <a:lnSpc>
                <a:spcPct val="100000"/>
              </a:lnSpc>
              <a:spcBef>
                <a:spcPct val="0"/>
              </a:spcBef>
              <a:spcAft>
                <a:spcPct val="0"/>
              </a:spcAft>
              <a:buClrTx/>
              <a:buSzTx/>
              <a:buFontTx/>
              <a:buNone/>
              <a:tabLst/>
              <a:defRPr/>
            </a:pPr>
            <a:fld id="{B4A3270D-0179-4E1A-957B-777002CDDEE0}" type="slidenum">
              <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ＭＳ Ｐゴシック" panose="020B0600070205080204" pitchFamily="34" charset="-128"/>
                <a:cs typeface="Arial" panose="020B0604020202020204" pitchFamily="34" charset="0"/>
              </a:rPr>
              <a:pPr marL="0" marR="0" lvl="0" indent="0" algn="r" defTabSz="933450" rtl="0" eaLnBrk="1" fontAlgn="base" latinLnBrk="0" hangingPunct="1">
                <a:lnSpc>
                  <a:spcPct val="100000"/>
                </a:lnSpc>
                <a:spcBef>
                  <a:spcPct val="0"/>
                </a:spcBef>
                <a:spcAft>
                  <a:spcPct val="0"/>
                </a:spcAft>
                <a:buClrTx/>
                <a:buSzTx/>
                <a:buFontTx/>
                <a:buNone/>
                <a:tabLst/>
                <a:defRPr/>
              </a:pPr>
              <a:t>19</a:t>
            </a:fld>
            <a:endPar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22857417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89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a:solidFill>
                  <a:schemeClr val="tx1"/>
                </a:solidFill>
                <a:latin typeface="Arial" charset="0"/>
                <a:cs typeface="Arial" charset="0"/>
              </a:defRPr>
            </a:lvl1pPr>
            <a:lvl2pPr marL="742950" indent="-285750" defTabSz="933450" eaLnBrk="0" hangingPunct="0">
              <a:defRPr>
                <a:solidFill>
                  <a:schemeClr val="tx1"/>
                </a:solidFill>
                <a:latin typeface="Arial" charset="0"/>
                <a:cs typeface="Arial" charset="0"/>
              </a:defRPr>
            </a:lvl2pPr>
            <a:lvl3pPr marL="1143000" indent="-228600" defTabSz="933450" eaLnBrk="0" hangingPunct="0">
              <a:defRPr>
                <a:solidFill>
                  <a:schemeClr val="tx1"/>
                </a:solidFill>
                <a:latin typeface="Arial" charset="0"/>
                <a:cs typeface="Arial" charset="0"/>
              </a:defRPr>
            </a:lvl3pPr>
            <a:lvl4pPr marL="1600200" indent="-228600" defTabSz="933450" eaLnBrk="0" hangingPunct="0">
              <a:defRPr>
                <a:solidFill>
                  <a:schemeClr val="tx1"/>
                </a:solidFill>
                <a:latin typeface="Arial" charset="0"/>
                <a:cs typeface="Arial" charset="0"/>
              </a:defRPr>
            </a:lvl4pPr>
            <a:lvl5pPr marL="2057400" indent="-228600" defTabSz="933450" eaLnBrk="0" hangingPunct="0">
              <a:defRPr>
                <a:solidFill>
                  <a:schemeClr val="tx1"/>
                </a:solidFill>
                <a:latin typeface="Arial" charset="0"/>
                <a:cs typeface="Arial" charset="0"/>
              </a:defRPr>
            </a:lvl5pPr>
            <a:lvl6pPr marL="2514600" indent="-228600" defTabSz="933450" eaLnBrk="0" fontAlgn="base" hangingPunct="0">
              <a:spcBef>
                <a:spcPct val="0"/>
              </a:spcBef>
              <a:spcAft>
                <a:spcPct val="0"/>
              </a:spcAft>
              <a:defRPr>
                <a:solidFill>
                  <a:schemeClr val="tx1"/>
                </a:solidFill>
                <a:latin typeface="Arial" charset="0"/>
                <a:cs typeface="Arial" charset="0"/>
              </a:defRPr>
            </a:lvl6pPr>
            <a:lvl7pPr marL="2971800" indent="-228600" defTabSz="933450" eaLnBrk="0" fontAlgn="base" hangingPunct="0">
              <a:spcBef>
                <a:spcPct val="0"/>
              </a:spcBef>
              <a:spcAft>
                <a:spcPct val="0"/>
              </a:spcAft>
              <a:defRPr>
                <a:solidFill>
                  <a:schemeClr val="tx1"/>
                </a:solidFill>
                <a:latin typeface="Arial" charset="0"/>
                <a:cs typeface="Arial" charset="0"/>
              </a:defRPr>
            </a:lvl7pPr>
            <a:lvl8pPr marL="3429000" indent="-228600" defTabSz="933450" eaLnBrk="0" fontAlgn="base" hangingPunct="0">
              <a:spcBef>
                <a:spcPct val="0"/>
              </a:spcBef>
              <a:spcAft>
                <a:spcPct val="0"/>
              </a:spcAft>
              <a:defRPr>
                <a:solidFill>
                  <a:schemeClr val="tx1"/>
                </a:solidFill>
                <a:latin typeface="Arial" charset="0"/>
                <a:cs typeface="Arial" charset="0"/>
              </a:defRPr>
            </a:lvl8pPr>
            <a:lvl9pPr marL="3886200" indent="-228600" defTabSz="933450" eaLnBrk="0" fontAlgn="base" hangingPunct="0">
              <a:spcBef>
                <a:spcPct val="0"/>
              </a:spcBef>
              <a:spcAft>
                <a:spcPct val="0"/>
              </a:spcAft>
              <a:defRPr>
                <a:solidFill>
                  <a:schemeClr val="tx1"/>
                </a:solidFill>
                <a:latin typeface="Arial" charset="0"/>
                <a:cs typeface="Arial" charset="0"/>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7644EE24-A4A7-4CB4-B35C-686908C21598}" type="slidenum">
              <a:rPr kumimoji="0" lang="en-US" altLang="en-US" sz="1200" b="0" i="0" u="none" strike="noStrike" kern="1200" cap="none" spc="0" normalizeH="0" baseline="0" noProof="0" smtClean="0">
                <a:ln>
                  <a:noFill/>
                </a:ln>
                <a:solidFill>
                  <a:srgbClr val="000000"/>
                </a:solidFill>
                <a:effectLst/>
                <a:uLnTx/>
                <a:uFillTx/>
                <a:latin typeface="Calibri" pitchFamily="34" charset="0"/>
                <a:ea typeface="+mn-ea"/>
                <a:cs typeface="Arial" charset="0"/>
              </a:rPr>
              <a:pPr marL="0" marR="0" lvl="0" indent="0" algn="r" defTabSz="933450" rtl="0" eaLnBrk="1" fontAlgn="base" latinLnBrk="0" hangingPunct="1">
                <a:lnSpc>
                  <a:spcPct val="100000"/>
                </a:lnSpc>
                <a:spcBef>
                  <a:spcPct val="0"/>
                </a:spcBef>
                <a:spcAft>
                  <a:spcPct val="0"/>
                </a:spcAft>
                <a:buClrTx/>
                <a:buSzTx/>
                <a:buFontTx/>
                <a:buNone/>
                <a:tabLst/>
                <a:defRPr/>
              </a:pPr>
              <a:t>22</a:t>
            </a:fld>
            <a:endParaRPr kumimoji="0" lang="en-US" altLang="en-US" sz="1200" b="0" i="0" u="none" strike="noStrike" kern="1200" cap="none" spc="0" normalizeH="0" baseline="0" noProof="0">
              <a:ln>
                <a:noFill/>
              </a:ln>
              <a:solidFill>
                <a:srgbClr val="000000"/>
              </a:solidFill>
              <a:effectLst/>
              <a:uLnTx/>
              <a:uFillTx/>
              <a:latin typeface="Calibri" pitchFamily="34" charset="0"/>
              <a:ea typeface="+mn-ea"/>
              <a:cs typeface="Arial"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Answer is False – Goal of </a:t>
            </a:r>
            <a:r>
              <a:rPr lang="en-US" dirty="0" err="1"/>
              <a:t>pharmacoeconomics</a:t>
            </a:r>
            <a:r>
              <a:rPr lang="en-US" dirty="0"/>
              <a:t> is to find the therapeutic</a:t>
            </a:r>
            <a:r>
              <a:rPr lang="en-US" baseline="0" dirty="0"/>
              <a:t> option that provides the best </a:t>
            </a:r>
            <a:r>
              <a:rPr lang="en-US" b="1" u="sng" baseline="0" dirty="0"/>
              <a:t>VALUE</a:t>
            </a:r>
            <a:r>
              <a:rPr lang="en-US" b="0" u="none" baseline="0" dirty="0"/>
              <a:t>. Cost is just one part of the value story of a pharmaceutical product/service	</a:t>
            </a:r>
            <a:endParaRPr lang="en-US" dirty="0"/>
          </a:p>
        </p:txBody>
      </p:sp>
      <p:sp>
        <p:nvSpPr>
          <p:cNvPr id="4" name="Slide Number Placeholder 3"/>
          <p:cNvSpPr>
            <a:spLocks noGrp="1"/>
          </p:cNvSpPr>
          <p:nvPr>
            <p:ph type="sldNum" sz="quarter" idx="10"/>
          </p:nvPr>
        </p:nvSpPr>
        <p:spPr/>
        <p:txBody>
          <a:bodyPr/>
          <a:lstStyle/>
          <a:p>
            <a:pPr marL="0" marR="0" lvl="0" indent="0" algn="r" defTabSz="933450" rtl="0" eaLnBrk="1" fontAlgn="base" latinLnBrk="0" hangingPunct="1">
              <a:lnSpc>
                <a:spcPct val="100000"/>
              </a:lnSpc>
              <a:spcBef>
                <a:spcPct val="0"/>
              </a:spcBef>
              <a:spcAft>
                <a:spcPct val="0"/>
              </a:spcAft>
              <a:buClrTx/>
              <a:buSzTx/>
              <a:buFontTx/>
              <a:buNone/>
              <a:tabLst/>
              <a:defRPr/>
            </a:pPr>
            <a:fld id="{B4A3270D-0179-4E1A-957B-777002CDDEE0}" type="slidenum">
              <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ＭＳ Ｐゴシック" panose="020B0600070205080204" pitchFamily="34" charset="-128"/>
                <a:cs typeface="Arial" panose="020B0604020202020204" pitchFamily="34" charset="0"/>
              </a:rPr>
              <a:pPr marL="0" marR="0" lvl="0" indent="0" algn="r" defTabSz="933450" rtl="0" eaLnBrk="1" fontAlgn="base" latinLnBrk="0" hangingPunct="1">
                <a:lnSpc>
                  <a:spcPct val="100000"/>
                </a:lnSpc>
                <a:spcBef>
                  <a:spcPct val="0"/>
                </a:spcBef>
                <a:spcAft>
                  <a:spcPct val="0"/>
                </a:spcAft>
                <a:buClrTx/>
                <a:buSzTx/>
                <a:buFontTx/>
                <a:buNone/>
                <a:tabLst/>
                <a:defRPr/>
              </a:pPr>
              <a:t>4</a:t>
            </a:fld>
            <a:endPar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300685777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E9CBD27-D6FE-4E25-8944-C777FE3B93DA}" type="slidenum">
              <a:rPr lang="en-US" smtClean="0"/>
              <a:t>24</a:t>
            </a:fld>
            <a:endParaRPr lang="en-US" dirty="0"/>
          </a:p>
        </p:txBody>
      </p:sp>
    </p:spTree>
    <p:extLst>
      <p:ext uri="{BB962C8B-B14F-4D97-AF65-F5344CB8AC3E}">
        <p14:creationId xmlns:p14="http://schemas.microsoft.com/office/powerpoint/2010/main" val="9393049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Full Economic</a:t>
            </a:r>
            <a:r>
              <a:rPr lang="en-US" baseline="0" dirty="0"/>
              <a:t> Evaluation accounts for BOTH cost and consequences </a:t>
            </a:r>
          </a:p>
          <a:p>
            <a:endParaRPr lang="en-US" baseline="0" dirty="0"/>
          </a:p>
          <a:p>
            <a:r>
              <a:rPr lang="en-US" baseline="0" dirty="0"/>
              <a:t>Partial Economic Evaluation accounts for EITHER cost/consequences </a:t>
            </a:r>
          </a:p>
          <a:p>
            <a:endParaRPr lang="en-US" baseline="0" dirty="0"/>
          </a:p>
          <a:p>
            <a:r>
              <a:rPr lang="en-US" baseline="0" dirty="0"/>
              <a:t>The analyses differ based on the unit of measurement for the outcomes. These will be discussed in detail in the upcoming slides </a:t>
            </a:r>
            <a:endParaRPr lang="en-US" dirty="0"/>
          </a:p>
        </p:txBody>
      </p:sp>
      <p:sp>
        <p:nvSpPr>
          <p:cNvPr id="4" name="Slide Number Placeholder 3"/>
          <p:cNvSpPr>
            <a:spLocks noGrp="1"/>
          </p:cNvSpPr>
          <p:nvPr>
            <p:ph type="sldNum" sz="quarter" idx="10"/>
          </p:nvPr>
        </p:nvSpPr>
        <p:spPr/>
        <p:txBody>
          <a:bodyPr/>
          <a:lstStyle/>
          <a:p>
            <a:pPr marL="0" marR="0" lvl="0" indent="0" algn="r" defTabSz="933450" rtl="0" eaLnBrk="1" fontAlgn="base" latinLnBrk="0" hangingPunct="1">
              <a:lnSpc>
                <a:spcPct val="100000"/>
              </a:lnSpc>
              <a:spcBef>
                <a:spcPct val="0"/>
              </a:spcBef>
              <a:spcAft>
                <a:spcPct val="0"/>
              </a:spcAft>
              <a:buClrTx/>
              <a:buSzTx/>
              <a:buFontTx/>
              <a:buNone/>
              <a:tabLst/>
              <a:defRPr/>
            </a:pPr>
            <a:fld id="{B4A3270D-0179-4E1A-957B-777002CDDEE0}" type="slidenum">
              <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ＭＳ Ｐゴシック" panose="020B0600070205080204" pitchFamily="34" charset="-128"/>
                <a:cs typeface="Arial" panose="020B0604020202020204" pitchFamily="34" charset="0"/>
              </a:rPr>
              <a:pPr marL="0" marR="0" lvl="0" indent="0" algn="r" defTabSz="933450" rtl="0" eaLnBrk="1" fontAlgn="base" latinLnBrk="0" hangingPunct="1">
                <a:lnSpc>
                  <a:spcPct val="100000"/>
                </a:lnSpc>
                <a:spcBef>
                  <a:spcPct val="0"/>
                </a:spcBef>
                <a:spcAft>
                  <a:spcPct val="0"/>
                </a:spcAft>
                <a:buClrTx/>
                <a:buSzTx/>
                <a:buFontTx/>
                <a:buNone/>
                <a:tabLst/>
                <a:defRPr/>
              </a:pPr>
              <a:t>5</a:t>
            </a:fld>
            <a:endPar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42915054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Can be</a:t>
            </a:r>
            <a:r>
              <a:rPr lang="en-US" baseline="0" dirty="0"/>
              <a:t> used to quantify disease burden for various stakeholders. For example, it can quantify cost of opioid abuse/smoking for legal settlements. </a:t>
            </a:r>
          </a:p>
        </p:txBody>
      </p:sp>
      <p:sp>
        <p:nvSpPr>
          <p:cNvPr id="4" name="Slide Number Placeholder 3"/>
          <p:cNvSpPr>
            <a:spLocks noGrp="1"/>
          </p:cNvSpPr>
          <p:nvPr>
            <p:ph type="sldNum" sz="quarter" idx="10"/>
          </p:nvPr>
        </p:nvSpPr>
        <p:spPr/>
        <p:txBody>
          <a:bodyPr/>
          <a:lstStyle/>
          <a:p>
            <a:pPr marL="0" marR="0" lvl="0" indent="0" algn="r" defTabSz="933450" rtl="0" eaLnBrk="1" fontAlgn="base" latinLnBrk="0" hangingPunct="1">
              <a:lnSpc>
                <a:spcPct val="100000"/>
              </a:lnSpc>
              <a:spcBef>
                <a:spcPct val="0"/>
              </a:spcBef>
              <a:spcAft>
                <a:spcPct val="0"/>
              </a:spcAft>
              <a:buClrTx/>
              <a:buSzTx/>
              <a:buFontTx/>
              <a:buNone/>
              <a:tabLst/>
              <a:defRPr/>
            </a:pPr>
            <a:fld id="{B4A3270D-0179-4E1A-957B-777002CDDEE0}" type="slidenum">
              <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ＭＳ Ｐゴシック" panose="020B0600070205080204" pitchFamily="34" charset="-128"/>
                <a:cs typeface="Arial" panose="020B0604020202020204" pitchFamily="34" charset="0"/>
              </a:rPr>
              <a:pPr marL="0" marR="0" lvl="0" indent="0" algn="r" defTabSz="933450" rtl="0" eaLnBrk="1" fontAlgn="base" latinLnBrk="0" hangingPunct="1">
                <a:lnSpc>
                  <a:spcPct val="100000"/>
                </a:lnSpc>
                <a:spcBef>
                  <a:spcPct val="0"/>
                </a:spcBef>
                <a:spcAft>
                  <a:spcPct val="0"/>
                </a:spcAft>
                <a:buClrTx/>
                <a:buSzTx/>
                <a:buFontTx/>
                <a:buNone/>
                <a:tabLst/>
                <a:defRPr/>
              </a:pPr>
              <a:t>6</a:t>
            </a:fld>
            <a:endPar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2119698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ChangeArrowheads="1" noTextEdit="1"/>
          </p:cNvSpPr>
          <p:nvPr>
            <p:ph type="sldImg"/>
          </p:nvPr>
        </p:nvSpPr>
        <p:spPr>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latin typeface="Arial" panose="020B0604020202020204" pitchFamily="34" charset="0"/>
                <a:ea typeface="ＭＳ Ｐゴシック" panose="020B0600070205080204" pitchFamily="34" charset="-128"/>
              </a:rPr>
              <a:t>Advantages: Ease-of-use</a:t>
            </a:r>
            <a:endParaRPr lang="en-US" altLang="en-US" sz="1700" dirty="0">
              <a:latin typeface="Arial" panose="020B0604020202020204" pitchFamily="34" charset="0"/>
              <a:ea typeface="ＭＳ Ｐゴシック" panose="020B0600070205080204" pitchFamily="34" charset="-128"/>
            </a:endParaRPr>
          </a:p>
          <a:p>
            <a:pPr eaLnBrk="1" hangingPunct="1"/>
            <a:r>
              <a:rPr lang="en-US" altLang="en-US" dirty="0">
                <a:latin typeface="Arial" panose="020B0604020202020204" pitchFamily="34" charset="0"/>
                <a:ea typeface="ＭＳ Ｐゴシック" panose="020B0600070205080204" pitchFamily="34" charset="-128"/>
              </a:rPr>
              <a:t>Disadvantages: Few alternatives are known to have the “same” outcomes </a:t>
            </a:r>
          </a:p>
          <a:p>
            <a:pPr eaLnBrk="1" hangingPunct="1"/>
            <a:endParaRPr lang="ru-RU" altLang="en-US" dirty="0">
              <a:latin typeface="Arial" panose="020B0604020202020204" pitchFamily="34" charset="0"/>
              <a:ea typeface="ＭＳ Ｐゴシック" panose="020B0600070205080204" pitchFamily="34" charset="-128"/>
            </a:endParaRPr>
          </a:p>
          <a:p>
            <a:endParaRPr lang="en-US" altLang="en-US" dirty="0">
              <a:ea typeface="ＭＳ Ｐゴシック" panose="020B0600070205080204" pitchFamily="34" charset="-128"/>
            </a:endParaRPr>
          </a:p>
        </p:txBody>
      </p:sp>
      <p:sp>
        <p:nvSpPr>
          <p:cNvPr id="204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defTabSz="9334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defTabSz="93345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defTabSz="93345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defTabSz="93345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5430DE83-2CFD-45CD-8191-1BA155EC615C}" type="slidenum">
              <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ＭＳ Ｐゴシック" panose="020B0600070205080204" pitchFamily="34" charset="-128"/>
                <a:cs typeface="Arial" panose="020B0604020202020204" pitchFamily="34" charset="0"/>
              </a:rPr>
              <a:pPr marL="0" marR="0" lvl="0" indent="0" algn="r" defTabSz="933450" rtl="0" eaLnBrk="1" fontAlgn="base" latinLnBrk="0" hangingPunct="1">
                <a:lnSpc>
                  <a:spcPct val="100000"/>
                </a:lnSpc>
                <a:spcBef>
                  <a:spcPct val="0"/>
                </a:spcBef>
                <a:spcAft>
                  <a:spcPct val="0"/>
                </a:spcAft>
                <a:buClrTx/>
                <a:buSzTx/>
                <a:buFontTx/>
                <a:buNone/>
                <a:tabLst/>
                <a:defRPr/>
              </a:pPr>
              <a:t>7</a:t>
            </a:fld>
            <a:endPar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37004543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ChangeArrowheads="1" noTextEdit="1"/>
          </p:cNvSpPr>
          <p:nvPr>
            <p:ph type="sldImg"/>
          </p:nvPr>
        </p:nvSpPr>
        <p:spPr>
          <a:ln/>
        </p:spPr>
      </p:sp>
      <p:sp>
        <p:nvSpPr>
          <p:cNvPr id="225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latin typeface="Arial" panose="020B0604020202020204" pitchFamily="34" charset="0"/>
                <a:ea typeface="ＭＳ Ｐゴシック" panose="020B0600070205080204" pitchFamily="34" charset="-128"/>
              </a:rPr>
              <a:t>Advantages: Comprehensive, Allows comparison of different</a:t>
            </a:r>
            <a:r>
              <a:rPr lang="en-US" altLang="en-US" baseline="0" dirty="0">
                <a:latin typeface="Arial" panose="020B0604020202020204" pitchFamily="34" charset="0"/>
                <a:ea typeface="ＭＳ Ｐゴシック" panose="020B0600070205080204" pitchFamily="34" charset="-128"/>
              </a:rPr>
              <a:t> interventions which may not have similar outcomes for measurement. Converting these outcomes into $$ can help level the field to compare the interventions</a:t>
            </a:r>
          </a:p>
          <a:p>
            <a:pPr eaLnBrk="1" hangingPunct="1"/>
            <a:endParaRPr lang="en-US" altLang="en-US" sz="1700" dirty="0">
              <a:latin typeface="Arial" panose="020B0604020202020204" pitchFamily="34" charset="0"/>
              <a:ea typeface="ＭＳ Ｐゴシック" panose="020B0600070205080204" pitchFamily="34" charset="-128"/>
            </a:endParaRPr>
          </a:p>
          <a:p>
            <a:pPr eaLnBrk="1" hangingPunct="1"/>
            <a:r>
              <a:rPr lang="en-US" altLang="en-US" dirty="0">
                <a:latin typeface="Arial" panose="020B0604020202020204" pitchFamily="34" charset="0"/>
                <a:ea typeface="ＭＳ Ｐゴシック" panose="020B0600070205080204" pitchFamily="34" charset="-128"/>
              </a:rPr>
              <a:t>Disadvantages: Complex; the</a:t>
            </a:r>
            <a:r>
              <a:rPr lang="en-US" altLang="en-US" baseline="0" dirty="0">
                <a:latin typeface="Arial" panose="020B0604020202020204" pitchFamily="34" charset="0"/>
                <a:ea typeface="ＭＳ Ｐゴシック" panose="020B0600070205080204" pitchFamily="34" charset="-128"/>
              </a:rPr>
              <a:t> patient experience is hard to convert into $$ </a:t>
            </a:r>
            <a:endParaRPr lang="en-US" altLang="en-US" dirty="0">
              <a:latin typeface="Arial" panose="020B0604020202020204" pitchFamily="34" charset="0"/>
              <a:ea typeface="ＭＳ Ｐゴシック" panose="020B0600070205080204" pitchFamily="34" charset="-128"/>
            </a:endParaRPr>
          </a:p>
          <a:p>
            <a:endParaRPr lang="en-US" altLang="en-US" dirty="0">
              <a:ea typeface="ＭＳ Ｐゴシック" panose="020B0600070205080204" pitchFamily="34" charset="-128"/>
            </a:endParaRPr>
          </a:p>
        </p:txBody>
      </p:sp>
      <p:sp>
        <p:nvSpPr>
          <p:cNvPr id="225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defTabSz="9334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defTabSz="93345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defTabSz="93345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defTabSz="93345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C2215A56-71C3-4643-9E9F-B5449BCCE92E}" type="slidenum">
              <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ＭＳ Ｐゴシック" panose="020B0600070205080204" pitchFamily="34" charset="-128"/>
                <a:cs typeface="Arial" panose="020B0604020202020204" pitchFamily="34" charset="0"/>
              </a:rPr>
              <a:pPr marL="0" marR="0" lvl="0" indent="0" algn="r" defTabSz="933450" rtl="0" eaLnBrk="1" fontAlgn="base" latinLnBrk="0" hangingPunct="1">
                <a:lnSpc>
                  <a:spcPct val="100000"/>
                </a:lnSpc>
                <a:spcBef>
                  <a:spcPct val="0"/>
                </a:spcBef>
                <a:spcAft>
                  <a:spcPct val="0"/>
                </a:spcAft>
                <a:buClrTx/>
                <a:buSzTx/>
                <a:buFontTx/>
                <a:buNone/>
                <a:tabLst/>
                <a:defRPr/>
              </a:pPr>
              <a:t>8</a:t>
            </a:fld>
            <a:endPar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9235380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ChangeArrowheads="1" noTextEdit="1"/>
          </p:cNvSpPr>
          <p:nvPr>
            <p:ph type="sldImg"/>
          </p:nvPr>
        </p:nvSpPr>
        <p:spPr>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latin typeface="Arial" panose="020B0604020202020204" pitchFamily="34" charset="0"/>
                <a:ea typeface="ＭＳ Ｐゴシック" panose="020B0600070205080204" pitchFamily="34" charset="-128"/>
              </a:rPr>
              <a:t>Advantages: Most commonly used form of analysis</a:t>
            </a:r>
          </a:p>
          <a:p>
            <a:pPr eaLnBrk="1" hangingPunct="1"/>
            <a:r>
              <a:rPr lang="en-US" altLang="en-US" dirty="0">
                <a:latin typeface="Arial" panose="020B0604020202020204" pitchFamily="34" charset="0"/>
                <a:ea typeface="ＭＳ Ｐゴシック" panose="020B0600070205080204" pitchFamily="34" charset="-128"/>
              </a:rPr>
              <a:t>Disadvantages: Unable to compare different programs or therapeutic classes, </a:t>
            </a:r>
            <a:r>
              <a:rPr lang="en-US" altLang="en-US" dirty="0">
                <a:latin typeface="Times" panose="02020603050405020304" pitchFamily="18" charset="0"/>
                <a:ea typeface="ＭＳ Ｐゴシック" panose="020B0600070205080204" pitchFamily="34" charset="-128"/>
              </a:rPr>
              <a:t>Unable to judge “true” worth. </a:t>
            </a:r>
          </a:p>
          <a:p>
            <a:pPr eaLnBrk="1" hangingPunct="1"/>
            <a:endParaRPr lang="en-US" altLang="en-US" dirty="0">
              <a:latin typeface="Times" panose="02020603050405020304" pitchFamily="18" charset="0"/>
              <a:ea typeface="ＭＳ Ｐゴシック" panose="020B0600070205080204" pitchFamily="34" charset="-128"/>
            </a:endParaRPr>
          </a:p>
          <a:p>
            <a:pPr marL="0" marR="0" lvl="0" indent="0" algn="l" defTabSz="914400" rtl="0" eaLnBrk="1" fontAlgn="base" latinLnBrk="0" hangingPunct="1">
              <a:lnSpc>
                <a:spcPct val="100000"/>
              </a:lnSpc>
              <a:spcBef>
                <a:spcPct val="30000"/>
              </a:spcBef>
              <a:spcAft>
                <a:spcPct val="0"/>
              </a:spcAft>
              <a:buClrTx/>
              <a:buSzTx/>
              <a:buFontTx/>
              <a:buNone/>
              <a:tabLst/>
              <a:defRPr/>
            </a:pPr>
            <a:r>
              <a:rPr lang="en-US" altLang="en-US" dirty="0">
                <a:latin typeface="Times" panose="02020603050405020304" pitchFamily="18" charset="0"/>
                <a:ea typeface="ＭＳ Ｐゴシック" panose="020B0600070205080204" pitchFamily="34" charset="-128"/>
              </a:rPr>
              <a:t>ICER - </a:t>
            </a:r>
            <a:r>
              <a:rPr lang="en-US" altLang="en-US" sz="1200" dirty="0">
                <a:ea typeface="ＭＳ Ｐゴシック" panose="020B0600070205080204" pitchFamily="34" charset="-128"/>
              </a:rPr>
              <a:t>Incremental cost to achieve a </a:t>
            </a:r>
            <a:r>
              <a:rPr lang="en-US" altLang="en-US" sz="1200" i="1" dirty="0">
                <a:ea typeface="ＭＳ Ｐゴシック" panose="020B0600070205080204" pitchFamily="34" charset="-128"/>
              </a:rPr>
              <a:t>one unit increase in outcome </a:t>
            </a:r>
            <a:endParaRPr lang="en-US" altLang="en-US" sz="1200" dirty="0">
              <a:ea typeface="ＭＳ Ｐゴシック" panose="020B0600070205080204" pitchFamily="34" charset="-128"/>
            </a:endParaRPr>
          </a:p>
          <a:p>
            <a:pPr eaLnBrk="1" hangingPunct="1"/>
            <a:r>
              <a:rPr lang="en-US" altLang="en-US" dirty="0">
                <a:latin typeface="Arial" panose="020B0604020202020204" pitchFamily="34" charset="0"/>
                <a:ea typeface="ＭＳ Ｐゴシック" panose="020B0600070205080204" pitchFamily="34" charset="-128"/>
              </a:rPr>
              <a:t> </a:t>
            </a:r>
          </a:p>
          <a:p>
            <a:endParaRPr lang="en-US" altLang="en-US" dirty="0">
              <a:ea typeface="ＭＳ Ｐゴシック" panose="020B0600070205080204" pitchFamily="34" charset="-128"/>
            </a:endParaRPr>
          </a:p>
        </p:txBody>
      </p:sp>
      <p:sp>
        <p:nvSpPr>
          <p:cNvPr id="245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defTabSz="9334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defTabSz="93345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defTabSz="93345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defTabSz="93345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A844022C-4A4E-4A7E-899D-900CEB648397}" type="slidenum">
              <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ＭＳ Ｐゴシック" panose="020B0600070205080204" pitchFamily="34" charset="-128"/>
                <a:cs typeface="Arial" panose="020B0604020202020204" pitchFamily="34" charset="0"/>
              </a:rPr>
              <a:pPr marL="0" marR="0" lvl="0" indent="0" algn="r" defTabSz="933450" rtl="0" eaLnBrk="1" fontAlgn="base" latinLnBrk="0" hangingPunct="1">
                <a:lnSpc>
                  <a:spcPct val="100000"/>
                </a:lnSpc>
                <a:spcBef>
                  <a:spcPct val="0"/>
                </a:spcBef>
                <a:spcAft>
                  <a:spcPct val="0"/>
                </a:spcAft>
                <a:buClrTx/>
                <a:buSzTx/>
                <a:buFontTx/>
                <a:buNone/>
                <a:tabLst/>
                <a:defRPr/>
              </a:pPr>
              <a:t>9</a:t>
            </a:fld>
            <a:endPar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27424229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ChangeArrowheads="1" noTextEdit="1"/>
          </p:cNvSpPr>
          <p:nvPr>
            <p:ph type="sldImg"/>
          </p:nvPr>
        </p:nvSpPr>
        <p:spPr>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b="0" dirty="0">
                <a:latin typeface="Arial" panose="020B0604020202020204" pitchFamily="34" charset="0"/>
                <a:ea typeface="ＭＳ Ｐゴシック" panose="020B0600070205080204" pitchFamily="34" charset="-128"/>
              </a:rPr>
              <a:t>Advantages: Able to evaluate years of life as well as quality of life</a:t>
            </a:r>
            <a:endParaRPr lang="en-US" altLang="en-US" sz="1700" b="0" dirty="0">
              <a:latin typeface="Arial" panose="020B0604020202020204" pitchFamily="34" charset="0"/>
              <a:ea typeface="ＭＳ Ｐゴシック" panose="020B0600070205080204" pitchFamily="34" charset="-128"/>
            </a:endParaRPr>
          </a:p>
          <a:p>
            <a:pPr eaLnBrk="1" hangingPunct="1"/>
            <a:r>
              <a:rPr lang="en-US" altLang="en-US" b="0" dirty="0">
                <a:latin typeface="Arial" panose="020B0604020202020204" pitchFamily="34" charset="0"/>
                <a:ea typeface="ＭＳ Ｐゴシック" panose="020B0600070205080204" pitchFamily="34" charset="-128"/>
              </a:rPr>
              <a:t>Disadvantages: Concerns with validity</a:t>
            </a:r>
          </a:p>
          <a:p>
            <a:endParaRPr lang="en-US" altLang="en-US" b="0" dirty="0">
              <a:ea typeface="ＭＳ Ｐゴシック" panose="020B0600070205080204" pitchFamily="34" charset="-128"/>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sz="1200" b="0" dirty="0">
                <a:ea typeface="ＭＳ Ｐゴシック" panose="020B0600070205080204" pitchFamily="34" charset="-128"/>
              </a:rPr>
              <a:t>QALY - e.g., 4 years at 25% </a:t>
            </a:r>
            <a:r>
              <a:rPr lang="en-US" altLang="en-US" sz="1200" b="0" dirty="0" err="1">
                <a:ea typeface="ＭＳ Ｐゴシック" panose="020B0600070205080204" pitchFamily="34" charset="-128"/>
              </a:rPr>
              <a:t>QoL</a:t>
            </a:r>
            <a:r>
              <a:rPr lang="en-US" altLang="en-US" sz="1200" b="0" dirty="0">
                <a:ea typeface="ＭＳ Ｐゴシック" panose="020B0600070205080204" pitchFamily="34" charset="-128"/>
              </a:rPr>
              <a:t> = 1 year at 100% </a:t>
            </a:r>
            <a:r>
              <a:rPr lang="en-US" altLang="en-US" sz="1200" b="0" dirty="0" err="1">
                <a:ea typeface="ＭＳ Ｐゴシック" panose="020B0600070205080204" pitchFamily="34" charset="-128"/>
              </a:rPr>
              <a:t>QoL</a:t>
            </a:r>
            <a:endParaRPr lang="en-US" altLang="en-US" sz="1200" b="0" dirty="0">
              <a:ea typeface="ＭＳ Ｐゴシック" panose="020B0600070205080204" pitchFamily="34" charset="-128"/>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altLang="en-US" sz="1200" b="0" dirty="0">
              <a:ea typeface="ＭＳ Ｐゴシック" panose="020B0600070205080204" pitchFamily="34" charset="-128"/>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sz="1200" b="0" dirty="0">
                <a:ea typeface="ＭＳ Ｐゴシック" panose="020B0600070205080204" pitchFamily="34" charset="-128"/>
              </a:rPr>
              <a:t>Utility</a:t>
            </a:r>
            <a:r>
              <a:rPr lang="en-US" altLang="en-US" sz="1200" b="0" baseline="0" dirty="0">
                <a:ea typeface="ＭＳ Ｐゴシック" panose="020B0600070205080204" pitchFamily="34" charset="-128"/>
              </a:rPr>
              <a:t> weights are quantified using questionnaires like SF36 or </a:t>
            </a:r>
            <a:r>
              <a:rPr lang="en-US" altLang="en-US" sz="1200" b="0" baseline="0" dirty="0" err="1">
                <a:ea typeface="ＭＳ Ｐゴシック" panose="020B0600070205080204" pitchFamily="34" charset="-128"/>
              </a:rPr>
              <a:t>EURQoL</a:t>
            </a:r>
            <a:r>
              <a:rPr lang="en-US" altLang="en-US" sz="1200" b="0" baseline="0" dirty="0">
                <a:ea typeface="ＭＳ Ｐゴシック" panose="020B0600070205080204" pitchFamily="34" charset="-128"/>
              </a:rPr>
              <a:t>. These may be general or disease-specific. </a:t>
            </a:r>
            <a:endParaRPr lang="en-US" altLang="en-US" sz="1200" b="0" dirty="0">
              <a:ea typeface="ＭＳ Ｐゴシック" panose="020B0600070205080204" pitchFamily="34" charset="-128"/>
            </a:endParaRPr>
          </a:p>
          <a:p>
            <a:r>
              <a:rPr lang="en-US" altLang="en-US" b="0" dirty="0">
                <a:ea typeface="ＭＳ Ｐゴシック" panose="020B0600070205080204" pitchFamily="34" charset="-128"/>
              </a:rPr>
              <a:t> </a:t>
            </a:r>
          </a:p>
        </p:txBody>
      </p:sp>
      <p:sp>
        <p:nvSpPr>
          <p:cNvPr id="266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defTabSz="9334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defTabSz="93345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defTabSz="93345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defTabSz="93345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CE454FFD-8790-4DB6-8E2A-E03C19D85674}" type="slidenum">
              <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ＭＳ Ｐゴシック" panose="020B0600070205080204" pitchFamily="34" charset="-128"/>
                <a:cs typeface="Arial" panose="020B0604020202020204" pitchFamily="34" charset="0"/>
              </a:rPr>
              <a:pPr marL="0" marR="0" lvl="0" indent="0" algn="r" defTabSz="933450" rtl="0" eaLnBrk="1" fontAlgn="base" latinLnBrk="0" hangingPunct="1">
                <a:lnSpc>
                  <a:spcPct val="100000"/>
                </a:lnSpc>
                <a:spcBef>
                  <a:spcPct val="0"/>
                </a:spcBef>
                <a:spcAft>
                  <a:spcPct val="0"/>
                </a:spcAft>
                <a:buClrTx/>
                <a:buSzTx/>
                <a:buFontTx/>
                <a:buNone/>
                <a:tabLst/>
                <a:defRPr/>
              </a:pPr>
              <a:t>10</a:t>
            </a:fld>
            <a:endPar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31958368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ChangeArrowheads="1" noTextEdit="1"/>
          </p:cNvSpPr>
          <p:nvPr>
            <p:ph type="sldImg"/>
          </p:nvPr>
        </p:nvSpPr>
        <p:spPr>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ea typeface="ＭＳ Ｐゴシック" panose="020B0600070205080204" pitchFamily="34" charset="-128"/>
            </a:endParaRPr>
          </a:p>
        </p:txBody>
      </p:sp>
      <p:sp>
        <p:nvSpPr>
          <p:cNvPr id="286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defTabSz="9334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defTabSz="93345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defTabSz="93345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defTabSz="93345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marL="0" marR="0" lvl="0" indent="0" algn="r" defTabSz="933450" rtl="0" eaLnBrk="1" fontAlgn="base" latinLnBrk="0" hangingPunct="1">
              <a:lnSpc>
                <a:spcPct val="100000"/>
              </a:lnSpc>
              <a:spcBef>
                <a:spcPct val="0"/>
              </a:spcBef>
              <a:spcAft>
                <a:spcPct val="0"/>
              </a:spcAft>
              <a:buClrTx/>
              <a:buSzTx/>
              <a:buFontTx/>
              <a:buNone/>
              <a:tabLst/>
              <a:defRPr/>
            </a:pPr>
            <a:fld id="{4BFE5EA3-EBD1-4DD9-AF38-78D8264FDDF4}" type="slidenum">
              <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ＭＳ Ｐゴシック" panose="020B0600070205080204" pitchFamily="34" charset="-128"/>
                <a:cs typeface="Arial" panose="020B0604020202020204" pitchFamily="34" charset="0"/>
              </a:rPr>
              <a:pPr marL="0" marR="0" lvl="0" indent="0" algn="r" defTabSz="933450" rtl="0" eaLnBrk="1" fontAlgn="base" latinLnBrk="0" hangingPunct="1">
                <a:lnSpc>
                  <a:spcPct val="100000"/>
                </a:lnSpc>
                <a:spcBef>
                  <a:spcPct val="0"/>
                </a:spcBef>
                <a:spcAft>
                  <a:spcPct val="0"/>
                </a:spcAft>
                <a:buClrTx/>
                <a:buSzTx/>
                <a:buFontTx/>
                <a:buNone/>
                <a:tabLst/>
                <a:defRPr/>
              </a:pPr>
              <a:t>11</a:t>
            </a:fld>
            <a:endPar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285660828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5_Content Slid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C04C13C6-0F69-B640-B435-8A21A1E347B0}"/>
              </a:ext>
            </a:extLst>
          </p:cNvPr>
          <p:cNvSpPr/>
          <p:nvPr userDrawn="1"/>
        </p:nvSpPr>
        <p:spPr>
          <a:xfrm>
            <a:off x="-101600" y="5878512"/>
            <a:ext cx="12725400" cy="1093788"/>
          </a:xfrm>
          <a:prstGeom prst="rect">
            <a:avLst/>
          </a:prstGeom>
          <a:solidFill>
            <a:srgbClr val="F8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Placeholder 1">
            <a:extLst>
              <a:ext uri="{FF2B5EF4-FFF2-40B4-BE49-F238E27FC236}">
                <a16:creationId xmlns:a16="http://schemas.microsoft.com/office/drawing/2014/main" id="{8B8ADC0C-F1F3-AC47-9C82-3B914F9265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lvl1pPr>
              <a:defRPr b="1">
                <a:solidFill>
                  <a:srgbClr val="00205B"/>
                </a:solidFill>
                <a:latin typeface="+mj-lt"/>
              </a:defRPr>
            </a:lvl1pPr>
          </a:lstStyle>
          <a:p>
            <a:r>
              <a:rPr lang="en-US" dirty="0"/>
              <a:t>Click to edit Master title style</a:t>
            </a:r>
          </a:p>
        </p:txBody>
      </p:sp>
      <p:sp>
        <p:nvSpPr>
          <p:cNvPr id="5" name="Text Placeholder 2">
            <a:extLst>
              <a:ext uri="{FF2B5EF4-FFF2-40B4-BE49-F238E27FC236}">
                <a16:creationId xmlns:a16="http://schemas.microsoft.com/office/drawing/2014/main" id="{56C8EC6E-9E55-7246-89D9-7FF10A01A7E5}"/>
              </a:ext>
            </a:extLst>
          </p:cNvPr>
          <p:cNvSpPr>
            <a:spLocks noGrp="1"/>
          </p:cNvSpPr>
          <p:nvPr>
            <p:ph idx="1" hasCustomPrompt="1"/>
          </p:nvPr>
        </p:nvSpPr>
        <p:spPr>
          <a:xfrm>
            <a:off x="838200" y="1825625"/>
            <a:ext cx="10515600" cy="3903663"/>
          </a:xfrm>
          <a:prstGeom prst="rect">
            <a:avLst/>
          </a:prstGeom>
        </p:spPr>
        <p:txBody>
          <a:bodyPr vert="horz" lIns="91440" tIns="45720" rIns="91440" bIns="45720" rtlCol="0">
            <a:normAutofit/>
          </a:bodyPr>
          <a:lstStyle>
            <a:lvl1pPr>
              <a:defRPr>
                <a:solidFill>
                  <a:srgbClr val="00205B"/>
                </a:solidFill>
                <a:latin typeface="+mj-lt"/>
              </a:defRPr>
            </a:lvl1pPr>
            <a:lvl2pPr marL="742950" indent="-285750">
              <a:buClr>
                <a:schemeClr val="accent1"/>
              </a:buClr>
              <a:buFont typeface="Wingdings" pitchFamily="2" charset="2"/>
              <a:buChar char="§"/>
              <a:defRPr>
                <a:solidFill>
                  <a:srgbClr val="00205B"/>
                </a:solidFill>
                <a:latin typeface="+mn-lt"/>
              </a:defRPr>
            </a:lvl2pPr>
            <a:lvl3pPr marL="1200150" indent="-285750">
              <a:buClr>
                <a:schemeClr val="bg2"/>
              </a:buClr>
              <a:buFont typeface="Courier New" panose="02070309020205020404" pitchFamily="49" charset="0"/>
              <a:buChar char="o"/>
              <a:defRPr>
                <a:solidFill>
                  <a:srgbClr val="00205B"/>
                </a:solidFill>
                <a:latin typeface="+mn-lt"/>
              </a:defRPr>
            </a:lvl3pPr>
            <a:lvl4pPr marL="1657350" indent="-285750">
              <a:buFont typeface="Arial" panose="020B0604020202020204" pitchFamily="34" charset="0"/>
              <a:buChar char="•"/>
              <a:defRPr>
                <a:latin typeface="Montserrat" panose="02000505000000020004" pitchFamily="2" charset="77"/>
              </a:defRPr>
            </a:lvl4pPr>
            <a:lvl5pPr>
              <a:defRPr>
                <a:latin typeface="Montserrat" panose="02000505000000020004" pitchFamily="2" charset="77"/>
              </a:defRPr>
            </a:lvl5pPr>
          </a:lstStyle>
          <a:p>
            <a:pPr lvl="0"/>
            <a:r>
              <a:rPr lang="en-US" dirty="0"/>
              <a:t>Click to edit Master text styles</a:t>
            </a:r>
          </a:p>
          <a:p>
            <a:pPr lvl="1"/>
            <a:r>
              <a:rPr lang="en-US" dirty="0"/>
              <a:t>Second level</a:t>
            </a:r>
          </a:p>
          <a:p>
            <a:pPr lvl="2"/>
            <a:r>
              <a:rPr lang="en-US" dirty="0"/>
              <a:t>Third level</a:t>
            </a:r>
          </a:p>
        </p:txBody>
      </p:sp>
      <p:sp>
        <p:nvSpPr>
          <p:cNvPr id="8" name="Rectangle 7">
            <a:extLst>
              <a:ext uri="{FF2B5EF4-FFF2-40B4-BE49-F238E27FC236}">
                <a16:creationId xmlns:a16="http://schemas.microsoft.com/office/drawing/2014/main" id="{914081D7-87F3-4652-948E-4D0A715D903A}"/>
              </a:ext>
            </a:extLst>
          </p:cNvPr>
          <p:cNvSpPr/>
          <p:nvPr userDrawn="1"/>
        </p:nvSpPr>
        <p:spPr>
          <a:xfrm>
            <a:off x="0" y="5891349"/>
            <a:ext cx="12192000" cy="1084217"/>
          </a:xfrm>
          <a:prstGeom prst="rect">
            <a:avLst/>
          </a:prstGeom>
          <a:solidFill>
            <a:srgbClr val="0020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Content Placeholder 17" descr="A close up of a logo&#10;&#10;Description automatically generated">
            <a:extLst>
              <a:ext uri="{FF2B5EF4-FFF2-40B4-BE49-F238E27FC236}">
                <a16:creationId xmlns:a16="http://schemas.microsoft.com/office/drawing/2014/main" id="{48E4E665-35B8-4277-876A-8CFBF3722FFC}"/>
              </a:ext>
            </a:extLst>
          </p:cNvPr>
          <p:cNvPicPr>
            <a:picLocks noChangeAspect="1"/>
          </p:cNvPicPr>
          <p:nvPr userDrawn="1"/>
        </p:nvPicPr>
        <p:blipFill>
          <a:blip r:embed="rId2"/>
          <a:stretch>
            <a:fillRect/>
          </a:stretch>
        </p:blipFill>
        <p:spPr>
          <a:xfrm>
            <a:off x="-1461633" y="4065786"/>
            <a:ext cx="6414633" cy="4956762"/>
          </a:xfrm>
          <a:prstGeom prst="rect">
            <a:avLst/>
          </a:prstGeom>
        </p:spPr>
      </p:pic>
    </p:spTree>
    <p:extLst>
      <p:ext uri="{BB962C8B-B14F-4D97-AF65-F5344CB8AC3E}">
        <p14:creationId xmlns:p14="http://schemas.microsoft.com/office/powerpoint/2010/main" val="129453421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DDE648C-5CE3-334D-A11A-A3AC931205CB}"/>
              </a:ext>
            </a:extLst>
          </p:cNvPr>
          <p:cNvSpPr/>
          <p:nvPr userDrawn="1"/>
        </p:nvSpPr>
        <p:spPr>
          <a:xfrm>
            <a:off x="-101600" y="-5715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itle Placeholder 1">
            <a:extLst>
              <a:ext uri="{FF2B5EF4-FFF2-40B4-BE49-F238E27FC236}">
                <a16:creationId xmlns:a16="http://schemas.microsoft.com/office/drawing/2014/main" id="{28745B42-C894-454C-91A1-91582D36D1C8}"/>
              </a:ext>
            </a:extLst>
          </p:cNvPr>
          <p:cNvSpPr>
            <a:spLocks noGrp="1"/>
          </p:cNvSpPr>
          <p:nvPr>
            <p:ph type="title" hasCustomPrompt="1"/>
          </p:nvPr>
        </p:nvSpPr>
        <p:spPr>
          <a:xfrm>
            <a:off x="822960" y="685800"/>
            <a:ext cx="8840949" cy="2169367"/>
          </a:xfrm>
          <a:prstGeom prst="rect">
            <a:avLst/>
          </a:prstGeom>
        </p:spPr>
        <p:txBody>
          <a:bodyPr vert="horz" lIns="0" tIns="0" rIns="0" bIns="0" rtlCol="0" anchor="t" anchorCtr="0">
            <a:noAutofit/>
          </a:bodyPr>
          <a:lstStyle>
            <a:lvl1pPr algn="ctr">
              <a:defRPr sz="7200" b="1">
                <a:solidFill>
                  <a:srgbClr val="00205B"/>
                </a:solidFill>
                <a:latin typeface="+mj-lt"/>
              </a:defRPr>
            </a:lvl1pPr>
          </a:lstStyle>
          <a:p>
            <a:r>
              <a:rPr lang="en-US" dirty="0">
                <a:solidFill>
                  <a:schemeClr val="bg1"/>
                </a:solidFill>
              </a:rPr>
              <a:t>Slide Title (Paragraph)</a:t>
            </a:r>
            <a:endParaRPr lang="en-US" dirty="0"/>
          </a:p>
        </p:txBody>
      </p:sp>
      <p:sp>
        <p:nvSpPr>
          <p:cNvPr id="7" name="Rectangle 6">
            <a:extLst>
              <a:ext uri="{FF2B5EF4-FFF2-40B4-BE49-F238E27FC236}">
                <a16:creationId xmlns:a16="http://schemas.microsoft.com/office/drawing/2014/main" id="{7511457A-C405-4EB0-B7DE-C089F75AFEEB}"/>
              </a:ext>
            </a:extLst>
          </p:cNvPr>
          <p:cNvSpPr/>
          <p:nvPr userDrawn="1"/>
        </p:nvSpPr>
        <p:spPr>
          <a:xfrm>
            <a:off x="5679741" y="3149322"/>
            <a:ext cx="6288066" cy="17447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r"/>
            <a:endParaRPr lang="en-US" sz="3200" dirty="0"/>
          </a:p>
        </p:txBody>
      </p:sp>
      <p:pic>
        <p:nvPicPr>
          <p:cNvPr id="8" name="Picture 7">
            <a:extLst>
              <a:ext uri="{FF2B5EF4-FFF2-40B4-BE49-F238E27FC236}">
                <a16:creationId xmlns:a16="http://schemas.microsoft.com/office/drawing/2014/main" id="{B867F522-2F42-C444-BC13-881D739BCE36}"/>
              </a:ext>
            </a:extLst>
          </p:cNvPr>
          <p:cNvPicPr>
            <a:picLocks noChangeAspect="1"/>
          </p:cNvPicPr>
          <p:nvPr userDrawn="1"/>
        </p:nvPicPr>
        <p:blipFill>
          <a:blip r:embed="rId2"/>
          <a:stretch>
            <a:fillRect/>
          </a:stretch>
        </p:blipFill>
        <p:spPr>
          <a:xfrm>
            <a:off x="-1780033" y="1931772"/>
            <a:ext cx="6858000" cy="6858000"/>
          </a:xfrm>
          <a:prstGeom prst="rect">
            <a:avLst/>
          </a:prstGeom>
        </p:spPr>
      </p:pic>
    </p:spTree>
    <p:extLst>
      <p:ext uri="{BB962C8B-B14F-4D97-AF65-F5344CB8AC3E}">
        <p14:creationId xmlns:p14="http://schemas.microsoft.com/office/powerpoint/2010/main" val="97531104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DDE648C-5CE3-334D-A11A-A3AC931205CB}"/>
              </a:ext>
            </a:extLst>
          </p:cNvPr>
          <p:cNvSpPr/>
          <p:nvPr userDrawn="1"/>
        </p:nvSpPr>
        <p:spPr>
          <a:xfrm>
            <a:off x="0" y="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59173382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DDE648C-5CE3-334D-A11A-A3AC931205CB}"/>
              </a:ext>
            </a:extLst>
          </p:cNvPr>
          <p:cNvSpPr/>
          <p:nvPr userDrawn="1"/>
        </p:nvSpPr>
        <p:spPr>
          <a:xfrm>
            <a:off x="-101600" y="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a:extLst>
              <a:ext uri="{FF2B5EF4-FFF2-40B4-BE49-F238E27FC236}">
                <a16:creationId xmlns:a16="http://schemas.microsoft.com/office/drawing/2014/main" id="{BCEC5190-DB6C-504A-A431-681490C9CFFA}"/>
              </a:ext>
            </a:extLst>
          </p:cNvPr>
          <p:cNvPicPr>
            <a:picLocks noChangeAspect="1"/>
          </p:cNvPicPr>
          <p:nvPr userDrawn="1"/>
        </p:nvPicPr>
        <p:blipFill>
          <a:blip r:embed="rId2"/>
          <a:stretch>
            <a:fillRect/>
          </a:stretch>
        </p:blipFill>
        <p:spPr>
          <a:xfrm>
            <a:off x="-1793488" y="2007219"/>
            <a:ext cx="6858000" cy="6858000"/>
          </a:xfrm>
          <a:prstGeom prst="rect">
            <a:avLst/>
          </a:prstGeom>
        </p:spPr>
      </p:pic>
    </p:spTree>
    <p:extLst>
      <p:ext uri="{BB962C8B-B14F-4D97-AF65-F5344CB8AC3E}">
        <p14:creationId xmlns:p14="http://schemas.microsoft.com/office/powerpoint/2010/main" val="285829114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8_Custom Layou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03B933F-AC31-354F-82CE-ECFCD649E389}"/>
              </a:ext>
            </a:extLst>
          </p:cNvPr>
          <p:cNvSpPr/>
          <p:nvPr userDrawn="1"/>
        </p:nvSpPr>
        <p:spPr>
          <a:xfrm>
            <a:off x="-101600" y="0"/>
            <a:ext cx="12725400" cy="69723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a:extLst>
              <a:ext uri="{FF2B5EF4-FFF2-40B4-BE49-F238E27FC236}">
                <a16:creationId xmlns:a16="http://schemas.microsoft.com/office/drawing/2014/main" id="{84ED2222-9B49-4F44-80C4-7F0FFDD2BCA8}"/>
              </a:ext>
            </a:extLst>
          </p:cNvPr>
          <p:cNvPicPr>
            <a:picLocks noChangeAspect="1"/>
          </p:cNvPicPr>
          <p:nvPr userDrawn="1"/>
        </p:nvPicPr>
        <p:blipFill rotWithShape="1">
          <a:blip r:embed="rId2"/>
          <a:srcRect r="16356" b="42778"/>
          <a:stretch/>
        </p:blipFill>
        <p:spPr>
          <a:xfrm>
            <a:off x="5983664" y="-1422399"/>
            <a:ext cx="7427536" cy="6184232"/>
          </a:xfrm>
          <a:prstGeom prst="rect">
            <a:avLst/>
          </a:prstGeom>
        </p:spPr>
      </p:pic>
    </p:spTree>
    <p:extLst>
      <p:ext uri="{BB962C8B-B14F-4D97-AF65-F5344CB8AC3E}">
        <p14:creationId xmlns:p14="http://schemas.microsoft.com/office/powerpoint/2010/main" val="203711810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3_Quot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03B933F-AC31-354F-82CE-ECFCD649E389}"/>
              </a:ext>
            </a:extLst>
          </p:cNvPr>
          <p:cNvSpPr/>
          <p:nvPr userDrawn="1"/>
        </p:nvSpPr>
        <p:spPr>
          <a:xfrm>
            <a:off x="0" y="0"/>
            <a:ext cx="12188952"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dirty="0"/>
          </a:p>
        </p:txBody>
      </p:sp>
      <p:pic>
        <p:nvPicPr>
          <p:cNvPr id="5" name="Picture 4">
            <a:extLst>
              <a:ext uri="{FF2B5EF4-FFF2-40B4-BE49-F238E27FC236}">
                <a16:creationId xmlns:a16="http://schemas.microsoft.com/office/drawing/2014/main" id="{84ED2222-9B49-4F44-80C4-7F0FFDD2BCA8}"/>
              </a:ext>
            </a:extLst>
          </p:cNvPr>
          <p:cNvPicPr>
            <a:picLocks noChangeAspect="1"/>
          </p:cNvPicPr>
          <p:nvPr userDrawn="1"/>
        </p:nvPicPr>
        <p:blipFill rotWithShape="1">
          <a:blip r:embed="rId2"/>
          <a:srcRect r="16356" b="42778"/>
          <a:stretch/>
        </p:blipFill>
        <p:spPr>
          <a:xfrm>
            <a:off x="5831633" y="-1540568"/>
            <a:ext cx="7427536" cy="6184232"/>
          </a:xfrm>
          <a:prstGeom prst="rect">
            <a:avLst/>
          </a:prstGeom>
        </p:spPr>
      </p:pic>
      <p:sp>
        <p:nvSpPr>
          <p:cNvPr id="9" name="Title 1">
            <a:extLst>
              <a:ext uri="{FF2B5EF4-FFF2-40B4-BE49-F238E27FC236}">
                <a16:creationId xmlns:a16="http://schemas.microsoft.com/office/drawing/2014/main" id="{E5313341-5859-415D-BE52-55C586B2850C}"/>
              </a:ext>
            </a:extLst>
          </p:cNvPr>
          <p:cNvSpPr>
            <a:spLocks noGrp="1"/>
          </p:cNvSpPr>
          <p:nvPr>
            <p:ph type="title"/>
          </p:nvPr>
        </p:nvSpPr>
        <p:spPr>
          <a:xfrm>
            <a:off x="167951" y="4257443"/>
            <a:ext cx="10515600" cy="2245994"/>
          </a:xfrm>
          <a:prstGeom prst="rect">
            <a:avLst/>
          </a:prstGeom>
        </p:spPr>
        <p:txBody>
          <a:bodyPr/>
          <a:lstStyle>
            <a:lvl1pPr>
              <a:defRPr sz="7200" b="1">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4015048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06246149"/>
      </p:ext>
    </p:extLst>
  </p:cSld>
  <p:clrMap bg1="lt1" tx1="dk1" bg2="lt2" tx2="dk2" accent1="accent1" accent2="accent2" accent3="accent3" accent4="accent4" accent5="accent5" accent6="accent6" hlink="hlink" folHlink="folHlink"/>
  <p:sldLayoutIdLst>
    <p:sldLayoutId id="2147483669" r:id="rId1"/>
    <p:sldLayoutId id="2147483665" r:id="rId2"/>
    <p:sldLayoutId id="2147483663" r:id="rId3"/>
    <p:sldLayoutId id="2147483655" r:id="rId4"/>
    <p:sldLayoutId id="2147483650" r:id="rId5"/>
    <p:sldLayoutId id="2147483670" r:id="rId6"/>
  </p:sldLayoutIdLst>
  <mc:AlternateContent xmlns:mc="http://schemas.openxmlformats.org/markup-compatibility/2006" xmlns:p14="http://schemas.microsoft.com/office/powerpoint/2010/main">
    <mc:Choice Requires="p14">
      <p:transition p14:dur="10"/>
    </mc:Choice>
    <mc:Fallback xmlns="">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icer-review.org/" TargetMode="External"/><Relationship Id="rId2" Type="http://schemas.openxmlformats.org/officeDocument/2006/relationships/hyperlink" Target="http://www.ispor.org/" TargetMode="External"/><Relationship Id="rId1" Type="http://schemas.openxmlformats.org/officeDocument/2006/relationships/slideLayout" Target="../slideLayouts/slideLayout1.xml"/><Relationship Id="rId4" Type="http://schemas.openxmlformats.org/officeDocument/2006/relationships/hyperlink" Target="https://www.equator-network.org/wp-content/uploads/2013/04/Revised-CHEERS-Checklist-Oct13.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2013736" y="1259633"/>
            <a:ext cx="10013230" cy="2169367"/>
          </a:xfrm>
        </p:spPr>
        <p:txBody>
          <a:bodyPr/>
          <a:lstStyle/>
          <a:p>
            <a:pPr algn="r" eaLnBrk="1" hangingPunct="1"/>
            <a:r>
              <a:rPr lang="en-US" altLang="en-US" sz="6000" dirty="0">
                <a:solidFill>
                  <a:schemeClr val="bg1"/>
                </a:solidFill>
              </a:rPr>
              <a:t>Pharmacoeconomics</a:t>
            </a:r>
            <a:endParaRPr lang="en-US" altLang="en-US" sz="6000" b="1" dirty="0">
              <a:solidFill>
                <a:schemeClr val="bg1"/>
              </a:solidFill>
            </a:endParaRPr>
          </a:p>
        </p:txBody>
      </p:sp>
      <p:sp>
        <p:nvSpPr>
          <p:cNvPr id="12291" name="Subtitle 2"/>
          <p:cNvSpPr>
            <a:spLocks noGrp="1"/>
          </p:cNvSpPr>
          <p:nvPr>
            <p:ph type="subTitle" idx="4294967295"/>
          </p:nvPr>
        </p:nvSpPr>
        <p:spPr>
          <a:xfrm>
            <a:off x="5791200" y="4305300"/>
            <a:ext cx="6400800" cy="1752600"/>
          </a:xfrm>
          <a:prstGeom prst="rect">
            <a:avLst/>
          </a:prstGeom>
        </p:spPr>
        <p:txBody>
          <a:bodyPr/>
          <a:lstStyle/>
          <a:p>
            <a:pPr marL="0" indent="0" algn="r" eaLnBrk="1" hangingPunct="1">
              <a:buNone/>
            </a:pPr>
            <a:r>
              <a:rPr lang="en-US" altLang="en-US" dirty="0">
                <a:solidFill>
                  <a:schemeClr val="bg1"/>
                </a:solidFill>
              </a:rPr>
              <a:t>Created by the School of Pharmacy Relations Committee for AMCP</a:t>
            </a:r>
          </a:p>
          <a:p>
            <a:pPr marL="0" indent="0" algn="r" eaLnBrk="1" hangingPunct="1">
              <a:buNone/>
            </a:pPr>
            <a:r>
              <a:rPr lang="en-US" altLang="en-US" dirty="0">
                <a:solidFill>
                  <a:schemeClr val="bg1"/>
                </a:solidFill>
              </a:rPr>
              <a:t>Updated: January 2020</a:t>
            </a:r>
          </a:p>
          <a:p>
            <a:pPr eaLnBrk="1" hangingPunct="1"/>
            <a:endParaRPr lang="en-US" alt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5962436" y="4724400"/>
            <a:ext cx="4571998" cy="1069008"/>
          </a:xfrm>
          <a:prstGeom prst="rect">
            <a:avLst/>
          </a:prstGeom>
        </p:spPr>
      </p:pic>
      <p:sp>
        <p:nvSpPr>
          <p:cNvPr id="25602" name="Rectangle 2"/>
          <p:cNvSpPr>
            <a:spLocks noGrp="1"/>
          </p:cNvSpPr>
          <p:nvPr>
            <p:ph type="title"/>
          </p:nvPr>
        </p:nvSpPr>
        <p:spPr>
          <a:xfrm>
            <a:off x="838200" y="213562"/>
            <a:ext cx="10515600" cy="1325563"/>
          </a:xfrm>
        </p:spPr>
        <p:txBody>
          <a:bodyPr/>
          <a:lstStyle/>
          <a:p>
            <a:pPr eaLnBrk="1" hangingPunct="1"/>
            <a:r>
              <a:rPr lang="en-US" altLang="en-US" dirty="0">
                <a:solidFill>
                  <a:schemeClr val="tx1"/>
                </a:solidFill>
                <a:ea typeface="ＭＳ Ｐゴシック" panose="020B0600070205080204" pitchFamily="34" charset="-128"/>
              </a:rPr>
              <a:t>Cost Utility Analysis</a:t>
            </a:r>
          </a:p>
        </p:txBody>
      </p:sp>
      <p:sp>
        <p:nvSpPr>
          <p:cNvPr id="25603" name="Rectangle 3"/>
          <p:cNvSpPr>
            <a:spLocks noGrp="1"/>
          </p:cNvSpPr>
          <p:nvPr>
            <p:ph idx="1"/>
          </p:nvPr>
        </p:nvSpPr>
        <p:spPr>
          <a:xfrm>
            <a:off x="838200" y="1291922"/>
            <a:ext cx="10515600" cy="3903663"/>
          </a:xfrm>
        </p:spPr>
        <p:txBody>
          <a:bodyPr/>
          <a:lstStyle/>
          <a:p>
            <a:pPr>
              <a:lnSpc>
                <a:spcPct val="90000"/>
              </a:lnSpc>
            </a:pPr>
            <a:r>
              <a:rPr lang="en-US" altLang="en-US" sz="2800" dirty="0">
                <a:ea typeface="ＭＳ Ｐゴシック" panose="020B0600070205080204" pitchFamily="34" charset="-128"/>
              </a:rPr>
              <a:t>Analysis that account for both quality and quantity of life which are expressed as “utilities” </a:t>
            </a:r>
          </a:p>
          <a:p>
            <a:pPr lvl="1">
              <a:lnSpc>
                <a:spcPct val="90000"/>
              </a:lnSpc>
              <a:buFont typeface="Courier New" panose="02070309020205020404" pitchFamily="49" charset="0"/>
              <a:buChar char="o"/>
            </a:pPr>
            <a:r>
              <a:rPr lang="en-US" altLang="en-US" sz="2400" i="1" dirty="0">
                <a:ea typeface="ＭＳ Ｐゴシック" panose="020B0600070205080204" pitchFamily="34" charset="-128"/>
              </a:rPr>
              <a:t>Utilities represent patient preferences and quality of life associated with disease and/or treatment</a:t>
            </a:r>
          </a:p>
          <a:p>
            <a:pPr>
              <a:lnSpc>
                <a:spcPct val="90000"/>
              </a:lnSpc>
            </a:pPr>
            <a:r>
              <a:rPr lang="en-US" altLang="en-US" sz="2800" dirty="0">
                <a:ea typeface="ＭＳ Ｐゴシック" panose="020B0600070205080204" pitchFamily="34" charset="-128"/>
              </a:rPr>
              <a:t>Units of Measurement </a:t>
            </a:r>
          </a:p>
          <a:p>
            <a:pPr lvl="1">
              <a:lnSpc>
                <a:spcPct val="90000"/>
              </a:lnSpc>
              <a:buFont typeface="Courier New" panose="02070309020205020404" pitchFamily="49" charset="0"/>
              <a:buChar char="o"/>
            </a:pPr>
            <a:r>
              <a:rPr lang="en-US" altLang="en-US" sz="2400" dirty="0">
                <a:ea typeface="ＭＳ Ｐゴシック" panose="020B0600070205080204" pitchFamily="34" charset="-128"/>
              </a:rPr>
              <a:t>Cost – Monetary ($) </a:t>
            </a:r>
          </a:p>
          <a:p>
            <a:pPr lvl="1">
              <a:lnSpc>
                <a:spcPct val="90000"/>
              </a:lnSpc>
              <a:buFont typeface="Courier New" panose="02070309020205020404" pitchFamily="49" charset="0"/>
              <a:buChar char="o"/>
            </a:pPr>
            <a:r>
              <a:rPr lang="en-US" altLang="en-US" sz="2400" dirty="0">
                <a:ea typeface="ＭＳ Ｐゴシック" panose="020B0600070205080204" pitchFamily="34" charset="-128"/>
              </a:rPr>
              <a:t>Consequence – Quality adjusted life year (QALY) </a:t>
            </a:r>
            <a:endParaRPr lang="en-US" altLang="en-US" sz="2400" i="1" dirty="0">
              <a:ea typeface="ＭＳ Ｐゴシック" panose="020B0600070205080204" pitchFamily="34" charset="-128"/>
            </a:endParaRPr>
          </a:p>
          <a:p>
            <a:pPr>
              <a:lnSpc>
                <a:spcPct val="90000"/>
              </a:lnSpc>
            </a:pPr>
            <a:r>
              <a:rPr lang="en-US" altLang="en-US" sz="2800" dirty="0">
                <a:ea typeface="ＭＳ Ｐゴシック" panose="020B0600070205080204" pitchFamily="34" charset="-128"/>
              </a:rPr>
              <a:t>Quality adjusted life year – factor of life expectancy and utility </a:t>
            </a:r>
          </a:p>
          <a:p>
            <a:pPr>
              <a:lnSpc>
                <a:spcPct val="90000"/>
              </a:lnSpc>
            </a:pPr>
            <a:endParaRPr lang="en-US" altLang="en-US" sz="800" dirty="0">
              <a:ea typeface="ＭＳ Ｐゴシック" panose="020B0600070205080204" pitchFamily="34" charset="-128"/>
            </a:endParaRPr>
          </a:p>
          <a:p>
            <a:pPr eaLnBrk="1" hangingPunct="1">
              <a:buFont typeface="Arial" panose="020B0604020202020204" pitchFamily="34" charset="0"/>
              <a:buNone/>
            </a:pPr>
            <a:endParaRPr lang="en-US" altLang="en-US" dirty="0">
              <a:ea typeface="ＭＳ Ｐゴシック" panose="020B0600070205080204" pitchFamily="34" charset="-128"/>
            </a:endParaRPr>
          </a:p>
        </p:txBody>
      </p:sp>
      <p:sp>
        <p:nvSpPr>
          <p:cNvPr id="5" name="TextBox 4"/>
          <p:cNvSpPr txBox="1"/>
          <p:nvPr/>
        </p:nvSpPr>
        <p:spPr>
          <a:xfrm>
            <a:off x="1828800" y="4724400"/>
            <a:ext cx="3962400" cy="1231106"/>
          </a:xfrm>
          <a:prstGeom prst="rect">
            <a:avLst/>
          </a:prstGeom>
          <a:noFill/>
        </p:spPr>
        <p:txBody>
          <a:bodyPr wrap="square" rtlCol="0">
            <a:spAutoFit/>
          </a:bodyPr>
          <a:lstStyle/>
          <a:p>
            <a:pPr algn="ctr" eaLnBrk="0" fontAlgn="base" hangingPunct="0">
              <a:spcBef>
                <a:spcPct val="0"/>
              </a:spcBef>
              <a:spcAft>
                <a:spcPct val="0"/>
              </a:spcAft>
            </a:pPr>
            <a:r>
              <a:rPr lang="en-US" altLang="en-US" dirty="0">
                <a:solidFill>
                  <a:prstClr val="black"/>
                </a:solidFill>
                <a:latin typeface="Arial" panose="020B0604020202020204" pitchFamily="34" charset="0"/>
                <a:ea typeface="ＭＳ Ｐゴシック" panose="020B0600070205080204" pitchFamily="34" charset="-128"/>
              </a:rPr>
              <a:t>ICER = ∆Cost/∆Effect </a:t>
            </a:r>
          </a:p>
          <a:p>
            <a:pPr eaLnBrk="0" fontAlgn="base" hangingPunct="0">
              <a:spcBef>
                <a:spcPct val="0"/>
              </a:spcBef>
              <a:spcAft>
                <a:spcPct val="0"/>
              </a:spcAft>
            </a:pPr>
            <a:r>
              <a:rPr lang="en-US" altLang="en-US" dirty="0">
                <a:solidFill>
                  <a:prstClr val="black"/>
                </a:solidFill>
                <a:latin typeface="Arial" panose="020B0604020202020204" pitchFamily="34" charset="0"/>
                <a:ea typeface="ＭＳ Ｐゴシック" panose="020B0600070205080204" pitchFamily="34" charset="-128"/>
              </a:rPr>
              <a:t>  </a:t>
            </a:r>
          </a:p>
          <a:p>
            <a:pPr eaLnBrk="0" fontAlgn="base" hangingPunct="0">
              <a:spcBef>
                <a:spcPct val="0"/>
              </a:spcBef>
              <a:spcAft>
                <a:spcPct val="0"/>
              </a:spcAft>
            </a:pPr>
            <a:r>
              <a:rPr lang="en-US" altLang="en-US" dirty="0">
                <a:solidFill>
                  <a:prstClr val="black"/>
                </a:solidFill>
                <a:latin typeface="Arial" panose="020B0604020202020204" pitchFamily="34" charset="0"/>
                <a:ea typeface="ＭＳ Ｐゴシック" panose="020B0600070205080204" pitchFamily="34" charset="-128"/>
              </a:rPr>
              <a:t>= (C</a:t>
            </a:r>
            <a:r>
              <a:rPr lang="en-US" altLang="en-US" baseline="-25000" dirty="0">
                <a:solidFill>
                  <a:prstClr val="black"/>
                </a:solidFill>
                <a:latin typeface="Arial" panose="020B0604020202020204" pitchFamily="34" charset="0"/>
                <a:ea typeface="ＭＳ Ｐゴシック" panose="020B0600070205080204" pitchFamily="34" charset="-128"/>
              </a:rPr>
              <a:t>Tx1</a:t>
            </a:r>
            <a:r>
              <a:rPr lang="en-US" altLang="en-US" dirty="0">
                <a:solidFill>
                  <a:prstClr val="black"/>
                </a:solidFill>
                <a:latin typeface="Arial" panose="020B0604020202020204" pitchFamily="34" charset="0"/>
                <a:ea typeface="ＭＳ Ｐゴシック" panose="020B0600070205080204" pitchFamily="34" charset="-128"/>
              </a:rPr>
              <a:t> – C</a:t>
            </a:r>
            <a:r>
              <a:rPr lang="en-US" altLang="en-US" baseline="-25000" dirty="0">
                <a:solidFill>
                  <a:prstClr val="black"/>
                </a:solidFill>
                <a:latin typeface="Arial" panose="020B0604020202020204" pitchFamily="34" charset="0"/>
                <a:ea typeface="ＭＳ Ｐゴシック" panose="020B0600070205080204" pitchFamily="34" charset="-128"/>
              </a:rPr>
              <a:t>Tx2</a:t>
            </a:r>
            <a:r>
              <a:rPr lang="en-US" altLang="en-US" dirty="0">
                <a:solidFill>
                  <a:prstClr val="black"/>
                </a:solidFill>
                <a:latin typeface="Arial" panose="020B0604020202020204" pitchFamily="34" charset="0"/>
                <a:ea typeface="ＭＳ Ｐゴシック" panose="020B0600070205080204" pitchFamily="34" charset="-128"/>
              </a:rPr>
              <a:t>)/(QALY</a:t>
            </a:r>
            <a:r>
              <a:rPr lang="en-US" altLang="en-US" baseline="-25000" dirty="0">
                <a:solidFill>
                  <a:prstClr val="black"/>
                </a:solidFill>
                <a:latin typeface="Arial" panose="020B0604020202020204" pitchFamily="34" charset="0"/>
                <a:ea typeface="ＭＳ Ｐゴシック" panose="020B0600070205080204" pitchFamily="34" charset="-128"/>
              </a:rPr>
              <a:t>Tx1</a:t>
            </a:r>
            <a:r>
              <a:rPr lang="en-US" altLang="en-US" dirty="0">
                <a:solidFill>
                  <a:prstClr val="black"/>
                </a:solidFill>
                <a:latin typeface="Arial" panose="020B0604020202020204" pitchFamily="34" charset="0"/>
                <a:ea typeface="ＭＳ Ｐゴシック" panose="020B0600070205080204" pitchFamily="34" charset="-128"/>
              </a:rPr>
              <a:t> – QALY</a:t>
            </a:r>
            <a:r>
              <a:rPr lang="en-US" altLang="en-US" baseline="-25000" dirty="0">
                <a:solidFill>
                  <a:prstClr val="black"/>
                </a:solidFill>
                <a:latin typeface="Arial" panose="020B0604020202020204" pitchFamily="34" charset="0"/>
                <a:ea typeface="ＭＳ Ｐゴシック" panose="020B0600070205080204" pitchFamily="34" charset="-128"/>
              </a:rPr>
              <a:t>Tx2</a:t>
            </a:r>
            <a:r>
              <a:rPr lang="en-US" altLang="en-US" dirty="0">
                <a:solidFill>
                  <a:prstClr val="black"/>
                </a:solidFill>
                <a:latin typeface="Arial" panose="020B0604020202020204" pitchFamily="34" charset="0"/>
                <a:ea typeface="ＭＳ Ｐゴシック" panose="020B0600070205080204" pitchFamily="34" charset="-128"/>
              </a:rPr>
              <a:t>)</a:t>
            </a:r>
          </a:p>
          <a:p>
            <a:pPr eaLnBrk="0" fontAlgn="base" hangingPunct="0">
              <a:spcBef>
                <a:spcPct val="0"/>
              </a:spcBef>
              <a:spcAft>
                <a:spcPct val="0"/>
              </a:spcAft>
            </a:pPr>
            <a:endParaRPr lang="en-US" sz="2000" dirty="0">
              <a:solidFill>
                <a:prstClr val="black"/>
              </a:solidFill>
              <a:latin typeface="Arial" panose="020B0604020202020204" pitchFamily="34" charset="0"/>
              <a:ea typeface="ＭＳ Ｐゴシック" panose="020B0600070205080204" pitchFamily="34" charset="-128"/>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838200" y="365125"/>
            <a:ext cx="10515600" cy="1008437"/>
          </a:xfrm>
        </p:spPr>
        <p:txBody>
          <a:bodyPr/>
          <a:lstStyle/>
          <a:p>
            <a:r>
              <a:rPr lang="en-US" altLang="en-US" dirty="0">
                <a:ea typeface="ＭＳ Ｐゴシック" panose="020B0600070205080204" pitchFamily="34" charset="-128"/>
              </a:rPr>
              <a:t>Cost Effectiveness Plane</a:t>
            </a:r>
          </a:p>
        </p:txBody>
      </p:sp>
      <p:graphicFrame>
        <p:nvGraphicFramePr>
          <p:cNvPr id="4" name="Content Placeholder 3">
            <a:extLst>
              <a:ext uri="{FF2B5EF4-FFF2-40B4-BE49-F238E27FC236}">
                <a16:creationId xmlns:a16="http://schemas.microsoft.com/office/drawing/2014/main" id="{0E7F6BE9-96A3-4050-A6DB-2C39553F6650}"/>
              </a:ext>
            </a:extLst>
          </p:cNvPr>
          <p:cNvGraphicFramePr>
            <a:graphicFrameLocks noGrp="1"/>
          </p:cNvGraphicFramePr>
          <p:nvPr>
            <p:ph idx="1"/>
            <p:extLst>
              <p:ext uri="{D42A27DB-BD31-4B8C-83A1-F6EECF244321}">
                <p14:modId xmlns:p14="http://schemas.microsoft.com/office/powerpoint/2010/main" val="703311791"/>
              </p:ext>
            </p:extLst>
          </p:nvPr>
        </p:nvGraphicFramePr>
        <p:xfrm>
          <a:off x="838200" y="1373562"/>
          <a:ext cx="10515600" cy="3903663"/>
        </p:xfrm>
        <a:graphic>
          <a:graphicData uri="http://schemas.openxmlformats.org/drawingml/2006/chart">
            <c:chart xmlns:c="http://schemas.openxmlformats.org/drawingml/2006/chart" xmlns:r="http://schemas.openxmlformats.org/officeDocument/2006/relationships" r:id="rId3"/>
          </a:graphicData>
        </a:graphic>
      </p:graphicFrame>
      <p:sp>
        <p:nvSpPr>
          <p:cNvPr id="27652" name="Slide Number Placeholder 4"/>
          <p:cNvSpPr>
            <a:spLocks noGrp="1"/>
          </p:cNvSpPr>
          <p:nvPr>
            <p:ph type="sldNum" sz="quarter" idx="4294967295"/>
          </p:nvPr>
        </p:nvSpPr>
        <p:spPr bwMode="auto">
          <a:xfrm>
            <a:off x="9347200" y="6492875"/>
            <a:ext cx="28448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fontAlgn="base">
              <a:spcBef>
                <a:spcPct val="0"/>
              </a:spcBef>
              <a:spcAft>
                <a:spcPct val="0"/>
              </a:spcAft>
              <a:buNone/>
            </a:pPr>
            <a:fld id="{922CF0A2-EE26-49B2-8A7D-54A9BC6EB074}" type="slidenum">
              <a:rPr lang="en-US" altLang="en-US" sz="1200">
                <a:solidFill>
                  <a:srgbClr val="898989"/>
                </a:solidFill>
              </a:rPr>
              <a:pPr fontAlgn="base">
                <a:spcBef>
                  <a:spcPct val="0"/>
                </a:spcBef>
                <a:spcAft>
                  <a:spcPct val="0"/>
                </a:spcAft>
                <a:buNone/>
              </a:pPr>
              <a:t>11</a:t>
            </a:fld>
            <a:endParaRPr lang="en-US" altLang="en-US" sz="1200">
              <a:solidFill>
                <a:srgbClr val="898989"/>
              </a:solidFill>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838200" y="275017"/>
            <a:ext cx="10515600" cy="1325563"/>
          </a:xfrm>
        </p:spPr>
        <p:txBody>
          <a:bodyPr/>
          <a:lstStyle/>
          <a:p>
            <a:r>
              <a:rPr lang="en-US" altLang="en-US" dirty="0">
                <a:ea typeface="ＭＳ Ｐゴシック" panose="020B0600070205080204" pitchFamily="34" charset="-128"/>
              </a:rPr>
              <a:t>Cost Effectiveness Plane</a:t>
            </a:r>
          </a:p>
        </p:txBody>
      </p:sp>
      <p:graphicFrame>
        <p:nvGraphicFramePr>
          <p:cNvPr id="4" name="Content Placeholder 3">
            <a:extLst>
              <a:ext uri="{FF2B5EF4-FFF2-40B4-BE49-F238E27FC236}">
                <a16:creationId xmlns:a16="http://schemas.microsoft.com/office/drawing/2014/main" id="{7B1A5F30-6226-4723-8CE9-1F208068C898}"/>
              </a:ext>
            </a:extLst>
          </p:cNvPr>
          <p:cNvGraphicFramePr>
            <a:graphicFrameLocks noGrp="1"/>
          </p:cNvGraphicFramePr>
          <p:nvPr>
            <p:ph idx="1"/>
            <p:extLst>
              <p:ext uri="{D42A27DB-BD31-4B8C-83A1-F6EECF244321}">
                <p14:modId xmlns:p14="http://schemas.microsoft.com/office/powerpoint/2010/main" val="2579576710"/>
              </p:ext>
            </p:extLst>
          </p:nvPr>
        </p:nvGraphicFramePr>
        <p:xfrm>
          <a:off x="838200" y="1477168"/>
          <a:ext cx="10515600" cy="3903663"/>
        </p:xfrm>
        <a:graphic>
          <a:graphicData uri="http://schemas.openxmlformats.org/drawingml/2006/chart">
            <c:chart xmlns:c="http://schemas.openxmlformats.org/drawingml/2006/chart" xmlns:r="http://schemas.openxmlformats.org/officeDocument/2006/relationships" r:id="rId3"/>
          </a:graphicData>
        </a:graphic>
      </p:graphicFrame>
      <p:sp>
        <p:nvSpPr>
          <p:cNvPr id="29700" name="Slide Number Placeholder 4"/>
          <p:cNvSpPr>
            <a:spLocks noGrp="1"/>
          </p:cNvSpPr>
          <p:nvPr>
            <p:ph type="sldNum" sz="quarter" idx="4294967295"/>
          </p:nvPr>
        </p:nvSpPr>
        <p:spPr bwMode="auto">
          <a:xfrm>
            <a:off x="9347200" y="6492875"/>
            <a:ext cx="28448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fontAlgn="base">
              <a:spcBef>
                <a:spcPct val="0"/>
              </a:spcBef>
              <a:spcAft>
                <a:spcPct val="0"/>
              </a:spcAft>
              <a:buNone/>
            </a:pPr>
            <a:fld id="{C3B5623B-3EF3-425D-944C-4C2C561D244C}" type="slidenum">
              <a:rPr lang="en-US" altLang="en-US" sz="1200">
                <a:solidFill>
                  <a:srgbClr val="898989"/>
                </a:solidFill>
              </a:rPr>
              <a:pPr fontAlgn="base">
                <a:spcBef>
                  <a:spcPct val="0"/>
                </a:spcBef>
                <a:spcAft>
                  <a:spcPct val="0"/>
                </a:spcAft>
                <a:buNone/>
              </a:pPr>
              <a:t>12</a:t>
            </a:fld>
            <a:endParaRPr lang="en-US" altLang="en-US" sz="1200">
              <a:solidFill>
                <a:srgbClr val="898989"/>
              </a:solidFill>
            </a:endParaRPr>
          </a:p>
        </p:txBody>
      </p:sp>
      <p:sp>
        <p:nvSpPr>
          <p:cNvPr id="7" name="Right Arrow 6">
            <a:extLst>
              <a:ext uri="{FF2B5EF4-FFF2-40B4-BE49-F238E27FC236}">
                <a16:creationId xmlns:a16="http://schemas.microsoft.com/office/drawing/2014/main" id="{D5EF6258-C545-4C65-8E82-EFD9E521CC76}"/>
              </a:ext>
            </a:extLst>
          </p:cNvPr>
          <p:cNvSpPr/>
          <p:nvPr/>
        </p:nvSpPr>
        <p:spPr bwMode="auto">
          <a:xfrm rot="14176504">
            <a:off x="4804971" y="1678608"/>
            <a:ext cx="1412875" cy="2562225"/>
          </a:xfrm>
          <a:prstGeom prst="rightArrow">
            <a:avLst>
              <a:gd name="adj1" fmla="val 86672"/>
              <a:gd name="adj2" fmla="val 50000"/>
            </a:avLst>
          </a:prstGeom>
          <a:solidFill>
            <a:srgbClr val="FF0000">
              <a:alpha val="80000"/>
            </a:srgbClr>
          </a:solidFill>
          <a:ln w="3175" cap="flat" cmpd="sng" algn="ctr">
            <a:solidFill>
              <a:schemeClr val="bg1">
                <a:lumMod val="75000"/>
              </a:schemeClr>
            </a:solidFill>
            <a:prstDash val="solid"/>
            <a:round/>
            <a:headEnd type="none" w="med" len="med"/>
            <a:tailEnd type="none" w="med" len="med"/>
          </a:ln>
          <a:effectLst/>
        </p:spPr>
        <p:txBody>
          <a:bodyPr vert="vert" wrap="none" lIns="43768" tIns="21884" rIns="43768" bIns="21884" anchor="ctr"/>
          <a:lstStyle/>
          <a:p>
            <a:pPr algn="ctr" eaLnBrk="0" fontAlgn="base" hangingPunct="0">
              <a:spcBef>
                <a:spcPct val="0"/>
              </a:spcBef>
              <a:spcAft>
                <a:spcPct val="0"/>
              </a:spcAft>
              <a:defRPr/>
            </a:pPr>
            <a:r>
              <a:rPr lang="en-US" sz="3200" dirty="0">
                <a:solidFill>
                  <a:prstClr val="black"/>
                </a:solidFill>
                <a:latin typeface="Arial" charset="0"/>
                <a:ea typeface="ＭＳ Ｐゴシック" panose="020B0600070205080204" pitchFamily="34" charset="-128"/>
                <a:cs typeface="Arial" charset="0"/>
              </a:rPr>
              <a:t>Reject</a:t>
            </a:r>
          </a:p>
        </p:txBody>
      </p:sp>
      <p:sp>
        <p:nvSpPr>
          <p:cNvPr id="8" name="Right Arrow 7">
            <a:extLst>
              <a:ext uri="{FF2B5EF4-FFF2-40B4-BE49-F238E27FC236}">
                <a16:creationId xmlns:a16="http://schemas.microsoft.com/office/drawing/2014/main" id="{51F45689-154E-4D68-B344-DD31B7DAD432}"/>
              </a:ext>
            </a:extLst>
          </p:cNvPr>
          <p:cNvSpPr/>
          <p:nvPr/>
        </p:nvSpPr>
        <p:spPr bwMode="auto">
          <a:xfrm rot="3361470">
            <a:off x="5761575" y="2871168"/>
            <a:ext cx="1307952" cy="2568494"/>
          </a:xfrm>
          <a:prstGeom prst="rightArrow">
            <a:avLst>
              <a:gd name="adj1" fmla="val 86672"/>
              <a:gd name="adj2" fmla="val 51293"/>
            </a:avLst>
          </a:prstGeom>
          <a:solidFill>
            <a:srgbClr val="00CC66">
              <a:alpha val="80000"/>
            </a:srgbClr>
          </a:solidFill>
          <a:ln w="3175" cap="flat" cmpd="sng" algn="ctr">
            <a:solidFill>
              <a:schemeClr val="bg1">
                <a:lumMod val="75000"/>
              </a:schemeClr>
            </a:solidFill>
            <a:prstDash val="solid"/>
            <a:round/>
            <a:headEnd type="none" w="med" len="med"/>
            <a:tailEnd type="none" w="med" len="med"/>
          </a:ln>
          <a:effectLst/>
        </p:spPr>
        <p:txBody>
          <a:bodyPr vert="vert270" wrap="none" lIns="43768" tIns="21884" rIns="43768" bIns="21884" anchor="ctr"/>
          <a:lstStyle/>
          <a:p>
            <a:pPr algn="ctr" eaLnBrk="0" fontAlgn="base" hangingPunct="0">
              <a:spcBef>
                <a:spcPct val="0"/>
              </a:spcBef>
              <a:spcAft>
                <a:spcPct val="0"/>
              </a:spcAft>
              <a:defRPr/>
            </a:pPr>
            <a:r>
              <a:rPr lang="en-US" sz="3200" dirty="0">
                <a:solidFill>
                  <a:prstClr val="black"/>
                </a:solidFill>
                <a:latin typeface="Arial" charset="0"/>
                <a:ea typeface="ＭＳ Ｐゴシック" panose="020B0600070205080204" pitchFamily="34" charset="-128"/>
                <a:cs typeface="Arial" charset="0"/>
              </a:rPr>
              <a:t>Accept</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66" name="Title 2"/>
          <p:cNvSpPr>
            <a:spLocks noGrp="1"/>
          </p:cNvSpPr>
          <p:nvPr>
            <p:ph type="title"/>
          </p:nvPr>
        </p:nvSpPr>
        <p:spPr>
          <a:xfrm>
            <a:off x="0" y="365125"/>
            <a:ext cx="12192000" cy="1325563"/>
          </a:xfrm>
        </p:spPr>
        <p:txBody>
          <a:bodyPr/>
          <a:lstStyle/>
          <a:p>
            <a:pPr algn="ctr"/>
            <a:r>
              <a:rPr lang="en-US" altLang="en-US" dirty="0">
                <a:ea typeface="ＭＳ Ｐゴシック" panose="020B0600070205080204" pitchFamily="34" charset="-128"/>
              </a:rPr>
              <a:t>Recap of Pharmacoeconomic Analyses</a:t>
            </a:r>
          </a:p>
        </p:txBody>
      </p:sp>
      <p:graphicFrame>
        <p:nvGraphicFramePr>
          <p:cNvPr id="5" name="Content Placeholder 4">
            <a:extLst>
              <a:ext uri="{FF2B5EF4-FFF2-40B4-BE49-F238E27FC236}">
                <a16:creationId xmlns:a16="http://schemas.microsoft.com/office/drawing/2014/main" id="{9644B5E9-55D5-4B18-8C13-E30D53A23D3A}"/>
              </a:ext>
            </a:extLst>
          </p:cNvPr>
          <p:cNvGraphicFramePr>
            <a:graphicFrameLocks noGrp="1"/>
          </p:cNvGraphicFramePr>
          <p:nvPr>
            <p:ph idx="1"/>
          </p:nvPr>
        </p:nvGraphicFramePr>
        <p:xfrm>
          <a:off x="838200" y="1825625"/>
          <a:ext cx="10515600" cy="4045666"/>
        </p:xfrm>
        <a:graphic>
          <a:graphicData uri="http://schemas.openxmlformats.org/drawingml/2006/table">
            <a:tbl>
              <a:tblPr firstRow="1" bandRow="1">
                <a:tableStyleId>{6E25E649-3F16-4E02-A733-19D2CDBF48F0}</a:tableStyleId>
              </a:tblPr>
              <a:tblGrid>
                <a:gridCol w="2490537">
                  <a:extLst>
                    <a:ext uri="{9D8B030D-6E8A-4147-A177-3AD203B41FA5}">
                      <a16:colId xmlns:a16="http://schemas.microsoft.com/office/drawing/2014/main" val="20000"/>
                    </a:ext>
                  </a:extLst>
                </a:gridCol>
                <a:gridCol w="2490537">
                  <a:extLst>
                    <a:ext uri="{9D8B030D-6E8A-4147-A177-3AD203B41FA5}">
                      <a16:colId xmlns:a16="http://schemas.microsoft.com/office/drawing/2014/main" val="20001"/>
                    </a:ext>
                  </a:extLst>
                </a:gridCol>
                <a:gridCol w="2582779">
                  <a:extLst>
                    <a:ext uri="{9D8B030D-6E8A-4147-A177-3AD203B41FA5}">
                      <a16:colId xmlns:a16="http://schemas.microsoft.com/office/drawing/2014/main" val="20002"/>
                    </a:ext>
                  </a:extLst>
                </a:gridCol>
                <a:gridCol w="2951747">
                  <a:extLst>
                    <a:ext uri="{9D8B030D-6E8A-4147-A177-3AD203B41FA5}">
                      <a16:colId xmlns:a16="http://schemas.microsoft.com/office/drawing/2014/main" val="20003"/>
                    </a:ext>
                  </a:extLst>
                </a:gridCol>
              </a:tblGrid>
              <a:tr h="363676">
                <a:tc>
                  <a:txBody>
                    <a:bodyPr/>
                    <a:lstStyle/>
                    <a:p>
                      <a:r>
                        <a:rPr lang="en-US" sz="1800" dirty="0"/>
                        <a:t>Model</a:t>
                      </a:r>
                      <a:r>
                        <a:rPr lang="en-US" sz="1800" baseline="0" dirty="0"/>
                        <a:t> Type</a:t>
                      </a:r>
                      <a:endParaRPr lang="en-US" sz="1800" dirty="0"/>
                    </a:p>
                  </a:txBody>
                  <a:tcPr marL="110691" marR="110691" marT="41951" marB="41951"/>
                </a:tc>
                <a:tc>
                  <a:txBody>
                    <a:bodyPr/>
                    <a:lstStyle/>
                    <a:p>
                      <a:r>
                        <a:rPr lang="en-US" sz="1800" dirty="0"/>
                        <a:t>Cost</a:t>
                      </a:r>
                    </a:p>
                  </a:txBody>
                  <a:tcPr marL="110691" marR="110691" marT="41951" marB="41951"/>
                </a:tc>
                <a:tc>
                  <a:txBody>
                    <a:bodyPr/>
                    <a:lstStyle/>
                    <a:p>
                      <a:r>
                        <a:rPr lang="en-US" sz="1800" dirty="0"/>
                        <a:t>Consequences</a:t>
                      </a:r>
                    </a:p>
                  </a:txBody>
                  <a:tcPr marL="110691" marR="110691" marT="41951" marB="41951"/>
                </a:tc>
                <a:tc>
                  <a:txBody>
                    <a:bodyPr/>
                    <a:lstStyle/>
                    <a:p>
                      <a:r>
                        <a:rPr lang="en-US" sz="1800" dirty="0"/>
                        <a:t>Aim</a:t>
                      </a:r>
                    </a:p>
                  </a:txBody>
                  <a:tcPr marL="110691" marR="110691" marT="41951" marB="41951"/>
                </a:tc>
                <a:extLst>
                  <a:ext uri="{0D108BD9-81ED-4DB2-BD59-A6C34878D82A}">
                    <a16:rowId xmlns:a16="http://schemas.microsoft.com/office/drawing/2014/main" val="10000"/>
                  </a:ext>
                </a:extLst>
              </a:tr>
              <a:tr h="643450">
                <a:tc>
                  <a:txBody>
                    <a:bodyPr/>
                    <a:lstStyle/>
                    <a:p>
                      <a:r>
                        <a:rPr lang="en-US" sz="1800" dirty="0"/>
                        <a:t>Cost-minimization</a:t>
                      </a:r>
                    </a:p>
                  </a:txBody>
                  <a:tcPr marL="110691" marR="110691" marT="41951" marB="41951"/>
                </a:tc>
                <a:tc>
                  <a:txBody>
                    <a:bodyPr/>
                    <a:lstStyle/>
                    <a:p>
                      <a:r>
                        <a:rPr lang="en-US" sz="1800" dirty="0"/>
                        <a:t>Monetary</a:t>
                      </a:r>
                    </a:p>
                  </a:txBody>
                  <a:tcPr marL="110691" marR="110691" marT="41951" marB="41951"/>
                </a:tc>
                <a:tc>
                  <a:txBody>
                    <a:bodyPr/>
                    <a:lstStyle/>
                    <a:p>
                      <a:r>
                        <a:rPr lang="en-US" sz="1800" dirty="0"/>
                        <a:t>Assumed to be</a:t>
                      </a:r>
                      <a:r>
                        <a:rPr lang="en-US" sz="1800" baseline="0" dirty="0"/>
                        <a:t> equal</a:t>
                      </a:r>
                      <a:endParaRPr lang="en-US" sz="1800" dirty="0"/>
                    </a:p>
                  </a:txBody>
                  <a:tcPr marL="110691" marR="110691" marT="41951" marB="41951"/>
                </a:tc>
                <a:tc>
                  <a:txBody>
                    <a:bodyPr/>
                    <a:lstStyle/>
                    <a:p>
                      <a:r>
                        <a:rPr lang="en-US" sz="1800" dirty="0"/>
                        <a:t>Efficiency</a:t>
                      </a:r>
                    </a:p>
                  </a:txBody>
                  <a:tcPr marL="110691" marR="110691" marT="41951" marB="41951"/>
                </a:tc>
                <a:extLst>
                  <a:ext uri="{0D108BD9-81ED-4DB2-BD59-A6C34878D82A}">
                    <a16:rowId xmlns:a16="http://schemas.microsoft.com/office/drawing/2014/main" val="10001"/>
                  </a:ext>
                </a:extLst>
              </a:tr>
              <a:tr h="1202999">
                <a:tc>
                  <a:txBody>
                    <a:bodyPr/>
                    <a:lstStyle/>
                    <a:p>
                      <a:r>
                        <a:rPr lang="en-US" sz="1800" dirty="0"/>
                        <a:t>Cost-effectiveness</a:t>
                      </a:r>
                    </a:p>
                  </a:txBody>
                  <a:tcPr marL="110691" marR="110691" marT="41951" marB="41951"/>
                </a:tc>
                <a:tc>
                  <a:txBody>
                    <a:bodyPr/>
                    <a:lstStyle/>
                    <a:p>
                      <a:r>
                        <a:rPr lang="en-US" sz="1800" dirty="0"/>
                        <a:t>Monetary</a:t>
                      </a:r>
                    </a:p>
                  </a:txBody>
                  <a:tcPr marL="110691" marR="110691" marT="41951" marB="41951"/>
                </a:tc>
                <a:tc>
                  <a:txBody>
                    <a:bodyPr/>
                    <a:lstStyle/>
                    <a:p>
                      <a:r>
                        <a:rPr lang="en-US" sz="1800" dirty="0"/>
                        <a:t>Health Outcome</a:t>
                      </a:r>
                    </a:p>
                  </a:txBody>
                  <a:tcPr marL="110691" marR="110691" marT="41951" marB="41951"/>
                </a:tc>
                <a:tc>
                  <a:txBody>
                    <a:bodyPr/>
                    <a:lstStyle/>
                    <a:p>
                      <a:r>
                        <a:rPr lang="en-US" sz="1800" dirty="0"/>
                        <a:t>Determine</a:t>
                      </a:r>
                      <a:r>
                        <a:rPr lang="en-US" sz="1800" baseline="0" dirty="0"/>
                        <a:t> efficiency when comparators are not therapeutically equivalent </a:t>
                      </a:r>
                      <a:endParaRPr lang="en-US" sz="1800" dirty="0"/>
                    </a:p>
                  </a:txBody>
                  <a:tcPr marL="110691" marR="110691" marT="41951" marB="41951"/>
                </a:tc>
                <a:extLst>
                  <a:ext uri="{0D108BD9-81ED-4DB2-BD59-A6C34878D82A}">
                    <a16:rowId xmlns:a16="http://schemas.microsoft.com/office/drawing/2014/main" val="10002"/>
                  </a:ext>
                </a:extLst>
              </a:tr>
              <a:tr h="609275">
                <a:tc>
                  <a:txBody>
                    <a:bodyPr/>
                    <a:lstStyle/>
                    <a:p>
                      <a:r>
                        <a:rPr lang="en-US" sz="1800" dirty="0"/>
                        <a:t>Cost-benefit</a:t>
                      </a:r>
                    </a:p>
                  </a:txBody>
                  <a:tcPr marL="110691" marR="110691" marT="41951" marB="41951"/>
                </a:tc>
                <a:tc>
                  <a:txBody>
                    <a:bodyPr/>
                    <a:lstStyle/>
                    <a:p>
                      <a:r>
                        <a:rPr lang="en-US" sz="1800" dirty="0"/>
                        <a:t>Monetary</a:t>
                      </a:r>
                    </a:p>
                  </a:txBody>
                  <a:tcPr marL="110691" marR="110691" marT="41951" marB="41951"/>
                </a:tc>
                <a:tc>
                  <a:txBody>
                    <a:bodyPr/>
                    <a:lstStyle/>
                    <a:p>
                      <a:r>
                        <a:rPr lang="en-US" sz="1800" dirty="0"/>
                        <a:t>Monetary</a:t>
                      </a:r>
                    </a:p>
                  </a:txBody>
                  <a:tcPr marL="110691" marR="110691" marT="41951" marB="4195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a:t>Resource allocation </a:t>
                      </a:r>
                    </a:p>
                    <a:p>
                      <a:endParaRPr lang="en-US" sz="1800" dirty="0"/>
                    </a:p>
                  </a:txBody>
                  <a:tcPr marL="110691" marR="110691" marT="41951" marB="41951"/>
                </a:tc>
                <a:extLst>
                  <a:ext uri="{0D108BD9-81ED-4DB2-BD59-A6C34878D82A}">
                    <a16:rowId xmlns:a16="http://schemas.microsoft.com/office/drawing/2014/main" val="10003"/>
                  </a:ext>
                </a:extLst>
              </a:tr>
              <a:tr h="1202999">
                <a:tc>
                  <a:txBody>
                    <a:bodyPr/>
                    <a:lstStyle/>
                    <a:p>
                      <a:r>
                        <a:rPr lang="en-US" sz="1800" dirty="0"/>
                        <a:t>Cost-utility</a:t>
                      </a:r>
                    </a:p>
                  </a:txBody>
                  <a:tcPr marL="110691" marR="110691" marT="41951" marB="41951"/>
                </a:tc>
                <a:tc>
                  <a:txBody>
                    <a:bodyPr/>
                    <a:lstStyle/>
                    <a:p>
                      <a:r>
                        <a:rPr lang="en-US" sz="1800" dirty="0"/>
                        <a:t>Monetary</a:t>
                      </a:r>
                    </a:p>
                  </a:txBody>
                  <a:tcPr marL="110691" marR="110691" marT="41951" marB="41951"/>
                </a:tc>
                <a:tc>
                  <a:txBody>
                    <a:bodyPr/>
                    <a:lstStyle/>
                    <a:p>
                      <a:r>
                        <a:rPr lang="en-US" sz="1800" dirty="0"/>
                        <a:t>QALY </a:t>
                      </a:r>
                    </a:p>
                  </a:txBody>
                  <a:tcPr marL="110691" marR="110691" marT="41951" marB="41951"/>
                </a:tc>
                <a:tc>
                  <a:txBody>
                    <a:bodyPr/>
                    <a:lstStyle/>
                    <a:p>
                      <a:r>
                        <a:rPr lang="en-US" sz="1800" dirty="0"/>
                        <a:t>Health related quality</a:t>
                      </a:r>
                      <a:r>
                        <a:rPr lang="en-US" sz="1800" baseline="0" dirty="0"/>
                        <a:t> of life gains for comparators with similar or different clinical outcome measures</a:t>
                      </a:r>
                      <a:endParaRPr lang="en-US" sz="1800" dirty="0"/>
                    </a:p>
                  </a:txBody>
                  <a:tcPr marL="110691" marR="110691" marT="41951" marB="41951"/>
                </a:tc>
                <a:extLst>
                  <a:ext uri="{0D108BD9-81ED-4DB2-BD59-A6C34878D82A}">
                    <a16:rowId xmlns:a16="http://schemas.microsoft.com/office/drawing/2014/main" val="10004"/>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p:cNvSpPr>
          <p:nvPr>
            <p:ph type="title"/>
          </p:nvPr>
        </p:nvSpPr>
        <p:spPr>
          <a:xfrm>
            <a:off x="0" y="365125"/>
            <a:ext cx="12192000" cy="1325563"/>
          </a:xfrm>
        </p:spPr>
        <p:txBody>
          <a:bodyPr>
            <a:normAutofit/>
          </a:bodyPr>
          <a:lstStyle/>
          <a:p>
            <a:pPr algn="ctr" eaLnBrk="1" hangingPunct="1"/>
            <a:r>
              <a:rPr lang="en-US" altLang="en-US" sz="4000" dirty="0">
                <a:solidFill>
                  <a:schemeClr val="tx1"/>
                </a:solidFill>
                <a:ea typeface="ＭＳ Ｐゴシック" panose="020B0600070205080204" pitchFamily="34" charset="-128"/>
              </a:rPr>
              <a:t>Considerations for Designing or Evaluating Pharmacoeconomic Studies</a:t>
            </a:r>
          </a:p>
        </p:txBody>
      </p:sp>
      <p:sp>
        <p:nvSpPr>
          <p:cNvPr id="32771" name="Rectangle 3"/>
          <p:cNvSpPr>
            <a:spLocks noGrp="1"/>
          </p:cNvSpPr>
          <p:nvPr>
            <p:ph idx="1"/>
          </p:nvPr>
        </p:nvSpPr>
        <p:spPr/>
        <p:txBody>
          <a:bodyPr/>
          <a:lstStyle/>
          <a:p>
            <a:pPr>
              <a:lnSpc>
                <a:spcPct val="90000"/>
              </a:lnSpc>
            </a:pPr>
            <a:r>
              <a:rPr lang="en-US" altLang="en-US" sz="2800">
                <a:ea typeface="ＭＳ Ｐゴシック" panose="020B0600070205080204" pitchFamily="34" charset="-128"/>
              </a:rPr>
              <a:t>Costs</a:t>
            </a:r>
          </a:p>
          <a:p>
            <a:pPr lvl="1">
              <a:lnSpc>
                <a:spcPct val="90000"/>
              </a:lnSpc>
            </a:pPr>
            <a:r>
              <a:rPr lang="en-US" altLang="en-US" sz="2400">
                <a:ea typeface="ＭＳ Ｐゴシック" panose="020B0600070205080204" pitchFamily="34" charset="-128"/>
              </a:rPr>
              <a:t>Direct medical – e.g., medication and administration</a:t>
            </a:r>
          </a:p>
          <a:p>
            <a:pPr lvl="1">
              <a:lnSpc>
                <a:spcPct val="90000"/>
              </a:lnSpc>
            </a:pPr>
            <a:r>
              <a:rPr lang="en-US" altLang="en-US" sz="2400">
                <a:ea typeface="ＭＳ Ｐゴシック" panose="020B0600070205080204" pitchFamily="34" charset="-128"/>
              </a:rPr>
              <a:t>Direct non-medical – e.g., transportation for treatment</a:t>
            </a:r>
          </a:p>
          <a:p>
            <a:pPr lvl="1">
              <a:lnSpc>
                <a:spcPct val="90000"/>
              </a:lnSpc>
            </a:pPr>
            <a:r>
              <a:rPr lang="en-US" altLang="en-US" sz="2400">
                <a:ea typeface="ＭＳ Ｐゴシック" panose="020B0600070205080204" pitchFamily="34" charset="-128"/>
              </a:rPr>
              <a:t>Indirect – e.g., lost wages due to illness</a:t>
            </a:r>
          </a:p>
          <a:p>
            <a:pPr lvl="1">
              <a:lnSpc>
                <a:spcPct val="90000"/>
              </a:lnSpc>
            </a:pPr>
            <a:r>
              <a:rPr lang="en-US" altLang="en-US" sz="2400">
                <a:ea typeface="ＭＳ Ｐゴシック" panose="020B0600070205080204" pitchFamily="34" charset="-128"/>
              </a:rPr>
              <a:t>Intangible – e.g., pain, suffering</a:t>
            </a:r>
          </a:p>
          <a:p>
            <a:pPr lvl="1">
              <a:lnSpc>
                <a:spcPct val="90000"/>
              </a:lnSpc>
              <a:buFont typeface="Arial" panose="020B0604020202020204" pitchFamily="34" charset="0"/>
              <a:buNone/>
            </a:pPr>
            <a:endParaRPr lang="en-US" altLang="en-US" sz="2400">
              <a:ea typeface="ＭＳ Ｐゴシック" panose="020B0600070205080204" pitchFamily="34" charset="-128"/>
            </a:endParaRPr>
          </a:p>
          <a:p>
            <a:pPr>
              <a:lnSpc>
                <a:spcPct val="90000"/>
              </a:lnSpc>
            </a:pPr>
            <a:r>
              <a:rPr lang="en-US" altLang="en-US" sz="2800">
                <a:ea typeface="ＭＳ Ｐゴシック" panose="020B0600070205080204" pitchFamily="34" charset="-128"/>
              </a:rPr>
              <a:t>Perspective</a:t>
            </a:r>
          </a:p>
          <a:p>
            <a:pPr lvl="1">
              <a:lnSpc>
                <a:spcPct val="90000"/>
              </a:lnSpc>
            </a:pPr>
            <a:r>
              <a:rPr lang="en-US" altLang="en-US" sz="2400">
                <a:ea typeface="ＭＳ Ｐゴシック" panose="020B0600070205080204" pitchFamily="34" charset="-128"/>
              </a:rPr>
              <a:t>Patient, Provider, Payer, Society</a:t>
            </a:r>
          </a:p>
          <a:p>
            <a:pPr lvl="1">
              <a:lnSpc>
                <a:spcPct val="90000"/>
              </a:lnSpc>
            </a:pPr>
            <a:r>
              <a:rPr lang="en-US" altLang="en-US" sz="2400">
                <a:ea typeface="ＭＳ Ｐゴシック" panose="020B0600070205080204" pitchFamily="34" charset="-128"/>
              </a:rPr>
              <a:t>Perspective dictates what costs are considered</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p:cNvSpPr>
          <p:nvPr>
            <p:ph type="title"/>
          </p:nvPr>
        </p:nvSpPr>
        <p:spPr>
          <a:xfrm>
            <a:off x="838200" y="365125"/>
            <a:ext cx="11182564" cy="1325563"/>
          </a:xfrm>
        </p:spPr>
        <p:txBody>
          <a:bodyPr>
            <a:normAutofit/>
          </a:bodyPr>
          <a:lstStyle/>
          <a:p>
            <a:pPr eaLnBrk="1" hangingPunct="1"/>
            <a:r>
              <a:rPr lang="en-US" altLang="en-US" dirty="0">
                <a:solidFill>
                  <a:schemeClr val="tx1"/>
                </a:solidFill>
                <a:ea typeface="ＭＳ Ｐゴシック" panose="020B0600070205080204" pitchFamily="34" charset="-128"/>
              </a:rPr>
              <a:t>Considerations for Designing or Evaluating Pharmacoeconomic Studies</a:t>
            </a:r>
          </a:p>
        </p:txBody>
      </p:sp>
      <p:sp>
        <p:nvSpPr>
          <p:cNvPr id="34819" name="Rectangle 3"/>
          <p:cNvSpPr>
            <a:spLocks noGrp="1"/>
          </p:cNvSpPr>
          <p:nvPr>
            <p:ph idx="1"/>
          </p:nvPr>
        </p:nvSpPr>
        <p:spPr/>
        <p:txBody>
          <a:bodyPr/>
          <a:lstStyle/>
          <a:p>
            <a:pPr>
              <a:lnSpc>
                <a:spcPct val="90000"/>
              </a:lnSpc>
            </a:pPr>
            <a:r>
              <a:rPr lang="en-US" altLang="en-US" sz="2800" dirty="0">
                <a:ea typeface="ＭＳ Ｐゴシック" panose="020B0600070205080204" pitchFamily="34" charset="-128"/>
              </a:rPr>
              <a:t>Discounting - value of money changes over time</a:t>
            </a:r>
          </a:p>
          <a:p>
            <a:pPr lvl="1">
              <a:lnSpc>
                <a:spcPct val="90000"/>
              </a:lnSpc>
            </a:pPr>
            <a:r>
              <a:rPr lang="en-US" altLang="en-US" sz="2400" dirty="0">
                <a:ea typeface="ＭＳ Ｐゴシック" panose="020B0600070205080204" pitchFamily="34" charset="-128"/>
              </a:rPr>
              <a:t>A dollar is worth more today than in the future</a:t>
            </a:r>
          </a:p>
          <a:p>
            <a:pPr>
              <a:lnSpc>
                <a:spcPct val="90000"/>
              </a:lnSpc>
            </a:pPr>
            <a:r>
              <a:rPr lang="en-US" altLang="en-US" sz="2800" dirty="0">
                <a:ea typeface="ＭＳ Ｐゴシック" panose="020B0600070205080204" pitchFamily="34" charset="-128"/>
              </a:rPr>
              <a:t>Sensitivity Analysis</a:t>
            </a:r>
          </a:p>
          <a:p>
            <a:pPr lvl="1">
              <a:lnSpc>
                <a:spcPct val="90000"/>
              </a:lnSpc>
            </a:pPr>
            <a:r>
              <a:rPr lang="en-US" altLang="en-US" sz="2400" dirty="0">
                <a:ea typeface="ＭＳ Ｐゴシック" panose="020B0600070205080204" pitchFamily="34" charset="-128"/>
              </a:rPr>
              <a:t>Challenges results and tests assumptions by altering variables</a:t>
            </a:r>
            <a:endParaRPr lang="en-US" altLang="en-US" dirty="0">
              <a:ea typeface="ＭＳ Ｐゴシック" panose="020B0600070205080204" pitchFamily="34" charset="-128"/>
            </a:endParaRPr>
          </a:p>
          <a:p>
            <a:pPr>
              <a:lnSpc>
                <a:spcPct val="90000"/>
              </a:lnSpc>
            </a:pPr>
            <a:r>
              <a:rPr lang="en-US" altLang="en-US" sz="2800" dirty="0">
                <a:ea typeface="ＭＳ Ｐゴシック" panose="020B0600070205080204" pitchFamily="34" charset="-128"/>
              </a:rPr>
              <a:t>Accuracy and transparency </a:t>
            </a:r>
          </a:p>
          <a:p>
            <a:pPr lvl="1">
              <a:lnSpc>
                <a:spcPct val="90000"/>
              </a:lnSpc>
            </a:pPr>
            <a:r>
              <a:rPr lang="en-US" altLang="en-US" sz="2400" dirty="0">
                <a:ea typeface="ＭＳ Ｐゴシック" panose="020B0600070205080204" pitchFamily="34" charset="-128"/>
              </a:rPr>
              <a:t>Clearly documented study design, assumptions, inputs</a:t>
            </a:r>
          </a:p>
          <a:p>
            <a:pPr>
              <a:lnSpc>
                <a:spcPct val="90000"/>
              </a:lnSpc>
            </a:pPr>
            <a:r>
              <a:rPr lang="en-US" altLang="en-US" sz="2800" dirty="0">
                <a:ea typeface="ＭＳ Ｐゴシック" panose="020B0600070205080204" pitchFamily="34" charset="-128"/>
              </a:rPr>
              <a:t>Face Validity</a:t>
            </a:r>
          </a:p>
          <a:p>
            <a:pPr lvl="1">
              <a:lnSpc>
                <a:spcPct val="90000"/>
              </a:lnSpc>
            </a:pPr>
            <a:r>
              <a:rPr lang="en-US" altLang="en-US" sz="2400" dirty="0">
                <a:ea typeface="ＭＳ Ｐゴシック" panose="020B0600070205080204" pitchFamily="34" charset="-128"/>
              </a:rPr>
              <a:t>Do the assumptions/input and alternatives reflect reality</a:t>
            </a:r>
          </a:p>
          <a:p>
            <a:pPr eaLnBrk="1" hangingPunct="1">
              <a:buFont typeface="Arial" panose="020B0604020202020204" pitchFamily="34" charset="0"/>
              <a:buNone/>
            </a:pPr>
            <a:endParaRPr lang="en-US" altLang="en-US" dirty="0">
              <a:ea typeface="ＭＳ Ｐゴシック" panose="020B0600070205080204" pitchFamily="34" charset="-128"/>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US" altLang="en-US" dirty="0">
                <a:ea typeface="ＭＳ Ｐゴシック" panose="020B0600070205080204" pitchFamily="34" charset="-128"/>
              </a:rPr>
              <a:t>Economic Modeling</a:t>
            </a:r>
          </a:p>
        </p:txBody>
      </p:sp>
      <p:sp>
        <p:nvSpPr>
          <p:cNvPr id="36867" name="Content Placeholder 2"/>
          <p:cNvSpPr>
            <a:spLocks noGrp="1"/>
          </p:cNvSpPr>
          <p:nvPr>
            <p:ph idx="1"/>
          </p:nvPr>
        </p:nvSpPr>
        <p:spPr/>
        <p:txBody>
          <a:bodyPr/>
          <a:lstStyle/>
          <a:p>
            <a:r>
              <a:rPr lang="en-US" altLang="en-US" dirty="0">
                <a:ea typeface="ＭＳ Ｐゴシック" panose="020B0600070205080204" pitchFamily="34" charset="-128"/>
              </a:rPr>
              <a:t>Analytic models used to predict economic consequences of coverage, treatment, and access decisions </a:t>
            </a:r>
          </a:p>
          <a:p>
            <a:r>
              <a:rPr lang="en-US" altLang="en-US" dirty="0">
                <a:ea typeface="ＭＳ Ｐゴシック" panose="020B0600070205080204" pitchFamily="34" charset="-128"/>
              </a:rPr>
              <a:t>Constructed by health plans, pharmaceutical manufacturers, academic groups, and consultants</a:t>
            </a:r>
          </a:p>
          <a:p>
            <a:r>
              <a:rPr lang="en-US" altLang="en-US" dirty="0">
                <a:ea typeface="ＭＳ Ｐゴシック" panose="020B0600070205080204" pitchFamily="34" charset="-128"/>
              </a:rPr>
              <a:t>These models are associated with uncertainty </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98231"/>
            <a:ext cx="10515600" cy="1325563"/>
          </a:xfrm>
        </p:spPr>
        <p:txBody>
          <a:bodyPr>
            <a:normAutofit/>
          </a:bodyPr>
          <a:lstStyle/>
          <a:p>
            <a:r>
              <a:rPr lang="en-US" dirty="0"/>
              <a:t>One-Way Sensitivity Analysis</a:t>
            </a:r>
          </a:p>
        </p:txBody>
      </p:sp>
      <p:sp>
        <p:nvSpPr>
          <p:cNvPr id="3" name="Content Placeholder 2"/>
          <p:cNvSpPr>
            <a:spLocks noGrp="1"/>
          </p:cNvSpPr>
          <p:nvPr>
            <p:ph idx="1"/>
          </p:nvPr>
        </p:nvSpPr>
        <p:spPr>
          <a:xfrm>
            <a:off x="838199" y="1477168"/>
            <a:ext cx="10515600" cy="3903663"/>
          </a:xfrm>
        </p:spPr>
        <p:txBody>
          <a:bodyPr/>
          <a:lstStyle/>
          <a:p>
            <a:r>
              <a:rPr lang="en-US" dirty="0"/>
              <a:t>Change one parameter at a time while keeping all others constant </a:t>
            </a:r>
          </a:p>
          <a:p>
            <a:pPr marL="0" indent="0">
              <a:buNone/>
            </a:pPr>
            <a:endParaRPr lang="en-US" dirty="0"/>
          </a:p>
        </p:txBody>
      </p:sp>
      <p:pic>
        <p:nvPicPr>
          <p:cNvPr id="1028" name="Picture 4" descr="Fig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26522" y="2186683"/>
            <a:ext cx="4738955" cy="34199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3013836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FigureÂ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45600" y="2301412"/>
            <a:ext cx="4100799" cy="3420439"/>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838200" y="187957"/>
            <a:ext cx="10515600" cy="1325563"/>
          </a:xfrm>
        </p:spPr>
        <p:txBody>
          <a:bodyPr/>
          <a:lstStyle/>
          <a:p>
            <a:r>
              <a:rPr lang="en-US" dirty="0"/>
              <a:t>Probabilistic Sensitivity Analysis</a:t>
            </a:r>
          </a:p>
        </p:txBody>
      </p:sp>
      <p:sp>
        <p:nvSpPr>
          <p:cNvPr id="3" name="Content Placeholder 2"/>
          <p:cNvSpPr>
            <a:spLocks noGrp="1"/>
          </p:cNvSpPr>
          <p:nvPr>
            <p:ph idx="1"/>
          </p:nvPr>
        </p:nvSpPr>
        <p:spPr>
          <a:xfrm>
            <a:off x="838200" y="1477168"/>
            <a:ext cx="10515600" cy="3903663"/>
          </a:xfrm>
        </p:spPr>
        <p:txBody>
          <a:bodyPr/>
          <a:lstStyle/>
          <a:p>
            <a:r>
              <a:rPr lang="en-US" dirty="0"/>
              <a:t>Instead of changing one or more variables at a time, all variables are simultaneously changed using a simulation </a:t>
            </a:r>
          </a:p>
        </p:txBody>
      </p:sp>
    </p:spTree>
    <p:extLst>
      <p:ext uri="{BB962C8B-B14F-4D97-AF65-F5344CB8AC3E}">
        <p14:creationId xmlns:p14="http://schemas.microsoft.com/office/powerpoint/2010/main" val="384295318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p:cNvSpPr>
          <p:nvPr>
            <p:ph type="title"/>
          </p:nvPr>
        </p:nvSpPr>
        <p:spPr>
          <a:xfrm>
            <a:off x="838200" y="365125"/>
            <a:ext cx="10658582" cy="1325563"/>
          </a:xfrm>
        </p:spPr>
        <p:txBody>
          <a:bodyPr>
            <a:normAutofit/>
          </a:bodyPr>
          <a:lstStyle/>
          <a:p>
            <a:pPr eaLnBrk="1" hangingPunct="1"/>
            <a:r>
              <a:rPr lang="en-US" altLang="en-US" dirty="0">
                <a:solidFill>
                  <a:schemeClr val="tx1"/>
                </a:solidFill>
                <a:ea typeface="ＭＳ Ｐゴシック" panose="020B0600070205080204" pitchFamily="34" charset="-128"/>
              </a:rPr>
              <a:t>Applications in Practice &amp; Roles of the Pharmacist</a:t>
            </a:r>
          </a:p>
        </p:txBody>
      </p:sp>
      <p:sp>
        <p:nvSpPr>
          <p:cNvPr id="38915" name="Rectangle 3"/>
          <p:cNvSpPr>
            <a:spLocks noGrp="1"/>
          </p:cNvSpPr>
          <p:nvPr>
            <p:ph idx="1"/>
          </p:nvPr>
        </p:nvSpPr>
        <p:spPr/>
        <p:txBody>
          <a:bodyPr/>
          <a:lstStyle/>
          <a:p>
            <a:r>
              <a:rPr lang="en-US" altLang="en-US" sz="2800">
                <a:ea typeface="ＭＳ Ｐゴシック" panose="020B0600070205080204" pitchFamily="34" charset="-128"/>
              </a:rPr>
              <a:t>Assist in the design and implementation of research studies </a:t>
            </a:r>
          </a:p>
          <a:p>
            <a:endParaRPr lang="en-US" altLang="en-US" sz="500">
              <a:ea typeface="ＭＳ Ｐゴシック" panose="020B0600070205080204" pitchFamily="34" charset="-128"/>
            </a:endParaRPr>
          </a:p>
          <a:p>
            <a:r>
              <a:rPr lang="en-US" altLang="en-US" sz="2800">
                <a:ea typeface="ＭＳ Ｐゴシック" panose="020B0600070205080204" pitchFamily="34" charset="-128"/>
              </a:rPr>
              <a:t>Evaluate pharmacoeconomic literature</a:t>
            </a:r>
          </a:p>
          <a:p>
            <a:endParaRPr lang="en-US" altLang="en-US" sz="500">
              <a:ea typeface="ＭＳ Ｐゴシック" panose="020B0600070205080204" pitchFamily="34" charset="-128"/>
            </a:endParaRPr>
          </a:p>
          <a:p>
            <a:r>
              <a:rPr lang="en-US" altLang="en-US" sz="2800">
                <a:ea typeface="ＭＳ Ｐゴシック" panose="020B0600070205080204" pitchFamily="34" charset="-128"/>
              </a:rPr>
              <a:t>Apply results to clinical decision making</a:t>
            </a:r>
          </a:p>
          <a:p>
            <a:pPr lvl="1"/>
            <a:r>
              <a:rPr lang="en-US" altLang="en-US" sz="2400">
                <a:ea typeface="ＭＳ Ｐゴシック" panose="020B0600070205080204" pitchFamily="34" charset="-128"/>
              </a:rPr>
              <a:t>Individual patient care</a:t>
            </a:r>
          </a:p>
          <a:p>
            <a:pPr lvl="1"/>
            <a:r>
              <a:rPr lang="en-US" altLang="en-US" sz="2400">
                <a:ea typeface="ＭＳ Ｐゴシック" panose="020B0600070205080204" pitchFamily="34" charset="-128"/>
              </a:rPr>
              <a:t>Formulary/utilization management</a:t>
            </a:r>
          </a:p>
          <a:p>
            <a:pPr lvl="1"/>
            <a:r>
              <a:rPr lang="en-US" altLang="en-US" sz="2400">
                <a:ea typeface="ＭＳ Ｐゴシック" panose="020B0600070205080204" pitchFamily="34" charset="-128"/>
              </a:rPr>
              <a:t>Disease management</a:t>
            </a:r>
          </a:p>
          <a:p>
            <a:pPr lvl="1"/>
            <a:r>
              <a:rPr lang="en-US" altLang="en-US" sz="2400">
                <a:ea typeface="ＭＳ Ｐゴシック" panose="020B0600070205080204" pitchFamily="34" charset="-128"/>
              </a:rPr>
              <a:t>Resource allocation</a:t>
            </a:r>
            <a:endParaRPr lang="en-US" altLang="en-US">
              <a:ea typeface="ＭＳ Ｐゴシック" panose="020B0600070205080204" pitchFamily="34" charset="-128"/>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p:cNvSpPr>
          <p:nvPr>
            <p:ph type="title"/>
          </p:nvPr>
        </p:nvSpPr>
        <p:spPr/>
        <p:txBody>
          <a:bodyPr/>
          <a:lstStyle/>
          <a:p>
            <a:pPr eaLnBrk="1" hangingPunct="1"/>
            <a:r>
              <a:rPr lang="en-US" altLang="en-US" dirty="0">
                <a:solidFill>
                  <a:schemeClr val="tx1"/>
                </a:solidFill>
                <a:ea typeface="ＭＳ Ｐゴシック" panose="020B0600070205080204" pitchFamily="34" charset="-128"/>
              </a:rPr>
              <a:t>Objectives</a:t>
            </a:r>
          </a:p>
        </p:txBody>
      </p:sp>
      <p:sp>
        <p:nvSpPr>
          <p:cNvPr id="15363" name="Rectangle 3"/>
          <p:cNvSpPr>
            <a:spLocks noGrp="1"/>
          </p:cNvSpPr>
          <p:nvPr>
            <p:ph idx="1"/>
          </p:nvPr>
        </p:nvSpPr>
        <p:spPr/>
        <p:txBody>
          <a:bodyPr/>
          <a:lstStyle/>
          <a:p>
            <a:r>
              <a:rPr lang="en-US" altLang="en-US" dirty="0">
                <a:ea typeface="ＭＳ Ｐゴシック" panose="020B0600070205080204" pitchFamily="34" charset="-128"/>
              </a:rPr>
              <a:t>Define </a:t>
            </a:r>
            <a:r>
              <a:rPr lang="en-US" altLang="en-US" dirty="0" err="1">
                <a:ea typeface="ＭＳ Ｐゴシック" panose="020B0600070205080204" pitchFamily="34" charset="-128"/>
              </a:rPr>
              <a:t>pharmacoeconomics</a:t>
            </a:r>
            <a:endParaRPr lang="en-US" altLang="en-US" dirty="0">
              <a:ea typeface="ＭＳ Ｐゴシック" panose="020B0600070205080204" pitchFamily="34" charset="-128"/>
            </a:endParaRPr>
          </a:p>
          <a:p>
            <a:r>
              <a:rPr lang="en-US" altLang="en-US" dirty="0">
                <a:ea typeface="ＭＳ Ｐゴシック" panose="020B0600070205080204" pitchFamily="34" charset="-128"/>
              </a:rPr>
              <a:t>Differentiate various </a:t>
            </a:r>
            <a:r>
              <a:rPr lang="en-US" altLang="en-US" dirty="0" err="1">
                <a:ea typeface="ＭＳ Ｐゴシック" panose="020B0600070205080204" pitchFamily="34" charset="-128"/>
              </a:rPr>
              <a:t>pharmacoeconomic</a:t>
            </a:r>
            <a:r>
              <a:rPr lang="en-US" altLang="en-US" dirty="0">
                <a:ea typeface="ＭＳ Ｐゴシック" panose="020B0600070205080204" pitchFamily="34" charset="-128"/>
              </a:rPr>
              <a:t> evaluation methods</a:t>
            </a:r>
          </a:p>
          <a:p>
            <a:r>
              <a:rPr lang="en-US" altLang="en-US" dirty="0">
                <a:ea typeface="ＭＳ Ｐゴシック" panose="020B0600070205080204" pitchFamily="34" charset="-128"/>
              </a:rPr>
              <a:t>Discuss various considerations essential to evaluating a </a:t>
            </a:r>
            <a:r>
              <a:rPr lang="en-US" altLang="en-US" dirty="0" err="1">
                <a:ea typeface="ＭＳ Ｐゴシック" panose="020B0600070205080204" pitchFamily="34" charset="-128"/>
              </a:rPr>
              <a:t>pharmacoeconomic</a:t>
            </a:r>
            <a:r>
              <a:rPr lang="en-US" altLang="en-US" dirty="0">
                <a:ea typeface="ＭＳ Ｐゴシック" panose="020B0600070205080204" pitchFamily="34" charset="-128"/>
              </a:rPr>
              <a:t> analysis</a:t>
            </a:r>
          </a:p>
          <a:p>
            <a:r>
              <a:rPr lang="en-US" altLang="en-US" dirty="0">
                <a:ea typeface="ＭＳ Ｐゴシック" panose="020B0600070205080204" pitchFamily="34" charset="-128"/>
              </a:rPr>
              <a:t>Provide examples of how </a:t>
            </a:r>
            <a:r>
              <a:rPr lang="en-US" altLang="en-US" dirty="0" err="1">
                <a:ea typeface="ＭＳ Ｐゴシック" panose="020B0600070205080204" pitchFamily="34" charset="-128"/>
              </a:rPr>
              <a:t>pharmacoeconomics</a:t>
            </a:r>
            <a:r>
              <a:rPr lang="en-US" altLang="en-US" dirty="0">
                <a:ea typeface="ＭＳ Ｐゴシック" panose="020B0600070205080204" pitchFamily="34" charset="-128"/>
              </a:rPr>
              <a:t> is applied in practice and various roles for the pharmacist</a:t>
            </a:r>
          </a:p>
          <a:p>
            <a:pPr eaLnBrk="1" hangingPunct="1">
              <a:buFont typeface="Arial" panose="020B0604020202020204" pitchFamily="34" charset="0"/>
              <a:buNone/>
            </a:pPr>
            <a:endParaRPr lang="en-US" altLang="en-US" dirty="0">
              <a:ea typeface="ＭＳ Ｐゴシック" panose="020B0600070205080204" pitchFamily="34" charset="-128"/>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p:cNvSpPr>
          <p:nvPr>
            <p:ph type="title"/>
          </p:nvPr>
        </p:nvSpPr>
        <p:spPr/>
        <p:txBody>
          <a:bodyPr/>
          <a:lstStyle/>
          <a:p>
            <a:pPr eaLnBrk="1" hangingPunct="1"/>
            <a:r>
              <a:rPr lang="en-US" altLang="en-US" dirty="0">
                <a:solidFill>
                  <a:schemeClr val="tx1"/>
                </a:solidFill>
                <a:ea typeface="ＭＳ Ｐゴシック" panose="020B0600070205080204" pitchFamily="34" charset="-128"/>
              </a:rPr>
              <a:t>Helpful Resources</a:t>
            </a:r>
          </a:p>
        </p:txBody>
      </p:sp>
      <p:sp>
        <p:nvSpPr>
          <p:cNvPr id="39939" name="Rectangle 3"/>
          <p:cNvSpPr>
            <a:spLocks noGrp="1"/>
          </p:cNvSpPr>
          <p:nvPr>
            <p:ph idx="1"/>
          </p:nvPr>
        </p:nvSpPr>
        <p:spPr/>
        <p:txBody>
          <a:bodyPr/>
          <a:lstStyle/>
          <a:p>
            <a:r>
              <a:rPr lang="en-US" altLang="en-US" sz="2200" dirty="0">
                <a:ea typeface="ＭＳ Ｐゴシック" panose="020B0600070205080204" pitchFamily="34" charset="-128"/>
              </a:rPr>
              <a:t>Navarro RP, ed. Managed Care Pharmacy Practice. 2</a:t>
            </a:r>
            <a:r>
              <a:rPr lang="en-US" altLang="en-US" sz="2200" baseline="30000" dirty="0">
                <a:ea typeface="ＭＳ Ｐゴシック" panose="020B0600070205080204" pitchFamily="34" charset="-128"/>
              </a:rPr>
              <a:t>nd</a:t>
            </a:r>
            <a:r>
              <a:rPr lang="en-US" altLang="en-US" sz="2200" dirty="0">
                <a:ea typeface="ＭＳ Ｐゴシック" panose="020B0600070205080204" pitchFamily="34" charset="-128"/>
              </a:rPr>
              <a:t> edition. Jones and Bartlett Publishers: Sudbury, MA; 2009. </a:t>
            </a:r>
          </a:p>
          <a:p>
            <a:r>
              <a:rPr lang="en-US" altLang="en-US" sz="2200" dirty="0">
                <a:ea typeface="ＭＳ Ｐゴシック" panose="020B0600070205080204" pitchFamily="34" charset="-128"/>
                <a:hlinkClick r:id="rId2"/>
              </a:rPr>
              <a:t>www.ispor.org</a:t>
            </a:r>
            <a:endParaRPr lang="en-US" altLang="en-US" sz="2200" dirty="0">
              <a:ea typeface="ＭＳ Ｐゴシック" panose="020B0600070205080204" pitchFamily="34" charset="-128"/>
            </a:endParaRPr>
          </a:p>
          <a:p>
            <a:r>
              <a:rPr lang="en-US" altLang="en-US" sz="2200" dirty="0">
                <a:ea typeface="ＭＳ Ｐゴシック" panose="020B0600070205080204" pitchFamily="34" charset="-128"/>
                <a:hlinkClick r:id="rId3"/>
              </a:rPr>
              <a:t>https://icer-review.org/</a:t>
            </a:r>
            <a:endParaRPr lang="en-US" altLang="en-US" sz="2200" dirty="0">
              <a:ea typeface="ＭＳ Ｐゴシック" panose="020B0600070205080204" pitchFamily="34" charset="-128"/>
            </a:endParaRPr>
          </a:p>
          <a:p>
            <a:r>
              <a:rPr lang="en-US" altLang="en-US" sz="2200" dirty="0">
                <a:ea typeface="ＭＳ Ｐゴシック" panose="020B0600070205080204" pitchFamily="34" charset="-128"/>
                <a:hlinkClick r:id="rId4"/>
              </a:rPr>
              <a:t>https://www.equator-network.org/wp-content/uploads/2013/04/Revised-CHEERS-Checklist-Oct13.pdf</a:t>
            </a:r>
            <a:endParaRPr lang="en-US" altLang="en-US" sz="2200" dirty="0">
              <a:ea typeface="ＭＳ Ｐゴシック" panose="020B0600070205080204" pitchFamily="34" charset="-128"/>
            </a:endParaRPr>
          </a:p>
          <a:p>
            <a:r>
              <a:rPr lang="en-US" altLang="en-US" sz="2200" dirty="0" err="1">
                <a:ea typeface="ＭＳ Ｐゴシック" panose="020B0600070205080204" pitchFamily="34" charset="-128"/>
              </a:rPr>
              <a:t>Husereau</a:t>
            </a:r>
            <a:r>
              <a:rPr lang="en-US" altLang="en-US" sz="2200" dirty="0">
                <a:ea typeface="ＭＳ Ｐゴシック" panose="020B0600070205080204" pitchFamily="34" charset="-128"/>
              </a:rPr>
              <a:t> D, Drummond M, </a:t>
            </a:r>
            <a:r>
              <a:rPr lang="en-US" altLang="en-US" sz="2200" dirty="0" err="1">
                <a:ea typeface="ＭＳ Ｐゴシック" panose="020B0600070205080204" pitchFamily="34" charset="-128"/>
              </a:rPr>
              <a:t>Petrou</a:t>
            </a:r>
            <a:r>
              <a:rPr lang="en-US" altLang="en-US" sz="2200" dirty="0">
                <a:ea typeface="ＭＳ Ｐゴシック" panose="020B0600070205080204" pitchFamily="34" charset="-128"/>
              </a:rPr>
              <a:t> S, et al.  Consolidated Health Economic Evaluation Reporting Standards (CHEERS)—Explanation and Elaboration: A Report of the ISPOR Health Economic Evaluation Publication Guidelines Good Reporting Practices Task Force. Value in Health. 2013; 16:231-250.</a:t>
            </a:r>
          </a:p>
          <a:p>
            <a:endParaRPr lang="en-US" altLang="en-US" sz="2200" dirty="0">
              <a:ea typeface="ＭＳ Ｐゴシック" panose="020B0600070205080204" pitchFamily="34" charset="-128"/>
            </a:endParaRPr>
          </a:p>
          <a:p>
            <a:endParaRPr lang="en-US" altLang="en-US" sz="2200" dirty="0">
              <a:ea typeface="ＭＳ Ｐゴシック" panose="020B0600070205080204" pitchFamily="34" charset="-128"/>
            </a:endParaRPr>
          </a:p>
          <a:p>
            <a:pPr eaLnBrk="1" hangingPunct="1">
              <a:buFont typeface="Arial" panose="020B0604020202020204" pitchFamily="34" charset="0"/>
              <a:buNone/>
            </a:pPr>
            <a:endParaRPr lang="en-US" altLang="en-US" sz="2200" dirty="0">
              <a:ea typeface="ＭＳ Ｐゴシック" panose="020B0600070205080204" pitchFamily="34" charset="-128"/>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p:cNvSpPr>
          <p:nvPr>
            <p:ph type="title"/>
          </p:nvPr>
        </p:nvSpPr>
        <p:spPr/>
        <p:txBody>
          <a:bodyPr/>
          <a:lstStyle/>
          <a:p>
            <a:pPr eaLnBrk="1" hangingPunct="1"/>
            <a:r>
              <a:rPr lang="en-US" altLang="en-US" dirty="0">
                <a:solidFill>
                  <a:schemeClr val="tx1"/>
                </a:solidFill>
                <a:ea typeface="ＭＳ Ｐゴシック" panose="020B0600070205080204" pitchFamily="34" charset="-128"/>
              </a:rPr>
              <a:t>Conclusion</a:t>
            </a:r>
          </a:p>
        </p:txBody>
      </p:sp>
      <p:sp>
        <p:nvSpPr>
          <p:cNvPr id="40963" name="Rectangle 3"/>
          <p:cNvSpPr>
            <a:spLocks noGrp="1"/>
          </p:cNvSpPr>
          <p:nvPr>
            <p:ph idx="1"/>
          </p:nvPr>
        </p:nvSpPr>
        <p:spPr/>
        <p:txBody>
          <a:bodyPr/>
          <a:lstStyle/>
          <a:p>
            <a:r>
              <a:rPr lang="en-US" altLang="en-US">
                <a:ea typeface="ＭＳ Ｐゴシック" panose="020B0600070205080204" pitchFamily="34" charset="-128"/>
              </a:rPr>
              <a:t>Pharmacoeconomic evaluations consider cost compared to consequences of treatment alternatives</a:t>
            </a:r>
          </a:p>
          <a:p>
            <a:r>
              <a:rPr lang="en-US" altLang="en-US">
                <a:ea typeface="ＭＳ Ｐゴシック" panose="020B0600070205080204" pitchFamily="34" charset="-128"/>
              </a:rPr>
              <a:t>Results are used to support population-level decisions regarding medication coverage and use</a:t>
            </a:r>
          </a:p>
          <a:p>
            <a:r>
              <a:rPr lang="en-US" altLang="en-US">
                <a:ea typeface="ＭＳ Ｐゴシック" panose="020B0600070205080204" pitchFamily="34" charset="-128"/>
              </a:rPr>
              <a:t>Best-Practice principles should be used in designing pharmacoeconomic studies to optimize transparency and reduce bias</a:t>
            </a:r>
          </a:p>
          <a:p>
            <a:pPr eaLnBrk="1" hangingPunct="1">
              <a:buFont typeface="Arial" panose="020B0604020202020204" pitchFamily="34" charset="0"/>
              <a:buNone/>
            </a:pPr>
            <a:endParaRPr lang="en-US" altLang="en-US">
              <a:ea typeface="ＭＳ Ｐゴシック" panose="020B0600070205080204" pitchFamily="34" charset="-128"/>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a:t>Purpose of Quality Measures</a:t>
            </a:r>
          </a:p>
        </p:txBody>
      </p:sp>
      <p:sp>
        <p:nvSpPr>
          <p:cNvPr id="3" name="Content Placeholder 2"/>
          <p:cNvSpPr>
            <a:spLocks noGrp="1"/>
          </p:cNvSpPr>
          <p:nvPr>
            <p:ph idx="1"/>
          </p:nvPr>
        </p:nvSpPr>
        <p:spPr/>
        <p:txBody>
          <a:bodyPr>
            <a:normAutofit/>
          </a:bodyPr>
          <a:lstStyle/>
          <a:p>
            <a:pPr>
              <a:defRPr/>
            </a:pPr>
            <a:r>
              <a:rPr lang="en-US" dirty="0"/>
              <a:t>Quality measures are a mechanism to help </a:t>
            </a:r>
            <a:r>
              <a:rPr lang="en-US"/>
              <a:t>quantify the </a:t>
            </a:r>
            <a:r>
              <a:rPr lang="en-US" dirty="0"/>
              <a:t>quality of care provided</a:t>
            </a:r>
          </a:p>
          <a:p>
            <a:pPr>
              <a:defRPr/>
            </a:pPr>
            <a:r>
              <a:rPr lang="en-US" dirty="0"/>
              <a:t>Quality measures address aspects of care such as:</a:t>
            </a:r>
          </a:p>
          <a:p>
            <a:pPr lvl="1">
              <a:defRPr/>
            </a:pPr>
            <a:r>
              <a:rPr lang="en-US" dirty="0"/>
              <a:t>Utilization of evidence-based medicine</a:t>
            </a:r>
          </a:p>
          <a:p>
            <a:pPr lvl="1">
              <a:defRPr/>
            </a:pPr>
            <a:r>
              <a:rPr lang="en-US" dirty="0"/>
              <a:t>Efficiency and effectiveness</a:t>
            </a:r>
          </a:p>
          <a:p>
            <a:pPr lvl="1">
              <a:defRPr/>
            </a:pPr>
            <a:r>
              <a:rPr lang="en-US" dirty="0"/>
              <a:t>Quality of Life</a:t>
            </a:r>
          </a:p>
          <a:p>
            <a:pPr lvl="1">
              <a:defRPr/>
            </a:pPr>
            <a:r>
              <a:rPr lang="en-US" dirty="0"/>
              <a:t>Patient Satisfaction</a:t>
            </a:r>
          </a:p>
          <a:p>
            <a:pPr>
              <a:defRPr/>
            </a:pPr>
            <a:r>
              <a:rPr lang="en-US" dirty="0"/>
              <a:t>Useful in pay-for-performance and value-based purchasing reimbursement programs</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a:xfrm>
            <a:off x="3268858" y="1435814"/>
            <a:ext cx="8840949" cy="2169367"/>
          </a:xfrm>
        </p:spPr>
        <p:txBody>
          <a:bodyPr/>
          <a:lstStyle/>
          <a:p>
            <a:pPr algn="r">
              <a:defRPr/>
            </a:pPr>
            <a:r>
              <a:rPr lang="en-US" sz="4000" b="0" dirty="0">
                <a:solidFill>
                  <a:schemeClr val="bg1"/>
                </a:solidFill>
                <a:latin typeface="+mn-lt"/>
              </a:rPr>
              <a:t>Thank you to AMCP member </a:t>
            </a:r>
            <a:r>
              <a:rPr lang="en-US" sz="4000" b="0" dirty="0">
                <a:solidFill>
                  <a:schemeClr val="bg1"/>
                </a:solidFill>
              </a:rPr>
              <a:t>Pranav Patel and Michael </a:t>
            </a:r>
            <a:r>
              <a:rPr lang="en-US" sz="4000" b="0" dirty="0" err="1">
                <a:solidFill>
                  <a:schemeClr val="bg1"/>
                </a:solidFill>
              </a:rPr>
              <a:t>Pazirandeh</a:t>
            </a:r>
            <a:r>
              <a:rPr lang="en-US" sz="4000" b="0" dirty="0">
                <a:solidFill>
                  <a:schemeClr val="bg1"/>
                </a:solidFill>
              </a:rPr>
              <a:t> for updating this presentation for 2020.</a:t>
            </a:r>
            <a:endParaRPr lang="en-US" sz="4000" b="0" dirty="0">
              <a:solidFill>
                <a:schemeClr val="bg1"/>
              </a:solidFill>
              <a:latin typeface="+mn-lt"/>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7E0C20D-0A6F-47EA-ADAC-B3540447199F}"/>
              </a:ext>
            </a:extLst>
          </p:cNvPr>
          <p:cNvPicPr>
            <a:picLocks noChangeAspect="1"/>
          </p:cNvPicPr>
          <p:nvPr/>
        </p:nvPicPr>
        <p:blipFill>
          <a:blip r:embed="rId3"/>
          <a:stretch>
            <a:fillRect/>
          </a:stretch>
        </p:blipFill>
        <p:spPr>
          <a:xfrm>
            <a:off x="1190887" y="2348696"/>
            <a:ext cx="3450854" cy="1389003"/>
          </a:xfrm>
          <a:prstGeom prst="rect">
            <a:avLst/>
          </a:prstGeom>
        </p:spPr>
      </p:pic>
      <p:sp>
        <p:nvSpPr>
          <p:cNvPr id="5" name="Rectangle 4">
            <a:extLst>
              <a:ext uri="{FF2B5EF4-FFF2-40B4-BE49-F238E27FC236}">
                <a16:creationId xmlns:a16="http://schemas.microsoft.com/office/drawing/2014/main" id="{A8DAB0C8-53A2-462C-B5D5-BCC2ED53A0BC}"/>
              </a:ext>
            </a:extLst>
          </p:cNvPr>
          <p:cNvSpPr/>
          <p:nvPr/>
        </p:nvSpPr>
        <p:spPr>
          <a:xfrm>
            <a:off x="5308167" y="2556051"/>
            <a:ext cx="6659105" cy="2062103"/>
          </a:xfrm>
          <a:prstGeom prst="rect">
            <a:avLst/>
          </a:prstGeom>
        </p:spPr>
        <p:txBody>
          <a:bodyPr wrap="square">
            <a:spAutoFit/>
          </a:bodyPr>
          <a:lstStyle/>
          <a:p>
            <a:r>
              <a:rPr lang="en-US" sz="3200" dirty="0">
                <a:solidFill>
                  <a:schemeClr val="bg1"/>
                </a:solidFill>
                <a:ea typeface="Calibri" panose="020F0502020204030204" pitchFamily="34" charset="0"/>
                <a:cs typeface="Times New Roman" panose="02020603050405020304" pitchFamily="18" charset="0"/>
              </a:rPr>
              <a:t>To improve patient health by ensuring access to </a:t>
            </a:r>
          </a:p>
          <a:p>
            <a:r>
              <a:rPr lang="en-US" sz="3200" dirty="0">
                <a:solidFill>
                  <a:schemeClr val="bg1"/>
                </a:solidFill>
                <a:ea typeface="Calibri" panose="020F0502020204030204" pitchFamily="34" charset="0"/>
                <a:cs typeface="Times New Roman" panose="02020603050405020304" pitchFamily="18" charset="0"/>
              </a:rPr>
              <a:t>high-quality, cost-effective medications and other therapies. </a:t>
            </a:r>
          </a:p>
        </p:txBody>
      </p:sp>
      <p:sp>
        <p:nvSpPr>
          <p:cNvPr id="8" name="Rectangle 7">
            <a:extLst>
              <a:ext uri="{FF2B5EF4-FFF2-40B4-BE49-F238E27FC236}">
                <a16:creationId xmlns:a16="http://schemas.microsoft.com/office/drawing/2014/main" id="{EA51A40B-6AD4-4D7E-8AF1-2D13450D8AFA}"/>
              </a:ext>
            </a:extLst>
          </p:cNvPr>
          <p:cNvSpPr/>
          <p:nvPr/>
        </p:nvSpPr>
        <p:spPr>
          <a:xfrm>
            <a:off x="5308167" y="2025530"/>
            <a:ext cx="6963904" cy="646331"/>
          </a:xfrm>
          <a:prstGeom prst="rect">
            <a:avLst/>
          </a:prstGeom>
        </p:spPr>
        <p:txBody>
          <a:bodyPr wrap="square">
            <a:spAutoFit/>
          </a:bodyPr>
          <a:lstStyle/>
          <a:p>
            <a:r>
              <a:rPr lang="en-US" sz="3600" b="1" dirty="0">
                <a:solidFill>
                  <a:srgbClr val="91C84C"/>
                </a:solidFill>
                <a:ea typeface="Calibri" panose="020F0502020204030204" pitchFamily="34" charset="0"/>
                <a:cs typeface="Times New Roman" panose="02020603050405020304" pitchFamily="18" charset="0"/>
              </a:rPr>
              <a:t>Mission &amp; Vision</a:t>
            </a:r>
          </a:p>
        </p:txBody>
      </p:sp>
      <p:cxnSp>
        <p:nvCxnSpPr>
          <p:cNvPr id="3" name="Straight Connector 2">
            <a:extLst>
              <a:ext uri="{FF2B5EF4-FFF2-40B4-BE49-F238E27FC236}">
                <a16:creationId xmlns:a16="http://schemas.microsoft.com/office/drawing/2014/main" id="{AFAEEE17-B4BC-1C4E-96F4-D184FE37B69A}"/>
              </a:ext>
            </a:extLst>
          </p:cNvPr>
          <p:cNvCxnSpPr/>
          <p:nvPr/>
        </p:nvCxnSpPr>
        <p:spPr>
          <a:xfrm>
            <a:off x="4974954" y="1875295"/>
            <a:ext cx="0" cy="274320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6241434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p:cNvSpPr>
          <p:nvPr>
            <p:ph type="title"/>
          </p:nvPr>
        </p:nvSpPr>
        <p:spPr/>
        <p:txBody>
          <a:bodyPr/>
          <a:lstStyle/>
          <a:p>
            <a:pPr eaLnBrk="1" hangingPunct="1"/>
            <a:r>
              <a:rPr lang="en-US" altLang="en-US" dirty="0">
                <a:solidFill>
                  <a:schemeClr val="tx1"/>
                </a:solidFill>
                <a:ea typeface="ＭＳ Ｐゴシック" panose="020B0600070205080204" pitchFamily="34" charset="-128"/>
              </a:rPr>
              <a:t>Background - </a:t>
            </a:r>
            <a:r>
              <a:rPr lang="en-US" altLang="en-US" dirty="0" err="1">
                <a:solidFill>
                  <a:schemeClr val="tx1"/>
                </a:solidFill>
                <a:ea typeface="ＭＳ Ｐゴシック" panose="020B0600070205080204" pitchFamily="34" charset="-128"/>
              </a:rPr>
              <a:t>Pharmacoeconomics</a:t>
            </a:r>
            <a:endParaRPr lang="en-US" altLang="en-US" dirty="0">
              <a:solidFill>
                <a:schemeClr val="tx1"/>
              </a:solidFill>
              <a:ea typeface="ＭＳ Ｐゴシック" panose="020B0600070205080204" pitchFamily="34" charset="-128"/>
            </a:endParaRPr>
          </a:p>
        </p:txBody>
      </p:sp>
      <p:sp>
        <p:nvSpPr>
          <p:cNvPr id="2" name="Content Placeholder 1">
            <a:extLst>
              <a:ext uri="{FF2B5EF4-FFF2-40B4-BE49-F238E27FC236}">
                <a16:creationId xmlns:a16="http://schemas.microsoft.com/office/drawing/2014/main" id="{329B92E9-62E1-4CCD-83E7-B9F1F111D852}"/>
              </a:ext>
            </a:extLst>
          </p:cNvPr>
          <p:cNvSpPr>
            <a:spLocks noGrp="1"/>
          </p:cNvSpPr>
          <p:nvPr>
            <p:ph idx="1"/>
          </p:nvPr>
        </p:nvSpPr>
        <p:spPr/>
        <p:txBody>
          <a:bodyPr/>
          <a:lstStyle/>
          <a:p>
            <a:endParaRPr lang="en-US"/>
          </a:p>
        </p:txBody>
      </p:sp>
      <p:sp>
        <p:nvSpPr>
          <p:cNvPr id="13" name="TextBox 12"/>
          <p:cNvSpPr txBox="1"/>
          <p:nvPr/>
        </p:nvSpPr>
        <p:spPr>
          <a:xfrm>
            <a:off x="1905000" y="2209800"/>
            <a:ext cx="8610600" cy="1815882"/>
          </a:xfrm>
          <a:prstGeom prst="rect">
            <a:avLst/>
          </a:prstGeom>
          <a:noFill/>
        </p:spPr>
        <p:txBody>
          <a:bodyPr wrap="square" rtlCol="0">
            <a:spAutoFit/>
          </a:bodyPr>
          <a:lstStyle/>
          <a:p>
            <a:pPr algn="ctr" eaLnBrk="0" fontAlgn="base" hangingPunct="0">
              <a:spcBef>
                <a:spcPct val="0"/>
              </a:spcBef>
              <a:spcAft>
                <a:spcPct val="0"/>
              </a:spcAft>
            </a:pPr>
            <a:r>
              <a:rPr lang="en-US" sz="2800" dirty="0">
                <a:solidFill>
                  <a:prstClr val="black"/>
                </a:solidFill>
                <a:latin typeface="Arial" panose="020B0604020202020204" pitchFamily="34" charset="0"/>
                <a:ea typeface="ＭＳ Ｐゴシック" panose="020B0600070205080204" pitchFamily="34" charset="-128"/>
              </a:rPr>
              <a:t>Process of identifying, measuring, and </a:t>
            </a:r>
            <a:r>
              <a:rPr lang="en-US" sz="2800" b="1" u="sng" dirty="0">
                <a:solidFill>
                  <a:prstClr val="black"/>
                </a:solidFill>
                <a:latin typeface="Arial" panose="020B0604020202020204" pitchFamily="34" charset="0"/>
                <a:ea typeface="ＭＳ Ｐゴシック" panose="020B0600070205080204" pitchFamily="34" charset="-128"/>
              </a:rPr>
              <a:t>comparing</a:t>
            </a:r>
            <a:r>
              <a:rPr lang="en-US" sz="2800" u="sng" dirty="0">
                <a:solidFill>
                  <a:prstClr val="black"/>
                </a:solidFill>
                <a:latin typeface="Arial" panose="020B0604020202020204" pitchFamily="34" charset="0"/>
                <a:ea typeface="ＭＳ Ｐゴシック" panose="020B0600070205080204" pitchFamily="34" charset="-128"/>
              </a:rPr>
              <a:t> </a:t>
            </a:r>
            <a:r>
              <a:rPr lang="en-US" sz="2800" b="1" u="sng" dirty="0">
                <a:solidFill>
                  <a:prstClr val="black"/>
                </a:solidFill>
                <a:latin typeface="Arial" panose="020B0604020202020204" pitchFamily="34" charset="0"/>
                <a:ea typeface="ＭＳ Ｐゴシック" panose="020B0600070205080204" pitchFamily="34" charset="-128"/>
              </a:rPr>
              <a:t>costs and consequences</a:t>
            </a:r>
            <a:r>
              <a:rPr lang="en-US" sz="2800" b="1" dirty="0">
                <a:solidFill>
                  <a:prstClr val="black"/>
                </a:solidFill>
                <a:latin typeface="Arial" panose="020B0604020202020204" pitchFamily="34" charset="0"/>
                <a:ea typeface="ＭＳ Ｐゴシック" panose="020B0600070205080204" pitchFamily="34" charset="-128"/>
              </a:rPr>
              <a:t> </a:t>
            </a:r>
            <a:r>
              <a:rPr lang="en-US" sz="2800" dirty="0">
                <a:solidFill>
                  <a:prstClr val="black"/>
                </a:solidFill>
                <a:latin typeface="Arial" panose="020B0604020202020204" pitchFamily="34" charset="0"/>
                <a:ea typeface="ＭＳ Ｐゴシック" panose="020B0600070205080204" pitchFamily="34" charset="-128"/>
              </a:rPr>
              <a:t>of therapies and determining which alternative produces best outcomes for </a:t>
            </a:r>
            <a:r>
              <a:rPr lang="en-US" sz="2800" b="1" u="sng" dirty="0">
                <a:solidFill>
                  <a:prstClr val="black"/>
                </a:solidFill>
                <a:latin typeface="Arial" panose="020B0604020202020204" pitchFamily="34" charset="0"/>
                <a:ea typeface="ＭＳ Ｐゴシック" panose="020B0600070205080204" pitchFamily="34" charset="-128"/>
              </a:rPr>
              <a:t>resources invested </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True or False </a:t>
            </a:r>
          </a:p>
        </p:txBody>
      </p:sp>
      <p:sp>
        <p:nvSpPr>
          <p:cNvPr id="3" name="Content Placeholder 2"/>
          <p:cNvSpPr>
            <a:spLocks noGrp="1"/>
          </p:cNvSpPr>
          <p:nvPr>
            <p:ph idx="1"/>
          </p:nvPr>
        </p:nvSpPr>
        <p:spPr/>
        <p:txBody>
          <a:bodyPr/>
          <a:lstStyle/>
          <a:p>
            <a:pPr marL="0" indent="0">
              <a:buNone/>
            </a:pPr>
            <a:endParaRPr lang="en-US" dirty="0"/>
          </a:p>
          <a:p>
            <a:pPr marL="0" indent="0">
              <a:buNone/>
            </a:pPr>
            <a:endParaRPr lang="en-US" dirty="0"/>
          </a:p>
          <a:p>
            <a:pPr marL="0" indent="0" algn="ctr">
              <a:buNone/>
            </a:pPr>
            <a:r>
              <a:rPr lang="en-US" dirty="0"/>
              <a:t>The goal of </a:t>
            </a:r>
            <a:r>
              <a:rPr lang="en-US" dirty="0" err="1"/>
              <a:t>pharmacoeconomics</a:t>
            </a:r>
            <a:r>
              <a:rPr lang="en-US" dirty="0"/>
              <a:t> is to find the </a:t>
            </a:r>
            <a:r>
              <a:rPr lang="en-US" b="1" u="sng" dirty="0"/>
              <a:t>cheapest</a:t>
            </a:r>
            <a:r>
              <a:rPr lang="en-US" dirty="0"/>
              <a:t> alternative</a:t>
            </a:r>
          </a:p>
          <a:p>
            <a:pPr marL="0" indent="0" algn="ctr">
              <a:buNone/>
            </a:pPr>
            <a:endParaRPr lang="en-US" dirty="0"/>
          </a:p>
          <a:p>
            <a:pPr marL="0" indent="0" algn="ctr">
              <a:buNone/>
            </a:pPr>
            <a:r>
              <a:rPr lang="en-US" dirty="0"/>
              <a:t> </a:t>
            </a:r>
          </a:p>
        </p:txBody>
      </p:sp>
    </p:spTree>
    <p:extLst>
      <p:ext uri="{BB962C8B-B14F-4D97-AF65-F5344CB8AC3E}">
        <p14:creationId xmlns:p14="http://schemas.microsoft.com/office/powerpoint/2010/main" val="344490693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p:cNvSpPr>
          <p:nvPr>
            <p:ph type="title"/>
          </p:nvPr>
        </p:nvSpPr>
        <p:spPr>
          <a:xfrm>
            <a:off x="838199" y="159642"/>
            <a:ext cx="10515600" cy="1325563"/>
          </a:xfrm>
        </p:spPr>
        <p:txBody>
          <a:bodyPr/>
          <a:lstStyle/>
          <a:p>
            <a:pPr eaLnBrk="1" hangingPunct="1"/>
            <a:r>
              <a:rPr lang="en-US" altLang="en-US" dirty="0">
                <a:solidFill>
                  <a:schemeClr val="tx1"/>
                </a:solidFill>
                <a:ea typeface="ＭＳ Ｐゴシック" panose="020B0600070205080204" pitchFamily="34" charset="-128"/>
              </a:rPr>
              <a:t>Types of Economic Evaluation</a:t>
            </a:r>
          </a:p>
        </p:txBody>
      </p:sp>
      <p:graphicFrame>
        <p:nvGraphicFramePr>
          <p:cNvPr id="2" name="Diagram 1"/>
          <p:cNvGraphicFramePr/>
          <p:nvPr>
            <p:extLst>
              <p:ext uri="{D42A27DB-BD31-4B8C-83A1-F6EECF244321}">
                <p14:modId xmlns:p14="http://schemas.microsoft.com/office/powerpoint/2010/main" val="3776735188"/>
              </p:ext>
            </p:extLst>
          </p:nvPr>
        </p:nvGraphicFramePr>
        <p:xfrm>
          <a:off x="2282575" y="1340644"/>
          <a:ext cx="7626849" cy="417671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p:cNvSpPr>
          <p:nvPr>
            <p:ph type="title"/>
          </p:nvPr>
        </p:nvSpPr>
        <p:spPr/>
        <p:txBody>
          <a:bodyPr/>
          <a:lstStyle/>
          <a:p>
            <a:pPr eaLnBrk="1" hangingPunct="1"/>
            <a:r>
              <a:rPr lang="en-US" altLang="en-US" dirty="0">
                <a:solidFill>
                  <a:schemeClr val="tx1"/>
                </a:solidFill>
                <a:ea typeface="ＭＳ Ｐゴシック" panose="020B0600070205080204" pitchFamily="34" charset="-128"/>
              </a:rPr>
              <a:t>Cost of Illness Evaluation</a:t>
            </a:r>
          </a:p>
        </p:txBody>
      </p:sp>
      <p:sp>
        <p:nvSpPr>
          <p:cNvPr id="18435" name="Rectangle 3"/>
          <p:cNvSpPr>
            <a:spLocks noGrp="1"/>
          </p:cNvSpPr>
          <p:nvPr>
            <p:ph idx="1"/>
          </p:nvPr>
        </p:nvSpPr>
        <p:spPr/>
        <p:txBody>
          <a:bodyPr/>
          <a:lstStyle/>
          <a:p>
            <a:r>
              <a:rPr lang="en-US" altLang="en-US" dirty="0">
                <a:ea typeface="ＭＳ Ｐゴシック" panose="020B0600070205080204" pitchFamily="34" charset="-128"/>
              </a:rPr>
              <a:t>Aims to identify and measure total costs attributable to a particular disease </a:t>
            </a:r>
          </a:p>
          <a:p>
            <a:r>
              <a:rPr lang="en-US" altLang="en-US" dirty="0">
                <a:ea typeface="ＭＳ Ｐゴシック" panose="020B0600070205080204" pitchFamily="34" charset="-128"/>
              </a:rPr>
              <a:t>Can demonstrate economic burden of disease </a:t>
            </a:r>
          </a:p>
          <a:p>
            <a:r>
              <a:rPr lang="en-US" altLang="en-US" dirty="0">
                <a:solidFill>
                  <a:srgbClr val="000000"/>
                </a:solidFill>
                <a:ea typeface="ＭＳ Ｐゴシック" panose="020B0600070205080204" pitchFamily="34" charset="-128"/>
              </a:rPr>
              <a:t>Units of Measurement </a:t>
            </a:r>
          </a:p>
          <a:p>
            <a:pPr lvl="1">
              <a:buFont typeface="Courier New" panose="02070309020205020404" pitchFamily="49" charset="0"/>
              <a:buChar char="o"/>
            </a:pPr>
            <a:r>
              <a:rPr lang="en-US" altLang="en-US" dirty="0">
                <a:solidFill>
                  <a:srgbClr val="000000"/>
                </a:solidFill>
                <a:ea typeface="ＭＳ Ｐゴシック" panose="020B0600070205080204" pitchFamily="34" charset="-128"/>
              </a:rPr>
              <a:t>Cost – Monetary ($) </a:t>
            </a:r>
          </a:p>
          <a:p>
            <a:pPr lvl="1">
              <a:buFont typeface="Courier New" panose="02070309020205020404" pitchFamily="49" charset="0"/>
              <a:buChar char="o"/>
            </a:pPr>
            <a:r>
              <a:rPr lang="en-US" altLang="en-US" dirty="0">
                <a:solidFill>
                  <a:srgbClr val="000000"/>
                </a:solidFill>
                <a:ea typeface="ＭＳ Ｐゴシック" panose="020B0600070205080204" pitchFamily="34" charset="-128"/>
              </a:rPr>
              <a:t>Consequence – Not measured </a:t>
            </a:r>
          </a:p>
          <a:p>
            <a:pPr marL="0" indent="0">
              <a:buNone/>
            </a:pPr>
            <a:endParaRPr lang="en-US" altLang="en-US" dirty="0">
              <a:ea typeface="ＭＳ Ｐゴシック" panose="020B0600070205080204" pitchFamily="34" charset="-128"/>
            </a:endParaRPr>
          </a:p>
          <a:p>
            <a:pPr eaLnBrk="1" hangingPunct="1">
              <a:buFont typeface="Arial" panose="020B0604020202020204" pitchFamily="34" charset="0"/>
              <a:buNone/>
            </a:pPr>
            <a:endParaRPr lang="en-US" altLang="en-US" dirty="0">
              <a:ea typeface="ＭＳ Ｐゴシック" panose="020B0600070205080204" pitchFamily="34" charset="-128"/>
            </a:endParaRPr>
          </a:p>
        </p:txBody>
      </p:sp>
      <p:pic>
        <p:nvPicPr>
          <p:cNvPr id="2" name="Picture 1"/>
          <p:cNvPicPr>
            <a:picLocks noChangeAspect="1"/>
          </p:cNvPicPr>
          <p:nvPr/>
        </p:nvPicPr>
        <p:blipFill>
          <a:blip r:embed="rId3"/>
          <a:stretch>
            <a:fillRect/>
          </a:stretch>
        </p:blipFill>
        <p:spPr>
          <a:xfrm>
            <a:off x="5353050" y="4818063"/>
            <a:ext cx="5314950" cy="1022350"/>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p:cNvSpPr>
          <p:nvPr>
            <p:ph type="title"/>
          </p:nvPr>
        </p:nvSpPr>
        <p:spPr/>
        <p:txBody>
          <a:bodyPr/>
          <a:lstStyle/>
          <a:p>
            <a:pPr eaLnBrk="1" hangingPunct="1"/>
            <a:r>
              <a:rPr lang="en-US" altLang="en-US" dirty="0">
                <a:solidFill>
                  <a:schemeClr val="tx1"/>
                </a:solidFill>
                <a:ea typeface="ＭＳ Ｐゴシック" panose="020B0600070205080204" pitchFamily="34" charset="-128"/>
              </a:rPr>
              <a:t>Cost Minimization Analysis</a:t>
            </a:r>
          </a:p>
        </p:txBody>
      </p:sp>
      <p:sp>
        <p:nvSpPr>
          <p:cNvPr id="19459" name="Rectangle 3"/>
          <p:cNvSpPr>
            <a:spLocks noGrp="1"/>
          </p:cNvSpPr>
          <p:nvPr>
            <p:ph idx="1"/>
          </p:nvPr>
        </p:nvSpPr>
        <p:spPr/>
        <p:txBody>
          <a:bodyPr/>
          <a:lstStyle/>
          <a:p>
            <a:pPr>
              <a:lnSpc>
                <a:spcPct val="90000"/>
              </a:lnSpc>
              <a:spcAft>
                <a:spcPts val="600"/>
              </a:spcAft>
            </a:pPr>
            <a:r>
              <a:rPr lang="en-US" altLang="en-US" dirty="0">
                <a:ea typeface="ＭＳ Ｐゴシック" panose="020B0600070205080204" pitchFamily="34" charset="-128"/>
              </a:rPr>
              <a:t>Compares costs for therapeutically equivalent drugs to identify the least costly alternative </a:t>
            </a:r>
          </a:p>
          <a:p>
            <a:pPr>
              <a:lnSpc>
                <a:spcPct val="90000"/>
              </a:lnSpc>
              <a:spcAft>
                <a:spcPts val="600"/>
              </a:spcAft>
            </a:pPr>
            <a:r>
              <a:rPr lang="en-US" altLang="en-US" dirty="0">
                <a:ea typeface="ＭＳ Ｐゴシック" panose="020B0600070205080204" pitchFamily="34" charset="-128"/>
              </a:rPr>
              <a:t>Units of measurement</a:t>
            </a:r>
          </a:p>
          <a:p>
            <a:pPr lvl="1">
              <a:lnSpc>
                <a:spcPct val="90000"/>
              </a:lnSpc>
              <a:spcAft>
                <a:spcPts val="600"/>
              </a:spcAft>
              <a:buFont typeface="Courier New" panose="02070309020205020404" pitchFamily="49" charset="0"/>
              <a:buChar char="o"/>
            </a:pPr>
            <a:r>
              <a:rPr lang="en-US" altLang="en-US" dirty="0">
                <a:ea typeface="ＭＳ Ｐゴシック" panose="020B0600070205080204" pitchFamily="34" charset="-128"/>
              </a:rPr>
              <a:t>Cost – Monetary ($) </a:t>
            </a:r>
          </a:p>
          <a:p>
            <a:pPr lvl="1">
              <a:lnSpc>
                <a:spcPct val="90000"/>
              </a:lnSpc>
              <a:spcAft>
                <a:spcPts val="600"/>
              </a:spcAft>
              <a:buFont typeface="Courier New" panose="02070309020205020404" pitchFamily="49" charset="0"/>
              <a:buChar char="o"/>
            </a:pPr>
            <a:r>
              <a:rPr lang="en-US" altLang="en-US" dirty="0">
                <a:ea typeface="ＭＳ Ｐゴシック" panose="020B0600070205080204" pitchFamily="34" charset="-128"/>
              </a:rPr>
              <a:t>Consequences – assumed equivalent </a:t>
            </a:r>
          </a:p>
          <a:p>
            <a:pPr marL="0" indent="0">
              <a:lnSpc>
                <a:spcPct val="90000"/>
              </a:lnSpc>
              <a:spcAft>
                <a:spcPts val="600"/>
              </a:spcAft>
              <a:buNone/>
            </a:pPr>
            <a:endParaRPr lang="en-US" altLang="en-US" dirty="0">
              <a:ea typeface="ＭＳ Ｐゴシック" panose="020B0600070205080204" pitchFamily="34" charset="-128"/>
            </a:endParaRPr>
          </a:p>
          <a:p>
            <a:pPr eaLnBrk="1" hangingPunct="1">
              <a:buFont typeface="Arial" panose="020B0604020202020204" pitchFamily="34" charset="0"/>
              <a:buNone/>
            </a:pPr>
            <a:endParaRPr lang="en-US" altLang="en-US" dirty="0">
              <a:ea typeface="ＭＳ Ｐゴシック" panose="020B0600070205080204" pitchFamily="34" charset="-128"/>
            </a:endParaRPr>
          </a:p>
        </p:txBody>
      </p:sp>
      <p:pic>
        <p:nvPicPr>
          <p:cNvPr id="3" name="Picture 2"/>
          <p:cNvPicPr>
            <a:picLocks noChangeAspect="1"/>
          </p:cNvPicPr>
          <p:nvPr/>
        </p:nvPicPr>
        <p:blipFill>
          <a:blip r:embed="rId3"/>
          <a:stretch>
            <a:fillRect/>
          </a:stretch>
        </p:blipFill>
        <p:spPr>
          <a:xfrm>
            <a:off x="5715001" y="4458809"/>
            <a:ext cx="4793673" cy="1362554"/>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p:cNvSpPr>
          <p:nvPr>
            <p:ph type="title"/>
          </p:nvPr>
        </p:nvSpPr>
        <p:spPr/>
        <p:txBody>
          <a:bodyPr/>
          <a:lstStyle/>
          <a:p>
            <a:pPr eaLnBrk="1" hangingPunct="1"/>
            <a:r>
              <a:rPr lang="en-US" altLang="en-US" dirty="0">
                <a:solidFill>
                  <a:schemeClr val="tx1"/>
                </a:solidFill>
                <a:ea typeface="ＭＳ Ｐゴシック" panose="020B0600070205080204" pitchFamily="34" charset="-128"/>
              </a:rPr>
              <a:t>Cost Benefit Analysis</a:t>
            </a:r>
          </a:p>
        </p:txBody>
      </p:sp>
      <p:sp>
        <p:nvSpPr>
          <p:cNvPr id="21507" name="Rectangle 3"/>
          <p:cNvSpPr>
            <a:spLocks noGrp="1"/>
          </p:cNvSpPr>
          <p:nvPr>
            <p:ph idx="1"/>
          </p:nvPr>
        </p:nvSpPr>
        <p:spPr/>
        <p:txBody>
          <a:bodyPr/>
          <a:lstStyle/>
          <a:p>
            <a:pPr>
              <a:lnSpc>
                <a:spcPct val="90000"/>
              </a:lnSpc>
            </a:pPr>
            <a:r>
              <a:rPr lang="en-US" altLang="en-US" dirty="0">
                <a:ea typeface="ＭＳ Ｐゴシック" panose="020B0600070205080204" pitchFamily="34" charset="-128"/>
              </a:rPr>
              <a:t>Primarily used to determine allocative efficiency </a:t>
            </a:r>
          </a:p>
          <a:p>
            <a:pPr>
              <a:lnSpc>
                <a:spcPct val="90000"/>
              </a:lnSpc>
            </a:pPr>
            <a:r>
              <a:rPr lang="en-US" altLang="en-US" dirty="0">
                <a:ea typeface="ＭＳ Ｐゴシック" panose="020B0600070205080204" pitchFamily="34" charset="-128"/>
              </a:rPr>
              <a:t>Units of Measurement </a:t>
            </a:r>
          </a:p>
          <a:p>
            <a:pPr lvl="1">
              <a:lnSpc>
                <a:spcPct val="90000"/>
              </a:lnSpc>
              <a:buFont typeface="Courier New" panose="02070309020205020404" pitchFamily="49" charset="0"/>
              <a:buChar char="o"/>
            </a:pPr>
            <a:r>
              <a:rPr lang="en-US" altLang="en-US" dirty="0">
                <a:ea typeface="ＭＳ Ｐゴシック" panose="020B0600070205080204" pitchFamily="34" charset="-128"/>
              </a:rPr>
              <a:t>Cost – Monetary ($) </a:t>
            </a:r>
          </a:p>
          <a:p>
            <a:pPr lvl="1">
              <a:lnSpc>
                <a:spcPct val="90000"/>
              </a:lnSpc>
              <a:buFont typeface="Courier New" panose="02070309020205020404" pitchFamily="49" charset="0"/>
              <a:buChar char="o"/>
            </a:pPr>
            <a:r>
              <a:rPr lang="en-US" altLang="en-US" dirty="0">
                <a:ea typeface="ＭＳ Ｐゴシック" panose="020B0600070205080204" pitchFamily="34" charset="-128"/>
              </a:rPr>
              <a:t>Consequences – Monetary ($) </a:t>
            </a:r>
          </a:p>
          <a:p>
            <a:pPr eaLnBrk="1" hangingPunct="1">
              <a:buFont typeface="Arial" panose="020B0604020202020204" pitchFamily="34" charset="0"/>
              <a:buNone/>
            </a:pPr>
            <a:endParaRPr lang="en-US" altLang="en-US" dirty="0">
              <a:ea typeface="ＭＳ Ｐゴシック" panose="020B0600070205080204" pitchFamily="34" charset="-128"/>
            </a:endParaRPr>
          </a:p>
        </p:txBody>
      </p:sp>
      <p:pic>
        <p:nvPicPr>
          <p:cNvPr id="2" name="Picture 1"/>
          <p:cNvPicPr>
            <a:picLocks noChangeAspect="1"/>
          </p:cNvPicPr>
          <p:nvPr/>
        </p:nvPicPr>
        <p:blipFill>
          <a:blip r:embed="rId3"/>
          <a:stretch>
            <a:fillRect/>
          </a:stretch>
        </p:blipFill>
        <p:spPr>
          <a:xfrm>
            <a:off x="4761170" y="4114800"/>
            <a:ext cx="5659180" cy="1554163"/>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p:cNvSpPr>
          <p:nvPr>
            <p:ph type="title"/>
          </p:nvPr>
        </p:nvSpPr>
        <p:spPr/>
        <p:txBody>
          <a:bodyPr/>
          <a:lstStyle/>
          <a:p>
            <a:pPr eaLnBrk="1" hangingPunct="1"/>
            <a:r>
              <a:rPr lang="en-US" altLang="en-US" dirty="0">
                <a:solidFill>
                  <a:schemeClr val="tx1"/>
                </a:solidFill>
                <a:ea typeface="ＭＳ Ｐゴシック" panose="020B0600070205080204" pitchFamily="34" charset="-128"/>
              </a:rPr>
              <a:t>Cost Effectiveness Analysis</a:t>
            </a:r>
          </a:p>
        </p:txBody>
      </p:sp>
      <p:sp>
        <p:nvSpPr>
          <p:cNvPr id="23555" name="Rectangle 3"/>
          <p:cNvSpPr>
            <a:spLocks noGrp="1"/>
          </p:cNvSpPr>
          <p:nvPr>
            <p:ph idx="1"/>
          </p:nvPr>
        </p:nvSpPr>
        <p:spPr/>
        <p:txBody>
          <a:bodyPr/>
          <a:lstStyle/>
          <a:p>
            <a:r>
              <a:rPr lang="en-US" altLang="en-US" sz="2400" dirty="0">
                <a:ea typeface="ＭＳ Ｐゴシック" panose="020B0600070205080204" pitchFamily="34" charset="-128"/>
              </a:rPr>
              <a:t>Compares costs of two or more alternatives versus outcomes measured in natural units (</a:t>
            </a:r>
            <a:r>
              <a:rPr lang="en-US" altLang="en-US" sz="2400" dirty="0" err="1">
                <a:ea typeface="ＭＳ Ｐゴシック" panose="020B0600070205080204" pitchFamily="34" charset="-128"/>
              </a:rPr>
              <a:t>eg</a:t>
            </a:r>
            <a:r>
              <a:rPr lang="en-US" altLang="en-US" sz="2400" dirty="0">
                <a:ea typeface="ＭＳ Ｐゴシック" panose="020B0600070205080204" pitchFamily="34" charset="-128"/>
              </a:rPr>
              <a:t>: BP, HbA1c)</a:t>
            </a:r>
          </a:p>
          <a:p>
            <a:r>
              <a:rPr lang="en-US" altLang="en-US" sz="2400" dirty="0">
                <a:ea typeface="ＭＳ Ｐゴシック" panose="020B0600070205080204" pitchFamily="34" charset="-128"/>
              </a:rPr>
              <a:t>Units of measurement </a:t>
            </a:r>
          </a:p>
          <a:p>
            <a:pPr lvl="1">
              <a:buFont typeface="Courier New" panose="02070309020205020404" pitchFamily="49" charset="0"/>
              <a:buChar char="o"/>
            </a:pPr>
            <a:r>
              <a:rPr lang="en-US" altLang="en-US" sz="1800" dirty="0">
                <a:ea typeface="ＭＳ Ｐゴシック" panose="020B0600070205080204" pitchFamily="34" charset="-128"/>
              </a:rPr>
              <a:t>Cost – Monetary ($) </a:t>
            </a:r>
          </a:p>
          <a:p>
            <a:pPr lvl="1">
              <a:buFont typeface="Courier New" panose="02070309020205020404" pitchFamily="49" charset="0"/>
              <a:buChar char="o"/>
            </a:pPr>
            <a:r>
              <a:rPr lang="en-US" altLang="en-US" sz="1800" dirty="0">
                <a:ea typeface="ＭＳ Ｐゴシック" panose="020B0600070205080204" pitchFamily="34" charset="-128"/>
              </a:rPr>
              <a:t>Consequence – health outcome (</a:t>
            </a:r>
            <a:r>
              <a:rPr lang="en-US" altLang="en-US" sz="1800" dirty="0" err="1">
                <a:ea typeface="ＭＳ Ｐゴシック" panose="020B0600070205080204" pitchFamily="34" charset="-128"/>
              </a:rPr>
              <a:t>eg</a:t>
            </a:r>
            <a:r>
              <a:rPr lang="en-US" altLang="en-US" sz="1800" dirty="0">
                <a:ea typeface="ＭＳ Ｐゴシック" panose="020B0600070205080204" pitchFamily="34" charset="-128"/>
              </a:rPr>
              <a:t>: BP, HbA1c) </a:t>
            </a:r>
          </a:p>
          <a:p>
            <a:r>
              <a:rPr lang="en-US" altLang="en-US" sz="2400" dirty="0">
                <a:ea typeface="ＭＳ Ｐゴシック" panose="020B0600070205080204" pitchFamily="34" charset="-128"/>
              </a:rPr>
              <a:t>ICER – Incremental Cost Effectiveness Ratio</a:t>
            </a:r>
          </a:p>
          <a:p>
            <a:pPr marL="0" indent="0">
              <a:buNone/>
            </a:pPr>
            <a:endParaRPr lang="en-US" altLang="en-US" sz="2400" dirty="0">
              <a:ea typeface="ＭＳ Ｐゴシック" panose="020B0600070205080204" pitchFamily="34" charset="-128"/>
            </a:endParaRPr>
          </a:p>
          <a:p>
            <a:pPr marL="0" indent="0">
              <a:buNone/>
            </a:pPr>
            <a:endParaRPr lang="en-US" altLang="en-US" sz="2400" dirty="0">
              <a:ea typeface="ＭＳ Ｐゴシック" panose="020B0600070205080204" pitchFamily="34" charset="-128"/>
            </a:endParaRPr>
          </a:p>
          <a:p>
            <a:pPr marL="0" indent="0">
              <a:buNone/>
            </a:pPr>
            <a:endParaRPr lang="en-US" altLang="en-US" sz="2400" u="sng" dirty="0">
              <a:ea typeface="ＭＳ Ｐゴシック" panose="020B0600070205080204" pitchFamily="34" charset="-128"/>
            </a:endParaRPr>
          </a:p>
          <a:p>
            <a:pPr eaLnBrk="1" hangingPunct="1">
              <a:buFont typeface="Arial" panose="020B0604020202020204" pitchFamily="34" charset="0"/>
              <a:buNone/>
            </a:pPr>
            <a:endParaRPr lang="en-US" altLang="en-US" dirty="0">
              <a:ea typeface="ＭＳ Ｐゴシック" panose="020B0600070205080204" pitchFamily="34" charset="-128"/>
            </a:endParaRPr>
          </a:p>
        </p:txBody>
      </p:sp>
      <p:sp>
        <p:nvSpPr>
          <p:cNvPr id="2" name="TextBox 1"/>
          <p:cNvSpPr txBox="1"/>
          <p:nvPr/>
        </p:nvSpPr>
        <p:spPr>
          <a:xfrm>
            <a:off x="1194371" y="4368464"/>
            <a:ext cx="3962400" cy="1015663"/>
          </a:xfrm>
          <a:prstGeom prst="rect">
            <a:avLst/>
          </a:prstGeom>
          <a:noFill/>
        </p:spPr>
        <p:txBody>
          <a:bodyPr wrap="square" rtlCol="0">
            <a:spAutoFit/>
          </a:bodyPr>
          <a:lstStyle/>
          <a:p>
            <a:pPr eaLnBrk="0" fontAlgn="base" hangingPunct="0">
              <a:spcBef>
                <a:spcPct val="0"/>
              </a:spcBef>
              <a:spcAft>
                <a:spcPct val="0"/>
              </a:spcAft>
            </a:pPr>
            <a:r>
              <a:rPr lang="en-US" altLang="en-US" sz="2000" dirty="0">
                <a:solidFill>
                  <a:prstClr val="black"/>
                </a:solidFill>
                <a:latin typeface="Arial" panose="020B0604020202020204" pitchFamily="34" charset="0"/>
                <a:ea typeface="ＭＳ Ｐゴシック" panose="020B0600070205080204" pitchFamily="34" charset="-128"/>
              </a:rPr>
              <a:t>ICER = ∆Cost/∆Effect </a:t>
            </a:r>
          </a:p>
          <a:p>
            <a:pPr eaLnBrk="0" fontAlgn="base" hangingPunct="0">
              <a:spcBef>
                <a:spcPct val="0"/>
              </a:spcBef>
              <a:spcAft>
                <a:spcPct val="0"/>
              </a:spcAft>
            </a:pPr>
            <a:r>
              <a:rPr lang="en-US" altLang="en-US" sz="2000" dirty="0">
                <a:solidFill>
                  <a:prstClr val="black"/>
                </a:solidFill>
                <a:latin typeface="Arial" panose="020B0604020202020204" pitchFamily="34" charset="0"/>
                <a:ea typeface="ＭＳ Ｐゴシック" panose="020B0600070205080204" pitchFamily="34" charset="-128"/>
              </a:rPr>
              <a:t>         = (C</a:t>
            </a:r>
            <a:r>
              <a:rPr lang="en-US" altLang="en-US" sz="2000" baseline="-25000" dirty="0">
                <a:solidFill>
                  <a:prstClr val="black"/>
                </a:solidFill>
                <a:latin typeface="Arial" panose="020B0604020202020204" pitchFamily="34" charset="0"/>
                <a:ea typeface="ＭＳ Ｐゴシック" panose="020B0600070205080204" pitchFamily="34" charset="-128"/>
              </a:rPr>
              <a:t>Tx1</a:t>
            </a:r>
            <a:r>
              <a:rPr lang="en-US" altLang="en-US" sz="2000" dirty="0">
                <a:solidFill>
                  <a:prstClr val="black"/>
                </a:solidFill>
                <a:latin typeface="Arial" panose="020B0604020202020204" pitchFamily="34" charset="0"/>
                <a:ea typeface="ＭＳ Ｐゴシック" panose="020B0600070205080204" pitchFamily="34" charset="-128"/>
              </a:rPr>
              <a:t> – C</a:t>
            </a:r>
            <a:r>
              <a:rPr lang="en-US" altLang="en-US" sz="2000" baseline="-25000" dirty="0">
                <a:solidFill>
                  <a:prstClr val="black"/>
                </a:solidFill>
                <a:latin typeface="Arial" panose="020B0604020202020204" pitchFamily="34" charset="0"/>
                <a:ea typeface="ＭＳ Ｐゴシック" panose="020B0600070205080204" pitchFamily="34" charset="-128"/>
              </a:rPr>
              <a:t>Tx2</a:t>
            </a:r>
            <a:r>
              <a:rPr lang="en-US" altLang="en-US" sz="2000" dirty="0">
                <a:solidFill>
                  <a:prstClr val="black"/>
                </a:solidFill>
                <a:latin typeface="Arial" panose="020B0604020202020204" pitchFamily="34" charset="0"/>
                <a:ea typeface="ＭＳ Ｐゴシック" panose="020B0600070205080204" pitchFamily="34" charset="-128"/>
              </a:rPr>
              <a:t>)/(E</a:t>
            </a:r>
            <a:r>
              <a:rPr lang="en-US" altLang="en-US" sz="2000" baseline="-25000" dirty="0">
                <a:solidFill>
                  <a:prstClr val="black"/>
                </a:solidFill>
                <a:latin typeface="Arial" panose="020B0604020202020204" pitchFamily="34" charset="0"/>
                <a:ea typeface="ＭＳ Ｐゴシック" panose="020B0600070205080204" pitchFamily="34" charset="-128"/>
              </a:rPr>
              <a:t>Tx1</a:t>
            </a:r>
            <a:r>
              <a:rPr lang="en-US" altLang="en-US" sz="2000" dirty="0">
                <a:solidFill>
                  <a:prstClr val="black"/>
                </a:solidFill>
                <a:latin typeface="Arial" panose="020B0604020202020204" pitchFamily="34" charset="0"/>
                <a:ea typeface="ＭＳ Ｐゴシック" panose="020B0600070205080204" pitchFamily="34" charset="-128"/>
              </a:rPr>
              <a:t> – E</a:t>
            </a:r>
            <a:r>
              <a:rPr lang="en-US" altLang="en-US" sz="2000" baseline="-25000" dirty="0">
                <a:solidFill>
                  <a:prstClr val="black"/>
                </a:solidFill>
                <a:latin typeface="Arial" panose="020B0604020202020204" pitchFamily="34" charset="0"/>
                <a:ea typeface="ＭＳ Ｐゴシック" panose="020B0600070205080204" pitchFamily="34" charset="-128"/>
              </a:rPr>
              <a:t>Tx2</a:t>
            </a:r>
            <a:r>
              <a:rPr lang="en-US" altLang="en-US" sz="2000" dirty="0">
                <a:solidFill>
                  <a:prstClr val="black"/>
                </a:solidFill>
                <a:latin typeface="Arial" panose="020B0604020202020204" pitchFamily="34" charset="0"/>
                <a:ea typeface="ＭＳ Ｐゴシック" panose="020B0600070205080204" pitchFamily="34" charset="-128"/>
              </a:rPr>
              <a:t>)</a:t>
            </a:r>
          </a:p>
          <a:p>
            <a:pPr eaLnBrk="0" fontAlgn="base" hangingPunct="0">
              <a:spcBef>
                <a:spcPct val="0"/>
              </a:spcBef>
              <a:spcAft>
                <a:spcPct val="0"/>
              </a:spcAft>
            </a:pPr>
            <a:endParaRPr lang="en-US" sz="2000" dirty="0">
              <a:solidFill>
                <a:prstClr val="black"/>
              </a:solidFill>
              <a:latin typeface="Arial" panose="020B0604020202020204" pitchFamily="34" charset="0"/>
              <a:ea typeface="ＭＳ Ｐゴシック" panose="020B0600070205080204" pitchFamily="34" charset="-128"/>
            </a:endParaRPr>
          </a:p>
        </p:txBody>
      </p:sp>
      <p:pic>
        <p:nvPicPr>
          <p:cNvPr id="4" name="Picture 3"/>
          <p:cNvPicPr>
            <a:picLocks noChangeAspect="1"/>
          </p:cNvPicPr>
          <p:nvPr/>
        </p:nvPicPr>
        <p:blipFill>
          <a:blip r:embed="rId3"/>
          <a:stretch>
            <a:fillRect/>
          </a:stretch>
        </p:blipFill>
        <p:spPr>
          <a:xfrm>
            <a:off x="5931185" y="4162289"/>
            <a:ext cx="4648200" cy="1428012"/>
          </a:xfrm>
          <a:prstGeom prst="rect">
            <a:avLst/>
          </a:prstGeom>
        </p:spPr>
      </p:pic>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Office Theme">
  <a:themeElements>
    <a:clrScheme name="Custom 7">
      <a:dk1>
        <a:srgbClr val="00205B"/>
      </a:dk1>
      <a:lt1>
        <a:sysClr val="window" lastClr="FFFFFF"/>
      </a:lt1>
      <a:dk2>
        <a:srgbClr val="00205B"/>
      </a:dk2>
      <a:lt2>
        <a:srgbClr val="00205B"/>
      </a:lt2>
      <a:accent1>
        <a:srgbClr val="FFFFFF"/>
      </a:accent1>
      <a:accent2>
        <a:srgbClr val="CB350F"/>
      </a:accent2>
      <a:accent3>
        <a:srgbClr val="97999B"/>
      </a:accent3>
      <a:accent4>
        <a:srgbClr val="F3D03E"/>
      </a:accent4>
      <a:accent5>
        <a:srgbClr val="34D0C1"/>
      </a:accent5>
      <a:accent6>
        <a:srgbClr val="93C90E"/>
      </a:accent6>
      <a:hlink>
        <a:srgbClr val="0076CF"/>
      </a:hlink>
      <a:folHlink>
        <a:srgbClr val="0076C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D630E4ABE432F44B6071E0374BA3AD0" ma:contentTypeVersion="13" ma:contentTypeDescription="Create a new document." ma:contentTypeScope="" ma:versionID="c2a4af7d977a0a4612efa62746cdba00">
  <xsd:schema xmlns:xsd="http://www.w3.org/2001/XMLSchema" xmlns:xs="http://www.w3.org/2001/XMLSchema" xmlns:p="http://schemas.microsoft.com/office/2006/metadata/properties" xmlns:ns3="875918e8-6976-4b4f-aace-74094fd1364a" xmlns:ns4="a48dff03-4399-4d22-87ec-f9fbe221725d" targetNamespace="http://schemas.microsoft.com/office/2006/metadata/properties" ma:root="true" ma:fieldsID="5652066789ff0bd760ac52e92cf86385" ns3:_="" ns4:_="">
    <xsd:import namespace="875918e8-6976-4b4f-aace-74094fd1364a"/>
    <xsd:import namespace="a48dff03-4399-4d22-87ec-f9fbe221725d"/>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EventHashCode" minOccurs="0"/>
                <xsd:element ref="ns4:MediaServiceGenerationTime" minOccurs="0"/>
                <xsd:element ref="ns4:MediaServiceLocation"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75918e8-6976-4b4f-aace-74094fd1364a"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48dff03-4399-4d22-87ec-f9fbe221725d"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785CE41-D92F-4309-BFB2-734E2F2FC8EC}">
  <ds:schemaRefs>
    <ds:schemaRef ds:uri="875918e8-6976-4b4f-aace-74094fd1364a"/>
    <ds:schemaRef ds:uri="http://purl.org/dc/elements/1.1/"/>
    <ds:schemaRef ds:uri="http://schemas.microsoft.com/office/2006/metadata/properties"/>
    <ds:schemaRef ds:uri="http://schemas.openxmlformats.org/package/2006/metadata/core-properties"/>
    <ds:schemaRef ds:uri="a48dff03-4399-4d22-87ec-f9fbe221725d"/>
    <ds:schemaRef ds:uri="http://schemas.microsoft.com/office/infopath/2007/PartnerControls"/>
    <ds:schemaRef ds:uri="http://purl.org/dc/terms/"/>
    <ds:schemaRef ds:uri="http://schemas.microsoft.com/office/2006/documentManagement/types"/>
    <ds:schemaRef ds:uri="http://www.w3.org/XML/1998/namespace"/>
    <ds:schemaRef ds:uri="http://purl.org/dc/dcmitype/"/>
  </ds:schemaRefs>
</ds:datastoreItem>
</file>

<file path=customXml/itemProps2.xml><?xml version="1.0" encoding="utf-8"?>
<ds:datastoreItem xmlns:ds="http://schemas.openxmlformats.org/officeDocument/2006/customXml" ds:itemID="{99D8D841-3E46-482B-B977-F2F3E04C2C2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75918e8-6976-4b4f-aace-74094fd1364a"/>
    <ds:schemaRef ds:uri="a48dff03-4399-4d22-87ec-f9fbe221725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DE64481-C567-46C3-860D-E8D5F9C1312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1163</TotalTime>
  <Words>1811</Words>
  <Application>Microsoft Office PowerPoint</Application>
  <PresentationFormat>Widescreen</PresentationFormat>
  <Paragraphs>252</Paragraphs>
  <Slides>24</Slides>
  <Notes>20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Arial</vt:lpstr>
      <vt:lpstr>Calibri</vt:lpstr>
      <vt:lpstr>Courier New</vt:lpstr>
      <vt:lpstr>Montserrat</vt:lpstr>
      <vt:lpstr>Times</vt:lpstr>
      <vt:lpstr>Wingdings</vt:lpstr>
      <vt:lpstr>Office Theme</vt:lpstr>
      <vt:lpstr>Pharmacoeconomics</vt:lpstr>
      <vt:lpstr>Objectives</vt:lpstr>
      <vt:lpstr>Background - Pharmacoeconomics</vt:lpstr>
      <vt:lpstr>True or False </vt:lpstr>
      <vt:lpstr>Types of Economic Evaluation</vt:lpstr>
      <vt:lpstr>Cost of Illness Evaluation</vt:lpstr>
      <vt:lpstr>Cost Minimization Analysis</vt:lpstr>
      <vt:lpstr>Cost Benefit Analysis</vt:lpstr>
      <vt:lpstr>Cost Effectiveness Analysis</vt:lpstr>
      <vt:lpstr>Cost Utility Analysis</vt:lpstr>
      <vt:lpstr>Cost Effectiveness Plane</vt:lpstr>
      <vt:lpstr>Cost Effectiveness Plane</vt:lpstr>
      <vt:lpstr>Recap of Pharmacoeconomic Analyses</vt:lpstr>
      <vt:lpstr>Considerations for Designing or Evaluating Pharmacoeconomic Studies</vt:lpstr>
      <vt:lpstr>Considerations for Designing or Evaluating Pharmacoeconomic Studies</vt:lpstr>
      <vt:lpstr>Economic Modeling</vt:lpstr>
      <vt:lpstr>One-Way Sensitivity Analysis</vt:lpstr>
      <vt:lpstr>Probabilistic Sensitivity Analysis</vt:lpstr>
      <vt:lpstr>Applications in Practice &amp; Roles of the Pharmacist</vt:lpstr>
      <vt:lpstr>Helpful Resources</vt:lpstr>
      <vt:lpstr>Conclusion</vt:lpstr>
      <vt:lpstr>Purpose of Quality Measures</vt:lpstr>
      <vt:lpstr>Thank you to AMCP member Pranav Patel and Michael Pazirandeh for updating this presentation for 2020.</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Mara K. Braunger</dc:creator>
  <cp:lastModifiedBy>Joshua Baldera</cp:lastModifiedBy>
  <cp:revision>203</cp:revision>
  <cp:lastPrinted>2019-10-28T17:05:04Z</cp:lastPrinted>
  <dcterms:created xsi:type="dcterms:W3CDTF">2019-05-03T17:39:49Z</dcterms:created>
  <dcterms:modified xsi:type="dcterms:W3CDTF">2020-03-20T15:05:19Z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0x010100FD630E4ABE432F44B6071E0374BA3AD0</vt:lpwstr>
  </property>
</Properties>
</file>