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</p:sldMasterIdLst>
  <p:notesMasterIdLst>
    <p:notesMasterId r:id="rId20"/>
  </p:notesMasterIdLst>
  <p:sldIdLst>
    <p:sldId id="280" r:id="rId5"/>
    <p:sldId id="257" r:id="rId6"/>
    <p:sldId id="258" r:id="rId7"/>
    <p:sldId id="264" r:id="rId8"/>
    <p:sldId id="265" r:id="rId9"/>
    <p:sldId id="266" r:id="rId10"/>
    <p:sldId id="263" r:id="rId11"/>
    <p:sldId id="259" r:id="rId12"/>
    <p:sldId id="260" r:id="rId13"/>
    <p:sldId id="261" r:id="rId14"/>
    <p:sldId id="262" r:id="rId15"/>
    <p:sldId id="267" r:id="rId16"/>
    <p:sldId id="268" r:id="rId17"/>
    <p:sldId id="281" r:id="rId18"/>
    <p:sldId id="414" r:id="rId1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anie E. Forbes" initials="SEF" lastIdx="7" clrIdx="0"/>
  <p:cmAuthor id="2" name="Sital Patel" initials="SP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5E27A"/>
    <a:srgbClr val="00205B"/>
    <a:srgbClr val="FFFFFF"/>
    <a:srgbClr val="FFE762"/>
    <a:srgbClr val="F4D33D"/>
    <a:srgbClr val="91C84C"/>
    <a:srgbClr val="93C90E"/>
    <a:srgbClr val="83498C"/>
    <a:srgbClr val="F0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00" autoAdjust="0"/>
    <p:restoredTop sz="83289" autoAdjust="0"/>
  </p:normalViewPr>
  <p:slideViewPr>
    <p:cSldViewPr snapToGrid="0" snapToObjects="1">
      <p:cViewPr varScale="1">
        <p:scale>
          <a:sx n="33" d="100"/>
          <a:sy n="33" d="100"/>
        </p:scale>
        <p:origin x="56" y="4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D28B05A-7177-4218-A104-D8CD43271F5E}" type="datetimeFigureOut">
              <a:rPr lang="en-US" smtClean="0"/>
              <a:t>3/20/2020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E9CBD27-D6FE-4E25-8944-C777FE3B93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46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dirty="0">
                <a:latin typeface="Calibri"/>
                <a:ea typeface="Calibri"/>
                <a:cs typeface="Calibri"/>
                <a:sym typeface="Calibri"/>
              </a:rPr>
              <a:t>Additional roles of Pharmacist in PBMs include corporate positions, clinical program manager, mail order operations, P&amp;T, and DUR and PA review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endParaRPr sz="12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7102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Additional Functions: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Disease management program support -</a:t>
            </a:r>
            <a:r>
              <a:rPr lang="en-US" sz="2400" baseline="0" dirty="0"/>
              <a:t> </a:t>
            </a:r>
            <a:r>
              <a:rPr lang="en-US" sz="2400" dirty="0"/>
              <a:t>falls under</a:t>
            </a:r>
            <a:r>
              <a:rPr lang="en-US" sz="2400" baseline="0" dirty="0"/>
              <a:t> education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Medical information to customers (patients, physicians, health plans, etc.) -</a:t>
            </a:r>
            <a:r>
              <a:rPr lang="en-US" sz="2400" baseline="0" dirty="0"/>
              <a:t> </a:t>
            </a:r>
            <a:r>
              <a:rPr lang="en-US" sz="2400" dirty="0"/>
              <a:t>falls under</a:t>
            </a:r>
            <a:r>
              <a:rPr lang="en-US" sz="2400" baseline="0" dirty="0"/>
              <a:t>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998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200"/>
              <a:t>Utilization Management programs- include PA, step therapies, dose optimization, quantity limits</a:t>
            </a:r>
          </a:p>
        </p:txBody>
      </p:sp>
    </p:spTree>
    <p:extLst>
      <p:ext uri="{BB962C8B-B14F-4D97-AF65-F5344CB8AC3E}">
        <p14:creationId xmlns:p14="http://schemas.microsoft.com/office/powerpoint/2010/main" val="40706164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9CBD27-D6FE-4E25-8944-C777FE3B93D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304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 userDrawn="1"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1200150" indent="-285750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657350" indent="-285750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 userDrawn="1"/>
        </p:nvSpPr>
        <p:spPr>
          <a:xfrm>
            <a:off x="0" y="5891349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53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-10160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0"/>
            <a:ext cx="8840949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72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Slide Title (Paragraph)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 userDrawn="1"/>
        </p:nvSpPr>
        <p:spPr>
          <a:xfrm>
            <a:off x="5679741" y="3149322"/>
            <a:ext cx="6288066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32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67F522-2F42-C444-BC13-881D739BCE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80033" y="1931772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31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3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29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 userDrawn="1"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11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6356" b="42778"/>
          <a:stretch/>
        </p:blipFill>
        <p:spPr>
          <a:xfrm>
            <a:off x="5831633" y="-1540568"/>
            <a:ext cx="7427536" cy="618423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313341-5859-415D-BE52-55C586B2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1" y="4257443"/>
            <a:ext cx="10515600" cy="2245994"/>
          </a:xfrm>
          <a:prstGeom prst="rect">
            <a:avLst/>
          </a:prstGeom>
        </p:spPr>
        <p:txBody>
          <a:bodyPr/>
          <a:lstStyle>
            <a:lvl1pPr>
              <a:defRPr sz="7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50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624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5" r:id="rId2"/>
    <p:sldLayoutId id="2147483663" r:id="rId3"/>
    <p:sldLayoutId id="2147483655" r:id="rId4"/>
    <p:sldLayoutId id="2147483650" r:id="rId5"/>
    <p:sldLayoutId id="2147483670" r:id="rId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cp.org/studentcenter/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cp.org/resource-center/group-resources/student-pharmacist-center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cp.org/Resource-Center/student-pharmacists-guide-managed-care-pharmacy-residency-programs" TargetMode="External"/><Relationship Id="rId2" Type="http://schemas.openxmlformats.org/officeDocument/2006/relationships/hyperlink" Target="http://amcp.org/residency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amcp.org/Resource-Center/your-roadmap-career-managed-care-pharmacy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013736" y="1259633"/>
            <a:ext cx="10013230" cy="2169367"/>
          </a:xfrm>
        </p:spPr>
        <p:txBody>
          <a:bodyPr/>
          <a:lstStyle/>
          <a:p>
            <a:pPr algn="r" eaLnBrk="1" hangingPunct="1"/>
            <a:r>
              <a:rPr lang="en-US" altLang="en-US" sz="6000" dirty="0">
                <a:solidFill>
                  <a:schemeClr val="bg1"/>
                </a:solidFill>
              </a:rPr>
              <a:t>Outcomes Research</a:t>
            </a:r>
            <a:endParaRPr lang="en-US" altLang="en-US" sz="6000" b="1" dirty="0">
              <a:solidFill>
                <a:schemeClr val="bg1"/>
              </a:solidFill>
            </a:endParaRPr>
          </a:p>
        </p:txBody>
      </p:sp>
      <p:sp>
        <p:nvSpPr>
          <p:cNvPr id="12291" name="Subtitle 2"/>
          <p:cNvSpPr>
            <a:spLocks noGrp="1"/>
          </p:cNvSpPr>
          <p:nvPr>
            <p:ph type="subTitle" idx="4294967295"/>
          </p:nvPr>
        </p:nvSpPr>
        <p:spPr>
          <a:xfrm>
            <a:off x="5791200" y="4305300"/>
            <a:ext cx="6400800" cy="1752600"/>
          </a:xfrm>
          <a:prstGeom prst="rect">
            <a:avLst/>
          </a:prstGeom>
        </p:spPr>
        <p:txBody>
          <a:bodyPr/>
          <a:lstStyle/>
          <a:p>
            <a:pPr marL="0" indent="0" algn="r" eaLnBrk="1" hangingPunct="1">
              <a:buNone/>
            </a:pPr>
            <a:r>
              <a:rPr lang="en-US" altLang="en-US" dirty="0">
                <a:solidFill>
                  <a:schemeClr val="bg1"/>
                </a:solidFill>
              </a:rPr>
              <a:t>Created by the School of Pharmacy Relations Committee for AMCP</a:t>
            </a:r>
          </a:p>
          <a:p>
            <a:pPr marL="0" indent="0" algn="r" eaLnBrk="1" hangingPunct="1">
              <a:buNone/>
            </a:pPr>
            <a:r>
              <a:rPr lang="en-US" altLang="en-US" dirty="0">
                <a:solidFill>
                  <a:schemeClr val="bg1"/>
                </a:solidFill>
              </a:rPr>
              <a:t>Updated: January 2020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795527">
              <a:defRPr sz="382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>
                <a:solidFill>
                  <a:schemeClr val="tx1"/>
                </a:solidFill>
              </a:rPr>
              <a:t>Managed Care Opportunities</a:t>
            </a:r>
            <a:endParaRPr sz="4400" dirty="0">
              <a:solidFill>
                <a:schemeClr val="tx1"/>
              </a:solidFill>
            </a:endParaRPr>
          </a:p>
        </p:txBody>
      </p:sp>
      <p:sp>
        <p:nvSpPr>
          <p:cNvPr id="65" name="Shape 65"/>
          <p:cNvSpPr>
            <a:spLocks noGrp="1"/>
          </p:cNvSpPr>
          <p:nvPr>
            <p:ph idx="1"/>
          </p:nvPr>
        </p:nvSpPr>
        <p:spPr>
          <a:xfrm>
            <a:off x="838200" y="1477168"/>
            <a:ext cx="10515600" cy="3903663"/>
          </a:xfrm>
          <a:prstGeom prst="rect">
            <a:avLst/>
          </a:prstGeom>
        </p:spPr>
        <p:txBody>
          <a:bodyPr lIns="0" tIns="0" rIns="0" bIns="0">
            <a:normAutofit fontScale="62500" lnSpcReduction="20000"/>
          </a:bodyPr>
          <a:lstStyle/>
          <a:p>
            <a:pPr marL="279034" indent="-279034" defTabSz="850391">
              <a:lnSpc>
                <a:spcPct val="80000"/>
              </a:lnSpc>
              <a:spcBef>
                <a:spcPts val="600"/>
              </a:spcBef>
              <a:buNone/>
              <a:defRPr sz="1800"/>
            </a:pPr>
            <a:r>
              <a:rPr lang="en-US" sz="2604" b="1" dirty="0"/>
              <a:t>Pharmaceutical Industry:</a:t>
            </a:r>
          </a:p>
          <a:p>
            <a:pPr marL="279034" indent="-279034" defTabSz="850391">
              <a:lnSpc>
                <a:spcPct val="80000"/>
              </a:lnSpc>
              <a:spcBef>
                <a:spcPts val="600"/>
              </a:spcBef>
              <a:buNone/>
              <a:defRPr sz="1800"/>
            </a:pPr>
            <a:endParaRPr lang="en-US" sz="2604" b="1" dirty="0"/>
          </a:p>
          <a:p>
            <a:pPr marL="279034" indent="-279034" defTabSz="850391">
              <a:lnSpc>
                <a:spcPct val="80000"/>
              </a:lnSpc>
              <a:spcBef>
                <a:spcPts val="600"/>
              </a:spcBef>
              <a:buChar char="•"/>
              <a:defRPr sz="1800"/>
            </a:pPr>
            <a:r>
              <a:rPr sz="2600" dirty="0"/>
              <a:t>Function</a:t>
            </a:r>
            <a:r>
              <a:rPr lang="en-US" sz="2600" dirty="0"/>
              <a:t>:</a:t>
            </a:r>
            <a:endParaRPr sz="2600" dirty="0"/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2600" dirty="0">
                <a:latin typeface="+mj-lt"/>
              </a:rPr>
              <a:t>Product contracting &amp; negotiations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2600" dirty="0">
                <a:latin typeface="+mj-lt"/>
              </a:rPr>
              <a:t>Understanding product value &amp; positioning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2600" dirty="0">
                <a:latin typeface="+mj-lt"/>
              </a:rPr>
              <a:t>Discussions on formulary placement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2600" dirty="0">
                <a:latin typeface="+mj-lt"/>
              </a:rPr>
              <a:t>Education </a:t>
            </a:r>
            <a:r>
              <a:rPr sz="2600" dirty="0">
                <a:latin typeface="+mj-lt"/>
                <a:ea typeface="Tahoma"/>
                <a:cs typeface="Tahoma"/>
                <a:sym typeface="Tahoma"/>
              </a:rPr>
              <a:t>–</a:t>
            </a:r>
            <a:r>
              <a:rPr sz="2600" dirty="0">
                <a:latin typeface="+mj-lt"/>
              </a:rPr>
              <a:t> disease, product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2600" dirty="0">
                <a:latin typeface="+mj-lt"/>
              </a:rPr>
              <a:t>Development of treatment algorithms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2600" dirty="0" err="1">
                <a:latin typeface="+mj-lt"/>
              </a:rPr>
              <a:t>Pharmacoeconomic</a:t>
            </a:r>
            <a:r>
              <a:rPr sz="2600" dirty="0">
                <a:latin typeface="+mj-lt"/>
              </a:rPr>
              <a:t> modeling and outcomes research programs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2600" dirty="0">
                <a:latin typeface="+mj-lt"/>
              </a:rPr>
              <a:t>AMCP Product dossiers</a:t>
            </a:r>
          </a:p>
          <a:p>
            <a:pPr marL="690943" lvl="1" indent="-265747" defTabSz="850391">
              <a:lnSpc>
                <a:spcPct val="80000"/>
              </a:lnSpc>
              <a:spcBef>
                <a:spcPts val="600"/>
              </a:spcBef>
              <a:defRPr sz="1800"/>
            </a:pPr>
            <a:endParaRPr sz="2600" dirty="0">
              <a:latin typeface="+mj-lt"/>
            </a:endParaRPr>
          </a:p>
          <a:p>
            <a:pPr marL="279034" indent="-279034" defTabSz="850391">
              <a:lnSpc>
                <a:spcPct val="80000"/>
              </a:lnSpc>
              <a:spcBef>
                <a:spcPts val="600"/>
              </a:spcBef>
              <a:buChar char="•"/>
              <a:defRPr sz="1800"/>
            </a:pPr>
            <a:r>
              <a:rPr sz="2600" dirty="0"/>
              <a:t>Roles of a </a:t>
            </a:r>
            <a:r>
              <a:rPr lang="en-US" sz="2600" dirty="0"/>
              <a:t>P</a:t>
            </a:r>
            <a:r>
              <a:rPr sz="2600" dirty="0"/>
              <a:t>harmacist</a:t>
            </a:r>
            <a:r>
              <a:rPr lang="en-US" sz="2600" dirty="0"/>
              <a:t>:</a:t>
            </a:r>
            <a:endParaRPr sz="2600" dirty="0"/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2600" dirty="0">
                <a:latin typeface="+mj-lt"/>
              </a:rPr>
              <a:t>Medical Information Services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2600" dirty="0">
                <a:latin typeface="+mj-lt"/>
              </a:rPr>
              <a:t>Medical Science Liaison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2600" dirty="0">
                <a:latin typeface="+mj-lt"/>
              </a:rPr>
              <a:t>Drug Safety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2600" dirty="0">
                <a:latin typeface="+mj-lt"/>
              </a:rPr>
              <a:t>Regulatory Affairs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2600" dirty="0">
                <a:latin typeface="+mj-lt"/>
              </a:rPr>
              <a:t>Health Economics and Outcomes Research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2600" dirty="0">
                <a:latin typeface="+mj-lt"/>
              </a:rPr>
              <a:t>Sales Representatives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2600" dirty="0">
                <a:latin typeface="+mj-lt"/>
              </a:rPr>
              <a:t>Marketing Managers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2600" dirty="0">
                <a:latin typeface="+mj-lt"/>
              </a:rPr>
              <a:t>Managed Care Account Managers</a:t>
            </a:r>
            <a:endParaRPr sz="22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>
                <a:solidFill>
                  <a:schemeClr val="tx1"/>
                </a:solidFill>
              </a:rPr>
              <a:t>Managed Care Opportunities</a:t>
            </a:r>
            <a:endParaRPr sz="4400" dirty="0">
              <a:solidFill>
                <a:schemeClr val="tx1"/>
              </a:solidFill>
            </a:endParaRPr>
          </a:p>
        </p:txBody>
      </p:sp>
      <p:sp>
        <p:nvSpPr>
          <p:cNvPr id="68" name="Shape 68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 fontScale="92500" lnSpcReduction="10000"/>
          </a:bodyPr>
          <a:lstStyle/>
          <a:p>
            <a:pPr marL="257175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b="1" dirty="0"/>
              <a:t>Specialty Pharmacy Providers (SPP):</a:t>
            </a:r>
          </a:p>
          <a:p>
            <a:pPr marL="257175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sz="2400" dirty="0"/>
              <a:t>Function</a:t>
            </a:r>
            <a:r>
              <a:rPr lang="en-US" sz="2400" dirty="0"/>
              <a:t>:</a:t>
            </a:r>
            <a:endParaRPr sz="2400" dirty="0"/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Provide clinical and distribution services to patients in the management of chronic, rare, or complex conditions</a:t>
            </a:r>
          </a:p>
          <a:p>
            <a:pPr marL="1085850" lvl="2" indent="-171450">
              <a:lnSpc>
                <a:spcPct val="80000"/>
              </a:lnSpc>
              <a:spcBef>
                <a:spcPts val="400"/>
              </a:spcBef>
              <a:defRPr sz="1800"/>
            </a:pPr>
            <a:r>
              <a:rPr dirty="0"/>
              <a:t>Specialty medications require tailored patient education to ensure safe and cost-effective use, patient-specific dosing, close patient monitoring, and/or special handling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Medication therapy management and adherence management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Education, support, and coordination of care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defRPr sz="1800"/>
            </a:pPr>
            <a:endParaRPr sz="2000" dirty="0"/>
          </a:p>
          <a:p>
            <a:pPr marL="257175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sz="2400" dirty="0"/>
              <a:t>Roles of a </a:t>
            </a:r>
            <a:r>
              <a:rPr lang="en-US" sz="2400" dirty="0"/>
              <a:t>P</a:t>
            </a:r>
            <a:r>
              <a:rPr sz="2400" dirty="0"/>
              <a:t>harmacist</a:t>
            </a:r>
            <a:r>
              <a:rPr lang="en-US" sz="2400" dirty="0"/>
              <a:t>:</a:t>
            </a:r>
            <a:endParaRPr sz="2400" dirty="0"/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Specialty Pharmacy distribution and dispensing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Perform DUR and other utilization management programs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Logistics/operations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Work flow, inventory, and personnel management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Develop prior authorization (PA) programs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CE9AB73-6803-493A-A62E-327E6E283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AMCP as a Student Pharmacist</a:t>
            </a:r>
          </a:p>
        </p:txBody>
      </p:sp>
      <p:sp>
        <p:nvSpPr>
          <p:cNvPr id="6" name="Shape 68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57175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b="1" dirty="0"/>
              <a:t>Resources Provided to All Members:</a:t>
            </a:r>
            <a:endParaRPr lang="en-US" sz="24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Font typeface="Arial"/>
              <a:buChar char="•"/>
              <a:defRPr sz="1800"/>
            </a:pPr>
            <a:r>
              <a:rPr lang="en-US" sz="2000" dirty="0"/>
              <a:t>Up-to-date pharmacy drug news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Font typeface="Arial"/>
              <a:buChar char="•"/>
              <a:defRPr sz="1800"/>
            </a:pPr>
            <a:r>
              <a:rPr lang="en-US" sz="2000" dirty="0"/>
              <a:t>Understanding of Health Care Policy –e.g. Affordable Health Care Act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Font typeface="Arial"/>
              <a:buChar char="•"/>
              <a:defRPr sz="1800"/>
            </a:pPr>
            <a:r>
              <a:rPr lang="en-US" sz="2000" dirty="0"/>
              <a:t>Continuing education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Font typeface="Arial"/>
              <a:buChar char="•"/>
              <a:defRPr sz="1800"/>
            </a:pPr>
            <a:r>
              <a:rPr lang="en-US" sz="2000" dirty="0"/>
              <a:t>Networking</a:t>
            </a:r>
          </a:p>
          <a:p>
            <a:pPr marL="440871" lvl="1" indent="0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000" dirty="0"/>
          </a:p>
          <a:p>
            <a:pPr marL="257175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b="1" dirty="0"/>
              <a:t>Resources </a:t>
            </a:r>
            <a:r>
              <a:rPr lang="en-US" sz="2400" b="1" i="1" dirty="0"/>
              <a:t>Specifically</a:t>
            </a:r>
            <a:r>
              <a:rPr lang="en-US" sz="2400" b="1" dirty="0"/>
              <a:t> for Student Pharmacists: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Residency and Internship opportunities/showcase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AMCP Student Pharmacist chapter connections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Mentor/Career connections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000" dirty="0">
              <a:hlinkClick r:id="rId2"/>
            </a:endParaRP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000" dirty="0">
              <a:hlinkClick r:id="rId2"/>
            </a:endParaRP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0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lang="en-US" sz="20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376903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5CEAEF9-EFBC-47EE-A2A0-9F24E8DC8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AMCP as a Student Pharmacist</a:t>
            </a:r>
          </a:p>
        </p:txBody>
      </p:sp>
      <p:sp>
        <p:nvSpPr>
          <p:cNvPr id="6" name="Shape 68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57175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b="1" dirty="0"/>
              <a:t>Membership Benefits:</a:t>
            </a:r>
            <a:endParaRPr lang="en-US" sz="24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Discounted membership rates &amp; meeting rates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Participate in Student Pharmacist Committee/Chapters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Attend and view student pharmacist webinars &amp; recordings about current pharmacy issues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Leadership opportunities within Student Pharmacist chapters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Residency showcase with over 30 resident/fellowship opportunities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400" b="1" dirty="0"/>
          </a:p>
          <a:p>
            <a:pPr marL="0" indent="0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b="1" dirty="0"/>
              <a:t>Check Out AMCP’s Student Pharmacists Center!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dirty="0">
                <a:hlinkClick r:id="rId2"/>
              </a:rPr>
              <a:t>https://www.amcp.org/resource-center/group-resources/student-pharmacist-center</a:t>
            </a:r>
            <a:endParaRPr lang="en-US" sz="24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lang="en-US" sz="2000" dirty="0"/>
          </a:p>
          <a:p>
            <a:pPr marL="440871" lvl="1" indent="0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0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lang="en-US" sz="20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lang="en-US" sz="20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112230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3268858" y="1435814"/>
            <a:ext cx="8840949" cy="2169367"/>
          </a:xfrm>
        </p:spPr>
        <p:txBody>
          <a:bodyPr/>
          <a:lstStyle/>
          <a:p>
            <a:pPr lvl="0" algn="r">
              <a:defRPr sz="1800"/>
            </a:pPr>
            <a:r>
              <a:rPr lang="en-US" sz="4000" dirty="0">
                <a:solidFill>
                  <a:srgbClr val="FFFFFF"/>
                </a:solidFill>
              </a:rPr>
              <a:t>Thank you to the AMCP Schools of Pharmacy Relations Committee for preparing this presentation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E0C20D-0A6F-47EA-ADAC-B35404471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887" y="2348696"/>
            <a:ext cx="3450854" cy="13890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8DAB0C8-53A2-462C-B5D5-BCC2ED53A0BC}"/>
              </a:ext>
            </a:extLst>
          </p:cNvPr>
          <p:cNvSpPr/>
          <p:nvPr/>
        </p:nvSpPr>
        <p:spPr>
          <a:xfrm>
            <a:off x="5308167" y="2556051"/>
            <a:ext cx="66591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To improve patient health by ensuring access to </a:t>
            </a:r>
          </a:p>
          <a:p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high-quality, cost-effective medications and other therapies.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51A40B-6AD4-4D7E-8AF1-2D13450D8AFA}"/>
              </a:ext>
            </a:extLst>
          </p:cNvPr>
          <p:cNvSpPr/>
          <p:nvPr/>
        </p:nvSpPr>
        <p:spPr>
          <a:xfrm>
            <a:off x="5308167" y="2025530"/>
            <a:ext cx="6963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91C84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Mission &amp; Vision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AEEE17-B4BC-1C4E-96F4-D184FE37B69A}"/>
              </a:ext>
            </a:extLst>
          </p:cNvPr>
          <p:cNvCxnSpPr/>
          <p:nvPr/>
        </p:nvCxnSpPr>
        <p:spPr>
          <a:xfrm>
            <a:off x="4974954" y="1875295"/>
            <a:ext cx="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41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 dirty="0">
                <a:solidFill>
                  <a:schemeClr val="tx1"/>
                </a:solidFill>
              </a:rPr>
              <a:t>Objectives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1" name="Shape 51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buChar char="•"/>
              <a:defRPr sz="1800"/>
            </a:pPr>
            <a:r>
              <a:rPr lang="en-US" sz="2400" dirty="0"/>
              <a:t>Map Out</a:t>
            </a:r>
            <a:r>
              <a:rPr sz="2400" dirty="0"/>
              <a:t> </a:t>
            </a:r>
            <a:r>
              <a:rPr lang="en-US" sz="2400" dirty="0"/>
              <a:t>Y</a:t>
            </a:r>
            <a:r>
              <a:rPr sz="2400" dirty="0"/>
              <a:t>our Caree</a:t>
            </a:r>
            <a:r>
              <a:rPr lang="en-US" sz="2400" dirty="0"/>
              <a:t>r through Pharmacy School</a:t>
            </a:r>
            <a:endParaRPr sz="2400" dirty="0"/>
          </a:p>
          <a:p>
            <a:pPr lvl="0">
              <a:buChar char="•"/>
              <a:defRPr sz="1800"/>
            </a:pPr>
            <a:r>
              <a:rPr lang="en-US" sz="2400" dirty="0"/>
              <a:t>Identify </a:t>
            </a:r>
            <a:r>
              <a:rPr sz="2400" dirty="0"/>
              <a:t>Managed Care </a:t>
            </a:r>
            <a:r>
              <a:rPr lang="en-US" sz="2400" dirty="0"/>
              <a:t>Career </a:t>
            </a:r>
            <a:r>
              <a:rPr sz="2400" dirty="0"/>
              <a:t>Opportunitie</a:t>
            </a:r>
            <a:r>
              <a:rPr lang="en-US" sz="2400" dirty="0"/>
              <a:t>s and Identify Careers that Align with Your Interests</a:t>
            </a:r>
            <a:endParaRPr sz="2400" dirty="0"/>
          </a:p>
          <a:p>
            <a:pPr lvl="0">
              <a:buChar char="•"/>
              <a:defRPr sz="1800"/>
            </a:pPr>
            <a:r>
              <a:rPr lang="en-US" sz="2400" dirty="0"/>
              <a:t>Understand ho</a:t>
            </a:r>
            <a:r>
              <a:rPr sz="2400" dirty="0"/>
              <a:t>w </a:t>
            </a:r>
            <a:r>
              <a:rPr lang="en-US" sz="2400" dirty="0"/>
              <a:t>to ge</a:t>
            </a:r>
            <a:r>
              <a:rPr sz="2400" dirty="0"/>
              <a:t>t </a:t>
            </a:r>
            <a:r>
              <a:rPr lang="en-US" sz="2400" dirty="0"/>
              <a:t>th</a:t>
            </a:r>
            <a:r>
              <a:rPr sz="2400" dirty="0"/>
              <a:t>e </a:t>
            </a:r>
            <a:r>
              <a:rPr lang="en-US" sz="2400" dirty="0"/>
              <a:t>M</a:t>
            </a:r>
            <a:r>
              <a:rPr sz="2400" dirty="0"/>
              <a:t>ost </a:t>
            </a:r>
            <a:r>
              <a:rPr lang="en-US" sz="2400" dirty="0"/>
              <a:t>O</a:t>
            </a:r>
            <a:r>
              <a:rPr sz="2400" dirty="0"/>
              <a:t>u</a:t>
            </a:r>
            <a:r>
              <a:rPr lang="en-US" sz="2400" dirty="0"/>
              <a:t>t</a:t>
            </a:r>
            <a:r>
              <a:rPr sz="2400" dirty="0"/>
              <a:t> </a:t>
            </a:r>
            <a:r>
              <a:rPr lang="en-US" sz="2400" dirty="0"/>
              <a:t>of</a:t>
            </a:r>
            <a:r>
              <a:rPr sz="2400" dirty="0"/>
              <a:t> AMCP</a:t>
            </a:r>
            <a:r>
              <a:rPr lang="en-US" sz="2400" dirty="0"/>
              <a:t> as a Student Pharmacist</a:t>
            </a:r>
            <a:endParaRPr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838200" y="218779"/>
            <a:ext cx="10515600" cy="132556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>
                <a:solidFill>
                  <a:schemeClr val="tx1"/>
                </a:solidFill>
              </a:rPr>
              <a:t>Mapping Your Career</a:t>
            </a:r>
            <a:endParaRPr sz="4400" dirty="0">
              <a:solidFill>
                <a:schemeClr val="tx1"/>
              </a:solidFill>
            </a:endParaRPr>
          </a:p>
        </p:txBody>
      </p:sp>
      <p:sp>
        <p:nvSpPr>
          <p:cNvPr id="54" name="Shape 54"/>
          <p:cNvSpPr>
            <a:spLocks noGrp="1"/>
          </p:cNvSpPr>
          <p:nvPr>
            <p:ph idx="1"/>
          </p:nvPr>
        </p:nvSpPr>
        <p:spPr>
          <a:xfrm>
            <a:off x="838200" y="1477168"/>
            <a:ext cx="10515600" cy="3903663"/>
          </a:xfrm>
          <a:prstGeom prst="rect">
            <a:avLst/>
          </a:prstGeom>
        </p:spPr>
        <p:txBody>
          <a:bodyPr lIns="0" tIns="0" rIns="0" bIns="0">
            <a:normAutofit fontScale="85000" lnSpcReduction="20000"/>
          </a:bodyPr>
          <a:lstStyle/>
          <a:p>
            <a:pPr lvl="0">
              <a:lnSpc>
                <a:spcPct val="90000"/>
              </a:lnSpc>
              <a:buNone/>
              <a:defRPr sz="1800"/>
            </a:pPr>
            <a:r>
              <a:rPr lang="en-US" b="1" dirty="0"/>
              <a:t>P1-P3: Three Year Pharm.D. Programs:</a:t>
            </a:r>
          </a:p>
          <a:p>
            <a:pPr lvl="1"/>
            <a:r>
              <a:rPr lang="en-US" altLang="en-US" sz="1500" dirty="0"/>
              <a:t>P1:</a:t>
            </a:r>
          </a:p>
          <a:p>
            <a:pPr lvl="2"/>
            <a:r>
              <a:rPr lang="en-US" altLang="en-US" sz="1500" dirty="0"/>
              <a:t>Identify opportunities to fill in the experience gaps </a:t>
            </a:r>
          </a:p>
          <a:p>
            <a:pPr lvl="2"/>
            <a:r>
              <a:rPr lang="en-US" altLang="en-US" sz="1500" dirty="0"/>
              <a:t>Explore leadership positions in student organizations</a:t>
            </a:r>
          </a:p>
          <a:p>
            <a:pPr lvl="2"/>
            <a:r>
              <a:rPr lang="en-US" altLang="en-US" sz="1500" dirty="0"/>
              <a:t>Consider dual Pharm.D./MBA program offerings</a:t>
            </a:r>
          </a:p>
          <a:p>
            <a:pPr lvl="2"/>
            <a:r>
              <a:rPr lang="en-US" altLang="en-US" sz="1500" dirty="0"/>
              <a:t>Keep your CV up-to-date on a regular basis</a:t>
            </a:r>
          </a:p>
          <a:p>
            <a:pPr lvl="2"/>
            <a:r>
              <a:rPr lang="en-US" altLang="en-US" sz="1500" dirty="0"/>
              <a:t>Maintain a professional &amp; updated LinkedIn profile</a:t>
            </a:r>
          </a:p>
          <a:p>
            <a:pPr lvl="1"/>
            <a:r>
              <a:rPr lang="en-US" altLang="en-US" sz="1500" dirty="0"/>
              <a:t>P2:</a:t>
            </a:r>
          </a:p>
          <a:p>
            <a:pPr lvl="2"/>
            <a:r>
              <a:rPr lang="en-US" altLang="en-US" sz="1500" dirty="0"/>
              <a:t>Seek leadership opportunities in local and national student organizations</a:t>
            </a:r>
          </a:p>
          <a:p>
            <a:pPr lvl="2"/>
            <a:r>
              <a:rPr lang="en-US" altLang="en-US" sz="1500" dirty="0"/>
              <a:t>Pursue Introductory Pharmacy Practice Experiences (IPPEs) in areas where you may have interests (i.e. PBM, health plans, consulting, etc.)</a:t>
            </a:r>
          </a:p>
          <a:p>
            <a:pPr lvl="2"/>
            <a:r>
              <a:rPr lang="en-US" altLang="en-US" sz="1500" dirty="0"/>
              <a:t>Seek internships or paid positions (i.e. internships concurrent with school schedule, seek elective credit for ‘independent study’)</a:t>
            </a:r>
          </a:p>
          <a:p>
            <a:pPr lvl="2"/>
            <a:r>
              <a:rPr lang="en-US" altLang="en-US" sz="1500" dirty="0"/>
              <a:t>Update CV and begin creating cover letter topics for residency, fellowship, job applications</a:t>
            </a:r>
          </a:p>
          <a:p>
            <a:pPr lvl="2"/>
            <a:r>
              <a:rPr lang="en-US" altLang="en-US" sz="1500" dirty="0"/>
              <a:t>Review Advanced Pharmacy Practice Experience (APPE) options for managed care rotations and submit applications if applicable</a:t>
            </a:r>
          </a:p>
          <a:p>
            <a:pPr lvl="2"/>
            <a:r>
              <a:rPr lang="en-US" altLang="en-US" sz="1500" dirty="0"/>
              <a:t>Discuss recommendation letters with possible writers</a:t>
            </a:r>
          </a:p>
          <a:p>
            <a:pPr lvl="1"/>
            <a:r>
              <a:rPr lang="en-US" altLang="en-US" sz="1500" dirty="0"/>
              <a:t>P3:</a:t>
            </a:r>
          </a:p>
          <a:p>
            <a:pPr lvl="2"/>
            <a:r>
              <a:rPr lang="en-US" altLang="en-US" sz="1500" dirty="0"/>
              <a:t>Attend AMCP NEXUS and residency showcase</a:t>
            </a:r>
          </a:p>
          <a:p>
            <a:pPr lvl="2"/>
            <a:r>
              <a:rPr lang="en-US" altLang="en-US" sz="1500" dirty="0"/>
              <a:t>Attend ASHP Mid-Year meeting (PPS interviews, meet residency program directors)</a:t>
            </a:r>
          </a:p>
          <a:p>
            <a:pPr lvl="2"/>
            <a:r>
              <a:rPr lang="en-US" altLang="en-US" sz="1500" dirty="0"/>
              <a:t>Complete residency, fellowship, and job applications in timely manner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>
                <a:solidFill>
                  <a:schemeClr val="tx1"/>
                </a:solidFill>
              </a:rPr>
              <a:t>Mapping Your Career</a:t>
            </a:r>
            <a:endParaRPr sz="4400" dirty="0">
              <a:solidFill>
                <a:schemeClr val="tx1"/>
              </a:solidFill>
            </a:endParaRPr>
          </a:p>
        </p:txBody>
      </p:sp>
      <p:sp>
        <p:nvSpPr>
          <p:cNvPr id="54" name="Shape 54"/>
          <p:cNvSpPr>
            <a:spLocks noGrp="1"/>
          </p:cNvSpPr>
          <p:nvPr>
            <p:ph idx="1"/>
          </p:nvPr>
        </p:nvSpPr>
        <p:spPr>
          <a:xfrm>
            <a:off x="838200" y="1589320"/>
            <a:ext cx="10515600" cy="3903663"/>
          </a:xfrm>
          <a:prstGeom prst="rect">
            <a:avLst/>
          </a:prstGeom>
        </p:spPr>
        <p:txBody>
          <a:bodyPr lIns="0" tIns="0" rIns="0" bIns="0">
            <a:normAutofit fontScale="70000" lnSpcReduction="20000"/>
          </a:bodyPr>
          <a:lstStyle/>
          <a:p>
            <a:pPr lvl="0">
              <a:lnSpc>
                <a:spcPct val="90000"/>
              </a:lnSpc>
              <a:buNone/>
              <a:defRPr sz="1800"/>
            </a:pPr>
            <a:r>
              <a:rPr lang="en-US" b="1" dirty="0"/>
              <a:t>P1-P4: Four Year Pharm.D. Programs:</a:t>
            </a:r>
          </a:p>
          <a:p>
            <a:pPr lvl="1"/>
            <a:r>
              <a:rPr lang="en-US" altLang="en-US" sz="1500" dirty="0"/>
              <a:t>P1:</a:t>
            </a:r>
          </a:p>
          <a:p>
            <a:pPr lvl="2"/>
            <a:r>
              <a:rPr lang="en-US" altLang="en-US" sz="1500" dirty="0"/>
              <a:t>Identify opportunities to fill in the experience gaps </a:t>
            </a:r>
          </a:p>
          <a:p>
            <a:pPr lvl="2"/>
            <a:r>
              <a:rPr lang="en-US" altLang="en-US" sz="1500" dirty="0"/>
              <a:t>Explore leadership positions in student organizations</a:t>
            </a:r>
          </a:p>
          <a:p>
            <a:pPr lvl="2"/>
            <a:r>
              <a:rPr lang="en-US" altLang="en-US" sz="1500" dirty="0"/>
              <a:t>Consider dual Pharm.D./MBA program offerings</a:t>
            </a:r>
          </a:p>
          <a:p>
            <a:pPr lvl="2"/>
            <a:r>
              <a:rPr lang="en-US" altLang="en-US" sz="1500" dirty="0"/>
              <a:t>Keep your CV up-to-date on a regular basis</a:t>
            </a:r>
          </a:p>
          <a:p>
            <a:pPr lvl="2"/>
            <a:r>
              <a:rPr lang="en-US" altLang="en-US" sz="1500" dirty="0"/>
              <a:t>Maintain a professional &amp; updated LinkedIn profile</a:t>
            </a:r>
          </a:p>
          <a:p>
            <a:pPr lvl="1"/>
            <a:r>
              <a:rPr lang="en-US" altLang="en-US" sz="1500" dirty="0"/>
              <a:t>P2:</a:t>
            </a:r>
          </a:p>
          <a:p>
            <a:pPr lvl="2"/>
            <a:r>
              <a:rPr lang="en-US" altLang="en-US" sz="1500" dirty="0"/>
              <a:t>Seek leadership opportunities in local and national student organizations</a:t>
            </a:r>
          </a:p>
          <a:p>
            <a:pPr lvl="2"/>
            <a:r>
              <a:rPr lang="en-US" altLang="en-US" sz="1500" dirty="0"/>
              <a:t>Pursue IPPEs in areas where you may have interests (i.e. PBM, health plans, consulting, etc.)</a:t>
            </a:r>
          </a:p>
          <a:p>
            <a:pPr lvl="2"/>
            <a:r>
              <a:rPr lang="en-US" altLang="en-US" sz="1500" dirty="0"/>
              <a:t>Seek internships or paid positions (i.e. internships concurrent with school schedule, seek elective credit for ‘independent study’)</a:t>
            </a:r>
          </a:p>
          <a:p>
            <a:pPr lvl="1"/>
            <a:r>
              <a:rPr lang="en-US" altLang="en-US" sz="1500" dirty="0"/>
              <a:t>P3:</a:t>
            </a:r>
          </a:p>
          <a:p>
            <a:pPr lvl="2"/>
            <a:r>
              <a:rPr lang="en-US" altLang="en-US" sz="1500" dirty="0"/>
              <a:t>Update CV and begin creating cover letter topics for residency, fellowship, job applications</a:t>
            </a:r>
          </a:p>
          <a:p>
            <a:pPr lvl="2"/>
            <a:r>
              <a:rPr lang="en-US" altLang="en-US" sz="1500" dirty="0"/>
              <a:t>Review &amp; pursue APPE options for managed care rotations and submit applications if applicable</a:t>
            </a:r>
          </a:p>
          <a:p>
            <a:pPr lvl="2"/>
            <a:r>
              <a:rPr lang="en-US" altLang="en-US" sz="1500" dirty="0"/>
              <a:t>Discuss recommendation letters for residency and fellowship applications with possible writers</a:t>
            </a:r>
          </a:p>
          <a:p>
            <a:pPr lvl="1"/>
            <a:r>
              <a:rPr lang="en-US" altLang="en-US" sz="1500" dirty="0"/>
              <a:t>P4:</a:t>
            </a:r>
          </a:p>
          <a:p>
            <a:pPr lvl="2"/>
            <a:r>
              <a:rPr lang="en-US" altLang="en-US" sz="1500" dirty="0"/>
              <a:t>Complete managed care rotations as early in the year as possible to provide discussion topics for interviews</a:t>
            </a:r>
          </a:p>
          <a:p>
            <a:pPr lvl="2"/>
            <a:r>
              <a:rPr lang="en-US" altLang="en-US" sz="1500" dirty="0"/>
              <a:t>Attend AMCP NEXUS and residency showcase</a:t>
            </a:r>
          </a:p>
          <a:p>
            <a:pPr lvl="2"/>
            <a:r>
              <a:rPr lang="en-US" altLang="en-US" sz="1500" dirty="0"/>
              <a:t>Attend ASHP Mid-Year meeting (PPS interviews, meet residency program directors)</a:t>
            </a:r>
          </a:p>
          <a:p>
            <a:pPr lvl="2"/>
            <a:r>
              <a:rPr lang="en-US" altLang="en-US" sz="1500" dirty="0"/>
              <a:t>Complete residency, fellowship, and job applications in timely manner</a:t>
            </a:r>
          </a:p>
          <a:p>
            <a:pPr lvl="2"/>
            <a:r>
              <a:rPr lang="en-US" altLang="en-US" sz="1500" dirty="0"/>
              <a:t>Do your homework when interviewing for programs</a:t>
            </a:r>
            <a:r>
              <a:rPr lang="en-US" altLang="en-US" sz="1500" dirty="0">
                <a:sym typeface="Wingdings" panose="05000000000000000000" pitchFamily="2" charset="2"/>
              </a:rPr>
              <a:t> know what attracted you to the program</a:t>
            </a:r>
            <a:endParaRPr lang="en-US" altLang="en-US" sz="1500" dirty="0"/>
          </a:p>
        </p:txBody>
      </p:sp>
    </p:spTree>
    <p:extLst>
      <p:ext uri="{BB962C8B-B14F-4D97-AF65-F5344CB8AC3E}">
        <p14:creationId xmlns:p14="http://schemas.microsoft.com/office/powerpoint/2010/main" val="381189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>
                <a:solidFill>
                  <a:schemeClr val="tx1"/>
                </a:solidFill>
              </a:rPr>
              <a:t>Mapping Your Career</a:t>
            </a:r>
            <a:endParaRPr sz="4400" dirty="0">
              <a:solidFill>
                <a:schemeClr val="tx1"/>
              </a:solidFill>
            </a:endParaRPr>
          </a:p>
        </p:txBody>
      </p:sp>
      <p:sp>
        <p:nvSpPr>
          <p:cNvPr id="54" name="Shape 54"/>
          <p:cNvSpPr>
            <a:spLocks noGrp="1"/>
          </p:cNvSpPr>
          <p:nvPr>
            <p:ph idx="1"/>
          </p:nvPr>
        </p:nvSpPr>
        <p:spPr>
          <a:xfrm>
            <a:off x="838200" y="1624495"/>
            <a:ext cx="10515600" cy="4026292"/>
          </a:xfrm>
          <a:prstGeom prst="rect">
            <a:avLst/>
          </a:prstGeom>
        </p:spPr>
        <p:txBody>
          <a:bodyPr lIns="0" tIns="0" rIns="0" bIns="0">
            <a:normAutofit fontScale="92500" lnSpcReduction="20000"/>
          </a:bodyPr>
          <a:lstStyle/>
          <a:p>
            <a:pPr lvl="0">
              <a:lnSpc>
                <a:spcPct val="90000"/>
              </a:lnSpc>
              <a:buNone/>
              <a:defRPr sz="1800"/>
            </a:pPr>
            <a:r>
              <a:rPr lang="en-US" sz="1800" b="1" dirty="0"/>
              <a:t>Non-traditional path:</a:t>
            </a:r>
          </a:p>
          <a:p>
            <a:pPr lvl="1">
              <a:lnSpc>
                <a:spcPct val="90000"/>
              </a:lnSpc>
              <a:buChar char="•"/>
              <a:defRPr sz="1800"/>
            </a:pPr>
            <a:r>
              <a:rPr lang="en-US" sz="1800" dirty="0">
                <a:latin typeface="+mj-lt"/>
              </a:rPr>
              <a:t>Practicing Pharmacist switching careers</a:t>
            </a:r>
          </a:p>
          <a:p>
            <a:pPr lvl="2">
              <a:lnSpc>
                <a:spcPct val="90000"/>
              </a:lnSpc>
              <a:defRPr sz="1800"/>
            </a:pPr>
            <a:r>
              <a:rPr lang="en-US" sz="1800" dirty="0">
                <a:latin typeface="+mj-lt"/>
              </a:rPr>
              <a:t>Attend AMCP</a:t>
            </a:r>
            <a:endParaRPr lang="en-US" sz="1800" dirty="0">
              <a:latin typeface="+mj-lt"/>
              <a:sym typeface="Wingdings" panose="05000000000000000000" pitchFamily="2" charset="2"/>
            </a:endParaRPr>
          </a:p>
          <a:p>
            <a:pPr lvl="3">
              <a:lnSpc>
                <a:spcPct val="90000"/>
              </a:lnSpc>
              <a:defRPr sz="1800"/>
            </a:pPr>
            <a:r>
              <a:rPr lang="en-US" dirty="0">
                <a:latin typeface="+mj-lt"/>
                <a:sym typeface="Wingdings" panose="05000000000000000000" pitchFamily="2" charset="2"/>
              </a:rPr>
              <a:t>Meet as many people as you can and have meaningful conversations</a:t>
            </a:r>
          </a:p>
          <a:p>
            <a:pPr lvl="3">
              <a:lnSpc>
                <a:spcPct val="90000"/>
              </a:lnSpc>
              <a:defRPr sz="1800"/>
            </a:pPr>
            <a:r>
              <a:rPr lang="en-US" dirty="0">
                <a:latin typeface="+mj-lt"/>
                <a:sym typeface="Wingdings" panose="05000000000000000000" pitchFamily="2" charset="2"/>
              </a:rPr>
              <a:t>Go to New Practitioners/New Member events to meet others who may be in a similar career setting for tips and ideas</a:t>
            </a:r>
          </a:p>
          <a:p>
            <a:pPr lvl="2">
              <a:lnSpc>
                <a:spcPct val="90000"/>
              </a:lnSpc>
              <a:defRPr sz="1800"/>
            </a:pPr>
            <a:r>
              <a:rPr lang="en-US" sz="1800" dirty="0">
                <a:latin typeface="+mj-lt"/>
                <a:sym typeface="Wingdings" panose="05000000000000000000" pitchFamily="2" charset="2"/>
              </a:rPr>
              <a:t>Job shadow or talk to people you know about their positions</a:t>
            </a:r>
          </a:p>
          <a:p>
            <a:pPr lvl="2">
              <a:lnSpc>
                <a:spcPct val="90000"/>
              </a:lnSpc>
              <a:defRPr sz="1800"/>
            </a:pPr>
            <a:r>
              <a:rPr lang="en-US" sz="1800" dirty="0">
                <a:latin typeface="+mj-lt"/>
                <a:sym typeface="Wingdings" panose="05000000000000000000" pitchFamily="2" charset="2"/>
              </a:rPr>
              <a:t>Pursue a non-traditional residency or fellowship</a:t>
            </a:r>
          </a:p>
          <a:p>
            <a:pPr lvl="3">
              <a:lnSpc>
                <a:spcPct val="90000"/>
              </a:lnSpc>
              <a:defRPr sz="1800"/>
            </a:pPr>
            <a:r>
              <a:rPr lang="en-US" dirty="0">
                <a:latin typeface="+mj-lt"/>
                <a:sym typeface="Wingdings" panose="05000000000000000000" pitchFamily="2" charset="2"/>
              </a:rPr>
              <a:t>Be prepared to discuss your motivation for changing paths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 sz="1800"/>
            </a:pPr>
            <a:r>
              <a:rPr lang="en-US" sz="1800" dirty="0">
                <a:latin typeface="+mj-lt"/>
                <a:sym typeface="Wingdings" panose="05000000000000000000" pitchFamily="2" charset="2"/>
              </a:rPr>
              <a:t>New Practitioner without residency training</a:t>
            </a:r>
          </a:p>
          <a:p>
            <a:pPr lvl="2">
              <a:lnSpc>
                <a:spcPct val="90000"/>
              </a:lnSpc>
              <a:defRPr sz="1800"/>
            </a:pPr>
            <a:r>
              <a:rPr lang="en-US" sz="1800" dirty="0">
                <a:latin typeface="+mj-lt"/>
              </a:rPr>
              <a:t>Attend AMCP</a:t>
            </a:r>
            <a:endParaRPr lang="en-US" sz="1800" dirty="0">
              <a:latin typeface="+mj-lt"/>
              <a:sym typeface="Wingdings" panose="05000000000000000000" pitchFamily="2" charset="2"/>
            </a:endParaRPr>
          </a:p>
          <a:p>
            <a:pPr lvl="3">
              <a:lnSpc>
                <a:spcPct val="90000"/>
              </a:lnSpc>
              <a:defRPr sz="1800"/>
            </a:pPr>
            <a:r>
              <a:rPr lang="en-US" dirty="0">
                <a:latin typeface="+mj-lt"/>
                <a:sym typeface="Wingdings" panose="05000000000000000000" pitchFamily="2" charset="2"/>
              </a:rPr>
              <a:t>Meet as many people as you can and have meaningful conversations</a:t>
            </a:r>
          </a:p>
          <a:p>
            <a:pPr lvl="3">
              <a:lnSpc>
                <a:spcPct val="90000"/>
              </a:lnSpc>
              <a:defRPr sz="1800"/>
            </a:pPr>
            <a:r>
              <a:rPr lang="en-US" dirty="0">
                <a:latin typeface="+mj-lt"/>
                <a:sym typeface="Wingdings" panose="05000000000000000000" pitchFamily="2" charset="2"/>
              </a:rPr>
              <a:t>Go to New Practitioners/New Member events to meet others who may be in a similar career setting for tips and ideas</a:t>
            </a:r>
          </a:p>
          <a:p>
            <a:pPr lvl="2">
              <a:lnSpc>
                <a:spcPct val="90000"/>
              </a:lnSpc>
              <a:defRPr sz="1800"/>
            </a:pPr>
            <a:r>
              <a:rPr lang="en-US" sz="1800" dirty="0">
                <a:latin typeface="+mj-lt"/>
                <a:sym typeface="Wingdings" panose="05000000000000000000" pitchFamily="2" charset="2"/>
              </a:rPr>
              <a:t>Job shadow or talk to people you know about their positions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  <a:defRPr sz="1800"/>
            </a:pPr>
            <a:r>
              <a:rPr lang="en-US" sz="1800" dirty="0">
                <a:latin typeface="+mj-lt"/>
              </a:rPr>
              <a:t>Entry level is a foot in the door and not the only level</a:t>
            </a:r>
          </a:p>
        </p:txBody>
      </p:sp>
    </p:spTree>
    <p:extLst>
      <p:ext uri="{BB962C8B-B14F-4D97-AF65-F5344CB8AC3E}">
        <p14:creationId xmlns:p14="http://schemas.microsoft.com/office/powerpoint/2010/main" val="3276672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9145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>
                <a:solidFill>
                  <a:schemeClr val="tx1"/>
                </a:solidFill>
              </a:rPr>
              <a:t>Mapping Your Career</a:t>
            </a:r>
            <a:endParaRPr sz="4400" dirty="0">
              <a:solidFill>
                <a:schemeClr val="tx1"/>
              </a:solidFill>
            </a:endParaRPr>
          </a:p>
        </p:txBody>
      </p:sp>
      <p:sp>
        <p:nvSpPr>
          <p:cNvPr id="54" name="Shape 54"/>
          <p:cNvSpPr>
            <a:spLocks noGrp="1"/>
          </p:cNvSpPr>
          <p:nvPr>
            <p:ph idx="1"/>
          </p:nvPr>
        </p:nvSpPr>
        <p:spPr>
          <a:xfrm>
            <a:off x="838200" y="1477168"/>
            <a:ext cx="10515600" cy="3903663"/>
          </a:xfrm>
          <a:prstGeom prst="rect">
            <a:avLst/>
          </a:prstGeom>
        </p:spPr>
        <p:txBody>
          <a:bodyPr lIns="0" tIns="0" rIns="0" bIns="0">
            <a:normAutofit fontScale="85000" lnSpcReduction="10000"/>
          </a:bodyPr>
          <a:lstStyle/>
          <a:p>
            <a:pPr lvl="0">
              <a:lnSpc>
                <a:spcPct val="90000"/>
              </a:lnSpc>
              <a:buNone/>
              <a:defRPr sz="1800"/>
            </a:pPr>
            <a:r>
              <a:rPr lang="en-US" sz="3000" b="1" dirty="0"/>
              <a:t>Resources:</a:t>
            </a:r>
          </a:p>
          <a:p>
            <a:pPr>
              <a:defRPr/>
            </a:pPr>
            <a:r>
              <a:rPr lang="en-US" altLang="en-US" sz="2400" u="sng" dirty="0">
                <a:solidFill>
                  <a:srgbClr val="0070C0"/>
                </a:solidFill>
              </a:rPr>
              <a:t>http://amcp.org/managed-care-internships</a:t>
            </a:r>
          </a:p>
          <a:p>
            <a:pPr marL="0" indent="0">
              <a:buNone/>
              <a:defRPr/>
            </a:pPr>
            <a:endParaRPr lang="en-US" altLang="en-US" sz="2400" dirty="0"/>
          </a:p>
          <a:p>
            <a:pPr>
              <a:defRPr/>
            </a:pPr>
            <a:r>
              <a:rPr lang="en-US" altLang="en-US" sz="2400" dirty="0">
                <a:hlinkClick r:id="rId2"/>
              </a:rPr>
              <a:t>http://amcp.org/residency</a:t>
            </a:r>
            <a:endParaRPr lang="en-US" altLang="en-US" sz="2400" dirty="0"/>
          </a:p>
          <a:p>
            <a:pPr>
              <a:defRPr/>
            </a:pPr>
            <a:endParaRPr lang="en-US" altLang="en-US" sz="2400" dirty="0"/>
          </a:p>
          <a:p>
            <a:pPr>
              <a:defRPr/>
            </a:pPr>
            <a:r>
              <a:rPr lang="en-US" sz="2400" dirty="0">
                <a:hlinkClick r:id="rId3"/>
              </a:rPr>
              <a:t>https://www.amcp.org/Resource-Center/student-pharmacists-guide-managed-care-pharmacy-residency-programs</a:t>
            </a: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>
                <a:hlinkClick r:id="rId4"/>
              </a:rPr>
              <a:t>https://www.amcp.org/Resource-Center/your-roadmap-career-managed-care-pharmacy</a:t>
            </a:r>
            <a:endParaRPr lang="en-US" sz="2400" dirty="0"/>
          </a:p>
          <a:p>
            <a:pPr>
              <a:defRPr/>
            </a:pPr>
            <a:endParaRPr lang="en-US" altLang="en-US" sz="1000" dirty="0"/>
          </a:p>
          <a:p>
            <a:pPr>
              <a:defRPr/>
            </a:pPr>
            <a:r>
              <a:rPr lang="en-US" altLang="en-US" sz="2800" dirty="0"/>
              <a:t>LinkedIn: AMCP, Managed Care groups</a:t>
            </a:r>
          </a:p>
        </p:txBody>
      </p:sp>
    </p:spTree>
    <p:extLst>
      <p:ext uri="{BB962C8B-B14F-4D97-AF65-F5344CB8AC3E}">
        <p14:creationId xmlns:p14="http://schemas.microsoft.com/office/powerpoint/2010/main" val="264422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 dirty="0">
                <a:solidFill>
                  <a:schemeClr val="tx1"/>
                </a:solidFill>
              </a:rPr>
              <a:t>Managed Care</a:t>
            </a:r>
            <a:r>
              <a:rPr lang="en-US" sz="4400" dirty="0">
                <a:solidFill>
                  <a:schemeClr val="tx1"/>
                </a:solidFill>
              </a:rPr>
              <a:t> Opportunities</a:t>
            </a:r>
            <a:endParaRPr sz="4400" dirty="0">
              <a:solidFill>
                <a:schemeClr val="tx1"/>
              </a:solidFill>
            </a:endParaRPr>
          </a:p>
        </p:txBody>
      </p:sp>
      <p:sp>
        <p:nvSpPr>
          <p:cNvPr id="54" name="Shape 5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lnSpc>
                <a:spcPct val="90000"/>
              </a:lnSpc>
              <a:buChar char="•"/>
              <a:defRPr sz="1800"/>
            </a:pPr>
            <a:r>
              <a:rPr lang="en-US" sz="2400" b="1" dirty="0"/>
              <a:t>Key Employers of Managed Care Pharmacists:</a:t>
            </a:r>
          </a:p>
          <a:p>
            <a:pPr lvl="1">
              <a:lnSpc>
                <a:spcPct val="90000"/>
              </a:lnSpc>
              <a:buChar char="•"/>
              <a:defRPr sz="1800"/>
            </a:pPr>
            <a:r>
              <a:rPr sz="2600" dirty="0">
                <a:latin typeface="+mj-lt"/>
              </a:rPr>
              <a:t>Health Plans </a:t>
            </a:r>
            <a:endParaRPr lang="en-US" sz="2600" dirty="0">
              <a:latin typeface="+mj-lt"/>
            </a:endParaRPr>
          </a:p>
          <a:p>
            <a:pPr lvl="2">
              <a:lnSpc>
                <a:spcPct val="90000"/>
              </a:lnSpc>
              <a:defRPr sz="1800"/>
            </a:pPr>
            <a:r>
              <a:rPr lang="en-US" dirty="0">
                <a:latin typeface="+mj-lt"/>
              </a:rPr>
              <a:t>e.g. Aetna, Blue Cross Blue Shield, United Healthcare</a:t>
            </a:r>
            <a:endParaRPr dirty="0">
              <a:latin typeface="+mj-lt"/>
            </a:endParaRPr>
          </a:p>
          <a:p>
            <a:pPr lvl="1">
              <a:lnSpc>
                <a:spcPct val="90000"/>
              </a:lnSpc>
              <a:buChar char="•"/>
              <a:defRPr sz="1800"/>
            </a:pPr>
            <a:r>
              <a:rPr sz="2600" dirty="0">
                <a:latin typeface="+mj-lt"/>
              </a:rPr>
              <a:t>Pharmacy Benefit Management (PBM)</a:t>
            </a:r>
            <a:endParaRPr lang="en-US" sz="2600" dirty="0">
              <a:latin typeface="+mj-lt"/>
            </a:endParaRPr>
          </a:p>
          <a:p>
            <a:pPr lvl="2">
              <a:lnSpc>
                <a:spcPct val="90000"/>
              </a:lnSpc>
              <a:defRPr sz="1800"/>
            </a:pPr>
            <a:r>
              <a:rPr lang="en-US" sz="2400" dirty="0">
                <a:latin typeface="+mj-lt"/>
              </a:rPr>
              <a:t>e.g.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CVS Caremark, Express Scripts, Prime Therapeutics</a:t>
            </a:r>
            <a:endParaRPr sz="2400" dirty="0">
              <a:solidFill>
                <a:schemeClr val="tx1"/>
              </a:solidFill>
              <a:latin typeface="+mj-lt"/>
            </a:endParaRPr>
          </a:p>
          <a:p>
            <a:pPr lvl="1">
              <a:lnSpc>
                <a:spcPct val="90000"/>
              </a:lnSpc>
              <a:buChar char="•"/>
              <a:defRPr sz="1800"/>
            </a:pPr>
            <a:r>
              <a:rPr sz="2600" dirty="0">
                <a:latin typeface="+mj-lt"/>
              </a:rPr>
              <a:t>Pharmaceutical Industry</a:t>
            </a:r>
            <a:endParaRPr lang="en-US" sz="2600" dirty="0">
              <a:latin typeface="+mj-lt"/>
            </a:endParaRPr>
          </a:p>
          <a:p>
            <a:pPr lvl="2">
              <a:lnSpc>
                <a:spcPct val="90000"/>
              </a:lnSpc>
              <a:defRPr sz="1800"/>
            </a:pPr>
            <a:r>
              <a:rPr lang="en-US" sz="2400" dirty="0">
                <a:latin typeface="+mj-lt"/>
              </a:rPr>
              <a:t>e.g. Johnson &amp; Johnson, Novartis, Pfizer</a:t>
            </a:r>
            <a:endParaRPr sz="2400" dirty="0">
              <a:latin typeface="+mj-lt"/>
            </a:endParaRPr>
          </a:p>
          <a:p>
            <a:pPr lvl="1">
              <a:lnSpc>
                <a:spcPct val="90000"/>
              </a:lnSpc>
              <a:buChar char="•"/>
              <a:defRPr sz="1800"/>
            </a:pPr>
            <a:r>
              <a:rPr sz="2600" dirty="0">
                <a:latin typeface="+mj-lt"/>
              </a:rPr>
              <a:t>Specialty Pharmacy Providers (SPP)</a:t>
            </a:r>
            <a:endParaRPr lang="en-US" sz="2600" dirty="0">
              <a:latin typeface="+mj-lt"/>
            </a:endParaRPr>
          </a:p>
          <a:p>
            <a:pPr lvl="2">
              <a:lnSpc>
                <a:spcPct val="90000"/>
              </a:lnSpc>
              <a:defRPr sz="1800"/>
            </a:pPr>
            <a:r>
              <a:rPr lang="en-US" sz="2400" dirty="0">
                <a:latin typeface="+mj-lt"/>
              </a:rPr>
              <a:t>e.g. CVS Caremark Specialty, </a:t>
            </a:r>
            <a:r>
              <a:rPr lang="en-US" sz="2400" dirty="0" err="1">
                <a:latin typeface="+mj-lt"/>
              </a:rPr>
              <a:t>Optum</a:t>
            </a:r>
            <a:r>
              <a:rPr lang="en-US" sz="2400" dirty="0">
                <a:latin typeface="+mj-lt"/>
              </a:rPr>
              <a:t> Specialty, Walgreens Specialty</a:t>
            </a:r>
            <a:endParaRPr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059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795527">
              <a:defRPr sz="382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>
                <a:solidFill>
                  <a:schemeClr val="tx1"/>
                </a:solidFill>
              </a:rPr>
              <a:t>Managed Care Opportunities</a:t>
            </a:r>
            <a:endParaRPr sz="4400" dirty="0">
              <a:solidFill>
                <a:schemeClr val="tx1"/>
              </a:solidFill>
            </a:endParaRPr>
          </a:p>
        </p:txBody>
      </p:sp>
      <p:sp>
        <p:nvSpPr>
          <p:cNvPr id="57" name="Shape 57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 fontScale="92500" lnSpcReduction="10000"/>
          </a:bodyPr>
          <a:lstStyle/>
          <a:p>
            <a:pPr marL="300037" indent="-300037">
              <a:lnSpc>
                <a:spcPct val="80000"/>
              </a:lnSpc>
              <a:spcBef>
                <a:spcPts val="600"/>
              </a:spcBef>
              <a:buNone/>
              <a:defRPr sz="1800"/>
            </a:pPr>
            <a:r>
              <a:rPr lang="en-US" sz="2800" b="1" dirty="0"/>
              <a:t>Health Plans:</a:t>
            </a:r>
          </a:p>
          <a:p>
            <a:pPr marL="300037" indent="-300037">
              <a:lnSpc>
                <a:spcPct val="80000"/>
              </a:lnSpc>
              <a:spcBef>
                <a:spcPts val="600"/>
              </a:spcBef>
              <a:buNone/>
              <a:defRPr sz="1800"/>
            </a:pPr>
            <a:endParaRPr lang="en-US" sz="2800" b="1" dirty="0"/>
          </a:p>
          <a:p>
            <a:pPr marL="300037" indent="-300037">
              <a:lnSpc>
                <a:spcPct val="80000"/>
              </a:lnSpc>
              <a:spcBef>
                <a:spcPts val="600"/>
              </a:spcBef>
              <a:buChar char="•"/>
              <a:defRPr sz="1800"/>
            </a:pPr>
            <a:r>
              <a:rPr sz="1900" dirty="0"/>
              <a:t>Functio</a:t>
            </a:r>
            <a:r>
              <a:rPr lang="en-US" sz="1900" dirty="0"/>
              <a:t>n:</a:t>
            </a:r>
            <a:endParaRPr sz="1900" dirty="0"/>
          </a:p>
          <a:p>
            <a:pPr marL="702128" lvl="1" indent="-244928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1900" dirty="0">
                <a:latin typeface="+mj-lt"/>
              </a:rPr>
              <a:t>Administer medical and pharmacy benefits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defRPr sz="1800"/>
            </a:pPr>
            <a:endParaRPr sz="1900" dirty="0">
              <a:latin typeface="+mj-lt"/>
            </a:endParaRPr>
          </a:p>
          <a:p>
            <a:pPr marL="300037" indent="-300037">
              <a:lnSpc>
                <a:spcPct val="80000"/>
              </a:lnSpc>
              <a:spcBef>
                <a:spcPts val="600"/>
              </a:spcBef>
              <a:buChar char="•"/>
              <a:defRPr sz="1800"/>
            </a:pPr>
            <a:r>
              <a:rPr lang="en-US" sz="1900" dirty="0"/>
              <a:t>R</a:t>
            </a:r>
            <a:r>
              <a:rPr sz="1900" dirty="0"/>
              <a:t>oles of a </a:t>
            </a:r>
            <a:r>
              <a:rPr lang="en-US" sz="1900" dirty="0"/>
              <a:t>P</a:t>
            </a:r>
            <a:r>
              <a:rPr sz="1900" dirty="0"/>
              <a:t>harmacist</a:t>
            </a:r>
            <a:r>
              <a:rPr lang="en-US" sz="1900" dirty="0"/>
              <a:t>:</a:t>
            </a:r>
            <a:endParaRPr sz="1900" dirty="0"/>
          </a:p>
          <a:p>
            <a:pPr marL="702128" lvl="1" indent="-244928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1900" dirty="0">
                <a:latin typeface="+mj-lt"/>
              </a:rPr>
              <a:t>Benefit development and administration</a:t>
            </a:r>
          </a:p>
          <a:p>
            <a:pPr marL="702128" lvl="1" indent="-244928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1900" dirty="0">
                <a:latin typeface="+mj-lt"/>
              </a:rPr>
              <a:t>Medication Therapy Management (MTM)</a:t>
            </a:r>
          </a:p>
          <a:p>
            <a:pPr marL="702128" lvl="1" indent="-244928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1900" dirty="0">
                <a:latin typeface="+mj-lt"/>
              </a:rPr>
              <a:t>Formulary management</a:t>
            </a:r>
          </a:p>
          <a:p>
            <a:pPr marL="702128" lvl="1" indent="-244928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1900" dirty="0">
                <a:latin typeface="+mj-lt"/>
              </a:rPr>
              <a:t>Drug Utilization Review (DUR)</a:t>
            </a:r>
          </a:p>
          <a:p>
            <a:pPr marL="702128" lvl="1" indent="-244928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1900" dirty="0">
                <a:latin typeface="+mj-lt"/>
              </a:rPr>
              <a:t>Disease management</a:t>
            </a:r>
          </a:p>
          <a:p>
            <a:pPr marL="702128" lvl="1" indent="-244928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1900" dirty="0">
                <a:latin typeface="+mj-lt"/>
              </a:rPr>
              <a:t>Quality improvement</a:t>
            </a:r>
          </a:p>
          <a:p>
            <a:pPr marL="702128" lvl="1" indent="-244928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1900" dirty="0">
                <a:latin typeface="+mj-lt"/>
              </a:rPr>
              <a:t>Drug information</a:t>
            </a:r>
          </a:p>
          <a:p>
            <a:pPr marL="702128" lvl="1" indent="-244928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1900" dirty="0">
                <a:latin typeface="+mj-lt"/>
              </a:rPr>
              <a:t>Health Economic Outcomes Research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>
                <a:solidFill>
                  <a:schemeClr val="tx1"/>
                </a:solidFill>
              </a:rPr>
              <a:t>Managed Care Opportunities</a:t>
            </a:r>
            <a:endParaRPr sz="4400" dirty="0">
              <a:solidFill>
                <a:schemeClr val="tx1"/>
              </a:solidFill>
            </a:endParaRPr>
          </a:p>
        </p:txBody>
      </p:sp>
      <p:sp>
        <p:nvSpPr>
          <p:cNvPr id="60" name="Shape 60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 fontScale="92500" lnSpcReduction="20000"/>
          </a:bodyPr>
          <a:lstStyle/>
          <a:p>
            <a:pPr marL="257175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b="1" dirty="0"/>
              <a:t>Pharmacy Benefit Management (PBM):</a:t>
            </a:r>
          </a:p>
          <a:p>
            <a:pPr marL="257175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400" b="1" dirty="0"/>
          </a:p>
          <a:p>
            <a:pPr marL="257175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sz="2400" dirty="0"/>
              <a:t>Function</a:t>
            </a:r>
            <a:r>
              <a:rPr lang="en-US" sz="2400" dirty="0"/>
              <a:t>:</a:t>
            </a:r>
            <a:endParaRPr sz="2400" dirty="0"/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Develop, promote, maintain</a:t>
            </a:r>
            <a:r>
              <a:rPr lang="en-US" sz="2000" dirty="0"/>
              <a:t>, </a:t>
            </a:r>
            <a:r>
              <a:rPr sz="2000" dirty="0"/>
              <a:t>and integrate pharmacy programs</a:t>
            </a:r>
          </a:p>
          <a:p>
            <a:pPr marL="1085850" lvl="2" indent="-171450">
              <a:lnSpc>
                <a:spcPct val="80000"/>
              </a:lnSpc>
              <a:spcBef>
                <a:spcPts val="400"/>
              </a:spcBef>
              <a:defRPr sz="1800"/>
            </a:pPr>
            <a:r>
              <a:rPr dirty="0"/>
              <a:t>Develop a retail pharmacy networks (payment, reporting, auditing)</a:t>
            </a:r>
          </a:p>
          <a:p>
            <a:pPr marL="1085850" lvl="2" indent="-171450">
              <a:lnSpc>
                <a:spcPct val="80000"/>
              </a:lnSpc>
              <a:spcBef>
                <a:spcPts val="400"/>
              </a:spcBef>
              <a:defRPr sz="1800"/>
            </a:pPr>
            <a:r>
              <a:rPr dirty="0"/>
              <a:t>Supply decision support for prescribing and utilization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Administer all aspects of a provider’s drug benefits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Operate mail service and specialty pharmacies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Contract with pharmaceutical manufacturers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defRPr sz="1800"/>
            </a:pPr>
            <a:endParaRPr sz="2000" dirty="0"/>
          </a:p>
          <a:p>
            <a:pPr marL="257175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400" dirty="0"/>
              <a:t>R</a:t>
            </a:r>
            <a:r>
              <a:rPr sz="2400" dirty="0"/>
              <a:t>oles of a </a:t>
            </a:r>
            <a:r>
              <a:rPr lang="en-US" sz="2400" dirty="0"/>
              <a:t>P</a:t>
            </a:r>
            <a:r>
              <a:rPr sz="2400" dirty="0"/>
              <a:t>harmacis</a:t>
            </a:r>
            <a:r>
              <a:rPr lang="en-US" sz="2400" dirty="0"/>
              <a:t>t:</a:t>
            </a:r>
            <a:endParaRPr sz="2400" dirty="0"/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Formulary development and management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Rebate contracting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Sales</a:t>
            </a:r>
            <a:r>
              <a:rPr lang="en-US" sz="2000" dirty="0"/>
              <a:t> &amp; Account Management</a:t>
            </a:r>
            <a:endParaRPr sz="2000" dirty="0"/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Disease management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Patient and health care provider education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Custom 7">
      <a:dk1>
        <a:srgbClr val="00205B"/>
      </a:dk1>
      <a:lt1>
        <a:sysClr val="window" lastClr="FFFFFF"/>
      </a:lt1>
      <a:dk2>
        <a:srgbClr val="00205B"/>
      </a:dk2>
      <a:lt2>
        <a:srgbClr val="00205B"/>
      </a:lt2>
      <a:accent1>
        <a:srgbClr val="FFFFFF"/>
      </a:accent1>
      <a:accent2>
        <a:srgbClr val="CB350F"/>
      </a:accent2>
      <a:accent3>
        <a:srgbClr val="97999B"/>
      </a:accent3>
      <a:accent4>
        <a:srgbClr val="F3D03E"/>
      </a:accent4>
      <a:accent5>
        <a:srgbClr val="34D0C1"/>
      </a:accent5>
      <a:accent6>
        <a:srgbClr val="93C90E"/>
      </a:accent6>
      <a:hlink>
        <a:srgbClr val="0076CF"/>
      </a:hlink>
      <a:folHlink>
        <a:srgbClr val="0076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630E4ABE432F44B6071E0374BA3AD0" ma:contentTypeVersion="13" ma:contentTypeDescription="Create a new document." ma:contentTypeScope="" ma:versionID="c2a4af7d977a0a4612efa62746cdba00">
  <xsd:schema xmlns:xsd="http://www.w3.org/2001/XMLSchema" xmlns:xs="http://www.w3.org/2001/XMLSchema" xmlns:p="http://schemas.microsoft.com/office/2006/metadata/properties" xmlns:ns3="875918e8-6976-4b4f-aace-74094fd1364a" xmlns:ns4="a48dff03-4399-4d22-87ec-f9fbe221725d" targetNamespace="http://schemas.microsoft.com/office/2006/metadata/properties" ma:root="true" ma:fieldsID="5652066789ff0bd760ac52e92cf86385" ns3:_="" ns4:_="">
    <xsd:import namespace="875918e8-6976-4b4f-aace-74094fd1364a"/>
    <xsd:import namespace="a48dff03-4399-4d22-87ec-f9fbe221725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5918e8-6976-4b4f-aace-74094fd1364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8dff03-4399-4d22-87ec-f9fbe22172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E64481-C567-46C3-860D-E8D5F9C131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85CE41-D92F-4309-BFB2-734E2F2FC8EC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a48dff03-4399-4d22-87ec-f9fbe221725d"/>
    <ds:schemaRef ds:uri="875918e8-6976-4b4f-aace-74094fd1364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9D8D841-3E46-482B-B977-F2F3E04C2C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5918e8-6976-4b4f-aace-74094fd1364a"/>
    <ds:schemaRef ds:uri="a48dff03-4399-4d22-87ec-f9fbe22172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1254</Words>
  <Application>Microsoft Office PowerPoint</Application>
  <PresentationFormat>Widescreen</PresentationFormat>
  <Paragraphs>188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Montserrat</vt:lpstr>
      <vt:lpstr>Wingdings</vt:lpstr>
      <vt:lpstr>Office Theme</vt:lpstr>
      <vt:lpstr>Outcomes Research</vt:lpstr>
      <vt:lpstr>Objectives</vt:lpstr>
      <vt:lpstr>Mapping Your Career</vt:lpstr>
      <vt:lpstr>Mapping Your Career</vt:lpstr>
      <vt:lpstr>Mapping Your Career</vt:lpstr>
      <vt:lpstr>Mapping Your Career</vt:lpstr>
      <vt:lpstr>Managed Care Opportunities</vt:lpstr>
      <vt:lpstr>Managed Care Opportunities</vt:lpstr>
      <vt:lpstr>Managed Care Opportunities</vt:lpstr>
      <vt:lpstr>Managed Care Opportunities</vt:lpstr>
      <vt:lpstr>Managed Care Opportunities</vt:lpstr>
      <vt:lpstr>AMCP as a Student Pharmacist</vt:lpstr>
      <vt:lpstr>AMCP as a Student Pharmacist</vt:lpstr>
      <vt:lpstr>Thank you to the AMCP Schools of Pharmacy Relations Committee for preparing this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Mara K. Braunger</dc:creator>
  <cp:lastModifiedBy>Joshua Baldera</cp:lastModifiedBy>
  <cp:revision>207</cp:revision>
  <cp:lastPrinted>2019-10-28T17:05:04Z</cp:lastPrinted>
  <dcterms:created xsi:type="dcterms:W3CDTF">2019-05-03T17:39:49Z</dcterms:created>
  <dcterms:modified xsi:type="dcterms:W3CDTF">2020-03-20T14:56:11Z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0x010100FD630E4ABE432F44B6071E0374BA3AD0</vt:lpwstr>
  </property>
</Properties>
</file>