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22"/>
  </p:notesMasterIdLst>
  <p:sldIdLst>
    <p:sldId id="280" r:id="rId5"/>
    <p:sldId id="286" r:id="rId6"/>
    <p:sldId id="415" r:id="rId7"/>
    <p:sldId id="287" r:id="rId8"/>
    <p:sldId id="416" r:id="rId9"/>
    <p:sldId id="277" r:id="rId10"/>
    <p:sldId id="272" r:id="rId11"/>
    <p:sldId id="417" r:id="rId12"/>
    <p:sldId id="274" r:id="rId13"/>
    <p:sldId id="275" r:id="rId14"/>
    <p:sldId id="273" r:id="rId15"/>
    <p:sldId id="276" r:id="rId16"/>
    <p:sldId id="282" r:id="rId17"/>
    <p:sldId id="283" r:id="rId18"/>
    <p:sldId id="284" r:id="rId19"/>
    <p:sldId id="285" r:id="rId20"/>
    <p:sldId id="414" r:id="rId2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anie E. Forbes" initials="SEF" lastIdx="7" clrIdx="0"/>
  <p:cmAuthor id="2" name="Sital Patel" initials="SP"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5E27A"/>
    <a:srgbClr val="00205B"/>
    <a:srgbClr val="FFFFFF"/>
    <a:srgbClr val="FFE762"/>
    <a:srgbClr val="F4D33D"/>
    <a:srgbClr val="91C84C"/>
    <a:srgbClr val="93C90E"/>
    <a:srgbClr val="83498C"/>
    <a:srgbClr val="F0D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00" autoAdjust="0"/>
    <p:restoredTop sz="83289" autoAdjust="0"/>
  </p:normalViewPr>
  <p:slideViewPr>
    <p:cSldViewPr snapToGrid="0" snapToObjects="1">
      <p:cViewPr varScale="1">
        <p:scale>
          <a:sx n="33" d="100"/>
          <a:sy n="33" d="100"/>
        </p:scale>
        <p:origin x="4" y="4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2-05T14:22:57.534" idx="3">
    <p:pos x="3995" y="2750"/>
    <p:text>do we need to cite CMS? this comes directly from CMS.gov</p:text>
  </p:cm>
  <p:cm authorId="2" dt="2020-01-29T14:36:25.380" idx="1">
    <p:pos x="3995" y="2846"/>
    <p:text>i think we should, there is a reference slide at the end though its not numbered- so not sure whats referenced and whats not</p:text>
  </p:cm>
  <p:cm authorId="1" dt="2020-01-30T12:57:10.531" idx="6">
    <p:pos x="3995" y="2942"/>
    <p:text>All the sites are referenced on that slide - all good!</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9-12-05T14:21:09.330" idx="2">
    <p:pos x="2149" y="1462"/>
    <p:text>Thoughts on adding either notes or more information about the submission template, and the CMS Call Letter (and Advance Call Letter)?</p:text>
  </p:cm>
  <p:cm authorId="2" dt="2020-01-29T14:37:55.696" idx="2">
    <p:pos x="2149" y="1558"/>
    <p:text>I could go either way with the addition of the submission template - not sure if it might be too in the weeds for the audience but I think a screenshot for the visual learners? Or is this what you were thinking? I agree with maybe adding the concept of call letters for ad hoc changes and requirements mid plan year for CMS</p:text>
  </p:cm>
  <p:cm authorId="1" dt="2020-01-30T13:55:43.858" idx="7">
    <p:pos x="2149" y="1654"/>
    <p:text>Hemmed and hawed about it... Thinking it updates too often to put a link, and it's too cumbersome to add in a picture.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5D28B05A-7177-4218-A104-D8CD43271F5E}" type="datetimeFigureOut">
              <a:rPr lang="en-US" smtClean="0"/>
              <a:t>3/20/2020</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52D5D308-2B9D-4644-8EE5-D9FC9B81DAF3}"/>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C597F352-6CF1-4A3B-9F17-43D5FCD900D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At the beneficiary level, Part D sponsors must measure and report to CMS through reporting requirements the number of comprehensive medication reviews, the number of targeted medication reviews, number of provider interventions, and the change(s) in therapy directly resulting from the MTM interventions. Sponsors are expected to analyze and evaluate their MTM programs and make changes to continuously improve their programs.  Organizations and other </a:t>
            </a:r>
            <a:r>
              <a:rPr lang="en-US" altLang="ja-JP"/>
              <a:t>industry stakeholders may also assist CMS in identifying additional standardized measures that could be measured or reported by all Part D sponsors. </a:t>
            </a:r>
          </a:p>
          <a:p>
            <a:endParaRPr lang="en-US" altLang="en-US"/>
          </a:p>
          <a:p>
            <a:pPr eaLnBrk="1" hangingPunct="1"/>
            <a:endParaRPr lang="ru-RU" altLang="en-US"/>
          </a:p>
          <a:p>
            <a:endParaRPr lang="en-US" altLang="en-US"/>
          </a:p>
        </p:txBody>
      </p:sp>
      <p:sp>
        <p:nvSpPr>
          <p:cNvPr id="35844" name="Slide Number Placeholder 3">
            <a:extLst>
              <a:ext uri="{FF2B5EF4-FFF2-40B4-BE49-F238E27FC236}">
                <a16:creationId xmlns:a16="http://schemas.microsoft.com/office/drawing/2014/main" id="{E530041E-26D4-4297-BBDD-00013D22C20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DDB9EC8A-B9FD-414C-BDF9-6731E13ADF9D}"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0D9CDE42-1938-4BF1-9B2C-541CBBB3C12A}"/>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176800F9-42B4-48C7-9EBF-28C63562DFA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Programs have to accommodate for beneficiaries in ambulatory and institutional settings (LTC)</a:t>
            </a:r>
          </a:p>
          <a:p>
            <a:endParaRPr lang="en-US" altLang="en-US"/>
          </a:p>
        </p:txBody>
      </p:sp>
      <p:sp>
        <p:nvSpPr>
          <p:cNvPr id="37892" name="Slide Number Placeholder 3">
            <a:extLst>
              <a:ext uri="{FF2B5EF4-FFF2-40B4-BE49-F238E27FC236}">
                <a16:creationId xmlns:a16="http://schemas.microsoft.com/office/drawing/2014/main" id="{7D2D0850-9E2A-48C7-9224-F472BB5B9F0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6D26BD03-5820-424A-A804-11EB49F8B4EF}"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9CBD27-D6FE-4E25-8944-C777FE3B93DA}" type="slidenum">
              <a:rPr lang="en-US" smtClean="0"/>
              <a:t>17</a:t>
            </a:fld>
            <a:endParaRPr lang="en-US" dirty="0"/>
          </a:p>
        </p:txBody>
      </p:sp>
    </p:spTree>
    <p:extLst>
      <p:ext uri="{BB962C8B-B14F-4D97-AF65-F5344CB8AC3E}">
        <p14:creationId xmlns:p14="http://schemas.microsoft.com/office/powerpoint/2010/main" val="93930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65B216EA-0E46-4B1D-AD9D-36EED89362E3}"/>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E094BF63-F4AC-49B5-A875-1C6AE305A46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If interested, can pull up the most recent HPMS MTMP Submission Template. Not including due to regular updates and will become outdated quickly. </a:t>
            </a:r>
          </a:p>
        </p:txBody>
      </p:sp>
      <p:sp>
        <p:nvSpPr>
          <p:cNvPr id="19460" name="Slide Number Placeholder 3">
            <a:extLst>
              <a:ext uri="{FF2B5EF4-FFF2-40B4-BE49-F238E27FC236}">
                <a16:creationId xmlns:a16="http://schemas.microsoft.com/office/drawing/2014/main" id="{D843FF46-D7F5-4D60-8A85-14D19A0230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MS PGothic" panose="020B0600070205080204" pitchFamily="34" charset="-128"/>
              </a:defRPr>
            </a:lvl1pPr>
            <a:lvl2pPr marL="742950" indent="-285750" defTabSz="933450">
              <a:defRPr>
                <a:solidFill>
                  <a:schemeClr val="tx1"/>
                </a:solidFill>
                <a:latin typeface="Arial" panose="020B0604020202020204" pitchFamily="34" charset="0"/>
                <a:ea typeface="MS PGothic" panose="020B0600070205080204" pitchFamily="34" charset="-128"/>
              </a:defRPr>
            </a:lvl2pPr>
            <a:lvl3pPr marL="1143000" indent="-228600" defTabSz="933450">
              <a:defRPr>
                <a:solidFill>
                  <a:schemeClr val="tx1"/>
                </a:solidFill>
                <a:latin typeface="Arial" panose="020B0604020202020204" pitchFamily="34" charset="0"/>
                <a:ea typeface="MS PGothic" panose="020B0600070205080204" pitchFamily="34" charset="-128"/>
              </a:defRPr>
            </a:lvl3pPr>
            <a:lvl4pPr marL="1600200" indent="-228600" defTabSz="933450">
              <a:defRPr>
                <a:solidFill>
                  <a:schemeClr val="tx1"/>
                </a:solidFill>
                <a:latin typeface="Arial" panose="020B0604020202020204" pitchFamily="34" charset="0"/>
                <a:ea typeface="MS PGothic" panose="020B0600070205080204" pitchFamily="34" charset="-128"/>
              </a:defRPr>
            </a:lvl4pPr>
            <a:lvl5pPr marL="2057400" indent="-228600" defTabSz="933450">
              <a:defRPr>
                <a:solidFill>
                  <a:schemeClr val="tx1"/>
                </a:solidFill>
                <a:latin typeface="Arial" panose="020B0604020202020204" pitchFamily="34" charset="0"/>
                <a:ea typeface="MS PGothic"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3747EAB7-A074-4D12-A1EB-C17C5708C208}"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0B609ADE-A3AE-4AD8-B0C0-D3F6FD86938B}"/>
              </a:ext>
            </a:extLst>
          </p:cNvPr>
          <p:cNvSpPr>
            <a:spLocks noGrp="1" noRot="1" noChangeAspect="1" noChangeArrowheads="1" noTextEdit="1"/>
          </p:cNvSpPr>
          <p:nvPr>
            <p:ph type="sldImg"/>
          </p:nvPr>
        </p:nvSpPr>
        <p:spPr>
          <a:ln/>
        </p:spPr>
      </p:sp>
      <p:sp>
        <p:nvSpPr>
          <p:cNvPr id="21507" name="Notes Placeholder 2">
            <a:extLst>
              <a:ext uri="{FF2B5EF4-FFF2-40B4-BE49-F238E27FC236}">
                <a16:creationId xmlns:a16="http://schemas.microsoft.com/office/drawing/2014/main" id="{3F3CC5D6-DA2D-4F21-A4FE-D0A9E354B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1508" name="Slide Number Placeholder 3">
            <a:extLst>
              <a:ext uri="{FF2B5EF4-FFF2-40B4-BE49-F238E27FC236}">
                <a16:creationId xmlns:a16="http://schemas.microsoft.com/office/drawing/2014/main" id="{39D0AB0F-A4C3-4BD7-8DED-C4C170CCB3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MS PGothic" panose="020B0600070205080204" pitchFamily="34" charset="-128"/>
              </a:defRPr>
            </a:lvl1pPr>
            <a:lvl2pPr marL="742950" indent="-285750" defTabSz="933450">
              <a:defRPr>
                <a:solidFill>
                  <a:schemeClr val="tx1"/>
                </a:solidFill>
                <a:latin typeface="Arial" panose="020B0604020202020204" pitchFamily="34" charset="0"/>
                <a:ea typeface="MS PGothic" panose="020B0600070205080204" pitchFamily="34" charset="-128"/>
              </a:defRPr>
            </a:lvl2pPr>
            <a:lvl3pPr marL="1143000" indent="-228600" defTabSz="933450">
              <a:defRPr>
                <a:solidFill>
                  <a:schemeClr val="tx1"/>
                </a:solidFill>
                <a:latin typeface="Arial" panose="020B0604020202020204" pitchFamily="34" charset="0"/>
                <a:ea typeface="MS PGothic" panose="020B0600070205080204" pitchFamily="34" charset="-128"/>
              </a:defRPr>
            </a:lvl3pPr>
            <a:lvl4pPr marL="1600200" indent="-228600" defTabSz="933450">
              <a:defRPr>
                <a:solidFill>
                  <a:schemeClr val="tx1"/>
                </a:solidFill>
                <a:latin typeface="Arial" panose="020B0604020202020204" pitchFamily="34" charset="0"/>
                <a:ea typeface="MS PGothic" panose="020B0600070205080204" pitchFamily="34" charset="-128"/>
              </a:defRPr>
            </a:lvl4pPr>
            <a:lvl5pPr marL="2057400" indent="-228600" defTabSz="933450">
              <a:defRPr>
                <a:solidFill>
                  <a:schemeClr val="tx1"/>
                </a:solidFill>
                <a:latin typeface="Arial" panose="020B0604020202020204" pitchFamily="34" charset="0"/>
                <a:ea typeface="MS PGothic"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BD34B000-D1BF-4D52-A644-6A3677CF0E71}"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D541EAE2-2C1B-40C8-B0EC-32F3325C6679}"/>
              </a:ext>
            </a:extLst>
          </p:cNvPr>
          <p:cNvSpPr>
            <a:spLocks noGrp="1" noRot="1" noChangeAspect="1" noChangeArrowheads="1" noTextEdit="1"/>
          </p:cNvSpPr>
          <p:nvPr>
            <p:ph type="sldImg"/>
          </p:nvPr>
        </p:nvSpPr>
        <p:spPr>
          <a:ln/>
        </p:spPr>
      </p:sp>
      <p:sp>
        <p:nvSpPr>
          <p:cNvPr id="23555" name="Notes Placeholder 2">
            <a:extLst>
              <a:ext uri="{FF2B5EF4-FFF2-40B4-BE49-F238E27FC236}">
                <a16:creationId xmlns:a16="http://schemas.microsoft.com/office/drawing/2014/main" id="{E4FBA404-C2E8-4C92-8707-CC62DA2D12D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solidFill>
                  <a:srgbClr val="FF0000"/>
                </a:solidFill>
              </a:rPr>
              <a:t>Sponsors can determine this by beneficiaries PartD drug costs quarterly or the average monthly or annually. The average monthly prescription drug costs is calculated by totaling the total gross drug cost amount for the last 90 days/90) x 30. </a:t>
            </a:r>
          </a:p>
          <a:p>
            <a:endParaRPr lang="en-US" altLang="en-US">
              <a:solidFill>
                <a:srgbClr val="FF0000"/>
              </a:solidFill>
            </a:endParaRPr>
          </a:p>
          <a:p>
            <a:r>
              <a:rPr lang="en-US" altLang="en-US">
                <a:solidFill>
                  <a:srgbClr val="FF0000"/>
                </a:solidFill>
              </a:rPr>
              <a:t>In defining multiple Part D drugs, sponsors cannot require more than 8 Part D drugs as the minimum number of multiple covered Part D drugs. </a:t>
            </a:r>
          </a:p>
          <a:p>
            <a:endParaRPr lang="en-US" altLang="en-US">
              <a:solidFill>
                <a:srgbClr val="FF0000"/>
              </a:solidFill>
            </a:endParaRPr>
          </a:p>
          <a:p>
            <a:r>
              <a:rPr lang="en-US" altLang="en-US">
                <a:solidFill>
                  <a:srgbClr val="FF0000"/>
                </a:solidFill>
              </a:rPr>
              <a:t>Covered drugs can range from 2 or greater to 8 or less</a:t>
            </a:r>
          </a:p>
          <a:p>
            <a:r>
              <a:rPr lang="en-US" altLang="en-US">
                <a:solidFill>
                  <a:srgbClr val="FF0000"/>
                </a:solidFill>
              </a:rPr>
              <a:t>CAN select ANY Part D Drug, Chronic/Maintenance Drugs, or Specific Part D drug classes</a:t>
            </a:r>
          </a:p>
          <a:p>
            <a:endParaRPr lang="en-US" altLang="en-US">
              <a:solidFill>
                <a:srgbClr val="FF0000"/>
              </a:solidFill>
            </a:endParaRPr>
          </a:p>
          <a:p>
            <a:r>
              <a:rPr lang="en-US" altLang="en-US">
                <a:solidFill>
                  <a:srgbClr val="FF0000"/>
                </a:solidFill>
              </a:rPr>
              <a:t>Minimum number of Chronic diseases must be 2 OR 3</a:t>
            </a:r>
          </a:p>
          <a:p>
            <a:endParaRPr lang="ru-RU" altLang="en-US">
              <a:solidFill>
                <a:srgbClr val="FF0000"/>
              </a:solidFill>
            </a:endParaRPr>
          </a:p>
          <a:p>
            <a:r>
              <a:rPr lang="en-US" altLang="en-US">
                <a:solidFill>
                  <a:srgbClr val="FF0000"/>
                </a:solidFill>
              </a:rPr>
              <a:t>Increasing the requirements of drugs/disease will LIMIT qualification</a:t>
            </a:r>
          </a:p>
        </p:txBody>
      </p:sp>
      <p:sp>
        <p:nvSpPr>
          <p:cNvPr id="23556" name="Slide Number Placeholder 3">
            <a:extLst>
              <a:ext uri="{FF2B5EF4-FFF2-40B4-BE49-F238E27FC236}">
                <a16:creationId xmlns:a16="http://schemas.microsoft.com/office/drawing/2014/main" id="{EE5A89B1-951E-4620-8272-C9EF231A933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BF28D5DA-5614-47EF-9A7E-0752F70E89E1}"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E3202A6-FCC1-424F-AE13-AD366B96D4B5}"/>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A23DA999-52A6-4DF6-A847-338F010334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Can select ANY Chronic disease applies, or Must select at least 5 distinct CORE associated diseases and all specific chronic diseases that apply </a:t>
            </a:r>
          </a:p>
          <a:p>
            <a:pPr eaLnBrk="1" hangingPunct="1"/>
            <a:endParaRPr lang="en-US" altLang="en-US"/>
          </a:p>
          <a:p>
            <a:pPr eaLnBrk="1" hangingPunct="1"/>
            <a:endParaRPr lang="en-US" altLang="en-US"/>
          </a:p>
          <a:p>
            <a:pPr eaLnBrk="1" hangingPunct="1"/>
            <a:r>
              <a:rPr lang="en-US" altLang="en-US"/>
              <a:t>Can evaluate conditions based on Drug claims, Medical Claims, Lab data, Health Risk Assessment, in addition to other methods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1ED8552F-0FB9-4F60-B8EE-F530B49F71AE}"/>
              </a:ext>
            </a:extLst>
          </p:cNvPr>
          <p:cNvSpPr>
            <a:spLocks noGrp="1" noRot="1" noChangeAspect="1" noChangeArrowheads="1" noTextEdit="1"/>
          </p:cNvSpPr>
          <p:nvPr>
            <p:ph type="sldImg"/>
          </p:nvPr>
        </p:nvSpPr>
        <p:spPr>
          <a:ln/>
        </p:spPr>
      </p:sp>
      <p:sp>
        <p:nvSpPr>
          <p:cNvPr id="27651" name="Notes Placeholder 2">
            <a:extLst>
              <a:ext uri="{FF2B5EF4-FFF2-40B4-BE49-F238E27FC236}">
                <a16:creationId xmlns:a16="http://schemas.microsoft.com/office/drawing/2014/main" id="{16A3EA31-15D5-495E-9434-C46082C9D3A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Opt out means that members can tell the plan they do not want to be in the program, but if they don</a:t>
            </a:r>
            <a:r>
              <a:rPr lang="ja-JP" altLang="en-US"/>
              <a:t>’</a:t>
            </a:r>
            <a:r>
              <a:rPr lang="en-US" altLang="ja-JP"/>
              <a:t>t opt out they are included and will be provided the MTM services.</a:t>
            </a:r>
          </a:p>
          <a:p>
            <a:endParaRPr lang="en-US" altLang="ja-JP"/>
          </a:p>
          <a:p>
            <a:r>
              <a:rPr lang="en-US" altLang="ja-JP"/>
              <a:t>Can enroll those who meet targeted criteria, can also expand eligibility to those who meet specified targeting criteria per CMS requirements and who meet other plan specific targeting criteria </a:t>
            </a:r>
          </a:p>
          <a:p>
            <a:endParaRPr lang="en-US" altLang="en-US"/>
          </a:p>
        </p:txBody>
      </p:sp>
      <p:sp>
        <p:nvSpPr>
          <p:cNvPr id="27652" name="Slide Number Placeholder 3">
            <a:extLst>
              <a:ext uri="{FF2B5EF4-FFF2-40B4-BE49-F238E27FC236}">
                <a16:creationId xmlns:a16="http://schemas.microsoft.com/office/drawing/2014/main" id="{4B9E6314-F17D-4F85-A7B8-CADEF4D0B57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79173CF5-EA85-4066-8B97-150073483CBF}"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25080E77-6657-492F-96D6-43100B2EA26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B9ECE996-9CE0-44ED-8703-9FA17EDFF15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9700" name="Slide Number Placeholder 3">
            <a:extLst>
              <a:ext uri="{FF2B5EF4-FFF2-40B4-BE49-F238E27FC236}">
                <a16:creationId xmlns:a16="http://schemas.microsoft.com/office/drawing/2014/main" id="{88EADD71-5103-4AB8-8958-D03C923405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MS PGothic" panose="020B0600070205080204" pitchFamily="34" charset="-128"/>
              </a:defRPr>
            </a:lvl1pPr>
            <a:lvl2pPr marL="742950" indent="-285750" defTabSz="933450">
              <a:defRPr>
                <a:solidFill>
                  <a:schemeClr val="tx1"/>
                </a:solidFill>
                <a:latin typeface="Arial" panose="020B0604020202020204" pitchFamily="34" charset="0"/>
                <a:ea typeface="MS PGothic" panose="020B0600070205080204" pitchFamily="34" charset="-128"/>
              </a:defRPr>
            </a:lvl2pPr>
            <a:lvl3pPr marL="1143000" indent="-228600" defTabSz="933450">
              <a:defRPr>
                <a:solidFill>
                  <a:schemeClr val="tx1"/>
                </a:solidFill>
                <a:latin typeface="Arial" panose="020B0604020202020204" pitchFamily="34" charset="0"/>
                <a:ea typeface="MS PGothic" panose="020B0600070205080204" pitchFamily="34" charset="-128"/>
              </a:defRPr>
            </a:lvl3pPr>
            <a:lvl4pPr marL="1600200" indent="-228600" defTabSz="933450">
              <a:defRPr>
                <a:solidFill>
                  <a:schemeClr val="tx1"/>
                </a:solidFill>
                <a:latin typeface="Arial" panose="020B0604020202020204" pitchFamily="34" charset="0"/>
                <a:ea typeface="MS PGothic" panose="020B0600070205080204" pitchFamily="34" charset="-128"/>
              </a:defRPr>
            </a:lvl4pPr>
            <a:lvl5pPr marL="2057400" indent="-228600" defTabSz="933450">
              <a:defRPr>
                <a:solidFill>
                  <a:schemeClr val="tx1"/>
                </a:solidFill>
                <a:latin typeface="Arial" panose="020B0604020202020204" pitchFamily="34" charset="0"/>
                <a:ea typeface="MS PGothic"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8D2A4D01-A1FC-46C1-86EE-D0F841B90199}"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5A99153-DC72-4A70-8E71-2748B8C5E976}"/>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275D74E3-2D97-4DE1-A1D8-804CC32090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Offering to provide to each targeted beneficiary enrolled in the MTM program an interactive, person-to-person consultation performed by a qualified provider. This real-time interaction may be face-to-face or through other interactive methods such as the telephone or telehealth. This interaction should include further assessment of the beneficiary</a:t>
            </a:r>
            <a:r>
              <a:rPr lang="ja-JP" altLang="en-US"/>
              <a:t>’</a:t>
            </a:r>
            <a:r>
              <a:rPr lang="en-US" altLang="ja-JP"/>
              <a:t>s medication history and use (could enable sponsors to collect information from the beneficiary, such as OTC medications or supplements, that is outside of the claims data they have access to), health status, clinical information, adverse events, or other issues that could affect medication use or outcomes. </a:t>
            </a:r>
          </a:p>
          <a:p>
            <a:pPr eaLnBrk="1" hangingPunct="1"/>
            <a:endParaRPr lang="ru-RU"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E433B9D9-E94E-445B-8DD6-56E3C6E67122}"/>
              </a:ext>
            </a:extLst>
          </p:cNvPr>
          <p:cNvSpPr>
            <a:spLocks noGrp="1" noRot="1" noChangeAspect="1" noChangeArrowheads="1" noTextEdit="1"/>
          </p:cNvSpPr>
          <p:nvPr>
            <p:ph type="sldImg"/>
          </p:nvPr>
        </p:nvSpPr>
        <p:spPr>
          <a:ln/>
        </p:spPr>
      </p:sp>
      <p:sp>
        <p:nvSpPr>
          <p:cNvPr id="33795" name="Notes Placeholder 2">
            <a:extLst>
              <a:ext uri="{FF2B5EF4-FFF2-40B4-BE49-F238E27FC236}">
                <a16:creationId xmlns:a16="http://schemas.microsoft.com/office/drawing/2014/main" id="{A7147263-35CA-4BE7-80F1-0A530FDA11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3796" name="Slide Number Placeholder 3">
            <a:extLst>
              <a:ext uri="{FF2B5EF4-FFF2-40B4-BE49-F238E27FC236}">
                <a16:creationId xmlns:a16="http://schemas.microsoft.com/office/drawing/2014/main" id="{8F499087-4528-47CE-9820-A3E33EE6C5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MS PGothic" panose="020B0600070205080204" pitchFamily="34" charset="-128"/>
              </a:defRPr>
            </a:lvl1pPr>
            <a:lvl2pPr marL="742950" indent="-285750" defTabSz="933450">
              <a:defRPr>
                <a:solidFill>
                  <a:schemeClr val="tx1"/>
                </a:solidFill>
                <a:latin typeface="Arial" panose="020B0604020202020204" pitchFamily="34" charset="0"/>
                <a:ea typeface="MS PGothic" panose="020B0600070205080204" pitchFamily="34" charset="-128"/>
              </a:defRPr>
            </a:lvl2pPr>
            <a:lvl3pPr marL="1143000" indent="-228600" defTabSz="933450">
              <a:defRPr>
                <a:solidFill>
                  <a:schemeClr val="tx1"/>
                </a:solidFill>
                <a:latin typeface="Arial" panose="020B0604020202020204" pitchFamily="34" charset="0"/>
                <a:ea typeface="MS PGothic" panose="020B0600070205080204" pitchFamily="34" charset="-128"/>
              </a:defRPr>
            </a:lvl3pPr>
            <a:lvl4pPr marL="1600200" indent="-228600" defTabSz="933450">
              <a:defRPr>
                <a:solidFill>
                  <a:schemeClr val="tx1"/>
                </a:solidFill>
                <a:latin typeface="Arial" panose="020B0604020202020204" pitchFamily="34" charset="0"/>
                <a:ea typeface="MS PGothic" panose="020B0600070205080204" pitchFamily="34" charset="-128"/>
              </a:defRPr>
            </a:lvl4pPr>
            <a:lvl5pPr marL="2057400" indent="-228600" defTabSz="933450">
              <a:defRPr>
                <a:solidFill>
                  <a:schemeClr val="tx1"/>
                </a:solidFill>
                <a:latin typeface="Arial" panose="020B0604020202020204" pitchFamily="34" charset="0"/>
                <a:ea typeface="MS PGothic"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78DC1E1B-8B10-4B5F-971B-3B2AF986B7FA}"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S PGothic"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S PGothic" panose="020B0600070205080204" pitchFamily="34" charset="-128"/>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742950" indent="-285750">
              <a:buClr>
                <a:schemeClr val="accent1"/>
              </a:buClr>
              <a:buFont typeface="Wingdings" pitchFamily="2" charset="2"/>
              <a:buChar char="§"/>
              <a:defRPr>
                <a:solidFill>
                  <a:srgbClr val="00205B"/>
                </a:solidFill>
                <a:latin typeface="+mn-lt"/>
              </a:defRPr>
            </a:lvl2pPr>
            <a:lvl3pPr marL="1200150" indent="-285750">
              <a:buClr>
                <a:schemeClr val="bg2"/>
              </a:buClr>
              <a:buFont typeface="Courier New" panose="02070309020205020404" pitchFamily="49" charset="0"/>
              <a:buChar char="o"/>
              <a:defRPr>
                <a:solidFill>
                  <a:srgbClr val="00205B"/>
                </a:solidFill>
                <a:latin typeface="+mn-lt"/>
              </a:defRPr>
            </a:lvl3pPr>
            <a:lvl4pPr marL="1657350" indent="-285750">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294534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0"/>
            <a:ext cx="8840949" cy="2169367"/>
          </a:xfrm>
          <a:prstGeom prst="rect">
            <a:avLst/>
          </a:prstGeom>
        </p:spPr>
        <p:txBody>
          <a:bodyPr vert="horz" lIns="0" tIns="0" rIns="0" bIns="0" rtlCol="0" anchor="t" anchorCtr="0">
            <a:noAutofit/>
          </a:bodyPr>
          <a:lstStyle>
            <a:lvl1pPr algn="ctr">
              <a:defRPr sz="72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6"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32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975311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173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28582911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37118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72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1504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6246149"/>
      </p:ext>
    </p:extLst>
  </p:cSld>
  <p:clrMap bg1="lt1" tx1="dk1" bg2="lt2" tx2="dk2" accent1="accent1" accent2="accent2" accent3="accent3" accent4="accent4" accent5="accent5" accent6="accent6" hlink="hlink" folHlink="folHlink"/>
  <p:sldLayoutIdLst>
    <p:sldLayoutId id="2147483669" r:id="rId1"/>
    <p:sldLayoutId id="2147483665" r:id="rId2"/>
    <p:sldLayoutId id="2147483663" r:id="rId3"/>
    <p:sldLayoutId id="2147483655" r:id="rId4"/>
    <p:sldLayoutId id="2147483650" r:id="rId5"/>
    <p:sldLayoutId id="2147483670"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cms.gov/Medicare/Prescription-Drug-Coverage/PrescriptionDrugCovContra/RxContracting_ReportingOversight" TargetMode="External"/><Relationship Id="rId2" Type="http://schemas.openxmlformats.org/officeDocument/2006/relationships/hyperlink" Target="https://www.cms.gov/Medicare/Prescription-Drug-Coverage/PrescriptionDrugCovContra/MTM"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178770" y="1023327"/>
            <a:ext cx="10013230" cy="2169367"/>
          </a:xfrm>
        </p:spPr>
        <p:txBody>
          <a:bodyPr/>
          <a:lstStyle/>
          <a:p>
            <a:pPr algn="r" eaLnBrk="1" hangingPunct="1"/>
            <a:r>
              <a:rPr lang="en-US" altLang="en-US" sz="5400" dirty="0">
                <a:solidFill>
                  <a:schemeClr val="bg1"/>
                </a:solidFill>
              </a:rPr>
              <a:t>Medication Therapy Management Part D Programs</a:t>
            </a:r>
            <a:endParaRPr lang="en-US" altLang="en-US" sz="5400" b="1" dirty="0">
              <a:solidFill>
                <a:schemeClr val="bg1"/>
              </a:solidFill>
            </a:endParaRPr>
          </a:p>
        </p:txBody>
      </p:sp>
      <p:sp>
        <p:nvSpPr>
          <p:cNvPr id="12291" name="Subtitle 2"/>
          <p:cNvSpPr>
            <a:spLocks noGrp="1"/>
          </p:cNvSpPr>
          <p:nvPr>
            <p:ph type="subTitle" idx="4294967295"/>
          </p:nvPr>
        </p:nvSpPr>
        <p:spPr>
          <a:xfrm>
            <a:off x="5791200" y="4103049"/>
            <a:ext cx="6400800" cy="1752600"/>
          </a:xfrm>
          <a:prstGeom prst="rect">
            <a:avLst/>
          </a:prstGeom>
        </p:spPr>
        <p:txBody>
          <a:bodyPr/>
          <a:lstStyle/>
          <a:p>
            <a:pPr marL="0" indent="0" algn="r" eaLnBrk="1" hangingPunct="1">
              <a:buNone/>
            </a:pPr>
            <a:r>
              <a:rPr lang="en-US" altLang="en-US" dirty="0">
                <a:solidFill>
                  <a:schemeClr val="bg1"/>
                </a:solidFill>
              </a:rPr>
              <a:t>Created by the School of Pharmacy Relations Committee for AMCP</a:t>
            </a:r>
          </a:p>
          <a:p>
            <a:pPr marL="0" indent="0" algn="r" eaLnBrk="1" hangingPunct="1">
              <a:buNone/>
            </a:pPr>
            <a:r>
              <a:rPr lang="en-US" altLang="en-US" dirty="0">
                <a:solidFill>
                  <a:schemeClr val="bg1"/>
                </a:solidFill>
              </a:rPr>
              <a:t>Updated: March 2020</a:t>
            </a:r>
          </a:p>
          <a:p>
            <a:pPr algn="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93402220-656A-4067-87AA-2B2230446759}"/>
              </a:ext>
            </a:extLst>
          </p:cNvPr>
          <p:cNvSpPr>
            <a:spLocks noGrp="1"/>
          </p:cNvSpPr>
          <p:nvPr>
            <p:ph type="title"/>
          </p:nvPr>
        </p:nvSpPr>
        <p:spPr/>
        <p:txBody>
          <a:bodyPr/>
          <a:lstStyle/>
          <a:p>
            <a:pPr eaLnBrk="1" hangingPunct="1"/>
            <a:r>
              <a:rPr lang="en-US" altLang="en-US" dirty="0">
                <a:solidFill>
                  <a:schemeClr val="tx1"/>
                </a:solidFill>
              </a:rPr>
              <a:t>Minimum Level of MTM Services</a:t>
            </a:r>
          </a:p>
        </p:txBody>
      </p:sp>
      <p:sp>
        <p:nvSpPr>
          <p:cNvPr id="28675" name="Rectangle 3">
            <a:extLst>
              <a:ext uri="{FF2B5EF4-FFF2-40B4-BE49-F238E27FC236}">
                <a16:creationId xmlns:a16="http://schemas.microsoft.com/office/drawing/2014/main" id="{9C636EB5-C47E-4394-B486-5E2B66DF500F}"/>
              </a:ext>
            </a:extLst>
          </p:cNvPr>
          <p:cNvSpPr>
            <a:spLocks noGrp="1"/>
          </p:cNvSpPr>
          <p:nvPr>
            <p:ph idx="1"/>
          </p:nvPr>
        </p:nvSpPr>
        <p:spPr/>
        <p:txBody>
          <a:bodyPr/>
          <a:lstStyle/>
          <a:p>
            <a:pPr>
              <a:lnSpc>
                <a:spcPct val="80000"/>
              </a:lnSpc>
            </a:pPr>
            <a:r>
              <a:rPr lang="en-US" altLang="en-US"/>
              <a:t>Must have an interactive component of MTM as well as continued monitoring and follow-up</a:t>
            </a:r>
          </a:p>
          <a:p>
            <a:pPr>
              <a:lnSpc>
                <a:spcPct val="80000"/>
              </a:lnSpc>
              <a:buFont typeface="Arial" panose="020B0604020202020204" pitchFamily="34" charset="0"/>
              <a:buNone/>
            </a:pPr>
            <a:endParaRPr lang="en-US" altLang="en-US"/>
          </a:p>
          <a:p>
            <a:pPr>
              <a:lnSpc>
                <a:spcPct val="80000"/>
              </a:lnSpc>
            </a:pPr>
            <a:r>
              <a:rPr lang="en-US" altLang="en-US"/>
              <a:t>May incorporate passive or</a:t>
            </a:r>
            <a:r>
              <a:rPr lang="ja-JP" altLang="en-US"/>
              <a:t>‘</a:t>
            </a:r>
            <a:r>
              <a:rPr lang="en-US" altLang="ja-JP"/>
              <a:t>lower touch</a:t>
            </a:r>
            <a:r>
              <a:rPr lang="ja-JP" altLang="en-US"/>
              <a:t>’</a:t>
            </a:r>
            <a:r>
              <a:rPr lang="en-US" altLang="ja-JP"/>
              <a:t> interventions, such as educational newsletters, drug utilization review (DUR) edits, refill reminders, and medication lists into their MTM programs, but these cannot be the sole offerings.</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3EFB801-95B5-4853-B70A-348F39FBF36F}"/>
              </a:ext>
            </a:extLst>
          </p:cNvPr>
          <p:cNvSpPr>
            <a:spLocks noGrp="1"/>
          </p:cNvSpPr>
          <p:nvPr>
            <p:ph type="title"/>
          </p:nvPr>
        </p:nvSpPr>
        <p:spPr/>
        <p:txBody>
          <a:bodyPr/>
          <a:lstStyle/>
          <a:p>
            <a:pPr eaLnBrk="1" hangingPunct="1"/>
            <a:r>
              <a:rPr lang="en-US" altLang="en-US" dirty="0">
                <a:solidFill>
                  <a:schemeClr val="tx1"/>
                </a:solidFill>
              </a:rPr>
              <a:t>MTM Services</a:t>
            </a:r>
          </a:p>
        </p:txBody>
      </p:sp>
      <p:sp>
        <p:nvSpPr>
          <p:cNvPr id="30723" name="Rectangle 3">
            <a:extLst>
              <a:ext uri="{FF2B5EF4-FFF2-40B4-BE49-F238E27FC236}">
                <a16:creationId xmlns:a16="http://schemas.microsoft.com/office/drawing/2014/main" id="{825C923C-2ADB-413B-9240-16188E24AAE9}"/>
              </a:ext>
            </a:extLst>
          </p:cNvPr>
          <p:cNvSpPr>
            <a:spLocks noGrp="1"/>
          </p:cNvSpPr>
          <p:nvPr>
            <p:ph idx="1"/>
          </p:nvPr>
        </p:nvSpPr>
        <p:spPr/>
        <p:txBody>
          <a:bodyPr/>
          <a:lstStyle/>
          <a:p>
            <a:r>
              <a:rPr lang="en-US" altLang="en-US" sz="2800"/>
              <a:t>Each beneficiary must be offered an annual comprehensive medication review (CMR)</a:t>
            </a:r>
          </a:p>
          <a:p>
            <a:r>
              <a:rPr lang="en-US" altLang="en-US" sz="2800"/>
              <a:t>Beneficiary must be provided a summary of the interactive consultation and an individualized written </a:t>
            </a:r>
            <a:r>
              <a:rPr lang="ja-JP" altLang="en-US" sz="2800"/>
              <a:t>“</a:t>
            </a:r>
            <a:r>
              <a:rPr lang="en-US" altLang="ja-JP" sz="2800"/>
              <a:t>take-away</a:t>
            </a:r>
            <a:r>
              <a:rPr lang="ja-JP" altLang="en-US" sz="2800"/>
              <a:t>”</a:t>
            </a:r>
            <a:endParaRPr lang="en-US" altLang="ja-JP" sz="2800"/>
          </a:p>
          <a:p>
            <a:pPr marL="800100" lvl="1" indent="-342900">
              <a:buFont typeface="Arial" panose="020B0604020202020204" pitchFamily="34" charset="0"/>
              <a:buChar char="•"/>
            </a:pPr>
            <a:r>
              <a:rPr lang="en-US" altLang="en-US"/>
              <a:t>Personal medication record, reconciled   medication list, action plan, plan for          monitoring, education, or self-management. </a:t>
            </a:r>
          </a:p>
          <a:p>
            <a:pPr eaLnBrk="1" hangingPunct="1">
              <a:lnSpc>
                <a:spcPct val="80000"/>
              </a:lnSpc>
              <a:buFont typeface="Arial" panose="020B0604020202020204" pitchFamily="34" charset="0"/>
              <a:buNone/>
            </a:pPr>
            <a:endParaRPr lang="en-US" altLang="en-US" sz="120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10FDDDD4-081A-4C7E-B80D-6584064E4E9A}"/>
              </a:ext>
            </a:extLst>
          </p:cNvPr>
          <p:cNvSpPr>
            <a:spLocks noGrp="1"/>
          </p:cNvSpPr>
          <p:nvPr>
            <p:ph type="title"/>
          </p:nvPr>
        </p:nvSpPr>
        <p:spPr/>
        <p:txBody>
          <a:bodyPr/>
          <a:lstStyle/>
          <a:p>
            <a:pPr eaLnBrk="1" hangingPunct="1"/>
            <a:r>
              <a:rPr lang="en-US" altLang="en-US" dirty="0">
                <a:solidFill>
                  <a:schemeClr val="tx1"/>
                </a:solidFill>
              </a:rPr>
              <a:t>MTM Services</a:t>
            </a:r>
          </a:p>
        </p:txBody>
      </p:sp>
      <p:sp>
        <p:nvSpPr>
          <p:cNvPr id="32771" name="Rectangle 3">
            <a:extLst>
              <a:ext uri="{FF2B5EF4-FFF2-40B4-BE49-F238E27FC236}">
                <a16:creationId xmlns:a16="http://schemas.microsoft.com/office/drawing/2014/main" id="{188C8BD8-51BA-49EA-93B4-7DB12A3B191E}"/>
              </a:ext>
            </a:extLst>
          </p:cNvPr>
          <p:cNvSpPr>
            <a:spLocks noGrp="1"/>
          </p:cNvSpPr>
          <p:nvPr>
            <p:ph idx="1"/>
          </p:nvPr>
        </p:nvSpPr>
        <p:spPr>
          <a:xfrm>
            <a:off x="838200" y="1568771"/>
            <a:ext cx="10515600" cy="3903663"/>
          </a:xfrm>
        </p:spPr>
        <p:txBody>
          <a:bodyPr/>
          <a:lstStyle/>
          <a:p>
            <a:r>
              <a:rPr lang="en-US" altLang="en-US" sz="2800" dirty="0">
                <a:cs typeface="Arial" panose="020B0604020202020204" pitchFamily="34" charset="0"/>
              </a:rPr>
              <a:t>For ongoing monitoring, sponsors must   provide targeted medication reviews, no less   often than quarterly, to assess medication use since the CMR </a:t>
            </a:r>
          </a:p>
          <a:p>
            <a:r>
              <a:rPr lang="en-US" altLang="en-US" sz="2800" dirty="0">
                <a:cs typeface="Arial" panose="020B0604020202020204" pitchFamily="34" charset="0"/>
              </a:rPr>
              <a:t>Should monitor whether:</a:t>
            </a:r>
          </a:p>
          <a:p>
            <a:pPr lvl="1"/>
            <a:r>
              <a:rPr lang="en-US" altLang="en-US" sz="2400" dirty="0">
                <a:cs typeface="Arial" panose="020B0604020202020204" pitchFamily="34" charset="0"/>
              </a:rPr>
              <a:t>any unresolved issues need attention</a:t>
            </a:r>
          </a:p>
          <a:p>
            <a:pPr lvl="1"/>
            <a:r>
              <a:rPr lang="en-US" altLang="en-US" sz="2400" dirty="0">
                <a:cs typeface="Arial" panose="020B0604020202020204" pitchFamily="34" charset="0"/>
              </a:rPr>
              <a:t>new drug therapy problems have arisen</a:t>
            </a:r>
          </a:p>
          <a:p>
            <a:pPr lvl="1"/>
            <a:r>
              <a:rPr lang="en-US" altLang="en-US" sz="2400" dirty="0">
                <a:cs typeface="Arial" panose="020B0604020202020204" pitchFamily="34" charset="0"/>
              </a:rPr>
              <a:t>if the beneficiary has experienced a transition in care</a:t>
            </a:r>
          </a:p>
          <a:p>
            <a:r>
              <a:rPr lang="en-US" altLang="en-US" sz="2800" dirty="0">
                <a:cs typeface="Arial" panose="020B0604020202020204" pitchFamily="34" charset="0"/>
              </a:rPr>
              <a:t>Can be person-to-person and/or system generated and include follow-up interventions when necessary</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A9201166-DB81-4A41-8002-15C49FC972B4}"/>
              </a:ext>
            </a:extLst>
          </p:cNvPr>
          <p:cNvSpPr>
            <a:spLocks noGrp="1"/>
          </p:cNvSpPr>
          <p:nvPr>
            <p:ph type="title"/>
          </p:nvPr>
        </p:nvSpPr>
        <p:spPr/>
        <p:txBody>
          <a:bodyPr/>
          <a:lstStyle/>
          <a:p>
            <a:pPr eaLnBrk="1" hangingPunct="1"/>
            <a:r>
              <a:rPr lang="en-US" altLang="en-US" sz="4000" dirty="0">
                <a:solidFill>
                  <a:schemeClr val="tx1"/>
                </a:solidFill>
              </a:rPr>
              <a:t>Measuring the Outcome of the MTMP</a:t>
            </a:r>
          </a:p>
        </p:txBody>
      </p:sp>
      <p:sp>
        <p:nvSpPr>
          <p:cNvPr id="34819" name="Rectangle 3">
            <a:extLst>
              <a:ext uri="{FF2B5EF4-FFF2-40B4-BE49-F238E27FC236}">
                <a16:creationId xmlns:a16="http://schemas.microsoft.com/office/drawing/2014/main" id="{6858850C-2A43-4EDE-8BC5-E671930B7AB6}"/>
              </a:ext>
            </a:extLst>
          </p:cNvPr>
          <p:cNvSpPr>
            <a:spLocks noGrp="1"/>
          </p:cNvSpPr>
          <p:nvPr>
            <p:ph idx="1"/>
          </p:nvPr>
        </p:nvSpPr>
        <p:spPr/>
        <p:txBody>
          <a:bodyPr/>
          <a:lstStyle/>
          <a:p>
            <a:pPr>
              <a:lnSpc>
                <a:spcPct val="80000"/>
              </a:lnSpc>
            </a:pPr>
            <a:r>
              <a:rPr lang="en-US" altLang="en-US"/>
              <a:t>Part D sponsors must measure and analyze MTMP outcomes</a:t>
            </a:r>
          </a:p>
          <a:p>
            <a:pPr>
              <a:lnSpc>
                <a:spcPct val="80000"/>
              </a:lnSpc>
            </a:pPr>
            <a:r>
              <a:rPr lang="en-US" altLang="en-US"/>
              <a:t>Sponsors must provide certain reports to CMS and in turn CMS releases an overview of MTM programs to the public</a:t>
            </a:r>
          </a:p>
          <a:p>
            <a:pPr>
              <a:lnSpc>
                <a:spcPct val="80000"/>
              </a:lnSpc>
            </a:pPr>
            <a:r>
              <a:rPr lang="en-US" altLang="en-US"/>
              <a:t>Outcomes include medication adherence, medication persistence, drug-drug interactions identified, number of high-risk medications changed, polypharmacy, overutilization, medication issues resolved, overall prescription drug costs, overall healthcare costs impacted</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4FD637DB-A9C7-4F70-8BFA-0E334DDC7F27}"/>
              </a:ext>
            </a:extLst>
          </p:cNvPr>
          <p:cNvSpPr>
            <a:spLocks noGrp="1"/>
          </p:cNvSpPr>
          <p:nvPr>
            <p:ph type="title"/>
          </p:nvPr>
        </p:nvSpPr>
        <p:spPr/>
        <p:txBody>
          <a:bodyPr/>
          <a:lstStyle/>
          <a:p>
            <a:pPr eaLnBrk="1" hangingPunct="1"/>
            <a:r>
              <a:rPr lang="en-US" altLang="en-US" dirty="0">
                <a:solidFill>
                  <a:schemeClr val="tx1"/>
                </a:solidFill>
              </a:rPr>
              <a:t>MTM Providers</a:t>
            </a:r>
          </a:p>
        </p:txBody>
      </p:sp>
      <p:sp>
        <p:nvSpPr>
          <p:cNvPr id="36867" name="Rectangle 3">
            <a:extLst>
              <a:ext uri="{FF2B5EF4-FFF2-40B4-BE49-F238E27FC236}">
                <a16:creationId xmlns:a16="http://schemas.microsoft.com/office/drawing/2014/main" id="{2CDF3EEB-BB75-4E33-BF6E-15B4AB80D60F}"/>
              </a:ext>
            </a:extLst>
          </p:cNvPr>
          <p:cNvSpPr>
            <a:spLocks noGrp="1"/>
          </p:cNvSpPr>
          <p:nvPr>
            <p:ph idx="1"/>
          </p:nvPr>
        </p:nvSpPr>
        <p:spPr/>
        <p:txBody>
          <a:bodyPr/>
          <a:lstStyle/>
          <a:p>
            <a:r>
              <a:rPr lang="en-US" altLang="en-US" sz="2800"/>
              <a:t>MTM services are commonly provided by a PBM or health plan, MTM vendor, and/or community pharmacists contracted with the sponsor or MTM vendor</a:t>
            </a:r>
          </a:p>
          <a:p>
            <a:pPr>
              <a:lnSpc>
                <a:spcPct val="90000"/>
              </a:lnSpc>
            </a:pPr>
            <a:r>
              <a:rPr lang="en-US" altLang="en-US" sz="2800"/>
              <a:t>May be done by pharmacists or other qualified providers</a:t>
            </a:r>
          </a:p>
          <a:p>
            <a:pPr>
              <a:lnSpc>
                <a:spcPct val="90000"/>
              </a:lnSpc>
            </a:pPr>
            <a:r>
              <a:rPr lang="en-US" altLang="en-US" sz="2800"/>
              <a:t>Sponsors must outline the program to CMS if using outside personnel and establish the fees for pharmacists or others providing the services</a:t>
            </a:r>
          </a:p>
          <a:p>
            <a:pPr marL="800100" lvl="1" indent="-342900">
              <a:lnSpc>
                <a:spcPct val="90000"/>
              </a:lnSpc>
              <a:buFont typeface="Arial" panose="020B0604020202020204" pitchFamily="34" charset="0"/>
              <a:buChar char="•"/>
            </a:pPr>
            <a:r>
              <a:rPr lang="en-US" altLang="en-US"/>
              <a:t>Including specific fees, billing methods such as per minute or per service</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71428C73-65D6-41A4-B6E8-F58C81FB88D3}"/>
              </a:ext>
            </a:extLst>
          </p:cNvPr>
          <p:cNvSpPr>
            <a:spLocks noGrp="1"/>
          </p:cNvSpPr>
          <p:nvPr>
            <p:ph type="title"/>
          </p:nvPr>
        </p:nvSpPr>
        <p:spPr/>
        <p:txBody>
          <a:bodyPr/>
          <a:lstStyle/>
          <a:p>
            <a:pPr eaLnBrk="1" hangingPunct="1"/>
            <a:r>
              <a:rPr lang="en-US" altLang="en-US" dirty="0">
                <a:solidFill>
                  <a:schemeClr val="tx1"/>
                </a:solidFill>
              </a:rPr>
              <a:t>Summary</a:t>
            </a:r>
          </a:p>
        </p:txBody>
      </p:sp>
      <p:sp>
        <p:nvSpPr>
          <p:cNvPr id="38915" name="Rectangle 3">
            <a:extLst>
              <a:ext uri="{FF2B5EF4-FFF2-40B4-BE49-F238E27FC236}">
                <a16:creationId xmlns:a16="http://schemas.microsoft.com/office/drawing/2014/main" id="{96A3DFA3-99E0-4EE3-80C0-5C6E09C811AE}"/>
              </a:ext>
            </a:extLst>
          </p:cNvPr>
          <p:cNvSpPr>
            <a:spLocks noGrp="1"/>
          </p:cNvSpPr>
          <p:nvPr>
            <p:ph idx="1"/>
          </p:nvPr>
        </p:nvSpPr>
        <p:spPr/>
        <p:txBody>
          <a:bodyPr/>
          <a:lstStyle/>
          <a:p>
            <a:r>
              <a:rPr lang="en-US" altLang="en-US">
                <a:latin typeface="Arial" panose="020B0604020202020204" pitchFamily="34" charset="0"/>
              </a:rPr>
              <a:t>MTM requirements are outlined by CMS and may change annually</a:t>
            </a:r>
          </a:p>
          <a:p>
            <a:r>
              <a:rPr lang="en-US" altLang="en-US">
                <a:latin typeface="Arial" panose="020B0604020202020204" pitchFamily="34" charset="0"/>
              </a:rPr>
              <a:t>Part D sponsors are required to meet the minimum level of MTM services</a:t>
            </a:r>
          </a:p>
          <a:p>
            <a:r>
              <a:rPr lang="en-US" altLang="en-US">
                <a:latin typeface="Arial" panose="020B0604020202020204" pitchFamily="34" charset="0"/>
              </a:rPr>
              <a:t>MTM providers can be pharmacists and other health care professionals</a:t>
            </a:r>
          </a:p>
          <a:p>
            <a:r>
              <a:rPr lang="en-US" altLang="en-US">
                <a:latin typeface="Arial" panose="020B0604020202020204" pitchFamily="34" charset="0"/>
              </a:rPr>
              <a:t>The goal of MTM is to improve medication therapy regimens</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728112CF-4659-4E86-AEA2-CD514A610915}"/>
              </a:ext>
            </a:extLst>
          </p:cNvPr>
          <p:cNvSpPr>
            <a:spLocks noGrp="1"/>
          </p:cNvSpPr>
          <p:nvPr>
            <p:ph type="title"/>
          </p:nvPr>
        </p:nvSpPr>
        <p:spPr/>
        <p:txBody>
          <a:bodyPr/>
          <a:lstStyle/>
          <a:p>
            <a:pPr eaLnBrk="1" hangingPunct="1"/>
            <a:r>
              <a:rPr lang="en-US" altLang="en-US" dirty="0">
                <a:solidFill>
                  <a:schemeClr val="tx1"/>
                </a:solidFill>
              </a:rPr>
              <a:t>References</a:t>
            </a:r>
          </a:p>
        </p:txBody>
      </p:sp>
      <p:sp>
        <p:nvSpPr>
          <p:cNvPr id="39939" name="Rectangle 3">
            <a:extLst>
              <a:ext uri="{FF2B5EF4-FFF2-40B4-BE49-F238E27FC236}">
                <a16:creationId xmlns:a16="http://schemas.microsoft.com/office/drawing/2014/main" id="{8DD33328-7085-4207-A6A5-D019DE199A89}"/>
              </a:ext>
            </a:extLst>
          </p:cNvPr>
          <p:cNvSpPr>
            <a:spLocks noGrp="1"/>
          </p:cNvSpPr>
          <p:nvPr>
            <p:ph idx="1"/>
          </p:nvPr>
        </p:nvSpPr>
        <p:spPr/>
        <p:txBody>
          <a:bodyPr/>
          <a:lstStyle/>
          <a:p>
            <a:r>
              <a:rPr lang="en-US" altLang="en-US" sz="2400">
                <a:latin typeface="Arial" panose="020B0604020202020204" pitchFamily="34" charset="0"/>
              </a:rPr>
              <a:t>Medicare Modernization Act of 2003 (MMA) under title 42 CFR Part 423, Subpart D </a:t>
            </a:r>
            <a:r>
              <a:rPr lang="pt-BR" altLang="en-US" sz="2400">
                <a:cs typeface="Arial" panose="020B0604020202020204" pitchFamily="34" charset="0"/>
              </a:rPr>
              <a:t>§422.4 (a)(3)</a:t>
            </a:r>
          </a:p>
          <a:p>
            <a:r>
              <a:rPr lang="pt-BR" altLang="en-US" sz="2400">
                <a:cs typeface="Arial" panose="020B0604020202020204" pitchFamily="34" charset="0"/>
              </a:rPr>
              <a:t>CMS Memo on </a:t>
            </a:r>
            <a:r>
              <a:rPr lang="en-US" altLang="en-US" sz="2400">
                <a:cs typeface="Arial" panose="020B0604020202020204" pitchFamily="34" charset="0"/>
              </a:rPr>
              <a:t>April 5, 2019, </a:t>
            </a:r>
            <a:r>
              <a:rPr lang="ja-JP" altLang="en-US" sz="2400">
                <a:cs typeface="Arial" panose="020B0604020202020204" pitchFamily="34" charset="0"/>
              </a:rPr>
              <a:t>“</a:t>
            </a:r>
            <a:r>
              <a:rPr lang="en-US" altLang="ja-JP" sz="2400">
                <a:cs typeface="Arial" panose="020B0604020202020204" pitchFamily="34" charset="0"/>
              </a:rPr>
              <a:t>CY 2020 Medication Therapy Management Program (MTMP) Guidance and Submission Instructions.</a:t>
            </a:r>
            <a:r>
              <a:rPr lang="ja-JP" altLang="en-US" sz="2400">
                <a:cs typeface="Arial" panose="020B0604020202020204" pitchFamily="34" charset="0"/>
              </a:rPr>
              <a:t>”</a:t>
            </a:r>
            <a:r>
              <a:rPr lang="en-US" altLang="ja-JP" sz="2400">
                <a:cs typeface="Arial" panose="020B0604020202020204" pitchFamily="34" charset="0"/>
              </a:rPr>
              <a:t> </a:t>
            </a:r>
          </a:p>
          <a:p>
            <a:r>
              <a:rPr lang="en-US" altLang="en-US" sz="2400">
                <a:hlinkClick r:id="rId2"/>
              </a:rPr>
              <a:t>https://www.cms.gov/Medicare/Prescription-Drug-Coverage/PrescriptionDrugCovContra/MTM</a:t>
            </a:r>
            <a:endParaRPr lang="en-US" altLang="ja-JP" sz="2400">
              <a:cs typeface="Arial" panose="020B0604020202020204" pitchFamily="34" charset="0"/>
            </a:endParaRPr>
          </a:p>
          <a:p>
            <a:r>
              <a:rPr lang="en-US" altLang="en-US" sz="2400">
                <a:hlinkClick r:id="rId3"/>
              </a:rPr>
              <a:t>https://www.cms.gov/Medicare/Prescription-Drug-Coverage/PrescriptionDrugCovContra/RxContracting_ReportingOversight</a:t>
            </a:r>
            <a:endParaRPr lang="en-US" altLang="en-US" sz="2800">
              <a:solidFill>
                <a:srgbClr val="FF0000"/>
              </a:solidFill>
              <a:cs typeface="Arial" panose="020B0604020202020204" pitchFamily="34" charset="0"/>
            </a:endParaRP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1190887" y="2348696"/>
            <a:ext cx="3450854" cy="1389003"/>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308167" y="2556051"/>
            <a:ext cx="6659105" cy="2062103"/>
          </a:xfrm>
          <a:prstGeom prst="rect">
            <a:avLst/>
          </a:prstGeom>
        </p:spPr>
        <p:txBody>
          <a:bodyPr wrap="square">
            <a:spAutoFit/>
          </a:bodyPr>
          <a:lstStyle/>
          <a:p>
            <a:r>
              <a:rPr lang="en-US" sz="3200" dirty="0">
                <a:solidFill>
                  <a:schemeClr val="bg1"/>
                </a:solidFill>
                <a:ea typeface="Calibri" panose="020F0502020204030204" pitchFamily="34" charset="0"/>
                <a:cs typeface="Times New Roman" panose="02020603050405020304" pitchFamily="18" charset="0"/>
              </a:rPr>
              <a:t>To improve patient health by ensuring access to </a:t>
            </a:r>
          </a:p>
          <a:p>
            <a:r>
              <a:rPr lang="en-US" sz="3200" dirty="0">
                <a:solidFill>
                  <a:schemeClr val="bg1"/>
                </a:solidFill>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308167" y="2025530"/>
            <a:ext cx="6963904" cy="646331"/>
          </a:xfrm>
          <a:prstGeom prst="rect">
            <a:avLst/>
          </a:prstGeom>
        </p:spPr>
        <p:txBody>
          <a:bodyPr wrap="square">
            <a:spAutoFit/>
          </a:bodyPr>
          <a:lstStyle/>
          <a:p>
            <a:r>
              <a:rPr lang="en-US" sz="3600" b="1" dirty="0">
                <a:solidFill>
                  <a:srgbClr val="91C84C"/>
                </a:solidFill>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4974954" y="1875295"/>
            <a:ext cx="0" cy="2743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3CF5825-7A4F-42B3-A749-A1D6D5BAA178}"/>
              </a:ext>
            </a:extLst>
          </p:cNvPr>
          <p:cNvSpPr>
            <a:spLocks noGrp="1"/>
          </p:cNvSpPr>
          <p:nvPr>
            <p:ph type="title"/>
          </p:nvPr>
        </p:nvSpPr>
        <p:spPr/>
        <p:txBody>
          <a:bodyPr/>
          <a:lstStyle/>
          <a:p>
            <a:pPr eaLnBrk="1" hangingPunct="1"/>
            <a:r>
              <a:rPr lang="en-US" altLang="en-US" dirty="0">
                <a:solidFill>
                  <a:schemeClr val="tx1"/>
                </a:solidFill>
              </a:rPr>
              <a:t>Objectives</a:t>
            </a:r>
          </a:p>
        </p:txBody>
      </p:sp>
      <p:sp>
        <p:nvSpPr>
          <p:cNvPr id="15363" name="Rectangle 3">
            <a:extLst>
              <a:ext uri="{FF2B5EF4-FFF2-40B4-BE49-F238E27FC236}">
                <a16:creationId xmlns:a16="http://schemas.microsoft.com/office/drawing/2014/main" id="{5CD8CB4D-B820-4450-B1E2-99C2FE13B836}"/>
              </a:ext>
            </a:extLst>
          </p:cNvPr>
          <p:cNvSpPr>
            <a:spLocks noGrp="1"/>
          </p:cNvSpPr>
          <p:nvPr>
            <p:ph idx="1"/>
          </p:nvPr>
        </p:nvSpPr>
        <p:spPr/>
        <p:txBody>
          <a:bodyPr/>
          <a:lstStyle/>
          <a:p>
            <a:r>
              <a:rPr lang="en-US" altLang="en-US"/>
              <a:t>Describe the key components of a medication therapy management Part D program</a:t>
            </a:r>
          </a:p>
          <a:p>
            <a:r>
              <a:rPr lang="en-US" altLang="en-US"/>
              <a:t>List the current eligibility criteria and program requirements</a:t>
            </a:r>
          </a:p>
          <a:p>
            <a:r>
              <a:rPr lang="en-US" altLang="en-US"/>
              <a:t>Discuss the value of medication therapy management programs within health care and the role of the pharmacist</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1ED7FC5-EE64-43AC-9314-FB346A99AEBB}"/>
              </a:ext>
            </a:extLst>
          </p:cNvPr>
          <p:cNvSpPr>
            <a:spLocks noGrp="1"/>
          </p:cNvSpPr>
          <p:nvPr>
            <p:ph type="title"/>
          </p:nvPr>
        </p:nvSpPr>
        <p:spPr/>
        <p:txBody>
          <a:bodyPr/>
          <a:lstStyle/>
          <a:p>
            <a:pPr eaLnBrk="1" hangingPunct="1"/>
            <a:r>
              <a:rPr lang="en-US" altLang="en-US" dirty="0">
                <a:solidFill>
                  <a:schemeClr val="tx1"/>
                </a:solidFill>
              </a:rPr>
              <a:t>Medicare Modernization Act of 2003</a:t>
            </a:r>
          </a:p>
        </p:txBody>
      </p:sp>
      <p:sp>
        <p:nvSpPr>
          <p:cNvPr id="13315" name="Rectangle 3">
            <a:extLst>
              <a:ext uri="{FF2B5EF4-FFF2-40B4-BE49-F238E27FC236}">
                <a16:creationId xmlns:a16="http://schemas.microsoft.com/office/drawing/2014/main" id="{3253C128-7FAC-4864-8C68-E8269BCC19FE}"/>
              </a:ext>
            </a:extLst>
          </p:cNvPr>
          <p:cNvSpPr>
            <a:spLocks noGrp="1"/>
          </p:cNvSpPr>
          <p:nvPr>
            <p:ph idx="1"/>
          </p:nvPr>
        </p:nvSpPr>
        <p:spPr/>
        <p:txBody>
          <a:bodyPr/>
          <a:lstStyle/>
          <a:p>
            <a:pPr marL="533400" indent="-533400">
              <a:lnSpc>
                <a:spcPct val="90000"/>
              </a:lnSpc>
              <a:buFont typeface="Arial" charset="0"/>
              <a:buChar char="•"/>
              <a:defRPr/>
            </a:pPr>
            <a:r>
              <a:rPr lang="en-US" dirty="0">
                <a:ea typeface="+mn-ea"/>
              </a:rPr>
              <a:t>Each Part D sponsor is required to have a MTMP (medication therapy management program) in their benefit for Part D Medicare beneficiaries</a:t>
            </a:r>
          </a:p>
          <a:p>
            <a:pPr marL="533400" indent="-533400">
              <a:lnSpc>
                <a:spcPct val="90000"/>
              </a:lnSpc>
              <a:buFont typeface="Arial" charset="0"/>
              <a:buChar char="•"/>
              <a:defRPr/>
            </a:pPr>
            <a:r>
              <a:rPr lang="en-US" dirty="0">
                <a:ea typeface="+mn-ea"/>
              </a:rPr>
              <a:t>Title 42 CFR Part 423 , Subpart D establishes requirements for Medicare Part D Medication Therapy Management Programs (MTMP) for Part D sponsors</a:t>
            </a:r>
          </a:p>
          <a:p>
            <a:pPr marL="533400" indent="-533400">
              <a:lnSpc>
                <a:spcPct val="90000"/>
              </a:lnSpc>
              <a:buFont typeface="Arial" charset="0"/>
              <a:buChar char="•"/>
              <a:defRPr/>
            </a:pPr>
            <a:r>
              <a:rPr lang="en-US" dirty="0">
                <a:ea typeface="+mn-ea"/>
              </a:rPr>
              <a:t>CMS Part D MTMP requirements are associated with cost control and quality improvement</a:t>
            </a:r>
          </a:p>
          <a:p>
            <a:pPr eaLnBrk="1" hangingPunct="1">
              <a:buFont typeface="Arial" charset="0"/>
              <a:buNone/>
              <a:defRPr/>
            </a:pPr>
            <a:endParaRPr lang="en-US" dirty="0">
              <a:ea typeface="+mn-ea"/>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C58F4EA8-2684-4DB4-AB77-972B52FB08A7}"/>
              </a:ext>
            </a:extLst>
          </p:cNvPr>
          <p:cNvSpPr>
            <a:spLocks noGrp="1"/>
          </p:cNvSpPr>
          <p:nvPr>
            <p:ph type="title"/>
          </p:nvPr>
        </p:nvSpPr>
        <p:spPr/>
        <p:txBody>
          <a:bodyPr/>
          <a:lstStyle/>
          <a:p>
            <a:r>
              <a:rPr lang="en-US" altLang="en-US"/>
              <a:t>Requirements for MTMP</a:t>
            </a:r>
          </a:p>
        </p:txBody>
      </p:sp>
      <p:sp>
        <p:nvSpPr>
          <p:cNvPr id="17411" name="Content Placeholder 2">
            <a:extLst>
              <a:ext uri="{FF2B5EF4-FFF2-40B4-BE49-F238E27FC236}">
                <a16:creationId xmlns:a16="http://schemas.microsoft.com/office/drawing/2014/main" id="{063ED5F8-914D-4D12-B954-C264608857CE}"/>
              </a:ext>
            </a:extLst>
          </p:cNvPr>
          <p:cNvSpPr>
            <a:spLocks noGrp="1"/>
          </p:cNvSpPr>
          <p:nvPr>
            <p:ph idx="1"/>
          </p:nvPr>
        </p:nvSpPr>
        <p:spPr/>
        <p:txBody>
          <a:bodyPr/>
          <a:lstStyle/>
          <a:p>
            <a:r>
              <a:rPr lang="en-US" altLang="en-US" sz="2000"/>
              <a:t>Under 423.153(d), a Part D sponsor must have an established MTM program that:</a:t>
            </a:r>
          </a:p>
          <a:p>
            <a:pPr lvl="1"/>
            <a:r>
              <a:rPr lang="en-US" altLang="en-US" sz="1800"/>
              <a:t>Ensures optimal therapeutic outcomes for targeted beneficiaries through improved medication use</a:t>
            </a:r>
          </a:p>
          <a:p>
            <a:pPr lvl="1"/>
            <a:r>
              <a:rPr lang="en-US" altLang="en-US" sz="1800"/>
              <a:t>Reduces the risk of adverse events</a:t>
            </a:r>
          </a:p>
          <a:p>
            <a:pPr lvl="1"/>
            <a:r>
              <a:rPr lang="en-US" altLang="en-US" sz="1800"/>
              <a:t>Is developed in cooperation with licensed and practicing pharmacists and physicians</a:t>
            </a:r>
          </a:p>
          <a:p>
            <a:pPr lvl="1"/>
            <a:r>
              <a:rPr lang="en-US" altLang="en-US" sz="1800"/>
              <a:t>Describes the resources and time required to implement the program if using outside personnel and established the fees for pharmacists or others</a:t>
            </a:r>
          </a:p>
          <a:p>
            <a:pPr lvl="1"/>
            <a:r>
              <a:rPr lang="en-US" altLang="en-US" sz="1800"/>
              <a:t>May be furnished by pharmacists or other healthcare providers</a:t>
            </a:r>
          </a:p>
          <a:p>
            <a:pPr lvl="1"/>
            <a:r>
              <a:rPr lang="en-US" altLang="en-US" sz="1800"/>
              <a:t>May distinguish between services in ambulatory and institutional settings</a:t>
            </a:r>
          </a:p>
          <a:p>
            <a:pPr lvl="1"/>
            <a:r>
              <a:rPr lang="en-US" altLang="en-US" sz="1800"/>
              <a:t>Is coordinated with any care management plan established for a targeted individual under a chronic care improvement program (CCIPP)</a:t>
            </a:r>
          </a:p>
          <a:p>
            <a:endParaRPr lang="en-US" altLang="en-US" sz="200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A1A32975-CC6E-414C-8329-BFBB5FEDB8DB}"/>
              </a:ext>
            </a:extLst>
          </p:cNvPr>
          <p:cNvSpPr>
            <a:spLocks noGrp="1"/>
          </p:cNvSpPr>
          <p:nvPr>
            <p:ph type="title"/>
          </p:nvPr>
        </p:nvSpPr>
        <p:spPr/>
        <p:txBody>
          <a:bodyPr/>
          <a:lstStyle/>
          <a:p>
            <a:pPr eaLnBrk="1" hangingPunct="1"/>
            <a:r>
              <a:rPr lang="en-US" altLang="en-US" sz="4400"/>
              <a:t>Sponsors of Part D MTMPs</a:t>
            </a:r>
          </a:p>
        </p:txBody>
      </p:sp>
      <p:sp>
        <p:nvSpPr>
          <p:cNvPr id="14339" name="Content Placeholder 2">
            <a:extLst>
              <a:ext uri="{FF2B5EF4-FFF2-40B4-BE49-F238E27FC236}">
                <a16:creationId xmlns:a16="http://schemas.microsoft.com/office/drawing/2014/main" id="{FDBF9E00-5934-4688-9FA8-82BD4177688A}"/>
              </a:ext>
            </a:extLst>
          </p:cNvPr>
          <p:cNvSpPr>
            <a:spLocks noGrp="1"/>
          </p:cNvSpPr>
          <p:nvPr>
            <p:ph idx="1"/>
          </p:nvPr>
        </p:nvSpPr>
        <p:spPr/>
        <p:txBody>
          <a:bodyPr/>
          <a:lstStyle/>
          <a:p>
            <a:pPr marL="533400" indent="-533400">
              <a:lnSpc>
                <a:spcPct val="90000"/>
              </a:lnSpc>
              <a:buFont typeface="Arial" charset="0"/>
              <a:buChar char="•"/>
              <a:defRPr/>
            </a:pPr>
            <a:r>
              <a:rPr lang="en-US" sz="3600" dirty="0">
                <a:ea typeface="+mn-ea"/>
              </a:rPr>
              <a:t>Annually each sponsor submits their program description to CMS for review and approval</a:t>
            </a:r>
          </a:p>
          <a:p>
            <a:pPr marL="533400" indent="-533400">
              <a:lnSpc>
                <a:spcPct val="90000"/>
              </a:lnSpc>
              <a:buFont typeface="Arial" charset="0"/>
              <a:buChar char="•"/>
              <a:defRPr/>
            </a:pPr>
            <a:r>
              <a:rPr lang="en-US" sz="3600" dirty="0">
                <a:ea typeface="+mn-ea"/>
              </a:rPr>
              <a:t>Sponsors must meet the MTMP requirements outlined by CMS guidance that can change each year</a:t>
            </a:r>
          </a:p>
          <a:p>
            <a:pPr eaLnBrk="1" hangingPunct="1">
              <a:buFont typeface="Arial" charset="0"/>
              <a:buChar char="•"/>
              <a:defRPr/>
            </a:pPr>
            <a:endParaRPr lang="en-US" sz="3600" dirty="0">
              <a:ea typeface="+mn-ea"/>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1A58CB4-DBC3-439E-8555-9CF9A1BDF68D}"/>
              </a:ext>
            </a:extLst>
          </p:cNvPr>
          <p:cNvSpPr>
            <a:spLocks noGrp="1"/>
          </p:cNvSpPr>
          <p:nvPr>
            <p:ph type="title"/>
          </p:nvPr>
        </p:nvSpPr>
        <p:spPr/>
        <p:txBody>
          <a:bodyPr/>
          <a:lstStyle/>
          <a:p>
            <a:pPr eaLnBrk="1" hangingPunct="1"/>
            <a:r>
              <a:rPr lang="en-US" altLang="en-US" dirty="0">
                <a:solidFill>
                  <a:schemeClr val="tx1"/>
                </a:solidFill>
              </a:rPr>
              <a:t>Goals of MTMP</a:t>
            </a:r>
          </a:p>
        </p:txBody>
      </p:sp>
      <p:sp>
        <p:nvSpPr>
          <p:cNvPr id="15363" name="Rectangle 3">
            <a:extLst>
              <a:ext uri="{FF2B5EF4-FFF2-40B4-BE49-F238E27FC236}">
                <a16:creationId xmlns:a16="http://schemas.microsoft.com/office/drawing/2014/main" id="{F468E3AC-4F4E-42C4-A2A7-9A5891C3325A}"/>
              </a:ext>
            </a:extLst>
          </p:cNvPr>
          <p:cNvSpPr>
            <a:spLocks noGrp="1"/>
          </p:cNvSpPr>
          <p:nvPr>
            <p:ph idx="1"/>
          </p:nvPr>
        </p:nvSpPr>
        <p:spPr/>
        <p:txBody>
          <a:bodyPr>
            <a:normAutofit lnSpcReduction="10000"/>
          </a:bodyPr>
          <a:lstStyle/>
          <a:p>
            <a:pPr marL="533400" indent="-533400">
              <a:lnSpc>
                <a:spcPct val="90000"/>
              </a:lnSpc>
              <a:buFont typeface="Arial" charset="0"/>
              <a:buChar char="•"/>
              <a:defRPr/>
            </a:pPr>
            <a:r>
              <a:rPr lang="en-US" sz="2800" dirty="0">
                <a:ea typeface="+mn-ea"/>
              </a:rPr>
              <a:t>Ensure that medications and supplements are utilized appropriately by targeted beneficiaries to optimize therapeutic outcomes through improved medication use</a:t>
            </a:r>
          </a:p>
          <a:p>
            <a:pPr marL="533400" indent="-533400">
              <a:lnSpc>
                <a:spcPct val="90000"/>
              </a:lnSpc>
              <a:buFont typeface="Arial" charset="0"/>
              <a:buChar char="•"/>
              <a:defRPr/>
            </a:pPr>
            <a:r>
              <a:rPr lang="en-US" sz="2800" dirty="0">
                <a:ea typeface="+mn-ea"/>
              </a:rPr>
              <a:t>Reduce the risk of adverse events, including adverse drug interactions, for targeted beneficiaries</a:t>
            </a:r>
          </a:p>
          <a:p>
            <a:pPr marL="533400" indent="-533400">
              <a:lnSpc>
                <a:spcPct val="90000"/>
              </a:lnSpc>
              <a:buFont typeface="Arial" charset="0"/>
              <a:buChar char="•"/>
              <a:defRPr/>
            </a:pPr>
            <a:r>
              <a:rPr lang="en-US" sz="2800" dirty="0">
                <a:ea typeface="+mn-ea"/>
              </a:rPr>
              <a:t>Minimize polypharmacy, duplication of medicines and unnecessary prescribing</a:t>
            </a:r>
          </a:p>
          <a:p>
            <a:pPr marL="533400" indent="-533400">
              <a:lnSpc>
                <a:spcPct val="90000"/>
              </a:lnSpc>
              <a:buFont typeface="Arial" charset="0"/>
              <a:buChar char="•"/>
              <a:defRPr/>
            </a:pPr>
            <a:r>
              <a:rPr lang="en-US" sz="2800" dirty="0">
                <a:ea typeface="+mn-ea"/>
              </a:rPr>
              <a:t>Promote collaboration with the patient, physician and other healthcare team members to develop and achieve optimal goals of medication therapy</a:t>
            </a:r>
          </a:p>
          <a:p>
            <a:pPr eaLnBrk="1" hangingPunct="1">
              <a:buFont typeface="Arial" charset="0"/>
              <a:buNone/>
              <a:defRPr/>
            </a:pPr>
            <a:endParaRPr lang="en-US" dirty="0">
              <a:ea typeface="+mn-ea"/>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7F1E6AAC-70C6-401B-9646-FDF59317DBAC}"/>
              </a:ext>
            </a:extLst>
          </p:cNvPr>
          <p:cNvSpPr>
            <a:spLocks noGrp="1"/>
          </p:cNvSpPr>
          <p:nvPr>
            <p:ph type="title"/>
          </p:nvPr>
        </p:nvSpPr>
        <p:spPr/>
        <p:txBody>
          <a:bodyPr/>
          <a:lstStyle/>
          <a:p>
            <a:pPr eaLnBrk="1" hangingPunct="1"/>
            <a:r>
              <a:rPr lang="en-US" altLang="en-US" sz="4000" dirty="0">
                <a:solidFill>
                  <a:schemeClr val="tx1"/>
                </a:solidFill>
              </a:rPr>
              <a:t>MTMP Requirements</a:t>
            </a:r>
          </a:p>
        </p:txBody>
      </p:sp>
      <p:sp>
        <p:nvSpPr>
          <p:cNvPr id="22531" name="Rectangle 3">
            <a:extLst>
              <a:ext uri="{FF2B5EF4-FFF2-40B4-BE49-F238E27FC236}">
                <a16:creationId xmlns:a16="http://schemas.microsoft.com/office/drawing/2014/main" id="{4147D7D3-1C57-488D-BCC4-B6756E51E153}"/>
              </a:ext>
            </a:extLst>
          </p:cNvPr>
          <p:cNvSpPr>
            <a:spLocks noGrp="1"/>
          </p:cNvSpPr>
          <p:nvPr>
            <p:ph idx="1"/>
          </p:nvPr>
        </p:nvSpPr>
        <p:spPr/>
        <p:txBody>
          <a:bodyPr/>
          <a:lstStyle/>
          <a:p>
            <a:r>
              <a:rPr lang="en-US" altLang="en-US"/>
              <a:t>Program must target beneficiaries who are     enrollees in the sponsor</a:t>
            </a:r>
            <a:r>
              <a:rPr lang="ja-JP" altLang="en-US"/>
              <a:t>’</a:t>
            </a:r>
            <a:r>
              <a:rPr lang="en-US" altLang="ja-JP"/>
              <a:t>s Part D plan and who:</a:t>
            </a:r>
          </a:p>
          <a:p>
            <a:endParaRPr lang="en-US" altLang="en-US" sz="500"/>
          </a:p>
          <a:p>
            <a:pPr marL="971550" lvl="1" indent="-514350">
              <a:buFont typeface="Microsoft Sans Serif" panose="020B0604020202020204" pitchFamily="34" charset="0"/>
              <a:buAutoNum type="arabicPeriod"/>
            </a:pPr>
            <a:r>
              <a:rPr lang="en-US" altLang="en-US" sz="2400"/>
              <a:t>Have multiple chronic diseases, </a:t>
            </a:r>
            <a:r>
              <a:rPr lang="en-US" altLang="en-US" sz="2400" i="1"/>
              <a:t>AND</a:t>
            </a:r>
            <a:r>
              <a:rPr lang="en-US" altLang="en-US" sz="2400"/>
              <a:t> </a:t>
            </a:r>
          </a:p>
          <a:p>
            <a:pPr marL="971550" lvl="1" indent="-514350">
              <a:buFont typeface="Microsoft Sans Serif" panose="020B0604020202020204" pitchFamily="34" charset="0"/>
              <a:buAutoNum type="arabicPeriod"/>
            </a:pPr>
            <a:r>
              <a:rPr lang="en-US" altLang="en-US" sz="2400"/>
              <a:t>Are taking multiple Part D drugs, </a:t>
            </a:r>
            <a:r>
              <a:rPr lang="en-US" altLang="en-US" sz="2400" i="1"/>
              <a:t>AND</a:t>
            </a:r>
            <a:r>
              <a:rPr lang="en-US" altLang="en-US" sz="2400"/>
              <a:t> </a:t>
            </a:r>
          </a:p>
          <a:p>
            <a:pPr marL="971550" lvl="1" indent="-514350">
              <a:buFont typeface="Microsoft Sans Serif" panose="020B0604020202020204" pitchFamily="34" charset="0"/>
              <a:buAutoNum type="arabicPeriod"/>
            </a:pPr>
            <a:r>
              <a:rPr lang="en-US" altLang="en-US" sz="2400"/>
              <a:t>Are likely to incur annual costs for covered Part D drugs that exceed a predetermined level specified by the Secretary</a:t>
            </a:r>
          </a:p>
          <a:p>
            <a:pPr eaLnBrk="1" hangingPunct="1">
              <a:lnSpc>
                <a:spcPct val="90000"/>
              </a:lnSpc>
              <a:buFont typeface="Arial" panose="020B0604020202020204" pitchFamily="34" charset="0"/>
              <a:buNone/>
            </a:pPr>
            <a:endParaRPr lang="en-US" altLang="en-US" sz="260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62E4411F-91B8-4B28-B6B1-6F89CEBD8FD5}"/>
              </a:ext>
            </a:extLst>
          </p:cNvPr>
          <p:cNvSpPr>
            <a:spLocks noGrp="1"/>
          </p:cNvSpPr>
          <p:nvPr>
            <p:ph type="title"/>
          </p:nvPr>
        </p:nvSpPr>
        <p:spPr>
          <a:xfrm>
            <a:off x="838200" y="16000"/>
            <a:ext cx="10515600" cy="1325563"/>
          </a:xfrm>
        </p:spPr>
        <p:txBody>
          <a:bodyPr/>
          <a:lstStyle/>
          <a:p>
            <a:pPr eaLnBrk="1" hangingPunct="1"/>
            <a:r>
              <a:rPr lang="en-US" altLang="en-US" dirty="0">
                <a:solidFill>
                  <a:schemeClr val="tx1"/>
                </a:solidFill>
              </a:rPr>
              <a:t>Qualified CORE Chronic Diseases</a:t>
            </a:r>
          </a:p>
        </p:txBody>
      </p:sp>
      <p:sp>
        <p:nvSpPr>
          <p:cNvPr id="24579" name="Content Placeholder 8">
            <a:extLst>
              <a:ext uri="{FF2B5EF4-FFF2-40B4-BE49-F238E27FC236}">
                <a16:creationId xmlns:a16="http://schemas.microsoft.com/office/drawing/2014/main" id="{726376A0-0687-4190-B304-6234A2EC59A3}"/>
              </a:ext>
            </a:extLst>
          </p:cNvPr>
          <p:cNvSpPr>
            <a:spLocks noGrp="1"/>
          </p:cNvSpPr>
          <p:nvPr>
            <p:ph idx="1"/>
          </p:nvPr>
        </p:nvSpPr>
        <p:spPr>
          <a:xfrm>
            <a:off x="951216" y="1322191"/>
            <a:ext cx="10515600" cy="3903663"/>
          </a:xfrm>
        </p:spPr>
        <p:txBody>
          <a:bodyPr>
            <a:normAutofit fontScale="92500" lnSpcReduction="20000"/>
          </a:bodyPr>
          <a:lstStyle/>
          <a:p>
            <a:r>
              <a:rPr lang="en-US" altLang="en-US" sz="2800" dirty="0"/>
              <a:t>Alzheimer’s Disease</a:t>
            </a:r>
          </a:p>
          <a:p>
            <a:r>
              <a:rPr lang="en-US" altLang="en-US" sz="2800" dirty="0"/>
              <a:t>Bone Disease – Arthritis</a:t>
            </a:r>
          </a:p>
          <a:p>
            <a:pPr lvl="1"/>
            <a:r>
              <a:rPr lang="en-US" altLang="en-US" sz="2400" dirty="0"/>
              <a:t>Rheumatoid Arthritis</a:t>
            </a:r>
          </a:p>
          <a:p>
            <a:pPr lvl="1"/>
            <a:r>
              <a:rPr lang="en-US" altLang="en-US" sz="2400" dirty="0"/>
              <a:t>Osteoporosis</a:t>
            </a:r>
          </a:p>
          <a:p>
            <a:pPr lvl="1"/>
            <a:r>
              <a:rPr lang="en-US" altLang="en-US" sz="2400" dirty="0"/>
              <a:t>Osteoarthritis</a:t>
            </a:r>
          </a:p>
          <a:p>
            <a:r>
              <a:rPr lang="en-US" altLang="en-US" sz="2800" dirty="0"/>
              <a:t>Chronic Heart Failure</a:t>
            </a:r>
          </a:p>
          <a:p>
            <a:r>
              <a:rPr lang="en-US" altLang="en-US" sz="2800" dirty="0"/>
              <a:t>Diabetes</a:t>
            </a:r>
          </a:p>
          <a:p>
            <a:r>
              <a:rPr lang="en-US" altLang="en-US" sz="2800" dirty="0"/>
              <a:t>Dyslipidemia</a:t>
            </a:r>
          </a:p>
          <a:p>
            <a:r>
              <a:rPr lang="en-US" altLang="en-US" sz="2800" dirty="0"/>
              <a:t>End Stage Renal Disease</a:t>
            </a:r>
          </a:p>
          <a:p>
            <a:r>
              <a:rPr lang="en-US" altLang="en-US" sz="2800" dirty="0"/>
              <a:t>Hypertension</a:t>
            </a:r>
          </a:p>
          <a:p>
            <a:endParaRPr lang="en-US" altLang="en-US" sz="2800" dirty="0"/>
          </a:p>
        </p:txBody>
      </p:sp>
      <p:sp>
        <p:nvSpPr>
          <p:cNvPr id="24580" name="Content Placeholder 9">
            <a:extLst>
              <a:ext uri="{FF2B5EF4-FFF2-40B4-BE49-F238E27FC236}">
                <a16:creationId xmlns:a16="http://schemas.microsoft.com/office/drawing/2014/main" id="{0B402CDA-08AB-42C2-93A5-8B47D535C7D0}"/>
              </a:ext>
            </a:extLst>
          </p:cNvPr>
          <p:cNvSpPr txBox="1">
            <a:spLocks/>
          </p:cNvSpPr>
          <p:nvPr/>
        </p:nvSpPr>
        <p:spPr bwMode="auto">
          <a:xfrm>
            <a:off x="5691883" y="1134438"/>
            <a:ext cx="6246688" cy="3395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0" fontAlgn="base" hangingPunct="0">
              <a:spcAft>
                <a:spcPct val="0"/>
              </a:spcAft>
            </a:pPr>
            <a:r>
              <a:rPr lang="en-US" altLang="en-US" sz="2800" dirty="0"/>
              <a:t>Mental Health</a:t>
            </a:r>
          </a:p>
          <a:p>
            <a:pPr lvl="1" eaLnBrk="0" fontAlgn="base" hangingPunct="0">
              <a:spcAft>
                <a:spcPct val="0"/>
              </a:spcAft>
            </a:pPr>
            <a:r>
              <a:rPr lang="en-US" altLang="en-US" sz="2400" dirty="0"/>
              <a:t>Depression</a:t>
            </a:r>
          </a:p>
          <a:p>
            <a:pPr lvl="1" eaLnBrk="0" fontAlgn="base" hangingPunct="0">
              <a:spcAft>
                <a:spcPct val="0"/>
              </a:spcAft>
            </a:pPr>
            <a:r>
              <a:rPr lang="en-US" altLang="en-US" sz="2400" dirty="0"/>
              <a:t>Schizophrenia</a:t>
            </a:r>
          </a:p>
          <a:p>
            <a:pPr lvl="1" eaLnBrk="0" fontAlgn="base" hangingPunct="0">
              <a:spcAft>
                <a:spcPct val="0"/>
              </a:spcAft>
            </a:pPr>
            <a:r>
              <a:rPr lang="en-US" altLang="en-US" sz="2400" dirty="0"/>
              <a:t>Chronic/Disabling Mental Health Conditions</a:t>
            </a:r>
          </a:p>
          <a:p>
            <a:pPr lvl="1" eaLnBrk="0" fontAlgn="base" hangingPunct="0">
              <a:spcAft>
                <a:spcPct val="0"/>
              </a:spcAft>
            </a:pPr>
            <a:r>
              <a:rPr lang="en-US" altLang="en-US" sz="2400" dirty="0"/>
              <a:t>Bipolar Disorder</a:t>
            </a:r>
          </a:p>
          <a:p>
            <a:pPr eaLnBrk="0" fontAlgn="base" hangingPunct="0">
              <a:spcAft>
                <a:spcPct val="0"/>
              </a:spcAft>
            </a:pPr>
            <a:r>
              <a:rPr lang="en-US" altLang="en-US" sz="2800" dirty="0"/>
              <a:t>Respiratory Diseases</a:t>
            </a:r>
          </a:p>
          <a:p>
            <a:pPr lvl="1" eaLnBrk="0" fontAlgn="base" hangingPunct="0">
              <a:spcAft>
                <a:spcPct val="0"/>
              </a:spcAft>
            </a:pPr>
            <a:r>
              <a:rPr lang="en-US" altLang="en-US" sz="2400" dirty="0"/>
              <a:t>Asthma</a:t>
            </a:r>
          </a:p>
          <a:p>
            <a:pPr lvl="1" eaLnBrk="0" fontAlgn="base" hangingPunct="0">
              <a:spcAft>
                <a:spcPct val="0"/>
              </a:spcAft>
            </a:pPr>
            <a:r>
              <a:rPr lang="en-US" altLang="en-US" sz="2400" dirty="0"/>
              <a:t>COPD</a:t>
            </a:r>
          </a:p>
          <a:p>
            <a:pPr lvl="1" eaLnBrk="0" fontAlgn="base" hangingPunct="0">
              <a:spcAft>
                <a:spcPct val="0"/>
              </a:spcAft>
            </a:pPr>
            <a:r>
              <a:rPr lang="en-US" altLang="en-US" sz="2400" dirty="0"/>
              <a:t>Chronic Lung Disorders</a:t>
            </a:r>
          </a:p>
          <a:p>
            <a:pPr lvl="1" eaLnBrk="0" fontAlgn="base" hangingPunct="0">
              <a:spcAft>
                <a:spcPct val="0"/>
              </a:spcAft>
            </a:pPr>
            <a:endParaRPr lang="en-US" altLang="en-US" sz="2400" dirty="0">
              <a:solidFill>
                <a:prstClr val="black"/>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5420F01-B225-4493-9F25-14130E1EF797}"/>
              </a:ext>
            </a:extLst>
          </p:cNvPr>
          <p:cNvSpPr>
            <a:spLocks noGrp="1"/>
          </p:cNvSpPr>
          <p:nvPr>
            <p:ph type="title"/>
          </p:nvPr>
        </p:nvSpPr>
        <p:spPr/>
        <p:txBody>
          <a:bodyPr/>
          <a:lstStyle/>
          <a:p>
            <a:pPr eaLnBrk="1" hangingPunct="1"/>
            <a:r>
              <a:rPr lang="en-US" altLang="en-US" sz="4000" dirty="0">
                <a:solidFill>
                  <a:schemeClr val="tx1"/>
                </a:solidFill>
              </a:rPr>
              <a:t>MTMP Enrollment</a:t>
            </a:r>
          </a:p>
        </p:txBody>
      </p:sp>
      <p:sp>
        <p:nvSpPr>
          <p:cNvPr id="26627" name="Rectangle 3">
            <a:extLst>
              <a:ext uri="{FF2B5EF4-FFF2-40B4-BE49-F238E27FC236}">
                <a16:creationId xmlns:a16="http://schemas.microsoft.com/office/drawing/2014/main" id="{7A7B5DE5-4CB9-4296-83DF-7C57F97BBEAF}"/>
              </a:ext>
            </a:extLst>
          </p:cNvPr>
          <p:cNvSpPr>
            <a:spLocks noGrp="1"/>
          </p:cNvSpPr>
          <p:nvPr>
            <p:ph idx="1"/>
          </p:nvPr>
        </p:nvSpPr>
        <p:spPr/>
        <p:txBody>
          <a:bodyPr/>
          <a:lstStyle/>
          <a:p>
            <a:r>
              <a:rPr lang="en-US" altLang="en-US"/>
              <a:t>Sponsors must enroll targeted beneficiaries using only an opt-out method of enrollment</a:t>
            </a:r>
          </a:p>
          <a:p>
            <a:r>
              <a:rPr lang="en-US" altLang="en-US"/>
              <a:t>Therefore the beneficiary is auto-enrolled and must decline the service or opt out of the program</a:t>
            </a:r>
          </a:p>
          <a:p>
            <a:r>
              <a:rPr lang="en-US" altLang="en-US"/>
              <a:t>Beneficiaries are targeted for enrollment at least quarterly during each year </a:t>
            </a:r>
          </a:p>
          <a:p>
            <a:pPr eaLnBrk="1" hangingPunct="1">
              <a:lnSpc>
                <a:spcPct val="90000"/>
              </a:lnSpc>
              <a:buFont typeface="Arial" panose="020B0604020202020204" pitchFamily="34" charset="0"/>
              <a:buNone/>
            </a:pPr>
            <a:endParaRPr lang="en-US" altLang="en-US" sz="120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D630E4ABE432F44B6071E0374BA3AD0" ma:contentTypeVersion="13" ma:contentTypeDescription="Create a new document." ma:contentTypeScope="" ma:versionID="c2a4af7d977a0a4612efa62746cdba00">
  <xsd:schema xmlns:xsd="http://www.w3.org/2001/XMLSchema" xmlns:xs="http://www.w3.org/2001/XMLSchema" xmlns:p="http://schemas.microsoft.com/office/2006/metadata/properties" xmlns:ns3="875918e8-6976-4b4f-aace-74094fd1364a" xmlns:ns4="a48dff03-4399-4d22-87ec-f9fbe221725d" targetNamespace="http://schemas.microsoft.com/office/2006/metadata/properties" ma:root="true" ma:fieldsID="5652066789ff0bd760ac52e92cf86385" ns3:_="" ns4:_="">
    <xsd:import namespace="875918e8-6976-4b4f-aace-74094fd1364a"/>
    <xsd:import namespace="a48dff03-4399-4d22-87ec-f9fbe221725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5918e8-6976-4b4f-aace-74094fd1364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8dff03-4399-4d22-87ec-f9fbe221725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D8D841-3E46-482B-B977-F2F3E04C2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5918e8-6976-4b4f-aace-74094fd1364a"/>
    <ds:schemaRef ds:uri="a48dff03-4399-4d22-87ec-f9fbe22172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85CE41-D92F-4309-BFB2-734E2F2FC8EC}">
  <ds:schemaRefs>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a48dff03-4399-4d22-87ec-f9fbe221725d"/>
    <ds:schemaRef ds:uri="875918e8-6976-4b4f-aace-74094fd1364a"/>
    <ds:schemaRef ds:uri="http://www.w3.org/XML/1998/namespace"/>
    <ds:schemaRef ds:uri="http://purl.org/dc/dcmitype/"/>
  </ds:schemaRefs>
</ds:datastoreItem>
</file>

<file path=customXml/itemProps3.xml><?xml version="1.0" encoding="utf-8"?>
<ds:datastoreItem xmlns:ds="http://schemas.openxmlformats.org/officeDocument/2006/customXml" ds:itemID="{9DE64481-C567-46C3-860D-E8D5F9C131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1183</TotalTime>
  <Words>1423</Words>
  <Application>Microsoft Office PowerPoint</Application>
  <PresentationFormat>Widescreen</PresentationFormat>
  <Paragraphs>126</Paragraphs>
  <Slides>17</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Courier New</vt:lpstr>
      <vt:lpstr>Microsoft Sans Serif</vt:lpstr>
      <vt:lpstr>Montserrat</vt:lpstr>
      <vt:lpstr>Wingdings</vt:lpstr>
      <vt:lpstr>Office Theme</vt:lpstr>
      <vt:lpstr>Medication Therapy Management Part D Programs</vt:lpstr>
      <vt:lpstr>Objectives</vt:lpstr>
      <vt:lpstr>Medicare Modernization Act of 2003</vt:lpstr>
      <vt:lpstr>Requirements for MTMP</vt:lpstr>
      <vt:lpstr>Sponsors of Part D MTMPs</vt:lpstr>
      <vt:lpstr>Goals of MTMP</vt:lpstr>
      <vt:lpstr>MTMP Requirements</vt:lpstr>
      <vt:lpstr>Qualified CORE Chronic Diseases</vt:lpstr>
      <vt:lpstr>MTMP Enrollment</vt:lpstr>
      <vt:lpstr>Minimum Level of MTM Services</vt:lpstr>
      <vt:lpstr>MTM Services</vt:lpstr>
      <vt:lpstr>MTM Services</vt:lpstr>
      <vt:lpstr>Measuring the Outcome of the MTMP</vt:lpstr>
      <vt:lpstr>MTM Providers</vt:lpstr>
      <vt:lpstr>Summary</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Joshua Baldera</cp:lastModifiedBy>
  <cp:revision>207</cp:revision>
  <cp:lastPrinted>2019-10-28T17:05:04Z</cp:lastPrinted>
  <dcterms:created xsi:type="dcterms:W3CDTF">2019-05-03T17:39:49Z</dcterms:created>
  <dcterms:modified xsi:type="dcterms:W3CDTF">2020-03-20T15:02:40Z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0x010100FD630E4ABE432F44B6071E0374BA3AD0</vt:lpwstr>
  </property>
</Properties>
</file>