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414" r:id="rId16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868" autoAdjust="0"/>
  </p:normalViewPr>
  <p:slideViewPr>
    <p:cSldViewPr>
      <p:cViewPr>
        <p:scale>
          <a:sx n="53" d="100"/>
          <a:sy n="53" d="100"/>
        </p:scale>
        <p:origin x="9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60751DB-661E-48AE-BC58-73B9787118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8A72CDD-EA37-4754-8DE1-7532FFA83B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B5AA59-C76F-41A4-BD9F-DA337584C881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C621584-9154-4FF9-AB89-DAF9E8DA096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7C1373F-6313-4537-86A6-097F3D3379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7002616E-AE96-4863-AFDF-C0EC2AF039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EDB95107-17D2-4804-AC64-889B09A52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C4DB0D7-2D9C-4193-999F-6E97F69AA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dirty="0">
                <a:latin typeface="Calibri"/>
                <a:ea typeface="Calibri"/>
                <a:cs typeface="Calibri"/>
                <a:sym typeface="Calibri"/>
              </a:rPr>
              <a:t>Additional roles of Pharmacist in PBMs include corporate positions, clinical program manager, mail order operations, P&amp;T, and DUR and PA review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102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Additional Functions: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Disease management program support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Medical information to customers (patients, physicians, health plans, etc.)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9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Utilization Management programs- include PA, step therapies, dose optimization,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407061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E26A9AF2-7445-441C-80B7-DE907715B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0167315C-33A8-483C-98A0-B02A8A859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D944D8C4-7676-4739-9219-2E6BDF95E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/>
            <a:fld id="{9F7CC78C-DF75-47B8-B4DD-133E991CC2CA}" type="slidenum">
              <a:rPr lang="en-US" altLang="en-US" sz="130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defTabSz="914400"/>
              <a:t>15</a:t>
            </a:fld>
            <a:endParaRPr lang="en-US" altLang="en-US" sz="130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37F146-1FEC-4777-BEBA-9FA673C41280}"/>
              </a:ext>
            </a:extLst>
          </p:cNvPr>
          <p:cNvSpPr/>
          <p:nvPr userDrawn="1"/>
        </p:nvSpPr>
        <p:spPr>
          <a:xfrm>
            <a:off x="-76200" y="5878513"/>
            <a:ext cx="9544050" cy="1093787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2678CD-264D-4CE3-B640-296ECFDD0160}"/>
              </a:ext>
            </a:extLst>
          </p:cNvPr>
          <p:cNvSpPr/>
          <p:nvPr userDrawn="1"/>
        </p:nvSpPr>
        <p:spPr>
          <a:xfrm>
            <a:off x="0" y="5891213"/>
            <a:ext cx="9144000" cy="1084262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920E271-3F92-4783-9B3C-41A913987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6963" y="4065588"/>
            <a:ext cx="4811713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12769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5AB146-33ED-476D-B792-FCD1B8B95314}"/>
              </a:ext>
            </a:extLst>
          </p:cNvPr>
          <p:cNvSpPr/>
          <p:nvPr userDrawn="1"/>
        </p:nvSpPr>
        <p:spPr>
          <a:xfrm>
            <a:off x="-76200" y="-57150"/>
            <a:ext cx="954405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4B8B18-AA40-4C35-AA99-03F551EF390C}"/>
              </a:ext>
            </a:extLst>
          </p:cNvPr>
          <p:cNvSpPr/>
          <p:nvPr userDrawn="1"/>
        </p:nvSpPr>
        <p:spPr>
          <a:xfrm>
            <a:off x="4259263" y="3149600"/>
            <a:ext cx="4716462" cy="1744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2400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D6871E93-027A-4CC8-958D-BE3C3A9C85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5088" y="1931988"/>
            <a:ext cx="51435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685801"/>
            <a:ext cx="6630712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80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BB00F-1CAC-4880-9269-30FC8DDA4F1E}"/>
              </a:ext>
            </a:extLst>
          </p:cNvPr>
          <p:cNvSpPr/>
          <p:nvPr userDrawn="1"/>
        </p:nvSpPr>
        <p:spPr>
          <a:xfrm>
            <a:off x="0" y="0"/>
            <a:ext cx="954405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388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22C5F6-24F7-488A-8029-67C76E850DDF}"/>
              </a:ext>
            </a:extLst>
          </p:cNvPr>
          <p:cNvSpPr/>
          <p:nvPr userDrawn="1"/>
        </p:nvSpPr>
        <p:spPr>
          <a:xfrm>
            <a:off x="-76200" y="0"/>
            <a:ext cx="954405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8A5B69-A145-4EC9-AFE8-281CEDFE46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613" y="2006600"/>
            <a:ext cx="51435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25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EC42CE-EAF2-411C-BEF5-1BC23FE134C2}"/>
              </a:ext>
            </a:extLst>
          </p:cNvPr>
          <p:cNvSpPr/>
          <p:nvPr userDrawn="1"/>
        </p:nvSpPr>
        <p:spPr>
          <a:xfrm>
            <a:off x="-76200" y="0"/>
            <a:ext cx="954405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63DDBC-3583-40C6-8877-5B6496336B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56" b="42778"/>
          <a:stretch>
            <a:fillRect/>
          </a:stretch>
        </p:blipFill>
        <p:spPr bwMode="auto">
          <a:xfrm>
            <a:off x="4487863" y="-1422400"/>
            <a:ext cx="5570537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3488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8E25EC-9EE5-466E-9CA7-E0BD2B1E5A54}"/>
              </a:ext>
            </a:extLst>
          </p:cNvPr>
          <p:cNvSpPr/>
          <p:nvPr userDrawn="1"/>
        </p:nvSpPr>
        <p:spPr>
          <a:xfrm>
            <a:off x="0" y="0"/>
            <a:ext cx="914241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951C7F4-79F4-47C5-BFF1-5F38DC9147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56" b="42778"/>
          <a:stretch>
            <a:fillRect/>
          </a:stretch>
        </p:blipFill>
        <p:spPr bwMode="auto">
          <a:xfrm>
            <a:off x="4373563" y="-1539875"/>
            <a:ext cx="5570537" cy="618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" y="4257443"/>
            <a:ext cx="78867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14139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</p:sldLayoutIdLst>
  <p:transition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p.org/studentcenter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cp.org/resource-center/group-resources/student-pharmacist-center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Resource-Center/student-pharmacists-guide-managed-care-pharmacy-residency-programs" TargetMode="External"/><Relationship Id="rId2" Type="http://schemas.openxmlformats.org/officeDocument/2006/relationships/hyperlink" Target="http://amcp.org/residenc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mcp.org/Resource-Center/your-roadmap-career-managed-care-pharmac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-76200" y="685801"/>
            <a:ext cx="9525000" cy="21693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41247">
              <a:defRPr sz="4416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16" dirty="0">
                <a:solidFill>
                  <a:srgbClr val="FFFFFF"/>
                </a:solidFill>
              </a:rPr>
              <a:t>Managed Care Career Path for Student Pharmacists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2514600" y="3126533"/>
            <a:ext cx="6757737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r">
              <a:buSzTx/>
              <a:buNone/>
              <a:defRPr sz="1800"/>
            </a:pPr>
            <a:r>
              <a:rPr lang="en-US" sz="3200" dirty="0">
                <a:solidFill>
                  <a:srgbClr val="FFFFFF"/>
                </a:solidFill>
              </a:rPr>
              <a:t>Created by the School of Pharmacy Relations Committee for AMCP</a:t>
            </a:r>
          </a:p>
          <a:p>
            <a:pPr marL="0" lvl="0" indent="0" algn="r">
              <a:buSzTx/>
              <a:buNone/>
              <a:defRPr sz="1800"/>
            </a:pPr>
            <a:r>
              <a:rPr lang="en-US" sz="3200" dirty="0">
                <a:solidFill>
                  <a:srgbClr val="FFFFFF"/>
                </a:solidFill>
              </a:rPr>
              <a:t>Updated: February 2020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828" dirty="0">
                <a:solidFill>
                  <a:srgbClr val="002060"/>
                </a:solidFill>
              </a:rPr>
              <a:t>Managed Care Opportunities</a:t>
            </a:r>
            <a:endParaRPr sz="3828" dirty="0">
              <a:solidFill>
                <a:srgbClr val="002060"/>
              </a:solidFill>
            </a:endParaRP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marL="279034" lvl="0" indent="-279034" defTabSz="850391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en-US" sz="2604" b="1" dirty="0"/>
              <a:t>Pharmaceutical Industry:</a:t>
            </a:r>
          </a:p>
          <a:p>
            <a:pPr marL="279034" lvl="0" indent="-279034" defTabSz="850391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2604" dirty="0"/>
              <a:t>Function</a:t>
            </a:r>
            <a:r>
              <a:rPr lang="en-US" sz="2604" dirty="0"/>
              <a:t>:</a:t>
            </a:r>
            <a:endParaRPr sz="2604" dirty="0"/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Product contracting &amp; negotiations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Understanding product value &amp; positioning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Discussions on formulary placement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Education </a:t>
            </a:r>
            <a:r>
              <a:rPr sz="1600" dirty="0">
                <a:latin typeface="Tahoma"/>
                <a:ea typeface="Tahoma"/>
                <a:cs typeface="Tahoma"/>
                <a:sym typeface="Tahoma"/>
              </a:rPr>
              <a:t>–</a:t>
            </a:r>
            <a:r>
              <a:rPr sz="1600" dirty="0"/>
              <a:t> disease, product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Development of treatment algorithms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 err="1"/>
              <a:t>Pharmacoeconomic</a:t>
            </a:r>
            <a:r>
              <a:rPr sz="1600" dirty="0"/>
              <a:t> modeling and outcomes research programs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AMCP Product dossiers</a:t>
            </a:r>
          </a:p>
          <a:p>
            <a:pPr marL="690943" lvl="1" indent="-265747" defTabSz="850391">
              <a:lnSpc>
                <a:spcPct val="80000"/>
              </a:lnSpc>
              <a:spcBef>
                <a:spcPts val="600"/>
              </a:spcBef>
              <a:defRPr sz="1800"/>
            </a:pPr>
            <a:endParaRPr sz="1302" dirty="0"/>
          </a:p>
          <a:p>
            <a:pPr marL="279034" lvl="0" indent="-279034" defTabSz="850391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2604" dirty="0"/>
              <a:t>Roles of a </a:t>
            </a:r>
            <a:r>
              <a:rPr lang="en-US" sz="2604" dirty="0"/>
              <a:t>P</a:t>
            </a:r>
            <a:r>
              <a:rPr sz="2604" dirty="0"/>
              <a:t>harmacist</a:t>
            </a:r>
            <a:r>
              <a:rPr lang="en-US" sz="2604" dirty="0"/>
              <a:t>:</a:t>
            </a:r>
            <a:endParaRPr sz="2604" dirty="0"/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Medical Information Services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Medical Science Liaison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Drug Safety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Regulatory Affairs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Health Economics and Outcomes Research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Sales Representatives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Marketing Managers</a:t>
            </a:r>
          </a:p>
          <a:p>
            <a:pPr marL="558069" lvl="1" indent="-132873" defTabSz="850391">
              <a:lnSpc>
                <a:spcPct val="80000"/>
              </a:lnSpc>
              <a:spcBef>
                <a:spcPts val="300"/>
              </a:spcBef>
              <a:defRPr sz="1800"/>
            </a:pPr>
            <a:r>
              <a:rPr sz="1600" dirty="0"/>
              <a:t>Managed Care Account Managers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Managed Care Opportunities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68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marL="257175" lvl="0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Specialty Pharmacy Providers (SPP):</a:t>
            </a:r>
          </a:p>
          <a:p>
            <a:pPr marL="257175" lvl="0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Function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Provide clinical and distribution services to patients in the management of chronic, rare, or complex conditions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Specialty medications require tailored patient education to ensure safe and cost-effective use, patient-specific dosing, close patient monitoring, and/or special handling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Medication therapy management and adherence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Education, support, and coordination of care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2000" dirty="0"/>
          </a:p>
          <a:p>
            <a:pPr marL="257175" lvl="0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Roles of a </a:t>
            </a:r>
            <a:r>
              <a:rPr lang="en-US" sz="2400" dirty="0"/>
              <a:t>P</a:t>
            </a:r>
            <a:r>
              <a:rPr sz="2400" dirty="0"/>
              <a:t>harmacist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Specialty Pharmacy distribution and dispensing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Perform DUR and other utilization management programs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Logistics/operations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Work flow, inventory, and personnel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Develop prior authorization (PA) programs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7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886968">
              <a:defRPr sz="426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algn="ctr"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algn="ctr"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algn="ctr">
              <a:defRPr sz="4400">
                <a:latin typeface="Calibri"/>
                <a:ea typeface="Calibri"/>
                <a:cs typeface="Calibri"/>
                <a:sym typeface="Calibri"/>
              </a:defRPr>
            </a:lvl5pPr>
            <a:lvl6pPr indent="457200" algn="ctr">
              <a:defRPr sz="4400">
                <a:latin typeface="Calibri"/>
                <a:ea typeface="Calibri"/>
                <a:cs typeface="Calibri"/>
                <a:sym typeface="Calibri"/>
              </a:defRPr>
            </a:lvl6pPr>
            <a:lvl7pPr indent="914400" algn="ctr">
              <a:defRPr sz="4400">
                <a:latin typeface="Calibri"/>
                <a:ea typeface="Calibri"/>
                <a:cs typeface="Calibri"/>
                <a:sym typeface="Calibri"/>
              </a:defRPr>
            </a:lvl7pPr>
            <a:lvl8pPr indent="1371600" algn="ctr">
              <a:defRPr sz="4400">
                <a:latin typeface="Calibri"/>
                <a:ea typeface="Calibri"/>
                <a:cs typeface="Calibri"/>
                <a:sym typeface="Calibri"/>
              </a:defRPr>
            </a:lvl8pPr>
            <a:lvl9pPr indent="1828800" algn="ctr">
              <a:defRPr sz="44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88696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427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AMCP </a:t>
            </a:r>
            <a:r>
              <a:rPr kumimoji="0" lang="en-US" sz="427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as a Student Pharmacist</a:t>
            </a:r>
            <a:endParaRPr kumimoji="0" lang="en-US" sz="427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0F4733-5B32-4529-969E-37F823AD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lvl="0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Provided to All Members: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Up-to-date pharmacy drug news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Understanding of Health Care Policy –e.g. Affordable Health Care Act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Continuing education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Networking</a:t>
            </a:r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</a:t>
            </a:r>
            <a:r>
              <a:rPr lang="en-US" sz="2400" b="1" i="1" dirty="0"/>
              <a:t>Specifically</a:t>
            </a:r>
            <a:r>
              <a:rPr lang="en-US" sz="2400" b="1" dirty="0"/>
              <a:t> for Student Pharmacists: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and Internship opportunities/showcase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AMCP Student Pharmacist chapter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Mentor/Career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6903192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7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886968">
              <a:defRPr sz="426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algn="ctr"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algn="ctr"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algn="ctr">
              <a:defRPr sz="4400">
                <a:latin typeface="Calibri"/>
                <a:ea typeface="Calibri"/>
                <a:cs typeface="Calibri"/>
                <a:sym typeface="Calibri"/>
              </a:defRPr>
            </a:lvl5pPr>
            <a:lvl6pPr indent="457200" algn="ctr">
              <a:defRPr sz="4400">
                <a:latin typeface="Calibri"/>
                <a:ea typeface="Calibri"/>
                <a:cs typeface="Calibri"/>
                <a:sym typeface="Calibri"/>
              </a:defRPr>
            </a:lvl6pPr>
            <a:lvl7pPr indent="914400" algn="ctr">
              <a:defRPr sz="4400">
                <a:latin typeface="Calibri"/>
                <a:ea typeface="Calibri"/>
                <a:cs typeface="Calibri"/>
                <a:sym typeface="Calibri"/>
              </a:defRPr>
            </a:lvl7pPr>
            <a:lvl8pPr indent="1371600" algn="ctr">
              <a:defRPr sz="4400">
                <a:latin typeface="Calibri"/>
                <a:ea typeface="Calibri"/>
                <a:cs typeface="Calibri"/>
                <a:sym typeface="Calibri"/>
              </a:defRPr>
            </a:lvl8pPr>
            <a:lvl9pPr indent="1828800" algn="ctr">
              <a:defRPr sz="44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88696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427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AMCP </a:t>
            </a:r>
            <a:r>
              <a:rPr kumimoji="0" lang="en-US" sz="427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as a Student Pharmacist</a:t>
            </a:r>
            <a:endParaRPr kumimoji="0" lang="en-US" sz="427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F17936-E90B-4C35-9041-C0266DC2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6"/>
            <a:ext cx="88392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257175" lvl="0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Membership Benefits: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Discounted membership rates &amp; meeting rates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Participate in Student Pharmacist Committee/Chapters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Attend and view student pharmacist webinars &amp; recordings about current pharmacy issues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Leadership opportunities within Student Pharmacist 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showcase with over 30 resident/fellowship opportunities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400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400" b="1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Check Out AMCP’s Student Pharmacists Center!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dirty="0">
                <a:hlinkClick r:id="rId2"/>
              </a:rPr>
              <a:t>https://www.amcp.org/resource-center/group-resources/student-pharmacist-center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2230523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0" y="304800"/>
            <a:ext cx="9372600" cy="21693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41247">
              <a:defRPr sz="4416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400" dirty="0">
                <a:solidFill>
                  <a:srgbClr val="FFFFFF"/>
                </a:solidFill>
              </a:rPr>
              <a:t>Questions?</a:t>
            </a:r>
            <a:endParaRPr sz="5400" dirty="0">
              <a:solidFill>
                <a:srgbClr val="FFFFFF"/>
              </a:solidFill>
            </a:endParaRP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2767263" y="2667000"/>
            <a:ext cx="6400800" cy="219233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lang="en-US" sz="3200" dirty="0">
                <a:solidFill>
                  <a:srgbClr val="FFFFFF"/>
                </a:solidFill>
              </a:rPr>
              <a:t>Thank you to the AMCP Schools of Pharmacy Relations Committee for preparing this presentation</a:t>
            </a:r>
            <a:endParaRPr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6612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3">
            <a:extLst>
              <a:ext uri="{FF2B5EF4-FFF2-40B4-BE49-F238E27FC236}">
                <a16:creationId xmlns:a16="http://schemas.microsoft.com/office/drawing/2014/main" id="{A01F6F11-255A-455D-A770-6C1EF5067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619375"/>
            <a:ext cx="25876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4">
            <a:extLst>
              <a:ext uri="{FF2B5EF4-FFF2-40B4-BE49-F238E27FC236}">
                <a16:creationId xmlns:a16="http://schemas.microsoft.com/office/drawing/2014/main" id="{F4AFBCCD-CB40-4D64-9AF1-4468BB3A0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0" y="2774950"/>
            <a:ext cx="49942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44036" name="Rectangle 7">
            <a:extLst>
              <a:ext uri="{FF2B5EF4-FFF2-40B4-BE49-F238E27FC236}">
                <a16:creationId xmlns:a16="http://schemas.microsoft.com/office/drawing/2014/main" id="{7AE780CD-6C7E-4A00-9719-FE57944E1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0" y="2376488"/>
            <a:ext cx="52228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700" b="1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3730625" y="2263775"/>
            <a:ext cx="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68" dirty="0">
                <a:solidFill>
                  <a:srgbClr val="002060"/>
                </a:solidFill>
              </a:rPr>
              <a:t>Objectives</a:t>
            </a:r>
          </a:p>
        </p:txBody>
      </p:sp>
      <p:sp>
        <p:nvSpPr>
          <p:cNvPr id="51" name="Shape 5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3200" dirty="0"/>
              <a:t>Map Out</a:t>
            </a:r>
            <a:r>
              <a:rPr sz="3200" dirty="0"/>
              <a:t> </a:t>
            </a:r>
            <a:r>
              <a:rPr lang="en-US" sz="3200" dirty="0"/>
              <a:t>Y</a:t>
            </a:r>
            <a:r>
              <a:rPr sz="3200" dirty="0"/>
              <a:t>our Caree</a:t>
            </a:r>
            <a:r>
              <a:rPr lang="en-US" sz="3200" dirty="0"/>
              <a:t>r through Pharmacy School</a:t>
            </a:r>
            <a:endParaRPr sz="2800" dirty="0"/>
          </a:p>
          <a:p>
            <a:pPr lvl="0">
              <a:buChar char="•"/>
              <a:defRPr sz="1800"/>
            </a:pPr>
            <a:r>
              <a:rPr lang="en-US" sz="3200" dirty="0"/>
              <a:t>Identify </a:t>
            </a:r>
            <a:r>
              <a:rPr sz="3200" dirty="0"/>
              <a:t>Managed Care </a:t>
            </a:r>
            <a:r>
              <a:rPr lang="en-US" sz="3200" dirty="0"/>
              <a:t>Career </a:t>
            </a:r>
            <a:r>
              <a:rPr sz="3200" dirty="0"/>
              <a:t>Opportunitie</a:t>
            </a:r>
            <a:r>
              <a:rPr lang="en-US" sz="3200" dirty="0"/>
              <a:t>s and Identify Careers that Align with Your Interests</a:t>
            </a:r>
            <a:endParaRPr sz="3200" dirty="0"/>
          </a:p>
          <a:p>
            <a:pPr lvl="0">
              <a:buChar char="•"/>
              <a:defRPr sz="1800"/>
            </a:pPr>
            <a:r>
              <a:rPr lang="en-US" sz="3200" dirty="0"/>
              <a:t>Understand ho</a:t>
            </a:r>
            <a:r>
              <a:rPr sz="3200" dirty="0"/>
              <a:t>w </a:t>
            </a:r>
            <a:r>
              <a:rPr lang="en-US" sz="3200" dirty="0"/>
              <a:t>to ge</a:t>
            </a:r>
            <a:r>
              <a:rPr sz="3200" dirty="0"/>
              <a:t>t </a:t>
            </a:r>
            <a:r>
              <a:rPr lang="en-US" sz="3200" dirty="0"/>
              <a:t>th</a:t>
            </a:r>
            <a:r>
              <a:rPr sz="3200" dirty="0"/>
              <a:t>e </a:t>
            </a:r>
            <a:r>
              <a:rPr lang="en-US" sz="3200" dirty="0"/>
              <a:t>M</a:t>
            </a:r>
            <a:r>
              <a:rPr sz="3200" dirty="0"/>
              <a:t>ost </a:t>
            </a:r>
            <a:r>
              <a:rPr lang="en-US" sz="3200" dirty="0"/>
              <a:t>O</a:t>
            </a:r>
            <a:r>
              <a:rPr sz="3200" dirty="0"/>
              <a:t>u</a:t>
            </a:r>
            <a:r>
              <a:rPr lang="en-US" sz="3200" dirty="0"/>
              <a:t>t</a:t>
            </a:r>
            <a:r>
              <a:rPr sz="3200" dirty="0"/>
              <a:t> </a:t>
            </a:r>
            <a:r>
              <a:rPr lang="en-US" sz="3200" dirty="0"/>
              <a:t>of</a:t>
            </a:r>
            <a:r>
              <a:rPr sz="3200" dirty="0"/>
              <a:t> AMCP</a:t>
            </a:r>
            <a:r>
              <a:rPr lang="en-US" sz="3200" dirty="0"/>
              <a:t> as a Student Pharmacist</a:t>
            </a:r>
            <a:endParaRPr sz="32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Mapping Your Career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775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200" b="1" dirty="0"/>
              <a:t>P1-P3: Three Year Pharm.D. Programs:</a:t>
            </a:r>
          </a:p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Introductory Pharmacy Practice Experiences (IPPEs) in areas where you may have interests (i.e. PBM, health plans, consulting, etc.)</a:t>
            </a:r>
          </a:p>
          <a:p>
            <a:pPr lvl="2"/>
            <a:r>
              <a:rPr lang="en-US" altLang="en-US" sz="1500" dirty="0"/>
              <a:t>Seek internships or paid positions (i.e. internships concurrent with school schedule, seek elective credit for ‘independent study’)</a:t>
            </a:r>
          </a:p>
          <a:p>
            <a:pPr lvl="2"/>
            <a:r>
              <a:rPr lang="en-US" altLang="en-US" sz="1500" dirty="0"/>
              <a:t>Update CV and begin creating cover letter topics for residency, fellowship, job applications</a:t>
            </a:r>
          </a:p>
          <a:p>
            <a:pPr lvl="2"/>
            <a:r>
              <a:rPr lang="en-US" altLang="en-US" sz="1500" dirty="0"/>
              <a:t>Review Advanced Pharmacy Practice Experience (APPE)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with possible writers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timely manner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Mapping Your Career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700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200" b="1" dirty="0"/>
              <a:t>P1-P4: Four Year Pharm.D. Programs:</a:t>
            </a:r>
          </a:p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IPPEs in areas where you may have interests (i.e. PBM, health plans, consulting, etc.)</a:t>
            </a:r>
          </a:p>
          <a:p>
            <a:pPr lvl="2"/>
            <a:r>
              <a:rPr lang="en-US" altLang="en-US" sz="1500" dirty="0"/>
              <a:t>Seek internships or paid positions (i.e. internships concurrent with school schedule, seek elective credit for ‘independent study’)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Update CV and begin creating cover letter topics for residency, fellowship, job applications</a:t>
            </a:r>
          </a:p>
          <a:p>
            <a:pPr lvl="2"/>
            <a:r>
              <a:rPr lang="en-US" altLang="en-US" sz="1500" dirty="0"/>
              <a:t>Review &amp; pursue APPE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for residency and fellowship applications with possible writers</a:t>
            </a:r>
          </a:p>
          <a:p>
            <a:pPr lvl="1"/>
            <a:r>
              <a:rPr lang="en-US" altLang="en-US" sz="1500" dirty="0"/>
              <a:t>P4:</a:t>
            </a:r>
          </a:p>
          <a:p>
            <a:pPr lvl="2"/>
            <a:r>
              <a:rPr lang="en-US" altLang="en-US" sz="1500" dirty="0"/>
              <a:t>Complete managed care rotations as early in the year as possible to provide discussion topics for interviews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timely manner</a:t>
            </a:r>
          </a:p>
          <a:p>
            <a:pPr lvl="2"/>
            <a:r>
              <a:rPr lang="en-US" altLang="en-US" sz="1500" dirty="0"/>
              <a:t>Do your homework when interviewing for programs</a:t>
            </a:r>
            <a:r>
              <a:rPr lang="en-US" altLang="en-US" sz="1500" dirty="0">
                <a:sym typeface="Wingdings" panose="05000000000000000000" pitchFamily="2" charset="2"/>
              </a:rPr>
              <a:t> know what attracted you to the program</a:t>
            </a:r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81189396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Mapping Your Career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85000" lnSpcReduction="1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200" b="1" dirty="0"/>
              <a:t>Non-traditional path:</a:t>
            </a: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lang="en-US" dirty="0"/>
              <a:t>Practicing Pharmacist switching careers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dirty="0"/>
              <a:t>Attend AMCP</a:t>
            </a:r>
            <a:endParaRPr lang="en-US" dirty="0">
              <a:sym typeface="Wingdings" panose="05000000000000000000" pitchFamily="2" charset="2"/>
            </a:endParaRP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Pursue a non-traditional residency or fellowship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Be prepared to discuss your motivation for changing paths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lang="en-US" dirty="0">
                <a:sym typeface="Wingdings" panose="05000000000000000000" pitchFamily="2" charset="2"/>
              </a:rPr>
              <a:t>New Practitioner without residency training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dirty="0"/>
              <a:t>Attend AMCP</a:t>
            </a:r>
            <a:endParaRPr lang="en-US" dirty="0">
              <a:sym typeface="Wingdings" panose="05000000000000000000" pitchFamily="2" charset="2"/>
            </a:endParaRP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3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2">
              <a:lnSpc>
                <a:spcPct val="90000"/>
              </a:lnSpc>
              <a:defRPr sz="1800"/>
            </a:pPr>
            <a:r>
              <a:rPr lang="en-US" dirty="0"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lang="en-US" dirty="0"/>
              <a:t>Entry level is a foot in the door and not the only level</a:t>
            </a:r>
          </a:p>
        </p:txBody>
      </p:sp>
    </p:spTree>
    <p:extLst>
      <p:ext uri="{BB962C8B-B14F-4D97-AF65-F5344CB8AC3E}">
        <p14:creationId xmlns:p14="http://schemas.microsoft.com/office/powerpoint/2010/main" val="327667266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Mapping Your Career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200" b="1" dirty="0"/>
              <a:t>Resources:</a:t>
            </a:r>
          </a:p>
          <a:p>
            <a:pPr>
              <a:defRPr/>
            </a:pPr>
            <a:r>
              <a:rPr lang="en-US" altLang="en-US" sz="2400" u="sng" dirty="0">
                <a:solidFill>
                  <a:srgbClr val="0070C0"/>
                </a:solidFill>
              </a:rPr>
              <a:t>http://amcp.org/managed-care-internships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>
                <a:hlinkClick r:id="rId2"/>
              </a:rPr>
              <a:t>http://amcp.org/residency</a:t>
            </a:r>
            <a:endParaRPr lang="en-US" altLang="en-US" sz="2400" dirty="0"/>
          </a:p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sz="2400" dirty="0">
                <a:hlinkClick r:id="rId3"/>
              </a:rPr>
              <a:t>https://www.amcp.org/Resource-Center/student-pharmacists-guide-managed-care-pharmacy-residency-programs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hlinkClick r:id="rId4"/>
              </a:rPr>
              <a:t>https://www.amcp.org/Resource-Center/your-roadmap-career-managed-care-pharmacy</a:t>
            </a:r>
            <a:endParaRPr lang="en-US" sz="2400" dirty="0"/>
          </a:p>
          <a:p>
            <a:pPr>
              <a:defRPr/>
            </a:pPr>
            <a:endParaRPr lang="en-US" altLang="en-US" sz="1000" dirty="0"/>
          </a:p>
          <a:p>
            <a:pPr>
              <a:defRPr/>
            </a:pPr>
            <a:r>
              <a:rPr lang="en-US" altLang="en-US" sz="2800" dirty="0"/>
              <a:t>LinkedIn: AMCP, Managed Care groups</a:t>
            </a:r>
          </a:p>
        </p:txBody>
      </p:sp>
    </p:spTree>
    <p:extLst>
      <p:ext uri="{BB962C8B-B14F-4D97-AF65-F5344CB8AC3E}">
        <p14:creationId xmlns:p14="http://schemas.microsoft.com/office/powerpoint/2010/main" val="26442267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68" dirty="0">
                <a:solidFill>
                  <a:srgbClr val="002060"/>
                </a:solidFill>
              </a:rPr>
              <a:t>Managed Care</a:t>
            </a:r>
            <a:r>
              <a:rPr lang="en-US" sz="4268" dirty="0">
                <a:solidFill>
                  <a:srgbClr val="002060"/>
                </a:solidFill>
              </a:rPr>
              <a:t> Opportunities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lvl="0">
              <a:lnSpc>
                <a:spcPct val="90000"/>
              </a:lnSpc>
              <a:buChar char="•"/>
              <a:defRPr sz="1800"/>
            </a:pPr>
            <a:r>
              <a:rPr lang="en-US" sz="3200" b="1" dirty="0"/>
              <a:t>Key Employers of Managed Care Pharmacists:</a:t>
            </a: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/>
              <a:t>Health Plans </a:t>
            </a:r>
            <a:endParaRPr lang="en-US" sz="2600" dirty="0"/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/>
              <a:t>e.g. Aetna, Blue Cross Blue Shield, United Healthcare</a:t>
            </a:r>
            <a:endParaRPr sz="2400" dirty="0"/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/>
              <a:t>Pharmacy Benefit Management (PBM)</a:t>
            </a:r>
            <a:endParaRPr lang="en-US" sz="2600" dirty="0"/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/>
              <a:t>e.g. </a:t>
            </a:r>
            <a:r>
              <a:rPr lang="en-US" sz="2400" dirty="0">
                <a:solidFill>
                  <a:schemeClr val="tx1"/>
                </a:solidFill>
              </a:rPr>
              <a:t>CVS Caremark, Express Scripts, Prime Therapeutics</a:t>
            </a:r>
            <a:endParaRPr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/>
              <a:t>Pharmaceutical Industry</a:t>
            </a:r>
            <a:endParaRPr lang="en-US" sz="2600" dirty="0"/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/>
              <a:t>e.g. Johnson &amp; Johnson, Novartis, Pfizer</a:t>
            </a:r>
            <a:endParaRPr sz="2400" dirty="0"/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/>
              <a:t>Specialty Pharmacy Providers (SPP)</a:t>
            </a:r>
            <a:endParaRPr lang="en-US" sz="2600" dirty="0"/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/>
              <a:t>e.g. CVS Caremark Specialty, </a:t>
            </a:r>
            <a:r>
              <a:rPr lang="en-US" sz="2400" dirty="0" err="1"/>
              <a:t>Optum</a:t>
            </a:r>
            <a:r>
              <a:rPr lang="en-US" sz="2400" dirty="0"/>
              <a:t> Specialty, Walgreens Specialty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2105994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828" dirty="0">
                <a:solidFill>
                  <a:srgbClr val="002060"/>
                </a:solidFill>
              </a:rPr>
              <a:t>Managed Care Opportunities</a:t>
            </a:r>
            <a:endParaRPr sz="3828" dirty="0">
              <a:solidFill>
                <a:srgbClr val="002060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/>
          <a:p>
            <a:pPr marL="300037" lvl="0" indent="-300037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en-US" sz="2800" b="1" dirty="0"/>
              <a:t>Health Plans:</a:t>
            </a:r>
          </a:p>
          <a:p>
            <a:pPr marL="300037" lvl="0" indent="-300037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sz="2800" dirty="0"/>
              <a:t>Functio</a:t>
            </a:r>
            <a:r>
              <a:rPr lang="en-US" sz="2800" dirty="0"/>
              <a:t>n:</a:t>
            </a:r>
            <a:endParaRPr sz="2800" dirty="0"/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Administer medical and pharmacy benefits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2400" dirty="0"/>
          </a:p>
          <a:p>
            <a:pPr marL="300037" lvl="0" indent="-300037">
              <a:lnSpc>
                <a:spcPct val="80000"/>
              </a:lnSpc>
              <a:spcBef>
                <a:spcPts val="600"/>
              </a:spcBef>
              <a:buChar char="•"/>
              <a:defRPr sz="1800"/>
            </a:pPr>
            <a:r>
              <a:rPr lang="en-US" sz="2800" dirty="0"/>
              <a:t>R</a:t>
            </a:r>
            <a:r>
              <a:rPr sz="2800" dirty="0"/>
              <a:t>oles of a </a:t>
            </a:r>
            <a:r>
              <a:rPr lang="en-US" sz="2800" dirty="0"/>
              <a:t>P</a:t>
            </a:r>
            <a:r>
              <a:rPr sz="2800" dirty="0"/>
              <a:t>harmacist</a:t>
            </a:r>
            <a:r>
              <a:rPr lang="en-US" sz="2800" dirty="0"/>
              <a:t>:</a:t>
            </a:r>
            <a:endParaRPr sz="2800" dirty="0"/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Benefit development and administration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Medication Therapy Management (MTM)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Formulary management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Drug Utilization Review (DUR)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Disease management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Quality improvement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Drug information</a:t>
            </a:r>
          </a:p>
          <a:p>
            <a:pPr marL="702128" lvl="1" indent="-244928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00" dirty="0"/>
              <a:t>Health Economic Outcomes Research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268" dirty="0">
                <a:solidFill>
                  <a:srgbClr val="002060"/>
                </a:solidFill>
              </a:rPr>
              <a:t>Managed Care Opportunities</a:t>
            </a:r>
            <a:endParaRPr sz="4268" dirty="0">
              <a:solidFill>
                <a:srgbClr val="002060"/>
              </a:solidFill>
            </a:endParaRPr>
          </a:p>
        </p:txBody>
      </p:sp>
      <p:sp>
        <p:nvSpPr>
          <p:cNvPr id="60" name="Shape 6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85000" lnSpcReduction="20000"/>
          </a:bodyPr>
          <a:lstStyle/>
          <a:p>
            <a:pPr marL="257175" lvl="0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Pharmacy Benefit Management (PBM):</a:t>
            </a:r>
          </a:p>
          <a:p>
            <a:pPr marL="257175" lvl="0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400" dirty="0"/>
              <a:t>Function</a:t>
            </a:r>
            <a:r>
              <a:rPr lang="en-US" sz="2400" dirty="0"/>
              <a:t>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Develop, promote, maintain</a:t>
            </a:r>
            <a:r>
              <a:rPr lang="en-US" sz="2000" dirty="0"/>
              <a:t>, </a:t>
            </a:r>
            <a:r>
              <a:rPr sz="2000" dirty="0"/>
              <a:t>and integrate pharmacy programs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Develop a retail pharmacy networks (payment, reporting, auditing)</a:t>
            </a:r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dirty="0"/>
              <a:t>Supply decision support for prescribing and utilization</a:t>
            </a:r>
            <a:endParaRPr lang="en-US" dirty="0"/>
          </a:p>
          <a:p>
            <a:pPr marL="1085850" lvl="2" indent="-171450">
              <a:lnSpc>
                <a:spcPct val="80000"/>
              </a:lnSpc>
              <a:spcBef>
                <a:spcPts val="400"/>
              </a:spcBef>
              <a:defRPr sz="1800"/>
            </a:pPr>
            <a:r>
              <a:rPr lang="en-US" dirty="0"/>
              <a:t>Develop and deliver management programs that target specific therapeutic categories to address challenges</a:t>
            </a:r>
            <a:endParaRPr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Administer all aspects of a provider’s drug benefits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Operate mail service and specialty pharmacies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Contract with pharmaceutical manufacturers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sz="2000" dirty="0"/>
          </a:p>
          <a:p>
            <a:pPr marL="257175" lvl="0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400" dirty="0"/>
              <a:t>R</a:t>
            </a:r>
            <a:r>
              <a:rPr sz="2400" dirty="0"/>
              <a:t>oles of a </a:t>
            </a:r>
            <a:r>
              <a:rPr lang="en-US" sz="2400" dirty="0"/>
              <a:t>P</a:t>
            </a:r>
            <a:r>
              <a:rPr sz="2400" dirty="0"/>
              <a:t>harmacis</a:t>
            </a:r>
            <a:r>
              <a:rPr lang="en-US" sz="2400" dirty="0"/>
              <a:t>t:</a:t>
            </a:r>
            <a:endParaRPr sz="24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Formulary development and management</a:t>
            </a:r>
            <a:endParaRPr lang="en-US" sz="20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lang="en-US" sz="2000" dirty="0"/>
              <a:t>Utilization management and review</a:t>
            </a:r>
            <a:endParaRPr sz="20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Rebate contracting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Sales</a:t>
            </a:r>
            <a:r>
              <a:rPr lang="en-US" sz="2000" dirty="0"/>
              <a:t> &amp; Account Management</a:t>
            </a:r>
            <a:endParaRPr sz="2000" dirty="0"/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Disease management</a:t>
            </a:r>
          </a:p>
          <a:p>
            <a:pPr marL="661307" lvl="1" indent="-204107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00" dirty="0"/>
              <a:t>Patient and health care provider education</a:t>
            </a:r>
            <a:r>
              <a:rPr lang="en-US" sz="2000" dirty="0"/>
              <a:t> (i.e., MTM, STAR programs, etc.)</a:t>
            </a:r>
            <a:endParaRPr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7659</TotalTime>
  <Words>1300</Words>
  <Application>Microsoft Office PowerPoint</Application>
  <PresentationFormat>On-screen Show (4:3)</PresentationFormat>
  <Paragraphs>191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ＭＳ Ｐゴシック</vt:lpstr>
      <vt:lpstr>Calibri</vt:lpstr>
      <vt:lpstr>Times New Roman</vt:lpstr>
      <vt:lpstr>Wingdings</vt:lpstr>
      <vt:lpstr>1_Office Theme</vt:lpstr>
      <vt:lpstr>Managed Care Career Path for Student Pharmacists</vt:lpstr>
      <vt:lpstr>Objectives</vt:lpstr>
      <vt:lpstr>Mapping Your Career</vt:lpstr>
      <vt:lpstr>Mapping Your Career</vt:lpstr>
      <vt:lpstr>Mapping Your Career</vt:lpstr>
      <vt:lpstr>Mapping Your Career</vt:lpstr>
      <vt:lpstr>Managed Care Opportunities</vt:lpstr>
      <vt:lpstr>Managed Care Opportunities</vt:lpstr>
      <vt:lpstr>Managed Care Opportunities</vt:lpstr>
      <vt:lpstr>Managed Care Opportunities</vt:lpstr>
      <vt:lpstr>Managed Care Opportunities</vt:lpstr>
      <vt:lpstr>AMCP as a Student Pharmacist</vt:lpstr>
      <vt:lpstr>AMCP as a Student Pharmacist</vt:lpstr>
      <vt:lpstr>Questions?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Directed Health Care - 2</dc:title>
  <dc:subject>&amp;lt;p&amp;gt;References Employer health benefits: 2012 summary of findings. Washington D.C.: Kaiser Family Foundation, 2012. http://ehbs.kff.org. Accessed February 28,2012.  Finding from the 2007 EBRI/Commonwealth Fund Consumerism in Health Survey. New York: Commonwealth Fund 2007. http://www.ebri.org. Accessed February 19, 2010.  &amp;lt;/p&amp;gt;</dc:subject>
  <dc:creator>Julia Veeder</dc:creator>
  <cp:keywords/>
  <dc:description>&amp;lt;p&amp;gt;References Employer health benefits: 2012 summary of findings. Washington D.C.: Kaiser Family Foundation, 2012. http://ehbs.kff.org. Accessed February 28,2012.  Finding from the 2007 EBRI/Commonwealth Fund Consumerism in Health Survey. New York: Commonwealth Fund 2007. http://www.ebri.org. Accessed February 19, 2010.  &amp;lt;/p&amp;gt;</dc:description>
  <cp:lastModifiedBy>Joshua Baldera</cp:lastModifiedBy>
  <cp:revision>21</cp:revision>
  <dcterms:created xsi:type="dcterms:W3CDTF">2011-11-21T20:45:11Z</dcterms:created>
  <dcterms:modified xsi:type="dcterms:W3CDTF">2020-03-20T14:28:28Z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DownloadAsset.aspx?id=20666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&amp;lt;p&amp;gt;References Employer health benefits: 2012 summary of findings. Washington D.C.: Kaiser Family Foundation, 2012. http://ehbs.kff.org. Accessed February 28,2012.  Finding from the 2007 EBRI/Commonwealth Fund Consumerism in Health Survey. New York: </vt:lpwstr>
  </property>
  <property fmtid="{D5CDD505-2E9C-101B-9397-08002B2CF9AE}" pid="8" name="EktExpiryType">
    <vt:i4>1</vt:i4>
  </property>
  <property fmtid="{D5CDD505-2E9C-101B-9397-08002B2CF9AE}" pid="9" name="EktDateCreated">
    <vt:filetime>2016-01-29T21:34:29Z</vt:filetime>
  </property>
  <property fmtid="{D5CDD505-2E9C-101B-9397-08002B2CF9AE}" pid="10" name="EktDateModified">
    <vt:filetime>2016-01-29T21:34:39Z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631296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&amp;lt;p&amp;gt;References Employer health benefits: 2012 summary of findings. Washington D.C.: Kaiser Family Foundation, 2012. http://ehbs.kff.org. Accessed February 28,2012.  Finding from the 2007 EBRI/Commonwealth Fund Consumerism in Health Survey. Ne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</Properties>
</file>