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8" r:id="rId4"/>
  </p:sldMasterIdLst>
  <p:notesMasterIdLst>
    <p:notesMasterId r:id="rId18"/>
  </p:notesMasterIdLst>
  <p:sldIdLst>
    <p:sldId id="280" r:id="rId5"/>
    <p:sldId id="259" r:id="rId6"/>
    <p:sldId id="257" r:id="rId7"/>
    <p:sldId id="277" r:id="rId8"/>
    <p:sldId id="272" r:id="rId9"/>
    <p:sldId id="282" r:id="rId10"/>
    <p:sldId id="260" r:id="rId11"/>
    <p:sldId id="275" r:id="rId12"/>
    <p:sldId id="274" r:id="rId13"/>
    <p:sldId id="273" r:id="rId14"/>
    <p:sldId id="276" r:id="rId15"/>
    <p:sldId id="281" r:id="rId16"/>
    <p:sldId id="414" r:id="rId17"/>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phanie E. Forbes" initials="SEF" lastIdx="7" clrIdx="0"/>
  <p:cmAuthor id="2" name="Sital Patel" initials="SP"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5E27A"/>
    <a:srgbClr val="00205B"/>
    <a:srgbClr val="FFFFFF"/>
    <a:srgbClr val="FFE762"/>
    <a:srgbClr val="F4D33D"/>
    <a:srgbClr val="91C84C"/>
    <a:srgbClr val="93C90E"/>
    <a:srgbClr val="83498C"/>
    <a:srgbClr val="F0D9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400" autoAdjust="0"/>
    <p:restoredTop sz="83289" autoAdjust="0"/>
  </p:normalViewPr>
  <p:slideViewPr>
    <p:cSldViewPr snapToGrid="0" snapToObjects="1">
      <p:cViewPr varScale="1">
        <p:scale>
          <a:sx n="33" d="100"/>
          <a:sy n="33" d="100"/>
        </p:scale>
        <p:origin x="56" y="47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5D28B05A-7177-4218-A104-D8CD43271F5E}" type="datetimeFigureOut">
              <a:rPr lang="en-US" smtClean="0"/>
              <a:t>3/20/2020</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BE9CBD27-D6FE-4E25-8944-C777FE3B93DA}" type="slidenum">
              <a:rPr lang="en-US" smtClean="0"/>
              <a:t>‹#›</a:t>
            </a:fld>
            <a:endParaRPr lang="en-US" dirty="0"/>
          </a:p>
        </p:txBody>
      </p:sp>
    </p:spTree>
    <p:extLst>
      <p:ext uri="{BB962C8B-B14F-4D97-AF65-F5344CB8AC3E}">
        <p14:creationId xmlns:p14="http://schemas.microsoft.com/office/powerpoint/2010/main" val="3618446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Instead of a self-paying, insured individuals may pay a deductible, copay, or coinsurance for </a:t>
            </a:r>
            <a:r>
              <a:rPr lang="en-US" altLang="en-US" u="sng" dirty="0"/>
              <a:t>covered</a:t>
            </a:r>
            <a:r>
              <a:rPr lang="en-US" altLang="en-US" dirty="0"/>
              <a:t> services delivered.</a:t>
            </a:r>
          </a:p>
          <a:p>
            <a:r>
              <a:rPr lang="en-US" altLang="en-US" dirty="0"/>
              <a:t>To receive coverage, many individuals have to pay a monthly premium (for some employed individuals the employer pays for a portion of the premium).  Premiums, copays and coinsurances are used to share the financial risk with the insured individual in an effort to encourage the individuals to use only what is needed.</a:t>
            </a:r>
          </a:p>
          <a:p>
            <a:pPr eaLnBrk="1" hangingPunct="1"/>
            <a:endParaRPr lang="ru-RU" altLang="en-US" dirty="0"/>
          </a:p>
          <a:p>
            <a:endParaRPr lang="en-US" altLang="en-US" dirty="0"/>
          </a:p>
        </p:txBody>
      </p:sp>
      <p:sp>
        <p:nvSpPr>
          <p:cNvPr id="286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Calibri" pitchFamily="34" charset="0"/>
              </a:defRPr>
            </a:lvl1pPr>
            <a:lvl2pPr marL="742950" indent="-285750" defTabSz="933450" eaLnBrk="0" hangingPunct="0">
              <a:spcBef>
                <a:spcPct val="30000"/>
              </a:spcBef>
              <a:defRPr sz="1200">
                <a:solidFill>
                  <a:schemeClr val="tx1"/>
                </a:solidFill>
                <a:latin typeface="Calibri" pitchFamily="34" charset="0"/>
              </a:defRPr>
            </a:lvl2pPr>
            <a:lvl3pPr marL="1143000" indent="-228600" defTabSz="933450" eaLnBrk="0" hangingPunct="0">
              <a:spcBef>
                <a:spcPct val="30000"/>
              </a:spcBef>
              <a:defRPr sz="1200">
                <a:solidFill>
                  <a:schemeClr val="tx1"/>
                </a:solidFill>
                <a:latin typeface="Calibri" pitchFamily="34" charset="0"/>
              </a:defRPr>
            </a:lvl3pPr>
            <a:lvl4pPr marL="1600200" indent="-228600" defTabSz="933450" eaLnBrk="0" hangingPunct="0">
              <a:spcBef>
                <a:spcPct val="30000"/>
              </a:spcBef>
              <a:defRPr sz="1200">
                <a:solidFill>
                  <a:schemeClr val="tx1"/>
                </a:solidFill>
                <a:latin typeface="Calibri" pitchFamily="34" charset="0"/>
              </a:defRPr>
            </a:lvl4pPr>
            <a:lvl5pPr marL="2057400" indent="-228600" defTabSz="933450" eaLnBrk="0" hangingPunct="0">
              <a:spcBef>
                <a:spcPct val="30000"/>
              </a:spcBef>
              <a:defRPr sz="1200">
                <a:solidFill>
                  <a:schemeClr val="tx1"/>
                </a:solidFill>
                <a:latin typeface="Calibri" pitchFamily="34" charset="0"/>
              </a:defRPr>
            </a:lvl5pPr>
            <a:lvl6pPr marL="2514600" indent="-228600" defTabSz="933450" eaLnBrk="0" fontAlgn="base" hangingPunct="0">
              <a:spcBef>
                <a:spcPct val="30000"/>
              </a:spcBef>
              <a:spcAft>
                <a:spcPct val="0"/>
              </a:spcAft>
              <a:defRPr sz="1200">
                <a:solidFill>
                  <a:schemeClr val="tx1"/>
                </a:solidFill>
                <a:latin typeface="Calibri" pitchFamily="34" charset="0"/>
              </a:defRPr>
            </a:lvl6pPr>
            <a:lvl7pPr marL="2971800" indent="-228600" defTabSz="933450" eaLnBrk="0" fontAlgn="base" hangingPunct="0">
              <a:spcBef>
                <a:spcPct val="30000"/>
              </a:spcBef>
              <a:spcAft>
                <a:spcPct val="0"/>
              </a:spcAft>
              <a:defRPr sz="1200">
                <a:solidFill>
                  <a:schemeClr val="tx1"/>
                </a:solidFill>
                <a:latin typeface="Calibri" pitchFamily="34" charset="0"/>
              </a:defRPr>
            </a:lvl7pPr>
            <a:lvl8pPr marL="3429000" indent="-228600" defTabSz="933450" eaLnBrk="0" fontAlgn="base" hangingPunct="0">
              <a:spcBef>
                <a:spcPct val="30000"/>
              </a:spcBef>
              <a:spcAft>
                <a:spcPct val="0"/>
              </a:spcAft>
              <a:defRPr sz="1200">
                <a:solidFill>
                  <a:schemeClr val="tx1"/>
                </a:solidFill>
                <a:latin typeface="Calibri" pitchFamily="34" charset="0"/>
              </a:defRPr>
            </a:lvl8pPr>
            <a:lvl9pPr marL="3886200" indent="-228600" defTabSz="933450" eaLnBrk="0" fontAlgn="base" hangingPunct="0">
              <a:spcBef>
                <a:spcPct val="30000"/>
              </a:spcBef>
              <a:spcAft>
                <a:spcPct val="0"/>
              </a:spcAft>
              <a:defRPr sz="1200">
                <a:solidFill>
                  <a:schemeClr val="tx1"/>
                </a:solidFill>
                <a:latin typeface="Calibri"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92CA4700-45E1-40F5-9DDB-AB0562E69817}" type="slidenum">
              <a:rPr kumimoji="0" lang="en-US" altLang="en-US" sz="1200" b="0" i="0" u="none" strike="noStrike" kern="1200" cap="none" spc="0" normalizeH="0" baseline="0" noProof="0" smtClean="0">
                <a:ln>
                  <a:noFill/>
                </a:ln>
                <a:solidFill>
                  <a:srgbClr val="000000"/>
                </a:solidFill>
                <a:effectLst/>
                <a:uLnTx/>
                <a:uFillTx/>
                <a:latin typeface="Calibri" pitchFamily="34" charset="0"/>
                <a:ea typeface="+mn-ea"/>
                <a:cs typeface="Arial" charset="0"/>
              </a:rPr>
              <a:pPr marL="0" marR="0" lvl="0" indent="0" algn="r" defTabSz="93345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srgbClr val="000000"/>
              </a:solidFill>
              <a:effectLst/>
              <a:uLnTx/>
              <a:uFillTx/>
              <a:latin typeface="Calibri" pitchFamily="34" charset="0"/>
              <a:ea typeface="+mn-ea"/>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ea typeface="ＭＳ Ｐゴシック" panose="020B0600070205080204" pitchFamily="34" charset="-128"/>
              </a:rPr>
              <a:t>Prior authorization: Patient and/or prescriber must contact plan before certain prescriptions can be filled. Determined by the plans</a:t>
            </a:r>
          </a:p>
          <a:p>
            <a:r>
              <a:rPr lang="en-US" altLang="en-US" dirty="0">
                <a:ea typeface="ＭＳ Ｐゴシック" panose="020B0600070205080204" pitchFamily="34" charset="-128"/>
              </a:rPr>
              <a:t>Quantity limits: Limits on how much medication may be obtained at a time</a:t>
            </a:r>
          </a:p>
          <a:p>
            <a:r>
              <a:rPr lang="en-US" altLang="en-US" dirty="0">
                <a:ea typeface="ＭＳ Ｐゴシック" panose="020B0600070205080204" pitchFamily="34" charset="-128"/>
              </a:rPr>
              <a:t>Step therapy: Plans may require patients to try lower cost, or similar drugs before covering prescribed drug</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9CBD27-D6FE-4E25-8944-C777FE3B93DA}" type="slidenum">
              <a:rPr lang="en-US" smtClean="0"/>
              <a:t>13</a:t>
            </a:fld>
            <a:endParaRPr lang="en-US" dirty="0"/>
          </a:p>
        </p:txBody>
      </p:sp>
    </p:spTree>
    <p:extLst>
      <p:ext uri="{BB962C8B-B14F-4D97-AF65-F5344CB8AC3E}">
        <p14:creationId xmlns:p14="http://schemas.microsoft.com/office/powerpoint/2010/main" val="9393049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5_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dirty="0"/>
              <a:t>Click to edit Master title style</a:t>
            </a:r>
          </a:p>
        </p:txBody>
      </p:sp>
      <p:sp>
        <p:nvSpPr>
          <p:cNvPr id="5" name="Text Placeholder 2">
            <a:extLst>
              <a:ext uri="{FF2B5EF4-FFF2-40B4-BE49-F238E27FC236}">
                <a16:creationId xmlns:a16="http://schemas.microsoft.com/office/drawing/2014/main" id="{56C8EC6E-9E55-7246-89D9-7FF10A01A7E5}"/>
              </a:ext>
            </a:extLst>
          </p:cNvPr>
          <p:cNvSpPr>
            <a:spLocks noGrp="1"/>
          </p:cNvSpPr>
          <p:nvPr>
            <p:ph idx="1" hasCustomPrompt="1"/>
          </p:nvPr>
        </p:nvSpPr>
        <p:spPr>
          <a:xfrm>
            <a:off x="838200" y="1825625"/>
            <a:ext cx="10515600" cy="3903663"/>
          </a:xfrm>
          <a:prstGeom prst="rect">
            <a:avLst/>
          </a:prstGeom>
        </p:spPr>
        <p:txBody>
          <a:bodyPr vert="horz" lIns="91440" tIns="45720" rIns="91440" bIns="45720" rtlCol="0">
            <a:normAutofit/>
          </a:bodyPr>
          <a:lstStyle>
            <a:lvl1pPr>
              <a:defRPr>
                <a:solidFill>
                  <a:srgbClr val="00205B"/>
                </a:solidFill>
                <a:latin typeface="+mj-lt"/>
              </a:defRPr>
            </a:lvl1pPr>
            <a:lvl2pPr marL="742950" indent="-285750">
              <a:buClr>
                <a:schemeClr val="accent1"/>
              </a:buClr>
              <a:buFont typeface="Wingdings" pitchFamily="2" charset="2"/>
              <a:buChar char="§"/>
              <a:defRPr>
                <a:solidFill>
                  <a:srgbClr val="00205B"/>
                </a:solidFill>
                <a:latin typeface="+mn-lt"/>
              </a:defRPr>
            </a:lvl2pPr>
            <a:lvl3pPr marL="1200150" indent="-285750">
              <a:buClr>
                <a:schemeClr val="bg2"/>
              </a:buClr>
              <a:buFont typeface="Courier New" panose="02070309020205020404" pitchFamily="49" charset="0"/>
              <a:buChar char="o"/>
              <a:defRPr>
                <a:solidFill>
                  <a:srgbClr val="00205B"/>
                </a:solidFill>
                <a:latin typeface="+mn-lt"/>
              </a:defRPr>
            </a:lvl3pPr>
            <a:lvl4pPr marL="1657350" indent="-285750">
              <a:buFont typeface="Arial" panose="020B0604020202020204" pitchFamily="34" charset="0"/>
              <a:buChar char="•"/>
              <a:defRPr>
                <a:latin typeface="Montserrat" panose="02000505000000020004" pitchFamily="2" charset="77"/>
              </a:defRPr>
            </a:lvl4pPr>
            <a:lvl5pPr>
              <a:defRPr>
                <a:latin typeface="Montserrat" panose="02000505000000020004" pitchFamily="2" charset="77"/>
              </a:defRPr>
            </a:lvl5pPr>
          </a:lstStyle>
          <a:p>
            <a:pPr lvl="0"/>
            <a:r>
              <a:rPr lang="en-US" dirty="0"/>
              <a:t>Click to edit Master text styles</a:t>
            </a:r>
          </a:p>
          <a:p>
            <a:pPr lvl="1"/>
            <a:r>
              <a:rPr lang="en-US" dirty="0"/>
              <a:t>Second level</a:t>
            </a:r>
          </a:p>
          <a:p>
            <a:pPr lvl="2"/>
            <a:r>
              <a:rPr lang="en-US" dirty="0"/>
              <a:t>Third level</a:t>
            </a:r>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49"/>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461633" y="4065786"/>
            <a:ext cx="6414633" cy="4956762"/>
          </a:xfrm>
          <a:prstGeom prst="rect">
            <a:avLst/>
          </a:prstGeom>
        </p:spPr>
      </p:pic>
    </p:spTree>
    <p:extLst>
      <p:ext uri="{BB962C8B-B14F-4D97-AF65-F5344CB8AC3E}">
        <p14:creationId xmlns:p14="http://schemas.microsoft.com/office/powerpoint/2010/main" val="12945342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5715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Placeholder 1">
            <a:extLst>
              <a:ext uri="{FF2B5EF4-FFF2-40B4-BE49-F238E27FC236}">
                <a16:creationId xmlns:a16="http://schemas.microsoft.com/office/drawing/2014/main" id="{28745B42-C894-454C-91A1-91582D36D1C8}"/>
              </a:ext>
            </a:extLst>
          </p:cNvPr>
          <p:cNvSpPr>
            <a:spLocks noGrp="1"/>
          </p:cNvSpPr>
          <p:nvPr>
            <p:ph type="title" hasCustomPrompt="1"/>
          </p:nvPr>
        </p:nvSpPr>
        <p:spPr>
          <a:xfrm>
            <a:off x="822960" y="685800"/>
            <a:ext cx="8840949" cy="2169367"/>
          </a:xfrm>
          <a:prstGeom prst="rect">
            <a:avLst/>
          </a:prstGeom>
        </p:spPr>
        <p:txBody>
          <a:bodyPr vert="horz" lIns="0" tIns="0" rIns="0" bIns="0" rtlCol="0" anchor="t" anchorCtr="0">
            <a:noAutofit/>
          </a:bodyPr>
          <a:lstStyle>
            <a:lvl1pPr algn="ctr">
              <a:defRPr sz="7200" b="1">
                <a:solidFill>
                  <a:srgbClr val="00205B"/>
                </a:solidFill>
                <a:latin typeface="+mj-lt"/>
              </a:defRPr>
            </a:lvl1pPr>
          </a:lstStyle>
          <a:p>
            <a:r>
              <a:rPr lang="en-US" dirty="0">
                <a:solidFill>
                  <a:schemeClr val="bg1"/>
                </a:solidFill>
              </a:rPr>
              <a:t>Slide Title (Paragraph)</a:t>
            </a:r>
            <a:endParaRPr lang="en-US" dirty="0"/>
          </a:p>
        </p:txBody>
      </p:sp>
      <p:sp>
        <p:nvSpPr>
          <p:cNvPr id="7" name="Rectangle 6">
            <a:extLst>
              <a:ext uri="{FF2B5EF4-FFF2-40B4-BE49-F238E27FC236}">
                <a16:creationId xmlns:a16="http://schemas.microsoft.com/office/drawing/2014/main" id="{7511457A-C405-4EB0-B7DE-C089F75AFEEB}"/>
              </a:ext>
            </a:extLst>
          </p:cNvPr>
          <p:cNvSpPr/>
          <p:nvPr userDrawn="1"/>
        </p:nvSpPr>
        <p:spPr>
          <a:xfrm>
            <a:off x="5679741" y="3149322"/>
            <a:ext cx="6288066" cy="1744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en-US" sz="3200" dirty="0"/>
          </a:p>
        </p:txBody>
      </p:sp>
      <p:pic>
        <p:nvPicPr>
          <p:cNvPr id="8" name="Picture 7">
            <a:extLst>
              <a:ext uri="{FF2B5EF4-FFF2-40B4-BE49-F238E27FC236}">
                <a16:creationId xmlns:a16="http://schemas.microsoft.com/office/drawing/2014/main" id="{B867F522-2F42-C444-BC13-881D739BCE36}"/>
              </a:ext>
            </a:extLst>
          </p:cNvPr>
          <p:cNvPicPr>
            <a:picLocks noChangeAspect="1"/>
          </p:cNvPicPr>
          <p:nvPr userDrawn="1"/>
        </p:nvPicPr>
        <p:blipFill>
          <a:blip r:embed="rId2"/>
          <a:stretch>
            <a:fillRect/>
          </a:stretch>
        </p:blipFill>
        <p:spPr>
          <a:xfrm>
            <a:off x="-1780033" y="1931772"/>
            <a:ext cx="6858000" cy="6858000"/>
          </a:xfrm>
          <a:prstGeom prst="rect">
            <a:avLst/>
          </a:prstGeom>
        </p:spPr>
      </p:pic>
    </p:spTree>
    <p:extLst>
      <p:ext uri="{BB962C8B-B14F-4D97-AF65-F5344CB8AC3E}">
        <p14:creationId xmlns:p14="http://schemas.microsoft.com/office/powerpoint/2010/main" val="9753110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917338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BCEC5190-DB6C-504A-A431-681490C9CFFA}"/>
              </a:ext>
            </a:extLst>
          </p:cNvPr>
          <p:cNvPicPr>
            <a:picLocks noChangeAspect="1"/>
          </p:cNvPicPr>
          <p:nvPr userDrawn="1"/>
        </p:nvPicPr>
        <p:blipFill>
          <a:blip r:embed="rId2"/>
          <a:stretch>
            <a:fillRect/>
          </a:stretch>
        </p:blipFill>
        <p:spPr>
          <a:xfrm>
            <a:off x="-1793488" y="2007219"/>
            <a:ext cx="6858000" cy="6858000"/>
          </a:xfrm>
          <a:prstGeom prst="rect">
            <a:avLst/>
          </a:prstGeom>
        </p:spPr>
      </p:pic>
    </p:spTree>
    <p:extLst>
      <p:ext uri="{BB962C8B-B14F-4D97-AF65-F5344CB8AC3E}">
        <p14:creationId xmlns:p14="http://schemas.microsoft.com/office/powerpoint/2010/main" val="28582911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983664" y="-1422399"/>
            <a:ext cx="7427536" cy="6184232"/>
          </a:xfrm>
          <a:prstGeom prst="rect">
            <a:avLst/>
          </a:prstGeom>
        </p:spPr>
      </p:pic>
    </p:spTree>
    <p:extLst>
      <p:ext uri="{BB962C8B-B14F-4D97-AF65-F5344CB8AC3E}">
        <p14:creationId xmlns:p14="http://schemas.microsoft.com/office/powerpoint/2010/main" val="20371181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3_Quot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831633" y="-1540568"/>
            <a:ext cx="7427536" cy="6184232"/>
          </a:xfrm>
          <a:prstGeom prst="rect">
            <a:avLst/>
          </a:prstGeom>
        </p:spPr>
      </p:pic>
      <p:sp>
        <p:nvSpPr>
          <p:cNvPr id="9" name="Title 1">
            <a:extLst>
              <a:ext uri="{FF2B5EF4-FFF2-40B4-BE49-F238E27FC236}">
                <a16:creationId xmlns:a16="http://schemas.microsoft.com/office/drawing/2014/main" id="{E5313341-5859-415D-BE52-55C586B2850C}"/>
              </a:ext>
            </a:extLst>
          </p:cNvPr>
          <p:cNvSpPr>
            <a:spLocks noGrp="1"/>
          </p:cNvSpPr>
          <p:nvPr>
            <p:ph type="title"/>
          </p:nvPr>
        </p:nvSpPr>
        <p:spPr>
          <a:xfrm>
            <a:off x="167951" y="4257443"/>
            <a:ext cx="10515600" cy="2245994"/>
          </a:xfrm>
          <a:prstGeom prst="rect">
            <a:avLst/>
          </a:prstGeom>
        </p:spPr>
        <p:txBody>
          <a:bodyPr/>
          <a:lstStyle>
            <a:lvl1pPr>
              <a:defRPr sz="7200"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401504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6246149"/>
      </p:ext>
    </p:extLst>
  </p:cSld>
  <p:clrMap bg1="lt1" tx1="dk1" bg2="lt2" tx2="dk2" accent1="accent1" accent2="accent2" accent3="accent3" accent4="accent4" accent5="accent5" accent6="accent6" hlink="hlink" folHlink="folHlink"/>
  <p:sldLayoutIdLst>
    <p:sldLayoutId id="2147483669" r:id="rId1"/>
    <p:sldLayoutId id="2147483665" r:id="rId2"/>
    <p:sldLayoutId id="2147483663" r:id="rId3"/>
    <p:sldLayoutId id="2147483655" r:id="rId4"/>
    <p:sldLayoutId id="2147483650" r:id="rId5"/>
    <p:sldLayoutId id="2147483670" r:id="rId6"/>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349323" y="787022"/>
            <a:ext cx="11955694" cy="2169367"/>
          </a:xfrm>
        </p:spPr>
        <p:txBody>
          <a:bodyPr/>
          <a:lstStyle/>
          <a:p>
            <a:pPr algn="r" eaLnBrk="1" hangingPunct="1"/>
            <a:r>
              <a:rPr lang="en-US" altLang="en-US" sz="5400" dirty="0">
                <a:solidFill>
                  <a:schemeClr val="bg1"/>
                </a:solidFill>
              </a:rPr>
              <a:t>The History of Managed Care Organizations in the United States</a:t>
            </a:r>
            <a:endParaRPr lang="en-US" altLang="en-US" sz="5400" b="1" dirty="0">
              <a:solidFill>
                <a:schemeClr val="bg1"/>
              </a:solidFill>
            </a:endParaRPr>
          </a:p>
        </p:txBody>
      </p:sp>
      <p:sp>
        <p:nvSpPr>
          <p:cNvPr id="12291" name="Subtitle 2"/>
          <p:cNvSpPr>
            <a:spLocks noGrp="1"/>
          </p:cNvSpPr>
          <p:nvPr>
            <p:ph type="subTitle" idx="4294967295"/>
          </p:nvPr>
        </p:nvSpPr>
        <p:spPr>
          <a:xfrm>
            <a:off x="5791200" y="4103049"/>
            <a:ext cx="6400800" cy="1752600"/>
          </a:xfrm>
          <a:prstGeom prst="rect">
            <a:avLst/>
          </a:prstGeom>
        </p:spPr>
        <p:txBody>
          <a:bodyPr/>
          <a:lstStyle/>
          <a:p>
            <a:pPr marL="0" indent="0" algn="r" eaLnBrk="1" hangingPunct="1">
              <a:buNone/>
            </a:pPr>
            <a:r>
              <a:rPr lang="en-US" altLang="en-US" dirty="0">
                <a:solidFill>
                  <a:schemeClr val="bg1"/>
                </a:solidFill>
              </a:rPr>
              <a:t>Created by the School of Pharmacy Relations Committee for AMCP</a:t>
            </a:r>
          </a:p>
          <a:p>
            <a:pPr marL="0" indent="0" algn="r" eaLnBrk="1" hangingPunct="1">
              <a:buNone/>
            </a:pPr>
            <a:r>
              <a:rPr lang="en-US" altLang="en-US" dirty="0">
                <a:solidFill>
                  <a:schemeClr val="bg1"/>
                </a:solidFill>
              </a:rPr>
              <a:t>Updated: February 2020</a:t>
            </a:r>
          </a:p>
          <a:p>
            <a:pPr algn="r" eaLnBrk="1" hangingPunct="1"/>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p:txBody>
          <a:bodyPr/>
          <a:lstStyle/>
          <a:p>
            <a:pPr eaLnBrk="1" hangingPunct="1"/>
            <a:r>
              <a:rPr lang="en-US" altLang="en-US" dirty="0">
                <a:solidFill>
                  <a:schemeClr val="tx1"/>
                </a:solidFill>
                <a:cs typeface="Times New Roman" pitchFamily="18" charset="0"/>
              </a:rPr>
              <a:t>Covered Pharmacy Benefit </a:t>
            </a:r>
            <a:endParaRPr lang="en-US" altLang="en-US" dirty="0">
              <a:solidFill>
                <a:schemeClr val="tx1"/>
              </a:solidFill>
            </a:endParaRPr>
          </a:p>
        </p:txBody>
      </p:sp>
      <p:sp>
        <p:nvSpPr>
          <p:cNvPr id="21507" name="Rectangle 3"/>
          <p:cNvSpPr>
            <a:spLocks noGrp="1"/>
          </p:cNvSpPr>
          <p:nvPr>
            <p:ph idx="1"/>
          </p:nvPr>
        </p:nvSpPr>
        <p:spPr>
          <a:xfrm>
            <a:off x="838200" y="1609867"/>
            <a:ext cx="10515600" cy="3903663"/>
          </a:xfrm>
        </p:spPr>
        <p:txBody>
          <a:bodyPr>
            <a:normAutofit fontScale="92500"/>
          </a:bodyPr>
          <a:lstStyle/>
          <a:p>
            <a:pPr>
              <a:lnSpc>
                <a:spcPct val="90000"/>
              </a:lnSpc>
            </a:pPr>
            <a:r>
              <a:rPr lang="en-US" altLang="en-US" sz="2800" dirty="0"/>
              <a:t>Many MCOs offer a prescription drug plan as part of the healthcare benefits</a:t>
            </a:r>
          </a:p>
          <a:p>
            <a:pPr>
              <a:lnSpc>
                <a:spcPct val="90000"/>
              </a:lnSpc>
            </a:pPr>
            <a:r>
              <a:rPr lang="en-US" altLang="en-US" sz="2800" dirty="0"/>
              <a:t>Prescription medications are essential in preventing and treating a wide variety of acute and chronic conditions</a:t>
            </a:r>
          </a:p>
          <a:p>
            <a:pPr>
              <a:lnSpc>
                <a:spcPct val="90000"/>
              </a:lnSpc>
            </a:pPr>
            <a:r>
              <a:rPr lang="en-US" altLang="en-US" sz="2800" dirty="0"/>
              <a:t>Prescription drug plans manage formularies and use utilization management tools and cost-sharing to manage prescription costs </a:t>
            </a:r>
          </a:p>
          <a:p>
            <a:pPr marL="800100" lvl="1" indent="-342900">
              <a:lnSpc>
                <a:spcPct val="90000"/>
              </a:lnSpc>
              <a:buFont typeface="Arial" charset="0"/>
              <a:buChar char="•"/>
            </a:pPr>
            <a:r>
              <a:rPr lang="en-US" altLang="en-US" sz="2400" dirty="0"/>
              <a:t>Utilization management tools include:</a:t>
            </a:r>
          </a:p>
          <a:p>
            <a:pPr marL="1257300" lvl="2" indent="-342900">
              <a:lnSpc>
                <a:spcPct val="90000"/>
              </a:lnSpc>
            </a:pPr>
            <a:r>
              <a:rPr lang="en-US" altLang="en-US" dirty="0"/>
              <a:t>Prior authorization</a:t>
            </a:r>
          </a:p>
          <a:p>
            <a:pPr marL="1257300" lvl="2" indent="-342900">
              <a:lnSpc>
                <a:spcPct val="90000"/>
              </a:lnSpc>
            </a:pPr>
            <a:r>
              <a:rPr lang="en-US" altLang="en-US" dirty="0"/>
              <a:t>Step therapy</a:t>
            </a:r>
          </a:p>
          <a:p>
            <a:pPr marL="1257300" lvl="2" indent="-342900">
              <a:lnSpc>
                <a:spcPct val="90000"/>
              </a:lnSpc>
            </a:pPr>
            <a:r>
              <a:rPr lang="en-US" altLang="en-US" dirty="0"/>
              <a:t>Quantity limits</a:t>
            </a:r>
            <a:endParaRPr lang="en-US" altLang="en-US" sz="1600" dirty="0"/>
          </a:p>
          <a:p>
            <a:pPr eaLnBrk="1" hangingPunct="1">
              <a:lnSpc>
                <a:spcPct val="80000"/>
              </a:lnSpc>
            </a:pPr>
            <a:endParaRPr lang="en-US" altLang="en-US" sz="12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p:txBody>
          <a:bodyPr/>
          <a:lstStyle/>
          <a:p>
            <a:pPr eaLnBrk="1" hangingPunct="1"/>
            <a:r>
              <a:rPr lang="en-US" altLang="en-US" dirty="0">
                <a:solidFill>
                  <a:schemeClr val="tx1"/>
                </a:solidFill>
              </a:rPr>
              <a:t>References</a:t>
            </a:r>
          </a:p>
        </p:txBody>
      </p:sp>
      <p:sp>
        <p:nvSpPr>
          <p:cNvPr id="21507" name="Rectangle 3"/>
          <p:cNvSpPr>
            <a:spLocks noGrp="1"/>
          </p:cNvSpPr>
          <p:nvPr>
            <p:ph idx="1"/>
          </p:nvPr>
        </p:nvSpPr>
        <p:spPr>
          <a:xfrm>
            <a:off x="838200" y="1589319"/>
            <a:ext cx="10515600" cy="3903663"/>
          </a:xfrm>
        </p:spPr>
        <p:txBody>
          <a:bodyPr/>
          <a:lstStyle/>
          <a:p>
            <a:pPr marL="457200" indent="-457200">
              <a:lnSpc>
                <a:spcPct val="80000"/>
              </a:lnSpc>
              <a:buFontTx/>
              <a:buAutoNum type="arabicPeriod"/>
              <a:defRPr/>
            </a:pPr>
            <a:r>
              <a:rPr lang="en-US" sz="2600" dirty="0"/>
              <a:t>Navarro, Robert P.  </a:t>
            </a:r>
            <a:r>
              <a:rPr lang="en-US" sz="2600" i="1" dirty="0"/>
              <a:t>Managed Care Pharmacy Practice</a:t>
            </a:r>
            <a:r>
              <a:rPr lang="en-US" sz="2600" dirty="0"/>
              <a:t>. 2</a:t>
            </a:r>
            <a:r>
              <a:rPr lang="en-US" sz="2600" baseline="30000" dirty="0"/>
              <a:t>nd</a:t>
            </a:r>
            <a:r>
              <a:rPr lang="en-US" sz="2600" dirty="0"/>
              <a:t> ed.  Sudbury, MA: Jones and Bartlett, 2009.</a:t>
            </a:r>
          </a:p>
          <a:p>
            <a:pPr marL="457200" indent="-457200">
              <a:lnSpc>
                <a:spcPct val="80000"/>
              </a:lnSpc>
              <a:buFontTx/>
              <a:buAutoNum type="arabicPeriod"/>
              <a:defRPr/>
            </a:pPr>
            <a:endParaRPr lang="en-US" sz="2600" dirty="0"/>
          </a:p>
          <a:p>
            <a:pPr marL="457200" indent="-457200">
              <a:lnSpc>
                <a:spcPct val="80000"/>
              </a:lnSpc>
              <a:buFontTx/>
              <a:buAutoNum type="arabicPeriod"/>
              <a:defRPr/>
            </a:pPr>
            <a:r>
              <a:rPr lang="en-US" sz="2600" dirty="0"/>
              <a:t>Managed Care Museum. Timeline. Modesto, CA: Managed Care Museum.  Accessed on:  February 22, 2020. http://www.managedcaremuseum.com/timeline.htm.</a:t>
            </a:r>
          </a:p>
          <a:p>
            <a:pPr marL="457200" indent="-457200">
              <a:lnSpc>
                <a:spcPct val="80000"/>
              </a:lnSpc>
              <a:buFontTx/>
              <a:buAutoNum type="arabicPeriod"/>
              <a:defRPr/>
            </a:pPr>
            <a:endParaRPr lang="en-US" sz="2600" dirty="0"/>
          </a:p>
          <a:p>
            <a:pPr marL="457200" indent="-457200">
              <a:lnSpc>
                <a:spcPct val="80000"/>
              </a:lnSpc>
              <a:buFontTx/>
              <a:buAutoNum type="arabicPeriod"/>
              <a:defRPr/>
            </a:pPr>
            <a:r>
              <a:rPr lang="en-US" sz="2600" dirty="0"/>
              <a:t>U.S. Department of Health and Human Services. About the ACA. Accessed on: February 22, 2020. https://www.hhs.gov/healthcare/about-the-aca/index.html.</a:t>
            </a:r>
          </a:p>
          <a:p>
            <a:pPr marL="457200" indent="-457200">
              <a:lnSpc>
                <a:spcPct val="80000"/>
              </a:lnSpc>
              <a:buFontTx/>
              <a:buAutoNum type="arabicPeriod"/>
              <a:defRPr/>
            </a:pPr>
            <a:endParaRPr lang="en-US" sz="2600" dirty="0"/>
          </a:p>
          <a:p>
            <a:pPr marL="457200" indent="-457200">
              <a:lnSpc>
                <a:spcPct val="80000"/>
              </a:lnSpc>
              <a:buNone/>
              <a:defRPr/>
            </a:pPr>
            <a:endParaRPr lang="en-US" sz="2000" dirty="0">
              <a:latin typeface="Trebuchet MS" pitchFamily="34" charset="0"/>
            </a:endParaRPr>
          </a:p>
          <a:p>
            <a:pPr eaLnBrk="1" hangingPunct="1">
              <a:buFont typeface="Arial" charset="0"/>
              <a:buNone/>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3268858" y="1435814"/>
            <a:ext cx="8840949" cy="2169367"/>
          </a:xfrm>
        </p:spPr>
        <p:txBody>
          <a:bodyPr/>
          <a:lstStyle/>
          <a:p>
            <a:pPr algn="r">
              <a:defRPr/>
            </a:pPr>
            <a:r>
              <a:rPr lang="en-US" sz="4000" dirty="0">
                <a:solidFill>
                  <a:schemeClr val="bg1"/>
                </a:solidFill>
              </a:rPr>
              <a:t>Thank you to AMCP members</a:t>
            </a:r>
            <a:br>
              <a:rPr lang="en-US" sz="4000" dirty="0">
                <a:solidFill>
                  <a:schemeClr val="bg1"/>
                </a:solidFill>
              </a:rPr>
            </a:br>
            <a:r>
              <a:rPr lang="en-US" sz="4000" dirty="0">
                <a:solidFill>
                  <a:schemeClr val="bg1"/>
                </a:solidFill>
              </a:rPr>
              <a:t>Jonny Clark and Maher Abdel-Sattar for updating this presentation for 2020</a:t>
            </a:r>
            <a:endParaRPr lang="en-US" sz="4000" dirty="0">
              <a:solidFill>
                <a:schemeClr val="bg1"/>
              </a:solidFill>
              <a:latin typeface="+mn-lt"/>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E0C20D-0A6F-47EA-ADAC-B3540447199F}"/>
              </a:ext>
            </a:extLst>
          </p:cNvPr>
          <p:cNvPicPr>
            <a:picLocks noChangeAspect="1"/>
          </p:cNvPicPr>
          <p:nvPr/>
        </p:nvPicPr>
        <p:blipFill>
          <a:blip r:embed="rId3"/>
          <a:stretch>
            <a:fillRect/>
          </a:stretch>
        </p:blipFill>
        <p:spPr>
          <a:xfrm>
            <a:off x="1190887" y="2348696"/>
            <a:ext cx="3450854" cy="1389003"/>
          </a:xfrm>
          <a:prstGeom prst="rect">
            <a:avLst/>
          </a:prstGeom>
        </p:spPr>
      </p:pic>
      <p:sp>
        <p:nvSpPr>
          <p:cNvPr id="5" name="Rectangle 4">
            <a:extLst>
              <a:ext uri="{FF2B5EF4-FFF2-40B4-BE49-F238E27FC236}">
                <a16:creationId xmlns:a16="http://schemas.microsoft.com/office/drawing/2014/main" id="{A8DAB0C8-53A2-462C-B5D5-BCC2ED53A0BC}"/>
              </a:ext>
            </a:extLst>
          </p:cNvPr>
          <p:cNvSpPr/>
          <p:nvPr/>
        </p:nvSpPr>
        <p:spPr>
          <a:xfrm>
            <a:off x="5308167" y="2556051"/>
            <a:ext cx="6659105" cy="2062103"/>
          </a:xfrm>
          <a:prstGeom prst="rect">
            <a:avLst/>
          </a:prstGeom>
        </p:spPr>
        <p:txBody>
          <a:bodyPr wrap="square">
            <a:spAutoFit/>
          </a:bodyPr>
          <a:lstStyle/>
          <a:p>
            <a:r>
              <a:rPr lang="en-US" sz="3200" dirty="0">
                <a:solidFill>
                  <a:schemeClr val="bg1"/>
                </a:solidFill>
                <a:ea typeface="Calibri" panose="020F0502020204030204" pitchFamily="34" charset="0"/>
                <a:cs typeface="Times New Roman" panose="02020603050405020304" pitchFamily="18" charset="0"/>
              </a:rPr>
              <a:t>To improve patient health by ensuring access to </a:t>
            </a:r>
          </a:p>
          <a:p>
            <a:r>
              <a:rPr lang="en-US" sz="3200" dirty="0">
                <a:solidFill>
                  <a:schemeClr val="bg1"/>
                </a:solidFill>
                <a:ea typeface="Calibri" panose="020F0502020204030204" pitchFamily="34" charset="0"/>
                <a:cs typeface="Times New Roman" panose="02020603050405020304" pitchFamily="18" charset="0"/>
              </a:rPr>
              <a:t>high-quality, cost-effective medications and other therapies. </a:t>
            </a:r>
          </a:p>
        </p:txBody>
      </p:sp>
      <p:sp>
        <p:nvSpPr>
          <p:cNvPr id="8" name="Rectangle 7">
            <a:extLst>
              <a:ext uri="{FF2B5EF4-FFF2-40B4-BE49-F238E27FC236}">
                <a16:creationId xmlns:a16="http://schemas.microsoft.com/office/drawing/2014/main" id="{EA51A40B-6AD4-4D7E-8AF1-2D13450D8AFA}"/>
              </a:ext>
            </a:extLst>
          </p:cNvPr>
          <p:cNvSpPr/>
          <p:nvPr/>
        </p:nvSpPr>
        <p:spPr>
          <a:xfrm>
            <a:off x="5308167" y="2025530"/>
            <a:ext cx="6963904" cy="646331"/>
          </a:xfrm>
          <a:prstGeom prst="rect">
            <a:avLst/>
          </a:prstGeom>
        </p:spPr>
        <p:txBody>
          <a:bodyPr wrap="square">
            <a:spAutoFit/>
          </a:bodyPr>
          <a:lstStyle/>
          <a:p>
            <a:r>
              <a:rPr lang="en-US" sz="3600" b="1" dirty="0">
                <a:solidFill>
                  <a:srgbClr val="91C84C"/>
                </a:solidFill>
                <a:ea typeface="Calibri" panose="020F0502020204030204" pitchFamily="34" charset="0"/>
                <a:cs typeface="Times New Roman" panose="02020603050405020304" pitchFamily="18" charset="0"/>
              </a:rPr>
              <a:t>Mission &amp; Vision</a:t>
            </a:r>
          </a:p>
        </p:txBody>
      </p:sp>
      <p:cxnSp>
        <p:nvCxnSpPr>
          <p:cNvPr id="3" name="Straight Connector 2">
            <a:extLst>
              <a:ext uri="{FF2B5EF4-FFF2-40B4-BE49-F238E27FC236}">
                <a16:creationId xmlns:a16="http://schemas.microsoft.com/office/drawing/2014/main" id="{AFAEEE17-B4BC-1C4E-96F4-D184FE37B69A}"/>
              </a:ext>
            </a:extLst>
          </p:cNvPr>
          <p:cNvCxnSpPr/>
          <p:nvPr/>
        </p:nvCxnSpPr>
        <p:spPr>
          <a:xfrm>
            <a:off x="4974954" y="1875295"/>
            <a:ext cx="0" cy="27432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24143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p:txBody>
          <a:bodyPr/>
          <a:lstStyle/>
          <a:p>
            <a:pPr eaLnBrk="1" hangingPunct="1"/>
            <a:r>
              <a:rPr lang="en-US" altLang="en-US" dirty="0">
                <a:solidFill>
                  <a:schemeClr val="tx1"/>
                </a:solidFill>
              </a:rPr>
              <a:t>Topics Covered</a:t>
            </a:r>
          </a:p>
        </p:txBody>
      </p:sp>
      <p:sp>
        <p:nvSpPr>
          <p:cNvPr id="13315" name="Rectangle 3"/>
          <p:cNvSpPr>
            <a:spLocks noGrp="1"/>
          </p:cNvSpPr>
          <p:nvPr>
            <p:ph idx="1"/>
          </p:nvPr>
        </p:nvSpPr>
        <p:spPr/>
        <p:txBody>
          <a:bodyPr/>
          <a:lstStyle/>
          <a:p>
            <a:r>
              <a:rPr lang="en-US" altLang="en-US" dirty="0"/>
              <a:t>History of Managed Care</a:t>
            </a:r>
          </a:p>
          <a:p>
            <a:r>
              <a:rPr lang="en-US" altLang="en-US" dirty="0"/>
              <a:t>Introduction to Managed Care Organizations</a:t>
            </a:r>
            <a:endParaRPr lang="en-US" altLang="en-US" dirty="0">
              <a:latin typeface="Trebuchet MS" pitchFamily="34" charset="0"/>
            </a:endParaRPr>
          </a:p>
          <a:p>
            <a:pPr eaLnBrk="1" hangingPunct="1">
              <a:buFont typeface="Arial" charset="0"/>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altLang="en-US" sz="4400"/>
              <a:t>What is Managed Care?</a:t>
            </a:r>
          </a:p>
        </p:txBody>
      </p:sp>
      <p:sp>
        <p:nvSpPr>
          <p:cNvPr id="14339" name="Content Placeholder 2"/>
          <p:cNvSpPr>
            <a:spLocks noGrp="1"/>
          </p:cNvSpPr>
          <p:nvPr>
            <p:ph idx="1"/>
          </p:nvPr>
        </p:nvSpPr>
        <p:spPr/>
        <p:txBody>
          <a:bodyPr/>
          <a:lstStyle/>
          <a:p>
            <a:pPr>
              <a:lnSpc>
                <a:spcPct val="90000"/>
              </a:lnSpc>
            </a:pPr>
            <a:r>
              <a:rPr lang="en-US" altLang="en-US" sz="2400" dirty="0"/>
              <a:t>Managed care is an organized way to deliver healthcare services by efficiently utilizing healthcare resources to provide quality patient care</a:t>
            </a:r>
          </a:p>
          <a:p>
            <a:pPr>
              <a:lnSpc>
                <a:spcPct val="90000"/>
              </a:lnSpc>
            </a:pPr>
            <a:r>
              <a:rPr lang="en-US" altLang="en-US" sz="2400" dirty="0"/>
              <a:t>Managed care principles have been used for over 100 years in the US</a:t>
            </a:r>
          </a:p>
          <a:p>
            <a:pPr>
              <a:lnSpc>
                <a:spcPct val="90000"/>
              </a:lnSpc>
            </a:pPr>
            <a:r>
              <a:rPr lang="en-US" altLang="en-US" sz="2400" dirty="0"/>
              <a:t>The major goals of managed care include:</a:t>
            </a:r>
          </a:p>
          <a:p>
            <a:pPr lvl="1">
              <a:lnSpc>
                <a:spcPct val="90000"/>
              </a:lnSpc>
            </a:pPr>
            <a:r>
              <a:rPr lang="en-US" altLang="en-US" sz="2400" dirty="0"/>
              <a:t>Improving quality and accessibility of health care</a:t>
            </a:r>
          </a:p>
          <a:p>
            <a:pPr lvl="1">
              <a:lnSpc>
                <a:spcPct val="90000"/>
              </a:lnSpc>
            </a:pPr>
            <a:r>
              <a:rPr lang="en-US" altLang="en-US" sz="2400" dirty="0"/>
              <a:t>Improving outcomes and overall quality of life for patients</a:t>
            </a:r>
          </a:p>
          <a:p>
            <a:pPr lvl="1">
              <a:lnSpc>
                <a:spcPct val="90000"/>
              </a:lnSpc>
            </a:pPr>
            <a:r>
              <a:rPr lang="en-US" altLang="en-US" sz="2400" dirty="0"/>
              <a:t>Providing cost-effective care</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p:cNvSpPr>
          <p:nvPr>
            <p:ph type="title"/>
          </p:nvPr>
        </p:nvSpPr>
        <p:spPr/>
        <p:txBody>
          <a:bodyPr/>
          <a:lstStyle/>
          <a:p>
            <a:pPr eaLnBrk="1" hangingPunct="1"/>
            <a:r>
              <a:rPr lang="en-US" altLang="en-US" dirty="0">
                <a:solidFill>
                  <a:schemeClr val="tx1"/>
                </a:solidFill>
              </a:rPr>
              <a:t>Key MCO Milestones</a:t>
            </a:r>
          </a:p>
        </p:txBody>
      </p:sp>
      <p:sp>
        <p:nvSpPr>
          <p:cNvPr id="15363" name="Rectangle 3"/>
          <p:cNvSpPr>
            <a:spLocks noGrp="1"/>
          </p:cNvSpPr>
          <p:nvPr>
            <p:ph idx="1"/>
          </p:nvPr>
        </p:nvSpPr>
        <p:spPr>
          <a:xfrm>
            <a:off x="838200" y="1428109"/>
            <a:ext cx="10515600" cy="4301180"/>
          </a:xfrm>
        </p:spPr>
        <p:txBody>
          <a:bodyPr>
            <a:normAutofit lnSpcReduction="10000"/>
          </a:bodyPr>
          <a:lstStyle/>
          <a:p>
            <a:pPr>
              <a:lnSpc>
                <a:spcPct val="120000"/>
              </a:lnSpc>
              <a:buFontTx/>
              <a:buNone/>
            </a:pPr>
            <a:r>
              <a:rPr lang="en-US" altLang="en-US" sz="1200" b="1" dirty="0"/>
              <a:t>1929</a:t>
            </a:r>
          </a:p>
          <a:p>
            <a:pPr>
              <a:lnSpc>
                <a:spcPct val="120000"/>
              </a:lnSpc>
            </a:pPr>
            <a:r>
              <a:rPr lang="en-US" altLang="en-US" sz="1200" dirty="0"/>
              <a:t>Dr. Justin Ford Kimball at Baylor Hospital in Texas establishes The Baylor Plan, a prepaid hospitalization plan that first uses the Blue Cross logo  </a:t>
            </a:r>
          </a:p>
          <a:p>
            <a:pPr>
              <a:lnSpc>
                <a:spcPct val="120000"/>
              </a:lnSpc>
              <a:buFontTx/>
              <a:buNone/>
            </a:pPr>
            <a:r>
              <a:rPr lang="en-US" altLang="en-US" sz="1200" b="1" dirty="0"/>
              <a:t>1938</a:t>
            </a:r>
          </a:p>
          <a:p>
            <a:pPr>
              <a:lnSpc>
                <a:spcPct val="120000"/>
              </a:lnSpc>
            </a:pPr>
            <a:r>
              <a:rPr lang="en-US" altLang="en-US" sz="1200" dirty="0"/>
              <a:t>Henry J Kaiser recruits Dr. Garfield to establish prepaid clinic and hospital care for his Grand Coulee Dam project in Washington </a:t>
            </a:r>
          </a:p>
          <a:p>
            <a:pPr>
              <a:lnSpc>
                <a:spcPct val="120000"/>
              </a:lnSpc>
              <a:buFontTx/>
              <a:buNone/>
            </a:pPr>
            <a:r>
              <a:rPr lang="en-US" altLang="en-US" sz="1200" b="1" dirty="0"/>
              <a:t>1939</a:t>
            </a:r>
          </a:p>
          <a:p>
            <a:pPr>
              <a:lnSpc>
                <a:spcPct val="120000"/>
              </a:lnSpc>
            </a:pPr>
            <a:r>
              <a:rPr lang="en-US" altLang="en-US" sz="1200" dirty="0"/>
              <a:t>Blue Shield program adopted for participating prepaid physician plans </a:t>
            </a:r>
          </a:p>
          <a:p>
            <a:pPr>
              <a:lnSpc>
                <a:spcPct val="120000"/>
              </a:lnSpc>
              <a:buFontTx/>
              <a:buNone/>
            </a:pPr>
            <a:r>
              <a:rPr lang="en-US" altLang="en-US" sz="1200" b="1" dirty="0"/>
              <a:t>1945</a:t>
            </a:r>
          </a:p>
          <a:p>
            <a:pPr>
              <a:lnSpc>
                <a:spcPct val="120000"/>
              </a:lnSpc>
            </a:pPr>
            <a:r>
              <a:rPr lang="en-US" altLang="en-US" sz="1200" dirty="0"/>
              <a:t>Group Health Cooperative of Puget Sound established in Seattle, WA </a:t>
            </a:r>
          </a:p>
          <a:p>
            <a:pPr>
              <a:lnSpc>
                <a:spcPct val="120000"/>
              </a:lnSpc>
            </a:pPr>
            <a:r>
              <a:rPr lang="en-US" altLang="en-US" sz="1200" dirty="0"/>
              <a:t>Permanente Health Plans opens to the public in California, in addition to serving Kaiser employees </a:t>
            </a:r>
          </a:p>
          <a:p>
            <a:pPr>
              <a:lnSpc>
                <a:spcPct val="120000"/>
              </a:lnSpc>
              <a:buFontTx/>
              <a:buNone/>
            </a:pPr>
            <a:r>
              <a:rPr lang="en-US" altLang="en-US" sz="1200" b="1" dirty="0"/>
              <a:t>1947</a:t>
            </a:r>
          </a:p>
          <a:p>
            <a:pPr>
              <a:lnSpc>
                <a:spcPct val="120000"/>
              </a:lnSpc>
            </a:pPr>
            <a:r>
              <a:rPr lang="en-US" altLang="en-US" sz="1200" dirty="0"/>
              <a:t>Health Insurance Plan (HIP) of Greater NY established to serve NY city employees</a:t>
            </a:r>
          </a:p>
          <a:p>
            <a:pPr>
              <a:lnSpc>
                <a:spcPct val="120000"/>
              </a:lnSpc>
              <a:buFontTx/>
              <a:buNone/>
            </a:pPr>
            <a:r>
              <a:rPr lang="en-US" altLang="en-US" sz="1200" b="1" dirty="0"/>
              <a:t>1952</a:t>
            </a:r>
          </a:p>
          <a:p>
            <a:pPr>
              <a:lnSpc>
                <a:spcPct val="120000"/>
              </a:lnSpc>
            </a:pPr>
            <a:r>
              <a:rPr lang="en-US" altLang="en-US" sz="1200" dirty="0"/>
              <a:t>Permanente Health Plans changes name to Kaiser, while medical group retains Permanente name. Kaiser membership at 250,000  </a:t>
            </a:r>
          </a:p>
        </p:txBody>
      </p:sp>
      <p:sp>
        <p:nvSpPr>
          <p:cNvPr id="3" name="TextBox 2">
            <a:extLst>
              <a:ext uri="{FF2B5EF4-FFF2-40B4-BE49-F238E27FC236}">
                <a16:creationId xmlns:a16="http://schemas.microsoft.com/office/drawing/2014/main" id="{5344A274-D1F0-46D6-ABD6-DD0B60F0674D}"/>
              </a:ext>
            </a:extLst>
          </p:cNvPr>
          <p:cNvSpPr txBox="1"/>
          <p:nvPr/>
        </p:nvSpPr>
        <p:spPr>
          <a:xfrm>
            <a:off x="3505201" y="6287729"/>
            <a:ext cx="4451603" cy="307777"/>
          </a:xfrm>
          <a:prstGeom prst="rect">
            <a:avLst/>
          </a:prstGeom>
          <a:noFill/>
        </p:spPr>
        <p:txBody>
          <a:bodyPr wrap="none" rtlCol="0">
            <a:spAutoFit/>
          </a:bodyPr>
          <a:lstStyle/>
          <a:p>
            <a:pPr fontAlgn="base">
              <a:spcBef>
                <a:spcPct val="0"/>
              </a:spcBef>
              <a:spcAft>
                <a:spcPct val="0"/>
              </a:spcAft>
            </a:pPr>
            <a:r>
              <a:rPr lang="en-US" altLang="en-US" sz="1400" dirty="0">
                <a:solidFill>
                  <a:prstClr val="black"/>
                </a:solidFill>
                <a:latin typeface="Arial" charset="0"/>
                <a:cs typeface="Arial" charset="0"/>
              </a:rPr>
              <a:t>Adapted from: http://www.managedcaremuseum.com.</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p:cNvSpPr>
          <p:nvPr>
            <p:ph type="title"/>
          </p:nvPr>
        </p:nvSpPr>
        <p:spPr>
          <a:xfrm>
            <a:off x="838200" y="241835"/>
            <a:ext cx="10515600" cy="1325563"/>
          </a:xfrm>
        </p:spPr>
        <p:txBody>
          <a:bodyPr/>
          <a:lstStyle/>
          <a:p>
            <a:pPr eaLnBrk="1" hangingPunct="1"/>
            <a:r>
              <a:rPr lang="en-US" altLang="en-US" sz="4000" dirty="0">
                <a:solidFill>
                  <a:schemeClr val="tx1"/>
                </a:solidFill>
              </a:rPr>
              <a:t>Key MCO Milestones (cont.)</a:t>
            </a:r>
          </a:p>
        </p:txBody>
      </p:sp>
      <p:sp>
        <p:nvSpPr>
          <p:cNvPr id="16387" name="Rectangle 3"/>
          <p:cNvSpPr>
            <a:spLocks noGrp="1"/>
          </p:cNvSpPr>
          <p:nvPr>
            <p:ph idx="1"/>
          </p:nvPr>
        </p:nvSpPr>
        <p:spPr>
          <a:xfrm>
            <a:off x="205483" y="1345916"/>
            <a:ext cx="11846104" cy="4167616"/>
          </a:xfrm>
        </p:spPr>
        <p:txBody>
          <a:bodyPr>
            <a:normAutofit fontScale="70000" lnSpcReduction="20000"/>
          </a:bodyPr>
          <a:lstStyle/>
          <a:p>
            <a:pPr>
              <a:lnSpc>
                <a:spcPct val="120000"/>
              </a:lnSpc>
              <a:buFontTx/>
              <a:buNone/>
            </a:pPr>
            <a:r>
              <a:rPr lang="en-US" altLang="en-US" sz="2000" b="1" dirty="0"/>
              <a:t>1973</a:t>
            </a:r>
          </a:p>
          <a:p>
            <a:pPr>
              <a:lnSpc>
                <a:spcPct val="120000"/>
              </a:lnSpc>
            </a:pPr>
            <a:r>
              <a:rPr lang="en-US" altLang="en-US" sz="2000" dirty="0"/>
              <a:t>Health Maintenance Organization (HMO) Act of 1973 signed into law by President Nixon, using federal funds and policy to promote HMOs </a:t>
            </a:r>
          </a:p>
          <a:p>
            <a:pPr>
              <a:lnSpc>
                <a:spcPct val="120000"/>
              </a:lnSpc>
              <a:buFontTx/>
              <a:buNone/>
            </a:pPr>
            <a:r>
              <a:rPr lang="en-US" altLang="en-US" sz="2000" b="1" dirty="0"/>
              <a:t>1982</a:t>
            </a:r>
          </a:p>
          <a:p>
            <a:pPr>
              <a:lnSpc>
                <a:spcPct val="120000"/>
              </a:lnSpc>
            </a:pPr>
            <a:r>
              <a:rPr lang="en-US" altLang="en-US" sz="2000" dirty="0"/>
              <a:t>California legislation enacted allowing selective contracting for Medicaid and private insurance, paving the way for other states to enact similar laws facilitating Preferred Provider Organizations (PPOs) </a:t>
            </a:r>
          </a:p>
          <a:p>
            <a:pPr>
              <a:lnSpc>
                <a:spcPct val="120000"/>
              </a:lnSpc>
              <a:buFontTx/>
              <a:buNone/>
            </a:pPr>
            <a:r>
              <a:rPr lang="en-US" altLang="en-US" sz="2000" b="1" dirty="0"/>
              <a:t>1990</a:t>
            </a:r>
          </a:p>
          <a:p>
            <a:pPr>
              <a:lnSpc>
                <a:spcPct val="120000"/>
              </a:lnSpc>
            </a:pPr>
            <a:r>
              <a:rPr lang="en-US" altLang="en-US" sz="2000" dirty="0"/>
              <a:t>National total HMO enrollment reaches 33.3 million </a:t>
            </a:r>
          </a:p>
          <a:p>
            <a:pPr>
              <a:lnSpc>
                <a:spcPct val="120000"/>
              </a:lnSpc>
            </a:pPr>
            <a:r>
              <a:rPr lang="en-US" altLang="en-US" sz="2000" dirty="0"/>
              <a:t>National PPO enrollment surpasses HMO enrollment with 38.1 million members </a:t>
            </a:r>
          </a:p>
          <a:p>
            <a:pPr>
              <a:lnSpc>
                <a:spcPct val="120000"/>
              </a:lnSpc>
            </a:pPr>
            <a:r>
              <a:rPr lang="en-US" altLang="en-US" sz="2000" dirty="0"/>
              <a:t>NCQA established </a:t>
            </a:r>
          </a:p>
          <a:p>
            <a:pPr>
              <a:lnSpc>
                <a:spcPct val="120000"/>
              </a:lnSpc>
              <a:buFontTx/>
              <a:buNone/>
            </a:pPr>
            <a:r>
              <a:rPr lang="en-US" altLang="en-US" sz="2000" b="1" dirty="0"/>
              <a:t>1996</a:t>
            </a:r>
          </a:p>
          <a:p>
            <a:pPr>
              <a:lnSpc>
                <a:spcPct val="120000"/>
              </a:lnSpc>
              <a:spcBef>
                <a:spcPct val="0"/>
              </a:spcBef>
            </a:pPr>
            <a:r>
              <a:rPr lang="en-US" altLang="en-US" sz="2000" dirty="0"/>
              <a:t>Health Insurance Portability &amp; Accountability Act of 1996 (HIPAA) includes patient privacy compliance and health plan portability provisions</a:t>
            </a:r>
          </a:p>
          <a:p>
            <a:pPr>
              <a:lnSpc>
                <a:spcPct val="120000"/>
              </a:lnSpc>
              <a:buFontTx/>
              <a:buNone/>
            </a:pPr>
            <a:r>
              <a:rPr lang="en-US" altLang="en-US" sz="2000" b="1" dirty="0"/>
              <a:t>2000</a:t>
            </a:r>
          </a:p>
          <a:p>
            <a:pPr>
              <a:lnSpc>
                <a:spcPct val="120000"/>
              </a:lnSpc>
            </a:pPr>
            <a:r>
              <a:rPr lang="en-US" altLang="en-US" sz="2000" dirty="0"/>
              <a:t>National total HMO enrollment is 80.9 million, declining for the first time from the previous year's level (81.3 million in 1999) </a:t>
            </a:r>
          </a:p>
          <a:p>
            <a:pPr eaLnBrk="1" hangingPunct="1">
              <a:lnSpc>
                <a:spcPct val="90000"/>
              </a:lnSpc>
              <a:buFont typeface="Arial" charset="0"/>
              <a:buNone/>
            </a:pPr>
            <a:endParaRPr lang="en-US" altLang="en-US" sz="2600" dirty="0"/>
          </a:p>
        </p:txBody>
      </p:sp>
      <p:sp>
        <p:nvSpPr>
          <p:cNvPr id="4" name="TextBox 3">
            <a:extLst>
              <a:ext uri="{FF2B5EF4-FFF2-40B4-BE49-F238E27FC236}">
                <a16:creationId xmlns:a16="http://schemas.microsoft.com/office/drawing/2014/main" id="{B8D86B13-1B3C-4D66-9A9F-B4EBB1EE8601}"/>
              </a:ext>
            </a:extLst>
          </p:cNvPr>
          <p:cNvSpPr txBox="1"/>
          <p:nvPr/>
        </p:nvSpPr>
        <p:spPr>
          <a:xfrm>
            <a:off x="7429929" y="5359642"/>
            <a:ext cx="4451603" cy="307777"/>
          </a:xfrm>
          <a:prstGeom prst="rect">
            <a:avLst/>
          </a:prstGeom>
          <a:noFill/>
        </p:spPr>
        <p:txBody>
          <a:bodyPr wrap="none" rtlCol="0">
            <a:spAutoFit/>
          </a:bodyPr>
          <a:lstStyle/>
          <a:p>
            <a:pPr fontAlgn="base">
              <a:spcBef>
                <a:spcPct val="0"/>
              </a:spcBef>
              <a:spcAft>
                <a:spcPct val="0"/>
              </a:spcAft>
            </a:pPr>
            <a:r>
              <a:rPr lang="en-US" altLang="en-US" sz="1400" dirty="0">
                <a:latin typeface="Arial" charset="0"/>
                <a:cs typeface="Arial" charset="0"/>
              </a:rPr>
              <a:t>Adapted from: http://www.managedcaremuseum.com.</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p:nvPr>
        </p:nvSpPr>
        <p:spPr>
          <a:xfrm>
            <a:off x="838200" y="365126"/>
            <a:ext cx="10515600" cy="980790"/>
          </a:xfrm>
        </p:spPr>
        <p:txBody>
          <a:bodyPr/>
          <a:lstStyle/>
          <a:p>
            <a:pPr eaLnBrk="1" hangingPunct="1"/>
            <a:r>
              <a:rPr lang="en-US" altLang="en-US" sz="4000" dirty="0">
                <a:solidFill>
                  <a:schemeClr val="tx1"/>
                </a:solidFill>
              </a:rPr>
              <a:t>Key MCO Milestones (cont.)</a:t>
            </a:r>
          </a:p>
        </p:txBody>
      </p:sp>
      <p:sp>
        <p:nvSpPr>
          <p:cNvPr id="17411" name="Rectangle 3"/>
          <p:cNvSpPr>
            <a:spLocks noGrp="1"/>
          </p:cNvSpPr>
          <p:nvPr>
            <p:ph idx="1"/>
          </p:nvPr>
        </p:nvSpPr>
        <p:spPr>
          <a:xfrm>
            <a:off x="838200" y="1269840"/>
            <a:ext cx="10515600" cy="4318319"/>
          </a:xfrm>
        </p:spPr>
        <p:txBody>
          <a:bodyPr>
            <a:normAutofit fontScale="92500" lnSpcReduction="20000"/>
          </a:bodyPr>
          <a:lstStyle/>
          <a:p>
            <a:pPr>
              <a:lnSpc>
                <a:spcPct val="100000"/>
              </a:lnSpc>
              <a:buFontTx/>
              <a:buNone/>
            </a:pPr>
            <a:r>
              <a:rPr lang="en-US" altLang="en-US" sz="2000" b="1" dirty="0"/>
              <a:t>2003</a:t>
            </a:r>
          </a:p>
          <a:p>
            <a:pPr>
              <a:lnSpc>
                <a:spcPct val="100000"/>
              </a:lnSpc>
            </a:pPr>
            <a:r>
              <a:rPr lang="en-US" altLang="en-US" sz="2000" dirty="0"/>
              <a:t>Medicare Modernization Act establishes Part D drug benefit, establishes HSAs, renames </a:t>
            </a:r>
            <a:r>
              <a:rPr lang="en-US" altLang="en-US" sz="2000" dirty="0" err="1"/>
              <a:t>Medicare+Choice</a:t>
            </a:r>
            <a:r>
              <a:rPr lang="en-US" altLang="en-US" sz="2000" dirty="0"/>
              <a:t> program to Medicare Advantage and increases payment rates to Medicare Advantage plans </a:t>
            </a:r>
          </a:p>
          <a:p>
            <a:pPr>
              <a:lnSpc>
                <a:spcPct val="100000"/>
              </a:lnSpc>
              <a:buFontTx/>
              <a:buNone/>
            </a:pPr>
            <a:r>
              <a:rPr lang="en-US" altLang="en-US" sz="2000" b="1" dirty="0"/>
              <a:t>2004</a:t>
            </a:r>
          </a:p>
          <a:p>
            <a:pPr>
              <a:lnSpc>
                <a:spcPct val="100000"/>
              </a:lnSpc>
            </a:pPr>
            <a:r>
              <a:rPr lang="en-US" altLang="en-US" sz="2000" dirty="0"/>
              <a:t>National total HMO enrollment is 68.8, and national PPO enrollment is 109 million </a:t>
            </a:r>
          </a:p>
          <a:p>
            <a:pPr>
              <a:lnSpc>
                <a:spcPct val="100000"/>
              </a:lnSpc>
              <a:buFontTx/>
              <a:buNone/>
            </a:pPr>
            <a:r>
              <a:rPr lang="en-US" altLang="en-US" sz="2000" b="1" dirty="0"/>
              <a:t>2006</a:t>
            </a:r>
          </a:p>
          <a:p>
            <a:pPr>
              <a:lnSpc>
                <a:spcPct val="100000"/>
              </a:lnSpc>
            </a:pPr>
            <a:r>
              <a:rPr lang="en-US" altLang="en-US" sz="2000" dirty="0"/>
              <a:t>National total HMO enrollment is 67.7, and national PPO enrollment is 108 million  </a:t>
            </a:r>
          </a:p>
          <a:p>
            <a:pPr>
              <a:lnSpc>
                <a:spcPct val="100000"/>
              </a:lnSpc>
            </a:pPr>
            <a:r>
              <a:rPr lang="en-US" altLang="en-US" sz="2000" dirty="0"/>
              <a:t>Medicare Part D prescription benefit becomes effective</a:t>
            </a:r>
          </a:p>
          <a:p>
            <a:pPr>
              <a:lnSpc>
                <a:spcPct val="100000"/>
              </a:lnSpc>
              <a:buFontTx/>
              <a:buNone/>
            </a:pPr>
            <a:r>
              <a:rPr lang="en-US" altLang="en-US" sz="2000" b="1" dirty="0"/>
              <a:t>2010</a:t>
            </a:r>
          </a:p>
          <a:p>
            <a:pPr>
              <a:lnSpc>
                <a:spcPct val="100000"/>
              </a:lnSpc>
            </a:pPr>
            <a:r>
              <a:rPr lang="en-US" altLang="en-US" sz="2000" dirty="0"/>
              <a:t>Affordable Care Act (ACA) is approved by Congress and signed into law, including provisions to allow increased access to healthcare for Americans, creates incentives focused on quality, and changes certain payment systems to reward value</a:t>
            </a:r>
          </a:p>
          <a:p>
            <a:pPr eaLnBrk="1" hangingPunct="1">
              <a:buFont typeface="Arial" charset="0"/>
              <a:buNone/>
            </a:pPr>
            <a:endParaRPr lang="en-US" altLang="en-US" dirty="0"/>
          </a:p>
        </p:txBody>
      </p:sp>
      <p:sp>
        <p:nvSpPr>
          <p:cNvPr id="4" name="TextBox 3">
            <a:extLst>
              <a:ext uri="{FF2B5EF4-FFF2-40B4-BE49-F238E27FC236}">
                <a16:creationId xmlns:a16="http://schemas.microsoft.com/office/drawing/2014/main" id="{913AD943-317B-4B6E-A24A-B3450E35A24F}"/>
              </a:ext>
            </a:extLst>
          </p:cNvPr>
          <p:cNvSpPr txBox="1"/>
          <p:nvPr/>
        </p:nvSpPr>
        <p:spPr>
          <a:xfrm>
            <a:off x="7481300" y="5474162"/>
            <a:ext cx="4451603" cy="307777"/>
          </a:xfrm>
          <a:prstGeom prst="rect">
            <a:avLst/>
          </a:prstGeom>
          <a:noFill/>
        </p:spPr>
        <p:txBody>
          <a:bodyPr wrap="none" rtlCol="0">
            <a:spAutoFit/>
          </a:bodyPr>
          <a:lstStyle/>
          <a:p>
            <a:pPr fontAlgn="base">
              <a:spcBef>
                <a:spcPct val="0"/>
              </a:spcBef>
              <a:spcAft>
                <a:spcPct val="0"/>
              </a:spcAft>
            </a:pPr>
            <a:r>
              <a:rPr lang="en-US" altLang="en-US" sz="1400" dirty="0">
                <a:latin typeface="Arial" charset="0"/>
                <a:cs typeface="Arial" charset="0"/>
              </a:rPr>
              <a:t>Adapted from: http://www.managedcaremuseum.com.</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p:cNvSpPr>
          <p:nvPr>
            <p:ph type="title"/>
          </p:nvPr>
        </p:nvSpPr>
        <p:spPr>
          <a:xfrm>
            <a:off x="838200" y="365125"/>
            <a:ext cx="10515600" cy="902059"/>
          </a:xfrm>
        </p:spPr>
        <p:txBody>
          <a:bodyPr/>
          <a:lstStyle/>
          <a:p>
            <a:pPr eaLnBrk="1" hangingPunct="1"/>
            <a:r>
              <a:rPr lang="en-US" altLang="en-US" sz="4000" dirty="0">
                <a:solidFill>
                  <a:schemeClr val="tx1"/>
                </a:solidFill>
              </a:rPr>
              <a:t>Key MCO Milestones (cont.)</a:t>
            </a:r>
          </a:p>
        </p:txBody>
      </p:sp>
      <p:sp>
        <p:nvSpPr>
          <p:cNvPr id="17411" name="Rectangle 3"/>
          <p:cNvSpPr>
            <a:spLocks noGrp="1"/>
          </p:cNvSpPr>
          <p:nvPr>
            <p:ph idx="1"/>
          </p:nvPr>
        </p:nvSpPr>
        <p:spPr>
          <a:xfrm>
            <a:off x="838200" y="1284557"/>
            <a:ext cx="10515600" cy="4479245"/>
          </a:xfrm>
        </p:spPr>
        <p:txBody>
          <a:bodyPr>
            <a:normAutofit fontScale="55000" lnSpcReduction="20000"/>
          </a:bodyPr>
          <a:lstStyle/>
          <a:p>
            <a:pPr marL="0" indent="0">
              <a:lnSpc>
                <a:spcPct val="120000"/>
              </a:lnSpc>
              <a:buNone/>
              <a:defRPr/>
            </a:pPr>
            <a:r>
              <a:rPr lang="en-US" sz="2000" b="1" dirty="0"/>
              <a:t>2011</a:t>
            </a:r>
          </a:p>
          <a:p>
            <a:pPr>
              <a:lnSpc>
                <a:spcPct val="120000"/>
              </a:lnSpc>
              <a:defRPr/>
            </a:pPr>
            <a:r>
              <a:rPr lang="en-US" sz="2000" dirty="0"/>
              <a:t>Final rule for Accountable Care Organizations (ACOs) released by CMS to create incentives for health care providers to better coordinate care </a:t>
            </a:r>
          </a:p>
          <a:p>
            <a:pPr>
              <a:lnSpc>
                <a:spcPct val="120000"/>
              </a:lnSpc>
              <a:defRPr/>
            </a:pPr>
            <a:r>
              <a:rPr lang="en-US" sz="2000" dirty="0"/>
              <a:t>CMS established the Shared Savings Program to reward ACOs who lower growth of health care costs while meeting quality of care standards</a:t>
            </a:r>
          </a:p>
          <a:p>
            <a:pPr marL="0" indent="0">
              <a:lnSpc>
                <a:spcPct val="120000"/>
              </a:lnSpc>
              <a:buNone/>
              <a:defRPr/>
            </a:pPr>
            <a:r>
              <a:rPr lang="en-US" sz="2000" b="1" dirty="0"/>
              <a:t>2012</a:t>
            </a:r>
          </a:p>
          <a:p>
            <a:pPr>
              <a:lnSpc>
                <a:spcPct val="120000"/>
              </a:lnSpc>
              <a:defRPr/>
            </a:pPr>
            <a:r>
              <a:rPr lang="en-US" sz="2000" dirty="0"/>
              <a:t>ACA upheld by Supreme Court</a:t>
            </a:r>
          </a:p>
          <a:p>
            <a:pPr marL="0" indent="0">
              <a:lnSpc>
                <a:spcPct val="120000"/>
              </a:lnSpc>
              <a:buNone/>
              <a:defRPr/>
            </a:pPr>
            <a:r>
              <a:rPr lang="en-US" sz="2000" b="1" dirty="0"/>
              <a:t>2013</a:t>
            </a:r>
          </a:p>
          <a:p>
            <a:pPr>
              <a:lnSpc>
                <a:spcPct val="120000"/>
              </a:lnSpc>
              <a:defRPr/>
            </a:pPr>
            <a:r>
              <a:rPr lang="en-US" sz="2000" dirty="0"/>
              <a:t>Medicare ACOs in 49 states</a:t>
            </a:r>
          </a:p>
          <a:p>
            <a:pPr>
              <a:lnSpc>
                <a:spcPct val="120000"/>
              </a:lnSpc>
              <a:defRPr/>
            </a:pPr>
            <a:r>
              <a:rPr lang="en-US" sz="2000" dirty="0"/>
              <a:t>Open enrollment in the Health Insurance Marketplace begins</a:t>
            </a:r>
          </a:p>
          <a:p>
            <a:pPr marL="0" indent="0">
              <a:lnSpc>
                <a:spcPct val="120000"/>
              </a:lnSpc>
              <a:buNone/>
              <a:defRPr/>
            </a:pPr>
            <a:r>
              <a:rPr lang="en-US" sz="2000" b="1" dirty="0"/>
              <a:t>2014</a:t>
            </a:r>
          </a:p>
          <a:p>
            <a:pPr>
              <a:lnSpc>
                <a:spcPct val="120000"/>
              </a:lnSpc>
              <a:defRPr/>
            </a:pPr>
            <a:r>
              <a:rPr lang="en-US" sz="2000" dirty="0"/>
              <a:t>Coverage begins under plans purchased in the Health Insurance Marketplace.</a:t>
            </a:r>
          </a:p>
          <a:p>
            <a:pPr marL="0" indent="0">
              <a:lnSpc>
                <a:spcPct val="120000"/>
              </a:lnSpc>
              <a:buNone/>
              <a:defRPr/>
            </a:pPr>
            <a:r>
              <a:rPr lang="en-US" sz="2000" b="1" dirty="0"/>
              <a:t>2015</a:t>
            </a:r>
          </a:p>
          <a:p>
            <a:pPr>
              <a:lnSpc>
                <a:spcPct val="120000"/>
              </a:lnSpc>
              <a:defRPr/>
            </a:pPr>
            <a:r>
              <a:rPr lang="en-US" sz="2000" dirty="0"/>
              <a:t>Medicare Access and CHIP Reauthorization Act of 2015 becomes law to revise physician payment to focus on quality and outcomes</a:t>
            </a:r>
          </a:p>
          <a:p>
            <a:pPr marL="0" indent="0">
              <a:lnSpc>
                <a:spcPct val="120000"/>
              </a:lnSpc>
              <a:buNone/>
              <a:defRPr/>
            </a:pPr>
            <a:r>
              <a:rPr lang="en-US" sz="2000" b="1" dirty="0"/>
              <a:t>2017</a:t>
            </a:r>
          </a:p>
          <a:p>
            <a:pPr>
              <a:lnSpc>
                <a:spcPct val="120000"/>
              </a:lnSpc>
              <a:defRPr/>
            </a:pPr>
            <a:r>
              <a:rPr lang="en-US" sz="1800" dirty="0"/>
              <a:t>Congress and Administration consider changes to marketplace plans in ACA</a:t>
            </a:r>
            <a:endParaRPr lang="en-US" sz="2000" dirty="0"/>
          </a:p>
          <a:p>
            <a:pPr eaLnBrk="1" hangingPunct="1">
              <a:buFont typeface="Arial" charset="0"/>
              <a:buNone/>
              <a:defRPr/>
            </a:pPr>
            <a:endParaRPr lang="en-US" dirty="0"/>
          </a:p>
        </p:txBody>
      </p:sp>
      <p:sp>
        <p:nvSpPr>
          <p:cNvPr id="4" name="TextBox 3">
            <a:extLst>
              <a:ext uri="{FF2B5EF4-FFF2-40B4-BE49-F238E27FC236}">
                <a16:creationId xmlns:a16="http://schemas.microsoft.com/office/drawing/2014/main" id="{D69A4355-4C0E-4CE4-9A02-2025CB53B581}"/>
              </a:ext>
            </a:extLst>
          </p:cNvPr>
          <p:cNvSpPr txBox="1"/>
          <p:nvPr/>
        </p:nvSpPr>
        <p:spPr>
          <a:xfrm>
            <a:off x="6902197" y="5306707"/>
            <a:ext cx="4451603" cy="307777"/>
          </a:xfrm>
          <a:prstGeom prst="rect">
            <a:avLst/>
          </a:prstGeom>
          <a:noFill/>
        </p:spPr>
        <p:txBody>
          <a:bodyPr wrap="none" rtlCol="0">
            <a:spAutoFit/>
          </a:bodyPr>
          <a:lstStyle/>
          <a:p>
            <a:pPr fontAlgn="base">
              <a:spcBef>
                <a:spcPct val="0"/>
              </a:spcBef>
              <a:spcAft>
                <a:spcPct val="0"/>
              </a:spcAft>
            </a:pPr>
            <a:r>
              <a:rPr lang="en-US" altLang="en-US" sz="1400" dirty="0">
                <a:latin typeface="Arial" charset="0"/>
                <a:cs typeface="Arial" charset="0"/>
              </a:rPr>
              <a:t>Adapted from: http://www.managedcaremuseum.com.</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p:cNvSpPr>
          <p:nvPr>
            <p:ph type="title"/>
          </p:nvPr>
        </p:nvSpPr>
        <p:spPr/>
        <p:txBody>
          <a:bodyPr/>
          <a:lstStyle/>
          <a:p>
            <a:pPr eaLnBrk="1" hangingPunct="1"/>
            <a:r>
              <a:rPr lang="en-US" altLang="en-US" sz="3200" dirty="0">
                <a:solidFill>
                  <a:schemeClr val="tx1"/>
                </a:solidFill>
                <a:cs typeface="Arial" charset="0"/>
              </a:rPr>
              <a:t>What is a Managed Care Organization (MCO)?</a:t>
            </a:r>
            <a:endParaRPr lang="en-US" altLang="en-US" sz="3200" dirty="0">
              <a:solidFill>
                <a:schemeClr val="tx1"/>
              </a:solidFill>
            </a:endParaRPr>
          </a:p>
        </p:txBody>
      </p:sp>
      <p:sp>
        <p:nvSpPr>
          <p:cNvPr id="19459" name="Rectangle 3"/>
          <p:cNvSpPr>
            <a:spLocks noGrp="1"/>
          </p:cNvSpPr>
          <p:nvPr>
            <p:ph idx="1"/>
          </p:nvPr>
        </p:nvSpPr>
        <p:spPr>
          <a:xfrm>
            <a:off x="838200" y="1477168"/>
            <a:ext cx="10515600" cy="3903663"/>
          </a:xfrm>
        </p:spPr>
        <p:txBody>
          <a:bodyPr>
            <a:normAutofit fontScale="92500" lnSpcReduction="20000"/>
          </a:bodyPr>
          <a:lstStyle/>
          <a:p>
            <a:pPr>
              <a:lnSpc>
                <a:spcPct val="90000"/>
              </a:lnSpc>
            </a:pPr>
            <a:r>
              <a:rPr lang="en-US" altLang="en-US" sz="2400" dirty="0"/>
              <a:t>Many use the terms MCO and health plans interchangeably to describe a managed care delivery system</a:t>
            </a:r>
          </a:p>
          <a:p>
            <a:pPr>
              <a:lnSpc>
                <a:spcPct val="90000"/>
              </a:lnSpc>
            </a:pPr>
            <a:r>
              <a:rPr lang="en-US" altLang="en-US" sz="2400" dirty="0"/>
              <a:t>MCOs include:</a:t>
            </a:r>
          </a:p>
          <a:p>
            <a:pPr marL="800100" lvl="1" indent="-342900">
              <a:lnSpc>
                <a:spcPct val="90000"/>
              </a:lnSpc>
              <a:buFont typeface="Arial" charset="0"/>
              <a:buChar char="•"/>
            </a:pPr>
            <a:r>
              <a:rPr lang="en-US" altLang="en-US" sz="2000" dirty="0"/>
              <a:t>Managed Medicaid and Medicare programs</a:t>
            </a:r>
          </a:p>
          <a:p>
            <a:pPr marL="800100" lvl="1" indent="-342900">
              <a:lnSpc>
                <a:spcPct val="90000"/>
              </a:lnSpc>
              <a:buFont typeface="Arial" charset="0"/>
              <a:buChar char="•"/>
            </a:pPr>
            <a:r>
              <a:rPr lang="en-US" altLang="en-US" sz="2000" dirty="0"/>
              <a:t>Employer-offered commercial insurance plans</a:t>
            </a:r>
          </a:p>
          <a:p>
            <a:pPr marL="800100" lvl="1" indent="-342900">
              <a:lnSpc>
                <a:spcPct val="90000"/>
              </a:lnSpc>
              <a:buFont typeface="Arial" charset="0"/>
              <a:buChar char="•"/>
            </a:pPr>
            <a:r>
              <a:rPr lang="en-US" altLang="en-US" sz="2000" dirty="0"/>
              <a:t>Department of Defense TRICARE programs</a:t>
            </a:r>
          </a:p>
          <a:p>
            <a:pPr marL="800100" lvl="1" indent="-342900">
              <a:lnSpc>
                <a:spcPct val="90000"/>
              </a:lnSpc>
              <a:buFont typeface="Arial" charset="0"/>
              <a:buChar char="•"/>
            </a:pPr>
            <a:r>
              <a:rPr lang="en-US" altLang="en-US" sz="2000" dirty="0"/>
              <a:t>Integrated delivery systems and ACOs</a:t>
            </a:r>
          </a:p>
          <a:p>
            <a:pPr>
              <a:lnSpc>
                <a:spcPct val="90000"/>
              </a:lnSpc>
            </a:pPr>
            <a:r>
              <a:rPr lang="en-US" altLang="en-US" sz="2400" dirty="0"/>
              <a:t>Focus continues to be on controlling costs by controlling supply and demand of all healthcare resources</a:t>
            </a:r>
          </a:p>
          <a:p>
            <a:pPr>
              <a:lnSpc>
                <a:spcPct val="90000"/>
              </a:lnSpc>
            </a:pPr>
            <a:r>
              <a:rPr lang="en-US" altLang="en-US" sz="2400" dirty="0"/>
              <a:t>Utilize an array of cost management strategies to influence cost-effective decisions</a:t>
            </a:r>
          </a:p>
          <a:p>
            <a:pPr>
              <a:lnSpc>
                <a:spcPct val="90000"/>
              </a:lnSpc>
            </a:pPr>
            <a:r>
              <a:rPr lang="en-US" altLang="en-US" sz="2400" dirty="0"/>
              <a:t>Most common types of MCOs include Health Maintenance Organizations (HMOs) and Preferred Provider Organizations (PPOs)</a:t>
            </a:r>
          </a:p>
          <a:p>
            <a:pPr eaLnBrk="1" hangingPunct="1">
              <a:buFont typeface="Arial" charset="0"/>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p:nvPr>
        </p:nvSpPr>
        <p:spPr/>
        <p:txBody>
          <a:bodyPr/>
          <a:lstStyle/>
          <a:p>
            <a:pPr eaLnBrk="1" hangingPunct="1"/>
            <a:r>
              <a:rPr lang="en-US" altLang="en-US" sz="3000" dirty="0">
                <a:solidFill>
                  <a:schemeClr val="tx1"/>
                </a:solidFill>
                <a:cs typeface="Arial" charset="0"/>
              </a:rPr>
              <a:t>What is a Health Maintenance Organization (HMO)?</a:t>
            </a:r>
            <a:endParaRPr lang="en-US" altLang="en-US" sz="3000" dirty="0">
              <a:solidFill>
                <a:schemeClr val="tx1"/>
              </a:solidFill>
            </a:endParaRPr>
          </a:p>
        </p:txBody>
      </p:sp>
      <p:sp>
        <p:nvSpPr>
          <p:cNvPr id="20483" name="Rectangle 3"/>
          <p:cNvSpPr>
            <a:spLocks noGrp="1"/>
          </p:cNvSpPr>
          <p:nvPr>
            <p:ph idx="1"/>
          </p:nvPr>
        </p:nvSpPr>
        <p:spPr>
          <a:xfrm>
            <a:off x="838200" y="1477168"/>
            <a:ext cx="10515600" cy="3903663"/>
          </a:xfrm>
        </p:spPr>
        <p:txBody>
          <a:bodyPr/>
          <a:lstStyle/>
          <a:p>
            <a:pPr>
              <a:lnSpc>
                <a:spcPct val="90000"/>
              </a:lnSpc>
            </a:pPr>
            <a:r>
              <a:rPr lang="en-US" altLang="en-US" dirty="0"/>
              <a:t>Allegedly coined by Paul Ellwood, MD</a:t>
            </a:r>
          </a:p>
          <a:p>
            <a:pPr marL="800100" lvl="1" indent="-342900">
              <a:lnSpc>
                <a:spcPct val="90000"/>
              </a:lnSpc>
              <a:buFont typeface="Arial" charset="0"/>
              <a:buChar char="•"/>
            </a:pPr>
            <a:r>
              <a:rPr lang="en-US" altLang="en-US" dirty="0"/>
              <a:t>Focus of the delivery system was on:</a:t>
            </a:r>
          </a:p>
          <a:p>
            <a:pPr marL="1257300" lvl="2" indent="-342900">
              <a:lnSpc>
                <a:spcPct val="90000"/>
              </a:lnSpc>
            </a:pPr>
            <a:r>
              <a:rPr lang="en-US" altLang="en-US" dirty="0"/>
              <a:t>Wellness</a:t>
            </a:r>
          </a:p>
          <a:p>
            <a:pPr marL="1257300" lvl="2" indent="-342900">
              <a:lnSpc>
                <a:spcPct val="90000"/>
              </a:lnSpc>
            </a:pPr>
            <a:r>
              <a:rPr lang="en-US" altLang="en-US" dirty="0"/>
              <a:t>Health prevention</a:t>
            </a:r>
          </a:p>
          <a:p>
            <a:pPr marL="1257300" lvl="2" indent="-342900">
              <a:lnSpc>
                <a:spcPct val="90000"/>
              </a:lnSpc>
            </a:pPr>
            <a:r>
              <a:rPr lang="en-US" altLang="en-US" dirty="0"/>
              <a:t>Comprehensive acute and chronic care</a:t>
            </a:r>
          </a:p>
          <a:p>
            <a:pPr>
              <a:lnSpc>
                <a:spcPct val="90000"/>
              </a:lnSpc>
            </a:pPr>
            <a:r>
              <a:rPr lang="en-US" altLang="en-US" dirty="0"/>
              <a:t>Today, HMOs and other group health insurers allow for insured individuals to not have to pay cash from their personal funds for </a:t>
            </a:r>
            <a:r>
              <a:rPr lang="en-US" altLang="en-US" u="sng" dirty="0"/>
              <a:t>all</a:t>
            </a:r>
            <a:r>
              <a:rPr lang="en-US" altLang="en-US" dirty="0"/>
              <a:t> of their healthcare needs</a:t>
            </a:r>
          </a:p>
          <a:p>
            <a:pPr>
              <a:lnSpc>
                <a:spcPct val="90000"/>
              </a:lnSpc>
            </a:pPr>
            <a:r>
              <a:rPr lang="en-US" altLang="en-US" dirty="0"/>
              <a:t>Offer medical and/or prescription coverage</a:t>
            </a:r>
          </a:p>
          <a:p>
            <a:pPr eaLnBrk="1" hangingPunct="1">
              <a:lnSpc>
                <a:spcPct val="90000"/>
              </a:lnSpc>
              <a:buFont typeface="Arial" charset="0"/>
              <a:buNone/>
            </a:pPr>
            <a:endParaRPr lang="en-US" altLang="en-US" sz="12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Office Theme">
  <a:themeElements>
    <a:clrScheme name="Custom 7">
      <a:dk1>
        <a:srgbClr val="00205B"/>
      </a:dk1>
      <a:lt1>
        <a:sysClr val="window" lastClr="FFFFFF"/>
      </a:lt1>
      <a:dk2>
        <a:srgbClr val="00205B"/>
      </a:dk2>
      <a:lt2>
        <a:srgbClr val="00205B"/>
      </a:lt2>
      <a:accent1>
        <a:srgbClr val="FFFFFF"/>
      </a:accent1>
      <a:accent2>
        <a:srgbClr val="CB350F"/>
      </a:accent2>
      <a:accent3>
        <a:srgbClr val="97999B"/>
      </a:accent3>
      <a:accent4>
        <a:srgbClr val="F3D03E"/>
      </a:accent4>
      <a:accent5>
        <a:srgbClr val="34D0C1"/>
      </a:accent5>
      <a:accent6>
        <a:srgbClr val="93C90E"/>
      </a:accent6>
      <a:hlink>
        <a:srgbClr val="0076CF"/>
      </a:hlink>
      <a:folHlink>
        <a:srgbClr val="0076C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D630E4ABE432F44B6071E0374BA3AD0" ma:contentTypeVersion="13" ma:contentTypeDescription="Create a new document." ma:contentTypeScope="" ma:versionID="c2a4af7d977a0a4612efa62746cdba00">
  <xsd:schema xmlns:xsd="http://www.w3.org/2001/XMLSchema" xmlns:xs="http://www.w3.org/2001/XMLSchema" xmlns:p="http://schemas.microsoft.com/office/2006/metadata/properties" xmlns:ns3="875918e8-6976-4b4f-aace-74094fd1364a" xmlns:ns4="a48dff03-4399-4d22-87ec-f9fbe221725d" targetNamespace="http://schemas.microsoft.com/office/2006/metadata/properties" ma:root="true" ma:fieldsID="5652066789ff0bd760ac52e92cf86385" ns3:_="" ns4:_="">
    <xsd:import namespace="875918e8-6976-4b4f-aace-74094fd1364a"/>
    <xsd:import namespace="a48dff03-4399-4d22-87ec-f9fbe221725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EventHashCode" minOccurs="0"/>
                <xsd:element ref="ns4:MediaServiceGenerationTime" minOccurs="0"/>
                <xsd:element ref="ns4:MediaServiceLoca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5918e8-6976-4b4f-aace-74094fd1364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48dff03-4399-4d22-87ec-f9fbe221725d"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9D8D841-3E46-482B-B977-F2F3E04C2C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75918e8-6976-4b4f-aace-74094fd1364a"/>
    <ds:schemaRef ds:uri="a48dff03-4399-4d22-87ec-f9fbe22172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85CE41-D92F-4309-BFB2-734E2F2FC8EC}">
  <ds:schemaRefs>
    <ds:schemaRef ds:uri="http://schemas.microsoft.com/office/2006/metadata/properties"/>
    <ds:schemaRef ds:uri="875918e8-6976-4b4f-aace-74094fd1364a"/>
    <ds:schemaRef ds:uri="http://schemas.microsoft.com/office/2006/documentManagement/types"/>
    <ds:schemaRef ds:uri="http://purl.org/dc/terms/"/>
    <ds:schemaRef ds:uri="http://purl.org/dc/dcmitype/"/>
    <ds:schemaRef ds:uri="http://schemas.microsoft.com/office/infopath/2007/PartnerControls"/>
    <ds:schemaRef ds:uri="http://purl.org/dc/elements/1.1/"/>
    <ds:schemaRef ds:uri="http://schemas.openxmlformats.org/package/2006/metadata/core-properties"/>
    <ds:schemaRef ds:uri="a48dff03-4399-4d22-87ec-f9fbe221725d"/>
    <ds:schemaRef ds:uri="http://www.w3.org/XML/1998/namespace"/>
  </ds:schemaRefs>
</ds:datastoreItem>
</file>

<file path=customXml/itemProps3.xml><?xml version="1.0" encoding="utf-8"?>
<ds:datastoreItem xmlns:ds="http://schemas.openxmlformats.org/officeDocument/2006/customXml" ds:itemID="{9DE64481-C567-46C3-860D-E8D5F9C1312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1192</TotalTime>
  <Words>1102</Words>
  <Application>Microsoft Office PowerPoint</Application>
  <PresentationFormat>Widescreen</PresentationFormat>
  <Paragraphs>113</Paragraphs>
  <Slides>13</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Courier New</vt:lpstr>
      <vt:lpstr>Montserrat</vt:lpstr>
      <vt:lpstr>Trebuchet MS</vt:lpstr>
      <vt:lpstr>Wingdings</vt:lpstr>
      <vt:lpstr>Office Theme</vt:lpstr>
      <vt:lpstr>The History of Managed Care Organizations in the United States</vt:lpstr>
      <vt:lpstr>Topics Covered</vt:lpstr>
      <vt:lpstr>What is Managed Care?</vt:lpstr>
      <vt:lpstr>Key MCO Milestones</vt:lpstr>
      <vt:lpstr>Key MCO Milestones (cont.)</vt:lpstr>
      <vt:lpstr>Key MCO Milestones (cont.)</vt:lpstr>
      <vt:lpstr>Key MCO Milestones (cont.)</vt:lpstr>
      <vt:lpstr>What is a Managed Care Organization (MCO)?</vt:lpstr>
      <vt:lpstr>What is a Health Maintenance Organization (HMO)?</vt:lpstr>
      <vt:lpstr>Covered Pharmacy Benefit </vt:lpstr>
      <vt:lpstr>References</vt:lpstr>
      <vt:lpstr>Thank you to AMCP members Jonny Clark and Maher Abdel-Sattar for updating this presentation for 2020</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Mara K. Braunger</dc:creator>
  <cp:lastModifiedBy>Joshua Baldera</cp:lastModifiedBy>
  <cp:revision>208</cp:revision>
  <cp:lastPrinted>2019-10-28T17:05:04Z</cp:lastPrinted>
  <dcterms:created xsi:type="dcterms:W3CDTF">2019-05-03T17:39:49Z</dcterms:created>
  <dcterms:modified xsi:type="dcterms:W3CDTF">2020-03-20T14:55:09Z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0x010100FD630E4ABE432F44B6071E0374BA3AD0</vt:lpwstr>
  </property>
</Properties>
</file>