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18"/>
  </p:notesMasterIdLst>
  <p:sldIdLst>
    <p:sldId id="280" r:id="rId5"/>
    <p:sldId id="415" r:id="rId6"/>
    <p:sldId id="257" r:id="rId7"/>
    <p:sldId id="275" r:id="rId8"/>
    <p:sldId id="282" r:id="rId9"/>
    <p:sldId id="274" r:id="rId10"/>
    <p:sldId id="273" r:id="rId11"/>
    <p:sldId id="283" r:id="rId12"/>
    <p:sldId id="284" r:id="rId13"/>
    <p:sldId id="285" r:id="rId14"/>
    <p:sldId id="276" r:id="rId15"/>
    <p:sldId id="281" r:id="rId16"/>
    <p:sldId id="414"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E. Forbes" initials="SEF" lastIdx="7" clrIdx="0"/>
  <p:cmAuthor id="2" name="Sital Patel" initials="SP"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33" d="100"/>
          <a:sy n="33" d="100"/>
        </p:scale>
        <p:origin x="4" y="4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97E4A6-6275-4DDD-B731-D194F176E151}" type="doc">
      <dgm:prSet loTypeId="urn:microsoft.com/office/officeart/2005/8/layout/cycle7" loCatId="cycle" qsTypeId="urn:microsoft.com/office/officeart/2005/8/quickstyle/simple3" qsCatId="simple" csTypeId="urn:microsoft.com/office/officeart/2005/8/colors/accent6_3" csCatId="accent6" phldr="1"/>
      <dgm:spPr/>
      <dgm:t>
        <a:bodyPr/>
        <a:lstStyle/>
        <a:p>
          <a:endParaRPr lang="en-US"/>
        </a:p>
      </dgm:t>
    </dgm:pt>
    <dgm:pt modelId="{855670D3-BFF8-461D-BD32-425105268691}">
      <dgm:prSet/>
      <dgm:spPr/>
      <dgm:t>
        <a:bodyPr/>
        <a:lstStyle/>
        <a:p>
          <a:pPr rtl="0"/>
          <a:r>
            <a:rPr lang="en-US" dirty="0"/>
            <a:t>CER</a:t>
          </a:r>
        </a:p>
      </dgm:t>
    </dgm:pt>
    <dgm:pt modelId="{46254A44-5C86-4D56-AF19-AF2463CB94E5}" type="parTrans" cxnId="{5EAE08F0-B1E0-4BAB-A6A1-6A9C530B1C5D}">
      <dgm:prSet/>
      <dgm:spPr/>
      <dgm:t>
        <a:bodyPr/>
        <a:lstStyle/>
        <a:p>
          <a:endParaRPr lang="en-US"/>
        </a:p>
      </dgm:t>
    </dgm:pt>
    <dgm:pt modelId="{D20E4E61-BE9E-46F0-ABEB-6ED7837F6DEA}" type="sibTrans" cxnId="{5EAE08F0-B1E0-4BAB-A6A1-6A9C530B1C5D}">
      <dgm:prSet/>
      <dgm:spPr/>
      <dgm:t>
        <a:bodyPr/>
        <a:lstStyle/>
        <a:p>
          <a:endParaRPr lang="en-US"/>
        </a:p>
      </dgm:t>
    </dgm:pt>
    <dgm:pt modelId="{A74B6265-EFE3-4E37-95F2-E42D2443C5A7}">
      <dgm:prSet/>
      <dgm:spPr/>
      <dgm:t>
        <a:bodyPr/>
        <a:lstStyle/>
        <a:p>
          <a:pPr rtl="0"/>
          <a:r>
            <a:rPr lang="en-US" dirty="0"/>
            <a:t>Institutes of Medicine (IOM) definition: </a:t>
          </a:r>
          <a:r>
            <a:rPr lang="en-US" i="1" dirty="0"/>
            <a:t>generation and synthesis of evidence that compares the benefits and harms of alternative methods to prevent, diagnose, treat, and monitor a clinical condition or to improve the delivery of care</a:t>
          </a:r>
          <a:endParaRPr lang="en-US" dirty="0"/>
        </a:p>
      </dgm:t>
    </dgm:pt>
    <dgm:pt modelId="{74D44CC1-3182-45A6-86D9-717E1B27D34A}" type="parTrans" cxnId="{32E5E0C5-3561-455C-880B-4ACA0B3F148A}">
      <dgm:prSet/>
      <dgm:spPr/>
      <dgm:t>
        <a:bodyPr/>
        <a:lstStyle/>
        <a:p>
          <a:endParaRPr lang="en-US"/>
        </a:p>
      </dgm:t>
    </dgm:pt>
    <dgm:pt modelId="{DE2F7080-9FD6-4747-8665-6ED274B5D949}" type="sibTrans" cxnId="{32E5E0C5-3561-455C-880B-4ACA0B3F148A}">
      <dgm:prSet/>
      <dgm:spPr/>
      <dgm:t>
        <a:bodyPr/>
        <a:lstStyle/>
        <a:p>
          <a:endParaRPr lang="en-US"/>
        </a:p>
      </dgm:t>
    </dgm:pt>
    <dgm:pt modelId="{8C387BC2-ACA5-407C-895F-DE9DB5976AD9}">
      <dgm:prSet/>
      <dgm:spPr/>
      <dgm:t>
        <a:bodyPr/>
        <a:lstStyle/>
        <a:p>
          <a:pPr rtl="0"/>
          <a:r>
            <a:rPr lang="en-US" dirty="0"/>
            <a:t>Kaiser Family Foundation definition: </a:t>
          </a:r>
          <a:r>
            <a:rPr lang="en-US" i="1" dirty="0"/>
            <a:t>compares two or more different methods for preventing, diagnosing, and treating health conditions. Such research is performed using methods such as practical clinical trials, analyses of claims records, computer modeling, and systematic reviews of existing literature</a:t>
          </a:r>
          <a:endParaRPr lang="en-US" dirty="0"/>
        </a:p>
      </dgm:t>
    </dgm:pt>
    <dgm:pt modelId="{DA0A0D7C-8342-4EDD-8981-16DA078BF295}" type="parTrans" cxnId="{CE9870C2-859A-40D1-BA23-BA3E16BAA545}">
      <dgm:prSet/>
      <dgm:spPr/>
      <dgm:t>
        <a:bodyPr/>
        <a:lstStyle/>
        <a:p>
          <a:endParaRPr lang="en-US"/>
        </a:p>
      </dgm:t>
    </dgm:pt>
    <dgm:pt modelId="{A2103A95-B094-4285-9E13-B683CDABAD7D}" type="sibTrans" cxnId="{CE9870C2-859A-40D1-BA23-BA3E16BAA545}">
      <dgm:prSet/>
      <dgm:spPr/>
      <dgm:t>
        <a:bodyPr/>
        <a:lstStyle/>
        <a:p>
          <a:endParaRPr lang="en-US"/>
        </a:p>
      </dgm:t>
    </dgm:pt>
    <dgm:pt modelId="{2D0F3408-B2A7-47DD-AD33-FEC1FDF87040}">
      <dgm:prSet/>
      <dgm:spPr/>
      <dgm:t>
        <a:bodyPr/>
        <a:lstStyle/>
        <a:p>
          <a:pPr rtl="0"/>
          <a:r>
            <a:rPr lang="en-US"/>
            <a:t>Includes </a:t>
          </a:r>
          <a:r>
            <a:rPr lang="en-US" dirty="0"/>
            <a:t>any type of medical or pharmaceutical intervention (e.g. lab tests, procedures, medications, etc.)</a:t>
          </a:r>
        </a:p>
      </dgm:t>
    </dgm:pt>
    <dgm:pt modelId="{062F0DAE-9940-4AA3-A9D1-5434FF8081CB}" type="parTrans" cxnId="{11C73A75-A730-4450-A650-652027DF2D5C}">
      <dgm:prSet/>
      <dgm:spPr/>
      <dgm:t>
        <a:bodyPr/>
        <a:lstStyle/>
        <a:p>
          <a:endParaRPr lang="en-US"/>
        </a:p>
      </dgm:t>
    </dgm:pt>
    <dgm:pt modelId="{D1B8E748-BBC3-49DB-B00A-382D1EB59698}" type="sibTrans" cxnId="{11C73A75-A730-4450-A650-652027DF2D5C}">
      <dgm:prSet/>
      <dgm:spPr/>
      <dgm:t>
        <a:bodyPr/>
        <a:lstStyle/>
        <a:p>
          <a:endParaRPr lang="en-US"/>
        </a:p>
      </dgm:t>
    </dgm:pt>
    <dgm:pt modelId="{B5DB69DE-0602-4777-9552-726C0A2500DC}" type="pres">
      <dgm:prSet presAssocID="{1A97E4A6-6275-4DDD-B731-D194F176E151}" presName="Name0" presStyleCnt="0">
        <dgm:presLayoutVars>
          <dgm:dir/>
          <dgm:resizeHandles val="exact"/>
        </dgm:presLayoutVars>
      </dgm:prSet>
      <dgm:spPr/>
    </dgm:pt>
    <dgm:pt modelId="{5932FE04-C3B1-4388-B8BE-A338F31A0A45}" type="pres">
      <dgm:prSet presAssocID="{855670D3-BFF8-461D-BD32-425105268691}" presName="node" presStyleLbl="node1" presStyleIdx="0" presStyleCnt="1">
        <dgm:presLayoutVars>
          <dgm:bulletEnabled val="1"/>
        </dgm:presLayoutVars>
      </dgm:prSet>
      <dgm:spPr/>
    </dgm:pt>
  </dgm:ptLst>
  <dgm:cxnLst>
    <dgm:cxn modelId="{10483819-6E08-4CFC-958E-25BB23BAC5A5}" type="presOf" srcId="{1A97E4A6-6275-4DDD-B731-D194F176E151}" destId="{B5DB69DE-0602-4777-9552-726C0A2500DC}" srcOrd="0" destOrd="0" presId="urn:microsoft.com/office/officeart/2005/8/layout/cycle7"/>
    <dgm:cxn modelId="{3F5B9126-C8CE-4257-8870-AFB2980CDEE7}" type="presOf" srcId="{855670D3-BFF8-461D-BD32-425105268691}" destId="{5932FE04-C3B1-4388-B8BE-A338F31A0A45}" srcOrd="0" destOrd="0" presId="urn:microsoft.com/office/officeart/2005/8/layout/cycle7"/>
    <dgm:cxn modelId="{11C73A75-A730-4450-A650-652027DF2D5C}" srcId="{855670D3-BFF8-461D-BD32-425105268691}" destId="{2D0F3408-B2A7-47DD-AD33-FEC1FDF87040}" srcOrd="0" destOrd="0" parTransId="{062F0DAE-9940-4AA3-A9D1-5434FF8081CB}" sibTransId="{D1B8E748-BBC3-49DB-B00A-382D1EB59698}"/>
    <dgm:cxn modelId="{2711967B-8635-4530-8F10-E440B3E9BA20}" type="presOf" srcId="{2D0F3408-B2A7-47DD-AD33-FEC1FDF87040}" destId="{5932FE04-C3B1-4388-B8BE-A338F31A0A45}" srcOrd="0" destOrd="1" presId="urn:microsoft.com/office/officeart/2005/8/layout/cycle7"/>
    <dgm:cxn modelId="{F6F34985-52B8-45B3-9350-74B3E6705B0E}" type="presOf" srcId="{8C387BC2-ACA5-407C-895F-DE9DB5976AD9}" destId="{5932FE04-C3B1-4388-B8BE-A338F31A0A45}" srcOrd="0" destOrd="3" presId="urn:microsoft.com/office/officeart/2005/8/layout/cycle7"/>
    <dgm:cxn modelId="{15BB3CB1-A34D-4D48-9D48-39EA82BE2289}" type="presOf" srcId="{A74B6265-EFE3-4E37-95F2-E42D2443C5A7}" destId="{5932FE04-C3B1-4388-B8BE-A338F31A0A45}" srcOrd="0" destOrd="2" presId="urn:microsoft.com/office/officeart/2005/8/layout/cycle7"/>
    <dgm:cxn modelId="{CE9870C2-859A-40D1-BA23-BA3E16BAA545}" srcId="{855670D3-BFF8-461D-BD32-425105268691}" destId="{8C387BC2-ACA5-407C-895F-DE9DB5976AD9}" srcOrd="2" destOrd="0" parTransId="{DA0A0D7C-8342-4EDD-8981-16DA078BF295}" sibTransId="{A2103A95-B094-4285-9E13-B683CDABAD7D}"/>
    <dgm:cxn modelId="{32E5E0C5-3561-455C-880B-4ACA0B3F148A}" srcId="{855670D3-BFF8-461D-BD32-425105268691}" destId="{A74B6265-EFE3-4E37-95F2-E42D2443C5A7}" srcOrd="1" destOrd="0" parTransId="{74D44CC1-3182-45A6-86D9-717E1B27D34A}" sibTransId="{DE2F7080-9FD6-4747-8665-6ED274B5D949}"/>
    <dgm:cxn modelId="{5EAE08F0-B1E0-4BAB-A6A1-6A9C530B1C5D}" srcId="{1A97E4A6-6275-4DDD-B731-D194F176E151}" destId="{855670D3-BFF8-461D-BD32-425105268691}" srcOrd="0" destOrd="0" parTransId="{46254A44-5C86-4D56-AF19-AF2463CB94E5}" sibTransId="{D20E4E61-BE9E-46F0-ABEB-6ED7837F6DEA}"/>
    <dgm:cxn modelId="{4D905D67-BBE7-4CE1-82DC-6745182AAC05}" type="presParOf" srcId="{B5DB69DE-0602-4777-9552-726C0A2500DC}" destId="{5932FE04-C3B1-4388-B8BE-A338F31A0A4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DE8B53-1072-47E8-8425-FBE88861AEB3}"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9954E506-7751-408A-A5AA-204FA420F691}">
      <dgm:prSet/>
      <dgm:spPr/>
      <dgm:t>
        <a:bodyPr/>
        <a:lstStyle/>
        <a:p>
          <a:pPr rtl="0"/>
          <a:r>
            <a:rPr lang="en-US" i="1" dirty="0"/>
            <a:t>Assesses the benefits and harms of preventive, diagnostic, therapeutic, palliative, or health delivery system interventions to inform decision making, highlighting comparisons and outcomes that matter to people;</a:t>
          </a:r>
          <a:endParaRPr lang="en-US" dirty="0"/>
        </a:p>
      </dgm:t>
    </dgm:pt>
    <dgm:pt modelId="{C15614BD-BC29-4E5C-8921-565F346C7031}" type="parTrans" cxnId="{70D264B4-2202-419F-A07E-931523BCE606}">
      <dgm:prSet/>
      <dgm:spPr/>
      <dgm:t>
        <a:bodyPr/>
        <a:lstStyle/>
        <a:p>
          <a:endParaRPr lang="en-US"/>
        </a:p>
      </dgm:t>
    </dgm:pt>
    <dgm:pt modelId="{16F17B9B-8BAB-4D42-A1DA-6E4F9D7C9644}" type="sibTrans" cxnId="{70D264B4-2202-419F-A07E-931523BCE606}">
      <dgm:prSet/>
      <dgm:spPr/>
      <dgm:t>
        <a:bodyPr/>
        <a:lstStyle/>
        <a:p>
          <a:endParaRPr lang="en-US"/>
        </a:p>
      </dgm:t>
    </dgm:pt>
    <dgm:pt modelId="{C2FD765D-D8FA-4807-B1D4-13F305DD2806}">
      <dgm:prSet/>
      <dgm:spPr/>
      <dgm:t>
        <a:bodyPr/>
        <a:lstStyle/>
        <a:p>
          <a:pPr rtl="0"/>
          <a:r>
            <a:rPr lang="en-US" i="1" dirty="0"/>
            <a:t>Is inclusive of an individual’s preferences, autonomy and needs, focusing on outcomes that people notice and care about such as survival, function, symptoms, and health related quality of life;</a:t>
          </a:r>
          <a:endParaRPr lang="en-US" dirty="0"/>
        </a:p>
      </dgm:t>
    </dgm:pt>
    <dgm:pt modelId="{C48A1FFC-49E1-41A0-BA27-DA423B95486C}" type="parTrans" cxnId="{54832EB9-3FF9-4AE6-9A54-1C732B2AF4E5}">
      <dgm:prSet/>
      <dgm:spPr/>
      <dgm:t>
        <a:bodyPr/>
        <a:lstStyle/>
        <a:p>
          <a:endParaRPr lang="en-US"/>
        </a:p>
      </dgm:t>
    </dgm:pt>
    <dgm:pt modelId="{F056E3D0-92C8-40A2-9FCA-83FC7E78E580}" type="sibTrans" cxnId="{54832EB9-3FF9-4AE6-9A54-1C732B2AF4E5}">
      <dgm:prSet/>
      <dgm:spPr/>
      <dgm:t>
        <a:bodyPr/>
        <a:lstStyle/>
        <a:p>
          <a:endParaRPr lang="en-US"/>
        </a:p>
      </dgm:t>
    </dgm:pt>
    <dgm:pt modelId="{5E82CC7F-7629-4C18-8155-0B8B8834E306}">
      <dgm:prSet/>
      <dgm:spPr/>
      <dgm:t>
        <a:bodyPr/>
        <a:lstStyle/>
        <a:p>
          <a:pPr rtl="0"/>
          <a:r>
            <a:rPr lang="en-US" i="1" dirty="0"/>
            <a:t>Incorporates a wide variety of settings and diversity of participants to address individual differences and barriers to implementation and dissemination; and</a:t>
          </a:r>
          <a:endParaRPr lang="en-US" dirty="0"/>
        </a:p>
      </dgm:t>
    </dgm:pt>
    <dgm:pt modelId="{4C1C0E58-F3F9-45F5-99A7-D36299504FD0}" type="parTrans" cxnId="{5594F2AE-8DF7-41C2-AF6C-24677561D549}">
      <dgm:prSet/>
      <dgm:spPr/>
      <dgm:t>
        <a:bodyPr/>
        <a:lstStyle/>
        <a:p>
          <a:endParaRPr lang="en-US"/>
        </a:p>
      </dgm:t>
    </dgm:pt>
    <dgm:pt modelId="{12164786-ECA3-4244-8400-25F32E847CB7}" type="sibTrans" cxnId="{5594F2AE-8DF7-41C2-AF6C-24677561D549}">
      <dgm:prSet/>
      <dgm:spPr/>
      <dgm:t>
        <a:bodyPr/>
        <a:lstStyle/>
        <a:p>
          <a:endParaRPr lang="en-US"/>
        </a:p>
      </dgm:t>
    </dgm:pt>
    <dgm:pt modelId="{FFF9C899-490D-4E11-8F39-5EC3131C85D8}">
      <dgm:prSet/>
      <dgm:spPr/>
      <dgm:t>
        <a:bodyPr/>
        <a:lstStyle/>
        <a:p>
          <a:pPr rtl="0"/>
          <a:r>
            <a:rPr lang="en-US" i="1" dirty="0"/>
            <a:t>Investigates (or may investigate) optimizing outcomes while addressing burden to individuals, availability of services, technology, and personnel, and other stakeholder perspectives</a:t>
          </a:r>
          <a:endParaRPr lang="en-US" dirty="0"/>
        </a:p>
      </dgm:t>
    </dgm:pt>
    <dgm:pt modelId="{2DE76715-925A-4E8B-9468-836AAF34C322}" type="parTrans" cxnId="{44B7EA22-60E7-4165-A67B-3265C1BF22C9}">
      <dgm:prSet/>
      <dgm:spPr/>
      <dgm:t>
        <a:bodyPr/>
        <a:lstStyle/>
        <a:p>
          <a:endParaRPr lang="en-US"/>
        </a:p>
      </dgm:t>
    </dgm:pt>
    <dgm:pt modelId="{6065E95E-955E-406F-9F35-A4BB46FBE1B0}" type="sibTrans" cxnId="{44B7EA22-60E7-4165-A67B-3265C1BF22C9}">
      <dgm:prSet/>
      <dgm:spPr/>
      <dgm:t>
        <a:bodyPr/>
        <a:lstStyle/>
        <a:p>
          <a:endParaRPr lang="en-US"/>
        </a:p>
      </dgm:t>
    </dgm:pt>
    <dgm:pt modelId="{BCE73F16-664D-4E3A-AE51-EEECFD123ED7}" type="pres">
      <dgm:prSet presAssocID="{73DE8B53-1072-47E8-8425-FBE88861AEB3}" presName="diagram" presStyleCnt="0">
        <dgm:presLayoutVars>
          <dgm:dir/>
          <dgm:resizeHandles val="exact"/>
        </dgm:presLayoutVars>
      </dgm:prSet>
      <dgm:spPr/>
    </dgm:pt>
    <dgm:pt modelId="{C6BE5696-EC91-4619-A45E-D1A3B9306A75}" type="pres">
      <dgm:prSet presAssocID="{9954E506-7751-408A-A5AA-204FA420F691}" presName="node" presStyleLbl="node1" presStyleIdx="0" presStyleCnt="4" custScaleX="170076">
        <dgm:presLayoutVars>
          <dgm:bulletEnabled val="1"/>
        </dgm:presLayoutVars>
      </dgm:prSet>
      <dgm:spPr/>
    </dgm:pt>
    <dgm:pt modelId="{A9E00ACD-34C2-470F-914C-F79D8F023874}" type="pres">
      <dgm:prSet presAssocID="{16F17B9B-8BAB-4D42-A1DA-6E4F9D7C9644}" presName="sibTrans" presStyleCnt="0"/>
      <dgm:spPr/>
    </dgm:pt>
    <dgm:pt modelId="{CB2D6907-34F8-4CC6-9190-3F5B07B4B58F}" type="pres">
      <dgm:prSet presAssocID="{C2FD765D-D8FA-4807-B1D4-13F305DD2806}" presName="node" presStyleLbl="node1" presStyleIdx="1" presStyleCnt="4" custScaleX="170076">
        <dgm:presLayoutVars>
          <dgm:bulletEnabled val="1"/>
        </dgm:presLayoutVars>
      </dgm:prSet>
      <dgm:spPr/>
    </dgm:pt>
    <dgm:pt modelId="{41065E60-3AD2-488A-ADEB-9EC3CA4891C1}" type="pres">
      <dgm:prSet presAssocID="{F056E3D0-92C8-40A2-9FCA-83FC7E78E580}" presName="sibTrans" presStyleCnt="0"/>
      <dgm:spPr/>
    </dgm:pt>
    <dgm:pt modelId="{9E179543-043C-4787-B417-B32F6F8A1C04}" type="pres">
      <dgm:prSet presAssocID="{5E82CC7F-7629-4C18-8155-0B8B8834E306}" presName="node" presStyleLbl="node1" presStyleIdx="2" presStyleCnt="4" custScaleX="170076">
        <dgm:presLayoutVars>
          <dgm:bulletEnabled val="1"/>
        </dgm:presLayoutVars>
      </dgm:prSet>
      <dgm:spPr/>
    </dgm:pt>
    <dgm:pt modelId="{294377C2-BAC8-40E9-9E9D-96AD35870E05}" type="pres">
      <dgm:prSet presAssocID="{12164786-ECA3-4244-8400-25F32E847CB7}" presName="sibTrans" presStyleCnt="0"/>
      <dgm:spPr/>
    </dgm:pt>
    <dgm:pt modelId="{EBEFCE9B-1F1C-4A7D-887F-22655A68E352}" type="pres">
      <dgm:prSet presAssocID="{FFF9C899-490D-4E11-8F39-5EC3131C85D8}" presName="node" presStyleLbl="node1" presStyleIdx="3" presStyleCnt="4" custScaleX="170076">
        <dgm:presLayoutVars>
          <dgm:bulletEnabled val="1"/>
        </dgm:presLayoutVars>
      </dgm:prSet>
      <dgm:spPr/>
    </dgm:pt>
  </dgm:ptLst>
  <dgm:cxnLst>
    <dgm:cxn modelId="{27E62D04-3DFA-41EE-B14E-E4B078644D02}" type="presOf" srcId="{5E82CC7F-7629-4C18-8155-0B8B8834E306}" destId="{9E179543-043C-4787-B417-B32F6F8A1C04}" srcOrd="0" destOrd="0" presId="urn:microsoft.com/office/officeart/2005/8/layout/default"/>
    <dgm:cxn modelId="{44B7EA22-60E7-4165-A67B-3265C1BF22C9}" srcId="{73DE8B53-1072-47E8-8425-FBE88861AEB3}" destId="{FFF9C899-490D-4E11-8F39-5EC3131C85D8}" srcOrd="3" destOrd="0" parTransId="{2DE76715-925A-4E8B-9468-836AAF34C322}" sibTransId="{6065E95E-955E-406F-9F35-A4BB46FBE1B0}"/>
    <dgm:cxn modelId="{3ED5404C-4E2D-4722-AB35-C235DCF4390C}" type="presOf" srcId="{9954E506-7751-408A-A5AA-204FA420F691}" destId="{C6BE5696-EC91-4619-A45E-D1A3B9306A75}" srcOrd="0" destOrd="0" presId="urn:microsoft.com/office/officeart/2005/8/layout/default"/>
    <dgm:cxn modelId="{6C30DA75-0063-47B1-B198-138577BE3A23}" type="presOf" srcId="{73DE8B53-1072-47E8-8425-FBE88861AEB3}" destId="{BCE73F16-664D-4E3A-AE51-EEECFD123ED7}" srcOrd="0" destOrd="0" presId="urn:microsoft.com/office/officeart/2005/8/layout/default"/>
    <dgm:cxn modelId="{58766B8E-2D62-4B2F-B7AD-8DA7975A60B6}" type="presOf" srcId="{FFF9C899-490D-4E11-8F39-5EC3131C85D8}" destId="{EBEFCE9B-1F1C-4A7D-887F-22655A68E352}" srcOrd="0" destOrd="0" presId="urn:microsoft.com/office/officeart/2005/8/layout/default"/>
    <dgm:cxn modelId="{5594F2AE-8DF7-41C2-AF6C-24677561D549}" srcId="{73DE8B53-1072-47E8-8425-FBE88861AEB3}" destId="{5E82CC7F-7629-4C18-8155-0B8B8834E306}" srcOrd="2" destOrd="0" parTransId="{4C1C0E58-F3F9-45F5-99A7-D36299504FD0}" sibTransId="{12164786-ECA3-4244-8400-25F32E847CB7}"/>
    <dgm:cxn modelId="{70D264B4-2202-419F-A07E-931523BCE606}" srcId="{73DE8B53-1072-47E8-8425-FBE88861AEB3}" destId="{9954E506-7751-408A-A5AA-204FA420F691}" srcOrd="0" destOrd="0" parTransId="{C15614BD-BC29-4E5C-8921-565F346C7031}" sibTransId="{16F17B9B-8BAB-4D42-A1DA-6E4F9D7C9644}"/>
    <dgm:cxn modelId="{54832EB9-3FF9-4AE6-9A54-1C732B2AF4E5}" srcId="{73DE8B53-1072-47E8-8425-FBE88861AEB3}" destId="{C2FD765D-D8FA-4807-B1D4-13F305DD2806}" srcOrd="1" destOrd="0" parTransId="{C48A1FFC-49E1-41A0-BA27-DA423B95486C}" sibTransId="{F056E3D0-92C8-40A2-9FCA-83FC7E78E580}"/>
    <dgm:cxn modelId="{7E2063E8-B366-4474-AB6E-2CE4F203C3C8}" type="presOf" srcId="{C2FD765D-D8FA-4807-B1D4-13F305DD2806}" destId="{CB2D6907-34F8-4CC6-9190-3F5B07B4B58F}" srcOrd="0" destOrd="0" presId="urn:microsoft.com/office/officeart/2005/8/layout/default"/>
    <dgm:cxn modelId="{799601B7-A433-47E1-91E8-0D8EDBF5E900}" type="presParOf" srcId="{BCE73F16-664D-4E3A-AE51-EEECFD123ED7}" destId="{C6BE5696-EC91-4619-A45E-D1A3B9306A75}" srcOrd="0" destOrd="0" presId="urn:microsoft.com/office/officeart/2005/8/layout/default"/>
    <dgm:cxn modelId="{6974A709-8580-49CD-B5B4-562B3731B0AE}" type="presParOf" srcId="{BCE73F16-664D-4E3A-AE51-EEECFD123ED7}" destId="{A9E00ACD-34C2-470F-914C-F79D8F023874}" srcOrd="1" destOrd="0" presId="urn:microsoft.com/office/officeart/2005/8/layout/default"/>
    <dgm:cxn modelId="{C69FFAB1-4888-4ACA-9C8F-47D14DCAE0D5}" type="presParOf" srcId="{BCE73F16-664D-4E3A-AE51-EEECFD123ED7}" destId="{CB2D6907-34F8-4CC6-9190-3F5B07B4B58F}" srcOrd="2" destOrd="0" presId="urn:microsoft.com/office/officeart/2005/8/layout/default"/>
    <dgm:cxn modelId="{8C379B65-C405-45DD-B29F-956AEECE0F1C}" type="presParOf" srcId="{BCE73F16-664D-4E3A-AE51-EEECFD123ED7}" destId="{41065E60-3AD2-488A-ADEB-9EC3CA4891C1}" srcOrd="3" destOrd="0" presId="urn:microsoft.com/office/officeart/2005/8/layout/default"/>
    <dgm:cxn modelId="{C244C34A-CA62-4CF9-B21D-1995FFE4C1F1}" type="presParOf" srcId="{BCE73F16-664D-4E3A-AE51-EEECFD123ED7}" destId="{9E179543-043C-4787-B417-B32F6F8A1C04}" srcOrd="4" destOrd="0" presId="urn:microsoft.com/office/officeart/2005/8/layout/default"/>
    <dgm:cxn modelId="{1C021F34-A72A-4848-9F81-041D3FD5A650}" type="presParOf" srcId="{BCE73F16-664D-4E3A-AE51-EEECFD123ED7}" destId="{294377C2-BAC8-40E9-9E9D-96AD35870E05}" srcOrd="5" destOrd="0" presId="urn:microsoft.com/office/officeart/2005/8/layout/default"/>
    <dgm:cxn modelId="{6EF553C9-17F9-4EAB-8134-547A13BE3DA5}" type="presParOf" srcId="{BCE73F16-664D-4E3A-AE51-EEECFD123ED7}" destId="{EBEFCE9B-1F1C-4A7D-887F-22655A68E3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D6B679-D8E2-4EC0-A388-3386524D0087}" type="doc">
      <dgm:prSet loTypeId="urn:microsoft.com/office/officeart/2005/8/layout/hList1" loCatId="list" qsTypeId="urn:microsoft.com/office/officeart/2005/8/quickstyle/simple1" qsCatId="simple" csTypeId="urn:microsoft.com/office/officeart/2005/8/colors/accent6_2" csCatId="accent6"/>
      <dgm:spPr/>
      <dgm:t>
        <a:bodyPr/>
        <a:lstStyle/>
        <a:p>
          <a:endParaRPr lang="en-US"/>
        </a:p>
      </dgm:t>
    </dgm:pt>
    <dgm:pt modelId="{646D657C-3476-4D34-B66F-348A1276A491}">
      <dgm:prSet/>
      <dgm:spPr/>
      <dgm:t>
        <a:bodyPr/>
        <a:lstStyle/>
        <a:p>
          <a:pPr rtl="0"/>
          <a:r>
            <a:rPr lang="en-US"/>
            <a:t>CER:</a:t>
          </a:r>
        </a:p>
      </dgm:t>
    </dgm:pt>
    <dgm:pt modelId="{DD540BA1-EAD6-425C-98E0-BBC558814463}" type="parTrans" cxnId="{A71057B7-DD6B-4C32-B1AA-3FFF69BD4BF0}">
      <dgm:prSet/>
      <dgm:spPr/>
      <dgm:t>
        <a:bodyPr/>
        <a:lstStyle/>
        <a:p>
          <a:endParaRPr lang="en-US"/>
        </a:p>
      </dgm:t>
    </dgm:pt>
    <dgm:pt modelId="{256BAB9C-BFEC-4D32-8F8F-4FCDFADC88EF}" type="sibTrans" cxnId="{A71057B7-DD6B-4C32-B1AA-3FFF69BD4BF0}">
      <dgm:prSet/>
      <dgm:spPr/>
      <dgm:t>
        <a:bodyPr/>
        <a:lstStyle/>
        <a:p>
          <a:endParaRPr lang="en-US"/>
        </a:p>
      </dgm:t>
    </dgm:pt>
    <dgm:pt modelId="{C9C85B4B-9EF8-4238-BC3A-8DBA9742E91A}">
      <dgm:prSet/>
      <dgm:spPr/>
      <dgm:t>
        <a:bodyPr/>
        <a:lstStyle/>
        <a:p>
          <a:pPr rtl="0"/>
          <a:r>
            <a:rPr lang="en-US" dirty="0"/>
            <a:t>IOM: </a:t>
          </a:r>
          <a:r>
            <a:rPr lang="en-US" i="1" dirty="0"/>
            <a:t>assist consumers, clinicians, purchasers, and policy makers to </a:t>
          </a:r>
          <a:r>
            <a:rPr lang="en-US" b="1" i="1" dirty="0"/>
            <a:t>make</a:t>
          </a:r>
          <a:r>
            <a:rPr lang="en-US" i="1" dirty="0"/>
            <a:t> </a:t>
          </a:r>
          <a:r>
            <a:rPr lang="en-US" b="1" i="1" dirty="0"/>
            <a:t>informed decisions </a:t>
          </a:r>
          <a:r>
            <a:rPr lang="en-US" i="1" dirty="0"/>
            <a:t>that will improve health care at both the individual and population levels</a:t>
          </a:r>
          <a:endParaRPr lang="en-US" dirty="0"/>
        </a:p>
      </dgm:t>
    </dgm:pt>
    <dgm:pt modelId="{BAE33B40-EE6A-4AED-86D0-35AFDFC2C92D}" type="parTrans" cxnId="{B33845E4-532C-47DA-BF97-74DDED3072FB}">
      <dgm:prSet/>
      <dgm:spPr/>
      <dgm:t>
        <a:bodyPr/>
        <a:lstStyle/>
        <a:p>
          <a:endParaRPr lang="en-US"/>
        </a:p>
      </dgm:t>
    </dgm:pt>
    <dgm:pt modelId="{D052F15D-EF7E-4999-A3B2-F28D960830D5}" type="sibTrans" cxnId="{B33845E4-532C-47DA-BF97-74DDED3072FB}">
      <dgm:prSet/>
      <dgm:spPr/>
      <dgm:t>
        <a:bodyPr/>
        <a:lstStyle/>
        <a:p>
          <a:endParaRPr lang="en-US"/>
        </a:p>
      </dgm:t>
    </dgm:pt>
    <dgm:pt modelId="{0BC3F7C1-0D9C-4D68-8EC4-2B5FB170C780}">
      <dgm:prSet/>
      <dgm:spPr/>
      <dgm:t>
        <a:bodyPr/>
        <a:lstStyle/>
        <a:p>
          <a:pPr rtl="0"/>
          <a:r>
            <a:rPr lang="en-US" dirty="0"/>
            <a:t>Kaiser Family Foundation: </a:t>
          </a:r>
          <a:r>
            <a:rPr lang="en-US" i="1" dirty="0"/>
            <a:t>improve health outcomes by developing and disseminating evidence based information to patients, providers, and health care decision-makers about the effectiveness of treatments relative to other options. Identifying the most effective and efficient interventions has the potential to reduce unnecessary treatments, which in turn, may help lower costs</a:t>
          </a:r>
          <a:endParaRPr lang="en-US" dirty="0"/>
        </a:p>
      </dgm:t>
    </dgm:pt>
    <dgm:pt modelId="{46028703-2FBE-4EBC-9CB0-4BDBCB87CC9E}" type="parTrans" cxnId="{BDF91313-CE39-453D-A733-DB05CAB4768F}">
      <dgm:prSet/>
      <dgm:spPr/>
      <dgm:t>
        <a:bodyPr/>
        <a:lstStyle/>
        <a:p>
          <a:endParaRPr lang="en-US"/>
        </a:p>
      </dgm:t>
    </dgm:pt>
    <dgm:pt modelId="{08D291F6-2FA3-4E7C-8089-889811FA1E6A}" type="sibTrans" cxnId="{BDF91313-CE39-453D-A733-DB05CAB4768F}">
      <dgm:prSet/>
      <dgm:spPr/>
      <dgm:t>
        <a:bodyPr/>
        <a:lstStyle/>
        <a:p>
          <a:endParaRPr lang="en-US"/>
        </a:p>
      </dgm:t>
    </dgm:pt>
    <dgm:pt modelId="{C00F52D5-F0D3-42C0-A124-6310965C6FDA}">
      <dgm:prSet/>
      <dgm:spPr/>
      <dgm:t>
        <a:bodyPr/>
        <a:lstStyle/>
        <a:p>
          <a:pPr rtl="0"/>
          <a:r>
            <a:rPr lang="en-US"/>
            <a:t>PCOR:</a:t>
          </a:r>
        </a:p>
      </dgm:t>
    </dgm:pt>
    <dgm:pt modelId="{40E2E2B8-2509-44E8-A9CA-9BDCE60C6170}" type="parTrans" cxnId="{E4AAE9C1-AF15-440D-B5BA-9C811AE155EA}">
      <dgm:prSet/>
      <dgm:spPr/>
      <dgm:t>
        <a:bodyPr/>
        <a:lstStyle/>
        <a:p>
          <a:endParaRPr lang="en-US"/>
        </a:p>
      </dgm:t>
    </dgm:pt>
    <dgm:pt modelId="{D33B81B8-3C70-47C8-B2D9-B2AFADC06BAD}" type="sibTrans" cxnId="{E4AAE9C1-AF15-440D-B5BA-9C811AE155EA}">
      <dgm:prSet/>
      <dgm:spPr/>
      <dgm:t>
        <a:bodyPr/>
        <a:lstStyle/>
        <a:p>
          <a:endParaRPr lang="en-US"/>
        </a:p>
      </dgm:t>
    </dgm:pt>
    <dgm:pt modelId="{BA6A6363-EA0E-4AE5-8A3C-0B48F2534FDE}">
      <dgm:prSet/>
      <dgm:spPr/>
      <dgm:t>
        <a:bodyPr/>
        <a:lstStyle/>
        <a:p>
          <a:pPr rtl="0"/>
          <a:r>
            <a:rPr lang="en-US" dirty="0"/>
            <a:t>PCORI: </a:t>
          </a:r>
          <a:r>
            <a:rPr lang="en-US" i="1" dirty="0"/>
            <a:t>help people and their caregivers communicate and </a:t>
          </a:r>
          <a:r>
            <a:rPr lang="en-US" b="1" i="1" dirty="0"/>
            <a:t>make informed healthcare </a:t>
          </a:r>
          <a:r>
            <a:rPr lang="en-US" i="1" dirty="0"/>
            <a:t>decisions, allowing their voices to be heard in assessing the value of healthcare options</a:t>
          </a:r>
          <a:endParaRPr lang="en-US" dirty="0"/>
        </a:p>
      </dgm:t>
    </dgm:pt>
    <dgm:pt modelId="{3A46AEA0-BA5D-4B6C-8DDB-462F9641A9C9}" type="parTrans" cxnId="{E25FC078-2C79-49E6-8A82-9AB21EA9A754}">
      <dgm:prSet/>
      <dgm:spPr/>
      <dgm:t>
        <a:bodyPr/>
        <a:lstStyle/>
        <a:p>
          <a:endParaRPr lang="en-US"/>
        </a:p>
      </dgm:t>
    </dgm:pt>
    <dgm:pt modelId="{5CD1AD4F-62A8-4950-922A-BA1D59F1BCE8}" type="sibTrans" cxnId="{E25FC078-2C79-49E6-8A82-9AB21EA9A754}">
      <dgm:prSet/>
      <dgm:spPr/>
      <dgm:t>
        <a:bodyPr/>
        <a:lstStyle/>
        <a:p>
          <a:endParaRPr lang="en-US"/>
        </a:p>
      </dgm:t>
    </dgm:pt>
    <dgm:pt modelId="{DF187E1C-D838-4B17-94AB-CA5EB7CCD386}" type="pres">
      <dgm:prSet presAssocID="{A5D6B679-D8E2-4EC0-A388-3386524D0087}" presName="Name0" presStyleCnt="0">
        <dgm:presLayoutVars>
          <dgm:dir/>
          <dgm:animLvl val="lvl"/>
          <dgm:resizeHandles val="exact"/>
        </dgm:presLayoutVars>
      </dgm:prSet>
      <dgm:spPr/>
    </dgm:pt>
    <dgm:pt modelId="{FDEB111E-1BFD-47FD-AA41-D870473D78E8}" type="pres">
      <dgm:prSet presAssocID="{646D657C-3476-4D34-B66F-348A1276A491}" presName="composite" presStyleCnt="0"/>
      <dgm:spPr/>
    </dgm:pt>
    <dgm:pt modelId="{31D0F997-74A6-4FE4-9213-0EB4B859806D}" type="pres">
      <dgm:prSet presAssocID="{646D657C-3476-4D34-B66F-348A1276A491}" presName="parTx" presStyleLbl="alignNode1" presStyleIdx="0" presStyleCnt="2">
        <dgm:presLayoutVars>
          <dgm:chMax val="0"/>
          <dgm:chPref val="0"/>
          <dgm:bulletEnabled val="1"/>
        </dgm:presLayoutVars>
      </dgm:prSet>
      <dgm:spPr/>
    </dgm:pt>
    <dgm:pt modelId="{32023B65-2EC0-45CC-8FB2-A5671267C160}" type="pres">
      <dgm:prSet presAssocID="{646D657C-3476-4D34-B66F-348A1276A491}" presName="desTx" presStyleLbl="alignAccFollowNode1" presStyleIdx="0" presStyleCnt="2">
        <dgm:presLayoutVars>
          <dgm:bulletEnabled val="1"/>
        </dgm:presLayoutVars>
      </dgm:prSet>
      <dgm:spPr/>
    </dgm:pt>
    <dgm:pt modelId="{AC88F211-C7D1-47B5-8361-ADD05FA02639}" type="pres">
      <dgm:prSet presAssocID="{256BAB9C-BFEC-4D32-8F8F-4FCDFADC88EF}" presName="space" presStyleCnt="0"/>
      <dgm:spPr/>
    </dgm:pt>
    <dgm:pt modelId="{F5549C4F-CA7E-4E15-B75B-0E161C7F71A5}" type="pres">
      <dgm:prSet presAssocID="{C00F52D5-F0D3-42C0-A124-6310965C6FDA}" presName="composite" presStyleCnt="0"/>
      <dgm:spPr/>
    </dgm:pt>
    <dgm:pt modelId="{8C5B459E-A502-4090-9713-E0FC17F8218F}" type="pres">
      <dgm:prSet presAssocID="{C00F52D5-F0D3-42C0-A124-6310965C6FDA}" presName="parTx" presStyleLbl="alignNode1" presStyleIdx="1" presStyleCnt="2">
        <dgm:presLayoutVars>
          <dgm:chMax val="0"/>
          <dgm:chPref val="0"/>
          <dgm:bulletEnabled val="1"/>
        </dgm:presLayoutVars>
      </dgm:prSet>
      <dgm:spPr/>
    </dgm:pt>
    <dgm:pt modelId="{98AE0BF0-9906-453B-A4C4-7DC7889BEDF8}" type="pres">
      <dgm:prSet presAssocID="{C00F52D5-F0D3-42C0-A124-6310965C6FDA}" presName="desTx" presStyleLbl="alignAccFollowNode1" presStyleIdx="1" presStyleCnt="2">
        <dgm:presLayoutVars>
          <dgm:bulletEnabled val="1"/>
        </dgm:presLayoutVars>
      </dgm:prSet>
      <dgm:spPr/>
    </dgm:pt>
  </dgm:ptLst>
  <dgm:cxnLst>
    <dgm:cxn modelId="{54148200-648B-483E-9D8A-EECF2E302FB0}" type="presOf" srcId="{BA6A6363-EA0E-4AE5-8A3C-0B48F2534FDE}" destId="{98AE0BF0-9906-453B-A4C4-7DC7889BEDF8}" srcOrd="0" destOrd="0" presId="urn:microsoft.com/office/officeart/2005/8/layout/hList1"/>
    <dgm:cxn modelId="{BDF91313-CE39-453D-A733-DB05CAB4768F}" srcId="{646D657C-3476-4D34-B66F-348A1276A491}" destId="{0BC3F7C1-0D9C-4D68-8EC4-2B5FB170C780}" srcOrd="1" destOrd="0" parTransId="{46028703-2FBE-4EBC-9CB0-4BDBCB87CC9E}" sibTransId="{08D291F6-2FA3-4E7C-8089-889811FA1E6A}"/>
    <dgm:cxn modelId="{ADE17862-D43D-4C44-A8D9-DE91393BA01F}" type="presOf" srcId="{C00F52D5-F0D3-42C0-A124-6310965C6FDA}" destId="{8C5B459E-A502-4090-9713-E0FC17F8218F}" srcOrd="0" destOrd="0" presId="urn:microsoft.com/office/officeart/2005/8/layout/hList1"/>
    <dgm:cxn modelId="{E25FC078-2C79-49E6-8A82-9AB21EA9A754}" srcId="{C00F52D5-F0D3-42C0-A124-6310965C6FDA}" destId="{BA6A6363-EA0E-4AE5-8A3C-0B48F2534FDE}" srcOrd="0" destOrd="0" parTransId="{3A46AEA0-BA5D-4B6C-8DDB-462F9641A9C9}" sibTransId="{5CD1AD4F-62A8-4950-922A-BA1D59F1BCE8}"/>
    <dgm:cxn modelId="{407A439D-DCF7-48A4-BBC7-6647F3A5DFE3}" type="presOf" srcId="{646D657C-3476-4D34-B66F-348A1276A491}" destId="{31D0F997-74A6-4FE4-9213-0EB4B859806D}" srcOrd="0" destOrd="0" presId="urn:microsoft.com/office/officeart/2005/8/layout/hList1"/>
    <dgm:cxn modelId="{6047BAA5-0C25-48C9-B443-5CE66C0F5EA7}" type="presOf" srcId="{A5D6B679-D8E2-4EC0-A388-3386524D0087}" destId="{DF187E1C-D838-4B17-94AB-CA5EB7CCD386}" srcOrd="0" destOrd="0" presId="urn:microsoft.com/office/officeart/2005/8/layout/hList1"/>
    <dgm:cxn modelId="{A71057B7-DD6B-4C32-B1AA-3FFF69BD4BF0}" srcId="{A5D6B679-D8E2-4EC0-A388-3386524D0087}" destId="{646D657C-3476-4D34-B66F-348A1276A491}" srcOrd="0" destOrd="0" parTransId="{DD540BA1-EAD6-425C-98E0-BBC558814463}" sibTransId="{256BAB9C-BFEC-4D32-8F8F-4FCDFADC88EF}"/>
    <dgm:cxn modelId="{E4AAE9C1-AF15-440D-B5BA-9C811AE155EA}" srcId="{A5D6B679-D8E2-4EC0-A388-3386524D0087}" destId="{C00F52D5-F0D3-42C0-A124-6310965C6FDA}" srcOrd="1" destOrd="0" parTransId="{40E2E2B8-2509-44E8-A9CA-9BDCE60C6170}" sibTransId="{D33B81B8-3C70-47C8-B2D9-B2AFADC06BAD}"/>
    <dgm:cxn modelId="{6C4C42DA-DA17-4C9A-B8CF-0417ADA813A2}" type="presOf" srcId="{C9C85B4B-9EF8-4238-BC3A-8DBA9742E91A}" destId="{32023B65-2EC0-45CC-8FB2-A5671267C160}" srcOrd="0" destOrd="0" presId="urn:microsoft.com/office/officeart/2005/8/layout/hList1"/>
    <dgm:cxn modelId="{B33845E4-532C-47DA-BF97-74DDED3072FB}" srcId="{646D657C-3476-4D34-B66F-348A1276A491}" destId="{C9C85B4B-9EF8-4238-BC3A-8DBA9742E91A}" srcOrd="0" destOrd="0" parTransId="{BAE33B40-EE6A-4AED-86D0-35AFDFC2C92D}" sibTransId="{D052F15D-EF7E-4999-A3B2-F28D960830D5}"/>
    <dgm:cxn modelId="{250CE4EE-018D-4E93-93B5-25705438D6E2}" type="presOf" srcId="{0BC3F7C1-0D9C-4D68-8EC4-2B5FB170C780}" destId="{32023B65-2EC0-45CC-8FB2-A5671267C160}" srcOrd="0" destOrd="1" presId="urn:microsoft.com/office/officeart/2005/8/layout/hList1"/>
    <dgm:cxn modelId="{C182C3BD-43DC-435D-AD44-B355208678FA}" type="presParOf" srcId="{DF187E1C-D838-4B17-94AB-CA5EB7CCD386}" destId="{FDEB111E-1BFD-47FD-AA41-D870473D78E8}" srcOrd="0" destOrd="0" presId="urn:microsoft.com/office/officeart/2005/8/layout/hList1"/>
    <dgm:cxn modelId="{6D599BE7-9CDD-4C52-84CC-8A45A17DC366}" type="presParOf" srcId="{FDEB111E-1BFD-47FD-AA41-D870473D78E8}" destId="{31D0F997-74A6-4FE4-9213-0EB4B859806D}" srcOrd="0" destOrd="0" presId="urn:microsoft.com/office/officeart/2005/8/layout/hList1"/>
    <dgm:cxn modelId="{92B0FC58-2D96-46C8-AF63-5BB58A784DC2}" type="presParOf" srcId="{FDEB111E-1BFD-47FD-AA41-D870473D78E8}" destId="{32023B65-2EC0-45CC-8FB2-A5671267C160}" srcOrd="1" destOrd="0" presId="urn:microsoft.com/office/officeart/2005/8/layout/hList1"/>
    <dgm:cxn modelId="{4065D701-B158-45BA-9F07-2CA620CF6F2B}" type="presParOf" srcId="{DF187E1C-D838-4B17-94AB-CA5EB7CCD386}" destId="{AC88F211-C7D1-47B5-8361-ADD05FA02639}" srcOrd="1" destOrd="0" presId="urn:microsoft.com/office/officeart/2005/8/layout/hList1"/>
    <dgm:cxn modelId="{95DF18EE-FAC1-408C-BA62-D06C6203A9F0}" type="presParOf" srcId="{DF187E1C-D838-4B17-94AB-CA5EB7CCD386}" destId="{F5549C4F-CA7E-4E15-B75B-0E161C7F71A5}" srcOrd="2" destOrd="0" presId="urn:microsoft.com/office/officeart/2005/8/layout/hList1"/>
    <dgm:cxn modelId="{8050DCBE-DBC0-4EED-BEE1-EA15C50E7274}" type="presParOf" srcId="{F5549C4F-CA7E-4E15-B75B-0E161C7F71A5}" destId="{8C5B459E-A502-4090-9713-E0FC17F8218F}" srcOrd="0" destOrd="0" presId="urn:microsoft.com/office/officeart/2005/8/layout/hList1"/>
    <dgm:cxn modelId="{635C6E6B-24AD-4EFA-B21C-D546D5518EF8}" type="presParOf" srcId="{F5549C4F-CA7E-4E15-B75B-0E161C7F71A5}" destId="{98AE0BF0-9906-453B-A4C4-7DC7889BEDF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C38EBD-1243-40CB-839C-384F1488D703}" type="doc">
      <dgm:prSet loTypeId="urn:microsoft.com/office/officeart/2005/8/layout/hList1" loCatId="list" qsTypeId="urn:microsoft.com/office/officeart/2005/8/quickstyle/simple2" qsCatId="simple" csTypeId="urn:microsoft.com/office/officeart/2005/8/colors/accent6_2" csCatId="accent6"/>
      <dgm:spPr/>
      <dgm:t>
        <a:bodyPr/>
        <a:lstStyle/>
        <a:p>
          <a:endParaRPr lang="en-US"/>
        </a:p>
      </dgm:t>
    </dgm:pt>
    <dgm:pt modelId="{D14C5BB5-445C-42A5-A539-828F2CD90A18}">
      <dgm:prSet custT="1"/>
      <dgm:spPr/>
      <dgm:t>
        <a:bodyPr/>
        <a:lstStyle/>
        <a:p>
          <a:pPr rtl="0"/>
          <a:r>
            <a:rPr lang="en-US" sz="1800"/>
            <a:t>Patients:</a:t>
          </a:r>
        </a:p>
      </dgm:t>
    </dgm:pt>
    <dgm:pt modelId="{0FA71124-E0CB-4820-A568-61EFC7699C8B}" type="parTrans" cxnId="{6B0CAACE-A57B-4C96-BDAF-4E63141A8576}">
      <dgm:prSet/>
      <dgm:spPr/>
      <dgm:t>
        <a:bodyPr/>
        <a:lstStyle/>
        <a:p>
          <a:endParaRPr lang="en-US" sz="2400"/>
        </a:p>
      </dgm:t>
    </dgm:pt>
    <dgm:pt modelId="{6E5DCB24-E60B-4B56-9CDA-D02F6C393D68}" type="sibTrans" cxnId="{6B0CAACE-A57B-4C96-BDAF-4E63141A8576}">
      <dgm:prSet/>
      <dgm:spPr/>
      <dgm:t>
        <a:bodyPr/>
        <a:lstStyle/>
        <a:p>
          <a:endParaRPr lang="en-US" sz="2400"/>
        </a:p>
      </dgm:t>
    </dgm:pt>
    <dgm:pt modelId="{EE0324A0-41B1-4C40-A6E2-151982EAAD76}">
      <dgm:prSet custT="1"/>
      <dgm:spPr/>
      <dgm:t>
        <a:bodyPr/>
        <a:lstStyle/>
        <a:p>
          <a:pPr rtl="0"/>
          <a:r>
            <a:rPr lang="en-US" sz="1600" dirty="0"/>
            <a:t>Understand risks/benefits of treatment options</a:t>
          </a:r>
        </a:p>
      </dgm:t>
    </dgm:pt>
    <dgm:pt modelId="{A1C9D2A1-C835-4CC1-9B8D-430484D1F483}" type="parTrans" cxnId="{FDC88199-B6E0-4641-A385-556C4DEB81F0}">
      <dgm:prSet/>
      <dgm:spPr/>
      <dgm:t>
        <a:bodyPr/>
        <a:lstStyle/>
        <a:p>
          <a:endParaRPr lang="en-US" sz="2400"/>
        </a:p>
      </dgm:t>
    </dgm:pt>
    <dgm:pt modelId="{B0E1C8DB-E6C9-47B0-BD13-45BD46411202}" type="sibTrans" cxnId="{FDC88199-B6E0-4641-A385-556C4DEB81F0}">
      <dgm:prSet/>
      <dgm:spPr/>
      <dgm:t>
        <a:bodyPr/>
        <a:lstStyle/>
        <a:p>
          <a:endParaRPr lang="en-US" sz="2400"/>
        </a:p>
      </dgm:t>
    </dgm:pt>
    <dgm:pt modelId="{01555EF2-8959-4F65-BAE4-D20A7D2C661F}">
      <dgm:prSet custT="1"/>
      <dgm:spPr/>
      <dgm:t>
        <a:bodyPr/>
        <a:lstStyle/>
        <a:p>
          <a:pPr rtl="0"/>
          <a:r>
            <a:rPr lang="en-US" sz="1600" dirty="0"/>
            <a:t>Make informed healthcare decisions</a:t>
          </a:r>
        </a:p>
      </dgm:t>
    </dgm:pt>
    <dgm:pt modelId="{65B70420-1A30-40A2-83BE-D8200A7EBECA}" type="parTrans" cxnId="{E14AD8B7-11F5-4F42-9106-14ED60E753F4}">
      <dgm:prSet/>
      <dgm:spPr/>
      <dgm:t>
        <a:bodyPr/>
        <a:lstStyle/>
        <a:p>
          <a:endParaRPr lang="en-US" sz="2400"/>
        </a:p>
      </dgm:t>
    </dgm:pt>
    <dgm:pt modelId="{7DD01F2F-BB1D-4FE3-9C99-0A4E9245E950}" type="sibTrans" cxnId="{E14AD8B7-11F5-4F42-9106-14ED60E753F4}">
      <dgm:prSet/>
      <dgm:spPr/>
      <dgm:t>
        <a:bodyPr/>
        <a:lstStyle/>
        <a:p>
          <a:endParaRPr lang="en-US" sz="2400"/>
        </a:p>
      </dgm:t>
    </dgm:pt>
    <dgm:pt modelId="{FB8D440C-DADF-4318-9994-7572005EE2FC}">
      <dgm:prSet custT="1"/>
      <dgm:spPr/>
      <dgm:t>
        <a:bodyPr/>
        <a:lstStyle/>
        <a:p>
          <a:pPr rtl="0"/>
          <a:r>
            <a:rPr lang="en-US" sz="1800" dirty="0"/>
            <a:t>Providers:</a:t>
          </a:r>
        </a:p>
      </dgm:t>
    </dgm:pt>
    <dgm:pt modelId="{49179DAD-B5EB-4272-9A66-B9BB64250B5E}" type="parTrans" cxnId="{BF9C6EC5-F7C1-4B40-9083-63D82C830A2C}">
      <dgm:prSet/>
      <dgm:spPr/>
      <dgm:t>
        <a:bodyPr/>
        <a:lstStyle/>
        <a:p>
          <a:endParaRPr lang="en-US" sz="2400"/>
        </a:p>
      </dgm:t>
    </dgm:pt>
    <dgm:pt modelId="{BA150A83-562B-4498-BFE1-76F5BAB2C828}" type="sibTrans" cxnId="{BF9C6EC5-F7C1-4B40-9083-63D82C830A2C}">
      <dgm:prSet/>
      <dgm:spPr/>
      <dgm:t>
        <a:bodyPr/>
        <a:lstStyle/>
        <a:p>
          <a:endParaRPr lang="en-US" sz="2400"/>
        </a:p>
      </dgm:t>
    </dgm:pt>
    <dgm:pt modelId="{6FD86663-8F5E-48F7-8234-E4D3F87EA58A}">
      <dgm:prSet custT="1"/>
      <dgm:spPr/>
      <dgm:t>
        <a:bodyPr/>
        <a:lstStyle/>
        <a:p>
          <a:pPr rtl="0"/>
          <a:r>
            <a:rPr lang="en-US" sz="1600" dirty="0"/>
            <a:t>Make informed treatment recommendations</a:t>
          </a:r>
        </a:p>
      </dgm:t>
    </dgm:pt>
    <dgm:pt modelId="{BC80EFB7-3243-4972-833B-9C9E868C47A0}" type="parTrans" cxnId="{A2D0C9CC-447B-4E2D-91F5-5470EA7063A2}">
      <dgm:prSet/>
      <dgm:spPr/>
      <dgm:t>
        <a:bodyPr/>
        <a:lstStyle/>
        <a:p>
          <a:endParaRPr lang="en-US" sz="2400"/>
        </a:p>
      </dgm:t>
    </dgm:pt>
    <dgm:pt modelId="{07611BA7-5E19-4AF8-A69F-5984636A1723}" type="sibTrans" cxnId="{A2D0C9CC-447B-4E2D-91F5-5470EA7063A2}">
      <dgm:prSet/>
      <dgm:spPr/>
      <dgm:t>
        <a:bodyPr/>
        <a:lstStyle/>
        <a:p>
          <a:endParaRPr lang="en-US" sz="2400"/>
        </a:p>
      </dgm:t>
    </dgm:pt>
    <dgm:pt modelId="{BC92B437-4AF2-4844-8D41-5CB74848A92E}">
      <dgm:prSet custT="1"/>
      <dgm:spPr/>
      <dgm:t>
        <a:bodyPr/>
        <a:lstStyle/>
        <a:p>
          <a:pPr rtl="0"/>
          <a:r>
            <a:rPr lang="en-US" sz="1600" dirty="0"/>
            <a:t>Facilitate patient-shared decision-making</a:t>
          </a:r>
        </a:p>
      </dgm:t>
    </dgm:pt>
    <dgm:pt modelId="{2C76A554-9FB6-4D1C-A065-53EF0C0ABCF5}" type="parTrans" cxnId="{E11291AA-D624-4F3A-ACFE-6DF6E2A4ED9B}">
      <dgm:prSet/>
      <dgm:spPr/>
      <dgm:t>
        <a:bodyPr/>
        <a:lstStyle/>
        <a:p>
          <a:endParaRPr lang="en-US" sz="2400"/>
        </a:p>
      </dgm:t>
    </dgm:pt>
    <dgm:pt modelId="{EF034DA3-6D3C-4282-85F6-F37D4351C860}" type="sibTrans" cxnId="{E11291AA-D624-4F3A-ACFE-6DF6E2A4ED9B}">
      <dgm:prSet/>
      <dgm:spPr/>
      <dgm:t>
        <a:bodyPr/>
        <a:lstStyle/>
        <a:p>
          <a:endParaRPr lang="en-US" sz="2400"/>
        </a:p>
      </dgm:t>
    </dgm:pt>
    <dgm:pt modelId="{B3D6F883-9490-4908-8C41-B659399634FC}">
      <dgm:prSet custT="1"/>
      <dgm:spPr/>
      <dgm:t>
        <a:bodyPr/>
        <a:lstStyle/>
        <a:p>
          <a:pPr rtl="0"/>
          <a:r>
            <a:rPr lang="en-US" sz="1800" dirty="0"/>
            <a:t>Managed care organizations:</a:t>
          </a:r>
        </a:p>
      </dgm:t>
    </dgm:pt>
    <dgm:pt modelId="{762A30C5-0C12-4CE5-82E9-63A31BDE393B}" type="parTrans" cxnId="{24E874AF-1232-48C1-93B3-FC931515F3F8}">
      <dgm:prSet/>
      <dgm:spPr/>
      <dgm:t>
        <a:bodyPr/>
        <a:lstStyle/>
        <a:p>
          <a:endParaRPr lang="en-US" sz="2400"/>
        </a:p>
      </dgm:t>
    </dgm:pt>
    <dgm:pt modelId="{443594F7-0F47-4B11-8E31-4BF6CBC50DA4}" type="sibTrans" cxnId="{24E874AF-1232-48C1-93B3-FC931515F3F8}">
      <dgm:prSet/>
      <dgm:spPr/>
      <dgm:t>
        <a:bodyPr/>
        <a:lstStyle/>
        <a:p>
          <a:endParaRPr lang="en-US" sz="2400"/>
        </a:p>
      </dgm:t>
    </dgm:pt>
    <dgm:pt modelId="{EE3D1510-F664-4114-9BBA-57F03B682B92}">
      <dgm:prSet custT="1"/>
      <dgm:spPr/>
      <dgm:t>
        <a:bodyPr/>
        <a:lstStyle/>
        <a:p>
          <a:pPr rtl="0"/>
          <a:r>
            <a:rPr lang="en-US" sz="1600" dirty="0"/>
            <a:t>Support benefit/formulary changes</a:t>
          </a:r>
        </a:p>
      </dgm:t>
    </dgm:pt>
    <dgm:pt modelId="{7881F20C-35FA-40FE-BDA9-21143ACE0143}" type="parTrans" cxnId="{C403EB50-6370-4125-A629-F6E8A8D92D5F}">
      <dgm:prSet/>
      <dgm:spPr/>
      <dgm:t>
        <a:bodyPr/>
        <a:lstStyle/>
        <a:p>
          <a:endParaRPr lang="en-US" sz="2400"/>
        </a:p>
      </dgm:t>
    </dgm:pt>
    <dgm:pt modelId="{B7551333-BB59-4373-87B7-E7649F0EDC44}" type="sibTrans" cxnId="{C403EB50-6370-4125-A629-F6E8A8D92D5F}">
      <dgm:prSet/>
      <dgm:spPr/>
      <dgm:t>
        <a:bodyPr/>
        <a:lstStyle/>
        <a:p>
          <a:endParaRPr lang="en-US" sz="2400"/>
        </a:p>
      </dgm:t>
    </dgm:pt>
    <dgm:pt modelId="{F0280C49-3B79-4004-B6F6-EE4D8410F9FB}">
      <dgm:prSet custT="1"/>
      <dgm:spPr/>
      <dgm:t>
        <a:bodyPr/>
        <a:lstStyle/>
        <a:p>
          <a:pPr rtl="0"/>
          <a:r>
            <a:rPr lang="en-US" sz="1600" dirty="0"/>
            <a:t>Educate members and providers</a:t>
          </a:r>
        </a:p>
      </dgm:t>
    </dgm:pt>
    <dgm:pt modelId="{F75446BC-8851-42A9-B2AC-32A592B8A676}" type="parTrans" cxnId="{49BA4682-9C46-4229-B996-6CC748ACCFB8}">
      <dgm:prSet/>
      <dgm:spPr/>
      <dgm:t>
        <a:bodyPr/>
        <a:lstStyle/>
        <a:p>
          <a:endParaRPr lang="en-US" sz="2400"/>
        </a:p>
      </dgm:t>
    </dgm:pt>
    <dgm:pt modelId="{3EFC8C90-F865-459A-9E7E-C7179AD20E1A}" type="sibTrans" cxnId="{49BA4682-9C46-4229-B996-6CC748ACCFB8}">
      <dgm:prSet/>
      <dgm:spPr/>
      <dgm:t>
        <a:bodyPr/>
        <a:lstStyle/>
        <a:p>
          <a:endParaRPr lang="en-US" sz="2400"/>
        </a:p>
      </dgm:t>
    </dgm:pt>
    <dgm:pt modelId="{E7809350-B72C-4B78-A3D1-64E094D668BA}">
      <dgm:prSet custT="1"/>
      <dgm:spPr/>
      <dgm:t>
        <a:bodyPr/>
        <a:lstStyle/>
        <a:p>
          <a:pPr rtl="0"/>
          <a:r>
            <a:rPr lang="en-US" sz="1800" dirty="0"/>
            <a:t>United States Healthcare System</a:t>
          </a:r>
        </a:p>
      </dgm:t>
    </dgm:pt>
    <dgm:pt modelId="{AFB702E3-5E66-4375-8EED-3F4E8F8EC7D1}" type="parTrans" cxnId="{D99DF0CE-22C6-48EA-B4BC-5DB73ED46CFD}">
      <dgm:prSet/>
      <dgm:spPr/>
      <dgm:t>
        <a:bodyPr/>
        <a:lstStyle/>
        <a:p>
          <a:endParaRPr lang="en-US" sz="2400"/>
        </a:p>
      </dgm:t>
    </dgm:pt>
    <dgm:pt modelId="{A983AA38-24BA-4C68-9789-871C89410F22}" type="sibTrans" cxnId="{D99DF0CE-22C6-48EA-B4BC-5DB73ED46CFD}">
      <dgm:prSet/>
      <dgm:spPr/>
      <dgm:t>
        <a:bodyPr/>
        <a:lstStyle/>
        <a:p>
          <a:endParaRPr lang="en-US" sz="2400"/>
        </a:p>
      </dgm:t>
    </dgm:pt>
    <dgm:pt modelId="{37A15D8D-E5F3-4D69-B5DD-4DF77C65D339}">
      <dgm:prSet custT="1"/>
      <dgm:spPr/>
      <dgm:t>
        <a:bodyPr/>
        <a:lstStyle/>
        <a:p>
          <a:pPr rtl="0"/>
          <a:r>
            <a:rPr lang="en-US" sz="1600" dirty="0"/>
            <a:t>Improve health of U.S. population</a:t>
          </a:r>
        </a:p>
      </dgm:t>
    </dgm:pt>
    <dgm:pt modelId="{4D7202C9-94C4-44B3-A26C-1C434D282EFA}" type="parTrans" cxnId="{9883A1CA-9787-425D-A88D-F2815A7DEDD5}">
      <dgm:prSet/>
      <dgm:spPr/>
      <dgm:t>
        <a:bodyPr/>
        <a:lstStyle/>
        <a:p>
          <a:endParaRPr lang="en-US" sz="2400"/>
        </a:p>
      </dgm:t>
    </dgm:pt>
    <dgm:pt modelId="{100BD5AB-E1EE-41D6-AEFE-4F9D8A7771B8}" type="sibTrans" cxnId="{9883A1CA-9787-425D-A88D-F2815A7DEDD5}">
      <dgm:prSet/>
      <dgm:spPr/>
      <dgm:t>
        <a:bodyPr/>
        <a:lstStyle/>
        <a:p>
          <a:endParaRPr lang="en-US" sz="2400"/>
        </a:p>
      </dgm:t>
    </dgm:pt>
    <dgm:pt modelId="{AC834BFA-24CE-4854-813D-523F81D5038D}">
      <dgm:prSet custT="1"/>
      <dgm:spPr/>
      <dgm:t>
        <a:bodyPr/>
        <a:lstStyle/>
        <a:p>
          <a:pPr rtl="0"/>
          <a:r>
            <a:rPr lang="en-US" sz="1600" dirty="0"/>
            <a:t>Decrease variability in clinical practice across the country</a:t>
          </a:r>
        </a:p>
      </dgm:t>
    </dgm:pt>
    <dgm:pt modelId="{E7FDFE76-2695-47B5-9287-BE2A0A82516D}" type="parTrans" cxnId="{554C3AAC-A149-4B62-913D-AD07FC38D959}">
      <dgm:prSet/>
      <dgm:spPr/>
      <dgm:t>
        <a:bodyPr/>
        <a:lstStyle/>
        <a:p>
          <a:endParaRPr lang="en-US" sz="2400"/>
        </a:p>
      </dgm:t>
    </dgm:pt>
    <dgm:pt modelId="{78DA0578-4F07-4D23-A584-4AD96E54D218}" type="sibTrans" cxnId="{554C3AAC-A149-4B62-913D-AD07FC38D959}">
      <dgm:prSet/>
      <dgm:spPr/>
      <dgm:t>
        <a:bodyPr/>
        <a:lstStyle/>
        <a:p>
          <a:endParaRPr lang="en-US" sz="2400"/>
        </a:p>
      </dgm:t>
    </dgm:pt>
    <dgm:pt modelId="{DC93A76E-E4F5-4CEC-806C-E74A742CA41B}">
      <dgm:prSet custT="1"/>
      <dgm:spPr/>
      <dgm:t>
        <a:bodyPr/>
        <a:lstStyle/>
        <a:p>
          <a:pPr rtl="0"/>
          <a:r>
            <a:rPr lang="en-US" sz="1600" dirty="0"/>
            <a:t>Decrease healthcare costs</a:t>
          </a:r>
        </a:p>
      </dgm:t>
    </dgm:pt>
    <dgm:pt modelId="{EBDD402E-3B36-4AA7-953F-EF6D767611E7}" type="parTrans" cxnId="{7CC87DBA-3BB3-4646-93BD-70611DFB8793}">
      <dgm:prSet/>
      <dgm:spPr/>
      <dgm:t>
        <a:bodyPr/>
        <a:lstStyle/>
        <a:p>
          <a:endParaRPr lang="en-US" sz="2400"/>
        </a:p>
      </dgm:t>
    </dgm:pt>
    <dgm:pt modelId="{D8C81AC4-890A-4162-823C-3C3C55ECAC81}" type="sibTrans" cxnId="{7CC87DBA-3BB3-4646-93BD-70611DFB8793}">
      <dgm:prSet/>
      <dgm:spPr/>
      <dgm:t>
        <a:bodyPr/>
        <a:lstStyle/>
        <a:p>
          <a:endParaRPr lang="en-US" sz="2400"/>
        </a:p>
      </dgm:t>
    </dgm:pt>
    <dgm:pt modelId="{DCE903E3-AA7F-43DA-8284-EC381E96C85C}" type="pres">
      <dgm:prSet presAssocID="{3EC38EBD-1243-40CB-839C-384F1488D703}" presName="Name0" presStyleCnt="0">
        <dgm:presLayoutVars>
          <dgm:dir/>
          <dgm:animLvl val="lvl"/>
          <dgm:resizeHandles val="exact"/>
        </dgm:presLayoutVars>
      </dgm:prSet>
      <dgm:spPr/>
    </dgm:pt>
    <dgm:pt modelId="{B9FA1A1A-E612-44F1-BA92-0D29C1193A1C}" type="pres">
      <dgm:prSet presAssocID="{D14C5BB5-445C-42A5-A539-828F2CD90A18}" presName="composite" presStyleCnt="0"/>
      <dgm:spPr/>
    </dgm:pt>
    <dgm:pt modelId="{A0BCA48C-6686-433D-AC7E-99D0B94D7C30}" type="pres">
      <dgm:prSet presAssocID="{D14C5BB5-445C-42A5-A539-828F2CD90A18}" presName="parTx" presStyleLbl="alignNode1" presStyleIdx="0" presStyleCnt="4">
        <dgm:presLayoutVars>
          <dgm:chMax val="0"/>
          <dgm:chPref val="0"/>
          <dgm:bulletEnabled val="1"/>
        </dgm:presLayoutVars>
      </dgm:prSet>
      <dgm:spPr/>
    </dgm:pt>
    <dgm:pt modelId="{825739EB-2FC2-4061-AC38-F008B3B714BC}" type="pres">
      <dgm:prSet presAssocID="{D14C5BB5-445C-42A5-A539-828F2CD90A18}" presName="desTx" presStyleLbl="alignAccFollowNode1" presStyleIdx="0" presStyleCnt="4">
        <dgm:presLayoutVars>
          <dgm:bulletEnabled val="1"/>
        </dgm:presLayoutVars>
      </dgm:prSet>
      <dgm:spPr/>
    </dgm:pt>
    <dgm:pt modelId="{8FC9BB95-0985-4F4F-904C-9F22A8B1B70C}" type="pres">
      <dgm:prSet presAssocID="{6E5DCB24-E60B-4B56-9CDA-D02F6C393D68}" presName="space" presStyleCnt="0"/>
      <dgm:spPr/>
    </dgm:pt>
    <dgm:pt modelId="{C6B393D9-53BC-4675-A087-58A7F6A7136D}" type="pres">
      <dgm:prSet presAssocID="{FB8D440C-DADF-4318-9994-7572005EE2FC}" presName="composite" presStyleCnt="0"/>
      <dgm:spPr/>
    </dgm:pt>
    <dgm:pt modelId="{6EA7EB75-C8CB-46FE-AD59-A2C976E0F31C}" type="pres">
      <dgm:prSet presAssocID="{FB8D440C-DADF-4318-9994-7572005EE2FC}" presName="parTx" presStyleLbl="alignNode1" presStyleIdx="1" presStyleCnt="4">
        <dgm:presLayoutVars>
          <dgm:chMax val="0"/>
          <dgm:chPref val="0"/>
          <dgm:bulletEnabled val="1"/>
        </dgm:presLayoutVars>
      </dgm:prSet>
      <dgm:spPr/>
    </dgm:pt>
    <dgm:pt modelId="{8B6C1B8E-85D3-454F-A0E3-898A2EEF0700}" type="pres">
      <dgm:prSet presAssocID="{FB8D440C-DADF-4318-9994-7572005EE2FC}" presName="desTx" presStyleLbl="alignAccFollowNode1" presStyleIdx="1" presStyleCnt="4">
        <dgm:presLayoutVars>
          <dgm:bulletEnabled val="1"/>
        </dgm:presLayoutVars>
      </dgm:prSet>
      <dgm:spPr/>
    </dgm:pt>
    <dgm:pt modelId="{E43B529E-796E-4BBB-B4AA-69F4E581B461}" type="pres">
      <dgm:prSet presAssocID="{BA150A83-562B-4498-BFE1-76F5BAB2C828}" presName="space" presStyleCnt="0"/>
      <dgm:spPr/>
    </dgm:pt>
    <dgm:pt modelId="{B03D8E81-1346-4882-B61C-A8A8335C5597}" type="pres">
      <dgm:prSet presAssocID="{B3D6F883-9490-4908-8C41-B659399634FC}" presName="composite" presStyleCnt="0"/>
      <dgm:spPr/>
    </dgm:pt>
    <dgm:pt modelId="{DA735D4A-C40C-4A80-B0FA-D9AF2822DA0C}" type="pres">
      <dgm:prSet presAssocID="{B3D6F883-9490-4908-8C41-B659399634FC}" presName="parTx" presStyleLbl="alignNode1" presStyleIdx="2" presStyleCnt="4">
        <dgm:presLayoutVars>
          <dgm:chMax val="0"/>
          <dgm:chPref val="0"/>
          <dgm:bulletEnabled val="1"/>
        </dgm:presLayoutVars>
      </dgm:prSet>
      <dgm:spPr/>
    </dgm:pt>
    <dgm:pt modelId="{82B22C63-B9F9-4E4F-BA23-036BB61B0D2B}" type="pres">
      <dgm:prSet presAssocID="{B3D6F883-9490-4908-8C41-B659399634FC}" presName="desTx" presStyleLbl="alignAccFollowNode1" presStyleIdx="2" presStyleCnt="4">
        <dgm:presLayoutVars>
          <dgm:bulletEnabled val="1"/>
        </dgm:presLayoutVars>
      </dgm:prSet>
      <dgm:spPr/>
    </dgm:pt>
    <dgm:pt modelId="{BC050209-ABF6-4784-9000-C098B65B7E6D}" type="pres">
      <dgm:prSet presAssocID="{443594F7-0F47-4B11-8E31-4BF6CBC50DA4}" presName="space" presStyleCnt="0"/>
      <dgm:spPr/>
    </dgm:pt>
    <dgm:pt modelId="{87C5E4D5-34E4-447A-9EA9-C3CB85586C74}" type="pres">
      <dgm:prSet presAssocID="{E7809350-B72C-4B78-A3D1-64E094D668BA}" presName="composite" presStyleCnt="0"/>
      <dgm:spPr/>
    </dgm:pt>
    <dgm:pt modelId="{D0079E69-D890-4F57-A68C-6F5B80D1724E}" type="pres">
      <dgm:prSet presAssocID="{E7809350-B72C-4B78-A3D1-64E094D668BA}" presName="parTx" presStyleLbl="alignNode1" presStyleIdx="3" presStyleCnt="4">
        <dgm:presLayoutVars>
          <dgm:chMax val="0"/>
          <dgm:chPref val="0"/>
          <dgm:bulletEnabled val="1"/>
        </dgm:presLayoutVars>
      </dgm:prSet>
      <dgm:spPr/>
    </dgm:pt>
    <dgm:pt modelId="{8EAE422D-9AD8-4AE9-8E6A-E59CA21A25AF}" type="pres">
      <dgm:prSet presAssocID="{E7809350-B72C-4B78-A3D1-64E094D668BA}" presName="desTx" presStyleLbl="alignAccFollowNode1" presStyleIdx="3" presStyleCnt="4">
        <dgm:presLayoutVars>
          <dgm:bulletEnabled val="1"/>
        </dgm:presLayoutVars>
      </dgm:prSet>
      <dgm:spPr/>
    </dgm:pt>
  </dgm:ptLst>
  <dgm:cxnLst>
    <dgm:cxn modelId="{17579105-A369-44B3-8370-1BAEB16F356F}" type="presOf" srcId="{37A15D8D-E5F3-4D69-B5DD-4DF77C65D339}" destId="{8EAE422D-9AD8-4AE9-8E6A-E59CA21A25AF}" srcOrd="0" destOrd="0" presId="urn:microsoft.com/office/officeart/2005/8/layout/hList1"/>
    <dgm:cxn modelId="{C8B6F113-A5A9-42A4-88AA-B8688C356DB8}" type="presOf" srcId="{B3D6F883-9490-4908-8C41-B659399634FC}" destId="{DA735D4A-C40C-4A80-B0FA-D9AF2822DA0C}" srcOrd="0" destOrd="0" presId="urn:microsoft.com/office/officeart/2005/8/layout/hList1"/>
    <dgm:cxn modelId="{BC327925-6298-4BF5-A183-D0B78E07B8D4}" type="presOf" srcId="{6FD86663-8F5E-48F7-8234-E4D3F87EA58A}" destId="{8B6C1B8E-85D3-454F-A0E3-898A2EEF0700}" srcOrd="0" destOrd="0" presId="urn:microsoft.com/office/officeart/2005/8/layout/hList1"/>
    <dgm:cxn modelId="{0A59353B-80EB-45CA-979E-4583619F48D5}" type="presOf" srcId="{D14C5BB5-445C-42A5-A539-828F2CD90A18}" destId="{A0BCA48C-6686-433D-AC7E-99D0B94D7C30}" srcOrd="0" destOrd="0" presId="urn:microsoft.com/office/officeart/2005/8/layout/hList1"/>
    <dgm:cxn modelId="{C403EB50-6370-4125-A629-F6E8A8D92D5F}" srcId="{B3D6F883-9490-4908-8C41-B659399634FC}" destId="{EE3D1510-F664-4114-9BBA-57F03B682B92}" srcOrd="0" destOrd="0" parTransId="{7881F20C-35FA-40FE-BDA9-21143ACE0143}" sibTransId="{B7551333-BB59-4373-87B7-E7649F0EDC44}"/>
    <dgm:cxn modelId="{1FE8E778-D915-4389-9EB8-8D171E4DB0C1}" type="presOf" srcId="{DC93A76E-E4F5-4CEC-806C-E74A742CA41B}" destId="{8EAE422D-9AD8-4AE9-8E6A-E59CA21A25AF}" srcOrd="0" destOrd="2" presId="urn:microsoft.com/office/officeart/2005/8/layout/hList1"/>
    <dgm:cxn modelId="{49BA4682-9C46-4229-B996-6CC748ACCFB8}" srcId="{B3D6F883-9490-4908-8C41-B659399634FC}" destId="{F0280C49-3B79-4004-B6F6-EE4D8410F9FB}" srcOrd="1" destOrd="0" parTransId="{F75446BC-8851-42A9-B2AC-32A592B8A676}" sibTransId="{3EFC8C90-F865-459A-9E7E-C7179AD20E1A}"/>
    <dgm:cxn modelId="{FCAEA197-BE30-4E5E-84AF-9DA90D0969A5}" type="presOf" srcId="{AC834BFA-24CE-4854-813D-523F81D5038D}" destId="{8EAE422D-9AD8-4AE9-8E6A-E59CA21A25AF}" srcOrd="0" destOrd="1" presId="urn:microsoft.com/office/officeart/2005/8/layout/hList1"/>
    <dgm:cxn modelId="{FDC88199-B6E0-4641-A385-556C4DEB81F0}" srcId="{D14C5BB5-445C-42A5-A539-828F2CD90A18}" destId="{EE0324A0-41B1-4C40-A6E2-151982EAAD76}" srcOrd="0" destOrd="0" parTransId="{A1C9D2A1-C835-4CC1-9B8D-430484D1F483}" sibTransId="{B0E1C8DB-E6C9-47B0-BD13-45BD46411202}"/>
    <dgm:cxn modelId="{E11291AA-D624-4F3A-ACFE-6DF6E2A4ED9B}" srcId="{FB8D440C-DADF-4318-9994-7572005EE2FC}" destId="{BC92B437-4AF2-4844-8D41-5CB74848A92E}" srcOrd="1" destOrd="0" parTransId="{2C76A554-9FB6-4D1C-A065-53EF0C0ABCF5}" sibTransId="{EF034DA3-6D3C-4282-85F6-F37D4351C860}"/>
    <dgm:cxn modelId="{71FBBAAA-A174-41C1-9452-4F4C0CB69C87}" type="presOf" srcId="{BC92B437-4AF2-4844-8D41-5CB74848A92E}" destId="{8B6C1B8E-85D3-454F-A0E3-898A2EEF0700}" srcOrd="0" destOrd="1" presId="urn:microsoft.com/office/officeart/2005/8/layout/hList1"/>
    <dgm:cxn modelId="{554C3AAC-A149-4B62-913D-AD07FC38D959}" srcId="{E7809350-B72C-4B78-A3D1-64E094D668BA}" destId="{AC834BFA-24CE-4854-813D-523F81D5038D}" srcOrd="1" destOrd="0" parTransId="{E7FDFE76-2695-47B5-9287-BE2A0A82516D}" sibTransId="{78DA0578-4F07-4D23-A584-4AD96E54D218}"/>
    <dgm:cxn modelId="{24E874AF-1232-48C1-93B3-FC931515F3F8}" srcId="{3EC38EBD-1243-40CB-839C-384F1488D703}" destId="{B3D6F883-9490-4908-8C41-B659399634FC}" srcOrd="2" destOrd="0" parTransId="{762A30C5-0C12-4CE5-82E9-63A31BDE393B}" sibTransId="{443594F7-0F47-4B11-8E31-4BF6CBC50DA4}"/>
    <dgm:cxn modelId="{E14AD8B7-11F5-4F42-9106-14ED60E753F4}" srcId="{D14C5BB5-445C-42A5-A539-828F2CD90A18}" destId="{01555EF2-8959-4F65-BAE4-D20A7D2C661F}" srcOrd="1" destOrd="0" parTransId="{65B70420-1A30-40A2-83BE-D8200A7EBECA}" sibTransId="{7DD01F2F-BB1D-4FE3-9C99-0A4E9245E950}"/>
    <dgm:cxn modelId="{7CC87DBA-3BB3-4646-93BD-70611DFB8793}" srcId="{E7809350-B72C-4B78-A3D1-64E094D668BA}" destId="{DC93A76E-E4F5-4CEC-806C-E74A742CA41B}" srcOrd="2" destOrd="0" parTransId="{EBDD402E-3B36-4AA7-953F-EF6D767611E7}" sibTransId="{D8C81AC4-890A-4162-823C-3C3C55ECAC81}"/>
    <dgm:cxn modelId="{A3CD87C2-1308-4764-911B-D95B920C2150}" type="presOf" srcId="{FB8D440C-DADF-4318-9994-7572005EE2FC}" destId="{6EA7EB75-C8CB-46FE-AD59-A2C976E0F31C}" srcOrd="0" destOrd="0" presId="urn:microsoft.com/office/officeart/2005/8/layout/hList1"/>
    <dgm:cxn modelId="{BF9C6EC5-F7C1-4B40-9083-63D82C830A2C}" srcId="{3EC38EBD-1243-40CB-839C-384F1488D703}" destId="{FB8D440C-DADF-4318-9994-7572005EE2FC}" srcOrd="1" destOrd="0" parTransId="{49179DAD-B5EB-4272-9A66-B9BB64250B5E}" sibTransId="{BA150A83-562B-4498-BFE1-76F5BAB2C828}"/>
    <dgm:cxn modelId="{9883A1CA-9787-425D-A88D-F2815A7DEDD5}" srcId="{E7809350-B72C-4B78-A3D1-64E094D668BA}" destId="{37A15D8D-E5F3-4D69-B5DD-4DF77C65D339}" srcOrd="0" destOrd="0" parTransId="{4D7202C9-94C4-44B3-A26C-1C434D282EFA}" sibTransId="{100BD5AB-E1EE-41D6-AEFE-4F9D8A7771B8}"/>
    <dgm:cxn modelId="{678765CB-FFC1-4F5A-B709-7C42E98114A3}" type="presOf" srcId="{EE0324A0-41B1-4C40-A6E2-151982EAAD76}" destId="{825739EB-2FC2-4061-AC38-F008B3B714BC}" srcOrd="0" destOrd="0" presId="urn:microsoft.com/office/officeart/2005/8/layout/hList1"/>
    <dgm:cxn modelId="{A2D0C9CC-447B-4E2D-91F5-5470EA7063A2}" srcId="{FB8D440C-DADF-4318-9994-7572005EE2FC}" destId="{6FD86663-8F5E-48F7-8234-E4D3F87EA58A}" srcOrd="0" destOrd="0" parTransId="{BC80EFB7-3243-4972-833B-9C9E868C47A0}" sibTransId="{07611BA7-5E19-4AF8-A69F-5984636A1723}"/>
    <dgm:cxn modelId="{6B0CAACE-A57B-4C96-BDAF-4E63141A8576}" srcId="{3EC38EBD-1243-40CB-839C-384F1488D703}" destId="{D14C5BB5-445C-42A5-A539-828F2CD90A18}" srcOrd="0" destOrd="0" parTransId="{0FA71124-E0CB-4820-A568-61EFC7699C8B}" sibTransId="{6E5DCB24-E60B-4B56-9CDA-D02F6C393D68}"/>
    <dgm:cxn modelId="{D99DF0CE-22C6-48EA-B4BC-5DB73ED46CFD}" srcId="{3EC38EBD-1243-40CB-839C-384F1488D703}" destId="{E7809350-B72C-4B78-A3D1-64E094D668BA}" srcOrd="3" destOrd="0" parTransId="{AFB702E3-5E66-4375-8EED-3F4E8F8EC7D1}" sibTransId="{A983AA38-24BA-4C68-9789-871C89410F22}"/>
    <dgm:cxn modelId="{8F9C3ED6-CD2E-437B-BD46-CE8DB1D331E9}" type="presOf" srcId="{EE3D1510-F664-4114-9BBA-57F03B682B92}" destId="{82B22C63-B9F9-4E4F-BA23-036BB61B0D2B}" srcOrd="0" destOrd="0" presId="urn:microsoft.com/office/officeart/2005/8/layout/hList1"/>
    <dgm:cxn modelId="{65F328D8-1925-4915-9971-FA2A1BDE7D31}" type="presOf" srcId="{01555EF2-8959-4F65-BAE4-D20A7D2C661F}" destId="{825739EB-2FC2-4061-AC38-F008B3B714BC}" srcOrd="0" destOrd="1" presId="urn:microsoft.com/office/officeart/2005/8/layout/hList1"/>
    <dgm:cxn modelId="{EA089AF7-1787-4E9E-9782-2615FC9A79A8}" type="presOf" srcId="{3EC38EBD-1243-40CB-839C-384F1488D703}" destId="{DCE903E3-AA7F-43DA-8284-EC381E96C85C}" srcOrd="0" destOrd="0" presId="urn:microsoft.com/office/officeart/2005/8/layout/hList1"/>
    <dgm:cxn modelId="{9FB442FD-E4C6-4DE5-88AE-DEEC0DF47308}" type="presOf" srcId="{E7809350-B72C-4B78-A3D1-64E094D668BA}" destId="{D0079E69-D890-4F57-A68C-6F5B80D1724E}" srcOrd="0" destOrd="0" presId="urn:microsoft.com/office/officeart/2005/8/layout/hList1"/>
    <dgm:cxn modelId="{ED286EFF-1E04-4A8A-BD30-371CD8E23042}" type="presOf" srcId="{F0280C49-3B79-4004-B6F6-EE4D8410F9FB}" destId="{82B22C63-B9F9-4E4F-BA23-036BB61B0D2B}" srcOrd="0" destOrd="1" presId="urn:microsoft.com/office/officeart/2005/8/layout/hList1"/>
    <dgm:cxn modelId="{7FABE465-DABD-409D-BCDD-E8E2CC3FAF71}" type="presParOf" srcId="{DCE903E3-AA7F-43DA-8284-EC381E96C85C}" destId="{B9FA1A1A-E612-44F1-BA92-0D29C1193A1C}" srcOrd="0" destOrd="0" presId="urn:microsoft.com/office/officeart/2005/8/layout/hList1"/>
    <dgm:cxn modelId="{49E52A5D-0C88-4A89-B0AC-8A12B4498E63}" type="presParOf" srcId="{B9FA1A1A-E612-44F1-BA92-0D29C1193A1C}" destId="{A0BCA48C-6686-433D-AC7E-99D0B94D7C30}" srcOrd="0" destOrd="0" presId="urn:microsoft.com/office/officeart/2005/8/layout/hList1"/>
    <dgm:cxn modelId="{5C7641F5-29A2-4689-A516-4295718BC152}" type="presParOf" srcId="{B9FA1A1A-E612-44F1-BA92-0D29C1193A1C}" destId="{825739EB-2FC2-4061-AC38-F008B3B714BC}" srcOrd="1" destOrd="0" presId="urn:microsoft.com/office/officeart/2005/8/layout/hList1"/>
    <dgm:cxn modelId="{673B5625-AB41-4188-8033-C28E58B170D1}" type="presParOf" srcId="{DCE903E3-AA7F-43DA-8284-EC381E96C85C}" destId="{8FC9BB95-0985-4F4F-904C-9F22A8B1B70C}" srcOrd="1" destOrd="0" presId="urn:microsoft.com/office/officeart/2005/8/layout/hList1"/>
    <dgm:cxn modelId="{53A75F66-7886-46E3-AC66-74640E98A654}" type="presParOf" srcId="{DCE903E3-AA7F-43DA-8284-EC381E96C85C}" destId="{C6B393D9-53BC-4675-A087-58A7F6A7136D}" srcOrd="2" destOrd="0" presId="urn:microsoft.com/office/officeart/2005/8/layout/hList1"/>
    <dgm:cxn modelId="{C6BF0454-683C-4410-96F1-7D9B50635338}" type="presParOf" srcId="{C6B393D9-53BC-4675-A087-58A7F6A7136D}" destId="{6EA7EB75-C8CB-46FE-AD59-A2C976E0F31C}" srcOrd="0" destOrd="0" presId="urn:microsoft.com/office/officeart/2005/8/layout/hList1"/>
    <dgm:cxn modelId="{B287F2EC-DA32-490C-96EE-AB2F6B846EE0}" type="presParOf" srcId="{C6B393D9-53BC-4675-A087-58A7F6A7136D}" destId="{8B6C1B8E-85D3-454F-A0E3-898A2EEF0700}" srcOrd="1" destOrd="0" presId="urn:microsoft.com/office/officeart/2005/8/layout/hList1"/>
    <dgm:cxn modelId="{65ACE794-EC76-4F6B-A132-F7CC8DFE9F44}" type="presParOf" srcId="{DCE903E3-AA7F-43DA-8284-EC381E96C85C}" destId="{E43B529E-796E-4BBB-B4AA-69F4E581B461}" srcOrd="3" destOrd="0" presId="urn:microsoft.com/office/officeart/2005/8/layout/hList1"/>
    <dgm:cxn modelId="{742F1858-6286-433A-9585-47DD19740E56}" type="presParOf" srcId="{DCE903E3-AA7F-43DA-8284-EC381E96C85C}" destId="{B03D8E81-1346-4882-B61C-A8A8335C5597}" srcOrd="4" destOrd="0" presId="urn:microsoft.com/office/officeart/2005/8/layout/hList1"/>
    <dgm:cxn modelId="{2CF62692-428C-4D95-BCD8-82EBC1D448CB}" type="presParOf" srcId="{B03D8E81-1346-4882-B61C-A8A8335C5597}" destId="{DA735D4A-C40C-4A80-B0FA-D9AF2822DA0C}" srcOrd="0" destOrd="0" presId="urn:microsoft.com/office/officeart/2005/8/layout/hList1"/>
    <dgm:cxn modelId="{56BA7D4D-CE41-404B-8717-E92077BCC53F}" type="presParOf" srcId="{B03D8E81-1346-4882-B61C-A8A8335C5597}" destId="{82B22C63-B9F9-4E4F-BA23-036BB61B0D2B}" srcOrd="1" destOrd="0" presId="urn:microsoft.com/office/officeart/2005/8/layout/hList1"/>
    <dgm:cxn modelId="{5D9B1757-EDF6-4C70-AF2D-B277C2DD07F2}" type="presParOf" srcId="{DCE903E3-AA7F-43DA-8284-EC381E96C85C}" destId="{BC050209-ABF6-4784-9000-C098B65B7E6D}" srcOrd="5" destOrd="0" presId="urn:microsoft.com/office/officeart/2005/8/layout/hList1"/>
    <dgm:cxn modelId="{D399DF42-03E7-4015-849E-1C93C4EBAE10}" type="presParOf" srcId="{DCE903E3-AA7F-43DA-8284-EC381E96C85C}" destId="{87C5E4D5-34E4-447A-9EA9-C3CB85586C74}" srcOrd="6" destOrd="0" presId="urn:microsoft.com/office/officeart/2005/8/layout/hList1"/>
    <dgm:cxn modelId="{AABFC9FB-BE10-4197-B541-B8A388DC01E8}" type="presParOf" srcId="{87C5E4D5-34E4-447A-9EA9-C3CB85586C74}" destId="{D0079E69-D890-4F57-A68C-6F5B80D1724E}" srcOrd="0" destOrd="0" presId="urn:microsoft.com/office/officeart/2005/8/layout/hList1"/>
    <dgm:cxn modelId="{A2C74059-7047-4303-A434-C91E6FA2FDC7}" type="presParOf" srcId="{87C5E4D5-34E4-447A-9EA9-C3CB85586C74}" destId="{8EAE422D-9AD8-4AE9-8E6A-E59CA21A25A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32FE04-C3B1-4388-B8BE-A338F31A0A45}">
      <dsp:nvSpPr>
        <dsp:cNvPr id="0" name=""/>
        <dsp:cNvSpPr/>
      </dsp:nvSpPr>
      <dsp:spPr>
        <a:xfrm>
          <a:off x="253933" y="893"/>
          <a:ext cx="7880126" cy="3940063"/>
        </a:xfrm>
        <a:prstGeom prst="roundRect">
          <a:avLst>
            <a:gd name="adj" fmla="val 10000"/>
          </a:avLst>
        </a:prstGeom>
        <a:gradFill rotWithShape="0">
          <a:gsLst>
            <a:gs pos="0">
              <a:schemeClr val="accent6">
                <a:shade val="80000"/>
                <a:hueOff val="0"/>
                <a:satOff val="0"/>
                <a:lumOff val="0"/>
                <a:alphaOff val="0"/>
                <a:lumMod val="110000"/>
                <a:satMod val="105000"/>
                <a:tint val="67000"/>
              </a:schemeClr>
            </a:gs>
            <a:gs pos="50000">
              <a:schemeClr val="accent6">
                <a:shade val="80000"/>
                <a:hueOff val="0"/>
                <a:satOff val="0"/>
                <a:lumOff val="0"/>
                <a:alphaOff val="0"/>
                <a:lumMod val="105000"/>
                <a:satMod val="103000"/>
                <a:tint val="73000"/>
              </a:schemeClr>
            </a:gs>
            <a:gs pos="100000">
              <a:schemeClr val="accent6">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en-US" sz="2600" kern="1200" dirty="0"/>
            <a:t>CER</a:t>
          </a:r>
        </a:p>
        <a:p>
          <a:pPr marL="228600" lvl="1" indent="-228600" algn="l" defTabSz="889000" rtl="0">
            <a:lnSpc>
              <a:spcPct val="90000"/>
            </a:lnSpc>
            <a:spcBef>
              <a:spcPct val="0"/>
            </a:spcBef>
            <a:spcAft>
              <a:spcPct val="15000"/>
            </a:spcAft>
            <a:buChar char="•"/>
          </a:pPr>
          <a:r>
            <a:rPr lang="en-US" sz="2000" kern="1200"/>
            <a:t>Includes </a:t>
          </a:r>
          <a:r>
            <a:rPr lang="en-US" sz="2000" kern="1200" dirty="0"/>
            <a:t>any type of medical or pharmaceutical intervention (e.g. lab tests, procedures, medications, etc.)</a:t>
          </a:r>
        </a:p>
        <a:p>
          <a:pPr marL="228600" lvl="1" indent="-228600" algn="l" defTabSz="889000" rtl="0">
            <a:lnSpc>
              <a:spcPct val="90000"/>
            </a:lnSpc>
            <a:spcBef>
              <a:spcPct val="0"/>
            </a:spcBef>
            <a:spcAft>
              <a:spcPct val="15000"/>
            </a:spcAft>
            <a:buChar char="•"/>
          </a:pPr>
          <a:r>
            <a:rPr lang="en-US" sz="2000" kern="1200" dirty="0"/>
            <a:t>Institutes of Medicine (IOM) definition: </a:t>
          </a:r>
          <a:r>
            <a:rPr lang="en-US" sz="2000" i="1" kern="1200" dirty="0"/>
            <a:t>generation and synthesis of evidence that compares the benefits and harms of alternative methods to prevent, diagnose, treat, and monitor a clinical condition or to improve the delivery of care</a:t>
          </a:r>
          <a:endParaRPr lang="en-US" sz="2000" kern="1200" dirty="0"/>
        </a:p>
        <a:p>
          <a:pPr marL="228600" lvl="1" indent="-228600" algn="l" defTabSz="889000" rtl="0">
            <a:lnSpc>
              <a:spcPct val="90000"/>
            </a:lnSpc>
            <a:spcBef>
              <a:spcPct val="0"/>
            </a:spcBef>
            <a:spcAft>
              <a:spcPct val="15000"/>
            </a:spcAft>
            <a:buChar char="•"/>
          </a:pPr>
          <a:r>
            <a:rPr lang="en-US" sz="2000" kern="1200" dirty="0"/>
            <a:t>Kaiser Family Foundation definition: </a:t>
          </a:r>
          <a:r>
            <a:rPr lang="en-US" sz="2000" i="1" kern="1200" dirty="0"/>
            <a:t>compares two or more different methods for preventing, diagnosing, and treating health conditions. Such research is performed using methods such as practical clinical trials, analyses of claims records, computer modeling, and systematic reviews of existing literature</a:t>
          </a:r>
          <a:endParaRPr lang="en-US" sz="2000" kern="1200" dirty="0"/>
        </a:p>
      </dsp:txBody>
      <dsp:txXfrm>
        <a:off x="369334" y="116294"/>
        <a:ext cx="7649324" cy="3709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E5696-EC91-4619-A45E-D1A3B9306A75}">
      <dsp:nvSpPr>
        <dsp:cNvPr id="0" name=""/>
        <dsp:cNvSpPr/>
      </dsp:nvSpPr>
      <dsp:spPr>
        <a:xfrm>
          <a:off x="72938" y="1249"/>
          <a:ext cx="3735131" cy="131769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i="1" kern="1200" dirty="0"/>
            <a:t>Assesses the benefits and harms of preventive, diagnostic, therapeutic, palliative, or health delivery system interventions to inform decision making, highlighting comparisons and outcomes that matter to people;</a:t>
          </a:r>
          <a:endParaRPr lang="en-US" sz="1500" kern="1200" dirty="0"/>
        </a:p>
      </dsp:txBody>
      <dsp:txXfrm>
        <a:off x="72938" y="1249"/>
        <a:ext cx="3735131" cy="1317692"/>
      </dsp:txXfrm>
    </dsp:sp>
    <dsp:sp modelId="{CB2D6907-34F8-4CC6-9190-3F5B07B4B58F}">
      <dsp:nvSpPr>
        <dsp:cNvPr id="0" name=""/>
        <dsp:cNvSpPr/>
      </dsp:nvSpPr>
      <dsp:spPr>
        <a:xfrm>
          <a:off x="4027686" y="1249"/>
          <a:ext cx="3735131" cy="131769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i="1" kern="1200" dirty="0"/>
            <a:t>Is inclusive of an individual’s preferences, autonomy and needs, focusing on outcomes that people notice and care about such as survival, function, symptoms, and health related quality of life;</a:t>
          </a:r>
          <a:endParaRPr lang="en-US" sz="1500" kern="1200" dirty="0"/>
        </a:p>
      </dsp:txBody>
      <dsp:txXfrm>
        <a:off x="4027686" y="1249"/>
        <a:ext cx="3735131" cy="1317692"/>
      </dsp:txXfrm>
    </dsp:sp>
    <dsp:sp modelId="{9E179543-043C-4787-B417-B32F6F8A1C04}">
      <dsp:nvSpPr>
        <dsp:cNvPr id="0" name=""/>
        <dsp:cNvSpPr/>
      </dsp:nvSpPr>
      <dsp:spPr>
        <a:xfrm>
          <a:off x="72938" y="1538557"/>
          <a:ext cx="3735131" cy="131769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i="1" kern="1200" dirty="0"/>
            <a:t>Incorporates a wide variety of settings and diversity of participants to address individual differences and barriers to implementation and dissemination; and</a:t>
          </a:r>
          <a:endParaRPr lang="en-US" sz="1500" kern="1200" dirty="0"/>
        </a:p>
      </dsp:txBody>
      <dsp:txXfrm>
        <a:off x="72938" y="1538557"/>
        <a:ext cx="3735131" cy="1317692"/>
      </dsp:txXfrm>
    </dsp:sp>
    <dsp:sp modelId="{EBEFCE9B-1F1C-4A7D-887F-22655A68E352}">
      <dsp:nvSpPr>
        <dsp:cNvPr id="0" name=""/>
        <dsp:cNvSpPr/>
      </dsp:nvSpPr>
      <dsp:spPr>
        <a:xfrm>
          <a:off x="4027686" y="1538557"/>
          <a:ext cx="3735131" cy="131769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i="1" kern="1200" dirty="0"/>
            <a:t>Investigates (or may investigate) optimizing outcomes while addressing burden to individuals, availability of services, technology, and personnel, and other stakeholder perspectives</a:t>
          </a:r>
          <a:endParaRPr lang="en-US" sz="1500" kern="1200" dirty="0"/>
        </a:p>
      </dsp:txBody>
      <dsp:txXfrm>
        <a:off x="4027686" y="1538557"/>
        <a:ext cx="3735131" cy="13176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0F997-74A6-4FE4-9213-0EB4B859806D}">
      <dsp:nvSpPr>
        <dsp:cNvPr id="0" name=""/>
        <dsp:cNvSpPr/>
      </dsp:nvSpPr>
      <dsp:spPr>
        <a:xfrm>
          <a:off x="36" y="215209"/>
          <a:ext cx="3447890" cy="3744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a:t>CER:</a:t>
          </a:r>
        </a:p>
      </dsp:txBody>
      <dsp:txXfrm>
        <a:off x="36" y="215209"/>
        <a:ext cx="3447890" cy="374400"/>
      </dsp:txXfrm>
    </dsp:sp>
    <dsp:sp modelId="{32023B65-2EC0-45CC-8FB2-A5671267C160}">
      <dsp:nvSpPr>
        <dsp:cNvPr id="0" name=""/>
        <dsp:cNvSpPr/>
      </dsp:nvSpPr>
      <dsp:spPr>
        <a:xfrm>
          <a:off x="36" y="589609"/>
          <a:ext cx="3447890" cy="278343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a:t>IOM: </a:t>
          </a:r>
          <a:r>
            <a:rPr lang="en-US" sz="1300" i="1" kern="1200" dirty="0"/>
            <a:t>assist consumers, clinicians, purchasers, and policy makers to </a:t>
          </a:r>
          <a:r>
            <a:rPr lang="en-US" sz="1300" b="1" i="1" kern="1200" dirty="0"/>
            <a:t>make</a:t>
          </a:r>
          <a:r>
            <a:rPr lang="en-US" sz="1300" i="1" kern="1200" dirty="0"/>
            <a:t> </a:t>
          </a:r>
          <a:r>
            <a:rPr lang="en-US" sz="1300" b="1" i="1" kern="1200" dirty="0"/>
            <a:t>informed decisions </a:t>
          </a:r>
          <a:r>
            <a:rPr lang="en-US" sz="1300" i="1" kern="1200" dirty="0"/>
            <a:t>that will improve health care at both the individual and population levels</a:t>
          </a:r>
          <a:endParaRPr lang="en-US" sz="1300" kern="1200" dirty="0"/>
        </a:p>
        <a:p>
          <a:pPr marL="114300" lvl="1" indent="-114300" algn="l" defTabSz="577850" rtl="0">
            <a:lnSpc>
              <a:spcPct val="90000"/>
            </a:lnSpc>
            <a:spcBef>
              <a:spcPct val="0"/>
            </a:spcBef>
            <a:spcAft>
              <a:spcPct val="15000"/>
            </a:spcAft>
            <a:buChar char="•"/>
          </a:pPr>
          <a:r>
            <a:rPr lang="en-US" sz="1300" kern="1200" dirty="0"/>
            <a:t>Kaiser Family Foundation: </a:t>
          </a:r>
          <a:r>
            <a:rPr lang="en-US" sz="1300" i="1" kern="1200" dirty="0"/>
            <a:t>improve health outcomes by developing and disseminating evidence based information to patients, providers, and health care decision-makers about the effectiveness of treatments relative to other options. Identifying the most effective and efficient interventions has the potential to reduce unnecessary treatments, which in turn, may help lower costs</a:t>
          </a:r>
          <a:endParaRPr lang="en-US" sz="1300" kern="1200" dirty="0"/>
        </a:p>
      </dsp:txBody>
      <dsp:txXfrm>
        <a:off x="36" y="589609"/>
        <a:ext cx="3447890" cy="2783430"/>
      </dsp:txXfrm>
    </dsp:sp>
    <dsp:sp modelId="{8C5B459E-A502-4090-9713-E0FC17F8218F}">
      <dsp:nvSpPr>
        <dsp:cNvPr id="0" name=""/>
        <dsp:cNvSpPr/>
      </dsp:nvSpPr>
      <dsp:spPr>
        <a:xfrm>
          <a:off x="3930630" y="215209"/>
          <a:ext cx="3447890" cy="3744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en-US" sz="1300" kern="1200"/>
            <a:t>PCOR:</a:t>
          </a:r>
        </a:p>
      </dsp:txBody>
      <dsp:txXfrm>
        <a:off x="3930630" y="215209"/>
        <a:ext cx="3447890" cy="374400"/>
      </dsp:txXfrm>
    </dsp:sp>
    <dsp:sp modelId="{98AE0BF0-9906-453B-A4C4-7DC7889BEDF8}">
      <dsp:nvSpPr>
        <dsp:cNvPr id="0" name=""/>
        <dsp:cNvSpPr/>
      </dsp:nvSpPr>
      <dsp:spPr>
        <a:xfrm>
          <a:off x="3930630" y="589609"/>
          <a:ext cx="3447890" cy="278343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en-US" sz="1300" kern="1200" dirty="0"/>
            <a:t>PCORI: </a:t>
          </a:r>
          <a:r>
            <a:rPr lang="en-US" sz="1300" i="1" kern="1200" dirty="0"/>
            <a:t>help people and their caregivers communicate and </a:t>
          </a:r>
          <a:r>
            <a:rPr lang="en-US" sz="1300" b="1" i="1" kern="1200" dirty="0"/>
            <a:t>make informed healthcare </a:t>
          </a:r>
          <a:r>
            <a:rPr lang="en-US" sz="1300" i="1" kern="1200" dirty="0"/>
            <a:t>decisions, allowing their voices to be heard in assessing the value of healthcare options</a:t>
          </a:r>
          <a:endParaRPr lang="en-US" sz="1300" kern="1200" dirty="0"/>
        </a:p>
      </dsp:txBody>
      <dsp:txXfrm>
        <a:off x="3930630" y="589609"/>
        <a:ext cx="3447890" cy="2783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CA48C-6686-433D-AC7E-99D0B94D7C30}">
      <dsp:nvSpPr>
        <dsp:cNvPr id="0" name=""/>
        <dsp:cNvSpPr/>
      </dsp:nvSpPr>
      <dsp:spPr>
        <a:xfrm>
          <a:off x="11044" y="697236"/>
          <a:ext cx="1844118" cy="73836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kern="1200"/>
            <a:t>Patients:</a:t>
          </a:r>
        </a:p>
      </dsp:txBody>
      <dsp:txXfrm>
        <a:off x="11044" y="697236"/>
        <a:ext cx="1844118" cy="738368"/>
      </dsp:txXfrm>
    </dsp:sp>
    <dsp:sp modelId="{825739EB-2FC2-4061-AC38-F008B3B714BC}">
      <dsp:nvSpPr>
        <dsp:cNvPr id="0" name=""/>
        <dsp:cNvSpPr/>
      </dsp:nvSpPr>
      <dsp:spPr>
        <a:xfrm>
          <a:off x="11044" y="1435604"/>
          <a:ext cx="1844118" cy="2648067"/>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a:t>Understand risks/benefits of treatment options</a:t>
          </a:r>
        </a:p>
        <a:p>
          <a:pPr marL="171450" lvl="1" indent="-171450" algn="l" defTabSz="711200" rtl="0">
            <a:lnSpc>
              <a:spcPct val="90000"/>
            </a:lnSpc>
            <a:spcBef>
              <a:spcPct val="0"/>
            </a:spcBef>
            <a:spcAft>
              <a:spcPct val="15000"/>
            </a:spcAft>
            <a:buChar char="•"/>
          </a:pPr>
          <a:r>
            <a:rPr lang="en-US" sz="1600" kern="1200" dirty="0"/>
            <a:t>Make informed healthcare decisions</a:t>
          </a:r>
        </a:p>
      </dsp:txBody>
      <dsp:txXfrm>
        <a:off x="11044" y="1435604"/>
        <a:ext cx="1844118" cy="2648067"/>
      </dsp:txXfrm>
    </dsp:sp>
    <dsp:sp modelId="{6EA7EB75-C8CB-46FE-AD59-A2C976E0F31C}">
      <dsp:nvSpPr>
        <dsp:cNvPr id="0" name=""/>
        <dsp:cNvSpPr/>
      </dsp:nvSpPr>
      <dsp:spPr>
        <a:xfrm>
          <a:off x="2113339" y="697236"/>
          <a:ext cx="1844118" cy="73836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kern="1200" dirty="0"/>
            <a:t>Providers:</a:t>
          </a:r>
        </a:p>
      </dsp:txBody>
      <dsp:txXfrm>
        <a:off x="2113339" y="697236"/>
        <a:ext cx="1844118" cy="738368"/>
      </dsp:txXfrm>
    </dsp:sp>
    <dsp:sp modelId="{8B6C1B8E-85D3-454F-A0E3-898A2EEF0700}">
      <dsp:nvSpPr>
        <dsp:cNvPr id="0" name=""/>
        <dsp:cNvSpPr/>
      </dsp:nvSpPr>
      <dsp:spPr>
        <a:xfrm>
          <a:off x="2113339" y="1435604"/>
          <a:ext cx="1844118" cy="2648067"/>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a:t>Make informed treatment recommendations</a:t>
          </a:r>
        </a:p>
        <a:p>
          <a:pPr marL="171450" lvl="1" indent="-171450" algn="l" defTabSz="711200" rtl="0">
            <a:lnSpc>
              <a:spcPct val="90000"/>
            </a:lnSpc>
            <a:spcBef>
              <a:spcPct val="0"/>
            </a:spcBef>
            <a:spcAft>
              <a:spcPct val="15000"/>
            </a:spcAft>
            <a:buChar char="•"/>
          </a:pPr>
          <a:r>
            <a:rPr lang="en-US" sz="1600" kern="1200" dirty="0"/>
            <a:t>Facilitate patient-shared decision-making</a:t>
          </a:r>
        </a:p>
      </dsp:txBody>
      <dsp:txXfrm>
        <a:off x="2113339" y="1435604"/>
        <a:ext cx="1844118" cy="2648067"/>
      </dsp:txXfrm>
    </dsp:sp>
    <dsp:sp modelId="{DA735D4A-C40C-4A80-B0FA-D9AF2822DA0C}">
      <dsp:nvSpPr>
        <dsp:cNvPr id="0" name=""/>
        <dsp:cNvSpPr/>
      </dsp:nvSpPr>
      <dsp:spPr>
        <a:xfrm>
          <a:off x="4215633" y="697236"/>
          <a:ext cx="1844118" cy="73836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kern="1200" dirty="0"/>
            <a:t>Managed care organizations:</a:t>
          </a:r>
        </a:p>
      </dsp:txBody>
      <dsp:txXfrm>
        <a:off x="4215633" y="697236"/>
        <a:ext cx="1844118" cy="738368"/>
      </dsp:txXfrm>
    </dsp:sp>
    <dsp:sp modelId="{82B22C63-B9F9-4E4F-BA23-036BB61B0D2B}">
      <dsp:nvSpPr>
        <dsp:cNvPr id="0" name=""/>
        <dsp:cNvSpPr/>
      </dsp:nvSpPr>
      <dsp:spPr>
        <a:xfrm>
          <a:off x="4215633" y="1435604"/>
          <a:ext cx="1844118" cy="2648067"/>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a:t>Support benefit/formulary changes</a:t>
          </a:r>
        </a:p>
        <a:p>
          <a:pPr marL="171450" lvl="1" indent="-171450" algn="l" defTabSz="711200" rtl="0">
            <a:lnSpc>
              <a:spcPct val="90000"/>
            </a:lnSpc>
            <a:spcBef>
              <a:spcPct val="0"/>
            </a:spcBef>
            <a:spcAft>
              <a:spcPct val="15000"/>
            </a:spcAft>
            <a:buChar char="•"/>
          </a:pPr>
          <a:r>
            <a:rPr lang="en-US" sz="1600" kern="1200" dirty="0"/>
            <a:t>Educate members and providers</a:t>
          </a:r>
        </a:p>
      </dsp:txBody>
      <dsp:txXfrm>
        <a:off x="4215633" y="1435604"/>
        <a:ext cx="1844118" cy="2648067"/>
      </dsp:txXfrm>
    </dsp:sp>
    <dsp:sp modelId="{D0079E69-D890-4F57-A68C-6F5B80D1724E}">
      <dsp:nvSpPr>
        <dsp:cNvPr id="0" name=""/>
        <dsp:cNvSpPr/>
      </dsp:nvSpPr>
      <dsp:spPr>
        <a:xfrm>
          <a:off x="6317928" y="697236"/>
          <a:ext cx="1844118" cy="73836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kern="1200" dirty="0"/>
            <a:t>United States Healthcare System</a:t>
          </a:r>
        </a:p>
      </dsp:txBody>
      <dsp:txXfrm>
        <a:off x="6317928" y="697236"/>
        <a:ext cx="1844118" cy="738368"/>
      </dsp:txXfrm>
    </dsp:sp>
    <dsp:sp modelId="{8EAE422D-9AD8-4AE9-8E6A-E59CA21A25AF}">
      <dsp:nvSpPr>
        <dsp:cNvPr id="0" name=""/>
        <dsp:cNvSpPr/>
      </dsp:nvSpPr>
      <dsp:spPr>
        <a:xfrm>
          <a:off x="6317928" y="1435604"/>
          <a:ext cx="1844118" cy="2648067"/>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a:t>Improve health of U.S. population</a:t>
          </a:r>
        </a:p>
        <a:p>
          <a:pPr marL="171450" lvl="1" indent="-171450" algn="l" defTabSz="711200" rtl="0">
            <a:lnSpc>
              <a:spcPct val="90000"/>
            </a:lnSpc>
            <a:spcBef>
              <a:spcPct val="0"/>
            </a:spcBef>
            <a:spcAft>
              <a:spcPct val="15000"/>
            </a:spcAft>
            <a:buChar char="•"/>
          </a:pPr>
          <a:r>
            <a:rPr lang="en-US" sz="1600" kern="1200" dirty="0"/>
            <a:t>Decrease variability in clinical practice across the country</a:t>
          </a:r>
        </a:p>
        <a:p>
          <a:pPr marL="171450" lvl="1" indent="-171450" algn="l" defTabSz="711200" rtl="0">
            <a:lnSpc>
              <a:spcPct val="90000"/>
            </a:lnSpc>
            <a:spcBef>
              <a:spcPct val="0"/>
            </a:spcBef>
            <a:spcAft>
              <a:spcPct val="15000"/>
            </a:spcAft>
            <a:buChar char="•"/>
          </a:pPr>
          <a:r>
            <a:rPr lang="en-US" sz="1600" kern="1200" dirty="0"/>
            <a:t>Decrease healthcare costs</a:t>
          </a:r>
        </a:p>
      </dsp:txBody>
      <dsp:txXfrm>
        <a:off x="6317928" y="1435604"/>
        <a:ext cx="1844118" cy="264806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3/20/2020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EF8898EC-7960-469B-B1AD-4D520936239C}"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124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57341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13</a:t>
            </a:fld>
            <a:endParaRPr lang="en-US" dirty="0"/>
          </a:p>
        </p:txBody>
      </p:sp>
    </p:spTree>
    <p:extLst>
      <p:ext uri="{BB962C8B-B14F-4D97-AF65-F5344CB8AC3E}">
        <p14:creationId xmlns:p14="http://schemas.microsoft.com/office/powerpoint/2010/main" val="939304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7326/0003-4819-151-3-200908040-00125" TargetMode="External"/><Relationship Id="rId7" Type="http://schemas.openxmlformats.org/officeDocument/2006/relationships/hyperlink" Target="https://www.ispor.org/heor-resources/more-heor-resources/cer-guidelines" TargetMode="External"/><Relationship Id="rId2" Type="http://schemas.openxmlformats.org/officeDocument/2006/relationships/hyperlink" Target="http://www.pcori.org/" TargetMode="External"/><Relationship Id="rId1" Type="http://schemas.openxmlformats.org/officeDocument/2006/relationships/slideLayout" Target="../slideLayouts/slideLayout1.xml"/><Relationship Id="rId6" Type="http://schemas.openxmlformats.org/officeDocument/2006/relationships/hyperlink" Target="https://help.pcori.org/hc/en-us/articles/213717137-How-does-PCOR-relate-to-comparative-effectiveness-research-CER-and-does-PCORI-fund-CER" TargetMode="External"/><Relationship Id="rId5" Type="http://schemas.openxmlformats.org/officeDocument/2006/relationships/hyperlink" Target="https://www.cercollaborative.org/global/default.aspx?RedirectURL=/home/default.aspx" TargetMode="External"/><Relationship Id="rId4" Type="http://schemas.openxmlformats.org/officeDocument/2006/relationships/hyperlink" Target="http://kff.org/health-costs/issue-brief/explaining-health-care-reform-what-is-comparativ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04395" y="383333"/>
            <a:ext cx="12192000" cy="2169367"/>
          </a:xfrm>
        </p:spPr>
        <p:txBody>
          <a:bodyPr/>
          <a:lstStyle/>
          <a:p>
            <a:pPr algn="r"/>
            <a:r>
              <a:rPr lang="en-US" altLang="en-US" sz="5400" dirty="0">
                <a:solidFill>
                  <a:schemeClr val="bg1"/>
                </a:solidFill>
              </a:rPr>
              <a:t>Comparative Effectiveness Research (CER) and Patient-Centered Outcomes Research (PCOR)</a:t>
            </a:r>
            <a:endParaRPr lang="en-US" altLang="en-US" sz="5400" b="1" dirty="0">
              <a:solidFill>
                <a:schemeClr val="bg1"/>
              </a:solidFill>
            </a:endParaRPr>
          </a:p>
        </p:txBody>
      </p:sp>
      <p:sp>
        <p:nvSpPr>
          <p:cNvPr id="12291" name="Subtitle 2"/>
          <p:cNvSpPr>
            <a:spLocks noGrp="1"/>
          </p:cNvSpPr>
          <p:nvPr>
            <p:ph type="subTitle" idx="4294967295"/>
          </p:nvPr>
        </p:nvSpPr>
        <p:spPr>
          <a:xfrm>
            <a:off x="4442908" y="3929262"/>
            <a:ext cx="7953487" cy="1752600"/>
          </a:xfrm>
          <a:prstGeom prst="rect">
            <a:avLst/>
          </a:prstGeom>
        </p:spPr>
        <p:txBody>
          <a:bodyPr/>
          <a:lstStyle/>
          <a:p>
            <a:pPr marL="0" lvl="0" indent="0" algn="r">
              <a:lnSpc>
                <a:spcPct val="150000"/>
              </a:lnSpc>
              <a:spcBef>
                <a:spcPts val="0"/>
              </a:spcBef>
              <a:buNone/>
              <a:defRPr/>
            </a:pPr>
            <a:r>
              <a:rPr lang="en-US" dirty="0">
                <a:solidFill>
                  <a:prstClr val="white"/>
                </a:solidFill>
              </a:rPr>
              <a:t>Created by the School of Pharmacy </a:t>
            </a:r>
          </a:p>
          <a:p>
            <a:pPr marL="0" lvl="0" indent="0" algn="r">
              <a:lnSpc>
                <a:spcPct val="150000"/>
              </a:lnSpc>
              <a:spcBef>
                <a:spcPts val="0"/>
              </a:spcBef>
              <a:buNone/>
              <a:defRPr/>
            </a:pPr>
            <a:r>
              <a:rPr lang="en-US" dirty="0">
                <a:solidFill>
                  <a:prstClr val="white"/>
                </a:solidFill>
              </a:rPr>
              <a:t>Relations Committee for AMCP</a:t>
            </a:r>
          </a:p>
          <a:p>
            <a:pPr marL="0" lvl="0" indent="0" algn="r">
              <a:lnSpc>
                <a:spcPct val="150000"/>
              </a:lnSpc>
              <a:spcBef>
                <a:spcPts val="0"/>
              </a:spcBef>
              <a:buNone/>
              <a:defRPr/>
            </a:pPr>
            <a:r>
              <a:rPr lang="en-US" altLang="en-US" dirty="0">
                <a:solidFill>
                  <a:schemeClr val="bg1"/>
                </a:solidFill>
              </a:rPr>
              <a:t>Updated: February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CER Study Design and User Tools</a:t>
            </a:r>
          </a:p>
        </p:txBody>
      </p:sp>
      <p:sp>
        <p:nvSpPr>
          <p:cNvPr id="25603" name="Content Placeholder 2"/>
          <p:cNvSpPr>
            <a:spLocks noGrp="1"/>
          </p:cNvSpPr>
          <p:nvPr>
            <p:ph idx="1"/>
          </p:nvPr>
        </p:nvSpPr>
        <p:spPr/>
        <p:txBody>
          <a:bodyPr/>
          <a:lstStyle/>
          <a:p>
            <a:r>
              <a:rPr lang="en-US" altLang="en-US" sz="2400" dirty="0"/>
              <a:t>Study design:</a:t>
            </a:r>
          </a:p>
          <a:p>
            <a:pPr lvl="1"/>
            <a:r>
              <a:rPr lang="en-US" altLang="en-US" sz="2200" dirty="0"/>
              <a:t>Individual studies:</a:t>
            </a:r>
          </a:p>
          <a:p>
            <a:pPr lvl="2"/>
            <a:r>
              <a:rPr lang="en-US" altLang="en-US" sz="1800" dirty="0"/>
              <a:t>Prospective randomized or observational trials</a:t>
            </a:r>
          </a:p>
          <a:p>
            <a:pPr lvl="2"/>
            <a:r>
              <a:rPr lang="en-US" altLang="en-US" sz="1800" dirty="0"/>
              <a:t>Retrospective observational trials</a:t>
            </a:r>
          </a:p>
          <a:p>
            <a:pPr lvl="2"/>
            <a:r>
              <a:rPr lang="en-US" altLang="en-US" sz="1800" dirty="0"/>
              <a:t>Indirect treatment comparisons</a:t>
            </a:r>
          </a:p>
          <a:p>
            <a:pPr lvl="2"/>
            <a:r>
              <a:rPr lang="en-US" altLang="en-US" sz="1800" dirty="0"/>
              <a:t>Network meta-analyses</a:t>
            </a:r>
          </a:p>
          <a:p>
            <a:pPr lvl="2"/>
            <a:r>
              <a:rPr lang="en-US" altLang="en-US" sz="1800" dirty="0"/>
              <a:t>Modeling  studies</a:t>
            </a:r>
          </a:p>
          <a:p>
            <a:pPr lvl="1"/>
            <a:r>
              <a:rPr lang="en-US" altLang="en-US" sz="2200" dirty="0"/>
              <a:t>Evaluate the overall body of evidence</a:t>
            </a:r>
          </a:p>
          <a:p>
            <a:r>
              <a:rPr lang="en-US" altLang="en-US" sz="2400" dirty="0"/>
              <a:t>User tools:</a:t>
            </a:r>
          </a:p>
          <a:p>
            <a:pPr lvl="1"/>
            <a:r>
              <a:rPr lang="en-US" altLang="en-US" sz="2200" dirty="0"/>
              <a:t>AMCP/ISPOR/NPC collaborative</a:t>
            </a:r>
          </a:p>
          <a:p>
            <a:pPr lvl="1"/>
            <a:r>
              <a:rPr lang="en-US" altLang="en-US" sz="2200" dirty="0"/>
              <a:t>AMCP CER Certificate Program</a:t>
            </a:r>
          </a:p>
          <a:p>
            <a:endParaRPr lang="en-US" altLang="en-US" sz="24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838200" y="344577"/>
            <a:ext cx="10515600" cy="1325563"/>
          </a:xfrm>
        </p:spPr>
        <p:txBody>
          <a:bodyPr/>
          <a:lstStyle/>
          <a:p>
            <a:pPr eaLnBrk="1" hangingPunct="1"/>
            <a:r>
              <a:rPr lang="en-US" altLang="en-US" dirty="0">
                <a:solidFill>
                  <a:schemeClr val="tx1"/>
                </a:solidFill>
              </a:rPr>
              <a:t>References</a:t>
            </a:r>
          </a:p>
        </p:txBody>
      </p:sp>
      <p:sp>
        <p:nvSpPr>
          <p:cNvPr id="21507" name="Rectangle 3">
            <a:extLst>
              <a:ext uri="{FF2B5EF4-FFF2-40B4-BE49-F238E27FC236}">
                <a16:creationId xmlns:a16="http://schemas.microsoft.com/office/drawing/2014/main" id="{533639EC-76D2-495B-A9B1-E1E92FCE861E}"/>
              </a:ext>
            </a:extLst>
          </p:cNvPr>
          <p:cNvSpPr>
            <a:spLocks noGrp="1"/>
          </p:cNvSpPr>
          <p:nvPr>
            <p:ph idx="1"/>
          </p:nvPr>
        </p:nvSpPr>
        <p:spPr>
          <a:xfrm>
            <a:off x="838200" y="1567398"/>
            <a:ext cx="10515600" cy="3903663"/>
          </a:xfrm>
        </p:spPr>
        <p:txBody>
          <a:bodyPr>
            <a:normAutofit lnSpcReduction="10000"/>
          </a:bodyPr>
          <a:lstStyle/>
          <a:p>
            <a:pPr marL="457200" indent="-457200">
              <a:lnSpc>
                <a:spcPct val="80000"/>
              </a:lnSpc>
              <a:buFontTx/>
              <a:buAutoNum type="arabicPeriod"/>
              <a:defRPr/>
            </a:pPr>
            <a:r>
              <a:rPr lang="en-US" sz="1800" dirty="0"/>
              <a:t>Patient-Centered Outcomes Research Institute (website). Accessed on: February 23, 2016. Available at: </a:t>
            </a:r>
            <a:r>
              <a:rPr lang="en-US" sz="1800" dirty="0">
                <a:hlinkClick r:id="rId2"/>
              </a:rPr>
              <a:t>http://www.pcori.org/</a:t>
            </a:r>
            <a:endParaRPr lang="en-US" sz="1800" dirty="0"/>
          </a:p>
          <a:p>
            <a:pPr marL="457200" indent="-457200">
              <a:lnSpc>
                <a:spcPct val="80000"/>
              </a:lnSpc>
              <a:buFontTx/>
              <a:buAutoNum type="arabicPeriod"/>
              <a:defRPr/>
            </a:pPr>
            <a:r>
              <a:rPr lang="en-US" sz="1800" dirty="0"/>
              <a:t>Selby JV, Beal AC, Frank L. The Patient-Centered Outcomes Research Institute (PCORI) national priorities for research and initial research agenda. JAMA. 2012 Apr;307(15):1583-4.</a:t>
            </a:r>
          </a:p>
          <a:p>
            <a:pPr marL="457200" indent="-457200">
              <a:lnSpc>
                <a:spcPct val="80000"/>
              </a:lnSpc>
              <a:buFontTx/>
              <a:buAutoNum type="arabicPeriod"/>
              <a:defRPr/>
            </a:pPr>
            <a:r>
              <a:rPr lang="en-US" sz="1800" dirty="0"/>
              <a:t>Sox HC, Greenfield S. Comparative Effectiveness Research: A Report From the Institute of Medicine. Ann Intern Med. 2009;151:203–205. </a:t>
            </a:r>
            <a:r>
              <a:rPr lang="en-US" sz="1800" dirty="0" err="1"/>
              <a:t>doi</a:t>
            </a:r>
            <a:r>
              <a:rPr lang="en-US" sz="1800" dirty="0"/>
              <a:t>: </a:t>
            </a:r>
            <a:r>
              <a:rPr lang="en-US" sz="1800" dirty="0">
                <a:hlinkClick r:id="rId3"/>
              </a:rPr>
              <a:t>https://doi.org/10.7326/0003-4819-151-3-200908040-00125</a:t>
            </a:r>
            <a:endParaRPr lang="en-US" sz="1800" dirty="0"/>
          </a:p>
          <a:p>
            <a:pPr marL="457200" indent="-457200">
              <a:lnSpc>
                <a:spcPct val="80000"/>
              </a:lnSpc>
              <a:buFontTx/>
              <a:buAutoNum type="arabicPeriod"/>
              <a:defRPr/>
            </a:pPr>
            <a:r>
              <a:rPr lang="en-US" sz="1800" dirty="0"/>
              <a:t>The Henry J. Kaiser Family foundation. Explaining health reform: what is comparative effectiveness research? September 29, 2009. Accessed on: February 23, 2016. Available at: </a:t>
            </a:r>
            <a:r>
              <a:rPr lang="en-US" sz="1800" dirty="0">
                <a:hlinkClick r:id="rId4"/>
              </a:rPr>
              <a:t>http://kff.org/health-costs/issue-brief/explaining-health-care-reform-what-is-comparative/</a:t>
            </a:r>
            <a:endParaRPr lang="en-US" sz="1800" dirty="0"/>
          </a:p>
          <a:p>
            <a:pPr marL="457200" indent="-457200">
              <a:lnSpc>
                <a:spcPct val="80000"/>
              </a:lnSpc>
              <a:buFontTx/>
              <a:buAutoNum type="arabicPeriod"/>
              <a:defRPr/>
            </a:pPr>
            <a:r>
              <a:rPr lang="en-US" sz="1800" dirty="0"/>
              <a:t>CER Collaborative Certificate. </a:t>
            </a:r>
            <a:r>
              <a:rPr lang="en-US" sz="1800" dirty="0">
                <a:hlinkClick r:id="rId5"/>
              </a:rPr>
              <a:t>https://www.cercollaborative.org/global/default.aspx?RedirectURL=%2fhome%2fdefault.aspx</a:t>
            </a:r>
            <a:endParaRPr lang="en-US" sz="1800" dirty="0"/>
          </a:p>
          <a:p>
            <a:pPr marL="457200" indent="-457200">
              <a:lnSpc>
                <a:spcPct val="80000"/>
              </a:lnSpc>
              <a:buFontTx/>
              <a:buAutoNum type="arabicPeriod"/>
              <a:defRPr/>
            </a:pPr>
            <a:r>
              <a:rPr lang="en-US" sz="1800" dirty="0">
                <a:hlinkClick r:id="rId6"/>
              </a:rPr>
              <a:t>https://help.pcori.org/</a:t>
            </a:r>
            <a:r>
              <a:rPr lang="en-US" sz="1800" dirty="0" err="1">
                <a:hlinkClick r:id="rId6"/>
              </a:rPr>
              <a:t>hc</a:t>
            </a:r>
            <a:r>
              <a:rPr lang="en-US" sz="1800" dirty="0">
                <a:hlinkClick r:id="rId6"/>
              </a:rPr>
              <a:t>/</a:t>
            </a:r>
            <a:r>
              <a:rPr lang="en-US" sz="1800" dirty="0" err="1">
                <a:hlinkClick r:id="rId6"/>
              </a:rPr>
              <a:t>en</a:t>
            </a:r>
            <a:r>
              <a:rPr lang="en-US" sz="1800" dirty="0">
                <a:hlinkClick r:id="rId6"/>
              </a:rPr>
              <a:t>-us/articles/213717137-How-does-PCOR-relate-to-comparative-effectiveness-research-CER-and-does-PCORI-fund-CER</a:t>
            </a:r>
            <a:r>
              <a:rPr lang="en-US" sz="1800" dirty="0"/>
              <a:t>’</a:t>
            </a:r>
          </a:p>
          <a:p>
            <a:pPr marL="457200" indent="-457200">
              <a:lnSpc>
                <a:spcPct val="80000"/>
              </a:lnSpc>
              <a:buFontTx/>
              <a:buAutoNum type="arabicPeriod"/>
              <a:defRPr/>
            </a:pPr>
            <a:r>
              <a:rPr lang="en-US" sz="1800" dirty="0">
                <a:hlinkClick r:id="rId7"/>
              </a:rPr>
              <a:t>https://www.ispor.org/heor-resources/more-heor-resources/cer-guidelines</a:t>
            </a:r>
            <a:endParaRPr lang="en-US" sz="1800" dirty="0"/>
          </a:p>
          <a:p>
            <a:pPr marL="0" indent="0">
              <a:lnSpc>
                <a:spcPct val="80000"/>
              </a:lnSpc>
              <a:buNone/>
              <a:defRPr/>
            </a:pPr>
            <a:endParaRPr lang="en-US" sz="1800" dirty="0"/>
          </a:p>
          <a:p>
            <a:pPr marL="457200" indent="-457200">
              <a:lnSpc>
                <a:spcPct val="80000"/>
              </a:lnSpc>
              <a:buFontTx/>
              <a:buAutoNum type="arabicPeriod"/>
              <a:defRPr/>
            </a:pPr>
            <a:endParaRPr lang="en-US" sz="1800" dirty="0"/>
          </a:p>
          <a:p>
            <a:pPr marL="457200" indent="-457200">
              <a:lnSpc>
                <a:spcPct val="80000"/>
              </a:lnSpc>
              <a:buFontTx/>
              <a:buAutoNum type="arabicPeriod"/>
              <a:defRPr/>
            </a:pPr>
            <a:endParaRPr lang="en-US" sz="1800" dirty="0"/>
          </a:p>
          <a:p>
            <a:pPr marL="457200" indent="-457200">
              <a:lnSpc>
                <a:spcPct val="80000"/>
              </a:lnSpc>
              <a:buNone/>
              <a:defRPr/>
            </a:pPr>
            <a:endParaRPr lang="en-US" sz="1600" dirty="0">
              <a:latin typeface="Trebuchet MS" pitchFamily="34" charset="0"/>
            </a:endParaRPr>
          </a:p>
          <a:p>
            <a:pPr eaLnBrk="1" hangingPunct="1">
              <a:buFont typeface="Arial" charset="0"/>
              <a:buNone/>
              <a:defRPr/>
            </a:pPr>
            <a:endParaRPr lang="en-US" sz="24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2650732" y="351130"/>
            <a:ext cx="9623461" cy="2169367"/>
          </a:xfrm>
        </p:spPr>
        <p:txBody>
          <a:bodyPr/>
          <a:lstStyle/>
          <a:p>
            <a:pPr lvl="0" algn="r">
              <a:defRPr sz="1800"/>
            </a:pPr>
            <a:r>
              <a:rPr lang="en-US" sz="4000" dirty="0">
                <a:solidFill>
                  <a:schemeClr val="bg1"/>
                </a:solidFill>
              </a:rPr>
              <a:t>Thank you to AMCP members Carly Rodriguez and Cheryl </a:t>
            </a:r>
            <a:r>
              <a:rPr lang="en-US" sz="4000" dirty="0" err="1">
                <a:solidFill>
                  <a:schemeClr val="bg1"/>
                </a:solidFill>
              </a:rPr>
              <a:t>Kaltz</a:t>
            </a:r>
            <a:r>
              <a:rPr lang="en-US" sz="4000" dirty="0">
                <a:solidFill>
                  <a:schemeClr val="bg1"/>
                </a:solidFill>
              </a:rPr>
              <a:t> for creating this slide deck. </a:t>
            </a:r>
            <a:br>
              <a:rPr lang="en-US" sz="4000" dirty="0">
                <a:solidFill>
                  <a:schemeClr val="bg1"/>
                </a:solidFill>
              </a:rPr>
            </a:br>
            <a:r>
              <a:rPr lang="en-US" sz="4000" dirty="0">
                <a:solidFill>
                  <a:schemeClr val="bg1"/>
                </a:solidFill>
              </a:rPr>
              <a:t>Thank you to AMCP members Pranav Patel and Michael </a:t>
            </a:r>
            <a:r>
              <a:rPr lang="en-US" sz="4000" dirty="0" err="1">
                <a:solidFill>
                  <a:schemeClr val="bg1"/>
                </a:solidFill>
              </a:rPr>
              <a:t>Pazirandeh</a:t>
            </a:r>
            <a:r>
              <a:rPr lang="en-US" sz="4000" dirty="0">
                <a:solidFill>
                  <a:schemeClr val="bg1"/>
                </a:solidFill>
              </a:rPr>
              <a:t> for updating this presentation for 2020</a:t>
            </a:r>
            <a:endParaRPr lang="en-US" sz="40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US" altLang="en-US" dirty="0">
                <a:solidFill>
                  <a:schemeClr val="tx1"/>
                </a:solidFill>
              </a:rPr>
              <a:t>Topics Covered</a:t>
            </a:r>
          </a:p>
        </p:txBody>
      </p:sp>
      <p:sp>
        <p:nvSpPr>
          <p:cNvPr id="13315" name="Rectangle 3">
            <a:extLst>
              <a:ext uri="{FF2B5EF4-FFF2-40B4-BE49-F238E27FC236}">
                <a16:creationId xmlns:a16="http://schemas.microsoft.com/office/drawing/2014/main" id="{297C0079-EFAC-4C40-9A2C-530B42CE12B3}"/>
              </a:ext>
            </a:extLst>
          </p:cNvPr>
          <p:cNvSpPr>
            <a:spLocks noGrp="1"/>
          </p:cNvSpPr>
          <p:nvPr>
            <p:ph idx="1"/>
          </p:nvPr>
        </p:nvSpPr>
        <p:spPr/>
        <p:txBody>
          <a:bodyPr/>
          <a:lstStyle/>
          <a:p>
            <a:pPr>
              <a:buFont typeface="Arial" charset="0"/>
              <a:buChar char="•"/>
              <a:defRPr/>
            </a:pPr>
            <a:r>
              <a:rPr lang="en-US" altLang="en-US" dirty="0"/>
              <a:t>Background</a:t>
            </a:r>
          </a:p>
          <a:p>
            <a:pPr>
              <a:buFont typeface="Arial" charset="0"/>
              <a:buChar char="•"/>
              <a:defRPr/>
            </a:pPr>
            <a:r>
              <a:rPr lang="en-US" altLang="en-US" dirty="0"/>
              <a:t>Definitions</a:t>
            </a:r>
          </a:p>
          <a:p>
            <a:pPr>
              <a:buFont typeface="Arial" charset="0"/>
              <a:buChar char="•"/>
              <a:defRPr/>
            </a:pPr>
            <a:r>
              <a:rPr lang="en-US" altLang="en-US" dirty="0"/>
              <a:t>Goals of CER and PCOR</a:t>
            </a:r>
          </a:p>
          <a:p>
            <a:pPr>
              <a:buFont typeface="Arial" charset="0"/>
              <a:buChar char="•"/>
              <a:defRPr/>
            </a:pPr>
            <a:r>
              <a:rPr lang="en-US" altLang="en-US" dirty="0">
                <a:latin typeface="+mj-lt"/>
              </a:rPr>
              <a:t>Stakeholders</a:t>
            </a:r>
          </a:p>
          <a:p>
            <a:pPr>
              <a:buFont typeface="Arial" charset="0"/>
              <a:buChar char="•"/>
              <a:defRPr/>
            </a:pPr>
            <a:r>
              <a:rPr lang="en-US" altLang="en-US" dirty="0">
                <a:latin typeface="+mj-lt"/>
              </a:rPr>
              <a:t>Funding sources</a:t>
            </a:r>
          </a:p>
          <a:p>
            <a:pPr>
              <a:buFont typeface="Arial" charset="0"/>
              <a:buChar char="•"/>
              <a:defRPr/>
            </a:pPr>
            <a:r>
              <a:rPr lang="en-US" altLang="en-US" dirty="0">
                <a:latin typeface="+mj-lt"/>
              </a:rPr>
              <a:t>Challenges</a:t>
            </a:r>
          </a:p>
          <a:p>
            <a:pPr>
              <a:buFont typeface="Arial" charset="0"/>
              <a:buChar char="•"/>
              <a:defRPr/>
            </a:pPr>
            <a:r>
              <a:rPr lang="en-US" altLang="en-US" dirty="0">
                <a:latin typeface="+mj-lt"/>
              </a:rPr>
              <a:t>CER study design and user tools</a:t>
            </a:r>
          </a:p>
          <a:p>
            <a:pPr>
              <a:buFont typeface="Arial" charset="0"/>
              <a:buChar char="•"/>
              <a:defRPr/>
            </a:pPr>
            <a:endParaRPr lang="en-US" altLang="en-US" dirty="0">
              <a:latin typeface="Trebuchet MS" pitchFamily="34" charset="0"/>
            </a:endParaRPr>
          </a:p>
          <a:p>
            <a:pPr eaLnBrk="1" hangingPunct="1">
              <a:buFont typeface="Arial" charset="0"/>
              <a:buNone/>
              <a:defRPr/>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z="4400"/>
              <a:t>Background</a:t>
            </a:r>
          </a:p>
        </p:txBody>
      </p:sp>
      <p:sp>
        <p:nvSpPr>
          <p:cNvPr id="16387" name="Content Placeholder 2"/>
          <p:cNvSpPr>
            <a:spLocks noGrp="1"/>
          </p:cNvSpPr>
          <p:nvPr>
            <p:ph idx="1"/>
          </p:nvPr>
        </p:nvSpPr>
        <p:spPr/>
        <p:txBody>
          <a:bodyPr/>
          <a:lstStyle/>
          <a:p>
            <a:pPr>
              <a:lnSpc>
                <a:spcPct val="90000"/>
              </a:lnSpc>
            </a:pPr>
            <a:r>
              <a:rPr lang="en-US" altLang="en-US" sz="2400"/>
              <a:t>Early draft of the Affordable Care Act (ACA) included provisions for comparative effectiveness research (CER)</a:t>
            </a:r>
            <a:endParaRPr lang="en-US" altLang="en-US" sz="2400">
              <a:solidFill>
                <a:srgbClr val="FF0000"/>
              </a:solidFill>
            </a:endParaRPr>
          </a:p>
          <a:p>
            <a:pPr lvl="1">
              <a:lnSpc>
                <a:spcPct val="90000"/>
              </a:lnSpc>
            </a:pPr>
            <a:r>
              <a:rPr lang="en-US" altLang="en-US" sz="2200"/>
              <a:t>“CER” changed to “Patient-Centered  Outcomes Research” (PCOR) in legislation based on voter input</a:t>
            </a:r>
          </a:p>
          <a:p>
            <a:pPr lvl="1">
              <a:lnSpc>
                <a:spcPct val="90000"/>
              </a:lnSpc>
            </a:pPr>
            <a:r>
              <a:rPr lang="en-US" altLang="en-US" sz="2200"/>
              <a:t>Many entities view terms as interchangeable; however, the definitions do differ</a:t>
            </a:r>
          </a:p>
          <a:p>
            <a:pPr>
              <a:lnSpc>
                <a:spcPct val="90000"/>
              </a:lnSpc>
            </a:pPr>
            <a:r>
              <a:rPr lang="en-US" altLang="en-US" sz="2600"/>
              <a:t>ACA established a Patient-Centered Outcomes Research Institute (PCORI)</a:t>
            </a:r>
          </a:p>
          <a:p>
            <a:pPr lvl="1">
              <a:lnSpc>
                <a:spcPct val="90000"/>
              </a:lnSpc>
            </a:pPr>
            <a:r>
              <a:rPr lang="en-US" altLang="en-US" sz="2200"/>
              <a:t>Funded through the general fund of the US treasury and in small part by assessments on Medicare, private health insurance, and self-insured plans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838200" y="163068"/>
            <a:ext cx="10515600" cy="1325563"/>
          </a:xfrm>
        </p:spPr>
        <p:txBody>
          <a:bodyPr/>
          <a:lstStyle/>
          <a:p>
            <a:pPr eaLnBrk="1" hangingPunct="1"/>
            <a:r>
              <a:rPr lang="en-US" altLang="en-US" dirty="0">
                <a:solidFill>
                  <a:schemeClr val="tx1"/>
                </a:solidFill>
                <a:cs typeface="Arial" panose="020B0604020202020204" pitchFamily="34" charset="0"/>
              </a:rPr>
              <a:t>Definitions: CER</a:t>
            </a:r>
            <a:endParaRPr lang="en-US" altLang="en-US" dirty="0">
              <a:solidFill>
                <a:schemeClr val="tx1"/>
              </a:solidFill>
            </a:endParaRPr>
          </a:p>
        </p:txBody>
      </p:sp>
      <p:graphicFrame>
        <p:nvGraphicFramePr>
          <p:cNvPr id="4" name="Diagram 3">
            <a:extLst>
              <a:ext uri="{FF2B5EF4-FFF2-40B4-BE49-F238E27FC236}">
                <a16:creationId xmlns:a16="http://schemas.microsoft.com/office/drawing/2014/main" id="{24885971-5675-4B42-9559-7E20563D6B51}"/>
              </a:ext>
            </a:extLst>
          </p:cNvPr>
          <p:cNvGraphicFramePr/>
          <p:nvPr>
            <p:extLst>
              <p:ext uri="{D42A27DB-BD31-4B8C-83A1-F6EECF244321}">
                <p14:modId xmlns:p14="http://schemas.microsoft.com/office/powerpoint/2010/main" val="2360503782"/>
              </p:ext>
            </p:extLst>
          </p:nvPr>
        </p:nvGraphicFramePr>
        <p:xfrm>
          <a:off x="1902003" y="1678114"/>
          <a:ext cx="8387993" cy="39418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1D8721B5-B72E-41EE-9A2A-8607E4EAACFF}"/>
              </a:ext>
            </a:extLst>
          </p:cNvPr>
          <p:cNvSpPr/>
          <p:nvPr/>
        </p:nvSpPr>
        <p:spPr>
          <a:xfrm>
            <a:off x="838200" y="1238035"/>
            <a:ext cx="4911725" cy="425450"/>
          </a:xfrm>
          <a:prstGeom prst="rect">
            <a:avLst/>
          </a:prstGeom>
        </p:spPr>
        <p:txBody>
          <a:bodyPr wrap="none">
            <a:spAutoFit/>
          </a:bodyPr>
          <a:lstStyle/>
          <a:p>
            <a:pPr marL="342900" indent="-342900" eaLnBrk="0" fontAlgn="base" hangingPunct="0">
              <a:lnSpc>
                <a:spcPct val="90000"/>
              </a:lnSpc>
              <a:spcBef>
                <a:spcPct val="20000"/>
              </a:spcBef>
              <a:spcAft>
                <a:spcPct val="0"/>
              </a:spcAft>
              <a:buFont typeface="Arial" charset="0"/>
              <a:buChar char="•"/>
              <a:defRPr/>
            </a:pPr>
            <a:r>
              <a:rPr lang="en-US" altLang="en-US" sz="2400" dirty="0">
                <a:latin typeface="Calibri"/>
                <a:cs typeface="Arial" panose="020B0604020202020204" pitchFamily="34" charset="0"/>
              </a:rPr>
              <a:t>CER and PCOR are not synonymous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eaLnBrk="1" hangingPunct="1"/>
            <a:r>
              <a:rPr lang="en-US" altLang="en-US" dirty="0">
                <a:solidFill>
                  <a:schemeClr val="tx1"/>
                </a:solidFill>
                <a:cs typeface="Arial" panose="020B0604020202020204" pitchFamily="34" charset="0"/>
              </a:rPr>
              <a:t>Definitions: PCOR</a:t>
            </a:r>
            <a:endParaRPr lang="en-US" altLang="en-US" dirty="0">
              <a:solidFill>
                <a:schemeClr val="tx1"/>
              </a:solidFill>
            </a:endParaRPr>
          </a:p>
        </p:txBody>
      </p:sp>
      <p:graphicFrame>
        <p:nvGraphicFramePr>
          <p:cNvPr id="2" name="Diagram 1">
            <a:extLst>
              <a:ext uri="{FF2B5EF4-FFF2-40B4-BE49-F238E27FC236}">
                <a16:creationId xmlns:a16="http://schemas.microsoft.com/office/drawing/2014/main" id="{550BA562-50E4-4DBC-88FF-76547D944B1D}"/>
              </a:ext>
            </a:extLst>
          </p:cNvPr>
          <p:cNvGraphicFramePr/>
          <p:nvPr>
            <p:extLst>
              <p:ext uri="{D42A27DB-BD31-4B8C-83A1-F6EECF244321}">
                <p14:modId xmlns:p14="http://schemas.microsoft.com/office/powerpoint/2010/main" val="1518668858"/>
              </p:ext>
            </p:extLst>
          </p:nvPr>
        </p:nvGraphicFramePr>
        <p:xfrm>
          <a:off x="2178121" y="2860677"/>
          <a:ext cx="7835757" cy="285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B759E029-041E-4605-9E8E-590AFA08CF6B}"/>
              </a:ext>
            </a:extLst>
          </p:cNvPr>
          <p:cNvSpPr/>
          <p:nvPr/>
        </p:nvSpPr>
        <p:spPr>
          <a:xfrm>
            <a:off x="838199" y="1416986"/>
            <a:ext cx="11007903" cy="1717393"/>
          </a:xfrm>
          <a:prstGeom prst="rect">
            <a:avLst/>
          </a:prstGeom>
        </p:spPr>
        <p:txBody>
          <a:bodyPr wrap="square">
            <a:spAutoFit/>
          </a:bodyPr>
          <a:lstStyle/>
          <a:p>
            <a:pPr marL="342900" indent="-342900" eaLnBrk="0" fontAlgn="base" hangingPunct="0">
              <a:lnSpc>
                <a:spcPct val="90000"/>
              </a:lnSpc>
              <a:spcBef>
                <a:spcPct val="20000"/>
              </a:spcBef>
              <a:spcAft>
                <a:spcPct val="0"/>
              </a:spcAft>
              <a:buFont typeface="Arial" charset="0"/>
              <a:buChar char="•"/>
              <a:defRPr/>
            </a:pPr>
            <a:r>
              <a:rPr lang="en-US" altLang="en-US" sz="2400" dirty="0">
                <a:latin typeface="+mj-lt"/>
                <a:cs typeface="Arial" panose="020B0604020202020204" pitchFamily="34" charset="0"/>
              </a:rPr>
              <a:t>ACA established a Patient-Centered Outcomes Research Institute (PCORI)</a:t>
            </a:r>
          </a:p>
          <a:p>
            <a:pPr marL="800100" lvl="2" indent="-342900" eaLnBrk="0" fontAlgn="base" hangingPunct="0">
              <a:lnSpc>
                <a:spcPct val="90000"/>
              </a:lnSpc>
              <a:spcBef>
                <a:spcPct val="20000"/>
              </a:spcBef>
              <a:spcAft>
                <a:spcPct val="0"/>
              </a:spcAft>
              <a:buFont typeface="Arial" charset="0"/>
              <a:buChar char="•"/>
              <a:defRPr/>
            </a:pPr>
            <a:r>
              <a:rPr lang="en-US" altLang="en-US" sz="2000" dirty="0">
                <a:latin typeface="+mj-lt"/>
                <a:cs typeface="Arial" panose="020B0604020202020204" pitchFamily="34" charset="0"/>
              </a:rPr>
              <a:t>Funded through the general fund of the US treasury and in small part by assessments on Medicare, private health insurance, and self-insured plans</a:t>
            </a:r>
          </a:p>
          <a:p>
            <a:pPr marL="342900" lvl="1" indent="-342900" eaLnBrk="0" fontAlgn="base" hangingPunct="0">
              <a:lnSpc>
                <a:spcPct val="90000"/>
              </a:lnSpc>
              <a:spcBef>
                <a:spcPct val="20000"/>
              </a:spcBef>
              <a:spcAft>
                <a:spcPct val="0"/>
              </a:spcAft>
              <a:buFont typeface="Arial" charset="0"/>
              <a:buChar char="•"/>
              <a:defRPr/>
            </a:pPr>
            <a:r>
              <a:rPr lang="en-US" sz="2000" dirty="0">
                <a:latin typeface="+mj-lt"/>
                <a:cs typeface="Arial" charset="0"/>
              </a:rPr>
              <a:t>PCORI’s working definition states that PCOR:</a:t>
            </a:r>
          </a:p>
          <a:p>
            <a:pPr marL="342900" lvl="1" indent="-342900" eaLnBrk="0" fontAlgn="base" hangingPunct="0">
              <a:lnSpc>
                <a:spcPct val="90000"/>
              </a:lnSpc>
              <a:spcBef>
                <a:spcPct val="20000"/>
              </a:spcBef>
              <a:spcAft>
                <a:spcPct val="0"/>
              </a:spcAft>
              <a:buFont typeface="Arial" charset="0"/>
              <a:buChar char="•"/>
              <a:defRPr/>
            </a:pPr>
            <a:endParaRPr lang="en-US" altLang="en-US" sz="2000" dirty="0">
              <a:solidFill>
                <a:prstClr val="black"/>
              </a:solidFill>
              <a:latin typeface="Calibri"/>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838200" y="365126"/>
            <a:ext cx="10515600" cy="847226"/>
          </a:xfrm>
        </p:spPr>
        <p:txBody>
          <a:bodyPr/>
          <a:lstStyle/>
          <a:p>
            <a:pPr eaLnBrk="1" hangingPunct="1"/>
            <a:r>
              <a:rPr lang="en-US" altLang="en-US" dirty="0">
                <a:solidFill>
                  <a:schemeClr val="tx1"/>
                </a:solidFill>
                <a:cs typeface="Arial" panose="020B0604020202020204" pitchFamily="34" charset="0"/>
              </a:rPr>
              <a:t>Goals of CER and PCOR</a:t>
            </a:r>
            <a:endParaRPr lang="en-US" altLang="en-US" dirty="0">
              <a:solidFill>
                <a:schemeClr val="tx1"/>
              </a:solidFill>
            </a:endParaRPr>
          </a:p>
        </p:txBody>
      </p:sp>
      <p:graphicFrame>
        <p:nvGraphicFramePr>
          <p:cNvPr id="2" name="Diagram 1">
            <a:extLst>
              <a:ext uri="{FF2B5EF4-FFF2-40B4-BE49-F238E27FC236}">
                <a16:creationId xmlns:a16="http://schemas.microsoft.com/office/drawing/2014/main" id="{A1523B1D-6E5C-4729-AF8C-1B1398F89C56}"/>
              </a:ext>
            </a:extLst>
          </p:cNvPr>
          <p:cNvGraphicFramePr/>
          <p:nvPr>
            <p:extLst>
              <p:ext uri="{D42A27DB-BD31-4B8C-83A1-F6EECF244321}">
                <p14:modId xmlns:p14="http://schemas.microsoft.com/office/powerpoint/2010/main" val="2652619621"/>
              </p:ext>
            </p:extLst>
          </p:nvPr>
        </p:nvGraphicFramePr>
        <p:xfrm>
          <a:off x="1981200" y="2036850"/>
          <a:ext cx="7378557" cy="3588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0" name="Rectangle 3"/>
          <p:cNvSpPr txBox="1">
            <a:spLocks/>
          </p:cNvSpPr>
          <p:nvPr/>
        </p:nvSpPr>
        <p:spPr bwMode="auto">
          <a:xfrm>
            <a:off x="1017142" y="1406074"/>
            <a:ext cx="8229600" cy="437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lnSpc>
                <a:spcPct val="90000"/>
              </a:lnSpc>
              <a:spcAft>
                <a:spcPct val="0"/>
              </a:spcAft>
            </a:pPr>
            <a:r>
              <a:rPr lang="en-US" altLang="en-US" sz="2400" dirty="0">
                <a:cs typeface="Arial" panose="020B0604020202020204" pitchFamily="34" charset="0"/>
              </a:rPr>
              <a:t>CER and PCOR definitions differ, but goals are similar</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US" altLang="en-US" dirty="0">
                <a:solidFill>
                  <a:schemeClr val="tx1"/>
                </a:solidFill>
                <a:cs typeface="Times New Roman" panose="02020603050405020304" pitchFamily="18" charset="0"/>
              </a:rPr>
              <a:t>Stakeholders</a:t>
            </a:r>
            <a:endParaRPr lang="en-US" altLang="en-US" dirty="0">
              <a:solidFill>
                <a:schemeClr val="tx1"/>
              </a:solidFill>
            </a:endParaRPr>
          </a:p>
        </p:txBody>
      </p:sp>
      <p:graphicFrame>
        <p:nvGraphicFramePr>
          <p:cNvPr id="2" name="Diagram 1">
            <a:extLst>
              <a:ext uri="{FF2B5EF4-FFF2-40B4-BE49-F238E27FC236}">
                <a16:creationId xmlns:a16="http://schemas.microsoft.com/office/drawing/2014/main" id="{FF79B560-BBC3-4765-A40C-FC426491D46E}"/>
              </a:ext>
            </a:extLst>
          </p:cNvPr>
          <p:cNvGraphicFramePr/>
          <p:nvPr>
            <p:extLst>
              <p:ext uri="{D42A27DB-BD31-4B8C-83A1-F6EECF244321}">
                <p14:modId xmlns:p14="http://schemas.microsoft.com/office/powerpoint/2010/main" val="2899384973"/>
              </p:ext>
            </p:extLst>
          </p:nvPr>
        </p:nvGraphicFramePr>
        <p:xfrm>
          <a:off x="2009454" y="1038546"/>
          <a:ext cx="8173091" cy="4780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Funding Sources</a:t>
            </a:r>
          </a:p>
        </p:txBody>
      </p:sp>
      <p:sp>
        <p:nvSpPr>
          <p:cNvPr id="23555" name="Content Placeholder 2"/>
          <p:cNvSpPr>
            <a:spLocks noGrp="1"/>
          </p:cNvSpPr>
          <p:nvPr>
            <p:ph idx="1"/>
          </p:nvPr>
        </p:nvSpPr>
        <p:spPr/>
        <p:txBody>
          <a:bodyPr/>
          <a:lstStyle/>
          <a:p>
            <a:pPr lvl="1"/>
            <a:r>
              <a:rPr lang="en-US" altLang="en-US"/>
              <a:t>To date, most CER and PCOR projects have been funded through grants</a:t>
            </a:r>
          </a:p>
          <a:p>
            <a:pPr lvl="2"/>
            <a:r>
              <a:rPr lang="en-US" altLang="en-US"/>
              <a:t>PCORI</a:t>
            </a:r>
          </a:p>
          <a:p>
            <a:pPr lvl="3"/>
            <a:r>
              <a:rPr lang="en-US" altLang="en-US"/>
              <a:t>Awards research grants for PCOR from federal funds</a:t>
            </a:r>
          </a:p>
          <a:p>
            <a:pPr lvl="2"/>
            <a:r>
              <a:rPr lang="en-US" altLang="en-US"/>
              <a:t>US Department of Health &amp; Human Services (HHS)</a:t>
            </a:r>
            <a:endParaRPr lang="en-US" altLang="en-US" sz="2000"/>
          </a:p>
          <a:p>
            <a:pPr lvl="3"/>
            <a:r>
              <a:rPr lang="en-US" altLang="en-US"/>
              <a:t>Agency for Healthcare Research and Quality (AHRQ)</a:t>
            </a:r>
            <a:endParaRPr lang="en-US" altLang="en-US" sz="1600"/>
          </a:p>
          <a:p>
            <a:pPr lvl="1"/>
            <a:r>
              <a:rPr lang="en-US" altLang="en-US"/>
              <a:t>Funding to train researchers to conduct CER and PCOR has been provided by</a:t>
            </a:r>
          </a:p>
          <a:p>
            <a:pPr lvl="2"/>
            <a:r>
              <a:rPr lang="en-US" altLang="en-US"/>
              <a:t>The PhRMA Foundation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Challenges</a:t>
            </a:r>
          </a:p>
        </p:txBody>
      </p:sp>
      <p:sp>
        <p:nvSpPr>
          <p:cNvPr id="24579" name="Content Placeholder 2"/>
          <p:cNvSpPr>
            <a:spLocks noGrp="1"/>
          </p:cNvSpPr>
          <p:nvPr>
            <p:ph idx="1"/>
          </p:nvPr>
        </p:nvSpPr>
        <p:spPr/>
        <p:txBody>
          <a:bodyPr>
            <a:normAutofit fontScale="92500" lnSpcReduction="10000"/>
          </a:bodyPr>
          <a:lstStyle/>
          <a:p>
            <a:r>
              <a:rPr lang="en-US" altLang="en-US" sz="2400"/>
              <a:t>CER and PCOR require special skill sets:</a:t>
            </a:r>
          </a:p>
          <a:p>
            <a:pPr lvl="1"/>
            <a:r>
              <a:rPr lang="en-US" altLang="en-US" sz="2200"/>
              <a:t>Researchers</a:t>
            </a:r>
          </a:p>
          <a:p>
            <a:pPr lvl="2"/>
            <a:r>
              <a:rPr lang="en-US" altLang="en-US" sz="1800"/>
              <a:t>Focus on new approaches to research to inform decision making by patients and caregivers</a:t>
            </a:r>
          </a:p>
          <a:p>
            <a:pPr lvl="1"/>
            <a:r>
              <a:rPr lang="en-US" altLang="en-US" sz="2200"/>
              <a:t>Educators</a:t>
            </a:r>
          </a:p>
          <a:p>
            <a:pPr lvl="2"/>
            <a:r>
              <a:rPr lang="en-US" altLang="en-US" sz="1800"/>
              <a:t>Training researches to conduct CER and PCOR</a:t>
            </a:r>
          </a:p>
          <a:p>
            <a:pPr lvl="1"/>
            <a:r>
              <a:rPr lang="en-US" altLang="en-US" sz="2200"/>
              <a:t>Clinical decision-makers and </a:t>
            </a:r>
          </a:p>
          <a:p>
            <a:pPr lvl="2"/>
            <a:r>
              <a:rPr lang="en-US" altLang="en-US" sz="1800"/>
              <a:t>Assessing the validity and applicability of CER and PCOR output</a:t>
            </a:r>
          </a:p>
          <a:p>
            <a:pPr lvl="2"/>
            <a:r>
              <a:rPr lang="en-US" altLang="en-US" sz="1800"/>
              <a:t>Interpreting and applying the resulting body of evidence</a:t>
            </a:r>
          </a:p>
          <a:p>
            <a:pPr lvl="1"/>
            <a:r>
              <a:rPr lang="en-US" altLang="en-US" sz="2200"/>
              <a:t>Policy-makers</a:t>
            </a:r>
          </a:p>
          <a:p>
            <a:pPr lvl="2"/>
            <a:r>
              <a:rPr lang="en-US" altLang="en-US" sz="1800"/>
              <a:t>Establish policy based on a body of evidence that is valid and applicable to their population</a:t>
            </a:r>
          </a:p>
          <a:p>
            <a:pPr lvl="1"/>
            <a:r>
              <a:rPr lang="en-US" altLang="en-US" sz="2200"/>
              <a:t>Payers</a:t>
            </a:r>
          </a:p>
          <a:p>
            <a:pPr lvl="2"/>
            <a:r>
              <a:rPr lang="en-US" altLang="en-US" sz="1800"/>
              <a:t>Make payment decisions based on the most effective treatment options based on individual patient characteristics</a:t>
            </a:r>
          </a:p>
          <a:p>
            <a:pPr lvl="2"/>
            <a:endParaRPr lang="en-US" altLang="en-US" sz="180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85CE41-D92F-4309-BFB2-734E2F2FC8EC}">
  <ds:schemaRefs>
    <ds:schemaRef ds:uri="http://purl.org/dc/elements/1.1/"/>
    <ds:schemaRef ds:uri="http://schemas.microsoft.com/office/2006/metadata/properties"/>
    <ds:schemaRef ds:uri="http://schemas.openxmlformats.org/package/2006/metadata/core-properties"/>
    <ds:schemaRef ds:uri="875918e8-6976-4b4f-aace-74094fd1364a"/>
    <ds:schemaRef ds:uri="http://schemas.microsoft.com/office/infopath/2007/PartnerControls"/>
    <ds:schemaRef ds:uri="http://purl.org/dc/terms/"/>
    <ds:schemaRef ds:uri="a48dff03-4399-4d22-87ec-f9fbe221725d"/>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E64481-C567-46C3-860D-E8D5F9C131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1235</TotalTime>
  <Words>918</Words>
  <Application>Microsoft Office PowerPoint</Application>
  <PresentationFormat>Widescreen</PresentationFormat>
  <Paragraphs>103</Paragraphs>
  <Slides>13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Courier New</vt:lpstr>
      <vt:lpstr>Montserrat</vt:lpstr>
      <vt:lpstr>Trebuchet MS</vt:lpstr>
      <vt:lpstr>Wingdings</vt:lpstr>
      <vt:lpstr>Office Theme</vt:lpstr>
      <vt:lpstr>Comparative Effectiveness Research (CER) and Patient-Centered Outcomes Research (PCOR)</vt:lpstr>
      <vt:lpstr>Topics Covered</vt:lpstr>
      <vt:lpstr>Background</vt:lpstr>
      <vt:lpstr>Definitions: CER</vt:lpstr>
      <vt:lpstr>Definitions: PCOR</vt:lpstr>
      <vt:lpstr>Goals of CER and PCOR</vt:lpstr>
      <vt:lpstr>Stakeholders</vt:lpstr>
      <vt:lpstr>Funding Sources</vt:lpstr>
      <vt:lpstr>Challenges</vt:lpstr>
      <vt:lpstr>CER Study Design and User Tools</vt:lpstr>
      <vt:lpstr>References</vt:lpstr>
      <vt:lpstr>Thank you to AMCP members Carly Rodriguez and Cheryl Kaltz for creating this slide deck.  Thank you to AMCP members Pranav Patel and Michael Pazirandeh for updating this presentation for 2020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Joshua Baldera</cp:lastModifiedBy>
  <cp:revision>217</cp:revision>
  <cp:lastPrinted>2019-10-28T17:05:04Z</cp:lastPrinted>
  <dcterms:created xsi:type="dcterms:W3CDTF">2019-05-03T17:39:49Z</dcterms:created>
  <dcterms:modified xsi:type="dcterms:W3CDTF">2020-03-20T14:41:16Z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